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69" r:id="rId1"/>
    <p:sldMasterId id="2147484035" r:id="rId2"/>
    <p:sldMasterId id="2147484075" r:id="rId3"/>
    <p:sldMasterId id="2147484084" r:id="rId4"/>
    <p:sldMasterId id="2147484092" r:id="rId5"/>
    <p:sldMasterId id="2147484100" r:id="rId6"/>
  </p:sldMasterIdLst>
  <p:notesMasterIdLst>
    <p:notesMasterId r:id="rId29"/>
  </p:notesMasterIdLst>
  <p:handoutMasterIdLst>
    <p:handoutMasterId r:id="rId30"/>
  </p:handoutMasterIdLst>
  <p:sldIdLst>
    <p:sldId id="258" r:id="rId7"/>
    <p:sldId id="1200" r:id="rId8"/>
    <p:sldId id="293" r:id="rId9"/>
    <p:sldId id="260" r:id="rId10"/>
    <p:sldId id="299" r:id="rId11"/>
    <p:sldId id="277" r:id="rId12"/>
    <p:sldId id="1191" r:id="rId13"/>
    <p:sldId id="1214" r:id="rId14"/>
    <p:sldId id="1215" r:id="rId15"/>
    <p:sldId id="316" r:id="rId16"/>
    <p:sldId id="864" r:id="rId17"/>
    <p:sldId id="848" r:id="rId18"/>
    <p:sldId id="337" r:id="rId19"/>
    <p:sldId id="1199" r:id="rId20"/>
    <p:sldId id="359" r:id="rId21"/>
    <p:sldId id="280" r:id="rId22"/>
    <p:sldId id="271" r:id="rId23"/>
    <p:sldId id="1216" r:id="rId24"/>
    <p:sldId id="354" r:id="rId25"/>
    <p:sldId id="1198" r:id="rId26"/>
    <p:sldId id="267" r:id="rId27"/>
    <p:sldId id="269" r:id="rId28"/>
  </p:sldIdLst>
  <p:sldSz cx="9144000" cy="5143500" type="screen16x9"/>
  <p:notesSz cx="6858000" cy="9144000"/>
  <p:embeddedFontLst>
    <p:embeddedFont>
      <p:font typeface="Arial Narrow" panose="020B0606020202030204" pitchFamily="34" charset="0"/>
      <p:regular r:id="rId31"/>
      <p:bold r:id="rId32"/>
      <p:italic r:id="rId33"/>
      <p:boldItalic r:id="rId34"/>
    </p:embeddedFont>
    <p:embeddedFont>
      <p:font typeface="MS PGothic" panose="020B0600070205080204" pitchFamily="34" charset="-128"/>
      <p:regular r:id="rId35"/>
    </p:embeddedFont>
    <p:embeddedFont>
      <p:font typeface="Calibri" panose="020F0502020204030204" pitchFamily="34" charset="0"/>
      <p:regular r:id="rId36"/>
      <p:bold r:id="rId37"/>
      <p:italic r:id="rId38"/>
      <p:boldItalic r:id="rId39"/>
    </p:embeddedFont>
    <p:embeddedFont>
      <p:font typeface="Intel Clear Pro" panose="020B0804020202060201" pitchFamily="34" charset="0"/>
      <p:bold r:id="rId40"/>
    </p:embeddedFont>
    <p:embeddedFont>
      <p:font typeface="Intel Clear" panose="020B0604020203020204" pitchFamily="3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1">
          <p15:clr>
            <a:srgbClr val="A4A3A4"/>
          </p15:clr>
        </p15:guide>
        <p15:guide id="2" orient="horz" pos="3004">
          <p15:clr>
            <a:srgbClr val="A4A3A4"/>
          </p15:clr>
        </p15:guide>
        <p15:guide id="3" orient="horz" pos="422">
          <p15:clr>
            <a:srgbClr val="A4A3A4"/>
          </p15:clr>
        </p15:guide>
        <p15:guide id="4" orient="horz" pos="824">
          <p15:clr>
            <a:srgbClr val="A4A3A4"/>
          </p15:clr>
        </p15:guide>
        <p15:guide id="5" orient="horz" pos="2796" userDrawn="1">
          <p15:clr>
            <a:srgbClr val="A4A3A4"/>
          </p15:clr>
        </p15:guide>
        <p15:guide id="6" orient="horz" pos="1643">
          <p15:clr>
            <a:srgbClr val="A4A3A4"/>
          </p15:clr>
        </p15:guide>
        <p15:guide id="7" pos="5470">
          <p15:clr>
            <a:srgbClr val="A4A3A4"/>
          </p15:clr>
        </p15:guide>
        <p15:guide id="8" pos="287">
          <p15:clr>
            <a:srgbClr val="A4A3A4"/>
          </p15:clr>
        </p15:guide>
        <p15:guide id="9" pos="2909">
          <p15:clr>
            <a:srgbClr val="A4A3A4"/>
          </p15:clr>
        </p15:guide>
        <p15:guide id="10" pos="2811">
          <p15:clr>
            <a:srgbClr val="A4A3A4"/>
          </p15:clr>
        </p15:guide>
        <p15:guide id="11" pos="285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ndi Brewer-Griffin" initials="SBG"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3F0"/>
    <a:srgbClr val="002A55"/>
    <a:srgbClr val="03325C"/>
    <a:srgbClr val="7C92A7"/>
    <a:srgbClr val="3D5C79"/>
    <a:srgbClr val="5D768E"/>
    <a:srgbClr val="A6ACB2"/>
    <a:srgbClr val="00315A"/>
    <a:srgbClr val="8F672A"/>
    <a:srgbClr val="5879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421" autoAdjust="0"/>
    <p:restoredTop sz="83282" autoAdjust="0"/>
  </p:normalViewPr>
  <p:slideViewPr>
    <p:cSldViewPr snapToGrid="0">
      <p:cViewPr varScale="1">
        <p:scale>
          <a:sx n="105" d="100"/>
          <a:sy n="105" d="100"/>
        </p:scale>
        <p:origin x="468" y="90"/>
      </p:cViewPr>
      <p:guideLst>
        <p:guide orient="horz" pos="1581"/>
        <p:guide orient="horz" pos="3004"/>
        <p:guide orient="horz" pos="422"/>
        <p:guide orient="horz" pos="824"/>
        <p:guide orient="horz" pos="2796"/>
        <p:guide orient="horz" pos="1643"/>
        <p:guide pos="5470"/>
        <p:guide pos="287"/>
        <p:guide pos="2909"/>
        <p:guide pos="2811"/>
        <p:guide pos="2852"/>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84"/>
    </p:cViewPr>
  </p:sorterViewPr>
  <p:notesViewPr>
    <p:cSldViewPr snapToGrid="0" showGuides="1">
      <p:cViewPr varScale="1">
        <p:scale>
          <a:sx n="74" d="100"/>
          <a:sy n="74" d="100"/>
        </p:scale>
        <p:origin x="-7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mer, Erik" userId="ed95ef74-c892-4473-ae6d-723dfd7d8ff1" providerId="ADAL" clId="{02F47CFD-2296-44CD-A5A8-FEA24159B6BD}"/>
    <pc:docChg chg="addSld modSld sldOrd">
      <pc:chgData name="Hammer, Erik" userId="ed95ef74-c892-4473-ae6d-723dfd7d8ff1" providerId="ADAL" clId="{02F47CFD-2296-44CD-A5A8-FEA24159B6BD}" dt="2018-10-10T14:50:46.180" v="6"/>
      <pc:docMkLst>
        <pc:docMk/>
      </pc:docMkLst>
      <pc:sldChg chg="modSp">
        <pc:chgData name="Hammer, Erik" userId="ed95ef74-c892-4473-ae6d-723dfd7d8ff1" providerId="ADAL" clId="{02F47CFD-2296-44CD-A5A8-FEA24159B6BD}" dt="2018-10-10T14:26:48.314" v="0" actId="207"/>
        <pc:sldMkLst>
          <pc:docMk/>
          <pc:sldMk cId="2146307098" sldId="258"/>
        </pc:sldMkLst>
        <pc:spChg chg="mod">
          <ac:chgData name="Hammer, Erik" userId="ed95ef74-c892-4473-ae6d-723dfd7d8ff1" providerId="ADAL" clId="{02F47CFD-2296-44CD-A5A8-FEA24159B6BD}" dt="2018-10-10T14:26:48.314" v="0" actId="207"/>
          <ac:spMkLst>
            <pc:docMk/>
            <pc:sldMk cId="2146307098" sldId="258"/>
            <ac:spMk id="3" creationId="{00000000-0000-0000-0000-000000000000}"/>
          </ac:spMkLst>
        </pc:spChg>
      </pc:sldChg>
      <pc:sldChg chg="modSp add ord">
        <pc:chgData name="Hammer, Erik" userId="ed95ef74-c892-4473-ae6d-723dfd7d8ff1" providerId="ADAL" clId="{02F47CFD-2296-44CD-A5A8-FEA24159B6BD}" dt="2018-10-10T14:50:46.180" v="6"/>
        <pc:sldMkLst>
          <pc:docMk/>
          <pc:sldMk cId="873680508" sldId="316"/>
        </pc:sldMkLst>
        <pc:spChg chg="mod">
          <ac:chgData name="Hammer, Erik" userId="ed95ef74-c892-4473-ae6d-723dfd7d8ff1" providerId="ADAL" clId="{02F47CFD-2296-44CD-A5A8-FEA24159B6BD}" dt="2018-10-10T14:30:18.737" v="2" actId="6549"/>
          <ac:spMkLst>
            <pc:docMk/>
            <pc:sldMk cId="873680508" sldId="316"/>
            <ac:spMk id="2" creationId="{3AC889DA-6BC3-4650-A9E2-8E64357104C6}"/>
          </ac:spMkLst>
        </pc:spChg>
        <pc:spChg chg="mod">
          <ac:chgData name="Hammer, Erik" userId="ed95ef74-c892-4473-ae6d-723dfd7d8ff1" providerId="ADAL" clId="{02F47CFD-2296-44CD-A5A8-FEA24159B6BD}" dt="2018-10-10T14:48:10.044" v="4" actId="20577"/>
          <ac:spMkLst>
            <pc:docMk/>
            <pc:sldMk cId="873680508" sldId="316"/>
            <ac:spMk id="16" creationId="{9D0E423D-A277-44A6-8F5F-508B41A2BB54}"/>
          </ac:spMkLst>
        </pc:spChg>
      </pc:sldChg>
      <pc:sldChg chg="ord">
        <pc:chgData name="Hammer, Erik" userId="ed95ef74-c892-4473-ae6d-723dfd7d8ff1" providerId="ADAL" clId="{02F47CFD-2296-44CD-A5A8-FEA24159B6BD}" dt="2018-10-10T14:50:39.646" v="5"/>
        <pc:sldMkLst>
          <pc:docMk/>
          <pc:sldMk cId="2792303143" sldId="1214"/>
        </pc:sldMkLst>
      </pc:sldChg>
      <pc:sldChg chg="ord">
        <pc:chgData name="Hammer, Erik" userId="ed95ef74-c892-4473-ae6d-723dfd7d8ff1" providerId="ADAL" clId="{02F47CFD-2296-44CD-A5A8-FEA24159B6BD}" dt="2018-10-10T14:50:39.646" v="5"/>
        <pc:sldMkLst>
          <pc:docMk/>
          <pc:sldMk cId="3807545723" sldId="1215"/>
        </pc:sldMkLst>
      </pc:sldChg>
    </pc:docChg>
  </pc:docChgLst>
  <pc:docChgLst>
    <pc:chgData name="Hammer, Erik" userId="ed95ef74-c892-4473-ae6d-723dfd7d8ff1" providerId="ADAL" clId="{ADAFF288-7433-48A5-BC4B-CD018141398E}"/>
    <pc:docChg chg="undo custSel addSld delSld modSld sldOrd delMainMaster modMainMaster">
      <pc:chgData name="Hammer, Erik" userId="ed95ef74-c892-4473-ae6d-723dfd7d8ff1" providerId="ADAL" clId="{ADAFF288-7433-48A5-BC4B-CD018141398E}" dt="2018-10-17T19:58:06.706" v="875"/>
      <pc:docMkLst>
        <pc:docMk/>
      </pc:docMkLst>
      <pc:sldChg chg="addSp delSp modSp ord modNotesTx">
        <pc:chgData name="Hammer, Erik" userId="ed95ef74-c892-4473-ae6d-723dfd7d8ff1" providerId="ADAL" clId="{ADAFF288-7433-48A5-BC4B-CD018141398E}" dt="2018-10-17T19:57:04.605" v="873"/>
        <pc:sldMkLst>
          <pc:docMk/>
          <pc:sldMk cId="148405488" sldId="260"/>
        </pc:sldMkLst>
        <pc:spChg chg="mod">
          <ac:chgData name="Hammer, Erik" userId="ed95ef74-c892-4473-ae6d-723dfd7d8ff1" providerId="ADAL" clId="{ADAFF288-7433-48A5-BC4B-CD018141398E}" dt="2018-10-10T22:08:05.461" v="495" actId="20577"/>
          <ac:spMkLst>
            <pc:docMk/>
            <pc:sldMk cId="148405488" sldId="260"/>
            <ac:spMk id="10" creationId="{00000000-0000-0000-0000-000000000000}"/>
          </ac:spMkLst>
        </pc:spChg>
        <pc:spChg chg="del">
          <ac:chgData name="Hammer, Erik" userId="ed95ef74-c892-4473-ae6d-723dfd7d8ff1" providerId="ADAL" clId="{ADAFF288-7433-48A5-BC4B-CD018141398E}" dt="2018-10-10T21:57:06.845" v="42" actId="478"/>
          <ac:spMkLst>
            <pc:docMk/>
            <pc:sldMk cId="148405488" sldId="260"/>
            <ac:spMk id="11" creationId="{00000000-0000-0000-0000-000000000000}"/>
          </ac:spMkLst>
        </pc:spChg>
        <pc:spChg chg="mod">
          <ac:chgData name="Hammer, Erik" userId="ed95ef74-c892-4473-ae6d-723dfd7d8ff1" providerId="ADAL" clId="{ADAFF288-7433-48A5-BC4B-CD018141398E}" dt="2018-10-10T22:02:54.876" v="378" actId="1038"/>
          <ac:spMkLst>
            <pc:docMk/>
            <pc:sldMk cId="148405488" sldId="260"/>
            <ac:spMk id="12" creationId="{00000000-0000-0000-0000-000000000000}"/>
          </ac:spMkLst>
        </pc:spChg>
        <pc:spChg chg="del mod">
          <ac:chgData name="Hammer, Erik" userId="ed95ef74-c892-4473-ae6d-723dfd7d8ff1" providerId="ADAL" clId="{ADAFF288-7433-48A5-BC4B-CD018141398E}" dt="2018-10-10T21:57:38.529" v="49" actId="478"/>
          <ac:spMkLst>
            <pc:docMk/>
            <pc:sldMk cId="148405488" sldId="260"/>
            <ac:spMk id="13" creationId="{00000000-0000-0000-0000-000000000000}"/>
          </ac:spMkLst>
        </pc:spChg>
        <pc:spChg chg="mod">
          <ac:chgData name="Hammer, Erik" userId="ed95ef74-c892-4473-ae6d-723dfd7d8ff1" providerId="ADAL" clId="{ADAFF288-7433-48A5-BC4B-CD018141398E}" dt="2018-10-10T22:02:54.876" v="378" actId="1038"/>
          <ac:spMkLst>
            <pc:docMk/>
            <pc:sldMk cId="148405488" sldId="260"/>
            <ac:spMk id="14" creationId="{00000000-0000-0000-0000-000000000000}"/>
          </ac:spMkLst>
        </pc:spChg>
        <pc:spChg chg="mod">
          <ac:chgData name="Hammer, Erik" userId="ed95ef74-c892-4473-ae6d-723dfd7d8ff1" providerId="ADAL" clId="{ADAFF288-7433-48A5-BC4B-CD018141398E}" dt="2018-10-10T22:02:54.876" v="378" actId="1038"/>
          <ac:spMkLst>
            <pc:docMk/>
            <pc:sldMk cId="148405488" sldId="260"/>
            <ac:spMk id="15" creationId="{00000000-0000-0000-0000-000000000000}"/>
          </ac:spMkLst>
        </pc:spChg>
        <pc:spChg chg="del mod">
          <ac:chgData name="Hammer, Erik" userId="ed95ef74-c892-4473-ae6d-723dfd7d8ff1" providerId="ADAL" clId="{ADAFF288-7433-48A5-BC4B-CD018141398E}" dt="2018-10-10T22:00:09.893" v="209" actId="478"/>
          <ac:spMkLst>
            <pc:docMk/>
            <pc:sldMk cId="148405488" sldId="260"/>
            <ac:spMk id="16" creationId="{00000000-0000-0000-0000-000000000000}"/>
          </ac:spMkLst>
        </pc:spChg>
        <pc:spChg chg="del">
          <ac:chgData name="Hammer, Erik" userId="ed95ef74-c892-4473-ae6d-723dfd7d8ff1" providerId="ADAL" clId="{ADAFF288-7433-48A5-BC4B-CD018141398E}" dt="2018-10-10T21:57:06.845" v="42" actId="478"/>
          <ac:spMkLst>
            <pc:docMk/>
            <pc:sldMk cId="148405488" sldId="260"/>
            <ac:spMk id="17" creationId="{00000000-0000-0000-0000-000000000000}"/>
          </ac:spMkLst>
        </pc:spChg>
        <pc:spChg chg="del mod">
          <ac:chgData name="Hammer, Erik" userId="ed95ef74-c892-4473-ae6d-723dfd7d8ff1" providerId="ADAL" clId="{ADAFF288-7433-48A5-BC4B-CD018141398E}" dt="2018-10-10T21:57:42.659" v="54" actId="14100"/>
          <ac:spMkLst>
            <pc:docMk/>
            <pc:sldMk cId="148405488" sldId="260"/>
            <ac:spMk id="18" creationId="{00000000-0000-0000-0000-000000000000}"/>
          </ac:spMkLst>
        </pc:spChg>
        <pc:spChg chg="mod">
          <ac:chgData name="Hammer, Erik" userId="ed95ef74-c892-4473-ae6d-723dfd7d8ff1" providerId="ADAL" clId="{ADAFF288-7433-48A5-BC4B-CD018141398E}" dt="2018-10-10T22:02:54.876" v="378" actId="1038"/>
          <ac:spMkLst>
            <pc:docMk/>
            <pc:sldMk cId="148405488" sldId="260"/>
            <ac:spMk id="19" creationId="{00000000-0000-0000-0000-000000000000}"/>
          </ac:spMkLst>
        </pc:spChg>
        <pc:spChg chg="mod topLvl">
          <ac:chgData name="Hammer, Erik" userId="ed95ef74-c892-4473-ae6d-723dfd7d8ff1" providerId="ADAL" clId="{ADAFF288-7433-48A5-BC4B-CD018141398E}" dt="2018-10-10T22:02:54.876" v="378" actId="1038"/>
          <ac:spMkLst>
            <pc:docMk/>
            <pc:sldMk cId="148405488" sldId="260"/>
            <ac:spMk id="20" creationId="{00000000-0000-0000-0000-000000000000}"/>
          </ac:spMkLst>
        </pc:spChg>
        <pc:spChg chg="add del mod topLvl">
          <ac:chgData name="Hammer, Erik" userId="ed95ef74-c892-4473-ae6d-723dfd7d8ff1" providerId="ADAL" clId="{ADAFF288-7433-48A5-BC4B-CD018141398E}" dt="2018-10-10T22:09:38.910" v="502" actId="14100"/>
          <ac:spMkLst>
            <pc:docMk/>
            <pc:sldMk cId="148405488" sldId="260"/>
            <ac:spMk id="23" creationId="{00000000-0000-0000-0000-000000000000}"/>
          </ac:spMkLst>
        </pc:spChg>
        <pc:spChg chg="del mod topLvl">
          <ac:chgData name="Hammer, Erik" userId="ed95ef74-c892-4473-ae6d-723dfd7d8ff1" providerId="ADAL" clId="{ADAFF288-7433-48A5-BC4B-CD018141398E}" dt="2018-10-10T21:57:26.853" v="46" actId="478"/>
          <ac:spMkLst>
            <pc:docMk/>
            <pc:sldMk cId="148405488" sldId="260"/>
            <ac:spMk id="24" creationId="{00000000-0000-0000-0000-000000000000}"/>
          </ac:spMkLst>
        </pc:spChg>
        <pc:spChg chg="del mod topLvl">
          <ac:chgData name="Hammer, Erik" userId="ed95ef74-c892-4473-ae6d-723dfd7d8ff1" providerId="ADAL" clId="{ADAFF288-7433-48A5-BC4B-CD018141398E}" dt="2018-10-10T21:57:39.246" v="50" actId="478"/>
          <ac:spMkLst>
            <pc:docMk/>
            <pc:sldMk cId="148405488" sldId="260"/>
            <ac:spMk id="25" creationId="{00000000-0000-0000-0000-000000000000}"/>
          </ac:spMkLst>
        </pc:spChg>
        <pc:spChg chg="mod topLvl">
          <ac:chgData name="Hammer, Erik" userId="ed95ef74-c892-4473-ae6d-723dfd7d8ff1" providerId="ADAL" clId="{ADAFF288-7433-48A5-BC4B-CD018141398E}" dt="2018-10-10T22:02:54.876" v="378" actId="1038"/>
          <ac:spMkLst>
            <pc:docMk/>
            <pc:sldMk cId="148405488" sldId="260"/>
            <ac:spMk id="26" creationId="{00000000-0000-0000-0000-000000000000}"/>
          </ac:spMkLst>
        </pc:spChg>
        <pc:spChg chg="mod">
          <ac:chgData name="Hammer, Erik" userId="ed95ef74-c892-4473-ae6d-723dfd7d8ff1" providerId="ADAL" clId="{ADAFF288-7433-48A5-BC4B-CD018141398E}" dt="2018-10-10T22:02:54.876" v="378" actId="1038"/>
          <ac:spMkLst>
            <pc:docMk/>
            <pc:sldMk cId="148405488" sldId="260"/>
            <ac:spMk id="27" creationId="{00000000-0000-0000-0000-000000000000}"/>
          </ac:spMkLst>
        </pc:spChg>
        <pc:spChg chg="add mod">
          <ac:chgData name="Hammer, Erik" userId="ed95ef74-c892-4473-ae6d-723dfd7d8ff1" providerId="ADAL" clId="{ADAFF288-7433-48A5-BC4B-CD018141398E}" dt="2018-10-10T22:02:54.876" v="378" actId="1038"/>
          <ac:spMkLst>
            <pc:docMk/>
            <pc:sldMk cId="148405488" sldId="260"/>
            <ac:spMk id="28" creationId="{291886AC-00F8-4F17-A78C-E19F8DE7F9C6}"/>
          </ac:spMkLst>
        </pc:spChg>
        <pc:spChg chg="mod">
          <ac:chgData name="Hammer, Erik" userId="ed95ef74-c892-4473-ae6d-723dfd7d8ff1" providerId="ADAL" clId="{ADAFF288-7433-48A5-BC4B-CD018141398E}" dt="2018-10-10T22:08:59.024" v="501" actId="1076"/>
          <ac:spMkLst>
            <pc:docMk/>
            <pc:sldMk cId="148405488" sldId="260"/>
            <ac:spMk id="37" creationId="{00000000-0000-0000-0000-000000000000}"/>
          </ac:spMkLst>
        </pc:spChg>
        <pc:spChg chg="mod">
          <ac:chgData name="Hammer, Erik" userId="ed95ef74-c892-4473-ae6d-723dfd7d8ff1" providerId="ADAL" clId="{ADAFF288-7433-48A5-BC4B-CD018141398E}" dt="2018-10-10T22:02:28.624" v="331" actId="20577"/>
          <ac:spMkLst>
            <pc:docMk/>
            <pc:sldMk cId="148405488" sldId="260"/>
            <ac:spMk id="39" creationId="{00000000-0000-0000-0000-000000000000}"/>
          </ac:spMkLst>
        </pc:spChg>
        <pc:grpChg chg="add del">
          <ac:chgData name="Hammer, Erik" userId="ed95ef74-c892-4473-ae6d-723dfd7d8ff1" providerId="ADAL" clId="{ADAFF288-7433-48A5-BC4B-CD018141398E}" dt="2018-10-10T21:57:21.662" v="45" actId="165"/>
          <ac:grpSpMkLst>
            <pc:docMk/>
            <pc:sldMk cId="148405488" sldId="260"/>
            <ac:grpSpMk id="3" creationId="{00000000-0000-0000-0000-000000000000}"/>
          </ac:grpSpMkLst>
        </pc:grpChg>
        <pc:picChg chg="del mod">
          <ac:chgData name="Hammer, Erik" userId="ed95ef74-c892-4473-ae6d-723dfd7d8ff1" providerId="ADAL" clId="{ADAFF288-7433-48A5-BC4B-CD018141398E}" dt="2018-10-10T21:57:06.845" v="42" actId="478"/>
          <ac:picMkLst>
            <pc:docMk/>
            <pc:sldMk cId="148405488" sldId="260"/>
            <ac:picMk id="4" creationId="{00000000-0000-0000-0000-000000000000}"/>
          </ac:picMkLst>
        </pc:picChg>
        <pc:picChg chg="add mod">
          <ac:chgData name="Hammer, Erik" userId="ed95ef74-c892-4473-ae6d-723dfd7d8ff1" providerId="ADAL" clId="{ADAFF288-7433-48A5-BC4B-CD018141398E}" dt="2018-10-10T22:02:54.876" v="378" actId="1038"/>
          <ac:picMkLst>
            <pc:docMk/>
            <pc:sldMk cId="148405488" sldId="260"/>
            <ac:picMk id="5" creationId="{52024844-C440-4A75-AE90-C37132B5209E}"/>
          </ac:picMkLst>
        </pc:picChg>
        <pc:picChg chg="add mod">
          <ac:chgData name="Hammer, Erik" userId="ed95ef74-c892-4473-ae6d-723dfd7d8ff1" providerId="ADAL" clId="{ADAFF288-7433-48A5-BC4B-CD018141398E}" dt="2018-10-10T22:02:54.876" v="378" actId="1038"/>
          <ac:picMkLst>
            <pc:docMk/>
            <pc:sldMk cId="148405488" sldId="260"/>
            <ac:picMk id="6" creationId="{A656C75E-7FF1-4BF9-9272-90324330C62E}"/>
          </ac:picMkLst>
        </pc:picChg>
        <pc:picChg chg="del mod">
          <ac:chgData name="Hammer, Erik" userId="ed95ef74-c892-4473-ae6d-723dfd7d8ff1" providerId="ADAL" clId="{ADAFF288-7433-48A5-BC4B-CD018141398E}" dt="2018-10-10T22:00:24.349" v="210" actId="478"/>
          <ac:picMkLst>
            <pc:docMk/>
            <pc:sldMk cId="148405488" sldId="260"/>
            <ac:picMk id="7" creationId="{00000000-0000-0000-0000-000000000000}"/>
          </ac:picMkLst>
        </pc:picChg>
        <pc:picChg chg="del">
          <ac:chgData name="Hammer, Erik" userId="ed95ef74-c892-4473-ae6d-723dfd7d8ff1" providerId="ADAL" clId="{ADAFF288-7433-48A5-BC4B-CD018141398E}" dt="2018-10-10T21:57:35.475" v="47" actId="478"/>
          <ac:picMkLst>
            <pc:docMk/>
            <pc:sldMk cId="148405488" sldId="260"/>
            <ac:picMk id="8" creationId="{00000000-0000-0000-0000-000000000000}"/>
          </ac:picMkLst>
        </pc:picChg>
        <pc:picChg chg="del mod">
          <ac:chgData name="Hammer, Erik" userId="ed95ef74-c892-4473-ae6d-723dfd7d8ff1" providerId="ADAL" clId="{ADAFF288-7433-48A5-BC4B-CD018141398E}" dt="2018-10-10T21:59:22.637" v="195" actId="478"/>
          <ac:picMkLst>
            <pc:docMk/>
            <pc:sldMk cId="148405488" sldId="260"/>
            <ac:picMk id="21" creationId="{00000000-0000-0000-0000-000000000000}"/>
          </ac:picMkLst>
        </pc:picChg>
      </pc:sldChg>
      <pc:sldChg chg="delSp modSp setBg delAnim">
        <pc:chgData name="Hammer, Erik" userId="ed95ef74-c892-4473-ae6d-723dfd7d8ff1" providerId="ADAL" clId="{ADAFF288-7433-48A5-BC4B-CD018141398E}" dt="2018-10-10T22:24:17.551" v="711" actId="1076"/>
        <pc:sldMkLst>
          <pc:docMk/>
          <pc:sldMk cId="873680508" sldId="316"/>
        </pc:sldMkLst>
        <pc:spChg chg="mod">
          <ac:chgData name="Hammer, Erik" userId="ed95ef74-c892-4473-ae6d-723dfd7d8ff1" providerId="ADAL" clId="{ADAFF288-7433-48A5-BC4B-CD018141398E}" dt="2018-10-10T21:56:27.614" v="40" actId="1037"/>
          <ac:spMkLst>
            <pc:docMk/>
            <pc:sldMk cId="873680508" sldId="316"/>
            <ac:spMk id="7" creationId="{755D251E-E6E7-45FA-94B6-3E55872A81EF}"/>
          </ac:spMkLst>
        </pc:spChg>
        <pc:grpChg chg="del">
          <ac:chgData name="Hammer, Erik" userId="ed95ef74-c892-4473-ae6d-723dfd7d8ff1" providerId="ADAL" clId="{ADAFF288-7433-48A5-BC4B-CD018141398E}" dt="2018-10-10T21:56:13.242" v="0" actId="478"/>
          <ac:grpSpMkLst>
            <pc:docMk/>
            <pc:sldMk cId="873680508" sldId="316"/>
            <ac:grpSpMk id="4" creationId="{5FD637F0-4246-4D5B-B25C-B1B9C0970727}"/>
          </ac:grpSpMkLst>
        </pc:grpChg>
        <pc:grpChg chg="mod">
          <ac:chgData name="Hammer, Erik" userId="ed95ef74-c892-4473-ae6d-723dfd7d8ff1" providerId="ADAL" clId="{ADAFF288-7433-48A5-BC4B-CD018141398E}" dt="2018-10-10T21:56:27.614" v="40" actId="1037"/>
          <ac:grpSpMkLst>
            <pc:docMk/>
            <pc:sldMk cId="873680508" sldId="316"/>
            <ac:grpSpMk id="12" creationId="{BE06EDF3-73CD-43EE-9AC6-623789E954C9}"/>
          </ac:grpSpMkLst>
        </pc:grpChg>
        <pc:picChg chg="mod">
          <ac:chgData name="Hammer, Erik" userId="ed95ef74-c892-4473-ae6d-723dfd7d8ff1" providerId="ADAL" clId="{ADAFF288-7433-48A5-BC4B-CD018141398E}" dt="2018-10-10T21:56:27.614" v="40" actId="1037"/>
          <ac:picMkLst>
            <pc:docMk/>
            <pc:sldMk cId="873680508" sldId="316"/>
            <ac:picMk id="6" creationId="{B7F5A7D8-8FC1-4F3C-BDE2-D80B28C5CF02}"/>
          </ac:picMkLst>
        </pc:picChg>
        <pc:picChg chg="mod">
          <ac:chgData name="Hammer, Erik" userId="ed95ef74-c892-4473-ae6d-723dfd7d8ff1" providerId="ADAL" clId="{ADAFF288-7433-48A5-BC4B-CD018141398E}" dt="2018-10-10T21:56:27.614" v="40" actId="1037"/>
          <ac:picMkLst>
            <pc:docMk/>
            <pc:sldMk cId="873680508" sldId="316"/>
            <ac:picMk id="38" creationId="{523A4C5F-DAFD-4AE5-B306-C44026C51064}"/>
          </ac:picMkLst>
        </pc:picChg>
      </pc:sldChg>
      <pc:sldChg chg="setBg">
        <pc:chgData name="Hammer, Erik" userId="ed95ef74-c892-4473-ae6d-723dfd7d8ff1" providerId="ADAL" clId="{ADAFF288-7433-48A5-BC4B-CD018141398E}" dt="2018-10-10T22:25:33.460" v="725" actId="1076"/>
        <pc:sldMkLst>
          <pc:docMk/>
          <pc:sldMk cId="663012809" sldId="337"/>
        </pc:sldMkLst>
      </pc:sldChg>
      <pc:sldChg chg="ord setBg">
        <pc:chgData name="Hammer, Erik" userId="ed95ef74-c892-4473-ae6d-723dfd7d8ff1" providerId="ADAL" clId="{ADAFF288-7433-48A5-BC4B-CD018141398E}" dt="2018-10-17T19:58:06.706" v="875"/>
        <pc:sldMkLst>
          <pc:docMk/>
          <pc:sldMk cId="1055653746" sldId="354"/>
        </pc:sldMkLst>
      </pc:sldChg>
      <pc:sldChg chg="delSp modSp setBg">
        <pc:chgData name="Hammer, Erik" userId="ed95ef74-c892-4473-ae6d-723dfd7d8ff1" providerId="ADAL" clId="{ADAFF288-7433-48A5-BC4B-CD018141398E}" dt="2018-10-10T22:24:51.544" v="717" actId="1076"/>
        <pc:sldMkLst>
          <pc:docMk/>
          <pc:sldMk cId="3023407866" sldId="848"/>
        </pc:sldMkLst>
        <pc:grpChg chg="del">
          <ac:chgData name="Hammer, Erik" userId="ed95ef74-c892-4473-ae6d-723dfd7d8ff1" providerId="ADAL" clId="{ADAFF288-7433-48A5-BC4B-CD018141398E}" dt="2018-10-10T22:03:45.425" v="483" actId="478"/>
          <ac:grpSpMkLst>
            <pc:docMk/>
            <pc:sldMk cId="3023407866" sldId="848"/>
            <ac:grpSpMk id="6" creationId="{E55ECE7C-23A6-41CF-B5BA-C02BF3EAD288}"/>
          </ac:grpSpMkLst>
        </pc:grpChg>
        <pc:picChg chg="mod">
          <ac:chgData name="Hammer, Erik" userId="ed95ef74-c892-4473-ae6d-723dfd7d8ff1" providerId="ADAL" clId="{ADAFF288-7433-48A5-BC4B-CD018141398E}" dt="2018-10-10T22:03:58.378" v="487" actId="1076"/>
          <ac:picMkLst>
            <pc:docMk/>
            <pc:sldMk cId="3023407866" sldId="848"/>
            <ac:picMk id="8" creationId="{8F9ED57B-137C-49C1-876F-F6B1CC21293B}"/>
          </ac:picMkLst>
        </pc:picChg>
        <pc:picChg chg="mod">
          <ac:chgData name="Hammer, Erik" userId="ed95ef74-c892-4473-ae6d-723dfd7d8ff1" providerId="ADAL" clId="{ADAFF288-7433-48A5-BC4B-CD018141398E}" dt="2018-10-10T22:04:06.307" v="489" actId="1076"/>
          <ac:picMkLst>
            <pc:docMk/>
            <pc:sldMk cId="3023407866" sldId="848"/>
            <ac:picMk id="10" creationId="{49418E7C-BC39-4101-8DB6-CB63FF7592C9}"/>
          </ac:picMkLst>
        </pc:picChg>
      </pc:sldChg>
      <pc:sldChg chg="setBg">
        <pc:chgData name="Hammer, Erik" userId="ed95ef74-c892-4473-ae6d-723dfd7d8ff1" providerId="ADAL" clId="{ADAFF288-7433-48A5-BC4B-CD018141398E}" dt="2018-10-10T22:24:40.079" v="715" actId="1076"/>
        <pc:sldMkLst>
          <pc:docMk/>
          <pc:sldMk cId="3671892465" sldId="864"/>
        </pc:sldMkLst>
      </pc:sldChg>
      <pc:sldChg chg="setBg">
        <pc:chgData name="Hammer, Erik" userId="ed95ef74-c892-4473-ae6d-723dfd7d8ff1" providerId="ADAL" clId="{ADAFF288-7433-48A5-BC4B-CD018141398E}" dt="2018-10-10T22:24:00.553" v="709" actId="1076"/>
        <pc:sldMkLst>
          <pc:docMk/>
          <pc:sldMk cId="2014393149" sldId="1191"/>
        </pc:sldMkLst>
      </pc:sldChg>
      <pc:sldChg chg="ord setBg">
        <pc:chgData name="Hammer, Erik" userId="ed95ef74-c892-4473-ae6d-723dfd7d8ff1" providerId="ADAL" clId="{ADAFF288-7433-48A5-BC4B-CD018141398E}" dt="2018-10-17T19:58:06.706" v="875"/>
        <pc:sldMkLst>
          <pc:docMk/>
          <pc:sldMk cId="1566471203" sldId="1198"/>
        </pc:sldMkLst>
      </pc:sldChg>
      <pc:sldChg chg="modSp">
        <pc:chgData name="Hammer, Erik" userId="ed95ef74-c892-4473-ae6d-723dfd7d8ff1" providerId="ADAL" clId="{ADAFF288-7433-48A5-BC4B-CD018141398E}" dt="2018-10-16T22:05:51.071" v="868" actId="6549"/>
        <pc:sldMkLst>
          <pc:docMk/>
          <pc:sldMk cId="2476649129" sldId="1200"/>
        </pc:sldMkLst>
        <pc:spChg chg="mod">
          <ac:chgData name="Hammer, Erik" userId="ed95ef74-c892-4473-ae6d-723dfd7d8ff1" providerId="ADAL" clId="{ADAFF288-7433-48A5-BC4B-CD018141398E}" dt="2018-10-16T22:05:51.071" v="868" actId="6549"/>
          <ac:spMkLst>
            <pc:docMk/>
            <pc:sldMk cId="2476649129" sldId="1200"/>
            <ac:spMk id="3" creationId="{00000000-0000-0000-0000-000000000000}"/>
          </ac:spMkLst>
        </pc:spChg>
      </pc:sldChg>
      <pc:sldChg chg="setBg">
        <pc:chgData name="Hammer, Erik" userId="ed95ef74-c892-4473-ae6d-723dfd7d8ff1" providerId="ADAL" clId="{ADAFF288-7433-48A5-BC4B-CD018141398E}" dt="2018-10-10T22:23:21.637" v="707" actId="1076"/>
        <pc:sldMkLst>
          <pc:docMk/>
          <pc:sldMk cId="3807545723" sldId="1215"/>
        </pc:sldMkLst>
      </pc:sldChg>
      <pc:sldChg chg="addSp delSp modSp add ord setBg">
        <pc:chgData name="Hammer, Erik" userId="ed95ef74-c892-4473-ae6d-723dfd7d8ff1" providerId="ADAL" clId="{ADAFF288-7433-48A5-BC4B-CD018141398E}" dt="2018-10-17T19:57:53.870" v="874"/>
        <pc:sldMkLst>
          <pc:docMk/>
          <pc:sldMk cId="1009983626" sldId="1216"/>
        </pc:sldMkLst>
        <pc:spChg chg="del">
          <ac:chgData name="Hammer, Erik" userId="ed95ef74-c892-4473-ae6d-723dfd7d8ff1" providerId="ADAL" clId="{ADAFF288-7433-48A5-BC4B-CD018141398E}" dt="2018-10-10T22:16:14.441" v="539" actId="478"/>
          <ac:spMkLst>
            <pc:docMk/>
            <pc:sldMk cId="1009983626" sldId="1216"/>
            <ac:spMk id="2" creationId="{AB62D4D0-2529-46DF-A335-4C52850AC839}"/>
          </ac:spMkLst>
        </pc:spChg>
        <pc:spChg chg="add mod">
          <ac:chgData name="Hammer, Erik" userId="ed95ef74-c892-4473-ae6d-723dfd7d8ff1" providerId="ADAL" clId="{ADAFF288-7433-48A5-BC4B-CD018141398E}" dt="2018-10-10T22:28:26.905" v="785" actId="1036"/>
          <ac:spMkLst>
            <pc:docMk/>
            <pc:sldMk cId="1009983626" sldId="1216"/>
            <ac:spMk id="4" creationId="{82F06FEA-60B8-4C60-B1E5-17369435CEF4}"/>
          </ac:spMkLst>
        </pc:spChg>
        <pc:spChg chg="add mod">
          <ac:chgData name="Hammer, Erik" userId="ed95ef74-c892-4473-ae6d-723dfd7d8ff1" providerId="ADAL" clId="{ADAFF288-7433-48A5-BC4B-CD018141398E}" dt="2018-10-10T22:28:26.905" v="785" actId="1036"/>
          <ac:spMkLst>
            <pc:docMk/>
            <pc:sldMk cId="1009983626" sldId="1216"/>
            <ac:spMk id="5" creationId="{E42948BE-C439-4477-A40C-1B1FAA5D2E3A}"/>
          </ac:spMkLst>
        </pc:spChg>
        <pc:spChg chg="add mod">
          <ac:chgData name="Hammer, Erik" userId="ed95ef74-c892-4473-ae6d-723dfd7d8ff1" providerId="ADAL" clId="{ADAFF288-7433-48A5-BC4B-CD018141398E}" dt="2018-10-10T22:28:26.905" v="785" actId="1036"/>
          <ac:spMkLst>
            <pc:docMk/>
            <pc:sldMk cId="1009983626" sldId="1216"/>
            <ac:spMk id="9" creationId="{82D343AD-9D0C-463B-A70A-3D8F6B13D549}"/>
          </ac:spMkLst>
        </pc:spChg>
        <pc:spChg chg="add mod">
          <ac:chgData name="Hammer, Erik" userId="ed95ef74-c892-4473-ae6d-723dfd7d8ff1" providerId="ADAL" clId="{ADAFF288-7433-48A5-BC4B-CD018141398E}" dt="2018-10-10T22:28:26.905" v="785" actId="1036"/>
          <ac:spMkLst>
            <pc:docMk/>
            <pc:sldMk cId="1009983626" sldId="1216"/>
            <ac:spMk id="10" creationId="{0A352C49-A786-40D3-B1B9-BD066B337848}"/>
          </ac:spMkLst>
        </pc:spChg>
        <pc:spChg chg="add mod">
          <ac:chgData name="Hammer, Erik" userId="ed95ef74-c892-4473-ae6d-723dfd7d8ff1" providerId="ADAL" clId="{ADAFF288-7433-48A5-BC4B-CD018141398E}" dt="2018-10-10T22:28:26.905" v="785" actId="1036"/>
          <ac:spMkLst>
            <pc:docMk/>
            <pc:sldMk cId="1009983626" sldId="1216"/>
            <ac:spMk id="11" creationId="{41690C18-78A5-4FD1-A827-57DD1996A3EC}"/>
          </ac:spMkLst>
        </pc:spChg>
        <pc:spChg chg="add mod">
          <ac:chgData name="Hammer, Erik" userId="ed95ef74-c892-4473-ae6d-723dfd7d8ff1" providerId="ADAL" clId="{ADAFF288-7433-48A5-BC4B-CD018141398E}" dt="2018-10-10T22:28:26.905" v="785" actId="1036"/>
          <ac:spMkLst>
            <pc:docMk/>
            <pc:sldMk cId="1009983626" sldId="1216"/>
            <ac:spMk id="12" creationId="{69331209-D413-47DC-9149-E1E825EDBB76}"/>
          </ac:spMkLst>
        </pc:spChg>
        <pc:spChg chg="add mod">
          <ac:chgData name="Hammer, Erik" userId="ed95ef74-c892-4473-ae6d-723dfd7d8ff1" providerId="ADAL" clId="{ADAFF288-7433-48A5-BC4B-CD018141398E}" dt="2018-10-10T22:28:26.905" v="785" actId="1036"/>
          <ac:spMkLst>
            <pc:docMk/>
            <pc:sldMk cId="1009983626" sldId="1216"/>
            <ac:spMk id="14" creationId="{1157AC63-B48C-4A15-9042-98B13FC657C0}"/>
          </ac:spMkLst>
        </pc:spChg>
        <pc:spChg chg="add del mod">
          <ac:chgData name="Hammer, Erik" userId="ed95ef74-c892-4473-ae6d-723dfd7d8ff1" providerId="ADAL" clId="{ADAFF288-7433-48A5-BC4B-CD018141398E}" dt="2018-10-10T22:17:30.361" v="550" actId="478"/>
          <ac:spMkLst>
            <pc:docMk/>
            <pc:sldMk cId="1009983626" sldId="1216"/>
            <ac:spMk id="15" creationId="{3D3A42A9-9F51-42B2-9EBD-04D1AA48DA13}"/>
          </ac:spMkLst>
        </pc:spChg>
        <pc:spChg chg="add del">
          <ac:chgData name="Hammer, Erik" userId="ed95ef74-c892-4473-ae6d-723dfd7d8ff1" providerId="ADAL" clId="{ADAFF288-7433-48A5-BC4B-CD018141398E}" dt="2018-10-10T22:17:32.971" v="551" actId="478"/>
          <ac:spMkLst>
            <pc:docMk/>
            <pc:sldMk cId="1009983626" sldId="1216"/>
            <ac:spMk id="16" creationId="{3C6B588A-C5D1-4F04-9A3F-597ECEF04A44}"/>
          </ac:spMkLst>
        </pc:spChg>
        <pc:spChg chg="add mod ord">
          <ac:chgData name="Hammer, Erik" userId="ed95ef74-c892-4473-ae6d-723dfd7d8ff1" providerId="ADAL" clId="{ADAFF288-7433-48A5-BC4B-CD018141398E}" dt="2018-10-10T22:28:26.905" v="785" actId="1036"/>
          <ac:spMkLst>
            <pc:docMk/>
            <pc:sldMk cId="1009983626" sldId="1216"/>
            <ac:spMk id="17" creationId="{03769D8D-298C-404E-9621-43662493E3C6}"/>
          </ac:spMkLst>
        </pc:spChg>
        <pc:spChg chg="add mod">
          <ac:chgData name="Hammer, Erik" userId="ed95ef74-c892-4473-ae6d-723dfd7d8ff1" providerId="ADAL" clId="{ADAFF288-7433-48A5-BC4B-CD018141398E}" dt="2018-10-10T22:28:26.905" v="785" actId="1036"/>
          <ac:spMkLst>
            <pc:docMk/>
            <pc:sldMk cId="1009983626" sldId="1216"/>
            <ac:spMk id="19" creationId="{DDD9B14B-F5F8-4870-B349-FF84C25A1156}"/>
          </ac:spMkLst>
        </pc:spChg>
        <pc:spChg chg="add mod">
          <ac:chgData name="Hammer, Erik" userId="ed95ef74-c892-4473-ae6d-723dfd7d8ff1" providerId="ADAL" clId="{ADAFF288-7433-48A5-BC4B-CD018141398E}" dt="2018-10-10T22:28:26.905" v="785" actId="1036"/>
          <ac:spMkLst>
            <pc:docMk/>
            <pc:sldMk cId="1009983626" sldId="1216"/>
            <ac:spMk id="23" creationId="{3A98F625-0D2A-4EA0-9243-10C40646D77B}"/>
          </ac:spMkLst>
        </pc:spChg>
        <pc:spChg chg="add mod">
          <ac:chgData name="Hammer, Erik" userId="ed95ef74-c892-4473-ae6d-723dfd7d8ff1" providerId="ADAL" clId="{ADAFF288-7433-48A5-BC4B-CD018141398E}" dt="2018-10-10T22:28:26.905" v="785" actId="1036"/>
          <ac:spMkLst>
            <pc:docMk/>
            <pc:sldMk cId="1009983626" sldId="1216"/>
            <ac:spMk id="24" creationId="{AC9EFF05-AA9D-493C-9886-0B28C1D8BB7D}"/>
          </ac:spMkLst>
        </pc:spChg>
        <pc:spChg chg="add mod">
          <ac:chgData name="Hammer, Erik" userId="ed95ef74-c892-4473-ae6d-723dfd7d8ff1" providerId="ADAL" clId="{ADAFF288-7433-48A5-BC4B-CD018141398E}" dt="2018-10-10T22:28:26.905" v="785" actId="1036"/>
          <ac:spMkLst>
            <pc:docMk/>
            <pc:sldMk cId="1009983626" sldId="1216"/>
            <ac:spMk id="25" creationId="{2A5E933D-391F-4516-A525-4FDC678A38CA}"/>
          </ac:spMkLst>
        </pc:spChg>
        <pc:spChg chg="add mod">
          <ac:chgData name="Hammer, Erik" userId="ed95ef74-c892-4473-ae6d-723dfd7d8ff1" providerId="ADAL" clId="{ADAFF288-7433-48A5-BC4B-CD018141398E}" dt="2018-10-10T22:28:26.905" v="785" actId="1036"/>
          <ac:spMkLst>
            <pc:docMk/>
            <pc:sldMk cId="1009983626" sldId="1216"/>
            <ac:spMk id="31" creationId="{451B15ED-86F4-4CF8-8AB4-CADC873E8A4B}"/>
          </ac:spMkLst>
        </pc:spChg>
        <pc:spChg chg="add mod">
          <ac:chgData name="Hammer, Erik" userId="ed95ef74-c892-4473-ae6d-723dfd7d8ff1" providerId="ADAL" clId="{ADAFF288-7433-48A5-BC4B-CD018141398E}" dt="2018-10-10T22:28:26.905" v="785" actId="1036"/>
          <ac:spMkLst>
            <pc:docMk/>
            <pc:sldMk cId="1009983626" sldId="1216"/>
            <ac:spMk id="33" creationId="{298AF02E-B64B-41CA-9618-F0D3ACAACBBA}"/>
          </ac:spMkLst>
        </pc:spChg>
        <pc:spChg chg="add mod">
          <ac:chgData name="Hammer, Erik" userId="ed95ef74-c892-4473-ae6d-723dfd7d8ff1" providerId="ADAL" clId="{ADAFF288-7433-48A5-BC4B-CD018141398E}" dt="2018-10-10T22:28:26.905" v="785" actId="1036"/>
          <ac:spMkLst>
            <pc:docMk/>
            <pc:sldMk cId="1009983626" sldId="1216"/>
            <ac:spMk id="34" creationId="{C9A1A17A-6ED4-484C-9270-DC0ACC009B3A}"/>
          </ac:spMkLst>
        </pc:spChg>
        <pc:spChg chg="add mod">
          <ac:chgData name="Hammer, Erik" userId="ed95ef74-c892-4473-ae6d-723dfd7d8ff1" providerId="ADAL" clId="{ADAFF288-7433-48A5-BC4B-CD018141398E}" dt="2018-10-10T22:28:26.905" v="785" actId="1036"/>
          <ac:spMkLst>
            <pc:docMk/>
            <pc:sldMk cId="1009983626" sldId="1216"/>
            <ac:spMk id="35" creationId="{CBD5A250-9D96-4C35-817C-F465CB59A44E}"/>
          </ac:spMkLst>
        </pc:spChg>
        <pc:spChg chg="add mod">
          <ac:chgData name="Hammer, Erik" userId="ed95ef74-c892-4473-ae6d-723dfd7d8ff1" providerId="ADAL" clId="{ADAFF288-7433-48A5-BC4B-CD018141398E}" dt="2018-10-10T22:28:26.905" v="785" actId="1036"/>
          <ac:spMkLst>
            <pc:docMk/>
            <pc:sldMk cId="1009983626" sldId="1216"/>
            <ac:spMk id="36" creationId="{654410B0-9F80-45E4-B51A-4E01E3D84D7F}"/>
          </ac:spMkLst>
        </pc:spChg>
        <pc:spChg chg="add mod">
          <ac:chgData name="Hammer, Erik" userId="ed95ef74-c892-4473-ae6d-723dfd7d8ff1" providerId="ADAL" clId="{ADAFF288-7433-48A5-BC4B-CD018141398E}" dt="2018-10-10T22:28:26.905" v="785" actId="1036"/>
          <ac:spMkLst>
            <pc:docMk/>
            <pc:sldMk cId="1009983626" sldId="1216"/>
            <ac:spMk id="37" creationId="{10814E08-5984-4389-9E1D-C06307479ABF}"/>
          </ac:spMkLst>
        </pc:spChg>
        <pc:spChg chg="add mod">
          <ac:chgData name="Hammer, Erik" userId="ed95ef74-c892-4473-ae6d-723dfd7d8ff1" providerId="ADAL" clId="{ADAFF288-7433-48A5-BC4B-CD018141398E}" dt="2018-10-10T22:28:26.905" v="785" actId="1036"/>
          <ac:spMkLst>
            <pc:docMk/>
            <pc:sldMk cId="1009983626" sldId="1216"/>
            <ac:spMk id="41" creationId="{BFBB43A9-8915-4895-AB15-843C3FE67B29}"/>
          </ac:spMkLst>
        </pc:spChg>
        <pc:spChg chg="add mod ord">
          <ac:chgData name="Hammer, Erik" userId="ed95ef74-c892-4473-ae6d-723dfd7d8ff1" providerId="ADAL" clId="{ADAFF288-7433-48A5-BC4B-CD018141398E}" dt="2018-10-10T22:28:26.905" v="785" actId="1036"/>
          <ac:spMkLst>
            <pc:docMk/>
            <pc:sldMk cId="1009983626" sldId="1216"/>
            <ac:spMk id="42" creationId="{E9FF45CF-4A10-4541-8487-845013BAF747}"/>
          </ac:spMkLst>
        </pc:spChg>
        <pc:spChg chg="add mod">
          <ac:chgData name="Hammer, Erik" userId="ed95ef74-c892-4473-ae6d-723dfd7d8ff1" providerId="ADAL" clId="{ADAFF288-7433-48A5-BC4B-CD018141398E}" dt="2018-10-10T22:28:26.905" v="785" actId="1036"/>
          <ac:spMkLst>
            <pc:docMk/>
            <pc:sldMk cId="1009983626" sldId="1216"/>
            <ac:spMk id="43" creationId="{8F1F1156-E440-461A-A1DA-AB1E08D9FB23}"/>
          </ac:spMkLst>
        </pc:spChg>
        <pc:spChg chg="add mod">
          <ac:chgData name="Hammer, Erik" userId="ed95ef74-c892-4473-ae6d-723dfd7d8ff1" providerId="ADAL" clId="{ADAFF288-7433-48A5-BC4B-CD018141398E}" dt="2018-10-10T22:28:26.905" v="785" actId="1036"/>
          <ac:spMkLst>
            <pc:docMk/>
            <pc:sldMk cId="1009983626" sldId="1216"/>
            <ac:spMk id="45" creationId="{0E2CAA2E-2086-4810-BCFA-5D556182F579}"/>
          </ac:spMkLst>
        </pc:spChg>
        <pc:spChg chg="add mod">
          <ac:chgData name="Hammer, Erik" userId="ed95ef74-c892-4473-ae6d-723dfd7d8ff1" providerId="ADAL" clId="{ADAFF288-7433-48A5-BC4B-CD018141398E}" dt="2018-10-10T22:28:26.905" v="785" actId="1036"/>
          <ac:spMkLst>
            <pc:docMk/>
            <pc:sldMk cId="1009983626" sldId="1216"/>
            <ac:spMk id="46" creationId="{E0CCC4F6-A45E-4E10-8492-0142CE3284BF}"/>
          </ac:spMkLst>
        </pc:spChg>
        <pc:spChg chg="add mod">
          <ac:chgData name="Hammer, Erik" userId="ed95ef74-c892-4473-ae6d-723dfd7d8ff1" providerId="ADAL" clId="{ADAFF288-7433-48A5-BC4B-CD018141398E}" dt="2018-10-10T22:28:26.905" v="785" actId="1036"/>
          <ac:spMkLst>
            <pc:docMk/>
            <pc:sldMk cId="1009983626" sldId="1216"/>
            <ac:spMk id="47" creationId="{3B89650E-2E0E-4886-96D7-9B78216709D1}"/>
          </ac:spMkLst>
        </pc:spChg>
        <pc:spChg chg="add mod">
          <ac:chgData name="Hammer, Erik" userId="ed95ef74-c892-4473-ae6d-723dfd7d8ff1" providerId="ADAL" clId="{ADAFF288-7433-48A5-BC4B-CD018141398E}" dt="2018-10-10T22:28:26.905" v="785" actId="1036"/>
          <ac:spMkLst>
            <pc:docMk/>
            <pc:sldMk cId="1009983626" sldId="1216"/>
            <ac:spMk id="48" creationId="{CD28DC37-6039-423F-B85D-03ACD97F9B75}"/>
          </ac:spMkLst>
        </pc:spChg>
        <pc:spChg chg="add mod">
          <ac:chgData name="Hammer, Erik" userId="ed95ef74-c892-4473-ae6d-723dfd7d8ff1" providerId="ADAL" clId="{ADAFF288-7433-48A5-BC4B-CD018141398E}" dt="2018-10-10T22:28:26.905" v="785" actId="1036"/>
          <ac:spMkLst>
            <pc:docMk/>
            <pc:sldMk cId="1009983626" sldId="1216"/>
            <ac:spMk id="49" creationId="{26C10A0C-A5F5-48BB-81FF-C544DFD66F3F}"/>
          </ac:spMkLst>
        </pc:spChg>
        <pc:spChg chg="add mod">
          <ac:chgData name="Hammer, Erik" userId="ed95ef74-c892-4473-ae6d-723dfd7d8ff1" providerId="ADAL" clId="{ADAFF288-7433-48A5-BC4B-CD018141398E}" dt="2018-10-16T22:03:49.888" v="835" actId="20577"/>
          <ac:spMkLst>
            <pc:docMk/>
            <pc:sldMk cId="1009983626" sldId="1216"/>
            <ac:spMk id="50" creationId="{EE486D12-CC8A-4815-8307-B41565A2B84F}"/>
          </ac:spMkLst>
        </pc:spChg>
        <pc:spChg chg="add del">
          <ac:chgData name="Hammer, Erik" userId="ed95ef74-c892-4473-ae6d-723dfd7d8ff1" providerId="ADAL" clId="{ADAFF288-7433-48A5-BC4B-CD018141398E}" dt="2018-10-10T22:17:22.491" v="548" actId="1076"/>
          <ac:spMkLst>
            <pc:docMk/>
            <pc:sldMk cId="1009983626" sldId="1216"/>
            <ac:spMk id="52" creationId="{009662A2-D0F9-40A1-AC4F-03C9A300F1D8}"/>
          </ac:spMkLst>
        </pc:spChg>
        <pc:spChg chg="add del">
          <ac:chgData name="Hammer, Erik" userId="ed95ef74-c892-4473-ae6d-723dfd7d8ff1" providerId="ADAL" clId="{ADAFF288-7433-48A5-BC4B-CD018141398E}" dt="2018-10-10T22:17:22.491" v="548" actId="1076"/>
          <ac:spMkLst>
            <pc:docMk/>
            <pc:sldMk cId="1009983626" sldId="1216"/>
            <ac:spMk id="53" creationId="{DD367917-624A-41EE-9809-58172F7F2818}"/>
          </ac:spMkLst>
        </pc:spChg>
        <pc:spChg chg="add mod">
          <ac:chgData name="Hammer, Erik" userId="ed95ef74-c892-4473-ae6d-723dfd7d8ff1" providerId="ADAL" clId="{ADAFF288-7433-48A5-BC4B-CD018141398E}" dt="2018-10-10T22:28:26.905" v="785" actId="1036"/>
          <ac:spMkLst>
            <pc:docMk/>
            <pc:sldMk cId="1009983626" sldId="1216"/>
            <ac:spMk id="54" creationId="{9B5399CA-53A5-4A09-8C12-A669C14B0DC8}"/>
          </ac:spMkLst>
        </pc:spChg>
        <pc:spChg chg="add mod">
          <ac:chgData name="Hammer, Erik" userId="ed95ef74-c892-4473-ae6d-723dfd7d8ff1" providerId="ADAL" clId="{ADAFF288-7433-48A5-BC4B-CD018141398E}" dt="2018-10-10T22:28:26.905" v="785" actId="1036"/>
          <ac:spMkLst>
            <pc:docMk/>
            <pc:sldMk cId="1009983626" sldId="1216"/>
            <ac:spMk id="55" creationId="{56E6AF23-EB44-40E7-A3D6-E2FBF96ACA57}"/>
          </ac:spMkLst>
        </pc:spChg>
        <pc:spChg chg="add mod">
          <ac:chgData name="Hammer, Erik" userId="ed95ef74-c892-4473-ae6d-723dfd7d8ff1" providerId="ADAL" clId="{ADAFF288-7433-48A5-BC4B-CD018141398E}" dt="2018-10-16T22:06:33.209" v="872" actId="1076"/>
          <ac:spMkLst>
            <pc:docMk/>
            <pc:sldMk cId="1009983626" sldId="1216"/>
            <ac:spMk id="56" creationId="{AEC6A2ED-B7C4-487E-AD28-5AA95B54B294}"/>
          </ac:spMkLst>
        </pc:spChg>
        <pc:grpChg chg="add mod">
          <ac:chgData name="Hammer, Erik" userId="ed95ef74-c892-4473-ae6d-723dfd7d8ff1" providerId="ADAL" clId="{ADAFF288-7433-48A5-BC4B-CD018141398E}" dt="2018-10-10T22:28:26.905" v="785" actId="1036"/>
          <ac:grpSpMkLst>
            <pc:docMk/>
            <pc:sldMk cId="1009983626" sldId="1216"/>
            <ac:grpSpMk id="26" creationId="{4B235107-2F69-466A-B695-84B43B4DFFB8}"/>
          </ac:grpSpMkLst>
        </pc:grpChg>
        <pc:picChg chg="add mod">
          <ac:chgData name="Hammer, Erik" userId="ed95ef74-c892-4473-ae6d-723dfd7d8ff1" providerId="ADAL" clId="{ADAFF288-7433-48A5-BC4B-CD018141398E}" dt="2018-10-10T22:28:26.905" v="785" actId="1036"/>
          <ac:picMkLst>
            <pc:docMk/>
            <pc:sldMk cId="1009983626" sldId="1216"/>
            <ac:picMk id="3" creationId="{D82A06AA-73F7-43F9-AF07-A23B415FF3B1}"/>
          </ac:picMkLst>
        </pc:picChg>
        <pc:picChg chg="add mod">
          <ac:chgData name="Hammer, Erik" userId="ed95ef74-c892-4473-ae6d-723dfd7d8ff1" providerId="ADAL" clId="{ADAFF288-7433-48A5-BC4B-CD018141398E}" dt="2018-10-10T22:28:26.905" v="785" actId="1036"/>
          <ac:picMkLst>
            <pc:docMk/>
            <pc:sldMk cId="1009983626" sldId="1216"/>
            <ac:picMk id="6" creationId="{8FF49C20-32C9-48CC-BF47-DA33ADDCC184}"/>
          </ac:picMkLst>
        </pc:picChg>
        <pc:picChg chg="add mod">
          <ac:chgData name="Hammer, Erik" userId="ed95ef74-c892-4473-ae6d-723dfd7d8ff1" providerId="ADAL" clId="{ADAFF288-7433-48A5-BC4B-CD018141398E}" dt="2018-10-10T22:28:26.905" v="785" actId="1036"/>
          <ac:picMkLst>
            <pc:docMk/>
            <pc:sldMk cId="1009983626" sldId="1216"/>
            <ac:picMk id="7" creationId="{7F8A51EF-1D9B-4748-9203-6F8B42E35379}"/>
          </ac:picMkLst>
        </pc:picChg>
        <pc:picChg chg="add mod">
          <ac:chgData name="Hammer, Erik" userId="ed95ef74-c892-4473-ae6d-723dfd7d8ff1" providerId="ADAL" clId="{ADAFF288-7433-48A5-BC4B-CD018141398E}" dt="2018-10-10T22:28:26.905" v="785" actId="1036"/>
          <ac:picMkLst>
            <pc:docMk/>
            <pc:sldMk cId="1009983626" sldId="1216"/>
            <ac:picMk id="8" creationId="{6B7091E7-0C55-4A9D-8DA6-0019AE208DC3}"/>
          </ac:picMkLst>
        </pc:picChg>
        <pc:picChg chg="add mod">
          <ac:chgData name="Hammer, Erik" userId="ed95ef74-c892-4473-ae6d-723dfd7d8ff1" providerId="ADAL" clId="{ADAFF288-7433-48A5-BC4B-CD018141398E}" dt="2018-10-10T22:28:26.905" v="785" actId="1036"/>
          <ac:picMkLst>
            <pc:docMk/>
            <pc:sldMk cId="1009983626" sldId="1216"/>
            <ac:picMk id="13" creationId="{30502973-FEFD-4D68-B83D-B7E916AB898C}"/>
          </ac:picMkLst>
        </pc:picChg>
        <pc:picChg chg="add mod">
          <ac:chgData name="Hammer, Erik" userId="ed95ef74-c892-4473-ae6d-723dfd7d8ff1" providerId="ADAL" clId="{ADAFF288-7433-48A5-BC4B-CD018141398E}" dt="2018-10-10T22:28:26.905" v="785" actId="1036"/>
          <ac:picMkLst>
            <pc:docMk/>
            <pc:sldMk cId="1009983626" sldId="1216"/>
            <ac:picMk id="18" creationId="{71964FF6-CC64-40DB-80A3-86F545C547DE}"/>
          </ac:picMkLst>
        </pc:picChg>
        <pc:picChg chg="add mod">
          <ac:chgData name="Hammer, Erik" userId="ed95ef74-c892-4473-ae6d-723dfd7d8ff1" providerId="ADAL" clId="{ADAFF288-7433-48A5-BC4B-CD018141398E}" dt="2018-10-10T22:28:26.905" v="785" actId="1036"/>
          <ac:picMkLst>
            <pc:docMk/>
            <pc:sldMk cId="1009983626" sldId="1216"/>
            <ac:picMk id="20" creationId="{55458718-1B43-4C06-8D2E-563B701D28C0}"/>
          </ac:picMkLst>
        </pc:picChg>
        <pc:picChg chg="add mod">
          <ac:chgData name="Hammer, Erik" userId="ed95ef74-c892-4473-ae6d-723dfd7d8ff1" providerId="ADAL" clId="{ADAFF288-7433-48A5-BC4B-CD018141398E}" dt="2018-10-10T22:28:26.905" v="785" actId="1036"/>
          <ac:picMkLst>
            <pc:docMk/>
            <pc:sldMk cId="1009983626" sldId="1216"/>
            <ac:picMk id="21" creationId="{79EE16FD-3B0B-4D24-B9FF-A00F63B94428}"/>
          </ac:picMkLst>
        </pc:picChg>
        <pc:picChg chg="add mod">
          <ac:chgData name="Hammer, Erik" userId="ed95ef74-c892-4473-ae6d-723dfd7d8ff1" providerId="ADAL" clId="{ADAFF288-7433-48A5-BC4B-CD018141398E}" dt="2018-10-10T22:28:26.905" v="785" actId="1036"/>
          <ac:picMkLst>
            <pc:docMk/>
            <pc:sldMk cId="1009983626" sldId="1216"/>
            <ac:picMk id="22" creationId="{31070090-54F7-46BC-B776-DAEE3CB48053}"/>
          </ac:picMkLst>
        </pc:picChg>
        <pc:picChg chg="add mod">
          <ac:chgData name="Hammer, Erik" userId="ed95ef74-c892-4473-ae6d-723dfd7d8ff1" providerId="ADAL" clId="{ADAFF288-7433-48A5-BC4B-CD018141398E}" dt="2018-10-10T22:28:26.905" v="785" actId="1036"/>
          <ac:picMkLst>
            <pc:docMk/>
            <pc:sldMk cId="1009983626" sldId="1216"/>
            <ac:picMk id="32" creationId="{7D1F68F6-3029-4314-B32B-557593AA5FFF}"/>
          </ac:picMkLst>
        </pc:picChg>
        <pc:picChg chg="add mod">
          <ac:chgData name="Hammer, Erik" userId="ed95ef74-c892-4473-ae6d-723dfd7d8ff1" providerId="ADAL" clId="{ADAFF288-7433-48A5-BC4B-CD018141398E}" dt="2018-10-10T22:28:26.905" v="785" actId="1036"/>
          <ac:picMkLst>
            <pc:docMk/>
            <pc:sldMk cId="1009983626" sldId="1216"/>
            <ac:picMk id="39" creationId="{1DDC3143-AFAB-46D1-84FA-E33308EE9F98}"/>
          </ac:picMkLst>
        </pc:picChg>
        <pc:picChg chg="add mod">
          <ac:chgData name="Hammer, Erik" userId="ed95ef74-c892-4473-ae6d-723dfd7d8ff1" providerId="ADAL" clId="{ADAFF288-7433-48A5-BC4B-CD018141398E}" dt="2018-10-10T22:28:26.905" v="785" actId="1036"/>
          <ac:picMkLst>
            <pc:docMk/>
            <pc:sldMk cId="1009983626" sldId="1216"/>
            <ac:picMk id="40" creationId="{9AB505FF-466A-4495-8847-587B9BE0096A}"/>
          </ac:picMkLst>
        </pc:picChg>
        <pc:picChg chg="add mod">
          <ac:chgData name="Hammer, Erik" userId="ed95ef74-c892-4473-ae6d-723dfd7d8ff1" providerId="ADAL" clId="{ADAFF288-7433-48A5-BC4B-CD018141398E}" dt="2018-10-10T22:28:26.905" v="785" actId="1036"/>
          <ac:picMkLst>
            <pc:docMk/>
            <pc:sldMk cId="1009983626" sldId="1216"/>
            <ac:picMk id="44" creationId="{E639BB20-124F-4B61-A35C-00A978686EDF}"/>
          </ac:picMkLst>
        </pc:picChg>
        <pc:picChg chg="add mod">
          <ac:chgData name="Hammer, Erik" userId="ed95ef74-c892-4473-ae6d-723dfd7d8ff1" providerId="ADAL" clId="{ADAFF288-7433-48A5-BC4B-CD018141398E}" dt="2018-10-10T22:28:26.905" v="785" actId="1036"/>
          <ac:picMkLst>
            <pc:docMk/>
            <pc:sldMk cId="1009983626" sldId="1216"/>
            <ac:picMk id="51" creationId="{2B51B57D-B09E-4E01-AF69-0580EFD57F2A}"/>
          </ac:picMkLst>
        </pc:picChg>
        <pc:cxnChg chg="add mod">
          <ac:chgData name="Hammer, Erik" userId="ed95ef74-c892-4473-ae6d-723dfd7d8ff1" providerId="ADAL" clId="{ADAFF288-7433-48A5-BC4B-CD018141398E}" dt="2018-10-10T22:28:26.905" v="785" actId="1036"/>
          <ac:cxnSpMkLst>
            <pc:docMk/>
            <pc:sldMk cId="1009983626" sldId="1216"/>
            <ac:cxnSpMk id="38" creationId="{0DCD9A9B-1756-4C93-BC72-CF956442E4DD}"/>
          </ac:cxnSpMkLst>
        </pc:cxnChg>
      </pc:sldChg>
    </pc:docChg>
  </pc:docChgLst>
  <pc:docChgLst>
    <pc:chgData name="Hammer, Erik" userId="ed95ef74-c892-4473-ae6d-723dfd7d8ff1" providerId="ADAL" clId="{CFC0DB03-E406-472B-A4EB-C5D0A94C35F7}"/>
    <pc:docChg chg="custSel addSld delSld modSld">
      <pc:chgData name="Hammer, Erik" userId="ed95ef74-c892-4473-ae6d-723dfd7d8ff1" providerId="ADAL" clId="{CFC0DB03-E406-472B-A4EB-C5D0A94C35F7}" dt="2018-10-09T00:08:01.806" v="167" actId="20577"/>
      <pc:docMkLst>
        <pc:docMk/>
      </pc:docMkLst>
      <pc:sldChg chg="modNotesTx">
        <pc:chgData name="Hammer, Erik" userId="ed95ef74-c892-4473-ae6d-723dfd7d8ff1" providerId="ADAL" clId="{CFC0DB03-E406-472B-A4EB-C5D0A94C35F7}" dt="2018-10-09T00:08:01.806" v="167" actId="20577"/>
        <pc:sldMkLst>
          <pc:docMk/>
          <pc:sldMk cId="2157908270" sldId="359"/>
        </pc:sldMkLst>
      </pc:sldChg>
      <pc:sldChg chg="modNotesTx">
        <pc:chgData name="Hammer, Erik" userId="ed95ef74-c892-4473-ae6d-723dfd7d8ff1" providerId="ADAL" clId="{CFC0DB03-E406-472B-A4EB-C5D0A94C35F7}" dt="2018-10-09T00:06:32.925" v="20" actId="313"/>
        <pc:sldMkLst>
          <pc:docMk/>
          <pc:sldMk cId="907603339" sldId="1199"/>
        </pc:sldMkLst>
      </pc:sldChg>
      <pc:sldChg chg="add">
        <pc:chgData name="Hammer, Erik" userId="ed95ef74-c892-4473-ae6d-723dfd7d8ff1" providerId="ADAL" clId="{CFC0DB03-E406-472B-A4EB-C5D0A94C35F7}" dt="2018-10-09T00:05:10.828" v="6" actId="20577"/>
        <pc:sldMkLst>
          <pc:docMk/>
          <pc:sldMk cId="2792303143" sldId="1214"/>
        </pc:sldMkLst>
      </pc:sldChg>
      <pc:sldChg chg="add">
        <pc:chgData name="Hammer, Erik" userId="ed95ef74-c892-4473-ae6d-723dfd7d8ff1" providerId="ADAL" clId="{CFC0DB03-E406-472B-A4EB-C5D0A94C35F7}" dt="2018-10-09T00:05:10.828" v="6" actId="20577"/>
        <pc:sldMkLst>
          <pc:docMk/>
          <pc:sldMk cId="3807545723" sldId="121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CFD7B2-88A6-E34E-8EF8-CB0C7BA47ADD}" type="datetimeFigureOut">
              <a:rPr lang="en-US" smtClean="0"/>
              <a:pPr/>
              <a:t>10/17/2018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6CFA4E-18EB-6D49-8DE2-7A74038C2C1C}" type="slidenum">
              <a:rPr lang="en-US" smtClean="0"/>
              <a:pPr/>
              <a:t>‹#›</a:t>
            </a:fld>
            <a:endParaRPr lang="en-US" dirty="0"/>
          </a:p>
        </p:txBody>
      </p:sp>
    </p:spTree>
    <p:extLst>
      <p:ext uri="{BB962C8B-B14F-4D97-AF65-F5344CB8AC3E}">
        <p14:creationId xmlns:p14="http://schemas.microsoft.com/office/powerpoint/2010/main" val="912994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FC5FE-6F0D-D34A-8EE6-C95B4F5F4DC8}" type="datetimeFigureOut">
              <a:rPr lang="en-US" smtClean="0"/>
              <a:pPr/>
              <a:t>10/17/2018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1C8689-8455-3546-ADF9-3B7273760F66}" type="slidenum">
              <a:rPr lang="en-US" smtClean="0"/>
              <a:pPr/>
              <a:t>‹#›</a:t>
            </a:fld>
            <a:endParaRPr lang="en-US" dirty="0"/>
          </a:p>
        </p:txBody>
      </p:sp>
    </p:spTree>
    <p:extLst>
      <p:ext uri="{BB962C8B-B14F-4D97-AF65-F5344CB8AC3E}">
        <p14:creationId xmlns:p14="http://schemas.microsoft.com/office/powerpoint/2010/main" val="26084292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A7F26-C0FE-4F67-BA3D-CEDFCAC514B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196485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544FA-19F0-4C06-B2A5-4CF6452E62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206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544FA-19F0-4C06-B2A5-4CF6452E62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57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Monday, Sep 4 in Shanghai, China, Baidu showed </a:t>
            </a:r>
            <a:r>
              <a:rPr lang="en-US" sz="1200" kern="1200" dirty="0">
                <a:solidFill>
                  <a:schemeClr val="tx1"/>
                </a:solidFill>
                <a:effectLst/>
                <a:latin typeface="+mn-lt"/>
                <a:ea typeface="+mn-ea"/>
                <a:cs typeface="+mn-cs"/>
              </a:rPr>
              <a:t>Intel Optane™ Technology SSDS + our QLC 3D NAND SSDs and measured:</a:t>
            </a:r>
          </a:p>
          <a:p>
            <a:r>
              <a:rPr lang="en-US" sz="1200" kern="1200" dirty="0">
                <a:solidFill>
                  <a:schemeClr val="tx1"/>
                </a:solidFill>
                <a:effectLst/>
                <a:latin typeface="+mn-lt"/>
                <a:ea typeface="+mn-ea"/>
                <a:cs typeface="+mn-cs"/>
              </a:rPr>
              <a:t>60% lower (TCO) Total Cost of Ownership</a:t>
            </a:r>
          </a:p>
          <a:p>
            <a:r>
              <a:rPr lang="en-US" dirty="0"/>
              <a:t>21X Better Throughput Per Node</a:t>
            </a:r>
          </a:p>
          <a:p>
            <a:r>
              <a:rPr lang="en-US" dirty="0"/>
              <a:t>96% Lower Latency</a:t>
            </a:r>
          </a:p>
          <a:p>
            <a:r>
              <a:rPr lang="en-US" dirty="0"/>
              <a:t>Pictures from Baidu’s presentation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544FA-19F0-4C06-B2A5-4CF6452E62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285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U of Pisa is doing research on treatment for degenerative brain disease and MRI scans are a critical part of that. </a:t>
            </a:r>
          </a:p>
          <a:p>
            <a:pPr marL="0" indent="0">
              <a:buNone/>
            </a:pPr>
            <a:r>
              <a:rPr lang="en-US" dirty="0"/>
              <a:t>Optane technology has allowed them to use new algorithms to reduce the time spent in an MRI…. from 42 mins down to 4 mins, if any of you have had an MRI you know that 42 minutes is nearly impossible… imagine the impact on patients… on doctors ….on the CFO of the hospital… The Return On </a:t>
            </a:r>
            <a:r>
              <a:rPr lang="en-US"/>
              <a:t>Invested Capital.</a:t>
            </a:r>
            <a:endParaRPr lang="en-US" dirty="0"/>
          </a:p>
          <a:p>
            <a:pPr marL="0" indent="0">
              <a:buNone/>
            </a:pPr>
            <a:r>
              <a:rPr lang="en-US" dirty="0"/>
              <a:t>That’s tech delivering a life changing experience for the patient… </a:t>
            </a:r>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 Cle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Intel Clear"/>
              <a:ea typeface="+mn-ea"/>
              <a:cs typeface="+mn-cs"/>
            </a:endParaRPr>
          </a:p>
        </p:txBody>
      </p:sp>
    </p:spTree>
    <p:extLst>
      <p:ext uri="{BB962C8B-B14F-4D97-AF65-F5344CB8AC3E}">
        <p14:creationId xmlns:p14="http://schemas.microsoft.com/office/powerpoint/2010/main" val="1193089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b="1" u="sng" dirty="0"/>
              <a:t>Message</a:t>
            </a:r>
            <a:r>
              <a:rPr lang="en-US" dirty="0"/>
              <a:t>: We do this by being technology driven, customer inspired, and platform connected.</a:t>
            </a:r>
          </a:p>
          <a:p>
            <a:endParaRPr lang="en-US" b="1" u="sng" dirty="0"/>
          </a:p>
          <a:p>
            <a:r>
              <a:rPr lang="en-US" b="1" u="sng" dirty="0"/>
              <a:t>Key Points</a:t>
            </a:r>
            <a:r>
              <a:rPr lang="en-US" dirty="0"/>
              <a:t>:</a:t>
            </a:r>
          </a:p>
          <a:p>
            <a:r>
              <a:rPr lang="en-US" baseline="0" dirty="0"/>
              <a:t>Tech </a:t>
            </a:r>
            <a:r>
              <a:rPr lang="en-US" dirty="0"/>
              <a:t>D</a:t>
            </a:r>
            <a:r>
              <a:rPr lang="en-US" baseline="0" dirty="0"/>
              <a:t>riven </a:t>
            </a:r>
          </a:p>
          <a:p>
            <a:pPr marL="285750" indent="-285750">
              <a:buFontTx/>
              <a:buChar char="-"/>
            </a:pPr>
            <a:r>
              <a:rPr lang="en-US" baseline="0" dirty="0"/>
              <a:t>This is the root of what we do</a:t>
            </a:r>
          </a:p>
          <a:p>
            <a:pPr marL="285750" indent="-285750">
              <a:buFontTx/>
              <a:buChar char="-"/>
            </a:pPr>
            <a:r>
              <a:rPr lang="en-US" dirty="0"/>
              <a:t>Strategy is what you spend your money on and</a:t>
            </a:r>
            <a:r>
              <a:rPr lang="en-US" baseline="0" dirty="0"/>
              <a:t> majority of R&amp;D goes into our technology</a:t>
            </a:r>
          </a:p>
          <a:p>
            <a:pPr marL="285750" indent="-285750">
              <a:buFontTx/>
              <a:buChar char="-"/>
            </a:pPr>
            <a:endParaRPr lang="en-US" baseline="0" dirty="0"/>
          </a:p>
          <a:p>
            <a:r>
              <a:rPr lang="en-US" baseline="0" dirty="0"/>
              <a:t>Platform connected </a:t>
            </a:r>
          </a:p>
          <a:p>
            <a:pPr marL="285750" indent="-285750">
              <a:buFontTx/>
              <a:buChar char="-"/>
            </a:pPr>
            <a:r>
              <a:rPr lang="en-US" dirty="0"/>
              <a:t>W</a:t>
            </a:r>
            <a:r>
              <a:rPr lang="en-US" baseline="0" dirty="0"/>
              <a:t>e’re not some random memory company</a:t>
            </a:r>
          </a:p>
          <a:p>
            <a:pPr marL="285750" indent="-285750">
              <a:buFontTx/>
              <a:buChar char="-"/>
            </a:pPr>
            <a:r>
              <a:rPr lang="en-US" baseline="0" dirty="0"/>
              <a:t>We’re making memory to make computing better</a:t>
            </a:r>
          </a:p>
          <a:p>
            <a:pPr marL="285750" indent="-285750">
              <a:buFontTx/>
              <a:buChar char="-"/>
            </a:pPr>
            <a:r>
              <a:rPr lang="en-US" dirty="0"/>
              <a:t>Quality, Validation, Security</a:t>
            </a:r>
            <a:endParaRPr lang="en-US" baseline="0" dirty="0"/>
          </a:p>
          <a:p>
            <a:pPr marL="285750" indent="-285750">
              <a:buFontTx/>
              <a:buChar char="-"/>
            </a:pPr>
            <a:endParaRPr lang="en-US" baseline="0" dirty="0"/>
          </a:p>
          <a:p>
            <a:r>
              <a:rPr lang="en-US" baseline="0" dirty="0"/>
              <a:t>Customer inspired</a:t>
            </a:r>
          </a:p>
          <a:p>
            <a:r>
              <a:rPr lang="en-US" dirty="0"/>
              <a:t>- We </a:t>
            </a:r>
            <a:r>
              <a:rPr lang="en-US" baseline="0" dirty="0"/>
              <a:t>make our computers better based off of your feedback</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45445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544FA-19F0-4C06-B2A5-4CF6452E62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393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544FA-19F0-4C06-B2A5-4CF6452E62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490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fontAlgn="b">
              <a:buFontTx/>
              <a:buChar char="-"/>
            </a:pPr>
            <a:endParaRPr lang="en-US" sz="2900" dirty="0"/>
          </a:p>
        </p:txBody>
      </p:sp>
      <p:sp>
        <p:nvSpPr>
          <p:cNvPr id="4" name="Slide Number Placeholder 3"/>
          <p:cNvSpPr>
            <a:spLocks noGrp="1"/>
          </p:cNvSpPr>
          <p:nvPr>
            <p:ph type="sldNum" sz="quarter" idx="10"/>
          </p:nvPr>
        </p:nvSpPr>
        <p:spPr/>
        <p:txBody>
          <a:bodyPr/>
          <a:lstStyle/>
          <a:p>
            <a:fld id="{964A7F26-C0FE-4F67-BA3D-CEDFCAC514B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650724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BB57309-43A7-49A7-AE21-36FEE0B80AA7}"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97924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98217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Takeaway</a:t>
            </a:r>
            <a:r>
              <a:rPr lang="en-US" dirty="0"/>
              <a:t>: People used to drive data, now machines are driving data. WAY more data.</a:t>
            </a:r>
          </a:p>
          <a:p>
            <a:r>
              <a:rPr lang="en-US" dirty="0"/>
              <a:t>More compute == More networking</a:t>
            </a:r>
          </a:p>
          <a:p>
            <a:r>
              <a:rPr lang="en-US" b="1" dirty="0"/>
              <a:t>Key Message</a:t>
            </a:r>
            <a:r>
              <a:rPr lang="en-US" dirty="0"/>
              <a:t>: </a:t>
            </a:r>
          </a:p>
          <a:p>
            <a:pPr marL="339437" indent="-339437">
              <a:buFontTx/>
              <a:buChar char="-"/>
            </a:pPr>
            <a:r>
              <a:rPr lang="en-US" dirty="0"/>
              <a:t>There is machine generated data vs human generated data with applications and workloads that are increasingly needing more and more data closer to the </a:t>
            </a:r>
            <a:r>
              <a:rPr lang="en-US" dirty="0" err="1"/>
              <a:t>cpu</a:t>
            </a:r>
            <a:r>
              <a:rPr lang="en-US" dirty="0"/>
              <a:t> </a:t>
            </a:r>
          </a:p>
          <a:p>
            <a:pPr marL="339437" indent="-339437">
              <a:buFontTx/>
              <a:buChar char="-"/>
            </a:pPr>
            <a:r>
              <a:rPr lang="en-US" dirty="0"/>
              <a:t>Internet of things example (GE </a:t>
            </a:r>
            <a:r>
              <a:rPr lang="en-US" dirty="0" err="1"/>
              <a:t>Lightbulb</a:t>
            </a:r>
            <a:r>
              <a:rPr lang="en-US" dirty="0"/>
              <a:t>)</a:t>
            </a:r>
          </a:p>
          <a:p>
            <a:pPr marL="339437" indent="-339437">
              <a:buFontTx/>
              <a:buChar char="-"/>
            </a:pPr>
            <a:r>
              <a:rPr lang="en-US" dirty="0"/>
              <a:t>There are new ways of interacting and analyzing data. </a:t>
            </a:r>
          </a:p>
          <a:p>
            <a:pPr marL="339437" indent="-339437">
              <a:buFontTx/>
              <a:buChar char="-"/>
            </a:pPr>
            <a:r>
              <a:rPr lang="en-US" dirty="0"/>
              <a:t>Companies are becoming increasingly reliant on their ability to deliver digital products, services and experiences, and the share of revenue from digital services and products is growing.</a:t>
            </a:r>
          </a:p>
          <a:p>
            <a:pPr marL="339437" indent="-339437">
              <a:buFontTx/>
              <a:buChar char="-"/>
            </a:pPr>
            <a:r>
              <a:rPr lang="en-US" dirty="0"/>
              <a:t>Massive amounts of data will need to be captured and analyzed in the process. </a:t>
            </a:r>
            <a:endParaRPr lang="en-US" dirty="0">
              <a:solidFill>
                <a:srgbClr val="FF0000"/>
              </a:solidFill>
            </a:endParaRPr>
          </a:p>
          <a:p>
            <a:pPr defTabSz="922363">
              <a:defRPr/>
            </a:pPr>
            <a:endParaRPr lang="en-US" b="1" dirty="0"/>
          </a:p>
          <a:p>
            <a:pPr defTabSz="922363">
              <a:defRPr/>
            </a:pPr>
            <a:r>
              <a:rPr lang="en-US" b="1" dirty="0"/>
              <a:t>Captured Data is exploding</a:t>
            </a:r>
          </a:p>
          <a:p>
            <a:pPr defTabSz="922363">
              <a:defRPr/>
            </a:pPr>
            <a:r>
              <a:rPr lang="en-US" dirty="0"/>
              <a:t>Services businesses - Smart Hospital: 3,000GB</a:t>
            </a:r>
          </a:p>
          <a:p>
            <a:pPr defTabSz="922363">
              <a:defRPr/>
            </a:pPr>
            <a:r>
              <a:rPr lang="en-US" dirty="0"/>
              <a:t>Transportation: Airplane Data: 40,00GB</a:t>
            </a:r>
          </a:p>
          <a:p>
            <a:pPr defTabSz="922363">
              <a:defRPr/>
            </a:pPr>
            <a:r>
              <a:rPr lang="en-US" dirty="0"/>
              <a:t>Manufacturing: Smart Factory: 1million GB</a:t>
            </a:r>
          </a:p>
          <a:p>
            <a:pPr defTabSz="922363">
              <a:defRPr/>
            </a:pPr>
            <a:r>
              <a:rPr lang="en-US" dirty="0"/>
              <a:t>Transactions: NYSE- 1,000GB of trading data every day</a:t>
            </a:r>
          </a:p>
          <a:p>
            <a:pPr defTabSz="922363">
              <a:defRPr/>
            </a:pPr>
            <a:r>
              <a:rPr lang="en-US" b="1" dirty="0"/>
              <a:t>Social media:</a:t>
            </a:r>
          </a:p>
          <a:p>
            <a:pPr defTabSz="922363">
              <a:defRPr/>
            </a:pPr>
            <a:r>
              <a:rPr lang="en-US" dirty="0"/>
              <a:t>Twitter: &gt;7,000GB of data generated every day</a:t>
            </a:r>
          </a:p>
          <a:p>
            <a:pPr defTabSz="922363">
              <a:defRPr/>
            </a:pPr>
            <a:r>
              <a:rPr lang="en-US" dirty="0"/>
              <a:t>Facebook: &gt;10,000GB of data every day</a:t>
            </a:r>
          </a:p>
          <a:p>
            <a:pPr defTabSz="922363">
              <a:defRPr/>
            </a:pPr>
            <a:endParaRPr lang="en-US" dirty="0"/>
          </a:p>
          <a:p>
            <a:pPr defTabSz="922363">
              <a:defRPr/>
            </a:pPr>
            <a:endParaRPr lang="en-US" dirty="0"/>
          </a:p>
        </p:txBody>
      </p:sp>
      <p:sp>
        <p:nvSpPr>
          <p:cNvPr id="4" name="Slide Number Placeholder 3"/>
          <p:cNvSpPr>
            <a:spLocks noGrp="1"/>
          </p:cNvSpPr>
          <p:nvPr>
            <p:ph type="sldNum" sz="quarter" idx="10"/>
          </p:nvPr>
        </p:nvSpPr>
        <p:spPr/>
        <p:txBody>
          <a:bodyPr/>
          <a:lstStyle/>
          <a:p>
            <a:fld id="{964A7F26-C0FE-4F67-BA3D-CEDFCAC514B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52096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0D6CFD-DDA1-4901-AAC5-EED5723699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0110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b="1" u="sng" dirty="0"/>
              <a:t>Message</a:t>
            </a:r>
            <a:r>
              <a:rPr lang="en-US" dirty="0"/>
              <a:t>: We do this by being technology driven, customer inspired, and platform connected.</a:t>
            </a:r>
          </a:p>
          <a:p>
            <a:endParaRPr lang="en-US" b="1" u="sng" dirty="0"/>
          </a:p>
          <a:p>
            <a:r>
              <a:rPr lang="en-US" b="1" u="sng" dirty="0"/>
              <a:t>Key Points</a:t>
            </a:r>
            <a:r>
              <a:rPr lang="en-US" dirty="0"/>
              <a:t>:</a:t>
            </a:r>
          </a:p>
          <a:p>
            <a:r>
              <a:rPr lang="en-US" baseline="0" dirty="0"/>
              <a:t>Tech </a:t>
            </a:r>
            <a:r>
              <a:rPr lang="en-US" dirty="0"/>
              <a:t>D</a:t>
            </a:r>
            <a:r>
              <a:rPr lang="en-US" baseline="0" dirty="0"/>
              <a:t>riven </a:t>
            </a:r>
          </a:p>
          <a:p>
            <a:pPr marL="285750" indent="-285750">
              <a:buFontTx/>
              <a:buChar char="-"/>
            </a:pPr>
            <a:r>
              <a:rPr lang="en-US" baseline="0" dirty="0"/>
              <a:t>This is the root of what we do</a:t>
            </a:r>
          </a:p>
          <a:p>
            <a:pPr marL="285750" indent="-285750">
              <a:buFontTx/>
              <a:buChar char="-"/>
            </a:pPr>
            <a:r>
              <a:rPr lang="en-US" dirty="0"/>
              <a:t>Strategy is what you spend your money on and</a:t>
            </a:r>
            <a:r>
              <a:rPr lang="en-US" baseline="0" dirty="0"/>
              <a:t> majority of R&amp;D goes into our technology</a:t>
            </a:r>
          </a:p>
          <a:p>
            <a:pPr marL="285750" indent="-285750">
              <a:buFontTx/>
              <a:buChar char="-"/>
            </a:pPr>
            <a:endParaRPr lang="en-US" baseline="0" dirty="0"/>
          </a:p>
          <a:p>
            <a:r>
              <a:rPr lang="en-US" baseline="0" dirty="0"/>
              <a:t>Platform connected </a:t>
            </a:r>
          </a:p>
          <a:p>
            <a:pPr marL="285750" indent="-285750">
              <a:buFontTx/>
              <a:buChar char="-"/>
            </a:pPr>
            <a:r>
              <a:rPr lang="en-US" dirty="0"/>
              <a:t>W</a:t>
            </a:r>
            <a:r>
              <a:rPr lang="en-US" baseline="0" dirty="0"/>
              <a:t>e’re not some random memory company</a:t>
            </a:r>
          </a:p>
          <a:p>
            <a:pPr marL="285750" indent="-285750">
              <a:buFontTx/>
              <a:buChar char="-"/>
            </a:pPr>
            <a:r>
              <a:rPr lang="en-US" baseline="0" dirty="0"/>
              <a:t>We’re making memory to make computing better</a:t>
            </a:r>
          </a:p>
          <a:p>
            <a:pPr marL="285750" indent="-285750">
              <a:buFontTx/>
              <a:buChar char="-"/>
            </a:pPr>
            <a:r>
              <a:rPr lang="en-US" dirty="0"/>
              <a:t>Quality, Validation, Security</a:t>
            </a:r>
            <a:endParaRPr lang="en-US" baseline="0" dirty="0"/>
          </a:p>
          <a:p>
            <a:pPr marL="285750" indent="-285750">
              <a:buFontTx/>
              <a:buChar char="-"/>
            </a:pPr>
            <a:endParaRPr lang="en-US" baseline="0" dirty="0"/>
          </a:p>
          <a:p>
            <a:r>
              <a:rPr lang="en-US" baseline="0" dirty="0"/>
              <a:t>Customer inspired</a:t>
            </a:r>
          </a:p>
          <a:p>
            <a:r>
              <a:rPr lang="en-US" dirty="0"/>
              <a:t>- We </a:t>
            </a:r>
            <a:r>
              <a:rPr lang="en-US" baseline="0" dirty="0"/>
              <a:t>make our computers better based off of your feedback</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69479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582"/>
            <a:r>
              <a:rPr lang="en-US" b="1" dirty="0"/>
              <a:t>Key Message</a:t>
            </a:r>
            <a:r>
              <a:rPr lang="en-US" dirty="0"/>
              <a:t>: </a:t>
            </a:r>
          </a:p>
          <a:p>
            <a:endParaRPr lang="en-US" b="0" dirty="0"/>
          </a:p>
          <a:p>
            <a:r>
              <a:rPr lang="en-US" b="0" dirty="0"/>
              <a:t>We</a:t>
            </a:r>
            <a:r>
              <a:rPr lang="en-US" b="0" baseline="0" dirty="0"/>
              <a:t> are working on two technologies that help drive NVM both inward and outward in the </a:t>
            </a:r>
            <a:r>
              <a:rPr lang="en-US" b="0" baseline="0" dirty="0" err="1"/>
              <a:t>DataSphere</a:t>
            </a:r>
            <a:r>
              <a:rPr lang="en-US" b="0" baseline="0" dirty="0"/>
              <a:t>.</a:t>
            </a:r>
          </a:p>
          <a:p>
            <a:endParaRPr lang="en-US" b="0" baseline="0" dirty="0"/>
          </a:p>
          <a:p>
            <a:r>
              <a:rPr lang="en-US" b="0" baseline="0" dirty="0"/>
              <a:t>3D NAND is about higher Density and lower cost. Pushing outward to capture more of the warm data on a media that is 1000X faster than a HDD.</a:t>
            </a:r>
          </a:p>
          <a:p>
            <a:endParaRPr lang="en-US" b="0" baseline="0" dirty="0"/>
          </a:p>
          <a:p>
            <a:r>
              <a:rPr lang="en-US" b="0" baseline="0" dirty="0"/>
              <a:t>Optane technology is solidifying our position in Hot Data for </a:t>
            </a:r>
            <a:r>
              <a:rPr lang="en-US" b="0" baseline="0" dirty="0" err="1"/>
              <a:t>realtime</a:t>
            </a:r>
            <a:r>
              <a:rPr lang="en-US" b="0" baseline="0" dirty="0"/>
              <a:t> processing while also pushing inward with memory media that is 10X the density of DRAM pulling more data on this faster storage and bigger memory.</a:t>
            </a:r>
          </a:p>
        </p:txBody>
      </p:sp>
      <p:sp>
        <p:nvSpPr>
          <p:cNvPr id="4" name="Slide Number Placeholder 3"/>
          <p:cNvSpPr>
            <a:spLocks noGrp="1"/>
          </p:cNvSpPr>
          <p:nvPr>
            <p:ph type="sldNum" sz="quarter" idx="10"/>
          </p:nvPr>
        </p:nvSpPr>
        <p:spPr/>
        <p:txBody>
          <a:bodyPr/>
          <a:lstStyle/>
          <a:p>
            <a:fld id="{D61C8689-8455-3546-ADF9-3B7273760F66}" type="slidenum">
              <a:rPr lang="en-US" smtClean="0"/>
              <a:pPr/>
              <a:t>7</a:t>
            </a:fld>
            <a:endParaRPr lang="en-US" dirty="0"/>
          </a:p>
        </p:txBody>
      </p:sp>
    </p:spTree>
    <p:extLst>
      <p:ext uri="{BB962C8B-B14F-4D97-AF65-F5344CB8AC3E}">
        <p14:creationId xmlns:p14="http://schemas.microsoft.com/office/powerpoint/2010/main" val="863354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0475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Build core i5+ brand. LT integration into chipset. Today looking at storage, but LT will feel like memory.</a:t>
            </a:r>
          </a:p>
          <a:p>
            <a:pPr defTabSz="931774">
              <a:defRPr/>
            </a:pPr>
            <a:endParaRPr lang="en-US" dirty="0"/>
          </a:p>
          <a:p>
            <a:pPr defTabSz="931774">
              <a:defRPr/>
            </a:pPr>
            <a:r>
              <a:rPr lang="en-US" dirty="0"/>
              <a:t>Begin vision now.</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C7428-8E7E-4A25-A9EE-E88D7FEE0CF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820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C7428-8E7E-4A25-A9EE-E88D7FEE0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782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366713" y="1837536"/>
            <a:ext cx="8407400" cy="3126581"/>
          </a:xfrm>
          <a:prstGeom prst="rect">
            <a:avLst/>
          </a:prstGeom>
          <a:noFill/>
          <a:ln w="9525">
            <a:noFill/>
            <a:miter lim="800000"/>
            <a:headEnd/>
            <a:tailEnd/>
          </a:ln>
          <a:effectLst/>
        </p:spPr>
        <p:txBody>
          <a:bodyPr lIns="50078" tIns="25040" rIns="50078" bIns="25040" anchorCtr="1"/>
          <a:lstStyle/>
          <a:p>
            <a:pPr algn="r" defTabSz="501206"/>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hasCustomPrompt="1"/>
          </p:nvPr>
        </p:nvSpPr>
        <p:spPr>
          <a:xfrm>
            <a:off x="444843" y="3082217"/>
            <a:ext cx="8506690" cy="943818"/>
          </a:xfrm>
        </p:spPr>
        <p:txBody>
          <a:bodyPr anchor="b" anchorCtr="0"/>
          <a:lstStyle>
            <a:lvl1pPr marL="0" algn="l" defTabSz="457200" rtl="0" eaLnBrk="1" latinLnBrk="0" hangingPunct="1">
              <a:defRPr lang="en-US" sz="6000" kern="1200" dirty="0">
                <a:solidFill>
                  <a:schemeClr val="tx1"/>
                </a:solidFill>
                <a:effectLst/>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Presentation title</a:t>
            </a:r>
          </a:p>
        </p:txBody>
      </p:sp>
      <p:sp>
        <p:nvSpPr>
          <p:cNvPr id="22533" name="Rectangle 5"/>
          <p:cNvSpPr>
            <a:spLocks noGrp="1" noChangeArrowheads="1"/>
          </p:cNvSpPr>
          <p:nvPr>
            <p:ph type="subTitle" idx="1"/>
          </p:nvPr>
        </p:nvSpPr>
        <p:spPr>
          <a:xfrm>
            <a:off x="444843" y="3780036"/>
            <a:ext cx="5150166" cy="883501"/>
          </a:xfrm>
        </p:spPr>
        <p:txBody>
          <a:bodyPr anchorCtr="0"/>
          <a:lstStyle>
            <a:lvl1pPr marL="0" indent="0" algn="l">
              <a:spcBef>
                <a:spcPts val="0"/>
              </a:spcBef>
              <a:buFont typeface="Wingdings" pitchFamily="2" charset="2"/>
              <a:buNone/>
              <a:defRPr sz="4000">
                <a:solidFill>
                  <a:schemeClr val="tx1"/>
                </a:solidFill>
                <a:effectLst/>
                <a:latin typeface="+mj-lt"/>
              </a:defRPr>
            </a:lvl1pPr>
          </a:lstStyle>
          <a:p>
            <a:r>
              <a:rPr lang="en-US" dirty="0"/>
              <a:t>Click to edit Master subtitle style</a:t>
            </a:r>
          </a:p>
        </p:txBody>
      </p:sp>
    </p:spTree>
    <p:extLst>
      <p:ext uri="{BB962C8B-B14F-4D97-AF65-F5344CB8AC3E}">
        <p14:creationId xmlns:p14="http://schemas.microsoft.com/office/powerpoint/2010/main" val="1826960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vert="horz" lIns="0" tIns="0" rIns="0" bIns="0" rtlCol="0" anchor="t" anchorCtr="0">
            <a:noAutofit/>
          </a:bodyPr>
          <a:lstStyle>
            <a:lvl1pPr>
              <a:defRPr lang="en-US" sz="5400" dirty="0"/>
            </a:lvl1pPr>
          </a:lstStyle>
          <a:p>
            <a:pPr lvl="0" algn="ctr">
              <a:lnSpc>
                <a:spcPct val="70000"/>
              </a:lnSpc>
            </a:pPr>
            <a:r>
              <a:rPr lang="en-US" dirty="0"/>
              <a:t>28pt Intel Clear Headline</a:t>
            </a:r>
          </a:p>
        </p:txBody>
      </p:sp>
    </p:spTree>
    <p:extLst>
      <p:ext uri="{BB962C8B-B14F-4D97-AF65-F5344CB8AC3E}">
        <p14:creationId xmlns:p14="http://schemas.microsoft.com/office/powerpoint/2010/main" val="340386191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and title">
    <p:spTree>
      <p:nvGrpSpPr>
        <p:cNvPr id="1" name=""/>
        <p:cNvGrpSpPr/>
        <p:nvPr/>
      </p:nvGrpSpPr>
      <p:grpSpPr>
        <a:xfrm>
          <a:off x="0" y="0"/>
          <a:ext cx="0" cy="0"/>
          <a:chOff x="0" y="0"/>
          <a:chExt cx="0" cy="0"/>
        </a:xfrm>
      </p:grpSpPr>
      <p:sp>
        <p:nvSpPr>
          <p:cNvPr id="8" name="Title 6"/>
          <p:cNvSpPr>
            <a:spLocks noGrp="1"/>
          </p:cNvSpPr>
          <p:nvPr>
            <p:ph type="title" hasCustomPrompt="1"/>
          </p:nvPr>
        </p:nvSpPr>
        <p:spPr>
          <a:xfrm>
            <a:off x="455613" y="293485"/>
            <a:ext cx="8229600" cy="868680"/>
          </a:xfrm>
        </p:spPr>
        <p:txBody>
          <a:bodyPr vert="horz" lIns="0" tIns="0" rIns="0" bIns="0" rtlCol="0" anchor="t" anchorCtr="0">
            <a:noAutofit/>
          </a:bodyPr>
          <a:lstStyle>
            <a:lvl1pPr algn="ctr">
              <a:lnSpc>
                <a:spcPct val="70000"/>
              </a:lnSpc>
              <a:defRPr lang="en-US" sz="5400" dirty="0"/>
            </a:lvl1pPr>
          </a:lstStyle>
          <a:p>
            <a:pPr lvl="0"/>
            <a:r>
              <a:rPr lang="en-US" dirty="0"/>
              <a:t>28pt Intel Clear Headline</a:t>
            </a:r>
          </a:p>
        </p:txBody>
      </p:sp>
    </p:spTree>
    <p:extLst>
      <p:ext uri="{BB962C8B-B14F-4D97-AF65-F5344CB8AC3E}">
        <p14:creationId xmlns:p14="http://schemas.microsoft.com/office/powerpoint/2010/main" val="302617101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lvl1pPr>
              <a:defRPr lang="en-US" sz="5400" dirty="0"/>
            </a:lvl1pPr>
          </a:lstStyle>
          <a:p>
            <a:pPr lvl="0" algn="ctr">
              <a:lnSpc>
                <a:spcPct val="70000"/>
              </a:lnSpc>
            </a:pPr>
            <a:r>
              <a:rPr lang="en-US" dirty="0"/>
              <a:t>28pt Intel Clear Headline</a:t>
            </a:r>
          </a:p>
        </p:txBody>
      </p:sp>
      <p:sp>
        <p:nvSpPr>
          <p:cNvPr id="4" name="Text Placeholder 2"/>
          <p:cNvSpPr>
            <a:spLocks noGrp="1"/>
          </p:cNvSpPr>
          <p:nvPr>
            <p:ph idx="1"/>
          </p:nvPr>
        </p:nvSpPr>
        <p:spPr>
          <a:xfrm>
            <a:off x="455613"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69599876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89789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477433"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userDrawn="1"/>
        </p:nvSpPr>
        <p:spPr>
          <a:xfrm>
            <a:off x="454027" y="4915797"/>
            <a:ext cx="1918795" cy="92333"/>
          </a:xfrm>
          <a:prstGeom prst="rect">
            <a:avLst/>
          </a:prstGeom>
        </p:spPr>
        <p:txBody>
          <a:bodyPr wrap="none" lIns="0" tIns="0" rIns="0" bIns="0">
            <a:spAutoFit/>
          </a:bodyPr>
          <a:lstStyle/>
          <a:p>
            <a:r>
              <a:rPr lang="en-US" sz="600" dirty="0">
                <a:solidFill>
                  <a:prstClr val="white"/>
                </a:solidFill>
                <a:ea typeface="MS PGothic" pitchFamily="34" charset="-128"/>
                <a:cs typeface="Intel Clear" panose="020B0604020203020204" pitchFamily="34" charset="0"/>
              </a:rPr>
              <a:t>Placeholder Footer Copy / BU Logo or Name Goes Here</a:t>
            </a:r>
          </a:p>
        </p:txBody>
      </p:sp>
    </p:spTree>
    <p:extLst>
      <p:ext uri="{BB962C8B-B14F-4D97-AF65-F5344CB8AC3E}">
        <p14:creationId xmlns:p14="http://schemas.microsoft.com/office/powerpoint/2010/main" val="184651286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int_experience_wht_rgb_30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3490232" y="1693327"/>
            <a:ext cx="2085380" cy="2113879"/>
          </a:xfrm>
          <a:prstGeom prst="rect">
            <a:avLst/>
          </a:prstGeom>
        </p:spPr>
      </p:pic>
    </p:spTree>
    <p:extLst>
      <p:ext uri="{BB962C8B-B14F-4D97-AF65-F5344CB8AC3E}">
        <p14:creationId xmlns:p14="http://schemas.microsoft.com/office/powerpoint/2010/main" val="299994327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920695" y="1038443"/>
            <a:ext cx="7736878" cy="3572165"/>
            <a:chOff x="-1800535" y="-330943"/>
            <a:chExt cx="13186610" cy="6088340"/>
          </a:xfrm>
        </p:grpSpPr>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00535" y="-330943"/>
              <a:ext cx="13186610" cy="608834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9793" y="1247059"/>
              <a:ext cx="1825797" cy="1825794"/>
            </a:xfrm>
            <a:prstGeom prst="rect">
              <a:avLst/>
            </a:prstGeom>
          </p:spPr>
        </p:pic>
      </p:grpSp>
      <p:sp>
        <p:nvSpPr>
          <p:cNvPr id="10" name="Title 1"/>
          <p:cNvSpPr>
            <a:spLocks noGrp="1"/>
          </p:cNvSpPr>
          <p:nvPr>
            <p:ph type="ctrTitle" hasCustomPrompt="1"/>
          </p:nvPr>
        </p:nvSpPr>
        <p:spPr>
          <a:xfrm>
            <a:off x="444687" y="709775"/>
            <a:ext cx="8212886"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a:t>65pt Intel Clear pro Title</a:t>
            </a:r>
          </a:p>
        </p:txBody>
      </p:sp>
      <p:sp>
        <p:nvSpPr>
          <p:cNvPr id="11" name="Subtitle 2"/>
          <p:cNvSpPr>
            <a:spLocks noGrp="1"/>
          </p:cNvSpPr>
          <p:nvPr>
            <p:ph type="subTitle" idx="1" hasCustomPrompt="1"/>
          </p:nvPr>
        </p:nvSpPr>
        <p:spPr>
          <a:xfrm>
            <a:off x="1406894" y="3309558"/>
            <a:ext cx="6330212" cy="925360"/>
          </a:xfrm>
        </p:spPr>
        <p:txBody>
          <a:bodyPr lIns="0" rIns="0">
            <a:noAutofit/>
          </a:bodyPr>
          <a:lstStyle>
            <a:lvl1pPr marL="0" indent="0" algn="ctr">
              <a:buNone/>
              <a:defRPr sz="1600" b="0" i="0" baseline="0">
                <a:solidFill>
                  <a:schemeClr val="accent4"/>
                </a:solidFill>
                <a:effectLst/>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
        <p:nvSpPr>
          <p:cNvPr id="12" name="Rectangle 11"/>
          <p:cNvSpPr/>
          <p:nvPr userDrawn="1"/>
        </p:nvSpPr>
        <p:spPr>
          <a:xfrm>
            <a:off x="3882709" y="4915796"/>
            <a:ext cx="1378583" cy="92333"/>
          </a:xfrm>
          <a:prstGeom prst="rect">
            <a:avLst/>
          </a:prstGeom>
        </p:spPr>
        <p:txBody>
          <a:bodyPr wrap="none" lIns="0" tIns="0" rIns="0" bIns="0">
            <a:spAutoFit/>
          </a:bodyPr>
          <a:lstStyle/>
          <a:p>
            <a:r>
              <a:rPr lang="en-US" sz="600" dirty="0">
                <a:solidFill>
                  <a:prstClr val="white"/>
                </a:solidFill>
                <a:cs typeface="Intel Clear" panose="020B0604020203020204" pitchFamily="34" charset="0"/>
              </a:rPr>
              <a:t>Intel® Confidential – Internal use ONLY</a:t>
            </a:r>
          </a:p>
        </p:txBody>
      </p:sp>
    </p:spTree>
    <p:extLst>
      <p:ext uri="{BB962C8B-B14F-4D97-AF65-F5344CB8AC3E}">
        <p14:creationId xmlns:p14="http://schemas.microsoft.com/office/powerpoint/2010/main" val="18365614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5613" y="308848"/>
            <a:ext cx="8229600" cy="868680"/>
          </a:xfrm>
        </p:spPr>
        <p:txBody>
          <a:bodyPr vert="horz" lIns="0" tIns="0" rIns="0" bIns="0" rtlCol="0" anchor="t" anchorCtr="0">
            <a:noAutofit/>
          </a:bodyPr>
          <a:lstStyle>
            <a:lvl1pPr>
              <a:defRPr lang="en-US" dirty="0"/>
            </a:lvl1pPr>
          </a:lstStyle>
          <a:p>
            <a:pPr lvl="0"/>
            <a:r>
              <a:rPr lang="en-US" dirty="0"/>
              <a:t>48pt Intel Clear Headline</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chemeClr val="bg1"/>
                </a:solidFill>
              </a:defRPr>
            </a:lvl1pPr>
            <a:lvl2pPr>
              <a:defRPr sz="1800">
                <a:solidFill>
                  <a:schemeClr val="bg1"/>
                </a:solidFill>
              </a:defRPr>
            </a:lvl2pPr>
            <a:lvl3pPr>
              <a:defRPr sz="1800">
                <a:solidFill>
                  <a:schemeClr val="bg1"/>
                </a:solidFill>
              </a:defRPr>
            </a:lvl3pPr>
            <a:lvl4pPr>
              <a:defRPr sz="1600">
                <a:solidFill>
                  <a:schemeClr val="bg1"/>
                </a:solidFill>
              </a:defRPr>
            </a:lvl4pPr>
            <a:lvl5pPr>
              <a:defRPr>
                <a:solidFill>
                  <a:schemeClr val="bg1"/>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3994112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5613" y="308848"/>
            <a:ext cx="8229600" cy="868680"/>
          </a:xfrm>
        </p:spPr>
        <p:txBody>
          <a:bodyPr vert="horz" lIns="0" tIns="0" rIns="0" bIns="0" rtlCol="0" anchor="t" anchorCtr="0">
            <a:noAutofit/>
          </a:bodyPr>
          <a:lstStyle>
            <a:lvl1pPr>
              <a:defRPr lang="en-US" dirty="0"/>
            </a:lvl1pPr>
          </a:lstStyle>
          <a:p>
            <a:pPr lvl="0"/>
            <a:r>
              <a:rPr lang="en-US" dirty="0"/>
              <a:t>48pt Intel Clear Headline</a:t>
            </a:r>
          </a:p>
        </p:txBody>
      </p:sp>
      <p:sp>
        <p:nvSpPr>
          <p:cNvPr id="3" name="Rectangle 2"/>
          <p:cNvSpPr/>
          <p:nvPr userDrawn="1"/>
        </p:nvSpPr>
        <p:spPr>
          <a:xfrm>
            <a:off x="326709" y="4915796"/>
            <a:ext cx="1378583" cy="92333"/>
          </a:xfrm>
          <a:prstGeom prst="rect">
            <a:avLst/>
          </a:prstGeom>
        </p:spPr>
        <p:txBody>
          <a:bodyPr wrap="none" lIns="0" tIns="0" rIns="0" bIns="0">
            <a:spAutoFit/>
          </a:bodyPr>
          <a:lstStyle/>
          <a:p>
            <a:r>
              <a:rPr lang="en-US" sz="600" dirty="0">
                <a:solidFill>
                  <a:prstClr val="white"/>
                </a:solidFill>
                <a:cs typeface="Intel Clear" panose="020B0604020203020204" pitchFamily="34" charset="0"/>
              </a:rPr>
              <a:t>Intel® Confidential – Internal use ONLY</a:t>
            </a:r>
          </a:p>
        </p:txBody>
      </p:sp>
    </p:spTree>
    <p:extLst>
      <p:ext uri="{BB962C8B-B14F-4D97-AF65-F5344CB8AC3E}">
        <p14:creationId xmlns:p14="http://schemas.microsoft.com/office/powerpoint/2010/main" val="187969286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vert="horz" lIns="0" tIns="0" rIns="0" bIns="0" rtlCol="0" anchor="t" anchorCtr="0">
            <a:noAutofit/>
          </a:bodyPr>
          <a:lstStyle>
            <a:lvl1pPr>
              <a:defRPr lang="en-US" dirty="0"/>
            </a:lvl1pPr>
          </a:lstStyle>
          <a:p>
            <a:pPr lvl="0"/>
            <a:r>
              <a:rPr lang="en-US" dirty="0"/>
              <a:t>48pt Intel Clear Headline</a:t>
            </a:r>
          </a:p>
        </p:txBody>
      </p:sp>
    </p:spTree>
    <p:extLst>
      <p:ext uri="{BB962C8B-B14F-4D97-AF65-F5344CB8AC3E}">
        <p14:creationId xmlns:p14="http://schemas.microsoft.com/office/powerpoint/2010/main" val="24041977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70000"/>
              </a:lnSpc>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6340550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5"/>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lvl1pPr>
              <a:defRPr>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439718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60292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1737" y="1045017"/>
            <a:ext cx="8241631" cy="3805213"/>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9245" y="2096673"/>
            <a:ext cx="1010312" cy="1010312"/>
          </a:xfrm>
          <a:prstGeom prst="rect">
            <a:avLst/>
          </a:prstGeom>
        </p:spPr>
      </p:pic>
      <p:sp>
        <p:nvSpPr>
          <p:cNvPr id="4" name="Rectangle 4"/>
          <p:cNvSpPr>
            <a:spLocks noGrp="1" noChangeArrowheads="1"/>
          </p:cNvSpPr>
          <p:nvPr>
            <p:ph type="ctrTitle"/>
          </p:nvPr>
        </p:nvSpPr>
        <p:spPr>
          <a:xfrm>
            <a:off x="1284233" y="1025497"/>
            <a:ext cx="6575534" cy="943818"/>
          </a:xfrm>
        </p:spPr>
        <p:txBody>
          <a:bodyPr anchor="b" anchorCtr="0"/>
          <a:lstStyle>
            <a:lvl1pPr algn="ctr">
              <a:defRPr/>
            </a:lvl1pPr>
          </a:lstStyle>
          <a:p>
            <a:r>
              <a:rPr lang="en-US" dirty="0"/>
              <a:t>Click to edit Master title style</a:t>
            </a:r>
          </a:p>
        </p:txBody>
      </p:sp>
      <p:sp>
        <p:nvSpPr>
          <p:cNvPr id="5" name="Rectangle 5"/>
          <p:cNvSpPr>
            <a:spLocks noGrp="1" noChangeArrowheads="1"/>
          </p:cNvSpPr>
          <p:nvPr>
            <p:ph type="subTitle" idx="1"/>
          </p:nvPr>
        </p:nvSpPr>
        <p:spPr>
          <a:xfrm>
            <a:off x="1996917" y="3304210"/>
            <a:ext cx="5150166" cy="883501"/>
          </a:xfrm>
        </p:spPr>
        <p:txBody>
          <a:bodyPr anchorCtr="0"/>
          <a:lstStyle>
            <a:lvl1pPr marL="0" indent="0" algn="ctr">
              <a:spcBef>
                <a:spcPts val="0"/>
              </a:spcBef>
              <a:buFont typeface="Wingdings" pitchFamily="2" charset="2"/>
              <a:buNone/>
              <a:defRPr/>
            </a:lvl1pPr>
          </a:lstStyle>
          <a:p>
            <a:r>
              <a:rPr lang="en-US" dirty="0"/>
              <a:t>Click to edit Master subtitle style</a:t>
            </a:r>
          </a:p>
        </p:txBody>
      </p:sp>
      <p:sp>
        <p:nvSpPr>
          <p:cNvPr id="6" name="TextBox 5"/>
          <p:cNvSpPr txBox="1"/>
          <p:nvPr userDrawn="1"/>
        </p:nvSpPr>
        <p:spPr>
          <a:xfrm>
            <a:off x="3509851" y="4859758"/>
            <a:ext cx="2124299" cy="226985"/>
          </a:xfrm>
          <a:prstGeom prst="rect">
            <a:avLst/>
          </a:prstGeom>
          <a:noFill/>
        </p:spPr>
        <p:txBody>
          <a:bodyPr wrap="none" rtlCol="0">
            <a:spAutoFit/>
          </a:bodyPr>
          <a:lstStyle/>
          <a:p>
            <a:pPr algn="ctr"/>
            <a:r>
              <a:rPr lang="en-US" sz="875" dirty="0">
                <a:solidFill>
                  <a:prstClr val="black"/>
                </a:solidFill>
              </a:rPr>
              <a:t>Intel</a:t>
            </a:r>
            <a:r>
              <a:rPr lang="en-US" sz="875" baseline="30000" dirty="0">
                <a:solidFill>
                  <a:prstClr val="black"/>
                </a:solidFill>
              </a:rPr>
              <a:t>®</a:t>
            </a:r>
            <a:r>
              <a:rPr lang="en-US" sz="875" dirty="0">
                <a:solidFill>
                  <a:prstClr val="black"/>
                </a:solidFill>
              </a:rPr>
              <a:t> Confidential – Internal Use ONLY</a:t>
            </a:r>
          </a:p>
        </p:txBody>
      </p:sp>
    </p:spTree>
    <p:extLst>
      <p:ext uri="{BB962C8B-B14F-4D97-AF65-F5344CB8AC3E}">
        <p14:creationId xmlns:p14="http://schemas.microsoft.com/office/powerpoint/2010/main" val="41106901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162353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437159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0152623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5_Title Slide with Linear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558" y="2248728"/>
            <a:ext cx="8212886" cy="1102519"/>
          </a:xfrm>
        </p:spPr>
        <p:txBody>
          <a:bodyPr lIns="0" rIns="0" anchor="b" anchorCtr="0">
            <a:noAutofit/>
          </a:bodyPr>
          <a:lstStyle>
            <a:lvl1pPr algn="ctr">
              <a:lnSpc>
                <a:spcPct val="7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Presentation Title</a:t>
            </a:r>
          </a:p>
        </p:txBody>
      </p:sp>
      <p:sp>
        <p:nvSpPr>
          <p:cNvPr id="3" name="Subtitle 2"/>
          <p:cNvSpPr>
            <a:spLocks noGrp="1"/>
          </p:cNvSpPr>
          <p:nvPr>
            <p:ph type="subTitle" idx="1" hasCustomPrompt="1"/>
          </p:nvPr>
        </p:nvSpPr>
        <p:spPr>
          <a:xfrm>
            <a:off x="1406895" y="3351246"/>
            <a:ext cx="6330212" cy="925360"/>
          </a:xfrm>
        </p:spPr>
        <p:txBody>
          <a:bodyPr lIns="0" rIns="0">
            <a:noAutofit/>
          </a:bodyPr>
          <a:lstStyle>
            <a:lvl1pPr marL="0" indent="0" algn="ctr">
              <a:buNone/>
              <a:defRPr sz="1600" b="0" i="0" baseline="0">
                <a:solidFill>
                  <a:schemeClr val="accent1">
                    <a:lumMod val="60000"/>
                    <a:lumOff val="40000"/>
                  </a:schemeClr>
                </a:solidFill>
                <a:latin typeface="Intel Clear"/>
                <a:cs typeface="Intel Clear"/>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038600" y="694733"/>
            <a:ext cx="1066800" cy="70933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7732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5613" y="308848"/>
            <a:ext cx="8229600" cy="868680"/>
          </a:xfrm>
        </p:spPr>
        <p:txBody>
          <a:bodyPr vert="horz" lIns="0" tIns="0" rIns="0" bIns="0" rtlCol="0" anchor="ctr" anchorCtr="0">
            <a:noAutofit/>
          </a:bodyPr>
          <a:lstStyle>
            <a:lvl1pPr>
              <a:defRPr lang="en-US" dirty="0"/>
            </a:lvl1pPr>
          </a:lstStyle>
          <a:p>
            <a:pPr lvl="0" algn="ctr">
              <a:lnSpc>
                <a:spcPct val="70000"/>
              </a:lnSpc>
            </a:pPr>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chemeClr val="bg1"/>
                </a:solidFill>
              </a:defRPr>
            </a:lvl1pPr>
            <a:lvl2pPr>
              <a:defRPr sz="1800">
                <a:solidFill>
                  <a:schemeClr val="bg1"/>
                </a:solidFill>
              </a:defRPr>
            </a:lvl2pPr>
            <a:lvl3pPr>
              <a:defRPr sz="1800">
                <a:solidFill>
                  <a:schemeClr val="bg1"/>
                </a:solidFill>
              </a:defRPr>
            </a:lvl3pPr>
            <a:lvl4pPr>
              <a:defRPr sz="1600">
                <a:solidFill>
                  <a:schemeClr val="bg1"/>
                </a:solidFill>
              </a:defRPr>
            </a:lvl4pPr>
            <a:lvl5pPr>
              <a:defRPr>
                <a:solidFill>
                  <a:schemeClr val="bg1"/>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140437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Blue Section Break">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7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chemeClr val="accent1">
                    <a:lumMod val="60000"/>
                    <a:lumOff val="40000"/>
                  </a:schemeClr>
                </a:solidFill>
                <a:latin typeface="Intel Clear"/>
                <a:cs typeface="Intel Clear"/>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105159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455613" y="308848"/>
            <a:ext cx="8229600" cy="868680"/>
          </a:xfrm>
        </p:spPr>
        <p:txBody>
          <a:bodyPr vert="horz" lIns="0" tIns="0" rIns="0" bIns="0" rtlCol="0" anchor="ctr" anchorCtr="0">
            <a:noAutofit/>
          </a:bodyPr>
          <a:lstStyle>
            <a:lvl1pPr algn="ctr">
              <a:lnSpc>
                <a:spcPct val="70000"/>
              </a:lnSpc>
              <a:defRPr lang="en-US" dirty="0"/>
            </a:lvl1pPr>
          </a:lstStyle>
          <a:p>
            <a:pPr lvl="0"/>
            <a:r>
              <a:rPr lang="en-US" dirty="0"/>
              <a:t>28pt Intel Clear Headline</a:t>
            </a:r>
          </a:p>
        </p:txBody>
      </p:sp>
    </p:spTree>
    <p:extLst>
      <p:ext uri="{BB962C8B-B14F-4D97-AF65-F5344CB8AC3E}">
        <p14:creationId xmlns:p14="http://schemas.microsoft.com/office/powerpoint/2010/main" val="330968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70000"/>
              </a:lnSpc>
              <a:defRPr sz="4400"/>
            </a:lvl1pPr>
          </a:lstStyle>
          <a:p>
            <a:r>
              <a:rPr lang="en-US" dirty="0"/>
              <a:t>Click to edit Master title style</a:t>
            </a:r>
          </a:p>
        </p:txBody>
      </p:sp>
    </p:spTree>
    <p:extLst>
      <p:ext uri="{BB962C8B-B14F-4D97-AF65-F5344CB8AC3E}">
        <p14:creationId xmlns:p14="http://schemas.microsoft.com/office/powerpoint/2010/main" val="14170631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455613" y="308848"/>
            <a:ext cx="8229600" cy="868680"/>
          </a:xfrm>
        </p:spPr>
        <p:txBody>
          <a:bodyPr vert="horz" lIns="0" tIns="0" rIns="0" bIns="0" rtlCol="0" anchor="ctr" anchorCtr="0">
            <a:noAutofit/>
          </a:bodyPr>
          <a:lstStyle>
            <a:lvl1pPr>
              <a:defRPr lang="en-US" dirty="0"/>
            </a:lvl1pPr>
          </a:lstStyle>
          <a:p>
            <a:pPr lvl="0" algn="ctr">
              <a:lnSpc>
                <a:spcPct val="70000"/>
              </a:lnSpc>
            </a:pPr>
            <a:r>
              <a:rPr lang="en-US" dirty="0"/>
              <a:t>28pt Intel Clear Headline</a:t>
            </a:r>
          </a:p>
        </p:txBody>
      </p:sp>
      <p:pic>
        <p:nvPicPr>
          <p:cNvPr id="4" name="Picture 2" descr="\\.psf\Home\Desktop\Intel.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9896" y="4800568"/>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 name="Straight Connector 4"/>
          <p:cNvCxnSpPr/>
          <p:nvPr userDrawn="1"/>
        </p:nvCxnSpPr>
        <p:spPr>
          <a:xfrm>
            <a:off x="8688532" y="4794488"/>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userDrawn="1"/>
        </p:nvSpPr>
        <p:spPr>
          <a:xfrm>
            <a:off x="8821372" y="4858971"/>
            <a:ext cx="128240" cy="123111"/>
          </a:xfrm>
          <a:prstGeom prst="rect">
            <a:avLst/>
          </a:prstGeom>
          <a:noFill/>
        </p:spPr>
        <p:txBody>
          <a:bodyPr vert="horz" wrap="none" lIns="0" tIns="0" rIns="0" bIns="0" rtlCol="0">
            <a:spAutoFit/>
          </a:bodyPr>
          <a:lstStyle/>
          <a:p>
            <a:pPr defTabSz="457189"/>
            <a:fld id="{AFB2E552-7FE6-4473-9F80-9166A6219CFF}" type="slidenum">
              <a:rPr lang="en-US" sz="800">
                <a:solidFill>
                  <a:prstClr val="white"/>
                </a:solidFill>
              </a:rPr>
              <a:pPr defTabSz="457189"/>
              <a:t>‹#›</a:t>
            </a:fld>
            <a:endParaRPr lang="en-US" sz="800" dirty="0" err="1">
              <a:solidFill>
                <a:prstClr val="white"/>
              </a:solidFill>
            </a:endParaRPr>
          </a:p>
        </p:txBody>
      </p:sp>
    </p:spTree>
    <p:extLst>
      <p:ext uri="{BB962C8B-B14F-4D97-AF65-F5344CB8AC3E}">
        <p14:creationId xmlns:p14="http://schemas.microsoft.com/office/powerpoint/2010/main" val="423946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05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385459" y="1814513"/>
            <a:ext cx="2292744" cy="15111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8960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int_experience_hrz_wht_rgb_3000.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7063" y="2040242"/>
            <a:ext cx="2849878" cy="1183650"/>
          </a:xfrm>
          <a:prstGeom prst="rect">
            <a:avLst/>
          </a:prstGeom>
        </p:spPr>
      </p:pic>
    </p:spTree>
    <p:extLst>
      <p:ext uri="{BB962C8B-B14F-4D97-AF65-F5344CB8AC3E}">
        <p14:creationId xmlns:p14="http://schemas.microsoft.com/office/powerpoint/2010/main" val="44929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366714" y="1837537"/>
            <a:ext cx="8407400" cy="3126581"/>
          </a:xfrm>
          <a:prstGeom prst="rect">
            <a:avLst/>
          </a:prstGeom>
          <a:noFill/>
          <a:ln w="9525">
            <a:noFill/>
            <a:miter lim="800000"/>
            <a:headEnd/>
            <a:tailEnd/>
          </a:ln>
          <a:effectLst/>
        </p:spPr>
        <p:txBody>
          <a:bodyPr lIns="50078" tIns="25040" rIns="50078" bIns="25040" anchorCtr="1"/>
          <a:lstStyle/>
          <a:p>
            <a:pPr algn="r" defTabSz="501194"/>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hasCustomPrompt="1"/>
          </p:nvPr>
        </p:nvSpPr>
        <p:spPr>
          <a:xfrm>
            <a:off x="444843" y="3082217"/>
            <a:ext cx="8506690" cy="943818"/>
          </a:xfrm>
        </p:spPr>
        <p:txBody>
          <a:bodyPr anchor="b" anchorCtr="0"/>
          <a:lstStyle>
            <a:lvl1pPr marL="0" algn="l" defTabSz="457189" rtl="0" eaLnBrk="1" latinLnBrk="0" hangingPunct="1">
              <a:defRPr lang="en-US" sz="6000" kern="1200" dirty="0">
                <a:solidFill>
                  <a:schemeClr val="tx1"/>
                </a:solidFill>
                <a:effectLst/>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Presentation title</a:t>
            </a:r>
          </a:p>
        </p:txBody>
      </p:sp>
      <p:sp>
        <p:nvSpPr>
          <p:cNvPr id="22533" name="Rectangle 5"/>
          <p:cNvSpPr>
            <a:spLocks noGrp="1" noChangeArrowheads="1"/>
          </p:cNvSpPr>
          <p:nvPr>
            <p:ph type="subTitle" idx="1"/>
          </p:nvPr>
        </p:nvSpPr>
        <p:spPr>
          <a:xfrm>
            <a:off x="444843" y="3780037"/>
            <a:ext cx="5150166" cy="883501"/>
          </a:xfrm>
        </p:spPr>
        <p:txBody>
          <a:bodyPr anchorCtr="0"/>
          <a:lstStyle>
            <a:lvl1pPr marL="0" indent="0" algn="l">
              <a:spcBef>
                <a:spcPts val="0"/>
              </a:spcBef>
              <a:buFont typeface="Wingdings" pitchFamily="2" charset="2"/>
              <a:buNone/>
              <a:defRPr sz="4000">
                <a:solidFill>
                  <a:schemeClr val="tx1"/>
                </a:solidFill>
                <a:effectLst/>
                <a:latin typeface="+mj-lt"/>
              </a:defRPr>
            </a:lvl1pPr>
          </a:lstStyle>
          <a:p>
            <a:r>
              <a:rPr lang="en-US" dirty="0"/>
              <a:t>Click to edit Master subtitle style</a:t>
            </a:r>
          </a:p>
        </p:txBody>
      </p:sp>
    </p:spTree>
    <p:extLst>
      <p:ext uri="{BB962C8B-B14F-4D97-AF65-F5344CB8AC3E}">
        <p14:creationId xmlns:p14="http://schemas.microsoft.com/office/powerpoint/2010/main" val="150858220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70000"/>
              </a:lnSpc>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6001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70000"/>
              </a:lnSpc>
              <a:defRPr sz="4400"/>
            </a:lvl1pPr>
          </a:lstStyle>
          <a:p>
            <a:r>
              <a:rPr lang="en-US" dirty="0"/>
              <a:t>Click to edit Master title style</a:t>
            </a:r>
          </a:p>
        </p:txBody>
      </p:sp>
    </p:spTree>
    <p:extLst>
      <p:ext uri="{BB962C8B-B14F-4D97-AF65-F5344CB8AC3E}">
        <p14:creationId xmlns:p14="http://schemas.microsoft.com/office/powerpoint/2010/main" val="130836040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extLst>
              <a:ext uri="{BEBA8EAE-BF5A-486C-A8C5-ECC9F3942E4B}">
                <a14:imgProps xmlns:a14="http://schemas.microsoft.com/office/drawing/2010/main">
                  <a14:imgLayer r:embed="rId3">
                    <a14:imgEffect>
                      <a14:brightnessContrast bright="-28000" contras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70000"/>
              </a:lnSpc>
              <a:defRPr sz="4400"/>
            </a:lvl1pPr>
          </a:lstStyle>
          <a:p>
            <a:r>
              <a:rPr lang="en-US" dirty="0"/>
              <a:t>Click to edit Master title style</a:t>
            </a:r>
          </a:p>
        </p:txBody>
      </p:sp>
    </p:spTree>
    <p:extLst>
      <p:ext uri="{BB962C8B-B14F-4D97-AF65-F5344CB8AC3E}">
        <p14:creationId xmlns:p14="http://schemas.microsoft.com/office/powerpoint/2010/main" val="48041693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60782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131819" y="1614086"/>
            <a:ext cx="2880367" cy="1915333"/>
          </a:xfrm>
          <a:prstGeom prst="rect">
            <a:avLst/>
          </a:prstGeom>
        </p:spPr>
      </p:pic>
    </p:spTree>
    <p:extLst>
      <p:ext uri="{BB962C8B-B14F-4D97-AF65-F5344CB8AC3E}">
        <p14:creationId xmlns:p14="http://schemas.microsoft.com/office/powerpoint/2010/main" val="168754402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extLst>
              <a:ext uri="{BEBA8EAE-BF5A-486C-A8C5-ECC9F3942E4B}">
                <a14:imgProps xmlns:a14="http://schemas.microsoft.com/office/drawing/2010/main">
                  <a14:imgLayer r:embed="rId3">
                    <a14:imgEffect>
                      <a14:brightnessContrast bright="-28000" contras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70000"/>
              </a:lnSpc>
              <a:defRPr sz="4400"/>
            </a:lvl1pPr>
          </a:lstStyle>
          <a:p>
            <a:r>
              <a:rPr lang="en-US" dirty="0"/>
              <a:t>Click to edit Master title style</a:t>
            </a:r>
          </a:p>
        </p:txBody>
      </p:sp>
    </p:spTree>
    <p:extLst>
      <p:ext uri="{BB962C8B-B14F-4D97-AF65-F5344CB8AC3E}">
        <p14:creationId xmlns:p14="http://schemas.microsoft.com/office/powerpoint/2010/main" val="11490802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and title">
    <p:spTree>
      <p:nvGrpSpPr>
        <p:cNvPr id="1" name=""/>
        <p:cNvGrpSpPr/>
        <p:nvPr/>
      </p:nvGrpSpPr>
      <p:grpSpPr>
        <a:xfrm>
          <a:off x="0" y="0"/>
          <a:ext cx="0" cy="0"/>
          <a:chOff x="0" y="0"/>
          <a:chExt cx="0" cy="0"/>
        </a:xfrm>
      </p:grpSpPr>
      <p:sp>
        <p:nvSpPr>
          <p:cNvPr id="8" name="Title 6"/>
          <p:cNvSpPr>
            <a:spLocks noGrp="1"/>
          </p:cNvSpPr>
          <p:nvPr>
            <p:ph type="title" hasCustomPrompt="1"/>
          </p:nvPr>
        </p:nvSpPr>
        <p:spPr>
          <a:xfrm>
            <a:off x="455613" y="201168"/>
            <a:ext cx="8229600" cy="868680"/>
          </a:xfrm>
        </p:spPr>
        <p:txBody>
          <a:bodyPr vert="horz" lIns="0" tIns="0" rIns="0" bIns="0" rtlCol="0" anchor="t" anchorCtr="0">
            <a:noAutofit/>
          </a:bodyPr>
          <a:lstStyle>
            <a:lvl1pPr algn="ctr">
              <a:lnSpc>
                <a:spcPct val="70000"/>
              </a:lnSpc>
              <a:defRPr lang="en-US" sz="5400" dirty="0"/>
            </a:lvl1pPr>
          </a:lstStyle>
          <a:p>
            <a:pPr lvl="0"/>
            <a:r>
              <a:rPr lang="en-US" dirty="0"/>
              <a:t>28pt Intel Clear Headline</a:t>
            </a:r>
          </a:p>
        </p:txBody>
      </p:sp>
    </p:spTree>
    <p:extLst>
      <p:ext uri="{BB962C8B-B14F-4D97-AF65-F5344CB8AC3E}">
        <p14:creationId xmlns:p14="http://schemas.microsoft.com/office/powerpoint/2010/main" val="166259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366714" y="1837537"/>
            <a:ext cx="8407400" cy="3126581"/>
          </a:xfrm>
          <a:prstGeom prst="rect">
            <a:avLst/>
          </a:prstGeom>
          <a:noFill/>
          <a:ln w="9525">
            <a:noFill/>
            <a:miter lim="800000"/>
            <a:headEnd/>
            <a:tailEnd/>
          </a:ln>
          <a:effectLst/>
        </p:spPr>
        <p:txBody>
          <a:bodyPr lIns="50078" tIns="25040" rIns="50078" bIns="25040" anchorCtr="1"/>
          <a:lstStyle/>
          <a:p>
            <a:pPr algn="r" defTabSz="501194"/>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22532" name="Rectangle 4"/>
          <p:cNvSpPr>
            <a:spLocks noGrp="1" noChangeArrowheads="1"/>
          </p:cNvSpPr>
          <p:nvPr>
            <p:ph type="ctrTitle" hasCustomPrompt="1"/>
          </p:nvPr>
        </p:nvSpPr>
        <p:spPr>
          <a:xfrm>
            <a:off x="444843" y="3082217"/>
            <a:ext cx="8506690" cy="943818"/>
          </a:xfrm>
        </p:spPr>
        <p:txBody>
          <a:bodyPr anchor="b" anchorCtr="0"/>
          <a:lstStyle>
            <a:lvl1pPr marL="0" algn="l" defTabSz="457189" rtl="0" eaLnBrk="1" latinLnBrk="0" hangingPunct="1">
              <a:defRPr lang="en-US" sz="6000" kern="1200" dirty="0">
                <a:solidFill>
                  <a:schemeClr val="tx1"/>
                </a:solidFill>
                <a:effectLst/>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Presentation title</a:t>
            </a:r>
          </a:p>
        </p:txBody>
      </p:sp>
      <p:sp>
        <p:nvSpPr>
          <p:cNvPr id="22533" name="Rectangle 5"/>
          <p:cNvSpPr>
            <a:spLocks noGrp="1" noChangeArrowheads="1"/>
          </p:cNvSpPr>
          <p:nvPr>
            <p:ph type="subTitle" idx="1"/>
          </p:nvPr>
        </p:nvSpPr>
        <p:spPr>
          <a:xfrm>
            <a:off x="444843" y="3780037"/>
            <a:ext cx="5150166" cy="883501"/>
          </a:xfrm>
        </p:spPr>
        <p:txBody>
          <a:bodyPr anchorCtr="0"/>
          <a:lstStyle>
            <a:lvl1pPr marL="0" indent="0" algn="l">
              <a:spcBef>
                <a:spcPts val="0"/>
              </a:spcBef>
              <a:buFont typeface="Wingdings" pitchFamily="2" charset="2"/>
              <a:buNone/>
              <a:defRPr sz="4000">
                <a:solidFill>
                  <a:schemeClr val="tx1"/>
                </a:solidFill>
                <a:effectLst/>
                <a:latin typeface="+mj-lt"/>
              </a:defRPr>
            </a:lvl1pPr>
          </a:lstStyle>
          <a:p>
            <a:r>
              <a:rPr lang="en-US" dirty="0"/>
              <a:t>Click to edit Master subtitle style</a:t>
            </a:r>
          </a:p>
        </p:txBody>
      </p:sp>
    </p:spTree>
    <p:extLst>
      <p:ext uri="{BB962C8B-B14F-4D97-AF65-F5344CB8AC3E}">
        <p14:creationId xmlns:p14="http://schemas.microsoft.com/office/powerpoint/2010/main" val="138807087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70000"/>
              </a:lnSpc>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8438550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70000"/>
              </a:lnSpc>
              <a:defRPr sz="4400"/>
            </a:lvl1pPr>
          </a:lstStyle>
          <a:p>
            <a:r>
              <a:rPr lang="en-US" dirty="0"/>
              <a:t>Click to edit Master title style</a:t>
            </a:r>
          </a:p>
        </p:txBody>
      </p:sp>
    </p:spTree>
    <p:extLst>
      <p:ext uri="{BB962C8B-B14F-4D97-AF65-F5344CB8AC3E}">
        <p14:creationId xmlns:p14="http://schemas.microsoft.com/office/powerpoint/2010/main" val="423248934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43470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131819" y="1614086"/>
            <a:ext cx="2880367" cy="1915333"/>
          </a:xfrm>
          <a:prstGeom prst="rect">
            <a:avLst/>
          </a:prstGeom>
        </p:spPr>
      </p:pic>
    </p:spTree>
    <p:extLst>
      <p:ext uri="{BB962C8B-B14F-4D97-AF65-F5344CB8AC3E}">
        <p14:creationId xmlns:p14="http://schemas.microsoft.com/office/powerpoint/2010/main" val="409782097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455613" y="308848"/>
            <a:ext cx="8229600" cy="868680"/>
          </a:xfrm>
        </p:spPr>
        <p:txBody>
          <a:bodyPr vert="horz" lIns="0" tIns="0" rIns="0" bIns="0" rtlCol="0" anchor="ctr" anchorCtr="0">
            <a:noAutofit/>
          </a:bodyPr>
          <a:lstStyle>
            <a:lvl1pPr>
              <a:defRPr lang="en-US" dirty="0"/>
            </a:lvl1pPr>
          </a:lstStyle>
          <a:p>
            <a:pPr lvl="0"/>
            <a:r>
              <a:rPr lang="en-US" dirty="0"/>
              <a:t>28pt Intel Clear Headline</a:t>
            </a:r>
          </a:p>
        </p:txBody>
      </p:sp>
    </p:spTree>
    <p:extLst>
      <p:ext uri="{BB962C8B-B14F-4D97-AF65-F5344CB8AC3E}">
        <p14:creationId xmlns:p14="http://schemas.microsoft.com/office/powerpoint/2010/main" val="160207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755"/>
            <a:endParaRPr lang="en-US" sz="1799" dirty="0">
              <a:solidFill>
                <a:prstClr val="white"/>
              </a:solidFill>
            </a:endParaRPr>
          </a:p>
        </p:txBody>
      </p:sp>
      <p:pic>
        <p:nvPicPr>
          <p:cNvPr id="10"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9917" y="4830590"/>
            <a:ext cx="364336" cy="24013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Slide Number Placeholder 5"/>
          <p:cNvSpPr>
            <a:spLocks noGrp="1"/>
          </p:cNvSpPr>
          <p:nvPr>
            <p:ph type="sldNum" sz="quarter" idx="12"/>
          </p:nvPr>
        </p:nvSpPr>
        <p:spPr>
          <a:xfrm>
            <a:off x="6907841" y="4853469"/>
            <a:ext cx="2133600" cy="273844"/>
          </a:xfrm>
        </p:spPr>
        <p:txBody>
          <a:bodyPr/>
          <a:lstStyle>
            <a:lvl1pPr algn="r">
              <a:defRPr sz="899">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8718555"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228112" y="4897358"/>
            <a:ext cx="968214" cy="118943"/>
          </a:xfrm>
          <a:prstGeom prst="rect">
            <a:avLst/>
          </a:prstGeom>
          <a:noFill/>
        </p:spPr>
        <p:txBody>
          <a:bodyPr vert="horz" wrap="none" lIns="0" tIns="0" rIns="0" bIns="0" rtlCol="0" anchor="ctr">
            <a:spAutoFit/>
          </a:bodyPr>
          <a:lstStyle/>
          <a:p>
            <a:pPr defTabSz="678297"/>
            <a:r>
              <a:rPr lang="en-US" sz="773" dirty="0">
                <a:solidFill>
                  <a:prstClr val="white"/>
                </a:solidFill>
              </a:rPr>
              <a:t>NVM Solutions Group</a:t>
            </a:r>
          </a:p>
        </p:txBody>
      </p:sp>
      <p:sp>
        <p:nvSpPr>
          <p:cNvPr id="5" name="Text Placeholder 4">
            <a:extLst>
              <a:ext uri="{FF2B5EF4-FFF2-40B4-BE49-F238E27FC236}">
                <a16:creationId xmlns:a16="http://schemas.microsoft.com/office/drawing/2014/main" id="{C9566151-4750-CD41-B6F2-7BF7EA472184}"/>
              </a:ext>
            </a:extLst>
          </p:cNvPr>
          <p:cNvSpPr>
            <a:spLocks noGrp="1"/>
          </p:cNvSpPr>
          <p:nvPr>
            <p:ph type="body" sz="quarter" idx="14" hasCustomPrompt="1"/>
          </p:nvPr>
        </p:nvSpPr>
        <p:spPr>
          <a:xfrm>
            <a:off x="456012" y="140344"/>
            <a:ext cx="8234363" cy="898922"/>
          </a:xfrm>
        </p:spPr>
        <p:txBody>
          <a:bodyPr/>
          <a:lstStyle>
            <a:lvl1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vl2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2pPr>
            <a:lvl3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3pPr>
            <a:lvl4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4pPr>
            <a:lvl5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5pPr>
          </a:lstStyle>
          <a:p>
            <a:pPr algn="ctr"/>
            <a:r>
              <a:rPr lang="en-US" sz="4046" dirty="0">
                <a:solidFill>
                  <a:schemeClr val="bg1"/>
                </a:solidFill>
                <a:effectLst>
                  <a:outerShdw blurRad="38100" dist="38100" dir="2700000" algn="tl">
                    <a:srgbClr val="000000">
                      <a:alpha val="43137"/>
                    </a:srgbClr>
                  </a:outerShdw>
                </a:effectLst>
              </a:rPr>
              <a:t>54 point intel clear pro bold</a:t>
            </a:r>
          </a:p>
        </p:txBody>
      </p:sp>
    </p:spTree>
    <p:extLst>
      <p:ext uri="{BB962C8B-B14F-4D97-AF65-F5344CB8AC3E}">
        <p14:creationId xmlns:p14="http://schemas.microsoft.com/office/powerpoint/2010/main" val="272073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5_Title Slide with Linear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558" y="2248728"/>
            <a:ext cx="8212886" cy="1102519"/>
          </a:xfrm>
        </p:spPr>
        <p:txBody>
          <a:bodyPr lIns="0" rIns="0" anchor="b" anchorCtr="0">
            <a:noAutofit/>
          </a:bodyPr>
          <a:lstStyle>
            <a:lvl1pPr algn="ctr">
              <a:lnSpc>
                <a:spcPct val="7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Presentation Title</a:t>
            </a:r>
          </a:p>
        </p:txBody>
      </p:sp>
      <p:sp>
        <p:nvSpPr>
          <p:cNvPr id="3" name="Subtitle 2"/>
          <p:cNvSpPr>
            <a:spLocks noGrp="1"/>
          </p:cNvSpPr>
          <p:nvPr>
            <p:ph type="subTitle" idx="1" hasCustomPrompt="1"/>
          </p:nvPr>
        </p:nvSpPr>
        <p:spPr>
          <a:xfrm>
            <a:off x="1406895" y="3351246"/>
            <a:ext cx="6330212" cy="925360"/>
          </a:xfrm>
        </p:spPr>
        <p:txBody>
          <a:bodyPr lIns="0" rIns="0">
            <a:noAutofit/>
          </a:bodyPr>
          <a:lstStyle>
            <a:lvl1pPr marL="0" indent="0" algn="ctr">
              <a:buNone/>
              <a:defRPr sz="1600" b="0" i="0" baseline="0">
                <a:solidFill>
                  <a:schemeClr val="accent1">
                    <a:lumMod val="60000"/>
                    <a:lumOff val="40000"/>
                  </a:schemeClr>
                </a:solidFill>
                <a:latin typeface="Intel Clear"/>
                <a:cs typeface="Intel Clear"/>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038600" y="694733"/>
            <a:ext cx="1066800" cy="7093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1778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5613" y="308848"/>
            <a:ext cx="8229600" cy="868680"/>
          </a:xfrm>
        </p:spPr>
        <p:txBody>
          <a:bodyPr vert="horz" lIns="0" tIns="0" rIns="0" bIns="0" rtlCol="0" anchor="ctr" anchorCtr="0">
            <a:noAutofit/>
          </a:bodyPr>
          <a:lstStyle>
            <a:lvl1pPr>
              <a:defRPr lang="en-US" dirty="0"/>
            </a:lvl1pPr>
          </a:lstStyle>
          <a:p>
            <a:pPr lvl="0" algn="ctr">
              <a:lnSpc>
                <a:spcPct val="70000"/>
              </a:lnSpc>
            </a:pPr>
            <a:r>
              <a:rPr lang="en-US" dirty="0"/>
              <a:t>28pt Intel Clear Headline</a:t>
            </a:r>
          </a:p>
        </p:txBody>
      </p:sp>
      <p:sp>
        <p:nvSpPr>
          <p:cNvPr id="9" name="Content Placeholder 8"/>
          <p:cNvSpPr>
            <a:spLocks noGrp="1"/>
          </p:cNvSpPr>
          <p:nvPr>
            <p:ph sz="quarter" idx="13" hasCustomPrompt="1"/>
          </p:nvPr>
        </p:nvSpPr>
        <p:spPr>
          <a:xfrm>
            <a:off x="455614" y="1203326"/>
            <a:ext cx="8228012" cy="3425825"/>
          </a:xfrm>
        </p:spPr>
        <p:txBody>
          <a:bodyPr/>
          <a:lstStyle>
            <a:lvl1pPr>
              <a:defRPr>
                <a:solidFill>
                  <a:schemeClr val="bg1"/>
                </a:solidFill>
              </a:defRPr>
            </a:lvl1pPr>
            <a:lvl2pPr>
              <a:defRPr sz="1800">
                <a:solidFill>
                  <a:schemeClr val="bg1"/>
                </a:solidFill>
              </a:defRPr>
            </a:lvl2pPr>
            <a:lvl3pPr>
              <a:defRPr sz="1800">
                <a:solidFill>
                  <a:schemeClr val="bg1"/>
                </a:solidFill>
              </a:defRPr>
            </a:lvl3pPr>
            <a:lvl4pPr>
              <a:defRPr sz="1600">
                <a:solidFill>
                  <a:schemeClr val="bg1"/>
                </a:solidFill>
              </a:defRPr>
            </a:lvl4pPr>
            <a:lvl5pPr>
              <a:defRPr>
                <a:solidFill>
                  <a:schemeClr val="bg1"/>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37445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15311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Blue Section Break">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7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chemeClr val="accent1">
                    <a:lumMod val="60000"/>
                    <a:lumOff val="40000"/>
                  </a:schemeClr>
                </a:solidFill>
                <a:latin typeface="Intel Clear"/>
                <a:cs typeface="Intel Clear"/>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287392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455613" y="308848"/>
            <a:ext cx="8229600" cy="868680"/>
          </a:xfrm>
        </p:spPr>
        <p:txBody>
          <a:bodyPr vert="horz" lIns="0" tIns="0" rIns="0" bIns="0" rtlCol="0" anchor="ctr" anchorCtr="0">
            <a:noAutofit/>
          </a:bodyPr>
          <a:lstStyle>
            <a:lvl1pPr algn="ctr">
              <a:lnSpc>
                <a:spcPct val="70000"/>
              </a:lnSpc>
              <a:defRPr lang="en-US" dirty="0"/>
            </a:lvl1pPr>
          </a:lstStyle>
          <a:p>
            <a:pPr lvl="0"/>
            <a:r>
              <a:rPr lang="en-US" dirty="0"/>
              <a:t>28pt Intel Clear Headline</a:t>
            </a:r>
          </a:p>
        </p:txBody>
      </p:sp>
    </p:spTree>
    <p:extLst>
      <p:ext uri="{BB962C8B-B14F-4D97-AF65-F5344CB8AC3E}">
        <p14:creationId xmlns:p14="http://schemas.microsoft.com/office/powerpoint/2010/main" val="129588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6"/>
          <p:cNvSpPr>
            <a:spLocks noGrp="1"/>
          </p:cNvSpPr>
          <p:nvPr>
            <p:ph type="title" hasCustomPrompt="1"/>
          </p:nvPr>
        </p:nvSpPr>
        <p:spPr>
          <a:xfrm>
            <a:off x="455613" y="308848"/>
            <a:ext cx="8229600" cy="868680"/>
          </a:xfrm>
        </p:spPr>
        <p:txBody>
          <a:bodyPr vert="horz" lIns="0" tIns="0" rIns="0" bIns="0" rtlCol="0" anchor="ctr" anchorCtr="0">
            <a:noAutofit/>
          </a:bodyPr>
          <a:lstStyle>
            <a:lvl1pPr>
              <a:defRPr lang="en-US" dirty="0"/>
            </a:lvl1pPr>
          </a:lstStyle>
          <a:p>
            <a:pPr lvl="0" algn="ctr">
              <a:lnSpc>
                <a:spcPct val="70000"/>
              </a:lnSpc>
            </a:pPr>
            <a:r>
              <a:rPr lang="en-US" dirty="0"/>
              <a:t>28pt Intel Clear Headline</a:t>
            </a:r>
          </a:p>
        </p:txBody>
      </p:sp>
    </p:spTree>
    <p:extLst>
      <p:ext uri="{BB962C8B-B14F-4D97-AF65-F5344CB8AC3E}">
        <p14:creationId xmlns:p14="http://schemas.microsoft.com/office/powerpoint/2010/main" val="166634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385459" y="1814513"/>
            <a:ext cx="2292744" cy="15111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9602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int_experience_hrz_wht_rgb_3000.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7063" y="2040242"/>
            <a:ext cx="2849878" cy="1183650"/>
          </a:xfrm>
          <a:prstGeom prst="rect">
            <a:avLst/>
          </a:prstGeom>
        </p:spPr>
      </p:pic>
    </p:spTree>
    <p:extLst>
      <p:ext uri="{BB962C8B-B14F-4D97-AF65-F5344CB8AC3E}">
        <p14:creationId xmlns:p14="http://schemas.microsoft.com/office/powerpoint/2010/main" val="377364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766"/>
            <a:endParaRPr lang="en-US" sz="1799" dirty="0">
              <a:solidFill>
                <a:prstClr val="white"/>
              </a:solidFill>
            </a:endParaRPr>
          </a:p>
        </p:txBody>
      </p:sp>
      <p:pic>
        <p:nvPicPr>
          <p:cNvPr id="10"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9917" y="4830590"/>
            <a:ext cx="364336" cy="24013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Slide Number Placeholder 5"/>
          <p:cNvSpPr>
            <a:spLocks noGrp="1"/>
          </p:cNvSpPr>
          <p:nvPr>
            <p:ph type="sldNum" sz="quarter" idx="12"/>
          </p:nvPr>
        </p:nvSpPr>
        <p:spPr>
          <a:xfrm>
            <a:off x="6907841" y="4853469"/>
            <a:ext cx="2133600" cy="273844"/>
          </a:xfrm>
        </p:spPr>
        <p:txBody>
          <a:bodyPr/>
          <a:lstStyle>
            <a:lvl1pPr algn="r">
              <a:defRPr sz="899">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8718554"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228112" y="4897357"/>
            <a:ext cx="968214" cy="118943"/>
          </a:xfrm>
          <a:prstGeom prst="rect">
            <a:avLst/>
          </a:prstGeom>
          <a:noFill/>
        </p:spPr>
        <p:txBody>
          <a:bodyPr vert="horz" wrap="none" lIns="0" tIns="0" rIns="0" bIns="0" rtlCol="0" anchor="ctr">
            <a:spAutoFit/>
          </a:bodyPr>
          <a:lstStyle/>
          <a:p>
            <a:pPr defTabSz="678314"/>
            <a:r>
              <a:rPr lang="en-US" sz="773" dirty="0">
                <a:solidFill>
                  <a:prstClr val="white"/>
                </a:solidFill>
              </a:rPr>
              <a:t>NVM Solutions Group</a:t>
            </a:r>
          </a:p>
        </p:txBody>
      </p:sp>
      <p:sp>
        <p:nvSpPr>
          <p:cNvPr id="5" name="Text Placeholder 4">
            <a:extLst>
              <a:ext uri="{FF2B5EF4-FFF2-40B4-BE49-F238E27FC236}">
                <a16:creationId xmlns:a16="http://schemas.microsoft.com/office/drawing/2014/main" id="{C9566151-4750-CD41-B6F2-7BF7EA472184}"/>
              </a:ext>
            </a:extLst>
          </p:cNvPr>
          <p:cNvSpPr>
            <a:spLocks noGrp="1"/>
          </p:cNvSpPr>
          <p:nvPr>
            <p:ph type="body" sz="quarter" idx="14" hasCustomPrompt="1"/>
          </p:nvPr>
        </p:nvSpPr>
        <p:spPr>
          <a:xfrm>
            <a:off x="456011" y="140344"/>
            <a:ext cx="8234363" cy="898922"/>
          </a:xfrm>
        </p:spPr>
        <p:txBody>
          <a:bodyPr/>
          <a:lstStyle>
            <a:lvl1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vl2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2pPr>
            <a:lvl3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3pPr>
            <a:lvl4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4pPr>
            <a:lvl5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5pPr>
          </a:lstStyle>
          <a:p>
            <a:pPr algn="ctr"/>
            <a:r>
              <a:rPr lang="en-US" sz="4046" dirty="0">
                <a:solidFill>
                  <a:schemeClr val="bg1"/>
                </a:solidFill>
                <a:effectLst>
                  <a:outerShdw blurRad="38100" dist="38100" dir="2700000" algn="tl">
                    <a:srgbClr val="000000">
                      <a:alpha val="43137"/>
                    </a:srgbClr>
                  </a:outerShdw>
                </a:effectLst>
              </a:rPr>
              <a:t>54 point intel clear pro bold</a:t>
            </a:r>
          </a:p>
        </p:txBody>
      </p:sp>
    </p:spTree>
    <p:extLst>
      <p:ext uri="{BB962C8B-B14F-4D97-AF65-F5344CB8AC3E}">
        <p14:creationId xmlns:p14="http://schemas.microsoft.com/office/powerpoint/2010/main" val="385435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2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766"/>
            <a:endParaRPr lang="en-US" sz="1799" dirty="0">
              <a:solidFill>
                <a:prstClr val="white"/>
              </a:solidFill>
            </a:endParaRPr>
          </a:p>
        </p:txBody>
      </p:sp>
      <p:pic>
        <p:nvPicPr>
          <p:cNvPr id="10"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9917" y="4830590"/>
            <a:ext cx="364336" cy="24013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Slide Number Placeholder 5"/>
          <p:cNvSpPr>
            <a:spLocks noGrp="1"/>
          </p:cNvSpPr>
          <p:nvPr>
            <p:ph type="sldNum" sz="quarter" idx="12"/>
          </p:nvPr>
        </p:nvSpPr>
        <p:spPr>
          <a:xfrm>
            <a:off x="6907841" y="4853469"/>
            <a:ext cx="2133600" cy="273844"/>
          </a:xfrm>
        </p:spPr>
        <p:txBody>
          <a:bodyPr/>
          <a:lstStyle>
            <a:lvl1pPr algn="r">
              <a:defRPr sz="899">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8718554"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228112" y="4897357"/>
            <a:ext cx="968214" cy="118943"/>
          </a:xfrm>
          <a:prstGeom prst="rect">
            <a:avLst/>
          </a:prstGeom>
          <a:noFill/>
        </p:spPr>
        <p:txBody>
          <a:bodyPr vert="horz" wrap="none" lIns="0" tIns="0" rIns="0" bIns="0" rtlCol="0" anchor="ctr">
            <a:spAutoFit/>
          </a:bodyPr>
          <a:lstStyle/>
          <a:p>
            <a:pPr defTabSz="678314"/>
            <a:r>
              <a:rPr lang="en-US" sz="773" dirty="0">
                <a:solidFill>
                  <a:prstClr val="white"/>
                </a:solidFill>
              </a:rPr>
              <a:t>NVM Solutions Group</a:t>
            </a:r>
          </a:p>
        </p:txBody>
      </p:sp>
      <p:sp>
        <p:nvSpPr>
          <p:cNvPr id="5" name="Text Placeholder 4">
            <a:extLst>
              <a:ext uri="{FF2B5EF4-FFF2-40B4-BE49-F238E27FC236}">
                <a16:creationId xmlns:a16="http://schemas.microsoft.com/office/drawing/2014/main" id="{C9566151-4750-CD41-B6F2-7BF7EA472184}"/>
              </a:ext>
            </a:extLst>
          </p:cNvPr>
          <p:cNvSpPr>
            <a:spLocks noGrp="1"/>
          </p:cNvSpPr>
          <p:nvPr>
            <p:ph type="body" sz="quarter" idx="14" hasCustomPrompt="1"/>
          </p:nvPr>
        </p:nvSpPr>
        <p:spPr>
          <a:xfrm>
            <a:off x="456011" y="140344"/>
            <a:ext cx="8234363" cy="898922"/>
          </a:xfrm>
        </p:spPr>
        <p:txBody>
          <a:bodyPr/>
          <a:lstStyle>
            <a:lvl1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vl2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2pPr>
            <a:lvl3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3pPr>
            <a:lvl4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4pPr>
            <a:lvl5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5pPr>
          </a:lstStyle>
          <a:p>
            <a:pPr algn="ctr"/>
            <a:r>
              <a:rPr lang="en-US" sz="4046" dirty="0">
                <a:solidFill>
                  <a:schemeClr val="bg1"/>
                </a:solidFill>
                <a:effectLst>
                  <a:outerShdw blurRad="38100" dist="38100" dir="2700000" algn="tl">
                    <a:srgbClr val="000000">
                      <a:alpha val="43137"/>
                    </a:srgbClr>
                  </a:outerShdw>
                </a:effectLst>
              </a:rPr>
              <a:t>54 point intel clear pro bold</a:t>
            </a:r>
          </a:p>
        </p:txBody>
      </p:sp>
    </p:spTree>
    <p:extLst>
      <p:ext uri="{BB962C8B-B14F-4D97-AF65-F5344CB8AC3E}">
        <p14:creationId xmlns:p14="http://schemas.microsoft.com/office/powerpoint/2010/main" val="286337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3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766"/>
            <a:endParaRPr lang="en-US" sz="1799" dirty="0">
              <a:solidFill>
                <a:prstClr val="white"/>
              </a:solidFill>
            </a:endParaRPr>
          </a:p>
        </p:txBody>
      </p:sp>
      <p:pic>
        <p:nvPicPr>
          <p:cNvPr id="10"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9917" y="4830590"/>
            <a:ext cx="364336" cy="24013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Slide Number Placeholder 5"/>
          <p:cNvSpPr>
            <a:spLocks noGrp="1"/>
          </p:cNvSpPr>
          <p:nvPr>
            <p:ph type="sldNum" sz="quarter" idx="12"/>
          </p:nvPr>
        </p:nvSpPr>
        <p:spPr>
          <a:xfrm>
            <a:off x="6907841" y="4853469"/>
            <a:ext cx="2133600" cy="273844"/>
          </a:xfrm>
        </p:spPr>
        <p:txBody>
          <a:bodyPr/>
          <a:lstStyle>
            <a:lvl1pPr algn="r">
              <a:defRPr sz="899">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8718554"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228112" y="4897357"/>
            <a:ext cx="968214" cy="118943"/>
          </a:xfrm>
          <a:prstGeom prst="rect">
            <a:avLst/>
          </a:prstGeom>
          <a:noFill/>
        </p:spPr>
        <p:txBody>
          <a:bodyPr vert="horz" wrap="none" lIns="0" tIns="0" rIns="0" bIns="0" rtlCol="0" anchor="ctr">
            <a:spAutoFit/>
          </a:bodyPr>
          <a:lstStyle/>
          <a:p>
            <a:pPr defTabSz="678314"/>
            <a:r>
              <a:rPr lang="en-US" sz="773" dirty="0">
                <a:solidFill>
                  <a:prstClr val="white"/>
                </a:solidFill>
              </a:rPr>
              <a:t>NVM Solutions Group</a:t>
            </a:r>
          </a:p>
        </p:txBody>
      </p:sp>
      <p:sp>
        <p:nvSpPr>
          <p:cNvPr id="5" name="Text Placeholder 4">
            <a:extLst>
              <a:ext uri="{FF2B5EF4-FFF2-40B4-BE49-F238E27FC236}">
                <a16:creationId xmlns:a16="http://schemas.microsoft.com/office/drawing/2014/main" id="{C9566151-4750-CD41-B6F2-7BF7EA472184}"/>
              </a:ext>
            </a:extLst>
          </p:cNvPr>
          <p:cNvSpPr>
            <a:spLocks noGrp="1"/>
          </p:cNvSpPr>
          <p:nvPr>
            <p:ph type="body" sz="quarter" idx="14" hasCustomPrompt="1"/>
          </p:nvPr>
        </p:nvSpPr>
        <p:spPr>
          <a:xfrm>
            <a:off x="456011" y="140344"/>
            <a:ext cx="8234363" cy="898922"/>
          </a:xfrm>
        </p:spPr>
        <p:txBody>
          <a:bodyPr/>
          <a:lstStyle>
            <a:lvl1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vl2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2pPr>
            <a:lvl3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3pPr>
            <a:lvl4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4pPr>
            <a:lvl5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5pPr>
          </a:lstStyle>
          <a:p>
            <a:pPr algn="ctr"/>
            <a:r>
              <a:rPr lang="en-US" sz="4046" dirty="0">
                <a:solidFill>
                  <a:schemeClr val="bg1"/>
                </a:solidFill>
                <a:effectLst>
                  <a:outerShdw blurRad="38100" dist="38100" dir="2700000" algn="tl">
                    <a:srgbClr val="000000">
                      <a:alpha val="43137"/>
                    </a:srgbClr>
                  </a:outerShdw>
                </a:effectLst>
              </a:rPr>
              <a:t>54 point intel clear pro bold</a:t>
            </a:r>
          </a:p>
        </p:txBody>
      </p:sp>
    </p:spTree>
    <p:extLst>
      <p:ext uri="{BB962C8B-B14F-4D97-AF65-F5344CB8AC3E}">
        <p14:creationId xmlns:p14="http://schemas.microsoft.com/office/powerpoint/2010/main" val="28197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4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1587" y="4759452"/>
            <a:ext cx="9144000" cy="384048"/>
          </a:xfrm>
          <a:prstGeom prst="rect">
            <a:avLst/>
          </a:prstGeom>
          <a:gradFill flip="none" rotWithShape="1">
            <a:gsLst>
              <a:gs pos="32000">
                <a:schemeClr val="tx2"/>
              </a:gs>
              <a:gs pos="95000">
                <a:srgbClr val="009FDF"/>
              </a:gs>
              <a:gs pos="78000">
                <a:srgbClr val="0071C5"/>
              </a:gs>
            </a:gsLst>
            <a:lin ang="198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766"/>
            <a:endParaRPr lang="en-US" sz="1799" dirty="0">
              <a:solidFill>
                <a:prstClr val="white"/>
              </a:solidFill>
            </a:endParaRPr>
          </a:p>
        </p:txBody>
      </p:sp>
      <p:pic>
        <p:nvPicPr>
          <p:cNvPr id="10"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9917" y="4830590"/>
            <a:ext cx="364336" cy="24013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Slide Number Placeholder 5"/>
          <p:cNvSpPr>
            <a:spLocks noGrp="1"/>
          </p:cNvSpPr>
          <p:nvPr>
            <p:ph type="sldNum" sz="quarter" idx="12"/>
          </p:nvPr>
        </p:nvSpPr>
        <p:spPr>
          <a:xfrm>
            <a:off x="6907841" y="4853469"/>
            <a:ext cx="2133600" cy="273844"/>
          </a:xfrm>
        </p:spPr>
        <p:txBody>
          <a:bodyPr/>
          <a:lstStyle>
            <a:lvl1pPr algn="r">
              <a:defRPr sz="899">
                <a:solidFill>
                  <a:schemeClr val="bg1"/>
                </a:solidFill>
              </a:defRPr>
            </a:lvl1pPr>
          </a:lstStyle>
          <a:p>
            <a:fld id="{EE2556C5-CE8C-6547-B838-EA80C61A4AF7}" type="slidenum">
              <a:rPr lang="en-US" smtClean="0">
                <a:solidFill>
                  <a:prstClr val="white"/>
                </a:solidFill>
              </a:rPr>
              <a:pPr/>
              <a:t>‹#›</a:t>
            </a:fld>
            <a:endParaRPr lang="en-US" dirty="0">
              <a:solidFill>
                <a:prstClr val="white"/>
              </a:solidFill>
            </a:endParaRPr>
          </a:p>
        </p:txBody>
      </p:sp>
      <p:cxnSp>
        <p:nvCxnSpPr>
          <p:cNvPr id="8" name="Straight Connector 7"/>
          <p:cNvCxnSpPr/>
          <p:nvPr userDrawn="1"/>
        </p:nvCxnSpPr>
        <p:spPr>
          <a:xfrm>
            <a:off x="8718554"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228112" y="4897357"/>
            <a:ext cx="968214" cy="118943"/>
          </a:xfrm>
          <a:prstGeom prst="rect">
            <a:avLst/>
          </a:prstGeom>
          <a:noFill/>
        </p:spPr>
        <p:txBody>
          <a:bodyPr vert="horz" wrap="none" lIns="0" tIns="0" rIns="0" bIns="0" rtlCol="0" anchor="ctr">
            <a:spAutoFit/>
          </a:bodyPr>
          <a:lstStyle/>
          <a:p>
            <a:pPr defTabSz="678314"/>
            <a:r>
              <a:rPr lang="en-US" sz="773" dirty="0">
                <a:solidFill>
                  <a:prstClr val="white"/>
                </a:solidFill>
              </a:rPr>
              <a:t>NVM Solutions Group</a:t>
            </a:r>
          </a:p>
        </p:txBody>
      </p:sp>
      <p:sp>
        <p:nvSpPr>
          <p:cNvPr id="5" name="Text Placeholder 4">
            <a:extLst>
              <a:ext uri="{FF2B5EF4-FFF2-40B4-BE49-F238E27FC236}">
                <a16:creationId xmlns:a16="http://schemas.microsoft.com/office/drawing/2014/main" id="{C9566151-4750-CD41-B6F2-7BF7EA472184}"/>
              </a:ext>
            </a:extLst>
          </p:cNvPr>
          <p:cNvSpPr>
            <a:spLocks noGrp="1"/>
          </p:cNvSpPr>
          <p:nvPr>
            <p:ph type="body" sz="quarter" idx="14" hasCustomPrompt="1"/>
          </p:nvPr>
        </p:nvSpPr>
        <p:spPr>
          <a:xfrm>
            <a:off x="456011" y="140344"/>
            <a:ext cx="8234363" cy="898922"/>
          </a:xfrm>
        </p:spPr>
        <p:txBody>
          <a:bodyPr/>
          <a:lstStyle>
            <a:lvl1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1pPr>
            <a:lvl2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2pPr>
            <a:lvl3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3pPr>
            <a:lvl4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4pPr>
            <a:lvl5pPr algn="ctr">
              <a:defRPr sz="4046">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defRPr>
            </a:lvl5pPr>
          </a:lstStyle>
          <a:p>
            <a:pPr algn="ctr"/>
            <a:r>
              <a:rPr lang="en-US" sz="4046" dirty="0">
                <a:solidFill>
                  <a:schemeClr val="bg1"/>
                </a:solidFill>
                <a:effectLst>
                  <a:outerShdw blurRad="38100" dist="38100" dir="2700000" algn="tl">
                    <a:srgbClr val="000000">
                      <a:alpha val="43137"/>
                    </a:srgbClr>
                  </a:outerShdw>
                </a:effectLst>
              </a:rPr>
              <a:t>54 point intel clear pro bold</a:t>
            </a:r>
          </a:p>
        </p:txBody>
      </p:sp>
    </p:spTree>
    <p:extLst>
      <p:ext uri="{BB962C8B-B14F-4D97-AF65-F5344CB8AC3E}">
        <p14:creationId xmlns:p14="http://schemas.microsoft.com/office/powerpoint/2010/main" val="280916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131818" y="1614085"/>
            <a:ext cx="2880367" cy="1915333"/>
          </a:xfrm>
          <a:prstGeom prst="rect">
            <a:avLst/>
          </a:prstGeom>
        </p:spPr>
      </p:pic>
    </p:spTree>
    <p:extLst>
      <p:ext uri="{BB962C8B-B14F-4D97-AF65-F5344CB8AC3E}">
        <p14:creationId xmlns:p14="http://schemas.microsoft.com/office/powerpoint/2010/main" val="23353145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2_Title Only">
    <p:bg>
      <p:bgPr>
        <a:blipFill dpi="0" rotWithShape="1">
          <a:blip r:embed="rId2">
            <a:extLst>
              <a:ext uri="{BEBA8EAE-BF5A-486C-A8C5-ECC9F3942E4B}">
                <a14:imgProps xmlns:a14="http://schemas.microsoft.com/office/drawing/2010/main">
                  <a14:imgLayer r:embed="rId3">
                    <a14:imgEffect>
                      <a14:brightnessContrast bright="-28000" contras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70000"/>
              </a:lnSpc>
              <a:defRPr sz="4400"/>
            </a:lvl1pPr>
          </a:lstStyle>
          <a:p>
            <a:r>
              <a:rPr lang="en-US" dirty="0"/>
              <a:t>Click to edit Master title style</a:t>
            </a:r>
          </a:p>
        </p:txBody>
      </p:sp>
    </p:spTree>
    <p:extLst>
      <p:ext uri="{BB962C8B-B14F-4D97-AF65-F5344CB8AC3E}">
        <p14:creationId xmlns:p14="http://schemas.microsoft.com/office/powerpoint/2010/main" val="12102757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Image and Brid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F93B48B-3B98-432C-BD2E-CCC66F4D7D3C}"/>
              </a:ext>
            </a:extLst>
          </p:cNvPr>
          <p:cNvSpPr/>
          <p:nvPr userDrawn="1"/>
        </p:nvSpPr>
        <p:spPr>
          <a:xfrm>
            <a:off x="-166255" y="1"/>
            <a:ext cx="9473336" cy="4842164"/>
          </a:xfrm>
          <a:prstGeom prst="ellipse">
            <a:avLst/>
          </a:prstGeom>
          <a:gradFill flip="none" rotWithShape="1">
            <a:gsLst>
              <a:gs pos="0">
                <a:srgbClr val="0B2865"/>
              </a:gs>
              <a:gs pos="100000">
                <a:schemeClr val="tx2">
                  <a:lumMod val="50000"/>
                  <a:alpha val="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350">
              <a:solidFill>
                <a:prstClr val="white"/>
              </a:solidFill>
            </a:endParaRPr>
          </a:p>
        </p:txBody>
      </p:sp>
      <p:sp>
        <p:nvSpPr>
          <p:cNvPr id="5" name="Title 6">
            <a:extLst>
              <a:ext uri="{FF2B5EF4-FFF2-40B4-BE49-F238E27FC236}">
                <a16:creationId xmlns:a16="http://schemas.microsoft.com/office/drawing/2014/main" id="{D1AFBB20-0A76-48E9-A094-58AC9349B488}"/>
              </a:ext>
            </a:extLst>
          </p:cNvPr>
          <p:cNvSpPr>
            <a:spLocks noGrp="1"/>
          </p:cNvSpPr>
          <p:nvPr>
            <p:ph type="title" hasCustomPrompt="1"/>
          </p:nvPr>
        </p:nvSpPr>
        <p:spPr>
          <a:xfrm>
            <a:off x="455613" y="143627"/>
            <a:ext cx="8229600" cy="1000965"/>
          </a:xfrm>
        </p:spPr>
        <p:txBody>
          <a:bodyPr vert="horz" lIns="0" tIns="0" rIns="0" bIns="0" rtlCol="0" anchor="ctr" anchorCtr="0">
            <a:noAutofit/>
          </a:bodyPr>
          <a:lstStyle>
            <a:lvl1pPr marL="0" algn="ctr" defTabSz="457178" rtl="0" eaLnBrk="1" latinLnBrk="0" hangingPunct="1">
              <a:lnSpc>
                <a:spcPct val="70000"/>
              </a:lnSpc>
              <a:spcBef>
                <a:spcPct val="0"/>
              </a:spcBef>
              <a:buNone/>
              <a:defRPr lang="en-US" sz="5400" b="0" i="0" kern="1200" spc="0" baseline="0" dirty="0">
                <a:ln>
                  <a:gradFill>
                    <a:gsLst>
                      <a:gs pos="0">
                        <a:schemeClr val="tx2">
                          <a:lumMod val="50000"/>
                          <a:alpha val="0"/>
                        </a:schemeClr>
                      </a:gs>
                      <a:gs pos="100000">
                        <a:schemeClr val="tx2">
                          <a:lumMod val="50000"/>
                        </a:schemeClr>
                      </a:gs>
                    </a:gsLst>
                    <a:lin ang="5400000" scaled="1"/>
                  </a:gradFill>
                </a:ln>
                <a:gradFill>
                  <a:gsLst>
                    <a:gs pos="45000">
                      <a:schemeClr val="bg1"/>
                    </a:gs>
                    <a:gs pos="100000">
                      <a:schemeClr val="accent2">
                        <a:lumMod val="60000"/>
                        <a:lumOff val="40000"/>
                        <a:alpha val="50000"/>
                      </a:schemeClr>
                    </a:gs>
                  </a:gsLst>
                  <a:lin ang="5400000" scaled="0"/>
                </a:gradFill>
                <a:latin typeface="Intel Clear Pro" panose="020B0804020202060201" pitchFamily="34" charset="0"/>
                <a:ea typeface="Intel Clear"/>
                <a:cs typeface="Intel Clear Pro" panose="020B0804020202060201" pitchFamily="34" charset="0"/>
              </a:defRPr>
            </a:lvl1pPr>
          </a:lstStyle>
          <a:p>
            <a:pPr lvl="0"/>
            <a:r>
              <a:rPr lang="en-US" dirty="0"/>
              <a:t>Image + bridge title</a:t>
            </a:r>
          </a:p>
        </p:txBody>
      </p:sp>
    </p:spTree>
    <p:extLst>
      <p:ext uri="{BB962C8B-B14F-4D97-AF65-F5344CB8AC3E}">
        <p14:creationId xmlns:p14="http://schemas.microsoft.com/office/powerpoint/2010/main" val="155347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and title">
    <p:spTree>
      <p:nvGrpSpPr>
        <p:cNvPr id="1" name=""/>
        <p:cNvGrpSpPr/>
        <p:nvPr/>
      </p:nvGrpSpPr>
      <p:grpSpPr>
        <a:xfrm>
          <a:off x="0" y="0"/>
          <a:ext cx="0" cy="0"/>
          <a:chOff x="0" y="0"/>
          <a:chExt cx="0" cy="0"/>
        </a:xfrm>
      </p:grpSpPr>
      <p:sp>
        <p:nvSpPr>
          <p:cNvPr id="8" name="Title 6"/>
          <p:cNvSpPr>
            <a:spLocks noGrp="1"/>
          </p:cNvSpPr>
          <p:nvPr>
            <p:ph type="title" hasCustomPrompt="1"/>
          </p:nvPr>
        </p:nvSpPr>
        <p:spPr>
          <a:xfrm>
            <a:off x="455613" y="201168"/>
            <a:ext cx="8229600" cy="868680"/>
          </a:xfrm>
        </p:spPr>
        <p:txBody>
          <a:bodyPr vert="horz" lIns="0" tIns="0" rIns="0" bIns="0" rtlCol="0" anchor="t" anchorCtr="0">
            <a:noAutofit/>
          </a:bodyPr>
          <a:lstStyle>
            <a:lvl1pPr algn="ctr">
              <a:lnSpc>
                <a:spcPct val="70000"/>
              </a:lnSpc>
              <a:defRPr lang="en-US" sz="5400" dirty="0"/>
            </a:lvl1pPr>
          </a:lstStyle>
          <a:p>
            <a:pPr lvl="0"/>
            <a:r>
              <a:rPr lang="en-US" dirty="0"/>
              <a:t>28pt Intel Clear Headline</a:t>
            </a:r>
          </a:p>
        </p:txBody>
      </p:sp>
    </p:spTree>
    <p:extLst>
      <p:ext uri="{BB962C8B-B14F-4D97-AF65-F5344CB8AC3E}">
        <p14:creationId xmlns:p14="http://schemas.microsoft.com/office/powerpoint/2010/main" val="38495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Radial Gradi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radial gradient</a:t>
            </a:r>
          </a:p>
        </p:txBody>
      </p:sp>
      <p:pic>
        <p:nvPicPr>
          <p:cNvPr id="6"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7244241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Radial Gradi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454027" y="4915797"/>
            <a:ext cx="1918795" cy="92333"/>
          </a:xfrm>
          <a:prstGeom prst="rect">
            <a:avLst/>
          </a:prstGeom>
        </p:spPr>
        <p:txBody>
          <a:bodyPr wrap="none" lIns="0" tIns="0" rIns="0" bIns="0">
            <a:spAutoFit/>
          </a:bodyPr>
          <a:lstStyle/>
          <a:p>
            <a:r>
              <a:rPr lang="en-US" sz="600" dirty="0">
                <a:solidFill>
                  <a:prstClr val="white"/>
                </a:solidFill>
                <a:ea typeface="MS PGothic" pitchFamily="34" charset="-128"/>
                <a:cs typeface="Intel Clear" panose="020B0604020203020204" pitchFamily="34" charset="0"/>
              </a:rPr>
              <a:t>Placeholder Footer Copy / BU Logo or Name Goes Here</a:t>
            </a:r>
          </a:p>
        </p:txBody>
      </p:sp>
      <p:sp>
        <p:nvSpPr>
          <p:cNvPr id="6"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radial gradient</a:t>
            </a:r>
          </a:p>
        </p:txBody>
      </p:sp>
      <p:sp>
        <p:nvSpPr>
          <p:cNvPr id="9"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10" name="Picture 9" descr="int_experience_hrz_wht_rgb_1500.png"/>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460693" y="389228"/>
            <a:ext cx="2121766" cy="887284"/>
          </a:xfrm>
          <a:prstGeom prst="rect">
            <a:avLst/>
          </a:prstGeom>
        </p:spPr>
      </p:pic>
    </p:spTree>
    <p:extLst>
      <p:ext uri="{BB962C8B-B14F-4D97-AF65-F5344CB8AC3E}">
        <p14:creationId xmlns:p14="http://schemas.microsoft.com/office/powerpoint/2010/main" val="31767662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6.png"/><Relationship Id="rId5" Type="http://schemas.openxmlformats.org/officeDocument/2006/relationships/slideLayout" Target="../slideLayouts/slideLayout30.xml"/><Relationship Id="rId10" Type="http://schemas.openxmlformats.org/officeDocument/2006/relationships/image" Target="../media/image15.jpg"/><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15.jp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6.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285753"/>
            <a:ext cx="8410576" cy="992981"/>
          </a:xfrm>
          <a:prstGeom prst="rect">
            <a:avLst/>
          </a:prstGeom>
          <a:noFill/>
          <a:ln w="9525">
            <a:noFill/>
            <a:miter lim="800000"/>
            <a:headEnd/>
            <a:tailEnd/>
          </a:ln>
          <a:effectLst/>
        </p:spPr>
        <p:txBody>
          <a:bodyPr lIns="50426" tIns="25214" rIns="50426" bIns="25214" anchor="ctr" anchorCtr="1"/>
          <a:lstStyle/>
          <a:p>
            <a:pPr defTabSz="501206">
              <a:lnSpc>
                <a:spcPct val="90000"/>
              </a:lnSpc>
              <a:spcBef>
                <a:spcPct val="0"/>
              </a:spcBef>
            </a:pPr>
            <a:endParaRPr lang="en-US" sz="175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3" y="1345411"/>
            <a:ext cx="8407400" cy="3126581"/>
          </a:xfrm>
          <a:prstGeom prst="rect">
            <a:avLst/>
          </a:prstGeom>
          <a:noFill/>
          <a:ln w="9525">
            <a:noFill/>
            <a:miter lim="800000"/>
            <a:headEnd/>
            <a:tailEnd/>
          </a:ln>
          <a:effectLst/>
        </p:spPr>
        <p:txBody>
          <a:bodyPr lIns="50078" tIns="25040" rIns="50078" bIns="25040" anchorCtr="1"/>
          <a:lstStyle/>
          <a:p>
            <a:pPr marL="123549" indent="-123549" defTabSz="501206">
              <a:buFont typeface="Wingdings" pitchFamily="2" charset="2"/>
              <a:buChar char=""/>
            </a:pPr>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p>
            <a:pPr lvl="0"/>
            <a:r>
              <a:rPr lang="en-US" dirty="0"/>
              <a:t>Click to edit Master title style</a:t>
            </a:r>
          </a:p>
        </p:txBody>
      </p:sp>
      <p:sp>
        <p:nvSpPr>
          <p:cNvPr id="4116" name="Rectangle 20"/>
          <p:cNvSpPr>
            <a:spLocks noGrp="1" noChangeArrowheads="1"/>
          </p:cNvSpPr>
          <p:nvPr>
            <p:ph type="body" idx="1"/>
          </p:nvPr>
        </p:nvSpPr>
        <p:spPr bwMode="auto">
          <a:xfrm>
            <a:off x="457200" y="1200153"/>
            <a:ext cx="8229600" cy="3394473"/>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 name="Rectangle 1"/>
          <p:cNvSpPr/>
          <p:nvPr userDrawn="1"/>
        </p:nvSpPr>
        <p:spPr>
          <a:xfrm>
            <a:off x="1310054" y="4471992"/>
            <a:ext cx="158261" cy="122634"/>
          </a:xfrm>
          <a:prstGeom prst="rect">
            <a:avLst/>
          </a:prstGeom>
          <a:solidFill>
            <a:srgbClr val="03325C"/>
          </a:solidFill>
          <a:effectLst/>
        </p:spPr>
        <p:txBody>
          <a:bodyPr wrap="square" rtlCol="0" anchor="ctr">
            <a:noAutofit/>
          </a:bodyPr>
          <a:lstStyle/>
          <a:p>
            <a:pPr algn="ctr" defTabSz="1170299" fontAlgn="base">
              <a:lnSpc>
                <a:spcPct val="70000"/>
              </a:lnSpc>
              <a:spcBef>
                <a:spcPct val="0"/>
              </a:spcBef>
              <a:spcAft>
                <a:spcPct val="0"/>
              </a:spcAft>
            </a:pPr>
            <a:endParaRPr lang="en-US" sz="2000" b="0" kern="0" dirty="0" err="1">
              <a:latin typeface="+mn-lt"/>
              <a:ea typeface="Intel Clear Pro" panose="020B0804020202060201" pitchFamily="34" charset="0"/>
              <a:cs typeface="Intel Clear Pro" panose="020B0804020202060201" pitchFamily="34" charset="0"/>
            </a:endParaRPr>
          </a:p>
        </p:txBody>
      </p:sp>
      <p:sp>
        <p:nvSpPr>
          <p:cNvPr id="3" name="Rectangle 2"/>
          <p:cNvSpPr/>
          <p:nvPr userDrawn="1"/>
        </p:nvSpPr>
        <p:spPr>
          <a:xfrm>
            <a:off x="1547446" y="2971800"/>
            <a:ext cx="5534758" cy="162658"/>
          </a:xfrm>
          <a:prstGeom prst="rect">
            <a:avLst/>
          </a:prstGeom>
          <a:solidFill>
            <a:srgbClr val="002A55">
              <a:alpha val="69000"/>
            </a:srgbClr>
          </a:solidFill>
          <a:effectLst/>
        </p:spPr>
        <p:txBody>
          <a:bodyPr wrap="square" rtlCol="0" anchor="ctr">
            <a:noAutofit/>
          </a:bodyPr>
          <a:lstStyle/>
          <a:p>
            <a:pPr algn="ctr" defTabSz="1170299" fontAlgn="base">
              <a:lnSpc>
                <a:spcPct val="70000"/>
              </a:lnSpc>
              <a:spcBef>
                <a:spcPct val="0"/>
              </a:spcBef>
              <a:spcAft>
                <a:spcPct val="0"/>
              </a:spcAft>
            </a:pPr>
            <a:endParaRPr lang="en-US" sz="2000" b="0" kern="0" dirty="0" err="1">
              <a:latin typeface="+mn-lt"/>
              <a:ea typeface="Intel Clear Pro" panose="020B0804020202060201" pitchFamily="34" charset="0"/>
              <a:cs typeface="Intel Clear Pro" panose="020B0804020202060201" pitchFamily="34" charset="0"/>
            </a:endParaRPr>
          </a:p>
        </p:txBody>
      </p:sp>
    </p:spTree>
    <p:extLst>
      <p:ext uri="{BB962C8B-B14F-4D97-AF65-F5344CB8AC3E}">
        <p14:creationId xmlns:p14="http://schemas.microsoft.com/office/powerpoint/2010/main" val="3008723174"/>
      </p:ext>
    </p:extLst>
  </p:cSld>
  <p:clrMap bg1="dk2" tx1="lt1" bg2="dk1" tx2="lt2" accent1="accent1" accent2="accent2" accent3="accent3" accent4="accent4" accent5="accent5" accent6="accent6" hlink="hlink" folHlink="folHlink"/>
  <p:sldLayoutIdLst>
    <p:sldLayoutId id="2147484031" r:id="rId1"/>
    <p:sldLayoutId id="2147483871" r:id="rId2"/>
    <p:sldLayoutId id="2147483872" r:id="rId3"/>
    <p:sldLayoutId id="2147484032" r:id="rId4"/>
    <p:sldLayoutId id="2147483874" r:id="rId5"/>
    <p:sldLayoutId id="2147484033" r:id="rId6"/>
    <p:sldLayoutId id="2147484034" r:id="rId7"/>
  </p:sldLayoutIdLst>
  <p:transition>
    <p:fade/>
  </p:transition>
  <p:txStyles>
    <p:titleStyle>
      <a:lvl1pPr algn="ctr" rtl="0" eaLnBrk="1" fontAlgn="base" hangingPunct="1">
        <a:lnSpc>
          <a:spcPct val="90000"/>
        </a:lnSpc>
        <a:spcBef>
          <a:spcPct val="0"/>
        </a:spcBef>
        <a:spcAft>
          <a:spcPct val="0"/>
        </a:spcAft>
        <a:defRPr sz="440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78"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5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73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31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9" indent="-123549" algn="l" rtl="0" eaLnBrk="1" fontAlgn="base" hangingPunct="1">
        <a:lnSpc>
          <a:spcPct val="95000"/>
        </a:lnSpc>
        <a:spcBef>
          <a:spcPct val="30000"/>
        </a:spcBef>
        <a:spcAft>
          <a:spcPct val="0"/>
        </a:spcAft>
        <a:buClr>
          <a:schemeClr val="tx1"/>
        </a:buClr>
        <a:buFont typeface="Arial" pitchFamily="34" charset="0"/>
        <a:buChar char="•"/>
        <a:defRPr sz="2000">
          <a:solidFill>
            <a:schemeClr val="tx1"/>
          </a:solidFill>
          <a:effectLst/>
          <a:latin typeface="+mn-lt"/>
          <a:ea typeface="+mn-ea"/>
          <a:cs typeface="+mn-cs"/>
        </a:defRPr>
      </a:lvl1pPr>
      <a:lvl2pPr marL="312353" indent="-123549" algn="l" rtl="0" eaLnBrk="1" fontAlgn="base" hangingPunct="1">
        <a:lnSpc>
          <a:spcPct val="95000"/>
        </a:lnSpc>
        <a:spcBef>
          <a:spcPct val="30000"/>
        </a:spcBef>
        <a:spcAft>
          <a:spcPct val="0"/>
        </a:spcAft>
        <a:buClr>
          <a:schemeClr val="tx1"/>
        </a:buClr>
        <a:buChar char="–"/>
        <a:defRPr sz="1750">
          <a:solidFill>
            <a:schemeClr val="tx1"/>
          </a:solidFill>
          <a:effectLst/>
          <a:latin typeface="+mn-lt"/>
          <a:cs typeface="+mn-cs"/>
        </a:defRPr>
      </a:lvl2pPr>
      <a:lvl3pPr marL="501155" indent="-123549" algn="l" rtl="0" eaLnBrk="1" fontAlgn="base" hangingPunct="1">
        <a:lnSpc>
          <a:spcPct val="95000"/>
        </a:lnSpc>
        <a:spcBef>
          <a:spcPct val="30000"/>
        </a:spcBef>
        <a:spcAft>
          <a:spcPct val="0"/>
        </a:spcAft>
        <a:buClr>
          <a:schemeClr val="tx1"/>
        </a:buClr>
        <a:buChar char="–"/>
        <a:defRPr sz="1500">
          <a:solidFill>
            <a:schemeClr val="tx1"/>
          </a:solidFill>
          <a:effectLst/>
          <a:latin typeface="+mn-lt"/>
          <a:cs typeface="+mn-cs"/>
        </a:defRPr>
      </a:lvl3pPr>
      <a:lvl4pPr marL="757824" indent="-13138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627"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205"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783"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360"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937" indent="-126160"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55" rtl="0" eaLnBrk="1" latinLnBrk="0" hangingPunct="1">
        <a:defRPr sz="1000" kern="1200">
          <a:solidFill>
            <a:schemeClr val="tx1"/>
          </a:solidFill>
          <a:latin typeface="+mn-lt"/>
          <a:ea typeface="+mn-ea"/>
          <a:cs typeface="+mn-cs"/>
        </a:defRPr>
      </a:lvl1pPr>
      <a:lvl2pPr marL="250578" algn="l" defTabSz="501155" rtl="0" eaLnBrk="1" latinLnBrk="0" hangingPunct="1">
        <a:defRPr sz="1000" kern="1200">
          <a:solidFill>
            <a:schemeClr val="tx1"/>
          </a:solidFill>
          <a:latin typeface="+mn-lt"/>
          <a:ea typeface="+mn-ea"/>
          <a:cs typeface="+mn-cs"/>
        </a:defRPr>
      </a:lvl2pPr>
      <a:lvl3pPr marL="501155" algn="l" defTabSz="501155" rtl="0" eaLnBrk="1" latinLnBrk="0" hangingPunct="1">
        <a:defRPr sz="1000" kern="1200">
          <a:solidFill>
            <a:schemeClr val="tx1"/>
          </a:solidFill>
          <a:latin typeface="+mn-lt"/>
          <a:ea typeface="+mn-ea"/>
          <a:cs typeface="+mn-cs"/>
        </a:defRPr>
      </a:lvl3pPr>
      <a:lvl4pPr marL="751733" algn="l" defTabSz="501155" rtl="0" eaLnBrk="1" latinLnBrk="0" hangingPunct="1">
        <a:defRPr sz="1000" kern="1200">
          <a:solidFill>
            <a:schemeClr val="tx1"/>
          </a:solidFill>
          <a:latin typeface="+mn-lt"/>
          <a:ea typeface="+mn-ea"/>
          <a:cs typeface="+mn-cs"/>
        </a:defRPr>
      </a:lvl4pPr>
      <a:lvl5pPr marL="1002311" algn="l" defTabSz="501155" rtl="0" eaLnBrk="1" latinLnBrk="0" hangingPunct="1">
        <a:defRPr sz="1000" kern="1200">
          <a:solidFill>
            <a:schemeClr val="tx1"/>
          </a:solidFill>
          <a:latin typeface="+mn-lt"/>
          <a:ea typeface="+mn-ea"/>
          <a:cs typeface="+mn-cs"/>
        </a:defRPr>
      </a:lvl5pPr>
      <a:lvl6pPr marL="1252889" algn="l" defTabSz="501155" rtl="0" eaLnBrk="1" latinLnBrk="0" hangingPunct="1">
        <a:defRPr sz="1000" kern="1200">
          <a:solidFill>
            <a:schemeClr val="tx1"/>
          </a:solidFill>
          <a:latin typeface="+mn-lt"/>
          <a:ea typeface="+mn-ea"/>
          <a:cs typeface="+mn-cs"/>
        </a:defRPr>
      </a:lvl6pPr>
      <a:lvl7pPr marL="1503466" algn="l" defTabSz="501155" rtl="0" eaLnBrk="1" latinLnBrk="0" hangingPunct="1">
        <a:defRPr sz="1000" kern="1200">
          <a:solidFill>
            <a:schemeClr val="tx1"/>
          </a:solidFill>
          <a:latin typeface="+mn-lt"/>
          <a:ea typeface="+mn-ea"/>
          <a:cs typeface="+mn-cs"/>
        </a:defRPr>
      </a:lvl7pPr>
      <a:lvl8pPr marL="1754044" algn="l" defTabSz="501155" rtl="0" eaLnBrk="1" latinLnBrk="0" hangingPunct="1">
        <a:defRPr sz="1000" kern="1200">
          <a:solidFill>
            <a:schemeClr val="tx1"/>
          </a:solidFill>
          <a:latin typeface="+mn-lt"/>
          <a:ea typeface="+mn-ea"/>
          <a:cs typeface="+mn-cs"/>
        </a:defRPr>
      </a:lvl8pPr>
      <a:lvl9pPr marL="2004621" algn="l" defTabSz="501155"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pPr lvl="0" algn="ctr">
              <a:lnSpc>
                <a:spcPct val="70000"/>
              </a:lnSpc>
            </a:pPr>
            <a:r>
              <a:rPr lang="en-US" dirty="0"/>
              <a:t>28pt Intel Clear Headline</a:t>
            </a:r>
          </a:p>
        </p:txBody>
      </p:sp>
      <p:sp>
        <p:nvSpPr>
          <p:cNvPr id="3" name="Text Placeholder 2"/>
          <p:cNvSpPr>
            <a:spLocks noGrp="1"/>
          </p:cNvSpPr>
          <p:nvPr>
            <p:ph type="body" idx="1"/>
          </p:nvPr>
        </p:nvSpPr>
        <p:spPr>
          <a:xfrm>
            <a:off x="455613"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4" name="Rectangle 3"/>
          <p:cNvSpPr/>
          <p:nvPr userDrawn="1"/>
        </p:nvSpPr>
        <p:spPr>
          <a:xfrm>
            <a:off x="3882709" y="4915796"/>
            <a:ext cx="1378583" cy="92333"/>
          </a:xfrm>
          <a:prstGeom prst="rect">
            <a:avLst/>
          </a:prstGeom>
        </p:spPr>
        <p:txBody>
          <a:bodyPr wrap="none" lIns="0" tIns="0" rIns="0" bIns="0">
            <a:spAutoFit/>
          </a:bodyPr>
          <a:lstStyle/>
          <a:p>
            <a:r>
              <a:rPr lang="en-US" sz="600" dirty="0">
                <a:solidFill>
                  <a:prstClr val="white"/>
                </a:solidFill>
                <a:cs typeface="Intel Clear" panose="020B0604020203020204" pitchFamily="34" charset="0"/>
              </a:rPr>
              <a:t>Intel® Confidential – Internal use ONLY</a:t>
            </a:r>
          </a:p>
        </p:txBody>
      </p:sp>
    </p:spTree>
    <p:extLst>
      <p:ext uri="{BB962C8B-B14F-4D97-AF65-F5344CB8AC3E}">
        <p14:creationId xmlns:p14="http://schemas.microsoft.com/office/powerpoint/2010/main" val="3895120589"/>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Lst>
  <p:transition>
    <p:fade/>
  </p:transition>
  <p:hf hdr="0" ftr="0" dt="0"/>
  <p:txStyles>
    <p:titleStyle>
      <a:lvl1pPr algn="l" defTabSz="457200" rtl="0" eaLnBrk="1" latinLnBrk="0" hangingPunct="1">
        <a:lnSpc>
          <a:spcPct val="100000"/>
        </a:lnSpc>
        <a:spcBef>
          <a:spcPct val="0"/>
        </a:spcBef>
        <a:buNone/>
        <a:defRPr lang="en-US" sz="4800" b="0" i="0" kern="1200" spc="0" baseline="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chemeClr val="bg1"/>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bg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bg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bg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bg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 name="Picture 2" descr="\\.psf\Home\Desktop\Intel.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09896" y="4800568"/>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8688532" y="4794488"/>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54pt Intel Clear Headline</a:t>
            </a:r>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10" name="TextBox 9"/>
          <p:cNvSpPr txBox="1"/>
          <p:nvPr userDrawn="1"/>
        </p:nvSpPr>
        <p:spPr>
          <a:xfrm>
            <a:off x="8821372" y="4858971"/>
            <a:ext cx="128240" cy="123111"/>
          </a:xfrm>
          <a:prstGeom prst="rect">
            <a:avLst/>
          </a:prstGeom>
          <a:noFill/>
        </p:spPr>
        <p:txBody>
          <a:bodyPr vert="horz" wrap="none" lIns="0" tIns="0" rIns="0" bIns="0" rtlCol="0">
            <a:spAutoFit/>
          </a:bodyPr>
          <a:lstStyle/>
          <a:p>
            <a:pPr defTabSz="457189"/>
            <a:fld id="{AFB2E552-7FE6-4473-9F80-9166A6219CFF}" type="slidenum">
              <a:rPr lang="en-US" sz="800">
                <a:solidFill>
                  <a:prstClr val="white"/>
                </a:solidFill>
              </a:rPr>
              <a:pPr defTabSz="457189"/>
              <a:t>‹#›</a:t>
            </a:fld>
            <a:endParaRPr lang="en-US" sz="800" dirty="0" err="1">
              <a:solidFill>
                <a:prstClr val="white"/>
              </a:solidFill>
            </a:endParaRPr>
          </a:p>
        </p:txBody>
      </p:sp>
    </p:spTree>
    <p:extLst>
      <p:ext uri="{BB962C8B-B14F-4D97-AF65-F5344CB8AC3E}">
        <p14:creationId xmlns:p14="http://schemas.microsoft.com/office/powerpoint/2010/main" val="740705440"/>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100000"/>
        </a:lnSpc>
        <a:spcBef>
          <a:spcPct val="0"/>
        </a:spcBef>
        <a:buNone/>
        <a:defRPr sz="5400" b="0" i="0" kern="1200" spc="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chemeClr val="bg1"/>
          </a:solidFill>
          <a:latin typeface="+mn-lt"/>
          <a:ea typeface="+mn-ea"/>
          <a:cs typeface="Intel Clear" panose="020B0604020203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bg1"/>
          </a:solidFill>
          <a:latin typeface="+mn-lt"/>
          <a:ea typeface="+mn-ea"/>
          <a:cs typeface="Intel Clear" panose="020B0604020203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bg1"/>
          </a:solidFill>
          <a:latin typeface="+mn-lt"/>
          <a:ea typeface="+mn-ea"/>
          <a:cs typeface="Intel Clear" panose="020B0604020203020204" pitchFamily="34" charset="0"/>
        </a:defRPr>
      </a:lvl3pPr>
      <a:lvl4pPr marL="969939" indent="-228594" algn="l" defTabSz="457189" rtl="0" eaLnBrk="1" latinLnBrk="0" hangingPunct="1">
        <a:spcBef>
          <a:spcPct val="20000"/>
        </a:spcBef>
        <a:buFont typeface="Arial"/>
        <a:buChar char="–"/>
        <a:defRPr sz="1400" kern="1200">
          <a:solidFill>
            <a:schemeClr val="bg1"/>
          </a:solidFill>
          <a:latin typeface="+mn-lt"/>
          <a:ea typeface="+mn-ea"/>
          <a:cs typeface="Intel Clear" panose="020B0604020203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bg1"/>
          </a:solidFill>
          <a:latin typeface="+mn-lt"/>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7" y="285754"/>
            <a:ext cx="8410576" cy="992981"/>
          </a:xfrm>
          <a:prstGeom prst="rect">
            <a:avLst/>
          </a:prstGeom>
          <a:noFill/>
          <a:ln w="9525">
            <a:noFill/>
            <a:miter lim="800000"/>
            <a:headEnd/>
            <a:tailEnd/>
          </a:ln>
          <a:effectLst/>
        </p:spPr>
        <p:txBody>
          <a:bodyPr lIns="50426" tIns="25214" rIns="50426" bIns="25214" anchor="ctr" anchorCtr="1"/>
          <a:lstStyle/>
          <a:p>
            <a:pPr defTabSz="501194">
              <a:lnSpc>
                <a:spcPct val="90000"/>
              </a:lnSpc>
              <a:spcBef>
                <a:spcPct val="0"/>
              </a:spcBef>
            </a:pPr>
            <a:endParaRPr lang="en-US" sz="175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4" y="1345412"/>
            <a:ext cx="8407400" cy="3126581"/>
          </a:xfrm>
          <a:prstGeom prst="rect">
            <a:avLst/>
          </a:prstGeom>
          <a:noFill/>
          <a:ln w="9525">
            <a:noFill/>
            <a:miter lim="800000"/>
            <a:headEnd/>
            <a:tailEnd/>
          </a:ln>
          <a:effectLst/>
        </p:spPr>
        <p:txBody>
          <a:bodyPr lIns="50078" tIns="25040" rIns="50078" bIns="25040" anchorCtr="1"/>
          <a:lstStyle/>
          <a:p>
            <a:pPr marL="123546" indent="-123546" defTabSz="501194">
              <a:buFont typeface="Wingdings" pitchFamily="2" charset="2"/>
              <a:buChar char=""/>
            </a:pPr>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p>
            <a:pPr lvl="0"/>
            <a:r>
              <a:rPr lang="en-US" dirty="0"/>
              <a:t>Click to edit Master title style</a:t>
            </a:r>
          </a:p>
        </p:txBody>
      </p:sp>
      <p:sp>
        <p:nvSpPr>
          <p:cNvPr id="4116" name="Rectangle 20"/>
          <p:cNvSpPr>
            <a:spLocks noGrp="1" noChangeArrowheads="1"/>
          </p:cNvSpPr>
          <p:nvPr>
            <p:ph type="body" idx="1"/>
          </p:nvPr>
        </p:nvSpPr>
        <p:spPr bwMode="auto">
          <a:xfrm>
            <a:off x="457200" y="1200154"/>
            <a:ext cx="8229600" cy="3394473"/>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 name="Rectangle 1"/>
          <p:cNvSpPr/>
          <p:nvPr userDrawn="1"/>
        </p:nvSpPr>
        <p:spPr>
          <a:xfrm>
            <a:off x="1310055" y="4471992"/>
            <a:ext cx="158261" cy="122634"/>
          </a:xfrm>
          <a:prstGeom prst="rect">
            <a:avLst/>
          </a:prstGeom>
          <a:solidFill>
            <a:srgbClr val="03325C"/>
          </a:solidFill>
          <a:effectLst/>
        </p:spPr>
        <p:txBody>
          <a:bodyPr wrap="square" rtlCol="0" anchor="ctr">
            <a:noAutofit/>
          </a:bodyPr>
          <a:lstStyle/>
          <a:p>
            <a:pPr algn="ctr" defTabSz="1170270" fontAlgn="base">
              <a:lnSpc>
                <a:spcPct val="70000"/>
              </a:lnSpc>
              <a:spcBef>
                <a:spcPct val="0"/>
              </a:spcBef>
              <a:spcAft>
                <a:spcPct val="0"/>
              </a:spcAft>
            </a:pPr>
            <a:endParaRPr lang="en-US" sz="2000" b="0" kern="0" dirty="0" err="1">
              <a:latin typeface="+mn-lt"/>
              <a:ea typeface="Intel Clear Pro" panose="020B0804020202060201" pitchFamily="34" charset="0"/>
              <a:cs typeface="Intel Clear Pro" panose="020B0804020202060201" pitchFamily="34" charset="0"/>
            </a:endParaRPr>
          </a:p>
        </p:txBody>
      </p:sp>
      <p:sp>
        <p:nvSpPr>
          <p:cNvPr id="3" name="Rectangle 2"/>
          <p:cNvSpPr/>
          <p:nvPr userDrawn="1"/>
        </p:nvSpPr>
        <p:spPr>
          <a:xfrm>
            <a:off x="1547447" y="2971800"/>
            <a:ext cx="5534758" cy="162658"/>
          </a:xfrm>
          <a:prstGeom prst="rect">
            <a:avLst/>
          </a:prstGeom>
          <a:solidFill>
            <a:srgbClr val="002A55">
              <a:alpha val="69000"/>
            </a:srgbClr>
          </a:solidFill>
          <a:effectLst/>
        </p:spPr>
        <p:txBody>
          <a:bodyPr wrap="square" rtlCol="0" anchor="ctr">
            <a:noAutofit/>
          </a:bodyPr>
          <a:lstStyle/>
          <a:p>
            <a:pPr algn="ctr" defTabSz="1170270" fontAlgn="base">
              <a:lnSpc>
                <a:spcPct val="70000"/>
              </a:lnSpc>
              <a:spcBef>
                <a:spcPct val="0"/>
              </a:spcBef>
              <a:spcAft>
                <a:spcPct val="0"/>
              </a:spcAft>
            </a:pPr>
            <a:endParaRPr lang="en-US" sz="2000" b="0" kern="0" dirty="0" err="1">
              <a:latin typeface="+mn-lt"/>
              <a:ea typeface="Intel Clear Pro" panose="020B0804020202060201" pitchFamily="34" charset="0"/>
              <a:cs typeface="Intel Clear Pro" panose="020B0804020202060201" pitchFamily="34" charset="0"/>
            </a:endParaRPr>
          </a:p>
        </p:txBody>
      </p:sp>
    </p:spTree>
    <p:extLst>
      <p:ext uri="{BB962C8B-B14F-4D97-AF65-F5344CB8AC3E}">
        <p14:creationId xmlns:p14="http://schemas.microsoft.com/office/powerpoint/2010/main" val="1897293596"/>
      </p:ext>
    </p:extLst>
  </p:cSld>
  <p:clrMap bg1="dk2" tx1="lt1" bg2="dk1"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Lst>
  <p:transition>
    <p:fade/>
  </p:transition>
  <p:txStyles>
    <p:titleStyle>
      <a:lvl1pPr algn="ctr" rtl="0" eaLnBrk="1" fontAlgn="base" hangingPunct="1">
        <a:lnSpc>
          <a:spcPct val="90000"/>
        </a:lnSpc>
        <a:spcBef>
          <a:spcPct val="0"/>
        </a:spcBef>
        <a:spcAft>
          <a:spcPct val="0"/>
        </a:spcAft>
        <a:defRPr sz="440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72"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4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71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286"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6" indent="-123546" algn="l" rtl="0" eaLnBrk="1" fontAlgn="base" hangingPunct="1">
        <a:lnSpc>
          <a:spcPct val="95000"/>
        </a:lnSpc>
        <a:spcBef>
          <a:spcPct val="30000"/>
        </a:spcBef>
        <a:spcAft>
          <a:spcPct val="0"/>
        </a:spcAft>
        <a:buClr>
          <a:schemeClr val="tx1"/>
        </a:buClr>
        <a:buFont typeface="Arial" pitchFamily="34" charset="0"/>
        <a:buChar char="•"/>
        <a:defRPr sz="2000">
          <a:solidFill>
            <a:schemeClr val="tx1"/>
          </a:solidFill>
          <a:effectLst/>
          <a:latin typeface="+mn-lt"/>
          <a:ea typeface="+mn-ea"/>
          <a:cs typeface="+mn-cs"/>
        </a:defRPr>
      </a:lvl1pPr>
      <a:lvl2pPr marL="312345" indent="-123546" algn="l" rtl="0" eaLnBrk="1" fontAlgn="base" hangingPunct="1">
        <a:lnSpc>
          <a:spcPct val="95000"/>
        </a:lnSpc>
        <a:spcBef>
          <a:spcPct val="30000"/>
        </a:spcBef>
        <a:spcAft>
          <a:spcPct val="0"/>
        </a:spcAft>
        <a:buClr>
          <a:schemeClr val="tx1"/>
        </a:buClr>
        <a:buChar char="–"/>
        <a:defRPr sz="1750">
          <a:solidFill>
            <a:schemeClr val="tx1"/>
          </a:solidFill>
          <a:effectLst/>
          <a:latin typeface="+mn-lt"/>
          <a:cs typeface="+mn-cs"/>
        </a:defRPr>
      </a:lvl2pPr>
      <a:lvl3pPr marL="501143" indent="-123546" algn="l" rtl="0" eaLnBrk="1" fontAlgn="base" hangingPunct="1">
        <a:lnSpc>
          <a:spcPct val="95000"/>
        </a:lnSpc>
        <a:spcBef>
          <a:spcPct val="30000"/>
        </a:spcBef>
        <a:spcAft>
          <a:spcPct val="0"/>
        </a:spcAft>
        <a:buClr>
          <a:schemeClr val="tx1"/>
        </a:buClr>
        <a:buChar char="–"/>
        <a:defRPr sz="1500">
          <a:solidFill>
            <a:schemeClr val="tx1"/>
          </a:solidFill>
          <a:effectLst/>
          <a:latin typeface="+mn-lt"/>
          <a:cs typeface="+mn-cs"/>
        </a:defRPr>
      </a:lvl3pPr>
      <a:lvl4pPr marL="757805" indent="-13137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604"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175"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747"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317"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889"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43" rtl="0" eaLnBrk="1" latinLnBrk="0" hangingPunct="1">
        <a:defRPr sz="1000" kern="1200">
          <a:solidFill>
            <a:schemeClr val="tx1"/>
          </a:solidFill>
          <a:latin typeface="+mn-lt"/>
          <a:ea typeface="+mn-ea"/>
          <a:cs typeface="+mn-cs"/>
        </a:defRPr>
      </a:lvl1pPr>
      <a:lvl2pPr marL="250572" algn="l" defTabSz="501143" rtl="0" eaLnBrk="1" latinLnBrk="0" hangingPunct="1">
        <a:defRPr sz="1000" kern="1200">
          <a:solidFill>
            <a:schemeClr val="tx1"/>
          </a:solidFill>
          <a:latin typeface="+mn-lt"/>
          <a:ea typeface="+mn-ea"/>
          <a:cs typeface="+mn-cs"/>
        </a:defRPr>
      </a:lvl2pPr>
      <a:lvl3pPr marL="501143" algn="l" defTabSz="501143" rtl="0" eaLnBrk="1" latinLnBrk="0" hangingPunct="1">
        <a:defRPr sz="1000" kern="1200">
          <a:solidFill>
            <a:schemeClr val="tx1"/>
          </a:solidFill>
          <a:latin typeface="+mn-lt"/>
          <a:ea typeface="+mn-ea"/>
          <a:cs typeface="+mn-cs"/>
        </a:defRPr>
      </a:lvl3pPr>
      <a:lvl4pPr marL="751715" algn="l" defTabSz="501143" rtl="0" eaLnBrk="1" latinLnBrk="0" hangingPunct="1">
        <a:defRPr sz="1000" kern="1200">
          <a:solidFill>
            <a:schemeClr val="tx1"/>
          </a:solidFill>
          <a:latin typeface="+mn-lt"/>
          <a:ea typeface="+mn-ea"/>
          <a:cs typeface="+mn-cs"/>
        </a:defRPr>
      </a:lvl4pPr>
      <a:lvl5pPr marL="1002286" algn="l" defTabSz="501143" rtl="0" eaLnBrk="1" latinLnBrk="0" hangingPunct="1">
        <a:defRPr sz="1000" kern="1200">
          <a:solidFill>
            <a:schemeClr val="tx1"/>
          </a:solidFill>
          <a:latin typeface="+mn-lt"/>
          <a:ea typeface="+mn-ea"/>
          <a:cs typeface="+mn-cs"/>
        </a:defRPr>
      </a:lvl5pPr>
      <a:lvl6pPr marL="1252858" algn="l" defTabSz="501143" rtl="0" eaLnBrk="1" latinLnBrk="0" hangingPunct="1">
        <a:defRPr sz="1000" kern="1200">
          <a:solidFill>
            <a:schemeClr val="tx1"/>
          </a:solidFill>
          <a:latin typeface="+mn-lt"/>
          <a:ea typeface="+mn-ea"/>
          <a:cs typeface="+mn-cs"/>
        </a:defRPr>
      </a:lvl6pPr>
      <a:lvl7pPr marL="1503428" algn="l" defTabSz="501143" rtl="0" eaLnBrk="1" latinLnBrk="0" hangingPunct="1">
        <a:defRPr sz="1000" kern="1200">
          <a:solidFill>
            <a:schemeClr val="tx1"/>
          </a:solidFill>
          <a:latin typeface="+mn-lt"/>
          <a:ea typeface="+mn-ea"/>
          <a:cs typeface="+mn-cs"/>
        </a:defRPr>
      </a:lvl7pPr>
      <a:lvl8pPr marL="1754000" algn="l" defTabSz="501143" rtl="0" eaLnBrk="1" latinLnBrk="0" hangingPunct="1">
        <a:defRPr sz="1000" kern="1200">
          <a:solidFill>
            <a:schemeClr val="tx1"/>
          </a:solidFill>
          <a:latin typeface="+mn-lt"/>
          <a:ea typeface="+mn-ea"/>
          <a:cs typeface="+mn-cs"/>
        </a:defRPr>
      </a:lvl8pPr>
      <a:lvl9pPr marL="2004571" algn="l" defTabSz="501143"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7" y="285754"/>
            <a:ext cx="8410576" cy="992981"/>
          </a:xfrm>
          <a:prstGeom prst="rect">
            <a:avLst/>
          </a:prstGeom>
          <a:noFill/>
          <a:ln w="9525">
            <a:noFill/>
            <a:miter lim="800000"/>
            <a:headEnd/>
            <a:tailEnd/>
          </a:ln>
          <a:effectLst/>
        </p:spPr>
        <p:txBody>
          <a:bodyPr lIns="50426" tIns="25214" rIns="50426" bIns="25214" anchor="ctr" anchorCtr="1"/>
          <a:lstStyle/>
          <a:p>
            <a:pPr defTabSz="501194">
              <a:lnSpc>
                <a:spcPct val="90000"/>
              </a:lnSpc>
              <a:spcBef>
                <a:spcPct val="0"/>
              </a:spcBef>
            </a:pPr>
            <a:endParaRPr lang="en-US" sz="1750" dirty="0">
              <a:solidFill>
                <a:prstClr val="white"/>
              </a:solidFill>
              <a:effectLst>
                <a:outerShdw blurRad="38100" dist="38100" dir="2700000" algn="tl">
                  <a:srgbClr val="000000"/>
                </a:outerShdw>
              </a:effectLst>
              <a:latin typeface="Neo Sans Intel Medium" pitchFamily="34" charset="0"/>
            </a:endParaRPr>
          </a:p>
        </p:txBody>
      </p:sp>
      <p:sp>
        <p:nvSpPr>
          <p:cNvPr id="4114" name="Rectangle 18"/>
          <p:cNvSpPr>
            <a:spLocks noChangeArrowheads="1"/>
          </p:cNvSpPr>
          <p:nvPr/>
        </p:nvSpPr>
        <p:spPr bwMode="auto">
          <a:xfrm>
            <a:off x="366714" y="1345412"/>
            <a:ext cx="8407400" cy="3126581"/>
          </a:xfrm>
          <a:prstGeom prst="rect">
            <a:avLst/>
          </a:prstGeom>
          <a:noFill/>
          <a:ln w="9525">
            <a:noFill/>
            <a:miter lim="800000"/>
            <a:headEnd/>
            <a:tailEnd/>
          </a:ln>
          <a:effectLst/>
        </p:spPr>
        <p:txBody>
          <a:bodyPr lIns="50078" tIns="25040" rIns="50078" bIns="25040" anchorCtr="1"/>
          <a:lstStyle/>
          <a:p>
            <a:pPr marL="123546" indent="-123546" defTabSz="501194">
              <a:buFont typeface="Wingdings" pitchFamily="2" charset="2"/>
              <a:buChar char=""/>
            </a:pPr>
            <a:endParaRPr lang="en-US" sz="1313" dirty="0">
              <a:solidFill>
                <a:prstClr val="white"/>
              </a:solidFill>
              <a:effectLst>
                <a:outerShdw blurRad="38100" dist="38100" dir="2700000" algn="tl">
                  <a:srgbClr val="000000"/>
                </a:outerShdw>
              </a:effectLst>
              <a:latin typeface="Neo Sans Intel" pitchFamily="34" charset="0"/>
            </a:endParaRPr>
          </a:p>
        </p:txBody>
      </p:sp>
      <p:sp>
        <p:nvSpPr>
          <p:cNvPr id="4115" name="Rectangle 19"/>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80185" tIns="40092" rIns="80185" bIns="40092" numCol="1" anchor="ctr" anchorCtr="0" compatLnSpc="1">
            <a:prstTxWarp prst="textNoShape">
              <a:avLst/>
            </a:prstTxWarp>
          </a:bodyPr>
          <a:lstStyle/>
          <a:p>
            <a:pPr lvl="0"/>
            <a:r>
              <a:rPr lang="en-US" dirty="0"/>
              <a:t>Click to edit Master title style</a:t>
            </a:r>
          </a:p>
        </p:txBody>
      </p:sp>
      <p:sp>
        <p:nvSpPr>
          <p:cNvPr id="4116" name="Rectangle 20"/>
          <p:cNvSpPr>
            <a:spLocks noGrp="1" noChangeArrowheads="1"/>
          </p:cNvSpPr>
          <p:nvPr>
            <p:ph type="body" idx="1"/>
          </p:nvPr>
        </p:nvSpPr>
        <p:spPr bwMode="auto">
          <a:xfrm>
            <a:off x="457200" y="1200154"/>
            <a:ext cx="8229600" cy="3394473"/>
          </a:xfrm>
          <a:prstGeom prst="rect">
            <a:avLst/>
          </a:prstGeom>
          <a:noFill/>
          <a:ln w="9525">
            <a:noFill/>
            <a:miter lim="800000"/>
            <a:headEnd/>
            <a:tailEnd/>
          </a:ln>
          <a:effectLst/>
        </p:spPr>
        <p:txBody>
          <a:bodyPr vert="horz" wrap="square" lIns="80185" tIns="40092" rIns="80185" bIns="40092" numCol="1" anchor="t" anchorCtr="1"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2" name="Rectangle 1"/>
          <p:cNvSpPr/>
          <p:nvPr userDrawn="1"/>
        </p:nvSpPr>
        <p:spPr>
          <a:xfrm>
            <a:off x="1310055" y="4471992"/>
            <a:ext cx="158261" cy="122634"/>
          </a:xfrm>
          <a:prstGeom prst="rect">
            <a:avLst/>
          </a:prstGeom>
          <a:solidFill>
            <a:srgbClr val="03325C"/>
          </a:solidFill>
          <a:effectLst/>
        </p:spPr>
        <p:txBody>
          <a:bodyPr wrap="square" rtlCol="0" anchor="ctr">
            <a:noAutofit/>
          </a:bodyPr>
          <a:lstStyle/>
          <a:p>
            <a:pPr algn="ctr" defTabSz="1170270" fontAlgn="base">
              <a:lnSpc>
                <a:spcPct val="70000"/>
              </a:lnSpc>
              <a:spcBef>
                <a:spcPct val="0"/>
              </a:spcBef>
              <a:spcAft>
                <a:spcPct val="0"/>
              </a:spcAft>
            </a:pPr>
            <a:endParaRPr lang="en-US" sz="2000" b="0" kern="0" dirty="0" err="1">
              <a:latin typeface="+mn-lt"/>
              <a:ea typeface="Intel Clear Pro" panose="020B0804020202060201" pitchFamily="34" charset="0"/>
              <a:cs typeface="Intel Clear Pro" panose="020B0804020202060201" pitchFamily="34" charset="0"/>
            </a:endParaRPr>
          </a:p>
        </p:txBody>
      </p:sp>
      <p:sp>
        <p:nvSpPr>
          <p:cNvPr id="3" name="Rectangle 2"/>
          <p:cNvSpPr/>
          <p:nvPr userDrawn="1"/>
        </p:nvSpPr>
        <p:spPr>
          <a:xfrm>
            <a:off x="1547447" y="2971800"/>
            <a:ext cx="5534758" cy="162658"/>
          </a:xfrm>
          <a:prstGeom prst="rect">
            <a:avLst/>
          </a:prstGeom>
          <a:solidFill>
            <a:srgbClr val="002A55">
              <a:alpha val="69000"/>
            </a:srgbClr>
          </a:solidFill>
          <a:effectLst/>
        </p:spPr>
        <p:txBody>
          <a:bodyPr wrap="square" rtlCol="0" anchor="ctr">
            <a:noAutofit/>
          </a:bodyPr>
          <a:lstStyle/>
          <a:p>
            <a:pPr algn="ctr" defTabSz="1170270" fontAlgn="base">
              <a:lnSpc>
                <a:spcPct val="70000"/>
              </a:lnSpc>
              <a:spcBef>
                <a:spcPct val="0"/>
              </a:spcBef>
              <a:spcAft>
                <a:spcPct val="0"/>
              </a:spcAft>
            </a:pPr>
            <a:endParaRPr lang="en-US" sz="2000" b="0" kern="0" dirty="0" err="1">
              <a:latin typeface="+mn-lt"/>
              <a:ea typeface="Intel Clear Pro" panose="020B0804020202060201" pitchFamily="34" charset="0"/>
              <a:cs typeface="Intel Clear Pro" panose="020B0804020202060201" pitchFamily="34" charset="0"/>
            </a:endParaRPr>
          </a:p>
        </p:txBody>
      </p:sp>
    </p:spTree>
    <p:extLst>
      <p:ext uri="{BB962C8B-B14F-4D97-AF65-F5344CB8AC3E}">
        <p14:creationId xmlns:p14="http://schemas.microsoft.com/office/powerpoint/2010/main" val="3615377294"/>
      </p:ext>
    </p:extLst>
  </p:cSld>
  <p:clrMap bg1="dk2" tx1="lt1" bg2="dk1" tx2="lt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Lst>
  <p:transition>
    <p:fade/>
  </p:transition>
  <p:txStyles>
    <p:titleStyle>
      <a:lvl1pPr algn="ctr" rtl="0" eaLnBrk="1" fontAlgn="base" hangingPunct="1">
        <a:lnSpc>
          <a:spcPct val="90000"/>
        </a:lnSpc>
        <a:spcBef>
          <a:spcPct val="0"/>
        </a:spcBef>
        <a:spcAft>
          <a:spcPct val="0"/>
        </a:spcAft>
        <a:defRPr sz="440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72"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4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71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286"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123546" indent="-123546" algn="l" rtl="0" eaLnBrk="1" fontAlgn="base" hangingPunct="1">
        <a:lnSpc>
          <a:spcPct val="95000"/>
        </a:lnSpc>
        <a:spcBef>
          <a:spcPct val="30000"/>
        </a:spcBef>
        <a:spcAft>
          <a:spcPct val="0"/>
        </a:spcAft>
        <a:buClr>
          <a:schemeClr val="tx1"/>
        </a:buClr>
        <a:buFont typeface="Arial" pitchFamily="34" charset="0"/>
        <a:buChar char="•"/>
        <a:defRPr sz="2000">
          <a:solidFill>
            <a:schemeClr val="tx1"/>
          </a:solidFill>
          <a:effectLst/>
          <a:latin typeface="+mn-lt"/>
          <a:ea typeface="+mn-ea"/>
          <a:cs typeface="+mn-cs"/>
        </a:defRPr>
      </a:lvl1pPr>
      <a:lvl2pPr marL="312345" indent="-123546" algn="l" rtl="0" eaLnBrk="1" fontAlgn="base" hangingPunct="1">
        <a:lnSpc>
          <a:spcPct val="95000"/>
        </a:lnSpc>
        <a:spcBef>
          <a:spcPct val="30000"/>
        </a:spcBef>
        <a:spcAft>
          <a:spcPct val="0"/>
        </a:spcAft>
        <a:buClr>
          <a:schemeClr val="tx1"/>
        </a:buClr>
        <a:buChar char="–"/>
        <a:defRPr sz="1750">
          <a:solidFill>
            <a:schemeClr val="tx1"/>
          </a:solidFill>
          <a:effectLst/>
          <a:latin typeface="+mn-lt"/>
          <a:cs typeface="+mn-cs"/>
        </a:defRPr>
      </a:lvl2pPr>
      <a:lvl3pPr marL="501143" indent="-123546" algn="l" rtl="0" eaLnBrk="1" fontAlgn="base" hangingPunct="1">
        <a:lnSpc>
          <a:spcPct val="95000"/>
        </a:lnSpc>
        <a:spcBef>
          <a:spcPct val="30000"/>
        </a:spcBef>
        <a:spcAft>
          <a:spcPct val="0"/>
        </a:spcAft>
        <a:buClr>
          <a:schemeClr val="tx1"/>
        </a:buClr>
        <a:buChar char="–"/>
        <a:defRPr sz="1500">
          <a:solidFill>
            <a:schemeClr val="tx1"/>
          </a:solidFill>
          <a:effectLst/>
          <a:latin typeface="+mn-lt"/>
          <a:cs typeface="+mn-cs"/>
        </a:defRPr>
      </a:lvl3pPr>
      <a:lvl4pPr marL="757805" indent="-13137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4pPr>
      <a:lvl5pPr marL="946604"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5pPr>
      <a:lvl6pPr marL="1197175"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6pPr>
      <a:lvl7pPr marL="1447747"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7pPr>
      <a:lvl8pPr marL="1698317"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8pPr>
      <a:lvl9pPr marL="1948889" indent="-126157" algn="l" rtl="0" eaLnBrk="1" fontAlgn="base" hangingPunct="1">
        <a:spcBef>
          <a:spcPct val="20000"/>
        </a:spcBef>
        <a:spcAft>
          <a:spcPct val="0"/>
        </a:spcAft>
        <a:buChar char="•"/>
        <a:defRPr sz="1063">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501143" rtl="0" eaLnBrk="1" latinLnBrk="0" hangingPunct="1">
        <a:defRPr sz="1000" kern="1200">
          <a:solidFill>
            <a:schemeClr val="tx1"/>
          </a:solidFill>
          <a:latin typeface="+mn-lt"/>
          <a:ea typeface="+mn-ea"/>
          <a:cs typeface="+mn-cs"/>
        </a:defRPr>
      </a:lvl1pPr>
      <a:lvl2pPr marL="250572" algn="l" defTabSz="501143" rtl="0" eaLnBrk="1" latinLnBrk="0" hangingPunct="1">
        <a:defRPr sz="1000" kern="1200">
          <a:solidFill>
            <a:schemeClr val="tx1"/>
          </a:solidFill>
          <a:latin typeface="+mn-lt"/>
          <a:ea typeface="+mn-ea"/>
          <a:cs typeface="+mn-cs"/>
        </a:defRPr>
      </a:lvl2pPr>
      <a:lvl3pPr marL="501143" algn="l" defTabSz="501143" rtl="0" eaLnBrk="1" latinLnBrk="0" hangingPunct="1">
        <a:defRPr sz="1000" kern="1200">
          <a:solidFill>
            <a:schemeClr val="tx1"/>
          </a:solidFill>
          <a:latin typeface="+mn-lt"/>
          <a:ea typeface="+mn-ea"/>
          <a:cs typeface="+mn-cs"/>
        </a:defRPr>
      </a:lvl3pPr>
      <a:lvl4pPr marL="751715" algn="l" defTabSz="501143" rtl="0" eaLnBrk="1" latinLnBrk="0" hangingPunct="1">
        <a:defRPr sz="1000" kern="1200">
          <a:solidFill>
            <a:schemeClr val="tx1"/>
          </a:solidFill>
          <a:latin typeface="+mn-lt"/>
          <a:ea typeface="+mn-ea"/>
          <a:cs typeface="+mn-cs"/>
        </a:defRPr>
      </a:lvl4pPr>
      <a:lvl5pPr marL="1002286" algn="l" defTabSz="501143" rtl="0" eaLnBrk="1" latinLnBrk="0" hangingPunct="1">
        <a:defRPr sz="1000" kern="1200">
          <a:solidFill>
            <a:schemeClr val="tx1"/>
          </a:solidFill>
          <a:latin typeface="+mn-lt"/>
          <a:ea typeface="+mn-ea"/>
          <a:cs typeface="+mn-cs"/>
        </a:defRPr>
      </a:lvl5pPr>
      <a:lvl6pPr marL="1252858" algn="l" defTabSz="501143" rtl="0" eaLnBrk="1" latinLnBrk="0" hangingPunct="1">
        <a:defRPr sz="1000" kern="1200">
          <a:solidFill>
            <a:schemeClr val="tx1"/>
          </a:solidFill>
          <a:latin typeface="+mn-lt"/>
          <a:ea typeface="+mn-ea"/>
          <a:cs typeface="+mn-cs"/>
        </a:defRPr>
      </a:lvl6pPr>
      <a:lvl7pPr marL="1503428" algn="l" defTabSz="501143" rtl="0" eaLnBrk="1" latinLnBrk="0" hangingPunct="1">
        <a:defRPr sz="1000" kern="1200">
          <a:solidFill>
            <a:schemeClr val="tx1"/>
          </a:solidFill>
          <a:latin typeface="+mn-lt"/>
          <a:ea typeface="+mn-ea"/>
          <a:cs typeface="+mn-cs"/>
        </a:defRPr>
      </a:lvl7pPr>
      <a:lvl8pPr marL="1754000" algn="l" defTabSz="501143" rtl="0" eaLnBrk="1" latinLnBrk="0" hangingPunct="1">
        <a:defRPr sz="1000" kern="1200">
          <a:solidFill>
            <a:schemeClr val="tx1"/>
          </a:solidFill>
          <a:latin typeface="+mn-lt"/>
          <a:ea typeface="+mn-ea"/>
          <a:cs typeface="+mn-cs"/>
        </a:defRPr>
      </a:lvl8pPr>
      <a:lvl9pPr marL="2004571" algn="l" defTabSz="501143"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54pt Intel Clear Headline</a:t>
            </a:r>
          </a:p>
        </p:txBody>
      </p:sp>
      <p:sp>
        <p:nvSpPr>
          <p:cNvPr id="3" name="Text Placeholder 2"/>
          <p:cNvSpPr>
            <a:spLocks noGrp="1"/>
          </p:cNvSpPr>
          <p:nvPr>
            <p:ph type="body" idx="1"/>
          </p:nvPr>
        </p:nvSpPr>
        <p:spPr>
          <a:xfrm>
            <a:off x="455614" y="1203326"/>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1702038041"/>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189" rtl="0" eaLnBrk="1" latinLnBrk="0" hangingPunct="1">
        <a:lnSpc>
          <a:spcPct val="100000"/>
        </a:lnSpc>
        <a:spcBef>
          <a:spcPct val="0"/>
        </a:spcBef>
        <a:buNone/>
        <a:defRPr sz="5400" b="0" i="0" kern="1200" spc="0" baseline="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p:titleStyle>
    <p:bodyStyle>
      <a:lvl1pPr marL="0" indent="0" algn="l" defTabSz="457189" rtl="0" eaLnBrk="1" latinLnBrk="0" hangingPunct="1">
        <a:spcBef>
          <a:spcPts val="1200"/>
        </a:spcBef>
        <a:spcAft>
          <a:spcPts val="0"/>
        </a:spcAft>
        <a:buFont typeface="Wingdings" panose="05000000000000000000" pitchFamily="2" charset="2"/>
        <a:buNone/>
        <a:defRPr sz="1800" b="0" kern="1200">
          <a:solidFill>
            <a:schemeClr val="bg1"/>
          </a:solidFill>
          <a:latin typeface="+mn-lt"/>
          <a:ea typeface="+mn-ea"/>
          <a:cs typeface="Intel Clear" panose="020B0604020203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bg1"/>
          </a:solidFill>
          <a:latin typeface="+mn-lt"/>
          <a:ea typeface="+mn-ea"/>
          <a:cs typeface="Intel Clear" panose="020B0604020203020204" pitchFamily="34" charset="0"/>
        </a:defRPr>
      </a:lvl2pPr>
      <a:lvl3pPr marL="571486" indent="-228594" algn="l" defTabSz="457189" rtl="0" eaLnBrk="1" latinLnBrk="0" hangingPunct="1">
        <a:spcBef>
          <a:spcPts val="800"/>
        </a:spcBef>
        <a:buFont typeface="Intel Clear" panose="020B0604020203020204" pitchFamily="34" charset="0"/>
        <a:buChar char="–"/>
        <a:defRPr sz="1600" kern="1200">
          <a:solidFill>
            <a:schemeClr val="bg1"/>
          </a:solidFill>
          <a:latin typeface="+mn-lt"/>
          <a:ea typeface="+mn-ea"/>
          <a:cs typeface="Intel Clear" panose="020B0604020203020204" pitchFamily="34" charset="0"/>
        </a:defRPr>
      </a:lvl3pPr>
      <a:lvl4pPr marL="969939" indent="-228594" algn="l" defTabSz="457189" rtl="0" eaLnBrk="1" latinLnBrk="0" hangingPunct="1">
        <a:spcBef>
          <a:spcPct val="20000"/>
        </a:spcBef>
        <a:buFont typeface="Arial"/>
        <a:buChar char="–"/>
        <a:defRPr sz="1400" kern="1200">
          <a:solidFill>
            <a:schemeClr val="bg1"/>
          </a:solidFill>
          <a:latin typeface="+mn-lt"/>
          <a:ea typeface="+mn-ea"/>
          <a:cs typeface="Intel Clear" panose="020B0604020203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bg1"/>
          </a:solidFill>
          <a:latin typeface="+mn-lt"/>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1.jp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microsoft.com/office/2007/relationships/hdphoto" Target="../media/hdphoto3.wdp"/><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41.jpg"/><Relationship Id="rId1" Type="http://schemas.openxmlformats.org/officeDocument/2006/relationships/slideLayout" Target="../slideLayouts/slideLayout46.xml"/><Relationship Id="rId6" Type="http://schemas.openxmlformats.org/officeDocument/2006/relationships/image" Target="../media/image77.png"/><Relationship Id="rId11" Type="http://schemas.openxmlformats.org/officeDocument/2006/relationships/image" Target="../media/image82.jp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1.jpg"/><Relationship Id="rId7"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74.png"/><Relationship Id="rId5" Type="http://schemas.openxmlformats.org/officeDocument/2006/relationships/image" Target="../media/image86.png"/><Relationship Id="rId4" Type="http://schemas.openxmlformats.org/officeDocument/2006/relationships/image" Target="../media/image78.png"/><Relationship Id="rId9"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96.jpe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cisco.com/c/en/us/solutions/service-provider/vni-network-traffic-forecast/infographic.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38.xml"/><Relationship Id="rId6" Type="http://schemas.openxmlformats.org/officeDocument/2006/relationships/image" Target="../media/image49.png"/><Relationship Id="rId5" Type="http://schemas.openxmlformats.org/officeDocument/2006/relationships/image" Target="../media/image48.emf"/><Relationship Id="rId4" Type="http://schemas.microsoft.com/office/2007/relationships/hdphoto" Target="../media/hdphoto2.wdp"/><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jpg"/><Relationship Id="rId7"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4.png"/><Relationship Id="rId11" Type="http://schemas.openxmlformats.org/officeDocument/2006/relationships/image" Target="../media/image52.png"/><Relationship Id="rId5" Type="http://schemas.microsoft.com/office/2007/relationships/hdphoto" Target="../media/hdphoto2.wdp"/><Relationship Id="rId10" Type="http://schemas.openxmlformats.org/officeDocument/2006/relationships/image" Target="../media/image51.png"/><Relationship Id="rId4" Type="http://schemas.openxmlformats.org/officeDocument/2006/relationships/image" Target="../media/image53.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0" y="3990953"/>
            <a:ext cx="9144000" cy="883501"/>
          </a:xfrm>
        </p:spPr>
        <p:txBody>
          <a:bodyPr>
            <a:normAutofit fontScale="92500" lnSpcReduction="10000"/>
          </a:bodyPr>
          <a:lstStyle/>
          <a:p>
            <a:pPr algn="ctr"/>
            <a:r>
              <a:rPr lang="en-US" sz="3600" dirty="0">
                <a:solidFill>
                  <a:srgbClr val="3CA3F0"/>
                </a:solidFill>
              </a:rPr>
              <a:t>Rob </a:t>
            </a:r>
            <a:r>
              <a:rPr lang="en-US" sz="3600" dirty="0" err="1">
                <a:solidFill>
                  <a:srgbClr val="3CA3F0"/>
                </a:solidFill>
              </a:rPr>
              <a:t>crooke</a:t>
            </a:r>
            <a:br>
              <a:rPr lang="en-US" dirty="0"/>
            </a:br>
            <a:r>
              <a:rPr lang="en-GB" sz="1400" dirty="0">
                <a:latin typeface="+mn-lt"/>
              </a:rPr>
              <a:t>Senior Vice President and General Manager,</a:t>
            </a:r>
            <a:br>
              <a:rPr lang="en-GB" sz="1400" dirty="0">
                <a:latin typeface="+mn-lt"/>
              </a:rPr>
            </a:br>
            <a:r>
              <a:rPr lang="en-GB" sz="1400" dirty="0">
                <a:latin typeface="+mn-lt"/>
              </a:rPr>
              <a:t>Non-Volatile Memory (NVM) Solutions Group</a:t>
            </a:r>
            <a:endParaRPr lang="en-US" sz="1400" dirty="0">
              <a:latin typeface="+mn-lt"/>
            </a:endParaRPr>
          </a:p>
        </p:txBody>
      </p:sp>
      <p:pic>
        <p:nvPicPr>
          <p:cNvPr id="5" name="Picture 4"/>
          <p:cNvPicPr>
            <a:picLocks noChangeAspect="1"/>
          </p:cNvPicPr>
          <p:nvPr/>
        </p:nvPicPr>
        <p:blipFill rotWithShape="1">
          <a:blip r:embed="rId3"/>
          <a:srcRect r="48745"/>
          <a:stretch/>
        </p:blipFill>
        <p:spPr>
          <a:xfrm>
            <a:off x="4050518" y="345271"/>
            <a:ext cx="1168506" cy="808702"/>
          </a:xfrm>
          <a:prstGeom prst="rect">
            <a:avLst/>
          </a:prstGeom>
        </p:spPr>
      </p:pic>
      <p:sp>
        <p:nvSpPr>
          <p:cNvPr id="8" name="Title 3">
            <a:extLst>
              <a:ext uri="{FF2B5EF4-FFF2-40B4-BE49-F238E27FC236}">
                <a16:creationId xmlns:a16="http://schemas.microsoft.com/office/drawing/2014/main" id="{E4F51EB3-0A81-4254-9723-C606F79A1140}"/>
              </a:ext>
            </a:extLst>
          </p:cNvPr>
          <p:cNvSpPr txBox="1">
            <a:spLocks/>
          </p:cNvSpPr>
          <p:nvPr/>
        </p:nvSpPr>
        <p:spPr>
          <a:xfrm>
            <a:off x="62770" y="1218142"/>
            <a:ext cx="9144001" cy="1869964"/>
          </a:xfrm>
          <a:prstGeom prst="rect">
            <a:avLst/>
          </a:prstGeom>
        </p:spPr>
        <p:txBody>
          <a:bodyPr vert="horz" lIns="0" tIns="0" rIns="0" bIns="0" rtlCol="0" anchor="t" anchorCtr="0">
            <a:noAutofit/>
          </a:bodyPr>
          <a:lstStyle>
            <a:lvl1pPr algn="ctr" defTabSz="609585" rtl="0" eaLnBrk="1" latinLnBrk="0" hangingPunct="1">
              <a:lnSpc>
                <a:spcPct val="70000"/>
              </a:lnSpc>
              <a:spcBef>
                <a:spcPct val="0"/>
              </a:spcBef>
              <a:buNone/>
              <a:defRPr sz="8666" b="0" i="0" kern="1200" spc="0" baseline="0">
                <a:solidFill>
                  <a:schemeClr val="bg1">
                    <a:alpha val="90000"/>
                  </a:schemeClr>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ctr" defTabSz="609585" rtl="0" eaLnBrk="1" fontAlgn="auto" latinLnBrk="0" hangingPunct="1">
              <a:lnSpc>
                <a:spcPct val="80000"/>
              </a:lnSpc>
              <a:spcBef>
                <a:spcPct val="0"/>
              </a:spcBef>
              <a:spcAft>
                <a:spcPts val="0"/>
              </a:spcAft>
              <a:buClrTx/>
              <a:buSzTx/>
              <a:buFontTx/>
              <a:buNone/>
              <a:tabLst/>
              <a:defRPr/>
            </a:pPr>
            <a:r>
              <a:rPr lang="en-US" sz="6600" dirty="0">
                <a:solidFill>
                  <a:schemeClr val="tx1">
                    <a:alpha val="90000"/>
                  </a:schemeClr>
                </a:solidFill>
              </a:rPr>
              <a:t>Disrupt the Industry</a:t>
            </a:r>
          </a:p>
          <a:p>
            <a:pPr marL="0" marR="0" lvl="0" indent="0" algn="ctr" defTabSz="609585" rtl="0" eaLnBrk="1" fontAlgn="auto" latinLnBrk="0" hangingPunct="1">
              <a:lnSpc>
                <a:spcPct val="8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chemeClr val="tx1">
                  <a:alpha val="90000"/>
                </a:schemeClr>
              </a:solidFill>
              <a:effectLst/>
              <a:uLnTx/>
              <a:uFillTx/>
              <a:latin typeface="Intel Clear Pro" panose="020B0804020202060201" pitchFamily="34" charset="0"/>
              <a:ea typeface="Intel Clear Pro" panose="020B0804020202060201" pitchFamily="34" charset="0"/>
              <a:cs typeface="Intel Clear Pro" panose="020B0804020202060201" pitchFamily="34" charset="0"/>
            </a:endParaRPr>
          </a:p>
          <a:p>
            <a:pPr marL="0" marR="0" lvl="0" indent="0" algn="ctr" defTabSz="609585" rtl="0" eaLnBrk="1" fontAlgn="auto" latinLnBrk="0" hangingPunct="1">
              <a:lnSpc>
                <a:spcPct val="80000"/>
              </a:lnSpc>
              <a:spcBef>
                <a:spcPct val="0"/>
              </a:spcBef>
              <a:spcAft>
                <a:spcPts val="0"/>
              </a:spcAft>
              <a:buClrTx/>
              <a:buSzTx/>
              <a:buFontTx/>
              <a:buNone/>
              <a:tabLst/>
              <a:defRPr/>
            </a:pPr>
            <a:r>
              <a:rPr kumimoji="0" lang="en-US" sz="1800" b="0" i="1" u="none" strike="noStrike" kern="1200" cap="none" spc="0" normalizeH="0" baseline="0" noProof="0" dirty="0">
                <a:ln>
                  <a:noFill/>
                </a:ln>
                <a:solidFill>
                  <a:sysClr val="window" lastClr="FFFFFF">
                    <a:alpha val="90000"/>
                  </a:sysClr>
                </a:solidFill>
                <a:effectLst/>
                <a:uLnTx/>
                <a:uFillTx/>
                <a:latin typeface="Intel Clear"/>
                <a:ea typeface="Intel Clear Pro" panose="020B0804020202060201" pitchFamily="34" charset="0"/>
                <a:cs typeface="Intel Clear Pro" panose="020B0804020202060201" pitchFamily="34" charset="0"/>
              </a:rPr>
              <a:t>Break Through the Bottlenecks With</a:t>
            </a:r>
            <a:br>
              <a:rPr kumimoji="0" lang="en-US" sz="5400" b="0" i="0" u="none" strike="noStrike" kern="1200" cap="none" spc="0" normalizeH="0" baseline="0" noProof="0" dirty="0">
                <a:ln>
                  <a:noFill/>
                </a:ln>
                <a:solidFill>
                  <a:sysClr val="window" lastClr="FFFFFF">
                    <a:alpha val="90000"/>
                  </a:sysClr>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br>
            <a:r>
              <a:rPr kumimoji="0" lang="en-US" sz="4800" b="0" i="0" u="none" strike="noStrike" kern="1200" cap="none" spc="0" normalizeH="0" baseline="0" noProof="0" dirty="0">
                <a:ln>
                  <a:noFill/>
                </a:ln>
                <a:solidFill>
                  <a:srgbClr val="0071C5">
                    <a:lumMod val="60000"/>
                    <a:lumOff val="40000"/>
                    <a:alpha val="90000"/>
                  </a:srgbClr>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Intel® Optane™ Technology</a:t>
            </a:r>
            <a:br>
              <a:rPr kumimoji="0" lang="en-US" sz="5400" b="0" i="0" u="none" strike="noStrike" kern="1200" cap="none" spc="0" normalizeH="0" baseline="0" noProof="0" dirty="0">
                <a:ln>
                  <a:noFill/>
                </a:ln>
                <a:solidFill>
                  <a:sysClr val="window" lastClr="FFFFFF">
                    <a:alpha val="90000"/>
                  </a:sysClr>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br>
            <a:r>
              <a:rPr kumimoji="0" lang="en-US" sz="1800" b="0" i="1" u="none" strike="noStrike" kern="1200" cap="none" spc="0" normalizeH="0" baseline="0" noProof="0" dirty="0">
                <a:ln>
                  <a:noFill/>
                </a:ln>
                <a:solidFill>
                  <a:sysClr val="window" lastClr="FFFFFF">
                    <a:alpha val="90000"/>
                  </a:sysClr>
                </a:solidFill>
                <a:effectLst/>
                <a:uLnTx/>
                <a:uFillTx/>
                <a:latin typeface="Intel Clear"/>
                <a:ea typeface="Intel Clear Pro" panose="020B0804020202060201" pitchFamily="34" charset="0"/>
                <a:cs typeface="Intel Clear Pro" panose="020B0804020202060201" pitchFamily="34" charset="0"/>
              </a:rPr>
              <a:t>And Store More With</a:t>
            </a:r>
            <a:br>
              <a:rPr kumimoji="0" lang="en-US" sz="2000" b="1" i="1" u="none" strike="noStrike" kern="1200" cap="none" spc="0" normalizeH="0" baseline="0" noProof="0" dirty="0">
                <a:ln>
                  <a:noFill/>
                </a:ln>
                <a:solidFill>
                  <a:sysClr val="window" lastClr="FFFFFF">
                    <a:alpha val="90000"/>
                  </a:sysClr>
                </a:solidFill>
                <a:effectLst/>
                <a:uLnTx/>
                <a:uFillTx/>
                <a:latin typeface="Intel Clear"/>
                <a:ea typeface="Intel Clear Pro" panose="020B0804020202060201" pitchFamily="34" charset="0"/>
                <a:cs typeface="Intel Clear Pro" panose="020B0804020202060201" pitchFamily="34" charset="0"/>
              </a:rPr>
            </a:br>
            <a:r>
              <a:rPr kumimoji="0" lang="en-US" sz="4800" b="0" i="0" u="none" strike="noStrike" kern="1200" cap="none" spc="0" normalizeH="0" baseline="0" noProof="0" dirty="0">
                <a:ln>
                  <a:noFill/>
                </a:ln>
                <a:solidFill>
                  <a:srgbClr val="0071C5">
                    <a:lumMod val="60000"/>
                    <a:lumOff val="40000"/>
                    <a:alpha val="90000"/>
                  </a:srgbClr>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Intel® QLC 3D NAND TECHNOLOGY</a:t>
            </a:r>
            <a:br>
              <a:rPr kumimoji="0" lang="en-US" sz="6600" b="0" i="0" u="none" strike="noStrike" kern="1200" cap="none" spc="0" normalizeH="0" baseline="0" noProof="0" dirty="0">
                <a:ln>
                  <a:noFill/>
                </a:ln>
                <a:solidFill>
                  <a:srgbClr val="00B0F0">
                    <a:alpha val="90000"/>
                  </a:srgbClr>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br>
            <a:endParaRPr kumimoji="0" lang="en-US" sz="5400" b="0" i="0" u="none" strike="noStrike" kern="1200" cap="none" spc="0" normalizeH="0" baseline="0" noProof="0" dirty="0">
              <a:ln>
                <a:noFill/>
              </a:ln>
              <a:solidFill>
                <a:srgbClr val="00B0F0">
                  <a:alpha val="90000"/>
                </a:srgbClr>
              </a:solidFill>
              <a:effectLst/>
              <a:uLnTx/>
              <a:uFillTx/>
              <a:latin typeface="Intel Clear Pro" panose="020B0804020202060201" pitchFamily="34" charset="0"/>
              <a:ea typeface="Intel Clear Pro" panose="020B0804020202060201" pitchFamily="34" charset="0"/>
              <a:cs typeface="Intel Clear Pro" panose="020B0804020202060201" pitchFamily="34" charset="0"/>
            </a:endParaRPr>
          </a:p>
        </p:txBody>
      </p:sp>
    </p:spTree>
    <p:extLst>
      <p:ext uri="{BB962C8B-B14F-4D97-AF65-F5344CB8AC3E}">
        <p14:creationId xmlns:p14="http://schemas.microsoft.com/office/powerpoint/2010/main" val="214630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523A4C5F-DAFD-4AE5-B306-C44026C51064}"/>
              </a:ext>
            </a:extLst>
          </p:cNvPr>
          <p:cNvPicPr>
            <a:picLocks noChangeAspect="1"/>
          </p:cNvPicPr>
          <p:nvPr/>
        </p:nvPicPr>
        <p:blipFill rotWithShape="1">
          <a:blip r:embed="rId4">
            <a:extLst>
              <a:ext uri="{28A0092B-C50C-407E-A947-70E740481C1C}">
                <a14:useLocalDpi xmlns:a14="http://schemas.microsoft.com/office/drawing/2010/main" val="0"/>
              </a:ext>
            </a:extLst>
          </a:blip>
          <a:srcRect l="10222" b="15837"/>
          <a:stretch/>
        </p:blipFill>
        <p:spPr>
          <a:xfrm>
            <a:off x="1671785" y="2627226"/>
            <a:ext cx="1862036" cy="1286735"/>
          </a:xfrm>
          <a:prstGeom prst="rect">
            <a:avLst/>
          </a:prstGeom>
        </p:spPr>
      </p:pic>
      <p:sp>
        <p:nvSpPr>
          <p:cNvPr id="31" name="Rectangle 30">
            <a:extLst>
              <a:ext uri="{FF2B5EF4-FFF2-40B4-BE49-F238E27FC236}">
                <a16:creationId xmlns:a16="http://schemas.microsoft.com/office/drawing/2014/main" id="{5F63B11E-C29B-44BE-AC9E-14C5B1D43569}"/>
              </a:ext>
            </a:extLst>
          </p:cNvPr>
          <p:cNvSpPr/>
          <p:nvPr/>
        </p:nvSpPr>
        <p:spPr bwMode="auto">
          <a:xfrm>
            <a:off x="752960" y="1708313"/>
            <a:ext cx="3605847" cy="2238515"/>
          </a:xfrm>
          <a:prstGeom prst="rect">
            <a:avLst/>
          </a:prstGeom>
          <a:solidFill>
            <a:srgbClr val="003C71">
              <a:lumMod val="50000"/>
              <a:alpha val="50000"/>
            </a:srgbClr>
          </a:solidFill>
          <a:ln w="12700" cap="flat" cmpd="sng" algn="ctr">
            <a:gradFill>
              <a:gsLst>
                <a:gs pos="0">
                  <a:srgbClr val="00AEEF"/>
                </a:gs>
                <a:gs pos="68000">
                  <a:srgbClr val="00AEEF">
                    <a:alpha val="0"/>
                  </a:srgbClr>
                </a:gs>
                <a:gs pos="37000">
                  <a:srgbClr val="00AEEF">
                    <a:alpha val="0"/>
                  </a:srgbClr>
                </a:gs>
                <a:gs pos="100000">
                  <a:srgbClr val="00AEEF"/>
                </a:gs>
              </a:gsLst>
              <a:lin ang="0" scaled="0"/>
            </a:grad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457189" fontAlgn="base">
              <a:lnSpc>
                <a:spcPct val="95000"/>
              </a:lnSpc>
              <a:spcBef>
                <a:spcPct val="30000"/>
              </a:spcBef>
              <a:spcAft>
                <a:spcPct val="0"/>
              </a:spcAft>
              <a:buClr>
                <a:prstClr val="white"/>
              </a:buClr>
            </a:pPr>
            <a:endParaRPr lang="en-US" sz="1500" kern="0" dirty="0">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6" name="Picture 5">
            <a:extLst>
              <a:ext uri="{FF2B5EF4-FFF2-40B4-BE49-F238E27FC236}">
                <a16:creationId xmlns:a16="http://schemas.microsoft.com/office/drawing/2014/main" id="{B7F5A7D8-8FC1-4F3C-BDE2-D80B28C5CF02}"/>
              </a:ext>
            </a:extLst>
          </p:cNvPr>
          <p:cNvPicPr>
            <a:picLocks noChangeAspect="1"/>
          </p:cNvPicPr>
          <p:nvPr/>
        </p:nvPicPr>
        <p:blipFill rotWithShape="1">
          <a:blip r:embed="rId4">
            <a:extLst>
              <a:ext uri="{28A0092B-C50C-407E-A947-70E740481C1C}">
                <a14:useLocalDpi xmlns:a14="http://schemas.microsoft.com/office/drawing/2010/main" val="0"/>
              </a:ext>
            </a:extLst>
          </a:blip>
          <a:srcRect l="11610" t="9270" b="-1"/>
          <a:stretch/>
        </p:blipFill>
        <p:spPr>
          <a:xfrm>
            <a:off x="1660620" y="1732542"/>
            <a:ext cx="1899503" cy="1379531"/>
          </a:xfrm>
          <a:prstGeom prst="rect">
            <a:avLst/>
          </a:prstGeom>
        </p:spPr>
      </p:pic>
      <p:sp>
        <p:nvSpPr>
          <p:cNvPr id="2" name="Title 1">
            <a:extLst>
              <a:ext uri="{FF2B5EF4-FFF2-40B4-BE49-F238E27FC236}">
                <a16:creationId xmlns:a16="http://schemas.microsoft.com/office/drawing/2014/main" id="{3AC889DA-6BC3-4650-A9E2-8E64357104C6}"/>
              </a:ext>
            </a:extLst>
          </p:cNvPr>
          <p:cNvSpPr>
            <a:spLocks noGrp="1"/>
          </p:cNvSpPr>
          <p:nvPr>
            <p:ph type="title"/>
          </p:nvPr>
        </p:nvSpPr>
        <p:spPr>
          <a:xfrm>
            <a:off x="483984" y="144212"/>
            <a:ext cx="8229600" cy="868680"/>
          </a:xfrm>
        </p:spPr>
        <p:txBody>
          <a:bodyPr/>
          <a:lstStyle/>
          <a:p>
            <a:r>
              <a:rPr lang="en-US" dirty="0"/>
              <a:t>the future of client storage &amp; Memory</a:t>
            </a:r>
          </a:p>
        </p:txBody>
      </p:sp>
      <p:sp>
        <p:nvSpPr>
          <p:cNvPr id="3" name="TextBox 2">
            <a:extLst>
              <a:ext uri="{FF2B5EF4-FFF2-40B4-BE49-F238E27FC236}">
                <a16:creationId xmlns:a16="http://schemas.microsoft.com/office/drawing/2014/main" id="{43B24E8C-2FC7-48AA-8FFC-B0E36AC82ED2}"/>
              </a:ext>
            </a:extLst>
          </p:cNvPr>
          <p:cNvSpPr txBox="1"/>
          <p:nvPr/>
        </p:nvSpPr>
        <p:spPr>
          <a:xfrm>
            <a:off x="2021958" y="924760"/>
            <a:ext cx="5153655" cy="276999"/>
          </a:xfrm>
          <a:prstGeom prst="rect">
            <a:avLst/>
          </a:prstGeom>
          <a:noFill/>
        </p:spPr>
        <p:txBody>
          <a:bodyPr vert="horz" wrap="none" lIns="0" tIns="0" rIns="0" bIns="0" rtlCol="0">
            <a:spAutoFit/>
          </a:bodyPr>
          <a:lstStyle/>
          <a:p>
            <a:pPr defTabSz="457189"/>
            <a:r>
              <a:rPr lang="en-US" dirty="0">
                <a:solidFill>
                  <a:srgbClr val="FFA300"/>
                </a:solidFill>
                <a:latin typeface="Intel Clear"/>
              </a:rPr>
              <a:t>Higher Performance, Lower Cost, Easier Migration</a:t>
            </a:r>
          </a:p>
        </p:txBody>
      </p:sp>
      <p:sp>
        <p:nvSpPr>
          <p:cNvPr id="8" name="Rectangle 7">
            <a:extLst>
              <a:ext uri="{FF2B5EF4-FFF2-40B4-BE49-F238E27FC236}">
                <a16:creationId xmlns:a16="http://schemas.microsoft.com/office/drawing/2014/main" id="{C095EC67-316F-4A97-A22F-1CA4D0D42CCD}"/>
              </a:ext>
            </a:extLst>
          </p:cNvPr>
          <p:cNvSpPr/>
          <p:nvPr/>
        </p:nvSpPr>
        <p:spPr bwMode="auto">
          <a:xfrm>
            <a:off x="4799014" y="1714829"/>
            <a:ext cx="3605847" cy="2238515"/>
          </a:xfrm>
          <a:prstGeom prst="rect">
            <a:avLst/>
          </a:prstGeom>
          <a:solidFill>
            <a:srgbClr val="003C71">
              <a:lumMod val="50000"/>
              <a:alpha val="50000"/>
            </a:srgbClr>
          </a:solidFill>
          <a:ln w="12700" cap="flat" cmpd="sng" algn="ctr">
            <a:gradFill>
              <a:gsLst>
                <a:gs pos="0">
                  <a:srgbClr val="00AEEF"/>
                </a:gs>
                <a:gs pos="68000">
                  <a:srgbClr val="00AEEF">
                    <a:alpha val="0"/>
                  </a:srgbClr>
                </a:gs>
                <a:gs pos="37000">
                  <a:srgbClr val="00AEEF">
                    <a:alpha val="0"/>
                  </a:srgbClr>
                </a:gs>
                <a:gs pos="100000">
                  <a:srgbClr val="00AEEF"/>
                </a:gs>
              </a:gsLst>
              <a:lin ang="0" scaled="0"/>
            </a:grad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685783" fontAlgn="base">
              <a:lnSpc>
                <a:spcPct val="95000"/>
              </a:lnSpc>
              <a:spcBef>
                <a:spcPct val="30000"/>
              </a:spcBef>
              <a:spcAft>
                <a:spcPct val="0"/>
              </a:spcAft>
              <a:buClr>
                <a:prstClr val="white"/>
              </a:buClr>
              <a:defRPr/>
            </a:pPr>
            <a:endParaRPr lang="en-US" sz="1500" kern="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0" name="TextBox 9">
            <a:extLst>
              <a:ext uri="{FF2B5EF4-FFF2-40B4-BE49-F238E27FC236}">
                <a16:creationId xmlns:a16="http://schemas.microsoft.com/office/drawing/2014/main" id="{583F4EFA-46B7-4F6B-BA7F-061660EA3E1D}"/>
              </a:ext>
            </a:extLst>
          </p:cNvPr>
          <p:cNvSpPr txBox="1"/>
          <p:nvPr/>
        </p:nvSpPr>
        <p:spPr>
          <a:xfrm>
            <a:off x="5815663" y="1399685"/>
            <a:ext cx="1572546" cy="689420"/>
          </a:xfrm>
          <a:prstGeom prst="rect">
            <a:avLst/>
          </a:prstGeom>
          <a:noFill/>
        </p:spPr>
        <p:txBody>
          <a:bodyPr vert="horz" wrap="none" lIns="0" tIns="0" rIns="0" bIns="0" rtlCol="0">
            <a:spAutoFit/>
          </a:bodyPr>
          <a:lstStyle/>
          <a:p>
            <a:pPr algn="ctr" defTabSz="457189">
              <a:lnSpc>
                <a:spcPct val="70000"/>
              </a:lnSpc>
            </a:pPr>
            <a:r>
              <a:rPr lang="en-US" sz="32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Options for</a:t>
            </a:r>
            <a:br>
              <a:rPr lang="en-US" sz="32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br>
            <a:r>
              <a:rPr lang="en-US" sz="32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capacity data</a:t>
            </a:r>
          </a:p>
        </p:txBody>
      </p:sp>
      <p:grpSp>
        <p:nvGrpSpPr>
          <p:cNvPr id="32" name="Group 31">
            <a:extLst>
              <a:ext uri="{FF2B5EF4-FFF2-40B4-BE49-F238E27FC236}">
                <a16:creationId xmlns:a16="http://schemas.microsoft.com/office/drawing/2014/main" id="{523E6BE8-8ADF-45DA-98D2-64F389145629}"/>
              </a:ext>
            </a:extLst>
          </p:cNvPr>
          <p:cNvGrpSpPr/>
          <p:nvPr/>
        </p:nvGrpSpPr>
        <p:grpSpPr>
          <a:xfrm>
            <a:off x="4958681" y="2302489"/>
            <a:ext cx="3371549" cy="1277167"/>
            <a:chOff x="5657105" y="1972676"/>
            <a:chExt cx="8281643" cy="3137146"/>
          </a:xfrm>
        </p:grpSpPr>
        <p:grpSp>
          <p:nvGrpSpPr>
            <p:cNvPr id="13" name="Group 12">
              <a:extLst>
                <a:ext uri="{FF2B5EF4-FFF2-40B4-BE49-F238E27FC236}">
                  <a16:creationId xmlns:a16="http://schemas.microsoft.com/office/drawing/2014/main" id="{65AE595B-2851-4A49-96E8-45900EFA598D}"/>
                </a:ext>
              </a:extLst>
            </p:cNvPr>
            <p:cNvGrpSpPr/>
            <p:nvPr/>
          </p:nvGrpSpPr>
          <p:grpSpPr>
            <a:xfrm>
              <a:off x="11408331" y="1972676"/>
              <a:ext cx="2530417" cy="3137145"/>
              <a:chOff x="11408331" y="1972676"/>
              <a:chExt cx="2530417" cy="3137145"/>
            </a:xfrm>
          </p:grpSpPr>
          <p:grpSp>
            <p:nvGrpSpPr>
              <p:cNvPr id="14" name="Group 13">
                <a:extLst>
                  <a:ext uri="{FF2B5EF4-FFF2-40B4-BE49-F238E27FC236}">
                    <a16:creationId xmlns:a16="http://schemas.microsoft.com/office/drawing/2014/main" id="{9A7E3893-EE08-48FB-AD03-1F741CE369D2}"/>
                  </a:ext>
                </a:extLst>
              </p:cNvPr>
              <p:cNvGrpSpPr/>
              <p:nvPr/>
            </p:nvGrpSpPr>
            <p:grpSpPr>
              <a:xfrm>
                <a:off x="11408331" y="1972676"/>
                <a:ext cx="2530417" cy="2530417"/>
                <a:chOff x="4430262" y="1229862"/>
                <a:chExt cx="5769875" cy="5769876"/>
              </a:xfrm>
            </p:grpSpPr>
            <p:pic>
              <p:nvPicPr>
                <p:cNvPr id="19" name="Picture 18">
                  <a:extLst>
                    <a:ext uri="{FF2B5EF4-FFF2-40B4-BE49-F238E27FC236}">
                      <a16:creationId xmlns:a16="http://schemas.microsoft.com/office/drawing/2014/main" id="{387108F3-4365-4E8A-B98F-4E4F2373C295}"/>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31000" contrast="35000"/>
                          </a14:imgEffect>
                        </a14:imgLayer>
                      </a14:imgProps>
                    </a:ext>
                    <a:ext uri="{28A0092B-C50C-407E-A947-70E740481C1C}">
                      <a14:useLocalDpi xmlns:a14="http://schemas.microsoft.com/office/drawing/2010/main"/>
                    </a:ext>
                  </a:extLst>
                </a:blip>
                <a:stretch>
                  <a:fillRect/>
                </a:stretch>
              </p:blipFill>
              <p:spPr>
                <a:xfrm>
                  <a:off x="4430262" y="1229862"/>
                  <a:ext cx="5769875" cy="5769876"/>
                </a:xfrm>
                <a:prstGeom prst="rect">
                  <a:avLst/>
                </a:prstGeom>
              </p:spPr>
            </p:pic>
            <p:sp>
              <p:nvSpPr>
                <p:cNvPr id="20" name="Rectangle 19">
                  <a:extLst>
                    <a:ext uri="{FF2B5EF4-FFF2-40B4-BE49-F238E27FC236}">
                      <a16:creationId xmlns:a16="http://schemas.microsoft.com/office/drawing/2014/main" id="{AF42B8E5-7BCB-4504-9D58-141CFBE95259}"/>
                    </a:ext>
                  </a:extLst>
                </p:cNvPr>
                <p:cNvSpPr/>
                <p:nvPr/>
              </p:nvSpPr>
              <p:spPr>
                <a:xfrm>
                  <a:off x="6174294" y="2569029"/>
                  <a:ext cx="1976231" cy="649178"/>
                </a:xfrm>
                <a:prstGeom prst="rect">
                  <a:avLst/>
                </a:prstGeom>
                <a:solidFill>
                  <a:srgbClr val="155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788">
                    <a:solidFill>
                      <a:prstClr val="white"/>
                    </a:solidFill>
                    <a:latin typeface="Intel Clear"/>
                  </a:endParaRPr>
                </a:p>
              </p:txBody>
            </p:sp>
          </p:grpSp>
          <p:sp>
            <p:nvSpPr>
              <p:cNvPr id="15" name="Rectangle 14">
                <a:extLst>
                  <a:ext uri="{FF2B5EF4-FFF2-40B4-BE49-F238E27FC236}">
                    <a16:creationId xmlns:a16="http://schemas.microsoft.com/office/drawing/2014/main" id="{2CA60FBB-3CBC-4044-9F8F-802012799511}"/>
                  </a:ext>
                </a:extLst>
              </p:cNvPr>
              <p:cNvSpPr/>
              <p:nvPr/>
            </p:nvSpPr>
            <p:spPr>
              <a:xfrm>
                <a:off x="11646588" y="2356013"/>
                <a:ext cx="2014985" cy="4029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dirty="0">
                    <a:solidFill>
                      <a:prstClr val="white"/>
                    </a:solidFill>
                    <a:effectLst>
                      <a:glow rad="88900">
                        <a:srgbClr val="002643"/>
                      </a:glow>
                    </a:effectLst>
                    <a:latin typeface="Intel Clear"/>
                  </a:rPr>
                  <a:t>CLOUD</a:t>
                </a:r>
              </a:p>
            </p:txBody>
          </p:sp>
          <p:sp>
            <p:nvSpPr>
              <p:cNvPr id="16" name="Rounded Rectangle 36">
                <a:extLst>
                  <a:ext uri="{FF2B5EF4-FFF2-40B4-BE49-F238E27FC236}">
                    <a16:creationId xmlns:a16="http://schemas.microsoft.com/office/drawing/2014/main" id="{9D0E423D-A277-44A6-8F5F-508B41A2BB54}"/>
                  </a:ext>
                </a:extLst>
              </p:cNvPr>
              <p:cNvSpPr/>
              <p:nvPr/>
            </p:nvSpPr>
            <p:spPr>
              <a:xfrm>
                <a:off x="11712250" y="4639558"/>
                <a:ext cx="1883664" cy="470263"/>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tIns="68580" rtlCol="0" anchor="ctr"/>
              <a:lstStyle/>
              <a:p>
                <a:pPr algn="ctr" defTabSz="457189"/>
                <a:r>
                  <a:rPr lang="en-US" sz="1000" b="1" dirty="0">
                    <a:solidFill>
                      <a:prstClr val="white"/>
                    </a:solidFill>
                    <a:latin typeface="Intel Clear"/>
                  </a:rPr>
                  <a:t>5G</a:t>
                </a:r>
              </a:p>
            </p:txBody>
          </p:sp>
        </p:grpSp>
        <p:grpSp>
          <p:nvGrpSpPr>
            <p:cNvPr id="21" name="Group 20">
              <a:extLst>
                <a:ext uri="{FF2B5EF4-FFF2-40B4-BE49-F238E27FC236}">
                  <a16:creationId xmlns:a16="http://schemas.microsoft.com/office/drawing/2014/main" id="{5ACBEEB6-9CE6-4AFF-87AA-D32453E6EEB9}"/>
                </a:ext>
              </a:extLst>
            </p:cNvPr>
            <p:cNvGrpSpPr/>
            <p:nvPr/>
          </p:nvGrpSpPr>
          <p:grpSpPr>
            <a:xfrm>
              <a:off x="8477365" y="2344273"/>
              <a:ext cx="3253252" cy="2722865"/>
              <a:chOff x="8302991" y="2344273"/>
              <a:chExt cx="3253252" cy="2722865"/>
            </a:xfrm>
          </p:grpSpPr>
          <p:sp>
            <p:nvSpPr>
              <p:cNvPr id="22" name="Rectangle 21">
                <a:extLst>
                  <a:ext uri="{FF2B5EF4-FFF2-40B4-BE49-F238E27FC236}">
                    <a16:creationId xmlns:a16="http://schemas.microsoft.com/office/drawing/2014/main" id="{876FB1D3-819F-45F5-9B83-DC31483B5C03}"/>
                  </a:ext>
                </a:extLst>
              </p:cNvPr>
              <p:cNvSpPr/>
              <p:nvPr/>
            </p:nvSpPr>
            <p:spPr>
              <a:xfrm>
                <a:off x="8626028" y="2344273"/>
                <a:ext cx="2930215" cy="40293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200" b="1" dirty="0">
                    <a:solidFill>
                      <a:prstClr val="white"/>
                    </a:solidFill>
                    <a:effectLst>
                      <a:glow rad="88900">
                        <a:srgbClr val="002643"/>
                      </a:glow>
                    </a:effectLst>
                    <a:latin typeface="Intel Clear"/>
                  </a:rPr>
                  <a:t>REMOVABLE</a:t>
                </a:r>
              </a:p>
            </p:txBody>
          </p:sp>
          <p:pic>
            <p:nvPicPr>
              <p:cNvPr id="23" name="Picture 22">
                <a:extLst>
                  <a:ext uri="{FF2B5EF4-FFF2-40B4-BE49-F238E27FC236}">
                    <a16:creationId xmlns:a16="http://schemas.microsoft.com/office/drawing/2014/main" id="{77D96484-00F0-462B-A731-1017701568F3}"/>
                  </a:ext>
                </a:extLst>
              </p:cNvPr>
              <p:cNvPicPr>
                <a:picLocks noChangeAspect="1"/>
              </p:cNvPicPr>
              <p:nvPr/>
            </p:nvPicPr>
            <p:blipFill>
              <a:blip r:embed="rId7"/>
              <a:stretch>
                <a:fillRect/>
              </a:stretch>
            </p:blipFill>
            <p:spPr>
              <a:xfrm>
                <a:off x="8302991" y="3161944"/>
                <a:ext cx="2096897" cy="1242480"/>
              </a:xfrm>
              <a:prstGeom prst="rect">
                <a:avLst/>
              </a:prstGeom>
              <a:effectLst>
                <a:outerShdw blurRad="317500" dist="215900" dir="2700000" algn="tl" rotWithShape="0">
                  <a:prstClr val="black">
                    <a:alpha val="53000"/>
                  </a:prstClr>
                </a:outerShdw>
              </a:effectLst>
            </p:spPr>
          </p:pic>
          <p:sp>
            <p:nvSpPr>
              <p:cNvPr id="24" name="Rounded Rectangle 35">
                <a:extLst>
                  <a:ext uri="{FF2B5EF4-FFF2-40B4-BE49-F238E27FC236}">
                    <a16:creationId xmlns:a16="http://schemas.microsoft.com/office/drawing/2014/main" id="{99070EBE-35BA-404F-9099-817A9D05DC88}"/>
                  </a:ext>
                </a:extLst>
              </p:cNvPr>
              <p:cNvSpPr/>
              <p:nvPr/>
            </p:nvSpPr>
            <p:spPr>
              <a:xfrm>
                <a:off x="8527900" y="4596875"/>
                <a:ext cx="2191784" cy="470263"/>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tIns="68580" rtlCol="0" anchor="ctr"/>
              <a:lstStyle/>
              <a:p>
                <a:pPr algn="ctr" defTabSz="457189"/>
                <a:r>
                  <a:rPr lang="en-US" sz="1000" b="1" dirty="0">
                    <a:solidFill>
                      <a:prstClr val="white"/>
                    </a:solidFill>
                    <a:latin typeface="Intel Clear"/>
                  </a:rPr>
                  <a:t>USB /TBT</a:t>
                </a:r>
              </a:p>
            </p:txBody>
          </p:sp>
        </p:grpSp>
        <p:grpSp>
          <p:nvGrpSpPr>
            <p:cNvPr id="27" name="Group 26">
              <a:extLst>
                <a:ext uri="{FF2B5EF4-FFF2-40B4-BE49-F238E27FC236}">
                  <a16:creationId xmlns:a16="http://schemas.microsoft.com/office/drawing/2014/main" id="{949BF8BD-BF40-48E7-8CC5-D13202595379}"/>
                </a:ext>
              </a:extLst>
            </p:cNvPr>
            <p:cNvGrpSpPr/>
            <p:nvPr/>
          </p:nvGrpSpPr>
          <p:grpSpPr>
            <a:xfrm>
              <a:off x="5657105" y="2344273"/>
              <a:ext cx="3143296" cy="2765549"/>
              <a:chOff x="5657105" y="2344273"/>
              <a:chExt cx="3143296" cy="2765549"/>
            </a:xfrm>
          </p:grpSpPr>
          <p:sp>
            <p:nvSpPr>
              <p:cNvPr id="28" name="Rectangle 27">
                <a:extLst>
                  <a:ext uri="{FF2B5EF4-FFF2-40B4-BE49-F238E27FC236}">
                    <a16:creationId xmlns:a16="http://schemas.microsoft.com/office/drawing/2014/main" id="{CFBF71A7-C0AB-485A-ACB7-3266A2C5D0B8}"/>
                  </a:ext>
                </a:extLst>
              </p:cNvPr>
              <p:cNvSpPr/>
              <p:nvPr/>
            </p:nvSpPr>
            <p:spPr>
              <a:xfrm>
                <a:off x="5705187" y="2344273"/>
                <a:ext cx="3095214" cy="4029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100" b="1" dirty="0">
                    <a:solidFill>
                      <a:prstClr val="white"/>
                    </a:solidFill>
                    <a:effectLst>
                      <a:glow rad="88900">
                        <a:srgbClr val="002643"/>
                      </a:glow>
                    </a:effectLst>
                    <a:latin typeface="Intel Clear"/>
                  </a:rPr>
                  <a:t>EXPANDABLE</a:t>
                </a:r>
                <a:endParaRPr lang="en-US" sz="900" b="1" dirty="0">
                  <a:solidFill>
                    <a:prstClr val="white"/>
                  </a:solidFill>
                  <a:effectLst>
                    <a:glow rad="88900">
                      <a:srgbClr val="002643"/>
                    </a:glow>
                  </a:effectLst>
                  <a:latin typeface="Intel Clear"/>
                </a:endParaRPr>
              </a:p>
            </p:txBody>
          </p:sp>
          <p:sp>
            <p:nvSpPr>
              <p:cNvPr id="29" name="Freeform: Shape 28">
                <a:extLst>
                  <a:ext uri="{FF2B5EF4-FFF2-40B4-BE49-F238E27FC236}">
                    <a16:creationId xmlns:a16="http://schemas.microsoft.com/office/drawing/2014/main" id="{2A56F7CD-29F1-4473-86AA-5E1855869C66}"/>
                  </a:ext>
                </a:extLst>
              </p:cNvPr>
              <p:cNvSpPr/>
              <p:nvPr/>
            </p:nvSpPr>
            <p:spPr>
              <a:xfrm rot="5400000">
                <a:off x="6178230" y="2851801"/>
                <a:ext cx="1010534" cy="1645984"/>
              </a:xfrm>
              <a:custGeom>
                <a:avLst/>
                <a:gdLst>
                  <a:gd name="connsiteX0" fmla="*/ 135105 w 1087713"/>
                  <a:gd name="connsiteY0" fmla="*/ 0 h 1771695"/>
                  <a:gd name="connsiteX1" fmla="*/ 829136 w 1087713"/>
                  <a:gd name="connsiteY1" fmla="*/ 0 h 1771695"/>
                  <a:gd name="connsiteX2" fmla="*/ 1087713 w 1087713"/>
                  <a:gd name="connsiteY2" fmla="*/ 258577 h 1771695"/>
                  <a:gd name="connsiteX3" fmla="*/ 1087713 w 1087713"/>
                  <a:gd name="connsiteY3" fmla="*/ 1636590 h 1771695"/>
                  <a:gd name="connsiteX4" fmla="*/ 952608 w 1087713"/>
                  <a:gd name="connsiteY4" fmla="*/ 1771695 h 1771695"/>
                  <a:gd name="connsiteX5" fmla="*/ 135105 w 1087713"/>
                  <a:gd name="connsiteY5" fmla="*/ 1771695 h 1771695"/>
                  <a:gd name="connsiteX6" fmla="*/ 0 w 1087713"/>
                  <a:gd name="connsiteY6" fmla="*/ 1636590 h 1771695"/>
                  <a:gd name="connsiteX7" fmla="*/ 0 w 1087713"/>
                  <a:gd name="connsiteY7" fmla="*/ 135105 h 1771695"/>
                  <a:gd name="connsiteX8" fmla="*/ 135105 w 1087713"/>
                  <a:gd name="connsiteY8" fmla="*/ 0 h 177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713" h="1771695">
                    <a:moveTo>
                      <a:pt x="135105" y="0"/>
                    </a:moveTo>
                    <a:lnTo>
                      <a:pt x="829136" y="0"/>
                    </a:lnTo>
                    <a:lnTo>
                      <a:pt x="1087713" y="258577"/>
                    </a:lnTo>
                    <a:lnTo>
                      <a:pt x="1087713" y="1636590"/>
                    </a:lnTo>
                    <a:cubicBezTo>
                      <a:pt x="1087713" y="1711206"/>
                      <a:pt x="1027224" y="1771695"/>
                      <a:pt x="952608" y="1771695"/>
                    </a:cubicBezTo>
                    <a:lnTo>
                      <a:pt x="135105" y="1771695"/>
                    </a:lnTo>
                    <a:cubicBezTo>
                      <a:pt x="60489" y="1771695"/>
                      <a:pt x="0" y="1711206"/>
                      <a:pt x="0" y="1636590"/>
                    </a:cubicBezTo>
                    <a:lnTo>
                      <a:pt x="0" y="135105"/>
                    </a:lnTo>
                    <a:cubicBezTo>
                      <a:pt x="0" y="60489"/>
                      <a:pt x="60489" y="0"/>
                      <a:pt x="135105" y="0"/>
                    </a:cubicBezTo>
                    <a:close/>
                  </a:path>
                </a:pathLst>
              </a:custGeom>
              <a:blipFill dpi="0" rotWithShape="1">
                <a:blip r:embed="rId8"/>
                <a:srcRect/>
                <a:stretch>
                  <a:fillRect l="-14000" t="-27000" r="-19000" b="-10000"/>
                </a:stretch>
              </a:blipFill>
              <a:ln>
                <a:solidFill>
                  <a:schemeClr val="bg1"/>
                </a:solidFill>
              </a:ln>
              <a:effectLst>
                <a:outerShdw blurRad="317500" dist="215900" dir="2700000" algn="tl" rotWithShape="0">
                  <a:prstClr val="black">
                    <a:alpha val="53000"/>
                  </a:prstClr>
                </a:outerShdw>
              </a:effectLst>
              <a:scene3d>
                <a:camera prst="perspectiveContrastingLeftFacing">
                  <a:rot lat="602825" lon="2332236" rev="21332784"/>
                </a:camera>
                <a:lightRig rig="soft" dir="t">
                  <a:rot lat="0" lon="0" rev="4800000"/>
                </a:lightRig>
              </a:scene3d>
              <a:sp3d prstMaterial="plastic">
                <a:bevelT w="2540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788">
                  <a:solidFill>
                    <a:prstClr val="white"/>
                  </a:solidFill>
                  <a:latin typeface="Intel Clear"/>
                </a:endParaRPr>
              </a:p>
            </p:txBody>
          </p:sp>
          <p:sp>
            <p:nvSpPr>
              <p:cNvPr id="30" name="Rounded Rectangle 34">
                <a:extLst>
                  <a:ext uri="{FF2B5EF4-FFF2-40B4-BE49-F238E27FC236}">
                    <a16:creationId xmlns:a16="http://schemas.microsoft.com/office/drawing/2014/main" id="{27079DEF-34E9-4EF4-B0B0-EC9DD617DDFF}"/>
                  </a:ext>
                </a:extLst>
              </p:cNvPr>
              <p:cNvSpPr/>
              <p:nvPr/>
            </p:nvSpPr>
            <p:spPr>
              <a:xfrm>
                <a:off x="5657105" y="4596876"/>
                <a:ext cx="2519017" cy="512946"/>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tIns="68580" rtlCol="0" anchor="ctr"/>
              <a:lstStyle/>
              <a:p>
                <a:pPr algn="ctr" defTabSz="457189"/>
                <a:r>
                  <a:rPr lang="en-US" sz="1050" b="1" dirty="0">
                    <a:solidFill>
                      <a:prstClr val="white"/>
                    </a:solidFill>
                    <a:latin typeface="Intel Clear"/>
                  </a:rPr>
                  <a:t>External</a:t>
                </a:r>
                <a:r>
                  <a:rPr lang="en-US" sz="1000" b="1" dirty="0">
                    <a:solidFill>
                      <a:prstClr val="white"/>
                    </a:solidFill>
                    <a:latin typeface="Intel Clear"/>
                  </a:rPr>
                  <a:t> Card</a:t>
                </a:r>
              </a:p>
            </p:txBody>
          </p:sp>
        </p:grpSp>
      </p:grpSp>
      <p:sp>
        <p:nvSpPr>
          <p:cNvPr id="35" name="TextBox 34">
            <a:extLst>
              <a:ext uri="{FF2B5EF4-FFF2-40B4-BE49-F238E27FC236}">
                <a16:creationId xmlns:a16="http://schemas.microsoft.com/office/drawing/2014/main" id="{87C6600C-B1D9-4E51-8E67-7A100C99EC1C}"/>
              </a:ext>
            </a:extLst>
          </p:cNvPr>
          <p:cNvSpPr txBox="1"/>
          <p:nvPr/>
        </p:nvSpPr>
        <p:spPr>
          <a:xfrm>
            <a:off x="552660" y="3995345"/>
            <a:ext cx="7989368" cy="738664"/>
          </a:xfrm>
          <a:prstGeom prst="rect">
            <a:avLst/>
          </a:prstGeom>
          <a:noFill/>
        </p:spPr>
        <p:txBody>
          <a:bodyPr vert="horz" wrap="none" lIns="0" tIns="0" rIns="0" bIns="0" rtlCol="0">
            <a:spAutoFit/>
          </a:bodyPr>
          <a:lstStyle/>
          <a:p>
            <a:pPr algn="ctr" defTabSz="457189"/>
            <a:r>
              <a:rPr lang="en-US" sz="48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Disrupt with Intel® Optane™ persistent memory</a:t>
            </a:r>
          </a:p>
        </p:txBody>
      </p:sp>
      <p:sp>
        <p:nvSpPr>
          <p:cNvPr id="33" name="TextBox 32">
            <a:extLst>
              <a:ext uri="{FF2B5EF4-FFF2-40B4-BE49-F238E27FC236}">
                <a16:creationId xmlns:a16="http://schemas.microsoft.com/office/drawing/2014/main" id="{20EAEB5C-C92C-4FA2-BFF9-5BDF72FD5701}"/>
              </a:ext>
            </a:extLst>
          </p:cNvPr>
          <p:cNvSpPr txBox="1"/>
          <p:nvPr/>
        </p:nvSpPr>
        <p:spPr>
          <a:xfrm>
            <a:off x="2043564" y="1399685"/>
            <a:ext cx="971420" cy="689420"/>
          </a:xfrm>
          <a:prstGeom prst="rect">
            <a:avLst/>
          </a:prstGeom>
          <a:noFill/>
        </p:spPr>
        <p:txBody>
          <a:bodyPr vert="horz" wrap="none" lIns="0" tIns="0" rIns="0" bIns="0" rtlCol="0">
            <a:spAutoFit/>
          </a:bodyPr>
          <a:lstStyle/>
          <a:p>
            <a:pPr algn="ctr" defTabSz="457189">
              <a:lnSpc>
                <a:spcPct val="70000"/>
              </a:lnSpc>
            </a:pPr>
            <a:r>
              <a:rPr lang="en-US" sz="32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Working</a:t>
            </a:r>
            <a:br>
              <a:rPr lang="en-US" sz="32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br>
            <a:r>
              <a:rPr lang="en-US" sz="32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data</a:t>
            </a:r>
          </a:p>
        </p:txBody>
      </p:sp>
      <p:sp>
        <p:nvSpPr>
          <p:cNvPr id="7" name="TextBox 6">
            <a:extLst>
              <a:ext uri="{FF2B5EF4-FFF2-40B4-BE49-F238E27FC236}">
                <a16:creationId xmlns:a16="http://schemas.microsoft.com/office/drawing/2014/main" id="{755D251E-E6E7-45FA-94B6-3E55872A81EF}"/>
              </a:ext>
            </a:extLst>
          </p:cNvPr>
          <p:cNvSpPr txBox="1"/>
          <p:nvPr/>
        </p:nvSpPr>
        <p:spPr>
          <a:xfrm>
            <a:off x="2349528" y="2537658"/>
            <a:ext cx="343043" cy="692497"/>
          </a:xfrm>
          <a:prstGeom prst="rect">
            <a:avLst/>
          </a:prstGeom>
          <a:noFill/>
        </p:spPr>
        <p:txBody>
          <a:bodyPr vert="horz" wrap="none" lIns="0" tIns="0" rIns="0" bIns="0" rtlCol="0">
            <a:spAutoFit/>
          </a:bodyPr>
          <a:lstStyle/>
          <a:p>
            <a:pPr algn="ctr" defTabSz="457189"/>
            <a:r>
              <a:rPr lang="en-US" sz="4500" dirty="0">
                <a:solidFill>
                  <a:srgbClr val="FFA300"/>
                </a:solidFill>
                <a:effectLst>
                  <a:outerShdw blurRad="38100" dist="38100" dir="2700000" algn="tl">
                    <a:srgbClr val="000000">
                      <a:alpha val="43137"/>
                    </a:srgbClr>
                  </a:outerShdw>
                </a:effectLst>
                <a:latin typeface="Intel Clear"/>
              </a:rPr>
              <a:t>+</a:t>
            </a:r>
          </a:p>
        </p:txBody>
      </p:sp>
      <p:sp>
        <p:nvSpPr>
          <p:cNvPr id="36" name="Rectangle 35"/>
          <p:cNvSpPr/>
          <p:nvPr/>
        </p:nvSpPr>
        <p:spPr>
          <a:xfrm>
            <a:off x="0" y="4954772"/>
            <a:ext cx="1084522" cy="1701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900" dirty="0">
                <a:solidFill>
                  <a:prstClr val="white"/>
                </a:solidFill>
                <a:latin typeface="Intel Clear"/>
              </a:rPr>
              <a:t>Intel Confidential</a:t>
            </a:r>
          </a:p>
        </p:txBody>
      </p:sp>
      <p:grpSp>
        <p:nvGrpSpPr>
          <p:cNvPr id="12" name="Group 11">
            <a:extLst>
              <a:ext uri="{FF2B5EF4-FFF2-40B4-BE49-F238E27FC236}">
                <a16:creationId xmlns:a16="http://schemas.microsoft.com/office/drawing/2014/main" id="{BE06EDF3-73CD-43EE-9AC6-623789E954C9}"/>
              </a:ext>
            </a:extLst>
          </p:cNvPr>
          <p:cNvGrpSpPr/>
          <p:nvPr/>
        </p:nvGrpSpPr>
        <p:grpSpPr>
          <a:xfrm>
            <a:off x="2015939" y="3147583"/>
            <a:ext cx="1020689" cy="470855"/>
            <a:chOff x="1379817" y="4197030"/>
            <a:chExt cx="1360918" cy="627806"/>
          </a:xfrm>
        </p:grpSpPr>
        <p:sp>
          <p:nvSpPr>
            <p:cNvPr id="5" name="Rectangle 4">
              <a:extLst>
                <a:ext uri="{FF2B5EF4-FFF2-40B4-BE49-F238E27FC236}">
                  <a16:creationId xmlns:a16="http://schemas.microsoft.com/office/drawing/2014/main" id="{DB203CC7-E814-41FD-8D41-164056D5CDB4}"/>
                </a:ext>
              </a:extLst>
            </p:cNvPr>
            <p:cNvSpPr/>
            <p:nvPr/>
          </p:nvSpPr>
          <p:spPr>
            <a:xfrm>
              <a:off x="1379817" y="4197030"/>
              <a:ext cx="1357913" cy="627806"/>
            </a:xfrm>
            <a:prstGeom prst="rect">
              <a:avLst/>
            </a:prstGeom>
            <a:solidFill>
              <a:srgbClr val="014D7B"/>
            </a:solidFill>
            <a:effectLst/>
          </p:spPr>
          <p:txBody>
            <a:bodyPr wrap="square" rtlCol="0" anchor="ctr">
              <a:noAutofit/>
            </a:bodyPr>
            <a:lstStyle/>
            <a:p>
              <a:pPr algn="ctr" defTabSz="877724" fontAlgn="base">
                <a:lnSpc>
                  <a:spcPct val="70000"/>
                </a:lnSpc>
                <a:spcBef>
                  <a:spcPct val="0"/>
                </a:spcBef>
                <a:spcAft>
                  <a:spcPct val="0"/>
                </a:spcAft>
              </a:pPr>
              <a:endParaRPr lang="en-US" sz="1500" kern="0" dirty="0" err="1">
                <a:solidFill>
                  <a:srgbClr val="03507D"/>
                </a:solidFill>
                <a:latin typeface="Intel Clear"/>
                <a:ea typeface="Intel Clear Pro" panose="020B0804020202060201" pitchFamily="34" charset="0"/>
                <a:cs typeface="Intel Clear Pro" panose="020B0804020202060201" pitchFamily="34" charset="0"/>
              </a:endParaRPr>
            </a:p>
          </p:txBody>
        </p:sp>
        <p:pic>
          <p:nvPicPr>
            <p:cNvPr id="37" name="Picture 36">
              <a:extLst>
                <a:ext uri="{FF2B5EF4-FFF2-40B4-BE49-F238E27FC236}">
                  <a16:creationId xmlns:a16="http://schemas.microsoft.com/office/drawing/2014/main" id="{CF1949A7-0C66-4414-8CD9-D32E5A163E77}"/>
                </a:ext>
              </a:extLst>
            </p:cNvPr>
            <p:cNvPicPr>
              <a:picLocks noChangeAspect="1"/>
            </p:cNvPicPr>
            <p:nvPr/>
          </p:nvPicPr>
          <p:blipFill>
            <a:blip r:embed="rId9"/>
            <a:stretch>
              <a:fillRect/>
            </a:stretch>
          </p:blipFill>
          <p:spPr>
            <a:xfrm>
              <a:off x="1379817" y="4208946"/>
              <a:ext cx="492339" cy="373970"/>
            </a:xfrm>
            <a:prstGeom prst="rect">
              <a:avLst/>
            </a:prstGeom>
          </p:spPr>
        </p:pic>
        <p:grpSp>
          <p:nvGrpSpPr>
            <p:cNvPr id="39" name="Group 38">
              <a:extLst>
                <a:ext uri="{FF2B5EF4-FFF2-40B4-BE49-F238E27FC236}">
                  <a16:creationId xmlns:a16="http://schemas.microsoft.com/office/drawing/2014/main" id="{9F8CE172-7B0A-4753-B6C4-8F1DF59AD11E}"/>
                </a:ext>
              </a:extLst>
            </p:cNvPr>
            <p:cNvGrpSpPr/>
            <p:nvPr/>
          </p:nvGrpSpPr>
          <p:grpSpPr>
            <a:xfrm>
              <a:off x="1524767" y="4430753"/>
              <a:ext cx="1215968" cy="323358"/>
              <a:chOff x="9096059" y="4584817"/>
              <a:chExt cx="1215968" cy="323358"/>
            </a:xfrm>
          </p:grpSpPr>
          <p:pic>
            <p:nvPicPr>
              <p:cNvPr id="40" name="Picture 39">
                <a:extLst>
                  <a:ext uri="{FF2B5EF4-FFF2-40B4-BE49-F238E27FC236}">
                    <a16:creationId xmlns:a16="http://schemas.microsoft.com/office/drawing/2014/main" id="{7A01976E-8E34-4C60-8272-1C323528436D}"/>
                  </a:ext>
                </a:extLst>
              </p:cNvPr>
              <p:cNvPicPr>
                <a:picLocks noChangeAspect="1"/>
              </p:cNvPicPr>
              <p:nvPr/>
            </p:nvPicPr>
            <p:blipFill>
              <a:blip r:embed="rId10"/>
              <a:stretch>
                <a:fillRect/>
              </a:stretch>
            </p:blipFill>
            <p:spPr>
              <a:xfrm>
                <a:off x="9096059" y="4767714"/>
                <a:ext cx="1193924" cy="140461"/>
              </a:xfrm>
              <a:prstGeom prst="rect">
                <a:avLst/>
              </a:prstGeom>
            </p:spPr>
          </p:pic>
          <p:pic>
            <p:nvPicPr>
              <p:cNvPr id="41" name="Picture 40">
                <a:extLst>
                  <a:ext uri="{FF2B5EF4-FFF2-40B4-BE49-F238E27FC236}">
                    <a16:creationId xmlns:a16="http://schemas.microsoft.com/office/drawing/2014/main" id="{D618C4B3-EAE1-467D-9FB6-C0FFF2149CD0}"/>
                  </a:ext>
                </a:extLst>
              </p:cNvPr>
              <p:cNvPicPr>
                <a:picLocks noChangeAspect="1"/>
              </p:cNvPicPr>
              <p:nvPr/>
            </p:nvPicPr>
            <p:blipFill>
              <a:blip r:embed="rId11"/>
              <a:stretch>
                <a:fillRect/>
              </a:stretch>
            </p:blipFill>
            <p:spPr>
              <a:xfrm>
                <a:off x="9347013" y="4601784"/>
                <a:ext cx="719640" cy="190748"/>
              </a:xfrm>
              <a:prstGeom prst="rect">
                <a:avLst/>
              </a:prstGeom>
            </p:spPr>
          </p:pic>
          <p:pic>
            <p:nvPicPr>
              <p:cNvPr id="43" name="Picture 42">
                <a:extLst>
                  <a:ext uri="{FF2B5EF4-FFF2-40B4-BE49-F238E27FC236}">
                    <a16:creationId xmlns:a16="http://schemas.microsoft.com/office/drawing/2014/main" id="{464CF657-6F02-4B70-8B17-7E029420733B}"/>
                  </a:ext>
                </a:extLst>
              </p:cNvPr>
              <p:cNvPicPr>
                <a:picLocks noChangeAspect="1"/>
              </p:cNvPicPr>
              <p:nvPr/>
            </p:nvPicPr>
            <p:blipFill>
              <a:blip r:embed="rId12"/>
              <a:stretch>
                <a:fillRect/>
              </a:stretch>
            </p:blipFill>
            <p:spPr>
              <a:xfrm>
                <a:off x="10045328" y="4584817"/>
                <a:ext cx="266699" cy="219075"/>
              </a:xfrm>
              <a:prstGeom prst="rect">
                <a:avLst/>
              </a:prstGeom>
            </p:spPr>
          </p:pic>
        </p:grpSp>
      </p:grpSp>
    </p:spTree>
    <p:extLst>
      <p:ext uri="{BB962C8B-B14F-4D97-AF65-F5344CB8AC3E}">
        <p14:creationId xmlns:p14="http://schemas.microsoft.com/office/powerpoint/2010/main" val="87368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6F2E-3E0D-49F4-9D38-C2CFE97C7A02}"/>
              </a:ext>
            </a:extLst>
          </p:cNvPr>
          <p:cNvSpPr>
            <a:spLocks noGrp="1"/>
          </p:cNvSpPr>
          <p:nvPr>
            <p:ph type="title"/>
          </p:nvPr>
        </p:nvSpPr>
        <p:spPr>
          <a:xfrm>
            <a:off x="511082" y="-112811"/>
            <a:ext cx="8328678" cy="1021556"/>
          </a:xfrm>
        </p:spPr>
        <p:txBody>
          <a:bodyPr/>
          <a:lstStyle/>
          <a:p>
            <a:pPr algn="ctr"/>
            <a:r>
              <a:rPr lang="en-US" sz="4050" dirty="0">
                <a:solidFill>
                  <a:prstClr val="white"/>
                </a:solidFill>
                <a:ea typeface="+mn-ea"/>
                <a:cs typeface="+mn-cs"/>
              </a:rPr>
              <a:t>REIMAGINING DATA CENTER STORAGE &amp; MEMORY</a:t>
            </a:r>
          </a:p>
        </p:txBody>
      </p:sp>
      <p:sp>
        <p:nvSpPr>
          <p:cNvPr id="3" name="TextBox 2">
            <a:extLst>
              <a:ext uri="{FF2B5EF4-FFF2-40B4-BE49-F238E27FC236}">
                <a16:creationId xmlns:a16="http://schemas.microsoft.com/office/drawing/2014/main" id="{CD881D72-D8AF-4E97-8BD3-A4761AA85152}"/>
              </a:ext>
            </a:extLst>
          </p:cNvPr>
          <p:cNvSpPr txBox="1"/>
          <p:nvPr/>
        </p:nvSpPr>
        <p:spPr>
          <a:xfrm>
            <a:off x="3423448" y="816236"/>
            <a:ext cx="2415726" cy="461665"/>
          </a:xfrm>
          <a:prstGeom prst="rect">
            <a:avLst/>
          </a:prstGeom>
          <a:noFill/>
        </p:spPr>
        <p:txBody>
          <a:bodyPr vert="horz" wrap="none" lIns="0" tIns="0" rIns="0" bIns="0" rtlCol="0">
            <a:spAutoFit/>
          </a:bodyPr>
          <a:lstStyle/>
          <a:p>
            <a:pPr defTabSz="685800"/>
            <a:r>
              <a:rPr lang="en-US" sz="3000" dirty="0">
                <a:solidFill>
                  <a:srgbClr val="00AEEF"/>
                </a:solidFill>
                <a:latin typeface="Intel Clear Pro" panose="020B0804020202060201" pitchFamily="34" charset="0"/>
                <a:ea typeface="Intel Clear Pro" panose="020B0804020202060201" pitchFamily="34" charset="0"/>
                <a:cs typeface="Intel Clear Pro" panose="020B0804020202060201" pitchFamily="34" charset="0"/>
              </a:rPr>
              <a:t>With Intel Innovations</a:t>
            </a:r>
          </a:p>
        </p:txBody>
      </p:sp>
      <p:sp>
        <p:nvSpPr>
          <p:cNvPr id="39" name="Title 1"/>
          <p:cNvSpPr txBox="1">
            <a:spLocks/>
          </p:cNvSpPr>
          <p:nvPr/>
        </p:nvSpPr>
        <p:spPr bwMode="auto">
          <a:xfrm>
            <a:off x="1134882" y="1767026"/>
            <a:ext cx="2817358" cy="2860828"/>
          </a:xfrm>
          <a:prstGeom prst="rect">
            <a:avLst/>
          </a:prstGeom>
          <a:noFill/>
          <a:ln w="19050">
            <a:gradFill>
              <a:gsLst>
                <a:gs pos="82634">
                  <a:srgbClr val="2ABBF2">
                    <a:alpha val="0"/>
                  </a:srgbClr>
                </a:gs>
                <a:gs pos="86800">
                  <a:schemeClr val="accent1">
                    <a:lumMod val="60000"/>
                    <a:lumOff val="40000"/>
                  </a:schemeClr>
                </a:gs>
                <a:gs pos="100000">
                  <a:schemeClr val="accent1">
                    <a:lumMod val="60000"/>
                    <a:lumOff val="40000"/>
                  </a:schemeClr>
                </a:gs>
                <a:gs pos="16134">
                  <a:srgbClr val="02AFEF">
                    <a:alpha val="0"/>
                  </a:srgbClr>
                </a:gs>
                <a:gs pos="0">
                  <a:schemeClr val="accent1">
                    <a:lumMod val="60000"/>
                    <a:lumOff val="40000"/>
                  </a:schemeClr>
                </a:gs>
                <a:gs pos="13000">
                  <a:schemeClr val="accent1">
                    <a:lumMod val="60000"/>
                    <a:lumOff val="40000"/>
                  </a:schemeClr>
                </a:gs>
              </a:gsLst>
              <a:lin ang="0" scaled="0"/>
            </a:gradFill>
            <a:miter lim="800000"/>
            <a:headEnd/>
            <a:tailEnd/>
          </a:ln>
          <a:effectLst/>
        </p:spPr>
        <p:txBody>
          <a:bodyPr rot="0" spcFirstLastPara="0" vert="horz" wrap="square" lIns="91440" tIns="9144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endParaRPr lang="en-US" dirty="0">
              <a:solidFill>
                <a:prstClr val="white"/>
              </a:solidFill>
              <a:latin typeface="Arial" panose="020B0604020202020204" pitchFamily="34" charset="0"/>
              <a:cs typeface="Arial" panose="020B0604020202020204" pitchFamily="34" charset="0"/>
            </a:endParaRPr>
          </a:p>
        </p:txBody>
      </p:sp>
      <p:sp>
        <p:nvSpPr>
          <p:cNvPr id="46" name="Title 1"/>
          <p:cNvSpPr txBox="1">
            <a:spLocks/>
          </p:cNvSpPr>
          <p:nvPr/>
        </p:nvSpPr>
        <p:spPr bwMode="auto">
          <a:xfrm>
            <a:off x="5112709" y="1767026"/>
            <a:ext cx="2766371" cy="2860828"/>
          </a:xfrm>
          <a:prstGeom prst="rect">
            <a:avLst/>
          </a:prstGeom>
          <a:noFill/>
          <a:ln w="19050">
            <a:gradFill>
              <a:gsLst>
                <a:gs pos="82634">
                  <a:srgbClr val="2ABBF2">
                    <a:alpha val="0"/>
                  </a:srgbClr>
                </a:gs>
                <a:gs pos="86800">
                  <a:schemeClr val="accent1">
                    <a:lumMod val="60000"/>
                    <a:lumOff val="40000"/>
                  </a:schemeClr>
                </a:gs>
                <a:gs pos="100000">
                  <a:schemeClr val="accent1">
                    <a:lumMod val="60000"/>
                    <a:lumOff val="40000"/>
                  </a:schemeClr>
                </a:gs>
                <a:gs pos="16134">
                  <a:srgbClr val="02AFEF">
                    <a:alpha val="0"/>
                  </a:srgbClr>
                </a:gs>
                <a:gs pos="0">
                  <a:schemeClr val="accent1">
                    <a:lumMod val="60000"/>
                    <a:lumOff val="40000"/>
                  </a:schemeClr>
                </a:gs>
                <a:gs pos="13000">
                  <a:schemeClr val="accent1">
                    <a:lumMod val="60000"/>
                    <a:lumOff val="40000"/>
                  </a:schemeClr>
                </a:gs>
              </a:gsLst>
              <a:lin ang="0" scaled="0"/>
            </a:gradFill>
            <a:miter lim="800000"/>
            <a:headEnd/>
            <a:tailEnd/>
          </a:ln>
          <a:effectLst/>
        </p:spPr>
        <p:txBody>
          <a:bodyPr rot="0" spcFirstLastPara="0" vert="horz" wrap="square" lIns="91440" tIns="9144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endParaRPr lang="en-US" dirty="0">
              <a:solidFill>
                <a:prstClr val="white"/>
              </a:solidFill>
              <a:latin typeface="Arial" panose="020B0604020202020204" pitchFamily="34" charset="0"/>
              <a:cs typeface="Arial" panose="020B0604020202020204" pitchFamily="34" charset="0"/>
            </a:endParaRPr>
          </a:p>
        </p:txBody>
      </p:sp>
      <p:sp>
        <p:nvSpPr>
          <p:cNvPr id="57" name="Rectangle 56"/>
          <p:cNvSpPr/>
          <p:nvPr/>
        </p:nvSpPr>
        <p:spPr>
          <a:xfrm>
            <a:off x="1294714" y="1927504"/>
            <a:ext cx="2520367" cy="22162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500" dirty="0">
                <a:solidFill>
                  <a:prstClr val="white"/>
                </a:solidFill>
                <a:latin typeface="Intel Clear"/>
                <a:cs typeface="Arial" panose="020B0604020202020204" pitchFamily="34" charset="0"/>
              </a:rPr>
              <a:t>Network</a:t>
            </a:r>
          </a:p>
        </p:txBody>
      </p:sp>
      <p:sp>
        <p:nvSpPr>
          <p:cNvPr id="58" name="TextBox 4"/>
          <p:cNvSpPr txBox="1"/>
          <p:nvPr/>
        </p:nvSpPr>
        <p:spPr>
          <a:xfrm>
            <a:off x="1597560" y="1568812"/>
            <a:ext cx="196880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66"/>
            <a:r>
              <a:rPr lang="en-US" b="1" dirty="0">
                <a:solidFill>
                  <a:srgbClr val="FFFFFF"/>
                </a:solidFill>
                <a:latin typeface="Intel Clear"/>
                <a:ea typeface="Intel Clear" panose="020B0604020203020204" pitchFamily="34" charset="0"/>
                <a:cs typeface="Arial" panose="020B0604020202020204" pitchFamily="34" charset="0"/>
              </a:rPr>
              <a:t>Hyperconverged</a:t>
            </a:r>
          </a:p>
        </p:txBody>
      </p:sp>
      <p:sp>
        <p:nvSpPr>
          <p:cNvPr id="59" name="TextBox 33"/>
          <p:cNvSpPr txBox="1"/>
          <p:nvPr/>
        </p:nvSpPr>
        <p:spPr>
          <a:xfrm>
            <a:off x="5828803" y="1583471"/>
            <a:ext cx="138531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66"/>
            <a:r>
              <a:rPr lang="en-US" b="1" dirty="0">
                <a:solidFill>
                  <a:srgbClr val="FFFFFF"/>
                </a:solidFill>
                <a:latin typeface="Intel Clear"/>
                <a:ea typeface="Intel Clear" panose="020B0604020203020204" pitchFamily="34" charset="0"/>
                <a:cs typeface="Arial" panose="020B0604020202020204" pitchFamily="34" charset="0"/>
              </a:rPr>
              <a:t>Hyperscale</a:t>
            </a:r>
          </a:p>
        </p:txBody>
      </p:sp>
      <p:sp>
        <p:nvSpPr>
          <p:cNvPr id="60" name="TextBox 34"/>
          <p:cNvSpPr txBox="1"/>
          <p:nvPr/>
        </p:nvSpPr>
        <p:spPr>
          <a:xfrm>
            <a:off x="2318912" y="4456836"/>
            <a:ext cx="526106"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66"/>
            <a:r>
              <a:rPr lang="en-US" sz="1200" b="1" dirty="0">
                <a:solidFill>
                  <a:srgbClr val="FFFFFF"/>
                </a:solidFill>
                <a:latin typeface="Intel Clear"/>
                <a:ea typeface="Intel Clear" panose="020B0604020203020204" pitchFamily="34" charset="0"/>
                <a:cs typeface="Arial" panose="020B0604020202020204" pitchFamily="34" charset="0"/>
              </a:rPr>
              <a:t>Rack</a:t>
            </a:r>
          </a:p>
        </p:txBody>
      </p:sp>
      <p:sp>
        <p:nvSpPr>
          <p:cNvPr id="62" name="Rectangle 61"/>
          <p:cNvSpPr/>
          <p:nvPr/>
        </p:nvSpPr>
        <p:spPr>
          <a:xfrm>
            <a:off x="5259590" y="3922317"/>
            <a:ext cx="2523743" cy="224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100" dirty="0">
                <a:solidFill>
                  <a:prstClr val="white"/>
                </a:solidFill>
                <a:latin typeface="Intel Clear"/>
                <a:cs typeface="Arial" panose="020B0604020202020204" pitchFamily="34" charset="0"/>
              </a:rPr>
              <a:t>QLC 3D NAND</a:t>
            </a:r>
          </a:p>
        </p:txBody>
      </p:sp>
      <p:sp>
        <p:nvSpPr>
          <p:cNvPr id="63" name="Rectangle 62"/>
          <p:cNvSpPr/>
          <p:nvPr/>
        </p:nvSpPr>
        <p:spPr>
          <a:xfrm>
            <a:off x="5259589" y="1934314"/>
            <a:ext cx="2523744" cy="23123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500" dirty="0">
                <a:solidFill>
                  <a:prstClr val="white"/>
                </a:solidFill>
                <a:latin typeface="Intel Clear"/>
                <a:cs typeface="Arial" panose="020B0604020202020204" pitchFamily="34" charset="0"/>
              </a:rPr>
              <a:t>Network</a:t>
            </a:r>
          </a:p>
        </p:txBody>
      </p:sp>
      <p:sp>
        <p:nvSpPr>
          <p:cNvPr id="64" name="Rectangle 63"/>
          <p:cNvSpPr/>
          <p:nvPr/>
        </p:nvSpPr>
        <p:spPr>
          <a:xfrm>
            <a:off x="1294713" y="2180238"/>
            <a:ext cx="252636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66"/>
            <a:r>
              <a:rPr lang="en-US" sz="1100" dirty="0">
                <a:solidFill>
                  <a:prstClr val="white"/>
                </a:solidFill>
                <a:latin typeface="Intel Clear"/>
                <a:cs typeface="Arial" panose="020B0604020202020204" pitchFamily="34" charset="0"/>
              </a:rPr>
              <a:t>Compute</a:t>
            </a:r>
          </a:p>
        </p:txBody>
      </p:sp>
      <p:sp>
        <p:nvSpPr>
          <p:cNvPr id="65" name="Rectangle 64"/>
          <p:cNvSpPr/>
          <p:nvPr/>
        </p:nvSpPr>
        <p:spPr>
          <a:xfrm>
            <a:off x="2745687" y="2200873"/>
            <a:ext cx="1024192" cy="16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800" dirty="0">
                <a:solidFill>
                  <a:prstClr val="white"/>
                </a:solidFill>
                <a:latin typeface="Intel Clear"/>
                <a:cs typeface="Arial" panose="020B0604020202020204" pitchFamily="34" charset="0"/>
              </a:rPr>
              <a:t>QLC 3D NAND</a:t>
            </a:r>
          </a:p>
        </p:txBody>
      </p:sp>
      <p:sp>
        <p:nvSpPr>
          <p:cNvPr id="66" name="TextBox 53"/>
          <p:cNvSpPr txBox="1"/>
          <p:nvPr/>
        </p:nvSpPr>
        <p:spPr>
          <a:xfrm>
            <a:off x="6254399" y="4476047"/>
            <a:ext cx="526106"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66"/>
            <a:r>
              <a:rPr lang="en-US" sz="1200" b="1" dirty="0">
                <a:solidFill>
                  <a:srgbClr val="FFFFFF"/>
                </a:solidFill>
                <a:latin typeface="Intel Clear"/>
                <a:ea typeface="Intel Clear" panose="020B0604020203020204" pitchFamily="34" charset="0"/>
                <a:cs typeface="Arial" panose="020B0604020202020204" pitchFamily="34" charset="0"/>
              </a:rPr>
              <a:t>Rack</a:t>
            </a:r>
          </a:p>
        </p:txBody>
      </p:sp>
      <p:sp>
        <p:nvSpPr>
          <p:cNvPr id="74" name="Rectangle 73"/>
          <p:cNvSpPr/>
          <p:nvPr/>
        </p:nvSpPr>
        <p:spPr>
          <a:xfrm>
            <a:off x="5259590" y="3692989"/>
            <a:ext cx="2523743" cy="2085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100" dirty="0">
                <a:solidFill>
                  <a:prstClr val="white"/>
                </a:solidFill>
                <a:latin typeface="Intel Clear"/>
                <a:cs typeface="Arial" panose="020B0604020202020204" pitchFamily="34" charset="0"/>
              </a:rPr>
              <a:t>QLC 3D NAND</a:t>
            </a:r>
          </a:p>
        </p:txBody>
      </p:sp>
      <p:sp>
        <p:nvSpPr>
          <p:cNvPr id="76" name="Rectangle 75"/>
          <p:cNvSpPr/>
          <p:nvPr/>
        </p:nvSpPr>
        <p:spPr>
          <a:xfrm>
            <a:off x="5259590" y="4168744"/>
            <a:ext cx="2523743" cy="224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100" dirty="0">
                <a:solidFill>
                  <a:prstClr val="white"/>
                </a:solidFill>
                <a:latin typeface="Intel Clear"/>
                <a:cs typeface="Arial" panose="020B0604020202020204" pitchFamily="34" charset="0"/>
              </a:rPr>
              <a:t>QLC 3D NAND</a:t>
            </a:r>
          </a:p>
        </p:txBody>
      </p:sp>
      <p:sp>
        <p:nvSpPr>
          <p:cNvPr id="78" name="Rectangle 77"/>
          <p:cNvSpPr/>
          <p:nvPr/>
        </p:nvSpPr>
        <p:spPr>
          <a:xfrm>
            <a:off x="5259590" y="3449142"/>
            <a:ext cx="2523743"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100" dirty="0">
                <a:solidFill>
                  <a:prstClr val="white"/>
                </a:solidFill>
                <a:latin typeface="Intel Clear"/>
                <a:cs typeface="Arial" panose="020B0604020202020204" pitchFamily="34" charset="0"/>
              </a:rPr>
              <a:t>Compute</a:t>
            </a:r>
          </a:p>
        </p:txBody>
      </p:sp>
      <p:sp>
        <p:nvSpPr>
          <p:cNvPr id="79" name="Rectangle 78"/>
          <p:cNvSpPr/>
          <p:nvPr/>
        </p:nvSpPr>
        <p:spPr>
          <a:xfrm>
            <a:off x="5259590" y="3205119"/>
            <a:ext cx="2523743"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100" dirty="0">
                <a:solidFill>
                  <a:prstClr val="white"/>
                </a:solidFill>
                <a:latin typeface="Intel Clear"/>
                <a:cs typeface="Arial" panose="020B0604020202020204" pitchFamily="34" charset="0"/>
              </a:rPr>
              <a:t>Compute</a:t>
            </a:r>
          </a:p>
        </p:txBody>
      </p:sp>
      <p:sp>
        <p:nvSpPr>
          <p:cNvPr id="80" name="Rectangle 79"/>
          <p:cNvSpPr/>
          <p:nvPr/>
        </p:nvSpPr>
        <p:spPr>
          <a:xfrm>
            <a:off x="5259590" y="2951295"/>
            <a:ext cx="2523743"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100" dirty="0">
                <a:solidFill>
                  <a:prstClr val="white"/>
                </a:solidFill>
                <a:latin typeface="Intel Clear"/>
                <a:cs typeface="Arial" panose="020B0604020202020204" pitchFamily="34" charset="0"/>
              </a:rPr>
              <a:t>Compute</a:t>
            </a:r>
          </a:p>
        </p:txBody>
      </p:sp>
      <p:sp>
        <p:nvSpPr>
          <p:cNvPr id="81" name="Rectangle 80"/>
          <p:cNvSpPr/>
          <p:nvPr/>
        </p:nvSpPr>
        <p:spPr>
          <a:xfrm>
            <a:off x="5259590" y="2702620"/>
            <a:ext cx="2523743"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100" dirty="0">
                <a:solidFill>
                  <a:prstClr val="white"/>
                </a:solidFill>
                <a:latin typeface="Intel Clear"/>
                <a:cs typeface="Arial" panose="020B0604020202020204" pitchFamily="34" charset="0"/>
              </a:rPr>
              <a:t>Compute</a:t>
            </a:r>
          </a:p>
        </p:txBody>
      </p:sp>
      <p:sp>
        <p:nvSpPr>
          <p:cNvPr id="82" name="Rectangle 81"/>
          <p:cNvSpPr/>
          <p:nvPr/>
        </p:nvSpPr>
        <p:spPr>
          <a:xfrm>
            <a:off x="5259590" y="2451496"/>
            <a:ext cx="2523743"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100" dirty="0">
                <a:solidFill>
                  <a:prstClr val="white"/>
                </a:solidFill>
                <a:latin typeface="Intel Clear"/>
                <a:cs typeface="Arial" panose="020B0604020202020204" pitchFamily="34" charset="0"/>
              </a:rPr>
              <a:t>Compute</a:t>
            </a:r>
          </a:p>
        </p:txBody>
      </p:sp>
      <p:sp>
        <p:nvSpPr>
          <p:cNvPr id="83" name="Rectangle 82"/>
          <p:cNvSpPr/>
          <p:nvPr/>
        </p:nvSpPr>
        <p:spPr>
          <a:xfrm>
            <a:off x="5259588" y="2197750"/>
            <a:ext cx="252374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1100" dirty="0">
                <a:solidFill>
                  <a:prstClr val="white"/>
                </a:solidFill>
                <a:latin typeface="Intel Clear"/>
                <a:cs typeface="Arial" panose="020B0604020202020204" pitchFamily="34" charset="0"/>
              </a:rPr>
              <a:t>Compute</a:t>
            </a:r>
          </a:p>
        </p:txBody>
      </p:sp>
      <p:sp>
        <p:nvSpPr>
          <p:cNvPr id="56" name="Rectangle 55"/>
          <p:cNvSpPr/>
          <p:nvPr/>
        </p:nvSpPr>
        <p:spPr>
          <a:xfrm>
            <a:off x="2042920" y="2204563"/>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99" name="Rectangle 98"/>
          <p:cNvSpPr/>
          <p:nvPr/>
        </p:nvSpPr>
        <p:spPr>
          <a:xfrm>
            <a:off x="2028589" y="2200873"/>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00" name="Rectangle 99"/>
          <p:cNvSpPr/>
          <p:nvPr/>
        </p:nvSpPr>
        <p:spPr>
          <a:xfrm>
            <a:off x="1294713" y="2424840"/>
            <a:ext cx="252636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66"/>
            <a:r>
              <a:rPr lang="en-US" sz="1100" dirty="0">
                <a:solidFill>
                  <a:prstClr val="white"/>
                </a:solidFill>
                <a:latin typeface="Intel Clear"/>
                <a:cs typeface="Arial" panose="020B0604020202020204" pitchFamily="34" charset="0"/>
              </a:rPr>
              <a:t>Compute</a:t>
            </a:r>
          </a:p>
        </p:txBody>
      </p:sp>
      <p:sp>
        <p:nvSpPr>
          <p:cNvPr id="101" name="Rectangle 100"/>
          <p:cNvSpPr/>
          <p:nvPr/>
        </p:nvSpPr>
        <p:spPr>
          <a:xfrm>
            <a:off x="2745687" y="2445475"/>
            <a:ext cx="1024192" cy="16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800" dirty="0">
                <a:solidFill>
                  <a:prstClr val="white"/>
                </a:solidFill>
                <a:latin typeface="Intel Clear"/>
                <a:cs typeface="Arial" panose="020B0604020202020204" pitchFamily="34" charset="0"/>
              </a:rPr>
              <a:t>QLC 3D NAND</a:t>
            </a:r>
          </a:p>
        </p:txBody>
      </p:sp>
      <p:sp>
        <p:nvSpPr>
          <p:cNvPr id="102" name="Rectangle 101"/>
          <p:cNvSpPr/>
          <p:nvPr/>
        </p:nvSpPr>
        <p:spPr>
          <a:xfrm>
            <a:off x="2042920" y="2449165"/>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03" name="Rectangle 102"/>
          <p:cNvSpPr/>
          <p:nvPr/>
        </p:nvSpPr>
        <p:spPr>
          <a:xfrm>
            <a:off x="2028589" y="2445475"/>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04" name="Rectangle 103"/>
          <p:cNvSpPr/>
          <p:nvPr/>
        </p:nvSpPr>
        <p:spPr>
          <a:xfrm>
            <a:off x="1294713" y="2669560"/>
            <a:ext cx="252636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66"/>
            <a:r>
              <a:rPr lang="en-US" sz="1100" dirty="0">
                <a:solidFill>
                  <a:prstClr val="white"/>
                </a:solidFill>
                <a:latin typeface="Intel Clear"/>
                <a:cs typeface="Arial" panose="020B0604020202020204" pitchFamily="34" charset="0"/>
              </a:rPr>
              <a:t>Compute</a:t>
            </a:r>
          </a:p>
        </p:txBody>
      </p:sp>
      <p:sp>
        <p:nvSpPr>
          <p:cNvPr id="105" name="Rectangle 104"/>
          <p:cNvSpPr/>
          <p:nvPr/>
        </p:nvSpPr>
        <p:spPr>
          <a:xfrm>
            <a:off x="2745687" y="2690196"/>
            <a:ext cx="1024192" cy="16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800" dirty="0">
                <a:solidFill>
                  <a:prstClr val="white"/>
                </a:solidFill>
                <a:latin typeface="Intel Clear"/>
                <a:cs typeface="Arial" panose="020B0604020202020204" pitchFamily="34" charset="0"/>
              </a:rPr>
              <a:t>QLC 3D NAND</a:t>
            </a:r>
          </a:p>
        </p:txBody>
      </p:sp>
      <p:sp>
        <p:nvSpPr>
          <p:cNvPr id="106" name="Rectangle 105"/>
          <p:cNvSpPr/>
          <p:nvPr/>
        </p:nvSpPr>
        <p:spPr>
          <a:xfrm>
            <a:off x="2042920" y="2693886"/>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07" name="Rectangle 106"/>
          <p:cNvSpPr/>
          <p:nvPr/>
        </p:nvSpPr>
        <p:spPr>
          <a:xfrm>
            <a:off x="2028589" y="2690196"/>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08" name="Rectangle 107"/>
          <p:cNvSpPr/>
          <p:nvPr/>
        </p:nvSpPr>
        <p:spPr>
          <a:xfrm>
            <a:off x="1294713" y="2913148"/>
            <a:ext cx="252636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66"/>
            <a:r>
              <a:rPr lang="en-US" sz="1100" dirty="0">
                <a:solidFill>
                  <a:prstClr val="white"/>
                </a:solidFill>
                <a:latin typeface="Intel Clear"/>
                <a:cs typeface="Arial" panose="020B0604020202020204" pitchFamily="34" charset="0"/>
              </a:rPr>
              <a:t>Compute</a:t>
            </a:r>
          </a:p>
        </p:txBody>
      </p:sp>
      <p:sp>
        <p:nvSpPr>
          <p:cNvPr id="109" name="Rectangle 108"/>
          <p:cNvSpPr/>
          <p:nvPr/>
        </p:nvSpPr>
        <p:spPr>
          <a:xfrm>
            <a:off x="2745687" y="2933782"/>
            <a:ext cx="1024192" cy="16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800" dirty="0">
                <a:solidFill>
                  <a:prstClr val="white"/>
                </a:solidFill>
                <a:latin typeface="Intel Clear"/>
                <a:cs typeface="Arial" panose="020B0604020202020204" pitchFamily="34" charset="0"/>
              </a:rPr>
              <a:t>QLC 3D NAND</a:t>
            </a:r>
          </a:p>
        </p:txBody>
      </p:sp>
      <p:sp>
        <p:nvSpPr>
          <p:cNvPr id="112" name="Rectangle 111"/>
          <p:cNvSpPr/>
          <p:nvPr/>
        </p:nvSpPr>
        <p:spPr>
          <a:xfrm>
            <a:off x="1294713" y="3152284"/>
            <a:ext cx="252636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66"/>
            <a:r>
              <a:rPr lang="en-US" sz="1100" dirty="0">
                <a:solidFill>
                  <a:prstClr val="white"/>
                </a:solidFill>
                <a:latin typeface="Intel Clear"/>
                <a:cs typeface="Arial" panose="020B0604020202020204" pitchFamily="34" charset="0"/>
              </a:rPr>
              <a:t>Compute</a:t>
            </a:r>
          </a:p>
        </p:txBody>
      </p:sp>
      <p:sp>
        <p:nvSpPr>
          <p:cNvPr id="113" name="Rectangle 112"/>
          <p:cNvSpPr/>
          <p:nvPr/>
        </p:nvSpPr>
        <p:spPr>
          <a:xfrm>
            <a:off x="2745687" y="3172918"/>
            <a:ext cx="1024192" cy="16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800" dirty="0">
                <a:solidFill>
                  <a:prstClr val="white"/>
                </a:solidFill>
                <a:latin typeface="Intel Clear"/>
                <a:cs typeface="Arial" panose="020B0604020202020204" pitchFamily="34" charset="0"/>
              </a:rPr>
              <a:t>QLC 3D NAND</a:t>
            </a:r>
          </a:p>
        </p:txBody>
      </p:sp>
      <p:sp>
        <p:nvSpPr>
          <p:cNvPr id="114" name="Rectangle 113"/>
          <p:cNvSpPr/>
          <p:nvPr/>
        </p:nvSpPr>
        <p:spPr>
          <a:xfrm>
            <a:off x="2042920" y="3176609"/>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15" name="Rectangle 114"/>
          <p:cNvSpPr/>
          <p:nvPr/>
        </p:nvSpPr>
        <p:spPr>
          <a:xfrm>
            <a:off x="2028589" y="3172918"/>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16" name="Rectangle 115"/>
          <p:cNvSpPr/>
          <p:nvPr/>
        </p:nvSpPr>
        <p:spPr>
          <a:xfrm>
            <a:off x="1294713" y="3403515"/>
            <a:ext cx="252636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66"/>
            <a:r>
              <a:rPr lang="en-US" sz="1100" dirty="0">
                <a:solidFill>
                  <a:prstClr val="white"/>
                </a:solidFill>
                <a:latin typeface="Intel Clear"/>
                <a:cs typeface="Arial" panose="020B0604020202020204" pitchFamily="34" charset="0"/>
              </a:rPr>
              <a:t>Compute</a:t>
            </a:r>
          </a:p>
        </p:txBody>
      </p:sp>
      <p:sp>
        <p:nvSpPr>
          <p:cNvPr id="117" name="Rectangle 116"/>
          <p:cNvSpPr/>
          <p:nvPr/>
        </p:nvSpPr>
        <p:spPr>
          <a:xfrm>
            <a:off x="2745687" y="3424150"/>
            <a:ext cx="1024192" cy="16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800" dirty="0">
                <a:solidFill>
                  <a:prstClr val="white"/>
                </a:solidFill>
                <a:latin typeface="Intel Clear"/>
                <a:cs typeface="Arial" panose="020B0604020202020204" pitchFamily="34" charset="0"/>
              </a:rPr>
              <a:t>QLC 3D NAND</a:t>
            </a:r>
          </a:p>
        </p:txBody>
      </p:sp>
      <p:sp>
        <p:nvSpPr>
          <p:cNvPr id="118" name="Rectangle 117"/>
          <p:cNvSpPr/>
          <p:nvPr/>
        </p:nvSpPr>
        <p:spPr>
          <a:xfrm>
            <a:off x="2042920" y="3427840"/>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19" name="Rectangle 118"/>
          <p:cNvSpPr/>
          <p:nvPr/>
        </p:nvSpPr>
        <p:spPr>
          <a:xfrm>
            <a:off x="2028589" y="3424150"/>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20" name="Rectangle 119"/>
          <p:cNvSpPr/>
          <p:nvPr/>
        </p:nvSpPr>
        <p:spPr>
          <a:xfrm>
            <a:off x="1288716" y="3643785"/>
            <a:ext cx="252636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66"/>
            <a:r>
              <a:rPr lang="en-US" sz="1100" dirty="0">
                <a:solidFill>
                  <a:prstClr val="white"/>
                </a:solidFill>
                <a:latin typeface="Intel Clear"/>
                <a:cs typeface="Arial" panose="020B0604020202020204" pitchFamily="34" charset="0"/>
              </a:rPr>
              <a:t>Compute</a:t>
            </a:r>
          </a:p>
        </p:txBody>
      </p:sp>
      <p:sp>
        <p:nvSpPr>
          <p:cNvPr id="121" name="Rectangle 120"/>
          <p:cNvSpPr/>
          <p:nvPr/>
        </p:nvSpPr>
        <p:spPr>
          <a:xfrm>
            <a:off x="2739690" y="3664420"/>
            <a:ext cx="1024192" cy="16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800" dirty="0">
                <a:solidFill>
                  <a:prstClr val="white"/>
                </a:solidFill>
                <a:latin typeface="Intel Clear"/>
                <a:cs typeface="Arial" panose="020B0604020202020204" pitchFamily="34" charset="0"/>
              </a:rPr>
              <a:t>QLC 3D NAND</a:t>
            </a:r>
          </a:p>
        </p:txBody>
      </p:sp>
      <p:sp>
        <p:nvSpPr>
          <p:cNvPr id="122" name="Rectangle 121"/>
          <p:cNvSpPr/>
          <p:nvPr/>
        </p:nvSpPr>
        <p:spPr>
          <a:xfrm>
            <a:off x="2036923" y="3668110"/>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23" name="Rectangle 122"/>
          <p:cNvSpPr/>
          <p:nvPr/>
        </p:nvSpPr>
        <p:spPr>
          <a:xfrm>
            <a:off x="2022592" y="3664420"/>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24" name="Rectangle 123"/>
          <p:cNvSpPr/>
          <p:nvPr/>
        </p:nvSpPr>
        <p:spPr>
          <a:xfrm>
            <a:off x="1288716" y="3895218"/>
            <a:ext cx="252636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66"/>
            <a:r>
              <a:rPr lang="en-US" sz="1100" dirty="0">
                <a:solidFill>
                  <a:prstClr val="white"/>
                </a:solidFill>
                <a:latin typeface="Intel Clear"/>
                <a:cs typeface="Arial" panose="020B0604020202020204" pitchFamily="34" charset="0"/>
              </a:rPr>
              <a:t>Compute</a:t>
            </a:r>
          </a:p>
        </p:txBody>
      </p:sp>
      <p:sp>
        <p:nvSpPr>
          <p:cNvPr id="125" name="Rectangle 124"/>
          <p:cNvSpPr/>
          <p:nvPr/>
        </p:nvSpPr>
        <p:spPr>
          <a:xfrm>
            <a:off x="2739690" y="3915853"/>
            <a:ext cx="1024192" cy="16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800" dirty="0">
                <a:solidFill>
                  <a:prstClr val="white"/>
                </a:solidFill>
                <a:latin typeface="Intel Clear"/>
                <a:cs typeface="Arial" panose="020B0604020202020204" pitchFamily="34" charset="0"/>
              </a:rPr>
              <a:t>QLC 3D NAND</a:t>
            </a:r>
          </a:p>
        </p:txBody>
      </p:sp>
      <p:sp>
        <p:nvSpPr>
          <p:cNvPr id="126" name="Rectangle 125"/>
          <p:cNvSpPr/>
          <p:nvPr/>
        </p:nvSpPr>
        <p:spPr>
          <a:xfrm>
            <a:off x="2036923" y="3919543"/>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27" name="Rectangle 126"/>
          <p:cNvSpPr/>
          <p:nvPr/>
        </p:nvSpPr>
        <p:spPr>
          <a:xfrm>
            <a:off x="2022592" y="3915853"/>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28" name="Rectangle 127"/>
          <p:cNvSpPr/>
          <p:nvPr/>
        </p:nvSpPr>
        <p:spPr>
          <a:xfrm>
            <a:off x="1288716" y="4154524"/>
            <a:ext cx="2526364" cy="221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457166"/>
            <a:r>
              <a:rPr lang="en-US" sz="1100" dirty="0">
                <a:solidFill>
                  <a:prstClr val="white"/>
                </a:solidFill>
                <a:latin typeface="Intel Clear"/>
                <a:cs typeface="Arial" panose="020B0604020202020204" pitchFamily="34" charset="0"/>
              </a:rPr>
              <a:t>Compute</a:t>
            </a:r>
          </a:p>
        </p:txBody>
      </p:sp>
      <p:sp>
        <p:nvSpPr>
          <p:cNvPr id="129" name="Rectangle 128"/>
          <p:cNvSpPr/>
          <p:nvPr/>
        </p:nvSpPr>
        <p:spPr>
          <a:xfrm>
            <a:off x="2739690" y="4175160"/>
            <a:ext cx="1024192" cy="16632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800" dirty="0">
                <a:solidFill>
                  <a:prstClr val="white"/>
                </a:solidFill>
                <a:latin typeface="Intel Clear"/>
                <a:cs typeface="Arial" panose="020B0604020202020204" pitchFamily="34" charset="0"/>
              </a:rPr>
              <a:t>QLC 3D NAND</a:t>
            </a:r>
          </a:p>
        </p:txBody>
      </p:sp>
      <p:sp>
        <p:nvSpPr>
          <p:cNvPr id="130" name="Rectangle 129"/>
          <p:cNvSpPr/>
          <p:nvPr/>
        </p:nvSpPr>
        <p:spPr>
          <a:xfrm>
            <a:off x="2036923" y="4178850"/>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31" name="Rectangle 130"/>
          <p:cNvSpPr/>
          <p:nvPr/>
        </p:nvSpPr>
        <p:spPr>
          <a:xfrm>
            <a:off x="2022592" y="4175160"/>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45" name="Rectangle 144"/>
          <p:cNvSpPr/>
          <p:nvPr/>
        </p:nvSpPr>
        <p:spPr>
          <a:xfrm>
            <a:off x="7074129" y="2234347"/>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46" name="Rectangle 145"/>
          <p:cNvSpPr/>
          <p:nvPr/>
        </p:nvSpPr>
        <p:spPr>
          <a:xfrm>
            <a:off x="7059799" y="2230657"/>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47" name="Rectangle 146"/>
          <p:cNvSpPr/>
          <p:nvPr/>
        </p:nvSpPr>
        <p:spPr>
          <a:xfrm>
            <a:off x="7074129" y="2504349"/>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48" name="Rectangle 147"/>
          <p:cNvSpPr/>
          <p:nvPr/>
        </p:nvSpPr>
        <p:spPr>
          <a:xfrm>
            <a:off x="7059799" y="2500659"/>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49" name="Rectangle 148"/>
          <p:cNvSpPr/>
          <p:nvPr/>
        </p:nvSpPr>
        <p:spPr>
          <a:xfrm>
            <a:off x="7074129" y="2749070"/>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50" name="Rectangle 149"/>
          <p:cNvSpPr/>
          <p:nvPr/>
        </p:nvSpPr>
        <p:spPr>
          <a:xfrm>
            <a:off x="7059799" y="2745379"/>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51" name="Rectangle 150"/>
          <p:cNvSpPr/>
          <p:nvPr/>
        </p:nvSpPr>
        <p:spPr>
          <a:xfrm>
            <a:off x="7074129" y="2992657"/>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52" name="Rectangle 151"/>
          <p:cNvSpPr/>
          <p:nvPr/>
        </p:nvSpPr>
        <p:spPr>
          <a:xfrm>
            <a:off x="7059799" y="2988967"/>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53" name="Rectangle 152"/>
          <p:cNvSpPr/>
          <p:nvPr/>
        </p:nvSpPr>
        <p:spPr>
          <a:xfrm>
            <a:off x="7074129" y="3231793"/>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54" name="Rectangle 153"/>
          <p:cNvSpPr/>
          <p:nvPr/>
        </p:nvSpPr>
        <p:spPr>
          <a:xfrm>
            <a:off x="7059799" y="3228103"/>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155" name="Rectangle 154"/>
          <p:cNvSpPr/>
          <p:nvPr/>
        </p:nvSpPr>
        <p:spPr>
          <a:xfrm>
            <a:off x="7074129" y="3483024"/>
            <a:ext cx="668039" cy="158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endParaRPr lang="en-US" sz="788" dirty="0">
              <a:solidFill>
                <a:prstClr val="white"/>
              </a:solidFill>
              <a:latin typeface="Intel Clear"/>
              <a:cs typeface="Arial" panose="020B0604020202020204" pitchFamily="34" charset="0"/>
            </a:endParaRPr>
          </a:p>
        </p:txBody>
      </p:sp>
      <p:sp>
        <p:nvSpPr>
          <p:cNvPr id="156" name="Rectangle 155"/>
          <p:cNvSpPr/>
          <p:nvPr/>
        </p:nvSpPr>
        <p:spPr>
          <a:xfrm>
            <a:off x="7059799" y="3479334"/>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
        <p:nvSpPr>
          <p:cNvPr id="69" name="Rectangle 68">
            <a:extLst>
              <a:ext uri="{FF2B5EF4-FFF2-40B4-BE49-F238E27FC236}">
                <a16:creationId xmlns:a16="http://schemas.microsoft.com/office/drawing/2014/main" id="{BE0E27D7-DF2D-4BAF-9081-9A44FA4A4450}"/>
              </a:ext>
            </a:extLst>
          </p:cNvPr>
          <p:cNvSpPr/>
          <p:nvPr/>
        </p:nvSpPr>
        <p:spPr>
          <a:xfrm>
            <a:off x="2028505" y="2933247"/>
            <a:ext cx="682370" cy="178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457166"/>
            <a:r>
              <a:rPr lang="en-US" sz="700" dirty="0">
                <a:solidFill>
                  <a:srgbClr val="003C71"/>
                </a:solidFill>
                <a:latin typeface="Intel Clear"/>
                <a:cs typeface="Arial" panose="020B0604020202020204" pitchFamily="34" charset="0"/>
              </a:rPr>
              <a:t>Intel</a:t>
            </a:r>
            <a:r>
              <a:rPr lang="en-US" sz="700" baseline="30000" dirty="0">
                <a:solidFill>
                  <a:srgbClr val="003C71"/>
                </a:solidFill>
                <a:latin typeface="Intel Clear"/>
                <a:cs typeface="Arial" panose="020B0604020202020204" pitchFamily="34" charset="0"/>
              </a:rPr>
              <a:t>®</a:t>
            </a:r>
            <a:r>
              <a:rPr lang="en-US" sz="700" dirty="0">
                <a:solidFill>
                  <a:srgbClr val="003C71"/>
                </a:solidFill>
                <a:latin typeface="Intel Clear"/>
                <a:cs typeface="Arial" panose="020B0604020202020204" pitchFamily="34" charset="0"/>
              </a:rPr>
              <a:t> Optane ™ </a:t>
            </a:r>
          </a:p>
        </p:txBody>
      </p:sp>
    </p:spTree>
    <p:extLst>
      <p:ext uri="{BB962C8B-B14F-4D97-AF65-F5344CB8AC3E}">
        <p14:creationId xmlns:p14="http://schemas.microsoft.com/office/powerpoint/2010/main" val="367189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431374F-42B4-4944-9075-B2CE5C8DCDBD}"/>
              </a:ext>
            </a:extLst>
          </p:cNvPr>
          <p:cNvSpPr/>
          <p:nvPr/>
        </p:nvSpPr>
        <p:spPr>
          <a:xfrm>
            <a:off x="4708827" y="871429"/>
            <a:ext cx="4031369" cy="3847730"/>
          </a:xfrm>
          <a:prstGeom prst="roundRect">
            <a:avLst>
              <a:gd name="adj" fmla="val 8910"/>
            </a:avLst>
          </a:prstGeom>
          <a:solidFill>
            <a:schemeClr val="accent1">
              <a:lumMod val="60000"/>
              <a:lumOff val="40000"/>
              <a:alpha val="2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F9ED57B-137C-49C1-876F-F6B1CC212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8139" y="1811580"/>
            <a:ext cx="4002057" cy="2668039"/>
          </a:xfrm>
          <a:prstGeom prst="rect">
            <a:avLst/>
          </a:prstGeom>
          <a:effectLst>
            <a:outerShdw blurRad="457200" dist="419100" dir="5400000" algn="ctr" rotWithShape="0">
              <a:srgbClr val="000000">
                <a:alpha val="43137"/>
              </a:srgbClr>
            </a:outerShdw>
          </a:effectLst>
        </p:spPr>
      </p:pic>
      <p:sp>
        <p:nvSpPr>
          <p:cNvPr id="9" name="Title 8">
            <a:extLst>
              <a:ext uri="{FF2B5EF4-FFF2-40B4-BE49-F238E27FC236}">
                <a16:creationId xmlns:a16="http://schemas.microsoft.com/office/drawing/2014/main" id="{9293D2F5-A088-48D2-98B7-F36B4C73F2D2}"/>
              </a:ext>
            </a:extLst>
          </p:cNvPr>
          <p:cNvSpPr>
            <a:spLocks noGrp="1"/>
          </p:cNvSpPr>
          <p:nvPr>
            <p:ph type="title"/>
          </p:nvPr>
        </p:nvSpPr>
        <p:spPr>
          <a:xfrm>
            <a:off x="4708827" y="793508"/>
            <a:ext cx="4031369" cy="1371125"/>
          </a:xfrm>
        </p:spPr>
        <p:txBody>
          <a:bodyPr/>
          <a:lstStyle/>
          <a:p>
            <a:r>
              <a:rPr lang="en-US" sz="4000" dirty="0">
                <a:solidFill>
                  <a:schemeClr val="accent1">
                    <a:lumMod val="60000"/>
                    <a:lumOff val="40000"/>
                  </a:schemeClr>
                </a:solidFill>
              </a:rPr>
              <a:t>Intel® “RULER” SSD</a:t>
            </a:r>
            <a:br>
              <a:rPr lang="en-US" sz="4000" dirty="0"/>
            </a:br>
            <a:r>
              <a:rPr lang="en-US" sz="3200" dirty="0"/>
              <a:t>1 PETABYTE IN 1U  </a:t>
            </a:r>
            <a:endParaRPr lang="en-US" sz="3200" dirty="0">
              <a:solidFill>
                <a:schemeClr val="accent1">
                  <a:lumMod val="60000"/>
                  <a:lumOff val="40000"/>
                </a:schemeClr>
              </a:solidFill>
            </a:endParaRPr>
          </a:p>
        </p:txBody>
      </p:sp>
      <p:sp>
        <p:nvSpPr>
          <p:cNvPr id="16" name="Rectangle: Rounded Corners 15">
            <a:extLst>
              <a:ext uri="{FF2B5EF4-FFF2-40B4-BE49-F238E27FC236}">
                <a16:creationId xmlns:a16="http://schemas.microsoft.com/office/drawing/2014/main" id="{4FA2BE43-A220-4541-9915-55AE8A0247C3}"/>
              </a:ext>
            </a:extLst>
          </p:cNvPr>
          <p:cNvSpPr/>
          <p:nvPr/>
        </p:nvSpPr>
        <p:spPr>
          <a:xfrm>
            <a:off x="403804" y="871429"/>
            <a:ext cx="4031369" cy="3847730"/>
          </a:xfrm>
          <a:prstGeom prst="roundRect">
            <a:avLst>
              <a:gd name="adj" fmla="val 8910"/>
            </a:avLst>
          </a:prstGeom>
          <a:solidFill>
            <a:schemeClr val="accent1">
              <a:lumMod val="60000"/>
              <a:lumOff val="40000"/>
              <a:alpha val="2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2">
            <a:extLst>
              <a:ext uri="{FF2B5EF4-FFF2-40B4-BE49-F238E27FC236}">
                <a16:creationId xmlns:a16="http://schemas.microsoft.com/office/drawing/2014/main" id="{43935A3E-779D-4634-842F-836AAAC2C64D}"/>
              </a:ext>
            </a:extLst>
          </p:cNvPr>
          <p:cNvSpPr txBox="1">
            <a:spLocks/>
          </p:cNvSpPr>
          <p:nvPr/>
        </p:nvSpPr>
        <p:spPr>
          <a:xfrm>
            <a:off x="403804" y="1075268"/>
            <a:ext cx="4031369" cy="1158240"/>
          </a:xfrm>
          <a:prstGeom prst="rect">
            <a:avLst/>
          </a:prstGeom>
        </p:spPr>
        <p:txBody>
          <a:bodyPr vert="horz" lIns="0" tIns="0" rIns="0" bIns="0" rtlCol="0" anchor="t" anchorCtr="0">
            <a:noAutofit/>
          </a:bodyPr>
          <a:lstStyle>
            <a:lvl1pPr algn="l" defTabSz="457200" rtl="0" eaLnBrk="1" latinLnBrk="0" hangingPunct="1">
              <a:lnSpc>
                <a:spcPct val="100000"/>
              </a:lnSpc>
              <a:spcBef>
                <a:spcPct val="0"/>
              </a:spcBef>
              <a:buNone/>
              <a:defRPr lang="en-US" sz="2800" b="0" i="0" kern="1200" spc="0" baseline="0">
                <a:solidFill>
                  <a:schemeClr val="tx2"/>
                </a:solidFill>
                <a:latin typeface="Intel Clear"/>
                <a:ea typeface="Intel Clear"/>
                <a:cs typeface="Intel Clear"/>
              </a:defRPr>
            </a:lvl1pPr>
          </a:lstStyle>
          <a:p>
            <a:pPr algn="ctr">
              <a:lnSpc>
                <a:spcPct val="70000"/>
              </a:lnSpc>
            </a:pPr>
            <a:r>
              <a:rPr lang="en-US" sz="4000" dirty="0">
                <a:solidFill>
                  <a:schemeClr val="accent1">
                    <a:lumMod val="60000"/>
                    <a:lumOff val="40000"/>
                  </a:schemeClr>
                </a:solidFill>
                <a:latin typeface="Intel Clear Pro" panose="020B0804020202060201" pitchFamily="34" charset="0"/>
                <a:ea typeface="Intel Clear Pro" panose="020B0804020202060201" pitchFamily="34" charset="0"/>
                <a:cs typeface="Intel Clear Pro" panose="020B0804020202060201" pitchFamily="34" charset="0"/>
              </a:rPr>
              <a:t>Intel® </a:t>
            </a:r>
            <a:r>
              <a:rPr lang="en-US" sz="4000" dirty="0" err="1">
                <a:solidFill>
                  <a:schemeClr val="accent1">
                    <a:lumMod val="60000"/>
                    <a:lumOff val="40000"/>
                  </a:schemeClr>
                </a:solidFill>
                <a:latin typeface="Intel Clear Pro" panose="020B0804020202060201" pitchFamily="34" charset="0"/>
                <a:ea typeface="Intel Clear Pro" panose="020B0804020202060201" pitchFamily="34" charset="0"/>
                <a:cs typeface="Intel Clear Pro" panose="020B0804020202060201" pitchFamily="34" charset="0"/>
              </a:rPr>
              <a:t>ssd</a:t>
            </a:r>
            <a:r>
              <a:rPr lang="en-US" sz="4000" dirty="0">
                <a:solidFill>
                  <a:schemeClr val="accent1">
                    <a:lumMod val="60000"/>
                    <a:lumOff val="40000"/>
                  </a:schemeClr>
                </a:solidFill>
                <a:latin typeface="Intel Clear Pro" panose="020B0804020202060201" pitchFamily="34" charset="0"/>
                <a:ea typeface="Intel Clear Pro" panose="020B0804020202060201" pitchFamily="34" charset="0"/>
                <a:cs typeface="Intel Clear Pro" panose="020B0804020202060201" pitchFamily="34" charset="0"/>
              </a:rPr>
              <a:t> 660</a:t>
            </a:r>
            <a:r>
              <a:rPr lang="en-US" sz="2400" dirty="0">
                <a:solidFill>
                  <a:schemeClr val="accent1">
                    <a:lumMod val="60000"/>
                    <a:lumOff val="40000"/>
                  </a:schemeClr>
                </a:solidFill>
                <a:latin typeface="Intel Clear Pro" panose="020B0804020202060201" pitchFamily="34" charset="0"/>
                <a:ea typeface="Intel Clear Pro" panose="020B0804020202060201" pitchFamily="34" charset="0"/>
                <a:cs typeface="Intel Clear Pro" panose="020B0804020202060201" pitchFamily="34" charset="0"/>
              </a:rPr>
              <a:t>p</a:t>
            </a:r>
            <a:br>
              <a:rPr lang="en-US" sz="36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br>
            <a:r>
              <a:rPr lang="en-US" sz="32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World’s 1</a:t>
            </a:r>
            <a:r>
              <a:rPr lang="en-US" sz="3200" baseline="200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st</a:t>
            </a:r>
            <a:r>
              <a:rPr lang="en-US" sz="32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 PCI</a:t>
            </a:r>
            <a:r>
              <a:rPr lang="en-US" sz="20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e</a:t>
            </a:r>
            <a:r>
              <a:rPr lang="en-US" sz="1600" baseline="800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a:t>
            </a:r>
            <a:r>
              <a:rPr lang="en-US" sz="14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 </a:t>
            </a:r>
          </a:p>
          <a:p>
            <a:pPr algn="ctr">
              <a:lnSpc>
                <a:spcPct val="70000"/>
              </a:lnSpc>
            </a:pPr>
            <a:r>
              <a:rPr lang="en-US" sz="3200" dirty="0" err="1">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qlc</a:t>
            </a:r>
            <a:r>
              <a:rPr lang="en-US" sz="32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rPr>
              <a:t> SSD for client</a:t>
            </a:r>
            <a:endParaRPr lang="en-US" sz="360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endParaRPr>
          </a:p>
        </p:txBody>
      </p:sp>
      <p:pic>
        <p:nvPicPr>
          <p:cNvPr id="10" name="Picture 9">
            <a:extLst>
              <a:ext uri="{FF2B5EF4-FFF2-40B4-BE49-F238E27FC236}">
                <a16:creationId xmlns:a16="http://schemas.microsoft.com/office/drawing/2014/main" id="{49418E7C-BC39-4101-8DB6-CB63FF7592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875" y="3337540"/>
            <a:ext cx="2915860" cy="844575"/>
          </a:xfrm>
          <a:prstGeom prst="rect">
            <a:avLst/>
          </a:prstGeom>
          <a:effectLst>
            <a:outerShdw blurRad="279400" dist="114300" dir="5400000" algn="ctr" rotWithShape="0">
              <a:srgbClr val="000000">
                <a:alpha val="43137"/>
              </a:srgbClr>
            </a:outerShdw>
          </a:effectLst>
        </p:spPr>
      </p:pic>
      <p:grpSp>
        <p:nvGrpSpPr>
          <p:cNvPr id="11" name="Group 10">
            <a:extLst>
              <a:ext uri="{FF2B5EF4-FFF2-40B4-BE49-F238E27FC236}">
                <a16:creationId xmlns:a16="http://schemas.microsoft.com/office/drawing/2014/main" id="{76EE8D1F-C923-4C7E-8F3B-3EE4C6289E9F}"/>
              </a:ext>
            </a:extLst>
          </p:cNvPr>
          <p:cNvGrpSpPr/>
          <p:nvPr/>
        </p:nvGrpSpPr>
        <p:grpSpPr>
          <a:xfrm>
            <a:off x="1841696" y="2320122"/>
            <a:ext cx="1155583" cy="1000480"/>
            <a:chOff x="1328767" y="1793302"/>
            <a:chExt cx="2517095" cy="2016592"/>
          </a:xfrm>
        </p:grpSpPr>
        <p:sp>
          <p:nvSpPr>
            <p:cNvPr id="12" name="Rectangle: Rounded Corners 11">
              <a:extLst>
                <a:ext uri="{FF2B5EF4-FFF2-40B4-BE49-F238E27FC236}">
                  <a16:creationId xmlns:a16="http://schemas.microsoft.com/office/drawing/2014/main" id="{6ABAE8D8-C969-4507-B0CF-3A5919A14FE4}"/>
                </a:ext>
              </a:extLst>
            </p:cNvPr>
            <p:cNvSpPr/>
            <p:nvPr/>
          </p:nvSpPr>
          <p:spPr>
            <a:xfrm>
              <a:off x="1328767" y="1793302"/>
              <a:ext cx="2517095" cy="2016592"/>
            </a:xfrm>
            <a:prstGeom prst="roundRect">
              <a:avLst>
                <a:gd name="adj" fmla="val 781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bIns="91440" rtlCol="0" anchor="b" anchorCtr="1"/>
            <a:lstStyle/>
            <a:p>
              <a:pPr algn="ctr"/>
              <a:r>
                <a:rPr lang="en-US" sz="2400" dirty="0">
                  <a:solidFill>
                    <a:srgbClr val="0070C0"/>
                  </a:solidFill>
                  <a:latin typeface="Intel Clear Pro" panose="020B0804020202060201" pitchFamily="34" charset="0"/>
                  <a:ea typeface="Intel Clear Pro" panose="020B0804020202060201" pitchFamily="34" charset="0"/>
                  <a:cs typeface="Intel Clear Pro" panose="020B0804020202060201" pitchFamily="34" charset="0"/>
                </a:rPr>
                <a:t>BUY TODAY!</a:t>
              </a:r>
            </a:p>
          </p:txBody>
        </p:sp>
        <p:pic>
          <p:nvPicPr>
            <p:cNvPr id="13" name="Picture 2" descr="Image result for newegg logo">
              <a:extLst>
                <a:ext uri="{FF2B5EF4-FFF2-40B4-BE49-F238E27FC236}">
                  <a16:creationId xmlns:a16="http://schemas.microsoft.com/office/drawing/2014/main" id="{ADF1795E-7E03-4BBE-8C2F-F0EEE0F3D38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53840" y="2044076"/>
              <a:ext cx="2266950" cy="92392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 Placeholder 3">
            <a:extLst>
              <a:ext uri="{FF2B5EF4-FFF2-40B4-BE49-F238E27FC236}">
                <a16:creationId xmlns:a16="http://schemas.microsoft.com/office/drawing/2014/main" id="{B83980A5-ECC9-4D3A-A34A-F058C1F3C79E}"/>
              </a:ext>
            </a:extLst>
          </p:cNvPr>
          <p:cNvSpPr txBox="1">
            <a:spLocks/>
          </p:cNvSpPr>
          <p:nvPr/>
        </p:nvSpPr>
        <p:spPr>
          <a:xfrm>
            <a:off x="0" y="133337"/>
            <a:ext cx="9144000" cy="857250"/>
          </a:xfrm>
          <a:prstGeom prst="rect">
            <a:avLst/>
          </a:prstGeom>
        </p:spPr>
        <p:txBody>
          <a:bodyPr vert="horz" lIns="0" tIns="0" rIns="0" bIns="0" rtlCol="0" anchor="ctr" anchorCtr="0">
            <a:noAutofit/>
          </a:bodyPr>
          <a:lstStyle>
            <a:lvl1pPr algn="ctr" defTabSz="457189" rtl="0" eaLnBrk="1" latinLnBrk="0" hangingPunct="1">
              <a:lnSpc>
                <a:spcPct val="70000"/>
              </a:lnSpc>
              <a:spcBef>
                <a:spcPct val="0"/>
              </a:spcBef>
              <a:buNone/>
              <a:defRPr lang="en-US" sz="5400" b="0" i="0" kern="1200" spc="0" baseline="0" dirty="0">
                <a:solidFill>
                  <a:schemeClr val="bg1"/>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r>
              <a:rPr lang="en-US" dirty="0"/>
              <a:t>Intel 3D QLC NAND innovation</a:t>
            </a:r>
            <a:endParaRPr lang="en-US" dirty="0">
              <a:solidFill>
                <a:schemeClr val="bg1">
                  <a:lumMod val="60000"/>
                  <a:lumOff val="40000"/>
                </a:schemeClr>
              </a:solidFill>
            </a:endParaRPr>
          </a:p>
        </p:txBody>
      </p:sp>
    </p:spTree>
    <p:extLst>
      <p:ext uri="{BB962C8B-B14F-4D97-AF65-F5344CB8AC3E}">
        <p14:creationId xmlns:p14="http://schemas.microsoft.com/office/powerpoint/2010/main" val="302340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p:nvPr>
        </p:nvSpPr>
        <p:spPr>
          <a:xfrm>
            <a:off x="145371" y="800255"/>
            <a:ext cx="5700259" cy="595944"/>
          </a:xfrm>
        </p:spPr>
        <p:txBody>
          <a:bodyPr/>
          <a:lstStyle/>
          <a:p>
            <a:pPr algn="ctr"/>
            <a:r>
              <a:rPr lang="en-US" sz="4950" dirty="0"/>
              <a:t>Intel® SSD </a:t>
            </a:r>
            <a:r>
              <a:rPr lang="en-US" sz="4950" dirty="0">
                <a:solidFill>
                  <a:schemeClr val="bg1"/>
                </a:solidFill>
              </a:rPr>
              <a:t>d5-p4320 </a:t>
            </a:r>
            <a:r>
              <a:rPr lang="en-US" sz="4950" dirty="0">
                <a:solidFill>
                  <a:schemeClr val="accent1">
                    <a:lumMod val="60000"/>
                    <a:lumOff val="40000"/>
                  </a:schemeClr>
                </a:solidFill>
              </a:rPr>
              <a:t>at </a:t>
            </a:r>
            <a:r>
              <a:rPr lang="en-US" sz="4950" dirty="0" err="1">
                <a:solidFill>
                  <a:schemeClr val="accent1">
                    <a:lumMod val="60000"/>
                    <a:lumOff val="40000"/>
                  </a:schemeClr>
                </a:solidFill>
              </a:rPr>
              <a:t>tencent</a:t>
            </a:r>
            <a:endParaRPr lang="en-US" sz="4950" baseline="78000" dirty="0">
              <a:solidFill>
                <a:schemeClr val="accent1">
                  <a:lumMod val="60000"/>
                  <a:lumOff val="40000"/>
                </a:schemeClr>
              </a:solidFill>
            </a:endParaRPr>
          </a:p>
        </p:txBody>
      </p:sp>
      <p:sp>
        <p:nvSpPr>
          <p:cNvPr id="15" name="Rectangle 14"/>
          <p:cNvSpPr/>
          <p:nvPr/>
        </p:nvSpPr>
        <p:spPr>
          <a:xfrm>
            <a:off x="327762" y="1098227"/>
            <a:ext cx="5281102" cy="1478162"/>
          </a:xfrm>
          <a:prstGeom prst="rect">
            <a:avLst/>
          </a:prstGeom>
        </p:spPr>
        <p:txBody>
          <a:bodyPr wrap="square">
            <a:spAutoFit/>
          </a:bodyPr>
          <a:lstStyle/>
          <a:p>
            <a:pPr marL="83344" indent="-83344" algn="ctr" defTabSz="685800"/>
            <a:endParaRPr lang="en-US" sz="1500" dirty="0">
              <a:solidFill>
                <a:prstClr val="white"/>
              </a:solidFill>
              <a:latin typeface="Intel Clear" panose="020B0604020203020204" pitchFamily="34" charset="0"/>
              <a:ea typeface="Times New Roman" panose="02020603050405020304" pitchFamily="18" charset="0"/>
              <a:cs typeface="Intel Clear" panose="020B0604020203020204" pitchFamily="34" charset="0"/>
            </a:endParaRPr>
          </a:p>
          <a:p>
            <a:pPr algn="ctr" defTabSz="685800">
              <a:lnSpc>
                <a:spcPct val="90000"/>
              </a:lnSpc>
              <a:spcBef>
                <a:spcPts val="900"/>
              </a:spcBef>
            </a:pPr>
            <a:r>
              <a:rPr lang="en-US" sz="1500" dirty="0">
                <a:solidFill>
                  <a:prstClr val="white"/>
                </a:solidFill>
                <a:latin typeface="Intel Clear" panose="020B0604020203020204" pitchFamily="34" charset="0"/>
                <a:ea typeface="Times New Roman" panose="02020603050405020304" pitchFamily="18" charset="0"/>
                <a:cs typeface="Times New Roman" panose="02020603050405020304" pitchFamily="18" charset="0"/>
              </a:rPr>
              <a:t>“</a:t>
            </a:r>
            <a:r>
              <a:rPr lang="en-US" sz="1500"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Tencent started deployment of Intel® SSD D5-P4320 series in our Content Delivery Network, which enabled us to </a:t>
            </a:r>
            <a:r>
              <a:rPr lang="en-US" sz="1500" b="1" dirty="0">
                <a:solidFill>
                  <a:srgbClr val="0071C5">
                    <a:lumMod val="60000"/>
                    <a:lumOff val="40000"/>
                  </a:srgbClr>
                </a:solidFill>
                <a:latin typeface="Intel Clear" panose="020B0604020203020204" pitchFamily="34" charset="0"/>
                <a:ea typeface="Times New Roman" panose="02020603050405020304" pitchFamily="18" charset="0"/>
                <a:cs typeface="Times New Roman" panose="02020603050405020304" pitchFamily="18" charset="0"/>
              </a:rPr>
              <a:t>dramatically improve scalability and customer service.</a:t>
            </a:r>
            <a:r>
              <a:rPr lang="en-US" sz="1500"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 We are looking forward to broad ramping of these 1</a:t>
            </a:r>
            <a:r>
              <a:rPr lang="en-US" sz="1500" baseline="30000"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st</a:t>
            </a:r>
            <a:r>
              <a:rPr lang="en-US" sz="1500" dirty="0">
                <a:solidFill>
                  <a:prstClr val="white"/>
                </a:solidFill>
                <a:latin typeface="Intel Clear" panose="020B0604020203020204" pitchFamily="34" charset="0"/>
                <a:ea typeface="Intel Clear" panose="020B0604020203020204" pitchFamily="34" charset="0"/>
                <a:cs typeface="Intel Clear" panose="020B0604020203020204" pitchFamily="34" charset="0"/>
              </a:rPr>
              <a:t> to market PCIe QLC SSDs. This enabled Tencent to…”</a:t>
            </a:r>
            <a:endParaRPr lang="en-US" dirty="0">
              <a:solidFill>
                <a:prstClr val="white"/>
              </a:solidFill>
              <a:latin typeface="Intel Clear" panose="020B0604020203020204" pitchFamily="34" charset="0"/>
              <a:ea typeface="Intel Clear" panose="020B0604020203020204" pitchFamily="34" charset="0"/>
              <a:cs typeface="Intel Clear" panose="020B0604020203020204" pitchFamily="34" charset="0"/>
            </a:endParaRPr>
          </a:p>
        </p:txBody>
      </p:sp>
      <p:sp>
        <p:nvSpPr>
          <p:cNvPr id="16" name="Rectangle 15"/>
          <p:cNvSpPr/>
          <p:nvPr/>
        </p:nvSpPr>
        <p:spPr>
          <a:xfrm>
            <a:off x="471349" y="2851614"/>
            <a:ext cx="5048300" cy="6734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lnSpc>
                <a:spcPct val="70000"/>
              </a:lnSpc>
            </a:pPr>
            <a:r>
              <a:rPr lang="en-US" sz="3000" b="1"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“…increased customer served per system by </a:t>
            </a:r>
            <a:r>
              <a:rPr lang="en-US" sz="4050" b="1"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10x…”</a:t>
            </a:r>
            <a:endParaRPr lang="en-US" sz="3000"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17" name="Rectangle 16"/>
          <p:cNvSpPr/>
          <p:nvPr/>
        </p:nvSpPr>
        <p:spPr>
          <a:xfrm>
            <a:off x="471349" y="3827114"/>
            <a:ext cx="5048300" cy="6734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lnSpc>
                <a:spcPct val="70000"/>
              </a:lnSpc>
            </a:pPr>
            <a:r>
              <a:rPr lang="en-US" sz="3000" b="1"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“…increased the quality of service by </a:t>
            </a:r>
            <a:r>
              <a:rPr lang="en-US" sz="4050" b="1"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300%…”</a:t>
            </a:r>
            <a:endParaRPr lang="en-US" sz="3000"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endParaRPr>
          </a:p>
        </p:txBody>
      </p:sp>
      <p:cxnSp>
        <p:nvCxnSpPr>
          <p:cNvPr id="11" name="Straight Connector 10">
            <a:extLst>
              <a:ext uri="{FF2B5EF4-FFF2-40B4-BE49-F238E27FC236}">
                <a16:creationId xmlns:a16="http://schemas.microsoft.com/office/drawing/2014/main" id="{3334B62F-9624-4233-9DF7-3532345B104E}"/>
              </a:ext>
            </a:extLst>
          </p:cNvPr>
          <p:cNvCxnSpPr>
            <a:cxnSpLocks/>
          </p:cNvCxnSpPr>
          <p:nvPr/>
        </p:nvCxnSpPr>
        <p:spPr>
          <a:xfrm>
            <a:off x="64294" y="3621881"/>
            <a:ext cx="5544570" cy="0"/>
          </a:xfrm>
          <a:prstGeom prst="line">
            <a:avLst/>
          </a:prstGeom>
          <a:ln>
            <a:gradFill flip="none" rotWithShape="1">
              <a:gsLst>
                <a:gs pos="0">
                  <a:schemeClr val="accent1">
                    <a:lumMod val="5000"/>
                    <a:lumOff val="95000"/>
                    <a:alpha val="0"/>
                  </a:schemeClr>
                </a:gs>
                <a:gs pos="56000">
                  <a:schemeClr val="tx2">
                    <a:lumMod val="60000"/>
                    <a:lumOff val="40000"/>
                  </a:schemeClr>
                </a:gs>
                <a:gs pos="100000">
                  <a:schemeClr val="accent1">
                    <a:lumMod val="30000"/>
                    <a:lumOff val="70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C923CA20-F06F-48FA-B8FD-768DBF449E08}"/>
              </a:ext>
            </a:extLst>
          </p:cNvPr>
          <p:cNvGrpSpPr/>
          <p:nvPr/>
        </p:nvGrpSpPr>
        <p:grpSpPr>
          <a:xfrm>
            <a:off x="6028021" y="969554"/>
            <a:ext cx="1802382" cy="1165718"/>
            <a:chOff x="8037361" y="1292739"/>
            <a:chExt cx="2403176" cy="1554290"/>
          </a:xfrm>
          <a:effectLst>
            <a:outerShdw blurRad="419100" dist="114300" dir="5400000" algn="ctr" rotWithShape="0">
              <a:srgbClr val="000000">
                <a:alpha val="43137"/>
              </a:srgbClr>
            </a:outerShdw>
          </a:effectLst>
        </p:grpSpPr>
        <p:sp>
          <p:nvSpPr>
            <p:cNvPr id="2" name="Rectangle: Rounded Corners 1">
              <a:extLst>
                <a:ext uri="{FF2B5EF4-FFF2-40B4-BE49-F238E27FC236}">
                  <a16:creationId xmlns:a16="http://schemas.microsoft.com/office/drawing/2014/main" id="{026C5C2C-B3EB-4B58-A253-F1FE53425CCF}"/>
                </a:ext>
              </a:extLst>
            </p:cNvPr>
            <p:cNvSpPr/>
            <p:nvPr/>
          </p:nvSpPr>
          <p:spPr>
            <a:xfrm>
              <a:off x="8037361" y="1292739"/>
              <a:ext cx="2403176" cy="155429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Intel Clear"/>
              </a:endParaRPr>
            </a:p>
          </p:txBody>
        </p:sp>
        <p:pic>
          <p:nvPicPr>
            <p:cNvPr id="3" name="Picture 2">
              <a:extLst>
                <a:ext uri="{FF2B5EF4-FFF2-40B4-BE49-F238E27FC236}">
                  <a16:creationId xmlns:a16="http://schemas.microsoft.com/office/drawing/2014/main" id="{10BEBD7E-DBD2-4CD8-AC5F-539D1F8AF73D}"/>
                </a:ext>
              </a:extLst>
            </p:cNvPr>
            <p:cNvPicPr>
              <a:picLocks noChangeAspect="1"/>
            </p:cNvPicPr>
            <p:nvPr/>
          </p:nvPicPr>
          <p:blipFill>
            <a:blip r:embed="rId4"/>
            <a:stretch>
              <a:fillRect/>
            </a:stretch>
          </p:blipFill>
          <p:spPr>
            <a:xfrm>
              <a:off x="8180948" y="1464302"/>
              <a:ext cx="2116002" cy="1263285"/>
            </a:xfrm>
            <a:prstGeom prst="rect">
              <a:avLst/>
            </a:prstGeom>
          </p:spPr>
        </p:pic>
      </p:grpSp>
    </p:spTree>
    <p:extLst>
      <p:ext uri="{BB962C8B-B14F-4D97-AF65-F5344CB8AC3E}">
        <p14:creationId xmlns:p14="http://schemas.microsoft.com/office/powerpoint/2010/main" val="66301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17F82-5DFD-4E57-BEBB-4136857EDB1C}"/>
              </a:ext>
            </a:extLst>
          </p:cNvPr>
          <p:cNvPicPr>
            <a:picLocks noChangeAspect="1"/>
          </p:cNvPicPr>
          <p:nvPr/>
        </p:nvPicPr>
        <p:blipFill>
          <a:blip r:embed="rId3"/>
          <a:stretch>
            <a:fillRect/>
          </a:stretch>
        </p:blipFill>
        <p:spPr>
          <a:xfrm>
            <a:off x="689818" y="2310055"/>
            <a:ext cx="7764363" cy="3701615"/>
          </a:xfrm>
          <a:prstGeom prst="rect">
            <a:avLst/>
          </a:prstGeom>
        </p:spPr>
      </p:pic>
      <p:sp>
        <p:nvSpPr>
          <p:cNvPr id="9" name="Title 8">
            <a:extLst>
              <a:ext uri="{FF2B5EF4-FFF2-40B4-BE49-F238E27FC236}">
                <a16:creationId xmlns:a16="http://schemas.microsoft.com/office/drawing/2014/main" id="{9293D2F5-A088-48D2-98B7-F36B4C73F2D2}"/>
              </a:ext>
            </a:extLst>
          </p:cNvPr>
          <p:cNvSpPr>
            <a:spLocks noGrp="1"/>
          </p:cNvSpPr>
          <p:nvPr>
            <p:ph type="title"/>
          </p:nvPr>
        </p:nvSpPr>
        <p:spPr>
          <a:xfrm>
            <a:off x="457200" y="267868"/>
            <a:ext cx="8229600" cy="1371125"/>
          </a:xfrm>
        </p:spPr>
        <p:txBody>
          <a:bodyPr/>
          <a:lstStyle/>
          <a:p>
            <a:r>
              <a:rPr lang="en-US" dirty="0"/>
              <a:t>Baidu: Artificial Intelligence </a:t>
            </a:r>
            <a:br>
              <a:rPr lang="en-US" dirty="0"/>
            </a:br>
            <a:r>
              <a:rPr lang="en-US" dirty="0">
                <a:solidFill>
                  <a:schemeClr val="accent1">
                    <a:lumMod val="60000"/>
                    <a:lumOff val="40000"/>
                  </a:schemeClr>
                </a:solidFill>
              </a:rPr>
              <a:t>Intel Optane™ SSDS + Intel ® QLC SSDs</a:t>
            </a:r>
          </a:p>
        </p:txBody>
      </p:sp>
      <p:sp>
        <p:nvSpPr>
          <p:cNvPr id="7" name="Title 1">
            <a:extLst>
              <a:ext uri="{FF2B5EF4-FFF2-40B4-BE49-F238E27FC236}">
                <a16:creationId xmlns:a16="http://schemas.microsoft.com/office/drawing/2014/main" id="{0C31D2FC-3CCD-46ED-A62E-83F3B50EF4C6}"/>
              </a:ext>
            </a:extLst>
          </p:cNvPr>
          <p:cNvSpPr txBox="1">
            <a:spLocks/>
          </p:cNvSpPr>
          <p:nvPr/>
        </p:nvSpPr>
        <p:spPr>
          <a:xfrm>
            <a:off x="2844998" y="4855349"/>
            <a:ext cx="3201906" cy="170280"/>
          </a:xfrm>
          <a:prstGeom prst="rect">
            <a:avLst/>
          </a:prstGeom>
        </p:spPr>
        <p:txBody>
          <a:bodyPr vert="horz" lIns="0" tIns="0" rIns="0" bIns="0" rtlCol="0" anchor="b" anchorCtr="0">
            <a:noAutofit/>
          </a:bodyPr>
          <a:lstStyle>
            <a:lvl1pPr algn="l" defTabSz="609585" rtl="0" eaLnBrk="1" latinLnBrk="0" hangingPunct="1">
              <a:lnSpc>
                <a:spcPct val="80000"/>
              </a:lnSpc>
              <a:spcBef>
                <a:spcPct val="0"/>
              </a:spcBef>
              <a:buNone/>
              <a:defRPr sz="7200" b="0" i="0" kern="1200" cap="none" spc="0" baseline="0">
                <a:solidFill>
                  <a:schemeClr val="bg1">
                    <a:alpha val="90000"/>
                  </a:schemeClr>
                </a:solidFill>
                <a:latin typeface="Intel Clear Pro" panose="020B0804020202060201" pitchFamily="34" charset="0"/>
                <a:ea typeface="Intel Clear"/>
                <a:cs typeface="Intel Clear Pro" panose="020B0804020202060201" pitchFamily="34" charset="0"/>
              </a:defRPr>
            </a:lvl1pPr>
          </a:lstStyle>
          <a:p>
            <a:pPr defTabSz="457189">
              <a:defRPr/>
            </a:pPr>
            <a:r>
              <a:rPr lang="en-US" sz="1050" dirty="0">
                <a:solidFill>
                  <a:prstClr val="white">
                    <a:alpha val="90000"/>
                  </a:prstClr>
                </a:solidFill>
                <a:latin typeface="Intel Clear"/>
              </a:rPr>
              <a:t>Baidu ABC summit, Shanghai September 4, 2018</a:t>
            </a:r>
          </a:p>
        </p:txBody>
      </p:sp>
      <p:pic>
        <p:nvPicPr>
          <p:cNvPr id="3" name="Picture 2">
            <a:extLst>
              <a:ext uri="{FF2B5EF4-FFF2-40B4-BE49-F238E27FC236}">
                <a16:creationId xmlns:a16="http://schemas.microsoft.com/office/drawing/2014/main" id="{A6713D8F-2394-4C70-92B8-446E750460F9}"/>
              </a:ext>
            </a:extLst>
          </p:cNvPr>
          <p:cNvPicPr>
            <a:picLocks noChangeAspect="1"/>
          </p:cNvPicPr>
          <p:nvPr/>
        </p:nvPicPr>
        <p:blipFill>
          <a:blip r:embed="rId4"/>
          <a:stretch>
            <a:fillRect/>
          </a:stretch>
        </p:blipFill>
        <p:spPr>
          <a:xfrm>
            <a:off x="689818" y="1511613"/>
            <a:ext cx="7764363" cy="1596886"/>
          </a:xfrm>
          <a:prstGeom prst="rect">
            <a:avLst/>
          </a:prstGeom>
        </p:spPr>
      </p:pic>
      <p:cxnSp>
        <p:nvCxnSpPr>
          <p:cNvPr id="10" name="Straight Connector 9">
            <a:extLst>
              <a:ext uri="{FF2B5EF4-FFF2-40B4-BE49-F238E27FC236}">
                <a16:creationId xmlns:a16="http://schemas.microsoft.com/office/drawing/2014/main" id="{14FFEC82-CF87-412C-A815-2A2CBD40828A}"/>
              </a:ext>
            </a:extLst>
          </p:cNvPr>
          <p:cNvCxnSpPr>
            <a:cxnSpLocks/>
          </p:cNvCxnSpPr>
          <p:nvPr/>
        </p:nvCxnSpPr>
        <p:spPr>
          <a:xfrm>
            <a:off x="0" y="3108498"/>
            <a:ext cx="9070777" cy="0"/>
          </a:xfrm>
          <a:prstGeom prst="line">
            <a:avLst/>
          </a:prstGeom>
          <a:ln>
            <a:gradFill flip="none" rotWithShape="1">
              <a:gsLst>
                <a:gs pos="0">
                  <a:schemeClr val="accent1">
                    <a:lumMod val="5000"/>
                    <a:lumOff val="95000"/>
                    <a:alpha val="0"/>
                  </a:schemeClr>
                </a:gs>
                <a:gs pos="56000">
                  <a:schemeClr val="tx2">
                    <a:lumMod val="60000"/>
                    <a:lumOff val="40000"/>
                  </a:schemeClr>
                </a:gs>
                <a:gs pos="100000">
                  <a:schemeClr val="accent1">
                    <a:lumMod val="30000"/>
                    <a:lumOff val="70000"/>
                    <a:alpha val="0"/>
                  </a:schemeClr>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760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TextBox 22"/>
          <p:cNvSpPr txBox="1"/>
          <p:nvPr/>
        </p:nvSpPr>
        <p:spPr>
          <a:xfrm>
            <a:off x="742950" y="1633955"/>
            <a:ext cx="4994725" cy="1950534"/>
          </a:xfrm>
          <a:prstGeom prst="rect">
            <a:avLst/>
          </a:prstGeom>
          <a:noFill/>
        </p:spPr>
        <p:txBody>
          <a:bodyPr vert="horz" wrap="square" lIns="0" tIns="0" rIns="0" bIns="0" rtlCol="0">
            <a:spAutoFit/>
          </a:bodyPr>
          <a:lstStyle/>
          <a:p>
            <a:pPr marL="83344" indent="-83344" defTabSz="685800"/>
            <a:r>
              <a:rPr lang="en-US" sz="1200" dirty="0">
                <a:solidFill>
                  <a:prstClr val="white"/>
                </a:solidFill>
                <a:latin typeface="Intel Clear"/>
              </a:rPr>
              <a:t>“</a:t>
            </a:r>
            <a:r>
              <a:rPr lang="en-US" sz="1350" dirty="0">
                <a:solidFill>
                  <a:prstClr val="white"/>
                </a:solidFill>
                <a:latin typeface="Intel Clear"/>
              </a:rPr>
              <a:t>	University of Pisa collaborated with Imago 7 and Intel® Optane™ technology to reduce the MRI examination process by expanding memory needed to support MRI </a:t>
            </a:r>
            <a:r>
              <a:rPr lang="en-US" sz="1350" dirty="0" err="1">
                <a:solidFill>
                  <a:prstClr val="white"/>
                </a:solidFill>
                <a:latin typeface="Intel Clear"/>
              </a:rPr>
              <a:t>undersampling</a:t>
            </a:r>
            <a:r>
              <a:rPr lang="en-US" sz="1350" dirty="0">
                <a:solidFill>
                  <a:prstClr val="white"/>
                </a:solidFill>
                <a:latin typeface="Intel Clear"/>
              </a:rPr>
              <a:t> techniques. With Intel® Optane™ SSDs, MRI research can now be done in 4min vs 42min and this is simply amazing for patients.”</a:t>
            </a:r>
            <a:endParaRPr lang="en-US" sz="1350" i="1" dirty="0">
              <a:solidFill>
                <a:prstClr val="white"/>
              </a:solidFill>
              <a:latin typeface="Intel Clear"/>
            </a:endParaRPr>
          </a:p>
          <a:p>
            <a:pPr defTabSz="685800"/>
            <a:endParaRPr lang="en-US" sz="1200" i="1" dirty="0">
              <a:solidFill>
                <a:prstClr val="white"/>
              </a:solidFill>
              <a:latin typeface="Intel Clear"/>
            </a:endParaRPr>
          </a:p>
          <a:p>
            <a:pPr marL="83344" defTabSz="685800"/>
            <a:r>
              <a:rPr lang="en-US" sz="1350" b="1" i="1" dirty="0">
                <a:solidFill>
                  <a:srgbClr val="0071C5">
                    <a:lumMod val="60000"/>
                    <a:lumOff val="40000"/>
                  </a:srgbClr>
                </a:solidFill>
                <a:latin typeface="Intel Clear"/>
              </a:rPr>
              <a:t>Maurizio </a:t>
            </a:r>
            <a:r>
              <a:rPr lang="en-US" sz="1350" b="1" i="1" dirty="0" err="1">
                <a:solidFill>
                  <a:srgbClr val="0071C5">
                    <a:lumMod val="60000"/>
                    <a:lumOff val="40000"/>
                  </a:srgbClr>
                </a:solidFill>
                <a:latin typeface="Intel Clear"/>
              </a:rPr>
              <a:t>Davini</a:t>
            </a:r>
            <a:br>
              <a:rPr lang="en-US" sz="1200" i="1" dirty="0">
                <a:solidFill>
                  <a:prstClr val="white"/>
                </a:solidFill>
                <a:latin typeface="Intel Clear"/>
              </a:rPr>
            </a:br>
            <a:r>
              <a:rPr lang="en-US" sz="1200" i="1" dirty="0">
                <a:solidFill>
                  <a:prstClr val="white"/>
                </a:solidFill>
                <a:latin typeface="Intel Clear"/>
              </a:rPr>
              <a:t>CTO University of Pisa </a:t>
            </a:r>
            <a:endParaRPr lang="en-US" sz="1200" dirty="0">
              <a:solidFill>
                <a:prstClr val="white"/>
              </a:solidFill>
              <a:latin typeface="Intel Clear"/>
            </a:endParaRPr>
          </a:p>
          <a:p>
            <a:pPr defTabSz="685800"/>
            <a:endParaRPr lang="en-US" sz="825" dirty="0">
              <a:solidFill>
                <a:prstClr val="white"/>
              </a:solidFill>
              <a:latin typeface="Intel Clear"/>
            </a:endParaRPr>
          </a:p>
        </p:txBody>
      </p:sp>
      <p:sp>
        <p:nvSpPr>
          <p:cNvPr id="5" name="TextBox 4"/>
          <p:cNvSpPr txBox="1"/>
          <p:nvPr/>
        </p:nvSpPr>
        <p:spPr>
          <a:xfrm>
            <a:off x="850106" y="3485925"/>
            <a:ext cx="3101157" cy="775597"/>
          </a:xfrm>
          <a:prstGeom prst="rect">
            <a:avLst/>
          </a:prstGeom>
        </p:spPr>
        <p:txBody>
          <a:bodyPr vert="horz" wrap="square" lIns="0" tIns="0" rIns="0" bIns="0" rtlCol="0">
            <a:spAutoFit/>
          </a:bodyPr>
          <a:lstStyle/>
          <a:p>
            <a:pPr marL="128588" indent="-128588" defTabSz="685800">
              <a:lnSpc>
                <a:spcPct val="70000"/>
              </a:lnSpc>
            </a:pPr>
            <a:r>
              <a:rPr lang="en-US" sz="3600" b="1" dirty="0">
                <a:solidFill>
                  <a:srgbClr val="FFC000"/>
                </a:solidFill>
                <a:latin typeface="Intel Clear Pro" panose="020B0804020202060201" pitchFamily="34" charset="0"/>
                <a:ea typeface="Intel Clear Pro" panose="020B0804020202060201" pitchFamily="34" charset="0"/>
                <a:cs typeface="Intel Clear Pro" panose="020B0804020202060201" pitchFamily="34" charset="0"/>
              </a:rPr>
              <a:t>“…MRI Scans from 42 min    down to 4 minutes…”</a:t>
            </a:r>
          </a:p>
        </p:txBody>
      </p:sp>
      <p:pic>
        <p:nvPicPr>
          <p:cNvPr id="9" name="Picture 8">
            <a:extLst>
              <a:ext uri="{FF2B5EF4-FFF2-40B4-BE49-F238E27FC236}">
                <a16:creationId xmlns:a16="http://schemas.microsoft.com/office/drawing/2014/main" id="{4ABC5089-8B12-4596-BE6B-8383C11D8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050" y="4412063"/>
            <a:ext cx="1668100" cy="478000"/>
          </a:xfrm>
          <a:prstGeom prst="rect">
            <a:avLst/>
          </a:prstGeom>
        </p:spPr>
      </p:pic>
      <p:sp>
        <p:nvSpPr>
          <p:cNvPr id="12" name="Title 1">
            <a:extLst>
              <a:ext uri="{FF2B5EF4-FFF2-40B4-BE49-F238E27FC236}">
                <a16:creationId xmlns:a16="http://schemas.microsoft.com/office/drawing/2014/main" id="{8B995F4C-2152-4CFB-A6A5-95FD4FD0FA07}"/>
              </a:ext>
            </a:extLst>
          </p:cNvPr>
          <p:cNvSpPr txBox="1">
            <a:spLocks/>
          </p:cNvSpPr>
          <p:nvPr/>
        </p:nvSpPr>
        <p:spPr>
          <a:xfrm>
            <a:off x="742950" y="503216"/>
            <a:ext cx="7772400" cy="1021556"/>
          </a:xfrm>
          <a:prstGeom prst="rect">
            <a:avLst/>
          </a:prstGeom>
        </p:spPr>
        <p:txBody>
          <a:bodyPr vert="horz" lIns="0" tIns="0" rIns="0" bIns="0" rtlCol="0" anchor="b" anchorCtr="0">
            <a:noAutofit/>
          </a:bodyPr>
          <a:lstStyle>
            <a:lvl1pPr algn="l" defTabSz="609585" rtl="0" eaLnBrk="1" latinLnBrk="0" hangingPunct="1">
              <a:lnSpc>
                <a:spcPct val="70000"/>
              </a:lnSpc>
              <a:spcBef>
                <a:spcPct val="0"/>
              </a:spcBef>
              <a:buNone/>
              <a:defRPr sz="7200" b="0" i="0" kern="1200" cap="none" spc="0" baseline="0">
                <a:solidFill>
                  <a:schemeClr val="bg1">
                    <a:alpha val="90000"/>
                  </a:schemeClr>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defTabSz="457189"/>
            <a:r>
              <a:rPr lang="en-US" sz="4950" dirty="0">
                <a:solidFill>
                  <a:prstClr val="white"/>
                </a:solidFill>
              </a:rPr>
              <a:t>Powering research in</a:t>
            </a:r>
          </a:p>
          <a:p>
            <a:pPr defTabSz="457189"/>
            <a:r>
              <a:rPr lang="en-US" sz="4950" dirty="0" err="1">
                <a:solidFill>
                  <a:srgbClr val="0071C5">
                    <a:lumMod val="60000"/>
                    <a:lumOff val="40000"/>
                  </a:srgbClr>
                </a:solidFill>
              </a:rPr>
              <a:t>Mri</a:t>
            </a:r>
            <a:r>
              <a:rPr lang="en-US" sz="4950" dirty="0">
                <a:solidFill>
                  <a:srgbClr val="0071C5">
                    <a:lumMod val="60000"/>
                    <a:lumOff val="40000"/>
                  </a:srgbClr>
                </a:solidFill>
              </a:rPr>
              <a:t> technology</a:t>
            </a:r>
          </a:p>
        </p:txBody>
      </p:sp>
      <p:grpSp>
        <p:nvGrpSpPr>
          <p:cNvPr id="6" name="Group 5">
            <a:extLst>
              <a:ext uri="{FF2B5EF4-FFF2-40B4-BE49-F238E27FC236}">
                <a16:creationId xmlns:a16="http://schemas.microsoft.com/office/drawing/2014/main" id="{D032FF75-F2C7-4C4C-9503-8E80685F997D}"/>
              </a:ext>
            </a:extLst>
          </p:cNvPr>
          <p:cNvGrpSpPr/>
          <p:nvPr/>
        </p:nvGrpSpPr>
        <p:grpSpPr>
          <a:xfrm>
            <a:off x="4712829" y="3010398"/>
            <a:ext cx="1609436" cy="1407496"/>
            <a:chOff x="7650233" y="3827064"/>
            <a:chExt cx="2336248" cy="2043112"/>
          </a:xfrm>
          <a:effectLst>
            <a:outerShdw blurRad="190500" dist="127000" dir="5400000" algn="ctr" rotWithShape="0">
              <a:srgbClr val="000000">
                <a:alpha val="43137"/>
              </a:srgbClr>
            </a:outerShdw>
          </a:effectLst>
        </p:grpSpPr>
        <p:sp>
          <p:nvSpPr>
            <p:cNvPr id="7" name="Rectangle: Rounded Corners 6">
              <a:extLst>
                <a:ext uri="{FF2B5EF4-FFF2-40B4-BE49-F238E27FC236}">
                  <a16:creationId xmlns:a16="http://schemas.microsoft.com/office/drawing/2014/main" id="{E7DEA5E5-97F1-42D4-997D-A67D97D2E91E}"/>
                </a:ext>
              </a:extLst>
            </p:cNvPr>
            <p:cNvSpPr/>
            <p:nvPr/>
          </p:nvSpPr>
          <p:spPr>
            <a:xfrm>
              <a:off x="7650233" y="3827064"/>
              <a:ext cx="2336248" cy="204311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Intel Clear"/>
              </a:endParaRPr>
            </a:p>
          </p:txBody>
        </p:sp>
        <p:pic>
          <p:nvPicPr>
            <p:cNvPr id="8" name="Picture 2" descr="Image result for university of pisa">
              <a:extLst>
                <a:ext uri="{FF2B5EF4-FFF2-40B4-BE49-F238E27FC236}">
                  <a16:creationId xmlns:a16="http://schemas.microsoft.com/office/drawing/2014/main" id="{76245498-E81D-4933-B05B-3E8B21C7B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4257" y="3936789"/>
              <a:ext cx="2008200" cy="18236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15790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2"/>
          <p:cNvSpPr>
            <a:spLocks noGrp="1"/>
          </p:cNvSpPr>
          <p:nvPr>
            <p:ph type="title"/>
          </p:nvPr>
        </p:nvSpPr>
        <p:spPr>
          <a:xfrm>
            <a:off x="556913" y="111979"/>
            <a:ext cx="7694633" cy="857250"/>
          </a:xfrm>
        </p:spPr>
        <p:txBody>
          <a:bodyPr>
            <a:noAutofit/>
          </a:bodyPr>
          <a:lstStyle/>
          <a:p>
            <a:pPr>
              <a:lnSpc>
                <a:spcPct val="70000"/>
              </a:lnSpc>
            </a:pPr>
            <a:r>
              <a:rPr lang="en-US" dirty="0">
                <a:solidFill>
                  <a:schemeClr val="accent1"/>
                </a:solidFill>
              </a:rPr>
              <a:t>NSG Strategy:</a:t>
            </a:r>
            <a:r>
              <a:rPr lang="en-US" sz="4800" dirty="0"/>
              <a:t> Adjacent, Disruptive Growth</a:t>
            </a:r>
          </a:p>
        </p:txBody>
      </p:sp>
      <p:sp>
        <p:nvSpPr>
          <p:cNvPr id="38" name="Content Placeholder 3"/>
          <p:cNvSpPr txBox="1">
            <a:spLocks/>
          </p:cNvSpPr>
          <p:nvPr/>
        </p:nvSpPr>
        <p:spPr>
          <a:xfrm>
            <a:off x="311845" y="649656"/>
            <a:ext cx="8228012" cy="3425825"/>
          </a:xfrm>
          <a:prstGeom prst="rect">
            <a:avLst/>
          </a:prstGeom>
        </p:spPr>
        <p:txBody>
          <a:bodyPr lIns="91440" tIns="45720" rIns="91440" bIns="45720"/>
          <a:lstStyle>
            <a:lvl1pPr marL="0" indent="0" algn="l" defTabSz="457189"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486" indent="-228594" algn="l" defTabSz="457189"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39" indent="-228594" algn="l" defTabSz="457189"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50" dirty="0">
              <a:solidFill>
                <a:prstClr val="white"/>
              </a:solidFill>
            </a:endParaRPr>
          </a:p>
        </p:txBody>
      </p:sp>
      <p:grpSp>
        <p:nvGrpSpPr>
          <p:cNvPr id="12" name="Group 11"/>
          <p:cNvGrpSpPr/>
          <p:nvPr/>
        </p:nvGrpSpPr>
        <p:grpSpPr>
          <a:xfrm>
            <a:off x="3003999" y="1396688"/>
            <a:ext cx="2972520" cy="3579293"/>
            <a:chOff x="3003999" y="1396688"/>
            <a:chExt cx="2972520" cy="3579293"/>
          </a:xfrm>
        </p:grpSpPr>
        <p:sp>
          <p:nvSpPr>
            <p:cNvPr id="26" name="Circle: Hollow 25"/>
            <p:cNvSpPr/>
            <p:nvPr/>
          </p:nvSpPr>
          <p:spPr>
            <a:xfrm>
              <a:off x="3649255" y="2044020"/>
              <a:ext cx="1829761" cy="1829758"/>
            </a:xfrm>
            <a:prstGeom prst="donut">
              <a:avLst>
                <a:gd name="adj" fmla="val 10434"/>
              </a:avLst>
            </a:prstGeom>
            <a:gradFill flip="none" rotWithShape="1">
              <a:gsLst>
                <a:gs pos="60000">
                  <a:schemeClr val="accent1">
                    <a:lumMod val="5000"/>
                    <a:lumOff val="95000"/>
                    <a:alpha val="49000"/>
                  </a:schemeClr>
                </a:gs>
                <a:gs pos="83000">
                  <a:schemeClr val="accent1">
                    <a:lumMod val="0"/>
                    <a:lumOff val="100000"/>
                    <a:alpha val="66000"/>
                  </a:schemeClr>
                </a:gs>
                <a:gs pos="46000">
                  <a:schemeClr val="accent1">
                    <a:lumMod val="0"/>
                    <a:lumOff val="100000"/>
                  </a:schemeClr>
                </a:gs>
              </a:gsLst>
              <a:path path="circle">
                <a:fillToRect l="50000" t="50000" r="50000" b="50000"/>
              </a:path>
              <a:tileRect/>
            </a:gradFill>
            <a:ln w="0">
              <a:noFill/>
            </a:ln>
          </p:spPr>
          <p:txBody>
            <a:bodyPr wrap="square" rtlCol="0" anchor="ctr">
              <a:noAutofit/>
            </a:bodyPr>
            <a:lstStyle/>
            <a:p>
              <a:pPr algn="ctr" defTabSz="457189"/>
              <a:endParaRPr lang="en-US" sz="1200" dirty="0" err="1">
                <a:solidFill>
                  <a:prstClr val="white"/>
                </a:solidFill>
              </a:endParaRPr>
            </a:p>
          </p:txBody>
        </p:sp>
        <p:sp>
          <p:nvSpPr>
            <p:cNvPr id="30" name="TextBox 29"/>
            <p:cNvSpPr txBox="1"/>
            <p:nvPr/>
          </p:nvSpPr>
          <p:spPr>
            <a:xfrm>
              <a:off x="3003999" y="1396688"/>
              <a:ext cx="1499438" cy="786495"/>
            </a:xfrm>
            <a:prstGeom prst="rect">
              <a:avLst/>
            </a:prstGeom>
            <a:noFill/>
          </p:spPr>
          <p:txBody>
            <a:bodyPr wrap="none" lIns="91440" tIns="45720" rIns="91440" bIns="45720" rtlCol="0">
              <a:spAutoFit/>
            </a:bodyPr>
            <a:lstStyle/>
            <a:p>
              <a:pPr algn="ctr" defTabSz="457189">
                <a:lnSpc>
                  <a:spcPct val="70000"/>
                </a:lnSpc>
              </a:pPr>
              <a:r>
                <a:rPr lang="en-US" sz="2800" dirty="0">
                  <a:solidFill>
                    <a:srgbClr val="FC4C02"/>
                  </a:solidFill>
                  <a:latin typeface="Intel Clear Pro" panose="020B0804020202060201" pitchFamily="34" charset="0"/>
                  <a:ea typeface="Intel Clear Pro" panose="020B0804020202060201" pitchFamily="34" charset="0"/>
                  <a:cs typeface="Intel Clear Pro" panose="020B0804020202060201" pitchFamily="34" charset="0"/>
                </a:rPr>
                <a:t>Technology</a:t>
              </a:r>
            </a:p>
            <a:p>
              <a:pPr algn="ctr" defTabSz="457189">
                <a:lnSpc>
                  <a:spcPct val="70000"/>
                </a:lnSpc>
              </a:pPr>
              <a:r>
                <a:rPr lang="en-US" sz="2800" dirty="0">
                  <a:solidFill>
                    <a:srgbClr val="FC4C02"/>
                  </a:solidFill>
                  <a:latin typeface="Intel Clear Pro" panose="020B0804020202060201" pitchFamily="34" charset="0"/>
                  <a:ea typeface="Intel Clear Pro" panose="020B0804020202060201" pitchFamily="34" charset="0"/>
                  <a:cs typeface="Intel Clear Pro" panose="020B0804020202060201" pitchFamily="34" charset="0"/>
                </a:rPr>
                <a:t>Driven </a:t>
              </a:r>
              <a:endParaRPr lang="en-US" b="1" dirty="0">
                <a:solidFill>
                  <a:srgbClr val="FC4C02"/>
                </a:solidFill>
              </a:endParaRPr>
            </a:p>
          </p:txBody>
        </p:sp>
        <p:sp>
          <p:nvSpPr>
            <p:cNvPr id="31" name="TextBox 30"/>
            <p:cNvSpPr txBox="1"/>
            <p:nvPr/>
          </p:nvSpPr>
          <p:spPr>
            <a:xfrm>
              <a:off x="3894437" y="4204354"/>
              <a:ext cx="1366068" cy="771627"/>
            </a:xfrm>
            <a:prstGeom prst="rect">
              <a:avLst/>
            </a:prstGeom>
            <a:noFill/>
          </p:spPr>
          <p:txBody>
            <a:bodyPr wrap="none" lIns="91440" tIns="45720" rIns="91440" bIns="45720" rtlCol="0">
              <a:spAutoFit/>
            </a:bodyPr>
            <a:lstStyle/>
            <a:p>
              <a:pPr algn="ctr" defTabSz="457189">
                <a:lnSpc>
                  <a:spcPct val="70000"/>
                </a:lnSpc>
              </a:pPr>
              <a:r>
                <a:rPr lang="en-US" sz="28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Platform</a:t>
              </a:r>
            </a:p>
            <a:p>
              <a:pPr algn="ctr" defTabSz="457189">
                <a:lnSpc>
                  <a:spcPct val="70000"/>
                </a:lnSpc>
              </a:pPr>
              <a:r>
                <a:rPr lang="en-US" sz="28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connected</a:t>
              </a:r>
              <a:endParaRPr lang="en-US" sz="24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32" name="TextBox 31"/>
            <p:cNvSpPr txBox="1"/>
            <p:nvPr/>
          </p:nvSpPr>
          <p:spPr>
            <a:xfrm>
              <a:off x="4669132" y="1396688"/>
              <a:ext cx="1307387" cy="786495"/>
            </a:xfrm>
            <a:prstGeom prst="rect">
              <a:avLst/>
            </a:prstGeom>
            <a:noFill/>
          </p:spPr>
          <p:txBody>
            <a:bodyPr wrap="none" lIns="91440" tIns="45720" rIns="91440" bIns="45720" rtlCol="0">
              <a:spAutoFit/>
            </a:bodyPr>
            <a:lstStyle/>
            <a:p>
              <a:pPr algn="ctr" defTabSz="457189">
                <a:lnSpc>
                  <a:spcPct val="70000"/>
                </a:lnSpc>
              </a:pPr>
              <a:r>
                <a:rPr lang="en-US" sz="2800" dirty="0">
                  <a:solidFill>
                    <a:srgbClr val="FFA400"/>
                  </a:solidFill>
                  <a:latin typeface="Intel Clear Pro" panose="020B0804020202060201" pitchFamily="34" charset="0"/>
                  <a:ea typeface="Intel Clear Pro" panose="020B0804020202060201" pitchFamily="34" charset="0"/>
                  <a:cs typeface="Intel Clear Pro" panose="020B0804020202060201" pitchFamily="34" charset="0"/>
                </a:rPr>
                <a:t>Customer </a:t>
              </a:r>
            </a:p>
            <a:p>
              <a:pPr algn="ctr" defTabSz="457189">
                <a:lnSpc>
                  <a:spcPct val="70000"/>
                </a:lnSpc>
              </a:pPr>
              <a:r>
                <a:rPr lang="en-US" sz="2800" dirty="0">
                  <a:solidFill>
                    <a:srgbClr val="FFA400"/>
                  </a:solidFill>
                  <a:latin typeface="Intel Clear Pro" panose="020B0804020202060201" pitchFamily="34" charset="0"/>
                  <a:ea typeface="Intel Clear Pro" panose="020B0804020202060201" pitchFamily="34" charset="0"/>
                  <a:cs typeface="Intel Clear Pro" panose="020B0804020202060201" pitchFamily="34" charset="0"/>
                </a:rPr>
                <a:t>inspired</a:t>
              </a:r>
              <a:endParaRPr lang="en-US" sz="1600" b="1" dirty="0">
                <a:solidFill>
                  <a:srgbClr val="FFA400"/>
                </a:solidFill>
              </a:endParaRPr>
            </a:p>
          </p:txBody>
        </p:sp>
        <p:grpSp>
          <p:nvGrpSpPr>
            <p:cNvPr id="9" name="Group 8"/>
            <p:cNvGrpSpPr/>
            <p:nvPr/>
          </p:nvGrpSpPr>
          <p:grpSpPr>
            <a:xfrm>
              <a:off x="3366836" y="2116465"/>
              <a:ext cx="773765" cy="773763"/>
              <a:chOff x="3411179" y="1762689"/>
              <a:chExt cx="728517" cy="728517"/>
            </a:xfrm>
            <a:effectLst>
              <a:outerShdw blurRad="50800" dist="38100" dir="2700000" algn="tl" rotWithShape="0">
                <a:prstClr val="black">
                  <a:alpha val="86000"/>
                </a:prstClr>
              </a:outerShdw>
            </a:effectLst>
          </p:grpSpPr>
          <p:sp>
            <p:nvSpPr>
              <p:cNvPr id="13" name="Oval 12"/>
              <p:cNvSpPr/>
              <p:nvPr/>
            </p:nvSpPr>
            <p:spPr>
              <a:xfrm>
                <a:off x="3411179" y="1762689"/>
                <a:ext cx="728517" cy="728517"/>
              </a:xfrm>
              <a:prstGeom prst="ellipse">
                <a:avLst/>
              </a:prstGeom>
              <a:solidFill>
                <a:schemeClr val="accent6">
                  <a:lumMod val="50000"/>
                </a:schemeClr>
              </a:solidFill>
              <a:ln w="1079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grpSp>
            <p:nvGrpSpPr>
              <p:cNvPr id="7" name="Group 6"/>
              <p:cNvGrpSpPr/>
              <p:nvPr/>
            </p:nvGrpSpPr>
            <p:grpSpPr>
              <a:xfrm>
                <a:off x="3572586" y="1988746"/>
                <a:ext cx="403102" cy="326709"/>
                <a:chOff x="4678956" y="3923940"/>
                <a:chExt cx="477244" cy="386800"/>
              </a:xfrm>
            </p:grpSpPr>
            <p:grpSp>
              <p:nvGrpSpPr>
                <p:cNvPr id="6" name="Group 5"/>
                <p:cNvGrpSpPr/>
                <p:nvPr/>
              </p:nvGrpSpPr>
              <p:grpSpPr>
                <a:xfrm>
                  <a:off x="4678956" y="3923940"/>
                  <a:ext cx="477244" cy="386800"/>
                  <a:chOff x="4678956" y="3923940"/>
                  <a:chExt cx="349968" cy="386800"/>
                </a:xfrm>
              </p:grpSpPr>
              <p:cxnSp>
                <p:nvCxnSpPr>
                  <p:cNvPr id="3" name="Elbow Connector 2"/>
                  <p:cNvCxnSpPr/>
                  <p:nvPr/>
                </p:nvCxnSpPr>
                <p:spPr bwMode="auto">
                  <a:xfrm rot="5400000" flipH="1" flipV="1">
                    <a:off x="4693920" y="3972560"/>
                    <a:ext cx="320040" cy="289560"/>
                  </a:xfrm>
                  <a:prstGeom prst="bentConnector3">
                    <a:avLst/>
                  </a:prstGeom>
                  <a:noFill/>
                  <a:ln w="28575" cap="flat" cmpd="sng" algn="ctr">
                    <a:solidFill>
                      <a:schemeClr val="tx1"/>
                    </a:solidFill>
                    <a:prstDash val="solid"/>
                    <a:round/>
                    <a:headEnd type="none" w="med" len="med"/>
                    <a:tailEnd type="none" w="med" len="med"/>
                  </a:ln>
                  <a:effectLst/>
                </p:spPr>
              </p:cxnSp>
              <p:sp>
                <p:nvSpPr>
                  <p:cNvPr id="5" name="Oval 4"/>
                  <p:cNvSpPr/>
                  <p:nvPr/>
                </p:nvSpPr>
                <p:spPr>
                  <a:xfrm>
                    <a:off x="4965340" y="3923940"/>
                    <a:ext cx="63584" cy="63584"/>
                  </a:xfrm>
                  <a:prstGeom prst="ellipse">
                    <a:avLst/>
                  </a:prstGeom>
                  <a:solidFill>
                    <a:schemeClr val="tx1"/>
                  </a:solidFill>
                </p:spPr>
                <p:txBody>
                  <a:bodyPr wrap="square" rtlCol="0" anchor="ctr">
                    <a:noAutofit/>
                  </a:bodyPr>
                  <a:lstStyle/>
                  <a:p>
                    <a:pPr algn="ctr" defTabSz="457189"/>
                    <a:endParaRPr lang="en-US" sz="1200" dirty="0">
                      <a:solidFill>
                        <a:prstClr val="white"/>
                      </a:solidFill>
                    </a:endParaRPr>
                  </a:p>
                </p:txBody>
              </p:sp>
              <p:sp>
                <p:nvSpPr>
                  <p:cNvPr id="15" name="Oval 14"/>
                  <p:cNvSpPr/>
                  <p:nvPr/>
                </p:nvSpPr>
                <p:spPr>
                  <a:xfrm>
                    <a:off x="4678956" y="4247156"/>
                    <a:ext cx="63584" cy="63584"/>
                  </a:xfrm>
                  <a:prstGeom prst="ellipse">
                    <a:avLst/>
                  </a:prstGeom>
                  <a:solidFill>
                    <a:schemeClr val="tx1"/>
                  </a:solidFill>
                </p:spPr>
                <p:txBody>
                  <a:bodyPr wrap="square" rtlCol="0" anchor="ctr">
                    <a:noAutofit/>
                  </a:bodyPr>
                  <a:lstStyle/>
                  <a:p>
                    <a:pPr algn="ctr" defTabSz="457189"/>
                    <a:endParaRPr lang="en-US" sz="1200" dirty="0">
                      <a:solidFill>
                        <a:prstClr val="white"/>
                      </a:solidFill>
                    </a:endParaRPr>
                  </a:p>
                </p:txBody>
              </p:sp>
            </p:grpSp>
            <p:pic>
              <p:nvPicPr>
                <p:cNvPr id="1026" name="Picture 2" descr="Image result for lightning bolt icon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197" y="3923940"/>
                  <a:ext cx="344117" cy="3441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 name="Group 7"/>
            <p:cNvGrpSpPr/>
            <p:nvPr/>
          </p:nvGrpSpPr>
          <p:grpSpPr>
            <a:xfrm>
              <a:off x="4935943" y="2140140"/>
              <a:ext cx="773765" cy="773763"/>
              <a:chOff x="5032519" y="1784031"/>
              <a:chExt cx="728517" cy="728517"/>
            </a:xfrm>
            <a:effectLst>
              <a:outerShdw blurRad="50800" dist="38100" dir="2700000" algn="tl" rotWithShape="0">
                <a:prstClr val="black">
                  <a:alpha val="86000"/>
                </a:prstClr>
              </a:outerShdw>
            </a:effectLst>
          </p:grpSpPr>
          <p:sp>
            <p:nvSpPr>
              <p:cNvPr id="4" name="Oval 3"/>
              <p:cNvSpPr/>
              <p:nvPr/>
            </p:nvSpPr>
            <p:spPr>
              <a:xfrm>
                <a:off x="5032519" y="1784031"/>
                <a:ext cx="728517" cy="728517"/>
              </a:xfrm>
              <a:prstGeom prst="ellipse">
                <a:avLst/>
              </a:prstGeom>
              <a:solidFill>
                <a:schemeClr val="accent6">
                  <a:lumMod val="50000"/>
                </a:schemeClr>
              </a:solidFill>
              <a:ln w="1079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pic>
            <p:nvPicPr>
              <p:cNvPr id="1028" name="Picture 4" descr="Image result for customer icon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5111" y="1846755"/>
                <a:ext cx="556044" cy="556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190588" y="3299616"/>
              <a:ext cx="773765" cy="773763"/>
              <a:chOff x="4192596" y="3478848"/>
              <a:chExt cx="728517" cy="728517"/>
            </a:xfrm>
            <a:effectLst>
              <a:outerShdw blurRad="50800" dist="38100" dir="2700000" algn="tl" rotWithShape="0">
                <a:prstClr val="black">
                  <a:alpha val="86000"/>
                </a:prstClr>
              </a:outerShdw>
            </a:effectLst>
          </p:grpSpPr>
          <p:sp>
            <p:nvSpPr>
              <p:cNvPr id="20" name="Oval 19"/>
              <p:cNvSpPr/>
              <p:nvPr/>
            </p:nvSpPr>
            <p:spPr>
              <a:xfrm>
                <a:off x="4192596" y="3478848"/>
                <a:ext cx="728517" cy="728517"/>
              </a:xfrm>
              <a:prstGeom prst="ellipse">
                <a:avLst/>
              </a:prstGeom>
              <a:solidFill>
                <a:schemeClr val="accent6">
                  <a:lumMod val="50000"/>
                </a:schemeClr>
              </a:solidFill>
              <a:ln w="1079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grpSp>
            <p:nvGrpSpPr>
              <p:cNvPr id="17" name="Group 16"/>
              <p:cNvGrpSpPr/>
              <p:nvPr/>
            </p:nvGrpSpPr>
            <p:grpSpPr>
              <a:xfrm>
                <a:off x="4383524" y="3713290"/>
                <a:ext cx="407897" cy="259632"/>
                <a:chOff x="462280" y="3276600"/>
                <a:chExt cx="617267" cy="392899"/>
              </a:xfrm>
            </p:grpSpPr>
            <p:sp>
              <p:nvSpPr>
                <p:cNvPr id="29" name="Freeform 28"/>
                <p:cNvSpPr/>
                <p:nvPr/>
              </p:nvSpPr>
              <p:spPr>
                <a:xfrm>
                  <a:off x="462280" y="3276600"/>
                  <a:ext cx="392899" cy="392899"/>
                </a:xfrm>
                <a:custGeom>
                  <a:avLst/>
                  <a:gdLst>
                    <a:gd name="connsiteX0" fmla="*/ 0 w 392899"/>
                    <a:gd name="connsiteY0" fmla="*/ 0 h 392899"/>
                    <a:gd name="connsiteX1" fmla="*/ 392899 w 392899"/>
                    <a:gd name="connsiteY1" fmla="*/ 0 h 392899"/>
                    <a:gd name="connsiteX2" fmla="*/ 392899 w 392899"/>
                    <a:gd name="connsiteY2" fmla="*/ 187587 h 392899"/>
                    <a:gd name="connsiteX3" fmla="*/ 256166 w 392899"/>
                    <a:gd name="connsiteY3" fmla="*/ 187587 h 392899"/>
                    <a:gd name="connsiteX4" fmla="*/ 241271 w 392899"/>
                    <a:gd name="connsiteY4" fmla="*/ 151627 h 392899"/>
                    <a:gd name="connsiteX5" fmla="*/ 196449 w 392899"/>
                    <a:gd name="connsiteY5" fmla="*/ 133061 h 392899"/>
                    <a:gd name="connsiteX6" fmla="*/ 133061 w 392899"/>
                    <a:gd name="connsiteY6" fmla="*/ 196449 h 392899"/>
                    <a:gd name="connsiteX7" fmla="*/ 196449 w 392899"/>
                    <a:gd name="connsiteY7" fmla="*/ 259837 h 392899"/>
                    <a:gd name="connsiteX8" fmla="*/ 241271 w 392899"/>
                    <a:gd name="connsiteY8" fmla="*/ 241271 h 392899"/>
                    <a:gd name="connsiteX9" fmla="*/ 253289 w 392899"/>
                    <a:gd name="connsiteY9" fmla="*/ 212257 h 392899"/>
                    <a:gd name="connsiteX10" fmla="*/ 392899 w 392899"/>
                    <a:gd name="connsiteY10" fmla="*/ 212257 h 392899"/>
                    <a:gd name="connsiteX11" fmla="*/ 392899 w 392899"/>
                    <a:gd name="connsiteY11" fmla="*/ 392899 h 392899"/>
                    <a:gd name="connsiteX12" fmla="*/ 0 w 392899"/>
                    <a:gd name="connsiteY12" fmla="*/ 392899 h 3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2899" h="392899">
                      <a:moveTo>
                        <a:pt x="0" y="0"/>
                      </a:moveTo>
                      <a:lnTo>
                        <a:pt x="392899" y="0"/>
                      </a:lnTo>
                      <a:lnTo>
                        <a:pt x="392899" y="187587"/>
                      </a:lnTo>
                      <a:lnTo>
                        <a:pt x="256166" y="187587"/>
                      </a:lnTo>
                      <a:lnTo>
                        <a:pt x="241271" y="151627"/>
                      </a:lnTo>
                      <a:cubicBezTo>
                        <a:pt x="229800" y="140156"/>
                        <a:pt x="213953" y="133061"/>
                        <a:pt x="196449" y="133061"/>
                      </a:cubicBezTo>
                      <a:cubicBezTo>
                        <a:pt x="161441" y="133061"/>
                        <a:pt x="133061" y="161441"/>
                        <a:pt x="133061" y="196449"/>
                      </a:cubicBezTo>
                      <a:cubicBezTo>
                        <a:pt x="133061" y="231457"/>
                        <a:pt x="161441" y="259837"/>
                        <a:pt x="196449" y="259837"/>
                      </a:cubicBezTo>
                      <a:cubicBezTo>
                        <a:pt x="213953" y="259837"/>
                        <a:pt x="229800" y="252742"/>
                        <a:pt x="241271" y="241271"/>
                      </a:cubicBezTo>
                      <a:lnTo>
                        <a:pt x="253289" y="212257"/>
                      </a:lnTo>
                      <a:lnTo>
                        <a:pt x="392899" y="212257"/>
                      </a:lnTo>
                      <a:lnTo>
                        <a:pt x="392899" y="392899"/>
                      </a:lnTo>
                      <a:lnTo>
                        <a:pt x="0" y="392899"/>
                      </a:lnTo>
                      <a:close/>
                    </a:path>
                  </a:pathLst>
                </a:custGeom>
                <a:solidFill>
                  <a:schemeClr val="tx1"/>
                </a:solidFill>
              </p:spPr>
              <p:txBody>
                <a:bodyPr wrap="square" rtlCol="0" anchor="ctr">
                  <a:noAutofit/>
                </a:bodyPr>
                <a:lstStyle/>
                <a:p>
                  <a:pPr algn="ctr" defTabSz="457189"/>
                  <a:endParaRPr lang="en-US" sz="1200" dirty="0">
                    <a:solidFill>
                      <a:prstClr val="white"/>
                    </a:solidFill>
                  </a:endParaRPr>
                </a:p>
              </p:txBody>
            </p:sp>
            <p:grpSp>
              <p:nvGrpSpPr>
                <p:cNvPr id="16" name="Group 15"/>
                <p:cNvGrpSpPr/>
                <p:nvPr/>
              </p:nvGrpSpPr>
              <p:grpSpPr>
                <a:xfrm rot="10800000">
                  <a:off x="619997" y="3403515"/>
                  <a:ext cx="459550" cy="149130"/>
                  <a:chOff x="1392292" y="3416219"/>
                  <a:chExt cx="459550" cy="149130"/>
                </a:xfrm>
              </p:grpSpPr>
              <p:sp>
                <p:nvSpPr>
                  <p:cNvPr id="33" name="Oval 32"/>
                  <p:cNvSpPr/>
                  <p:nvPr/>
                </p:nvSpPr>
                <p:spPr>
                  <a:xfrm>
                    <a:off x="1392292" y="3416219"/>
                    <a:ext cx="149130" cy="149130"/>
                  </a:xfrm>
                  <a:prstGeom prst="ellipse">
                    <a:avLst/>
                  </a:prstGeom>
                  <a:solidFill>
                    <a:schemeClr val="tx1"/>
                  </a:solidFill>
                </p:spPr>
                <p:txBody>
                  <a:bodyPr wrap="square" rtlCol="0" anchor="ctr">
                    <a:noAutofit/>
                  </a:bodyPr>
                  <a:lstStyle/>
                  <a:p>
                    <a:pPr algn="ctr" defTabSz="457189"/>
                    <a:endParaRPr lang="en-US" sz="1200" dirty="0">
                      <a:solidFill>
                        <a:prstClr val="white"/>
                      </a:solidFill>
                    </a:endParaRPr>
                  </a:p>
                </p:txBody>
              </p:sp>
              <p:sp>
                <p:nvSpPr>
                  <p:cNvPr id="34" name="Rectangle 33"/>
                  <p:cNvSpPr/>
                  <p:nvPr/>
                </p:nvSpPr>
                <p:spPr>
                  <a:xfrm>
                    <a:off x="1467085" y="3487907"/>
                    <a:ext cx="325918" cy="10590"/>
                  </a:xfrm>
                  <a:prstGeom prst="rect">
                    <a:avLst/>
                  </a:prstGeom>
                  <a:solidFill>
                    <a:schemeClr val="tx1"/>
                  </a:solidFill>
                </p:spPr>
                <p:txBody>
                  <a:bodyPr wrap="square" rtlCol="0" anchor="ctr">
                    <a:noAutofit/>
                  </a:bodyPr>
                  <a:lstStyle/>
                  <a:p>
                    <a:pPr algn="ctr" defTabSz="457189"/>
                    <a:endParaRPr lang="en-US" sz="1200" dirty="0">
                      <a:solidFill>
                        <a:prstClr val="white"/>
                      </a:solidFill>
                    </a:endParaRPr>
                  </a:p>
                </p:txBody>
              </p:sp>
              <p:sp>
                <p:nvSpPr>
                  <p:cNvPr id="35" name="Oval 34"/>
                  <p:cNvSpPr/>
                  <p:nvPr/>
                </p:nvSpPr>
                <p:spPr>
                  <a:xfrm>
                    <a:off x="1771412" y="3455600"/>
                    <a:ext cx="80430" cy="80430"/>
                  </a:xfrm>
                  <a:prstGeom prst="ellipse">
                    <a:avLst/>
                  </a:prstGeom>
                  <a:solidFill>
                    <a:schemeClr val="tx1"/>
                  </a:solidFill>
                </p:spPr>
                <p:txBody>
                  <a:bodyPr wrap="square" rtlCol="0" anchor="ctr">
                    <a:noAutofit/>
                  </a:bodyPr>
                  <a:lstStyle/>
                  <a:p>
                    <a:pPr algn="ctr" defTabSz="457189"/>
                    <a:endParaRPr lang="en-US" sz="1200" dirty="0">
                      <a:solidFill>
                        <a:prstClr val="white"/>
                      </a:solidFill>
                    </a:endParaRPr>
                  </a:p>
                </p:txBody>
              </p:sp>
            </p:grpSp>
          </p:grpSp>
        </p:grpSp>
      </p:grpSp>
    </p:spTree>
    <p:extLst>
      <p:ext uri="{BB962C8B-B14F-4D97-AF65-F5344CB8AC3E}">
        <p14:creationId xmlns:p14="http://schemas.microsoft.com/office/powerpoint/2010/main" val="317413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63775" y="1773382"/>
            <a:ext cx="2416450" cy="1596736"/>
          </a:xfrm>
          <a:prstGeom prst="rect">
            <a:avLst/>
          </a:prstGeom>
        </p:spPr>
      </p:pic>
    </p:spTree>
    <p:extLst>
      <p:ext uri="{BB962C8B-B14F-4D97-AF65-F5344CB8AC3E}">
        <p14:creationId xmlns:p14="http://schemas.microsoft.com/office/powerpoint/2010/main" val="37769646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3769D8D-298C-404E-9621-43662493E3C6}"/>
              </a:ext>
            </a:extLst>
          </p:cNvPr>
          <p:cNvSpPr/>
          <p:nvPr/>
        </p:nvSpPr>
        <p:spPr>
          <a:xfrm>
            <a:off x="113068" y="1278887"/>
            <a:ext cx="6702698" cy="1603734"/>
          </a:xfrm>
          <a:prstGeom prst="rect">
            <a:avLst/>
          </a:prstGeom>
          <a:solidFill>
            <a:schemeClr val="tx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Intel Clear"/>
              <a:ea typeface="+mn-ea"/>
              <a:cs typeface="+mn-cs"/>
            </a:endParaRPr>
          </a:p>
        </p:txBody>
      </p:sp>
      <p:sp>
        <p:nvSpPr>
          <p:cNvPr id="42" name="Rectangle 41">
            <a:extLst>
              <a:ext uri="{FF2B5EF4-FFF2-40B4-BE49-F238E27FC236}">
                <a16:creationId xmlns:a16="http://schemas.microsoft.com/office/drawing/2014/main" id="{E9FF45CF-4A10-4541-8487-845013BAF747}"/>
              </a:ext>
            </a:extLst>
          </p:cNvPr>
          <p:cNvSpPr/>
          <p:nvPr/>
        </p:nvSpPr>
        <p:spPr>
          <a:xfrm>
            <a:off x="113069" y="3001954"/>
            <a:ext cx="6702697" cy="1860705"/>
          </a:xfrm>
          <a:prstGeom prst="rect">
            <a:avLst/>
          </a:prstGeom>
          <a:solidFill>
            <a:schemeClr val="tx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Intel Clear"/>
              <a:ea typeface="+mn-ea"/>
              <a:cs typeface="+mn-cs"/>
            </a:endParaRPr>
          </a:p>
        </p:txBody>
      </p:sp>
      <p:pic>
        <p:nvPicPr>
          <p:cNvPr id="3" name="Picture 2">
            <a:extLst>
              <a:ext uri="{FF2B5EF4-FFF2-40B4-BE49-F238E27FC236}">
                <a16:creationId xmlns:a16="http://schemas.microsoft.com/office/drawing/2014/main" id="{D82A06AA-73F7-43F9-AF07-A23B415FF3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9823" y="1677030"/>
            <a:ext cx="1617212" cy="909682"/>
          </a:xfrm>
          <a:prstGeom prst="rect">
            <a:avLst/>
          </a:prstGeom>
          <a:effectLst>
            <a:outerShdw blurRad="444500" dist="228600" dir="5400000" algn="ctr" rotWithShape="0">
              <a:srgbClr val="000000">
                <a:alpha val="43137"/>
              </a:srgbClr>
            </a:outerShdw>
          </a:effectLst>
        </p:spPr>
      </p:pic>
      <p:sp>
        <p:nvSpPr>
          <p:cNvPr id="4" name="Title 1">
            <a:extLst>
              <a:ext uri="{FF2B5EF4-FFF2-40B4-BE49-F238E27FC236}">
                <a16:creationId xmlns:a16="http://schemas.microsoft.com/office/drawing/2014/main" id="{82F06FEA-60B8-4C60-B1E5-17369435CEF4}"/>
              </a:ext>
            </a:extLst>
          </p:cNvPr>
          <p:cNvSpPr txBox="1">
            <a:spLocks/>
          </p:cNvSpPr>
          <p:nvPr/>
        </p:nvSpPr>
        <p:spPr>
          <a:xfrm>
            <a:off x="243704" y="818453"/>
            <a:ext cx="2082893" cy="598868"/>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BEFORE</a:t>
            </a:r>
          </a:p>
        </p:txBody>
      </p:sp>
      <p:sp>
        <p:nvSpPr>
          <p:cNvPr id="5" name="Title 1">
            <a:extLst>
              <a:ext uri="{FF2B5EF4-FFF2-40B4-BE49-F238E27FC236}">
                <a16:creationId xmlns:a16="http://schemas.microsoft.com/office/drawing/2014/main" id="{E42948BE-C439-4477-A40C-1B1FAA5D2E3A}"/>
              </a:ext>
            </a:extLst>
          </p:cNvPr>
          <p:cNvSpPr txBox="1">
            <a:spLocks/>
          </p:cNvSpPr>
          <p:nvPr/>
        </p:nvSpPr>
        <p:spPr>
          <a:xfrm>
            <a:off x="2774368" y="818480"/>
            <a:ext cx="2082893" cy="598868"/>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AFTER</a:t>
            </a:r>
          </a:p>
        </p:txBody>
      </p:sp>
      <p:pic>
        <p:nvPicPr>
          <p:cNvPr id="6" name="Picture 5">
            <a:extLst>
              <a:ext uri="{FF2B5EF4-FFF2-40B4-BE49-F238E27FC236}">
                <a16:creationId xmlns:a16="http://schemas.microsoft.com/office/drawing/2014/main" id="{8FF49C20-32C9-48CC-BF47-DA33ADDCC184}"/>
              </a:ext>
            </a:extLst>
          </p:cNvPr>
          <p:cNvPicPr>
            <a:picLocks noChangeAspect="1"/>
          </p:cNvPicPr>
          <p:nvPr/>
        </p:nvPicPr>
        <p:blipFill>
          <a:blip r:embed="rId4"/>
          <a:stretch>
            <a:fillRect/>
          </a:stretch>
        </p:blipFill>
        <p:spPr>
          <a:xfrm>
            <a:off x="118727" y="1611814"/>
            <a:ext cx="850173" cy="1158207"/>
          </a:xfrm>
          <a:prstGeom prst="rect">
            <a:avLst/>
          </a:prstGeom>
        </p:spPr>
      </p:pic>
      <p:pic>
        <p:nvPicPr>
          <p:cNvPr id="7" name="Picture 6">
            <a:extLst>
              <a:ext uri="{FF2B5EF4-FFF2-40B4-BE49-F238E27FC236}">
                <a16:creationId xmlns:a16="http://schemas.microsoft.com/office/drawing/2014/main" id="{7F8A51EF-1D9B-4748-9203-6F8B42E35379}"/>
              </a:ext>
            </a:extLst>
          </p:cNvPr>
          <p:cNvPicPr>
            <a:picLocks noChangeAspect="1"/>
          </p:cNvPicPr>
          <p:nvPr/>
        </p:nvPicPr>
        <p:blipFill>
          <a:blip r:embed="rId5"/>
          <a:stretch>
            <a:fillRect/>
          </a:stretch>
        </p:blipFill>
        <p:spPr>
          <a:xfrm>
            <a:off x="893012" y="1948829"/>
            <a:ext cx="562761" cy="484178"/>
          </a:xfrm>
          <a:prstGeom prst="rect">
            <a:avLst/>
          </a:prstGeom>
        </p:spPr>
      </p:pic>
      <p:pic>
        <p:nvPicPr>
          <p:cNvPr id="8" name="Picture 7">
            <a:extLst>
              <a:ext uri="{FF2B5EF4-FFF2-40B4-BE49-F238E27FC236}">
                <a16:creationId xmlns:a16="http://schemas.microsoft.com/office/drawing/2014/main" id="{6B7091E7-0C55-4A9D-8DA6-0019AE208DC3}"/>
              </a:ext>
            </a:extLst>
          </p:cNvPr>
          <p:cNvPicPr>
            <a:picLocks noChangeAspect="1"/>
          </p:cNvPicPr>
          <p:nvPr/>
        </p:nvPicPr>
        <p:blipFill>
          <a:blip r:embed="rId5"/>
          <a:stretch>
            <a:fillRect/>
          </a:stretch>
        </p:blipFill>
        <p:spPr>
          <a:xfrm>
            <a:off x="4368284" y="1846623"/>
            <a:ext cx="622414" cy="535500"/>
          </a:xfrm>
          <a:prstGeom prst="rect">
            <a:avLst/>
          </a:prstGeom>
        </p:spPr>
      </p:pic>
      <p:sp>
        <p:nvSpPr>
          <p:cNvPr id="9" name="Title 1">
            <a:extLst>
              <a:ext uri="{FF2B5EF4-FFF2-40B4-BE49-F238E27FC236}">
                <a16:creationId xmlns:a16="http://schemas.microsoft.com/office/drawing/2014/main" id="{82D343AD-9D0C-463B-A70A-3D8F6B13D549}"/>
              </a:ext>
            </a:extLst>
          </p:cNvPr>
          <p:cNvSpPr txBox="1">
            <a:spLocks/>
          </p:cNvSpPr>
          <p:nvPr/>
        </p:nvSpPr>
        <p:spPr>
          <a:xfrm>
            <a:off x="243704" y="1278887"/>
            <a:ext cx="2082893" cy="598868"/>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Desktop w/ HDD</a:t>
            </a:r>
          </a:p>
        </p:txBody>
      </p:sp>
      <p:sp>
        <p:nvSpPr>
          <p:cNvPr id="10" name="Title 1">
            <a:extLst>
              <a:ext uri="{FF2B5EF4-FFF2-40B4-BE49-F238E27FC236}">
                <a16:creationId xmlns:a16="http://schemas.microsoft.com/office/drawing/2014/main" id="{0A352C49-A786-40D3-B1B9-BD066B337848}"/>
              </a:ext>
            </a:extLst>
          </p:cNvPr>
          <p:cNvSpPr txBox="1">
            <a:spLocks/>
          </p:cNvSpPr>
          <p:nvPr/>
        </p:nvSpPr>
        <p:spPr>
          <a:xfrm>
            <a:off x="2767943" y="1289089"/>
            <a:ext cx="2819183" cy="598868"/>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Optane™ SSD </a:t>
            </a:r>
            <a:r>
              <a:rPr kumimoji="0" lang="en-US" sz="18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w/ HDD</a:t>
            </a:r>
            <a:endParaRPr kumimoji="0" lang="en-US" sz="20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11" name="Title 1">
            <a:extLst>
              <a:ext uri="{FF2B5EF4-FFF2-40B4-BE49-F238E27FC236}">
                <a16:creationId xmlns:a16="http://schemas.microsoft.com/office/drawing/2014/main" id="{41690C18-78A5-4FD1-A827-57DD1996A3EC}"/>
              </a:ext>
            </a:extLst>
          </p:cNvPr>
          <p:cNvSpPr txBox="1">
            <a:spLocks/>
          </p:cNvSpPr>
          <p:nvPr/>
        </p:nvSpPr>
        <p:spPr>
          <a:xfrm>
            <a:off x="2762839" y="3108237"/>
            <a:ext cx="2994672" cy="598868"/>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Optane™ MEMORY </a:t>
            </a:r>
            <a:r>
              <a:rPr kumimoji="0" lang="en-US" sz="18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w/ HDD</a:t>
            </a:r>
          </a:p>
        </p:txBody>
      </p:sp>
      <p:sp>
        <p:nvSpPr>
          <p:cNvPr id="12" name="Title 1">
            <a:extLst>
              <a:ext uri="{FF2B5EF4-FFF2-40B4-BE49-F238E27FC236}">
                <a16:creationId xmlns:a16="http://schemas.microsoft.com/office/drawing/2014/main" id="{69331209-D413-47DC-9149-E1E825EDBB76}"/>
              </a:ext>
            </a:extLst>
          </p:cNvPr>
          <p:cNvSpPr txBox="1">
            <a:spLocks/>
          </p:cNvSpPr>
          <p:nvPr/>
        </p:nvSpPr>
        <p:spPr>
          <a:xfrm>
            <a:off x="4102165" y="1858886"/>
            <a:ext cx="226332" cy="598868"/>
          </a:xfrm>
          <a:prstGeom prst="rect">
            <a:avLst/>
          </a:prstGeom>
        </p:spPr>
        <p:txBody>
          <a:bodyPr vert="horz" lIns="0" tIns="0" rIns="0" bIns="0" rtlCol="0" anchor="t" anchorCtr="0">
            <a:normAutofit lnSpcReduction="10000"/>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a:t>
            </a:r>
            <a:endParaRPr kumimoji="0" lang="en-US" sz="14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endParaRPr>
          </a:p>
        </p:txBody>
      </p:sp>
      <p:pic>
        <p:nvPicPr>
          <p:cNvPr id="13" name="Picture 10" descr="Image result for performance png">
            <a:extLst>
              <a:ext uri="{FF2B5EF4-FFF2-40B4-BE49-F238E27FC236}">
                <a16:creationId xmlns:a16="http://schemas.microsoft.com/office/drawing/2014/main" id="{30502973-FEFD-4D68-B83D-B7E916AB89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9799" y="2444695"/>
            <a:ext cx="785967" cy="4181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157AC63-B48C-4A15-9042-98B13FC657C0}"/>
              </a:ext>
            </a:extLst>
          </p:cNvPr>
          <p:cNvSpPr txBox="1">
            <a:spLocks/>
          </p:cNvSpPr>
          <p:nvPr/>
        </p:nvSpPr>
        <p:spPr>
          <a:xfrm>
            <a:off x="4483808" y="2317231"/>
            <a:ext cx="2789211" cy="598868"/>
          </a:xfrm>
          <a:prstGeom prst="rect">
            <a:avLst/>
          </a:prstGeom>
          <a:effectLst>
            <a:outerShdw blurRad="50800" dist="38100" dir="2700000" algn="tl" rotWithShape="0">
              <a:prstClr val="black">
                <a:alpha val="40000"/>
              </a:prstClr>
            </a:outerShdw>
          </a:effectLst>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C00000"/>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Performance</a:t>
            </a:r>
            <a:endParaRPr kumimoji="0" lang="en-US" sz="3200" b="1" i="1" u="none" strike="noStrike" kern="1200" cap="none" spc="0" normalizeH="0" baseline="0" noProof="0" dirty="0">
              <a:ln>
                <a:noFill/>
              </a:ln>
              <a:solidFill>
                <a:srgbClr val="C00000"/>
              </a:solidFill>
              <a:effectLst/>
              <a:uLnTx/>
              <a:uFillTx/>
              <a:latin typeface="Intel Clear Pro" panose="020B0804020202060201" pitchFamily="34" charset="0"/>
              <a:ea typeface="Intel Clear Pro" panose="020B0804020202060201" pitchFamily="34" charset="0"/>
              <a:cs typeface="Intel Clear Pro" panose="020B0804020202060201" pitchFamily="34" charset="0"/>
            </a:endParaRPr>
          </a:p>
        </p:txBody>
      </p:sp>
      <p:pic>
        <p:nvPicPr>
          <p:cNvPr id="18" name="Picture 17">
            <a:extLst>
              <a:ext uri="{FF2B5EF4-FFF2-40B4-BE49-F238E27FC236}">
                <a16:creationId xmlns:a16="http://schemas.microsoft.com/office/drawing/2014/main" id="{71964FF6-CC64-40DB-80A3-86F545C547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62839" y="3527004"/>
            <a:ext cx="1193553" cy="629967"/>
          </a:xfrm>
          <a:prstGeom prst="rect">
            <a:avLst/>
          </a:prstGeom>
          <a:effectLst>
            <a:outerShdw blurRad="444500" dist="228600" dir="5400000" algn="ctr" rotWithShape="0">
              <a:srgbClr val="000000">
                <a:alpha val="43137"/>
              </a:srgbClr>
            </a:outerShdw>
          </a:effectLst>
        </p:spPr>
      </p:pic>
      <p:sp>
        <p:nvSpPr>
          <p:cNvPr id="19" name="Title 1">
            <a:extLst>
              <a:ext uri="{FF2B5EF4-FFF2-40B4-BE49-F238E27FC236}">
                <a16:creationId xmlns:a16="http://schemas.microsoft.com/office/drawing/2014/main" id="{DDD9B14B-F5F8-4870-B349-FF84C25A1156}"/>
              </a:ext>
            </a:extLst>
          </p:cNvPr>
          <p:cNvSpPr txBox="1">
            <a:spLocks/>
          </p:cNvSpPr>
          <p:nvPr/>
        </p:nvSpPr>
        <p:spPr>
          <a:xfrm>
            <a:off x="5886780" y="3579342"/>
            <a:ext cx="979066" cy="598868"/>
          </a:xfrm>
          <a:prstGeom prst="rect">
            <a:avLst/>
          </a:prstGeom>
          <a:effectLst>
            <a:outerShdw blurRad="50800" dist="38100" dir="2700000" algn="tl" rotWithShape="0">
              <a:prstClr val="black">
                <a:alpha val="40000"/>
              </a:prstClr>
            </a:outerShdw>
          </a:effectLst>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052B48"/>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COST</a:t>
            </a:r>
            <a:endParaRPr kumimoji="0" lang="en-US" sz="2000" b="1" i="1" u="none" strike="noStrike" kern="1200" cap="none" spc="0" normalizeH="0" baseline="0" noProof="0" dirty="0">
              <a:ln>
                <a:noFill/>
              </a:ln>
              <a:solidFill>
                <a:srgbClr val="052B48"/>
              </a:solidFill>
              <a:effectLst/>
              <a:uLnTx/>
              <a:uFillTx/>
              <a:latin typeface="Intel Clear Pro" panose="020B0804020202060201" pitchFamily="34" charset="0"/>
              <a:ea typeface="Intel Clear Pro" panose="020B0804020202060201" pitchFamily="34" charset="0"/>
              <a:cs typeface="Intel Clear Pro" panose="020B0804020202060201" pitchFamily="34" charset="0"/>
            </a:endParaRPr>
          </a:p>
        </p:txBody>
      </p:sp>
      <p:pic>
        <p:nvPicPr>
          <p:cNvPr id="20" name="Picture 14" descr="Related image">
            <a:extLst>
              <a:ext uri="{FF2B5EF4-FFF2-40B4-BE49-F238E27FC236}">
                <a16:creationId xmlns:a16="http://schemas.microsoft.com/office/drawing/2014/main" id="{55458718-1B43-4C06-8D2E-563B701D28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756589">
            <a:off x="5553553" y="3623341"/>
            <a:ext cx="495188" cy="4951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descr="Image result for desktop optane png">
            <a:extLst>
              <a:ext uri="{FF2B5EF4-FFF2-40B4-BE49-F238E27FC236}">
                <a16:creationId xmlns:a16="http://schemas.microsoft.com/office/drawing/2014/main" id="{79EE16FD-3B0B-4D24-B9FF-A00F63B944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9850" y="1460140"/>
            <a:ext cx="1154883" cy="877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4" descr="Image result for originpc png">
            <a:extLst>
              <a:ext uri="{FF2B5EF4-FFF2-40B4-BE49-F238E27FC236}">
                <a16:creationId xmlns:a16="http://schemas.microsoft.com/office/drawing/2014/main" id="{31070090-54F7-46BC-B776-DAEE3CB480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7119" y="1296982"/>
            <a:ext cx="565258" cy="195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3A98F625-0D2A-4EA0-9243-10C40646D77B}"/>
              </a:ext>
            </a:extLst>
          </p:cNvPr>
          <p:cNvSpPr txBox="1">
            <a:spLocks/>
          </p:cNvSpPr>
          <p:nvPr/>
        </p:nvSpPr>
        <p:spPr>
          <a:xfrm>
            <a:off x="7664372" y="827701"/>
            <a:ext cx="1009136" cy="598868"/>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Corp</a:t>
            </a:r>
            <a:endParaRPr kumimoji="0" lang="en-US" sz="3320" b="0" i="0" u="none" strike="noStrike" kern="1200" cap="none" spc="0" normalizeH="0" baseline="0" noProof="0" dirty="0">
              <a:ln>
                <a:noFill/>
              </a:ln>
              <a:solidFill>
                <a:schemeClr val="tx1"/>
              </a:solidFill>
              <a:effectLst/>
              <a:uLnTx/>
              <a:uFillTx/>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24" name="Rectangle 23">
            <a:extLst>
              <a:ext uri="{FF2B5EF4-FFF2-40B4-BE49-F238E27FC236}">
                <a16:creationId xmlns:a16="http://schemas.microsoft.com/office/drawing/2014/main" id="{AC9EFF05-AA9D-493C-9886-0B28C1D8BB7D}"/>
              </a:ext>
            </a:extLst>
          </p:cNvPr>
          <p:cNvSpPr/>
          <p:nvPr/>
        </p:nvSpPr>
        <p:spPr>
          <a:xfrm>
            <a:off x="6833783" y="1283033"/>
            <a:ext cx="2183096" cy="1593532"/>
          </a:xfrm>
          <a:prstGeom prst="rect">
            <a:avLst/>
          </a:prstGeom>
          <a:gradFill>
            <a:gsLst>
              <a:gs pos="0">
                <a:schemeClr val="tx1">
                  <a:alpha val="77000"/>
                </a:schemeClr>
              </a:gs>
              <a:gs pos="15000">
                <a:schemeClr val="tx1"/>
              </a:gs>
              <a:gs pos="50000">
                <a:schemeClr val="tx1"/>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Intel Clear"/>
              <a:ea typeface="+mn-ea"/>
              <a:cs typeface="+mn-cs"/>
            </a:endParaRPr>
          </a:p>
        </p:txBody>
      </p:sp>
      <p:sp>
        <p:nvSpPr>
          <p:cNvPr id="25" name="Rectangle 24">
            <a:extLst>
              <a:ext uri="{FF2B5EF4-FFF2-40B4-BE49-F238E27FC236}">
                <a16:creationId xmlns:a16="http://schemas.microsoft.com/office/drawing/2014/main" id="{2A5E933D-391F-4516-A525-4FDC678A38CA}"/>
              </a:ext>
            </a:extLst>
          </p:cNvPr>
          <p:cNvSpPr/>
          <p:nvPr/>
        </p:nvSpPr>
        <p:spPr>
          <a:xfrm>
            <a:off x="6829429" y="3008757"/>
            <a:ext cx="2187450" cy="1847845"/>
          </a:xfrm>
          <a:prstGeom prst="rect">
            <a:avLst/>
          </a:prstGeom>
          <a:gradFill>
            <a:gsLst>
              <a:gs pos="0">
                <a:schemeClr val="tx1">
                  <a:alpha val="77000"/>
                </a:schemeClr>
              </a:gs>
              <a:gs pos="15000">
                <a:schemeClr val="tx1"/>
              </a:gs>
              <a:gs pos="50000">
                <a:schemeClr val="tx1"/>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prstClr val="white"/>
              </a:solidFill>
              <a:latin typeface="Intel Clear"/>
            </a:endParaRPr>
          </a:p>
        </p:txBody>
      </p:sp>
      <p:grpSp>
        <p:nvGrpSpPr>
          <p:cNvPr id="26" name="Group 25">
            <a:extLst>
              <a:ext uri="{FF2B5EF4-FFF2-40B4-BE49-F238E27FC236}">
                <a16:creationId xmlns:a16="http://schemas.microsoft.com/office/drawing/2014/main" id="{4B235107-2F69-466A-B695-84B43B4DFFB8}"/>
              </a:ext>
            </a:extLst>
          </p:cNvPr>
          <p:cNvGrpSpPr>
            <a:grpSpLocks noChangeAspect="1"/>
          </p:cNvGrpSpPr>
          <p:nvPr/>
        </p:nvGrpSpPr>
        <p:grpSpPr>
          <a:xfrm>
            <a:off x="7366765" y="3383766"/>
            <a:ext cx="1112775" cy="899783"/>
            <a:chOff x="7428234" y="3016931"/>
            <a:chExt cx="1312543" cy="1061314"/>
          </a:xfrm>
        </p:grpSpPr>
        <p:grpSp>
          <p:nvGrpSpPr>
            <p:cNvPr id="27" name="Group 26">
              <a:extLst>
                <a:ext uri="{FF2B5EF4-FFF2-40B4-BE49-F238E27FC236}">
                  <a16:creationId xmlns:a16="http://schemas.microsoft.com/office/drawing/2014/main" id="{92653A1A-29EC-48DC-8C38-6E75B45A9B24}"/>
                </a:ext>
              </a:extLst>
            </p:cNvPr>
            <p:cNvGrpSpPr>
              <a:grpSpLocks noChangeAspect="1"/>
            </p:cNvGrpSpPr>
            <p:nvPr/>
          </p:nvGrpSpPr>
          <p:grpSpPr>
            <a:xfrm>
              <a:off x="7428234" y="3016931"/>
              <a:ext cx="1312543" cy="1061314"/>
              <a:chOff x="-3068585" y="-1066126"/>
              <a:chExt cx="11524445" cy="9318595"/>
            </a:xfrm>
          </p:grpSpPr>
          <p:pic>
            <p:nvPicPr>
              <p:cNvPr id="29" name="Picture 28">
                <a:extLst>
                  <a:ext uri="{FF2B5EF4-FFF2-40B4-BE49-F238E27FC236}">
                    <a16:creationId xmlns:a16="http://schemas.microsoft.com/office/drawing/2014/main" id="{900851BF-A282-423C-9E71-06AA622041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8585" y="-1066126"/>
                <a:ext cx="11524445" cy="9318595"/>
              </a:xfrm>
              <a:prstGeom prst="rect">
                <a:avLst/>
              </a:prstGeom>
            </p:spPr>
          </p:pic>
          <p:sp>
            <p:nvSpPr>
              <p:cNvPr id="30" name="L-Shape 15">
                <a:extLst>
                  <a:ext uri="{FF2B5EF4-FFF2-40B4-BE49-F238E27FC236}">
                    <a16:creationId xmlns:a16="http://schemas.microsoft.com/office/drawing/2014/main" id="{36072DE4-4220-43C3-AC38-F2992A3FB8ED}"/>
                  </a:ext>
                </a:extLst>
              </p:cNvPr>
              <p:cNvSpPr/>
              <p:nvPr/>
            </p:nvSpPr>
            <p:spPr>
              <a:xfrm rot="10533534">
                <a:off x="1234995" y="-667898"/>
                <a:ext cx="6208071" cy="5558562"/>
              </a:xfrm>
              <a:custGeom>
                <a:avLst/>
                <a:gdLst>
                  <a:gd name="connsiteX0" fmla="*/ 0 w 6177400"/>
                  <a:gd name="connsiteY0" fmla="*/ 0 h 5453573"/>
                  <a:gd name="connsiteX1" fmla="*/ 2726787 w 6177400"/>
                  <a:gd name="connsiteY1" fmla="*/ 0 h 5453573"/>
                  <a:gd name="connsiteX2" fmla="*/ 2726787 w 6177400"/>
                  <a:gd name="connsiteY2" fmla="*/ 2726787 h 5453573"/>
                  <a:gd name="connsiteX3" fmla="*/ 6177400 w 6177400"/>
                  <a:gd name="connsiteY3" fmla="*/ 2726787 h 5453573"/>
                  <a:gd name="connsiteX4" fmla="*/ 6177400 w 6177400"/>
                  <a:gd name="connsiteY4" fmla="*/ 5453573 h 5453573"/>
                  <a:gd name="connsiteX5" fmla="*/ 0 w 6177400"/>
                  <a:gd name="connsiteY5" fmla="*/ 5453573 h 5453573"/>
                  <a:gd name="connsiteX6" fmla="*/ 0 w 6177400"/>
                  <a:gd name="connsiteY6" fmla="*/ 0 h 5453573"/>
                  <a:gd name="connsiteX0" fmla="*/ 0 w 6177400"/>
                  <a:gd name="connsiteY0" fmla="*/ 0 h 5453573"/>
                  <a:gd name="connsiteX1" fmla="*/ 2726787 w 6177400"/>
                  <a:gd name="connsiteY1" fmla="*/ 0 h 5453573"/>
                  <a:gd name="connsiteX2" fmla="*/ 2726787 w 6177400"/>
                  <a:gd name="connsiteY2" fmla="*/ 2726787 h 5453573"/>
                  <a:gd name="connsiteX3" fmla="*/ 6177400 w 6177400"/>
                  <a:gd name="connsiteY3" fmla="*/ 2726787 h 5453573"/>
                  <a:gd name="connsiteX4" fmla="*/ 6177400 w 6177400"/>
                  <a:gd name="connsiteY4" fmla="*/ 5453573 h 5453573"/>
                  <a:gd name="connsiteX5" fmla="*/ 714778 w 6177400"/>
                  <a:gd name="connsiteY5" fmla="*/ 4369015 h 5453573"/>
                  <a:gd name="connsiteX6" fmla="*/ 0 w 6177400"/>
                  <a:gd name="connsiteY6" fmla="*/ 0 h 5453573"/>
                  <a:gd name="connsiteX0" fmla="*/ 0 w 6177400"/>
                  <a:gd name="connsiteY0" fmla="*/ 0 h 5453573"/>
                  <a:gd name="connsiteX1" fmla="*/ 2726787 w 6177400"/>
                  <a:gd name="connsiteY1" fmla="*/ 0 h 5453573"/>
                  <a:gd name="connsiteX2" fmla="*/ 2726787 w 6177400"/>
                  <a:gd name="connsiteY2" fmla="*/ 2726787 h 5453573"/>
                  <a:gd name="connsiteX3" fmla="*/ 6177400 w 6177400"/>
                  <a:gd name="connsiteY3" fmla="*/ 2726787 h 5453573"/>
                  <a:gd name="connsiteX4" fmla="*/ 6177400 w 6177400"/>
                  <a:gd name="connsiteY4" fmla="*/ 5453573 h 5453573"/>
                  <a:gd name="connsiteX5" fmla="*/ 524726 w 6177400"/>
                  <a:gd name="connsiteY5" fmla="*/ 3863832 h 5453573"/>
                  <a:gd name="connsiteX6" fmla="*/ 0 w 6177400"/>
                  <a:gd name="connsiteY6" fmla="*/ 0 h 5453573"/>
                  <a:gd name="connsiteX0" fmla="*/ 0 w 6177400"/>
                  <a:gd name="connsiteY0" fmla="*/ 0 h 5453573"/>
                  <a:gd name="connsiteX1" fmla="*/ 2726787 w 6177400"/>
                  <a:gd name="connsiteY1" fmla="*/ 0 h 5453573"/>
                  <a:gd name="connsiteX2" fmla="*/ 4406883 w 6177400"/>
                  <a:gd name="connsiteY2" fmla="*/ 3564248 h 5453573"/>
                  <a:gd name="connsiteX3" fmla="*/ 6177400 w 6177400"/>
                  <a:gd name="connsiteY3" fmla="*/ 2726787 h 5453573"/>
                  <a:gd name="connsiteX4" fmla="*/ 6177400 w 6177400"/>
                  <a:gd name="connsiteY4" fmla="*/ 5453573 h 5453573"/>
                  <a:gd name="connsiteX5" fmla="*/ 524726 w 6177400"/>
                  <a:gd name="connsiteY5" fmla="*/ 3863832 h 5453573"/>
                  <a:gd name="connsiteX6" fmla="*/ 0 w 6177400"/>
                  <a:gd name="connsiteY6" fmla="*/ 0 h 5453573"/>
                  <a:gd name="connsiteX0" fmla="*/ 0 w 6177400"/>
                  <a:gd name="connsiteY0" fmla="*/ 79666 h 5533239"/>
                  <a:gd name="connsiteX1" fmla="*/ 5637295 w 6177400"/>
                  <a:gd name="connsiteY1" fmla="*/ 0 h 5533239"/>
                  <a:gd name="connsiteX2" fmla="*/ 4406883 w 6177400"/>
                  <a:gd name="connsiteY2" fmla="*/ 3643914 h 5533239"/>
                  <a:gd name="connsiteX3" fmla="*/ 6177400 w 6177400"/>
                  <a:gd name="connsiteY3" fmla="*/ 2806453 h 5533239"/>
                  <a:gd name="connsiteX4" fmla="*/ 6177400 w 6177400"/>
                  <a:gd name="connsiteY4" fmla="*/ 5533239 h 5533239"/>
                  <a:gd name="connsiteX5" fmla="*/ 524726 w 6177400"/>
                  <a:gd name="connsiteY5" fmla="*/ 3943498 h 5533239"/>
                  <a:gd name="connsiteX6" fmla="*/ 0 w 6177400"/>
                  <a:gd name="connsiteY6" fmla="*/ 79666 h 5533239"/>
                  <a:gd name="connsiteX0" fmla="*/ 0 w 6177400"/>
                  <a:gd name="connsiteY0" fmla="*/ 79666 h 5533239"/>
                  <a:gd name="connsiteX1" fmla="*/ 5637295 w 6177400"/>
                  <a:gd name="connsiteY1" fmla="*/ 0 h 5533239"/>
                  <a:gd name="connsiteX2" fmla="*/ 4406883 w 6177400"/>
                  <a:gd name="connsiteY2" fmla="*/ 3643914 h 5533239"/>
                  <a:gd name="connsiteX3" fmla="*/ 6086067 w 6177400"/>
                  <a:gd name="connsiteY3" fmla="*/ 4474439 h 5533239"/>
                  <a:gd name="connsiteX4" fmla="*/ 6177400 w 6177400"/>
                  <a:gd name="connsiteY4" fmla="*/ 5533239 h 5533239"/>
                  <a:gd name="connsiteX5" fmla="*/ 524726 w 6177400"/>
                  <a:gd name="connsiteY5" fmla="*/ 3943498 h 5533239"/>
                  <a:gd name="connsiteX6" fmla="*/ 0 w 6177400"/>
                  <a:gd name="connsiteY6" fmla="*/ 79666 h 5533239"/>
                  <a:gd name="connsiteX0" fmla="*/ 0 w 6177400"/>
                  <a:gd name="connsiteY0" fmla="*/ 79666 h 5533239"/>
                  <a:gd name="connsiteX1" fmla="*/ 5637295 w 6177400"/>
                  <a:gd name="connsiteY1" fmla="*/ 0 h 5533239"/>
                  <a:gd name="connsiteX2" fmla="*/ 5237342 w 6177400"/>
                  <a:gd name="connsiteY2" fmla="*/ 4186098 h 5533239"/>
                  <a:gd name="connsiteX3" fmla="*/ 6086067 w 6177400"/>
                  <a:gd name="connsiteY3" fmla="*/ 4474439 h 5533239"/>
                  <a:gd name="connsiteX4" fmla="*/ 6177400 w 6177400"/>
                  <a:gd name="connsiteY4" fmla="*/ 5533239 h 5533239"/>
                  <a:gd name="connsiteX5" fmla="*/ 524726 w 6177400"/>
                  <a:gd name="connsiteY5" fmla="*/ 3943498 h 5533239"/>
                  <a:gd name="connsiteX6" fmla="*/ 0 w 6177400"/>
                  <a:gd name="connsiteY6" fmla="*/ 79666 h 5533239"/>
                  <a:gd name="connsiteX0" fmla="*/ 0 w 6177400"/>
                  <a:gd name="connsiteY0" fmla="*/ 79666 h 5533239"/>
                  <a:gd name="connsiteX1" fmla="*/ 5637295 w 6177400"/>
                  <a:gd name="connsiteY1" fmla="*/ 0 h 5533239"/>
                  <a:gd name="connsiteX2" fmla="*/ 5243120 w 6177400"/>
                  <a:gd name="connsiteY2" fmla="*/ 4275715 h 5533239"/>
                  <a:gd name="connsiteX3" fmla="*/ 6086067 w 6177400"/>
                  <a:gd name="connsiteY3" fmla="*/ 4474439 h 5533239"/>
                  <a:gd name="connsiteX4" fmla="*/ 6177400 w 6177400"/>
                  <a:gd name="connsiteY4" fmla="*/ 5533239 h 5533239"/>
                  <a:gd name="connsiteX5" fmla="*/ 524726 w 6177400"/>
                  <a:gd name="connsiteY5" fmla="*/ 3943498 h 5533239"/>
                  <a:gd name="connsiteX6" fmla="*/ 0 w 6177400"/>
                  <a:gd name="connsiteY6" fmla="*/ 79666 h 5533239"/>
                  <a:gd name="connsiteX0" fmla="*/ 0 w 6177400"/>
                  <a:gd name="connsiteY0" fmla="*/ 79666 h 5533239"/>
                  <a:gd name="connsiteX1" fmla="*/ 5637295 w 6177400"/>
                  <a:gd name="connsiteY1" fmla="*/ 0 h 5533239"/>
                  <a:gd name="connsiteX2" fmla="*/ 5112506 w 6177400"/>
                  <a:gd name="connsiteY2" fmla="*/ 4399323 h 5533239"/>
                  <a:gd name="connsiteX3" fmla="*/ 6086067 w 6177400"/>
                  <a:gd name="connsiteY3" fmla="*/ 4474439 h 5533239"/>
                  <a:gd name="connsiteX4" fmla="*/ 6177400 w 6177400"/>
                  <a:gd name="connsiteY4" fmla="*/ 5533239 h 5533239"/>
                  <a:gd name="connsiteX5" fmla="*/ 524726 w 6177400"/>
                  <a:gd name="connsiteY5" fmla="*/ 3943498 h 5533239"/>
                  <a:gd name="connsiteX6" fmla="*/ 0 w 6177400"/>
                  <a:gd name="connsiteY6" fmla="*/ 79666 h 5533239"/>
                  <a:gd name="connsiteX0" fmla="*/ 0 w 6177400"/>
                  <a:gd name="connsiteY0" fmla="*/ 79666 h 5533239"/>
                  <a:gd name="connsiteX1" fmla="*/ 5637295 w 6177400"/>
                  <a:gd name="connsiteY1" fmla="*/ 0 h 5533239"/>
                  <a:gd name="connsiteX2" fmla="*/ 5249943 w 6177400"/>
                  <a:gd name="connsiteY2" fmla="*/ 4269877 h 5533239"/>
                  <a:gd name="connsiteX3" fmla="*/ 6086067 w 6177400"/>
                  <a:gd name="connsiteY3" fmla="*/ 4474439 h 5533239"/>
                  <a:gd name="connsiteX4" fmla="*/ 6177400 w 6177400"/>
                  <a:gd name="connsiteY4" fmla="*/ 5533239 h 5533239"/>
                  <a:gd name="connsiteX5" fmla="*/ 524726 w 6177400"/>
                  <a:gd name="connsiteY5" fmla="*/ 3943498 h 5533239"/>
                  <a:gd name="connsiteX6" fmla="*/ 0 w 6177400"/>
                  <a:gd name="connsiteY6" fmla="*/ 79666 h 5533239"/>
                  <a:gd name="connsiteX0" fmla="*/ 0 w 6177400"/>
                  <a:gd name="connsiteY0" fmla="*/ 79666 h 5533239"/>
                  <a:gd name="connsiteX1" fmla="*/ 5637295 w 6177400"/>
                  <a:gd name="connsiteY1" fmla="*/ 0 h 5533239"/>
                  <a:gd name="connsiteX2" fmla="*/ 5249943 w 6177400"/>
                  <a:gd name="connsiteY2" fmla="*/ 4269877 h 5533239"/>
                  <a:gd name="connsiteX3" fmla="*/ 6086067 w 6177400"/>
                  <a:gd name="connsiteY3" fmla="*/ 4474439 h 5533239"/>
                  <a:gd name="connsiteX4" fmla="*/ 6177400 w 6177400"/>
                  <a:gd name="connsiteY4" fmla="*/ 5533239 h 5533239"/>
                  <a:gd name="connsiteX5" fmla="*/ 524726 w 6177400"/>
                  <a:gd name="connsiteY5" fmla="*/ 3943498 h 5533239"/>
                  <a:gd name="connsiteX6" fmla="*/ 0 w 6177400"/>
                  <a:gd name="connsiteY6" fmla="*/ 79666 h 5533239"/>
                  <a:gd name="connsiteX0" fmla="*/ 0 w 6183731"/>
                  <a:gd name="connsiteY0" fmla="*/ 79174 h 5533239"/>
                  <a:gd name="connsiteX1" fmla="*/ 5643626 w 6183731"/>
                  <a:gd name="connsiteY1" fmla="*/ 0 h 5533239"/>
                  <a:gd name="connsiteX2" fmla="*/ 5256274 w 6183731"/>
                  <a:gd name="connsiteY2" fmla="*/ 4269877 h 5533239"/>
                  <a:gd name="connsiteX3" fmla="*/ 6092398 w 6183731"/>
                  <a:gd name="connsiteY3" fmla="*/ 4474439 h 5533239"/>
                  <a:gd name="connsiteX4" fmla="*/ 6183731 w 6183731"/>
                  <a:gd name="connsiteY4" fmla="*/ 5533239 h 5533239"/>
                  <a:gd name="connsiteX5" fmla="*/ 531057 w 6183731"/>
                  <a:gd name="connsiteY5" fmla="*/ 3943498 h 5533239"/>
                  <a:gd name="connsiteX6" fmla="*/ 0 w 6183731"/>
                  <a:gd name="connsiteY6" fmla="*/ 79174 h 5533239"/>
                  <a:gd name="connsiteX0" fmla="*/ 0 w 6183731"/>
                  <a:gd name="connsiteY0" fmla="*/ 91836 h 5545901"/>
                  <a:gd name="connsiteX1" fmla="*/ 5644609 w 6183731"/>
                  <a:gd name="connsiteY1" fmla="*/ 0 h 5545901"/>
                  <a:gd name="connsiteX2" fmla="*/ 5256274 w 6183731"/>
                  <a:gd name="connsiteY2" fmla="*/ 4282539 h 5545901"/>
                  <a:gd name="connsiteX3" fmla="*/ 6092398 w 6183731"/>
                  <a:gd name="connsiteY3" fmla="*/ 4487101 h 5545901"/>
                  <a:gd name="connsiteX4" fmla="*/ 6183731 w 6183731"/>
                  <a:gd name="connsiteY4" fmla="*/ 5545901 h 5545901"/>
                  <a:gd name="connsiteX5" fmla="*/ 531057 w 6183731"/>
                  <a:gd name="connsiteY5" fmla="*/ 3956160 h 5545901"/>
                  <a:gd name="connsiteX6" fmla="*/ 0 w 6183731"/>
                  <a:gd name="connsiteY6" fmla="*/ 91836 h 5545901"/>
                  <a:gd name="connsiteX0" fmla="*/ 0 w 6183731"/>
                  <a:gd name="connsiteY0" fmla="*/ 91836 h 5545901"/>
                  <a:gd name="connsiteX1" fmla="*/ 5644609 w 6183731"/>
                  <a:gd name="connsiteY1" fmla="*/ 0 h 5545901"/>
                  <a:gd name="connsiteX2" fmla="*/ 5256274 w 6183731"/>
                  <a:gd name="connsiteY2" fmla="*/ 4282539 h 5545901"/>
                  <a:gd name="connsiteX3" fmla="*/ 6092890 w 6183731"/>
                  <a:gd name="connsiteY3" fmla="*/ 4480770 h 5545901"/>
                  <a:gd name="connsiteX4" fmla="*/ 6183731 w 6183731"/>
                  <a:gd name="connsiteY4" fmla="*/ 5545901 h 5545901"/>
                  <a:gd name="connsiteX5" fmla="*/ 531057 w 6183731"/>
                  <a:gd name="connsiteY5" fmla="*/ 3956160 h 5545901"/>
                  <a:gd name="connsiteX6" fmla="*/ 0 w 6183731"/>
                  <a:gd name="connsiteY6" fmla="*/ 91836 h 5545901"/>
                  <a:gd name="connsiteX0" fmla="*/ 0 w 6183731"/>
                  <a:gd name="connsiteY0" fmla="*/ 91836 h 5545901"/>
                  <a:gd name="connsiteX1" fmla="*/ 5644609 w 6183731"/>
                  <a:gd name="connsiteY1" fmla="*/ 0 h 5545901"/>
                  <a:gd name="connsiteX2" fmla="*/ 5256274 w 6183731"/>
                  <a:gd name="connsiteY2" fmla="*/ 4282539 h 5545901"/>
                  <a:gd name="connsiteX3" fmla="*/ 6099713 w 6183731"/>
                  <a:gd name="connsiteY3" fmla="*/ 4474930 h 5545901"/>
                  <a:gd name="connsiteX4" fmla="*/ 6183731 w 6183731"/>
                  <a:gd name="connsiteY4" fmla="*/ 5545901 h 5545901"/>
                  <a:gd name="connsiteX5" fmla="*/ 531057 w 6183731"/>
                  <a:gd name="connsiteY5" fmla="*/ 3956160 h 5545901"/>
                  <a:gd name="connsiteX6" fmla="*/ 0 w 6183731"/>
                  <a:gd name="connsiteY6" fmla="*/ 91836 h 5545901"/>
                  <a:gd name="connsiteX0" fmla="*/ 0 w 6190062"/>
                  <a:gd name="connsiteY0" fmla="*/ 91345 h 5545901"/>
                  <a:gd name="connsiteX1" fmla="*/ 5650940 w 6190062"/>
                  <a:gd name="connsiteY1" fmla="*/ 0 h 5545901"/>
                  <a:gd name="connsiteX2" fmla="*/ 5262605 w 6190062"/>
                  <a:gd name="connsiteY2" fmla="*/ 4282539 h 5545901"/>
                  <a:gd name="connsiteX3" fmla="*/ 6106044 w 6190062"/>
                  <a:gd name="connsiteY3" fmla="*/ 4474930 h 5545901"/>
                  <a:gd name="connsiteX4" fmla="*/ 6190062 w 6190062"/>
                  <a:gd name="connsiteY4" fmla="*/ 5545901 h 5545901"/>
                  <a:gd name="connsiteX5" fmla="*/ 537388 w 6190062"/>
                  <a:gd name="connsiteY5" fmla="*/ 3956160 h 5545901"/>
                  <a:gd name="connsiteX6" fmla="*/ 0 w 6190062"/>
                  <a:gd name="connsiteY6" fmla="*/ 91345 h 5545901"/>
                  <a:gd name="connsiteX0" fmla="*/ 0 w 6195409"/>
                  <a:gd name="connsiteY0" fmla="*/ 78188 h 5545901"/>
                  <a:gd name="connsiteX1" fmla="*/ 5656287 w 6195409"/>
                  <a:gd name="connsiteY1" fmla="*/ 0 h 5545901"/>
                  <a:gd name="connsiteX2" fmla="*/ 5267952 w 6195409"/>
                  <a:gd name="connsiteY2" fmla="*/ 4282539 h 5545901"/>
                  <a:gd name="connsiteX3" fmla="*/ 6111391 w 6195409"/>
                  <a:gd name="connsiteY3" fmla="*/ 4474930 h 5545901"/>
                  <a:gd name="connsiteX4" fmla="*/ 6195409 w 6195409"/>
                  <a:gd name="connsiteY4" fmla="*/ 5545901 h 5545901"/>
                  <a:gd name="connsiteX5" fmla="*/ 542735 w 6195409"/>
                  <a:gd name="connsiteY5" fmla="*/ 3956160 h 5545901"/>
                  <a:gd name="connsiteX6" fmla="*/ 0 w 6195409"/>
                  <a:gd name="connsiteY6" fmla="*/ 78188 h 5545901"/>
                  <a:gd name="connsiteX0" fmla="*/ 0 w 6195409"/>
                  <a:gd name="connsiteY0" fmla="*/ 78188 h 5545901"/>
                  <a:gd name="connsiteX1" fmla="*/ 5656287 w 6195409"/>
                  <a:gd name="connsiteY1" fmla="*/ 0 h 5545901"/>
                  <a:gd name="connsiteX2" fmla="*/ 5267952 w 6195409"/>
                  <a:gd name="connsiteY2" fmla="*/ 4282539 h 5545901"/>
                  <a:gd name="connsiteX3" fmla="*/ 6111391 w 6195409"/>
                  <a:gd name="connsiteY3" fmla="*/ 4474930 h 5545901"/>
                  <a:gd name="connsiteX4" fmla="*/ 6195409 w 6195409"/>
                  <a:gd name="connsiteY4" fmla="*/ 5545901 h 5545901"/>
                  <a:gd name="connsiteX5" fmla="*/ 542735 w 6195409"/>
                  <a:gd name="connsiteY5" fmla="*/ 3956160 h 5545901"/>
                  <a:gd name="connsiteX6" fmla="*/ 0 w 6195409"/>
                  <a:gd name="connsiteY6" fmla="*/ 78188 h 5545901"/>
                  <a:gd name="connsiteX0" fmla="*/ 0 w 6195409"/>
                  <a:gd name="connsiteY0" fmla="*/ 90849 h 5558562"/>
                  <a:gd name="connsiteX1" fmla="*/ 5657270 w 6195409"/>
                  <a:gd name="connsiteY1" fmla="*/ 0 h 5558562"/>
                  <a:gd name="connsiteX2" fmla="*/ 5267952 w 6195409"/>
                  <a:gd name="connsiteY2" fmla="*/ 4295200 h 5558562"/>
                  <a:gd name="connsiteX3" fmla="*/ 6111391 w 6195409"/>
                  <a:gd name="connsiteY3" fmla="*/ 4487591 h 5558562"/>
                  <a:gd name="connsiteX4" fmla="*/ 6195409 w 6195409"/>
                  <a:gd name="connsiteY4" fmla="*/ 5558562 h 5558562"/>
                  <a:gd name="connsiteX5" fmla="*/ 542735 w 6195409"/>
                  <a:gd name="connsiteY5" fmla="*/ 3968821 h 5558562"/>
                  <a:gd name="connsiteX6" fmla="*/ 0 w 6195409"/>
                  <a:gd name="connsiteY6" fmla="*/ 90849 h 5558562"/>
                  <a:gd name="connsiteX0" fmla="*/ 0 w 6208071"/>
                  <a:gd name="connsiteY0" fmla="*/ 89866 h 5558562"/>
                  <a:gd name="connsiteX1" fmla="*/ 5669932 w 6208071"/>
                  <a:gd name="connsiteY1" fmla="*/ 0 h 5558562"/>
                  <a:gd name="connsiteX2" fmla="*/ 5280614 w 6208071"/>
                  <a:gd name="connsiteY2" fmla="*/ 4295200 h 5558562"/>
                  <a:gd name="connsiteX3" fmla="*/ 6124053 w 6208071"/>
                  <a:gd name="connsiteY3" fmla="*/ 4487591 h 5558562"/>
                  <a:gd name="connsiteX4" fmla="*/ 6208071 w 6208071"/>
                  <a:gd name="connsiteY4" fmla="*/ 5558562 h 5558562"/>
                  <a:gd name="connsiteX5" fmla="*/ 555397 w 6208071"/>
                  <a:gd name="connsiteY5" fmla="*/ 3968821 h 5558562"/>
                  <a:gd name="connsiteX6" fmla="*/ 0 w 6208071"/>
                  <a:gd name="connsiteY6" fmla="*/ 89866 h 5558562"/>
                  <a:gd name="connsiteX0" fmla="*/ 0 w 6208071"/>
                  <a:gd name="connsiteY0" fmla="*/ 89866 h 5558562"/>
                  <a:gd name="connsiteX1" fmla="*/ 5669932 w 6208071"/>
                  <a:gd name="connsiteY1" fmla="*/ 0 h 5558562"/>
                  <a:gd name="connsiteX2" fmla="*/ 5280614 w 6208071"/>
                  <a:gd name="connsiteY2" fmla="*/ 4295200 h 5558562"/>
                  <a:gd name="connsiteX3" fmla="*/ 6124053 w 6208071"/>
                  <a:gd name="connsiteY3" fmla="*/ 4487591 h 5558562"/>
                  <a:gd name="connsiteX4" fmla="*/ 6208071 w 6208071"/>
                  <a:gd name="connsiteY4" fmla="*/ 5558562 h 5558562"/>
                  <a:gd name="connsiteX5" fmla="*/ 554414 w 6208071"/>
                  <a:gd name="connsiteY5" fmla="*/ 3981483 h 5558562"/>
                  <a:gd name="connsiteX6" fmla="*/ 0 w 6208071"/>
                  <a:gd name="connsiteY6" fmla="*/ 89866 h 555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8071" h="5558562">
                    <a:moveTo>
                      <a:pt x="0" y="89866"/>
                    </a:moveTo>
                    <a:lnTo>
                      <a:pt x="5669932" y="0"/>
                    </a:lnTo>
                    <a:cubicBezTo>
                      <a:pt x="5540815" y="1423292"/>
                      <a:pt x="5397069" y="2870924"/>
                      <a:pt x="5280614" y="4295200"/>
                    </a:cubicBezTo>
                    <a:lnTo>
                      <a:pt x="6124053" y="4487591"/>
                    </a:lnTo>
                    <a:lnTo>
                      <a:pt x="6208071" y="5558562"/>
                    </a:lnTo>
                    <a:lnTo>
                      <a:pt x="554414" y="3981483"/>
                    </a:lnTo>
                    <a:lnTo>
                      <a:pt x="0" y="89866"/>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ntel Clear"/>
                  <a:ea typeface="+mn-ea"/>
                  <a:cs typeface="+mn-cs"/>
                </a:endParaRPr>
              </a:p>
            </p:txBody>
          </p:sp>
        </p:grpSp>
        <p:pic>
          <p:nvPicPr>
            <p:cNvPr id="28" name="Picture 27">
              <a:extLst>
                <a:ext uri="{FF2B5EF4-FFF2-40B4-BE49-F238E27FC236}">
                  <a16:creationId xmlns:a16="http://schemas.microsoft.com/office/drawing/2014/main" id="{63285A43-3B61-4761-ABA8-667E8BA185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5661" y="3250350"/>
              <a:ext cx="732287" cy="366144"/>
            </a:xfrm>
            <a:prstGeom prst="rect">
              <a:avLst/>
            </a:prstGeom>
          </p:spPr>
        </p:pic>
      </p:grpSp>
      <p:sp>
        <p:nvSpPr>
          <p:cNvPr id="31" name="TextBox 30">
            <a:extLst>
              <a:ext uri="{FF2B5EF4-FFF2-40B4-BE49-F238E27FC236}">
                <a16:creationId xmlns:a16="http://schemas.microsoft.com/office/drawing/2014/main" id="{451B15ED-86F4-4CF8-8AB4-CADC873E8A4B}"/>
              </a:ext>
            </a:extLst>
          </p:cNvPr>
          <p:cNvSpPr txBox="1"/>
          <p:nvPr/>
        </p:nvSpPr>
        <p:spPr>
          <a:xfrm>
            <a:off x="7031884" y="4371928"/>
            <a:ext cx="1782540" cy="430887"/>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16GB Optane™ + 4GB DRAM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Intel Clear"/>
                <a:ea typeface="+mn-ea"/>
                <a:cs typeface="+mn-cs"/>
              </a:rPr>
              <a:t>Higher performance at lower cost than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16GB DRAM</a:t>
            </a:r>
            <a:endParaRPr kumimoji="0" lang="en-US" sz="1050" b="0" i="0" u="none" strike="noStrike" kern="1200" cap="none" spc="0" normalizeH="0" baseline="0" noProof="0" dirty="0">
              <a:ln>
                <a:noFill/>
              </a:ln>
              <a:solidFill>
                <a:prstClr val="black"/>
              </a:solidFill>
              <a:effectLst/>
              <a:uLnTx/>
              <a:uFillTx/>
              <a:latin typeface="Intel Clear"/>
              <a:ea typeface="+mn-ea"/>
              <a:cs typeface="+mn-cs"/>
            </a:endParaRPr>
          </a:p>
        </p:txBody>
      </p:sp>
      <p:pic>
        <p:nvPicPr>
          <p:cNvPr id="32" name="Picture 31">
            <a:extLst>
              <a:ext uri="{FF2B5EF4-FFF2-40B4-BE49-F238E27FC236}">
                <a16:creationId xmlns:a16="http://schemas.microsoft.com/office/drawing/2014/main" id="{7D1F68F6-3029-4314-B32B-557593AA5FFF}"/>
              </a:ext>
            </a:extLst>
          </p:cNvPr>
          <p:cNvPicPr>
            <a:picLocks noChangeAspect="1"/>
          </p:cNvPicPr>
          <p:nvPr/>
        </p:nvPicPr>
        <p:blipFill rotWithShape="1">
          <a:blip r:embed="rId13">
            <a:extLst>
              <a:ext uri="{28A0092B-C50C-407E-A947-70E740481C1C}">
                <a14:useLocalDpi xmlns:a14="http://schemas.microsoft.com/office/drawing/2010/main" val="0"/>
              </a:ext>
            </a:extLst>
          </a:blip>
          <a:srcRect t="12459" b="14200"/>
          <a:stretch/>
        </p:blipFill>
        <p:spPr>
          <a:xfrm>
            <a:off x="7288056" y="1670763"/>
            <a:ext cx="1270192" cy="698658"/>
          </a:xfrm>
          <a:prstGeom prst="rect">
            <a:avLst/>
          </a:prstGeom>
        </p:spPr>
      </p:pic>
      <p:sp>
        <p:nvSpPr>
          <p:cNvPr id="33" name="Arrow: Right 32">
            <a:extLst>
              <a:ext uri="{FF2B5EF4-FFF2-40B4-BE49-F238E27FC236}">
                <a16:creationId xmlns:a16="http://schemas.microsoft.com/office/drawing/2014/main" id="{298AF02E-B64B-41CA-9618-F0D3ACAACBBA}"/>
              </a:ext>
            </a:extLst>
          </p:cNvPr>
          <p:cNvSpPr/>
          <p:nvPr/>
        </p:nvSpPr>
        <p:spPr>
          <a:xfrm rot="16200000">
            <a:off x="7793295" y="2410361"/>
            <a:ext cx="149717" cy="142857"/>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34" name="TextBox 33">
            <a:extLst>
              <a:ext uri="{FF2B5EF4-FFF2-40B4-BE49-F238E27FC236}">
                <a16:creationId xmlns:a16="http://schemas.microsoft.com/office/drawing/2014/main" id="{C9A1A17A-6ED4-484C-9270-DC0ACC009B3A}"/>
              </a:ext>
            </a:extLst>
          </p:cNvPr>
          <p:cNvSpPr txBox="1"/>
          <p:nvPr/>
        </p:nvSpPr>
        <p:spPr>
          <a:xfrm>
            <a:off x="7956281" y="2404845"/>
            <a:ext cx="883255" cy="153888"/>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22X Endurance</a:t>
            </a:r>
            <a:endParaRPr kumimoji="0" lang="en-US" sz="105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5" name="TextBox 34">
            <a:extLst>
              <a:ext uri="{FF2B5EF4-FFF2-40B4-BE49-F238E27FC236}">
                <a16:creationId xmlns:a16="http://schemas.microsoft.com/office/drawing/2014/main" id="{CBD5A250-9D96-4C35-817C-F465CB59A44E}"/>
              </a:ext>
            </a:extLst>
          </p:cNvPr>
          <p:cNvSpPr txBox="1"/>
          <p:nvPr/>
        </p:nvSpPr>
        <p:spPr>
          <a:xfrm>
            <a:off x="7956281" y="2657447"/>
            <a:ext cx="1043555" cy="153888"/>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2.7X Performance</a:t>
            </a:r>
            <a:endParaRPr kumimoji="0" lang="en-US" sz="1050" b="0" i="0" u="none" strike="noStrike" kern="1200" cap="none" spc="0" normalizeH="0" baseline="0" noProof="0" dirty="0">
              <a:ln>
                <a:noFill/>
              </a:ln>
              <a:solidFill>
                <a:prstClr val="black"/>
              </a:solidFill>
              <a:effectLst/>
              <a:uLnTx/>
              <a:uFillTx/>
              <a:latin typeface="Intel Clear"/>
              <a:ea typeface="+mn-ea"/>
              <a:cs typeface="+mn-cs"/>
            </a:endParaRPr>
          </a:p>
        </p:txBody>
      </p:sp>
      <p:sp>
        <p:nvSpPr>
          <p:cNvPr id="36" name="Arrow: Right 32">
            <a:extLst>
              <a:ext uri="{FF2B5EF4-FFF2-40B4-BE49-F238E27FC236}">
                <a16:creationId xmlns:a16="http://schemas.microsoft.com/office/drawing/2014/main" id="{654410B0-9F80-45E4-B51A-4E01E3D84D7F}"/>
              </a:ext>
            </a:extLst>
          </p:cNvPr>
          <p:cNvSpPr/>
          <p:nvPr/>
        </p:nvSpPr>
        <p:spPr>
          <a:xfrm rot="16200000">
            <a:off x="7784770" y="2662963"/>
            <a:ext cx="149717" cy="142857"/>
          </a:xfrm>
          <a:prstGeom prst="rightArrow">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 b="0" i="0" u="none" strike="noStrike" kern="1200" cap="none" spc="0" normalizeH="0" baseline="0" noProof="0" dirty="0">
              <a:ln>
                <a:noFill/>
              </a:ln>
              <a:solidFill>
                <a:prstClr val="white"/>
              </a:solidFill>
              <a:effectLst/>
              <a:uLnTx/>
              <a:uFillTx/>
              <a:latin typeface="Intel Clear"/>
              <a:ea typeface="+mn-ea"/>
              <a:cs typeface="+mn-cs"/>
            </a:endParaRPr>
          </a:p>
        </p:txBody>
      </p:sp>
      <p:sp>
        <p:nvSpPr>
          <p:cNvPr id="37" name="TextBox 36">
            <a:extLst>
              <a:ext uri="{FF2B5EF4-FFF2-40B4-BE49-F238E27FC236}">
                <a16:creationId xmlns:a16="http://schemas.microsoft.com/office/drawing/2014/main" id="{10814E08-5984-4389-9E1D-C06307479ABF}"/>
              </a:ext>
            </a:extLst>
          </p:cNvPr>
          <p:cNvSpPr txBox="1"/>
          <p:nvPr/>
        </p:nvSpPr>
        <p:spPr>
          <a:xfrm>
            <a:off x="6858451" y="2401221"/>
            <a:ext cx="859210" cy="430887"/>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Optane 900P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Intel Clear"/>
                <a:ea typeface="+mn-ea"/>
                <a:cs typeface="+mn-cs"/>
              </a:rPr>
              <a:t>vs. current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1TB client SSD</a:t>
            </a:r>
          </a:p>
        </p:txBody>
      </p:sp>
      <p:cxnSp>
        <p:nvCxnSpPr>
          <p:cNvPr id="38" name="Straight Connector 37">
            <a:extLst>
              <a:ext uri="{FF2B5EF4-FFF2-40B4-BE49-F238E27FC236}">
                <a16:creationId xmlns:a16="http://schemas.microsoft.com/office/drawing/2014/main" id="{0DCD9A9B-1756-4C93-BC72-CF956442E4DD}"/>
              </a:ext>
            </a:extLst>
          </p:cNvPr>
          <p:cNvCxnSpPr/>
          <p:nvPr/>
        </p:nvCxnSpPr>
        <p:spPr>
          <a:xfrm>
            <a:off x="7749816" y="2376253"/>
            <a:ext cx="0" cy="4572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1DDC3143-AFAB-46D1-84FA-E33308EE9F98}"/>
              </a:ext>
            </a:extLst>
          </p:cNvPr>
          <p:cNvPicPr>
            <a:picLocks noChangeAspect="1"/>
          </p:cNvPicPr>
          <p:nvPr/>
        </p:nvPicPr>
        <p:blipFill>
          <a:blip r:embed="rId4"/>
          <a:stretch>
            <a:fillRect/>
          </a:stretch>
        </p:blipFill>
        <p:spPr>
          <a:xfrm>
            <a:off x="123101" y="3431956"/>
            <a:ext cx="850173" cy="1158207"/>
          </a:xfrm>
          <a:prstGeom prst="rect">
            <a:avLst/>
          </a:prstGeom>
        </p:spPr>
      </p:pic>
      <p:pic>
        <p:nvPicPr>
          <p:cNvPr id="40" name="Picture 39">
            <a:extLst>
              <a:ext uri="{FF2B5EF4-FFF2-40B4-BE49-F238E27FC236}">
                <a16:creationId xmlns:a16="http://schemas.microsoft.com/office/drawing/2014/main" id="{9AB505FF-466A-4495-8847-587B9BE0096A}"/>
              </a:ext>
            </a:extLst>
          </p:cNvPr>
          <p:cNvPicPr>
            <a:picLocks noChangeAspect="1"/>
          </p:cNvPicPr>
          <p:nvPr/>
        </p:nvPicPr>
        <p:blipFill>
          <a:blip r:embed="rId5"/>
          <a:stretch>
            <a:fillRect/>
          </a:stretch>
        </p:blipFill>
        <p:spPr>
          <a:xfrm>
            <a:off x="877980" y="3697035"/>
            <a:ext cx="562761" cy="484178"/>
          </a:xfrm>
          <a:prstGeom prst="rect">
            <a:avLst/>
          </a:prstGeom>
        </p:spPr>
      </p:pic>
      <p:sp>
        <p:nvSpPr>
          <p:cNvPr id="41" name="Title 1">
            <a:extLst>
              <a:ext uri="{FF2B5EF4-FFF2-40B4-BE49-F238E27FC236}">
                <a16:creationId xmlns:a16="http://schemas.microsoft.com/office/drawing/2014/main" id="{BFBB43A9-8915-4895-AB15-843C3FE67B29}"/>
              </a:ext>
            </a:extLst>
          </p:cNvPr>
          <p:cNvSpPr txBox="1">
            <a:spLocks/>
          </p:cNvSpPr>
          <p:nvPr/>
        </p:nvSpPr>
        <p:spPr>
          <a:xfrm>
            <a:off x="240258" y="3100456"/>
            <a:ext cx="2082893" cy="598868"/>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Desktop w/ HDD</a:t>
            </a:r>
          </a:p>
        </p:txBody>
      </p:sp>
      <p:sp>
        <p:nvSpPr>
          <p:cNvPr id="43" name="TextBox 42">
            <a:extLst>
              <a:ext uri="{FF2B5EF4-FFF2-40B4-BE49-F238E27FC236}">
                <a16:creationId xmlns:a16="http://schemas.microsoft.com/office/drawing/2014/main" id="{8F1F1156-E440-461A-A1DA-AB1E08D9FB23}"/>
              </a:ext>
            </a:extLst>
          </p:cNvPr>
          <p:cNvSpPr txBox="1"/>
          <p:nvPr/>
        </p:nvSpPr>
        <p:spPr>
          <a:xfrm>
            <a:off x="929619" y="4244803"/>
            <a:ext cx="431208" cy="307777"/>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 </a:t>
            </a:r>
            <a:r>
              <a:rPr kumimoji="0" lang="en-US" sz="1000" b="1" i="0" u="none" strike="noStrike" kern="1200" cap="none" spc="0" normalizeH="0" baseline="0" noProof="0" dirty="0">
                <a:ln>
                  <a:noFill/>
                </a:ln>
                <a:solidFill>
                  <a:prstClr val="black"/>
                </a:solidFill>
                <a:effectLst/>
                <a:uLnTx/>
                <a:uFillTx/>
                <a:latin typeface="Intel Clear"/>
                <a:ea typeface="+mn-ea"/>
                <a:cs typeface="+mn-cs"/>
              </a:rPr>
              <a:t>32</a:t>
            </a:r>
            <a:r>
              <a:rPr kumimoji="0" lang="en-US" sz="1000" b="0" i="0" u="none" strike="noStrike" kern="1200" cap="none" spc="0" normalizeH="0" baseline="0" noProof="0" dirty="0">
                <a:ln>
                  <a:noFill/>
                </a:ln>
                <a:solidFill>
                  <a:prstClr val="black"/>
                </a:solidFill>
                <a:effectLst/>
                <a:uLnTx/>
                <a:uFillTx/>
                <a:latin typeface="Intel Clear"/>
                <a:ea typeface="+mn-ea"/>
                <a:cs typeface="+mn-cs"/>
              </a:rPr>
              <a:t>GB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DRAM</a:t>
            </a:r>
          </a:p>
        </p:txBody>
      </p:sp>
      <p:pic>
        <p:nvPicPr>
          <p:cNvPr id="44" name="Picture 43">
            <a:extLst>
              <a:ext uri="{FF2B5EF4-FFF2-40B4-BE49-F238E27FC236}">
                <a16:creationId xmlns:a16="http://schemas.microsoft.com/office/drawing/2014/main" id="{E639BB20-124F-4B61-A35C-00A978686EDF}"/>
              </a:ext>
            </a:extLst>
          </p:cNvPr>
          <p:cNvPicPr>
            <a:picLocks noChangeAspect="1"/>
          </p:cNvPicPr>
          <p:nvPr/>
        </p:nvPicPr>
        <p:blipFill>
          <a:blip r:embed="rId5"/>
          <a:stretch>
            <a:fillRect/>
          </a:stretch>
        </p:blipFill>
        <p:spPr>
          <a:xfrm>
            <a:off x="4431594" y="3556370"/>
            <a:ext cx="729975" cy="628041"/>
          </a:xfrm>
          <a:prstGeom prst="rect">
            <a:avLst/>
          </a:prstGeom>
        </p:spPr>
      </p:pic>
      <p:sp>
        <p:nvSpPr>
          <p:cNvPr id="45" name="Title 1">
            <a:extLst>
              <a:ext uri="{FF2B5EF4-FFF2-40B4-BE49-F238E27FC236}">
                <a16:creationId xmlns:a16="http://schemas.microsoft.com/office/drawing/2014/main" id="{0E2CAA2E-2086-4810-BCFA-5D556182F579}"/>
              </a:ext>
            </a:extLst>
          </p:cNvPr>
          <p:cNvSpPr txBox="1">
            <a:spLocks/>
          </p:cNvSpPr>
          <p:nvPr/>
        </p:nvSpPr>
        <p:spPr>
          <a:xfrm>
            <a:off x="4227846" y="3541976"/>
            <a:ext cx="226332" cy="598868"/>
          </a:xfrm>
          <a:prstGeom prst="rect">
            <a:avLst/>
          </a:prstGeom>
        </p:spPr>
        <p:txBody>
          <a:bodyPr vert="horz" lIns="0" tIns="0" rIns="0" bIns="0" rtlCol="0" anchor="t" anchorCtr="0">
            <a:normAutofit lnSpcReduction="10000"/>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a:t>
            </a:r>
            <a:endParaRPr kumimoji="0" lang="en-US" sz="14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46" name="TextBox 45">
            <a:extLst>
              <a:ext uri="{FF2B5EF4-FFF2-40B4-BE49-F238E27FC236}">
                <a16:creationId xmlns:a16="http://schemas.microsoft.com/office/drawing/2014/main" id="{E0CCC4F6-A45E-4E10-8492-0142CE3284BF}"/>
              </a:ext>
            </a:extLst>
          </p:cNvPr>
          <p:cNvSpPr txBox="1"/>
          <p:nvPr/>
        </p:nvSpPr>
        <p:spPr>
          <a:xfrm>
            <a:off x="2795717" y="4218039"/>
            <a:ext cx="1041952" cy="307777"/>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Optane™ 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16GB or 32GB</a:t>
            </a:r>
          </a:p>
        </p:txBody>
      </p:sp>
      <p:sp>
        <p:nvSpPr>
          <p:cNvPr id="47" name="TextBox 46">
            <a:extLst>
              <a:ext uri="{FF2B5EF4-FFF2-40B4-BE49-F238E27FC236}">
                <a16:creationId xmlns:a16="http://schemas.microsoft.com/office/drawing/2014/main" id="{3B89650E-2E0E-4886-96D7-9B78216709D1}"/>
              </a:ext>
            </a:extLst>
          </p:cNvPr>
          <p:cNvSpPr txBox="1"/>
          <p:nvPr/>
        </p:nvSpPr>
        <p:spPr>
          <a:xfrm>
            <a:off x="2795717" y="2515876"/>
            <a:ext cx="1115690" cy="307777"/>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Optane™ 905P SSD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960GB or 1.5TB</a:t>
            </a:r>
          </a:p>
        </p:txBody>
      </p:sp>
      <p:sp>
        <p:nvSpPr>
          <p:cNvPr id="48" name="TextBox 47">
            <a:extLst>
              <a:ext uri="{FF2B5EF4-FFF2-40B4-BE49-F238E27FC236}">
                <a16:creationId xmlns:a16="http://schemas.microsoft.com/office/drawing/2014/main" id="{CD28DC37-6039-423F-B85D-03ACD97F9B75}"/>
              </a:ext>
            </a:extLst>
          </p:cNvPr>
          <p:cNvSpPr txBox="1"/>
          <p:nvPr/>
        </p:nvSpPr>
        <p:spPr>
          <a:xfrm>
            <a:off x="5668922" y="3487009"/>
            <a:ext cx="942567" cy="184666"/>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ntel Clear"/>
                <a:ea typeface="+mn-ea"/>
                <a:cs typeface="+mn-cs"/>
              </a:rPr>
              <a:t>Lower overall</a:t>
            </a:r>
          </a:p>
        </p:txBody>
      </p:sp>
      <p:sp>
        <p:nvSpPr>
          <p:cNvPr id="49" name="TextBox 48">
            <a:extLst>
              <a:ext uri="{FF2B5EF4-FFF2-40B4-BE49-F238E27FC236}">
                <a16:creationId xmlns:a16="http://schemas.microsoft.com/office/drawing/2014/main" id="{26C10A0C-A5F5-48BB-81FF-C544DFD66F3F}"/>
              </a:ext>
            </a:extLst>
          </p:cNvPr>
          <p:cNvSpPr txBox="1"/>
          <p:nvPr/>
        </p:nvSpPr>
        <p:spPr>
          <a:xfrm>
            <a:off x="4551210" y="4215344"/>
            <a:ext cx="431208" cy="307777"/>
          </a:xfrm>
          <a:prstGeom prst="rect">
            <a:avLst/>
          </a:prstGeom>
          <a:noFill/>
        </p:spPr>
        <p:txBody>
          <a:bodyPr vert="horz"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 </a:t>
            </a:r>
            <a:r>
              <a:rPr kumimoji="0" lang="en-US" sz="1000" b="1" i="0" u="none" strike="noStrike" kern="1200" cap="none" spc="0" normalizeH="0" baseline="0" noProof="0" dirty="0">
                <a:ln>
                  <a:noFill/>
                </a:ln>
                <a:solidFill>
                  <a:prstClr val="black"/>
                </a:solidFill>
                <a:effectLst/>
                <a:uLnTx/>
                <a:uFillTx/>
                <a:latin typeface="Intel Clear"/>
                <a:ea typeface="+mn-ea"/>
                <a:cs typeface="+mn-cs"/>
              </a:rPr>
              <a:t>16</a:t>
            </a:r>
            <a:r>
              <a:rPr kumimoji="0" lang="en-US" sz="1000" b="0" i="0" u="none" strike="noStrike" kern="1200" cap="none" spc="0" normalizeH="0" baseline="0" noProof="0" dirty="0">
                <a:ln>
                  <a:noFill/>
                </a:ln>
                <a:solidFill>
                  <a:prstClr val="black"/>
                </a:solidFill>
                <a:effectLst/>
                <a:uLnTx/>
                <a:uFillTx/>
                <a:latin typeface="Intel Clear"/>
                <a:ea typeface="+mn-ea"/>
                <a:cs typeface="+mn-cs"/>
              </a:rPr>
              <a:t>GB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Intel Clear"/>
                <a:ea typeface="+mn-ea"/>
                <a:cs typeface="+mn-cs"/>
              </a:rPr>
              <a:t>DRAM</a:t>
            </a:r>
          </a:p>
        </p:txBody>
      </p:sp>
      <p:sp>
        <p:nvSpPr>
          <p:cNvPr id="50" name="Title 1">
            <a:extLst>
              <a:ext uri="{FF2B5EF4-FFF2-40B4-BE49-F238E27FC236}">
                <a16:creationId xmlns:a16="http://schemas.microsoft.com/office/drawing/2014/main" id="{EE486D12-CC8A-4815-8307-B41565A2B84F}"/>
              </a:ext>
            </a:extLst>
          </p:cNvPr>
          <p:cNvSpPr txBox="1">
            <a:spLocks/>
          </p:cNvSpPr>
          <p:nvPr/>
        </p:nvSpPr>
        <p:spPr>
          <a:xfrm>
            <a:off x="6829429" y="1332332"/>
            <a:ext cx="2195843" cy="394243"/>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4400" b="0" i="0" kern="1200" spc="0" baseline="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Major Studio</a:t>
            </a:r>
          </a:p>
        </p:txBody>
      </p:sp>
      <p:pic>
        <p:nvPicPr>
          <p:cNvPr id="51" name="Picture 4" descr="Image result for mercom logo png">
            <a:extLst>
              <a:ext uri="{FF2B5EF4-FFF2-40B4-BE49-F238E27FC236}">
                <a16:creationId xmlns:a16="http://schemas.microsoft.com/office/drawing/2014/main" id="{2B51B57D-B09E-4E01-AF69-0580EFD57F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00298" y="3103958"/>
            <a:ext cx="992064" cy="271784"/>
          </a:xfrm>
          <a:prstGeom prst="rect">
            <a:avLst/>
          </a:prstGeom>
          <a:noFill/>
          <a:extLst>
            <a:ext uri="{909E8E84-426E-40DD-AFC4-6F175D3DCCD1}">
              <a14:hiddenFill xmlns:a14="http://schemas.microsoft.com/office/drawing/2010/main">
                <a:solidFill>
                  <a:srgbClr val="FFFFFF"/>
                </a:solidFill>
              </a14:hiddenFill>
            </a:ext>
          </a:extLst>
        </p:spPr>
      </p:pic>
      <p:sp>
        <p:nvSpPr>
          <p:cNvPr id="54" name="Arrow: Right 53">
            <a:extLst>
              <a:ext uri="{FF2B5EF4-FFF2-40B4-BE49-F238E27FC236}">
                <a16:creationId xmlns:a16="http://schemas.microsoft.com/office/drawing/2014/main" id="{9B5399CA-53A5-4A09-8C12-A669C14B0DC8}"/>
              </a:ext>
            </a:extLst>
          </p:cNvPr>
          <p:cNvSpPr/>
          <p:nvPr/>
        </p:nvSpPr>
        <p:spPr>
          <a:xfrm>
            <a:off x="1566020" y="1743518"/>
            <a:ext cx="1048668" cy="978109"/>
          </a:xfrm>
          <a:prstGeom prst="rightArrow">
            <a:avLst/>
          </a:prstGeom>
          <a:solidFill>
            <a:srgbClr val="003C7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prstClr val="white"/>
                </a:solidFill>
                <a:effectLst/>
                <a:uLnTx/>
                <a:uFillTx/>
                <a:latin typeface="Intel Clear"/>
                <a:ea typeface="+mn-ea"/>
                <a:cs typeface="+mn-cs"/>
              </a:rPr>
              <a:t>Up to 4X</a:t>
            </a:r>
            <a:r>
              <a:rPr kumimoji="0" lang="en-US" sz="1600" b="0" i="1" u="none" strike="noStrike" kern="0" cap="none" spc="0" normalizeH="0" baseline="0" noProof="0" dirty="0">
                <a:ln>
                  <a:noFill/>
                </a:ln>
                <a:solidFill>
                  <a:prstClr val="white"/>
                </a:solidFill>
                <a:effectLst/>
                <a:uLnTx/>
                <a:uFillTx/>
                <a:latin typeface="Intel Clear"/>
                <a:ea typeface="+mn-ea"/>
                <a:cs typeface="+mn-cs"/>
              </a:rPr>
              <a:t> </a:t>
            </a:r>
            <a:r>
              <a:rPr kumimoji="0" lang="en-US" sz="600" b="0" i="0" u="none" strike="noStrike" kern="0" cap="none" spc="0" normalizeH="0" baseline="0" noProof="0" dirty="0">
                <a:ln>
                  <a:noFill/>
                </a:ln>
                <a:solidFill>
                  <a:prstClr val="white"/>
                </a:solidFill>
                <a:effectLst/>
                <a:uLnTx/>
                <a:uFillTx/>
                <a:latin typeface="Intel Clear"/>
                <a:ea typeface="+mn-ea"/>
                <a:cs typeface="+mn-cs"/>
              </a:rPr>
              <a:t>HIGHER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Intel Clear"/>
                <a:ea typeface="+mn-ea"/>
                <a:cs typeface="+mn-cs"/>
              </a:rPr>
              <a:t>PERFORMANCE</a:t>
            </a:r>
            <a:endParaRPr kumimoji="0" lang="en-US" sz="500" b="0" i="0" u="none" strike="noStrike" kern="0" cap="none" spc="0" normalizeH="0" baseline="0" noProof="0" dirty="0">
              <a:ln>
                <a:noFill/>
              </a:ln>
              <a:solidFill>
                <a:prstClr val="white"/>
              </a:solidFill>
              <a:effectLst/>
              <a:uLnTx/>
              <a:uFillTx/>
              <a:latin typeface="Intel Clear"/>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prstClr val="white"/>
              </a:solidFill>
              <a:effectLst/>
              <a:uLnTx/>
              <a:uFillTx/>
              <a:latin typeface="Intel Clear"/>
              <a:ea typeface="+mn-ea"/>
              <a:cs typeface="+mn-cs"/>
            </a:endParaRPr>
          </a:p>
        </p:txBody>
      </p:sp>
      <p:sp>
        <p:nvSpPr>
          <p:cNvPr id="55" name="Arrow: Right 54">
            <a:extLst>
              <a:ext uri="{FF2B5EF4-FFF2-40B4-BE49-F238E27FC236}">
                <a16:creationId xmlns:a16="http://schemas.microsoft.com/office/drawing/2014/main" id="{56E6AF23-EB44-40E7-A3D6-E2FBF96ACA57}"/>
              </a:ext>
            </a:extLst>
          </p:cNvPr>
          <p:cNvSpPr/>
          <p:nvPr/>
        </p:nvSpPr>
        <p:spPr>
          <a:xfrm>
            <a:off x="1569108" y="3272148"/>
            <a:ext cx="1042548" cy="1058022"/>
          </a:xfrm>
          <a:prstGeom prst="rightArrow">
            <a:avLst/>
          </a:prstGeom>
          <a:solidFill>
            <a:srgbClr val="003C71"/>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dirty="0">
                <a:ln>
                  <a:noFill/>
                </a:ln>
                <a:solidFill>
                  <a:prstClr val="white"/>
                </a:solidFill>
                <a:effectLst/>
                <a:uLnTx/>
                <a:uFillTx/>
                <a:latin typeface="Intel Clear"/>
                <a:ea typeface="+mn-ea"/>
                <a:cs typeface="+mn-cs"/>
              </a:rPr>
              <a:t>Up to 2X</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Intel Clear"/>
                <a:ea typeface="+mn-ea"/>
                <a:cs typeface="+mn-cs"/>
              </a:rPr>
              <a:t>MORE RESPONSIVE</a:t>
            </a:r>
            <a:endParaRPr kumimoji="0" lang="en-US" sz="600" b="0" i="1" u="none" strike="noStrike" kern="0" cap="none" spc="0" normalizeH="0" baseline="0" noProof="0" dirty="0">
              <a:ln>
                <a:noFill/>
              </a:ln>
              <a:solidFill>
                <a:prstClr val="white"/>
              </a:solidFill>
              <a:effectLst/>
              <a:uLnTx/>
              <a:uFillTx/>
              <a:latin typeface="Intel Clear"/>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 b="0" i="0" u="none" strike="noStrike" kern="0" cap="none" spc="0" normalizeH="0" baseline="0" noProof="0" dirty="0">
              <a:ln>
                <a:noFill/>
              </a:ln>
              <a:solidFill>
                <a:prstClr val="white"/>
              </a:solidFill>
              <a:effectLst/>
              <a:uLnTx/>
              <a:uFillTx/>
              <a:latin typeface="Intel Clear"/>
              <a:ea typeface="+mn-ea"/>
              <a:cs typeface="+mn-cs"/>
            </a:endParaRPr>
          </a:p>
        </p:txBody>
      </p:sp>
      <p:sp>
        <p:nvSpPr>
          <p:cNvPr id="56" name="Title 1">
            <a:extLst>
              <a:ext uri="{FF2B5EF4-FFF2-40B4-BE49-F238E27FC236}">
                <a16:creationId xmlns:a16="http://schemas.microsoft.com/office/drawing/2014/main" id="{AEC6A2ED-B7C4-487E-AD28-5AA95B54B294}"/>
              </a:ext>
            </a:extLst>
          </p:cNvPr>
          <p:cNvSpPr>
            <a:spLocks noGrp="1"/>
          </p:cNvSpPr>
          <p:nvPr>
            <p:ph type="title"/>
          </p:nvPr>
        </p:nvSpPr>
        <p:spPr>
          <a:xfrm>
            <a:off x="457200" y="25082"/>
            <a:ext cx="8229600" cy="709035"/>
          </a:xfrm>
        </p:spPr>
        <p:txBody>
          <a:bodyPr>
            <a:noAutofit/>
          </a:bodyPr>
          <a:lstStyle/>
          <a:p>
            <a:r>
              <a:rPr lang="en-US" dirty="0"/>
              <a:t>Optane™ Client solutions</a:t>
            </a:r>
          </a:p>
        </p:txBody>
      </p:sp>
    </p:spTree>
    <p:extLst>
      <p:ext uri="{BB962C8B-B14F-4D97-AF65-F5344CB8AC3E}">
        <p14:creationId xmlns:p14="http://schemas.microsoft.com/office/powerpoint/2010/main" val="100998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65C06A6-208E-4060-8809-196D2475BE0C}"/>
              </a:ext>
            </a:extLst>
          </p:cNvPr>
          <p:cNvSpPr/>
          <p:nvPr/>
        </p:nvSpPr>
        <p:spPr>
          <a:xfrm>
            <a:off x="3388697" y="1193605"/>
            <a:ext cx="5581088" cy="3569673"/>
          </a:xfrm>
          <a:prstGeom prst="roundRect">
            <a:avLst>
              <a:gd name="adj" fmla="val 8910"/>
            </a:avLst>
          </a:prstGeom>
          <a:solidFill>
            <a:schemeClr val="accent1">
              <a:lumMod val="60000"/>
              <a:lumOff val="40000"/>
              <a:alpha val="2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Intel Clear"/>
            </a:endParaRPr>
          </a:p>
        </p:txBody>
      </p:sp>
      <p:sp>
        <p:nvSpPr>
          <p:cNvPr id="28" name="Rectangle: Rounded Corners 27">
            <a:extLst>
              <a:ext uri="{FF2B5EF4-FFF2-40B4-BE49-F238E27FC236}">
                <a16:creationId xmlns:a16="http://schemas.microsoft.com/office/drawing/2014/main" id="{23770F9D-5DD3-48F0-8CC0-85C35A12DD04}"/>
              </a:ext>
            </a:extLst>
          </p:cNvPr>
          <p:cNvSpPr/>
          <p:nvPr/>
        </p:nvSpPr>
        <p:spPr>
          <a:xfrm>
            <a:off x="378321" y="1193605"/>
            <a:ext cx="2826206" cy="3569673"/>
          </a:xfrm>
          <a:prstGeom prst="roundRect">
            <a:avLst>
              <a:gd name="adj" fmla="val 8910"/>
            </a:avLst>
          </a:prstGeom>
          <a:solidFill>
            <a:schemeClr val="accent1">
              <a:lumMod val="60000"/>
              <a:lumOff val="40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Intel Clear"/>
            </a:endParaRPr>
          </a:p>
        </p:txBody>
      </p:sp>
      <p:sp>
        <p:nvSpPr>
          <p:cNvPr id="2" name="Title 1"/>
          <p:cNvSpPr>
            <a:spLocks noGrp="1"/>
          </p:cNvSpPr>
          <p:nvPr>
            <p:ph type="title"/>
          </p:nvPr>
        </p:nvSpPr>
        <p:spPr>
          <a:xfrm>
            <a:off x="457200" y="324925"/>
            <a:ext cx="8229600" cy="868680"/>
          </a:xfrm>
        </p:spPr>
        <p:txBody>
          <a:bodyPr/>
          <a:lstStyle/>
          <a:p>
            <a:r>
              <a:rPr lang="en-US" sz="4950" dirty="0"/>
              <a:t>INTEL® OPTANE™ </a:t>
            </a:r>
            <a:r>
              <a:rPr lang="en-US" sz="4950" dirty="0">
                <a:solidFill>
                  <a:schemeClr val="accent1">
                    <a:lumMod val="60000"/>
                    <a:lumOff val="40000"/>
                  </a:schemeClr>
                </a:solidFill>
              </a:rPr>
              <a:t>client Family</a:t>
            </a:r>
          </a:p>
        </p:txBody>
      </p:sp>
      <p:pic>
        <p:nvPicPr>
          <p:cNvPr id="14" name="Picture 13">
            <a:extLst>
              <a:ext uri="{FF2B5EF4-FFF2-40B4-BE49-F238E27FC236}">
                <a16:creationId xmlns:a16="http://schemas.microsoft.com/office/drawing/2014/main" id="{38A80242-D485-4C9F-AF32-41F8CC6854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081" y="2340145"/>
            <a:ext cx="1755567" cy="926603"/>
          </a:xfrm>
          <a:prstGeom prst="rect">
            <a:avLst/>
          </a:prstGeom>
          <a:effectLst>
            <a:outerShdw blurRad="444500" dist="228600" dir="5400000" algn="ctr" rotWithShape="0">
              <a:srgbClr val="000000">
                <a:alpha val="43137"/>
              </a:srgbClr>
            </a:outerShdw>
          </a:effectLst>
        </p:spPr>
      </p:pic>
      <p:sp>
        <p:nvSpPr>
          <p:cNvPr id="11" name="TextBox 10">
            <a:extLst>
              <a:ext uri="{FF2B5EF4-FFF2-40B4-BE49-F238E27FC236}">
                <a16:creationId xmlns:a16="http://schemas.microsoft.com/office/drawing/2014/main" id="{CE90CA41-4E58-4ED1-BF0A-2AE2CBAC49A2}"/>
              </a:ext>
            </a:extLst>
          </p:cNvPr>
          <p:cNvSpPr txBox="1"/>
          <p:nvPr/>
        </p:nvSpPr>
        <p:spPr>
          <a:xfrm>
            <a:off x="661306" y="3338334"/>
            <a:ext cx="2154647" cy="207749"/>
          </a:xfrm>
          <a:prstGeom prst="rect">
            <a:avLst/>
          </a:prstGeom>
          <a:noFill/>
        </p:spPr>
        <p:txBody>
          <a:bodyPr vert="horz" wrap="square" lIns="0" tIns="0" rIns="0" bIns="0" rtlCol="0">
            <a:spAutoFit/>
          </a:bodyPr>
          <a:lstStyle/>
          <a:p>
            <a:pPr algn="ctr" defTabSz="685800"/>
            <a:r>
              <a:rPr lang="en-US" sz="1350" dirty="0">
                <a:solidFill>
                  <a:prstClr val="white"/>
                </a:solidFill>
                <a:latin typeface="Intel Clear"/>
              </a:rPr>
              <a:t>16 or 32GB Module</a:t>
            </a:r>
          </a:p>
        </p:txBody>
      </p:sp>
      <p:sp>
        <p:nvSpPr>
          <p:cNvPr id="24" name="Oval 23">
            <a:extLst>
              <a:ext uri="{FF2B5EF4-FFF2-40B4-BE49-F238E27FC236}">
                <a16:creationId xmlns:a16="http://schemas.microsoft.com/office/drawing/2014/main" id="{28C76436-8355-4BC4-88D1-D609E3AFA282}"/>
              </a:ext>
            </a:extLst>
          </p:cNvPr>
          <p:cNvSpPr/>
          <p:nvPr/>
        </p:nvSpPr>
        <p:spPr>
          <a:xfrm>
            <a:off x="3480421" y="3433523"/>
            <a:ext cx="2841428" cy="1377521"/>
          </a:xfrm>
          <a:prstGeom prst="ellipse">
            <a:avLst/>
          </a:prstGeom>
          <a:gradFill>
            <a:gsLst>
              <a:gs pos="0">
                <a:schemeClr val="accent1">
                  <a:lumMod val="60000"/>
                  <a:lumOff val="40000"/>
                  <a:alpha val="72000"/>
                </a:schemeClr>
              </a:gs>
              <a:gs pos="54000">
                <a:schemeClr val="accent1">
                  <a:lumMod val="60000"/>
                  <a:lumOff val="40000"/>
                  <a:alpha val="29000"/>
                </a:schemeClr>
              </a:gs>
              <a:gs pos="100000">
                <a:schemeClr val="accent1">
                  <a:lumMod val="60000"/>
                  <a:lumOff val="40000"/>
                  <a:alpha val="0"/>
                </a:schemeClr>
              </a:gs>
            </a:gsLst>
            <a:path path="shap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Intel Clear"/>
            </a:endParaRPr>
          </a:p>
        </p:txBody>
      </p:sp>
      <p:sp>
        <p:nvSpPr>
          <p:cNvPr id="23" name="Oval 22">
            <a:extLst>
              <a:ext uri="{FF2B5EF4-FFF2-40B4-BE49-F238E27FC236}">
                <a16:creationId xmlns:a16="http://schemas.microsoft.com/office/drawing/2014/main" id="{3CCD5618-F961-4563-A447-319CCB84FF91}"/>
              </a:ext>
            </a:extLst>
          </p:cNvPr>
          <p:cNvSpPr/>
          <p:nvPr/>
        </p:nvSpPr>
        <p:spPr>
          <a:xfrm>
            <a:off x="4511292" y="1889882"/>
            <a:ext cx="2841428" cy="1377521"/>
          </a:xfrm>
          <a:prstGeom prst="ellipse">
            <a:avLst/>
          </a:prstGeom>
          <a:gradFill>
            <a:gsLst>
              <a:gs pos="0">
                <a:schemeClr val="accent1">
                  <a:lumMod val="60000"/>
                  <a:lumOff val="40000"/>
                  <a:alpha val="72000"/>
                </a:schemeClr>
              </a:gs>
              <a:gs pos="54000">
                <a:schemeClr val="accent1">
                  <a:lumMod val="60000"/>
                  <a:lumOff val="40000"/>
                  <a:alpha val="29000"/>
                </a:schemeClr>
              </a:gs>
              <a:gs pos="100000">
                <a:schemeClr val="accent1">
                  <a:lumMod val="60000"/>
                  <a:lumOff val="40000"/>
                  <a:alpha val="0"/>
                </a:schemeClr>
              </a:gs>
            </a:gsLst>
            <a:path path="shape">
              <a:fillToRect l="50000" t="50000" r="50000" b="50000"/>
            </a:path>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Intel Clear"/>
            </a:endParaRPr>
          </a:p>
        </p:txBody>
      </p:sp>
      <p:grpSp>
        <p:nvGrpSpPr>
          <p:cNvPr id="9" name="Group 8">
            <a:extLst>
              <a:ext uri="{FF2B5EF4-FFF2-40B4-BE49-F238E27FC236}">
                <a16:creationId xmlns:a16="http://schemas.microsoft.com/office/drawing/2014/main" id="{D16EB48F-9272-4D89-B1D8-7FD2CA39FEBE}"/>
              </a:ext>
            </a:extLst>
          </p:cNvPr>
          <p:cNvGrpSpPr/>
          <p:nvPr/>
        </p:nvGrpSpPr>
        <p:grpSpPr>
          <a:xfrm>
            <a:off x="3392035" y="1532902"/>
            <a:ext cx="1939256" cy="1670730"/>
            <a:chOff x="3346296" y="1466690"/>
            <a:chExt cx="2855785" cy="2460348"/>
          </a:xfrm>
        </p:grpSpPr>
        <p:pic>
          <p:nvPicPr>
            <p:cNvPr id="6" name="Picture 5">
              <a:extLst>
                <a:ext uri="{FF2B5EF4-FFF2-40B4-BE49-F238E27FC236}">
                  <a16:creationId xmlns:a16="http://schemas.microsoft.com/office/drawing/2014/main" id="{AEB883C9-9672-49E0-8BCB-5C29EBF8C1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6459" y="1466690"/>
              <a:ext cx="2315461" cy="2273195"/>
            </a:xfrm>
            <a:prstGeom prst="rect">
              <a:avLst/>
            </a:prstGeom>
            <a:effectLst>
              <a:outerShdw blurRad="444500" dist="228600" dir="5400000" algn="ctr" rotWithShape="0">
                <a:srgbClr val="000000">
                  <a:alpha val="43137"/>
                </a:srgbClr>
              </a:outerShdw>
            </a:effectLst>
          </p:spPr>
        </p:pic>
        <p:sp>
          <p:nvSpPr>
            <p:cNvPr id="15" name="TextBox 14">
              <a:extLst>
                <a:ext uri="{FF2B5EF4-FFF2-40B4-BE49-F238E27FC236}">
                  <a16:creationId xmlns:a16="http://schemas.microsoft.com/office/drawing/2014/main" id="{ED7B7B10-717D-4154-BDDE-4179DBB8F9DE}"/>
                </a:ext>
              </a:extLst>
            </p:cNvPr>
            <p:cNvSpPr txBox="1"/>
            <p:nvPr/>
          </p:nvSpPr>
          <p:spPr>
            <a:xfrm>
              <a:off x="3346296" y="3621103"/>
              <a:ext cx="2855785" cy="305935"/>
            </a:xfrm>
            <a:prstGeom prst="rect">
              <a:avLst/>
            </a:prstGeom>
            <a:noFill/>
          </p:spPr>
          <p:txBody>
            <a:bodyPr vert="horz" wrap="square" lIns="0" tIns="0" rIns="0" bIns="0" rtlCol="0">
              <a:spAutoFit/>
            </a:bodyPr>
            <a:lstStyle/>
            <a:p>
              <a:pPr algn="ctr" defTabSz="685800"/>
              <a:r>
                <a:rPr lang="en-US" sz="1350" dirty="0">
                  <a:solidFill>
                    <a:prstClr val="white"/>
                  </a:solidFill>
                  <a:latin typeface="Intel Clear"/>
                </a:rPr>
                <a:t>900P AIC</a:t>
              </a:r>
            </a:p>
          </p:txBody>
        </p:sp>
      </p:grpSp>
      <p:grpSp>
        <p:nvGrpSpPr>
          <p:cNvPr id="7" name="Group 6">
            <a:extLst>
              <a:ext uri="{FF2B5EF4-FFF2-40B4-BE49-F238E27FC236}">
                <a16:creationId xmlns:a16="http://schemas.microsoft.com/office/drawing/2014/main" id="{C6B2136C-F648-4BD6-A744-1AC96BDADF9B}"/>
              </a:ext>
            </a:extLst>
          </p:cNvPr>
          <p:cNvGrpSpPr/>
          <p:nvPr/>
        </p:nvGrpSpPr>
        <p:grpSpPr>
          <a:xfrm>
            <a:off x="3891758" y="3218042"/>
            <a:ext cx="2360443" cy="1469423"/>
            <a:chOff x="3521070" y="4097614"/>
            <a:chExt cx="3476031" cy="2163898"/>
          </a:xfrm>
        </p:grpSpPr>
        <p:pic>
          <p:nvPicPr>
            <p:cNvPr id="10" name="Picture 9">
              <a:extLst>
                <a:ext uri="{FF2B5EF4-FFF2-40B4-BE49-F238E27FC236}">
                  <a16:creationId xmlns:a16="http://schemas.microsoft.com/office/drawing/2014/main" id="{0191F3B3-70F2-4FE8-B47D-C948DC32B3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21070" y="4097614"/>
              <a:ext cx="3476031" cy="1955268"/>
            </a:xfrm>
            <a:prstGeom prst="rect">
              <a:avLst/>
            </a:prstGeom>
            <a:effectLst>
              <a:outerShdw blurRad="444500" dist="228600" dir="5400000" algn="ctr" rotWithShape="0">
                <a:srgbClr val="000000">
                  <a:alpha val="43137"/>
                </a:srgbClr>
              </a:outerShdw>
            </a:effectLst>
          </p:spPr>
        </p:pic>
        <p:sp>
          <p:nvSpPr>
            <p:cNvPr id="16" name="TextBox 15">
              <a:extLst>
                <a:ext uri="{FF2B5EF4-FFF2-40B4-BE49-F238E27FC236}">
                  <a16:creationId xmlns:a16="http://schemas.microsoft.com/office/drawing/2014/main" id="{196C4DF2-275D-4E91-87BD-190F99B6A3B9}"/>
                </a:ext>
              </a:extLst>
            </p:cNvPr>
            <p:cNvSpPr txBox="1"/>
            <p:nvPr/>
          </p:nvSpPr>
          <p:spPr>
            <a:xfrm>
              <a:off x="4679574" y="5955577"/>
              <a:ext cx="1064637" cy="305935"/>
            </a:xfrm>
            <a:prstGeom prst="rect">
              <a:avLst/>
            </a:prstGeom>
            <a:noFill/>
          </p:spPr>
          <p:txBody>
            <a:bodyPr vert="horz" wrap="none" lIns="0" tIns="0" rIns="0" bIns="0" rtlCol="0">
              <a:spAutoFit/>
            </a:bodyPr>
            <a:lstStyle/>
            <a:p>
              <a:pPr algn="ctr" defTabSz="685800"/>
              <a:r>
                <a:rPr lang="en-US" sz="1350" dirty="0">
                  <a:solidFill>
                    <a:prstClr val="white"/>
                  </a:solidFill>
                  <a:latin typeface="Intel Clear"/>
                </a:rPr>
                <a:t>905P AIC</a:t>
              </a:r>
            </a:p>
          </p:txBody>
        </p:sp>
      </p:grpSp>
      <p:grpSp>
        <p:nvGrpSpPr>
          <p:cNvPr id="13" name="Group 12">
            <a:extLst>
              <a:ext uri="{FF2B5EF4-FFF2-40B4-BE49-F238E27FC236}">
                <a16:creationId xmlns:a16="http://schemas.microsoft.com/office/drawing/2014/main" id="{1713BDEE-ACC1-4376-9670-B0957E71B8CD}"/>
              </a:ext>
            </a:extLst>
          </p:cNvPr>
          <p:cNvGrpSpPr/>
          <p:nvPr/>
        </p:nvGrpSpPr>
        <p:grpSpPr>
          <a:xfrm>
            <a:off x="5322752" y="1836973"/>
            <a:ext cx="1686317" cy="1272567"/>
            <a:chOff x="6457453" y="2233197"/>
            <a:chExt cx="2483302" cy="1874005"/>
          </a:xfrm>
        </p:grpSpPr>
        <p:pic>
          <p:nvPicPr>
            <p:cNvPr id="8" name="Picture 7">
              <a:extLst>
                <a:ext uri="{FF2B5EF4-FFF2-40B4-BE49-F238E27FC236}">
                  <a16:creationId xmlns:a16="http://schemas.microsoft.com/office/drawing/2014/main" id="{A5226BA2-89D9-4E53-87ED-5965DB7040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2550" y="2233197"/>
              <a:ext cx="2240767" cy="1528632"/>
            </a:xfrm>
            <a:prstGeom prst="rect">
              <a:avLst/>
            </a:prstGeom>
            <a:effectLst>
              <a:outerShdw blurRad="444500" dist="228600" dir="5400000" algn="ctr" rotWithShape="0">
                <a:srgbClr val="000000">
                  <a:alpha val="43137"/>
                </a:srgbClr>
              </a:outerShdw>
            </a:effectLst>
          </p:spPr>
        </p:pic>
        <p:sp>
          <p:nvSpPr>
            <p:cNvPr id="17" name="TextBox 16">
              <a:extLst>
                <a:ext uri="{FF2B5EF4-FFF2-40B4-BE49-F238E27FC236}">
                  <a16:creationId xmlns:a16="http://schemas.microsoft.com/office/drawing/2014/main" id="{8C8D38B4-C889-4C60-8873-2519ABBF3132}"/>
                </a:ext>
              </a:extLst>
            </p:cNvPr>
            <p:cNvSpPr txBox="1"/>
            <p:nvPr/>
          </p:nvSpPr>
          <p:spPr>
            <a:xfrm>
              <a:off x="6457453" y="3801267"/>
              <a:ext cx="2483302" cy="305935"/>
            </a:xfrm>
            <a:prstGeom prst="rect">
              <a:avLst/>
            </a:prstGeom>
            <a:noFill/>
          </p:spPr>
          <p:txBody>
            <a:bodyPr vert="horz" wrap="square" lIns="0" tIns="0" rIns="0" bIns="0" rtlCol="0">
              <a:spAutoFit/>
            </a:bodyPr>
            <a:lstStyle/>
            <a:p>
              <a:pPr algn="ctr" defTabSz="685800"/>
              <a:r>
                <a:rPr lang="en-US" sz="1350" dirty="0">
                  <a:solidFill>
                    <a:prstClr val="white"/>
                  </a:solidFill>
                  <a:latin typeface="Intel Clear"/>
                </a:rPr>
                <a:t>900P U.2</a:t>
              </a:r>
            </a:p>
          </p:txBody>
        </p:sp>
      </p:grpSp>
      <p:grpSp>
        <p:nvGrpSpPr>
          <p:cNvPr id="4" name="Group 3">
            <a:extLst>
              <a:ext uri="{FF2B5EF4-FFF2-40B4-BE49-F238E27FC236}">
                <a16:creationId xmlns:a16="http://schemas.microsoft.com/office/drawing/2014/main" id="{26596EB3-6AFC-43BA-B3A0-3EF1C4F9AF35}"/>
              </a:ext>
            </a:extLst>
          </p:cNvPr>
          <p:cNvGrpSpPr/>
          <p:nvPr/>
        </p:nvGrpSpPr>
        <p:grpSpPr>
          <a:xfrm>
            <a:off x="6339613" y="3248860"/>
            <a:ext cx="1651190" cy="1424886"/>
            <a:chOff x="6701019" y="4151363"/>
            <a:chExt cx="2431572" cy="2098312"/>
          </a:xfrm>
        </p:grpSpPr>
        <p:pic>
          <p:nvPicPr>
            <p:cNvPr id="12" name="Picture 11">
              <a:extLst>
                <a:ext uri="{FF2B5EF4-FFF2-40B4-BE49-F238E27FC236}">
                  <a16:creationId xmlns:a16="http://schemas.microsoft.com/office/drawing/2014/main" id="{E9023C49-D196-4B76-80A5-62C36EE2E3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01019" y="4151363"/>
              <a:ext cx="2431572" cy="1823679"/>
            </a:xfrm>
            <a:prstGeom prst="rect">
              <a:avLst/>
            </a:prstGeom>
            <a:effectLst>
              <a:outerShdw blurRad="444500" dist="228600" dir="5400000" algn="ctr" rotWithShape="0">
                <a:srgbClr val="000000">
                  <a:alpha val="43137"/>
                </a:srgbClr>
              </a:outerShdw>
            </a:effectLst>
          </p:spPr>
        </p:pic>
        <p:sp>
          <p:nvSpPr>
            <p:cNvPr id="18" name="TextBox 17">
              <a:extLst>
                <a:ext uri="{FF2B5EF4-FFF2-40B4-BE49-F238E27FC236}">
                  <a16:creationId xmlns:a16="http://schemas.microsoft.com/office/drawing/2014/main" id="{4C6CEEF9-EA80-4E06-ACFA-DBDB70238CAB}"/>
                </a:ext>
              </a:extLst>
            </p:cNvPr>
            <p:cNvSpPr txBox="1"/>
            <p:nvPr/>
          </p:nvSpPr>
          <p:spPr>
            <a:xfrm>
              <a:off x="7392161" y="5943740"/>
              <a:ext cx="1055194" cy="305935"/>
            </a:xfrm>
            <a:prstGeom prst="rect">
              <a:avLst/>
            </a:prstGeom>
            <a:noFill/>
          </p:spPr>
          <p:txBody>
            <a:bodyPr vert="horz" wrap="none" lIns="0" tIns="0" rIns="0" bIns="0" rtlCol="0">
              <a:spAutoFit/>
            </a:bodyPr>
            <a:lstStyle/>
            <a:p>
              <a:pPr algn="ctr" defTabSz="685800"/>
              <a:r>
                <a:rPr lang="en-US" sz="1350" dirty="0">
                  <a:solidFill>
                    <a:prstClr val="white"/>
                  </a:solidFill>
                  <a:latin typeface="Intel Clear"/>
                </a:rPr>
                <a:t>905P U.2</a:t>
              </a:r>
            </a:p>
          </p:txBody>
        </p:sp>
      </p:grpSp>
      <p:grpSp>
        <p:nvGrpSpPr>
          <p:cNvPr id="27" name="Group 26">
            <a:extLst>
              <a:ext uri="{FF2B5EF4-FFF2-40B4-BE49-F238E27FC236}">
                <a16:creationId xmlns:a16="http://schemas.microsoft.com/office/drawing/2014/main" id="{FF284AB3-0D31-45EE-A047-C83EC85E96C3}"/>
              </a:ext>
            </a:extLst>
          </p:cNvPr>
          <p:cNvGrpSpPr/>
          <p:nvPr/>
        </p:nvGrpSpPr>
        <p:grpSpPr>
          <a:xfrm>
            <a:off x="7025680" y="1991261"/>
            <a:ext cx="1739999" cy="1143343"/>
            <a:chOff x="9210296" y="2928544"/>
            <a:chExt cx="2375170" cy="1560709"/>
          </a:xfrm>
        </p:grpSpPr>
        <p:pic>
          <p:nvPicPr>
            <p:cNvPr id="5" name="Picture 4">
              <a:extLst>
                <a:ext uri="{FF2B5EF4-FFF2-40B4-BE49-F238E27FC236}">
                  <a16:creationId xmlns:a16="http://schemas.microsoft.com/office/drawing/2014/main" id="{686903BD-15FB-4059-852B-1D50FD9365F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210296" y="2928544"/>
              <a:ext cx="2375170" cy="1220882"/>
            </a:xfrm>
            <a:prstGeom prst="rect">
              <a:avLst/>
            </a:prstGeom>
          </p:spPr>
        </p:pic>
        <p:sp>
          <p:nvSpPr>
            <p:cNvPr id="19" name="TextBox 18">
              <a:extLst>
                <a:ext uri="{FF2B5EF4-FFF2-40B4-BE49-F238E27FC236}">
                  <a16:creationId xmlns:a16="http://schemas.microsoft.com/office/drawing/2014/main" id="{CA925195-F700-42B9-B514-B514F2D6AE27}"/>
                </a:ext>
              </a:extLst>
            </p:cNvPr>
            <p:cNvSpPr txBox="1"/>
            <p:nvPr/>
          </p:nvSpPr>
          <p:spPr>
            <a:xfrm>
              <a:off x="9403796" y="4205667"/>
              <a:ext cx="2056331" cy="283586"/>
            </a:xfrm>
            <a:prstGeom prst="rect">
              <a:avLst/>
            </a:prstGeom>
            <a:noFill/>
          </p:spPr>
          <p:txBody>
            <a:bodyPr vert="horz" wrap="square" lIns="0" tIns="0" rIns="0" bIns="0" rtlCol="0">
              <a:spAutoFit/>
            </a:bodyPr>
            <a:lstStyle/>
            <a:p>
              <a:pPr algn="ctr" defTabSz="685800"/>
              <a:r>
                <a:rPr lang="en-US" sz="1350" dirty="0">
                  <a:solidFill>
                    <a:prstClr val="white"/>
                  </a:solidFill>
                  <a:latin typeface="Intel Clear"/>
                </a:rPr>
                <a:t>800P M.2</a:t>
              </a:r>
            </a:p>
          </p:txBody>
        </p:sp>
      </p:grpSp>
      <p:sp>
        <p:nvSpPr>
          <p:cNvPr id="3" name="TextBox 2">
            <a:extLst>
              <a:ext uri="{FF2B5EF4-FFF2-40B4-BE49-F238E27FC236}">
                <a16:creationId xmlns:a16="http://schemas.microsoft.com/office/drawing/2014/main" id="{83BF118C-33AE-4E73-8A71-DE53FE75139C}"/>
              </a:ext>
            </a:extLst>
          </p:cNvPr>
          <p:cNvSpPr txBox="1"/>
          <p:nvPr/>
        </p:nvSpPr>
        <p:spPr>
          <a:xfrm>
            <a:off x="457201" y="1234312"/>
            <a:ext cx="2676548" cy="461665"/>
          </a:xfrm>
          <a:prstGeom prst="rect">
            <a:avLst/>
          </a:prstGeom>
          <a:noFill/>
        </p:spPr>
        <p:txBody>
          <a:bodyPr vert="horz" wrap="square" lIns="0" tIns="0" rIns="0" bIns="0" rtlCol="0">
            <a:spAutoFit/>
          </a:bodyPr>
          <a:lstStyle/>
          <a:p>
            <a:pPr algn="ctr" defTabSz="685800"/>
            <a:r>
              <a:rPr lang="en-US" sz="30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Intel® Optane™ memory</a:t>
            </a:r>
          </a:p>
        </p:txBody>
      </p:sp>
      <p:sp>
        <p:nvSpPr>
          <p:cNvPr id="26" name="TextBox 25">
            <a:extLst>
              <a:ext uri="{FF2B5EF4-FFF2-40B4-BE49-F238E27FC236}">
                <a16:creationId xmlns:a16="http://schemas.microsoft.com/office/drawing/2014/main" id="{A7D8900D-61F2-4FD6-A556-2BA6CA92829C}"/>
              </a:ext>
            </a:extLst>
          </p:cNvPr>
          <p:cNvSpPr txBox="1"/>
          <p:nvPr/>
        </p:nvSpPr>
        <p:spPr>
          <a:xfrm>
            <a:off x="3719233" y="1197797"/>
            <a:ext cx="5065935" cy="461665"/>
          </a:xfrm>
          <a:prstGeom prst="rect">
            <a:avLst/>
          </a:prstGeom>
          <a:noFill/>
        </p:spPr>
        <p:txBody>
          <a:bodyPr vert="horz" wrap="square" lIns="0" tIns="0" rIns="0" bIns="0" rtlCol="0">
            <a:spAutoFit/>
          </a:bodyPr>
          <a:lstStyle/>
          <a:p>
            <a:pPr algn="ctr" defTabSz="685800"/>
            <a:r>
              <a:rPr lang="en-US" sz="30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Intel® Optane™ SSD</a:t>
            </a:r>
            <a:r>
              <a:rPr lang="en-US" sz="24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s</a:t>
            </a:r>
            <a:endParaRPr lang="en-US" sz="30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endParaRPr>
          </a:p>
        </p:txBody>
      </p:sp>
    </p:spTree>
    <p:extLst>
      <p:ext uri="{BB962C8B-B14F-4D97-AF65-F5344CB8AC3E}">
        <p14:creationId xmlns:p14="http://schemas.microsoft.com/office/powerpoint/2010/main" val="105565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points</a:t>
            </a:r>
          </a:p>
        </p:txBody>
      </p:sp>
      <p:sp>
        <p:nvSpPr>
          <p:cNvPr id="3" name="Content Placeholder 2"/>
          <p:cNvSpPr>
            <a:spLocks noGrp="1"/>
          </p:cNvSpPr>
          <p:nvPr>
            <p:ph idx="1"/>
          </p:nvPr>
        </p:nvSpPr>
        <p:spPr>
          <a:xfrm>
            <a:off x="312821" y="1200153"/>
            <a:ext cx="8550442" cy="3394473"/>
          </a:xfrm>
        </p:spPr>
        <p:txBody>
          <a:bodyPr/>
          <a:lstStyle/>
          <a:p>
            <a:r>
              <a:rPr lang="en-US" sz="2800" dirty="0"/>
              <a:t>30 Mins: My Path &amp; Career</a:t>
            </a:r>
          </a:p>
          <a:p>
            <a:r>
              <a:rPr lang="en-US" sz="2800" dirty="0"/>
              <a:t>60 Mins: Non-Volatile Memory Solutions Group</a:t>
            </a:r>
          </a:p>
          <a:p>
            <a:pPr lvl="1"/>
            <a:r>
              <a:rPr lang="en-US" sz="2000" dirty="0"/>
              <a:t>Strategy &amp; Opportunity</a:t>
            </a:r>
          </a:p>
          <a:p>
            <a:pPr lvl="1"/>
            <a:r>
              <a:rPr lang="en-US" sz="2000" dirty="0">
                <a:sym typeface="Wingdings" panose="05000000000000000000" pitchFamily="2" charset="2"/>
              </a:rPr>
              <a:t>Process Technology advantage </a:t>
            </a:r>
          </a:p>
          <a:p>
            <a:pPr lvl="1"/>
            <a:r>
              <a:rPr lang="en-US" sz="2000" dirty="0">
                <a:sym typeface="Wingdings" panose="05000000000000000000" pitchFamily="2" charset="2"/>
              </a:rPr>
              <a:t>Memory &amp; Storage technologies</a:t>
            </a:r>
          </a:p>
        </p:txBody>
      </p:sp>
    </p:spTree>
    <p:extLst>
      <p:ext uri="{BB962C8B-B14F-4D97-AF65-F5344CB8AC3E}">
        <p14:creationId xmlns:p14="http://schemas.microsoft.com/office/powerpoint/2010/main" val="247664912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65C06A6-208E-4060-8809-196D2475BE0C}"/>
              </a:ext>
            </a:extLst>
          </p:cNvPr>
          <p:cNvSpPr/>
          <p:nvPr/>
        </p:nvSpPr>
        <p:spPr>
          <a:xfrm>
            <a:off x="3388697" y="1193605"/>
            <a:ext cx="5581088" cy="3569673"/>
          </a:xfrm>
          <a:prstGeom prst="roundRect">
            <a:avLst>
              <a:gd name="adj" fmla="val 8910"/>
            </a:avLst>
          </a:prstGeom>
          <a:solidFill>
            <a:schemeClr val="accent1">
              <a:lumMod val="60000"/>
              <a:lumOff val="40000"/>
              <a:alpha val="2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Intel Clear"/>
            </a:endParaRPr>
          </a:p>
        </p:txBody>
      </p:sp>
      <p:sp>
        <p:nvSpPr>
          <p:cNvPr id="28" name="Rectangle: Rounded Corners 27">
            <a:extLst>
              <a:ext uri="{FF2B5EF4-FFF2-40B4-BE49-F238E27FC236}">
                <a16:creationId xmlns:a16="http://schemas.microsoft.com/office/drawing/2014/main" id="{23770F9D-5DD3-48F0-8CC0-85C35A12DD04}"/>
              </a:ext>
            </a:extLst>
          </p:cNvPr>
          <p:cNvSpPr/>
          <p:nvPr/>
        </p:nvSpPr>
        <p:spPr>
          <a:xfrm>
            <a:off x="378321" y="1193605"/>
            <a:ext cx="2826206" cy="3569673"/>
          </a:xfrm>
          <a:prstGeom prst="roundRect">
            <a:avLst>
              <a:gd name="adj" fmla="val 8910"/>
            </a:avLst>
          </a:prstGeom>
          <a:solidFill>
            <a:schemeClr val="accent1">
              <a:lumMod val="60000"/>
              <a:lumOff val="40000"/>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Intel Clear"/>
            </a:endParaRPr>
          </a:p>
        </p:txBody>
      </p:sp>
      <p:sp>
        <p:nvSpPr>
          <p:cNvPr id="2" name="Title 1"/>
          <p:cNvSpPr>
            <a:spLocks noGrp="1"/>
          </p:cNvSpPr>
          <p:nvPr>
            <p:ph type="title"/>
          </p:nvPr>
        </p:nvSpPr>
        <p:spPr>
          <a:xfrm>
            <a:off x="457200" y="324925"/>
            <a:ext cx="8229600" cy="868680"/>
          </a:xfrm>
        </p:spPr>
        <p:txBody>
          <a:bodyPr/>
          <a:lstStyle/>
          <a:p>
            <a:r>
              <a:rPr lang="en-US" sz="4950" dirty="0"/>
              <a:t>INTEL® OPTANE™ </a:t>
            </a:r>
            <a:r>
              <a:rPr lang="en-US" sz="4950" dirty="0">
                <a:solidFill>
                  <a:schemeClr val="accent1">
                    <a:lumMod val="60000"/>
                    <a:lumOff val="40000"/>
                  </a:schemeClr>
                </a:solidFill>
              </a:rPr>
              <a:t>data center Family</a:t>
            </a:r>
          </a:p>
        </p:txBody>
      </p:sp>
      <p:sp>
        <p:nvSpPr>
          <p:cNvPr id="3" name="TextBox 2">
            <a:extLst>
              <a:ext uri="{FF2B5EF4-FFF2-40B4-BE49-F238E27FC236}">
                <a16:creationId xmlns:a16="http://schemas.microsoft.com/office/drawing/2014/main" id="{83BF118C-33AE-4E73-8A71-DE53FE75139C}"/>
              </a:ext>
            </a:extLst>
          </p:cNvPr>
          <p:cNvSpPr txBox="1"/>
          <p:nvPr/>
        </p:nvSpPr>
        <p:spPr>
          <a:xfrm>
            <a:off x="546880" y="1522947"/>
            <a:ext cx="2676548" cy="461665"/>
          </a:xfrm>
          <a:prstGeom prst="rect">
            <a:avLst/>
          </a:prstGeom>
          <a:noFill/>
        </p:spPr>
        <p:txBody>
          <a:bodyPr vert="horz" wrap="square" lIns="0" tIns="0" rIns="0" bIns="0" rtlCol="0">
            <a:spAutoFit/>
          </a:bodyPr>
          <a:lstStyle/>
          <a:p>
            <a:pPr algn="ctr" defTabSz="685800"/>
            <a:r>
              <a:rPr lang="en-US" sz="30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DC Persistent Memory</a:t>
            </a:r>
          </a:p>
        </p:txBody>
      </p:sp>
      <p:sp>
        <p:nvSpPr>
          <p:cNvPr id="26" name="TextBox 25">
            <a:extLst>
              <a:ext uri="{FF2B5EF4-FFF2-40B4-BE49-F238E27FC236}">
                <a16:creationId xmlns:a16="http://schemas.microsoft.com/office/drawing/2014/main" id="{A7D8900D-61F2-4FD6-A556-2BA6CA92829C}"/>
              </a:ext>
            </a:extLst>
          </p:cNvPr>
          <p:cNvSpPr txBox="1"/>
          <p:nvPr/>
        </p:nvSpPr>
        <p:spPr>
          <a:xfrm>
            <a:off x="3719233" y="1197797"/>
            <a:ext cx="5065935" cy="461665"/>
          </a:xfrm>
          <a:prstGeom prst="rect">
            <a:avLst/>
          </a:prstGeom>
          <a:noFill/>
        </p:spPr>
        <p:txBody>
          <a:bodyPr vert="horz" wrap="square" lIns="0" tIns="0" rIns="0" bIns="0" rtlCol="0">
            <a:spAutoFit/>
          </a:bodyPr>
          <a:lstStyle/>
          <a:p>
            <a:pPr algn="ctr" defTabSz="685800"/>
            <a:r>
              <a:rPr lang="en-US" sz="30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Intel® Optane™ DC SSD</a:t>
            </a:r>
            <a:r>
              <a:rPr lang="en-US" sz="24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s</a:t>
            </a:r>
            <a:endParaRPr lang="en-US" sz="30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endParaRPr>
          </a:p>
        </p:txBody>
      </p:sp>
      <p:pic>
        <p:nvPicPr>
          <p:cNvPr id="29" name="Picture 28">
            <a:extLst>
              <a:ext uri="{FF2B5EF4-FFF2-40B4-BE49-F238E27FC236}">
                <a16:creationId xmlns:a16="http://schemas.microsoft.com/office/drawing/2014/main" id="{78044909-3038-463F-8C04-EB3EB1692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2870">
            <a:off x="521172" y="2254011"/>
            <a:ext cx="2497139" cy="1544621"/>
          </a:xfrm>
          <a:prstGeom prst="rect">
            <a:avLst/>
          </a:prstGeom>
          <a:effectLst>
            <a:outerShdw blurRad="50800" dist="38100" dir="2700000" algn="tl" rotWithShape="0">
              <a:prstClr val="black">
                <a:alpha val="40000"/>
              </a:prstClr>
            </a:outerShdw>
          </a:effectLst>
        </p:spPr>
      </p:pic>
      <p:sp>
        <p:nvSpPr>
          <p:cNvPr id="30" name="TextBox 29">
            <a:extLst>
              <a:ext uri="{FF2B5EF4-FFF2-40B4-BE49-F238E27FC236}">
                <a16:creationId xmlns:a16="http://schemas.microsoft.com/office/drawing/2014/main" id="{BB03E941-1879-4BBF-8E96-59CAD3464B25}"/>
              </a:ext>
            </a:extLst>
          </p:cNvPr>
          <p:cNvSpPr txBox="1"/>
          <p:nvPr/>
        </p:nvSpPr>
        <p:spPr>
          <a:xfrm>
            <a:off x="527532" y="1193605"/>
            <a:ext cx="2676548" cy="461665"/>
          </a:xfrm>
          <a:prstGeom prst="rect">
            <a:avLst/>
          </a:prstGeom>
          <a:noFill/>
        </p:spPr>
        <p:txBody>
          <a:bodyPr vert="horz" wrap="square" lIns="0" tIns="0" rIns="0" bIns="0" rtlCol="0">
            <a:spAutoFit/>
          </a:bodyPr>
          <a:lstStyle/>
          <a:p>
            <a:pPr algn="ctr" defTabSz="685800"/>
            <a:r>
              <a:rPr lang="en-US" sz="300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Intel® Optane™ </a:t>
            </a:r>
          </a:p>
        </p:txBody>
      </p:sp>
      <p:grpSp>
        <p:nvGrpSpPr>
          <p:cNvPr id="41" name="Group 40">
            <a:extLst>
              <a:ext uri="{FF2B5EF4-FFF2-40B4-BE49-F238E27FC236}">
                <a16:creationId xmlns:a16="http://schemas.microsoft.com/office/drawing/2014/main" id="{8CFD6140-0102-4686-8EC9-A999546F1AAA}"/>
              </a:ext>
            </a:extLst>
          </p:cNvPr>
          <p:cNvGrpSpPr/>
          <p:nvPr/>
        </p:nvGrpSpPr>
        <p:grpSpPr>
          <a:xfrm>
            <a:off x="3679901" y="1749748"/>
            <a:ext cx="2506100" cy="1421498"/>
            <a:chOff x="4906535" y="2332997"/>
            <a:chExt cx="3341466" cy="1895331"/>
          </a:xfrm>
          <a:effectLst>
            <a:outerShdw blurRad="50800" dist="38100" dir="2700000" algn="tl" rotWithShape="0">
              <a:prstClr val="black">
                <a:alpha val="40000"/>
              </a:prstClr>
            </a:outerShdw>
          </a:effectLst>
        </p:grpSpPr>
        <p:pic>
          <p:nvPicPr>
            <p:cNvPr id="31" name="Picture 30">
              <a:extLst>
                <a:ext uri="{FF2B5EF4-FFF2-40B4-BE49-F238E27FC236}">
                  <a16:creationId xmlns:a16="http://schemas.microsoft.com/office/drawing/2014/main" id="{4387D446-1A7B-48DF-801C-AE911AA6C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6535" y="2332997"/>
              <a:ext cx="3341466" cy="1869132"/>
            </a:xfrm>
            <a:prstGeom prst="rect">
              <a:avLst/>
            </a:prstGeom>
          </p:spPr>
        </p:pic>
        <p:sp>
          <p:nvSpPr>
            <p:cNvPr id="34" name="TextBox 33">
              <a:extLst>
                <a:ext uri="{FF2B5EF4-FFF2-40B4-BE49-F238E27FC236}">
                  <a16:creationId xmlns:a16="http://schemas.microsoft.com/office/drawing/2014/main" id="{F609BAD4-9108-4C92-BF79-37090DC6AD0C}"/>
                </a:ext>
              </a:extLst>
            </p:cNvPr>
            <p:cNvSpPr txBox="1"/>
            <p:nvPr/>
          </p:nvSpPr>
          <p:spPr>
            <a:xfrm>
              <a:off x="5350027" y="3951329"/>
              <a:ext cx="2585675" cy="276999"/>
            </a:xfrm>
            <a:prstGeom prst="rect">
              <a:avLst/>
            </a:prstGeom>
            <a:noFill/>
          </p:spPr>
          <p:txBody>
            <a:bodyPr vert="horz" wrap="square" lIns="0" tIns="0" rIns="0" bIns="0" rtlCol="0">
              <a:spAutoFit/>
            </a:bodyPr>
            <a:lstStyle/>
            <a:p>
              <a:pPr algn="ctr" defTabSz="685800"/>
              <a:r>
                <a:rPr lang="en-US" sz="1350" dirty="0">
                  <a:solidFill>
                    <a:prstClr val="white"/>
                  </a:solidFill>
                  <a:latin typeface="Intel Clear"/>
                </a:rPr>
                <a:t>P4800X AIC</a:t>
              </a:r>
            </a:p>
          </p:txBody>
        </p:sp>
      </p:grpSp>
      <p:grpSp>
        <p:nvGrpSpPr>
          <p:cNvPr id="40" name="Group 39">
            <a:extLst>
              <a:ext uri="{FF2B5EF4-FFF2-40B4-BE49-F238E27FC236}">
                <a16:creationId xmlns:a16="http://schemas.microsoft.com/office/drawing/2014/main" id="{98B2D1A9-F956-4209-9059-0BBEC4BAD6B2}"/>
              </a:ext>
            </a:extLst>
          </p:cNvPr>
          <p:cNvGrpSpPr/>
          <p:nvPr/>
        </p:nvGrpSpPr>
        <p:grpSpPr>
          <a:xfrm>
            <a:off x="6441473" y="1842116"/>
            <a:ext cx="2163758" cy="1360462"/>
            <a:chOff x="8588631" y="2456154"/>
            <a:chExt cx="2885010" cy="1813948"/>
          </a:xfrm>
          <a:effectLst>
            <a:outerShdw blurRad="50800" dist="38100" dir="2700000" algn="tl" rotWithShape="0">
              <a:prstClr val="black">
                <a:alpha val="40000"/>
              </a:prstClr>
            </a:outerShdw>
          </a:effectLst>
        </p:grpSpPr>
        <p:pic>
          <p:nvPicPr>
            <p:cNvPr id="32" name="Picture 31" descr="A close up of a stereo&#10;&#10;Description generated with very high confidence">
              <a:extLst>
                <a:ext uri="{FF2B5EF4-FFF2-40B4-BE49-F238E27FC236}">
                  <a16:creationId xmlns:a16="http://schemas.microsoft.com/office/drawing/2014/main" id="{4DE37961-6092-42E3-A511-5FF1CDCD30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8631" y="2456154"/>
              <a:ext cx="2885010" cy="1622818"/>
            </a:xfrm>
            <a:prstGeom prst="rect">
              <a:avLst/>
            </a:prstGeom>
          </p:spPr>
        </p:pic>
        <p:sp>
          <p:nvSpPr>
            <p:cNvPr id="35" name="TextBox 34">
              <a:extLst>
                <a:ext uri="{FF2B5EF4-FFF2-40B4-BE49-F238E27FC236}">
                  <a16:creationId xmlns:a16="http://schemas.microsoft.com/office/drawing/2014/main" id="{A34D4FA4-B9CE-43B8-B81A-412C772D5718}"/>
                </a:ext>
              </a:extLst>
            </p:cNvPr>
            <p:cNvSpPr txBox="1"/>
            <p:nvPr/>
          </p:nvSpPr>
          <p:spPr>
            <a:xfrm>
              <a:off x="8691494" y="3993103"/>
              <a:ext cx="2585675" cy="276999"/>
            </a:xfrm>
            <a:prstGeom prst="rect">
              <a:avLst/>
            </a:prstGeom>
            <a:noFill/>
          </p:spPr>
          <p:txBody>
            <a:bodyPr vert="horz" wrap="square" lIns="0" tIns="0" rIns="0" bIns="0" rtlCol="0">
              <a:spAutoFit/>
            </a:bodyPr>
            <a:lstStyle/>
            <a:p>
              <a:pPr algn="ctr" defTabSz="685800"/>
              <a:r>
                <a:rPr lang="en-US" sz="1350" dirty="0">
                  <a:solidFill>
                    <a:prstClr val="white"/>
                  </a:solidFill>
                  <a:latin typeface="Intel Clear"/>
                </a:rPr>
                <a:t>P4800X U.2</a:t>
              </a:r>
            </a:p>
          </p:txBody>
        </p:sp>
      </p:grpSp>
      <p:grpSp>
        <p:nvGrpSpPr>
          <p:cNvPr id="22" name="Group 21">
            <a:extLst>
              <a:ext uri="{FF2B5EF4-FFF2-40B4-BE49-F238E27FC236}">
                <a16:creationId xmlns:a16="http://schemas.microsoft.com/office/drawing/2014/main" id="{A69B1102-78C9-4C68-BFD1-0B1FBF92D37D}"/>
              </a:ext>
            </a:extLst>
          </p:cNvPr>
          <p:cNvGrpSpPr/>
          <p:nvPr/>
        </p:nvGrpSpPr>
        <p:grpSpPr>
          <a:xfrm>
            <a:off x="6150879" y="3490639"/>
            <a:ext cx="2634289" cy="733476"/>
            <a:chOff x="6491808" y="4588874"/>
            <a:chExt cx="3512385" cy="977967"/>
          </a:xfrm>
        </p:grpSpPr>
        <p:pic>
          <p:nvPicPr>
            <p:cNvPr id="33" name="Picture 32">
              <a:extLst>
                <a:ext uri="{FF2B5EF4-FFF2-40B4-BE49-F238E27FC236}">
                  <a16:creationId xmlns:a16="http://schemas.microsoft.com/office/drawing/2014/main" id="{763CC03C-3960-4E6F-A95F-4EE3FA351C7B}"/>
                </a:ext>
              </a:extLst>
            </p:cNvPr>
            <p:cNvPicPr>
              <a:picLocks noChangeAspect="1"/>
            </p:cNvPicPr>
            <p:nvPr/>
          </p:nvPicPr>
          <p:blipFill>
            <a:blip r:embed="rId7"/>
            <a:stretch>
              <a:fillRect/>
            </a:stretch>
          </p:blipFill>
          <p:spPr>
            <a:xfrm>
              <a:off x="6491808" y="4588874"/>
              <a:ext cx="3512385" cy="623008"/>
            </a:xfrm>
            <a:prstGeom prst="rect">
              <a:avLst/>
            </a:prstGeom>
          </p:spPr>
        </p:pic>
        <p:sp>
          <p:nvSpPr>
            <p:cNvPr id="36" name="TextBox 35">
              <a:extLst>
                <a:ext uri="{FF2B5EF4-FFF2-40B4-BE49-F238E27FC236}">
                  <a16:creationId xmlns:a16="http://schemas.microsoft.com/office/drawing/2014/main" id="{07DC302F-3463-41B6-B915-5AC330CF5351}"/>
                </a:ext>
              </a:extLst>
            </p:cNvPr>
            <p:cNvSpPr txBox="1"/>
            <p:nvPr/>
          </p:nvSpPr>
          <p:spPr>
            <a:xfrm>
              <a:off x="6946149" y="5289842"/>
              <a:ext cx="2585674" cy="276999"/>
            </a:xfrm>
            <a:prstGeom prst="rect">
              <a:avLst/>
            </a:prstGeom>
            <a:noFill/>
          </p:spPr>
          <p:txBody>
            <a:bodyPr vert="horz" wrap="square" lIns="0" tIns="0" rIns="0" bIns="0" rtlCol="0">
              <a:spAutoFit/>
            </a:bodyPr>
            <a:lstStyle/>
            <a:p>
              <a:pPr algn="ctr" defTabSz="685800"/>
              <a:r>
                <a:rPr lang="en-US" sz="1350" dirty="0">
                  <a:solidFill>
                    <a:prstClr val="white"/>
                  </a:solidFill>
                  <a:latin typeface="Intel Clear"/>
                </a:rPr>
                <a:t>P4801X M.2</a:t>
              </a:r>
            </a:p>
          </p:txBody>
        </p:sp>
      </p:grpSp>
      <p:grpSp>
        <p:nvGrpSpPr>
          <p:cNvPr id="39" name="Group 38">
            <a:extLst>
              <a:ext uri="{FF2B5EF4-FFF2-40B4-BE49-F238E27FC236}">
                <a16:creationId xmlns:a16="http://schemas.microsoft.com/office/drawing/2014/main" id="{4E0E5AF5-EDDF-4F84-8CC7-7AF642735468}"/>
              </a:ext>
            </a:extLst>
          </p:cNvPr>
          <p:cNvGrpSpPr/>
          <p:nvPr/>
        </p:nvGrpSpPr>
        <p:grpSpPr>
          <a:xfrm>
            <a:off x="3769397" y="3202578"/>
            <a:ext cx="2086611" cy="1308924"/>
            <a:chOff x="5025863" y="4270102"/>
            <a:chExt cx="2782148" cy="1745231"/>
          </a:xfrm>
          <a:effectLst>
            <a:outerShdw blurRad="50800" dist="38100" dir="2700000" algn="tl" rotWithShape="0">
              <a:prstClr val="black">
                <a:alpha val="40000"/>
              </a:prstClr>
            </a:outerShdw>
          </a:effectLst>
        </p:grpSpPr>
        <p:pic>
          <p:nvPicPr>
            <p:cNvPr id="37" name="Picture 36" descr="A close up of a stereo&#10;&#10;Description generated with very high confidence">
              <a:extLst>
                <a:ext uri="{FF2B5EF4-FFF2-40B4-BE49-F238E27FC236}">
                  <a16:creationId xmlns:a16="http://schemas.microsoft.com/office/drawing/2014/main" id="{F13D54AD-4B72-4EA7-933B-D9E43EAF4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5863" y="4270102"/>
              <a:ext cx="2782148" cy="1564958"/>
            </a:xfrm>
            <a:prstGeom prst="rect">
              <a:avLst/>
            </a:prstGeom>
          </p:spPr>
        </p:pic>
        <p:sp>
          <p:nvSpPr>
            <p:cNvPr id="38" name="TextBox 37">
              <a:extLst>
                <a:ext uri="{FF2B5EF4-FFF2-40B4-BE49-F238E27FC236}">
                  <a16:creationId xmlns:a16="http://schemas.microsoft.com/office/drawing/2014/main" id="{0652090D-80D7-4D1B-A977-BDF0F79A599F}"/>
                </a:ext>
              </a:extLst>
            </p:cNvPr>
            <p:cNvSpPr txBox="1"/>
            <p:nvPr/>
          </p:nvSpPr>
          <p:spPr>
            <a:xfrm>
              <a:off x="5124099" y="5738334"/>
              <a:ext cx="2585675" cy="276999"/>
            </a:xfrm>
            <a:prstGeom prst="rect">
              <a:avLst/>
            </a:prstGeom>
            <a:noFill/>
          </p:spPr>
          <p:txBody>
            <a:bodyPr vert="horz" wrap="square" lIns="0" tIns="0" rIns="0" bIns="0" rtlCol="0">
              <a:spAutoFit/>
            </a:bodyPr>
            <a:lstStyle/>
            <a:p>
              <a:pPr algn="ctr" defTabSz="685800"/>
              <a:r>
                <a:rPr lang="en-US" sz="1350" dirty="0">
                  <a:solidFill>
                    <a:prstClr val="white"/>
                  </a:solidFill>
                  <a:latin typeface="Intel Clear"/>
                </a:rPr>
                <a:t>P4801X U.2</a:t>
              </a:r>
            </a:p>
          </p:txBody>
        </p:sp>
      </p:grpSp>
    </p:spTree>
    <p:extLst>
      <p:ext uri="{BB962C8B-B14F-4D97-AF65-F5344CB8AC3E}">
        <p14:creationId xmlns:p14="http://schemas.microsoft.com/office/powerpoint/2010/main" val="15664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pPr>
            <a:r>
              <a:rPr lang="en-US" dirty="0"/>
              <a:t>Platform connected</a:t>
            </a:r>
          </a:p>
        </p:txBody>
      </p:sp>
      <p:sp>
        <p:nvSpPr>
          <p:cNvPr id="76" name="Rectangle 75"/>
          <p:cNvSpPr/>
          <p:nvPr/>
        </p:nvSpPr>
        <p:spPr>
          <a:xfrm>
            <a:off x="4627664" y="1323606"/>
            <a:ext cx="3927273" cy="3356691"/>
          </a:xfrm>
          <a:prstGeom prst="rect">
            <a:avLst/>
          </a:prstGeom>
          <a:gradFill rotWithShape="1">
            <a:gsLst>
              <a:gs pos="0">
                <a:srgbClr val="0071C5">
                  <a:alpha val="29000"/>
                  <a:lumMod val="63000"/>
                </a:srgbClr>
              </a:gs>
              <a:gs pos="63000">
                <a:srgbClr val="0071C5">
                  <a:alpha val="38000"/>
                  <a:lumMod val="45000"/>
                </a:srgbClr>
              </a:gs>
              <a:gs pos="100000">
                <a:srgbClr val="0071C5">
                  <a:alpha val="94000"/>
                  <a:lumMod val="76000"/>
                </a:srgbClr>
              </a:gs>
            </a:gsLst>
            <a:lin ang="16200000" scaled="1"/>
          </a:gradFill>
          <a:ln w="9525" cap="flat" cmpd="sng" algn="ctr">
            <a:gradFill>
              <a:gsLst>
                <a:gs pos="12000">
                  <a:schemeClr val="accent1">
                    <a:alpha val="0"/>
                    <a:lumMod val="86000"/>
                    <a:lumOff val="14000"/>
                  </a:schemeClr>
                </a:gs>
                <a:gs pos="76000">
                  <a:schemeClr val="accent1">
                    <a:lumMod val="99000"/>
                    <a:alpha val="0"/>
                  </a:schemeClr>
                </a:gs>
                <a:gs pos="52000">
                  <a:schemeClr val="accent1"/>
                </a:gs>
                <a:gs pos="36000">
                  <a:schemeClr val="accent1"/>
                </a:gs>
              </a:gsLst>
              <a:lin ang="8400000" scaled="0"/>
            </a:gradFill>
            <a:prstDash val="solid"/>
          </a:ln>
          <a:effectLst/>
        </p:spPr>
        <p:txBody>
          <a:bodyPr rtlCol="0" anchor="ctr"/>
          <a:lstStyle/>
          <a:p>
            <a:pPr algn="ctr" defTabSz="457189"/>
            <a:endParaRPr lang="en-US" kern="0">
              <a:solidFill>
                <a:prstClr val="white"/>
              </a:solidFill>
              <a:latin typeface="Intel Clear"/>
            </a:endParaRPr>
          </a:p>
        </p:txBody>
      </p:sp>
      <p:sp>
        <p:nvSpPr>
          <p:cNvPr id="77" name="Rectangle 76"/>
          <p:cNvSpPr/>
          <p:nvPr/>
        </p:nvSpPr>
        <p:spPr>
          <a:xfrm>
            <a:off x="571953" y="1323608"/>
            <a:ext cx="3949558" cy="3356690"/>
          </a:xfrm>
          <a:prstGeom prst="rect">
            <a:avLst/>
          </a:prstGeom>
          <a:gradFill rotWithShape="1">
            <a:gsLst>
              <a:gs pos="0">
                <a:srgbClr val="0071C5">
                  <a:alpha val="29000"/>
                  <a:lumMod val="63000"/>
                </a:srgbClr>
              </a:gs>
              <a:gs pos="63000">
                <a:srgbClr val="0071C5">
                  <a:alpha val="38000"/>
                  <a:lumMod val="45000"/>
                </a:srgbClr>
              </a:gs>
              <a:gs pos="100000">
                <a:srgbClr val="0071C5">
                  <a:alpha val="94000"/>
                  <a:lumMod val="76000"/>
                </a:srgbClr>
              </a:gs>
            </a:gsLst>
            <a:lin ang="16200000" scaled="1"/>
          </a:gradFill>
          <a:ln w="9525" cap="flat" cmpd="sng" algn="ctr">
            <a:gradFill>
              <a:gsLst>
                <a:gs pos="12000">
                  <a:schemeClr val="accent1">
                    <a:alpha val="0"/>
                    <a:lumMod val="86000"/>
                    <a:lumOff val="14000"/>
                  </a:schemeClr>
                </a:gs>
                <a:gs pos="76000">
                  <a:schemeClr val="accent1">
                    <a:lumMod val="99000"/>
                    <a:alpha val="0"/>
                  </a:schemeClr>
                </a:gs>
                <a:gs pos="52000">
                  <a:schemeClr val="accent1"/>
                </a:gs>
                <a:gs pos="36000">
                  <a:schemeClr val="accent1"/>
                </a:gs>
              </a:gsLst>
              <a:lin ang="8400000" scaled="0"/>
            </a:gradFill>
            <a:prstDash val="solid"/>
          </a:ln>
          <a:effectLst/>
        </p:spPr>
        <p:txBody>
          <a:bodyPr rtlCol="0" anchor="ctr"/>
          <a:lstStyle/>
          <a:p>
            <a:pPr algn="ctr" defTabSz="457189"/>
            <a:endParaRPr lang="en-US" kern="0">
              <a:solidFill>
                <a:prstClr val="white"/>
              </a:solidFill>
              <a:latin typeface="Intel Clear"/>
            </a:endParaRPr>
          </a:p>
        </p:txBody>
      </p:sp>
      <p:sp>
        <p:nvSpPr>
          <p:cNvPr id="79" name="Rectangle 78"/>
          <p:cNvSpPr/>
          <p:nvPr/>
        </p:nvSpPr>
        <p:spPr>
          <a:xfrm>
            <a:off x="4594578" y="2928690"/>
            <a:ext cx="4038600" cy="530104"/>
          </a:xfrm>
          <a:prstGeom prst="rect">
            <a:avLst/>
          </a:prstGeom>
          <a:noFill/>
          <a:ln w="6350" cap="flat" cmpd="sng" algn="ctr">
            <a:noFill/>
            <a:prstDash val="solid"/>
            <a:round/>
            <a:headEnd type="none" w="med" len="med"/>
            <a:tailEnd type="none" w="med" len="med"/>
          </a:ln>
          <a:effectLst/>
        </p:spPr>
        <p:txBody>
          <a:bodyPr vert="horz" wrap="square" lIns="0" tIns="91440" rIns="91368" bIns="45686" numCol="1" rtlCol="0" anchor="ctr" anchorCtr="0" compatLnSpc="1">
            <a:prstTxWarp prst="textNoShape">
              <a:avLst/>
            </a:prstTxWarp>
            <a:noAutofit/>
          </a:bodyPr>
          <a:lstStyle/>
          <a:p>
            <a:pPr algn="ctr" defTabSz="914202">
              <a:lnSpc>
                <a:spcPct val="80000"/>
              </a:lnSpc>
              <a:spcBef>
                <a:spcPct val="30000"/>
              </a:spcBef>
              <a:buClr>
                <a:prstClr val="white"/>
              </a:buClr>
            </a:pPr>
            <a:r>
              <a:rPr lang="en-US" sz="2000" kern="0" dirty="0">
                <a:solidFill>
                  <a:prstClr val="white"/>
                </a:solidFill>
                <a:ea typeface="Intel Clear Pro" panose="020B0804020202060201" pitchFamily="34" charset="0"/>
                <a:cs typeface="Intel Clear Pro" panose="020B0804020202060201" pitchFamily="34" charset="0"/>
              </a:rPr>
              <a:t>Rapid Storage Driver </a:t>
            </a:r>
            <a:br>
              <a:rPr lang="en-US" sz="2000" kern="0" dirty="0">
                <a:solidFill>
                  <a:prstClr val="white"/>
                </a:solidFill>
                <a:ea typeface="Intel Clear Pro" panose="020B0804020202060201" pitchFamily="34" charset="0"/>
                <a:cs typeface="Intel Clear Pro" panose="020B0804020202060201" pitchFamily="34" charset="0"/>
              </a:rPr>
            </a:br>
            <a:r>
              <a:rPr lang="en-US" sz="2000" b="1" kern="0" dirty="0">
                <a:solidFill>
                  <a:schemeClr val="accent4"/>
                </a:solidFill>
                <a:ea typeface="Intel Clear Pro" panose="020B0804020202060201" pitchFamily="34" charset="0"/>
                <a:cs typeface="Intel Clear Pro" panose="020B0804020202060201" pitchFamily="34" charset="0"/>
              </a:rPr>
              <a:t>Better Together </a:t>
            </a:r>
            <a:br>
              <a:rPr lang="en-US" sz="2000" i="1" kern="0" dirty="0">
                <a:solidFill>
                  <a:schemeClr val="accent4"/>
                </a:solidFill>
                <a:ea typeface="Intel Clear Pro" panose="020B0804020202060201" pitchFamily="34" charset="0"/>
                <a:cs typeface="Intel Clear Pro" panose="020B0804020202060201" pitchFamily="34" charset="0"/>
              </a:rPr>
            </a:br>
            <a:r>
              <a:rPr lang="en-US" sz="2000" kern="0" dirty="0">
                <a:solidFill>
                  <a:prstClr val="white"/>
                </a:solidFill>
                <a:ea typeface="Intel Clear Pro" panose="020B0804020202060201" pitchFamily="34" charset="0"/>
                <a:cs typeface="Intel Clear Pro" panose="020B0804020202060201" pitchFamily="34" charset="0"/>
              </a:rPr>
              <a:t>w/Intel® </a:t>
            </a:r>
            <a:r>
              <a:rPr lang="en-US" sz="2000" kern="0" dirty="0" err="1">
                <a:solidFill>
                  <a:prstClr val="white"/>
                </a:solidFill>
                <a:ea typeface="Intel Clear Pro" panose="020B0804020202060201" pitchFamily="34" charset="0"/>
                <a:cs typeface="Intel Clear Pro" panose="020B0804020202060201" pitchFamily="34" charset="0"/>
              </a:rPr>
              <a:t>Optane</a:t>
            </a:r>
            <a:r>
              <a:rPr lang="en-US" sz="2000" kern="0" dirty="0">
                <a:solidFill>
                  <a:prstClr val="white"/>
                </a:solidFill>
                <a:ea typeface="Intel Clear Pro" panose="020B0804020202060201" pitchFamily="34" charset="0"/>
                <a:cs typeface="Intel Clear Pro" panose="020B0804020202060201" pitchFamily="34" charset="0"/>
              </a:rPr>
              <a:t>™ Memory  </a:t>
            </a:r>
            <a:endParaRPr lang="en-US" sz="2000" kern="0" dirty="0">
              <a:solidFill>
                <a:srgbClr val="F8D44C"/>
              </a:solidFill>
              <a:ea typeface="Intel Clear Pro" panose="020B0804020202060201" pitchFamily="34" charset="0"/>
              <a:cs typeface="Intel Clear Pro" panose="020B0804020202060201" pitchFamily="34" charset="0"/>
            </a:endParaRPr>
          </a:p>
        </p:txBody>
      </p:sp>
      <p:sp>
        <p:nvSpPr>
          <p:cNvPr id="83" name="Rectangle 82"/>
          <p:cNvSpPr/>
          <p:nvPr/>
        </p:nvSpPr>
        <p:spPr>
          <a:xfrm>
            <a:off x="4936673" y="1590425"/>
            <a:ext cx="3309257" cy="522514"/>
          </a:xfrm>
          <a:prstGeom prst="rect">
            <a:avLst/>
          </a:prstGeom>
          <a:no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chemeClr val="accent4"/>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Client</a:t>
            </a:r>
          </a:p>
        </p:txBody>
      </p:sp>
      <p:grpSp>
        <p:nvGrpSpPr>
          <p:cNvPr id="84" name="Group 83"/>
          <p:cNvGrpSpPr/>
          <p:nvPr/>
        </p:nvGrpSpPr>
        <p:grpSpPr>
          <a:xfrm>
            <a:off x="586629" y="2889712"/>
            <a:ext cx="3948431" cy="608060"/>
            <a:chOff x="3531540" y="3451226"/>
            <a:chExt cx="4387460" cy="822388"/>
          </a:xfrm>
          <a:noFill/>
        </p:grpSpPr>
        <p:sp>
          <p:nvSpPr>
            <p:cNvPr id="85" name="Rectangle 84"/>
            <p:cNvSpPr/>
            <p:nvPr/>
          </p:nvSpPr>
          <p:spPr>
            <a:xfrm>
              <a:off x="3531540" y="3451226"/>
              <a:ext cx="4356100" cy="716954"/>
            </a:xfrm>
            <a:prstGeom prst="rect">
              <a:avLst/>
            </a:prstGeom>
            <a:grpFill/>
            <a:ln w="6350" cap="flat" cmpd="sng" algn="ctr">
              <a:noFill/>
              <a:prstDash val="solid"/>
              <a:round/>
              <a:headEnd type="none" w="med" len="med"/>
              <a:tailEnd type="none" w="med" len="med"/>
            </a:ln>
            <a:effectLst/>
          </p:spPr>
          <p:txBody>
            <a:bodyPr vert="horz" wrap="square" lIns="0" tIns="91440" rIns="91368" bIns="45686" numCol="1" rtlCol="0" anchor="ctr" anchorCtr="0" compatLnSpc="1">
              <a:prstTxWarp prst="textNoShape">
                <a:avLst/>
              </a:prstTxWarp>
              <a:noAutofit/>
            </a:bodyPr>
            <a:lstStyle/>
            <a:p>
              <a:pPr algn="ctr" defTabSz="914202">
                <a:lnSpc>
                  <a:spcPct val="80000"/>
                </a:lnSpc>
                <a:spcBef>
                  <a:spcPct val="30000"/>
                </a:spcBef>
                <a:buClr>
                  <a:prstClr val="white"/>
                </a:buClr>
              </a:pPr>
              <a:endParaRPr lang="en-US" sz="2000" kern="0" dirty="0">
                <a:solidFill>
                  <a:srgbClr val="F8D44C"/>
                </a:solidFill>
                <a:ea typeface="Intel Clear Pro" panose="020B0804020202060201" pitchFamily="34" charset="0"/>
                <a:cs typeface="Intel Clear Pro" panose="020B0804020202060201" pitchFamily="34" charset="0"/>
              </a:endParaRPr>
            </a:p>
          </p:txBody>
        </p:sp>
        <p:sp>
          <p:nvSpPr>
            <p:cNvPr id="87" name="Rectangle 86"/>
            <p:cNvSpPr/>
            <p:nvPr/>
          </p:nvSpPr>
          <p:spPr>
            <a:xfrm>
              <a:off x="3562900" y="3556660"/>
              <a:ext cx="4356100" cy="716954"/>
            </a:xfrm>
            <a:prstGeom prst="rect">
              <a:avLst/>
            </a:prstGeom>
            <a:grpFill/>
            <a:ln w="6350" cap="flat" cmpd="sng" algn="ctr">
              <a:noFill/>
              <a:prstDash val="solid"/>
              <a:round/>
              <a:headEnd type="none" w="med" len="med"/>
              <a:tailEnd type="none" w="med" len="med"/>
            </a:ln>
            <a:effectLst/>
          </p:spPr>
          <p:txBody>
            <a:bodyPr vert="horz" wrap="square" lIns="0" tIns="91440" rIns="91368" bIns="45686" numCol="1" rtlCol="0" anchor="ctr" anchorCtr="0" compatLnSpc="1">
              <a:prstTxWarp prst="textNoShape">
                <a:avLst/>
              </a:prstTxWarp>
              <a:noAutofit/>
            </a:bodyPr>
            <a:lstStyle/>
            <a:p>
              <a:pPr algn="ctr" defTabSz="914202">
                <a:lnSpc>
                  <a:spcPct val="80000"/>
                </a:lnSpc>
                <a:spcBef>
                  <a:spcPct val="30000"/>
                </a:spcBef>
                <a:buClr>
                  <a:prstClr val="white"/>
                </a:buClr>
              </a:pPr>
              <a:r>
                <a:rPr lang="en-US" sz="2000" b="1" kern="0" dirty="0">
                  <a:solidFill>
                    <a:schemeClr val="accent4"/>
                  </a:solidFill>
                  <a:ea typeface="Intel Clear Pro" panose="020B0804020202060201" pitchFamily="34" charset="0"/>
                  <a:cs typeface="Intel Clear Pro" panose="020B0804020202060201" pitchFamily="34" charset="0"/>
                </a:rPr>
                <a:t>Virtual Raid on CPU/</a:t>
              </a:r>
              <a:r>
                <a:rPr lang="en-US" sz="2000" kern="0" dirty="0">
                  <a:solidFill>
                    <a:prstClr val="white"/>
                  </a:solidFill>
                  <a:ea typeface="Intel Clear Pro" panose="020B0804020202060201" pitchFamily="34" charset="0"/>
                  <a:cs typeface="Intel Clear Pro" panose="020B0804020202060201" pitchFamily="34" charset="0"/>
                </a:rPr>
                <a:t>Volume Management Device </a:t>
              </a:r>
            </a:p>
          </p:txBody>
        </p:sp>
      </p:grpSp>
      <p:sp>
        <p:nvSpPr>
          <p:cNvPr id="89" name="Rectangle 88"/>
          <p:cNvSpPr/>
          <p:nvPr/>
        </p:nvSpPr>
        <p:spPr>
          <a:xfrm>
            <a:off x="892105" y="1590425"/>
            <a:ext cx="3309257" cy="522514"/>
          </a:xfrm>
          <a:prstGeom prst="rect">
            <a:avLst/>
          </a:prstGeom>
          <a:noFill/>
          <a:ln w="9525" cap="flat" cmpd="sng" algn="ctr">
            <a:noFill/>
            <a:prstDash val="solid"/>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chemeClr val="accent4"/>
                </a:solidFill>
                <a:effectLst/>
                <a:uLnTx/>
                <a:uFillTx/>
                <a:latin typeface="Intel Clear Pro" panose="020B0804020202060201" pitchFamily="34" charset="0"/>
                <a:ea typeface="Intel Clear Pro" panose="020B0804020202060201" pitchFamily="34" charset="0"/>
                <a:cs typeface="Intel Clear Pro" panose="020B0804020202060201" pitchFamily="34" charset="0"/>
              </a:rPr>
              <a:t>Data Center</a:t>
            </a:r>
          </a:p>
        </p:txBody>
      </p:sp>
      <p:cxnSp>
        <p:nvCxnSpPr>
          <p:cNvPr id="91" name="Straight Connector 90"/>
          <p:cNvCxnSpPr/>
          <p:nvPr/>
        </p:nvCxnSpPr>
        <p:spPr>
          <a:xfrm>
            <a:off x="571953" y="2316804"/>
            <a:ext cx="3934885" cy="1"/>
          </a:xfrm>
          <a:prstGeom prst="line">
            <a:avLst/>
          </a:prstGeom>
          <a:noFill/>
          <a:ln w="15875" cap="flat" cmpd="sng" algn="ctr">
            <a:gradFill flip="none" rotWithShape="1">
              <a:gsLst>
                <a:gs pos="0">
                  <a:schemeClr val="accent1">
                    <a:alpha val="0"/>
                  </a:schemeClr>
                </a:gs>
                <a:gs pos="50000">
                  <a:schemeClr val="accent4"/>
                </a:gs>
                <a:gs pos="100000">
                  <a:schemeClr val="accent1">
                    <a:alpha val="0"/>
                  </a:schemeClr>
                </a:gs>
              </a:gsLst>
              <a:path path="circle">
                <a:fillToRect l="100000" t="100000"/>
              </a:path>
              <a:tileRect r="-100000" b="-100000"/>
            </a:gradFill>
            <a:prstDash val="solid"/>
          </a:ln>
          <a:effectLst/>
        </p:spPr>
      </p:cxnSp>
      <p:cxnSp>
        <p:nvCxnSpPr>
          <p:cNvPr id="15" name="Straight Connector 14"/>
          <p:cNvCxnSpPr/>
          <p:nvPr/>
        </p:nvCxnSpPr>
        <p:spPr>
          <a:xfrm>
            <a:off x="4612991" y="2316803"/>
            <a:ext cx="3934885" cy="1"/>
          </a:xfrm>
          <a:prstGeom prst="line">
            <a:avLst/>
          </a:prstGeom>
          <a:noFill/>
          <a:ln w="15875" cap="flat" cmpd="sng" algn="ctr">
            <a:gradFill flip="none" rotWithShape="1">
              <a:gsLst>
                <a:gs pos="0">
                  <a:schemeClr val="accent1">
                    <a:alpha val="0"/>
                  </a:schemeClr>
                </a:gs>
                <a:gs pos="50000">
                  <a:schemeClr val="accent4"/>
                </a:gs>
                <a:gs pos="100000">
                  <a:schemeClr val="accent1">
                    <a:alpha val="0"/>
                  </a:schemeClr>
                </a:gs>
              </a:gsLst>
              <a:path path="circle">
                <a:fillToRect l="100000" t="100000"/>
              </a:path>
              <a:tileRect r="-100000" b="-100000"/>
            </a:gradFill>
            <a:prstDash val="solid"/>
          </a:ln>
          <a:effectLst/>
        </p:spPr>
      </p:cxnSp>
    </p:spTree>
    <p:extLst>
      <p:ext uri="{BB962C8B-B14F-4D97-AF65-F5344CB8AC3E}">
        <p14:creationId xmlns:p14="http://schemas.microsoft.com/office/powerpoint/2010/main" val="195011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14034" y="1635902"/>
            <a:ext cx="2918211" cy="2024187"/>
            <a:chOff x="204940" y="1131308"/>
            <a:chExt cx="2762610" cy="1916256"/>
          </a:xfrm>
        </p:grpSpPr>
        <p:sp>
          <p:nvSpPr>
            <p:cNvPr id="20" name="TextBox 19"/>
            <p:cNvSpPr txBox="1"/>
            <p:nvPr/>
          </p:nvSpPr>
          <p:spPr>
            <a:xfrm>
              <a:off x="343725" y="2469003"/>
              <a:ext cx="2623825" cy="578561"/>
            </a:xfrm>
            <a:prstGeom prst="rect">
              <a:avLst/>
            </a:prstGeom>
            <a:noFill/>
            <a:ln w="26425" cap="flat" cmpd="sng" algn="ctr">
              <a:noFill/>
              <a:prstDash val="solid"/>
            </a:ln>
            <a:effectLst/>
          </p:spPr>
          <p:txBody>
            <a:bodyPr vert="horz" lIns="0" tIns="0" rIns="0" bIns="0" rtlCol="0" anchor="ctr" anchorCtr="0"/>
            <a:lstStyle>
              <a:defPPr>
                <a:defRPr lang="en-US"/>
              </a:defPPr>
              <a:lvl1pPr algn="ctr">
                <a:lnSpc>
                  <a:spcPct val="70000"/>
                </a:lnSpc>
                <a:defRPr sz="2000" b="1" kern="0">
                  <a:solidFill>
                    <a:prstClr val="white"/>
                  </a:solidFill>
                  <a:latin typeface="Intel Clear Pro"/>
                </a:defRPr>
              </a:lvl1pPr>
            </a:lstStyle>
            <a:p>
              <a:pPr>
                <a:defRPr/>
              </a:pPr>
              <a:r>
                <a:rPr lang="en-US" sz="2400" dirty="0"/>
                <a:t>IMFT Fab 2 </a:t>
              </a: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t="-10432" b="-10432"/>
            <a:stretch/>
          </p:blipFill>
          <p:spPr>
            <a:xfrm>
              <a:off x="204940" y="1131308"/>
              <a:ext cx="2709379" cy="1489566"/>
            </a:xfrm>
            <a:prstGeom prst="rect">
              <a:avLst/>
            </a:prstGeom>
            <a:solidFill>
              <a:srgbClr val="0F1349"/>
            </a:solidFill>
            <a:ln>
              <a:noFill/>
            </a:ln>
            <a:effectLst>
              <a:softEdge rad="241300"/>
            </a:effectLst>
          </p:spPr>
        </p:pic>
      </p:grpSp>
      <p:sp>
        <p:nvSpPr>
          <p:cNvPr id="22" name="TextBox 21"/>
          <p:cNvSpPr txBox="1"/>
          <p:nvPr/>
        </p:nvSpPr>
        <p:spPr>
          <a:xfrm>
            <a:off x="1390338" y="3881555"/>
            <a:ext cx="6363324" cy="517065"/>
          </a:xfrm>
          <a:prstGeom prst="rect">
            <a:avLst/>
          </a:prstGeom>
          <a:noFill/>
        </p:spPr>
        <p:txBody>
          <a:bodyPr vert="horz" wrap="square" lIns="0" tIns="0" rIns="0" bIns="0" rtlCol="0">
            <a:spAutoFit/>
          </a:bodyPr>
          <a:lstStyle/>
          <a:p>
            <a:pPr algn="ctr" defTabSz="457189">
              <a:lnSpc>
                <a:spcPct val="70000"/>
              </a:lnSpc>
              <a:tabLst>
                <a:tab pos="3597185" algn="l"/>
              </a:tabLst>
            </a:pPr>
            <a:r>
              <a:rPr lang="en-US" sz="4800" dirty="0">
                <a:solidFill>
                  <a:srgbClr val="00AEEF"/>
                </a:solidFill>
                <a:latin typeface="Intel Clear Pro" panose="020B0804020202060201" pitchFamily="34" charset="0"/>
                <a:ea typeface="Intel Clear Pro" panose="020B0804020202060201" pitchFamily="34" charset="0"/>
                <a:cs typeface="Intel Clear Pro" panose="020B0804020202060201" pitchFamily="34" charset="0"/>
              </a:rPr>
              <a:t>2017 &gt;60% GB growth </a:t>
            </a:r>
            <a:r>
              <a:rPr lang="en-US" sz="4800" dirty="0" err="1">
                <a:solidFill>
                  <a:srgbClr val="00AEEF"/>
                </a:solidFill>
                <a:latin typeface="Intel Clear Pro" panose="020B0804020202060201" pitchFamily="34" charset="0"/>
                <a:ea typeface="Intel Clear Pro" panose="020B0804020202060201" pitchFamily="34" charset="0"/>
                <a:cs typeface="Intel Clear Pro" panose="020B0804020202060201" pitchFamily="34" charset="0"/>
              </a:rPr>
              <a:t>Y</a:t>
            </a:r>
            <a:r>
              <a:rPr lang="en-US" sz="4400" dirty="0" err="1">
                <a:solidFill>
                  <a:srgbClr val="00AEEF"/>
                </a:solidFill>
                <a:latin typeface="Intel Clear Pro" panose="020B0804020202060201" pitchFamily="34" charset="0"/>
                <a:ea typeface="Intel Clear Pro" panose="020B0804020202060201" pitchFamily="34" charset="0"/>
                <a:cs typeface="Intel Clear Pro" panose="020B0804020202060201" pitchFamily="34" charset="0"/>
              </a:rPr>
              <a:t>o</a:t>
            </a:r>
            <a:r>
              <a:rPr lang="en-US" sz="4800" dirty="0" err="1">
                <a:solidFill>
                  <a:srgbClr val="00AEEF"/>
                </a:solidFill>
                <a:latin typeface="Intel Clear Pro" panose="020B0804020202060201" pitchFamily="34" charset="0"/>
                <a:ea typeface="Intel Clear Pro" panose="020B0804020202060201" pitchFamily="34" charset="0"/>
                <a:cs typeface="Intel Clear Pro" panose="020B0804020202060201" pitchFamily="34" charset="0"/>
              </a:rPr>
              <a:t>Y</a:t>
            </a:r>
            <a:r>
              <a:rPr lang="en-US" sz="4400" baseline="44000" dirty="0">
                <a:solidFill>
                  <a:srgbClr val="00AEEF"/>
                </a:solidFill>
                <a:latin typeface="Intel Clear Pro" panose="020B0804020202060201" pitchFamily="34" charset="0"/>
                <a:ea typeface="Intel Clear Pro" panose="020B0804020202060201" pitchFamily="34" charset="0"/>
                <a:cs typeface="Intel Clear Pro" panose="020B0804020202060201" pitchFamily="34" charset="0"/>
              </a:rPr>
              <a:t>*</a:t>
            </a:r>
            <a:endParaRPr lang="en-US" sz="4800" baseline="44000" dirty="0">
              <a:solidFill>
                <a:srgbClr val="00AEEF"/>
              </a:solidFill>
              <a:latin typeface="Intel Clear Pro" panose="020B0804020202060201" pitchFamily="34" charset="0"/>
              <a:ea typeface="Intel Clear Pro" panose="020B0804020202060201" pitchFamily="34" charset="0"/>
              <a:cs typeface="Intel Clear Pro" panose="020B0804020202060201" pitchFamily="34" charset="0"/>
            </a:endParaRPr>
          </a:p>
        </p:txBody>
      </p:sp>
      <p:grpSp>
        <p:nvGrpSpPr>
          <p:cNvPr id="23" name="Group 22"/>
          <p:cNvGrpSpPr/>
          <p:nvPr/>
        </p:nvGrpSpPr>
        <p:grpSpPr>
          <a:xfrm>
            <a:off x="6014180" y="1635902"/>
            <a:ext cx="2991773" cy="2109723"/>
            <a:chOff x="5998222" y="2305702"/>
            <a:chExt cx="2832249" cy="1997231"/>
          </a:xfrm>
        </p:grpSpPr>
        <p:sp>
          <p:nvSpPr>
            <p:cNvPr id="24" name="TextBox 23"/>
            <p:cNvSpPr txBox="1"/>
            <p:nvPr/>
          </p:nvSpPr>
          <p:spPr>
            <a:xfrm>
              <a:off x="6102434" y="3724372"/>
              <a:ext cx="2623825" cy="578561"/>
            </a:xfrm>
            <a:prstGeom prst="rect">
              <a:avLst/>
            </a:prstGeom>
            <a:noFill/>
            <a:ln w="26425" cap="flat" cmpd="sng" algn="ctr">
              <a:noFill/>
              <a:prstDash val="solid"/>
            </a:ln>
            <a:effectLst/>
          </p:spPr>
          <p:txBody>
            <a:bodyPr vert="horz" lIns="0" tIns="0" rIns="0" bIns="0" rtlCol="0" anchor="ctr" anchorCtr="0"/>
            <a:lstStyle>
              <a:defPPr>
                <a:defRPr lang="en-US"/>
              </a:defPPr>
              <a:lvl1pPr marR="0" lvl="0" indent="0" algn="ctr" defTabSz="914400" fontAlgn="auto">
                <a:lnSpc>
                  <a:spcPct val="70000"/>
                </a:lnSpc>
                <a:spcBef>
                  <a:spcPts val="0"/>
                </a:spcBef>
                <a:spcAft>
                  <a:spcPts val="0"/>
                </a:spcAft>
                <a:buClrTx/>
                <a:buSzTx/>
                <a:buFontTx/>
                <a:buNone/>
                <a:tabLst/>
                <a:defRPr sz="2200" b="1" kern="0">
                  <a:solidFill>
                    <a:prstClr val="white"/>
                  </a:solidFill>
                  <a:latin typeface="Intel Clear Pro"/>
                </a:defRPr>
              </a:lvl1pPr>
            </a:lstStyle>
            <a:p>
              <a:r>
                <a:rPr lang="en-US" sz="2400" dirty="0"/>
                <a:t>Micron Fab 10</a:t>
              </a:r>
            </a:p>
          </p:txBody>
        </p:sp>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98222" y="2305702"/>
              <a:ext cx="2832249" cy="1583775"/>
            </a:xfrm>
            <a:prstGeom prst="rect">
              <a:avLst/>
            </a:prstGeom>
            <a:ln>
              <a:noFill/>
            </a:ln>
            <a:effectLst>
              <a:softEdge rad="317500"/>
            </a:effectLst>
          </p:spPr>
        </p:pic>
      </p:grpSp>
      <p:grpSp>
        <p:nvGrpSpPr>
          <p:cNvPr id="26" name="Group 25"/>
          <p:cNvGrpSpPr/>
          <p:nvPr/>
        </p:nvGrpSpPr>
        <p:grpSpPr>
          <a:xfrm>
            <a:off x="2862199" y="1330786"/>
            <a:ext cx="3419605" cy="2377998"/>
            <a:chOff x="2909848" y="1821330"/>
            <a:chExt cx="3237269" cy="2251202"/>
          </a:xfrm>
        </p:grpSpPr>
        <p:pic>
          <p:nvPicPr>
            <p:cNvPr id="27" name="Picture 2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09848" y="1821330"/>
              <a:ext cx="3237269" cy="1960153"/>
            </a:xfrm>
            <a:prstGeom prst="rect">
              <a:avLst/>
            </a:prstGeom>
            <a:ln>
              <a:noFill/>
            </a:ln>
            <a:effectLst>
              <a:softEdge rad="609600"/>
            </a:effectLst>
          </p:spPr>
        </p:pic>
        <p:sp>
          <p:nvSpPr>
            <p:cNvPr id="28" name="TextBox 27"/>
            <p:cNvSpPr txBox="1"/>
            <p:nvPr/>
          </p:nvSpPr>
          <p:spPr>
            <a:xfrm>
              <a:off x="3293823" y="3436115"/>
              <a:ext cx="2623825" cy="636417"/>
            </a:xfrm>
            <a:prstGeom prst="rect">
              <a:avLst/>
            </a:prstGeom>
            <a:noFill/>
            <a:ln w="26425" cap="flat" cmpd="sng" algn="ctr">
              <a:noFill/>
              <a:prstDash val="solid"/>
            </a:ln>
            <a:effectLst/>
          </p:spPr>
          <p:txBody>
            <a:bodyPr vert="horz" lIns="0" tIns="0" rIns="0" bIns="0" rtlCol="0" anchor="ctr" anchorCtr="0"/>
            <a:lstStyle>
              <a:defPPr>
                <a:defRPr lang="en-US"/>
              </a:defPPr>
              <a:lvl1pPr marR="0" lvl="0" indent="0" algn="ctr" defTabSz="914400" fontAlgn="auto">
                <a:lnSpc>
                  <a:spcPct val="70000"/>
                </a:lnSpc>
                <a:spcBef>
                  <a:spcPts val="0"/>
                </a:spcBef>
                <a:spcAft>
                  <a:spcPts val="0"/>
                </a:spcAft>
                <a:buClrTx/>
                <a:buSzTx/>
                <a:buFontTx/>
                <a:buNone/>
                <a:tabLst/>
                <a:defRPr sz="2200" b="1" kern="0">
                  <a:solidFill>
                    <a:prstClr val="white"/>
                  </a:solidFill>
                  <a:latin typeface="Intel Clear Pro"/>
                </a:defRPr>
              </a:lvl1pPr>
            </a:lstStyle>
            <a:p>
              <a:r>
                <a:rPr lang="en-US" sz="2400" dirty="0"/>
                <a:t>Intel Fab 68</a:t>
              </a:r>
            </a:p>
          </p:txBody>
        </p:sp>
      </p:grpSp>
      <p:sp>
        <p:nvSpPr>
          <p:cNvPr id="29" name="Title 3"/>
          <p:cNvSpPr txBox="1">
            <a:spLocks/>
          </p:cNvSpPr>
          <p:nvPr/>
        </p:nvSpPr>
        <p:spPr bwMode="auto">
          <a:xfrm>
            <a:off x="457200" y="603133"/>
            <a:ext cx="8229600" cy="779813"/>
          </a:xfrm>
          <a:prstGeom prst="rect">
            <a:avLst/>
          </a:prstGeom>
          <a:noFill/>
          <a:ln w="9525">
            <a:noFill/>
            <a:miter lim="800000"/>
            <a:headEnd/>
            <a:tailEnd/>
          </a:ln>
          <a:effectLst/>
        </p:spPr>
        <p:txBody>
          <a:bodyPr vert="horz" wrap="square" lIns="0" tIns="0" rIns="0" bIns="0" numCol="1" anchor="ctr" anchorCtr="0" compatLnSpc="1">
            <a:prstTxWarp prst="textNoShape">
              <a:avLst/>
            </a:prstTxWarp>
            <a:noAutofit/>
          </a:bodyPr>
          <a:lstStyle>
            <a:lvl1pPr algn="ctr" rtl="0" eaLnBrk="1" fontAlgn="base" hangingPunct="1">
              <a:lnSpc>
                <a:spcPct val="90000"/>
              </a:lnSpc>
              <a:spcBef>
                <a:spcPct val="0"/>
              </a:spcBef>
              <a:spcAft>
                <a:spcPct val="0"/>
              </a:spcAft>
              <a:defRPr sz="4000">
                <a:solidFill>
                  <a:schemeClr val="tx1"/>
                </a:solidFill>
                <a:effectLst/>
                <a:latin typeface="+mj-lt"/>
                <a:ea typeface="+mj-ea"/>
                <a:cs typeface="+mj-cs"/>
              </a:defRPr>
            </a:lvl1pPr>
            <a:lvl2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5pPr>
            <a:lvl6pPr marL="250578"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6pPr>
            <a:lvl7pPr marL="501155"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7pPr>
            <a:lvl8pPr marL="751733"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8pPr>
            <a:lvl9pPr marL="1002311" algn="ctr" rtl="0" eaLnBrk="1" fontAlgn="base" hangingPunct="1">
              <a:lnSpc>
                <a:spcPct val="90000"/>
              </a:lnSpc>
              <a:spcBef>
                <a:spcPct val="0"/>
              </a:spcBef>
              <a:spcAft>
                <a:spcPct val="0"/>
              </a:spcAft>
              <a:defRPr sz="1750">
                <a:solidFill>
                  <a:schemeClr val="tx1"/>
                </a:solidFill>
                <a:effectLst>
                  <a:outerShdw blurRad="38100" dist="38100" dir="2700000" algn="tl">
                    <a:srgbClr val="000000"/>
                  </a:outerShdw>
                </a:effectLst>
                <a:latin typeface="Neo Sans Intel Medium" pitchFamily="34" charset="0"/>
                <a:cs typeface="Arial" charset="0"/>
              </a:defRPr>
            </a:lvl9pPr>
          </a:lstStyle>
          <a:p>
            <a:pPr defTabSz="457160">
              <a:lnSpc>
                <a:spcPct val="70000"/>
              </a:lnSpc>
              <a:defRPr/>
            </a:pPr>
            <a:endParaRPr lang="en-US" sz="2400" i="1" dirty="0">
              <a:solidFill>
                <a:srgbClr val="00AEEF"/>
              </a:solidFill>
              <a:latin typeface="Intel Clear"/>
            </a:endParaRPr>
          </a:p>
        </p:txBody>
      </p:sp>
      <p:sp>
        <p:nvSpPr>
          <p:cNvPr id="30" name="Rectangle 29"/>
          <p:cNvSpPr/>
          <p:nvPr/>
        </p:nvSpPr>
        <p:spPr>
          <a:xfrm>
            <a:off x="1825382" y="4812948"/>
            <a:ext cx="5505663" cy="276999"/>
          </a:xfrm>
          <a:prstGeom prst="rect">
            <a:avLst/>
          </a:prstGeom>
        </p:spPr>
        <p:txBody>
          <a:bodyPr wrap="square">
            <a:spAutoFit/>
          </a:bodyPr>
          <a:lstStyle/>
          <a:p>
            <a:pPr algn="ctr" defTabSz="501194"/>
            <a:r>
              <a:rPr lang="en-US" sz="600" baseline="30000" dirty="0">
                <a:solidFill>
                  <a:prstClr val="white"/>
                </a:solidFill>
              </a:rPr>
              <a:t>*</a:t>
            </a:r>
            <a:r>
              <a:rPr lang="en-US" sz="600" dirty="0">
                <a:solidFill>
                  <a:prstClr val="white"/>
                </a:solidFill>
              </a:rPr>
              <a:t> Based on internal forecasting 2016-2017. Forecasts are Intel estimates, </a:t>
            </a:r>
          </a:p>
          <a:p>
            <a:pPr algn="ctr" defTabSz="501194"/>
            <a:r>
              <a:rPr lang="en-US" sz="600" dirty="0">
                <a:solidFill>
                  <a:prstClr val="white"/>
                </a:solidFill>
              </a:rPr>
              <a:t>based upon current expectations and available information and are subject to change without notice.</a:t>
            </a:r>
          </a:p>
        </p:txBody>
      </p:sp>
      <p:sp>
        <p:nvSpPr>
          <p:cNvPr id="3" name="Title 2"/>
          <p:cNvSpPr>
            <a:spLocks noGrp="1"/>
          </p:cNvSpPr>
          <p:nvPr>
            <p:ph type="title"/>
          </p:nvPr>
        </p:nvSpPr>
        <p:spPr/>
        <p:txBody>
          <a:bodyPr/>
          <a:lstStyle/>
          <a:p>
            <a:pPr defTabSz="457160" fontAlgn="auto">
              <a:spcBef>
                <a:spcPts val="0"/>
              </a:spcBef>
              <a:spcAft>
                <a:spcPts val="0"/>
              </a:spcAft>
              <a:defRPr/>
            </a:pPr>
            <a:r>
              <a:rPr lang="en-US" dirty="0">
                <a:solidFill>
                  <a:prstClr val="white"/>
                </a:solidFill>
                <a:ea typeface="+mn-ea"/>
                <a:cs typeface="+mn-cs"/>
              </a:rPr>
              <a:t>Disciplined investment </a:t>
            </a:r>
            <a:br>
              <a:rPr lang="en-US" dirty="0">
                <a:solidFill>
                  <a:prstClr val="white"/>
                </a:solidFill>
                <a:latin typeface="Intel Clear"/>
                <a:ea typeface="+mn-ea"/>
                <a:cs typeface="+mn-cs"/>
              </a:rPr>
            </a:br>
            <a:r>
              <a:rPr lang="en-US" sz="2400" kern="1200" dirty="0">
                <a:solidFill>
                  <a:srgbClr val="00AEEF"/>
                </a:solidFill>
                <a:latin typeface="Intel Clear"/>
                <a:ea typeface="+mn-ea"/>
                <a:cs typeface="+mn-cs"/>
              </a:rPr>
              <a:t>Faster than Market Growth</a:t>
            </a:r>
            <a:endParaRPr lang="en-US" dirty="0"/>
          </a:p>
        </p:txBody>
      </p:sp>
    </p:spTree>
    <p:extLst>
      <p:ext uri="{BB962C8B-B14F-4D97-AF65-F5344CB8AC3E}">
        <p14:creationId xmlns:p14="http://schemas.microsoft.com/office/powerpoint/2010/main" val="22093152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328700" y="1052264"/>
            <a:ext cx="8530525" cy="3845013"/>
            <a:chOff x="550101" y="1626037"/>
            <a:chExt cx="13648840" cy="6152020"/>
          </a:xfrm>
          <a:solidFill>
            <a:schemeClr val="accent3">
              <a:alpha val="75000"/>
            </a:schemeClr>
          </a:solidFill>
        </p:grpSpPr>
        <p:grpSp>
          <p:nvGrpSpPr>
            <p:cNvPr id="3" name="Group 2"/>
            <p:cNvGrpSpPr/>
            <p:nvPr/>
          </p:nvGrpSpPr>
          <p:grpSpPr>
            <a:xfrm>
              <a:off x="550101" y="1626037"/>
              <a:ext cx="13648840" cy="1835908"/>
              <a:chOff x="654821" y="1221992"/>
              <a:chExt cx="16787512" cy="1835908"/>
            </a:xfrm>
            <a:grpFill/>
          </p:grpSpPr>
          <p:sp>
            <p:nvSpPr>
              <p:cNvPr id="64" name="Rectangle 63"/>
              <p:cNvSpPr/>
              <p:nvPr/>
            </p:nvSpPr>
            <p:spPr bwMode="auto">
              <a:xfrm>
                <a:off x="654821" y="1231293"/>
                <a:ext cx="3967637" cy="1826607"/>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65" name="Rectangle 64"/>
              <p:cNvSpPr/>
              <p:nvPr/>
            </p:nvSpPr>
            <p:spPr bwMode="auto">
              <a:xfrm>
                <a:off x="4870486" y="1221992"/>
                <a:ext cx="3967637" cy="1826607"/>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68" name="Rectangle 67"/>
              <p:cNvSpPr/>
              <p:nvPr/>
            </p:nvSpPr>
            <p:spPr bwMode="auto">
              <a:xfrm>
                <a:off x="9172591" y="1221992"/>
                <a:ext cx="3967637" cy="1826607"/>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69" name="Rectangle 68"/>
              <p:cNvSpPr/>
              <p:nvPr/>
            </p:nvSpPr>
            <p:spPr bwMode="auto">
              <a:xfrm>
                <a:off x="13474696" y="1221992"/>
                <a:ext cx="3967637" cy="1826607"/>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70" name="Group 69"/>
            <p:cNvGrpSpPr/>
            <p:nvPr/>
          </p:nvGrpSpPr>
          <p:grpSpPr>
            <a:xfrm>
              <a:off x="3973950" y="3659850"/>
              <a:ext cx="10224991" cy="1826807"/>
              <a:chOff x="4866015" y="1221792"/>
              <a:chExt cx="12576318" cy="1826807"/>
            </a:xfrm>
            <a:grpFill/>
          </p:grpSpPr>
          <p:sp>
            <p:nvSpPr>
              <p:cNvPr id="71" name="Rectangle 70"/>
              <p:cNvSpPr/>
              <p:nvPr/>
            </p:nvSpPr>
            <p:spPr bwMode="auto">
              <a:xfrm>
                <a:off x="4866015" y="1221792"/>
                <a:ext cx="3967637" cy="1826607"/>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84" name="Rectangle 83"/>
              <p:cNvSpPr/>
              <p:nvPr/>
            </p:nvSpPr>
            <p:spPr bwMode="auto">
              <a:xfrm>
                <a:off x="9172591" y="1221992"/>
                <a:ext cx="3967637" cy="1826607"/>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85" name="Rectangle 84"/>
              <p:cNvSpPr/>
              <p:nvPr/>
            </p:nvSpPr>
            <p:spPr bwMode="auto">
              <a:xfrm>
                <a:off x="13474696" y="1221992"/>
                <a:ext cx="3967637" cy="1826607"/>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nvGrpSpPr>
            <p:cNvPr id="86" name="Group 85"/>
            <p:cNvGrpSpPr/>
            <p:nvPr/>
          </p:nvGrpSpPr>
          <p:grpSpPr>
            <a:xfrm>
              <a:off x="550102" y="3659846"/>
              <a:ext cx="4380829" cy="4118211"/>
              <a:chOff x="654822" y="-812225"/>
              <a:chExt cx="5388239" cy="4118211"/>
            </a:xfrm>
            <a:grpFill/>
          </p:grpSpPr>
          <p:sp>
            <p:nvSpPr>
              <p:cNvPr id="87" name="Rectangle 86"/>
              <p:cNvSpPr/>
              <p:nvPr/>
            </p:nvSpPr>
            <p:spPr bwMode="auto">
              <a:xfrm>
                <a:off x="654822" y="-812225"/>
                <a:ext cx="3967636" cy="1826607"/>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88" name="Rectangle 87"/>
              <p:cNvSpPr/>
              <p:nvPr/>
            </p:nvSpPr>
            <p:spPr bwMode="auto">
              <a:xfrm>
                <a:off x="654822" y="1479380"/>
                <a:ext cx="5388239" cy="1826606"/>
              </a:xfrm>
              <a:prstGeom prst="rect">
                <a:avLst/>
              </a:prstGeom>
              <a:grp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grpSp>
      </p:grpSp>
      <p:sp>
        <p:nvSpPr>
          <p:cNvPr id="95" name="Right Arrow 94"/>
          <p:cNvSpPr/>
          <p:nvPr/>
        </p:nvSpPr>
        <p:spPr bwMode="auto">
          <a:xfrm rot="5400000">
            <a:off x="7617812" y="1978175"/>
            <a:ext cx="555976" cy="458541"/>
          </a:xfrm>
          <a:prstGeom prst="rightArrow">
            <a:avLst>
              <a:gd name="adj1" fmla="val 57831"/>
              <a:gd name="adj2" fmla="val 50000"/>
            </a:avLst>
          </a:prstGeom>
          <a:gradFill>
            <a:gsLst>
              <a:gs pos="0">
                <a:schemeClr val="accent3">
                  <a:lumMod val="60000"/>
                  <a:lumOff val="40000"/>
                  <a:alpha val="0"/>
                </a:schemeClr>
              </a:gs>
              <a:gs pos="94000">
                <a:schemeClr val="accent3">
                  <a:lumMod val="60000"/>
                  <a:lumOff val="4000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19" name="Title 1"/>
          <p:cNvSpPr>
            <a:spLocks noGrp="1"/>
          </p:cNvSpPr>
          <p:nvPr>
            <p:ph type="title"/>
          </p:nvPr>
        </p:nvSpPr>
        <p:spPr/>
        <p:txBody>
          <a:bodyPr/>
          <a:lstStyle/>
          <a:p>
            <a:r>
              <a:rPr lang="en-US" sz="4800" dirty="0"/>
              <a:t>What was </a:t>
            </a:r>
            <a:r>
              <a:rPr lang="en-US" sz="4800" dirty="0">
                <a:solidFill>
                  <a:schemeClr val="accent4"/>
                </a:solidFill>
              </a:rPr>
              <a:t>my path?</a:t>
            </a:r>
          </a:p>
        </p:txBody>
      </p:sp>
      <p:grpSp>
        <p:nvGrpSpPr>
          <p:cNvPr id="35" name="Group 34"/>
          <p:cNvGrpSpPr/>
          <p:nvPr/>
        </p:nvGrpSpPr>
        <p:grpSpPr>
          <a:xfrm>
            <a:off x="3562199" y="2754882"/>
            <a:ext cx="1004328" cy="667623"/>
            <a:chOff x="2151571" y="3933584"/>
            <a:chExt cx="1606925" cy="1068197"/>
          </a:xfrm>
        </p:grpSpPr>
        <p:sp>
          <p:nvSpPr>
            <p:cNvPr id="39" name="TextBox 38"/>
            <p:cNvSpPr txBox="1"/>
            <p:nvPr/>
          </p:nvSpPr>
          <p:spPr>
            <a:xfrm>
              <a:off x="2151571" y="3933584"/>
              <a:ext cx="534121" cy="48128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ctr" defTabSz="1097280" eaLnBrk="1" hangingPunct="1">
                <a:lnSpc>
                  <a:spcPct val="70000"/>
                </a:lnSpc>
                <a:spcBef>
                  <a:spcPts val="0"/>
                </a:spcBef>
                <a:defRPr sz="3600" kern="0">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eaLnBrk="1" hangingPunct="1">
                <a:spcBef>
                  <a:spcPct val="40000"/>
                </a:spcBef>
                <a:buSzPct val="125000"/>
                <a:buFont typeface="Times" charset="0"/>
                <a:buChar char="•"/>
                <a:defRPr>
                  <a:latin typeface="+mn-lt"/>
                </a:defRPr>
              </a:lvl2pPr>
              <a:lvl3pPr marL="571500" indent="-323850" eaLnBrk="1" hangingPunct="1">
                <a:spcBef>
                  <a:spcPct val="20000"/>
                </a:spcBef>
                <a:buChar char="–"/>
                <a:defRPr>
                  <a:latin typeface="+mn-lt"/>
                </a:defRPr>
              </a:lvl3pPr>
              <a:lvl4pPr marL="725488" indent="-152400" eaLnBrk="1" hangingPunct="1">
                <a:spcBef>
                  <a:spcPct val="20000"/>
                </a:spcBef>
                <a:buFont typeface="Times" charset="0"/>
                <a:buChar char="•"/>
                <a:defRPr>
                  <a:latin typeface="+mn-lt"/>
                </a:defRPr>
              </a:lvl4pPr>
              <a:lvl5pPr marL="1136650" indent="-409575" eaLnBrk="1" hangingPunct="1">
                <a:spcBef>
                  <a:spcPct val="20000"/>
                </a:spcBef>
                <a:buChar char="–"/>
                <a:defRPr>
                  <a:latin typeface="+mn-lt"/>
                </a:defRPr>
              </a:lvl5pPr>
              <a:lvl6pPr marL="1593850" indent="-409575" fontAlgn="base">
                <a:spcBef>
                  <a:spcPct val="20000"/>
                </a:spcBef>
                <a:spcAft>
                  <a:spcPct val="0"/>
                </a:spcAft>
                <a:buChar char="–"/>
                <a:defRPr>
                  <a:latin typeface="+mn-lt"/>
                </a:defRPr>
              </a:lvl6pPr>
              <a:lvl7pPr marL="2051050" indent="-409575" fontAlgn="base">
                <a:spcBef>
                  <a:spcPct val="20000"/>
                </a:spcBef>
                <a:spcAft>
                  <a:spcPct val="0"/>
                </a:spcAft>
                <a:buChar char="–"/>
                <a:defRPr>
                  <a:latin typeface="+mn-lt"/>
                </a:defRPr>
              </a:lvl7pPr>
              <a:lvl8pPr marL="2508250" indent="-409575" fontAlgn="base">
                <a:spcBef>
                  <a:spcPct val="20000"/>
                </a:spcBef>
                <a:spcAft>
                  <a:spcPct val="0"/>
                </a:spcAft>
                <a:buChar char="–"/>
                <a:defRPr>
                  <a:latin typeface="+mn-lt"/>
                </a:defRPr>
              </a:lvl8pPr>
              <a:lvl9pPr marL="2965450" indent="-409575" fontAlgn="base">
                <a:spcBef>
                  <a:spcPct val="20000"/>
                </a:spcBef>
                <a:spcAft>
                  <a:spcPct val="0"/>
                </a:spcAft>
                <a:buChar char="–"/>
                <a:defRPr>
                  <a:latin typeface="+mn-lt"/>
                </a:defRPr>
              </a:lvl9pPr>
            </a:lstStyle>
            <a:p>
              <a:r>
                <a:rPr lang="en-US" sz="2250" dirty="0">
                  <a:solidFill>
                    <a:prstClr val="white"/>
                  </a:solidFill>
                </a:rPr>
                <a:t>GM</a:t>
              </a:r>
            </a:p>
          </p:txBody>
        </p:sp>
        <p:sp>
          <p:nvSpPr>
            <p:cNvPr id="40" name="TextBox 39"/>
            <p:cNvSpPr txBox="1"/>
            <p:nvPr/>
          </p:nvSpPr>
          <p:spPr>
            <a:xfrm>
              <a:off x="2240132" y="4349295"/>
              <a:ext cx="1518364" cy="65248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defTabSz="1097280">
                <a:spcBef>
                  <a:spcPts val="0"/>
                </a:spcBef>
                <a:defRPr sz="1400" kern="0">
                  <a:solidFill>
                    <a:schemeClr val="accent6"/>
                  </a:solidFill>
                  <a:latin typeface="Neo Sans Intel Medium" pitchFamily="34" charset="0"/>
                </a:defRPr>
              </a:lvl1pPr>
            </a:lstStyle>
            <a:p>
              <a:r>
                <a:rPr lang="en-US" sz="875" dirty="0">
                  <a:solidFill>
                    <a:prstClr val="white"/>
                  </a:solidFill>
                  <a:latin typeface="Intel Clear" panose="020B0604020203020204" pitchFamily="34" charset="0"/>
                </a:rPr>
                <a:t>Desktop </a:t>
              </a:r>
            </a:p>
            <a:p>
              <a:r>
                <a:rPr lang="en-US" sz="875" dirty="0">
                  <a:solidFill>
                    <a:prstClr val="white"/>
                  </a:solidFill>
                  <a:latin typeface="Intel Clear" panose="020B0604020203020204" pitchFamily="34" charset="0"/>
                </a:rPr>
                <a:t>… Segmentation</a:t>
              </a:r>
            </a:p>
          </p:txBody>
        </p:sp>
      </p:grpSp>
      <p:sp>
        <p:nvSpPr>
          <p:cNvPr id="60" name="Content Placeholder 2"/>
          <p:cNvSpPr txBox="1">
            <a:spLocks/>
          </p:cNvSpPr>
          <p:nvPr/>
        </p:nvSpPr>
        <p:spPr bwMode="auto">
          <a:xfrm>
            <a:off x="8592036" y="999484"/>
            <a:ext cx="366412" cy="365760"/>
          </a:xfrm>
          <a:prstGeom prst="ellipse">
            <a:avLst/>
          </a:prstGeom>
          <a:solidFill>
            <a:schemeClr val="accent3">
              <a:lumMod val="60000"/>
              <a:lumOff val="4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defTabSz="1097280">
              <a:lnSpc>
                <a:spcPct val="70000"/>
              </a:lnSpc>
              <a:spcBef>
                <a:spcPts val="0"/>
              </a:spcBef>
              <a:defRPr sz="1350" kern="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a:spcBef>
                <a:spcPct val="40000"/>
              </a:spcBef>
              <a:buSzPct val="125000"/>
              <a:buFont typeface="Times" charset="0"/>
              <a:buChar char="•"/>
            </a:lvl2pPr>
            <a:lvl3pPr marL="571500" indent="-323850">
              <a:spcBef>
                <a:spcPct val="20000"/>
              </a:spcBef>
              <a:buChar char="–"/>
            </a:lvl3pPr>
            <a:lvl4pPr marL="725488" indent="-152400">
              <a:spcBef>
                <a:spcPct val="20000"/>
              </a:spcBef>
              <a:buFont typeface="Times" charset="0"/>
              <a:buChar char="•"/>
            </a:lvl4pPr>
            <a:lvl5pPr marL="1136650" indent="-409575">
              <a:spcBef>
                <a:spcPct val="20000"/>
              </a:spcBef>
              <a:buChar char="–"/>
            </a:lvl5pPr>
            <a:lvl6pPr marL="1593850" indent="-409575" fontAlgn="base">
              <a:spcBef>
                <a:spcPct val="20000"/>
              </a:spcBef>
              <a:spcAft>
                <a:spcPct val="0"/>
              </a:spcAft>
              <a:buChar char="–"/>
            </a:lvl6pPr>
            <a:lvl7pPr marL="2051050" indent="-409575" fontAlgn="base">
              <a:spcBef>
                <a:spcPct val="20000"/>
              </a:spcBef>
              <a:spcAft>
                <a:spcPct val="0"/>
              </a:spcAft>
              <a:buChar char="–"/>
            </a:lvl7pPr>
            <a:lvl8pPr marL="2508250" indent="-409575" fontAlgn="base">
              <a:spcBef>
                <a:spcPct val="20000"/>
              </a:spcBef>
              <a:spcAft>
                <a:spcPct val="0"/>
              </a:spcAft>
              <a:buChar char="–"/>
            </a:lvl8pPr>
            <a:lvl9pPr marL="2965450" indent="-409575" fontAlgn="base">
              <a:spcBef>
                <a:spcPct val="20000"/>
              </a:spcBef>
              <a:spcAft>
                <a:spcPct val="0"/>
              </a:spcAft>
              <a:buChar char="–"/>
            </a:lvl9pPr>
          </a:lstStyle>
          <a:p>
            <a:r>
              <a:rPr lang="en-US" dirty="0">
                <a:solidFill>
                  <a:prstClr val="white"/>
                </a:solidFill>
              </a:rPr>
              <a:t>‘89</a:t>
            </a:r>
          </a:p>
        </p:txBody>
      </p:sp>
      <p:grpSp>
        <p:nvGrpSpPr>
          <p:cNvPr id="14" name="Group 13"/>
          <p:cNvGrpSpPr/>
          <p:nvPr/>
        </p:nvGrpSpPr>
        <p:grpSpPr>
          <a:xfrm>
            <a:off x="2605397" y="1247237"/>
            <a:ext cx="1695763" cy="666880"/>
            <a:chOff x="3856856" y="9711761"/>
            <a:chExt cx="2713220" cy="1067012"/>
          </a:xfrm>
        </p:grpSpPr>
        <p:sp>
          <p:nvSpPr>
            <p:cNvPr id="91" name="Content Placeholder 2"/>
            <p:cNvSpPr txBox="1">
              <a:spLocks/>
            </p:cNvSpPr>
            <p:nvPr/>
          </p:nvSpPr>
          <p:spPr bwMode="auto">
            <a:xfrm>
              <a:off x="3992754" y="10473327"/>
              <a:ext cx="2441424" cy="30544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algn="ctr" defTabSz="685800">
                <a:spcBef>
                  <a:spcPct val="60000"/>
                </a:spcBef>
                <a:defRPr/>
              </a:pPr>
              <a:r>
                <a:rPr lang="en-US" sz="875" kern="0" dirty="0">
                  <a:solidFill>
                    <a:prstClr val="white"/>
                  </a:solidFill>
                </a:rPr>
                <a:t>Computer Systems Engineer</a:t>
              </a:r>
            </a:p>
          </p:txBody>
        </p:sp>
        <p:sp>
          <p:nvSpPr>
            <p:cNvPr id="92" name="Content Placeholder 2"/>
            <p:cNvSpPr txBox="1">
              <a:spLocks/>
            </p:cNvSpPr>
            <p:nvPr/>
          </p:nvSpPr>
          <p:spPr bwMode="auto">
            <a:xfrm>
              <a:off x="3856856" y="9711761"/>
              <a:ext cx="2713220" cy="41220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ctr" defTabSz="1097280" eaLnBrk="1" hangingPunct="1">
                <a:lnSpc>
                  <a:spcPct val="70000"/>
                </a:lnSpc>
                <a:spcBef>
                  <a:spcPts val="0"/>
                </a:spcBef>
                <a:defRPr sz="3600" kern="0">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eaLnBrk="1" hangingPunct="1">
                <a:spcBef>
                  <a:spcPct val="40000"/>
                </a:spcBef>
                <a:buSzPct val="125000"/>
                <a:buFont typeface="Times" charset="0"/>
                <a:buChar char="•"/>
                <a:defRPr>
                  <a:latin typeface="+mn-lt"/>
                </a:defRPr>
              </a:lvl2pPr>
              <a:lvl3pPr marL="571500" indent="-323850" eaLnBrk="1" hangingPunct="1">
                <a:spcBef>
                  <a:spcPct val="20000"/>
                </a:spcBef>
                <a:buChar char="–"/>
                <a:defRPr>
                  <a:latin typeface="+mn-lt"/>
                </a:defRPr>
              </a:lvl3pPr>
              <a:lvl4pPr marL="725488" indent="-152400" eaLnBrk="1" hangingPunct="1">
                <a:spcBef>
                  <a:spcPct val="20000"/>
                </a:spcBef>
                <a:buFont typeface="Times" charset="0"/>
                <a:buChar char="•"/>
                <a:defRPr>
                  <a:latin typeface="+mn-lt"/>
                </a:defRPr>
              </a:lvl4pPr>
              <a:lvl5pPr marL="1136650" indent="-409575" eaLnBrk="1" hangingPunct="1">
                <a:spcBef>
                  <a:spcPct val="20000"/>
                </a:spcBef>
                <a:buChar char="–"/>
                <a:defRPr>
                  <a:latin typeface="+mn-lt"/>
                </a:defRPr>
              </a:lvl5pPr>
              <a:lvl6pPr marL="1593850" indent="-409575" fontAlgn="base">
                <a:spcBef>
                  <a:spcPct val="20000"/>
                </a:spcBef>
                <a:spcAft>
                  <a:spcPct val="0"/>
                </a:spcAft>
                <a:buChar char="–"/>
                <a:defRPr>
                  <a:latin typeface="+mn-lt"/>
                </a:defRPr>
              </a:lvl6pPr>
              <a:lvl7pPr marL="2051050" indent="-409575" fontAlgn="base">
                <a:spcBef>
                  <a:spcPct val="20000"/>
                </a:spcBef>
                <a:spcAft>
                  <a:spcPct val="0"/>
                </a:spcAft>
                <a:buChar char="–"/>
                <a:defRPr>
                  <a:latin typeface="+mn-lt"/>
                </a:defRPr>
              </a:lvl7pPr>
              <a:lvl8pPr marL="2508250" indent="-409575" fontAlgn="base">
                <a:spcBef>
                  <a:spcPct val="20000"/>
                </a:spcBef>
                <a:spcAft>
                  <a:spcPct val="0"/>
                </a:spcAft>
                <a:buChar char="–"/>
                <a:defRPr>
                  <a:latin typeface="+mn-lt"/>
                </a:defRPr>
              </a:lvl8pPr>
              <a:lvl9pPr marL="2965450" indent="-409575" fontAlgn="base">
                <a:spcBef>
                  <a:spcPct val="20000"/>
                </a:spcBef>
                <a:spcAft>
                  <a:spcPct val="0"/>
                </a:spcAft>
                <a:buChar char="–"/>
                <a:defRPr>
                  <a:latin typeface="+mn-lt"/>
                </a:defRPr>
              </a:lvl9pPr>
            </a:lstStyle>
            <a:p>
              <a:r>
                <a:rPr lang="en-US" sz="2250" dirty="0">
                  <a:solidFill>
                    <a:prstClr val="white"/>
                  </a:solidFill>
                </a:rPr>
                <a:t>University of massachusetts‘85</a:t>
              </a:r>
            </a:p>
          </p:txBody>
        </p:sp>
      </p:grpSp>
      <p:sp>
        <p:nvSpPr>
          <p:cNvPr id="20" name="Content Placeholder 2"/>
          <p:cNvSpPr txBox="1">
            <a:spLocks/>
          </p:cNvSpPr>
          <p:nvPr/>
        </p:nvSpPr>
        <p:spPr bwMode="auto">
          <a:xfrm>
            <a:off x="1514668" y="1468307"/>
            <a:ext cx="733138" cy="49742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60000"/>
              </a:spcBef>
              <a:spcAft>
                <a:spcPct val="0"/>
              </a:spcAft>
              <a:defRPr>
                <a:solidFill>
                  <a:schemeClr val="tx1"/>
                </a:solidFill>
                <a:latin typeface="+mn-lt"/>
                <a:ea typeface="+mn-ea"/>
                <a:cs typeface="+mn-cs"/>
              </a:defRPr>
            </a:lvl1pPr>
            <a:lvl2pPr marL="246063" indent="-244475" algn="l" rtl="0" eaLnBrk="1" fontAlgn="base" hangingPunct="1">
              <a:spcBef>
                <a:spcPct val="40000"/>
              </a:spcBef>
              <a:spcAft>
                <a:spcPct val="0"/>
              </a:spcAft>
              <a:buSzPct val="125000"/>
              <a:buFont typeface="Times" charset="0"/>
              <a:buChar char="•"/>
              <a:defRPr>
                <a:solidFill>
                  <a:schemeClr val="tx1"/>
                </a:solidFill>
                <a:latin typeface="+mn-lt"/>
              </a:defRPr>
            </a:lvl2pPr>
            <a:lvl3pPr marL="571500" indent="-323850" algn="l" rtl="0" eaLnBrk="1" fontAlgn="base" hangingPunct="1">
              <a:spcBef>
                <a:spcPct val="20000"/>
              </a:spcBef>
              <a:spcAft>
                <a:spcPct val="0"/>
              </a:spcAft>
              <a:buChar char="–"/>
              <a:defRPr sz="1600">
                <a:solidFill>
                  <a:schemeClr val="tx1"/>
                </a:solidFill>
                <a:latin typeface="+mn-lt"/>
              </a:defRPr>
            </a:lvl3pPr>
            <a:lvl4pPr marL="725488" indent="-152400" algn="l" rtl="0" eaLnBrk="1" fontAlgn="base" hangingPunct="1">
              <a:spcBef>
                <a:spcPct val="20000"/>
              </a:spcBef>
              <a:spcAft>
                <a:spcPct val="0"/>
              </a:spcAft>
              <a:buFont typeface="Times" charset="0"/>
              <a:buChar char="•"/>
              <a:defRPr sz="1600">
                <a:solidFill>
                  <a:schemeClr val="tx1"/>
                </a:solidFill>
                <a:latin typeface="+mn-lt"/>
              </a:defRPr>
            </a:lvl4pPr>
            <a:lvl5pPr marL="1136650" indent="-409575" algn="l" rtl="0" eaLnBrk="1" fontAlgn="base" hangingPunct="1">
              <a:spcBef>
                <a:spcPct val="20000"/>
              </a:spcBef>
              <a:spcAft>
                <a:spcPct val="0"/>
              </a:spcAft>
              <a:buChar char="–"/>
              <a:defRPr sz="1600">
                <a:solidFill>
                  <a:schemeClr val="tx1"/>
                </a:solidFill>
                <a:latin typeface="+mn-lt"/>
              </a:defRPr>
            </a:lvl5pPr>
            <a:lvl6pPr marL="1593850" indent="-409575" algn="l" rtl="0" eaLnBrk="1" fontAlgn="base" hangingPunct="1">
              <a:spcBef>
                <a:spcPct val="20000"/>
              </a:spcBef>
              <a:spcAft>
                <a:spcPct val="0"/>
              </a:spcAft>
              <a:buChar char="–"/>
              <a:defRPr sz="1600">
                <a:solidFill>
                  <a:schemeClr val="tx1"/>
                </a:solidFill>
                <a:latin typeface="+mn-lt"/>
              </a:defRPr>
            </a:lvl6pPr>
            <a:lvl7pPr marL="2051050" indent="-409575" algn="l" rtl="0" eaLnBrk="1" fontAlgn="base" hangingPunct="1">
              <a:spcBef>
                <a:spcPct val="20000"/>
              </a:spcBef>
              <a:spcAft>
                <a:spcPct val="0"/>
              </a:spcAft>
              <a:buChar char="–"/>
              <a:defRPr sz="1600">
                <a:solidFill>
                  <a:schemeClr val="tx1"/>
                </a:solidFill>
                <a:latin typeface="+mn-lt"/>
              </a:defRPr>
            </a:lvl7pPr>
            <a:lvl8pPr marL="2508250" indent="-409575" algn="l" rtl="0" eaLnBrk="1" fontAlgn="base" hangingPunct="1">
              <a:spcBef>
                <a:spcPct val="20000"/>
              </a:spcBef>
              <a:spcAft>
                <a:spcPct val="0"/>
              </a:spcAft>
              <a:buChar char="–"/>
              <a:defRPr sz="1600">
                <a:solidFill>
                  <a:schemeClr val="tx1"/>
                </a:solidFill>
                <a:latin typeface="+mn-lt"/>
              </a:defRPr>
            </a:lvl8pPr>
            <a:lvl9pPr marL="2965450" indent="-409575" algn="l" rtl="0" eaLnBrk="1" fontAlgn="base" hangingPunct="1">
              <a:spcBef>
                <a:spcPct val="20000"/>
              </a:spcBef>
              <a:spcAft>
                <a:spcPct val="0"/>
              </a:spcAft>
              <a:buChar char="–"/>
              <a:defRPr sz="1600">
                <a:solidFill>
                  <a:schemeClr val="tx1"/>
                </a:solidFill>
                <a:latin typeface="+mn-lt"/>
              </a:defRPr>
            </a:lvl9pPr>
          </a:lstStyle>
          <a:p>
            <a:pPr defTabSz="685800">
              <a:lnSpc>
                <a:spcPct val="70000"/>
              </a:lnSpc>
              <a:spcBef>
                <a:spcPts val="0"/>
              </a:spcBef>
              <a:defRPr/>
            </a:pPr>
            <a:r>
              <a:rPr lang="en-US" sz="20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Boston</a:t>
            </a:r>
          </a:p>
          <a:p>
            <a:pPr defTabSz="685800">
              <a:lnSpc>
                <a:spcPct val="70000"/>
              </a:lnSpc>
              <a:spcBef>
                <a:spcPts val="0"/>
              </a:spcBef>
              <a:defRPr/>
            </a:pPr>
            <a:r>
              <a:rPr lang="en-US" sz="20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Suburb</a:t>
            </a:r>
          </a:p>
        </p:txBody>
      </p:sp>
      <p:grpSp>
        <p:nvGrpSpPr>
          <p:cNvPr id="8" name="Group 7"/>
          <p:cNvGrpSpPr/>
          <p:nvPr/>
        </p:nvGrpSpPr>
        <p:grpSpPr>
          <a:xfrm>
            <a:off x="5613417" y="1409644"/>
            <a:ext cx="1130171" cy="646460"/>
            <a:chOff x="8855574" y="1240198"/>
            <a:chExt cx="1889706" cy="1034336"/>
          </a:xfrm>
        </p:grpSpPr>
        <p:sp>
          <p:nvSpPr>
            <p:cNvPr id="24" name="TextBox 23"/>
            <p:cNvSpPr txBox="1"/>
            <p:nvPr/>
          </p:nvSpPr>
          <p:spPr>
            <a:xfrm>
              <a:off x="8855574" y="1636099"/>
              <a:ext cx="808428" cy="517064"/>
            </a:xfrm>
            <a:prstGeom prst="rect">
              <a:avLst/>
            </a:prstGeom>
            <a:noFill/>
            <a:ln>
              <a:noFill/>
            </a:ln>
          </p:spPr>
          <p:txBody>
            <a:bodyPr wrap="none" rtlCol="0">
              <a:spAutoFit/>
            </a:bodyPr>
            <a:lstStyle/>
            <a:p>
              <a:pPr defTabSz="685800">
                <a:defRPr/>
              </a:pPr>
              <a:r>
                <a:rPr lang="en-US" sz="1500" kern="0" dirty="0">
                  <a:solidFill>
                    <a:prstClr val="white"/>
                  </a:solidFill>
                </a:rPr>
                <a:t>CSI</a:t>
              </a:r>
            </a:p>
          </p:txBody>
        </p:sp>
        <p:sp>
          <p:nvSpPr>
            <p:cNvPr id="25" name="TextBox 24"/>
            <p:cNvSpPr txBox="1"/>
            <p:nvPr/>
          </p:nvSpPr>
          <p:spPr>
            <a:xfrm>
              <a:off x="9396550" y="1618867"/>
              <a:ext cx="1348730" cy="655667"/>
            </a:xfrm>
            <a:prstGeom prst="rect">
              <a:avLst/>
            </a:prstGeom>
            <a:noFill/>
            <a:ln>
              <a:noFill/>
            </a:ln>
          </p:spPr>
          <p:txBody>
            <a:bodyPr wrap="none" rtlCol="0">
              <a:spAutoFit/>
            </a:bodyPr>
            <a:lstStyle/>
            <a:p>
              <a:pPr defTabSz="685800">
                <a:defRPr/>
              </a:pPr>
              <a:r>
                <a:rPr lang="en-US" sz="1500" kern="0" dirty="0">
                  <a:solidFill>
                    <a:prstClr val="white"/>
                  </a:solidFill>
                </a:rPr>
                <a:t>Alliant</a:t>
              </a:r>
            </a:p>
            <a:p>
              <a:pPr defTabSz="685800">
                <a:defRPr/>
              </a:pPr>
              <a:r>
                <a:rPr lang="en-US" sz="563" kern="0" dirty="0">
                  <a:solidFill>
                    <a:prstClr val="white"/>
                  </a:solidFill>
                </a:rPr>
                <a:t>Computer Systems</a:t>
              </a:r>
            </a:p>
          </p:txBody>
        </p:sp>
        <p:sp>
          <p:nvSpPr>
            <p:cNvPr id="42" name="TextBox 41"/>
            <p:cNvSpPr txBox="1"/>
            <p:nvPr/>
          </p:nvSpPr>
          <p:spPr>
            <a:xfrm>
              <a:off x="9131849" y="1240198"/>
              <a:ext cx="918842" cy="48013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ctr" defTabSz="1097280" eaLnBrk="1" hangingPunct="1">
                <a:lnSpc>
                  <a:spcPct val="70000"/>
                </a:lnSpc>
                <a:spcBef>
                  <a:spcPts val="0"/>
                </a:spcBef>
                <a:defRPr sz="3600" kern="0">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eaLnBrk="1" hangingPunct="1">
                <a:spcBef>
                  <a:spcPct val="40000"/>
                </a:spcBef>
                <a:buSzPct val="125000"/>
                <a:buFont typeface="Times" charset="0"/>
                <a:buChar char="•"/>
                <a:defRPr>
                  <a:latin typeface="+mn-lt"/>
                </a:defRPr>
              </a:lvl2pPr>
              <a:lvl3pPr marL="571500" indent="-323850" eaLnBrk="1" hangingPunct="1">
                <a:spcBef>
                  <a:spcPct val="20000"/>
                </a:spcBef>
                <a:buChar char="–"/>
                <a:defRPr>
                  <a:latin typeface="+mn-lt"/>
                </a:defRPr>
              </a:lvl3pPr>
              <a:lvl4pPr marL="725488" indent="-152400" eaLnBrk="1" hangingPunct="1">
                <a:spcBef>
                  <a:spcPct val="20000"/>
                </a:spcBef>
                <a:buFont typeface="Times" charset="0"/>
                <a:buChar char="•"/>
                <a:defRPr>
                  <a:latin typeface="+mn-lt"/>
                </a:defRPr>
              </a:lvl4pPr>
              <a:lvl5pPr marL="1136650" indent="-409575" eaLnBrk="1" hangingPunct="1">
                <a:spcBef>
                  <a:spcPct val="20000"/>
                </a:spcBef>
                <a:buChar char="–"/>
                <a:defRPr>
                  <a:latin typeface="+mn-lt"/>
                </a:defRPr>
              </a:lvl5pPr>
              <a:lvl6pPr marL="1593850" indent="-409575" fontAlgn="base">
                <a:spcBef>
                  <a:spcPct val="20000"/>
                </a:spcBef>
                <a:spcAft>
                  <a:spcPct val="0"/>
                </a:spcAft>
                <a:buChar char="–"/>
                <a:defRPr>
                  <a:latin typeface="+mn-lt"/>
                </a:defRPr>
              </a:lvl6pPr>
              <a:lvl7pPr marL="2051050" indent="-409575" fontAlgn="base">
                <a:spcBef>
                  <a:spcPct val="20000"/>
                </a:spcBef>
                <a:spcAft>
                  <a:spcPct val="0"/>
                </a:spcAft>
                <a:buChar char="–"/>
                <a:defRPr>
                  <a:latin typeface="+mn-lt"/>
                </a:defRPr>
              </a:lvl7pPr>
              <a:lvl8pPr marL="2508250" indent="-409575" fontAlgn="base">
                <a:spcBef>
                  <a:spcPct val="20000"/>
                </a:spcBef>
                <a:spcAft>
                  <a:spcPct val="0"/>
                </a:spcAft>
                <a:buChar char="–"/>
                <a:defRPr>
                  <a:latin typeface="+mn-lt"/>
                </a:defRPr>
              </a:lvl8pPr>
              <a:lvl9pPr marL="2965450" indent="-409575" fontAlgn="base">
                <a:spcBef>
                  <a:spcPct val="20000"/>
                </a:spcBef>
                <a:spcAft>
                  <a:spcPct val="0"/>
                </a:spcAft>
                <a:buChar char="–"/>
                <a:defRPr>
                  <a:latin typeface="+mn-lt"/>
                </a:defRPr>
              </a:lvl9pPr>
            </a:lstStyle>
            <a:p>
              <a:r>
                <a:rPr lang="en-US" sz="2250" dirty="0">
                  <a:solidFill>
                    <a:prstClr val="white"/>
                  </a:solidFill>
                </a:rPr>
                <a:t>R&amp;D</a:t>
              </a:r>
            </a:p>
          </p:txBody>
        </p:sp>
      </p:grpSp>
      <p:grpSp>
        <p:nvGrpSpPr>
          <p:cNvPr id="15" name="Group 14"/>
          <p:cNvGrpSpPr/>
          <p:nvPr/>
        </p:nvGrpSpPr>
        <p:grpSpPr>
          <a:xfrm>
            <a:off x="8013005" y="1226477"/>
            <a:ext cx="859811" cy="929953"/>
            <a:chOff x="12687901" y="9855029"/>
            <a:chExt cx="1375698" cy="1487924"/>
          </a:xfrm>
        </p:grpSpPr>
        <p:sp>
          <p:nvSpPr>
            <p:cNvPr id="27" name="TextBox 26"/>
            <p:cNvSpPr txBox="1"/>
            <p:nvPr/>
          </p:nvSpPr>
          <p:spPr>
            <a:xfrm>
              <a:off x="12687901" y="9855029"/>
              <a:ext cx="753732" cy="3250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ctr" defTabSz="1097280" eaLnBrk="1" hangingPunct="1">
                <a:lnSpc>
                  <a:spcPct val="70000"/>
                </a:lnSpc>
                <a:spcBef>
                  <a:spcPts val="0"/>
                </a:spcBef>
                <a:defRPr sz="3600" kern="0">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eaLnBrk="1" hangingPunct="1">
                <a:spcBef>
                  <a:spcPct val="40000"/>
                </a:spcBef>
                <a:buSzPct val="125000"/>
                <a:buFont typeface="Times" charset="0"/>
                <a:buChar char="•"/>
                <a:defRPr>
                  <a:latin typeface="+mn-lt"/>
                </a:defRPr>
              </a:lvl2pPr>
              <a:lvl3pPr marL="571500" indent="-323850" eaLnBrk="1" hangingPunct="1">
                <a:spcBef>
                  <a:spcPct val="20000"/>
                </a:spcBef>
                <a:buChar char="–"/>
                <a:defRPr>
                  <a:latin typeface="+mn-lt"/>
                </a:defRPr>
              </a:lvl3pPr>
              <a:lvl4pPr marL="725488" indent="-152400" eaLnBrk="1" hangingPunct="1">
                <a:spcBef>
                  <a:spcPct val="20000"/>
                </a:spcBef>
                <a:buFont typeface="Times" charset="0"/>
                <a:buChar char="•"/>
                <a:defRPr>
                  <a:latin typeface="+mn-lt"/>
                </a:defRPr>
              </a:lvl4pPr>
              <a:lvl5pPr marL="1136650" indent="-409575" eaLnBrk="1" hangingPunct="1">
                <a:spcBef>
                  <a:spcPct val="20000"/>
                </a:spcBef>
                <a:buChar char="–"/>
                <a:defRPr>
                  <a:latin typeface="+mn-lt"/>
                </a:defRPr>
              </a:lvl5pPr>
              <a:lvl6pPr marL="1593850" indent="-409575" fontAlgn="base">
                <a:spcBef>
                  <a:spcPct val="20000"/>
                </a:spcBef>
                <a:spcAft>
                  <a:spcPct val="0"/>
                </a:spcAft>
                <a:buChar char="–"/>
                <a:defRPr>
                  <a:latin typeface="+mn-lt"/>
                </a:defRPr>
              </a:lvl6pPr>
              <a:lvl7pPr marL="2051050" indent="-409575" fontAlgn="base">
                <a:spcBef>
                  <a:spcPct val="20000"/>
                </a:spcBef>
                <a:spcAft>
                  <a:spcPct val="0"/>
                </a:spcAft>
                <a:buChar char="–"/>
                <a:defRPr>
                  <a:latin typeface="+mn-lt"/>
                </a:defRPr>
              </a:lvl7pPr>
              <a:lvl8pPr marL="2508250" indent="-409575" fontAlgn="base">
                <a:spcBef>
                  <a:spcPct val="20000"/>
                </a:spcBef>
                <a:spcAft>
                  <a:spcPct val="0"/>
                </a:spcAft>
                <a:buChar char="–"/>
                <a:defRPr>
                  <a:latin typeface="+mn-lt"/>
                </a:defRPr>
              </a:lvl8pPr>
              <a:lvl9pPr marL="2965450" indent="-409575" fontAlgn="base">
                <a:spcBef>
                  <a:spcPct val="20000"/>
                </a:spcBef>
                <a:spcAft>
                  <a:spcPct val="0"/>
                </a:spcAft>
                <a:buChar char="–"/>
                <a:defRPr>
                  <a:latin typeface="+mn-lt"/>
                </a:defRPr>
              </a:lvl9pPr>
            </a:lstStyle>
            <a:p>
              <a:r>
                <a:rPr lang="en-US" sz="2250" dirty="0">
                  <a:solidFill>
                    <a:prstClr val="white"/>
                  </a:solidFill>
                </a:rPr>
                <a:t>Sales</a:t>
              </a:r>
            </a:p>
          </p:txBody>
        </p:sp>
        <p:sp>
          <p:nvSpPr>
            <p:cNvPr id="28" name="TextBox 27"/>
            <p:cNvSpPr txBox="1"/>
            <p:nvPr/>
          </p:nvSpPr>
          <p:spPr>
            <a:xfrm>
              <a:off x="12687901" y="10270360"/>
              <a:ext cx="1375698" cy="60939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r" defTabSz="1097280">
                <a:spcBef>
                  <a:spcPts val="0"/>
                </a:spcBef>
                <a:defRPr sz="1400" kern="0">
                  <a:solidFill>
                    <a:schemeClr val="tx2"/>
                  </a:solidFill>
                  <a:latin typeface="Neo Sans Intel Medium" pitchFamily="34" charset="0"/>
                </a:defRPr>
              </a:lvl1pPr>
            </a:lstStyle>
            <a:p>
              <a:pPr algn="l"/>
              <a:r>
                <a:rPr lang="en-US" sz="875" dirty="0">
                  <a:solidFill>
                    <a:prstClr val="white"/>
                  </a:solidFill>
                  <a:latin typeface="Intel Clear" panose="020B0604020203020204" pitchFamily="34" charset="0"/>
                </a:rPr>
                <a:t>Applications</a:t>
              </a:r>
            </a:p>
            <a:p>
              <a:pPr algn="l"/>
              <a:r>
                <a:rPr lang="en-US" sz="875" dirty="0">
                  <a:solidFill>
                    <a:prstClr val="white"/>
                  </a:solidFill>
                  <a:latin typeface="Intel Clear" panose="020B0604020203020204" pitchFamily="34" charset="0"/>
                </a:rPr>
                <a:t>Engineer</a:t>
              </a:r>
            </a:p>
          </p:txBody>
        </p:sp>
        <p:sp>
          <p:nvSpPr>
            <p:cNvPr id="29" name="TextBox 28"/>
            <p:cNvSpPr txBox="1"/>
            <p:nvPr/>
          </p:nvSpPr>
          <p:spPr>
            <a:xfrm>
              <a:off x="12687901" y="10819733"/>
              <a:ext cx="1350050" cy="52322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r" defTabSz="1097280">
                <a:spcBef>
                  <a:spcPts val="0"/>
                </a:spcBef>
                <a:defRPr sz="1400" kern="0">
                  <a:solidFill>
                    <a:schemeClr val="tx2"/>
                  </a:solidFill>
                  <a:latin typeface="Neo Sans Intel Medium" pitchFamily="34" charset="0"/>
                </a:defRPr>
              </a:lvl1pPr>
            </a:lstStyle>
            <a:p>
              <a:pPr algn="l"/>
              <a:r>
                <a:rPr lang="en-US" sz="875" dirty="0">
                  <a:solidFill>
                    <a:prstClr val="white"/>
                  </a:solidFill>
                  <a:latin typeface="Intel Clear" panose="020B0604020203020204" pitchFamily="34" charset="0"/>
                </a:rPr>
                <a:t>Regional Apps</a:t>
              </a:r>
            </a:p>
            <a:p>
              <a:pPr algn="l"/>
              <a:r>
                <a:rPr lang="en-US" sz="875" dirty="0">
                  <a:solidFill>
                    <a:prstClr val="white"/>
                  </a:solidFill>
                  <a:latin typeface="Intel Clear" panose="020B0604020203020204" pitchFamily="34" charset="0"/>
                </a:rPr>
                <a:t>Manager</a:t>
              </a:r>
            </a:p>
          </p:txBody>
        </p:sp>
      </p:grpSp>
      <p:sp>
        <p:nvSpPr>
          <p:cNvPr id="102" name="Content Placeholder 2"/>
          <p:cNvSpPr txBox="1">
            <a:spLocks/>
          </p:cNvSpPr>
          <p:nvPr/>
        </p:nvSpPr>
        <p:spPr bwMode="auto">
          <a:xfrm>
            <a:off x="6379260" y="2248330"/>
            <a:ext cx="366412" cy="365760"/>
          </a:xfrm>
          <a:prstGeom prst="ellipse">
            <a:avLst/>
          </a:prstGeom>
          <a:solidFill>
            <a:schemeClr val="accent3">
              <a:lumMod val="60000"/>
              <a:lumOff val="4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defTabSz="1097280">
              <a:lnSpc>
                <a:spcPct val="70000"/>
              </a:lnSpc>
              <a:spcBef>
                <a:spcPts val="0"/>
              </a:spcBef>
              <a:defRPr sz="1350" kern="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a:spcBef>
                <a:spcPct val="40000"/>
              </a:spcBef>
              <a:buSzPct val="125000"/>
              <a:buFont typeface="Times" charset="0"/>
              <a:buChar char="•"/>
            </a:lvl2pPr>
            <a:lvl3pPr marL="571500" indent="-323850">
              <a:spcBef>
                <a:spcPct val="20000"/>
              </a:spcBef>
              <a:buChar char="–"/>
            </a:lvl3pPr>
            <a:lvl4pPr marL="725488" indent="-152400">
              <a:spcBef>
                <a:spcPct val="20000"/>
              </a:spcBef>
              <a:buFont typeface="Times" charset="0"/>
              <a:buChar char="•"/>
            </a:lvl4pPr>
            <a:lvl5pPr marL="1136650" indent="-409575">
              <a:spcBef>
                <a:spcPct val="20000"/>
              </a:spcBef>
              <a:buChar char="–"/>
            </a:lvl5pPr>
            <a:lvl6pPr marL="1593850" indent="-409575" fontAlgn="base">
              <a:spcBef>
                <a:spcPct val="20000"/>
              </a:spcBef>
              <a:spcAft>
                <a:spcPct val="0"/>
              </a:spcAft>
              <a:buChar char="–"/>
            </a:lvl6pPr>
            <a:lvl7pPr marL="2051050" indent="-409575" fontAlgn="base">
              <a:spcBef>
                <a:spcPct val="20000"/>
              </a:spcBef>
              <a:spcAft>
                <a:spcPct val="0"/>
              </a:spcAft>
              <a:buChar char="–"/>
            </a:lvl7pPr>
            <a:lvl8pPr marL="2508250" indent="-409575" fontAlgn="base">
              <a:spcBef>
                <a:spcPct val="20000"/>
              </a:spcBef>
              <a:spcAft>
                <a:spcPct val="0"/>
              </a:spcAft>
              <a:buChar char="–"/>
            </a:lvl8pPr>
            <a:lvl9pPr marL="2965450" indent="-409575" fontAlgn="base">
              <a:spcBef>
                <a:spcPct val="20000"/>
              </a:spcBef>
              <a:spcAft>
                <a:spcPct val="0"/>
              </a:spcAft>
              <a:buChar char="–"/>
            </a:lvl9pPr>
          </a:lstStyle>
          <a:p>
            <a:r>
              <a:rPr lang="en-US" dirty="0">
                <a:solidFill>
                  <a:prstClr val="white"/>
                </a:solidFill>
              </a:rPr>
              <a:t>‘00</a:t>
            </a:r>
          </a:p>
        </p:txBody>
      </p:sp>
      <p:grpSp>
        <p:nvGrpSpPr>
          <p:cNvPr id="16" name="Group 15"/>
          <p:cNvGrpSpPr/>
          <p:nvPr/>
        </p:nvGrpSpPr>
        <p:grpSpPr>
          <a:xfrm>
            <a:off x="4689372" y="2544143"/>
            <a:ext cx="2000066" cy="871790"/>
            <a:chOff x="7580773" y="12446104"/>
            <a:chExt cx="3200106" cy="1394864"/>
          </a:xfrm>
        </p:grpSpPr>
        <p:sp>
          <p:nvSpPr>
            <p:cNvPr id="103" name="TextBox 102"/>
            <p:cNvSpPr txBox="1"/>
            <p:nvPr/>
          </p:nvSpPr>
          <p:spPr>
            <a:xfrm>
              <a:off x="8876765" y="12446104"/>
              <a:ext cx="548548" cy="3250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ctr" defTabSz="1097280" eaLnBrk="1" hangingPunct="1">
                <a:lnSpc>
                  <a:spcPct val="70000"/>
                </a:lnSpc>
                <a:spcBef>
                  <a:spcPts val="0"/>
                </a:spcBef>
                <a:defRPr sz="3600" kern="0">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eaLnBrk="1" hangingPunct="1">
                <a:spcBef>
                  <a:spcPct val="40000"/>
                </a:spcBef>
                <a:buSzPct val="125000"/>
                <a:buFont typeface="Times" charset="0"/>
                <a:buChar char="•"/>
                <a:defRPr>
                  <a:latin typeface="+mn-lt"/>
                </a:defRPr>
              </a:lvl2pPr>
              <a:lvl3pPr marL="571500" indent="-323850" eaLnBrk="1" hangingPunct="1">
                <a:spcBef>
                  <a:spcPct val="20000"/>
                </a:spcBef>
                <a:buChar char="–"/>
                <a:defRPr>
                  <a:latin typeface="+mn-lt"/>
                </a:defRPr>
              </a:lvl3pPr>
              <a:lvl4pPr marL="725488" indent="-152400" eaLnBrk="1" hangingPunct="1">
                <a:spcBef>
                  <a:spcPct val="20000"/>
                </a:spcBef>
                <a:buFont typeface="Times" charset="0"/>
                <a:buChar char="•"/>
                <a:defRPr>
                  <a:latin typeface="+mn-lt"/>
                </a:defRPr>
              </a:lvl4pPr>
              <a:lvl5pPr marL="1136650" indent="-409575" eaLnBrk="1" hangingPunct="1">
                <a:spcBef>
                  <a:spcPct val="20000"/>
                </a:spcBef>
                <a:buChar char="–"/>
                <a:defRPr>
                  <a:latin typeface="+mn-lt"/>
                </a:defRPr>
              </a:lvl5pPr>
              <a:lvl6pPr marL="1593850" indent="-409575" fontAlgn="base">
                <a:spcBef>
                  <a:spcPct val="20000"/>
                </a:spcBef>
                <a:spcAft>
                  <a:spcPct val="0"/>
                </a:spcAft>
                <a:buChar char="–"/>
                <a:defRPr>
                  <a:latin typeface="+mn-lt"/>
                </a:defRPr>
              </a:lvl6pPr>
              <a:lvl7pPr marL="2051050" indent="-409575" fontAlgn="base">
                <a:spcBef>
                  <a:spcPct val="20000"/>
                </a:spcBef>
                <a:spcAft>
                  <a:spcPct val="0"/>
                </a:spcAft>
                <a:buChar char="–"/>
                <a:defRPr>
                  <a:latin typeface="+mn-lt"/>
                </a:defRPr>
              </a:lvl7pPr>
              <a:lvl8pPr marL="2508250" indent="-409575" fontAlgn="base">
                <a:spcBef>
                  <a:spcPct val="20000"/>
                </a:spcBef>
                <a:spcAft>
                  <a:spcPct val="0"/>
                </a:spcAft>
                <a:buChar char="–"/>
                <a:defRPr>
                  <a:latin typeface="+mn-lt"/>
                </a:defRPr>
              </a:lvl8pPr>
              <a:lvl9pPr marL="2965450" indent="-409575" fontAlgn="base">
                <a:spcBef>
                  <a:spcPct val="20000"/>
                </a:spcBef>
                <a:spcAft>
                  <a:spcPct val="0"/>
                </a:spcAft>
                <a:buChar char="–"/>
                <a:defRPr>
                  <a:latin typeface="+mn-lt"/>
                </a:defRPr>
              </a:lvl9pPr>
            </a:lstStyle>
            <a:p>
              <a:r>
                <a:rPr lang="en-US" sz="2250" dirty="0">
                  <a:solidFill>
                    <a:prstClr val="white"/>
                  </a:solidFill>
                </a:rPr>
                <a:t>GM</a:t>
              </a:r>
            </a:p>
          </p:txBody>
        </p:sp>
        <p:sp>
          <p:nvSpPr>
            <p:cNvPr id="104" name="TextBox 103"/>
            <p:cNvSpPr txBox="1"/>
            <p:nvPr/>
          </p:nvSpPr>
          <p:spPr>
            <a:xfrm>
              <a:off x="7580773" y="12886861"/>
              <a:ext cx="3200106" cy="95410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defTabSz="1097280">
                <a:spcBef>
                  <a:spcPts val="0"/>
                </a:spcBef>
                <a:defRPr sz="1400" kern="0">
                  <a:solidFill>
                    <a:schemeClr val="accent6"/>
                  </a:solidFill>
                  <a:latin typeface="Neo Sans Intel Medium" pitchFamily="34" charset="0"/>
                </a:defRPr>
              </a:lvl1pPr>
            </a:lstStyle>
            <a:p>
              <a:pPr algn="ctr"/>
              <a:r>
                <a:rPr lang="en-US" sz="875" dirty="0">
                  <a:solidFill>
                    <a:prstClr val="white"/>
                  </a:solidFill>
                  <a:latin typeface="Intel Clear" panose="020B0604020203020204" pitchFamily="34" charset="0"/>
                </a:rPr>
                <a:t>OPSD “Boards” , P&amp;L bottom line,</a:t>
              </a:r>
            </a:p>
            <a:p>
              <a:pPr algn="ctr"/>
              <a:r>
                <a:rPr lang="en-US" sz="875" dirty="0" err="1">
                  <a:solidFill>
                    <a:prstClr val="white"/>
                  </a:solidFill>
                  <a:latin typeface="Intel Clear" panose="020B0604020203020204" pitchFamily="34" charset="0"/>
                </a:rPr>
                <a:t>Mfg</a:t>
              </a:r>
              <a:r>
                <a:rPr lang="en-US" sz="875" dirty="0">
                  <a:solidFill>
                    <a:prstClr val="white"/>
                  </a:solidFill>
                  <a:latin typeface="Intel Clear" panose="020B0604020203020204" pitchFamily="34" charset="0"/>
                </a:rPr>
                <a:t>, R&amp;D, Marketing, Pricing,</a:t>
              </a:r>
            </a:p>
            <a:p>
              <a:pPr algn="ctr"/>
              <a:r>
                <a:rPr lang="en-US" sz="875" dirty="0">
                  <a:solidFill>
                    <a:prstClr val="white"/>
                  </a:solidFill>
                  <a:latin typeface="Intel Clear" panose="020B0604020203020204" pitchFamily="34" charset="0"/>
                </a:rPr>
                <a:t>Cost &amp; Velocity,  “Parking”</a:t>
              </a:r>
            </a:p>
          </p:txBody>
        </p:sp>
      </p:grpSp>
      <p:pic>
        <p:nvPicPr>
          <p:cNvPr id="105" name="Picture 2"/>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7040985" y="1489188"/>
            <a:ext cx="787976" cy="34315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6843082" y="2551564"/>
            <a:ext cx="1909077" cy="806781"/>
            <a:chOff x="11388226" y="4241637"/>
            <a:chExt cx="3054523" cy="1290849"/>
          </a:xfrm>
        </p:grpSpPr>
        <p:sp>
          <p:nvSpPr>
            <p:cNvPr id="106" name="TextBox 105"/>
            <p:cNvSpPr txBox="1"/>
            <p:nvPr/>
          </p:nvSpPr>
          <p:spPr>
            <a:xfrm>
              <a:off x="11388226" y="4241637"/>
              <a:ext cx="1733284" cy="3250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ctr" defTabSz="1097280" eaLnBrk="1" hangingPunct="1">
                <a:lnSpc>
                  <a:spcPct val="70000"/>
                </a:lnSpc>
                <a:spcBef>
                  <a:spcPts val="0"/>
                </a:spcBef>
                <a:defRPr sz="3600" kern="0">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eaLnBrk="1" hangingPunct="1">
                <a:spcBef>
                  <a:spcPct val="40000"/>
                </a:spcBef>
                <a:buSzPct val="125000"/>
                <a:buFont typeface="Times" charset="0"/>
                <a:buChar char="•"/>
                <a:defRPr>
                  <a:latin typeface="+mn-lt"/>
                </a:defRPr>
              </a:lvl2pPr>
              <a:lvl3pPr marL="571500" indent="-323850" eaLnBrk="1" hangingPunct="1">
                <a:spcBef>
                  <a:spcPct val="20000"/>
                </a:spcBef>
                <a:buChar char="–"/>
                <a:defRPr>
                  <a:latin typeface="+mn-lt"/>
                </a:defRPr>
              </a:lvl3pPr>
              <a:lvl4pPr marL="725488" indent="-152400" eaLnBrk="1" hangingPunct="1">
                <a:spcBef>
                  <a:spcPct val="20000"/>
                </a:spcBef>
                <a:buFont typeface="Times" charset="0"/>
                <a:buChar char="•"/>
                <a:defRPr>
                  <a:latin typeface="+mn-lt"/>
                </a:defRPr>
              </a:lvl4pPr>
              <a:lvl5pPr marL="1136650" indent="-409575" eaLnBrk="1" hangingPunct="1">
                <a:spcBef>
                  <a:spcPct val="20000"/>
                </a:spcBef>
                <a:buChar char="–"/>
                <a:defRPr>
                  <a:latin typeface="+mn-lt"/>
                </a:defRPr>
              </a:lvl5pPr>
              <a:lvl6pPr marL="1593850" indent="-409575" fontAlgn="base">
                <a:spcBef>
                  <a:spcPct val="20000"/>
                </a:spcBef>
                <a:spcAft>
                  <a:spcPct val="0"/>
                </a:spcAft>
                <a:buChar char="–"/>
                <a:defRPr>
                  <a:latin typeface="+mn-lt"/>
                </a:defRPr>
              </a:lvl6pPr>
              <a:lvl7pPr marL="2051050" indent="-409575" fontAlgn="base">
                <a:spcBef>
                  <a:spcPct val="20000"/>
                </a:spcBef>
                <a:spcAft>
                  <a:spcPct val="0"/>
                </a:spcAft>
                <a:buChar char="–"/>
                <a:defRPr>
                  <a:latin typeface="+mn-lt"/>
                </a:defRPr>
              </a:lvl7pPr>
              <a:lvl8pPr marL="2508250" indent="-409575" fontAlgn="base">
                <a:spcBef>
                  <a:spcPct val="20000"/>
                </a:spcBef>
                <a:spcAft>
                  <a:spcPct val="0"/>
                </a:spcAft>
                <a:buChar char="–"/>
                <a:defRPr>
                  <a:latin typeface="+mn-lt"/>
                </a:defRPr>
              </a:lvl8pPr>
              <a:lvl9pPr marL="2965450" indent="-409575" fontAlgn="base">
                <a:spcBef>
                  <a:spcPct val="20000"/>
                </a:spcBef>
                <a:spcAft>
                  <a:spcPct val="0"/>
                </a:spcAft>
                <a:buChar char="–"/>
                <a:defRPr>
                  <a:latin typeface="+mn-lt"/>
                </a:defRPr>
              </a:lvl9pPr>
            </a:lstStyle>
            <a:p>
              <a:pPr algn="r"/>
              <a:r>
                <a:rPr lang="en-US" sz="2250" dirty="0">
                  <a:solidFill>
                    <a:prstClr val="white"/>
                  </a:solidFill>
                </a:rPr>
                <a:t>Marketing</a:t>
              </a:r>
            </a:p>
          </p:txBody>
        </p:sp>
        <p:sp>
          <p:nvSpPr>
            <p:cNvPr id="107" name="TextBox 106"/>
            <p:cNvSpPr txBox="1"/>
            <p:nvPr/>
          </p:nvSpPr>
          <p:spPr>
            <a:xfrm>
              <a:off x="11652938" y="4609157"/>
              <a:ext cx="1554785" cy="923329"/>
            </a:xfrm>
            <a:prstGeom prst="rect">
              <a:avLst/>
            </a:prstGeom>
            <a:noFill/>
            <a:ln>
              <a:noFill/>
            </a:ln>
          </p:spPr>
          <p:txBody>
            <a:bodyPr wrap="none" rtlCol="0">
              <a:spAutoFit/>
            </a:bodyPr>
            <a:lstStyle/>
            <a:p>
              <a:pPr algn="r" defTabSz="685800">
                <a:defRPr/>
              </a:pPr>
              <a:r>
                <a:rPr lang="en-US" sz="1050" kern="0" dirty="0">
                  <a:solidFill>
                    <a:prstClr val="white"/>
                  </a:solidFill>
                </a:rPr>
                <a:t>CPU Product</a:t>
              </a:r>
            </a:p>
            <a:p>
              <a:pPr algn="r" defTabSz="685800">
                <a:defRPr/>
              </a:pPr>
              <a:r>
                <a:rPr lang="en-US" sz="1050" kern="0" dirty="0">
                  <a:solidFill>
                    <a:prstClr val="white"/>
                  </a:solidFill>
                </a:rPr>
                <a:t>&amp;Technical</a:t>
              </a:r>
            </a:p>
            <a:p>
              <a:pPr algn="r" defTabSz="685800">
                <a:defRPr/>
              </a:pPr>
              <a:r>
                <a:rPr lang="en-US" sz="1050" kern="0" dirty="0">
                  <a:solidFill>
                    <a:prstClr val="white"/>
                  </a:solidFill>
                </a:rPr>
                <a:t>Marketing</a:t>
              </a:r>
            </a:p>
          </p:txBody>
        </p:sp>
        <p:pic>
          <p:nvPicPr>
            <p:cNvPr id="108"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13492600" y="4606923"/>
              <a:ext cx="950149" cy="49238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10" name="Picture 1" descr="C:\Users\rbcrook1\Pictures\old pictures\Rob_family_vineyards.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656864" y="1055997"/>
            <a:ext cx="974679" cy="1141630"/>
          </a:xfrm>
          <a:prstGeom prst="rect">
            <a:avLst/>
          </a:prstGeom>
          <a:noFill/>
          <a:ln>
            <a:noFill/>
          </a:ln>
        </p:spPr>
      </p:pic>
      <p:grpSp>
        <p:nvGrpSpPr>
          <p:cNvPr id="18" name="Group 17"/>
          <p:cNvGrpSpPr/>
          <p:nvPr/>
        </p:nvGrpSpPr>
        <p:grpSpPr>
          <a:xfrm>
            <a:off x="1555496" y="3921805"/>
            <a:ext cx="1192434" cy="917851"/>
            <a:chOff x="9322686" y="14373454"/>
            <a:chExt cx="1907894" cy="1468561"/>
          </a:xfrm>
        </p:grpSpPr>
        <p:sp>
          <p:nvSpPr>
            <p:cNvPr id="111" name="TextBox 110"/>
            <p:cNvSpPr txBox="1"/>
            <p:nvPr/>
          </p:nvSpPr>
          <p:spPr>
            <a:xfrm>
              <a:off x="9322686" y="14373454"/>
              <a:ext cx="790601" cy="48013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ctr" defTabSz="1097280" eaLnBrk="1" hangingPunct="1">
                <a:lnSpc>
                  <a:spcPct val="70000"/>
                </a:lnSpc>
                <a:spcBef>
                  <a:spcPts val="0"/>
                </a:spcBef>
                <a:defRPr sz="3600" kern="0">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eaLnBrk="1" hangingPunct="1">
                <a:spcBef>
                  <a:spcPct val="40000"/>
                </a:spcBef>
                <a:buSzPct val="125000"/>
                <a:buFont typeface="Times" charset="0"/>
                <a:buChar char="•"/>
                <a:defRPr>
                  <a:latin typeface="+mn-lt"/>
                </a:defRPr>
              </a:lvl2pPr>
              <a:lvl3pPr marL="571500" indent="-323850" eaLnBrk="1" hangingPunct="1">
                <a:spcBef>
                  <a:spcPct val="20000"/>
                </a:spcBef>
                <a:buChar char="–"/>
                <a:defRPr>
                  <a:latin typeface="+mn-lt"/>
                </a:defRPr>
              </a:lvl3pPr>
              <a:lvl4pPr marL="725488" indent="-152400" eaLnBrk="1" hangingPunct="1">
                <a:spcBef>
                  <a:spcPct val="20000"/>
                </a:spcBef>
                <a:buFont typeface="Times" charset="0"/>
                <a:buChar char="•"/>
                <a:defRPr>
                  <a:latin typeface="+mn-lt"/>
                </a:defRPr>
              </a:lvl4pPr>
              <a:lvl5pPr marL="1136650" indent="-409575" eaLnBrk="1" hangingPunct="1">
                <a:spcBef>
                  <a:spcPct val="20000"/>
                </a:spcBef>
                <a:buChar char="–"/>
                <a:defRPr>
                  <a:latin typeface="+mn-lt"/>
                </a:defRPr>
              </a:lvl5pPr>
              <a:lvl6pPr marL="1593850" indent="-409575" fontAlgn="base">
                <a:spcBef>
                  <a:spcPct val="20000"/>
                </a:spcBef>
                <a:spcAft>
                  <a:spcPct val="0"/>
                </a:spcAft>
                <a:buChar char="–"/>
                <a:defRPr>
                  <a:latin typeface="+mn-lt"/>
                </a:defRPr>
              </a:lvl6pPr>
              <a:lvl7pPr marL="2051050" indent="-409575" fontAlgn="base">
                <a:spcBef>
                  <a:spcPct val="20000"/>
                </a:spcBef>
                <a:spcAft>
                  <a:spcPct val="0"/>
                </a:spcAft>
                <a:buChar char="–"/>
                <a:defRPr>
                  <a:latin typeface="+mn-lt"/>
                </a:defRPr>
              </a:lvl7pPr>
              <a:lvl8pPr marL="2508250" indent="-409575" fontAlgn="base">
                <a:spcBef>
                  <a:spcPct val="20000"/>
                </a:spcBef>
                <a:spcAft>
                  <a:spcPct val="0"/>
                </a:spcAft>
                <a:buChar char="–"/>
                <a:defRPr>
                  <a:latin typeface="+mn-lt"/>
                </a:defRPr>
              </a:lvl8pPr>
              <a:lvl9pPr marL="2965450" indent="-409575" fontAlgn="base">
                <a:spcBef>
                  <a:spcPct val="20000"/>
                </a:spcBef>
                <a:spcAft>
                  <a:spcPct val="0"/>
                </a:spcAft>
                <a:buChar char="–"/>
                <a:defRPr>
                  <a:latin typeface="+mn-lt"/>
                </a:defRPr>
              </a:lvl9pPr>
            </a:lstStyle>
            <a:p>
              <a:pPr algn="l"/>
              <a:r>
                <a:rPr lang="en-US" sz="2250" dirty="0">
                  <a:solidFill>
                    <a:prstClr val="white"/>
                  </a:solidFill>
                </a:rPr>
                <a:t>GM</a:t>
              </a:r>
            </a:p>
          </p:txBody>
        </p:sp>
        <p:sp>
          <p:nvSpPr>
            <p:cNvPr id="112" name="TextBox 111"/>
            <p:cNvSpPr txBox="1"/>
            <p:nvPr/>
          </p:nvSpPr>
          <p:spPr>
            <a:xfrm>
              <a:off x="9322686" y="14851627"/>
              <a:ext cx="1907894" cy="990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algn="ctr" defTabSz="1097280">
                <a:spcBef>
                  <a:spcPct val="60000"/>
                </a:spcBef>
                <a:defRPr sz="1400" kern="0">
                  <a:solidFill>
                    <a:schemeClr val="accent6"/>
                  </a:solidFill>
                  <a:latin typeface="Neo Sans Intel Medium" pitchFamily="34" charset="0"/>
                </a:defRPr>
              </a:lvl1pPr>
            </a:lstStyle>
            <a:p>
              <a:pPr algn="l">
                <a:spcBef>
                  <a:spcPts val="0"/>
                </a:spcBef>
              </a:pPr>
              <a:r>
                <a:rPr lang="en-US" sz="875" dirty="0">
                  <a:solidFill>
                    <a:prstClr val="white"/>
                  </a:solidFill>
                  <a:latin typeface="Intel Clear" panose="020B0604020203020204" pitchFamily="34" charset="0"/>
                </a:rPr>
                <a:t>NSG</a:t>
              </a:r>
            </a:p>
            <a:p>
              <a:pPr algn="l">
                <a:spcBef>
                  <a:spcPts val="0"/>
                </a:spcBef>
              </a:pPr>
              <a:r>
                <a:rPr lang="en-US" sz="875" dirty="0">
                  <a:solidFill>
                    <a:prstClr val="white"/>
                  </a:solidFill>
                  <a:latin typeface="Intel Clear" panose="020B0604020203020204" pitchFamily="34" charset="0"/>
                </a:rPr>
                <a:t>Adjacency, Capacity, </a:t>
              </a:r>
            </a:p>
            <a:p>
              <a:pPr algn="l">
                <a:spcBef>
                  <a:spcPts val="0"/>
                </a:spcBef>
              </a:pPr>
              <a:r>
                <a:rPr lang="en-US" sz="875" dirty="0">
                  <a:solidFill>
                    <a:prstClr val="white"/>
                  </a:solidFill>
                  <a:latin typeface="Intel Clear" panose="020B0604020203020204" pitchFamily="34" charset="0"/>
                </a:rPr>
                <a:t>Technology, </a:t>
              </a:r>
            </a:p>
            <a:p>
              <a:pPr algn="l">
                <a:spcBef>
                  <a:spcPts val="0"/>
                </a:spcBef>
              </a:pPr>
              <a:r>
                <a:rPr lang="en-US" sz="875" dirty="0">
                  <a:solidFill>
                    <a:prstClr val="white"/>
                  </a:solidFill>
                  <a:latin typeface="Intel Clear" panose="020B0604020203020204" pitchFamily="34" charset="0"/>
                </a:rPr>
                <a:t>R&amp;D Engine</a:t>
              </a:r>
            </a:p>
          </p:txBody>
        </p:sp>
      </p:grpSp>
      <p:grpSp>
        <p:nvGrpSpPr>
          <p:cNvPr id="26" name="Group 25"/>
          <p:cNvGrpSpPr/>
          <p:nvPr/>
        </p:nvGrpSpPr>
        <p:grpSpPr>
          <a:xfrm>
            <a:off x="826871" y="2544373"/>
            <a:ext cx="1090363" cy="651640"/>
            <a:chOff x="-11047" y="7551858"/>
            <a:chExt cx="1744580" cy="1042623"/>
          </a:xfrm>
        </p:grpSpPr>
        <p:sp>
          <p:nvSpPr>
            <p:cNvPr id="113" name="TextBox 112"/>
            <p:cNvSpPr txBox="1"/>
            <p:nvPr/>
          </p:nvSpPr>
          <p:spPr>
            <a:xfrm>
              <a:off x="439307" y="7551858"/>
              <a:ext cx="625492" cy="3250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defPPr>
                <a:defRPr lang="en-US"/>
              </a:defPPr>
              <a:lvl1pPr defTabSz="1097280" eaLnBrk="1" hangingPunct="1">
                <a:lnSpc>
                  <a:spcPct val="70000"/>
                </a:lnSpc>
                <a:spcBef>
                  <a:spcPts val="0"/>
                </a:spcBef>
                <a:defRPr sz="2160" kern="0">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eaLnBrk="1" hangingPunct="1">
                <a:spcBef>
                  <a:spcPct val="40000"/>
                </a:spcBef>
                <a:buSzPct val="125000"/>
                <a:buFont typeface="Times" charset="0"/>
                <a:buChar char="•"/>
                <a:defRPr>
                  <a:latin typeface="+mn-lt"/>
                </a:defRPr>
              </a:lvl2pPr>
              <a:lvl3pPr marL="571500" indent="-323850" eaLnBrk="1" hangingPunct="1">
                <a:spcBef>
                  <a:spcPct val="20000"/>
                </a:spcBef>
                <a:buChar char="–"/>
                <a:defRPr>
                  <a:latin typeface="+mn-lt"/>
                </a:defRPr>
              </a:lvl3pPr>
              <a:lvl4pPr marL="725488" indent="-152400" eaLnBrk="1" hangingPunct="1">
                <a:spcBef>
                  <a:spcPct val="20000"/>
                </a:spcBef>
                <a:buFont typeface="Times" charset="0"/>
                <a:buChar char="•"/>
                <a:defRPr>
                  <a:latin typeface="+mn-lt"/>
                </a:defRPr>
              </a:lvl4pPr>
              <a:lvl5pPr marL="1136650" indent="-409575" eaLnBrk="1" hangingPunct="1">
                <a:spcBef>
                  <a:spcPct val="20000"/>
                </a:spcBef>
                <a:buChar char="–"/>
                <a:defRPr>
                  <a:latin typeface="+mn-lt"/>
                </a:defRPr>
              </a:lvl5pPr>
              <a:lvl6pPr marL="1593850" indent="-409575" fontAlgn="base">
                <a:spcBef>
                  <a:spcPct val="20000"/>
                </a:spcBef>
                <a:spcAft>
                  <a:spcPct val="0"/>
                </a:spcAft>
                <a:buChar char="–"/>
                <a:defRPr>
                  <a:latin typeface="+mn-lt"/>
                </a:defRPr>
              </a:lvl6pPr>
              <a:lvl7pPr marL="2051050" indent="-409575" fontAlgn="base">
                <a:spcBef>
                  <a:spcPct val="20000"/>
                </a:spcBef>
                <a:spcAft>
                  <a:spcPct val="0"/>
                </a:spcAft>
                <a:buChar char="–"/>
                <a:defRPr>
                  <a:latin typeface="+mn-lt"/>
                </a:defRPr>
              </a:lvl7pPr>
              <a:lvl8pPr marL="2508250" indent="-409575" fontAlgn="base">
                <a:spcBef>
                  <a:spcPct val="20000"/>
                </a:spcBef>
                <a:spcAft>
                  <a:spcPct val="0"/>
                </a:spcAft>
                <a:buChar char="–"/>
                <a:defRPr>
                  <a:latin typeface="+mn-lt"/>
                </a:defRPr>
              </a:lvl8pPr>
              <a:lvl9pPr marL="2965450" indent="-409575" fontAlgn="base">
                <a:spcBef>
                  <a:spcPct val="20000"/>
                </a:spcBef>
                <a:spcAft>
                  <a:spcPct val="0"/>
                </a:spcAft>
                <a:buChar char="–"/>
                <a:defRPr>
                  <a:latin typeface="+mn-lt"/>
                </a:defRPr>
              </a:lvl9pPr>
            </a:lstStyle>
            <a:p>
              <a:pPr algn="ctr"/>
              <a:r>
                <a:rPr lang="en-US" sz="2250" dirty="0">
                  <a:solidFill>
                    <a:prstClr val="white"/>
                  </a:solidFill>
                </a:rPr>
                <a:t>R&amp;D</a:t>
              </a:r>
            </a:p>
          </p:txBody>
        </p:sp>
        <p:sp>
          <p:nvSpPr>
            <p:cNvPr id="114" name="TextBox 113"/>
            <p:cNvSpPr txBox="1"/>
            <p:nvPr/>
          </p:nvSpPr>
          <p:spPr>
            <a:xfrm>
              <a:off x="-11047" y="7929684"/>
              <a:ext cx="1744580" cy="664797"/>
            </a:xfrm>
            <a:prstGeom prst="rect">
              <a:avLst/>
            </a:prstGeom>
            <a:noFill/>
            <a:ln>
              <a:noFill/>
            </a:ln>
          </p:spPr>
          <p:txBody>
            <a:bodyPr wrap="none" rtlCol="0">
              <a:spAutoFit/>
            </a:bodyPr>
            <a:lstStyle/>
            <a:p>
              <a:pPr defTabSz="685800">
                <a:defRPr/>
              </a:pPr>
              <a:r>
                <a:rPr lang="en-US" sz="1050" kern="0" dirty="0">
                  <a:solidFill>
                    <a:prstClr val="white"/>
                  </a:solidFill>
                </a:rPr>
                <a:t>Atom and SOC</a:t>
              </a:r>
            </a:p>
            <a:p>
              <a:pPr defTabSz="685800">
                <a:defRPr/>
              </a:pPr>
              <a:r>
                <a:rPr lang="en-US" sz="1050" kern="0" dirty="0">
                  <a:solidFill>
                    <a:prstClr val="white"/>
                  </a:solidFill>
                </a:rPr>
                <a:t>Development</a:t>
              </a:r>
            </a:p>
          </p:txBody>
        </p:sp>
      </p:grpSp>
      <p:sp>
        <p:nvSpPr>
          <p:cNvPr id="115" name="Content Placeholder 2"/>
          <p:cNvSpPr txBox="1">
            <a:spLocks/>
          </p:cNvSpPr>
          <p:nvPr/>
        </p:nvSpPr>
        <p:spPr bwMode="auto">
          <a:xfrm>
            <a:off x="4183990" y="2270537"/>
            <a:ext cx="366412" cy="365760"/>
          </a:xfrm>
          <a:prstGeom prst="ellipse">
            <a:avLst/>
          </a:prstGeom>
          <a:solidFill>
            <a:schemeClr val="accent3">
              <a:lumMod val="60000"/>
              <a:lumOff val="4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defTabSz="1097280">
              <a:lnSpc>
                <a:spcPct val="70000"/>
              </a:lnSpc>
              <a:spcBef>
                <a:spcPts val="0"/>
              </a:spcBef>
              <a:defRPr sz="1350" kern="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a:spcBef>
                <a:spcPct val="40000"/>
              </a:spcBef>
              <a:buSzPct val="125000"/>
              <a:buFont typeface="Times" charset="0"/>
              <a:buChar char="•"/>
            </a:lvl2pPr>
            <a:lvl3pPr marL="571500" indent="-323850">
              <a:spcBef>
                <a:spcPct val="20000"/>
              </a:spcBef>
              <a:buChar char="–"/>
            </a:lvl3pPr>
            <a:lvl4pPr marL="725488" indent="-152400">
              <a:spcBef>
                <a:spcPct val="20000"/>
              </a:spcBef>
              <a:buFont typeface="Times" charset="0"/>
              <a:buChar char="•"/>
            </a:lvl4pPr>
            <a:lvl5pPr marL="1136650" indent="-409575">
              <a:spcBef>
                <a:spcPct val="20000"/>
              </a:spcBef>
              <a:buChar char="–"/>
            </a:lvl5pPr>
            <a:lvl6pPr marL="1593850" indent="-409575" fontAlgn="base">
              <a:spcBef>
                <a:spcPct val="20000"/>
              </a:spcBef>
              <a:spcAft>
                <a:spcPct val="0"/>
              </a:spcAft>
              <a:buChar char="–"/>
            </a:lvl6pPr>
            <a:lvl7pPr marL="2051050" indent="-409575" fontAlgn="base">
              <a:spcBef>
                <a:spcPct val="20000"/>
              </a:spcBef>
              <a:spcAft>
                <a:spcPct val="0"/>
              </a:spcAft>
              <a:buChar char="–"/>
            </a:lvl7pPr>
            <a:lvl8pPr marL="2508250" indent="-409575" fontAlgn="base">
              <a:spcBef>
                <a:spcPct val="20000"/>
              </a:spcBef>
              <a:spcAft>
                <a:spcPct val="0"/>
              </a:spcAft>
              <a:buChar char="–"/>
            </a:lvl8pPr>
            <a:lvl9pPr marL="2965450" indent="-409575" fontAlgn="base">
              <a:spcBef>
                <a:spcPct val="20000"/>
              </a:spcBef>
              <a:spcAft>
                <a:spcPct val="0"/>
              </a:spcAft>
              <a:buChar char="–"/>
            </a:lvl9pPr>
          </a:lstStyle>
          <a:p>
            <a:r>
              <a:rPr lang="en-US" dirty="0">
                <a:solidFill>
                  <a:prstClr val="white"/>
                </a:solidFill>
              </a:rPr>
              <a:t>‘05</a:t>
            </a:r>
          </a:p>
        </p:txBody>
      </p:sp>
      <p:sp>
        <p:nvSpPr>
          <p:cNvPr id="72" name="Right Arrow 71"/>
          <p:cNvSpPr/>
          <p:nvPr/>
        </p:nvSpPr>
        <p:spPr bwMode="auto">
          <a:xfrm>
            <a:off x="6413156" y="1393807"/>
            <a:ext cx="555976" cy="458541"/>
          </a:xfrm>
          <a:prstGeom prst="rightArrow">
            <a:avLst>
              <a:gd name="adj1" fmla="val 57831"/>
              <a:gd name="adj2" fmla="val 50000"/>
            </a:avLst>
          </a:prstGeom>
          <a:gradFill>
            <a:gsLst>
              <a:gs pos="0">
                <a:schemeClr val="accent3">
                  <a:lumMod val="60000"/>
                  <a:lumOff val="40000"/>
                  <a:alpha val="0"/>
                </a:schemeClr>
              </a:gs>
              <a:gs pos="94000">
                <a:schemeClr val="accent3">
                  <a:lumMod val="60000"/>
                  <a:lumOff val="4000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3" name="Right Arrow 72"/>
          <p:cNvSpPr/>
          <p:nvPr/>
        </p:nvSpPr>
        <p:spPr bwMode="auto">
          <a:xfrm>
            <a:off x="4242627" y="1393807"/>
            <a:ext cx="555976" cy="458541"/>
          </a:xfrm>
          <a:prstGeom prst="rightArrow">
            <a:avLst>
              <a:gd name="adj1" fmla="val 57831"/>
              <a:gd name="adj2" fmla="val 50000"/>
            </a:avLst>
          </a:prstGeom>
          <a:gradFill>
            <a:gsLst>
              <a:gs pos="0">
                <a:schemeClr val="accent3">
                  <a:lumMod val="60000"/>
                  <a:lumOff val="40000"/>
                  <a:alpha val="0"/>
                </a:schemeClr>
              </a:gs>
              <a:gs pos="94000">
                <a:schemeClr val="accent3">
                  <a:lumMod val="60000"/>
                  <a:lumOff val="4000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4" name="Right Arrow 73"/>
          <p:cNvSpPr/>
          <p:nvPr/>
        </p:nvSpPr>
        <p:spPr bwMode="auto">
          <a:xfrm>
            <a:off x="2031322" y="1393807"/>
            <a:ext cx="555976" cy="458541"/>
          </a:xfrm>
          <a:prstGeom prst="rightArrow">
            <a:avLst>
              <a:gd name="adj1" fmla="val 57831"/>
              <a:gd name="adj2" fmla="val 50000"/>
            </a:avLst>
          </a:prstGeom>
          <a:gradFill>
            <a:gsLst>
              <a:gs pos="0">
                <a:schemeClr val="accent3">
                  <a:lumMod val="60000"/>
                  <a:lumOff val="40000"/>
                  <a:alpha val="0"/>
                </a:schemeClr>
              </a:gs>
              <a:gs pos="94000">
                <a:schemeClr val="accent3">
                  <a:lumMod val="60000"/>
                  <a:lumOff val="4000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5" name="Right Arrow 74"/>
          <p:cNvSpPr/>
          <p:nvPr/>
        </p:nvSpPr>
        <p:spPr bwMode="auto">
          <a:xfrm flipH="1">
            <a:off x="6549521" y="2675146"/>
            <a:ext cx="555976" cy="458541"/>
          </a:xfrm>
          <a:prstGeom prst="rightArrow">
            <a:avLst>
              <a:gd name="adj1" fmla="val 57831"/>
              <a:gd name="adj2" fmla="val 50000"/>
            </a:avLst>
          </a:prstGeom>
          <a:gradFill>
            <a:gsLst>
              <a:gs pos="0">
                <a:schemeClr val="accent3">
                  <a:lumMod val="60000"/>
                  <a:lumOff val="40000"/>
                  <a:alpha val="0"/>
                </a:schemeClr>
              </a:gs>
              <a:gs pos="94000">
                <a:schemeClr val="accent3">
                  <a:lumMod val="60000"/>
                  <a:lumOff val="4000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6" name="Right Arrow 75"/>
          <p:cNvSpPr/>
          <p:nvPr/>
        </p:nvSpPr>
        <p:spPr bwMode="auto">
          <a:xfrm flipH="1">
            <a:off x="4378992" y="2675146"/>
            <a:ext cx="555976" cy="458541"/>
          </a:xfrm>
          <a:prstGeom prst="rightArrow">
            <a:avLst>
              <a:gd name="adj1" fmla="val 57831"/>
              <a:gd name="adj2" fmla="val 50000"/>
            </a:avLst>
          </a:prstGeom>
          <a:gradFill>
            <a:gsLst>
              <a:gs pos="0">
                <a:schemeClr val="accent3">
                  <a:lumMod val="60000"/>
                  <a:lumOff val="40000"/>
                  <a:alpha val="0"/>
                </a:schemeClr>
              </a:gs>
              <a:gs pos="94000">
                <a:schemeClr val="accent3">
                  <a:lumMod val="60000"/>
                  <a:lumOff val="4000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77" name="Right Arrow 76"/>
          <p:cNvSpPr/>
          <p:nvPr/>
        </p:nvSpPr>
        <p:spPr bwMode="auto">
          <a:xfrm flipH="1">
            <a:off x="2167687" y="2675146"/>
            <a:ext cx="555976" cy="458541"/>
          </a:xfrm>
          <a:prstGeom prst="rightArrow">
            <a:avLst>
              <a:gd name="adj1" fmla="val 57831"/>
              <a:gd name="adj2" fmla="val 50000"/>
            </a:avLst>
          </a:prstGeom>
          <a:gradFill>
            <a:gsLst>
              <a:gs pos="0">
                <a:schemeClr val="accent3">
                  <a:lumMod val="60000"/>
                  <a:lumOff val="40000"/>
                  <a:alpha val="0"/>
                </a:schemeClr>
              </a:gs>
              <a:gs pos="94000">
                <a:schemeClr val="accent3">
                  <a:lumMod val="60000"/>
                  <a:lumOff val="4000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pic>
        <p:nvPicPr>
          <p:cNvPr id="82" name="Picture 12" descr="C:\Users\rbcrook1\Pictures\old pictures\Rob_Digging.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28734" y="1052265"/>
            <a:ext cx="1157923" cy="1149064"/>
          </a:xfrm>
          <a:prstGeom prst="rect">
            <a:avLst/>
          </a:prstGeom>
          <a:noFill/>
          <a:ln>
            <a:noFill/>
          </a:ln>
        </p:spPr>
      </p:pic>
      <p:sp>
        <p:nvSpPr>
          <p:cNvPr id="67" name="Content Placeholder 2"/>
          <p:cNvSpPr txBox="1">
            <a:spLocks/>
          </p:cNvSpPr>
          <p:nvPr/>
        </p:nvSpPr>
        <p:spPr bwMode="auto">
          <a:xfrm>
            <a:off x="6319564" y="996097"/>
            <a:ext cx="366412" cy="365760"/>
          </a:xfrm>
          <a:prstGeom prst="ellipse">
            <a:avLst/>
          </a:prstGeom>
          <a:solidFill>
            <a:schemeClr val="accent3">
              <a:lumMod val="60000"/>
              <a:lumOff val="4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defTabSz="1097280" eaLnBrk="1" hangingPunct="1">
              <a:lnSpc>
                <a:spcPct val="70000"/>
              </a:lnSpc>
              <a:spcBef>
                <a:spcPts val="0"/>
              </a:spcBef>
              <a:defRPr sz="2160" kern="0">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eaLnBrk="1" hangingPunct="1">
              <a:spcBef>
                <a:spcPct val="40000"/>
              </a:spcBef>
              <a:buSzPct val="125000"/>
              <a:buFont typeface="Times" charset="0"/>
              <a:buChar char="•"/>
              <a:defRPr>
                <a:latin typeface="+mn-lt"/>
              </a:defRPr>
            </a:lvl2pPr>
            <a:lvl3pPr marL="571500" indent="-323850" eaLnBrk="1" hangingPunct="1">
              <a:spcBef>
                <a:spcPct val="20000"/>
              </a:spcBef>
              <a:buChar char="–"/>
              <a:defRPr>
                <a:latin typeface="+mn-lt"/>
              </a:defRPr>
            </a:lvl3pPr>
            <a:lvl4pPr marL="725488" indent="-152400" eaLnBrk="1" hangingPunct="1">
              <a:spcBef>
                <a:spcPct val="20000"/>
              </a:spcBef>
              <a:buFont typeface="Times" charset="0"/>
              <a:buChar char="•"/>
              <a:defRPr>
                <a:latin typeface="+mn-lt"/>
              </a:defRPr>
            </a:lvl4pPr>
            <a:lvl5pPr marL="1136650" indent="-409575" eaLnBrk="1" hangingPunct="1">
              <a:spcBef>
                <a:spcPct val="20000"/>
              </a:spcBef>
              <a:buChar char="–"/>
              <a:defRPr>
                <a:latin typeface="+mn-lt"/>
              </a:defRPr>
            </a:lvl5pPr>
            <a:lvl6pPr marL="1593850" indent="-409575" fontAlgn="base">
              <a:spcBef>
                <a:spcPct val="20000"/>
              </a:spcBef>
              <a:spcAft>
                <a:spcPct val="0"/>
              </a:spcAft>
              <a:buChar char="–"/>
              <a:defRPr>
                <a:latin typeface="+mn-lt"/>
              </a:defRPr>
            </a:lvl6pPr>
            <a:lvl7pPr marL="2051050" indent="-409575" fontAlgn="base">
              <a:spcBef>
                <a:spcPct val="20000"/>
              </a:spcBef>
              <a:spcAft>
                <a:spcPct val="0"/>
              </a:spcAft>
              <a:buChar char="–"/>
              <a:defRPr>
                <a:latin typeface="+mn-lt"/>
              </a:defRPr>
            </a:lvl7pPr>
            <a:lvl8pPr marL="2508250" indent="-409575" fontAlgn="base">
              <a:spcBef>
                <a:spcPct val="20000"/>
              </a:spcBef>
              <a:spcAft>
                <a:spcPct val="0"/>
              </a:spcAft>
              <a:buChar char="–"/>
              <a:defRPr>
                <a:latin typeface="+mn-lt"/>
              </a:defRPr>
            </a:lvl8pPr>
            <a:lvl9pPr marL="2965450" indent="-409575" fontAlgn="base">
              <a:spcBef>
                <a:spcPct val="20000"/>
              </a:spcBef>
              <a:spcAft>
                <a:spcPct val="0"/>
              </a:spcAft>
              <a:buChar char="–"/>
              <a:defRPr>
                <a:latin typeface="+mn-lt"/>
              </a:defRPr>
            </a:lvl9pPr>
          </a:lstStyle>
          <a:p>
            <a:r>
              <a:rPr lang="en-US" sz="1350" dirty="0">
                <a:solidFill>
                  <a:prstClr val="white"/>
                </a:solidFill>
              </a:rPr>
              <a:t>‘85</a:t>
            </a:r>
          </a:p>
        </p:txBody>
      </p:sp>
      <p:sp>
        <p:nvSpPr>
          <p:cNvPr id="89" name="Content Placeholder 2"/>
          <p:cNvSpPr txBox="1">
            <a:spLocks/>
          </p:cNvSpPr>
          <p:nvPr/>
        </p:nvSpPr>
        <p:spPr bwMode="auto">
          <a:xfrm>
            <a:off x="8592036" y="2248330"/>
            <a:ext cx="366412" cy="365760"/>
          </a:xfrm>
          <a:prstGeom prst="ellipse">
            <a:avLst/>
          </a:prstGeom>
          <a:solidFill>
            <a:schemeClr val="accent3">
              <a:lumMod val="60000"/>
              <a:lumOff val="4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defTabSz="1097280">
              <a:lnSpc>
                <a:spcPct val="70000"/>
              </a:lnSpc>
              <a:spcBef>
                <a:spcPts val="0"/>
              </a:spcBef>
              <a:defRPr sz="1350" kern="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a:spcBef>
                <a:spcPct val="40000"/>
              </a:spcBef>
              <a:buSzPct val="125000"/>
              <a:buFont typeface="Times" charset="0"/>
              <a:buChar char="•"/>
            </a:lvl2pPr>
            <a:lvl3pPr marL="571500" indent="-323850">
              <a:spcBef>
                <a:spcPct val="20000"/>
              </a:spcBef>
              <a:buChar char="–"/>
            </a:lvl3pPr>
            <a:lvl4pPr marL="725488" indent="-152400">
              <a:spcBef>
                <a:spcPct val="20000"/>
              </a:spcBef>
              <a:buFont typeface="Times" charset="0"/>
              <a:buChar char="•"/>
            </a:lvl4pPr>
            <a:lvl5pPr marL="1136650" indent="-409575">
              <a:spcBef>
                <a:spcPct val="20000"/>
              </a:spcBef>
              <a:buChar char="–"/>
            </a:lvl5pPr>
            <a:lvl6pPr marL="1593850" indent="-409575" fontAlgn="base">
              <a:spcBef>
                <a:spcPct val="20000"/>
              </a:spcBef>
              <a:spcAft>
                <a:spcPct val="0"/>
              </a:spcAft>
              <a:buChar char="–"/>
            </a:lvl6pPr>
            <a:lvl7pPr marL="2051050" indent="-409575" fontAlgn="base">
              <a:spcBef>
                <a:spcPct val="20000"/>
              </a:spcBef>
              <a:spcAft>
                <a:spcPct val="0"/>
              </a:spcAft>
              <a:buChar char="–"/>
            </a:lvl7pPr>
            <a:lvl8pPr marL="2508250" indent="-409575" fontAlgn="base">
              <a:spcBef>
                <a:spcPct val="20000"/>
              </a:spcBef>
              <a:spcAft>
                <a:spcPct val="0"/>
              </a:spcAft>
              <a:buChar char="–"/>
            </a:lvl8pPr>
            <a:lvl9pPr marL="2965450" indent="-409575" fontAlgn="base">
              <a:spcBef>
                <a:spcPct val="20000"/>
              </a:spcBef>
              <a:spcAft>
                <a:spcPct val="0"/>
              </a:spcAft>
              <a:buChar char="–"/>
            </a:lvl9pPr>
          </a:lstStyle>
          <a:p>
            <a:r>
              <a:rPr lang="en-US" dirty="0">
                <a:solidFill>
                  <a:prstClr val="white"/>
                </a:solidFill>
              </a:rPr>
              <a:t>‘97</a:t>
            </a:r>
          </a:p>
        </p:txBody>
      </p:sp>
      <p:sp>
        <p:nvSpPr>
          <p:cNvPr id="100" name="Right Arrow 99"/>
          <p:cNvSpPr/>
          <p:nvPr/>
        </p:nvSpPr>
        <p:spPr bwMode="auto">
          <a:xfrm rot="5400000">
            <a:off x="1014859" y="3244731"/>
            <a:ext cx="555976" cy="458541"/>
          </a:xfrm>
          <a:prstGeom prst="rightArrow">
            <a:avLst>
              <a:gd name="adj1" fmla="val 57831"/>
              <a:gd name="adj2" fmla="val 50000"/>
            </a:avLst>
          </a:prstGeom>
          <a:gradFill>
            <a:gsLst>
              <a:gs pos="0">
                <a:schemeClr val="accent3">
                  <a:lumMod val="60000"/>
                  <a:lumOff val="40000"/>
                  <a:alpha val="0"/>
                </a:schemeClr>
              </a:gs>
              <a:gs pos="94000">
                <a:schemeClr val="accent3">
                  <a:lumMod val="60000"/>
                  <a:lumOff val="40000"/>
                </a:schemeClr>
              </a:gs>
            </a:gsLst>
            <a:lin ang="0" scaled="0"/>
          </a:gradFill>
          <a:ln w="9525" cap="flat" cmpd="sng" algn="ctr">
            <a:noFill/>
            <a:prstDash val="solid"/>
            <a:round/>
            <a:headEnd type="none" w="med" len="med"/>
            <a:tailEnd type="none" w="med" len="med"/>
          </a:ln>
          <a:effectLst/>
        </p:spPr>
        <p:txBody>
          <a:bodyPr rot="0" spcFirstLastPara="0" vertOverflow="overflow" horzOverflow="overflow" vert="horz" wrap="square" lIns="57108" tIns="28555" rIns="57108" bIns="28555" numCol="1" spcCol="0" rtlCol="0" fromWordArt="0" anchor="t" anchorCtr="1" forceAA="0" compatLnSpc="1">
            <a:prstTxWarp prst="textNoShape">
              <a:avLst/>
            </a:prstTxWarp>
            <a:noAutofit/>
          </a:bodyPr>
          <a:lstStyle/>
          <a:p>
            <a:pPr algn="ctr" defTabSz="571500" fontAlgn="base">
              <a:lnSpc>
                <a:spcPct val="95000"/>
              </a:lnSpc>
              <a:spcBef>
                <a:spcPct val="30000"/>
              </a:spcBef>
              <a:spcAft>
                <a:spcPct val="0"/>
              </a:spcAft>
              <a:buClr>
                <a:prstClr val="black"/>
              </a:buClr>
            </a:pPr>
            <a:endParaRPr lang="en-US" sz="1250">
              <a:solidFill>
                <a:srgbClr val="FFFFFF"/>
              </a:solidFill>
              <a:effectLst>
                <a:outerShdw blurRad="38100" dist="38100" dir="2700000" algn="tl">
                  <a:srgbClr val="000000">
                    <a:alpha val="43137"/>
                  </a:srgbClr>
                </a:outerShdw>
              </a:effectLst>
              <a:latin typeface="Arial Narrow" pitchFamily="34" charset="0"/>
              <a:cs typeface="Arial" charset="0"/>
            </a:endParaRPr>
          </a:p>
        </p:txBody>
      </p:sp>
      <p:sp>
        <p:nvSpPr>
          <p:cNvPr id="62" name="Content Placeholder 2"/>
          <p:cNvSpPr txBox="1">
            <a:spLocks/>
          </p:cNvSpPr>
          <p:nvPr/>
        </p:nvSpPr>
        <p:spPr bwMode="auto">
          <a:xfrm>
            <a:off x="1927262" y="2287365"/>
            <a:ext cx="366412" cy="365760"/>
          </a:xfrm>
          <a:prstGeom prst="ellipse">
            <a:avLst/>
          </a:prstGeom>
          <a:solidFill>
            <a:schemeClr val="accent3">
              <a:lumMod val="60000"/>
              <a:lumOff val="4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defTabSz="1097280">
              <a:lnSpc>
                <a:spcPct val="70000"/>
              </a:lnSpc>
              <a:spcBef>
                <a:spcPts val="0"/>
              </a:spcBef>
              <a:defRPr sz="1350" kern="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a:spcBef>
                <a:spcPct val="40000"/>
              </a:spcBef>
              <a:buSzPct val="125000"/>
              <a:buFont typeface="Times" charset="0"/>
              <a:buChar char="•"/>
            </a:lvl2pPr>
            <a:lvl3pPr marL="571500" indent="-323850">
              <a:spcBef>
                <a:spcPct val="20000"/>
              </a:spcBef>
              <a:buChar char="–"/>
            </a:lvl3pPr>
            <a:lvl4pPr marL="725488" indent="-152400">
              <a:spcBef>
                <a:spcPct val="20000"/>
              </a:spcBef>
              <a:buFont typeface="Times" charset="0"/>
              <a:buChar char="•"/>
            </a:lvl4pPr>
            <a:lvl5pPr marL="1136650" indent="-409575">
              <a:spcBef>
                <a:spcPct val="20000"/>
              </a:spcBef>
              <a:buChar char="–"/>
            </a:lvl5pPr>
            <a:lvl6pPr marL="1593850" indent="-409575" fontAlgn="base">
              <a:spcBef>
                <a:spcPct val="20000"/>
              </a:spcBef>
              <a:spcAft>
                <a:spcPct val="0"/>
              </a:spcAft>
              <a:buChar char="–"/>
            </a:lvl6pPr>
            <a:lvl7pPr marL="2051050" indent="-409575" fontAlgn="base">
              <a:spcBef>
                <a:spcPct val="20000"/>
              </a:spcBef>
              <a:spcAft>
                <a:spcPct val="0"/>
              </a:spcAft>
              <a:buChar char="–"/>
            </a:lvl7pPr>
            <a:lvl8pPr marL="2508250" indent="-409575" fontAlgn="base">
              <a:spcBef>
                <a:spcPct val="20000"/>
              </a:spcBef>
              <a:spcAft>
                <a:spcPct val="0"/>
              </a:spcAft>
              <a:buChar char="–"/>
            </a:lvl8pPr>
            <a:lvl9pPr marL="2965450" indent="-409575" fontAlgn="base">
              <a:spcBef>
                <a:spcPct val="20000"/>
              </a:spcBef>
              <a:spcAft>
                <a:spcPct val="0"/>
              </a:spcAft>
              <a:buChar char="–"/>
            </a:lvl9pPr>
          </a:lstStyle>
          <a:p>
            <a:r>
              <a:rPr lang="en-US" dirty="0">
                <a:solidFill>
                  <a:prstClr val="white"/>
                </a:solidFill>
              </a:rPr>
              <a:t>‘09</a:t>
            </a:r>
          </a:p>
        </p:txBody>
      </p:sp>
      <p:sp>
        <p:nvSpPr>
          <p:cNvPr id="63" name="Content Placeholder 2"/>
          <p:cNvSpPr txBox="1">
            <a:spLocks/>
          </p:cNvSpPr>
          <p:nvPr/>
        </p:nvSpPr>
        <p:spPr bwMode="auto">
          <a:xfrm>
            <a:off x="2700620" y="3750083"/>
            <a:ext cx="366412" cy="365760"/>
          </a:xfrm>
          <a:prstGeom prst="ellipse">
            <a:avLst/>
          </a:prstGeom>
          <a:solidFill>
            <a:schemeClr val="accent3">
              <a:lumMod val="60000"/>
              <a:lumOff val="40000"/>
            </a:schemeClr>
          </a:solidFill>
          <a:ln w="9525">
            <a:noFill/>
            <a:miter lim="800000"/>
            <a:headEnd/>
            <a:tailEnd/>
          </a:ln>
          <a:effectLst/>
        </p:spPr>
        <p:txBody>
          <a:bodyPr vert="horz" wrap="square" lIns="0" tIns="0" rIns="0" bIns="0" numCol="1" anchor="ctr" anchorCtr="0" compatLnSpc="1">
            <a:prstTxWarp prst="textNoShape">
              <a:avLst/>
            </a:prstTxWarp>
          </a:bodyPr>
          <a:lstStyle>
            <a:defPPr>
              <a:defRPr lang="en-US"/>
            </a:defPPr>
            <a:lvl1pPr algn="ctr" defTabSz="1097280">
              <a:lnSpc>
                <a:spcPct val="70000"/>
              </a:lnSpc>
              <a:spcBef>
                <a:spcPts val="0"/>
              </a:spcBef>
              <a:defRPr sz="1350" kern="0">
                <a:solidFill>
                  <a:schemeClr val="tx2"/>
                </a:solidFill>
                <a:latin typeface="Intel Clear Pro" panose="020B0804020202060201" pitchFamily="34" charset="0"/>
                <a:ea typeface="Intel Clear Pro" panose="020B0804020202060201" pitchFamily="34" charset="0"/>
                <a:cs typeface="Intel Clear Pro" panose="020B0804020202060201" pitchFamily="34" charset="0"/>
              </a:defRPr>
            </a:lvl1pPr>
            <a:lvl2pPr marL="246063" indent="-244475">
              <a:spcBef>
                <a:spcPct val="40000"/>
              </a:spcBef>
              <a:buSzPct val="125000"/>
              <a:buFont typeface="Times" charset="0"/>
              <a:buChar char="•"/>
            </a:lvl2pPr>
            <a:lvl3pPr marL="571500" indent="-323850">
              <a:spcBef>
                <a:spcPct val="20000"/>
              </a:spcBef>
              <a:buChar char="–"/>
            </a:lvl3pPr>
            <a:lvl4pPr marL="725488" indent="-152400">
              <a:spcBef>
                <a:spcPct val="20000"/>
              </a:spcBef>
              <a:buFont typeface="Times" charset="0"/>
              <a:buChar char="•"/>
            </a:lvl4pPr>
            <a:lvl5pPr marL="1136650" indent="-409575">
              <a:spcBef>
                <a:spcPct val="20000"/>
              </a:spcBef>
              <a:buChar char="–"/>
            </a:lvl5pPr>
            <a:lvl6pPr marL="1593850" indent="-409575" fontAlgn="base">
              <a:spcBef>
                <a:spcPct val="20000"/>
              </a:spcBef>
              <a:spcAft>
                <a:spcPct val="0"/>
              </a:spcAft>
              <a:buChar char="–"/>
            </a:lvl6pPr>
            <a:lvl7pPr marL="2051050" indent="-409575" fontAlgn="base">
              <a:spcBef>
                <a:spcPct val="20000"/>
              </a:spcBef>
              <a:spcAft>
                <a:spcPct val="0"/>
              </a:spcAft>
              <a:buChar char="–"/>
            </a:lvl7pPr>
            <a:lvl8pPr marL="2508250" indent="-409575" fontAlgn="base">
              <a:spcBef>
                <a:spcPct val="20000"/>
              </a:spcBef>
              <a:spcAft>
                <a:spcPct val="0"/>
              </a:spcAft>
              <a:buChar char="–"/>
            </a:lvl8pPr>
            <a:lvl9pPr marL="2965450" indent="-409575" fontAlgn="base">
              <a:spcBef>
                <a:spcPct val="20000"/>
              </a:spcBef>
              <a:spcAft>
                <a:spcPct val="0"/>
              </a:spcAft>
              <a:buChar char="–"/>
            </a:lvl9pPr>
          </a:lstStyle>
          <a:p>
            <a:r>
              <a:rPr lang="en-US" dirty="0">
                <a:solidFill>
                  <a:prstClr val="white"/>
                </a:solidFill>
              </a:rPr>
              <a:t>‘11</a:t>
            </a:r>
          </a:p>
        </p:txBody>
      </p:sp>
      <p:pic>
        <p:nvPicPr>
          <p:cNvPr id="2" name="Picture 2" descr="https://scontent.fsnc1-4.fna.fbcdn.net/v/t1.0-9/13177894_10154235053703982_2471501695372413489_n.jpg?oh=4121f3038fb42cca3c2c16e669a690ff&amp;oe=58A8C59D"/>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04799" y="3759200"/>
            <a:ext cx="1102264" cy="11393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intel pentium extreme"/>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24546" y="2400897"/>
            <a:ext cx="519120" cy="6454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2893309" y="2628870"/>
            <a:ext cx="668890" cy="78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65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rot="10800000" flipV="1">
            <a:off x="2092697" y="519075"/>
            <a:ext cx="881397" cy="2973355"/>
          </a:xfrm>
          <a:prstGeom prst="rect">
            <a:avLst/>
          </a:prstGeom>
          <a:gradFill>
            <a:gsLst>
              <a:gs pos="0">
                <a:schemeClr val="accent6">
                  <a:lumMod val="50000"/>
                  <a:alpha val="0"/>
                </a:schemeClr>
              </a:gs>
              <a:gs pos="100000">
                <a:schemeClr val="accent1">
                  <a:alpha val="35000"/>
                </a:schemeClr>
              </a:gs>
            </a:gsLst>
            <a:lin ang="5400000" scaled="0"/>
          </a:gradFill>
          <a:ln w="9525" cap="flat" cmpd="sng" algn="ctr">
            <a:noFill/>
            <a:prstDash val="solid"/>
            <a:round/>
            <a:headEnd type="none" w="med" len="med"/>
            <a:tailEnd type="none" w="med" len="med"/>
          </a:ln>
          <a:effectLst/>
        </p:spPr>
        <p:txBody>
          <a:bodyPr vert="horz" wrap="square" lIns="57108" tIns="28555" rIns="57108" bIns="114300" numCol="1" rtlCol="0" anchor="b" anchorCtr="1" compatLnSpc="1">
            <a:prstTxWarp prst="textNoShape">
              <a:avLst/>
            </a:prstTxWarp>
            <a:noAutofit/>
          </a:bodyPr>
          <a:lstStyle/>
          <a:p>
            <a:pPr algn="ctr" defTabSz="571486" fontAlgn="base">
              <a:lnSpc>
                <a:spcPct val="95000"/>
              </a:lnSpc>
              <a:spcBef>
                <a:spcPct val="30000"/>
              </a:spcBef>
              <a:spcAft>
                <a:spcPct val="0"/>
              </a:spcAft>
              <a:buClr>
                <a:prstClr val="white"/>
              </a:buClr>
            </a:pPr>
            <a:endParaRPr lang="en-US" sz="2250" dirty="0">
              <a:solidFill>
                <a:srgbClr val="FFFFFF"/>
              </a:solidFill>
              <a:latin typeface="Intel Clear Pro"/>
              <a:cs typeface="Arial" charset="0"/>
            </a:endParaRPr>
          </a:p>
        </p:txBody>
      </p:sp>
      <p:sp>
        <p:nvSpPr>
          <p:cNvPr id="23" name="Rectangle 22"/>
          <p:cNvSpPr/>
          <p:nvPr/>
        </p:nvSpPr>
        <p:spPr bwMode="auto">
          <a:xfrm rot="10800000" flipV="1">
            <a:off x="3106121" y="-19566"/>
            <a:ext cx="1371232" cy="3035027"/>
          </a:xfrm>
          <a:prstGeom prst="rect">
            <a:avLst/>
          </a:prstGeom>
          <a:gradFill>
            <a:gsLst>
              <a:gs pos="0">
                <a:schemeClr val="accent6">
                  <a:lumMod val="50000"/>
                  <a:alpha val="0"/>
                </a:schemeClr>
              </a:gs>
              <a:gs pos="100000">
                <a:schemeClr val="accent1">
                  <a:alpha val="35000"/>
                </a:schemeClr>
              </a:gs>
            </a:gsLst>
            <a:lin ang="5400000" scaled="0"/>
          </a:gradFill>
          <a:ln w="9525" cap="flat" cmpd="sng" algn="ctr">
            <a:noFill/>
            <a:prstDash val="solid"/>
            <a:round/>
            <a:headEnd type="none" w="med" len="med"/>
            <a:tailEnd type="none" w="med" len="med"/>
          </a:ln>
          <a:effectLst/>
        </p:spPr>
        <p:txBody>
          <a:bodyPr vert="horz" wrap="square" lIns="57108" tIns="28555" rIns="57108" bIns="114300" numCol="1" rtlCol="0" anchor="b" anchorCtr="1" compatLnSpc="1">
            <a:prstTxWarp prst="textNoShape">
              <a:avLst/>
            </a:prstTxWarp>
            <a:noAutofit/>
          </a:bodyPr>
          <a:lstStyle/>
          <a:p>
            <a:pPr algn="ctr" defTabSz="571486" fontAlgn="base">
              <a:lnSpc>
                <a:spcPct val="95000"/>
              </a:lnSpc>
              <a:spcBef>
                <a:spcPct val="30000"/>
              </a:spcBef>
              <a:spcAft>
                <a:spcPct val="0"/>
              </a:spcAft>
              <a:buClr>
                <a:prstClr val="white"/>
              </a:buClr>
            </a:pPr>
            <a:endParaRPr lang="en-US" sz="2250" dirty="0">
              <a:solidFill>
                <a:srgbClr val="FFFFFF"/>
              </a:solidFill>
              <a:latin typeface="Intel Clear Pro"/>
              <a:cs typeface="Arial" charset="0"/>
            </a:endParaRPr>
          </a:p>
        </p:txBody>
      </p:sp>
      <p:sp>
        <p:nvSpPr>
          <p:cNvPr id="26" name="Rectangle 25"/>
          <p:cNvSpPr/>
          <p:nvPr/>
        </p:nvSpPr>
        <p:spPr bwMode="auto">
          <a:xfrm rot="10800000" flipV="1">
            <a:off x="4599392" y="-48335"/>
            <a:ext cx="2388844" cy="1733309"/>
          </a:xfrm>
          <a:prstGeom prst="rect">
            <a:avLst/>
          </a:prstGeom>
          <a:gradFill>
            <a:gsLst>
              <a:gs pos="0">
                <a:schemeClr val="accent6">
                  <a:lumMod val="50000"/>
                  <a:alpha val="0"/>
                </a:schemeClr>
              </a:gs>
              <a:gs pos="100000">
                <a:schemeClr val="accent1">
                  <a:alpha val="35000"/>
                </a:schemeClr>
              </a:gs>
            </a:gsLst>
            <a:lin ang="5400000" scaled="0"/>
          </a:gradFill>
          <a:ln w="9525" cap="flat" cmpd="sng" algn="ctr">
            <a:noFill/>
            <a:prstDash val="solid"/>
            <a:round/>
            <a:headEnd type="none" w="med" len="med"/>
            <a:tailEnd type="none" w="med" len="med"/>
          </a:ln>
          <a:effectLst/>
        </p:spPr>
        <p:txBody>
          <a:bodyPr vert="horz" wrap="square" lIns="57108" tIns="28555" rIns="57108" bIns="114300" numCol="1" rtlCol="0" anchor="b" anchorCtr="1" compatLnSpc="1">
            <a:prstTxWarp prst="textNoShape">
              <a:avLst/>
            </a:prstTxWarp>
            <a:noAutofit/>
          </a:bodyPr>
          <a:lstStyle/>
          <a:p>
            <a:pPr algn="ctr" defTabSz="571486" fontAlgn="base">
              <a:lnSpc>
                <a:spcPct val="95000"/>
              </a:lnSpc>
              <a:spcBef>
                <a:spcPct val="30000"/>
              </a:spcBef>
              <a:spcAft>
                <a:spcPct val="0"/>
              </a:spcAft>
              <a:buClr>
                <a:prstClr val="white"/>
              </a:buClr>
            </a:pPr>
            <a:endParaRPr lang="en-US" sz="2250" dirty="0">
              <a:solidFill>
                <a:srgbClr val="FFFFFF"/>
              </a:solidFill>
              <a:latin typeface="Intel Clear Pro"/>
              <a:cs typeface="Arial" charset="0"/>
            </a:endParaRPr>
          </a:p>
        </p:txBody>
      </p:sp>
      <p:sp>
        <p:nvSpPr>
          <p:cNvPr id="2" name="Title 1"/>
          <p:cNvSpPr>
            <a:spLocks noGrp="1"/>
          </p:cNvSpPr>
          <p:nvPr>
            <p:ph type="title"/>
          </p:nvPr>
        </p:nvSpPr>
        <p:spPr>
          <a:noFill/>
          <a:ln w="9525">
            <a:noFill/>
            <a:miter lim="800000"/>
            <a:headEnd/>
            <a:tailEnd/>
          </a:ln>
          <a:effectLst/>
        </p:spPr>
        <p:txBody>
          <a:bodyPr vert="horz" wrap="square" lIns="80185" tIns="40092" rIns="80185" bIns="40092" numCol="1" anchor="ctr" anchorCtr="0" compatLnSpc="1">
            <a:prstTxWarp prst="textNoShape">
              <a:avLst/>
            </a:prstTxWarp>
          </a:bodyPr>
          <a:lstStyle/>
          <a:p>
            <a:r>
              <a:rPr lang="en-US" sz="4800" b="1" kern="1200" dirty="0">
                <a:ln w="9525">
                  <a:noFill/>
                  <a:prstDash val="solid"/>
                </a:ln>
                <a:ea typeface="+mn-ea"/>
                <a:cs typeface="+mn-cs"/>
              </a:rPr>
              <a:t>Every day </a:t>
            </a:r>
            <a:r>
              <a:rPr lang="en-US" sz="4800" b="1" kern="1200" dirty="0">
                <a:ln w="9525">
                  <a:noFill/>
                  <a:prstDash val="solid"/>
                </a:ln>
                <a:solidFill>
                  <a:schemeClr val="accent1"/>
                </a:solidFill>
                <a:ea typeface="+mn-ea"/>
                <a:cs typeface="+mn-cs"/>
              </a:rPr>
              <a:t>data is exploding</a:t>
            </a:r>
          </a:p>
        </p:txBody>
      </p:sp>
      <p:sp>
        <p:nvSpPr>
          <p:cNvPr id="10" name="Rectangle 9"/>
          <p:cNvSpPr/>
          <p:nvPr/>
        </p:nvSpPr>
        <p:spPr>
          <a:xfrm>
            <a:off x="2004297" y="2598279"/>
            <a:ext cx="1056927" cy="932563"/>
          </a:xfrm>
          <a:prstGeom prst="rect">
            <a:avLst/>
          </a:prstGeom>
        </p:spPr>
        <p:txBody>
          <a:bodyPr wrap="square">
            <a:spAutoFit/>
          </a:bodyPr>
          <a:lstStyle/>
          <a:p>
            <a:pPr algn="ctr" defTabSz="2607292">
              <a:lnSpc>
                <a:spcPct val="70000"/>
              </a:lnSpc>
              <a:defRPr/>
            </a:pPr>
            <a:r>
              <a:rPr lang="en-US" sz="3600"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3.0 GB</a:t>
            </a:r>
          </a:p>
          <a:p>
            <a:pPr algn="ctr" defTabSz="2607292">
              <a:lnSpc>
                <a:spcPct val="70000"/>
              </a:lnSpc>
              <a:defRPr/>
            </a:pPr>
            <a:r>
              <a:rPr lang="en-US"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Average</a:t>
            </a:r>
            <a:r>
              <a:rPr lang="en-US" sz="2400" dirty="0">
                <a:solidFill>
                  <a:prstClr val="white">
                    <a:alpha val="75000"/>
                  </a:prstClr>
                </a:solidFill>
                <a:effectLst>
                  <a:outerShdw blurRad="38100" dist="38100" dir="2700000" algn="tl">
                    <a:srgbClr val="000000">
                      <a:alpha val="43137"/>
                    </a:srgbClr>
                  </a:outerShdw>
                </a:effectLst>
                <a:ea typeface="Intel Clear" charset="0"/>
                <a:cs typeface="Intel Clear" charset="0"/>
              </a:rPr>
              <a:t> </a:t>
            </a:r>
            <a:br>
              <a:rPr lang="en-US" sz="2400" dirty="0">
                <a:solidFill>
                  <a:prstClr val="white">
                    <a:alpha val="75000"/>
                  </a:prstClr>
                </a:solidFill>
                <a:effectLst>
                  <a:outerShdw blurRad="38100" dist="38100" dir="2700000" algn="tl">
                    <a:srgbClr val="000000">
                      <a:alpha val="43137"/>
                    </a:srgbClr>
                  </a:outerShdw>
                </a:effectLst>
                <a:ea typeface="Intel Clear" charset="0"/>
                <a:cs typeface="Intel Clear" charset="0"/>
              </a:rPr>
            </a:br>
            <a:r>
              <a:rPr lang="en-US"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Internet User </a:t>
            </a:r>
          </a:p>
        </p:txBody>
      </p:sp>
      <p:sp>
        <p:nvSpPr>
          <p:cNvPr id="12" name="Rectangle 11"/>
          <p:cNvSpPr/>
          <p:nvPr/>
        </p:nvSpPr>
        <p:spPr>
          <a:xfrm>
            <a:off x="3137765" y="2298342"/>
            <a:ext cx="1342360" cy="717119"/>
          </a:xfrm>
          <a:prstGeom prst="rect">
            <a:avLst/>
          </a:prstGeom>
        </p:spPr>
        <p:txBody>
          <a:bodyPr wrap="square">
            <a:spAutoFit/>
          </a:bodyPr>
          <a:lstStyle/>
          <a:p>
            <a:pPr algn="ctr" defTabSz="2607292">
              <a:lnSpc>
                <a:spcPct val="70000"/>
              </a:lnSpc>
              <a:defRPr/>
            </a:pPr>
            <a:r>
              <a:rPr lang="en-US" sz="4000"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3,000 GB</a:t>
            </a:r>
            <a:br>
              <a:rPr lang="en-US"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br>
            <a:r>
              <a:rPr lang="en-US"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Hospital </a:t>
            </a:r>
            <a:endParaRPr lang="en-US" sz="2400"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4" name="Rectangle 13"/>
          <p:cNvSpPr/>
          <p:nvPr/>
        </p:nvSpPr>
        <p:spPr>
          <a:xfrm>
            <a:off x="4599392" y="1680356"/>
            <a:ext cx="2382030" cy="3076082"/>
          </a:xfrm>
          <a:prstGeom prst="rect">
            <a:avLst/>
          </a:prstGeom>
          <a:blipFill dpi="0" rotWithShape="1">
            <a:blip r:embed="rId3">
              <a:alphaModFix amt="89000"/>
            </a:blip>
            <a:srcRect/>
            <a:stretch>
              <a:fillRect/>
            </a:stretch>
          </a:blipFill>
          <a:ln w="9525" cap="flat" cmpd="sng" algn="ctr">
            <a:noFill/>
            <a:prstDash val="solid"/>
          </a:ln>
          <a:effectLst/>
        </p:spPr>
        <p:txBody>
          <a:bodyPr rtlCol="0" anchor="ctr"/>
          <a:lstStyle/>
          <a:p>
            <a:pPr algn="ctr">
              <a:defRPr/>
            </a:pPr>
            <a:endParaRPr lang="en-US" kern="0">
              <a:solidFill>
                <a:prstClr val="white"/>
              </a:solidFill>
            </a:endParaRPr>
          </a:p>
        </p:txBody>
      </p:sp>
      <p:sp>
        <p:nvSpPr>
          <p:cNvPr id="15" name="TextBox 14"/>
          <p:cNvSpPr txBox="1"/>
          <p:nvPr/>
        </p:nvSpPr>
        <p:spPr>
          <a:xfrm>
            <a:off x="2790580" y="2571750"/>
            <a:ext cx="279511"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defTabSz="501194"/>
            <a:r>
              <a:rPr lang="en-US" sz="800" dirty="0">
                <a:solidFill>
                  <a:prstClr val="white"/>
                </a:solidFill>
                <a:effectLst>
                  <a:outerShdw blurRad="38100" dist="38100" dir="2700000" algn="tl">
                    <a:srgbClr val="000000">
                      <a:alpha val="43137"/>
                    </a:srgbClr>
                  </a:outerShdw>
                </a:effectLst>
              </a:rPr>
              <a:t>1</a:t>
            </a:r>
          </a:p>
        </p:txBody>
      </p:sp>
      <p:sp>
        <p:nvSpPr>
          <p:cNvPr id="19" name="TextBox 18"/>
          <p:cNvSpPr txBox="1"/>
          <p:nvPr/>
        </p:nvSpPr>
        <p:spPr>
          <a:xfrm>
            <a:off x="6676025" y="942545"/>
            <a:ext cx="279511"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defTabSz="501194"/>
            <a:r>
              <a:rPr lang="en-US" sz="800" dirty="0">
                <a:solidFill>
                  <a:prstClr val="white"/>
                </a:solidFill>
                <a:effectLst>
                  <a:outerShdw blurRad="38100" dist="38100" dir="2700000" algn="tl">
                    <a:srgbClr val="000000">
                      <a:alpha val="43137"/>
                    </a:srgbClr>
                  </a:outerShdw>
                </a:effectLst>
              </a:rPr>
              <a:t>3</a:t>
            </a:r>
          </a:p>
        </p:txBody>
      </p:sp>
      <p:sp>
        <p:nvSpPr>
          <p:cNvPr id="27" name="Rectangle 26"/>
          <p:cNvSpPr/>
          <p:nvPr/>
        </p:nvSpPr>
        <p:spPr>
          <a:xfrm>
            <a:off x="4828348" y="954687"/>
            <a:ext cx="2101303" cy="725711"/>
          </a:xfrm>
          <a:prstGeom prst="rect">
            <a:avLst/>
          </a:prstGeom>
        </p:spPr>
        <p:txBody>
          <a:bodyPr wrap="square">
            <a:spAutoFit/>
          </a:bodyPr>
          <a:lstStyle/>
          <a:p>
            <a:pPr algn="ctr" defTabSz="2607292">
              <a:lnSpc>
                <a:spcPct val="70000"/>
              </a:lnSpc>
              <a:defRPr/>
            </a:pPr>
            <a:r>
              <a:rPr lang="en-US" sz="4000"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1,000,000 GB</a:t>
            </a:r>
          </a:p>
          <a:p>
            <a:pPr algn="ctr" defTabSz="2607292">
              <a:lnSpc>
                <a:spcPct val="70000"/>
              </a:lnSpc>
              <a:defRPr/>
            </a:pPr>
            <a:r>
              <a:rPr lang="en-US"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Factory </a:t>
            </a:r>
            <a:endParaRPr lang="en-US" sz="2400"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37" name="Rectangle 36"/>
          <p:cNvSpPr/>
          <p:nvPr/>
        </p:nvSpPr>
        <p:spPr>
          <a:xfrm>
            <a:off x="1817952" y="4876670"/>
            <a:ext cx="5562879" cy="150811"/>
          </a:xfrm>
          <a:prstGeom prst="rect">
            <a:avLst/>
          </a:prstGeom>
        </p:spPr>
        <p:txBody>
          <a:bodyPr wrap="square">
            <a:spAutoFit/>
          </a:bodyPr>
          <a:lstStyle/>
          <a:p>
            <a:pPr marL="38063" indent="-38063" defTabSz="339202" fontAlgn="base">
              <a:lnSpc>
                <a:spcPct val="95000"/>
              </a:lnSpc>
              <a:spcBef>
                <a:spcPct val="30000"/>
              </a:spcBef>
              <a:spcAft>
                <a:spcPct val="0"/>
              </a:spcAft>
              <a:buClr>
                <a:sysClr val="window" lastClr="FFFFFF"/>
              </a:buClr>
              <a:buFont typeface="Arial" pitchFamily="34" charset="0"/>
              <a:buAutoNum type="arabicPeriod"/>
              <a:defRPr/>
            </a:pPr>
            <a:r>
              <a:rPr lang="en-US" sz="400" kern="0" dirty="0">
                <a:solidFill>
                  <a:prstClr val="white"/>
                </a:solidFill>
                <a:ea typeface="Calibri" panose="020F0502020204030204" pitchFamily="34" charset="0"/>
                <a:cs typeface="Times New Roman" panose="02020603050405020304" pitchFamily="18" charset="0"/>
              </a:rPr>
              <a:t>Source: </a:t>
            </a:r>
            <a:r>
              <a:rPr lang="en-US" sz="400" kern="0" dirty="0">
                <a:solidFill>
                  <a:schemeClr val="accent2"/>
                </a:solidFill>
                <a:ea typeface="Calibri" panose="020F0502020204030204" pitchFamily="34" charset="0"/>
                <a:cs typeface="Times New Roman" panose="02020603050405020304" pitchFamily="18" charset="0"/>
                <a:hlinkClick r:id="rId4"/>
              </a:rPr>
              <a:t>http://www.cisco.com/c/en/us/solutions/service-provider/vni-network-traffic-forecast/infographic.html</a:t>
            </a:r>
            <a:r>
              <a:rPr lang="en-US" sz="400" kern="0" dirty="0">
                <a:solidFill>
                  <a:schemeClr val="accent2"/>
                </a:solidFill>
                <a:ea typeface="Calibri" panose="020F0502020204030204" pitchFamily="34" charset="0"/>
                <a:cs typeface="Times New Roman" panose="02020603050405020304" pitchFamily="18" charset="0"/>
              </a:rPr>
              <a:t> </a:t>
            </a:r>
          </a:p>
        </p:txBody>
      </p:sp>
      <p:sp>
        <p:nvSpPr>
          <p:cNvPr id="39" name="Rectangle 38"/>
          <p:cNvSpPr/>
          <p:nvPr/>
        </p:nvSpPr>
        <p:spPr>
          <a:xfrm>
            <a:off x="4572000" y="4877805"/>
            <a:ext cx="5562879" cy="215444"/>
          </a:xfrm>
          <a:prstGeom prst="rect">
            <a:avLst/>
          </a:prstGeom>
        </p:spPr>
        <p:txBody>
          <a:bodyPr wrap="square">
            <a:spAutoFit/>
          </a:bodyPr>
          <a:lstStyle/>
          <a:p>
            <a:pPr defTabSz="2037077"/>
            <a:r>
              <a:rPr lang="en-US" sz="400" dirty="0">
                <a:solidFill>
                  <a:prstClr val="white"/>
                </a:solidFill>
                <a:ea typeface="Calibri" panose="020F0502020204030204" pitchFamily="34" charset="0"/>
                <a:cs typeface="Times New Roman" panose="02020603050405020304" pitchFamily="18" charset="0"/>
              </a:rPr>
              <a:t>2. Source: https://datafloq.com/read/self-driving-cars-create-2-petabytes-data-annually/172</a:t>
            </a:r>
          </a:p>
          <a:p>
            <a:pPr defTabSz="2037077"/>
            <a:r>
              <a:rPr lang="en-US" sz="400" dirty="0">
                <a:solidFill>
                  <a:prstClr val="white"/>
                </a:solidFill>
                <a:ea typeface="Calibri" panose="020F0502020204030204" pitchFamily="34" charset="0"/>
                <a:cs typeface="Times New Roman" panose="02020603050405020304" pitchFamily="18" charset="0"/>
              </a:rPr>
              <a:t>3. Source: http://www.cisco.com/c/en/us/solutions/collateral/service-provider/global-cloud-index-gci/Cloud_Index_White_Paper.html</a:t>
            </a:r>
          </a:p>
        </p:txBody>
      </p:sp>
      <p:pic>
        <p:nvPicPr>
          <p:cNvPr id="5" name="Picture 4">
            <a:extLst>
              <a:ext uri="{FF2B5EF4-FFF2-40B4-BE49-F238E27FC236}">
                <a16:creationId xmlns:a16="http://schemas.microsoft.com/office/drawing/2014/main" id="{52024844-C440-4A75-AE90-C37132B5209E}"/>
              </a:ext>
            </a:extLst>
          </p:cNvPr>
          <p:cNvPicPr>
            <a:picLocks noChangeAspect="1"/>
          </p:cNvPicPr>
          <p:nvPr/>
        </p:nvPicPr>
        <p:blipFill>
          <a:blip r:embed="rId5"/>
          <a:stretch>
            <a:fillRect/>
          </a:stretch>
        </p:blipFill>
        <p:spPr>
          <a:xfrm>
            <a:off x="3086792" y="2953789"/>
            <a:ext cx="1396104" cy="1802649"/>
          </a:xfrm>
          <a:prstGeom prst="rect">
            <a:avLst/>
          </a:prstGeom>
        </p:spPr>
      </p:pic>
      <p:pic>
        <p:nvPicPr>
          <p:cNvPr id="6" name="Picture 5">
            <a:extLst>
              <a:ext uri="{FF2B5EF4-FFF2-40B4-BE49-F238E27FC236}">
                <a16:creationId xmlns:a16="http://schemas.microsoft.com/office/drawing/2014/main" id="{A656C75E-7FF1-4BF9-9272-90324330C62E}"/>
              </a:ext>
            </a:extLst>
          </p:cNvPr>
          <p:cNvPicPr>
            <a:picLocks noChangeAspect="1"/>
          </p:cNvPicPr>
          <p:nvPr/>
        </p:nvPicPr>
        <p:blipFill>
          <a:blip r:embed="rId6"/>
          <a:stretch>
            <a:fillRect/>
          </a:stretch>
        </p:blipFill>
        <p:spPr>
          <a:xfrm>
            <a:off x="2092697" y="3492430"/>
            <a:ext cx="881159" cy="1264008"/>
          </a:xfrm>
          <a:prstGeom prst="rect">
            <a:avLst/>
          </a:prstGeom>
        </p:spPr>
      </p:pic>
      <p:sp>
        <p:nvSpPr>
          <p:cNvPr id="28" name="TextBox 27">
            <a:extLst>
              <a:ext uri="{FF2B5EF4-FFF2-40B4-BE49-F238E27FC236}">
                <a16:creationId xmlns:a16="http://schemas.microsoft.com/office/drawing/2014/main" id="{291886AC-00F8-4F17-A78C-E19F8DE7F9C6}"/>
              </a:ext>
            </a:extLst>
          </p:cNvPr>
          <p:cNvSpPr txBox="1"/>
          <p:nvPr/>
        </p:nvSpPr>
        <p:spPr>
          <a:xfrm>
            <a:off x="4313067" y="2270575"/>
            <a:ext cx="279511" cy="215444"/>
          </a:xfrm>
          <a:prstGeom prst="rect">
            <a:avLst/>
          </a:prstGeom>
          <a:noFill/>
          <a:effectLst>
            <a:outerShdw blurRad="50800" dist="38100" dir="2700000" algn="tl" rotWithShape="0">
              <a:prstClr val="black">
                <a:alpha val="40000"/>
              </a:prstClr>
            </a:outerShdw>
          </a:effectLst>
        </p:spPr>
        <p:txBody>
          <a:bodyPr wrap="square" rtlCol="0">
            <a:spAutoFit/>
          </a:bodyPr>
          <a:lstStyle/>
          <a:p>
            <a:pPr defTabSz="501194"/>
            <a:r>
              <a:rPr lang="en-US" sz="800" dirty="0">
                <a:solidFill>
                  <a:prstClr val="white"/>
                </a:solidFill>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14840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637550" y="-38546"/>
            <a:ext cx="8844008" cy="2633103"/>
          </a:xfrm>
          <a:prstGeom prst="rect">
            <a:avLst/>
          </a:prstGeom>
          <a:noFill/>
        </p:spPr>
        <p:txBody>
          <a:bodyPr wrap="none" rtlCol="0" anchor="ctr" anchorCtr="0">
            <a:noAutofit/>
          </a:bodyPr>
          <a:lstStyle/>
          <a:p>
            <a:pPr algn="ctr" defTabSz="457189"/>
            <a:r>
              <a:rPr lang="en-US" sz="17924" dirty="0">
                <a:solidFill>
                  <a:srgbClr val="00AEEF">
                    <a:alpha val="10000"/>
                  </a:srgbClr>
                </a:solidFill>
                <a:latin typeface="Intel Clear Pro"/>
                <a:ea typeface="MS PGothic" pitchFamily="34" charset="-128"/>
              </a:rPr>
              <a:t>Experiences</a:t>
            </a:r>
          </a:p>
        </p:txBody>
      </p:sp>
      <p:grpSp>
        <p:nvGrpSpPr>
          <p:cNvPr id="3" name="Group 2"/>
          <p:cNvGrpSpPr/>
          <p:nvPr/>
        </p:nvGrpSpPr>
        <p:grpSpPr>
          <a:xfrm>
            <a:off x="4714880" y="506993"/>
            <a:ext cx="3810929" cy="3982500"/>
            <a:chOff x="4566658" y="438438"/>
            <a:chExt cx="4106847" cy="4291742"/>
          </a:xfrm>
        </p:grpSpPr>
        <p:grpSp>
          <p:nvGrpSpPr>
            <p:cNvPr id="4" name="Group 3"/>
            <p:cNvGrpSpPr/>
            <p:nvPr/>
          </p:nvGrpSpPr>
          <p:grpSpPr>
            <a:xfrm>
              <a:off x="4566658" y="2161614"/>
              <a:ext cx="4106847" cy="794056"/>
              <a:chOff x="4844531" y="1966080"/>
              <a:chExt cx="4106847" cy="794056"/>
            </a:xfrm>
          </p:grpSpPr>
          <p:sp>
            <p:nvSpPr>
              <p:cNvPr id="20" name="Oval 19"/>
              <p:cNvSpPr/>
              <p:nvPr/>
            </p:nvSpPr>
            <p:spPr>
              <a:xfrm>
                <a:off x="4844531" y="1967758"/>
                <a:ext cx="4106847" cy="792378"/>
              </a:xfrm>
              <a:prstGeom prst="ellipse">
                <a:avLst/>
              </a:prstGeom>
              <a:noFill/>
              <a:ln w="9525" cap="flat" cmpd="sng" algn="ctr">
                <a:gradFill flip="none" rotWithShape="1">
                  <a:gsLst>
                    <a:gs pos="0">
                      <a:schemeClr val="accent5">
                        <a:alpha val="73000"/>
                      </a:schemeClr>
                    </a:gs>
                    <a:gs pos="54000">
                      <a:schemeClr val="accent4"/>
                    </a:gs>
                    <a:gs pos="100000">
                      <a:schemeClr val="accent5">
                        <a:alpha val="0"/>
                      </a:schemeClr>
                    </a:gs>
                  </a:gsLst>
                  <a:lin ang="15600000" scaled="0"/>
                  <a:tileRect/>
                </a:gradFill>
                <a:prstDash val="solid"/>
              </a:ln>
              <a:effectLst/>
            </p:spPr>
            <p:txBody>
              <a:bodyPr rtlCol="0" anchor="ctr"/>
              <a:lstStyle/>
              <a:p>
                <a:pPr algn="ctr" defTabSz="457189"/>
                <a:endParaRPr lang="en-US" sz="1400" kern="0" dirty="0">
                  <a:solidFill>
                    <a:prstClr val="white"/>
                  </a:solidFill>
                  <a:latin typeface="Intel Clear"/>
                  <a:ea typeface="MS PGothic" pitchFamily="34" charset="-128"/>
                  <a:cs typeface="Arial"/>
                </a:endParaRPr>
              </a:p>
            </p:txBody>
          </p:sp>
          <p:sp>
            <p:nvSpPr>
              <p:cNvPr id="21" name="Oval 20"/>
              <p:cNvSpPr/>
              <p:nvPr/>
            </p:nvSpPr>
            <p:spPr>
              <a:xfrm>
                <a:off x="5099590" y="1966080"/>
                <a:ext cx="3545421" cy="586237"/>
              </a:xfrm>
              <a:prstGeom prst="ellipse">
                <a:avLst/>
              </a:prstGeom>
              <a:noFill/>
              <a:ln w="9525" cap="flat" cmpd="sng" algn="ctr">
                <a:gradFill flip="none" rotWithShape="1">
                  <a:gsLst>
                    <a:gs pos="0">
                      <a:schemeClr val="accent5">
                        <a:alpha val="73000"/>
                      </a:schemeClr>
                    </a:gs>
                    <a:gs pos="54000">
                      <a:schemeClr val="accent4"/>
                    </a:gs>
                    <a:gs pos="100000">
                      <a:schemeClr val="accent5">
                        <a:alpha val="0"/>
                      </a:schemeClr>
                    </a:gs>
                  </a:gsLst>
                  <a:lin ang="15600000" scaled="0"/>
                  <a:tileRect/>
                </a:gradFill>
                <a:prstDash val="solid"/>
              </a:ln>
              <a:effectLst/>
            </p:spPr>
            <p:txBody>
              <a:bodyPr rtlCol="0" anchor="ctr"/>
              <a:lstStyle/>
              <a:p>
                <a:pPr algn="ctr" defTabSz="457189"/>
                <a:endParaRPr lang="en-US" sz="1400" kern="0" dirty="0">
                  <a:solidFill>
                    <a:prstClr val="white"/>
                  </a:solidFill>
                  <a:latin typeface="Intel Clear"/>
                  <a:ea typeface="MS PGothic" pitchFamily="34" charset="-128"/>
                  <a:cs typeface="Arial"/>
                </a:endParaRPr>
              </a:p>
            </p:txBody>
          </p:sp>
          <p:sp>
            <p:nvSpPr>
              <p:cNvPr id="22" name="Oval 21"/>
              <p:cNvSpPr/>
              <p:nvPr/>
            </p:nvSpPr>
            <p:spPr>
              <a:xfrm>
                <a:off x="5474935" y="1976010"/>
                <a:ext cx="2693706" cy="445405"/>
              </a:xfrm>
              <a:prstGeom prst="ellipse">
                <a:avLst/>
              </a:prstGeom>
              <a:noFill/>
              <a:ln w="9525" cap="flat" cmpd="sng" algn="ctr">
                <a:gradFill flip="none" rotWithShape="1">
                  <a:gsLst>
                    <a:gs pos="0">
                      <a:schemeClr val="accent5">
                        <a:alpha val="73000"/>
                      </a:schemeClr>
                    </a:gs>
                    <a:gs pos="54000">
                      <a:schemeClr val="accent4"/>
                    </a:gs>
                    <a:gs pos="100000">
                      <a:schemeClr val="accent5">
                        <a:alpha val="0"/>
                      </a:schemeClr>
                    </a:gs>
                  </a:gsLst>
                  <a:lin ang="15600000" scaled="0"/>
                  <a:tileRect/>
                </a:gradFill>
                <a:prstDash val="solid"/>
              </a:ln>
              <a:effectLst/>
            </p:spPr>
            <p:txBody>
              <a:bodyPr rtlCol="0" anchor="ctr"/>
              <a:lstStyle/>
              <a:p>
                <a:pPr algn="ctr" defTabSz="457189">
                  <a:defRPr/>
                </a:pPr>
                <a:endParaRPr lang="en-US" sz="1400" kern="0" dirty="0">
                  <a:solidFill>
                    <a:prstClr val="white"/>
                  </a:solidFill>
                  <a:latin typeface="Intel Clear"/>
                  <a:ea typeface="MS PGothic" pitchFamily="34" charset="-128"/>
                  <a:cs typeface="Arial"/>
                </a:endParaRPr>
              </a:p>
            </p:txBody>
          </p:sp>
        </p:grpSp>
        <p:grpSp>
          <p:nvGrpSpPr>
            <p:cNvPr id="5" name="Group 4"/>
            <p:cNvGrpSpPr/>
            <p:nvPr/>
          </p:nvGrpSpPr>
          <p:grpSpPr>
            <a:xfrm>
              <a:off x="4677827" y="438438"/>
              <a:ext cx="3805238" cy="4291742"/>
              <a:chOff x="4503776" y="242134"/>
              <a:chExt cx="4153340" cy="4684350"/>
            </a:xfrm>
          </p:grpSpPr>
          <p:sp>
            <p:nvSpPr>
              <p:cNvPr id="16" name="Freeform 41"/>
              <p:cNvSpPr>
                <a:spLocks/>
              </p:cNvSpPr>
              <p:nvPr/>
            </p:nvSpPr>
            <p:spPr bwMode="auto">
              <a:xfrm rot="6913411">
                <a:off x="4676104" y="69806"/>
                <a:ext cx="3684848" cy="4029504"/>
              </a:xfrm>
              <a:custGeom>
                <a:avLst/>
                <a:gdLst>
                  <a:gd name="T0" fmla="*/ 673 w 731"/>
                  <a:gd name="T1" fmla="*/ 708 h 800"/>
                  <a:gd name="T2" fmla="*/ 682 w 731"/>
                  <a:gd name="T3" fmla="*/ 650 h 800"/>
                  <a:gd name="T4" fmla="*/ 451 w 731"/>
                  <a:gd name="T5" fmla="*/ 728 h 800"/>
                  <a:gd name="T6" fmla="*/ 71 w 731"/>
                  <a:gd name="T7" fmla="*/ 348 h 800"/>
                  <a:gd name="T8" fmla="*/ 174 w 731"/>
                  <a:gd name="T9" fmla="*/ 89 h 800"/>
                  <a:gd name="T10" fmla="*/ 197 w 731"/>
                  <a:gd name="T11" fmla="*/ 115 h 800"/>
                  <a:gd name="T12" fmla="*/ 207 w 731"/>
                  <a:gd name="T13" fmla="*/ 57 h 800"/>
                  <a:gd name="T14" fmla="*/ 218 w 731"/>
                  <a:gd name="T15" fmla="*/ 0 h 800"/>
                  <a:gd name="T16" fmla="*/ 158 w 731"/>
                  <a:gd name="T17" fmla="*/ 4 h 800"/>
                  <a:gd name="T18" fmla="*/ 101 w 731"/>
                  <a:gd name="T19" fmla="*/ 8 h 800"/>
                  <a:gd name="T20" fmla="*/ 125 w 731"/>
                  <a:gd name="T21" fmla="*/ 35 h 800"/>
                  <a:gd name="T22" fmla="*/ 0 w 731"/>
                  <a:gd name="T23" fmla="*/ 348 h 800"/>
                  <a:gd name="T24" fmla="*/ 451 w 731"/>
                  <a:gd name="T25" fmla="*/ 800 h 800"/>
                  <a:gd name="T26" fmla="*/ 731 w 731"/>
                  <a:gd name="T27" fmla="*/ 703 h 800"/>
                  <a:gd name="T28" fmla="*/ 673 w 731"/>
                  <a:gd name="T29" fmla="*/ 70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1" h="800">
                    <a:moveTo>
                      <a:pt x="673" y="708"/>
                    </a:moveTo>
                    <a:cubicBezTo>
                      <a:pt x="682" y="650"/>
                      <a:pt x="682" y="650"/>
                      <a:pt x="682" y="650"/>
                    </a:cubicBezTo>
                    <a:cubicBezTo>
                      <a:pt x="618" y="699"/>
                      <a:pt x="538" y="728"/>
                      <a:pt x="451" y="728"/>
                    </a:cubicBezTo>
                    <a:cubicBezTo>
                      <a:pt x="242" y="728"/>
                      <a:pt x="71" y="558"/>
                      <a:pt x="71" y="348"/>
                    </a:cubicBezTo>
                    <a:cubicBezTo>
                      <a:pt x="71" y="248"/>
                      <a:pt x="110" y="156"/>
                      <a:pt x="174" y="89"/>
                    </a:cubicBezTo>
                    <a:cubicBezTo>
                      <a:pt x="197" y="115"/>
                      <a:pt x="197" y="115"/>
                      <a:pt x="197" y="115"/>
                    </a:cubicBezTo>
                    <a:cubicBezTo>
                      <a:pt x="207" y="57"/>
                      <a:pt x="207" y="57"/>
                      <a:pt x="207" y="57"/>
                    </a:cubicBezTo>
                    <a:cubicBezTo>
                      <a:pt x="218" y="0"/>
                      <a:pt x="218" y="0"/>
                      <a:pt x="218" y="0"/>
                    </a:cubicBezTo>
                    <a:cubicBezTo>
                      <a:pt x="158" y="4"/>
                      <a:pt x="158" y="4"/>
                      <a:pt x="158" y="4"/>
                    </a:cubicBezTo>
                    <a:cubicBezTo>
                      <a:pt x="101" y="8"/>
                      <a:pt x="101" y="8"/>
                      <a:pt x="101" y="8"/>
                    </a:cubicBezTo>
                    <a:cubicBezTo>
                      <a:pt x="125" y="35"/>
                      <a:pt x="125" y="35"/>
                      <a:pt x="125" y="35"/>
                    </a:cubicBezTo>
                    <a:cubicBezTo>
                      <a:pt x="47" y="116"/>
                      <a:pt x="0" y="226"/>
                      <a:pt x="0" y="348"/>
                    </a:cubicBezTo>
                    <a:cubicBezTo>
                      <a:pt x="0" y="597"/>
                      <a:pt x="202" y="800"/>
                      <a:pt x="451" y="800"/>
                    </a:cubicBezTo>
                    <a:cubicBezTo>
                      <a:pt x="557" y="800"/>
                      <a:pt x="654" y="764"/>
                      <a:pt x="731" y="703"/>
                    </a:cubicBezTo>
                    <a:lnTo>
                      <a:pt x="673" y="708"/>
                    </a:lnTo>
                    <a:close/>
                  </a:path>
                </a:pathLst>
              </a:custGeom>
              <a:gradFill>
                <a:gsLst>
                  <a:gs pos="0">
                    <a:srgbClr val="FDB813">
                      <a:alpha val="0"/>
                    </a:srgbClr>
                  </a:gs>
                  <a:gs pos="100000">
                    <a:schemeClr val="accent5"/>
                  </a:gs>
                </a:gsLst>
                <a:lin ang="12000000" scaled="0"/>
              </a:gradFill>
              <a:ln>
                <a:noFill/>
              </a:ln>
            </p:spPr>
            <p:txBody>
              <a:bodyPr vert="horz" wrap="square" lIns="68580" tIns="34290" rIns="68580" bIns="34290" numCol="1" anchor="t" anchorCtr="0" compatLnSpc="1">
                <a:prstTxWarp prst="textNoShape">
                  <a:avLst/>
                </a:prstTxWarp>
              </a:bodyPr>
              <a:lstStyle/>
              <a:p>
                <a:pPr defTabSz="457189">
                  <a:defRPr/>
                </a:pPr>
                <a:endParaRPr lang="en-US" sz="1400" kern="0" dirty="0">
                  <a:solidFill>
                    <a:prstClr val="white"/>
                  </a:solidFill>
                  <a:latin typeface="Intel Clear"/>
                  <a:ea typeface="MS PGothic" pitchFamily="34" charset="-128"/>
                </a:endParaRPr>
              </a:p>
            </p:txBody>
          </p:sp>
          <p:sp>
            <p:nvSpPr>
              <p:cNvPr id="17" name="Freeform 42"/>
              <p:cNvSpPr>
                <a:spLocks/>
              </p:cNvSpPr>
              <p:nvPr/>
            </p:nvSpPr>
            <p:spPr bwMode="auto">
              <a:xfrm rot="6913411">
                <a:off x="4732923" y="1002291"/>
                <a:ext cx="3757183" cy="4091203"/>
              </a:xfrm>
              <a:custGeom>
                <a:avLst/>
                <a:gdLst>
                  <a:gd name="T0" fmla="*/ 745 w 745"/>
                  <a:gd name="T1" fmla="*/ 452 h 812"/>
                  <a:gd name="T2" fmla="*/ 293 w 745"/>
                  <a:gd name="T3" fmla="*/ 0 h 812"/>
                  <a:gd name="T4" fmla="*/ 0 w 745"/>
                  <a:gd name="T5" fmla="*/ 108 h 812"/>
                  <a:gd name="T6" fmla="*/ 60 w 745"/>
                  <a:gd name="T7" fmla="*/ 104 h 812"/>
                  <a:gd name="T8" fmla="*/ 49 w 745"/>
                  <a:gd name="T9" fmla="*/ 161 h 812"/>
                  <a:gd name="T10" fmla="*/ 293 w 745"/>
                  <a:gd name="T11" fmla="*/ 72 h 812"/>
                  <a:gd name="T12" fmla="*/ 674 w 745"/>
                  <a:gd name="T13" fmla="*/ 452 h 812"/>
                  <a:gd name="T14" fmla="*/ 559 w 745"/>
                  <a:gd name="T15" fmla="*/ 724 h 812"/>
                  <a:gd name="T16" fmla="*/ 533 w 745"/>
                  <a:gd name="T17" fmla="*/ 697 h 812"/>
                  <a:gd name="T18" fmla="*/ 524 w 745"/>
                  <a:gd name="T19" fmla="*/ 754 h 812"/>
                  <a:gd name="T20" fmla="*/ 515 w 745"/>
                  <a:gd name="T21" fmla="*/ 812 h 812"/>
                  <a:gd name="T22" fmla="*/ 573 w 745"/>
                  <a:gd name="T23" fmla="*/ 807 h 812"/>
                  <a:gd name="T24" fmla="*/ 631 w 745"/>
                  <a:gd name="T25" fmla="*/ 802 h 812"/>
                  <a:gd name="T26" fmla="*/ 608 w 745"/>
                  <a:gd name="T27" fmla="*/ 777 h 812"/>
                  <a:gd name="T28" fmla="*/ 745 w 745"/>
                  <a:gd name="T29" fmla="*/ 45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5" h="812">
                    <a:moveTo>
                      <a:pt x="745" y="452"/>
                    </a:moveTo>
                    <a:cubicBezTo>
                      <a:pt x="745" y="202"/>
                      <a:pt x="543" y="0"/>
                      <a:pt x="293" y="0"/>
                    </a:cubicBezTo>
                    <a:cubicBezTo>
                      <a:pt x="182" y="0"/>
                      <a:pt x="79" y="41"/>
                      <a:pt x="0" y="108"/>
                    </a:cubicBezTo>
                    <a:cubicBezTo>
                      <a:pt x="60" y="104"/>
                      <a:pt x="60" y="104"/>
                      <a:pt x="60" y="104"/>
                    </a:cubicBezTo>
                    <a:cubicBezTo>
                      <a:pt x="49" y="161"/>
                      <a:pt x="49" y="161"/>
                      <a:pt x="49" y="161"/>
                    </a:cubicBezTo>
                    <a:cubicBezTo>
                      <a:pt x="115" y="105"/>
                      <a:pt x="201" y="72"/>
                      <a:pt x="293" y="72"/>
                    </a:cubicBezTo>
                    <a:cubicBezTo>
                      <a:pt x="503" y="72"/>
                      <a:pt x="674" y="242"/>
                      <a:pt x="674" y="452"/>
                    </a:cubicBezTo>
                    <a:cubicBezTo>
                      <a:pt x="674" y="559"/>
                      <a:pt x="629" y="655"/>
                      <a:pt x="559" y="724"/>
                    </a:cubicBezTo>
                    <a:cubicBezTo>
                      <a:pt x="533" y="697"/>
                      <a:pt x="533" y="697"/>
                      <a:pt x="533" y="697"/>
                    </a:cubicBezTo>
                    <a:cubicBezTo>
                      <a:pt x="524" y="754"/>
                      <a:pt x="524" y="754"/>
                      <a:pt x="524" y="754"/>
                    </a:cubicBezTo>
                    <a:cubicBezTo>
                      <a:pt x="515" y="812"/>
                      <a:pt x="515" y="812"/>
                      <a:pt x="515" y="812"/>
                    </a:cubicBezTo>
                    <a:cubicBezTo>
                      <a:pt x="573" y="807"/>
                      <a:pt x="573" y="807"/>
                      <a:pt x="573" y="807"/>
                    </a:cubicBezTo>
                    <a:cubicBezTo>
                      <a:pt x="631" y="802"/>
                      <a:pt x="631" y="802"/>
                      <a:pt x="631" y="802"/>
                    </a:cubicBezTo>
                    <a:cubicBezTo>
                      <a:pt x="608" y="777"/>
                      <a:pt x="608" y="777"/>
                      <a:pt x="608" y="777"/>
                    </a:cubicBezTo>
                    <a:cubicBezTo>
                      <a:pt x="693" y="695"/>
                      <a:pt x="745" y="579"/>
                      <a:pt x="745" y="452"/>
                    </a:cubicBezTo>
                    <a:close/>
                  </a:path>
                </a:pathLst>
              </a:custGeom>
              <a:gradFill>
                <a:gsLst>
                  <a:gs pos="0">
                    <a:srgbClr val="FDB813">
                      <a:alpha val="0"/>
                    </a:srgbClr>
                  </a:gs>
                  <a:gs pos="100000">
                    <a:schemeClr val="accent5"/>
                  </a:gs>
                </a:gsLst>
                <a:lin ang="0" scaled="0"/>
              </a:gradFill>
              <a:ln>
                <a:noFill/>
              </a:ln>
            </p:spPr>
            <p:txBody>
              <a:bodyPr vert="horz" wrap="square" lIns="68580" tIns="34290" rIns="68580" bIns="34290" numCol="1" anchor="t" anchorCtr="0" compatLnSpc="1">
                <a:prstTxWarp prst="textNoShape">
                  <a:avLst/>
                </a:prstTxWarp>
              </a:bodyPr>
              <a:lstStyle/>
              <a:p>
                <a:pPr defTabSz="457189">
                  <a:defRPr/>
                </a:pPr>
                <a:endParaRPr lang="en-US" sz="1400" kern="0" dirty="0">
                  <a:solidFill>
                    <a:prstClr val="white"/>
                  </a:solidFill>
                  <a:latin typeface="Intel Clear"/>
                  <a:ea typeface="MS PGothic" pitchFamily="34" charset="-128"/>
                </a:endParaRPr>
              </a:p>
            </p:txBody>
          </p:sp>
          <p:sp>
            <p:nvSpPr>
              <p:cNvPr id="18" name="Rectangle 17"/>
              <p:cNvSpPr/>
              <p:nvPr/>
            </p:nvSpPr>
            <p:spPr>
              <a:xfrm rot="19213725">
                <a:off x="5770612" y="593897"/>
                <a:ext cx="2662909" cy="3095563"/>
              </a:xfrm>
              <a:prstGeom prst="rect">
                <a:avLst/>
              </a:prstGeom>
              <a:noFill/>
            </p:spPr>
            <p:txBody>
              <a:bodyPr spcFirstLastPara="1" wrap="none" lIns="68580" tIns="34290" rIns="68580" bIns="34290" numCol="1">
                <a:prstTxWarp prst="textCircle">
                  <a:avLst/>
                </a:prstTxWarp>
                <a:spAutoFit/>
                <a:scene3d>
                  <a:camera prst="orthographicFront">
                    <a:rot lat="0" lon="21594000" rev="0"/>
                  </a:camera>
                  <a:lightRig rig="threePt" dir="t"/>
                </a:scene3d>
              </a:bodyPr>
              <a:lstStyle/>
              <a:p>
                <a:pPr algn="ctr" defTabSz="457189"/>
                <a:r>
                  <a:rPr lang="en-US" sz="2000" dirty="0">
                    <a:ln w="0"/>
                    <a:solidFill>
                      <a:prstClr val="white"/>
                    </a:solidFill>
                    <a:effectLst>
                      <a:outerShdw blurRad="38100" dist="19050" dir="2700000" algn="tl" rotWithShape="0">
                        <a:prstClr val="black">
                          <a:alpha val="40000"/>
                        </a:prstClr>
                      </a:outerShdw>
                    </a:effectLst>
                    <a:latin typeface="Intel Clear Pro"/>
                    <a:ea typeface="MS PGothic" pitchFamily="34" charset="-128"/>
                  </a:rPr>
                  <a:t>connectivity</a:t>
                </a:r>
                <a:endParaRPr lang="en-US" sz="2000" dirty="0">
                  <a:ln w="0"/>
                  <a:solidFill>
                    <a:prstClr val="white"/>
                  </a:solidFill>
                  <a:effectLst>
                    <a:outerShdw blurRad="38100" dist="19050" dir="2700000" algn="tl" rotWithShape="0">
                      <a:prstClr val="black">
                        <a:alpha val="40000"/>
                      </a:prstClr>
                    </a:outerShdw>
                  </a:effectLst>
                  <a:latin typeface="Intel Clear"/>
                  <a:ea typeface="MS PGothic" pitchFamily="34" charset="-128"/>
                </a:endParaRPr>
              </a:p>
            </p:txBody>
          </p:sp>
          <p:sp>
            <p:nvSpPr>
              <p:cNvPr id="19" name="Rectangle 18"/>
              <p:cNvSpPr/>
              <p:nvPr/>
            </p:nvSpPr>
            <p:spPr>
              <a:xfrm rot="8499152">
                <a:off x="4674131" y="1478869"/>
                <a:ext cx="2662909" cy="3095563"/>
              </a:xfrm>
              <a:prstGeom prst="rect">
                <a:avLst/>
              </a:prstGeom>
              <a:noFill/>
            </p:spPr>
            <p:txBody>
              <a:bodyPr spcFirstLastPara="1" wrap="none" lIns="68580" tIns="34290" rIns="68580" bIns="34290" numCol="1">
                <a:prstTxWarp prst="textCircle">
                  <a:avLst/>
                </a:prstTxWarp>
                <a:spAutoFit/>
                <a:scene3d>
                  <a:camera prst="orthographicFront">
                    <a:rot lat="0" lon="21594000" rev="0"/>
                  </a:camera>
                  <a:lightRig rig="threePt" dir="t"/>
                </a:scene3d>
              </a:bodyPr>
              <a:lstStyle/>
              <a:p>
                <a:pPr algn="ctr" defTabSz="457189"/>
                <a:r>
                  <a:rPr lang="en-US" sz="2000" dirty="0">
                    <a:ln w="0"/>
                    <a:solidFill>
                      <a:prstClr val="white"/>
                    </a:solidFill>
                    <a:effectLst>
                      <a:outerShdw blurRad="38100" dist="19050" dir="2700000" algn="tl" rotWithShape="0">
                        <a:prstClr val="black">
                          <a:alpha val="40000"/>
                        </a:prstClr>
                      </a:outerShdw>
                    </a:effectLst>
                    <a:latin typeface="Intel Clear Pro"/>
                    <a:ea typeface="MS PGothic" pitchFamily="34" charset="-128"/>
                  </a:rPr>
                  <a:t>connectivity</a:t>
                </a:r>
                <a:endParaRPr lang="en-US" sz="2000" dirty="0">
                  <a:ln w="0"/>
                  <a:solidFill>
                    <a:prstClr val="white"/>
                  </a:solidFill>
                  <a:effectLst>
                    <a:outerShdw blurRad="38100" dist="19050" dir="2700000" algn="tl" rotWithShape="0">
                      <a:prstClr val="black">
                        <a:alpha val="40000"/>
                      </a:prstClr>
                    </a:outerShdw>
                  </a:effectLst>
                  <a:latin typeface="Intel Clear"/>
                  <a:ea typeface="MS PGothic" pitchFamily="34" charset="-128"/>
                </a:endParaRPr>
              </a:p>
            </p:txBody>
          </p:sp>
        </p:grpSp>
        <p:sp>
          <p:nvSpPr>
            <p:cNvPr id="6" name="Oval 43"/>
            <p:cNvSpPr>
              <a:spLocks noChangeArrowheads="1"/>
            </p:cNvSpPr>
            <p:nvPr/>
          </p:nvSpPr>
          <p:spPr bwMode="auto">
            <a:xfrm>
              <a:off x="5890393" y="539750"/>
              <a:ext cx="1392238" cy="1385888"/>
            </a:xfrm>
            <a:prstGeom prst="ellipse">
              <a:avLst/>
            </a:prstGeom>
            <a:gradFill>
              <a:gsLst>
                <a:gs pos="0">
                  <a:schemeClr val="accent1"/>
                </a:gs>
                <a:gs pos="55000">
                  <a:schemeClr val="accent1">
                    <a:lumMod val="60000"/>
                    <a:lumOff val="40000"/>
                  </a:schemeClr>
                </a:gs>
                <a:gs pos="100000">
                  <a:schemeClr val="accent1"/>
                </a:gs>
              </a:gsLst>
              <a:lin ang="8100000" scaled="1"/>
            </a:gradFill>
            <a:ln>
              <a:noFill/>
            </a:ln>
          </p:spPr>
          <p:txBody>
            <a:bodyPr vert="horz" wrap="square" lIns="68580" tIns="34290" rIns="68580" bIns="34290" numCol="1" anchor="t" anchorCtr="0" compatLnSpc="1">
              <a:prstTxWarp prst="textNoShape">
                <a:avLst/>
              </a:prstTxWarp>
            </a:bodyPr>
            <a:lstStyle/>
            <a:p>
              <a:pPr defTabSz="457189">
                <a:defRPr/>
              </a:pPr>
              <a:endParaRPr lang="en-US" sz="1400" kern="0" dirty="0">
                <a:solidFill>
                  <a:srgbClr val="00AEEF"/>
                </a:solidFill>
                <a:latin typeface="Intel Clear"/>
                <a:ea typeface="MS PGothic" pitchFamily="34" charset="-128"/>
              </a:endParaRPr>
            </a:p>
          </p:txBody>
        </p:sp>
        <p:sp>
          <p:nvSpPr>
            <p:cNvPr id="7" name="Oval 44"/>
            <p:cNvSpPr>
              <a:spLocks noChangeArrowheads="1"/>
            </p:cNvSpPr>
            <p:nvPr/>
          </p:nvSpPr>
          <p:spPr bwMode="auto">
            <a:xfrm>
              <a:off x="5890393" y="3258079"/>
              <a:ext cx="1392238" cy="1385888"/>
            </a:xfrm>
            <a:prstGeom prst="ellipse">
              <a:avLst/>
            </a:prstGeom>
            <a:gradFill>
              <a:gsLst>
                <a:gs pos="0">
                  <a:schemeClr val="accent1"/>
                </a:gs>
                <a:gs pos="55000">
                  <a:schemeClr val="accent1">
                    <a:lumMod val="60000"/>
                    <a:lumOff val="40000"/>
                  </a:schemeClr>
                </a:gs>
                <a:gs pos="100000">
                  <a:schemeClr val="accent1"/>
                </a:gs>
              </a:gsLst>
              <a:lin ang="8100000" scaled="1"/>
            </a:gradFill>
            <a:ln>
              <a:noFill/>
            </a:ln>
          </p:spPr>
          <p:txBody>
            <a:bodyPr vert="horz" wrap="square" lIns="68580" tIns="34290" rIns="68580" bIns="34290" numCol="1" anchor="t" anchorCtr="0" compatLnSpc="1">
              <a:prstTxWarp prst="textNoShape">
                <a:avLst/>
              </a:prstTxWarp>
            </a:bodyPr>
            <a:lstStyle/>
            <a:p>
              <a:pPr defTabSz="457189"/>
              <a:endParaRPr lang="en-US" sz="1400" kern="0" dirty="0">
                <a:solidFill>
                  <a:srgbClr val="00AEEF"/>
                </a:solidFill>
                <a:latin typeface="Intel Clear"/>
                <a:ea typeface="MS PGothic" pitchFamily="34" charset="-128"/>
              </a:endParaRPr>
            </a:p>
          </p:txBody>
        </p:sp>
        <p:sp>
          <p:nvSpPr>
            <p:cNvPr id="8" name="TextBox 7"/>
            <p:cNvSpPr txBox="1"/>
            <p:nvPr/>
          </p:nvSpPr>
          <p:spPr>
            <a:xfrm>
              <a:off x="6122508" y="1324828"/>
              <a:ext cx="928001" cy="470979"/>
            </a:xfrm>
            <a:prstGeom prst="rect">
              <a:avLst/>
            </a:prstGeom>
            <a:noFill/>
          </p:spPr>
          <p:txBody>
            <a:bodyPr wrap="none" rtlCol="0">
              <a:spAutoFit/>
            </a:bodyPr>
            <a:lstStyle/>
            <a:p>
              <a:pPr algn="ctr" defTabSz="457189">
                <a:lnSpc>
                  <a:spcPct val="70000"/>
                </a:lnSpc>
                <a:defRPr/>
              </a:pPr>
              <a:r>
                <a:rPr lang="en-US" sz="16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Cloud &amp;</a:t>
              </a:r>
            </a:p>
            <a:p>
              <a:pPr algn="ctr" defTabSz="457189">
                <a:lnSpc>
                  <a:spcPct val="70000"/>
                </a:lnSpc>
                <a:defRPr/>
              </a:pPr>
              <a:r>
                <a:rPr lang="en-US" sz="16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DATA Center</a:t>
              </a:r>
            </a:p>
          </p:txBody>
        </p:sp>
        <p:sp>
          <p:nvSpPr>
            <p:cNvPr id="9" name="TextBox 8"/>
            <p:cNvSpPr txBox="1"/>
            <p:nvPr/>
          </p:nvSpPr>
          <p:spPr>
            <a:xfrm>
              <a:off x="6163679" y="4031537"/>
              <a:ext cx="864084" cy="563848"/>
            </a:xfrm>
            <a:prstGeom prst="rect">
              <a:avLst/>
            </a:prstGeom>
            <a:noFill/>
          </p:spPr>
          <p:txBody>
            <a:bodyPr wrap="none" rtlCol="0">
              <a:spAutoFit/>
            </a:bodyPr>
            <a:lstStyle/>
            <a:p>
              <a:pPr algn="ctr" defTabSz="457189">
                <a:lnSpc>
                  <a:spcPct val="70000"/>
                </a:lnSpc>
                <a:defRPr/>
              </a:pPr>
              <a:r>
                <a:rPr lang="en-US" sz="20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Things &amp; </a:t>
              </a:r>
            </a:p>
            <a:p>
              <a:pPr algn="ctr" defTabSz="457189">
                <a:lnSpc>
                  <a:spcPct val="70000"/>
                </a:lnSpc>
                <a:defRPr/>
              </a:pPr>
              <a:r>
                <a:rPr lang="en-US" sz="2000" kern="0" dirty="0">
                  <a:solidFill>
                    <a:prstClr val="white"/>
                  </a:solidFill>
                  <a:latin typeface="Intel Clear Pro" panose="020B0804020202060201" pitchFamily="34" charset="0"/>
                  <a:ea typeface="Intel Clear Pro" panose="020B0804020202060201" pitchFamily="34" charset="0"/>
                  <a:cs typeface="Intel Clear Pro" panose="020B0804020202060201" pitchFamily="34" charset="0"/>
                </a:rPr>
                <a:t>Devices</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9295" y="706614"/>
              <a:ext cx="893010" cy="550031"/>
            </a:xfrm>
            <a:prstGeom prst="rect">
              <a:avLst/>
            </a:prstGeom>
          </p:spPr>
        </p:pic>
        <p:sp>
          <p:nvSpPr>
            <p:cNvPr id="11" name="Oval 43"/>
            <p:cNvSpPr>
              <a:spLocks noChangeArrowheads="1"/>
            </p:cNvSpPr>
            <p:nvPr/>
          </p:nvSpPr>
          <p:spPr bwMode="auto">
            <a:xfrm>
              <a:off x="6023183" y="2054385"/>
              <a:ext cx="1053967" cy="1049160"/>
            </a:xfrm>
            <a:prstGeom prst="ellipse">
              <a:avLst/>
            </a:prstGeom>
            <a:gradFill>
              <a:gsLst>
                <a:gs pos="0">
                  <a:schemeClr val="accent5">
                    <a:alpha val="61000"/>
                  </a:schemeClr>
                </a:gs>
                <a:gs pos="55000">
                  <a:schemeClr val="accent4"/>
                </a:gs>
                <a:gs pos="100000">
                  <a:schemeClr val="accent5">
                    <a:alpha val="64000"/>
                  </a:schemeClr>
                </a:gs>
              </a:gsLst>
              <a:lin ang="8100000" scaled="1"/>
            </a:gradFill>
            <a:ln>
              <a:noFill/>
            </a:ln>
            <a:effectLst>
              <a:glow rad="228600">
                <a:schemeClr val="accent4">
                  <a:satMod val="175000"/>
                  <a:alpha val="40000"/>
                </a:schemeClr>
              </a:glow>
            </a:effectLst>
          </p:spPr>
          <p:txBody>
            <a:bodyPr vert="horz" wrap="square" lIns="0" tIns="0" rIns="0" bIns="68580" numCol="1" anchor="ctr" anchorCtr="0" compatLnSpc="1">
              <a:prstTxWarp prst="textNoShape">
                <a:avLst/>
              </a:prstTxWarp>
            </a:bodyPr>
            <a:lstStyle/>
            <a:p>
              <a:pPr algn="ctr" defTabSz="457189">
                <a:defRPr/>
              </a:pPr>
              <a:r>
                <a:rPr lang="en-US" sz="2000" kern="0" dirty="0">
                  <a:solidFill>
                    <a:prstClr val="white"/>
                  </a:solidFill>
                  <a:latin typeface="Intel Clear Pro"/>
                  <a:ea typeface="MS PGothic" pitchFamily="34" charset="-128"/>
                </a:rPr>
                <a:t>MEMORY</a:t>
              </a:r>
            </a:p>
          </p:txBody>
        </p:sp>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42977"/>
            <a:stretch/>
          </p:blipFill>
          <p:spPr>
            <a:xfrm>
              <a:off x="6035754" y="3677462"/>
              <a:ext cx="1028824" cy="328215"/>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l="24271" b="52224"/>
            <a:stretch/>
          </p:blipFill>
          <p:spPr>
            <a:xfrm>
              <a:off x="6086475" y="3446774"/>
              <a:ext cx="683795" cy="241342"/>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0963" y="3496252"/>
              <a:ext cx="276912" cy="165801"/>
            </a:xfrm>
            <a:prstGeom prst="rect">
              <a:avLst/>
            </a:prstGeom>
          </p:spPr>
        </p:pic>
      </p:grpSp>
      <p:sp>
        <p:nvSpPr>
          <p:cNvPr id="30" name="Title 1"/>
          <p:cNvSpPr>
            <a:spLocks noGrp="1"/>
          </p:cNvSpPr>
          <p:nvPr>
            <p:ph type="title"/>
          </p:nvPr>
        </p:nvSpPr>
        <p:spPr>
          <a:xfrm>
            <a:off x="376286" y="2121574"/>
            <a:ext cx="3832462" cy="857250"/>
          </a:xfrm>
        </p:spPr>
        <p:txBody>
          <a:bodyPr/>
          <a:lstStyle/>
          <a:p>
            <a:pPr algn="ctr">
              <a:lnSpc>
                <a:spcPct val="70000"/>
              </a:lnSpc>
            </a:pPr>
            <a:r>
              <a:rPr lang="en-US" sz="3200" b="1" dirty="0"/>
              <a:t>Virtuous Cycle of Growth:</a:t>
            </a:r>
            <a:br>
              <a:rPr lang="en-US" sz="3200" b="1" dirty="0"/>
            </a:br>
            <a:r>
              <a:rPr lang="en-US" sz="3700" b="1" dirty="0">
                <a:solidFill>
                  <a:schemeClr val="accent4"/>
                </a:solidFill>
              </a:rPr>
              <a:t>our technology drives </a:t>
            </a:r>
            <a:r>
              <a:rPr lang="en-US" sz="7200" b="1" dirty="0">
                <a:solidFill>
                  <a:schemeClr val="accent4"/>
                </a:solidFill>
              </a:rPr>
              <a:t>experiences</a:t>
            </a:r>
            <a:endParaRPr lang="en-US" sz="8000" b="1" dirty="0">
              <a:solidFill>
                <a:schemeClr val="accent4"/>
              </a:solidFill>
            </a:endParaRPr>
          </a:p>
        </p:txBody>
      </p:sp>
      <p:grpSp>
        <p:nvGrpSpPr>
          <p:cNvPr id="51" name="Group 50"/>
          <p:cNvGrpSpPr/>
          <p:nvPr/>
        </p:nvGrpSpPr>
        <p:grpSpPr>
          <a:xfrm>
            <a:off x="4266910" y="239392"/>
            <a:ext cx="4557051" cy="4557549"/>
            <a:chOff x="1091" y="606043"/>
            <a:chExt cx="4605526" cy="4606031"/>
          </a:xfrm>
        </p:grpSpPr>
        <p:sp>
          <p:nvSpPr>
            <p:cNvPr id="53" name="Donut 52"/>
            <p:cNvSpPr/>
            <p:nvPr/>
          </p:nvSpPr>
          <p:spPr bwMode="auto">
            <a:xfrm>
              <a:off x="1091" y="606550"/>
              <a:ext cx="4605526" cy="4605524"/>
            </a:xfrm>
            <a:prstGeom prst="donut">
              <a:avLst>
                <a:gd name="adj" fmla="val 6839"/>
              </a:avLst>
            </a:prstGeom>
            <a:solidFill>
              <a:schemeClr val="accent6">
                <a:alpha val="49000"/>
              </a:schemeClr>
            </a:solid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457189" fontAlgn="base">
                <a:lnSpc>
                  <a:spcPct val="95000"/>
                </a:lnSpc>
                <a:spcBef>
                  <a:spcPct val="30000"/>
                </a:spcBef>
                <a:spcAft>
                  <a:spcPct val="0"/>
                </a:spcAft>
                <a:buClr>
                  <a:prstClr val="white"/>
                </a:buClr>
              </a:pPr>
              <a:endParaRPr lang="en-US" sz="2000" dirty="0">
                <a:solidFill>
                  <a:srgbClr val="FFFFFF"/>
                </a:solidFill>
                <a:effectLst>
                  <a:outerShdw blurRad="38100" dist="38100" dir="2700000" algn="tl">
                    <a:srgbClr val="000000">
                      <a:alpha val="43137"/>
                    </a:srgbClr>
                  </a:outerShdw>
                </a:effectLst>
                <a:latin typeface="Arial Narrow" pitchFamily="34" charset="0"/>
                <a:ea typeface="MS PGothic" pitchFamily="34" charset="-128"/>
                <a:cs typeface="Arial" charset="0"/>
              </a:endParaRPr>
            </a:p>
          </p:txBody>
        </p:sp>
        <p:sp>
          <p:nvSpPr>
            <p:cNvPr id="52" name="Donut 51"/>
            <p:cNvSpPr/>
            <p:nvPr/>
          </p:nvSpPr>
          <p:spPr bwMode="auto">
            <a:xfrm>
              <a:off x="1091" y="606043"/>
              <a:ext cx="4605526" cy="4605524"/>
            </a:xfrm>
            <a:prstGeom prst="donut">
              <a:avLst>
                <a:gd name="adj" fmla="val 6839"/>
              </a:avLst>
            </a:prstGeom>
            <a:blipFill>
              <a:blip r:embed="rId6" cstate="email">
                <a:extLst>
                  <a:ext uri="{28A0092B-C50C-407E-A947-70E740481C1C}">
                    <a14:useLocalDpi xmlns:a14="http://schemas.microsoft.com/office/drawing/2010/main"/>
                  </a:ext>
                </a:extLst>
              </a:blip>
              <a:stretch>
                <a:fillRect/>
              </a:stretch>
            </a:blipFill>
            <a:ln w="9525" cap="flat" cmpd="sng" algn="ctr">
              <a:noFill/>
              <a:prstDash val="solid"/>
              <a:round/>
              <a:headEnd type="none" w="med" len="med"/>
              <a:tailEnd type="none" w="med" len="med"/>
            </a:ln>
            <a:effectLst/>
          </p:spPr>
          <p:txBody>
            <a:bodyPr vert="horz" wrap="square" lIns="68529" tIns="34266" rIns="68529" bIns="34266" numCol="1" rtlCol="0" anchor="t" anchorCtr="1" compatLnSpc="1">
              <a:prstTxWarp prst="textNoShape">
                <a:avLst/>
              </a:prstTxWarp>
              <a:noAutofit/>
            </a:bodyPr>
            <a:lstStyle/>
            <a:p>
              <a:pPr algn="ctr" defTabSz="457189" fontAlgn="base">
                <a:lnSpc>
                  <a:spcPct val="95000"/>
                </a:lnSpc>
                <a:spcBef>
                  <a:spcPct val="30000"/>
                </a:spcBef>
                <a:spcAft>
                  <a:spcPct val="0"/>
                </a:spcAft>
                <a:buClr>
                  <a:prstClr val="white"/>
                </a:buClr>
              </a:pPr>
              <a:endParaRPr lang="en-US" sz="2000" dirty="0">
                <a:solidFill>
                  <a:srgbClr val="FFFFFF"/>
                </a:solidFill>
                <a:effectLst>
                  <a:outerShdw blurRad="38100" dist="38100" dir="2700000" algn="tl">
                    <a:srgbClr val="000000">
                      <a:alpha val="43137"/>
                    </a:srgbClr>
                  </a:outerShdw>
                </a:effectLst>
                <a:latin typeface="Arial Narrow" pitchFamily="34" charset="0"/>
                <a:ea typeface="MS PGothic" pitchFamily="34" charset="-128"/>
                <a:cs typeface="Arial" charset="0"/>
              </a:endParaRPr>
            </a:p>
          </p:txBody>
        </p:sp>
        <p:sp>
          <p:nvSpPr>
            <p:cNvPr id="54" name="Rectangle 53"/>
            <p:cNvSpPr/>
            <p:nvPr/>
          </p:nvSpPr>
          <p:spPr>
            <a:xfrm rot="16370866">
              <a:off x="1381192" y="336246"/>
              <a:ext cx="1949260" cy="2953252"/>
            </a:xfrm>
            <a:prstGeom prst="rect">
              <a:avLst/>
            </a:prstGeom>
            <a:noFill/>
          </p:spPr>
          <p:txBody>
            <a:bodyPr spcFirstLastPara="1" wrap="none" lIns="68580" tIns="34290" rIns="68580" bIns="34290" numCol="1">
              <a:prstTxWarp prst="textCircle">
                <a:avLst/>
              </a:prstTxWarp>
              <a:spAutoFit/>
              <a:scene3d>
                <a:camera prst="orthographicFront">
                  <a:rot lat="0" lon="21594000" rev="0"/>
                </a:camera>
                <a:lightRig rig="threePt" dir="t"/>
              </a:scene3d>
            </a:bodyPr>
            <a:lstStyle/>
            <a:p>
              <a:pPr algn="ctr" defTabSz="457189"/>
              <a:r>
                <a:rPr lang="en-US" sz="2400" dirty="0">
                  <a:ln w="0"/>
                  <a:solidFill>
                    <a:prstClr val="white"/>
                  </a:solidFill>
                  <a:effectLst>
                    <a:outerShdw blurRad="38100" dist="19050" dir="2700000" algn="tl" rotWithShape="0">
                      <a:prstClr val="black">
                        <a:alpha val="40000"/>
                      </a:prstClr>
                    </a:outerShdw>
                  </a:effectLst>
                  <a:latin typeface="Intel Clear Pro"/>
                  <a:ea typeface="MS PGothic" pitchFamily="34" charset="-128"/>
                </a:rPr>
                <a:t>Experiences</a:t>
              </a:r>
              <a:endParaRPr lang="en-US" sz="2400" dirty="0">
                <a:ln w="0"/>
                <a:solidFill>
                  <a:prstClr val="white"/>
                </a:solidFill>
                <a:effectLst>
                  <a:outerShdw blurRad="38100" dist="19050" dir="2700000" algn="tl" rotWithShape="0">
                    <a:prstClr val="black">
                      <a:alpha val="40000"/>
                    </a:prstClr>
                  </a:outerShdw>
                </a:effectLst>
                <a:latin typeface="Intel Clear"/>
                <a:ea typeface="MS PGothic" pitchFamily="34" charset="-128"/>
              </a:endParaRPr>
            </a:p>
          </p:txBody>
        </p:sp>
        <p:sp>
          <p:nvSpPr>
            <p:cNvPr id="55" name="Rectangle 54"/>
            <p:cNvSpPr/>
            <p:nvPr/>
          </p:nvSpPr>
          <p:spPr>
            <a:xfrm rot="5625813">
              <a:off x="1287288" y="2544878"/>
              <a:ext cx="1949260" cy="2953252"/>
            </a:xfrm>
            <a:prstGeom prst="rect">
              <a:avLst/>
            </a:prstGeom>
            <a:noFill/>
          </p:spPr>
          <p:txBody>
            <a:bodyPr spcFirstLastPara="1" wrap="none" lIns="68580" tIns="34290" rIns="68580" bIns="34290" numCol="1">
              <a:prstTxWarp prst="textCircle">
                <a:avLst/>
              </a:prstTxWarp>
              <a:spAutoFit/>
              <a:scene3d>
                <a:camera prst="orthographicFront">
                  <a:rot lat="0" lon="21594000" rev="0"/>
                </a:camera>
                <a:lightRig rig="threePt" dir="t"/>
              </a:scene3d>
            </a:bodyPr>
            <a:lstStyle/>
            <a:p>
              <a:pPr algn="ctr" defTabSz="457189"/>
              <a:r>
                <a:rPr lang="en-US" sz="2400" dirty="0">
                  <a:ln w="0"/>
                  <a:solidFill>
                    <a:prstClr val="white"/>
                  </a:solidFill>
                  <a:effectLst>
                    <a:outerShdw blurRad="38100" dist="19050" dir="2700000" algn="tl" rotWithShape="0">
                      <a:prstClr val="black">
                        <a:alpha val="40000"/>
                      </a:prstClr>
                    </a:outerShdw>
                  </a:effectLst>
                  <a:latin typeface="Intel Clear Pro"/>
                  <a:ea typeface="MS PGothic" pitchFamily="34" charset="-128"/>
                </a:rPr>
                <a:t>Experiences</a:t>
              </a:r>
              <a:endParaRPr lang="en-US" sz="2400" dirty="0">
                <a:ln w="0"/>
                <a:solidFill>
                  <a:prstClr val="white"/>
                </a:solidFill>
                <a:effectLst>
                  <a:outerShdw blurRad="38100" dist="19050" dir="2700000" algn="tl" rotWithShape="0">
                    <a:prstClr val="black">
                      <a:alpha val="40000"/>
                    </a:prstClr>
                  </a:outerShdw>
                </a:effectLst>
                <a:latin typeface="Intel Clear"/>
                <a:ea typeface="MS PGothic" pitchFamily="34" charset="-128"/>
              </a:endParaRPr>
            </a:p>
          </p:txBody>
        </p:sp>
      </p:grpSp>
    </p:spTree>
    <p:extLst>
      <p:ext uri="{BB962C8B-B14F-4D97-AF65-F5344CB8AC3E}">
        <p14:creationId xmlns:p14="http://schemas.microsoft.com/office/powerpoint/2010/main" val="40116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2"/>
          <p:cNvSpPr>
            <a:spLocks noGrp="1"/>
          </p:cNvSpPr>
          <p:nvPr>
            <p:ph type="title"/>
          </p:nvPr>
        </p:nvSpPr>
        <p:spPr>
          <a:xfrm>
            <a:off x="556913" y="111979"/>
            <a:ext cx="7694633" cy="857250"/>
          </a:xfrm>
        </p:spPr>
        <p:txBody>
          <a:bodyPr>
            <a:noAutofit/>
          </a:bodyPr>
          <a:lstStyle/>
          <a:p>
            <a:r>
              <a:rPr lang="en-US" sz="4800" kern="1200" dirty="0">
                <a:solidFill>
                  <a:srgbClr val="0071C5">
                    <a:lumMod val="60000"/>
                    <a:lumOff val="40000"/>
                  </a:srgbClr>
                </a:solidFill>
                <a:latin typeface="Intel Clear Pro" panose="020B0804020202060201" pitchFamily="34" charset="0"/>
                <a:ea typeface="Intel Clear Pro" panose="020B0804020202060201" pitchFamily="34" charset="0"/>
                <a:cs typeface="Intel Clear Pro" panose="020B0804020202060201" pitchFamily="34" charset="0"/>
              </a:rPr>
              <a:t>NSG Strategy: </a:t>
            </a:r>
            <a:r>
              <a:rPr lang="en-US" sz="4800" dirty="0"/>
              <a:t>Adjacent, Disruptive Growth</a:t>
            </a:r>
          </a:p>
        </p:txBody>
      </p:sp>
      <p:sp>
        <p:nvSpPr>
          <p:cNvPr id="38" name="Content Placeholder 3"/>
          <p:cNvSpPr txBox="1">
            <a:spLocks/>
          </p:cNvSpPr>
          <p:nvPr/>
        </p:nvSpPr>
        <p:spPr>
          <a:xfrm>
            <a:off x="311845" y="649656"/>
            <a:ext cx="8228012" cy="3425825"/>
          </a:xfrm>
          <a:prstGeom prst="rect">
            <a:avLst/>
          </a:prstGeom>
        </p:spPr>
        <p:txBody>
          <a:bodyPr lIns="91440" tIns="45720" rIns="91440" bIns="45720"/>
          <a:lstStyle>
            <a:lvl1pPr marL="0" indent="0" algn="l" defTabSz="457189"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19" indent="-225419" algn="l" defTabSz="457189"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486" indent="-228594" algn="l" defTabSz="457189" rtl="0" eaLnBrk="1" latinLnBrk="0" hangingPunct="1">
              <a:spcBef>
                <a:spcPts val="800"/>
              </a:spcBef>
              <a:buFont typeface="Wingdings" charset="2"/>
              <a:buChar char="§"/>
              <a:defRPr sz="1600" kern="1200">
                <a:solidFill>
                  <a:schemeClr val="tx2"/>
                </a:solidFill>
                <a:latin typeface="+mn-lt"/>
                <a:ea typeface="+mn-ea"/>
                <a:cs typeface="Intel Clear" panose="020B0604020203020204" pitchFamily="34" charset="0"/>
              </a:defRPr>
            </a:lvl3pPr>
            <a:lvl4pPr marL="969939" indent="-228594" algn="l" defTabSz="457189"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180" indent="-228594" algn="l" defTabSz="457189"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50" dirty="0">
              <a:solidFill>
                <a:prstClr val="white"/>
              </a:solidFill>
            </a:endParaRPr>
          </a:p>
        </p:txBody>
      </p:sp>
      <p:grpSp>
        <p:nvGrpSpPr>
          <p:cNvPr id="12" name="Group 11"/>
          <p:cNvGrpSpPr/>
          <p:nvPr/>
        </p:nvGrpSpPr>
        <p:grpSpPr>
          <a:xfrm>
            <a:off x="3003999" y="1396688"/>
            <a:ext cx="2972520" cy="3579293"/>
            <a:chOff x="3003999" y="1396688"/>
            <a:chExt cx="2972520" cy="3579293"/>
          </a:xfrm>
        </p:grpSpPr>
        <p:sp>
          <p:nvSpPr>
            <p:cNvPr id="26" name="Circle: Hollow 25"/>
            <p:cNvSpPr/>
            <p:nvPr/>
          </p:nvSpPr>
          <p:spPr>
            <a:xfrm>
              <a:off x="3649255" y="2044020"/>
              <a:ext cx="1829761" cy="1829758"/>
            </a:xfrm>
            <a:prstGeom prst="donut">
              <a:avLst>
                <a:gd name="adj" fmla="val 10434"/>
              </a:avLst>
            </a:prstGeom>
            <a:gradFill flip="none" rotWithShape="1">
              <a:gsLst>
                <a:gs pos="60000">
                  <a:schemeClr val="accent1">
                    <a:lumMod val="5000"/>
                    <a:lumOff val="95000"/>
                    <a:alpha val="49000"/>
                  </a:schemeClr>
                </a:gs>
                <a:gs pos="83000">
                  <a:schemeClr val="accent1">
                    <a:lumMod val="0"/>
                    <a:lumOff val="100000"/>
                    <a:alpha val="66000"/>
                  </a:schemeClr>
                </a:gs>
                <a:gs pos="46000">
                  <a:schemeClr val="accent1">
                    <a:lumMod val="0"/>
                    <a:lumOff val="100000"/>
                  </a:schemeClr>
                </a:gs>
              </a:gsLst>
              <a:path path="circle">
                <a:fillToRect l="50000" t="50000" r="50000" b="50000"/>
              </a:path>
              <a:tileRect/>
            </a:gradFill>
            <a:ln w="0">
              <a:noFill/>
            </a:ln>
          </p:spPr>
          <p:txBody>
            <a:bodyPr wrap="square" rtlCol="0" anchor="ctr">
              <a:noAutofit/>
            </a:bodyPr>
            <a:lstStyle/>
            <a:p>
              <a:pPr algn="ctr" defTabSz="457189"/>
              <a:endParaRPr lang="en-US" sz="1200" dirty="0" err="1">
                <a:solidFill>
                  <a:prstClr val="white"/>
                </a:solidFill>
              </a:endParaRPr>
            </a:p>
          </p:txBody>
        </p:sp>
        <p:sp>
          <p:nvSpPr>
            <p:cNvPr id="30" name="TextBox 29"/>
            <p:cNvSpPr txBox="1"/>
            <p:nvPr/>
          </p:nvSpPr>
          <p:spPr>
            <a:xfrm>
              <a:off x="3003999" y="1396688"/>
              <a:ext cx="1499438" cy="786495"/>
            </a:xfrm>
            <a:prstGeom prst="rect">
              <a:avLst/>
            </a:prstGeom>
            <a:noFill/>
          </p:spPr>
          <p:txBody>
            <a:bodyPr wrap="none" lIns="91440" tIns="45720" rIns="91440" bIns="45720" rtlCol="0">
              <a:spAutoFit/>
            </a:bodyPr>
            <a:lstStyle/>
            <a:p>
              <a:pPr algn="ctr" defTabSz="457189">
                <a:lnSpc>
                  <a:spcPct val="70000"/>
                </a:lnSpc>
              </a:pPr>
              <a:r>
                <a:rPr lang="en-US" sz="2800" dirty="0">
                  <a:solidFill>
                    <a:srgbClr val="FC4C02"/>
                  </a:solidFill>
                  <a:latin typeface="Intel Clear Pro" panose="020B0804020202060201" pitchFamily="34" charset="0"/>
                  <a:ea typeface="Intel Clear Pro" panose="020B0804020202060201" pitchFamily="34" charset="0"/>
                  <a:cs typeface="Intel Clear Pro" panose="020B0804020202060201" pitchFamily="34" charset="0"/>
                </a:rPr>
                <a:t>Technology</a:t>
              </a:r>
            </a:p>
            <a:p>
              <a:pPr algn="ctr" defTabSz="457189">
                <a:lnSpc>
                  <a:spcPct val="70000"/>
                </a:lnSpc>
              </a:pPr>
              <a:r>
                <a:rPr lang="en-US" sz="2800" dirty="0">
                  <a:solidFill>
                    <a:srgbClr val="FC4C02"/>
                  </a:solidFill>
                  <a:latin typeface="Intel Clear Pro" panose="020B0804020202060201" pitchFamily="34" charset="0"/>
                  <a:ea typeface="Intel Clear Pro" panose="020B0804020202060201" pitchFamily="34" charset="0"/>
                  <a:cs typeface="Intel Clear Pro" panose="020B0804020202060201" pitchFamily="34" charset="0"/>
                </a:rPr>
                <a:t>Driven </a:t>
              </a:r>
              <a:endParaRPr lang="en-US" b="1" dirty="0">
                <a:solidFill>
                  <a:srgbClr val="FC4C02"/>
                </a:solidFill>
              </a:endParaRPr>
            </a:p>
          </p:txBody>
        </p:sp>
        <p:sp>
          <p:nvSpPr>
            <p:cNvPr id="31" name="TextBox 30"/>
            <p:cNvSpPr txBox="1"/>
            <p:nvPr/>
          </p:nvSpPr>
          <p:spPr>
            <a:xfrm>
              <a:off x="3894437" y="4204354"/>
              <a:ext cx="1366068" cy="771627"/>
            </a:xfrm>
            <a:prstGeom prst="rect">
              <a:avLst/>
            </a:prstGeom>
            <a:noFill/>
          </p:spPr>
          <p:txBody>
            <a:bodyPr wrap="none" lIns="91440" tIns="45720" rIns="91440" bIns="45720" rtlCol="0">
              <a:spAutoFit/>
            </a:bodyPr>
            <a:lstStyle/>
            <a:p>
              <a:pPr algn="ctr" defTabSz="457189">
                <a:lnSpc>
                  <a:spcPct val="70000"/>
                </a:lnSpc>
              </a:pPr>
              <a:r>
                <a:rPr lang="en-US" sz="28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Platform</a:t>
              </a:r>
            </a:p>
            <a:p>
              <a:pPr algn="ctr" defTabSz="457189">
                <a:lnSpc>
                  <a:spcPct val="70000"/>
                </a:lnSpc>
              </a:pPr>
              <a:r>
                <a:rPr lang="en-US" sz="28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rPr>
                <a:t>connected</a:t>
              </a:r>
              <a:endParaRPr lang="en-US" sz="2400" dirty="0">
                <a:solidFill>
                  <a:srgbClr val="F3D54E"/>
                </a:solidFill>
                <a:latin typeface="Intel Clear Pro" panose="020B0804020202060201" pitchFamily="34" charset="0"/>
                <a:ea typeface="Intel Clear Pro" panose="020B0804020202060201" pitchFamily="34" charset="0"/>
                <a:cs typeface="Intel Clear Pro" panose="020B0804020202060201" pitchFamily="34" charset="0"/>
              </a:endParaRPr>
            </a:p>
          </p:txBody>
        </p:sp>
        <p:sp>
          <p:nvSpPr>
            <p:cNvPr id="32" name="TextBox 31"/>
            <p:cNvSpPr txBox="1"/>
            <p:nvPr/>
          </p:nvSpPr>
          <p:spPr>
            <a:xfrm>
              <a:off x="4669132" y="1396688"/>
              <a:ext cx="1307387" cy="786495"/>
            </a:xfrm>
            <a:prstGeom prst="rect">
              <a:avLst/>
            </a:prstGeom>
            <a:noFill/>
          </p:spPr>
          <p:txBody>
            <a:bodyPr wrap="none" lIns="91440" tIns="45720" rIns="91440" bIns="45720" rtlCol="0">
              <a:spAutoFit/>
            </a:bodyPr>
            <a:lstStyle/>
            <a:p>
              <a:pPr algn="ctr" defTabSz="457189">
                <a:lnSpc>
                  <a:spcPct val="70000"/>
                </a:lnSpc>
              </a:pPr>
              <a:r>
                <a:rPr lang="en-US" sz="2800" dirty="0">
                  <a:solidFill>
                    <a:srgbClr val="FFA400"/>
                  </a:solidFill>
                  <a:latin typeface="Intel Clear Pro" panose="020B0804020202060201" pitchFamily="34" charset="0"/>
                  <a:ea typeface="Intel Clear Pro" panose="020B0804020202060201" pitchFamily="34" charset="0"/>
                  <a:cs typeface="Intel Clear Pro" panose="020B0804020202060201" pitchFamily="34" charset="0"/>
                </a:rPr>
                <a:t>Customer </a:t>
              </a:r>
            </a:p>
            <a:p>
              <a:pPr algn="ctr" defTabSz="457189">
                <a:lnSpc>
                  <a:spcPct val="70000"/>
                </a:lnSpc>
              </a:pPr>
              <a:r>
                <a:rPr lang="en-US" sz="2800" dirty="0">
                  <a:solidFill>
                    <a:srgbClr val="FFA400"/>
                  </a:solidFill>
                  <a:latin typeface="Intel Clear Pro" panose="020B0804020202060201" pitchFamily="34" charset="0"/>
                  <a:ea typeface="Intel Clear Pro" panose="020B0804020202060201" pitchFamily="34" charset="0"/>
                  <a:cs typeface="Intel Clear Pro" panose="020B0804020202060201" pitchFamily="34" charset="0"/>
                </a:rPr>
                <a:t>inspired</a:t>
              </a:r>
              <a:endParaRPr lang="en-US" sz="1600" b="1" dirty="0">
                <a:solidFill>
                  <a:srgbClr val="FFA400"/>
                </a:solidFill>
              </a:endParaRPr>
            </a:p>
          </p:txBody>
        </p:sp>
        <p:grpSp>
          <p:nvGrpSpPr>
            <p:cNvPr id="9" name="Group 8"/>
            <p:cNvGrpSpPr/>
            <p:nvPr/>
          </p:nvGrpSpPr>
          <p:grpSpPr>
            <a:xfrm>
              <a:off x="3366836" y="2116465"/>
              <a:ext cx="773765" cy="773763"/>
              <a:chOff x="3411179" y="1762689"/>
              <a:chExt cx="728517" cy="728517"/>
            </a:xfrm>
            <a:effectLst>
              <a:outerShdw blurRad="50800" dist="38100" dir="2700000" algn="tl" rotWithShape="0">
                <a:prstClr val="black">
                  <a:alpha val="86000"/>
                </a:prstClr>
              </a:outerShdw>
            </a:effectLst>
          </p:grpSpPr>
          <p:sp>
            <p:nvSpPr>
              <p:cNvPr id="13" name="Oval 12"/>
              <p:cNvSpPr/>
              <p:nvPr/>
            </p:nvSpPr>
            <p:spPr>
              <a:xfrm>
                <a:off x="3411179" y="1762689"/>
                <a:ext cx="728517" cy="728517"/>
              </a:xfrm>
              <a:prstGeom prst="ellipse">
                <a:avLst/>
              </a:prstGeom>
              <a:solidFill>
                <a:schemeClr val="accent6">
                  <a:lumMod val="50000"/>
                </a:schemeClr>
              </a:solidFill>
              <a:ln w="1079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grpSp>
            <p:nvGrpSpPr>
              <p:cNvPr id="7" name="Group 6"/>
              <p:cNvGrpSpPr/>
              <p:nvPr/>
            </p:nvGrpSpPr>
            <p:grpSpPr>
              <a:xfrm>
                <a:off x="3572586" y="1988746"/>
                <a:ext cx="403102" cy="326709"/>
                <a:chOff x="4678956" y="3923940"/>
                <a:chExt cx="477244" cy="386800"/>
              </a:xfrm>
            </p:grpSpPr>
            <p:grpSp>
              <p:nvGrpSpPr>
                <p:cNvPr id="6" name="Group 5"/>
                <p:cNvGrpSpPr/>
                <p:nvPr/>
              </p:nvGrpSpPr>
              <p:grpSpPr>
                <a:xfrm>
                  <a:off x="4678956" y="3923940"/>
                  <a:ext cx="477244" cy="386800"/>
                  <a:chOff x="4678956" y="3923940"/>
                  <a:chExt cx="349968" cy="386800"/>
                </a:xfrm>
              </p:grpSpPr>
              <p:cxnSp>
                <p:nvCxnSpPr>
                  <p:cNvPr id="3" name="Elbow Connector 2"/>
                  <p:cNvCxnSpPr/>
                  <p:nvPr/>
                </p:nvCxnSpPr>
                <p:spPr bwMode="auto">
                  <a:xfrm rot="5400000" flipH="1" flipV="1">
                    <a:off x="4693920" y="3972560"/>
                    <a:ext cx="320040" cy="289560"/>
                  </a:xfrm>
                  <a:prstGeom prst="bentConnector3">
                    <a:avLst/>
                  </a:prstGeom>
                  <a:noFill/>
                  <a:ln w="28575" cap="flat" cmpd="sng" algn="ctr">
                    <a:solidFill>
                      <a:schemeClr val="tx1"/>
                    </a:solidFill>
                    <a:prstDash val="solid"/>
                    <a:round/>
                    <a:headEnd type="none" w="med" len="med"/>
                    <a:tailEnd type="none" w="med" len="med"/>
                  </a:ln>
                  <a:effectLst/>
                </p:spPr>
              </p:cxnSp>
              <p:sp>
                <p:nvSpPr>
                  <p:cNvPr id="5" name="Oval 4"/>
                  <p:cNvSpPr/>
                  <p:nvPr/>
                </p:nvSpPr>
                <p:spPr>
                  <a:xfrm>
                    <a:off x="4965340" y="3923940"/>
                    <a:ext cx="63584" cy="63584"/>
                  </a:xfrm>
                  <a:prstGeom prst="ellipse">
                    <a:avLst/>
                  </a:prstGeom>
                  <a:solidFill>
                    <a:schemeClr val="tx1"/>
                  </a:solidFill>
                </p:spPr>
                <p:txBody>
                  <a:bodyPr wrap="square" rtlCol="0" anchor="ctr">
                    <a:noAutofit/>
                  </a:bodyPr>
                  <a:lstStyle/>
                  <a:p>
                    <a:pPr algn="ctr" defTabSz="457189"/>
                    <a:endParaRPr lang="en-US" sz="1200" dirty="0">
                      <a:solidFill>
                        <a:prstClr val="white"/>
                      </a:solidFill>
                    </a:endParaRPr>
                  </a:p>
                </p:txBody>
              </p:sp>
              <p:sp>
                <p:nvSpPr>
                  <p:cNvPr id="15" name="Oval 14"/>
                  <p:cNvSpPr/>
                  <p:nvPr/>
                </p:nvSpPr>
                <p:spPr>
                  <a:xfrm>
                    <a:off x="4678956" y="4247156"/>
                    <a:ext cx="63584" cy="63584"/>
                  </a:xfrm>
                  <a:prstGeom prst="ellipse">
                    <a:avLst/>
                  </a:prstGeom>
                  <a:solidFill>
                    <a:schemeClr val="tx1"/>
                  </a:solidFill>
                </p:spPr>
                <p:txBody>
                  <a:bodyPr wrap="square" rtlCol="0" anchor="ctr">
                    <a:noAutofit/>
                  </a:bodyPr>
                  <a:lstStyle/>
                  <a:p>
                    <a:pPr algn="ctr" defTabSz="457189"/>
                    <a:endParaRPr lang="en-US" sz="1200" dirty="0">
                      <a:solidFill>
                        <a:prstClr val="white"/>
                      </a:solidFill>
                    </a:endParaRPr>
                  </a:p>
                </p:txBody>
              </p:sp>
            </p:grpSp>
            <p:pic>
              <p:nvPicPr>
                <p:cNvPr id="1026" name="Picture 2" descr="Image result for lightning bolt icon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197" y="3923940"/>
                  <a:ext cx="344117" cy="34411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 name="Group 7"/>
            <p:cNvGrpSpPr/>
            <p:nvPr/>
          </p:nvGrpSpPr>
          <p:grpSpPr>
            <a:xfrm>
              <a:off x="4935943" y="2140140"/>
              <a:ext cx="773765" cy="773763"/>
              <a:chOff x="5032519" y="1784031"/>
              <a:chExt cx="728517" cy="728517"/>
            </a:xfrm>
            <a:effectLst>
              <a:outerShdw blurRad="50800" dist="38100" dir="2700000" algn="tl" rotWithShape="0">
                <a:prstClr val="black">
                  <a:alpha val="86000"/>
                </a:prstClr>
              </a:outerShdw>
            </a:effectLst>
          </p:grpSpPr>
          <p:sp>
            <p:nvSpPr>
              <p:cNvPr id="4" name="Oval 3"/>
              <p:cNvSpPr/>
              <p:nvPr/>
            </p:nvSpPr>
            <p:spPr>
              <a:xfrm>
                <a:off x="5032519" y="1784031"/>
                <a:ext cx="728517" cy="728517"/>
              </a:xfrm>
              <a:prstGeom prst="ellipse">
                <a:avLst/>
              </a:prstGeom>
              <a:solidFill>
                <a:schemeClr val="accent6">
                  <a:lumMod val="50000"/>
                </a:schemeClr>
              </a:solidFill>
              <a:ln w="1079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pic>
            <p:nvPicPr>
              <p:cNvPr id="1028" name="Picture 4" descr="Image result for customer icon wh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5111" y="1846755"/>
                <a:ext cx="556044" cy="556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190588" y="3299616"/>
              <a:ext cx="773765" cy="773763"/>
              <a:chOff x="4192596" y="3478848"/>
              <a:chExt cx="728517" cy="728517"/>
            </a:xfrm>
            <a:effectLst>
              <a:outerShdw blurRad="50800" dist="38100" dir="2700000" algn="tl" rotWithShape="0">
                <a:prstClr val="black">
                  <a:alpha val="86000"/>
                </a:prstClr>
              </a:outerShdw>
            </a:effectLst>
          </p:grpSpPr>
          <p:sp>
            <p:nvSpPr>
              <p:cNvPr id="20" name="Oval 19"/>
              <p:cNvSpPr/>
              <p:nvPr/>
            </p:nvSpPr>
            <p:spPr>
              <a:xfrm>
                <a:off x="4192596" y="3478848"/>
                <a:ext cx="728517" cy="728517"/>
              </a:xfrm>
              <a:prstGeom prst="ellipse">
                <a:avLst/>
              </a:prstGeom>
              <a:solidFill>
                <a:schemeClr val="accent6">
                  <a:lumMod val="50000"/>
                </a:schemeClr>
              </a:solidFill>
              <a:ln w="1079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prstClr val="white"/>
                  </a:solidFill>
                </a:endParaRPr>
              </a:p>
            </p:txBody>
          </p:sp>
          <p:grpSp>
            <p:nvGrpSpPr>
              <p:cNvPr id="17" name="Group 16"/>
              <p:cNvGrpSpPr/>
              <p:nvPr/>
            </p:nvGrpSpPr>
            <p:grpSpPr>
              <a:xfrm>
                <a:off x="4383524" y="3713290"/>
                <a:ext cx="407897" cy="259632"/>
                <a:chOff x="462280" y="3276600"/>
                <a:chExt cx="617267" cy="392899"/>
              </a:xfrm>
            </p:grpSpPr>
            <p:sp>
              <p:nvSpPr>
                <p:cNvPr id="29" name="Freeform 28"/>
                <p:cNvSpPr/>
                <p:nvPr/>
              </p:nvSpPr>
              <p:spPr>
                <a:xfrm>
                  <a:off x="462280" y="3276600"/>
                  <a:ext cx="392899" cy="392899"/>
                </a:xfrm>
                <a:custGeom>
                  <a:avLst/>
                  <a:gdLst>
                    <a:gd name="connsiteX0" fmla="*/ 0 w 392899"/>
                    <a:gd name="connsiteY0" fmla="*/ 0 h 392899"/>
                    <a:gd name="connsiteX1" fmla="*/ 392899 w 392899"/>
                    <a:gd name="connsiteY1" fmla="*/ 0 h 392899"/>
                    <a:gd name="connsiteX2" fmla="*/ 392899 w 392899"/>
                    <a:gd name="connsiteY2" fmla="*/ 187587 h 392899"/>
                    <a:gd name="connsiteX3" fmla="*/ 256166 w 392899"/>
                    <a:gd name="connsiteY3" fmla="*/ 187587 h 392899"/>
                    <a:gd name="connsiteX4" fmla="*/ 241271 w 392899"/>
                    <a:gd name="connsiteY4" fmla="*/ 151627 h 392899"/>
                    <a:gd name="connsiteX5" fmla="*/ 196449 w 392899"/>
                    <a:gd name="connsiteY5" fmla="*/ 133061 h 392899"/>
                    <a:gd name="connsiteX6" fmla="*/ 133061 w 392899"/>
                    <a:gd name="connsiteY6" fmla="*/ 196449 h 392899"/>
                    <a:gd name="connsiteX7" fmla="*/ 196449 w 392899"/>
                    <a:gd name="connsiteY7" fmla="*/ 259837 h 392899"/>
                    <a:gd name="connsiteX8" fmla="*/ 241271 w 392899"/>
                    <a:gd name="connsiteY8" fmla="*/ 241271 h 392899"/>
                    <a:gd name="connsiteX9" fmla="*/ 253289 w 392899"/>
                    <a:gd name="connsiteY9" fmla="*/ 212257 h 392899"/>
                    <a:gd name="connsiteX10" fmla="*/ 392899 w 392899"/>
                    <a:gd name="connsiteY10" fmla="*/ 212257 h 392899"/>
                    <a:gd name="connsiteX11" fmla="*/ 392899 w 392899"/>
                    <a:gd name="connsiteY11" fmla="*/ 392899 h 392899"/>
                    <a:gd name="connsiteX12" fmla="*/ 0 w 392899"/>
                    <a:gd name="connsiteY12" fmla="*/ 392899 h 3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2899" h="392899">
                      <a:moveTo>
                        <a:pt x="0" y="0"/>
                      </a:moveTo>
                      <a:lnTo>
                        <a:pt x="392899" y="0"/>
                      </a:lnTo>
                      <a:lnTo>
                        <a:pt x="392899" y="187587"/>
                      </a:lnTo>
                      <a:lnTo>
                        <a:pt x="256166" y="187587"/>
                      </a:lnTo>
                      <a:lnTo>
                        <a:pt x="241271" y="151627"/>
                      </a:lnTo>
                      <a:cubicBezTo>
                        <a:pt x="229800" y="140156"/>
                        <a:pt x="213953" y="133061"/>
                        <a:pt x="196449" y="133061"/>
                      </a:cubicBezTo>
                      <a:cubicBezTo>
                        <a:pt x="161441" y="133061"/>
                        <a:pt x="133061" y="161441"/>
                        <a:pt x="133061" y="196449"/>
                      </a:cubicBezTo>
                      <a:cubicBezTo>
                        <a:pt x="133061" y="231457"/>
                        <a:pt x="161441" y="259837"/>
                        <a:pt x="196449" y="259837"/>
                      </a:cubicBezTo>
                      <a:cubicBezTo>
                        <a:pt x="213953" y="259837"/>
                        <a:pt x="229800" y="252742"/>
                        <a:pt x="241271" y="241271"/>
                      </a:cubicBezTo>
                      <a:lnTo>
                        <a:pt x="253289" y="212257"/>
                      </a:lnTo>
                      <a:lnTo>
                        <a:pt x="392899" y="212257"/>
                      </a:lnTo>
                      <a:lnTo>
                        <a:pt x="392899" y="392899"/>
                      </a:lnTo>
                      <a:lnTo>
                        <a:pt x="0" y="392899"/>
                      </a:lnTo>
                      <a:close/>
                    </a:path>
                  </a:pathLst>
                </a:custGeom>
                <a:solidFill>
                  <a:schemeClr val="tx1"/>
                </a:solidFill>
              </p:spPr>
              <p:txBody>
                <a:bodyPr wrap="square" rtlCol="0" anchor="ctr">
                  <a:noAutofit/>
                </a:bodyPr>
                <a:lstStyle/>
                <a:p>
                  <a:pPr algn="ctr" defTabSz="457189"/>
                  <a:endParaRPr lang="en-US" sz="1200" dirty="0">
                    <a:solidFill>
                      <a:prstClr val="white"/>
                    </a:solidFill>
                  </a:endParaRPr>
                </a:p>
              </p:txBody>
            </p:sp>
            <p:grpSp>
              <p:nvGrpSpPr>
                <p:cNvPr id="16" name="Group 15"/>
                <p:cNvGrpSpPr/>
                <p:nvPr/>
              </p:nvGrpSpPr>
              <p:grpSpPr>
                <a:xfrm rot="10800000">
                  <a:off x="619997" y="3403515"/>
                  <a:ext cx="459550" cy="149130"/>
                  <a:chOff x="1392292" y="3416219"/>
                  <a:chExt cx="459550" cy="149130"/>
                </a:xfrm>
              </p:grpSpPr>
              <p:sp>
                <p:nvSpPr>
                  <p:cNvPr id="33" name="Oval 32"/>
                  <p:cNvSpPr/>
                  <p:nvPr/>
                </p:nvSpPr>
                <p:spPr>
                  <a:xfrm>
                    <a:off x="1392292" y="3416219"/>
                    <a:ext cx="149130" cy="149130"/>
                  </a:xfrm>
                  <a:prstGeom prst="ellipse">
                    <a:avLst/>
                  </a:prstGeom>
                  <a:solidFill>
                    <a:schemeClr val="tx1"/>
                  </a:solidFill>
                </p:spPr>
                <p:txBody>
                  <a:bodyPr wrap="square" rtlCol="0" anchor="ctr">
                    <a:noAutofit/>
                  </a:bodyPr>
                  <a:lstStyle/>
                  <a:p>
                    <a:pPr algn="ctr" defTabSz="457189"/>
                    <a:endParaRPr lang="en-US" sz="1200" dirty="0">
                      <a:solidFill>
                        <a:prstClr val="white"/>
                      </a:solidFill>
                    </a:endParaRPr>
                  </a:p>
                </p:txBody>
              </p:sp>
              <p:sp>
                <p:nvSpPr>
                  <p:cNvPr id="34" name="Rectangle 33"/>
                  <p:cNvSpPr/>
                  <p:nvPr/>
                </p:nvSpPr>
                <p:spPr>
                  <a:xfrm>
                    <a:off x="1467085" y="3487907"/>
                    <a:ext cx="325918" cy="10590"/>
                  </a:xfrm>
                  <a:prstGeom prst="rect">
                    <a:avLst/>
                  </a:prstGeom>
                  <a:solidFill>
                    <a:schemeClr val="tx1"/>
                  </a:solidFill>
                </p:spPr>
                <p:txBody>
                  <a:bodyPr wrap="square" rtlCol="0" anchor="ctr">
                    <a:noAutofit/>
                  </a:bodyPr>
                  <a:lstStyle/>
                  <a:p>
                    <a:pPr algn="ctr" defTabSz="457189"/>
                    <a:endParaRPr lang="en-US" sz="1200" dirty="0">
                      <a:solidFill>
                        <a:prstClr val="white"/>
                      </a:solidFill>
                    </a:endParaRPr>
                  </a:p>
                </p:txBody>
              </p:sp>
              <p:sp>
                <p:nvSpPr>
                  <p:cNvPr id="35" name="Oval 34"/>
                  <p:cNvSpPr/>
                  <p:nvPr/>
                </p:nvSpPr>
                <p:spPr>
                  <a:xfrm>
                    <a:off x="1771412" y="3455600"/>
                    <a:ext cx="80430" cy="80430"/>
                  </a:xfrm>
                  <a:prstGeom prst="ellipse">
                    <a:avLst/>
                  </a:prstGeom>
                  <a:solidFill>
                    <a:schemeClr val="tx1"/>
                  </a:solidFill>
                </p:spPr>
                <p:txBody>
                  <a:bodyPr wrap="square" rtlCol="0" anchor="ctr">
                    <a:noAutofit/>
                  </a:bodyPr>
                  <a:lstStyle/>
                  <a:p>
                    <a:pPr algn="ctr" defTabSz="457189"/>
                    <a:endParaRPr lang="en-US" sz="1200" dirty="0">
                      <a:solidFill>
                        <a:prstClr val="white"/>
                      </a:solidFill>
                    </a:endParaRPr>
                  </a:p>
                </p:txBody>
              </p:sp>
            </p:grpSp>
          </p:grpSp>
        </p:grpSp>
      </p:grpSp>
    </p:spTree>
    <p:extLst>
      <p:ext uri="{BB962C8B-B14F-4D97-AF65-F5344CB8AC3E}">
        <p14:creationId xmlns:p14="http://schemas.microsoft.com/office/powerpoint/2010/main" val="31777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Freeform 37">
            <a:extLst>
              <a:ext uri="{FF2B5EF4-FFF2-40B4-BE49-F238E27FC236}">
                <a16:creationId xmlns:a16="http://schemas.microsoft.com/office/drawing/2014/main" id="{9AAE1C58-34BD-43D8-8D5F-6F8F36F05D8E}"/>
              </a:ext>
            </a:extLst>
          </p:cNvPr>
          <p:cNvSpPr/>
          <p:nvPr/>
        </p:nvSpPr>
        <p:spPr bwMode="auto">
          <a:xfrm>
            <a:off x="2241369" y="1895981"/>
            <a:ext cx="4657016" cy="2347637"/>
          </a:xfrm>
          <a:custGeom>
            <a:avLst/>
            <a:gdLst>
              <a:gd name="connsiteX0" fmla="*/ 3699628 w 7399256"/>
              <a:gd name="connsiteY0" fmla="*/ 0 h 3699626"/>
              <a:gd name="connsiteX1" fmla="*/ 7394442 w 7399256"/>
              <a:gd name="connsiteY1" fmla="*/ 3509246 h 3699626"/>
              <a:gd name="connsiteX2" fmla="*/ 7399256 w 7399256"/>
              <a:gd name="connsiteY2" fmla="*/ 3699626 h 3699626"/>
              <a:gd name="connsiteX3" fmla="*/ 0 w 7399256"/>
              <a:gd name="connsiteY3" fmla="*/ 3699626 h 3699626"/>
              <a:gd name="connsiteX4" fmla="*/ 4814 w 7399256"/>
              <a:gd name="connsiteY4" fmla="*/ 3509246 h 3699626"/>
              <a:gd name="connsiteX5" fmla="*/ 3699628 w 7399256"/>
              <a:gd name="connsiteY5" fmla="*/ 0 h 369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9256" h="3699626">
                <a:moveTo>
                  <a:pt x="3699628" y="0"/>
                </a:moveTo>
                <a:cubicBezTo>
                  <a:pt x="5679025" y="0"/>
                  <a:pt x="7295355" y="1554474"/>
                  <a:pt x="7394442" y="3509246"/>
                </a:cubicBezTo>
                <a:lnTo>
                  <a:pt x="7399256" y="3699626"/>
                </a:lnTo>
                <a:lnTo>
                  <a:pt x="0" y="3699626"/>
                </a:lnTo>
                <a:lnTo>
                  <a:pt x="4814" y="3509246"/>
                </a:lnTo>
                <a:cubicBezTo>
                  <a:pt x="103902" y="1554474"/>
                  <a:pt x="1720232" y="0"/>
                  <a:pt x="3699628" y="0"/>
                </a:cubicBezTo>
                <a:close/>
              </a:path>
            </a:pathLst>
          </a:custGeom>
          <a:blipFill dpi="0" rotWithShape="1">
            <a:blip r:embed="rId4"/>
            <a:srcRect/>
            <a:stretch>
              <a:fillRect/>
            </a:stretch>
          </a:blipFill>
          <a:ln w="9525" cap="flat" cmpd="sng" algn="ctr">
            <a:noFill/>
            <a:prstDash val="solid"/>
            <a:round/>
            <a:headEnd type="none" w="med" len="med"/>
            <a:tailEnd type="none" w="med" len="med"/>
          </a:ln>
          <a:effectLst/>
        </p:spPr>
        <p:txBody>
          <a:bodyPr rot="0" spcFirstLastPara="0" vertOverflow="overflow" horzOverflow="overflow" vert="horz" wrap="square" lIns="121716" tIns="60861" rIns="121716" bIns="60861" numCol="1" spcCol="0" rtlCol="0" fromWordArt="0" anchor="t" anchorCtr="1" forceAA="0" compatLnSpc="1">
            <a:prstTxWarp prst="textNoShape">
              <a:avLst/>
            </a:prstTxWarp>
            <a:noAutofit/>
          </a:bodyPr>
          <a:lstStyle/>
          <a:p>
            <a:pPr algn="ctr" defTabSz="1217981" fontAlgn="base">
              <a:lnSpc>
                <a:spcPct val="95000"/>
              </a:lnSpc>
              <a:spcBef>
                <a:spcPct val="30000"/>
              </a:spcBef>
              <a:spcAft>
                <a:spcPct val="0"/>
              </a:spcAft>
              <a:buClr>
                <a:prstClr val="white"/>
              </a:buClr>
            </a:pPr>
            <a:endParaRPr lang="en-US" sz="2665">
              <a:solidFill>
                <a:srgbClr val="FFFFFF"/>
              </a:solidFill>
              <a:effectLst>
                <a:outerShdw blurRad="38100" dist="38100" dir="2700000" algn="tl">
                  <a:srgbClr val="000000">
                    <a:alpha val="43137"/>
                  </a:srgbClr>
                </a:outerShdw>
              </a:effectLst>
              <a:latin typeface="Arial Narrow" pitchFamily="34" charset="0"/>
              <a:cs typeface="Arial" charset="0"/>
            </a:endParaRPr>
          </a:p>
        </p:txBody>
      </p:sp>
      <p:graphicFrame>
        <p:nvGraphicFramePr>
          <p:cNvPr id="5" name="Table 4">
            <a:extLst>
              <a:ext uri="{FF2B5EF4-FFF2-40B4-BE49-F238E27FC236}">
                <a16:creationId xmlns:a16="http://schemas.microsoft.com/office/drawing/2014/main" id="{002610A9-F794-44AD-A96A-5C31B29870EC}"/>
              </a:ext>
            </a:extLst>
          </p:cNvPr>
          <p:cNvGraphicFramePr>
            <a:graphicFrameLocks noGrp="1"/>
          </p:cNvGraphicFramePr>
          <p:nvPr>
            <p:extLst/>
          </p:nvPr>
        </p:nvGraphicFramePr>
        <p:xfrm>
          <a:off x="7053118" y="1492208"/>
          <a:ext cx="1849947" cy="2751768"/>
        </p:xfrm>
        <a:graphic>
          <a:graphicData uri="http://schemas.openxmlformats.org/drawingml/2006/table">
            <a:tbl>
              <a:tblPr firstRow="1" bandRow="1">
                <a:effectLst>
                  <a:outerShdw blurRad="101600" dist="38100" dir="2700000" algn="tl" rotWithShape="0">
                    <a:prstClr val="black">
                      <a:alpha val="20000"/>
                    </a:prstClr>
                  </a:outerShdw>
                </a:effectLst>
                <a:tableStyleId>{21E4AEA4-8DFA-4A89-87EB-49C32662AFE0}</a:tableStyleId>
              </a:tblPr>
              <a:tblGrid>
                <a:gridCol w="1849947">
                  <a:extLst>
                    <a:ext uri="{9D8B030D-6E8A-4147-A177-3AD203B41FA5}">
                      <a16:colId xmlns:a16="http://schemas.microsoft.com/office/drawing/2014/main" val="20000"/>
                    </a:ext>
                  </a:extLst>
                </a:gridCol>
              </a:tblGrid>
              <a:tr h="1700377">
                <a:tc>
                  <a:txBody>
                    <a:bodyPr/>
                    <a:lstStyle/>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Intel® </a:t>
                      </a:r>
                      <a:r>
                        <a:rPr lang="en-US" sz="2100" dirty="0" err="1">
                          <a:latin typeface="Intel Clear Pro" panose="020B0804020202060201" pitchFamily="34" charset="77"/>
                          <a:ea typeface="Intel Clear Pro" panose="020B0804020202060201" pitchFamily="34" charset="77"/>
                          <a:cs typeface="Intel Clear Pro" panose="020B0804020202060201" pitchFamily="34" charset="77"/>
                        </a:rPr>
                        <a:t>Optane</a:t>
                      </a: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a:t>
                      </a:r>
                    </a:p>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Technology</a:t>
                      </a:r>
                    </a:p>
                  </a:txBody>
                  <a:tcPr marL="91355" marR="91355" marT="91355" marB="9135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051391">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txBody>
                  <a:tcPr marL="91355" marR="91355" marT="91355" marB="9135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extLst>
                  <a:ext uri="{0D108BD9-81ED-4DB2-BD59-A6C34878D82A}">
                    <a16:rowId xmlns:a16="http://schemas.microsoft.com/office/drawing/2014/main" val="10001"/>
                  </a:ext>
                </a:extLst>
              </a:tr>
            </a:tbl>
          </a:graphicData>
        </a:graphic>
      </p:graphicFrame>
      <p:pic>
        <p:nvPicPr>
          <p:cNvPr id="6" name="Picture 5">
            <a:extLst>
              <a:ext uri="{FF2B5EF4-FFF2-40B4-BE49-F238E27FC236}">
                <a16:creationId xmlns:a16="http://schemas.microsoft.com/office/drawing/2014/main" id="{43253AE9-6821-41F3-AD14-747138EF1D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502969" y="1679768"/>
            <a:ext cx="901485" cy="901720"/>
          </a:xfrm>
          <a:prstGeom prst="rect">
            <a:avLst/>
          </a:prstGeom>
          <a:noFill/>
          <a:effectLst>
            <a:outerShdw blurRad="50800" dist="63500" dir="5400000" algn="ctr" rotWithShape="0">
              <a:schemeClr val="tx1">
                <a:alpha val="15000"/>
              </a:schemeClr>
            </a:outerShdw>
          </a:effectLst>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C7FC8FE2-8810-47AE-A1D9-83A2CFB21046}"/>
              </a:ext>
            </a:extLst>
          </p:cNvPr>
          <p:cNvGraphicFramePr>
            <a:graphicFrameLocks noGrp="1"/>
          </p:cNvGraphicFramePr>
          <p:nvPr>
            <p:extLst/>
          </p:nvPr>
        </p:nvGraphicFramePr>
        <p:xfrm>
          <a:off x="262184" y="1556626"/>
          <a:ext cx="1849947" cy="2709739"/>
        </p:xfrm>
        <a:graphic>
          <a:graphicData uri="http://schemas.openxmlformats.org/drawingml/2006/table">
            <a:tbl>
              <a:tblPr firstRow="1" bandRow="1">
                <a:effectLst>
                  <a:outerShdw blurRad="76200" dist="38100" dir="8100000" algn="tl" rotWithShape="0">
                    <a:prstClr val="black">
                      <a:alpha val="20000"/>
                    </a:prstClr>
                  </a:outerShdw>
                </a:effectLst>
                <a:tableStyleId>{21E4AEA4-8DFA-4A89-87EB-49C32662AFE0}</a:tableStyleId>
              </a:tblPr>
              <a:tblGrid>
                <a:gridCol w="1849947">
                  <a:extLst>
                    <a:ext uri="{9D8B030D-6E8A-4147-A177-3AD203B41FA5}">
                      <a16:colId xmlns:a16="http://schemas.microsoft.com/office/drawing/2014/main" val="20000"/>
                    </a:ext>
                  </a:extLst>
                </a:gridCol>
              </a:tblGrid>
              <a:tr h="1658348">
                <a:tc>
                  <a:txBody>
                    <a:bodyPr/>
                    <a:lstStyle/>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Intel® 3D NAND</a:t>
                      </a:r>
                    </a:p>
                    <a:p>
                      <a:pPr marL="0" marR="0" lvl="0" indent="0" algn="ctr" defTabSz="457200" rtl="0" eaLnBrk="1" fontAlgn="auto" latinLnBrk="0" hangingPunct="1">
                        <a:lnSpc>
                          <a:spcPct val="75000"/>
                        </a:lnSpc>
                        <a:spcBef>
                          <a:spcPts val="0"/>
                        </a:spcBef>
                        <a:spcAft>
                          <a:spcPts val="0"/>
                        </a:spcAft>
                        <a:buClrTx/>
                        <a:buSzTx/>
                        <a:buFontTx/>
                        <a:buNone/>
                        <a:tabLst/>
                        <a:defRPr/>
                      </a:pPr>
                      <a:r>
                        <a:rPr lang="en-US" sz="2100" dirty="0">
                          <a:latin typeface="Intel Clear Pro" panose="020B0804020202060201" pitchFamily="34" charset="77"/>
                          <a:ea typeface="Intel Clear Pro" panose="020B0804020202060201" pitchFamily="34" charset="77"/>
                          <a:cs typeface="Intel Clear Pro" panose="020B0804020202060201" pitchFamily="34" charset="77"/>
                        </a:rPr>
                        <a:t>Technology</a:t>
                      </a:r>
                    </a:p>
                  </a:txBody>
                  <a:tcPr marL="91355" marR="91355" marT="91355" marB="9135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51391">
                <a:tc>
                  <a:txBody>
                    <a:bodyPr/>
                    <a:lstStyle/>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p>
                      <a:pPr marL="0" marR="0" lvl="1" indent="0" algn="ctr" defTabSz="457200" rtl="0" eaLnBrk="1" fontAlgn="auto" latinLnBrk="0" hangingPunct="1">
                        <a:lnSpc>
                          <a:spcPct val="100000"/>
                        </a:lnSpc>
                        <a:spcBef>
                          <a:spcPts val="0"/>
                        </a:spcBef>
                        <a:spcAft>
                          <a:spcPts val="0"/>
                        </a:spcAft>
                        <a:buClrTx/>
                        <a:buSzTx/>
                        <a:buFontTx/>
                        <a:buNone/>
                        <a:tabLst/>
                        <a:defRPr/>
                      </a:pPr>
                      <a:endParaRPr lang="en-US" sz="1400" dirty="0">
                        <a:solidFill>
                          <a:schemeClr val="tx2"/>
                        </a:solidFill>
                      </a:endParaRPr>
                    </a:p>
                  </a:txBody>
                  <a:tcPr marL="91355" marR="91355" marT="91355" marB="9135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extLst>
                  <a:ext uri="{0D108BD9-81ED-4DB2-BD59-A6C34878D82A}">
                    <a16:rowId xmlns:a16="http://schemas.microsoft.com/office/drawing/2014/main" val="10001"/>
                  </a:ext>
                </a:extLst>
              </a:tr>
            </a:tbl>
          </a:graphicData>
        </a:graphic>
      </p:graphicFrame>
      <p:pic>
        <p:nvPicPr>
          <p:cNvPr id="8" name="Picture 7">
            <a:extLst>
              <a:ext uri="{FF2B5EF4-FFF2-40B4-BE49-F238E27FC236}">
                <a16:creationId xmlns:a16="http://schemas.microsoft.com/office/drawing/2014/main" id="{BCEB25C9-1F10-48E0-B3B0-188BA353B3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994" y="1774874"/>
            <a:ext cx="1187311" cy="739452"/>
          </a:xfrm>
          <a:prstGeom prst="rect">
            <a:avLst/>
          </a:prstGeom>
          <a:effectLst>
            <a:outerShdw blurRad="50800" dist="63500" dir="7500000" algn="tl" rotWithShape="0">
              <a:prstClr val="black">
                <a:alpha val="15000"/>
              </a:prstClr>
            </a:outerShdw>
          </a:effectLst>
          <a:scene3d>
            <a:camera prst="perspectiveContrastingRightFacing" fov="5400000">
              <a:rot lat="20188302" lon="18872459" rev="2519877"/>
            </a:camera>
            <a:lightRig rig="threePt" dir="t"/>
          </a:scene3d>
          <a:sp3d extrusionH="25400">
            <a:bevelT w="0" h="0"/>
            <a:bevelB w="0" h="0"/>
            <a:extrusionClr>
              <a:schemeClr val="accent2"/>
            </a:extrusionClr>
            <a:contourClr>
              <a:schemeClr val="tx1"/>
            </a:contourClr>
          </a:sp3d>
        </p:spPr>
      </p:pic>
      <p:sp>
        <p:nvSpPr>
          <p:cNvPr id="9" name="TextBox 8">
            <a:extLst>
              <a:ext uri="{FF2B5EF4-FFF2-40B4-BE49-F238E27FC236}">
                <a16:creationId xmlns:a16="http://schemas.microsoft.com/office/drawing/2014/main" id="{AC501E33-C6A2-4925-BDFE-54ADCEAC3BD5}"/>
              </a:ext>
            </a:extLst>
          </p:cNvPr>
          <p:cNvSpPr txBox="1"/>
          <p:nvPr/>
        </p:nvSpPr>
        <p:spPr>
          <a:xfrm>
            <a:off x="113913" y="3308963"/>
            <a:ext cx="2146492" cy="461665"/>
          </a:xfrm>
          <a:prstGeom prst="rect">
            <a:avLst/>
          </a:prstGeom>
          <a:noFill/>
        </p:spPr>
        <p:txBody>
          <a:bodyPr vert="horz" wrap="square" lIns="0" tIns="0" rIns="0" bIns="0" rtlCol="0">
            <a:spAutoFit/>
          </a:bodyPr>
          <a:lstStyle/>
          <a:p>
            <a:pPr algn="ctr" defTabSz="342575">
              <a:lnSpc>
                <a:spcPts val="1799"/>
              </a:lnSpc>
              <a:defRPr/>
            </a:pPr>
            <a:r>
              <a:rPr lang="en-US" sz="1998" dirty="0">
                <a:solidFill>
                  <a:srgbClr val="003C71"/>
                </a:solidFill>
                <a:latin typeface="Intel Clear Pro" panose="020B0804020202060201" pitchFamily="34" charset="77"/>
                <a:ea typeface="Intel Clear Pro" panose="020B0804020202060201" pitchFamily="34" charset="77"/>
                <a:cs typeface="Intel Clear Pro" panose="020B0804020202060201" pitchFamily="34" charset="77"/>
              </a:rPr>
              <a:t>lower cost and</a:t>
            </a:r>
            <a:br>
              <a:rPr lang="en-US" sz="1998" dirty="0">
                <a:solidFill>
                  <a:srgbClr val="003C71"/>
                </a:solidFill>
                <a:latin typeface="Intel Clear Pro" panose="020B0804020202060201" pitchFamily="34" charset="77"/>
                <a:ea typeface="Intel Clear Pro" panose="020B0804020202060201" pitchFamily="34" charset="77"/>
                <a:cs typeface="Intel Clear Pro" panose="020B0804020202060201" pitchFamily="34" charset="77"/>
              </a:rPr>
            </a:br>
            <a:r>
              <a:rPr lang="en-US" sz="1998" dirty="0">
                <a:solidFill>
                  <a:srgbClr val="003C71"/>
                </a:solidFill>
                <a:latin typeface="Intel Clear Pro" panose="020B0804020202060201" pitchFamily="34" charset="77"/>
                <a:ea typeface="Intel Clear Pro" panose="020B0804020202060201" pitchFamily="34" charset="77"/>
                <a:cs typeface="Intel Clear Pro" panose="020B0804020202060201" pitchFamily="34" charset="77"/>
              </a:rPr>
              <a:t>higher density</a:t>
            </a:r>
          </a:p>
        </p:txBody>
      </p:sp>
      <p:sp>
        <p:nvSpPr>
          <p:cNvPr id="10" name="TextBox 9">
            <a:extLst>
              <a:ext uri="{FF2B5EF4-FFF2-40B4-BE49-F238E27FC236}">
                <a16:creationId xmlns:a16="http://schemas.microsoft.com/office/drawing/2014/main" id="{EA96CB05-4714-4FA8-8DE3-28F863B59401}"/>
              </a:ext>
            </a:extLst>
          </p:cNvPr>
          <p:cNvSpPr txBox="1"/>
          <p:nvPr/>
        </p:nvSpPr>
        <p:spPr>
          <a:xfrm>
            <a:off x="361960" y="3870537"/>
            <a:ext cx="1675376" cy="215315"/>
          </a:xfrm>
          <a:prstGeom prst="rect">
            <a:avLst/>
          </a:prstGeom>
          <a:noFill/>
        </p:spPr>
        <p:txBody>
          <a:bodyPr vert="horz" wrap="square" lIns="0" tIns="0" rIns="0" bIns="0" rtlCol="0">
            <a:spAutoFit/>
          </a:bodyPr>
          <a:lstStyle/>
          <a:p>
            <a:pPr algn="ctr" defTabSz="685332"/>
            <a:r>
              <a:rPr lang="en-US" sz="1399" b="1" dirty="0">
                <a:solidFill>
                  <a:srgbClr val="00AEEF"/>
                </a:solidFill>
                <a:latin typeface="Intel Clear"/>
              </a:rPr>
              <a:t>Bulk storage</a:t>
            </a:r>
          </a:p>
        </p:txBody>
      </p:sp>
      <p:sp>
        <p:nvSpPr>
          <p:cNvPr id="11" name="TextBox 10">
            <a:extLst>
              <a:ext uri="{FF2B5EF4-FFF2-40B4-BE49-F238E27FC236}">
                <a16:creationId xmlns:a16="http://schemas.microsoft.com/office/drawing/2014/main" id="{B8DC87FB-194E-4163-BC7F-B475707D2814}"/>
              </a:ext>
            </a:extLst>
          </p:cNvPr>
          <p:cNvSpPr txBox="1"/>
          <p:nvPr/>
        </p:nvSpPr>
        <p:spPr>
          <a:xfrm>
            <a:off x="6975751" y="3792549"/>
            <a:ext cx="2004681" cy="388376"/>
          </a:xfrm>
          <a:prstGeom prst="rect">
            <a:avLst/>
          </a:prstGeom>
          <a:noFill/>
        </p:spPr>
        <p:txBody>
          <a:bodyPr vert="horz" wrap="square" lIns="0" tIns="0" rIns="0" bIns="0" rtlCol="0">
            <a:spAutoFit/>
          </a:bodyPr>
          <a:lstStyle/>
          <a:p>
            <a:pPr algn="ctr" defTabSz="685332">
              <a:lnSpc>
                <a:spcPct val="90000"/>
              </a:lnSpc>
            </a:pPr>
            <a:r>
              <a:rPr lang="en-US" sz="1399" b="1" dirty="0">
                <a:solidFill>
                  <a:srgbClr val="0071C5"/>
                </a:solidFill>
                <a:latin typeface="Intel Clear"/>
              </a:rPr>
              <a:t>Working storage </a:t>
            </a:r>
            <a:br>
              <a:rPr lang="en-US" sz="1399" b="1" dirty="0">
                <a:solidFill>
                  <a:srgbClr val="0071C5"/>
                </a:solidFill>
                <a:latin typeface="Intel Clear"/>
              </a:rPr>
            </a:br>
            <a:r>
              <a:rPr lang="en-US" sz="1399" b="1" dirty="0">
                <a:solidFill>
                  <a:srgbClr val="0071C5"/>
                </a:solidFill>
                <a:latin typeface="Intel Clear"/>
              </a:rPr>
              <a:t>and memory</a:t>
            </a:r>
          </a:p>
        </p:txBody>
      </p:sp>
      <p:sp>
        <p:nvSpPr>
          <p:cNvPr id="12" name="AutoShape 3">
            <a:extLst>
              <a:ext uri="{FF2B5EF4-FFF2-40B4-BE49-F238E27FC236}">
                <a16:creationId xmlns:a16="http://schemas.microsoft.com/office/drawing/2014/main" id="{69A303CE-05B4-4DBF-BA4F-55BA3642903E}"/>
              </a:ext>
            </a:extLst>
          </p:cNvPr>
          <p:cNvSpPr>
            <a:spLocks noChangeAspect="1" noChangeArrowheads="1" noTextEdit="1"/>
          </p:cNvSpPr>
          <p:nvPr/>
        </p:nvSpPr>
        <p:spPr bwMode="auto">
          <a:xfrm>
            <a:off x="2226053" y="1902766"/>
            <a:ext cx="4678793" cy="234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5" tIns="45678" rIns="91355" bIns="45678" numCol="1" anchor="t" anchorCtr="0" compatLnSpc="1">
            <a:prstTxWarp prst="textNoShape">
              <a:avLst/>
            </a:prstTxWarp>
          </a:bodyPr>
          <a:lstStyle/>
          <a:p>
            <a:pPr defTabSz="685332"/>
            <a:endParaRPr lang="en-US" sz="1349">
              <a:solidFill>
                <a:prstClr val="black"/>
              </a:solidFill>
              <a:latin typeface="Intel Clear"/>
            </a:endParaRPr>
          </a:p>
        </p:txBody>
      </p:sp>
      <p:sp>
        <p:nvSpPr>
          <p:cNvPr id="13" name="Freeform 5">
            <a:extLst>
              <a:ext uri="{FF2B5EF4-FFF2-40B4-BE49-F238E27FC236}">
                <a16:creationId xmlns:a16="http://schemas.microsoft.com/office/drawing/2014/main" id="{D5DAAD29-6FEC-4E2B-B862-5438162E63C1}"/>
              </a:ext>
            </a:extLst>
          </p:cNvPr>
          <p:cNvSpPr>
            <a:spLocks/>
          </p:cNvSpPr>
          <p:nvPr/>
        </p:nvSpPr>
        <p:spPr bwMode="auto">
          <a:xfrm>
            <a:off x="2226053" y="1896795"/>
            <a:ext cx="4678793" cy="2344154"/>
          </a:xfrm>
          <a:custGeom>
            <a:avLst/>
            <a:gdLst>
              <a:gd name="T0" fmla="*/ 1399 w 2950"/>
              <a:gd name="T1" fmla="*/ 2 h 1478"/>
              <a:gd name="T2" fmla="*/ 1177 w 2950"/>
              <a:gd name="T3" fmla="*/ 30 h 1478"/>
              <a:gd name="T4" fmla="*/ 967 w 2950"/>
              <a:gd name="T5" fmla="*/ 90 h 1478"/>
              <a:gd name="T6" fmla="*/ 771 w 2950"/>
              <a:gd name="T7" fmla="*/ 178 h 1478"/>
              <a:gd name="T8" fmla="*/ 592 w 2950"/>
              <a:gd name="T9" fmla="*/ 294 h 1478"/>
              <a:gd name="T10" fmla="*/ 432 w 2950"/>
              <a:gd name="T11" fmla="*/ 433 h 1478"/>
              <a:gd name="T12" fmla="*/ 292 w 2950"/>
              <a:gd name="T13" fmla="*/ 593 h 1478"/>
              <a:gd name="T14" fmla="*/ 178 w 2950"/>
              <a:gd name="T15" fmla="*/ 773 h 1478"/>
              <a:gd name="T16" fmla="*/ 88 w 2950"/>
              <a:gd name="T17" fmla="*/ 969 h 1478"/>
              <a:gd name="T18" fmla="*/ 30 w 2950"/>
              <a:gd name="T19" fmla="*/ 1180 h 1478"/>
              <a:gd name="T20" fmla="*/ 2 w 2950"/>
              <a:gd name="T21" fmla="*/ 1402 h 1478"/>
              <a:gd name="T22" fmla="*/ 386 w 2950"/>
              <a:gd name="T23" fmla="*/ 1478 h 1478"/>
              <a:gd name="T24" fmla="*/ 398 w 2950"/>
              <a:gd name="T25" fmla="*/ 1312 h 1478"/>
              <a:gd name="T26" fmla="*/ 434 w 2950"/>
              <a:gd name="T27" fmla="*/ 1154 h 1478"/>
              <a:gd name="T28" fmla="*/ 492 w 2950"/>
              <a:gd name="T29" fmla="*/ 1005 h 1478"/>
              <a:gd name="T30" fmla="*/ 572 w 2950"/>
              <a:gd name="T31" fmla="*/ 867 h 1478"/>
              <a:gd name="T32" fmla="*/ 668 w 2950"/>
              <a:gd name="T33" fmla="*/ 743 h 1478"/>
              <a:gd name="T34" fmla="*/ 781 w 2950"/>
              <a:gd name="T35" fmla="*/ 635 h 1478"/>
              <a:gd name="T36" fmla="*/ 909 w 2950"/>
              <a:gd name="T37" fmla="*/ 545 h 1478"/>
              <a:gd name="T38" fmla="*/ 1049 w 2950"/>
              <a:gd name="T39" fmla="*/ 473 h 1478"/>
              <a:gd name="T40" fmla="*/ 1201 w 2950"/>
              <a:gd name="T41" fmla="*/ 421 h 1478"/>
              <a:gd name="T42" fmla="*/ 1363 w 2950"/>
              <a:gd name="T43" fmla="*/ 393 h 1478"/>
              <a:gd name="T44" fmla="*/ 1475 w 2950"/>
              <a:gd name="T45" fmla="*/ 387 h 1478"/>
              <a:gd name="T46" fmla="*/ 1641 w 2950"/>
              <a:gd name="T47" fmla="*/ 399 h 1478"/>
              <a:gd name="T48" fmla="*/ 1799 w 2950"/>
              <a:gd name="T49" fmla="*/ 435 h 1478"/>
              <a:gd name="T50" fmla="*/ 1947 w 2950"/>
              <a:gd name="T51" fmla="*/ 495 h 1478"/>
              <a:gd name="T52" fmla="*/ 2083 w 2950"/>
              <a:gd name="T53" fmla="*/ 573 h 1478"/>
              <a:gd name="T54" fmla="*/ 2207 w 2950"/>
              <a:gd name="T55" fmla="*/ 669 h 1478"/>
              <a:gd name="T56" fmla="*/ 2314 w 2950"/>
              <a:gd name="T57" fmla="*/ 783 h 1478"/>
              <a:gd name="T58" fmla="*/ 2406 w 2950"/>
              <a:gd name="T59" fmla="*/ 911 h 1478"/>
              <a:gd name="T60" fmla="*/ 2478 w 2950"/>
              <a:gd name="T61" fmla="*/ 1053 h 1478"/>
              <a:gd name="T62" fmla="*/ 2530 w 2950"/>
              <a:gd name="T63" fmla="*/ 1206 h 1478"/>
              <a:gd name="T64" fmla="*/ 2558 w 2950"/>
              <a:gd name="T65" fmla="*/ 1366 h 1478"/>
              <a:gd name="T66" fmla="*/ 2950 w 2950"/>
              <a:gd name="T67" fmla="*/ 1478 h 1478"/>
              <a:gd name="T68" fmla="*/ 2942 w 2950"/>
              <a:gd name="T69" fmla="*/ 1328 h 1478"/>
              <a:gd name="T70" fmla="*/ 2902 w 2950"/>
              <a:gd name="T71" fmla="*/ 1110 h 1478"/>
              <a:gd name="T72" fmla="*/ 2834 w 2950"/>
              <a:gd name="T73" fmla="*/ 903 h 1478"/>
              <a:gd name="T74" fmla="*/ 2736 w 2950"/>
              <a:gd name="T75" fmla="*/ 711 h 1478"/>
              <a:gd name="T76" fmla="*/ 2612 w 2950"/>
              <a:gd name="T77" fmla="*/ 539 h 1478"/>
              <a:gd name="T78" fmla="*/ 2466 w 2950"/>
              <a:gd name="T79" fmla="*/ 385 h 1478"/>
              <a:gd name="T80" fmla="*/ 2298 w 2950"/>
              <a:gd name="T81" fmla="*/ 252 h 1478"/>
              <a:gd name="T82" fmla="*/ 2115 w 2950"/>
              <a:gd name="T83" fmla="*/ 146 h 1478"/>
              <a:gd name="T84" fmla="*/ 1913 w 2950"/>
              <a:gd name="T85" fmla="*/ 66 h 1478"/>
              <a:gd name="T86" fmla="*/ 1699 w 2950"/>
              <a:gd name="T87" fmla="*/ 18 h 1478"/>
              <a:gd name="T88" fmla="*/ 1475 w 2950"/>
              <a:gd name="T89"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50" h="1478">
                <a:moveTo>
                  <a:pt x="1475" y="0"/>
                </a:moveTo>
                <a:lnTo>
                  <a:pt x="1475" y="0"/>
                </a:lnTo>
                <a:lnTo>
                  <a:pt x="1399" y="2"/>
                </a:lnTo>
                <a:lnTo>
                  <a:pt x="1323" y="8"/>
                </a:lnTo>
                <a:lnTo>
                  <a:pt x="1249" y="18"/>
                </a:lnTo>
                <a:lnTo>
                  <a:pt x="1177" y="30"/>
                </a:lnTo>
                <a:lnTo>
                  <a:pt x="1105" y="46"/>
                </a:lnTo>
                <a:lnTo>
                  <a:pt x="1035" y="66"/>
                </a:lnTo>
                <a:lnTo>
                  <a:pt x="967" y="90"/>
                </a:lnTo>
                <a:lnTo>
                  <a:pt x="899" y="116"/>
                </a:lnTo>
                <a:lnTo>
                  <a:pt x="835" y="146"/>
                </a:lnTo>
                <a:lnTo>
                  <a:pt x="771" y="178"/>
                </a:lnTo>
                <a:lnTo>
                  <a:pt x="710" y="214"/>
                </a:lnTo>
                <a:lnTo>
                  <a:pt x="650" y="252"/>
                </a:lnTo>
                <a:lnTo>
                  <a:pt x="592" y="294"/>
                </a:lnTo>
                <a:lnTo>
                  <a:pt x="536" y="338"/>
                </a:lnTo>
                <a:lnTo>
                  <a:pt x="482" y="385"/>
                </a:lnTo>
                <a:lnTo>
                  <a:pt x="432" y="433"/>
                </a:lnTo>
                <a:lnTo>
                  <a:pt x="382" y="485"/>
                </a:lnTo>
                <a:lnTo>
                  <a:pt x="336" y="539"/>
                </a:lnTo>
                <a:lnTo>
                  <a:pt x="292" y="593"/>
                </a:lnTo>
                <a:lnTo>
                  <a:pt x="252" y="651"/>
                </a:lnTo>
                <a:lnTo>
                  <a:pt x="214" y="711"/>
                </a:lnTo>
                <a:lnTo>
                  <a:pt x="178" y="773"/>
                </a:lnTo>
                <a:lnTo>
                  <a:pt x="144" y="837"/>
                </a:lnTo>
                <a:lnTo>
                  <a:pt x="116" y="903"/>
                </a:lnTo>
                <a:lnTo>
                  <a:pt x="88" y="969"/>
                </a:lnTo>
                <a:lnTo>
                  <a:pt x="66" y="1039"/>
                </a:lnTo>
                <a:lnTo>
                  <a:pt x="46" y="1110"/>
                </a:lnTo>
                <a:lnTo>
                  <a:pt x="30" y="1180"/>
                </a:lnTo>
                <a:lnTo>
                  <a:pt x="16" y="1254"/>
                </a:lnTo>
                <a:lnTo>
                  <a:pt x="6" y="1328"/>
                </a:lnTo>
                <a:lnTo>
                  <a:pt x="2" y="1402"/>
                </a:lnTo>
                <a:lnTo>
                  <a:pt x="0" y="1478"/>
                </a:lnTo>
                <a:lnTo>
                  <a:pt x="386" y="1478"/>
                </a:lnTo>
                <a:lnTo>
                  <a:pt x="386" y="1478"/>
                </a:lnTo>
                <a:lnTo>
                  <a:pt x="386" y="1422"/>
                </a:lnTo>
                <a:lnTo>
                  <a:pt x="390" y="1366"/>
                </a:lnTo>
                <a:lnTo>
                  <a:pt x="398" y="1312"/>
                </a:lnTo>
                <a:lnTo>
                  <a:pt x="408" y="1258"/>
                </a:lnTo>
                <a:lnTo>
                  <a:pt x="420" y="1206"/>
                </a:lnTo>
                <a:lnTo>
                  <a:pt x="434" y="1154"/>
                </a:lnTo>
                <a:lnTo>
                  <a:pt x="452" y="1103"/>
                </a:lnTo>
                <a:lnTo>
                  <a:pt x="470" y="1053"/>
                </a:lnTo>
                <a:lnTo>
                  <a:pt x="492" y="1005"/>
                </a:lnTo>
                <a:lnTo>
                  <a:pt x="516" y="957"/>
                </a:lnTo>
                <a:lnTo>
                  <a:pt x="542" y="911"/>
                </a:lnTo>
                <a:lnTo>
                  <a:pt x="572" y="867"/>
                </a:lnTo>
                <a:lnTo>
                  <a:pt x="602" y="825"/>
                </a:lnTo>
                <a:lnTo>
                  <a:pt x="634" y="783"/>
                </a:lnTo>
                <a:lnTo>
                  <a:pt x="668" y="743"/>
                </a:lnTo>
                <a:lnTo>
                  <a:pt x="704" y="707"/>
                </a:lnTo>
                <a:lnTo>
                  <a:pt x="741" y="669"/>
                </a:lnTo>
                <a:lnTo>
                  <a:pt x="781" y="635"/>
                </a:lnTo>
                <a:lnTo>
                  <a:pt x="823" y="603"/>
                </a:lnTo>
                <a:lnTo>
                  <a:pt x="865" y="573"/>
                </a:lnTo>
                <a:lnTo>
                  <a:pt x="909" y="545"/>
                </a:lnTo>
                <a:lnTo>
                  <a:pt x="955" y="519"/>
                </a:lnTo>
                <a:lnTo>
                  <a:pt x="1001" y="495"/>
                </a:lnTo>
                <a:lnTo>
                  <a:pt x="1049" y="473"/>
                </a:lnTo>
                <a:lnTo>
                  <a:pt x="1099" y="453"/>
                </a:lnTo>
                <a:lnTo>
                  <a:pt x="1151" y="435"/>
                </a:lnTo>
                <a:lnTo>
                  <a:pt x="1201" y="421"/>
                </a:lnTo>
                <a:lnTo>
                  <a:pt x="1255" y="409"/>
                </a:lnTo>
                <a:lnTo>
                  <a:pt x="1309" y="399"/>
                </a:lnTo>
                <a:lnTo>
                  <a:pt x="1363" y="393"/>
                </a:lnTo>
                <a:lnTo>
                  <a:pt x="1419" y="389"/>
                </a:lnTo>
                <a:lnTo>
                  <a:pt x="1475" y="387"/>
                </a:lnTo>
                <a:lnTo>
                  <a:pt x="1475" y="387"/>
                </a:lnTo>
                <a:lnTo>
                  <a:pt x="1531" y="389"/>
                </a:lnTo>
                <a:lnTo>
                  <a:pt x="1585" y="393"/>
                </a:lnTo>
                <a:lnTo>
                  <a:pt x="1641" y="399"/>
                </a:lnTo>
                <a:lnTo>
                  <a:pt x="1695" y="409"/>
                </a:lnTo>
                <a:lnTo>
                  <a:pt x="1747" y="421"/>
                </a:lnTo>
                <a:lnTo>
                  <a:pt x="1799" y="435"/>
                </a:lnTo>
                <a:lnTo>
                  <a:pt x="1849" y="453"/>
                </a:lnTo>
                <a:lnTo>
                  <a:pt x="1899" y="473"/>
                </a:lnTo>
                <a:lnTo>
                  <a:pt x="1947" y="495"/>
                </a:lnTo>
                <a:lnTo>
                  <a:pt x="1995" y="519"/>
                </a:lnTo>
                <a:lnTo>
                  <a:pt x="2039" y="545"/>
                </a:lnTo>
                <a:lnTo>
                  <a:pt x="2083" y="573"/>
                </a:lnTo>
                <a:lnTo>
                  <a:pt x="2127" y="603"/>
                </a:lnTo>
                <a:lnTo>
                  <a:pt x="2167" y="635"/>
                </a:lnTo>
                <a:lnTo>
                  <a:pt x="2207" y="669"/>
                </a:lnTo>
                <a:lnTo>
                  <a:pt x="2244" y="707"/>
                </a:lnTo>
                <a:lnTo>
                  <a:pt x="2280" y="743"/>
                </a:lnTo>
                <a:lnTo>
                  <a:pt x="2314" y="783"/>
                </a:lnTo>
                <a:lnTo>
                  <a:pt x="2348" y="825"/>
                </a:lnTo>
                <a:lnTo>
                  <a:pt x="2378" y="867"/>
                </a:lnTo>
                <a:lnTo>
                  <a:pt x="2406" y="911"/>
                </a:lnTo>
                <a:lnTo>
                  <a:pt x="2432" y="957"/>
                </a:lnTo>
                <a:lnTo>
                  <a:pt x="2456" y="1005"/>
                </a:lnTo>
                <a:lnTo>
                  <a:pt x="2478" y="1053"/>
                </a:lnTo>
                <a:lnTo>
                  <a:pt x="2498" y="1103"/>
                </a:lnTo>
                <a:lnTo>
                  <a:pt x="2514" y="1154"/>
                </a:lnTo>
                <a:lnTo>
                  <a:pt x="2530" y="1206"/>
                </a:lnTo>
                <a:lnTo>
                  <a:pt x="2542" y="1258"/>
                </a:lnTo>
                <a:lnTo>
                  <a:pt x="2552" y="1312"/>
                </a:lnTo>
                <a:lnTo>
                  <a:pt x="2558" y="1366"/>
                </a:lnTo>
                <a:lnTo>
                  <a:pt x="2562" y="1422"/>
                </a:lnTo>
                <a:lnTo>
                  <a:pt x="2564" y="1478"/>
                </a:lnTo>
                <a:lnTo>
                  <a:pt x="2950" y="1478"/>
                </a:lnTo>
                <a:lnTo>
                  <a:pt x="2950" y="1478"/>
                </a:lnTo>
                <a:lnTo>
                  <a:pt x="2948" y="1402"/>
                </a:lnTo>
                <a:lnTo>
                  <a:pt x="2942" y="1328"/>
                </a:lnTo>
                <a:lnTo>
                  <a:pt x="2932" y="1254"/>
                </a:lnTo>
                <a:lnTo>
                  <a:pt x="2920" y="1180"/>
                </a:lnTo>
                <a:lnTo>
                  <a:pt x="2902" y="1110"/>
                </a:lnTo>
                <a:lnTo>
                  <a:pt x="2882" y="1039"/>
                </a:lnTo>
                <a:lnTo>
                  <a:pt x="2860" y="969"/>
                </a:lnTo>
                <a:lnTo>
                  <a:pt x="2834" y="903"/>
                </a:lnTo>
                <a:lnTo>
                  <a:pt x="2804" y="837"/>
                </a:lnTo>
                <a:lnTo>
                  <a:pt x="2772" y="773"/>
                </a:lnTo>
                <a:lnTo>
                  <a:pt x="2736" y="711"/>
                </a:lnTo>
                <a:lnTo>
                  <a:pt x="2698" y="651"/>
                </a:lnTo>
                <a:lnTo>
                  <a:pt x="2656" y="593"/>
                </a:lnTo>
                <a:lnTo>
                  <a:pt x="2612" y="539"/>
                </a:lnTo>
                <a:lnTo>
                  <a:pt x="2566" y="485"/>
                </a:lnTo>
                <a:lnTo>
                  <a:pt x="2518" y="433"/>
                </a:lnTo>
                <a:lnTo>
                  <a:pt x="2466" y="385"/>
                </a:lnTo>
                <a:lnTo>
                  <a:pt x="2412" y="338"/>
                </a:lnTo>
                <a:lnTo>
                  <a:pt x="2356" y="294"/>
                </a:lnTo>
                <a:lnTo>
                  <a:pt x="2298" y="252"/>
                </a:lnTo>
                <a:lnTo>
                  <a:pt x="2238" y="214"/>
                </a:lnTo>
                <a:lnTo>
                  <a:pt x="2177" y="178"/>
                </a:lnTo>
                <a:lnTo>
                  <a:pt x="2115" y="146"/>
                </a:lnTo>
                <a:lnTo>
                  <a:pt x="2049" y="116"/>
                </a:lnTo>
                <a:lnTo>
                  <a:pt x="1981" y="90"/>
                </a:lnTo>
                <a:lnTo>
                  <a:pt x="1913" y="66"/>
                </a:lnTo>
                <a:lnTo>
                  <a:pt x="1843" y="46"/>
                </a:lnTo>
                <a:lnTo>
                  <a:pt x="1771" y="30"/>
                </a:lnTo>
                <a:lnTo>
                  <a:pt x="1699" y="18"/>
                </a:lnTo>
                <a:lnTo>
                  <a:pt x="1625" y="8"/>
                </a:lnTo>
                <a:lnTo>
                  <a:pt x="1551" y="2"/>
                </a:lnTo>
                <a:lnTo>
                  <a:pt x="1475" y="0"/>
                </a:lnTo>
                <a:lnTo>
                  <a:pt x="1475" y="0"/>
                </a:lnTo>
                <a:close/>
              </a:path>
            </a:pathLst>
          </a:custGeom>
          <a:solidFill>
            <a:srgbClr val="7E8D96">
              <a:alpha val="90000"/>
            </a:srgbClr>
          </a:solidFill>
          <a:ln>
            <a:noFill/>
          </a:ln>
          <a:extLst/>
        </p:spPr>
        <p:txBody>
          <a:bodyPr vert="horz" wrap="square" lIns="91355" tIns="45678" rIns="91355" bIns="45678" numCol="1" anchor="t" anchorCtr="0" compatLnSpc="1">
            <a:prstTxWarp prst="textNoShape">
              <a:avLst/>
            </a:prstTxWarp>
          </a:bodyPr>
          <a:lstStyle/>
          <a:p>
            <a:pPr defTabSz="685332"/>
            <a:endParaRPr lang="en-US" sz="1349">
              <a:solidFill>
                <a:prstClr val="black"/>
              </a:solidFill>
              <a:latin typeface="Intel Clear"/>
            </a:endParaRPr>
          </a:p>
        </p:txBody>
      </p:sp>
      <p:sp>
        <p:nvSpPr>
          <p:cNvPr id="14" name="Freeform 6">
            <a:extLst>
              <a:ext uri="{FF2B5EF4-FFF2-40B4-BE49-F238E27FC236}">
                <a16:creationId xmlns:a16="http://schemas.microsoft.com/office/drawing/2014/main" id="{35862E79-6861-490E-989A-17147DC1DCC5}"/>
              </a:ext>
            </a:extLst>
          </p:cNvPr>
          <p:cNvSpPr>
            <a:spLocks/>
          </p:cNvSpPr>
          <p:nvPr/>
        </p:nvSpPr>
        <p:spPr bwMode="auto">
          <a:xfrm>
            <a:off x="2908046" y="2586345"/>
            <a:ext cx="3311634" cy="1660576"/>
          </a:xfrm>
          <a:custGeom>
            <a:avLst/>
            <a:gdLst>
              <a:gd name="T0" fmla="*/ 991 w 2088"/>
              <a:gd name="T1" fmla="*/ 2 h 1047"/>
              <a:gd name="T2" fmla="*/ 833 w 2088"/>
              <a:gd name="T3" fmla="*/ 22 h 1047"/>
              <a:gd name="T4" fmla="*/ 685 w 2088"/>
              <a:gd name="T5" fmla="*/ 64 h 1047"/>
              <a:gd name="T6" fmla="*/ 547 w 2088"/>
              <a:gd name="T7" fmla="*/ 126 h 1047"/>
              <a:gd name="T8" fmla="*/ 419 w 2088"/>
              <a:gd name="T9" fmla="*/ 208 h 1047"/>
              <a:gd name="T10" fmla="*/ 306 w 2088"/>
              <a:gd name="T11" fmla="*/ 306 h 1047"/>
              <a:gd name="T12" fmla="*/ 208 w 2088"/>
              <a:gd name="T13" fmla="*/ 420 h 1047"/>
              <a:gd name="T14" fmla="*/ 126 w 2088"/>
              <a:gd name="T15" fmla="*/ 548 h 1047"/>
              <a:gd name="T16" fmla="*/ 64 w 2088"/>
              <a:gd name="T17" fmla="*/ 687 h 1047"/>
              <a:gd name="T18" fmla="*/ 22 w 2088"/>
              <a:gd name="T19" fmla="*/ 837 h 1047"/>
              <a:gd name="T20" fmla="*/ 2 w 2088"/>
              <a:gd name="T21" fmla="*/ 993 h 1047"/>
              <a:gd name="T22" fmla="*/ 383 w 2088"/>
              <a:gd name="T23" fmla="*/ 1047 h 1047"/>
              <a:gd name="T24" fmla="*/ 391 w 2088"/>
              <a:gd name="T25" fmla="*/ 947 h 1047"/>
              <a:gd name="T26" fmla="*/ 413 w 2088"/>
              <a:gd name="T27" fmla="*/ 851 h 1047"/>
              <a:gd name="T28" fmla="*/ 447 w 2088"/>
              <a:gd name="T29" fmla="*/ 761 h 1047"/>
              <a:gd name="T30" fmla="*/ 495 w 2088"/>
              <a:gd name="T31" fmla="*/ 676 h 1047"/>
              <a:gd name="T32" fmla="*/ 555 w 2088"/>
              <a:gd name="T33" fmla="*/ 602 h 1047"/>
              <a:gd name="T34" fmla="*/ 623 w 2088"/>
              <a:gd name="T35" fmla="*/ 536 h 1047"/>
              <a:gd name="T36" fmla="*/ 701 w 2088"/>
              <a:gd name="T37" fmla="*/ 480 h 1047"/>
              <a:gd name="T38" fmla="*/ 787 w 2088"/>
              <a:gd name="T39" fmla="*/ 436 h 1047"/>
              <a:gd name="T40" fmla="*/ 879 w 2088"/>
              <a:gd name="T41" fmla="*/ 406 h 1047"/>
              <a:gd name="T42" fmla="*/ 977 w 2088"/>
              <a:gd name="T43" fmla="*/ 388 h 1047"/>
              <a:gd name="T44" fmla="*/ 1045 w 2088"/>
              <a:gd name="T45" fmla="*/ 384 h 1047"/>
              <a:gd name="T46" fmla="*/ 1145 w 2088"/>
              <a:gd name="T47" fmla="*/ 392 h 1047"/>
              <a:gd name="T48" fmla="*/ 1241 w 2088"/>
              <a:gd name="T49" fmla="*/ 414 h 1047"/>
              <a:gd name="T50" fmla="*/ 1331 w 2088"/>
              <a:gd name="T51" fmla="*/ 450 h 1047"/>
              <a:gd name="T52" fmla="*/ 1415 w 2088"/>
              <a:gd name="T53" fmla="*/ 498 h 1047"/>
              <a:gd name="T54" fmla="*/ 1489 w 2088"/>
              <a:gd name="T55" fmla="*/ 556 h 1047"/>
              <a:gd name="T56" fmla="*/ 1555 w 2088"/>
              <a:gd name="T57" fmla="*/ 626 h 1047"/>
              <a:gd name="T58" fmla="*/ 1611 w 2088"/>
              <a:gd name="T59" fmla="*/ 703 h 1047"/>
              <a:gd name="T60" fmla="*/ 1655 w 2088"/>
              <a:gd name="T61" fmla="*/ 789 h 1047"/>
              <a:gd name="T62" fmla="*/ 1685 w 2088"/>
              <a:gd name="T63" fmla="*/ 881 h 1047"/>
              <a:gd name="T64" fmla="*/ 1703 w 2088"/>
              <a:gd name="T65" fmla="*/ 979 h 1047"/>
              <a:gd name="T66" fmla="*/ 2088 w 2088"/>
              <a:gd name="T67" fmla="*/ 1047 h 1047"/>
              <a:gd name="T68" fmla="*/ 2084 w 2088"/>
              <a:gd name="T69" fmla="*/ 941 h 1047"/>
              <a:gd name="T70" fmla="*/ 2056 w 2088"/>
              <a:gd name="T71" fmla="*/ 785 h 1047"/>
              <a:gd name="T72" fmla="*/ 2006 w 2088"/>
              <a:gd name="T73" fmla="*/ 640 h 1047"/>
              <a:gd name="T74" fmla="*/ 1938 w 2088"/>
              <a:gd name="T75" fmla="*/ 504 h 1047"/>
              <a:gd name="T76" fmla="*/ 1850 w 2088"/>
              <a:gd name="T77" fmla="*/ 382 h 1047"/>
              <a:gd name="T78" fmla="*/ 1747 w 2088"/>
              <a:gd name="T79" fmla="*/ 272 h 1047"/>
              <a:gd name="T80" fmla="*/ 1629 w 2088"/>
              <a:gd name="T81" fmla="*/ 180 h 1047"/>
              <a:gd name="T82" fmla="*/ 1497 w 2088"/>
              <a:gd name="T83" fmla="*/ 104 h 1047"/>
              <a:gd name="T84" fmla="*/ 1355 w 2088"/>
              <a:gd name="T85" fmla="*/ 48 h 1047"/>
              <a:gd name="T86" fmla="*/ 1203 w 2088"/>
              <a:gd name="T87" fmla="*/ 12 h 1047"/>
              <a:gd name="T88" fmla="*/ 1045 w 2088"/>
              <a:gd name="T89"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88" h="1047">
                <a:moveTo>
                  <a:pt x="1045" y="0"/>
                </a:moveTo>
                <a:lnTo>
                  <a:pt x="1045" y="0"/>
                </a:lnTo>
                <a:lnTo>
                  <a:pt x="991" y="2"/>
                </a:lnTo>
                <a:lnTo>
                  <a:pt x="937" y="6"/>
                </a:lnTo>
                <a:lnTo>
                  <a:pt x="885" y="12"/>
                </a:lnTo>
                <a:lnTo>
                  <a:pt x="833" y="22"/>
                </a:lnTo>
                <a:lnTo>
                  <a:pt x="783" y="34"/>
                </a:lnTo>
                <a:lnTo>
                  <a:pt x="733" y="48"/>
                </a:lnTo>
                <a:lnTo>
                  <a:pt x="685" y="64"/>
                </a:lnTo>
                <a:lnTo>
                  <a:pt x="637" y="82"/>
                </a:lnTo>
                <a:lnTo>
                  <a:pt x="591" y="104"/>
                </a:lnTo>
                <a:lnTo>
                  <a:pt x="547" y="126"/>
                </a:lnTo>
                <a:lnTo>
                  <a:pt x="503" y="152"/>
                </a:lnTo>
                <a:lnTo>
                  <a:pt x="459" y="180"/>
                </a:lnTo>
                <a:lnTo>
                  <a:pt x="419" y="208"/>
                </a:lnTo>
                <a:lnTo>
                  <a:pt x="379" y="240"/>
                </a:lnTo>
                <a:lnTo>
                  <a:pt x="341" y="272"/>
                </a:lnTo>
                <a:lnTo>
                  <a:pt x="306" y="306"/>
                </a:lnTo>
                <a:lnTo>
                  <a:pt x="272" y="344"/>
                </a:lnTo>
                <a:lnTo>
                  <a:pt x="238" y="382"/>
                </a:lnTo>
                <a:lnTo>
                  <a:pt x="208" y="420"/>
                </a:lnTo>
                <a:lnTo>
                  <a:pt x="178" y="462"/>
                </a:lnTo>
                <a:lnTo>
                  <a:pt x="152" y="504"/>
                </a:lnTo>
                <a:lnTo>
                  <a:pt x="126" y="548"/>
                </a:lnTo>
                <a:lnTo>
                  <a:pt x="104" y="592"/>
                </a:lnTo>
                <a:lnTo>
                  <a:pt x="82" y="640"/>
                </a:lnTo>
                <a:lnTo>
                  <a:pt x="64" y="687"/>
                </a:lnTo>
                <a:lnTo>
                  <a:pt x="48" y="737"/>
                </a:lnTo>
                <a:lnTo>
                  <a:pt x="34" y="785"/>
                </a:lnTo>
                <a:lnTo>
                  <a:pt x="22" y="837"/>
                </a:lnTo>
                <a:lnTo>
                  <a:pt x="12" y="887"/>
                </a:lnTo>
                <a:lnTo>
                  <a:pt x="6" y="941"/>
                </a:lnTo>
                <a:lnTo>
                  <a:pt x="2" y="993"/>
                </a:lnTo>
                <a:lnTo>
                  <a:pt x="0" y="1047"/>
                </a:lnTo>
                <a:lnTo>
                  <a:pt x="383" y="1047"/>
                </a:lnTo>
                <a:lnTo>
                  <a:pt x="383" y="1047"/>
                </a:lnTo>
                <a:lnTo>
                  <a:pt x="383" y="1013"/>
                </a:lnTo>
                <a:lnTo>
                  <a:pt x="385" y="979"/>
                </a:lnTo>
                <a:lnTo>
                  <a:pt x="391" y="947"/>
                </a:lnTo>
                <a:lnTo>
                  <a:pt x="397" y="913"/>
                </a:lnTo>
                <a:lnTo>
                  <a:pt x="403" y="881"/>
                </a:lnTo>
                <a:lnTo>
                  <a:pt x="413" y="851"/>
                </a:lnTo>
                <a:lnTo>
                  <a:pt x="423" y="819"/>
                </a:lnTo>
                <a:lnTo>
                  <a:pt x="435" y="789"/>
                </a:lnTo>
                <a:lnTo>
                  <a:pt x="447" y="761"/>
                </a:lnTo>
                <a:lnTo>
                  <a:pt x="463" y="731"/>
                </a:lnTo>
                <a:lnTo>
                  <a:pt x="479" y="703"/>
                </a:lnTo>
                <a:lnTo>
                  <a:pt x="495" y="676"/>
                </a:lnTo>
                <a:lnTo>
                  <a:pt x="515" y="650"/>
                </a:lnTo>
                <a:lnTo>
                  <a:pt x="533" y="626"/>
                </a:lnTo>
                <a:lnTo>
                  <a:pt x="555" y="602"/>
                </a:lnTo>
                <a:lnTo>
                  <a:pt x="577" y="578"/>
                </a:lnTo>
                <a:lnTo>
                  <a:pt x="599" y="556"/>
                </a:lnTo>
                <a:lnTo>
                  <a:pt x="623" y="536"/>
                </a:lnTo>
                <a:lnTo>
                  <a:pt x="649" y="516"/>
                </a:lnTo>
                <a:lnTo>
                  <a:pt x="675" y="498"/>
                </a:lnTo>
                <a:lnTo>
                  <a:pt x="701" y="480"/>
                </a:lnTo>
                <a:lnTo>
                  <a:pt x="729" y="464"/>
                </a:lnTo>
                <a:lnTo>
                  <a:pt x="757" y="450"/>
                </a:lnTo>
                <a:lnTo>
                  <a:pt x="787" y="436"/>
                </a:lnTo>
                <a:lnTo>
                  <a:pt x="817" y="424"/>
                </a:lnTo>
                <a:lnTo>
                  <a:pt x="847" y="414"/>
                </a:lnTo>
                <a:lnTo>
                  <a:pt x="879" y="406"/>
                </a:lnTo>
                <a:lnTo>
                  <a:pt x="911" y="398"/>
                </a:lnTo>
                <a:lnTo>
                  <a:pt x="943" y="392"/>
                </a:lnTo>
                <a:lnTo>
                  <a:pt x="977" y="388"/>
                </a:lnTo>
                <a:lnTo>
                  <a:pt x="1011" y="386"/>
                </a:lnTo>
                <a:lnTo>
                  <a:pt x="1045" y="384"/>
                </a:lnTo>
                <a:lnTo>
                  <a:pt x="1045" y="384"/>
                </a:lnTo>
                <a:lnTo>
                  <a:pt x="1079" y="386"/>
                </a:lnTo>
                <a:lnTo>
                  <a:pt x="1113" y="388"/>
                </a:lnTo>
                <a:lnTo>
                  <a:pt x="1145" y="392"/>
                </a:lnTo>
                <a:lnTo>
                  <a:pt x="1177" y="398"/>
                </a:lnTo>
                <a:lnTo>
                  <a:pt x="1209" y="406"/>
                </a:lnTo>
                <a:lnTo>
                  <a:pt x="1241" y="414"/>
                </a:lnTo>
                <a:lnTo>
                  <a:pt x="1271" y="424"/>
                </a:lnTo>
                <a:lnTo>
                  <a:pt x="1301" y="436"/>
                </a:lnTo>
                <a:lnTo>
                  <a:pt x="1331" y="450"/>
                </a:lnTo>
                <a:lnTo>
                  <a:pt x="1359" y="464"/>
                </a:lnTo>
                <a:lnTo>
                  <a:pt x="1387" y="480"/>
                </a:lnTo>
                <a:lnTo>
                  <a:pt x="1415" y="498"/>
                </a:lnTo>
                <a:lnTo>
                  <a:pt x="1441" y="516"/>
                </a:lnTo>
                <a:lnTo>
                  <a:pt x="1465" y="536"/>
                </a:lnTo>
                <a:lnTo>
                  <a:pt x="1489" y="556"/>
                </a:lnTo>
                <a:lnTo>
                  <a:pt x="1513" y="578"/>
                </a:lnTo>
                <a:lnTo>
                  <a:pt x="1535" y="602"/>
                </a:lnTo>
                <a:lnTo>
                  <a:pt x="1555" y="626"/>
                </a:lnTo>
                <a:lnTo>
                  <a:pt x="1575" y="650"/>
                </a:lnTo>
                <a:lnTo>
                  <a:pt x="1593" y="676"/>
                </a:lnTo>
                <a:lnTo>
                  <a:pt x="1611" y="703"/>
                </a:lnTo>
                <a:lnTo>
                  <a:pt x="1627" y="731"/>
                </a:lnTo>
                <a:lnTo>
                  <a:pt x="1641" y="761"/>
                </a:lnTo>
                <a:lnTo>
                  <a:pt x="1655" y="789"/>
                </a:lnTo>
                <a:lnTo>
                  <a:pt x="1665" y="819"/>
                </a:lnTo>
                <a:lnTo>
                  <a:pt x="1677" y="851"/>
                </a:lnTo>
                <a:lnTo>
                  <a:pt x="1685" y="881"/>
                </a:lnTo>
                <a:lnTo>
                  <a:pt x="1693" y="913"/>
                </a:lnTo>
                <a:lnTo>
                  <a:pt x="1699" y="947"/>
                </a:lnTo>
                <a:lnTo>
                  <a:pt x="1703" y="979"/>
                </a:lnTo>
                <a:lnTo>
                  <a:pt x="1705" y="1013"/>
                </a:lnTo>
                <a:lnTo>
                  <a:pt x="1707" y="1047"/>
                </a:lnTo>
                <a:lnTo>
                  <a:pt x="2088" y="1047"/>
                </a:lnTo>
                <a:lnTo>
                  <a:pt x="2088" y="1047"/>
                </a:lnTo>
                <a:lnTo>
                  <a:pt x="2088" y="993"/>
                </a:lnTo>
                <a:lnTo>
                  <a:pt x="2084" y="941"/>
                </a:lnTo>
                <a:lnTo>
                  <a:pt x="2076" y="887"/>
                </a:lnTo>
                <a:lnTo>
                  <a:pt x="2068" y="837"/>
                </a:lnTo>
                <a:lnTo>
                  <a:pt x="2056" y="785"/>
                </a:lnTo>
                <a:lnTo>
                  <a:pt x="2042" y="737"/>
                </a:lnTo>
                <a:lnTo>
                  <a:pt x="2026" y="687"/>
                </a:lnTo>
                <a:lnTo>
                  <a:pt x="2006" y="640"/>
                </a:lnTo>
                <a:lnTo>
                  <a:pt x="1986" y="592"/>
                </a:lnTo>
                <a:lnTo>
                  <a:pt x="1962" y="548"/>
                </a:lnTo>
                <a:lnTo>
                  <a:pt x="1938" y="504"/>
                </a:lnTo>
                <a:lnTo>
                  <a:pt x="1910" y="462"/>
                </a:lnTo>
                <a:lnTo>
                  <a:pt x="1880" y="420"/>
                </a:lnTo>
                <a:lnTo>
                  <a:pt x="1850" y="382"/>
                </a:lnTo>
                <a:lnTo>
                  <a:pt x="1818" y="344"/>
                </a:lnTo>
                <a:lnTo>
                  <a:pt x="1783" y="306"/>
                </a:lnTo>
                <a:lnTo>
                  <a:pt x="1747" y="272"/>
                </a:lnTo>
                <a:lnTo>
                  <a:pt x="1709" y="240"/>
                </a:lnTo>
                <a:lnTo>
                  <a:pt x="1669" y="208"/>
                </a:lnTo>
                <a:lnTo>
                  <a:pt x="1629" y="180"/>
                </a:lnTo>
                <a:lnTo>
                  <a:pt x="1587" y="152"/>
                </a:lnTo>
                <a:lnTo>
                  <a:pt x="1543" y="126"/>
                </a:lnTo>
                <a:lnTo>
                  <a:pt x="1497" y="104"/>
                </a:lnTo>
                <a:lnTo>
                  <a:pt x="1451" y="82"/>
                </a:lnTo>
                <a:lnTo>
                  <a:pt x="1403" y="64"/>
                </a:lnTo>
                <a:lnTo>
                  <a:pt x="1355" y="48"/>
                </a:lnTo>
                <a:lnTo>
                  <a:pt x="1305" y="34"/>
                </a:lnTo>
                <a:lnTo>
                  <a:pt x="1255" y="22"/>
                </a:lnTo>
                <a:lnTo>
                  <a:pt x="1203" y="12"/>
                </a:lnTo>
                <a:lnTo>
                  <a:pt x="1151" y="6"/>
                </a:lnTo>
                <a:lnTo>
                  <a:pt x="1099" y="2"/>
                </a:lnTo>
                <a:lnTo>
                  <a:pt x="1045" y="0"/>
                </a:lnTo>
                <a:lnTo>
                  <a:pt x="1045" y="0"/>
                </a:lnTo>
                <a:close/>
              </a:path>
            </a:pathLst>
          </a:custGeom>
          <a:solidFill>
            <a:srgbClr val="00AEEF">
              <a:alpha val="90000"/>
            </a:srgbClr>
          </a:solidFill>
          <a:ln>
            <a:noFill/>
          </a:ln>
          <a:extLst/>
        </p:spPr>
        <p:txBody>
          <a:bodyPr vert="horz" wrap="square" lIns="91355" tIns="45678" rIns="91355" bIns="45678" numCol="1" anchor="t" anchorCtr="0" compatLnSpc="1">
            <a:prstTxWarp prst="textNoShape">
              <a:avLst/>
            </a:prstTxWarp>
          </a:bodyPr>
          <a:lstStyle/>
          <a:p>
            <a:pPr defTabSz="685332"/>
            <a:endParaRPr lang="en-US" sz="1349">
              <a:solidFill>
                <a:prstClr val="black"/>
              </a:solidFill>
              <a:latin typeface="Intel Clear"/>
            </a:endParaRPr>
          </a:p>
        </p:txBody>
      </p:sp>
      <p:sp>
        <p:nvSpPr>
          <p:cNvPr id="15" name="Freeform 7">
            <a:extLst>
              <a:ext uri="{FF2B5EF4-FFF2-40B4-BE49-F238E27FC236}">
                <a16:creationId xmlns:a16="http://schemas.microsoft.com/office/drawing/2014/main" id="{F2FD183C-6F42-4FB5-AB0E-688C7A31080E}"/>
              </a:ext>
            </a:extLst>
          </p:cNvPr>
          <p:cNvSpPr>
            <a:spLocks/>
          </p:cNvSpPr>
          <p:nvPr/>
        </p:nvSpPr>
        <p:spPr bwMode="auto">
          <a:xfrm>
            <a:off x="3594799" y="3274683"/>
            <a:ext cx="1938131" cy="972238"/>
          </a:xfrm>
          <a:custGeom>
            <a:avLst/>
            <a:gdLst>
              <a:gd name="T0" fmla="*/ 612 w 1222"/>
              <a:gd name="T1" fmla="*/ 0 h 613"/>
              <a:gd name="T2" fmla="*/ 548 w 1222"/>
              <a:gd name="T3" fmla="*/ 4 h 613"/>
              <a:gd name="T4" fmla="*/ 488 w 1222"/>
              <a:gd name="T5" fmla="*/ 14 h 613"/>
              <a:gd name="T6" fmla="*/ 430 w 1222"/>
              <a:gd name="T7" fmla="*/ 28 h 613"/>
              <a:gd name="T8" fmla="*/ 374 w 1222"/>
              <a:gd name="T9" fmla="*/ 48 h 613"/>
              <a:gd name="T10" fmla="*/ 320 w 1222"/>
              <a:gd name="T11" fmla="*/ 74 h 613"/>
              <a:gd name="T12" fmla="*/ 270 w 1222"/>
              <a:gd name="T13" fmla="*/ 106 h 613"/>
              <a:gd name="T14" fmla="*/ 222 w 1222"/>
              <a:gd name="T15" fmla="*/ 140 h 613"/>
              <a:gd name="T16" fmla="*/ 180 w 1222"/>
              <a:gd name="T17" fmla="*/ 180 h 613"/>
              <a:gd name="T18" fmla="*/ 140 w 1222"/>
              <a:gd name="T19" fmla="*/ 224 h 613"/>
              <a:gd name="T20" fmla="*/ 104 w 1222"/>
              <a:gd name="T21" fmla="*/ 271 h 613"/>
              <a:gd name="T22" fmla="*/ 74 w 1222"/>
              <a:gd name="T23" fmla="*/ 321 h 613"/>
              <a:gd name="T24" fmla="*/ 48 w 1222"/>
              <a:gd name="T25" fmla="*/ 375 h 613"/>
              <a:gd name="T26" fmla="*/ 28 w 1222"/>
              <a:gd name="T27" fmla="*/ 431 h 613"/>
              <a:gd name="T28" fmla="*/ 12 w 1222"/>
              <a:gd name="T29" fmla="*/ 489 h 613"/>
              <a:gd name="T30" fmla="*/ 4 w 1222"/>
              <a:gd name="T31" fmla="*/ 551 h 613"/>
              <a:gd name="T32" fmla="*/ 0 w 1222"/>
              <a:gd name="T33" fmla="*/ 613 h 613"/>
              <a:gd name="T34" fmla="*/ 220 w 1222"/>
              <a:gd name="T35" fmla="*/ 613 h 613"/>
              <a:gd name="T36" fmla="*/ 228 w 1222"/>
              <a:gd name="T37" fmla="*/ 537 h 613"/>
              <a:gd name="T38" fmla="*/ 252 w 1222"/>
              <a:gd name="T39" fmla="*/ 465 h 613"/>
              <a:gd name="T40" fmla="*/ 288 w 1222"/>
              <a:gd name="T41" fmla="*/ 397 h 613"/>
              <a:gd name="T42" fmla="*/ 338 w 1222"/>
              <a:gd name="T43" fmla="*/ 339 h 613"/>
              <a:gd name="T44" fmla="*/ 396 w 1222"/>
              <a:gd name="T45" fmla="*/ 291 h 613"/>
              <a:gd name="T46" fmla="*/ 462 w 1222"/>
              <a:gd name="T47" fmla="*/ 253 h 613"/>
              <a:gd name="T48" fmla="*/ 534 w 1222"/>
              <a:gd name="T49" fmla="*/ 228 h 613"/>
              <a:gd name="T50" fmla="*/ 612 w 1222"/>
              <a:gd name="T51" fmla="*/ 220 h 613"/>
              <a:gd name="T52" fmla="*/ 650 w 1222"/>
              <a:gd name="T53" fmla="*/ 222 h 613"/>
              <a:gd name="T54" fmla="*/ 724 w 1222"/>
              <a:gd name="T55" fmla="*/ 238 h 613"/>
              <a:gd name="T56" fmla="*/ 794 w 1222"/>
              <a:gd name="T57" fmla="*/ 271 h 613"/>
              <a:gd name="T58" fmla="*/ 856 w 1222"/>
              <a:gd name="T59" fmla="*/ 313 h 613"/>
              <a:gd name="T60" fmla="*/ 910 w 1222"/>
              <a:gd name="T61" fmla="*/ 367 h 613"/>
              <a:gd name="T62" fmla="*/ 954 w 1222"/>
              <a:gd name="T63" fmla="*/ 431 h 613"/>
              <a:gd name="T64" fmla="*/ 984 w 1222"/>
              <a:gd name="T65" fmla="*/ 499 h 613"/>
              <a:gd name="T66" fmla="*/ 1000 w 1222"/>
              <a:gd name="T67" fmla="*/ 575 h 613"/>
              <a:gd name="T68" fmla="*/ 1222 w 1222"/>
              <a:gd name="T69" fmla="*/ 613 h 613"/>
              <a:gd name="T70" fmla="*/ 1222 w 1222"/>
              <a:gd name="T71" fmla="*/ 581 h 613"/>
              <a:gd name="T72" fmla="*/ 1216 w 1222"/>
              <a:gd name="T73" fmla="*/ 519 h 613"/>
              <a:gd name="T74" fmla="*/ 1204 w 1222"/>
              <a:gd name="T75" fmla="*/ 461 h 613"/>
              <a:gd name="T76" fmla="*/ 1186 w 1222"/>
              <a:gd name="T77" fmla="*/ 403 h 613"/>
              <a:gd name="T78" fmla="*/ 1162 w 1222"/>
              <a:gd name="T79" fmla="*/ 347 h 613"/>
              <a:gd name="T80" fmla="*/ 1134 w 1222"/>
              <a:gd name="T81" fmla="*/ 295 h 613"/>
              <a:gd name="T82" fmla="*/ 1102 w 1222"/>
              <a:gd name="T83" fmla="*/ 247 h 613"/>
              <a:gd name="T84" fmla="*/ 1064 w 1222"/>
              <a:gd name="T85" fmla="*/ 200 h 613"/>
              <a:gd name="T86" fmla="*/ 1022 w 1222"/>
              <a:gd name="T87" fmla="*/ 160 h 613"/>
              <a:gd name="T88" fmla="*/ 978 w 1222"/>
              <a:gd name="T89" fmla="*/ 122 h 613"/>
              <a:gd name="T90" fmla="*/ 928 w 1222"/>
              <a:gd name="T91" fmla="*/ 90 h 613"/>
              <a:gd name="T92" fmla="*/ 876 w 1222"/>
              <a:gd name="T93" fmla="*/ 60 h 613"/>
              <a:gd name="T94" fmla="*/ 822 w 1222"/>
              <a:gd name="T95" fmla="*/ 38 h 613"/>
              <a:gd name="T96" fmla="*/ 764 w 1222"/>
              <a:gd name="T97" fmla="*/ 20 h 613"/>
              <a:gd name="T98" fmla="*/ 704 w 1222"/>
              <a:gd name="T99" fmla="*/ 8 h 613"/>
              <a:gd name="T100" fmla="*/ 642 w 1222"/>
              <a:gd name="T101" fmla="*/ 2 h 613"/>
              <a:gd name="T102" fmla="*/ 612 w 1222"/>
              <a:gd name="T103"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2" h="613">
                <a:moveTo>
                  <a:pt x="612" y="0"/>
                </a:moveTo>
                <a:lnTo>
                  <a:pt x="612" y="0"/>
                </a:lnTo>
                <a:lnTo>
                  <a:pt x="580" y="2"/>
                </a:lnTo>
                <a:lnTo>
                  <a:pt x="548" y="4"/>
                </a:lnTo>
                <a:lnTo>
                  <a:pt x="518" y="8"/>
                </a:lnTo>
                <a:lnTo>
                  <a:pt x="488" y="14"/>
                </a:lnTo>
                <a:lnTo>
                  <a:pt x="458" y="20"/>
                </a:lnTo>
                <a:lnTo>
                  <a:pt x="430" y="28"/>
                </a:lnTo>
                <a:lnTo>
                  <a:pt x="402" y="38"/>
                </a:lnTo>
                <a:lnTo>
                  <a:pt x="374" y="48"/>
                </a:lnTo>
                <a:lnTo>
                  <a:pt x="346" y="60"/>
                </a:lnTo>
                <a:lnTo>
                  <a:pt x="320" y="74"/>
                </a:lnTo>
                <a:lnTo>
                  <a:pt x="294" y="90"/>
                </a:lnTo>
                <a:lnTo>
                  <a:pt x="270" y="106"/>
                </a:lnTo>
                <a:lnTo>
                  <a:pt x="246" y="122"/>
                </a:lnTo>
                <a:lnTo>
                  <a:pt x="222" y="140"/>
                </a:lnTo>
                <a:lnTo>
                  <a:pt x="200" y="160"/>
                </a:lnTo>
                <a:lnTo>
                  <a:pt x="180" y="180"/>
                </a:lnTo>
                <a:lnTo>
                  <a:pt x="158" y="200"/>
                </a:lnTo>
                <a:lnTo>
                  <a:pt x="140" y="224"/>
                </a:lnTo>
                <a:lnTo>
                  <a:pt x="122" y="247"/>
                </a:lnTo>
                <a:lnTo>
                  <a:pt x="104" y="271"/>
                </a:lnTo>
                <a:lnTo>
                  <a:pt x="88" y="295"/>
                </a:lnTo>
                <a:lnTo>
                  <a:pt x="74" y="321"/>
                </a:lnTo>
                <a:lnTo>
                  <a:pt x="60" y="347"/>
                </a:lnTo>
                <a:lnTo>
                  <a:pt x="48" y="375"/>
                </a:lnTo>
                <a:lnTo>
                  <a:pt x="38" y="403"/>
                </a:lnTo>
                <a:lnTo>
                  <a:pt x="28" y="431"/>
                </a:lnTo>
                <a:lnTo>
                  <a:pt x="20" y="461"/>
                </a:lnTo>
                <a:lnTo>
                  <a:pt x="12" y="489"/>
                </a:lnTo>
                <a:lnTo>
                  <a:pt x="8" y="519"/>
                </a:lnTo>
                <a:lnTo>
                  <a:pt x="4" y="551"/>
                </a:lnTo>
                <a:lnTo>
                  <a:pt x="0" y="581"/>
                </a:lnTo>
                <a:lnTo>
                  <a:pt x="0" y="613"/>
                </a:lnTo>
                <a:lnTo>
                  <a:pt x="220" y="613"/>
                </a:lnTo>
                <a:lnTo>
                  <a:pt x="220" y="613"/>
                </a:lnTo>
                <a:lnTo>
                  <a:pt x="222" y="575"/>
                </a:lnTo>
                <a:lnTo>
                  <a:pt x="228" y="537"/>
                </a:lnTo>
                <a:lnTo>
                  <a:pt x="238" y="499"/>
                </a:lnTo>
                <a:lnTo>
                  <a:pt x="252" y="465"/>
                </a:lnTo>
                <a:lnTo>
                  <a:pt x="268" y="431"/>
                </a:lnTo>
                <a:lnTo>
                  <a:pt x="288" y="397"/>
                </a:lnTo>
                <a:lnTo>
                  <a:pt x="312" y="367"/>
                </a:lnTo>
                <a:lnTo>
                  <a:pt x="338" y="339"/>
                </a:lnTo>
                <a:lnTo>
                  <a:pt x="366" y="313"/>
                </a:lnTo>
                <a:lnTo>
                  <a:pt x="396" y="291"/>
                </a:lnTo>
                <a:lnTo>
                  <a:pt x="428" y="271"/>
                </a:lnTo>
                <a:lnTo>
                  <a:pt x="462" y="253"/>
                </a:lnTo>
                <a:lnTo>
                  <a:pt x="498" y="238"/>
                </a:lnTo>
                <a:lnTo>
                  <a:pt x="534" y="228"/>
                </a:lnTo>
                <a:lnTo>
                  <a:pt x="572" y="222"/>
                </a:lnTo>
                <a:lnTo>
                  <a:pt x="612" y="220"/>
                </a:lnTo>
                <a:lnTo>
                  <a:pt x="612" y="220"/>
                </a:lnTo>
                <a:lnTo>
                  <a:pt x="650" y="222"/>
                </a:lnTo>
                <a:lnTo>
                  <a:pt x="688" y="228"/>
                </a:lnTo>
                <a:lnTo>
                  <a:pt x="724" y="238"/>
                </a:lnTo>
                <a:lnTo>
                  <a:pt x="760" y="253"/>
                </a:lnTo>
                <a:lnTo>
                  <a:pt x="794" y="271"/>
                </a:lnTo>
                <a:lnTo>
                  <a:pt x="826" y="291"/>
                </a:lnTo>
                <a:lnTo>
                  <a:pt x="856" y="313"/>
                </a:lnTo>
                <a:lnTo>
                  <a:pt x="884" y="339"/>
                </a:lnTo>
                <a:lnTo>
                  <a:pt x="910" y="367"/>
                </a:lnTo>
                <a:lnTo>
                  <a:pt x="934" y="397"/>
                </a:lnTo>
                <a:lnTo>
                  <a:pt x="954" y="431"/>
                </a:lnTo>
                <a:lnTo>
                  <a:pt x="970" y="465"/>
                </a:lnTo>
                <a:lnTo>
                  <a:pt x="984" y="499"/>
                </a:lnTo>
                <a:lnTo>
                  <a:pt x="994" y="537"/>
                </a:lnTo>
                <a:lnTo>
                  <a:pt x="1000" y="575"/>
                </a:lnTo>
                <a:lnTo>
                  <a:pt x="1002" y="613"/>
                </a:lnTo>
                <a:lnTo>
                  <a:pt x="1222" y="613"/>
                </a:lnTo>
                <a:lnTo>
                  <a:pt x="1222" y="613"/>
                </a:lnTo>
                <a:lnTo>
                  <a:pt x="1222" y="581"/>
                </a:lnTo>
                <a:lnTo>
                  <a:pt x="1220" y="551"/>
                </a:lnTo>
                <a:lnTo>
                  <a:pt x="1216" y="519"/>
                </a:lnTo>
                <a:lnTo>
                  <a:pt x="1210" y="489"/>
                </a:lnTo>
                <a:lnTo>
                  <a:pt x="1204" y="461"/>
                </a:lnTo>
                <a:lnTo>
                  <a:pt x="1196" y="431"/>
                </a:lnTo>
                <a:lnTo>
                  <a:pt x="1186" y="403"/>
                </a:lnTo>
                <a:lnTo>
                  <a:pt x="1174" y="375"/>
                </a:lnTo>
                <a:lnTo>
                  <a:pt x="1162" y="347"/>
                </a:lnTo>
                <a:lnTo>
                  <a:pt x="1148" y="321"/>
                </a:lnTo>
                <a:lnTo>
                  <a:pt x="1134" y="295"/>
                </a:lnTo>
                <a:lnTo>
                  <a:pt x="1118" y="271"/>
                </a:lnTo>
                <a:lnTo>
                  <a:pt x="1102" y="247"/>
                </a:lnTo>
                <a:lnTo>
                  <a:pt x="1084" y="224"/>
                </a:lnTo>
                <a:lnTo>
                  <a:pt x="1064" y="200"/>
                </a:lnTo>
                <a:lnTo>
                  <a:pt x="1044" y="180"/>
                </a:lnTo>
                <a:lnTo>
                  <a:pt x="1022" y="160"/>
                </a:lnTo>
                <a:lnTo>
                  <a:pt x="1000" y="140"/>
                </a:lnTo>
                <a:lnTo>
                  <a:pt x="978" y="122"/>
                </a:lnTo>
                <a:lnTo>
                  <a:pt x="954" y="106"/>
                </a:lnTo>
                <a:lnTo>
                  <a:pt x="928" y="90"/>
                </a:lnTo>
                <a:lnTo>
                  <a:pt x="902" y="74"/>
                </a:lnTo>
                <a:lnTo>
                  <a:pt x="876" y="60"/>
                </a:lnTo>
                <a:lnTo>
                  <a:pt x="850" y="48"/>
                </a:lnTo>
                <a:lnTo>
                  <a:pt x="822" y="38"/>
                </a:lnTo>
                <a:lnTo>
                  <a:pt x="794" y="28"/>
                </a:lnTo>
                <a:lnTo>
                  <a:pt x="764" y="20"/>
                </a:lnTo>
                <a:lnTo>
                  <a:pt x="734" y="14"/>
                </a:lnTo>
                <a:lnTo>
                  <a:pt x="704" y="8"/>
                </a:lnTo>
                <a:lnTo>
                  <a:pt x="674" y="4"/>
                </a:lnTo>
                <a:lnTo>
                  <a:pt x="642" y="2"/>
                </a:lnTo>
                <a:lnTo>
                  <a:pt x="612" y="0"/>
                </a:lnTo>
                <a:lnTo>
                  <a:pt x="612" y="0"/>
                </a:lnTo>
                <a:close/>
              </a:path>
            </a:pathLst>
          </a:custGeom>
          <a:solidFill>
            <a:srgbClr val="0071C5">
              <a:alpha val="90000"/>
            </a:srgbClr>
          </a:solidFill>
          <a:ln>
            <a:noFill/>
          </a:ln>
          <a:extLst/>
        </p:spPr>
        <p:txBody>
          <a:bodyPr vert="horz" wrap="square" lIns="91355" tIns="45678" rIns="91355" bIns="45678" numCol="1" anchor="t" anchorCtr="0" compatLnSpc="1">
            <a:prstTxWarp prst="textNoShape">
              <a:avLst/>
            </a:prstTxWarp>
          </a:bodyPr>
          <a:lstStyle/>
          <a:p>
            <a:pPr defTabSz="685332"/>
            <a:endParaRPr lang="en-US" sz="1349">
              <a:solidFill>
                <a:prstClr val="black"/>
              </a:solidFill>
              <a:latin typeface="Intel Clear"/>
            </a:endParaRPr>
          </a:p>
        </p:txBody>
      </p:sp>
      <p:sp>
        <p:nvSpPr>
          <p:cNvPr id="16" name="Freeform 8">
            <a:extLst>
              <a:ext uri="{FF2B5EF4-FFF2-40B4-BE49-F238E27FC236}">
                <a16:creationId xmlns:a16="http://schemas.microsoft.com/office/drawing/2014/main" id="{85158BCD-639F-424F-863F-54FE305E367B}"/>
              </a:ext>
            </a:extLst>
          </p:cNvPr>
          <p:cNvSpPr>
            <a:spLocks/>
          </p:cNvSpPr>
          <p:nvPr/>
        </p:nvSpPr>
        <p:spPr bwMode="auto">
          <a:xfrm>
            <a:off x="4019854" y="3704497"/>
            <a:ext cx="1088018" cy="542423"/>
          </a:xfrm>
          <a:custGeom>
            <a:avLst/>
            <a:gdLst>
              <a:gd name="T0" fmla="*/ 344 w 686"/>
              <a:gd name="T1" fmla="*/ 0 h 342"/>
              <a:gd name="T2" fmla="*/ 274 w 686"/>
              <a:gd name="T3" fmla="*/ 6 h 342"/>
              <a:gd name="T4" fmla="*/ 210 w 686"/>
              <a:gd name="T5" fmla="*/ 26 h 342"/>
              <a:gd name="T6" fmla="*/ 152 w 686"/>
              <a:gd name="T7" fmla="*/ 58 h 342"/>
              <a:gd name="T8" fmla="*/ 102 w 686"/>
              <a:gd name="T9" fmla="*/ 100 h 342"/>
              <a:gd name="T10" fmla="*/ 60 w 686"/>
              <a:gd name="T11" fmla="*/ 150 h 342"/>
              <a:gd name="T12" fmla="*/ 28 w 686"/>
              <a:gd name="T13" fmla="*/ 208 h 342"/>
              <a:gd name="T14" fmla="*/ 8 w 686"/>
              <a:gd name="T15" fmla="*/ 272 h 342"/>
              <a:gd name="T16" fmla="*/ 0 w 686"/>
              <a:gd name="T17" fmla="*/ 342 h 342"/>
              <a:gd name="T18" fmla="*/ 94 w 686"/>
              <a:gd name="T19" fmla="*/ 342 h 342"/>
              <a:gd name="T20" fmla="*/ 98 w 686"/>
              <a:gd name="T21" fmla="*/ 292 h 342"/>
              <a:gd name="T22" fmla="*/ 114 w 686"/>
              <a:gd name="T23" fmla="*/ 246 h 342"/>
              <a:gd name="T24" fmla="*/ 138 w 686"/>
              <a:gd name="T25" fmla="*/ 204 h 342"/>
              <a:gd name="T26" fmla="*/ 168 w 686"/>
              <a:gd name="T27" fmla="*/ 168 h 342"/>
              <a:gd name="T28" fmla="*/ 206 w 686"/>
              <a:gd name="T29" fmla="*/ 136 h 342"/>
              <a:gd name="T30" fmla="*/ 248 w 686"/>
              <a:gd name="T31" fmla="*/ 112 h 342"/>
              <a:gd name="T32" fmla="*/ 294 w 686"/>
              <a:gd name="T33" fmla="*/ 98 h 342"/>
              <a:gd name="T34" fmla="*/ 344 w 686"/>
              <a:gd name="T35" fmla="*/ 92 h 342"/>
              <a:gd name="T36" fmla="*/ 368 w 686"/>
              <a:gd name="T37" fmla="*/ 94 h 342"/>
              <a:gd name="T38" fmla="*/ 416 w 686"/>
              <a:gd name="T39" fmla="*/ 104 h 342"/>
              <a:gd name="T40" fmla="*/ 460 w 686"/>
              <a:gd name="T41" fmla="*/ 124 h 342"/>
              <a:gd name="T42" fmla="*/ 500 w 686"/>
              <a:gd name="T43" fmla="*/ 150 h 342"/>
              <a:gd name="T44" fmla="*/ 534 w 686"/>
              <a:gd name="T45" fmla="*/ 186 h 342"/>
              <a:gd name="T46" fmla="*/ 562 w 686"/>
              <a:gd name="T47" fmla="*/ 224 h 342"/>
              <a:gd name="T48" fmla="*/ 582 w 686"/>
              <a:gd name="T49" fmla="*/ 270 h 342"/>
              <a:gd name="T50" fmla="*/ 592 w 686"/>
              <a:gd name="T51" fmla="*/ 318 h 342"/>
              <a:gd name="T52" fmla="*/ 686 w 686"/>
              <a:gd name="T53" fmla="*/ 342 h 342"/>
              <a:gd name="T54" fmla="*/ 684 w 686"/>
              <a:gd name="T55" fmla="*/ 306 h 342"/>
              <a:gd name="T56" fmla="*/ 670 w 686"/>
              <a:gd name="T57" fmla="*/ 240 h 342"/>
              <a:gd name="T58" fmla="*/ 644 w 686"/>
              <a:gd name="T59" fmla="*/ 178 h 342"/>
              <a:gd name="T60" fmla="*/ 608 w 686"/>
              <a:gd name="T61" fmla="*/ 124 h 342"/>
              <a:gd name="T62" fmla="*/ 562 w 686"/>
              <a:gd name="T63" fmla="*/ 78 h 342"/>
              <a:gd name="T64" fmla="*/ 506 w 686"/>
              <a:gd name="T65" fmla="*/ 40 h 342"/>
              <a:gd name="T66" fmla="*/ 446 w 686"/>
              <a:gd name="T67" fmla="*/ 14 h 342"/>
              <a:gd name="T68" fmla="*/ 378 w 686"/>
              <a:gd name="T69" fmla="*/ 2 h 342"/>
              <a:gd name="T70" fmla="*/ 344 w 686"/>
              <a:gd name="T7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6" h="342">
                <a:moveTo>
                  <a:pt x="344" y="0"/>
                </a:moveTo>
                <a:lnTo>
                  <a:pt x="344" y="0"/>
                </a:lnTo>
                <a:lnTo>
                  <a:pt x="308" y="2"/>
                </a:lnTo>
                <a:lnTo>
                  <a:pt x="274" y="6"/>
                </a:lnTo>
                <a:lnTo>
                  <a:pt x="242" y="14"/>
                </a:lnTo>
                <a:lnTo>
                  <a:pt x="210" y="26"/>
                </a:lnTo>
                <a:lnTo>
                  <a:pt x="180" y="40"/>
                </a:lnTo>
                <a:lnTo>
                  <a:pt x="152" y="58"/>
                </a:lnTo>
                <a:lnTo>
                  <a:pt x="126" y="78"/>
                </a:lnTo>
                <a:lnTo>
                  <a:pt x="102" y="100"/>
                </a:lnTo>
                <a:lnTo>
                  <a:pt x="80" y="124"/>
                </a:lnTo>
                <a:lnTo>
                  <a:pt x="60" y="150"/>
                </a:lnTo>
                <a:lnTo>
                  <a:pt x="42" y="178"/>
                </a:lnTo>
                <a:lnTo>
                  <a:pt x="28" y="208"/>
                </a:lnTo>
                <a:lnTo>
                  <a:pt x="16" y="240"/>
                </a:lnTo>
                <a:lnTo>
                  <a:pt x="8" y="272"/>
                </a:lnTo>
                <a:lnTo>
                  <a:pt x="2" y="306"/>
                </a:lnTo>
                <a:lnTo>
                  <a:pt x="0" y="342"/>
                </a:lnTo>
                <a:lnTo>
                  <a:pt x="94" y="342"/>
                </a:lnTo>
                <a:lnTo>
                  <a:pt x="94" y="342"/>
                </a:lnTo>
                <a:lnTo>
                  <a:pt x="96" y="318"/>
                </a:lnTo>
                <a:lnTo>
                  <a:pt x="98" y="292"/>
                </a:lnTo>
                <a:lnTo>
                  <a:pt x="106" y="270"/>
                </a:lnTo>
                <a:lnTo>
                  <a:pt x="114" y="246"/>
                </a:lnTo>
                <a:lnTo>
                  <a:pt x="124" y="224"/>
                </a:lnTo>
                <a:lnTo>
                  <a:pt x="138" y="204"/>
                </a:lnTo>
                <a:lnTo>
                  <a:pt x="152" y="186"/>
                </a:lnTo>
                <a:lnTo>
                  <a:pt x="168" y="168"/>
                </a:lnTo>
                <a:lnTo>
                  <a:pt x="186" y="150"/>
                </a:lnTo>
                <a:lnTo>
                  <a:pt x="206" y="136"/>
                </a:lnTo>
                <a:lnTo>
                  <a:pt x="226" y="124"/>
                </a:lnTo>
                <a:lnTo>
                  <a:pt x="248" y="112"/>
                </a:lnTo>
                <a:lnTo>
                  <a:pt x="270" y="104"/>
                </a:lnTo>
                <a:lnTo>
                  <a:pt x="294" y="98"/>
                </a:lnTo>
                <a:lnTo>
                  <a:pt x="318" y="94"/>
                </a:lnTo>
                <a:lnTo>
                  <a:pt x="344" y="92"/>
                </a:lnTo>
                <a:lnTo>
                  <a:pt x="344" y="92"/>
                </a:lnTo>
                <a:lnTo>
                  <a:pt x="368" y="94"/>
                </a:lnTo>
                <a:lnTo>
                  <a:pt x="392" y="98"/>
                </a:lnTo>
                <a:lnTo>
                  <a:pt x="416" y="104"/>
                </a:lnTo>
                <a:lnTo>
                  <a:pt x="438" y="112"/>
                </a:lnTo>
                <a:lnTo>
                  <a:pt x="460" y="124"/>
                </a:lnTo>
                <a:lnTo>
                  <a:pt x="480" y="136"/>
                </a:lnTo>
                <a:lnTo>
                  <a:pt x="500" y="150"/>
                </a:lnTo>
                <a:lnTo>
                  <a:pt x="518" y="168"/>
                </a:lnTo>
                <a:lnTo>
                  <a:pt x="534" y="186"/>
                </a:lnTo>
                <a:lnTo>
                  <a:pt x="550" y="204"/>
                </a:lnTo>
                <a:lnTo>
                  <a:pt x="562" y="224"/>
                </a:lnTo>
                <a:lnTo>
                  <a:pt x="572" y="246"/>
                </a:lnTo>
                <a:lnTo>
                  <a:pt x="582" y="270"/>
                </a:lnTo>
                <a:lnTo>
                  <a:pt x="588" y="292"/>
                </a:lnTo>
                <a:lnTo>
                  <a:pt x="592" y="318"/>
                </a:lnTo>
                <a:lnTo>
                  <a:pt x="594" y="342"/>
                </a:lnTo>
                <a:lnTo>
                  <a:pt x="686" y="342"/>
                </a:lnTo>
                <a:lnTo>
                  <a:pt x="686" y="342"/>
                </a:lnTo>
                <a:lnTo>
                  <a:pt x="684" y="306"/>
                </a:lnTo>
                <a:lnTo>
                  <a:pt x="678" y="272"/>
                </a:lnTo>
                <a:lnTo>
                  <a:pt x="670" y="240"/>
                </a:lnTo>
                <a:lnTo>
                  <a:pt x="658" y="208"/>
                </a:lnTo>
                <a:lnTo>
                  <a:pt x="644" y="178"/>
                </a:lnTo>
                <a:lnTo>
                  <a:pt x="628" y="150"/>
                </a:lnTo>
                <a:lnTo>
                  <a:pt x="608" y="124"/>
                </a:lnTo>
                <a:lnTo>
                  <a:pt x="586" y="100"/>
                </a:lnTo>
                <a:lnTo>
                  <a:pt x="562" y="78"/>
                </a:lnTo>
                <a:lnTo>
                  <a:pt x="534" y="58"/>
                </a:lnTo>
                <a:lnTo>
                  <a:pt x="506" y="40"/>
                </a:lnTo>
                <a:lnTo>
                  <a:pt x="476" y="26"/>
                </a:lnTo>
                <a:lnTo>
                  <a:pt x="446" y="14"/>
                </a:lnTo>
                <a:lnTo>
                  <a:pt x="412" y="6"/>
                </a:lnTo>
                <a:lnTo>
                  <a:pt x="378" y="2"/>
                </a:lnTo>
                <a:lnTo>
                  <a:pt x="344" y="0"/>
                </a:lnTo>
                <a:lnTo>
                  <a:pt x="344" y="0"/>
                </a:lnTo>
                <a:close/>
              </a:path>
            </a:pathLst>
          </a:custGeom>
          <a:solidFill>
            <a:srgbClr val="003C71">
              <a:alpha val="90000"/>
            </a:srgbClr>
          </a:solidFill>
          <a:ln>
            <a:noFill/>
          </a:ln>
          <a:extLst/>
        </p:spPr>
        <p:txBody>
          <a:bodyPr vert="horz" wrap="square" lIns="91355" tIns="45678" rIns="91355" bIns="45678" numCol="1" anchor="t" anchorCtr="0" compatLnSpc="1">
            <a:prstTxWarp prst="textNoShape">
              <a:avLst/>
            </a:prstTxWarp>
          </a:bodyPr>
          <a:lstStyle/>
          <a:p>
            <a:pPr defTabSz="685332"/>
            <a:endParaRPr lang="en-US" sz="1349">
              <a:solidFill>
                <a:prstClr val="black"/>
              </a:solidFill>
              <a:latin typeface="Intel Clear"/>
            </a:endParaRPr>
          </a:p>
        </p:txBody>
      </p:sp>
      <p:sp>
        <p:nvSpPr>
          <p:cNvPr id="17" name="Freeform 9">
            <a:extLst>
              <a:ext uri="{FF2B5EF4-FFF2-40B4-BE49-F238E27FC236}">
                <a16:creationId xmlns:a16="http://schemas.microsoft.com/office/drawing/2014/main" id="{F7873AEF-DD22-4E4E-8321-7B52026D9768}"/>
              </a:ext>
            </a:extLst>
          </p:cNvPr>
          <p:cNvSpPr>
            <a:spLocks/>
          </p:cNvSpPr>
          <p:nvPr/>
        </p:nvSpPr>
        <p:spPr bwMode="auto">
          <a:xfrm>
            <a:off x="4232384" y="3917025"/>
            <a:ext cx="662961" cy="329894"/>
          </a:xfrm>
          <a:custGeom>
            <a:avLst/>
            <a:gdLst>
              <a:gd name="T0" fmla="*/ 210 w 418"/>
              <a:gd name="T1" fmla="*/ 0 h 208"/>
              <a:gd name="T2" fmla="*/ 168 w 418"/>
              <a:gd name="T3" fmla="*/ 4 h 208"/>
              <a:gd name="T4" fmla="*/ 128 w 418"/>
              <a:gd name="T5" fmla="*/ 16 h 208"/>
              <a:gd name="T6" fmla="*/ 92 w 418"/>
              <a:gd name="T7" fmla="*/ 36 h 208"/>
              <a:gd name="T8" fmla="*/ 62 w 418"/>
              <a:gd name="T9" fmla="*/ 60 h 208"/>
              <a:gd name="T10" fmla="*/ 36 w 418"/>
              <a:gd name="T11" fmla="*/ 92 h 208"/>
              <a:gd name="T12" fmla="*/ 18 w 418"/>
              <a:gd name="T13" fmla="*/ 126 h 208"/>
              <a:gd name="T14" fmla="*/ 6 w 418"/>
              <a:gd name="T15" fmla="*/ 166 h 208"/>
              <a:gd name="T16" fmla="*/ 0 w 418"/>
              <a:gd name="T17" fmla="*/ 208 h 208"/>
              <a:gd name="T18" fmla="*/ 78 w 418"/>
              <a:gd name="T19" fmla="*/ 208 h 208"/>
              <a:gd name="T20" fmla="*/ 80 w 418"/>
              <a:gd name="T21" fmla="*/ 178 h 208"/>
              <a:gd name="T22" fmla="*/ 86 w 418"/>
              <a:gd name="T23" fmla="*/ 154 h 208"/>
              <a:gd name="T24" fmla="*/ 98 w 418"/>
              <a:gd name="T25" fmla="*/ 130 h 208"/>
              <a:gd name="T26" fmla="*/ 114 w 418"/>
              <a:gd name="T27" fmla="*/ 112 h 208"/>
              <a:gd name="T28" fmla="*/ 132 w 418"/>
              <a:gd name="T29" fmla="*/ 96 h 208"/>
              <a:gd name="T30" fmla="*/ 154 w 418"/>
              <a:gd name="T31" fmla="*/ 86 h 208"/>
              <a:gd name="T32" fmla="*/ 180 w 418"/>
              <a:gd name="T33" fmla="*/ 78 h 208"/>
              <a:gd name="T34" fmla="*/ 210 w 418"/>
              <a:gd name="T35" fmla="*/ 76 h 208"/>
              <a:gd name="T36" fmla="*/ 224 w 418"/>
              <a:gd name="T37" fmla="*/ 78 h 208"/>
              <a:gd name="T38" fmla="*/ 252 w 418"/>
              <a:gd name="T39" fmla="*/ 82 h 208"/>
              <a:gd name="T40" fmla="*/ 276 w 418"/>
              <a:gd name="T41" fmla="*/ 90 h 208"/>
              <a:gd name="T42" fmla="*/ 296 w 418"/>
              <a:gd name="T43" fmla="*/ 104 h 208"/>
              <a:gd name="T44" fmla="*/ 314 w 418"/>
              <a:gd name="T45" fmla="*/ 120 h 208"/>
              <a:gd name="T46" fmla="*/ 326 w 418"/>
              <a:gd name="T47" fmla="*/ 142 h 208"/>
              <a:gd name="T48" fmla="*/ 336 w 418"/>
              <a:gd name="T49" fmla="*/ 166 h 208"/>
              <a:gd name="T50" fmla="*/ 340 w 418"/>
              <a:gd name="T51" fmla="*/ 194 h 208"/>
              <a:gd name="T52" fmla="*/ 418 w 418"/>
              <a:gd name="T53" fmla="*/ 208 h 208"/>
              <a:gd name="T54" fmla="*/ 416 w 418"/>
              <a:gd name="T55" fmla="*/ 186 h 208"/>
              <a:gd name="T56" fmla="*/ 408 w 418"/>
              <a:gd name="T57" fmla="*/ 146 h 208"/>
              <a:gd name="T58" fmla="*/ 392 w 418"/>
              <a:gd name="T59" fmla="*/ 108 h 208"/>
              <a:gd name="T60" fmla="*/ 370 w 418"/>
              <a:gd name="T61" fmla="*/ 76 h 208"/>
              <a:gd name="T62" fmla="*/ 342 w 418"/>
              <a:gd name="T63" fmla="*/ 48 h 208"/>
              <a:gd name="T64" fmla="*/ 308 w 418"/>
              <a:gd name="T65" fmla="*/ 24 h 208"/>
              <a:gd name="T66" fmla="*/ 272 w 418"/>
              <a:gd name="T67" fmla="*/ 8 h 208"/>
              <a:gd name="T68" fmla="*/ 230 w 418"/>
              <a:gd name="T69" fmla="*/ 0 h 208"/>
              <a:gd name="T70" fmla="*/ 210 w 418"/>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8" h="208">
                <a:moveTo>
                  <a:pt x="210" y="0"/>
                </a:moveTo>
                <a:lnTo>
                  <a:pt x="210" y="0"/>
                </a:lnTo>
                <a:lnTo>
                  <a:pt x="188" y="0"/>
                </a:lnTo>
                <a:lnTo>
                  <a:pt x="168" y="4"/>
                </a:lnTo>
                <a:lnTo>
                  <a:pt x="148" y="8"/>
                </a:lnTo>
                <a:lnTo>
                  <a:pt x="128" y="16"/>
                </a:lnTo>
                <a:lnTo>
                  <a:pt x="110" y="24"/>
                </a:lnTo>
                <a:lnTo>
                  <a:pt x="92" y="36"/>
                </a:lnTo>
                <a:lnTo>
                  <a:pt x="76" y="48"/>
                </a:lnTo>
                <a:lnTo>
                  <a:pt x="62" y="60"/>
                </a:lnTo>
                <a:lnTo>
                  <a:pt x="48" y="76"/>
                </a:lnTo>
                <a:lnTo>
                  <a:pt x="36" y="92"/>
                </a:lnTo>
                <a:lnTo>
                  <a:pt x="26" y="108"/>
                </a:lnTo>
                <a:lnTo>
                  <a:pt x="18" y="126"/>
                </a:lnTo>
                <a:lnTo>
                  <a:pt x="10" y="146"/>
                </a:lnTo>
                <a:lnTo>
                  <a:pt x="6" y="166"/>
                </a:lnTo>
                <a:lnTo>
                  <a:pt x="2" y="186"/>
                </a:lnTo>
                <a:lnTo>
                  <a:pt x="0" y="208"/>
                </a:lnTo>
                <a:lnTo>
                  <a:pt x="78" y="208"/>
                </a:lnTo>
                <a:lnTo>
                  <a:pt x="78" y="208"/>
                </a:lnTo>
                <a:lnTo>
                  <a:pt x="78" y="194"/>
                </a:lnTo>
                <a:lnTo>
                  <a:pt x="80" y="178"/>
                </a:lnTo>
                <a:lnTo>
                  <a:pt x="84" y="166"/>
                </a:lnTo>
                <a:lnTo>
                  <a:pt x="86" y="154"/>
                </a:lnTo>
                <a:lnTo>
                  <a:pt x="92" y="142"/>
                </a:lnTo>
                <a:lnTo>
                  <a:pt x="98" y="130"/>
                </a:lnTo>
                <a:lnTo>
                  <a:pt x="106" y="120"/>
                </a:lnTo>
                <a:lnTo>
                  <a:pt x="114" y="112"/>
                </a:lnTo>
                <a:lnTo>
                  <a:pt x="122" y="104"/>
                </a:lnTo>
                <a:lnTo>
                  <a:pt x="132" y="96"/>
                </a:lnTo>
                <a:lnTo>
                  <a:pt x="142" y="90"/>
                </a:lnTo>
                <a:lnTo>
                  <a:pt x="154" y="86"/>
                </a:lnTo>
                <a:lnTo>
                  <a:pt x="166" y="82"/>
                </a:lnTo>
                <a:lnTo>
                  <a:pt x="180" y="78"/>
                </a:lnTo>
                <a:lnTo>
                  <a:pt x="194" y="78"/>
                </a:lnTo>
                <a:lnTo>
                  <a:pt x="210" y="76"/>
                </a:lnTo>
                <a:lnTo>
                  <a:pt x="210" y="76"/>
                </a:lnTo>
                <a:lnTo>
                  <a:pt x="224" y="78"/>
                </a:lnTo>
                <a:lnTo>
                  <a:pt x="238" y="78"/>
                </a:lnTo>
                <a:lnTo>
                  <a:pt x="252" y="82"/>
                </a:lnTo>
                <a:lnTo>
                  <a:pt x="264" y="86"/>
                </a:lnTo>
                <a:lnTo>
                  <a:pt x="276" y="90"/>
                </a:lnTo>
                <a:lnTo>
                  <a:pt x="286" y="96"/>
                </a:lnTo>
                <a:lnTo>
                  <a:pt x="296" y="104"/>
                </a:lnTo>
                <a:lnTo>
                  <a:pt x="306" y="112"/>
                </a:lnTo>
                <a:lnTo>
                  <a:pt x="314" y="120"/>
                </a:lnTo>
                <a:lnTo>
                  <a:pt x="320" y="130"/>
                </a:lnTo>
                <a:lnTo>
                  <a:pt x="326" y="142"/>
                </a:lnTo>
                <a:lnTo>
                  <a:pt x="332" y="154"/>
                </a:lnTo>
                <a:lnTo>
                  <a:pt x="336" y="166"/>
                </a:lnTo>
                <a:lnTo>
                  <a:pt x="338" y="178"/>
                </a:lnTo>
                <a:lnTo>
                  <a:pt x="340" y="194"/>
                </a:lnTo>
                <a:lnTo>
                  <a:pt x="340" y="208"/>
                </a:lnTo>
                <a:lnTo>
                  <a:pt x="418" y="208"/>
                </a:lnTo>
                <a:lnTo>
                  <a:pt x="418" y="208"/>
                </a:lnTo>
                <a:lnTo>
                  <a:pt x="416" y="186"/>
                </a:lnTo>
                <a:lnTo>
                  <a:pt x="414" y="166"/>
                </a:lnTo>
                <a:lnTo>
                  <a:pt x="408" y="146"/>
                </a:lnTo>
                <a:lnTo>
                  <a:pt x="402" y="126"/>
                </a:lnTo>
                <a:lnTo>
                  <a:pt x="392" y="108"/>
                </a:lnTo>
                <a:lnTo>
                  <a:pt x="382" y="92"/>
                </a:lnTo>
                <a:lnTo>
                  <a:pt x="370" y="76"/>
                </a:lnTo>
                <a:lnTo>
                  <a:pt x="356" y="60"/>
                </a:lnTo>
                <a:lnTo>
                  <a:pt x="342" y="48"/>
                </a:lnTo>
                <a:lnTo>
                  <a:pt x="326" y="36"/>
                </a:lnTo>
                <a:lnTo>
                  <a:pt x="308" y="24"/>
                </a:lnTo>
                <a:lnTo>
                  <a:pt x="290" y="16"/>
                </a:lnTo>
                <a:lnTo>
                  <a:pt x="272" y="8"/>
                </a:lnTo>
                <a:lnTo>
                  <a:pt x="252" y="4"/>
                </a:lnTo>
                <a:lnTo>
                  <a:pt x="230" y="0"/>
                </a:lnTo>
                <a:lnTo>
                  <a:pt x="210" y="0"/>
                </a:lnTo>
                <a:lnTo>
                  <a:pt x="210" y="0"/>
                </a:lnTo>
                <a:close/>
              </a:path>
            </a:pathLst>
          </a:custGeom>
          <a:solidFill>
            <a:srgbClr val="FFA300">
              <a:alpha val="90000"/>
            </a:srgbClr>
          </a:solidFill>
          <a:ln>
            <a:noFill/>
          </a:ln>
          <a:extLst/>
        </p:spPr>
        <p:txBody>
          <a:bodyPr vert="horz" wrap="square" lIns="91355" tIns="45678" rIns="91355" bIns="45678" numCol="1" anchor="t" anchorCtr="0" compatLnSpc="1">
            <a:prstTxWarp prst="textNoShape">
              <a:avLst/>
            </a:prstTxWarp>
          </a:bodyPr>
          <a:lstStyle/>
          <a:p>
            <a:pPr defTabSz="685332"/>
            <a:endParaRPr lang="en-US" sz="1349">
              <a:solidFill>
                <a:prstClr val="black"/>
              </a:solidFill>
              <a:latin typeface="Intel Clear"/>
            </a:endParaRPr>
          </a:p>
        </p:txBody>
      </p:sp>
      <p:sp>
        <p:nvSpPr>
          <p:cNvPr id="18" name="TextBox 17">
            <a:extLst>
              <a:ext uri="{FF2B5EF4-FFF2-40B4-BE49-F238E27FC236}">
                <a16:creationId xmlns:a16="http://schemas.microsoft.com/office/drawing/2014/main" id="{BC370C78-0301-4E14-B149-F9E4FC38B3A9}"/>
              </a:ext>
            </a:extLst>
          </p:cNvPr>
          <p:cNvSpPr txBox="1"/>
          <p:nvPr/>
        </p:nvSpPr>
        <p:spPr>
          <a:xfrm>
            <a:off x="4374229" y="4000026"/>
            <a:ext cx="392373" cy="169121"/>
          </a:xfrm>
          <a:prstGeom prst="rect">
            <a:avLst/>
          </a:prstGeom>
          <a:noFill/>
        </p:spPr>
        <p:txBody>
          <a:bodyPr spcFirstLastPara="1" vert="horz" wrap="none" lIns="0" tIns="0" rIns="0" bIns="0" numCol="1" rtlCol="0">
            <a:prstTxWarp prst="textArchUp">
              <a:avLst/>
            </a:prstTxWarp>
            <a:spAutoFit/>
          </a:bodyPr>
          <a:lstStyle/>
          <a:p>
            <a:pPr algn="ctr" defTabSz="685332"/>
            <a:r>
              <a:rPr lang="en-US" sz="800" b="1" dirty="0">
                <a:solidFill>
                  <a:prstClr val="white"/>
                </a:solidFill>
                <a:latin typeface="Intel Clear"/>
              </a:rPr>
              <a:t>DRAM</a:t>
            </a:r>
          </a:p>
        </p:txBody>
      </p:sp>
      <p:sp>
        <p:nvSpPr>
          <p:cNvPr id="19" name="TextBox 18">
            <a:extLst>
              <a:ext uri="{FF2B5EF4-FFF2-40B4-BE49-F238E27FC236}">
                <a16:creationId xmlns:a16="http://schemas.microsoft.com/office/drawing/2014/main" id="{7F8E901E-A957-449B-8CF6-9993A6B1F079}"/>
              </a:ext>
            </a:extLst>
          </p:cNvPr>
          <p:cNvSpPr txBox="1"/>
          <p:nvPr/>
        </p:nvSpPr>
        <p:spPr>
          <a:xfrm>
            <a:off x="3818923" y="2218103"/>
            <a:ext cx="1527405" cy="642275"/>
          </a:xfrm>
          <a:prstGeom prst="rect">
            <a:avLst/>
          </a:prstGeom>
          <a:noFill/>
        </p:spPr>
        <p:txBody>
          <a:bodyPr spcFirstLastPara="1" vert="horz" wrap="none" lIns="0" tIns="0" rIns="0" bIns="0" numCol="1" rtlCol="0">
            <a:prstTxWarp prst="textArchUp">
              <a:avLst/>
            </a:prstTxWarp>
            <a:spAutoFit/>
          </a:bodyPr>
          <a:lstStyle/>
          <a:p>
            <a:pPr algn="ctr" defTabSz="685332"/>
            <a:r>
              <a:rPr lang="en-US" sz="1099" b="1" dirty="0">
                <a:solidFill>
                  <a:prstClr val="white"/>
                </a:solidFill>
                <a:latin typeface="Intel Clear"/>
              </a:rPr>
              <a:t>Hard Disk Drive</a:t>
            </a:r>
          </a:p>
        </p:txBody>
      </p:sp>
      <p:sp>
        <p:nvSpPr>
          <p:cNvPr id="20" name="Up Arrow 33">
            <a:extLst>
              <a:ext uri="{FF2B5EF4-FFF2-40B4-BE49-F238E27FC236}">
                <a16:creationId xmlns:a16="http://schemas.microsoft.com/office/drawing/2014/main" id="{1DF10E83-D8B6-4D7C-9A20-24CF51EAECEB}"/>
              </a:ext>
            </a:extLst>
          </p:cNvPr>
          <p:cNvSpPr/>
          <p:nvPr/>
        </p:nvSpPr>
        <p:spPr>
          <a:xfrm>
            <a:off x="4374308" y="2295567"/>
            <a:ext cx="366999" cy="539828"/>
          </a:xfrm>
          <a:prstGeom prst="upArrow">
            <a:avLst/>
          </a:prstGeom>
          <a:gradFill>
            <a:gsLst>
              <a:gs pos="0">
                <a:schemeClr val="accent2">
                  <a:alpha val="0"/>
                </a:schemeClr>
              </a:gs>
              <a:gs pos="44000">
                <a:schemeClr val="accent2"/>
              </a:gs>
            </a:gsLst>
            <a:lin ang="16200000" scaled="1"/>
          </a:gradFill>
          <a:ln>
            <a:gradFill flip="none" rotWithShape="1">
              <a:gsLst>
                <a:gs pos="0">
                  <a:schemeClr val="bg1">
                    <a:alpha val="0"/>
                  </a:schemeClr>
                </a:gs>
                <a:gs pos="100000">
                  <a:schemeClr val="bg1"/>
                </a:gs>
              </a:gsLst>
              <a:lin ang="1620000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332"/>
            <a:endParaRPr lang="en-US" sz="1349">
              <a:solidFill>
                <a:prstClr val="white"/>
              </a:solidFill>
              <a:latin typeface="Intel Clear"/>
            </a:endParaRPr>
          </a:p>
        </p:txBody>
      </p:sp>
      <p:sp>
        <p:nvSpPr>
          <p:cNvPr id="21" name="Up Arrow 34">
            <a:extLst>
              <a:ext uri="{FF2B5EF4-FFF2-40B4-BE49-F238E27FC236}">
                <a16:creationId xmlns:a16="http://schemas.microsoft.com/office/drawing/2014/main" id="{1311DE1B-019A-4E11-A0DE-770B275C2F37}"/>
              </a:ext>
            </a:extLst>
          </p:cNvPr>
          <p:cNvSpPr/>
          <p:nvPr/>
        </p:nvSpPr>
        <p:spPr>
          <a:xfrm rot="10800000">
            <a:off x="4452701" y="3418281"/>
            <a:ext cx="210213" cy="309208"/>
          </a:xfrm>
          <a:prstGeom prst="upArrow">
            <a:avLst/>
          </a:prstGeom>
          <a:gradFill>
            <a:gsLst>
              <a:gs pos="0">
                <a:schemeClr val="accent1">
                  <a:alpha val="0"/>
                </a:schemeClr>
              </a:gs>
              <a:gs pos="100000">
                <a:schemeClr val="accent1"/>
              </a:gs>
            </a:gsLst>
            <a:lin ang="16200000" scaled="1"/>
          </a:gradFill>
          <a:ln>
            <a:gradFill flip="none" rotWithShape="1">
              <a:gsLst>
                <a:gs pos="0">
                  <a:schemeClr val="bg1">
                    <a:alpha val="0"/>
                  </a:schemeClr>
                </a:gs>
                <a:gs pos="100000">
                  <a:schemeClr val="bg1"/>
                </a:gs>
              </a:gsLst>
              <a:lin ang="1620000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332"/>
            <a:endParaRPr lang="en-US" sz="1349">
              <a:solidFill>
                <a:prstClr val="white"/>
              </a:solidFill>
              <a:latin typeface="Intel Clear"/>
            </a:endParaRPr>
          </a:p>
        </p:txBody>
      </p:sp>
      <p:sp>
        <p:nvSpPr>
          <p:cNvPr id="22" name="Up Arrow 35">
            <a:extLst>
              <a:ext uri="{FF2B5EF4-FFF2-40B4-BE49-F238E27FC236}">
                <a16:creationId xmlns:a16="http://schemas.microsoft.com/office/drawing/2014/main" id="{456F1781-FA00-4D5D-9D74-97B52D013815}"/>
              </a:ext>
            </a:extLst>
          </p:cNvPr>
          <p:cNvSpPr/>
          <p:nvPr/>
        </p:nvSpPr>
        <p:spPr>
          <a:xfrm rot="8100000">
            <a:off x="4189802" y="3836874"/>
            <a:ext cx="177214" cy="260668"/>
          </a:xfrm>
          <a:prstGeom prst="upArrow">
            <a:avLst/>
          </a:prstGeom>
          <a:solidFill>
            <a:schemeClr val="tx2"/>
          </a:solidFill>
          <a:ln>
            <a:gradFill flip="none" rotWithShape="1">
              <a:gsLst>
                <a:gs pos="0">
                  <a:schemeClr val="bg1">
                    <a:alpha val="0"/>
                  </a:schemeClr>
                </a:gs>
                <a:gs pos="100000">
                  <a:schemeClr val="bg1"/>
                </a:gs>
              </a:gsLst>
              <a:lin ang="1620000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332"/>
            <a:endParaRPr lang="en-US" sz="1349">
              <a:solidFill>
                <a:prstClr val="white"/>
              </a:solidFill>
              <a:latin typeface="Intel Clear"/>
            </a:endParaRPr>
          </a:p>
        </p:txBody>
      </p:sp>
      <p:sp>
        <p:nvSpPr>
          <p:cNvPr id="23" name="Up Arrow 36">
            <a:extLst>
              <a:ext uri="{FF2B5EF4-FFF2-40B4-BE49-F238E27FC236}">
                <a16:creationId xmlns:a16="http://schemas.microsoft.com/office/drawing/2014/main" id="{867FE66B-09D0-4E2B-BC56-3B0BAE89E692}"/>
              </a:ext>
            </a:extLst>
          </p:cNvPr>
          <p:cNvSpPr/>
          <p:nvPr/>
        </p:nvSpPr>
        <p:spPr>
          <a:xfrm rot="12600000">
            <a:off x="4741643" y="3806147"/>
            <a:ext cx="177214" cy="260668"/>
          </a:xfrm>
          <a:prstGeom prst="upArrow">
            <a:avLst/>
          </a:prstGeom>
          <a:solidFill>
            <a:schemeClr val="tx2"/>
          </a:solidFill>
          <a:ln>
            <a:gradFill flip="none" rotWithShape="1">
              <a:gsLst>
                <a:gs pos="0">
                  <a:schemeClr val="bg1">
                    <a:alpha val="0"/>
                  </a:schemeClr>
                </a:gs>
                <a:gs pos="100000">
                  <a:schemeClr val="bg1"/>
                </a:gs>
              </a:gsLst>
              <a:lin ang="16200000" scaled="1"/>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332"/>
            <a:endParaRPr lang="en-US" sz="1349">
              <a:solidFill>
                <a:prstClr val="white"/>
              </a:solidFill>
              <a:latin typeface="Intel Clear"/>
            </a:endParaRPr>
          </a:p>
        </p:txBody>
      </p:sp>
      <p:sp>
        <p:nvSpPr>
          <p:cNvPr id="24" name="TextBox 23">
            <a:extLst>
              <a:ext uri="{FF2B5EF4-FFF2-40B4-BE49-F238E27FC236}">
                <a16:creationId xmlns:a16="http://schemas.microsoft.com/office/drawing/2014/main" id="{AFB10404-AFA4-45B5-B5CD-FDFE2132F805}"/>
              </a:ext>
            </a:extLst>
          </p:cNvPr>
          <p:cNvSpPr txBox="1"/>
          <p:nvPr/>
        </p:nvSpPr>
        <p:spPr>
          <a:xfrm>
            <a:off x="4175078" y="3793032"/>
            <a:ext cx="777570" cy="642275"/>
          </a:xfrm>
          <a:prstGeom prst="rect">
            <a:avLst/>
          </a:prstGeom>
          <a:noFill/>
        </p:spPr>
        <p:txBody>
          <a:bodyPr spcFirstLastPara="1" vert="horz" wrap="none" lIns="0" tIns="0" rIns="0" bIns="0" numCol="1" rtlCol="0">
            <a:prstTxWarp prst="textArchUp">
              <a:avLst/>
            </a:prstTxWarp>
            <a:spAutoFit/>
          </a:bodyPr>
          <a:lstStyle/>
          <a:p>
            <a:pPr algn="ctr" defTabSz="685332"/>
            <a:r>
              <a:rPr lang="en-US" sz="699" b="1" dirty="0">
                <a:solidFill>
                  <a:prstClr val="white"/>
                </a:solidFill>
                <a:latin typeface="Intel Clear"/>
              </a:rPr>
              <a:t>Intel® </a:t>
            </a:r>
            <a:r>
              <a:rPr lang="en-US" sz="699" b="1" dirty="0" err="1">
                <a:solidFill>
                  <a:prstClr val="white"/>
                </a:solidFill>
                <a:latin typeface="Intel Clear"/>
              </a:rPr>
              <a:t>Optane</a:t>
            </a:r>
            <a:r>
              <a:rPr lang="en-US" sz="699" b="1" dirty="0">
                <a:solidFill>
                  <a:prstClr val="white"/>
                </a:solidFill>
                <a:latin typeface="Intel Clear"/>
              </a:rPr>
              <a:t>™ Memory</a:t>
            </a:r>
          </a:p>
        </p:txBody>
      </p:sp>
      <p:sp>
        <p:nvSpPr>
          <p:cNvPr id="25" name="TextBox 24">
            <a:extLst>
              <a:ext uri="{FF2B5EF4-FFF2-40B4-BE49-F238E27FC236}">
                <a16:creationId xmlns:a16="http://schemas.microsoft.com/office/drawing/2014/main" id="{A41954CE-D4DC-4DDA-AFC2-D9DFA565F556}"/>
              </a:ext>
            </a:extLst>
          </p:cNvPr>
          <p:cNvSpPr txBox="1"/>
          <p:nvPr/>
        </p:nvSpPr>
        <p:spPr>
          <a:xfrm>
            <a:off x="3779851" y="2955122"/>
            <a:ext cx="1581128" cy="791985"/>
          </a:xfrm>
          <a:prstGeom prst="rect">
            <a:avLst/>
          </a:prstGeom>
          <a:noFill/>
        </p:spPr>
        <p:txBody>
          <a:bodyPr spcFirstLastPara="1" vert="horz" wrap="none" lIns="0" tIns="0" rIns="0" bIns="0" numCol="1" rtlCol="0">
            <a:prstTxWarp prst="textArchUp">
              <a:avLst/>
            </a:prstTxWarp>
            <a:spAutoFit/>
          </a:bodyPr>
          <a:lstStyle/>
          <a:p>
            <a:pPr algn="ctr" defTabSz="685332"/>
            <a:r>
              <a:rPr lang="en-US" sz="1099" b="1" dirty="0">
                <a:solidFill>
                  <a:prstClr val="white"/>
                </a:solidFill>
                <a:latin typeface="Intel Clear"/>
              </a:rPr>
              <a:t>Intel® QLC 3D NAND SSD</a:t>
            </a:r>
          </a:p>
        </p:txBody>
      </p:sp>
      <p:pic>
        <p:nvPicPr>
          <p:cNvPr id="26" name="Picture 25">
            <a:extLst>
              <a:ext uri="{FF2B5EF4-FFF2-40B4-BE49-F238E27FC236}">
                <a16:creationId xmlns:a16="http://schemas.microsoft.com/office/drawing/2014/main" id="{AD06E709-74B0-4D1B-806F-8313F0F5C856}"/>
              </a:ext>
            </a:extLst>
          </p:cNvPr>
          <p:cNvPicPr>
            <a:picLocks noChangeAspect="1"/>
          </p:cNvPicPr>
          <p:nvPr/>
        </p:nvPicPr>
        <p:blipFill>
          <a:blip r:embed="rId7"/>
          <a:stretch>
            <a:fillRect/>
          </a:stretch>
        </p:blipFill>
        <p:spPr>
          <a:xfrm>
            <a:off x="4296868" y="4205047"/>
            <a:ext cx="513029" cy="513029"/>
          </a:xfrm>
          <a:prstGeom prst="rect">
            <a:avLst/>
          </a:prstGeom>
        </p:spPr>
      </p:pic>
      <p:sp>
        <p:nvSpPr>
          <p:cNvPr id="27" name="TextBox 26">
            <a:extLst>
              <a:ext uri="{FF2B5EF4-FFF2-40B4-BE49-F238E27FC236}">
                <a16:creationId xmlns:a16="http://schemas.microsoft.com/office/drawing/2014/main" id="{BA28BA32-1B99-4753-805A-D82F6F877BF1}"/>
              </a:ext>
            </a:extLst>
          </p:cNvPr>
          <p:cNvSpPr txBox="1"/>
          <p:nvPr/>
        </p:nvSpPr>
        <p:spPr>
          <a:xfrm>
            <a:off x="2404742" y="4362023"/>
            <a:ext cx="360676" cy="123111"/>
          </a:xfrm>
          <a:prstGeom prst="rect">
            <a:avLst/>
          </a:prstGeom>
          <a:noFill/>
        </p:spPr>
        <p:txBody>
          <a:bodyPr vert="horz" wrap="none" lIns="0" tIns="0" rIns="0" bIns="0" rtlCol="0">
            <a:spAutoFit/>
          </a:bodyPr>
          <a:lstStyle/>
          <a:p>
            <a:pPr defTabSz="685332"/>
            <a:r>
              <a:rPr lang="en-US" sz="800" b="1" dirty="0">
                <a:solidFill>
                  <a:prstClr val="white"/>
                </a:solidFill>
                <a:latin typeface="Intel Clear"/>
              </a:rPr>
              <a:t>LOWER</a:t>
            </a:r>
          </a:p>
        </p:txBody>
      </p:sp>
      <p:sp>
        <p:nvSpPr>
          <p:cNvPr id="28" name="TextBox 27">
            <a:extLst>
              <a:ext uri="{FF2B5EF4-FFF2-40B4-BE49-F238E27FC236}">
                <a16:creationId xmlns:a16="http://schemas.microsoft.com/office/drawing/2014/main" id="{DB368FD2-C7A7-4CD8-BE33-64A1197AE108}"/>
              </a:ext>
            </a:extLst>
          </p:cNvPr>
          <p:cNvSpPr txBox="1"/>
          <p:nvPr/>
        </p:nvSpPr>
        <p:spPr>
          <a:xfrm>
            <a:off x="3111870" y="4338960"/>
            <a:ext cx="373500" cy="169149"/>
          </a:xfrm>
          <a:prstGeom prst="rect">
            <a:avLst/>
          </a:prstGeom>
          <a:noFill/>
        </p:spPr>
        <p:txBody>
          <a:bodyPr vert="horz" wrap="none" lIns="0" tIns="0" rIns="0" bIns="0" rtlCol="0">
            <a:spAutoFit/>
          </a:bodyPr>
          <a:lstStyle/>
          <a:p>
            <a:pPr defTabSz="685332"/>
            <a:r>
              <a:rPr lang="en-US" sz="1099" b="1" dirty="0">
                <a:solidFill>
                  <a:prstClr val="white"/>
                </a:solidFill>
                <a:latin typeface="Intel Clear"/>
              </a:rPr>
              <a:t>COST</a:t>
            </a:r>
          </a:p>
        </p:txBody>
      </p:sp>
      <p:sp>
        <p:nvSpPr>
          <p:cNvPr id="29" name="TextBox 28">
            <a:extLst>
              <a:ext uri="{FF2B5EF4-FFF2-40B4-BE49-F238E27FC236}">
                <a16:creationId xmlns:a16="http://schemas.microsoft.com/office/drawing/2014/main" id="{A971FDB6-CFF9-4F12-A919-FB118F95AE08}"/>
              </a:ext>
            </a:extLst>
          </p:cNvPr>
          <p:cNvSpPr txBox="1"/>
          <p:nvPr/>
        </p:nvSpPr>
        <p:spPr>
          <a:xfrm>
            <a:off x="3836449" y="4362023"/>
            <a:ext cx="378309" cy="123111"/>
          </a:xfrm>
          <a:prstGeom prst="rect">
            <a:avLst/>
          </a:prstGeom>
          <a:noFill/>
        </p:spPr>
        <p:txBody>
          <a:bodyPr vert="horz" wrap="none" lIns="0" tIns="0" rIns="0" bIns="0" rtlCol="0">
            <a:spAutoFit/>
          </a:bodyPr>
          <a:lstStyle/>
          <a:p>
            <a:pPr defTabSz="685332"/>
            <a:r>
              <a:rPr lang="en-US" sz="800" b="1" dirty="0">
                <a:solidFill>
                  <a:prstClr val="white"/>
                </a:solidFill>
                <a:latin typeface="Intel Clear"/>
              </a:rPr>
              <a:t>HIGHER</a:t>
            </a:r>
          </a:p>
        </p:txBody>
      </p:sp>
      <p:sp>
        <p:nvSpPr>
          <p:cNvPr id="30" name="TextBox 29">
            <a:extLst>
              <a:ext uri="{FF2B5EF4-FFF2-40B4-BE49-F238E27FC236}">
                <a16:creationId xmlns:a16="http://schemas.microsoft.com/office/drawing/2014/main" id="{D5320D5E-1596-4B50-9ED3-7F67F9A8A0C2}"/>
              </a:ext>
            </a:extLst>
          </p:cNvPr>
          <p:cNvSpPr txBox="1"/>
          <p:nvPr/>
        </p:nvSpPr>
        <p:spPr>
          <a:xfrm>
            <a:off x="4970719" y="4362023"/>
            <a:ext cx="242054" cy="123111"/>
          </a:xfrm>
          <a:prstGeom prst="rect">
            <a:avLst/>
          </a:prstGeom>
          <a:noFill/>
        </p:spPr>
        <p:txBody>
          <a:bodyPr vert="horz" wrap="none" lIns="0" tIns="0" rIns="0" bIns="0" rtlCol="0">
            <a:spAutoFit/>
          </a:bodyPr>
          <a:lstStyle/>
          <a:p>
            <a:pPr defTabSz="685332"/>
            <a:r>
              <a:rPr lang="en-US" sz="800" b="1" dirty="0">
                <a:solidFill>
                  <a:prstClr val="white"/>
                </a:solidFill>
                <a:latin typeface="Intel Clear"/>
              </a:rPr>
              <a:t>LESS</a:t>
            </a:r>
          </a:p>
        </p:txBody>
      </p:sp>
      <p:sp>
        <p:nvSpPr>
          <p:cNvPr id="31" name="TextBox 30">
            <a:extLst>
              <a:ext uri="{FF2B5EF4-FFF2-40B4-BE49-F238E27FC236}">
                <a16:creationId xmlns:a16="http://schemas.microsoft.com/office/drawing/2014/main" id="{51B1675E-6D36-4392-84C3-BF3CFB3A8D5D}"/>
              </a:ext>
            </a:extLst>
          </p:cNvPr>
          <p:cNvSpPr txBox="1"/>
          <p:nvPr/>
        </p:nvSpPr>
        <p:spPr>
          <a:xfrm>
            <a:off x="5679583" y="4338960"/>
            <a:ext cx="442429" cy="169149"/>
          </a:xfrm>
          <a:prstGeom prst="rect">
            <a:avLst/>
          </a:prstGeom>
          <a:noFill/>
        </p:spPr>
        <p:txBody>
          <a:bodyPr vert="horz" wrap="none" lIns="0" tIns="0" rIns="0" bIns="0" rtlCol="0">
            <a:spAutoFit/>
          </a:bodyPr>
          <a:lstStyle/>
          <a:p>
            <a:pPr defTabSz="685332"/>
            <a:r>
              <a:rPr lang="en-US" sz="1099" b="1" dirty="0">
                <a:solidFill>
                  <a:prstClr val="white"/>
                </a:solidFill>
                <a:latin typeface="Intel Clear"/>
              </a:rPr>
              <a:t>DELAY</a:t>
            </a:r>
          </a:p>
        </p:txBody>
      </p:sp>
      <p:sp>
        <p:nvSpPr>
          <p:cNvPr id="32" name="TextBox 31">
            <a:extLst>
              <a:ext uri="{FF2B5EF4-FFF2-40B4-BE49-F238E27FC236}">
                <a16:creationId xmlns:a16="http://schemas.microsoft.com/office/drawing/2014/main" id="{A16FFC1A-682A-450C-986D-A3CF822AC0A8}"/>
              </a:ext>
            </a:extLst>
          </p:cNvPr>
          <p:cNvSpPr txBox="1"/>
          <p:nvPr/>
        </p:nvSpPr>
        <p:spPr>
          <a:xfrm>
            <a:off x="6505292" y="4362023"/>
            <a:ext cx="291747" cy="123111"/>
          </a:xfrm>
          <a:prstGeom prst="rect">
            <a:avLst/>
          </a:prstGeom>
          <a:noFill/>
        </p:spPr>
        <p:txBody>
          <a:bodyPr vert="horz" wrap="none" lIns="0" tIns="0" rIns="0" bIns="0" rtlCol="0">
            <a:spAutoFit/>
          </a:bodyPr>
          <a:lstStyle/>
          <a:p>
            <a:pPr defTabSz="685332"/>
            <a:r>
              <a:rPr lang="en-US" sz="800" b="1" dirty="0">
                <a:solidFill>
                  <a:prstClr val="white"/>
                </a:solidFill>
                <a:latin typeface="Intel Clear"/>
              </a:rPr>
              <a:t>MORE</a:t>
            </a:r>
          </a:p>
        </p:txBody>
      </p:sp>
      <p:cxnSp>
        <p:nvCxnSpPr>
          <p:cNvPr id="33" name="Straight Arrow Connector 32">
            <a:extLst>
              <a:ext uri="{FF2B5EF4-FFF2-40B4-BE49-F238E27FC236}">
                <a16:creationId xmlns:a16="http://schemas.microsoft.com/office/drawing/2014/main" id="{7303B09F-F503-4B06-A338-A5EC2FF3D0A0}"/>
              </a:ext>
            </a:extLst>
          </p:cNvPr>
          <p:cNvCxnSpPr>
            <a:cxnSpLocks/>
          </p:cNvCxnSpPr>
          <p:nvPr/>
        </p:nvCxnSpPr>
        <p:spPr>
          <a:xfrm flipH="1">
            <a:off x="2170460" y="4299556"/>
            <a:ext cx="2166231" cy="0"/>
          </a:xfrm>
          <a:prstGeom prst="straightConnector1">
            <a:avLst/>
          </a:prstGeom>
          <a:ln w="127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32F632C0-A036-44B0-B8D2-D8CDF06D3E8E}"/>
              </a:ext>
            </a:extLst>
          </p:cNvPr>
          <p:cNvCxnSpPr>
            <a:cxnSpLocks/>
          </p:cNvCxnSpPr>
          <p:nvPr/>
        </p:nvCxnSpPr>
        <p:spPr>
          <a:xfrm>
            <a:off x="4814234" y="4299556"/>
            <a:ext cx="2161517" cy="0"/>
          </a:xfrm>
          <a:prstGeom prst="straightConnector1">
            <a:avLst/>
          </a:prstGeom>
          <a:ln w="12700">
            <a:solidFill>
              <a:schemeClr val="bg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B6D9DE6-E287-45F3-96B2-645A5D553BD3}"/>
              </a:ext>
            </a:extLst>
          </p:cNvPr>
          <p:cNvSpPr txBox="1"/>
          <p:nvPr/>
        </p:nvSpPr>
        <p:spPr>
          <a:xfrm>
            <a:off x="4004463" y="3495295"/>
            <a:ext cx="1118800" cy="642275"/>
          </a:xfrm>
          <a:prstGeom prst="rect">
            <a:avLst/>
          </a:prstGeom>
          <a:noFill/>
        </p:spPr>
        <p:txBody>
          <a:bodyPr spcFirstLastPara="1" vert="horz" wrap="none" lIns="0" tIns="0" rIns="0" bIns="0" numCol="1" rtlCol="0">
            <a:prstTxWarp prst="textArchUp">
              <a:avLst/>
            </a:prstTxWarp>
            <a:spAutoFit/>
          </a:bodyPr>
          <a:lstStyle/>
          <a:p>
            <a:pPr algn="ctr" defTabSz="685332"/>
            <a:r>
              <a:rPr lang="en-US" sz="1099" b="1" dirty="0">
                <a:solidFill>
                  <a:prstClr val="white"/>
                </a:solidFill>
                <a:latin typeface="Intel Clear"/>
              </a:rPr>
              <a:t>Intel® </a:t>
            </a:r>
            <a:r>
              <a:rPr lang="en-US" sz="1099" b="1" dirty="0" err="1">
                <a:solidFill>
                  <a:prstClr val="white"/>
                </a:solidFill>
                <a:latin typeface="Intel Clear"/>
              </a:rPr>
              <a:t>Optane</a:t>
            </a:r>
            <a:r>
              <a:rPr lang="en-US" sz="1099" b="1" dirty="0">
                <a:solidFill>
                  <a:prstClr val="white"/>
                </a:solidFill>
                <a:latin typeface="Intel Clear"/>
              </a:rPr>
              <a:t>™ SSD</a:t>
            </a:r>
          </a:p>
        </p:txBody>
      </p:sp>
      <p:sp>
        <p:nvSpPr>
          <p:cNvPr id="36" name="Isosceles Triangle 54">
            <a:extLst>
              <a:ext uri="{FF2B5EF4-FFF2-40B4-BE49-F238E27FC236}">
                <a16:creationId xmlns:a16="http://schemas.microsoft.com/office/drawing/2014/main" id="{E8ACC0D7-1713-46E0-871B-1A1BFF54E04B}"/>
              </a:ext>
            </a:extLst>
          </p:cNvPr>
          <p:cNvSpPr/>
          <p:nvPr/>
        </p:nvSpPr>
        <p:spPr>
          <a:xfrm rot="5400000">
            <a:off x="1649700" y="2019060"/>
            <a:ext cx="2693711" cy="1768847"/>
          </a:xfrm>
          <a:prstGeom prst="triangle">
            <a:avLst>
              <a:gd name="adj" fmla="val 60470"/>
            </a:avLst>
          </a:prstGeom>
          <a:gradFill>
            <a:gsLst>
              <a:gs pos="0">
                <a:srgbClr val="CBE3F9">
                  <a:alpha val="5000"/>
                </a:srgbClr>
              </a:gs>
              <a:gs pos="100000">
                <a:srgbClr val="CBE3F9">
                  <a:alpha val="8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1354" tIns="45677" rIns="91354" bIns="45677" rtlCol="0" anchor="ctr"/>
          <a:lstStyle/>
          <a:p>
            <a:pPr algn="ctr" defTabSz="684300"/>
            <a:endParaRPr lang="en-US" sz="1424">
              <a:solidFill>
                <a:srgbClr val="00AEEF"/>
              </a:solidFill>
              <a:latin typeface="Intel Clear"/>
            </a:endParaRPr>
          </a:p>
        </p:txBody>
      </p:sp>
      <p:sp>
        <p:nvSpPr>
          <p:cNvPr id="37" name="Isosceles Triangle 51">
            <a:extLst>
              <a:ext uri="{FF2B5EF4-FFF2-40B4-BE49-F238E27FC236}">
                <a16:creationId xmlns:a16="http://schemas.microsoft.com/office/drawing/2014/main" id="{C6A5D469-D9DC-4A9B-B8AA-2768CB7245D4}"/>
              </a:ext>
            </a:extLst>
          </p:cNvPr>
          <p:cNvSpPr/>
          <p:nvPr/>
        </p:nvSpPr>
        <p:spPr>
          <a:xfrm rot="16200000">
            <a:off x="4753732" y="1932897"/>
            <a:ext cx="2735739" cy="1854358"/>
          </a:xfrm>
          <a:prstGeom prst="triangle">
            <a:avLst>
              <a:gd name="adj" fmla="val 12945"/>
            </a:avLst>
          </a:prstGeom>
          <a:gradFill>
            <a:gsLst>
              <a:gs pos="0">
                <a:srgbClr val="CBE3F9">
                  <a:alpha val="5000"/>
                </a:srgbClr>
              </a:gs>
              <a:gs pos="97000">
                <a:srgbClr val="CBE3F9">
                  <a:alpha val="80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lIns="91354" tIns="45677" rIns="91354" bIns="45677" rtlCol="0" anchor="ctr"/>
          <a:lstStyle/>
          <a:p>
            <a:pPr algn="ctr" defTabSz="684300"/>
            <a:endParaRPr lang="en-US" sz="1424">
              <a:solidFill>
                <a:srgbClr val="00AEEF"/>
              </a:solidFill>
              <a:latin typeface="Intel Clear"/>
            </a:endParaRPr>
          </a:p>
        </p:txBody>
      </p:sp>
      <p:sp>
        <p:nvSpPr>
          <p:cNvPr id="38" name="Text Placeholder 3">
            <a:extLst>
              <a:ext uri="{FF2B5EF4-FFF2-40B4-BE49-F238E27FC236}">
                <a16:creationId xmlns:a16="http://schemas.microsoft.com/office/drawing/2014/main" id="{841D4A15-0D22-4F5B-A668-2DD6E86D8535}"/>
              </a:ext>
            </a:extLst>
          </p:cNvPr>
          <p:cNvSpPr>
            <a:spLocks noGrp="1"/>
          </p:cNvSpPr>
          <p:nvPr>
            <p:ph type="title"/>
          </p:nvPr>
        </p:nvSpPr>
        <p:spPr>
          <a:xfrm>
            <a:off x="0" y="133337"/>
            <a:ext cx="9144000" cy="857250"/>
          </a:xfrm>
        </p:spPr>
        <p:txBody>
          <a:bodyPr/>
          <a:lstStyle/>
          <a:p>
            <a:pPr algn="ctr"/>
            <a:r>
              <a:rPr lang="en-US" dirty="0"/>
              <a:t>Intel IS </a:t>
            </a:r>
            <a:r>
              <a:rPr lang="en-US" dirty="0">
                <a:solidFill>
                  <a:schemeClr val="bg1">
                    <a:lumMod val="60000"/>
                    <a:lumOff val="40000"/>
                  </a:schemeClr>
                </a:solidFill>
              </a:rPr>
              <a:t>A LEADER in two technologies</a:t>
            </a:r>
          </a:p>
        </p:txBody>
      </p:sp>
    </p:spTree>
    <p:extLst>
      <p:ext uri="{BB962C8B-B14F-4D97-AF65-F5344CB8AC3E}">
        <p14:creationId xmlns:p14="http://schemas.microsoft.com/office/powerpoint/2010/main" val="201439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6000" contrast="31000"/>
                    </a14:imgEffect>
                  </a14:imgLayer>
                </a14:imgProps>
              </a:ext>
            </a:extLst>
          </a:blip>
          <a:stretch>
            <a:fillRect/>
          </a:stretch>
        </p:blipFill>
        <p:spPr>
          <a:xfrm>
            <a:off x="263717" y="1523046"/>
            <a:ext cx="5245391" cy="2798519"/>
          </a:xfrm>
          <a:prstGeom prst="rect">
            <a:avLst/>
          </a:prstGeom>
        </p:spPr>
      </p:pic>
      <p:grpSp>
        <p:nvGrpSpPr>
          <p:cNvPr id="234" name="Group 233" hidden="1"/>
          <p:cNvGrpSpPr/>
          <p:nvPr/>
        </p:nvGrpSpPr>
        <p:grpSpPr>
          <a:xfrm>
            <a:off x="3335338" y="2405063"/>
            <a:ext cx="349250" cy="960438"/>
            <a:chOff x="3335338" y="2405063"/>
            <a:chExt cx="349250" cy="960438"/>
          </a:xfrm>
        </p:grpSpPr>
        <p:sp>
          <p:nvSpPr>
            <p:cNvPr id="66" name="Freeform 43"/>
            <p:cNvSpPr>
              <a:spLocks/>
            </p:cNvSpPr>
            <p:nvPr/>
          </p:nvSpPr>
          <p:spPr bwMode="auto">
            <a:xfrm>
              <a:off x="3521075" y="2876551"/>
              <a:ext cx="120650" cy="411163"/>
            </a:xfrm>
            <a:custGeom>
              <a:avLst/>
              <a:gdLst>
                <a:gd name="T0" fmla="*/ 77 w 90"/>
                <a:gd name="T1" fmla="*/ 71 h 307"/>
                <a:gd name="T2" fmla="*/ 44 w 90"/>
                <a:gd name="T3" fmla="*/ 136 h 307"/>
                <a:gd name="T4" fmla="*/ 38 w 90"/>
                <a:gd name="T5" fmla="*/ 159 h 307"/>
                <a:gd name="T6" fmla="*/ 52 w 90"/>
                <a:gd name="T7" fmla="*/ 267 h 307"/>
                <a:gd name="T8" fmla="*/ 24 w 90"/>
                <a:gd name="T9" fmla="*/ 304 h 307"/>
                <a:gd name="T10" fmla="*/ 19 w 90"/>
                <a:gd name="T11" fmla="*/ 301 h 307"/>
                <a:gd name="T12" fmla="*/ 31 w 90"/>
                <a:gd name="T13" fmla="*/ 279 h 307"/>
                <a:gd name="T14" fmla="*/ 4 w 90"/>
                <a:gd name="T15" fmla="*/ 170 h 307"/>
                <a:gd name="T16" fmla="*/ 2 w 90"/>
                <a:gd name="T17" fmla="*/ 142 h 307"/>
                <a:gd name="T18" fmla="*/ 36 w 90"/>
                <a:gd name="T19" fmla="*/ 17 h 307"/>
                <a:gd name="T20" fmla="*/ 68 w 90"/>
                <a:gd name="T21" fmla="*/ 0 h 307"/>
                <a:gd name="T22" fmla="*/ 77 w 90"/>
                <a:gd name="T23" fmla="*/ 7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307">
                  <a:moveTo>
                    <a:pt x="77" y="71"/>
                  </a:moveTo>
                  <a:cubicBezTo>
                    <a:pt x="76" y="73"/>
                    <a:pt x="57" y="112"/>
                    <a:pt x="44" y="136"/>
                  </a:cubicBezTo>
                  <a:cubicBezTo>
                    <a:pt x="38" y="148"/>
                    <a:pt x="36" y="154"/>
                    <a:pt x="38" y="159"/>
                  </a:cubicBezTo>
                  <a:cubicBezTo>
                    <a:pt x="55" y="195"/>
                    <a:pt x="54" y="260"/>
                    <a:pt x="52" y="267"/>
                  </a:cubicBezTo>
                  <a:cubicBezTo>
                    <a:pt x="52" y="267"/>
                    <a:pt x="40" y="307"/>
                    <a:pt x="24" y="304"/>
                  </a:cubicBezTo>
                  <a:cubicBezTo>
                    <a:pt x="21" y="304"/>
                    <a:pt x="18" y="303"/>
                    <a:pt x="19" y="301"/>
                  </a:cubicBezTo>
                  <a:cubicBezTo>
                    <a:pt x="19" y="300"/>
                    <a:pt x="28" y="287"/>
                    <a:pt x="31" y="279"/>
                  </a:cubicBezTo>
                  <a:cubicBezTo>
                    <a:pt x="35" y="266"/>
                    <a:pt x="4" y="170"/>
                    <a:pt x="4" y="170"/>
                  </a:cubicBezTo>
                  <a:cubicBezTo>
                    <a:pt x="1" y="161"/>
                    <a:pt x="0" y="155"/>
                    <a:pt x="2" y="142"/>
                  </a:cubicBezTo>
                  <a:cubicBezTo>
                    <a:pt x="4" y="131"/>
                    <a:pt x="36" y="17"/>
                    <a:pt x="36" y="17"/>
                  </a:cubicBezTo>
                  <a:cubicBezTo>
                    <a:pt x="68" y="0"/>
                    <a:pt x="68" y="0"/>
                    <a:pt x="68" y="0"/>
                  </a:cubicBezTo>
                  <a:cubicBezTo>
                    <a:pt x="68" y="0"/>
                    <a:pt x="90" y="31"/>
                    <a:pt x="77" y="71"/>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 name="Freeform 44"/>
            <p:cNvSpPr>
              <a:spLocks/>
            </p:cNvSpPr>
            <p:nvPr/>
          </p:nvSpPr>
          <p:spPr bwMode="auto">
            <a:xfrm>
              <a:off x="3533775" y="3222626"/>
              <a:ext cx="73025" cy="90488"/>
            </a:xfrm>
            <a:custGeom>
              <a:avLst/>
              <a:gdLst>
                <a:gd name="T0" fmla="*/ 25 w 55"/>
                <a:gd name="T1" fmla="*/ 26 h 68"/>
                <a:gd name="T2" fmla="*/ 12 w 55"/>
                <a:gd name="T3" fmla="*/ 40 h 68"/>
                <a:gd name="T4" fmla="*/ 1 w 55"/>
                <a:gd name="T5" fmla="*/ 54 h 68"/>
                <a:gd name="T6" fmla="*/ 3 w 55"/>
                <a:gd name="T7" fmla="*/ 63 h 68"/>
                <a:gd name="T8" fmla="*/ 21 w 55"/>
                <a:gd name="T9" fmla="*/ 62 h 68"/>
                <a:gd name="T10" fmla="*/ 40 w 55"/>
                <a:gd name="T11" fmla="*/ 42 h 68"/>
                <a:gd name="T12" fmla="*/ 46 w 55"/>
                <a:gd name="T13" fmla="*/ 26 h 68"/>
                <a:gd name="T14" fmla="*/ 53 w 55"/>
                <a:gd name="T15" fmla="*/ 47 h 68"/>
                <a:gd name="T16" fmla="*/ 55 w 55"/>
                <a:gd name="T17" fmla="*/ 46 h 68"/>
                <a:gd name="T18" fmla="*/ 51 w 55"/>
                <a:gd name="T19" fmla="*/ 15 h 68"/>
                <a:gd name="T20" fmla="*/ 42 w 55"/>
                <a:gd name="T21" fmla="*/ 1 h 68"/>
                <a:gd name="T22" fmla="*/ 25 w 55"/>
                <a:gd name="T23"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68">
                  <a:moveTo>
                    <a:pt x="25" y="26"/>
                  </a:moveTo>
                  <a:cubicBezTo>
                    <a:pt x="25" y="26"/>
                    <a:pt x="21" y="39"/>
                    <a:pt x="12" y="40"/>
                  </a:cubicBezTo>
                  <a:cubicBezTo>
                    <a:pt x="11" y="40"/>
                    <a:pt x="1" y="54"/>
                    <a:pt x="1" y="54"/>
                  </a:cubicBezTo>
                  <a:cubicBezTo>
                    <a:pt x="1" y="54"/>
                    <a:pt x="0" y="59"/>
                    <a:pt x="3" y="63"/>
                  </a:cubicBezTo>
                  <a:cubicBezTo>
                    <a:pt x="6" y="68"/>
                    <a:pt x="15" y="65"/>
                    <a:pt x="21" y="62"/>
                  </a:cubicBezTo>
                  <a:cubicBezTo>
                    <a:pt x="37" y="56"/>
                    <a:pt x="40" y="42"/>
                    <a:pt x="40" y="42"/>
                  </a:cubicBezTo>
                  <a:cubicBezTo>
                    <a:pt x="46" y="26"/>
                    <a:pt x="46" y="26"/>
                    <a:pt x="46" y="26"/>
                  </a:cubicBezTo>
                  <a:cubicBezTo>
                    <a:pt x="53" y="47"/>
                    <a:pt x="53" y="47"/>
                    <a:pt x="53" y="47"/>
                  </a:cubicBezTo>
                  <a:cubicBezTo>
                    <a:pt x="53" y="47"/>
                    <a:pt x="55" y="48"/>
                    <a:pt x="55" y="46"/>
                  </a:cubicBezTo>
                  <a:cubicBezTo>
                    <a:pt x="55" y="43"/>
                    <a:pt x="51" y="15"/>
                    <a:pt x="51" y="15"/>
                  </a:cubicBezTo>
                  <a:cubicBezTo>
                    <a:pt x="51" y="15"/>
                    <a:pt x="50" y="0"/>
                    <a:pt x="42" y="1"/>
                  </a:cubicBezTo>
                  <a:cubicBezTo>
                    <a:pt x="30" y="1"/>
                    <a:pt x="25" y="26"/>
                    <a:pt x="25" y="26"/>
                  </a:cubicBezTo>
                  <a:close/>
                </a:path>
              </a:pathLst>
            </a:custGeom>
            <a:solidFill>
              <a:srgbClr val="0104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 name="Freeform 45"/>
            <p:cNvSpPr>
              <a:spLocks/>
            </p:cNvSpPr>
            <p:nvPr/>
          </p:nvSpPr>
          <p:spPr bwMode="auto">
            <a:xfrm>
              <a:off x="3460750" y="2906713"/>
              <a:ext cx="119063" cy="427038"/>
            </a:xfrm>
            <a:custGeom>
              <a:avLst/>
              <a:gdLst>
                <a:gd name="T0" fmla="*/ 71 w 89"/>
                <a:gd name="T1" fmla="*/ 71 h 318"/>
                <a:gd name="T2" fmla="*/ 49 w 89"/>
                <a:gd name="T3" fmla="*/ 143 h 318"/>
                <a:gd name="T4" fmla="*/ 49 w 89"/>
                <a:gd name="T5" fmla="*/ 168 h 318"/>
                <a:gd name="T6" fmla="*/ 89 w 89"/>
                <a:gd name="T7" fmla="*/ 273 h 318"/>
                <a:gd name="T8" fmla="*/ 69 w 89"/>
                <a:gd name="T9" fmla="*/ 317 h 318"/>
                <a:gd name="T10" fmla="*/ 64 w 89"/>
                <a:gd name="T11" fmla="*/ 316 h 318"/>
                <a:gd name="T12" fmla="*/ 70 w 89"/>
                <a:gd name="T13" fmla="*/ 291 h 318"/>
                <a:gd name="T14" fmla="*/ 17 w 89"/>
                <a:gd name="T15" fmla="*/ 187 h 318"/>
                <a:gd name="T16" fmla="*/ 8 w 89"/>
                <a:gd name="T17" fmla="*/ 159 h 318"/>
                <a:gd name="T18" fmla="*/ 27 w 89"/>
                <a:gd name="T19" fmla="*/ 30 h 318"/>
                <a:gd name="T20" fmla="*/ 41 w 89"/>
                <a:gd name="T21" fmla="*/ 0 h 318"/>
                <a:gd name="T22" fmla="*/ 71 w 89"/>
                <a:gd name="T23" fmla="*/ 7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18">
                  <a:moveTo>
                    <a:pt x="71" y="71"/>
                  </a:moveTo>
                  <a:cubicBezTo>
                    <a:pt x="71" y="74"/>
                    <a:pt x="56" y="116"/>
                    <a:pt x="49" y="143"/>
                  </a:cubicBezTo>
                  <a:cubicBezTo>
                    <a:pt x="46" y="156"/>
                    <a:pt x="45" y="163"/>
                    <a:pt x="49" y="168"/>
                  </a:cubicBezTo>
                  <a:cubicBezTo>
                    <a:pt x="74" y="200"/>
                    <a:pt x="89" y="266"/>
                    <a:pt x="89" y="273"/>
                  </a:cubicBezTo>
                  <a:cubicBezTo>
                    <a:pt x="89" y="273"/>
                    <a:pt x="86" y="316"/>
                    <a:pt x="69" y="317"/>
                  </a:cubicBezTo>
                  <a:cubicBezTo>
                    <a:pt x="67" y="318"/>
                    <a:pt x="63" y="318"/>
                    <a:pt x="64" y="316"/>
                  </a:cubicBezTo>
                  <a:cubicBezTo>
                    <a:pt x="64" y="314"/>
                    <a:pt x="69" y="299"/>
                    <a:pt x="70" y="291"/>
                  </a:cubicBezTo>
                  <a:cubicBezTo>
                    <a:pt x="72" y="277"/>
                    <a:pt x="17" y="187"/>
                    <a:pt x="17" y="187"/>
                  </a:cubicBezTo>
                  <a:cubicBezTo>
                    <a:pt x="12" y="179"/>
                    <a:pt x="11" y="173"/>
                    <a:pt x="8" y="159"/>
                  </a:cubicBezTo>
                  <a:cubicBezTo>
                    <a:pt x="0" y="111"/>
                    <a:pt x="27" y="30"/>
                    <a:pt x="27" y="30"/>
                  </a:cubicBezTo>
                  <a:cubicBezTo>
                    <a:pt x="41" y="0"/>
                    <a:pt x="41" y="0"/>
                    <a:pt x="41" y="0"/>
                  </a:cubicBezTo>
                  <a:cubicBezTo>
                    <a:pt x="41" y="0"/>
                    <a:pt x="75" y="27"/>
                    <a:pt x="71" y="71"/>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 name="Freeform 46"/>
            <p:cNvSpPr>
              <a:spLocks/>
            </p:cNvSpPr>
            <p:nvPr/>
          </p:nvSpPr>
          <p:spPr bwMode="auto">
            <a:xfrm>
              <a:off x="3521075" y="2606675"/>
              <a:ext cx="74613" cy="131763"/>
            </a:xfrm>
            <a:custGeom>
              <a:avLst/>
              <a:gdLst>
                <a:gd name="T0" fmla="*/ 53 w 55"/>
                <a:gd name="T1" fmla="*/ 75 h 99"/>
                <a:gd name="T2" fmla="*/ 42 w 55"/>
                <a:gd name="T3" fmla="*/ 96 h 99"/>
                <a:gd name="T4" fmla="*/ 2 w 55"/>
                <a:gd name="T5" fmla="*/ 69 h 99"/>
                <a:gd name="T6" fmla="*/ 16 w 55"/>
                <a:gd name="T7" fmla="*/ 42 h 99"/>
                <a:gd name="T8" fmla="*/ 14 w 55"/>
                <a:gd name="T9" fmla="*/ 13 h 99"/>
                <a:gd name="T10" fmla="*/ 42 w 55"/>
                <a:gd name="T11" fmla="*/ 0 h 99"/>
                <a:gd name="T12" fmla="*/ 47 w 55"/>
                <a:gd name="T13" fmla="*/ 49 h 99"/>
                <a:gd name="T14" fmla="*/ 53 w 55"/>
                <a:gd name="T15" fmla="*/ 75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99">
                  <a:moveTo>
                    <a:pt x="53" y="75"/>
                  </a:moveTo>
                  <a:cubicBezTo>
                    <a:pt x="55" y="81"/>
                    <a:pt x="54" y="91"/>
                    <a:pt x="42" y="96"/>
                  </a:cubicBezTo>
                  <a:cubicBezTo>
                    <a:pt x="34" y="99"/>
                    <a:pt x="12" y="80"/>
                    <a:pt x="2" y="69"/>
                  </a:cubicBezTo>
                  <a:cubicBezTo>
                    <a:pt x="0" y="68"/>
                    <a:pt x="10" y="59"/>
                    <a:pt x="16" y="42"/>
                  </a:cubicBezTo>
                  <a:cubicBezTo>
                    <a:pt x="19" y="35"/>
                    <a:pt x="14" y="13"/>
                    <a:pt x="14" y="13"/>
                  </a:cubicBezTo>
                  <a:cubicBezTo>
                    <a:pt x="42" y="0"/>
                    <a:pt x="42" y="0"/>
                    <a:pt x="42" y="0"/>
                  </a:cubicBezTo>
                  <a:cubicBezTo>
                    <a:pt x="42" y="0"/>
                    <a:pt x="35" y="21"/>
                    <a:pt x="47" y="49"/>
                  </a:cubicBezTo>
                  <a:cubicBezTo>
                    <a:pt x="48" y="51"/>
                    <a:pt x="51" y="70"/>
                    <a:pt x="53" y="75"/>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 name="Freeform 47"/>
            <p:cNvSpPr>
              <a:spLocks/>
            </p:cNvSpPr>
            <p:nvPr/>
          </p:nvSpPr>
          <p:spPr bwMode="auto">
            <a:xfrm>
              <a:off x="3592513" y="2405063"/>
              <a:ext cx="44450" cy="77788"/>
            </a:xfrm>
            <a:custGeom>
              <a:avLst/>
              <a:gdLst>
                <a:gd name="T0" fmla="*/ 25 w 33"/>
                <a:gd name="T1" fmla="*/ 54 h 57"/>
                <a:gd name="T2" fmla="*/ 33 w 33"/>
                <a:gd name="T3" fmla="*/ 50 h 57"/>
                <a:gd name="T4" fmla="*/ 31 w 33"/>
                <a:gd name="T5" fmla="*/ 24 h 57"/>
                <a:gd name="T6" fmla="*/ 15 w 33"/>
                <a:gd name="T7" fmla="*/ 3 h 57"/>
                <a:gd name="T8" fmla="*/ 4 w 33"/>
                <a:gd name="T9" fmla="*/ 6 h 57"/>
                <a:gd name="T10" fmla="*/ 3 w 33"/>
                <a:gd name="T11" fmla="*/ 18 h 57"/>
                <a:gd name="T12" fmla="*/ 9 w 33"/>
                <a:gd name="T13" fmla="*/ 29 h 57"/>
                <a:gd name="T14" fmla="*/ 25 w 33"/>
                <a:gd name="T15" fmla="*/ 54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7">
                  <a:moveTo>
                    <a:pt x="25" y="54"/>
                  </a:moveTo>
                  <a:cubicBezTo>
                    <a:pt x="33" y="50"/>
                    <a:pt x="33" y="50"/>
                    <a:pt x="33" y="50"/>
                  </a:cubicBezTo>
                  <a:cubicBezTo>
                    <a:pt x="31" y="24"/>
                    <a:pt x="31" y="24"/>
                    <a:pt x="31" y="24"/>
                  </a:cubicBezTo>
                  <a:cubicBezTo>
                    <a:pt x="31" y="24"/>
                    <a:pt x="29" y="16"/>
                    <a:pt x="15" y="3"/>
                  </a:cubicBezTo>
                  <a:cubicBezTo>
                    <a:pt x="11" y="0"/>
                    <a:pt x="7" y="1"/>
                    <a:pt x="4" y="6"/>
                  </a:cubicBezTo>
                  <a:cubicBezTo>
                    <a:pt x="0" y="14"/>
                    <a:pt x="3" y="18"/>
                    <a:pt x="3" y="18"/>
                  </a:cubicBezTo>
                  <a:cubicBezTo>
                    <a:pt x="9" y="29"/>
                    <a:pt x="9" y="29"/>
                    <a:pt x="9" y="29"/>
                  </a:cubicBezTo>
                  <a:cubicBezTo>
                    <a:pt x="10" y="48"/>
                    <a:pt x="19" y="57"/>
                    <a:pt x="25" y="54"/>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 name="Freeform 48"/>
            <p:cNvSpPr>
              <a:spLocks/>
            </p:cNvSpPr>
            <p:nvPr/>
          </p:nvSpPr>
          <p:spPr bwMode="auto">
            <a:xfrm>
              <a:off x="3570288" y="2433638"/>
              <a:ext cx="79375" cy="288925"/>
            </a:xfrm>
            <a:custGeom>
              <a:avLst/>
              <a:gdLst>
                <a:gd name="T0" fmla="*/ 10 w 59"/>
                <a:gd name="T1" fmla="*/ 210 h 215"/>
                <a:gd name="T2" fmla="*/ 38 w 59"/>
                <a:gd name="T3" fmla="*/ 184 h 215"/>
                <a:gd name="T4" fmla="*/ 57 w 59"/>
                <a:gd name="T5" fmla="*/ 112 h 215"/>
                <a:gd name="T6" fmla="*/ 48 w 59"/>
                <a:gd name="T7" fmla="*/ 6 h 215"/>
                <a:gd name="T8" fmla="*/ 42 w 59"/>
                <a:gd name="T9" fmla="*/ 3 h 215"/>
                <a:gd name="T10" fmla="*/ 33 w 59"/>
                <a:gd name="T11" fmla="*/ 35 h 215"/>
                <a:gd name="T12" fmla="*/ 30 w 59"/>
                <a:gd name="T13" fmla="*/ 126 h 215"/>
                <a:gd name="T14" fmla="*/ 6 w 59"/>
                <a:gd name="T15" fmla="*/ 177 h 215"/>
                <a:gd name="T16" fmla="*/ 10 w 59"/>
                <a:gd name="T17" fmla="*/ 21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215">
                  <a:moveTo>
                    <a:pt x="10" y="210"/>
                  </a:moveTo>
                  <a:cubicBezTo>
                    <a:pt x="10" y="210"/>
                    <a:pt x="28" y="215"/>
                    <a:pt x="38" y="184"/>
                  </a:cubicBezTo>
                  <a:cubicBezTo>
                    <a:pt x="46" y="162"/>
                    <a:pt x="54" y="121"/>
                    <a:pt x="57" y="112"/>
                  </a:cubicBezTo>
                  <a:cubicBezTo>
                    <a:pt x="59" y="104"/>
                    <a:pt x="48" y="6"/>
                    <a:pt x="48" y="6"/>
                  </a:cubicBezTo>
                  <a:cubicBezTo>
                    <a:pt x="48" y="6"/>
                    <a:pt x="44" y="4"/>
                    <a:pt x="42" y="3"/>
                  </a:cubicBezTo>
                  <a:cubicBezTo>
                    <a:pt x="36" y="0"/>
                    <a:pt x="33" y="26"/>
                    <a:pt x="33" y="35"/>
                  </a:cubicBezTo>
                  <a:cubicBezTo>
                    <a:pt x="31" y="69"/>
                    <a:pt x="35" y="103"/>
                    <a:pt x="30" y="126"/>
                  </a:cubicBezTo>
                  <a:cubicBezTo>
                    <a:pt x="26" y="146"/>
                    <a:pt x="6" y="177"/>
                    <a:pt x="6" y="177"/>
                  </a:cubicBezTo>
                  <a:cubicBezTo>
                    <a:pt x="6" y="177"/>
                    <a:pt x="0" y="215"/>
                    <a:pt x="10" y="210"/>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2" name="Freeform 49"/>
            <p:cNvSpPr>
              <a:spLocks/>
            </p:cNvSpPr>
            <p:nvPr/>
          </p:nvSpPr>
          <p:spPr bwMode="auto">
            <a:xfrm>
              <a:off x="3463925" y="2662238"/>
              <a:ext cx="174625" cy="371475"/>
            </a:xfrm>
            <a:custGeom>
              <a:avLst/>
              <a:gdLst>
                <a:gd name="T0" fmla="*/ 37 w 130"/>
                <a:gd name="T1" fmla="*/ 10 h 276"/>
                <a:gd name="T2" fmla="*/ 21 w 130"/>
                <a:gd name="T3" fmla="*/ 61 h 276"/>
                <a:gd name="T4" fmla="*/ 33 w 130"/>
                <a:gd name="T5" fmla="*/ 88 h 276"/>
                <a:gd name="T6" fmla="*/ 43 w 130"/>
                <a:gd name="T7" fmla="*/ 120 h 276"/>
                <a:gd name="T8" fmla="*/ 32 w 130"/>
                <a:gd name="T9" fmla="*/ 161 h 276"/>
                <a:gd name="T10" fmla="*/ 0 w 130"/>
                <a:gd name="T11" fmla="*/ 247 h 276"/>
                <a:gd name="T12" fmla="*/ 35 w 130"/>
                <a:gd name="T13" fmla="*/ 263 h 276"/>
                <a:gd name="T14" fmla="*/ 112 w 130"/>
                <a:gd name="T15" fmla="*/ 252 h 276"/>
                <a:gd name="T16" fmla="*/ 125 w 130"/>
                <a:gd name="T17" fmla="*/ 187 h 276"/>
                <a:gd name="T18" fmla="*/ 99 w 130"/>
                <a:gd name="T19" fmla="*/ 120 h 276"/>
                <a:gd name="T20" fmla="*/ 105 w 130"/>
                <a:gd name="T21" fmla="*/ 60 h 276"/>
                <a:gd name="T22" fmla="*/ 105 w 130"/>
                <a:gd name="T23" fmla="*/ 26 h 276"/>
                <a:gd name="T24" fmla="*/ 89 w 130"/>
                <a:gd name="T25" fmla="*/ 2 h 276"/>
                <a:gd name="T26" fmla="*/ 72 w 130"/>
                <a:gd name="T27" fmla="*/ 1 h 276"/>
                <a:gd name="T28" fmla="*/ 37 w 130"/>
                <a:gd name="T29" fmla="*/ 1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276">
                  <a:moveTo>
                    <a:pt x="37" y="10"/>
                  </a:moveTo>
                  <a:cubicBezTo>
                    <a:pt x="37" y="10"/>
                    <a:pt x="22" y="48"/>
                    <a:pt x="21" y="61"/>
                  </a:cubicBezTo>
                  <a:cubicBezTo>
                    <a:pt x="20" y="66"/>
                    <a:pt x="27" y="77"/>
                    <a:pt x="33" y="88"/>
                  </a:cubicBezTo>
                  <a:cubicBezTo>
                    <a:pt x="37" y="97"/>
                    <a:pt x="43" y="115"/>
                    <a:pt x="43" y="120"/>
                  </a:cubicBezTo>
                  <a:cubicBezTo>
                    <a:pt x="42" y="122"/>
                    <a:pt x="38" y="144"/>
                    <a:pt x="32" y="161"/>
                  </a:cubicBezTo>
                  <a:cubicBezTo>
                    <a:pt x="20" y="197"/>
                    <a:pt x="0" y="247"/>
                    <a:pt x="0" y="247"/>
                  </a:cubicBezTo>
                  <a:cubicBezTo>
                    <a:pt x="0" y="247"/>
                    <a:pt x="1" y="257"/>
                    <a:pt x="35" y="263"/>
                  </a:cubicBezTo>
                  <a:cubicBezTo>
                    <a:pt x="103" y="276"/>
                    <a:pt x="112" y="252"/>
                    <a:pt x="112" y="252"/>
                  </a:cubicBezTo>
                  <a:cubicBezTo>
                    <a:pt x="114" y="250"/>
                    <a:pt x="130" y="214"/>
                    <a:pt x="125" y="187"/>
                  </a:cubicBezTo>
                  <a:cubicBezTo>
                    <a:pt x="120" y="163"/>
                    <a:pt x="99" y="127"/>
                    <a:pt x="99" y="120"/>
                  </a:cubicBezTo>
                  <a:cubicBezTo>
                    <a:pt x="99" y="103"/>
                    <a:pt x="105" y="60"/>
                    <a:pt x="105" y="60"/>
                  </a:cubicBezTo>
                  <a:cubicBezTo>
                    <a:pt x="105" y="60"/>
                    <a:pt x="109" y="40"/>
                    <a:pt x="105" y="26"/>
                  </a:cubicBezTo>
                  <a:cubicBezTo>
                    <a:pt x="102" y="14"/>
                    <a:pt x="98" y="7"/>
                    <a:pt x="89" y="2"/>
                  </a:cubicBezTo>
                  <a:cubicBezTo>
                    <a:pt x="87" y="0"/>
                    <a:pt x="77" y="1"/>
                    <a:pt x="72" y="1"/>
                  </a:cubicBezTo>
                  <a:cubicBezTo>
                    <a:pt x="72" y="1"/>
                    <a:pt x="40" y="4"/>
                    <a:pt x="37" y="10"/>
                  </a:cubicBezTo>
                  <a:close/>
                </a:path>
              </a:pathLst>
            </a:custGeom>
            <a:solidFill>
              <a:srgbClr val="0104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3" name="Freeform 50"/>
            <p:cNvSpPr>
              <a:spLocks/>
            </p:cNvSpPr>
            <p:nvPr/>
          </p:nvSpPr>
          <p:spPr bwMode="auto">
            <a:xfrm>
              <a:off x="3573463" y="2590800"/>
              <a:ext cx="31750" cy="39688"/>
            </a:xfrm>
            <a:custGeom>
              <a:avLst/>
              <a:gdLst>
                <a:gd name="T0" fmla="*/ 18 w 24"/>
                <a:gd name="T1" fmla="*/ 4 h 29"/>
                <a:gd name="T2" fmla="*/ 5 w 24"/>
                <a:gd name="T3" fmla="*/ 10 h 29"/>
                <a:gd name="T4" fmla="*/ 1 w 24"/>
                <a:gd name="T5" fmla="*/ 26 h 29"/>
                <a:gd name="T6" fmla="*/ 12 w 24"/>
                <a:gd name="T7" fmla="*/ 25 h 29"/>
                <a:gd name="T8" fmla="*/ 17 w 24"/>
                <a:gd name="T9" fmla="*/ 20 h 29"/>
                <a:gd name="T10" fmla="*/ 18 w 24"/>
                <a:gd name="T11" fmla="*/ 4 h 29"/>
              </a:gdLst>
              <a:ahLst/>
              <a:cxnLst>
                <a:cxn ang="0">
                  <a:pos x="T0" y="T1"/>
                </a:cxn>
                <a:cxn ang="0">
                  <a:pos x="T2" y="T3"/>
                </a:cxn>
                <a:cxn ang="0">
                  <a:pos x="T4" y="T5"/>
                </a:cxn>
                <a:cxn ang="0">
                  <a:pos x="T6" y="T7"/>
                </a:cxn>
                <a:cxn ang="0">
                  <a:pos x="T8" y="T9"/>
                </a:cxn>
                <a:cxn ang="0">
                  <a:pos x="T10" y="T11"/>
                </a:cxn>
              </a:cxnLst>
              <a:rect l="0" t="0" r="r" b="b"/>
              <a:pathLst>
                <a:path w="24" h="29">
                  <a:moveTo>
                    <a:pt x="18" y="4"/>
                  </a:moveTo>
                  <a:cubicBezTo>
                    <a:pt x="11" y="0"/>
                    <a:pt x="5" y="10"/>
                    <a:pt x="5" y="10"/>
                  </a:cubicBezTo>
                  <a:cubicBezTo>
                    <a:pt x="5" y="10"/>
                    <a:pt x="3" y="21"/>
                    <a:pt x="1" y="26"/>
                  </a:cubicBezTo>
                  <a:cubicBezTo>
                    <a:pt x="0" y="29"/>
                    <a:pt x="8" y="29"/>
                    <a:pt x="12" y="25"/>
                  </a:cubicBezTo>
                  <a:cubicBezTo>
                    <a:pt x="17" y="20"/>
                    <a:pt x="17" y="20"/>
                    <a:pt x="17" y="20"/>
                  </a:cubicBezTo>
                  <a:cubicBezTo>
                    <a:pt x="22" y="16"/>
                    <a:pt x="24" y="7"/>
                    <a:pt x="18"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4" name="Freeform 51"/>
            <p:cNvSpPr>
              <a:spLocks/>
            </p:cNvSpPr>
            <p:nvPr/>
          </p:nvSpPr>
          <p:spPr bwMode="auto">
            <a:xfrm>
              <a:off x="3606800" y="2416175"/>
              <a:ext cx="31750" cy="58738"/>
            </a:xfrm>
            <a:custGeom>
              <a:avLst/>
              <a:gdLst>
                <a:gd name="T0" fmla="*/ 11 w 23"/>
                <a:gd name="T1" fmla="*/ 33 h 43"/>
                <a:gd name="T2" fmla="*/ 12 w 23"/>
                <a:gd name="T3" fmla="*/ 19 h 43"/>
                <a:gd name="T4" fmla="*/ 4 w 23"/>
                <a:gd name="T5" fmla="*/ 8 h 43"/>
                <a:gd name="T6" fmla="*/ 6 w 23"/>
                <a:gd name="T7" fmla="*/ 2 h 43"/>
                <a:gd name="T8" fmla="*/ 21 w 23"/>
                <a:gd name="T9" fmla="*/ 17 h 43"/>
                <a:gd name="T10" fmla="*/ 21 w 23"/>
                <a:gd name="T11" fmla="*/ 41 h 43"/>
                <a:gd name="T12" fmla="*/ 11 w 23"/>
                <a:gd name="T13" fmla="*/ 33 h 43"/>
              </a:gdLst>
              <a:ahLst/>
              <a:cxnLst>
                <a:cxn ang="0">
                  <a:pos x="T0" y="T1"/>
                </a:cxn>
                <a:cxn ang="0">
                  <a:pos x="T2" y="T3"/>
                </a:cxn>
                <a:cxn ang="0">
                  <a:pos x="T4" y="T5"/>
                </a:cxn>
                <a:cxn ang="0">
                  <a:pos x="T6" y="T7"/>
                </a:cxn>
                <a:cxn ang="0">
                  <a:pos x="T8" y="T9"/>
                </a:cxn>
                <a:cxn ang="0">
                  <a:pos x="T10" y="T11"/>
                </a:cxn>
                <a:cxn ang="0">
                  <a:pos x="T12" y="T13"/>
                </a:cxn>
              </a:cxnLst>
              <a:rect l="0" t="0" r="r" b="b"/>
              <a:pathLst>
                <a:path w="23" h="43">
                  <a:moveTo>
                    <a:pt x="11" y="33"/>
                  </a:moveTo>
                  <a:cubicBezTo>
                    <a:pt x="10" y="28"/>
                    <a:pt x="12" y="21"/>
                    <a:pt x="12" y="19"/>
                  </a:cubicBezTo>
                  <a:cubicBezTo>
                    <a:pt x="11" y="15"/>
                    <a:pt x="10" y="15"/>
                    <a:pt x="4" y="8"/>
                  </a:cubicBezTo>
                  <a:cubicBezTo>
                    <a:pt x="0" y="4"/>
                    <a:pt x="4" y="0"/>
                    <a:pt x="6" y="2"/>
                  </a:cubicBezTo>
                  <a:cubicBezTo>
                    <a:pt x="7" y="3"/>
                    <a:pt x="20" y="12"/>
                    <a:pt x="21" y="17"/>
                  </a:cubicBezTo>
                  <a:cubicBezTo>
                    <a:pt x="23" y="30"/>
                    <a:pt x="23" y="40"/>
                    <a:pt x="21" y="41"/>
                  </a:cubicBezTo>
                  <a:cubicBezTo>
                    <a:pt x="17" y="43"/>
                    <a:pt x="12" y="40"/>
                    <a:pt x="11" y="33"/>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5" name="Freeform 52"/>
            <p:cNvSpPr>
              <a:spLocks/>
            </p:cNvSpPr>
            <p:nvPr/>
          </p:nvSpPr>
          <p:spPr bwMode="auto">
            <a:xfrm>
              <a:off x="3509963" y="2538413"/>
              <a:ext cx="80963" cy="117475"/>
            </a:xfrm>
            <a:custGeom>
              <a:avLst/>
              <a:gdLst>
                <a:gd name="T0" fmla="*/ 29 w 61"/>
                <a:gd name="T1" fmla="*/ 4 h 87"/>
                <a:gd name="T2" fmla="*/ 1 w 61"/>
                <a:gd name="T3" fmla="*/ 21 h 87"/>
                <a:gd name="T4" fmla="*/ 4 w 61"/>
                <a:gd name="T5" fmla="*/ 66 h 87"/>
                <a:gd name="T6" fmla="*/ 9 w 61"/>
                <a:gd name="T7" fmla="*/ 82 h 87"/>
                <a:gd name="T8" fmla="*/ 21 w 61"/>
                <a:gd name="T9" fmla="*/ 85 h 87"/>
                <a:gd name="T10" fmla="*/ 53 w 61"/>
                <a:gd name="T11" fmla="*/ 67 h 87"/>
                <a:gd name="T12" fmla="*/ 57 w 61"/>
                <a:gd name="T13" fmla="*/ 55 h 87"/>
                <a:gd name="T14" fmla="*/ 59 w 61"/>
                <a:gd name="T15" fmla="*/ 28 h 87"/>
                <a:gd name="T16" fmla="*/ 35 w 61"/>
                <a:gd name="T17" fmla="*/ 4 h 87"/>
                <a:gd name="T18" fmla="*/ 29 w 61"/>
                <a:gd name="T19"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87">
                  <a:moveTo>
                    <a:pt x="29" y="4"/>
                  </a:moveTo>
                  <a:cubicBezTo>
                    <a:pt x="29" y="4"/>
                    <a:pt x="3" y="0"/>
                    <a:pt x="1" y="21"/>
                  </a:cubicBezTo>
                  <a:cubicBezTo>
                    <a:pt x="0" y="29"/>
                    <a:pt x="4" y="66"/>
                    <a:pt x="4" y="66"/>
                  </a:cubicBezTo>
                  <a:cubicBezTo>
                    <a:pt x="5" y="65"/>
                    <a:pt x="5" y="77"/>
                    <a:pt x="9" y="82"/>
                  </a:cubicBezTo>
                  <a:cubicBezTo>
                    <a:pt x="9" y="82"/>
                    <a:pt x="13" y="86"/>
                    <a:pt x="21" y="85"/>
                  </a:cubicBezTo>
                  <a:cubicBezTo>
                    <a:pt x="39" y="87"/>
                    <a:pt x="53" y="67"/>
                    <a:pt x="53" y="67"/>
                  </a:cubicBezTo>
                  <a:cubicBezTo>
                    <a:pt x="54" y="64"/>
                    <a:pt x="56" y="57"/>
                    <a:pt x="57" y="55"/>
                  </a:cubicBezTo>
                  <a:cubicBezTo>
                    <a:pt x="59" y="28"/>
                    <a:pt x="59" y="28"/>
                    <a:pt x="59" y="28"/>
                  </a:cubicBezTo>
                  <a:cubicBezTo>
                    <a:pt x="61" y="12"/>
                    <a:pt x="46" y="6"/>
                    <a:pt x="35" y="4"/>
                  </a:cubicBezTo>
                  <a:lnTo>
                    <a:pt x="29" y="4"/>
                  </a:ln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6" name="Freeform 53"/>
            <p:cNvSpPr>
              <a:spLocks/>
            </p:cNvSpPr>
            <p:nvPr/>
          </p:nvSpPr>
          <p:spPr bwMode="auto">
            <a:xfrm>
              <a:off x="3505200" y="2509838"/>
              <a:ext cx="109538" cy="131763"/>
            </a:xfrm>
            <a:custGeom>
              <a:avLst/>
              <a:gdLst>
                <a:gd name="T0" fmla="*/ 79 w 81"/>
                <a:gd name="T1" fmla="*/ 44 h 98"/>
                <a:gd name="T2" fmla="*/ 44 w 81"/>
                <a:gd name="T3" fmla="*/ 2 h 98"/>
                <a:gd name="T4" fmla="*/ 1 w 81"/>
                <a:gd name="T5" fmla="*/ 37 h 98"/>
                <a:gd name="T6" fmla="*/ 11 w 81"/>
                <a:gd name="T7" fmla="*/ 76 h 98"/>
                <a:gd name="T8" fmla="*/ 13 w 81"/>
                <a:gd name="T9" fmla="*/ 79 h 98"/>
                <a:gd name="T10" fmla="*/ 36 w 81"/>
                <a:gd name="T11" fmla="*/ 97 h 98"/>
                <a:gd name="T12" fmla="*/ 63 w 81"/>
                <a:gd name="T13" fmla="*/ 82 h 98"/>
                <a:gd name="T14" fmla="*/ 64 w 81"/>
                <a:gd name="T15" fmla="*/ 79 h 98"/>
                <a:gd name="T16" fmla="*/ 79 w 81"/>
                <a:gd name="T1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8">
                  <a:moveTo>
                    <a:pt x="79" y="44"/>
                  </a:moveTo>
                  <a:cubicBezTo>
                    <a:pt x="81" y="23"/>
                    <a:pt x="65" y="4"/>
                    <a:pt x="44" y="2"/>
                  </a:cubicBezTo>
                  <a:cubicBezTo>
                    <a:pt x="22" y="0"/>
                    <a:pt x="3" y="15"/>
                    <a:pt x="1" y="37"/>
                  </a:cubicBezTo>
                  <a:cubicBezTo>
                    <a:pt x="0" y="48"/>
                    <a:pt x="4" y="64"/>
                    <a:pt x="11" y="76"/>
                  </a:cubicBezTo>
                  <a:cubicBezTo>
                    <a:pt x="12" y="77"/>
                    <a:pt x="12" y="78"/>
                    <a:pt x="13" y="79"/>
                  </a:cubicBezTo>
                  <a:cubicBezTo>
                    <a:pt x="13" y="79"/>
                    <a:pt x="19" y="95"/>
                    <a:pt x="36" y="97"/>
                  </a:cubicBezTo>
                  <a:cubicBezTo>
                    <a:pt x="54" y="98"/>
                    <a:pt x="63" y="82"/>
                    <a:pt x="63" y="82"/>
                  </a:cubicBezTo>
                  <a:cubicBezTo>
                    <a:pt x="63" y="81"/>
                    <a:pt x="64" y="80"/>
                    <a:pt x="64" y="79"/>
                  </a:cubicBezTo>
                  <a:cubicBezTo>
                    <a:pt x="72" y="68"/>
                    <a:pt x="78" y="55"/>
                    <a:pt x="79" y="44"/>
                  </a:cubicBezTo>
                  <a:close/>
                </a:path>
              </a:pathLst>
            </a:custGeom>
            <a:solidFill>
              <a:srgbClr val="E5D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7" name="Freeform 54"/>
            <p:cNvSpPr>
              <a:spLocks/>
            </p:cNvSpPr>
            <p:nvPr/>
          </p:nvSpPr>
          <p:spPr bwMode="auto">
            <a:xfrm>
              <a:off x="3506788" y="2520950"/>
              <a:ext cx="104775" cy="120650"/>
            </a:xfrm>
            <a:custGeom>
              <a:avLst/>
              <a:gdLst>
                <a:gd name="T0" fmla="*/ 42 w 78"/>
                <a:gd name="T1" fmla="*/ 2 h 90"/>
                <a:gd name="T2" fmla="*/ 0 w 78"/>
                <a:gd name="T3" fmla="*/ 33 h 90"/>
                <a:gd name="T4" fmla="*/ 10 w 78"/>
                <a:gd name="T5" fmla="*/ 68 h 90"/>
                <a:gd name="T6" fmla="*/ 12 w 78"/>
                <a:gd name="T7" fmla="*/ 71 h 90"/>
                <a:gd name="T8" fmla="*/ 35 w 78"/>
                <a:gd name="T9" fmla="*/ 89 h 90"/>
                <a:gd name="T10" fmla="*/ 62 w 78"/>
                <a:gd name="T11" fmla="*/ 74 h 90"/>
                <a:gd name="T12" fmla="*/ 63 w 78"/>
                <a:gd name="T13" fmla="*/ 71 h 90"/>
                <a:gd name="T14" fmla="*/ 78 w 78"/>
                <a:gd name="T15" fmla="*/ 40 h 90"/>
                <a:gd name="T16" fmla="*/ 42 w 78"/>
                <a:gd name="T17"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90">
                  <a:moveTo>
                    <a:pt x="42" y="2"/>
                  </a:moveTo>
                  <a:cubicBezTo>
                    <a:pt x="22" y="0"/>
                    <a:pt x="4" y="14"/>
                    <a:pt x="0" y="33"/>
                  </a:cubicBezTo>
                  <a:cubicBezTo>
                    <a:pt x="0" y="44"/>
                    <a:pt x="4" y="57"/>
                    <a:pt x="10" y="68"/>
                  </a:cubicBezTo>
                  <a:cubicBezTo>
                    <a:pt x="11" y="69"/>
                    <a:pt x="11" y="70"/>
                    <a:pt x="12" y="71"/>
                  </a:cubicBezTo>
                  <a:cubicBezTo>
                    <a:pt x="12" y="71"/>
                    <a:pt x="18" y="87"/>
                    <a:pt x="35" y="89"/>
                  </a:cubicBezTo>
                  <a:cubicBezTo>
                    <a:pt x="53" y="90"/>
                    <a:pt x="62" y="74"/>
                    <a:pt x="62" y="74"/>
                  </a:cubicBezTo>
                  <a:cubicBezTo>
                    <a:pt x="62" y="73"/>
                    <a:pt x="63" y="72"/>
                    <a:pt x="63" y="71"/>
                  </a:cubicBezTo>
                  <a:cubicBezTo>
                    <a:pt x="70" y="62"/>
                    <a:pt x="76" y="50"/>
                    <a:pt x="78" y="40"/>
                  </a:cubicBezTo>
                  <a:cubicBezTo>
                    <a:pt x="77" y="20"/>
                    <a:pt x="62" y="4"/>
                    <a:pt x="42" y="2"/>
                  </a:cubicBezTo>
                  <a:close/>
                </a:path>
              </a:pathLst>
            </a:custGeom>
            <a:solidFill>
              <a:srgbClr val="D6C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8" name="Freeform 55"/>
            <p:cNvSpPr>
              <a:spLocks/>
            </p:cNvSpPr>
            <p:nvPr/>
          </p:nvSpPr>
          <p:spPr bwMode="auto">
            <a:xfrm>
              <a:off x="3511550" y="2579688"/>
              <a:ext cx="14288" cy="39688"/>
            </a:xfrm>
            <a:custGeom>
              <a:avLst/>
              <a:gdLst>
                <a:gd name="T0" fmla="*/ 0 w 10"/>
                <a:gd name="T1" fmla="*/ 7 h 30"/>
                <a:gd name="T2" fmla="*/ 2 w 10"/>
                <a:gd name="T3" fmla="*/ 5 h 30"/>
                <a:gd name="T4" fmla="*/ 9 w 10"/>
                <a:gd name="T5" fmla="*/ 11 h 30"/>
                <a:gd name="T6" fmla="*/ 9 w 10"/>
                <a:gd name="T7" fmla="*/ 22 h 30"/>
                <a:gd name="T8" fmla="*/ 2 w 10"/>
                <a:gd name="T9" fmla="*/ 28 h 30"/>
                <a:gd name="T10" fmla="*/ 0 w 10"/>
                <a:gd name="T11" fmla="*/ 7 h 30"/>
              </a:gdLst>
              <a:ahLst/>
              <a:cxnLst>
                <a:cxn ang="0">
                  <a:pos x="T0" y="T1"/>
                </a:cxn>
                <a:cxn ang="0">
                  <a:pos x="T2" y="T3"/>
                </a:cxn>
                <a:cxn ang="0">
                  <a:pos x="T4" y="T5"/>
                </a:cxn>
                <a:cxn ang="0">
                  <a:pos x="T6" y="T7"/>
                </a:cxn>
                <a:cxn ang="0">
                  <a:pos x="T8" y="T9"/>
                </a:cxn>
                <a:cxn ang="0">
                  <a:pos x="T10" y="T11"/>
                </a:cxn>
              </a:cxnLst>
              <a:rect l="0" t="0" r="r" b="b"/>
              <a:pathLst>
                <a:path w="10" h="30">
                  <a:moveTo>
                    <a:pt x="0" y="7"/>
                  </a:moveTo>
                  <a:cubicBezTo>
                    <a:pt x="2" y="5"/>
                    <a:pt x="2" y="5"/>
                    <a:pt x="2" y="5"/>
                  </a:cubicBezTo>
                  <a:cubicBezTo>
                    <a:pt x="6" y="0"/>
                    <a:pt x="10" y="6"/>
                    <a:pt x="9" y="11"/>
                  </a:cubicBezTo>
                  <a:cubicBezTo>
                    <a:pt x="9" y="16"/>
                    <a:pt x="9" y="16"/>
                    <a:pt x="9" y="22"/>
                  </a:cubicBezTo>
                  <a:cubicBezTo>
                    <a:pt x="9" y="30"/>
                    <a:pt x="2" y="28"/>
                    <a:pt x="2" y="28"/>
                  </a:cubicBezTo>
                  <a:lnTo>
                    <a:pt x="0" y="7"/>
                  </a:ln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9" name="Freeform 56"/>
            <p:cNvSpPr>
              <a:spLocks/>
            </p:cNvSpPr>
            <p:nvPr/>
          </p:nvSpPr>
          <p:spPr bwMode="auto">
            <a:xfrm>
              <a:off x="3571875" y="2517775"/>
              <a:ext cx="31750" cy="31750"/>
            </a:xfrm>
            <a:custGeom>
              <a:avLst/>
              <a:gdLst>
                <a:gd name="T0" fmla="*/ 22 w 24"/>
                <a:gd name="T1" fmla="*/ 16 h 24"/>
                <a:gd name="T2" fmla="*/ 9 w 24"/>
                <a:gd name="T3" fmla="*/ 22 h 24"/>
                <a:gd name="T4" fmla="*/ 2 w 24"/>
                <a:gd name="T5" fmla="*/ 8 h 24"/>
                <a:gd name="T6" fmla="*/ 16 w 24"/>
                <a:gd name="T7" fmla="*/ 2 h 24"/>
                <a:gd name="T8" fmla="*/ 22 w 24"/>
                <a:gd name="T9" fmla="*/ 16 h 24"/>
              </a:gdLst>
              <a:ahLst/>
              <a:cxnLst>
                <a:cxn ang="0">
                  <a:pos x="T0" y="T1"/>
                </a:cxn>
                <a:cxn ang="0">
                  <a:pos x="T2" y="T3"/>
                </a:cxn>
                <a:cxn ang="0">
                  <a:pos x="T4" y="T5"/>
                </a:cxn>
                <a:cxn ang="0">
                  <a:pos x="T6" y="T7"/>
                </a:cxn>
                <a:cxn ang="0">
                  <a:pos x="T8" y="T9"/>
                </a:cxn>
              </a:cxnLst>
              <a:rect l="0" t="0" r="r" b="b"/>
              <a:pathLst>
                <a:path w="24" h="24">
                  <a:moveTo>
                    <a:pt x="22" y="16"/>
                  </a:moveTo>
                  <a:cubicBezTo>
                    <a:pt x="20" y="21"/>
                    <a:pt x="14" y="24"/>
                    <a:pt x="9" y="22"/>
                  </a:cubicBezTo>
                  <a:cubicBezTo>
                    <a:pt x="3" y="20"/>
                    <a:pt x="0" y="14"/>
                    <a:pt x="2" y="8"/>
                  </a:cubicBezTo>
                  <a:cubicBezTo>
                    <a:pt x="4" y="3"/>
                    <a:pt x="10" y="0"/>
                    <a:pt x="16" y="2"/>
                  </a:cubicBezTo>
                  <a:cubicBezTo>
                    <a:pt x="21" y="4"/>
                    <a:pt x="24" y="10"/>
                    <a:pt x="22" y="16"/>
                  </a:cubicBezTo>
                  <a:close/>
                </a:path>
              </a:pathLst>
            </a:custGeom>
            <a:solidFill>
              <a:srgbClr val="586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0" name="Freeform 57"/>
            <p:cNvSpPr>
              <a:spLocks/>
            </p:cNvSpPr>
            <p:nvPr/>
          </p:nvSpPr>
          <p:spPr bwMode="auto">
            <a:xfrm>
              <a:off x="3589338" y="2498725"/>
              <a:ext cx="95250" cy="265113"/>
            </a:xfrm>
            <a:custGeom>
              <a:avLst/>
              <a:gdLst>
                <a:gd name="T0" fmla="*/ 63 w 72"/>
                <a:gd name="T1" fmla="*/ 73 h 197"/>
                <a:gd name="T2" fmla="*/ 28 w 72"/>
                <a:gd name="T3" fmla="*/ 3 h 197"/>
                <a:gd name="T4" fmla="*/ 0 w 72"/>
                <a:gd name="T5" fmla="*/ 19 h 197"/>
                <a:gd name="T6" fmla="*/ 2 w 72"/>
                <a:gd name="T7" fmla="*/ 31 h 197"/>
                <a:gd name="T8" fmla="*/ 21 w 72"/>
                <a:gd name="T9" fmla="*/ 78 h 197"/>
                <a:gd name="T10" fmla="*/ 20 w 72"/>
                <a:gd name="T11" fmla="*/ 189 h 197"/>
                <a:gd name="T12" fmla="*/ 38 w 72"/>
                <a:gd name="T13" fmla="*/ 196 h 197"/>
                <a:gd name="T14" fmla="*/ 71 w 72"/>
                <a:gd name="T15" fmla="*/ 153 h 197"/>
                <a:gd name="T16" fmla="*/ 63 w 72"/>
                <a:gd name="T1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97">
                  <a:moveTo>
                    <a:pt x="63" y="73"/>
                  </a:moveTo>
                  <a:cubicBezTo>
                    <a:pt x="57" y="17"/>
                    <a:pt x="40" y="7"/>
                    <a:pt x="28" y="3"/>
                  </a:cubicBezTo>
                  <a:cubicBezTo>
                    <a:pt x="16" y="0"/>
                    <a:pt x="3" y="7"/>
                    <a:pt x="0" y="19"/>
                  </a:cubicBezTo>
                  <a:cubicBezTo>
                    <a:pt x="0" y="19"/>
                    <a:pt x="0" y="29"/>
                    <a:pt x="2" y="31"/>
                  </a:cubicBezTo>
                  <a:cubicBezTo>
                    <a:pt x="6" y="34"/>
                    <a:pt x="22" y="30"/>
                    <a:pt x="21" y="78"/>
                  </a:cubicBezTo>
                  <a:cubicBezTo>
                    <a:pt x="21" y="111"/>
                    <a:pt x="20" y="189"/>
                    <a:pt x="20" y="189"/>
                  </a:cubicBezTo>
                  <a:cubicBezTo>
                    <a:pt x="24" y="192"/>
                    <a:pt x="29" y="197"/>
                    <a:pt x="38" y="196"/>
                  </a:cubicBezTo>
                  <a:cubicBezTo>
                    <a:pt x="50" y="196"/>
                    <a:pt x="72" y="183"/>
                    <a:pt x="71" y="153"/>
                  </a:cubicBezTo>
                  <a:lnTo>
                    <a:pt x="63" y="73"/>
                  </a:lnTo>
                  <a:close/>
                </a:path>
              </a:pathLst>
            </a:custGeom>
            <a:solidFill>
              <a:srgbClr val="E5D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1" name="Freeform 58"/>
            <p:cNvSpPr>
              <a:spLocks/>
            </p:cNvSpPr>
            <p:nvPr/>
          </p:nvSpPr>
          <p:spPr bwMode="auto">
            <a:xfrm>
              <a:off x="3390900" y="2474913"/>
              <a:ext cx="155575" cy="271463"/>
            </a:xfrm>
            <a:custGeom>
              <a:avLst/>
              <a:gdLst>
                <a:gd name="T0" fmla="*/ 22 w 116"/>
                <a:gd name="T1" fmla="*/ 9 h 202"/>
                <a:gd name="T2" fmla="*/ 7 w 116"/>
                <a:gd name="T3" fmla="*/ 4 h 202"/>
                <a:gd name="T4" fmla="*/ 11 w 116"/>
                <a:gd name="T5" fmla="*/ 19 h 202"/>
                <a:gd name="T6" fmla="*/ 35 w 116"/>
                <a:gd name="T7" fmla="*/ 103 h 202"/>
                <a:gd name="T8" fmla="*/ 69 w 116"/>
                <a:gd name="T9" fmla="*/ 167 h 202"/>
                <a:gd name="T10" fmla="*/ 106 w 116"/>
                <a:gd name="T11" fmla="*/ 193 h 202"/>
                <a:gd name="T12" fmla="*/ 107 w 116"/>
                <a:gd name="T13" fmla="*/ 160 h 202"/>
                <a:gd name="T14" fmla="*/ 62 w 116"/>
                <a:gd name="T15" fmla="*/ 96 h 202"/>
                <a:gd name="T16" fmla="*/ 49 w 116"/>
                <a:gd name="T17" fmla="*/ 63 h 202"/>
                <a:gd name="T18" fmla="*/ 22 w 116"/>
                <a:gd name="T19" fmla="*/ 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202">
                  <a:moveTo>
                    <a:pt x="22" y="9"/>
                  </a:moveTo>
                  <a:cubicBezTo>
                    <a:pt x="16" y="0"/>
                    <a:pt x="15" y="2"/>
                    <a:pt x="7" y="4"/>
                  </a:cubicBezTo>
                  <a:cubicBezTo>
                    <a:pt x="0" y="5"/>
                    <a:pt x="6" y="9"/>
                    <a:pt x="11" y="19"/>
                  </a:cubicBezTo>
                  <a:cubicBezTo>
                    <a:pt x="18" y="34"/>
                    <a:pt x="24" y="79"/>
                    <a:pt x="35" y="103"/>
                  </a:cubicBezTo>
                  <a:cubicBezTo>
                    <a:pt x="45" y="122"/>
                    <a:pt x="69" y="167"/>
                    <a:pt x="69" y="167"/>
                  </a:cubicBezTo>
                  <a:cubicBezTo>
                    <a:pt x="82" y="194"/>
                    <a:pt x="98" y="202"/>
                    <a:pt x="106" y="193"/>
                  </a:cubicBezTo>
                  <a:cubicBezTo>
                    <a:pt x="114" y="186"/>
                    <a:pt x="116" y="174"/>
                    <a:pt x="107" y="160"/>
                  </a:cubicBezTo>
                  <a:cubicBezTo>
                    <a:pt x="93" y="138"/>
                    <a:pt x="72" y="115"/>
                    <a:pt x="62" y="96"/>
                  </a:cubicBezTo>
                  <a:cubicBezTo>
                    <a:pt x="57" y="88"/>
                    <a:pt x="49" y="65"/>
                    <a:pt x="49" y="63"/>
                  </a:cubicBezTo>
                  <a:cubicBezTo>
                    <a:pt x="41" y="40"/>
                    <a:pt x="25" y="12"/>
                    <a:pt x="22" y="9"/>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2" name="Freeform 59"/>
            <p:cNvSpPr>
              <a:spLocks/>
            </p:cNvSpPr>
            <p:nvPr/>
          </p:nvSpPr>
          <p:spPr bwMode="auto">
            <a:xfrm>
              <a:off x="3538538" y="3259138"/>
              <a:ext cx="69850" cy="106363"/>
            </a:xfrm>
            <a:custGeom>
              <a:avLst/>
              <a:gdLst>
                <a:gd name="T0" fmla="*/ 21 w 53"/>
                <a:gd name="T1" fmla="*/ 36 h 79"/>
                <a:gd name="T2" fmla="*/ 5 w 53"/>
                <a:gd name="T3" fmla="*/ 55 h 79"/>
                <a:gd name="T4" fmla="*/ 0 w 53"/>
                <a:gd name="T5" fmla="*/ 66 h 79"/>
                <a:gd name="T6" fmla="*/ 4 w 53"/>
                <a:gd name="T7" fmla="*/ 75 h 79"/>
                <a:gd name="T8" fmla="*/ 22 w 53"/>
                <a:gd name="T9" fmla="*/ 70 h 79"/>
                <a:gd name="T10" fmla="*/ 36 w 53"/>
                <a:gd name="T11" fmla="*/ 45 h 79"/>
                <a:gd name="T12" fmla="*/ 39 w 53"/>
                <a:gd name="T13" fmla="*/ 27 h 79"/>
                <a:gd name="T14" fmla="*/ 51 w 53"/>
                <a:gd name="T15" fmla="*/ 47 h 79"/>
                <a:gd name="T16" fmla="*/ 52 w 53"/>
                <a:gd name="T17" fmla="*/ 45 h 79"/>
                <a:gd name="T18" fmla="*/ 42 w 53"/>
                <a:gd name="T19" fmla="*/ 14 h 79"/>
                <a:gd name="T20" fmla="*/ 28 w 53"/>
                <a:gd name="T21" fmla="*/ 3 h 79"/>
                <a:gd name="T22" fmla="*/ 21 w 53"/>
                <a:gd name="T23"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9">
                  <a:moveTo>
                    <a:pt x="21" y="36"/>
                  </a:moveTo>
                  <a:cubicBezTo>
                    <a:pt x="20" y="43"/>
                    <a:pt x="13" y="54"/>
                    <a:pt x="5" y="55"/>
                  </a:cubicBezTo>
                  <a:cubicBezTo>
                    <a:pt x="3" y="55"/>
                    <a:pt x="0" y="66"/>
                    <a:pt x="0" y="66"/>
                  </a:cubicBezTo>
                  <a:cubicBezTo>
                    <a:pt x="0" y="66"/>
                    <a:pt x="0" y="71"/>
                    <a:pt x="4" y="75"/>
                  </a:cubicBezTo>
                  <a:cubicBezTo>
                    <a:pt x="9" y="79"/>
                    <a:pt x="17" y="74"/>
                    <a:pt x="22" y="70"/>
                  </a:cubicBezTo>
                  <a:cubicBezTo>
                    <a:pt x="37" y="59"/>
                    <a:pt x="36" y="45"/>
                    <a:pt x="36" y="45"/>
                  </a:cubicBezTo>
                  <a:cubicBezTo>
                    <a:pt x="39" y="27"/>
                    <a:pt x="39" y="27"/>
                    <a:pt x="39" y="27"/>
                  </a:cubicBezTo>
                  <a:cubicBezTo>
                    <a:pt x="51" y="47"/>
                    <a:pt x="51" y="47"/>
                    <a:pt x="51" y="47"/>
                  </a:cubicBezTo>
                  <a:cubicBezTo>
                    <a:pt x="51" y="47"/>
                    <a:pt x="53" y="47"/>
                    <a:pt x="52" y="45"/>
                  </a:cubicBezTo>
                  <a:cubicBezTo>
                    <a:pt x="51" y="42"/>
                    <a:pt x="42" y="14"/>
                    <a:pt x="42" y="14"/>
                  </a:cubicBezTo>
                  <a:cubicBezTo>
                    <a:pt x="42" y="14"/>
                    <a:pt x="36" y="0"/>
                    <a:pt x="28" y="3"/>
                  </a:cubicBezTo>
                  <a:cubicBezTo>
                    <a:pt x="21" y="7"/>
                    <a:pt x="23" y="28"/>
                    <a:pt x="21" y="36"/>
                  </a:cubicBezTo>
                  <a:close/>
                </a:path>
              </a:pathLst>
            </a:custGeom>
            <a:solidFill>
              <a:srgbClr val="0104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3" name="Freeform 60"/>
            <p:cNvSpPr>
              <a:spLocks/>
            </p:cNvSpPr>
            <p:nvPr/>
          </p:nvSpPr>
          <p:spPr bwMode="auto">
            <a:xfrm>
              <a:off x="3335338" y="2449513"/>
              <a:ext cx="87313" cy="73025"/>
            </a:xfrm>
            <a:custGeom>
              <a:avLst/>
              <a:gdLst>
                <a:gd name="T0" fmla="*/ 11 w 65"/>
                <a:gd name="T1" fmla="*/ 21 h 54"/>
                <a:gd name="T2" fmla="*/ 2 w 65"/>
                <a:gd name="T3" fmla="*/ 4 h 54"/>
                <a:gd name="T4" fmla="*/ 6 w 65"/>
                <a:gd name="T5" fmla="*/ 0 h 54"/>
                <a:gd name="T6" fmla="*/ 22 w 65"/>
                <a:gd name="T7" fmla="*/ 13 h 54"/>
                <a:gd name="T8" fmla="*/ 35 w 65"/>
                <a:gd name="T9" fmla="*/ 19 h 54"/>
                <a:gd name="T10" fmla="*/ 36 w 65"/>
                <a:gd name="T11" fmla="*/ 16 h 54"/>
                <a:gd name="T12" fmla="*/ 25 w 65"/>
                <a:gd name="T13" fmla="*/ 11 h 54"/>
                <a:gd name="T14" fmla="*/ 22 w 65"/>
                <a:gd name="T15" fmla="*/ 3 h 54"/>
                <a:gd name="T16" fmla="*/ 22 w 65"/>
                <a:gd name="T17" fmla="*/ 2 h 54"/>
                <a:gd name="T18" fmla="*/ 40 w 65"/>
                <a:gd name="T19" fmla="*/ 7 h 54"/>
                <a:gd name="T20" fmla="*/ 65 w 65"/>
                <a:gd name="T21" fmla="*/ 30 h 54"/>
                <a:gd name="T22" fmla="*/ 63 w 65"/>
                <a:gd name="T23" fmla="*/ 48 h 54"/>
                <a:gd name="T24" fmla="*/ 50 w 65"/>
                <a:gd name="T25" fmla="*/ 37 h 54"/>
                <a:gd name="T26" fmla="*/ 25 w 65"/>
                <a:gd name="T27" fmla="*/ 37 h 54"/>
                <a:gd name="T28" fmla="*/ 11 w 65"/>
                <a:gd name="T29"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54">
                  <a:moveTo>
                    <a:pt x="11" y="21"/>
                  </a:moveTo>
                  <a:cubicBezTo>
                    <a:pt x="11" y="21"/>
                    <a:pt x="0" y="10"/>
                    <a:pt x="2" y="4"/>
                  </a:cubicBezTo>
                  <a:cubicBezTo>
                    <a:pt x="3" y="2"/>
                    <a:pt x="4" y="1"/>
                    <a:pt x="6" y="0"/>
                  </a:cubicBezTo>
                  <a:cubicBezTo>
                    <a:pt x="9" y="2"/>
                    <a:pt x="18" y="11"/>
                    <a:pt x="22" y="13"/>
                  </a:cubicBezTo>
                  <a:cubicBezTo>
                    <a:pt x="27" y="16"/>
                    <a:pt x="35" y="19"/>
                    <a:pt x="35" y="19"/>
                  </a:cubicBezTo>
                  <a:cubicBezTo>
                    <a:pt x="35" y="19"/>
                    <a:pt x="39" y="18"/>
                    <a:pt x="36" y="16"/>
                  </a:cubicBezTo>
                  <a:cubicBezTo>
                    <a:pt x="34" y="13"/>
                    <a:pt x="25" y="11"/>
                    <a:pt x="25" y="11"/>
                  </a:cubicBezTo>
                  <a:cubicBezTo>
                    <a:pt x="25" y="11"/>
                    <a:pt x="18" y="8"/>
                    <a:pt x="22" y="3"/>
                  </a:cubicBezTo>
                  <a:cubicBezTo>
                    <a:pt x="22" y="2"/>
                    <a:pt x="22" y="2"/>
                    <a:pt x="22" y="2"/>
                  </a:cubicBezTo>
                  <a:cubicBezTo>
                    <a:pt x="29" y="3"/>
                    <a:pt x="36" y="5"/>
                    <a:pt x="40" y="7"/>
                  </a:cubicBezTo>
                  <a:cubicBezTo>
                    <a:pt x="48" y="11"/>
                    <a:pt x="61" y="18"/>
                    <a:pt x="65" y="30"/>
                  </a:cubicBezTo>
                  <a:cubicBezTo>
                    <a:pt x="63" y="48"/>
                    <a:pt x="63" y="48"/>
                    <a:pt x="63" y="48"/>
                  </a:cubicBezTo>
                  <a:cubicBezTo>
                    <a:pt x="61" y="54"/>
                    <a:pt x="56" y="40"/>
                    <a:pt x="50" y="37"/>
                  </a:cubicBezTo>
                  <a:cubicBezTo>
                    <a:pt x="50" y="37"/>
                    <a:pt x="26" y="37"/>
                    <a:pt x="25" y="37"/>
                  </a:cubicBezTo>
                  <a:lnTo>
                    <a:pt x="11" y="21"/>
                  </a:ln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9" name="Group 238" hidden="1"/>
          <p:cNvGrpSpPr/>
          <p:nvPr/>
        </p:nvGrpSpPr>
        <p:grpSpPr>
          <a:xfrm>
            <a:off x="1301751" y="1663701"/>
            <a:ext cx="338138" cy="963613"/>
            <a:chOff x="1301750" y="1663700"/>
            <a:chExt cx="338138" cy="963613"/>
          </a:xfrm>
        </p:grpSpPr>
        <p:sp>
          <p:nvSpPr>
            <p:cNvPr id="84" name="Freeform 61"/>
            <p:cNvSpPr>
              <a:spLocks/>
            </p:cNvSpPr>
            <p:nvPr/>
          </p:nvSpPr>
          <p:spPr bwMode="auto">
            <a:xfrm>
              <a:off x="1322388" y="2497138"/>
              <a:ext cx="144463" cy="76200"/>
            </a:xfrm>
            <a:custGeom>
              <a:avLst/>
              <a:gdLst>
                <a:gd name="T0" fmla="*/ 7 w 107"/>
                <a:gd name="T1" fmla="*/ 12 h 57"/>
                <a:gd name="T2" fmla="*/ 1 w 107"/>
                <a:gd name="T3" fmla="*/ 27 h 57"/>
                <a:gd name="T4" fmla="*/ 6 w 107"/>
                <a:gd name="T5" fmla="*/ 50 h 57"/>
                <a:gd name="T6" fmla="*/ 24 w 107"/>
                <a:gd name="T7" fmla="*/ 56 h 57"/>
                <a:gd name="T8" fmla="*/ 45 w 107"/>
                <a:gd name="T9" fmla="*/ 51 h 57"/>
                <a:gd name="T10" fmla="*/ 68 w 107"/>
                <a:gd name="T11" fmla="*/ 46 h 57"/>
                <a:gd name="T12" fmla="*/ 105 w 107"/>
                <a:gd name="T13" fmla="*/ 19 h 57"/>
                <a:gd name="T14" fmla="*/ 103 w 107"/>
                <a:gd name="T15" fmla="*/ 4 h 57"/>
                <a:gd name="T16" fmla="*/ 42 w 107"/>
                <a:gd name="T17" fmla="*/ 8 h 57"/>
                <a:gd name="T18" fmla="*/ 7 w 107"/>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57">
                  <a:moveTo>
                    <a:pt x="7" y="12"/>
                  </a:moveTo>
                  <a:cubicBezTo>
                    <a:pt x="7" y="12"/>
                    <a:pt x="0" y="15"/>
                    <a:pt x="1" y="27"/>
                  </a:cubicBezTo>
                  <a:cubicBezTo>
                    <a:pt x="1" y="39"/>
                    <a:pt x="3" y="48"/>
                    <a:pt x="6" y="50"/>
                  </a:cubicBezTo>
                  <a:cubicBezTo>
                    <a:pt x="9" y="52"/>
                    <a:pt x="17" y="57"/>
                    <a:pt x="24" y="56"/>
                  </a:cubicBezTo>
                  <a:cubicBezTo>
                    <a:pt x="31" y="55"/>
                    <a:pt x="40" y="52"/>
                    <a:pt x="45" y="51"/>
                  </a:cubicBezTo>
                  <a:cubicBezTo>
                    <a:pt x="49" y="50"/>
                    <a:pt x="52" y="50"/>
                    <a:pt x="68" y="46"/>
                  </a:cubicBezTo>
                  <a:cubicBezTo>
                    <a:pt x="90" y="39"/>
                    <a:pt x="103" y="25"/>
                    <a:pt x="105" y="19"/>
                  </a:cubicBezTo>
                  <a:cubicBezTo>
                    <a:pt x="107" y="13"/>
                    <a:pt x="103" y="4"/>
                    <a:pt x="103" y="4"/>
                  </a:cubicBezTo>
                  <a:cubicBezTo>
                    <a:pt x="85" y="7"/>
                    <a:pt x="49" y="15"/>
                    <a:pt x="42" y="8"/>
                  </a:cubicBezTo>
                  <a:cubicBezTo>
                    <a:pt x="35" y="0"/>
                    <a:pt x="7" y="12"/>
                    <a:pt x="7"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5" name="Freeform 62"/>
            <p:cNvSpPr>
              <a:spLocks/>
            </p:cNvSpPr>
            <p:nvPr/>
          </p:nvSpPr>
          <p:spPr bwMode="auto">
            <a:xfrm>
              <a:off x="1322388" y="2489200"/>
              <a:ext cx="144463" cy="74613"/>
            </a:xfrm>
            <a:custGeom>
              <a:avLst/>
              <a:gdLst>
                <a:gd name="T0" fmla="*/ 5 w 108"/>
                <a:gd name="T1" fmla="*/ 11 h 56"/>
                <a:gd name="T2" fmla="*/ 1 w 108"/>
                <a:gd name="T3" fmla="*/ 30 h 56"/>
                <a:gd name="T4" fmla="*/ 6 w 108"/>
                <a:gd name="T5" fmla="*/ 49 h 56"/>
                <a:gd name="T6" fmla="*/ 22 w 108"/>
                <a:gd name="T7" fmla="*/ 55 h 56"/>
                <a:gd name="T8" fmla="*/ 43 w 108"/>
                <a:gd name="T9" fmla="*/ 50 h 56"/>
                <a:gd name="T10" fmla="*/ 69 w 108"/>
                <a:gd name="T11" fmla="*/ 47 h 56"/>
                <a:gd name="T12" fmla="*/ 103 w 108"/>
                <a:gd name="T13" fmla="*/ 22 h 56"/>
                <a:gd name="T14" fmla="*/ 90 w 108"/>
                <a:gd name="T15" fmla="*/ 6 h 56"/>
                <a:gd name="T16" fmla="*/ 40 w 108"/>
                <a:gd name="T17" fmla="*/ 7 h 56"/>
                <a:gd name="T18" fmla="*/ 5 w 108"/>
                <a:gd name="T19"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56">
                  <a:moveTo>
                    <a:pt x="5" y="11"/>
                  </a:moveTo>
                  <a:cubicBezTo>
                    <a:pt x="5" y="11"/>
                    <a:pt x="0" y="18"/>
                    <a:pt x="1" y="30"/>
                  </a:cubicBezTo>
                  <a:cubicBezTo>
                    <a:pt x="1" y="42"/>
                    <a:pt x="3" y="47"/>
                    <a:pt x="6" y="49"/>
                  </a:cubicBezTo>
                  <a:cubicBezTo>
                    <a:pt x="9" y="51"/>
                    <a:pt x="15" y="56"/>
                    <a:pt x="22" y="55"/>
                  </a:cubicBezTo>
                  <a:cubicBezTo>
                    <a:pt x="29" y="55"/>
                    <a:pt x="38" y="52"/>
                    <a:pt x="43" y="50"/>
                  </a:cubicBezTo>
                  <a:cubicBezTo>
                    <a:pt x="47" y="49"/>
                    <a:pt x="53" y="51"/>
                    <a:pt x="69" y="47"/>
                  </a:cubicBezTo>
                  <a:cubicBezTo>
                    <a:pt x="85" y="42"/>
                    <a:pt x="100" y="31"/>
                    <a:pt x="103" y="22"/>
                  </a:cubicBezTo>
                  <a:cubicBezTo>
                    <a:pt x="105" y="17"/>
                    <a:pt x="108" y="3"/>
                    <a:pt x="90" y="6"/>
                  </a:cubicBezTo>
                  <a:cubicBezTo>
                    <a:pt x="71" y="9"/>
                    <a:pt x="47" y="15"/>
                    <a:pt x="40" y="7"/>
                  </a:cubicBezTo>
                  <a:cubicBezTo>
                    <a:pt x="34" y="0"/>
                    <a:pt x="5" y="11"/>
                    <a:pt x="5" y="11"/>
                  </a:cubicBezTo>
                  <a:close/>
                </a:path>
              </a:pathLst>
            </a:custGeom>
            <a:solidFill>
              <a:srgbClr val="FB6E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6" name="Freeform 63"/>
            <p:cNvSpPr>
              <a:spLocks/>
            </p:cNvSpPr>
            <p:nvPr/>
          </p:nvSpPr>
          <p:spPr bwMode="auto">
            <a:xfrm>
              <a:off x="1323975" y="2514600"/>
              <a:ext cx="30163" cy="49213"/>
            </a:xfrm>
            <a:custGeom>
              <a:avLst/>
              <a:gdLst>
                <a:gd name="T0" fmla="*/ 18 w 22"/>
                <a:gd name="T1" fmla="*/ 17 h 37"/>
                <a:gd name="T2" fmla="*/ 2 w 22"/>
                <a:gd name="T3" fmla="*/ 1 h 37"/>
                <a:gd name="T4" fmla="*/ 1 w 22"/>
                <a:gd name="T5" fmla="*/ 0 h 37"/>
                <a:gd name="T6" fmla="*/ 0 w 22"/>
                <a:gd name="T7" fmla="*/ 11 h 37"/>
                <a:gd name="T8" fmla="*/ 3 w 22"/>
                <a:gd name="T9" fmla="*/ 29 h 37"/>
                <a:gd name="T10" fmla="*/ 21 w 22"/>
                <a:gd name="T11" fmla="*/ 36 h 37"/>
                <a:gd name="T12" fmla="*/ 22 w 22"/>
                <a:gd name="T13" fmla="*/ 36 h 37"/>
                <a:gd name="T14" fmla="*/ 18 w 22"/>
                <a:gd name="T15" fmla="*/ 1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7">
                  <a:moveTo>
                    <a:pt x="18" y="17"/>
                  </a:moveTo>
                  <a:cubicBezTo>
                    <a:pt x="14" y="7"/>
                    <a:pt x="2" y="1"/>
                    <a:pt x="2" y="1"/>
                  </a:cubicBezTo>
                  <a:cubicBezTo>
                    <a:pt x="1" y="0"/>
                    <a:pt x="1" y="0"/>
                    <a:pt x="1" y="0"/>
                  </a:cubicBezTo>
                  <a:cubicBezTo>
                    <a:pt x="0" y="3"/>
                    <a:pt x="0" y="7"/>
                    <a:pt x="0" y="11"/>
                  </a:cubicBezTo>
                  <a:cubicBezTo>
                    <a:pt x="0" y="18"/>
                    <a:pt x="0" y="26"/>
                    <a:pt x="3" y="29"/>
                  </a:cubicBezTo>
                  <a:cubicBezTo>
                    <a:pt x="6" y="31"/>
                    <a:pt x="13" y="37"/>
                    <a:pt x="21" y="36"/>
                  </a:cubicBezTo>
                  <a:cubicBezTo>
                    <a:pt x="22" y="36"/>
                    <a:pt x="22" y="36"/>
                    <a:pt x="22" y="36"/>
                  </a:cubicBezTo>
                  <a:cubicBezTo>
                    <a:pt x="22" y="32"/>
                    <a:pt x="21" y="24"/>
                    <a:pt x="18" y="17"/>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7" name="Freeform 64"/>
            <p:cNvSpPr>
              <a:spLocks/>
            </p:cNvSpPr>
            <p:nvPr/>
          </p:nvSpPr>
          <p:spPr bwMode="auto">
            <a:xfrm>
              <a:off x="1385888" y="2501900"/>
              <a:ext cx="17463" cy="25400"/>
            </a:xfrm>
            <a:custGeom>
              <a:avLst/>
              <a:gdLst>
                <a:gd name="T0" fmla="*/ 11 w 13"/>
                <a:gd name="T1" fmla="*/ 20 h 20"/>
                <a:gd name="T2" fmla="*/ 9 w 13"/>
                <a:gd name="T3" fmla="*/ 19 h 20"/>
                <a:gd name="T4" fmla="*/ 9 w 13"/>
                <a:gd name="T5" fmla="*/ 12 h 20"/>
                <a:gd name="T6" fmla="*/ 3 w 13"/>
                <a:gd name="T7" fmla="*/ 3 h 20"/>
                <a:gd name="T8" fmla="*/ 0 w 13"/>
                <a:gd name="T9" fmla="*/ 2 h 20"/>
                <a:gd name="T10" fmla="*/ 2 w 13"/>
                <a:gd name="T11" fmla="*/ 0 h 20"/>
                <a:gd name="T12" fmla="*/ 12 w 13"/>
                <a:gd name="T13" fmla="*/ 11 h 20"/>
                <a:gd name="T14" fmla="*/ 11 w 13"/>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0">
                  <a:moveTo>
                    <a:pt x="11" y="20"/>
                  </a:moveTo>
                  <a:cubicBezTo>
                    <a:pt x="11" y="20"/>
                    <a:pt x="9" y="20"/>
                    <a:pt x="9" y="19"/>
                  </a:cubicBezTo>
                  <a:cubicBezTo>
                    <a:pt x="9" y="19"/>
                    <a:pt x="9" y="15"/>
                    <a:pt x="9" y="12"/>
                  </a:cubicBezTo>
                  <a:cubicBezTo>
                    <a:pt x="7" y="7"/>
                    <a:pt x="5" y="3"/>
                    <a:pt x="3" y="3"/>
                  </a:cubicBezTo>
                  <a:cubicBezTo>
                    <a:pt x="2" y="2"/>
                    <a:pt x="0" y="3"/>
                    <a:pt x="0" y="2"/>
                  </a:cubicBezTo>
                  <a:cubicBezTo>
                    <a:pt x="1" y="1"/>
                    <a:pt x="1" y="0"/>
                    <a:pt x="2" y="0"/>
                  </a:cubicBezTo>
                  <a:cubicBezTo>
                    <a:pt x="5" y="1"/>
                    <a:pt x="10" y="4"/>
                    <a:pt x="12" y="11"/>
                  </a:cubicBezTo>
                  <a:cubicBezTo>
                    <a:pt x="13" y="15"/>
                    <a:pt x="13" y="18"/>
                    <a:pt x="11"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8" name="Freeform 65"/>
            <p:cNvSpPr>
              <a:spLocks/>
            </p:cNvSpPr>
            <p:nvPr/>
          </p:nvSpPr>
          <p:spPr bwMode="auto">
            <a:xfrm>
              <a:off x="1395413" y="2501900"/>
              <a:ext cx="15875" cy="25400"/>
            </a:xfrm>
            <a:custGeom>
              <a:avLst/>
              <a:gdLst>
                <a:gd name="T0" fmla="*/ 11 w 12"/>
                <a:gd name="T1" fmla="*/ 19 h 20"/>
                <a:gd name="T2" fmla="*/ 9 w 12"/>
                <a:gd name="T3" fmla="*/ 18 h 20"/>
                <a:gd name="T4" fmla="*/ 8 w 12"/>
                <a:gd name="T5" fmla="*/ 11 h 20"/>
                <a:gd name="T6" fmla="*/ 2 w 12"/>
                <a:gd name="T7" fmla="*/ 2 h 20"/>
                <a:gd name="T8" fmla="*/ 0 w 12"/>
                <a:gd name="T9" fmla="*/ 1 h 20"/>
                <a:gd name="T10" fmla="*/ 2 w 12"/>
                <a:gd name="T11" fmla="*/ 0 h 20"/>
                <a:gd name="T12" fmla="*/ 11 w 12"/>
                <a:gd name="T13" fmla="*/ 11 h 20"/>
                <a:gd name="T14" fmla="*/ 11 w 12"/>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1" y="19"/>
                  </a:moveTo>
                  <a:cubicBezTo>
                    <a:pt x="10" y="20"/>
                    <a:pt x="9" y="19"/>
                    <a:pt x="9" y="18"/>
                  </a:cubicBezTo>
                  <a:cubicBezTo>
                    <a:pt x="9" y="18"/>
                    <a:pt x="9" y="15"/>
                    <a:pt x="8" y="11"/>
                  </a:cubicBezTo>
                  <a:cubicBezTo>
                    <a:pt x="7" y="6"/>
                    <a:pt x="4" y="3"/>
                    <a:pt x="2" y="2"/>
                  </a:cubicBezTo>
                  <a:cubicBezTo>
                    <a:pt x="1" y="2"/>
                    <a:pt x="0" y="2"/>
                    <a:pt x="0" y="1"/>
                  </a:cubicBezTo>
                  <a:cubicBezTo>
                    <a:pt x="0" y="0"/>
                    <a:pt x="1" y="0"/>
                    <a:pt x="2" y="0"/>
                  </a:cubicBezTo>
                  <a:cubicBezTo>
                    <a:pt x="4" y="1"/>
                    <a:pt x="9" y="4"/>
                    <a:pt x="11" y="11"/>
                  </a:cubicBezTo>
                  <a:cubicBezTo>
                    <a:pt x="12" y="15"/>
                    <a:pt x="12" y="18"/>
                    <a:pt x="11"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9" name="Freeform 66"/>
            <p:cNvSpPr>
              <a:spLocks/>
            </p:cNvSpPr>
            <p:nvPr/>
          </p:nvSpPr>
          <p:spPr bwMode="auto">
            <a:xfrm>
              <a:off x="1404938" y="2500313"/>
              <a:ext cx="14288" cy="26988"/>
            </a:xfrm>
            <a:custGeom>
              <a:avLst/>
              <a:gdLst>
                <a:gd name="T0" fmla="*/ 10 w 11"/>
                <a:gd name="T1" fmla="*/ 19 h 20"/>
                <a:gd name="T2" fmla="*/ 8 w 11"/>
                <a:gd name="T3" fmla="*/ 18 h 20"/>
                <a:gd name="T4" fmla="*/ 7 w 11"/>
                <a:gd name="T5" fmla="*/ 11 h 20"/>
                <a:gd name="T6" fmla="*/ 2 w 11"/>
                <a:gd name="T7" fmla="*/ 3 h 20"/>
                <a:gd name="T8" fmla="*/ 0 w 11"/>
                <a:gd name="T9" fmla="*/ 2 h 20"/>
                <a:gd name="T10" fmla="*/ 2 w 11"/>
                <a:gd name="T11" fmla="*/ 1 h 20"/>
                <a:gd name="T12" fmla="*/ 9 w 11"/>
                <a:gd name="T13" fmla="*/ 7 h 20"/>
                <a:gd name="T14" fmla="*/ 10 w 11"/>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10" y="19"/>
                  </a:moveTo>
                  <a:cubicBezTo>
                    <a:pt x="9" y="20"/>
                    <a:pt x="8" y="19"/>
                    <a:pt x="8" y="18"/>
                  </a:cubicBezTo>
                  <a:cubicBezTo>
                    <a:pt x="8" y="18"/>
                    <a:pt x="8" y="15"/>
                    <a:pt x="7" y="11"/>
                  </a:cubicBezTo>
                  <a:cubicBezTo>
                    <a:pt x="6" y="6"/>
                    <a:pt x="4" y="4"/>
                    <a:pt x="2" y="3"/>
                  </a:cubicBezTo>
                  <a:cubicBezTo>
                    <a:pt x="1" y="3"/>
                    <a:pt x="0" y="3"/>
                    <a:pt x="0" y="2"/>
                  </a:cubicBezTo>
                  <a:cubicBezTo>
                    <a:pt x="0" y="1"/>
                    <a:pt x="1" y="0"/>
                    <a:pt x="2" y="1"/>
                  </a:cubicBezTo>
                  <a:cubicBezTo>
                    <a:pt x="4" y="1"/>
                    <a:pt x="7" y="2"/>
                    <a:pt x="9" y="7"/>
                  </a:cubicBezTo>
                  <a:cubicBezTo>
                    <a:pt x="10" y="12"/>
                    <a:pt x="11" y="17"/>
                    <a:pt x="10"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0" name="Freeform 67"/>
            <p:cNvSpPr>
              <a:spLocks/>
            </p:cNvSpPr>
            <p:nvPr/>
          </p:nvSpPr>
          <p:spPr bwMode="auto">
            <a:xfrm>
              <a:off x="1373188" y="2540000"/>
              <a:ext cx="46038" cy="14288"/>
            </a:xfrm>
            <a:custGeom>
              <a:avLst/>
              <a:gdLst>
                <a:gd name="T0" fmla="*/ 10 w 34"/>
                <a:gd name="T1" fmla="*/ 0 h 11"/>
                <a:gd name="T2" fmla="*/ 0 w 34"/>
                <a:gd name="T3" fmla="*/ 3 h 11"/>
                <a:gd name="T4" fmla="*/ 0 w 34"/>
                <a:gd name="T5" fmla="*/ 3 h 11"/>
                <a:gd name="T6" fmla="*/ 24 w 34"/>
                <a:gd name="T7" fmla="*/ 11 h 11"/>
                <a:gd name="T8" fmla="*/ 31 w 34"/>
                <a:gd name="T9" fmla="*/ 9 h 11"/>
                <a:gd name="T10" fmla="*/ 34 w 34"/>
                <a:gd name="T11" fmla="*/ 8 h 11"/>
                <a:gd name="T12" fmla="*/ 10 w 3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10" y="0"/>
                  </a:moveTo>
                  <a:cubicBezTo>
                    <a:pt x="6" y="1"/>
                    <a:pt x="3" y="2"/>
                    <a:pt x="0" y="3"/>
                  </a:cubicBezTo>
                  <a:cubicBezTo>
                    <a:pt x="0" y="3"/>
                    <a:pt x="0" y="3"/>
                    <a:pt x="0" y="3"/>
                  </a:cubicBezTo>
                  <a:cubicBezTo>
                    <a:pt x="24" y="11"/>
                    <a:pt x="24" y="11"/>
                    <a:pt x="24" y="11"/>
                  </a:cubicBezTo>
                  <a:cubicBezTo>
                    <a:pt x="26" y="10"/>
                    <a:pt x="29" y="10"/>
                    <a:pt x="31" y="9"/>
                  </a:cubicBezTo>
                  <a:cubicBezTo>
                    <a:pt x="32" y="9"/>
                    <a:pt x="33" y="8"/>
                    <a:pt x="34" y="8"/>
                  </a:cubicBezTo>
                  <a:cubicBezTo>
                    <a:pt x="29" y="6"/>
                    <a:pt x="19" y="3"/>
                    <a:pt x="10" y="0"/>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1" name="Freeform 68"/>
            <p:cNvSpPr>
              <a:spLocks/>
            </p:cNvSpPr>
            <p:nvPr/>
          </p:nvSpPr>
          <p:spPr bwMode="auto">
            <a:xfrm>
              <a:off x="1389063" y="2535238"/>
              <a:ext cx="46038" cy="14288"/>
            </a:xfrm>
            <a:custGeom>
              <a:avLst/>
              <a:gdLst>
                <a:gd name="T0" fmla="*/ 10 w 34"/>
                <a:gd name="T1" fmla="*/ 0 h 11"/>
                <a:gd name="T2" fmla="*/ 0 w 34"/>
                <a:gd name="T3" fmla="*/ 2 h 11"/>
                <a:gd name="T4" fmla="*/ 0 w 34"/>
                <a:gd name="T5" fmla="*/ 3 h 11"/>
                <a:gd name="T6" fmla="*/ 25 w 34"/>
                <a:gd name="T7" fmla="*/ 11 h 11"/>
                <a:gd name="T8" fmla="*/ 29 w 34"/>
                <a:gd name="T9" fmla="*/ 9 h 11"/>
                <a:gd name="T10" fmla="*/ 34 w 34"/>
                <a:gd name="T11" fmla="*/ 7 h 11"/>
                <a:gd name="T12" fmla="*/ 10 w 3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10" y="0"/>
                  </a:moveTo>
                  <a:cubicBezTo>
                    <a:pt x="6" y="1"/>
                    <a:pt x="3" y="2"/>
                    <a:pt x="0" y="2"/>
                  </a:cubicBezTo>
                  <a:cubicBezTo>
                    <a:pt x="0" y="3"/>
                    <a:pt x="0" y="3"/>
                    <a:pt x="0" y="3"/>
                  </a:cubicBezTo>
                  <a:cubicBezTo>
                    <a:pt x="25" y="11"/>
                    <a:pt x="25" y="11"/>
                    <a:pt x="25" y="11"/>
                  </a:cubicBezTo>
                  <a:cubicBezTo>
                    <a:pt x="26" y="11"/>
                    <a:pt x="28" y="9"/>
                    <a:pt x="29" y="9"/>
                  </a:cubicBezTo>
                  <a:cubicBezTo>
                    <a:pt x="31" y="8"/>
                    <a:pt x="32" y="7"/>
                    <a:pt x="34" y="7"/>
                  </a:cubicBezTo>
                  <a:cubicBezTo>
                    <a:pt x="28" y="5"/>
                    <a:pt x="17" y="2"/>
                    <a:pt x="10" y="0"/>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2" name="Freeform 69"/>
            <p:cNvSpPr>
              <a:spLocks/>
            </p:cNvSpPr>
            <p:nvPr/>
          </p:nvSpPr>
          <p:spPr bwMode="auto">
            <a:xfrm>
              <a:off x="1341438" y="1738313"/>
              <a:ext cx="144463" cy="287338"/>
            </a:xfrm>
            <a:custGeom>
              <a:avLst/>
              <a:gdLst>
                <a:gd name="T0" fmla="*/ 12 w 108"/>
                <a:gd name="T1" fmla="*/ 167 h 214"/>
                <a:gd name="T2" fmla="*/ 36 w 108"/>
                <a:gd name="T3" fmla="*/ 191 h 214"/>
                <a:gd name="T4" fmla="*/ 59 w 108"/>
                <a:gd name="T5" fmla="*/ 88 h 214"/>
                <a:gd name="T6" fmla="*/ 106 w 108"/>
                <a:gd name="T7" fmla="*/ 16 h 214"/>
                <a:gd name="T8" fmla="*/ 87 w 108"/>
                <a:gd name="T9" fmla="*/ 10 h 214"/>
                <a:gd name="T10" fmla="*/ 84 w 108"/>
                <a:gd name="T11" fmla="*/ 13 h 214"/>
                <a:gd name="T12" fmla="*/ 35 w 108"/>
                <a:gd name="T13" fmla="*/ 76 h 214"/>
                <a:gd name="T14" fmla="*/ 12 w 108"/>
                <a:gd name="T15" fmla="*/ 16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14">
                  <a:moveTo>
                    <a:pt x="12" y="167"/>
                  </a:moveTo>
                  <a:cubicBezTo>
                    <a:pt x="12" y="167"/>
                    <a:pt x="0" y="214"/>
                    <a:pt x="36" y="191"/>
                  </a:cubicBezTo>
                  <a:cubicBezTo>
                    <a:pt x="54" y="179"/>
                    <a:pt x="59" y="88"/>
                    <a:pt x="59" y="88"/>
                  </a:cubicBezTo>
                  <a:cubicBezTo>
                    <a:pt x="59" y="88"/>
                    <a:pt x="84" y="54"/>
                    <a:pt x="106" y="16"/>
                  </a:cubicBezTo>
                  <a:cubicBezTo>
                    <a:pt x="108" y="12"/>
                    <a:pt x="98" y="0"/>
                    <a:pt x="87" y="10"/>
                  </a:cubicBezTo>
                  <a:cubicBezTo>
                    <a:pt x="86" y="10"/>
                    <a:pt x="85" y="12"/>
                    <a:pt x="84" y="13"/>
                  </a:cubicBezTo>
                  <a:cubicBezTo>
                    <a:pt x="62" y="39"/>
                    <a:pt x="35" y="76"/>
                    <a:pt x="35" y="76"/>
                  </a:cubicBezTo>
                  <a:cubicBezTo>
                    <a:pt x="35" y="76"/>
                    <a:pt x="21" y="102"/>
                    <a:pt x="12" y="167"/>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3" name="Freeform 70"/>
            <p:cNvSpPr>
              <a:spLocks/>
            </p:cNvSpPr>
            <p:nvPr/>
          </p:nvSpPr>
          <p:spPr bwMode="auto">
            <a:xfrm>
              <a:off x="1398588" y="1908175"/>
              <a:ext cx="60325" cy="69850"/>
            </a:xfrm>
            <a:custGeom>
              <a:avLst/>
              <a:gdLst>
                <a:gd name="T0" fmla="*/ 0 w 45"/>
                <a:gd name="T1" fmla="*/ 23 h 53"/>
                <a:gd name="T2" fmla="*/ 19 w 45"/>
                <a:gd name="T3" fmla="*/ 0 h 53"/>
                <a:gd name="T4" fmla="*/ 45 w 45"/>
                <a:gd name="T5" fmla="*/ 22 h 53"/>
                <a:gd name="T6" fmla="*/ 34 w 45"/>
                <a:gd name="T7" fmla="*/ 45 h 53"/>
                <a:gd name="T8" fmla="*/ 0 w 45"/>
                <a:gd name="T9" fmla="*/ 23 h 53"/>
              </a:gdLst>
              <a:ahLst/>
              <a:cxnLst>
                <a:cxn ang="0">
                  <a:pos x="T0" y="T1"/>
                </a:cxn>
                <a:cxn ang="0">
                  <a:pos x="T2" y="T3"/>
                </a:cxn>
                <a:cxn ang="0">
                  <a:pos x="T4" y="T5"/>
                </a:cxn>
                <a:cxn ang="0">
                  <a:pos x="T6" y="T7"/>
                </a:cxn>
                <a:cxn ang="0">
                  <a:pos x="T8" y="T9"/>
                </a:cxn>
              </a:cxnLst>
              <a:rect l="0" t="0" r="r" b="b"/>
              <a:pathLst>
                <a:path w="45" h="53">
                  <a:moveTo>
                    <a:pt x="0" y="23"/>
                  </a:moveTo>
                  <a:cubicBezTo>
                    <a:pt x="19" y="0"/>
                    <a:pt x="19" y="0"/>
                    <a:pt x="19" y="0"/>
                  </a:cubicBezTo>
                  <a:cubicBezTo>
                    <a:pt x="45" y="22"/>
                    <a:pt x="45" y="22"/>
                    <a:pt x="45" y="22"/>
                  </a:cubicBezTo>
                  <a:cubicBezTo>
                    <a:pt x="45" y="22"/>
                    <a:pt x="40" y="36"/>
                    <a:pt x="34" y="45"/>
                  </a:cubicBezTo>
                  <a:cubicBezTo>
                    <a:pt x="28" y="53"/>
                    <a:pt x="0" y="29"/>
                    <a:pt x="0" y="23"/>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4" name="Freeform 71"/>
            <p:cNvSpPr>
              <a:spLocks/>
            </p:cNvSpPr>
            <p:nvPr/>
          </p:nvSpPr>
          <p:spPr bwMode="auto">
            <a:xfrm>
              <a:off x="1311275" y="2095500"/>
              <a:ext cx="125413" cy="439738"/>
            </a:xfrm>
            <a:custGeom>
              <a:avLst/>
              <a:gdLst>
                <a:gd name="T0" fmla="*/ 53 w 93"/>
                <a:gd name="T1" fmla="*/ 57 h 327"/>
                <a:gd name="T2" fmla="*/ 84 w 93"/>
                <a:gd name="T3" fmla="*/ 228 h 327"/>
                <a:gd name="T4" fmla="*/ 60 w 93"/>
                <a:gd name="T5" fmla="*/ 306 h 327"/>
                <a:gd name="T6" fmla="*/ 10 w 93"/>
                <a:gd name="T7" fmla="*/ 305 h 327"/>
                <a:gd name="T8" fmla="*/ 23 w 93"/>
                <a:gd name="T9" fmla="*/ 255 h 327"/>
                <a:gd name="T10" fmla="*/ 39 w 93"/>
                <a:gd name="T11" fmla="*/ 212 h 327"/>
                <a:gd name="T12" fmla="*/ 5 w 93"/>
                <a:gd name="T13" fmla="*/ 88 h 327"/>
                <a:gd name="T14" fmla="*/ 53 w 93"/>
                <a:gd name="T15" fmla="*/ 57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327">
                  <a:moveTo>
                    <a:pt x="53" y="57"/>
                  </a:moveTo>
                  <a:cubicBezTo>
                    <a:pt x="73" y="100"/>
                    <a:pt x="93" y="208"/>
                    <a:pt x="84" y="228"/>
                  </a:cubicBezTo>
                  <a:cubicBezTo>
                    <a:pt x="63" y="273"/>
                    <a:pt x="60" y="306"/>
                    <a:pt x="60" y="306"/>
                  </a:cubicBezTo>
                  <a:cubicBezTo>
                    <a:pt x="48" y="327"/>
                    <a:pt x="6" y="324"/>
                    <a:pt x="10" y="305"/>
                  </a:cubicBezTo>
                  <a:cubicBezTo>
                    <a:pt x="10" y="305"/>
                    <a:pt x="16" y="282"/>
                    <a:pt x="23" y="255"/>
                  </a:cubicBezTo>
                  <a:cubicBezTo>
                    <a:pt x="27" y="240"/>
                    <a:pt x="37" y="217"/>
                    <a:pt x="39" y="212"/>
                  </a:cubicBezTo>
                  <a:cubicBezTo>
                    <a:pt x="43" y="200"/>
                    <a:pt x="23" y="135"/>
                    <a:pt x="5" y="88"/>
                  </a:cubicBezTo>
                  <a:cubicBezTo>
                    <a:pt x="0" y="76"/>
                    <a:pt x="28" y="0"/>
                    <a:pt x="53" y="57"/>
                  </a:cubicBezTo>
                  <a:close/>
                </a:path>
              </a:pathLst>
            </a:custGeom>
            <a:solidFill>
              <a:srgbClr val="05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5" name="Freeform 72"/>
            <p:cNvSpPr>
              <a:spLocks/>
            </p:cNvSpPr>
            <p:nvPr/>
          </p:nvSpPr>
          <p:spPr bwMode="auto">
            <a:xfrm>
              <a:off x="1412875" y="2551113"/>
              <a:ext cx="142875" cy="76200"/>
            </a:xfrm>
            <a:custGeom>
              <a:avLst/>
              <a:gdLst>
                <a:gd name="T0" fmla="*/ 7 w 107"/>
                <a:gd name="T1" fmla="*/ 12 h 57"/>
                <a:gd name="T2" fmla="*/ 1 w 107"/>
                <a:gd name="T3" fmla="*/ 27 h 57"/>
                <a:gd name="T4" fmla="*/ 6 w 107"/>
                <a:gd name="T5" fmla="*/ 50 h 57"/>
                <a:gd name="T6" fmla="*/ 24 w 107"/>
                <a:gd name="T7" fmla="*/ 56 h 57"/>
                <a:gd name="T8" fmla="*/ 45 w 107"/>
                <a:gd name="T9" fmla="*/ 51 h 57"/>
                <a:gd name="T10" fmla="*/ 68 w 107"/>
                <a:gd name="T11" fmla="*/ 46 h 57"/>
                <a:gd name="T12" fmla="*/ 105 w 107"/>
                <a:gd name="T13" fmla="*/ 19 h 57"/>
                <a:gd name="T14" fmla="*/ 103 w 107"/>
                <a:gd name="T15" fmla="*/ 4 h 57"/>
                <a:gd name="T16" fmla="*/ 42 w 107"/>
                <a:gd name="T17" fmla="*/ 8 h 57"/>
                <a:gd name="T18" fmla="*/ 7 w 107"/>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57">
                  <a:moveTo>
                    <a:pt x="7" y="12"/>
                  </a:moveTo>
                  <a:cubicBezTo>
                    <a:pt x="7" y="12"/>
                    <a:pt x="0" y="15"/>
                    <a:pt x="1" y="27"/>
                  </a:cubicBezTo>
                  <a:cubicBezTo>
                    <a:pt x="1" y="39"/>
                    <a:pt x="3" y="48"/>
                    <a:pt x="6" y="50"/>
                  </a:cubicBezTo>
                  <a:cubicBezTo>
                    <a:pt x="9" y="52"/>
                    <a:pt x="17" y="57"/>
                    <a:pt x="24" y="56"/>
                  </a:cubicBezTo>
                  <a:cubicBezTo>
                    <a:pt x="31" y="55"/>
                    <a:pt x="40" y="52"/>
                    <a:pt x="45" y="51"/>
                  </a:cubicBezTo>
                  <a:cubicBezTo>
                    <a:pt x="49" y="50"/>
                    <a:pt x="52" y="50"/>
                    <a:pt x="68" y="46"/>
                  </a:cubicBezTo>
                  <a:cubicBezTo>
                    <a:pt x="90" y="39"/>
                    <a:pt x="103" y="25"/>
                    <a:pt x="105" y="19"/>
                  </a:cubicBezTo>
                  <a:cubicBezTo>
                    <a:pt x="107" y="13"/>
                    <a:pt x="103" y="4"/>
                    <a:pt x="103" y="4"/>
                  </a:cubicBezTo>
                  <a:cubicBezTo>
                    <a:pt x="85" y="7"/>
                    <a:pt x="49" y="15"/>
                    <a:pt x="42" y="8"/>
                  </a:cubicBezTo>
                  <a:cubicBezTo>
                    <a:pt x="35" y="0"/>
                    <a:pt x="7" y="12"/>
                    <a:pt x="7"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6" name="Freeform 73"/>
            <p:cNvSpPr>
              <a:spLocks/>
            </p:cNvSpPr>
            <p:nvPr/>
          </p:nvSpPr>
          <p:spPr bwMode="auto">
            <a:xfrm>
              <a:off x="1412875" y="2543175"/>
              <a:ext cx="144463" cy="74613"/>
            </a:xfrm>
            <a:custGeom>
              <a:avLst/>
              <a:gdLst>
                <a:gd name="T0" fmla="*/ 5 w 108"/>
                <a:gd name="T1" fmla="*/ 11 h 56"/>
                <a:gd name="T2" fmla="*/ 1 w 108"/>
                <a:gd name="T3" fmla="*/ 30 h 56"/>
                <a:gd name="T4" fmla="*/ 6 w 108"/>
                <a:gd name="T5" fmla="*/ 49 h 56"/>
                <a:gd name="T6" fmla="*/ 22 w 108"/>
                <a:gd name="T7" fmla="*/ 55 h 56"/>
                <a:gd name="T8" fmla="*/ 43 w 108"/>
                <a:gd name="T9" fmla="*/ 50 h 56"/>
                <a:gd name="T10" fmla="*/ 69 w 108"/>
                <a:gd name="T11" fmla="*/ 47 h 56"/>
                <a:gd name="T12" fmla="*/ 103 w 108"/>
                <a:gd name="T13" fmla="*/ 22 h 56"/>
                <a:gd name="T14" fmla="*/ 90 w 108"/>
                <a:gd name="T15" fmla="*/ 6 h 56"/>
                <a:gd name="T16" fmla="*/ 40 w 108"/>
                <a:gd name="T17" fmla="*/ 7 h 56"/>
                <a:gd name="T18" fmla="*/ 5 w 108"/>
                <a:gd name="T19"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56">
                  <a:moveTo>
                    <a:pt x="5" y="11"/>
                  </a:moveTo>
                  <a:cubicBezTo>
                    <a:pt x="5" y="11"/>
                    <a:pt x="0" y="18"/>
                    <a:pt x="1" y="30"/>
                  </a:cubicBezTo>
                  <a:cubicBezTo>
                    <a:pt x="1" y="42"/>
                    <a:pt x="3" y="47"/>
                    <a:pt x="6" y="49"/>
                  </a:cubicBezTo>
                  <a:cubicBezTo>
                    <a:pt x="9" y="51"/>
                    <a:pt x="15" y="56"/>
                    <a:pt x="22" y="55"/>
                  </a:cubicBezTo>
                  <a:cubicBezTo>
                    <a:pt x="29" y="54"/>
                    <a:pt x="38" y="52"/>
                    <a:pt x="43" y="50"/>
                  </a:cubicBezTo>
                  <a:cubicBezTo>
                    <a:pt x="47" y="49"/>
                    <a:pt x="53" y="51"/>
                    <a:pt x="69" y="47"/>
                  </a:cubicBezTo>
                  <a:cubicBezTo>
                    <a:pt x="85" y="42"/>
                    <a:pt x="100" y="31"/>
                    <a:pt x="103" y="22"/>
                  </a:cubicBezTo>
                  <a:cubicBezTo>
                    <a:pt x="105" y="17"/>
                    <a:pt x="108" y="3"/>
                    <a:pt x="90" y="6"/>
                  </a:cubicBezTo>
                  <a:cubicBezTo>
                    <a:pt x="71" y="9"/>
                    <a:pt x="47" y="15"/>
                    <a:pt x="40" y="7"/>
                  </a:cubicBezTo>
                  <a:cubicBezTo>
                    <a:pt x="34" y="0"/>
                    <a:pt x="5" y="11"/>
                    <a:pt x="5" y="11"/>
                  </a:cubicBezTo>
                  <a:close/>
                </a:path>
              </a:pathLst>
            </a:custGeom>
            <a:solidFill>
              <a:srgbClr val="FB6E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7" name="Freeform 74"/>
            <p:cNvSpPr>
              <a:spLocks/>
            </p:cNvSpPr>
            <p:nvPr/>
          </p:nvSpPr>
          <p:spPr bwMode="auto">
            <a:xfrm>
              <a:off x="1414463" y="2568575"/>
              <a:ext cx="28575" cy="49213"/>
            </a:xfrm>
            <a:custGeom>
              <a:avLst/>
              <a:gdLst>
                <a:gd name="T0" fmla="*/ 18 w 22"/>
                <a:gd name="T1" fmla="*/ 17 h 37"/>
                <a:gd name="T2" fmla="*/ 2 w 22"/>
                <a:gd name="T3" fmla="*/ 0 h 37"/>
                <a:gd name="T4" fmla="*/ 1 w 22"/>
                <a:gd name="T5" fmla="*/ 0 h 37"/>
                <a:gd name="T6" fmla="*/ 0 w 22"/>
                <a:gd name="T7" fmla="*/ 11 h 37"/>
                <a:gd name="T8" fmla="*/ 3 w 22"/>
                <a:gd name="T9" fmla="*/ 28 h 37"/>
                <a:gd name="T10" fmla="*/ 21 w 22"/>
                <a:gd name="T11" fmla="*/ 36 h 37"/>
                <a:gd name="T12" fmla="*/ 22 w 22"/>
                <a:gd name="T13" fmla="*/ 36 h 37"/>
                <a:gd name="T14" fmla="*/ 18 w 22"/>
                <a:gd name="T15" fmla="*/ 1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7">
                  <a:moveTo>
                    <a:pt x="18" y="17"/>
                  </a:moveTo>
                  <a:cubicBezTo>
                    <a:pt x="14" y="7"/>
                    <a:pt x="2" y="0"/>
                    <a:pt x="2" y="0"/>
                  </a:cubicBezTo>
                  <a:cubicBezTo>
                    <a:pt x="1" y="0"/>
                    <a:pt x="1" y="0"/>
                    <a:pt x="1" y="0"/>
                  </a:cubicBezTo>
                  <a:cubicBezTo>
                    <a:pt x="0" y="3"/>
                    <a:pt x="0" y="7"/>
                    <a:pt x="0" y="11"/>
                  </a:cubicBezTo>
                  <a:cubicBezTo>
                    <a:pt x="0" y="18"/>
                    <a:pt x="0" y="26"/>
                    <a:pt x="3" y="28"/>
                  </a:cubicBezTo>
                  <a:cubicBezTo>
                    <a:pt x="6" y="31"/>
                    <a:pt x="13" y="37"/>
                    <a:pt x="21" y="36"/>
                  </a:cubicBezTo>
                  <a:cubicBezTo>
                    <a:pt x="22" y="36"/>
                    <a:pt x="22" y="36"/>
                    <a:pt x="22" y="36"/>
                  </a:cubicBezTo>
                  <a:cubicBezTo>
                    <a:pt x="22" y="32"/>
                    <a:pt x="21" y="24"/>
                    <a:pt x="18" y="17"/>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8" name="Freeform 75"/>
            <p:cNvSpPr>
              <a:spLocks/>
            </p:cNvSpPr>
            <p:nvPr/>
          </p:nvSpPr>
          <p:spPr bwMode="auto">
            <a:xfrm>
              <a:off x="1474788" y="2554288"/>
              <a:ext cx="17463" cy="26988"/>
            </a:xfrm>
            <a:custGeom>
              <a:avLst/>
              <a:gdLst>
                <a:gd name="T0" fmla="*/ 11 w 13"/>
                <a:gd name="T1" fmla="*/ 19 h 20"/>
                <a:gd name="T2" fmla="*/ 9 w 13"/>
                <a:gd name="T3" fmla="*/ 18 h 20"/>
                <a:gd name="T4" fmla="*/ 8 w 13"/>
                <a:gd name="T5" fmla="*/ 12 h 20"/>
                <a:gd name="T6" fmla="*/ 2 w 13"/>
                <a:gd name="T7" fmla="*/ 2 h 20"/>
                <a:gd name="T8" fmla="*/ 0 w 13"/>
                <a:gd name="T9" fmla="*/ 1 h 20"/>
                <a:gd name="T10" fmla="*/ 2 w 13"/>
                <a:gd name="T11" fmla="*/ 0 h 20"/>
                <a:gd name="T12" fmla="*/ 12 w 13"/>
                <a:gd name="T13" fmla="*/ 11 h 20"/>
                <a:gd name="T14" fmla="*/ 11 w 13"/>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0">
                  <a:moveTo>
                    <a:pt x="11" y="19"/>
                  </a:moveTo>
                  <a:cubicBezTo>
                    <a:pt x="11" y="20"/>
                    <a:pt x="9" y="20"/>
                    <a:pt x="9" y="18"/>
                  </a:cubicBezTo>
                  <a:cubicBezTo>
                    <a:pt x="9" y="18"/>
                    <a:pt x="9" y="15"/>
                    <a:pt x="8" y="12"/>
                  </a:cubicBezTo>
                  <a:cubicBezTo>
                    <a:pt x="7" y="7"/>
                    <a:pt x="5" y="3"/>
                    <a:pt x="2" y="2"/>
                  </a:cubicBezTo>
                  <a:cubicBezTo>
                    <a:pt x="2" y="2"/>
                    <a:pt x="0" y="2"/>
                    <a:pt x="0" y="1"/>
                  </a:cubicBezTo>
                  <a:cubicBezTo>
                    <a:pt x="0" y="1"/>
                    <a:pt x="1" y="0"/>
                    <a:pt x="2" y="0"/>
                  </a:cubicBezTo>
                  <a:cubicBezTo>
                    <a:pt x="5" y="1"/>
                    <a:pt x="10" y="4"/>
                    <a:pt x="12" y="11"/>
                  </a:cubicBezTo>
                  <a:cubicBezTo>
                    <a:pt x="13" y="15"/>
                    <a:pt x="12" y="18"/>
                    <a:pt x="11"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9" name="Freeform 76"/>
            <p:cNvSpPr>
              <a:spLocks/>
            </p:cNvSpPr>
            <p:nvPr/>
          </p:nvSpPr>
          <p:spPr bwMode="auto">
            <a:xfrm>
              <a:off x="1484313" y="2554288"/>
              <a:ext cx="17463" cy="26988"/>
            </a:xfrm>
            <a:custGeom>
              <a:avLst/>
              <a:gdLst>
                <a:gd name="T0" fmla="*/ 11 w 12"/>
                <a:gd name="T1" fmla="*/ 19 h 20"/>
                <a:gd name="T2" fmla="*/ 9 w 12"/>
                <a:gd name="T3" fmla="*/ 18 h 20"/>
                <a:gd name="T4" fmla="*/ 8 w 12"/>
                <a:gd name="T5" fmla="*/ 11 h 20"/>
                <a:gd name="T6" fmla="*/ 2 w 12"/>
                <a:gd name="T7" fmla="*/ 2 h 20"/>
                <a:gd name="T8" fmla="*/ 0 w 12"/>
                <a:gd name="T9" fmla="*/ 1 h 20"/>
                <a:gd name="T10" fmla="*/ 2 w 12"/>
                <a:gd name="T11" fmla="*/ 0 h 20"/>
                <a:gd name="T12" fmla="*/ 11 w 12"/>
                <a:gd name="T13" fmla="*/ 11 h 20"/>
                <a:gd name="T14" fmla="*/ 11 w 12"/>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1" y="19"/>
                  </a:moveTo>
                  <a:cubicBezTo>
                    <a:pt x="10" y="20"/>
                    <a:pt x="9" y="19"/>
                    <a:pt x="9" y="18"/>
                  </a:cubicBezTo>
                  <a:cubicBezTo>
                    <a:pt x="9" y="18"/>
                    <a:pt x="9" y="15"/>
                    <a:pt x="8" y="11"/>
                  </a:cubicBezTo>
                  <a:cubicBezTo>
                    <a:pt x="7" y="6"/>
                    <a:pt x="4" y="3"/>
                    <a:pt x="2" y="2"/>
                  </a:cubicBezTo>
                  <a:cubicBezTo>
                    <a:pt x="1" y="2"/>
                    <a:pt x="0" y="2"/>
                    <a:pt x="0" y="1"/>
                  </a:cubicBezTo>
                  <a:cubicBezTo>
                    <a:pt x="0" y="0"/>
                    <a:pt x="1" y="0"/>
                    <a:pt x="2" y="0"/>
                  </a:cubicBezTo>
                  <a:cubicBezTo>
                    <a:pt x="4" y="1"/>
                    <a:pt x="9" y="3"/>
                    <a:pt x="11" y="11"/>
                  </a:cubicBezTo>
                  <a:cubicBezTo>
                    <a:pt x="12" y="15"/>
                    <a:pt x="12" y="17"/>
                    <a:pt x="11"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0" name="Freeform 77"/>
            <p:cNvSpPr>
              <a:spLocks/>
            </p:cNvSpPr>
            <p:nvPr/>
          </p:nvSpPr>
          <p:spPr bwMode="auto">
            <a:xfrm>
              <a:off x="1493838" y="2554288"/>
              <a:ext cx="15875" cy="25400"/>
            </a:xfrm>
            <a:custGeom>
              <a:avLst/>
              <a:gdLst>
                <a:gd name="T0" fmla="*/ 10 w 11"/>
                <a:gd name="T1" fmla="*/ 19 h 20"/>
                <a:gd name="T2" fmla="*/ 8 w 11"/>
                <a:gd name="T3" fmla="*/ 18 h 20"/>
                <a:gd name="T4" fmla="*/ 7 w 11"/>
                <a:gd name="T5" fmla="*/ 11 h 20"/>
                <a:gd name="T6" fmla="*/ 2 w 11"/>
                <a:gd name="T7" fmla="*/ 3 h 20"/>
                <a:gd name="T8" fmla="*/ 0 w 11"/>
                <a:gd name="T9" fmla="*/ 2 h 20"/>
                <a:gd name="T10" fmla="*/ 2 w 11"/>
                <a:gd name="T11" fmla="*/ 0 h 20"/>
                <a:gd name="T12" fmla="*/ 9 w 11"/>
                <a:gd name="T13" fmla="*/ 7 h 20"/>
                <a:gd name="T14" fmla="*/ 10 w 11"/>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10" y="19"/>
                  </a:moveTo>
                  <a:cubicBezTo>
                    <a:pt x="9" y="20"/>
                    <a:pt x="8" y="19"/>
                    <a:pt x="8" y="18"/>
                  </a:cubicBezTo>
                  <a:cubicBezTo>
                    <a:pt x="8" y="18"/>
                    <a:pt x="8" y="15"/>
                    <a:pt x="7" y="11"/>
                  </a:cubicBezTo>
                  <a:cubicBezTo>
                    <a:pt x="6" y="6"/>
                    <a:pt x="4" y="4"/>
                    <a:pt x="2" y="3"/>
                  </a:cubicBezTo>
                  <a:cubicBezTo>
                    <a:pt x="1" y="2"/>
                    <a:pt x="0" y="3"/>
                    <a:pt x="0" y="2"/>
                  </a:cubicBezTo>
                  <a:cubicBezTo>
                    <a:pt x="0" y="1"/>
                    <a:pt x="1" y="0"/>
                    <a:pt x="2" y="0"/>
                  </a:cubicBezTo>
                  <a:cubicBezTo>
                    <a:pt x="4" y="1"/>
                    <a:pt x="7" y="2"/>
                    <a:pt x="9" y="7"/>
                  </a:cubicBezTo>
                  <a:cubicBezTo>
                    <a:pt x="10" y="12"/>
                    <a:pt x="11" y="17"/>
                    <a:pt x="10"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1" name="Freeform 78"/>
            <p:cNvSpPr>
              <a:spLocks/>
            </p:cNvSpPr>
            <p:nvPr/>
          </p:nvSpPr>
          <p:spPr bwMode="auto">
            <a:xfrm>
              <a:off x="1463675" y="2593975"/>
              <a:ext cx="46038" cy="12700"/>
            </a:xfrm>
            <a:custGeom>
              <a:avLst/>
              <a:gdLst>
                <a:gd name="T0" fmla="*/ 10 w 34"/>
                <a:gd name="T1" fmla="*/ 0 h 10"/>
                <a:gd name="T2" fmla="*/ 0 w 34"/>
                <a:gd name="T3" fmla="*/ 3 h 10"/>
                <a:gd name="T4" fmla="*/ 0 w 34"/>
                <a:gd name="T5" fmla="*/ 3 h 10"/>
                <a:gd name="T6" fmla="*/ 24 w 34"/>
                <a:gd name="T7" fmla="*/ 10 h 10"/>
                <a:gd name="T8" fmla="*/ 31 w 34"/>
                <a:gd name="T9" fmla="*/ 9 h 10"/>
                <a:gd name="T10" fmla="*/ 34 w 34"/>
                <a:gd name="T11" fmla="*/ 8 h 10"/>
                <a:gd name="T12" fmla="*/ 10 w 3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4" h="10">
                  <a:moveTo>
                    <a:pt x="10" y="0"/>
                  </a:moveTo>
                  <a:cubicBezTo>
                    <a:pt x="6" y="1"/>
                    <a:pt x="3" y="2"/>
                    <a:pt x="0" y="3"/>
                  </a:cubicBezTo>
                  <a:cubicBezTo>
                    <a:pt x="0" y="3"/>
                    <a:pt x="0" y="3"/>
                    <a:pt x="0" y="3"/>
                  </a:cubicBezTo>
                  <a:cubicBezTo>
                    <a:pt x="24" y="10"/>
                    <a:pt x="24" y="10"/>
                    <a:pt x="24" y="10"/>
                  </a:cubicBezTo>
                  <a:cubicBezTo>
                    <a:pt x="26" y="10"/>
                    <a:pt x="28" y="9"/>
                    <a:pt x="31" y="9"/>
                  </a:cubicBezTo>
                  <a:cubicBezTo>
                    <a:pt x="32" y="8"/>
                    <a:pt x="33" y="8"/>
                    <a:pt x="34" y="8"/>
                  </a:cubicBezTo>
                  <a:cubicBezTo>
                    <a:pt x="29" y="6"/>
                    <a:pt x="18" y="3"/>
                    <a:pt x="10" y="0"/>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2" name="Freeform 79"/>
            <p:cNvSpPr>
              <a:spLocks/>
            </p:cNvSpPr>
            <p:nvPr/>
          </p:nvSpPr>
          <p:spPr bwMode="auto">
            <a:xfrm>
              <a:off x="1479550" y="2589213"/>
              <a:ext cx="44450" cy="14288"/>
            </a:xfrm>
            <a:custGeom>
              <a:avLst/>
              <a:gdLst>
                <a:gd name="T0" fmla="*/ 9 w 33"/>
                <a:gd name="T1" fmla="*/ 0 h 11"/>
                <a:gd name="T2" fmla="*/ 0 w 33"/>
                <a:gd name="T3" fmla="*/ 2 h 11"/>
                <a:gd name="T4" fmla="*/ 0 w 33"/>
                <a:gd name="T5" fmla="*/ 3 h 11"/>
                <a:gd name="T6" fmla="*/ 25 w 33"/>
                <a:gd name="T7" fmla="*/ 11 h 11"/>
                <a:gd name="T8" fmla="*/ 29 w 33"/>
                <a:gd name="T9" fmla="*/ 9 h 11"/>
                <a:gd name="T10" fmla="*/ 33 w 33"/>
                <a:gd name="T11" fmla="*/ 6 h 11"/>
                <a:gd name="T12" fmla="*/ 9 w 3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3" h="11">
                  <a:moveTo>
                    <a:pt x="9" y="0"/>
                  </a:moveTo>
                  <a:cubicBezTo>
                    <a:pt x="6" y="1"/>
                    <a:pt x="3" y="2"/>
                    <a:pt x="0" y="2"/>
                  </a:cubicBezTo>
                  <a:cubicBezTo>
                    <a:pt x="0" y="3"/>
                    <a:pt x="0" y="3"/>
                    <a:pt x="0" y="3"/>
                  </a:cubicBezTo>
                  <a:cubicBezTo>
                    <a:pt x="25" y="11"/>
                    <a:pt x="25" y="11"/>
                    <a:pt x="25" y="11"/>
                  </a:cubicBezTo>
                  <a:cubicBezTo>
                    <a:pt x="26" y="11"/>
                    <a:pt x="28" y="9"/>
                    <a:pt x="29" y="9"/>
                  </a:cubicBezTo>
                  <a:cubicBezTo>
                    <a:pt x="31" y="8"/>
                    <a:pt x="32" y="7"/>
                    <a:pt x="33" y="6"/>
                  </a:cubicBezTo>
                  <a:cubicBezTo>
                    <a:pt x="28" y="5"/>
                    <a:pt x="17" y="2"/>
                    <a:pt x="9" y="0"/>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3" name="Freeform 80"/>
            <p:cNvSpPr>
              <a:spLocks/>
            </p:cNvSpPr>
            <p:nvPr/>
          </p:nvSpPr>
          <p:spPr bwMode="auto">
            <a:xfrm>
              <a:off x="1362075" y="2144713"/>
              <a:ext cx="160338" cy="465138"/>
            </a:xfrm>
            <a:custGeom>
              <a:avLst/>
              <a:gdLst>
                <a:gd name="T0" fmla="*/ 58 w 120"/>
                <a:gd name="T1" fmla="*/ 56 h 346"/>
                <a:gd name="T2" fmla="*/ 112 w 120"/>
                <a:gd name="T3" fmla="*/ 218 h 346"/>
                <a:gd name="T4" fmla="*/ 87 w 120"/>
                <a:gd name="T5" fmla="*/ 310 h 346"/>
                <a:gd name="T6" fmla="*/ 39 w 120"/>
                <a:gd name="T7" fmla="*/ 313 h 346"/>
                <a:gd name="T8" fmla="*/ 55 w 120"/>
                <a:gd name="T9" fmla="*/ 245 h 346"/>
                <a:gd name="T10" fmla="*/ 65 w 120"/>
                <a:gd name="T11" fmla="*/ 218 h 346"/>
                <a:gd name="T12" fmla="*/ 7 w 120"/>
                <a:gd name="T13" fmla="*/ 91 h 346"/>
                <a:gd name="T14" fmla="*/ 58 w 120"/>
                <a:gd name="T15" fmla="*/ 56 h 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346">
                  <a:moveTo>
                    <a:pt x="58" y="56"/>
                  </a:moveTo>
                  <a:cubicBezTo>
                    <a:pt x="86" y="99"/>
                    <a:pt x="120" y="197"/>
                    <a:pt x="112" y="218"/>
                  </a:cubicBezTo>
                  <a:cubicBezTo>
                    <a:pt x="95" y="266"/>
                    <a:pt x="87" y="310"/>
                    <a:pt x="87" y="310"/>
                  </a:cubicBezTo>
                  <a:cubicBezTo>
                    <a:pt x="66" y="346"/>
                    <a:pt x="35" y="326"/>
                    <a:pt x="39" y="313"/>
                  </a:cubicBezTo>
                  <a:cubicBezTo>
                    <a:pt x="39" y="313"/>
                    <a:pt x="45" y="272"/>
                    <a:pt x="55" y="245"/>
                  </a:cubicBezTo>
                  <a:cubicBezTo>
                    <a:pt x="61" y="227"/>
                    <a:pt x="65" y="223"/>
                    <a:pt x="65" y="218"/>
                  </a:cubicBezTo>
                  <a:cubicBezTo>
                    <a:pt x="64" y="194"/>
                    <a:pt x="34" y="139"/>
                    <a:pt x="7" y="91"/>
                  </a:cubicBezTo>
                  <a:cubicBezTo>
                    <a:pt x="0" y="79"/>
                    <a:pt x="22" y="0"/>
                    <a:pt x="58" y="56"/>
                  </a:cubicBezTo>
                  <a:close/>
                </a:path>
              </a:pathLst>
            </a:custGeom>
            <a:solidFill>
              <a:srgbClr val="1C9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4" name="Freeform 81"/>
            <p:cNvSpPr>
              <a:spLocks/>
            </p:cNvSpPr>
            <p:nvPr/>
          </p:nvSpPr>
          <p:spPr bwMode="auto">
            <a:xfrm>
              <a:off x="1301750" y="1933575"/>
              <a:ext cx="220663" cy="342900"/>
            </a:xfrm>
            <a:custGeom>
              <a:avLst/>
              <a:gdLst>
                <a:gd name="T0" fmla="*/ 74 w 164"/>
                <a:gd name="T1" fmla="*/ 0 h 255"/>
                <a:gd name="T2" fmla="*/ 28 w 164"/>
                <a:gd name="T3" fmla="*/ 49 h 255"/>
                <a:gd name="T4" fmla="*/ 11 w 164"/>
                <a:gd name="T5" fmla="*/ 224 h 255"/>
                <a:gd name="T6" fmla="*/ 59 w 164"/>
                <a:gd name="T7" fmla="*/ 251 h 255"/>
                <a:gd name="T8" fmla="*/ 118 w 164"/>
                <a:gd name="T9" fmla="*/ 235 h 255"/>
                <a:gd name="T10" fmla="*/ 101 w 164"/>
                <a:gd name="T11" fmla="*/ 165 h 255"/>
                <a:gd name="T12" fmla="*/ 125 w 164"/>
                <a:gd name="T13" fmla="*/ 34 h 255"/>
                <a:gd name="T14" fmla="*/ 74 w 164"/>
                <a:gd name="T15" fmla="*/ 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255">
                  <a:moveTo>
                    <a:pt x="74" y="0"/>
                  </a:moveTo>
                  <a:cubicBezTo>
                    <a:pt x="74" y="0"/>
                    <a:pt x="43" y="9"/>
                    <a:pt x="28" y="49"/>
                  </a:cubicBezTo>
                  <a:cubicBezTo>
                    <a:pt x="0" y="125"/>
                    <a:pt x="11" y="224"/>
                    <a:pt x="11" y="224"/>
                  </a:cubicBezTo>
                  <a:cubicBezTo>
                    <a:pt x="11" y="224"/>
                    <a:pt x="24" y="248"/>
                    <a:pt x="59" y="251"/>
                  </a:cubicBezTo>
                  <a:cubicBezTo>
                    <a:pt x="109" y="255"/>
                    <a:pt x="118" y="235"/>
                    <a:pt x="118" y="235"/>
                  </a:cubicBezTo>
                  <a:cubicBezTo>
                    <a:pt x="118" y="235"/>
                    <a:pt x="99" y="188"/>
                    <a:pt x="101" y="165"/>
                  </a:cubicBezTo>
                  <a:cubicBezTo>
                    <a:pt x="105" y="113"/>
                    <a:pt x="164" y="64"/>
                    <a:pt x="125" y="34"/>
                  </a:cubicBezTo>
                  <a:cubicBezTo>
                    <a:pt x="94" y="10"/>
                    <a:pt x="74" y="0"/>
                    <a:pt x="74" y="0"/>
                  </a:cubicBezTo>
                  <a:close/>
                </a:path>
              </a:pathLst>
            </a:custGeom>
            <a:solidFill>
              <a:srgbClr val="FC6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5" name="Freeform 82"/>
            <p:cNvSpPr>
              <a:spLocks/>
            </p:cNvSpPr>
            <p:nvPr/>
          </p:nvSpPr>
          <p:spPr bwMode="auto">
            <a:xfrm>
              <a:off x="1441450" y="1827213"/>
              <a:ext cx="176213" cy="233363"/>
            </a:xfrm>
            <a:custGeom>
              <a:avLst/>
              <a:gdLst>
                <a:gd name="T0" fmla="*/ 17 w 131"/>
                <a:gd name="T1" fmla="*/ 131 h 174"/>
                <a:gd name="T2" fmla="*/ 20 w 131"/>
                <a:gd name="T3" fmla="*/ 168 h 174"/>
                <a:gd name="T4" fmla="*/ 116 w 131"/>
                <a:gd name="T5" fmla="*/ 119 h 174"/>
                <a:gd name="T6" fmla="*/ 127 w 131"/>
                <a:gd name="T7" fmla="*/ 16 h 174"/>
                <a:gd name="T8" fmla="*/ 108 w 131"/>
                <a:gd name="T9" fmla="*/ 12 h 174"/>
                <a:gd name="T10" fmla="*/ 93 w 131"/>
                <a:gd name="T11" fmla="*/ 89 h 174"/>
                <a:gd name="T12" fmla="*/ 82 w 131"/>
                <a:gd name="T13" fmla="*/ 103 h 174"/>
                <a:gd name="T14" fmla="*/ 17 w 131"/>
                <a:gd name="T15" fmla="*/ 131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74">
                  <a:moveTo>
                    <a:pt x="17" y="131"/>
                  </a:moveTo>
                  <a:cubicBezTo>
                    <a:pt x="8" y="138"/>
                    <a:pt x="0" y="163"/>
                    <a:pt x="20" y="168"/>
                  </a:cubicBezTo>
                  <a:cubicBezTo>
                    <a:pt x="41" y="174"/>
                    <a:pt x="112" y="127"/>
                    <a:pt x="116" y="119"/>
                  </a:cubicBezTo>
                  <a:cubicBezTo>
                    <a:pt x="124" y="103"/>
                    <a:pt x="131" y="94"/>
                    <a:pt x="127" y="16"/>
                  </a:cubicBezTo>
                  <a:cubicBezTo>
                    <a:pt x="127" y="4"/>
                    <a:pt x="110" y="0"/>
                    <a:pt x="108" y="12"/>
                  </a:cubicBezTo>
                  <a:cubicBezTo>
                    <a:pt x="105" y="24"/>
                    <a:pt x="103" y="64"/>
                    <a:pt x="93" y="89"/>
                  </a:cubicBezTo>
                  <a:cubicBezTo>
                    <a:pt x="90" y="96"/>
                    <a:pt x="87" y="100"/>
                    <a:pt x="82" y="103"/>
                  </a:cubicBezTo>
                  <a:cubicBezTo>
                    <a:pt x="65" y="114"/>
                    <a:pt x="29" y="120"/>
                    <a:pt x="17" y="131"/>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6" name="Freeform 83"/>
            <p:cNvSpPr>
              <a:spLocks/>
            </p:cNvSpPr>
            <p:nvPr/>
          </p:nvSpPr>
          <p:spPr bwMode="auto">
            <a:xfrm>
              <a:off x="1554163" y="1768475"/>
              <a:ext cx="85725" cy="87313"/>
            </a:xfrm>
            <a:custGeom>
              <a:avLst/>
              <a:gdLst>
                <a:gd name="T0" fmla="*/ 26 w 63"/>
                <a:gd name="T1" fmla="*/ 64 h 65"/>
                <a:gd name="T2" fmla="*/ 10 w 63"/>
                <a:gd name="T3" fmla="*/ 46 h 65"/>
                <a:gd name="T4" fmla="*/ 3 w 63"/>
                <a:gd name="T5" fmla="*/ 27 h 65"/>
                <a:gd name="T6" fmla="*/ 11 w 63"/>
                <a:gd name="T7" fmla="*/ 24 h 65"/>
                <a:gd name="T8" fmla="*/ 19 w 63"/>
                <a:gd name="T9" fmla="*/ 37 h 65"/>
                <a:gd name="T10" fmla="*/ 32 w 63"/>
                <a:gd name="T11" fmla="*/ 30 h 65"/>
                <a:gd name="T12" fmla="*/ 52 w 63"/>
                <a:gd name="T13" fmla="*/ 5 h 65"/>
                <a:gd name="T14" fmla="*/ 58 w 63"/>
                <a:gd name="T15" fmla="*/ 34 h 65"/>
                <a:gd name="T16" fmla="*/ 52 w 63"/>
                <a:gd name="T17" fmla="*/ 53 h 65"/>
                <a:gd name="T18" fmla="*/ 35 w 63"/>
                <a:gd name="T19" fmla="*/ 65 h 65"/>
                <a:gd name="T20" fmla="*/ 26 w 63"/>
                <a:gd name="T2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65">
                  <a:moveTo>
                    <a:pt x="26" y="64"/>
                  </a:moveTo>
                  <a:cubicBezTo>
                    <a:pt x="26" y="64"/>
                    <a:pt x="15" y="58"/>
                    <a:pt x="10" y="46"/>
                  </a:cubicBezTo>
                  <a:cubicBezTo>
                    <a:pt x="6" y="33"/>
                    <a:pt x="5" y="32"/>
                    <a:pt x="3" y="27"/>
                  </a:cubicBezTo>
                  <a:cubicBezTo>
                    <a:pt x="0" y="21"/>
                    <a:pt x="5" y="14"/>
                    <a:pt x="11" y="24"/>
                  </a:cubicBezTo>
                  <a:cubicBezTo>
                    <a:pt x="15" y="33"/>
                    <a:pt x="19" y="37"/>
                    <a:pt x="19" y="37"/>
                  </a:cubicBezTo>
                  <a:cubicBezTo>
                    <a:pt x="19" y="37"/>
                    <a:pt x="26" y="43"/>
                    <a:pt x="32" y="30"/>
                  </a:cubicBezTo>
                  <a:cubicBezTo>
                    <a:pt x="38" y="18"/>
                    <a:pt x="47" y="0"/>
                    <a:pt x="52" y="5"/>
                  </a:cubicBezTo>
                  <a:cubicBezTo>
                    <a:pt x="58" y="12"/>
                    <a:pt x="63" y="14"/>
                    <a:pt x="58" y="34"/>
                  </a:cubicBezTo>
                  <a:cubicBezTo>
                    <a:pt x="56" y="40"/>
                    <a:pt x="53" y="49"/>
                    <a:pt x="52" y="53"/>
                  </a:cubicBezTo>
                  <a:cubicBezTo>
                    <a:pt x="48" y="63"/>
                    <a:pt x="45" y="65"/>
                    <a:pt x="35" y="65"/>
                  </a:cubicBezTo>
                  <a:cubicBezTo>
                    <a:pt x="27" y="64"/>
                    <a:pt x="26" y="64"/>
                    <a:pt x="26" y="64"/>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7" name="Freeform 84"/>
            <p:cNvSpPr>
              <a:spLocks/>
            </p:cNvSpPr>
            <p:nvPr/>
          </p:nvSpPr>
          <p:spPr bwMode="auto">
            <a:xfrm>
              <a:off x="1414463" y="1839913"/>
              <a:ext cx="103188" cy="119063"/>
            </a:xfrm>
            <a:custGeom>
              <a:avLst/>
              <a:gdLst>
                <a:gd name="T0" fmla="*/ 44 w 77"/>
                <a:gd name="T1" fmla="*/ 2 h 88"/>
                <a:gd name="T2" fmla="*/ 77 w 77"/>
                <a:gd name="T3" fmla="*/ 6 h 88"/>
                <a:gd name="T4" fmla="*/ 59 w 77"/>
                <a:gd name="T5" fmla="*/ 69 h 88"/>
                <a:gd name="T6" fmla="*/ 39 w 77"/>
                <a:gd name="T7" fmla="*/ 87 h 88"/>
                <a:gd name="T8" fmla="*/ 11 w 77"/>
                <a:gd name="T9" fmla="*/ 74 h 88"/>
                <a:gd name="T10" fmla="*/ 1 w 77"/>
                <a:gd name="T11" fmla="*/ 42 h 88"/>
                <a:gd name="T12" fmla="*/ 2 w 77"/>
                <a:gd name="T13" fmla="*/ 0 h 88"/>
                <a:gd name="T14" fmla="*/ 44 w 77"/>
                <a:gd name="T15" fmla="*/ 2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8">
                  <a:moveTo>
                    <a:pt x="44" y="2"/>
                  </a:moveTo>
                  <a:cubicBezTo>
                    <a:pt x="77" y="6"/>
                    <a:pt x="77" y="6"/>
                    <a:pt x="77" y="6"/>
                  </a:cubicBezTo>
                  <a:cubicBezTo>
                    <a:pt x="59" y="69"/>
                    <a:pt x="59" y="69"/>
                    <a:pt x="59" y="69"/>
                  </a:cubicBezTo>
                  <a:cubicBezTo>
                    <a:pt x="55" y="86"/>
                    <a:pt x="45" y="88"/>
                    <a:pt x="39" y="87"/>
                  </a:cubicBezTo>
                  <a:cubicBezTo>
                    <a:pt x="28" y="86"/>
                    <a:pt x="17" y="79"/>
                    <a:pt x="11" y="74"/>
                  </a:cubicBezTo>
                  <a:cubicBezTo>
                    <a:pt x="0" y="66"/>
                    <a:pt x="1" y="44"/>
                    <a:pt x="1" y="42"/>
                  </a:cubicBezTo>
                  <a:cubicBezTo>
                    <a:pt x="2" y="0"/>
                    <a:pt x="2" y="0"/>
                    <a:pt x="2" y="0"/>
                  </a:cubicBezTo>
                  <a:lnTo>
                    <a:pt x="44" y="2"/>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8" name="Freeform 85"/>
            <p:cNvSpPr>
              <a:spLocks/>
            </p:cNvSpPr>
            <p:nvPr/>
          </p:nvSpPr>
          <p:spPr bwMode="auto">
            <a:xfrm>
              <a:off x="1404938" y="1792288"/>
              <a:ext cx="130175" cy="141288"/>
            </a:xfrm>
            <a:custGeom>
              <a:avLst/>
              <a:gdLst>
                <a:gd name="T0" fmla="*/ 9 w 97"/>
                <a:gd name="T1" fmla="*/ 92 h 106"/>
                <a:gd name="T2" fmla="*/ 4 w 97"/>
                <a:gd name="T3" fmla="*/ 63 h 106"/>
                <a:gd name="T4" fmla="*/ 16 w 97"/>
                <a:gd name="T5" fmla="*/ 18 h 106"/>
                <a:gd name="T6" fmla="*/ 35 w 97"/>
                <a:gd name="T7" fmla="*/ 10 h 106"/>
                <a:gd name="T8" fmla="*/ 45 w 97"/>
                <a:gd name="T9" fmla="*/ 3 h 106"/>
                <a:gd name="T10" fmla="*/ 50 w 97"/>
                <a:gd name="T11" fmla="*/ 4 h 106"/>
                <a:gd name="T12" fmla="*/ 55 w 97"/>
                <a:gd name="T13" fmla="*/ 9 h 106"/>
                <a:gd name="T14" fmla="*/ 60 w 97"/>
                <a:gd name="T15" fmla="*/ 5 h 106"/>
                <a:gd name="T16" fmla="*/ 64 w 97"/>
                <a:gd name="T17" fmla="*/ 5 h 106"/>
                <a:gd name="T18" fmla="*/ 73 w 97"/>
                <a:gd name="T19" fmla="*/ 18 h 106"/>
                <a:gd name="T20" fmla="*/ 76 w 97"/>
                <a:gd name="T21" fmla="*/ 13 h 106"/>
                <a:gd name="T22" fmla="*/ 86 w 97"/>
                <a:gd name="T23" fmla="*/ 20 h 106"/>
                <a:gd name="T24" fmla="*/ 91 w 97"/>
                <a:gd name="T25" fmla="*/ 42 h 106"/>
                <a:gd name="T26" fmla="*/ 81 w 97"/>
                <a:gd name="T27" fmla="*/ 56 h 106"/>
                <a:gd name="T28" fmla="*/ 72 w 97"/>
                <a:gd name="T29" fmla="*/ 62 h 106"/>
                <a:gd name="T30" fmla="*/ 55 w 97"/>
                <a:gd name="T31" fmla="*/ 80 h 106"/>
                <a:gd name="T32" fmla="*/ 35 w 97"/>
                <a:gd name="T33" fmla="*/ 89 h 106"/>
                <a:gd name="T34" fmla="*/ 9 w 97"/>
                <a:gd name="T35"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106">
                  <a:moveTo>
                    <a:pt x="9" y="92"/>
                  </a:moveTo>
                  <a:cubicBezTo>
                    <a:pt x="9" y="92"/>
                    <a:pt x="7" y="86"/>
                    <a:pt x="4" y="63"/>
                  </a:cubicBezTo>
                  <a:cubicBezTo>
                    <a:pt x="0" y="41"/>
                    <a:pt x="4" y="26"/>
                    <a:pt x="16" y="18"/>
                  </a:cubicBezTo>
                  <a:cubicBezTo>
                    <a:pt x="24" y="12"/>
                    <a:pt x="30" y="12"/>
                    <a:pt x="35" y="10"/>
                  </a:cubicBezTo>
                  <a:cubicBezTo>
                    <a:pt x="38" y="9"/>
                    <a:pt x="45" y="3"/>
                    <a:pt x="45" y="3"/>
                  </a:cubicBezTo>
                  <a:cubicBezTo>
                    <a:pt x="45" y="3"/>
                    <a:pt x="48" y="0"/>
                    <a:pt x="50" y="4"/>
                  </a:cubicBezTo>
                  <a:cubicBezTo>
                    <a:pt x="51" y="8"/>
                    <a:pt x="53" y="11"/>
                    <a:pt x="55" y="9"/>
                  </a:cubicBezTo>
                  <a:cubicBezTo>
                    <a:pt x="57" y="8"/>
                    <a:pt x="59" y="6"/>
                    <a:pt x="60" y="5"/>
                  </a:cubicBezTo>
                  <a:cubicBezTo>
                    <a:pt x="62" y="3"/>
                    <a:pt x="64" y="5"/>
                    <a:pt x="64" y="5"/>
                  </a:cubicBezTo>
                  <a:cubicBezTo>
                    <a:pt x="73" y="18"/>
                    <a:pt x="73" y="18"/>
                    <a:pt x="73" y="18"/>
                  </a:cubicBezTo>
                  <a:cubicBezTo>
                    <a:pt x="73" y="18"/>
                    <a:pt x="75" y="16"/>
                    <a:pt x="76" y="13"/>
                  </a:cubicBezTo>
                  <a:cubicBezTo>
                    <a:pt x="78" y="11"/>
                    <a:pt x="86" y="20"/>
                    <a:pt x="86" y="20"/>
                  </a:cubicBezTo>
                  <a:cubicBezTo>
                    <a:pt x="86" y="20"/>
                    <a:pt x="97" y="32"/>
                    <a:pt x="91" y="42"/>
                  </a:cubicBezTo>
                  <a:cubicBezTo>
                    <a:pt x="89" y="46"/>
                    <a:pt x="87" y="50"/>
                    <a:pt x="81" y="56"/>
                  </a:cubicBezTo>
                  <a:cubicBezTo>
                    <a:pt x="80" y="57"/>
                    <a:pt x="77" y="55"/>
                    <a:pt x="72" y="62"/>
                  </a:cubicBezTo>
                  <a:cubicBezTo>
                    <a:pt x="65" y="73"/>
                    <a:pt x="56" y="94"/>
                    <a:pt x="55" y="80"/>
                  </a:cubicBezTo>
                  <a:cubicBezTo>
                    <a:pt x="55" y="72"/>
                    <a:pt x="44" y="79"/>
                    <a:pt x="35" y="89"/>
                  </a:cubicBezTo>
                  <a:cubicBezTo>
                    <a:pt x="30" y="95"/>
                    <a:pt x="14" y="106"/>
                    <a:pt x="9" y="92"/>
                  </a:cubicBezTo>
                  <a:close/>
                </a:path>
              </a:pathLst>
            </a:custGeom>
            <a:solidFill>
              <a:srgbClr val="AF8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9" name="Freeform 86"/>
            <p:cNvSpPr>
              <a:spLocks/>
            </p:cNvSpPr>
            <p:nvPr/>
          </p:nvSpPr>
          <p:spPr bwMode="auto">
            <a:xfrm>
              <a:off x="1465263" y="1890713"/>
              <a:ext cx="11113" cy="23813"/>
            </a:xfrm>
            <a:custGeom>
              <a:avLst/>
              <a:gdLst>
                <a:gd name="T0" fmla="*/ 9 w 9"/>
                <a:gd name="T1" fmla="*/ 0 h 18"/>
                <a:gd name="T2" fmla="*/ 2 w 9"/>
                <a:gd name="T3" fmla="*/ 6 h 18"/>
                <a:gd name="T4" fmla="*/ 2 w 9"/>
                <a:gd name="T5" fmla="*/ 15 h 18"/>
                <a:gd name="T6" fmla="*/ 6 w 9"/>
                <a:gd name="T7" fmla="*/ 18 h 18"/>
                <a:gd name="T8" fmla="*/ 7 w 9"/>
                <a:gd name="T9" fmla="*/ 7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9" y="0"/>
                    <a:pt x="4" y="0"/>
                    <a:pt x="2" y="6"/>
                  </a:cubicBezTo>
                  <a:cubicBezTo>
                    <a:pt x="0" y="10"/>
                    <a:pt x="2" y="14"/>
                    <a:pt x="2" y="15"/>
                  </a:cubicBezTo>
                  <a:cubicBezTo>
                    <a:pt x="4" y="18"/>
                    <a:pt x="6" y="18"/>
                    <a:pt x="6" y="18"/>
                  </a:cubicBezTo>
                  <a:cubicBezTo>
                    <a:pt x="6" y="18"/>
                    <a:pt x="7" y="8"/>
                    <a:pt x="7" y="7"/>
                  </a:cubicBezTo>
                  <a:cubicBezTo>
                    <a:pt x="8" y="5"/>
                    <a:pt x="9" y="0"/>
                    <a:pt x="9"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0" name="Freeform 87"/>
            <p:cNvSpPr>
              <a:spLocks/>
            </p:cNvSpPr>
            <p:nvPr/>
          </p:nvSpPr>
          <p:spPr bwMode="auto">
            <a:xfrm>
              <a:off x="1470025" y="1885950"/>
              <a:ext cx="14288" cy="33338"/>
            </a:xfrm>
            <a:custGeom>
              <a:avLst/>
              <a:gdLst>
                <a:gd name="T0" fmla="*/ 8 w 11"/>
                <a:gd name="T1" fmla="*/ 1 h 25"/>
                <a:gd name="T2" fmla="*/ 8 w 11"/>
                <a:gd name="T3" fmla="*/ 5 h 25"/>
                <a:gd name="T4" fmla="*/ 5 w 11"/>
                <a:gd name="T5" fmla="*/ 14 h 25"/>
                <a:gd name="T6" fmla="*/ 5 w 11"/>
                <a:gd name="T7" fmla="*/ 23 h 25"/>
                <a:gd name="T8" fmla="*/ 1 w 11"/>
                <a:gd name="T9" fmla="*/ 21 h 25"/>
                <a:gd name="T10" fmla="*/ 1 w 11"/>
                <a:gd name="T11" fmla="*/ 11 h 25"/>
                <a:gd name="T12" fmla="*/ 8 w 11"/>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11" h="25">
                  <a:moveTo>
                    <a:pt x="8" y="1"/>
                  </a:moveTo>
                  <a:cubicBezTo>
                    <a:pt x="8" y="1"/>
                    <a:pt x="11" y="1"/>
                    <a:pt x="8" y="5"/>
                  </a:cubicBezTo>
                  <a:cubicBezTo>
                    <a:pt x="6" y="9"/>
                    <a:pt x="5" y="11"/>
                    <a:pt x="5" y="14"/>
                  </a:cubicBezTo>
                  <a:cubicBezTo>
                    <a:pt x="5" y="16"/>
                    <a:pt x="5" y="23"/>
                    <a:pt x="5" y="23"/>
                  </a:cubicBezTo>
                  <a:cubicBezTo>
                    <a:pt x="5" y="23"/>
                    <a:pt x="3" y="25"/>
                    <a:pt x="1" y="21"/>
                  </a:cubicBezTo>
                  <a:cubicBezTo>
                    <a:pt x="1" y="19"/>
                    <a:pt x="0" y="15"/>
                    <a:pt x="1" y="11"/>
                  </a:cubicBezTo>
                  <a:cubicBezTo>
                    <a:pt x="1" y="9"/>
                    <a:pt x="5" y="0"/>
                    <a:pt x="8"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1" name="Freeform 88"/>
            <p:cNvSpPr>
              <a:spLocks/>
            </p:cNvSpPr>
            <p:nvPr/>
          </p:nvSpPr>
          <p:spPr bwMode="auto">
            <a:xfrm>
              <a:off x="1458913" y="1663700"/>
              <a:ext cx="66675" cy="98425"/>
            </a:xfrm>
            <a:custGeom>
              <a:avLst/>
              <a:gdLst>
                <a:gd name="T0" fmla="*/ 1 w 49"/>
                <a:gd name="T1" fmla="*/ 69 h 73"/>
                <a:gd name="T2" fmla="*/ 2 w 49"/>
                <a:gd name="T3" fmla="*/ 41 h 73"/>
                <a:gd name="T4" fmla="*/ 12 w 49"/>
                <a:gd name="T5" fmla="*/ 18 h 73"/>
                <a:gd name="T6" fmla="*/ 27 w 49"/>
                <a:gd name="T7" fmla="*/ 20 h 73"/>
                <a:gd name="T8" fmla="*/ 30 w 49"/>
                <a:gd name="T9" fmla="*/ 54 h 73"/>
                <a:gd name="T10" fmla="*/ 42 w 49"/>
                <a:gd name="T11" fmla="*/ 46 h 73"/>
                <a:gd name="T12" fmla="*/ 41 w 49"/>
                <a:gd name="T13" fmla="*/ 56 h 73"/>
                <a:gd name="T14" fmla="*/ 28 w 49"/>
                <a:gd name="T15" fmla="*/ 69 h 73"/>
                <a:gd name="T16" fmla="*/ 13 w 49"/>
                <a:gd name="T17" fmla="*/ 73 h 73"/>
                <a:gd name="T18" fmla="*/ 1 w 49"/>
                <a:gd name="T19"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73">
                  <a:moveTo>
                    <a:pt x="1" y="69"/>
                  </a:moveTo>
                  <a:cubicBezTo>
                    <a:pt x="1" y="69"/>
                    <a:pt x="0" y="60"/>
                    <a:pt x="2" y="41"/>
                  </a:cubicBezTo>
                  <a:cubicBezTo>
                    <a:pt x="5" y="22"/>
                    <a:pt x="10" y="20"/>
                    <a:pt x="12" y="18"/>
                  </a:cubicBezTo>
                  <a:cubicBezTo>
                    <a:pt x="15" y="14"/>
                    <a:pt x="29" y="0"/>
                    <a:pt x="27" y="20"/>
                  </a:cubicBezTo>
                  <a:cubicBezTo>
                    <a:pt x="25" y="40"/>
                    <a:pt x="20" y="54"/>
                    <a:pt x="30" y="54"/>
                  </a:cubicBezTo>
                  <a:cubicBezTo>
                    <a:pt x="34" y="54"/>
                    <a:pt x="35" y="51"/>
                    <a:pt x="42" y="46"/>
                  </a:cubicBezTo>
                  <a:cubicBezTo>
                    <a:pt x="47" y="43"/>
                    <a:pt x="49" y="49"/>
                    <a:pt x="41" y="56"/>
                  </a:cubicBezTo>
                  <a:cubicBezTo>
                    <a:pt x="31" y="67"/>
                    <a:pt x="34" y="66"/>
                    <a:pt x="28" y="69"/>
                  </a:cubicBezTo>
                  <a:cubicBezTo>
                    <a:pt x="21" y="73"/>
                    <a:pt x="13" y="73"/>
                    <a:pt x="13" y="73"/>
                  </a:cubicBezTo>
                  <a:lnTo>
                    <a:pt x="1" y="69"/>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28" name="Group 227" hidden="1"/>
          <p:cNvGrpSpPr/>
          <p:nvPr/>
        </p:nvGrpSpPr>
        <p:grpSpPr>
          <a:xfrm>
            <a:off x="1808164" y="3178177"/>
            <a:ext cx="455612" cy="901700"/>
            <a:chOff x="1808163" y="3178176"/>
            <a:chExt cx="455612" cy="901700"/>
          </a:xfrm>
        </p:grpSpPr>
        <p:sp>
          <p:nvSpPr>
            <p:cNvPr id="112" name="Freeform 89"/>
            <p:cNvSpPr>
              <a:spLocks/>
            </p:cNvSpPr>
            <p:nvPr/>
          </p:nvSpPr>
          <p:spPr bwMode="auto">
            <a:xfrm>
              <a:off x="1808163" y="3341688"/>
              <a:ext cx="158750" cy="219075"/>
            </a:xfrm>
            <a:custGeom>
              <a:avLst/>
              <a:gdLst>
                <a:gd name="T0" fmla="*/ 62 w 119"/>
                <a:gd name="T1" fmla="*/ 23 h 163"/>
                <a:gd name="T2" fmla="*/ 5 w 119"/>
                <a:gd name="T3" fmla="*/ 109 h 163"/>
                <a:gd name="T4" fmla="*/ 17 w 119"/>
                <a:gd name="T5" fmla="*/ 142 h 163"/>
                <a:gd name="T6" fmla="*/ 119 w 119"/>
                <a:gd name="T7" fmla="*/ 163 h 163"/>
                <a:gd name="T8" fmla="*/ 110 w 119"/>
                <a:gd name="T9" fmla="*/ 138 h 163"/>
                <a:gd name="T10" fmla="*/ 50 w 119"/>
                <a:gd name="T11" fmla="*/ 111 h 163"/>
                <a:gd name="T12" fmla="*/ 87 w 119"/>
                <a:gd name="T13" fmla="*/ 65 h 163"/>
                <a:gd name="T14" fmla="*/ 62 w 119"/>
                <a:gd name="T15" fmla="*/ 2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163">
                  <a:moveTo>
                    <a:pt x="62" y="23"/>
                  </a:moveTo>
                  <a:cubicBezTo>
                    <a:pt x="62" y="23"/>
                    <a:pt x="10" y="99"/>
                    <a:pt x="5" y="109"/>
                  </a:cubicBezTo>
                  <a:cubicBezTo>
                    <a:pt x="0" y="119"/>
                    <a:pt x="2" y="137"/>
                    <a:pt x="17" y="142"/>
                  </a:cubicBezTo>
                  <a:cubicBezTo>
                    <a:pt x="34" y="148"/>
                    <a:pt x="119" y="163"/>
                    <a:pt x="119" y="163"/>
                  </a:cubicBezTo>
                  <a:cubicBezTo>
                    <a:pt x="110" y="138"/>
                    <a:pt x="110" y="138"/>
                    <a:pt x="110" y="138"/>
                  </a:cubicBezTo>
                  <a:cubicBezTo>
                    <a:pt x="50" y="111"/>
                    <a:pt x="50" y="111"/>
                    <a:pt x="50" y="111"/>
                  </a:cubicBezTo>
                  <a:cubicBezTo>
                    <a:pt x="87" y="65"/>
                    <a:pt x="87" y="65"/>
                    <a:pt x="87" y="65"/>
                  </a:cubicBezTo>
                  <a:cubicBezTo>
                    <a:pt x="87" y="65"/>
                    <a:pt x="88" y="0"/>
                    <a:pt x="62" y="23"/>
                  </a:cubicBezTo>
                  <a:close/>
                </a:path>
              </a:pathLst>
            </a:custGeom>
            <a:solidFill>
              <a:srgbClr val="205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3" name="Freeform 90"/>
            <p:cNvSpPr>
              <a:spLocks/>
            </p:cNvSpPr>
            <p:nvPr/>
          </p:nvSpPr>
          <p:spPr bwMode="auto">
            <a:xfrm>
              <a:off x="2174875" y="3514726"/>
              <a:ext cx="88900" cy="60325"/>
            </a:xfrm>
            <a:custGeom>
              <a:avLst/>
              <a:gdLst>
                <a:gd name="T0" fmla="*/ 7 w 66"/>
                <a:gd name="T1" fmla="*/ 21 h 45"/>
                <a:gd name="T2" fmla="*/ 12 w 66"/>
                <a:gd name="T3" fmla="*/ 30 h 45"/>
                <a:gd name="T4" fmla="*/ 48 w 66"/>
                <a:gd name="T5" fmla="*/ 32 h 45"/>
                <a:gd name="T6" fmla="*/ 59 w 66"/>
                <a:gd name="T7" fmla="*/ 38 h 45"/>
                <a:gd name="T8" fmla="*/ 59 w 66"/>
                <a:gd name="T9" fmla="*/ 16 h 45"/>
                <a:gd name="T10" fmla="*/ 35 w 66"/>
                <a:gd name="T11" fmla="*/ 1 h 45"/>
                <a:gd name="T12" fmla="*/ 0 w 66"/>
                <a:gd name="T13" fmla="*/ 1 h 45"/>
                <a:gd name="T14" fmla="*/ 7 w 66"/>
                <a:gd name="T15" fmla="*/ 21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5">
                  <a:moveTo>
                    <a:pt x="7" y="21"/>
                  </a:moveTo>
                  <a:cubicBezTo>
                    <a:pt x="7" y="21"/>
                    <a:pt x="8" y="34"/>
                    <a:pt x="12" y="30"/>
                  </a:cubicBezTo>
                  <a:cubicBezTo>
                    <a:pt x="15" y="27"/>
                    <a:pt x="46" y="27"/>
                    <a:pt x="48" y="32"/>
                  </a:cubicBezTo>
                  <a:cubicBezTo>
                    <a:pt x="53" y="45"/>
                    <a:pt x="59" y="38"/>
                    <a:pt x="59" y="38"/>
                  </a:cubicBezTo>
                  <a:cubicBezTo>
                    <a:pt x="59" y="38"/>
                    <a:pt x="66" y="26"/>
                    <a:pt x="59" y="16"/>
                  </a:cubicBezTo>
                  <a:cubicBezTo>
                    <a:pt x="49" y="3"/>
                    <a:pt x="47" y="2"/>
                    <a:pt x="35" y="1"/>
                  </a:cubicBezTo>
                  <a:cubicBezTo>
                    <a:pt x="23" y="0"/>
                    <a:pt x="0" y="1"/>
                    <a:pt x="0" y="1"/>
                  </a:cubicBezTo>
                  <a:lnTo>
                    <a:pt x="7" y="21"/>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4" name="Freeform 91"/>
            <p:cNvSpPr>
              <a:spLocks/>
            </p:cNvSpPr>
            <p:nvPr/>
          </p:nvSpPr>
          <p:spPr bwMode="auto">
            <a:xfrm>
              <a:off x="1914525" y="3289301"/>
              <a:ext cx="65088" cy="103188"/>
            </a:xfrm>
            <a:custGeom>
              <a:avLst/>
              <a:gdLst>
                <a:gd name="T0" fmla="*/ 0 w 49"/>
                <a:gd name="T1" fmla="*/ 76 h 77"/>
                <a:gd name="T2" fmla="*/ 18 w 49"/>
                <a:gd name="T3" fmla="*/ 6 h 77"/>
                <a:gd name="T4" fmla="*/ 49 w 49"/>
                <a:gd name="T5" fmla="*/ 12 h 77"/>
                <a:gd name="T6" fmla="*/ 46 w 49"/>
                <a:gd name="T7" fmla="*/ 66 h 77"/>
                <a:gd name="T8" fmla="*/ 0 w 49"/>
                <a:gd name="T9" fmla="*/ 76 h 77"/>
              </a:gdLst>
              <a:ahLst/>
              <a:cxnLst>
                <a:cxn ang="0">
                  <a:pos x="T0" y="T1"/>
                </a:cxn>
                <a:cxn ang="0">
                  <a:pos x="T2" y="T3"/>
                </a:cxn>
                <a:cxn ang="0">
                  <a:pos x="T4" y="T5"/>
                </a:cxn>
                <a:cxn ang="0">
                  <a:pos x="T6" y="T7"/>
                </a:cxn>
                <a:cxn ang="0">
                  <a:pos x="T8" y="T9"/>
                </a:cxn>
              </a:cxnLst>
              <a:rect l="0" t="0" r="r" b="b"/>
              <a:pathLst>
                <a:path w="49" h="77">
                  <a:moveTo>
                    <a:pt x="0" y="76"/>
                  </a:moveTo>
                  <a:cubicBezTo>
                    <a:pt x="0" y="76"/>
                    <a:pt x="10" y="49"/>
                    <a:pt x="18" y="6"/>
                  </a:cubicBezTo>
                  <a:cubicBezTo>
                    <a:pt x="19" y="0"/>
                    <a:pt x="49" y="12"/>
                    <a:pt x="49" y="12"/>
                  </a:cubicBezTo>
                  <a:cubicBezTo>
                    <a:pt x="49" y="12"/>
                    <a:pt x="45" y="53"/>
                    <a:pt x="46" y="66"/>
                  </a:cubicBezTo>
                  <a:cubicBezTo>
                    <a:pt x="47" y="77"/>
                    <a:pt x="0" y="76"/>
                    <a:pt x="0" y="76"/>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5" name="Freeform 92"/>
            <p:cNvSpPr>
              <a:spLocks/>
            </p:cNvSpPr>
            <p:nvPr/>
          </p:nvSpPr>
          <p:spPr bwMode="auto">
            <a:xfrm>
              <a:off x="1925638" y="3938588"/>
              <a:ext cx="125413" cy="74613"/>
            </a:xfrm>
            <a:custGeom>
              <a:avLst/>
              <a:gdLst>
                <a:gd name="T0" fmla="*/ 8 w 93"/>
                <a:gd name="T1" fmla="*/ 17 h 56"/>
                <a:gd name="T2" fmla="*/ 1 w 93"/>
                <a:gd name="T3" fmla="*/ 34 h 56"/>
                <a:gd name="T4" fmla="*/ 4 w 93"/>
                <a:gd name="T5" fmla="*/ 51 h 56"/>
                <a:gd name="T6" fmla="*/ 23 w 93"/>
                <a:gd name="T7" fmla="*/ 55 h 56"/>
                <a:gd name="T8" fmla="*/ 45 w 93"/>
                <a:gd name="T9" fmla="*/ 46 h 56"/>
                <a:gd name="T10" fmla="*/ 64 w 93"/>
                <a:gd name="T11" fmla="*/ 40 h 56"/>
                <a:gd name="T12" fmla="*/ 90 w 93"/>
                <a:gd name="T13" fmla="*/ 22 h 56"/>
                <a:gd name="T14" fmla="*/ 90 w 93"/>
                <a:gd name="T15" fmla="*/ 10 h 56"/>
                <a:gd name="T16" fmla="*/ 42 w 93"/>
                <a:gd name="T17" fmla="*/ 12 h 56"/>
                <a:gd name="T18" fmla="*/ 8 w 93"/>
                <a:gd name="T19" fmla="*/ 1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56">
                  <a:moveTo>
                    <a:pt x="8" y="17"/>
                  </a:moveTo>
                  <a:cubicBezTo>
                    <a:pt x="8" y="17"/>
                    <a:pt x="0" y="23"/>
                    <a:pt x="1" y="34"/>
                  </a:cubicBezTo>
                  <a:cubicBezTo>
                    <a:pt x="2" y="46"/>
                    <a:pt x="1" y="49"/>
                    <a:pt x="4" y="51"/>
                  </a:cubicBezTo>
                  <a:cubicBezTo>
                    <a:pt x="7" y="53"/>
                    <a:pt x="16" y="56"/>
                    <a:pt x="23" y="55"/>
                  </a:cubicBezTo>
                  <a:cubicBezTo>
                    <a:pt x="30" y="54"/>
                    <a:pt x="41" y="48"/>
                    <a:pt x="45" y="46"/>
                  </a:cubicBezTo>
                  <a:cubicBezTo>
                    <a:pt x="50" y="45"/>
                    <a:pt x="48" y="45"/>
                    <a:pt x="64" y="40"/>
                  </a:cubicBezTo>
                  <a:cubicBezTo>
                    <a:pt x="85" y="34"/>
                    <a:pt x="88" y="28"/>
                    <a:pt x="90" y="22"/>
                  </a:cubicBezTo>
                  <a:cubicBezTo>
                    <a:pt x="92" y="17"/>
                    <a:pt x="93" y="12"/>
                    <a:pt x="90" y="10"/>
                  </a:cubicBezTo>
                  <a:cubicBezTo>
                    <a:pt x="75" y="0"/>
                    <a:pt x="48" y="19"/>
                    <a:pt x="42" y="12"/>
                  </a:cubicBezTo>
                  <a:cubicBezTo>
                    <a:pt x="35" y="5"/>
                    <a:pt x="8" y="17"/>
                    <a:pt x="8" y="17"/>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6" name="Freeform 93"/>
            <p:cNvSpPr>
              <a:spLocks/>
            </p:cNvSpPr>
            <p:nvPr/>
          </p:nvSpPr>
          <p:spPr bwMode="auto">
            <a:xfrm>
              <a:off x="1924050" y="3940176"/>
              <a:ext cx="125413" cy="66675"/>
            </a:xfrm>
            <a:custGeom>
              <a:avLst/>
              <a:gdLst>
                <a:gd name="T0" fmla="*/ 8 w 94"/>
                <a:gd name="T1" fmla="*/ 9 h 50"/>
                <a:gd name="T2" fmla="*/ 2 w 94"/>
                <a:gd name="T3" fmla="*/ 26 h 50"/>
                <a:gd name="T4" fmla="*/ 4 w 94"/>
                <a:gd name="T5" fmla="*/ 44 h 50"/>
                <a:gd name="T6" fmla="*/ 25 w 94"/>
                <a:gd name="T7" fmla="*/ 48 h 50"/>
                <a:gd name="T8" fmla="*/ 39 w 94"/>
                <a:gd name="T9" fmla="*/ 44 h 50"/>
                <a:gd name="T10" fmla="*/ 62 w 94"/>
                <a:gd name="T11" fmla="*/ 37 h 50"/>
                <a:gd name="T12" fmla="*/ 93 w 94"/>
                <a:gd name="T13" fmla="*/ 13 h 50"/>
                <a:gd name="T14" fmla="*/ 74 w 94"/>
                <a:gd name="T15" fmla="*/ 2 h 50"/>
                <a:gd name="T16" fmla="*/ 42 w 94"/>
                <a:gd name="T17" fmla="*/ 5 h 50"/>
                <a:gd name="T18" fmla="*/ 8 w 94"/>
                <a:gd name="T19"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50">
                  <a:moveTo>
                    <a:pt x="8" y="9"/>
                  </a:moveTo>
                  <a:cubicBezTo>
                    <a:pt x="8" y="9"/>
                    <a:pt x="4" y="13"/>
                    <a:pt x="2" y="26"/>
                  </a:cubicBezTo>
                  <a:cubicBezTo>
                    <a:pt x="0" y="37"/>
                    <a:pt x="3" y="43"/>
                    <a:pt x="4" y="44"/>
                  </a:cubicBezTo>
                  <a:cubicBezTo>
                    <a:pt x="8" y="47"/>
                    <a:pt x="18" y="50"/>
                    <a:pt x="25" y="48"/>
                  </a:cubicBezTo>
                  <a:cubicBezTo>
                    <a:pt x="30" y="47"/>
                    <a:pt x="35" y="45"/>
                    <a:pt x="39" y="44"/>
                  </a:cubicBezTo>
                  <a:cubicBezTo>
                    <a:pt x="46" y="41"/>
                    <a:pt x="50" y="40"/>
                    <a:pt x="62" y="37"/>
                  </a:cubicBezTo>
                  <a:cubicBezTo>
                    <a:pt x="80" y="32"/>
                    <a:pt x="91" y="19"/>
                    <a:pt x="93" y="13"/>
                  </a:cubicBezTo>
                  <a:cubicBezTo>
                    <a:pt x="94" y="8"/>
                    <a:pt x="88" y="0"/>
                    <a:pt x="74" y="2"/>
                  </a:cubicBezTo>
                  <a:cubicBezTo>
                    <a:pt x="54" y="5"/>
                    <a:pt x="47" y="6"/>
                    <a:pt x="42" y="5"/>
                  </a:cubicBezTo>
                  <a:cubicBezTo>
                    <a:pt x="32" y="2"/>
                    <a:pt x="8" y="9"/>
                    <a:pt x="8" y="9"/>
                  </a:cubicBezTo>
                  <a:close/>
                </a:path>
              </a:pathLst>
            </a:custGeom>
            <a:solidFill>
              <a:srgbClr val="9D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7" name="Freeform 94"/>
            <p:cNvSpPr>
              <a:spLocks/>
            </p:cNvSpPr>
            <p:nvPr/>
          </p:nvSpPr>
          <p:spPr bwMode="auto">
            <a:xfrm>
              <a:off x="1927225" y="3530601"/>
              <a:ext cx="109538" cy="474663"/>
            </a:xfrm>
            <a:custGeom>
              <a:avLst/>
              <a:gdLst>
                <a:gd name="T0" fmla="*/ 53 w 82"/>
                <a:gd name="T1" fmla="*/ 55 h 354"/>
                <a:gd name="T2" fmla="*/ 81 w 82"/>
                <a:gd name="T3" fmla="*/ 196 h 354"/>
                <a:gd name="T4" fmla="*/ 79 w 82"/>
                <a:gd name="T5" fmla="*/ 224 h 354"/>
                <a:gd name="T6" fmla="*/ 48 w 82"/>
                <a:gd name="T7" fmla="*/ 316 h 354"/>
                <a:gd name="T8" fmla="*/ 2 w 82"/>
                <a:gd name="T9" fmla="*/ 317 h 354"/>
                <a:gd name="T10" fmla="*/ 24 w 82"/>
                <a:gd name="T11" fmla="*/ 238 h 354"/>
                <a:gd name="T12" fmla="*/ 34 w 82"/>
                <a:gd name="T13" fmla="*/ 208 h 354"/>
                <a:gd name="T14" fmla="*/ 4 w 82"/>
                <a:gd name="T15" fmla="*/ 84 h 354"/>
                <a:gd name="T16" fmla="*/ 53 w 82"/>
                <a:gd name="T17" fmla="*/ 5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54">
                  <a:moveTo>
                    <a:pt x="53" y="55"/>
                  </a:moveTo>
                  <a:cubicBezTo>
                    <a:pt x="64" y="87"/>
                    <a:pt x="79" y="155"/>
                    <a:pt x="81" y="196"/>
                  </a:cubicBezTo>
                  <a:cubicBezTo>
                    <a:pt x="82" y="209"/>
                    <a:pt x="81" y="219"/>
                    <a:pt x="79" y="224"/>
                  </a:cubicBezTo>
                  <a:cubicBezTo>
                    <a:pt x="60" y="281"/>
                    <a:pt x="48" y="316"/>
                    <a:pt x="48" y="316"/>
                  </a:cubicBezTo>
                  <a:cubicBezTo>
                    <a:pt x="10" y="354"/>
                    <a:pt x="1" y="321"/>
                    <a:pt x="2" y="317"/>
                  </a:cubicBezTo>
                  <a:cubicBezTo>
                    <a:pt x="2" y="317"/>
                    <a:pt x="14" y="265"/>
                    <a:pt x="24" y="238"/>
                  </a:cubicBezTo>
                  <a:cubicBezTo>
                    <a:pt x="28" y="227"/>
                    <a:pt x="34" y="212"/>
                    <a:pt x="34" y="208"/>
                  </a:cubicBezTo>
                  <a:cubicBezTo>
                    <a:pt x="30" y="174"/>
                    <a:pt x="0" y="133"/>
                    <a:pt x="4" y="84"/>
                  </a:cubicBezTo>
                  <a:cubicBezTo>
                    <a:pt x="5" y="72"/>
                    <a:pt x="33" y="0"/>
                    <a:pt x="53" y="55"/>
                  </a:cubicBezTo>
                  <a:close/>
                </a:path>
              </a:pathLst>
            </a:custGeom>
            <a:solidFill>
              <a:srgbClr val="859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8" name="Freeform 95"/>
            <p:cNvSpPr>
              <a:spLocks/>
            </p:cNvSpPr>
            <p:nvPr/>
          </p:nvSpPr>
          <p:spPr bwMode="auto">
            <a:xfrm>
              <a:off x="1916113" y="3228976"/>
              <a:ext cx="98425" cy="119063"/>
            </a:xfrm>
            <a:custGeom>
              <a:avLst/>
              <a:gdLst>
                <a:gd name="T0" fmla="*/ 41 w 74"/>
                <a:gd name="T1" fmla="*/ 4 h 89"/>
                <a:gd name="T2" fmla="*/ 74 w 74"/>
                <a:gd name="T3" fmla="*/ 0 h 89"/>
                <a:gd name="T4" fmla="*/ 72 w 74"/>
                <a:gd name="T5" fmla="*/ 65 h 89"/>
                <a:gd name="T6" fmla="*/ 56 w 74"/>
                <a:gd name="T7" fmla="*/ 88 h 89"/>
                <a:gd name="T8" fmla="*/ 26 w 74"/>
                <a:gd name="T9" fmla="*/ 81 h 89"/>
                <a:gd name="T10" fmla="*/ 9 w 74"/>
                <a:gd name="T11" fmla="*/ 53 h 89"/>
                <a:gd name="T12" fmla="*/ 0 w 74"/>
                <a:gd name="T13" fmla="*/ 11 h 89"/>
                <a:gd name="T14" fmla="*/ 41 w 74"/>
                <a:gd name="T15" fmla="*/ 4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89">
                  <a:moveTo>
                    <a:pt x="41" y="4"/>
                  </a:moveTo>
                  <a:cubicBezTo>
                    <a:pt x="74" y="0"/>
                    <a:pt x="74" y="0"/>
                    <a:pt x="74" y="0"/>
                  </a:cubicBezTo>
                  <a:cubicBezTo>
                    <a:pt x="72" y="65"/>
                    <a:pt x="72" y="65"/>
                    <a:pt x="72" y="65"/>
                  </a:cubicBezTo>
                  <a:cubicBezTo>
                    <a:pt x="71" y="82"/>
                    <a:pt x="61" y="87"/>
                    <a:pt x="56" y="88"/>
                  </a:cubicBezTo>
                  <a:cubicBezTo>
                    <a:pt x="44" y="89"/>
                    <a:pt x="33" y="84"/>
                    <a:pt x="26" y="81"/>
                  </a:cubicBezTo>
                  <a:cubicBezTo>
                    <a:pt x="13" y="76"/>
                    <a:pt x="9" y="54"/>
                    <a:pt x="9" y="53"/>
                  </a:cubicBezTo>
                  <a:cubicBezTo>
                    <a:pt x="0" y="11"/>
                    <a:pt x="0" y="11"/>
                    <a:pt x="0" y="11"/>
                  </a:cubicBezTo>
                  <a:lnTo>
                    <a:pt x="41" y="4"/>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9" name="Freeform 96"/>
            <p:cNvSpPr>
              <a:spLocks/>
            </p:cNvSpPr>
            <p:nvPr/>
          </p:nvSpPr>
          <p:spPr bwMode="auto">
            <a:xfrm>
              <a:off x="1898650" y="3178176"/>
              <a:ext cx="120650" cy="157163"/>
            </a:xfrm>
            <a:custGeom>
              <a:avLst/>
              <a:gdLst>
                <a:gd name="T0" fmla="*/ 24 w 89"/>
                <a:gd name="T1" fmla="*/ 104 h 117"/>
                <a:gd name="T2" fmla="*/ 8 w 89"/>
                <a:gd name="T3" fmla="*/ 69 h 117"/>
                <a:gd name="T4" fmla="*/ 10 w 89"/>
                <a:gd name="T5" fmla="*/ 29 h 117"/>
                <a:gd name="T6" fmla="*/ 18 w 89"/>
                <a:gd name="T7" fmla="*/ 17 h 117"/>
                <a:gd name="T8" fmla="*/ 22 w 89"/>
                <a:gd name="T9" fmla="*/ 8 h 117"/>
                <a:gd name="T10" fmla="*/ 29 w 89"/>
                <a:gd name="T11" fmla="*/ 15 h 117"/>
                <a:gd name="T12" fmla="*/ 31 w 89"/>
                <a:gd name="T13" fmla="*/ 19 h 117"/>
                <a:gd name="T14" fmla="*/ 36 w 89"/>
                <a:gd name="T15" fmla="*/ 10 h 117"/>
                <a:gd name="T16" fmla="*/ 34 w 89"/>
                <a:gd name="T17" fmla="*/ 2 h 117"/>
                <a:gd name="T18" fmla="*/ 46 w 89"/>
                <a:gd name="T19" fmla="*/ 11 h 117"/>
                <a:gd name="T20" fmla="*/ 51 w 89"/>
                <a:gd name="T21" fmla="*/ 7 h 117"/>
                <a:gd name="T22" fmla="*/ 51 w 89"/>
                <a:gd name="T23" fmla="*/ 0 h 117"/>
                <a:gd name="T24" fmla="*/ 67 w 89"/>
                <a:gd name="T25" fmla="*/ 11 h 117"/>
                <a:gd name="T26" fmla="*/ 70 w 89"/>
                <a:gd name="T27" fmla="*/ 8 h 117"/>
                <a:gd name="T28" fmla="*/ 68 w 89"/>
                <a:gd name="T29" fmla="*/ 2 h 117"/>
                <a:gd name="T30" fmla="*/ 87 w 89"/>
                <a:gd name="T31" fmla="*/ 27 h 117"/>
                <a:gd name="T32" fmla="*/ 82 w 89"/>
                <a:gd name="T33" fmla="*/ 51 h 117"/>
                <a:gd name="T34" fmla="*/ 71 w 89"/>
                <a:gd name="T35" fmla="*/ 78 h 117"/>
                <a:gd name="T36" fmla="*/ 66 w 89"/>
                <a:gd name="T37" fmla="*/ 81 h 117"/>
                <a:gd name="T38" fmla="*/ 47 w 89"/>
                <a:gd name="T39" fmla="*/ 99 h 117"/>
                <a:gd name="T40" fmla="*/ 24 w 89"/>
                <a:gd name="T41" fmla="*/ 10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17">
                  <a:moveTo>
                    <a:pt x="24" y="104"/>
                  </a:moveTo>
                  <a:cubicBezTo>
                    <a:pt x="24" y="104"/>
                    <a:pt x="17" y="89"/>
                    <a:pt x="8" y="69"/>
                  </a:cubicBezTo>
                  <a:cubicBezTo>
                    <a:pt x="0" y="48"/>
                    <a:pt x="4" y="37"/>
                    <a:pt x="10" y="29"/>
                  </a:cubicBezTo>
                  <a:cubicBezTo>
                    <a:pt x="14" y="24"/>
                    <a:pt x="16" y="21"/>
                    <a:pt x="18" y="17"/>
                  </a:cubicBezTo>
                  <a:cubicBezTo>
                    <a:pt x="23" y="10"/>
                    <a:pt x="22" y="8"/>
                    <a:pt x="22" y="8"/>
                  </a:cubicBezTo>
                  <a:cubicBezTo>
                    <a:pt x="22" y="8"/>
                    <a:pt x="30" y="8"/>
                    <a:pt x="29" y="15"/>
                  </a:cubicBezTo>
                  <a:cubicBezTo>
                    <a:pt x="28" y="19"/>
                    <a:pt x="31" y="19"/>
                    <a:pt x="31" y="19"/>
                  </a:cubicBezTo>
                  <a:cubicBezTo>
                    <a:pt x="31" y="19"/>
                    <a:pt x="38" y="16"/>
                    <a:pt x="36" y="10"/>
                  </a:cubicBezTo>
                  <a:cubicBezTo>
                    <a:pt x="35" y="3"/>
                    <a:pt x="34" y="2"/>
                    <a:pt x="34" y="2"/>
                  </a:cubicBezTo>
                  <a:cubicBezTo>
                    <a:pt x="34" y="2"/>
                    <a:pt x="43" y="5"/>
                    <a:pt x="46" y="11"/>
                  </a:cubicBezTo>
                  <a:cubicBezTo>
                    <a:pt x="47" y="14"/>
                    <a:pt x="49" y="10"/>
                    <a:pt x="51" y="7"/>
                  </a:cubicBezTo>
                  <a:cubicBezTo>
                    <a:pt x="52" y="4"/>
                    <a:pt x="51" y="0"/>
                    <a:pt x="51" y="0"/>
                  </a:cubicBezTo>
                  <a:cubicBezTo>
                    <a:pt x="67" y="11"/>
                    <a:pt x="67" y="11"/>
                    <a:pt x="67" y="11"/>
                  </a:cubicBezTo>
                  <a:cubicBezTo>
                    <a:pt x="67" y="11"/>
                    <a:pt x="69" y="11"/>
                    <a:pt x="70" y="8"/>
                  </a:cubicBezTo>
                  <a:cubicBezTo>
                    <a:pt x="71" y="5"/>
                    <a:pt x="68" y="2"/>
                    <a:pt x="68" y="2"/>
                  </a:cubicBezTo>
                  <a:cubicBezTo>
                    <a:pt x="68" y="2"/>
                    <a:pt x="83" y="8"/>
                    <a:pt x="87" y="27"/>
                  </a:cubicBezTo>
                  <a:cubicBezTo>
                    <a:pt x="89" y="33"/>
                    <a:pt x="87" y="44"/>
                    <a:pt x="82" y="51"/>
                  </a:cubicBezTo>
                  <a:cubicBezTo>
                    <a:pt x="78" y="58"/>
                    <a:pt x="71" y="78"/>
                    <a:pt x="71" y="78"/>
                  </a:cubicBezTo>
                  <a:cubicBezTo>
                    <a:pt x="71" y="78"/>
                    <a:pt x="70" y="95"/>
                    <a:pt x="66" y="81"/>
                  </a:cubicBezTo>
                  <a:cubicBezTo>
                    <a:pt x="64" y="74"/>
                    <a:pt x="54" y="87"/>
                    <a:pt x="47" y="99"/>
                  </a:cubicBezTo>
                  <a:cubicBezTo>
                    <a:pt x="40" y="110"/>
                    <a:pt x="32" y="117"/>
                    <a:pt x="24" y="104"/>
                  </a:cubicBezTo>
                  <a:close/>
                </a:path>
              </a:pathLst>
            </a:custGeom>
            <a:solidFill>
              <a:srgbClr val="FFD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0" name="Freeform 97"/>
            <p:cNvSpPr>
              <a:spLocks/>
            </p:cNvSpPr>
            <p:nvPr/>
          </p:nvSpPr>
          <p:spPr bwMode="auto">
            <a:xfrm>
              <a:off x="1976438" y="3278188"/>
              <a:ext cx="9525" cy="25400"/>
            </a:xfrm>
            <a:custGeom>
              <a:avLst/>
              <a:gdLst>
                <a:gd name="T0" fmla="*/ 6 w 8"/>
                <a:gd name="T1" fmla="*/ 0 h 18"/>
                <a:gd name="T2" fmla="*/ 1 w 8"/>
                <a:gd name="T3" fmla="*/ 7 h 18"/>
                <a:gd name="T4" fmla="*/ 3 w 8"/>
                <a:gd name="T5" fmla="*/ 16 h 18"/>
                <a:gd name="T6" fmla="*/ 8 w 8"/>
                <a:gd name="T7" fmla="*/ 18 h 18"/>
                <a:gd name="T8" fmla="*/ 6 w 8"/>
                <a:gd name="T9" fmla="*/ 7 h 18"/>
                <a:gd name="T10" fmla="*/ 6 w 8"/>
                <a:gd name="T11" fmla="*/ 0 h 18"/>
              </a:gdLst>
              <a:ahLst/>
              <a:cxnLst>
                <a:cxn ang="0">
                  <a:pos x="T0" y="T1"/>
                </a:cxn>
                <a:cxn ang="0">
                  <a:pos x="T2" y="T3"/>
                </a:cxn>
                <a:cxn ang="0">
                  <a:pos x="T4" y="T5"/>
                </a:cxn>
                <a:cxn ang="0">
                  <a:pos x="T6" y="T7"/>
                </a:cxn>
                <a:cxn ang="0">
                  <a:pos x="T8" y="T9"/>
                </a:cxn>
                <a:cxn ang="0">
                  <a:pos x="T10" y="T11"/>
                </a:cxn>
              </a:cxnLst>
              <a:rect l="0" t="0" r="r" b="b"/>
              <a:pathLst>
                <a:path w="8" h="18">
                  <a:moveTo>
                    <a:pt x="6" y="0"/>
                  </a:moveTo>
                  <a:cubicBezTo>
                    <a:pt x="6" y="0"/>
                    <a:pt x="1" y="1"/>
                    <a:pt x="1" y="7"/>
                  </a:cubicBezTo>
                  <a:cubicBezTo>
                    <a:pt x="0" y="12"/>
                    <a:pt x="2" y="15"/>
                    <a:pt x="3" y="16"/>
                  </a:cubicBezTo>
                  <a:cubicBezTo>
                    <a:pt x="6" y="18"/>
                    <a:pt x="8" y="18"/>
                    <a:pt x="8" y="18"/>
                  </a:cubicBezTo>
                  <a:cubicBezTo>
                    <a:pt x="8" y="18"/>
                    <a:pt x="6" y="8"/>
                    <a:pt x="6" y="7"/>
                  </a:cubicBezTo>
                  <a:cubicBezTo>
                    <a:pt x="6" y="5"/>
                    <a:pt x="6" y="0"/>
                    <a:pt x="6"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1" name="Freeform 98"/>
            <p:cNvSpPr>
              <a:spLocks/>
            </p:cNvSpPr>
            <p:nvPr/>
          </p:nvSpPr>
          <p:spPr bwMode="auto">
            <a:xfrm>
              <a:off x="1981200" y="3273426"/>
              <a:ext cx="9525" cy="34925"/>
            </a:xfrm>
            <a:custGeom>
              <a:avLst/>
              <a:gdLst>
                <a:gd name="T0" fmla="*/ 4 w 7"/>
                <a:gd name="T1" fmla="*/ 1 h 26"/>
                <a:gd name="T2" fmla="*/ 6 w 7"/>
                <a:gd name="T3" fmla="*/ 5 h 26"/>
                <a:gd name="T4" fmla="*/ 5 w 7"/>
                <a:gd name="T5" fmla="*/ 14 h 26"/>
                <a:gd name="T6" fmla="*/ 7 w 7"/>
                <a:gd name="T7" fmla="*/ 23 h 26"/>
                <a:gd name="T8" fmla="*/ 3 w 7"/>
                <a:gd name="T9" fmla="*/ 22 h 26"/>
                <a:gd name="T10" fmla="*/ 0 w 7"/>
                <a:gd name="T11" fmla="*/ 12 h 26"/>
                <a:gd name="T12" fmla="*/ 4 w 7"/>
                <a:gd name="T13" fmla="*/ 1 h 26"/>
              </a:gdLst>
              <a:ahLst/>
              <a:cxnLst>
                <a:cxn ang="0">
                  <a:pos x="T0" y="T1"/>
                </a:cxn>
                <a:cxn ang="0">
                  <a:pos x="T2" y="T3"/>
                </a:cxn>
                <a:cxn ang="0">
                  <a:pos x="T4" y="T5"/>
                </a:cxn>
                <a:cxn ang="0">
                  <a:pos x="T6" y="T7"/>
                </a:cxn>
                <a:cxn ang="0">
                  <a:pos x="T8" y="T9"/>
                </a:cxn>
                <a:cxn ang="0">
                  <a:pos x="T10" y="T11"/>
                </a:cxn>
                <a:cxn ang="0">
                  <a:pos x="T12" y="T13"/>
                </a:cxn>
              </a:cxnLst>
              <a:rect l="0" t="0" r="r" b="b"/>
              <a:pathLst>
                <a:path w="7" h="26">
                  <a:moveTo>
                    <a:pt x="4" y="1"/>
                  </a:moveTo>
                  <a:cubicBezTo>
                    <a:pt x="4" y="1"/>
                    <a:pt x="7" y="0"/>
                    <a:pt x="6" y="5"/>
                  </a:cubicBezTo>
                  <a:cubicBezTo>
                    <a:pt x="5" y="9"/>
                    <a:pt x="4" y="12"/>
                    <a:pt x="5" y="14"/>
                  </a:cubicBezTo>
                  <a:cubicBezTo>
                    <a:pt x="5" y="17"/>
                    <a:pt x="7" y="23"/>
                    <a:pt x="7" y="23"/>
                  </a:cubicBezTo>
                  <a:cubicBezTo>
                    <a:pt x="7" y="23"/>
                    <a:pt x="5" y="26"/>
                    <a:pt x="3" y="22"/>
                  </a:cubicBezTo>
                  <a:cubicBezTo>
                    <a:pt x="2" y="20"/>
                    <a:pt x="0" y="17"/>
                    <a:pt x="0" y="12"/>
                  </a:cubicBezTo>
                  <a:cubicBezTo>
                    <a:pt x="0" y="11"/>
                    <a:pt x="1" y="1"/>
                    <a:pt x="4"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2" name="Freeform 99"/>
            <p:cNvSpPr>
              <a:spLocks/>
            </p:cNvSpPr>
            <p:nvPr/>
          </p:nvSpPr>
          <p:spPr bwMode="auto">
            <a:xfrm>
              <a:off x="1965325" y="3592513"/>
              <a:ext cx="187325" cy="430213"/>
            </a:xfrm>
            <a:custGeom>
              <a:avLst/>
              <a:gdLst>
                <a:gd name="T0" fmla="*/ 49 w 140"/>
                <a:gd name="T1" fmla="*/ 12 h 321"/>
                <a:gd name="T2" fmla="*/ 123 w 140"/>
                <a:gd name="T3" fmla="*/ 139 h 321"/>
                <a:gd name="T4" fmla="*/ 127 w 140"/>
                <a:gd name="T5" fmla="*/ 204 h 321"/>
                <a:gd name="T6" fmla="*/ 109 w 140"/>
                <a:gd name="T7" fmla="*/ 316 h 321"/>
                <a:gd name="T8" fmla="*/ 66 w 140"/>
                <a:gd name="T9" fmla="*/ 296 h 321"/>
                <a:gd name="T10" fmla="*/ 82 w 140"/>
                <a:gd name="T11" fmla="*/ 187 h 321"/>
                <a:gd name="T12" fmla="*/ 42 w 140"/>
                <a:gd name="T13" fmla="*/ 110 h 321"/>
                <a:gd name="T14" fmla="*/ 1 w 140"/>
                <a:gd name="T15" fmla="*/ 41 h 321"/>
                <a:gd name="T16" fmla="*/ 18 w 140"/>
                <a:gd name="T17" fmla="*/ 0 h 321"/>
                <a:gd name="T18" fmla="*/ 49 w 140"/>
                <a:gd name="T19" fmla="*/ 1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321">
                  <a:moveTo>
                    <a:pt x="49" y="12"/>
                  </a:moveTo>
                  <a:cubicBezTo>
                    <a:pt x="77" y="35"/>
                    <a:pt x="123" y="139"/>
                    <a:pt x="123" y="139"/>
                  </a:cubicBezTo>
                  <a:cubicBezTo>
                    <a:pt x="123" y="139"/>
                    <a:pt x="140" y="167"/>
                    <a:pt x="127" y="204"/>
                  </a:cubicBezTo>
                  <a:cubicBezTo>
                    <a:pt x="119" y="229"/>
                    <a:pt x="109" y="316"/>
                    <a:pt x="109" y="316"/>
                  </a:cubicBezTo>
                  <a:cubicBezTo>
                    <a:pt x="110" y="321"/>
                    <a:pt x="78" y="289"/>
                    <a:pt x="66" y="296"/>
                  </a:cubicBezTo>
                  <a:cubicBezTo>
                    <a:pt x="66" y="296"/>
                    <a:pt x="63" y="234"/>
                    <a:pt x="82" y="187"/>
                  </a:cubicBezTo>
                  <a:cubicBezTo>
                    <a:pt x="90" y="170"/>
                    <a:pt x="60" y="134"/>
                    <a:pt x="42" y="110"/>
                  </a:cubicBezTo>
                  <a:cubicBezTo>
                    <a:pt x="20" y="82"/>
                    <a:pt x="0" y="60"/>
                    <a:pt x="1" y="41"/>
                  </a:cubicBezTo>
                  <a:cubicBezTo>
                    <a:pt x="1" y="0"/>
                    <a:pt x="18" y="0"/>
                    <a:pt x="18" y="0"/>
                  </a:cubicBezTo>
                  <a:cubicBezTo>
                    <a:pt x="18" y="0"/>
                    <a:pt x="42" y="6"/>
                    <a:pt x="49" y="12"/>
                  </a:cubicBezTo>
                  <a:close/>
                </a:path>
              </a:pathLst>
            </a:custGeom>
            <a:solidFill>
              <a:srgbClr val="AFBB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3" name="Freeform 100"/>
            <p:cNvSpPr>
              <a:spLocks/>
            </p:cNvSpPr>
            <p:nvPr/>
          </p:nvSpPr>
          <p:spPr bwMode="auto">
            <a:xfrm>
              <a:off x="1878013" y="3355976"/>
              <a:ext cx="195263" cy="374650"/>
            </a:xfrm>
            <a:custGeom>
              <a:avLst/>
              <a:gdLst>
                <a:gd name="T0" fmla="*/ 41 w 146"/>
                <a:gd name="T1" fmla="*/ 246 h 279"/>
                <a:gd name="T2" fmla="*/ 21 w 146"/>
                <a:gd name="T3" fmla="*/ 174 h 279"/>
                <a:gd name="T4" fmla="*/ 1 w 146"/>
                <a:gd name="T5" fmla="*/ 48 h 279"/>
                <a:gd name="T6" fmla="*/ 28 w 146"/>
                <a:gd name="T7" fmla="*/ 2 h 279"/>
                <a:gd name="T8" fmla="*/ 92 w 146"/>
                <a:gd name="T9" fmla="*/ 25 h 279"/>
                <a:gd name="T10" fmla="*/ 120 w 146"/>
                <a:gd name="T11" fmla="*/ 95 h 279"/>
                <a:gd name="T12" fmla="*/ 122 w 146"/>
                <a:gd name="T13" fmla="*/ 154 h 279"/>
                <a:gd name="T14" fmla="*/ 132 w 146"/>
                <a:gd name="T15" fmla="*/ 200 h 279"/>
                <a:gd name="T16" fmla="*/ 146 w 146"/>
                <a:gd name="T17" fmla="*/ 230 h 279"/>
                <a:gd name="T18" fmla="*/ 41 w 146"/>
                <a:gd name="T19" fmla="*/ 24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79">
                  <a:moveTo>
                    <a:pt x="41" y="246"/>
                  </a:moveTo>
                  <a:cubicBezTo>
                    <a:pt x="41" y="246"/>
                    <a:pt x="28" y="209"/>
                    <a:pt x="21" y="174"/>
                  </a:cubicBezTo>
                  <a:cubicBezTo>
                    <a:pt x="13" y="139"/>
                    <a:pt x="9" y="113"/>
                    <a:pt x="1" y="48"/>
                  </a:cubicBezTo>
                  <a:cubicBezTo>
                    <a:pt x="1" y="48"/>
                    <a:pt x="0" y="4"/>
                    <a:pt x="28" y="2"/>
                  </a:cubicBezTo>
                  <a:cubicBezTo>
                    <a:pt x="43" y="0"/>
                    <a:pt x="85" y="19"/>
                    <a:pt x="92" y="25"/>
                  </a:cubicBezTo>
                  <a:cubicBezTo>
                    <a:pt x="97" y="28"/>
                    <a:pt x="122" y="47"/>
                    <a:pt x="120" y="95"/>
                  </a:cubicBezTo>
                  <a:cubicBezTo>
                    <a:pt x="120" y="109"/>
                    <a:pt x="122" y="129"/>
                    <a:pt x="122" y="154"/>
                  </a:cubicBezTo>
                  <a:cubicBezTo>
                    <a:pt x="122" y="178"/>
                    <a:pt x="126" y="186"/>
                    <a:pt x="132" y="200"/>
                  </a:cubicBezTo>
                  <a:cubicBezTo>
                    <a:pt x="137" y="210"/>
                    <a:pt x="146" y="229"/>
                    <a:pt x="146" y="230"/>
                  </a:cubicBezTo>
                  <a:cubicBezTo>
                    <a:pt x="75" y="279"/>
                    <a:pt x="41" y="246"/>
                    <a:pt x="41" y="246"/>
                  </a:cubicBezTo>
                  <a:close/>
                </a:path>
              </a:pathLst>
            </a:custGeom>
            <a:solidFill>
              <a:srgbClr val="2E5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4" name="Freeform 101"/>
            <p:cNvSpPr>
              <a:spLocks/>
            </p:cNvSpPr>
            <p:nvPr/>
          </p:nvSpPr>
          <p:spPr bwMode="auto">
            <a:xfrm>
              <a:off x="1949450" y="3390901"/>
              <a:ext cx="263525" cy="174625"/>
            </a:xfrm>
            <a:custGeom>
              <a:avLst/>
              <a:gdLst>
                <a:gd name="T0" fmla="*/ 28 w 197"/>
                <a:gd name="T1" fmla="*/ 8 h 130"/>
                <a:gd name="T2" fmla="*/ 18 w 197"/>
                <a:gd name="T3" fmla="*/ 46 h 130"/>
                <a:gd name="T4" fmla="*/ 82 w 197"/>
                <a:gd name="T5" fmla="*/ 116 h 130"/>
                <a:gd name="T6" fmla="*/ 194 w 197"/>
                <a:gd name="T7" fmla="*/ 130 h 130"/>
                <a:gd name="T8" fmla="*/ 181 w 197"/>
                <a:gd name="T9" fmla="*/ 94 h 130"/>
                <a:gd name="T10" fmla="*/ 97 w 197"/>
                <a:gd name="T11" fmla="*/ 73 h 130"/>
                <a:gd name="T12" fmla="*/ 28 w 197"/>
                <a:gd name="T13" fmla="*/ 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28" y="8"/>
                  </a:moveTo>
                  <a:cubicBezTo>
                    <a:pt x="28" y="8"/>
                    <a:pt x="0" y="14"/>
                    <a:pt x="18" y="46"/>
                  </a:cubicBezTo>
                  <a:cubicBezTo>
                    <a:pt x="29" y="66"/>
                    <a:pt x="66" y="111"/>
                    <a:pt x="82" y="116"/>
                  </a:cubicBezTo>
                  <a:cubicBezTo>
                    <a:pt x="113" y="126"/>
                    <a:pt x="194" y="130"/>
                    <a:pt x="194" y="130"/>
                  </a:cubicBezTo>
                  <a:cubicBezTo>
                    <a:pt x="194" y="130"/>
                    <a:pt x="197" y="100"/>
                    <a:pt x="181" y="94"/>
                  </a:cubicBezTo>
                  <a:cubicBezTo>
                    <a:pt x="180" y="93"/>
                    <a:pt x="104" y="81"/>
                    <a:pt x="97" y="73"/>
                  </a:cubicBezTo>
                  <a:cubicBezTo>
                    <a:pt x="71" y="46"/>
                    <a:pt x="46" y="0"/>
                    <a:pt x="28" y="8"/>
                  </a:cubicBezTo>
                  <a:close/>
                </a:path>
              </a:pathLst>
            </a:custGeom>
            <a:solidFill>
              <a:srgbClr val="436D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5" name="Freeform 102"/>
            <p:cNvSpPr>
              <a:spLocks/>
            </p:cNvSpPr>
            <p:nvPr/>
          </p:nvSpPr>
          <p:spPr bwMode="auto">
            <a:xfrm>
              <a:off x="2028825" y="3959226"/>
              <a:ext cx="149225" cy="117475"/>
            </a:xfrm>
            <a:custGeom>
              <a:avLst/>
              <a:gdLst>
                <a:gd name="T0" fmla="*/ 49 w 111"/>
                <a:gd name="T1" fmla="*/ 24 h 88"/>
                <a:gd name="T2" fmla="*/ 16 w 111"/>
                <a:gd name="T3" fmla="*/ 9 h 88"/>
                <a:gd name="T4" fmla="*/ 4 w 111"/>
                <a:gd name="T5" fmla="*/ 30 h 88"/>
                <a:gd name="T6" fmla="*/ 13 w 111"/>
                <a:gd name="T7" fmla="*/ 52 h 88"/>
                <a:gd name="T8" fmla="*/ 47 w 111"/>
                <a:gd name="T9" fmla="*/ 69 h 88"/>
                <a:gd name="T10" fmla="*/ 87 w 111"/>
                <a:gd name="T11" fmla="*/ 87 h 88"/>
                <a:gd name="T12" fmla="*/ 97 w 111"/>
                <a:gd name="T13" fmla="*/ 72 h 88"/>
                <a:gd name="T14" fmla="*/ 64 w 111"/>
                <a:gd name="T15" fmla="*/ 26 h 88"/>
                <a:gd name="T16" fmla="*/ 49 w 111"/>
                <a:gd name="T17" fmla="*/ 2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8">
                  <a:moveTo>
                    <a:pt x="49" y="24"/>
                  </a:moveTo>
                  <a:cubicBezTo>
                    <a:pt x="49" y="24"/>
                    <a:pt x="30" y="0"/>
                    <a:pt x="16" y="9"/>
                  </a:cubicBezTo>
                  <a:cubicBezTo>
                    <a:pt x="13" y="11"/>
                    <a:pt x="7" y="22"/>
                    <a:pt x="4" y="30"/>
                  </a:cubicBezTo>
                  <a:cubicBezTo>
                    <a:pt x="3" y="33"/>
                    <a:pt x="0" y="46"/>
                    <a:pt x="13" y="52"/>
                  </a:cubicBezTo>
                  <a:cubicBezTo>
                    <a:pt x="20" y="55"/>
                    <a:pt x="33" y="60"/>
                    <a:pt x="47" y="69"/>
                  </a:cubicBezTo>
                  <a:cubicBezTo>
                    <a:pt x="61" y="77"/>
                    <a:pt x="81" y="87"/>
                    <a:pt x="87" y="87"/>
                  </a:cubicBezTo>
                  <a:cubicBezTo>
                    <a:pt x="99" y="88"/>
                    <a:pt x="111" y="84"/>
                    <a:pt x="97" y="72"/>
                  </a:cubicBezTo>
                  <a:cubicBezTo>
                    <a:pt x="85" y="61"/>
                    <a:pt x="62" y="39"/>
                    <a:pt x="64" y="26"/>
                  </a:cubicBezTo>
                  <a:cubicBezTo>
                    <a:pt x="66" y="16"/>
                    <a:pt x="49" y="24"/>
                    <a:pt x="49" y="24"/>
                  </a:cubicBezTo>
                  <a:close/>
                </a:path>
              </a:pathLst>
            </a:custGeom>
            <a:solidFill>
              <a:srgbClr val="D0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 name="Freeform 103"/>
            <p:cNvSpPr>
              <a:spLocks/>
            </p:cNvSpPr>
            <p:nvPr/>
          </p:nvSpPr>
          <p:spPr bwMode="auto">
            <a:xfrm>
              <a:off x="2032000" y="4000501"/>
              <a:ext cx="136525" cy="76200"/>
            </a:xfrm>
            <a:custGeom>
              <a:avLst/>
              <a:gdLst>
                <a:gd name="T0" fmla="*/ 101 w 102"/>
                <a:gd name="T1" fmla="*/ 50 h 57"/>
                <a:gd name="T2" fmla="*/ 82 w 102"/>
                <a:gd name="T3" fmla="*/ 42 h 57"/>
                <a:gd name="T4" fmla="*/ 43 w 102"/>
                <a:gd name="T5" fmla="*/ 21 h 57"/>
                <a:gd name="T6" fmla="*/ 9 w 102"/>
                <a:gd name="T7" fmla="*/ 0 h 57"/>
                <a:gd name="T8" fmla="*/ 2 w 102"/>
                <a:gd name="T9" fmla="*/ 1 h 57"/>
                <a:gd name="T10" fmla="*/ 11 w 102"/>
                <a:gd name="T11" fmla="*/ 21 h 57"/>
                <a:gd name="T12" fmla="*/ 45 w 102"/>
                <a:gd name="T13" fmla="*/ 38 h 57"/>
                <a:gd name="T14" fmla="*/ 85 w 102"/>
                <a:gd name="T15" fmla="*/ 56 h 57"/>
                <a:gd name="T16" fmla="*/ 101 w 102"/>
                <a:gd name="T17" fmla="*/ 5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57">
                  <a:moveTo>
                    <a:pt x="101" y="50"/>
                  </a:moveTo>
                  <a:cubicBezTo>
                    <a:pt x="97" y="46"/>
                    <a:pt x="88" y="44"/>
                    <a:pt x="82" y="42"/>
                  </a:cubicBezTo>
                  <a:cubicBezTo>
                    <a:pt x="75" y="39"/>
                    <a:pt x="51" y="26"/>
                    <a:pt x="43" y="21"/>
                  </a:cubicBezTo>
                  <a:cubicBezTo>
                    <a:pt x="35" y="15"/>
                    <a:pt x="23" y="3"/>
                    <a:pt x="9" y="0"/>
                  </a:cubicBezTo>
                  <a:cubicBezTo>
                    <a:pt x="6" y="0"/>
                    <a:pt x="3" y="0"/>
                    <a:pt x="2" y="1"/>
                  </a:cubicBezTo>
                  <a:cubicBezTo>
                    <a:pt x="1" y="6"/>
                    <a:pt x="0" y="16"/>
                    <a:pt x="11" y="21"/>
                  </a:cubicBezTo>
                  <a:cubicBezTo>
                    <a:pt x="18" y="24"/>
                    <a:pt x="31" y="29"/>
                    <a:pt x="45" y="38"/>
                  </a:cubicBezTo>
                  <a:cubicBezTo>
                    <a:pt x="59" y="46"/>
                    <a:pt x="79" y="56"/>
                    <a:pt x="85" y="56"/>
                  </a:cubicBezTo>
                  <a:cubicBezTo>
                    <a:pt x="93" y="57"/>
                    <a:pt x="102" y="55"/>
                    <a:pt x="101" y="50"/>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 name="Freeform 104"/>
            <p:cNvSpPr>
              <a:spLocks/>
            </p:cNvSpPr>
            <p:nvPr/>
          </p:nvSpPr>
          <p:spPr bwMode="auto">
            <a:xfrm>
              <a:off x="2033588" y="4005263"/>
              <a:ext cx="131763" cy="74613"/>
            </a:xfrm>
            <a:custGeom>
              <a:avLst/>
              <a:gdLst>
                <a:gd name="T0" fmla="*/ 98 w 98"/>
                <a:gd name="T1" fmla="*/ 50 h 55"/>
                <a:gd name="T2" fmla="*/ 97 w 98"/>
                <a:gd name="T3" fmla="*/ 50 h 55"/>
                <a:gd name="T4" fmla="*/ 41 w 98"/>
                <a:gd name="T5" fmla="*/ 23 h 55"/>
                <a:gd name="T6" fmla="*/ 4 w 98"/>
                <a:gd name="T7" fmla="*/ 2 h 55"/>
                <a:gd name="T8" fmla="*/ 0 w 98"/>
                <a:gd name="T9" fmla="*/ 3 h 55"/>
                <a:gd name="T10" fmla="*/ 10 w 98"/>
                <a:gd name="T11" fmla="*/ 17 h 55"/>
                <a:gd name="T12" fmla="*/ 46 w 98"/>
                <a:gd name="T13" fmla="*/ 42 h 55"/>
                <a:gd name="T14" fmla="*/ 72 w 98"/>
                <a:gd name="T15" fmla="*/ 54 h 55"/>
                <a:gd name="T16" fmla="*/ 98 w 98"/>
                <a:gd name="T1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5">
                  <a:moveTo>
                    <a:pt x="98" y="50"/>
                  </a:moveTo>
                  <a:cubicBezTo>
                    <a:pt x="98" y="50"/>
                    <a:pt x="97" y="50"/>
                    <a:pt x="97" y="50"/>
                  </a:cubicBezTo>
                  <a:cubicBezTo>
                    <a:pt x="92" y="45"/>
                    <a:pt x="58" y="35"/>
                    <a:pt x="41" y="23"/>
                  </a:cubicBezTo>
                  <a:cubicBezTo>
                    <a:pt x="24" y="10"/>
                    <a:pt x="19" y="0"/>
                    <a:pt x="4" y="2"/>
                  </a:cubicBezTo>
                  <a:cubicBezTo>
                    <a:pt x="2" y="3"/>
                    <a:pt x="1" y="3"/>
                    <a:pt x="0" y="3"/>
                  </a:cubicBezTo>
                  <a:cubicBezTo>
                    <a:pt x="0" y="8"/>
                    <a:pt x="3" y="14"/>
                    <a:pt x="10" y="17"/>
                  </a:cubicBezTo>
                  <a:cubicBezTo>
                    <a:pt x="17" y="20"/>
                    <a:pt x="36" y="29"/>
                    <a:pt x="46" y="42"/>
                  </a:cubicBezTo>
                  <a:cubicBezTo>
                    <a:pt x="54" y="51"/>
                    <a:pt x="66" y="53"/>
                    <a:pt x="72" y="54"/>
                  </a:cubicBezTo>
                  <a:cubicBezTo>
                    <a:pt x="78" y="55"/>
                    <a:pt x="95" y="54"/>
                    <a:pt x="98" y="50"/>
                  </a:cubicBezTo>
                  <a:close/>
                </a:path>
              </a:pathLst>
            </a:custGeom>
            <a:solidFill>
              <a:srgbClr val="819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5" name="Group 234" hidden="1"/>
          <p:cNvGrpSpPr/>
          <p:nvPr/>
        </p:nvGrpSpPr>
        <p:grpSpPr>
          <a:xfrm>
            <a:off x="3035301" y="1693863"/>
            <a:ext cx="373063" cy="900112"/>
            <a:chOff x="3035300" y="1693863"/>
            <a:chExt cx="373063" cy="900112"/>
          </a:xfrm>
        </p:grpSpPr>
        <p:sp>
          <p:nvSpPr>
            <p:cNvPr id="128" name="Freeform 105"/>
            <p:cNvSpPr>
              <a:spLocks/>
            </p:cNvSpPr>
            <p:nvPr/>
          </p:nvSpPr>
          <p:spPr bwMode="auto">
            <a:xfrm>
              <a:off x="3106738" y="1757363"/>
              <a:ext cx="28575" cy="19050"/>
            </a:xfrm>
            <a:custGeom>
              <a:avLst/>
              <a:gdLst>
                <a:gd name="T0" fmla="*/ 21 w 22"/>
                <a:gd name="T1" fmla="*/ 5 h 14"/>
                <a:gd name="T2" fmla="*/ 20 w 22"/>
                <a:gd name="T3" fmla="*/ 1 h 14"/>
                <a:gd name="T4" fmla="*/ 9 w 22"/>
                <a:gd name="T5" fmla="*/ 0 h 14"/>
                <a:gd name="T6" fmla="*/ 1 w 22"/>
                <a:gd name="T7" fmla="*/ 6 h 14"/>
                <a:gd name="T8" fmla="*/ 9 w 22"/>
                <a:gd name="T9" fmla="*/ 13 h 14"/>
                <a:gd name="T10" fmla="*/ 21 w 22"/>
                <a:gd name="T11" fmla="*/ 5 h 14"/>
              </a:gdLst>
              <a:ahLst/>
              <a:cxnLst>
                <a:cxn ang="0">
                  <a:pos x="T0" y="T1"/>
                </a:cxn>
                <a:cxn ang="0">
                  <a:pos x="T2" y="T3"/>
                </a:cxn>
                <a:cxn ang="0">
                  <a:pos x="T4" y="T5"/>
                </a:cxn>
                <a:cxn ang="0">
                  <a:pos x="T6" y="T7"/>
                </a:cxn>
                <a:cxn ang="0">
                  <a:pos x="T8" y="T9"/>
                </a:cxn>
                <a:cxn ang="0">
                  <a:pos x="T10" y="T11"/>
                </a:cxn>
              </a:cxnLst>
              <a:rect l="0" t="0" r="r" b="b"/>
              <a:pathLst>
                <a:path w="22" h="14">
                  <a:moveTo>
                    <a:pt x="21" y="5"/>
                  </a:moveTo>
                  <a:cubicBezTo>
                    <a:pt x="21" y="5"/>
                    <a:pt x="22" y="3"/>
                    <a:pt x="20" y="1"/>
                  </a:cubicBezTo>
                  <a:cubicBezTo>
                    <a:pt x="18" y="0"/>
                    <a:pt x="12" y="0"/>
                    <a:pt x="9" y="0"/>
                  </a:cubicBezTo>
                  <a:cubicBezTo>
                    <a:pt x="7" y="1"/>
                    <a:pt x="0" y="3"/>
                    <a:pt x="1" y="6"/>
                  </a:cubicBezTo>
                  <a:cubicBezTo>
                    <a:pt x="2" y="9"/>
                    <a:pt x="4" y="14"/>
                    <a:pt x="9" y="13"/>
                  </a:cubicBezTo>
                  <a:cubicBezTo>
                    <a:pt x="14" y="13"/>
                    <a:pt x="21" y="5"/>
                    <a:pt x="21" y="5"/>
                  </a:cubicBezTo>
                  <a:close/>
                </a:path>
              </a:pathLst>
            </a:custGeom>
            <a:solidFill>
              <a:srgbClr val="0518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9" name="Freeform 106"/>
            <p:cNvSpPr>
              <a:spLocks/>
            </p:cNvSpPr>
            <p:nvPr/>
          </p:nvSpPr>
          <p:spPr bwMode="auto">
            <a:xfrm>
              <a:off x="3101975" y="1693863"/>
              <a:ext cx="47625" cy="88900"/>
            </a:xfrm>
            <a:custGeom>
              <a:avLst/>
              <a:gdLst>
                <a:gd name="T0" fmla="*/ 9 w 35"/>
                <a:gd name="T1" fmla="*/ 66 h 66"/>
                <a:gd name="T2" fmla="*/ 4 w 35"/>
                <a:gd name="T3" fmla="*/ 40 h 66"/>
                <a:gd name="T4" fmla="*/ 0 w 35"/>
                <a:gd name="T5" fmla="*/ 23 h 66"/>
                <a:gd name="T6" fmla="*/ 8 w 35"/>
                <a:gd name="T7" fmla="*/ 16 h 66"/>
                <a:gd name="T8" fmla="*/ 21 w 35"/>
                <a:gd name="T9" fmla="*/ 5 h 66"/>
                <a:gd name="T10" fmla="*/ 33 w 35"/>
                <a:gd name="T11" fmla="*/ 21 h 66"/>
                <a:gd name="T12" fmla="*/ 24 w 35"/>
                <a:gd name="T13" fmla="*/ 40 h 66"/>
                <a:gd name="T14" fmla="*/ 25 w 35"/>
                <a:gd name="T15" fmla="*/ 55 h 66"/>
                <a:gd name="T16" fmla="*/ 9 w 35"/>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66">
                  <a:moveTo>
                    <a:pt x="9" y="66"/>
                  </a:moveTo>
                  <a:cubicBezTo>
                    <a:pt x="9" y="66"/>
                    <a:pt x="5" y="46"/>
                    <a:pt x="4" y="40"/>
                  </a:cubicBezTo>
                  <a:cubicBezTo>
                    <a:pt x="3" y="34"/>
                    <a:pt x="1" y="37"/>
                    <a:pt x="0" y="23"/>
                  </a:cubicBezTo>
                  <a:cubicBezTo>
                    <a:pt x="0" y="13"/>
                    <a:pt x="8" y="16"/>
                    <a:pt x="8" y="16"/>
                  </a:cubicBezTo>
                  <a:cubicBezTo>
                    <a:pt x="8" y="16"/>
                    <a:pt x="14" y="0"/>
                    <a:pt x="21" y="5"/>
                  </a:cubicBezTo>
                  <a:cubicBezTo>
                    <a:pt x="27" y="9"/>
                    <a:pt x="35" y="15"/>
                    <a:pt x="33" y="21"/>
                  </a:cubicBezTo>
                  <a:cubicBezTo>
                    <a:pt x="32" y="26"/>
                    <a:pt x="25" y="35"/>
                    <a:pt x="24" y="40"/>
                  </a:cubicBezTo>
                  <a:cubicBezTo>
                    <a:pt x="22" y="47"/>
                    <a:pt x="25" y="55"/>
                    <a:pt x="25" y="55"/>
                  </a:cubicBezTo>
                  <a:lnTo>
                    <a:pt x="9" y="66"/>
                  </a:lnTo>
                  <a:close/>
                </a:path>
              </a:pathLst>
            </a:custGeom>
            <a:solidFill>
              <a:srgbClr val="F2C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0" name="Freeform 107"/>
            <p:cNvSpPr>
              <a:spLocks/>
            </p:cNvSpPr>
            <p:nvPr/>
          </p:nvSpPr>
          <p:spPr bwMode="auto">
            <a:xfrm>
              <a:off x="3106738" y="1763713"/>
              <a:ext cx="103188" cy="254000"/>
            </a:xfrm>
            <a:custGeom>
              <a:avLst/>
              <a:gdLst>
                <a:gd name="T0" fmla="*/ 77 w 77"/>
                <a:gd name="T1" fmla="*/ 159 h 189"/>
                <a:gd name="T2" fmla="*/ 43 w 77"/>
                <a:gd name="T3" fmla="*/ 81 h 189"/>
                <a:gd name="T4" fmla="*/ 20 w 77"/>
                <a:gd name="T5" fmla="*/ 0 h 189"/>
                <a:gd name="T6" fmla="*/ 12 w 77"/>
                <a:gd name="T7" fmla="*/ 5 h 189"/>
                <a:gd name="T8" fmla="*/ 0 w 77"/>
                <a:gd name="T9" fmla="*/ 1 h 189"/>
                <a:gd name="T10" fmla="*/ 26 w 77"/>
                <a:gd name="T11" fmla="*/ 110 h 189"/>
                <a:gd name="T12" fmla="*/ 49 w 77"/>
                <a:gd name="T13" fmla="*/ 189 h 189"/>
                <a:gd name="T14" fmla="*/ 77 w 77"/>
                <a:gd name="T15" fmla="*/ 15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89">
                  <a:moveTo>
                    <a:pt x="77" y="159"/>
                  </a:moveTo>
                  <a:cubicBezTo>
                    <a:pt x="59" y="125"/>
                    <a:pt x="51" y="105"/>
                    <a:pt x="43" y="81"/>
                  </a:cubicBezTo>
                  <a:cubicBezTo>
                    <a:pt x="27" y="34"/>
                    <a:pt x="20" y="0"/>
                    <a:pt x="20" y="0"/>
                  </a:cubicBezTo>
                  <a:cubicBezTo>
                    <a:pt x="20" y="0"/>
                    <a:pt x="17" y="4"/>
                    <a:pt x="12" y="5"/>
                  </a:cubicBezTo>
                  <a:cubicBezTo>
                    <a:pt x="2" y="6"/>
                    <a:pt x="0" y="1"/>
                    <a:pt x="0" y="1"/>
                  </a:cubicBezTo>
                  <a:cubicBezTo>
                    <a:pt x="0" y="1"/>
                    <a:pt x="10" y="58"/>
                    <a:pt x="26" y="110"/>
                  </a:cubicBezTo>
                  <a:cubicBezTo>
                    <a:pt x="40" y="156"/>
                    <a:pt x="49" y="189"/>
                    <a:pt x="49" y="189"/>
                  </a:cubicBezTo>
                  <a:lnTo>
                    <a:pt x="77" y="159"/>
                  </a:lnTo>
                  <a:close/>
                </a:path>
              </a:pathLst>
            </a:custGeom>
            <a:solidFill>
              <a:srgbClr val="08B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1" name="Freeform 108"/>
            <p:cNvSpPr>
              <a:spLocks/>
            </p:cNvSpPr>
            <p:nvPr/>
          </p:nvSpPr>
          <p:spPr bwMode="auto">
            <a:xfrm>
              <a:off x="3130550" y="1785938"/>
              <a:ext cx="193675" cy="187325"/>
            </a:xfrm>
            <a:custGeom>
              <a:avLst/>
              <a:gdLst>
                <a:gd name="T0" fmla="*/ 76 w 145"/>
                <a:gd name="T1" fmla="*/ 129 h 139"/>
                <a:gd name="T2" fmla="*/ 57 w 145"/>
                <a:gd name="T3" fmla="*/ 135 h 139"/>
                <a:gd name="T4" fmla="*/ 43 w 145"/>
                <a:gd name="T5" fmla="*/ 126 h 139"/>
                <a:gd name="T6" fmla="*/ 27 w 145"/>
                <a:gd name="T7" fmla="*/ 114 h 139"/>
                <a:gd name="T8" fmla="*/ 11 w 145"/>
                <a:gd name="T9" fmla="*/ 99 h 139"/>
                <a:gd name="T10" fmla="*/ 13 w 145"/>
                <a:gd name="T11" fmla="*/ 73 h 139"/>
                <a:gd name="T12" fmla="*/ 16 w 145"/>
                <a:gd name="T13" fmla="*/ 42 h 139"/>
                <a:gd name="T14" fmla="*/ 40 w 145"/>
                <a:gd name="T15" fmla="*/ 18 h 139"/>
                <a:gd name="T16" fmla="*/ 56 w 145"/>
                <a:gd name="T17" fmla="*/ 12 h 139"/>
                <a:gd name="T18" fmla="*/ 73 w 145"/>
                <a:gd name="T19" fmla="*/ 8 h 139"/>
                <a:gd name="T20" fmla="*/ 89 w 145"/>
                <a:gd name="T21" fmla="*/ 7 h 139"/>
                <a:gd name="T22" fmla="*/ 114 w 145"/>
                <a:gd name="T23" fmla="*/ 15 h 139"/>
                <a:gd name="T24" fmla="*/ 133 w 145"/>
                <a:gd name="T25" fmla="*/ 32 h 139"/>
                <a:gd name="T26" fmla="*/ 139 w 145"/>
                <a:gd name="T27" fmla="*/ 59 h 139"/>
                <a:gd name="T28" fmla="*/ 137 w 145"/>
                <a:gd name="T29" fmla="*/ 79 h 139"/>
                <a:gd name="T30" fmla="*/ 135 w 145"/>
                <a:gd name="T31" fmla="*/ 98 h 139"/>
                <a:gd name="T32" fmla="*/ 130 w 145"/>
                <a:gd name="T33" fmla="*/ 108 h 139"/>
                <a:gd name="T34" fmla="*/ 119 w 145"/>
                <a:gd name="T35" fmla="*/ 120 h 139"/>
                <a:gd name="T36" fmla="*/ 102 w 145"/>
                <a:gd name="T37" fmla="*/ 124 h 139"/>
                <a:gd name="T38" fmla="*/ 84 w 145"/>
                <a:gd name="T39" fmla="*/ 132 h 139"/>
                <a:gd name="T40" fmla="*/ 76 w 145"/>
                <a:gd name="T41" fmla="*/ 12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139">
                  <a:moveTo>
                    <a:pt x="76" y="129"/>
                  </a:moveTo>
                  <a:cubicBezTo>
                    <a:pt x="76" y="129"/>
                    <a:pt x="62" y="139"/>
                    <a:pt x="57" y="135"/>
                  </a:cubicBezTo>
                  <a:cubicBezTo>
                    <a:pt x="52" y="130"/>
                    <a:pt x="50" y="124"/>
                    <a:pt x="43" y="126"/>
                  </a:cubicBezTo>
                  <a:cubicBezTo>
                    <a:pt x="36" y="127"/>
                    <a:pt x="20" y="128"/>
                    <a:pt x="27" y="114"/>
                  </a:cubicBezTo>
                  <a:cubicBezTo>
                    <a:pt x="31" y="108"/>
                    <a:pt x="23" y="110"/>
                    <a:pt x="11" y="99"/>
                  </a:cubicBezTo>
                  <a:cubicBezTo>
                    <a:pt x="0" y="89"/>
                    <a:pt x="5" y="75"/>
                    <a:pt x="13" y="73"/>
                  </a:cubicBezTo>
                  <a:cubicBezTo>
                    <a:pt x="20" y="70"/>
                    <a:pt x="14" y="50"/>
                    <a:pt x="16" y="42"/>
                  </a:cubicBezTo>
                  <a:cubicBezTo>
                    <a:pt x="18" y="34"/>
                    <a:pt x="24" y="17"/>
                    <a:pt x="40" y="18"/>
                  </a:cubicBezTo>
                  <a:cubicBezTo>
                    <a:pt x="54" y="19"/>
                    <a:pt x="53" y="19"/>
                    <a:pt x="56" y="12"/>
                  </a:cubicBezTo>
                  <a:cubicBezTo>
                    <a:pt x="58" y="6"/>
                    <a:pt x="68" y="6"/>
                    <a:pt x="73" y="8"/>
                  </a:cubicBezTo>
                  <a:cubicBezTo>
                    <a:pt x="78" y="11"/>
                    <a:pt x="87" y="9"/>
                    <a:pt x="89" y="7"/>
                  </a:cubicBezTo>
                  <a:cubicBezTo>
                    <a:pt x="92" y="5"/>
                    <a:pt x="111" y="0"/>
                    <a:pt x="114" y="15"/>
                  </a:cubicBezTo>
                  <a:cubicBezTo>
                    <a:pt x="118" y="30"/>
                    <a:pt x="125" y="32"/>
                    <a:pt x="133" y="32"/>
                  </a:cubicBezTo>
                  <a:cubicBezTo>
                    <a:pt x="142" y="32"/>
                    <a:pt x="144" y="46"/>
                    <a:pt x="139" y="59"/>
                  </a:cubicBezTo>
                  <a:cubicBezTo>
                    <a:pt x="137" y="64"/>
                    <a:pt x="129" y="75"/>
                    <a:pt x="137" y="79"/>
                  </a:cubicBezTo>
                  <a:cubicBezTo>
                    <a:pt x="145" y="82"/>
                    <a:pt x="144" y="97"/>
                    <a:pt x="135" y="98"/>
                  </a:cubicBezTo>
                  <a:cubicBezTo>
                    <a:pt x="125" y="98"/>
                    <a:pt x="131" y="105"/>
                    <a:pt x="130" y="108"/>
                  </a:cubicBezTo>
                  <a:cubicBezTo>
                    <a:pt x="129" y="113"/>
                    <a:pt x="129" y="118"/>
                    <a:pt x="119" y="120"/>
                  </a:cubicBezTo>
                  <a:cubicBezTo>
                    <a:pt x="116" y="120"/>
                    <a:pt x="102" y="124"/>
                    <a:pt x="102" y="124"/>
                  </a:cubicBezTo>
                  <a:cubicBezTo>
                    <a:pt x="102" y="124"/>
                    <a:pt x="87" y="136"/>
                    <a:pt x="84" y="132"/>
                  </a:cubicBezTo>
                  <a:cubicBezTo>
                    <a:pt x="80" y="128"/>
                    <a:pt x="76" y="129"/>
                    <a:pt x="76" y="129"/>
                  </a:cubicBezTo>
                  <a:close/>
                </a:path>
              </a:pathLst>
            </a:custGeom>
            <a:solidFill>
              <a:srgbClr val="CE7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2" name="Freeform 109"/>
            <p:cNvSpPr>
              <a:spLocks/>
            </p:cNvSpPr>
            <p:nvPr/>
          </p:nvSpPr>
          <p:spPr bwMode="auto">
            <a:xfrm>
              <a:off x="3201988" y="1908175"/>
              <a:ext cx="73025" cy="139700"/>
            </a:xfrm>
            <a:custGeom>
              <a:avLst/>
              <a:gdLst>
                <a:gd name="T0" fmla="*/ 8 w 55"/>
                <a:gd name="T1" fmla="*/ 55 h 104"/>
                <a:gd name="T2" fmla="*/ 1 w 55"/>
                <a:gd name="T3" fmla="*/ 81 h 104"/>
                <a:gd name="T4" fmla="*/ 34 w 55"/>
                <a:gd name="T5" fmla="*/ 76 h 104"/>
                <a:gd name="T6" fmla="*/ 45 w 55"/>
                <a:gd name="T7" fmla="*/ 53 h 104"/>
                <a:gd name="T8" fmla="*/ 55 w 55"/>
                <a:gd name="T9" fmla="*/ 0 h 104"/>
                <a:gd name="T10" fmla="*/ 8 w 55"/>
                <a:gd name="T11" fmla="*/ 2 h 104"/>
                <a:gd name="T12" fmla="*/ 15 w 55"/>
                <a:gd name="T13" fmla="*/ 44 h 104"/>
                <a:gd name="T14" fmla="*/ 8 w 55"/>
                <a:gd name="T15" fmla="*/ 55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04">
                  <a:moveTo>
                    <a:pt x="8" y="55"/>
                  </a:moveTo>
                  <a:cubicBezTo>
                    <a:pt x="3" y="58"/>
                    <a:pt x="2" y="63"/>
                    <a:pt x="1" y="81"/>
                  </a:cubicBezTo>
                  <a:cubicBezTo>
                    <a:pt x="0" y="104"/>
                    <a:pt x="28" y="84"/>
                    <a:pt x="34" y="76"/>
                  </a:cubicBezTo>
                  <a:cubicBezTo>
                    <a:pt x="40" y="69"/>
                    <a:pt x="47" y="57"/>
                    <a:pt x="45" y="53"/>
                  </a:cubicBezTo>
                  <a:cubicBezTo>
                    <a:pt x="43" y="47"/>
                    <a:pt x="55" y="0"/>
                    <a:pt x="55" y="0"/>
                  </a:cubicBezTo>
                  <a:cubicBezTo>
                    <a:pt x="8" y="2"/>
                    <a:pt x="8" y="2"/>
                    <a:pt x="8" y="2"/>
                  </a:cubicBezTo>
                  <a:cubicBezTo>
                    <a:pt x="8" y="2"/>
                    <a:pt x="15" y="35"/>
                    <a:pt x="15" y="44"/>
                  </a:cubicBezTo>
                  <a:cubicBezTo>
                    <a:pt x="15" y="46"/>
                    <a:pt x="12" y="52"/>
                    <a:pt x="8" y="55"/>
                  </a:cubicBezTo>
                  <a:close/>
                </a:path>
              </a:pathLst>
            </a:custGeom>
            <a:solidFill>
              <a:srgbClr val="F2C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3" name="Freeform 110"/>
            <p:cNvSpPr>
              <a:spLocks/>
            </p:cNvSpPr>
            <p:nvPr/>
          </p:nvSpPr>
          <p:spPr bwMode="auto">
            <a:xfrm>
              <a:off x="3192463" y="2486025"/>
              <a:ext cx="85725" cy="107950"/>
            </a:xfrm>
            <a:custGeom>
              <a:avLst/>
              <a:gdLst>
                <a:gd name="T0" fmla="*/ 41 w 64"/>
                <a:gd name="T1" fmla="*/ 13 h 80"/>
                <a:gd name="T2" fmla="*/ 27 w 64"/>
                <a:gd name="T3" fmla="*/ 34 h 80"/>
                <a:gd name="T4" fmla="*/ 2 w 64"/>
                <a:gd name="T5" fmla="*/ 57 h 80"/>
                <a:gd name="T6" fmla="*/ 1 w 64"/>
                <a:gd name="T7" fmla="*/ 75 h 80"/>
                <a:gd name="T8" fmla="*/ 11 w 64"/>
                <a:gd name="T9" fmla="*/ 78 h 80"/>
                <a:gd name="T10" fmla="*/ 35 w 64"/>
                <a:gd name="T11" fmla="*/ 77 h 80"/>
                <a:gd name="T12" fmla="*/ 43 w 64"/>
                <a:gd name="T13" fmla="*/ 68 h 80"/>
                <a:gd name="T14" fmla="*/ 53 w 64"/>
                <a:gd name="T15" fmla="*/ 42 h 80"/>
                <a:gd name="T16" fmla="*/ 54 w 64"/>
                <a:gd name="T17" fmla="*/ 76 h 80"/>
                <a:gd name="T18" fmla="*/ 62 w 64"/>
                <a:gd name="T19" fmla="*/ 76 h 80"/>
                <a:gd name="T20" fmla="*/ 63 w 64"/>
                <a:gd name="T21" fmla="*/ 35 h 80"/>
                <a:gd name="T22" fmla="*/ 59 w 64"/>
                <a:gd name="T23" fmla="*/ 11 h 80"/>
                <a:gd name="T24" fmla="*/ 41 w 64"/>
                <a:gd name="T25"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80">
                  <a:moveTo>
                    <a:pt x="41" y="13"/>
                  </a:moveTo>
                  <a:cubicBezTo>
                    <a:pt x="41" y="13"/>
                    <a:pt x="33" y="27"/>
                    <a:pt x="27" y="34"/>
                  </a:cubicBezTo>
                  <a:cubicBezTo>
                    <a:pt x="24" y="38"/>
                    <a:pt x="7" y="50"/>
                    <a:pt x="2" y="57"/>
                  </a:cubicBezTo>
                  <a:cubicBezTo>
                    <a:pt x="0" y="61"/>
                    <a:pt x="0" y="69"/>
                    <a:pt x="1" y="75"/>
                  </a:cubicBezTo>
                  <a:cubicBezTo>
                    <a:pt x="2" y="80"/>
                    <a:pt x="4" y="78"/>
                    <a:pt x="11" y="78"/>
                  </a:cubicBezTo>
                  <a:cubicBezTo>
                    <a:pt x="16" y="78"/>
                    <a:pt x="28" y="77"/>
                    <a:pt x="35" y="77"/>
                  </a:cubicBezTo>
                  <a:cubicBezTo>
                    <a:pt x="40" y="77"/>
                    <a:pt x="43" y="68"/>
                    <a:pt x="43" y="68"/>
                  </a:cubicBezTo>
                  <a:cubicBezTo>
                    <a:pt x="53" y="42"/>
                    <a:pt x="53" y="42"/>
                    <a:pt x="53" y="42"/>
                  </a:cubicBezTo>
                  <a:cubicBezTo>
                    <a:pt x="54" y="76"/>
                    <a:pt x="54" y="76"/>
                    <a:pt x="54" y="76"/>
                  </a:cubicBezTo>
                  <a:cubicBezTo>
                    <a:pt x="54" y="76"/>
                    <a:pt x="62" y="76"/>
                    <a:pt x="62" y="76"/>
                  </a:cubicBezTo>
                  <a:cubicBezTo>
                    <a:pt x="63" y="76"/>
                    <a:pt x="63" y="35"/>
                    <a:pt x="63" y="35"/>
                  </a:cubicBezTo>
                  <a:cubicBezTo>
                    <a:pt x="63" y="35"/>
                    <a:pt x="64" y="22"/>
                    <a:pt x="59" y="11"/>
                  </a:cubicBezTo>
                  <a:cubicBezTo>
                    <a:pt x="53" y="0"/>
                    <a:pt x="41" y="13"/>
                    <a:pt x="41" y="13"/>
                  </a:cubicBezTo>
                  <a:close/>
                </a:path>
              </a:pathLst>
            </a:custGeom>
            <a:solidFill>
              <a:srgbClr val="A50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4" name="Freeform 111"/>
            <p:cNvSpPr>
              <a:spLocks/>
            </p:cNvSpPr>
            <p:nvPr/>
          </p:nvSpPr>
          <p:spPr bwMode="auto">
            <a:xfrm>
              <a:off x="3035300" y="2465388"/>
              <a:ext cx="85725" cy="106363"/>
            </a:xfrm>
            <a:custGeom>
              <a:avLst/>
              <a:gdLst>
                <a:gd name="T0" fmla="*/ 40 w 64"/>
                <a:gd name="T1" fmla="*/ 14 h 79"/>
                <a:gd name="T2" fmla="*/ 27 w 64"/>
                <a:gd name="T3" fmla="*/ 34 h 79"/>
                <a:gd name="T4" fmla="*/ 0 w 64"/>
                <a:gd name="T5" fmla="*/ 61 h 79"/>
                <a:gd name="T6" fmla="*/ 0 w 64"/>
                <a:gd name="T7" fmla="*/ 75 h 79"/>
                <a:gd name="T8" fmla="*/ 8 w 64"/>
                <a:gd name="T9" fmla="*/ 79 h 79"/>
                <a:gd name="T10" fmla="*/ 35 w 64"/>
                <a:gd name="T11" fmla="*/ 77 h 79"/>
                <a:gd name="T12" fmla="*/ 44 w 64"/>
                <a:gd name="T13" fmla="*/ 63 h 79"/>
                <a:gd name="T14" fmla="*/ 52 w 64"/>
                <a:gd name="T15" fmla="*/ 43 h 79"/>
                <a:gd name="T16" fmla="*/ 53 w 64"/>
                <a:gd name="T17" fmla="*/ 77 h 79"/>
                <a:gd name="T18" fmla="*/ 62 w 64"/>
                <a:gd name="T19" fmla="*/ 77 h 79"/>
                <a:gd name="T20" fmla="*/ 63 w 64"/>
                <a:gd name="T21" fmla="*/ 36 h 79"/>
                <a:gd name="T22" fmla="*/ 58 w 64"/>
                <a:gd name="T23" fmla="*/ 11 h 79"/>
                <a:gd name="T24" fmla="*/ 40 w 64"/>
                <a:gd name="T25"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79">
                  <a:moveTo>
                    <a:pt x="40" y="14"/>
                  </a:moveTo>
                  <a:cubicBezTo>
                    <a:pt x="40" y="14"/>
                    <a:pt x="32" y="28"/>
                    <a:pt x="27" y="34"/>
                  </a:cubicBezTo>
                  <a:cubicBezTo>
                    <a:pt x="23" y="39"/>
                    <a:pt x="0" y="51"/>
                    <a:pt x="0" y="61"/>
                  </a:cubicBezTo>
                  <a:cubicBezTo>
                    <a:pt x="0" y="70"/>
                    <a:pt x="0" y="71"/>
                    <a:pt x="0" y="75"/>
                  </a:cubicBezTo>
                  <a:cubicBezTo>
                    <a:pt x="0" y="79"/>
                    <a:pt x="1" y="79"/>
                    <a:pt x="8" y="79"/>
                  </a:cubicBezTo>
                  <a:cubicBezTo>
                    <a:pt x="13" y="79"/>
                    <a:pt x="28" y="77"/>
                    <a:pt x="35" y="77"/>
                  </a:cubicBezTo>
                  <a:cubicBezTo>
                    <a:pt x="40" y="77"/>
                    <a:pt x="44" y="63"/>
                    <a:pt x="44" y="63"/>
                  </a:cubicBezTo>
                  <a:cubicBezTo>
                    <a:pt x="52" y="43"/>
                    <a:pt x="52" y="43"/>
                    <a:pt x="52" y="43"/>
                  </a:cubicBezTo>
                  <a:cubicBezTo>
                    <a:pt x="53" y="77"/>
                    <a:pt x="53" y="77"/>
                    <a:pt x="53" y="77"/>
                  </a:cubicBezTo>
                  <a:cubicBezTo>
                    <a:pt x="53" y="77"/>
                    <a:pt x="61" y="77"/>
                    <a:pt x="62" y="77"/>
                  </a:cubicBezTo>
                  <a:cubicBezTo>
                    <a:pt x="62" y="77"/>
                    <a:pt x="63" y="36"/>
                    <a:pt x="63" y="36"/>
                  </a:cubicBezTo>
                  <a:cubicBezTo>
                    <a:pt x="63" y="36"/>
                    <a:pt x="64" y="22"/>
                    <a:pt x="58" y="11"/>
                  </a:cubicBezTo>
                  <a:cubicBezTo>
                    <a:pt x="53" y="0"/>
                    <a:pt x="40" y="14"/>
                    <a:pt x="40" y="14"/>
                  </a:cubicBezTo>
                  <a:close/>
                </a:path>
              </a:pathLst>
            </a:custGeom>
            <a:solidFill>
              <a:srgbClr val="A50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5" name="Freeform 112"/>
            <p:cNvSpPr>
              <a:spLocks/>
            </p:cNvSpPr>
            <p:nvPr/>
          </p:nvSpPr>
          <p:spPr bwMode="auto">
            <a:xfrm>
              <a:off x="3200400" y="2201863"/>
              <a:ext cx="87313" cy="350838"/>
            </a:xfrm>
            <a:custGeom>
              <a:avLst/>
              <a:gdLst>
                <a:gd name="T0" fmla="*/ 53 w 65"/>
                <a:gd name="T1" fmla="*/ 226 h 261"/>
                <a:gd name="T2" fmla="*/ 56 w 65"/>
                <a:gd name="T3" fmla="*/ 123 h 261"/>
                <a:gd name="T4" fmla="*/ 55 w 65"/>
                <a:gd name="T5" fmla="*/ 0 h 261"/>
                <a:gd name="T6" fmla="*/ 0 w 65"/>
                <a:gd name="T7" fmla="*/ 3 h 261"/>
                <a:gd name="T8" fmla="*/ 18 w 65"/>
                <a:gd name="T9" fmla="*/ 121 h 261"/>
                <a:gd name="T10" fmla="*/ 29 w 65"/>
                <a:gd name="T11" fmla="*/ 230 h 261"/>
                <a:gd name="T12" fmla="*/ 12 w 65"/>
                <a:gd name="T13" fmla="*/ 255 h 261"/>
                <a:gd name="T14" fmla="*/ 23 w 65"/>
                <a:gd name="T15" fmla="*/ 260 h 261"/>
                <a:gd name="T16" fmla="*/ 49 w 65"/>
                <a:gd name="T17" fmla="*/ 238 h 261"/>
                <a:gd name="T18" fmla="*/ 53 w 65"/>
                <a:gd name="T19" fmla="*/ 22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261">
                  <a:moveTo>
                    <a:pt x="53" y="226"/>
                  </a:moveTo>
                  <a:cubicBezTo>
                    <a:pt x="53" y="226"/>
                    <a:pt x="65" y="161"/>
                    <a:pt x="56" y="123"/>
                  </a:cubicBezTo>
                  <a:cubicBezTo>
                    <a:pt x="49" y="96"/>
                    <a:pt x="55" y="0"/>
                    <a:pt x="55" y="0"/>
                  </a:cubicBezTo>
                  <a:cubicBezTo>
                    <a:pt x="0" y="3"/>
                    <a:pt x="0" y="3"/>
                    <a:pt x="0" y="3"/>
                  </a:cubicBezTo>
                  <a:cubicBezTo>
                    <a:pt x="18" y="121"/>
                    <a:pt x="18" y="121"/>
                    <a:pt x="18" y="121"/>
                  </a:cubicBezTo>
                  <a:cubicBezTo>
                    <a:pt x="29" y="230"/>
                    <a:pt x="29" y="230"/>
                    <a:pt x="29" y="230"/>
                  </a:cubicBezTo>
                  <a:cubicBezTo>
                    <a:pt x="29" y="230"/>
                    <a:pt x="25" y="240"/>
                    <a:pt x="12" y="255"/>
                  </a:cubicBezTo>
                  <a:cubicBezTo>
                    <a:pt x="7" y="261"/>
                    <a:pt x="9" y="261"/>
                    <a:pt x="23" y="260"/>
                  </a:cubicBezTo>
                  <a:cubicBezTo>
                    <a:pt x="35" y="259"/>
                    <a:pt x="44" y="245"/>
                    <a:pt x="49" y="238"/>
                  </a:cubicBezTo>
                  <a:cubicBezTo>
                    <a:pt x="54" y="230"/>
                    <a:pt x="53" y="226"/>
                    <a:pt x="53" y="226"/>
                  </a:cubicBezTo>
                  <a:close/>
                </a:path>
              </a:pathLst>
            </a:custGeom>
            <a:solidFill>
              <a:srgbClr val="E8C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6" name="Freeform 113"/>
            <p:cNvSpPr>
              <a:spLocks/>
            </p:cNvSpPr>
            <p:nvPr/>
          </p:nvSpPr>
          <p:spPr bwMode="auto">
            <a:xfrm>
              <a:off x="3051175" y="2173288"/>
              <a:ext cx="168275" cy="360363"/>
            </a:xfrm>
            <a:custGeom>
              <a:avLst/>
              <a:gdLst>
                <a:gd name="T0" fmla="*/ 126 w 126"/>
                <a:gd name="T1" fmla="*/ 30 h 268"/>
                <a:gd name="T2" fmla="*/ 90 w 126"/>
                <a:gd name="T3" fmla="*/ 136 h 268"/>
                <a:gd name="T4" fmla="*/ 50 w 126"/>
                <a:gd name="T5" fmla="*/ 238 h 268"/>
                <a:gd name="T6" fmla="*/ 48 w 126"/>
                <a:gd name="T7" fmla="*/ 246 h 268"/>
                <a:gd name="T8" fmla="*/ 11 w 126"/>
                <a:gd name="T9" fmla="*/ 268 h 268"/>
                <a:gd name="T10" fmla="*/ 6 w 126"/>
                <a:gd name="T11" fmla="*/ 260 h 268"/>
                <a:gd name="T12" fmla="*/ 29 w 126"/>
                <a:gd name="T13" fmla="*/ 228 h 268"/>
                <a:gd name="T14" fmla="*/ 87 w 126"/>
                <a:gd name="T15" fmla="*/ 0 h 268"/>
                <a:gd name="T16" fmla="*/ 126 w 126"/>
                <a:gd name="T17" fmla="*/ 3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268">
                  <a:moveTo>
                    <a:pt x="126" y="30"/>
                  </a:moveTo>
                  <a:cubicBezTo>
                    <a:pt x="126" y="30"/>
                    <a:pt x="91" y="123"/>
                    <a:pt x="90" y="136"/>
                  </a:cubicBezTo>
                  <a:cubicBezTo>
                    <a:pt x="85" y="189"/>
                    <a:pt x="50" y="238"/>
                    <a:pt x="50" y="238"/>
                  </a:cubicBezTo>
                  <a:cubicBezTo>
                    <a:pt x="50" y="238"/>
                    <a:pt x="50" y="244"/>
                    <a:pt x="48" y="246"/>
                  </a:cubicBezTo>
                  <a:cubicBezTo>
                    <a:pt x="46" y="248"/>
                    <a:pt x="21" y="267"/>
                    <a:pt x="11" y="268"/>
                  </a:cubicBezTo>
                  <a:cubicBezTo>
                    <a:pt x="0" y="268"/>
                    <a:pt x="6" y="260"/>
                    <a:pt x="6" y="260"/>
                  </a:cubicBezTo>
                  <a:cubicBezTo>
                    <a:pt x="6" y="260"/>
                    <a:pt x="26" y="237"/>
                    <a:pt x="29" y="228"/>
                  </a:cubicBezTo>
                  <a:cubicBezTo>
                    <a:pt x="33" y="216"/>
                    <a:pt x="87" y="0"/>
                    <a:pt x="87" y="0"/>
                  </a:cubicBezTo>
                  <a:lnTo>
                    <a:pt x="126" y="30"/>
                  </a:lnTo>
                  <a:close/>
                </a:path>
              </a:pathLst>
            </a:custGeom>
            <a:solidFill>
              <a:srgbClr val="E8C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7" name="Freeform 114"/>
            <p:cNvSpPr>
              <a:spLocks/>
            </p:cNvSpPr>
            <p:nvPr/>
          </p:nvSpPr>
          <p:spPr bwMode="auto">
            <a:xfrm>
              <a:off x="3140075" y="1960563"/>
              <a:ext cx="165100" cy="333375"/>
            </a:xfrm>
            <a:custGeom>
              <a:avLst/>
              <a:gdLst>
                <a:gd name="T0" fmla="*/ 9 w 124"/>
                <a:gd name="T1" fmla="*/ 192 h 249"/>
                <a:gd name="T2" fmla="*/ 0 w 124"/>
                <a:gd name="T3" fmla="*/ 240 h 249"/>
                <a:gd name="T4" fmla="*/ 56 w 124"/>
                <a:gd name="T5" fmla="*/ 249 h 249"/>
                <a:gd name="T6" fmla="*/ 101 w 124"/>
                <a:gd name="T7" fmla="*/ 240 h 249"/>
                <a:gd name="T8" fmla="*/ 89 w 124"/>
                <a:gd name="T9" fmla="*/ 125 h 249"/>
                <a:gd name="T10" fmla="*/ 119 w 124"/>
                <a:gd name="T11" fmla="*/ 54 h 249"/>
                <a:gd name="T12" fmla="*/ 118 w 124"/>
                <a:gd name="T13" fmla="*/ 25 h 249"/>
                <a:gd name="T14" fmla="*/ 60 w 124"/>
                <a:gd name="T15" fmla="*/ 5 h 249"/>
                <a:gd name="T16" fmla="*/ 44 w 124"/>
                <a:gd name="T17" fmla="*/ 0 h 249"/>
                <a:gd name="T18" fmla="*/ 25 w 124"/>
                <a:gd name="T19" fmla="*/ 29 h 249"/>
                <a:gd name="T20" fmla="*/ 14 w 124"/>
                <a:gd name="T21" fmla="*/ 63 h 249"/>
                <a:gd name="T22" fmla="*/ 21 w 124"/>
                <a:gd name="T23" fmla="*/ 127 h 249"/>
                <a:gd name="T24" fmla="*/ 9 w 124"/>
                <a:gd name="T25" fmla="*/ 19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249">
                  <a:moveTo>
                    <a:pt x="9" y="192"/>
                  </a:moveTo>
                  <a:cubicBezTo>
                    <a:pt x="7" y="202"/>
                    <a:pt x="4" y="224"/>
                    <a:pt x="0" y="240"/>
                  </a:cubicBezTo>
                  <a:cubicBezTo>
                    <a:pt x="14" y="246"/>
                    <a:pt x="33" y="249"/>
                    <a:pt x="56" y="249"/>
                  </a:cubicBezTo>
                  <a:cubicBezTo>
                    <a:pt x="76" y="249"/>
                    <a:pt x="87" y="247"/>
                    <a:pt x="101" y="240"/>
                  </a:cubicBezTo>
                  <a:cubicBezTo>
                    <a:pt x="114" y="172"/>
                    <a:pt x="89" y="141"/>
                    <a:pt x="89" y="125"/>
                  </a:cubicBezTo>
                  <a:cubicBezTo>
                    <a:pt x="89" y="90"/>
                    <a:pt x="113" y="77"/>
                    <a:pt x="119" y="54"/>
                  </a:cubicBezTo>
                  <a:cubicBezTo>
                    <a:pt x="124" y="34"/>
                    <a:pt x="121" y="28"/>
                    <a:pt x="118" y="25"/>
                  </a:cubicBezTo>
                  <a:cubicBezTo>
                    <a:pt x="110" y="17"/>
                    <a:pt x="82" y="11"/>
                    <a:pt x="60" y="5"/>
                  </a:cubicBezTo>
                  <a:cubicBezTo>
                    <a:pt x="52" y="2"/>
                    <a:pt x="48" y="0"/>
                    <a:pt x="44" y="0"/>
                  </a:cubicBezTo>
                  <a:cubicBezTo>
                    <a:pt x="36" y="2"/>
                    <a:pt x="25" y="29"/>
                    <a:pt x="25" y="29"/>
                  </a:cubicBezTo>
                  <a:cubicBezTo>
                    <a:pt x="25" y="29"/>
                    <a:pt x="11" y="52"/>
                    <a:pt x="14" y="63"/>
                  </a:cubicBezTo>
                  <a:cubicBezTo>
                    <a:pt x="18" y="75"/>
                    <a:pt x="25" y="98"/>
                    <a:pt x="21" y="127"/>
                  </a:cubicBezTo>
                  <a:cubicBezTo>
                    <a:pt x="16" y="160"/>
                    <a:pt x="13" y="172"/>
                    <a:pt x="9" y="192"/>
                  </a:cubicBezTo>
                  <a:close/>
                </a:path>
              </a:pathLst>
            </a:custGeom>
            <a:solidFill>
              <a:srgbClr val="A50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8" name="Freeform 115"/>
            <p:cNvSpPr>
              <a:spLocks/>
            </p:cNvSpPr>
            <p:nvPr/>
          </p:nvSpPr>
          <p:spPr bwMode="auto">
            <a:xfrm>
              <a:off x="3151188" y="1951038"/>
              <a:ext cx="155575" cy="274638"/>
            </a:xfrm>
            <a:custGeom>
              <a:avLst/>
              <a:gdLst>
                <a:gd name="T0" fmla="*/ 95 w 116"/>
                <a:gd name="T1" fmla="*/ 195 h 204"/>
                <a:gd name="T2" fmla="*/ 28 w 116"/>
                <a:gd name="T3" fmla="*/ 198 h 204"/>
                <a:gd name="T4" fmla="*/ 0 w 116"/>
                <a:gd name="T5" fmla="*/ 188 h 204"/>
                <a:gd name="T6" fmla="*/ 12 w 116"/>
                <a:gd name="T7" fmla="*/ 133 h 204"/>
                <a:gd name="T8" fmla="*/ 5 w 116"/>
                <a:gd name="T9" fmla="*/ 69 h 204"/>
                <a:gd name="T10" fmla="*/ 16 w 116"/>
                <a:gd name="T11" fmla="*/ 35 h 204"/>
                <a:gd name="T12" fmla="*/ 26 w 116"/>
                <a:gd name="T13" fmla="*/ 1 h 204"/>
                <a:gd name="T14" fmla="*/ 53 w 116"/>
                <a:gd name="T15" fmla="*/ 8 h 204"/>
                <a:gd name="T16" fmla="*/ 113 w 116"/>
                <a:gd name="T17" fmla="*/ 32 h 204"/>
                <a:gd name="T18" fmla="*/ 110 w 116"/>
                <a:gd name="T19" fmla="*/ 60 h 204"/>
                <a:gd name="T20" fmla="*/ 80 w 116"/>
                <a:gd name="T21" fmla="*/ 131 h 204"/>
                <a:gd name="T22" fmla="*/ 95 w 116"/>
                <a:gd name="T23" fmla="*/ 19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204">
                  <a:moveTo>
                    <a:pt x="95" y="195"/>
                  </a:moveTo>
                  <a:cubicBezTo>
                    <a:pt x="89" y="200"/>
                    <a:pt x="68" y="204"/>
                    <a:pt x="28" y="198"/>
                  </a:cubicBezTo>
                  <a:cubicBezTo>
                    <a:pt x="21" y="197"/>
                    <a:pt x="7" y="194"/>
                    <a:pt x="0" y="188"/>
                  </a:cubicBezTo>
                  <a:cubicBezTo>
                    <a:pt x="2" y="177"/>
                    <a:pt x="9" y="152"/>
                    <a:pt x="12" y="133"/>
                  </a:cubicBezTo>
                  <a:cubicBezTo>
                    <a:pt x="16" y="104"/>
                    <a:pt x="9" y="81"/>
                    <a:pt x="5" y="69"/>
                  </a:cubicBezTo>
                  <a:cubicBezTo>
                    <a:pt x="2" y="58"/>
                    <a:pt x="16" y="35"/>
                    <a:pt x="16" y="35"/>
                  </a:cubicBezTo>
                  <a:cubicBezTo>
                    <a:pt x="16" y="35"/>
                    <a:pt x="24" y="1"/>
                    <a:pt x="26" y="1"/>
                  </a:cubicBezTo>
                  <a:cubicBezTo>
                    <a:pt x="30" y="0"/>
                    <a:pt x="44" y="5"/>
                    <a:pt x="53" y="8"/>
                  </a:cubicBezTo>
                  <a:cubicBezTo>
                    <a:pt x="74" y="14"/>
                    <a:pt x="105" y="23"/>
                    <a:pt x="113" y="32"/>
                  </a:cubicBezTo>
                  <a:cubicBezTo>
                    <a:pt x="116" y="35"/>
                    <a:pt x="115" y="40"/>
                    <a:pt x="110" y="60"/>
                  </a:cubicBezTo>
                  <a:cubicBezTo>
                    <a:pt x="104" y="83"/>
                    <a:pt x="80" y="96"/>
                    <a:pt x="80" y="131"/>
                  </a:cubicBezTo>
                  <a:cubicBezTo>
                    <a:pt x="80" y="142"/>
                    <a:pt x="95" y="157"/>
                    <a:pt x="95" y="195"/>
                  </a:cubicBezTo>
                  <a:close/>
                </a:path>
              </a:pathLst>
            </a:custGeom>
            <a:solidFill>
              <a:srgbClr val="0FD3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9" name="Freeform 116"/>
            <p:cNvSpPr>
              <a:spLocks/>
            </p:cNvSpPr>
            <p:nvPr/>
          </p:nvSpPr>
          <p:spPr bwMode="auto">
            <a:xfrm>
              <a:off x="3151188" y="1951038"/>
              <a:ext cx="155575" cy="274638"/>
            </a:xfrm>
            <a:custGeom>
              <a:avLst/>
              <a:gdLst>
                <a:gd name="T0" fmla="*/ 95 w 116"/>
                <a:gd name="T1" fmla="*/ 195 h 204"/>
                <a:gd name="T2" fmla="*/ 28 w 116"/>
                <a:gd name="T3" fmla="*/ 198 h 204"/>
                <a:gd name="T4" fmla="*/ 0 w 116"/>
                <a:gd name="T5" fmla="*/ 188 h 204"/>
                <a:gd name="T6" fmla="*/ 12 w 116"/>
                <a:gd name="T7" fmla="*/ 133 h 204"/>
                <a:gd name="T8" fmla="*/ 5 w 116"/>
                <a:gd name="T9" fmla="*/ 69 h 204"/>
                <a:gd name="T10" fmla="*/ 16 w 116"/>
                <a:gd name="T11" fmla="*/ 35 h 204"/>
                <a:gd name="T12" fmla="*/ 26 w 116"/>
                <a:gd name="T13" fmla="*/ 1 h 204"/>
                <a:gd name="T14" fmla="*/ 53 w 116"/>
                <a:gd name="T15" fmla="*/ 8 h 204"/>
                <a:gd name="T16" fmla="*/ 113 w 116"/>
                <a:gd name="T17" fmla="*/ 32 h 204"/>
                <a:gd name="T18" fmla="*/ 110 w 116"/>
                <a:gd name="T19" fmla="*/ 60 h 204"/>
                <a:gd name="T20" fmla="*/ 80 w 116"/>
                <a:gd name="T21" fmla="*/ 131 h 204"/>
                <a:gd name="T22" fmla="*/ 95 w 116"/>
                <a:gd name="T23" fmla="*/ 19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204">
                  <a:moveTo>
                    <a:pt x="95" y="195"/>
                  </a:moveTo>
                  <a:cubicBezTo>
                    <a:pt x="89" y="200"/>
                    <a:pt x="68" y="204"/>
                    <a:pt x="28" y="198"/>
                  </a:cubicBezTo>
                  <a:cubicBezTo>
                    <a:pt x="21" y="197"/>
                    <a:pt x="7" y="194"/>
                    <a:pt x="0" y="188"/>
                  </a:cubicBezTo>
                  <a:cubicBezTo>
                    <a:pt x="2" y="177"/>
                    <a:pt x="9" y="152"/>
                    <a:pt x="12" y="133"/>
                  </a:cubicBezTo>
                  <a:cubicBezTo>
                    <a:pt x="16" y="104"/>
                    <a:pt x="9" y="81"/>
                    <a:pt x="5" y="69"/>
                  </a:cubicBezTo>
                  <a:cubicBezTo>
                    <a:pt x="2" y="58"/>
                    <a:pt x="16" y="35"/>
                    <a:pt x="16" y="35"/>
                  </a:cubicBezTo>
                  <a:cubicBezTo>
                    <a:pt x="16" y="35"/>
                    <a:pt x="24" y="1"/>
                    <a:pt x="26" y="1"/>
                  </a:cubicBezTo>
                  <a:cubicBezTo>
                    <a:pt x="30" y="0"/>
                    <a:pt x="44" y="5"/>
                    <a:pt x="53" y="8"/>
                  </a:cubicBezTo>
                  <a:cubicBezTo>
                    <a:pt x="74" y="14"/>
                    <a:pt x="105" y="23"/>
                    <a:pt x="113" y="32"/>
                  </a:cubicBezTo>
                  <a:cubicBezTo>
                    <a:pt x="116" y="35"/>
                    <a:pt x="115" y="40"/>
                    <a:pt x="110" y="60"/>
                  </a:cubicBezTo>
                  <a:cubicBezTo>
                    <a:pt x="104" y="83"/>
                    <a:pt x="80" y="96"/>
                    <a:pt x="80" y="131"/>
                  </a:cubicBezTo>
                  <a:cubicBezTo>
                    <a:pt x="80" y="142"/>
                    <a:pt x="95" y="157"/>
                    <a:pt x="95" y="195"/>
                  </a:cubicBezTo>
                  <a:close/>
                </a:path>
              </a:pathLst>
            </a:custGeom>
            <a:solidFill>
              <a:srgbClr val="0FD3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0" name="Freeform 117"/>
            <p:cNvSpPr>
              <a:spLocks/>
            </p:cNvSpPr>
            <p:nvPr/>
          </p:nvSpPr>
          <p:spPr bwMode="auto">
            <a:xfrm>
              <a:off x="3349625" y="2185988"/>
              <a:ext cx="58738" cy="71438"/>
            </a:xfrm>
            <a:custGeom>
              <a:avLst/>
              <a:gdLst>
                <a:gd name="T0" fmla="*/ 15 w 44"/>
                <a:gd name="T1" fmla="*/ 0 h 53"/>
                <a:gd name="T2" fmla="*/ 37 w 44"/>
                <a:gd name="T3" fmla="*/ 29 h 53"/>
                <a:gd name="T4" fmla="*/ 38 w 44"/>
                <a:gd name="T5" fmla="*/ 52 h 53"/>
                <a:gd name="T6" fmla="*/ 28 w 44"/>
                <a:gd name="T7" fmla="*/ 37 h 53"/>
                <a:gd name="T8" fmla="*/ 14 w 44"/>
                <a:gd name="T9" fmla="*/ 29 h 53"/>
                <a:gd name="T10" fmla="*/ 18 w 44"/>
                <a:gd name="T11" fmla="*/ 40 h 53"/>
                <a:gd name="T12" fmla="*/ 16 w 44"/>
                <a:gd name="T13" fmla="*/ 47 h 53"/>
                <a:gd name="T14" fmla="*/ 12 w 44"/>
                <a:gd name="T15" fmla="*/ 44 h 53"/>
                <a:gd name="T16" fmla="*/ 7 w 44"/>
                <a:gd name="T17" fmla="*/ 32 h 53"/>
                <a:gd name="T18" fmla="*/ 6 w 44"/>
                <a:gd name="T19" fmla="*/ 4 h 53"/>
                <a:gd name="T20" fmla="*/ 15 w 44"/>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15" y="0"/>
                  </a:moveTo>
                  <a:cubicBezTo>
                    <a:pt x="15" y="0"/>
                    <a:pt x="33" y="15"/>
                    <a:pt x="37" y="29"/>
                  </a:cubicBezTo>
                  <a:cubicBezTo>
                    <a:pt x="41" y="44"/>
                    <a:pt x="44" y="50"/>
                    <a:pt x="38" y="52"/>
                  </a:cubicBezTo>
                  <a:cubicBezTo>
                    <a:pt x="35" y="53"/>
                    <a:pt x="33" y="44"/>
                    <a:pt x="28" y="37"/>
                  </a:cubicBezTo>
                  <a:cubicBezTo>
                    <a:pt x="17" y="22"/>
                    <a:pt x="14" y="29"/>
                    <a:pt x="14" y="29"/>
                  </a:cubicBezTo>
                  <a:cubicBezTo>
                    <a:pt x="14" y="29"/>
                    <a:pt x="16" y="32"/>
                    <a:pt x="18" y="40"/>
                  </a:cubicBezTo>
                  <a:cubicBezTo>
                    <a:pt x="19" y="43"/>
                    <a:pt x="18" y="47"/>
                    <a:pt x="16" y="47"/>
                  </a:cubicBezTo>
                  <a:cubicBezTo>
                    <a:pt x="15" y="48"/>
                    <a:pt x="14" y="47"/>
                    <a:pt x="12" y="44"/>
                  </a:cubicBezTo>
                  <a:cubicBezTo>
                    <a:pt x="11" y="42"/>
                    <a:pt x="10" y="38"/>
                    <a:pt x="7" y="32"/>
                  </a:cubicBezTo>
                  <a:cubicBezTo>
                    <a:pt x="0" y="18"/>
                    <a:pt x="6" y="4"/>
                    <a:pt x="6" y="4"/>
                  </a:cubicBezTo>
                  <a:lnTo>
                    <a:pt x="15" y="0"/>
                  </a:lnTo>
                  <a:close/>
                </a:path>
              </a:pathLst>
            </a:custGeom>
            <a:solidFill>
              <a:srgbClr val="F2C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1" name="Freeform 118"/>
            <p:cNvSpPr>
              <a:spLocks/>
            </p:cNvSpPr>
            <p:nvPr/>
          </p:nvSpPr>
          <p:spPr bwMode="auto">
            <a:xfrm>
              <a:off x="3279775" y="1987550"/>
              <a:ext cx="101600" cy="220663"/>
            </a:xfrm>
            <a:custGeom>
              <a:avLst/>
              <a:gdLst>
                <a:gd name="T0" fmla="*/ 18 w 76"/>
                <a:gd name="T1" fmla="*/ 3 h 164"/>
                <a:gd name="T2" fmla="*/ 52 w 76"/>
                <a:gd name="T3" fmla="*/ 73 h 164"/>
                <a:gd name="T4" fmla="*/ 76 w 76"/>
                <a:gd name="T5" fmla="*/ 155 h 164"/>
                <a:gd name="T6" fmla="*/ 67 w 76"/>
                <a:gd name="T7" fmla="*/ 162 h 164"/>
                <a:gd name="T8" fmla="*/ 55 w 76"/>
                <a:gd name="T9" fmla="*/ 162 h 164"/>
                <a:gd name="T10" fmla="*/ 31 w 76"/>
                <a:gd name="T11" fmla="*/ 96 h 164"/>
                <a:gd name="T12" fmla="*/ 8 w 76"/>
                <a:gd name="T13" fmla="*/ 47 h 164"/>
                <a:gd name="T14" fmla="*/ 3 w 76"/>
                <a:gd name="T15" fmla="*/ 29 h 164"/>
                <a:gd name="T16" fmla="*/ 18 w 76"/>
                <a:gd name="T17"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4">
                  <a:moveTo>
                    <a:pt x="18" y="3"/>
                  </a:moveTo>
                  <a:cubicBezTo>
                    <a:pt x="25" y="5"/>
                    <a:pt x="30" y="18"/>
                    <a:pt x="52" y="73"/>
                  </a:cubicBezTo>
                  <a:cubicBezTo>
                    <a:pt x="72" y="123"/>
                    <a:pt x="76" y="155"/>
                    <a:pt x="76" y="155"/>
                  </a:cubicBezTo>
                  <a:cubicBezTo>
                    <a:pt x="76" y="155"/>
                    <a:pt x="75" y="159"/>
                    <a:pt x="67" y="162"/>
                  </a:cubicBezTo>
                  <a:cubicBezTo>
                    <a:pt x="62" y="164"/>
                    <a:pt x="55" y="162"/>
                    <a:pt x="55" y="162"/>
                  </a:cubicBezTo>
                  <a:cubicBezTo>
                    <a:pt x="55" y="162"/>
                    <a:pt x="39" y="112"/>
                    <a:pt x="31" y="96"/>
                  </a:cubicBezTo>
                  <a:cubicBezTo>
                    <a:pt x="21" y="76"/>
                    <a:pt x="8" y="47"/>
                    <a:pt x="8" y="47"/>
                  </a:cubicBezTo>
                  <a:cubicBezTo>
                    <a:pt x="8" y="47"/>
                    <a:pt x="5" y="43"/>
                    <a:pt x="3" y="29"/>
                  </a:cubicBezTo>
                  <a:cubicBezTo>
                    <a:pt x="0" y="9"/>
                    <a:pt x="8" y="0"/>
                    <a:pt x="18" y="3"/>
                  </a:cubicBezTo>
                  <a:close/>
                </a:path>
              </a:pathLst>
            </a:custGeom>
            <a:solidFill>
              <a:srgbClr val="0FD3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2" name="Freeform 119"/>
            <p:cNvSpPr>
              <a:spLocks/>
            </p:cNvSpPr>
            <p:nvPr/>
          </p:nvSpPr>
          <p:spPr bwMode="auto">
            <a:xfrm>
              <a:off x="3194050" y="1949450"/>
              <a:ext cx="109538" cy="60325"/>
            </a:xfrm>
            <a:custGeom>
              <a:avLst/>
              <a:gdLst>
                <a:gd name="T0" fmla="*/ 27 w 81"/>
                <a:gd name="T1" fmla="*/ 0 h 45"/>
                <a:gd name="T2" fmla="*/ 20 w 81"/>
                <a:gd name="T3" fmla="*/ 10 h 45"/>
                <a:gd name="T4" fmla="*/ 20 w 81"/>
                <a:gd name="T5" fmla="*/ 13 h 45"/>
                <a:gd name="T6" fmla="*/ 13 w 81"/>
                <a:gd name="T7" fmla="*/ 24 h 45"/>
                <a:gd name="T8" fmla="*/ 18 w 81"/>
                <a:gd name="T9" fmla="*/ 44 h 45"/>
                <a:gd name="T10" fmla="*/ 81 w 81"/>
                <a:gd name="T11" fmla="*/ 32 h 45"/>
                <a:gd name="T12" fmla="*/ 27 w 8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81" h="45">
                  <a:moveTo>
                    <a:pt x="27" y="0"/>
                  </a:moveTo>
                  <a:cubicBezTo>
                    <a:pt x="20" y="10"/>
                    <a:pt x="20" y="10"/>
                    <a:pt x="20" y="10"/>
                  </a:cubicBezTo>
                  <a:cubicBezTo>
                    <a:pt x="20" y="11"/>
                    <a:pt x="20" y="12"/>
                    <a:pt x="20" y="13"/>
                  </a:cubicBezTo>
                  <a:cubicBezTo>
                    <a:pt x="20" y="15"/>
                    <a:pt x="17" y="21"/>
                    <a:pt x="13" y="24"/>
                  </a:cubicBezTo>
                  <a:cubicBezTo>
                    <a:pt x="8" y="27"/>
                    <a:pt x="0" y="42"/>
                    <a:pt x="18" y="44"/>
                  </a:cubicBezTo>
                  <a:cubicBezTo>
                    <a:pt x="38" y="45"/>
                    <a:pt x="66" y="39"/>
                    <a:pt x="81" y="32"/>
                  </a:cubicBezTo>
                  <a:cubicBezTo>
                    <a:pt x="70" y="24"/>
                    <a:pt x="40" y="15"/>
                    <a:pt x="27" y="0"/>
                  </a:cubicBezTo>
                  <a:close/>
                </a:path>
              </a:pathLst>
            </a:custGeom>
            <a:solidFill>
              <a:srgbClr val="F2C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3" name="Freeform 120"/>
            <p:cNvSpPr>
              <a:spLocks/>
            </p:cNvSpPr>
            <p:nvPr/>
          </p:nvSpPr>
          <p:spPr bwMode="auto">
            <a:xfrm>
              <a:off x="3181350" y="1839913"/>
              <a:ext cx="106363" cy="120650"/>
            </a:xfrm>
            <a:custGeom>
              <a:avLst/>
              <a:gdLst>
                <a:gd name="T0" fmla="*/ 43 w 80"/>
                <a:gd name="T1" fmla="*/ 6 h 89"/>
                <a:gd name="T2" fmla="*/ 72 w 80"/>
                <a:gd name="T3" fmla="*/ 28 h 89"/>
                <a:gd name="T4" fmla="*/ 78 w 80"/>
                <a:gd name="T5" fmla="*/ 51 h 89"/>
                <a:gd name="T6" fmla="*/ 72 w 80"/>
                <a:gd name="T7" fmla="*/ 83 h 89"/>
                <a:gd name="T8" fmla="*/ 32 w 80"/>
                <a:gd name="T9" fmla="*/ 75 h 89"/>
                <a:gd name="T10" fmla="*/ 15 w 80"/>
                <a:gd name="T11" fmla="*/ 58 h 89"/>
                <a:gd name="T12" fmla="*/ 0 w 80"/>
                <a:gd name="T13" fmla="*/ 20 h 89"/>
                <a:gd name="T14" fmla="*/ 43 w 80"/>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9">
                  <a:moveTo>
                    <a:pt x="43" y="6"/>
                  </a:moveTo>
                  <a:cubicBezTo>
                    <a:pt x="64" y="0"/>
                    <a:pt x="69" y="17"/>
                    <a:pt x="72" y="28"/>
                  </a:cubicBezTo>
                  <a:cubicBezTo>
                    <a:pt x="75" y="36"/>
                    <a:pt x="78" y="51"/>
                    <a:pt x="78" y="51"/>
                  </a:cubicBezTo>
                  <a:cubicBezTo>
                    <a:pt x="80" y="66"/>
                    <a:pt x="79" y="78"/>
                    <a:pt x="72" y="83"/>
                  </a:cubicBezTo>
                  <a:cubicBezTo>
                    <a:pt x="63" y="89"/>
                    <a:pt x="47" y="85"/>
                    <a:pt x="32" y="75"/>
                  </a:cubicBezTo>
                  <a:cubicBezTo>
                    <a:pt x="19" y="67"/>
                    <a:pt x="16" y="59"/>
                    <a:pt x="15" y="58"/>
                  </a:cubicBezTo>
                  <a:cubicBezTo>
                    <a:pt x="0" y="20"/>
                    <a:pt x="0" y="20"/>
                    <a:pt x="0" y="20"/>
                  </a:cubicBezTo>
                  <a:cubicBezTo>
                    <a:pt x="0" y="20"/>
                    <a:pt x="32" y="9"/>
                    <a:pt x="43" y="6"/>
                  </a:cubicBezTo>
                  <a:close/>
                </a:path>
              </a:pathLst>
            </a:custGeom>
            <a:solidFill>
              <a:srgbClr val="FFE1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4" name="Freeform 121"/>
            <p:cNvSpPr>
              <a:spLocks/>
            </p:cNvSpPr>
            <p:nvPr/>
          </p:nvSpPr>
          <p:spPr bwMode="auto">
            <a:xfrm>
              <a:off x="3213100" y="1839913"/>
              <a:ext cx="69850" cy="60325"/>
            </a:xfrm>
            <a:custGeom>
              <a:avLst/>
              <a:gdLst>
                <a:gd name="T0" fmla="*/ 3 w 52"/>
                <a:gd name="T1" fmla="*/ 9 h 45"/>
                <a:gd name="T2" fmla="*/ 0 w 52"/>
                <a:gd name="T3" fmla="*/ 44 h 45"/>
                <a:gd name="T4" fmla="*/ 19 w 52"/>
                <a:gd name="T5" fmla="*/ 42 h 45"/>
                <a:gd name="T6" fmla="*/ 17 w 52"/>
                <a:gd name="T7" fmla="*/ 29 h 45"/>
                <a:gd name="T8" fmla="*/ 22 w 52"/>
                <a:gd name="T9" fmla="*/ 41 h 45"/>
                <a:gd name="T10" fmla="*/ 43 w 52"/>
                <a:gd name="T11" fmla="*/ 31 h 45"/>
                <a:gd name="T12" fmla="*/ 51 w 52"/>
                <a:gd name="T13" fmla="*/ 21 h 45"/>
                <a:gd name="T14" fmla="*/ 25 w 52"/>
                <a:gd name="T15" fmla="*/ 0 h 45"/>
                <a:gd name="T16" fmla="*/ 3 w 52"/>
                <a:gd name="T1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5">
                  <a:moveTo>
                    <a:pt x="3" y="9"/>
                  </a:moveTo>
                  <a:cubicBezTo>
                    <a:pt x="0" y="44"/>
                    <a:pt x="0" y="44"/>
                    <a:pt x="0" y="44"/>
                  </a:cubicBezTo>
                  <a:cubicBezTo>
                    <a:pt x="0" y="44"/>
                    <a:pt x="14" y="45"/>
                    <a:pt x="19" y="42"/>
                  </a:cubicBezTo>
                  <a:cubicBezTo>
                    <a:pt x="19" y="42"/>
                    <a:pt x="17" y="37"/>
                    <a:pt x="17" y="29"/>
                  </a:cubicBezTo>
                  <a:cubicBezTo>
                    <a:pt x="17" y="29"/>
                    <a:pt x="22" y="37"/>
                    <a:pt x="22" y="41"/>
                  </a:cubicBezTo>
                  <a:cubicBezTo>
                    <a:pt x="22" y="42"/>
                    <a:pt x="31" y="39"/>
                    <a:pt x="43" y="31"/>
                  </a:cubicBezTo>
                  <a:cubicBezTo>
                    <a:pt x="45" y="30"/>
                    <a:pt x="52" y="24"/>
                    <a:pt x="51" y="21"/>
                  </a:cubicBezTo>
                  <a:cubicBezTo>
                    <a:pt x="44" y="2"/>
                    <a:pt x="25" y="0"/>
                    <a:pt x="25" y="0"/>
                  </a:cubicBezTo>
                  <a:lnTo>
                    <a:pt x="3" y="9"/>
                  </a:lnTo>
                  <a:close/>
                </a:path>
              </a:pathLst>
            </a:custGeom>
            <a:solidFill>
              <a:srgbClr val="CE7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5" name="Freeform 122"/>
            <p:cNvSpPr>
              <a:spLocks/>
            </p:cNvSpPr>
            <p:nvPr/>
          </p:nvSpPr>
          <p:spPr bwMode="auto">
            <a:xfrm>
              <a:off x="3165475" y="1836738"/>
              <a:ext cx="79375" cy="130175"/>
            </a:xfrm>
            <a:custGeom>
              <a:avLst/>
              <a:gdLst>
                <a:gd name="T0" fmla="*/ 44 w 59"/>
                <a:gd name="T1" fmla="*/ 0 h 97"/>
                <a:gd name="T2" fmla="*/ 45 w 59"/>
                <a:gd name="T3" fmla="*/ 28 h 97"/>
                <a:gd name="T4" fmla="*/ 40 w 59"/>
                <a:gd name="T5" fmla="*/ 43 h 97"/>
                <a:gd name="T6" fmla="*/ 39 w 59"/>
                <a:gd name="T7" fmla="*/ 59 h 97"/>
                <a:gd name="T8" fmla="*/ 53 w 59"/>
                <a:gd name="T9" fmla="*/ 78 h 97"/>
                <a:gd name="T10" fmla="*/ 36 w 59"/>
                <a:gd name="T11" fmla="*/ 97 h 97"/>
                <a:gd name="T12" fmla="*/ 12 w 59"/>
                <a:gd name="T13" fmla="*/ 70 h 97"/>
                <a:gd name="T14" fmla="*/ 1 w 59"/>
                <a:gd name="T15" fmla="*/ 11 h 97"/>
                <a:gd name="T16" fmla="*/ 20 w 59"/>
                <a:gd name="T17" fmla="*/ 2 h 97"/>
                <a:gd name="T18" fmla="*/ 44 w 59"/>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97">
                  <a:moveTo>
                    <a:pt x="44" y="0"/>
                  </a:moveTo>
                  <a:cubicBezTo>
                    <a:pt x="44" y="0"/>
                    <a:pt x="53" y="15"/>
                    <a:pt x="45" y="28"/>
                  </a:cubicBezTo>
                  <a:cubicBezTo>
                    <a:pt x="37" y="41"/>
                    <a:pt x="37" y="41"/>
                    <a:pt x="40" y="43"/>
                  </a:cubicBezTo>
                  <a:cubicBezTo>
                    <a:pt x="42" y="46"/>
                    <a:pt x="42" y="52"/>
                    <a:pt x="39" y="59"/>
                  </a:cubicBezTo>
                  <a:cubicBezTo>
                    <a:pt x="32" y="76"/>
                    <a:pt x="49" y="80"/>
                    <a:pt x="53" y="78"/>
                  </a:cubicBezTo>
                  <a:cubicBezTo>
                    <a:pt x="59" y="76"/>
                    <a:pt x="48" y="97"/>
                    <a:pt x="36" y="97"/>
                  </a:cubicBezTo>
                  <a:cubicBezTo>
                    <a:pt x="25" y="97"/>
                    <a:pt x="7" y="94"/>
                    <a:pt x="12" y="70"/>
                  </a:cubicBezTo>
                  <a:cubicBezTo>
                    <a:pt x="14" y="59"/>
                    <a:pt x="0" y="11"/>
                    <a:pt x="1" y="11"/>
                  </a:cubicBezTo>
                  <a:cubicBezTo>
                    <a:pt x="2" y="10"/>
                    <a:pt x="20" y="2"/>
                    <a:pt x="20" y="2"/>
                  </a:cubicBezTo>
                  <a:lnTo>
                    <a:pt x="44" y="0"/>
                  </a:lnTo>
                  <a:close/>
                </a:path>
              </a:pathLst>
            </a:custGeom>
            <a:solidFill>
              <a:srgbClr val="CE7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0" name="Group 229" hidden="1"/>
          <p:cNvGrpSpPr/>
          <p:nvPr/>
        </p:nvGrpSpPr>
        <p:grpSpPr>
          <a:xfrm>
            <a:off x="3124201" y="2919414"/>
            <a:ext cx="227013" cy="962026"/>
            <a:chOff x="3124200" y="2919413"/>
            <a:chExt cx="227013" cy="962026"/>
          </a:xfrm>
        </p:grpSpPr>
        <p:sp>
          <p:nvSpPr>
            <p:cNvPr id="146" name="Freeform 123"/>
            <p:cNvSpPr>
              <a:spLocks/>
            </p:cNvSpPr>
            <p:nvPr/>
          </p:nvSpPr>
          <p:spPr bwMode="auto">
            <a:xfrm>
              <a:off x="3219450" y="3073401"/>
              <a:ext cx="131763" cy="220663"/>
            </a:xfrm>
            <a:custGeom>
              <a:avLst/>
              <a:gdLst>
                <a:gd name="T0" fmla="*/ 54 w 99"/>
                <a:gd name="T1" fmla="*/ 28 h 164"/>
                <a:gd name="T2" fmla="*/ 88 w 99"/>
                <a:gd name="T3" fmla="*/ 130 h 164"/>
                <a:gd name="T4" fmla="*/ 66 w 99"/>
                <a:gd name="T5" fmla="*/ 159 h 164"/>
                <a:gd name="T6" fmla="*/ 0 w 99"/>
                <a:gd name="T7" fmla="*/ 159 h 164"/>
                <a:gd name="T8" fmla="*/ 6 w 99"/>
                <a:gd name="T9" fmla="*/ 140 h 164"/>
                <a:gd name="T10" fmla="*/ 58 w 99"/>
                <a:gd name="T11" fmla="*/ 130 h 164"/>
                <a:gd name="T12" fmla="*/ 33 w 99"/>
                <a:gd name="T13" fmla="*/ 61 h 164"/>
                <a:gd name="T14" fmla="*/ 54 w 99"/>
                <a:gd name="T15" fmla="*/ 28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4">
                  <a:moveTo>
                    <a:pt x="54" y="28"/>
                  </a:moveTo>
                  <a:cubicBezTo>
                    <a:pt x="57" y="31"/>
                    <a:pt x="88" y="130"/>
                    <a:pt x="88" y="130"/>
                  </a:cubicBezTo>
                  <a:cubicBezTo>
                    <a:pt x="88" y="130"/>
                    <a:pt x="99" y="154"/>
                    <a:pt x="66" y="159"/>
                  </a:cubicBezTo>
                  <a:cubicBezTo>
                    <a:pt x="31" y="164"/>
                    <a:pt x="0" y="159"/>
                    <a:pt x="0" y="159"/>
                  </a:cubicBezTo>
                  <a:cubicBezTo>
                    <a:pt x="6" y="140"/>
                    <a:pt x="6" y="140"/>
                    <a:pt x="6" y="140"/>
                  </a:cubicBezTo>
                  <a:cubicBezTo>
                    <a:pt x="58" y="130"/>
                    <a:pt x="58" y="130"/>
                    <a:pt x="58" y="130"/>
                  </a:cubicBezTo>
                  <a:cubicBezTo>
                    <a:pt x="33" y="61"/>
                    <a:pt x="33" y="61"/>
                    <a:pt x="33" y="61"/>
                  </a:cubicBezTo>
                  <a:cubicBezTo>
                    <a:pt x="33" y="61"/>
                    <a:pt x="34" y="0"/>
                    <a:pt x="54" y="28"/>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7" name="Freeform 124"/>
            <p:cNvSpPr>
              <a:spLocks/>
            </p:cNvSpPr>
            <p:nvPr/>
          </p:nvSpPr>
          <p:spPr bwMode="auto">
            <a:xfrm>
              <a:off x="3192463" y="3340101"/>
              <a:ext cx="138113" cy="457200"/>
            </a:xfrm>
            <a:custGeom>
              <a:avLst/>
              <a:gdLst>
                <a:gd name="T0" fmla="*/ 88 w 103"/>
                <a:gd name="T1" fmla="*/ 83 h 341"/>
                <a:gd name="T2" fmla="*/ 51 w 103"/>
                <a:gd name="T3" fmla="*/ 145 h 341"/>
                <a:gd name="T4" fmla="*/ 44 w 103"/>
                <a:gd name="T5" fmla="*/ 172 h 341"/>
                <a:gd name="T6" fmla="*/ 60 w 103"/>
                <a:gd name="T7" fmla="*/ 295 h 341"/>
                <a:gd name="T8" fmla="*/ 27 w 103"/>
                <a:gd name="T9" fmla="*/ 338 h 341"/>
                <a:gd name="T10" fmla="*/ 22 w 103"/>
                <a:gd name="T11" fmla="*/ 335 h 341"/>
                <a:gd name="T12" fmla="*/ 35 w 103"/>
                <a:gd name="T13" fmla="*/ 310 h 341"/>
                <a:gd name="T14" fmla="*/ 4 w 103"/>
                <a:gd name="T15" fmla="*/ 185 h 341"/>
                <a:gd name="T16" fmla="*/ 2 w 103"/>
                <a:gd name="T17" fmla="*/ 152 h 341"/>
                <a:gd name="T18" fmla="*/ 42 w 103"/>
                <a:gd name="T19" fmla="*/ 21 h 341"/>
                <a:gd name="T20" fmla="*/ 78 w 103"/>
                <a:gd name="T21" fmla="*/ 0 h 341"/>
                <a:gd name="T22" fmla="*/ 88 w 103"/>
                <a:gd name="T23" fmla="*/ 8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341">
                  <a:moveTo>
                    <a:pt x="88" y="83"/>
                  </a:moveTo>
                  <a:cubicBezTo>
                    <a:pt x="87" y="85"/>
                    <a:pt x="65" y="118"/>
                    <a:pt x="51" y="145"/>
                  </a:cubicBezTo>
                  <a:cubicBezTo>
                    <a:pt x="44" y="159"/>
                    <a:pt x="41" y="165"/>
                    <a:pt x="44" y="172"/>
                  </a:cubicBezTo>
                  <a:cubicBezTo>
                    <a:pt x="63" y="213"/>
                    <a:pt x="62" y="288"/>
                    <a:pt x="60" y="295"/>
                  </a:cubicBezTo>
                  <a:cubicBezTo>
                    <a:pt x="60" y="295"/>
                    <a:pt x="46" y="341"/>
                    <a:pt x="27" y="338"/>
                  </a:cubicBezTo>
                  <a:cubicBezTo>
                    <a:pt x="24" y="338"/>
                    <a:pt x="21" y="337"/>
                    <a:pt x="22" y="335"/>
                  </a:cubicBezTo>
                  <a:cubicBezTo>
                    <a:pt x="22" y="334"/>
                    <a:pt x="32" y="318"/>
                    <a:pt x="35" y="310"/>
                  </a:cubicBezTo>
                  <a:cubicBezTo>
                    <a:pt x="40" y="295"/>
                    <a:pt x="4" y="185"/>
                    <a:pt x="4" y="185"/>
                  </a:cubicBezTo>
                  <a:cubicBezTo>
                    <a:pt x="1" y="174"/>
                    <a:pt x="0" y="168"/>
                    <a:pt x="2" y="152"/>
                  </a:cubicBezTo>
                  <a:cubicBezTo>
                    <a:pt x="4" y="140"/>
                    <a:pt x="42" y="21"/>
                    <a:pt x="42" y="21"/>
                  </a:cubicBezTo>
                  <a:cubicBezTo>
                    <a:pt x="78" y="0"/>
                    <a:pt x="78" y="0"/>
                    <a:pt x="78" y="0"/>
                  </a:cubicBezTo>
                  <a:cubicBezTo>
                    <a:pt x="78" y="0"/>
                    <a:pt x="103" y="36"/>
                    <a:pt x="88" y="83"/>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8" name="Freeform 125"/>
            <p:cNvSpPr>
              <a:spLocks/>
            </p:cNvSpPr>
            <p:nvPr/>
          </p:nvSpPr>
          <p:spPr bwMode="auto">
            <a:xfrm>
              <a:off x="3205163" y="3719513"/>
              <a:ext cx="87313" cy="109538"/>
            </a:xfrm>
            <a:custGeom>
              <a:avLst/>
              <a:gdLst>
                <a:gd name="T0" fmla="*/ 30 w 65"/>
                <a:gd name="T1" fmla="*/ 33 h 82"/>
                <a:gd name="T2" fmla="*/ 14 w 65"/>
                <a:gd name="T3" fmla="*/ 49 h 82"/>
                <a:gd name="T4" fmla="*/ 3 w 65"/>
                <a:gd name="T5" fmla="*/ 69 h 82"/>
                <a:gd name="T6" fmla="*/ 3 w 65"/>
                <a:gd name="T7" fmla="*/ 77 h 82"/>
                <a:gd name="T8" fmla="*/ 26 w 65"/>
                <a:gd name="T9" fmla="*/ 74 h 82"/>
                <a:gd name="T10" fmla="*/ 47 w 65"/>
                <a:gd name="T11" fmla="*/ 50 h 82"/>
                <a:gd name="T12" fmla="*/ 54 w 65"/>
                <a:gd name="T13" fmla="*/ 32 h 82"/>
                <a:gd name="T14" fmla="*/ 62 w 65"/>
                <a:gd name="T15" fmla="*/ 57 h 82"/>
                <a:gd name="T16" fmla="*/ 65 w 65"/>
                <a:gd name="T17" fmla="*/ 55 h 82"/>
                <a:gd name="T18" fmla="*/ 60 w 65"/>
                <a:gd name="T19" fmla="*/ 20 h 82"/>
                <a:gd name="T20" fmla="*/ 47 w 65"/>
                <a:gd name="T21" fmla="*/ 3 h 82"/>
                <a:gd name="T22" fmla="*/ 30 w 65"/>
                <a:gd name="T23" fmla="*/ 3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82">
                  <a:moveTo>
                    <a:pt x="30" y="33"/>
                  </a:moveTo>
                  <a:cubicBezTo>
                    <a:pt x="30" y="33"/>
                    <a:pt x="23" y="44"/>
                    <a:pt x="14" y="49"/>
                  </a:cubicBezTo>
                  <a:cubicBezTo>
                    <a:pt x="13" y="50"/>
                    <a:pt x="3" y="69"/>
                    <a:pt x="3" y="69"/>
                  </a:cubicBezTo>
                  <a:cubicBezTo>
                    <a:pt x="3" y="69"/>
                    <a:pt x="0" y="74"/>
                    <a:pt x="3" y="77"/>
                  </a:cubicBezTo>
                  <a:cubicBezTo>
                    <a:pt x="7" y="82"/>
                    <a:pt x="18" y="77"/>
                    <a:pt x="26" y="74"/>
                  </a:cubicBezTo>
                  <a:cubicBezTo>
                    <a:pt x="44" y="66"/>
                    <a:pt x="47" y="50"/>
                    <a:pt x="47" y="50"/>
                  </a:cubicBezTo>
                  <a:cubicBezTo>
                    <a:pt x="54" y="32"/>
                    <a:pt x="54" y="32"/>
                    <a:pt x="54" y="32"/>
                  </a:cubicBezTo>
                  <a:cubicBezTo>
                    <a:pt x="62" y="57"/>
                    <a:pt x="62" y="57"/>
                    <a:pt x="62" y="57"/>
                  </a:cubicBezTo>
                  <a:cubicBezTo>
                    <a:pt x="62" y="57"/>
                    <a:pt x="65" y="57"/>
                    <a:pt x="65" y="55"/>
                  </a:cubicBezTo>
                  <a:cubicBezTo>
                    <a:pt x="65" y="51"/>
                    <a:pt x="60" y="20"/>
                    <a:pt x="60" y="20"/>
                  </a:cubicBezTo>
                  <a:cubicBezTo>
                    <a:pt x="60" y="20"/>
                    <a:pt x="60" y="0"/>
                    <a:pt x="47" y="3"/>
                  </a:cubicBezTo>
                  <a:cubicBezTo>
                    <a:pt x="34" y="6"/>
                    <a:pt x="30" y="33"/>
                    <a:pt x="30" y="33"/>
                  </a:cubicBezTo>
                </a:path>
              </a:pathLst>
            </a:custGeom>
            <a:solidFill>
              <a:srgbClr val="4590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9" name="Freeform 126"/>
            <p:cNvSpPr>
              <a:spLocks/>
            </p:cNvSpPr>
            <p:nvPr/>
          </p:nvSpPr>
          <p:spPr bwMode="auto">
            <a:xfrm>
              <a:off x="3124200" y="3375026"/>
              <a:ext cx="136525" cy="479425"/>
            </a:xfrm>
            <a:custGeom>
              <a:avLst/>
              <a:gdLst>
                <a:gd name="T0" fmla="*/ 81 w 102"/>
                <a:gd name="T1" fmla="*/ 82 h 356"/>
                <a:gd name="T2" fmla="*/ 56 w 102"/>
                <a:gd name="T3" fmla="*/ 153 h 356"/>
                <a:gd name="T4" fmla="*/ 55 w 102"/>
                <a:gd name="T5" fmla="*/ 181 h 356"/>
                <a:gd name="T6" fmla="*/ 101 w 102"/>
                <a:gd name="T7" fmla="*/ 302 h 356"/>
                <a:gd name="T8" fmla="*/ 80 w 102"/>
                <a:gd name="T9" fmla="*/ 353 h 356"/>
                <a:gd name="T10" fmla="*/ 72 w 102"/>
                <a:gd name="T11" fmla="*/ 353 h 356"/>
                <a:gd name="T12" fmla="*/ 80 w 102"/>
                <a:gd name="T13" fmla="*/ 322 h 356"/>
                <a:gd name="T14" fmla="*/ 19 w 102"/>
                <a:gd name="T15" fmla="*/ 204 h 356"/>
                <a:gd name="T16" fmla="*/ 9 w 102"/>
                <a:gd name="T17" fmla="*/ 171 h 356"/>
                <a:gd name="T18" fmla="*/ 30 w 102"/>
                <a:gd name="T19" fmla="*/ 35 h 356"/>
                <a:gd name="T20" fmla="*/ 46 w 102"/>
                <a:gd name="T21" fmla="*/ 0 h 356"/>
                <a:gd name="T22" fmla="*/ 81 w 102"/>
                <a:gd name="T23" fmla="*/ 8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356">
                  <a:moveTo>
                    <a:pt x="81" y="82"/>
                  </a:moveTo>
                  <a:cubicBezTo>
                    <a:pt x="80" y="84"/>
                    <a:pt x="64" y="122"/>
                    <a:pt x="56" y="153"/>
                  </a:cubicBezTo>
                  <a:cubicBezTo>
                    <a:pt x="52" y="168"/>
                    <a:pt x="51" y="176"/>
                    <a:pt x="55" y="181"/>
                  </a:cubicBezTo>
                  <a:cubicBezTo>
                    <a:pt x="84" y="218"/>
                    <a:pt x="102" y="293"/>
                    <a:pt x="101" y="302"/>
                  </a:cubicBezTo>
                  <a:cubicBezTo>
                    <a:pt x="101" y="302"/>
                    <a:pt x="96" y="341"/>
                    <a:pt x="80" y="353"/>
                  </a:cubicBezTo>
                  <a:cubicBezTo>
                    <a:pt x="78" y="354"/>
                    <a:pt x="71" y="356"/>
                    <a:pt x="72" y="353"/>
                  </a:cubicBezTo>
                  <a:cubicBezTo>
                    <a:pt x="72" y="352"/>
                    <a:pt x="79" y="331"/>
                    <a:pt x="80" y="322"/>
                  </a:cubicBezTo>
                  <a:cubicBezTo>
                    <a:pt x="81" y="306"/>
                    <a:pt x="19" y="204"/>
                    <a:pt x="19" y="204"/>
                  </a:cubicBezTo>
                  <a:cubicBezTo>
                    <a:pt x="13" y="194"/>
                    <a:pt x="11" y="187"/>
                    <a:pt x="9" y="171"/>
                  </a:cubicBezTo>
                  <a:cubicBezTo>
                    <a:pt x="0" y="116"/>
                    <a:pt x="30" y="35"/>
                    <a:pt x="30" y="35"/>
                  </a:cubicBezTo>
                  <a:cubicBezTo>
                    <a:pt x="46" y="0"/>
                    <a:pt x="46" y="0"/>
                    <a:pt x="46" y="0"/>
                  </a:cubicBezTo>
                  <a:cubicBezTo>
                    <a:pt x="46" y="0"/>
                    <a:pt x="85" y="31"/>
                    <a:pt x="81" y="8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0" name="Freeform 127"/>
            <p:cNvSpPr>
              <a:spLocks/>
            </p:cNvSpPr>
            <p:nvPr/>
          </p:nvSpPr>
          <p:spPr bwMode="auto">
            <a:xfrm>
              <a:off x="3198813" y="3030538"/>
              <a:ext cx="84138" cy="153988"/>
            </a:xfrm>
            <a:custGeom>
              <a:avLst/>
              <a:gdLst>
                <a:gd name="T0" fmla="*/ 61 w 63"/>
                <a:gd name="T1" fmla="*/ 87 h 115"/>
                <a:gd name="T2" fmla="*/ 48 w 63"/>
                <a:gd name="T3" fmla="*/ 111 h 115"/>
                <a:gd name="T4" fmla="*/ 2 w 63"/>
                <a:gd name="T5" fmla="*/ 81 h 115"/>
                <a:gd name="T6" fmla="*/ 18 w 63"/>
                <a:gd name="T7" fmla="*/ 50 h 115"/>
                <a:gd name="T8" fmla="*/ 16 w 63"/>
                <a:gd name="T9" fmla="*/ 15 h 115"/>
                <a:gd name="T10" fmla="*/ 43 w 63"/>
                <a:gd name="T11" fmla="*/ 0 h 115"/>
                <a:gd name="T12" fmla="*/ 63 w 63"/>
                <a:gd name="T13" fmla="*/ 70 h 115"/>
                <a:gd name="T14" fmla="*/ 61 w 63"/>
                <a:gd name="T15" fmla="*/ 87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5">
                  <a:moveTo>
                    <a:pt x="61" y="87"/>
                  </a:moveTo>
                  <a:cubicBezTo>
                    <a:pt x="63" y="94"/>
                    <a:pt x="63" y="105"/>
                    <a:pt x="48" y="111"/>
                  </a:cubicBezTo>
                  <a:cubicBezTo>
                    <a:pt x="39" y="115"/>
                    <a:pt x="14" y="93"/>
                    <a:pt x="2" y="81"/>
                  </a:cubicBezTo>
                  <a:cubicBezTo>
                    <a:pt x="0" y="79"/>
                    <a:pt x="11" y="68"/>
                    <a:pt x="18" y="50"/>
                  </a:cubicBezTo>
                  <a:cubicBezTo>
                    <a:pt x="21" y="42"/>
                    <a:pt x="16" y="15"/>
                    <a:pt x="16" y="15"/>
                  </a:cubicBezTo>
                  <a:cubicBezTo>
                    <a:pt x="43" y="0"/>
                    <a:pt x="43" y="0"/>
                    <a:pt x="43" y="0"/>
                  </a:cubicBezTo>
                  <a:cubicBezTo>
                    <a:pt x="43" y="0"/>
                    <a:pt x="56" y="43"/>
                    <a:pt x="63" y="70"/>
                  </a:cubicBezTo>
                  <a:cubicBezTo>
                    <a:pt x="63" y="73"/>
                    <a:pt x="59" y="81"/>
                    <a:pt x="61" y="87"/>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1" name="Freeform 128"/>
            <p:cNvSpPr>
              <a:spLocks/>
            </p:cNvSpPr>
            <p:nvPr/>
          </p:nvSpPr>
          <p:spPr bwMode="auto">
            <a:xfrm>
              <a:off x="3141663" y="3090863"/>
              <a:ext cx="185738" cy="423863"/>
            </a:xfrm>
            <a:custGeom>
              <a:avLst/>
              <a:gdLst>
                <a:gd name="T0" fmla="*/ 37 w 139"/>
                <a:gd name="T1" fmla="*/ 29 h 316"/>
                <a:gd name="T2" fmla="*/ 14 w 139"/>
                <a:gd name="T3" fmla="*/ 73 h 316"/>
                <a:gd name="T4" fmla="*/ 31 w 139"/>
                <a:gd name="T5" fmla="*/ 104 h 316"/>
                <a:gd name="T6" fmla="*/ 39 w 139"/>
                <a:gd name="T7" fmla="*/ 141 h 316"/>
                <a:gd name="T8" fmla="*/ 30 w 139"/>
                <a:gd name="T9" fmla="*/ 188 h 316"/>
                <a:gd name="T10" fmla="*/ 0 w 139"/>
                <a:gd name="T11" fmla="*/ 290 h 316"/>
                <a:gd name="T12" fmla="*/ 37 w 139"/>
                <a:gd name="T13" fmla="*/ 306 h 316"/>
                <a:gd name="T14" fmla="*/ 119 w 139"/>
                <a:gd name="T15" fmla="*/ 296 h 316"/>
                <a:gd name="T16" fmla="*/ 133 w 139"/>
                <a:gd name="T17" fmla="*/ 216 h 316"/>
                <a:gd name="T18" fmla="*/ 103 w 139"/>
                <a:gd name="T19" fmla="*/ 141 h 316"/>
                <a:gd name="T20" fmla="*/ 110 w 139"/>
                <a:gd name="T21" fmla="*/ 72 h 316"/>
                <a:gd name="T22" fmla="*/ 113 w 139"/>
                <a:gd name="T23" fmla="*/ 33 h 316"/>
                <a:gd name="T24" fmla="*/ 97 w 139"/>
                <a:gd name="T25" fmla="*/ 2 h 316"/>
                <a:gd name="T26" fmla="*/ 73 w 139"/>
                <a:gd name="T27" fmla="*/ 6 h 316"/>
                <a:gd name="T28" fmla="*/ 37 w 139"/>
                <a:gd name="T29" fmla="*/ 2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316">
                  <a:moveTo>
                    <a:pt x="37" y="29"/>
                  </a:moveTo>
                  <a:cubicBezTo>
                    <a:pt x="37" y="29"/>
                    <a:pt x="15" y="58"/>
                    <a:pt x="14" y="73"/>
                  </a:cubicBezTo>
                  <a:cubicBezTo>
                    <a:pt x="13" y="79"/>
                    <a:pt x="29" y="98"/>
                    <a:pt x="31" y="104"/>
                  </a:cubicBezTo>
                  <a:cubicBezTo>
                    <a:pt x="32" y="109"/>
                    <a:pt x="39" y="135"/>
                    <a:pt x="39" y="141"/>
                  </a:cubicBezTo>
                  <a:cubicBezTo>
                    <a:pt x="38" y="143"/>
                    <a:pt x="36" y="168"/>
                    <a:pt x="30" y="188"/>
                  </a:cubicBezTo>
                  <a:cubicBezTo>
                    <a:pt x="17" y="229"/>
                    <a:pt x="0" y="290"/>
                    <a:pt x="0" y="290"/>
                  </a:cubicBezTo>
                  <a:cubicBezTo>
                    <a:pt x="0" y="290"/>
                    <a:pt x="8" y="302"/>
                    <a:pt x="37" y="306"/>
                  </a:cubicBezTo>
                  <a:cubicBezTo>
                    <a:pt x="107" y="316"/>
                    <a:pt x="119" y="296"/>
                    <a:pt x="119" y="296"/>
                  </a:cubicBezTo>
                  <a:cubicBezTo>
                    <a:pt x="121" y="295"/>
                    <a:pt x="139" y="248"/>
                    <a:pt x="133" y="216"/>
                  </a:cubicBezTo>
                  <a:cubicBezTo>
                    <a:pt x="128" y="189"/>
                    <a:pt x="103" y="149"/>
                    <a:pt x="103" y="141"/>
                  </a:cubicBezTo>
                  <a:cubicBezTo>
                    <a:pt x="104" y="122"/>
                    <a:pt x="110" y="72"/>
                    <a:pt x="110" y="72"/>
                  </a:cubicBezTo>
                  <a:cubicBezTo>
                    <a:pt x="110" y="72"/>
                    <a:pt x="117" y="49"/>
                    <a:pt x="113" y="33"/>
                  </a:cubicBezTo>
                  <a:cubicBezTo>
                    <a:pt x="108" y="11"/>
                    <a:pt x="106" y="7"/>
                    <a:pt x="97" y="2"/>
                  </a:cubicBezTo>
                  <a:cubicBezTo>
                    <a:pt x="94" y="0"/>
                    <a:pt x="86" y="3"/>
                    <a:pt x="73" y="6"/>
                  </a:cubicBezTo>
                  <a:cubicBezTo>
                    <a:pt x="73" y="6"/>
                    <a:pt x="49" y="9"/>
                    <a:pt x="37" y="29"/>
                  </a:cubicBezTo>
                  <a:close/>
                </a:path>
              </a:pathLst>
            </a:custGeom>
            <a:solidFill>
              <a:srgbClr val="66A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2" name="Freeform 129"/>
            <p:cNvSpPr>
              <a:spLocks/>
            </p:cNvSpPr>
            <p:nvPr/>
          </p:nvSpPr>
          <p:spPr bwMode="auto">
            <a:xfrm>
              <a:off x="3252788" y="3014663"/>
              <a:ext cx="36513" cy="44450"/>
            </a:xfrm>
            <a:custGeom>
              <a:avLst/>
              <a:gdLst>
                <a:gd name="T0" fmla="*/ 20 w 28"/>
                <a:gd name="T1" fmla="*/ 4 h 33"/>
                <a:gd name="T2" fmla="*/ 5 w 28"/>
                <a:gd name="T3" fmla="*/ 11 h 33"/>
                <a:gd name="T4" fmla="*/ 1 w 28"/>
                <a:gd name="T5" fmla="*/ 29 h 33"/>
                <a:gd name="T6" fmla="*/ 13 w 28"/>
                <a:gd name="T7" fmla="*/ 28 h 33"/>
                <a:gd name="T8" fmla="*/ 19 w 28"/>
                <a:gd name="T9" fmla="*/ 23 h 33"/>
                <a:gd name="T10" fmla="*/ 20 w 28"/>
                <a:gd name="T11" fmla="*/ 4 h 33"/>
              </a:gdLst>
              <a:ahLst/>
              <a:cxnLst>
                <a:cxn ang="0">
                  <a:pos x="T0" y="T1"/>
                </a:cxn>
                <a:cxn ang="0">
                  <a:pos x="T2" y="T3"/>
                </a:cxn>
                <a:cxn ang="0">
                  <a:pos x="T4" y="T5"/>
                </a:cxn>
                <a:cxn ang="0">
                  <a:pos x="T6" y="T7"/>
                </a:cxn>
                <a:cxn ang="0">
                  <a:pos x="T8" y="T9"/>
                </a:cxn>
                <a:cxn ang="0">
                  <a:pos x="T10" y="T11"/>
                </a:cxn>
              </a:cxnLst>
              <a:rect l="0" t="0" r="r" b="b"/>
              <a:pathLst>
                <a:path w="28" h="33">
                  <a:moveTo>
                    <a:pt x="20" y="4"/>
                  </a:moveTo>
                  <a:cubicBezTo>
                    <a:pt x="12" y="0"/>
                    <a:pt x="5" y="11"/>
                    <a:pt x="5" y="11"/>
                  </a:cubicBezTo>
                  <a:cubicBezTo>
                    <a:pt x="5" y="11"/>
                    <a:pt x="3" y="23"/>
                    <a:pt x="1" y="29"/>
                  </a:cubicBezTo>
                  <a:cubicBezTo>
                    <a:pt x="0" y="33"/>
                    <a:pt x="9" y="32"/>
                    <a:pt x="13" y="28"/>
                  </a:cubicBezTo>
                  <a:cubicBezTo>
                    <a:pt x="14" y="28"/>
                    <a:pt x="19" y="23"/>
                    <a:pt x="19" y="23"/>
                  </a:cubicBezTo>
                  <a:cubicBezTo>
                    <a:pt x="24" y="18"/>
                    <a:pt x="28" y="8"/>
                    <a:pt x="20"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3" name="Freeform 130"/>
            <p:cNvSpPr>
              <a:spLocks/>
            </p:cNvSpPr>
            <p:nvPr/>
          </p:nvSpPr>
          <p:spPr bwMode="auto">
            <a:xfrm>
              <a:off x="3198813" y="3759201"/>
              <a:ext cx="95250" cy="122238"/>
            </a:xfrm>
            <a:custGeom>
              <a:avLst/>
              <a:gdLst>
                <a:gd name="T0" fmla="*/ 34 w 71"/>
                <a:gd name="T1" fmla="*/ 38 h 90"/>
                <a:gd name="T2" fmla="*/ 30 w 71"/>
                <a:gd name="T3" fmla="*/ 56 h 90"/>
                <a:gd name="T4" fmla="*/ 16 w 71"/>
                <a:gd name="T5" fmla="*/ 67 h 90"/>
                <a:gd name="T6" fmla="*/ 7 w 71"/>
                <a:gd name="T7" fmla="*/ 81 h 90"/>
                <a:gd name="T8" fmla="*/ 4 w 71"/>
                <a:gd name="T9" fmla="*/ 90 h 90"/>
                <a:gd name="T10" fmla="*/ 17 w 71"/>
                <a:gd name="T11" fmla="*/ 90 h 90"/>
                <a:gd name="T12" fmla="*/ 36 w 71"/>
                <a:gd name="T13" fmla="*/ 84 h 90"/>
                <a:gd name="T14" fmla="*/ 51 w 71"/>
                <a:gd name="T15" fmla="*/ 55 h 90"/>
                <a:gd name="T16" fmla="*/ 54 w 71"/>
                <a:gd name="T17" fmla="*/ 34 h 90"/>
                <a:gd name="T18" fmla="*/ 68 w 71"/>
                <a:gd name="T19" fmla="*/ 57 h 90"/>
                <a:gd name="T20" fmla="*/ 70 w 71"/>
                <a:gd name="T21" fmla="*/ 55 h 90"/>
                <a:gd name="T22" fmla="*/ 57 w 71"/>
                <a:gd name="T23" fmla="*/ 21 h 90"/>
                <a:gd name="T24" fmla="*/ 40 w 71"/>
                <a:gd name="T25" fmla="*/ 8 h 90"/>
                <a:gd name="T26" fmla="*/ 34 w 71"/>
                <a:gd name="T27" fmla="*/ 3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90">
                  <a:moveTo>
                    <a:pt x="34" y="38"/>
                  </a:moveTo>
                  <a:cubicBezTo>
                    <a:pt x="35" y="42"/>
                    <a:pt x="33" y="50"/>
                    <a:pt x="30" y="56"/>
                  </a:cubicBezTo>
                  <a:cubicBezTo>
                    <a:pt x="28" y="61"/>
                    <a:pt x="23" y="65"/>
                    <a:pt x="16" y="67"/>
                  </a:cubicBezTo>
                  <a:cubicBezTo>
                    <a:pt x="16" y="67"/>
                    <a:pt x="12" y="76"/>
                    <a:pt x="7" y="81"/>
                  </a:cubicBezTo>
                  <a:cubicBezTo>
                    <a:pt x="5" y="82"/>
                    <a:pt x="0" y="86"/>
                    <a:pt x="4" y="90"/>
                  </a:cubicBezTo>
                  <a:cubicBezTo>
                    <a:pt x="4" y="90"/>
                    <a:pt x="16" y="90"/>
                    <a:pt x="17" y="90"/>
                  </a:cubicBezTo>
                  <a:cubicBezTo>
                    <a:pt x="24" y="90"/>
                    <a:pt x="29" y="88"/>
                    <a:pt x="36" y="84"/>
                  </a:cubicBezTo>
                  <a:cubicBezTo>
                    <a:pt x="51" y="72"/>
                    <a:pt x="51" y="55"/>
                    <a:pt x="51" y="55"/>
                  </a:cubicBezTo>
                  <a:cubicBezTo>
                    <a:pt x="54" y="34"/>
                    <a:pt x="54" y="34"/>
                    <a:pt x="54" y="34"/>
                  </a:cubicBezTo>
                  <a:cubicBezTo>
                    <a:pt x="68" y="57"/>
                    <a:pt x="68" y="57"/>
                    <a:pt x="68" y="57"/>
                  </a:cubicBezTo>
                  <a:cubicBezTo>
                    <a:pt x="68" y="57"/>
                    <a:pt x="71" y="57"/>
                    <a:pt x="70" y="55"/>
                  </a:cubicBezTo>
                  <a:cubicBezTo>
                    <a:pt x="69" y="51"/>
                    <a:pt x="57" y="21"/>
                    <a:pt x="57" y="21"/>
                  </a:cubicBezTo>
                  <a:cubicBezTo>
                    <a:pt x="57" y="21"/>
                    <a:pt x="51" y="0"/>
                    <a:pt x="40" y="8"/>
                  </a:cubicBezTo>
                  <a:cubicBezTo>
                    <a:pt x="32" y="13"/>
                    <a:pt x="34" y="30"/>
                    <a:pt x="34" y="38"/>
                  </a:cubicBezTo>
                </a:path>
              </a:pathLst>
            </a:custGeom>
            <a:solidFill>
              <a:srgbClr val="66A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4" name="Freeform 131"/>
            <p:cNvSpPr>
              <a:spLocks/>
            </p:cNvSpPr>
            <p:nvPr/>
          </p:nvSpPr>
          <p:spPr bwMode="auto">
            <a:xfrm>
              <a:off x="3163888" y="3141663"/>
              <a:ext cx="76200" cy="282575"/>
            </a:xfrm>
            <a:custGeom>
              <a:avLst/>
              <a:gdLst>
                <a:gd name="T0" fmla="*/ 34 w 57"/>
                <a:gd name="T1" fmla="*/ 1 h 210"/>
                <a:gd name="T2" fmla="*/ 53 w 57"/>
                <a:gd name="T3" fmla="*/ 31 h 210"/>
                <a:gd name="T4" fmla="*/ 56 w 57"/>
                <a:gd name="T5" fmla="*/ 123 h 210"/>
                <a:gd name="T6" fmla="*/ 11 w 57"/>
                <a:gd name="T7" fmla="*/ 201 h 210"/>
                <a:gd name="T8" fmla="*/ 0 w 57"/>
                <a:gd name="T9" fmla="*/ 197 h 210"/>
                <a:gd name="T10" fmla="*/ 28 w 57"/>
                <a:gd name="T11" fmla="*/ 118 h 210"/>
                <a:gd name="T12" fmla="*/ 18 w 57"/>
                <a:gd name="T13" fmla="*/ 26 h 210"/>
                <a:gd name="T14" fmla="*/ 34 w 57"/>
                <a:gd name="T15" fmla="*/ 1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10">
                  <a:moveTo>
                    <a:pt x="34" y="1"/>
                  </a:moveTo>
                  <a:cubicBezTo>
                    <a:pt x="34" y="1"/>
                    <a:pt x="50" y="0"/>
                    <a:pt x="53" y="31"/>
                  </a:cubicBezTo>
                  <a:cubicBezTo>
                    <a:pt x="57" y="63"/>
                    <a:pt x="56" y="123"/>
                    <a:pt x="56" y="123"/>
                  </a:cubicBezTo>
                  <a:cubicBezTo>
                    <a:pt x="56" y="123"/>
                    <a:pt x="36" y="174"/>
                    <a:pt x="11" y="201"/>
                  </a:cubicBezTo>
                  <a:cubicBezTo>
                    <a:pt x="2" y="210"/>
                    <a:pt x="0" y="197"/>
                    <a:pt x="0" y="197"/>
                  </a:cubicBezTo>
                  <a:cubicBezTo>
                    <a:pt x="28" y="118"/>
                    <a:pt x="28" y="118"/>
                    <a:pt x="28" y="118"/>
                  </a:cubicBezTo>
                  <a:cubicBezTo>
                    <a:pt x="28" y="88"/>
                    <a:pt x="19" y="44"/>
                    <a:pt x="18" y="26"/>
                  </a:cubicBezTo>
                  <a:cubicBezTo>
                    <a:pt x="16" y="10"/>
                    <a:pt x="28" y="1"/>
                    <a:pt x="34" y="1"/>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5" name="Freeform 132"/>
            <p:cNvSpPr>
              <a:spLocks/>
            </p:cNvSpPr>
            <p:nvPr/>
          </p:nvSpPr>
          <p:spPr bwMode="auto">
            <a:xfrm>
              <a:off x="3141663" y="3400426"/>
              <a:ext cx="39688" cy="68263"/>
            </a:xfrm>
            <a:custGeom>
              <a:avLst/>
              <a:gdLst>
                <a:gd name="T0" fmla="*/ 19 w 29"/>
                <a:gd name="T1" fmla="*/ 0 h 51"/>
                <a:gd name="T2" fmla="*/ 3 w 29"/>
                <a:gd name="T3" fmla="*/ 25 h 51"/>
                <a:gd name="T4" fmla="*/ 4 w 29"/>
                <a:gd name="T5" fmla="*/ 40 h 51"/>
                <a:gd name="T6" fmla="*/ 12 w 29"/>
                <a:gd name="T7" fmla="*/ 48 h 51"/>
                <a:gd name="T8" fmla="*/ 22 w 29"/>
                <a:gd name="T9" fmla="*/ 49 h 51"/>
                <a:gd name="T10" fmla="*/ 23 w 29"/>
                <a:gd name="T11" fmla="*/ 43 h 51"/>
                <a:gd name="T12" fmla="*/ 20 w 29"/>
                <a:gd name="T13" fmla="*/ 32 h 51"/>
                <a:gd name="T14" fmla="*/ 27 w 29"/>
                <a:gd name="T15" fmla="*/ 7 h 51"/>
                <a:gd name="T16" fmla="*/ 19 w 29"/>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1">
                  <a:moveTo>
                    <a:pt x="19" y="0"/>
                  </a:moveTo>
                  <a:cubicBezTo>
                    <a:pt x="19" y="0"/>
                    <a:pt x="4" y="21"/>
                    <a:pt x="3" y="25"/>
                  </a:cubicBezTo>
                  <a:cubicBezTo>
                    <a:pt x="0" y="31"/>
                    <a:pt x="3" y="36"/>
                    <a:pt x="4" y="40"/>
                  </a:cubicBezTo>
                  <a:cubicBezTo>
                    <a:pt x="6" y="45"/>
                    <a:pt x="9" y="46"/>
                    <a:pt x="12" y="48"/>
                  </a:cubicBezTo>
                  <a:cubicBezTo>
                    <a:pt x="14" y="49"/>
                    <a:pt x="17" y="51"/>
                    <a:pt x="22" y="49"/>
                  </a:cubicBezTo>
                  <a:cubicBezTo>
                    <a:pt x="24" y="47"/>
                    <a:pt x="23" y="43"/>
                    <a:pt x="23" y="43"/>
                  </a:cubicBezTo>
                  <a:cubicBezTo>
                    <a:pt x="20" y="32"/>
                    <a:pt x="20" y="32"/>
                    <a:pt x="20" y="32"/>
                  </a:cubicBezTo>
                  <a:cubicBezTo>
                    <a:pt x="20" y="32"/>
                    <a:pt x="29" y="13"/>
                    <a:pt x="27" y="7"/>
                  </a:cubicBezTo>
                  <a:cubicBezTo>
                    <a:pt x="26" y="0"/>
                    <a:pt x="19" y="0"/>
                    <a:pt x="19" y="0"/>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6" name="Freeform 133"/>
            <p:cNvSpPr>
              <a:spLocks/>
            </p:cNvSpPr>
            <p:nvPr/>
          </p:nvSpPr>
          <p:spPr bwMode="auto">
            <a:xfrm>
              <a:off x="3138488" y="2919413"/>
              <a:ext cx="195263" cy="377825"/>
            </a:xfrm>
            <a:custGeom>
              <a:avLst/>
              <a:gdLst>
                <a:gd name="T0" fmla="*/ 109 w 146"/>
                <a:gd name="T1" fmla="*/ 30 h 282"/>
                <a:gd name="T2" fmla="*/ 49 w 146"/>
                <a:gd name="T3" fmla="*/ 3 h 282"/>
                <a:gd name="T4" fmla="*/ 49 w 146"/>
                <a:gd name="T5" fmla="*/ 3 h 282"/>
                <a:gd name="T6" fmla="*/ 13 w 146"/>
                <a:gd name="T7" fmla="*/ 66 h 282"/>
                <a:gd name="T8" fmla="*/ 47 w 146"/>
                <a:gd name="T9" fmla="*/ 141 h 282"/>
                <a:gd name="T10" fmla="*/ 97 w 146"/>
                <a:gd name="T11" fmla="*/ 281 h 282"/>
                <a:gd name="T12" fmla="*/ 96 w 146"/>
                <a:gd name="T13" fmla="*/ 233 h 282"/>
                <a:gd name="T14" fmla="*/ 126 w 146"/>
                <a:gd name="T15" fmla="*/ 155 h 282"/>
                <a:gd name="T16" fmla="*/ 109 w 146"/>
                <a:gd name="T17" fmla="*/ 3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82">
                  <a:moveTo>
                    <a:pt x="109" y="30"/>
                  </a:moveTo>
                  <a:cubicBezTo>
                    <a:pt x="89" y="0"/>
                    <a:pt x="57" y="0"/>
                    <a:pt x="49" y="3"/>
                  </a:cubicBezTo>
                  <a:cubicBezTo>
                    <a:pt x="49" y="3"/>
                    <a:pt x="49" y="3"/>
                    <a:pt x="49" y="3"/>
                  </a:cubicBezTo>
                  <a:cubicBezTo>
                    <a:pt x="49" y="3"/>
                    <a:pt x="0" y="16"/>
                    <a:pt x="13" y="66"/>
                  </a:cubicBezTo>
                  <a:cubicBezTo>
                    <a:pt x="21" y="93"/>
                    <a:pt x="51" y="111"/>
                    <a:pt x="47" y="141"/>
                  </a:cubicBezTo>
                  <a:cubicBezTo>
                    <a:pt x="29" y="282"/>
                    <a:pt x="97" y="281"/>
                    <a:pt x="97" y="281"/>
                  </a:cubicBezTo>
                  <a:cubicBezTo>
                    <a:pt x="97" y="281"/>
                    <a:pt x="82" y="260"/>
                    <a:pt x="96" y="233"/>
                  </a:cubicBezTo>
                  <a:cubicBezTo>
                    <a:pt x="112" y="203"/>
                    <a:pt x="126" y="155"/>
                    <a:pt x="126" y="155"/>
                  </a:cubicBezTo>
                  <a:cubicBezTo>
                    <a:pt x="126" y="155"/>
                    <a:pt x="146" y="88"/>
                    <a:pt x="109" y="30"/>
                  </a:cubicBezTo>
                  <a:close/>
                </a:path>
              </a:pathLst>
            </a:custGeom>
            <a:solidFill>
              <a:srgbClr val="D16B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7" name="Freeform 134"/>
            <p:cNvSpPr>
              <a:spLocks noEditPoints="1"/>
            </p:cNvSpPr>
            <p:nvPr/>
          </p:nvSpPr>
          <p:spPr bwMode="auto">
            <a:xfrm>
              <a:off x="3244850" y="3805238"/>
              <a:ext cx="25400" cy="66675"/>
            </a:xfrm>
            <a:custGeom>
              <a:avLst/>
              <a:gdLst>
                <a:gd name="T0" fmla="*/ 0 w 19"/>
                <a:gd name="T1" fmla="*/ 50 h 50"/>
                <a:gd name="T2" fmla="*/ 0 w 19"/>
                <a:gd name="T3" fmla="*/ 50 h 50"/>
                <a:gd name="T4" fmla="*/ 0 w 19"/>
                <a:gd name="T5" fmla="*/ 50 h 50"/>
                <a:gd name="T6" fmla="*/ 0 w 19"/>
                <a:gd name="T7" fmla="*/ 50 h 50"/>
                <a:gd name="T8" fmla="*/ 0 w 19"/>
                <a:gd name="T9" fmla="*/ 50 h 50"/>
                <a:gd name="T10" fmla="*/ 0 w 19"/>
                <a:gd name="T11" fmla="*/ 50 h 50"/>
                <a:gd name="T12" fmla="*/ 0 w 19"/>
                <a:gd name="T13" fmla="*/ 50 h 50"/>
                <a:gd name="T14" fmla="*/ 0 w 19"/>
                <a:gd name="T15" fmla="*/ 50 h 50"/>
                <a:gd name="T16" fmla="*/ 0 w 19"/>
                <a:gd name="T17" fmla="*/ 50 h 50"/>
                <a:gd name="T18" fmla="*/ 1 w 19"/>
                <a:gd name="T19" fmla="*/ 50 h 50"/>
                <a:gd name="T20" fmla="*/ 0 w 19"/>
                <a:gd name="T21" fmla="*/ 50 h 50"/>
                <a:gd name="T22" fmla="*/ 1 w 19"/>
                <a:gd name="T23" fmla="*/ 50 h 50"/>
                <a:gd name="T24" fmla="*/ 19 w 19"/>
                <a:gd name="T25" fmla="*/ 0 h 50"/>
                <a:gd name="T26" fmla="*/ 16 w 19"/>
                <a:gd name="T27" fmla="*/ 21 h 50"/>
                <a:gd name="T28" fmla="*/ 19 w 19"/>
                <a:gd name="T29" fmla="*/ 0 h 50"/>
                <a:gd name="T30" fmla="*/ 19 w 19"/>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50">
                  <a:moveTo>
                    <a:pt x="0" y="50"/>
                  </a:moveTo>
                  <a:cubicBezTo>
                    <a:pt x="0" y="50"/>
                    <a:pt x="0" y="50"/>
                    <a:pt x="0" y="50"/>
                  </a:cubicBezTo>
                  <a:cubicBezTo>
                    <a:pt x="0" y="50"/>
                    <a:pt x="0" y="50"/>
                    <a:pt x="0" y="50"/>
                  </a:cubicBezTo>
                  <a:moveTo>
                    <a:pt x="0" y="50"/>
                  </a:moveTo>
                  <a:cubicBezTo>
                    <a:pt x="0" y="50"/>
                    <a:pt x="0" y="50"/>
                    <a:pt x="0" y="50"/>
                  </a:cubicBezTo>
                  <a:cubicBezTo>
                    <a:pt x="0" y="50"/>
                    <a:pt x="0" y="50"/>
                    <a:pt x="0" y="50"/>
                  </a:cubicBezTo>
                  <a:moveTo>
                    <a:pt x="0" y="50"/>
                  </a:moveTo>
                  <a:cubicBezTo>
                    <a:pt x="0" y="50"/>
                    <a:pt x="0" y="50"/>
                    <a:pt x="0" y="50"/>
                  </a:cubicBezTo>
                  <a:cubicBezTo>
                    <a:pt x="0" y="50"/>
                    <a:pt x="0" y="50"/>
                    <a:pt x="0" y="50"/>
                  </a:cubicBezTo>
                  <a:moveTo>
                    <a:pt x="1" y="50"/>
                  </a:moveTo>
                  <a:cubicBezTo>
                    <a:pt x="0" y="50"/>
                    <a:pt x="0" y="50"/>
                    <a:pt x="0" y="50"/>
                  </a:cubicBezTo>
                  <a:cubicBezTo>
                    <a:pt x="0" y="50"/>
                    <a:pt x="0" y="50"/>
                    <a:pt x="1" y="50"/>
                  </a:cubicBezTo>
                  <a:moveTo>
                    <a:pt x="19" y="0"/>
                  </a:moveTo>
                  <a:cubicBezTo>
                    <a:pt x="16" y="21"/>
                    <a:pt x="16" y="21"/>
                    <a:pt x="16" y="21"/>
                  </a:cubicBezTo>
                  <a:cubicBezTo>
                    <a:pt x="19" y="0"/>
                    <a:pt x="19" y="0"/>
                    <a:pt x="19" y="0"/>
                  </a:cubicBezTo>
                  <a:cubicBezTo>
                    <a:pt x="19" y="0"/>
                    <a:pt x="19" y="0"/>
                    <a:pt x="19" y="0"/>
                  </a:cubicBezTo>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8" name="Freeform 135"/>
            <p:cNvSpPr>
              <a:spLocks/>
            </p:cNvSpPr>
            <p:nvPr/>
          </p:nvSpPr>
          <p:spPr bwMode="auto">
            <a:xfrm>
              <a:off x="3222625" y="3798888"/>
              <a:ext cx="47625" cy="82550"/>
            </a:xfrm>
            <a:custGeom>
              <a:avLst/>
              <a:gdLst>
                <a:gd name="T0" fmla="*/ 32 w 36"/>
                <a:gd name="T1" fmla="*/ 0 h 61"/>
                <a:gd name="T2" fmla="*/ 29 w 36"/>
                <a:gd name="T3" fmla="*/ 8 h 61"/>
                <a:gd name="T4" fmla="*/ 21 w 36"/>
                <a:gd name="T5" fmla="*/ 40 h 61"/>
                <a:gd name="T6" fmla="*/ 4 w 36"/>
                <a:gd name="T7" fmla="*/ 60 h 61"/>
                <a:gd name="T8" fmla="*/ 0 w 36"/>
                <a:gd name="T9" fmla="*/ 61 h 61"/>
                <a:gd name="T10" fmla="*/ 17 w 36"/>
                <a:gd name="T11" fmla="*/ 55 h 61"/>
                <a:gd name="T12" fmla="*/ 17 w 36"/>
                <a:gd name="T13" fmla="*/ 55 h 61"/>
                <a:gd name="T14" fmla="*/ 17 w 36"/>
                <a:gd name="T15" fmla="*/ 55 h 61"/>
                <a:gd name="T16" fmla="*/ 17 w 36"/>
                <a:gd name="T17" fmla="*/ 55 h 61"/>
                <a:gd name="T18" fmla="*/ 17 w 36"/>
                <a:gd name="T19" fmla="*/ 55 h 61"/>
                <a:gd name="T20" fmla="*/ 17 w 36"/>
                <a:gd name="T21" fmla="*/ 55 h 61"/>
                <a:gd name="T22" fmla="*/ 17 w 36"/>
                <a:gd name="T23" fmla="*/ 55 h 61"/>
                <a:gd name="T24" fmla="*/ 18 w 36"/>
                <a:gd name="T25" fmla="*/ 55 h 61"/>
                <a:gd name="T26" fmla="*/ 18 w 36"/>
                <a:gd name="T27" fmla="*/ 55 h 61"/>
                <a:gd name="T28" fmla="*/ 33 w 36"/>
                <a:gd name="T29" fmla="*/ 26 h 61"/>
                <a:gd name="T30" fmla="*/ 33 w 36"/>
                <a:gd name="T31" fmla="*/ 26 h 61"/>
                <a:gd name="T32" fmla="*/ 36 w 36"/>
                <a:gd name="T33" fmla="*/ 5 h 61"/>
                <a:gd name="T34" fmla="*/ 33 w 36"/>
                <a:gd name="T35" fmla="*/ 1 h 61"/>
                <a:gd name="T36" fmla="*/ 32 w 36"/>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1">
                  <a:moveTo>
                    <a:pt x="32" y="0"/>
                  </a:moveTo>
                  <a:cubicBezTo>
                    <a:pt x="31" y="0"/>
                    <a:pt x="30" y="4"/>
                    <a:pt x="29" y="8"/>
                  </a:cubicBezTo>
                  <a:cubicBezTo>
                    <a:pt x="28" y="15"/>
                    <a:pt x="25" y="32"/>
                    <a:pt x="21" y="40"/>
                  </a:cubicBezTo>
                  <a:cubicBezTo>
                    <a:pt x="17" y="48"/>
                    <a:pt x="10" y="57"/>
                    <a:pt x="4" y="60"/>
                  </a:cubicBezTo>
                  <a:cubicBezTo>
                    <a:pt x="3" y="60"/>
                    <a:pt x="1" y="61"/>
                    <a:pt x="0" y="61"/>
                  </a:cubicBezTo>
                  <a:cubicBezTo>
                    <a:pt x="6" y="61"/>
                    <a:pt x="11" y="59"/>
                    <a:pt x="17" y="55"/>
                  </a:cubicBezTo>
                  <a:cubicBezTo>
                    <a:pt x="17" y="55"/>
                    <a:pt x="17" y="55"/>
                    <a:pt x="17" y="55"/>
                  </a:cubicBezTo>
                  <a:cubicBezTo>
                    <a:pt x="17" y="55"/>
                    <a:pt x="17" y="55"/>
                    <a:pt x="17" y="55"/>
                  </a:cubicBezTo>
                  <a:cubicBezTo>
                    <a:pt x="17" y="55"/>
                    <a:pt x="17" y="55"/>
                    <a:pt x="17" y="55"/>
                  </a:cubicBezTo>
                  <a:cubicBezTo>
                    <a:pt x="17" y="55"/>
                    <a:pt x="17" y="55"/>
                    <a:pt x="17" y="55"/>
                  </a:cubicBezTo>
                  <a:cubicBezTo>
                    <a:pt x="17" y="55"/>
                    <a:pt x="17" y="55"/>
                    <a:pt x="17" y="55"/>
                  </a:cubicBezTo>
                  <a:cubicBezTo>
                    <a:pt x="17" y="55"/>
                    <a:pt x="17" y="55"/>
                    <a:pt x="17" y="55"/>
                  </a:cubicBezTo>
                  <a:cubicBezTo>
                    <a:pt x="17" y="55"/>
                    <a:pt x="17" y="55"/>
                    <a:pt x="18" y="55"/>
                  </a:cubicBezTo>
                  <a:cubicBezTo>
                    <a:pt x="18" y="55"/>
                    <a:pt x="18" y="55"/>
                    <a:pt x="18" y="55"/>
                  </a:cubicBezTo>
                  <a:cubicBezTo>
                    <a:pt x="33" y="43"/>
                    <a:pt x="33" y="26"/>
                    <a:pt x="33" y="26"/>
                  </a:cubicBezTo>
                  <a:cubicBezTo>
                    <a:pt x="33" y="26"/>
                    <a:pt x="33" y="26"/>
                    <a:pt x="33" y="26"/>
                  </a:cubicBezTo>
                  <a:cubicBezTo>
                    <a:pt x="36" y="5"/>
                    <a:pt x="36" y="5"/>
                    <a:pt x="36" y="5"/>
                  </a:cubicBezTo>
                  <a:cubicBezTo>
                    <a:pt x="35" y="4"/>
                    <a:pt x="35" y="2"/>
                    <a:pt x="33" y="1"/>
                  </a:cubicBezTo>
                  <a:cubicBezTo>
                    <a:pt x="33" y="1"/>
                    <a:pt x="32" y="0"/>
                    <a:pt x="32" y="0"/>
                  </a:cubicBezTo>
                </a:path>
              </a:pathLst>
            </a:custGeom>
            <a:solidFill>
              <a:srgbClr val="4C8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2" name="Group 231" hidden="1"/>
          <p:cNvGrpSpPr/>
          <p:nvPr/>
        </p:nvGrpSpPr>
        <p:grpSpPr>
          <a:xfrm>
            <a:off x="4046539" y="2505076"/>
            <a:ext cx="180975" cy="1098551"/>
            <a:chOff x="4046538" y="2505075"/>
            <a:chExt cx="180975" cy="1098551"/>
          </a:xfrm>
        </p:grpSpPr>
        <p:sp>
          <p:nvSpPr>
            <p:cNvPr id="159" name="Freeform 136"/>
            <p:cNvSpPr>
              <a:spLocks/>
            </p:cNvSpPr>
            <p:nvPr/>
          </p:nvSpPr>
          <p:spPr bwMode="auto">
            <a:xfrm>
              <a:off x="4133850" y="2522538"/>
              <a:ext cx="93663" cy="393700"/>
            </a:xfrm>
            <a:custGeom>
              <a:avLst/>
              <a:gdLst>
                <a:gd name="T0" fmla="*/ 30 w 69"/>
                <a:gd name="T1" fmla="*/ 52 h 293"/>
                <a:gd name="T2" fmla="*/ 12 w 69"/>
                <a:gd name="T3" fmla="*/ 35 h 293"/>
                <a:gd name="T4" fmla="*/ 0 w 69"/>
                <a:gd name="T5" fmla="*/ 22 h 293"/>
                <a:gd name="T6" fmla="*/ 12 w 69"/>
                <a:gd name="T7" fmla="*/ 25 h 293"/>
                <a:gd name="T8" fmla="*/ 22 w 69"/>
                <a:gd name="T9" fmla="*/ 30 h 293"/>
                <a:gd name="T10" fmla="*/ 9 w 69"/>
                <a:gd name="T11" fmla="*/ 12 h 293"/>
                <a:gd name="T12" fmla="*/ 0 w 69"/>
                <a:gd name="T13" fmla="*/ 8 h 293"/>
                <a:gd name="T14" fmla="*/ 14 w 69"/>
                <a:gd name="T15" fmla="*/ 0 h 293"/>
                <a:gd name="T16" fmla="*/ 36 w 69"/>
                <a:gd name="T17" fmla="*/ 11 h 293"/>
                <a:gd name="T18" fmla="*/ 48 w 69"/>
                <a:gd name="T19" fmla="*/ 43 h 293"/>
                <a:gd name="T20" fmla="*/ 67 w 69"/>
                <a:gd name="T21" fmla="*/ 141 h 293"/>
                <a:gd name="T22" fmla="*/ 24 w 69"/>
                <a:gd name="T23" fmla="*/ 285 h 293"/>
                <a:gd name="T24" fmla="*/ 4 w 69"/>
                <a:gd name="T25" fmla="*/ 256 h 293"/>
                <a:gd name="T26" fmla="*/ 38 w 69"/>
                <a:gd name="T27" fmla="*/ 142 h 293"/>
                <a:gd name="T28" fmla="*/ 30 w 69"/>
                <a:gd name="T29" fmla="*/ 5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93">
                  <a:moveTo>
                    <a:pt x="30" y="52"/>
                  </a:moveTo>
                  <a:cubicBezTo>
                    <a:pt x="25" y="51"/>
                    <a:pt x="19" y="44"/>
                    <a:pt x="12" y="35"/>
                  </a:cubicBezTo>
                  <a:cubicBezTo>
                    <a:pt x="9" y="31"/>
                    <a:pt x="3" y="25"/>
                    <a:pt x="0" y="22"/>
                  </a:cubicBezTo>
                  <a:cubicBezTo>
                    <a:pt x="3" y="23"/>
                    <a:pt x="5" y="17"/>
                    <a:pt x="12" y="25"/>
                  </a:cubicBezTo>
                  <a:cubicBezTo>
                    <a:pt x="16" y="31"/>
                    <a:pt x="19" y="33"/>
                    <a:pt x="22" y="30"/>
                  </a:cubicBezTo>
                  <a:cubicBezTo>
                    <a:pt x="26" y="27"/>
                    <a:pt x="17" y="18"/>
                    <a:pt x="9" y="12"/>
                  </a:cubicBezTo>
                  <a:cubicBezTo>
                    <a:pt x="5" y="10"/>
                    <a:pt x="2" y="9"/>
                    <a:pt x="0" y="8"/>
                  </a:cubicBezTo>
                  <a:cubicBezTo>
                    <a:pt x="2" y="7"/>
                    <a:pt x="1" y="1"/>
                    <a:pt x="14" y="0"/>
                  </a:cubicBezTo>
                  <a:cubicBezTo>
                    <a:pt x="20" y="0"/>
                    <a:pt x="26" y="2"/>
                    <a:pt x="36" y="11"/>
                  </a:cubicBezTo>
                  <a:cubicBezTo>
                    <a:pt x="47" y="21"/>
                    <a:pt x="45" y="34"/>
                    <a:pt x="48" y="43"/>
                  </a:cubicBezTo>
                  <a:cubicBezTo>
                    <a:pt x="50" y="49"/>
                    <a:pt x="69" y="100"/>
                    <a:pt x="67" y="141"/>
                  </a:cubicBezTo>
                  <a:cubicBezTo>
                    <a:pt x="65" y="181"/>
                    <a:pt x="24" y="285"/>
                    <a:pt x="24" y="285"/>
                  </a:cubicBezTo>
                  <a:cubicBezTo>
                    <a:pt x="14" y="293"/>
                    <a:pt x="4" y="256"/>
                    <a:pt x="4" y="256"/>
                  </a:cubicBezTo>
                  <a:cubicBezTo>
                    <a:pt x="4" y="256"/>
                    <a:pt x="39" y="143"/>
                    <a:pt x="38" y="142"/>
                  </a:cubicBezTo>
                  <a:cubicBezTo>
                    <a:pt x="31" y="97"/>
                    <a:pt x="35" y="53"/>
                    <a:pt x="30" y="52"/>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0" name="Freeform 137"/>
            <p:cNvSpPr>
              <a:spLocks/>
            </p:cNvSpPr>
            <p:nvPr/>
          </p:nvSpPr>
          <p:spPr bwMode="auto">
            <a:xfrm>
              <a:off x="4078288" y="3060701"/>
              <a:ext cx="127000" cy="496888"/>
            </a:xfrm>
            <a:custGeom>
              <a:avLst/>
              <a:gdLst>
                <a:gd name="T0" fmla="*/ 86 w 95"/>
                <a:gd name="T1" fmla="*/ 86 h 369"/>
                <a:gd name="T2" fmla="*/ 53 w 95"/>
                <a:gd name="T3" fmla="*/ 177 h 369"/>
                <a:gd name="T4" fmla="*/ 62 w 95"/>
                <a:gd name="T5" fmla="*/ 208 h 369"/>
                <a:gd name="T6" fmla="*/ 71 w 95"/>
                <a:gd name="T7" fmla="*/ 324 h 369"/>
                <a:gd name="T8" fmla="*/ 45 w 95"/>
                <a:gd name="T9" fmla="*/ 368 h 369"/>
                <a:gd name="T10" fmla="*/ 40 w 95"/>
                <a:gd name="T11" fmla="*/ 365 h 369"/>
                <a:gd name="T12" fmla="*/ 50 w 95"/>
                <a:gd name="T13" fmla="*/ 340 h 369"/>
                <a:gd name="T14" fmla="*/ 7 w 95"/>
                <a:gd name="T15" fmla="*/ 210 h 369"/>
                <a:gd name="T16" fmla="*/ 1 w 95"/>
                <a:gd name="T17" fmla="*/ 179 h 369"/>
                <a:gd name="T18" fmla="*/ 37 w 95"/>
                <a:gd name="T19" fmla="*/ 26 h 369"/>
                <a:gd name="T20" fmla="*/ 55 w 95"/>
                <a:gd name="T21" fmla="*/ 0 h 369"/>
                <a:gd name="T22" fmla="*/ 86 w 95"/>
                <a:gd name="T23" fmla="*/ 8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369">
                  <a:moveTo>
                    <a:pt x="86" y="86"/>
                  </a:moveTo>
                  <a:cubicBezTo>
                    <a:pt x="85" y="88"/>
                    <a:pt x="74" y="133"/>
                    <a:pt x="53" y="177"/>
                  </a:cubicBezTo>
                  <a:cubicBezTo>
                    <a:pt x="48" y="188"/>
                    <a:pt x="59" y="202"/>
                    <a:pt x="62" y="208"/>
                  </a:cubicBezTo>
                  <a:cubicBezTo>
                    <a:pt x="76" y="242"/>
                    <a:pt x="73" y="316"/>
                    <a:pt x="71" y="324"/>
                  </a:cubicBezTo>
                  <a:cubicBezTo>
                    <a:pt x="71" y="324"/>
                    <a:pt x="63" y="369"/>
                    <a:pt x="45" y="368"/>
                  </a:cubicBezTo>
                  <a:cubicBezTo>
                    <a:pt x="43" y="368"/>
                    <a:pt x="39" y="368"/>
                    <a:pt x="40" y="365"/>
                  </a:cubicBezTo>
                  <a:cubicBezTo>
                    <a:pt x="40" y="364"/>
                    <a:pt x="48" y="349"/>
                    <a:pt x="50" y="340"/>
                  </a:cubicBezTo>
                  <a:cubicBezTo>
                    <a:pt x="53" y="326"/>
                    <a:pt x="7" y="210"/>
                    <a:pt x="7" y="210"/>
                  </a:cubicBezTo>
                  <a:cubicBezTo>
                    <a:pt x="3" y="200"/>
                    <a:pt x="0" y="194"/>
                    <a:pt x="1" y="179"/>
                  </a:cubicBezTo>
                  <a:cubicBezTo>
                    <a:pt x="1" y="167"/>
                    <a:pt x="37" y="26"/>
                    <a:pt x="37" y="26"/>
                  </a:cubicBezTo>
                  <a:cubicBezTo>
                    <a:pt x="55" y="0"/>
                    <a:pt x="55" y="0"/>
                    <a:pt x="55" y="0"/>
                  </a:cubicBezTo>
                  <a:cubicBezTo>
                    <a:pt x="55" y="0"/>
                    <a:pt x="95" y="40"/>
                    <a:pt x="86" y="86"/>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1" name="Freeform 138"/>
            <p:cNvSpPr>
              <a:spLocks/>
            </p:cNvSpPr>
            <p:nvPr/>
          </p:nvSpPr>
          <p:spPr bwMode="auto">
            <a:xfrm>
              <a:off x="4124325" y="3479801"/>
              <a:ext cx="79375" cy="107950"/>
            </a:xfrm>
            <a:custGeom>
              <a:avLst/>
              <a:gdLst>
                <a:gd name="T0" fmla="*/ 16 w 60"/>
                <a:gd name="T1" fmla="*/ 13 h 80"/>
                <a:gd name="T2" fmla="*/ 12 w 60"/>
                <a:gd name="T3" fmla="*/ 45 h 80"/>
                <a:gd name="T4" fmla="*/ 0 w 60"/>
                <a:gd name="T5" fmla="*/ 66 h 80"/>
                <a:gd name="T6" fmla="*/ 4 w 60"/>
                <a:gd name="T7" fmla="*/ 76 h 80"/>
                <a:gd name="T8" fmla="*/ 24 w 60"/>
                <a:gd name="T9" fmla="*/ 73 h 80"/>
                <a:gd name="T10" fmla="*/ 41 w 60"/>
                <a:gd name="T11" fmla="*/ 48 h 80"/>
                <a:gd name="T12" fmla="*/ 46 w 60"/>
                <a:gd name="T13" fmla="*/ 30 h 80"/>
                <a:gd name="T14" fmla="*/ 56 w 60"/>
                <a:gd name="T15" fmla="*/ 52 h 80"/>
                <a:gd name="T16" fmla="*/ 58 w 60"/>
                <a:gd name="T17" fmla="*/ 50 h 80"/>
                <a:gd name="T18" fmla="*/ 47 w 60"/>
                <a:gd name="T19" fmla="*/ 14 h 80"/>
                <a:gd name="T20" fmla="*/ 31 w 60"/>
                <a:gd name="T21" fmla="*/ 4 h 80"/>
                <a:gd name="T22" fmla="*/ 16 w 60"/>
                <a:gd name="T23"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80">
                  <a:moveTo>
                    <a:pt x="16" y="13"/>
                  </a:moveTo>
                  <a:cubicBezTo>
                    <a:pt x="16" y="13"/>
                    <a:pt x="20" y="24"/>
                    <a:pt x="12" y="45"/>
                  </a:cubicBezTo>
                  <a:cubicBezTo>
                    <a:pt x="9" y="51"/>
                    <a:pt x="0" y="66"/>
                    <a:pt x="0" y="66"/>
                  </a:cubicBezTo>
                  <a:cubicBezTo>
                    <a:pt x="0" y="66"/>
                    <a:pt x="0" y="71"/>
                    <a:pt x="4" y="76"/>
                  </a:cubicBezTo>
                  <a:cubicBezTo>
                    <a:pt x="8" y="80"/>
                    <a:pt x="17" y="77"/>
                    <a:pt x="24" y="73"/>
                  </a:cubicBezTo>
                  <a:cubicBezTo>
                    <a:pt x="40" y="63"/>
                    <a:pt x="41" y="48"/>
                    <a:pt x="41" y="48"/>
                  </a:cubicBezTo>
                  <a:cubicBezTo>
                    <a:pt x="46" y="30"/>
                    <a:pt x="46" y="30"/>
                    <a:pt x="46" y="30"/>
                  </a:cubicBezTo>
                  <a:cubicBezTo>
                    <a:pt x="56" y="52"/>
                    <a:pt x="56" y="52"/>
                    <a:pt x="56" y="52"/>
                  </a:cubicBezTo>
                  <a:cubicBezTo>
                    <a:pt x="56" y="52"/>
                    <a:pt x="58" y="50"/>
                    <a:pt x="58" y="50"/>
                  </a:cubicBezTo>
                  <a:cubicBezTo>
                    <a:pt x="60" y="53"/>
                    <a:pt x="47" y="14"/>
                    <a:pt x="47" y="14"/>
                  </a:cubicBezTo>
                  <a:cubicBezTo>
                    <a:pt x="47" y="14"/>
                    <a:pt x="42" y="0"/>
                    <a:pt x="31" y="4"/>
                  </a:cubicBezTo>
                  <a:cubicBezTo>
                    <a:pt x="18" y="8"/>
                    <a:pt x="16" y="13"/>
                    <a:pt x="16" y="13"/>
                  </a:cubicBezTo>
                  <a:close/>
                </a:path>
              </a:pathLst>
            </a:custGeom>
            <a:solidFill>
              <a:srgbClr val="AF0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2" name="Freeform 139"/>
            <p:cNvSpPr>
              <a:spLocks/>
            </p:cNvSpPr>
            <p:nvPr/>
          </p:nvSpPr>
          <p:spPr bwMode="auto">
            <a:xfrm>
              <a:off x="4098925" y="2781300"/>
              <a:ext cx="68263" cy="142875"/>
            </a:xfrm>
            <a:custGeom>
              <a:avLst/>
              <a:gdLst>
                <a:gd name="T0" fmla="*/ 10 w 51"/>
                <a:gd name="T1" fmla="*/ 50 h 106"/>
                <a:gd name="T2" fmla="*/ 0 w 51"/>
                <a:gd name="T3" fmla="*/ 76 h 106"/>
                <a:gd name="T4" fmla="*/ 4 w 51"/>
                <a:gd name="T5" fmla="*/ 105 h 106"/>
                <a:gd name="T6" fmla="*/ 36 w 51"/>
                <a:gd name="T7" fmla="*/ 71 h 106"/>
                <a:gd name="T8" fmla="*/ 48 w 51"/>
                <a:gd name="T9" fmla="*/ 53 h 106"/>
                <a:gd name="T10" fmla="*/ 51 w 51"/>
                <a:gd name="T11" fmla="*/ 0 h 106"/>
                <a:gd name="T12" fmla="*/ 11 w 51"/>
                <a:gd name="T13" fmla="*/ 0 h 106"/>
                <a:gd name="T14" fmla="*/ 14 w 51"/>
                <a:gd name="T15" fmla="*/ 38 h 106"/>
                <a:gd name="T16" fmla="*/ 10 w 51"/>
                <a:gd name="T1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06">
                  <a:moveTo>
                    <a:pt x="10" y="50"/>
                  </a:moveTo>
                  <a:cubicBezTo>
                    <a:pt x="4" y="53"/>
                    <a:pt x="0" y="56"/>
                    <a:pt x="0" y="76"/>
                  </a:cubicBezTo>
                  <a:cubicBezTo>
                    <a:pt x="0" y="102"/>
                    <a:pt x="2" y="104"/>
                    <a:pt x="4" y="105"/>
                  </a:cubicBezTo>
                  <a:cubicBezTo>
                    <a:pt x="7" y="106"/>
                    <a:pt x="30" y="79"/>
                    <a:pt x="36" y="71"/>
                  </a:cubicBezTo>
                  <a:cubicBezTo>
                    <a:pt x="42" y="62"/>
                    <a:pt x="50" y="57"/>
                    <a:pt x="48" y="53"/>
                  </a:cubicBezTo>
                  <a:cubicBezTo>
                    <a:pt x="36" y="27"/>
                    <a:pt x="51" y="0"/>
                    <a:pt x="51" y="0"/>
                  </a:cubicBezTo>
                  <a:cubicBezTo>
                    <a:pt x="11" y="0"/>
                    <a:pt x="11" y="0"/>
                    <a:pt x="11" y="0"/>
                  </a:cubicBezTo>
                  <a:cubicBezTo>
                    <a:pt x="11" y="0"/>
                    <a:pt x="13" y="29"/>
                    <a:pt x="14" y="38"/>
                  </a:cubicBezTo>
                  <a:cubicBezTo>
                    <a:pt x="14" y="41"/>
                    <a:pt x="14" y="47"/>
                    <a:pt x="10" y="50"/>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3" name="Freeform 140"/>
            <p:cNvSpPr>
              <a:spLocks/>
            </p:cNvSpPr>
            <p:nvPr/>
          </p:nvSpPr>
          <p:spPr bwMode="auto">
            <a:xfrm>
              <a:off x="4073525" y="3084513"/>
              <a:ext cx="107950" cy="493713"/>
            </a:xfrm>
            <a:custGeom>
              <a:avLst/>
              <a:gdLst>
                <a:gd name="T0" fmla="*/ 70 w 80"/>
                <a:gd name="T1" fmla="*/ 85 h 368"/>
                <a:gd name="T2" fmla="*/ 44 w 80"/>
                <a:gd name="T3" fmla="*/ 170 h 368"/>
                <a:gd name="T4" fmla="*/ 43 w 80"/>
                <a:gd name="T5" fmla="*/ 193 h 368"/>
                <a:gd name="T6" fmla="*/ 56 w 80"/>
                <a:gd name="T7" fmla="*/ 323 h 368"/>
                <a:gd name="T8" fmla="*/ 30 w 80"/>
                <a:gd name="T9" fmla="*/ 368 h 368"/>
                <a:gd name="T10" fmla="*/ 24 w 80"/>
                <a:gd name="T11" fmla="*/ 365 h 368"/>
                <a:gd name="T12" fmla="*/ 34 w 80"/>
                <a:gd name="T13" fmla="*/ 340 h 368"/>
                <a:gd name="T14" fmla="*/ 8 w 80"/>
                <a:gd name="T15" fmla="*/ 209 h 368"/>
                <a:gd name="T16" fmla="*/ 0 w 80"/>
                <a:gd name="T17" fmla="*/ 173 h 368"/>
                <a:gd name="T18" fmla="*/ 20 w 80"/>
                <a:gd name="T19" fmla="*/ 9 h 368"/>
                <a:gd name="T20" fmla="*/ 39 w 80"/>
                <a:gd name="T21" fmla="*/ 0 h 368"/>
                <a:gd name="T22" fmla="*/ 70 w 80"/>
                <a:gd name="T23" fmla="*/ 8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368">
                  <a:moveTo>
                    <a:pt x="70" y="85"/>
                  </a:moveTo>
                  <a:cubicBezTo>
                    <a:pt x="70" y="88"/>
                    <a:pt x="67" y="127"/>
                    <a:pt x="44" y="170"/>
                  </a:cubicBezTo>
                  <a:cubicBezTo>
                    <a:pt x="38" y="183"/>
                    <a:pt x="40" y="187"/>
                    <a:pt x="43" y="193"/>
                  </a:cubicBezTo>
                  <a:cubicBezTo>
                    <a:pt x="71" y="240"/>
                    <a:pt x="57" y="316"/>
                    <a:pt x="56" y="323"/>
                  </a:cubicBezTo>
                  <a:cubicBezTo>
                    <a:pt x="56" y="323"/>
                    <a:pt x="48" y="368"/>
                    <a:pt x="30" y="368"/>
                  </a:cubicBezTo>
                  <a:cubicBezTo>
                    <a:pt x="27" y="368"/>
                    <a:pt x="24" y="367"/>
                    <a:pt x="24" y="365"/>
                  </a:cubicBezTo>
                  <a:cubicBezTo>
                    <a:pt x="25" y="364"/>
                    <a:pt x="32" y="348"/>
                    <a:pt x="34" y="340"/>
                  </a:cubicBezTo>
                  <a:cubicBezTo>
                    <a:pt x="37" y="325"/>
                    <a:pt x="8" y="209"/>
                    <a:pt x="8" y="209"/>
                  </a:cubicBezTo>
                  <a:cubicBezTo>
                    <a:pt x="4" y="199"/>
                    <a:pt x="0" y="185"/>
                    <a:pt x="0" y="173"/>
                  </a:cubicBezTo>
                  <a:cubicBezTo>
                    <a:pt x="0" y="146"/>
                    <a:pt x="20" y="9"/>
                    <a:pt x="20" y="9"/>
                  </a:cubicBezTo>
                  <a:cubicBezTo>
                    <a:pt x="39" y="0"/>
                    <a:pt x="39" y="0"/>
                    <a:pt x="39" y="0"/>
                  </a:cubicBezTo>
                  <a:cubicBezTo>
                    <a:pt x="39" y="0"/>
                    <a:pt x="80" y="40"/>
                    <a:pt x="70" y="85"/>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4" name="Freeform 141"/>
            <p:cNvSpPr>
              <a:spLocks/>
            </p:cNvSpPr>
            <p:nvPr/>
          </p:nvSpPr>
          <p:spPr bwMode="auto">
            <a:xfrm>
              <a:off x="4070350" y="3506788"/>
              <a:ext cx="93663" cy="96838"/>
            </a:xfrm>
            <a:custGeom>
              <a:avLst/>
              <a:gdLst>
                <a:gd name="T0" fmla="*/ 44 w 70"/>
                <a:gd name="T1" fmla="*/ 15 h 72"/>
                <a:gd name="T2" fmla="*/ 29 w 70"/>
                <a:gd name="T3" fmla="*/ 38 h 72"/>
                <a:gd name="T4" fmla="*/ 4 w 70"/>
                <a:gd name="T5" fmla="*/ 60 h 72"/>
                <a:gd name="T6" fmla="*/ 1 w 70"/>
                <a:gd name="T7" fmla="*/ 67 h 72"/>
                <a:gd name="T8" fmla="*/ 6 w 70"/>
                <a:gd name="T9" fmla="*/ 72 h 72"/>
                <a:gd name="T10" fmla="*/ 33 w 70"/>
                <a:gd name="T11" fmla="*/ 72 h 72"/>
                <a:gd name="T12" fmla="*/ 45 w 70"/>
                <a:gd name="T13" fmla="*/ 65 h 72"/>
                <a:gd name="T14" fmla="*/ 57 w 70"/>
                <a:gd name="T15" fmla="*/ 47 h 72"/>
                <a:gd name="T16" fmla="*/ 57 w 70"/>
                <a:gd name="T17" fmla="*/ 72 h 72"/>
                <a:gd name="T18" fmla="*/ 66 w 70"/>
                <a:gd name="T19" fmla="*/ 72 h 72"/>
                <a:gd name="T20" fmla="*/ 69 w 70"/>
                <a:gd name="T21" fmla="*/ 39 h 72"/>
                <a:gd name="T22" fmla="*/ 64 w 70"/>
                <a:gd name="T23" fmla="*/ 12 h 72"/>
                <a:gd name="T24" fmla="*/ 44 w 70"/>
                <a:gd name="T25" fmla="*/ 1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2">
                  <a:moveTo>
                    <a:pt x="44" y="15"/>
                  </a:moveTo>
                  <a:cubicBezTo>
                    <a:pt x="44" y="15"/>
                    <a:pt x="35" y="30"/>
                    <a:pt x="29" y="38"/>
                  </a:cubicBezTo>
                  <a:cubicBezTo>
                    <a:pt x="25" y="43"/>
                    <a:pt x="4" y="60"/>
                    <a:pt x="4" y="60"/>
                  </a:cubicBezTo>
                  <a:cubicBezTo>
                    <a:pt x="4" y="60"/>
                    <a:pt x="0" y="61"/>
                    <a:pt x="1" y="67"/>
                  </a:cubicBezTo>
                  <a:cubicBezTo>
                    <a:pt x="1" y="72"/>
                    <a:pt x="6" y="72"/>
                    <a:pt x="6" y="72"/>
                  </a:cubicBezTo>
                  <a:cubicBezTo>
                    <a:pt x="33" y="72"/>
                    <a:pt x="33" y="72"/>
                    <a:pt x="33" y="72"/>
                  </a:cubicBezTo>
                  <a:cubicBezTo>
                    <a:pt x="33" y="72"/>
                    <a:pt x="40" y="72"/>
                    <a:pt x="45" y="65"/>
                  </a:cubicBezTo>
                  <a:cubicBezTo>
                    <a:pt x="48" y="61"/>
                    <a:pt x="57" y="47"/>
                    <a:pt x="57" y="47"/>
                  </a:cubicBezTo>
                  <a:cubicBezTo>
                    <a:pt x="57" y="72"/>
                    <a:pt x="57" y="72"/>
                    <a:pt x="57" y="72"/>
                  </a:cubicBezTo>
                  <a:cubicBezTo>
                    <a:pt x="57" y="72"/>
                    <a:pt x="67" y="72"/>
                    <a:pt x="66" y="72"/>
                  </a:cubicBezTo>
                  <a:cubicBezTo>
                    <a:pt x="65" y="72"/>
                    <a:pt x="69" y="39"/>
                    <a:pt x="69" y="39"/>
                  </a:cubicBezTo>
                  <a:cubicBezTo>
                    <a:pt x="69" y="39"/>
                    <a:pt x="70" y="24"/>
                    <a:pt x="64" y="12"/>
                  </a:cubicBezTo>
                  <a:cubicBezTo>
                    <a:pt x="58" y="0"/>
                    <a:pt x="44" y="15"/>
                    <a:pt x="44" y="15"/>
                  </a:cubicBezTo>
                  <a:close/>
                </a:path>
              </a:pathLst>
            </a:custGeom>
            <a:solidFill>
              <a:srgbClr val="E81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5" name="Freeform 142"/>
            <p:cNvSpPr>
              <a:spLocks/>
            </p:cNvSpPr>
            <p:nvPr/>
          </p:nvSpPr>
          <p:spPr bwMode="auto">
            <a:xfrm>
              <a:off x="4046538" y="2833688"/>
              <a:ext cx="166688" cy="400050"/>
            </a:xfrm>
            <a:custGeom>
              <a:avLst/>
              <a:gdLst>
                <a:gd name="T0" fmla="*/ 22 w 125"/>
                <a:gd name="T1" fmla="*/ 33 h 298"/>
                <a:gd name="T2" fmla="*/ 37 w 125"/>
                <a:gd name="T3" fmla="*/ 20 h 298"/>
                <a:gd name="T4" fmla="*/ 56 w 125"/>
                <a:gd name="T5" fmla="*/ 10 h 298"/>
                <a:gd name="T6" fmla="*/ 97 w 125"/>
                <a:gd name="T7" fmla="*/ 21 h 298"/>
                <a:gd name="T8" fmla="*/ 94 w 125"/>
                <a:gd name="T9" fmla="*/ 85 h 298"/>
                <a:gd name="T10" fmla="*/ 91 w 125"/>
                <a:gd name="T11" fmla="*/ 149 h 298"/>
                <a:gd name="T12" fmla="*/ 120 w 125"/>
                <a:gd name="T13" fmla="*/ 277 h 298"/>
                <a:gd name="T14" fmla="*/ 50 w 125"/>
                <a:gd name="T15" fmla="*/ 290 h 298"/>
                <a:gd name="T16" fmla="*/ 8 w 125"/>
                <a:gd name="T17" fmla="*/ 274 h 298"/>
                <a:gd name="T18" fmla="*/ 28 w 125"/>
                <a:gd name="T19" fmla="*/ 214 h 298"/>
                <a:gd name="T20" fmla="*/ 26 w 125"/>
                <a:gd name="T21" fmla="*/ 156 h 298"/>
                <a:gd name="T22" fmla="*/ 3 w 125"/>
                <a:gd name="T23" fmla="*/ 80 h 298"/>
                <a:gd name="T24" fmla="*/ 22 w 125"/>
                <a:gd name="T25" fmla="*/ 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98">
                  <a:moveTo>
                    <a:pt x="22" y="33"/>
                  </a:moveTo>
                  <a:cubicBezTo>
                    <a:pt x="22" y="33"/>
                    <a:pt x="32" y="23"/>
                    <a:pt x="37" y="20"/>
                  </a:cubicBezTo>
                  <a:cubicBezTo>
                    <a:pt x="41" y="17"/>
                    <a:pt x="40" y="17"/>
                    <a:pt x="56" y="10"/>
                  </a:cubicBezTo>
                  <a:cubicBezTo>
                    <a:pt x="78" y="0"/>
                    <a:pt x="87" y="0"/>
                    <a:pt x="97" y="21"/>
                  </a:cubicBezTo>
                  <a:cubicBezTo>
                    <a:pt x="99" y="26"/>
                    <a:pt x="103" y="50"/>
                    <a:pt x="94" y="85"/>
                  </a:cubicBezTo>
                  <a:cubicBezTo>
                    <a:pt x="87" y="110"/>
                    <a:pt x="86" y="127"/>
                    <a:pt x="91" y="149"/>
                  </a:cubicBezTo>
                  <a:cubicBezTo>
                    <a:pt x="98" y="179"/>
                    <a:pt x="125" y="182"/>
                    <a:pt x="120" y="277"/>
                  </a:cubicBezTo>
                  <a:cubicBezTo>
                    <a:pt x="120" y="290"/>
                    <a:pt x="86" y="298"/>
                    <a:pt x="50" y="290"/>
                  </a:cubicBezTo>
                  <a:cubicBezTo>
                    <a:pt x="20" y="284"/>
                    <a:pt x="8" y="274"/>
                    <a:pt x="8" y="274"/>
                  </a:cubicBezTo>
                  <a:cubicBezTo>
                    <a:pt x="8" y="274"/>
                    <a:pt x="21" y="251"/>
                    <a:pt x="28" y="214"/>
                  </a:cubicBezTo>
                  <a:cubicBezTo>
                    <a:pt x="30" y="198"/>
                    <a:pt x="33" y="180"/>
                    <a:pt x="26" y="156"/>
                  </a:cubicBezTo>
                  <a:cubicBezTo>
                    <a:pt x="17" y="124"/>
                    <a:pt x="6" y="94"/>
                    <a:pt x="3" y="80"/>
                  </a:cubicBezTo>
                  <a:cubicBezTo>
                    <a:pt x="0" y="63"/>
                    <a:pt x="22" y="33"/>
                    <a:pt x="22" y="33"/>
                  </a:cubicBezTo>
                  <a:close/>
                </a:path>
              </a:pathLst>
            </a:custGeom>
            <a:solidFill>
              <a:srgbClr val="E81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6" name="Freeform 143"/>
            <p:cNvSpPr>
              <a:spLocks/>
            </p:cNvSpPr>
            <p:nvPr/>
          </p:nvSpPr>
          <p:spPr bwMode="auto">
            <a:xfrm>
              <a:off x="4081463" y="2690813"/>
              <a:ext cx="96838" cy="133350"/>
            </a:xfrm>
            <a:custGeom>
              <a:avLst/>
              <a:gdLst>
                <a:gd name="T0" fmla="*/ 47 w 73"/>
                <a:gd name="T1" fmla="*/ 9 h 100"/>
                <a:gd name="T2" fmla="*/ 12 w 73"/>
                <a:gd name="T3" fmla="*/ 31 h 100"/>
                <a:gd name="T4" fmla="*/ 3 w 73"/>
                <a:gd name="T5" fmla="*/ 56 h 100"/>
                <a:gd name="T6" fmla="*/ 7 w 73"/>
                <a:gd name="T7" fmla="*/ 92 h 100"/>
                <a:gd name="T8" fmla="*/ 52 w 73"/>
                <a:gd name="T9" fmla="*/ 87 h 100"/>
                <a:gd name="T10" fmla="*/ 73 w 73"/>
                <a:gd name="T11" fmla="*/ 69 h 100"/>
                <a:gd name="T12" fmla="*/ 66 w 73"/>
                <a:gd name="T13" fmla="*/ 40 h 100"/>
                <a:gd name="T14" fmla="*/ 47 w 73"/>
                <a:gd name="T15" fmla="*/ 9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00">
                  <a:moveTo>
                    <a:pt x="47" y="9"/>
                  </a:moveTo>
                  <a:cubicBezTo>
                    <a:pt x="25" y="0"/>
                    <a:pt x="17" y="19"/>
                    <a:pt x="12" y="31"/>
                  </a:cubicBezTo>
                  <a:cubicBezTo>
                    <a:pt x="8" y="39"/>
                    <a:pt x="3" y="56"/>
                    <a:pt x="3" y="56"/>
                  </a:cubicBezTo>
                  <a:cubicBezTo>
                    <a:pt x="0" y="73"/>
                    <a:pt x="0" y="86"/>
                    <a:pt x="7" y="92"/>
                  </a:cubicBezTo>
                  <a:cubicBezTo>
                    <a:pt x="17" y="100"/>
                    <a:pt x="35" y="96"/>
                    <a:pt x="52" y="87"/>
                  </a:cubicBezTo>
                  <a:cubicBezTo>
                    <a:pt x="68" y="79"/>
                    <a:pt x="72" y="71"/>
                    <a:pt x="73" y="69"/>
                  </a:cubicBezTo>
                  <a:cubicBezTo>
                    <a:pt x="66" y="40"/>
                    <a:pt x="66" y="40"/>
                    <a:pt x="66" y="40"/>
                  </a:cubicBezTo>
                  <a:cubicBezTo>
                    <a:pt x="66" y="40"/>
                    <a:pt x="59" y="13"/>
                    <a:pt x="47" y="9"/>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7" name="Freeform 144"/>
            <p:cNvSpPr>
              <a:spLocks/>
            </p:cNvSpPr>
            <p:nvPr/>
          </p:nvSpPr>
          <p:spPr bwMode="auto">
            <a:xfrm>
              <a:off x="4144963" y="2740025"/>
              <a:ext cx="36513" cy="42863"/>
            </a:xfrm>
            <a:custGeom>
              <a:avLst/>
              <a:gdLst>
                <a:gd name="T0" fmla="*/ 20 w 27"/>
                <a:gd name="T1" fmla="*/ 4 h 32"/>
                <a:gd name="T2" fmla="*/ 5 w 27"/>
                <a:gd name="T3" fmla="*/ 11 h 32"/>
                <a:gd name="T4" fmla="*/ 2 w 27"/>
                <a:gd name="T5" fmla="*/ 28 h 32"/>
                <a:gd name="T6" fmla="*/ 13 w 27"/>
                <a:gd name="T7" fmla="*/ 27 h 32"/>
                <a:gd name="T8" fmla="*/ 19 w 27"/>
                <a:gd name="T9" fmla="*/ 22 h 32"/>
                <a:gd name="T10" fmla="*/ 20 w 27"/>
                <a:gd name="T11" fmla="*/ 4 h 32"/>
              </a:gdLst>
              <a:ahLst/>
              <a:cxnLst>
                <a:cxn ang="0">
                  <a:pos x="T0" y="T1"/>
                </a:cxn>
                <a:cxn ang="0">
                  <a:pos x="T2" y="T3"/>
                </a:cxn>
                <a:cxn ang="0">
                  <a:pos x="T4" y="T5"/>
                </a:cxn>
                <a:cxn ang="0">
                  <a:pos x="T6" y="T7"/>
                </a:cxn>
                <a:cxn ang="0">
                  <a:pos x="T8" y="T9"/>
                </a:cxn>
                <a:cxn ang="0">
                  <a:pos x="T10" y="T11"/>
                </a:cxn>
              </a:cxnLst>
              <a:rect l="0" t="0" r="r" b="b"/>
              <a:pathLst>
                <a:path w="27" h="32">
                  <a:moveTo>
                    <a:pt x="20" y="4"/>
                  </a:moveTo>
                  <a:cubicBezTo>
                    <a:pt x="12" y="0"/>
                    <a:pt x="5" y="11"/>
                    <a:pt x="5" y="11"/>
                  </a:cubicBezTo>
                  <a:cubicBezTo>
                    <a:pt x="5" y="11"/>
                    <a:pt x="4" y="22"/>
                    <a:pt x="2" y="28"/>
                  </a:cubicBezTo>
                  <a:cubicBezTo>
                    <a:pt x="0" y="32"/>
                    <a:pt x="9" y="31"/>
                    <a:pt x="13" y="27"/>
                  </a:cubicBezTo>
                  <a:cubicBezTo>
                    <a:pt x="19" y="22"/>
                    <a:pt x="19" y="22"/>
                    <a:pt x="19" y="22"/>
                  </a:cubicBezTo>
                  <a:cubicBezTo>
                    <a:pt x="24" y="17"/>
                    <a:pt x="27" y="8"/>
                    <a:pt x="20" y="4"/>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8" name="Freeform 145"/>
            <p:cNvSpPr>
              <a:spLocks/>
            </p:cNvSpPr>
            <p:nvPr/>
          </p:nvSpPr>
          <p:spPr bwMode="auto">
            <a:xfrm>
              <a:off x="4081463" y="2667000"/>
              <a:ext cx="138113" cy="158750"/>
            </a:xfrm>
            <a:custGeom>
              <a:avLst/>
              <a:gdLst>
                <a:gd name="T0" fmla="*/ 60 w 103"/>
                <a:gd name="T1" fmla="*/ 106 h 118"/>
                <a:gd name="T2" fmla="*/ 83 w 103"/>
                <a:gd name="T3" fmla="*/ 81 h 118"/>
                <a:gd name="T4" fmla="*/ 100 w 103"/>
                <a:gd name="T5" fmla="*/ 49 h 118"/>
                <a:gd name="T6" fmla="*/ 70 w 103"/>
                <a:gd name="T7" fmla="*/ 5 h 118"/>
                <a:gd name="T8" fmla="*/ 45 w 103"/>
                <a:gd name="T9" fmla="*/ 1 h 118"/>
                <a:gd name="T10" fmla="*/ 11 w 103"/>
                <a:gd name="T11" fmla="*/ 11 h 118"/>
                <a:gd name="T12" fmla="*/ 7 w 103"/>
                <a:gd name="T13" fmla="*/ 41 h 118"/>
                <a:gd name="T14" fmla="*/ 9 w 103"/>
                <a:gd name="T15" fmla="*/ 64 h 118"/>
                <a:gd name="T16" fmla="*/ 55 w 103"/>
                <a:gd name="T17" fmla="*/ 118 h 118"/>
                <a:gd name="T18" fmla="*/ 60 w 103"/>
                <a:gd name="T19"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18">
                  <a:moveTo>
                    <a:pt x="60" y="106"/>
                  </a:moveTo>
                  <a:cubicBezTo>
                    <a:pt x="66" y="98"/>
                    <a:pt x="71" y="92"/>
                    <a:pt x="83" y="81"/>
                  </a:cubicBezTo>
                  <a:cubicBezTo>
                    <a:pt x="98" y="67"/>
                    <a:pt x="100" y="54"/>
                    <a:pt x="100" y="49"/>
                  </a:cubicBezTo>
                  <a:cubicBezTo>
                    <a:pt x="103" y="34"/>
                    <a:pt x="90" y="13"/>
                    <a:pt x="70" y="5"/>
                  </a:cubicBezTo>
                  <a:cubicBezTo>
                    <a:pt x="66" y="4"/>
                    <a:pt x="61" y="2"/>
                    <a:pt x="45" y="1"/>
                  </a:cubicBezTo>
                  <a:cubicBezTo>
                    <a:pt x="39" y="0"/>
                    <a:pt x="19" y="0"/>
                    <a:pt x="11" y="11"/>
                  </a:cubicBezTo>
                  <a:cubicBezTo>
                    <a:pt x="0" y="28"/>
                    <a:pt x="7" y="41"/>
                    <a:pt x="7" y="41"/>
                  </a:cubicBezTo>
                  <a:cubicBezTo>
                    <a:pt x="7" y="41"/>
                    <a:pt x="7" y="59"/>
                    <a:pt x="9" y="64"/>
                  </a:cubicBezTo>
                  <a:cubicBezTo>
                    <a:pt x="20" y="104"/>
                    <a:pt x="55" y="118"/>
                    <a:pt x="55" y="118"/>
                  </a:cubicBezTo>
                  <a:cubicBezTo>
                    <a:pt x="55" y="118"/>
                    <a:pt x="58" y="108"/>
                    <a:pt x="60" y="106"/>
                  </a:cubicBezTo>
                  <a:close/>
                </a:path>
              </a:pathLst>
            </a:custGeom>
            <a:solidFill>
              <a:srgbClr val="2310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9" name="Freeform 146"/>
            <p:cNvSpPr>
              <a:spLocks/>
            </p:cNvSpPr>
            <p:nvPr/>
          </p:nvSpPr>
          <p:spPr bwMode="auto">
            <a:xfrm>
              <a:off x="4100513" y="2659063"/>
              <a:ext cx="119063" cy="122238"/>
            </a:xfrm>
            <a:custGeom>
              <a:avLst/>
              <a:gdLst>
                <a:gd name="T0" fmla="*/ 4 w 88"/>
                <a:gd name="T1" fmla="*/ 21 h 91"/>
                <a:gd name="T2" fmla="*/ 10 w 88"/>
                <a:gd name="T3" fmla="*/ 55 h 91"/>
                <a:gd name="T4" fmla="*/ 31 w 88"/>
                <a:gd name="T5" fmla="*/ 77 h 91"/>
                <a:gd name="T6" fmla="*/ 29 w 88"/>
                <a:gd name="T7" fmla="*/ 40 h 91"/>
                <a:gd name="T8" fmla="*/ 43 w 88"/>
                <a:gd name="T9" fmla="*/ 71 h 91"/>
                <a:gd name="T10" fmla="*/ 55 w 88"/>
                <a:gd name="T11" fmla="*/ 91 h 91"/>
                <a:gd name="T12" fmla="*/ 76 w 88"/>
                <a:gd name="T13" fmla="*/ 29 h 91"/>
                <a:gd name="T14" fmla="*/ 35 w 88"/>
                <a:gd name="T15" fmla="*/ 2 h 91"/>
                <a:gd name="T16" fmla="*/ 4 w 88"/>
                <a:gd name="T17" fmla="*/ 2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1">
                  <a:moveTo>
                    <a:pt x="4" y="21"/>
                  </a:moveTo>
                  <a:cubicBezTo>
                    <a:pt x="4" y="21"/>
                    <a:pt x="0" y="40"/>
                    <a:pt x="10" y="55"/>
                  </a:cubicBezTo>
                  <a:cubicBezTo>
                    <a:pt x="20" y="72"/>
                    <a:pt x="31" y="77"/>
                    <a:pt x="31" y="77"/>
                  </a:cubicBezTo>
                  <a:cubicBezTo>
                    <a:pt x="31" y="77"/>
                    <a:pt x="23" y="46"/>
                    <a:pt x="29" y="40"/>
                  </a:cubicBezTo>
                  <a:cubicBezTo>
                    <a:pt x="29" y="39"/>
                    <a:pt x="36" y="56"/>
                    <a:pt x="43" y="71"/>
                  </a:cubicBezTo>
                  <a:cubicBezTo>
                    <a:pt x="50" y="84"/>
                    <a:pt x="55" y="91"/>
                    <a:pt x="55" y="91"/>
                  </a:cubicBezTo>
                  <a:cubicBezTo>
                    <a:pt x="55" y="91"/>
                    <a:pt x="88" y="58"/>
                    <a:pt x="76" y="29"/>
                  </a:cubicBezTo>
                  <a:cubicBezTo>
                    <a:pt x="69" y="13"/>
                    <a:pt x="45" y="3"/>
                    <a:pt x="35" y="2"/>
                  </a:cubicBezTo>
                  <a:cubicBezTo>
                    <a:pt x="3" y="0"/>
                    <a:pt x="4" y="21"/>
                    <a:pt x="4" y="21"/>
                  </a:cubicBezTo>
                  <a:close/>
                </a:path>
              </a:pathLst>
            </a:custGeom>
            <a:solidFill>
              <a:srgbClr val="C61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0" name="Freeform 147"/>
            <p:cNvSpPr>
              <a:spLocks/>
            </p:cNvSpPr>
            <p:nvPr/>
          </p:nvSpPr>
          <p:spPr bwMode="auto">
            <a:xfrm>
              <a:off x="4049713" y="2505075"/>
              <a:ext cx="84138" cy="438150"/>
            </a:xfrm>
            <a:custGeom>
              <a:avLst/>
              <a:gdLst>
                <a:gd name="T0" fmla="*/ 53 w 63"/>
                <a:gd name="T1" fmla="*/ 315 h 326"/>
                <a:gd name="T2" fmla="*/ 61 w 63"/>
                <a:gd name="T3" fmla="*/ 294 h 326"/>
                <a:gd name="T4" fmla="*/ 43 w 63"/>
                <a:gd name="T5" fmla="*/ 194 h 326"/>
                <a:gd name="T6" fmla="*/ 25 w 63"/>
                <a:gd name="T7" fmla="*/ 66 h 326"/>
                <a:gd name="T8" fmla="*/ 43 w 63"/>
                <a:gd name="T9" fmla="*/ 33 h 326"/>
                <a:gd name="T10" fmla="*/ 43 w 63"/>
                <a:gd name="T11" fmla="*/ 9 h 326"/>
                <a:gd name="T12" fmla="*/ 28 w 63"/>
                <a:gd name="T13" fmla="*/ 5 h 326"/>
                <a:gd name="T14" fmla="*/ 19 w 63"/>
                <a:gd name="T15" fmla="*/ 23 h 326"/>
                <a:gd name="T16" fmla="*/ 11 w 63"/>
                <a:gd name="T17" fmla="*/ 58 h 326"/>
                <a:gd name="T18" fmla="*/ 10 w 63"/>
                <a:gd name="T19" fmla="*/ 184 h 326"/>
                <a:gd name="T20" fmla="*/ 25 w 63"/>
                <a:gd name="T21" fmla="*/ 272 h 326"/>
                <a:gd name="T22" fmla="*/ 53 w 63"/>
                <a:gd name="T23" fmla="*/ 31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326">
                  <a:moveTo>
                    <a:pt x="53" y="315"/>
                  </a:moveTo>
                  <a:cubicBezTo>
                    <a:pt x="53" y="315"/>
                    <a:pt x="60" y="312"/>
                    <a:pt x="61" y="294"/>
                  </a:cubicBezTo>
                  <a:cubicBezTo>
                    <a:pt x="63" y="278"/>
                    <a:pt x="54" y="248"/>
                    <a:pt x="43" y="194"/>
                  </a:cubicBezTo>
                  <a:cubicBezTo>
                    <a:pt x="27" y="119"/>
                    <a:pt x="23" y="71"/>
                    <a:pt x="25" y="66"/>
                  </a:cubicBezTo>
                  <a:cubicBezTo>
                    <a:pt x="26" y="60"/>
                    <a:pt x="43" y="33"/>
                    <a:pt x="43" y="33"/>
                  </a:cubicBezTo>
                  <a:cubicBezTo>
                    <a:pt x="43" y="33"/>
                    <a:pt x="50" y="19"/>
                    <a:pt x="43" y="9"/>
                  </a:cubicBezTo>
                  <a:cubicBezTo>
                    <a:pt x="36" y="0"/>
                    <a:pt x="29" y="2"/>
                    <a:pt x="28" y="5"/>
                  </a:cubicBezTo>
                  <a:cubicBezTo>
                    <a:pt x="27" y="8"/>
                    <a:pt x="23" y="16"/>
                    <a:pt x="19" y="23"/>
                  </a:cubicBezTo>
                  <a:cubicBezTo>
                    <a:pt x="14" y="33"/>
                    <a:pt x="7" y="45"/>
                    <a:pt x="11" y="58"/>
                  </a:cubicBezTo>
                  <a:cubicBezTo>
                    <a:pt x="12" y="61"/>
                    <a:pt x="0" y="133"/>
                    <a:pt x="10" y="184"/>
                  </a:cubicBezTo>
                  <a:cubicBezTo>
                    <a:pt x="20" y="231"/>
                    <a:pt x="22" y="250"/>
                    <a:pt x="25" y="272"/>
                  </a:cubicBezTo>
                  <a:cubicBezTo>
                    <a:pt x="29" y="293"/>
                    <a:pt x="31" y="326"/>
                    <a:pt x="53" y="315"/>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1" name="Group 230" hidden="1"/>
          <p:cNvGrpSpPr/>
          <p:nvPr/>
        </p:nvGrpSpPr>
        <p:grpSpPr>
          <a:xfrm>
            <a:off x="3719513" y="2930527"/>
            <a:ext cx="238125" cy="938213"/>
            <a:chOff x="3719513" y="2930526"/>
            <a:chExt cx="238125" cy="938213"/>
          </a:xfrm>
        </p:grpSpPr>
        <p:sp>
          <p:nvSpPr>
            <p:cNvPr id="171" name="Freeform 148"/>
            <p:cNvSpPr>
              <a:spLocks/>
            </p:cNvSpPr>
            <p:nvPr/>
          </p:nvSpPr>
          <p:spPr bwMode="auto">
            <a:xfrm>
              <a:off x="3814763" y="3371851"/>
              <a:ext cx="123825" cy="419100"/>
            </a:xfrm>
            <a:custGeom>
              <a:avLst/>
              <a:gdLst>
                <a:gd name="T0" fmla="*/ 78 w 92"/>
                <a:gd name="T1" fmla="*/ 73 h 312"/>
                <a:gd name="T2" fmla="*/ 45 w 92"/>
                <a:gd name="T3" fmla="*/ 139 h 312"/>
                <a:gd name="T4" fmla="*/ 39 w 92"/>
                <a:gd name="T5" fmla="*/ 162 h 312"/>
                <a:gd name="T6" fmla="*/ 53 w 92"/>
                <a:gd name="T7" fmla="*/ 272 h 312"/>
                <a:gd name="T8" fmla="*/ 24 w 92"/>
                <a:gd name="T9" fmla="*/ 310 h 312"/>
                <a:gd name="T10" fmla="*/ 19 w 92"/>
                <a:gd name="T11" fmla="*/ 307 h 312"/>
                <a:gd name="T12" fmla="*/ 31 w 92"/>
                <a:gd name="T13" fmla="*/ 284 h 312"/>
                <a:gd name="T14" fmla="*/ 4 w 92"/>
                <a:gd name="T15" fmla="*/ 174 h 312"/>
                <a:gd name="T16" fmla="*/ 2 w 92"/>
                <a:gd name="T17" fmla="*/ 144 h 312"/>
                <a:gd name="T18" fmla="*/ 37 w 92"/>
                <a:gd name="T19" fmla="*/ 18 h 312"/>
                <a:gd name="T20" fmla="*/ 69 w 92"/>
                <a:gd name="T21" fmla="*/ 0 h 312"/>
                <a:gd name="T22" fmla="*/ 78 w 92"/>
                <a:gd name="T23" fmla="*/ 73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12">
                  <a:moveTo>
                    <a:pt x="78" y="73"/>
                  </a:moveTo>
                  <a:cubicBezTo>
                    <a:pt x="77" y="75"/>
                    <a:pt x="58" y="115"/>
                    <a:pt x="45" y="139"/>
                  </a:cubicBezTo>
                  <a:cubicBezTo>
                    <a:pt x="39" y="151"/>
                    <a:pt x="36" y="157"/>
                    <a:pt x="39" y="162"/>
                  </a:cubicBezTo>
                  <a:cubicBezTo>
                    <a:pt x="56" y="199"/>
                    <a:pt x="55" y="265"/>
                    <a:pt x="53" y="272"/>
                  </a:cubicBezTo>
                  <a:cubicBezTo>
                    <a:pt x="53" y="272"/>
                    <a:pt x="41" y="312"/>
                    <a:pt x="24" y="310"/>
                  </a:cubicBezTo>
                  <a:cubicBezTo>
                    <a:pt x="22" y="309"/>
                    <a:pt x="18" y="309"/>
                    <a:pt x="19" y="307"/>
                  </a:cubicBezTo>
                  <a:cubicBezTo>
                    <a:pt x="20" y="305"/>
                    <a:pt x="28" y="292"/>
                    <a:pt x="31" y="284"/>
                  </a:cubicBezTo>
                  <a:cubicBezTo>
                    <a:pt x="36" y="271"/>
                    <a:pt x="4" y="174"/>
                    <a:pt x="4" y="174"/>
                  </a:cubicBezTo>
                  <a:cubicBezTo>
                    <a:pt x="1" y="164"/>
                    <a:pt x="0" y="158"/>
                    <a:pt x="2" y="144"/>
                  </a:cubicBezTo>
                  <a:cubicBezTo>
                    <a:pt x="4" y="134"/>
                    <a:pt x="37" y="18"/>
                    <a:pt x="37" y="18"/>
                  </a:cubicBezTo>
                  <a:cubicBezTo>
                    <a:pt x="69" y="0"/>
                    <a:pt x="69" y="0"/>
                    <a:pt x="69" y="0"/>
                  </a:cubicBezTo>
                  <a:cubicBezTo>
                    <a:pt x="69" y="0"/>
                    <a:pt x="92" y="32"/>
                    <a:pt x="78" y="73"/>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2" name="Freeform 149"/>
            <p:cNvSpPr>
              <a:spLocks/>
            </p:cNvSpPr>
            <p:nvPr/>
          </p:nvSpPr>
          <p:spPr bwMode="auto">
            <a:xfrm>
              <a:off x="3829050" y="3722688"/>
              <a:ext cx="77788" cy="93663"/>
            </a:xfrm>
            <a:custGeom>
              <a:avLst/>
              <a:gdLst>
                <a:gd name="T0" fmla="*/ 25 w 58"/>
                <a:gd name="T1" fmla="*/ 29 h 70"/>
                <a:gd name="T2" fmla="*/ 11 w 58"/>
                <a:gd name="T3" fmla="*/ 43 h 70"/>
                <a:gd name="T4" fmla="*/ 1 w 58"/>
                <a:gd name="T5" fmla="*/ 57 h 70"/>
                <a:gd name="T6" fmla="*/ 3 w 58"/>
                <a:gd name="T7" fmla="*/ 66 h 70"/>
                <a:gd name="T8" fmla="*/ 22 w 58"/>
                <a:gd name="T9" fmla="*/ 65 h 70"/>
                <a:gd name="T10" fmla="*/ 41 w 58"/>
                <a:gd name="T11" fmla="*/ 44 h 70"/>
                <a:gd name="T12" fmla="*/ 47 w 58"/>
                <a:gd name="T13" fmla="*/ 28 h 70"/>
                <a:gd name="T14" fmla="*/ 54 w 58"/>
                <a:gd name="T15" fmla="*/ 50 h 70"/>
                <a:gd name="T16" fmla="*/ 56 w 58"/>
                <a:gd name="T17" fmla="*/ 48 h 70"/>
                <a:gd name="T18" fmla="*/ 52 w 58"/>
                <a:gd name="T19" fmla="*/ 17 h 70"/>
                <a:gd name="T20" fmla="*/ 43 w 58"/>
                <a:gd name="T21" fmla="*/ 2 h 70"/>
                <a:gd name="T22" fmla="*/ 25 w 58"/>
                <a:gd name="T23"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0">
                  <a:moveTo>
                    <a:pt x="25" y="29"/>
                  </a:moveTo>
                  <a:cubicBezTo>
                    <a:pt x="25" y="29"/>
                    <a:pt x="21" y="43"/>
                    <a:pt x="11" y="43"/>
                  </a:cubicBezTo>
                  <a:cubicBezTo>
                    <a:pt x="10" y="43"/>
                    <a:pt x="1" y="57"/>
                    <a:pt x="1" y="57"/>
                  </a:cubicBezTo>
                  <a:cubicBezTo>
                    <a:pt x="1" y="57"/>
                    <a:pt x="0" y="61"/>
                    <a:pt x="3" y="66"/>
                  </a:cubicBezTo>
                  <a:cubicBezTo>
                    <a:pt x="7" y="70"/>
                    <a:pt x="15" y="68"/>
                    <a:pt x="22" y="65"/>
                  </a:cubicBezTo>
                  <a:cubicBezTo>
                    <a:pt x="38" y="58"/>
                    <a:pt x="41" y="44"/>
                    <a:pt x="41" y="44"/>
                  </a:cubicBezTo>
                  <a:cubicBezTo>
                    <a:pt x="47" y="28"/>
                    <a:pt x="47" y="28"/>
                    <a:pt x="47" y="28"/>
                  </a:cubicBezTo>
                  <a:cubicBezTo>
                    <a:pt x="54" y="50"/>
                    <a:pt x="54" y="50"/>
                    <a:pt x="54" y="50"/>
                  </a:cubicBezTo>
                  <a:cubicBezTo>
                    <a:pt x="54" y="50"/>
                    <a:pt x="56" y="48"/>
                    <a:pt x="56" y="48"/>
                  </a:cubicBezTo>
                  <a:cubicBezTo>
                    <a:pt x="58" y="50"/>
                    <a:pt x="52" y="17"/>
                    <a:pt x="52" y="17"/>
                  </a:cubicBezTo>
                  <a:cubicBezTo>
                    <a:pt x="52" y="17"/>
                    <a:pt x="54" y="0"/>
                    <a:pt x="43" y="2"/>
                  </a:cubicBezTo>
                  <a:cubicBezTo>
                    <a:pt x="31" y="5"/>
                    <a:pt x="25" y="29"/>
                    <a:pt x="25" y="29"/>
                  </a:cubicBezTo>
                  <a:close/>
                </a:path>
              </a:pathLst>
            </a:custGeom>
            <a:solidFill>
              <a:srgbClr val="D3E1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3" name="Freeform 150"/>
            <p:cNvSpPr>
              <a:spLocks/>
            </p:cNvSpPr>
            <p:nvPr/>
          </p:nvSpPr>
          <p:spPr bwMode="auto">
            <a:xfrm>
              <a:off x="3754438" y="3403601"/>
              <a:ext cx="120650" cy="433388"/>
            </a:xfrm>
            <a:custGeom>
              <a:avLst/>
              <a:gdLst>
                <a:gd name="T0" fmla="*/ 71 w 90"/>
                <a:gd name="T1" fmla="*/ 72 h 323"/>
                <a:gd name="T2" fmla="*/ 49 w 90"/>
                <a:gd name="T3" fmla="*/ 145 h 323"/>
                <a:gd name="T4" fmla="*/ 49 w 90"/>
                <a:gd name="T5" fmla="*/ 170 h 323"/>
                <a:gd name="T6" fmla="*/ 89 w 90"/>
                <a:gd name="T7" fmla="*/ 277 h 323"/>
                <a:gd name="T8" fmla="*/ 69 w 90"/>
                <a:gd name="T9" fmla="*/ 322 h 323"/>
                <a:gd name="T10" fmla="*/ 64 w 90"/>
                <a:gd name="T11" fmla="*/ 320 h 323"/>
                <a:gd name="T12" fmla="*/ 71 w 90"/>
                <a:gd name="T13" fmla="*/ 295 h 323"/>
                <a:gd name="T14" fmla="*/ 17 w 90"/>
                <a:gd name="T15" fmla="*/ 190 h 323"/>
                <a:gd name="T16" fmla="*/ 8 w 90"/>
                <a:gd name="T17" fmla="*/ 161 h 323"/>
                <a:gd name="T18" fmla="*/ 27 w 90"/>
                <a:gd name="T19" fmla="*/ 31 h 323"/>
                <a:gd name="T20" fmla="*/ 41 w 90"/>
                <a:gd name="T21" fmla="*/ 0 h 323"/>
                <a:gd name="T22" fmla="*/ 71 w 90"/>
                <a:gd name="T23" fmla="*/ 7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323">
                  <a:moveTo>
                    <a:pt x="71" y="72"/>
                  </a:moveTo>
                  <a:cubicBezTo>
                    <a:pt x="71" y="75"/>
                    <a:pt x="56" y="118"/>
                    <a:pt x="49" y="145"/>
                  </a:cubicBezTo>
                  <a:cubicBezTo>
                    <a:pt x="46" y="159"/>
                    <a:pt x="45" y="165"/>
                    <a:pt x="49" y="170"/>
                  </a:cubicBezTo>
                  <a:cubicBezTo>
                    <a:pt x="75" y="203"/>
                    <a:pt x="90" y="270"/>
                    <a:pt x="89" y="277"/>
                  </a:cubicBezTo>
                  <a:cubicBezTo>
                    <a:pt x="89" y="277"/>
                    <a:pt x="87" y="321"/>
                    <a:pt x="69" y="322"/>
                  </a:cubicBezTo>
                  <a:cubicBezTo>
                    <a:pt x="67" y="323"/>
                    <a:pt x="64" y="323"/>
                    <a:pt x="64" y="320"/>
                  </a:cubicBezTo>
                  <a:cubicBezTo>
                    <a:pt x="64" y="319"/>
                    <a:pt x="70" y="303"/>
                    <a:pt x="71" y="295"/>
                  </a:cubicBezTo>
                  <a:cubicBezTo>
                    <a:pt x="72" y="281"/>
                    <a:pt x="17" y="190"/>
                    <a:pt x="17" y="190"/>
                  </a:cubicBezTo>
                  <a:cubicBezTo>
                    <a:pt x="12" y="182"/>
                    <a:pt x="10" y="176"/>
                    <a:pt x="8" y="161"/>
                  </a:cubicBezTo>
                  <a:cubicBezTo>
                    <a:pt x="0" y="113"/>
                    <a:pt x="27" y="31"/>
                    <a:pt x="27" y="31"/>
                  </a:cubicBezTo>
                  <a:cubicBezTo>
                    <a:pt x="41" y="0"/>
                    <a:pt x="41" y="0"/>
                    <a:pt x="41" y="0"/>
                  </a:cubicBezTo>
                  <a:cubicBezTo>
                    <a:pt x="41" y="0"/>
                    <a:pt x="75" y="27"/>
                    <a:pt x="71" y="7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4" name="Freeform 151"/>
            <p:cNvSpPr>
              <a:spLocks/>
            </p:cNvSpPr>
            <p:nvPr/>
          </p:nvSpPr>
          <p:spPr bwMode="auto">
            <a:xfrm>
              <a:off x="3821113" y="3097213"/>
              <a:ext cx="76200" cy="138113"/>
            </a:xfrm>
            <a:custGeom>
              <a:avLst/>
              <a:gdLst>
                <a:gd name="T0" fmla="*/ 55 w 57"/>
                <a:gd name="T1" fmla="*/ 78 h 102"/>
                <a:gd name="T2" fmla="*/ 43 w 57"/>
                <a:gd name="T3" fmla="*/ 99 h 102"/>
                <a:gd name="T4" fmla="*/ 2 w 57"/>
                <a:gd name="T5" fmla="*/ 72 h 102"/>
                <a:gd name="T6" fmla="*/ 17 w 57"/>
                <a:gd name="T7" fmla="*/ 44 h 102"/>
                <a:gd name="T8" fmla="*/ 15 w 57"/>
                <a:gd name="T9" fmla="*/ 14 h 102"/>
                <a:gd name="T10" fmla="*/ 38 w 57"/>
                <a:gd name="T11" fmla="*/ 0 h 102"/>
                <a:gd name="T12" fmla="*/ 56 w 57"/>
                <a:gd name="T13" fmla="*/ 63 h 102"/>
                <a:gd name="T14" fmla="*/ 55 w 57"/>
                <a:gd name="T15" fmla="*/ 78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02">
                  <a:moveTo>
                    <a:pt x="55" y="78"/>
                  </a:moveTo>
                  <a:cubicBezTo>
                    <a:pt x="56" y="83"/>
                    <a:pt x="56" y="93"/>
                    <a:pt x="43" y="99"/>
                  </a:cubicBezTo>
                  <a:cubicBezTo>
                    <a:pt x="35" y="102"/>
                    <a:pt x="13" y="82"/>
                    <a:pt x="2" y="72"/>
                  </a:cubicBezTo>
                  <a:cubicBezTo>
                    <a:pt x="0" y="70"/>
                    <a:pt x="11" y="61"/>
                    <a:pt x="17" y="44"/>
                  </a:cubicBezTo>
                  <a:cubicBezTo>
                    <a:pt x="20" y="37"/>
                    <a:pt x="15" y="14"/>
                    <a:pt x="15" y="14"/>
                  </a:cubicBezTo>
                  <a:cubicBezTo>
                    <a:pt x="38" y="0"/>
                    <a:pt x="38" y="0"/>
                    <a:pt x="38" y="0"/>
                  </a:cubicBezTo>
                  <a:cubicBezTo>
                    <a:pt x="38" y="0"/>
                    <a:pt x="50" y="39"/>
                    <a:pt x="56" y="63"/>
                  </a:cubicBezTo>
                  <a:cubicBezTo>
                    <a:pt x="57" y="65"/>
                    <a:pt x="53" y="72"/>
                    <a:pt x="55" y="78"/>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5" name="Freeform 152"/>
            <p:cNvSpPr>
              <a:spLocks/>
            </p:cNvSpPr>
            <p:nvPr/>
          </p:nvSpPr>
          <p:spPr bwMode="auto">
            <a:xfrm>
              <a:off x="3840163" y="2938463"/>
              <a:ext cx="66675" cy="57150"/>
            </a:xfrm>
            <a:custGeom>
              <a:avLst/>
              <a:gdLst>
                <a:gd name="T0" fmla="*/ 45 w 50"/>
                <a:gd name="T1" fmla="*/ 37 h 43"/>
                <a:gd name="T2" fmla="*/ 50 w 50"/>
                <a:gd name="T3" fmla="*/ 30 h 43"/>
                <a:gd name="T4" fmla="*/ 33 w 50"/>
                <a:gd name="T5" fmla="*/ 9 h 43"/>
                <a:gd name="T6" fmla="*/ 8 w 50"/>
                <a:gd name="T7" fmla="*/ 0 h 43"/>
                <a:gd name="T8" fmla="*/ 0 w 50"/>
                <a:gd name="T9" fmla="*/ 8 h 43"/>
                <a:gd name="T10" fmla="*/ 6 w 50"/>
                <a:gd name="T11" fmla="*/ 20 h 43"/>
                <a:gd name="T12" fmla="*/ 18 w 50"/>
                <a:gd name="T13" fmla="*/ 26 h 43"/>
                <a:gd name="T14" fmla="*/ 45 w 50"/>
                <a:gd name="T15" fmla="*/ 37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3">
                  <a:moveTo>
                    <a:pt x="45" y="37"/>
                  </a:moveTo>
                  <a:cubicBezTo>
                    <a:pt x="50" y="30"/>
                    <a:pt x="50" y="30"/>
                    <a:pt x="50" y="30"/>
                  </a:cubicBezTo>
                  <a:cubicBezTo>
                    <a:pt x="33" y="9"/>
                    <a:pt x="33" y="9"/>
                    <a:pt x="33" y="9"/>
                  </a:cubicBezTo>
                  <a:cubicBezTo>
                    <a:pt x="33" y="9"/>
                    <a:pt x="27" y="3"/>
                    <a:pt x="8" y="0"/>
                  </a:cubicBezTo>
                  <a:cubicBezTo>
                    <a:pt x="3" y="0"/>
                    <a:pt x="0" y="3"/>
                    <a:pt x="0" y="8"/>
                  </a:cubicBezTo>
                  <a:cubicBezTo>
                    <a:pt x="1" y="18"/>
                    <a:pt x="6" y="20"/>
                    <a:pt x="6" y="20"/>
                  </a:cubicBezTo>
                  <a:cubicBezTo>
                    <a:pt x="18" y="26"/>
                    <a:pt x="18" y="26"/>
                    <a:pt x="18" y="26"/>
                  </a:cubicBezTo>
                  <a:cubicBezTo>
                    <a:pt x="29" y="42"/>
                    <a:pt x="42" y="43"/>
                    <a:pt x="45" y="37"/>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6" name="Freeform 153"/>
            <p:cNvSpPr>
              <a:spLocks/>
            </p:cNvSpPr>
            <p:nvPr/>
          </p:nvSpPr>
          <p:spPr bwMode="auto">
            <a:xfrm>
              <a:off x="3865563" y="2955926"/>
              <a:ext cx="92075" cy="282575"/>
            </a:xfrm>
            <a:custGeom>
              <a:avLst/>
              <a:gdLst>
                <a:gd name="T0" fmla="*/ 11 w 69"/>
                <a:gd name="T1" fmla="*/ 190 h 211"/>
                <a:gd name="T2" fmla="*/ 28 w 69"/>
                <a:gd name="T3" fmla="*/ 185 h 211"/>
                <a:gd name="T4" fmla="*/ 68 w 69"/>
                <a:gd name="T5" fmla="*/ 94 h 211"/>
                <a:gd name="T6" fmla="*/ 27 w 69"/>
                <a:gd name="T7" fmla="*/ 17 h 211"/>
                <a:gd name="T8" fmla="*/ 16 w 69"/>
                <a:gd name="T9" fmla="*/ 27 h 211"/>
                <a:gd name="T10" fmla="*/ 44 w 69"/>
                <a:gd name="T11" fmla="*/ 97 h 211"/>
                <a:gd name="T12" fmla="*/ 6 w 69"/>
                <a:gd name="T13" fmla="*/ 156 h 211"/>
                <a:gd name="T14" fmla="*/ 11 w 69"/>
                <a:gd name="T15" fmla="*/ 19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211">
                  <a:moveTo>
                    <a:pt x="11" y="190"/>
                  </a:moveTo>
                  <a:cubicBezTo>
                    <a:pt x="11" y="190"/>
                    <a:pt x="6" y="211"/>
                    <a:pt x="28" y="185"/>
                  </a:cubicBezTo>
                  <a:cubicBezTo>
                    <a:pt x="41" y="169"/>
                    <a:pt x="67" y="103"/>
                    <a:pt x="68" y="94"/>
                  </a:cubicBezTo>
                  <a:cubicBezTo>
                    <a:pt x="69" y="65"/>
                    <a:pt x="27" y="17"/>
                    <a:pt x="27" y="17"/>
                  </a:cubicBezTo>
                  <a:cubicBezTo>
                    <a:pt x="27" y="17"/>
                    <a:pt x="2" y="0"/>
                    <a:pt x="16" y="27"/>
                  </a:cubicBezTo>
                  <a:cubicBezTo>
                    <a:pt x="22" y="40"/>
                    <a:pt x="47" y="91"/>
                    <a:pt x="44" y="97"/>
                  </a:cubicBezTo>
                  <a:cubicBezTo>
                    <a:pt x="35" y="115"/>
                    <a:pt x="6" y="156"/>
                    <a:pt x="6" y="156"/>
                  </a:cubicBezTo>
                  <a:cubicBezTo>
                    <a:pt x="6" y="156"/>
                    <a:pt x="0" y="195"/>
                    <a:pt x="11" y="190"/>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7" name="Freeform 154"/>
            <p:cNvSpPr>
              <a:spLocks/>
            </p:cNvSpPr>
            <p:nvPr/>
          </p:nvSpPr>
          <p:spPr bwMode="auto">
            <a:xfrm>
              <a:off x="3759200" y="3151188"/>
              <a:ext cx="176213" cy="381000"/>
            </a:xfrm>
            <a:custGeom>
              <a:avLst/>
              <a:gdLst>
                <a:gd name="T0" fmla="*/ 41 w 132"/>
                <a:gd name="T1" fmla="*/ 26 h 283"/>
                <a:gd name="T2" fmla="*/ 20 w 132"/>
                <a:gd name="T3" fmla="*/ 65 h 283"/>
                <a:gd name="T4" fmla="*/ 33 w 132"/>
                <a:gd name="T5" fmla="*/ 93 h 283"/>
                <a:gd name="T6" fmla="*/ 43 w 132"/>
                <a:gd name="T7" fmla="*/ 125 h 283"/>
                <a:gd name="T8" fmla="*/ 32 w 132"/>
                <a:gd name="T9" fmla="*/ 166 h 283"/>
                <a:gd name="T10" fmla="*/ 0 w 132"/>
                <a:gd name="T11" fmla="*/ 254 h 283"/>
                <a:gd name="T12" fmla="*/ 35 w 132"/>
                <a:gd name="T13" fmla="*/ 270 h 283"/>
                <a:gd name="T14" fmla="*/ 113 w 132"/>
                <a:gd name="T15" fmla="*/ 259 h 283"/>
                <a:gd name="T16" fmla="*/ 126 w 132"/>
                <a:gd name="T17" fmla="*/ 193 h 283"/>
                <a:gd name="T18" fmla="*/ 100 w 132"/>
                <a:gd name="T19" fmla="*/ 125 h 283"/>
                <a:gd name="T20" fmla="*/ 106 w 132"/>
                <a:gd name="T21" fmla="*/ 64 h 283"/>
                <a:gd name="T22" fmla="*/ 109 w 132"/>
                <a:gd name="T23" fmla="*/ 29 h 283"/>
                <a:gd name="T24" fmla="*/ 94 w 132"/>
                <a:gd name="T25" fmla="*/ 1 h 283"/>
                <a:gd name="T26" fmla="*/ 73 w 132"/>
                <a:gd name="T27" fmla="*/ 6 h 283"/>
                <a:gd name="T28" fmla="*/ 41 w 132"/>
                <a:gd name="T29" fmla="*/ 2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283">
                  <a:moveTo>
                    <a:pt x="41" y="26"/>
                  </a:moveTo>
                  <a:cubicBezTo>
                    <a:pt x="41" y="26"/>
                    <a:pt x="22" y="52"/>
                    <a:pt x="20" y="65"/>
                  </a:cubicBezTo>
                  <a:cubicBezTo>
                    <a:pt x="20" y="70"/>
                    <a:pt x="27" y="81"/>
                    <a:pt x="33" y="93"/>
                  </a:cubicBezTo>
                  <a:cubicBezTo>
                    <a:pt x="37" y="101"/>
                    <a:pt x="43" y="120"/>
                    <a:pt x="43" y="125"/>
                  </a:cubicBezTo>
                  <a:cubicBezTo>
                    <a:pt x="43" y="127"/>
                    <a:pt x="38" y="149"/>
                    <a:pt x="32" y="166"/>
                  </a:cubicBezTo>
                  <a:cubicBezTo>
                    <a:pt x="20" y="203"/>
                    <a:pt x="0" y="254"/>
                    <a:pt x="0" y="254"/>
                  </a:cubicBezTo>
                  <a:cubicBezTo>
                    <a:pt x="0" y="254"/>
                    <a:pt x="1" y="264"/>
                    <a:pt x="35" y="270"/>
                  </a:cubicBezTo>
                  <a:cubicBezTo>
                    <a:pt x="104" y="283"/>
                    <a:pt x="113" y="259"/>
                    <a:pt x="113" y="259"/>
                  </a:cubicBezTo>
                  <a:cubicBezTo>
                    <a:pt x="115" y="258"/>
                    <a:pt x="132" y="221"/>
                    <a:pt x="126" y="193"/>
                  </a:cubicBezTo>
                  <a:cubicBezTo>
                    <a:pt x="121" y="169"/>
                    <a:pt x="100" y="132"/>
                    <a:pt x="100" y="125"/>
                  </a:cubicBezTo>
                  <a:cubicBezTo>
                    <a:pt x="100" y="108"/>
                    <a:pt x="106" y="64"/>
                    <a:pt x="106" y="64"/>
                  </a:cubicBezTo>
                  <a:cubicBezTo>
                    <a:pt x="106" y="64"/>
                    <a:pt x="112" y="44"/>
                    <a:pt x="109" y="29"/>
                  </a:cubicBezTo>
                  <a:cubicBezTo>
                    <a:pt x="104" y="9"/>
                    <a:pt x="103" y="7"/>
                    <a:pt x="94" y="1"/>
                  </a:cubicBezTo>
                  <a:cubicBezTo>
                    <a:pt x="92" y="0"/>
                    <a:pt x="84" y="3"/>
                    <a:pt x="73" y="6"/>
                  </a:cubicBezTo>
                  <a:cubicBezTo>
                    <a:pt x="73" y="6"/>
                    <a:pt x="52" y="8"/>
                    <a:pt x="41" y="2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8" name="Freeform 155"/>
            <p:cNvSpPr>
              <a:spLocks/>
            </p:cNvSpPr>
            <p:nvPr/>
          </p:nvSpPr>
          <p:spPr bwMode="auto">
            <a:xfrm>
              <a:off x="3868738" y="3082926"/>
              <a:ext cx="31750" cy="39688"/>
            </a:xfrm>
            <a:custGeom>
              <a:avLst/>
              <a:gdLst>
                <a:gd name="T0" fmla="*/ 18 w 24"/>
                <a:gd name="T1" fmla="*/ 4 h 30"/>
                <a:gd name="T2" fmla="*/ 4 w 24"/>
                <a:gd name="T3" fmla="*/ 10 h 30"/>
                <a:gd name="T4" fmla="*/ 1 w 24"/>
                <a:gd name="T5" fmla="*/ 27 h 30"/>
                <a:gd name="T6" fmla="*/ 12 w 24"/>
                <a:gd name="T7" fmla="*/ 26 h 30"/>
                <a:gd name="T8" fmla="*/ 17 w 24"/>
                <a:gd name="T9" fmla="*/ 21 h 30"/>
                <a:gd name="T10" fmla="*/ 18 w 24"/>
                <a:gd name="T11" fmla="*/ 4 h 30"/>
              </a:gdLst>
              <a:ahLst/>
              <a:cxnLst>
                <a:cxn ang="0">
                  <a:pos x="T0" y="T1"/>
                </a:cxn>
                <a:cxn ang="0">
                  <a:pos x="T2" y="T3"/>
                </a:cxn>
                <a:cxn ang="0">
                  <a:pos x="T4" y="T5"/>
                </a:cxn>
                <a:cxn ang="0">
                  <a:pos x="T6" y="T7"/>
                </a:cxn>
                <a:cxn ang="0">
                  <a:pos x="T8" y="T9"/>
                </a:cxn>
                <a:cxn ang="0">
                  <a:pos x="T10" y="T11"/>
                </a:cxn>
              </a:cxnLst>
              <a:rect l="0" t="0" r="r" b="b"/>
              <a:pathLst>
                <a:path w="24" h="30">
                  <a:moveTo>
                    <a:pt x="18" y="4"/>
                  </a:moveTo>
                  <a:cubicBezTo>
                    <a:pt x="10" y="0"/>
                    <a:pt x="4" y="10"/>
                    <a:pt x="4" y="10"/>
                  </a:cubicBezTo>
                  <a:cubicBezTo>
                    <a:pt x="4" y="10"/>
                    <a:pt x="3" y="21"/>
                    <a:pt x="1" y="27"/>
                  </a:cubicBezTo>
                  <a:cubicBezTo>
                    <a:pt x="0" y="30"/>
                    <a:pt x="8" y="29"/>
                    <a:pt x="12" y="26"/>
                  </a:cubicBezTo>
                  <a:cubicBezTo>
                    <a:pt x="17" y="21"/>
                    <a:pt x="17" y="21"/>
                    <a:pt x="17" y="21"/>
                  </a:cubicBezTo>
                  <a:cubicBezTo>
                    <a:pt x="21" y="16"/>
                    <a:pt x="24" y="8"/>
                    <a:pt x="18"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9" name="Freeform 156"/>
            <p:cNvSpPr>
              <a:spLocks/>
            </p:cNvSpPr>
            <p:nvPr/>
          </p:nvSpPr>
          <p:spPr bwMode="auto">
            <a:xfrm>
              <a:off x="3852863" y="2944813"/>
              <a:ext cx="53975" cy="38100"/>
            </a:xfrm>
            <a:custGeom>
              <a:avLst/>
              <a:gdLst>
                <a:gd name="T0" fmla="*/ 25 w 40"/>
                <a:gd name="T1" fmla="*/ 24 h 29"/>
                <a:gd name="T2" fmla="*/ 18 w 40"/>
                <a:gd name="T3" fmla="*/ 11 h 29"/>
                <a:gd name="T4" fmla="*/ 6 w 40"/>
                <a:gd name="T5" fmla="*/ 6 h 29"/>
                <a:gd name="T6" fmla="*/ 4 w 40"/>
                <a:gd name="T7" fmla="*/ 0 h 29"/>
                <a:gd name="T8" fmla="*/ 24 w 40"/>
                <a:gd name="T9" fmla="*/ 4 h 29"/>
                <a:gd name="T10" fmla="*/ 38 w 40"/>
                <a:gd name="T11" fmla="*/ 25 h 29"/>
                <a:gd name="T12" fmla="*/ 25 w 40"/>
                <a:gd name="T13" fmla="*/ 24 h 29"/>
              </a:gdLst>
              <a:ahLst/>
              <a:cxnLst>
                <a:cxn ang="0">
                  <a:pos x="T0" y="T1"/>
                </a:cxn>
                <a:cxn ang="0">
                  <a:pos x="T2" y="T3"/>
                </a:cxn>
                <a:cxn ang="0">
                  <a:pos x="T4" y="T5"/>
                </a:cxn>
                <a:cxn ang="0">
                  <a:pos x="T6" y="T7"/>
                </a:cxn>
                <a:cxn ang="0">
                  <a:pos x="T8" y="T9"/>
                </a:cxn>
                <a:cxn ang="0">
                  <a:pos x="T10" y="T11"/>
                </a:cxn>
                <a:cxn ang="0">
                  <a:pos x="T12" y="T13"/>
                </a:cxn>
              </a:cxnLst>
              <a:rect l="0" t="0" r="r" b="b"/>
              <a:pathLst>
                <a:path w="40" h="29">
                  <a:moveTo>
                    <a:pt x="25" y="24"/>
                  </a:moveTo>
                  <a:cubicBezTo>
                    <a:pt x="21" y="20"/>
                    <a:pt x="20" y="12"/>
                    <a:pt x="18" y="11"/>
                  </a:cubicBezTo>
                  <a:cubicBezTo>
                    <a:pt x="15" y="8"/>
                    <a:pt x="14" y="8"/>
                    <a:pt x="6" y="6"/>
                  </a:cubicBezTo>
                  <a:cubicBezTo>
                    <a:pt x="0" y="5"/>
                    <a:pt x="1" y="0"/>
                    <a:pt x="4" y="0"/>
                  </a:cubicBezTo>
                  <a:cubicBezTo>
                    <a:pt x="5" y="0"/>
                    <a:pt x="21" y="1"/>
                    <a:pt x="24" y="4"/>
                  </a:cubicBezTo>
                  <a:cubicBezTo>
                    <a:pt x="34" y="14"/>
                    <a:pt x="40" y="23"/>
                    <a:pt x="38" y="25"/>
                  </a:cubicBezTo>
                  <a:cubicBezTo>
                    <a:pt x="36" y="29"/>
                    <a:pt x="29" y="28"/>
                    <a:pt x="25" y="2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80" name="Freeform 157"/>
            <p:cNvSpPr>
              <a:spLocks/>
            </p:cNvSpPr>
            <p:nvPr/>
          </p:nvSpPr>
          <p:spPr bwMode="auto">
            <a:xfrm>
              <a:off x="3832225" y="3759201"/>
              <a:ext cx="76200" cy="109538"/>
            </a:xfrm>
            <a:custGeom>
              <a:avLst/>
              <a:gdLst>
                <a:gd name="T0" fmla="*/ 23 w 56"/>
                <a:gd name="T1" fmla="*/ 38 h 82"/>
                <a:gd name="T2" fmla="*/ 5 w 56"/>
                <a:gd name="T3" fmla="*/ 58 h 82"/>
                <a:gd name="T4" fmla="*/ 0 w 56"/>
                <a:gd name="T5" fmla="*/ 70 h 82"/>
                <a:gd name="T6" fmla="*/ 5 w 56"/>
                <a:gd name="T7" fmla="*/ 78 h 82"/>
                <a:gd name="T8" fmla="*/ 23 w 56"/>
                <a:gd name="T9" fmla="*/ 73 h 82"/>
                <a:gd name="T10" fmla="*/ 37 w 56"/>
                <a:gd name="T11" fmla="*/ 48 h 82"/>
                <a:gd name="T12" fmla="*/ 39 w 56"/>
                <a:gd name="T13" fmla="*/ 29 h 82"/>
                <a:gd name="T14" fmla="*/ 52 w 56"/>
                <a:gd name="T15" fmla="*/ 50 h 82"/>
                <a:gd name="T16" fmla="*/ 54 w 56"/>
                <a:gd name="T17" fmla="*/ 48 h 82"/>
                <a:gd name="T18" fmla="*/ 42 w 56"/>
                <a:gd name="T19" fmla="*/ 18 h 82"/>
                <a:gd name="T20" fmla="*/ 27 w 56"/>
                <a:gd name="T21" fmla="*/ 6 h 82"/>
                <a:gd name="T22" fmla="*/ 23 w 56"/>
                <a:gd name="T23" fmla="*/ 3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82">
                  <a:moveTo>
                    <a:pt x="23" y="38"/>
                  </a:moveTo>
                  <a:cubicBezTo>
                    <a:pt x="23" y="38"/>
                    <a:pt x="13" y="57"/>
                    <a:pt x="5" y="58"/>
                  </a:cubicBezTo>
                  <a:cubicBezTo>
                    <a:pt x="4" y="58"/>
                    <a:pt x="0" y="70"/>
                    <a:pt x="0" y="70"/>
                  </a:cubicBezTo>
                  <a:cubicBezTo>
                    <a:pt x="0" y="70"/>
                    <a:pt x="0" y="75"/>
                    <a:pt x="5" y="78"/>
                  </a:cubicBezTo>
                  <a:cubicBezTo>
                    <a:pt x="9" y="82"/>
                    <a:pt x="17" y="78"/>
                    <a:pt x="23" y="73"/>
                  </a:cubicBezTo>
                  <a:cubicBezTo>
                    <a:pt x="38" y="62"/>
                    <a:pt x="37" y="48"/>
                    <a:pt x="37" y="48"/>
                  </a:cubicBezTo>
                  <a:cubicBezTo>
                    <a:pt x="39" y="29"/>
                    <a:pt x="39" y="29"/>
                    <a:pt x="39" y="29"/>
                  </a:cubicBezTo>
                  <a:cubicBezTo>
                    <a:pt x="52" y="50"/>
                    <a:pt x="52" y="50"/>
                    <a:pt x="52" y="50"/>
                  </a:cubicBezTo>
                  <a:cubicBezTo>
                    <a:pt x="52" y="50"/>
                    <a:pt x="53" y="47"/>
                    <a:pt x="54" y="48"/>
                  </a:cubicBezTo>
                  <a:cubicBezTo>
                    <a:pt x="56" y="50"/>
                    <a:pt x="42" y="18"/>
                    <a:pt x="42" y="18"/>
                  </a:cubicBezTo>
                  <a:cubicBezTo>
                    <a:pt x="42" y="18"/>
                    <a:pt x="37" y="0"/>
                    <a:pt x="27" y="6"/>
                  </a:cubicBezTo>
                  <a:cubicBezTo>
                    <a:pt x="20" y="11"/>
                    <a:pt x="23" y="38"/>
                    <a:pt x="23" y="3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81" name="Freeform 158"/>
            <p:cNvSpPr>
              <a:spLocks/>
            </p:cNvSpPr>
            <p:nvPr/>
          </p:nvSpPr>
          <p:spPr bwMode="auto">
            <a:xfrm>
              <a:off x="3752850" y="2930526"/>
              <a:ext cx="69850" cy="76200"/>
            </a:xfrm>
            <a:custGeom>
              <a:avLst/>
              <a:gdLst>
                <a:gd name="T0" fmla="*/ 33 w 53"/>
                <a:gd name="T1" fmla="*/ 2 h 56"/>
                <a:gd name="T2" fmla="*/ 50 w 53"/>
                <a:gd name="T3" fmla="*/ 4 h 56"/>
                <a:gd name="T4" fmla="*/ 53 w 53"/>
                <a:gd name="T5" fmla="*/ 8 h 56"/>
                <a:gd name="T6" fmla="*/ 36 w 53"/>
                <a:gd name="T7" fmla="*/ 20 h 56"/>
                <a:gd name="T8" fmla="*/ 26 w 53"/>
                <a:gd name="T9" fmla="*/ 32 h 56"/>
                <a:gd name="T10" fmla="*/ 29 w 53"/>
                <a:gd name="T11" fmla="*/ 33 h 56"/>
                <a:gd name="T12" fmla="*/ 37 w 53"/>
                <a:gd name="T13" fmla="*/ 24 h 56"/>
                <a:gd name="T14" fmla="*/ 45 w 53"/>
                <a:gd name="T15" fmla="*/ 23 h 56"/>
                <a:gd name="T16" fmla="*/ 46 w 53"/>
                <a:gd name="T17" fmla="*/ 24 h 56"/>
                <a:gd name="T18" fmla="*/ 36 w 53"/>
                <a:gd name="T19" fmla="*/ 40 h 56"/>
                <a:gd name="T20" fmla="*/ 9 w 53"/>
                <a:gd name="T21" fmla="*/ 56 h 56"/>
                <a:gd name="T22" fmla="*/ 4 w 53"/>
                <a:gd name="T23" fmla="*/ 41 h 56"/>
                <a:gd name="T24" fmla="*/ 12 w 53"/>
                <a:gd name="T25" fmla="*/ 17 h 56"/>
                <a:gd name="T26" fmla="*/ 33 w 53"/>
                <a:gd name="T2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56">
                  <a:moveTo>
                    <a:pt x="33" y="2"/>
                  </a:moveTo>
                  <a:cubicBezTo>
                    <a:pt x="37" y="0"/>
                    <a:pt x="45" y="0"/>
                    <a:pt x="50" y="4"/>
                  </a:cubicBezTo>
                  <a:cubicBezTo>
                    <a:pt x="52" y="5"/>
                    <a:pt x="53" y="7"/>
                    <a:pt x="53" y="8"/>
                  </a:cubicBezTo>
                  <a:cubicBezTo>
                    <a:pt x="50" y="11"/>
                    <a:pt x="39" y="17"/>
                    <a:pt x="36" y="20"/>
                  </a:cubicBezTo>
                  <a:cubicBezTo>
                    <a:pt x="31" y="24"/>
                    <a:pt x="26" y="32"/>
                    <a:pt x="26" y="32"/>
                  </a:cubicBezTo>
                  <a:cubicBezTo>
                    <a:pt x="26" y="32"/>
                    <a:pt x="26" y="35"/>
                    <a:pt x="29" y="33"/>
                  </a:cubicBezTo>
                  <a:cubicBezTo>
                    <a:pt x="32" y="32"/>
                    <a:pt x="37" y="24"/>
                    <a:pt x="37" y="24"/>
                  </a:cubicBezTo>
                  <a:cubicBezTo>
                    <a:pt x="37" y="24"/>
                    <a:pt x="42" y="18"/>
                    <a:pt x="45" y="23"/>
                  </a:cubicBezTo>
                  <a:cubicBezTo>
                    <a:pt x="46" y="24"/>
                    <a:pt x="46" y="24"/>
                    <a:pt x="46" y="24"/>
                  </a:cubicBezTo>
                  <a:cubicBezTo>
                    <a:pt x="44" y="31"/>
                    <a:pt x="39" y="37"/>
                    <a:pt x="36" y="40"/>
                  </a:cubicBezTo>
                  <a:cubicBezTo>
                    <a:pt x="30" y="46"/>
                    <a:pt x="29" y="47"/>
                    <a:pt x="9" y="56"/>
                  </a:cubicBezTo>
                  <a:cubicBezTo>
                    <a:pt x="9" y="56"/>
                    <a:pt x="0" y="46"/>
                    <a:pt x="4" y="41"/>
                  </a:cubicBezTo>
                  <a:cubicBezTo>
                    <a:pt x="4" y="41"/>
                    <a:pt x="11" y="18"/>
                    <a:pt x="12" y="17"/>
                  </a:cubicBezTo>
                  <a:cubicBezTo>
                    <a:pt x="12" y="17"/>
                    <a:pt x="27" y="4"/>
                    <a:pt x="33" y="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82" name="Freeform 159"/>
            <p:cNvSpPr>
              <a:spLocks/>
            </p:cNvSpPr>
            <p:nvPr/>
          </p:nvSpPr>
          <p:spPr bwMode="auto">
            <a:xfrm>
              <a:off x="3763963" y="2998788"/>
              <a:ext cx="184150" cy="153988"/>
            </a:xfrm>
            <a:custGeom>
              <a:avLst/>
              <a:gdLst>
                <a:gd name="T0" fmla="*/ 96 w 137"/>
                <a:gd name="T1" fmla="*/ 27 h 115"/>
                <a:gd name="T2" fmla="*/ 46 w 137"/>
                <a:gd name="T3" fmla="*/ 4 h 115"/>
                <a:gd name="T4" fmla="*/ 46 w 137"/>
                <a:gd name="T5" fmla="*/ 4 h 115"/>
                <a:gd name="T6" fmla="*/ 15 w 137"/>
                <a:gd name="T7" fmla="*/ 59 h 115"/>
                <a:gd name="T8" fmla="*/ 9 w 137"/>
                <a:gd name="T9" fmla="*/ 103 h 115"/>
                <a:gd name="T10" fmla="*/ 33 w 137"/>
                <a:gd name="T11" fmla="*/ 111 h 115"/>
                <a:gd name="T12" fmla="*/ 66 w 137"/>
                <a:gd name="T13" fmla="*/ 110 h 115"/>
                <a:gd name="T14" fmla="*/ 96 w 137"/>
                <a:gd name="T15" fmla="*/ 27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15">
                  <a:moveTo>
                    <a:pt x="96" y="27"/>
                  </a:moveTo>
                  <a:cubicBezTo>
                    <a:pt x="80" y="0"/>
                    <a:pt x="52" y="3"/>
                    <a:pt x="46" y="4"/>
                  </a:cubicBezTo>
                  <a:cubicBezTo>
                    <a:pt x="46" y="4"/>
                    <a:pt x="46" y="4"/>
                    <a:pt x="46" y="4"/>
                  </a:cubicBezTo>
                  <a:cubicBezTo>
                    <a:pt x="46" y="4"/>
                    <a:pt x="0" y="15"/>
                    <a:pt x="15" y="59"/>
                  </a:cubicBezTo>
                  <a:cubicBezTo>
                    <a:pt x="27" y="98"/>
                    <a:pt x="9" y="103"/>
                    <a:pt x="9" y="103"/>
                  </a:cubicBezTo>
                  <a:cubicBezTo>
                    <a:pt x="9" y="103"/>
                    <a:pt x="25" y="110"/>
                    <a:pt x="33" y="111"/>
                  </a:cubicBezTo>
                  <a:cubicBezTo>
                    <a:pt x="49" y="115"/>
                    <a:pt x="66" y="110"/>
                    <a:pt x="66" y="110"/>
                  </a:cubicBezTo>
                  <a:cubicBezTo>
                    <a:pt x="66" y="110"/>
                    <a:pt x="137" y="98"/>
                    <a:pt x="96" y="27"/>
                  </a:cubicBezTo>
                  <a:close/>
                </a:path>
              </a:pathLst>
            </a:custGeom>
            <a:solidFill>
              <a:srgbClr val="E05E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83" name="Freeform 160"/>
            <p:cNvSpPr>
              <a:spLocks/>
            </p:cNvSpPr>
            <p:nvPr/>
          </p:nvSpPr>
          <p:spPr bwMode="auto">
            <a:xfrm>
              <a:off x="3719513" y="2973388"/>
              <a:ext cx="123825" cy="265113"/>
            </a:xfrm>
            <a:custGeom>
              <a:avLst/>
              <a:gdLst>
                <a:gd name="T0" fmla="*/ 42 w 93"/>
                <a:gd name="T1" fmla="*/ 16 h 198"/>
                <a:gd name="T2" fmla="*/ 30 w 93"/>
                <a:gd name="T3" fmla="*/ 9 h 198"/>
                <a:gd name="T4" fmla="*/ 7 w 93"/>
                <a:gd name="T5" fmla="*/ 113 h 198"/>
                <a:gd name="T6" fmla="*/ 49 w 93"/>
                <a:gd name="T7" fmla="*/ 180 h 198"/>
                <a:gd name="T8" fmla="*/ 85 w 93"/>
                <a:gd name="T9" fmla="*/ 190 h 198"/>
                <a:gd name="T10" fmla="*/ 78 w 93"/>
                <a:gd name="T11" fmla="*/ 157 h 198"/>
                <a:gd name="T12" fmla="*/ 32 w 93"/>
                <a:gd name="T13" fmla="*/ 110 h 198"/>
                <a:gd name="T14" fmla="*/ 27 w 93"/>
                <a:gd name="T15" fmla="*/ 88 h 198"/>
                <a:gd name="T16" fmla="*/ 42 w 93"/>
                <a:gd name="T17" fmla="*/ 1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98">
                  <a:moveTo>
                    <a:pt x="42" y="16"/>
                  </a:moveTo>
                  <a:cubicBezTo>
                    <a:pt x="45" y="7"/>
                    <a:pt x="43" y="0"/>
                    <a:pt x="30" y="9"/>
                  </a:cubicBezTo>
                  <a:cubicBezTo>
                    <a:pt x="24" y="14"/>
                    <a:pt x="0" y="87"/>
                    <a:pt x="7" y="113"/>
                  </a:cubicBezTo>
                  <a:cubicBezTo>
                    <a:pt x="15" y="142"/>
                    <a:pt x="49" y="180"/>
                    <a:pt x="49" y="180"/>
                  </a:cubicBezTo>
                  <a:cubicBezTo>
                    <a:pt x="66" y="194"/>
                    <a:pt x="77" y="198"/>
                    <a:pt x="85" y="190"/>
                  </a:cubicBezTo>
                  <a:cubicBezTo>
                    <a:pt x="93" y="182"/>
                    <a:pt x="90" y="169"/>
                    <a:pt x="78" y="157"/>
                  </a:cubicBezTo>
                  <a:cubicBezTo>
                    <a:pt x="56" y="137"/>
                    <a:pt x="43" y="129"/>
                    <a:pt x="32" y="110"/>
                  </a:cubicBezTo>
                  <a:cubicBezTo>
                    <a:pt x="27" y="102"/>
                    <a:pt x="27" y="90"/>
                    <a:pt x="27" y="88"/>
                  </a:cubicBezTo>
                  <a:cubicBezTo>
                    <a:pt x="27" y="88"/>
                    <a:pt x="37" y="34"/>
                    <a:pt x="42" y="16"/>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pic>
        <p:nvPicPr>
          <p:cNvPr id="241" name="Picture 240" hidden="1"/>
          <p:cNvPicPr>
            <a:picLocks noChangeAspect="1"/>
          </p:cNvPicPr>
          <p:nvPr/>
        </p:nvPicPr>
        <p:blipFill>
          <a:blip r:embed="rId5"/>
          <a:stretch>
            <a:fillRect/>
          </a:stretch>
        </p:blipFill>
        <p:spPr>
          <a:xfrm>
            <a:off x="5608637" y="1950233"/>
            <a:ext cx="1232454" cy="821543"/>
          </a:xfrm>
          <a:prstGeom prst="rect">
            <a:avLst/>
          </a:prstGeom>
        </p:spPr>
      </p:pic>
      <p:grpSp>
        <p:nvGrpSpPr>
          <p:cNvPr id="1259" name="Group 254" hidden="1"/>
          <p:cNvGrpSpPr>
            <a:grpSpLocks noChangeAspect="1"/>
          </p:cNvGrpSpPr>
          <p:nvPr/>
        </p:nvGrpSpPr>
        <p:grpSpPr bwMode="auto">
          <a:xfrm>
            <a:off x="4432301" y="1154806"/>
            <a:ext cx="724569" cy="1167251"/>
            <a:chOff x="0" y="0"/>
            <a:chExt cx="730" cy="1176"/>
          </a:xfrm>
        </p:grpSpPr>
        <p:sp>
          <p:nvSpPr>
            <p:cNvPr id="1260" name="AutoShape 253"/>
            <p:cNvSpPr>
              <a:spLocks noChangeAspect="1" noChangeArrowheads="1" noTextEdit="1"/>
            </p:cNvSpPr>
            <p:nvPr/>
          </p:nvSpPr>
          <p:spPr bwMode="auto">
            <a:xfrm>
              <a:off x="0" y="0"/>
              <a:ext cx="730" cy="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1" name="Freeform 255"/>
            <p:cNvSpPr>
              <a:spLocks/>
            </p:cNvSpPr>
            <p:nvPr/>
          </p:nvSpPr>
          <p:spPr bwMode="auto">
            <a:xfrm>
              <a:off x="178" y="353"/>
              <a:ext cx="46" cy="39"/>
            </a:xfrm>
            <a:custGeom>
              <a:avLst/>
              <a:gdLst>
                <a:gd name="T0" fmla="*/ 0 w 46"/>
                <a:gd name="T1" fmla="*/ 0 h 39"/>
                <a:gd name="T2" fmla="*/ 0 w 46"/>
                <a:gd name="T3" fmla="*/ 13 h 39"/>
                <a:gd name="T4" fmla="*/ 46 w 46"/>
                <a:gd name="T5" fmla="*/ 39 h 39"/>
                <a:gd name="T6" fmla="*/ 46 w 46"/>
                <a:gd name="T7" fmla="*/ 28 h 39"/>
                <a:gd name="T8" fmla="*/ 0 w 46"/>
                <a:gd name="T9" fmla="*/ 0 h 39"/>
              </a:gdLst>
              <a:ahLst/>
              <a:cxnLst>
                <a:cxn ang="0">
                  <a:pos x="T0" y="T1"/>
                </a:cxn>
                <a:cxn ang="0">
                  <a:pos x="T2" y="T3"/>
                </a:cxn>
                <a:cxn ang="0">
                  <a:pos x="T4" y="T5"/>
                </a:cxn>
                <a:cxn ang="0">
                  <a:pos x="T6" y="T7"/>
                </a:cxn>
                <a:cxn ang="0">
                  <a:pos x="T8" y="T9"/>
                </a:cxn>
              </a:cxnLst>
              <a:rect l="0" t="0" r="r" b="b"/>
              <a:pathLst>
                <a:path w="46" h="39">
                  <a:moveTo>
                    <a:pt x="0" y="0"/>
                  </a:moveTo>
                  <a:lnTo>
                    <a:pt x="0" y="13"/>
                  </a:lnTo>
                  <a:lnTo>
                    <a:pt x="46" y="39"/>
                  </a:lnTo>
                  <a:lnTo>
                    <a:pt x="46" y="28"/>
                  </a:lnTo>
                  <a:lnTo>
                    <a:pt x="0" y="0"/>
                  </a:lnTo>
                  <a:close/>
                </a:path>
              </a:pathLst>
            </a:custGeom>
            <a:solidFill>
              <a:srgbClr val="786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pic>
          <p:nvPicPr>
            <p:cNvPr id="1280" name="Picture 2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 y="334"/>
              <a:ext cx="10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3" name="Freeform 257"/>
            <p:cNvSpPr>
              <a:spLocks/>
            </p:cNvSpPr>
            <p:nvPr/>
          </p:nvSpPr>
          <p:spPr bwMode="auto">
            <a:xfrm>
              <a:off x="1" y="264"/>
              <a:ext cx="374" cy="226"/>
            </a:xfrm>
            <a:custGeom>
              <a:avLst/>
              <a:gdLst>
                <a:gd name="T0" fmla="*/ 177 w 374"/>
                <a:gd name="T1" fmla="*/ 102 h 226"/>
                <a:gd name="T2" fmla="*/ 0 w 374"/>
                <a:gd name="T3" fmla="*/ 0 h 226"/>
                <a:gd name="T4" fmla="*/ 0 w 374"/>
                <a:gd name="T5" fmla="*/ 9 h 226"/>
                <a:gd name="T6" fmla="*/ 374 w 374"/>
                <a:gd name="T7" fmla="*/ 226 h 226"/>
                <a:gd name="T8" fmla="*/ 374 w 374"/>
                <a:gd name="T9" fmla="*/ 215 h 226"/>
                <a:gd name="T10" fmla="*/ 223 w 374"/>
                <a:gd name="T11" fmla="*/ 128 h 226"/>
                <a:gd name="T12" fmla="*/ 177 w 374"/>
                <a:gd name="T13" fmla="*/ 102 h 226"/>
              </a:gdLst>
              <a:ahLst/>
              <a:cxnLst>
                <a:cxn ang="0">
                  <a:pos x="T0" y="T1"/>
                </a:cxn>
                <a:cxn ang="0">
                  <a:pos x="T2" y="T3"/>
                </a:cxn>
                <a:cxn ang="0">
                  <a:pos x="T4" y="T5"/>
                </a:cxn>
                <a:cxn ang="0">
                  <a:pos x="T6" y="T7"/>
                </a:cxn>
                <a:cxn ang="0">
                  <a:pos x="T8" y="T9"/>
                </a:cxn>
                <a:cxn ang="0">
                  <a:pos x="T10" y="T11"/>
                </a:cxn>
                <a:cxn ang="0">
                  <a:pos x="T12" y="T13"/>
                </a:cxn>
              </a:cxnLst>
              <a:rect l="0" t="0" r="r" b="b"/>
              <a:pathLst>
                <a:path w="374" h="226">
                  <a:moveTo>
                    <a:pt x="177" y="102"/>
                  </a:moveTo>
                  <a:lnTo>
                    <a:pt x="0" y="0"/>
                  </a:lnTo>
                  <a:lnTo>
                    <a:pt x="0" y="9"/>
                  </a:lnTo>
                  <a:lnTo>
                    <a:pt x="374" y="226"/>
                  </a:lnTo>
                  <a:lnTo>
                    <a:pt x="374" y="215"/>
                  </a:lnTo>
                  <a:lnTo>
                    <a:pt x="223" y="128"/>
                  </a:lnTo>
                  <a:lnTo>
                    <a:pt x="177" y="102"/>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4" name="Freeform 258"/>
            <p:cNvSpPr>
              <a:spLocks noEditPoints="1"/>
            </p:cNvSpPr>
            <p:nvPr/>
          </p:nvSpPr>
          <p:spPr bwMode="auto">
            <a:xfrm>
              <a:off x="1" y="199"/>
              <a:ext cx="374" cy="981"/>
            </a:xfrm>
            <a:custGeom>
              <a:avLst/>
              <a:gdLst>
                <a:gd name="T0" fmla="*/ 0 w 270"/>
                <a:gd name="T1" fmla="*/ 47 h 711"/>
                <a:gd name="T2" fmla="*/ 128 w 270"/>
                <a:gd name="T3" fmla="*/ 121 h 711"/>
                <a:gd name="T4" fmla="*/ 128 w 270"/>
                <a:gd name="T5" fmla="*/ 112 h 711"/>
                <a:gd name="T6" fmla="*/ 161 w 270"/>
                <a:gd name="T7" fmla="*/ 132 h 711"/>
                <a:gd name="T8" fmla="*/ 161 w 270"/>
                <a:gd name="T9" fmla="*/ 140 h 711"/>
                <a:gd name="T10" fmla="*/ 270 w 270"/>
                <a:gd name="T11" fmla="*/ 203 h 711"/>
                <a:gd name="T12" fmla="*/ 270 w 270"/>
                <a:gd name="T13" fmla="*/ 189 h 711"/>
                <a:gd name="T14" fmla="*/ 270 w 270"/>
                <a:gd name="T15" fmla="*/ 183 h 711"/>
                <a:gd name="T16" fmla="*/ 260 w 270"/>
                <a:gd name="T17" fmla="*/ 147 h 711"/>
                <a:gd name="T18" fmla="*/ 256 w 270"/>
                <a:gd name="T19" fmla="*/ 141 h 711"/>
                <a:gd name="T20" fmla="*/ 237 w 270"/>
                <a:gd name="T21" fmla="*/ 122 h 711"/>
                <a:gd name="T22" fmla="*/ 234 w 270"/>
                <a:gd name="T23" fmla="*/ 120 h 711"/>
                <a:gd name="T24" fmla="*/ 36 w 270"/>
                <a:gd name="T25" fmla="*/ 6 h 711"/>
                <a:gd name="T26" fmla="*/ 35 w 270"/>
                <a:gd name="T27" fmla="*/ 6 h 711"/>
                <a:gd name="T28" fmla="*/ 12 w 270"/>
                <a:gd name="T29" fmla="*/ 4 h 711"/>
                <a:gd name="T30" fmla="*/ 10 w 270"/>
                <a:gd name="T31" fmla="*/ 4 h 711"/>
                <a:gd name="T32" fmla="*/ 10 w 270"/>
                <a:gd name="T33" fmla="*/ 5 h 711"/>
                <a:gd name="T34" fmla="*/ 0 w 270"/>
                <a:gd name="T35" fmla="*/ 28 h 711"/>
                <a:gd name="T36" fmla="*/ 0 w 270"/>
                <a:gd name="T37" fmla="*/ 47 h 711"/>
                <a:gd name="T38" fmla="*/ 0 w 270"/>
                <a:gd name="T39" fmla="*/ 54 h 711"/>
                <a:gd name="T40" fmla="*/ 0 w 270"/>
                <a:gd name="T41" fmla="*/ 528 h 711"/>
                <a:gd name="T42" fmla="*/ 11 w 270"/>
                <a:gd name="T43" fmla="*/ 564 h 711"/>
                <a:gd name="T44" fmla="*/ 36 w 270"/>
                <a:gd name="T45" fmla="*/ 591 h 711"/>
                <a:gd name="T46" fmla="*/ 234 w 270"/>
                <a:gd name="T47" fmla="*/ 704 h 711"/>
                <a:gd name="T48" fmla="*/ 258 w 270"/>
                <a:gd name="T49" fmla="*/ 708 h 711"/>
                <a:gd name="T50" fmla="*/ 262 w 270"/>
                <a:gd name="T51" fmla="*/ 705 h 711"/>
                <a:gd name="T52" fmla="*/ 270 w 270"/>
                <a:gd name="T53" fmla="*/ 685 h 711"/>
                <a:gd name="T54" fmla="*/ 270 w 270"/>
                <a:gd name="T55" fmla="*/ 683 h 711"/>
                <a:gd name="T56" fmla="*/ 270 w 270"/>
                <a:gd name="T57" fmla="*/ 211 h 711"/>
                <a:gd name="T58" fmla="*/ 0 w 270"/>
                <a:gd name="T59" fmla="*/ 54 h 711"/>
                <a:gd name="T60" fmla="*/ 208 w 270"/>
                <a:gd name="T61" fmla="*/ 338 h 711"/>
                <a:gd name="T62" fmla="*/ 252 w 270"/>
                <a:gd name="T63" fmla="*/ 363 h 711"/>
                <a:gd name="T64" fmla="*/ 252 w 270"/>
                <a:gd name="T65" fmla="*/ 382 h 711"/>
                <a:gd name="T66" fmla="*/ 241 w 270"/>
                <a:gd name="T67" fmla="*/ 388 h 711"/>
                <a:gd name="T68" fmla="*/ 237 w 270"/>
                <a:gd name="T69" fmla="*/ 385 h 711"/>
                <a:gd name="T70" fmla="*/ 237 w 270"/>
                <a:gd name="T71" fmla="*/ 385 h 711"/>
                <a:gd name="T72" fmla="*/ 224 w 270"/>
                <a:gd name="T73" fmla="*/ 392 h 711"/>
                <a:gd name="T74" fmla="*/ 132 w 270"/>
                <a:gd name="T75" fmla="*/ 338 h 711"/>
                <a:gd name="T76" fmla="*/ 132 w 270"/>
                <a:gd name="T77" fmla="*/ 329 h 711"/>
                <a:gd name="T78" fmla="*/ 140 w 270"/>
                <a:gd name="T79" fmla="*/ 324 h 711"/>
                <a:gd name="T80" fmla="*/ 196 w 270"/>
                <a:gd name="T81" fmla="*/ 352 h 711"/>
                <a:gd name="T82" fmla="*/ 197 w 270"/>
                <a:gd name="T83" fmla="*/ 344 h 711"/>
                <a:gd name="T84" fmla="*/ 208 w 270"/>
                <a:gd name="T85" fmla="*/ 33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0" h="711">
                  <a:moveTo>
                    <a:pt x="0" y="47"/>
                  </a:moveTo>
                  <a:cubicBezTo>
                    <a:pt x="128" y="121"/>
                    <a:pt x="128" y="121"/>
                    <a:pt x="128" y="121"/>
                  </a:cubicBezTo>
                  <a:cubicBezTo>
                    <a:pt x="128" y="112"/>
                    <a:pt x="128" y="112"/>
                    <a:pt x="128" y="112"/>
                  </a:cubicBezTo>
                  <a:cubicBezTo>
                    <a:pt x="161" y="132"/>
                    <a:pt x="161" y="132"/>
                    <a:pt x="161" y="132"/>
                  </a:cubicBezTo>
                  <a:cubicBezTo>
                    <a:pt x="161" y="140"/>
                    <a:pt x="161" y="140"/>
                    <a:pt x="161" y="140"/>
                  </a:cubicBezTo>
                  <a:cubicBezTo>
                    <a:pt x="270" y="203"/>
                    <a:pt x="270" y="203"/>
                    <a:pt x="270" y="203"/>
                  </a:cubicBezTo>
                  <a:cubicBezTo>
                    <a:pt x="270" y="189"/>
                    <a:pt x="270" y="189"/>
                    <a:pt x="270" y="189"/>
                  </a:cubicBezTo>
                  <a:cubicBezTo>
                    <a:pt x="270" y="183"/>
                    <a:pt x="270" y="183"/>
                    <a:pt x="270" y="183"/>
                  </a:cubicBezTo>
                  <a:cubicBezTo>
                    <a:pt x="270" y="171"/>
                    <a:pt x="267" y="159"/>
                    <a:pt x="260" y="147"/>
                  </a:cubicBezTo>
                  <a:cubicBezTo>
                    <a:pt x="259" y="145"/>
                    <a:pt x="257" y="143"/>
                    <a:pt x="256" y="141"/>
                  </a:cubicBezTo>
                  <a:cubicBezTo>
                    <a:pt x="250" y="133"/>
                    <a:pt x="244" y="126"/>
                    <a:pt x="237" y="122"/>
                  </a:cubicBezTo>
                  <a:cubicBezTo>
                    <a:pt x="236" y="121"/>
                    <a:pt x="235" y="120"/>
                    <a:pt x="234" y="120"/>
                  </a:cubicBezTo>
                  <a:cubicBezTo>
                    <a:pt x="36" y="6"/>
                    <a:pt x="36" y="6"/>
                    <a:pt x="36" y="6"/>
                  </a:cubicBezTo>
                  <a:cubicBezTo>
                    <a:pt x="36" y="6"/>
                    <a:pt x="35" y="6"/>
                    <a:pt x="35" y="6"/>
                  </a:cubicBezTo>
                  <a:cubicBezTo>
                    <a:pt x="26" y="1"/>
                    <a:pt x="18" y="0"/>
                    <a:pt x="12" y="4"/>
                  </a:cubicBezTo>
                  <a:cubicBezTo>
                    <a:pt x="10" y="4"/>
                    <a:pt x="10" y="4"/>
                    <a:pt x="10" y="4"/>
                  </a:cubicBezTo>
                  <a:cubicBezTo>
                    <a:pt x="10" y="4"/>
                    <a:pt x="10" y="4"/>
                    <a:pt x="10" y="5"/>
                  </a:cubicBezTo>
                  <a:cubicBezTo>
                    <a:pt x="3" y="9"/>
                    <a:pt x="0" y="17"/>
                    <a:pt x="0" y="28"/>
                  </a:cubicBezTo>
                  <a:cubicBezTo>
                    <a:pt x="0" y="47"/>
                    <a:pt x="0" y="47"/>
                    <a:pt x="0" y="47"/>
                  </a:cubicBezTo>
                  <a:moveTo>
                    <a:pt x="0" y="54"/>
                  </a:moveTo>
                  <a:cubicBezTo>
                    <a:pt x="0" y="528"/>
                    <a:pt x="0" y="528"/>
                    <a:pt x="0" y="528"/>
                  </a:cubicBezTo>
                  <a:cubicBezTo>
                    <a:pt x="0" y="539"/>
                    <a:pt x="4" y="551"/>
                    <a:pt x="11" y="564"/>
                  </a:cubicBezTo>
                  <a:cubicBezTo>
                    <a:pt x="18" y="576"/>
                    <a:pt x="26" y="585"/>
                    <a:pt x="36" y="591"/>
                  </a:cubicBezTo>
                  <a:cubicBezTo>
                    <a:pt x="234" y="704"/>
                    <a:pt x="234" y="704"/>
                    <a:pt x="234" y="704"/>
                  </a:cubicBezTo>
                  <a:cubicBezTo>
                    <a:pt x="243" y="710"/>
                    <a:pt x="251" y="711"/>
                    <a:pt x="258" y="708"/>
                  </a:cubicBezTo>
                  <a:cubicBezTo>
                    <a:pt x="262" y="705"/>
                    <a:pt x="262" y="705"/>
                    <a:pt x="262" y="705"/>
                  </a:cubicBezTo>
                  <a:cubicBezTo>
                    <a:pt x="267" y="701"/>
                    <a:pt x="270" y="694"/>
                    <a:pt x="270" y="685"/>
                  </a:cubicBezTo>
                  <a:cubicBezTo>
                    <a:pt x="270" y="684"/>
                    <a:pt x="270" y="684"/>
                    <a:pt x="270" y="683"/>
                  </a:cubicBezTo>
                  <a:cubicBezTo>
                    <a:pt x="270" y="211"/>
                    <a:pt x="270" y="211"/>
                    <a:pt x="270" y="211"/>
                  </a:cubicBezTo>
                  <a:cubicBezTo>
                    <a:pt x="0" y="54"/>
                    <a:pt x="0" y="54"/>
                    <a:pt x="0" y="54"/>
                  </a:cubicBezTo>
                  <a:moveTo>
                    <a:pt x="208" y="338"/>
                  </a:moveTo>
                  <a:cubicBezTo>
                    <a:pt x="252" y="363"/>
                    <a:pt x="252" y="363"/>
                    <a:pt x="252" y="363"/>
                  </a:cubicBezTo>
                  <a:cubicBezTo>
                    <a:pt x="252" y="382"/>
                    <a:pt x="252" y="382"/>
                    <a:pt x="252" y="382"/>
                  </a:cubicBezTo>
                  <a:cubicBezTo>
                    <a:pt x="241" y="388"/>
                    <a:pt x="241" y="388"/>
                    <a:pt x="241" y="388"/>
                  </a:cubicBezTo>
                  <a:cubicBezTo>
                    <a:pt x="237" y="385"/>
                    <a:pt x="237" y="385"/>
                    <a:pt x="237" y="385"/>
                  </a:cubicBezTo>
                  <a:cubicBezTo>
                    <a:pt x="237" y="385"/>
                    <a:pt x="237" y="385"/>
                    <a:pt x="237" y="385"/>
                  </a:cubicBezTo>
                  <a:cubicBezTo>
                    <a:pt x="224" y="392"/>
                    <a:pt x="224" y="392"/>
                    <a:pt x="224" y="392"/>
                  </a:cubicBezTo>
                  <a:cubicBezTo>
                    <a:pt x="132" y="338"/>
                    <a:pt x="132" y="338"/>
                    <a:pt x="132" y="338"/>
                  </a:cubicBezTo>
                  <a:cubicBezTo>
                    <a:pt x="132" y="329"/>
                    <a:pt x="132" y="329"/>
                    <a:pt x="132" y="329"/>
                  </a:cubicBezTo>
                  <a:cubicBezTo>
                    <a:pt x="140" y="324"/>
                    <a:pt x="140" y="324"/>
                    <a:pt x="140" y="324"/>
                  </a:cubicBezTo>
                  <a:cubicBezTo>
                    <a:pt x="196" y="352"/>
                    <a:pt x="196" y="352"/>
                    <a:pt x="196" y="352"/>
                  </a:cubicBezTo>
                  <a:cubicBezTo>
                    <a:pt x="197" y="344"/>
                    <a:pt x="197" y="344"/>
                    <a:pt x="197" y="344"/>
                  </a:cubicBezTo>
                  <a:lnTo>
                    <a:pt x="208" y="338"/>
                  </a:lnTo>
                  <a:close/>
                </a:path>
              </a:pathLst>
            </a:custGeom>
            <a:solidFill>
              <a:srgbClr val="F1C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5" name="Freeform 259"/>
            <p:cNvSpPr>
              <a:spLocks/>
            </p:cNvSpPr>
            <p:nvPr/>
          </p:nvSpPr>
          <p:spPr bwMode="auto">
            <a:xfrm>
              <a:off x="18" y="171"/>
              <a:ext cx="359" cy="196"/>
            </a:xfrm>
            <a:custGeom>
              <a:avLst/>
              <a:gdLst>
                <a:gd name="T0" fmla="*/ 257 w 260"/>
                <a:gd name="T1" fmla="*/ 120 h 142"/>
                <a:gd name="T2" fmla="*/ 59 w 260"/>
                <a:gd name="T3" fmla="*/ 6 h 142"/>
                <a:gd name="T4" fmla="*/ 37 w 260"/>
                <a:gd name="T5" fmla="*/ 3 h 142"/>
                <a:gd name="T6" fmla="*/ 0 w 260"/>
                <a:gd name="T7" fmla="*/ 24 h 142"/>
                <a:gd name="T8" fmla="*/ 23 w 260"/>
                <a:gd name="T9" fmla="*/ 26 h 142"/>
                <a:gd name="T10" fmla="*/ 24 w 260"/>
                <a:gd name="T11" fmla="*/ 26 h 142"/>
                <a:gd name="T12" fmla="*/ 222 w 260"/>
                <a:gd name="T13" fmla="*/ 140 h 142"/>
                <a:gd name="T14" fmla="*/ 225 w 260"/>
                <a:gd name="T15" fmla="*/ 142 h 142"/>
                <a:gd name="T16" fmla="*/ 260 w 260"/>
                <a:gd name="T17" fmla="*/ 122 h 142"/>
                <a:gd name="T18" fmla="*/ 257 w 260"/>
                <a:gd name="T19"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142">
                  <a:moveTo>
                    <a:pt x="257" y="120"/>
                  </a:moveTo>
                  <a:cubicBezTo>
                    <a:pt x="59" y="6"/>
                    <a:pt x="59" y="6"/>
                    <a:pt x="59" y="6"/>
                  </a:cubicBezTo>
                  <a:cubicBezTo>
                    <a:pt x="50" y="2"/>
                    <a:pt x="43" y="0"/>
                    <a:pt x="37" y="3"/>
                  </a:cubicBezTo>
                  <a:cubicBezTo>
                    <a:pt x="0" y="24"/>
                    <a:pt x="0" y="24"/>
                    <a:pt x="0" y="24"/>
                  </a:cubicBezTo>
                  <a:cubicBezTo>
                    <a:pt x="6" y="20"/>
                    <a:pt x="14" y="21"/>
                    <a:pt x="23" y="26"/>
                  </a:cubicBezTo>
                  <a:cubicBezTo>
                    <a:pt x="23" y="26"/>
                    <a:pt x="24" y="26"/>
                    <a:pt x="24" y="26"/>
                  </a:cubicBezTo>
                  <a:cubicBezTo>
                    <a:pt x="222" y="140"/>
                    <a:pt x="222" y="140"/>
                    <a:pt x="222" y="140"/>
                  </a:cubicBezTo>
                  <a:cubicBezTo>
                    <a:pt x="223" y="140"/>
                    <a:pt x="224" y="141"/>
                    <a:pt x="225" y="142"/>
                  </a:cubicBezTo>
                  <a:cubicBezTo>
                    <a:pt x="260" y="122"/>
                    <a:pt x="260" y="122"/>
                    <a:pt x="260" y="122"/>
                  </a:cubicBezTo>
                  <a:cubicBezTo>
                    <a:pt x="259" y="121"/>
                    <a:pt x="258" y="121"/>
                    <a:pt x="257" y="120"/>
                  </a:cubicBezTo>
                  <a:close/>
                </a:path>
              </a:pathLst>
            </a:custGeom>
            <a:solidFill>
              <a:srgbClr val="FDE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6" name="Freeform 260"/>
            <p:cNvSpPr>
              <a:spLocks/>
            </p:cNvSpPr>
            <p:nvPr/>
          </p:nvSpPr>
          <p:spPr bwMode="auto">
            <a:xfrm>
              <a:off x="311" y="714"/>
              <a:ext cx="18" cy="26"/>
            </a:xfrm>
            <a:custGeom>
              <a:avLst/>
              <a:gdLst>
                <a:gd name="T0" fmla="*/ 18 w 18"/>
                <a:gd name="T1" fmla="*/ 0 h 26"/>
                <a:gd name="T2" fmla="*/ 0 w 18"/>
                <a:gd name="T3" fmla="*/ 9 h 26"/>
                <a:gd name="T4" fmla="*/ 0 w 18"/>
                <a:gd name="T5" fmla="*/ 26 h 26"/>
                <a:gd name="T6" fmla="*/ 18 w 18"/>
                <a:gd name="T7" fmla="*/ 16 h 26"/>
                <a:gd name="T8" fmla="*/ 18 w 18"/>
                <a:gd name="T9" fmla="*/ 16 h 26"/>
                <a:gd name="T10" fmla="*/ 18 w 18"/>
                <a:gd name="T11" fmla="*/ 0 h 26"/>
              </a:gdLst>
              <a:ahLst/>
              <a:cxnLst>
                <a:cxn ang="0">
                  <a:pos x="T0" y="T1"/>
                </a:cxn>
                <a:cxn ang="0">
                  <a:pos x="T2" y="T3"/>
                </a:cxn>
                <a:cxn ang="0">
                  <a:pos x="T4" y="T5"/>
                </a:cxn>
                <a:cxn ang="0">
                  <a:pos x="T6" y="T7"/>
                </a:cxn>
                <a:cxn ang="0">
                  <a:pos x="T8" y="T9"/>
                </a:cxn>
                <a:cxn ang="0">
                  <a:pos x="T10" y="T11"/>
                </a:cxn>
              </a:cxnLst>
              <a:rect l="0" t="0" r="r" b="b"/>
              <a:pathLst>
                <a:path w="18" h="26">
                  <a:moveTo>
                    <a:pt x="18" y="0"/>
                  </a:moveTo>
                  <a:lnTo>
                    <a:pt x="0" y="9"/>
                  </a:lnTo>
                  <a:lnTo>
                    <a:pt x="0" y="26"/>
                  </a:lnTo>
                  <a:lnTo>
                    <a:pt x="18" y="16"/>
                  </a:lnTo>
                  <a:lnTo>
                    <a:pt x="18" y="16"/>
                  </a:lnTo>
                  <a:lnTo>
                    <a:pt x="18"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7" name="Freeform 261"/>
            <p:cNvSpPr>
              <a:spLocks/>
            </p:cNvSpPr>
            <p:nvPr/>
          </p:nvSpPr>
          <p:spPr bwMode="auto">
            <a:xfrm>
              <a:off x="335" y="700"/>
              <a:ext cx="15" cy="34"/>
            </a:xfrm>
            <a:custGeom>
              <a:avLst/>
              <a:gdLst>
                <a:gd name="T0" fmla="*/ 15 w 15"/>
                <a:gd name="T1" fmla="*/ 26 h 34"/>
                <a:gd name="T2" fmla="*/ 15 w 15"/>
                <a:gd name="T3" fmla="*/ 0 h 34"/>
                <a:gd name="T4" fmla="*/ 0 w 15"/>
                <a:gd name="T5" fmla="*/ 8 h 34"/>
                <a:gd name="T6" fmla="*/ 0 w 15"/>
                <a:gd name="T7" fmla="*/ 34 h 34"/>
                <a:gd name="T8" fmla="*/ 15 w 15"/>
                <a:gd name="T9" fmla="*/ 26 h 34"/>
              </a:gdLst>
              <a:ahLst/>
              <a:cxnLst>
                <a:cxn ang="0">
                  <a:pos x="T0" y="T1"/>
                </a:cxn>
                <a:cxn ang="0">
                  <a:pos x="T2" y="T3"/>
                </a:cxn>
                <a:cxn ang="0">
                  <a:pos x="T4" y="T5"/>
                </a:cxn>
                <a:cxn ang="0">
                  <a:pos x="T6" y="T7"/>
                </a:cxn>
                <a:cxn ang="0">
                  <a:pos x="T8" y="T9"/>
                </a:cxn>
              </a:cxnLst>
              <a:rect l="0" t="0" r="r" b="b"/>
              <a:pathLst>
                <a:path w="15" h="34">
                  <a:moveTo>
                    <a:pt x="15" y="26"/>
                  </a:moveTo>
                  <a:lnTo>
                    <a:pt x="15" y="0"/>
                  </a:lnTo>
                  <a:lnTo>
                    <a:pt x="0" y="8"/>
                  </a:lnTo>
                  <a:lnTo>
                    <a:pt x="0" y="34"/>
                  </a:lnTo>
                  <a:lnTo>
                    <a:pt x="15" y="26"/>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8" name="Freeform 262"/>
            <p:cNvSpPr>
              <a:spLocks/>
            </p:cNvSpPr>
            <p:nvPr/>
          </p:nvSpPr>
          <p:spPr bwMode="auto">
            <a:xfrm>
              <a:off x="184" y="653"/>
              <a:ext cx="127" cy="87"/>
            </a:xfrm>
            <a:custGeom>
              <a:avLst/>
              <a:gdLst>
                <a:gd name="T0" fmla="*/ 127 w 127"/>
                <a:gd name="T1" fmla="*/ 70 h 87"/>
                <a:gd name="T2" fmla="*/ 0 w 127"/>
                <a:gd name="T3" fmla="*/ 0 h 87"/>
                <a:gd name="T4" fmla="*/ 0 w 127"/>
                <a:gd name="T5" fmla="*/ 12 h 87"/>
                <a:gd name="T6" fmla="*/ 127 w 127"/>
                <a:gd name="T7" fmla="*/ 87 h 87"/>
                <a:gd name="T8" fmla="*/ 127 w 127"/>
                <a:gd name="T9" fmla="*/ 70 h 87"/>
              </a:gdLst>
              <a:ahLst/>
              <a:cxnLst>
                <a:cxn ang="0">
                  <a:pos x="T0" y="T1"/>
                </a:cxn>
                <a:cxn ang="0">
                  <a:pos x="T2" y="T3"/>
                </a:cxn>
                <a:cxn ang="0">
                  <a:pos x="T4" y="T5"/>
                </a:cxn>
                <a:cxn ang="0">
                  <a:pos x="T6" y="T7"/>
                </a:cxn>
                <a:cxn ang="0">
                  <a:pos x="T8" y="T9"/>
                </a:cxn>
              </a:cxnLst>
              <a:rect l="0" t="0" r="r" b="b"/>
              <a:pathLst>
                <a:path w="127" h="87">
                  <a:moveTo>
                    <a:pt x="127" y="70"/>
                  </a:moveTo>
                  <a:lnTo>
                    <a:pt x="0" y="0"/>
                  </a:lnTo>
                  <a:lnTo>
                    <a:pt x="0" y="12"/>
                  </a:lnTo>
                  <a:lnTo>
                    <a:pt x="127" y="87"/>
                  </a:lnTo>
                  <a:lnTo>
                    <a:pt x="127" y="7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9" name="Freeform 263"/>
            <p:cNvSpPr>
              <a:spLocks/>
            </p:cNvSpPr>
            <p:nvPr/>
          </p:nvSpPr>
          <p:spPr bwMode="auto">
            <a:xfrm>
              <a:off x="274" y="665"/>
              <a:ext cx="76" cy="43"/>
            </a:xfrm>
            <a:custGeom>
              <a:avLst/>
              <a:gdLst>
                <a:gd name="T0" fmla="*/ 0 w 76"/>
                <a:gd name="T1" fmla="*/ 9 h 43"/>
                <a:gd name="T2" fmla="*/ 61 w 76"/>
                <a:gd name="T3" fmla="*/ 43 h 43"/>
                <a:gd name="T4" fmla="*/ 76 w 76"/>
                <a:gd name="T5" fmla="*/ 35 h 43"/>
                <a:gd name="T6" fmla="*/ 15 w 76"/>
                <a:gd name="T7" fmla="*/ 0 h 43"/>
                <a:gd name="T8" fmla="*/ 0 w 76"/>
                <a:gd name="T9" fmla="*/ 9 h 43"/>
              </a:gdLst>
              <a:ahLst/>
              <a:cxnLst>
                <a:cxn ang="0">
                  <a:pos x="T0" y="T1"/>
                </a:cxn>
                <a:cxn ang="0">
                  <a:pos x="T2" y="T3"/>
                </a:cxn>
                <a:cxn ang="0">
                  <a:pos x="T4" y="T5"/>
                </a:cxn>
                <a:cxn ang="0">
                  <a:pos x="T6" y="T7"/>
                </a:cxn>
                <a:cxn ang="0">
                  <a:pos x="T8" y="T9"/>
                </a:cxn>
              </a:cxnLst>
              <a:rect l="0" t="0" r="r" b="b"/>
              <a:pathLst>
                <a:path w="76" h="43">
                  <a:moveTo>
                    <a:pt x="0" y="9"/>
                  </a:moveTo>
                  <a:lnTo>
                    <a:pt x="61" y="43"/>
                  </a:lnTo>
                  <a:lnTo>
                    <a:pt x="76" y="35"/>
                  </a:lnTo>
                  <a:lnTo>
                    <a:pt x="15" y="0"/>
                  </a:lnTo>
                  <a:lnTo>
                    <a:pt x="0" y="9"/>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0" name="Freeform 264"/>
            <p:cNvSpPr>
              <a:spLocks/>
            </p:cNvSpPr>
            <p:nvPr/>
          </p:nvSpPr>
          <p:spPr bwMode="auto">
            <a:xfrm>
              <a:off x="272" y="674"/>
              <a:ext cx="63" cy="60"/>
            </a:xfrm>
            <a:custGeom>
              <a:avLst/>
              <a:gdLst>
                <a:gd name="T0" fmla="*/ 0 w 63"/>
                <a:gd name="T1" fmla="*/ 11 h 60"/>
                <a:gd name="T2" fmla="*/ 57 w 63"/>
                <a:gd name="T3" fmla="*/ 40 h 60"/>
                <a:gd name="T4" fmla="*/ 57 w 63"/>
                <a:gd name="T5" fmla="*/ 40 h 60"/>
                <a:gd name="T6" fmla="*/ 57 w 63"/>
                <a:gd name="T7" fmla="*/ 40 h 60"/>
                <a:gd name="T8" fmla="*/ 57 w 63"/>
                <a:gd name="T9" fmla="*/ 56 h 60"/>
                <a:gd name="T10" fmla="*/ 57 w 63"/>
                <a:gd name="T11" fmla="*/ 56 h 60"/>
                <a:gd name="T12" fmla="*/ 63 w 63"/>
                <a:gd name="T13" fmla="*/ 60 h 60"/>
                <a:gd name="T14" fmla="*/ 63 w 63"/>
                <a:gd name="T15" fmla="*/ 34 h 60"/>
                <a:gd name="T16" fmla="*/ 2 w 63"/>
                <a:gd name="T17" fmla="*/ 0 h 60"/>
                <a:gd name="T18" fmla="*/ 0 w 63"/>
                <a:gd name="T19" fmla="*/ 1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0">
                  <a:moveTo>
                    <a:pt x="0" y="11"/>
                  </a:moveTo>
                  <a:lnTo>
                    <a:pt x="57" y="40"/>
                  </a:lnTo>
                  <a:lnTo>
                    <a:pt x="57" y="40"/>
                  </a:lnTo>
                  <a:lnTo>
                    <a:pt x="57" y="40"/>
                  </a:lnTo>
                  <a:lnTo>
                    <a:pt x="57" y="56"/>
                  </a:lnTo>
                  <a:lnTo>
                    <a:pt x="57" y="56"/>
                  </a:lnTo>
                  <a:lnTo>
                    <a:pt x="63" y="60"/>
                  </a:lnTo>
                  <a:lnTo>
                    <a:pt x="63" y="34"/>
                  </a:lnTo>
                  <a:lnTo>
                    <a:pt x="2" y="0"/>
                  </a:lnTo>
                  <a:lnTo>
                    <a:pt x="0" y="1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1" name="Freeform 265"/>
            <p:cNvSpPr>
              <a:spLocks/>
            </p:cNvSpPr>
            <p:nvPr/>
          </p:nvSpPr>
          <p:spPr bwMode="auto">
            <a:xfrm>
              <a:off x="184" y="646"/>
              <a:ext cx="145" cy="77"/>
            </a:xfrm>
            <a:custGeom>
              <a:avLst/>
              <a:gdLst>
                <a:gd name="T0" fmla="*/ 145 w 145"/>
                <a:gd name="T1" fmla="*/ 68 h 77"/>
                <a:gd name="T2" fmla="*/ 88 w 145"/>
                <a:gd name="T3" fmla="*/ 39 h 77"/>
                <a:gd name="T4" fmla="*/ 11 w 145"/>
                <a:gd name="T5" fmla="*/ 0 h 77"/>
                <a:gd name="T6" fmla="*/ 0 w 145"/>
                <a:gd name="T7" fmla="*/ 7 h 77"/>
                <a:gd name="T8" fmla="*/ 127 w 145"/>
                <a:gd name="T9" fmla="*/ 77 h 77"/>
                <a:gd name="T10" fmla="*/ 145 w 145"/>
                <a:gd name="T11" fmla="*/ 68 h 77"/>
                <a:gd name="T12" fmla="*/ 145 w 145"/>
                <a:gd name="T13" fmla="*/ 68 h 77"/>
              </a:gdLst>
              <a:ahLst/>
              <a:cxnLst>
                <a:cxn ang="0">
                  <a:pos x="T0" y="T1"/>
                </a:cxn>
                <a:cxn ang="0">
                  <a:pos x="T2" y="T3"/>
                </a:cxn>
                <a:cxn ang="0">
                  <a:pos x="T4" y="T5"/>
                </a:cxn>
                <a:cxn ang="0">
                  <a:pos x="T6" y="T7"/>
                </a:cxn>
                <a:cxn ang="0">
                  <a:pos x="T8" y="T9"/>
                </a:cxn>
                <a:cxn ang="0">
                  <a:pos x="T10" y="T11"/>
                </a:cxn>
                <a:cxn ang="0">
                  <a:pos x="T12" y="T13"/>
                </a:cxn>
              </a:cxnLst>
              <a:rect l="0" t="0" r="r" b="b"/>
              <a:pathLst>
                <a:path w="145" h="77">
                  <a:moveTo>
                    <a:pt x="145" y="68"/>
                  </a:moveTo>
                  <a:lnTo>
                    <a:pt x="88" y="39"/>
                  </a:lnTo>
                  <a:lnTo>
                    <a:pt x="11" y="0"/>
                  </a:lnTo>
                  <a:lnTo>
                    <a:pt x="0" y="7"/>
                  </a:lnTo>
                  <a:lnTo>
                    <a:pt x="127" y="77"/>
                  </a:lnTo>
                  <a:lnTo>
                    <a:pt x="145" y="68"/>
                  </a:lnTo>
                  <a:lnTo>
                    <a:pt x="145" y="68"/>
                  </a:lnTo>
                  <a:close/>
                </a:path>
              </a:pathLst>
            </a:custGeom>
            <a:solidFill>
              <a:srgbClr val="B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2" name="Freeform 266"/>
            <p:cNvSpPr>
              <a:spLocks noEditPoints="1"/>
            </p:cNvSpPr>
            <p:nvPr/>
          </p:nvSpPr>
          <p:spPr bwMode="auto">
            <a:xfrm>
              <a:off x="364" y="264"/>
              <a:ext cx="365" cy="908"/>
            </a:xfrm>
            <a:custGeom>
              <a:avLst/>
              <a:gdLst>
                <a:gd name="T0" fmla="*/ 43 w 264"/>
                <a:gd name="T1" fmla="*/ 616 h 658"/>
                <a:gd name="T2" fmla="*/ 43 w 264"/>
                <a:gd name="T3" fmla="*/ 124 h 658"/>
                <a:gd name="T4" fmla="*/ 8 w 264"/>
                <a:gd name="T5" fmla="*/ 142 h 658"/>
                <a:gd name="T6" fmla="*/ 8 w 264"/>
                <a:gd name="T7" fmla="*/ 156 h 658"/>
                <a:gd name="T8" fmla="*/ 8 w 264"/>
                <a:gd name="T9" fmla="*/ 164 h 658"/>
                <a:gd name="T10" fmla="*/ 8 w 264"/>
                <a:gd name="T11" fmla="*/ 636 h 658"/>
                <a:gd name="T12" fmla="*/ 8 w 264"/>
                <a:gd name="T13" fmla="*/ 638 h 658"/>
                <a:gd name="T14" fmla="*/ 0 w 264"/>
                <a:gd name="T15" fmla="*/ 658 h 658"/>
                <a:gd name="T16" fmla="*/ 36 w 264"/>
                <a:gd name="T17" fmla="*/ 638 h 658"/>
                <a:gd name="T18" fmla="*/ 43 w 264"/>
                <a:gd name="T19" fmla="*/ 616 h 658"/>
                <a:gd name="T20" fmla="*/ 264 w 264"/>
                <a:gd name="T21" fmla="*/ 0 h 658"/>
                <a:gd name="T22" fmla="*/ 48 w 264"/>
                <a:gd name="T23" fmla="*/ 121 h 658"/>
                <a:gd name="T24" fmla="*/ 48 w 264"/>
                <a:gd name="T25" fmla="*/ 613 h 658"/>
                <a:gd name="T26" fmla="*/ 37 w 264"/>
                <a:gd name="T27" fmla="*/ 637 h 658"/>
                <a:gd name="T28" fmla="*/ 36 w 264"/>
                <a:gd name="T29" fmla="*/ 637 h 658"/>
                <a:gd name="T30" fmla="*/ 256 w 264"/>
                <a:gd name="T31" fmla="*/ 512 h 658"/>
                <a:gd name="T32" fmla="*/ 264 w 264"/>
                <a:gd name="T33" fmla="*/ 490 h 658"/>
                <a:gd name="T34" fmla="*/ 264 w 264"/>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4" h="658">
                  <a:moveTo>
                    <a:pt x="43" y="616"/>
                  </a:moveTo>
                  <a:cubicBezTo>
                    <a:pt x="43" y="124"/>
                    <a:pt x="43" y="124"/>
                    <a:pt x="43" y="124"/>
                  </a:cubicBezTo>
                  <a:cubicBezTo>
                    <a:pt x="8" y="142"/>
                    <a:pt x="8" y="142"/>
                    <a:pt x="8" y="142"/>
                  </a:cubicBezTo>
                  <a:cubicBezTo>
                    <a:pt x="8" y="156"/>
                    <a:pt x="8" y="156"/>
                    <a:pt x="8" y="156"/>
                  </a:cubicBezTo>
                  <a:cubicBezTo>
                    <a:pt x="8" y="164"/>
                    <a:pt x="8" y="164"/>
                    <a:pt x="8" y="164"/>
                  </a:cubicBezTo>
                  <a:cubicBezTo>
                    <a:pt x="8" y="636"/>
                    <a:pt x="8" y="636"/>
                    <a:pt x="8" y="636"/>
                  </a:cubicBezTo>
                  <a:cubicBezTo>
                    <a:pt x="8" y="637"/>
                    <a:pt x="8" y="637"/>
                    <a:pt x="8" y="638"/>
                  </a:cubicBezTo>
                  <a:cubicBezTo>
                    <a:pt x="8" y="647"/>
                    <a:pt x="5" y="654"/>
                    <a:pt x="0" y="658"/>
                  </a:cubicBezTo>
                  <a:cubicBezTo>
                    <a:pt x="36" y="638"/>
                    <a:pt x="36" y="638"/>
                    <a:pt x="36" y="638"/>
                  </a:cubicBezTo>
                  <a:cubicBezTo>
                    <a:pt x="41" y="633"/>
                    <a:pt x="43" y="626"/>
                    <a:pt x="43" y="616"/>
                  </a:cubicBezTo>
                  <a:moveTo>
                    <a:pt x="264" y="0"/>
                  </a:moveTo>
                  <a:cubicBezTo>
                    <a:pt x="48" y="121"/>
                    <a:pt x="48" y="121"/>
                    <a:pt x="48" y="121"/>
                  </a:cubicBezTo>
                  <a:cubicBezTo>
                    <a:pt x="48" y="613"/>
                    <a:pt x="48" y="613"/>
                    <a:pt x="48" y="613"/>
                  </a:cubicBezTo>
                  <a:cubicBezTo>
                    <a:pt x="48" y="625"/>
                    <a:pt x="45" y="633"/>
                    <a:pt x="37" y="637"/>
                  </a:cubicBezTo>
                  <a:cubicBezTo>
                    <a:pt x="37" y="637"/>
                    <a:pt x="37" y="637"/>
                    <a:pt x="36" y="637"/>
                  </a:cubicBezTo>
                  <a:cubicBezTo>
                    <a:pt x="256" y="512"/>
                    <a:pt x="256" y="512"/>
                    <a:pt x="256" y="512"/>
                  </a:cubicBezTo>
                  <a:cubicBezTo>
                    <a:pt x="261" y="508"/>
                    <a:pt x="264" y="501"/>
                    <a:pt x="264" y="490"/>
                  </a:cubicBezTo>
                  <a:lnTo>
                    <a:pt x="264" y="0"/>
                  </a:lnTo>
                  <a:close/>
                </a:path>
              </a:pathLst>
            </a:custGeom>
            <a:solidFill>
              <a:srgbClr val="C19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3" name="Freeform 267"/>
            <p:cNvSpPr>
              <a:spLocks/>
            </p:cNvSpPr>
            <p:nvPr/>
          </p:nvSpPr>
          <p:spPr bwMode="auto">
            <a:xfrm>
              <a:off x="69" y="167"/>
              <a:ext cx="361" cy="977"/>
            </a:xfrm>
            <a:custGeom>
              <a:avLst/>
              <a:gdLst>
                <a:gd name="T0" fmla="*/ 256 w 261"/>
                <a:gd name="T1" fmla="*/ 194 h 708"/>
                <a:gd name="T2" fmla="*/ 256 w 261"/>
                <a:gd name="T3" fmla="*/ 686 h 708"/>
                <a:gd name="T4" fmla="*/ 249 w 261"/>
                <a:gd name="T5" fmla="*/ 708 h 708"/>
                <a:gd name="T6" fmla="*/ 249 w 261"/>
                <a:gd name="T7" fmla="*/ 707 h 708"/>
                <a:gd name="T8" fmla="*/ 250 w 261"/>
                <a:gd name="T9" fmla="*/ 707 h 708"/>
                <a:gd name="T10" fmla="*/ 261 w 261"/>
                <a:gd name="T11" fmla="*/ 683 h 708"/>
                <a:gd name="T12" fmla="*/ 261 w 261"/>
                <a:gd name="T13" fmla="*/ 191 h 708"/>
                <a:gd name="T14" fmla="*/ 261 w 261"/>
                <a:gd name="T15" fmla="*/ 183 h 708"/>
                <a:gd name="T16" fmla="*/ 250 w 261"/>
                <a:gd name="T17" fmla="*/ 147 h 708"/>
                <a:gd name="T18" fmla="*/ 228 w 261"/>
                <a:gd name="T19" fmla="*/ 122 h 708"/>
                <a:gd name="T20" fmla="*/ 225 w 261"/>
                <a:gd name="T21" fmla="*/ 120 h 708"/>
                <a:gd name="T22" fmla="*/ 27 w 261"/>
                <a:gd name="T23" fmla="*/ 7 h 708"/>
                <a:gd name="T24" fmla="*/ 5 w 261"/>
                <a:gd name="T25" fmla="*/ 3 h 708"/>
                <a:gd name="T26" fmla="*/ 0 w 261"/>
                <a:gd name="T27" fmla="*/ 6 h 708"/>
                <a:gd name="T28" fmla="*/ 22 w 261"/>
                <a:gd name="T29" fmla="*/ 9 h 708"/>
                <a:gd name="T30" fmla="*/ 220 w 261"/>
                <a:gd name="T31" fmla="*/ 123 h 708"/>
                <a:gd name="T32" fmla="*/ 223 w 261"/>
                <a:gd name="T33" fmla="*/ 125 h 708"/>
                <a:gd name="T34" fmla="*/ 245 w 261"/>
                <a:gd name="T35" fmla="*/ 150 h 708"/>
                <a:gd name="T36" fmla="*/ 256 w 261"/>
                <a:gd name="T37" fmla="*/ 186 h 708"/>
                <a:gd name="T38" fmla="*/ 256 w 261"/>
                <a:gd name="T39" fmla="*/ 19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1" h="708">
                  <a:moveTo>
                    <a:pt x="256" y="194"/>
                  </a:moveTo>
                  <a:cubicBezTo>
                    <a:pt x="256" y="686"/>
                    <a:pt x="256" y="686"/>
                    <a:pt x="256" y="686"/>
                  </a:cubicBezTo>
                  <a:cubicBezTo>
                    <a:pt x="256" y="696"/>
                    <a:pt x="254" y="703"/>
                    <a:pt x="249" y="708"/>
                  </a:cubicBezTo>
                  <a:cubicBezTo>
                    <a:pt x="249" y="707"/>
                    <a:pt x="249" y="707"/>
                    <a:pt x="249" y="707"/>
                  </a:cubicBezTo>
                  <a:cubicBezTo>
                    <a:pt x="250" y="707"/>
                    <a:pt x="250" y="707"/>
                    <a:pt x="250" y="707"/>
                  </a:cubicBezTo>
                  <a:cubicBezTo>
                    <a:pt x="258" y="703"/>
                    <a:pt x="261" y="695"/>
                    <a:pt x="261" y="683"/>
                  </a:cubicBezTo>
                  <a:cubicBezTo>
                    <a:pt x="261" y="191"/>
                    <a:pt x="261" y="191"/>
                    <a:pt x="261" y="191"/>
                  </a:cubicBezTo>
                  <a:cubicBezTo>
                    <a:pt x="261" y="183"/>
                    <a:pt x="261" y="183"/>
                    <a:pt x="261" y="183"/>
                  </a:cubicBezTo>
                  <a:cubicBezTo>
                    <a:pt x="261" y="171"/>
                    <a:pt x="258" y="159"/>
                    <a:pt x="250" y="147"/>
                  </a:cubicBezTo>
                  <a:cubicBezTo>
                    <a:pt x="244" y="136"/>
                    <a:pt x="237" y="128"/>
                    <a:pt x="228" y="122"/>
                  </a:cubicBezTo>
                  <a:cubicBezTo>
                    <a:pt x="227" y="121"/>
                    <a:pt x="226" y="121"/>
                    <a:pt x="225" y="120"/>
                  </a:cubicBezTo>
                  <a:cubicBezTo>
                    <a:pt x="27" y="7"/>
                    <a:pt x="27" y="7"/>
                    <a:pt x="27" y="7"/>
                  </a:cubicBezTo>
                  <a:cubicBezTo>
                    <a:pt x="19" y="2"/>
                    <a:pt x="11" y="0"/>
                    <a:pt x="5" y="3"/>
                  </a:cubicBezTo>
                  <a:cubicBezTo>
                    <a:pt x="0" y="6"/>
                    <a:pt x="0" y="6"/>
                    <a:pt x="0" y="6"/>
                  </a:cubicBezTo>
                  <a:cubicBezTo>
                    <a:pt x="6" y="3"/>
                    <a:pt x="13" y="5"/>
                    <a:pt x="22" y="9"/>
                  </a:cubicBezTo>
                  <a:cubicBezTo>
                    <a:pt x="220" y="123"/>
                    <a:pt x="220" y="123"/>
                    <a:pt x="220" y="123"/>
                  </a:cubicBezTo>
                  <a:cubicBezTo>
                    <a:pt x="221" y="124"/>
                    <a:pt x="222" y="124"/>
                    <a:pt x="223" y="125"/>
                  </a:cubicBezTo>
                  <a:cubicBezTo>
                    <a:pt x="232" y="131"/>
                    <a:pt x="239" y="139"/>
                    <a:pt x="245" y="150"/>
                  </a:cubicBezTo>
                  <a:cubicBezTo>
                    <a:pt x="252" y="162"/>
                    <a:pt x="256" y="174"/>
                    <a:pt x="256" y="186"/>
                  </a:cubicBezTo>
                  <a:lnTo>
                    <a:pt x="256" y="194"/>
                  </a:lnTo>
                  <a:close/>
                </a:path>
              </a:pathLst>
            </a:custGeom>
            <a:solidFill>
              <a:srgbClr val="7C8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4" name="Freeform 268"/>
            <p:cNvSpPr>
              <a:spLocks/>
            </p:cNvSpPr>
            <p:nvPr/>
          </p:nvSpPr>
          <p:spPr bwMode="auto">
            <a:xfrm>
              <a:off x="76" y="-3"/>
              <a:ext cx="603" cy="338"/>
            </a:xfrm>
            <a:custGeom>
              <a:avLst/>
              <a:gdLst>
                <a:gd name="T0" fmla="*/ 223 w 436"/>
                <a:gd name="T1" fmla="*/ 245 h 245"/>
                <a:gd name="T2" fmla="*/ 436 w 436"/>
                <a:gd name="T3" fmla="*/ 120 h 245"/>
                <a:gd name="T4" fmla="*/ 436 w 436"/>
                <a:gd name="T5" fmla="*/ 120 h 245"/>
                <a:gd name="T6" fmla="*/ 238 w 436"/>
                <a:gd name="T7" fmla="*/ 7 h 245"/>
                <a:gd name="T8" fmla="*/ 215 w 436"/>
                <a:gd name="T9" fmla="*/ 3 h 245"/>
                <a:gd name="T10" fmla="*/ 0 w 436"/>
                <a:gd name="T11" fmla="*/ 126 h 245"/>
                <a:gd name="T12" fmla="*/ 22 w 436"/>
                <a:gd name="T13" fmla="*/ 130 h 245"/>
                <a:gd name="T14" fmla="*/ 220 w 436"/>
                <a:gd name="T15" fmla="*/ 243 h 245"/>
                <a:gd name="T16" fmla="*/ 223 w 436"/>
                <a:gd name="T17"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45">
                  <a:moveTo>
                    <a:pt x="223" y="245"/>
                  </a:moveTo>
                  <a:cubicBezTo>
                    <a:pt x="436" y="120"/>
                    <a:pt x="436" y="120"/>
                    <a:pt x="436" y="120"/>
                  </a:cubicBezTo>
                  <a:cubicBezTo>
                    <a:pt x="436" y="120"/>
                    <a:pt x="436" y="120"/>
                    <a:pt x="436" y="120"/>
                  </a:cubicBezTo>
                  <a:cubicBezTo>
                    <a:pt x="238" y="7"/>
                    <a:pt x="238" y="7"/>
                    <a:pt x="238" y="7"/>
                  </a:cubicBezTo>
                  <a:cubicBezTo>
                    <a:pt x="229" y="2"/>
                    <a:pt x="222" y="0"/>
                    <a:pt x="215" y="3"/>
                  </a:cubicBezTo>
                  <a:cubicBezTo>
                    <a:pt x="0" y="126"/>
                    <a:pt x="0" y="126"/>
                    <a:pt x="0" y="126"/>
                  </a:cubicBezTo>
                  <a:cubicBezTo>
                    <a:pt x="6" y="123"/>
                    <a:pt x="14" y="125"/>
                    <a:pt x="22" y="130"/>
                  </a:cubicBezTo>
                  <a:cubicBezTo>
                    <a:pt x="220" y="243"/>
                    <a:pt x="220" y="243"/>
                    <a:pt x="220" y="243"/>
                  </a:cubicBezTo>
                  <a:cubicBezTo>
                    <a:pt x="221" y="244"/>
                    <a:pt x="222" y="244"/>
                    <a:pt x="223" y="245"/>
                  </a:cubicBezTo>
                  <a:close/>
                </a:path>
              </a:pathLst>
            </a:custGeom>
            <a:solidFill>
              <a:srgbClr val="FFE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6" name="Freeform 269"/>
            <p:cNvSpPr>
              <a:spLocks/>
            </p:cNvSpPr>
            <p:nvPr/>
          </p:nvSpPr>
          <p:spPr bwMode="auto">
            <a:xfrm>
              <a:off x="384" y="163"/>
              <a:ext cx="345" cy="268"/>
            </a:xfrm>
            <a:custGeom>
              <a:avLst/>
              <a:gdLst>
                <a:gd name="T0" fmla="*/ 33 w 249"/>
                <a:gd name="T1" fmla="*/ 194 h 194"/>
                <a:gd name="T2" fmla="*/ 249 w 249"/>
                <a:gd name="T3" fmla="*/ 73 h 194"/>
                <a:gd name="T4" fmla="*/ 249 w 249"/>
                <a:gd name="T5" fmla="*/ 63 h 194"/>
                <a:gd name="T6" fmla="*/ 239 w 249"/>
                <a:gd name="T7" fmla="*/ 27 h 194"/>
                <a:gd name="T8" fmla="*/ 213 w 249"/>
                <a:gd name="T9" fmla="*/ 0 h 194"/>
                <a:gd name="T10" fmla="*/ 0 w 249"/>
                <a:gd name="T11" fmla="*/ 125 h 194"/>
                <a:gd name="T12" fmla="*/ 22 w 249"/>
                <a:gd name="T13" fmla="*/ 150 h 194"/>
                <a:gd name="T14" fmla="*/ 33 w 249"/>
                <a:gd name="T15" fmla="*/ 186 h 194"/>
                <a:gd name="T16" fmla="*/ 33 w 249"/>
                <a:gd name="T17"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194">
                  <a:moveTo>
                    <a:pt x="33" y="194"/>
                  </a:moveTo>
                  <a:cubicBezTo>
                    <a:pt x="249" y="73"/>
                    <a:pt x="249" y="73"/>
                    <a:pt x="249" y="73"/>
                  </a:cubicBezTo>
                  <a:cubicBezTo>
                    <a:pt x="249" y="63"/>
                    <a:pt x="249" y="63"/>
                    <a:pt x="249" y="63"/>
                  </a:cubicBezTo>
                  <a:cubicBezTo>
                    <a:pt x="249" y="51"/>
                    <a:pt x="246" y="39"/>
                    <a:pt x="239" y="27"/>
                  </a:cubicBezTo>
                  <a:cubicBezTo>
                    <a:pt x="232" y="15"/>
                    <a:pt x="223" y="6"/>
                    <a:pt x="213" y="0"/>
                  </a:cubicBezTo>
                  <a:cubicBezTo>
                    <a:pt x="0" y="125"/>
                    <a:pt x="0" y="125"/>
                    <a:pt x="0" y="125"/>
                  </a:cubicBezTo>
                  <a:cubicBezTo>
                    <a:pt x="9" y="131"/>
                    <a:pt x="16" y="139"/>
                    <a:pt x="22" y="150"/>
                  </a:cubicBezTo>
                  <a:cubicBezTo>
                    <a:pt x="30" y="162"/>
                    <a:pt x="33" y="174"/>
                    <a:pt x="33" y="186"/>
                  </a:cubicBezTo>
                  <a:lnTo>
                    <a:pt x="33" y="194"/>
                  </a:lnTo>
                  <a:close/>
                </a:path>
              </a:pathLst>
            </a:custGeom>
            <a:solidFill>
              <a:srgbClr val="FFE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sp>
        <p:nvSpPr>
          <p:cNvPr id="417" name="Rectangle 416"/>
          <p:cNvSpPr/>
          <p:nvPr/>
        </p:nvSpPr>
        <p:spPr>
          <a:xfrm>
            <a:off x="7434165" y="375888"/>
            <a:ext cx="1606550" cy="629275"/>
          </a:xfrm>
          <a:prstGeom prst="rect">
            <a:avLst/>
          </a:prstGeom>
          <a:solidFill>
            <a:schemeClr val="accent6">
              <a:lumMod val="50000"/>
              <a:alpha val="73000"/>
            </a:schemeClr>
          </a:solidFill>
          <a:effectLst/>
        </p:spPr>
        <p:txBody>
          <a:bodyPr wrap="square" lIns="0" tIns="45720" rIns="0" bIns="45720" rtlCol="0" anchor="ctr">
            <a:spAutoFit/>
          </a:bodyPr>
          <a:lstStyle/>
          <a:p>
            <a:pPr algn="ctr" defTabSz="1170270" fontAlgn="base">
              <a:lnSpc>
                <a:spcPct val="70000"/>
              </a:lnSpc>
              <a:spcBef>
                <a:spcPct val="0"/>
              </a:spcBef>
              <a:spcAft>
                <a:spcPct val="0"/>
              </a:spcAft>
            </a:pPr>
            <a:r>
              <a:rPr lang="en-US" sz="2000" kern="0" dirty="0">
                <a:solidFill>
                  <a:prstClr val="white"/>
                </a:solidFill>
                <a:latin typeface="Intel Clear"/>
                <a:ea typeface="Intel Clear Pro" panose="020B0804020202060201" pitchFamily="34" charset="0"/>
                <a:cs typeface="Intel Clear Pro" panose="020B0804020202060201" pitchFamily="34" charset="0"/>
              </a:rPr>
              <a:t>Mega-mart</a:t>
            </a:r>
          </a:p>
          <a:p>
            <a:pPr algn="ctr" defTabSz="1170270" fontAlgn="base">
              <a:lnSpc>
                <a:spcPct val="70000"/>
              </a:lnSpc>
              <a:spcBef>
                <a:spcPct val="0"/>
              </a:spcBef>
              <a:spcAft>
                <a:spcPct val="0"/>
              </a:spcAft>
            </a:pPr>
            <a:r>
              <a:rPr lang="en-US" kern="0" dirty="0">
                <a:solidFill>
                  <a:srgbClr val="FFA300"/>
                </a:solidFill>
                <a:latin typeface="Intel Clear"/>
                <a:ea typeface="Intel Clear Pro" panose="020B0804020202060201" pitchFamily="34" charset="0"/>
                <a:cs typeface="Intel Clear Pro" panose="020B0804020202060201" pitchFamily="34" charset="0"/>
              </a:rPr>
              <a:t>NAND</a:t>
            </a:r>
          </a:p>
          <a:p>
            <a:pPr algn="ctr" defTabSz="1170270" fontAlgn="base">
              <a:lnSpc>
                <a:spcPct val="70000"/>
              </a:lnSpc>
              <a:spcBef>
                <a:spcPct val="0"/>
              </a:spcBef>
              <a:spcAft>
                <a:spcPct val="0"/>
              </a:spcAft>
            </a:pPr>
            <a:r>
              <a:rPr lang="en-US" sz="1100" i="1" kern="0" dirty="0">
                <a:solidFill>
                  <a:prstClr val="white"/>
                </a:solidFill>
                <a:latin typeface="Intel Clear"/>
                <a:ea typeface="Intel Clear Pro" panose="020B0804020202060201" pitchFamily="34" charset="0"/>
                <a:cs typeface="Intel Clear Pro" panose="020B0804020202060201" pitchFamily="34" charset="0"/>
              </a:rPr>
              <a:t>24,000 bottles of beer</a:t>
            </a:r>
          </a:p>
        </p:txBody>
      </p:sp>
      <p:sp>
        <p:nvSpPr>
          <p:cNvPr id="420" name="Rectangle 419"/>
          <p:cNvSpPr/>
          <p:nvPr/>
        </p:nvSpPr>
        <p:spPr>
          <a:xfrm>
            <a:off x="4898833" y="846249"/>
            <a:ext cx="825260" cy="228600"/>
          </a:xfrm>
          <a:prstGeom prst="rect">
            <a:avLst/>
          </a:prstGeom>
          <a:noFill/>
          <a:effectLst/>
        </p:spPr>
        <p:txBody>
          <a:bodyPr wrap="square" rtlCol="0" anchor="ctr">
            <a:noAutofit/>
          </a:bodyPr>
          <a:lstStyle/>
          <a:p>
            <a:pPr algn="ctr" defTabSz="1170270" fontAlgn="base">
              <a:lnSpc>
                <a:spcPct val="70000"/>
              </a:lnSpc>
              <a:spcBef>
                <a:spcPct val="0"/>
              </a:spcBef>
              <a:spcAft>
                <a:spcPct val="0"/>
              </a:spcAft>
            </a:pPr>
            <a:r>
              <a:rPr lang="en-US" sz="1200" kern="0" dirty="0">
                <a:solidFill>
                  <a:srgbClr val="00AEEF"/>
                </a:solidFill>
                <a:effectLst>
                  <a:glow rad="76200">
                    <a:prstClr val="black">
                      <a:alpha val="53000"/>
                    </a:prstClr>
                  </a:glow>
                  <a:outerShdw blurRad="304800" algn="ctr" rotWithShape="0">
                    <a:prstClr val="black"/>
                  </a:outerShdw>
                </a:effectLst>
                <a:latin typeface="Intel Clear"/>
                <a:ea typeface="Intel Clear Pro" panose="020B0804020202060201" pitchFamily="34" charset="0"/>
                <a:cs typeface="Intel Clear Pro" panose="020B0804020202060201" pitchFamily="34" charset="0"/>
              </a:rPr>
              <a:t>3 hour drive</a:t>
            </a:r>
          </a:p>
        </p:txBody>
      </p:sp>
      <p:pic>
        <p:nvPicPr>
          <p:cNvPr id="7" name="Picture 6"/>
          <p:cNvPicPr>
            <a:picLocks noChangeAspect="1"/>
          </p:cNvPicPr>
          <p:nvPr/>
        </p:nvPicPr>
        <p:blipFill>
          <a:blip r:embed="rId7"/>
          <a:stretch>
            <a:fillRect/>
          </a:stretch>
        </p:blipFill>
        <p:spPr>
          <a:xfrm>
            <a:off x="1238625" y="2501802"/>
            <a:ext cx="1165808" cy="1228824"/>
          </a:xfrm>
          <a:prstGeom prst="rect">
            <a:avLst/>
          </a:prstGeom>
        </p:spPr>
      </p:pic>
      <p:pic>
        <p:nvPicPr>
          <p:cNvPr id="15" name="Picture 14"/>
          <p:cNvPicPr>
            <a:picLocks noChangeAspect="1"/>
          </p:cNvPicPr>
          <p:nvPr/>
        </p:nvPicPr>
        <p:blipFill>
          <a:blip r:embed="rId8"/>
          <a:stretch>
            <a:fillRect/>
          </a:stretch>
        </p:blipFill>
        <p:spPr>
          <a:xfrm>
            <a:off x="2386631" y="1377716"/>
            <a:ext cx="1456803" cy="1732829"/>
          </a:xfrm>
          <a:prstGeom prst="rect">
            <a:avLst/>
          </a:prstGeom>
        </p:spPr>
      </p:pic>
      <p:sp>
        <p:nvSpPr>
          <p:cNvPr id="388" name="Freeform: Shape 387"/>
          <p:cNvSpPr/>
          <p:nvPr/>
        </p:nvSpPr>
        <p:spPr>
          <a:xfrm>
            <a:off x="2109563" y="2348962"/>
            <a:ext cx="897163" cy="661499"/>
          </a:xfrm>
          <a:custGeom>
            <a:avLst/>
            <a:gdLst>
              <a:gd name="connsiteX0" fmla="*/ 0 w 2275268"/>
              <a:gd name="connsiteY0" fmla="*/ 1244958 h 1244958"/>
              <a:gd name="connsiteX1" fmla="*/ 867178 w 2275268"/>
              <a:gd name="connsiteY1" fmla="*/ 1120462 h 1244958"/>
              <a:gd name="connsiteX2" fmla="*/ 1090412 w 2275268"/>
              <a:gd name="connsiteY2" fmla="*/ 455054 h 1244958"/>
              <a:gd name="connsiteX3" fmla="*/ 1811629 w 2275268"/>
              <a:gd name="connsiteY3" fmla="*/ 506569 h 1244958"/>
              <a:gd name="connsiteX4" fmla="*/ 2275268 w 2275268"/>
              <a:gd name="connsiteY4" fmla="*/ 0 h 1244958"/>
              <a:gd name="connsiteX0" fmla="*/ 0 w 2017690"/>
              <a:gd name="connsiteY0" fmla="*/ 905814 h 1120462"/>
              <a:gd name="connsiteX1" fmla="*/ 609600 w 2017690"/>
              <a:gd name="connsiteY1" fmla="*/ 1120462 h 1120462"/>
              <a:gd name="connsiteX2" fmla="*/ 832834 w 2017690"/>
              <a:gd name="connsiteY2" fmla="*/ 455054 h 1120462"/>
              <a:gd name="connsiteX3" fmla="*/ 1554051 w 2017690"/>
              <a:gd name="connsiteY3" fmla="*/ 506569 h 1120462"/>
              <a:gd name="connsiteX4" fmla="*/ 2017690 w 2017690"/>
              <a:gd name="connsiteY4" fmla="*/ 0 h 1120462"/>
              <a:gd name="connsiteX0" fmla="*/ 0 w 2017690"/>
              <a:gd name="connsiteY0" fmla="*/ 905814 h 905814"/>
              <a:gd name="connsiteX1" fmla="*/ 656823 w 2017690"/>
              <a:gd name="connsiteY1" fmla="*/ 669702 h 905814"/>
              <a:gd name="connsiteX2" fmla="*/ 832834 w 2017690"/>
              <a:gd name="connsiteY2" fmla="*/ 455054 h 905814"/>
              <a:gd name="connsiteX3" fmla="*/ 1554051 w 2017690"/>
              <a:gd name="connsiteY3" fmla="*/ 506569 h 905814"/>
              <a:gd name="connsiteX4" fmla="*/ 2017690 w 2017690"/>
              <a:gd name="connsiteY4" fmla="*/ 0 h 905814"/>
              <a:gd name="connsiteX0" fmla="*/ 0 w 2017690"/>
              <a:gd name="connsiteY0" fmla="*/ 905814 h 905814"/>
              <a:gd name="connsiteX1" fmla="*/ 656823 w 2017690"/>
              <a:gd name="connsiteY1" fmla="*/ 669702 h 905814"/>
              <a:gd name="connsiteX2" fmla="*/ 1120462 w 2017690"/>
              <a:gd name="connsiteY2" fmla="*/ 442175 h 905814"/>
              <a:gd name="connsiteX3" fmla="*/ 1554051 w 2017690"/>
              <a:gd name="connsiteY3" fmla="*/ 506569 h 905814"/>
              <a:gd name="connsiteX4" fmla="*/ 2017690 w 2017690"/>
              <a:gd name="connsiteY4" fmla="*/ 0 h 905814"/>
              <a:gd name="connsiteX0" fmla="*/ 0 w 2017690"/>
              <a:gd name="connsiteY0" fmla="*/ 905814 h 905814"/>
              <a:gd name="connsiteX1" fmla="*/ 562377 w 2017690"/>
              <a:gd name="connsiteY1" fmla="*/ 742682 h 905814"/>
              <a:gd name="connsiteX2" fmla="*/ 1120462 w 2017690"/>
              <a:gd name="connsiteY2" fmla="*/ 442175 h 905814"/>
              <a:gd name="connsiteX3" fmla="*/ 1554051 w 2017690"/>
              <a:gd name="connsiteY3" fmla="*/ 506569 h 905814"/>
              <a:gd name="connsiteX4" fmla="*/ 2017690 w 2017690"/>
              <a:gd name="connsiteY4" fmla="*/ 0 h 905814"/>
              <a:gd name="connsiteX0" fmla="*/ 0 w 2017690"/>
              <a:gd name="connsiteY0" fmla="*/ 905814 h 905814"/>
              <a:gd name="connsiteX1" fmla="*/ 562377 w 2017690"/>
              <a:gd name="connsiteY1" fmla="*/ 742682 h 905814"/>
              <a:gd name="connsiteX2" fmla="*/ 1120462 w 2017690"/>
              <a:gd name="connsiteY2" fmla="*/ 442175 h 905814"/>
              <a:gd name="connsiteX3" fmla="*/ 1554051 w 2017690"/>
              <a:gd name="connsiteY3" fmla="*/ 506569 h 905814"/>
              <a:gd name="connsiteX4" fmla="*/ 2017690 w 2017690"/>
              <a:gd name="connsiteY4" fmla="*/ 0 h 905814"/>
              <a:gd name="connsiteX0" fmla="*/ 0 w 2668729"/>
              <a:gd name="connsiteY0" fmla="*/ 995966 h 995966"/>
              <a:gd name="connsiteX1" fmla="*/ 1213416 w 2668729"/>
              <a:gd name="connsiteY1" fmla="*/ 742682 h 995966"/>
              <a:gd name="connsiteX2" fmla="*/ 1771501 w 2668729"/>
              <a:gd name="connsiteY2" fmla="*/ 442175 h 995966"/>
              <a:gd name="connsiteX3" fmla="*/ 2205090 w 2668729"/>
              <a:gd name="connsiteY3" fmla="*/ 506569 h 995966"/>
              <a:gd name="connsiteX4" fmla="*/ 2668729 w 2668729"/>
              <a:gd name="connsiteY4" fmla="*/ 0 h 995966"/>
              <a:gd name="connsiteX0" fmla="*/ 0 w 2834952"/>
              <a:gd name="connsiteY0" fmla="*/ 1077532 h 1077532"/>
              <a:gd name="connsiteX1" fmla="*/ 1213416 w 2834952"/>
              <a:gd name="connsiteY1" fmla="*/ 824248 h 1077532"/>
              <a:gd name="connsiteX2" fmla="*/ 1771501 w 2834952"/>
              <a:gd name="connsiteY2" fmla="*/ 523741 h 1077532"/>
              <a:gd name="connsiteX3" fmla="*/ 2205090 w 2834952"/>
              <a:gd name="connsiteY3" fmla="*/ 588135 h 1077532"/>
              <a:gd name="connsiteX4" fmla="*/ 2834952 w 2834952"/>
              <a:gd name="connsiteY4" fmla="*/ 0 h 1077532"/>
              <a:gd name="connsiteX0" fmla="*/ 0 w 2834952"/>
              <a:gd name="connsiteY0" fmla="*/ 1077532 h 1077532"/>
              <a:gd name="connsiteX1" fmla="*/ 1213416 w 2834952"/>
              <a:gd name="connsiteY1" fmla="*/ 824248 h 1077532"/>
              <a:gd name="connsiteX2" fmla="*/ 2205090 w 2834952"/>
              <a:gd name="connsiteY2" fmla="*/ 588135 h 1077532"/>
              <a:gd name="connsiteX3" fmla="*/ 2834952 w 2834952"/>
              <a:gd name="connsiteY3" fmla="*/ 0 h 1077532"/>
              <a:gd name="connsiteX0" fmla="*/ 0 w 2834952"/>
              <a:gd name="connsiteY0" fmla="*/ 1077532 h 1077532"/>
              <a:gd name="connsiteX1" fmla="*/ 1185712 w 2834952"/>
              <a:gd name="connsiteY1" fmla="*/ 927279 h 1077532"/>
              <a:gd name="connsiteX2" fmla="*/ 2205090 w 2834952"/>
              <a:gd name="connsiteY2" fmla="*/ 588135 h 1077532"/>
              <a:gd name="connsiteX3" fmla="*/ 2834952 w 2834952"/>
              <a:gd name="connsiteY3" fmla="*/ 0 h 1077532"/>
            </a:gdLst>
            <a:ahLst/>
            <a:cxnLst>
              <a:cxn ang="0">
                <a:pos x="connsiteX0" y="connsiteY0"/>
              </a:cxn>
              <a:cxn ang="0">
                <a:pos x="connsiteX1" y="connsiteY1"/>
              </a:cxn>
              <a:cxn ang="0">
                <a:pos x="connsiteX2" y="connsiteY2"/>
              </a:cxn>
              <a:cxn ang="0">
                <a:pos x="connsiteX3" y="connsiteY3"/>
              </a:cxn>
            </a:cxnLst>
            <a:rect l="l" t="t" r="r" b="b"/>
            <a:pathLst>
              <a:path w="2834952" h="1077532">
                <a:moveTo>
                  <a:pt x="0" y="1077532"/>
                </a:moveTo>
                <a:lnTo>
                  <a:pt x="1185712" y="927279"/>
                </a:lnTo>
                <a:cubicBezTo>
                  <a:pt x="1553227" y="845713"/>
                  <a:pt x="1934834" y="725510"/>
                  <a:pt x="2205090" y="588135"/>
                </a:cubicBezTo>
                <a:lnTo>
                  <a:pt x="2834952" y="0"/>
                </a:lnTo>
              </a:path>
            </a:pathLst>
          </a:custGeom>
          <a:noFill/>
          <a:ln w="28575">
            <a:solidFill>
              <a:schemeClr val="tx1"/>
            </a:solidFill>
            <a:prstDash val="sysDash"/>
          </a:ln>
          <a:effectLst>
            <a:outerShdw blurRad="63500" dist="25400" dir="2700000" algn="tl" rotWithShape="0">
              <a:prstClr val="black"/>
            </a:outerShdw>
          </a:effectLst>
        </p:spPr>
        <p:txBody>
          <a:bodyPr rtlCol="0" anchor="ctr"/>
          <a:lstStyle/>
          <a:p>
            <a:pPr algn="ctr" defTabSz="457189"/>
            <a:endParaRPr lang="en-US">
              <a:solidFill>
                <a:prstClr val="white"/>
              </a:solidFill>
              <a:latin typeface="Intel Clear"/>
            </a:endParaRPr>
          </a:p>
        </p:txBody>
      </p:sp>
      <p:sp>
        <p:nvSpPr>
          <p:cNvPr id="419" name="Rectangle 418"/>
          <p:cNvSpPr/>
          <p:nvPr/>
        </p:nvSpPr>
        <p:spPr>
          <a:xfrm>
            <a:off x="2116740" y="2528614"/>
            <a:ext cx="635592" cy="228600"/>
          </a:xfrm>
          <a:prstGeom prst="rect">
            <a:avLst/>
          </a:prstGeom>
          <a:noFill/>
          <a:effectLst/>
        </p:spPr>
        <p:txBody>
          <a:bodyPr wrap="square" rtlCol="0" anchor="ctr">
            <a:noAutofit/>
          </a:bodyPr>
          <a:lstStyle/>
          <a:p>
            <a:pPr algn="ctr" defTabSz="1170270" fontAlgn="base">
              <a:lnSpc>
                <a:spcPct val="70000"/>
              </a:lnSpc>
              <a:spcBef>
                <a:spcPct val="0"/>
              </a:spcBef>
              <a:spcAft>
                <a:spcPct val="0"/>
              </a:spcAft>
            </a:pPr>
            <a:r>
              <a:rPr lang="en-US" sz="1200" kern="0" dirty="0">
                <a:solidFill>
                  <a:srgbClr val="00AEEF"/>
                </a:solidFill>
                <a:effectLst>
                  <a:glow rad="76200">
                    <a:prstClr val="black">
                      <a:alpha val="53000"/>
                    </a:prstClr>
                  </a:glow>
                  <a:outerShdw blurRad="304800" algn="ctr" rotWithShape="0">
                    <a:prstClr val="black"/>
                  </a:outerShdw>
                </a:effectLst>
                <a:latin typeface="Intel Clear"/>
                <a:ea typeface="Intel Clear Pro" panose="020B0804020202060201" pitchFamily="34" charset="0"/>
                <a:cs typeface="Intel Clear Pro" panose="020B0804020202060201" pitchFamily="34" charset="0"/>
              </a:rPr>
              <a:t>10 sec walk</a:t>
            </a:r>
          </a:p>
        </p:txBody>
      </p:sp>
      <p:sp>
        <p:nvSpPr>
          <p:cNvPr id="5" name="Freeform: Shape 4"/>
          <p:cNvSpPr/>
          <p:nvPr/>
        </p:nvSpPr>
        <p:spPr>
          <a:xfrm>
            <a:off x="3359150" y="478555"/>
            <a:ext cx="5476680" cy="4300806"/>
          </a:xfrm>
          <a:custGeom>
            <a:avLst/>
            <a:gdLst>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89888 h 3814877"/>
              <a:gd name="connsiteX20" fmla="*/ 4114800 w 5950915"/>
              <a:gd name="connsiteY20" fmla="*/ 1353312 h 3814877"/>
              <a:gd name="connsiteX21" fmla="*/ 4601261 w 5950915"/>
              <a:gd name="connsiteY21"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89888 h 3814877"/>
              <a:gd name="connsiteX20" fmla="*/ 4114800 w 5950915"/>
              <a:gd name="connsiteY20" fmla="*/ 1353312 h 3814877"/>
              <a:gd name="connsiteX21" fmla="*/ 4601261 w 5950915"/>
              <a:gd name="connsiteY21"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89888 h 3814877"/>
              <a:gd name="connsiteX20" fmla="*/ 4114800 w 5950915"/>
              <a:gd name="connsiteY20" fmla="*/ 1353312 h 3814877"/>
              <a:gd name="connsiteX21" fmla="*/ 4601261 w 5950915"/>
              <a:gd name="connsiteY21"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89888 h 3814877"/>
              <a:gd name="connsiteX20" fmla="*/ 4114800 w 5950915"/>
              <a:gd name="connsiteY20" fmla="*/ 1353312 h 3814877"/>
              <a:gd name="connsiteX21" fmla="*/ 4601261 w 5950915"/>
              <a:gd name="connsiteY21"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53312 h 3814877"/>
              <a:gd name="connsiteX20" fmla="*/ 4601261 w 5950915"/>
              <a:gd name="connsiteY20"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53312 h 3814877"/>
              <a:gd name="connsiteX20" fmla="*/ 4601261 w 5950915"/>
              <a:gd name="connsiteY20"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53312 h 3814877"/>
              <a:gd name="connsiteX20" fmla="*/ 4601261 w 5950915"/>
              <a:gd name="connsiteY20"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52467 w 5950915"/>
              <a:gd name="connsiteY18" fmla="*/ 1850746 h 3814877"/>
              <a:gd name="connsiteX19" fmla="*/ 4114800 w 5950915"/>
              <a:gd name="connsiteY19" fmla="*/ 1353312 h 3814877"/>
              <a:gd name="connsiteX20" fmla="*/ 4601261 w 5950915"/>
              <a:gd name="connsiteY20"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52467 w 5950915"/>
              <a:gd name="connsiteY18" fmla="*/ 1850746 h 3814877"/>
              <a:gd name="connsiteX19" fmla="*/ 4114800 w 5950915"/>
              <a:gd name="connsiteY19" fmla="*/ 1353312 h 3814877"/>
              <a:gd name="connsiteX20" fmla="*/ 4601261 w 5950915"/>
              <a:gd name="connsiteY20" fmla="*/ 888797 h 3814877"/>
              <a:gd name="connsiteX0" fmla="*/ 0 w 5998619"/>
              <a:gd name="connsiteY0" fmla="*/ 1075335 h 3814877"/>
              <a:gd name="connsiteX1" fmla="*/ 179223 w 5998619"/>
              <a:gd name="connsiteY1" fmla="*/ 888797 h 3814877"/>
              <a:gd name="connsiteX2" fmla="*/ 1002183 w 5998619"/>
              <a:gd name="connsiteY2" fmla="*/ 1020471 h 3814877"/>
              <a:gd name="connsiteX3" fmla="*/ 1159459 w 5998619"/>
              <a:gd name="connsiteY3" fmla="*/ 223114 h 3814877"/>
              <a:gd name="connsiteX4" fmla="*/ 1532535 w 5998619"/>
              <a:gd name="connsiteY4" fmla="*/ 0 h 3814877"/>
              <a:gd name="connsiteX5" fmla="*/ 1792224 w 5998619"/>
              <a:gd name="connsiteY5" fmla="*/ 427939 h 3814877"/>
              <a:gd name="connsiteX6" fmla="*/ 2414016 w 5998619"/>
              <a:gd name="connsiteY6" fmla="*/ 296266 h 3814877"/>
              <a:gd name="connsiteX7" fmla="*/ 3313786 w 5998619"/>
              <a:gd name="connsiteY7" fmla="*/ 2088490 h 3814877"/>
              <a:gd name="connsiteX8" fmla="*/ 2754173 w 5998619"/>
              <a:gd name="connsiteY8" fmla="*/ 2242109 h 3814877"/>
              <a:gd name="connsiteX9" fmla="*/ 2446935 w 5998619"/>
              <a:gd name="connsiteY9" fmla="*/ 1345997 h 3814877"/>
              <a:gd name="connsiteX10" fmla="*/ 3207715 w 5998619"/>
              <a:gd name="connsiteY10" fmla="*/ 1148487 h 3814877"/>
              <a:gd name="connsiteX11" fmla="*/ 3701491 w 5998619"/>
              <a:gd name="connsiteY11" fmla="*/ 2790749 h 3814877"/>
              <a:gd name="connsiteX12" fmla="*/ 4828032 w 5998619"/>
              <a:gd name="connsiteY12" fmla="*/ 3814877 h 3814877"/>
              <a:gd name="connsiteX13" fmla="*/ 5950915 w 5998619"/>
              <a:gd name="connsiteY13" fmla="*/ 3401568 h 3814877"/>
              <a:gd name="connsiteX14" fmla="*/ 5618074 w 5998619"/>
              <a:gd name="connsiteY14" fmla="*/ 2282343 h 3814877"/>
              <a:gd name="connsiteX15" fmla="*/ 4067251 w 5998619"/>
              <a:gd name="connsiteY15" fmla="*/ 3631997 h 3814877"/>
              <a:gd name="connsiteX16" fmla="*/ 3240634 w 5998619"/>
              <a:gd name="connsiteY16" fmla="*/ 3295498 h 3814877"/>
              <a:gd name="connsiteX17" fmla="*/ 4078224 w 5998619"/>
              <a:gd name="connsiteY17" fmla="*/ 2256739 h 3814877"/>
              <a:gd name="connsiteX18" fmla="*/ 4652467 w 5998619"/>
              <a:gd name="connsiteY18" fmla="*/ 1850746 h 3814877"/>
              <a:gd name="connsiteX19" fmla="*/ 4114800 w 5998619"/>
              <a:gd name="connsiteY19" fmla="*/ 1353312 h 3814877"/>
              <a:gd name="connsiteX20" fmla="*/ 4601261 w 5998619"/>
              <a:gd name="connsiteY20" fmla="*/ 888797 h 3814877"/>
              <a:gd name="connsiteX0" fmla="*/ 0 w 5998619"/>
              <a:gd name="connsiteY0" fmla="*/ 1075335 h 3837528"/>
              <a:gd name="connsiteX1" fmla="*/ 179223 w 5998619"/>
              <a:gd name="connsiteY1" fmla="*/ 888797 h 3837528"/>
              <a:gd name="connsiteX2" fmla="*/ 1002183 w 5998619"/>
              <a:gd name="connsiteY2" fmla="*/ 1020471 h 3837528"/>
              <a:gd name="connsiteX3" fmla="*/ 1159459 w 5998619"/>
              <a:gd name="connsiteY3" fmla="*/ 223114 h 3837528"/>
              <a:gd name="connsiteX4" fmla="*/ 1532535 w 5998619"/>
              <a:gd name="connsiteY4" fmla="*/ 0 h 3837528"/>
              <a:gd name="connsiteX5" fmla="*/ 1792224 w 5998619"/>
              <a:gd name="connsiteY5" fmla="*/ 427939 h 3837528"/>
              <a:gd name="connsiteX6" fmla="*/ 2414016 w 5998619"/>
              <a:gd name="connsiteY6" fmla="*/ 296266 h 3837528"/>
              <a:gd name="connsiteX7" fmla="*/ 3313786 w 5998619"/>
              <a:gd name="connsiteY7" fmla="*/ 2088490 h 3837528"/>
              <a:gd name="connsiteX8" fmla="*/ 2754173 w 5998619"/>
              <a:gd name="connsiteY8" fmla="*/ 2242109 h 3837528"/>
              <a:gd name="connsiteX9" fmla="*/ 2446935 w 5998619"/>
              <a:gd name="connsiteY9" fmla="*/ 1345997 h 3837528"/>
              <a:gd name="connsiteX10" fmla="*/ 3207715 w 5998619"/>
              <a:gd name="connsiteY10" fmla="*/ 1148487 h 3837528"/>
              <a:gd name="connsiteX11" fmla="*/ 3701491 w 5998619"/>
              <a:gd name="connsiteY11" fmla="*/ 2790749 h 3837528"/>
              <a:gd name="connsiteX12" fmla="*/ 4828032 w 5998619"/>
              <a:gd name="connsiteY12" fmla="*/ 3814877 h 3837528"/>
              <a:gd name="connsiteX13" fmla="*/ 5950915 w 5998619"/>
              <a:gd name="connsiteY13" fmla="*/ 3401568 h 3837528"/>
              <a:gd name="connsiteX14" fmla="*/ 5618074 w 5998619"/>
              <a:gd name="connsiteY14" fmla="*/ 2282343 h 3837528"/>
              <a:gd name="connsiteX15" fmla="*/ 4067251 w 5998619"/>
              <a:gd name="connsiteY15" fmla="*/ 3631997 h 3837528"/>
              <a:gd name="connsiteX16" fmla="*/ 3240634 w 5998619"/>
              <a:gd name="connsiteY16" fmla="*/ 3295498 h 3837528"/>
              <a:gd name="connsiteX17" fmla="*/ 4078224 w 5998619"/>
              <a:gd name="connsiteY17" fmla="*/ 2256739 h 3837528"/>
              <a:gd name="connsiteX18" fmla="*/ 4652467 w 5998619"/>
              <a:gd name="connsiteY18" fmla="*/ 1850746 h 3837528"/>
              <a:gd name="connsiteX19" fmla="*/ 4114800 w 5998619"/>
              <a:gd name="connsiteY19" fmla="*/ 1353312 h 3837528"/>
              <a:gd name="connsiteX20" fmla="*/ 4601261 w 5998619"/>
              <a:gd name="connsiteY20" fmla="*/ 888797 h 3837528"/>
              <a:gd name="connsiteX0" fmla="*/ 0 w 5998619"/>
              <a:gd name="connsiteY0" fmla="*/ 1075335 h 3930397"/>
              <a:gd name="connsiteX1" fmla="*/ 179223 w 5998619"/>
              <a:gd name="connsiteY1" fmla="*/ 888797 h 3930397"/>
              <a:gd name="connsiteX2" fmla="*/ 1002183 w 5998619"/>
              <a:gd name="connsiteY2" fmla="*/ 1020471 h 3930397"/>
              <a:gd name="connsiteX3" fmla="*/ 1159459 w 5998619"/>
              <a:gd name="connsiteY3" fmla="*/ 223114 h 3930397"/>
              <a:gd name="connsiteX4" fmla="*/ 1532535 w 5998619"/>
              <a:gd name="connsiteY4" fmla="*/ 0 h 3930397"/>
              <a:gd name="connsiteX5" fmla="*/ 1792224 w 5998619"/>
              <a:gd name="connsiteY5" fmla="*/ 427939 h 3930397"/>
              <a:gd name="connsiteX6" fmla="*/ 2414016 w 5998619"/>
              <a:gd name="connsiteY6" fmla="*/ 296266 h 3930397"/>
              <a:gd name="connsiteX7" fmla="*/ 3313786 w 5998619"/>
              <a:gd name="connsiteY7" fmla="*/ 2088490 h 3930397"/>
              <a:gd name="connsiteX8" fmla="*/ 2754173 w 5998619"/>
              <a:gd name="connsiteY8" fmla="*/ 2242109 h 3930397"/>
              <a:gd name="connsiteX9" fmla="*/ 2446935 w 5998619"/>
              <a:gd name="connsiteY9" fmla="*/ 1345997 h 3930397"/>
              <a:gd name="connsiteX10" fmla="*/ 3207715 w 5998619"/>
              <a:gd name="connsiteY10" fmla="*/ 1148487 h 3930397"/>
              <a:gd name="connsiteX11" fmla="*/ 3701491 w 5998619"/>
              <a:gd name="connsiteY11" fmla="*/ 2790749 h 3930397"/>
              <a:gd name="connsiteX12" fmla="*/ 4828032 w 5998619"/>
              <a:gd name="connsiteY12" fmla="*/ 3814877 h 3930397"/>
              <a:gd name="connsiteX13" fmla="*/ 5950915 w 5998619"/>
              <a:gd name="connsiteY13" fmla="*/ 3401568 h 3930397"/>
              <a:gd name="connsiteX14" fmla="*/ 5618074 w 5998619"/>
              <a:gd name="connsiteY14" fmla="*/ 2282343 h 3930397"/>
              <a:gd name="connsiteX15" fmla="*/ 4067251 w 5998619"/>
              <a:gd name="connsiteY15" fmla="*/ 3631997 h 3930397"/>
              <a:gd name="connsiteX16" fmla="*/ 3240634 w 5998619"/>
              <a:gd name="connsiteY16" fmla="*/ 3295498 h 3930397"/>
              <a:gd name="connsiteX17" fmla="*/ 4078224 w 5998619"/>
              <a:gd name="connsiteY17" fmla="*/ 2256739 h 3930397"/>
              <a:gd name="connsiteX18" fmla="*/ 4652467 w 5998619"/>
              <a:gd name="connsiteY18" fmla="*/ 1850746 h 3930397"/>
              <a:gd name="connsiteX19" fmla="*/ 4114800 w 5998619"/>
              <a:gd name="connsiteY19" fmla="*/ 1353312 h 3930397"/>
              <a:gd name="connsiteX20" fmla="*/ 4601261 w 5998619"/>
              <a:gd name="connsiteY20" fmla="*/ 888797 h 3930397"/>
              <a:gd name="connsiteX0" fmla="*/ 0 w 5963529"/>
              <a:gd name="connsiteY0" fmla="*/ 1075335 h 3929125"/>
              <a:gd name="connsiteX1" fmla="*/ 179223 w 5963529"/>
              <a:gd name="connsiteY1" fmla="*/ 888797 h 3929125"/>
              <a:gd name="connsiteX2" fmla="*/ 1002183 w 5963529"/>
              <a:gd name="connsiteY2" fmla="*/ 1020471 h 3929125"/>
              <a:gd name="connsiteX3" fmla="*/ 1159459 w 5963529"/>
              <a:gd name="connsiteY3" fmla="*/ 223114 h 3929125"/>
              <a:gd name="connsiteX4" fmla="*/ 1532535 w 5963529"/>
              <a:gd name="connsiteY4" fmla="*/ 0 h 3929125"/>
              <a:gd name="connsiteX5" fmla="*/ 1792224 w 5963529"/>
              <a:gd name="connsiteY5" fmla="*/ 427939 h 3929125"/>
              <a:gd name="connsiteX6" fmla="*/ 2414016 w 5963529"/>
              <a:gd name="connsiteY6" fmla="*/ 296266 h 3929125"/>
              <a:gd name="connsiteX7" fmla="*/ 3313786 w 5963529"/>
              <a:gd name="connsiteY7" fmla="*/ 2088490 h 3929125"/>
              <a:gd name="connsiteX8" fmla="*/ 2754173 w 5963529"/>
              <a:gd name="connsiteY8" fmla="*/ 2242109 h 3929125"/>
              <a:gd name="connsiteX9" fmla="*/ 2446935 w 5963529"/>
              <a:gd name="connsiteY9" fmla="*/ 1345997 h 3929125"/>
              <a:gd name="connsiteX10" fmla="*/ 3207715 w 5963529"/>
              <a:gd name="connsiteY10" fmla="*/ 1148487 h 3929125"/>
              <a:gd name="connsiteX11" fmla="*/ 3701491 w 5963529"/>
              <a:gd name="connsiteY11" fmla="*/ 2790749 h 3929125"/>
              <a:gd name="connsiteX12" fmla="*/ 4828032 w 5963529"/>
              <a:gd name="connsiteY12" fmla="*/ 3814877 h 3929125"/>
              <a:gd name="connsiteX13" fmla="*/ 5950915 w 5963529"/>
              <a:gd name="connsiteY13" fmla="*/ 3401568 h 3929125"/>
              <a:gd name="connsiteX14" fmla="*/ 5347411 w 5963529"/>
              <a:gd name="connsiteY14" fmla="*/ 2340865 h 3929125"/>
              <a:gd name="connsiteX15" fmla="*/ 4067251 w 5963529"/>
              <a:gd name="connsiteY15" fmla="*/ 3631997 h 3929125"/>
              <a:gd name="connsiteX16" fmla="*/ 3240634 w 5963529"/>
              <a:gd name="connsiteY16" fmla="*/ 3295498 h 3929125"/>
              <a:gd name="connsiteX17" fmla="*/ 4078224 w 5963529"/>
              <a:gd name="connsiteY17" fmla="*/ 2256739 h 3929125"/>
              <a:gd name="connsiteX18" fmla="*/ 4652467 w 5963529"/>
              <a:gd name="connsiteY18" fmla="*/ 1850746 h 3929125"/>
              <a:gd name="connsiteX19" fmla="*/ 4114800 w 5963529"/>
              <a:gd name="connsiteY19" fmla="*/ 1353312 h 3929125"/>
              <a:gd name="connsiteX20" fmla="*/ 4601261 w 5963529"/>
              <a:gd name="connsiteY20" fmla="*/ 888797 h 3929125"/>
              <a:gd name="connsiteX0" fmla="*/ 0 w 5975587"/>
              <a:gd name="connsiteY0" fmla="*/ 1075335 h 3929125"/>
              <a:gd name="connsiteX1" fmla="*/ 179223 w 5975587"/>
              <a:gd name="connsiteY1" fmla="*/ 888797 h 3929125"/>
              <a:gd name="connsiteX2" fmla="*/ 1002183 w 5975587"/>
              <a:gd name="connsiteY2" fmla="*/ 1020471 h 3929125"/>
              <a:gd name="connsiteX3" fmla="*/ 1159459 w 5975587"/>
              <a:gd name="connsiteY3" fmla="*/ 223114 h 3929125"/>
              <a:gd name="connsiteX4" fmla="*/ 1532535 w 5975587"/>
              <a:gd name="connsiteY4" fmla="*/ 0 h 3929125"/>
              <a:gd name="connsiteX5" fmla="*/ 1792224 w 5975587"/>
              <a:gd name="connsiteY5" fmla="*/ 427939 h 3929125"/>
              <a:gd name="connsiteX6" fmla="*/ 2414016 w 5975587"/>
              <a:gd name="connsiteY6" fmla="*/ 296266 h 3929125"/>
              <a:gd name="connsiteX7" fmla="*/ 3313786 w 5975587"/>
              <a:gd name="connsiteY7" fmla="*/ 2088490 h 3929125"/>
              <a:gd name="connsiteX8" fmla="*/ 2754173 w 5975587"/>
              <a:gd name="connsiteY8" fmla="*/ 2242109 h 3929125"/>
              <a:gd name="connsiteX9" fmla="*/ 2446935 w 5975587"/>
              <a:gd name="connsiteY9" fmla="*/ 1345997 h 3929125"/>
              <a:gd name="connsiteX10" fmla="*/ 3207715 w 5975587"/>
              <a:gd name="connsiteY10" fmla="*/ 1148487 h 3929125"/>
              <a:gd name="connsiteX11" fmla="*/ 3701491 w 5975587"/>
              <a:gd name="connsiteY11" fmla="*/ 2790749 h 3929125"/>
              <a:gd name="connsiteX12" fmla="*/ 4828032 w 5975587"/>
              <a:gd name="connsiteY12" fmla="*/ 3814877 h 3929125"/>
              <a:gd name="connsiteX13" fmla="*/ 5950915 w 5975587"/>
              <a:gd name="connsiteY13" fmla="*/ 3401568 h 3929125"/>
              <a:gd name="connsiteX14" fmla="*/ 5347411 w 5975587"/>
              <a:gd name="connsiteY14" fmla="*/ 2340865 h 3929125"/>
              <a:gd name="connsiteX15" fmla="*/ 4067251 w 5975587"/>
              <a:gd name="connsiteY15" fmla="*/ 3631997 h 3929125"/>
              <a:gd name="connsiteX16" fmla="*/ 3240634 w 5975587"/>
              <a:gd name="connsiteY16" fmla="*/ 3295498 h 3929125"/>
              <a:gd name="connsiteX17" fmla="*/ 4078224 w 5975587"/>
              <a:gd name="connsiteY17" fmla="*/ 2256739 h 3929125"/>
              <a:gd name="connsiteX18" fmla="*/ 4652467 w 5975587"/>
              <a:gd name="connsiteY18" fmla="*/ 1850746 h 3929125"/>
              <a:gd name="connsiteX19" fmla="*/ 4114800 w 5975587"/>
              <a:gd name="connsiteY19" fmla="*/ 1353312 h 3929125"/>
              <a:gd name="connsiteX20" fmla="*/ 4601261 w 5975587"/>
              <a:gd name="connsiteY20" fmla="*/ 888797 h 3929125"/>
              <a:gd name="connsiteX0" fmla="*/ 0 w 5975587"/>
              <a:gd name="connsiteY0" fmla="*/ 1075335 h 3929125"/>
              <a:gd name="connsiteX1" fmla="*/ 179223 w 5975587"/>
              <a:gd name="connsiteY1" fmla="*/ 888797 h 3929125"/>
              <a:gd name="connsiteX2" fmla="*/ 1002183 w 5975587"/>
              <a:gd name="connsiteY2" fmla="*/ 1020471 h 3929125"/>
              <a:gd name="connsiteX3" fmla="*/ 1159459 w 5975587"/>
              <a:gd name="connsiteY3" fmla="*/ 223114 h 3929125"/>
              <a:gd name="connsiteX4" fmla="*/ 1532535 w 5975587"/>
              <a:gd name="connsiteY4" fmla="*/ 0 h 3929125"/>
              <a:gd name="connsiteX5" fmla="*/ 1792224 w 5975587"/>
              <a:gd name="connsiteY5" fmla="*/ 427939 h 3929125"/>
              <a:gd name="connsiteX6" fmla="*/ 2414016 w 5975587"/>
              <a:gd name="connsiteY6" fmla="*/ 296266 h 3929125"/>
              <a:gd name="connsiteX7" fmla="*/ 3313786 w 5975587"/>
              <a:gd name="connsiteY7" fmla="*/ 2088490 h 3929125"/>
              <a:gd name="connsiteX8" fmla="*/ 2754173 w 5975587"/>
              <a:gd name="connsiteY8" fmla="*/ 2242109 h 3929125"/>
              <a:gd name="connsiteX9" fmla="*/ 2446935 w 5975587"/>
              <a:gd name="connsiteY9" fmla="*/ 1345997 h 3929125"/>
              <a:gd name="connsiteX10" fmla="*/ 3207715 w 5975587"/>
              <a:gd name="connsiteY10" fmla="*/ 1148487 h 3929125"/>
              <a:gd name="connsiteX11" fmla="*/ 3701491 w 5975587"/>
              <a:gd name="connsiteY11" fmla="*/ 2790749 h 3929125"/>
              <a:gd name="connsiteX12" fmla="*/ 4828032 w 5975587"/>
              <a:gd name="connsiteY12" fmla="*/ 3814877 h 3929125"/>
              <a:gd name="connsiteX13" fmla="*/ 5950915 w 5975587"/>
              <a:gd name="connsiteY13" fmla="*/ 3401568 h 3929125"/>
              <a:gd name="connsiteX14" fmla="*/ 5347411 w 5975587"/>
              <a:gd name="connsiteY14" fmla="*/ 2340865 h 3929125"/>
              <a:gd name="connsiteX15" fmla="*/ 4067251 w 5975587"/>
              <a:gd name="connsiteY15" fmla="*/ 3631997 h 3929125"/>
              <a:gd name="connsiteX16" fmla="*/ 3240634 w 5975587"/>
              <a:gd name="connsiteY16" fmla="*/ 3295498 h 3929125"/>
              <a:gd name="connsiteX17" fmla="*/ 4078224 w 5975587"/>
              <a:gd name="connsiteY17" fmla="*/ 2256739 h 3929125"/>
              <a:gd name="connsiteX18" fmla="*/ 4652467 w 5975587"/>
              <a:gd name="connsiteY18" fmla="*/ 1850746 h 3929125"/>
              <a:gd name="connsiteX19" fmla="*/ 4114800 w 5975587"/>
              <a:gd name="connsiteY19" fmla="*/ 1353312 h 3929125"/>
              <a:gd name="connsiteX20" fmla="*/ 4601261 w 5975587"/>
              <a:gd name="connsiteY20" fmla="*/ 888797 h 3929125"/>
              <a:gd name="connsiteX0" fmla="*/ 0 w 5975587"/>
              <a:gd name="connsiteY0" fmla="*/ 1075335 h 3929125"/>
              <a:gd name="connsiteX1" fmla="*/ 179223 w 5975587"/>
              <a:gd name="connsiteY1" fmla="*/ 888797 h 3929125"/>
              <a:gd name="connsiteX2" fmla="*/ 1002183 w 5975587"/>
              <a:gd name="connsiteY2" fmla="*/ 1020471 h 3929125"/>
              <a:gd name="connsiteX3" fmla="*/ 1159459 w 5975587"/>
              <a:gd name="connsiteY3" fmla="*/ 223114 h 3929125"/>
              <a:gd name="connsiteX4" fmla="*/ 1532535 w 5975587"/>
              <a:gd name="connsiteY4" fmla="*/ 0 h 3929125"/>
              <a:gd name="connsiteX5" fmla="*/ 1792224 w 5975587"/>
              <a:gd name="connsiteY5" fmla="*/ 427939 h 3929125"/>
              <a:gd name="connsiteX6" fmla="*/ 2414016 w 5975587"/>
              <a:gd name="connsiteY6" fmla="*/ 296266 h 3929125"/>
              <a:gd name="connsiteX7" fmla="*/ 3313786 w 5975587"/>
              <a:gd name="connsiteY7" fmla="*/ 2088490 h 3929125"/>
              <a:gd name="connsiteX8" fmla="*/ 2754173 w 5975587"/>
              <a:gd name="connsiteY8" fmla="*/ 2242109 h 3929125"/>
              <a:gd name="connsiteX9" fmla="*/ 2446935 w 5975587"/>
              <a:gd name="connsiteY9" fmla="*/ 1345997 h 3929125"/>
              <a:gd name="connsiteX10" fmla="*/ 3207715 w 5975587"/>
              <a:gd name="connsiteY10" fmla="*/ 1148487 h 3929125"/>
              <a:gd name="connsiteX11" fmla="*/ 3701491 w 5975587"/>
              <a:gd name="connsiteY11" fmla="*/ 2790749 h 3929125"/>
              <a:gd name="connsiteX12" fmla="*/ 4828032 w 5975587"/>
              <a:gd name="connsiteY12" fmla="*/ 3814877 h 3929125"/>
              <a:gd name="connsiteX13" fmla="*/ 5950915 w 5975587"/>
              <a:gd name="connsiteY13" fmla="*/ 3401568 h 3929125"/>
              <a:gd name="connsiteX14" fmla="*/ 5347411 w 5975587"/>
              <a:gd name="connsiteY14" fmla="*/ 2340865 h 3929125"/>
              <a:gd name="connsiteX15" fmla="*/ 4067251 w 5975587"/>
              <a:gd name="connsiteY15" fmla="*/ 3631997 h 3929125"/>
              <a:gd name="connsiteX16" fmla="*/ 3240634 w 5975587"/>
              <a:gd name="connsiteY16" fmla="*/ 3295498 h 3929125"/>
              <a:gd name="connsiteX17" fmla="*/ 4078224 w 5975587"/>
              <a:gd name="connsiteY17" fmla="*/ 2256739 h 3929125"/>
              <a:gd name="connsiteX18" fmla="*/ 4652467 w 5975587"/>
              <a:gd name="connsiteY18" fmla="*/ 1850746 h 3929125"/>
              <a:gd name="connsiteX19" fmla="*/ 4114800 w 5975587"/>
              <a:gd name="connsiteY19" fmla="*/ 1353312 h 3929125"/>
              <a:gd name="connsiteX20" fmla="*/ 4601261 w 5975587"/>
              <a:gd name="connsiteY20" fmla="*/ 888797 h 3929125"/>
              <a:gd name="connsiteX0" fmla="*/ 0 w 5975587"/>
              <a:gd name="connsiteY0" fmla="*/ 1082650 h 3936440"/>
              <a:gd name="connsiteX1" fmla="*/ 179223 w 5975587"/>
              <a:gd name="connsiteY1" fmla="*/ 896112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179223 w 5975587"/>
              <a:gd name="connsiteY1" fmla="*/ 896112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179223 w 5975587"/>
              <a:gd name="connsiteY1" fmla="*/ 896112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424282 w 5975587"/>
              <a:gd name="connsiteY1" fmla="*/ 753466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424282 w 5975587"/>
              <a:gd name="connsiteY1" fmla="*/ 753466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424282 w 5975587"/>
              <a:gd name="connsiteY1" fmla="*/ 753466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604212 w 5975587"/>
              <a:gd name="connsiteY8" fmla="*/ 223479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424282 w 5975587"/>
              <a:gd name="connsiteY1" fmla="*/ 753466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604212 w 5975587"/>
              <a:gd name="connsiteY8" fmla="*/ 2234794 h 3936440"/>
              <a:gd name="connsiteX9" fmla="*/ 2446935 w 5975587"/>
              <a:gd name="connsiteY9" fmla="*/ 1353312 h 3936440"/>
              <a:gd name="connsiteX10" fmla="*/ 3544214 w 5975587"/>
              <a:gd name="connsiteY10" fmla="*/ 123261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2095805 h 3846673"/>
              <a:gd name="connsiteX8" fmla="*/ 2604212 w 5975587"/>
              <a:gd name="connsiteY8" fmla="*/ 2234794 h 3846673"/>
              <a:gd name="connsiteX9" fmla="*/ 2446935 w 5975587"/>
              <a:gd name="connsiteY9" fmla="*/ 1353312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446935 w 5975587"/>
              <a:gd name="connsiteY9" fmla="*/ 1353312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446935 w 5975587"/>
              <a:gd name="connsiteY9" fmla="*/ 1353312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596897 w 5975587"/>
              <a:gd name="connsiteY9" fmla="*/ 1335024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596897 w 5975587"/>
              <a:gd name="connsiteY9" fmla="*/ 1335024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596897 w 5975587"/>
              <a:gd name="connsiteY9" fmla="*/ 1335024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647202 h 4411225"/>
              <a:gd name="connsiteX1" fmla="*/ 424282 w 5975587"/>
              <a:gd name="connsiteY1" fmla="*/ 1318018 h 4411225"/>
              <a:gd name="connsiteX2" fmla="*/ 1002183 w 5975587"/>
              <a:gd name="connsiteY2" fmla="*/ 1592338 h 4411225"/>
              <a:gd name="connsiteX3" fmla="*/ 1159459 w 5975587"/>
              <a:gd name="connsiteY3" fmla="*/ 794981 h 4411225"/>
              <a:gd name="connsiteX4" fmla="*/ 1468683 w 5975587"/>
              <a:gd name="connsiteY4" fmla="*/ 1281 h 4411225"/>
              <a:gd name="connsiteX5" fmla="*/ 1792224 w 5975587"/>
              <a:gd name="connsiteY5" fmla="*/ 999806 h 4411225"/>
              <a:gd name="connsiteX6" fmla="*/ 2414016 w 5975587"/>
              <a:gd name="connsiteY6" fmla="*/ 868133 h 4411225"/>
              <a:gd name="connsiteX7" fmla="*/ 3313786 w 5975587"/>
              <a:gd name="connsiteY7" fmla="*/ 2389695 h 4411225"/>
              <a:gd name="connsiteX8" fmla="*/ 2604212 w 5975587"/>
              <a:gd name="connsiteY8" fmla="*/ 2799346 h 4411225"/>
              <a:gd name="connsiteX9" fmla="*/ 2596897 w 5975587"/>
              <a:gd name="connsiteY9" fmla="*/ 1899576 h 4411225"/>
              <a:gd name="connsiteX10" fmla="*/ 3544214 w 5975587"/>
              <a:gd name="connsiteY10" fmla="*/ 1797164 h 4411225"/>
              <a:gd name="connsiteX11" fmla="*/ 3555187 w 5975587"/>
              <a:gd name="connsiteY11" fmla="*/ 3318725 h 4411225"/>
              <a:gd name="connsiteX12" fmla="*/ 4828032 w 5975587"/>
              <a:gd name="connsiteY12" fmla="*/ 4386744 h 4411225"/>
              <a:gd name="connsiteX13" fmla="*/ 5950915 w 5975587"/>
              <a:gd name="connsiteY13" fmla="*/ 3973435 h 4411225"/>
              <a:gd name="connsiteX14" fmla="*/ 5347411 w 5975587"/>
              <a:gd name="connsiteY14" fmla="*/ 2912732 h 4411225"/>
              <a:gd name="connsiteX15" fmla="*/ 4067251 w 5975587"/>
              <a:gd name="connsiteY15" fmla="*/ 4203864 h 4411225"/>
              <a:gd name="connsiteX16" fmla="*/ 3240634 w 5975587"/>
              <a:gd name="connsiteY16" fmla="*/ 3867365 h 4411225"/>
              <a:gd name="connsiteX17" fmla="*/ 4078224 w 5975587"/>
              <a:gd name="connsiteY17" fmla="*/ 2828606 h 4411225"/>
              <a:gd name="connsiteX18" fmla="*/ 4652467 w 5975587"/>
              <a:gd name="connsiteY18" fmla="*/ 2422613 h 4411225"/>
              <a:gd name="connsiteX19" fmla="*/ 4114800 w 5975587"/>
              <a:gd name="connsiteY19" fmla="*/ 1925179 h 4411225"/>
              <a:gd name="connsiteX20" fmla="*/ 4601261 w 5975587"/>
              <a:gd name="connsiteY20" fmla="*/ 1460664 h 4411225"/>
              <a:gd name="connsiteX0" fmla="*/ 0 w 5975587"/>
              <a:gd name="connsiteY0" fmla="*/ 1687377 h 4451400"/>
              <a:gd name="connsiteX1" fmla="*/ 424282 w 5975587"/>
              <a:gd name="connsiteY1" fmla="*/ 1358193 h 4451400"/>
              <a:gd name="connsiteX2" fmla="*/ 1002183 w 5975587"/>
              <a:gd name="connsiteY2" fmla="*/ 1632513 h 4451400"/>
              <a:gd name="connsiteX3" fmla="*/ 1015790 w 5975587"/>
              <a:gd name="connsiteY3" fmla="*/ 275543 h 4451400"/>
              <a:gd name="connsiteX4" fmla="*/ 1468683 w 5975587"/>
              <a:gd name="connsiteY4" fmla="*/ 41456 h 4451400"/>
              <a:gd name="connsiteX5" fmla="*/ 1792224 w 5975587"/>
              <a:gd name="connsiteY5" fmla="*/ 1039981 h 4451400"/>
              <a:gd name="connsiteX6" fmla="*/ 2414016 w 5975587"/>
              <a:gd name="connsiteY6" fmla="*/ 908308 h 4451400"/>
              <a:gd name="connsiteX7" fmla="*/ 3313786 w 5975587"/>
              <a:gd name="connsiteY7" fmla="*/ 2429870 h 4451400"/>
              <a:gd name="connsiteX8" fmla="*/ 2604212 w 5975587"/>
              <a:gd name="connsiteY8" fmla="*/ 2839521 h 4451400"/>
              <a:gd name="connsiteX9" fmla="*/ 2596897 w 5975587"/>
              <a:gd name="connsiteY9" fmla="*/ 1939751 h 4451400"/>
              <a:gd name="connsiteX10" fmla="*/ 3544214 w 5975587"/>
              <a:gd name="connsiteY10" fmla="*/ 1837339 h 4451400"/>
              <a:gd name="connsiteX11" fmla="*/ 3555187 w 5975587"/>
              <a:gd name="connsiteY11" fmla="*/ 3358900 h 4451400"/>
              <a:gd name="connsiteX12" fmla="*/ 4828032 w 5975587"/>
              <a:gd name="connsiteY12" fmla="*/ 4426919 h 4451400"/>
              <a:gd name="connsiteX13" fmla="*/ 5950915 w 5975587"/>
              <a:gd name="connsiteY13" fmla="*/ 4013610 h 4451400"/>
              <a:gd name="connsiteX14" fmla="*/ 5347411 w 5975587"/>
              <a:gd name="connsiteY14" fmla="*/ 2952907 h 4451400"/>
              <a:gd name="connsiteX15" fmla="*/ 4067251 w 5975587"/>
              <a:gd name="connsiteY15" fmla="*/ 4244039 h 4451400"/>
              <a:gd name="connsiteX16" fmla="*/ 3240634 w 5975587"/>
              <a:gd name="connsiteY16" fmla="*/ 3907540 h 4451400"/>
              <a:gd name="connsiteX17" fmla="*/ 4078224 w 5975587"/>
              <a:gd name="connsiteY17" fmla="*/ 2868781 h 4451400"/>
              <a:gd name="connsiteX18" fmla="*/ 4652467 w 5975587"/>
              <a:gd name="connsiteY18" fmla="*/ 2462788 h 4451400"/>
              <a:gd name="connsiteX19" fmla="*/ 4114800 w 5975587"/>
              <a:gd name="connsiteY19" fmla="*/ 1965354 h 4451400"/>
              <a:gd name="connsiteX20" fmla="*/ 4601261 w 5975587"/>
              <a:gd name="connsiteY20" fmla="*/ 1500839 h 4451400"/>
              <a:gd name="connsiteX0" fmla="*/ 0 w 5975587"/>
              <a:gd name="connsiteY0" fmla="*/ 1687377 h 4451400"/>
              <a:gd name="connsiteX1" fmla="*/ 424282 w 5975587"/>
              <a:gd name="connsiteY1" fmla="*/ 1358193 h 4451400"/>
              <a:gd name="connsiteX2" fmla="*/ 1018147 w 5975587"/>
              <a:gd name="connsiteY2" fmla="*/ 904650 h 4451400"/>
              <a:gd name="connsiteX3" fmla="*/ 1015790 w 5975587"/>
              <a:gd name="connsiteY3" fmla="*/ 275543 h 4451400"/>
              <a:gd name="connsiteX4" fmla="*/ 1468683 w 5975587"/>
              <a:gd name="connsiteY4" fmla="*/ 41456 h 4451400"/>
              <a:gd name="connsiteX5" fmla="*/ 1792224 w 5975587"/>
              <a:gd name="connsiteY5" fmla="*/ 1039981 h 4451400"/>
              <a:gd name="connsiteX6" fmla="*/ 2414016 w 5975587"/>
              <a:gd name="connsiteY6" fmla="*/ 908308 h 4451400"/>
              <a:gd name="connsiteX7" fmla="*/ 3313786 w 5975587"/>
              <a:gd name="connsiteY7" fmla="*/ 2429870 h 4451400"/>
              <a:gd name="connsiteX8" fmla="*/ 2604212 w 5975587"/>
              <a:gd name="connsiteY8" fmla="*/ 2839521 h 4451400"/>
              <a:gd name="connsiteX9" fmla="*/ 2596897 w 5975587"/>
              <a:gd name="connsiteY9" fmla="*/ 1939751 h 4451400"/>
              <a:gd name="connsiteX10" fmla="*/ 3544214 w 5975587"/>
              <a:gd name="connsiteY10" fmla="*/ 1837339 h 4451400"/>
              <a:gd name="connsiteX11" fmla="*/ 3555187 w 5975587"/>
              <a:gd name="connsiteY11" fmla="*/ 3358900 h 4451400"/>
              <a:gd name="connsiteX12" fmla="*/ 4828032 w 5975587"/>
              <a:gd name="connsiteY12" fmla="*/ 4426919 h 4451400"/>
              <a:gd name="connsiteX13" fmla="*/ 5950915 w 5975587"/>
              <a:gd name="connsiteY13" fmla="*/ 4013610 h 4451400"/>
              <a:gd name="connsiteX14" fmla="*/ 5347411 w 5975587"/>
              <a:gd name="connsiteY14" fmla="*/ 2952907 h 4451400"/>
              <a:gd name="connsiteX15" fmla="*/ 4067251 w 5975587"/>
              <a:gd name="connsiteY15" fmla="*/ 4244039 h 4451400"/>
              <a:gd name="connsiteX16" fmla="*/ 3240634 w 5975587"/>
              <a:gd name="connsiteY16" fmla="*/ 3907540 h 4451400"/>
              <a:gd name="connsiteX17" fmla="*/ 4078224 w 5975587"/>
              <a:gd name="connsiteY17" fmla="*/ 2868781 h 4451400"/>
              <a:gd name="connsiteX18" fmla="*/ 4652467 w 5975587"/>
              <a:gd name="connsiteY18" fmla="*/ 2462788 h 4451400"/>
              <a:gd name="connsiteX19" fmla="*/ 4114800 w 5975587"/>
              <a:gd name="connsiteY19" fmla="*/ 1965354 h 4451400"/>
              <a:gd name="connsiteX20" fmla="*/ 4601261 w 5975587"/>
              <a:gd name="connsiteY20" fmla="*/ 1500839 h 4451400"/>
              <a:gd name="connsiteX0" fmla="*/ 0 w 5975587"/>
              <a:gd name="connsiteY0" fmla="*/ 1671615 h 4435638"/>
              <a:gd name="connsiteX1" fmla="*/ 424282 w 5975587"/>
              <a:gd name="connsiteY1" fmla="*/ 1342431 h 4435638"/>
              <a:gd name="connsiteX2" fmla="*/ 1018147 w 5975587"/>
              <a:gd name="connsiteY2" fmla="*/ 888888 h 4435638"/>
              <a:gd name="connsiteX3" fmla="*/ 1015790 w 5975587"/>
              <a:gd name="connsiteY3" fmla="*/ 259781 h 4435638"/>
              <a:gd name="connsiteX4" fmla="*/ 1468683 w 5975587"/>
              <a:gd name="connsiteY4" fmla="*/ 25694 h 4435638"/>
              <a:gd name="connsiteX5" fmla="*/ 1911948 w 5975587"/>
              <a:gd name="connsiteY5" fmla="*/ 786475 h 4435638"/>
              <a:gd name="connsiteX6" fmla="*/ 2414016 w 5975587"/>
              <a:gd name="connsiteY6" fmla="*/ 892546 h 4435638"/>
              <a:gd name="connsiteX7" fmla="*/ 3313786 w 5975587"/>
              <a:gd name="connsiteY7" fmla="*/ 2414108 h 4435638"/>
              <a:gd name="connsiteX8" fmla="*/ 2604212 w 5975587"/>
              <a:gd name="connsiteY8" fmla="*/ 2823759 h 4435638"/>
              <a:gd name="connsiteX9" fmla="*/ 2596897 w 5975587"/>
              <a:gd name="connsiteY9" fmla="*/ 1923989 h 4435638"/>
              <a:gd name="connsiteX10" fmla="*/ 3544214 w 5975587"/>
              <a:gd name="connsiteY10" fmla="*/ 1821577 h 4435638"/>
              <a:gd name="connsiteX11" fmla="*/ 3555187 w 5975587"/>
              <a:gd name="connsiteY11" fmla="*/ 3343138 h 4435638"/>
              <a:gd name="connsiteX12" fmla="*/ 4828032 w 5975587"/>
              <a:gd name="connsiteY12" fmla="*/ 4411157 h 4435638"/>
              <a:gd name="connsiteX13" fmla="*/ 5950915 w 5975587"/>
              <a:gd name="connsiteY13" fmla="*/ 3997848 h 4435638"/>
              <a:gd name="connsiteX14" fmla="*/ 5347411 w 5975587"/>
              <a:gd name="connsiteY14" fmla="*/ 2937145 h 4435638"/>
              <a:gd name="connsiteX15" fmla="*/ 4067251 w 5975587"/>
              <a:gd name="connsiteY15" fmla="*/ 4228277 h 4435638"/>
              <a:gd name="connsiteX16" fmla="*/ 3240634 w 5975587"/>
              <a:gd name="connsiteY16" fmla="*/ 3891778 h 4435638"/>
              <a:gd name="connsiteX17" fmla="*/ 4078224 w 5975587"/>
              <a:gd name="connsiteY17" fmla="*/ 2853019 h 4435638"/>
              <a:gd name="connsiteX18" fmla="*/ 4652467 w 5975587"/>
              <a:gd name="connsiteY18" fmla="*/ 2447026 h 4435638"/>
              <a:gd name="connsiteX19" fmla="*/ 4114800 w 5975587"/>
              <a:gd name="connsiteY19" fmla="*/ 1949592 h 4435638"/>
              <a:gd name="connsiteX20" fmla="*/ 4601261 w 5975587"/>
              <a:gd name="connsiteY20" fmla="*/ 1485077 h 4435638"/>
              <a:gd name="connsiteX0" fmla="*/ 0 w 5975587"/>
              <a:gd name="connsiteY0" fmla="*/ 1455244 h 4219267"/>
              <a:gd name="connsiteX1" fmla="*/ 424282 w 5975587"/>
              <a:gd name="connsiteY1" fmla="*/ 1126060 h 4219267"/>
              <a:gd name="connsiteX2" fmla="*/ 1018147 w 5975587"/>
              <a:gd name="connsiteY2" fmla="*/ 672517 h 4219267"/>
              <a:gd name="connsiteX3" fmla="*/ 1015790 w 5975587"/>
              <a:gd name="connsiteY3" fmla="*/ 43410 h 4219267"/>
              <a:gd name="connsiteX4" fmla="*/ 542818 w 5975587"/>
              <a:gd name="connsiteY4" fmla="*/ 339675 h 4219267"/>
              <a:gd name="connsiteX5" fmla="*/ 1911948 w 5975587"/>
              <a:gd name="connsiteY5" fmla="*/ 570104 h 4219267"/>
              <a:gd name="connsiteX6" fmla="*/ 2414016 w 5975587"/>
              <a:gd name="connsiteY6" fmla="*/ 676175 h 4219267"/>
              <a:gd name="connsiteX7" fmla="*/ 3313786 w 5975587"/>
              <a:gd name="connsiteY7" fmla="*/ 2197737 h 4219267"/>
              <a:gd name="connsiteX8" fmla="*/ 2604212 w 5975587"/>
              <a:gd name="connsiteY8" fmla="*/ 2607388 h 4219267"/>
              <a:gd name="connsiteX9" fmla="*/ 2596897 w 5975587"/>
              <a:gd name="connsiteY9" fmla="*/ 1707618 h 4219267"/>
              <a:gd name="connsiteX10" fmla="*/ 3544214 w 5975587"/>
              <a:gd name="connsiteY10" fmla="*/ 1605206 h 4219267"/>
              <a:gd name="connsiteX11" fmla="*/ 3555187 w 5975587"/>
              <a:gd name="connsiteY11" fmla="*/ 3126767 h 4219267"/>
              <a:gd name="connsiteX12" fmla="*/ 4828032 w 5975587"/>
              <a:gd name="connsiteY12" fmla="*/ 4194786 h 4219267"/>
              <a:gd name="connsiteX13" fmla="*/ 5950915 w 5975587"/>
              <a:gd name="connsiteY13" fmla="*/ 3781477 h 4219267"/>
              <a:gd name="connsiteX14" fmla="*/ 5347411 w 5975587"/>
              <a:gd name="connsiteY14" fmla="*/ 2720774 h 4219267"/>
              <a:gd name="connsiteX15" fmla="*/ 4067251 w 5975587"/>
              <a:gd name="connsiteY15" fmla="*/ 4011906 h 4219267"/>
              <a:gd name="connsiteX16" fmla="*/ 3240634 w 5975587"/>
              <a:gd name="connsiteY16" fmla="*/ 3675407 h 4219267"/>
              <a:gd name="connsiteX17" fmla="*/ 4078224 w 5975587"/>
              <a:gd name="connsiteY17" fmla="*/ 2636648 h 4219267"/>
              <a:gd name="connsiteX18" fmla="*/ 4652467 w 5975587"/>
              <a:gd name="connsiteY18" fmla="*/ 2230655 h 4219267"/>
              <a:gd name="connsiteX19" fmla="*/ 4114800 w 5975587"/>
              <a:gd name="connsiteY19" fmla="*/ 1733221 h 4219267"/>
              <a:gd name="connsiteX20" fmla="*/ 4601261 w 5975587"/>
              <a:gd name="connsiteY20" fmla="*/ 1268706 h 4219267"/>
              <a:gd name="connsiteX0" fmla="*/ 0 w 5975587"/>
              <a:gd name="connsiteY0" fmla="*/ 1534047 h 4298070"/>
              <a:gd name="connsiteX1" fmla="*/ 424282 w 5975587"/>
              <a:gd name="connsiteY1" fmla="*/ 1204863 h 4298070"/>
              <a:gd name="connsiteX2" fmla="*/ 1018147 w 5975587"/>
              <a:gd name="connsiteY2" fmla="*/ 751320 h 4298070"/>
              <a:gd name="connsiteX3" fmla="*/ 1590465 w 5975587"/>
              <a:gd name="connsiteY3" fmla="*/ 38089 h 4298070"/>
              <a:gd name="connsiteX4" fmla="*/ 542818 w 5975587"/>
              <a:gd name="connsiteY4" fmla="*/ 418478 h 4298070"/>
              <a:gd name="connsiteX5" fmla="*/ 1911948 w 5975587"/>
              <a:gd name="connsiteY5" fmla="*/ 648907 h 4298070"/>
              <a:gd name="connsiteX6" fmla="*/ 2414016 w 5975587"/>
              <a:gd name="connsiteY6" fmla="*/ 754978 h 4298070"/>
              <a:gd name="connsiteX7" fmla="*/ 3313786 w 5975587"/>
              <a:gd name="connsiteY7" fmla="*/ 2276540 h 4298070"/>
              <a:gd name="connsiteX8" fmla="*/ 2604212 w 5975587"/>
              <a:gd name="connsiteY8" fmla="*/ 2686191 h 4298070"/>
              <a:gd name="connsiteX9" fmla="*/ 2596897 w 5975587"/>
              <a:gd name="connsiteY9" fmla="*/ 1786421 h 4298070"/>
              <a:gd name="connsiteX10" fmla="*/ 3544214 w 5975587"/>
              <a:gd name="connsiteY10" fmla="*/ 1684009 h 4298070"/>
              <a:gd name="connsiteX11" fmla="*/ 3555187 w 5975587"/>
              <a:gd name="connsiteY11" fmla="*/ 3205570 h 4298070"/>
              <a:gd name="connsiteX12" fmla="*/ 4828032 w 5975587"/>
              <a:gd name="connsiteY12" fmla="*/ 4273589 h 4298070"/>
              <a:gd name="connsiteX13" fmla="*/ 5950915 w 5975587"/>
              <a:gd name="connsiteY13" fmla="*/ 3860280 h 4298070"/>
              <a:gd name="connsiteX14" fmla="*/ 5347411 w 5975587"/>
              <a:gd name="connsiteY14" fmla="*/ 2799577 h 4298070"/>
              <a:gd name="connsiteX15" fmla="*/ 4067251 w 5975587"/>
              <a:gd name="connsiteY15" fmla="*/ 4090709 h 4298070"/>
              <a:gd name="connsiteX16" fmla="*/ 3240634 w 5975587"/>
              <a:gd name="connsiteY16" fmla="*/ 3754210 h 4298070"/>
              <a:gd name="connsiteX17" fmla="*/ 4078224 w 5975587"/>
              <a:gd name="connsiteY17" fmla="*/ 2715451 h 4298070"/>
              <a:gd name="connsiteX18" fmla="*/ 4652467 w 5975587"/>
              <a:gd name="connsiteY18" fmla="*/ 2309458 h 4298070"/>
              <a:gd name="connsiteX19" fmla="*/ 4114800 w 5975587"/>
              <a:gd name="connsiteY19" fmla="*/ 1812024 h 4298070"/>
              <a:gd name="connsiteX20" fmla="*/ 4601261 w 5975587"/>
              <a:gd name="connsiteY20" fmla="*/ 1347509 h 4298070"/>
              <a:gd name="connsiteX0" fmla="*/ 0 w 5975587"/>
              <a:gd name="connsiteY0" fmla="*/ 1534047 h 4298070"/>
              <a:gd name="connsiteX1" fmla="*/ 424282 w 5975587"/>
              <a:gd name="connsiteY1" fmla="*/ 1204863 h 4298070"/>
              <a:gd name="connsiteX2" fmla="*/ 1018147 w 5975587"/>
              <a:gd name="connsiteY2" fmla="*/ 751320 h 4298070"/>
              <a:gd name="connsiteX3" fmla="*/ 1590465 w 5975587"/>
              <a:gd name="connsiteY3" fmla="*/ 38089 h 4298070"/>
              <a:gd name="connsiteX4" fmla="*/ 542818 w 5975587"/>
              <a:gd name="connsiteY4" fmla="*/ 418478 h 4298070"/>
              <a:gd name="connsiteX5" fmla="*/ 1911948 w 5975587"/>
              <a:gd name="connsiteY5" fmla="*/ 648907 h 4298070"/>
              <a:gd name="connsiteX6" fmla="*/ 2414016 w 5975587"/>
              <a:gd name="connsiteY6" fmla="*/ 754978 h 4298070"/>
              <a:gd name="connsiteX7" fmla="*/ 3313786 w 5975587"/>
              <a:gd name="connsiteY7" fmla="*/ 2276540 h 4298070"/>
              <a:gd name="connsiteX8" fmla="*/ 2604212 w 5975587"/>
              <a:gd name="connsiteY8" fmla="*/ 2686191 h 4298070"/>
              <a:gd name="connsiteX9" fmla="*/ 2596897 w 5975587"/>
              <a:gd name="connsiteY9" fmla="*/ 1786421 h 4298070"/>
              <a:gd name="connsiteX10" fmla="*/ 3544214 w 5975587"/>
              <a:gd name="connsiteY10" fmla="*/ 1684009 h 4298070"/>
              <a:gd name="connsiteX11" fmla="*/ 3555187 w 5975587"/>
              <a:gd name="connsiteY11" fmla="*/ 3205570 h 4298070"/>
              <a:gd name="connsiteX12" fmla="*/ 4828032 w 5975587"/>
              <a:gd name="connsiteY12" fmla="*/ 4273589 h 4298070"/>
              <a:gd name="connsiteX13" fmla="*/ 5950915 w 5975587"/>
              <a:gd name="connsiteY13" fmla="*/ 3860280 h 4298070"/>
              <a:gd name="connsiteX14" fmla="*/ 5347411 w 5975587"/>
              <a:gd name="connsiteY14" fmla="*/ 2799577 h 4298070"/>
              <a:gd name="connsiteX15" fmla="*/ 4067251 w 5975587"/>
              <a:gd name="connsiteY15" fmla="*/ 4090709 h 4298070"/>
              <a:gd name="connsiteX16" fmla="*/ 3240634 w 5975587"/>
              <a:gd name="connsiteY16" fmla="*/ 3754210 h 4298070"/>
              <a:gd name="connsiteX17" fmla="*/ 4078224 w 5975587"/>
              <a:gd name="connsiteY17" fmla="*/ 2715451 h 4298070"/>
              <a:gd name="connsiteX18" fmla="*/ 4652467 w 5975587"/>
              <a:gd name="connsiteY18" fmla="*/ 2309458 h 4298070"/>
              <a:gd name="connsiteX19" fmla="*/ 4114800 w 5975587"/>
              <a:gd name="connsiteY19" fmla="*/ 1812024 h 4298070"/>
              <a:gd name="connsiteX20" fmla="*/ 4601261 w 5975587"/>
              <a:gd name="connsiteY20" fmla="*/ 1347509 h 4298070"/>
              <a:gd name="connsiteX0" fmla="*/ 0 w 5975587"/>
              <a:gd name="connsiteY0" fmla="*/ 1522308 h 4286331"/>
              <a:gd name="connsiteX1" fmla="*/ 424282 w 5975587"/>
              <a:gd name="connsiteY1" fmla="*/ 1193124 h 4286331"/>
              <a:gd name="connsiteX2" fmla="*/ 1018147 w 5975587"/>
              <a:gd name="connsiteY2" fmla="*/ 739581 h 4286331"/>
              <a:gd name="connsiteX3" fmla="*/ 1590465 w 5975587"/>
              <a:gd name="connsiteY3" fmla="*/ 26350 h 4286331"/>
              <a:gd name="connsiteX4" fmla="*/ 542818 w 5975587"/>
              <a:gd name="connsiteY4" fmla="*/ 406739 h 4286331"/>
              <a:gd name="connsiteX5" fmla="*/ 1911948 w 5975587"/>
              <a:gd name="connsiteY5" fmla="*/ 637168 h 4286331"/>
              <a:gd name="connsiteX6" fmla="*/ 2414016 w 5975587"/>
              <a:gd name="connsiteY6" fmla="*/ 743239 h 4286331"/>
              <a:gd name="connsiteX7" fmla="*/ 3313786 w 5975587"/>
              <a:gd name="connsiteY7" fmla="*/ 2264801 h 4286331"/>
              <a:gd name="connsiteX8" fmla="*/ 2604212 w 5975587"/>
              <a:gd name="connsiteY8" fmla="*/ 2674452 h 4286331"/>
              <a:gd name="connsiteX9" fmla="*/ 2596897 w 5975587"/>
              <a:gd name="connsiteY9" fmla="*/ 1774682 h 4286331"/>
              <a:gd name="connsiteX10" fmla="*/ 3544214 w 5975587"/>
              <a:gd name="connsiteY10" fmla="*/ 1672270 h 4286331"/>
              <a:gd name="connsiteX11" fmla="*/ 3555187 w 5975587"/>
              <a:gd name="connsiteY11" fmla="*/ 3193831 h 4286331"/>
              <a:gd name="connsiteX12" fmla="*/ 4828032 w 5975587"/>
              <a:gd name="connsiteY12" fmla="*/ 4261850 h 4286331"/>
              <a:gd name="connsiteX13" fmla="*/ 5950915 w 5975587"/>
              <a:gd name="connsiteY13" fmla="*/ 3848541 h 4286331"/>
              <a:gd name="connsiteX14" fmla="*/ 5347411 w 5975587"/>
              <a:gd name="connsiteY14" fmla="*/ 2787838 h 4286331"/>
              <a:gd name="connsiteX15" fmla="*/ 4067251 w 5975587"/>
              <a:gd name="connsiteY15" fmla="*/ 4078970 h 4286331"/>
              <a:gd name="connsiteX16" fmla="*/ 3240634 w 5975587"/>
              <a:gd name="connsiteY16" fmla="*/ 3742471 h 4286331"/>
              <a:gd name="connsiteX17" fmla="*/ 4078224 w 5975587"/>
              <a:gd name="connsiteY17" fmla="*/ 2703712 h 4286331"/>
              <a:gd name="connsiteX18" fmla="*/ 4652467 w 5975587"/>
              <a:gd name="connsiteY18" fmla="*/ 2297719 h 4286331"/>
              <a:gd name="connsiteX19" fmla="*/ 4114800 w 5975587"/>
              <a:gd name="connsiteY19" fmla="*/ 1800285 h 4286331"/>
              <a:gd name="connsiteX20" fmla="*/ 4601261 w 5975587"/>
              <a:gd name="connsiteY20" fmla="*/ 1335770 h 4286331"/>
              <a:gd name="connsiteX0" fmla="*/ 0 w 5975587"/>
              <a:gd name="connsiteY0" fmla="*/ 1463111 h 4227134"/>
              <a:gd name="connsiteX1" fmla="*/ 424282 w 5975587"/>
              <a:gd name="connsiteY1" fmla="*/ 1133927 h 4227134"/>
              <a:gd name="connsiteX2" fmla="*/ 1018147 w 5975587"/>
              <a:gd name="connsiteY2" fmla="*/ 680384 h 4227134"/>
              <a:gd name="connsiteX3" fmla="*/ 1394917 w 5975587"/>
              <a:gd name="connsiteY3" fmla="*/ 29333 h 4227134"/>
              <a:gd name="connsiteX4" fmla="*/ 542818 w 5975587"/>
              <a:gd name="connsiteY4" fmla="*/ 347542 h 4227134"/>
              <a:gd name="connsiteX5" fmla="*/ 1911948 w 5975587"/>
              <a:gd name="connsiteY5" fmla="*/ 577971 h 4227134"/>
              <a:gd name="connsiteX6" fmla="*/ 2414016 w 5975587"/>
              <a:gd name="connsiteY6" fmla="*/ 684042 h 4227134"/>
              <a:gd name="connsiteX7" fmla="*/ 3313786 w 5975587"/>
              <a:gd name="connsiteY7" fmla="*/ 2205604 h 4227134"/>
              <a:gd name="connsiteX8" fmla="*/ 2604212 w 5975587"/>
              <a:gd name="connsiteY8" fmla="*/ 2615255 h 4227134"/>
              <a:gd name="connsiteX9" fmla="*/ 2596897 w 5975587"/>
              <a:gd name="connsiteY9" fmla="*/ 1715485 h 4227134"/>
              <a:gd name="connsiteX10" fmla="*/ 3544214 w 5975587"/>
              <a:gd name="connsiteY10" fmla="*/ 1613073 h 4227134"/>
              <a:gd name="connsiteX11" fmla="*/ 3555187 w 5975587"/>
              <a:gd name="connsiteY11" fmla="*/ 3134634 h 4227134"/>
              <a:gd name="connsiteX12" fmla="*/ 4828032 w 5975587"/>
              <a:gd name="connsiteY12" fmla="*/ 4202653 h 4227134"/>
              <a:gd name="connsiteX13" fmla="*/ 5950915 w 5975587"/>
              <a:gd name="connsiteY13" fmla="*/ 3789344 h 4227134"/>
              <a:gd name="connsiteX14" fmla="*/ 5347411 w 5975587"/>
              <a:gd name="connsiteY14" fmla="*/ 2728641 h 4227134"/>
              <a:gd name="connsiteX15" fmla="*/ 4067251 w 5975587"/>
              <a:gd name="connsiteY15" fmla="*/ 4019773 h 4227134"/>
              <a:gd name="connsiteX16" fmla="*/ 3240634 w 5975587"/>
              <a:gd name="connsiteY16" fmla="*/ 3683274 h 4227134"/>
              <a:gd name="connsiteX17" fmla="*/ 4078224 w 5975587"/>
              <a:gd name="connsiteY17" fmla="*/ 2644515 h 4227134"/>
              <a:gd name="connsiteX18" fmla="*/ 4652467 w 5975587"/>
              <a:gd name="connsiteY18" fmla="*/ 2238522 h 4227134"/>
              <a:gd name="connsiteX19" fmla="*/ 4114800 w 5975587"/>
              <a:gd name="connsiteY19" fmla="*/ 1741088 h 4227134"/>
              <a:gd name="connsiteX20" fmla="*/ 4601261 w 5975587"/>
              <a:gd name="connsiteY20" fmla="*/ 1276573 h 4227134"/>
              <a:gd name="connsiteX0" fmla="*/ 0 w 5975587"/>
              <a:gd name="connsiteY0" fmla="*/ 1463111 h 4227134"/>
              <a:gd name="connsiteX1" fmla="*/ 424282 w 5975587"/>
              <a:gd name="connsiteY1" fmla="*/ 1133927 h 4227134"/>
              <a:gd name="connsiteX2" fmla="*/ 1018147 w 5975587"/>
              <a:gd name="connsiteY2" fmla="*/ 680384 h 4227134"/>
              <a:gd name="connsiteX3" fmla="*/ 1394917 w 5975587"/>
              <a:gd name="connsiteY3" fmla="*/ 29333 h 4227134"/>
              <a:gd name="connsiteX4" fmla="*/ 542818 w 5975587"/>
              <a:gd name="connsiteY4" fmla="*/ 347542 h 4227134"/>
              <a:gd name="connsiteX5" fmla="*/ 1911948 w 5975587"/>
              <a:gd name="connsiteY5" fmla="*/ 577971 h 4227134"/>
              <a:gd name="connsiteX6" fmla="*/ 2414016 w 5975587"/>
              <a:gd name="connsiteY6" fmla="*/ 684042 h 4227134"/>
              <a:gd name="connsiteX7" fmla="*/ 3313786 w 5975587"/>
              <a:gd name="connsiteY7" fmla="*/ 2205604 h 4227134"/>
              <a:gd name="connsiteX8" fmla="*/ 2604212 w 5975587"/>
              <a:gd name="connsiteY8" fmla="*/ 2615255 h 4227134"/>
              <a:gd name="connsiteX9" fmla="*/ 2596897 w 5975587"/>
              <a:gd name="connsiteY9" fmla="*/ 1715485 h 4227134"/>
              <a:gd name="connsiteX10" fmla="*/ 3544214 w 5975587"/>
              <a:gd name="connsiteY10" fmla="*/ 1613073 h 4227134"/>
              <a:gd name="connsiteX11" fmla="*/ 3555187 w 5975587"/>
              <a:gd name="connsiteY11" fmla="*/ 3134634 h 4227134"/>
              <a:gd name="connsiteX12" fmla="*/ 4828032 w 5975587"/>
              <a:gd name="connsiteY12" fmla="*/ 4202653 h 4227134"/>
              <a:gd name="connsiteX13" fmla="*/ 5950915 w 5975587"/>
              <a:gd name="connsiteY13" fmla="*/ 3789344 h 4227134"/>
              <a:gd name="connsiteX14" fmla="*/ 5347411 w 5975587"/>
              <a:gd name="connsiteY14" fmla="*/ 2728641 h 4227134"/>
              <a:gd name="connsiteX15" fmla="*/ 4067251 w 5975587"/>
              <a:gd name="connsiteY15" fmla="*/ 4019773 h 4227134"/>
              <a:gd name="connsiteX16" fmla="*/ 3240634 w 5975587"/>
              <a:gd name="connsiteY16" fmla="*/ 3683274 h 4227134"/>
              <a:gd name="connsiteX17" fmla="*/ 4078224 w 5975587"/>
              <a:gd name="connsiteY17" fmla="*/ 2644515 h 4227134"/>
              <a:gd name="connsiteX18" fmla="*/ 4652467 w 5975587"/>
              <a:gd name="connsiteY18" fmla="*/ 2238522 h 4227134"/>
              <a:gd name="connsiteX19" fmla="*/ 4114800 w 5975587"/>
              <a:gd name="connsiteY19" fmla="*/ 1741088 h 4227134"/>
              <a:gd name="connsiteX20" fmla="*/ 4601261 w 5975587"/>
              <a:gd name="connsiteY20" fmla="*/ 1276573 h 4227134"/>
              <a:gd name="connsiteX0" fmla="*/ 0 w 5975587"/>
              <a:gd name="connsiteY0" fmla="*/ 1463111 h 4227134"/>
              <a:gd name="connsiteX1" fmla="*/ 424282 w 5975587"/>
              <a:gd name="connsiteY1" fmla="*/ 1133927 h 4227134"/>
              <a:gd name="connsiteX2" fmla="*/ 1018147 w 5975587"/>
              <a:gd name="connsiteY2" fmla="*/ 680384 h 4227134"/>
              <a:gd name="connsiteX3" fmla="*/ 1394917 w 5975587"/>
              <a:gd name="connsiteY3" fmla="*/ 29333 h 4227134"/>
              <a:gd name="connsiteX4" fmla="*/ 542818 w 5975587"/>
              <a:gd name="connsiteY4" fmla="*/ 347542 h 4227134"/>
              <a:gd name="connsiteX5" fmla="*/ 1911948 w 5975587"/>
              <a:gd name="connsiteY5" fmla="*/ 577971 h 4227134"/>
              <a:gd name="connsiteX6" fmla="*/ 2414016 w 5975587"/>
              <a:gd name="connsiteY6" fmla="*/ 684042 h 4227134"/>
              <a:gd name="connsiteX7" fmla="*/ 3313786 w 5975587"/>
              <a:gd name="connsiteY7" fmla="*/ 2205604 h 4227134"/>
              <a:gd name="connsiteX8" fmla="*/ 2604212 w 5975587"/>
              <a:gd name="connsiteY8" fmla="*/ 2615255 h 4227134"/>
              <a:gd name="connsiteX9" fmla="*/ 2596897 w 5975587"/>
              <a:gd name="connsiteY9" fmla="*/ 1715485 h 4227134"/>
              <a:gd name="connsiteX10" fmla="*/ 3544214 w 5975587"/>
              <a:gd name="connsiteY10" fmla="*/ 1613073 h 4227134"/>
              <a:gd name="connsiteX11" fmla="*/ 3555187 w 5975587"/>
              <a:gd name="connsiteY11" fmla="*/ 3134634 h 4227134"/>
              <a:gd name="connsiteX12" fmla="*/ 4828032 w 5975587"/>
              <a:gd name="connsiteY12" fmla="*/ 4202653 h 4227134"/>
              <a:gd name="connsiteX13" fmla="*/ 5950915 w 5975587"/>
              <a:gd name="connsiteY13" fmla="*/ 3789344 h 4227134"/>
              <a:gd name="connsiteX14" fmla="*/ 5347411 w 5975587"/>
              <a:gd name="connsiteY14" fmla="*/ 2728641 h 4227134"/>
              <a:gd name="connsiteX15" fmla="*/ 4067251 w 5975587"/>
              <a:gd name="connsiteY15" fmla="*/ 4019773 h 4227134"/>
              <a:gd name="connsiteX16" fmla="*/ 3240634 w 5975587"/>
              <a:gd name="connsiteY16" fmla="*/ 3683274 h 4227134"/>
              <a:gd name="connsiteX17" fmla="*/ 4078224 w 5975587"/>
              <a:gd name="connsiteY17" fmla="*/ 2644515 h 4227134"/>
              <a:gd name="connsiteX18" fmla="*/ 4652467 w 5975587"/>
              <a:gd name="connsiteY18" fmla="*/ 2238522 h 4227134"/>
              <a:gd name="connsiteX19" fmla="*/ 4114800 w 5975587"/>
              <a:gd name="connsiteY19" fmla="*/ 1741088 h 4227134"/>
              <a:gd name="connsiteX20" fmla="*/ 4601261 w 5975587"/>
              <a:gd name="connsiteY20" fmla="*/ 1276573 h 4227134"/>
              <a:gd name="connsiteX0" fmla="*/ 0 w 5975587"/>
              <a:gd name="connsiteY0" fmla="*/ 1446439 h 4210462"/>
              <a:gd name="connsiteX1" fmla="*/ 424282 w 5975587"/>
              <a:gd name="connsiteY1" fmla="*/ 1117255 h 4210462"/>
              <a:gd name="connsiteX2" fmla="*/ 1018147 w 5975587"/>
              <a:gd name="connsiteY2" fmla="*/ 663712 h 4210462"/>
              <a:gd name="connsiteX3" fmla="*/ 1394917 w 5975587"/>
              <a:gd name="connsiteY3" fmla="*/ 12661 h 4210462"/>
              <a:gd name="connsiteX4" fmla="*/ 734377 w 5975587"/>
              <a:gd name="connsiteY4" fmla="*/ 257718 h 4210462"/>
              <a:gd name="connsiteX5" fmla="*/ 1911948 w 5975587"/>
              <a:gd name="connsiteY5" fmla="*/ 561299 h 4210462"/>
              <a:gd name="connsiteX6" fmla="*/ 2414016 w 5975587"/>
              <a:gd name="connsiteY6" fmla="*/ 667370 h 4210462"/>
              <a:gd name="connsiteX7" fmla="*/ 3313786 w 5975587"/>
              <a:gd name="connsiteY7" fmla="*/ 2188932 h 4210462"/>
              <a:gd name="connsiteX8" fmla="*/ 2604212 w 5975587"/>
              <a:gd name="connsiteY8" fmla="*/ 2598583 h 4210462"/>
              <a:gd name="connsiteX9" fmla="*/ 2596897 w 5975587"/>
              <a:gd name="connsiteY9" fmla="*/ 1698813 h 4210462"/>
              <a:gd name="connsiteX10" fmla="*/ 3544214 w 5975587"/>
              <a:gd name="connsiteY10" fmla="*/ 1596401 h 4210462"/>
              <a:gd name="connsiteX11" fmla="*/ 3555187 w 5975587"/>
              <a:gd name="connsiteY11" fmla="*/ 3117962 h 4210462"/>
              <a:gd name="connsiteX12" fmla="*/ 4828032 w 5975587"/>
              <a:gd name="connsiteY12" fmla="*/ 4185981 h 4210462"/>
              <a:gd name="connsiteX13" fmla="*/ 5950915 w 5975587"/>
              <a:gd name="connsiteY13" fmla="*/ 3772672 h 4210462"/>
              <a:gd name="connsiteX14" fmla="*/ 5347411 w 5975587"/>
              <a:gd name="connsiteY14" fmla="*/ 2711969 h 4210462"/>
              <a:gd name="connsiteX15" fmla="*/ 4067251 w 5975587"/>
              <a:gd name="connsiteY15" fmla="*/ 4003101 h 4210462"/>
              <a:gd name="connsiteX16" fmla="*/ 3240634 w 5975587"/>
              <a:gd name="connsiteY16" fmla="*/ 3666602 h 4210462"/>
              <a:gd name="connsiteX17" fmla="*/ 4078224 w 5975587"/>
              <a:gd name="connsiteY17" fmla="*/ 2627843 h 4210462"/>
              <a:gd name="connsiteX18" fmla="*/ 4652467 w 5975587"/>
              <a:gd name="connsiteY18" fmla="*/ 2221850 h 4210462"/>
              <a:gd name="connsiteX19" fmla="*/ 4114800 w 5975587"/>
              <a:gd name="connsiteY19" fmla="*/ 1724416 h 4210462"/>
              <a:gd name="connsiteX20" fmla="*/ 4601261 w 5975587"/>
              <a:gd name="connsiteY20" fmla="*/ 1259901 h 4210462"/>
              <a:gd name="connsiteX0" fmla="*/ 0 w 5975587"/>
              <a:gd name="connsiteY0" fmla="*/ 1469547 h 4233570"/>
              <a:gd name="connsiteX1" fmla="*/ 424282 w 5975587"/>
              <a:gd name="connsiteY1" fmla="*/ 1140363 h 4233570"/>
              <a:gd name="connsiteX2" fmla="*/ 1018147 w 5975587"/>
              <a:gd name="connsiteY2" fmla="*/ 686820 h 4233570"/>
              <a:gd name="connsiteX3" fmla="*/ 1394917 w 5975587"/>
              <a:gd name="connsiteY3" fmla="*/ 35769 h 4233570"/>
              <a:gd name="connsiteX4" fmla="*/ 734377 w 5975587"/>
              <a:gd name="connsiteY4" fmla="*/ 280826 h 4233570"/>
              <a:gd name="connsiteX5" fmla="*/ 1911948 w 5975587"/>
              <a:gd name="connsiteY5" fmla="*/ 584407 h 4233570"/>
              <a:gd name="connsiteX6" fmla="*/ 2414016 w 5975587"/>
              <a:gd name="connsiteY6" fmla="*/ 690478 h 4233570"/>
              <a:gd name="connsiteX7" fmla="*/ 3313786 w 5975587"/>
              <a:gd name="connsiteY7" fmla="*/ 2212040 h 4233570"/>
              <a:gd name="connsiteX8" fmla="*/ 2604212 w 5975587"/>
              <a:gd name="connsiteY8" fmla="*/ 2621691 h 4233570"/>
              <a:gd name="connsiteX9" fmla="*/ 2596897 w 5975587"/>
              <a:gd name="connsiteY9" fmla="*/ 1721921 h 4233570"/>
              <a:gd name="connsiteX10" fmla="*/ 3544214 w 5975587"/>
              <a:gd name="connsiteY10" fmla="*/ 1619509 h 4233570"/>
              <a:gd name="connsiteX11" fmla="*/ 3555187 w 5975587"/>
              <a:gd name="connsiteY11" fmla="*/ 3141070 h 4233570"/>
              <a:gd name="connsiteX12" fmla="*/ 4828032 w 5975587"/>
              <a:gd name="connsiteY12" fmla="*/ 4209089 h 4233570"/>
              <a:gd name="connsiteX13" fmla="*/ 5950915 w 5975587"/>
              <a:gd name="connsiteY13" fmla="*/ 3795780 h 4233570"/>
              <a:gd name="connsiteX14" fmla="*/ 5347411 w 5975587"/>
              <a:gd name="connsiteY14" fmla="*/ 2735077 h 4233570"/>
              <a:gd name="connsiteX15" fmla="*/ 4067251 w 5975587"/>
              <a:gd name="connsiteY15" fmla="*/ 4026209 h 4233570"/>
              <a:gd name="connsiteX16" fmla="*/ 3240634 w 5975587"/>
              <a:gd name="connsiteY16" fmla="*/ 3689710 h 4233570"/>
              <a:gd name="connsiteX17" fmla="*/ 4078224 w 5975587"/>
              <a:gd name="connsiteY17" fmla="*/ 2650951 h 4233570"/>
              <a:gd name="connsiteX18" fmla="*/ 4652467 w 5975587"/>
              <a:gd name="connsiteY18" fmla="*/ 2244958 h 4233570"/>
              <a:gd name="connsiteX19" fmla="*/ 4114800 w 5975587"/>
              <a:gd name="connsiteY19" fmla="*/ 1747524 h 4233570"/>
              <a:gd name="connsiteX20" fmla="*/ 4601261 w 5975587"/>
              <a:gd name="connsiteY20" fmla="*/ 1283009 h 4233570"/>
              <a:gd name="connsiteX0" fmla="*/ 0 w 5975587"/>
              <a:gd name="connsiteY0" fmla="*/ 1545874 h 4309897"/>
              <a:gd name="connsiteX1" fmla="*/ 424282 w 5975587"/>
              <a:gd name="connsiteY1" fmla="*/ 1216690 h 4309897"/>
              <a:gd name="connsiteX2" fmla="*/ 1018147 w 5975587"/>
              <a:gd name="connsiteY2" fmla="*/ 763147 h 4309897"/>
              <a:gd name="connsiteX3" fmla="*/ 1394917 w 5975587"/>
              <a:gd name="connsiteY3" fmla="*/ 112096 h 4309897"/>
              <a:gd name="connsiteX4" fmla="*/ 734377 w 5975587"/>
              <a:gd name="connsiteY4" fmla="*/ 357153 h 4309897"/>
              <a:gd name="connsiteX5" fmla="*/ 1911948 w 5975587"/>
              <a:gd name="connsiteY5" fmla="*/ 660734 h 4309897"/>
              <a:gd name="connsiteX6" fmla="*/ 2414016 w 5975587"/>
              <a:gd name="connsiteY6" fmla="*/ 766805 h 4309897"/>
              <a:gd name="connsiteX7" fmla="*/ 3313786 w 5975587"/>
              <a:gd name="connsiteY7" fmla="*/ 2288367 h 4309897"/>
              <a:gd name="connsiteX8" fmla="*/ 2604212 w 5975587"/>
              <a:gd name="connsiteY8" fmla="*/ 2698018 h 4309897"/>
              <a:gd name="connsiteX9" fmla="*/ 2596897 w 5975587"/>
              <a:gd name="connsiteY9" fmla="*/ 1798248 h 4309897"/>
              <a:gd name="connsiteX10" fmla="*/ 3544214 w 5975587"/>
              <a:gd name="connsiteY10" fmla="*/ 1695836 h 4309897"/>
              <a:gd name="connsiteX11" fmla="*/ 3555187 w 5975587"/>
              <a:gd name="connsiteY11" fmla="*/ 3217397 h 4309897"/>
              <a:gd name="connsiteX12" fmla="*/ 4828032 w 5975587"/>
              <a:gd name="connsiteY12" fmla="*/ 4285416 h 4309897"/>
              <a:gd name="connsiteX13" fmla="*/ 5950915 w 5975587"/>
              <a:gd name="connsiteY13" fmla="*/ 3872107 h 4309897"/>
              <a:gd name="connsiteX14" fmla="*/ 5347411 w 5975587"/>
              <a:gd name="connsiteY14" fmla="*/ 2811404 h 4309897"/>
              <a:gd name="connsiteX15" fmla="*/ 4067251 w 5975587"/>
              <a:gd name="connsiteY15" fmla="*/ 4102536 h 4309897"/>
              <a:gd name="connsiteX16" fmla="*/ 3240634 w 5975587"/>
              <a:gd name="connsiteY16" fmla="*/ 3766037 h 4309897"/>
              <a:gd name="connsiteX17" fmla="*/ 4078224 w 5975587"/>
              <a:gd name="connsiteY17" fmla="*/ 2727278 h 4309897"/>
              <a:gd name="connsiteX18" fmla="*/ 4652467 w 5975587"/>
              <a:gd name="connsiteY18" fmla="*/ 2321285 h 4309897"/>
              <a:gd name="connsiteX19" fmla="*/ 4114800 w 5975587"/>
              <a:gd name="connsiteY19" fmla="*/ 1823851 h 4309897"/>
              <a:gd name="connsiteX20" fmla="*/ 4601261 w 5975587"/>
              <a:gd name="connsiteY20" fmla="*/ 1359336 h 4309897"/>
              <a:gd name="connsiteX0" fmla="*/ 0 w 5975587"/>
              <a:gd name="connsiteY0" fmla="*/ 1469548 h 4233571"/>
              <a:gd name="connsiteX1" fmla="*/ 424282 w 5975587"/>
              <a:gd name="connsiteY1" fmla="*/ 1140364 h 4233571"/>
              <a:gd name="connsiteX2" fmla="*/ 1018147 w 5975587"/>
              <a:gd name="connsiteY2" fmla="*/ 686821 h 4233571"/>
              <a:gd name="connsiteX3" fmla="*/ 1394917 w 5975587"/>
              <a:gd name="connsiteY3" fmla="*/ 35770 h 4233571"/>
              <a:gd name="connsiteX4" fmla="*/ 734377 w 5975587"/>
              <a:gd name="connsiteY4" fmla="*/ 280827 h 4233571"/>
              <a:gd name="connsiteX5" fmla="*/ 1911948 w 5975587"/>
              <a:gd name="connsiteY5" fmla="*/ 584408 h 4233571"/>
              <a:gd name="connsiteX6" fmla="*/ 2414016 w 5975587"/>
              <a:gd name="connsiteY6" fmla="*/ 690479 h 4233571"/>
              <a:gd name="connsiteX7" fmla="*/ 3313786 w 5975587"/>
              <a:gd name="connsiteY7" fmla="*/ 2212041 h 4233571"/>
              <a:gd name="connsiteX8" fmla="*/ 2604212 w 5975587"/>
              <a:gd name="connsiteY8" fmla="*/ 2621692 h 4233571"/>
              <a:gd name="connsiteX9" fmla="*/ 2596897 w 5975587"/>
              <a:gd name="connsiteY9" fmla="*/ 1721922 h 4233571"/>
              <a:gd name="connsiteX10" fmla="*/ 3544214 w 5975587"/>
              <a:gd name="connsiteY10" fmla="*/ 1619510 h 4233571"/>
              <a:gd name="connsiteX11" fmla="*/ 3555187 w 5975587"/>
              <a:gd name="connsiteY11" fmla="*/ 3141071 h 4233571"/>
              <a:gd name="connsiteX12" fmla="*/ 4828032 w 5975587"/>
              <a:gd name="connsiteY12" fmla="*/ 4209090 h 4233571"/>
              <a:gd name="connsiteX13" fmla="*/ 5950915 w 5975587"/>
              <a:gd name="connsiteY13" fmla="*/ 3795781 h 4233571"/>
              <a:gd name="connsiteX14" fmla="*/ 5347411 w 5975587"/>
              <a:gd name="connsiteY14" fmla="*/ 2735078 h 4233571"/>
              <a:gd name="connsiteX15" fmla="*/ 4067251 w 5975587"/>
              <a:gd name="connsiteY15" fmla="*/ 4026210 h 4233571"/>
              <a:gd name="connsiteX16" fmla="*/ 3240634 w 5975587"/>
              <a:gd name="connsiteY16" fmla="*/ 3689711 h 4233571"/>
              <a:gd name="connsiteX17" fmla="*/ 4078224 w 5975587"/>
              <a:gd name="connsiteY17" fmla="*/ 2650952 h 4233571"/>
              <a:gd name="connsiteX18" fmla="*/ 4652467 w 5975587"/>
              <a:gd name="connsiteY18" fmla="*/ 2244959 h 4233571"/>
              <a:gd name="connsiteX19" fmla="*/ 4114800 w 5975587"/>
              <a:gd name="connsiteY19" fmla="*/ 1747525 h 4233571"/>
              <a:gd name="connsiteX20" fmla="*/ 4601261 w 5975587"/>
              <a:gd name="connsiteY20" fmla="*/ 1283010 h 4233571"/>
              <a:gd name="connsiteX0" fmla="*/ 0 w 5975587"/>
              <a:gd name="connsiteY0" fmla="*/ 1503095 h 4267118"/>
              <a:gd name="connsiteX1" fmla="*/ 424282 w 5975587"/>
              <a:gd name="connsiteY1" fmla="*/ 1173911 h 4267118"/>
              <a:gd name="connsiteX2" fmla="*/ 1394917 w 5975587"/>
              <a:gd name="connsiteY2" fmla="*/ 69317 h 4267118"/>
              <a:gd name="connsiteX3" fmla="*/ 734377 w 5975587"/>
              <a:gd name="connsiteY3" fmla="*/ 314374 h 4267118"/>
              <a:gd name="connsiteX4" fmla="*/ 1911948 w 5975587"/>
              <a:gd name="connsiteY4" fmla="*/ 617955 h 4267118"/>
              <a:gd name="connsiteX5" fmla="*/ 2414016 w 5975587"/>
              <a:gd name="connsiteY5" fmla="*/ 724026 h 4267118"/>
              <a:gd name="connsiteX6" fmla="*/ 3313786 w 5975587"/>
              <a:gd name="connsiteY6" fmla="*/ 2245588 h 4267118"/>
              <a:gd name="connsiteX7" fmla="*/ 2604212 w 5975587"/>
              <a:gd name="connsiteY7" fmla="*/ 2655239 h 4267118"/>
              <a:gd name="connsiteX8" fmla="*/ 2596897 w 5975587"/>
              <a:gd name="connsiteY8" fmla="*/ 1755469 h 4267118"/>
              <a:gd name="connsiteX9" fmla="*/ 3544214 w 5975587"/>
              <a:gd name="connsiteY9" fmla="*/ 1653057 h 4267118"/>
              <a:gd name="connsiteX10" fmla="*/ 3555187 w 5975587"/>
              <a:gd name="connsiteY10" fmla="*/ 3174618 h 4267118"/>
              <a:gd name="connsiteX11" fmla="*/ 4828032 w 5975587"/>
              <a:gd name="connsiteY11" fmla="*/ 4242637 h 4267118"/>
              <a:gd name="connsiteX12" fmla="*/ 5950915 w 5975587"/>
              <a:gd name="connsiteY12" fmla="*/ 3829328 h 4267118"/>
              <a:gd name="connsiteX13" fmla="*/ 5347411 w 5975587"/>
              <a:gd name="connsiteY13" fmla="*/ 2768625 h 4267118"/>
              <a:gd name="connsiteX14" fmla="*/ 4067251 w 5975587"/>
              <a:gd name="connsiteY14" fmla="*/ 4059757 h 4267118"/>
              <a:gd name="connsiteX15" fmla="*/ 3240634 w 5975587"/>
              <a:gd name="connsiteY15" fmla="*/ 3723258 h 4267118"/>
              <a:gd name="connsiteX16" fmla="*/ 4078224 w 5975587"/>
              <a:gd name="connsiteY16" fmla="*/ 2684499 h 4267118"/>
              <a:gd name="connsiteX17" fmla="*/ 4652467 w 5975587"/>
              <a:gd name="connsiteY17" fmla="*/ 2278506 h 4267118"/>
              <a:gd name="connsiteX18" fmla="*/ 4114800 w 5975587"/>
              <a:gd name="connsiteY18" fmla="*/ 1781072 h 4267118"/>
              <a:gd name="connsiteX19" fmla="*/ 4601261 w 5975587"/>
              <a:gd name="connsiteY19" fmla="*/ 1316557 h 4267118"/>
              <a:gd name="connsiteX0" fmla="*/ 0 w 5975587"/>
              <a:gd name="connsiteY0" fmla="*/ 1480365 h 4244388"/>
              <a:gd name="connsiteX1" fmla="*/ 951066 w 5975587"/>
              <a:gd name="connsiteY1" fmla="*/ 843943 h 4244388"/>
              <a:gd name="connsiteX2" fmla="*/ 1394917 w 5975587"/>
              <a:gd name="connsiteY2" fmla="*/ 46587 h 4244388"/>
              <a:gd name="connsiteX3" fmla="*/ 734377 w 5975587"/>
              <a:gd name="connsiteY3" fmla="*/ 291644 h 4244388"/>
              <a:gd name="connsiteX4" fmla="*/ 1911948 w 5975587"/>
              <a:gd name="connsiteY4" fmla="*/ 595225 h 4244388"/>
              <a:gd name="connsiteX5" fmla="*/ 2414016 w 5975587"/>
              <a:gd name="connsiteY5" fmla="*/ 701296 h 4244388"/>
              <a:gd name="connsiteX6" fmla="*/ 3313786 w 5975587"/>
              <a:gd name="connsiteY6" fmla="*/ 2222858 h 4244388"/>
              <a:gd name="connsiteX7" fmla="*/ 2604212 w 5975587"/>
              <a:gd name="connsiteY7" fmla="*/ 2632509 h 4244388"/>
              <a:gd name="connsiteX8" fmla="*/ 2596897 w 5975587"/>
              <a:gd name="connsiteY8" fmla="*/ 1732739 h 4244388"/>
              <a:gd name="connsiteX9" fmla="*/ 3544214 w 5975587"/>
              <a:gd name="connsiteY9" fmla="*/ 1630327 h 4244388"/>
              <a:gd name="connsiteX10" fmla="*/ 3555187 w 5975587"/>
              <a:gd name="connsiteY10" fmla="*/ 3151888 h 4244388"/>
              <a:gd name="connsiteX11" fmla="*/ 4828032 w 5975587"/>
              <a:gd name="connsiteY11" fmla="*/ 4219907 h 4244388"/>
              <a:gd name="connsiteX12" fmla="*/ 5950915 w 5975587"/>
              <a:gd name="connsiteY12" fmla="*/ 3806598 h 4244388"/>
              <a:gd name="connsiteX13" fmla="*/ 5347411 w 5975587"/>
              <a:gd name="connsiteY13" fmla="*/ 2745895 h 4244388"/>
              <a:gd name="connsiteX14" fmla="*/ 4067251 w 5975587"/>
              <a:gd name="connsiteY14" fmla="*/ 4037027 h 4244388"/>
              <a:gd name="connsiteX15" fmla="*/ 3240634 w 5975587"/>
              <a:gd name="connsiteY15" fmla="*/ 3700528 h 4244388"/>
              <a:gd name="connsiteX16" fmla="*/ 4078224 w 5975587"/>
              <a:gd name="connsiteY16" fmla="*/ 2661769 h 4244388"/>
              <a:gd name="connsiteX17" fmla="*/ 4652467 w 5975587"/>
              <a:gd name="connsiteY17" fmla="*/ 2255776 h 4244388"/>
              <a:gd name="connsiteX18" fmla="*/ 4114800 w 5975587"/>
              <a:gd name="connsiteY18" fmla="*/ 1758342 h 4244388"/>
              <a:gd name="connsiteX19" fmla="*/ 4601261 w 5975587"/>
              <a:gd name="connsiteY19" fmla="*/ 1293827 h 4244388"/>
              <a:gd name="connsiteX0" fmla="*/ 0 w 5975587"/>
              <a:gd name="connsiteY0" fmla="*/ 1545333 h 4309356"/>
              <a:gd name="connsiteX1" fmla="*/ 951066 w 5975587"/>
              <a:gd name="connsiteY1" fmla="*/ 908911 h 4309356"/>
              <a:gd name="connsiteX2" fmla="*/ 1394917 w 5975587"/>
              <a:gd name="connsiteY2" fmla="*/ 111555 h 4309356"/>
              <a:gd name="connsiteX3" fmla="*/ 734377 w 5975587"/>
              <a:gd name="connsiteY3" fmla="*/ 356612 h 4309356"/>
              <a:gd name="connsiteX4" fmla="*/ 1911948 w 5975587"/>
              <a:gd name="connsiteY4" fmla="*/ 660193 h 4309356"/>
              <a:gd name="connsiteX5" fmla="*/ 2414016 w 5975587"/>
              <a:gd name="connsiteY5" fmla="*/ 766264 h 4309356"/>
              <a:gd name="connsiteX6" fmla="*/ 3313786 w 5975587"/>
              <a:gd name="connsiteY6" fmla="*/ 2287826 h 4309356"/>
              <a:gd name="connsiteX7" fmla="*/ 2604212 w 5975587"/>
              <a:gd name="connsiteY7" fmla="*/ 2697477 h 4309356"/>
              <a:gd name="connsiteX8" fmla="*/ 2596897 w 5975587"/>
              <a:gd name="connsiteY8" fmla="*/ 1797707 h 4309356"/>
              <a:gd name="connsiteX9" fmla="*/ 3544214 w 5975587"/>
              <a:gd name="connsiteY9" fmla="*/ 1695295 h 4309356"/>
              <a:gd name="connsiteX10" fmla="*/ 3555187 w 5975587"/>
              <a:gd name="connsiteY10" fmla="*/ 3216856 h 4309356"/>
              <a:gd name="connsiteX11" fmla="*/ 4828032 w 5975587"/>
              <a:gd name="connsiteY11" fmla="*/ 4284875 h 4309356"/>
              <a:gd name="connsiteX12" fmla="*/ 5950915 w 5975587"/>
              <a:gd name="connsiteY12" fmla="*/ 3871566 h 4309356"/>
              <a:gd name="connsiteX13" fmla="*/ 5347411 w 5975587"/>
              <a:gd name="connsiteY13" fmla="*/ 2810863 h 4309356"/>
              <a:gd name="connsiteX14" fmla="*/ 4067251 w 5975587"/>
              <a:gd name="connsiteY14" fmla="*/ 4101995 h 4309356"/>
              <a:gd name="connsiteX15" fmla="*/ 3240634 w 5975587"/>
              <a:gd name="connsiteY15" fmla="*/ 3765496 h 4309356"/>
              <a:gd name="connsiteX16" fmla="*/ 4078224 w 5975587"/>
              <a:gd name="connsiteY16" fmla="*/ 2726737 h 4309356"/>
              <a:gd name="connsiteX17" fmla="*/ 4652467 w 5975587"/>
              <a:gd name="connsiteY17" fmla="*/ 2320744 h 4309356"/>
              <a:gd name="connsiteX18" fmla="*/ 4114800 w 5975587"/>
              <a:gd name="connsiteY18" fmla="*/ 1823310 h 4309356"/>
              <a:gd name="connsiteX19" fmla="*/ 4601261 w 5975587"/>
              <a:gd name="connsiteY19" fmla="*/ 1358795 h 4309356"/>
              <a:gd name="connsiteX0" fmla="*/ 0 w 5975587"/>
              <a:gd name="connsiteY0" fmla="*/ 1510728 h 4274751"/>
              <a:gd name="connsiteX1" fmla="*/ 951066 w 5975587"/>
              <a:gd name="connsiteY1" fmla="*/ 874306 h 4274751"/>
              <a:gd name="connsiteX2" fmla="*/ 1394917 w 5975587"/>
              <a:gd name="connsiteY2" fmla="*/ 76950 h 4274751"/>
              <a:gd name="connsiteX3" fmla="*/ 734377 w 5975587"/>
              <a:gd name="connsiteY3" fmla="*/ 322007 h 4274751"/>
              <a:gd name="connsiteX4" fmla="*/ 1532823 w 5975587"/>
              <a:gd name="connsiteY4" fmla="*/ 684110 h 4274751"/>
              <a:gd name="connsiteX5" fmla="*/ 2414016 w 5975587"/>
              <a:gd name="connsiteY5" fmla="*/ 731659 h 4274751"/>
              <a:gd name="connsiteX6" fmla="*/ 3313786 w 5975587"/>
              <a:gd name="connsiteY6" fmla="*/ 2253221 h 4274751"/>
              <a:gd name="connsiteX7" fmla="*/ 2604212 w 5975587"/>
              <a:gd name="connsiteY7" fmla="*/ 2662872 h 4274751"/>
              <a:gd name="connsiteX8" fmla="*/ 2596897 w 5975587"/>
              <a:gd name="connsiteY8" fmla="*/ 1763102 h 4274751"/>
              <a:gd name="connsiteX9" fmla="*/ 3544214 w 5975587"/>
              <a:gd name="connsiteY9" fmla="*/ 1660690 h 4274751"/>
              <a:gd name="connsiteX10" fmla="*/ 3555187 w 5975587"/>
              <a:gd name="connsiteY10" fmla="*/ 3182251 h 4274751"/>
              <a:gd name="connsiteX11" fmla="*/ 4828032 w 5975587"/>
              <a:gd name="connsiteY11" fmla="*/ 4250270 h 4274751"/>
              <a:gd name="connsiteX12" fmla="*/ 5950915 w 5975587"/>
              <a:gd name="connsiteY12" fmla="*/ 3836961 h 4274751"/>
              <a:gd name="connsiteX13" fmla="*/ 5347411 w 5975587"/>
              <a:gd name="connsiteY13" fmla="*/ 2776258 h 4274751"/>
              <a:gd name="connsiteX14" fmla="*/ 4067251 w 5975587"/>
              <a:gd name="connsiteY14" fmla="*/ 4067390 h 4274751"/>
              <a:gd name="connsiteX15" fmla="*/ 3240634 w 5975587"/>
              <a:gd name="connsiteY15" fmla="*/ 3730891 h 4274751"/>
              <a:gd name="connsiteX16" fmla="*/ 4078224 w 5975587"/>
              <a:gd name="connsiteY16" fmla="*/ 2692132 h 4274751"/>
              <a:gd name="connsiteX17" fmla="*/ 4652467 w 5975587"/>
              <a:gd name="connsiteY17" fmla="*/ 2286139 h 4274751"/>
              <a:gd name="connsiteX18" fmla="*/ 4114800 w 5975587"/>
              <a:gd name="connsiteY18" fmla="*/ 1788705 h 4274751"/>
              <a:gd name="connsiteX19" fmla="*/ 4601261 w 5975587"/>
              <a:gd name="connsiteY19" fmla="*/ 1324190 h 4274751"/>
              <a:gd name="connsiteX0" fmla="*/ 0 w 5975587"/>
              <a:gd name="connsiteY0" fmla="*/ 1511711 h 4275734"/>
              <a:gd name="connsiteX1" fmla="*/ 951066 w 5975587"/>
              <a:gd name="connsiteY1" fmla="*/ 875289 h 4275734"/>
              <a:gd name="connsiteX2" fmla="*/ 1394917 w 5975587"/>
              <a:gd name="connsiteY2" fmla="*/ 77933 h 4275734"/>
              <a:gd name="connsiteX3" fmla="*/ 734377 w 5975587"/>
              <a:gd name="connsiteY3" fmla="*/ 322990 h 4275734"/>
              <a:gd name="connsiteX4" fmla="*/ 1377182 w 5975587"/>
              <a:gd name="connsiteY4" fmla="*/ 732642 h 4275734"/>
              <a:gd name="connsiteX5" fmla="*/ 2414016 w 5975587"/>
              <a:gd name="connsiteY5" fmla="*/ 732642 h 4275734"/>
              <a:gd name="connsiteX6" fmla="*/ 3313786 w 5975587"/>
              <a:gd name="connsiteY6" fmla="*/ 2254204 h 4275734"/>
              <a:gd name="connsiteX7" fmla="*/ 2604212 w 5975587"/>
              <a:gd name="connsiteY7" fmla="*/ 2663855 h 4275734"/>
              <a:gd name="connsiteX8" fmla="*/ 2596897 w 5975587"/>
              <a:gd name="connsiteY8" fmla="*/ 1764085 h 4275734"/>
              <a:gd name="connsiteX9" fmla="*/ 3544214 w 5975587"/>
              <a:gd name="connsiteY9" fmla="*/ 1661673 h 4275734"/>
              <a:gd name="connsiteX10" fmla="*/ 3555187 w 5975587"/>
              <a:gd name="connsiteY10" fmla="*/ 3183234 h 4275734"/>
              <a:gd name="connsiteX11" fmla="*/ 4828032 w 5975587"/>
              <a:gd name="connsiteY11" fmla="*/ 4251253 h 4275734"/>
              <a:gd name="connsiteX12" fmla="*/ 5950915 w 5975587"/>
              <a:gd name="connsiteY12" fmla="*/ 3837944 h 4275734"/>
              <a:gd name="connsiteX13" fmla="*/ 5347411 w 5975587"/>
              <a:gd name="connsiteY13" fmla="*/ 2777241 h 4275734"/>
              <a:gd name="connsiteX14" fmla="*/ 4067251 w 5975587"/>
              <a:gd name="connsiteY14" fmla="*/ 4068373 h 4275734"/>
              <a:gd name="connsiteX15" fmla="*/ 3240634 w 5975587"/>
              <a:gd name="connsiteY15" fmla="*/ 3731874 h 4275734"/>
              <a:gd name="connsiteX16" fmla="*/ 4078224 w 5975587"/>
              <a:gd name="connsiteY16" fmla="*/ 2693115 h 4275734"/>
              <a:gd name="connsiteX17" fmla="*/ 4652467 w 5975587"/>
              <a:gd name="connsiteY17" fmla="*/ 2287122 h 4275734"/>
              <a:gd name="connsiteX18" fmla="*/ 4114800 w 5975587"/>
              <a:gd name="connsiteY18" fmla="*/ 1789688 h 4275734"/>
              <a:gd name="connsiteX19" fmla="*/ 4601261 w 5975587"/>
              <a:gd name="connsiteY19" fmla="*/ 1325173 h 4275734"/>
              <a:gd name="connsiteX0" fmla="*/ 0 w 5975587"/>
              <a:gd name="connsiteY0" fmla="*/ 1511711 h 4275734"/>
              <a:gd name="connsiteX1" fmla="*/ 951066 w 5975587"/>
              <a:gd name="connsiteY1" fmla="*/ 875289 h 4275734"/>
              <a:gd name="connsiteX2" fmla="*/ 1394917 w 5975587"/>
              <a:gd name="connsiteY2" fmla="*/ 77933 h 4275734"/>
              <a:gd name="connsiteX3" fmla="*/ 734377 w 5975587"/>
              <a:gd name="connsiteY3" fmla="*/ 322990 h 4275734"/>
              <a:gd name="connsiteX4" fmla="*/ 1377182 w 5975587"/>
              <a:gd name="connsiteY4" fmla="*/ 732642 h 4275734"/>
              <a:gd name="connsiteX5" fmla="*/ 2414016 w 5975587"/>
              <a:gd name="connsiteY5" fmla="*/ 732642 h 4275734"/>
              <a:gd name="connsiteX6" fmla="*/ 3313786 w 5975587"/>
              <a:gd name="connsiteY6" fmla="*/ 2254204 h 4275734"/>
              <a:gd name="connsiteX7" fmla="*/ 2604212 w 5975587"/>
              <a:gd name="connsiteY7" fmla="*/ 2663855 h 4275734"/>
              <a:gd name="connsiteX8" fmla="*/ 2596897 w 5975587"/>
              <a:gd name="connsiteY8" fmla="*/ 1764085 h 4275734"/>
              <a:gd name="connsiteX9" fmla="*/ 3544214 w 5975587"/>
              <a:gd name="connsiteY9" fmla="*/ 1661673 h 4275734"/>
              <a:gd name="connsiteX10" fmla="*/ 3555187 w 5975587"/>
              <a:gd name="connsiteY10" fmla="*/ 3183234 h 4275734"/>
              <a:gd name="connsiteX11" fmla="*/ 4828032 w 5975587"/>
              <a:gd name="connsiteY11" fmla="*/ 4251253 h 4275734"/>
              <a:gd name="connsiteX12" fmla="*/ 5950915 w 5975587"/>
              <a:gd name="connsiteY12" fmla="*/ 3837944 h 4275734"/>
              <a:gd name="connsiteX13" fmla="*/ 5347411 w 5975587"/>
              <a:gd name="connsiteY13" fmla="*/ 2777241 h 4275734"/>
              <a:gd name="connsiteX14" fmla="*/ 4067251 w 5975587"/>
              <a:gd name="connsiteY14" fmla="*/ 4068373 h 4275734"/>
              <a:gd name="connsiteX15" fmla="*/ 3240634 w 5975587"/>
              <a:gd name="connsiteY15" fmla="*/ 3731874 h 4275734"/>
              <a:gd name="connsiteX16" fmla="*/ 4078224 w 5975587"/>
              <a:gd name="connsiteY16" fmla="*/ 2693115 h 4275734"/>
              <a:gd name="connsiteX17" fmla="*/ 4652467 w 5975587"/>
              <a:gd name="connsiteY17" fmla="*/ 2287122 h 4275734"/>
              <a:gd name="connsiteX18" fmla="*/ 4114800 w 5975587"/>
              <a:gd name="connsiteY18" fmla="*/ 1789688 h 4275734"/>
              <a:gd name="connsiteX19" fmla="*/ 4601261 w 5975587"/>
              <a:gd name="connsiteY19" fmla="*/ 1325173 h 4275734"/>
              <a:gd name="connsiteX0" fmla="*/ 0 w 5975587"/>
              <a:gd name="connsiteY0" fmla="*/ 1511711 h 4275734"/>
              <a:gd name="connsiteX1" fmla="*/ 951066 w 5975587"/>
              <a:gd name="connsiteY1" fmla="*/ 875289 h 4275734"/>
              <a:gd name="connsiteX2" fmla="*/ 1394917 w 5975587"/>
              <a:gd name="connsiteY2" fmla="*/ 77933 h 4275734"/>
              <a:gd name="connsiteX3" fmla="*/ 734377 w 5975587"/>
              <a:gd name="connsiteY3" fmla="*/ 322990 h 4275734"/>
              <a:gd name="connsiteX4" fmla="*/ 1377182 w 5975587"/>
              <a:gd name="connsiteY4" fmla="*/ 732642 h 4275734"/>
              <a:gd name="connsiteX5" fmla="*/ 2414016 w 5975587"/>
              <a:gd name="connsiteY5" fmla="*/ 732642 h 4275734"/>
              <a:gd name="connsiteX6" fmla="*/ 3313786 w 5975587"/>
              <a:gd name="connsiteY6" fmla="*/ 2254204 h 4275734"/>
              <a:gd name="connsiteX7" fmla="*/ 2604212 w 5975587"/>
              <a:gd name="connsiteY7" fmla="*/ 2484633 h 4275734"/>
              <a:gd name="connsiteX8" fmla="*/ 2596897 w 5975587"/>
              <a:gd name="connsiteY8" fmla="*/ 1764085 h 4275734"/>
              <a:gd name="connsiteX9" fmla="*/ 3544214 w 5975587"/>
              <a:gd name="connsiteY9" fmla="*/ 1661673 h 4275734"/>
              <a:gd name="connsiteX10" fmla="*/ 3555187 w 5975587"/>
              <a:gd name="connsiteY10" fmla="*/ 3183234 h 4275734"/>
              <a:gd name="connsiteX11" fmla="*/ 4828032 w 5975587"/>
              <a:gd name="connsiteY11" fmla="*/ 4251253 h 4275734"/>
              <a:gd name="connsiteX12" fmla="*/ 5950915 w 5975587"/>
              <a:gd name="connsiteY12" fmla="*/ 3837944 h 4275734"/>
              <a:gd name="connsiteX13" fmla="*/ 5347411 w 5975587"/>
              <a:gd name="connsiteY13" fmla="*/ 2777241 h 4275734"/>
              <a:gd name="connsiteX14" fmla="*/ 4067251 w 5975587"/>
              <a:gd name="connsiteY14" fmla="*/ 4068373 h 4275734"/>
              <a:gd name="connsiteX15" fmla="*/ 3240634 w 5975587"/>
              <a:gd name="connsiteY15" fmla="*/ 3731874 h 4275734"/>
              <a:gd name="connsiteX16" fmla="*/ 4078224 w 5975587"/>
              <a:gd name="connsiteY16" fmla="*/ 2693115 h 4275734"/>
              <a:gd name="connsiteX17" fmla="*/ 4652467 w 5975587"/>
              <a:gd name="connsiteY17" fmla="*/ 2287122 h 4275734"/>
              <a:gd name="connsiteX18" fmla="*/ 4114800 w 5975587"/>
              <a:gd name="connsiteY18" fmla="*/ 1789688 h 4275734"/>
              <a:gd name="connsiteX19" fmla="*/ 4601261 w 5975587"/>
              <a:gd name="connsiteY19" fmla="*/ 1325173 h 4275734"/>
              <a:gd name="connsiteX0" fmla="*/ 0 w 5975587"/>
              <a:gd name="connsiteY0" fmla="*/ 1539169 h 4303192"/>
              <a:gd name="connsiteX1" fmla="*/ 951066 w 5975587"/>
              <a:gd name="connsiteY1" fmla="*/ 902747 h 4303192"/>
              <a:gd name="connsiteX2" fmla="*/ 1394917 w 5975587"/>
              <a:gd name="connsiteY2" fmla="*/ 105391 h 4303192"/>
              <a:gd name="connsiteX3" fmla="*/ 734377 w 5975587"/>
              <a:gd name="connsiteY3" fmla="*/ 350448 h 4303192"/>
              <a:gd name="connsiteX4" fmla="*/ 1377182 w 5975587"/>
              <a:gd name="connsiteY4" fmla="*/ 760100 h 4303192"/>
              <a:gd name="connsiteX5" fmla="*/ 2414016 w 5975587"/>
              <a:gd name="connsiteY5" fmla="*/ 760100 h 4303192"/>
              <a:gd name="connsiteX6" fmla="*/ 3313786 w 5975587"/>
              <a:gd name="connsiteY6" fmla="*/ 2281662 h 4303192"/>
              <a:gd name="connsiteX7" fmla="*/ 2604212 w 5975587"/>
              <a:gd name="connsiteY7" fmla="*/ 2512091 h 4303192"/>
              <a:gd name="connsiteX8" fmla="*/ 2596897 w 5975587"/>
              <a:gd name="connsiteY8" fmla="*/ 1791543 h 4303192"/>
              <a:gd name="connsiteX9" fmla="*/ 3544214 w 5975587"/>
              <a:gd name="connsiteY9" fmla="*/ 1689131 h 4303192"/>
              <a:gd name="connsiteX10" fmla="*/ 3555187 w 5975587"/>
              <a:gd name="connsiteY10" fmla="*/ 3210692 h 4303192"/>
              <a:gd name="connsiteX11" fmla="*/ 4828032 w 5975587"/>
              <a:gd name="connsiteY11" fmla="*/ 4278711 h 4303192"/>
              <a:gd name="connsiteX12" fmla="*/ 5950915 w 5975587"/>
              <a:gd name="connsiteY12" fmla="*/ 3865402 h 4303192"/>
              <a:gd name="connsiteX13" fmla="*/ 5347411 w 5975587"/>
              <a:gd name="connsiteY13" fmla="*/ 2804699 h 4303192"/>
              <a:gd name="connsiteX14" fmla="*/ 4067251 w 5975587"/>
              <a:gd name="connsiteY14" fmla="*/ 4095831 h 4303192"/>
              <a:gd name="connsiteX15" fmla="*/ 3240634 w 5975587"/>
              <a:gd name="connsiteY15" fmla="*/ 3759332 h 4303192"/>
              <a:gd name="connsiteX16" fmla="*/ 4078224 w 5975587"/>
              <a:gd name="connsiteY16" fmla="*/ 2720573 h 4303192"/>
              <a:gd name="connsiteX17" fmla="*/ 4652467 w 5975587"/>
              <a:gd name="connsiteY17" fmla="*/ 2314580 h 4303192"/>
              <a:gd name="connsiteX18" fmla="*/ 4114800 w 5975587"/>
              <a:gd name="connsiteY18" fmla="*/ 1817146 h 4303192"/>
              <a:gd name="connsiteX19" fmla="*/ 4601261 w 5975587"/>
              <a:gd name="connsiteY19" fmla="*/ 1352631 h 4303192"/>
              <a:gd name="connsiteX0" fmla="*/ 0 w 5975587"/>
              <a:gd name="connsiteY0" fmla="*/ 1512019 h 4276042"/>
              <a:gd name="connsiteX1" fmla="*/ 951066 w 5975587"/>
              <a:gd name="connsiteY1" fmla="*/ 875597 h 4276042"/>
              <a:gd name="connsiteX2" fmla="*/ 1394917 w 5975587"/>
              <a:gd name="connsiteY2" fmla="*/ 78241 h 4276042"/>
              <a:gd name="connsiteX3" fmla="*/ 734377 w 5975587"/>
              <a:gd name="connsiteY3" fmla="*/ 323298 h 4276042"/>
              <a:gd name="connsiteX4" fmla="*/ 1441035 w 5975587"/>
              <a:gd name="connsiteY4" fmla="*/ 747580 h 4276042"/>
              <a:gd name="connsiteX5" fmla="*/ 2414016 w 5975587"/>
              <a:gd name="connsiteY5" fmla="*/ 732950 h 4276042"/>
              <a:gd name="connsiteX6" fmla="*/ 3313786 w 5975587"/>
              <a:gd name="connsiteY6" fmla="*/ 2254512 h 4276042"/>
              <a:gd name="connsiteX7" fmla="*/ 2604212 w 5975587"/>
              <a:gd name="connsiteY7" fmla="*/ 2484941 h 4276042"/>
              <a:gd name="connsiteX8" fmla="*/ 2596897 w 5975587"/>
              <a:gd name="connsiteY8" fmla="*/ 1764393 h 4276042"/>
              <a:gd name="connsiteX9" fmla="*/ 3544214 w 5975587"/>
              <a:gd name="connsiteY9" fmla="*/ 1661981 h 4276042"/>
              <a:gd name="connsiteX10" fmla="*/ 3555187 w 5975587"/>
              <a:gd name="connsiteY10" fmla="*/ 3183542 h 4276042"/>
              <a:gd name="connsiteX11" fmla="*/ 4828032 w 5975587"/>
              <a:gd name="connsiteY11" fmla="*/ 4251561 h 4276042"/>
              <a:gd name="connsiteX12" fmla="*/ 5950915 w 5975587"/>
              <a:gd name="connsiteY12" fmla="*/ 3838252 h 4276042"/>
              <a:gd name="connsiteX13" fmla="*/ 5347411 w 5975587"/>
              <a:gd name="connsiteY13" fmla="*/ 2777549 h 4276042"/>
              <a:gd name="connsiteX14" fmla="*/ 4067251 w 5975587"/>
              <a:gd name="connsiteY14" fmla="*/ 4068681 h 4276042"/>
              <a:gd name="connsiteX15" fmla="*/ 3240634 w 5975587"/>
              <a:gd name="connsiteY15" fmla="*/ 3732182 h 4276042"/>
              <a:gd name="connsiteX16" fmla="*/ 4078224 w 5975587"/>
              <a:gd name="connsiteY16" fmla="*/ 2693423 h 4276042"/>
              <a:gd name="connsiteX17" fmla="*/ 4652467 w 5975587"/>
              <a:gd name="connsiteY17" fmla="*/ 2287430 h 4276042"/>
              <a:gd name="connsiteX18" fmla="*/ 4114800 w 5975587"/>
              <a:gd name="connsiteY18" fmla="*/ 1789996 h 4276042"/>
              <a:gd name="connsiteX19" fmla="*/ 4601261 w 5975587"/>
              <a:gd name="connsiteY19" fmla="*/ 1325481 h 4276042"/>
              <a:gd name="connsiteX0" fmla="*/ 0 w 5975587"/>
              <a:gd name="connsiteY0" fmla="*/ 1512019 h 4276042"/>
              <a:gd name="connsiteX1" fmla="*/ 951066 w 5975587"/>
              <a:gd name="connsiteY1" fmla="*/ 875597 h 4276042"/>
              <a:gd name="connsiteX2" fmla="*/ 1394917 w 5975587"/>
              <a:gd name="connsiteY2" fmla="*/ 78241 h 4276042"/>
              <a:gd name="connsiteX3" fmla="*/ 734377 w 5975587"/>
              <a:gd name="connsiteY3" fmla="*/ 323298 h 4276042"/>
              <a:gd name="connsiteX4" fmla="*/ 1441035 w 5975587"/>
              <a:gd name="connsiteY4" fmla="*/ 747580 h 4276042"/>
              <a:gd name="connsiteX5" fmla="*/ 2414016 w 5975587"/>
              <a:gd name="connsiteY5" fmla="*/ 732950 h 4276042"/>
              <a:gd name="connsiteX6" fmla="*/ 3313786 w 5975587"/>
              <a:gd name="connsiteY6" fmla="*/ 2254512 h 4276042"/>
              <a:gd name="connsiteX7" fmla="*/ 2604212 w 5975587"/>
              <a:gd name="connsiteY7" fmla="*/ 2484941 h 4276042"/>
              <a:gd name="connsiteX8" fmla="*/ 2596897 w 5975587"/>
              <a:gd name="connsiteY8" fmla="*/ 1764393 h 4276042"/>
              <a:gd name="connsiteX9" fmla="*/ 3544214 w 5975587"/>
              <a:gd name="connsiteY9" fmla="*/ 1661981 h 4276042"/>
              <a:gd name="connsiteX10" fmla="*/ 3555187 w 5975587"/>
              <a:gd name="connsiteY10" fmla="*/ 3183542 h 4276042"/>
              <a:gd name="connsiteX11" fmla="*/ 4828032 w 5975587"/>
              <a:gd name="connsiteY11" fmla="*/ 4251561 h 4276042"/>
              <a:gd name="connsiteX12" fmla="*/ 5950915 w 5975587"/>
              <a:gd name="connsiteY12" fmla="*/ 3838252 h 4276042"/>
              <a:gd name="connsiteX13" fmla="*/ 5347411 w 5975587"/>
              <a:gd name="connsiteY13" fmla="*/ 2777549 h 4276042"/>
              <a:gd name="connsiteX14" fmla="*/ 4067251 w 5975587"/>
              <a:gd name="connsiteY14" fmla="*/ 4068681 h 4276042"/>
              <a:gd name="connsiteX15" fmla="*/ 3240634 w 5975587"/>
              <a:gd name="connsiteY15" fmla="*/ 3732182 h 4276042"/>
              <a:gd name="connsiteX16" fmla="*/ 4078224 w 5975587"/>
              <a:gd name="connsiteY16" fmla="*/ 2693423 h 4276042"/>
              <a:gd name="connsiteX17" fmla="*/ 4652467 w 5975587"/>
              <a:gd name="connsiteY17" fmla="*/ 2287430 h 4276042"/>
              <a:gd name="connsiteX18" fmla="*/ 4114800 w 5975587"/>
              <a:gd name="connsiteY18" fmla="*/ 1789996 h 4276042"/>
              <a:gd name="connsiteX19" fmla="*/ 4601261 w 5975587"/>
              <a:gd name="connsiteY19" fmla="*/ 1325481 h 4276042"/>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04212 w 5975587"/>
              <a:gd name="connsiteY7" fmla="*/ 2509705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04212 w 5975587"/>
              <a:gd name="connsiteY7" fmla="*/ 2509705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04212 w 5975587"/>
              <a:gd name="connsiteY7" fmla="*/ 2509705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04212 w 5975587"/>
              <a:gd name="connsiteY7" fmla="*/ 2509705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92009 w 5975587"/>
              <a:gd name="connsiteY7" fmla="*/ 2378032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92009 w 5975587"/>
              <a:gd name="connsiteY7" fmla="*/ 2378032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92009 w 5975587"/>
              <a:gd name="connsiteY7" fmla="*/ 2378032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92009 w 5975587"/>
              <a:gd name="connsiteY7" fmla="*/ 2378032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489519 w 5975587"/>
              <a:gd name="connsiteY19" fmla="*/ 1394136 h 430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75587" h="4300806">
                <a:moveTo>
                  <a:pt x="0" y="1536783"/>
                </a:moveTo>
                <a:cubicBezTo>
                  <a:pt x="59741" y="1474604"/>
                  <a:pt x="718580" y="1139324"/>
                  <a:pt x="951066" y="900361"/>
                </a:cubicBezTo>
                <a:cubicBezTo>
                  <a:pt x="1183552" y="661398"/>
                  <a:pt x="1578691" y="341359"/>
                  <a:pt x="1394917" y="103005"/>
                </a:cubicBezTo>
                <a:cubicBezTo>
                  <a:pt x="1211143" y="-135349"/>
                  <a:pt x="726691" y="79229"/>
                  <a:pt x="734377" y="348062"/>
                </a:cubicBezTo>
                <a:cubicBezTo>
                  <a:pt x="742063" y="616895"/>
                  <a:pt x="1066646" y="755885"/>
                  <a:pt x="1441035" y="772344"/>
                </a:cubicBezTo>
                <a:cubicBezTo>
                  <a:pt x="1815424" y="788803"/>
                  <a:pt x="2101891" y="506559"/>
                  <a:pt x="2414016" y="757714"/>
                </a:cubicBezTo>
                <a:cubicBezTo>
                  <a:pt x="2726141" y="1008869"/>
                  <a:pt x="3363233" y="1958017"/>
                  <a:pt x="3313786" y="2279276"/>
                </a:cubicBezTo>
                <a:cubicBezTo>
                  <a:pt x="3264339" y="2600535"/>
                  <a:pt x="2871352" y="2507266"/>
                  <a:pt x="2692009" y="2378032"/>
                </a:cubicBezTo>
                <a:cubicBezTo>
                  <a:pt x="2512666" y="2248798"/>
                  <a:pt x="2454863" y="1904371"/>
                  <a:pt x="2596897" y="1789157"/>
                </a:cubicBezTo>
                <a:cubicBezTo>
                  <a:pt x="2738931" y="1673943"/>
                  <a:pt x="3384499" y="1450220"/>
                  <a:pt x="3544214" y="1686745"/>
                </a:cubicBezTo>
                <a:cubicBezTo>
                  <a:pt x="3703929" y="1923270"/>
                  <a:pt x="3341217" y="2776709"/>
                  <a:pt x="3555187" y="3208306"/>
                </a:cubicBezTo>
                <a:cubicBezTo>
                  <a:pt x="3769157" y="3639903"/>
                  <a:pt x="4428744" y="4167207"/>
                  <a:pt x="4828032" y="4276325"/>
                </a:cubicBezTo>
                <a:cubicBezTo>
                  <a:pt x="5227320" y="4385443"/>
                  <a:pt x="5864352" y="4108685"/>
                  <a:pt x="5950915" y="3863016"/>
                </a:cubicBezTo>
                <a:cubicBezTo>
                  <a:pt x="6037478" y="3617347"/>
                  <a:pt x="5910072" y="2668810"/>
                  <a:pt x="5347411" y="2802313"/>
                </a:cubicBezTo>
                <a:cubicBezTo>
                  <a:pt x="4784750" y="2935816"/>
                  <a:pt x="4463491" y="3924586"/>
                  <a:pt x="4067251" y="4093445"/>
                </a:cubicBezTo>
                <a:cubicBezTo>
                  <a:pt x="3671011" y="4262304"/>
                  <a:pt x="3238805" y="3986156"/>
                  <a:pt x="3240634" y="3756946"/>
                </a:cubicBezTo>
                <a:cubicBezTo>
                  <a:pt x="3242463" y="3527736"/>
                  <a:pt x="3842919" y="2958979"/>
                  <a:pt x="4078224" y="2718187"/>
                </a:cubicBezTo>
                <a:cubicBezTo>
                  <a:pt x="4313529" y="2477395"/>
                  <a:pt x="4823155" y="2603583"/>
                  <a:pt x="4652467" y="2312194"/>
                </a:cubicBezTo>
                <a:cubicBezTo>
                  <a:pt x="4473245" y="2146383"/>
                  <a:pt x="4141958" y="1967769"/>
                  <a:pt x="4114800" y="1814760"/>
                </a:cubicBezTo>
                <a:cubicBezTo>
                  <a:pt x="4087642" y="1661751"/>
                  <a:pt x="4327365" y="1548974"/>
                  <a:pt x="4489519" y="1394136"/>
                </a:cubicBezTo>
              </a:path>
            </a:pathLst>
          </a:custGeom>
          <a:noFill/>
          <a:ln w="28575">
            <a:solidFill>
              <a:schemeClr val="tx1"/>
            </a:solidFill>
            <a:prstDash val="sysDash"/>
          </a:ln>
          <a:effectLst>
            <a:outerShdw blurRad="63500" dist="25400" dir="2700000" algn="tl" rotWithShape="0">
              <a:prstClr val="black"/>
            </a:outerShdw>
          </a:effectLst>
        </p:spPr>
        <p:txBody>
          <a:bodyPr rtlCol="0" anchor="ctr"/>
          <a:lstStyle/>
          <a:p>
            <a:pPr algn="ctr" defTabSz="457189"/>
            <a:endParaRPr lang="en-US">
              <a:solidFill>
                <a:prstClr val="white"/>
              </a:solidFill>
              <a:latin typeface="Intel Clear"/>
            </a:endParaRPr>
          </a:p>
        </p:txBody>
      </p:sp>
      <p:pic>
        <p:nvPicPr>
          <p:cNvPr id="13" name="Picture 12"/>
          <p:cNvPicPr>
            <a:picLocks noChangeAspect="1"/>
          </p:cNvPicPr>
          <p:nvPr/>
        </p:nvPicPr>
        <p:blipFill>
          <a:blip r:embed="rId9"/>
          <a:stretch>
            <a:fillRect/>
          </a:stretch>
        </p:blipFill>
        <p:spPr>
          <a:xfrm>
            <a:off x="6599187" y="2781048"/>
            <a:ext cx="1067768" cy="973244"/>
          </a:xfrm>
          <a:prstGeom prst="rect">
            <a:avLst/>
          </a:prstGeom>
        </p:spPr>
      </p:pic>
      <p:sp>
        <p:nvSpPr>
          <p:cNvPr id="415" name="Rectangle 414"/>
          <p:cNvSpPr/>
          <p:nvPr/>
        </p:nvSpPr>
        <p:spPr>
          <a:xfrm>
            <a:off x="1359821" y="3262046"/>
            <a:ext cx="1155700" cy="747769"/>
          </a:xfrm>
          <a:prstGeom prst="rect">
            <a:avLst/>
          </a:prstGeom>
          <a:solidFill>
            <a:schemeClr val="accent6">
              <a:lumMod val="50000"/>
              <a:alpha val="73000"/>
            </a:schemeClr>
          </a:solidFill>
          <a:effectLst/>
        </p:spPr>
        <p:txBody>
          <a:bodyPr wrap="square" lIns="0" tIns="45720" rIns="0" bIns="45720" rtlCol="0" anchor="ctr">
            <a:spAutoFit/>
          </a:bodyPr>
          <a:lstStyle/>
          <a:p>
            <a:pPr algn="ctr" defTabSz="1170270" fontAlgn="base">
              <a:lnSpc>
                <a:spcPct val="70000"/>
              </a:lnSpc>
              <a:spcBef>
                <a:spcPct val="0"/>
              </a:spcBef>
              <a:spcAft>
                <a:spcPct val="0"/>
              </a:spcAft>
            </a:pPr>
            <a:r>
              <a:rPr lang="en-US" sz="2000" kern="0" dirty="0">
                <a:solidFill>
                  <a:prstClr val="white"/>
                </a:solidFill>
                <a:latin typeface="Intel Clear"/>
                <a:ea typeface="Intel Clear Pro" panose="020B0804020202060201" pitchFamily="34" charset="0"/>
                <a:cs typeface="Intel Clear Pro" panose="020B0804020202060201" pitchFamily="34" charset="0"/>
              </a:rPr>
              <a:t>Bucket</a:t>
            </a:r>
          </a:p>
          <a:p>
            <a:pPr algn="ctr" defTabSz="1170270" fontAlgn="base">
              <a:lnSpc>
                <a:spcPct val="70000"/>
              </a:lnSpc>
              <a:spcBef>
                <a:spcPct val="0"/>
              </a:spcBef>
              <a:spcAft>
                <a:spcPct val="0"/>
              </a:spcAft>
            </a:pPr>
            <a:r>
              <a:rPr lang="en-US" kern="0" dirty="0">
                <a:solidFill>
                  <a:srgbClr val="FFA300"/>
                </a:solidFill>
                <a:latin typeface="Intel Clear"/>
                <a:ea typeface="Intel Clear Pro" panose="020B0804020202060201" pitchFamily="34" charset="0"/>
                <a:cs typeface="Intel Clear Pro" panose="020B0804020202060201" pitchFamily="34" charset="0"/>
              </a:rPr>
              <a:t>SRAM</a:t>
            </a:r>
            <a:endParaRPr lang="en-US" sz="2000" kern="0" dirty="0">
              <a:solidFill>
                <a:prstClr val="white"/>
              </a:solidFill>
              <a:latin typeface="Intel Clear"/>
              <a:ea typeface="Intel Clear Pro" panose="020B0804020202060201" pitchFamily="34" charset="0"/>
              <a:cs typeface="Intel Clear Pro" panose="020B0804020202060201" pitchFamily="34" charset="0"/>
            </a:endParaRPr>
          </a:p>
          <a:p>
            <a:pPr algn="ctr" defTabSz="1170270" fontAlgn="base">
              <a:lnSpc>
                <a:spcPct val="70000"/>
              </a:lnSpc>
              <a:spcBef>
                <a:spcPct val="0"/>
              </a:spcBef>
              <a:spcAft>
                <a:spcPct val="0"/>
              </a:spcAft>
            </a:pPr>
            <a:r>
              <a:rPr lang="en-US" sz="1100" i="1" kern="0" dirty="0">
                <a:solidFill>
                  <a:prstClr val="white"/>
                </a:solidFill>
                <a:latin typeface="Intel Clear"/>
                <a:ea typeface="Intel Clear Pro" panose="020B0804020202060201" pitchFamily="34" charset="0"/>
                <a:cs typeface="Intel Clear Pro" panose="020B0804020202060201" pitchFamily="34" charset="0"/>
              </a:rPr>
              <a:t>A few bottles of beer</a:t>
            </a:r>
          </a:p>
        </p:txBody>
      </p:sp>
      <p:sp>
        <p:nvSpPr>
          <p:cNvPr id="416" name="Rectangle 415"/>
          <p:cNvSpPr/>
          <p:nvPr/>
        </p:nvSpPr>
        <p:spPr>
          <a:xfrm>
            <a:off x="2273301" y="998395"/>
            <a:ext cx="1555750" cy="629275"/>
          </a:xfrm>
          <a:prstGeom prst="rect">
            <a:avLst/>
          </a:prstGeom>
          <a:solidFill>
            <a:schemeClr val="accent6">
              <a:lumMod val="50000"/>
              <a:alpha val="73000"/>
            </a:schemeClr>
          </a:solidFill>
          <a:effectLst/>
        </p:spPr>
        <p:txBody>
          <a:bodyPr wrap="square" lIns="0" tIns="45720" rIns="0" bIns="45720" rtlCol="0" anchor="ctr">
            <a:spAutoFit/>
          </a:bodyPr>
          <a:lstStyle/>
          <a:p>
            <a:pPr algn="ctr" defTabSz="1170270" fontAlgn="base">
              <a:lnSpc>
                <a:spcPct val="70000"/>
              </a:lnSpc>
              <a:spcBef>
                <a:spcPct val="0"/>
              </a:spcBef>
              <a:spcAft>
                <a:spcPct val="0"/>
              </a:spcAft>
            </a:pPr>
            <a:r>
              <a:rPr lang="en-US" sz="2000" kern="0" dirty="0">
                <a:solidFill>
                  <a:prstClr val="white"/>
                </a:solidFill>
                <a:latin typeface="Intel Clear"/>
                <a:ea typeface="Intel Clear Pro" panose="020B0804020202060201" pitchFamily="34" charset="0"/>
                <a:cs typeface="Intel Clear Pro" panose="020B0804020202060201" pitchFamily="34" charset="0"/>
              </a:rPr>
              <a:t>Refrigerator </a:t>
            </a:r>
          </a:p>
          <a:p>
            <a:pPr algn="ctr" defTabSz="1170270" fontAlgn="base">
              <a:lnSpc>
                <a:spcPct val="70000"/>
              </a:lnSpc>
              <a:spcBef>
                <a:spcPct val="0"/>
              </a:spcBef>
              <a:spcAft>
                <a:spcPct val="0"/>
              </a:spcAft>
            </a:pPr>
            <a:r>
              <a:rPr lang="en-US" kern="0" dirty="0">
                <a:solidFill>
                  <a:srgbClr val="FFA300"/>
                </a:solidFill>
                <a:latin typeface="Intel Clear"/>
                <a:ea typeface="Intel Clear Pro" panose="020B0804020202060201" pitchFamily="34" charset="0"/>
                <a:cs typeface="Intel Clear Pro" panose="020B0804020202060201" pitchFamily="34" charset="0"/>
              </a:rPr>
              <a:t>DRAM</a:t>
            </a:r>
          </a:p>
          <a:p>
            <a:pPr algn="ctr" defTabSz="1170270" fontAlgn="base">
              <a:lnSpc>
                <a:spcPct val="70000"/>
              </a:lnSpc>
              <a:spcBef>
                <a:spcPct val="0"/>
              </a:spcBef>
              <a:spcAft>
                <a:spcPct val="0"/>
              </a:spcAft>
            </a:pPr>
            <a:r>
              <a:rPr lang="en-US" sz="1100" i="1" kern="0" dirty="0">
                <a:solidFill>
                  <a:prstClr val="white"/>
                </a:solidFill>
                <a:latin typeface="Intel Clear"/>
                <a:ea typeface="Intel Clear Pro" panose="020B0804020202060201" pitchFamily="34" charset="0"/>
                <a:cs typeface="Intel Clear Pro" panose="020B0804020202060201" pitchFamily="34" charset="0"/>
              </a:rPr>
              <a:t>24 bottles of beer</a:t>
            </a:r>
          </a:p>
        </p:txBody>
      </p:sp>
      <p:grpSp>
        <p:nvGrpSpPr>
          <p:cNvPr id="4" name="Group 3"/>
          <p:cNvGrpSpPr/>
          <p:nvPr/>
        </p:nvGrpSpPr>
        <p:grpSpPr>
          <a:xfrm>
            <a:off x="622540" y="2609864"/>
            <a:ext cx="907802" cy="1295691"/>
            <a:chOff x="319336" y="2336508"/>
            <a:chExt cx="1100469" cy="1570682"/>
          </a:xfrm>
        </p:grpSpPr>
        <p:grpSp>
          <p:nvGrpSpPr>
            <p:cNvPr id="302" name="Group 301"/>
            <p:cNvGrpSpPr/>
            <p:nvPr/>
          </p:nvGrpSpPr>
          <p:grpSpPr>
            <a:xfrm>
              <a:off x="324690" y="2336508"/>
              <a:ext cx="170669" cy="644860"/>
              <a:chOff x="777875" y="1852613"/>
              <a:chExt cx="265113" cy="1001712"/>
            </a:xfrm>
          </p:grpSpPr>
          <p:sp>
            <p:nvSpPr>
              <p:cNvPr id="303" name="Freeform 5"/>
              <p:cNvSpPr>
                <a:spLocks/>
              </p:cNvSpPr>
              <p:nvPr/>
            </p:nvSpPr>
            <p:spPr bwMode="auto">
              <a:xfrm>
                <a:off x="803275" y="2138363"/>
                <a:ext cx="76200" cy="282575"/>
              </a:xfrm>
              <a:custGeom>
                <a:avLst/>
                <a:gdLst>
                  <a:gd name="T0" fmla="*/ 41 w 57"/>
                  <a:gd name="T1" fmla="*/ 3 h 210"/>
                  <a:gd name="T2" fmla="*/ 18 w 57"/>
                  <a:gd name="T3" fmla="*/ 30 h 210"/>
                  <a:gd name="T4" fmla="*/ 0 w 57"/>
                  <a:gd name="T5" fmla="*/ 118 h 210"/>
                  <a:gd name="T6" fmla="*/ 31 w 57"/>
                  <a:gd name="T7" fmla="*/ 200 h 210"/>
                  <a:gd name="T8" fmla="*/ 42 w 57"/>
                  <a:gd name="T9" fmla="*/ 198 h 210"/>
                  <a:gd name="T10" fmla="*/ 28 w 57"/>
                  <a:gd name="T11" fmla="*/ 118 h 210"/>
                  <a:gd name="T12" fmla="*/ 53 w 57"/>
                  <a:gd name="T13" fmla="*/ 30 h 210"/>
                  <a:gd name="T14" fmla="*/ 41 w 57"/>
                  <a:gd name="T15" fmla="*/ 3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10">
                    <a:moveTo>
                      <a:pt x="41" y="3"/>
                    </a:moveTo>
                    <a:cubicBezTo>
                      <a:pt x="41" y="3"/>
                      <a:pt x="26" y="0"/>
                      <a:pt x="18" y="30"/>
                    </a:cubicBezTo>
                    <a:cubicBezTo>
                      <a:pt x="9" y="60"/>
                      <a:pt x="0" y="118"/>
                      <a:pt x="0" y="118"/>
                    </a:cubicBezTo>
                    <a:cubicBezTo>
                      <a:pt x="0" y="118"/>
                      <a:pt x="11" y="170"/>
                      <a:pt x="31" y="200"/>
                    </a:cubicBezTo>
                    <a:cubicBezTo>
                      <a:pt x="38" y="210"/>
                      <a:pt x="42" y="198"/>
                      <a:pt x="42" y="198"/>
                    </a:cubicBezTo>
                    <a:cubicBezTo>
                      <a:pt x="28" y="118"/>
                      <a:pt x="28" y="118"/>
                      <a:pt x="28" y="118"/>
                    </a:cubicBezTo>
                    <a:cubicBezTo>
                      <a:pt x="33" y="88"/>
                      <a:pt x="48" y="48"/>
                      <a:pt x="53" y="30"/>
                    </a:cubicBezTo>
                    <a:cubicBezTo>
                      <a:pt x="57" y="15"/>
                      <a:pt x="47" y="4"/>
                      <a:pt x="41" y="3"/>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4" name="Freeform 6"/>
              <p:cNvSpPr>
                <a:spLocks/>
              </p:cNvSpPr>
              <p:nvPr/>
            </p:nvSpPr>
            <p:spPr bwMode="auto">
              <a:xfrm>
                <a:off x="839788" y="2395538"/>
                <a:ext cx="34925" cy="71438"/>
              </a:xfrm>
              <a:custGeom>
                <a:avLst/>
                <a:gdLst>
                  <a:gd name="T0" fmla="*/ 14 w 26"/>
                  <a:gd name="T1" fmla="*/ 1 h 54"/>
                  <a:gd name="T2" fmla="*/ 24 w 26"/>
                  <a:gd name="T3" fmla="*/ 28 h 54"/>
                  <a:gd name="T4" fmla="*/ 22 w 26"/>
                  <a:gd name="T5" fmla="*/ 42 h 54"/>
                  <a:gd name="T6" fmla="*/ 13 w 26"/>
                  <a:gd name="T7" fmla="*/ 51 h 54"/>
                  <a:gd name="T8" fmla="*/ 1 w 26"/>
                  <a:gd name="T9" fmla="*/ 49 h 54"/>
                  <a:gd name="T10" fmla="*/ 2 w 26"/>
                  <a:gd name="T11" fmla="*/ 43 h 54"/>
                  <a:gd name="T12" fmla="*/ 7 w 26"/>
                  <a:gd name="T13" fmla="*/ 33 h 54"/>
                  <a:gd name="T14" fmla="*/ 3 w 26"/>
                  <a:gd name="T15" fmla="*/ 7 h 54"/>
                  <a:gd name="T16" fmla="*/ 14 w 26"/>
                  <a:gd name="T17"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4">
                    <a:moveTo>
                      <a:pt x="14" y="1"/>
                    </a:moveTo>
                    <a:cubicBezTo>
                      <a:pt x="14" y="1"/>
                      <a:pt x="23" y="24"/>
                      <a:pt x="24" y="28"/>
                    </a:cubicBezTo>
                    <a:cubicBezTo>
                      <a:pt x="26" y="35"/>
                      <a:pt x="25" y="38"/>
                      <a:pt x="22" y="42"/>
                    </a:cubicBezTo>
                    <a:cubicBezTo>
                      <a:pt x="20" y="46"/>
                      <a:pt x="13" y="51"/>
                      <a:pt x="13" y="51"/>
                    </a:cubicBezTo>
                    <a:cubicBezTo>
                      <a:pt x="13" y="51"/>
                      <a:pt x="2" y="54"/>
                      <a:pt x="1" y="49"/>
                    </a:cubicBezTo>
                    <a:cubicBezTo>
                      <a:pt x="0" y="45"/>
                      <a:pt x="2" y="43"/>
                      <a:pt x="2" y="43"/>
                    </a:cubicBezTo>
                    <a:cubicBezTo>
                      <a:pt x="7" y="33"/>
                      <a:pt x="7" y="33"/>
                      <a:pt x="7" y="33"/>
                    </a:cubicBezTo>
                    <a:cubicBezTo>
                      <a:pt x="7" y="33"/>
                      <a:pt x="1" y="13"/>
                      <a:pt x="3" y="7"/>
                    </a:cubicBezTo>
                    <a:cubicBezTo>
                      <a:pt x="6" y="0"/>
                      <a:pt x="14" y="1"/>
                      <a:pt x="14" y="1"/>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5" name="Freeform 7"/>
              <p:cNvSpPr>
                <a:spLocks/>
              </p:cNvSpPr>
              <p:nvPr/>
            </p:nvSpPr>
            <p:spPr bwMode="auto">
              <a:xfrm>
                <a:off x="814388" y="2357438"/>
                <a:ext cx="117475" cy="419100"/>
              </a:xfrm>
              <a:custGeom>
                <a:avLst/>
                <a:gdLst>
                  <a:gd name="T0" fmla="*/ 13 w 88"/>
                  <a:gd name="T1" fmla="*/ 82 h 312"/>
                  <a:gd name="T2" fmla="*/ 43 w 88"/>
                  <a:gd name="T3" fmla="*/ 138 h 312"/>
                  <a:gd name="T4" fmla="*/ 49 w 88"/>
                  <a:gd name="T5" fmla="*/ 162 h 312"/>
                  <a:gd name="T6" fmla="*/ 35 w 88"/>
                  <a:gd name="T7" fmla="*/ 271 h 312"/>
                  <a:gd name="T8" fmla="*/ 64 w 88"/>
                  <a:gd name="T9" fmla="*/ 309 h 312"/>
                  <a:gd name="T10" fmla="*/ 68 w 88"/>
                  <a:gd name="T11" fmla="*/ 306 h 312"/>
                  <a:gd name="T12" fmla="*/ 56 w 88"/>
                  <a:gd name="T13" fmla="*/ 284 h 312"/>
                  <a:gd name="T14" fmla="*/ 83 w 88"/>
                  <a:gd name="T15" fmla="*/ 173 h 312"/>
                  <a:gd name="T16" fmla="*/ 85 w 88"/>
                  <a:gd name="T17" fmla="*/ 144 h 312"/>
                  <a:gd name="T18" fmla="*/ 51 w 88"/>
                  <a:gd name="T19" fmla="*/ 18 h 312"/>
                  <a:gd name="T20" fmla="*/ 18 w 88"/>
                  <a:gd name="T21" fmla="*/ 0 h 312"/>
                  <a:gd name="T22" fmla="*/ 13 w 88"/>
                  <a:gd name="T23" fmla="*/ 8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12">
                    <a:moveTo>
                      <a:pt x="13" y="82"/>
                    </a:moveTo>
                    <a:cubicBezTo>
                      <a:pt x="14" y="84"/>
                      <a:pt x="30" y="115"/>
                      <a:pt x="43" y="138"/>
                    </a:cubicBezTo>
                    <a:cubicBezTo>
                      <a:pt x="49" y="150"/>
                      <a:pt x="52" y="156"/>
                      <a:pt x="49" y="162"/>
                    </a:cubicBezTo>
                    <a:cubicBezTo>
                      <a:pt x="32" y="199"/>
                      <a:pt x="32" y="264"/>
                      <a:pt x="35" y="271"/>
                    </a:cubicBezTo>
                    <a:cubicBezTo>
                      <a:pt x="35" y="271"/>
                      <a:pt x="47" y="312"/>
                      <a:pt x="64" y="309"/>
                    </a:cubicBezTo>
                    <a:cubicBezTo>
                      <a:pt x="66" y="309"/>
                      <a:pt x="69" y="308"/>
                      <a:pt x="68" y="306"/>
                    </a:cubicBezTo>
                    <a:cubicBezTo>
                      <a:pt x="68" y="305"/>
                      <a:pt x="59" y="291"/>
                      <a:pt x="56" y="284"/>
                    </a:cubicBezTo>
                    <a:cubicBezTo>
                      <a:pt x="52" y="271"/>
                      <a:pt x="83" y="173"/>
                      <a:pt x="83" y="173"/>
                    </a:cubicBezTo>
                    <a:cubicBezTo>
                      <a:pt x="86" y="164"/>
                      <a:pt x="88" y="158"/>
                      <a:pt x="85" y="144"/>
                    </a:cubicBezTo>
                    <a:cubicBezTo>
                      <a:pt x="84" y="134"/>
                      <a:pt x="51" y="18"/>
                      <a:pt x="51" y="18"/>
                    </a:cubicBezTo>
                    <a:cubicBezTo>
                      <a:pt x="18" y="0"/>
                      <a:pt x="18" y="0"/>
                      <a:pt x="18" y="0"/>
                    </a:cubicBezTo>
                    <a:cubicBezTo>
                      <a:pt x="18" y="0"/>
                      <a:pt x="0" y="41"/>
                      <a:pt x="13" y="82"/>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6" name="Freeform 8"/>
              <p:cNvSpPr>
                <a:spLocks/>
              </p:cNvSpPr>
              <p:nvPr/>
            </p:nvSpPr>
            <p:spPr bwMode="auto">
              <a:xfrm>
                <a:off x="842963" y="2711450"/>
                <a:ext cx="79375" cy="90488"/>
              </a:xfrm>
              <a:custGeom>
                <a:avLst/>
                <a:gdLst>
                  <a:gd name="T0" fmla="*/ 31 w 59"/>
                  <a:gd name="T1" fmla="*/ 26 h 68"/>
                  <a:gd name="T2" fmla="*/ 46 w 59"/>
                  <a:gd name="T3" fmla="*/ 41 h 68"/>
                  <a:gd name="T4" fmla="*/ 56 w 59"/>
                  <a:gd name="T5" fmla="*/ 54 h 68"/>
                  <a:gd name="T6" fmla="*/ 56 w 59"/>
                  <a:gd name="T7" fmla="*/ 64 h 68"/>
                  <a:gd name="T8" fmla="*/ 36 w 59"/>
                  <a:gd name="T9" fmla="*/ 61 h 68"/>
                  <a:gd name="T10" fmla="*/ 16 w 59"/>
                  <a:gd name="T11" fmla="*/ 42 h 68"/>
                  <a:gd name="T12" fmla="*/ 10 w 59"/>
                  <a:gd name="T13" fmla="*/ 25 h 68"/>
                  <a:gd name="T14" fmla="*/ 2 w 59"/>
                  <a:gd name="T15" fmla="*/ 50 h 68"/>
                  <a:gd name="T16" fmla="*/ 0 w 59"/>
                  <a:gd name="T17" fmla="*/ 48 h 68"/>
                  <a:gd name="T18" fmla="*/ 4 w 59"/>
                  <a:gd name="T19" fmla="*/ 19 h 68"/>
                  <a:gd name="T20" fmla="*/ 14 w 59"/>
                  <a:gd name="T21" fmla="*/ 0 h 68"/>
                  <a:gd name="T22" fmla="*/ 31 w 59"/>
                  <a:gd name="T23"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8">
                    <a:moveTo>
                      <a:pt x="31" y="26"/>
                    </a:moveTo>
                    <a:cubicBezTo>
                      <a:pt x="31" y="26"/>
                      <a:pt x="36" y="41"/>
                      <a:pt x="46" y="41"/>
                    </a:cubicBezTo>
                    <a:cubicBezTo>
                      <a:pt x="47" y="41"/>
                      <a:pt x="56" y="54"/>
                      <a:pt x="56" y="54"/>
                    </a:cubicBezTo>
                    <a:cubicBezTo>
                      <a:pt x="56" y="54"/>
                      <a:pt x="59" y="59"/>
                      <a:pt x="56" y="64"/>
                    </a:cubicBezTo>
                    <a:cubicBezTo>
                      <a:pt x="52" y="68"/>
                      <a:pt x="42" y="64"/>
                      <a:pt x="36" y="61"/>
                    </a:cubicBezTo>
                    <a:cubicBezTo>
                      <a:pt x="20" y="54"/>
                      <a:pt x="16" y="42"/>
                      <a:pt x="16" y="42"/>
                    </a:cubicBezTo>
                    <a:cubicBezTo>
                      <a:pt x="10" y="25"/>
                      <a:pt x="10" y="25"/>
                      <a:pt x="10" y="25"/>
                    </a:cubicBezTo>
                    <a:cubicBezTo>
                      <a:pt x="2" y="50"/>
                      <a:pt x="2" y="50"/>
                      <a:pt x="2" y="50"/>
                    </a:cubicBezTo>
                    <a:cubicBezTo>
                      <a:pt x="2" y="50"/>
                      <a:pt x="0" y="49"/>
                      <a:pt x="0" y="48"/>
                    </a:cubicBezTo>
                    <a:cubicBezTo>
                      <a:pt x="0" y="45"/>
                      <a:pt x="4" y="19"/>
                      <a:pt x="4" y="19"/>
                    </a:cubicBezTo>
                    <a:cubicBezTo>
                      <a:pt x="4" y="19"/>
                      <a:pt x="5" y="0"/>
                      <a:pt x="14" y="0"/>
                    </a:cubicBezTo>
                    <a:cubicBezTo>
                      <a:pt x="26" y="0"/>
                      <a:pt x="31" y="26"/>
                      <a:pt x="31" y="26"/>
                    </a:cubicBezTo>
                    <a:close/>
                  </a:path>
                </a:pathLst>
              </a:custGeom>
              <a:solidFill>
                <a:srgbClr val="068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7" name="Freeform 9"/>
              <p:cNvSpPr>
                <a:spLocks/>
              </p:cNvSpPr>
              <p:nvPr/>
            </p:nvSpPr>
            <p:spPr bwMode="auto">
              <a:xfrm>
                <a:off x="871538" y="2389188"/>
                <a:ext cx="111125" cy="438150"/>
              </a:xfrm>
              <a:custGeom>
                <a:avLst/>
                <a:gdLst>
                  <a:gd name="T0" fmla="*/ 18 w 83"/>
                  <a:gd name="T1" fmla="*/ 72 h 326"/>
                  <a:gd name="T2" fmla="*/ 40 w 83"/>
                  <a:gd name="T3" fmla="*/ 145 h 326"/>
                  <a:gd name="T4" fmla="*/ 41 w 83"/>
                  <a:gd name="T5" fmla="*/ 170 h 326"/>
                  <a:gd name="T6" fmla="*/ 0 w 83"/>
                  <a:gd name="T7" fmla="*/ 277 h 326"/>
                  <a:gd name="T8" fmla="*/ 20 w 83"/>
                  <a:gd name="T9" fmla="*/ 322 h 326"/>
                  <a:gd name="T10" fmla="*/ 27 w 83"/>
                  <a:gd name="T11" fmla="*/ 323 h 326"/>
                  <a:gd name="T12" fmla="*/ 20 w 83"/>
                  <a:gd name="T13" fmla="*/ 293 h 326"/>
                  <a:gd name="T14" fmla="*/ 73 w 83"/>
                  <a:gd name="T15" fmla="*/ 190 h 326"/>
                  <a:gd name="T16" fmla="*/ 82 w 83"/>
                  <a:gd name="T17" fmla="*/ 161 h 326"/>
                  <a:gd name="T18" fmla="*/ 63 w 83"/>
                  <a:gd name="T19" fmla="*/ 31 h 326"/>
                  <a:gd name="T20" fmla="*/ 49 w 83"/>
                  <a:gd name="T21" fmla="*/ 0 h 326"/>
                  <a:gd name="T22" fmla="*/ 18 w 83"/>
                  <a:gd name="T23" fmla="*/ 7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26">
                    <a:moveTo>
                      <a:pt x="18" y="72"/>
                    </a:moveTo>
                    <a:cubicBezTo>
                      <a:pt x="18" y="75"/>
                      <a:pt x="33" y="118"/>
                      <a:pt x="40" y="145"/>
                    </a:cubicBezTo>
                    <a:cubicBezTo>
                      <a:pt x="44" y="158"/>
                      <a:pt x="45" y="165"/>
                      <a:pt x="41" y="170"/>
                    </a:cubicBezTo>
                    <a:cubicBezTo>
                      <a:pt x="15" y="203"/>
                      <a:pt x="0" y="269"/>
                      <a:pt x="0" y="277"/>
                    </a:cubicBezTo>
                    <a:cubicBezTo>
                      <a:pt x="0" y="277"/>
                      <a:pt x="3" y="321"/>
                      <a:pt x="20" y="322"/>
                    </a:cubicBezTo>
                    <a:cubicBezTo>
                      <a:pt x="23" y="322"/>
                      <a:pt x="27" y="326"/>
                      <a:pt x="27" y="323"/>
                    </a:cubicBezTo>
                    <a:cubicBezTo>
                      <a:pt x="27" y="321"/>
                      <a:pt x="20" y="306"/>
                      <a:pt x="20" y="293"/>
                    </a:cubicBezTo>
                    <a:cubicBezTo>
                      <a:pt x="19" y="279"/>
                      <a:pt x="73" y="190"/>
                      <a:pt x="73" y="190"/>
                    </a:cubicBezTo>
                    <a:cubicBezTo>
                      <a:pt x="78" y="181"/>
                      <a:pt x="81" y="176"/>
                      <a:pt x="82" y="161"/>
                    </a:cubicBezTo>
                    <a:cubicBezTo>
                      <a:pt x="83" y="121"/>
                      <a:pt x="63" y="31"/>
                      <a:pt x="63" y="31"/>
                    </a:cubicBezTo>
                    <a:cubicBezTo>
                      <a:pt x="49" y="0"/>
                      <a:pt x="49" y="0"/>
                      <a:pt x="49" y="0"/>
                    </a:cubicBezTo>
                    <a:cubicBezTo>
                      <a:pt x="49" y="0"/>
                      <a:pt x="14" y="27"/>
                      <a:pt x="18" y="7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8" name="Freeform 10"/>
              <p:cNvSpPr>
                <a:spLocks/>
              </p:cNvSpPr>
              <p:nvPr/>
            </p:nvSpPr>
            <p:spPr bwMode="auto">
              <a:xfrm>
                <a:off x="847725" y="2071688"/>
                <a:ext cx="71438" cy="149225"/>
              </a:xfrm>
              <a:custGeom>
                <a:avLst/>
                <a:gdLst>
                  <a:gd name="T0" fmla="*/ 6 w 53"/>
                  <a:gd name="T1" fmla="*/ 87 h 111"/>
                  <a:gd name="T2" fmla="*/ 17 w 53"/>
                  <a:gd name="T3" fmla="*/ 108 h 111"/>
                  <a:gd name="T4" fmla="*/ 51 w 53"/>
                  <a:gd name="T5" fmla="*/ 73 h 111"/>
                  <a:gd name="T6" fmla="*/ 31 w 53"/>
                  <a:gd name="T7" fmla="*/ 31 h 111"/>
                  <a:gd name="T8" fmla="*/ 31 w 53"/>
                  <a:gd name="T9" fmla="*/ 14 h 111"/>
                  <a:gd name="T10" fmla="*/ 0 w 53"/>
                  <a:gd name="T11" fmla="*/ 0 h 111"/>
                  <a:gd name="T12" fmla="*/ 5 w 53"/>
                  <a:gd name="T13" fmla="*/ 63 h 111"/>
                  <a:gd name="T14" fmla="*/ 6 w 53"/>
                  <a:gd name="T15" fmla="*/ 87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1">
                    <a:moveTo>
                      <a:pt x="6" y="87"/>
                    </a:moveTo>
                    <a:cubicBezTo>
                      <a:pt x="8" y="92"/>
                      <a:pt x="4" y="102"/>
                      <a:pt x="17" y="108"/>
                    </a:cubicBezTo>
                    <a:cubicBezTo>
                      <a:pt x="26" y="111"/>
                      <a:pt x="40" y="84"/>
                      <a:pt x="51" y="73"/>
                    </a:cubicBezTo>
                    <a:cubicBezTo>
                      <a:pt x="53" y="72"/>
                      <a:pt x="36" y="66"/>
                      <a:pt x="31" y="31"/>
                    </a:cubicBezTo>
                    <a:cubicBezTo>
                      <a:pt x="30" y="24"/>
                      <a:pt x="31" y="14"/>
                      <a:pt x="31" y="14"/>
                    </a:cubicBezTo>
                    <a:cubicBezTo>
                      <a:pt x="0" y="0"/>
                      <a:pt x="0" y="0"/>
                      <a:pt x="0" y="0"/>
                    </a:cubicBezTo>
                    <a:cubicBezTo>
                      <a:pt x="0" y="0"/>
                      <a:pt x="2" y="31"/>
                      <a:pt x="5" y="63"/>
                    </a:cubicBezTo>
                    <a:cubicBezTo>
                      <a:pt x="5" y="65"/>
                      <a:pt x="3" y="80"/>
                      <a:pt x="6" y="87"/>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9" name="Freeform 11"/>
              <p:cNvSpPr>
                <a:spLocks/>
              </p:cNvSpPr>
              <p:nvPr/>
            </p:nvSpPr>
            <p:spPr bwMode="auto">
              <a:xfrm>
                <a:off x="817563" y="2141538"/>
                <a:ext cx="171450" cy="376238"/>
              </a:xfrm>
              <a:custGeom>
                <a:avLst/>
                <a:gdLst>
                  <a:gd name="T0" fmla="*/ 86 w 128"/>
                  <a:gd name="T1" fmla="*/ 24 h 280"/>
                  <a:gd name="T2" fmla="*/ 107 w 128"/>
                  <a:gd name="T3" fmla="*/ 62 h 280"/>
                  <a:gd name="T4" fmla="*/ 95 w 128"/>
                  <a:gd name="T5" fmla="*/ 90 h 280"/>
                  <a:gd name="T6" fmla="*/ 87 w 128"/>
                  <a:gd name="T7" fmla="*/ 122 h 280"/>
                  <a:gd name="T8" fmla="*/ 95 w 128"/>
                  <a:gd name="T9" fmla="*/ 163 h 280"/>
                  <a:gd name="T10" fmla="*/ 128 w 128"/>
                  <a:gd name="T11" fmla="*/ 251 h 280"/>
                  <a:gd name="T12" fmla="*/ 93 w 128"/>
                  <a:gd name="T13" fmla="*/ 267 h 280"/>
                  <a:gd name="T14" fmla="*/ 11 w 128"/>
                  <a:gd name="T15" fmla="*/ 257 h 280"/>
                  <a:gd name="T16" fmla="*/ 6 w 128"/>
                  <a:gd name="T17" fmla="*/ 186 h 280"/>
                  <a:gd name="T18" fmla="*/ 28 w 128"/>
                  <a:gd name="T19" fmla="*/ 123 h 280"/>
                  <a:gd name="T20" fmla="*/ 23 w 128"/>
                  <a:gd name="T21" fmla="*/ 85 h 280"/>
                  <a:gd name="T22" fmla="*/ 14 w 128"/>
                  <a:gd name="T23" fmla="*/ 31 h 280"/>
                  <a:gd name="T24" fmla="*/ 25 w 128"/>
                  <a:gd name="T25" fmla="*/ 2 h 280"/>
                  <a:gd name="T26" fmla="*/ 55 w 128"/>
                  <a:gd name="T27" fmla="*/ 3 h 280"/>
                  <a:gd name="T28" fmla="*/ 86 w 128"/>
                  <a:gd name="T29" fmla="*/ 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80">
                    <a:moveTo>
                      <a:pt x="86" y="24"/>
                    </a:moveTo>
                    <a:cubicBezTo>
                      <a:pt x="86" y="24"/>
                      <a:pt x="105" y="49"/>
                      <a:pt x="107" y="62"/>
                    </a:cubicBezTo>
                    <a:cubicBezTo>
                      <a:pt x="108" y="68"/>
                      <a:pt x="100" y="79"/>
                      <a:pt x="95" y="90"/>
                    </a:cubicBezTo>
                    <a:cubicBezTo>
                      <a:pt x="90" y="99"/>
                      <a:pt x="86" y="111"/>
                      <a:pt x="87" y="122"/>
                    </a:cubicBezTo>
                    <a:cubicBezTo>
                      <a:pt x="87" y="124"/>
                      <a:pt x="90" y="146"/>
                      <a:pt x="95" y="163"/>
                    </a:cubicBezTo>
                    <a:cubicBezTo>
                      <a:pt x="108" y="200"/>
                      <a:pt x="128" y="251"/>
                      <a:pt x="128" y="251"/>
                    </a:cubicBezTo>
                    <a:cubicBezTo>
                      <a:pt x="128" y="251"/>
                      <a:pt x="127" y="261"/>
                      <a:pt x="93" y="267"/>
                    </a:cubicBezTo>
                    <a:cubicBezTo>
                      <a:pt x="23" y="280"/>
                      <a:pt x="11" y="257"/>
                      <a:pt x="11" y="257"/>
                    </a:cubicBezTo>
                    <a:cubicBezTo>
                      <a:pt x="10" y="256"/>
                      <a:pt x="0" y="214"/>
                      <a:pt x="6" y="186"/>
                    </a:cubicBezTo>
                    <a:cubicBezTo>
                      <a:pt x="11" y="162"/>
                      <a:pt x="28" y="129"/>
                      <a:pt x="28" y="123"/>
                    </a:cubicBezTo>
                    <a:cubicBezTo>
                      <a:pt x="27" y="105"/>
                      <a:pt x="23" y="85"/>
                      <a:pt x="23" y="85"/>
                    </a:cubicBezTo>
                    <a:cubicBezTo>
                      <a:pt x="23" y="85"/>
                      <a:pt x="15" y="53"/>
                      <a:pt x="14" y="31"/>
                    </a:cubicBezTo>
                    <a:cubicBezTo>
                      <a:pt x="12" y="14"/>
                      <a:pt x="17" y="7"/>
                      <a:pt x="25" y="2"/>
                    </a:cubicBezTo>
                    <a:cubicBezTo>
                      <a:pt x="27" y="0"/>
                      <a:pt x="43" y="0"/>
                      <a:pt x="55" y="3"/>
                    </a:cubicBezTo>
                    <a:cubicBezTo>
                      <a:pt x="55" y="3"/>
                      <a:pt x="76" y="5"/>
                      <a:pt x="86" y="24"/>
                    </a:cubicBezTo>
                    <a:close/>
                  </a:path>
                </a:pathLst>
              </a:custGeom>
              <a:solidFill>
                <a:srgbClr val="13CE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0" name="Freeform 12"/>
              <p:cNvSpPr>
                <a:spLocks/>
              </p:cNvSpPr>
              <p:nvPr/>
            </p:nvSpPr>
            <p:spPr bwMode="auto">
              <a:xfrm>
                <a:off x="844550" y="2070100"/>
                <a:ext cx="34925" cy="39688"/>
              </a:xfrm>
              <a:custGeom>
                <a:avLst/>
                <a:gdLst>
                  <a:gd name="T0" fmla="*/ 7 w 25"/>
                  <a:gd name="T1" fmla="*/ 4 h 30"/>
                  <a:gd name="T2" fmla="*/ 20 w 25"/>
                  <a:gd name="T3" fmla="*/ 10 h 30"/>
                  <a:gd name="T4" fmla="*/ 24 w 25"/>
                  <a:gd name="T5" fmla="*/ 26 h 30"/>
                  <a:gd name="T6" fmla="*/ 13 w 25"/>
                  <a:gd name="T7" fmla="*/ 25 h 30"/>
                  <a:gd name="T8" fmla="*/ 8 w 25"/>
                  <a:gd name="T9" fmla="*/ 21 h 30"/>
                  <a:gd name="T10" fmla="*/ 7 w 25"/>
                  <a:gd name="T11" fmla="*/ 4 h 30"/>
                </a:gdLst>
                <a:ahLst/>
                <a:cxnLst>
                  <a:cxn ang="0">
                    <a:pos x="T0" y="T1"/>
                  </a:cxn>
                  <a:cxn ang="0">
                    <a:pos x="T2" y="T3"/>
                  </a:cxn>
                  <a:cxn ang="0">
                    <a:pos x="T4" y="T5"/>
                  </a:cxn>
                  <a:cxn ang="0">
                    <a:pos x="T6" y="T7"/>
                  </a:cxn>
                  <a:cxn ang="0">
                    <a:pos x="T8" y="T9"/>
                  </a:cxn>
                  <a:cxn ang="0">
                    <a:pos x="T10" y="T11"/>
                  </a:cxn>
                </a:cxnLst>
                <a:rect l="0" t="0" r="r" b="b"/>
                <a:pathLst>
                  <a:path w="25" h="30">
                    <a:moveTo>
                      <a:pt x="7" y="4"/>
                    </a:moveTo>
                    <a:cubicBezTo>
                      <a:pt x="14" y="0"/>
                      <a:pt x="20" y="10"/>
                      <a:pt x="20" y="10"/>
                    </a:cubicBezTo>
                    <a:cubicBezTo>
                      <a:pt x="20" y="10"/>
                      <a:pt x="22" y="21"/>
                      <a:pt x="24" y="26"/>
                    </a:cubicBezTo>
                    <a:cubicBezTo>
                      <a:pt x="25" y="30"/>
                      <a:pt x="17" y="29"/>
                      <a:pt x="13" y="25"/>
                    </a:cubicBezTo>
                    <a:cubicBezTo>
                      <a:pt x="8" y="21"/>
                      <a:pt x="8" y="21"/>
                      <a:pt x="8" y="21"/>
                    </a:cubicBezTo>
                    <a:cubicBezTo>
                      <a:pt x="3" y="16"/>
                      <a:pt x="0" y="7"/>
                      <a:pt x="7"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1" name="Freeform 13"/>
              <p:cNvSpPr>
                <a:spLocks/>
              </p:cNvSpPr>
              <p:nvPr/>
            </p:nvSpPr>
            <p:spPr bwMode="auto">
              <a:xfrm>
                <a:off x="842963" y="2743200"/>
                <a:ext cx="73025" cy="111125"/>
              </a:xfrm>
              <a:custGeom>
                <a:avLst/>
                <a:gdLst>
                  <a:gd name="T0" fmla="*/ 31 w 55"/>
                  <a:gd name="T1" fmla="*/ 39 h 83"/>
                  <a:gd name="T2" fmla="*/ 48 w 55"/>
                  <a:gd name="T3" fmla="*/ 59 h 83"/>
                  <a:gd name="T4" fmla="*/ 54 w 55"/>
                  <a:gd name="T5" fmla="*/ 73 h 83"/>
                  <a:gd name="T6" fmla="*/ 51 w 55"/>
                  <a:gd name="T7" fmla="*/ 80 h 83"/>
                  <a:gd name="T8" fmla="*/ 31 w 55"/>
                  <a:gd name="T9" fmla="*/ 74 h 83"/>
                  <a:gd name="T10" fmla="*/ 17 w 55"/>
                  <a:gd name="T11" fmla="*/ 48 h 83"/>
                  <a:gd name="T12" fmla="*/ 14 w 55"/>
                  <a:gd name="T13" fmla="*/ 30 h 83"/>
                  <a:gd name="T14" fmla="*/ 2 w 55"/>
                  <a:gd name="T15" fmla="*/ 50 h 83"/>
                  <a:gd name="T16" fmla="*/ 0 w 55"/>
                  <a:gd name="T17" fmla="*/ 48 h 83"/>
                  <a:gd name="T18" fmla="*/ 12 w 55"/>
                  <a:gd name="T19" fmla="*/ 18 h 83"/>
                  <a:gd name="T20" fmla="*/ 26 w 55"/>
                  <a:gd name="T21" fmla="*/ 6 h 83"/>
                  <a:gd name="T22" fmla="*/ 31 w 55"/>
                  <a:gd name="T23"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83">
                    <a:moveTo>
                      <a:pt x="31" y="39"/>
                    </a:moveTo>
                    <a:cubicBezTo>
                      <a:pt x="32" y="45"/>
                      <a:pt x="41" y="58"/>
                      <a:pt x="48" y="59"/>
                    </a:cubicBezTo>
                    <a:cubicBezTo>
                      <a:pt x="50" y="59"/>
                      <a:pt x="54" y="73"/>
                      <a:pt x="54" y="73"/>
                    </a:cubicBezTo>
                    <a:cubicBezTo>
                      <a:pt x="54" y="73"/>
                      <a:pt x="55" y="78"/>
                      <a:pt x="51" y="80"/>
                    </a:cubicBezTo>
                    <a:cubicBezTo>
                      <a:pt x="46" y="83"/>
                      <a:pt x="36" y="78"/>
                      <a:pt x="31" y="74"/>
                    </a:cubicBezTo>
                    <a:cubicBezTo>
                      <a:pt x="16" y="63"/>
                      <a:pt x="17" y="48"/>
                      <a:pt x="17" y="48"/>
                    </a:cubicBezTo>
                    <a:cubicBezTo>
                      <a:pt x="14" y="30"/>
                      <a:pt x="14" y="30"/>
                      <a:pt x="14" y="30"/>
                    </a:cubicBezTo>
                    <a:cubicBezTo>
                      <a:pt x="2" y="50"/>
                      <a:pt x="2" y="50"/>
                      <a:pt x="2" y="50"/>
                    </a:cubicBezTo>
                    <a:cubicBezTo>
                      <a:pt x="2" y="50"/>
                      <a:pt x="0" y="50"/>
                      <a:pt x="0" y="48"/>
                    </a:cubicBezTo>
                    <a:cubicBezTo>
                      <a:pt x="1" y="45"/>
                      <a:pt x="12" y="18"/>
                      <a:pt x="12" y="18"/>
                    </a:cubicBezTo>
                    <a:cubicBezTo>
                      <a:pt x="12" y="18"/>
                      <a:pt x="17" y="0"/>
                      <a:pt x="26" y="6"/>
                    </a:cubicBezTo>
                    <a:cubicBezTo>
                      <a:pt x="34" y="11"/>
                      <a:pt x="29" y="31"/>
                      <a:pt x="31" y="39"/>
                    </a:cubicBezTo>
                    <a:close/>
                  </a:path>
                </a:pathLst>
              </a:custGeom>
              <a:solidFill>
                <a:srgbClr val="0BA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2" name="Freeform 14"/>
              <p:cNvSpPr>
                <a:spLocks/>
              </p:cNvSpPr>
              <p:nvPr/>
            </p:nvSpPr>
            <p:spPr bwMode="auto">
              <a:xfrm>
                <a:off x="777875" y="1979613"/>
                <a:ext cx="171450" cy="161925"/>
              </a:xfrm>
              <a:custGeom>
                <a:avLst/>
                <a:gdLst>
                  <a:gd name="T0" fmla="*/ 19 w 128"/>
                  <a:gd name="T1" fmla="*/ 41 h 120"/>
                  <a:gd name="T2" fmla="*/ 62 w 128"/>
                  <a:gd name="T3" fmla="*/ 3 h 120"/>
                  <a:gd name="T4" fmla="*/ 62 w 128"/>
                  <a:gd name="T5" fmla="*/ 3 h 120"/>
                  <a:gd name="T6" fmla="*/ 109 w 128"/>
                  <a:gd name="T7" fmla="*/ 45 h 120"/>
                  <a:gd name="T8" fmla="*/ 128 w 128"/>
                  <a:gd name="T9" fmla="*/ 85 h 120"/>
                  <a:gd name="T10" fmla="*/ 108 w 128"/>
                  <a:gd name="T11" fmla="*/ 101 h 120"/>
                  <a:gd name="T12" fmla="*/ 77 w 128"/>
                  <a:gd name="T13" fmla="*/ 109 h 120"/>
                  <a:gd name="T14" fmla="*/ 19 w 128"/>
                  <a:gd name="T15" fmla="*/ 4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0">
                    <a:moveTo>
                      <a:pt x="19" y="41"/>
                    </a:moveTo>
                    <a:cubicBezTo>
                      <a:pt x="26" y="12"/>
                      <a:pt x="50" y="3"/>
                      <a:pt x="62" y="3"/>
                    </a:cubicBezTo>
                    <a:cubicBezTo>
                      <a:pt x="62" y="3"/>
                      <a:pt x="62" y="3"/>
                      <a:pt x="62" y="3"/>
                    </a:cubicBezTo>
                    <a:cubicBezTo>
                      <a:pt x="62" y="3"/>
                      <a:pt x="109" y="0"/>
                      <a:pt x="109" y="45"/>
                    </a:cubicBezTo>
                    <a:cubicBezTo>
                      <a:pt x="110" y="86"/>
                      <a:pt x="128" y="85"/>
                      <a:pt x="128" y="85"/>
                    </a:cubicBezTo>
                    <a:cubicBezTo>
                      <a:pt x="128" y="85"/>
                      <a:pt x="115" y="97"/>
                      <a:pt x="108" y="101"/>
                    </a:cubicBezTo>
                    <a:cubicBezTo>
                      <a:pt x="94" y="109"/>
                      <a:pt x="77" y="109"/>
                      <a:pt x="77" y="109"/>
                    </a:cubicBezTo>
                    <a:cubicBezTo>
                      <a:pt x="77" y="109"/>
                      <a:pt x="0" y="120"/>
                      <a:pt x="19" y="41"/>
                    </a:cubicBezTo>
                    <a:close/>
                  </a:path>
                </a:pathLst>
              </a:custGeom>
              <a:solidFill>
                <a:srgbClr val="E05E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3" name="Freeform 15"/>
              <p:cNvSpPr>
                <a:spLocks/>
              </p:cNvSpPr>
              <p:nvPr/>
            </p:nvSpPr>
            <p:spPr bwMode="auto">
              <a:xfrm>
                <a:off x="893763" y="1852613"/>
                <a:ext cx="149225" cy="404813"/>
              </a:xfrm>
              <a:custGeom>
                <a:avLst/>
                <a:gdLst>
                  <a:gd name="T0" fmla="*/ 5 w 112"/>
                  <a:gd name="T1" fmla="*/ 286 h 302"/>
                  <a:gd name="T2" fmla="*/ 3 w 112"/>
                  <a:gd name="T3" fmla="*/ 265 h 302"/>
                  <a:gd name="T4" fmla="*/ 45 w 112"/>
                  <a:gd name="T5" fmla="*/ 178 h 302"/>
                  <a:gd name="T6" fmla="*/ 93 w 112"/>
                  <a:gd name="T7" fmla="*/ 61 h 302"/>
                  <a:gd name="T8" fmla="*/ 88 w 112"/>
                  <a:gd name="T9" fmla="*/ 37 h 302"/>
                  <a:gd name="T10" fmla="*/ 90 w 112"/>
                  <a:gd name="T11" fmla="*/ 18 h 302"/>
                  <a:gd name="T12" fmla="*/ 100 w 112"/>
                  <a:gd name="T13" fmla="*/ 3 h 302"/>
                  <a:gd name="T14" fmla="*/ 108 w 112"/>
                  <a:gd name="T15" fmla="*/ 16 h 302"/>
                  <a:gd name="T16" fmla="*/ 111 w 112"/>
                  <a:gd name="T17" fmla="*/ 45 h 302"/>
                  <a:gd name="T18" fmla="*/ 107 w 112"/>
                  <a:gd name="T19" fmla="*/ 61 h 302"/>
                  <a:gd name="T20" fmla="*/ 77 w 112"/>
                  <a:gd name="T21" fmla="*/ 177 h 302"/>
                  <a:gd name="T22" fmla="*/ 41 w 112"/>
                  <a:gd name="T23" fmla="*/ 254 h 302"/>
                  <a:gd name="T24" fmla="*/ 5 w 112"/>
                  <a:gd name="T25" fmla="*/ 28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302">
                    <a:moveTo>
                      <a:pt x="5" y="286"/>
                    </a:moveTo>
                    <a:cubicBezTo>
                      <a:pt x="5" y="286"/>
                      <a:pt x="0" y="281"/>
                      <a:pt x="3" y="265"/>
                    </a:cubicBezTo>
                    <a:cubicBezTo>
                      <a:pt x="5" y="250"/>
                      <a:pt x="21" y="225"/>
                      <a:pt x="45" y="178"/>
                    </a:cubicBezTo>
                    <a:cubicBezTo>
                      <a:pt x="77" y="114"/>
                      <a:pt x="94" y="67"/>
                      <a:pt x="93" y="61"/>
                    </a:cubicBezTo>
                    <a:cubicBezTo>
                      <a:pt x="93" y="59"/>
                      <a:pt x="90" y="46"/>
                      <a:pt x="88" y="37"/>
                    </a:cubicBezTo>
                    <a:cubicBezTo>
                      <a:pt x="87" y="31"/>
                      <a:pt x="90" y="18"/>
                      <a:pt x="90" y="18"/>
                    </a:cubicBezTo>
                    <a:cubicBezTo>
                      <a:pt x="90" y="18"/>
                      <a:pt x="94" y="6"/>
                      <a:pt x="100" y="3"/>
                    </a:cubicBezTo>
                    <a:cubicBezTo>
                      <a:pt x="106" y="0"/>
                      <a:pt x="108" y="12"/>
                      <a:pt x="108" y="16"/>
                    </a:cubicBezTo>
                    <a:cubicBezTo>
                      <a:pt x="106" y="28"/>
                      <a:pt x="110" y="37"/>
                      <a:pt x="111" y="45"/>
                    </a:cubicBezTo>
                    <a:cubicBezTo>
                      <a:pt x="111" y="51"/>
                      <a:pt x="112" y="54"/>
                      <a:pt x="107" y="61"/>
                    </a:cubicBezTo>
                    <a:cubicBezTo>
                      <a:pt x="106" y="64"/>
                      <a:pt x="99" y="133"/>
                      <a:pt x="77" y="177"/>
                    </a:cubicBezTo>
                    <a:cubicBezTo>
                      <a:pt x="56" y="218"/>
                      <a:pt x="50" y="235"/>
                      <a:pt x="41" y="254"/>
                    </a:cubicBezTo>
                    <a:cubicBezTo>
                      <a:pt x="33" y="272"/>
                      <a:pt x="22" y="302"/>
                      <a:pt x="5" y="286"/>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14" name="Group 313"/>
            <p:cNvGrpSpPr/>
            <p:nvPr/>
          </p:nvGrpSpPr>
          <p:grpSpPr>
            <a:xfrm>
              <a:off x="319336" y="3199838"/>
              <a:ext cx="322942" cy="607048"/>
              <a:chOff x="371475" y="2590800"/>
              <a:chExt cx="501651" cy="942976"/>
            </a:xfrm>
          </p:grpSpPr>
          <p:sp>
            <p:nvSpPr>
              <p:cNvPr id="315" name="Freeform 16"/>
              <p:cNvSpPr>
                <a:spLocks/>
              </p:cNvSpPr>
              <p:nvPr/>
            </p:nvSpPr>
            <p:spPr bwMode="auto">
              <a:xfrm>
                <a:off x="371475" y="2774950"/>
                <a:ext cx="76200" cy="276225"/>
              </a:xfrm>
              <a:custGeom>
                <a:avLst/>
                <a:gdLst>
                  <a:gd name="T0" fmla="*/ 42 w 57"/>
                  <a:gd name="T1" fmla="*/ 97 h 206"/>
                  <a:gd name="T2" fmla="*/ 55 w 57"/>
                  <a:gd name="T3" fmla="*/ 3 h 206"/>
                  <a:gd name="T4" fmla="*/ 55 w 57"/>
                  <a:gd name="T5" fmla="*/ 0 h 206"/>
                  <a:gd name="T6" fmla="*/ 33 w 57"/>
                  <a:gd name="T7" fmla="*/ 2 h 206"/>
                  <a:gd name="T8" fmla="*/ 11 w 57"/>
                  <a:gd name="T9" fmla="*/ 35 h 206"/>
                  <a:gd name="T10" fmla="*/ 3 w 57"/>
                  <a:gd name="T11" fmla="*/ 101 h 206"/>
                  <a:gd name="T12" fmla="*/ 18 w 57"/>
                  <a:gd name="T13" fmla="*/ 198 h 206"/>
                  <a:gd name="T14" fmla="*/ 30 w 57"/>
                  <a:gd name="T15" fmla="*/ 206 h 206"/>
                  <a:gd name="T16" fmla="*/ 31 w 57"/>
                  <a:gd name="T17" fmla="*/ 192 h 206"/>
                  <a:gd name="T18" fmla="*/ 42 w 57"/>
                  <a:gd name="T19" fmla="*/ 9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206">
                    <a:moveTo>
                      <a:pt x="42" y="97"/>
                    </a:moveTo>
                    <a:cubicBezTo>
                      <a:pt x="50" y="46"/>
                      <a:pt x="57" y="18"/>
                      <a:pt x="55" y="3"/>
                    </a:cubicBezTo>
                    <a:cubicBezTo>
                      <a:pt x="55" y="2"/>
                      <a:pt x="55" y="1"/>
                      <a:pt x="55" y="0"/>
                    </a:cubicBezTo>
                    <a:cubicBezTo>
                      <a:pt x="33" y="2"/>
                      <a:pt x="33" y="2"/>
                      <a:pt x="33" y="2"/>
                    </a:cubicBezTo>
                    <a:cubicBezTo>
                      <a:pt x="25" y="3"/>
                      <a:pt x="14" y="12"/>
                      <a:pt x="11" y="35"/>
                    </a:cubicBezTo>
                    <a:cubicBezTo>
                      <a:pt x="7" y="55"/>
                      <a:pt x="5" y="72"/>
                      <a:pt x="3" y="101"/>
                    </a:cubicBezTo>
                    <a:cubicBezTo>
                      <a:pt x="0" y="128"/>
                      <a:pt x="14" y="174"/>
                      <a:pt x="18" y="198"/>
                    </a:cubicBezTo>
                    <a:cubicBezTo>
                      <a:pt x="18" y="198"/>
                      <a:pt x="24" y="206"/>
                      <a:pt x="30" y="206"/>
                    </a:cubicBezTo>
                    <a:cubicBezTo>
                      <a:pt x="37" y="206"/>
                      <a:pt x="31" y="192"/>
                      <a:pt x="31" y="192"/>
                    </a:cubicBezTo>
                    <a:cubicBezTo>
                      <a:pt x="33" y="171"/>
                      <a:pt x="36" y="138"/>
                      <a:pt x="42" y="97"/>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6" name="Freeform 17"/>
              <p:cNvSpPr>
                <a:spLocks/>
              </p:cNvSpPr>
              <p:nvPr/>
            </p:nvSpPr>
            <p:spPr bwMode="auto">
              <a:xfrm>
                <a:off x="395288" y="2970213"/>
                <a:ext cx="122238" cy="460375"/>
              </a:xfrm>
              <a:custGeom>
                <a:avLst/>
                <a:gdLst>
                  <a:gd name="T0" fmla="*/ 9 w 91"/>
                  <a:gd name="T1" fmla="*/ 55 h 343"/>
                  <a:gd name="T2" fmla="*/ 30 w 91"/>
                  <a:gd name="T3" fmla="*/ 164 h 343"/>
                  <a:gd name="T4" fmla="*/ 26 w 91"/>
                  <a:gd name="T5" fmla="*/ 215 h 343"/>
                  <a:gd name="T6" fmla="*/ 23 w 91"/>
                  <a:gd name="T7" fmla="*/ 301 h 343"/>
                  <a:gd name="T8" fmla="*/ 48 w 91"/>
                  <a:gd name="T9" fmla="*/ 342 h 343"/>
                  <a:gd name="T10" fmla="*/ 53 w 91"/>
                  <a:gd name="T11" fmla="*/ 340 h 343"/>
                  <a:gd name="T12" fmla="*/ 44 w 91"/>
                  <a:gd name="T13" fmla="*/ 316 h 343"/>
                  <a:gd name="T14" fmla="*/ 85 w 91"/>
                  <a:gd name="T15" fmla="*/ 209 h 343"/>
                  <a:gd name="T16" fmla="*/ 90 w 91"/>
                  <a:gd name="T17" fmla="*/ 163 h 343"/>
                  <a:gd name="T18" fmla="*/ 56 w 91"/>
                  <a:gd name="T19" fmla="*/ 24 h 343"/>
                  <a:gd name="T20" fmla="*/ 39 w 91"/>
                  <a:gd name="T21" fmla="*/ 0 h 343"/>
                  <a:gd name="T22" fmla="*/ 9 w 91"/>
                  <a:gd name="T23"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343">
                    <a:moveTo>
                      <a:pt x="9" y="55"/>
                    </a:moveTo>
                    <a:cubicBezTo>
                      <a:pt x="9" y="58"/>
                      <a:pt x="16" y="120"/>
                      <a:pt x="30" y="164"/>
                    </a:cubicBezTo>
                    <a:cubicBezTo>
                      <a:pt x="34" y="178"/>
                      <a:pt x="29" y="209"/>
                      <a:pt x="26" y="215"/>
                    </a:cubicBezTo>
                    <a:cubicBezTo>
                      <a:pt x="13" y="246"/>
                      <a:pt x="22" y="294"/>
                      <a:pt x="23" y="301"/>
                    </a:cubicBezTo>
                    <a:cubicBezTo>
                      <a:pt x="23" y="301"/>
                      <a:pt x="31" y="343"/>
                      <a:pt x="48" y="342"/>
                    </a:cubicBezTo>
                    <a:cubicBezTo>
                      <a:pt x="50" y="342"/>
                      <a:pt x="54" y="342"/>
                      <a:pt x="53" y="340"/>
                    </a:cubicBezTo>
                    <a:cubicBezTo>
                      <a:pt x="53" y="339"/>
                      <a:pt x="46" y="324"/>
                      <a:pt x="44" y="316"/>
                    </a:cubicBezTo>
                    <a:cubicBezTo>
                      <a:pt x="41" y="303"/>
                      <a:pt x="85" y="209"/>
                      <a:pt x="85" y="209"/>
                    </a:cubicBezTo>
                    <a:cubicBezTo>
                      <a:pt x="89" y="200"/>
                      <a:pt x="91" y="177"/>
                      <a:pt x="90" y="163"/>
                    </a:cubicBezTo>
                    <a:cubicBezTo>
                      <a:pt x="90" y="153"/>
                      <a:pt x="56" y="24"/>
                      <a:pt x="56" y="24"/>
                    </a:cubicBezTo>
                    <a:cubicBezTo>
                      <a:pt x="39" y="0"/>
                      <a:pt x="39" y="0"/>
                      <a:pt x="39" y="0"/>
                    </a:cubicBezTo>
                    <a:cubicBezTo>
                      <a:pt x="39" y="0"/>
                      <a:pt x="0" y="13"/>
                      <a:pt x="9" y="55"/>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7" name="Freeform 18"/>
              <p:cNvSpPr>
                <a:spLocks/>
              </p:cNvSpPr>
              <p:nvPr/>
            </p:nvSpPr>
            <p:spPr bwMode="auto">
              <a:xfrm>
                <a:off x="396875" y="3359151"/>
                <a:ext cx="76200" cy="101600"/>
              </a:xfrm>
              <a:custGeom>
                <a:avLst/>
                <a:gdLst>
                  <a:gd name="T0" fmla="*/ 42 w 58"/>
                  <a:gd name="T1" fmla="*/ 12 h 75"/>
                  <a:gd name="T2" fmla="*/ 47 w 58"/>
                  <a:gd name="T3" fmla="*/ 42 h 75"/>
                  <a:gd name="T4" fmla="*/ 57 w 58"/>
                  <a:gd name="T5" fmla="*/ 62 h 75"/>
                  <a:gd name="T6" fmla="*/ 54 w 58"/>
                  <a:gd name="T7" fmla="*/ 71 h 75"/>
                  <a:gd name="T8" fmla="*/ 35 w 58"/>
                  <a:gd name="T9" fmla="*/ 68 h 75"/>
                  <a:gd name="T10" fmla="*/ 19 w 58"/>
                  <a:gd name="T11" fmla="*/ 45 h 75"/>
                  <a:gd name="T12" fmla="*/ 14 w 58"/>
                  <a:gd name="T13" fmla="*/ 28 h 75"/>
                  <a:gd name="T14" fmla="*/ 4 w 58"/>
                  <a:gd name="T15" fmla="*/ 49 h 75"/>
                  <a:gd name="T16" fmla="*/ 2 w 58"/>
                  <a:gd name="T17" fmla="*/ 47 h 75"/>
                  <a:gd name="T18" fmla="*/ 13 w 58"/>
                  <a:gd name="T19" fmla="*/ 13 h 75"/>
                  <a:gd name="T20" fmla="*/ 28 w 58"/>
                  <a:gd name="T21" fmla="*/ 3 h 75"/>
                  <a:gd name="T22" fmla="*/ 42 w 58"/>
                  <a:gd name="T23"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5">
                    <a:moveTo>
                      <a:pt x="42" y="12"/>
                    </a:moveTo>
                    <a:cubicBezTo>
                      <a:pt x="42" y="12"/>
                      <a:pt x="38" y="22"/>
                      <a:pt x="47" y="42"/>
                    </a:cubicBezTo>
                    <a:cubicBezTo>
                      <a:pt x="49" y="48"/>
                      <a:pt x="57" y="62"/>
                      <a:pt x="57" y="62"/>
                    </a:cubicBezTo>
                    <a:cubicBezTo>
                      <a:pt x="57" y="62"/>
                      <a:pt x="58" y="67"/>
                      <a:pt x="54" y="71"/>
                    </a:cubicBezTo>
                    <a:cubicBezTo>
                      <a:pt x="50" y="75"/>
                      <a:pt x="42" y="71"/>
                      <a:pt x="35" y="68"/>
                    </a:cubicBezTo>
                    <a:cubicBezTo>
                      <a:pt x="20" y="59"/>
                      <a:pt x="19" y="45"/>
                      <a:pt x="19" y="45"/>
                    </a:cubicBezTo>
                    <a:cubicBezTo>
                      <a:pt x="14" y="28"/>
                      <a:pt x="14" y="28"/>
                      <a:pt x="14" y="28"/>
                    </a:cubicBezTo>
                    <a:cubicBezTo>
                      <a:pt x="4" y="49"/>
                      <a:pt x="4" y="49"/>
                      <a:pt x="4" y="49"/>
                    </a:cubicBezTo>
                    <a:cubicBezTo>
                      <a:pt x="4" y="49"/>
                      <a:pt x="3" y="46"/>
                      <a:pt x="2" y="47"/>
                    </a:cubicBezTo>
                    <a:cubicBezTo>
                      <a:pt x="0" y="49"/>
                      <a:pt x="13" y="13"/>
                      <a:pt x="13" y="13"/>
                    </a:cubicBezTo>
                    <a:cubicBezTo>
                      <a:pt x="13" y="13"/>
                      <a:pt x="17" y="0"/>
                      <a:pt x="28" y="3"/>
                    </a:cubicBezTo>
                    <a:cubicBezTo>
                      <a:pt x="40" y="7"/>
                      <a:pt x="42" y="12"/>
                      <a:pt x="42" y="12"/>
                    </a:cubicBezTo>
                    <a:close/>
                  </a:path>
                </a:pathLst>
              </a:custGeom>
              <a:solidFill>
                <a:srgbClr val="660C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8" name="Freeform 19"/>
              <p:cNvSpPr>
                <a:spLocks/>
              </p:cNvSpPr>
              <p:nvPr/>
            </p:nvSpPr>
            <p:spPr bwMode="auto">
              <a:xfrm>
                <a:off x="425450" y="2990851"/>
                <a:ext cx="98425" cy="460375"/>
              </a:xfrm>
              <a:custGeom>
                <a:avLst/>
                <a:gdLst>
                  <a:gd name="T0" fmla="*/ 9 w 73"/>
                  <a:gd name="T1" fmla="*/ 66 h 343"/>
                  <a:gd name="T2" fmla="*/ 29 w 73"/>
                  <a:gd name="T3" fmla="*/ 169 h 343"/>
                  <a:gd name="T4" fmla="*/ 29 w 73"/>
                  <a:gd name="T5" fmla="*/ 206 h 343"/>
                  <a:gd name="T6" fmla="*/ 19 w 73"/>
                  <a:gd name="T7" fmla="*/ 307 h 343"/>
                  <a:gd name="T8" fmla="*/ 43 w 73"/>
                  <a:gd name="T9" fmla="*/ 343 h 343"/>
                  <a:gd name="T10" fmla="*/ 48 w 73"/>
                  <a:gd name="T11" fmla="*/ 340 h 343"/>
                  <a:gd name="T12" fmla="*/ 39 w 73"/>
                  <a:gd name="T13" fmla="*/ 325 h 343"/>
                  <a:gd name="T14" fmla="*/ 65 w 73"/>
                  <a:gd name="T15" fmla="*/ 221 h 343"/>
                  <a:gd name="T16" fmla="*/ 73 w 73"/>
                  <a:gd name="T17" fmla="*/ 179 h 343"/>
                  <a:gd name="T18" fmla="*/ 58 w 73"/>
                  <a:gd name="T19" fmla="*/ 5 h 343"/>
                  <a:gd name="T20" fmla="*/ 34 w 73"/>
                  <a:gd name="T21" fmla="*/ 0 h 343"/>
                  <a:gd name="T22" fmla="*/ 9 w 73"/>
                  <a:gd name="T23" fmla="*/ 6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43">
                    <a:moveTo>
                      <a:pt x="9" y="66"/>
                    </a:moveTo>
                    <a:cubicBezTo>
                      <a:pt x="10" y="69"/>
                      <a:pt x="16" y="126"/>
                      <a:pt x="29" y="169"/>
                    </a:cubicBezTo>
                    <a:cubicBezTo>
                      <a:pt x="34" y="186"/>
                      <a:pt x="32" y="200"/>
                      <a:pt x="29" y="206"/>
                    </a:cubicBezTo>
                    <a:cubicBezTo>
                      <a:pt x="11" y="245"/>
                      <a:pt x="17" y="300"/>
                      <a:pt x="19" y="307"/>
                    </a:cubicBezTo>
                    <a:cubicBezTo>
                      <a:pt x="19" y="307"/>
                      <a:pt x="26" y="343"/>
                      <a:pt x="43" y="343"/>
                    </a:cubicBezTo>
                    <a:cubicBezTo>
                      <a:pt x="45" y="343"/>
                      <a:pt x="49" y="342"/>
                      <a:pt x="48" y="340"/>
                    </a:cubicBezTo>
                    <a:cubicBezTo>
                      <a:pt x="48" y="339"/>
                      <a:pt x="41" y="333"/>
                      <a:pt x="39" y="325"/>
                    </a:cubicBezTo>
                    <a:cubicBezTo>
                      <a:pt x="36" y="311"/>
                      <a:pt x="65" y="221"/>
                      <a:pt x="65" y="221"/>
                    </a:cubicBezTo>
                    <a:cubicBezTo>
                      <a:pt x="69" y="212"/>
                      <a:pt x="73" y="199"/>
                      <a:pt x="73" y="179"/>
                    </a:cubicBezTo>
                    <a:cubicBezTo>
                      <a:pt x="72" y="152"/>
                      <a:pt x="58" y="5"/>
                      <a:pt x="58" y="5"/>
                    </a:cubicBezTo>
                    <a:cubicBezTo>
                      <a:pt x="34" y="0"/>
                      <a:pt x="34" y="0"/>
                      <a:pt x="34" y="0"/>
                    </a:cubicBezTo>
                    <a:cubicBezTo>
                      <a:pt x="34" y="0"/>
                      <a:pt x="0" y="24"/>
                      <a:pt x="9" y="6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9" name="Freeform 20"/>
              <p:cNvSpPr>
                <a:spLocks/>
              </p:cNvSpPr>
              <p:nvPr/>
            </p:nvSpPr>
            <p:spPr bwMode="auto">
              <a:xfrm>
                <a:off x="434975" y="3384551"/>
                <a:ext cx="90488" cy="90488"/>
              </a:xfrm>
              <a:custGeom>
                <a:avLst/>
                <a:gdLst>
                  <a:gd name="T0" fmla="*/ 25 w 67"/>
                  <a:gd name="T1" fmla="*/ 14 h 67"/>
                  <a:gd name="T2" fmla="*/ 39 w 67"/>
                  <a:gd name="T3" fmla="*/ 35 h 67"/>
                  <a:gd name="T4" fmla="*/ 63 w 67"/>
                  <a:gd name="T5" fmla="*/ 55 h 67"/>
                  <a:gd name="T6" fmla="*/ 66 w 67"/>
                  <a:gd name="T7" fmla="*/ 62 h 67"/>
                  <a:gd name="T8" fmla="*/ 62 w 67"/>
                  <a:gd name="T9" fmla="*/ 67 h 67"/>
                  <a:gd name="T10" fmla="*/ 35 w 67"/>
                  <a:gd name="T11" fmla="*/ 67 h 67"/>
                  <a:gd name="T12" fmla="*/ 24 w 67"/>
                  <a:gd name="T13" fmla="*/ 60 h 67"/>
                  <a:gd name="T14" fmla="*/ 12 w 67"/>
                  <a:gd name="T15" fmla="*/ 44 h 67"/>
                  <a:gd name="T16" fmla="*/ 13 w 67"/>
                  <a:gd name="T17" fmla="*/ 66 h 67"/>
                  <a:gd name="T18" fmla="*/ 4 w 67"/>
                  <a:gd name="T19" fmla="*/ 66 h 67"/>
                  <a:gd name="T20" fmla="*/ 1 w 67"/>
                  <a:gd name="T21" fmla="*/ 36 h 67"/>
                  <a:gd name="T22" fmla="*/ 6 w 67"/>
                  <a:gd name="T23" fmla="*/ 11 h 67"/>
                  <a:gd name="T24" fmla="*/ 25 w 67"/>
                  <a:gd name="T2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25" y="14"/>
                    </a:moveTo>
                    <a:cubicBezTo>
                      <a:pt x="25" y="14"/>
                      <a:pt x="34" y="28"/>
                      <a:pt x="39" y="35"/>
                    </a:cubicBezTo>
                    <a:cubicBezTo>
                      <a:pt x="43" y="39"/>
                      <a:pt x="63" y="55"/>
                      <a:pt x="63" y="55"/>
                    </a:cubicBezTo>
                    <a:cubicBezTo>
                      <a:pt x="63" y="55"/>
                      <a:pt x="67" y="57"/>
                      <a:pt x="66" y="62"/>
                    </a:cubicBezTo>
                    <a:cubicBezTo>
                      <a:pt x="66" y="67"/>
                      <a:pt x="62" y="67"/>
                      <a:pt x="62" y="67"/>
                    </a:cubicBezTo>
                    <a:cubicBezTo>
                      <a:pt x="35" y="67"/>
                      <a:pt x="35" y="67"/>
                      <a:pt x="35" y="67"/>
                    </a:cubicBezTo>
                    <a:cubicBezTo>
                      <a:pt x="35" y="67"/>
                      <a:pt x="29" y="67"/>
                      <a:pt x="24" y="60"/>
                    </a:cubicBezTo>
                    <a:cubicBezTo>
                      <a:pt x="21" y="56"/>
                      <a:pt x="12" y="44"/>
                      <a:pt x="12" y="44"/>
                    </a:cubicBezTo>
                    <a:cubicBezTo>
                      <a:pt x="13" y="66"/>
                      <a:pt x="13" y="66"/>
                      <a:pt x="13" y="66"/>
                    </a:cubicBezTo>
                    <a:cubicBezTo>
                      <a:pt x="13" y="66"/>
                      <a:pt x="3" y="66"/>
                      <a:pt x="4" y="66"/>
                    </a:cubicBezTo>
                    <a:cubicBezTo>
                      <a:pt x="5" y="67"/>
                      <a:pt x="1" y="36"/>
                      <a:pt x="1" y="36"/>
                    </a:cubicBezTo>
                    <a:cubicBezTo>
                      <a:pt x="1" y="36"/>
                      <a:pt x="0" y="22"/>
                      <a:pt x="6" y="11"/>
                    </a:cubicBezTo>
                    <a:cubicBezTo>
                      <a:pt x="12" y="0"/>
                      <a:pt x="25" y="14"/>
                      <a:pt x="25" y="14"/>
                    </a:cubicBezTo>
                    <a:close/>
                  </a:path>
                </a:pathLst>
              </a:custGeom>
              <a:solidFill>
                <a:srgbClr val="891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0" name="Freeform 21"/>
              <p:cNvSpPr>
                <a:spLocks/>
              </p:cNvSpPr>
              <p:nvPr/>
            </p:nvSpPr>
            <p:spPr bwMode="auto">
              <a:xfrm>
                <a:off x="387350" y="2749550"/>
                <a:ext cx="163513" cy="407988"/>
              </a:xfrm>
              <a:custGeom>
                <a:avLst/>
                <a:gdLst>
                  <a:gd name="T0" fmla="*/ 117 w 123"/>
                  <a:gd name="T1" fmla="*/ 103 h 304"/>
                  <a:gd name="T2" fmla="*/ 71 w 123"/>
                  <a:gd name="T3" fmla="*/ 17 h 304"/>
                  <a:gd name="T4" fmla="*/ 20 w 123"/>
                  <a:gd name="T5" fmla="*/ 20 h 304"/>
                  <a:gd name="T6" fmla="*/ 11 w 123"/>
                  <a:gd name="T7" fmla="*/ 66 h 304"/>
                  <a:gd name="T8" fmla="*/ 20 w 123"/>
                  <a:gd name="T9" fmla="*/ 148 h 304"/>
                  <a:gd name="T10" fmla="*/ 0 w 123"/>
                  <a:gd name="T11" fmla="*/ 278 h 304"/>
                  <a:gd name="T12" fmla="*/ 77 w 123"/>
                  <a:gd name="T13" fmla="*/ 301 h 304"/>
                  <a:gd name="T14" fmla="*/ 123 w 123"/>
                  <a:gd name="T15" fmla="*/ 287 h 304"/>
                  <a:gd name="T16" fmla="*/ 104 w 123"/>
                  <a:gd name="T17" fmla="*/ 219 h 304"/>
                  <a:gd name="T18" fmla="*/ 97 w 123"/>
                  <a:gd name="T19" fmla="*/ 156 h 304"/>
                  <a:gd name="T20" fmla="*/ 101 w 123"/>
                  <a:gd name="T21" fmla="*/ 113 h 304"/>
                  <a:gd name="T22" fmla="*/ 117 w 123"/>
                  <a:gd name="T23" fmla="*/ 10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304">
                    <a:moveTo>
                      <a:pt x="117" y="103"/>
                    </a:moveTo>
                    <a:cubicBezTo>
                      <a:pt x="117" y="103"/>
                      <a:pt x="110" y="34"/>
                      <a:pt x="71" y="17"/>
                    </a:cubicBezTo>
                    <a:cubicBezTo>
                      <a:pt x="50" y="8"/>
                      <a:pt x="29" y="0"/>
                      <a:pt x="20" y="20"/>
                    </a:cubicBezTo>
                    <a:cubicBezTo>
                      <a:pt x="18" y="24"/>
                      <a:pt x="8" y="32"/>
                      <a:pt x="11" y="66"/>
                    </a:cubicBezTo>
                    <a:cubicBezTo>
                      <a:pt x="13" y="96"/>
                      <a:pt x="26" y="128"/>
                      <a:pt x="20" y="148"/>
                    </a:cubicBezTo>
                    <a:cubicBezTo>
                      <a:pt x="14" y="164"/>
                      <a:pt x="1" y="194"/>
                      <a:pt x="0" y="278"/>
                    </a:cubicBezTo>
                    <a:cubicBezTo>
                      <a:pt x="0" y="291"/>
                      <a:pt x="52" y="304"/>
                      <a:pt x="77" y="301"/>
                    </a:cubicBezTo>
                    <a:cubicBezTo>
                      <a:pt x="112" y="297"/>
                      <a:pt x="123" y="287"/>
                      <a:pt x="123" y="287"/>
                    </a:cubicBezTo>
                    <a:cubicBezTo>
                      <a:pt x="123" y="287"/>
                      <a:pt x="115" y="266"/>
                      <a:pt x="104" y="219"/>
                    </a:cubicBezTo>
                    <a:cubicBezTo>
                      <a:pt x="101" y="204"/>
                      <a:pt x="94" y="176"/>
                      <a:pt x="97" y="156"/>
                    </a:cubicBezTo>
                    <a:cubicBezTo>
                      <a:pt x="101" y="125"/>
                      <a:pt x="98" y="126"/>
                      <a:pt x="101" y="113"/>
                    </a:cubicBezTo>
                    <a:cubicBezTo>
                      <a:pt x="104" y="98"/>
                      <a:pt x="117" y="103"/>
                      <a:pt x="117" y="103"/>
                    </a:cubicBezTo>
                    <a:close/>
                  </a:path>
                </a:pathLst>
              </a:custGeom>
              <a:solidFill>
                <a:srgbClr val="CE3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1" name="Freeform 22"/>
              <p:cNvSpPr>
                <a:spLocks/>
              </p:cNvSpPr>
              <p:nvPr/>
            </p:nvSpPr>
            <p:spPr bwMode="auto">
              <a:xfrm>
                <a:off x="541338" y="2808288"/>
                <a:ext cx="101600" cy="279400"/>
              </a:xfrm>
              <a:custGeom>
                <a:avLst/>
                <a:gdLst>
                  <a:gd name="T0" fmla="*/ 76 w 76"/>
                  <a:gd name="T1" fmla="*/ 196 h 208"/>
                  <a:gd name="T2" fmla="*/ 46 w 76"/>
                  <a:gd name="T3" fmla="*/ 102 h 208"/>
                  <a:gd name="T4" fmla="*/ 37 w 76"/>
                  <a:gd name="T5" fmla="*/ 18 h 208"/>
                  <a:gd name="T6" fmla="*/ 23 w 76"/>
                  <a:gd name="T7" fmla="*/ 3 h 208"/>
                  <a:gd name="T8" fmla="*/ 3 w 76"/>
                  <a:gd name="T9" fmla="*/ 44 h 208"/>
                  <a:gd name="T10" fmla="*/ 13 w 76"/>
                  <a:gd name="T11" fmla="*/ 117 h 208"/>
                  <a:gd name="T12" fmla="*/ 51 w 76"/>
                  <a:gd name="T13" fmla="*/ 205 h 208"/>
                  <a:gd name="T14" fmla="*/ 76 w 76"/>
                  <a:gd name="T15" fmla="*/ 19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08">
                    <a:moveTo>
                      <a:pt x="76" y="196"/>
                    </a:moveTo>
                    <a:cubicBezTo>
                      <a:pt x="70" y="175"/>
                      <a:pt x="53" y="137"/>
                      <a:pt x="46" y="102"/>
                    </a:cubicBezTo>
                    <a:cubicBezTo>
                      <a:pt x="42" y="81"/>
                      <a:pt x="45" y="31"/>
                      <a:pt x="37" y="18"/>
                    </a:cubicBezTo>
                    <a:cubicBezTo>
                      <a:pt x="30" y="3"/>
                      <a:pt x="23" y="3"/>
                      <a:pt x="23" y="3"/>
                    </a:cubicBezTo>
                    <a:cubicBezTo>
                      <a:pt x="0" y="0"/>
                      <a:pt x="2" y="25"/>
                      <a:pt x="3" y="44"/>
                    </a:cubicBezTo>
                    <a:cubicBezTo>
                      <a:pt x="3" y="54"/>
                      <a:pt x="5" y="73"/>
                      <a:pt x="13" y="117"/>
                    </a:cubicBezTo>
                    <a:cubicBezTo>
                      <a:pt x="15" y="126"/>
                      <a:pt x="46" y="196"/>
                      <a:pt x="51" y="205"/>
                    </a:cubicBezTo>
                    <a:cubicBezTo>
                      <a:pt x="52" y="202"/>
                      <a:pt x="75" y="208"/>
                      <a:pt x="76" y="196"/>
                    </a:cubicBezTo>
                    <a:close/>
                  </a:path>
                </a:pathLst>
              </a:custGeom>
              <a:solidFill>
                <a:srgbClr val="094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2" name="Freeform 23"/>
              <p:cNvSpPr>
                <a:spLocks/>
              </p:cNvSpPr>
              <p:nvPr/>
            </p:nvSpPr>
            <p:spPr bwMode="auto">
              <a:xfrm>
                <a:off x="638175" y="2771775"/>
                <a:ext cx="7938" cy="1588"/>
              </a:xfrm>
              <a:custGeom>
                <a:avLst/>
                <a:gdLst>
                  <a:gd name="T0" fmla="*/ 0 w 5"/>
                  <a:gd name="T1" fmla="*/ 1 h 1"/>
                  <a:gd name="T2" fmla="*/ 5 w 5"/>
                  <a:gd name="T3" fmla="*/ 0 h 1"/>
                  <a:gd name="T4" fmla="*/ 0 w 5"/>
                  <a:gd name="T5" fmla="*/ 1 h 1"/>
                  <a:gd name="T6" fmla="*/ 0 w 5"/>
                  <a:gd name="T7" fmla="*/ 1 h 1"/>
                </a:gdLst>
                <a:ahLst/>
                <a:cxnLst>
                  <a:cxn ang="0">
                    <a:pos x="T0" y="T1"/>
                  </a:cxn>
                  <a:cxn ang="0">
                    <a:pos x="T2" y="T3"/>
                  </a:cxn>
                  <a:cxn ang="0">
                    <a:pos x="T4" y="T5"/>
                  </a:cxn>
                  <a:cxn ang="0">
                    <a:pos x="T6" y="T7"/>
                  </a:cxn>
                </a:cxnLst>
                <a:rect l="0" t="0" r="r" b="b"/>
                <a:pathLst>
                  <a:path w="5" h="1">
                    <a:moveTo>
                      <a:pt x="0" y="1"/>
                    </a:moveTo>
                    <a:lnTo>
                      <a:pt x="5" y="0"/>
                    </a:lnTo>
                    <a:lnTo>
                      <a:pt x="0" y="1"/>
                    </a:lnTo>
                    <a:lnTo>
                      <a:pt x="0" y="1"/>
                    </a:lnTo>
                    <a:close/>
                  </a:path>
                </a:pathLst>
              </a:custGeom>
              <a:solidFill>
                <a:srgbClr val="E8C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3" name="Freeform 24"/>
              <p:cNvSpPr>
                <a:spLocks/>
              </p:cNvSpPr>
              <p:nvPr/>
            </p:nvSpPr>
            <p:spPr bwMode="auto">
              <a:xfrm>
                <a:off x="601663" y="2749550"/>
                <a:ext cx="61913" cy="57150"/>
              </a:xfrm>
              <a:custGeom>
                <a:avLst/>
                <a:gdLst>
                  <a:gd name="T0" fmla="*/ 1 w 39"/>
                  <a:gd name="T1" fmla="*/ 36 h 36"/>
                  <a:gd name="T2" fmla="*/ 0 w 39"/>
                  <a:gd name="T3" fmla="*/ 4 h 36"/>
                  <a:gd name="T4" fmla="*/ 34 w 39"/>
                  <a:gd name="T5" fmla="*/ 0 h 36"/>
                  <a:gd name="T6" fmla="*/ 39 w 39"/>
                  <a:gd name="T7" fmla="*/ 31 h 36"/>
                  <a:gd name="T8" fmla="*/ 1 w 39"/>
                  <a:gd name="T9" fmla="*/ 36 h 36"/>
                </a:gdLst>
                <a:ahLst/>
                <a:cxnLst>
                  <a:cxn ang="0">
                    <a:pos x="T0" y="T1"/>
                  </a:cxn>
                  <a:cxn ang="0">
                    <a:pos x="T2" y="T3"/>
                  </a:cxn>
                  <a:cxn ang="0">
                    <a:pos x="T4" y="T5"/>
                  </a:cxn>
                  <a:cxn ang="0">
                    <a:pos x="T6" y="T7"/>
                  </a:cxn>
                  <a:cxn ang="0">
                    <a:pos x="T8" y="T9"/>
                  </a:cxn>
                </a:cxnLst>
                <a:rect l="0" t="0" r="r" b="b"/>
                <a:pathLst>
                  <a:path w="39" h="36">
                    <a:moveTo>
                      <a:pt x="1" y="36"/>
                    </a:moveTo>
                    <a:lnTo>
                      <a:pt x="0" y="4"/>
                    </a:lnTo>
                    <a:lnTo>
                      <a:pt x="34" y="0"/>
                    </a:lnTo>
                    <a:lnTo>
                      <a:pt x="39" y="31"/>
                    </a:lnTo>
                    <a:lnTo>
                      <a:pt x="1" y="36"/>
                    </a:ln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4" name="Freeform 25"/>
              <p:cNvSpPr>
                <a:spLocks/>
              </p:cNvSpPr>
              <p:nvPr/>
            </p:nvSpPr>
            <p:spPr bwMode="auto">
              <a:xfrm>
                <a:off x="546100" y="3440113"/>
                <a:ext cx="107950" cy="74613"/>
              </a:xfrm>
              <a:custGeom>
                <a:avLst/>
                <a:gdLst>
                  <a:gd name="T0" fmla="*/ 8 w 80"/>
                  <a:gd name="T1" fmla="*/ 14 h 55"/>
                  <a:gd name="T2" fmla="*/ 0 w 80"/>
                  <a:gd name="T3" fmla="*/ 32 h 55"/>
                  <a:gd name="T4" fmla="*/ 3 w 80"/>
                  <a:gd name="T5" fmla="*/ 50 h 55"/>
                  <a:gd name="T6" fmla="*/ 22 w 80"/>
                  <a:gd name="T7" fmla="*/ 55 h 55"/>
                  <a:gd name="T8" fmla="*/ 42 w 80"/>
                  <a:gd name="T9" fmla="*/ 48 h 55"/>
                  <a:gd name="T10" fmla="*/ 63 w 80"/>
                  <a:gd name="T11" fmla="*/ 39 h 55"/>
                  <a:gd name="T12" fmla="*/ 78 w 80"/>
                  <a:gd name="T13" fmla="*/ 26 h 55"/>
                  <a:gd name="T14" fmla="*/ 74 w 80"/>
                  <a:gd name="T15" fmla="*/ 11 h 55"/>
                  <a:gd name="T16" fmla="*/ 41 w 80"/>
                  <a:gd name="T17" fmla="*/ 12 h 55"/>
                  <a:gd name="T18" fmla="*/ 8 w 80"/>
                  <a:gd name="T1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5">
                    <a:moveTo>
                      <a:pt x="8" y="14"/>
                    </a:moveTo>
                    <a:cubicBezTo>
                      <a:pt x="8" y="14"/>
                      <a:pt x="0" y="21"/>
                      <a:pt x="0" y="32"/>
                    </a:cubicBezTo>
                    <a:cubicBezTo>
                      <a:pt x="0" y="44"/>
                      <a:pt x="1" y="47"/>
                      <a:pt x="3" y="50"/>
                    </a:cubicBezTo>
                    <a:cubicBezTo>
                      <a:pt x="6" y="52"/>
                      <a:pt x="15" y="55"/>
                      <a:pt x="22" y="55"/>
                    </a:cubicBezTo>
                    <a:cubicBezTo>
                      <a:pt x="29" y="54"/>
                      <a:pt x="38" y="49"/>
                      <a:pt x="42" y="48"/>
                    </a:cubicBezTo>
                    <a:cubicBezTo>
                      <a:pt x="46" y="47"/>
                      <a:pt x="56" y="44"/>
                      <a:pt x="63" y="39"/>
                    </a:cubicBezTo>
                    <a:cubicBezTo>
                      <a:pt x="76" y="32"/>
                      <a:pt x="76" y="32"/>
                      <a:pt x="78" y="26"/>
                    </a:cubicBezTo>
                    <a:cubicBezTo>
                      <a:pt x="80" y="20"/>
                      <a:pt x="77" y="12"/>
                      <a:pt x="74" y="11"/>
                    </a:cubicBezTo>
                    <a:cubicBezTo>
                      <a:pt x="60" y="0"/>
                      <a:pt x="47" y="19"/>
                      <a:pt x="41" y="12"/>
                    </a:cubicBezTo>
                    <a:cubicBezTo>
                      <a:pt x="35" y="4"/>
                      <a:pt x="8" y="14"/>
                      <a:pt x="8" y="14"/>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5" name="Freeform 26"/>
              <p:cNvSpPr>
                <a:spLocks/>
              </p:cNvSpPr>
              <p:nvPr/>
            </p:nvSpPr>
            <p:spPr bwMode="auto">
              <a:xfrm>
                <a:off x="546100" y="3443288"/>
                <a:ext cx="104775" cy="61913"/>
              </a:xfrm>
              <a:custGeom>
                <a:avLst/>
                <a:gdLst>
                  <a:gd name="T0" fmla="*/ 6 w 78"/>
                  <a:gd name="T1" fmla="*/ 6 h 47"/>
                  <a:gd name="T2" fmla="*/ 0 w 78"/>
                  <a:gd name="T3" fmla="*/ 23 h 47"/>
                  <a:gd name="T4" fmla="*/ 3 w 78"/>
                  <a:gd name="T5" fmla="*/ 41 h 47"/>
                  <a:gd name="T6" fmla="*/ 20 w 78"/>
                  <a:gd name="T7" fmla="*/ 46 h 47"/>
                  <a:gd name="T8" fmla="*/ 36 w 78"/>
                  <a:gd name="T9" fmla="*/ 42 h 47"/>
                  <a:gd name="T10" fmla="*/ 56 w 78"/>
                  <a:gd name="T11" fmla="*/ 33 h 47"/>
                  <a:gd name="T12" fmla="*/ 77 w 78"/>
                  <a:gd name="T13" fmla="*/ 16 h 47"/>
                  <a:gd name="T14" fmla="*/ 55 w 78"/>
                  <a:gd name="T15" fmla="*/ 2 h 47"/>
                  <a:gd name="T16" fmla="*/ 39 w 78"/>
                  <a:gd name="T17" fmla="*/ 3 h 47"/>
                  <a:gd name="T18" fmla="*/ 6 w 78"/>
                  <a:gd name="T1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7">
                    <a:moveTo>
                      <a:pt x="6" y="6"/>
                    </a:moveTo>
                    <a:cubicBezTo>
                      <a:pt x="6" y="6"/>
                      <a:pt x="1" y="11"/>
                      <a:pt x="0" y="23"/>
                    </a:cubicBezTo>
                    <a:cubicBezTo>
                      <a:pt x="0" y="32"/>
                      <a:pt x="0" y="39"/>
                      <a:pt x="3" y="41"/>
                    </a:cubicBezTo>
                    <a:cubicBezTo>
                      <a:pt x="6" y="44"/>
                      <a:pt x="13" y="47"/>
                      <a:pt x="20" y="46"/>
                    </a:cubicBezTo>
                    <a:cubicBezTo>
                      <a:pt x="26" y="45"/>
                      <a:pt x="32" y="44"/>
                      <a:pt x="36" y="42"/>
                    </a:cubicBezTo>
                    <a:cubicBezTo>
                      <a:pt x="49" y="37"/>
                      <a:pt x="52" y="35"/>
                      <a:pt x="56" y="33"/>
                    </a:cubicBezTo>
                    <a:cubicBezTo>
                      <a:pt x="74" y="25"/>
                      <a:pt x="75" y="21"/>
                      <a:pt x="77" y="16"/>
                    </a:cubicBezTo>
                    <a:cubicBezTo>
                      <a:pt x="78" y="11"/>
                      <a:pt x="69" y="1"/>
                      <a:pt x="55" y="2"/>
                    </a:cubicBezTo>
                    <a:cubicBezTo>
                      <a:pt x="35" y="3"/>
                      <a:pt x="44" y="5"/>
                      <a:pt x="39" y="3"/>
                    </a:cubicBezTo>
                    <a:cubicBezTo>
                      <a:pt x="30" y="0"/>
                      <a:pt x="6" y="6"/>
                      <a:pt x="6" y="6"/>
                    </a:cubicBezTo>
                    <a:close/>
                  </a:path>
                </a:pathLst>
              </a:custGeom>
              <a:solidFill>
                <a:srgbClr val="223E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6" name="Freeform 27"/>
              <p:cNvSpPr>
                <a:spLocks/>
              </p:cNvSpPr>
              <p:nvPr/>
            </p:nvSpPr>
            <p:spPr bwMode="auto">
              <a:xfrm>
                <a:off x="541338" y="2898776"/>
                <a:ext cx="119063" cy="585788"/>
              </a:xfrm>
              <a:custGeom>
                <a:avLst/>
                <a:gdLst>
                  <a:gd name="T0" fmla="*/ 65 w 89"/>
                  <a:gd name="T1" fmla="*/ 67 h 436"/>
                  <a:gd name="T2" fmla="*/ 64 w 89"/>
                  <a:gd name="T3" fmla="*/ 337 h 436"/>
                  <a:gd name="T4" fmla="*/ 53 w 89"/>
                  <a:gd name="T5" fmla="*/ 413 h 436"/>
                  <a:gd name="T6" fmla="*/ 32 w 89"/>
                  <a:gd name="T7" fmla="*/ 431 h 436"/>
                  <a:gd name="T8" fmla="*/ 5 w 89"/>
                  <a:gd name="T9" fmla="*/ 413 h 436"/>
                  <a:gd name="T10" fmla="*/ 16 w 89"/>
                  <a:gd name="T11" fmla="*/ 296 h 436"/>
                  <a:gd name="T12" fmla="*/ 22 w 89"/>
                  <a:gd name="T13" fmla="*/ 156 h 436"/>
                  <a:gd name="T14" fmla="*/ 65 w 89"/>
                  <a:gd name="T15" fmla="*/ 67 h 4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36">
                    <a:moveTo>
                      <a:pt x="65" y="67"/>
                    </a:moveTo>
                    <a:cubicBezTo>
                      <a:pt x="89" y="111"/>
                      <a:pt x="74" y="275"/>
                      <a:pt x="64" y="337"/>
                    </a:cubicBezTo>
                    <a:cubicBezTo>
                      <a:pt x="57" y="379"/>
                      <a:pt x="52" y="420"/>
                      <a:pt x="53" y="413"/>
                    </a:cubicBezTo>
                    <a:cubicBezTo>
                      <a:pt x="53" y="415"/>
                      <a:pt x="42" y="428"/>
                      <a:pt x="32" y="431"/>
                    </a:cubicBezTo>
                    <a:cubicBezTo>
                      <a:pt x="18" y="436"/>
                      <a:pt x="0" y="433"/>
                      <a:pt x="5" y="413"/>
                    </a:cubicBezTo>
                    <a:cubicBezTo>
                      <a:pt x="5" y="413"/>
                      <a:pt x="12" y="328"/>
                      <a:pt x="16" y="296"/>
                    </a:cubicBezTo>
                    <a:cubicBezTo>
                      <a:pt x="21" y="242"/>
                      <a:pt x="24" y="189"/>
                      <a:pt x="22" y="156"/>
                    </a:cubicBezTo>
                    <a:cubicBezTo>
                      <a:pt x="21" y="140"/>
                      <a:pt x="27" y="0"/>
                      <a:pt x="65" y="67"/>
                    </a:cubicBezTo>
                    <a:close/>
                  </a:path>
                </a:pathLst>
              </a:custGeom>
              <a:solidFill>
                <a:srgbClr val="3366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7" name="Freeform 28"/>
              <p:cNvSpPr>
                <a:spLocks/>
              </p:cNvSpPr>
              <p:nvPr/>
            </p:nvSpPr>
            <p:spPr bwMode="auto">
              <a:xfrm>
                <a:off x="657225" y="3462338"/>
                <a:ext cx="120650" cy="71438"/>
              </a:xfrm>
              <a:custGeom>
                <a:avLst/>
                <a:gdLst>
                  <a:gd name="T0" fmla="*/ 7 w 90"/>
                  <a:gd name="T1" fmla="*/ 12 h 53"/>
                  <a:gd name="T2" fmla="*/ 0 w 90"/>
                  <a:gd name="T3" fmla="*/ 30 h 53"/>
                  <a:gd name="T4" fmla="*/ 3 w 90"/>
                  <a:gd name="T5" fmla="*/ 48 h 53"/>
                  <a:gd name="T6" fmla="*/ 22 w 90"/>
                  <a:gd name="T7" fmla="*/ 53 h 53"/>
                  <a:gd name="T8" fmla="*/ 42 w 90"/>
                  <a:gd name="T9" fmla="*/ 44 h 53"/>
                  <a:gd name="T10" fmla="*/ 60 w 90"/>
                  <a:gd name="T11" fmla="*/ 39 h 53"/>
                  <a:gd name="T12" fmla="*/ 87 w 90"/>
                  <a:gd name="T13" fmla="*/ 23 h 53"/>
                  <a:gd name="T14" fmla="*/ 88 w 90"/>
                  <a:gd name="T15" fmla="*/ 11 h 53"/>
                  <a:gd name="T16" fmla="*/ 41 w 90"/>
                  <a:gd name="T17" fmla="*/ 9 h 53"/>
                  <a:gd name="T18" fmla="*/ 7 w 90"/>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3">
                    <a:moveTo>
                      <a:pt x="7" y="12"/>
                    </a:moveTo>
                    <a:cubicBezTo>
                      <a:pt x="7" y="12"/>
                      <a:pt x="0" y="19"/>
                      <a:pt x="0" y="30"/>
                    </a:cubicBezTo>
                    <a:cubicBezTo>
                      <a:pt x="0" y="42"/>
                      <a:pt x="0" y="45"/>
                      <a:pt x="3" y="48"/>
                    </a:cubicBezTo>
                    <a:cubicBezTo>
                      <a:pt x="6" y="50"/>
                      <a:pt x="15" y="53"/>
                      <a:pt x="22" y="53"/>
                    </a:cubicBezTo>
                    <a:cubicBezTo>
                      <a:pt x="29" y="52"/>
                      <a:pt x="38" y="45"/>
                      <a:pt x="42" y="44"/>
                    </a:cubicBezTo>
                    <a:cubicBezTo>
                      <a:pt x="46" y="43"/>
                      <a:pt x="45" y="43"/>
                      <a:pt x="60" y="39"/>
                    </a:cubicBezTo>
                    <a:cubicBezTo>
                      <a:pt x="81" y="34"/>
                      <a:pt x="85" y="28"/>
                      <a:pt x="87" y="23"/>
                    </a:cubicBezTo>
                    <a:cubicBezTo>
                      <a:pt x="89" y="17"/>
                      <a:pt x="90" y="12"/>
                      <a:pt x="88" y="11"/>
                    </a:cubicBezTo>
                    <a:cubicBezTo>
                      <a:pt x="74" y="0"/>
                      <a:pt x="47" y="17"/>
                      <a:pt x="41" y="9"/>
                    </a:cubicBezTo>
                    <a:cubicBezTo>
                      <a:pt x="35" y="2"/>
                      <a:pt x="7" y="12"/>
                      <a:pt x="7"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8" name="Freeform 29"/>
              <p:cNvSpPr>
                <a:spLocks/>
              </p:cNvSpPr>
              <p:nvPr/>
            </p:nvSpPr>
            <p:spPr bwMode="auto">
              <a:xfrm>
                <a:off x="657225" y="3462338"/>
                <a:ext cx="120650" cy="61913"/>
              </a:xfrm>
              <a:custGeom>
                <a:avLst/>
                <a:gdLst>
                  <a:gd name="T0" fmla="*/ 6 w 90"/>
                  <a:gd name="T1" fmla="*/ 5 h 46"/>
                  <a:gd name="T2" fmla="*/ 0 w 90"/>
                  <a:gd name="T3" fmla="*/ 23 h 46"/>
                  <a:gd name="T4" fmla="*/ 3 w 90"/>
                  <a:gd name="T5" fmla="*/ 41 h 46"/>
                  <a:gd name="T6" fmla="*/ 20 w 90"/>
                  <a:gd name="T7" fmla="*/ 46 h 46"/>
                  <a:gd name="T8" fmla="*/ 34 w 90"/>
                  <a:gd name="T9" fmla="*/ 42 h 46"/>
                  <a:gd name="T10" fmla="*/ 56 w 90"/>
                  <a:gd name="T11" fmla="*/ 36 h 46"/>
                  <a:gd name="T12" fmla="*/ 88 w 90"/>
                  <a:gd name="T13" fmla="*/ 15 h 46"/>
                  <a:gd name="T14" fmla="*/ 71 w 90"/>
                  <a:gd name="T15" fmla="*/ 3 h 46"/>
                  <a:gd name="T16" fmla="*/ 39 w 90"/>
                  <a:gd name="T17" fmla="*/ 3 h 46"/>
                  <a:gd name="T18" fmla="*/ 6 w 90"/>
                  <a:gd name="T1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
                    <a:moveTo>
                      <a:pt x="6" y="5"/>
                    </a:moveTo>
                    <a:cubicBezTo>
                      <a:pt x="6" y="5"/>
                      <a:pt x="1" y="11"/>
                      <a:pt x="0" y="23"/>
                    </a:cubicBezTo>
                    <a:cubicBezTo>
                      <a:pt x="0" y="32"/>
                      <a:pt x="0" y="39"/>
                      <a:pt x="3" y="41"/>
                    </a:cubicBezTo>
                    <a:cubicBezTo>
                      <a:pt x="5" y="44"/>
                      <a:pt x="13" y="46"/>
                      <a:pt x="20" y="46"/>
                    </a:cubicBezTo>
                    <a:cubicBezTo>
                      <a:pt x="25" y="45"/>
                      <a:pt x="30" y="43"/>
                      <a:pt x="34" y="42"/>
                    </a:cubicBezTo>
                    <a:cubicBezTo>
                      <a:pt x="41" y="39"/>
                      <a:pt x="45" y="39"/>
                      <a:pt x="56" y="36"/>
                    </a:cubicBezTo>
                    <a:cubicBezTo>
                      <a:pt x="75" y="33"/>
                      <a:pt x="86" y="21"/>
                      <a:pt x="88" y="15"/>
                    </a:cubicBezTo>
                    <a:cubicBezTo>
                      <a:pt x="90" y="10"/>
                      <a:pt x="85" y="2"/>
                      <a:pt x="71" y="3"/>
                    </a:cubicBezTo>
                    <a:cubicBezTo>
                      <a:pt x="51" y="4"/>
                      <a:pt x="44" y="4"/>
                      <a:pt x="39" y="3"/>
                    </a:cubicBezTo>
                    <a:cubicBezTo>
                      <a:pt x="30" y="0"/>
                      <a:pt x="6" y="5"/>
                      <a:pt x="6" y="5"/>
                    </a:cubicBezTo>
                    <a:close/>
                  </a:path>
                </a:pathLst>
              </a:custGeom>
              <a:solidFill>
                <a:srgbClr val="385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9" name="Freeform 30"/>
              <p:cNvSpPr>
                <a:spLocks/>
              </p:cNvSpPr>
              <p:nvPr/>
            </p:nvSpPr>
            <p:spPr bwMode="auto">
              <a:xfrm>
                <a:off x="620713" y="3005138"/>
                <a:ext cx="114300" cy="498475"/>
              </a:xfrm>
              <a:custGeom>
                <a:avLst/>
                <a:gdLst>
                  <a:gd name="T0" fmla="*/ 72 w 86"/>
                  <a:gd name="T1" fmla="*/ 30 h 371"/>
                  <a:gd name="T2" fmla="*/ 84 w 86"/>
                  <a:gd name="T3" fmla="*/ 232 h 371"/>
                  <a:gd name="T4" fmla="*/ 81 w 86"/>
                  <a:gd name="T5" fmla="*/ 287 h 371"/>
                  <a:gd name="T6" fmla="*/ 75 w 86"/>
                  <a:gd name="T7" fmla="*/ 351 h 371"/>
                  <a:gd name="T8" fmla="*/ 58 w 86"/>
                  <a:gd name="T9" fmla="*/ 365 h 371"/>
                  <a:gd name="T10" fmla="*/ 30 w 86"/>
                  <a:gd name="T11" fmla="*/ 348 h 371"/>
                  <a:gd name="T12" fmla="*/ 31 w 86"/>
                  <a:gd name="T13" fmla="*/ 233 h 371"/>
                  <a:gd name="T14" fmla="*/ 3 w 86"/>
                  <a:gd name="T15" fmla="*/ 40 h 371"/>
                  <a:gd name="T16" fmla="*/ 72 w 86"/>
                  <a:gd name="T17" fmla="*/ 3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371">
                    <a:moveTo>
                      <a:pt x="72" y="30"/>
                    </a:moveTo>
                    <a:cubicBezTo>
                      <a:pt x="81" y="77"/>
                      <a:pt x="86" y="218"/>
                      <a:pt x="84" y="232"/>
                    </a:cubicBezTo>
                    <a:cubicBezTo>
                      <a:pt x="84" y="232"/>
                      <a:pt x="86" y="253"/>
                      <a:pt x="81" y="287"/>
                    </a:cubicBezTo>
                    <a:cubicBezTo>
                      <a:pt x="76" y="323"/>
                      <a:pt x="72" y="353"/>
                      <a:pt x="75" y="351"/>
                    </a:cubicBezTo>
                    <a:cubicBezTo>
                      <a:pt x="73" y="353"/>
                      <a:pt x="68" y="361"/>
                      <a:pt x="58" y="365"/>
                    </a:cubicBezTo>
                    <a:cubicBezTo>
                      <a:pt x="44" y="371"/>
                      <a:pt x="26" y="369"/>
                      <a:pt x="30" y="348"/>
                    </a:cubicBezTo>
                    <a:cubicBezTo>
                      <a:pt x="30" y="348"/>
                      <a:pt x="31" y="245"/>
                      <a:pt x="31" y="233"/>
                    </a:cubicBezTo>
                    <a:cubicBezTo>
                      <a:pt x="32" y="189"/>
                      <a:pt x="10" y="71"/>
                      <a:pt x="3" y="40"/>
                    </a:cubicBezTo>
                    <a:cubicBezTo>
                      <a:pt x="0" y="24"/>
                      <a:pt x="67" y="0"/>
                      <a:pt x="72" y="30"/>
                    </a:cubicBezTo>
                    <a:close/>
                  </a:path>
                </a:pathLst>
              </a:custGeom>
              <a:solidFill>
                <a:srgbClr val="4F8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0" name="Freeform 31"/>
              <p:cNvSpPr>
                <a:spLocks/>
              </p:cNvSpPr>
              <p:nvPr/>
            </p:nvSpPr>
            <p:spPr bwMode="auto">
              <a:xfrm>
                <a:off x="550863" y="2654300"/>
                <a:ext cx="100013" cy="128588"/>
              </a:xfrm>
              <a:custGeom>
                <a:avLst/>
                <a:gdLst>
                  <a:gd name="T0" fmla="*/ 40 w 75"/>
                  <a:gd name="T1" fmla="*/ 0 h 96"/>
                  <a:gd name="T2" fmla="*/ 40 w 75"/>
                  <a:gd name="T3" fmla="*/ 6 h 96"/>
                  <a:gd name="T4" fmla="*/ 74 w 75"/>
                  <a:gd name="T5" fmla="*/ 6 h 96"/>
                  <a:gd name="T6" fmla="*/ 75 w 75"/>
                  <a:gd name="T7" fmla="*/ 64 h 96"/>
                  <a:gd name="T8" fmla="*/ 68 w 75"/>
                  <a:gd name="T9" fmla="*/ 78 h 96"/>
                  <a:gd name="T10" fmla="*/ 47 w 75"/>
                  <a:gd name="T11" fmla="*/ 95 h 96"/>
                  <a:gd name="T12" fmla="*/ 30 w 75"/>
                  <a:gd name="T13" fmla="*/ 96 h 96"/>
                  <a:gd name="T14" fmla="*/ 16 w 75"/>
                  <a:gd name="T15" fmla="*/ 85 h 96"/>
                  <a:gd name="T16" fmla="*/ 4 w 75"/>
                  <a:gd name="T17" fmla="*/ 33 h 96"/>
                  <a:gd name="T18" fmla="*/ 9 w 75"/>
                  <a:gd name="T19" fmla="*/ 9 h 96"/>
                  <a:gd name="T20" fmla="*/ 40 w 75"/>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96">
                    <a:moveTo>
                      <a:pt x="40" y="0"/>
                    </a:moveTo>
                    <a:cubicBezTo>
                      <a:pt x="40" y="6"/>
                      <a:pt x="40" y="6"/>
                      <a:pt x="40" y="6"/>
                    </a:cubicBezTo>
                    <a:cubicBezTo>
                      <a:pt x="74" y="6"/>
                      <a:pt x="74" y="6"/>
                      <a:pt x="74" y="6"/>
                    </a:cubicBezTo>
                    <a:cubicBezTo>
                      <a:pt x="75" y="64"/>
                      <a:pt x="75" y="64"/>
                      <a:pt x="75" y="64"/>
                    </a:cubicBezTo>
                    <a:cubicBezTo>
                      <a:pt x="75" y="68"/>
                      <a:pt x="71" y="74"/>
                      <a:pt x="68" y="78"/>
                    </a:cubicBezTo>
                    <a:cubicBezTo>
                      <a:pt x="47" y="95"/>
                      <a:pt x="47" y="95"/>
                      <a:pt x="47" y="95"/>
                    </a:cubicBezTo>
                    <a:cubicBezTo>
                      <a:pt x="30" y="96"/>
                      <a:pt x="30" y="96"/>
                      <a:pt x="30" y="96"/>
                    </a:cubicBezTo>
                    <a:cubicBezTo>
                      <a:pt x="21" y="95"/>
                      <a:pt x="17" y="90"/>
                      <a:pt x="16" y="85"/>
                    </a:cubicBezTo>
                    <a:cubicBezTo>
                      <a:pt x="16" y="85"/>
                      <a:pt x="5" y="37"/>
                      <a:pt x="4" y="33"/>
                    </a:cubicBezTo>
                    <a:cubicBezTo>
                      <a:pt x="4" y="33"/>
                      <a:pt x="0" y="16"/>
                      <a:pt x="9" y="9"/>
                    </a:cubicBezTo>
                    <a:cubicBezTo>
                      <a:pt x="15" y="4"/>
                      <a:pt x="40" y="0"/>
                      <a:pt x="40" y="0"/>
                    </a:cubicBez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1" name="Freeform 32"/>
              <p:cNvSpPr>
                <a:spLocks/>
              </p:cNvSpPr>
              <p:nvPr/>
            </p:nvSpPr>
            <p:spPr bwMode="auto">
              <a:xfrm>
                <a:off x="546100" y="2611438"/>
                <a:ext cx="127000" cy="128588"/>
              </a:xfrm>
              <a:custGeom>
                <a:avLst/>
                <a:gdLst>
                  <a:gd name="T0" fmla="*/ 0 w 94"/>
                  <a:gd name="T1" fmla="*/ 39 h 96"/>
                  <a:gd name="T2" fmla="*/ 19 w 94"/>
                  <a:gd name="T3" fmla="*/ 14 h 96"/>
                  <a:gd name="T4" fmla="*/ 41 w 94"/>
                  <a:gd name="T5" fmla="*/ 5 h 96"/>
                  <a:gd name="T6" fmla="*/ 36 w 94"/>
                  <a:gd name="T7" fmla="*/ 14 h 96"/>
                  <a:gd name="T8" fmla="*/ 44 w 94"/>
                  <a:gd name="T9" fmla="*/ 8 h 96"/>
                  <a:gd name="T10" fmla="*/ 61 w 94"/>
                  <a:gd name="T11" fmla="*/ 3 h 96"/>
                  <a:gd name="T12" fmla="*/ 54 w 94"/>
                  <a:gd name="T13" fmla="*/ 10 h 96"/>
                  <a:gd name="T14" fmla="*/ 55 w 94"/>
                  <a:gd name="T15" fmla="*/ 14 h 96"/>
                  <a:gd name="T16" fmla="*/ 59 w 94"/>
                  <a:gd name="T17" fmla="*/ 11 h 96"/>
                  <a:gd name="T18" fmla="*/ 73 w 94"/>
                  <a:gd name="T19" fmla="*/ 7 h 96"/>
                  <a:gd name="T20" fmla="*/ 69 w 94"/>
                  <a:gd name="T21" fmla="*/ 11 h 96"/>
                  <a:gd name="T22" fmla="*/ 71 w 94"/>
                  <a:gd name="T23" fmla="*/ 19 h 96"/>
                  <a:gd name="T24" fmla="*/ 73 w 94"/>
                  <a:gd name="T25" fmla="*/ 15 h 96"/>
                  <a:gd name="T26" fmla="*/ 80 w 94"/>
                  <a:gd name="T27" fmla="*/ 11 h 96"/>
                  <a:gd name="T28" fmla="*/ 80 w 94"/>
                  <a:gd name="T29" fmla="*/ 19 h 96"/>
                  <a:gd name="T30" fmla="*/ 83 w 94"/>
                  <a:gd name="T31" fmla="*/ 23 h 96"/>
                  <a:gd name="T32" fmla="*/ 93 w 94"/>
                  <a:gd name="T33" fmla="*/ 42 h 96"/>
                  <a:gd name="T34" fmla="*/ 84 w 94"/>
                  <a:gd name="T35" fmla="*/ 89 h 96"/>
                  <a:gd name="T36" fmla="*/ 84 w 94"/>
                  <a:gd name="T37" fmla="*/ 89 h 96"/>
                  <a:gd name="T38" fmla="*/ 52 w 94"/>
                  <a:gd name="T39" fmla="*/ 92 h 96"/>
                  <a:gd name="T40" fmla="*/ 26 w 94"/>
                  <a:gd name="T41" fmla="*/ 65 h 96"/>
                  <a:gd name="T42" fmla="*/ 16 w 94"/>
                  <a:gd name="T43" fmla="*/ 83 h 96"/>
                  <a:gd name="T44" fmla="*/ 11 w 94"/>
                  <a:gd name="T45" fmla="*/ 79 h 96"/>
                  <a:gd name="T46" fmla="*/ 0 w 94"/>
                  <a:gd name="T47"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6">
                    <a:moveTo>
                      <a:pt x="0" y="39"/>
                    </a:moveTo>
                    <a:cubicBezTo>
                      <a:pt x="0" y="30"/>
                      <a:pt x="13" y="19"/>
                      <a:pt x="19" y="14"/>
                    </a:cubicBezTo>
                    <a:cubicBezTo>
                      <a:pt x="30" y="5"/>
                      <a:pt x="41" y="5"/>
                      <a:pt x="41" y="5"/>
                    </a:cubicBezTo>
                    <a:cubicBezTo>
                      <a:pt x="39" y="5"/>
                      <a:pt x="34" y="12"/>
                      <a:pt x="36" y="14"/>
                    </a:cubicBezTo>
                    <a:cubicBezTo>
                      <a:pt x="40" y="16"/>
                      <a:pt x="42" y="12"/>
                      <a:pt x="44" y="8"/>
                    </a:cubicBezTo>
                    <a:cubicBezTo>
                      <a:pt x="49" y="0"/>
                      <a:pt x="61" y="3"/>
                      <a:pt x="61" y="3"/>
                    </a:cubicBezTo>
                    <a:cubicBezTo>
                      <a:pt x="61" y="3"/>
                      <a:pt x="55" y="4"/>
                      <a:pt x="54" y="10"/>
                    </a:cubicBezTo>
                    <a:cubicBezTo>
                      <a:pt x="54" y="10"/>
                      <a:pt x="54" y="13"/>
                      <a:pt x="55" y="14"/>
                    </a:cubicBezTo>
                    <a:cubicBezTo>
                      <a:pt x="56" y="14"/>
                      <a:pt x="56" y="15"/>
                      <a:pt x="59" y="11"/>
                    </a:cubicBezTo>
                    <a:cubicBezTo>
                      <a:pt x="64" y="5"/>
                      <a:pt x="72" y="7"/>
                      <a:pt x="73" y="7"/>
                    </a:cubicBezTo>
                    <a:cubicBezTo>
                      <a:pt x="72" y="7"/>
                      <a:pt x="71" y="8"/>
                      <a:pt x="69" y="11"/>
                    </a:cubicBezTo>
                    <a:cubicBezTo>
                      <a:pt x="67" y="14"/>
                      <a:pt x="68" y="19"/>
                      <a:pt x="71" y="19"/>
                    </a:cubicBezTo>
                    <a:cubicBezTo>
                      <a:pt x="71" y="19"/>
                      <a:pt x="71" y="17"/>
                      <a:pt x="73" y="15"/>
                    </a:cubicBezTo>
                    <a:cubicBezTo>
                      <a:pt x="75" y="11"/>
                      <a:pt x="80" y="11"/>
                      <a:pt x="80" y="11"/>
                    </a:cubicBezTo>
                    <a:cubicBezTo>
                      <a:pt x="80" y="11"/>
                      <a:pt x="77" y="15"/>
                      <a:pt x="80" y="19"/>
                    </a:cubicBezTo>
                    <a:cubicBezTo>
                      <a:pt x="81" y="21"/>
                      <a:pt x="83" y="23"/>
                      <a:pt x="83" y="23"/>
                    </a:cubicBezTo>
                    <a:cubicBezTo>
                      <a:pt x="83" y="23"/>
                      <a:pt x="94" y="30"/>
                      <a:pt x="93" y="42"/>
                    </a:cubicBezTo>
                    <a:cubicBezTo>
                      <a:pt x="84" y="89"/>
                      <a:pt x="84" y="89"/>
                      <a:pt x="84" y="89"/>
                    </a:cubicBezTo>
                    <a:cubicBezTo>
                      <a:pt x="84" y="89"/>
                      <a:pt x="84" y="89"/>
                      <a:pt x="84" y="89"/>
                    </a:cubicBezTo>
                    <a:cubicBezTo>
                      <a:pt x="84" y="93"/>
                      <a:pt x="58" y="96"/>
                      <a:pt x="52" y="92"/>
                    </a:cubicBezTo>
                    <a:cubicBezTo>
                      <a:pt x="47" y="88"/>
                      <a:pt x="31" y="71"/>
                      <a:pt x="26" y="65"/>
                    </a:cubicBezTo>
                    <a:cubicBezTo>
                      <a:pt x="24" y="61"/>
                      <a:pt x="16" y="70"/>
                      <a:pt x="16" y="83"/>
                    </a:cubicBezTo>
                    <a:cubicBezTo>
                      <a:pt x="16" y="87"/>
                      <a:pt x="12" y="84"/>
                      <a:pt x="11" y="79"/>
                    </a:cubicBezTo>
                    <a:cubicBezTo>
                      <a:pt x="10" y="73"/>
                      <a:pt x="0" y="48"/>
                      <a:pt x="0" y="39"/>
                    </a:cubicBezTo>
                    <a:close/>
                  </a:path>
                </a:pathLst>
              </a:custGeom>
              <a:solidFill>
                <a:srgbClr val="C465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2" name="Freeform 33"/>
              <p:cNvSpPr>
                <a:spLocks/>
              </p:cNvSpPr>
              <p:nvPr/>
            </p:nvSpPr>
            <p:spPr bwMode="auto">
              <a:xfrm>
                <a:off x="550863" y="2620963"/>
                <a:ext cx="119063" cy="150813"/>
              </a:xfrm>
              <a:custGeom>
                <a:avLst/>
                <a:gdLst>
                  <a:gd name="T0" fmla="*/ 81 w 89"/>
                  <a:gd name="T1" fmla="*/ 97 h 112"/>
                  <a:gd name="T2" fmla="*/ 52 w 89"/>
                  <a:gd name="T3" fmla="*/ 95 h 112"/>
                  <a:gd name="T4" fmla="*/ 26 w 89"/>
                  <a:gd name="T5" fmla="*/ 70 h 112"/>
                  <a:gd name="T6" fmla="*/ 13 w 89"/>
                  <a:gd name="T7" fmla="*/ 76 h 112"/>
                  <a:gd name="T8" fmla="*/ 10 w 89"/>
                  <a:gd name="T9" fmla="*/ 75 h 112"/>
                  <a:gd name="T10" fmla="*/ 2 w 89"/>
                  <a:gd name="T11" fmla="*/ 43 h 112"/>
                  <a:gd name="T12" fmla="*/ 10 w 89"/>
                  <a:gd name="T13" fmla="*/ 17 h 112"/>
                  <a:gd name="T14" fmla="*/ 32 w 89"/>
                  <a:gd name="T15" fmla="*/ 2 h 112"/>
                  <a:gd name="T16" fmla="*/ 33 w 89"/>
                  <a:gd name="T17" fmla="*/ 12 h 112"/>
                  <a:gd name="T18" fmla="*/ 41 w 89"/>
                  <a:gd name="T19" fmla="*/ 5 h 112"/>
                  <a:gd name="T20" fmla="*/ 52 w 89"/>
                  <a:gd name="T21" fmla="*/ 0 h 112"/>
                  <a:gd name="T22" fmla="*/ 51 w 89"/>
                  <a:gd name="T23" fmla="*/ 11 h 112"/>
                  <a:gd name="T24" fmla="*/ 56 w 89"/>
                  <a:gd name="T25" fmla="*/ 8 h 112"/>
                  <a:gd name="T26" fmla="*/ 66 w 89"/>
                  <a:gd name="T27" fmla="*/ 3 h 112"/>
                  <a:gd name="T28" fmla="*/ 68 w 89"/>
                  <a:gd name="T29" fmla="*/ 15 h 112"/>
                  <a:gd name="T30" fmla="*/ 70 w 89"/>
                  <a:gd name="T31" fmla="*/ 12 h 112"/>
                  <a:gd name="T32" fmla="*/ 74 w 89"/>
                  <a:gd name="T33" fmla="*/ 9 h 112"/>
                  <a:gd name="T34" fmla="*/ 76 w 89"/>
                  <a:gd name="T35" fmla="*/ 16 h 112"/>
                  <a:gd name="T36" fmla="*/ 80 w 89"/>
                  <a:gd name="T37" fmla="*/ 20 h 112"/>
                  <a:gd name="T38" fmla="*/ 89 w 89"/>
                  <a:gd name="T39" fmla="*/ 36 h 112"/>
                  <a:gd name="T40" fmla="*/ 81 w 89"/>
                  <a:gd name="T41"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12">
                    <a:moveTo>
                      <a:pt x="81" y="97"/>
                    </a:moveTo>
                    <a:cubicBezTo>
                      <a:pt x="81" y="97"/>
                      <a:pt x="72" y="112"/>
                      <a:pt x="52" y="95"/>
                    </a:cubicBezTo>
                    <a:cubicBezTo>
                      <a:pt x="44" y="88"/>
                      <a:pt x="32" y="75"/>
                      <a:pt x="26" y="70"/>
                    </a:cubicBezTo>
                    <a:cubicBezTo>
                      <a:pt x="17" y="62"/>
                      <a:pt x="14" y="68"/>
                      <a:pt x="13" y="76"/>
                    </a:cubicBezTo>
                    <a:cubicBezTo>
                      <a:pt x="13" y="78"/>
                      <a:pt x="11" y="76"/>
                      <a:pt x="10" y="75"/>
                    </a:cubicBezTo>
                    <a:cubicBezTo>
                      <a:pt x="9" y="71"/>
                      <a:pt x="4" y="54"/>
                      <a:pt x="2" y="43"/>
                    </a:cubicBezTo>
                    <a:cubicBezTo>
                      <a:pt x="0" y="30"/>
                      <a:pt x="2" y="24"/>
                      <a:pt x="10" y="17"/>
                    </a:cubicBezTo>
                    <a:cubicBezTo>
                      <a:pt x="20" y="8"/>
                      <a:pt x="29" y="3"/>
                      <a:pt x="32" y="2"/>
                    </a:cubicBezTo>
                    <a:cubicBezTo>
                      <a:pt x="30" y="4"/>
                      <a:pt x="29" y="9"/>
                      <a:pt x="33" y="12"/>
                    </a:cubicBezTo>
                    <a:cubicBezTo>
                      <a:pt x="36" y="14"/>
                      <a:pt x="39" y="9"/>
                      <a:pt x="41" y="5"/>
                    </a:cubicBezTo>
                    <a:cubicBezTo>
                      <a:pt x="44" y="1"/>
                      <a:pt x="48" y="0"/>
                      <a:pt x="52" y="0"/>
                    </a:cubicBezTo>
                    <a:cubicBezTo>
                      <a:pt x="48" y="2"/>
                      <a:pt x="46" y="10"/>
                      <a:pt x="51" y="11"/>
                    </a:cubicBezTo>
                    <a:cubicBezTo>
                      <a:pt x="52" y="11"/>
                      <a:pt x="54" y="10"/>
                      <a:pt x="56" y="8"/>
                    </a:cubicBezTo>
                    <a:cubicBezTo>
                      <a:pt x="59" y="4"/>
                      <a:pt x="63" y="3"/>
                      <a:pt x="66" y="3"/>
                    </a:cubicBezTo>
                    <a:cubicBezTo>
                      <a:pt x="64" y="3"/>
                      <a:pt x="60" y="12"/>
                      <a:pt x="68" y="15"/>
                    </a:cubicBezTo>
                    <a:cubicBezTo>
                      <a:pt x="68" y="15"/>
                      <a:pt x="68" y="14"/>
                      <a:pt x="70" y="12"/>
                    </a:cubicBezTo>
                    <a:cubicBezTo>
                      <a:pt x="71" y="9"/>
                      <a:pt x="73" y="9"/>
                      <a:pt x="74" y="9"/>
                    </a:cubicBezTo>
                    <a:cubicBezTo>
                      <a:pt x="74" y="9"/>
                      <a:pt x="72" y="12"/>
                      <a:pt x="76" y="16"/>
                    </a:cubicBezTo>
                    <a:cubicBezTo>
                      <a:pt x="77" y="17"/>
                      <a:pt x="80" y="20"/>
                      <a:pt x="80" y="20"/>
                    </a:cubicBezTo>
                    <a:cubicBezTo>
                      <a:pt x="80" y="20"/>
                      <a:pt x="89" y="26"/>
                      <a:pt x="89" y="36"/>
                    </a:cubicBezTo>
                    <a:cubicBezTo>
                      <a:pt x="89" y="36"/>
                      <a:pt x="88" y="78"/>
                      <a:pt x="81" y="97"/>
                    </a:cubicBezTo>
                    <a:close/>
                  </a:path>
                </a:pathLst>
              </a:custGeom>
              <a:solidFill>
                <a:srgbClr val="561F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3" name="Freeform 34"/>
              <p:cNvSpPr>
                <a:spLocks/>
              </p:cNvSpPr>
              <p:nvPr/>
            </p:nvSpPr>
            <p:spPr bwMode="auto">
              <a:xfrm>
                <a:off x="571500" y="2711450"/>
                <a:ext cx="14288" cy="28575"/>
              </a:xfrm>
              <a:custGeom>
                <a:avLst/>
                <a:gdLst>
                  <a:gd name="T0" fmla="*/ 0 w 11"/>
                  <a:gd name="T1" fmla="*/ 0 h 22"/>
                  <a:gd name="T2" fmla="*/ 9 w 11"/>
                  <a:gd name="T3" fmla="*/ 7 h 22"/>
                  <a:gd name="T4" fmla="*/ 9 w 11"/>
                  <a:gd name="T5" fmla="*/ 17 h 22"/>
                  <a:gd name="T6" fmla="*/ 4 w 11"/>
                  <a:gd name="T7" fmla="*/ 22 h 22"/>
                  <a:gd name="T8" fmla="*/ 2 w 11"/>
                  <a:gd name="T9" fmla="*/ 8 h 22"/>
                  <a:gd name="T10" fmla="*/ 0 w 11"/>
                  <a:gd name="T11" fmla="*/ 0 h 22"/>
                </a:gdLst>
                <a:ahLst/>
                <a:cxnLst>
                  <a:cxn ang="0">
                    <a:pos x="T0" y="T1"/>
                  </a:cxn>
                  <a:cxn ang="0">
                    <a:pos x="T2" y="T3"/>
                  </a:cxn>
                  <a:cxn ang="0">
                    <a:pos x="T4" y="T5"/>
                  </a:cxn>
                  <a:cxn ang="0">
                    <a:pos x="T6" y="T7"/>
                  </a:cxn>
                  <a:cxn ang="0">
                    <a:pos x="T8" y="T9"/>
                  </a:cxn>
                  <a:cxn ang="0">
                    <a:pos x="T10" y="T11"/>
                  </a:cxn>
                </a:cxnLst>
                <a:rect l="0" t="0" r="r" b="b"/>
                <a:pathLst>
                  <a:path w="11" h="22">
                    <a:moveTo>
                      <a:pt x="0" y="0"/>
                    </a:moveTo>
                    <a:cubicBezTo>
                      <a:pt x="0" y="0"/>
                      <a:pt x="6" y="0"/>
                      <a:pt x="9" y="7"/>
                    </a:cubicBezTo>
                    <a:cubicBezTo>
                      <a:pt x="11" y="12"/>
                      <a:pt x="10" y="16"/>
                      <a:pt x="9" y="17"/>
                    </a:cubicBezTo>
                    <a:cubicBezTo>
                      <a:pt x="7" y="21"/>
                      <a:pt x="4" y="22"/>
                      <a:pt x="4" y="22"/>
                    </a:cubicBezTo>
                    <a:cubicBezTo>
                      <a:pt x="4" y="22"/>
                      <a:pt x="3" y="10"/>
                      <a:pt x="2" y="8"/>
                    </a:cubicBezTo>
                    <a:cubicBezTo>
                      <a:pt x="2" y="6"/>
                      <a:pt x="0" y="0"/>
                      <a:pt x="0" y="0"/>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4" name="Freeform 35"/>
              <p:cNvSpPr>
                <a:spLocks/>
              </p:cNvSpPr>
              <p:nvPr/>
            </p:nvSpPr>
            <p:spPr bwMode="auto">
              <a:xfrm>
                <a:off x="561975" y="2705100"/>
                <a:ext cx="17463" cy="41275"/>
              </a:xfrm>
              <a:custGeom>
                <a:avLst/>
                <a:gdLst>
                  <a:gd name="T0" fmla="*/ 4 w 13"/>
                  <a:gd name="T1" fmla="*/ 2 h 30"/>
                  <a:gd name="T2" fmla="*/ 3 w 13"/>
                  <a:gd name="T3" fmla="*/ 6 h 30"/>
                  <a:gd name="T4" fmla="*/ 8 w 13"/>
                  <a:gd name="T5" fmla="*/ 17 h 30"/>
                  <a:gd name="T6" fmla="*/ 8 w 13"/>
                  <a:gd name="T7" fmla="*/ 27 h 30"/>
                  <a:gd name="T8" fmla="*/ 12 w 13"/>
                  <a:gd name="T9" fmla="*/ 25 h 30"/>
                  <a:gd name="T10" fmla="*/ 13 w 13"/>
                  <a:gd name="T11" fmla="*/ 13 h 30"/>
                  <a:gd name="T12" fmla="*/ 4 w 13"/>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13" h="30">
                    <a:moveTo>
                      <a:pt x="4" y="2"/>
                    </a:moveTo>
                    <a:cubicBezTo>
                      <a:pt x="4" y="2"/>
                      <a:pt x="0" y="2"/>
                      <a:pt x="3" y="6"/>
                    </a:cubicBezTo>
                    <a:cubicBezTo>
                      <a:pt x="6" y="11"/>
                      <a:pt x="7" y="14"/>
                      <a:pt x="8" y="17"/>
                    </a:cubicBezTo>
                    <a:cubicBezTo>
                      <a:pt x="8" y="19"/>
                      <a:pt x="8" y="27"/>
                      <a:pt x="8" y="27"/>
                    </a:cubicBezTo>
                    <a:cubicBezTo>
                      <a:pt x="8" y="27"/>
                      <a:pt x="11" y="30"/>
                      <a:pt x="12" y="25"/>
                    </a:cubicBezTo>
                    <a:cubicBezTo>
                      <a:pt x="13" y="23"/>
                      <a:pt x="13" y="19"/>
                      <a:pt x="13" y="13"/>
                    </a:cubicBezTo>
                    <a:cubicBezTo>
                      <a:pt x="12" y="11"/>
                      <a:pt x="8" y="0"/>
                      <a:pt x="4" y="2"/>
                    </a:cubicBezTo>
                    <a:close/>
                  </a:path>
                </a:pathLst>
              </a:custGeom>
              <a:solidFill>
                <a:srgbClr val="F2C8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5" name="Freeform 36"/>
              <p:cNvSpPr>
                <a:spLocks/>
              </p:cNvSpPr>
              <p:nvPr/>
            </p:nvSpPr>
            <p:spPr bwMode="auto">
              <a:xfrm>
                <a:off x="422275" y="2647950"/>
                <a:ext cx="115888" cy="127000"/>
              </a:xfrm>
              <a:custGeom>
                <a:avLst/>
                <a:gdLst>
                  <a:gd name="T0" fmla="*/ 20 w 86"/>
                  <a:gd name="T1" fmla="*/ 13 h 95"/>
                  <a:gd name="T2" fmla="*/ 64 w 86"/>
                  <a:gd name="T3" fmla="*/ 2 h 95"/>
                  <a:gd name="T4" fmla="*/ 81 w 86"/>
                  <a:gd name="T5" fmla="*/ 39 h 95"/>
                  <a:gd name="T6" fmla="*/ 69 w 86"/>
                  <a:gd name="T7" fmla="*/ 87 h 95"/>
                  <a:gd name="T8" fmla="*/ 19 w 86"/>
                  <a:gd name="T9" fmla="*/ 80 h 95"/>
                  <a:gd name="T10" fmla="*/ 0 w 86"/>
                  <a:gd name="T11" fmla="*/ 72 h 95"/>
                  <a:gd name="T12" fmla="*/ 4 w 86"/>
                  <a:gd name="T13" fmla="*/ 44 h 95"/>
                  <a:gd name="T14" fmla="*/ 20 w 86"/>
                  <a:gd name="T15" fmla="*/ 13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5">
                    <a:moveTo>
                      <a:pt x="20" y="13"/>
                    </a:moveTo>
                    <a:cubicBezTo>
                      <a:pt x="40" y="4"/>
                      <a:pt x="51" y="0"/>
                      <a:pt x="64" y="2"/>
                    </a:cubicBezTo>
                    <a:cubicBezTo>
                      <a:pt x="86" y="6"/>
                      <a:pt x="81" y="39"/>
                      <a:pt x="81" y="39"/>
                    </a:cubicBezTo>
                    <a:cubicBezTo>
                      <a:pt x="77" y="60"/>
                      <a:pt x="75" y="81"/>
                      <a:pt x="69" y="87"/>
                    </a:cubicBezTo>
                    <a:cubicBezTo>
                      <a:pt x="61" y="95"/>
                      <a:pt x="36" y="87"/>
                      <a:pt x="19" y="80"/>
                    </a:cubicBezTo>
                    <a:cubicBezTo>
                      <a:pt x="3" y="74"/>
                      <a:pt x="1" y="73"/>
                      <a:pt x="0" y="72"/>
                    </a:cubicBezTo>
                    <a:cubicBezTo>
                      <a:pt x="4" y="44"/>
                      <a:pt x="4" y="44"/>
                      <a:pt x="4" y="44"/>
                    </a:cubicBezTo>
                    <a:cubicBezTo>
                      <a:pt x="4" y="44"/>
                      <a:pt x="9" y="18"/>
                      <a:pt x="20" y="13"/>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6" name="Freeform 37"/>
              <p:cNvSpPr>
                <a:spLocks/>
              </p:cNvSpPr>
              <p:nvPr/>
            </p:nvSpPr>
            <p:spPr bwMode="auto">
              <a:xfrm>
                <a:off x="801688" y="3051176"/>
                <a:ext cx="71438" cy="80963"/>
              </a:xfrm>
              <a:custGeom>
                <a:avLst/>
                <a:gdLst>
                  <a:gd name="T0" fmla="*/ 16 w 54"/>
                  <a:gd name="T1" fmla="*/ 0 h 61"/>
                  <a:gd name="T2" fmla="*/ 44 w 54"/>
                  <a:gd name="T3" fmla="*/ 17 h 61"/>
                  <a:gd name="T4" fmla="*/ 52 w 54"/>
                  <a:gd name="T5" fmla="*/ 27 h 61"/>
                  <a:gd name="T6" fmla="*/ 48 w 54"/>
                  <a:gd name="T7" fmla="*/ 53 h 61"/>
                  <a:gd name="T8" fmla="*/ 34 w 54"/>
                  <a:gd name="T9" fmla="*/ 51 h 61"/>
                  <a:gd name="T10" fmla="*/ 24 w 54"/>
                  <a:gd name="T11" fmla="*/ 35 h 61"/>
                  <a:gd name="T12" fmla="*/ 4 w 54"/>
                  <a:gd name="T13" fmla="*/ 18 h 61"/>
                  <a:gd name="T14" fmla="*/ 16 w 54"/>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1">
                    <a:moveTo>
                      <a:pt x="16" y="0"/>
                    </a:moveTo>
                    <a:cubicBezTo>
                      <a:pt x="16" y="0"/>
                      <a:pt x="41" y="15"/>
                      <a:pt x="44" y="17"/>
                    </a:cubicBezTo>
                    <a:cubicBezTo>
                      <a:pt x="47" y="19"/>
                      <a:pt x="49" y="20"/>
                      <a:pt x="52" y="27"/>
                    </a:cubicBezTo>
                    <a:cubicBezTo>
                      <a:pt x="54" y="34"/>
                      <a:pt x="54" y="48"/>
                      <a:pt x="48" y="53"/>
                    </a:cubicBezTo>
                    <a:cubicBezTo>
                      <a:pt x="38" y="61"/>
                      <a:pt x="36" y="57"/>
                      <a:pt x="34" y="51"/>
                    </a:cubicBezTo>
                    <a:cubicBezTo>
                      <a:pt x="30" y="40"/>
                      <a:pt x="24" y="35"/>
                      <a:pt x="24" y="35"/>
                    </a:cubicBezTo>
                    <a:cubicBezTo>
                      <a:pt x="24" y="35"/>
                      <a:pt x="8" y="27"/>
                      <a:pt x="4" y="18"/>
                    </a:cubicBezTo>
                    <a:cubicBezTo>
                      <a:pt x="0" y="8"/>
                      <a:pt x="16" y="0"/>
                      <a:pt x="16" y="0"/>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7" name="Freeform 38"/>
              <p:cNvSpPr>
                <a:spLocks/>
              </p:cNvSpPr>
              <p:nvPr/>
            </p:nvSpPr>
            <p:spPr bwMode="auto">
              <a:xfrm>
                <a:off x="493713" y="2806700"/>
                <a:ext cx="104775" cy="209550"/>
              </a:xfrm>
              <a:custGeom>
                <a:avLst/>
                <a:gdLst>
                  <a:gd name="T0" fmla="*/ 40 w 78"/>
                  <a:gd name="T1" fmla="*/ 0 h 157"/>
                  <a:gd name="T2" fmla="*/ 18 w 78"/>
                  <a:gd name="T3" fmla="*/ 35 h 157"/>
                  <a:gd name="T4" fmla="*/ 9 w 78"/>
                  <a:gd name="T5" fmla="*/ 116 h 157"/>
                  <a:gd name="T6" fmla="*/ 25 w 78"/>
                  <a:gd name="T7" fmla="*/ 142 h 157"/>
                  <a:gd name="T8" fmla="*/ 78 w 78"/>
                  <a:gd name="T9" fmla="*/ 157 h 157"/>
                  <a:gd name="T10" fmla="*/ 40 w 78"/>
                  <a:gd name="T11" fmla="*/ 0 h 157"/>
                </a:gdLst>
                <a:ahLst/>
                <a:cxnLst>
                  <a:cxn ang="0">
                    <a:pos x="T0" y="T1"/>
                  </a:cxn>
                  <a:cxn ang="0">
                    <a:pos x="T2" y="T3"/>
                  </a:cxn>
                  <a:cxn ang="0">
                    <a:pos x="T4" y="T5"/>
                  </a:cxn>
                  <a:cxn ang="0">
                    <a:pos x="T6" y="T7"/>
                  </a:cxn>
                  <a:cxn ang="0">
                    <a:pos x="T8" y="T9"/>
                  </a:cxn>
                  <a:cxn ang="0">
                    <a:pos x="T10" y="T11"/>
                  </a:cxn>
                </a:cxnLst>
                <a:rect l="0" t="0" r="r" b="b"/>
                <a:pathLst>
                  <a:path w="78" h="157">
                    <a:moveTo>
                      <a:pt x="40" y="0"/>
                    </a:moveTo>
                    <a:cubicBezTo>
                      <a:pt x="40" y="0"/>
                      <a:pt x="24" y="0"/>
                      <a:pt x="18" y="35"/>
                    </a:cubicBezTo>
                    <a:cubicBezTo>
                      <a:pt x="10" y="79"/>
                      <a:pt x="9" y="116"/>
                      <a:pt x="9" y="116"/>
                    </a:cubicBezTo>
                    <a:cubicBezTo>
                      <a:pt x="9" y="116"/>
                      <a:pt x="0" y="130"/>
                      <a:pt x="25" y="142"/>
                    </a:cubicBezTo>
                    <a:cubicBezTo>
                      <a:pt x="46" y="152"/>
                      <a:pt x="78" y="157"/>
                      <a:pt x="78" y="157"/>
                    </a:cubicBezTo>
                    <a:lnTo>
                      <a:pt x="40" y="0"/>
                    </a:lnTo>
                    <a:close/>
                  </a:path>
                </a:pathLst>
              </a:custGeom>
              <a:solidFill>
                <a:srgbClr val="1B9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8" name="Freeform 39"/>
              <p:cNvSpPr>
                <a:spLocks/>
              </p:cNvSpPr>
              <p:nvPr/>
            </p:nvSpPr>
            <p:spPr bwMode="auto">
              <a:xfrm>
                <a:off x="441325" y="2790825"/>
                <a:ext cx="107950" cy="204788"/>
              </a:xfrm>
              <a:custGeom>
                <a:avLst/>
                <a:gdLst>
                  <a:gd name="T0" fmla="*/ 75 w 80"/>
                  <a:gd name="T1" fmla="*/ 101 h 152"/>
                  <a:gd name="T2" fmla="*/ 35 w 80"/>
                  <a:gd name="T3" fmla="*/ 105 h 152"/>
                  <a:gd name="T4" fmla="*/ 56 w 80"/>
                  <a:gd name="T5" fmla="*/ 35 h 152"/>
                  <a:gd name="T6" fmla="*/ 32 w 80"/>
                  <a:gd name="T7" fmla="*/ 16 h 152"/>
                  <a:gd name="T8" fmla="*/ 7 w 80"/>
                  <a:gd name="T9" fmla="*/ 100 h 152"/>
                  <a:gd name="T10" fmla="*/ 7 w 80"/>
                  <a:gd name="T11" fmla="*/ 109 h 152"/>
                  <a:gd name="T12" fmla="*/ 13 w 80"/>
                  <a:gd name="T13" fmla="*/ 144 h 152"/>
                  <a:gd name="T14" fmla="*/ 80 w 80"/>
                  <a:gd name="T15" fmla="*/ 118 h 152"/>
                  <a:gd name="T16" fmla="*/ 75 w 80"/>
                  <a:gd name="T17" fmla="*/ 10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52">
                    <a:moveTo>
                      <a:pt x="75" y="101"/>
                    </a:moveTo>
                    <a:cubicBezTo>
                      <a:pt x="35" y="105"/>
                      <a:pt x="35" y="105"/>
                      <a:pt x="35" y="105"/>
                    </a:cubicBezTo>
                    <a:cubicBezTo>
                      <a:pt x="56" y="35"/>
                      <a:pt x="56" y="35"/>
                      <a:pt x="56" y="35"/>
                    </a:cubicBezTo>
                    <a:cubicBezTo>
                      <a:pt x="56" y="35"/>
                      <a:pt x="63" y="0"/>
                      <a:pt x="32" y="16"/>
                    </a:cubicBezTo>
                    <a:cubicBezTo>
                      <a:pt x="32" y="16"/>
                      <a:pt x="16" y="19"/>
                      <a:pt x="7" y="100"/>
                    </a:cubicBezTo>
                    <a:cubicBezTo>
                      <a:pt x="7" y="103"/>
                      <a:pt x="7" y="106"/>
                      <a:pt x="7" y="109"/>
                    </a:cubicBezTo>
                    <a:cubicBezTo>
                      <a:pt x="5" y="114"/>
                      <a:pt x="0" y="138"/>
                      <a:pt x="13" y="144"/>
                    </a:cubicBezTo>
                    <a:cubicBezTo>
                      <a:pt x="27" y="152"/>
                      <a:pt x="80" y="118"/>
                      <a:pt x="80" y="118"/>
                    </a:cubicBezTo>
                    <a:lnTo>
                      <a:pt x="75" y="101"/>
                    </a:ln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9" name="Freeform 40"/>
              <p:cNvSpPr>
                <a:spLocks/>
              </p:cNvSpPr>
              <p:nvPr/>
            </p:nvSpPr>
            <p:spPr bwMode="auto">
              <a:xfrm>
                <a:off x="528638" y="2790825"/>
                <a:ext cx="212725" cy="357188"/>
              </a:xfrm>
              <a:custGeom>
                <a:avLst/>
                <a:gdLst>
                  <a:gd name="T0" fmla="*/ 27 w 159"/>
                  <a:gd name="T1" fmla="*/ 244 h 265"/>
                  <a:gd name="T2" fmla="*/ 23 w 159"/>
                  <a:gd name="T3" fmla="*/ 156 h 265"/>
                  <a:gd name="T4" fmla="*/ 3 w 159"/>
                  <a:gd name="T5" fmla="*/ 46 h 265"/>
                  <a:gd name="T6" fmla="*/ 14 w 159"/>
                  <a:gd name="T7" fmla="*/ 11 h 265"/>
                  <a:gd name="T8" fmla="*/ 52 w 159"/>
                  <a:gd name="T9" fmla="*/ 3 h 265"/>
                  <a:gd name="T10" fmla="*/ 97 w 159"/>
                  <a:gd name="T11" fmla="*/ 2 h 265"/>
                  <a:gd name="T12" fmla="*/ 152 w 159"/>
                  <a:gd name="T13" fmla="*/ 20 h 265"/>
                  <a:gd name="T14" fmla="*/ 146 w 159"/>
                  <a:gd name="T15" fmla="*/ 118 h 265"/>
                  <a:gd name="T16" fmla="*/ 148 w 159"/>
                  <a:gd name="T17" fmla="*/ 189 h 265"/>
                  <a:gd name="T18" fmla="*/ 150 w 159"/>
                  <a:gd name="T19" fmla="*/ 244 h 265"/>
                  <a:gd name="T20" fmla="*/ 77 w 159"/>
                  <a:gd name="T21" fmla="*/ 260 h 265"/>
                  <a:gd name="T22" fmla="*/ 27 w 159"/>
                  <a:gd name="T23" fmla="*/ 24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265">
                    <a:moveTo>
                      <a:pt x="27" y="244"/>
                    </a:moveTo>
                    <a:cubicBezTo>
                      <a:pt x="27" y="244"/>
                      <a:pt x="27" y="189"/>
                      <a:pt x="23" y="156"/>
                    </a:cubicBezTo>
                    <a:cubicBezTo>
                      <a:pt x="20" y="127"/>
                      <a:pt x="3" y="69"/>
                      <a:pt x="3" y="46"/>
                    </a:cubicBezTo>
                    <a:cubicBezTo>
                      <a:pt x="3" y="46"/>
                      <a:pt x="0" y="19"/>
                      <a:pt x="14" y="11"/>
                    </a:cubicBezTo>
                    <a:cubicBezTo>
                      <a:pt x="23" y="7"/>
                      <a:pt x="41" y="5"/>
                      <a:pt x="52" y="3"/>
                    </a:cubicBezTo>
                    <a:cubicBezTo>
                      <a:pt x="70" y="0"/>
                      <a:pt x="92" y="0"/>
                      <a:pt x="97" y="2"/>
                    </a:cubicBezTo>
                    <a:cubicBezTo>
                      <a:pt x="108" y="5"/>
                      <a:pt x="149" y="13"/>
                      <a:pt x="152" y="20"/>
                    </a:cubicBezTo>
                    <a:cubicBezTo>
                      <a:pt x="159" y="31"/>
                      <a:pt x="144" y="86"/>
                      <a:pt x="146" y="118"/>
                    </a:cubicBezTo>
                    <a:cubicBezTo>
                      <a:pt x="148" y="141"/>
                      <a:pt x="148" y="183"/>
                      <a:pt x="148" y="189"/>
                    </a:cubicBezTo>
                    <a:cubicBezTo>
                      <a:pt x="149" y="199"/>
                      <a:pt x="151" y="244"/>
                      <a:pt x="150" y="244"/>
                    </a:cubicBezTo>
                    <a:cubicBezTo>
                      <a:pt x="125" y="265"/>
                      <a:pt x="99" y="262"/>
                      <a:pt x="77" y="260"/>
                    </a:cubicBezTo>
                    <a:cubicBezTo>
                      <a:pt x="23" y="257"/>
                      <a:pt x="27" y="244"/>
                      <a:pt x="27" y="244"/>
                    </a:cubicBezTo>
                    <a:close/>
                  </a:path>
                </a:pathLst>
              </a:custGeom>
              <a:solidFill>
                <a:srgbClr val="24B2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0" name="Freeform 41"/>
              <p:cNvSpPr>
                <a:spLocks/>
              </p:cNvSpPr>
              <p:nvPr/>
            </p:nvSpPr>
            <p:spPr bwMode="auto">
              <a:xfrm>
                <a:off x="685800" y="2809875"/>
                <a:ext cx="149225" cy="268288"/>
              </a:xfrm>
              <a:custGeom>
                <a:avLst/>
                <a:gdLst>
                  <a:gd name="T0" fmla="*/ 19 w 111"/>
                  <a:gd name="T1" fmla="*/ 3 h 200"/>
                  <a:gd name="T2" fmla="*/ 51 w 111"/>
                  <a:gd name="T3" fmla="*/ 35 h 200"/>
                  <a:gd name="T4" fmla="*/ 70 w 111"/>
                  <a:gd name="T5" fmla="*/ 104 h 200"/>
                  <a:gd name="T6" fmla="*/ 108 w 111"/>
                  <a:gd name="T7" fmla="*/ 178 h 200"/>
                  <a:gd name="T8" fmla="*/ 102 w 111"/>
                  <a:gd name="T9" fmla="*/ 192 h 200"/>
                  <a:gd name="T10" fmla="*/ 86 w 111"/>
                  <a:gd name="T11" fmla="*/ 200 h 200"/>
                  <a:gd name="T12" fmla="*/ 33 w 111"/>
                  <a:gd name="T13" fmla="*/ 127 h 200"/>
                  <a:gd name="T14" fmla="*/ 7 w 111"/>
                  <a:gd name="T15" fmla="*/ 42 h 200"/>
                  <a:gd name="T16" fmla="*/ 19 w 111"/>
                  <a:gd name="T17" fmla="*/ 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00">
                    <a:moveTo>
                      <a:pt x="19" y="3"/>
                    </a:moveTo>
                    <a:cubicBezTo>
                      <a:pt x="27" y="0"/>
                      <a:pt x="44" y="7"/>
                      <a:pt x="51" y="35"/>
                    </a:cubicBezTo>
                    <a:cubicBezTo>
                      <a:pt x="57" y="62"/>
                      <a:pt x="61" y="85"/>
                      <a:pt x="70" y="104"/>
                    </a:cubicBezTo>
                    <a:cubicBezTo>
                      <a:pt x="80" y="126"/>
                      <a:pt x="108" y="178"/>
                      <a:pt x="108" y="178"/>
                    </a:cubicBezTo>
                    <a:cubicBezTo>
                      <a:pt x="108" y="178"/>
                      <a:pt x="111" y="182"/>
                      <a:pt x="102" y="192"/>
                    </a:cubicBezTo>
                    <a:cubicBezTo>
                      <a:pt x="95" y="200"/>
                      <a:pt x="86" y="200"/>
                      <a:pt x="86" y="200"/>
                    </a:cubicBezTo>
                    <a:cubicBezTo>
                      <a:pt x="86" y="200"/>
                      <a:pt x="52" y="155"/>
                      <a:pt x="33" y="127"/>
                    </a:cubicBezTo>
                    <a:cubicBezTo>
                      <a:pt x="23" y="111"/>
                      <a:pt x="7" y="42"/>
                      <a:pt x="7" y="42"/>
                    </a:cubicBezTo>
                    <a:cubicBezTo>
                      <a:pt x="7" y="42"/>
                      <a:pt x="0" y="10"/>
                      <a:pt x="19" y="3"/>
                    </a:cubicBezTo>
                    <a:close/>
                  </a:path>
                </a:pathLst>
              </a:custGeom>
              <a:solidFill>
                <a:srgbClr val="34C6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1" name="Freeform 42"/>
              <p:cNvSpPr>
                <a:spLocks/>
              </p:cNvSpPr>
              <p:nvPr/>
            </p:nvSpPr>
            <p:spPr bwMode="auto">
              <a:xfrm>
                <a:off x="376238" y="2590800"/>
                <a:ext cx="158750" cy="233363"/>
              </a:xfrm>
              <a:custGeom>
                <a:avLst/>
                <a:gdLst>
                  <a:gd name="T0" fmla="*/ 67 w 119"/>
                  <a:gd name="T1" fmla="*/ 172 h 173"/>
                  <a:gd name="T2" fmla="*/ 12 w 119"/>
                  <a:gd name="T3" fmla="*/ 163 h 173"/>
                  <a:gd name="T4" fmla="*/ 21 w 119"/>
                  <a:gd name="T5" fmla="*/ 51 h 173"/>
                  <a:gd name="T6" fmla="*/ 112 w 119"/>
                  <a:gd name="T7" fmla="*/ 48 h 173"/>
                  <a:gd name="T8" fmla="*/ 84 w 119"/>
                  <a:gd name="T9" fmla="*/ 110 h 173"/>
                  <a:gd name="T10" fmla="*/ 91 w 119"/>
                  <a:gd name="T11" fmla="*/ 134 h 173"/>
                  <a:gd name="T12" fmla="*/ 88 w 119"/>
                  <a:gd name="T13" fmla="*/ 172 h 173"/>
                  <a:gd name="T14" fmla="*/ 67 w 119"/>
                  <a:gd name="T15" fmla="*/ 172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173">
                    <a:moveTo>
                      <a:pt x="67" y="172"/>
                    </a:moveTo>
                    <a:cubicBezTo>
                      <a:pt x="36" y="173"/>
                      <a:pt x="10" y="165"/>
                      <a:pt x="12" y="163"/>
                    </a:cubicBezTo>
                    <a:cubicBezTo>
                      <a:pt x="39" y="134"/>
                      <a:pt x="0" y="87"/>
                      <a:pt x="21" y="51"/>
                    </a:cubicBezTo>
                    <a:cubicBezTo>
                      <a:pt x="49" y="0"/>
                      <a:pt x="108" y="36"/>
                      <a:pt x="112" y="48"/>
                    </a:cubicBezTo>
                    <a:cubicBezTo>
                      <a:pt x="119" y="67"/>
                      <a:pt x="72" y="57"/>
                      <a:pt x="84" y="110"/>
                    </a:cubicBezTo>
                    <a:cubicBezTo>
                      <a:pt x="86" y="122"/>
                      <a:pt x="87" y="126"/>
                      <a:pt x="91" y="134"/>
                    </a:cubicBezTo>
                    <a:cubicBezTo>
                      <a:pt x="100" y="151"/>
                      <a:pt x="88" y="172"/>
                      <a:pt x="88" y="172"/>
                    </a:cubicBezTo>
                    <a:cubicBezTo>
                      <a:pt x="88" y="172"/>
                      <a:pt x="88" y="172"/>
                      <a:pt x="67" y="172"/>
                    </a:cubicBezTo>
                    <a:close/>
                  </a:path>
                </a:pathLst>
              </a:custGeom>
              <a:solidFill>
                <a:srgbClr val="2310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42" name="Group 341"/>
            <p:cNvGrpSpPr/>
            <p:nvPr/>
          </p:nvGrpSpPr>
          <p:grpSpPr>
            <a:xfrm>
              <a:off x="795844" y="3242912"/>
              <a:ext cx="206438" cy="664278"/>
              <a:chOff x="927100" y="3005138"/>
              <a:chExt cx="320676" cy="1031875"/>
            </a:xfrm>
          </p:grpSpPr>
          <p:sp>
            <p:nvSpPr>
              <p:cNvPr id="343" name="Freeform 161"/>
              <p:cNvSpPr>
                <a:spLocks/>
              </p:cNvSpPr>
              <p:nvPr/>
            </p:nvSpPr>
            <p:spPr bwMode="auto">
              <a:xfrm>
                <a:off x="998538" y="3297238"/>
                <a:ext cx="58738" cy="147638"/>
              </a:xfrm>
              <a:custGeom>
                <a:avLst/>
                <a:gdLst>
                  <a:gd name="T0" fmla="*/ 8 w 44"/>
                  <a:gd name="T1" fmla="*/ 53 h 110"/>
                  <a:gd name="T2" fmla="*/ 0 w 44"/>
                  <a:gd name="T3" fmla="*/ 82 h 110"/>
                  <a:gd name="T4" fmla="*/ 0 w 44"/>
                  <a:gd name="T5" fmla="*/ 107 h 110"/>
                  <a:gd name="T6" fmla="*/ 33 w 44"/>
                  <a:gd name="T7" fmla="*/ 72 h 110"/>
                  <a:gd name="T8" fmla="*/ 42 w 44"/>
                  <a:gd name="T9" fmla="*/ 45 h 110"/>
                  <a:gd name="T10" fmla="*/ 36 w 44"/>
                  <a:gd name="T11" fmla="*/ 0 h 110"/>
                  <a:gd name="T12" fmla="*/ 0 w 44"/>
                  <a:gd name="T13" fmla="*/ 5 h 110"/>
                  <a:gd name="T14" fmla="*/ 7 w 44"/>
                  <a:gd name="T15" fmla="*/ 39 h 110"/>
                  <a:gd name="T16" fmla="*/ 8 w 44"/>
                  <a:gd name="T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0">
                    <a:moveTo>
                      <a:pt x="8" y="53"/>
                    </a:moveTo>
                    <a:cubicBezTo>
                      <a:pt x="6" y="59"/>
                      <a:pt x="0" y="63"/>
                      <a:pt x="0" y="82"/>
                    </a:cubicBezTo>
                    <a:cubicBezTo>
                      <a:pt x="0" y="108"/>
                      <a:pt x="0" y="107"/>
                      <a:pt x="0" y="107"/>
                    </a:cubicBezTo>
                    <a:cubicBezTo>
                      <a:pt x="2" y="110"/>
                      <a:pt x="27" y="81"/>
                      <a:pt x="33" y="72"/>
                    </a:cubicBezTo>
                    <a:cubicBezTo>
                      <a:pt x="44" y="55"/>
                      <a:pt x="43" y="49"/>
                      <a:pt x="42" y="45"/>
                    </a:cubicBezTo>
                    <a:cubicBezTo>
                      <a:pt x="36" y="0"/>
                      <a:pt x="36" y="0"/>
                      <a:pt x="36" y="0"/>
                    </a:cubicBezTo>
                    <a:cubicBezTo>
                      <a:pt x="0" y="5"/>
                      <a:pt x="0" y="5"/>
                      <a:pt x="0" y="5"/>
                    </a:cubicBezTo>
                    <a:cubicBezTo>
                      <a:pt x="0" y="5"/>
                      <a:pt x="5" y="30"/>
                      <a:pt x="7" y="39"/>
                    </a:cubicBezTo>
                    <a:cubicBezTo>
                      <a:pt x="8" y="41"/>
                      <a:pt x="10" y="47"/>
                      <a:pt x="8" y="53"/>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4" name="Freeform 162"/>
              <p:cNvSpPr>
                <a:spLocks/>
              </p:cNvSpPr>
              <p:nvPr/>
            </p:nvSpPr>
            <p:spPr bwMode="auto">
              <a:xfrm>
                <a:off x="930275" y="3559176"/>
                <a:ext cx="104775" cy="406400"/>
              </a:xfrm>
              <a:custGeom>
                <a:avLst/>
                <a:gdLst>
                  <a:gd name="T0" fmla="*/ 18 w 79"/>
                  <a:gd name="T1" fmla="*/ 296 h 302"/>
                  <a:gd name="T2" fmla="*/ 15 w 79"/>
                  <a:gd name="T3" fmla="*/ 225 h 302"/>
                  <a:gd name="T4" fmla="*/ 20 w 79"/>
                  <a:gd name="T5" fmla="*/ 167 h 302"/>
                  <a:gd name="T6" fmla="*/ 4 w 79"/>
                  <a:gd name="T7" fmla="*/ 54 h 302"/>
                  <a:gd name="T8" fmla="*/ 33 w 79"/>
                  <a:gd name="T9" fmla="*/ 5 h 302"/>
                  <a:gd name="T10" fmla="*/ 60 w 79"/>
                  <a:gd name="T11" fmla="*/ 4 h 302"/>
                  <a:gd name="T12" fmla="*/ 78 w 79"/>
                  <a:gd name="T13" fmla="*/ 22 h 302"/>
                  <a:gd name="T14" fmla="*/ 58 w 79"/>
                  <a:gd name="T15" fmla="*/ 81 h 302"/>
                  <a:gd name="T16" fmla="*/ 31 w 79"/>
                  <a:gd name="T17" fmla="*/ 302 h 302"/>
                  <a:gd name="T18" fmla="*/ 18 w 79"/>
                  <a:gd name="T19"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302">
                    <a:moveTo>
                      <a:pt x="18" y="296"/>
                    </a:moveTo>
                    <a:cubicBezTo>
                      <a:pt x="18" y="296"/>
                      <a:pt x="14" y="264"/>
                      <a:pt x="15" y="225"/>
                    </a:cubicBezTo>
                    <a:cubicBezTo>
                      <a:pt x="15" y="206"/>
                      <a:pt x="21" y="188"/>
                      <a:pt x="20" y="167"/>
                    </a:cubicBezTo>
                    <a:cubicBezTo>
                      <a:pt x="17" y="114"/>
                      <a:pt x="0" y="85"/>
                      <a:pt x="4" y="54"/>
                    </a:cubicBezTo>
                    <a:cubicBezTo>
                      <a:pt x="6" y="39"/>
                      <a:pt x="12" y="17"/>
                      <a:pt x="33" y="5"/>
                    </a:cubicBezTo>
                    <a:cubicBezTo>
                      <a:pt x="41" y="0"/>
                      <a:pt x="50" y="1"/>
                      <a:pt x="60" y="4"/>
                    </a:cubicBezTo>
                    <a:cubicBezTo>
                      <a:pt x="79" y="8"/>
                      <a:pt x="78" y="22"/>
                      <a:pt x="78" y="22"/>
                    </a:cubicBezTo>
                    <a:cubicBezTo>
                      <a:pt x="78" y="22"/>
                      <a:pt x="56" y="67"/>
                      <a:pt x="58" y="81"/>
                    </a:cubicBezTo>
                    <a:cubicBezTo>
                      <a:pt x="74" y="211"/>
                      <a:pt x="31" y="302"/>
                      <a:pt x="31" y="302"/>
                    </a:cubicBezTo>
                    <a:lnTo>
                      <a:pt x="18" y="296"/>
                    </a:lnTo>
                    <a:close/>
                  </a:path>
                </a:pathLst>
              </a:custGeom>
              <a:solidFill>
                <a:srgbClr val="CC1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5" name="Freeform 163"/>
              <p:cNvSpPr>
                <a:spLocks/>
              </p:cNvSpPr>
              <p:nvPr/>
            </p:nvSpPr>
            <p:spPr bwMode="auto">
              <a:xfrm>
                <a:off x="939800" y="3584576"/>
                <a:ext cx="190500" cy="371475"/>
              </a:xfrm>
              <a:custGeom>
                <a:avLst/>
                <a:gdLst>
                  <a:gd name="T0" fmla="*/ 60 w 142"/>
                  <a:gd name="T1" fmla="*/ 9 h 276"/>
                  <a:gd name="T2" fmla="*/ 129 w 142"/>
                  <a:gd name="T3" fmla="*/ 131 h 276"/>
                  <a:gd name="T4" fmla="*/ 126 w 142"/>
                  <a:gd name="T5" fmla="*/ 171 h 276"/>
                  <a:gd name="T6" fmla="*/ 65 w 142"/>
                  <a:gd name="T7" fmla="*/ 263 h 276"/>
                  <a:gd name="T8" fmla="*/ 47 w 142"/>
                  <a:gd name="T9" fmla="*/ 268 h 276"/>
                  <a:gd name="T10" fmla="*/ 49 w 142"/>
                  <a:gd name="T11" fmla="*/ 254 h 276"/>
                  <a:gd name="T12" fmla="*/ 68 w 142"/>
                  <a:gd name="T13" fmla="*/ 197 h 276"/>
                  <a:gd name="T14" fmla="*/ 88 w 142"/>
                  <a:gd name="T15" fmla="*/ 162 h 276"/>
                  <a:gd name="T16" fmla="*/ 91 w 142"/>
                  <a:gd name="T17" fmla="*/ 148 h 276"/>
                  <a:gd name="T18" fmla="*/ 32 w 142"/>
                  <a:gd name="T19" fmla="*/ 76 h 276"/>
                  <a:gd name="T20" fmla="*/ 25 w 142"/>
                  <a:gd name="T21" fmla="*/ 16 h 276"/>
                  <a:gd name="T22" fmla="*/ 60 w 142"/>
                  <a:gd name="T23" fmla="*/ 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6">
                    <a:moveTo>
                      <a:pt x="60" y="9"/>
                    </a:moveTo>
                    <a:cubicBezTo>
                      <a:pt x="129" y="131"/>
                      <a:pt x="129" y="131"/>
                      <a:pt x="129" y="131"/>
                    </a:cubicBezTo>
                    <a:cubicBezTo>
                      <a:pt x="129" y="131"/>
                      <a:pt x="142" y="152"/>
                      <a:pt x="126" y="171"/>
                    </a:cubicBezTo>
                    <a:cubicBezTo>
                      <a:pt x="102" y="200"/>
                      <a:pt x="65" y="263"/>
                      <a:pt x="65" y="263"/>
                    </a:cubicBezTo>
                    <a:cubicBezTo>
                      <a:pt x="65" y="263"/>
                      <a:pt x="60" y="276"/>
                      <a:pt x="47" y="268"/>
                    </a:cubicBezTo>
                    <a:cubicBezTo>
                      <a:pt x="41" y="264"/>
                      <a:pt x="49" y="254"/>
                      <a:pt x="49" y="254"/>
                    </a:cubicBezTo>
                    <a:cubicBezTo>
                      <a:pt x="49" y="254"/>
                      <a:pt x="62" y="214"/>
                      <a:pt x="68" y="197"/>
                    </a:cubicBezTo>
                    <a:cubicBezTo>
                      <a:pt x="76" y="173"/>
                      <a:pt x="88" y="162"/>
                      <a:pt x="88" y="162"/>
                    </a:cubicBezTo>
                    <a:cubicBezTo>
                      <a:pt x="88" y="162"/>
                      <a:pt x="96" y="155"/>
                      <a:pt x="91" y="148"/>
                    </a:cubicBezTo>
                    <a:cubicBezTo>
                      <a:pt x="85" y="139"/>
                      <a:pt x="32" y="76"/>
                      <a:pt x="32" y="76"/>
                    </a:cubicBezTo>
                    <a:cubicBezTo>
                      <a:pt x="32" y="76"/>
                      <a:pt x="0" y="40"/>
                      <a:pt x="25" y="16"/>
                    </a:cubicBezTo>
                    <a:cubicBezTo>
                      <a:pt x="42" y="0"/>
                      <a:pt x="60" y="9"/>
                      <a:pt x="60" y="9"/>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6" name="Freeform 164"/>
              <p:cNvSpPr>
                <a:spLocks/>
              </p:cNvSpPr>
              <p:nvPr/>
            </p:nvSpPr>
            <p:spPr bwMode="auto">
              <a:xfrm>
                <a:off x="927100" y="3343276"/>
                <a:ext cx="173038" cy="315913"/>
              </a:xfrm>
              <a:custGeom>
                <a:avLst/>
                <a:gdLst>
                  <a:gd name="T0" fmla="*/ 98 w 129"/>
                  <a:gd name="T1" fmla="*/ 223 h 235"/>
                  <a:gd name="T2" fmla="*/ 107 w 129"/>
                  <a:gd name="T3" fmla="*/ 106 h 235"/>
                  <a:gd name="T4" fmla="*/ 126 w 129"/>
                  <a:gd name="T5" fmla="*/ 73 h 235"/>
                  <a:gd name="T6" fmla="*/ 90 w 129"/>
                  <a:gd name="T7" fmla="*/ 18 h 235"/>
                  <a:gd name="T8" fmla="*/ 44 w 129"/>
                  <a:gd name="T9" fmla="*/ 3 h 235"/>
                  <a:gd name="T10" fmla="*/ 27 w 129"/>
                  <a:gd name="T11" fmla="*/ 45 h 235"/>
                  <a:gd name="T12" fmla="*/ 36 w 129"/>
                  <a:gd name="T13" fmla="*/ 125 h 235"/>
                  <a:gd name="T14" fmla="*/ 0 w 129"/>
                  <a:gd name="T15" fmla="*/ 201 h 235"/>
                  <a:gd name="T16" fmla="*/ 26 w 129"/>
                  <a:gd name="T17" fmla="*/ 220 h 235"/>
                  <a:gd name="T18" fmla="*/ 98 w 129"/>
                  <a:gd name="T19" fmla="*/ 2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35">
                    <a:moveTo>
                      <a:pt x="98" y="223"/>
                    </a:moveTo>
                    <a:cubicBezTo>
                      <a:pt x="98" y="223"/>
                      <a:pt x="101" y="113"/>
                      <a:pt x="107" y="106"/>
                    </a:cubicBezTo>
                    <a:cubicBezTo>
                      <a:pt x="119" y="95"/>
                      <a:pt x="129" y="82"/>
                      <a:pt x="126" y="73"/>
                    </a:cubicBezTo>
                    <a:cubicBezTo>
                      <a:pt x="121" y="57"/>
                      <a:pt x="112" y="46"/>
                      <a:pt x="90" y="18"/>
                    </a:cubicBezTo>
                    <a:cubicBezTo>
                      <a:pt x="74" y="0"/>
                      <a:pt x="44" y="3"/>
                      <a:pt x="44" y="3"/>
                    </a:cubicBezTo>
                    <a:cubicBezTo>
                      <a:pt x="44" y="3"/>
                      <a:pt x="22" y="17"/>
                      <a:pt x="27" y="45"/>
                    </a:cubicBezTo>
                    <a:cubicBezTo>
                      <a:pt x="32" y="72"/>
                      <a:pt x="41" y="107"/>
                      <a:pt x="36" y="125"/>
                    </a:cubicBezTo>
                    <a:cubicBezTo>
                      <a:pt x="32" y="143"/>
                      <a:pt x="0" y="201"/>
                      <a:pt x="0" y="201"/>
                    </a:cubicBezTo>
                    <a:cubicBezTo>
                      <a:pt x="0" y="201"/>
                      <a:pt x="7" y="213"/>
                      <a:pt x="26" y="220"/>
                    </a:cubicBezTo>
                    <a:cubicBezTo>
                      <a:pt x="61" y="235"/>
                      <a:pt x="87" y="233"/>
                      <a:pt x="98" y="223"/>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7" name="Freeform 165"/>
              <p:cNvSpPr>
                <a:spLocks/>
              </p:cNvSpPr>
              <p:nvPr/>
            </p:nvSpPr>
            <p:spPr bwMode="auto">
              <a:xfrm>
                <a:off x="935038" y="3922713"/>
                <a:ext cx="106363" cy="114300"/>
              </a:xfrm>
              <a:custGeom>
                <a:avLst/>
                <a:gdLst>
                  <a:gd name="T0" fmla="*/ 38 w 79"/>
                  <a:gd name="T1" fmla="*/ 7 h 85"/>
                  <a:gd name="T2" fmla="*/ 50 w 79"/>
                  <a:gd name="T3" fmla="*/ 52 h 85"/>
                  <a:gd name="T4" fmla="*/ 72 w 79"/>
                  <a:gd name="T5" fmla="*/ 58 h 85"/>
                  <a:gd name="T6" fmla="*/ 76 w 79"/>
                  <a:gd name="T7" fmla="*/ 80 h 85"/>
                  <a:gd name="T8" fmla="*/ 57 w 79"/>
                  <a:gd name="T9" fmla="*/ 81 h 85"/>
                  <a:gd name="T10" fmla="*/ 33 w 79"/>
                  <a:gd name="T11" fmla="*/ 69 h 85"/>
                  <a:gd name="T12" fmla="*/ 24 w 79"/>
                  <a:gd name="T13" fmla="*/ 57 h 85"/>
                  <a:gd name="T14" fmla="*/ 17 w 79"/>
                  <a:gd name="T15" fmla="*/ 51 h 85"/>
                  <a:gd name="T16" fmla="*/ 20 w 79"/>
                  <a:gd name="T17" fmla="*/ 82 h 85"/>
                  <a:gd name="T18" fmla="*/ 17 w 79"/>
                  <a:gd name="T19" fmla="*/ 81 h 85"/>
                  <a:gd name="T20" fmla="*/ 5 w 79"/>
                  <a:gd name="T21" fmla="*/ 36 h 85"/>
                  <a:gd name="T22" fmla="*/ 8 w 79"/>
                  <a:gd name="T23" fmla="*/ 14 h 85"/>
                  <a:gd name="T24" fmla="*/ 12 w 79"/>
                  <a:gd name="T25" fmla="*/ 2 h 85"/>
                  <a:gd name="T26" fmla="*/ 38 w 79"/>
                  <a:gd name="T27"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85">
                    <a:moveTo>
                      <a:pt x="38" y="7"/>
                    </a:moveTo>
                    <a:cubicBezTo>
                      <a:pt x="38" y="7"/>
                      <a:pt x="38" y="46"/>
                      <a:pt x="50" y="52"/>
                    </a:cubicBezTo>
                    <a:cubicBezTo>
                      <a:pt x="52" y="53"/>
                      <a:pt x="72" y="58"/>
                      <a:pt x="72" y="58"/>
                    </a:cubicBezTo>
                    <a:cubicBezTo>
                      <a:pt x="72" y="58"/>
                      <a:pt x="79" y="72"/>
                      <a:pt x="76" y="80"/>
                    </a:cubicBezTo>
                    <a:cubicBezTo>
                      <a:pt x="75" y="83"/>
                      <a:pt x="64" y="81"/>
                      <a:pt x="57" y="81"/>
                    </a:cubicBezTo>
                    <a:cubicBezTo>
                      <a:pt x="39" y="82"/>
                      <a:pt x="33" y="69"/>
                      <a:pt x="33" y="69"/>
                    </a:cubicBezTo>
                    <a:cubicBezTo>
                      <a:pt x="33" y="69"/>
                      <a:pt x="26" y="59"/>
                      <a:pt x="24" y="57"/>
                    </a:cubicBezTo>
                    <a:cubicBezTo>
                      <a:pt x="15" y="40"/>
                      <a:pt x="17" y="51"/>
                      <a:pt x="17" y="51"/>
                    </a:cubicBezTo>
                    <a:cubicBezTo>
                      <a:pt x="20" y="82"/>
                      <a:pt x="20" y="82"/>
                      <a:pt x="20" y="82"/>
                    </a:cubicBezTo>
                    <a:cubicBezTo>
                      <a:pt x="20" y="82"/>
                      <a:pt x="18" y="80"/>
                      <a:pt x="17" y="81"/>
                    </a:cubicBezTo>
                    <a:cubicBezTo>
                      <a:pt x="17" y="85"/>
                      <a:pt x="5" y="36"/>
                      <a:pt x="5" y="36"/>
                    </a:cubicBezTo>
                    <a:cubicBezTo>
                      <a:pt x="5" y="36"/>
                      <a:pt x="0" y="27"/>
                      <a:pt x="8" y="14"/>
                    </a:cubicBezTo>
                    <a:cubicBezTo>
                      <a:pt x="13" y="7"/>
                      <a:pt x="9" y="2"/>
                      <a:pt x="12" y="2"/>
                    </a:cubicBezTo>
                    <a:cubicBezTo>
                      <a:pt x="21" y="0"/>
                      <a:pt x="38" y="7"/>
                      <a:pt x="38" y="7"/>
                    </a:cubicBezTo>
                    <a:close/>
                  </a:path>
                </a:pathLst>
              </a:custGeom>
              <a:solidFill>
                <a:srgbClr val="6B7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8" name="Freeform 166"/>
              <p:cNvSpPr>
                <a:spLocks/>
              </p:cNvSpPr>
              <p:nvPr/>
            </p:nvSpPr>
            <p:spPr bwMode="auto">
              <a:xfrm>
                <a:off x="981075" y="3889376"/>
                <a:ext cx="88900" cy="139700"/>
              </a:xfrm>
              <a:custGeom>
                <a:avLst/>
                <a:gdLst>
                  <a:gd name="T0" fmla="*/ 47 w 66"/>
                  <a:gd name="T1" fmla="*/ 26 h 104"/>
                  <a:gd name="T2" fmla="*/ 55 w 66"/>
                  <a:gd name="T3" fmla="*/ 71 h 104"/>
                  <a:gd name="T4" fmla="*/ 65 w 66"/>
                  <a:gd name="T5" fmla="*/ 83 h 104"/>
                  <a:gd name="T6" fmla="*/ 64 w 66"/>
                  <a:gd name="T7" fmla="*/ 97 h 104"/>
                  <a:gd name="T8" fmla="*/ 37 w 66"/>
                  <a:gd name="T9" fmla="*/ 95 h 104"/>
                  <a:gd name="T10" fmla="*/ 20 w 66"/>
                  <a:gd name="T11" fmla="*/ 71 h 104"/>
                  <a:gd name="T12" fmla="*/ 16 w 66"/>
                  <a:gd name="T13" fmla="*/ 50 h 104"/>
                  <a:gd name="T14" fmla="*/ 5 w 66"/>
                  <a:gd name="T15" fmla="*/ 80 h 104"/>
                  <a:gd name="T16" fmla="*/ 2 w 66"/>
                  <a:gd name="T17" fmla="*/ 78 h 104"/>
                  <a:gd name="T18" fmla="*/ 8 w 66"/>
                  <a:gd name="T19" fmla="*/ 31 h 104"/>
                  <a:gd name="T20" fmla="*/ 23 w 66"/>
                  <a:gd name="T21" fmla="*/ 11 h 104"/>
                  <a:gd name="T22" fmla="*/ 47 w 66"/>
                  <a:gd name="T23"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04">
                    <a:moveTo>
                      <a:pt x="47" y="26"/>
                    </a:moveTo>
                    <a:cubicBezTo>
                      <a:pt x="47" y="26"/>
                      <a:pt x="37" y="57"/>
                      <a:pt x="55" y="71"/>
                    </a:cubicBezTo>
                    <a:cubicBezTo>
                      <a:pt x="65" y="78"/>
                      <a:pt x="65" y="83"/>
                      <a:pt x="65" y="83"/>
                    </a:cubicBezTo>
                    <a:cubicBezTo>
                      <a:pt x="65" y="83"/>
                      <a:pt x="66" y="90"/>
                      <a:pt x="64" y="97"/>
                    </a:cubicBezTo>
                    <a:cubicBezTo>
                      <a:pt x="62" y="104"/>
                      <a:pt x="48" y="101"/>
                      <a:pt x="37" y="95"/>
                    </a:cubicBezTo>
                    <a:cubicBezTo>
                      <a:pt x="21" y="88"/>
                      <a:pt x="20" y="71"/>
                      <a:pt x="20" y="71"/>
                    </a:cubicBezTo>
                    <a:cubicBezTo>
                      <a:pt x="16" y="50"/>
                      <a:pt x="16" y="50"/>
                      <a:pt x="16" y="50"/>
                    </a:cubicBezTo>
                    <a:cubicBezTo>
                      <a:pt x="5" y="80"/>
                      <a:pt x="5" y="80"/>
                      <a:pt x="5" y="80"/>
                    </a:cubicBezTo>
                    <a:cubicBezTo>
                      <a:pt x="5" y="80"/>
                      <a:pt x="3" y="78"/>
                      <a:pt x="2" y="78"/>
                    </a:cubicBezTo>
                    <a:cubicBezTo>
                      <a:pt x="0" y="82"/>
                      <a:pt x="5" y="42"/>
                      <a:pt x="8" y="31"/>
                    </a:cubicBezTo>
                    <a:cubicBezTo>
                      <a:pt x="14" y="13"/>
                      <a:pt x="21" y="15"/>
                      <a:pt x="23" y="11"/>
                    </a:cubicBezTo>
                    <a:cubicBezTo>
                      <a:pt x="29" y="0"/>
                      <a:pt x="47" y="26"/>
                      <a:pt x="47" y="26"/>
                    </a:cubicBezTo>
                    <a:close/>
                  </a:path>
                </a:pathLst>
              </a:custGeom>
              <a:solidFill>
                <a:srgbClr val="919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9" name="Freeform 167"/>
              <p:cNvSpPr>
                <a:spLocks/>
              </p:cNvSpPr>
              <p:nvPr/>
            </p:nvSpPr>
            <p:spPr bwMode="auto">
              <a:xfrm>
                <a:off x="1185863" y="3060701"/>
                <a:ext cx="61913" cy="92075"/>
              </a:xfrm>
              <a:custGeom>
                <a:avLst/>
                <a:gdLst>
                  <a:gd name="T0" fmla="*/ 5 w 46"/>
                  <a:gd name="T1" fmla="*/ 63 h 68"/>
                  <a:gd name="T2" fmla="*/ 2 w 46"/>
                  <a:gd name="T3" fmla="*/ 33 h 68"/>
                  <a:gd name="T4" fmla="*/ 10 w 46"/>
                  <a:gd name="T5" fmla="*/ 27 h 68"/>
                  <a:gd name="T6" fmla="*/ 14 w 46"/>
                  <a:gd name="T7" fmla="*/ 24 h 68"/>
                  <a:gd name="T8" fmla="*/ 20 w 46"/>
                  <a:gd name="T9" fmla="*/ 6 h 68"/>
                  <a:gd name="T10" fmla="*/ 26 w 46"/>
                  <a:gd name="T11" fmla="*/ 3 h 68"/>
                  <a:gd name="T12" fmla="*/ 22 w 46"/>
                  <a:gd name="T13" fmla="*/ 22 h 68"/>
                  <a:gd name="T14" fmla="*/ 26 w 46"/>
                  <a:gd name="T15" fmla="*/ 24 h 68"/>
                  <a:gd name="T16" fmla="*/ 43 w 46"/>
                  <a:gd name="T17" fmla="*/ 8 h 68"/>
                  <a:gd name="T18" fmla="*/ 40 w 46"/>
                  <a:gd name="T19" fmla="*/ 16 h 68"/>
                  <a:gd name="T20" fmla="*/ 30 w 46"/>
                  <a:gd name="T21" fmla="*/ 29 h 68"/>
                  <a:gd name="T22" fmla="*/ 32 w 46"/>
                  <a:gd name="T23" fmla="*/ 45 h 68"/>
                  <a:gd name="T24" fmla="*/ 17 w 46"/>
                  <a:gd name="T25" fmla="*/ 62 h 68"/>
                  <a:gd name="T26" fmla="*/ 5 w 46"/>
                  <a:gd name="T27"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8">
                    <a:moveTo>
                      <a:pt x="5" y="63"/>
                    </a:moveTo>
                    <a:cubicBezTo>
                      <a:pt x="5" y="63"/>
                      <a:pt x="0" y="39"/>
                      <a:pt x="2" y="33"/>
                    </a:cubicBezTo>
                    <a:cubicBezTo>
                      <a:pt x="3" y="29"/>
                      <a:pt x="8" y="28"/>
                      <a:pt x="10" y="27"/>
                    </a:cubicBezTo>
                    <a:cubicBezTo>
                      <a:pt x="12" y="27"/>
                      <a:pt x="14" y="24"/>
                      <a:pt x="14" y="24"/>
                    </a:cubicBezTo>
                    <a:cubicBezTo>
                      <a:pt x="14" y="24"/>
                      <a:pt x="17" y="18"/>
                      <a:pt x="20" y="6"/>
                    </a:cubicBezTo>
                    <a:cubicBezTo>
                      <a:pt x="22" y="0"/>
                      <a:pt x="25" y="0"/>
                      <a:pt x="26" y="3"/>
                    </a:cubicBezTo>
                    <a:cubicBezTo>
                      <a:pt x="26" y="5"/>
                      <a:pt x="24" y="17"/>
                      <a:pt x="22" y="22"/>
                    </a:cubicBezTo>
                    <a:cubicBezTo>
                      <a:pt x="22" y="24"/>
                      <a:pt x="22" y="28"/>
                      <a:pt x="26" y="24"/>
                    </a:cubicBezTo>
                    <a:cubicBezTo>
                      <a:pt x="32" y="18"/>
                      <a:pt x="41" y="8"/>
                      <a:pt x="43" y="8"/>
                    </a:cubicBezTo>
                    <a:cubicBezTo>
                      <a:pt x="46" y="8"/>
                      <a:pt x="45" y="10"/>
                      <a:pt x="40" y="16"/>
                    </a:cubicBezTo>
                    <a:cubicBezTo>
                      <a:pt x="37" y="21"/>
                      <a:pt x="29" y="29"/>
                      <a:pt x="30" y="29"/>
                    </a:cubicBezTo>
                    <a:cubicBezTo>
                      <a:pt x="37" y="40"/>
                      <a:pt x="32" y="45"/>
                      <a:pt x="32" y="45"/>
                    </a:cubicBezTo>
                    <a:cubicBezTo>
                      <a:pt x="32" y="45"/>
                      <a:pt x="21" y="60"/>
                      <a:pt x="17" y="62"/>
                    </a:cubicBezTo>
                    <a:cubicBezTo>
                      <a:pt x="7" y="68"/>
                      <a:pt x="5" y="63"/>
                      <a:pt x="5" y="63"/>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0" name="Freeform 168"/>
              <p:cNvSpPr>
                <a:spLocks/>
              </p:cNvSpPr>
              <p:nvPr/>
            </p:nvSpPr>
            <p:spPr bwMode="auto">
              <a:xfrm>
                <a:off x="1036638" y="3109913"/>
                <a:ext cx="184150" cy="322263"/>
              </a:xfrm>
              <a:custGeom>
                <a:avLst/>
                <a:gdLst>
                  <a:gd name="T0" fmla="*/ 4 w 137"/>
                  <a:gd name="T1" fmla="*/ 222 h 240"/>
                  <a:gd name="T2" fmla="*/ 5 w 137"/>
                  <a:gd name="T3" fmla="*/ 202 h 240"/>
                  <a:gd name="T4" fmla="*/ 56 w 137"/>
                  <a:gd name="T5" fmla="*/ 124 h 240"/>
                  <a:gd name="T6" fmla="*/ 117 w 137"/>
                  <a:gd name="T7" fmla="*/ 18 h 240"/>
                  <a:gd name="T8" fmla="*/ 127 w 137"/>
                  <a:gd name="T9" fmla="*/ 6 h 240"/>
                  <a:gd name="T10" fmla="*/ 132 w 137"/>
                  <a:gd name="T11" fmla="*/ 18 h 240"/>
                  <a:gd name="T12" fmla="*/ 87 w 137"/>
                  <a:gd name="T13" fmla="*/ 127 h 240"/>
                  <a:gd name="T14" fmla="*/ 43 w 137"/>
                  <a:gd name="T15" fmla="*/ 196 h 240"/>
                  <a:gd name="T16" fmla="*/ 4 w 137"/>
                  <a:gd name="T17"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40">
                    <a:moveTo>
                      <a:pt x="4" y="222"/>
                    </a:moveTo>
                    <a:cubicBezTo>
                      <a:pt x="4" y="222"/>
                      <a:pt x="0" y="217"/>
                      <a:pt x="5" y="202"/>
                    </a:cubicBezTo>
                    <a:cubicBezTo>
                      <a:pt x="9" y="187"/>
                      <a:pt x="27" y="165"/>
                      <a:pt x="56" y="124"/>
                    </a:cubicBezTo>
                    <a:cubicBezTo>
                      <a:pt x="95" y="66"/>
                      <a:pt x="116" y="23"/>
                      <a:pt x="117" y="18"/>
                    </a:cubicBezTo>
                    <a:cubicBezTo>
                      <a:pt x="117" y="16"/>
                      <a:pt x="123" y="8"/>
                      <a:pt x="127" y="6"/>
                    </a:cubicBezTo>
                    <a:cubicBezTo>
                      <a:pt x="136" y="0"/>
                      <a:pt x="137" y="5"/>
                      <a:pt x="132" y="18"/>
                    </a:cubicBezTo>
                    <a:cubicBezTo>
                      <a:pt x="131" y="21"/>
                      <a:pt x="113" y="87"/>
                      <a:pt x="87" y="127"/>
                    </a:cubicBezTo>
                    <a:cubicBezTo>
                      <a:pt x="62" y="163"/>
                      <a:pt x="53" y="179"/>
                      <a:pt x="43" y="196"/>
                    </a:cubicBezTo>
                    <a:cubicBezTo>
                      <a:pt x="33" y="212"/>
                      <a:pt x="19" y="240"/>
                      <a:pt x="4" y="2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1" name="Freeform 169"/>
              <p:cNvSpPr>
                <a:spLocks/>
              </p:cNvSpPr>
              <p:nvPr/>
            </p:nvSpPr>
            <p:spPr bwMode="auto">
              <a:xfrm>
                <a:off x="960438" y="3005138"/>
                <a:ext cx="82550" cy="447675"/>
              </a:xfrm>
              <a:custGeom>
                <a:avLst/>
                <a:gdLst>
                  <a:gd name="T0" fmla="*/ 11 w 61"/>
                  <a:gd name="T1" fmla="*/ 322 h 333"/>
                  <a:gd name="T2" fmla="*/ 2 w 61"/>
                  <a:gd name="T3" fmla="*/ 301 h 333"/>
                  <a:gd name="T4" fmla="*/ 19 w 61"/>
                  <a:gd name="T5" fmla="*/ 198 h 333"/>
                  <a:gd name="T6" fmla="*/ 34 w 61"/>
                  <a:gd name="T7" fmla="*/ 67 h 333"/>
                  <a:gd name="T8" fmla="*/ 22 w 61"/>
                  <a:gd name="T9" fmla="*/ 37 h 333"/>
                  <a:gd name="T10" fmla="*/ 15 w 61"/>
                  <a:gd name="T11" fmla="*/ 11 h 333"/>
                  <a:gd name="T12" fmla="*/ 32 w 61"/>
                  <a:gd name="T13" fmla="*/ 13 h 333"/>
                  <a:gd name="T14" fmla="*/ 41 w 61"/>
                  <a:gd name="T15" fmla="*/ 29 h 333"/>
                  <a:gd name="T16" fmla="*/ 51 w 61"/>
                  <a:gd name="T17" fmla="*/ 57 h 333"/>
                  <a:gd name="T18" fmla="*/ 52 w 61"/>
                  <a:gd name="T19" fmla="*/ 187 h 333"/>
                  <a:gd name="T20" fmla="*/ 38 w 61"/>
                  <a:gd name="T21" fmla="*/ 277 h 333"/>
                  <a:gd name="T22" fmla="*/ 11 w 61"/>
                  <a:gd name="T23" fmla="*/ 32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333">
                    <a:moveTo>
                      <a:pt x="11" y="322"/>
                    </a:moveTo>
                    <a:cubicBezTo>
                      <a:pt x="11" y="322"/>
                      <a:pt x="4" y="319"/>
                      <a:pt x="2" y="301"/>
                    </a:cubicBezTo>
                    <a:cubicBezTo>
                      <a:pt x="0" y="284"/>
                      <a:pt x="8" y="254"/>
                      <a:pt x="19" y="198"/>
                    </a:cubicBezTo>
                    <a:cubicBezTo>
                      <a:pt x="33" y="122"/>
                      <a:pt x="36" y="72"/>
                      <a:pt x="34" y="67"/>
                    </a:cubicBezTo>
                    <a:cubicBezTo>
                      <a:pt x="32" y="62"/>
                      <a:pt x="22" y="37"/>
                      <a:pt x="22" y="37"/>
                    </a:cubicBezTo>
                    <a:cubicBezTo>
                      <a:pt x="22" y="37"/>
                      <a:pt x="14" y="18"/>
                      <a:pt x="15" y="11"/>
                    </a:cubicBezTo>
                    <a:cubicBezTo>
                      <a:pt x="18" y="0"/>
                      <a:pt x="29" y="7"/>
                      <a:pt x="32" y="13"/>
                    </a:cubicBezTo>
                    <a:cubicBezTo>
                      <a:pt x="35" y="19"/>
                      <a:pt x="36" y="21"/>
                      <a:pt x="41" y="29"/>
                    </a:cubicBezTo>
                    <a:cubicBezTo>
                      <a:pt x="47" y="39"/>
                      <a:pt x="55" y="44"/>
                      <a:pt x="51" y="57"/>
                    </a:cubicBezTo>
                    <a:cubicBezTo>
                      <a:pt x="50" y="61"/>
                      <a:pt x="61" y="135"/>
                      <a:pt x="52" y="187"/>
                    </a:cubicBezTo>
                    <a:cubicBezTo>
                      <a:pt x="43" y="236"/>
                      <a:pt x="41" y="255"/>
                      <a:pt x="38" y="277"/>
                    </a:cubicBezTo>
                    <a:cubicBezTo>
                      <a:pt x="35" y="299"/>
                      <a:pt x="33" y="333"/>
                      <a:pt x="11" y="3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2" name="Freeform 170"/>
              <p:cNvSpPr>
                <a:spLocks/>
              </p:cNvSpPr>
              <p:nvPr/>
            </p:nvSpPr>
            <p:spPr bwMode="auto">
              <a:xfrm>
                <a:off x="1012825" y="3028951"/>
                <a:ext cx="33338" cy="58738"/>
              </a:xfrm>
              <a:custGeom>
                <a:avLst/>
                <a:gdLst>
                  <a:gd name="T0" fmla="*/ 22 w 25"/>
                  <a:gd name="T1" fmla="*/ 4 h 44"/>
                  <a:gd name="T2" fmla="*/ 14 w 25"/>
                  <a:gd name="T3" fmla="*/ 11 h 44"/>
                  <a:gd name="T4" fmla="*/ 3 w 25"/>
                  <a:gd name="T5" fmla="*/ 22 h 44"/>
                  <a:gd name="T6" fmla="*/ 3 w 25"/>
                  <a:gd name="T7" fmla="*/ 44 h 44"/>
                  <a:gd name="T8" fmla="*/ 14 w 25"/>
                  <a:gd name="T9" fmla="*/ 38 h 44"/>
                  <a:gd name="T10" fmla="*/ 22 w 25"/>
                  <a:gd name="T11" fmla="*/ 12 h 44"/>
                  <a:gd name="T12" fmla="*/ 22 w 25"/>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25" h="44">
                    <a:moveTo>
                      <a:pt x="22" y="4"/>
                    </a:moveTo>
                    <a:cubicBezTo>
                      <a:pt x="22" y="4"/>
                      <a:pt x="19" y="0"/>
                      <a:pt x="14" y="11"/>
                    </a:cubicBezTo>
                    <a:cubicBezTo>
                      <a:pt x="12" y="15"/>
                      <a:pt x="9" y="24"/>
                      <a:pt x="3" y="22"/>
                    </a:cubicBezTo>
                    <a:cubicBezTo>
                      <a:pt x="0" y="21"/>
                      <a:pt x="3" y="44"/>
                      <a:pt x="3" y="44"/>
                    </a:cubicBezTo>
                    <a:cubicBezTo>
                      <a:pt x="3" y="44"/>
                      <a:pt x="12" y="40"/>
                      <a:pt x="14" y="38"/>
                    </a:cubicBezTo>
                    <a:cubicBezTo>
                      <a:pt x="18" y="33"/>
                      <a:pt x="22" y="12"/>
                      <a:pt x="22" y="12"/>
                    </a:cubicBezTo>
                    <a:cubicBezTo>
                      <a:pt x="22" y="12"/>
                      <a:pt x="25" y="1"/>
                      <a:pt x="22" y="4"/>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3" name="Freeform 171"/>
              <p:cNvSpPr>
                <a:spLocks/>
              </p:cNvSpPr>
              <p:nvPr/>
            </p:nvSpPr>
            <p:spPr bwMode="auto">
              <a:xfrm>
                <a:off x="938213" y="3181351"/>
                <a:ext cx="157163" cy="352425"/>
              </a:xfrm>
              <a:custGeom>
                <a:avLst/>
                <a:gdLst>
                  <a:gd name="T0" fmla="*/ 111 w 117"/>
                  <a:gd name="T1" fmla="*/ 38 h 263"/>
                  <a:gd name="T2" fmla="*/ 73 w 117"/>
                  <a:gd name="T3" fmla="*/ 5 h 263"/>
                  <a:gd name="T4" fmla="*/ 10 w 117"/>
                  <a:gd name="T5" fmla="*/ 51 h 263"/>
                  <a:gd name="T6" fmla="*/ 23 w 117"/>
                  <a:gd name="T7" fmla="*/ 138 h 263"/>
                  <a:gd name="T8" fmla="*/ 46 w 117"/>
                  <a:gd name="T9" fmla="*/ 228 h 263"/>
                  <a:gd name="T10" fmla="*/ 27 w 117"/>
                  <a:gd name="T11" fmla="*/ 263 h 263"/>
                  <a:gd name="T12" fmla="*/ 77 w 117"/>
                  <a:gd name="T13" fmla="*/ 221 h 263"/>
                  <a:gd name="T14" fmla="*/ 75 w 117"/>
                  <a:gd name="T15" fmla="*/ 137 h 263"/>
                  <a:gd name="T16" fmla="*/ 83 w 117"/>
                  <a:gd name="T17" fmla="*/ 164 h 263"/>
                  <a:gd name="T18" fmla="*/ 87 w 117"/>
                  <a:gd name="T19" fmla="*/ 220 h 263"/>
                  <a:gd name="T20" fmla="*/ 112 w 117"/>
                  <a:gd name="T21" fmla="*/ 153 h 263"/>
                  <a:gd name="T22" fmla="*/ 104 w 117"/>
                  <a:gd name="T23" fmla="*/ 97 h 263"/>
                  <a:gd name="T24" fmla="*/ 111 w 117"/>
                  <a:gd name="T25" fmla="*/ 62 h 263"/>
                  <a:gd name="T26" fmla="*/ 111 w 117"/>
                  <a:gd name="T27" fmla="*/ 3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263">
                    <a:moveTo>
                      <a:pt x="111" y="38"/>
                    </a:moveTo>
                    <a:cubicBezTo>
                      <a:pt x="111" y="38"/>
                      <a:pt x="103" y="10"/>
                      <a:pt x="73" y="5"/>
                    </a:cubicBezTo>
                    <a:cubicBezTo>
                      <a:pt x="43" y="0"/>
                      <a:pt x="17" y="25"/>
                      <a:pt x="10" y="51"/>
                    </a:cubicBezTo>
                    <a:cubicBezTo>
                      <a:pt x="0" y="84"/>
                      <a:pt x="13" y="122"/>
                      <a:pt x="23" y="138"/>
                    </a:cubicBezTo>
                    <a:cubicBezTo>
                      <a:pt x="32" y="154"/>
                      <a:pt x="51" y="202"/>
                      <a:pt x="46" y="228"/>
                    </a:cubicBezTo>
                    <a:cubicBezTo>
                      <a:pt x="41" y="255"/>
                      <a:pt x="27" y="263"/>
                      <a:pt x="27" y="263"/>
                    </a:cubicBezTo>
                    <a:cubicBezTo>
                      <a:pt x="27" y="263"/>
                      <a:pt x="71" y="261"/>
                      <a:pt x="77" y="221"/>
                    </a:cubicBezTo>
                    <a:cubicBezTo>
                      <a:pt x="84" y="180"/>
                      <a:pt x="75" y="137"/>
                      <a:pt x="75" y="137"/>
                    </a:cubicBezTo>
                    <a:cubicBezTo>
                      <a:pt x="75" y="137"/>
                      <a:pt x="77" y="133"/>
                      <a:pt x="83" y="164"/>
                    </a:cubicBezTo>
                    <a:cubicBezTo>
                      <a:pt x="89" y="196"/>
                      <a:pt x="87" y="220"/>
                      <a:pt x="87" y="220"/>
                    </a:cubicBezTo>
                    <a:cubicBezTo>
                      <a:pt x="87" y="220"/>
                      <a:pt x="106" y="198"/>
                      <a:pt x="112" y="153"/>
                    </a:cubicBezTo>
                    <a:cubicBezTo>
                      <a:pt x="115" y="136"/>
                      <a:pt x="108" y="110"/>
                      <a:pt x="104" y="97"/>
                    </a:cubicBezTo>
                    <a:cubicBezTo>
                      <a:pt x="97" y="71"/>
                      <a:pt x="111" y="62"/>
                      <a:pt x="111" y="62"/>
                    </a:cubicBezTo>
                    <a:cubicBezTo>
                      <a:pt x="111" y="62"/>
                      <a:pt x="117" y="62"/>
                      <a:pt x="111" y="38"/>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54" name="Group 353"/>
            <p:cNvGrpSpPr/>
            <p:nvPr/>
          </p:nvGrpSpPr>
          <p:grpSpPr>
            <a:xfrm>
              <a:off x="1252203" y="2480415"/>
              <a:ext cx="167602" cy="562081"/>
              <a:chOff x="3822700" y="1671638"/>
              <a:chExt cx="260350" cy="873125"/>
            </a:xfrm>
          </p:grpSpPr>
          <p:sp>
            <p:nvSpPr>
              <p:cNvPr id="355" name="Freeform 194"/>
              <p:cNvSpPr>
                <a:spLocks/>
              </p:cNvSpPr>
              <p:nvPr/>
            </p:nvSpPr>
            <p:spPr bwMode="auto">
              <a:xfrm>
                <a:off x="3822700" y="2119313"/>
                <a:ext cx="46038" cy="69850"/>
              </a:xfrm>
              <a:custGeom>
                <a:avLst/>
                <a:gdLst>
                  <a:gd name="T0" fmla="*/ 25 w 35"/>
                  <a:gd name="T1" fmla="*/ 0 h 52"/>
                  <a:gd name="T2" fmla="*/ 14 w 35"/>
                  <a:gd name="T3" fmla="*/ 0 h 52"/>
                  <a:gd name="T4" fmla="*/ 7 w 35"/>
                  <a:gd name="T5" fmla="*/ 10 h 52"/>
                  <a:gd name="T6" fmla="*/ 9 w 35"/>
                  <a:gd name="T7" fmla="*/ 48 h 52"/>
                  <a:gd name="T8" fmla="*/ 20 w 35"/>
                  <a:gd name="T9" fmla="*/ 50 h 52"/>
                  <a:gd name="T10" fmla="*/ 27 w 35"/>
                  <a:gd name="T11" fmla="*/ 42 h 52"/>
                  <a:gd name="T12" fmla="*/ 26 w 35"/>
                  <a:gd name="T13" fmla="*/ 28 h 52"/>
                  <a:gd name="T14" fmla="*/ 25 w 3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2">
                    <a:moveTo>
                      <a:pt x="25" y="0"/>
                    </a:moveTo>
                    <a:cubicBezTo>
                      <a:pt x="14" y="0"/>
                      <a:pt x="14" y="0"/>
                      <a:pt x="14" y="0"/>
                    </a:cubicBezTo>
                    <a:cubicBezTo>
                      <a:pt x="7" y="10"/>
                      <a:pt x="7" y="10"/>
                      <a:pt x="7" y="10"/>
                    </a:cubicBezTo>
                    <a:cubicBezTo>
                      <a:pt x="7" y="10"/>
                      <a:pt x="0" y="28"/>
                      <a:pt x="9" y="48"/>
                    </a:cubicBezTo>
                    <a:cubicBezTo>
                      <a:pt x="11" y="52"/>
                      <a:pt x="15" y="52"/>
                      <a:pt x="20" y="50"/>
                    </a:cubicBezTo>
                    <a:cubicBezTo>
                      <a:pt x="26" y="49"/>
                      <a:pt x="27" y="42"/>
                      <a:pt x="27" y="42"/>
                    </a:cubicBezTo>
                    <a:cubicBezTo>
                      <a:pt x="26" y="28"/>
                      <a:pt x="26" y="28"/>
                      <a:pt x="26" y="28"/>
                    </a:cubicBezTo>
                    <a:cubicBezTo>
                      <a:pt x="35" y="12"/>
                      <a:pt x="32" y="0"/>
                      <a:pt x="25" y="0"/>
                    </a:cubicBezTo>
                    <a:close/>
                  </a:path>
                </a:pathLst>
              </a:custGeom>
              <a:solidFill>
                <a:srgbClr val="E5CB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6" name="Freeform 195"/>
              <p:cNvSpPr>
                <a:spLocks/>
              </p:cNvSpPr>
              <p:nvPr/>
            </p:nvSpPr>
            <p:spPr bwMode="auto">
              <a:xfrm>
                <a:off x="3822700" y="2116138"/>
                <a:ext cx="34925" cy="66675"/>
              </a:xfrm>
              <a:custGeom>
                <a:avLst/>
                <a:gdLst>
                  <a:gd name="T0" fmla="*/ 24 w 25"/>
                  <a:gd name="T1" fmla="*/ 14 h 50"/>
                  <a:gd name="T2" fmla="*/ 13 w 25"/>
                  <a:gd name="T3" fmla="*/ 28 h 50"/>
                  <a:gd name="T4" fmla="*/ 20 w 25"/>
                  <a:gd name="T5" fmla="*/ 44 h 50"/>
                  <a:gd name="T6" fmla="*/ 12 w 25"/>
                  <a:gd name="T7" fmla="*/ 45 h 50"/>
                  <a:gd name="T8" fmla="*/ 1 w 25"/>
                  <a:gd name="T9" fmla="*/ 25 h 50"/>
                  <a:gd name="T10" fmla="*/ 18 w 25"/>
                  <a:gd name="T11" fmla="*/ 1 h 50"/>
                  <a:gd name="T12" fmla="*/ 24 w 25"/>
                  <a:gd name="T13" fmla="*/ 14 h 50"/>
                </a:gdLst>
                <a:ahLst/>
                <a:cxnLst>
                  <a:cxn ang="0">
                    <a:pos x="T0" y="T1"/>
                  </a:cxn>
                  <a:cxn ang="0">
                    <a:pos x="T2" y="T3"/>
                  </a:cxn>
                  <a:cxn ang="0">
                    <a:pos x="T4" y="T5"/>
                  </a:cxn>
                  <a:cxn ang="0">
                    <a:pos x="T6" y="T7"/>
                  </a:cxn>
                  <a:cxn ang="0">
                    <a:pos x="T8" y="T9"/>
                  </a:cxn>
                  <a:cxn ang="0">
                    <a:pos x="T10" y="T11"/>
                  </a:cxn>
                  <a:cxn ang="0">
                    <a:pos x="T12" y="T13"/>
                  </a:cxn>
                </a:cxnLst>
                <a:rect l="0" t="0" r="r" b="b"/>
                <a:pathLst>
                  <a:path w="25" h="50">
                    <a:moveTo>
                      <a:pt x="24" y="14"/>
                    </a:moveTo>
                    <a:cubicBezTo>
                      <a:pt x="24" y="21"/>
                      <a:pt x="16" y="23"/>
                      <a:pt x="13" y="28"/>
                    </a:cubicBezTo>
                    <a:cubicBezTo>
                      <a:pt x="11" y="33"/>
                      <a:pt x="20" y="39"/>
                      <a:pt x="20" y="44"/>
                    </a:cubicBezTo>
                    <a:cubicBezTo>
                      <a:pt x="19" y="50"/>
                      <a:pt x="13" y="48"/>
                      <a:pt x="12" y="45"/>
                    </a:cubicBezTo>
                    <a:cubicBezTo>
                      <a:pt x="12" y="44"/>
                      <a:pt x="0" y="29"/>
                      <a:pt x="1" y="25"/>
                    </a:cubicBezTo>
                    <a:cubicBezTo>
                      <a:pt x="8" y="7"/>
                      <a:pt x="13" y="0"/>
                      <a:pt x="18" y="1"/>
                    </a:cubicBezTo>
                    <a:cubicBezTo>
                      <a:pt x="24" y="2"/>
                      <a:pt x="25" y="7"/>
                      <a:pt x="24" y="14"/>
                    </a:cubicBezTo>
                    <a:close/>
                  </a:path>
                </a:pathLst>
              </a:custGeom>
              <a:solidFill>
                <a:srgbClr val="F4D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7" name="Freeform 196"/>
              <p:cNvSpPr>
                <a:spLocks/>
              </p:cNvSpPr>
              <p:nvPr/>
            </p:nvSpPr>
            <p:spPr bwMode="auto">
              <a:xfrm>
                <a:off x="3859213" y="1679575"/>
                <a:ext cx="171450" cy="312738"/>
              </a:xfrm>
              <a:custGeom>
                <a:avLst/>
                <a:gdLst>
                  <a:gd name="T0" fmla="*/ 66 w 128"/>
                  <a:gd name="T1" fmla="*/ 0 h 232"/>
                  <a:gd name="T2" fmla="*/ 34 w 128"/>
                  <a:gd name="T3" fmla="*/ 22 h 232"/>
                  <a:gd name="T4" fmla="*/ 15 w 128"/>
                  <a:gd name="T5" fmla="*/ 154 h 232"/>
                  <a:gd name="T6" fmla="*/ 0 w 128"/>
                  <a:gd name="T7" fmla="*/ 232 h 232"/>
                  <a:gd name="T8" fmla="*/ 44 w 128"/>
                  <a:gd name="T9" fmla="*/ 223 h 232"/>
                  <a:gd name="T10" fmla="*/ 128 w 128"/>
                  <a:gd name="T11" fmla="*/ 165 h 232"/>
                  <a:gd name="T12" fmla="*/ 125 w 128"/>
                  <a:gd name="T13" fmla="*/ 49 h 232"/>
                  <a:gd name="T14" fmla="*/ 66 w 128"/>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32">
                    <a:moveTo>
                      <a:pt x="66" y="0"/>
                    </a:moveTo>
                    <a:cubicBezTo>
                      <a:pt x="66" y="0"/>
                      <a:pt x="45" y="5"/>
                      <a:pt x="34" y="22"/>
                    </a:cubicBezTo>
                    <a:cubicBezTo>
                      <a:pt x="19" y="44"/>
                      <a:pt x="26" y="99"/>
                      <a:pt x="15" y="154"/>
                    </a:cubicBezTo>
                    <a:cubicBezTo>
                      <a:pt x="8" y="191"/>
                      <a:pt x="0" y="232"/>
                      <a:pt x="0" y="232"/>
                    </a:cubicBezTo>
                    <a:cubicBezTo>
                      <a:pt x="0" y="232"/>
                      <a:pt x="36" y="228"/>
                      <a:pt x="44" y="223"/>
                    </a:cubicBezTo>
                    <a:cubicBezTo>
                      <a:pt x="55" y="216"/>
                      <a:pt x="128" y="165"/>
                      <a:pt x="128" y="165"/>
                    </a:cubicBezTo>
                    <a:cubicBezTo>
                      <a:pt x="128" y="165"/>
                      <a:pt x="125" y="52"/>
                      <a:pt x="125" y="49"/>
                    </a:cubicBezTo>
                    <a:cubicBezTo>
                      <a:pt x="125" y="45"/>
                      <a:pt x="66" y="0"/>
                      <a:pt x="66" y="0"/>
                    </a:cubicBezTo>
                    <a:close/>
                  </a:path>
                </a:pathLst>
              </a:custGeom>
              <a:solidFill>
                <a:srgbClr val="230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8" name="Freeform 197"/>
              <p:cNvSpPr>
                <a:spLocks/>
              </p:cNvSpPr>
              <p:nvPr/>
            </p:nvSpPr>
            <p:spPr bwMode="auto">
              <a:xfrm>
                <a:off x="3840163" y="1846263"/>
                <a:ext cx="92075" cy="287338"/>
              </a:xfrm>
              <a:custGeom>
                <a:avLst/>
                <a:gdLst>
                  <a:gd name="T0" fmla="*/ 54 w 68"/>
                  <a:gd name="T1" fmla="*/ 4 h 213"/>
                  <a:gd name="T2" fmla="*/ 32 w 68"/>
                  <a:gd name="T3" fmla="*/ 36 h 213"/>
                  <a:gd name="T4" fmla="*/ 27 w 68"/>
                  <a:gd name="T5" fmla="*/ 115 h 213"/>
                  <a:gd name="T6" fmla="*/ 0 w 68"/>
                  <a:gd name="T7" fmla="*/ 203 h 213"/>
                  <a:gd name="T8" fmla="*/ 4 w 68"/>
                  <a:gd name="T9" fmla="*/ 209 h 213"/>
                  <a:gd name="T10" fmla="*/ 19 w 68"/>
                  <a:gd name="T11" fmla="*/ 213 h 213"/>
                  <a:gd name="T12" fmla="*/ 57 w 68"/>
                  <a:gd name="T13" fmla="*/ 132 h 213"/>
                  <a:gd name="T14" fmla="*/ 68 w 68"/>
                  <a:gd name="T15" fmla="*/ 31 h 213"/>
                  <a:gd name="T16" fmla="*/ 54 w 68"/>
                  <a:gd name="T17" fmla="*/ 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13">
                    <a:moveTo>
                      <a:pt x="54" y="4"/>
                    </a:moveTo>
                    <a:cubicBezTo>
                      <a:pt x="54" y="4"/>
                      <a:pt x="39" y="5"/>
                      <a:pt x="32" y="36"/>
                    </a:cubicBezTo>
                    <a:cubicBezTo>
                      <a:pt x="26" y="66"/>
                      <a:pt x="30" y="106"/>
                      <a:pt x="27" y="115"/>
                    </a:cubicBezTo>
                    <a:cubicBezTo>
                      <a:pt x="24" y="122"/>
                      <a:pt x="0" y="203"/>
                      <a:pt x="0" y="203"/>
                    </a:cubicBezTo>
                    <a:cubicBezTo>
                      <a:pt x="0" y="203"/>
                      <a:pt x="3" y="208"/>
                      <a:pt x="4" y="209"/>
                    </a:cubicBezTo>
                    <a:cubicBezTo>
                      <a:pt x="11" y="212"/>
                      <a:pt x="19" y="213"/>
                      <a:pt x="19" y="213"/>
                    </a:cubicBezTo>
                    <a:cubicBezTo>
                      <a:pt x="57" y="132"/>
                      <a:pt x="57" y="132"/>
                      <a:pt x="57" y="132"/>
                    </a:cubicBezTo>
                    <a:cubicBezTo>
                      <a:pt x="68" y="31"/>
                      <a:pt x="68" y="31"/>
                      <a:pt x="68" y="31"/>
                    </a:cubicBezTo>
                    <a:cubicBezTo>
                      <a:pt x="68" y="31"/>
                      <a:pt x="66" y="0"/>
                      <a:pt x="54" y="4"/>
                    </a:cubicBezTo>
                    <a:close/>
                  </a:path>
                </a:pathLst>
              </a:custGeom>
              <a:solidFill>
                <a:srgbClr val="CEB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9" name="Freeform 198"/>
              <p:cNvSpPr>
                <a:spLocks/>
              </p:cNvSpPr>
              <p:nvPr/>
            </p:nvSpPr>
            <p:spPr bwMode="auto">
              <a:xfrm>
                <a:off x="3978275" y="2405063"/>
                <a:ext cx="88900" cy="111125"/>
              </a:xfrm>
              <a:custGeom>
                <a:avLst/>
                <a:gdLst>
                  <a:gd name="T0" fmla="*/ 8 w 67"/>
                  <a:gd name="T1" fmla="*/ 25 h 82"/>
                  <a:gd name="T2" fmla="*/ 13 w 67"/>
                  <a:gd name="T3" fmla="*/ 50 h 82"/>
                  <a:gd name="T4" fmla="*/ 3 w 67"/>
                  <a:gd name="T5" fmla="*/ 63 h 82"/>
                  <a:gd name="T6" fmla="*/ 5 w 67"/>
                  <a:gd name="T7" fmla="*/ 78 h 82"/>
                  <a:gd name="T8" fmla="*/ 28 w 67"/>
                  <a:gd name="T9" fmla="*/ 75 h 82"/>
                  <a:gd name="T10" fmla="*/ 41 w 67"/>
                  <a:gd name="T11" fmla="*/ 65 h 82"/>
                  <a:gd name="T12" fmla="*/ 44 w 67"/>
                  <a:gd name="T13" fmla="*/ 51 h 82"/>
                  <a:gd name="T14" fmla="*/ 43 w 67"/>
                  <a:gd name="T15" fmla="*/ 37 h 82"/>
                  <a:gd name="T16" fmla="*/ 59 w 67"/>
                  <a:gd name="T17" fmla="*/ 55 h 82"/>
                  <a:gd name="T18" fmla="*/ 66 w 67"/>
                  <a:gd name="T19" fmla="*/ 50 h 82"/>
                  <a:gd name="T20" fmla="*/ 47 w 67"/>
                  <a:gd name="T21" fmla="*/ 24 h 82"/>
                  <a:gd name="T22" fmla="*/ 27 w 67"/>
                  <a:gd name="T23" fmla="*/ 6 h 82"/>
                  <a:gd name="T24" fmla="*/ 8 w 67"/>
                  <a:gd name="T25"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82">
                    <a:moveTo>
                      <a:pt x="8" y="25"/>
                    </a:moveTo>
                    <a:cubicBezTo>
                      <a:pt x="8" y="25"/>
                      <a:pt x="13" y="40"/>
                      <a:pt x="13" y="50"/>
                    </a:cubicBezTo>
                    <a:cubicBezTo>
                      <a:pt x="13" y="56"/>
                      <a:pt x="3" y="63"/>
                      <a:pt x="3" y="63"/>
                    </a:cubicBezTo>
                    <a:cubicBezTo>
                      <a:pt x="3" y="63"/>
                      <a:pt x="0" y="74"/>
                      <a:pt x="5" y="78"/>
                    </a:cubicBezTo>
                    <a:cubicBezTo>
                      <a:pt x="9" y="82"/>
                      <a:pt x="20" y="77"/>
                      <a:pt x="28" y="75"/>
                    </a:cubicBezTo>
                    <a:cubicBezTo>
                      <a:pt x="35" y="73"/>
                      <a:pt x="40" y="67"/>
                      <a:pt x="41" y="65"/>
                    </a:cubicBezTo>
                    <a:cubicBezTo>
                      <a:pt x="44" y="58"/>
                      <a:pt x="44" y="51"/>
                      <a:pt x="44" y="51"/>
                    </a:cubicBezTo>
                    <a:cubicBezTo>
                      <a:pt x="43" y="37"/>
                      <a:pt x="43" y="37"/>
                      <a:pt x="43" y="37"/>
                    </a:cubicBezTo>
                    <a:cubicBezTo>
                      <a:pt x="59" y="55"/>
                      <a:pt x="59" y="55"/>
                      <a:pt x="59" y="55"/>
                    </a:cubicBezTo>
                    <a:cubicBezTo>
                      <a:pt x="59" y="55"/>
                      <a:pt x="66" y="50"/>
                      <a:pt x="66" y="50"/>
                    </a:cubicBezTo>
                    <a:cubicBezTo>
                      <a:pt x="67" y="49"/>
                      <a:pt x="47" y="24"/>
                      <a:pt x="47" y="24"/>
                    </a:cubicBezTo>
                    <a:cubicBezTo>
                      <a:pt x="47" y="24"/>
                      <a:pt x="39" y="11"/>
                      <a:pt x="27" y="6"/>
                    </a:cubicBezTo>
                    <a:cubicBezTo>
                      <a:pt x="15" y="0"/>
                      <a:pt x="8" y="25"/>
                      <a:pt x="8" y="25"/>
                    </a:cubicBezTo>
                    <a:close/>
                  </a:path>
                </a:pathLst>
              </a:custGeom>
              <a:solidFill>
                <a:srgbClr val="C1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0" name="Freeform 199"/>
              <p:cNvSpPr>
                <a:spLocks/>
              </p:cNvSpPr>
              <p:nvPr/>
            </p:nvSpPr>
            <p:spPr bwMode="auto">
              <a:xfrm>
                <a:off x="3844925" y="2043113"/>
                <a:ext cx="190500" cy="414338"/>
              </a:xfrm>
              <a:custGeom>
                <a:avLst/>
                <a:gdLst>
                  <a:gd name="T0" fmla="*/ 95 w 142"/>
                  <a:gd name="T1" fmla="*/ 79 h 308"/>
                  <a:gd name="T2" fmla="*/ 57 w 142"/>
                  <a:gd name="T3" fmla="*/ 185 h 308"/>
                  <a:gd name="T4" fmla="*/ 142 w 142"/>
                  <a:gd name="T5" fmla="*/ 288 h 308"/>
                  <a:gd name="T6" fmla="*/ 119 w 142"/>
                  <a:gd name="T7" fmla="*/ 302 h 308"/>
                  <a:gd name="T8" fmla="*/ 85 w 142"/>
                  <a:gd name="T9" fmla="*/ 284 h 308"/>
                  <a:gd name="T10" fmla="*/ 7 w 142"/>
                  <a:gd name="T11" fmla="*/ 176 h 308"/>
                  <a:gd name="T12" fmla="*/ 31 w 142"/>
                  <a:gd name="T13" fmla="*/ 65 h 308"/>
                  <a:gd name="T14" fmla="*/ 49 w 142"/>
                  <a:gd name="T15" fmla="*/ 0 h 308"/>
                  <a:gd name="T16" fmla="*/ 95 w 142"/>
                  <a:gd name="T17" fmla="*/ 7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308">
                    <a:moveTo>
                      <a:pt x="95" y="79"/>
                    </a:moveTo>
                    <a:cubicBezTo>
                      <a:pt x="96" y="82"/>
                      <a:pt x="49" y="176"/>
                      <a:pt x="57" y="185"/>
                    </a:cubicBezTo>
                    <a:cubicBezTo>
                      <a:pt x="80" y="207"/>
                      <a:pt x="141" y="280"/>
                      <a:pt x="142" y="288"/>
                    </a:cubicBezTo>
                    <a:cubicBezTo>
                      <a:pt x="142" y="288"/>
                      <a:pt x="129" y="298"/>
                      <a:pt x="119" y="302"/>
                    </a:cubicBezTo>
                    <a:cubicBezTo>
                      <a:pt x="104" y="308"/>
                      <a:pt x="85" y="284"/>
                      <a:pt x="85" y="284"/>
                    </a:cubicBezTo>
                    <a:cubicBezTo>
                      <a:pt x="61" y="249"/>
                      <a:pt x="0" y="218"/>
                      <a:pt x="7" y="176"/>
                    </a:cubicBezTo>
                    <a:cubicBezTo>
                      <a:pt x="15" y="125"/>
                      <a:pt x="31" y="65"/>
                      <a:pt x="31" y="65"/>
                    </a:cubicBezTo>
                    <a:cubicBezTo>
                      <a:pt x="49" y="0"/>
                      <a:pt x="49" y="0"/>
                      <a:pt x="49" y="0"/>
                    </a:cubicBezTo>
                    <a:cubicBezTo>
                      <a:pt x="49" y="0"/>
                      <a:pt x="94" y="32"/>
                      <a:pt x="95" y="79"/>
                    </a:cubicBezTo>
                    <a:close/>
                  </a:path>
                </a:pathLst>
              </a:custGeom>
              <a:solidFill>
                <a:srgbClr val="388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1" name="Freeform 200"/>
              <p:cNvSpPr>
                <a:spLocks/>
              </p:cNvSpPr>
              <p:nvPr/>
            </p:nvSpPr>
            <p:spPr bwMode="auto">
              <a:xfrm>
                <a:off x="3905250" y="2443163"/>
                <a:ext cx="93663" cy="101600"/>
              </a:xfrm>
              <a:custGeom>
                <a:avLst/>
                <a:gdLst>
                  <a:gd name="T0" fmla="*/ 45 w 70"/>
                  <a:gd name="T1" fmla="*/ 15 h 75"/>
                  <a:gd name="T2" fmla="*/ 26 w 70"/>
                  <a:gd name="T3" fmla="*/ 37 h 75"/>
                  <a:gd name="T4" fmla="*/ 5 w 70"/>
                  <a:gd name="T5" fmla="*/ 59 h 75"/>
                  <a:gd name="T6" fmla="*/ 1 w 70"/>
                  <a:gd name="T7" fmla="*/ 69 h 75"/>
                  <a:gd name="T8" fmla="*/ 12 w 70"/>
                  <a:gd name="T9" fmla="*/ 73 h 75"/>
                  <a:gd name="T10" fmla="*/ 39 w 70"/>
                  <a:gd name="T11" fmla="*/ 71 h 75"/>
                  <a:gd name="T12" fmla="*/ 47 w 70"/>
                  <a:gd name="T13" fmla="*/ 64 h 75"/>
                  <a:gd name="T14" fmla="*/ 57 w 70"/>
                  <a:gd name="T15" fmla="*/ 47 h 75"/>
                  <a:gd name="T16" fmla="*/ 59 w 70"/>
                  <a:gd name="T17" fmla="*/ 71 h 75"/>
                  <a:gd name="T18" fmla="*/ 68 w 70"/>
                  <a:gd name="T19" fmla="*/ 71 h 75"/>
                  <a:gd name="T20" fmla="*/ 69 w 70"/>
                  <a:gd name="T21" fmla="*/ 39 h 75"/>
                  <a:gd name="T22" fmla="*/ 64 w 70"/>
                  <a:gd name="T23" fmla="*/ 12 h 75"/>
                  <a:gd name="T24" fmla="*/ 45 w 70"/>
                  <a:gd name="T25"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45" y="15"/>
                    </a:moveTo>
                    <a:cubicBezTo>
                      <a:pt x="45" y="15"/>
                      <a:pt x="32" y="30"/>
                      <a:pt x="26" y="37"/>
                    </a:cubicBezTo>
                    <a:cubicBezTo>
                      <a:pt x="22" y="42"/>
                      <a:pt x="5" y="59"/>
                      <a:pt x="5" y="59"/>
                    </a:cubicBezTo>
                    <a:cubicBezTo>
                      <a:pt x="5" y="59"/>
                      <a:pt x="0" y="63"/>
                      <a:pt x="1" y="69"/>
                    </a:cubicBezTo>
                    <a:cubicBezTo>
                      <a:pt x="2" y="75"/>
                      <a:pt x="4" y="73"/>
                      <a:pt x="12" y="73"/>
                    </a:cubicBezTo>
                    <a:cubicBezTo>
                      <a:pt x="17" y="73"/>
                      <a:pt x="31" y="71"/>
                      <a:pt x="39" y="71"/>
                    </a:cubicBezTo>
                    <a:cubicBezTo>
                      <a:pt x="44" y="71"/>
                      <a:pt x="47" y="64"/>
                      <a:pt x="47" y="64"/>
                    </a:cubicBezTo>
                    <a:cubicBezTo>
                      <a:pt x="57" y="47"/>
                      <a:pt x="57" y="47"/>
                      <a:pt x="57" y="47"/>
                    </a:cubicBezTo>
                    <a:cubicBezTo>
                      <a:pt x="59" y="71"/>
                      <a:pt x="59" y="71"/>
                      <a:pt x="59" y="71"/>
                    </a:cubicBezTo>
                    <a:cubicBezTo>
                      <a:pt x="59" y="71"/>
                      <a:pt x="67" y="71"/>
                      <a:pt x="68" y="71"/>
                    </a:cubicBezTo>
                    <a:cubicBezTo>
                      <a:pt x="68" y="71"/>
                      <a:pt x="69" y="39"/>
                      <a:pt x="69" y="39"/>
                    </a:cubicBezTo>
                    <a:cubicBezTo>
                      <a:pt x="69" y="39"/>
                      <a:pt x="70" y="24"/>
                      <a:pt x="64" y="12"/>
                    </a:cubicBezTo>
                    <a:cubicBezTo>
                      <a:pt x="58" y="0"/>
                      <a:pt x="45" y="15"/>
                      <a:pt x="45" y="1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2" name="Freeform 201"/>
              <p:cNvSpPr>
                <a:spLocks/>
              </p:cNvSpPr>
              <p:nvPr/>
            </p:nvSpPr>
            <p:spPr bwMode="auto">
              <a:xfrm>
                <a:off x="3946525" y="2073275"/>
                <a:ext cx="85725" cy="419100"/>
              </a:xfrm>
              <a:custGeom>
                <a:avLst/>
                <a:gdLst>
                  <a:gd name="T0" fmla="*/ 42 w 64"/>
                  <a:gd name="T1" fmla="*/ 8 h 311"/>
                  <a:gd name="T2" fmla="*/ 63 w 64"/>
                  <a:gd name="T3" fmla="*/ 86 h 311"/>
                  <a:gd name="T4" fmla="*/ 35 w 64"/>
                  <a:gd name="T5" fmla="*/ 294 h 311"/>
                  <a:gd name="T6" fmla="*/ 22 w 64"/>
                  <a:gd name="T7" fmla="*/ 306 h 311"/>
                  <a:gd name="T8" fmla="*/ 2 w 64"/>
                  <a:gd name="T9" fmla="*/ 305 h 311"/>
                  <a:gd name="T10" fmla="*/ 0 w 64"/>
                  <a:gd name="T11" fmla="*/ 55 h 311"/>
                  <a:gd name="T12" fmla="*/ 12 w 64"/>
                  <a:gd name="T13" fmla="*/ 22 h 311"/>
                  <a:gd name="T14" fmla="*/ 20 w 64"/>
                  <a:gd name="T15" fmla="*/ 0 h 311"/>
                  <a:gd name="T16" fmla="*/ 42 w 64"/>
                  <a:gd name="T17" fmla="*/ 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11">
                    <a:moveTo>
                      <a:pt x="42" y="8"/>
                    </a:moveTo>
                    <a:cubicBezTo>
                      <a:pt x="47" y="25"/>
                      <a:pt x="64" y="35"/>
                      <a:pt x="63" y="86"/>
                    </a:cubicBezTo>
                    <a:cubicBezTo>
                      <a:pt x="63" y="93"/>
                      <a:pt x="40" y="270"/>
                      <a:pt x="35" y="294"/>
                    </a:cubicBezTo>
                    <a:cubicBezTo>
                      <a:pt x="35" y="294"/>
                      <a:pt x="33" y="302"/>
                      <a:pt x="22" y="306"/>
                    </a:cubicBezTo>
                    <a:cubicBezTo>
                      <a:pt x="8" y="311"/>
                      <a:pt x="2" y="305"/>
                      <a:pt x="2" y="305"/>
                    </a:cubicBezTo>
                    <a:cubicBezTo>
                      <a:pt x="2" y="301"/>
                      <a:pt x="0" y="55"/>
                      <a:pt x="0" y="55"/>
                    </a:cubicBezTo>
                    <a:cubicBezTo>
                      <a:pt x="0" y="55"/>
                      <a:pt x="12" y="24"/>
                      <a:pt x="12" y="22"/>
                    </a:cubicBezTo>
                    <a:cubicBezTo>
                      <a:pt x="20" y="0"/>
                      <a:pt x="20" y="0"/>
                      <a:pt x="20" y="0"/>
                    </a:cubicBezTo>
                    <a:lnTo>
                      <a:pt x="42" y="8"/>
                    </a:ln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3" name="Freeform 202"/>
              <p:cNvSpPr>
                <a:spLocks/>
              </p:cNvSpPr>
              <p:nvPr/>
            </p:nvSpPr>
            <p:spPr bwMode="auto">
              <a:xfrm>
                <a:off x="3884613" y="1846263"/>
                <a:ext cx="157163" cy="328613"/>
              </a:xfrm>
              <a:custGeom>
                <a:avLst/>
                <a:gdLst>
                  <a:gd name="T0" fmla="*/ 19 w 117"/>
                  <a:gd name="T1" fmla="*/ 6 h 244"/>
                  <a:gd name="T2" fmla="*/ 8 w 117"/>
                  <a:gd name="T3" fmla="*/ 58 h 244"/>
                  <a:gd name="T4" fmla="*/ 3 w 117"/>
                  <a:gd name="T5" fmla="*/ 83 h 244"/>
                  <a:gd name="T6" fmla="*/ 14 w 117"/>
                  <a:gd name="T7" fmla="*/ 113 h 244"/>
                  <a:gd name="T8" fmla="*/ 0 w 117"/>
                  <a:gd name="T9" fmla="*/ 208 h 244"/>
                  <a:gd name="T10" fmla="*/ 19 w 117"/>
                  <a:gd name="T11" fmla="*/ 227 h 244"/>
                  <a:gd name="T12" fmla="*/ 109 w 117"/>
                  <a:gd name="T13" fmla="*/ 224 h 244"/>
                  <a:gd name="T14" fmla="*/ 99 w 117"/>
                  <a:gd name="T15" fmla="*/ 164 h 244"/>
                  <a:gd name="T16" fmla="*/ 93 w 117"/>
                  <a:gd name="T17" fmla="*/ 137 h 244"/>
                  <a:gd name="T18" fmla="*/ 93 w 117"/>
                  <a:gd name="T19" fmla="*/ 118 h 244"/>
                  <a:gd name="T20" fmla="*/ 105 w 117"/>
                  <a:gd name="T21" fmla="*/ 81 h 244"/>
                  <a:gd name="T22" fmla="*/ 106 w 117"/>
                  <a:gd name="T23" fmla="*/ 33 h 244"/>
                  <a:gd name="T24" fmla="*/ 68 w 117"/>
                  <a:gd name="T25" fmla="*/ 2 h 244"/>
                  <a:gd name="T26" fmla="*/ 54 w 117"/>
                  <a:gd name="T27" fmla="*/ 0 h 244"/>
                  <a:gd name="T28" fmla="*/ 19 w 117"/>
                  <a:gd name="T29" fmla="*/ 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244">
                    <a:moveTo>
                      <a:pt x="19" y="6"/>
                    </a:moveTo>
                    <a:cubicBezTo>
                      <a:pt x="8" y="58"/>
                      <a:pt x="8" y="58"/>
                      <a:pt x="8" y="58"/>
                    </a:cubicBezTo>
                    <a:cubicBezTo>
                      <a:pt x="8" y="58"/>
                      <a:pt x="2" y="76"/>
                      <a:pt x="3" y="83"/>
                    </a:cubicBezTo>
                    <a:cubicBezTo>
                      <a:pt x="4" y="93"/>
                      <a:pt x="14" y="113"/>
                      <a:pt x="14" y="113"/>
                    </a:cubicBezTo>
                    <a:cubicBezTo>
                      <a:pt x="21" y="126"/>
                      <a:pt x="0" y="208"/>
                      <a:pt x="0" y="208"/>
                    </a:cubicBezTo>
                    <a:cubicBezTo>
                      <a:pt x="0" y="208"/>
                      <a:pt x="0" y="220"/>
                      <a:pt x="19" y="227"/>
                    </a:cubicBezTo>
                    <a:cubicBezTo>
                      <a:pt x="64" y="244"/>
                      <a:pt x="109" y="224"/>
                      <a:pt x="109" y="224"/>
                    </a:cubicBezTo>
                    <a:cubicBezTo>
                      <a:pt x="110" y="222"/>
                      <a:pt x="107" y="193"/>
                      <a:pt x="99" y="164"/>
                    </a:cubicBezTo>
                    <a:cubicBezTo>
                      <a:pt x="93" y="137"/>
                      <a:pt x="93" y="137"/>
                      <a:pt x="93" y="137"/>
                    </a:cubicBezTo>
                    <a:cubicBezTo>
                      <a:pt x="92" y="132"/>
                      <a:pt x="91" y="124"/>
                      <a:pt x="93" y="118"/>
                    </a:cubicBezTo>
                    <a:cubicBezTo>
                      <a:pt x="105" y="81"/>
                      <a:pt x="105" y="81"/>
                      <a:pt x="105" y="81"/>
                    </a:cubicBezTo>
                    <a:cubicBezTo>
                      <a:pt x="105" y="81"/>
                      <a:pt x="117" y="45"/>
                      <a:pt x="106" y="33"/>
                    </a:cubicBezTo>
                    <a:cubicBezTo>
                      <a:pt x="92" y="16"/>
                      <a:pt x="77" y="8"/>
                      <a:pt x="68" y="2"/>
                    </a:cubicBezTo>
                    <a:cubicBezTo>
                      <a:pt x="66" y="1"/>
                      <a:pt x="59" y="1"/>
                      <a:pt x="54" y="0"/>
                    </a:cubicBezTo>
                    <a:cubicBezTo>
                      <a:pt x="54" y="0"/>
                      <a:pt x="22" y="0"/>
                      <a:pt x="19" y="6"/>
                    </a:cubicBezTo>
                    <a:close/>
                  </a:path>
                </a:pathLst>
              </a:custGeom>
              <a:solidFill>
                <a:srgbClr val="F4D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4" name="Freeform 203"/>
              <p:cNvSpPr>
                <a:spLocks/>
              </p:cNvSpPr>
              <p:nvPr/>
            </p:nvSpPr>
            <p:spPr bwMode="auto">
              <a:xfrm>
                <a:off x="3994150" y="1885950"/>
                <a:ext cx="88900" cy="284163"/>
              </a:xfrm>
              <a:custGeom>
                <a:avLst/>
                <a:gdLst>
                  <a:gd name="T0" fmla="*/ 6 w 67"/>
                  <a:gd name="T1" fmla="*/ 192 h 211"/>
                  <a:gd name="T2" fmla="*/ 26 w 67"/>
                  <a:gd name="T3" fmla="*/ 203 h 211"/>
                  <a:gd name="T4" fmla="*/ 63 w 67"/>
                  <a:gd name="T5" fmla="*/ 102 h 211"/>
                  <a:gd name="T6" fmla="*/ 44 w 67"/>
                  <a:gd name="T7" fmla="*/ 34 h 211"/>
                  <a:gd name="T8" fmla="*/ 15 w 67"/>
                  <a:gd name="T9" fmla="*/ 4 h 211"/>
                  <a:gd name="T10" fmla="*/ 8 w 67"/>
                  <a:gd name="T11" fmla="*/ 45 h 211"/>
                  <a:gd name="T12" fmla="*/ 34 w 67"/>
                  <a:gd name="T13" fmla="*/ 109 h 211"/>
                  <a:gd name="T14" fmla="*/ 6 w 67"/>
                  <a:gd name="T15" fmla="*/ 192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211">
                    <a:moveTo>
                      <a:pt x="6" y="192"/>
                    </a:moveTo>
                    <a:cubicBezTo>
                      <a:pt x="4" y="194"/>
                      <a:pt x="19" y="211"/>
                      <a:pt x="26" y="203"/>
                    </a:cubicBezTo>
                    <a:cubicBezTo>
                      <a:pt x="67" y="152"/>
                      <a:pt x="63" y="102"/>
                      <a:pt x="63" y="102"/>
                    </a:cubicBezTo>
                    <a:cubicBezTo>
                      <a:pt x="44" y="34"/>
                      <a:pt x="44" y="34"/>
                      <a:pt x="44" y="34"/>
                    </a:cubicBezTo>
                    <a:cubicBezTo>
                      <a:pt x="40" y="19"/>
                      <a:pt x="28" y="0"/>
                      <a:pt x="15" y="4"/>
                    </a:cubicBezTo>
                    <a:cubicBezTo>
                      <a:pt x="0" y="9"/>
                      <a:pt x="2" y="32"/>
                      <a:pt x="8" y="45"/>
                    </a:cubicBezTo>
                    <a:cubicBezTo>
                      <a:pt x="15" y="58"/>
                      <a:pt x="26" y="94"/>
                      <a:pt x="34" y="109"/>
                    </a:cubicBezTo>
                    <a:cubicBezTo>
                      <a:pt x="34" y="109"/>
                      <a:pt x="13" y="187"/>
                      <a:pt x="6" y="192"/>
                    </a:cubicBezTo>
                    <a:close/>
                  </a:path>
                </a:pathLst>
              </a:custGeom>
              <a:solidFill>
                <a:srgbClr val="F4D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5" name="Freeform 204"/>
              <p:cNvSpPr>
                <a:spLocks/>
              </p:cNvSpPr>
              <p:nvPr/>
            </p:nvSpPr>
            <p:spPr bwMode="auto">
              <a:xfrm>
                <a:off x="3914775" y="1795463"/>
                <a:ext cx="127000" cy="112713"/>
              </a:xfrm>
              <a:custGeom>
                <a:avLst/>
                <a:gdLst>
                  <a:gd name="T0" fmla="*/ 2 w 95"/>
                  <a:gd name="T1" fmla="*/ 46 h 83"/>
                  <a:gd name="T2" fmla="*/ 21 w 95"/>
                  <a:gd name="T3" fmla="*/ 66 h 83"/>
                  <a:gd name="T4" fmla="*/ 92 w 95"/>
                  <a:gd name="T5" fmla="*/ 79 h 83"/>
                  <a:gd name="T6" fmla="*/ 58 w 95"/>
                  <a:gd name="T7" fmla="*/ 43 h 83"/>
                  <a:gd name="T8" fmla="*/ 44 w 95"/>
                  <a:gd name="T9" fmla="*/ 0 h 83"/>
                  <a:gd name="T10" fmla="*/ 8 w 95"/>
                  <a:gd name="T11" fmla="*/ 5 h 83"/>
                  <a:gd name="T12" fmla="*/ 15 w 95"/>
                  <a:gd name="T13" fmla="*/ 39 h 83"/>
                  <a:gd name="T14" fmla="*/ 2 w 95"/>
                  <a:gd name="T15" fmla="*/ 4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83">
                    <a:moveTo>
                      <a:pt x="2" y="46"/>
                    </a:moveTo>
                    <a:cubicBezTo>
                      <a:pt x="0" y="53"/>
                      <a:pt x="6" y="61"/>
                      <a:pt x="21" y="66"/>
                    </a:cubicBezTo>
                    <a:cubicBezTo>
                      <a:pt x="30" y="70"/>
                      <a:pt x="83" y="83"/>
                      <a:pt x="92" y="79"/>
                    </a:cubicBezTo>
                    <a:cubicBezTo>
                      <a:pt x="95" y="79"/>
                      <a:pt x="64" y="53"/>
                      <a:pt x="58" y="43"/>
                    </a:cubicBezTo>
                    <a:cubicBezTo>
                      <a:pt x="44" y="0"/>
                      <a:pt x="44" y="0"/>
                      <a:pt x="44" y="0"/>
                    </a:cubicBezTo>
                    <a:cubicBezTo>
                      <a:pt x="8" y="5"/>
                      <a:pt x="8" y="5"/>
                      <a:pt x="8" y="5"/>
                    </a:cubicBezTo>
                    <a:cubicBezTo>
                      <a:pt x="8" y="5"/>
                      <a:pt x="13" y="30"/>
                      <a:pt x="15" y="39"/>
                    </a:cubicBezTo>
                    <a:cubicBezTo>
                      <a:pt x="16" y="41"/>
                      <a:pt x="4" y="41"/>
                      <a:pt x="2" y="4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6" name="Freeform 207"/>
              <p:cNvSpPr>
                <a:spLocks/>
              </p:cNvSpPr>
              <p:nvPr/>
            </p:nvSpPr>
            <p:spPr bwMode="auto">
              <a:xfrm>
                <a:off x="3914775" y="1671638"/>
                <a:ext cx="117475" cy="350838"/>
              </a:xfrm>
              <a:custGeom>
                <a:avLst/>
                <a:gdLst>
                  <a:gd name="T0" fmla="*/ 25 w 88"/>
                  <a:gd name="T1" fmla="*/ 6 h 261"/>
                  <a:gd name="T2" fmla="*/ 85 w 88"/>
                  <a:gd name="T3" fmla="*/ 57 h 261"/>
                  <a:gd name="T4" fmla="*/ 55 w 88"/>
                  <a:gd name="T5" fmla="*/ 234 h 261"/>
                  <a:gd name="T6" fmla="*/ 33 w 88"/>
                  <a:gd name="T7" fmla="*/ 261 h 261"/>
                  <a:gd name="T8" fmla="*/ 42 w 88"/>
                  <a:gd name="T9" fmla="*/ 189 h 261"/>
                  <a:gd name="T10" fmla="*/ 38 w 88"/>
                  <a:gd name="T11" fmla="*/ 75 h 261"/>
                  <a:gd name="T12" fmla="*/ 6 w 88"/>
                  <a:gd name="T13" fmla="*/ 42 h 261"/>
                  <a:gd name="T14" fmla="*/ 15 w 88"/>
                  <a:gd name="T15" fmla="*/ 12 h 261"/>
                  <a:gd name="T16" fmla="*/ 25 w 88"/>
                  <a:gd name="T17"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61">
                    <a:moveTo>
                      <a:pt x="25" y="6"/>
                    </a:moveTo>
                    <a:cubicBezTo>
                      <a:pt x="25" y="6"/>
                      <a:pt x="84" y="0"/>
                      <a:pt x="85" y="57"/>
                    </a:cubicBezTo>
                    <a:cubicBezTo>
                      <a:pt x="88" y="137"/>
                      <a:pt x="57" y="223"/>
                      <a:pt x="55" y="234"/>
                    </a:cubicBezTo>
                    <a:cubicBezTo>
                      <a:pt x="54" y="236"/>
                      <a:pt x="48" y="260"/>
                      <a:pt x="33" y="261"/>
                    </a:cubicBezTo>
                    <a:cubicBezTo>
                      <a:pt x="33" y="261"/>
                      <a:pt x="38" y="216"/>
                      <a:pt x="42" y="189"/>
                    </a:cubicBezTo>
                    <a:cubicBezTo>
                      <a:pt x="51" y="121"/>
                      <a:pt x="45" y="85"/>
                      <a:pt x="38" y="75"/>
                    </a:cubicBezTo>
                    <a:cubicBezTo>
                      <a:pt x="33" y="66"/>
                      <a:pt x="11" y="47"/>
                      <a:pt x="6" y="42"/>
                    </a:cubicBezTo>
                    <a:cubicBezTo>
                      <a:pt x="0" y="37"/>
                      <a:pt x="2" y="27"/>
                      <a:pt x="15" y="12"/>
                    </a:cubicBezTo>
                    <a:cubicBezTo>
                      <a:pt x="18" y="8"/>
                      <a:pt x="26" y="6"/>
                      <a:pt x="25" y="6"/>
                    </a:cubicBezTo>
                    <a:close/>
                  </a:path>
                </a:pathLst>
              </a:custGeom>
              <a:solidFill>
                <a:srgbClr val="54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7" name="Freeform 208"/>
              <p:cNvSpPr>
                <a:spLocks/>
              </p:cNvSpPr>
              <p:nvPr/>
            </p:nvSpPr>
            <p:spPr bwMode="auto">
              <a:xfrm>
                <a:off x="3971925" y="2144713"/>
                <a:ext cx="52388" cy="76200"/>
              </a:xfrm>
              <a:custGeom>
                <a:avLst/>
                <a:gdLst>
                  <a:gd name="T0" fmla="*/ 35 w 39"/>
                  <a:gd name="T1" fmla="*/ 5 h 56"/>
                  <a:gd name="T2" fmla="*/ 33 w 39"/>
                  <a:gd name="T3" fmla="*/ 4 h 56"/>
                  <a:gd name="T4" fmla="*/ 23 w 39"/>
                  <a:gd name="T5" fmla="*/ 0 h 56"/>
                  <a:gd name="T6" fmla="*/ 6 w 39"/>
                  <a:gd name="T7" fmla="*/ 21 h 56"/>
                  <a:gd name="T8" fmla="*/ 7 w 39"/>
                  <a:gd name="T9" fmla="*/ 47 h 56"/>
                  <a:gd name="T10" fmla="*/ 18 w 39"/>
                  <a:gd name="T11" fmla="*/ 51 h 56"/>
                  <a:gd name="T12" fmla="*/ 25 w 39"/>
                  <a:gd name="T13" fmla="*/ 36 h 56"/>
                  <a:gd name="T14" fmla="*/ 34 w 39"/>
                  <a:gd name="T15" fmla="*/ 22 h 56"/>
                  <a:gd name="T16" fmla="*/ 35 w 3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6">
                    <a:moveTo>
                      <a:pt x="35" y="5"/>
                    </a:moveTo>
                    <a:cubicBezTo>
                      <a:pt x="33" y="4"/>
                      <a:pt x="33" y="4"/>
                      <a:pt x="33" y="4"/>
                    </a:cubicBezTo>
                    <a:cubicBezTo>
                      <a:pt x="23" y="0"/>
                      <a:pt x="23" y="0"/>
                      <a:pt x="23" y="0"/>
                    </a:cubicBezTo>
                    <a:cubicBezTo>
                      <a:pt x="6" y="21"/>
                      <a:pt x="6" y="21"/>
                      <a:pt x="6" y="21"/>
                    </a:cubicBezTo>
                    <a:cubicBezTo>
                      <a:pt x="6" y="21"/>
                      <a:pt x="0" y="39"/>
                      <a:pt x="7" y="47"/>
                    </a:cubicBezTo>
                    <a:cubicBezTo>
                      <a:pt x="16" y="56"/>
                      <a:pt x="18" y="51"/>
                      <a:pt x="18" y="51"/>
                    </a:cubicBezTo>
                    <a:cubicBezTo>
                      <a:pt x="20" y="50"/>
                      <a:pt x="23" y="38"/>
                      <a:pt x="25" y="36"/>
                    </a:cubicBezTo>
                    <a:cubicBezTo>
                      <a:pt x="26" y="35"/>
                      <a:pt x="34" y="22"/>
                      <a:pt x="34" y="22"/>
                    </a:cubicBezTo>
                    <a:cubicBezTo>
                      <a:pt x="38" y="15"/>
                      <a:pt x="39" y="10"/>
                      <a:pt x="35" y="5"/>
                    </a:cubicBezTo>
                    <a:close/>
                  </a:path>
                </a:pathLst>
              </a:custGeom>
              <a:solidFill>
                <a:srgbClr val="FFE1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8" name="Freeform 209"/>
              <p:cNvSpPr>
                <a:spLocks/>
              </p:cNvSpPr>
              <p:nvPr/>
            </p:nvSpPr>
            <p:spPr bwMode="auto">
              <a:xfrm>
                <a:off x="3965575" y="2166938"/>
                <a:ext cx="57150" cy="90488"/>
              </a:xfrm>
              <a:custGeom>
                <a:avLst/>
                <a:gdLst>
                  <a:gd name="T0" fmla="*/ 6 w 43"/>
                  <a:gd name="T1" fmla="*/ 0 h 67"/>
                  <a:gd name="T2" fmla="*/ 43 w 43"/>
                  <a:gd name="T3" fmla="*/ 18 h 67"/>
                  <a:gd name="T4" fmla="*/ 41 w 43"/>
                  <a:gd name="T5" fmla="*/ 52 h 67"/>
                  <a:gd name="T6" fmla="*/ 24 w 43"/>
                  <a:gd name="T7" fmla="*/ 52 h 67"/>
                  <a:gd name="T8" fmla="*/ 6 w 43"/>
                  <a:gd name="T9" fmla="*/ 0 h 67"/>
                </a:gdLst>
                <a:ahLst/>
                <a:cxnLst>
                  <a:cxn ang="0">
                    <a:pos x="T0" y="T1"/>
                  </a:cxn>
                  <a:cxn ang="0">
                    <a:pos x="T2" y="T3"/>
                  </a:cxn>
                  <a:cxn ang="0">
                    <a:pos x="T4" y="T5"/>
                  </a:cxn>
                  <a:cxn ang="0">
                    <a:pos x="T6" y="T7"/>
                  </a:cxn>
                  <a:cxn ang="0">
                    <a:pos x="T8" y="T9"/>
                  </a:cxn>
                </a:cxnLst>
                <a:rect l="0" t="0" r="r" b="b"/>
                <a:pathLst>
                  <a:path w="43" h="67">
                    <a:moveTo>
                      <a:pt x="6" y="0"/>
                    </a:moveTo>
                    <a:cubicBezTo>
                      <a:pt x="43" y="18"/>
                      <a:pt x="43" y="18"/>
                      <a:pt x="43" y="18"/>
                    </a:cubicBezTo>
                    <a:cubicBezTo>
                      <a:pt x="41" y="52"/>
                      <a:pt x="41" y="52"/>
                      <a:pt x="41" y="52"/>
                    </a:cubicBezTo>
                    <a:cubicBezTo>
                      <a:pt x="41" y="52"/>
                      <a:pt x="39" y="67"/>
                      <a:pt x="24" y="52"/>
                    </a:cubicBezTo>
                    <a:cubicBezTo>
                      <a:pt x="10" y="36"/>
                      <a:pt x="0" y="31"/>
                      <a:pt x="6" y="0"/>
                    </a:cubicBez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69" name="Group 368"/>
            <p:cNvGrpSpPr/>
            <p:nvPr/>
          </p:nvGrpSpPr>
          <p:grpSpPr>
            <a:xfrm flipH="1">
              <a:off x="619677" y="2538413"/>
              <a:ext cx="216657" cy="650993"/>
              <a:chOff x="2762250" y="3043238"/>
              <a:chExt cx="336550" cy="1011238"/>
            </a:xfrm>
          </p:grpSpPr>
          <p:sp>
            <p:nvSpPr>
              <p:cNvPr id="370" name="Freeform 210"/>
              <p:cNvSpPr>
                <a:spLocks/>
              </p:cNvSpPr>
              <p:nvPr/>
            </p:nvSpPr>
            <p:spPr bwMode="auto">
              <a:xfrm>
                <a:off x="2762250" y="3200401"/>
                <a:ext cx="69850" cy="104775"/>
              </a:xfrm>
              <a:custGeom>
                <a:avLst/>
                <a:gdLst>
                  <a:gd name="T0" fmla="*/ 36 w 52"/>
                  <a:gd name="T1" fmla="*/ 65 h 78"/>
                  <a:gd name="T2" fmla="*/ 48 w 52"/>
                  <a:gd name="T3" fmla="*/ 52 h 78"/>
                  <a:gd name="T4" fmla="*/ 52 w 52"/>
                  <a:gd name="T5" fmla="*/ 23 h 78"/>
                  <a:gd name="T6" fmla="*/ 43 w 52"/>
                  <a:gd name="T7" fmla="*/ 29 h 78"/>
                  <a:gd name="T8" fmla="*/ 34 w 52"/>
                  <a:gd name="T9" fmla="*/ 44 h 78"/>
                  <a:gd name="T10" fmla="*/ 27 w 52"/>
                  <a:gd name="T11" fmla="*/ 25 h 78"/>
                  <a:gd name="T12" fmla="*/ 25 w 52"/>
                  <a:gd name="T13" fmla="*/ 5 h 78"/>
                  <a:gd name="T14" fmla="*/ 10 w 52"/>
                  <a:gd name="T15" fmla="*/ 13 h 78"/>
                  <a:gd name="T16" fmla="*/ 6 w 52"/>
                  <a:gd name="T17" fmla="*/ 46 h 78"/>
                  <a:gd name="T18" fmla="*/ 18 w 52"/>
                  <a:gd name="T19" fmla="*/ 78 h 78"/>
                  <a:gd name="T20" fmla="*/ 36 w 52"/>
                  <a:gd name="T21"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78">
                    <a:moveTo>
                      <a:pt x="36" y="65"/>
                    </a:moveTo>
                    <a:cubicBezTo>
                      <a:pt x="36" y="65"/>
                      <a:pt x="43" y="66"/>
                      <a:pt x="48" y="52"/>
                    </a:cubicBezTo>
                    <a:cubicBezTo>
                      <a:pt x="52" y="39"/>
                      <a:pt x="52" y="23"/>
                      <a:pt x="52" y="23"/>
                    </a:cubicBezTo>
                    <a:cubicBezTo>
                      <a:pt x="52" y="23"/>
                      <a:pt x="46" y="21"/>
                      <a:pt x="43" y="29"/>
                    </a:cubicBezTo>
                    <a:cubicBezTo>
                      <a:pt x="41" y="38"/>
                      <a:pt x="40" y="46"/>
                      <a:pt x="34" y="44"/>
                    </a:cubicBezTo>
                    <a:cubicBezTo>
                      <a:pt x="30" y="42"/>
                      <a:pt x="27" y="31"/>
                      <a:pt x="27" y="25"/>
                    </a:cubicBezTo>
                    <a:cubicBezTo>
                      <a:pt x="27" y="19"/>
                      <a:pt x="25" y="5"/>
                      <a:pt x="25" y="5"/>
                    </a:cubicBezTo>
                    <a:cubicBezTo>
                      <a:pt x="25" y="5"/>
                      <a:pt x="20" y="0"/>
                      <a:pt x="10" y="13"/>
                    </a:cubicBezTo>
                    <a:cubicBezTo>
                      <a:pt x="0" y="26"/>
                      <a:pt x="2" y="34"/>
                      <a:pt x="6" y="46"/>
                    </a:cubicBezTo>
                    <a:cubicBezTo>
                      <a:pt x="9" y="57"/>
                      <a:pt x="18" y="78"/>
                      <a:pt x="18" y="78"/>
                    </a:cubicBezTo>
                    <a:lnTo>
                      <a:pt x="36" y="65"/>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1" name="Freeform 211"/>
              <p:cNvSpPr>
                <a:spLocks/>
              </p:cNvSpPr>
              <p:nvPr/>
            </p:nvSpPr>
            <p:spPr bwMode="auto">
              <a:xfrm>
                <a:off x="2960688" y="3043238"/>
                <a:ext cx="60325" cy="92075"/>
              </a:xfrm>
              <a:custGeom>
                <a:avLst/>
                <a:gdLst>
                  <a:gd name="T0" fmla="*/ 19 w 44"/>
                  <a:gd name="T1" fmla="*/ 64 h 69"/>
                  <a:gd name="T2" fmla="*/ 43 w 44"/>
                  <a:gd name="T3" fmla="*/ 33 h 69"/>
                  <a:gd name="T4" fmla="*/ 37 w 44"/>
                  <a:gd name="T5" fmla="*/ 5 h 69"/>
                  <a:gd name="T6" fmla="*/ 18 w 44"/>
                  <a:gd name="T7" fmla="*/ 16 h 69"/>
                  <a:gd name="T8" fmla="*/ 9 w 44"/>
                  <a:gd name="T9" fmla="*/ 38 h 69"/>
                  <a:gd name="T10" fmla="*/ 2 w 44"/>
                  <a:gd name="T11" fmla="*/ 60 h 69"/>
                  <a:gd name="T12" fmla="*/ 19 w 44"/>
                  <a:gd name="T13" fmla="*/ 64 h 69"/>
                </a:gdLst>
                <a:ahLst/>
                <a:cxnLst>
                  <a:cxn ang="0">
                    <a:pos x="T0" y="T1"/>
                  </a:cxn>
                  <a:cxn ang="0">
                    <a:pos x="T2" y="T3"/>
                  </a:cxn>
                  <a:cxn ang="0">
                    <a:pos x="T4" y="T5"/>
                  </a:cxn>
                  <a:cxn ang="0">
                    <a:pos x="T6" y="T7"/>
                  </a:cxn>
                  <a:cxn ang="0">
                    <a:pos x="T8" y="T9"/>
                  </a:cxn>
                  <a:cxn ang="0">
                    <a:pos x="T10" y="T11"/>
                  </a:cxn>
                  <a:cxn ang="0">
                    <a:pos x="T12" y="T13"/>
                  </a:cxn>
                </a:cxnLst>
                <a:rect l="0" t="0" r="r" b="b"/>
                <a:pathLst>
                  <a:path w="44" h="69">
                    <a:moveTo>
                      <a:pt x="19" y="64"/>
                    </a:moveTo>
                    <a:cubicBezTo>
                      <a:pt x="19" y="64"/>
                      <a:pt x="41" y="47"/>
                      <a:pt x="43" y="33"/>
                    </a:cubicBezTo>
                    <a:cubicBezTo>
                      <a:pt x="44" y="19"/>
                      <a:pt x="37" y="5"/>
                      <a:pt x="37" y="5"/>
                    </a:cubicBezTo>
                    <a:cubicBezTo>
                      <a:pt x="37" y="5"/>
                      <a:pt x="18" y="0"/>
                      <a:pt x="18" y="16"/>
                    </a:cubicBezTo>
                    <a:cubicBezTo>
                      <a:pt x="18" y="31"/>
                      <a:pt x="15" y="30"/>
                      <a:pt x="9" y="38"/>
                    </a:cubicBezTo>
                    <a:cubicBezTo>
                      <a:pt x="1" y="48"/>
                      <a:pt x="0" y="56"/>
                      <a:pt x="2" y="60"/>
                    </a:cubicBezTo>
                    <a:cubicBezTo>
                      <a:pt x="7" y="69"/>
                      <a:pt x="19" y="64"/>
                      <a:pt x="19" y="64"/>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2" name="Freeform 212"/>
              <p:cNvSpPr>
                <a:spLocks/>
              </p:cNvSpPr>
              <p:nvPr/>
            </p:nvSpPr>
            <p:spPr bwMode="auto">
              <a:xfrm>
                <a:off x="2946400" y="3119438"/>
                <a:ext cx="107950" cy="292100"/>
              </a:xfrm>
              <a:custGeom>
                <a:avLst/>
                <a:gdLst>
                  <a:gd name="T0" fmla="*/ 37 w 81"/>
                  <a:gd name="T1" fmla="*/ 0 h 218"/>
                  <a:gd name="T2" fmla="*/ 39 w 81"/>
                  <a:gd name="T3" fmla="*/ 101 h 218"/>
                  <a:gd name="T4" fmla="*/ 73 w 81"/>
                  <a:gd name="T5" fmla="*/ 189 h 218"/>
                  <a:gd name="T6" fmla="*/ 58 w 81"/>
                  <a:gd name="T7" fmla="*/ 213 h 218"/>
                  <a:gd name="T8" fmla="*/ 3 w 81"/>
                  <a:gd name="T9" fmla="*/ 98 h 218"/>
                  <a:gd name="T10" fmla="*/ 12 w 81"/>
                  <a:gd name="T11" fmla="*/ 0 h 218"/>
                  <a:gd name="T12" fmla="*/ 27 w 81"/>
                  <a:gd name="T13" fmla="*/ 6 h 218"/>
                  <a:gd name="T14" fmla="*/ 37 w 81"/>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8">
                    <a:moveTo>
                      <a:pt x="37" y="0"/>
                    </a:moveTo>
                    <a:cubicBezTo>
                      <a:pt x="37" y="0"/>
                      <a:pt x="34" y="77"/>
                      <a:pt x="39" y="101"/>
                    </a:cubicBezTo>
                    <a:cubicBezTo>
                      <a:pt x="44" y="124"/>
                      <a:pt x="73" y="189"/>
                      <a:pt x="73" y="189"/>
                    </a:cubicBezTo>
                    <a:cubicBezTo>
                      <a:pt x="73" y="189"/>
                      <a:pt x="81" y="218"/>
                      <a:pt x="58" y="213"/>
                    </a:cubicBezTo>
                    <a:cubicBezTo>
                      <a:pt x="34" y="208"/>
                      <a:pt x="7" y="130"/>
                      <a:pt x="3" y="98"/>
                    </a:cubicBezTo>
                    <a:cubicBezTo>
                      <a:pt x="0" y="74"/>
                      <a:pt x="12" y="0"/>
                      <a:pt x="12" y="0"/>
                    </a:cubicBezTo>
                    <a:cubicBezTo>
                      <a:pt x="12" y="0"/>
                      <a:pt x="16" y="8"/>
                      <a:pt x="27" y="6"/>
                    </a:cubicBezTo>
                    <a:cubicBezTo>
                      <a:pt x="30" y="5"/>
                      <a:pt x="37" y="0"/>
                      <a:pt x="37" y="0"/>
                    </a:cubicBezTo>
                    <a:close/>
                  </a:path>
                </a:pathLst>
              </a:custGeom>
              <a:solidFill>
                <a:srgbClr val="06B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3" name="Freeform 213"/>
              <p:cNvSpPr>
                <a:spLocks/>
              </p:cNvSpPr>
              <p:nvPr/>
            </p:nvSpPr>
            <p:spPr bwMode="auto">
              <a:xfrm>
                <a:off x="2979738" y="3298826"/>
                <a:ext cx="66675" cy="82550"/>
              </a:xfrm>
              <a:custGeom>
                <a:avLst/>
                <a:gdLst>
                  <a:gd name="T0" fmla="*/ 42 w 50"/>
                  <a:gd name="T1" fmla="*/ 61 h 61"/>
                  <a:gd name="T2" fmla="*/ 47 w 50"/>
                  <a:gd name="T3" fmla="*/ 5 h 61"/>
                  <a:gd name="T4" fmla="*/ 24 w 50"/>
                  <a:gd name="T5" fmla="*/ 0 h 61"/>
                  <a:gd name="T6" fmla="*/ 1 w 50"/>
                  <a:gd name="T7" fmla="*/ 48 h 61"/>
                  <a:gd name="T8" fmla="*/ 42 w 50"/>
                  <a:gd name="T9" fmla="*/ 61 h 61"/>
                </a:gdLst>
                <a:ahLst/>
                <a:cxnLst>
                  <a:cxn ang="0">
                    <a:pos x="T0" y="T1"/>
                  </a:cxn>
                  <a:cxn ang="0">
                    <a:pos x="T2" y="T3"/>
                  </a:cxn>
                  <a:cxn ang="0">
                    <a:pos x="T4" y="T5"/>
                  </a:cxn>
                  <a:cxn ang="0">
                    <a:pos x="T6" y="T7"/>
                  </a:cxn>
                  <a:cxn ang="0">
                    <a:pos x="T8" y="T9"/>
                  </a:cxn>
                </a:cxnLst>
                <a:rect l="0" t="0" r="r" b="b"/>
                <a:pathLst>
                  <a:path w="50" h="61">
                    <a:moveTo>
                      <a:pt x="42" y="61"/>
                    </a:moveTo>
                    <a:cubicBezTo>
                      <a:pt x="42" y="61"/>
                      <a:pt x="34" y="28"/>
                      <a:pt x="47" y="5"/>
                    </a:cubicBezTo>
                    <a:cubicBezTo>
                      <a:pt x="50" y="0"/>
                      <a:pt x="24" y="0"/>
                      <a:pt x="24" y="0"/>
                    </a:cubicBezTo>
                    <a:cubicBezTo>
                      <a:pt x="24" y="0"/>
                      <a:pt x="4" y="17"/>
                      <a:pt x="1" y="48"/>
                    </a:cubicBezTo>
                    <a:cubicBezTo>
                      <a:pt x="0" y="58"/>
                      <a:pt x="42" y="61"/>
                      <a:pt x="42" y="6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4" name="Freeform 214"/>
              <p:cNvSpPr>
                <a:spLocks/>
              </p:cNvSpPr>
              <p:nvPr/>
            </p:nvSpPr>
            <p:spPr bwMode="auto">
              <a:xfrm>
                <a:off x="2924175" y="3917951"/>
                <a:ext cx="120650" cy="73025"/>
              </a:xfrm>
              <a:custGeom>
                <a:avLst/>
                <a:gdLst>
                  <a:gd name="T0" fmla="*/ 83 w 90"/>
                  <a:gd name="T1" fmla="*/ 16 h 54"/>
                  <a:gd name="T2" fmla="*/ 90 w 90"/>
                  <a:gd name="T3" fmla="*/ 33 h 54"/>
                  <a:gd name="T4" fmla="*/ 86 w 90"/>
                  <a:gd name="T5" fmla="*/ 49 h 54"/>
                  <a:gd name="T6" fmla="*/ 68 w 90"/>
                  <a:gd name="T7" fmla="*/ 53 h 54"/>
                  <a:gd name="T8" fmla="*/ 46 w 90"/>
                  <a:gd name="T9" fmla="*/ 45 h 54"/>
                  <a:gd name="T10" fmla="*/ 29 w 90"/>
                  <a:gd name="T11" fmla="*/ 39 h 54"/>
                  <a:gd name="T12" fmla="*/ 3 w 90"/>
                  <a:gd name="T13" fmla="*/ 21 h 54"/>
                  <a:gd name="T14" fmla="*/ 3 w 90"/>
                  <a:gd name="T15" fmla="*/ 9 h 54"/>
                  <a:gd name="T16" fmla="*/ 50 w 90"/>
                  <a:gd name="T17" fmla="*/ 11 h 54"/>
                  <a:gd name="T18" fmla="*/ 83 w 90"/>
                  <a:gd name="T19" fmla="*/ 1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4">
                    <a:moveTo>
                      <a:pt x="83" y="16"/>
                    </a:moveTo>
                    <a:cubicBezTo>
                      <a:pt x="83" y="16"/>
                      <a:pt x="90" y="22"/>
                      <a:pt x="90" y="33"/>
                    </a:cubicBezTo>
                    <a:cubicBezTo>
                      <a:pt x="89" y="44"/>
                      <a:pt x="89" y="47"/>
                      <a:pt x="86" y="49"/>
                    </a:cubicBezTo>
                    <a:cubicBezTo>
                      <a:pt x="83" y="51"/>
                      <a:pt x="75" y="54"/>
                      <a:pt x="68" y="53"/>
                    </a:cubicBezTo>
                    <a:cubicBezTo>
                      <a:pt x="61" y="52"/>
                      <a:pt x="50" y="46"/>
                      <a:pt x="46" y="45"/>
                    </a:cubicBezTo>
                    <a:cubicBezTo>
                      <a:pt x="42" y="43"/>
                      <a:pt x="43" y="43"/>
                      <a:pt x="29" y="39"/>
                    </a:cubicBezTo>
                    <a:cubicBezTo>
                      <a:pt x="8" y="32"/>
                      <a:pt x="4" y="27"/>
                      <a:pt x="3" y="21"/>
                    </a:cubicBezTo>
                    <a:cubicBezTo>
                      <a:pt x="1" y="16"/>
                      <a:pt x="0" y="11"/>
                      <a:pt x="3" y="9"/>
                    </a:cubicBezTo>
                    <a:cubicBezTo>
                      <a:pt x="18" y="0"/>
                      <a:pt x="43" y="18"/>
                      <a:pt x="50" y="11"/>
                    </a:cubicBezTo>
                    <a:cubicBezTo>
                      <a:pt x="56" y="4"/>
                      <a:pt x="83" y="16"/>
                      <a:pt x="83" y="16"/>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5" name="Freeform 215"/>
              <p:cNvSpPr>
                <a:spLocks/>
              </p:cNvSpPr>
              <p:nvPr/>
            </p:nvSpPr>
            <p:spPr bwMode="auto">
              <a:xfrm>
                <a:off x="2925763" y="3919538"/>
                <a:ext cx="120650" cy="65088"/>
              </a:xfrm>
              <a:custGeom>
                <a:avLst/>
                <a:gdLst>
                  <a:gd name="T0" fmla="*/ 83 w 91"/>
                  <a:gd name="T1" fmla="*/ 9 h 48"/>
                  <a:gd name="T2" fmla="*/ 89 w 91"/>
                  <a:gd name="T3" fmla="*/ 25 h 48"/>
                  <a:gd name="T4" fmla="*/ 87 w 91"/>
                  <a:gd name="T5" fmla="*/ 42 h 48"/>
                  <a:gd name="T6" fmla="*/ 67 w 91"/>
                  <a:gd name="T7" fmla="*/ 47 h 48"/>
                  <a:gd name="T8" fmla="*/ 53 w 91"/>
                  <a:gd name="T9" fmla="*/ 42 h 48"/>
                  <a:gd name="T10" fmla="*/ 31 w 91"/>
                  <a:gd name="T11" fmla="*/ 35 h 48"/>
                  <a:gd name="T12" fmla="*/ 1 w 91"/>
                  <a:gd name="T13" fmla="*/ 12 h 48"/>
                  <a:gd name="T14" fmla="*/ 19 w 91"/>
                  <a:gd name="T15" fmla="*/ 2 h 48"/>
                  <a:gd name="T16" fmla="*/ 51 w 91"/>
                  <a:gd name="T17" fmla="*/ 4 h 48"/>
                  <a:gd name="T18" fmla="*/ 83 w 91"/>
                  <a:gd name="T19"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48">
                    <a:moveTo>
                      <a:pt x="83" y="9"/>
                    </a:moveTo>
                    <a:cubicBezTo>
                      <a:pt x="83" y="9"/>
                      <a:pt x="87" y="12"/>
                      <a:pt x="89" y="25"/>
                    </a:cubicBezTo>
                    <a:cubicBezTo>
                      <a:pt x="91" y="36"/>
                      <a:pt x="88" y="41"/>
                      <a:pt x="87" y="42"/>
                    </a:cubicBezTo>
                    <a:cubicBezTo>
                      <a:pt x="84" y="45"/>
                      <a:pt x="74" y="48"/>
                      <a:pt x="67" y="47"/>
                    </a:cubicBezTo>
                    <a:cubicBezTo>
                      <a:pt x="62" y="46"/>
                      <a:pt x="57" y="44"/>
                      <a:pt x="53" y="42"/>
                    </a:cubicBezTo>
                    <a:cubicBezTo>
                      <a:pt x="47" y="39"/>
                      <a:pt x="43" y="38"/>
                      <a:pt x="31" y="35"/>
                    </a:cubicBezTo>
                    <a:cubicBezTo>
                      <a:pt x="14" y="31"/>
                      <a:pt x="3" y="18"/>
                      <a:pt x="1" y="12"/>
                    </a:cubicBezTo>
                    <a:cubicBezTo>
                      <a:pt x="0" y="8"/>
                      <a:pt x="5" y="0"/>
                      <a:pt x="19" y="2"/>
                    </a:cubicBezTo>
                    <a:cubicBezTo>
                      <a:pt x="39" y="5"/>
                      <a:pt x="46" y="5"/>
                      <a:pt x="51" y="4"/>
                    </a:cubicBezTo>
                    <a:cubicBezTo>
                      <a:pt x="60" y="2"/>
                      <a:pt x="83" y="9"/>
                      <a:pt x="83" y="9"/>
                    </a:cubicBezTo>
                    <a:close/>
                  </a:path>
                </a:pathLst>
              </a:custGeom>
              <a:solidFill>
                <a:srgbClr val="5AC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6" name="Freeform 216"/>
              <p:cNvSpPr>
                <a:spLocks/>
              </p:cNvSpPr>
              <p:nvPr/>
            </p:nvSpPr>
            <p:spPr bwMode="auto">
              <a:xfrm>
                <a:off x="2935288" y="3522663"/>
                <a:ext cx="107950" cy="460375"/>
              </a:xfrm>
              <a:custGeom>
                <a:avLst/>
                <a:gdLst>
                  <a:gd name="T0" fmla="*/ 29 w 80"/>
                  <a:gd name="T1" fmla="*/ 53 h 343"/>
                  <a:gd name="T2" fmla="*/ 1 w 80"/>
                  <a:gd name="T3" fmla="*/ 189 h 343"/>
                  <a:gd name="T4" fmla="*/ 3 w 80"/>
                  <a:gd name="T5" fmla="*/ 217 h 343"/>
                  <a:gd name="T6" fmla="*/ 34 w 80"/>
                  <a:gd name="T7" fmla="*/ 306 h 343"/>
                  <a:gd name="T8" fmla="*/ 78 w 80"/>
                  <a:gd name="T9" fmla="*/ 308 h 343"/>
                  <a:gd name="T10" fmla="*/ 57 w 80"/>
                  <a:gd name="T11" fmla="*/ 231 h 343"/>
                  <a:gd name="T12" fmla="*/ 48 w 80"/>
                  <a:gd name="T13" fmla="*/ 201 h 343"/>
                  <a:gd name="T14" fmla="*/ 77 w 80"/>
                  <a:gd name="T15" fmla="*/ 82 h 343"/>
                  <a:gd name="T16" fmla="*/ 29 w 80"/>
                  <a:gd name="T17"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43">
                    <a:moveTo>
                      <a:pt x="29" y="53"/>
                    </a:moveTo>
                    <a:cubicBezTo>
                      <a:pt x="19" y="84"/>
                      <a:pt x="4" y="150"/>
                      <a:pt x="1" y="189"/>
                    </a:cubicBezTo>
                    <a:cubicBezTo>
                      <a:pt x="0" y="203"/>
                      <a:pt x="1" y="212"/>
                      <a:pt x="3" y="217"/>
                    </a:cubicBezTo>
                    <a:cubicBezTo>
                      <a:pt x="22" y="272"/>
                      <a:pt x="34" y="306"/>
                      <a:pt x="34" y="306"/>
                    </a:cubicBezTo>
                    <a:cubicBezTo>
                      <a:pt x="71" y="343"/>
                      <a:pt x="79" y="312"/>
                      <a:pt x="78" y="308"/>
                    </a:cubicBezTo>
                    <a:cubicBezTo>
                      <a:pt x="78" y="308"/>
                      <a:pt x="67" y="257"/>
                      <a:pt x="57" y="231"/>
                    </a:cubicBezTo>
                    <a:cubicBezTo>
                      <a:pt x="53" y="220"/>
                      <a:pt x="47" y="205"/>
                      <a:pt x="48" y="201"/>
                    </a:cubicBezTo>
                    <a:cubicBezTo>
                      <a:pt x="51" y="169"/>
                      <a:pt x="80" y="129"/>
                      <a:pt x="77" y="82"/>
                    </a:cubicBezTo>
                    <a:cubicBezTo>
                      <a:pt x="76" y="70"/>
                      <a:pt x="48" y="0"/>
                      <a:pt x="29" y="53"/>
                    </a:cubicBezTo>
                    <a:close/>
                  </a:path>
                </a:pathLst>
              </a:custGeom>
              <a:solidFill>
                <a:srgbClr val="7C9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7" name="Freeform 217"/>
              <p:cNvSpPr>
                <a:spLocks/>
              </p:cNvSpPr>
              <p:nvPr/>
            </p:nvSpPr>
            <p:spPr bwMode="auto">
              <a:xfrm>
                <a:off x="2959100" y="3211513"/>
                <a:ext cx="122238" cy="125413"/>
              </a:xfrm>
              <a:custGeom>
                <a:avLst/>
                <a:gdLst>
                  <a:gd name="T0" fmla="*/ 56 w 91"/>
                  <a:gd name="T1" fmla="*/ 16 h 93"/>
                  <a:gd name="T2" fmla="*/ 27 w 91"/>
                  <a:gd name="T3" fmla="*/ 0 h 93"/>
                  <a:gd name="T4" fmla="*/ 6 w 91"/>
                  <a:gd name="T5" fmla="*/ 61 h 93"/>
                  <a:gd name="T6" fmla="*/ 12 w 91"/>
                  <a:gd name="T7" fmla="*/ 87 h 93"/>
                  <a:gd name="T8" fmla="*/ 42 w 91"/>
                  <a:gd name="T9" fmla="*/ 92 h 93"/>
                  <a:gd name="T10" fmla="*/ 68 w 91"/>
                  <a:gd name="T11" fmla="*/ 72 h 93"/>
                  <a:gd name="T12" fmla="*/ 91 w 91"/>
                  <a:gd name="T13" fmla="*/ 37 h 93"/>
                  <a:gd name="T14" fmla="*/ 56 w 91"/>
                  <a:gd name="T15" fmla="*/ 1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3">
                    <a:moveTo>
                      <a:pt x="56" y="16"/>
                    </a:moveTo>
                    <a:cubicBezTo>
                      <a:pt x="27" y="0"/>
                      <a:pt x="27" y="0"/>
                      <a:pt x="27" y="0"/>
                    </a:cubicBezTo>
                    <a:cubicBezTo>
                      <a:pt x="6" y="61"/>
                      <a:pt x="6" y="61"/>
                      <a:pt x="6" y="61"/>
                    </a:cubicBezTo>
                    <a:cubicBezTo>
                      <a:pt x="0" y="77"/>
                      <a:pt x="7" y="85"/>
                      <a:pt x="12" y="87"/>
                    </a:cubicBezTo>
                    <a:cubicBezTo>
                      <a:pt x="22" y="93"/>
                      <a:pt x="35" y="93"/>
                      <a:pt x="42" y="92"/>
                    </a:cubicBezTo>
                    <a:cubicBezTo>
                      <a:pt x="56" y="92"/>
                      <a:pt x="67" y="74"/>
                      <a:pt x="68" y="72"/>
                    </a:cubicBezTo>
                    <a:cubicBezTo>
                      <a:pt x="91" y="37"/>
                      <a:pt x="91" y="37"/>
                      <a:pt x="91" y="37"/>
                    </a:cubicBezTo>
                    <a:lnTo>
                      <a:pt x="56" y="16"/>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8" name="Freeform 218"/>
              <p:cNvSpPr>
                <a:spLocks/>
              </p:cNvSpPr>
              <p:nvPr/>
            </p:nvSpPr>
            <p:spPr bwMode="auto">
              <a:xfrm>
                <a:off x="2987675" y="3176588"/>
                <a:ext cx="111125" cy="158750"/>
              </a:xfrm>
              <a:custGeom>
                <a:avLst/>
                <a:gdLst>
                  <a:gd name="T0" fmla="*/ 39 w 83"/>
                  <a:gd name="T1" fmla="*/ 109 h 118"/>
                  <a:gd name="T2" fmla="*/ 67 w 83"/>
                  <a:gd name="T3" fmla="*/ 82 h 118"/>
                  <a:gd name="T4" fmla="*/ 80 w 83"/>
                  <a:gd name="T5" fmla="*/ 45 h 118"/>
                  <a:gd name="T6" fmla="*/ 77 w 83"/>
                  <a:gd name="T7" fmla="*/ 32 h 118"/>
                  <a:gd name="T8" fmla="*/ 76 w 83"/>
                  <a:gd name="T9" fmla="*/ 21 h 118"/>
                  <a:gd name="T10" fmla="*/ 68 w 83"/>
                  <a:gd name="T11" fmla="*/ 26 h 118"/>
                  <a:gd name="T12" fmla="*/ 64 w 83"/>
                  <a:gd name="T13" fmla="*/ 28 h 118"/>
                  <a:gd name="T14" fmla="*/ 63 w 83"/>
                  <a:gd name="T15" fmla="*/ 18 h 118"/>
                  <a:gd name="T16" fmla="*/ 68 w 83"/>
                  <a:gd name="T17" fmla="*/ 12 h 118"/>
                  <a:gd name="T18" fmla="*/ 53 w 83"/>
                  <a:gd name="T19" fmla="*/ 16 h 118"/>
                  <a:gd name="T20" fmla="*/ 51 w 83"/>
                  <a:gd name="T21" fmla="*/ 11 h 118"/>
                  <a:gd name="T22" fmla="*/ 53 w 83"/>
                  <a:gd name="T23" fmla="*/ 4 h 118"/>
                  <a:gd name="T24" fmla="*/ 34 w 83"/>
                  <a:gd name="T25" fmla="*/ 9 h 118"/>
                  <a:gd name="T26" fmla="*/ 32 w 83"/>
                  <a:gd name="T27" fmla="*/ 5 h 118"/>
                  <a:gd name="T28" fmla="*/ 36 w 83"/>
                  <a:gd name="T29" fmla="*/ 0 h 118"/>
                  <a:gd name="T30" fmla="*/ 9 w 83"/>
                  <a:gd name="T31" fmla="*/ 16 h 118"/>
                  <a:gd name="T32" fmla="*/ 5 w 83"/>
                  <a:gd name="T33" fmla="*/ 40 h 118"/>
                  <a:gd name="T34" fmla="*/ 5 w 83"/>
                  <a:gd name="T35" fmla="*/ 69 h 118"/>
                  <a:gd name="T36" fmla="*/ 9 w 83"/>
                  <a:gd name="T37" fmla="*/ 73 h 118"/>
                  <a:gd name="T38" fmla="*/ 20 w 83"/>
                  <a:gd name="T39" fmla="*/ 96 h 118"/>
                  <a:gd name="T40" fmla="*/ 39 w 83"/>
                  <a:gd name="T41"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8">
                    <a:moveTo>
                      <a:pt x="39" y="109"/>
                    </a:moveTo>
                    <a:cubicBezTo>
                      <a:pt x="39" y="109"/>
                      <a:pt x="51" y="98"/>
                      <a:pt x="67" y="82"/>
                    </a:cubicBezTo>
                    <a:cubicBezTo>
                      <a:pt x="82" y="66"/>
                      <a:pt x="83" y="55"/>
                      <a:pt x="80" y="45"/>
                    </a:cubicBezTo>
                    <a:cubicBezTo>
                      <a:pt x="78" y="39"/>
                      <a:pt x="78" y="36"/>
                      <a:pt x="77" y="32"/>
                    </a:cubicBezTo>
                    <a:cubicBezTo>
                      <a:pt x="75" y="24"/>
                      <a:pt x="76" y="21"/>
                      <a:pt x="76" y="21"/>
                    </a:cubicBezTo>
                    <a:cubicBezTo>
                      <a:pt x="76" y="21"/>
                      <a:pt x="69" y="19"/>
                      <a:pt x="68" y="26"/>
                    </a:cubicBezTo>
                    <a:cubicBezTo>
                      <a:pt x="67" y="30"/>
                      <a:pt x="64" y="28"/>
                      <a:pt x="64" y="28"/>
                    </a:cubicBezTo>
                    <a:cubicBezTo>
                      <a:pt x="64" y="28"/>
                      <a:pt x="59" y="24"/>
                      <a:pt x="63" y="18"/>
                    </a:cubicBezTo>
                    <a:cubicBezTo>
                      <a:pt x="66" y="13"/>
                      <a:pt x="68" y="12"/>
                      <a:pt x="68" y="12"/>
                    </a:cubicBezTo>
                    <a:cubicBezTo>
                      <a:pt x="68" y="12"/>
                      <a:pt x="58" y="11"/>
                      <a:pt x="53" y="16"/>
                    </a:cubicBezTo>
                    <a:cubicBezTo>
                      <a:pt x="51" y="18"/>
                      <a:pt x="51" y="14"/>
                      <a:pt x="51" y="11"/>
                    </a:cubicBezTo>
                    <a:cubicBezTo>
                      <a:pt x="51" y="8"/>
                      <a:pt x="53" y="4"/>
                      <a:pt x="53" y="4"/>
                    </a:cubicBezTo>
                    <a:cubicBezTo>
                      <a:pt x="34" y="9"/>
                      <a:pt x="34" y="9"/>
                      <a:pt x="34" y="9"/>
                    </a:cubicBezTo>
                    <a:cubicBezTo>
                      <a:pt x="34" y="9"/>
                      <a:pt x="32" y="8"/>
                      <a:pt x="32" y="5"/>
                    </a:cubicBezTo>
                    <a:cubicBezTo>
                      <a:pt x="32" y="2"/>
                      <a:pt x="36" y="0"/>
                      <a:pt x="36" y="0"/>
                    </a:cubicBezTo>
                    <a:cubicBezTo>
                      <a:pt x="36" y="0"/>
                      <a:pt x="21" y="1"/>
                      <a:pt x="9" y="16"/>
                    </a:cubicBezTo>
                    <a:cubicBezTo>
                      <a:pt x="6" y="21"/>
                      <a:pt x="3" y="32"/>
                      <a:pt x="5" y="40"/>
                    </a:cubicBezTo>
                    <a:cubicBezTo>
                      <a:pt x="7" y="48"/>
                      <a:pt x="5" y="69"/>
                      <a:pt x="5" y="69"/>
                    </a:cubicBezTo>
                    <a:cubicBezTo>
                      <a:pt x="5" y="69"/>
                      <a:pt x="0" y="85"/>
                      <a:pt x="9" y="73"/>
                    </a:cubicBezTo>
                    <a:cubicBezTo>
                      <a:pt x="14" y="67"/>
                      <a:pt x="18" y="83"/>
                      <a:pt x="20" y="96"/>
                    </a:cubicBezTo>
                    <a:cubicBezTo>
                      <a:pt x="22" y="109"/>
                      <a:pt x="28" y="118"/>
                      <a:pt x="39" y="109"/>
                    </a:cubicBezTo>
                    <a:close/>
                  </a:path>
                </a:pathLst>
              </a:custGeom>
              <a:solidFill>
                <a:srgbClr val="16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9" name="Freeform 219"/>
              <p:cNvSpPr>
                <a:spLocks/>
              </p:cNvSpPr>
              <p:nvPr/>
            </p:nvSpPr>
            <p:spPr bwMode="auto">
              <a:xfrm>
                <a:off x="2995613" y="3268663"/>
                <a:ext cx="15875" cy="23813"/>
              </a:xfrm>
              <a:custGeom>
                <a:avLst/>
                <a:gdLst>
                  <a:gd name="T0" fmla="*/ 8 w 12"/>
                  <a:gd name="T1" fmla="*/ 0 h 18"/>
                  <a:gd name="T2" fmla="*/ 10 w 12"/>
                  <a:gd name="T3" fmla="*/ 10 h 18"/>
                  <a:gd name="T4" fmla="*/ 5 w 12"/>
                  <a:gd name="T5" fmla="*/ 16 h 18"/>
                  <a:gd name="T6" fmla="*/ 0 w 12"/>
                  <a:gd name="T7" fmla="*/ 17 h 18"/>
                  <a:gd name="T8" fmla="*/ 6 w 12"/>
                  <a:gd name="T9" fmla="*/ 7 h 18"/>
                  <a:gd name="T10" fmla="*/ 8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8" y="0"/>
                    </a:moveTo>
                    <a:cubicBezTo>
                      <a:pt x="8" y="0"/>
                      <a:pt x="12" y="4"/>
                      <a:pt x="10" y="10"/>
                    </a:cubicBezTo>
                    <a:cubicBezTo>
                      <a:pt x="9" y="14"/>
                      <a:pt x="6" y="16"/>
                      <a:pt x="5" y="16"/>
                    </a:cubicBezTo>
                    <a:cubicBezTo>
                      <a:pt x="2" y="18"/>
                      <a:pt x="0" y="17"/>
                      <a:pt x="0" y="17"/>
                    </a:cubicBezTo>
                    <a:cubicBezTo>
                      <a:pt x="0" y="17"/>
                      <a:pt x="5" y="9"/>
                      <a:pt x="6" y="7"/>
                    </a:cubicBezTo>
                    <a:cubicBezTo>
                      <a:pt x="6" y="5"/>
                      <a:pt x="8" y="0"/>
                      <a:pt x="8"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0" name="Freeform 220"/>
              <p:cNvSpPr>
                <a:spLocks/>
              </p:cNvSpPr>
              <p:nvPr/>
            </p:nvSpPr>
            <p:spPr bwMode="auto">
              <a:xfrm>
                <a:off x="2992438" y="3262313"/>
                <a:ext cx="17463" cy="33338"/>
              </a:xfrm>
              <a:custGeom>
                <a:avLst/>
                <a:gdLst>
                  <a:gd name="T0" fmla="*/ 10 w 13"/>
                  <a:gd name="T1" fmla="*/ 1 h 24"/>
                  <a:gd name="T2" fmla="*/ 7 w 13"/>
                  <a:gd name="T3" fmla="*/ 4 h 24"/>
                  <a:gd name="T4" fmla="*/ 5 w 13"/>
                  <a:gd name="T5" fmla="*/ 13 h 24"/>
                  <a:gd name="T6" fmla="*/ 0 w 13"/>
                  <a:gd name="T7" fmla="*/ 21 h 24"/>
                  <a:gd name="T8" fmla="*/ 4 w 13"/>
                  <a:gd name="T9" fmla="*/ 21 h 24"/>
                  <a:gd name="T10" fmla="*/ 10 w 13"/>
                  <a:gd name="T11" fmla="*/ 13 h 24"/>
                  <a:gd name="T12" fmla="*/ 10 w 13"/>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0" y="1"/>
                    </a:moveTo>
                    <a:cubicBezTo>
                      <a:pt x="10" y="1"/>
                      <a:pt x="8" y="0"/>
                      <a:pt x="7" y="4"/>
                    </a:cubicBezTo>
                    <a:cubicBezTo>
                      <a:pt x="7" y="9"/>
                      <a:pt x="6" y="11"/>
                      <a:pt x="5" y="13"/>
                    </a:cubicBezTo>
                    <a:cubicBezTo>
                      <a:pt x="4" y="15"/>
                      <a:pt x="0" y="21"/>
                      <a:pt x="0" y="21"/>
                    </a:cubicBezTo>
                    <a:cubicBezTo>
                      <a:pt x="0" y="21"/>
                      <a:pt x="0" y="24"/>
                      <a:pt x="4" y="21"/>
                    </a:cubicBezTo>
                    <a:cubicBezTo>
                      <a:pt x="6" y="20"/>
                      <a:pt x="8" y="17"/>
                      <a:pt x="10" y="13"/>
                    </a:cubicBezTo>
                    <a:cubicBezTo>
                      <a:pt x="11" y="12"/>
                      <a:pt x="13" y="2"/>
                      <a:pt x="10"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1" name="Freeform 221"/>
              <p:cNvSpPr>
                <a:spLocks/>
              </p:cNvSpPr>
              <p:nvPr/>
            </p:nvSpPr>
            <p:spPr bwMode="auto">
              <a:xfrm>
                <a:off x="2825750" y="3582988"/>
                <a:ext cx="180975" cy="417513"/>
              </a:xfrm>
              <a:custGeom>
                <a:avLst/>
                <a:gdLst>
                  <a:gd name="T0" fmla="*/ 88 w 135"/>
                  <a:gd name="T1" fmla="*/ 11 h 311"/>
                  <a:gd name="T2" fmla="*/ 16 w 135"/>
                  <a:gd name="T3" fmla="*/ 135 h 311"/>
                  <a:gd name="T4" fmla="*/ 12 w 135"/>
                  <a:gd name="T5" fmla="*/ 197 h 311"/>
                  <a:gd name="T6" fmla="*/ 29 w 135"/>
                  <a:gd name="T7" fmla="*/ 305 h 311"/>
                  <a:gd name="T8" fmla="*/ 71 w 135"/>
                  <a:gd name="T9" fmla="*/ 287 h 311"/>
                  <a:gd name="T10" fmla="*/ 55 w 135"/>
                  <a:gd name="T11" fmla="*/ 181 h 311"/>
                  <a:gd name="T12" fmla="*/ 95 w 135"/>
                  <a:gd name="T13" fmla="*/ 106 h 311"/>
                  <a:gd name="T14" fmla="*/ 134 w 135"/>
                  <a:gd name="T15" fmla="*/ 39 h 311"/>
                  <a:gd name="T16" fmla="*/ 118 w 135"/>
                  <a:gd name="T17" fmla="*/ 0 h 311"/>
                  <a:gd name="T18" fmla="*/ 88 w 135"/>
                  <a:gd name="T19" fmla="*/ 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311">
                    <a:moveTo>
                      <a:pt x="88" y="11"/>
                    </a:moveTo>
                    <a:cubicBezTo>
                      <a:pt x="60" y="34"/>
                      <a:pt x="16" y="135"/>
                      <a:pt x="16" y="135"/>
                    </a:cubicBezTo>
                    <a:cubicBezTo>
                      <a:pt x="16" y="135"/>
                      <a:pt x="0" y="161"/>
                      <a:pt x="12" y="197"/>
                    </a:cubicBezTo>
                    <a:cubicBezTo>
                      <a:pt x="20" y="222"/>
                      <a:pt x="29" y="305"/>
                      <a:pt x="29" y="305"/>
                    </a:cubicBezTo>
                    <a:cubicBezTo>
                      <a:pt x="29" y="311"/>
                      <a:pt x="60" y="280"/>
                      <a:pt x="71" y="287"/>
                    </a:cubicBezTo>
                    <a:cubicBezTo>
                      <a:pt x="71" y="287"/>
                      <a:pt x="74" y="226"/>
                      <a:pt x="55" y="181"/>
                    </a:cubicBezTo>
                    <a:cubicBezTo>
                      <a:pt x="48" y="164"/>
                      <a:pt x="76" y="129"/>
                      <a:pt x="95" y="106"/>
                    </a:cubicBezTo>
                    <a:cubicBezTo>
                      <a:pt x="116" y="79"/>
                      <a:pt x="135" y="57"/>
                      <a:pt x="134" y="39"/>
                    </a:cubicBezTo>
                    <a:cubicBezTo>
                      <a:pt x="134" y="0"/>
                      <a:pt x="118" y="0"/>
                      <a:pt x="118" y="0"/>
                    </a:cubicBezTo>
                    <a:cubicBezTo>
                      <a:pt x="118" y="0"/>
                      <a:pt x="94" y="6"/>
                      <a:pt x="88" y="11"/>
                    </a:cubicBezTo>
                    <a:close/>
                  </a:path>
                </a:pathLst>
              </a:custGeom>
              <a:solidFill>
                <a:srgbClr val="A1B5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2" name="Freeform 222"/>
              <p:cNvSpPr>
                <a:spLocks/>
              </p:cNvSpPr>
              <p:nvPr/>
            </p:nvSpPr>
            <p:spPr bwMode="auto">
              <a:xfrm>
                <a:off x="2900363" y="3349626"/>
                <a:ext cx="169863" cy="366713"/>
              </a:xfrm>
              <a:custGeom>
                <a:avLst/>
                <a:gdLst>
                  <a:gd name="T0" fmla="*/ 102 w 126"/>
                  <a:gd name="T1" fmla="*/ 241 h 273"/>
                  <a:gd name="T2" fmla="*/ 117 w 126"/>
                  <a:gd name="T3" fmla="*/ 168 h 273"/>
                  <a:gd name="T4" fmla="*/ 126 w 126"/>
                  <a:gd name="T5" fmla="*/ 44 h 273"/>
                  <a:gd name="T6" fmla="*/ 98 w 126"/>
                  <a:gd name="T7" fmla="*/ 1 h 273"/>
                  <a:gd name="T8" fmla="*/ 31 w 126"/>
                  <a:gd name="T9" fmla="*/ 31 h 273"/>
                  <a:gd name="T10" fmla="*/ 18 w 126"/>
                  <a:gd name="T11" fmla="*/ 75 h 273"/>
                  <a:gd name="T12" fmla="*/ 21 w 126"/>
                  <a:gd name="T13" fmla="*/ 146 h 273"/>
                  <a:gd name="T14" fmla="*/ 15 w 126"/>
                  <a:gd name="T15" fmla="*/ 202 h 273"/>
                  <a:gd name="T16" fmla="*/ 1 w 126"/>
                  <a:gd name="T17" fmla="*/ 225 h 273"/>
                  <a:gd name="T18" fmla="*/ 102 w 126"/>
                  <a:gd name="T19" fmla="*/ 24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73">
                    <a:moveTo>
                      <a:pt x="102" y="241"/>
                    </a:moveTo>
                    <a:cubicBezTo>
                      <a:pt x="102" y="241"/>
                      <a:pt x="113" y="202"/>
                      <a:pt x="117" y="168"/>
                    </a:cubicBezTo>
                    <a:cubicBezTo>
                      <a:pt x="119" y="137"/>
                      <a:pt x="126" y="119"/>
                      <a:pt x="126" y="44"/>
                    </a:cubicBezTo>
                    <a:cubicBezTo>
                      <a:pt x="126" y="44"/>
                      <a:pt x="125" y="4"/>
                      <a:pt x="98" y="1"/>
                    </a:cubicBezTo>
                    <a:cubicBezTo>
                      <a:pt x="84" y="0"/>
                      <a:pt x="38" y="26"/>
                      <a:pt x="31" y="31"/>
                    </a:cubicBezTo>
                    <a:cubicBezTo>
                      <a:pt x="26" y="34"/>
                      <a:pt x="18" y="46"/>
                      <a:pt x="18" y="75"/>
                    </a:cubicBezTo>
                    <a:cubicBezTo>
                      <a:pt x="18" y="88"/>
                      <a:pt x="20" y="122"/>
                      <a:pt x="21" y="146"/>
                    </a:cubicBezTo>
                    <a:cubicBezTo>
                      <a:pt x="21" y="170"/>
                      <a:pt x="16" y="196"/>
                      <a:pt x="15" y="202"/>
                    </a:cubicBezTo>
                    <a:cubicBezTo>
                      <a:pt x="15" y="213"/>
                      <a:pt x="0" y="224"/>
                      <a:pt x="1" y="225"/>
                    </a:cubicBezTo>
                    <a:cubicBezTo>
                      <a:pt x="69" y="273"/>
                      <a:pt x="102" y="241"/>
                      <a:pt x="102" y="241"/>
                    </a:cubicBezTo>
                    <a:close/>
                  </a:path>
                </a:pathLst>
              </a:custGeom>
              <a:solidFill>
                <a:srgbClr val="1E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3" name="Freeform 223"/>
              <p:cNvSpPr>
                <a:spLocks/>
              </p:cNvSpPr>
              <p:nvPr/>
            </p:nvSpPr>
            <p:spPr bwMode="auto">
              <a:xfrm>
                <a:off x="2781300" y="3275013"/>
                <a:ext cx="222250" cy="184150"/>
              </a:xfrm>
              <a:custGeom>
                <a:avLst/>
                <a:gdLst>
                  <a:gd name="T0" fmla="*/ 150 w 165"/>
                  <a:gd name="T1" fmla="*/ 91 h 137"/>
                  <a:gd name="T2" fmla="*/ 141 w 165"/>
                  <a:gd name="T3" fmla="*/ 125 h 137"/>
                  <a:gd name="T4" fmla="*/ 40 w 165"/>
                  <a:gd name="T5" fmla="*/ 125 h 137"/>
                  <a:gd name="T6" fmla="*/ 0 w 165"/>
                  <a:gd name="T7" fmla="*/ 17 h 137"/>
                  <a:gd name="T8" fmla="*/ 25 w 165"/>
                  <a:gd name="T9" fmla="*/ 6 h 137"/>
                  <a:gd name="T10" fmla="*/ 60 w 165"/>
                  <a:gd name="T11" fmla="*/ 92 h 137"/>
                  <a:gd name="T12" fmla="*/ 150 w 165"/>
                  <a:gd name="T13" fmla="*/ 91 h 137"/>
                </a:gdLst>
                <a:ahLst/>
                <a:cxnLst>
                  <a:cxn ang="0">
                    <a:pos x="T0" y="T1"/>
                  </a:cxn>
                  <a:cxn ang="0">
                    <a:pos x="T2" y="T3"/>
                  </a:cxn>
                  <a:cxn ang="0">
                    <a:pos x="T4" y="T5"/>
                  </a:cxn>
                  <a:cxn ang="0">
                    <a:pos x="T6" y="T7"/>
                  </a:cxn>
                  <a:cxn ang="0">
                    <a:pos x="T8" y="T9"/>
                  </a:cxn>
                  <a:cxn ang="0">
                    <a:pos x="T10" y="T11"/>
                  </a:cxn>
                  <a:cxn ang="0">
                    <a:pos x="T12" y="T13"/>
                  </a:cxn>
                </a:cxnLst>
                <a:rect l="0" t="0" r="r" b="b"/>
                <a:pathLst>
                  <a:path w="165" h="137">
                    <a:moveTo>
                      <a:pt x="150" y="91"/>
                    </a:moveTo>
                    <a:cubicBezTo>
                      <a:pt x="150" y="91"/>
                      <a:pt x="165" y="110"/>
                      <a:pt x="141" y="125"/>
                    </a:cubicBezTo>
                    <a:cubicBezTo>
                      <a:pt x="122" y="137"/>
                      <a:pt x="67" y="135"/>
                      <a:pt x="40" y="125"/>
                    </a:cubicBezTo>
                    <a:cubicBezTo>
                      <a:pt x="10" y="115"/>
                      <a:pt x="0" y="17"/>
                      <a:pt x="0" y="17"/>
                    </a:cubicBezTo>
                    <a:cubicBezTo>
                      <a:pt x="0" y="17"/>
                      <a:pt x="9" y="0"/>
                      <a:pt x="25" y="6"/>
                    </a:cubicBezTo>
                    <a:cubicBezTo>
                      <a:pt x="26" y="6"/>
                      <a:pt x="50" y="91"/>
                      <a:pt x="60" y="92"/>
                    </a:cubicBezTo>
                    <a:cubicBezTo>
                      <a:pt x="87" y="95"/>
                      <a:pt x="142" y="68"/>
                      <a:pt x="150" y="91"/>
                    </a:cubicBezTo>
                    <a:close/>
                  </a:path>
                </a:pathLst>
              </a:custGeom>
              <a:solidFill>
                <a:srgbClr val="34E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4" name="Freeform 224"/>
              <p:cNvSpPr>
                <a:spLocks/>
              </p:cNvSpPr>
              <p:nvPr/>
            </p:nvSpPr>
            <p:spPr bwMode="auto">
              <a:xfrm>
                <a:off x="2800350" y="3937001"/>
                <a:ext cx="144463" cy="115888"/>
              </a:xfrm>
              <a:custGeom>
                <a:avLst/>
                <a:gdLst>
                  <a:gd name="T0" fmla="*/ 60 w 108"/>
                  <a:gd name="T1" fmla="*/ 24 h 86"/>
                  <a:gd name="T2" fmla="*/ 92 w 108"/>
                  <a:gd name="T3" fmla="*/ 9 h 86"/>
                  <a:gd name="T4" fmla="*/ 103 w 108"/>
                  <a:gd name="T5" fmla="*/ 29 h 86"/>
                  <a:gd name="T6" fmla="*/ 95 w 108"/>
                  <a:gd name="T7" fmla="*/ 51 h 86"/>
                  <a:gd name="T8" fmla="*/ 62 w 108"/>
                  <a:gd name="T9" fmla="*/ 67 h 86"/>
                  <a:gd name="T10" fmla="*/ 23 w 108"/>
                  <a:gd name="T11" fmla="*/ 85 h 86"/>
                  <a:gd name="T12" fmla="*/ 13 w 108"/>
                  <a:gd name="T13" fmla="*/ 70 h 86"/>
                  <a:gd name="T14" fmla="*/ 45 w 108"/>
                  <a:gd name="T15" fmla="*/ 25 h 86"/>
                  <a:gd name="T16" fmla="*/ 60 w 108"/>
                  <a:gd name="T17" fmla="*/ 2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6">
                    <a:moveTo>
                      <a:pt x="60" y="24"/>
                    </a:moveTo>
                    <a:cubicBezTo>
                      <a:pt x="60" y="24"/>
                      <a:pt x="79" y="0"/>
                      <a:pt x="92" y="9"/>
                    </a:cubicBezTo>
                    <a:cubicBezTo>
                      <a:pt x="95" y="11"/>
                      <a:pt x="101" y="22"/>
                      <a:pt x="103" y="29"/>
                    </a:cubicBezTo>
                    <a:cubicBezTo>
                      <a:pt x="104" y="32"/>
                      <a:pt x="108" y="45"/>
                      <a:pt x="95" y="51"/>
                    </a:cubicBezTo>
                    <a:cubicBezTo>
                      <a:pt x="88" y="54"/>
                      <a:pt x="75" y="58"/>
                      <a:pt x="62" y="67"/>
                    </a:cubicBezTo>
                    <a:cubicBezTo>
                      <a:pt x="49" y="75"/>
                      <a:pt x="29" y="84"/>
                      <a:pt x="23" y="85"/>
                    </a:cubicBezTo>
                    <a:cubicBezTo>
                      <a:pt x="12" y="86"/>
                      <a:pt x="0" y="82"/>
                      <a:pt x="13" y="70"/>
                    </a:cubicBezTo>
                    <a:cubicBezTo>
                      <a:pt x="25" y="60"/>
                      <a:pt x="48" y="38"/>
                      <a:pt x="45" y="25"/>
                    </a:cubicBezTo>
                    <a:cubicBezTo>
                      <a:pt x="43" y="15"/>
                      <a:pt x="60" y="24"/>
                      <a:pt x="60" y="24"/>
                    </a:cubicBezTo>
                    <a:close/>
                  </a:path>
                </a:pathLst>
              </a:custGeom>
              <a:solidFill>
                <a:srgbClr val="7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5" name="Freeform 225"/>
              <p:cNvSpPr>
                <a:spLocks/>
              </p:cNvSpPr>
              <p:nvPr/>
            </p:nvSpPr>
            <p:spPr bwMode="auto">
              <a:xfrm>
                <a:off x="2809875" y="3976688"/>
                <a:ext cx="133350" cy="76200"/>
              </a:xfrm>
              <a:custGeom>
                <a:avLst/>
                <a:gdLst>
                  <a:gd name="T0" fmla="*/ 0 w 99"/>
                  <a:gd name="T1" fmla="*/ 48 h 56"/>
                  <a:gd name="T2" fmla="*/ 19 w 99"/>
                  <a:gd name="T3" fmla="*/ 41 h 56"/>
                  <a:gd name="T4" fmla="*/ 57 w 99"/>
                  <a:gd name="T5" fmla="*/ 20 h 56"/>
                  <a:gd name="T6" fmla="*/ 89 w 99"/>
                  <a:gd name="T7" fmla="*/ 1 h 56"/>
                  <a:gd name="T8" fmla="*/ 97 w 99"/>
                  <a:gd name="T9" fmla="*/ 1 h 56"/>
                  <a:gd name="T10" fmla="*/ 88 w 99"/>
                  <a:gd name="T11" fmla="*/ 21 h 56"/>
                  <a:gd name="T12" fmla="*/ 55 w 99"/>
                  <a:gd name="T13" fmla="*/ 37 h 56"/>
                  <a:gd name="T14" fmla="*/ 16 w 99"/>
                  <a:gd name="T15" fmla="*/ 55 h 56"/>
                  <a:gd name="T16" fmla="*/ 0 w 99"/>
                  <a:gd name="T17"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6">
                    <a:moveTo>
                      <a:pt x="0" y="48"/>
                    </a:moveTo>
                    <a:cubicBezTo>
                      <a:pt x="4" y="45"/>
                      <a:pt x="13" y="43"/>
                      <a:pt x="19" y="41"/>
                    </a:cubicBezTo>
                    <a:cubicBezTo>
                      <a:pt x="25" y="38"/>
                      <a:pt x="49" y="26"/>
                      <a:pt x="57" y="20"/>
                    </a:cubicBezTo>
                    <a:cubicBezTo>
                      <a:pt x="64" y="15"/>
                      <a:pt x="76" y="3"/>
                      <a:pt x="89" y="1"/>
                    </a:cubicBezTo>
                    <a:cubicBezTo>
                      <a:pt x="93" y="0"/>
                      <a:pt x="95" y="0"/>
                      <a:pt x="97" y="1"/>
                    </a:cubicBezTo>
                    <a:cubicBezTo>
                      <a:pt x="98" y="6"/>
                      <a:pt x="99" y="16"/>
                      <a:pt x="88" y="21"/>
                    </a:cubicBezTo>
                    <a:cubicBezTo>
                      <a:pt x="81" y="24"/>
                      <a:pt x="68" y="28"/>
                      <a:pt x="55" y="37"/>
                    </a:cubicBezTo>
                    <a:cubicBezTo>
                      <a:pt x="42" y="45"/>
                      <a:pt x="22" y="54"/>
                      <a:pt x="16" y="55"/>
                    </a:cubicBezTo>
                    <a:cubicBezTo>
                      <a:pt x="8" y="56"/>
                      <a:pt x="0" y="54"/>
                      <a:pt x="0" y="48"/>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6" name="Freeform 226"/>
              <p:cNvSpPr>
                <a:spLocks/>
              </p:cNvSpPr>
              <p:nvPr/>
            </p:nvSpPr>
            <p:spPr bwMode="auto">
              <a:xfrm>
                <a:off x="2813050" y="3983038"/>
                <a:ext cx="127000" cy="71438"/>
              </a:xfrm>
              <a:custGeom>
                <a:avLst/>
                <a:gdLst>
                  <a:gd name="T0" fmla="*/ 0 w 95"/>
                  <a:gd name="T1" fmla="*/ 49 h 53"/>
                  <a:gd name="T2" fmla="*/ 2 w 95"/>
                  <a:gd name="T3" fmla="*/ 48 h 53"/>
                  <a:gd name="T4" fmla="*/ 56 w 95"/>
                  <a:gd name="T5" fmla="*/ 22 h 53"/>
                  <a:gd name="T6" fmla="*/ 92 w 95"/>
                  <a:gd name="T7" fmla="*/ 3 h 53"/>
                  <a:gd name="T8" fmla="*/ 95 w 95"/>
                  <a:gd name="T9" fmla="*/ 4 h 53"/>
                  <a:gd name="T10" fmla="*/ 86 w 95"/>
                  <a:gd name="T11" fmla="*/ 17 h 53"/>
                  <a:gd name="T12" fmla="*/ 51 w 95"/>
                  <a:gd name="T13" fmla="*/ 41 h 53"/>
                  <a:gd name="T14" fmla="*/ 26 w 95"/>
                  <a:gd name="T15" fmla="*/ 53 h 53"/>
                  <a:gd name="T16" fmla="*/ 0 w 95"/>
                  <a:gd name="T1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53">
                    <a:moveTo>
                      <a:pt x="0" y="49"/>
                    </a:moveTo>
                    <a:cubicBezTo>
                      <a:pt x="1" y="49"/>
                      <a:pt x="1" y="48"/>
                      <a:pt x="2" y="48"/>
                    </a:cubicBezTo>
                    <a:cubicBezTo>
                      <a:pt x="7" y="44"/>
                      <a:pt x="40" y="34"/>
                      <a:pt x="56" y="22"/>
                    </a:cubicBezTo>
                    <a:cubicBezTo>
                      <a:pt x="72" y="10"/>
                      <a:pt x="77" y="0"/>
                      <a:pt x="92" y="3"/>
                    </a:cubicBezTo>
                    <a:cubicBezTo>
                      <a:pt x="94" y="3"/>
                      <a:pt x="95" y="3"/>
                      <a:pt x="95" y="4"/>
                    </a:cubicBezTo>
                    <a:cubicBezTo>
                      <a:pt x="95" y="8"/>
                      <a:pt x="93" y="14"/>
                      <a:pt x="86" y="17"/>
                    </a:cubicBezTo>
                    <a:cubicBezTo>
                      <a:pt x="79" y="20"/>
                      <a:pt x="61" y="29"/>
                      <a:pt x="51" y="41"/>
                    </a:cubicBezTo>
                    <a:cubicBezTo>
                      <a:pt x="43" y="50"/>
                      <a:pt x="31" y="52"/>
                      <a:pt x="26" y="53"/>
                    </a:cubicBezTo>
                    <a:cubicBezTo>
                      <a:pt x="20" y="53"/>
                      <a:pt x="3" y="52"/>
                      <a:pt x="0" y="49"/>
                    </a:cubicBezTo>
                    <a:close/>
                  </a:path>
                </a:pathLst>
              </a:custGeom>
              <a:solidFill>
                <a:srgbClr val="819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7" name="Freeform 227"/>
              <p:cNvSpPr>
                <a:spLocks/>
              </p:cNvSpPr>
              <p:nvPr/>
            </p:nvSpPr>
            <p:spPr bwMode="auto">
              <a:xfrm>
                <a:off x="2968625" y="3062288"/>
                <a:ext cx="36513" cy="65088"/>
              </a:xfrm>
              <a:custGeom>
                <a:avLst/>
                <a:gdLst>
                  <a:gd name="T0" fmla="*/ 16 w 27"/>
                  <a:gd name="T1" fmla="*/ 4 h 48"/>
                  <a:gd name="T2" fmla="*/ 24 w 27"/>
                  <a:gd name="T3" fmla="*/ 10 h 48"/>
                  <a:gd name="T4" fmla="*/ 25 w 27"/>
                  <a:gd name="T5" fmla="*/ 25 h 48"/>
                  <a:gd name="T6" fmla="*/ 21 w 27"/>
                  <a:gd name="T7" fmla="*/ 37 h 48"/>
                  <a:gd name="T8" fmla="*/ 5 w 27"/>
                  <a:gd name="T9" fmla="*/ 43 h 48"/>
                  <a:gd name="T10" fmla="*/ 12 w 27"/>
                  <a:gd name="T11" fmla="*/ 21 h 48"/>
                  <a:gd name="T12" fmla="*/ 16 w 27"/>
                  <a:gd name="T13" fmla="*/ 4 h 48"/>
                </a:gdLst>
                <a:ahLst/>
                <a:cxnLst>
                  <a:cxn ang="0">
                    <a:pos x="T0" y="T1"/>
                  </a:cxn>
                  <a:cxn ang="0">
                    <a:pos x="T2" y="T3"/>
                  </a:cxn>
                  <a:cxn ang="0">
                    <a:pos x="T4" y="T5"/>
                  </a:cxn>
                  <a:cxn ang="0">
                    <a:pos x="T6" y="T7"/>
                  </a:cxn>
                  <a:cxn ang="0">
                    <a:pos x="T8" y="T9"/>
                  </a:cxn>
                  <a:cxn ang="0">
                    <a:pos x="T10" y="T11"/>
                  </a:cxn>
                  <a:cxn ang="0">
                    <a:pos x="T12" y="T13"/>
                  </a:cxn>
                </a:cxnLst>
                <a:rect l="0" t="0" r="r" b="b"/>
                <a:pathLst>
                  <a:path w="27" h="48">
                    <a:moveTo>
                      <a:pt x="16" y="4"/>
                    </a:moveTo>
                    <a:cubicBezTo>
                      <a:pt x="16" y="4"/>
                      <a:pt x="22" y="0"/>
                      <a:pt x="24" y="10"/>
                    </a:cubicBezTo>
                    <a:cubicBezTo>
                      <a:pt x="24" y="14"/>
                      <a:pt x="22" y="20"/>
                      <a:pt x="25" y="25"/>
                    </a:cubicBezTo>
                    <a:cubicBezTo>
                      <a:pt x="27" y="32"/>
                      <a:pt x="21" y="37"/>
                      <a:pt x="21" y="37"/>
                    </a:cubicBezTo>
                    <a:cubicBezTo>
                      <a:pt x="21" y="37"/>
                      <a:pt x="14" y="48"/>
                      <a:pt x="5" y="43"/>
                    </a:cubicBezTo>
                    <a:cubicBezTo>
                      <a:pt x="0" y="41"/>
                      <a:pt x="6" y="30"/>
                      <a:pt x="12" y="21"/>
                    </a:cubicBezTo>
                    <a:cubicBezTo>
                      <a:pt x="15" y="17"/>
                      <a:pt x="15" y="8"/>
                      <a:pt x="16" y="4"/>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91" name="Group 390"/>
            <p:cNvGrpSpPr/>
            <p:nvPr/>
          </p:nvGrpSpPr>
          <p:grpSpPr>
            <a:xfrm>
              <a:off x="1065419" y="2553956"/>
              <a:ext cx="185998" cy="659168"/>
              <a:chOff x="1389063" y="2705100"/>
              <a:chExt cx="288925" cy="1023938"/>
            </a:xfrm>
          </p:grpSpPr>
          <p:sp>
            <p:nvSpPr>
              <p:cNvPr id="392" name="Freeform 172"/>
              <p:cNvSpPr>
                <a:spLocks/>
              </p:cNvSpPr>
              <p:nvPr/>
            </p:nvSpPr>
            <p:spPr bwMode="auto">
              <a:xfrm>
                <a:off x="1566863" y="2705100"/>
                <a:ext cx="71438" cy="146050"/>
              </a:xfrm>
              <a:custGeom>
                <a:avLst/>
                <a:gdLst>
                  <a:gd name="T0" fmla="*/ 0 w 53"/>
                  <a:gd name="T1" fmla="*/ 88 h 109"/>
                  <a:gd name="T2" fmla="*/ 12 w 53"/>
                  <a:gd name="T3" fmla="*/ 35 h 109"/>
                  <a:gd name="T4" fmla="*/ 18 w 53"/>
                  <a:gd name="T5" fmla="*/ 9 h 109"/>
                  <a:gd name="T6" fmla="*/ 25 w 53"/>
                  <a:gd name="T7" fmla="*/ 4 h 109"/>
                  <a:gd name="T8" fmla="*/ 22 w 53"/>
                  <a:gd name="T9" fmla="*/ 29 h 109"/>
                  <a:gd name="T10" fmla="*/ 28 w 53"/>
                  <a:gd name="T11" fmla="*/ 33 h 109"/>
                  <a:gd name="T12" fmla="*/ 48 w 53"/>
                  <a:gd name="T13" fmla="*/ 8 h 109"/>
                  <a:gd name="T14" fmla="*/ 46 w 53"/>
                  <a:gd name="T15" fmla="*/ 20 h 109"/>
                  <a:gd name="T16" fmla="*/ 34 w 53"/>
                  <a:gd name="T17" fmla="*/ 41 h 109"/>
                  <a:gd name="T18" fmla="*/ 40 w 53"/>
                  <a:gd name="T19" fmla="*/ 61 h 109"/>
                  <a:gd name="T20" fmla="*/ 19 w 53"/>
                  <a:gd name="T21" fmla="*/ 99 h 109"/>
                  <a:gd name="T22" fmla="*/ 0 w 53"/>
                  <a:gd name="T23" fmla="*/ 8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109">
                    <a:moveTo>
                      <a:pt x="0" y="88"/>
                    </a:moveTo>
                    <a:cubicBezTo>
                      <a:pt x="12" y="35"/>
                      <a:pt x="12" y="35"/>
                      <a:pt x="12" y="35"/>
                    </a:cubicBezTo>
                    <a:cubicBezTo>
                      <a:pt x="12" y="35"/>
                      <a:pt x="12" y="37"/>
                      <a:pt x="18" y="9"/>
                    </a:cubicBezTo>
                    <a:cubicBezTo>
                      <a:pt x="20" y="0"/>
                      <a:pt x="24" y="0"/>
                      <a:pt x="25" y="4"/>
                    </a:cubicBezTo>
                    <a:cubicBezTo>
                      <a:pt x="26" y="6"/>
                      <a:pt x="24" y="17"/>
                      <a:pt x="22" y="29"/>
                    </a:cubicBezTo>
                    <a:cubicBezTo>
                      <a:pt x="21" y="32"/>
                      <a:pt x="23" y="40"/>
                      <a:pt x="28" y="33"/>
                    </a:cubicBezTo>
                    <a:cubicBezTo>
                      <a:pt x="34" y="23"/>
                      <a:pt x="45" y="8"/>
                      <a:pt x="48" y="8"/>
                    </a:cubicBezTo>
                    <a:cubicBezTo>
                      <a:pt x="53" y="8"/>
                      <a:pt x="51" y="11"/>
                      <a:pt x="46" y="20"/>
                    </a:cubicBezTo>
                    <a:cubicBezTo>
                      <a:pt x="42" y="28"/>
                      <a:pt x="33" y="39"/>
                      <a:pt x="34" y="41"/>
                    </a:cubicBezTo>
                    <a:cubicBezTo>
                      <a:pt x="43" y="54"/>
                      <a:pt x="40" y="61"/>
                      <a:pt x="40" y="61"/>
                    </a:cubicBezTo>
                    <a:cubicBezTo>
                      <a:pt x="40" y="61"/>
                      <a:pt x="24" y="94"/>
                      <a:pt x="19" y="99"/>
                    </a:cubicBezTo>
                    <a:cubicBezTo>
                      <a:pt x="6" y="109"/>
                      <a:pt x="0" y="88"/>
                      <a:pt x="0" y="88"/>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3" name="Freeform 173"/>
              <p:cNvSpPr>
                <a:spLocks/>
              </p:cNvSpPr>
              <p:nvPr/>
            </p:nvSpPr>
            <p:spPr bwMode="auto">
              <a:xfrm>
                <a:off x="1409700" y="2792413"/>
                <a:ext cx="192088" cy="293688"/>
              </a:xfrm>
              <a:custGeom>
                <a:avLst/>
                <a:gdLst>
                  <a:gd name="T0" fmla="*/ 9 w 143"/>
                  <a:gd name="T1" fmla="*/ 189 h 219"/>
                  <a:gd name="T2" fmla="*/ 48 w 143"/>
                  <a:gd name="T3" fmla="*/ 202 h 219"/>
                  <a:gd name="T4" fmla="*/ 112 w 143"/>
                  <a:gd name="T5" fmla="*/ 118 h 219"/>
                  <a:gd name="T6" fmla="*/ 143 w 143"/>
                  <a:gd name="T7" fmla="*/ 26 h 219"/>
                  <a:gd name="T8" fmla="*/ 113 w 143"/>
                  <a:gd name="T9" fmla="*/ 11 h 219"/>
                  <a:gd name="T10" fmla="*/ 82 w 143"/>
                  <a:gd name="T11" fmla="*/ 92 h 219"/>
                  <a:gd name="T12" fmla="*/ 9 w 143"/>
                  <a:gd name="T13" fmla="*/ 189 h 219"/>
                </a:gdLst>
                <a:ahLst/>
                <a:cxnLst>
                  <a:cxn ang="0">
                    <a:pos x="T0" y="T1"/>
                  </a:cxn>
                  <a:cxn ang="0">
                    <a:pos x="T2" y="T3"/>
                  </a:cxn>
                  <a:cxn ang="0">
                    <a:pos x="T4" y="T5"/>
                  </a:cxn>
                  <a:cxn ang="0">
                    <a:pos x="T6" y="T7"/>
                  </a:cxn>
                  <a:cxn ang="0">
                    <a:pos x="T8" y="T9"/>
                  </a:cxn>
                  <a:cxn ang="0">
                    <a:pos x="T10" y="T11"/>
                  </a:cxn>
                  <a:cxn ang="0">
                    <a:pos x="T12" y="T13"/>
                  </a:cxn>
                </a:cxnLst>
                <a:rect l="0" t="0" r="r" b="b"/>
                <a:pathLst>
                  <a:path w="143" h="219">
                    <a:moveTo>
                      <a:pt x="9" y="189"/>
                    </a:moveTo>
                    <a:cubicBezTo>
                      <a:pt x="9" y="189"/>
                      <a:pt x="14" y="219"/>
                      <a:pt x="48" y="202"/>
                    </a:cubicBezTo>
                    <a:cubicBezTo>
                      <a:pt x="70" y="192"/>
                      <a:pt x="104" y="133"/>
                      <a:pt x="112" y="118"/>
                    </a:cubicBezTo>
                    <a:cubicBezTo>
                      <a:pt x="128" y="86"/>
                      <a:pt x="143" y="26"/>
                      <a:pt x="143" y="26"/>
                    </a:cubicBezTo>
                    <a:cubicBezTo>
                      <a:pt x="143" y="26"/>
                      <a:pt x="126" y="0"/>
                      <a:pt x="113" y="11"/>
                    </a:cubicBezTo>
                    <a:cubicBezTo>
                      <a:pt x="112" y="12"/>
                      <a:pt x="93" y="74"/>
                      <a:pt x="82" y="92"/>
                    </a:cubicBezTo>
                    <a:cubicBezTo>
                      <a:pt x="61" y="125"/>
                      <a:pt x="0" y="170"/>
                      <a:pt x="9" y="189"/>
                    </a:cubicBezTo>
                    <a:close/>
                  </a:path>
                </a:pathLst>
              </a:custGeom>
              <a:solidFill>
                <a:srgbClr val="686D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4" name="Freeform 174"/>
              <p:cNvSpPr>
                <a:spLocks/>
              </p:cNvSpPr>
              <p:nvPr/>
            </p:nvSpPr>
            <p:spPr bwMode="auto">
              <a:xfrm>
                <a:off x="1423988" y="3587751"/>
                <a:ext cx="153988" cy="82550"/>
              </a:xfrm>
              <a:custGeom>
                <a:avLst/>
                <a:gdLst>
                  <a:gd name="T0" fmla="*/ 7 w 115"/>
                  <a:gd name="T1" fmla="*/ 13 h 61"/>
                  <a:gd name="T2" fmla="*/ 0 w 115"/>
                  <a:gd name="T3" fmla="*/ 29 h 61"/>
                  <a:gd name="T4" fmla="*/ 5 w 115"/>
                  <a:gd name="T5" fmla="*/ 54 h 61"/>
                  <a:gd name="T6" fmla="*/ 25 w 115"/>
                  <a:gd name="T7" fmla="*/ 61 h 61"/>
                  <a:gd name="T8" fmla="*/ 48 w 115"/>
                  <a:gd name="T9" fmla="*/ 55 h 61"/>
                  <a:gd name="T10" fmla="*/ 73 w 115"/>
                  <a:gd name="T11" fmla="*/ 50 h 61"/>
                  <a:gd name="T12" fmla="*/ 113 w 115"/>
                  <a:gd name="T13" fmla="*/ 21 h 61"/>
                  <a:gd name="T14" fmla="*/ 111 w 115"/>
                  <a:gd name="T15" fmla="*/ 5 h 61"/>
                  <a:gd name="T16" fmla="*/ 45 w 115"/>
                  <a:gd name="T17" fmla="*/ 9 h 61"/>
                  <a:gd name="T18" fmla="*/ 7 w 115"/>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7" y="13"/>
                    </a:moveTo>
                    <a:cubicBezTo>
                      <a:pt x="7" y="13"/>
                      <a:pt x="0" y="16"/>
                      <a:pt x="0" y="29"/>
                    </a:cubicBezTo>
                    <a:cubicBezTo>
                      <a:pt x="1" y="42"/>
                      <a:pt x="2" y="52"/>
                      <a:pt x="5" y="54"/>
                    </a:cubicBezTo>
                    <a:cubicBezTo>
                      <a:pt x="9" y="57"/>
                      <a:pt x="18" y="61"/>
                      <a:pt x="25" y="61"/>
                    </a:cubicBezTo>
                    <a:cubicBezTo>
                      <a:pt x="33" y="60"/>
                      <a:pt x="43" y="57"/>
                      <a:pt x="48" y="55"/>
                    </a:cubicBezTo>
                    <a:cubicBezTo>
                      <a:pt x="52" y="54"/>
                      <a:pt x="56" y="54"/>
                      <a:pt x="73" y="50"/>
                    </a:cubicBezTo>
                    <a:cubicBezTo>
                      <a:pt x="97" y="43"/>
                      <a:pt x="111" y="27"/>
                      <a:pt x="113" y="21"/>
                    </a:cubicBezTo>
                    <a:cubicBezTo>
                      <a:pt x="115" y="14"/>
                      <a:pt x="111" y="5"/>
                      <a:pt x="111" y="5"/>
                    </a:cubicBezTo>
                    <a:cubicBezTo>
                      <a:pt x="91" y="8"/>
                      <a:pt x="52" y="17"/>
                      <a:pt x="45" y="9"/>
                    </a:cubicBezTo>
                    <a:cubicBezTo>
                      <a:pt x="38" y="0"/>
                      <a:pt x="7" y="13"/>
                      <a:pt x="7" y="13"/>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5" name="Freeform 175"/>
              <p:cNvSpPr>
                <a:spLocks/>
              </p:cNvSpPr>
              <p:nvPr/>
            </p:nvSpPr>
            <p:spPr bwMode="auto">
              <a:xfrm>
                <a:off x="1423988" y="3578226"/>
                <a:ext cx="155575" cy="82550"/>
              </a:xfrm>
              <a:custGeom>
                <a:avLst/>
                <a:gdLst>
                  <a:gd name="T0" fmla="*/ 5 w 116"/>
                  <a:gd name="T1" fmla="*/ 13 h 61"/>
                  <a:gd name="T2" fmla="*/ 0 w 116"/>
                  <a:gd name="T3" fmla="*/ 33 h 61"/>
                  <a:gd name="T4" fmla="*/ 6 w 116"/>
                  <a:gd name="T5" fmla="*/ 54 h 61"/>
                  <a:gd name="T6" fmla="*/ 23 w 116"/>
                  <a:gd name="T7" fmla="*/ 61 h 61"/>
                  <a:gd name="T8" fmla="*/ 46 w 116"/>
                  <a:gd name="T9" fmla="*/ 55 h 61"/>
                  <a:gd name="T10" fmla="*/ 74 w 116"/>
                  <a:gd name="T11" fmla="*/ 51 h 61"/>
                  <a:gd name="T12" fmla="*/ 111 w 116"/>
                  <a:gd name="T13" fmla="*/ 25 h 61"/>
                  <a:gd name="T14" fmla="*/ 96 w 116"/>
                  <a:gd name="T15" fmla="*/ 7 h 61"/>
                  <a:gd name="T16" fmla="*/ 43 w 116"/>
                  <a:gd name="T17" fmla="*/ 9 h 61"/>
                  <a:gd name="T18" fmla="*/ 5 w 116"/>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61">
                    <a:moveTo>
                      <a:pt x="5" y="13"/>
                    </a:moveTo>
                    <a:cubicBezTo>
                      <a:pt x="5" y="13"/>
                      <a:pt x="0" y="20"/>
                      <a:pt x="0" y="33"/>
                    </a:cubicBezTo>
                    <a:cubicBezTo>
                      <a:pt x="1" y="46"/>
                      <a:pt x="3" y="51"/>
                      <a:pt x="6" y="54"/>
                    </a:cubicBezTo>
                    <a:cubicBezTo>
                      <a:pt x="9" y="56"/>
                      <a:pt x="16" y="61"/>
                      <a:pt x="23" y="61"/>
                    </a:cubicBezTo>
                    <a:cubicBezTo>
                      <a:pt x="31" y="60"/>
                      <a:pt x="41" y="57"/>
                      <a:pt x="46" y="55"/>
                    </a:cubicBezTo>
                    <a:cubicBezTo>
                      <a:pt x="50" y="54"/>
                      <a:pt x="57" y="56"/>
                      <a:pt x="74" y="51"/>
                    </a:cubicBezTo>
                    <a:cubicBezTo>
                      <a:pt x="91" y="46"/>
                      <a:pt x="107" y="35"/>
                      <a:pt x="111" y="25"/>
                    </a:cubicBezTo>
                    <a:cubicBezTo>
                      <a:pt x="113" y="19"/>
                      <a:pt x="116" y="4"/>
                      <a:pt x="96" y="7"/>
                    </a:cubicBezTo>
                    <a:cubicBezTo>
                      <a:pt x="77" y="10"/>
                      <a:pt x="50" y="17"/>
                      <a:pt x="43" y="9"/>
                    </a:cubicBezTo>
                    <a:cubicBezTo>
                      <a:pt x="36" y="0"/>
                      <a:pt x="5" y="13"/>
                      <a:pt x="5" y="13"/>
                    </a:cubicBezTo>
                    <a:close/>
                  </a:path>
                </a:pathLst>
              </a:custGeom>
              <a:solidFill>
                <a:srgbClr val="A2BC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6" name="Freeform 176"/>
              <p:cNvSpPr>
                <a:spLocks/>
              </p:cNvSpPr>
              <p:nvPr/>
            </p:nvSpPr>
            <p:spPr bwMode="auto">
              <a:xfrm>
                <a:off x="1492250" y="3592513"/>
                <a:ext cx="17463" cy="30163"/>
              </a:xfrm>
              <a:custGeom>
                <a:avLst/>
                <a:gdLst>
                  <a:gd name="T0" fmla="*/ 13 w 14"/>
                  <a:gd name="T1" fmla="*/ 21 h 22"/>
                  <a:gd name="T2" fmla="*/ 10 w 14"/>
                  <a:gd name="T3" fmla="*/ 19 h 22"/>
                  <a:gd name="T4" fmla="*/ 9 w 14"/>
                  <a:gd name="T5" fmla="*/ 12 h 22"/>
                  <a:gd name="T6" fmla="*/ 3 w 14"/>
                  <a:gd name="T7" fmla="*/ 2 h 22"/>
                  <a:gd name="T8" fmla="*/ 1 w 14"/>
                  <a:gd name="T9" fmla="*/ 1 h 22"/>
                  <a:gd name="T10" fmla="*/ 3 w 14"/>
                  <a:gd name="T11" fmla="*/ 0 h 22"/>
                  <a:gd name="T12" fmla="*/ 13 w 14"/>
                  <a:gd name="T13" fmla="*/ 11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19"/>
                    </a:cubicBezTo>
                    <a:cubicBezTo>
                      <a:pt x="10" y="19"/>
                      <a:pt x="10" y="16"/>
                      <a:pt x="9" y="12"/>
                    </a:cubicBezTo>
                    <a:cubicBezTo>
                      <a:pt x="8" y="7"/>
                      <a:pt x="5" y="3"/>
                      <a:pt x="3" y="2"/>
                    </a:cubicBezTo>
                    <a:cubicBezTo>
                      <a:pt x="2" y="2"/>
                      <a:pt x="0" y="2"/>
                      <a:pt x="1" y="1"/>
                    </a:cubicBezTo>
                    <a:cubicBezTo>
                      <a:pt x="1" y="0"/>
                      <a:pt x="2" y="0"/>
                      <a:pt x="3" y="0"/>
                    </a:cubicBezTo>
                    <a:cubicBezTo>
                      <a:pt x="5" y="1"/>
                      <a:pt x="11" y="4"/>
                      <a:pt x="13" y="11"/>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7" name="Freeform 177"/>
              <p:cNvSpPr>
                <a:spLocks/>
              </p:cNvSpPr>
              <p:nvPr/>
            </p:nvSpPr>
            <p:spPr bwMode="auto">
              <a:xfrm>
                <a:off x="1501775" y="3592513"/>
                <a:ext cx="17463" cy="28575"/>
              </a:xfrm>
              <a:custGeom>
                <a:avLst/>
                <a:gdLst>
                  <a:gd name="T0" fmla="*/ 13 w 14"/>
                  <a:gd name="T1" fmla="*/ 21 h 22"/>
                  <a:gd name="T2" fmla="*/ 10 w 14"/>
                  <a:gd name="T3" fmla="*/ 20 h 22"/>
                  <a:gd name="T4" fmla="*/ 9 w 14"/>
                  <a:gd name="T5" fmla="*/ 13 h 22"/>
                  <a:gd name="T6" fmla="*/ 3 w 14"/>
                  <a:gd name="T7" fmla="*/ 3 h 22"/>
                  <a:gd name="T8" fmla="*/ 1 w 14"/>
                  <a:gd name="T9" fmla="*/ 2 h 22"/>
                  <a:gd name="T10" fmla="*/ 3 w 14"/>
                  <a:gd name="T11" fmla="*/ 0 h 22"/>
                  <a:gd name="T12" fmla="*/ 13 w 14"/>
                  <a:gd name="T13" fmla="*/ 12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20"/>
                    </a:cubicBezTo>
                    <a:cubicBezTo>
                      <a:pt x="10" y="20"/>
                      <a:pt x="10" y="17"/>
                      <a:pt x="9" y="13"/>
                    </a:cubicBezTo>
                    <a:cubicBezTo>
                      <a:pt x="8" y="7"/>
                      <a:pt x="5" y="4"/>
                      <a:pt x="3" y="3"/>
                    </a:cubicBezTo>
                    <a:cubicBezTo>
                      <a:pt x="2" y="3"/>
                      <a:pt x="0" y="3"/>
                      <a:pt x="1" y="2"/>
                    </a:cubicBezTo>
                    <a:cubicBezTo>
                      <a:pt x="1" y="1"/>
                      <a:pt x="2" y="0"/>
                      <a:pt x="3" y="0"/>
                    </a:cubicBezTo>
                    <a:cubicBezTo>
                      <a:pt x="5" y="1"/>
                      <a:pt x="11" y="4"/>
                      <a:pt x="13" y="12"/>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8" name="Freeform 178"/>
              <p:cNvSpPr>
                <a:spLocks/>
              </p:cNvSpPr>
              <p:nvPr/>
            </p:nvSpPr>
            <p:spPr bwMode="auto">
              <a:xfrm>
                <a:off x="1511300" y="3592513"/>
                <a:ext cx="15875" cy="26988"/>
              </a:xfrm>
              <a:custGeom>
                <a:avLst/>
                <a:gdLst>
                  <a:gd name="T0" fmla="*/ 11 w 12"/>
                  <a:gd name="T1" fmla="*/ 20 h 21"/>
                  <a:gd name="T2" fmla="*/ 9 w 12"/>
                  <a:gd name="T3" fmla="*/ 19 h 21"/>
                  <a:gd name="T4" fmla="*/ 8 w 12"/>
                  <a:gd name="T5" fmla="*/ 11 h 21"/>
                  <a:gd name="T6" fmla="*/ 2 w 12"/>
                  <a:gd name="T7" fmla="*/ 2 h 21"/>
                  <a:gd name="T8" fmla="*/ 0 w 12"/>
                  <a:gd name="T9" fmla="*/ 2 h 21"/>
                  <a:gd name="T10" fmla="*/ 3 w 12"/>
                  <a:gd name="T11" fmla="*/ 0 h 21"/>
                  <a:gd name="T12" fmla="*/ 10 w 12"/>
                  <a:gd name="T13" fmla="*/ 7 h 21"/>
                  <a:gd name="T14" fmla="*/ 11 w 1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11" y="20"/>
                    </a:moveTo>
                    <a:cubicBezTo>
                      <a:pt x="10" y="21"/>
                      <a:pt x="9" y="20"/>
                      <a:pt x="9" y="19"/>
                    </a:cubicBezTo>
                    <a:cubicBezTo>
                      <a:pt x="9" y="19"/>
                      <a:pt x="9" y="15"/>
                      <a:pt x="8" y="11"/>
                    </a:cubicBezTo>
                    <a:cubicBezTo>
                      <a:pt x="7" y="6"/>
                      <a:pt x="5" y="3"/>
                      <a:pt x="2" y="2"/>
                    </a:cubicBezTo>
                    <a:cubicBezTo>
                      <a:pt x="2" y="2"/>
                      <a:pt x="0" y="3"/>
                      <a:pt x="0" y="2"/>
                    </a:cubicBezTo>
                    <a:cubicBezTo>
                      <a:pt x="0" y="1"/>
                      <a:pt x="2" y="0"/>
                      <a:pt x="3" y="0"/>
                    </a:cubicBezTo>
                    <a:cubicBezTo>
                      <a:pt x="5" y="0"/>
                      <a:pt x="8" y="2"/>
                      <a:pt x="10" y="7"/>
                    </a:cubicBezTo>
                    <a:cubicBezTo>
                      <a:pt x="11" y="12"/>
                      <a:pt x="12" y="18"/>
                      <a:pt x="11"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9" name="Freeform 179"/>
              <p:cNvSpPr>
                <a:spLocks/>
              </p:cNvSpPr>
              <p:nvPr/>
            </p:nvSpPr>
            <p:spPr bwMode="auto">
              <a:xfrm>
                <a:off x="1414463" y="3127376"/>
                <a:ext cx="123825" cy="517525"/>
              </a:xfrm>
              <a:custGeom>
                <a:avLst/>
                <a:gdLst>
                  <a:gd name="T0" fmla="*/ 58 w 92"/>
                  <a:gd name="T1" fmla="*/ 61 h 386"/>
                  <a:gd name="T2" fmla="*/ 83 w 92"/>
                  <a:gd name="T3" fmla="*/ 259 h 386"/>
                  <a:gd name="T4" fmla="*/ 61 w 92"/>
                  <a:gd name="T5" fmla="*/ 354 h 386"/>
                  <a:gd name="T6" fmla="*/ 9 w 92"/>
                  <a:gd name="T7" fmla="*/ 349 h 386"/>
                  <a:gd name="T8" fmla="*/ 25 w 92"/>
                  <a:gd name="T9" fmla="*/ 275 h 386"/>
                  <a:gd name="T10" fmla="*/ 35 w 92"/>
                  <a:gd name="T11" fmla="*/ 227 h 386"/>
                  <a:gd name="T12" fmla="*/ 5 w 92"/>
                  <a:gd name="T13" fmla="*/ 94 h 386"/>
                  <a:gd name="T14" fmla="*/ 58 w 92"/>
                  <a:gd name="T15" fmla="*/ 61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86">
                    <a:moveTo>
                      <a:pt x="58" y="61"/>
                    </a:moveTo>
                    <a:cubicBezTo>
                      <a:pt x="78" y="107"/>
                      <a:pt x="92" y="227"/>
                      <a:pt x="83" y="259"/>
                    </a:cubicBezTo>
                    <a:cubicBezTo>
                      <a:pt x="69" y="311"/>
                      <a:pt x="61" y="354"/>
                      <a:pt x="61" y="354"/>
                    </a:cubicBezTo>
                    <a:cubicBezTo>
                      <a:pt x="28" y="386"/>
                      <a:pt x="9" y="360"/>
                      <a:pt x="9" y="349"/>
                    </a:cubicBezTo>
                    <a:cubicBezTo>
                      <a:pt x="9" y="349"/>
                      <a:pt x="18" y="305"/>
                      <a:pt x="25" y="275"/>
                    </a:cubicBezTo>
                    <a:cubicBezTo>
                      <a:pt x="29" y="259"/>
                      <a:pt x="35" y="232"/>
                      <a:pt x="35" y="227"/>
                    </a:cubicBezTo>
                    <a:cubicBezTo>
                      <a:pt x="37" y="209"/>
                      <a:pt x="25" y="146"/>
                      <a:pt x="5" y="94"/>
                    </a:cubicBezTo>
                    <a:cubicBezTo>
                      <a:pt x="0" y="82"/>
                      <a:pt x="30" y="0"/>
                      <a:pt x="58" y="61"/>
                    </a:cubicBezTo>
                    <a:close/>
                  </a:path>
                </a:pathLst>
              </a:custGeom>
              <a:solidFill>
                <a:srgbClr val="031E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0" name="Freeform 180"/>
              <p:cNvSpPr>
                <a:spLocks/>
              </p:cNvSpPr>
              <p:nvPr/>
            </p:nvSpPr>
            <p:spPr bwMode="auto">
              <a:xfrm>
                <a:off x="1520825" y="3646488"/>
                <a:ext cx="153988" cy="82550"/>
              </a:xfrm>
              <a:custGeom>
                <a:avLst/>
                <a:gdLst>
                  <a:gd name="T0" fmla="*/ 8 w 115"/>
                  <a:gd name="T1" fmla="*/ 12 h 61"/>
                  <a:gd name="T2" fmla="*/ 1 w 115"/>
                  <a:gd name="T3" fmla="*/ 29 h 61"/>
                  <a:gd name="T4" fmla="*/ 6 w 115"/>
                  <a:gd name="T5" fmla="*/ 53 h 61"/>
                  <a:gd name="T6" fmla="*/ 26 w 115"/>
                  <a:gd name="T7" fmla="*/ 60 h 61"/>
                  <a:gd name="T8" fmla="*/ 48 w 115"/>
                  <a:gd name="T9" fmla="*/ 55 h 61"/>
                  <a:gd name="T10" fmla="*/ 73 w 115"/>
                  <a:gd name="T11" fmla="*/ 49 h 61"/>
                  <a:gd name="T12" fmla="*/ 113 w 115"/>
                  <a:gd name="T13" fmla="*/ 20 h 61"/>
                  <a:gd name="T14" fmla="*/ 111 w 115"/>
                  <a:gd name="T15" fmla="*/ 4 h 61"/>
                  <a:gd name="T16" fmla="*/ 45 w 115"/>
                  <a:gd name="T17" fmla="*/ 8 h 61"/>
                  <a:gd name="T18" fmla="*/ 8 w 115"/>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8" y="12"/>
                    </a:moveTo>
                    <a:cubicBezTo>
                      <a:pt x="8" y="12"/>
                      <a:pt x="0" y="16"/>
                      <a:pt x="1" y="29"/>
                    </a:cubicBezTo>
                    <a:cubicBezTo>
                      <a:pt x="1" y="42"/>
                      <a:pt x="3" y="51"/>
                      <a:pt x="6" y="53"/>
                    </a:cubicBezTo>
                    <a:cubicBezTo>
                      <a:pt x="9" y="56"/>
                      <a:pt x="18" y="61"/>
                      <a:pt x="26" y="60"/>
                    </a:cubicBezTo>
                    <a:cubicBezTo>
                      <a:pt x="34" y="59"/>
                      <a:pt x="43" y="56"/>
                      <a:pt x="48" y="55"/>
                    </a:cubicBezTo>
                    <a:cubicBezTo>
                      <a:pt x="53" y="53"/>
                      <a:pt x="56" y="54"/>
                      <a:pt x="73" y="49"/>
                    </a:cubicBezTo>
                    <a:cubicBezTo>
                      <a:pt x="97" y="42"/>
                      <a:pt x="111" y="26"/>
                      <a:pt x="113" y="20"/>
                    </a:cubicBezTo>
                    <a:cubicBezTo>
                      <a:pt x="115" y="13"/>
                      <a:pt x="111" y="4"/>
                      <a:pt x="111" y="4"/>
                    </a:cubicBezTo>
                    <a:cubicBezTo>
                      <a:pt x="91" y="7"/>
                      <a:pt x="53" y="16"/>
                      <a:pt x="45" y="8"/>
                    </a:cubicBezTo>
                    <a:cubicBezTo>
                      <a:pt x="38" y="0"/>
                      <a:pt x="8" y="12"/>
                      <a:pt x="8"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1" name="Freeform 181"/>
              <p:cNvSpPr>
                <a:spLocks/>
              </p:cNvSpPr>
              <p:nvPr/>
            </p:nvSpPr>
            <p:spPr bwMode="auto">
              <a:xfrm>
                <a:off x="1520825" y="3636963"/>
                <a:ext cx="157163" cy="82550"/>
              </a:xfrm>
              <a:custGeom>
                <a:avLst/>
                <a:gdLst>
                  <a:gd name="T0" fmla="*/ 6 w 117"/>
                  <a:gd name="T1" fmla="*/ 12 h 61"/>
                  <a:gd name="T2" fmla="*/ 1 w 117"/>
                  <a:gd name="T3" fmla="*/ 33 h 61"/>
                  <a:gd name="T4" fmla="*/ 6 w 117"/>
                  <a:gd name="T5" fmla="*/ 53 h 61"/>
                  <a:gd name="T6" fmla="*/ 24 w 117"/>
                  <a:gd name="T7" fmla="*/ 60 h 61"/>
                  <a:gd name="T8" fmla="*/ 46 w 117"/>
                  <a:gd name="T9" fmla="*/ 54 h 61"/>
                  <a:gd name="T10" fmla="*/ 74 w 117"/>
                  <a:gd name="T11" fmla="*/ 51 h 61"/>
                  <a:gd name="T12" fmla="*/ 111 w 117"/>
                  <a:gd name="T13" fmla="*/ 24 h 61"/>
                  <a:gd name="T14" fmla="*/ 97 w 117"/>
                  <a:gd name="T15" fmla="*/ 6 h 61"/>
                  <a:gd name="T16" fmla="*/ 43 w 117"/>
                  <a:gd name="T17" fmla="*/ 8 h 61"/>
                  <a:gd name="T18" fmla="*/ 6 w 117"/>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61">
                    <a:moveTo>
                      <a:pt x="6" y="12"/>
                    </a:moveTo>
                    <a:cubicBezTo>
                      <a:pt x="6" y="12"/>
                      <a:pt x="0" y="20"/>
                      <a:pt x="1" y="33"/>
                    </a:cubicBezTo>
                    <a:cubicBezTo>
                      <a:pt x="1" y="45"/>
                      <a:pt x="3" y="51"/>
                      <a:pt x="6" y="53"/>
                    </a:cubicBezTo>
                    <a:cubicBezTo>
                      <a:pt x="10" y="56"/>
                      <a:pt x="16" y="61"/>
                      <a:pt x="24" y="60"/>
                    </a:cubicBezTo>
                    <a:cubicBezTo>
                      <a:pt x="32" y="59"/>
                      <a:pt x="41" y="56"/>
                      <a:pt x="46" y="54"/>
                    </a:cubicBezTo>
                    <a:cubicBezTo>
                      <a:pt x="51" y="53"/>
                      <a:pt x="57" y="55"/>
                      <a:pt x="74" y="51"/>
                    </a:cubicBezTo>
                    <a:cubicBezTo>
                      <a:pt x="92" y="46"/>
                      <a:pt x="108" y="34"/>
                      <a:pt x="111" y="24"/>
                    </a:cubicBezTo>
                    <a:cubicBezTo>
                      <a:pt x="113" y="18"/>
                      <a:pt x="117" y="3"/>
                      <a:pt x="97" y="6"/>
                    </a:cubicBezTo>
                    <a:cubicBezTo>
                      <a:pt x="77" y="10"/>
                      <a:pt x="51" y="16"/>
                      <a:pt x="43" y="8"/>
                    </a:cubicBezTo>
                    <a:cubicBezTo>
                      <a:pt x="36" y="0"/>
                      <a:pt x="6" y="12"/>
                      <a:pt x="6" y="12"/>
                    </a:cubicBezTo>
                    <a:close/>
                  </a:path>
                </a:pathLst>
              </a:custGeom>
              <a:solidFill>
                <a:srgbClr val="B5CA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2" name="Freeform 182"/>
              <p:cNvSpPr>
                <a:spLocks/>
              </p:cNvSpPr>
              <p:nvPr/>
            </p:nvSpPr>
            <p:spPr bwMode="auto">
              <a:xfrm>
                <a:off x="1589088" y="3651251"/>
                <a:ext cx="17463" cy="28575"/>
              </a:xfrm>
              <a:custGeom>
                <a:avLst/>
                <a:gdLst>
                  <a:gd name="T0" fmla="*/ 12 w 13"/>
                  <a:gd name="T1" fmla="*/ 21 h 22"/>
                  <a:gd name="T2" fmla="*/ 10 w 13"/>
                  <a:gd name="T3" fmla="*/ 20 h 22"/>
                  <a:gd name="T4" fmla="*/ 9 w 13"/>
                  <a:gd name="T5" fmla="*/ 12 h 22"/>
                  <a:gd name="T6" fmla="*/ 2 w 13"/>
                  <a:gd name="T7" fmla="*/ 2 h 22"/>
                  <a:gd name="T8" fmla="*/ 0 w 13"/>
                  <a:gd name="T9" fmla="*/ 1 h 22"/>
                  <a:gd name="T10" fmla="*/ 2 w 13"/>
                  <a:gd name="T11" fmla="*/ 0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6"/>
                      <a:pt x="9" y="12"/>
                    </a:cubicBezTo>
                    <a:cubicBezTo>
                      <a:pt x="8" y="7"/>
                      <a:pt x="5" y="3"/>
                      <a:pt x="2" y="2"/>
                    </a:cubicBezTo>
                    <a:cubicBezTo>
                      <a:pt x="1" y="2"/>
                      <a:pt x="0" y="2"/>
                      <a:pt x="0" y="1"/>
                    </a:cubicBezTo>
                    <a:cubicBezTo>
                      <a:pt x="0" y="0"/>
                      <a:pt x="1" y="0"/>
                      <a:pt x="2" y="0"/>
                    </a:cubicBezTo>
                    <a:cubicBezTo>
                      <a:pt x="5" y="1"/>
                      <a:pt x="11" y="4"/>
                      <a:pt x="12" y="12"/>
                    </a:cubicBezTo>
                    <a:cubicBezTo>
                      <a:pt x="13" y="16"/>
                      <a:pt x="13" y="19"/>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3" name="Freeform 183"/>
              <p:cNvSpPr>
                <a:spLocks/>
              </p:cNvSpPr>
              <p:nvPr/>
            </p:nvSpPr>
            <p:spPr bwMode="auto">
              <a:xfrm>
                <a:off x="1598613" y="3649663"/>
                <a:ext cx="17463" cy="30163"/>
              </a:xfrm>
              <a:custGeom>
                <a:avLst/>
                <a:gdLst>
                  <a:gd name="T0" fmla="*/ 12 w 13"/>
                  <a:gd name="T1" fmla="*/ 21 h 22"/>
                  <a:gd name="T2" fmla="*/ 10 w 13"/>
                  <a:gd name="T3" fmla="*/ 20 h 22"/>
                  <a:gd name="T4" fmla="*/ 9 w 13"/>
                  <a:gd name="T5" fmla="*/ 13 h 22"/>
                  <a:gd name="T6" fmla="*/ 2 w 13"/>
                  <a:gd name="T7" fmla="*/ 3 h 22"/>
                  <a:gd name="T8" fmla="*/ 0 w 13"/>
                  <a:gd name="T9" fmla="*/ 2 h 22"/>
                  <a:gd name="T10" fmla="*/ 2 w 13"/>
                  <a:gd name="T11" fmla="*/ 1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7"/>
                      <a:pt x="9" y="13"/>
                    </a:cubicBezTo>
                    <a:cubicBezTo>
                      <a:pt x="8" y="7"/>
                      <a:pt x="5" y="4"/>
                      <a:pt x="2" y="3"/>
                    </a:cubicBezTo>
                    <a:cubicBezTo>
                      <a:pt x="1" y="3"/>
                      <a:pt x="0" y="3"/>
                      <a:pt x="0" y="2"/>
                    </a:cubicBezTo>
                    <a:cubicBezTo>
                      <a:pt x="0" y="1"/>
                      <a:pt x="1" y="0"/>
                      <a:pt x="2" y="1"/>
                    </a:cubicBezTo>
                    <a:cubicBezTo>
                      <a:pt x="5" y="2"/>
                      <a:pt x="10" y="4"/>
                      <a:pt x="12" y="12"/>
                    </a:cubicBezTo>
                    <a:cubicBezTo>
                      <a:pt x="13" y="17"/>
                      <a:pt x="13" y="20"/>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4" name="Freeform 184"/>
              <p:cNvSpPr>
                <a:spLocks/>
              </p:cNvSpPr>
              <p:nvPr/>
            </p:nvSpPr>
            <p:spPr bwMode="auto">
              <a:xfrm>
                <a:off x="1608138" y="3649663"/>
                <a:ext cx="17463" cy="28575"/>
              </a:xfrm>
              <a:custGeom>
                <a:avLst/>
                <a:gdLst>
                  <a:gd name="T0" fmla="*/ 12 w 13"/>
                  <a:gd name="T1" fmla="*/ 20 h 21"/>
                  <a:gd name="T2" fmla="*/ 9 w 13"/>
                  <a:gd name="T3" fmla="*/ 19 h 21"/>
                  <a:gd name="T4" fmla="*/ 8 w 13"/>
                  <a:gd name="T5" fmla="*/ 12 h 21"/>
                  <a:gd name="T6" fmla="*/ 3 w 13"/>
                  <a:gd name="T7" fmla="*/ 3 h 21"/>
                  <a:gd name="T8" fmla="*/ 1 w 13"/>
                  <a:gd name="T9" fmla="*/ 2 h 21"/>
                  <a:gd name="T10" fmla="*/ 3 w 13"/>
                  <a:gd name="T11" fmla="*/ 0 h 21"/>
                  <a:gd name="T12" fmla="*/ 10 w 13"/>
                  <a:gd name="T13" fmla="*/ 8 h 21"/>
                  <a:gd name="T14" fmla="*/ 12 w 13"/>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1">
                    <a:moveTo>
                      <a:pt x="12" y="20"/>
                    </a:moveTo>
                    <a:cubicBezTo>
                      <a:pt x="11" y="21"/>
                      <a:pt x="9" y="20"/>
                      <a:pt x="9" y="19"/>
                    </a:cubicBezTo>
                    <a:cubicBezTo>
                      <a:pt x="9" y="19"/>
                      <a:pt x="9" y="16"/>
                      <a:pt x="8" y="12"/>
                    </a:cubicBezTo>
                    <a:cubicBezTo>
                      <a:pt x="7" y="6"/>
                      <a:pt x="5" y="4"/>
                      <a:pt x="3" y="3"/>
                    </a:cubicBezTo>
                    <a:cubicBezTo>
                      <a:pt x="2" y="2"/>
                      <a:pt x="0" y="3"/>
                      <a:pt x="1" y="2"/>
                    </a:cubicBezTo>
                    <a:cubicBezTo>
                      <a:pt x="1" y="1"/>
                      <a:pt x="2" y="0"/>
                      <a:pt x="3" y="0"/>
                    </a:cubicBezTo>
                    <a:cubicBezTo>
                      <a:pt x="6" y="0"/>
                      <a:pt x="8" y="2"/>
                      <a:pt x="10" y="8"/>
                    </a:cubicBezTo>
                    <a:cubicBezTo>
                      <a:pt x="12" y="12"/>
                      <a:pt x="13" y="18"/>
                      <a:pt x="12"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5" name="Freeform 185"/>
              <p:cNvSpPr>
                <a:spLocks/>
              </p:cNvSpPr>
              <p:nvPr/>
            </p:nvSpPr>
            <p:spPr bwMode="auto">
              <a:xfrm>
                <a:off x="1468438" y="3181351"/>
                <a:ext cx="161925" cy="527050"/>
              </a:xfrm>
              <a:custGeom>
                <a:avLst/>
                <a:gdLst>
                  <a:gd name="T0" fmla="*/ 63 w 121"/>
                  <a:gd name="T1" fmla="*/ 60 h 393"/>
                  <a:gd name="T2" fmla="*/ 113 w 121"/>
                  <a:gd name="T3" fmla="*/ 245 h 393"/>
                  <a:gd name="T4" fmla="*/ 85 w 121"/>
                  <a:gd name="T5" fmla="*/ 368 h 393"/>
                  <a:gd name="T6" fmla="*/ 40 w 121"/>
                  <a:gd name="T7" fmla="*/ 358 h 393"/>
                  <a:gd name="T8" fmla="*/ 55 w 121"/>
                  <a:gd name="T9" fmla="*/ 261 h 393"/>
                  <a:gd name="T10" fmla="*/ 60 w 121"/>
                  <a:gd name="T11" fmla="*/ 226 h 393"/>
                  <a:gd name="T12" fmla="*/ 7 w 121"/>
                  <a:gd name="T13" fmla="*/ 98 h 393"/>
                  <a:gd name="T14" fmla="*/ 63 w 121"/>
                  <a:gd name="T15" fmla="*/ 6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93">
                    <a:moveTo>
                      <a:pt x="63" y="60"/>
                    </a:moveTo>
                    <a:cubicBezTo>
                      <a:pt x="93" y="106"/>
                      <a:pt x="121" y="223"/>
                      <a:pt x="113" y="245"/>
                    </a:cubicBezTo>
                    <a:cubicBezTo>
                      <a:pt x="94" y="297"/>
                      <a:pt x="85" y="368"/>
                      <a:pt x="85" y="368"/>
                    </a:cubicBezTo>
                    <a:cubicBezTo>
                      <a:pt x="53" y="393"/>
                      <a:pt x="39" y="363"/>
                      <a:pt x="40" y="358"/>
                    </a:cubicBezTo>
                    <a:cubicBezTo>
                      <a:pt x="40" y="358"/>
                      <a:pt x="44" y="291"/>
                      <a:pt x="55" y="261"/>
                    </a:cubicBezTo>
                    <a:cubicBezTo>
                      <a:pt x="62" y="242"/>
                      <a:pt x="60" y="231"/>
                      <a:pt x="60" y="226"/>
                    </a:cubicBezTo>
                    <a:cubicBezTo>
                      <a:pt x="59" y="200"/>
                      <a:pt x="36" y="150"/>
                      <a:pt x="7" y="98"/>
                    </a:cubicBezTo>
                    <a:cubicBezTo>
                      <a:pt x="0" y="85"/>
                      <a:pt x="24" y="0"/>
                      <a:pt x="63" y="60"/>
                    </a:cubicBezTo>
                    <a:close/>
                  </a:path>
                </a:pathLst>
              </a:custGeom>
              <a:solidFill>
                <a:srgbClr val="03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6" name="Freeform 186"/>
              <p:cNvSpPr>
                <a:spLocks/>
              </p:cNvSpPr>
              <p:nvPr/>
            </p:nvSpPr>
            <p:spPr bwMode="auto">
              <a:xfrm>
                <a:off x="1422400" y="2932113"/>
                <a:ext cx="65088" cy="109538"/>
              </a:xfrm>
              <a:custGeom>
                <a:avLst/>
                <a:gdLst>
                  <a:gd name="T0" fmla="*/ 0 w 49"/>
                  <a:gd name="T1" fmla="*/ 81 h 81"/>
                  <a:gd name="T2" fmla="*/ 11 w 49"/>
                  <a:gd name="T3" fmla="*/ 6 h 81"/>
                  <a:gd name="T4" fmla="*/ 44 w 49"/>
                  <a:gd name="T5" fmla="*/ 9 h 81"/>
                  <a:gd name="T6" fmla="*/ 47 w 49"/>
                  <a:gd name="T7" fmla="*/ 65 h 81"/>
                  <a:gd name="T8" fmla="*/ 0 w 49"/>
                  <a:gd name="T9" fmla="*/ 81 h 81"/>
                </a:gdLst>
                <a:ahLst/>
                <a:cxnLst>
                  <a:cxn ang="0">
                    <a:pos x="T0" y="T1"/>
                  </a:cxn>
                  <a:cxn ang="0">
                    <a:pos x="T2" y="T3"/>
                  </a:cxn>
                  <a:cxn ang="0">
                    <a:pos x="T4" y="T5"/>
                  </a:cxn>
                  <a:cxn ang="0">
                    <a:pos x="T6" y="T7"/>
                  </a:cxn>
                  <a:cxn ang="0">
                    <a:pos x="T8" y="T9"/>
                  </a:cxn>
                </a:cxnLst>
                <a:rect l="0" t="0" r="r" b="b"/>
                <a:pathLst>
                  <a:path w="49" h="81">
                    <a:moveTo>
                      <a:pt x="0" y="81"/>
                    </a:moveTo>
                    <a:cubicBezTo>
                      <a:pt x="0" y="81"/>
                      <a:pt x="8" y="52"/>
                      <a:pt x="11" y="6"/>
                    </a:cubicBezTo>
                    <a:cubicBezTo>
                      <a:pt x="11" y="0"/>
                      <a:pt x="44" y="9"/>
                      <a:pt x="44" y="9"/>
                    </a:cubicBezTo>
                    <a:cubicBezTo>
                      <a:pt x="44" y="9"/>
                      <a:pt x="44" y="52"/>
                      <a:pt x="47" y="65"/>
                    </a:cubicBezTo>
                    <a:cubicBezTo>
                      <a:pt x="49" y="77"/>
                      <a:pt x="0" y="81"/>
                      <a:pt x="0" y="8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7" name="Freeform 187"/>
              <p:cNvSpPr>
                <a:spLocks/>
              </p:cNvSpPr>
              <p:nvPr/>
            </p:nvSpPr>
            <p:spPr bwMode="auto">
              <a:xfrm>
                <a:off x="1406525" y="2859088"/>
                <a:ext cx="111125" cy="130175"/>
              </a:xfrm>
              <a:custGeom>
                <a:avLst/>
                <a:gdLst>
                  <a:gd name="T0" fmla="*/ 42 w 82"/>
                  <a:gd name="T1" fmla="*/ 8 h 96"/>
                  <a:gd name="T2" fmla="*/ 76 w 82"/>
                  <a:gd name="T3" fmla="*/ 0 h 96"/>
                  <a:gd name="T4" fmla="*/ 80 w 82"/>
                  <a:gd name="T5" fmla="*/ 68 h 96"/>
                  <a:gd name="T6" fmla="*/ 66 w 82"/>
                  <a:gd name="T7" fmla="*/ 93 h 96"/>
                  <a:gd name="T8" fmla="*/ 35 w 82"/>
                  <a:gd name="T9" fmla="*/ 91 h 96"/>
                  <a:gd name="T10" fmla="*/ 14 w 82"/>
                  <a:gd name="T11" fmla="*/ 63 h 96"/>
                  <a:gd name="T12" fmla="*/ 0 w 82"/>
                  <a:gd name="T13" fmla="*/ 21 h 96"/>
                  <a:gd name="T14" fmla="*/ 42 w 82"/>
                  <a:gd name="T15" fmla="*/ 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96">
                    <a:moveTo>
                      <a:pt x="42" y="8"/>
                    </a:moveTo>
                    <a:cubicBezTo>
                      <a:pt x="76" y="0"/>
                      <a:pt x="76" y="0"/>
                      <a:pt x="76" y="0"/>
                    </a:cubicBezTo>
                    <a:cubicBezTo>
                      <a:pt x="80" y="68"/>
                      <a:pt x="80" y="68"/>
                      <a:pt x="80" y="68"/>
                    </a:cubicBezTo>
                    <a:cubicBezTo>
                      <a:pt x="82" y="86"/>
                      <a:pt x="72" y="92"/>
                      <a:pt x="66" y="93"/>
                    </a:cubicBezTo>
                    <a:cubicBezTo>
                      <a:pt x="55" y="96"/>
                      <a:pt x="42" y="93"/>
                      <a:pt x="35" y="91"/>
                    </a:cubicBezTo>
                    <a:cubicBezTo>
                      <a:pt x="20" y="86"/>
                      <a:pt x="14" y="65"/>
                      <a:pt x="14" y="63"/>
                    </a:cubicBezTo>
                    <a:cubicBezTo>
                      <a:pt x="0" y="21"/>
                      <a:pt x="0" y="21"/>
                      <a:pt x="0" y="21"/>
                    </a:cubicBezTo>
                    <a:lnTo>
                      <a:pt x="42" y="8"/>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8" name="Freeform 188"/>
              <p:cNvSpPr>
                <a:spLocks/>
              </p:cNvSpPr>
              <p:nvPr/>
            </p:nvSpPr>
            <p:spPr bwMode="auto">
              <a:xfrm>
                <a:off x="1389063" y="2813050"/>
                <a:ext cx="122238" cy="166688"/>
              </a:xfrm>
              <a:custGeom>
                <a:avLst/>
                <a:gdLst>
                  <a:gd name="T0" fmla="*/ 32 w 91"/>
                  <a:gd name="T1" fmla="*/ 111 h 124"/>
                  <a:gd name="T2" fmla="*/ 11 w 91"/>
                  <a:gd name="T3" fmla="*/ 76 h 124"/>
                  <a:gd name="T4" fmla="*/ 8 w 91"/>
                  <a:gd name="T5" fmla="*/ 35 h 124"/>
                  <a:gd name="T6" fmla="*/ 15 w 91"/>
                  <a:gd name="T7" fmla="*/ 22 h 124"/>
                  <a:gd name="T8" fmla="*/ 19 w 91"/>
                  <a:gd name="T9" fmla="*/ 12 h 124"/>
                  <a:gd name="T10" fmla="*/ 26 w 91"/>
                  <a:gd name="T11" fmla="*/ 18 h 124"/>
                  <a:gd name="T12" fmla="*/ 29 w 91"/>
                  <a:gd name="T13" fmla="*/ 22 h 124"/>
                  <a:gd name="T14" fmla="*/ 34 w 91"/>
                  <a:gd name="T15" fmla="*/ 12 h 124"/>
                  <a:gd name="T16" fmla="*/ 30 w 91"/>
                  <a:gd name="T17" fmla="*/ 5 h 124"/>
                  <a:gd name="T18" fmla="*/ 44 w 91"/>
                  <a:gd name="T19" fmla="*/ 12 h 124"/>
                  <a:gd name="T20" fmla="*/ 48 w 91"/>
                  <a:gd name="T21" fmla="*/ 8 h 124"/>
                  <a:gd name="T22" fmla="*/ 48 w 91"/>
                  <a:gd name="T23" fmla="*/ 0 h 124"/>
                  <a:gd name="T24" fmla="*/ 65 w 91"/>
                  <a:gd name="T25" fmla="*/ 10 h 124"/>
                  <a:gd name="T26" fmla="*/ 68 w 91"/>
                  <a:gd name="T27" fmla="*/ 7 h 124"/>
                  <a:gd name="T28" fmla="*/ 66 w 91"/>
                  <a:gd name="T29" fmla="*/ 1 h 124"/>
                  <a:gd name="T30" fmla="*/ 88 w 91"/>
                  <a:gd name="T31" fmla="*/ 24 h 124"/>
                  <a:gd name="T32" fmla="*/ 86 w 91"/>
                  <a:gd name="T33" fmla="*/ 50 h 124"/>
                  <a:gd name="T34" fmla="*/ 78 w 91"/>
                  <a:gd name="T35" fmla="*/ 79 h 124"/>
                  <a:gd name="T36" fmla="*/ 72 w 91"/>
                  <a:gd name="T37" fmla="*/ 83 h 124"/>
                  <a:gd name="T38" fmla="*/ 55 w 91"/>
                  <a:gd name="T39" fmla="*/ 103 h 124"/>
                  <a:gd name="T40" fmla="*/ 32 w 91"/>
                  <a:gd name="T41" fmla="*/ 11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124">
                    <a:moveTo>
                      <a:pt x="32" y="111"/>
                    </a:moveTo>
                    <a:cubicBezTo>
                      <a:pt x="32" y="111"/>
                      <a:pt x="22" y="97"/>
                      <a:pt x="11" y="76"/>
                    </a:cubicBezTo>
                    <a:cubicBezTo>
                      <a:pt x="0" y="56"/>
                      <a:pt x="3" y="44"/>
                      <a:pt x="8" y="35"/>
                    </a:cubicBezTo>
                    <a:cubicBezTo>
                      <a:pt x="12" y="30"/>
                      <a:pt x="13" y="26"/>
                      <a:pt x="15" y="22"/>
                    </a:cubicBezTo>
                    <a:cubicBezTo>
                      <a:pt x="19" y="14"/>
                      <a:pt x="19" y="12"/>
                      <a:pt x="19" y="12"/>
                    </a:cubicBezTo>
                    <a:cubicBezTo>
                      <a:pt x="19" y="12"/>
                      <a:pt x="27" y="11"/>
                      <a:pt x="26" y="18"/>
                    </a:cubicBezTo>
                    <a:cubicBezTo>
                      <a:pt x="26" y="23"/>
                      <a:pt x="29" y="22"/>
                      <a:pt x="29" y="22"/>
                    </a:cubicBezTo>
                    <a:cubicBezTo>
                      <a:pt x="29" y="22"/>
                      <a:pt x="36" y="19"/>
                      <a:pt x="34" y="12"/>
                    </a:cubicBezTo>
                    <a:cubicBezTo>
                      <a:pt x="32" y="6"/>
                      <a:pt x="30" y="5"/>
                      <a:pt x="30" y="5"/>
                    </a:cubicBezTo>
                    <a:cubicBezTo>
                      <a:pt x="30" y="5"/>
                      <a:pt x="40" y="6"/>
                      <a:pt x="44" y="12"/>
                    </a:cubicBezTo>
                    <a:cubicBezTo>
                      <a:pt x="46" y="15"/>
                      <a:pt x="47" y="11"/>
                      <a:pt x="48" y="8"/>
                    </a:cubicBezTo>
                    <a:cubicBezTo>
                      <a:pt x="49" y="5"/>
                      <a:pt x="48" y="0"/>
                      <a:pt x="48" y="0"/>
                    </a:cubicBezTo>
                    <a:cubicBezTo>
                      <a:pt x="65" y="10"/>
                      <a:pt x="65" y="10"/>
                      <a:pt x="65" y="10"/>
                    </a:cubicBezTo>
                    <a:cubicBezTo>
                      <a:pt x="65" y="10"/>
                      <a:pt x="67" y="10"/>
                      <a:pt x="68" y="7"/>
                    </a:cubicBezTo>
                    <a:cubicBezTo>
                      <a:pt x="69" y="4"/>
                      <a:pt x="66" y="1"/>
                      <a:pt x="66" y="1"/>
                    </a:cubicBezTo>
                    <a:cubicBezTo>
                      <a:pt x="66" y="1"/>
                      <a:pt x="81" y="5"/>
                      <a:pt x="88" y="24"/>
                    </a:cubicBezTo>
                    <a:cubicBezTo>
                      <a:pt x="91" y="30"/>
                      <a:pt x="90" y="42"/>
                      <a:pt x="86" y="50"/>
                    </a:cubicBezTo>
                    <a:cubicBezTo>
                      <a:pt x="82" y="57"/>
                      <a:pt x="78" y="79"/>
                      <a:pt x="78" y="79"/>
                    </a:cubicBezTo>
                    <a:cubicBezTo>
                      <a:pt x="78" y="79"/>
                      <a:pt x="78" y="97"/>
                      <a:pt x="72" y="83"/>
                    </a:cubicBezTo>
                    <a:cubicBezTo>
                      <a:pt x="69" y="75"/>
                      <a:pt x="61" y="90"/>
                      <a:pt x="55" y="103"/>
                    </a:cubicBezTo>
                    <a:cubicBezTo>
                      <a:pt x="49" y="116"/>
                      <a:pt x="41" y="124"/>
                      <a:pt x="32" y="111"/>
                    </a:cubicBezTo>
                    <a:close/>
                  </a:path>
                </a:pathLst>
              </a:custGeom>
              <a:solidFill>
                <a:srgbClr val="6B5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9" name="Freeform 189"/>
              <p:cNvSpPr>
                <a:spLocks/>
              </p:cNvSpPr>
              <p:nvPr/>
            </p:nvSpPr>
            <p:spPr bwMode="auto">
              <a:xfrm>
                <a:off x="1474788" y="2914651"/>
                <a:ext cx="12700" cy="26988"/>
              </a:xfrm>
              <a:custGeom>
                <a:avLst/>
                <a:gdLst>
                  <a:gd name="T0" fmla="*/ 5 w 9"/>
                  <a:gd name="T1" fmla="*/ 0 h 20"/>
                  <a:gd name="T2" fmla="*/ 0 w 9"/>
                  <a:gd name="T3" fmla="*/ 9 h 20"/>
                  <a:gd name="T4" fmla="*/ 3 w 9"/>
                  <a:gd name="T5" fmla="*/ 17 h 20"/>
                  <a:gd name="T6" fmla="*/ 9 w 9"/>
                  <a:gd name="T7" fmla="*/ 20 h 20"/>
                  <a:gd name="T8" fmla="*/ 6 w 9"/>
                  <a:gd name="T9" fmla="*/ 8 h 20"/>
                  <a:gd name="T10" fmla="*/ 5 w 9"/>
                  <a:gd name="T11" fmla="*/ 0 h 20"/>
                </a:gdLst>
                <a:ahLst/>
                <a:cxnLst>
                  <a:cxn ang="0">
                    <a:pos x="T0" y="T1"/>
                  </a:cxn>
                  <a:cxn ang="0">
                    <a:pos x="T2" y="T3"/>
                  </a:cxn>
                  <a:cxn ang="0">
                    <a:pos x="T4" y="T5"/>
                  </a:cxn>
                  <a:cxn ang="0">
                    <a:pos x="T6" y="T7"/>
                  </a:cxn>
                  <a:cxn ang="0">
                    <a:pos x="T8" y="T9"/>
                  </a:cxn>
                  <a:cxn ang="0">
                    <a:pos x="T10" y="T11"/>
                  </a:cxn>
                </a:cxnLst>
                <a:rect l="0" t="0" r="r" b="b"/>
                <a:pathLst>
                  <a:path w="9" h="20">
                    <a:moveTo>
                      <a:pt x="5" y="0"/>
                    </a:moveTo>
                    <a:cubicBezTo>
                      <a:pt x="5" y="0"/>
                      <a:pt x="0" y="3"/>
                      <a:pt x="0" y="9"/>
                    </a:cubicBezTo>
                    <a:cubicBezTo>
                      <a:pt x="0" y="14"/>
                      <a:pt x="2" y="17"/>
                      <a:pt x="3" y="17"/>
                    </a:cubicBezTo>
                    <a:cubicBezTo>
                      <a:pt x="6" y="20"/>
                      <a:pt x="9" y="20"/>
                      <a:pt x="9" y="20"/>
                    </a:cubicBezTo>
                    <a:cubicBezTo>
                      <a:pt x="9" y="20"/>
                      <a:pt x="6" y="9"/>
                      <a:pt x="6" y="8"/>
                    </a:cubicBezTo>
                    <a:cubicBezTo>
                      <a:pt x="5" y="6"/>
                      <a:pt x="5" y="0"/>
                      <a:pt x="5"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0" name="Freeform 190"/>
              <p:cNvSpPr>
                <a:spLocks/>
              </p:cNvSpPr>
              <p:nvPr/>
            </p:nvSpPr>
            <p:spPr bwMode="auto">
              <a:xfrm>
                <a:off x="1479550" y="2909888"/>
                <a:ext cx="11113" cy="36513"/>
              </a:xfrm>
              <a:custGeom>
                <a:avLst/>
                <a:gdLst>
                  <a:gd name="T0" fmla="*/ 4 w 8"/>
                  <a:gd name="T1" fmla="*/ 1 h 27"/>
                  <a:gd name="T2" fmla="*/ 6 w 8"/>
                  <a:gd name="T3" fmla="*/ 5 h 27"/>
                  <a:gd name="T4" fmla="*/ 6 w 8"/>
                  <a:gd name="T5" fmla="*/ 15 h 27"/>
                  <a:gd name="T6" fmla="*/ 8 w 8"/>
                  <a:gd name="T7" fmla="*/ 24 h 27"/>
                  <a:gd name="T8" fmla="*/ 4 w 8"/>
                  <a:gd name="T9" fmla="*/ 24 h 27"/>
                  <a:gd name="T10" fmla="*/ 0 w 8"/>
                  <a:gd name="T11" fmla="*/ 14 h 27"/>
                  <a:gd name="T12" fmla="*/ 4 w 8"/>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4" y="1"/>
                    </a:moveTo>
                    <a:cubicBezTo>
                      <a:pt x="4" y="1"/>
                      <a:pt x="7" y="0"/>
                      <a:pt x="6" y="5"/>
                    </a:cubicBezTo>
                    <a:cubicBezTo>
                      <a:pt x="5" y="10"/>
                      <a:pt x="5" y="13"/>
                      <a:pt x="6" y="15"/>
                    </a:cubicBezTo>
                    <a:cubicBezTo>
                      <a:pt x="6" y="17"/>
                      <a:pt x="8" y="24"/>
                      <a:pt x="8" y="24"/>
                    </a:cubicBezTo>
                    <a:cubicBezTo>
                      <a:pt x="8" y="24"/>
                      <a:pt x="7" y="27"/>
                      <a:pt x="4" y="24"/>
                    </a:cubicBezTo>
                    <a:cubicBezTo>
                      <a:pt x="3" y="22"/>
                      <a:pt x="2" y="18"/>
                      <a:pt x="0" y="14"/>
                    </a:cubicBezTo>
                    <a:cubicBezTo>
                      <a:pt x="0" y="12"/>
                      <a:pt x="0" y="1"/>
                      <a:pt x="4"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1" name="Freeform 191"/>
              <p:cNvSpPr>
                <a:spLocks/>
              </p:cNvSpPr>
              <p:nvPr/>
            </p:nvSpPr>
            <p:spPr bwMode="auto">
              <a:xfrm>
                <a:off x="1397000" y="2994026"/>
                <a:ext cx="193675" cy="398463"/>
              </a:xfrm>
              <a:custGeom>
                <a:avLst/>
                <a:gdLst>
                  <a:gd name="T0" fmla="*/ 28 w 144"/>
                  <a:gd name="T1" fmla="*/ 263 h 296"/>
                  <a:gd name="T2" fmla="*/ 14 w 144"/>
                  <a:gd name="T3" fmla="*/ 194 h 296"/>
                  <a:gd name="T4" fmla="*/ 0 w 144"/>
                  <a:gd name="T5" fmla="*/ 79 h 296"/>
                  <a:gd name="T6" fmla="*/ 23 w 144"/>
                  <a:gd name="T7" fmla="*/ 6 h 296"/>
                  <a:gd name="T8" fmla="*/ 89 w 144"/>
                  <a:gd name="T9" fmla="*/ 28 h 296"/>
                  <a:gd name="T10" fmla="*/ 119 w 144"/>
                  <a:gd name="T11" fmla="*/ 126 h 296"/>
                  <a:gd name="T12" fmla="*/ 143 w 144"/>
                  <a:gd name="T13" fmla="*/ 245 h 296"/>
                  <a:gd name="T14" fmla="*/ 28 w 144"/>
                  <a:gd name="T15" fmla="*/ 263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96">
                    <a:moveTo>
                      <a:pt x="28" y="263"/>
                    </a:moveTo>
                    <a:cubicBezTo>
                      <a:pt x="28" y="263"/>
                      <a:pt x="21" y="230"/>
                      <a:pt x="14" y="194"/>
                    </a:cubicBezTo>
                    <a:cubicBezTo>
                      <a:pt x="7" y="155"/>
                      <a:pt x="5" y="133"/>
                      <a:pt x="0" y="79"/>
                    </a:cubicBezTo>
                    <a:cubicBezTo>
                      <a:pt x="0" y="79"/>
                      <a:pt x="2" y="27"/>
                      <a:pt x="23" y="6"/>
                    </a:cubicBezTo>
                    <a:cubicBezTo>
                      <a:pt x="29" y="0"/>
                      <a:pt x="77" y="18"/>
                      <a:pt x="89" y="28"/>
                    </a:cubicBezTo>
                    <a:cubicBezTo>
                      <a:pt x="100" y="37"/>
                      <a:pt x="116" y="76"/>
                      <a:pt x="119" y="126"/>
                    </a:cubicBezTo>
                    <a:cubicBezTo>
                      <a:pt x="125" y="215"/>
                      <a:pt x="144" y="244"/>
                      <a:pt x="143" y="245"/>
                    </a:cubicBezTo>
                    <a:cubicBezTo>
                      <a:pt x="69" y="296"/>
                      <a:pt x="28" y="263"/>
                      <a:pt x="28" y="263"/>
                    </a:cubicBezTo>
                    <a:close/>
                  </a:path>
                </a:pathLst>
              </a:custGeom>
              <a:solidFill>
                <a:srgbClr val="628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2" name="Freeform 192"/>
              <p:cNvSpPr>
                <a:spLocks/>
              </p:cNvSpPr>
              <p:nvPr/>
            </p:nvSpPr>
            <p:spPr bwMode="auto">
              <a:xfrm>
                <a:off x="1512888" y="3287713"/>
                <a:ext cx="65088" cy="100013"/>
              </a:xfrm>
              <a:custGeom>
                <a:avLst/>
                <a:gdLst>
                  <a:gd name="T0" fmla="*/ 10 w 49"/>
                  <a:gd name="T1" fmla="*/ 18 h 75"/>
                  <a:gd name="T2" fmla="*/ 6 w 49"/>
                  <a:gd name="T3" fmla="*/ 28 h 75"/>
                  <a:gd name="T4" fmla="*/ 25 w 49"/>
                  <a:gd name="T5" fmla="*/ 61 h 75"/>
                  <a:gd name="T6" fmla="*/ 24 w 49"/>
                  <a:gd name="T7" fmla="*/ 75 h 75"/>
                  <a:gd name="T8" fmla="*/ 44 w 49"/>
                  <a:gd name="T9" fmla="*/ 59 h 75"/>
                  <a:gd name="T10" fmla="*/ 42 w 49"/>
                  <a:gd name="T11" fmla="*/ 30 h 75"/>
                  <a:gd name="T12" fmla="*/ 22 w 49"/>
                  <a:gd name="T13" fmla="*/ 0 h 75"/>
                  <a:gd name="T14" fmla="*/ 10 w 49"/>
                  <a:gd name="T15" fmla="*/ 1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5">
                    <a:moveTo>
                      <a:pt x="10" y="18"/>
                    </a:moveTo>
                    <a:cubicBezTo>
                      <a:pt x="10" y="18"/>
                      <a:pt x="0" y="28"/>
                      <a:pt x="6" y="28"/>
                    </a:cubicBezTo>
                    <a:cubicBezTo>
                      <a:pt x="10" y="29"/>
                      <a:pt x="27" y="55"/>
                      <a:pt x="25" y="61"/>
                    </a:cubicBezTo>
                    <a:cubicBezTo>
                      <a:pt x="22" y="68"/>
                      <a:pt x="24" y="75"/>
                      <a:pt x="24" y="75"/>
                    </a:cubicBezTo>
                    <a:cubicBezTo>
                      <a:pt x="24" y="75"/>
                      <a:pt x="39" y="75"/>
                      <a:pt x="44" y="59"/>
                    </a:cubicBezTo>
                    <a:cubicBezTo>
                      <a:pt x="49" y="43"/>
                      <a:pt x="49" y="40"/>
                      <a:pt x="42" y="30"/>
                    </a:cubicBezTo>
                    <a:cubicBezTo>
                      <a:pt x="36" y="19"/>
                      <a:pt x="22" y="0"/>
                      <a:pt x="22" y="0"/>
                    </a:cubicBezTo>
                    <a:lnTo>
                      <a:pt x="10" y="18"/>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3" name="Freeform 193"/>
              <p:cNvSpPr>
                <a:spLocks/>
              </p:cNvSpPr>
              <p:nvPr/>
            </p:nvSpPr>
            <p:spPr bwMode="auto">
              <a:xfrm>
                <a:off x="1449388" y="3022601"/>
                <a:ext cx="107950" cy="309563"/>
              </a:xfrm>
              <a:custGeom>
                <a:avLst/>
                <a:gdLst>
                  <a:gd name="T0" fmla="*/ 47 w 80"/>
                  <a:gd name="T1" fmla="*/ 19 h 231"/>
                  <a:gd name="T2" fmla="*/ 13 w 80"/>
                  <a:gd name="T3" fmla="*/ 37 h 231"/>
                  <a:gd name="T4" fmla="*/ 5 w 80"/>
                  <a:gd name="T5" fmla="*/ 138 h 231"/>
                  <a:gd name="T6" fmla="*/ 50 w 80"/>
                  <a:gd name="T7" fmla="*/ 231 h 231"/>
                  <a:gd name="T8" fmla="*/ 75 w 80"/>
                  <a:gd name="T9" fmla="*/ 204 h 231"/>
                  <a:gd name="T10" fmla="*/ 47 w 80"/>
                  <a:gd name="T11" fmla="*/ 117 h 231"/>
                  <a:gd name="T12" fmla="*/ 47 w 80"/>
                  <a:gd name="T13" fmla="*/ 19 h 231"/>
                </a:gdLst>
                <a:ahLst/>
                <a:cxnLst>
                  <a:cxn ang="0">
                    <a:pos x="T0" y="T1"/>
                  </a:cxn>
                  <a:cxn ang="0">
                    <a:pos x="T2" y="T3"/>
                  </a:cxn>
                  <a:cxn ang="0">
                    <a:pos x="T4" y="T5"/>
                  </a:cxn>
                  <a:cxn ang="0">
                    <a:pos x="T6" y="T7"/>
                  </a:cxn>
                  <a:cxn ang="0">
                    <a:pos x="T8" y="T9"/>
                  </a:cxn>
                  <a:cxn ang="0">
                    <a:pos x="T10" y="T11"/>
                  </a:cxn>
                  <a:cxn ang="0">
                    <a:pos x="T12" y="T13"/>
                  </a:cxn>
                </a:cxnLst>
                <a:rect l="0" t="0" r="r" b="b"/>
                <a:pathLst>
                  <a:path w="80" h="231">
                    <a:moveTo>
                      <a:pt x="47" y="19"/>
                    </a:moveTo>
                    <a:cubicBezTo>
                      <a:pt x="47" y="19"/>
                      <a:pt x="22" y="0"/>
                      <a:pt x="13" y="37"/>
                    </a:cubicBezTo>
                    <a:cubicBezTo>
                      <a:pt x="6" y="67"/>
                      <a:pt x="0" y="122"/>
                      <a:pt x="5" y="138"/>
                    </a:cubicBezTo>
                    <a:cubicBezTo>
                      <a:pt x="15" y="171"/>
                      <a:pt x="50" y="231"/>
                      <a:pt x="50" y="231"/>
                    </a:cubicBezTo>
                    <a:cubicBezTo>
                      <a:pt x="50" y="231"/>
                      <a:pt x="80" y="222"/>
                      <a:pt x="75" y="204"/>
                    </a:cubicBezTo>
                    <a:cubicBezTo>
                      <a:pt x="75" y="203"/>
                      <a:pt x="45" y="128"/>
                      <a:pt x="47" y="117"/>
                    </a:cubicBezTo>
                    <a:cubicBezTo>
                      <a:pt x="54" y="78"/>
                      <a:pt x="65" y="29"/>
                      <a:pt x="47" y="19"/>
                    </a:cubicBezTo>
                    <a:close/>
                  </a:path>
                </a:pathLst>
              </a:custGeom>
              <a:solidFill>
                <a:srgbClr val="ADA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sp>
        <p:nvSpPr>
          <p:cNvPr id="2" name="TextBox 1"/>
          <p:cNvSpPr txBox="1"/>
          <p:nvPr/>
        </p:nvSpPr>
        <p:spPr>
          <a:xfrm>
            <a:off x="336272" y="-74300"/>
            <a:ext cx="2904962" cy="923330"/>
          </a:xfrm>
          <a:prstGeom prst="rect">
            <a:avLst/>
          </a:prstGeom>
          <a:noFill/>
        </p:spPr>
        <p:txBody>
          <a:bodyPr wrap="none" rtlCol="0">
            <a:spAutoFit/>
          </a:bodyPr>
          <a:lstStyle/>
          <a:p>
            <a:pPr defTabSz="457189"/>
            <a:r>
              <a:rPr lang="en-US" sz="5400" dirty="0">
                <a:solidFill>
                  <a:prstClr val="white"/>
                </a:solidFill>
                <a:latin typeface="Intel Clear Pro"/>
              </a:rPr>
              <a:t>Current State</a:t>
            </a:r>
          </a:p>
        </p:txBody>
      </p:sp>
      <p:sp>
        <p:nvSpPr>
          <p:cNvPr id="267" name="Rectangle 266">
            <a:extLst>
              <a:ext uri="{FF2B5EF4-FFF2-40B4-BE49-F238E27FC236}">
                <a16:creationId xmlns:a16="http://schemas.microsoft.com/office/drawing/2014/main" id="{59D48B74-E9DF-4DC8-8A88-20F5C4D1BE24}"/>
              </a:ext>
            </a:extLst>
          </p:cNvPr>
          <p:cNvSpPr/>
          <p:nvPr/>
        </p:nvSpPr>
        <p:spPr>
          <a:xfrm>
            <a:off x="0" y="4954772"/>
            <a:ext cx="1084522" cy="1701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900" dirty="0">
                <a:solidFill>
                  <a:prstClr val="white"/>
                </a:solidFill>
                <a:latin typeface="Intel Clear"/>
              </a:rPr>
              <a:t>Intel Confidential</a:t>
            </a:r>
          </a:p>
        </p:txBody>
      </p:sp>
    </p:spTree>
    <p:extLst>
      <p:ext uri="{BB962C8B-B14F-4D97-AF65-F5344CB8AC3E}">
        <p14:creationId xmlns:p14="http://schemas.microsoft.com/office/powerpoint/2010/main" val="279230314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6000" contrast="31000"/>
                    </a14:imgEffect>
                  </a14:imgLayer>
                </a14:imgProps>
              </a:ext>
            </a:extLst>
          </a:blip>
          <a:stretch>
            <a:fillRect/>
          </a:stretch>
        </p:blipFill>
        <p:spPr>
          <a:xfrm>
            <a:off x="263717" y="1523046"/>
            <a:ext cx="5245391" cy="2798519"/>
          </a:xfrm>
          <a:prstGeom prst="rect">
            <a:avLst/>
          </a:prstGeom>
        </p:spPr>
      </p:pic>
      <p:pic>
        <p:nvPicPr>
          <p:cNvPr id="9" name="Picture 8"/>
          <p:cNvPicPr>
            <a:picLocks noChangeAspect="1"/>
          </p:cNvPicPr>
          <p:nvPr/>
        </p:nvPicPr>
        <p:blipFill>
          <a:blip r:embed="rId6"/>
          <a:stretch>
            <a:fillRect/>
          </a:stretch>
        </p:blipFill>
        <p:spPr>
          <a:xfrm>
            <a:off x="4385530" y="3114271"/>
            <a:ext cx="1079378" cy="1162712"/>
          </a:xfrm>
          <a:prstGeom prst="rect">
            <a:avLst/>
          </a:prstGeom>
        </p:spPr>
      </p:pic>
      <p:grpSp>
        <p:nvGrpSpPr>
          <p:cNvPr id="234" name="Group 233" hidden="1"/>
          <p:cNvGrpSpPr/>
          <p:nvPr/>
        </p:nvGrpSpPr>
        <p:grpSpPr>
          <a:xfrm>
            <a:off x="3335338" y="2405063"/>
            <a:ext cx="349250" cy="960438"/>
            <a:chOff x="3335338" y="2405063"/>
            <a:chExt cx="349250" cy="960438"/>
          </a:xfrm>
        </p:grpSpPr>
        <p:sp>
          <p:nvSpPr>
            <p:cNvPr id="66" name="Freeform 43"/>
            <p:cNvSpPr>
              <a:spLocks/>
            </p:cNvSpPr>
            <p:nvPr/>
          </p:nvSpPr>
          <p:spPr bwMode="auto">
            <a:xfrm>
              <a:off x="3521075" y="2876551"/>
              <a:ext cx="120650" cy="411163"/>
            </a:xfrm>
            <a:custGeom>
              <a:avLst/>
              <a:gdLst>
                <a:gd name="T0" fmla="*/ 77 w 90"/>
                <a:gd name="T1" fmla="*/ 71 h 307"/>
                <a:gd name="T2" fmla="*/ 44 w 90"/>
                <a:gd name="T3" fmla="*/ 136 h 307"/>
                <a:gd name="T4" fmla="*/ 38 w 90"/>
                <a:gd name="T5" fmla="*/ 159 h 307"/>
                <a:gd name="T6" fmla="*/ 52 w 90"/>
                <a:gd name="T7" fmla="*/ 267 h 307"/>
                <a:gd name="T8" fmla="*/ 24 w 90"/>
                <a:gd name="T9" fmla="*/ 304 h 307"/>
                <a:gd name="T10" fmla="*/ 19 w 90"/>
                <a:gd name="T11" fmla="*/ 301 h 307"/>
                <a:gd name="T12" fmla="*/ 31 w 90"/>
                <a:gd name="T13" fmla="*/ 279 h 307"/>
                <a:gd name="T14" fmla="*/ 4 w 90"/>
                <a:gd name="T15" fmla="*/ 170 h 307"/>
                <a:gd name="T16" fmla="*/ 2 w 90"/>
                <a:gd name="T17" fmla="*/ 142 h 307"/>
                <a:gd name="T18" fmla="*/ 36 w 90"/>
                <a:gd name="T19" fmla="*/ 17 h 307"/>
                <a:gd name="T20" fmla="*/ 68 w 90"/>
                <a:gd name="T21" fmla="*/ 0 h 307"/>
                <a:gd name="T22" fmla="*/ 77 w 90"/>
                <a:gd name="T23" fmla="*/ 7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307">
                  <a:moveTo>
                    <a:pt x="77" y="71"/>
                  </a:moveTo>
                  <a:cubicBezTo>
                    <a:pt x="76" y="73"/>
                    <a:pt x="57" y="112"/>
                    <a:pt x="44" y="136"/>
                  </a:cubicBezTo>
                  <a:cubicBezTo>
                    <a:pt x="38" y="148"/>
                    <a:pt x="36" y="154"/>
                    <a:pt x="38" y="159"/>
                  </a:cubicBezTo>
                  <a:cubicBezTo>
                    <a:pt x="55" y="195"/>
                    <a:pt x="54" y="260"/>
                    <a:pt x="52" y="267"/>
                  </a:cubicBezTo>
                  <a:cubicBezTo>
                    <a:pt x="52" y="267"/>
                    <a:pt x="40" y="307"/>
                    <a:pt x="24" y="304"/>
                  </a:cubicBezTo>
                  <a:cubicBezTo>
                    <a:pt x="21" y="304"/>
                    <a:pt x="18" y="303"/>
                    <a:pt x="19" y="301"/>
                  </a:cubicBezTo>
                  <a:cubicBezTo>
                    <a:pt x="19" y="300"/>
                    <a:pt x="28" y="287"/>
                    <a:pt x="31" y="279"/>
                  </a:cubicBezTo>
                  <a:cubicBezTo>
                    <a:pt x="35" y="266"/>
                    <a:pt x="4" y="170"/>
                    <a:pt x="4" y="170"/>
                  </a:cubicBezTo>
                  <a:cubicBezTo>
                    <a:pt x="1" y="161"/>
                    <a:pt x="0" y="155"/>
                    <a:pt x="2" y="142"/>
                  </a:cubicBezTo>
                  <a:cubicBezTo>
                    <a:pt x="4" y="131"/>
                    <a:pt x="36" y="17"/>
                    <a:pt x="36" y="17"/>
                  </a:cubicBezTo>
                  <a:cubicBezTo>
                    <a:pt x="68" y="0"/>
                    <a:pt x="68" y="0"/>
                    <a:pt x="68" y="0"/>
                  </a:cubicBezTo>
                  <a:cubicBezTo>
                    <a:pt x="68" y="0"/>
                    <a:pt x="90" y="31"/>
                    <a:pt x="77" y="71"/>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 name="Freeform 44"/>
            <p:cNvSpPr>
              <a:spLocks/>
            </p:cNvSpPr>
            <p:nvPr/>
          </p:nvSpPr>
          <p:spPr bwMode="auto">
            <a:xfrm>
              <a:off x="3533775" y="3222626"/>
              <a:ext cx="73025" cy="90488"/>
            </a:xfrm>
            <a:custGeom>
              <a:avLst/>
              <a:gdLst>
                <a:gd name="T0" fmla="*/ 25 w 55"/>
                <a:gd name="T1" fmla="*/ 26 h 68"/>
                <a:gd name="T2" fmla="*/ 12 w 55"/>
                <a:gd name="T3" fmla="*/ 40 h 68"/>
                <a:gd name="T4" fmla="*/ 1 w 55"/>
                <a:gd name="T5" fmla="*/ 54 h 68"/>
                <a:gd name="T6" fmla="*/ 3 w 55"/>
                <a:gd name="T7" fmla="*/ 63 h 68"/>
                <a:gd name="T8" fmla="*/ 21 w 55"/>
                <a:gd name="T9" fmla="*/ 62 h 68"/>
                <a:gd name="T10" fmla="*/ 40 w 55"/>
                <a:gd name="T11" fmla="*/ 42 h 68"/>
                <a:gd name="T12" fmla="*/ 46 w 55"/>
                <a:gd name="T13" fmla="*/ 26 h 68"/>
                <a:gd name="T14" fmla="*/ 53 w 55"/>
                <a:gd name="T15" fmla="*/ 47 h 68"/>
                <a:gd name="T16" fmla="*/ 55 w 55"/>
                <a:gd name="T17" fmla="*/ 46 h 68"/>
                <a:gd name="T18" fmla="*/ 51 w 55"/>
                <a:gd name="T19" fmla="*/ 15 h 68"/>
                <a:gd name="T20" fmla="*/ 42 w 55"/>
                <a:gd name="T21" fmla="*/ 1 h 68"/>
                <a:gd name="T22" fmla="*/ 25 w 55"/>
                <a:gd name="T23"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68">
                  <a:moveTo>
                    <a:pt x="25" y="26"/>
                  </a:moveTo>
                  <a:cubicBezTo>
                    <a:pt x="25" y="26"/>
                    <a:pt x="21" y="39"/>
                    <a:pt x="12" y="40"/>
                  </a:cubicBezTo>
                  <a:cubicBezTo>
                    <a:pt x="11" y="40"/>
                    <a:pt x="1" y="54"/>
                    <a:pt x="1" y="54"/>
                  </a:cubicBezTo>
                  <a:cubicBezTo>
                    <a:pt x="1" y="54"/>
                    <a:pt x="0" y="59"/>
                    <a:pt x="3" y="63"/>
                  </a:cubicBezTo>
                  <a:cubicBezTo>
                    <a:pt x="6" y="68"/>
                    <a:pt x="15" y="65"/>
                    <a:pt x="21" y="62"/>
                  </a:cubicBezTo>
                  <a:cubicBezTo>
                    <a:pt x="37" y="56"/>
                    <a:pt x="40" y="42"/>
                    <a:pt x="40" y="42"/>
                  </a:cubicBezTo>
                  <a:cubicBezTo>
                    <a:pt x="46" y="26"/>
                    <a:pt x="46" y="26"/>
                    <a:pt x="46" y="26"/>
                  </a:cubicBezTo>
                  <a:cubicBezTo>
                    <a:pt x="53" y="47"/>
                    <a:pt x="53" y="47"/>
                    <a:pt x="53" y="47"/>
                  </a:cubicBezTo>
                  <a:cubicBezTo>
                    <a:pt x="53" y="47"/>
                    <a:pt x="55" y="48"/>
                    <a:pt x="55" y="46"/>
                  </a:cubicBezTo>
                  <a:cubicBezTo>
                    <a:pt x="55" y="43"/>
                    <a:pt x="51" y="15"/>
                    <a:pt x="51" y="15"/>
                  </a:cubicBezTo>
                  <a:cubicBezTo>
                    <a:pt x="51" y="15"/>
                    <a:pt x="50" y="0"/>
                    <a:pt x="42" y="1"/>
                  </a:cubicBezTo>
                  <a:cubicBezTo>
                    <a:pt x="30" y="1"/>
                    <a:pt x="25" y="26"/>
                    <a:pt x="25" y="26"/>
                  </a:cubicBezTo>
                  <a:close/>
                </a:path>
              </a:pathLst>
            </a:custGeom>
            <a:solidFill>
              <a:srgbClr val="0104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 name="Freeform 45"/>
            <p:cNvSpPr>
              <a:spLocks/>
            </p:cNvSpPr>
            <p:nvPr/>
          </p:nvSpPr>
          <p:spPr bwMode="auto">
            <a:xfrm>
              <a:off x="3460750" y="2906713"/>
              <a:ext cx="119063" cy="427038"/>
            </a:xfrm>
            <a:custGeom>
              <a:avLst/>
              <a:gdLst>
                <a:gd name="T0" fmla="*/ 71 w 89"/>
                <a:gd name="T1" fmla="*/ 71 h 318"/>
                <a:gd name="T2" fmla="*/ 49 w 89"/>
                <a:gd name="T3" fmla="*/ 143 h 318"/>
                <a:gd name="T4" fmla="*/ 49 w 89"/>
                <a:gd name="T5" fmla="*/ 168 h 318"/>
                <a:gd name="T6" fmla="*/ 89 w 89"/>
                <a:gd name="T7" fmla="*/ 273 h 318"/>
                <a:gd name="T8" fmla="*/ 69 w 89"/>
                <a:gd name="T9" fmla="*/ 317 h 318"/>
                <a:gd name="T10" fmla="*/ 64 w 89"/>
                <a:gd name="T11" fmla="*/ 316 h 318"/>
                <a:gd name="T12" fmla="*/ 70 w 89"/>
                <a:gd name="T13" fmla="*/ 291 h 318"/>
                <a:gd name="T14" fmla="*/ 17 w 89"/>
                <a:gd name="T15" fmla="*/ 187 h 318"/>
                <a:gd name="T16" fmla="*/ 8 w 89"/>
                <a:gd name="T17" fmla="*/ 159 h 318"/>
                <a:gd name="T18" fmla="*/ 27 w 89"/>
                <a:gd name="T19" fmla="*/ 30 h 318"/>
                <a:gd name="T20" fmla="*/ 41 w 89"/>
                <a:gd name="T21" fmla="*/ 0 h 318"/>
                <a:gd name="T22" fmla="*/ 71 w 89"/>
                <a:gd name="T23" fmla="*/ 7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318">
                  <a:moveTo>
                    <a:pt x="71" y="71"/>
                  </a:moveTo>
                  <a:cubicBezTo>
                    <a:pt x="71" y="74"/>
                    <a:pt x="56" y="116"/>
                    <a:pt x="49" y="143"/>
                  </a:cubicBezTo>
                  <a:cubicBezTo>
                    <a:pt x="46" y="156"/>
                    <a:pt x="45" y="163"/>
                    <a:pt x="49" y="168"/>
                  </a:cubicBezTo>
                  <a:cubicBezTo>
                    <a:pt x="74" y="200"/>
                    <a:pt x="89" y="266"/>
                    <a:pt x="89" y="273"/>
                  </a:cubicBezTo>
                  <a:cubicBezTo>
                    <a:pt x="89" y="273"/>
                    <a:pt x="86" y="316"/>
                    <a:pt x="69" y="317"/>
                  </a:cubicBezTo>
                  <a:cubicBezTo>
                    <a:pt x="67" y="318"/>
                    <a:pt x="63" y="318"/>
                    <a:pt x="64" y="316"/>
                  </a:cubicBezTo>
                  <a:cubicBezTo>
                    <a:pt x="64" y="314"/>
                    <a:pt x="69" y="299"/>
                    <a:pt x="70" y="291"/>
                  </a:cubicBezTo>
                  <a:cubicBezTo>
                    <a:pt x="72" y="277"/>
                    <a:pt x="17" y="187"/>
                    <a:pt x="17" y="187"/>
                  </a:cubicBezTo>
                  <a:cubicBezTo>
                    <a:pt x="12" y="179"/>
                    <a:pt x="11" y="173"/>
                    <a:pt x="8" y="159"/>
                  </a:cubicBezTo>
                  <a:cubicBezTo>
                    <a:pt x="0" y="111"/>
                    <a:pt x="27" y="30"/>
                    <a:pt x="27" y="30"/>
                  </a:cubicBezTo>
                  <a:cubicBezTo>
                    <a:pt x="41" y="0"/>
                    <a:pt x="41" y="0"/>
                    <a:pt x="41" y="0"/>
                  </a:cubicBezTo>
                  <a:cubicBezTo>
                    <a:pt x="41" y="0"/>
                    <a:pt x="75" y="27"/>
                    <a:pt x="71" y="71"/>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 name="Freeform 46"/>
            <p:cNvSpPr>
              <a:spLocks/>
            </p:cNvSpPr>
            <p:nvPr/>
          </p:nvSpPr>
          <p:spPr bwMode="auto">
            <a:xfrm>
              <a:off x="3521075" y="2606675"/>
              <a:ext cx="74613" cy="131763"/>
            </a:xfrm>
            <a:custGeom>
              <a:avLst/>
              <a:gdLst>
                <a:gd name="T0" fmla="*/ 53 w 55"/>
                <a:gd name="T1" fmla="*/ 75 h 99"/>
                <a:gd name="T2" fmla="*/ 42 w 55"/>
                <a:gd name="T3" fmla="*/ 96 h 99"/>
                <a:gd name="T4" fmla="*/ 2 w 55"/>
                <a:gd name="T5" fmla="*/ 69 h 99"/>
                <a:gd name="T6" fmla="*/ 16 w 55"/>
                <a:gd name="T7" fmla="*/ 42 h 99"/>
                <a:gd name="T8" fmla="*/ 14 w 55"/>
                <a:gd name="T9" fmla="*/ 13 h 99"/>
                <a:gd name="T10" fmla="*/ 42 w 55"/>
                <a:gd name="T11" fmla="*/ 0 h 99"/>
                <a:gd name="T12" fmla="*/ 47 w 55"/>
                <a:gd name="T13" fmla="*/ 49 h 99"/>
                <a:gd name="T14" fmla="*/ 53 w 55"/>
                <a:gd name="T15" fmla="*/ 75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99">
                  <a:moveTo>
                    <a:pt x="53" y="75"/>
                  </a:moveTo>
                  <a:cubicBezTo>
                    <a:pt x="55" y="81"/>
                    <a:pt x="54" y="91"/>
                    <a:pt x="42" y="96"/>
                  </a:cubicBezTo>
                  <a:cubicBezTo>
                    <a:pt x="34" y="99"/>
                    <a:pt x="12" y="80"/>
                    <a:pt x="2" y="69"/>
                  </a:cubicBezTo>
                  <a:cubicBezTo>
                    <a:pt x="0" y="68"/>
                    <a:pt x="10" y="59"/>
                    <a:pt x="16" y="42"/>
                  </a:cubicBezTo>
                  <a:cubicBezTo>
                    <a:pt x="19" y="35"/>
                    <a:pt x="14" y="13"/>
                    <a:pt x="14" y="13"/>
                  </a:cubicBezTo>
                  <a:cubicBezTo>
                    <a:pt x="42" y="0"/>
                    <a:pt x="42" y="0"/>
                    <a:pt x="42" y="0"/>
                  </a:cubicBezTo>
                  <a:cubicBezTo>
                    <a:pt x="42" y="0"/>
                    <a:pt x="35" y="21"/>
                    <a:pt x="47" y="49"/>
                  </a:cubicBezTo>
                  <a:cubicBezTo>
                    <a:pt x="48" y="51"/>
                    <a:pt x="51" y="70"/>
                    <a:pt x="53" y="75"/>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 name="Freeform 47"/>
            <p:cNvSpPr>
              <a:spLocks/>
            </p:cNvSpPr>
            <p:nvPr/>
          </p:nvSpPr>
          <p:spPr bwMode="auto">
            <a:xfrm>
              <a:off x="3592513" y="2405063"/>
              <a:ext cx="44450" cy="77788"/>
            </a:xfrm>
            <a:custGeom>
              <a:avLst/>
              <a:gdLst>
                <a:gd name="T0" fmla="*/ 25 w 33"/>
                <a:gd name="T1" fmla="*/ 54 h 57"/>
                <a:gd name="T2" fmla="*/ 33 w 33"/>
                <a:gd name="T3" fmla="*/ 50 h 57"/>
                <a:gd name="T4" fmla="*/ 31 w 33"/>
                <a:gd name="T5" fmla="*/ 24 h 57"/>
                <a:gd name="T6" fmla="*/ 15 w 33"/>
                <a:gd name="T7" fmla="*/ 3 h 57"/>
                <a:gd name="T8" fmla="*/ 4 w 33"/>
                <a:gd name="T9" fmla="*/ 6 h 57"/>
                <a:gd name="T10" fmla="*/ 3 w 33"/>
                <a:gd name="T11" fmla="*/ 18 h 57"/>
                <a:gd name="T12" fmla="*/ 9 w 33"/>
                <a:gd name="T13" fmla="*/ 29 h 57"/>
                <a:gd name="T14" fmla="*/ 25 w 33"/>
                <a:gd name="T15" fmla="*/ 54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7">
                  <a:moveTo>
                    <a:pt x="25" y="54"/>
                  </a:moveTo>
                  <a:cubicBezTo>
                    <a:pt x="33" y="50"/>
                    <a:pt x="33" y="50"/>
                    <a:pt x="33" y="50"/>
                  </a:cubicBezTo>
                  <a:cubicBezTo>
                    <a:pt x="31" y="24"/>
                    <a:pt x="31" y="24"/>
                    <a:pt x="31" y="24"/>
                  </a:cubicBezTo>
                  <a:cubicBezTo>
                    <a:pt x="31" y="24"/>
                    <a:pt x="29" y="16"/>
                    <a:pt x="15" y="3"/>
                  </a:cubicBezTo>
                  <a:cubicBezTo>
                    <a:pt x="11" y="0"/>
                    <a:pt x="7" y="1"/>
                    <a:pt x="4" y="6"/>
                  </a:cubicBezTo>
                  <a:cubicBezTo>
                    <a:pt x="0" y="14"/>
                    <a:pt x="3" y="18"/>
                    <a:pt x="3" y="18"/>
                  </a:cubicBezTo>
                  <a:cubicBezTo>
                    <a:pt x="9" y="29"/>
                    <a:pt x="9" y="29"/>
                    <a:pt x="9" y="29"/>
                  </a:cubicBezTo>
                  <a:cubicBezTo>
                    <a:pt x="10" y="48"/>
                    <a:pt x="19" y="57"/>
                    <a:pt x="25" y="54"/>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 name="Freeform 48"/>
            <p:cNvSpPr>
              <a:spLocks/>
            </p:cNvSpPr>
            <p:nvPr/>
          </p:nvSpPr>
          <p:spPr bwMode="auto">
            <a:xfrm>
              <a:off x="3570288" y="2433638"/>
              <a:ext cx="79375" cy="288925"/>
            </a:xfrm>
            <a:custGeom>
              <a:avLst/>
              <a:gdLst>
                <a:gd name="T0" fmla="*/ 10 w 59"/>
                <a:gd name="T1" fmla="*/ 210 h 215"/>
                <a:gd name="T2" fmla="*/ 38 w 59"/>
                <a:gd name="T3" fmla="*/ 184 h 215"/>
                <a:gd name="T4" fmla="*/ 57 w 59"/>
                <a:gd name="T5" fmla="*/ 112 h 215"/>
                <a:gd name="T6" fmla="*/ 48 w 59"/>
                <a:gd name="T7" fmla="*/ 6 h 215"/>
                <a:gd name="T8" fmla="*/ 42 w 59"/>
                <a:gd name="T9" fmla="*/ 3 h 215"/>
                <a:gd name="T10" fmla="*/ 33 w 59"/>
                <a:gd name="T11" fmla="*/ 35 h 215"/>
                <a:gd name="T12" fmla="*/ 30 w 59"/>
                <a:gd name="T13" fmla="*/ 126 h 215"/>
                <a:gd name="T14" fmla="*/ 6 w 59"/>
                <a:gd name="T15" fmla="*/ 177 h 215"/>
                <a:gd name="T16" fmla="*/ 10 w 59"/>
                <a:gd name="T17" fmla="*/ 21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215">
                  <a:moveTo>
                    <a:pt x="10" y="210"/>
                  </a:moveTo>
                  <a:cubicBezTo>
                    <a:pt x="10" y="210"/>
                    <a:pt x="28" y="215"/>
                    <a:pt x="38" y="184"/>
                  </a:cubicBezTo>
                  <a:cubicBezTo>
                    <a:pt x="46" y="162"/>
                    <a:pt x="54" y="121"/>
                    <a:pt x="57" y="112"/>
                  </a:cubicBezTo>
                  <a:cubicBezTo>
                    <a:pt x="59" y="104"/>
                    <a:pt x="48" y="6"/>
                    <a:pt x="48" y="6"/>
                  </a:cubicBezTo>
                  <a:cubicBezTo>
                    <a:pt x="48" y="6"/>
                    <a:pt x="44" y="4"/>
                    <a:pt x="42" y="3"/>
                  </a:cubicBezTo>
                  <a:cubicBezTo>
                    <a:pt x="36" y="0"/>
                    <a:pt x="33" y="26"/>
                    <a:pt x="33" y="35"/>
                  </a:cubicBezTo>
                  <a:cubicBezTo>
                    <a:pt x="31" y="69"/>
                    <a:pt x="35" y="103"/>
                    <a:pt x="30" y="126"/>
                  </a:cubicBezTo>
                  <a:cubicBezTo>
                    <a:pt x="26" y="146"/>
                    <a:pt x="6" y="177"/>
                    <a:pt x="6" y="177"/>
                  </a:cubicBezTo>
                  <a:cubicBezTo>
                    <a:pt x="6" y="177"/>
                    <a:pt x="0" y="215"/>
                    <a:pt x="10" y="210"/>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2" name="Freeform 49"/>
            <p:cNvSpPr>
              <a:spLocks/>
            </p:cNvSpPr>
            <p:nvPr/>
          </p:nvSpPr>
          <p:spPr bwMode="auto">
            <a:xfrm>
              <a:off x="3463925" y="2662238"/>
              <a:ext cx="174625" cy="371475"/>
            </a:xfrm>
            <a:custGeom>
              <a:avLst/>
              <a:gdLst>
                <a:gd name="T0" fmla="*/ 37 w 130"/>
                <a:gd name="T1" fmla="*/ 10 h 276"/>
                <a:gd name="T2" fmla="*/ 21 w 130"/>
                <a:gd name="T3" fmla="*/ 61 h 276"/>
                <a:gd name="T4" fmla="*/ 33 w 130"/>
                <a:gd name="T5" fmla="*/ 88 h 276"/>
                <a:gd name="T6" fmla="*/ 43 w 130"/>
                <a:gd name="T7" fmla="*/ 120 h 276"/>
                <a:gd name="T8" fmla="*/ 32 w 130"/>
                <a:gd name="T9" fmla="*/ 161 h 276"/>
                <a:gd name="T10" fmla="*/ 0 w 130"/>
                <a:gd name="T11" fmla="*/ 247 h 276"/>
                <a:gd name="T12" fmla="*/ 35 w 130"/>
                <a:gd name="T13" fmla="*/ 263 h 276"/>
                <a:gd name="T14" fmla="*/ 112 w 130"/>
                <a:gd name="T15" fmla="*/ 252 h 276"/>
                <a:gd name="T16" fmla="*/ 125 w 130"/>
                <a:gd name="T17" fmla="*/ 187 h 276"/>
                <a:gd name="T18" fmla="*/ 99 w 130"/>
                <a:gd name="T19" fmla="*/ 120 h 276"/>
                <a:gd name="T20" fmla="*/ 105 w 130"/>
                <a:gd name="T21" fmla="*/ 60 h 276"/>
                <a:gd name="T22" fmla="*/ 105 w 130"/>
                <a:gd name="T23" fmla="*/ 26 h 276"/>
                <a:gd name="T24" fmla="*/ 89 w 130"/>
                <a:gd name="T25" fmla="*/ 2 h 276"/>
                <a:gd name="T26" fmla="*/ 72 w 130"/>
                <a:gd name="T27" fmla="*/ 1 h 276"/>
                <a:gd name="T28" fmla="*/ 37 w 130"/>
                <a:gd name="T29" fmla="*/ 1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276">
                  <a:moveTo>
                    <a:pt x="37" y="10"/>
                  </a:moveTo>
                  <a:cubicBezTo>
                    <a:pt x="37" y="10"/>
                    <a:pt x="22" y="48"/>
                    <a:pt x="21" y="61"/>
                  </a:cubicBezTo>
                  <a:cubicBezTo>
                    <a:pt x="20" y="66"/>
                    <a:pt x="27" y="77"/>
                    <a:pt x="33" y="88"/>
                  </a:cubicBezTo>
                  <a:cubicBezTo>
                    <a:pt x="37" y="97"/>
                    <a:pt x="43" y="115"/>
                    <a:pt x="43" y="120"/>
                  </a:cubicBezTo>
                  <a:cubicBezTo>
                    <a:pt x="42" y="122"/>
                    <a:pt x="38" y="144"/>
                    <a:pt x="32" y="161"/>
                  </a:cubicBezTo>
                  <a:cubicBezTo>
                    <a:pt x="20" y="197"/>
                    <a:pt x="0" y="247"/>
                    <a:pt x="0" y="247"/>
                  </a:cubicBezTo>
                  <a:cubicBezTo>
                    <a:pt x="0" y="247"/>
                    <a:pt x="1" y="257"/>
                    <a:pt x="35" y="263"/>
                  </a:cubicBezTo>
                  <a:cubicBezTo>
                    <a:pt x="103" y="276"/>
                    <a:pt x="112" y="252"/>
                    <a:pt x="112" y="252"/>
                  </a:cubicBezTo>
                  <a:cubicBezTo>
                    <a:pt x="114" y="250"/>
                    <a:pt x="130" y="214"/>
                    <a:pt x="125" y="187"/>
                  </a:cubicBezTo>
                  <a:cubicBezTo>
                    <a:pt x="120" y="163"/>
                    <a:pt x="99" y="127"/>
                    <a:pt x="99" y="120"/>
                  </a:cubicBezTo>
                  <a:cubicBezTo>
                    <a:pt x="99" y="103"/>
                    <a:pt x="105" y="60"/>
                    <a:pt x="105" y="60"/>
                  </a:cubicBezTo>
                  <a:cubicBezTo>
                    <a:pt x="105" y="60"/>
                    <a:pt x="109" y="40"/>
                    <a:pt x="105" y="26"/>
                  </a:cubicBezTo>
                  <a:cubicBezTo>
                    <a:pt x="102" y="14"/>
                    <a:pt x="98" y="7"/>
                    <a:pt x="89" y="2"/>
                  </a:cubicBezTo>
                  <a:cubicBezTo>
                    <a:pt x="87" y="0"/>
                    <a:pt x="77" y="1"/>
                    <a:pt x="72" y="1"/>
                  </a:cubicBezTo>
                  <a:cubicBezTo>
                    <a:pt x="72" y="1"/>
                    <a:pt x="40" y="4"/>
                    <a:pt x="37" y="10"/>
                  </a:cubicBezTo>
                  <a:close/>
                </a:path>
              </a:pathLst>
            </a:custGeom>
            <a:solidFill>
              <a:srgbClr val="0104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3" name="Freeform 50"/>
            <p:cNvSpPr>
              <a:spLocks/>
            </p:cNvSpPr>
            <p:nvPr/>
          </p:nvSpPr>
          <p:spPr bwMode="auto">
            <a:xfrm>
              <a:off x="3573463" y="2590800"/>
              <a:ext cx="31750" cy="39688"/>
            </a:xfrm>
            <a:custGeom>
              <a:avLst/>
              <a:gdLst>
                <a:gd name="T0" fmla="*/ 18 w 24"/>
                <a:gd name="T1" fmla="*/ 4 h 29"/>
                <a:gd name="T2" fmla="*/ 5 w 24"/>
                <a:gd name="T3" fmla="*/ 10 h 29"/>
                <a:gd name="T4" fmla="*/ 1 w 24"/>
                <a:gd name="T5" fmla="*/ 26 h 29"/>
                <a:gd name="T6" fmla="*/ 12 w 24"/>
                <a:gd name="T7" fmla="*/ 25 h 29"/>
                <a:gd name="T8" fmla="*/ 17 w 24"/>
                <a:gd name="T9" fmla="*/ 20 h 29"/>
                <a:gd name="T10" fmla="*/ 18 w 24"/>
                <a:gd name="T11" fmla="*/ 4 h 29"/>
              </a:gdLst>
              <a:ahLst/>
              <a:cxnLst>
                <a:cxn ang="0">
                  <a:pos x="T0" y="T1"/>
                </a:cxn>
                <a:cxn ang="0">
                  <a:pos x="T2" y="T3"/>
                </a:cxn>
                <a:cxn ang="0">
                  <a:pos x="T4" y="T5"/>
                </a:cxn>
                <a:cxn ang="0">
                  <a:pos x="T6" y="T7"/>
                </a:cxn>
                <a:cxn ang="0">
                  <a:pos x="T8" y="T9"/>
                </a:cxn>
                <a:cxn ang="0">
                  <a:pos x="T10" y="T11"/>
                </a:cxn>
              </a:cxnLst>
              <a:rect l="0" t="0" r="r" b="b"/>
              <a:pathLst>
                <a:path w="24" h="29">
                  <a:moveTo>
                    <a:pt x="18" y="4"/>
                  </a:moveTo>
                  <a:cubicBezTo>
                    <a:pt x="11" y="0"/>
                    <a:pt x="5" y="10"/>
                    <a:pt x="5" y="10"/>
                  </a:cubicBezTo>
                  <a:cubicBezTo>
                    <a:pt x="5" y="10"/>
                    <a:pt x="3" y="21"/>
                    <a:pt x="1" y="26"/>
                  </a:cubicBezTo>
                  <a:cubicBezTo>
                    <a:pt x="0" y="29"/>
                    <a:pt x="8" y="29"/>
                    <a:pt x="12" y="25"/>
                  </a:cubicBezTo>
                  <a:cubicBezTo>
                    <a:pt x="17" y="20"/>
                    <a:pt x="17" y="20"/>
                    <a:pt x="17" y="20"/>
                  </a:cubicBezTo>
                  <a:cubicBezTo>
                    <a:pt x="22" y="16"/>
                    <a:pt x="24" y="7"/>
                    <a:pt x="18"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4" name="Freeform 51"/>
            <p:cNvSpPr>
              <a:spLocks/>
            </p:cNvSpPr>
            <p:nvPr/>
          </p:nvSpPr>
          <p:spPr bwMode="auto">
            <a:xfrm>
              <a:off x="3606800" y="2416175"/>
              <a:ext cx="31750" cy="58738"/>
            </a:xfrm>
            <a:custGeom>
              <a:avLst/>
              <a:gdLst>
                <a:gd name="T0" fmla="*/ 11 w 23"/>
                <a:gd name="T1" fmla="*/ 33 h 43"/>
                <a:gd name="T2" fmla="*/ 12 w 23"/>
                <a:gd name="T3" fmla="*/ 19 h 43"/>
                <a:gd name="T4" fmla="*/ 4 w 23"/>
                <a:gd name="T5" fmla="*/ 8 h 43"/>
                <a:gd name="T6" fmla="*/ 6 w 23"/>
                <a:gd name="T7" fmla="*/ 2 h 43"/>
                <a:gd name="T8" fmla="*/ 21 w 23"/>
                <a:gd name="T9" fmla="*/ 17 h 43"/>
                <a:gd name="T10" fmla="*/ 21 w 23"/>
                <a:gd name="T11" fmla="*/ 41 h 43"/>
                <a:gd name="T12" fmla="*/ 11 w 23"/>
                <a:gd name="T13" fmla="*/ 33 h 43"/>
              </a:gdLst>
              <a:ahLst/>
              <a:cxnLst>
                <a:cxn ang="0">
                  <a:pos x="T0" y="T1"/>
                </a:cxn>
                <a:cxn ang="0">
                  <a:pos x="T2" y="T3"/>
                </a:cxn>
                <a:cxn ang="0">
                  <a:pos x="T4" y="T5"/>
                </a:cxn>
                <a:cxn ang="0">
                  <a:pos x="T6" y="T7"/>
                </a:cxn>
                <a:cxn ang="0">
                  <a:pos x="T8" y="T9"/>
                </a:cxn>
                <a:cxn ang="0">
                  <a:pos x="T10" y="T11"/>
                </a:cxn>
                <a:cxn ang="0">
                  <a:pos x="T12" y="T13"/>
                </a:cxn>
              </a:cxnLst>
              <a:rect l="0" t="0" r="r" b="b"/>
              <a:pathLst>
                <a:path w="23" h="43">
                  <a:moveTo>
                    <a:pt x="11" y="33"/>
                  </a:moveTo>
                  <a:cubicBezTo>
                    <a:pt x="10" y="28"/>
                    <a:pt x="12" y="21"/>
                    <a:pt x="12" y="19"/>
                  </a:cubicBezTo>
                  <a:cubicBezTo>
                    <a:pt x="11" y="15"/>
                    <a:pt x="10" y="15"/>
                    <a:pt x="4" y="8"/>
                  </a:cubicBezTo>
                  <a:cubicBezTo>
                    <a:pt x="0" y="4"/>
                    <a:pt x="4" y="0"/>
                    <a:pt x="6" y="2"/>
                  </a:cubicBezTo>
                  <a:cubicBezTo>
                    <a:pt x="7" y="3"/>
                    <a:pt x="20" y="12"/>
                    <a:pt x="21" y="17"/>
                  </a:cubicBezTo>
                  <a:cubicBezTo>
                    <a:pt x="23" y="30"/>
                    <a:pt x="23" y="40"/>
                    <a:pt x="21" y="41"/>
                  </a:cubicBezTo>
                  <a:cubicBezTo>
                    <a:pt x="17" y="43"/>
                    <a:pt x="12" y="40"/>
                    <a:pt x="11" y="33"/>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5" name="Freeform 52"/>
            <p:cNvSpPr>
              <a:spLocks/>
            </p:cNvSpPr>
            <p:nvPr/>
          </p:nvSpPr>
          <p:spPr bwMode="auto">
            <a:xfrm>
              <a:off x="3509963" y="2538413"/>
              <a:ext cx="80963" cy="117475"/>
            </a:xfrm>
            <a:custGeom>
              <a:avLst/>
              <a:gdLst>
                <a:gd name="T0" fmla="*/ 29 w 61"/>
                <a:gd name="T1" fmla="*/ 4 h 87"/>
                <a:gd name="T2" fmla="*/ 1 w 61"/>
                <a:gd name="T3" fmla="*/ 21 h 87"/>
                <a:gd name="T4" fmla="*/ 4 w 61"/>
                <a:gd name="T5" fmla="*/ 66 h 87"/>
                <a:gd name="T6" fmla="*/ 9 w 61"/>
                <a:gd name="T7" fmla="*/ 82 h 87"/>
                <a:gd name="T8" fmla="*/ 21 w 61"/>
                <a:gd name="T9" fmla="*/ 85 h 87"/>
                <a:gd name="T10" fmla="*/ 53 w 61"/>
                <a:gd name="T11" fmla="*/ 67 h 87"/>
                <a:gd name="T12" fmla="*/ 57 w 61"/>
                <a:gd name="T13" fmla="*/ 55 h 87"/>
                <a:gd name="T14" fmla="*/ 59 w 61"/>
                <a:gd name="T15" fmla="*/ 28 h 87"/>
                <a:gd name="T16" fmla="*/ 35 w 61"/>
                <a:gd name="T17" fmla="*/ 4 h 87"/>
                <a:gd name="T18" fmla="*/ 29 w 61"/>
                <a:gd name="T19"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87">
                  <a:moveTo>
                    <a:pt x="29" y="4"/>
                  </a:moveTo>
                  <a:cubicBezTo>
                    <a:pt x="29" y="4"/>
                    <a:pt x="3" y="0"/>
                    <a:pt x="1" y="21"/>
                  </a:cubicBezTo>
                  <a:cubicBezTo>
                    <a:pt x="0" y="29"/>
                    <a:pt x="4" y="66"/>
                    <a:pt x="4" y="66"/>
                  </a:cubicBezTo>
                  <a:cubicBezTo>
                    <a:pt x="5" y="65"/>
                    <a:pt x="5" y="77"/>
                    <a:pt x="9" y="82"/>
                  </a:cubicBezTo>
                  <a:cubicBezTo>
                    <a:pt x="9" y="82"/>
                    <a:pt x="13" y="86"/>
                    <a:pt x="21" y="85"/>
                  </a:cubicBezTo>
                  <a:cubicBezTo>
                    <a:pt x="39" y="87"/>
                    <a:pt x="53" y="67"/>
                    <a:pt x="53" y="67"/>
                  </a:cubicBezTo>
                  <a:cubicBezTo>
                    <a:pt x="54" y="64"/>
                    <a:pt x="56" y="57"/>
                    <a:pt x="57" y="55"/>
                  </a:cubicBezTo>
                  <a:cubicBezTo>
                    <a:pt x="59" y="28"/>
                    <a:pt x="59" y="28"/>
                    <a:pt x="59" y="28"/>
                  </a:cubicBezTo>
                  <a:cubicBezTo>
                    <a:pt x="61" y="12"/>
                    <a:pt x="46" y="6"/>
                    <a:pt x="35" y="4"/>
                  </a:cubicBezTo>
                  <a:lnTo>
                    <a:pt x="29" y="4"/>
                  </a:ln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6" name="Freeform 53"/>
            <p:cNvSpPr>
              <a:spLocks/>
            </p:cNvSpPr>
            <p:nvPr/>
          </p:nvSpPr>
          <p:spPr bwMode="auto">
            <a:xfrm>
              <a:off x="3505200" y="2509838"/>
              <a:ext cx="109538" cy="131763"/>
            </a:xfrm>
            <a:custGeom>
              <a:avLst/>
              <a:gdLst>
                <a:gd name="T0" fmla="*/ 79 w 81"/>
                <a:gd name="T1" fmla="*/ 44 h 98"/>
                <a:gd name="T2" fmla="*/ 44 w 81"/>
                <a:gd name="T3" fmla="*/ 2 h 98"/>
                <a:gd name="T4" fmla="*/ 1 w 81"/>
                <a:gd name="T5" fmla="*/ 37 h 98"/>
                <a:gd name="T6" fmla="*/ 11 w 81"/>
                <a:gd name="T7" fmla="*/ 76 h 98"/>
                <a:gd name="T8" fmla="*/ 13 w 81"/>
                <a:gd name="T9" fmla="*/ 79 h 98"/>
                <a:gd name="T10" fmla="*/ 36 w 81"/>
                <a:gd name="T11" fmla="*/ 97 h 98"/>
                <a:gd name="T12" fmla="*/ 63 w 81"/>
                <a:gd name="T13" fmla="*/ 82 h 98"/>
                <a:gd name="T14" fmla="*/ 64 w 81"/>
                <a:gd name="T15" fmla="*/ 79 h 98"/>
                <a:gd name="T16" fmla="*/ 79 w 81"/>
                <a:gd name="T1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8">
                  <a:moveTo>
                    <a:pt x="79" y="44"/>
                  </a:moveTo>
                  <a:cubicBezTo>
                    <a:pt x="81" y="23"/>
                    <a:pt x="65" y="4"/>
                    <a:pt x="44" y="2"/>
                  </a:cubicBezTo>
                  <a:cubicBezTo>
                    <a:pt x="22" y="0"/>
                    <a:pt x="3" y="15"/>
                    <a:pt x="1" y="37"/>
                  </a:cubicBezTo>
                  <a:cubicBezTo>
                    <a:pt x="0" y="48"/>
                    <a:pt x="4" y="64"/>
                    <a:pt x="11" y="76"/>
                  </a:cubicBezTo>
                  <a:cubicBezTo>
                    <a:pt x="12" y="77"/>
                    <a:pt x="12" y="78"/>
                    <a:pt x="13" y="79"/>
                  </a:cubicBezTo>
                  <a:cubicBezTo>
                    <a:pt x="13" y="79"/>
                    <a:pt x="19" y="95"/>
                    <a:pt x="36" y="97"/>
                  </a:cubicBezTo>
                  <a:cubicBezTo>
                    <a:pt x="54" y="98"/>
                    <a:pt x="63" y="82"/>
                    <a:pt x="63" y="82"/>
                  </a:cubicBezTo>
                  <a:cubicBezTo>
                    <a:pt x="63" y="81"/>
                    <a:pt x="64" y="80"/>
                    <a:pt x="64" y="79"/>
                  </a:cubicBezTo>
                  <a:cubicBezTo>
                    <a:pt x="72" y="68"/>
                    <a:pt x="78" y="55"/>
                    <a:pt x="79" y="44"/>
                  </a:cubicBezTo>
                  <a:close/>
                </a:path>
              </a:pathLst>
            </a:custGeom>
            <a:solidFill>
              <a:srgbClr val="E5D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7" name="Freeform 54"/>
            <p:cNvSpPr>
              <a:spLocks/>
            </p:cNvSpPr>
            <p:nvPr/>
          </p:nvSpPr>
          <p:spPr bwMode="auto">
            <a:xfrm>
              <a:off x="3506788" y="2520950"/>
              <a:ext cx="104775" cy="120650"/>
            </a:xfrm>
            <a:custGeom>
              <a:avLst/>
              <a:gdLst>
                <a:gd name="T0" fmla="*/ 42 w 78"/>
                <a:gd name="T1" fmla="*/ 2 h 90"/>
                <a:gd name="T2" fmla="*/ 0 w 78"/>
                <a:gd name="T3" fmla="*/ 33 h 90"/>
                <a:gd name="T4" fmla="*/ 10 w 78"/>
                <a:gd name="T5" fmla="*/ 68 h 90"/>
                <a:gd name="T6" fmla="*/ 12 w 78"/>
                <a:gd name="T7" fmla="*/ 71 h 90"/>
                <a:gd name="T8" fmla="*/ 35 w 78"/>
                <a:gd name="T9" fmla="*/ 89 h 90"/>
                <a:gd name="T10" fmla="*/ 62 w 78"/>
                <a:gd name="T11" fmla="*/ 74 h 90"/>
                <a:gd name="T12" fmla="*/ 63 w 78"/>
                <a:gd name="T13" fmla="*/ 71 h 90"/>
                <a:gd name="T14" fmla="*/ 78 w 78"/>
                <a:gd name="T15" fmla="*/ 40 h 90"/>
                <a:gd name="T16" fmla="*/ 42 w 78"/>
                <a:gd name="T17"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90">
                  <a:moveTo>
                    <a:pt x="42" y="2"/>
                  </a:moveTo>
                  <a:cubicBezTo>
                    <a:pt x="22" y="0"/>
                    <a:pt x="4" y="14"/>
                    <a:pt x="0" y="33"/>
                  </a:cubicBezTo>
                  <a:cubicBezTo>
                    <a:pt x="0" y="44"/>
                    <a:pt x="4" y="57"/>
                    <a:pt x="10" y="68"/>
                  </a:cubicBezTo>
                  <a:cubicBezTo>
                    <a:pt x="11" y="69"/>
                    <a:pt x="11" y="70"/>
                    <a:pt x="12" y="71"/>
                  </a:cubicBezTo>
                  <a:cubicBezTo>
                    <a:pt x="12" y="71"/>
                    <a:pt x="18" y="87"/>
                    <a:pt x="35" y="89"/>
                  </a:cubicBezTo>
                  <a:cubicBezTo>
                    <a:pt x="53" y="90"/>
                    <a:pt x="62" y="74"/>
                    <a:pt x="62" y="74"/>
                  </a:cubicBezTo>
                  <a:cubicBezTo>
                    <a:pt x="62" y="73"/>
                    <a:pt x="63" y="72"/>
                    <a:pt x="63" y="71"/>
                  </a:cubicBezTo>
                  <a:cubicBezTo>
                    <a:pt x="70" y="62"/>
                    <a:pt x="76" y="50"/>
                    <a:pt x="78" y="40"/>
                  </a:cubicBezTo>
                  <a:cubicBezTo>
                    <a:pt x="77" y="20"/>
                    <a:pt x="62" y="4"/>
                    <a:pt x="42" y="2"/>
                  </a:cubicBezTo>
                  <a:close/>
                </a:path>
              </a:pathLst>
            </a:custGeom>
            <a:solidFill>
              <a:srgbClr val="D6C0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8" name="Freeform 55"/>
            <p:cNvSpPr>
              <a:spLocks/>
            </p:cNvSpPr>
            <p:nvPr/>
          </p:nvSpPr>
          <p:spPr bwMode="auto">
            <a:xfrm>
              <a:off x="3511550" y="2579688"/>
              <a:ext cx="14288" cy="39688"/>
            </a:xfrm>
            <a:custGeom>
              <a:avLst/>
              <a:gdLst>
                <a:gd name="T0" fmla="*/ 0 w 10"/>
                <a:gd name="T1" fmla="*/ 7 h 30"/>
                <a:gd name="T2" fmla="*/ 2 w 10"/>
                <a:gd name="T3" fmla="*/ 5 h 30"/>
                <a:gd name="T4" fmla="*/ 9 w 10"/>
                <a:gd name="T5" fmla="*/ 11 h 30"/>
                <a:gd name="T6" fmla="*/ 9 w 10"/>
                <a:gd name="T7" fmla="*/ 22 h 30"/>
                <a:gd name="T8" fmla="*/ 2 w 10"/>
                <a:gd name="T9" fmla="*/ 28 h 30"/>
                <a:gd name="T10" fmla="*/ 0 w 10"/>
                <a:gd name="T11" fmla="*/ 7 h 30"/>
              </a:gdLst>
              <a:ahLst/>
              <a:cxnLst>
                <a:cxn ang="0">
                  <a:pos x="T0" y="T1"/>
                </a:cxn>
                <a:cxn ang="0">
                  <a:pos x="T2" y="T3"/>
                </a:cxn>
                <a:cxn ang="0">
                  <a:pos x="T4" y="T5"/>
                </a:cxn>
                <a:cxn ang="0">
                  <a:pos x="T6" y="T7"/>
                </a:cxn>
                <a:cxn ang="0">
                  <a:pos x="T8" y="T9"/>
                </a:cxn>
                <a:cxn ang="0">
                  <a:pos x="T10" y="T11"/>
                </a:cxn>
              </a:cxnLst>
              <a:rect l="0" t="0" r="r" b="b"/>
              <a:pathLst>
                <a:path w="10" h="30">
                  <a:moveTo>
                    <a:pt x="0" y="7"/>
                  </a:moveTo>
                  <a:cubicBezTo>
                    <a:pt x="2" y="5"/>
                    <a:pt x="2" y="5"/>
                    <a:pt x="2" y="5"/>
                  </a:cubicBezTo>
                  <a:cubicBezTo>
                    <a:pt x="6" y="0"/>
                    <a:pt x="10" y="6"/>
                    <a:pt x="9" y="11"/>
                  </a:cubicBezTo>
                  <a:cubicBezTo>
                    <a:pt x="9" y="16"/>
                    <a:pt x="9" y="16"/>
                    <a:pt x="9" y="22"/>
                  </a:cubicBezTo>
                  <a:cubicBezTo>
                    <a:pt x="9" y="30"/>
                    <a:pt x="2" y="28"/>
                    <a:pt x="2" y="28"/>
                  </a:cubicBezTo>
                  <a:lnTo>
                    <a:pt x="0" y="7"/>
                  </a:ln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9" name="Freeform 56"/>
            <p:cNvSpPr>
              <a:spLocks/>
            </p:cNvSpPr>
            <p:nvPr/>
          </p:nvSpPr>
          <p:spPr bwMode="auto">
            <a:xfrm>
              <a:off x="3571875" y="2517775"/>
              <a:ext cx="31750" cy="31750"/>
            </a:xfrm>
            <a:custGeom>
              <a:avLst/>
              <a:gdLst>
                <a:gd name="T0" fmla="*/ 22 w 24"/>
                <a:gd name="T1" fmla="*/ 16 h 24"/>
                <a:gd name="T2" fmla="*/ 9 w 24"/>
                <a:gd name="T3" fmla="*/ 22 h 24"/>
                <a:gd name="T4" fmla="*/ 2 w 24"/>
                <a:gd name="T5" fmla="*/ 8 h 24"/>
                <a:gd name="T6" fmla="*/ 16 w 24"/>
                <a:gd name="T7" fmla="*/ 2 h 24"/>
                <a:gd name="T8" fmla="*/ 22 w 24"/>
                <a:gd name="T9" fmla="*/ 16 h 24"/>
              </a:gdLst>
              <a:ahLst/>
              <a:cxnLst>
                <a:cxn ang="0">
                  <a:pos x="T0" y="T1"/>
                </a:cxn>
                <a:cxn ang="0">
                  <a:pos x="T2" y="T3"/>
                </a:cxn>
                <a:cxn ang="0">
                  <a:pos x="T4" y="T5"/>
                </a:cxn>
                <a:cxn ang="0">
                  <a:pos x="T6" y="T7"/>
                </a:cxn>
                <a:cxn ang="0">
                  <a:pos x="T8" y="T9"/>
                </a:cxn>
              </a:cxnLst>
              <a:rect l="0" t="0" r="r" b="b"/>
              <a:pathLst>
                <a:path w="24" h="24">
                  <a:moveTo>
                    <a:pt x="22" y="16"/>
                  </a:moveTo>
                  <a:cubicBezTo>
                    <a:pt x="20" y="21"/>
                    <a:pt x="14" y="24"/>
                    <a:pt x="9" y="22"/>
                  </a:cubicBezTo>
                  <a:cubicBezTo>
                    <a:pt x="3" y="20"/>
                    <a:pt x="0" y="14"/>
                    <a:pt x="2" y="8"/>
                  </a:cubicBezTo>
                  <a:cubicBezTo>
                    <a:pt x="4" y="3"/>
                    <a:pt x="10" y="0"/>
                    <a:pt x="16" y="2"/>
                  </a:cubicBezTo>
                  <a:cubicBezTo>
                    <a:pt x="21" y="4"/>
                    <a:pt x="24" y="10"/>
                    <a:pt x="22" y="16"/>
                  </a:cubicBezTo>
                  <a:close/>
                </a:path>
              </a:pathLst>
            </a:custGeom>
            <a:solidFill>
              <a:srgbClr val="586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0" name="Freeform 57"/>
            <p:cNvSpPr>
              <a:spLocks/>
            </p:cNvSpPr>
            <p:nvPr/>
          </p:nvSpPr>
          <p:spPr bwMode="auto">
            <a:xfrm>
              <a:off x="3589338" y="2498725"/>
              <a:ext cx="95250" cy="265113"/>
            </a:xfrm>
            <a:custGeom>
              <a:avLst/>
              <a:gdLst>
                <a:gd name="T0" fmla="*/ 63 w 72"/>
                <a:gd name="T1" fmla="*/ 73 h 197"/>
                <a:gd name="T2" fmla="*/ 28 w 72"/>
                <a:gd name="T3" fmla="*/ 3 h 197"/>
                <a:gd name="T4" fmla="*/ 0 w 72"/>
                <a:gd name="T5" fmla="*/ 19 h 197"/>
                <a:gd name="T6" fmla="*/ 2 w 72"/>
                <a:gd name="T7" fmla="*/ 31 h 197"/>
                <a:gd name="T8" fmla="*/ 21 w 72"/>
                <a:gd name="T9" fmla="*/ 78 h 197"/>
                <a:gd name="T10" fmla="*/ 20 w 72"/>
                <a:gd name="T11" fmla="*/ 189 h 197"/>
                <a:gd name="T12" fmla="*/ 38 w 72"/>
                <a:gd name="T13" fmla="*/ 196 h 197"/>
                <a:gd name="T14" fmla="*/ 71 w 72"/>
                <a:gd name="T15" fmla="*/ 153 h 197"/>
                <a:gd name="T16" fmla="*/ 63 w 72"/>
                <a:gd name="T17"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97">
                  <a:moveTo>
                    <a:pt x="63" y="73"/>
                  </a:moveTo>
                  <a:cubicBezTo>
                    <a:pt x="57" y="17"/>
                    <a:pt x="40" y="7"/>
                    <a:pt x="28" y="3"/>
                  </a:cubicBezTo>
                  <a:cubicBezTo>
                    <a:pt x="16" y="0"/>
                    <a:pt x="3" y="7"/>
                    <a:pt x="0" y="19"/>
                  </a:cubicBezTo>
                  <a:cubicBezTo>
                    <a:pt x="0" y="19"/>
                    <a:pt x="0" y="29"/>
                    <a:pt x="2" y="31"/>
                  </a:cubicBezTo>
                  <a:cubicBezTo>
                    <a:pt x="6" y="34"/>
                    <a:pt x="22" y="30"/>
                    <a:pt x="21" y="78"/>
                  </a:cubicBezTo>
                  <a:cubicBezTo>
                    <a:pt x="21" y="111"/>
                    <a:pt x="20" y="189"/>
                    <a:pt x="20" y="189"/>
                  </a:cubicBezTo>
                  <a:cubicBezTo>
                    <a:pt x="24" y="192"/>
                    <a:pt x="29" y="197"/>
                    <a:pt x="38" y="196"/>
                  </a:cubicBezTo>
                  <a:cubicBezTo>
                    <a:pt x="50" y="196"/>
                    <a:pt x="72" y="183"/>
                    <a:pt x="71" y="153"/>
                  </a:cubicBezTo>
                  <a:lnTo>
                    <a:pt x="63" y="73"/>
                  </a:lnTo>
                  <a:close/>
                </a:path>
              </a:pathLst>
            </a:custGeom>
            <a:solidFill>
              <a:srgbClr val="E5D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1" name="Freeform 58"/>
            <p:cNvSpPr>
              <a:spLocks/>
            </p:cNvSpPr>
            <p:nvPr/>
          </p:nvSpPr>
          <p:spPr bwMode="auto">
            <a:xfrm>
              <a:off x="3390900" y="2474913"/>
              <a:ext cx="155575" cy="271463"/>
            </a:xfrm>
            <a:custGeom>
              <a:avLst/>
              <a:gdLst>
                <a:gd name="T0" fmla="*/ 22 w 116"/>
                <a:gd name="T1" fmla="*/ 9 h 202"/>
                <a:gd name="T2" fmla="*/ 7 w 116"/>
                <a:gd name="T3" fmla="*/ 4 h 202"/>
                <a:gd name="T4" fmla="*/ 11 w 116"/>
                <a:gd name="T5" fmla="*/ 19 h 202"/>
                <a:gd name="T6" fmla="*/ 35 w 116"/>
                <a:gd name="T7" fmla="*/ 103 h 202"/>
                <a:gd name="T8" fmla="*/ 69 w 116"/>
                <a:gd name="T9" fmla="*/ 167 h 202"/>
                <a:gd name="T10" fmla="*/ 106 w 116"/>
                <a:gd name="T11" fmla="*/ 193 h 202"/>
                <a:gd name="T12" fmla="*/ 107 w 116"/>
                <a:gd name="T13" fmla="*/ 160 h 202"/>
                <a:gd name="T14" fmla="*/ 62 w 116"/>
                <a:gd name="T15" fmla="*/ 96 h 202"/>
                <a:gd name="T16" fmla="*/ 49 w 116"/>
                <a:gd name="T17" fmla="*/ 63 h 202"/>
                <a:gd name="T18" fmla="*/ 22 w 116"/>
                <a:gd name="T19" fmla="*/ 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202">
                  <a:moveTo>
                    <a:pt x="22" y="9"/>
                  </a:moveTo>
                  <a:cubicBezTo>
                    <a:pt x="16" y="0"/>
                    <a:pt x="15" y="2"/>
                    <a:pt x="7" y="4"/>
                  </a:cubicBezTo>
                  <a:cubicBezTo>
                    <a:pt x="0" y="5"/>
                    <a:pt x="6" y="9"/>
                    <a:pt x="11" y="19"/>
                  </a:cubicBezTo>
                  <a:cubicBezTo>
                    <a:pt x="18" y="34"/>
                    <a:pt x="24" y="79"/>
                    <a:pt x="35" y="103"/>
                  </a:cubicBezTo>
                  <a:cubicBezTo>
                    <a:pt x="45" y="122"/>
                    <a:pt x="69" y="167"/>
                    <a:pt x="69" y="167"/>
                  </a:cubicBezTo>
                  <a:cubicBezTo>
                    <a:pt x="82" y="194"/>
                    <a:pt x="98" y="202"/>
                    <a:pt x="106" y="193"/>
                  </a:cubicBezTo>
                  <a:cubicBezTo>
                    <a:pt x="114" y="186"/>
                    <a:pt x="116" y="174"/>
                    <a:pt x="107" y="160"/>
                  </a:cubicBezTo>
                  <a:cubicBezTo>
                    <a:pt x="93" y="138"/>
                    <a:pt x="72" y="115"/>
                    <a:pt x="62" y="96"/>
                  </a:cubicBezTo>
                  <a:cubicBezTo>
                    <a:pt x="57" y="88"/>
                    <a:pt x="49" y="65"/>
                    <a:pt x="49" y="63"/>
                  </a:cubicBezTo>
                  <a:cubicBezTo>
                    <a:pt x="41" y="40"/>
                    <a:pt x="25" y="12"/>
                    <a:pt x="22" y="9"/>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2" name="Freeform 59"/>
            <p:cNvSpPr>
              <a:spLocks/>
            </p:cNvSpPr>
            <p:nvPr/>
          </p:nvSpPr>
          <p:spPr bwMode="auto">
            <a:xfrm>
              <a:off x="3538538" y="3259138"/>
              <a:ext cx="69850" cy="106363"/>
            </a:xfrm>
            <a:custGeom>
              <a:avLst/>
              <a:gdLst>
                <a:gd name="T0" fmla="*/ 21 w 53"/>
                <a:gd name="T1" fmla="*/ 36 h 79"/>
                <a:gd name="T2" fmla="*/ 5 w 53"/>
                <a:gd name="T3" fmla="*/ 55 h 79"/>
                <a:gd name="T4" fmla="*/ 0 w 53"/>
                <a:gd name="T5" fmla="*/ 66 h 79"/>
                <a:gd name="T6" fmla="*/ 4 w 53"/>
                <a:gd name="T7" fmla="*/ 75 h 79"/>
                <a:gd name="T8" fmla="*/ 22 w 53"/>
                <a:gd name="T9" fmla="*/ 70 h 79"/>
                <a:gd name="T10" fmla="*/ 36 w 53"/>
                <a:gd name="T11" fmla="*/ 45 h 79"/>
                <a:gd name="T12" fmla="*/ 39 w 53"/>
                <a:gd name="T13" fmla="*/ 27 h 79"/>
                <a:gd name="T14" fmla="*/ 51 w 53"/>
                <a:gd name="T15" fmla="*/ 47 h 79"/>
                <a:gd name="T16" fmla="*/ 52 w 53"/>
                <a:gd name="T17" fmla="*/ 45 h 79"/>
                <a:gd name="T18" fmla="*/ 42 w 53"/>
                <a:gd name="T19" fmla="*/ 14 h 79"/>
                <a:gd name="T20" fmla="*/ 28 w 53"/>
                <a:gd name="T21" fmla="*/ 3 h 79"/>
                <a:gd name="T22" fmla="*/ 21 w 53"/>
                <a:gd name="T23"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9">
                  <a:moveTo>
                    <a:pt x="21" y="36"/>
                  </a:moveTo>
                  <a:cubicBezTo>
                    <a:pt x="20" y="43"/>
                    <a:pt x="13" y="54"/>
                    <a:pt x="5" y="55"/>
                  </a:cubicBezTo>
                  <a:cubicBezTo>
                    <a:pt x="3" y="55"/>
                    <a:pt x="0" y="66"/>
                    <a:pt x="0" y="66"/>
                  </a:cubicBezTo>
                  <a:cubicBezTo>
                    <a:pt x="0" y="66"/>
                    <a:pt x="0" y="71"/>
                    <a:pt x="4" y="75"/>
                  </a:cubicBezTo>
                  <a:cubicBezTo>
                    <a:pt x="9" y="79"/>
                    <a:pt x="17" y="74"/>
                    <a:pt x="22" y="70"/>
                  </a:cubicBezTo>
                  <a:cubicBezTo>
                    <a:pt x="37" y="59"/>
                    <a:pt x="36" y="45"/>
                    <a:pt x="36" y="45"/>
                  </a:cubicBezTo>
                  <a:cubicBezTo>
                    <a:pt x="39" y="27"/>
                    <a:pt x="39" y="27"/>
                    <a:pt x="39" y="27"/>
                  </a:cubicBezTo>
                  <a:cubicBezTo>
                    <a:pt x="51" y="47"/>
                    <a:pt x="51" y="47"/>
                    <a:pt x="51" y="47"/>
                  </a:cubicBezTo>
                  <a:cubicBezTo>
                    <a:pt x="51" y="47"/>
                    <a:pt x="53" y="47"/>
                    <a:pt x="52" y="45"/>
                  </a:cubicBezTo>
                  <a:cubicBezTo>
                    <a:pt x="51" y="42"/>
                    <a:pt x="42" y="14"/>
                    <a:pt x="42" y="14"/>
                  </a:cubicBezTo>
                  <a:cubicBezTo>
                    <a:pt x="42" y="14"/>
                    <a:pt x="36" y="0"/>
                    <a:pt x="28" y="3"/>
                  </a:cubicBezTo>
                  <a:cubicBezTo>
                    <a:pt x="21" y="7"/>
                    <a:pt x="23" y="28"/>
                    <a:pt x="21" y="36"/>
                  </a:cubicBezTo>
                  <a:close/>
                </a:path>
              </a:pathLst>
            </a:custGeom>
            <a:solidFill>
              <a:srgbClr val="0104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3" name="Freeform 60"/>
            <p:cNvSpPr>
              <a:spLocks/>
            </p:cNvSpPr>
            <p:nvPr/>
          </p:nvSpPr>
          <p:spPr bwMode="auto">
            <a:xfrm>
              <a:off x="3335338" y="2449513"/>
              <a:ext cx="87313" cy="73025"/>
            </a:xfrm>
            <a:custGeom>
              <a:avLst/>
              <a:gdLst>
                <a:gd name="T0" fmla="*/ 11 w 65"/>
                <a:gd name="T1" fmla="*/ 21 h 54"/>
                <a:gd name="T2" fmla="*/ 2 w 65"/>
                <a:gd name="T3" fmla="*/ 4 h 54"/>
                <a:gd name="T4" fmla="*/ 6 w 65"/>
                <a:gd name="T5" fmla="*/ 0 h 54"/>
                <a:gd name="T6" fmla="*/ 22 w 65"/>
                <a:gd name="T7" fmla="*/ 13 h 54"/>
                <a:gd name="T8" fmla="*/ 35 w 65"/>
                <a:gd name="T9" fmla="*/ 19 h 54"/>
                <a:gd name="T10" fmla="*/ 36 w 65"/>
                <a:gd name="T11" fmla="*/ 16 h 54"/>
                <a:gd name="T12" fmla="*/ 25 w 65"/>
                <a:gd name="T13" fmla="*/ 11 h 54"/>
                <a:gd name="T14" fmla="*/ 22 w 65"/>
                <a:gd name="T15" fmla="*/ 3 h 54"/>
                <a:gd name="T16" fmla="*/ 22 w 65"/>
                <a:gd name="T17" fmla="*/ 2 h 54"/>
                <a:gd name="T18" fmla="*/ 40 w 65"/>
                <a:gd name="T19" fmla="*/ 7 h 54"/>
                <a:gd name="T20" fmla="*/ 65 w 65"/>
                <a:gd name="T21" fmla="*/ 30 h 54"/>
                <a:gd name="T22" fmla="*/ 63 w 65"/>
                <a:gd name="T23" fmla="*/ 48 h 54"/>
                <a:gd name="T24" fmla="*/ 50 w 65"/>
                <a:gd name="T25" fmla="*/ 37 h 54"/>
                <a:gd name="T26" fmla="*/ 25 w 65"/>
                <a:gd name="T27" fmla="*/ 37 h 54"/>
                <a:gd name="T28" fmla="*/ 11 w 65"/>
                <a:gd name="T29"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54">
                  <a:moveTo>
                    <a:pt x="11" y="21"/>
                  </a:moveTo>
                  <a:cubicBezTo>
                    <a:pt x="11" y="21"/>
                    <a:pt x="0" y="10"/>
                    <a:pt x="2" y="4"/>
                  </a:cubicBezTo>
                  <a:cubicBezTo>
                    <a:pt x="3" y="2"/>
                    <a:pt x="4" y="1"/>
                    <a:pt x="6" y="0"/>
                  </a:cubicBezTo>
                  <a:cubicBezTo>
                    <a:pt x="9" y="2"/>
                    <a:pt x="18" y="11"/>
                    <a:pt x="22" y="13"/>
                  </a:cubicBezTo>
                  <a:cubicBezTo>
                    <a:pt x="27" y="16"/>
                    <a:pt x="35" y="19"/>
                    <a:pt x="35" y="19"/>
                  </a:cubicBezTo>
                  <a:cubicBezTo>
                    <a:pt x="35" y="19"/>
                    <a:pt x="39" y="18"/>
                    <a:pt x="36" y="16"/>
                  </a:cubicBezTo>
                  <a:cubicBezTo>
                    <a:pt x="34" y="13"/>
                    <a:pt x="25" y="11"/>
                    <a:pt x="25" y="11"/>
                  </a:cubicBezTo>
                  <a:cubicBezTo>
                    <a:pt x="25" y="11"/>
                    <a:pt x="18" y="8"/>
                    <a:pt x="22" y="3"/>
                  </a:cubicBezTo>
                  <a:cubicBezTo>
                    <a:pt x="22" y="2"/>
                    <a:pt x="22" y="2"/>
                    <a:pt x="22" y="2"/>
                  </a:cubicBezTo>
                  <a:cubicBezTo>
                    <a:pt x="29" y="3"/>
                    <a:pt x="36" y="5"/>
                    <a:pt x="40" y="7"/>
                  </a:cubicBezTo>
                  <a:cubicBezTo>
                    <a:pt x="48" y="11"/>
                    <a:pt x="61" y="18"/>
                    <a:pt x="65" y="30"/>
                  </a:cubicBezTo>
                  <a:cubicBezTo>
                    <a:pt x="63" y="48"/>
                    <a:pt x="63" y="48"/>
                    <a:pt x="63" y="48"/>
                  </a:cubicBezTo>
                  <a:cubicBezTo>
                    <a:pt x="61" y="54"/>
                    <a:pt x="56" y="40"/>
                    <a:pt x="50" y="37"/>
                  </a:cubicBezTo>
                  <a:cubicBezTo>
                    <a:pt x="50" y="37"/>
                    <a:pt x="26" y="37"/>
                    <a:pt x="25" y="37"/>
                  </a:cubicBezTo>
                  <a:lnTo>
                    <a:pt x="11" y="21"/>
                  </a:ln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9" name="Group 238" hidden="1"/>
          <p:cNvGrpSpPr/>
          <p:nvPr/>
        </p:nvGrpSpPr>
        <p:grpSpPr>
          <a:xfrm>
            <a:off x="1301751" y="1663701"/>
            <a:ext cx="338138" cy="963613"/>
            <a:chOff x="1301750" y="1663700"/>
            <a:chExt cx="338138" cy="963613"/>
          </a:xfrm>
        </p:grpSpPr>
        <p:sp>
          <p:nvSpPr>
            <p:cNvPr id="84" name="Freeform 61"/>
            <p:cNvSpPr>
              <a:spLocks/>
            </p:cNvSpPr>
            <p:nvPr/>
          </p:nvSpPr>
          <p:spPr bwMode="auto">
            <a:xfrm>
              <a:off x="1322388" y="2497138"/>
              <a:ext cx="144463" cy="76200"/>
            </a:xfrm>
            <a:custGeom>
              <a:avLst/>
              <a:gdLst>
                <a:gd name="T0" fmla="*/ 7 w 107"/>
                <a:gd name="T1" fmla="*/ 12 h 57"/>
                <a:gd name="T2" fmla="*/ 1 w 107"/>
                <a:gd name="T3" fmla="*/ 27 h 57"/>
                <a:gd name="T4" fmla="*/ 6 w 107"/>
                <a:gd name="T5" fmla="*/ 50 h 57"/>
                <a:gd name="T6" fmla="*/ 24 w 107"/>
                <a:gd name="T7" fmla="*/ 56 h 57"/>
                <a:gd name="T8" fmla="*/ 45 w 107"/>
                <a:gd name="T9" fmla="*/ 51 h 57"/>
                <a:gd name="T10" fmla="*/ 68 w 107"/>
                <a:gd name="T11" fmla="*/ 46 h 57"/>
                <a:gd name="T12" fmla="*/ 105 w 107"/>
                <a:gd name="T13" fmla="*/ 19 h 57"/>
                <a:gd name="T14" fmla="*/ 103 w 107"/>
                <a:gd name="T15" fmla="*/ 4 h 57"/>
                <a:gd name="T16" fmla="*/ 42 w 107"/>
                <a:gd name="T17" fmla="*/ 8 h 57"/>
                <a:gd name="T18" fmla="*/ 7 w 107"/>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57">
                  <a:moveTo>
                    <a:pt x="7" y="12"/>
                  </a:moveTo>
                  <a:cubicBezTo>
                    <a:pt x="7" y="12"/>
                    <a:pt x="0" y="15"/>
                    <a:pt x="1" y="27"/>
                  </a:cubicBezTo>
                  <a:cubicBezTo>
                    <a:pt x="1" y="39"/>
                    <a:pt x="3" y="48"/>
                    <a:pt x="6" y="50"/>
                  </a:cubicBezTo>
                  <a:cubicBezTo>
                    <a:pt x="9" y="52"/>
                    <a:pt x="17" y="57"/>
                    <a:pt x="24" y="56"/>
                  </a:cubicBezTo>
                  <a:cubicBezTo>
                    <a:pt x="31" y="55"/>
                    <a:pt x="40" y="52"/>
                    <a:pt x="45" y="51"/>
                  </a:cubicBezTo>
                  <a:cubicBezTo>
                    <a:pt x="49" y="50"/>
                    <a:pt x="52" y="50"/>
                    <a:pt x="68" y="46"/>
                  </a:cubicBezTo>
                  <a:cubicBezTo>
                    <a:pt x="90" y="39"/>
                    <a:pt x="103" y="25"/>
                    <a:pt x="105" y="19"/>
                  </a:cubicBezTo>
                  <a:cubicBezTo>
                    <a:pt x="107" y="13"/>
                    <a:pt x="103" y="4"/>
                    <a:pt x="103" y="4"/>
                  </a:cubicBezTo>
                  <a:cubicBezTo>
                    <a:pt x="85" y="7"/>
                    <a:pt x="49" y="15"/>
                    <a:pt x="42" y="8"/>
                  </a:cubicBezTo>
                  <a:cubicBezTo>
                    <a:pt x="35" y="0"/>
                    <a:pt x="7" y="12"/>
                    <a:pt x="7"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5" name="Freeform 62"/>
            <p:cNvSpPr>
              <a:spLocks/>
            </p:cNvSpPr>
            <p:nvPr/>
          </p:nvSpPr>
          <p:spPr bwMode="auto">
            <a:xfrm>
              <a:off x="1322388" y="2489200"/>
              <a:ext cx="144463" cy="74613"/>
            </a:xfrm>
            <a:custGeom>
              <a:avLst/>
              <a:gdLst>
                <a:gd name="T0" fmla="*/ 5 w 108"/>
                <a:gd name="T1" fmla="*/ 11 h 56"/>
                <a:gd name="T2" fmla="*/ 1 w 108"/>
                <a:gd name="T3" fmla="*/ 30 h 56"/>
                <a:gd name="T4" fmla="*/ 6 w 108"/>
                <a:gd name="T5" fmla="*/ 49 h 56"/>
                <a:gd name="T6" fmla="*/ 22 w 108"/>
                <a:gd name="T7" fmla="*/ 55 h 56"/>
                <a:gd name="T8" fmla="*/ 43 w 108"/>
                <a:gd name="T9" fmla="*/ 50 h 56"/>
                <a:gd name="T10" fmla="*/ 69 w 108"/>
                <a:gd name="T11" fmla="*/ 47 h 56"/>
                <a:gd name="T12" fmla="*/ 103 w 108"/>
                <a:gd name="T13" fmla="*/ 22 h 56"/>
                <a:gd name="T14" fmla="*/ 90 w 108"/>
                <a:gd name="T15" fmla="*/ 6 h 56"/>
                <a:gd name="T16" fmla="*/ 40 w 108"/>
                <a:gd name="T17" fmla="*/ 7 h 56"/>
                <a:gd name="T18" fmla="*/ 5 w 108"/>
                <a:gd name="T19"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56">
                  <a:moveTo>
                    <a:pt x="5" y="11"/>
                  </a:moveTo>
                  <a:cubicBezTo>
                    <a:pt x="5" y="11"/>
                    <a:pt x="0" y="18"/>
                    <a:pt x="1" y="30"/>
                  </a:cubicBezTo>
                  <a:cubicBezTo>
                    <a:pt x="1" y="42"/>
                    <a:pt x="3" y="47"/>
                    <a:pt x="6" y="49"/>
                  </a:cubicBezTo>
                  <a:cubicBezTo>
                    <a:pt x="9" y="51"/>
                    <a:pt x="15" y="56"/>
                    <a:pt x="22" y="55"/>
                  </a:cubicBezTo>
                  <a:cubicBezTo>
                    <a:pt x="29" y="55"/>
                    <a:pt x="38" y="52"/>
                    <a:pt x="43" y="50"/>
                  </a:cubicBezTo>
                  <a:cubicBezTo>
                    <a:pt x="47" y="49"/>
                    <a:pt x="53" y="51"/>
                    <a:pt x="69" y="47"/>
                  </a:cubicBezTo>
                  <a:cubicBezTo>
                    <a:pt x="85" y="42"/>
                    <a:pt x="100" y="31"/>
                    <a:pt x="103" y="22"/>
                  </a:cubicBezTo>
                  <a:cubicBezTo>
                    <a:pt x="105" y="17"/>
                    <a:pt x="108" y="3"/>
                    <a:pt x="90" y="6"/>
                  </a:cubicBezTo>
                  <a:cubicBezTo>
                    <a:pt x="71" y="9"/>
                    <a:pt x="47" y="15"/>
                    <a:pt x="40" y="7"/>
                  </a:cubicBezTo>
                  <a:cubicBezTo>
                    <a:pt x="34" y="0"/>
                    <a:pt x="5" y="11"/>
                    <a:pt x="5" y="11"/>
                  </a:cubicBezTo>
                  <a:close/>
                </a:path>
              </a:pathLst>
            </a:custGeom>
            <a:solidFill>
              <a:srgbClr val="FB6E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6" name="Freeform 63"/>
            <p:cNvSpPr>
              <a:spLocks/>
            </p:cNvSpPr>
            <p:nvPr/>
          </p:nvSpPr>
          <p:spPr bwMode="auto">
            <a:xfrm>
              <a:off x="1323975" y="2514600"/>
              <a:ext cx="30163" cy="49213"/>
            </a:xfrm>
            <a:custGeom>
              <a:avLst/>
              <a:gdLst>
                <a:gd name="T0" fmla="*/ 18 w 22"/>
                <a:gd name="T1" fmla="*/ 17 h 37"/>
                <a:gd name="T2" fmla="*/ 2 w 22"/>
                <a:gd name="T3" fmla="*/ 1 h 37"/>
                <a:gd name="T4" fmla="*/ 1 w 22"/>
                <a:gd name="T5" fmla="*/ 0 h 37"/>
                <a:gd name="T6" fmla="*/ 0 w 22"/>
                <a:gd name="T7" fmla="*/ 11 h 37"/>
                <a:gd name="T8" fmla="*/ 3 w 22"/>
                <a:gd name="T9" fmla="*/ 29 h 37"/>
                <a:gd name="T10" fmla="*/ 21 w 22"/>
                <a:gd name="T11" fmla="*/ 36 h 37"/>
                <a:gd name="T12" fmla="*/ 22 w 22"/>
                <a:gd name="T13" fmla="*/ 36 h 37"/>
                <a:gd name="T14" fmla="*/ 18 w 22"/>
                <a:gd name="T15" fmla="*/ 1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7">
                  <a:moveTo>
                    <a:pt x="18" y="17"/>
                  </a:moveTo>
                  <a:cubicBezTo>
                    <a:pt x="14" y="7"/>
                    <a:pt x="2" y="1"/>
                    <a:pt x="2" y="1"/>
                  </a:cubicBezTo>
                  <a:cubicBezTo>
                    <a:pt x="1" y="0"/>
                    <a:pt x="1" y="0"/>
                    <a:pt x="1" y="0"/>
                  </a:cubicBezTo>
                  <a:cubicBezTo>
                    <a:pt x="0" y="3"/>
                    <a:pt x="0" y="7"/>
                    <a:pt x="0" y="11"/>
                  </a:cubicBezTo>
                  <a:cubicBezTo>
                    <a:pt x="0" y="18"/>
                    <a:pt x="0" y="26"/>
                    <a:pt x="3" y="29"/>
                  </a:cubicBezTo>
                  <a:cubicBezTo>
                    <a:pt x="6" y="31"/>
                    <a:pt x="13" y="37"/>
                    <a:pt x="21" y="36"/>
                  </a:cubicBezTo>
                  <a:cubicBezTo>
                    <a:pt x="22" y="36"/>
                    <a:pt x="22" y="36"/>
                    <a:pt x="22" y="36"/>
                  </a:cubicBezTo>
                  <a:cubicBezTo>
                    <a:pt x="22" y="32"/>
                    <a:pt x="21" y="24"/>
                    <a:pt x="18" y="17"/>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7" name="Freeform 64"/>
            <p:cNvSpPr>
              <a:spLocks/>
            </p:cNvSpPr>
            <p:nvPr/>
          </p:nvSpPr>
          <p:spPr bwMode="auto">
            <a:xfrm>
              <a:off x="1385888" y="2501900"/>
              <a:ext cx="17463" cy="25400"/>
            </a:xfrm>
            <a:custGeom>
              <a:avLst/>
              <a:gdLst>
                <a:gd name="T0" fmla="*/ 11 w 13"/>
                <a:gd name="T1" fmla="*/ 20 h 20"/>
                <a:gd name="T2" fmla="*/ 9 w 13"/>
                <a:gd name="T3" fmla="*/ 19 h 20"/>
                <a:gd name="T4" fmla="*/ 9 w 13"/>
                <a:gd name="T5" fmla="*/ 12 h 20"/>
                <a:gd name="T6" fmla="*/ 3 w 13"/>
                <a:gd name="T7" fmla="*/ 3 h 20"/>
                <a:gd name="T8" fmla="*/ 0 w 13"/>
                <a:gd name="T9" fmla="*/ 2 h 20"/>
                <a:gd name="T10" fmla="*/ 2 w 13"/>
                <a:gd name="T11" fmla="*/ 0 h 20"/>
                <a:gd name="T12" fmla="*/ 12 w 13"/>
                <a:gd name="T13" fmla="*/ 11 h 20"/>
                <a:gd name="T14" fmla="*/ 11 w 13"/>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0">
                  <a:moveTo>
                    <a:pt x="11" y="20"/>
                  </a:moveTo>
                  <a:cubicBezTo>
                    <a:pt x="11" y="20"/>
                    <a:pt x="9" y="20"/>
                    <a:pt x="9" y="19"/>
                  </a:cubicBezTo>
                  <a:cubicBezTo>
                    <a:pt x="9" y="19"/>
                    <a:pt x="9" y="15"/>
                    <a:pt x="9" y="12"/>
                  </a:cubicBezTo>
                  <a:cubicBezTo>
                    <a:pt x="7" y="7"/>
                    <a:pt x="5" y="3"/>
                    <a:pt x="3" y="3"/>
                  </a:cubicBezTo>
                  <a:cubicBezTo>
                    <a:pt x="2" y="2"/>
                    <a:pt x="0" y="3"/>
                    <a:pt x="0" y="2"/>
                  </a:cubicBezTo>
                  <a:cubicBezTo>
                    <a:pt x="1" y="1"/>
                    <a:pt x="1" y="0"/>
                    <a:pt x="2" y="0"/>
                  </a:cubicBezTo>
                  <a:cubicBezTo>
                    <a:pt x="5" y="1"/>
                    <a:pt x="10" y="4"/>
                    <a:pt x="12" y="11"/>
                  </a:cubicBezTo>
                  <a:cubicBezTo>
                    <a:pt x="13" y="15"/>
                    <a:pt x="13" y="18"/>
                    <a:pt x="11"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8" name="Freeform 65"/>
            <p:cNvSpPr>
              <a:spLocks/>
            </p:cNvSpPr>
            <p:nvPr/>
          </p:nvSpPr>
          <p:spPr bwMode="auto">
            <a:xfrm>
              <a:off x="1395413" y="2501900"/>
              <a:ext cx="15875" cy="25400"/>
            </a:xfrm>
            <a:custGeom>
              <a:avLst/>
              <a:gdLst>
                <a:gd name="T0" fmla="*/ 11 w 12"/>
                <a:gd name="T1" fmla="*/ 19 h 20"/>
                <a:gd name="T2" fmla="*/ 9 w 12"/>
                <a:gd name="T3" fmla="*/ 18 h 20"/>
                <a:gd name="T4" fmla="*/ 8 w 12"/>
                <a:gd name="T5" fmla="*/ 11 h 20"/>
                <a:gd name="T6" fmla="*/ 2 w 12"/>
                <a:gd name="T7" fmla="*/ 2 h 20"/>
                <a:gd name="T8" fmla="*/ 0 w 12"/>
                <a:gd name="T9" fmla="*/ 1 h 20"/>
                <a:gd name="T10" fmla="*/ 2 w 12"/>
                <a:gd name="T11" fmla="*/ 0 h 20"/>
                <a:gd name="T12" fmla="*/ 11 w 12"/>
                <a:gd name="T13" fmla="*/ 11 h 20"/>
                <a:gd name="T14" fmla="*/ 11 w 12"/>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1" y="19"/>
                  </a:moveTo>
                  <a:cubicBezTo>
                    <a:pt x="10" y="20"/>
                    <a:pt x="9" y="19"/>
                    <a:pt x="9" y="18"/>
                  </a:cubicBezTo>
                  <a:cubicBezTo>
                    <a:pt x="9" y="18"/>
                    <a:pt x="9" y="15"/>
                    <a:pt x="8" y="11"/>
                  </a:cubicBezTo>
                  <a:cubicBezTo>
                    <a:pt x="7" y="6"/>
                    <a:pt x="4" y="3"/>
                    <a:pt x="2" y="2"/>
                  </a:cubicBezTo>
                  <a:cubicBezTo>
                    <a:pt x="1" y="2"/>
                    <a:pt x="0" y="2"/>
                    <a:pt x="0" y="1"/>
                  </a:cubicBezTo>
                  <a:cubicBezTo>
                    <a:pt x="0" y="0"/>
                    <a:pt x="1" y="0"/>
                    <a:pt x="2" y="0"/>
                  </a:cubicBezTo>
                  <a:cubicBezTo>
                    <a:pt x="4" y="1"/>
                    <a:pt x="9" y="4"/>
                    <a:pt x="11" y="11"/>
                  </a:cubicBezTo>
                  <a:cubicBezTo>
                    <a:pt x="12" y="15"/>
                    <a:pt x="12" y="18"/>
                    <a:pt x="11"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89" name="Freeform 66"/>
            <p:cNvSpPr>
              <a:spLocks/>
            </p:cNvSpPr>
            <p:nvPr/>
          </p:nvSpPr>
          <p:spPr bwMode="auto">
            <a:xfrm>
              <a:off x="1404938" y="2500313"/>
              <a:ext cx="14288" cy="26988"/>
            </a:xfrm>
            <a:custGeom>
              <a:avLst/>
              <a:gdLst>
                <a:gd name="T0" fmla="*/ 10 w 11"/>
                <a:gd name="T1" fmla="*/ 19 h 20"/>
                <a:gd name="T2" fmla="*/ 8 w 11"/>
                <a:gd name="T3" fmla="*/ 18 h 20"/>
                <a:gd name="T4" fmla="*/ 7 w 11"/>
                <a:gd name="T5" fmla="*/ 11 h 20"/>
                <a:gd name="T6" fmla="*/ 2 w 11"/>
                <a:gd name="T7" fmla="*/ 3 h 20"/>
                <a:gd name="T8" fmla="*/ 0 w 11"/>
                <a:gd name="T9" fmla="*/ 2 h 20"/>
                <a:gd name="T10" fmla="*/ 2 w 11"/>
                <a:gd name="T11" fmla="*/ 1 h 20"/>
                <a:gd name="T12" fmla="*/ 9 w 11"/>
                <a:gd name="T13" fmla="*/ 7 h 20"/>
                <a:gd name="T14" fmla="*/ 10 w 11"/>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10" y="19"/>
                  </a:moveTo>
                  <a:cubicBezTo>
                    <a:pt x="9" y="20"/>
                    <a:pt x="8" y="19"/>
                    <a:pt x="8" y="18"/>
                  </a:cubicBezTo>
                  <a:cubicBezTo>
                    <a:pt x="8" y="18"/>
                    <a:pt x="8" y="15"/>
                    <a:pt x="7" y="11"/>
                  </a:cubicBezTo>
                  <a:cubicBezTo>
                    <a:pt x="6" y="6"/>
                    <a:pt x="4" y="4"/>
                    <a:pt x="2" y="3"/>
                  </a:cubicBezTo>
                  <a:cubicBezTo>
                    <a:pt x="1" y="3"/>
                    <a:pt x="0" y="3"/>
                    <a:pt x="0" y="2"/>
                  </a:cubicBezTo>
                  <a:cubicBezTo>
                    <a:pt x="0" y="1"/>
                    <a:pt x="1" y="0"/>
                    <a:pt x="2" y="1"/>
                  </a:cubicBezTo>
                  <a:cubicBezTo>
                    <a:pt x="4" y="1"/>
                    <a:pt x="7" y="2"/>
                    <a:pt x="9" y="7"/>
                  </a:cubicBezTo>
                  <a:cubicBezTo>
                    <a:pt x="10" y="12"/>
                    <a:pt x="11" y="17"/>
                    <a:pt x="10"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0" name="Freeform 67"/>
            <p:cNvSpPr>
              <a:spLocks/>
            </p:cNvSpPr>
            <p:nvPr/>
          </p:nvSpPr>
          <p:spPr bwMode="auto">
            <a:xfrm>
              <a:off x="1373188" y="2540000"/>
              <a:ext cx="46038" cy="14288"/>
            </a:xfrm>
            <a:custGeom>
              <a:avLst/>
              <a:gdLst>
                <a:gd name="T0" fmla="*/ 10 w 34"/>
                <a:gd name="T1" fmla="*/ 0 h 11"/>
                <a:gd name="T2" fmla="*/ 0 w 34"/>
                <a:gd name="T3" fmla="*/ 3 h 11"/>
                <a:gd name="T4" fmla="*/ 0 w 34"/>
                <a:gd name="T5" fmla="*/ 3 h 11"/>
                <a:gd name="T6" fmla="*/ 24 w 34"/>
                <a:gd name="T7" fmla="*/ 11 h 11"/>
                <a:gd name="T8" fmla="*/ 31 w 34"/>
                <a:gd name="T9" fmla="*/ 9 h 11"/>
                <a:gd name="T10" fmla="*/ 34 w 34"/>
                <a:gd name="T11" fmla="*/ 8 h 11"/>
                <a:gd name="T12" fmla="*/ 10 w 3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10" y="0"/>
                  </a:moveTo>
                  <a:cubicBezTo>
                    <a:pt x="6" y="1"/>
                    <a:pt x="3" y="2"/>
                    <a:pt x="0" y="3"/>
                  </a:cubicBezTo>
                  <a:cubicBezTo>
                    <a:pt x="0" y="3"/>
                    <a:pt x="0" y="3"/>
                    <a:pt x="0" y="3"/>
                  </a:cubicBezTo>
                  <a:cubicBezTo>
                    <a:pt x="24" y="11"/>
                    <a:pt x="24" y="11"/>
                    <a:pt x="24" y="11"/>
                  </a:cubicBezTo>
                  <a:cubicBezTo>
                    <a:pt x="26" y="10"/>
                    <a:pt x="29" y="10"/>
                    <a:pt x="31" y="9"/>
                  </a:cubicBezTo>
                  <a:cubicBezTo>
                    <a:pt x="32" y="9"/>
                    <a:pt x="33" y="8"/>
                    <a:pt x="34" y="8"/>
                  </a:cubicBezTo>
                  <a:cubicBezTo>
                    <a:pt x="29" y="6"/>
                    <a:pt x="19" y="3"/>
                    <a:pt x="10" y="0"/>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1" name="Freeform 68"/>
            <p:cNvSpPr>
              <a:spLocks/>
            </p:cNvSpPr>
            <p:nvPr/>
          </p:nvSpPr>
          <p:spPr bwMode="auto">
            <a:xfrm>
              <a:off x="1389063" y="2535238"/>
              <a:ext cx="46038" cy="14288"/>
            </a:xfrm>
            <a:custGeom>
              <a:avLst/>
              <a:gdLst>
                <a:gd name="T0" fmla="*/ 10 w 34"/>
                <a:gd name="T1" fmla="*/ 0 h 11"/>
                <a:gd name="T2" fmla="*/ 0 w 34"/>
                <a:gd name="T3" fmla="*/ 2 h 11"/>
                <a:gd name="T4" fmla="*/ 0 w 34"/>
                <a:gd name="T5" fmla="*/ 3 h 11"/>
                <a:gd name="T6" fmla="*/ 25 w 34"/>
                <a:gd name="T7" fmla="*/ 11 h 11"/>
                <a:gd name="T8" fmla="*/ 29 w 34"/>
                <a:gd name="T9" fmla="*/ 9 h 11"/>
                <a:gd name="T10" fmla="*/ 34 w 34"/>
                <a:gd name="T11" fmla="*/ 7 h 11"/>
                <a:gd name="T12" fmla="*/ 10 w 3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4" h="11">
                  <a:moveTo>
                    <a:pt x="10" y="0"/>
                  </a:moveTo>
                  <a:cubicBezTo>
                    <a:pt x="6" y="1"/>
                    <a:pt x="3" y="2"/>
                    <a:pt x="0" y="2"/>
                  </a:cubicBezTo>
                  <a:cubicBezTo>
                    <a:pt x="0" y="3"/>
                    <a:pt x="0" y="3"/>
                    <a:pt x="0" y="3"/>
                  </a:cubicBezTo>
                  <a:cubicBezTo>
                    <a:pt x="25" y="11"/>
                    <a:pt x="25" y="11"/>
                    <a:pt x="25" y="11"/>
                  </a:cubicBezTo>
                  <a:cubicBezTo>
                    <a:pt x="26" y="11"/>
                    <a:pt x="28" y="9"/>
                    <a:pt x="29" y="9"/>
                  </a:cubicBezTo>
                  <a:cubicBezTo>
                    <a:pt x="31" y="8"/>
                    <a:pt x="32" y="7"/>
                    <a:pt x="34" y="7"/>
                  </a:cubicBezTo>
                  <a:cubicBezTo>
                    <a:pt x="28" y="5"/>
                    <a:pt x="17" y="2"/>
                    <a:pt x="10" y="0"/>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2" name="Freeform 69"/>
            <p:cNvSpPr>
              <a:spLocks/>
            </p:cNvSpPr>
            <p:nvPr/>
          </p:nvSpPr>
          <p:spPr bwMode="auto">
            <a:xfrm>
              <a:off x="1341438" y="1738313"/>
              <a:ext cx="144463" cy="287338"/>
            </a:xfrm>
            <a:custGeom>
              <a:avLst/>
              <a:gdLst>
                <a:gd name="T0" fmla="*/ 12 w 108"/>
                <a:gd name="T1" fmla="*/ 167 h 214"/>
                <a:gd name="T2" fmla="*/ 36 w 108"/>
                <a:gd name="T3" fmla="*/ 191 h 214"/>
                <a:gd name="T4" fmla="*/ 59 w 108"/>
                <a:gd name="T5" fmla="*/ 88 h 214"/>
                <a:gd name="T6" fmla="*/ 106 w 108"/>
                <a:gd name="T7" fmla="*/ 16 h 214"/>
                <a:gd name="T8" fmla="*/ 87 w 108"/>
                <a:gd name="T9" fmla="*/ 10 h 214"/>
                <a:gd name="T10" fmla="*/ 84 w 108"/>
                <a:gd name="T11" fmla="*/ 13 h 214"/>
                <a:gd name="T12" fmla="*/ 35 w 108"/>
                <a:gd name="T13" fmla="*/ 76 h 214"/>
                <a:gd name="T14" fmla="*/ 12 w 108"/>
                <a:gd name="T15" fmla="*/ 167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14">
                  <a:moveTo>
                    <a:pt x="12" y="167"/>
                  </a:moveTo>
                  <a:cubicBezTo>
                    <a:pt x="12" y="167"/>
                    <a:pt x="0" y="214"/>
                    <a:pt x="36" y="191"/>
                  </a:cubicBezTo>
                  <a:cubicBezTo>
                    <a:pt x="54" y="179"/>
                    <a:pt x="59" y="88"/>
                    <a:pt x="59" y="88"/>
                  </a:cubicBezTo>
                  <a:cubicBezTo>
                    <a:pt x="59" y="88"/>
                    <a:pt x="84" y="54"/>
                    <a:pt x="106" y="16"/>
                  </a:cubicBezTo>
                  <a:cubicBezTo>
                    <a:pt x="108" y="12"/>
                    <a:pt x="98" y="0"/>
                    <a:pt x="87" y="10"/>
                  </a:cubicBezTo>
                  <a:cubicBezTo>
                    <a:pt x="86" y="10"/>
                    <a:pt x="85" y="12"/>
                    <a:pt x="84" y="13"/>
                  </a:cubicBezTo>
                  <a:cubicBezTo>
                    <a:pt x="62" y="39"/>
                    <a:pt x="35" y="76"/>
                    <a:pt x="35" y="76"/>
                  </a:cubicBezTo>
                  <a:cubicBezTo>
                    <a:pt x="35" y="76"/>
                    <a:pt x="21" y="102"/>
                    <a:pt x="12" y="167"/>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3" name="Freeform 70"/>
            <p:cNvSpPr>
              <a:spLocks/>
            </p:cNvSpPr>
            <p:nvPr/>
          </p:nvSpPr>
          <p:spPr bwMode="auto">
            <a:xfrm>
              <a:off x="1398588" y="1908175"/>
              <a:ext cx="60325" cy="69850"/>
            </a:xfrm>
            <a:custGeom>
              <a:avLst/>
              <a:gdLst>
                <a:gd name="T0" fmla="*/ 0 w 45"/>
                <a:gd name="T1" fmla="*/ 23 h 53"/>
                <a:gd name="T2" fmla="*/ 19 w 45"/>
                <a:gd name="T3" fmla="*/ 0 h 53"/>
                <a:gd name="T4" fmla="*/ 45 w 45"/>
                <a:gd name="T5" fmla="*/ 22 h 53"/>
                <a:gd name="T6" fmla="*/ 34 w 45"/>
                <a:gd name="T7" fmla="*/ 45 h 53"/>
                <a:gd name="T8" fmla="*/ 0 w 45"/>
                <a:gd name="T9" fmla="*/ 23 h 53"/>
              </a:gdLst>
              <a:ahLst/>
              <a:cxnLst>
                <a:cxn ang="0">
                  <a:pos x="T0" y="T1"/>
                </a:cxn>
                <a:cxn ang="0">
                  <a:pos x="T2" y="T3"/>
                </a:cxn>
                <a:cxn ang="0">
                  <a:pos x="T4" y="T5"/>
                </a:cxn>
                <a:cxn ang="0">
                  <a:pos x="T6" y="T7"/>
                </a:cxn>
                <a:cxn ang="0">
                  <a:pos x="T8" y="T9"/>
                </a:cxn>
              </a:cxnLst>
              <a:rect l="0" t="0" r="r" b="b"/>
              <a:pathLst>
                <a:path w="45" h="53">
                  <a:moveTo>
                    <a:pt x="0" y="23"/>
                  </a:moveTo>
                  <a:cubicBezTo>
                    <a:pt x="19" y="0"/>
                    <a:pt x="19" y="0"/>
                    <a:pt x="19" y="0"/>
                  </a:cubicBezTo>
                  <a:cubicBezTo>
                    <a:pt x="45" y="22"/>
                    <a:pt x="45" y="22"/>
                    <a:pt x="45" y="22"/>
                  </a:cubicBezTo>
                  <a:cubicBezTo>
                    <a:pt x="45" y="22"/>
                    <a:pt x="40" y="36"/>
                    <a:pt x="34" y="45"/>
                  </a:cubicBezTo>
                  <a:cubicBezTo>
                    <a:pt x="28" y="53"/>
                    <a:pt x="0" y="29"/>
                    <a:pt x="0" y="23"/>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4" name="Freeform 71"/>
            <p:cNvSpPr>
              <a:spLocks/>
            </p:cNvSpPr>
            <p:nvPr/>
          </p:nvSpPr>
          <p:spPr bwMode="auto">
            <a:xfrm>
              <a:off x="1311275" y="2095500"/>
              <a:ext cx="125413" cy="439738"/>
            </a:xfrm>
            <a:custGeom>
              <a:avLst/>
              <a:gdLst>
                <a:gd name="T0" fmla="*/ 53 w 93"/>
                <a:gd name="T1" fmla="*/ 57 h 327"/>
                <a:gd name="T2" fmla="*/ 84 w 93"/>
                <a:gd name="T3" fmla="*/ 228 h 327"/>
                <a:gd name="T4" fmla="*/ 60 w 93"/>
                <a:gd name="T5" fmla="*/ 306 h 327"/>
                <a:gd name="T6" fmla="*/ 10 w 93"/>
                <a:gd name="T7" fmla="*/ 305 h 327"/>
                <a:gd name="T8" fmla="*/ 23 w 93"/>
                <a:gd name="T9" fmla="*/ 255 h 327"/>
                <a:gd name="T10" fmla="*/ 39 w 93"/>
                <a:gd name="T11" fmla="*/ 212 h 327"/>
                <a:gd name="T12" fmla="*/ 5 w 93"/>
                <a:gd name="T13" fmla="*/ 88 h 327"/>
                <a:gd name="T14" fmla="*/ 53 w 93"/>
                <a:gd name="T15" fmla="*/ 57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327">
                  <a:moveTo>
                    <a:pt x="53" y="57"/>
                  </a:moveTo>
                  <a:cubicBezTo>
                    <a:pt x="73" y="100"/>
                    <a:pt x="93" y="208"/>
                    <a:pt x="84" y="228"/>
                  </a:cubicBezTo>
                  <a:cubicBezTo>
                    <a:pt x="63" y="273"/>
                    <a:pt x="60" y="306"/>
                    <a:pt x="60" y="306"/>
                  </a:cubicBezTo>
                  <a:cubicBezTo>
                    <a:pt x="48" y="327"/>
                    <a:pt x="6" y="324"/>
                    <a:pt x="10" y="305"/>
                  </a:cubicBezTo>
                  <a:cubicBezTo>
                    <a:pt x="10" y="305"/>
                    <a:pt x="16" y="282"/>
                    <a:pt x="23" y="255"/>
                  </a:cubicBezTo>
                  <a:cubicBezTo>
                    <a:pt x="27" y="240"/>
                    <a:pt x="37" y="217"/>
                    <a:pt x="39" y="212"/>
                  </a:cubicBezTo>
                  <a:cubicBezTo>
                    <a:pt x="43" y="200"/>
                    <a:pt x="23" y="135"/>
                    <a:pt x="5" y="88"/>
                  </a:cubicBezTo>
                  <a:cubicBezTo>
                    <a:pt x="0" y="76"/>
                    <a:pt x="28" y="0"/>
                    <a:pt x="53" y="57"/>
                  </a:cubicBezTo>
                  <a:close/>
                </a:path>
              </a:pathLst>
            </a:custGeom>
            <a:solidFill>
              <a:srgbClr val="0579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5" name="Freeform 72"/>
            <p:cNvSpPr>
              <a:spLocks/>
            </p:cNvSpPr>
            <p:nvPr/>
          </p:nvSpPr>
          <p:spPr bwMode="auto">
            <a:xfrm>
              <a:off x="1412875" y="2551113"/>
              <a:ext cx="142875" cy="76200"/>
            </a:xfrm>
            <a:custGeom>
              <a:avLst/>
              <a:gdLst>
                <a:gd name="T0" fmla="*/ 7 w 107"/>
                <a:gd name="T1" fmla="*/ 12 h 57"/>
                <a:gd name="T2" fmla="*/ 1 w 107"/>
                <a:gd name="T3" fmla="*/ 27 h 57"/>
                <a:gd name="T4" fmla="*/ 6 w 107"/>
                <a:gd name="T5" fmla="*/ 50 h 57"/>
                <a:gd name="T6" fmla="*/ 24 w 107"/>
                <a:gd name="T7" fmla="*/ 56 h 57"/>
                <a:gd name="T8" fmla="*/ 45 w 107"/>
                <a:gd name="T9" fmla="*/ 51 h 57"/>
                <a:gd name="T10" fmla="*/ 68 w 107"/>
                <a:gd name="T11" fmla="*/ 46 h 57"/>
                <a:gd name="T12" fmla="*/ 105 w 107"/>
                <a:gd name="T13" fmla="*/ 19 h 57"/>
                <a:gd name="T14" fmla="*/ 103 w 107"/>
                <a:gd name="T15" fmla="*/ 4 h 57"/>
                <a:gd name="T16" fmla="*/ 42 w 107"/>
                <a:gd name="T17" fmla="*/ 8 h 57"/>
                <a:gd name="T18" fmla="*/ 7 w 107"/>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57">
                  <a:moveTo>
                    <a:pt x="7" y="12"/>
                  </a:moveTo>
                  <a:cubicBezTo>
                    <a:pt x="7" y="12"/>
                    <a:pt x="0" y="15"/>
                    <a:pt x="1" y="27"/>
                  </a:cubicBezTo>
                  <a:cubicBezTo>
                    <a:pt x="1" y="39"/>
                    <a:pt x="3" y="48"/>
                    <a:pt x="6" y="50"/>
                  </a:cubicBezTo>
                  <a:cubicBezTo>
                    <a:pt x="9" y="52"/>
                    <a:pt x="17" y="57"/>
                    <a:pt x="24" y="56"/>
                  </a:cubicBezTo>
                  <a:cubicBezTo>
                    <a:pt x="31" y="55"/>
                    <a:pt x="40" y="52"/>
                    <a:pt x="45" y="51"/>
                  </a:cubicBezTo>
                  <a:cubicBezTo>
                    <a:pt x="49" y="50"/>
                    <a:pt x="52" y="50"/>
                    <a:pt x="68" y="46"/>
                  </a:cubicBezTo>
                  <a:cubicBezTo>
                    <a:pt x="90" y="39"/>
                    <a:pt x="103" y="25"/>
                    <a:pt x="105" y="19"/>
                  </a:cubicBezTo>
                  <a:cubicBezTo>
                    <a:pt x="107" y="13"/>
                    <a:pt x="103" y="4"/>
                    <a:pt x="103" y="4"/>
                  </a:cubicBezTo>
                  <a:cubicBezTo>
                    <a:pt x="85" y="7"/>
                    <a:pt x="49" y="15"/>
                    <a:pt x="42" y="8"/>
                  </a:cubicBezTo>
                  <a:cubicBezTo>
                    <a:pt x="35" y="0"/>
                    <a:pt x="7" y="12"/>
                    <a:pt x="7"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6" name="Freeform 73"/>
            <p:cNvSpPr>
              <a:spLocks/>
            </p:cNvSpPr>
            <p:nvPr/>
          </p:nvSpPr>
          <p:spPr bwMode="auto">
            <a:xfrm>
              <a:off x="1412875" y="2543175"/>
              <a:ext cx="144463" cy="74613"/>
            </a:xfrm>
            <a:custGeom>
              <a:avLst/>
              <a:gdLst>
                <a:gd name="T0" fmla="*/ 5 w 108"/>
                <a:gd name="T1" fmla="*/ 11 h 56"/>
                <a:gd name="T2" fmla="*/ 1 w 108"/>
                <a:gd name="T3" fmla="*/ 30 h 56"/>
                <a:gd name="T4" fmla="*/ 6 w 108"/>
                <a:gd name="T5" fmla="*/ 49 h 56"/>
                <a:gd name="T6" fmla="*/ 22 w 108"/>
                <a:gd name="T7" fmla="*/ 55 h 56"/>
                <a:gd name="T8" fmla="*/ 43 w 108"/>
                <a:gd name="T9" fmla="*/ 50 h 56"/>
                <a:gd name="T10" fmla="*/ 69 w 108"/>
                <a:gd name="T11" fmla="*/ 47 h 56"/>
                <a:gd name="T12" fmla="*/ 103 w 108"/>
                <a:gd name="T13" fmla="*/ 22 h 56"/>
                <a:gd name="T14" fmla="*/ 90 w 108"/>
                <a:gd name="T15" fmla="*/ 6 h 56"/>
                <a:gd name="T16" fmla="*/ 40 w 108"/>
                <a:gd name="T17" fmla="*/ 7 h 56"/>
                <a:gd name="T18" fmla="*/ 5 w 108"/>
                <a:gd name="T19"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56">
                  <a:moveTo>
                    <a:pt x="5" y="11"/>
                  </a:moveTo>
                  <a:cubicBezTo>
                    <a:pt x="5" y="11"/>
                    <a:pt x="0" y="18"/>
                    <a:pt x="1" y="30"/>
                  </a:cubicBezTo>
                  <a:cubicBezTo>
                    <a:pt x="1" y="42"/>
                    <a:pt x="3" y="47"/>
                    <a:pt x="6" y="49"/>
                  </a:cubicBezTo>
                  <a:cubicBezTo>
                    <a:pt x="9" y="51"/>
                    <a:pt x="15" y="56"/>
                    <a:pt x="22" y="55"/>
                  </a:cubicBezTo>
                  <a:cubicBezTo>
                    <a:pt x="29" y="54"/>
                    <a:pt x="38" y="52"/>
                    <a:pt x="43" y="50"/>
                  </a:cubicBezTo>
                  <a:cubicBezTo>
                    <a:pt x="47" y="49"/>
                    <a:pt x="53" y="51"/>
                    <a:pt x="69" y="47"/>
                  </a:cubicBezTo>
                  <a:cubicBezTo>
                    <a:pt x="85" y="42"/>
                    <a:pt x="100" y="31"/>
                    <a:pt x="103" y="22"/>
                  </a:cubicBezTo>
                  <a:cubicBezTo>
                    <a:pt x="105" y="17"/>
                    <a:pt x="108" y="3"/>
                    <a:pt x="90" y="6"/>
                  </a:cubicBezTo>
                  <a:cubicBezTo>
                    <a:pt x="71" y="9"/>
                    <a:pt x="47" y="15"/>
                    <a:pt x="40" y="7"/>
                  </a:cubicBezTo>
                  <a:cubicBezTo>
                    <a:pt x="34" y="0"/>
                    <a:pt x="5" y="11"/>
                    <a:pt x="5" y="11"/>
                  </a:cubicBezTo>
                  <a:close/>
                </a:path>
              </a:pathLst>
            </a:custGeom>
            <a:solidFill>
              <a:srgbClr val="FB6E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7" name="Freeform 74"/>
            <p:cNvSpPr>
              <a:spLocks/>
            </p:cNvSpPr>
            <p:nvPr/>
          </p:nvSpPr>
          <p:spPr bwMode="auto">
            <a:xfrm>
              <a:off x="1414463" y="2568575"/>
              <a:ext cx="28575" cy="49213"/>
            </a:xfrm>
            <a:custGeom>
              <a:avLst/>
              <a:gdLst>
                <a:gd name="T0" fmla="*/ 18 w 22"/>
                <a:gd name="T1" fmla="*/ 17 h 37"/>
                <a:gd name="T2" fmla="*/ 2 w 22"/>
                <a:gd name="T3" fmla="*/ 0 h 37"/>
                <a:gd name="T4" fmla="*/ 1 w 22"/>
                <a:gd name="T5" fmla="*/ 0 h 37"/>
                <a:gd name="T6" fmla="*/ 0 w 22"/>
                <a:gd name="T7" fmla="*/ 11 h 37"/>
                <a:gd name="T8" fmla="*/ 3 w 22"/>
                <a:gd name="T9" fmla="*/ 28 h 37"/>
                <a:gd name="T10" fmla="*/ 21 w 22"/>
                <a:gd name="T11" fmla="*/ 36 h 37"/>
                <a:gd name="T12" fmla="*/ 22 w 22"/>
                <a:gd name="T13" fmla="*/ 36 h 37"/>
                <a:gd name="T14" fmla="*/ 18 w 22"/>
                <a:gd name="T15" fmla="*/ 1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7">
                  <a:moveTo>
                    <a:pt x="18" y="17"/>
                  </a:moveTo>
                  <a:cubicBezTo>
                    <a:pt x="14" y="7"/>
                    <a:pt x="2" y="0"/>
                    <a:pt x="2" y="0"/>
                  </a:cubicBezTo>
                  <a:cubicBezTo>
                    <a:pt x="1" y="0"/>
                    <a:pt x="1" y="0"/>
                    <a:pt x="1" y="0"/>
                  </a:cubicBezTo>
                  <a:cubicBezTo>
                    <a:pt x="0" y="3"/>
                    <a:pt x="0" y="7"/>
                    <a:pt x="0" y="11"/>
                  </a:cubicBezTo>
                  <a:cubicBezTo>
                    <a:pt x="0" y="18"/>
                    <a:pt x="0" y="26"/>
                    <a:pt x="3" y="28"/>
                  </a:cubicBezTo>
                  <a:cubicBezTo>
                    <a:pt x="6" y="31"/>
                    <a:pt x="13" y="37"/>
                    <a:pt x="21" y="36"/>
                  </a:cubicBezTo>
                  <a:cubicBezTo>
                    <a:pt x="22" y="36"/>
                    <a:pt x="22" y="36"/>
                    <a:pt x="22" y="36"/>
                  </a:cubicBezTo>
                  <a:cubicBezTo>
                    <a:pt x="22" y="32"/>
                    <a:pt x="21" y="24"/>
                    <a:pt x="18" y="17"/>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8" name="Freeform 75"/>
            <p:cNvSpPr>
              <a:spLocks/>
            </p:cNvSpPr>
            <p:nvPr/>
          </p:nvSpPr>
          <p:spPr bwMode="auto">
            <a:xfrm>
              <a:off x="1474788" y="2554288"/>
              <a:ext cx="17463" cy="26988"/>
            </a:xfrm>
            <a:custGeom>
              <a:avLst/>
              <a:gdLst>
                <a:gd name="T0" fmla="*/ 11 w 13"/>
                <a:gd name="T1" fmla="*/ 19 h 20"/>
                <a:gd name="T2" fmla="*/ 9 w 13"/>
                <a:gd name="T3" fmla="*/ 18 h 20"/>
                <a:gd name="T4" fmla="*/ 8 w 13"/>
                <a:gd name="T5" fmla="*/ 12 h 20"/>
                <a:gd name="T6" fmla="*/ 2 w 13"/>
                <a:gd name="T7" fmla="*/ 2 h 20"/>
                <a:gd name="T8" fmla="*/ 0 w 13"/>
                <a:gd name="T9" fmla="*/ 1 h 20"/>
                <a:gd name="T10" fmla="*/ 2 w 13"/>
                <a:gd name="T11" fmla="*/ 0 h 20"/>
                <a:gd name="T12" fmla="*/ 12 w 13"/>
                <a:gd name="T13" fmla="*/ 11 h 20"/>
                <a:gd name="T14" fmla="*/ 11 w 13"/>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0">
                  <a:moveTo>
                    <a:pt x="11" y="19"/>
                  </a:moveTo>
                  <a:cubicBezTo>
                    <a:pt x="11" y="20"/>
                    <a:pt x="9" y="20"/>
                    <a:pt x="9" y="18"/>
                  </a:cubicBezTo>
                  <a:cubicBezTo>
                    <a:pt x="9" y="18"/>
                    <a:pt x="9" y="15"/>
                    <a:pt x="8" y="12"/>
                  </a:cubicBezTo>
                  <a:cubicBezTo>
                    <a:pt x="7" y="7"/>
                    <a:pt x="5" y="3"/>
                    <a:pt x="2" y="2"/>
                  </a:cubicBezTo>
                  <a:cubicBezTo>
                    <a:pt x="2" y="2"/>
                    <a:pt x="0" y="2"/>
                    <a:pt x="0" y="1"/>
                  </a:cubicBezTo>
                  <a:cubicBezTo>
                    <a:pt x="0" y="1"/>
                    <a:pt x="1" y="0"/>
                    <a:pt x="2" y="0"/>
                  </a:cubicBezTo>
                  <a:cubicBezTo>
                    <a:pt x="5" y="1"/>
                    <a:pt x="10" y="4"/>
                    <a:pt x="12" y="11"/>
                  </a:cubicBezTo>
                  <a:cubicBezTo>
                    <a:pt x="13" y="15"/>
                    <a:pt x="12" y="18"/>
                    <a:pt x="11"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99" name="Freeform 76"/>
            <p:cNvSpPr>
              <a:spLocks/>
            </p:cNvSpPr>
            <p:nvPr/>
          </p:nvSpPr>
          <p:spPr bwMode="auto">
            <a:xfrm>
              <a:off x="1484313" y="2554288"/>
              <a:ext cx="17463" cy="26988"/>
            </a:xfrm>
            <a:custGeom>
              <a:avLst/>
              <a:gdLst>
                <a:gd name="T0" fmla="*/ 11 w 12"/>
                <a:gd name="T1" fmla="*/ 19 h 20"/>
                <a:gd name="T2" fmla="*/ 9 w 12"/>
                <a:gd name="T3" fmla="*/ 18 h 20"/>
                <a:gd name="T4" fmla="*/ 8 w 12"/>
                <a:gd name="T5" fmla="*/ 11 h 20"/>
                <a:gd name="T6" fmla="*/ 2 w 12"/>
                <a:gd name="T7" fmla="*/ 2 h 20"/>
                <a:gd name="T8" fmla="*/ 0 w 12"/>
                <a:gd name="T9" fmla="*/ 1 h 20"/>
                <a:gd name="T10" fmla="*/ 2 w 12"/>
                <a:gd name="T11" fmla="*/ 0 h 20"/>
                <a:gd name="T12" fmla="*/ 11 w 12"/>
                <a:gd name="T13" fmla="*/ 11 h 20"/>
                <a:gd name="T14" fmla="*/ 11 w 12"/>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0">
                  <a:moveTo>
                    <a:pt x="11" y="19"/>
                  </a:moveTo>
                  <a:cubicBezTo>
                    <a:pt x="10" y="20"/>
                    <a:pt x="9" y="19"/>
                    <a:pt x="9" y="18"/>
                  </a:cubicBezTo>
                  <a:cubicBezTo>
                    <a:pt x="9" y="18"/>
                    <a:pt x="9" y="15"/>
                    <a:pt x="8" y="11"/>
                  </a:cubicBezTo>
                  <a:cubicBezTo>
                    <a:pt x="7" y="6"/>
                    <a:pt x="4" y="3"/>
                    <a:pt x="2" y="2"/>
                  </a:cubicBezTo>
                  <a:cubicBezTo>
                    <a:pt x="1" y="2"/>
                    <a:pt x="0" y="2"/>
                    <a:pt x="0" y="1"/>
                  </a:cubicBezTo>
                  <a:cubicBezTo>
                    <a:pt x="0" y="0"/>
                    <a:pt x="1" y="0"/>
                    <a:pt x="2" y="0"/>
                  </a:cubicBezTo>
                  <a:cubicBezTo>
                    <a:pt x="4" y="1"/>
                    <a:pt x="9" y="3"/>
                    <a:pt x="11" y="11"/>
                  </a:cubicBezTo>
                  <a:cubicBezTo>
                    <a:pt x="12" y="15"/>
                    <a:pt x="12" y="17"/>
                    <a:pt x="11"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0" name="Freeform 77"/>
            <p:cNvSpPr>
              <a:spLocks/>
            </p:cNvSpPr>
            <p:nvPr/>
          </p:nvSpPr>
          <p:spPr bwMode="auto">
            <a:xfrm>
              <a:off x="1493838" y="2554288"/>
              <a:ext cx="15875" cy="25400"/>
            </a:xfrm>
            <a:custGeom>
              <a:avLst/>
              <a:gdLst>
                <a:gd name="T0" fmla="*/ 10 w 11"/>
                <a:gd name="T1" fmla="*/ 19 h 20"/>
                <a:gd name="T2" fmla="*/ 8 w 11"/>
                <a:gd name="T3" fmla="*/ 18 h 20"/>
                <a:gd name="T4" fmla="*/ 7 w 11"/>
                <a:gd name="T5" fmla="*/ 11 h 20"/>
                <a:gd name="T6" fmla="*/ 2 w 11"/>
                <a:gd name="T7" fmla="*/ 3 h 20"/>
                <a:gd name="T8" fmla="*/ 0 w 11"/>
                <a:gd name="T9" fmla="*/ 2 h 20"/>
                <a:gd name="T10" fmla="*/ 2 w 11"/>
                <a:gd name="T11" fmla="*/ 0 h 20"/>
                <a:gd name="T12" fmla="*/ 9 w 11"/>
                <a:gd name="T13" fmla="*/ 7 h 20"/>
                <a:gd name="T14" fmla="*/ 10 w 11"/>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20">
                  <a:moveTo>
                    <a:pt x="10" y="19"/>
                  </a:moveTo>
                  <a:cubicBezTo>
                    <a:pt x="9" y="20"/>
                    <a:pt x="8" y="19"/>
                    <a:pt x="8" y="18"/>
                  </a:cubicBezTo>
                  <a:cubicBezTo>
                    <a:pt x="8" y="18"/>
                    <a:pt x="8" y="15"/>
                    <a:pt x="7" y="11"/>
                  </a:cubicBezTo>
                  <a:cubicBezTo>
                    <a:pt x="6" y="6"/>
                    <a:pt x="4" y="4"/>
                    <a:pt x="2" y="3"/>
                  </a:cubicBezTo>
                  <a:cubicBezTo>
                    <a:pt x="1" y="2"/>
                    <a:pt x="0" y="3"/>
                    <a:pt x="0" y="2"/>
                  </a:cubicBezTo>
                  <a:cubicBezTo>
                    <a:pt x="0" y="1"/>
                    <a:pt x="1" y="0"/>
                    <a:pt x="2" y="0"/>
                  </a:cubicBezTo>
                  <a:cubicBezTo>
                    <a:pt x="4" y="1"/>
                    <a:pt x="7" y="2"/>
                    <a:pt x="9" y="7"/>
                  </a:cubicBezTo>
                  <a:cubicBezTo>
                    <a:pt x="10" y="12"/>
                    <a:pt x="11" y="17"/>
                    <a:pt x="10" y="19"/>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1" name="Freeform 78"/>
            <p:cNvSpPr>
              <a:spLocks/>
            </p:cNvSpPr>
            <p:nvPr/>
          </p:nvSpPr>
          <p:spPr bwMode="auto">
            <a:xfrm>
              <a:off x="1463675" y="2593975"/>
              <a:ext cx="46038" cy="12700"/>
            </a:xfrm>
            <a:custGeom>
              <a:avLst/>
              <a:gdLst>
                <a:gd name="T0" fmla="*/ 10 w 34"/>
                <a:gd name="T1" fmla="*/ 0 h 10"/>
                <a:gd name="T2" fmla="*/ 0 w 34"/>
                <a:gd name="T3" fmla="*/ 3 h 10"/>
                <a:gd name="T4" fmla="*/ 0 w 34"/>
                <a:gd name="T5" fmla="*/ 3 h 10"/>
                <a:gd name="T6" fmla="*/ 24 w 34"/>
                <a:gd name="T7" fmla="*/ 10 h 10"/>
                <a:gd name="T8" fmla="*/ 31 w 34"/>
                <a:gd name="T9" fmla="*/ 9 h 10"/>
                <a:gd name="T10" fmla="*/ 34 w 34"/>
                <a:gd name="T11" fmla="*/ 8 h 10"/>
                <a:gd name="T12" fmla="*/ 10 w 3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4" h="10">
                  <a:moveTo>
                    <a:pt x="10" y="0"/>
                  </a:moveTo>
                  <a:cubicBezTo>
                    <a:pt x="6" y="1"/>
                    <a:pt x="3" y="2"/>
                    <a:pt x="0" y="3"/>
                  </a:cubicBezTo>
                  <a:cubicBezTo>
                    <a:pt x="0" y="3"/>
                    <a:pt x="0" y="3"/>
                    <a:pt x="0" y="3"/>
                  </a:cubicBezTo>
                  <a:cubicBezTo>
                    <a:pt x="24" y="10"/>
                    <a:pt x="24" y="10"/>
                    <a:pt x="24" y="10"/>
                  </a:cubicBezTo>
                  <a:cubicBezTo>
                    <a:pt x="26" y="10"/>
                    <a:pt x="28" y="9"/>
                    <a:pt x="31" y="9"/>
                  </a:cubicBezTo>
                  <a:cubicBezTo>
                    <a:pt x="32" y="8"/>
                    <a:pt x="33" y="8"/>
                    <a:pt x="34" y="8"/>
                  </a:cubicBezTo>
                  <a:cubicBezTo>
                    <a:pt x="29" y="6"/>
                    <a:pt x="18" y="3"/>
                    <a:pt x="10" y="0"/>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2" name="Freeform 79"/>
            <p:cNvSpPr>
              <a:spLocks/>
            </p:cNvSpPr>
            <p:nvPr/>
          </p:nvSpPr>
          <p:spPr bwMode="auto">
            <a:xfrm>
              <a:off x="1479550" y="2589213"/>
              <a:ext cx="44450" cy="14288"/>
            </a:xfrm>
            <a:custGeom>
              <a:avLst/>
              <a:gdLst>
                <a:gd name="T0" fmla="*/ 9 w 33"/>
                <a:gd name="T1" fmla="*/ 0 h 11"/>
                <a:gd name="T2" fmla="*/ 0 w 33"/>
                <a:gd name="T3" fmla="*/ 2 h 11"/>
                <a:gd name="T4" fmla="*/ 0 w 33"/>
                <a:gd name="T5" fmla="*/ 3 h 11"/>
                <a:gd name="T6" fmla="*/ 25 w 33"/>
                <a:gd name="T7" fmla="*/ 11 h 11"/>
                <a:gd name="T8" fmla="*/ 29 w 33"/>
                <a:gd name="T9" fmla="*/ 9 h 11"/>
                <a:gd name="T10" fmla="*/ 33 w 33"/>
                <a:gd name="T11" fmla="*/ 6 h 11"/>
                <a:gd name="T12" fmla="*/ 9 w 3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3" h="11">
                  <a:moveTo>
                    <a:pt x="9" y="0"/>
                  </a:moveTo>
                  <a:cubicBezTo>
                    <a:pt x="6" y="1"/>
                    <a:pt x="3" y="2"/>
                    <a:pt x="0" y="2"/>
                  </a:cubicBezTo>
                  <a:cubicBezTo>
                    <a:pt x="0" y="3"/>
                    <a:pt x="0" y="3"/>
                    <a:pt x="0" y="3"/>
                  </a:cubicBezTo>
                  <a:cubicBezTo>
                    <a:pt x="25" y="11"/>
                    <a:pt x="25" y="11"/>
                    <a:pt x="25" y="11"/>
                  </a:cubicBezTo>
                  <a:cubicBezTo>
                    <a:pt x="26" y="11"/>
                    <a:pt x="28" y="9"/>
                    <a:pt x="29" y="9"/>
                  </a:cubicBezTo>
                  <a:cubicBezTo>
                    <a:pt x="31" y="8"/>
                    <a:pt x="32" y="7"/>
                    <a:pt x="33" y="6"/>
                  </a:cubicBezTo>
                  <a:cubicBezTo>
                    <a:pt x="28" y="5"/>
                    <a:pt x="17" y="2"/>
                    <a:pt x="9" y="0"/>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3" name="Freeform 80"/>
            <p:cNvSpPr>
              <a:spLocks/>
            </p:cNvSpPr>
            <p:nvPr/>
          </p:nvSpPr>
          <p:spPr bwMode="auto">
            <a:xfrm>
              <a:off x="1362075" y="2144713"/>
              <a:ext cx="160338" cy="465138"/>
            </a:xfrm>
            <a:custGeom>
              <a:avLst/>
              <a:gdLst>
                <a:gd name="T0" fmla="*/ 58 w 120"/>
                <a:gd name="T1" fmla="*/ 56 h 346"/>
                <a:gd name="T2" fmla="*/ 112 w 120"/>
                <a:gd name="T3" fmla="*/ 218 h 346"/>
                <a:gd name="T4" fmla="*/ 87 w 120"/>
                <a:gd name="T5" fmla="*/ 310 h 346"/>
                <a:gd name="T6" fmla="*/ 39 w 120"/>
                <a:gd name="T7" fmla="*/ 313 h 346"/>
                <a:gd name="T8" fmla="*/ 55 w 120"/>
                <a:gd name="T9" fmla="*/ 245 h 346"/>
                <a:gd name="T10" fmla="*/ 65 w 120"/>
                <a:gd name="T11" fmla="*/ 218 h 346"/>
                <a:gd name="T12" fmla="*/ 7 w 120"/>
                <a:gd name="T13" fmla="*/ 91 h 346"/>
                <a:gd name="T14" fmla="*/ 58 w 120"/>
                <a:gd name="T15" fmla="*/ 56 h 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346">
                  <a:moveTo>
                    <a:pt x="58" y="56"/>
                  </a:moveTo>
                  <a:cubicBezTo>
                    <a:pt x="86" y="99"/>
                    <a:pt x="120" y="197"/>
                    <a:pt x="112" y="218"/>
                  </a:cubicBezTo>
                  <a:cubicBezTo>
                    <a:pt x="95" y="266"/>
                    <a:pt x="87" y="310"/>
                    <a:pt x="87" y="310"/>
                  </a:cubicBezTo>
                  <a:cubicBezTo>
                    <a:pt x="66" y="346"/>
                    <a:pt x="35" y="326"/>
                    <a:pt x="39" y="313"/>
                  </a:cubicBezTo>
                  <a:cubicBezTo>
                    <a:pt x="39" y="313"/>
                    <a:pt x="45" y="272"/>
                    <a:pt x="55" y="245"/>
                  </a:cubicBezTo>
                  <a:cubicBezTo>
                    <a:pt x="61" y="227"/>
                    <a:pt x="65" y="223"/>
                    <a:pt x="65" y="218"/>
                  </a:cubicBezTo>
                  <a:cubicBezTo>
                    <a:pt x="64" y="194"/>
                    <a:pt x="34" y="139"/>
                    <a:pt x="7" y="91"/>
                  </a:cubicBezTo>
                  <a:cubicBezTo>
                    <a:pt x="0" y="79"/>
                    <a:pt x="22" y="0"/>
                    <a:pt x="58" y="56"/>
                  </a:cubicBezTo>
                  <a:close/>
                </a:path>
              </a:pathLst>
            </a:custGeom>
            <a:solidFill>
              <a:srgbClr val="1C9A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4" name="Freeform 81"/>
            <p:cNvSpPr>
              <a:spLocks/>
            </p:cNvSpPr>
            <p:nvPr/>
          </p:nvSpPr>
          <p:spPr bwMode="auto">
            <a:xfrm>
              <a:off x="1301750" y="1933575"/>
              <a:ext cx="220663" cy="342900"/>
            </a:xfrm>
            <a:custGeom>
              <a:avLst/>
              <a:gdLst>
                <a:gd name="T0" fmla="*/ 74 w 164"/>
                <a:gd name="T1" fmla="*/ 0 h 255"/>
                <a:gd name="T2" fmla="*/ 28 w 164"/>
                <a:gd name="T3" fmla="*/ 49 h 255"/>
                <a:gd name="T4" fmla="*/ 11 w 164"/>
                <a:gd name="T5" fmla="*/ 224 h 255"/>
                <a:gd name="T6" fmla="*/ 59 w 164"/>
                <a:gd name="T7" fmla="*/ 251 h 255"/>
                <a:gd name="T8" fmla="*/ 118 w 164"/>
                <a:gd name="T9" fmla="*/ 235 h 255"/>
                <a:gd name="T10" fmla="*/ 101 w 164"/>
                <a:gd name="T11" fmla="*/ 165 h 255"/>
                <a:gd name="T12" fmla="*/ 125 w 164"/>
                <a:gd name="T13" fmla="*/ 34 h 255"/>
                <a:gd name="T14" fmla="*/ 74 w 164"/>
                <a:gd name="T15" fmla="*/ 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255">
                  <a:moveTo>
                    <a:pt x="74" y="0"/>
                  </a:moveTo>
                  <a:cubicBezTo>
                    <a:pt x="74" y="0"/>
                    <a:pt x="43" y="9"/>
                    <a:pt x="28" y="49"/>
                  </a:cubicBezTo>
                  <a:cubicBezTo>
                    <a:pt x="0" y="125"/>
                    <a:pt x="11" y="224"/>
                    <a:pt x="11" y="224"/>
                  </a:cubicBezTo>
                  <a:cubicBezTo>
                    <a:pt x="11" y="224"/>
                    <a:pt x="24" y="248"/>
                    <a:pt x="59" y="251"/>
                  </a:cubicBezTo>
                  <a:cubicBezTo>
                    <a:pt x="109" y="255"/>
                    <a:pt x="118" y="235"/>
                    <a:pt x="118" y="235"/>
                  </a:cubicBezTo>
                  <a:cubicBezTo>
                    <a:pt x="118" y="235"/>
                    <a:pt x="99" y="188"/>
                    <a:pt x="101" y="165"/>
                  </a:cubicBezTo>
                  <a:cubicBezTo>
                    <a:pt x="105" y="113"/>
                    <a:pt x="164" y="64"/>
                    <a:pt x="125" y="34"/>
                  </a:cubicBezTo>
                  <a:cubicBezTo>
                    <a:pt x="94" y="10"/>
                    <a:pt x="74" y="0"/>
                    <a:pt x="74" y="0"/>
                  </a:cubicBezTo>
                  <a:close/>
                </a:path>
              </a:pathLst>
            </a:custGeom>
            <a:solidFill>
              <a:srgbClr val="FC6B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5" name="Freeform 82"/>
            <p:cNvSpPr>
              <a:spLocks/>
            </p:cNvSpPr>
            <p:nvPr/>
          </p:nvSpPr>
          <p:spPr bwMode="auto">
            <a:xfrm>
              <a:off x="1441450" y="1827213"/>
              <a:ext cx="176213" cy="233363"/>
            </a:xfrm>
            <a:custGeom>
              <a:avLst/>
              <a:gdLst>
                <a:gd name="T0" fmla="*/ 17 w 131"/>
                <a:gd name="T1" fmla="*/ 131 h 174"/>
                <a:gd name="T2" fmla="*/ 20 w 131"/>
                <a:gd name="T3" fmla="*/ 168 h 174"/>
                <a:gd name="T4" fmla="*/ 116 w 131"/>
                <a:gd name="T5" fmla="*/ 119 h 174"/>
                <a:gd name="T6" fmla="*/ 127 w 131"/>
                <a:gd name="T7" fmla="*/ 16 h 174"/>
                <a:gd name="T8" fmla="*/ 108 w 131"/>
                <a:gd name="T9" fmla="*/ 12 h 174"/>
                <a:gd name="T10" fmla="*/ 93 w 131"/>
                <a:gd name="T11" fmla="*/ 89 h 174"/>
                <a:gd name="T12" fmla="*/ 82 w 131"/>
                <a:gd name="T13" fmla="*/ 103 h 174"/>
                <a:gd name="T14" fmla="*/ 17 w 131"/>
                <a:gd name="T15" fmla="*/ 131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74">
                  <a:moveTo>
                    <a:pt x="17" y="131"/>
                  </a:moveTo>
                  <a:cubicBezTo>
                    <a:pt x="8" y="138"/>
                    <a:pt x="0" y="163"/>
                    <a:pt x="20" y="168"/>
                  </a:cubicBezTo>
                  <a:cubicBezTo>
                    <a:pt x="41" y="174"/>
                    <a:pt x="112" y="127"/>
                    <a:pt x="116" y="119"/>
                  </a:cubicBezTo>
                  <a:cubicBezTo>
                    <a:pt x="124" y="103"/>
                    <a:pt x="131" y="94"/>
                    <a:pt x="127" y="16"/>
                  </a:cubicBezTo>
                  <a:cubicBezTo>
                    <a:pt x="127" y="4"/>
                    <a:pt x="110" y="0"/>
                    <a:pt x="108" y="12"/>
                  </a:cubicBezTo>
                  <a:cubicBezTo>
                    <a:pt x="105" y="24"/>
                    <a:pt x="103" y="64"/>
                    <a:pt x="93" y="89"/>
                  </a:cubicBezTo>
                  <a:cubicBezTo>
                    <a:pt x="90" y="96"/>
                    <a:pt x="87" y="100"/>
                    <a:pt x="82" y="103"/>
                  </a:cubicBezTo>
                  <a:cubicBezTo>
                    <a:pt x="65" y="114"/>
                    <a:pt x="29" y="120"/>
                    <a:pt x="17" y="131"/>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6" name="Freeform 83"/>
            <p:cNvSpPr>
              <a:spLocks/>
            </p:cNvSpPr>
            <p:nvPr/>
          </p:nvSpPr>
          <p:spPr bwMode="auto">
            <a:xfrm>
              <a:off x="1554163" y="1768475"/>
              <a:ext cx="85725" cy="87313"/>
            </a:xfrm>
            <a:custGeom>
              <a:avLst/>
              <a:gdLst>
                <a:gd name="T0" fmla="*/ 26 w 63"/>
                <a:gd name="T1" fmla="*/ 64 h 65"/>
                <a:gd name="T2" fmla="*/ 10 w 63"/>
                <a:gd name="T3" fmla="*/ 46 h 65"/>
                <a:gd name="T4" fmla="*/ 3 w 63"/>
                <a:gd name="T5" fmla="*/ 27 h 65"/>
                <a:gd name="T6" fmla="*/ 11 w 63"/>
                <a:gd name="T7" fmla="*/ 24 h 65"/>
                <a:gd name="T8" fmla="*/ 19 w 63"/>
                <a:gd name="T9" fmla="*/ 37 h 65"/>
                <a:gd name="T10" fmla="*/ 32 w 63"/>
                <a:gd name="T11" fmla="*/ 30 h 65"/>
                <a:gd name="T12" fmla="*/ 52 w 63"/>
                <a:gd name="T13" fmla="*/ 5 h 65"/>
                <a:gd name="T14" fmla="*/ 58 w 63"/>
                <a:gd name="T15" fmla="*/ 34 h 65"/>
                <a:gd name="T16" fmla="*/ 52 w 63"/>
                <a:gd name="T17" fmla="*/ 53 h 65"/>
                <a:gd name="T18" fmla="*/ 35 w 63"/>
                <a:gd name="T19" fmla="*/ 65 h 65"/>
                <a:gd name="T20" fmla="*/ 26 w 63"/>
                <a:gd name="T21"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65">
                  <a:moveTo>
                    <a:pt x="26" y="64"/>
                  </a:moveTo>
                  <a:cubicBezTo>
                    <a:pt x="26" y="64"/>
                    <a:pt x="15" y="58"/>
                    <a:pt x="10" y="46"/>
                  </a:cubicBezTo>
                  <a:cubicBezTo>
                    <a:pt x="6" y="33"/>
                    <a:pt x="5" y="32"/>
                    <a:pt x="3" y="27"/>
                  </a:cubicBezTo>
                  <a:cubicBezTo>
                    <a:pt x="0" y="21"/>
                    <a:pt x="5" y="14"/>
                    <a:pt x="11" y="24"/>
                  </a:cubicBezTo>
                  <a:cubicBezTo>
                    <a:pt x="15" y="33"/>
                    <a:pt x="19" y="37"/>
                    <a:pt x="19" y="37"/>
                  </a:cubicBezTo>
                  <a:cubicBezTo>
                    <a:pt x="19" y="37"/>
                    <a:pt x="26" y="43"/>
                    <a:pt x="32" y="30"/>
                  </a:cubicBezTo>
                  <a:cubicBezTo>
                    <a:pt x="38" y="18"/>
                    <a:pt x="47" y="0"/>
                    <a:pt x="52" y="5"/>
                  </a:cubicBezTo>
                  <a:cubicBezTo>
                    <a:pt x="58" y="12"/>
                    <a:pt x="63" y="14"/>
                    <a:pt x="58" y="34"/>
                  </a:cubicBezTo>
                  <a:cubicBezTo>
                    <a:pt x="56" y="40"/>
                    <a:pt x="53" y="49"/>
                    <a:pt x="52" y="53"/>
                  </a:cubicBezTo>
                  <a:cubicBezTo>
                    <a:pt x="48" y="63"/>
                    <a:pt x="45" y="65"/>
                    <a:pt x="35" y="65"/>
                  </a:cubicBezTo>
                  <a:cubicBezTo>
                    <a:pt x="27" y="64"/>
                    <a:pt x="26" y="64"/>
                    <a:pt x="26" y="64"/>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7" name="Freeform 84"/>
            <p:cNvSpPr>
              <a:spLocks/>
            </p:cNvSpPr>
            <p:nvPr/>
          </p:nvSpPr>
          <p:spPr bwMode="auto">
            <a:xfrm>
              <a:off x="1414463" y="1839913"/>
              <a:ext cx="103188" cy="119063"/>
            </a:xfrm>
            <a:custGeom>
              <a:avLst/>
              <a:gdLst>
                <a:gd name="T0" fmla="*/ 44 w 77"/>
                <a:gd name="T1" fmla="*/ 2 h 88"/>
                <a:gd name="T2" fmla="*/ 77 w 77"/>
                <a:gd name="T3" fmla="*/ 6 h 88"/>
                <a:gd name="T4" fmla="*/ 59 w 77"/>
                <a:gd name="T5" fmla="*/ 69 h 88"/>
                <a:gd name="T6" fmla="*/ 39 w 77"/>
                <a:gd name="T7" fmla="*/ 87 h 88"/>
                <a:gd name="T8" fmla="*/ 11 w 77"/>
                <a:gd name="T9" fmla="*/ 74 h 88"/>
                <a:gd name="T10" fmla="*/ 1 w 77"/>
                <a:gd name="T11" fmla="*/ 42 h 88"/>
                <a:gd name="T12" fmla="*/ 2 w 77"/>
                <a:gd name="T13" fmla="*/ 0 h 88"/>
                <a:gd name="T14" fmla="*/ 44 w 77"/>
                <a:gd name="T15" fmla="*/ 2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8">
                  <a:moveTo>
                    <a:pt x="44" y="2"/>
                  </a:moveTo>
                  <a:cubicBezTo>
                    <a:pt x="77" y="6"/>
                    <a:pt x="77" y="6"/>
                    <a:pt x="77" y="6"/>
                  </a:cubicBezTo>
                  <a:cubicBezTo>
                    <a:pt x="59" y="69"/>
                    <a:pt x="59" y="69"/>
                    <a:pt x="59" y="69"/>
                  </a:cubicBezTo>
                  <a:cubicBezTo>
                    <a:pt x="55" y="86"/>
                    <a:pt x="45" y="88"/>
                    <a:pt x="39" y="87"/>
                  </a:cubicBezTo>
                  <a:cubicBezTo>
                    <a:pt x="28" y="86"/>
                    <a:pt x="17" y="79"/>
                    <a:pt x="11" y="74"/>
                  </a:cubicBezTo>
                  <a:cubicBezTo>
                    <a:pt x="0" y="66"/>
                    <a:pt x="1" y="44"/>
                    <a:pt x="1" y="42"/>
                  </a:cubicBezTo>
                  <a:cubicBezTo>
                    <a:pt x="2" y="0"/>
                    <a:pt x="2" y="0"/>
                    <a:pt x="2" y="0"/>
                  </a:cubicBezTo>
                  <a:lnTo>
                    <a:pt x="44" y="2"/>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8" name="Freeform 85"/>
            <p:cNvSpPr>
              <a:spLocks/>
            </p:cNvSpPr>
            <p:nvPr/>
          </p:nvSpPr>
          <p:spPr bwMode="auto">
            <a:xfrm>
              <a:off x="1404938" y="1792288"/>
              <a:ext cx="130175" cy="141288"/>
            </a:xfrm>
            <a:custGeom>
              <a:avLst/>
              <a:gdLst>
                <a:gd name="T0" fmla="*/ 9 w 97"/>
                <a:gd name="T1" fmla="*/ 92 h 106"/>
                <a:gd name="T2" fmla="*/ 4 w 97"/>
                <a:gd name="T3" fmla="*/ 63 h 106"/>
                <a:gd name="T4" fmla="*/ 16 w 97"/>
                <a:gd name="T5" fmla="*/ 18 h 106"/>
                <a:gd name="T6" fmla="*/ 35 w 97"/>
                <a:gd name="T7" fmla="*/ 10 h 106"/>
                <a:gd name="T8" fmla="*/ 45 w 97"/>
                <a:gd name="T9" fmla="*/ 3 h 106"/>
                <a:gd name="T10" fmla="*/ 50 w 97"/>
                <a:gd name="T11" fmla="*/ 4 h 106"/>
                <a:gd name="T12" fmla="*/ 55 w 97"/>
                <a:gd name="T13" fmla="*/ 9 h 106"/>
                <a:gd name="T14" fmla="*/ 60 w 97"/>
                <a:gd name="T15" fmla="*/ 5 h 106"/>
                <a:gd name="T16" fmla="*/ 64 w 97"/>
                <a:gd name="T17" fmla="*/ 5 h 106"/>
                <a:gd name="T18" fmla="*/ 73 w 97"/>
                <a:gd name="T19" fmla="*/ 18 h 106"/>
                <a:gd name="T20" fmla="*/ 76 w 97"/>
                <a:gd name="T21" fmla="*/ 13 h 106"/>
                <a:gd name="T22" fmla="*/ 86 w 97"/>
                <a:gd name="T23" fmla="*/ 20 h 106"/>
                <a:gd name="T24" fmla="*/ 91 w 97"/>
                <a:gd name="T25" fmla="*/ 42 h 106"/>
                <a:gd name="T26" fmla="*/ 81 w 97"/>
                <a:gd name="T27" fmla="*/ 56 h 106"/>
                <a:gd name="T28" fmla="*/ 72 w 97"/>
                <a:gd name="T29" fmla="*/ 62 h 106"/>
                <a:gd name="T30" fmla="*/ 55 w 97"/>
                <a:gd name="T31" fmla="*/ 80 h 106"/>
                <a:gd name="T32" fmla="*/ 35 w 97"/>
                <a:gd name="T33" fmla="*/ 89 h 106"/>
                <a:gd name="T34" fmla="*/ 9 w 97"/>
                <a:gd name="T35" fmla="*/ 9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106">
                  <a:moveTo>
                    <a:pt x="9" y="92"/>
                  </a:moveTo>
                  <a:cubicBezTo>
                    <a:pt x="9" y="92"/>
                    <a:pt x="7" y="86"/>
                    <a:pt x="4" y="63"/>
                  </a:cubicBezTo>
                  <a:cubicBezTo>
                    <a:pt x="0" y="41"/>
                    <a:pt x="4" y="26"/>
                    <a:pt x="16" y="18"/>
                  </a:cubicBezTo>
                  <a:cubicBezTo>
                    <a:pt x="24" y="12"/>
                    <a:pt x="30" y="12"/>
                    <a:pt x="35" y="10"/>
                  </a:cubicBezTo>
                  <a:cubicBezTo>
                    <a:pt x="38" y="9"/>
                    <a:pt x="45" y="3"/>
                    <a:pt x="45" y="3"/>
                  </a:cubicBezTo>
                  <a:cubicBezTo>
                    <a:pt x="45" y="3"/>
                    <a:pt x="48" y="0"/>
                    <a:pt x="50" y="4"/>
                  </a:cubicBezTo>
                  <a:cubicBezTo>
                    <a:pt x="51" y="8"/>
                    <a:pt x="53" y="11"/>
                    <a:pt x="55" y="9"/>
                  </a:cubicBezTo>
                  <a:cubicBezTo>
                    <a:pt x="57" y="8"/>
                    <a:pt x="59" y="6"/>
                    <a:pt x="60" y="5"/>
                  </a:cubicBezTo>
                  <a:cubicBezTo>
                    <a:pt x="62" y="3"/>
                    <a:pt x="64" y="5"/>
                    <a:pt x="64" y="5"/>
                  </a:cubicBezTo>
                  <a:cubicBezTo>
                    <a:pt x="73" y="18"/>
                    <a:pt x="73" y="18"/>
                    <a:pt x="73" y="18"/>
                  </a:cubicBezTo>
                  <a:cubicBezTo>
                    <a:pt x="73" y="18"/>
                    <a:pt x="75" y="16"/>
                    <a:pt x="76" y="13"/>
                  </a:cubicBezTo>
                  <a:cubicBezTo>
                    <a:pt x="78" y="11"/>
                    <a:pt x="86" y="20"/>
                    <a:pt x="86" y="20"/>
                  </a:cubicBezTo>
                  <a:cubicBezTo>
                    <a:pt x="86" y="20"/>
                    <a:pt x="97" y="32"/>
                    <a:pt x="91" y="42"/>
                  </a:cubicBezTo>
                  <a:cubicBezTo>
                    <a:pt x="89" y="46"/>
                    <a:pt x="87" y="50"/>
                    <a:pt x="81" y="56"/>
                  </a:cubicBezTo>
                  <a:cubicBezTo>
                    <a:pt x="80" y="57"/>
                    <a:pt x="77" y="55"/>
                    <a:pt x="72" y="62"/>
                  </a:cubicBezTo>
                  <a:cubicBezTo>
                    <a:pt x="65" y="73"/>
                    <a:pt x="56" y="94"/>
                    <a:pt x="55" y="80"/>
                  </a:cubicBezTo>
                  <a:cubicBezTo>
                    <a:pt x="55" y="72"/>
                    <a:pt x="44" y="79"/>
                    <a:pt x="35" y="89"/>
                  </a:cubicBezTo>
                  <a:cubicBezTo>
                    <a:pt x="30" y="95"/>
                    <a:pt x="14" y="106"/>
                    <a:pt x="9" y="92"/>
                  </a:cubicBezTo>
                  <a:close/>
                </a:path>
              </a:pathLst>
            </a:custGeom>
            <a:solidFill>
              <a:srgbClr val="AF8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09" name="Freeform 86"/>
            <p:cNvSpPr>
              <a:spLocks/>
            </p:cNvSpPr>
            <p:nvPr/>
          </p:nvSpPr>
          <p:spPr bwMode="auto">
            <a:xfrm>
              <a:off x="1465263" y="1890713"/>
              <a:ext cx="11113" cy="23813"/>
            </a:xfrm>
            <a:custGeom>
              <a:avLst/>
              <a:gdLst>
                <a:gd name="T0" fmla="*/ 9 w 9"/>
                <a:gd name="T1" fmla="*/ 0 h 18"/>
                <a:gd name="T2" fmla="*/ 2 w 9"/>
                <a:gd name="T3" fmla="*/ 6 h 18"/>
                <a:gd name="T4" fmla="*/ 2 w 9"/>
                <a:gd name="T5" fmla="*/ 15 h 18"/>
                <a:gd name="T6" fmla="*/ 6 w 9"/>
                <a:gd name="T7" fmla="*/ 18 h 18"/>
                <a:gd name="T8" fmla="*/ 7 w 9"/>
                <a:gd name="T9" fmla="*/ 7 h 18"/>
                <a:gd name="T10" fmla="*/ 9 w 9"/>
                <a:gd name="T11" fmla="*/ 0 h 18"/>
              </a:gdLst>
              <a:ahLst/>
              <a:cxnLst>
                <a:cxn ang="0">
                  <a:pos x="T0" y="T1"/>
                </a:cxn>
                <a:cxn ang="0">
                  <a:pos x="T2" y="T3"/>
                </a:cxn>
                <a:cxn ang="0">
                  <a:pos x="T4" y="T5"/>
                </a:cxn>
                <a:cxn ang="0">
                  <a:pos x="T6" y="T7"/>
                </a:cxn>
                <a:cxn ang="0">
                  <a:pos x="T8" y="T9"/>
                </a:cxn>
                <a:cxn ang="0">
                  <a:pos x="T10" y="T11"/>
                </a:cxn>
              </a:cxnLst>
              <a:rect l="0" t="0" r="r" b="b"/>
              <a:pathLst>
                <a:path w="9" h="18">
                  <a:moveTo>
                    <a:pt x="9" y="0"/>
                  </a:moveTo>
                  <a:cubicBezTo>
                    <a:pt x="9" y="0"/>
                    <a:pt x="4" y="0"/>
                    <a:pt x="2" y="6"/>
                  </a:cubicBezTo>
                  <a:cubicBezTo>
                    <a:pt x="0" y="10"/>
                    <a:pt x="2" y="14"/>
                    <a:pt x="2" y="15"/>
                  </a:cubicBezTo>
                  <a:cubicBezTo>
                    <a:pt x="4" y="18"/>
                    <a:pt x="6" y="18"/>
                    <a:pt x="6" y="18"/>
                  </a:cubicBezTo>
                  <a:cubicBezTo>
                    <a:pt x="6" y="18"/>
                    <a:pt x="7" y="8"/>
                    <a:pt x="7" y="7"/>
                  </a:cubicBezTo>
                  <a:cubicBezTo>
                    <a:pt x="8" y="5"/>
                    <a:pt x="9" y="0"/>
                    <a:pt x="9"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0" name="Freeform 87"/>
            <p:cNvSpPr>
              <a:spLocks/>
            </p:cNvSpPr>
            <p:nvPr/>
          </p:nvSpPr>
          <p:spPr bwMode="auto">
            <a:xfrm>
              <a:off x="1470025" y="1885950"/>
              <a:ext cx="14288" cy="33338"/>
            </a:xfrm>
            <a:custGeom>
              <a:avLst/>
              <a:gdLst>
                <a:gd name="T0" fmla="*/ 8 w 11"/>
                <a:gd name="T1" fmla="*/ 1 h 25"/>
                <a:gd name="T2" fmla="*/ 8 w 11"/>
                <a:gd name="T3" fmla="*/ 5 h 25"/>
                <a:gd name="T4" fmla="*/ 5 w 11"/>
                <a:gd name="T5" fmla="*/ 14 h 25"/>
                <a:gd name="T6" fmla="*/ 5 w 11"/>
                <a:gd name="T7" fmla="*/ 23 h 25"/>
                <a:gd name="T8" fmla="*/ 1 w 11"/>
                <a:gd name="T9" fmla="*/ 21 h 25"/>
                <a:gd name="T10" fmla="*/ 1 w 11"/>
                <a:gd name="T11" fmla="*/ 11 h 25"/>
                <a:gd name="T12" fmla="*/ 8 w 11"/>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11" h="25">
                  <a:moveTo>
                    <a:pt x="8" y="1"/>
                  </a:moveTo>
                  <a:cubicBezTo>
                    <a:pt x="8" y="1"/>
                    <a:pt x="11" y="1"/>
                    <a:pt x="8" y="5"/>
                  </a:cubicBezTo>
                  <a:cubicBezTo>
                    <a:pt x="6" y="9"/>
                    <a:pt x="5" y="11"/>
                    <a:pt x="5" y="14"/>
                  </a:cubicBezTo>
                  <a:cubicBezTo>
                    <a:pt x="5" y="16"/>
                    <a:pt x="5" y="23"/>
                    <a:pt x="5" y="23"/>
                  </a:cubicBezTo>
                  <a:cubicBezTo>
                    <a:pt x="5" y="23"/>
                    <a:pt x="3" y="25"/>
                    <a:pt x="1" y="21"/>
                  </a:cubicBezTo>
                  <a:cubicBezTo>
                    <a:pt x="1" y="19"/>
                    <a:pt x="0" y="15"/>
                    <a:pt x="1" y="11"/>
                  </a:cubicBezTo>
                  <a:cubicBezTo>
                    <a:pt x="1" y="9"/>
                    <a:pt x="5" y="0"/>
                    <a:pt x="8"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1" name="Freeform 88"/>
            <p:cNvSpPr>
              <a:spLocks/>
            </p:cNvSpPr>
            <p:nvPr/>
          </p:nvSpPr>
          <p:spPr bwMode="auto">
            <a:xfrm>
              <a:off x="1458913" y="1663700"/>
              <a:ext cx="66675" cy="98425"/>
            </a:xfrm>
            <a:custGeom>
              <a:avLst/>
              <a:gdLst>
                <a:gd name="T0" fmla="*/ 1 w 49"/>
                <a:gd name="T1" fmla="*/ 69 h 73"/>
                <a:gd name="T2" fmla="*/ 2 w 49"/>
                <a:gd name="T3" fmla="*/ 41 h 73"/>
                <a:gd name="T4" fmla="*/ 12 w 49"/>
                <a:gd name="T5" fmla="*/ 18 h 73"/>
                <a:gd name="T6" fmla="*/ 27 w 49"/>
                <a:gd name="T7" fmla="*/ 20 h 73"/>
                <a:gd name="T8" fmla="*/ 30 w 49"/>
                <a:gd name="T9" fmla="*/ 54 h 73"/>
                <a:gd name="T10" fmla="*/ 42 w 49"/>
                <a:gd name="T11" fmla="*/ 46 h 73"/>
                <a:gd name="T12" fmla="*/ 41 w 49"/>
                <a:gd name="T13" fmla="*/ 56 h 73"/>
                <a:gd name="T14" fmla="*/ 28 w 49"/>
                <a:gd name="T15" fmla="*/ 69 h 73"/>
                <a:gd name="T16" fmla="*/ 13 w 49"/>
                <a:gd name="T17" fmla="*/ 73 h 73"/>
                <a:gd name="T18" fmla="*/ 1 w 49"/>
                <a:gd name="T19"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73">
                  <a:moveTo>
                    <a:pt x="1" y="69"/>
                  </a:moveTo>
                  <a:cubicBezTo>
                    <a:pt x="1" y="69"/>
                    <a:pt x="0" y="60"/>
                    <a:pt x="2" y="41"/>
                  </a:cubicBezTo>
                  <a:cubicBezTo>
                    <a:pt x="5" y="22"/>
                    <a:pt x="10" y="20"/>
                    <a:pt x="12" y="18"/>
                  </a:cubicBezTo>
                  <a:cubicBezTo>
                    <a:pt x="15" y="14"/>
                    <a:pt x="29" y="0"/>
                    <a:pt x="27" y="20"/>
                  </a:cubicBezTo>
                  <a:cubicBezTo>
                    <a:pt x="25" y="40"/>
                    <a:pt x="20" y="54"/>
                    <a:pt x="30" y="54"/>
                  </a:cubicBezTo>
                  <a:cubicBezTo>
                    <a:pt x="34" y="54"/>
                    <a:pt x="35" y="51"/>
                    <a:pt x="42" y="46"/>
                  </a:cubicBezTo>
                  <a:cubicBezTo>
                    <a:pt x="47" y="43"/>
                    <a:pt x="49" y="49"/>
                    <a:pt x="41" y="56"/>
                  </a:cubicBezTo>
                  <a:cubicBezTo>
                    <a:pt x="31" y="67"/>
                    <a:pt x="34" y="66"/>
                    <a:pt x="28" y="69"/>
                  </a:cubicBezTo>
                  <a:cubicBezTo>
                    <a:pt x="21" y="73"/>
                    <a:pt x="13" y="73"/>
                    <a:pt x="13" y="73"/>
                  </a:cubicBezTo>
                  <a:lnTo>
                    <a:pt x="1" y="69"/>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28" name="Group 227" hidden="1"/>
          <p:cNvGrpSpPr/>
          <p:nvPr/>
        </p:nvGrpSpPr>
        <p:grpSpPr>
          <a:xfrm>
            <a:off x="1808164" y="3178177"/>
            <a:ext cx="455612" cy="901700"/>
            <a:chOff x="1808163" y="3178176"/>
            <a:chExt cx="455612" cy="901700"/>
          </a:xfrm>
        </p:grpSpPr>
        <p:sp>
          <p:nvSpPr>
            <p:cNvPr id="112" name="Freeform 89"/>
            <p:cNvSpPr>
              <a:spLocks/>
            </p:cNvSpPr>
            <p:nvPr/>
          </p:nvSpPr>
          <p:spPr bwMode="auto">
            <a:xfrm>
              <a:off x="1808163" y="3341688"/>
              <a:ext cx="158750" cy="219075"/>
            </a:xfrm>
            <a:custGeom>
              <a:avLst/>
              <a:gdLst>
                <a:gd name="T0" fmla="*/ 62 w 119"/>
                <a:gd name="T1" fmla="*/ 23 h 163"/>
                <a:gd name="T2" fmla="*/ 5 w 119"/>
                <a:gd name="T3" fmla="*/ 109 h 163"/>
                <a:gd name="T4" fmla="*/ 17 w 119"/>
                <a:gd name="T5" fmla="*/ 142 h 163"/>
                <a:gd name="T6" fmla="*/ 119 w 119"/>
                <a:gd name="T7" fmla="*/ 163 h 163"/>
                <a:gd name="T8" fmla="*/ 110 w 119"/>
                <a:gd name="T9" fmla="*/ 138 h 163"/>
                <a:gd name="T10" fmla="*/ 50 w 119"/>
                <a:gd name="T11" fmla="*/ 111 h 163"/>
                <a:gd name="T12" fmla="*/ 87 w 119"/>
                <a:gd name="T13" fmla="*/ 65 h 163"/>
                <a:gd name="T14" fmla="*/ 62 w 119"/>
                <a:gd name="T15" fmla="*/ 2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163">
                  <a:moveTo>
                    <a:pt x="62" y="23"/>
                  </a:moveTo>
                  <a:cubicBezTo>
                    <a:pt x="62" y="23"/>
                    <a:pt x="10" y="99"/>
                    <a:pt x="5" y="109"/>
                  </a:cubicBezTo>
                  <a:cubicBezTo>
                    <a:pt x="0" y="119"/>
                    <a:pt x="2" y="137"/>
                    <a:pt x="17" y="142"/>
                  </a:cubicBezTo>
                  <a:cubicBezTo>
                    <a:pt x="34" y="148"/>
                    <a:pt x="119" y="163"/>
                    <a:pt x="119" y="163"/>
                  </a:cubicBezTo>
                  <a:cubicBezTo>
                    <a:pt x="110" y="138"/>
                    <a:pt x="110" y="138"/>
                    <a:pt x="110" y="138"/>
                  </a:cubicBezTo>
                  <a:cubicBezTo>
                    <a:pt x="50" y="111"/>
                    <a:pt x="50" y="111"/>
                    <a:pt x="50" y="111"/>
                  </a:cubicBezTo>
                  <a:cubicBezTo>
                    <a:pt x="87" y="65"/>
                    <a:pt x="87" y="65"/>
                    <a:pt x="87" y="65"/>
                  </a:cubicBezTo>
                  <a:cubicBezTo>
                    <a:pt x="87" y="65"/>
                    <a:pt x="88" y="0"/>
                    <a:pt x="62" y="23"/>
                  </a:cubicBezTo>
                  <a:close/>
                </a:path>
              </a:pathLst>
            </a:custGeom>
            <a:solidFill>
              <a:srgbClr val="205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3" name="Freeform 90"/>
            <p:cNvSpPr>
              <a:spLocks/>
            </p:cNvSpPr>
            <p:nvPr/>
          </p:nvSpPr>
          <p:spPr bwMode="auto">
            <a:xfrm>
              <a:off x="2174875" y="3514726"/>
              <a:ext cx="88900" cy="60325"/>
            </a:xfrm>
            <a:custGeom>
              <a:avLst/>
              <a:gdLst>
                <a:gd name="T0" fmla="*/ 7 w 66"/>
                <a:gd name="T1" fmla="*/ 21 h 45"/>
                <a:gd name="T2" fmla="*/ 12 w 66"/>
                <a:gd name="T3" fmla="*/ 30 h 45"/>
                <a:gd name="T4" fmla="*/ 48 w 66"/>
                <a:gd name="T5" fmla="*/ 32 h 45"/>
                <a:gd name="T6" fmla="*/ 59 w 66"/>
                <a:gd name="T7" fmla="*/ 38 h 45"/>
                <a:gd name="T8" fmla="*/ 59 w 66"/>
                <a:gd name="T9" fmla="*/ 16 h 45"/>
                <a:gd name="T10" fmla="*/ 35 w 66"/>
                <a:gd name="T11" fmla="*/ 1 h 45"/>
                <a:gd name="T12" fmla="*/ 0 w 66"/>
                <a:gd name="T13" fmla="*/ 1 h 45"/>
                <a:gd name="T14" fmla="*/ 7 w 66"/>
                <a:gd name="T15" fmla="*/ 21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5">
                  <a:moveTo>
                    <a:pt x="7" y="21"/>
                  </a:moveTo>
                  <a:cubicBezTo>
                    <a:pt x="7" y="21"/>
                    <a:pt x="8" y="34"/>
                    <a:pt x="12" y="30"/>
                  </a:cubicBezTo>
                  <a:cubicBezTo>
                    <a:pt x="15" y="27"/>
                    <a:pt x="46" y="27"/>
                    <a:pt x="48" y="32"/>
                  </a:cubicBezTo>
                  <a:cubicBezTo>
                    <a:pt x="53" y="45"/>
                    <a:pt x="59" y="38"/>
                    <a:pt x="59" y="38"/>
                  </a:cubicBezTo>
                  <a:cubicBezTo>
                    <a:pt x="59" y="38"/>
                    <a:pt x="66" y="26"/>
                    <a:pt x="59" y="16"/>
                  </a:cubicBezTo>
                  <a:cubicBezTo>
                    <a:pt x="49" y="3"/>
                    <a:pt x="47" y="2"/>
                    <a:pt x="35" y="1"/>
                  </a:cubicBezTo>
                  <a:cubicBezTo>
                    <a:pt x="23" y="0"/>
                    <a:pt x="0" y="1"/>
                    <a:pt x="0" y="1"/>
                  </a:cubicBezTo>
                  <a:lnTo>
                    <a:pt x="7" y="21"/>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4" name="Freeform 91"/>
            <p:cNvSpPr>
              <a:spLocks/>
            </p:cNvSpPr>
            <p:nvPr/>
          </p:nvSpPr>
          <p:spPr bwMode="auto">
            <a:xfrm>
              <a:off x="1914525" y="3289301"/>
              <a:ext cx="65088" cy="103188"/>
            </a:xfrm>
            <a:custGeom>
              <a:avLst/>
              <a:gdLst>
                <a:gd name="T0" fmla="*/ 0 w 49"/>
                <a:gd name="T1" fmla="*/ 76 h 77"/>
                <a:gd name="T2" fmla="*/ 18 w 49"/>
                <a:gd name="T3" fmla="*/ 6 h 77"/>
                <a:gd name="T4" fmla="*/ 49 w 49"/>
                <a:gd name="T5" fmla="*/ 12 h 77"/>
                <a:gd name="T6" fmla="*/ 46 w 49"/>
                <a:gd name="T7" fmla="*/ 66 h 77"/>
                <a:gd name="T8" fmla="*/ 0 w 49"/>
                <a:gd name="T9" fmla="*/ 76 h 77"/>
              </a:gdLst>
              <a:ahLst/>
              <a:cxnLst>
                <a:cxn ang="0">
                  <a:pos x="T0" y="T1"/>
                </a:cxn>
                <a:cxn ang="0">
                  <a:pos x="T2" y="T3"/>
                </a:cxn>
                <a:cxn ang="0">
                  <a:pos x="T4" y="T5"/>
                </a:cxn>
                <a:cxn ang="0">
                  <a:pos x="T6" y="T7"/>
                </a:cxn>
                <a:cxn ang="0">
                  <a:pos x="T8" y="T9"/>
                </a:cxn>
              </a:cxnLst>
              <a:rect l="0" t="0" r="r" b="b"/>
              <a:pathLst>
                <a:path w="49" h="77">
                  <a:moveTo>
                    <a:pt x="0" y="76"/>
                  </a:moveTo>
                  <a:cubicBezTo>
                    <a:pt x="0" y="76"/>
                    <a:pt x="10" y="49"/>
                    <a:pt x="18" y="6"/>
                  </a:cubicBezTo>
                  <a:cubicBezTo>
                    <a:pt x="19" y="0"/>
                    <a:pt x="49" y="12"/>
                    <a:pt x="49" y="12"/>
                  </a:cubicBezTo>
                  <a:cubicBezTo>
                    <a:pt x="49" y="12"/>
                    <a:pt x="45" y="53"/>
                    <a:pt x="46" y="66"/>
                  </a:cubicBezTo>
                  <a:cubicBezTo>
                    <a:pt x="47" y="77"/>
                    <a:pt x="0" y="76"/>
                    <a:pt x="0" y="76"/>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5" name="Freeform 92"/>
            <p:cNvSpPr>
              <a:spLocks/>
            </p:cNvSpPr>
            <p:nvPr/>
          </p:nvSpPr>
          <p:spPr bwMode="auto">
            <a:xfrm>
              <a:off x="1925638" y="3938588"/>
              <a:ext cx="125413" cy="74613"/>
            </a:xfrm>
            <a:custGeom>
              <a:avLst/>
              <a:gdLst>
                <a:gd name="T0" fmla="*/ 8 w 93"/>
                <a:gd name="T1" fmla="*/ 17 h 56"/>
                <a:gd name="T2" fmla="*/ 1 w 93"/>
                <a:gd name="T3" fmla="*/ 34 h 56"/>
                <a:gd name="T4" fmla="*/ 4 w 93"/>
                <a:gd name="T5" fmla="*/ 51 h 56"/>
                <a:gd name="T6" fmla="*/ 23 w 93"/>
                <a:gd name="T7" fmla="*/ 55 h 56"/>
                <a:gd name="T8" fmla="*/ 45 w 93"/>
                <a:gd name="T9" fmla="*/ 46 h 56"/>
                <a:gd name="T10" fmla="*/ 64 w 93"/>
                <a:gd name="T11" fmla="*/ 40 h 56"/>
                <a:gd name="T12" fmla="*/ 90 w 93"/>
                <a:gd name="T13" fmla="*/ 22 h 56"/>
                <a:gd name="T14" fmla="*/ 90 w 93"/>
                <a:gd name="T15" fmla="*/ 10 h 56"/>
                <a:gd name="T16" fmla="*/ 42 w 93"/>
                <a:gd name="T17" fmla="*/ 12 h 56"/>
                <a:gd name="T18" fmla="*/ 8 w 93"/>
                <a:gd name="T19" fmla="*/ 1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56">
                  <a:moveTo>
                    <a:pt x="8" y="17"/>
                  </a:moveTo>
                  <a:cubicBezTo>
                    <a:pt x="8" y="17"/>
                    <a:pt x="0" y="23"/>
                    <a:pt x="1" y="34"/>
                  </a:cubicBezTo>
                  <a:cubicBezTo>
                    <a:pt x="2" y="46"/>
                    <a:pt x="1" y="49"/>
                    <a:pt x="4" y="51"/>
                  </a:cubicBezTo>
                  <a:cubicBezTo>
                    <a:pt x="7" y="53"/>
                    <a:pt x="16" y="56"/>
                    <a:pt x="23" y="55"/>
                  </a:cubicBezTo>
                  <a:cubicBezTo>
                    <a:pt x="30" y="54"/>
                    <a:pt x="41" y="48"/>
                    <a:pt x="45" y="46"/>
                  </a:cubicBezTo>
                  <a:cubicBezTo>
                    <a:pt x="50" y="45"/>
                    <a:pt x="48" y="45"/>
                    <a:pt x="64" y="40"/>
                  </a:cubicBezTo>
                  <a:cubicBezTo>
                    <a:pt x="85" y="34"/>
                    <a:pt x="88" y="28"/>
                    <a:pt x="90" y="22"/>
                  </a:cubicBezTo>
                  <a:cubicBezTo>
                    <a:pt x="92" y="17"/>
                    <a:pt x="93" y="12"/>
                    <a:pt x="90" y="10"/>
                  </a:cubicBezTo>
                  <a:cubicBezTo>
                    <a:pt x="75" y="0"/>
                    <a:pt x="48" y="19"/>
                    <a:pt x="42" y="12"/>
                  </a:cubicBezTo>
                  <a:cubicBezTo>
                    <a:pt x="35" y="5"/>
                    <a:pt x="8" y="17"/>
                    <a:pt x="8" y="17"/>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6" name="Freeform 93"/>
            <p:cNvSpPr>
              <a:spLocks/>
            </p:cNvSpPr>
            <p:nvPr/>
          </p:nvSpPr>
          <p:spPr bwMode="auto">
            <a:xfrm>
              <a:off x="1924050" y="3940176"/>
              <a:ext cx="125413" cy="66675"/>
            </a:xfrm>
            <a:custGeom>
              <a:avLst/>
              <a:gdLst>
                <a:gd name="T0" fmla="*/ 8 w 94"/>
                <a:gd name="T1" fmla="*/ 9 h 50"/>
                <a:gd name="T2" fmla="*/ 2 w 94"/>
                <a:gd name="T3" fmla="*/ 26 h 50"/>
                <a:gd name="T4" fmla="*/ 4 w 94"/>
                <a:gd name="T5" fmla="*/ 44 h 50"/>
                <a:gd name="T6" fmla="*/ 25 w 94"/>
                <a:gd name="T7" fmla="*/ 48 h 50"/>
                <a:gd name="T8" fmla="*/ 39 w 94"/>
                <a:gd name="T9" fmla="*/ 44 h 50"/>
                <a:gd name="T10" fmla="*/ 62 w 94"/>
                <a:gd name="T11" fmla="*/ 37 h 50"/>
                <a:gd name="T12" fmla="*/ 93 w 94"/>
                <a:gd name="T13" fmla="*/ 13 h 50"/>
                <a:gd name="T14" fmla="*/ 74 w 94"/>
                <a:gd name="T15" fmla="*/ 2 h 50"/>
                <a:gd name="T16" fmla="*/ 42 w 94"/>
                <a:gd name="T17" fmla="*/ 5 h 50"/>
                <a:gd name="T18" fmla="*/ 8 w 94"/>
                <a:gd name="T19"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50">
                  <a:moveTo>
                    <a:pt x="8" y="9"/>
                  </a:moveTo>
                  <a:cubicBezTo>
                    <a:pt x="8" y="9"/>
                    <a:pt x="4" y="13"/>
                    <a:pt x="2" y="26"/>
                  </a:cubicBezTo>
                  <a:cubicBezTo>
                    <a:pt x="0" y="37"/>
                    <a:pt x="3" y="43"/>
                    <a:pt x="4" y="44"/>
                  </a:cubicBezTo>
                  <a:cubicBezTo>
                    <a:pt x="8" y="47"/>
                    <a:pt x="18" y="50"/>
                    <a:pt x="25" y="48"/>
                  </a:cubicBezTo>
                  <a:cubicBezTo>
                    <a:pt x="30" y="47"/>
                    <a:pt x="35" y="45"/>
                    <a:pt x="39" y="44"/>
                  </a:cubicBezTo>
                  <a:cubicBezTo>
                    <a:pt x="46" y="41"/>
                    <a:pt x="50" y="40"/>
                    <a:pt x="62" y="37"/>
                  </a:cubicBezTo>
                  <a:cubicBezTo>
                    <a:pt x="80" y="32"/>
                    <a:pt x="91" y="19"/>
                    <a:pt x="93" y="13"/>
                  </a:cubicBezTo>
                  <a:cubicBezTo>
                    <a:pt x="94" y="8"/>
                    <a:pt x="88" y="0"/>
                    <a:pt x="74" y="2"/>
                  </a:cubicBezTo>
                  <a:cubicBezTo>
                    <a:pt x="54" y="5"/>
                    <a:pt x="47" y="6"/>
                    <a:pt x="42" y="5"/>
                  </a:cubicBezTo>
                  <a:cubicBezTo>
                    <a:pt x="32" y="2"/>
                    <a:pt x="8" y="9"/>
                    <a:pt x="8" y="9"/>
                  </a:cubicBezTo>
                  <a:close/>
                </a:path>
              </a:pathLst>
            </a:custGeom>
            <a:solidFill>
              <a:srgbClr val="9D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7" name="Freeform 94"/>
            <p:cNvSpPr>
              <a:spLocks/>
            </p:cNvSpPr>
            <p:nvPr/>
          </p:nvSpPr>
          <p:spPr bwMode="auto">
            <a:xfrm>
              <a:off x="1927225" y="3530601"/>
              <a:ext cx="109538" cy="474663"/>
            </a:xfrm>
            <a:custGeom>
              <a:avLst/>
              <a:gdLst>
                <a:gd name="T0" fmla="*/ 53 w 82"/>
                <a:gd name="T1" fmla="*/ 55 h 354"/>
                <a:gd name="T2" fmla="*/ 81 w 82"/>
                <a:gd name="T3" fmla="*/ 196 h 354"/>
                <a:gd name="T4" fmla="*/ 79 w 82"/>
                <a:gd name="T5" fmla="*/ 224 h 354"/>
                <a:gd name="T6" fmla="*/ 48 w 82"/>
                <a:gd name="T7" fmla="*/ 316 h 354"/>
                <a:gd name="T8" fmla="*/ 2 w 82"/>
                <a:gd name="T9" fmla="*/ 317 h 354"/>
                <a:gd name="T10" fmla="*/ 24 w 82"/>
                <a:gd name="T11" fmla="*/ 238 h 354"/>
                <a:gd name="T12" fmla="*/ 34 w 82"/>
                <a:gd name="T13" fmla="*/ 208 h 354"/>
                <a:gd name="T14" fmla="*/ 4 w 82"/>
                <a:gd name="T15" fmla="*/ 84 h 354"/>
                <a:gd name="T16" fmla="*/ 53 w 82"/>
                <a:gd name="T17" fmla="*/ 5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354">
                  <a:moveTo>
                    <a:pt x="53" y="55"/>
                  </a:moveTo>
                  <a:cubicBezTo>
                    <a:pt x="64" y="87"/>
                    <a:pt x="79" y="155"/>
                    <a:pt x="81" y="196"/>
                  </a:cubicBezTo>
                  <a:cubicBezTo>
                    <a:pt x="82" y="209"/>
                    <a:pt x="81" y="219"/>
                    <a:pt x="79" y="224"/>
                  </a:cubicBezTo>
                  <a:cubicBezTo>
                    <a:pt x="60" y="281"/>
                    <a:pt x="48" y="316"/>
                    <a:pt x="48" y="316"/>
                  </a:cubicBezTo>
                  <a:cubicBezTo>
                    <a:pt x="10" y="354"/>
                    <a:pt x="1" y="321"/>
                    <a:pt x="2" y="317"/>
                  </a:cubicBezTo>
                  <a:cubicBezTo>
                    <a:pt x="2" y="317"/>
                    <a:pt x="14" y="265"/>
                    <a:pt x="24" y="238"/>
                  </a:cubicBezTo>
                  <a:cubicBezTo>
                    <a:pt x="28" y="227"/>
                    <a:pt x="34" y="212"/>
                    <a:pt x="34" y="208"/>
                  </a:cubicBezTo>
                  <a:cubicBezTo>
                    <a:pt x="30" y="174"/>
                    <a:pt x="0" y="133"/>
                    <a:pt x="4" y="84"/>
                  </a:cubicBezTo>
                  <a:cubicBezTo>
                    <a:pt x="5" y="72"/>
                    <a:pt x="33" y="0"/>
                    <a:pt x="53" y="55"/>
                  </a:cubicBezTo>
                  <a:close/>
                </a:path>
              </a:pathLst>
            </a:custGeom>
            <a:solidFill>
              <a:srgbClr val="859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8" name="Freeform 95"/>
            <p:cNvSpPr>
              <a:spLocks/>
            </p:cNvSpPr>
            <p:nvPr/>
          </p:nvSpPr>
          <p:spPr bwMode="auto">
            <a:xfrm>
              <a:off x="1916113" y="3228976"/>
              <a:ext cx="98425" cy="119063"/>
            </a:xfrm>
            <a:custGeom>
              <a:avLst/>
              <a:gdLst>
                <a:gd name="T0" fmla="*/ 41 w 74"/>
                <a:gd name="T1" fmla="*/ 4 h 89"/>
                <a:gd name="T2" fmla="*/ 74 w 74"/>
                <a:gd name="T3" fmla="*/ 0 h 89"/>
                <a:gd name="T4" fmla="*/ 72 w 74"/>
                <a:gd name="T5" fmla="*/ 65 h 89"/>
                <a:gd name="T6" fmla="*/ 56 w 74"/>
                <a:gd name="T7" fmla="*/ 88 h 89"/>
                <a:gd name="T8" fmla="*/ 26 w 74"/>
                <a:gd name="T9" fmla="*/ 81 h 89"/>
                <a:gd name="T10" fmla="*/ 9 w 74"/>
                <a:gd name="T11" fmla="*/ 53 h 89"/>
                <a:gd name="T12" fmla="*/ 0 w 74"/>
                <a:gd name="T13" fmla="*/ 11 h 89"/>
                <a:gd name="T14" fmla="*/ 41 w 74"/>
                <a:gd name="T15" fmla="*/ 4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89">
                  <a:moveTo>
                    <a:pt x="41" y="4"/>
                  </a:moveTo>
                  <a:cubicBezTo>
                    <a:pt x="74" y="0"/>
                    <a:pt x="74" y="0"/>
                    <a:pt x="74" y="0"/>
                  </a:cubicBezTo>
                  <a:cubicBezTo>
                    <a:pt x="72" y="65"/>
                    <a:pt x="72" y="65"/>
                    <a:pt x="72" y="65"/>
                  </a:cubicBezTo>
                  <a:cubicBezTo>
                    <a:pt x="71" y="82"/>
                    <a:pt x="61" y="87"/>
                    <a:pt x="56" y="88"/>
                  </a:cubicBezTo>
                  <a:cubicBezTo>
                    <a:pt x="44" y="89"/>
                    <a:pt x="33" y="84"/>
                    <a:pt x="26" y="81"/>
                  </a:cubicBezTo>
                  <a:cubicBezTo>
                    <a:pt x="13" y="76"/>
                    <a:pt x="9" y="54"/>
                    <a:pt x="9" y="53"/>
                  </a:cubicBezTo>
                  <a:cubicBezTo>
                    <a:pt x="0" y="11"/>
                    <a:pt x="0" y="11"/>
                    <a:pt x="0" y="11"/>
                  </a:cubicBezTo>
                  <a:lnTo>
                    <a:pt x="41" y="4"/>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19" name="Freeform 96"/>
            <p:cNvSpPr>
              <a:spLocks/>
            </p:cNvSpPr>
            <p:nvPr/>
          </p:nvSpPr>
          <p:spPr bwMode="auto">
            <a:xfrm>
              <a:off x="1898650" y="3178176"/>
              <a:ext cx="120650" cy="157163"/>
            </a:xfrm>
            <a:custGeom>
              <a:avLst/>
              <a:gdLst>
                <a:gd name="T0" fmla="*/ 24 w 89"/>
                <a:gd name="T1" fmla="*/ 104 h 117"/>
                <a:gd name="T2" fmla="*/ 8 w 89"/>
                <a:gd name="T3" fmla="*/ 69 h 117"/>
                <a:gd name="T4" fmla="*/ 10 w 89"/>
                <a:gd name="T5" fmla="*/ 29 h 117"/>
                <a:gd name="T6" fmla="*/ 18 w 89"/>
                <a:gd name="T7" fmla="*/ 17 h 117"/>
                <a:gd name="T8" fmla="*/ 22 w 89"/>
                <a:gd name="T9" fmla="*/ 8 h 117"/>
                <a:gd name="T10" fmla="*/ 29 w 89"/>
                <a:gd name="T11" fmla="*/ 15 h 117"/>
                <a:gd name="T12" fmla="*/ 31 w 89"/>
                <a:gd name="T13" fmla="*/ 19 h 117"/>
                <a:gd name="T14" fmla="*/ 36 w 89"/>
                <a:gd name="T15" fmla="*/ 10 h 117"/>
                <a:gd name="T16" fmla="*/ 34 w 89"/>
                <a:gd name="T17" fmla="*/ 2 h 117"/>
                <a:gd name="T18" fmla="*/ 46 w 89"/>
                <a:gd name="T19" fmla="*/ 11 h 117"/>
                <a:gd name="T20" fmla="*/ 51 w 89"/>
                <a:gd name="T21" fmla="*/ 7 h 117"/>
                <a:gd name="T22" fmla="*/ 51 w 89"/>
                <a:gd name="T23" fmla="*/ 0 h 117"/>
                <a:gd name="T24" fmla="*/ 67 w 89"/>
                <a:gd name="T25" fmla="*/ 11 h 117"/>
                <a:gd name="T26" fmla="*/ 70 w 89"/>
                <a:gd name="T27" fmla="*/ 8 h 117"/>
                <a:gd name="T28" fmla="*/ 68 w 89"/>
                <a:gd name="T29" fmla="*/ 2 h 117"/>
                <a:gd name="T30" fmla="*/ 87 w 89"/>
                <a:gd name="T31" fmla="*/ 27 h 117"/>
                <a:gd name="T32" fmla="*/ 82 w 89"/>
                <a:gd name="T33" fmla="*/ 51 h 117"/>
                <a:gd name="T34" fmla="*/ 71 w 89"/>
                <a:gd name="T35" fmla="*/ 78 h 117"/>
                <a:gd name="T36" fmla="*/ 66 w 89"/>
                <a:gd name="T37" fmla="*/ 81 h 117"/>
                <a:gd name="T38" fmla="*/ 47 w 89"/>
                <a:gd name="T39" fmla="*/ 99 h 117"/>
                <a:gd name="T40" fmla="*/ 24 w 89"/>
                <a:gd name="T41" fmla="*/ 10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17">
                  <a:moveTo>
                    <a:pt x="24" y="104"/>
                  </a:moveTo>
                  <a:cubicBezTo>
                    <a:pt x="24" y="104"/>
                    <a:pt x="17" y="89"/>
                    <a:pt x="8" y="69"/>
                  </a:cubicBezTo>
                  <a:cubicBezTo>
                    <a:pt x="0" y="48"/>
                    <a:pt x="4" y="37"/>
                    <a:pt x="10" y="29"/>
                  </a:cubicBezTo>
                  <a:cubicBezTo>
                    <a:pt x="14" y="24"/>
                    <a:pt x="16" y="21"/>
                    <a:pt x="18" y="17"/>
                  </a:cubicBezTo>
                  <a:cubicBezTo>
                    <a:pt x="23" y="10"/>
                    <a:pt x="22" y="8"/>
                    <a:pt x="22" y="8"/>
                  </a:cubicBezTo>
                  <a:cubicBezTo>
                    <a:pt x="22" y="8"/>
                    <a:pt x="30" y="8"/>
                    <a:pt x="29" y="15"/>
                  </a:cubicBezTo>
                  <a:cubicBezTo>
                    <a:pt x="28" y="19"/>
                    <a:pt x="31" y="19"/>
                    <a:pt x="31" y="19"/>
                  </a:cubicBezTo>
                  <a:cubicBezTo>
                    <a:pt x="31" y="19"/>
                    <a:pt x="38" y="16"/>
                    <a:pt x="36" y="10"/>
                  </a:cubicBezTo>
                  <a:cubicBezTo>
                    <a:pt x="35" y="3"/>
                    <a:pt x="34" y="2"/>
                    <a:pt x="34" y="2"/>
                  </a:cubicBezTo>
                  <a:cubicBezTo>
                    <a:pt x="34" y="2"/>
                    <a:pt x="43" y="5"/>
                    <a:pt x="46" y="11"/>
                  </a:cubicBezTo>
                  <a:cubicBezTo>
                    <a:pt x="47" y="14"/>
                    <a:pt x="49" y="10"/>
                    <a:pt x="51" y="7"/>
                  </a:cubicBezTo>
                  <a:cubicBezTo>
                    <a:pt x="52" y="4"/>
                    <a:pt x="51" y="0"/>
                    <a:pt x="51" y="0"/>
                  </a:cubicBezTo>
                  <a:cubicBezTo>
                    <a:pt x="67" y="11"/>
                    <a:pt x="67" y="11"/>
                    <a:pt x="67" y="11"/>
                  </a:cubicBezTo>
                  <a:cubicBezTo>
                    <a:pt x="67" y="11"/>
                    <a:pt x="69" y="11"/>
                    <a:pt x="70" y="8"/>
                  </a:cubicBezTo>
                  <a:cubicBezTo>
                    <a:pt x="71" y="5"/>
                    <a:pt x="68" y="2"/>
                    <a:pt x="68" y="2"/>
                  </a:cubicBezTo>
                  <a:cubicBezTo>
                    <a:pt x="68" y="2"/>
                    <a:pt x="83" y="8"/>
                    <a:pt x="87" y="27"/>
                  </a:cubicBezTo>
                  <a:cubicBezTo>
                    <a:pt x="89" y="33"/>
                    <a:pt x="87" y="44"/>
                    <a:pt x="82" y="51"/>
                  </a:cubicBezTo>
                  <a:cubicBezTo>
                    <a:pt x="78" y="58"/>
                    <a:pt x="71" y="78"/>
                    <a:pt x="71" y="78"/>
                  </a:cubicBezTo>
                  <a:cubicBezTo>
                    <a:pt x="71" y="78"/>
                    <a:pt x="70" y="95"/>
                    <a:pt x="66" y="81"/>
                  </a:cubicBezTo>
                  <a:cubicBezTo>
                    <a:pt x="64" y="74"/>
                    <a:pt x="54" y="87"/>
                    <a:pt x="47" y="99"/>
                  </a:cubicBezTo>
                  <a:cubicBezTo>
                    <a:pt x="40" y="110"/>
                    <a:pt x="32" y="117"/>
                    <a:pt x="24" y="104"/>
                  </a:cubicBezTo>
                  <a:close/>
                </a:path>
              </a:pathLst>
            </a:custGeom>
            <a:solidFill>
              <a:srgbClr val="FFD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0" name="Freeform 97"/>
            <p:cNvSpPr>
              <a:spLocks/>
            </p:cNvSpPr>
            <p:nvPr/>
          </p:nvSpPr>
          <p:spPr bwMode="auto">
            <a:xfrm>
              <a:off x="1976438" y="3278188"/>
              <a:ext cx="9525" cy="25400"/>
            </a:xfrm>
            <a:custGeom>
              <a:avLst/>
              <a:gdLst>
                <a:gd name="T0" fmla="*/ 6 w 8"/>
                <a:gd name="T1" fmla="*/ 0 h 18"/>
                <a:gd name="T2" fmla="*/ 1 w 8"/>
                <a:gd name="T3" fmla="*/ 7 h 18"/>
                <a:gd name="T4" fmla="*/ 3 w 8"/>
                <a:gd name="T5" fmla="*/ 16 h 18"/>
                <a:gd name="T6" fmla="*/ 8 w 8"/>
                <a:gd name="T7" fmla="*/ 18 h 18"/>
                <a:gd name="T8" fmla="*/ 6 w 8"/>
                <a:gd name="T9" fmla="*/ 7 h 18"/>
                <a:gd name="T10" fmla="*/ 6 w 8"/>
                <a:gd name="T11" fmla="*/ 0 h 18"/>
              </a:gdLst>
              <a:ahLst/>
              <a:cxnLst>
                <a:cxn ang="0">
                  <a:pos x="T0" y="T1"/>
                </a:cxn>
                <a:cxn ang="0">
                  <a:pos x="T2" y="T3"/>
                </a:cxn>
                <a:cxn ang="0">
                  <a:pos x="T4" y="T5"/>
                </a:cxn>
                <a:cxn ang="0">
                  <a:pos x="T6" y="T7"/>
                </a:cxn>
                <a:cxn ang="0">
                  <a:pos x="T8" y="T9"/>
                </a:cxn>
                <a:cxn ang="0">
                  <a:pos x="T10" y="T11"/>
                </a:cxn>
              </a:cxnLst>
              <a:rect l="0" t="0" r="r" b="b"/>
              <a:pathLst>
                <a:path w="8" h="18">
                  <a:moveTo>
                    <a:pt x="6" y="0"/>
                  </a:moveTo>
                  <a:cubicBezTo>
                    <a:pt x="6" y="0"/>
                    <a:pt x="1" y="1"/>
                    <a:pt x="1" y="7"/>
                  </a:cubicBezTo>
                  <a:cubicBezTo>
                    <a:pt x="0" y="12"/>
                    <a:pt x="2" y="15"/>
                    <a:pt x="3" y="16"/>
                  </a:cubicBezTo>
                  <a:cubicBezTo>
                    <a:pt x="6" y="18"/>
                    <a:pt x="8" y="18"/>
                    <a:pt x="8" y="18"/>
                  </a:cubicBezTo>
                  <a:cubicBezTo>
                    <a:pt x="8" y="18"/>
                    <a:pt x="6" y="8"/>
                    <a:pt x="6" y="7"/>
                  </a:cubicBezTo>
                  <a:cubicBezTo>
                    <a:pt x="6" y="5"/>
                    <a:pt x="6" y="0"/>
                    <a:pt x="6"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1" name="Freeform 98"/>
            <p:cNvSpPr>
              <a:spLocks/>
            </p:cNvSpPr>
            <p:nvPr/>
          </p:nvSpPr>
          <p:spPr bwMode="auto">
            <a:xfrm>
              <a:off x="1981200" y="3273426"/>
              <a:ext cx="9525" cy="34925"/>
            </a:xfrm>
            <a:custGeom>
              <a:avLst/>
              <a:gdLst>
                <a:gd name="T0" fmla="*/ 4 w 7"/>
                <a:gd name="T1" fmla="*/ 1 h 26"/>
                <a:gd name="T2" fmla="*/ 6 w 7"/>
                <a:gd name="T3" fmla="*/ 5 h 26"/>
                <a:gd name="T4" fmla="*/ 5 w 7"/>
                <a:gd name="T5" fmla="*/ 14 h 26"/>
                <a:gd name="T6" fmla="*/ 7 w 7"/>
                <a:gd name="T7" fmla="*/ 23 h 26"/>
                <a:gd name="T8" fmla="*/ 3 w 7"/>
                <a:gd name="T9" fmla="*/ 22 h 26"/>
                <a:gd name="T10" fmla="*/ 0 w 7"/>
                <a:gd name="T11" fmla="*/ 12 h 26"/>
                <a:gd name="T12" fmla="*/ 4 w 7"/>
                <a:gd name="T13" fmla="*/ 1 h 26"/>
              </a:gdLst>
              <a:ahLst/>
              <a:cxnLst>
                <a:cxn ang="0">
                  <a:pos x="T0" y="T1"/>
                </a:cxn>
                <a:cxn ang="0">
                  <a:pos x="T2" y="T3"/>
                </a:cxn>
                <a:cxn ang="0">
                  <a:pos x="T4" y="T5"/>
                </a:cxn>
                <a:cxn ang="0">
                  <a:pos x="T6" y="T7"/>
                </a:cxn>
                <a:cxn ang="0">
                  <a:pos x="T8" y="T9"/>
                </a:cxn>
                <a:cxn ang="0">
                  <a:pos x="T10" y="T11"/>
                </a:cxn>
                <a:cxn ang="0">
                  <a:pos x="T12" y="T13"/>
                </a:cxn>
              </a:cxnLst>
              <a:rect l="0" t="0" r="r" b="b"/>
              <a:pathLst>
                <a:path w="7" h="26">
                  <a:moveTo>
                    <a:pt x="4" y="1"/>
                  </a:moveTo>
                  <a:cubicBezTo>
                    <a:pt x="4" y="1"/>
                    <a:pt x="7" y="0"/>
                    <a:pt x="6" y="5"/>
                  </a:cubicBezTo>
                  <a:cubicBezTo>
                    <a:pt x="5" y="9"/>
                    <a:pt x="4" y="12"/>
                    <a:pt x="5" y="14"/>
                  </a:cubicBezTo>
                  <a:cubicBezTo>
                    <a:pt x="5" y="17"/>
                    <a:pt x="7" y="23"/>
                    <a:pt x="7" y="23"/>
                  </a:cubicBezTo>
                  <a:cubicBezTo>
                    <a:pt x="7" y="23"/>
                    <a:pt x="5" y="26"/>
                    <a:pt x="3" y="22"/>
                  </a:cubicBezTo>
                  <a:cubicBezTo>
                    <a:pt x="2" y="20"/>
                    <a:pt x="0" y="17"/>
                    <a:pt x="0" y="12"/>
                  </a:cubicBezTo>
                  <a:cubicBezTo>
                    <a:pt x="0" y="11"/>
                    <a:pt x="1" y="1"/>
                    <a:pt x="4"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2" name="Freeform 99"/>
            <p:cNvSpPr>
              <a:spLocks/>
            </p:cNvSpPr>
            <p:nvPr/>
          </p:nvSpPr>
          <p:spPr bwMode="auto">
            <a:xfrm>
              <a:off x="1965325" y="3592513"/>
              <a:ext cx="187325" cy="430213"/>
            </a:xfrm>
            <a:custGeom>
              <a:avLst/>
              <a:gdLst>
                <a:gd name="T0" fmla="*/ 49 w 140"/>
                <a:gd name="T1" fmla="*/ 12 h 321"/>
                <a:gd name="T2" fmla="*/ 123 w 140"/>
                <a:gd name="T3" fmla="*/ 139 h 321"/>
                <a:gd name="T4" fmla="*/ 127 w 140"/>
                <a:gd name="T5" fmla="*/ 204 h 321"/>
                <a:gd name="T6" fmla="*/ 109 w 140"/>
                <a:gd name="T7" fmla="*/ 316 h 321"/>
                <a:gd name="T8" fmla="*/ 66 w 140"/>
                <a:gd name="T9" fmla="*/ 296 h 321"/>
                <a:gd name="T10" fmla="*/ 82 w 140"/>
                <a:gd name="T11" fmla="*/ 187 h 321"/>
                <a:gd name="T12" fmla="*/ 42 w 140"/>
                <a:gd name="T13" fmla="*/ 110 h 321"/>
                <a:gd name="T14" fmla="*/ 1 w 140"/>
                <a:gd name="T15" fmla="*/ 41 h 321"/>
                <a:gd name="T16" fmla="*/ 18 w 140"/>
                <a:gd name="T17" fmla="*/ 0 h 321"/>
                <a:gd name="T18" fmla="*/ 49 w 140"/>
                <a:gd name="T19" fmla="*/ 1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321">
                  <a:moveTo>
                    <a:pt x="49" y="12"/>
                  </a:moveTo>
                  <a:cubicBezTo>
                    <a:pt x="77" y="35"/>
                    <a:pt x="123" y="139"/>
                    <a:pt x="123" y="139"/>
                  </a:cubicBezTo>
                  <a:cubicBezTo>
                    <a:pt x="123" y="139"/>
                    <a:pt x="140" y="167"/>
                    <a:pt x="127" y="204"/>
                  </a:cubicBezTo>
                  <a:cubicBezTo>
                    <a:pt x="119" y="229"/>
                    <a:pt x="109" y="316"/>
                    <a:pt x="109" y="316"/>
                  </a:cubicBezTo>
                  <a:cubicBezTo>
                    <a:pt x="110" y="321"/>
                    <a:pt x="78" y="289"/>
                    <a:pt x="66" y="296"/>
                  </a:cubicBezTo>
                  <a:cubicBezTo>
                    <a:pt x="66" y="296"/>
                    <a:pt x="63" y="234"/>
                    <a:pt x="82" y="187"/>
                  </a:cubicBezTo>
                  <a:cubicBezTo>
                    <a:pt x="90" y="170"/>
                    <a:pt x="60" y="134"/>
                    <a:pt x="42" y="110"/>
                  </a:cubicBezTo>
                  <a:cubicBezTo>
                    <a:pt x="20" y="82"/>
                    <a:pt x="0" y="60"/>
                    <a:pt x="1" y="41"/>
                  </a:cubicBezTo>
                  <a:cubicBezTo>
                    <a:pt x="1" y="0"/>
                    <a:pt x="18" y="0"/>
                    <a:pt x="18" y="0"/>
                  </a:cubicBezTo>
                  <a:cubicBezTo>
                    <a:pt x="18" y="0"/>
                    <a:pt x="42" y="6"/>
                    <a:pt x="49" y="12"/>
                  </a:cubicBezTo>
                  <a:close/>
                </a:path>
              </a:pathLst>
            </a:custGeom>
            <a:solidFill>
              <a:srgbClr val="AFBB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3" name="Freeform 100"/>
            <p:cNvSpPr>
              <a:spLocks/>
            </p:cNvSpPr>
            <p:nvPr/>
          </p:nvSpPr>
          <p:spPr bwMode="auto">
            <a:xfrm>
              <a:off x="1878013" y="3355976"/>
              <a:ext cx="195263" cy="374650"/>
            </a:xfrm>
            <a:custGeom>
              <a:avLst/>
              <a:gdLst>
                <a:gd name="T0" fmla="*/ 41 w 146"/>
                <a:gd name="T1" fmla="*/ 246 h 279"/>
                <a:gd name="T2" fmla="*/ 21 w 146"/>
                <a:gd name="T3" fmla="*/ 174 h 279"/>
                <a:gd name="T4" fmla="*/ 1 w 146"/>
                <a:gd name="T5" fmla="*/ 48 h 279"/>
                <a:gd name="T6" fmla="*/ 28 w 146"/>
                <a:gd name="T7" fmla="*/ 2 h 279"/>
                <a:gd name="T8" fmla="*/ 92 w 146"/>
                <a:gd name="T9" fmla="*/ 25 h 279"/>
                <a:gd name="T10" fmla="*/ 120 w 146"/>
                <a:gd name="T11" fmla="*/ 95 h 279"/>
                <a:gd name="T12" fmla="*/ 122 w 146"/>
                <a:gd name="T13" fmla="*/ 154 h 279"/>
                <a:gd name="T14" fmla="*/ 132 w 146"/>
                <a:gd name="T15" fmla="*/ 200 h 279"/>
                <a:gd name="T16" fmla="*/ 146 w 146"/>
                <a:gd name="T17" fmla="*/ 230 h 279"/>
                <a:gd name="T18" fmla="*/ 41 w 146"/>
                <a:gd name="T19" fmla="*/ 246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279">
                  <a:moveTo>
                    <a:pt x="41" y="246"/>
                  </a:moveTo>
                  <a:cubicBezTo>
                    <a:pt x="41" y="246"/>
                    <a:pt x="28" y="209"/>
                    <a:pt x="21" y="174"/>
                  </a:cubicBezTo>
                  <a:cubicBezTo>
                    <a:pt x="13" y="139"/>
                    <a:pt x="9" y="113"/>
                    <a:pt x="1" y="48"/>
                  </a:cubicBezTo>
                  <a:cubicBezTo>
                    <a:pt x="1" y="48"/>
                    <a:pt x="0" y="4"/>
                    <a:pt x="28" y="2"/>
                  </a:cubicBezTo>
                  <a:cubicBezTo>
                    <a:pt x="43" y="0"/>
                    <a:pt x="85" y="19"/>
                    <a:pt x="92" y="25"/>
                  </a:cubicBezTo>
                  <a:cubicBezTo>
                    <a:pt x="97" y="28"/>
                    <a:pt x="122" y="47"/>
                    <a:pt x="120" y="95"/>
                  </a:cubicBezTo>
                  <a:cubicBezTo>
                    <a:pt x="120" y="109"/>
                    <a:pt x="122" y="129"/>
                    <a:pt x="122" y="154"/>
                  </a:cubicBezTo>
                  <a:cubicBezTo>
                    <a:pt x="122" y="178"/>
                    <a:pt x="126" y="186"/>
                    <a:pt x="132" y="200"/>
                  </a:cubicBezTo>
                  <a:cubicBezTo>
                    <a:pt x="137" y="210"/>
                    <a:pt x="146" y="229"/>
                    <a:pt x="146" y="230"/>
                  </a:cubicBezTo>
                  <a:cubicBezTo>
                    <a:pt x="75" y="279"/>
                    <a:pt x="41" y="246"/>
                    <a:pt x="41" y="246"/>
                  </a:cubicBezTo>
                  <a:close/>
                </a:path>
              </a:pathLst>
            </a:custGeom>
            <a:solidFill>
              <a:srgbClr val="2E5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4" name="Freeform 101"/>
            <p:cNvSpPr>
              <a:spLocks/>
            </p:cNvSpPr>
            <p:nvPr/>
          </p:nvSpPr>
          <p:spPr bwMode="auto">
            <a:xfrm>
              <a:off x="1949450" y="3390901"/>
              <a:ext cx="263525" cy="174625"/>
            </a:xfrm>
            <a:custGeom>
              <a:avLst/>
              <a:gdLst>
                <a:gd name="T0" fmla="*/ 28 w 197"/>
                <a:gd name="T1" fmla="*/ 8 h 130"/>
                <a:gd name="T2" fmla="*/ 18 w 197"/>
                <a:gd name="T3" fmla="*/ 46 h 130"/>
                <a:gd name="T4" fmla="*/ 82 w 197"/>
                <a:gd name="T5" fmla="*/ 116 h 130"/>
                <a:gd name="T6" fmla="*/ 194 w 197"/>
                <a:gd name="T7" fmla="*/ 130 h 130"/>
                <a:gd name="T8" fmla="*/ 181 w 197"/>
                <a:gd name="T9" fmla="*/ 94 h 130"/>
                <a:gd name="T10" fmla="*/ 97 w 197"/>
                <a:gd name="T11" fmla="*/ 73 h 130"/>
                <a:gd name="T12" fmla="*/ 28 w 197"/>
                <a:gd name="T13" fmla="*/ 8 h 130"/>
              </a:gdLst>
              <a:ahLst/>
              <a:cxnLst>
                <a:cxn ang="0">
                  <a:pos x="T0" y="T1"/>
                </a:cxn>
                <a:cxn ang="0">
                  <a:pos x="T2" y="T3"/>
                </a:cxn>
                <a:cxn ang="0">
                  <a:pos x="T4" y="T5"/>
                </a:cxn>
                <a:cxn ang="0">
                  <a:pos x="T6" y="T7"/>
                </a:cxn>
                <a:cxn ang="0">
                  <a:pos x="T8" y="T9"/>
                </a:cxn>
                <a:cxn ang="0">
                  <a:pos x="T10" y="T11"/>
                </a:cxn>
                <a:cxn ang="0">
                  <a:pos x="T12" y="T13"/>
                </a:cxn>
              </a:cxnLst>
              <a:rect l="0" t="0" r="r" b="b"/>
              <a:pathLst>
                <a:path w="197" h="130">
                  <a:moveTo>
                    <a:pt x="28" y="8"/>
                  </a:moveTo>
                  <a:cubicBezTo>
                    <a:pt x="28" y="8"/>
                    <a:pt x="0" y="14"/>
                    <a:pt x="18" y="46"/>
                  </a:cubicBezTo>
                  <a:cubicBezTo>
                    <a:pt x="29" y="66"/>
                    <a:pt x="66" y="111"/>
                    <a:pt x="82" y="116"/>
                  </a:cubicBezTo>
                  <a:cubicBezTo>
                    <a:pt x="113" y="126"/>
                    <a:pt x="194" y="130"/>
                    <a:pt x="194" y="130"/>
                  </a:cubicBezTo>
                  <a:cubicBezTo>
                    <a:pt x="194" y="130"/>
                    <a:pt x="197" y="100"/>
                    <a:pt x="181" y="94"/>
                  </a:cubicBezTo>
                  <a:cubicBezTo>
                    <a:pt x="180" y="93"/>
                    <a:pt x="104" y="81"/>
                    <a:pt x="97" y="73"/>
                  </a:cubicBezTo>
                  <a:cubicBezTo>
                    <a:pt x="71" y="46"/>
                    <a:pt x="46" y="0"/>
                    <a:pt x="28" y="8"/>
                  </a:cubicBezTo>
                  <a:close/>
                </a:path>
              </a:pathLst>
            </a:custGeom>
            <a:solidFill>
              <a:srgbClr val="436D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5" name="Freeform 102"/>
            <p:cNvSpPr>
              <a:spLocks/>
            </p:cNvSpPr>
            <p:nvPr/>
          </p:nvSpPr>
          <p:spPr bwMode="auto">
            <a:xfrm>
              <a:off x="2028825" y="3959226"/>
              <a:ext cx="149225" cy="117475"/>
            </a:xfrm>
            <a:custGeom>
              <a:avLst/>
              <a:gdLst>
                <a:gd name="T0" fmla="*/ 49 w 111"/>
                <a:gd name="T1" fmla="*/ 24 h 88"/>
                <a:gd name="T2" fmla="*/ 16 w 111"/>
                <a:gd name="T3" fmla="*/ 9 h 88"/>
                <a:gd name="T4" fmla="*/ 4 w 111"/>
                <a:gd name="T5" fmla="*/ 30 h 88"/>
                <a:gd name="T6" fmla="*/ 13 w 111"/>
                <a:gd name="T7" fmla="*/ 52 h 88"/>
                <a:gd name="T8" fmla="*/ 47 w 111"/>
                <a:gd name="T9" fmla="*/ 69 h 88"/>
                <a:gd name="T10" fmla="*/ 87 w 111"/>
                <a:gd name="T11" fmla="*/ 87 h 88"/>
                <a:gd name="T12" fmla="*/ 97 w 111"/>
                <a:gd name="T13" fmla="*/ 72 h 88"/>
                <a:gd name="T14" fmla="*/ 64 w 111"/>
                <a:gd name="T15" fmla="*/ 26 h 88"/>
                <a:gd name="T16" fmla="*/ 49 w 111"/>
                <a:gd name="T17" fmla="*/ 2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8">
                  <a:moveTo>
                    <a:pt x="49" y="24"/>
                  </a:moveTo>
                  <a:cubicBezTo>
                    <a:pt x="49" y="24"/>
                    <a:pt x="30" y="0"/>
                    <a:pt x="16" y="9"/>
                  </a:cubicBezTo>
                  <a:cubicBezTo>
                    <a:pt x="13" y="11"/>
                    <a:pt x="7" y="22"/>
                    <a:pt x="4" y="30"/>
                  </a:cubicBezTo>
                  <a:cubicBezTo>
                    <a:pt x="3" y="33"/>
                    <a:pt x="0" y="46"/>
                    <a:pt x="13" y="52"/>
                  </a:cubicBezTo>
                  <a:cubicBezTo>
                    <a:pt x="20" y="55"/>
                    <a:pt x="33" y="60"/>
                    <a:pt x="47" y="69"/>
                  </a:cubicBezTo>
                  <a:cubicBezTo>
                    <a:pt x="61" y="77"/>
                    <a:pt x="81" y="87"/>
                    <a:pt x="87" y="87"/>
                  </a:cubicBezTo>
                  <a:cubicBezTo>
                    <a:pt x="99" y="88"/>
                    <a:pt x="111" y="84"/>
                    <a:pt x="97" y="72"/>
                  </a:cubicBezTo>
                  <a:cubicBezTo>
                    <a:pt x="85" y="61"/>
                    <a:pt x="62" y="39"/>
                    <a:pt x="64" y="26"/>
                  </a:cubicBezTo>
                  <a:cubicBezTo>
                    <a:pt x="66" y="16"/>
                    <a:pt x="49" y="24"/>
                    <a:pt x="49" y="24"/>
                  </a:cubicBezTo>
                  <a:close/>
                </a:path>
              </a:pathLst>
            </a:custGeom>
            <a:solidFill>
              <a:srgbClr val="D0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 name="Freeform 103"/>
            <p:cNvSpPr>
              <a:spLocks/>
            </p:cNvSpPr>
            <p:nvPr/>
          </p:nvSpPr>
          <p:spPr bwMode="auto">
            <a:xfrm>
              <a:off x="2032000" y="4000501"/>
              <a:ext cx="136525" cy="76200"/>
            </a:xfrm>
            <a:custGeom>
              <a:avLst/>
              <a:gdLst>
                <a:gd name="T0" fmla="*/ 101 w 102"/>
                <a:gd name="T1" fmla="*/ 50 h 57"/>
                <a:gd name="T2" fmla="*/ 82 w 102"/>
                <a:gd name="T3" fmla="*/ 42 h 57"/>
                <a:gd name="T4" fmla="*/ 43 w 102"/>
                <a:gd name="T5" fmla="*/ 21 h 57"/>
                <a:gd name="T6" fmla="*/ 9 w 102"/>
                <a:gd name="T7" fmla="*/ 0 h 57"/>
                <a:gd name="T8" fmla="*/ 2 w 102"/>
                <a:gd name="T9" fmla="*/ 1 h 57"/>
                <a:gd name="T10" fmla="*/ 11 w 102"/>
                <a:gd name="T11" fmla="*/ 21 h 57"/>
                <a:gd name="T12" fmla="*/ 45 w 102"/>
                <a:gd name="T13" fmla="*/ 38 h 57"/>
                <a:gd name="T14" fmla="*/ 85 w 102"/>
                <a:gd name="T15" fmla="*/ 56 h 57"/>
                <a:gd name="T16" fmla="*/ 101 w 102"/>
                <a:gd name="T17" fmla="*/ 5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57">
                  <a:moveTo>
                    <a:pt x="101" y="50"/>
                  </a:moveTo>
                  <a:cubicBezTo>
                    <a:pt x="97" y="46"/>
                    <a:pt x="88" y="44"/>
                    <a:pt x="82" y="42"/>
                  </a:cubicBezTo>
                  <a:cubicBezTo>
                    <a:pt x="75" y="39"/>
                    <a:pt x="51" y="26"/>
                    <a:pt x="43" y="21"/>
                  </a:cubicBezTo>
                  <a:cubicBezTo>
                    <a:pt x="35" y="15"/>
                    <a:pt x="23" y="3"/>
                    <a:pt x="9" y="0"/>
                  </a:cubicBezTo>
                  <a:cubicBezTo>
                    <a:pt x="6" y="0"/>
                    <a:pt x="3" y="0"/>
                    <a:pt x="2" y="1"/>
                  </a:cubicBezTo>
                  <a:cubicBezTo>
                    <a:pt x="1" y="6"/>
                    <a:pt x="0" y="16"/>
                    <a:pt x="11" y="21"/>
                  </a:cubicBezTo>
                  <a:cubicBezTo>
                    <a:pt x="18" y="24"/>
                    <a:pt x="31" y="29"/>
                    <a:pt x="45" y="38"/>
                  </a:cubicBezTo>
                  <a:cubicBezTo>
                    <a:pt x="59" y="46"/>
                    <a:pt x="79" y="56"/>
                    <a:pt x="85" y="56"/>
                  </a:cubicBezTo>
                  <a:cubicBezTo>
                    <a:pt x="93" y="57"/>
                    <a:pt x="102" y="55"/>
                    <a:pt x="101" y="50"/>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 name="Freeform 104"/>
            <p:cNvSpPr>
              <a:spLocks/>
            </p:cNvSpPr>
            <p:nvPr/>
          </p:nvSpPr>
          <p:spPr bwMode="auto">
            <a:xfrm>
              <a:off x="2033588" y="4005263"/>
              <a:ext cx="131763" cy="74613"/>
            </a:xfrm>
            <a:custGeom>
              <a:avLst/>
              <a:gdLst>
                <a:gd name="T0" fmla="*/ 98 w 98"/>
                <a:gd name="T1" fmla="*/ 50 h 55"/>
                <a:gd name="T2" fmla="*/ 97 w 98"/>
                <a:gd name="T3" fmla="*/ 50 h 55"/>
                <a:gd name="T4" fmla="*/ 41 w 98"/>
                <a:gd name="T5" fmla="*/ 23 h 55"/>
                <a:gd name="T6" fmla="*/ 4 w 98"/>
                <a:gd name="T7" fmla="*/ 2 h 55"/>
                <a:gd name="T8" fmla="*/ 0 w 98"/>
                <a:gd name="T9" fmla="*/ 3 h 55"/>
                <a:gd name="T10" fmla="*/ 10 w 98"/>
                <a:gd name="T11" fmla="*/ 17 h 55"/>
                <a:gd name="T12" fmla="*/ 46 w 98"/>
                <a:gd name="T13" fmla="*/ 42 h 55"/>
                <a:gd name="T14" fmla="*/ 72 w 98"/>
                <a:gd name="T15" fmla="*/ 54 h 55"/>
                <a:gd name="T16" fmla="*/ 98 w 98"/>
                <a:gd name="T1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55">
                  <a:moveTo>
                    <a:pt x="98" y="50"/>
                  </a:moveTo>
                  <a:cubicBezTo>
                    <a:pt x="98" y="50"/>
                    <a:pt x="97" y="50"/>
                    <a:pt x="97" y="50"/>
                  </a:cubicBezTo>
                  <a:cubicBezTo>
                    <a:pt x="92" y="45"/>
                    <a:pt x="58" y="35"/>
                    <a:pt x="41" y="23"/>
                  </a:cubicBezTo>
                  <a:cubicBezTo>
                    <a:pt x="24" y="10"/>
                    <a:pt x="19" y="0"/>
                    <a:pt x="4" y="2"/>
                  </a:cubicBezTo>
                  <a:cubicBezTo>
                    <a:pt x="2" y="3"/>
                    <a:pt x="1" y="3"/>
                    <a:pt x="0" y="3"/>
                  </a:cubicBezTo>
                  <a:cubicBezTo>
                    <a:pt x="0" y="8"/>
                    <a:pt x="3" y="14"/>
                    <a:pt x="10" y="17"/>
                  </a:cubicBezTo>
                  <a:cubicBezTo>
                    <a:pt x="17" y="20"/>
                    <a:pt x="36" y="29"/>
                    <a:pt x="46" y="42"/>
                  </a:cubicBezTo>
                  <a:cubicBezTo>
                    <a:pt x="54" y="51"/>
                    <a:pt x="66" y="53"/>
                    <a:pt x="72" y="54"/>
                  </a:cubicBezTo>
                  <a:cubicBezTo>
                    <a:pt x="78" y="55"/>
                    <a:pt x="95" y="54"/>
                    <a:pt x="98" y="50"/>
                  </a:cubicBezTo>
                  <a:close/>
                </a:path>
              </a:pathLst>
            </a:custGeom>
            <a:solidFill>
              <a:srgbClr val="819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5" name="Group 234" hidden="1"/>
          <p:cNvGrpSpPr/>
          <p:nvPr/>
        </p:nvGrpSpPr>
        <p:grpSpPr>
          <a:xfrm>
            <a:off x="3035301" y="1693863"/>
            <a:ext cx="373063" cy="900112"/>
            <a:chOff x="3035300" y="1693863"/>
            <a:chExt cx="373063" cy="900112"/>
          </a:xfrm>
        </p:grpSpPr>
        <p:sp>
          <p:nvSpPr>
            <p:cNvPr id="128" name="Freeform 105"/>
            <p:cNvSpPr>
              <a:spLocks/>
            </p:cNvSpPr>
            <p:nvPr/>
          </p:nvSpPr>
          <p:spPr bwMode="auto">
            <a:xfrm>
              <a:off x="3106738" y="1757363"/>
              <a:ext cx="28575" cy="19050"/>
            </a:xfrm>
            <a:custGeom>
              <a:avLst/>
              <a:gdLst>
                <a:gd name="T0" fmla="*/ 21 w 22"/>
                <a:gd name="T1" fmla="*/ 5 h 14"/>
                <a:gd name="T2" fmla="*/ 20 w 22"/>
                <a:gd name="T3" fmla="*/ 1 h 14"/>
                <a:gd name="T4" fmla="*/ 9 w 22"/>
                <a:gd name="T5" fmla="*/ 0 h 14"/>
                <a:gd name="T6" fmla="*/ 1 w 22"/>
                <a:gd name="T7" fmla="*/ 6 h 14"/>
                <a:gd name="T8" fmla="*/ 9 w 22"/>
                <a:gd name="T9" fmla="*/ 13 h 14"/>
                <a:gd name="T10" fmla="*/ 21 w 22"/>
                <a:gd name="T11" fmla="*/ 5 h 14"/>
              </a:gdLst>
              <a:ahLst/>
              <a:cxnLst>
                <a:cxn ang="0">
                  <a:pos x="T0" y="T1"/>
                </a:cxn>
                <a:cxn ang="0">
                  <a:pos x="T2" y="T3"/>
                </a:cxn>
                <a:cxn ang="0">
                  <a:pos x="T4" y="T5"/>
                </a:cxn>
                <a:cxn ang="0">
                  <a:pos x="T6" y="T7"/>
                </a:cxn>
                <a:cxn ang="0">
                  <a:pos x="T8" y="T9"/>
                </a:cxn>
                <a:cxn ang="0">
                  <a:pos x="T10" y="T11"/>
                </a:cxn>
              </a:cxnLst>
              <a:rect l="0" t="0" r="r" b="b"/>
              <a:pathLst>
                <a:path w="22" h="14">
                  <a:moveTo>
                    <a:pt x="21" y="5"/>
                  </a:moveTo>
                  <a:cubicBezTo>
                    <a:pt x="21" y="5"/>
                    <a:pt x="22" y="3"/>
                    <a:pt x="20" y="1"/>
                  </a:cubicBezTo>
                  <a:cubicBezTo>
                    <a:pt x="18" y="0"/>
                    <a:pt x="12" y="0"/>
                    <a:pt x="9" y="0"/>
                  </a:cubicBezTo>
                  <a:cubicBezTo>
                    <a:pt x="7" y="1"/>
                    <a:pt x="0" y="3"/>
                    <a:pt x="1" y="6"/>
                  </a:cubicBezTo>
                  <a:cubicBezTo>
                    <a:pt x="2" y="9"/>
                    <a:pt x="4" y="14"/>
                    <a:pt x="9" y="13"/>
                  </a:cubicBezTo>
                  <a:cubicBezTo>
                    <a:pt x="14" y="13"/>
                    <a:pt x="21" y="5"/>
                    <a:pt x="21" y="5"/>
                  </a:cubicBezTo>
                  <a:close/>
                </a:path>
              </a:pathLst>
            </a:custGeom>
            <a:solidFill>
              <a:srgbClr val="0518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9" name="Freeform 106"/>
            <p:cNvSpPr>
              <a:spLocks/>
            </p:cNvSpPr>
            <p:nvPr/>
          </p:nvSpPr>
          <p:spPr bwMode="auto">
            <a:xfrm>
              <a:off x="3101975" y="1693863"/>
              <a:ext cx="47625" cy="88900"/>
            </a:xfrm>
            <a:custGeom>
              <a:avLst/>
              <a:gdLst>
                <a:gd name="T0" fmla="*/ 9 w 35"/>
                <a:gd name="T1" fmla="*/ 66 h 66"/>
                <a:gd name="T2" fmla="*/ 4 w 35"/>
                <a:gd name="T3" fmla="*/ 40 h 66"/>
                <a:gd name="T4" fmla="*/ 0 w 35"/>
                <a:gd name="T5" fmla="*/ 23 h 66"/>
                <a:gd name="T6" fmla="*/ 8 w 35"/>
                <a:gd name="T7" fmla="*/ 16 h 66"/>
                <a:gd name="T8" fmla="*/ 21 w 35"/>
                <a:gd name="T9" fmla="*/ 5 h 66"/>
                <a:gd name="T10" fmla="*/ 33 w 35"/>
                <a:gd name="T11" fmla="*/ 21 h 66"/>
                <a:gd name="T12" fmla="*/ 24 w 35"/>
                <a:gd name="T13" fmla="*/ 40 h 66"/>
                <a:gd name="T14" fmla="*/ 25 w 35"/>
                <a:gd name="T15" fmla="*/ 55 h 66"/>
                <a:gd name="T16" fmla="*/ 9 w 35"/>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66">
                  <a:moveTo>
                    <a:pt x="9" y="66"/>
                  </a:moveTo>
                  <a:cubicBezTo>
                    <a:pt x="9" y="66"/>
                    <a:pt x="5" y="46"/>
                    <a:pt x="4" y="40"/>
                  </a:cubicBezTo>
                  <a:cubicBezTo>
                    <a:pt x="3" y="34"/>
                    <a:pt x="1" y="37"/>
                    <a:pt x="0" y="23"/>
                  </a:cubicBezTo>
                  <a:cubicBezTo>
                    <a:pt x="0" y="13"/>
                    <a:pt x="8" y="16"/>
                    <a:pt x="8" y="16"/>
                  </a:cubicBezTo>
                  <a:cubicBezTo>
                    <a:pt x="8" y="16"/>
                    <a:pt x="14" y="0"/>
                    <a:pt x="21" y="5"/>
                  </a:cubicBezTo>
                  <a:cubicBezTo>
                    <a:pt x="27" y="9"/>
                    <a:pt x="35" y="15"/>
                    <a:pt x="33" y="21"/>
                  </a:cubicBezTo>
                  <a:cubicBezTo>
                    <a:pt x="32" y="26"/>
                    <a:pt x="25" y="35"/>
                    <a:pt x="24" y="40"/>
                  </a:cubicBezTo>
                  <a:cubicBezTo>
                    <a:pt x="22" y="47"/>
                    <a:pt x="25" y="55"/>
                    <a:pt x="25" y="55"/>
                  </a:cubicBezTo>
                  <a:lnTo>
                    <a:pt x="9" y="66"/>
                  </a:lnTo>
                  <a:close/>
                </a:path>
              </a:pathLst>
            </a:custGeom>
            <a:solidFill>
              <a:srgbClr val="F2C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0" name="Freeform 107"/>
            <p:cNvSpPr>
              <a:spLocks/>
            </p:cNvSpPr>
            <p:nvPr/>
          </p:nvSpPr>
          <p:spPr bwMode="auto">
            <a:xfrm>
              <a:off x="3106738" y="1763713"/>
              <a:ext cx="103188" cy="254000"/>
            </a:xfrm>
            <a:custGeom>
              <a:avLst/>
              <a:gdLst>
                <a:gd name="T0" fmla="*/ 77 w 77"/>
                <a:gd name="T1" fmla="*/ 159 h 189"/>
                <a:gd name="T2" fmla="*/ 43 w 77"/>
                <a:gd name="T3" fmla="*/ 81 h 189"/>
                <a:gd name="T4" fmla="*/ 20 w 77"/>
                <a:gd name="T5" fmla="*/ 0 h 189"/>
                <a:gd name="T6" fmla="*/ 12 w 77"/>
                <a:gd name="T7" fmla="*/ 5 h 189"/>
                <a:gd name="T8" fmla="*/ 0 w 77"/>
                <a:gd name="T9" fmla="*/ 1 h 189"/>
                <a:gd name="T10" fmla="*/ 26 w 77"/>
                <a:gd name="T11" fmla="*/ 110 h 189"/>
                <a:gd name="T12" fmla="*/ 49 w 77"/>
                <a:gd name="T13" fmla="*/ 189 h 189"/>
                <a:gd name="T14" fmla="*/ 77 w 77"/>
                <a:gd name="T15" fmla="*/ 159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89">
                  <a:moveTo>
                    <a:pt x="77" y="159"/>
                  </a:moveTo>
                  <a:cubicBezTo>
                    <a:pt x="59" y="125"/>
                    <a:pt x="51" y="105"/>
                    <a:pt x="43" y="81"/>
                  </a:cubicBezTo>
                  <a:cubicBezTo>
                    <a:pt x="27" y="34"/>
                    <a:pt x="20" y="0"/>
                    <a:pt x="20" y="0"/>
                  </a:cubicBezTo>
                  <a:cubicBezTo>
                    <a:pt x="20" y="0"/>
                    <a:pt x="17" y="4"/>
                    <a:pt x="12" y="5"/>
                  </a:cubicBezTo>
                  <a:cubicBezTo>
                    <a:pt x="2" y="6"/>
                    <a:pt x="0" y="1"/>
                    <a:pt x="0" y="1"/>
                  </a:cubicBezTo>
                  <a:cubicBezTo>
                    <a:pt x="0" y="1"/>
                    <a:pt x="10" y="58"/>
                    <a:pt x="26" y="110"/>
                  </a:cubicBezTo>
                  <a:cubicBezTo>
                    <a:pt x="40" y="156"/>
                    <a:pt x="49" y="189"/>
                    <a:pt x="49" y="189"/>
                  </a:cubicBezTo>
                  <a:lnTo>
                    <a:pt x="77" y="159"/>
                  </a:lnTo>
                  <a:close/>
                </a:path>
              </a:pathLst>
            </a:custGeom>
            <a:solidFill>
              <a:srgbClr val="08B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1" name="Freeform 108"/>
            <p:cNvSpPr>
              <a:spLocks/>
            </p:cNvSpPr>
            <p:nvPr/>
          </p:nvSpPr>
          <p:spPr bwMode="auto">
            <a:xfrm>
              <a:off x="3130550" y="1785938"/>
              <a:ext cx="193675" cy="187325"/>
            </a:xfrm>
            <a:custGeom>
              <a:avLst/>
              <a:gdLst>
                <a:gd name="T0" fmla="*/ 76 w 145"/>
                <a:gd name="T1" fmla="*/ 129 h 139"/>
                <a:gd name="T2" fmla="*/ 57 w 145"/>
                <a:gd name="T3" fmla="*/ 135 h 139"/>
                <a:gd name="T4" fmla="*/ 43 w 145"/>
                <a:gd name="T5" fmla="*/ 126 h 139"/>
                <a:gd name="T6" fmla="*/ 27 w 145"/>
                <a:gd name="T7" fmla="*/ 114 h 139"/>
                <a:gd name="T8" fmla="*/ 11 w 145"/>
                <a:gd name="T9" fmla="*/ 99 h 139"/>
                <a:gd name="T10" fmla="*/ 13 w 145"/>
                <a:gd name="T11" fmla="*/ 73 h 139"/>
                <a:gd name="T12" fmla="*/ 16 w 145"/>
                <a:gd name="T13" fmla="*/ 42 h 139"/>
                <a:gd name="T14" fmla="*/ 40 w 145"/>
                <a:gd name="T15" fmla="*/ 18 h 139"/>
                <a:gd name="T16" fmla="*/ 56 w 145"/>
                <a:gd name="T17" fmla="*/ 12 h 139"/>
                <a:gd name="T18" fmla="*/ 73 w 145"/>
                <a:gd name="T19" fmla="*/ 8 h 139"/>
                <a:gd name="T20" fmla="*/ 89 w 145"/>
                <a:gd name="T21" fmla="*/ 7 h 139"/>
                <a:gd name="T22" fmla="*/ 114 w 145"/>
                <a:gd name="T23" fmla="*/ 15 h 139"/>
                <a:gd name="T24" fmla="*/ 133 w 145"/>
                <a:gd name="T25" fmla="*/ 32 h 139"/>
                <a:gd name="T26" fmla="*/ 139 w 145"/>
                <a:gd name="T27" fmla="*/ 59 h 139"/>
                <a:gd name="T28" fmla="*/ 137 w 145"/>
                <a:gd name="T29" fmla="*/ 79 h 139"/>
                <a:gd name="T30" fmla="*/ 135 w 145"/>
                <a:gd name="T31" fmla="*/ 98 h 139"/>
                <a:gd name="T32" fmla="*/ 130 w 145"/>
                <a:gd name="T33" fmla="*/ 108 h 139"/>
                <a:gd name="T34" fmla="*/ 119 w 145"/>
                <a:gd name="T35" fmla="*/ 120 h 139"/>
                <a:gd name="T36" fmla="*/ 102 w 145"/>
                <a:gd name="T37" fmla="*/ 124 h 139"/>
                <a:gd name="T38" fmla="*/ 84 w 145"/>
                <a:gd name="T39" fmla="*/ 132 h 139"/>
                <a:gd name="T40" fmla="*/ 76 w 145"/>
                <a:gd name="T41" fmla="*/ 12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139">
                  <a:moveTo>
                    <a:pt x="76" y="129"/>
                  </a:moveTo>
                  <a:cubicBezTo>
                    <a:pt x="76" y="129"/>
                    <a:pt x="62" y="139"/>
                    <a:pt x="57" y="135"/>
                  </a:cubicBezTo>
                  <a:cubicBezTo>
                    <a:pt x="52" y="130"/>
                    <a:pt x="50" y="124"/>
                    <a:pt x="43" y="126"/>
                  </a:cubicBezTo>
                  <a:cubicBezTo>
                    <a:pt x="36" y="127"/>
                    <a:pt x="20" y="128"/>
                    <a:pt x="27" y="114"/>
                  </a:cubicBezTo>
                  <a:cubicBezTo>
                    <a:pt x="31" y="108"/>
                    <a:pt x="23" y="110"/>
                    <a:pt x="11" y="99"/>
                  </a:cubicBezTo>
                  <a:cubicBezTo>
                    <a:pt x="0" y="89"/>
                    <a:pt x="5" y="75"/>
                    <a:pt x="13" y="73"/>
                  </a:cubicBezTo>
                  <a:cubicBezTo>
                    <a:pt x="20" y="70"/>
                    <a:pt x="14" y="50"/>
                    <a:pt x="16" y="42"/>
                  </a:cubicBezTo>
                  <a:cubicBezTo>
                    <a:pt x="18" y="34"/>
                    <a:pt x="24" y="17"/>
                    <a:pt x="40" y="18"/>
                  </a:cubicBezTo>
                  <a:cubicBezTo>
                    <a:pt x="54" y="19"/>
                    <a:pt x="53" y="19"/>
                    <a:pt x="56" y="12"/>
                  </a:cubicBezTo>
                  <a:cubicBezTo>
                    <a:pt x="58" y="6"/>
                    <a:pt x="68" y="6"/>
                    <a:pt x="73" y="8"/>
                  </a:cubicBezTo>
                  <a:cubicBezTo>
                    <a:pt x="78" y="11"/>
                    <a:pt x="87" y="9"/>
                    <a:pt x="89" y="7"/>
                  </a:cubicBezTo>
                  <a:cubicBezTo>
                    <a:pt x="92" y="5"/>
                    <a:pt x="111" y="0"/>
                    <a:pt x="114" y="15"/>
                  </a:cubicBezTo>
                  <a:cubicBezTo>
                    <a:pt x="118" y="30"/>
                    <a:pt x="125" y="32"/>
                    <a:pt x="133" y="32"/>
                  </a:cubicBezTo>
                  <a:cubicBezTo>
                    <a:pt x="142" y="32"/>
                    <a:pt x="144" y="46"/>
                    <a:pt x="139" y="59"/>
                  </a:cubicBezTo>
                  <a:cubicBezTo>
                    <a:pt x="137" y="64"/>
                    <a:pt x="129" y="75"/>
                    <a:pt x="137" y="79"/>
                  </a:cubicBezTo>
                  <a:cubicBezTo>
                    <a:pt x="145" y="82"/>
                    <a:pt x="144" y="97"/>
                    <a:pt x="135" y="98"/>
                  </a:cubicBezTo>
                  <a:cubicBezTo>
                    <a:pt x="125" y="98"/>
                    <a:pt x="131" y="105"/>
                    <a:pt x="130" y="108"/>
                  </a:cubicBezTo>
                  <a:cubicBezTo>
                    <a:pt x="129" y="113"/>
                    <a:pt x="129" y="118"/>
                    <a:pt x="119" y="120"/>
                  </a:cubicBezTo>
                  <a:cubicBezTo>
                    <a:pt x="116" y="120"/>
                    <a:pt x="102" y="124"/>
                    <a:pt x="102" y="124"/>
                  </a:cubicBezTo>
                  <a:cubicBezTo>
                    <a:pt x="102" y="124"/>
                    <a:pt x="87" y="136"/>
                    <a:pt x="84" y="132"/>
                  </a:cubicBezTo>
                  <a:cubicBezTo>
                    <a:pt x="80" y="128"/>
                    <a:pt x="76" y="129"/>
                    <a:pt x="76" y="129"/>
                  </a:cubicBezTo>
                  <a:close/>
                </a:path>
              </a:pathLst>
            </a:custGeom>
            <a:solidFill>
              <a:srgbClr val="CE7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2" name="Freeform 109"/>
            <p:cNvSpPr>
              <a:spLocks/>
            </p:cNvSpPr>
            <p:nvPr/>
          </p:nvSpPr>
          <p:spPr bwMode="auto">
            <a:xfrm>
              <a:off x="3201988" y="1908175"/>
              <a:ext cx="73025" cy="139700"/>
            </a:xfrm>
            <a:custGeom>
              <a:avLst/>
              <a:gdLst>
                <a:gd name="T0" fmla="*/ 8 w 55"/>
                <a:gd name="T1" fmla="*/ 55 h 104"/>
                <a:gd name="T2" fmla="*/ 1 w 55"/>
                <a:gd name="T3" fmla="*/ 81 h 104"/>
                <a:gd name="T4" fmla="*/ 34 w 55"/>
                <a:gd name="T5" fmla="*/ 76 h 104"/>
                <a:gd name="T6" fmla="*/ 45 w 55"/>
                <a:gd name="T7" fmla="*/ 53 h 104"/>
                <a:gd name="T8" fmla="*/ 55 w 55"/>
                <a:gd name="T9" fmla="*/ 0 h 104"/>
                <a:gd name="T10" fmla="*/ 8 w 55"/>
                <a:gd name="T11" fmla="*/ 2 h 104"/>
                <a:gd name="T12" fmla="*/ 15 w 55"/>
                <a:gd name="T13" fmla="*/ 44 h 104"/>
                <a:gd name="T14" fmla="*/ 8 w 55"/>
                <a:gd name="T15" fmla="*/ 55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04">
                  <a:moveTo>
                    <a:pt x="8" y="55"/>
                  </a:moveTo>
                  <a:cubicBezTo>
                    <a:pt x="3" y="58"/>
                    <a:pt x="2" y="63"/>
                    <a:pt x="1" y="81"/>
                  </a:cubicBezTo>
                  <a:cubicBezTo>
                    <a:pt x="0" y="104"/>
                    <a:pt x="28" y="84"/>
                    <a:pt x="34" y="76"/>
                  </a:cubicBezTo>
                  <a:cubicBezTo>
                    <a:pt x="40" y="69"/>
                    <a:pt x="47" y="57"/>
                    <a:pt x="45" y="53"/>
                  </a:cubicBezTo>
                  <a:cubicBezTo>
                    <a:pt x="43" y="47"/>
                    <a:pt x="55" y="0"/>
                    <a:pt x="55" y="0"/>
                  </a:cubicBezTo>
                  <a:cubicBezTo>
                    <a:pt x="8" y="2"/>
                    <a:pt x="8" y="2"/>
                    <a:pt x="8" y="2"/>
                  </a:cubicBezTo>
                  <a:cubicBezTo>
                    <a:pt x="8" y="2"/>
                    <a:pt x="15" y="35"/>
                    <a:pt x="15" y="44"/>
                  </a:cubicBezTo>
                  <a:cubicBezTo>
                    <a:pt x="15" y="46"/>
                    <a:pt x="12" y="52"/>
                    <a:pt x="8" y="55"/>
                  </a:cubicBezTo>
                  <a:close/>
                </a:path>
              </a:pathLst>
            </a:custGeom>
            <a:solidFill>
              <a:srgbClr val="F2C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3" name="Freeform 110"/>
            <p:cNvSpPr>
              <a:spLocks/>
            </p:cNvSpPr>
            <p:nvPr/>
          </p:nvSpPr>
          <p:spPr bwMode="auto">
            <a:xfrm>
              <a:off x="3192463" y="2486025"/>
              <a:ext cx="85725" cy="107950"/>
            </a:xfrm>
            <a:custGeom>
              <a:avLst/>
              <a:gdLst>
                <a:gd name="T0" fmla="*/ 41 w 64"/>
                <a:gd name="T1" fmla="*/ 13 h 80"/>
                <a:gd name="T2" fmla="*/ 27 w 64"/>
                <a:gd name="T3" fmla="*/ 34 h 80"/>
                <a:gd name="T4" fmla="*/ 2 w 64"/>
                <a:gd name="T5" fmla="*/ 57 h 80"/>
                <a:gd name="T6" fmla="*/ 1 w 64"/>
                <a:gd name="T7" fmla="*/ 75 h 80"/>
                <a:gd name="T8" fmla="*/ 11 w 64"/>
                <a:gd name="T9" fmla="*/ 78 h 80"/>
                <a:gd name="T10" fmla="*/ 35 w 64"/>
                <a:gd name="T11" fmla="*/ 77 h 80"/>
                <a:gd name="T12" fmla="*/ 43 w 64"/>
                <a:gd name="T13" fmla="*/ 68 h 80"/>
                <a:gd name="T14" fmla="*/ 53 w 64"/>
                <a:gd name="T15" fmla="*/ 42 h 80"/>
                <a:gd name="T16" fmla="*/ 54 w 64"/>
                <a:gd name="T17" fmla="*/ 76 h 80"/>
                <a:gd name="T18" fmla="*/ 62 w 64"/>
                <a:gd name="T19" fmla="*/ 76 h 80"/>
                <a:gd name="T20" fmla="*/ 63 w 64"/>
                <a:gd name="T21" fmla="*/ 35 h 80"/>
                <a:gd name="T22" fmla="*/ 59 w 64"/>
                <a:gd name="T23" fmla="*/ 11 h 80"/>
                <a:gd name="T24" fmla="*/ 41 w 64"/>
                <a:gd name="T25"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80">
                  <a:moveTo>
                    <a:pt x="41" y="13"/>
                  </a:moveTo>
                  <a:cubicBezTo>
                    <a:pt x="41" y="13"/>
                    <a:pt x="33" y="27"/>
                    <a:pt x="27" y="34"/>
                  </a:cubicBezTo>
                  <a:cubicBezTo>
                    <a:pt x="24" y="38"/>
                    <a:pt x="7" y="50"/>
                    <a:pt x="2" y="57"/>
                  </a:cubicBezTo>
                  <a:cubicBezTo>
                    <a:pt x="0" y="61"/>
                    <a:pt x="0" y="69"/>
                    <a:pt x="1" y="75"/>
                  </a:cubicBezTo>
                  <a:cubicBezTo>
                    <a:pt x="2" y="80"/>
                    <a:pt x="4" y="78"/>
                    <a:pt x="11" y="78"/>
                  </a:cubicBezTo>
                  <a:cubicBezTo>
                    <a:pt x="16" y="78"/>
                    <a:pt x="28" y="77"/>
                    <a:pt x="35" y="77"/>
                  </a:cubicBezTo>
                  <a:cubicBezTo>
                    <a:pt x="40" y="77"/>
                    <a:pt x="43" y="68"/>
                    <a:pt x="43" y="68"/>
                  </a:cubicBezTo>
                  <a:cubicBezTo>
                    <a:pt x="53" y="42"/>
                    <a:pt x="53" y="42"/>
                    <a:pt x="53" y="42"/>
                  </a:cubicBezTo>
                  <a:cubicBezTo>
                    <a:pt x="54" y="76"/>
                    <a:pt x="54" y="76"/>
                    <a:pt x="54" y="76"/>
                  </a:cubicBezTo>
                  <a:cubicBezTo>
                    <a:pt x="54" y="76"/>
                    <a:pt x="62" y="76"/>
                    <a:pt x="62" y="76"/>
                  </a:cubicBezTo>
                  <a:cubicBezTo>
                    <a:pt x="63" y="76"/>
                    <a:pt x="63" y="35"/>
                    <a:pt x="63" y="35"/>
                  </a:cubicBezTo>
                  <a:cubicBezTo>
                    <a:pt x="63" y="35"/>
                    <a:pt x="64" y="22"/>
                    <a:pt x="59" y="11"/>
                  </a:cubicBezTo>
                  <a:cubicBezTo>
                    <a:pt x="53" y="0"/>
                    <a:pt x="41" y="13"/>
                    <a:pt x="41" y="13"/>
                  </a:cubicBezTo>
                  <a:close/>
                </a:path>
              </a:pathLst>
            </a:custGeom>
            <a:solidFill>
              <a:srgbClr val="A50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4" name="Freeform 111"/>
            <p:cNvSpPr>
              <a:spLocks/>
            </p:cNvSpPr>
            <p:nvPr/>
          </p:nvSpPr>
          <p:spPr bwMode="auto">
            <a:xfrm>
              <a:off x="3035300" y="2465388"/>
              <a:ext cx="85725" cy="106363"/>
            </a:xfrm>
            <a:custGeom>
              <a:avLst/>
              <a:gdLst>
                <a:gd name="T0" fmla="*/ 40 w 64"/>
                <a:gd name="T1" fmla="*/ 14 h 79"/>
                <a:gd name="T2" fmla="*/ 27 w 64"/>
                <a:gd name="T3" fmla="*/ 34 h 79"/>
                <a:gd name="T4" fmla="*/ 0 w 64"/>
                <a:gd name="T5" fmla="*/ 61 h 79"/>
                <a:gd name="T6" fmla="*/ 0 w 64"/>
                <a:gd name="T7" fmla="*/ 75 h 79"/>
                <a:gd name="T8" fmla="*/ 8 w 64"/>
                <a:gd name="T9" fmla="*/ 79 h 79"/>
                <a:gd name="T10" fmla="*/ 35 w 64"/>
                <a:gd name="T11" fmla="*/ 77 h 79"/>
                <a:gd name="T12" fmla="*/ 44 w 64"/>
                <a:gd name="T13" fmla="*/ 63 h 79"/>
                <a:gd name="T14" fmla="*/ 52 w 64"/>
                <a:gd name="T15" fmla="*/ 43 h 79"/>
                <a:gd name="T16" fmla="*/ 53 w 64"/>
                <a:gd name="T17" fmla="*/ 77 h 79"/>
                <a:gd name="T18" fmla="*/ 62 w 64"/>
                <a:gd name="T19" fmla="*/ 77 h 79"/>
                <a:gd name="T20" fmla="*/ 63 w 64"/>
                <a:gd name="T21" fmla="*/ 36 h 79"/>
                <a:gd name="T22" fmla="*/ 58 w 64"/>
                <a:gd name="T23" fmla="*/ 11 h 79"/>
                <a:gd name="T24" fmla="*/ 40 w 64"/>
                <a:gd name="T25"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79">
                  <a:moveTo>
                    <a:pt x="40" y="14"/>
                  </a:moveTo>
                  <a:cubicBezTo>
                    <a:pt x="40" y="14"/>
                    <a:pt x="32" y="28"/>
                    <a:pt x="27" y="34"/>
                  </a:cubicBezTo>
                  <a:cubicBezTo>
                    <a:pt x="23" y="39"/>
                    <a:pt x="0" y="51"/>
                    <a:pt x="0" y="61"/>
                  </a:cubicBezTo>
                  <a:cubicBezTo>
                    <a:pt x="0" y="70"/>
                    <a:pt x="0" y="71"/>
                    <a:pt x="0" y="75"/>
                  </a:cubicBezTo>
                  <a:cubicBezTo>
                    <a:pt x="0" y="79"/>
                    <a:pt x="1" y="79"/>
                    <a:pt x="8" y="79"/>
                  </a:cubicBezTo>
                  <a:cubicBezTo>
                    <a:pt x="13" y="79"/>
                    <a:pt x="28" y="77"/>
                    <a:pt x="35" y="77"/>
                  </a:cubicBezTo>
                  <a:cubicBezTo>
                    <a:pt x="40" y="77"/>
                    <a:pt x="44" y="63"/>
                    <a:pt x="44" y="63"/>
                  </a:cubicBezTo>
                  <a:cubicBezTo>
                    <a:pt x="52" y="43"/>
                    <a:pt x="52" y="43"/>
                    <a:pt x="52" y="43"/>
                  </a:cubicBezTo>
                  <a:cubicBezTo>
                    <a:pt x="53" y="77"/>
                    <a:pt x="53" y="77"/>
                    <a:pt x="53" y="77"/>
                  </a:cubicBezTo>
                  <a:cubicBezTo>
                    <a:pt x="53" y="77"/>
                    <a:pt x="61" y="77"/>
                    <a:pt x="62" y="77"/>
                  </a:cubicBezTo>
                  <a:cubicBezTo>
                    <a:pt x="62" y="77"/>
                    <a:pt x="63" y="36"/>
                    <a:pt x="63" y="36"/>
                  </a:cubicBezTo>
                  <a:cubicBezTo>
                    <a:pt x="63" y="36"/>
                    <a:pt x="64" y="22"/>
                    <a:pt x="58" y="11"/>
                  </a:cubicBezTo>
                  <a:cubicBezTo>
                    <a:pt x="53" y="0"/>
                    <a:pt x="40" y="14"/>
                    <a:pt x="40" y="14"/>
                  </a:cubicBezTo>
                  <a:close/>
                </a:path>
              </a:pathLst>
            </a:custGeom>
            <a:solidFill>
              <a:srgbClr val="A50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5" name="Freeform 112"/>
            <p:cNvSpPr>
              <a:spLocks/>
            </p:cNvSpPr>
            <p:nvPr/>
          </p:nvSpPr>
          <p:spPr bwMode="auto">
            <a:xfrm>
              <a:off x="3200400" y="2201863"/>
              <a:ext cx="87313" cy="350838"/>
            </a:xfrm>
            <a:custGeom>
              <a:avLst/>
              <a:gdLst>
                <a:gd name="T0" fmla="*/ 53 w 65"/>
                <a:gd name="T1" fmla="*/ 226 h 261"/>
                <a:gd name="T2" fmla="*/ 56 w 65"/>
                <a:gd name="T3" fmla="*/ 123 h 261"/>
                <a:gd name="T4" fmla="*/ 55 w 65"/>
                <a:gd name="T5" fmla="*/ 0 h 261"/>
                <a:gd name="T6" fmla="*/ 0 w 65"/>
                <a:gd name="T7" fmla="*/ 3 h 261"/>
                <a:gd name="T8" fmla="*/ 18 w 65"/>
                <a:gd name="T9" fmla="*/ 121 h 261"/>
                <a:gd name="T10" fmla="*/ 29 w 65"/>
                <a:gd name="T11" fmla="*/ 230 h 261"/>
                <a:gd name="T12" fmla="*/ 12 w 65"/>
                <a:gd name="T13" fmla="*/ 255 h 261"/>
                <a:gd name="T14" fmla="*/ 23 w 65"/>
                <a:gd name="T15" fmla="*/ 260 h 261"/>
                <a:gd name="T16" fmla="*/ 49 w 65"/>
                <a:gd name="T17" fmla="*/ 238 h 261"/>
                <a:gd name="T18" fmla="*/ 53 w 65"/>
                <a:gd name="T19" fmla="*/ 22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261">
                  <a:moveTo>
                    <a:pt x="53" y="226"/>
                  </a:moveTo>
                  <a:cubicBezTo>
                    <a:pt x="53" y="226"/>
                    <a:pt x="65" y="161"/>
                    <a:pt x="56" y="123"/>
                  </a:cubicBezTo>
                  <a:cubicBezTo>
                    <a:pt x="49" y="96"/>
                    <a:pt x="55" y="0"/>
                    <a:pt x="55" y="0"/>
                  </a:cubicBezTo>
                  <a:cubicBezTo>
                    <a:pt x="0" y="3"/>
                    <a:pt x="0" y="3"/>
                    <a:pt x="0" y="3"/>
                  </a:cubicBezTo>
                  <a:cubicBezTo>
                    <a:pt x="18" y="121"/>
                    <a:pt x="18" y="121"/>
                    <a:pt x="18" y="121"/>
                  </a:cubicBezTo>
                  <a:cubicBezTo>
                    <a:pt x="29" y="230"/>
                    <a:pt x="29" y="230"/>
                    <a:pt x="29" y="230"/>
                  </a:cubicBezTo>
                  <a:cubicBezTo>
                    <a:pt x="29" y="230"/>
                    <a:pt x="25" y="240"/>
                    <a:pt x="12" y="255"/>
                  </a:cubicBezTo>
                  <a:cubicBezTo>
                    <a:pt x="7" y="261"/>
                    <a:pt x="9" y="261"/>
                    <a:pt x="23" y="260"/>
                  </a:cubicBezTo>
                  <a:cubicBezTo>
                    <a:pt x="35" y="259"/>
                    <a:pt x="44" y="245"/>
                    <a:pt x="49" y="238"/>
                  </a:cubicBezTo>
                  <a:cubicBezTo>
                    <a:pt x="54" y="230"/>
                    <a:pt x="53" y="226"/>
                    <a:pt x="53" y="226"/>
                  </a:cubicBezTo>
                  <a:close/>
                </a:path>
              </a:pathLst>
            </a:custGeom>
            <a:solidFill>
              <a:srgbClr val="E8C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6" name="Freeform 113"/>
            <p:cNvSpPr>
              <a:spLocks/>
            </p:cNvSpPr>
            <p:nvPr/>
          </p:nvSpPr>
          <p:spPr bwMode="auto">
            <a:xfrm>
              <a:off x="3051175" y="2173288"/>
              <a:ext cx="168275" cy="360363"/>
            </a:xfrm>
            <a:custGeom>
              <a:avLst/>
              <a:gdLst>
                <a:gd name="T0" fmla="*/ 126 w 126"/>
                <a:gd name="T1" fmla="*/ 30 h 268"/>
                <a:gd name="T2" fmla="*/ 90 w 126"/>
                <a:gd name="T3" fmla="*/ 136 h 268"/>
                <a:gd name="T4" fmla="*/ 50 w 126"/>
                <a:gd name="T5" fmla="*/ 238 h 268"/>
                <a:gd name="T6" fmla="*/ 48 w 126"/>
                <a:gd name="T7" fmla="*/ 246 h 268"/>
                <a:gd name="T8" fmla="*/ 11 w 126"/>
                <a:gd name="T9" fmla="*/ 268 h 268"/>
                <a:gd name="T10" fmla="*/ 6 w 126"/>
                <a:gd name="T11" fmla="*/ 260 h 268"/>
                <a:gd name="T12" fmla="*/ 29 w 126"/>
                <a:gd name="T13" fmla="*/ 228 h 268"/>
                <a:gd name="T14" fmla="*/ 87 w 126"/>
                <a:gd name="T15" fmla="*/ 0 h 268"/>
                <a:gd name="T16" fmla="*/ 126 w 126"/>
                <a:gd name="T17" fmla="*/ 3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268">
                  <a:moveTo>
                    <a:pt x="126" y="30"/>
                  </a:moveTo>
                  <a:cubicBezTo>
                    <a:pt x="126" y="30"/>
                    <a:pt x="91" y="123"/>
                    <a:pt x="90" y="136"/>
                  </a:cubicBezTo>
                  <a:cubicBezTo>
                    <a:pt x="85" y="189"/>
                    <a:pt x="50" y="238"/>
                    <a:pt x="50" y="238"/>
                  </a:cubicBezTo>
                  <a:cubicBezTo>
                    <a:pt x="50" y="238"/>
                    <a:pt x="50" y="244"/>
                    <a:pt x="48" y="246"/>
                  </a:cubicBezTo>
                  <a:cubicBezTo>
                    <a:pt x="46" y="248"/>
                    <a:pt x="21" y="267"/>
                    <a:pt x="11" y="268"/>
                  </a:cubicBezTo>
                  <a:cubicBezTo>
                    <a:pt x="0" y="268"/>
                    <a:pt x="6" y="260"/>
                    <a:pt x="6" y="260"/>
                  </a:cubicBezTo>
                  <a:cubicBezTo>
                    <a:pt x="6" y="260"/>
                    <a:pt x="26" y="237"/>
                    <a:pt x="29" y="228"/>
                  </a:cubicBezTo>
                  <a:cubicBezTo>
                    <a:pt x="33" y="216"/>
                    <a:pt x="87" y="0"/>
                    <a:pt x="87" y="0"/>
                  </a:cubicBezTo>
                  <a:lnTo>
                    <a:pt x="126" y="30"/>
                  </a:lnTo>
                  <a:close/>
                </a:path>
              </a:pathLst>
            </a:custGeom>
            <a:solidFill>
              <a:srgbClr val="E8C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7" name="Freeform 114"/>
            <p:cNvSpPr>
              <a:spLocks/>
            </p:cNvSpPr>
            <p:nvPr/>
          </p:nvSpPr>
          <p:spPr bwMode="auto">
            <a:xfrm>
              <a:off x="3140075" y="1960563"/>
              <a:ext cx="165100" cy="333375"/>
            </a:xfrm>
            <a:custGeom>
              <a:avLst/>
              <a:gdLst>
                <a:gd name="T0" fmla="*/ 9 w 124"/>
                <a:gd name="T1" fmla="*/ 192 h 249"/>
                <a:gd name="T2" fmla="*/ 0 w 124"/>
                <a:gd name="T3" fmla="*/ 240 h 249"/>
                <a:gd name="T4" fmla="*/ 56 w 124"/>
                <a:gd name="T5" fmla="*/ 249 h 249"/>
                <a:gd name="T6" fmla="*/ 101 w 124"/>
                <a:gd name="T7" fmla="*/ 240 h 249"/>
                <a:gd name="T8" fmla="*/ 89 w 124"/>
                <a:gd name="T9" fmla="*/ 125 h 249"/>
                <a:gd name="T10" fmla="*/ 119 w 124"/>
                <a:gd name="T11" fmla="*/ 54 h 249"/>
                <a:gd name="T12" fmla="*/ 118 w 124"/>
                <a:gd name="T13" fmla="*/ 25 h 249"/>
                <a:gd name="T14" fmla="*/ 60 w 124"/>
                <a:gd name="T15" fmla="*/ 5 h 249"/>
                <a:gd name="T16" fmla="*/ 44 w 124"/>
                <a:gd name="T17" fmla="*/ 0 h 249"/>
                <a:gd name="T18" fmla="*/ 25 w 124"/>
                <a:gd name="T19" fmla="*/ 29 h 249"/>
                <a:gd name="T20" fmla="*/ 14 w 124"/>
                <a:gd name="T21" fmla="*/ 63 h 249"/>
                <a:gd name="T22" fmla="*/ 21 w 124"/>
                <a:gd name="T23" fmla="*/ 127 h 249"/>
                <a:gd name="T24" fmla="*/ 9 w 124"/>
                <a:gd name="T25" fmla="*/ 19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249">
                  <a:moveTo>
                    <a:pt x="9" y="192"/>
                  </a:moveTo>
                  <a:cubicBezTo>
                    <a:pt x="7" y="202"/>
                    <a:pt x="4" y="224"/>
                    <a:pt x="0" y="240"/>
                  </a:cubicBezTo>
                  <a:cubicBezTo>
                    <a:pt x="14" y="246"/>
                    <a:pt x="33" y="249"/>
                    <a:pt x="56" y="249"/>
                  </a:cubicBezTo>
                  <a:cubicBezTo>
                    <a:pt x="76" y="249"/>
                    <a:pt x="87" y="247"/>
                    <a:pt x="101" y="240"/>
                  </a:cubicBezTo>
                  <a:cubicBezTo>
                    <a:pt x="114" y="172"/>
                    <a:pt x="89" y="141"/>
                    <a:pt x="89" y="125"/>
                  </a:cubicBezTo>
                  <a:cubicBezTo>
                    <a:pt x="89" y="90"/>
                    <a:pt x="113" y="77"/>
                    <a:pt x="119" y="54"/>
                  </a:cubicBezTo>
                  <a:cubicBezTo>
                    <a:pt x="124" y="34"/>
                    <a:pt x="121" y="28"/>
                    <a:pt x="118" y="25"/>
                  </a:cubicBezTo>
                  <a:cubicBezTo>
                    <a:pt x="110" y="17"/>
                    <a:pt x="82" y="11"/>
                    <a:pt x="60" y="5"/>
                  </a:cubicBezTo>
                  <a:cubicBezTo>
                    <a:pt x="52" y="2"/>
                    <a:pt x="48" y="0"/>
                    <a:pt x="44" y="0"/>
                  </a:cubicBezTo>
                  <a:cubicBezTo>
                    <a:pt x="36" y="2"/>
                    <a:pt x="25" y="29"/>
                    <a:pt x="25" y="29"/>
                  </a:cubicBezTo>
                  <a:cubicBezTo>
                    <a:pt x="25" y="29"/>
                    <a:pt x="11" y="52"/>
                    <a:pt x="14" y="63"/>
                  </a:cubicBezTo>
                  <a:cubicBezTo>
                    <a:pt x="18" y="75"/>
                    <a:pt x="25" y="98"/>
                    <a:pt x="21" y="127"/>
                  </a:cubicBezTo>
                  <a:cubicBezTo>
                    <a:pt x="16" y="160"/>
                    <a:pt x="13" y="172"/>
                    <a:pt x="9" y="192"/>
                  </a:cubicBezTo>
                  <a:close/>
                </a:path>
              </a:pathLst>
            </a:custGeom>
            <a:solidFill>
              <a:srgbClr val="A507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8" name="Freeform 115"/>
            <p:cNvSpPr>
              <a:spLocks/>
            </p:cNvSpPr>
            <p:nvPr/>
          </p:nvSpPr>
          <p:spPr bwMode="auto">
            <a:xfrm>
              <a:off x="3151188" y="1951038"/>
              <a:ext cx="155575" cy="274638"/>
            </a:xfrm>
            <a:custGeom>
              <a:avLst/>
              <a:gdLst>
                <a:gd name="T0" fmla="*/ 95 w 116"/>
                <a:gd name="T1" fmla="*/ 195 h 204"/>
                <a:gd name="T2" fmla="*/ 28 w 116"/>
                <a:gd name="T3" fmla="*/ 198 h 204"/>
                <a:gd name="T4" fmla="*/ 0 w 116"/>
                <a:gd name="T5" fmla="*/ 188 h 204"/>
                <a:gd name="T6" fmla="*/ 12 w 116"/>
                <a:gd name="T7" fmla="*/ 133 h 204"/>
                <a:gd name="T8" fmla="*/ 5 w 116"/>
                <a:gd name="T9" fmla="*/ 69 h 204"/>
                <a:gd name="T10" fmla="*/ 16 w 116"/>
                <a:gd name="T11" fmla="*/ 35 h 204"/>
                <a:gd name="T12" fmla="*/ 26 w 116"/>
                <a:gd name="T13" fmla="*/ 1 h 204"/>
                <a:gd name="T14" fmla="*/ 53 w 116"/>
                <a:gd name="T15" fmla="*/ 8 h 204"/>
                <a:gd name="T16" fmla="*/ 113 w 116"/>
                <a:gd name="T17" fmla="*/ 32 h 204"/>
                <a:gd name="T18" fmla="*/ 110 w 116"/>
                <a:gd name="T19" fmla="*/ 60 h 204"/>
                <a:gd name="T20" fmla="*/ 80 w 116"/>
                <a:gd name="T21" fmla="*/ 131 h 204"/>
                <a:gd name="T22" fmla="*/ 95 w 116"/>
                <a:gd name="T23" fmla="*/ 19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204">
                  <a:moveTo>
                    <a:pt x="95" y="195"/>
                  </a:moveTo>
                  <a:cubicBezTo>
                    <a:pt x="89" y="200"/>
                    <a:pt x="68" y="204"/>
                    <a:pt x="28" y="198"/>
                  </a:cubicBezTo>
                  <a:cubicBezTo>
                    <a:pt x="21" y="197"/>
                    <a:pt x="7" y="194"/>
                    <a:pt x="0" y="188"/>
                  </a:cubicBezTo>
                  <a:cubicBezTo>
                    <a:pt x="2" y="177"/>
                    <a:pt x="9" y="152"/>
                    <a:pt x="12" y="133"/>
                  </a:cubicBezTo>
                  <a:cubicBezTo>
                    <a:pt x="16" y="104"/>
                    <a:pt x="9" y="81"/>
                    <a:pt x="5" y="69"/>
                  </a:cubicBezTo>
                  <a:cubicBezTo>
                    <a:pt x="2" y="58"/>
                    <a:pt x="16" y="35"/>
                    <a:pt x="16" y="35"/>
                  </a:cubicBezTo>
                  <a:cubicBezTo>
                    <a:pt x="16" y="35"/>
                    <a:pt x="24" y="1"/>
                    <a:pt x="26" y="1"/>
                  </a:cubicBezTo>
                  <a:cubicBezTo>
                    <a:pt x="30" y="0"/>
                    <a:pt x="44" y="5"/>
                    <a:pt x="53" y="8"/>
                  </a:cubicBezTo>
                  <a:cubicBezTo>
                    <a:pt x="74" y="14"/>
                    <a:pt x="105" y="23"/>
                    <a:pt x="113" y="32"/>
                  </a:cubicBezTo>
                  <a:cubicBezTo>
                    <a:pt x="116" y="35"/>
                    <a:pt x="115" y="40"/>
                    <a:pt x="110" y="60"/>
                  </a:cubicBezTo>
                  <a:cubicBezTo>
                    <a:pt x="104" y="83"/>
                    <a:pt x="80" y="96"/>
                    <a:pt x="80" y="131"/>
                  </a:cubicBezTo>
                  <a:cubicBezTo>
                    <a:pt x="80" y="142"/>
                    <a:pt x="95" y="157"/>
                    <a:pt x="95" y="195"/>
                  </a:cubicBezTo>
                  <a:close/>
                </a:path>
              </a:pathLst>
            </a:custGeom>
            <a:solidFill>
              <a:srgbClr val="0FD3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39" name="Freeform 116"/>
            <p:cNvSpPr>
              <a:spLocks/>
            </p:cNvSpPr>
            <p:nvPr/>
          </p:nvSpPr>
          <p:spPr bwMode="auto">
            <a:xfrm>
              <a:off x="3151188" y="1951038"/>
              <a:ext cx="155575" cy="274638"/>
            </a:xfrm>
            <a:custGeom>
              <a:avLst/>
              <a:gdLst>
                <a:gd name="T0" fmla="*/ 95 w 116"/>
                <a:gd name="T1" fmla="*/ 195 h 204"/>
                <a:gd name="T2" fmla="*/ 28 w 116"/>
                <a:gd name="T3" fmla="*/ 198 h 204"/>
                <a:gd name="T4" fmla="*/ 0 w 116"/>
                <a:gd name="T5" fmla="*/ 188 h 204"/>
                <a:gd name="T6" fmla="*/ 12 w 116"/>
                <a:gd name="T7" fmla="*/ 133 h 204"/>
                <a:gd name="T8" fmla="*/ 5 w 116"/>
                <a:gd name="T9" fmla="*/ 69 h 204"/>
                <a:gd name="T10" fmla="*/ 16 w 116"/>
                <a:gd name="T11" fmla="*/ 35 h 204"/>
                <a:gd name="T12" fmla="*/ 26 w 116"/>
                <a:gd name="T13" fmla="*/ 1 h 204"/>
                <a:gd name="T14" fmla="*/ 53 w 116"/>
                <a:gd name="T15" fmla="*/ 8 h 204"/>
                <a:gd name="T16" fmla="*/ 113 w 116"/>
                <a:gd name="T17" fmla="*/ 32 h 204"/>
                <a:gd name="T18" fmla="*/ 110 w 116"/>
                <a:gd name="T19" fmla="*/ 60 h 204"/>
                <a:gd name="T20" fmla="*/ 80 w 116"/>
                <a:gd name="T21" fmla="*/ 131 h 204"/>
                <a:gd name="T22" fmla="*/ 95 w 116"/>
                <a:gd name="T23" fmla="*/ 19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204">
                  <a:moveTo>
                    <a:pt x="95" y="195"/>
                  </a:moveTo>
                  <a:cubicBezTo>
                    <a:pt x="89" y="200"/>
                    <a:pt x="68" y="204"/>
                    <a:pt x="28" y="198"/>
                  </a:cubicBezTo>
                  <a:cubicBezTo>
                    <a:pt x="21" y="197"/>
                    <a:pt x="7" y="194"/>
                    <a:pt x="0" y="188"/>
                  </a:cubicBezTo>
                  <a:cubicBezTo>
                    <a:pt x="2" y="177"/>
                    <a:pt x="9" y="152"/>
                    <a:pt x="12" y="133"/>
                  </a:cubicBezTo>
                  <a:cubicBezTo>
                    <a:pt x="16" y="104"/>
                    <a:pt x="9" y="81"/>
                    <a:pt x="5" y="69"/>
                  </a:cubicBezTo>
                  <a:cubicBezTo>
                    <a:pt x="2" y="58"/>
                    <a:pt x="16" y="35"/>
                    <a:pt x="16" y="35"/>
                  </a:cubicBezTo>
                  <a:cubicBezTo>
                    <a:pt x="16" y="35"/>
                    <a:pt x="24" y="1"/>
                    <a:pt x="26" y="1"/>
                  </a:cubicBezTo>
                  <a:cubicBezTo>
                    <a:pt x="30" y="0"/>
                    <a:pt x="44" y="5"/>
                    <a:pt x="53" y="8"/>
                  </a:cubicBezTo>
                  <a:cubicBezTo>
                    <a:pt x="74" y="14"/>
                    <a:pt x="105" y="23"/>
                    <a:pt x="113" y="32"/>
                  </a:cubicBezTo>
                  <a:cubicBezTo>
                    <a:pt x="116" y="35"/>
                    <a:pt x="115" y="40"/>
                    <a:pt x="110" y="60"/>
                  </a:cubicBezTo>
                  <a:cubicBezTo>
                    <a:pt x="104" y="83"/>
                    <a:pt x="80" y="96"/>
                    <a:pt x="80" y="131"/>
                  </a:cubicBezTo>
                  <a:cubicBezTo>
                    <a:pt x="80" y="142"/>
                    <a:pt x="95" y="157"/>
                    <a:pt x="95" y="195"/>
                  </a:cubicBezTo>
                  <a:close/>
                </a:path>
              </a:pathLst>
            </a:custGeom>
            <a:solidFill>
              <a:srgbClr val="0FD3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0" name="Freeform 117"/>
            <p:cNvSpPr>
              <a:spLocks/>
            </p:cNvSpPr>
            <p:nvPr/>
          </p:nvSpPr>
          <p:spPr bwMode="auto">
            <a:xfrm>
              <a:off x="3349625" y="2185988"/>
              <a:ext cx="58738" cy="71438"/>
            </a:xfrm>
            <a:custGeom>
              <a:avLst/>
              <a:gdLst>
                <a:gd name="T0" fmla="*/ 15 w 44"/>
                <a:gd name="T1" fmla="*/ 0 h 53"/>
                <a:gd name="T2" fmla="*/ 37 w 44"/>
                <a:gd name="T3" fmla="*/ 29 h 53"/>
                <a:gd name="T4" fmla="*/ 38 w 44"/>
                <a:gd name="T5" fmla="*/ 52 h 53"/>
                <a:gd name="T6" fmla="*/ 28 w 44"/>
                <a:gd name="T7" fmla="*/ 37 h 53"/>
                <a:gd name="T8" fmla="*/ 14 w 44"/>
                <a:gd name="T9" fmla="*/ 29 h 53"/>
                <a:gd name="T10" fmla="*/ 18 w 44"/>
                <a:gd name="T11" fmla="*/ 40 h 53"/>
                <a:gd name="T12" fmla="*/ 16 w 44"/>
                <a:gd name="T13" fmla="*/ 47 h 53"/>
                <a:gd name="T14" fmla="*/ 12 w 44"/>
                <a:gd name="T15" fmla="*/ 44 h 53"/>
                <a:gd name="T16" fmla="*/ 7 w 44"/>
                <a:gd name="T17" fmla="*/ 32 h 53"/>
                <a:gd name="T18" fmla="*/ 6 w 44"/>
                <a:gd name="T19" fmla="*/ 4 h 53"/>
                <a:gd name="T20" fmla="*/ 15 w 44"/>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15" y="0"/>
                  </a:moveTo>
                  <a:cubicBezTo>
                    <a:pt x="15" y="0"/>
                    <a:pt x="33" y="15"/>
                    <a:pt x="37" y="29"/>
                  </a:cubicBezTo>
                  <a:cubicBezTo>
                    <a:pt x="41" y="44"/>
                    <a:pt x="44" y="50"/>
                    <a:pt x="38" y="52"/>
                  </a:cubicBezTo>
                  <a:cubicBezTo>
                    <a:pt x="35" y="53"/>
                    <a:pt x="33" y="44"/>
                    <a:pt x="28" y="37"/>
                  </a:cubicBezTo>
                  <a:cubicBezTo>
                    <a:pt x="17" y="22"/>
                    <a:pt x="14" y="29"/>
                    <a:pt x="14" y="29"/>
                  </a:cubicBezTo>
                  <a:cubicBezTo>
                    <a:pt x="14" y="29"/>
                    <a:pt x="16" y="32"/>
                    <a:pt x="18" y="40"/>
                  </a:cubicBezTo>
                  <a:cubicBezTo>
                    <a:pt x="19" y="43"/>
                    <a:pt x="18" y="47"/>
                    <a:pt x="16" y="47"/>
                  </a:cubicBezTo>
                  <a:cubicBezTo>
                    <a:pt x="15" y="48"/>
                    <a:pt x="14" y="47"/>
                    <a:pt x="12" y="44"/>
                  </a:cubicBezTo>
                  <a:cubicBezTo>
                    <a:pt x="11" y="42"/>
                    <a:pt x="10" y="38"/>
                    <a:pt x="7" y="32"/>
                  </a:cubicBezTo>
                  <a:cubicBezTo>
                    <a:pt x="0" y="18"/>
                    <a:pt x="6" y="4"/>
                    <a:pt x="6" y="4"/>
                  </a:cubicBezTo>
                  <a:lnTo>
                    <a:pt x="15" y="0"/>
                  </a:lnTo>
                  <a:close/>
                </a:path>
              </a:pathLst>
            </a:custGeom>
            <a:solidFill>
              <a:srgbClr val="F2C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1" name="Freeform 118"/>
            <p:cNvSpPr>
              <a:spLocks/>
            </p:cNvSpPr>
            <p:nvPr/>
          </p:nvSpPr>
          <p:spPr bwMode="auto">
            <a:xfrm>
              <a:off x="3279775" y="1987550"/>
              <a:ext cx="101600" cy="220663"/>
            </a:xfrm>
            <a:custGeom>
              <a:avLst/>
              <a:gdLst>
                <a:gd name="T0" fmla="*/ 18 w 76"/>
                <a:gd name="T1" fmla="*/ 3 h 164"/>
                <a:gd name="T2" fmla="*/ 52 w 76"/>
                <a:gd name="T3" fmla="*/ 73 h 164"/>
                <a:gd name="T4" fmla="*/ 76 w 76"/>
                <a:gd name="T5" fmla="*/ 155 h 164"/>
                <a:gd name="T6" fmla="*/ 67 w 76"/>
                <a:gd name="T7" fmla="*/ 162 h 164"/>
                <a:gd name="T8" fmla="*/ 55 w 76"/>
                <a:gd name="T9" fmla="*/ 162 h 164"/>
                <a:gd name="T10" fmla="*/ 31 w 76"/>
                <a:gd name="T11" fmla="*/ 96 h 164"/>
                <a:gd name="T12" fmla="*/ 8 w 76"/>
                <a:gd name="T13" fmla="*/ 47 h 164"/>
                <a:gd name="T14" fmla="*/ 3 w 76"/>
                <a:gd name="T15" fmla="*/ 29 h 164"/>
                <a:gd name="T16" fmla="*/ 18 w 76"/>
                <a:gd name="T17" fmla="*/ 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4">
                  <a:moveTo>
                    <a:pt x="18" y="3"/>
                  </a:moveTo>
                  <a:cubicBezTo>
                    <a:pt x="25" y="5"/>
                    <a:pt x="30" y="18"/>
                    <a:pt x="52" y="73"/>
                  </a:cubicBezTo>
                  <a:cubicBezTo>
                    <a:pt x="72" y="123"/>
                    <a:pt x="76" y="155"/>
                    <a:pt x="76" y="155"/>
                  </a:cubicBezTo>
                  <a:cubicBezTo>
                    <a:pt x="76" y="155"/>
                    <a:pt x="75" y="159"/>
                    <a:pt x="67" y="162"/>
                  </a:cubicBezTo>
                  <a:cubicBezTo>
                    <a:pt x="62" y="164"/>
                    <a:pt x="55" y="162"/>
                    <a:pt x="55" y="162"/>
                  </a:cubicBezTo>
                  <a:cubicBezTo>
                    <a:pt x="55" y="162"/>
                    <a:pt x="39" y="112"/>
                    <a:pt x="31" y="96"/>
                  </a:cubicBezTo>
                  <a:cubicBezTo>
                    <a:pt x="21" y="76"/>
                    <a:pt x="8" y="47"/>
                    <a:pt x="8" y="47"/>
                  </a:cubicBezTo>
                  <a:cubicBezTo>
                    <a:pt x="8" y="47"/>
                    <a:pt x="5" y="43"/>
                    <a:pt x="3" y="29"/>
                  </a:cubicBezTo>
                  <a:cubicBezTo>
                    <a:pt x="0" y="9"/>
                    <a:pt x="8" y="0"/>
                    <a:pt x="18" y="3"/>
                  </a:cubicBezTo>
                  <a:close/>
                </a:path>
              </a:pathLst>
            </a:custGeom>
            <a:solidFill>
              <a:srgbClr val="0FD3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2" name="Freeform 119"/>
            <p:cNvSpPr>
              <a:spLocks/>
            </p:cNvSpPr>
            <p:nvPr/>
          </p:nvSpPr>
          <p:spPr bwMode="auto">
            <a:xfrm>
              <a:off x="3194050" y="1949450"/>
              <a:ext cx="109538" cy="60325"/>
            </a:xfrm>
            <a:custGeom>
              <a:avLst/>
              <a:gdLst>
                <a:gd name="T0" fmla="*/ 27 w 81"/>
                <a:gd name="T1" fmla="*/ 0 h 45"/>
                <a:gd name="T2" fmla="*/ 20 w 81"/>
                <a:gd name="T3" fmla="*/ 10 h 45"/>
                <a:gd name="T4" fmla="*/ 20 w 81"/>
                <a:gd name="T5" fmla="*/ 13 h 45"/>
                <a:gd name="T6" fmla="*/ 13 w 81"/>
                <a:gd name="T7" fmla="*/ 24 h 45"/>
                <a:gd name="T8" fmla="*/ 18 w 81"/>
                <a:gd name="T9" fmla="*/ 44 h 45"/>
                <a:gd name="T10" fmla="*/ 81 w 81"/>
                <a:gd name="T11" fmla="*/ 32 h 45"/>
                <a:gd name="T12" fmla="*/ 27 w 8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81" h="45">
                  <a:moveTo>
                    <a:pt x="27" y="0"/>
                  </a:moveTo>
                  <a:cubicBezTo>
                    <a:pt x="20" y="10"/>
                    <a:pt x="20" y="10"/>
                    <a:pt x="20" y="10"/>
                  </a:cubicBezTo>
                  <a:cubicBezTo>
                    <a:pt x="20" y="11"/>
                    <a:pt x="20" y="12"/>
                    <a:pt x="20" y="13"/>
                  </a:cubicBezTo>
                  <a:cubicBezTo>
                    <a:pt x="20" y="15"/>
                    <a:pt x="17" y="21"/>
                    <a:pt x="13" y="24"/>
                  </a:cubicBezTo>
                  <a:cubicBezTo>
                    <a:pt x="8" y="27"/>
                    <a:pt x="0" y="42"/>
                    <a:pt x="18" y="44"/>
                  </a:cubicBezTo>
                  <a:cubicBezTo>
                    <a:pt x="38" y="45"/>
                    <a:pt x="66" y="39"/>
                    <a:pt x="81" y="32"/>
                  </a:cubicBezTo>
                  <a:cubicBezTo>
                    <a:pt x="70" y="24"/>
                    <a:pt x="40" y="15"/>
                    <a:pt x="27" y="0"/>
                  </a:cubicBezTo>
                  <a:close/>
                </a:path>
              </a:pathLst>
            </a:custGeom>
            <a:solidFill>
              <a:srgbClr val="F2C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3" name="Freeform 120"/>
            <p:cNvSpPr>
              <a:spLocks/>
            </p:cNvSpPr>
            <p:nvPr/>
          </p:nvSpPr>
          <p:spPr bwMode="auto">
            <a:xfrm>
              <a:off x="3181350" y="1839913"/>
              <a:ext cx="106363" cy="120650"/>
            </a:xfrm>
            <a:custGeom>
              <a:avLst/>
              <a:gdLst>
                <a:gd name="T0" fmla="*/ 43 w 80"/>
                <a:gd name="T1" fmla="*/ 6 h 89"/>
                <a:gd name="T2" fmla="*/ 72 w 80"/>
                <a:gd name="T3" fmla="*/ 28 h 89"/>
                <a:gd name="T4" fmla="*/ 78 w 80"/>
                <a:gd name="T5" fmla="*/ 51 h 89"/>
                <a:gd name="T6" fmla="*/ 72 w 80"/>
                <a:gd name="T7" fmla="*/ 83 h 89"/>
                <a:gd name="T8" fmla="*/ 32 w 80"/>
                <a:gd name="T9" fmla="*/ 75 h 89"/>
                <a:gd name="T10" fmla="*/ 15 w 80"/>
                <a:gd name="T11" fmla="*/ 58 h 89"/>
                <a:gd name="T12" fmla="*/ 0 w 80"/>
                <a:gd name="T13" fmla="*/ 20 h 89"/>
                <a:gd name="T14" fmla="*/ 43 w 80"/>
                <a:gd name="T15" fmla="*/ 6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9">
                  <a:moveTo>
                    <a:pt x="43" y="6"/>
                  </a:moveTo>
                  <a:cubicBezTo>
                    <a:pt x="64" y="0"/>
                    <a:pt x="69" y="17"/>
                    <a:pt x="72" y="28"/>
                  </a:cubicBezTo>
                  <a:cubicBezTo>
                    <a:pt x="75" y="36"/>
                    <a:pt x="78" y="51"/>
                    <a:pt x="78" y="51"/>
                  </a:cubicBezTo>
                  <a:cubicBezTo>
                    <a:pt x="80" y="66"/>
                    <a:pt x="79" y="78"/>
                    <a:pt x="72" y="83"/>
                  </a:cubicBezTo>
                  <a:cubicBezTo>
                    <a:pt x="63" y="89"/>
                    <a:pt x="47" y="85"/>
                    <a:pt x="32" y="75"/>
                  </a:cubicBezTo>
                  <a:cubicBezTo>
                    <a:pt x="19" y="67"/>
                    <a:pt x="16" y="59"/>
                    <a:pt x="15" y="58"/>
                  </a:cubicBezTo>
                  <a:cubicBezTo>
                    <a:pt x="0" y="20"/>
                    <a:pt x="0" y="20"/>
                    <a:pt x="0" y="20"/>
                  </a:cubicBezTo>
                  <a:cubicBezTo>
                    <a:pt x="0" y="20"/>
                    <a:pt x="32" y="9"/>
                    <a:pt x="43" y="6"/>
                  </a:cubicBezTo>
                  <a:close/>
                </a:path>
              </a:pathLst>
            </a:custGeom>
            <a:solidFill>
              <a:srgbClr val="FFE1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4" name="Freeform 121"/>
            <p:cNvSpPr>
              <a:spLocks/>
            </p:cNvSpPr>
            <p:nvPr/>
          </p:nvSpPr>
          <p:spPr bwMode="auto">
            <a:xfrm>
              <a:off x="3213100" y="1839913"/>
              <a:ext cx="69850" cy="60325"/>
            </a:xfrm>
            <a:custGeom>
              <a:avLst/>
              <a:gdLst>
                <a:gd name="T0" fmla="*/ 3 w 52"/>
                <a:gd name="T1" fmla="*/ 9 h 45"/>
                <a:gd name="T2" fmla="*/ 0 w 52"/>
                <a:gd name="T3" fmla="*/ 44 h 45"/>
                <a:gd name="T4" fmla="*/ 19 w 52"/>
                <a:gd name="T5" fmla="*/ 42 h 45"/>
                <a:gd name="T6" fmla="*/ 17 w 52"/>
                <a:gd name="T7" fmla="*/ 29 h 45"/>
                <a:gd name="T8" fmla="*/ 22 w 52"/>
                <a:gd name="T9" fmla="*/ 41 h 45"/>
                <a:gd name="T10" fmla="*/ 43 w 52"/>
                <a:gd name="T11" fmla="*/ 31 h 45"/>
                <a:gd name="T12" fmla="*/ 51 w 52"/>
                <a:gd name="T13" fmla="*/ 21 h 45"/>
                <a:gd name="T14" fmla="*/ 25 w 52"/>
                <a:gd name="T15" fmla="*/ 0 h 45"/>
                <a:gd name="T16" fmla="*/ 3 w 52"/>
                <a:gd name="T17" fmla="*/ 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5">
                  <a:moveTo>
                    <a:pt x="3" y="9"/>
                  </a:moveTo>
                  <a:cubicBezTo>
                    <a:pt x="0" y="44"/>
                    <a:pt x="0" y="44"/>
                    <a:pt x="0" y="44"/>
                  </a:cubicBezTo>
                  <a:cubicBezTo>
                    <a:pt x="0" y="44"/>
                    <a:pt x="14" y="45"/>
                    <a:pt x="19" y="42"/>
                  </a:cubicBezTo>
                  <a:cubicBezTo>
                    <a:pt x="19" y="42"/>
                    <a:pt x="17" y="37"/>
                    <a:pt x="17" y="29"/>
                  </a:cubicBezTo>
                  <a:cubicBezTo>
                    <a:pt x="17" y="29"/>
                    <a:pt x="22" y="37"/>
                    <a:pt x="22" y="41"/>
                  </a:cubicBezTo>
                  <a:cubicBezTo>
                    <a:pt x="22" y="42"/>
                    <a:pt x="31" y="39"/>
                    <a:pt x="43" y="31"/>
                  </a:cubicBezTo>
                  <a:cubicBezTo>
                    <a:pt x="45" y="30"/>
                    <a:pt x="52" y="24"/>
                    <a:pt x="51" y="21"/>
                  </a:cubicBezTo>
                  <a:cubicBezTo>
                    <a:pt x="44" y="2"/>
                    <a:pt x="25" y="0"/>
                    <a:pt x="25" y="0"/>
                  </a:cubicBezTo>
                  <a:lnTo>
                    <a:pt x="3" y="9"/>
                  </a:lnTo>
                  <a:close/>
                </a:path>
              </a:pathLst>
            </a:custGeom>
            <a:solidFill>
              <a:srgbClr val="CE7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5" name="Freeform 122"/>
            <p:cNvSpPr>
              <a:spLocks/>
            </p:cNvSpPr>
            <p:nvPr/>
          </p:nvSpPr>
          <p:spPr bwMode="auto">
            <a:xfrm>
              <a:off x="3165475" y="1836738"/>
              <a:ext cx="79375" cy="130175"/>
            </a:xfrm>
            <a:custGeom>
              <a:avLst/>
              <a:gdLst>
                <a:gd name="T0" fmla="*/ 44 w 59"/>
                <a:gd name="T1" fmla="*/ 0 h 97"/>
                <a:gd name="T2" fmla="*/ 45 w 59"/>
                <a:gd name="T3" fmla="*/ 28 h 97"/>
                <a:gd name="T4" fmla="*/ 40 w 59"/>
                <a:gd name="T5" fmla="*/ 43 h 97"/>
                <a:gd name="T6" fmla="*/ 39 w 59"/>
                <a:gd name="T7" fmla="*/ 59 h 97"/>
                <a:gd name="T8" fmla="*/ 53 w 59"/>
                <a:gd name="T9" fmla="*/ 78 h 97"/>
                <a:gd name="T10" fmla="*/ 36 w 59"/>
                <a:gd name="T11" fmla="*/ 97 h 97"/>
                <a:gd name="T12" fmla="*/ 12 w 59"/>
                <a:gd name="T13" fmla="*/ 70 h 97"/>
                <a:gd name="T14" fmla="*/ 1 w 59"/>
                <a:gd name="T15" fmla="*/ 11 h 97"/>
                <a:gd name="T16" fmla="*/ 20 w 59"/>
                <a:gd name="T17" fmla="*/ 2 h 97"/>
                <a:gd name="T18" fmla="*/ 44 w 59"/>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97">
                  <a:moveTo>
                    <a:pt x="44" y="0"/>
                  </a:moveTo>
                  <a:cubicBezTo>
                    <a:pt x="44" y="0"/>
                    <a:pt x="53" y="15"/>
                    <a:pt x="45" y="28"/>
                  </a:cubicBezTo>
                  <a:cubicBezTo>
                    <a:pt x="37" y="41"/>
                    <a:pt x="37" y="41"/>
                    <a:pt x="40" y="43"/>
                  </a:cubicBezTo>
                  <a:cubicBezTo>
                    <a:pt x="42" y="46"/>
                    <a:pt x="42" y="52"/>
                    <a:pt x="39" y="59"/>
                  </a:cubicBezTo>
                  <a:cubicBezTo>
                    <a:pt x="32" y="76"/>
                    <a:pt x="49" y="80"/>
                    <a:pt x="53" y="78"/>
                  </a:cubicBezTo>
                  <a:cubicBezTo>
                    <a:pt x="59" y="76"/>
                    <a:pt x="48" y="97"/>
                    <a:pt x="36" y="97"/>
                  </a:cubicBezTo>
                  <a:cubicBezTo>
                    <a:pt x="25" y="97"/>
                    <a:pt x="7" y="94"/>
                    <a:pt x="12" y="70"/>
                  </a:cubicBezTo>
                  <a:cubicBezTo>
                    <a:pt x="14" y="59"/>
                    <a:pt x="0" y="11"/>
                    <a:pt x="1" y="11"/>
                  </a:cubicBezTo>
                  <a:cubicBezTo>
                    <a:pt x="2" y="10"/>
                    <a:pt x="20" y="2"/>
                    <a:pt x="20" y="2"/>
                  </a:cubicBezTo>
                  <a:lnTo>
                    <a:pt x="44" y="0"/>
                  </a:lnTo>
                  <a:close/>
                </a:path>
              </a:pathLst>
            </a:custGeom>
            <a:solidFill>
              <a:srgbClr val="CE73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0" name="Group 229" hidden="1"/>
          <p:cNvGrpSpPr/>
          <p:nvPr/>
        </p:nvGrpSpPr>
        <p:grpSpPr>
          <a:xfrm>
            <a:off x="3124201" y="2919414"/>
            <a:ext cx="227013" cy="962026"/>
            <a:chOff x="3124200" y="2919413"/>
            <a:chExt cx="227013" cy="962026"/>
          </a:xfrm>
        </p:grpSpPr>
        <p:sp>
          <p:nvSpPr>
            <p:cNvPr id="146" name="Freeform 123"/>
            <p:cNvSpPr>
              <a:spLocks/>
            </p:cNvSpPr>
            <p:nvPr/>
          </p:nvSpPr>
          <p:spPr bwMode="auto">
            <a:xfrm>
              <a:off x="3219450" y="3073401"/>
              <a:ext cx="131763" cy="220663"/>
            </a:xfrm>
            <a:custGeom>
              <a:avLst/>
              <a:gdLst>
                <a:gd name="T0" fmla="*/ 54 w 99"/>
                <a:gd name="T1" fmla="*/ 28 h 164"/>
                <a:gd name="T2" fmla="*/ 88 w 99"/>
                <a:gd name="T3" fmla="*/ 130 h 164"/>
                <a:gd name="T4" fmla="*/ 66 w 99"/>
                <a:gd name="T5" fmla="*/ 159 h 164"/>
                <a:gd name="T6" fmla="*/ 0 w 99"/>
                <a:gd name="T7" fmla="*/ 159 h 164"/>
                <a:gd name="T8" fmla="*/ 6 w 99"/>
                <a:gd name="T9" fmla="*/ 140 h 164"/>
                <a:gd name="T10" fmla="*/ 58 w 99"/>
                <a:gd name="T11" fmla="*/ 130 h 164"/>
                <a:gd name="T12" fmla="*/ 33 w 99"/>
                <a:gd name="T13" fmla="*/ 61 h 164"/>
                <a:gd name="T14" fmla="*/ 54 w 99"/>
                <a:gd name="T15" fmla="*/ 28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64">
                  <a:moveTo>
                    <a:pt x="54" y="28"/>
                  </a:moveTo>
                  <a:cubicBezTo>
                    <a:pt x="57" y="31"/>
                    <a:pt x="88" y="130"/>
                    <a:pt x="88" y="130"/>
                  </a:cubicBezTo>
                  <a:cubicBezTo>
                    <a:pt x="88" y="130"/>
                    <a:pt x="99" y="154"/>
                    <a:pt x="66" y="159"/>
                  </a:cubicBezTo>
                  <a:cubicBezTo>
                    <a:pt x="31" y="164"/>
                    <a:pt x="0" y="159"/>
                    <a:pt x="0" y="159"/>
                  </a:cubicBezTo>
                  <a:cubicBezTo>
                    <a:pt x="6" y="140"/>
                    <a:pt x="6" y="140"/>
                    <a:pt x="6" y="140"/>
                  </a:cubicBezTo>
                  <a:cubicBezTo>
                    <a:pt x="58" y="130"/>
                    <a:pt x="58" y="130"/>
                    <a:pt x="58" y="130"/>
                  </a:cubicBezTo>
                  <a:cubicBezTo>
                    <a:pt x="33" y="61"/>
                    <a:pt x="33" y="61"/>
                    <a:pt x="33" y="61"/>
                  </a:cubicBezTo>
                  <a:cubicBezTo>
                    <a:pt x="33" y="61"/>
                    <a:pt x="34" y="0"/>
                    <a:pt x="54" y="28"/>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7" name="Freeform 124"/>
            <p:cNvSpPr>
              <a:spLocks/>
            </p:cNvSpPr>
            <p:nvPr/>
          </p:nvSpPr>
          <p:spPr bwMode="auto">
            <a:xfrm>
              <a:off x="3192463" y="3340101"/>
              <a:ext cx="138113" cy="457200"/>
            </a:xfrm>
            <a:custGeom>
              <a:avLst/>
              <a:gdLst>
                <a:gd name="T0" fmla="*/ 88 w 103"/>
                <a:gd name="T1" fmla="*/ 83 h 341"/>
                <a:gd name="T2" fmla="*/ 51 w 103"/>
                <a:gd name="T3" fmla="*/ 145 h 341"/>
                <a:gd name="T4" fmla="*/ 44 w 103"/>
                <a:gd name="T5" fmla="*/ 172 h 341"/>
                <a:gd name="T6" fmla="*/ 60 w 103"/>
                <a:gd name="T7" fmla="*/ 295 h 341"/>
                <a:gd name="T8" fmla="*/ 27 w 103"/>
                <a:gd name="T9" fmla="*/ 338 h 341"/>
                <a:gd name="T10" fmla="*/ 22 w 103"/>
                <a:gd name="T11" fmla="*/ 335 h 341"/>
                <a:gd name="T12" fmla="*/ 35 w 103"/>
                <a:gd name="T13" fmla="*/ 310 h 341"/>
                <a:gd name="T14" fmla="*/ 4 w 103"/>
                <a:gd name="T15" fmla="*/ 185 h 341"/>
                <a:gd name="T16" fmla="*/ 2 w 103"/>
                <a:gd name="T17" fmla="*/ 152 h 341"/>
                <a:gd name="T18" fmla="*/ 42 w 103"/>
                <a:gd name="T19" fmla="*/ 21 h 341"/>
                <a:gd name="T20" fmla="*/ 78 w 103"/>
                <a:gd name="T21" fmla="*/ 0 h 341"/>
                <a:gd name="T22" fmla="*/ 88 w 103"/>
                <a:gd name="T23" fmla="*/ 83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341">
                  <a:moveTo>
                    <a:pt x="88" y="83"/>
                  </a:moveTo>
                  <a:cubicBezTo>
                    <a:pt x="87" y="85"/>
                    <a:pt x="65" y="118"/>
                    <a:pt x="51" y="145"/>
                  </a:cubicBezTo>
                  <a:cubicBezTo>
                    <a:pt x="44" y="159"/>
                    <a:pt x="41" y="165"/>
                    <a:pt x="44" y="172"/>
                  </a:cubicBezTo>
                  <a:cubicBezTo>
                    <a:pt x="63" y="213"/>
                    <a:pt x="62" y="288"/>
                    <a:pt x="60" y="295"/>
                  </a:cubicBezTo>
                  <a:cubicBezTo>
                    <a:pt x="60" y="295"/>
                    <a:pt x="46" y="341"/>
                    <a:pt x="27" y="338"/>
                  </a:cubicBezTo>
                  <a:cubicBezTo>
                    <a:pt x="24" y="338"/>
                    <a:pt x="21" y="337"/>
                    <a:pt x="22" y="335"/>
                  </a:cubicBezTo>
                  <a:cubicBezTo>
                    <a:pt x="22" y="334"/>
                    <a:pt x="32" y="318"/>
                    <a:pt x="35" y="310"/>
                  </a:cubicBezTo>
                  <a:cubicBezTo>
                    <a:pt x="40" y="295"/>
                    <a:pt x="4" y="185"/>
                    <a:pt x="4" y="185"/>
                  </a:cubicBezTo>
                  <a:cubicBezTo>
                    <a:pt x="1" y="174"/>
                    <a:pt x="0" y="168"/>
                    <a:pt x="2" y="152"/>
                  </a:cubicBezTo>
                  <a:cubicBezTo>
                    <a:pt x="4" y="140"/>
                    <a:pt x="42" y="21"/>
                    <a:pt x="42" y="21"/>
                  </a:cubicBezTo>
                  <a:cubicBezTo>
                    <a:pt x="78" y="0"/>
                    <a:pt x="78" y="0"/>
                    <a:pt x="78" y="0"/>
                  </a:cubicBezTo>
                  <a:cubicBezTo>
                    <a:pt x="78" y="0"/>
                    <a:pt x="103" y="36"/>
                    <a:pt x="88" y="83"/>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8" name="Freeform 125"/>
            <p:cNvSpPr>
              <a:spLocks/>
            </p:cNvSpPr>
            <p:nvPr/>
          </p:nvSpPr>
          <p:spPr bwMode="auto">
            <a:xfrm>
              <a:off x="3205163" y="3719513"/>
              <a:ext cx="87313" cy="109538"/>
            </a:xfrm>
            <a:custGeom>
              <a:avLst/>
              <a:gdLst>
                <a:gd name="T0" fmla="*/ 30 w 65"/>
                <a:gd name="T1" fmla="*/ 33 h 82"/>
                <a:gd name="T2" fmla="*/ 14 w 65"/>
                <a:gd name="T3" fmla="*/ 49 h 82"/>
                <a:gd name="T4" fmla="*/ 3 w 65"/>
                <a:gd name="T5" fmla="*/ 69 h 82"/>
                <a:gd name="T6" fmla="*/ 3 w 65"/>
                <a:gd name="T7" fmla="*/ 77 h 82"/>
                <a:gd name="T8" fmla="*/ 26 w 65"/>
                <a:gd name="T9" fmla="*/ 74 h 82"/>
                <a:gd name="T10" fmla="*/ 47 w 65"/>
                <a:gd name="T11" fmla="*/ 50 h 82"/>
                <a:gd name="T12" fmla="*/ 54 w 65"/>
                <a:gd name="T13" fmla="*/ 32 h 82"/>
                <a:gd name="T14" fmla="*/ 62 w 65"/>
                <a:gd name="T15" fmla="*/ 57 h 82"/>
                <a:gd name="T16" fmla="*/ 65 w 65"/>
                <a:gd name="T17" fmla="*/ 55 h 82"/>
                <a:gd name="T18" fmla="*/ 60 w 65"/>
                <a:gd name="T19" fmla="*/ 20 h 82"/>
                <a:gd name="T20" fmla="*/ 47 w 65"/>
                <a:gd name="T21" fmla="*/ 3 h 82"/>
                <a:gd name="T22" fmla="*/ 30 w 65"/>
                <a:gd name="T23" fmla="*/ 3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82">
                  <a:moveTo>
                    <a:pt x="30" y="33"/>
                  </a:moveTo>
                  <a:cubicBezTo>
                    <a:pt x="30" y="33"/>
                    <a:pt x="23" y="44"/>
                    <a:pt x="14" y="49"/>
                  </a:cubicBezTo>
                  <a:cubicBezTo>
                    <a:pt x="13" y="50"/>
                    <a:pt x="3" y="69"/>
                    <a:pt x="3" y="69"/>
                  </a:cubicBezTo>
                  <a:cubicBezTo>
                    <a:pt x="3" y="69"/>
                    <a:pt x="0" y="74"/>
                    <a:pt x="3" y="77"/>
                  </a:cubicBezTo>
                  <a:cubicBezTo>
                    <a:pt x="7" y="82"/>
                    <a:pt x="18" y="77"/>
                    <a:pt x="26" y="74"/>
                  </a:cubicBezTo>
                  <a:cubicBezTo>
                    <a:pt x="44" y="66"/>
                    <a:pt x="47" y="50"/>
                    <a:pt x="47" y="50"/>
                  </a:cubicBezTo>
                  <a:cubicBezTo>
                    <a:pt x="54" y="32"/>
                    <a:pt x="54" y="32"/>
                    <a:pt x="54" y="32"/>
                  </a:cubicBezTo>
                  <a:cubicBezTo>
                    <a:pt x="62" y="57"/>
                    <a:pt x="62" y="57"/>
                    <a:pt x="62" y="57"/>
                  </a:cubicBezTo>
                  <a:cubicBezTo>
                    <a:pt x="62" y="57"/>
                    <a:pt x="65" y="57"/>
                    <a:pt x="65" y="55"/>
                  </a:cubicBezTo>
                  <a:cubicBezTo>
                    <a:pt x="65" y="51"/>
                    <a:pt x="60" y="20"/>
                    <a:pt x="60" y="20"/>
                  </a:cubicBezTo>
                  <a:cubicBezTo>
                    <a:pt x="60" y="20"/>
                    <a:pt x="60" y="0"/>
                    <a:pt x="47" y="3"/>
                  </a:cubicBezTo>
                  <a:cubicBezTo>
                    <a:pt x="34" y="6"/>
                    <a:pt x="30" y="33"/>
                    <a:pt x="30" y="33"/>
                  </a:cubicBezTo>
                </a:path>
              </a:pathLst>
            </a:custGeom>
            <a:solidFill>
              <a:srgbClr val="4590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49" name="Freeform 126"/>
            <p:cNvSpPr>
              <a:spLocks/>
            </p:cNvSpPr>
            <p:nvPr/>
          </p:nvSpPr>
          <p:spPr bwMode="auto">
            <a:xfrm>
              <a:off x="3124200" y="3375026"/>
              <a:ext cx="136525" cy="479425"/>
            </a:xfrm>
            <a:custGeom>
              <a:avLst/>
              <a:gdLst>
                <a:gd name="T0" fmla="*/ 81 w 102"/>
                <a:gd name="T1" fmla="*/ 82 h 356"/>
                <a:gd name="T2" fmla="*/ 56 w 102"/>
                <a:gd name="T3" fmla="*/ 153 h 356"/>
                <a:gd name="T4" fmla="*/ 55 w 102"/>
                <a:gd name="T5" fmla="*/ 181 h 356"/>
                <a:gd name="T6" fmla="*/ 101 w 102"/>
                <a:gd name="T7" fmla="*/ 302 h 356"/>
                <a:gd name="T8" fmla="*/ 80 w 102"/>
                <a:gd name="T9" fmla="*/ 353 h 356"/>
                <a:gd name="T10" fmla="*/ 72 w 102"/>
                <a:gd name="T11" fmla="*/ 353 h 356"/>
                <a:gd name="T12" fmla="*/ 80 w 102"/>
                <a:gd name="T13" fmla="*/ 322 h 356"/>
                <a:gd name="T14" fmla="*/ 19 w 102"/>
                <a:gd name="T15" fmla="*/ 204 h 356"/>
                <a:gd name="T16" fmla="*/ 9 w 102"/>
                <a:gd name="T17" fmla="*/ 171 h 356"/>
                <a:gd name="T18" fmla="*/ 30 w 102"/>
                <a:gd name="T19" fmla="*/ 35 h 356"/>
                <a:gd name="T20" fmla="*/ 46 w 102"/>
                <a:gd name="T21" fmla="*/ 0 h 356"/>
                <a:gd name="T22" fmla="*/ 81 w 102"/>
                <a:gd name="T23" fmla="*/ 8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356">
                  <a:moveTo>
                    <a:pt x="81" y="82"/>
                  </a:moveTo>
                  <a:cubicBezTo>
                    <a:pt x="80" y="84"/>
                    <a:pt x="64" y="122"/>
                    <a:pt x="56" y="153"/>
                  </a:cubicBezTo>
                  <a:cubicBezTo>
                    <a:pt x="52" y="168"/>
                    <a:pt x="51" y="176"/>
                    <a:pt x="55" y="181"/>
                  </a:cubicBezTo>
                  <a:cubicBezTo>
                    <a:pt x="84" y="218"/>
                    <a:pt x="102" y="293"/>
                    <a:pt x="101" y="302"/>
                  </a:cubicBezTo>
                  <a:cubicBezTo>
                    <a:pt x="101" y="302"/>
                    <a:pt x="96" y="341"/>
                    <a:pt x="80" y="353"/>
                  </a:cubicBezTo>
                  <a:cubicBezTo>
                    <a:pt x="78" y="354"/>
                    <a:pt x="71" y="356"/>
                    <a:pt x="72" y="353"/>
                  </a:cubicBezTo>
                  <a:cubicBezTo>
                    <a:pt x="72" y="352"/>
                    <a:pt x="79" y="331"/>
                    <a:pt x="80" y="322"/>
                  </a:cubicBezTo>
                  <a:cubicBezTo>
                    <a:pt x="81" y="306"/>
                    <a:pt x="19" y="204"/>
                    <a:pt x="19" y="204"/>
                  </a:cubicBezTo>
                  <a:cubicBezTo>
                    <a:pt x="13" y="194"/>
                    <a:pt x="11" y="187"/>
                    <a:pt x="9" y="171"/>
                  </a:cubicBezTo>
                  <a:cubicBezTo>
                    <a:pt x="0" y="116"/>
                    <a:pt x="30" y="35"/>
                    <a:pt x="30" y="35"/>
                  </a:cubicBezTo>
                  <a:cubicBezTo>
                    <a:pt x="46" y="0"/>
                    <a:pt x="46" y="0"/>
                    <a:pt x="46" y="0"/>
                  </a:cubicBezTo>
                  <a:cubicBezTo>
                    <a:pt x="46" y="0"/>
                    <a:pt x="85" y="31"/>
                    <a:pt x="81" y="8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0" name="Freeform 127"/>
            <p:cNvSpPr>
              <a:spLocks/>
            </p:cNvSpPr>
            <p:nvPr/>
          </p:nvSpPr>
          <p:spPr bwMode="auto">
            <a:xfrm>
              <a:off x="3198813" y="3030538"/>
              <a:ext cx="84138" cy="153988"/>
            </a:xfrm>
            <a:custGeom>
              <a:avLst/>
              <a:gdLst>
                <a:gd name="T0" fmla="*/ 61 w 63"/>
                <a:gd name="T1" fmla="*/ 87 h 115"/>
                <a:gd name="T2" fmla="*/ 48 w 63"/>
                <a:gd name="T3" fmla="*/ 111 h 115"/>
                <a:gd name="T4" fmla="*/ 2 w 63"/>
                <a:gd name="T5" fmla="*/ 81 h 115"/>
                <a:gd name="T6" fmla="*/ 18 w 63"/>
                <a:gd name="T7" fmla="*/ 50 h 115"/>
                <a:gd name="T8" fmla="*/ 16 w 63"/>
                <a:gd name="T9" fmla="*/ 15 h 115"/>
                <a:gd name="T10" fmla="*/ 43 w 63"/>
                <a:gd name="T11" fmla="*/ 0 h 115"/>
                <a:gd name="T12" fmla="*/ 63 w 63"/>
                <a:gd name="T13" fmla="*/ 70 h 115"/>
                <a:gd name="T14" fmla="*/ 61 w 63"/>
                <a:gd name="T15" fmla="*/ 87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5">
                  <a:moveTo>
                    <a:pt x="61" y="87"/>
                  </a:moveTo>
                  <a:cubicBezTo>
                    <a:pt x="63" y="94"/>
                    <a:pt x="63" y="105"/>
                    <a:pt x="48" y="111"/>
                  </a:cubicBezTo>
                  <a:cubicBezTo>
                    <a:pt x="39" y="115"/>
                    <a:pt x="14" y="93"/>
                    <a:pt x="2" y="81"/>
                  </a:cubicBezTo>
                  <a:cubicBezTo>
                    <a:pt x="0" y="79"/>
                    <a:pt x="11" y="68"/>
                    <a:pt x="18" y="50"/>
                  </a:cubicBezTo>
                  <a:cubicBezTo>
                    <a:pt x="21" y="42"/>
                    <a:pt x="16" y="15"/>
                    <a:pt x="16" y="15"/>
                  </a:cubicBezTo>
                  <a:cubicBezTo>
                    <a:pt x="43" y="0"/>
                    <a:pt x="43" y="0"/>
                    <a:pt x="43" y="0"/>
                  </a:cubicBezTo>
                  <a:cubicBezTo>
                    <a:pt x="43" y="0"/>
                    <a:pt x="56" y="43"/>
                    <a:pt x="63" y="70"/>
                  </a:cubicBezTo>
                  <a:cubicBezTo>
                    <a:pt x="63" y="73"/>
                    <a:pt x="59" y="81"/>
                    <a:pt x="61" y="87"/>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1" name="Freeform 128"/>
            <p:cNvSpPr>
              <a:spLocks/>
            </p:cNvSpPr>
            <p:nvPr/>
          </p:nvSpPr>
          <p:spPr bwMode="auto">
            <a:xfrm>
              <a:off x="3141663" y="3090863"/>
              <a:ext cx="185738" cy="423863"/>
            </a:xfrm>
            <a:custGeom>
              <a:avLst/>
              <a:gdLst>
                <a:gd name="T0" fmla="*/ 37 w 139"/>
                <a:gd name="T1" fmla="*/ 29 h 316"/>
                <a:gd name="T2" fmla="*/ 14 w 139"/>
                <a:gd name="T3" fmla="*/ 73 h 316"/>
                <a:gd name="T4" fmla="*/ 31 w 139"/>
                <a:gd name="T5" fmla="*/ 104 h 316"/>
                <a:gd name="T6" fmla="*/ 39 w 139"/>
                <a:gd name="T7" fmla="*/ 141 h 316"/>
                <a:gd name="T8" fmla="*/ 30 w 139"/>
                <a:gd name="T9" fmla="*/ 188 h 316"/>
                <a:gd name="T10" fmla="*/ 0 w 139"/>
                <a:gd name="T11" fmla="*/ 290 h 316"/>
                <a:gd name="T12" fmla="*/ 37 w 139"/>
                <a:gd name="T13" fmla="*/ 306 h 316"/>
                <a:gd name="T14" fmla="*/ 119 w 139"/>
                <a:gd name="T15" fmla="*/ 296 h 316"/>
                <a:gd name="T16" fmla="*/ 133 w 139"/>
                <a:gd name="T17" fmla="*/ 216 h 316"/>
                <a:gd name="T18" fmla="*/ 103 w 139"/>
                <a:gd name="T19" fmla="*/ 141 h 316"/>
                <a:gd name="T20" fmla="*/ 110 w 139"/>
                <a:gd name="T21" fmla="*/ 72 h 316"/>
                <a:gd name="T22" fmla="*/ 113 w 139"/>
                <a:gd name="T23" fmla="*/ 33 h 316"/>
                <a:gd name="T24" fmla="*/ 97 w 139"/>
                <a:gd name="T25" fmla="*/ 2 h 316"/>
                <a:gd name="T26" fmla="*/ 73 w 139"/>
                <a:gd name="T27" fmla="*/ 6 h 316"/>
                <a:gd name="T28" fmla="*/ 37 w 139"/>
                <a:gd name="T29" fmla="*/ 2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316">
                  <a:moveTo>
                    <a:pt x="37" y="29"/>
                  </a:moveTo>
                  <a:cubicBezTo>
                    <a:pt x="37" y="29"/>
                    <a:pt x="15" y="58"/>
                    <a:pt x="14" y="73"/>
                  </a:cubicBezTo>
                  <a:cubicBezTo>
                    <a:pt x="13" y="79"/>
                    <a:pt x="29" y="98"/>
                    <a:pt x="31" y="104"/>
                  </a:cubicBezTo>
                  <a:cubicBezTo>
                    <a:pt x="32" y="109"/>
                    <a:pt x="39" y="135"/>
                    <a:pt x="39" y="141"/>
                  </a:cubicBezTo>
                  <a:cubicBezTo>
                    <a:pt x="38" y="143"/>
                    <a:pt x="36" y="168"/>
                    <a:pt x="30" y="188"/>
                  </a:cubicBezTo>
                  <a:cubicBezTo>
                    <a:pt x="17" y="229"/>
                    <a:pt x="0" y="290"/>
                    <a:pt x="0" y="290"/>
                  </a:cubicBezTo>
                  <a:cubicBezTo>
                    <a:pt x="0" y="290"/>
                    <a:pt x="8" y="302"/>
                    <a:pt x="37" y="306"/>
                  </a:cubicBezTo>
                  <a:cubicBezTo>
                    <a:pt x="107" y="316"/>
                    <a:pt x="119" y="296"/>
                    <a:pt x="119" y="296"/>
                  </a:cubicBezTo>
                  <a:cubicBezTo>
                    <a:pt x="121" y="295"/>
                    <a:pt x="139" y="248"/>
                    <a:pt x="133" y="216"/>
                  </a:cubicBezTo>
                  <a:cubicBezTo>
                    <a:pt x="128" y="189"/>
                    <a:pt x="103" y="149"/>
                    <a:pt x="103" y="141"/>
                  </a:cubicBezTo>
                  <a:cubicBezTo>
                    <a:pt x="104" y="122"/>
                    <a:pt x="110" y="72"/>
                    <a:pt x="110" y="72"/>
                  </a:cubicBezTo>
                  <a:cubicBezTo>
                    <a:pt x="110" y="72"/>
                    <a:pt x="117" y="49"/>
                    <a:pt x="113" y="33"/>
                  </a:cubicBezTo>
                  <a:cubicBezTo>
                    <a:pt x="108" y="11"/>
                    <a:pt x="106" y="7"/>
                    <a:pt x="97" y="2"/>
                  </a:cubicBezTo>
                  <a:cubicBezTo>
                    <a:pt x="94" y="0"/>
                    <a:pt x="86" y="3"/>
                    <a:pt x="73" y="6"/>
                  </a:cubicBezTo>
                  <a:cubicBezTo>
                    <a:pt x="73" y="6"/>
                    <a:pt x="49" y="9"/>
                    <a:pt x="37" y="29"/>
                  </a:cubicBezTo>
                  <a:close/>
                </a:path>
              </a:pathLst>
            </a:custGeom>
            <a:solidFill>
              <a:srgbClr val="66A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2" name="Freeform 129"/>
            <p:cNvSpPr>
              <a:spLocks/>
            </p:cNvSpPr>
            <p:nvPr/>
          </p:nvSpPr>
          <p:spPr bwMode="auto">
            <a:xfrm>
              <a:off x="3252788" y="3014663"/>
              <a:ext cx="36513" cy="44450"/>
            </a:xfrm>
            <a:custGeom>
              <a:avLst/>
              <a:gdLst>
                <a:gd name="T0" fmla="*/ 20 w 28"/>
                <a:gd name="T1" fmla="*/ 4 h 33"/>
                <a:gd name="T2" fmla="*/ 5 w 28"/>
                <a:gd name="T3" fmla="*/ 11 h 33"/>
                <a:gd name="T4" fmla="*/ 1 w 28"/>
                <a:gd name="T5" fmla="*/ 29 h 33"/>
                <a:gd name="T6" fmla="*/ 13 w 28"/>
                <a:gd name="T7" fmla="*/ 28 h 33"/>
                <a:gd name="T8" fmla="*/ 19 w 28"/>
                <a:gd name="T9" fmla="*/ 23 h 33"/>
                <a:gd name="T10" fmla="*/ 20 w 28"/>
                <a:gd name="T11" fmla="*/ 4 h 33"/>
              </a:gdLst>
              <a:ahLst/>
              <a:cxnLst>
                <a:cxn ang="0">
                  <a:pos x="T0" y="T1"/>
                </a:cxn>
                <a:cxn ang="0">
                  <a:pos x="T2" y="T3"/>
                </a:cxn>
                <a:cxn ang="0">
                  <a:pos x="T4" y="T5"/>
                </a:cxn>
                <a:cxn ang="0">
                  <a:pos x="T6" y="T7"/>
                </a:cxn>
                <a:cxn ang="0">
                  <a:pos x="T8" y="T9"/>
                </a:cxn>
                <a:cxn ang="0">
                  <a:pos x="T10" y="T11"/>
                </a:cxn>
              </a:cxnLst>
              <a:rect l="0" t="0" r="r" b="b"/>
              <a:pathLst>
                <a:path w="28" h="33">
                  <a:moveTo>
                    <a:pt x="20" y="4"/>
                  </a:moveTo>
                  <a:cubicBezTo>
                    <a:pt x="12" y="0"/>
                    <a:pt x="5" y="11"/>
                    <a:pt x="5" y="11"/>
                  </a:cubicBezTo>
                  <a:cubicBezTo>
                    <a:pt x="5" y="11"/>
                    <a:pt x="3" y="23"/>
                    <a:pt x="1" y="29"/>
                  </a:cubicBezTo>
                  <a:cubicBezTo>
                    <a:pt x="0" y="33"/>
                    <a:pt x="9" y="32"/>
                    <a:pt x="13" y="28"/>
                  </a:cubicBezTo>
                  <a:cubicBezTo>
                    <a:pt x="14" y="28"/>
                    <a:pt x="19" y="23"/>
                    <a:pt x="19" y="23"/>
                  </a:cubicBezTo>
                  <a:cubicBezTo>
                    <a:pt x="24" y="18"/>
                    <a:pt x="28" y="8"/>
                    <a:pt x="20"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3" name="Freeform 130"/>
            <p:cNvSpPr>
              <a:spLocks/>
            </p:cNvSpPr>
            <p:nvPr/>
          </p:nvSpPr>
          <p:spPr bwMode="auto">
            <a:xfrm>
              <a:off x="3198813" y="3759201"/>
              <a:ext cx="95250" cy="122238"/>
            </a:xfrm>
            <a:custGeom>
              <a:avLst/>
              <a:gdLst>
                <a:gd name="T0" fmla="*/ 34 w 71"/>
                <a:gd name="T1" fmla="*/ 38 h 90"/>
                <a:gd name="T2" fmla="*/ 30 w 71"/>
                <a:gd name="T3" fmla="*/ 56 h 90"/>
                <a:gd name="T4" fmla="*/ 16 w 71"/>
                <a:gd name="T5" fmla="*/ 67 h 90"/>
                <a:gd name="T6" fmla="*/ 7 w 71"/>
                <a:gd name="T7" fmla="*/ 81 h 90"/>
                <a:gd name="T8" fmla="*/ 4 w 71"/>
                <a:gd name="T9" fmla="*/ 90 h 90"/>
                <a:gd name="T10" fmla="*/ 17 w 71"/>
                <a:gd name="T11" fmla="*/ 90 h 90"/>
                <a:gd name="T12" fmla="*/ 36 w 71"/>
                <a:gd name="T13" fmla="*/ 84 h 90"/>
                <a:gd name="T14" fmla="*/ 51 w 71"/>
                <a:gd name="T15" fmla="*/ 55 h 90"/>
                <a:gd name="T16" fmla="*/ 54 w 71"/>
                <a:gd name="T17" fmla="*/ 34 h 90"/>
                <a:gd name="T18" fmla="*/ 68 w 71"/>
                <a:gd name="T19" fmla="*/ 57 h 90"/>
                <a:gd name="T20" fmla="*/ 70 w 71"/>
                <a:gd name="T21" fmla="*/ 55 h 90"/>
                <a:gd name="T22" fmla="*/ 57 w 71"/>
                <a:gd name="T23" fmla="*/ 21 h 90"/>
                <a:gd name="T24" fmla="*/ 40 w 71"/>
                <a:gd name="T25" fmla="*/ 8 h 90"/>
                <a:gd name="T26" fmla="*/ 34 w 71"/>
                <a:gd name="T27" fmla="*/ 3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90">
                  <a:moveTo>
                    <a:pt x="34" y="38"/>
                  </a:moveTo>
                  <a:cubicBezTo>
                    <a:pt x="35" y="42"/>
                    <a:pt x="33" y="50"/>
                    <a:pt x="30" y="56"/>
                  </a:cubicBezTo>
                  <a:cubicBezTo>
                    <a:pt x="28" y="61"/>
                    <a:pt x="23" y="65"/>
                    <a:pt x="16" y="67"/>
                  </a:cubicBezTo>
                  <a:cubicBezTo>
                    <a:pt x="16" y="67"/>
                    <a:pt x="12" y="76"/>
                    <a:pt x="7" y="81"/>
                  </a:cubicBezTo>
                  <a:cubicBezTo>
                    <a:pt x="5" y="82"/>
                    <a:pt x="0" y="86"/>
                    <a:pt x="4" y="90"/>
                  </a:cubicBezTo>
                  <a:cubicBezTo>
                    <a:pt x="4" y="90"/>
                    <a:pt x="16" y="90"/>
                    <a:pt x="17" y="90"/>
                  </a:cubicBezTo>
                  <a:cubicBezTo>
                    <a:pt x="24" y="90"/>
                    <a:pt x="29" y="88"/>
                    <a:pt x="36" y="84"/>
                  </a:cubicBezTo>
                  <a:cubicBezTo>
                    <a:pt x="51" y="72"/>
                    <a:pt x="51" y="55"/>
                    <a:pt x="51" y="55"/>
                  </a:cubicBezTo>
                  <a:cubicBezTo>
                    <a:pt x="54" y="34"/>
                    <a:pt x="54" y="34"/>
                    <a:pt x="54" y="34"/>
                  </a:cubicBezTo>
                  <a:cubicBezTo>
                    <a:pt x="68" y="57"/>
                    <a:pt x="68" y="57"/>
                    <a:pt x="68" y="57"/>
                  </a:cubicBezTo>
                  <a:cubicBezTo>
                    <a:pt x="68" y="57"/>
                    <a:pt x="71" y="57"/>
                    <a:pt x="70" y="55"/>
                  </a:cubicBezTo>
                  <a:cubicBezTo>
                    <a:pt x="69" y="51"/>
                    <a:pt x="57" y="21"/>
                    <a:pt x="57" y="21"/>
                  </a:cubicBezTo>
                  <a:cubicBezTo>
                    <a:pt x="57" y="21"/>
                    <a:pt x="51" y="0"/>
                    <a:pt x="40" y="8"/>
                  </a:cubicBezTo>
                  <a:cubicBezTo>
                    <a:pt x="32" y="13"/>
                    <a:pt x="34" y="30"/>
                    <a:pt x="34" y="38"/>
                  </a:cubicBezTo>
                </a:path>
              </a:pathLst>
            </a:custGeom>
            <a:solidFill>
              <a:srgbClr val="66A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4" name="Freeform 131"/>
            <p:cNvSpPr>
              <a:spLocks/>
            </p:cNvSpPr>
            <p:nvPr/>
          </p:nvSpPr>
          <p:spPr bwMode="auto">
            <a:xfrm>
              <a:off x="3163888" y="3141663"/>
              <a:ext cx="76200" cy="282575"/>
            </a:xfrm>
            <a:custGeom>
              <a:avLst/>
              <a:gdLst>
                <a:gd name="T0" fmla="*/ 34 w 57"/>
                <a:gd name="T1" fmla="*/ 1 h 210"/>
                <a:gd name="T2" fmla="*/ 53 w 57"/>
                <a:gd name="T3" fmla="*/ 31 h 210"/>
                <a:gd name="T4" fmla="*/ 56 w 57"/>
                <a:gd name="T5" fmla="*/ 123 h 210"/>
                <a:gd name="T6" fmla="*/ 11 w 57"/>
                <a:gd name="T7" fmla="*/ 201 h 210"/>
                <a:gd name="T8" fmla="*/ 0 w 57"/>
                <a:gd name="T9" fmla="*/ 197 h 210"/>
                <a:gd name="T10" fmla="*/ 28 w 57"/>
                <a:gd name="T11" fmla="*/ 118 h 210"/>
                <a:gd name="T12" fmla="*/ 18 w 57"/>
                <a:gd name="T13" fmla="*/ 26 h 210"/>
                <a:gd name="T14" fmla="*/ 34 w 57"/>
                <a:gd name="T15" fmla="*/ 1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10">
                  <a:moveTo>
                    <a:pt x="34" y="1"/>
                  </a:moveTo>
                  <a:cubicBezTo>
                    <a:pt x="34" y="1"/>
                    <a:pt x="50" y="0"/>
                    <a:pt x="53" y="31"/>
                  </a:cubicBezTo>
                  <a:cubicBezTo>
                    <a:pt x="57" y="63"/>
                    <a:pt x="56" y="123"/>
                    <a:pt x="56" y="123"/>
                  </a:cubicBezTo>
                  <a:cubicBezTo>
                    <a:pt x="56" y="123"/>
                    <a:pt x="36" y="174"/>
                    <a:pt x="11" y="201"/>
                  </a:cubicBezTo>
                  <a:cubicBezTo>
                    <a:pt x="2" y="210"/>
                    <a:pt x="0" y="197"/>
                    <a:pt x="0" y="197"/>
                  </a:cubicBezTo>
                  <a:cubicBezTo>
                    <a:pt x="28" y="118"/>
                    <a:pt x="28" y="118"/>
                    <a:pt x="28" y="118"/>
                  </a:cubicBezTo>
                  <a:cubicBezTo>
                    <a:pt x="28" y="88"/>
                    <a:pt x="19" y="44"/>
                    <a:pt x="18" y="26"/>
                  </a:cubicBezTo>
                  <a:cubicBezTo>
                    <a:pt x="16" y="10"/>
                    <a:pt x="28" y="1"/>
                    <a:pt x="34" y="1"/>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5" name="Freeform 132"/>
            <p:cNvSpPr>
              <a:spLocks/>
            </p:cNvSpPr>
            <p:nvPr/>
          </p:nvSpPr>
          <p:spPr bwMode="auto">
            <a:xfrm>
              <a:off x="3141663" y="3400426"/>
              <a:ext cx="39688" cy="68263"/>
            </a:xfrm>
            <a:custGeom>
              <a:avLst/>
              <a:gdLst>
                <a:gd name="T0" fmla="*/ 19 w 29"/>
                <a:gd name="T1" fmla="*/ 0 h 51"/>
                <a:gd name="T2" fmla="*/ 3 w 29"/>
                <a:gd name="T3" fmla="*/ 25 h 51"/>
                <a:gd name="T4" fmla="*/ 4 w 29"/>
                <a:gd name="T5" fmla="*/ 40 h 51"/>
                <a:gd name="T6" fmla="*/ 12 w 29"/>
                <a:gd name="T7" fmla="*/ 48 h 51"/>
                <a:gd name="T8" fmla="*/ 22 w 29"/>
                <a:gd name="T9" fmla="*/ 49 h 51"/>
                <a:gd name="T10" fmla="*/ 23 w 29"/>
                <a:gd name="T11" fmla="*/ 43 h 51"/>
                <a:gd name="T12" fmla="*/ 20 w 29"/>
                <a:gd name="T13" fmla="*/ 32 h 51"/>
                <a:gd name="T14" fmla="*/ 27 w 29"/>
                <a:gd name="T15" fmla="*/ 7 h 51"/>
                <a:gd name="T16" fmla="*/ 19 w 29"/>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51">
                  <a:moveTo>
                    <a:pt x="19" y="0"/>
                  </a:moveTo>
                  <a:cubicBezTo>
                    <a:pt x="19" y="0"/>
                    <a:pt x="4" y="21"/>
                    <a:pt x="3" y="25"/>
                  </a:cubicBezTo>
                  <a:cubicBezTo>
                    <a:pt x="0" y="31"/>
                    <a:pt x="3" y="36"/>
                    <a:pt x="4" y="40"/>
                  </a:cubicBezTo>
                  <a:cubicBezTo>
                    <a:pt x="6" y="45"/>
                    <a:pt x="9" y="46"/>
                    <a:pt x="12" y="48"/>
                  </a:cubicBezTo>
                  <a:cubicBezTo>
                    <a:pt x="14" y="49"/>
                    <a:pt x="17" y="51"/>
                    <a:pt x="22" y="49"/>
                  </a:cubicBezTo>
                  <a:cubicBezTo>
                    <a:pt x="24" y="47"/>
                    <a:pt x="23" y="43"/>
                    <a:pt x="23" y="43"/>
                  </a:cubicBezTo>
                  <a:cubicBezTo>
                    <a:pt x="20" y="32"/>
                    <a:pt x="20" y="32"/>
                    <a:pt x="20" y="32"/>
                  </a:cubicBezTo>
                  <a:cubicBezTo>
                    <a:pt x="20" y="32"/>
                    <a:pt x="29" y="13"/>
                    <a:pt x="27" y="7"/>
                  </a:cubicBezTo>
                  <a:cubicBezTo>
                    <a:pt x="26" y="0"/>
                    <a:pt x="19" y="0"/>
                    <a:pt x="19" y="0"/>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6" name="Freeform 133"/>
            <p:cNvSpPr>
              <a:spLocks/>
            </p:cNvSpPr>
            <p:nvPr/>
          </p:nvSpPr>
          <p:spPr bwMode="auto">
            <a:xfrm>
              <a:off x="3138488" y="2919413"/>
              <a:ext cx="195263" cy="377825"/>
            </a:xfrm>
            <a:custGeom>
              <a:avLst/>
              <a:gdLst>
                <a:gd name="T0" fmla="*/ 109 w 146"/>
                <a:gd name="T1" fmla="*/ 30 h 282"/>
                <a:gd name="T2" fmla="*/ 49 w 146"/>
                <a:gd name="T3" fmla="*/ 3 h 282"/>
                <a:gd name="T4" fmla="*/ 49 w 146"/>
                <a:gd name="T5" fmla="*/ 3 h 282"/>
                <a:gd name="T6" fmla="*/ 13 w 146"/>
                <a:gd name="T7" fmla="*/ 66 h 282"/>
                <a:gd name="T8" fmla="*/ 47 w 146"/>
                <a:gd name="T9" fmla="*/ 141 h 282"/>
                <a:gd name="T10" fmla="*/ 97 w 146"/>
                <a:gd name="T11" fmla="*/ 281 h 282"/>
                <a:gd name="T12" fmla="*/ 96 w 146"/>
                <a:gd name="T13" fmla="*/ 233 h 282"/>
                <a:gd name="T14" fmla="*/ 126 w 146"/>
                <a:gd name="T15" fmla="*/ 155 h 282"/>
                <a:gd name="T16" fmla="*/ 109 w 146"/>
                <a:gd name="T17" fmla="*/ 3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82">
                  <a:moveTo>
                    <a:pt x="109" y="30"/>
                  </a:moveTo>
                  <a:cubicBezTo>
                    <a:pt x="89" y="0"/>
                    <a:pt x="57" y="0"/>
                    <a:pt x="49" y="3"/>
                  </a:cubicBezTo>
                  <a:cubicBezTo>
                    <a:pt x="49" y="3"/>
                    <a:pt x="49" y="3"/>
                    <a:pt x="49" y="3"/>
                  </a:cubicBezTo>
                  <a:cubicBezTo>
                    <a:pt x="49" y="3"/>
                    <a:pt x="0" y="16"/>
                    <a:pt x="13" y="66"/>
                  </a:cubicBezTo>
                  <a:cubicBezTo>
                    <a:pt x="21" y="93"/>
                    <a:pt x="51" y="111"/>
                    <a:pt x="47" y="141"/>
                  </a:cubicBezTo>
                  <a:cubicBezTo>
                    <a:pt x="29" y="282"/>
                    <a:pt x="97" y="281"/>
                    <a:pt x="97" y="281"/>
                  </a:cubicBezTo>
                  <a:cubicBezTo>
                    <a:pt x="97" y="281"/>
                    <a:pt x="82" y="260"/>
                    <a:pt x="96" y="233"/>
                  </a:cubicBezTo>
                  <a:cubicBezTo>
                    <a:pt x="112" y="203"/>
                    <a:pt x="126" y="155"/>
                    <a:pt x="126" y="155"/>
                  </a:cubicBezTo>
                  <a:cubicBezTo>
                    <a:pt x="126" y="155"/>
                    <a:pt x="146" y="88"/>
                    <a:pt x="109" y="30"/>
                  </a:cubicBezTo>
                  <a:close/>
                </a:path>
              </a:pathLst>
            </a:custGeom>
            <a:solidFill>
              <a:srgbClr val="D16B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7" name="Freeform 134"/>
            <p:cNvSpPr>
              <a:spLocks noEditPoints="1"/>
            </p:cNvSpPr>
            <p:nvPr/>
          </p:nvSpPr>
          <p:spPr bwMode="auto">
            <a:xfrm>
              <a:off x="3244850" y="3805238"/>
              <a:ext cx="25400" cy="66675"/>
            </a:xfrm>
            <a:custGeom>
              <a:avLst/>
              <a:gdLst>
                <a:gd name="T0" fmla="*/ 0 w 19"/>
                <a:gd name="T1" fmla="*/ 50 h 50"/>
                <a:gd name="T2" fmla="*/ 0 w 19"/>
                <a:gd name="T3" fmla="*/ 50 h 50"/>
                <a:gd name="T4" fmla="*/ 0 w 19"/>
                <a:gd name="T5" fmla="*/ 50 h 50"/>
                <a:gd name="T6" fmla="*/ 0 w 19"/>
                <a:gd name="T7" fmla="*/ 50 h 50"/>
                <a:gd name="T8" fmla="*/ 0 w 19"/>
                <a:gd name="T9" fmla="*/ 50 h 50"/>
                <a:gd name="T10" fmla="*/ 0 w 19"/>
                <a:gd name="T11" fmla="*/ 50 h 50"/>
                <a:gd name="T12" fmla="*/ 0 w 19"/>
                <a:gd name="T13" fmla="*/ 50 h 50"/>
                <a:gd name="T14" fmla="*/ 0 w 19"/>
                <a:gd name="T15" fmla="*/ 50 h 50"/>
                <a:gd name="T16" fmla="*/ 0 w 19"/>
                <a:gd name="T17" fmla="*/ 50 h 50"/>
                <a:gd name="T18" fmla="*/ 1 w 19"/>
                <a:gd name="T19" fmla="*/ 50 h 50"/>
                <a:gd name="T20" fmla="*/ 0 w 19"/>
                <a:gd name="T21" fmla="*/ 50 h 50"/>
                <a:gd name="T22" fmla="*/ 1 w 19"/>
                <a:gd name="T23" fmla="*/ 50 h 50"/>
                <a:gd name="T24" fmla="*/ 19 w 19"/>
                <a:gd name="T25" fmla="*/ 0 h 50"/>
                <a:gd name="T26" fmla="*/ 16 w 19"/>
                <a:gd name="T27" fmla="*/ 21 h 50"/>
                <a:gd name="T28" fmla="*/ 19 w 19"/>
                <a:gd name="T29" fmla="*/ 0 h 50"/>
                <a:gd name="T30" fmla="*/ 19 w 19"/>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50">
                  <a:moveTo>
                    <a:pt x="0" y="50"/>
                  </a:moveTo>
                  <a:cubicBezTo>
                    <a:pt x="0" y="50"/>
                    <a:pt x="0" y="50"/>
                    <a:pt x="0" y="50"/>
                  </a:cubicBezTo>
                  <a:cubicBezTo>
                    <a:pt x="0" y="50"/>
                    <a:pt x="0" y="50"/>
                    <a:pt x="0" y="50"/>
                  </a:cubicBezTo>
                  <a:moveTo>
                    <a:pt x="0" y="50"/>
                  </a:moveTo>
                  <a:cubicBezTo>
                    <a:pt x="0" y="50"/>
                    <a:pt x="0" y="50"/>
                    <a:pt x="0" y="50"/>
                  </a:cubicBezTo>
                  <a:cubicBezTo>
                    <a:pt x="0" y="50"/>
                    <a:pt x="0" y="50"/>
                    <a:pt x="0" y="50"/>
                  </a:cubicBezTo>
                  <a:moveTo>
                    <a:pt x="0" y="50"/>
                  </a:moveTo>
                  <a:cubicBezTo>
                    <a:pt x="0" y="50"/>
                    <a:pt x="0" y="50"/>
                    <a:pt x="0" y="50"/>
                  </a:cubicBezTo>
                  <a:cubicBezTo>
                    <a:pt x="0" y="50"/>
                    <a:pt x="0" y="50"/>
                    <a:pt x="0" y="50"/>
                  </a:cubicBezTo>
                  <a:moveTo>
                    <a:pt x="1" y="50"/>
                  </a:moveTo>
                  <a:cubicBezTo>
                    <a:pt x="0" y="50"/>
                    <a:pt x="0" y="50"/>
                    <a:pt x="0" y="50"/>
                  </a:cubicBezTo>
                  <a:cubicBezTo>
                    <a:pt x="0" y="50"/>
                    <a:pt x="0" y="50"/>
                    <a:pt x="1" y="50"/>
                  </a:cubicBezTo>
                  <a:moveTo>
                    <a:pt x="19" y="0"/>
                  </a:moveTo>
                  <a:cubicBezTo>
                    <a:pt x="16" y="21"/>
                    <a:pt x="16" y="21"/>
                    <a:pt x="16" y="21"/>
                  </a:cubicBezTo>
                  <a:cubicBezTo>
                    <a:pt x="19" y="0"/>
                    <a:pt x="19" y="0"/>
                    <a:pt x="19" y="0"/>
                  </a:cubicBezTo>
                  <a:cubicBezTo>
                    <a:pt x="19" y="0"/>
                    <a:pt x="19" y="0"/>
                    <a:pt x="19" y="0"/>
                  </a:cubicBezTo>
                </a:path>
              </a:pathLst>
            </a:custGeom>
            <a:solidFill>
              <a:srgbClr val="BFBE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58" name="Freeform 135"/>
            <p:cNvSpPr>
              <a:spLocks/>
            </p:cNvSpPr>
            <p:nvPr/>
          </p:nvSpPr>
          <p:spPr bwMode="auto">
            <a:xfrm>
              <a:off x="3222625" y="3798888"/>
              <a:ext cx="47625" cy="82550"/>
            </a:xfrm>
            <a:custGeom>
              <a:avLst/>
              <a:gdLst>
                <a:gd name="T0" fmla="*/ 32 w 36"/>
                <a:gd name="T1" fmla="*/ 0 h 61"/>
                <a:gd name="T2" fmla="*/ 29 w 36"/>
                <a:gd name="T3" fmla="*/ 8 h 61"/>
                <a:gd name="T4" fmla="*/ 21 w 36"/>
                <a:gd name="T5" fmla="*/ 40 h 61"/>
                <a:gd name="T6" fmla="*/ 4 w 36"/>
                <a:gd name="T7" fmla="*/ 60 h 61"/>
                <a:gd name="T8" fmla="*/ 0 w 36"/>
                <a:gd name="T9" fmla="*/ 61 h 61"/>
                <a:gd name="T10" fmla="*/ 17 w 36"/>
                <a:gd name="T11" fmla="*/ 55 h 61"/>
                <a:gd name="T12" fmla="*/ 17 w 36"/>
                <a:gd name="T13" fmla="*/ 55 h 61"/>
                <a:gd name="T14" fmla="*/ 17 w 36"/>
                <a:gd name="T15" fmla="*/ 55 h 61"/>
                <a:gd name="T16" fmla="*/ 17 w 36"/>
                <a:gd name="T17" fmla="*/ 55 h 61"/>
                <a:gd name="T18" fmla="*/ 17 w 36"/>
                <a:gd name="T19" fmla="*/ 55 h 61"/>
                <a:gd name="T20" fmla="*/ 17 w 36"/>
                <a:gd name="T21" fmla="*/ 55 h 61"/>
                <a:gd name="T22" fmla="*/ 17 w 36"/>
                <a:gd name="T23" fmla="*/ 55 h 61"/>
                <a:gd name="T24" fmla="*/ 18 w 36"/>
                <a:gd name="T25" fmla="*/ 55 h 61"/>
                <a:gd name="T26" fmla="*/ 18 w 36"/>
                <a:gd name="T27" fmla="*/ 55 h 61"/>
                <a:gd name="T28" fmla="*/ 33 w 36"/>
                <a:gd name="T29" fmla="*/ 26 h 61"/>
                <a:gd name="T30" fmla="*/ 33 w 36"/>
                <a:gd name="T31" fmla="*/ 26 h 61"/>
                <a:gd name="T32" fmla="*/ 36 w 36"/>
                <a:gd name="T33" fmla="*/ 5 h 61"/>
                <a:gd name="T34" fmla="*/ 33 w 36"/>
                <a:gd name="T35" fmla="*/ 1 h 61"/>
                <a:gd name="T36" fmla="*/ 32 w 36"/>
                <a:gd name="T3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61">
                  <a:moveTo>
                    <a:pt x="32" y="0"/>
                  </a:moveTo>
                  <a:cubicBezTo>
                    <a:pt x="31" y="0"/>
                    <a:pt x="30" y="4"/>
                    <a:pt x="29" y="8"/>
                  </a:cubicBezTo>
                  <a:cubicBezTo>
                    <a:pt x="28" y="15"/>
                    <a:pt x="25" y="32"/>
                    <a:pt x="21" y="40"/>
                  </a:cubicBezTo>
                  <a:cubicBezTo>
                    <a:pt x="17" y="48"/>
                    <a:pt x="10" y="57"/>
                    <a:pt x="4" y="60"/>
                  </a:cubicBezTo>
                  <a:cubicBezTo>
                    <a:pt x="3" y="60"/>
                    <a:pt x="1" y="61"/>
                    <a:pt x="0" y="61"/>
                  </a:cubicBezTo>
                  <a:cubicBezTo>
                    <a:pt x="6" y="61"/>
                    <a:pt x="11" y="59"/>
                    <a:pt x="17" y="55"/>
                  </a:cubicBezTo>
                  <a:cubicBezTo>
                    <a:pt x="17" y="55"/>
                    <a:pt x="17" y="55"/>
                    <a:pt x="17" y="55"/>
                  </a:cubicBezTo>
                  <a:cubicBezTo>
                    <a:pt x="17" y="55"/>
                    <a:pt x="17" y="55"/>
                    <a:pt x="17" y="55"/>
                  </a:cubicBezTo>
                  <a:cubicBezTo>
                    <a:pt x="17" y="55"/>
                    <a:pt x="17" y="55"/>
                    <a:pt x="17" y="55"/>
                  </a:cubicBezTo>
                  <a:cubicBezTo>
                    <a:pt x="17" y="55"/>
                    <a:pt x="17" y="55"/>
                    <a:pt x="17" y="55"/>
                  </a:cubicBezTo>
                  <a:cubicBezTo>
                    <a:pt x="17" y="55"/>
                    <a:pt x="17" y="55"/>
                    <a:pt x="17" y="55"/>
                  </a:cubicBezTo>
                  <a:cubicBezTo>
                    <a:pt x="17" y="55"/>
                    <a:pt x="17" y="55"/>
                    <a:pt x="17" y="55"/>
                  </a:cubicBezTo>
                  <a:cubicBezTo>
                    <a:pt x="17" y="55"/>
                    <a:pt x="17" y="55"/>
                    <a:pt x="18" y="55"/>
                  </a:cubicBezTo>
                  <a:cubicBezTo>
                    <a:pt x="18" y="55"/>
                    <a:pt x="18" y="55"/>
                    <a:pt x="18" y="55"/>
                  </a:cubicBezTo>
                  <a:cubicBezTo>
                    <a:pt x="33" y="43"/>
                    <a:pt x="33" y="26"/>
                    <a:pt x="33" y="26"/>
                  </a:cubicBezTo>
                  <a:cubicBezTo>
                    <a:pt x="33" y="26"/>
                    <a:pt x="33" y="26"/>
                    <a:pt x="33" y="26"/>
                  </a:cubicBezTo>
                  <a:cubicBezTo>
                    <a:pt x="36" y="5"/>
                    <a:pt x="36" y="5"/>
                    <a:pt x="36" y="5"/>
                  </a:cubicBezTo>
                  <a:cubicBezTo>
                    <a:pt x="35" y="4"/>
                    <a:pt x="35" y="2"/>
                    <a:pt x="33" y="1"/>
                  </a:cubicBezTo>
                  <a:cubicBezTo>
                    <a:pt x="33" y="1"/>
                    <a:pt x="32" y="0"/>
                    <a:pt x="32" y="0"/>
                  </a:cubicBezTo>
                </a:path>
              </a:pathLst>
            </a:custGeom>
            <a:solidFill>
              <a:srgbClr val="4C8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2" name="Group 231" hidden="1"/>
          <p:cNvGrpSpPr/>
          <p:nvPr/>
        </p:nvGrpSpPr>
        <p:grpSpPr>
          <a:xfrm>
            <a:off x="4046539" y="2505076"/>
            <a:ext cx="180975" cy="1098551"/>
            <a:chOff x="4046538" y="2505075"/>
            <a:chExt cx="180975" cy="1098551"/>
          </a:xfrm>
        </p:grpSpPr>
        <p:sp>
          <p:nvSpPr>
            <p:cNvPr id="159" name="Freeform 136"/>
            <p:cNvSpPr>
              <a:spLocks/>
            </p:cNvSpPr>
            <p:nvPr/>
          </p:nvSpPr>
          <p:spPr bwMode="auto">
            <a:xfrm>
              <a:off x="4133850" y="2522538"/>
              <a:ext cx="93663" cy="393700"/>
            </a:xfrm>
            <a:custGeom>
              <a:avLst/>
              <a:gdLst>
                <a:gd name="T0" fmla="*/ 30 w 69"/>
                <a:gd name="T1" fmla="*/ 52 h 293"/>
                <a:gd name="T2" fmla="*/ 12 w 69"/>
                <a:gd name="T3" fmla="*/ 35 h 293"/>
                <a:gd name="T4" fmla="*/ 0 w 69"/>
                <a:gd name="T5" fmla="*/ 22 h 293"/>
                <a:gd name="T6" fmla="*/ 12 w 69"/>
                <a:gd name="T7" fmla="*/ 25 h 293"/>
                <a:gd name="T8" fmla="*/ 22 w 69"/>
                <a:gd name="T9" fmla="*/ 30 h 293"/>
                <a:gd name="T10" fmla="*/ 9 w 69"/>
                <a:gd name="T11" fmla="*/ 12 h 293"/>
                <a:gd name="T12" fmla="*/ 0 w 69"/>
                <a:gd name="T13" fmla="*/ 8 h 293"/>
                <a:gd name="T14" fmla="*/ 14 w 69"/>
                <a:gd name="T15" fmla="*/ 0 h 293"/>
                <a:gd name="T16" fmla="*/ 36 w 69"/>
                <a:gd name="T17" fmla="*/ 11 h 293"/>
                <a:gd name="T18" fmla="*/ 48 w 69"/>
                <a:gd name="T19" fmla="*/ 43 h 293"/>
                <a:gd name="T20" fmla="*/ 67 w 69"/>
                <a:gd name="T21" fmla="*/ 141 h 293"/>
                <a:gd name="T22" fmla="*/ 24 w 69"/>
                <a:gd name="T23" fmla="*/ 285 h 293"/>
                <a:gd name="T24" fmla="*/ 4 w 69"/>
                <a:gd name="T25" fmla="*/ 256 h 293"/>
                <a:gd name="T26" fmla="*/ 38 w 69"/>
                <a:gd name="T27" fmla="*/ 142 h 293"/>
                <a:gd name="T28" fmla="*/ 30 w 69"/>
                <a:gd name="T29" fmla="*/ 5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293">
                  <a:moveTo>
                    <a:pt x="30" y="52"/>
                  </a:moveTo>
                  <a:cubicBezTo>
                    <a:pt x="25" y="51"/>
                    <a:pt x="19" y="44"/>
                    <a:pt x="12" y="35"/>
                  </a:cubicBezTo>
                  <a:cubicBezTo>
                    <a:pt x="9" y="31"/>
                    <a:pt x="3" y="25"/>
                    <a:pt x="0" y="22"/>
                  </a:cubicBezTo>
                  <a:cubicBezTo>
                    <a:pt x="3" y="23"/>
                    <a:pt x="5" y="17"/>
                    <a:pt x="12" y="25"/>
                  </a:cubicBezTo>
                  <a:cubicBezTo>
                    <a:pt x="16" y="31"/>
                    <a:pt x="19" y="33"/>
                    <a:pt x="22" y="30"/>
                  </a:cubicBezTo>
                  <a:cubicBezTo>
                    <a:pt x="26" y="27"/>
                    <a:pt x="17" y="18"/>
                    <a:pt x="9" y="12"/>
                  </a:cubicBezTo>
                  <a:cubicBezTo>
                    <a:pt x="5" y="10"/>
                    <a:pt x="2" y="9"/>
                    <a:pt x="0" y="8"/>
                  </a:cubicBezTo>
                  <a:cubicBezTo>
                    <a:pt x="2" y="7"/>
                    <a:pt x="1" y="1"/>
                    <a:pt x="14" y="0"/>
                  </a:cubicBezTo>
                  <a:cubicBezTo>
                    <a:pt x="20" y="0"/>
                    <a:pt x="26" y="2"/>
                    <a:pt x="36" y="11"/>
                  </a:cubicBezTo>
                  <a:cubicBezTo>
                    <a:pt x="47" y="21"/>
                    <a:pt x="45" y="34"/>
                    <a:pt x="48" y="43"/>
                  </a:cubicBezTo>
                  <a:cubicBezTo>
                    <a:pt x="50" y="49"/>
                    <a:pt x="69" y="100"/>
                    <a:pt x="67" y="141"/>
                  </a:cubicBezTo>
                  <a:cubicBezTo>
                    <a:pt x="65" y="181"/>
                    <a:pt x="24" y="285"/>
                    <a:pt x="24" y="285"/>
                  </a:cubicBezTo>
                  <a:cubicBezTo>
                    <a:pt x="14" y="293"/>
                    <a:pt x="4" y="256"/>
                    <a:pt x="4" y="256"/>
                  </a:cubicBezTo>
                  <a:cubicBezTo>
                    <a:pt x="4" y="256"/>
                    <a:pt x="39" y="143"/>
                    <a:pt x="38" y="142"/>
                  </a:cubicBezTo>
                  <a:cubicBezTo>
                    <a:pt x="31" y="97"/>
                    <a:pt x="35" y="53"/>
                    <a:pt x="30" y="52"/>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0" name="Freeform 137"/>
            <p:cNvSpPr>
              <a:spLocks/>
            </p:cNvSpPr>
            <p:nvPr/>
          </p:nvSpPr>
          <p:spPr bwMode="auto">
            <a:xfrm>
              <a:off x="4078288" y="3060701"/>
              <a:ext cx="127000" cy="496888"/>
            </a:xfrm>
            <a:custGeom>
              <a:avLst/>
              <a:gdLst>
                <a:gd name="T0" fmla="*/ 86 w 95"/>
                <a:gd name="T1" fmla="*/ 86 h 369"/>
                <a:gd name="T2" fmla="*/ 53 w 95"/>
                <a:gd name="T3" fmla="*/ 177 h 369"/>
                <a:gd name="T4" fmla="*/ 62 w 95"/>
                <a:gd name="T5" fmla="*/ 208 h 369"/>
                <a:gd name="T6" fmla="*/ 71 w 95"/>
                <a:gd name="T7" fmla="*/ 324 h 369"/>
                <a:gd name="T8" fmla="*/ 45 w 95"/>
                <a:gd name="T9" fmla="*/ 368 h 369"/>
                <a:gd name="T10" fmla="*/ 40 w 95"/>
                <a:gd name="T11" fmla="*/ 365 h 369"/>
                <a:gd name="T12" fmla="*/ 50 w 95"/>
                <a:gd name="T13" fmla="*/ 340 h 369"/>
                <a:gd name="T14" fmla="*/ 7 w 95"/>
                <a:gd name="T15" fmla="*/ 210 h 369"/>
                <a:gd name="T16" fmla="*/ 1 w 95"/>
                <a:gd name="T17" fmla="*/ 179 h 369"/>
                <a:gd name="T18" fmla="*/ 37 w 95"/>
                <a:gd name="T19" fmla="*/ 26 h 369"/>
                <a:gd name="T20" fmla="*/ 55 w 95"/>
                <a:gd name="T21" fmla="*/ 0 h 369"/>
                <a:gd name="T22" fmla="*/ 86 w 95"/>
                <a:gd name="T23" fmla="*/ 8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369">
                  <a:moveTo>
                    <a:pt x="86" y="86"/>
                  </a:moveTo>
                  <a:cubicBezTo>
                    <a:pt x="85" y="88"/>
                    <a:pt x="74" y="133"/>
                    <a:pt x="53" y="177"/>
                  </a:cubicBezTo>
                  <a:cubicBezTo>
                    <a:pt x="48" y="188"/>
                    <a:pt x="59" y="202"/>
                    <a:pt x="62" y="208"/>
                  </a:cubicBezTo>
                  <a:cubicBezTo>
                    <a:pt x="76" y="242"/>
                    <a:pt x="73" y="316"/>
                    <a:pt x="71" y="324"/>
                  </a:cubicBezTo>
                  <a:cubicBezTo>
                    <a:pt x="71" y="324"/>
                    <a:pt x="63" y="369"/>
                    <a:pt x="45" y="368"/>
                  </a:cubicBezTo>
                  <a:cubicBezTo>
                    <a:pt x="43" y="368"/>
                    <a:pt x="39" y="368"/>
                    <a:pt x="40" y="365"/>
                  </a:cubicBezTo>
                  <a:cubicBezTo>
                    <a:pt x="40" y="364"/>
                    <a:pt x="48" y="349"/>
                    <a:pt x="50" y="340"/>
                  </a:cubicBezTo>
                  <a:cubicBezTo>
                    <a:pt x="53" y="326"/>
                    <a:pt x="7" y="210"/>
                    <a:pt x="7" y="210"/>
                  </a:cubicBezTo>
                  <a:cubicBezTo>
                    <a:pt x="3" y="200"/>
                    <a:pt x="0" y="194"/>
                    <a:pt x="1" y="179"/>
                  </a:cubicBezTo>
                  <a:cubicBezTo>
                    <a:pt x="1" y="167"/>
                    <a:pt x="37" y="26"/>
                    <a:pt x="37" y="26"/>
                  </a:cubicBezTo>
                  <a:cubicBezTo>
                    <a:pt x="55" y="0"/>
                    <a:pt x="55" y="0"/>
                    <a:pt x="55" y="0"/>
                  </a:cubicBezTo>
                  <a:cubicBezTo>
                    <a:pt x="55" y="0"/>
                    <a:pt x="95" y="40"/>
                    <a:pt x="86" y="86"/>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1" name="Freeform 138"/>
            <p:cNvSpPr>
              <a:spLocks/>
            </p:cNvSpPr>
            <p:nvPr/>
          </p:nvSpPr>
          <p:spPr bwMode="auto">
            <a:xfrm>
              <a:off x="4124325" y="3479801"/>
              <a:ext cx="79375" cy="107950"/>
            </a:xfrm>
            <a:custGeom>
              <a:avLst/>
              <a:gdLst>
                <a:gd name="T0" fmla="*/ 16 w 60"/>
                <a:gd name="T1" fmla="*/ 13 h 80"/>
                <a:gd name="T2" fmla="*/ 12 w 60"/>
                <a:gd name="T3" fmla="*/ 45 h 80"/>
                <a:gd name="T4" fmla="*/ 0 w 60"/>
                <a:gd name="T5" fmla="*/ 66 h 80"/>
                <a:gd name="T6" fmla="*/ 4 w 60"/>
                <a:gd name="T7" fmla="*/ 76 h 80"/>
                <a:gd name="T8" fmla="*/ 24 w 60"/>
                <a:gd name="T9" fmla="*/ 73 h 80"/>
                <a:gd name="T10" fmla="*/ 41 w 60"/>
                <a:gd name="T11" fmla="*/ 48 h 80"/>
                <a:gd name="T12" fmla="*/ 46 w 60"/>
                <a:gd name="T13" fmla="*/ 30 h 80"/>
                <a:gd name="T14" fmla="*/ 56 w 60"/>
                <a:gd name="T15" fmla="*/ 52 h 80"/>
                <a:gd name="T16" fmla="*/ 58 w 60"/>
                <a:gd name="T17" fmla="*/ 50 h 80"/>
                <a:gd name="T18" fmla="*/ 47 w 60"/>
                <a:gd name="T19" fmla="*/ 14 h 80"/>
                <a:gd name="T20" fmla="*/ 31 w 60"/>
                <a:gd name="T21" fmla="*/ 4 h 80"/>
                <a:gd name="T22" fmla="*/ 16 w 60"/>
                <a:gd name="T23"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80">
                  <a:moveTo>
                    <a:pt x="16" y="13"/>
                  </a:moveTo>
                  <a:cubicBezTo>
                    <a:pt x="16" y="13"/>
                    <a:pt x="20" y="24"/>
                    <a:pt x="12" y="45"/>
                  </a:cubicBezTo>
                  <a:cubicBezTo>
                    <a:pt x="9" y="51"/>
                    <a:pt x="0" y="66"/>
                    <a:pt x="0" y="66"/>
                  </a:cubicBezTo>
                  <a:cubicBezTo>
                    <a:pt x="0" y="66"/>
                    <a:pt x="0" y="71"/>
                    <a:pt x="4" y="76"/>
                  </a:cubicBezTo>
                  <a:cubicBezTo>
                    <a:pt x="8" y="80"/>
                    <a:pt x="17" y="77"/>
                    <a:pt x="24" y="73"/>
                  </a:cubicBezTo>
                  <a:cubicBezTo>
                    <a:pt x="40" y="63"/>
                    <a:pt x="41" y="48"/>
                    <a:pt x="41" y="48"/>
                  </a:cubicBezTo>
                  <a:cubicBezTo>
                    <a:pt x="46" y="30"/>
                    <a:pt x="46" y="30"/>
                    <a:pt x="46" y="30"/>
                  </a:cubicBezTo>
                  <a:cubicBezTo>
                    <a:pt x="56" y="52"/>
                    <a:pt x="56" y="52"/>
                    <a:pt x="56" y="52"/>
                  </a:cubicBezTo>
                  <a:cubicBezTo>
                    <a:pt x="56" y="52"/>
                    <a:pt x="58" y="50"/>
                    <a:pt x="58" y="50"/>
                  </a:cubicBezTo>
                  <a:cubicBezTo>
                    <a:pt x="60" y="53"/>
                    <a:pt x="47" y="14"/>
                    <a:pt x="47" y="14"/>
                  </a:cubicBezTo>
                  <a:cubicBezTo>
                    <a:pt x="47" y="14"/>
                    <a:pt x="42" y="0"/>
                    <a:pt x="31" y="4"/>
                  </a:cubicBezTo>
                  <a:cubicBezTo>
                    <a:pt x="18" y="8"/>
                    <a:pt x="16" y="13"/>
                    <a:pt x="16" y="13"/>
                  </a:cubicBezTo>
                  <a:close/>
                </a:path>
              </a:pathLst>
            </a:custGeom>
            <a:solidFill>
              <a:srgbClr val="AF0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2" name="Freeform 139"/>
            <p:cNvSpPr>
              <a:spLocks/>
            </p:cNvSpPr>
            <p:nvPr/>
          </p:nvSpPr>
          <p:spPr bwMode="auto">
            <a:xfrm>
              <a:off x="4098925" y="2781300"/>
              <a:ext cx="68263" cy="142875"/>
            </a:xfrm>
            <a:custGeom>
              <a:avLst/>
              <a:gdLst>
                <a:gd name="T0" fmla="*/ 10 w 51"/>
                <a:gd name="T1" fmla="*/ 50 h 106"/>
                <a:gd name="T2" fmla="*/ 0 w 51"/>
                <a:gd name="T3" fmla="*/ 76 h 106"/>
                <a:gd name="T4" fmla="*/ 4 w 51"/>
                <a:gd name="T5" fmla="*/ 105 h 106"/>
                <a:gd name="T6" fmla="*/ 36 w 51"/>
                <a:gd name="T7" fmla="*/ 71 h 106"/>
                <a:gd name="T8" fmla="*/ 48 w 51"/>
                <a:gd name="T9" fmla="*/ 53 h 106"/>
                <a:gd name="T10" fmla="*/ 51 w 51"/>
                <a:gd name="T11" fmla="*/ 0 h 106"/>
                <a:gd name="T12" fmla="*/ 11 w 51"/>
                <a:gd name="T13" fmla="*/ 0 h 106"/>
                <a:gd name="T14" fmla="*/ 14 w 51"/>
                <a:gd name="T15" fmla="*/ 38 h 106"/>
                <a:gd name="T16" fmla="*/ 10 w 51"/>
                <a:gd name="T17"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06">
                  <a:moveTo>
                    <a:pt x="10" y="50"/>
                  </a:moveTo>
                  <a:cubicBezTo>
                    <a:pt x="4" y="53"/>
                    <a:pt x="0" y="56"/>
                    <a:pt x="0" y="76"/>
                  </a:cubicBezTo>
                  <a:cubicBezTo>
                    <a:pt x="0" y="102"/>
                    <a:pt x="2" y="104"/>
                    <a:pt x="4" y="105"/>
                  </a:cubicBezTo>
                  <a:cubicBezTo>
                    <a:pt x="7" y="106"/>
                    <a:pt x="30" y="79"/>
                    <a:pt x="36" y="71"/>
                  </a:cubicBezTo>
                  <a:cubicBezTo>
                    <a:pt x="42" y="62"/>
                    <a:pt x="50" y="57"/>
                    <a:pt x="48" y="53"/>
                  </a:cubicBezTo>
                  <a:cubicBezTo>
                    <a:pt x="36" y="27"/>
                    <a:pt x="51" y="0"/>
                    <a:pt x="51" y="0"/>
                  </a:cubicBezTo>
                  <a:cubicBezTo>
                    <a:pt x="11" y="0"/>
                    <a:pt x="11" y="0"/>
                    <a:pt x="11" y="0"/>
                  </a:cubicBezTo>
                  <a:cubicBezTo>
                    <a:pt x="11" y="0"/>
                    <a:pt x="13" y="29"/>
                    <a:pt x="14" y="38"/>
                  </a:cubicBezTo>
                  <a:cubicBezTo>
                    <a:pt x="14" y="41"/>
                    <a:pt x="14" y="47"/>
                    <a:pt x="10" y="50"/>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3" name="Freeform 140"/>
            <p:cNvSpPr>
              <a:spLocks/>
            </p:cNvSpPr>
            <p:nvPr/>
          </p:nvSpPr>
          <p:spPr bwMode="auto">
            <a:xfrm>
              <a:off x="4073525" y="3084513"/>
              <a:ext cx="107950" cy="493713"/>
            </a:xfrm>
            <a:custGeom>
              <a:avLst/>
              <a:gdLst>
                <a:gd name="T0" fmla="*/ 70 w 80"/>
                <a:gd name="T1" fmla="*/ 85 h 368"/>
                <a:gd name="T2" fmla="*/ 44 w 80"/>
                <a:gd name="T3" fmla="*/ 170 h 368"/>
                <a:gd name="T4" fmla="*/ 43 w 80"/>
                <a:gd name="T5" fmla="*/ 193 h 368"/>
                <a:gd name="T6" fmla="*/ 56 w 80"/>
                <a:gd name="T7" fmla="*/ 323 h 368"/>
                <a:gd name="T8" fmla="*/ 30 w 80"/>
                <a:gd name="T9" fmla="*/ 368 h 368"/>
                <a:gd name="T10" fmla="*/ 24 w 80"/>
                <a:gd name="T11" fmla="*/ 365 h 368"/>
                <a:gd name="T12" fmla="*/ 34 w 80"/>
                <a:gd name="T13" fmla="*/ 340 h 368"/>
                <a:gd name="T14" fmla="*/ 8 w 80"/>
                <a:gd name="T15" fmla="*/ 209 h 368"/>
                <a:gd name="T16" fmla="*/ 0 w 80"/>
                <a:gd name="T17" fmla="*/ 173 h 368"/>
                <a:gd name="T18" fmla="*/ 20 w 80"/>
                <a:gd name="T19" fmla="*/ 9 h 368"/>
                <a:gd name="T20" fmla="*/ 39 w 80"/>
                <a:gd name="T21" fmla="*/ 0 h 368"/>
                <a:gd name="T22" fmla="*/ 70 w 80"/>
                <a:gd name="T23" fmla="*/ 8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368">
                  <a:moveTo>
                    <a:pt x="70" y="85"/>
                  </a:moveTo>
                  <a:cubicBezTo>
                    <a:pt x="70" y="88"/>
                    <a:pt x="67" y="127"/>
                    <a:pt x="44" y="170"/>
                  </a:cubicBezTo>
                  <a:cubicBezTo>
                    <a:pt x="38" y="183"/>
                    <a:pt x="40" y="187"/>
                    <a:pt x="43" y="193"/>
                  </a:cubicBezTo>
                  <a:cubicBezTo>
                    <a:pt x="71" y="240"/>
                    <a:pt x="57" y="316"/>
                    <a:pt x="56" y="323"/>
                  </a:cubicBezTo>
                  <a:cubicBezTo>
                    <a:pt x="56" y="323"/>
                    <a:pt x="48" y="368"/>
                    <a:pt x="30" y="368"/>
                  </a:cubicBezTo>
                  <a:cubicBezTo>
                    <a:pt x="27" y="368"/>
                    <a:pt x="24" y="367"/>
                    <a:pt x="24" y="365"/>
                  </a:cubicBezTo>
                  <a:cubicBezTo>
                    <a:pt x="25" y="364"/>
                    <a:pt x="32" y="348"/>
                    <a:pt x="34" y="340"/>
                  </a:cubicBezTo>
                  <a:cubicBezTo>
                    <a:pt x="37" y="325"/>
                    <a:pt x="8" y="209"/>
                    <a:pt x="8" y="209"/>
                  </a:cubicBezTo>
                  <a:cubicBezTo>
                    <a:pt x="4" y="199"/>
                    <a:pt x="0" y="185"/>
                    <a:pt x="0" y="173"/>
                  </a:cubicBezTo>
                  <a:cubicBezTo>
                    <a:pt x="0" y="146"/>
                    <a:pt x="20" y="9"/>
                    <a:pt x="20" y="9"/>
                  </a:cubicBezTo>
                  <a:cubicBezTo>
                    <a:pt x="39" y="0"/>
                    <a:pt x="39" y="0"/>
                    <a:pt x="39" y="0"/>
                  </a:cubicBezTo>
                  <a:cubicBezTo>
                    <a:pt x="39" y="0"/>
                    <a:pt x="80" y="40"/>
                    <a:pt x="70" y="85"/>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4" name="Freeform 141"/>
            <p:cNvSpPr>
              <a:spLocks/>
            </p:cNvSpPr>
            <p:nvPr/>
          </p:nvSpPr>
          <p:spPr bwMode="auto">
            <a:xfrm>
              <a:off x="4070350" y="3506788"/>
              <a:ext cx="93663" cy="96838"/>
            </a:xfrm>
            <a:custGeom>
              <a:avLst/>
              <a:gdLst>
                <a:gd name="T0" fmla="*/ 44 w 70"/>
                <a:gd name="T1" fmla="*/ 15 h 72"/>
                <a:gd name="T2" fmla="*/ 29 w 70"/>
                <a:gd name="T3" fmla="*/ 38 h 72"/>
                <a:gd name="T4" fmla="*/ 4 w 70"/>
                <a:gd name="T5" fmla="*/ 60 h 72"/>
                <a:gd name="T6" fmla="*/ 1 w 70"/>
                <a:gd name="T7" fmla="*/ 67 h 72"/>
                <a:gd name="T8" fmla="*/ 6 w 70"/>
                <a:gd name="T9" fmla="*/ 72 h 72"/>
                <a:gd name="T10" fmla="*/ 33 w 70"/>
                <a:gd name="T11" fmla="*/ 72 h 72"/>
                <a:gd name="T12" fmla="*/ 45 w 70"/>
                <a:gd name="T13" fmla="*/ 65 h 72"/>
                <a:gd name="T14" fmla="*/ 57 w 70"/>
                <a:gd name="T15" fmla="*/ 47 h 72"/>
                <a:gd name="T16" fmla="*/ 57 w 70"/>
                <a:gd name="T17" fmla="*/ 72 h 72"/>
                <a:gd name="T18" fmla="*/ 66 w 70"/>
                <a:gd name="T19" fmla="*/ 72 h 72"/>
                <a:gd name="T20" fmla="*/ 69 w 70"/>
                <a:gd name="T21" fmla="*/ 39 h 72"/>
                <a:gd name="T22" fmla="*/ 64 w 70"/>
                <a:gd name="T23" fmla="*/ 12 h 72"/>
                <a:gd name="T24" fmla="*/ 44 w 70"/>
                <a:gd name="T25" fmla="*/ 1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2">
                  <a:moveTo>
                    <a:pt x="44" y="15"/>
                  </a:moveTo>
                  <a:cubicBezTo>
                    <a:pt x="44" y="15"/>
                    <a:pt x="35" y="30"/>
                    <a:pt x="29" y="38"/>
                  </a:cubicBezTo>
                  <a:cubicBezTo>
                    <a:pt x="25" y="43"/>
                    <a:pt x="4" y="60"/>
                    <a:pt x="4" y="60"/>
                  </a:cubicBezTo>
                  <a:cubicBezTo>
                    <a:pt x="4" y="60"/>
                    <a:pt x="0" y="61"/>
                    <a:pt x="1" y="67"/>
                  </a:cubicBezTo>
                  <a:cubicBezTo>
                    <a:pt x="1" y="72"/>
                    <a:pt x="6" y="72"/>
                    <a:pt x="6" y="72"/>
                  </a:cubicBezTo>
                  <a:cubicBezTo>
                    <a:pt x="33" y="72"/>
                    <a:pt x="33" y="72"/>
                    <a:pt x="33" y="72"/>
                  </a:cubicBezTo>
                  <a:cubicBezTo>
                    <a:pt x="33" y="72"/>
                    <a:pt x="40" y="72"/>
                    <a:pt x="45" y="65"/>
                  </a:cubicBezTo>
                  <a:cubicBezTo>
                    <a:pt x="48" y="61"/>
                    <a:pt x="57" y="47"/>
                    <a:pt x="57" y="47"/>
                  </a:cubicBezTo>
                  <a:cubicBezTo>
                    <a:pt x="57" y="72"/>
                    <a:pt x="57" y="72"/>
                    <a:pt x="57" y="72"/>
                  </a:cubicBezTo>
                  <a:cubicBezTo>
                    <a:pt x="57" y="72"/>
                    <a:pt x="67" y="72"/>
                    <a:pt x="66" y="72"/>
                  </a:cubicBezTo>
                  <a:cubicBezTo>
                    <a:pt x="65" y="72"/>
                    <a:pt x="69" y="39"/>
                    <a:pt x="69" y="39"/>
                  </a:cubicBezTo>
                  <a:cubicBezTo>
                    <a:pt x="69" y="39"/>
                    <a:pt x="70" y="24"/>
                    <a:pt x="64" y="12"/>
                  </a:cubicBezTo>
                  <a:cubicBezTo>
                    <a:pt x="58" y="0"/>
                    <a:pt x="44" y="15"/>
                    <a:pt x="44" y="15"/>
                  </a:cubicBezTo>
                  <a:close/>
                </a:path>
              </a:pathLst>
            </a:custGeom>
            <a:solidFill>
              <a:srgbClr val="E81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5" name="Freeform 142"/>
            <p:cNvSpPr>
              <a:spLocks/>
            </p:cNvSpPr>
            <p:nvPr/>
          </p:nvSpPr>
          <p:spPr bwMode="auto">
            <a:xfrm>
              <a:off x="4046538" y="2833688"/>
              <a:ext cx="166688" cy="400050"/>
            </a:xfrm>
            <a:custGeom>
              <a:avLst/>
              <a:gdLst>
                <a:gd name="T0" fmla="*/ 22 w 125"/>
                <a:gd name="T1" fmla="*/ 33 h 298"/>
                <a:gd name="T2" fmla="*/ 37 w 125"/>
                <a:gd name="T3" fmla="*/ 20 h 298"/>
                <a:gd name="T4" fmla="*/ 56 w 125"/>
                <a:gd name="T5" fmla="*/ 10 h 298"/>
                <a:gd name="T6" fmla="*/ 97 w 125"/>
                <a:gd name="T7" fmla="*/ 21 h 298"/>
                <a:gd name="T8" fmla="*/ 94 w 125"/>
                <a:gd name="T9" fmla="*/ 85 h 298"/>
                <a:gd name="T10" fmla="*/ 91 w 125"/>
                <a:gd name="T11" fmla="*/ 149 h 298"/>
                <a:gd name="T12" fmla="*/ 120 w 125"/>
                <a:gd name="T13" fmla="*/ 277 h 298"/>
                <a:gd name="T14" fmla="*/ 50 w 125"/>
                <a:gd name="T15" fmla="*/ 290 h 298"/>
                <a:gd name="T16" fmla="*/ 8 w 125"/>
                <a:gd name="T17" fmla="*/ 274 h 298"/>
                <a:gd name="T18" fmla="*/ 28 w 125"/>
                <a:gd name="T19" fmla="*/ 214 h 298"/>
                <a:gd name="T20" fmla="*/ 26 w 125"/>
                <a:gd name="T21" fmla="*/ 156 h 298"/>
                <a:gd name="T22" fmla="*/ 3 w 125"/>
                <a:gd name="T23" fmla="*/ 80 h 298"/>
                <a:gd name="T24" fmla="*/ 22 w 125"/>
                <a:gd name="T25" fmla="*/ 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298">
                  <a:moveTo>
                    <a:pt x="22" y="33"/>
                  </a:moveTo>
                  <a:cubicBezTo>
                    <a:pt x="22" y="33"/>
                    <a:pt x="32" y="23"/>
                    <a:pt x="37" y="20"/>
                  </a:cubicBezTo>
                  <a:cubicBezTo>
                    <a:pt x="41" y="17"/>
                    <a:pt x="40" y="17"/>
                    <a:pt x="56" y="10"/>
                  </a:cubicBezTo>
                  <a:cubicBezTo>
                    <a:pt x="78" y="0"/>
                    <a:pt x="87" y="0"/>
                    <a:pt x="97" y="21"/>
                  </a:cubicBezTo>
                  <a:cubicBezTo>
                    <a:pt x="99" y="26"/>
                    <a:pt x="103" y="50"/>
                    <a:pt x="94" y="85"/>
                  </a:cubicBezTo>
                  <a:cubicBezTo>
                    <a:pt x="87" y="110"/>
                    <a:pt x="86" y="127"/>
                    <a:pt x="91" y="149"/>
                  </a:cubicBezTo>
                  <a:cubicBezTo>
                    <a:pt x="98" y="179"/>
                    <a:pt x="125" y="182"/>
                    <a:pt x="120" y="277"/>
                  </a:cubicBezTo>
                  <a:cubicBezTo>
                    <a:pt x="120" y="290"/>
                    <a:pt x="86" y="298"/>
                    <a:pt x="50" y="290"/>
                  </a:cubicBezTo>
                  <a:cubicBezTo>
                    <a:pt x="20" y="284"/>
                    <a:pt x="8" y="274"/>
                    <a:pt x="8" y="274"/>
                  </a:cubicBezTo>
                  <a:cubicBezTo>
                    <a:pt x="8" y="274"/>
                    <a:pt x="21" y="251"/>
                    <a:pt x="28" y="214"/>
                  </a:cubicBezTo>
                  <a:cubicBezTo>
                    <a:pt x="30" y="198"/>
                    <a:pt x="33" y="180"/>
                    <a:pt x="26" y="156"/>
                  </a:cubicBezTo>
                  <a:cubicBezTo>
                    <a:pt x="17" y="124"/>
                    <a:pt x="6" y="94"/>
                    <a:pt x="3" y="80"/>
                  </a:cubicBezTo>
                  <a:cubicBezTo>
                    <a:pt x="0" y="63"/>
                    <a:pt x="22" y="33"/>
                    <a:pt x="22" y="33"/>
                  </a:cubicBezTo>
                  <a:close/>
                </a:path>
              </a:pathLst>
            </a:custGeom>
            <a:solidFill>
              <a:srgbClr val="E81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6" name="Freeform 143"/>
            <p:cNvSpPr>
              <a:spLocks/>
            </p:cNvSpPr>
            <p:nvPr/>
          </p:nvSpPr>
          <p:spPr bwMode="auto">
            <a:xfrm>
              <a:off x="4081463" y="2690813"/>
              <a:ext cx="96838" cy="133350"/>
            </a:xfrm>
            <a:custGeom>
              <a:avLst/>
              <a:gdLst>
                <a:gd name="T0" fmla="*/ 47 w 73"/>
                <a:gd name="T1" fmla="*/ 9 h 100"/>
                <a:gd name="T2" fmla="*/ 12 w 73"/>
                <a:gd name="T3" fmla="*/ 31 h 100"/>
                <a:gd name="T4" fmla="*/ 3 w 73"/>
                <a:gd name="T5" fmla="*/ 56 h 100"/>
                <a:gd name="T6" fmla="*/ 7 w 73"/>
                <a:gd name="T7" fmla="*/ 92 h 100"/>
                <a:gd name="T8" fmla="*/ 52 w 73"/>
                <a:gd name="T9" fmla="*/ 87 h 100"/>
                <a:gd name="T10" fmla="*/ 73 w 73"/>
                <a:gd name="T11" fmla="*/ 69 h 100"/>
                <a:gd name="T12" fmla="*/ 66 w 73"/>
                <a:gd name="T13" fmla="*/ 40 h 100"/>
                <a:gd name="T14" fmla="*/ 47 w 73"/>
                <a:gd name="T15" fmla="*/ 9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00">
                  <a:moveTo>
                    <a:pt x="47" y="9"/>
                  </a:moveTo>
                  <a:cubicBezTo>
                    <a:pt x="25" y="0"/>
                    <a:pt x="17" y="19"/>
                    <a:pt x="12" y="31"/>
                  </a:cubicBezTo>
                  <a:cubicBezTo>
                    <a:pt x="8" y="39"/>
                    <a:pt x="3" y="56"/>
                    <a:pt x="3" y="56"/>
                  </a:cubicBezTo>
                  <a:cubicBezTo>
                    <a:pt x="0" y="73"/>
                    <a:pt x="0" y="86"/>
                    <a:pt x="7" y="92"/>
                  </a:cubicBezTo>
                  <a:cubicBezTo>
                    <a:pt x="17" y="100"/>
                    <a:pt x="35" y="96"/>
                    <a:pt x="52" y="87"/>
                  </a:cubicBezTo>
                  <a:cubicBezTo>
                    <a:pt x="68" y="79"/>
                    <a:pt x="72" y="71"/>
                    <a:pt x="73" y="69"/>
                  </a:cubicBezTo>
                  <a:cubicBezTo>
                    <a:pt x="66" y="40"/>
                    <a:pt x="66" y="40"/>
                    <a:pt x="66" y="40"/>
                  </a:cubicBezTo>
                  <a:cubicBezTo>
                    <a:pt x="66" y="40"/>
                    <a:pt x="59" y="13"/>
                    <a:pt x="47" y="9"/>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7" name="Freeform 144"/>
            <p:cNvSpPr>
              <a:spLocks/>
            </p:cNvSpPr>
            <p:nvPr/>
          </p:nvSpPr>
          <p:spPr bwMode="auto">
            <a:xfrm>
              <a:off x="4144963" y="2740025"/>
              <a:ext cx="36513" cy="42863"/>
            </a:xfrm>
            <a:custGeom>
              <a:avLst/>
              <a:gdLst>
                <a:gd name="T0" fmla="*/ 20 w 27"/>
                <a:gd name="T1" fmla="*/ 4 h 32"/>
                <a:gd name="T2" fmla="*/ 5 w 27"/>
                <a:gd name="T3" fmla="*/ 11 h 32"/>
                <a:gd name="T4" fmla="*/ 2 w 27"/>
                <a:gd name="T5" fmla="*/ 28 h 32"/>
                <a:gd name="T6" fmla="*/ 13 w 27"/>
                <a:gd name="T7" fmla="*/ 27 h 32"/>
                <a:gd name="T8" fmla="*/ 19 w 27"/>
                <a:gd name="T9" fmla="*/ 22 h 32"/>
                <a:gd name="T10" fmla="*/ 20 w 27"/>
                <a:gd name="T11" fmla="*/ 4 h 32"/>
              </a:gdLst>
              <a:ahLst/>
              <a:cxnLst>
                <a:cxn ang="0">
                  <a:pos x="T0" y="T1"/>
                </a:cxn>
                <a:cxn ang="0">
                  <a:pos x="T2" y="T3"/>
                </a:cxn>
                <a:cxn ang="0">
                  <a:pos x="T4" y="T5"/>
                </a:cxn>
                <a:cxn ang="0">
                  <a:pos x="T6" y="T7"/>
                </a:cxn>
                <a:cxn ang="0">
                  <a:pos x="T8" y="T9"/>
                </a:cxn>
                <a:cxn ang="0">
                  <a:pos x="T10" y="T11"/>
                </a:cxn>
              </a:cxnLst>
              <a:rect l="0" t="0" r="r" b="b"/>
              <a:pathLst>
                <a:path w="27" h="32">
                  <a:moveTo>
                    <a:pt x="20" y="4"/>
                  </a:moveTo>
                  <a:cubicBezTo>
                    <a:pt x="12" y="0"/>
                    <a:pt x="5" y="11"/>
                    <a:pt x="5" y="11"/>
                  </a:cubicBezTo>
                  <a:cubicBezTo>
                    <a:pt x="5" y="11"/>
                    <a:pt x="4" y="22"/>
                    <a:pt x="2" y="28"/>
                  </a:cubicBezTo>
                  <a:cubicBezTo>
                    <a:pt x="0" y="32"/>
                    <a:pt x="9" y="31"/>
                    <a:pt x="13" y="27"/>
                  </a:cubicBezTo>
                  <a:cubicBezTo>
                    <a:pt x="19" y="22"/>
                    <a:pt x="19" y="22"/>
                    <a:pt x="19" y="22"/>
                  </a:cubicBezTo>
                  <a:cubicBezTo>
                    <a:pt x="24" y="17"/>
                    <a:pt x="27" y="8"/>
                    <a:pt x="20" y="4"/>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8" name="Freeform 145"/>
            <p:cNvSpPr>
              <a:spLocks/>
            </p:cNvSpPr>
            <p:nvPr/>
          </p:nvSpPr>
          <p:spPr bwMode="auto">
            <a:xfrm>
              <a:off x="4081463" y="2667000"/>
              <a:ext cx="138113" cy="158750"/>
            </a:xfrm>
            <a:custGeom>
              <a:avLst/>
              <a:gdLst>
                <a:gd name="T0" fmla="*/ 60 w 103"/>
                <a:gd name="T1" fmla="*/ 106 h 118"/>
                <a:gd name="T2" fmla="*/ 83 w 103"/>
                <a:gd name="T3" fmla="*/ 81 h 118"/>
                <a:gd name="T4" fmla="*/ 100 w 103"/>
                <a:gd name="T5" fmla="*/ 49 h 118"/>
                <a:gd name="T6" fmla="*/ 70 w 103"/>
                <a:gd name="T7" fmla="*/ 5 h 118"/>
                <a:gd name="T8" fmla="*/ 45 w 103"/>
                <a:gd name="T9" fmla="*/ 1 h 118"/>
                <a:gd name="T10" fmla="*/ 11 w 103"/>
                <a:gd name="T11" fmla="*/ 11 h 118"/>
                <a:gd name="T12" fmla="*/ 7 w 103"/>
                <a:gd name="T13" fmla="*/ 41 h 118"/>
                <a:gd name="T14" fmla="*/ 9 w 103"/>
                <a:gd name="T15" fmla="*/ 64 h 118"/>
                <a:gd name="T16" fmla="*/ 55 w 103"/>
                <a:gd name="T17" fmla="*/ 118 h 118"/>
                <a:gd name="T18" fmla="*/ 60 w 103"/>
                <a:gd name="T19"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18">
                  <a:moveTo>
                    <a:pt x="60" y="106"/>
                  </a:moveTo>
                  <a:cubicBezTo>
                    <a:pt x="66" y="98"/>
                    <a:pt x="71" y="92"/>
                    <a:pt x="83" y="81"/>
                  </a:cubicBezTo>
                  <a:cubicBezTo>
                    <a:pt x="98" y="67"/>
                    <a:pt x="100" y="54"/>
                    <a:pt x="100" y="49"/>
                  </a:cubicBezTo>
                  <a:cubicBezTo>
                    <a:pt x="103" y="34"/>
                    <a:pt x="90" y="13"/>
                    <a:pt x="70" y="5"/>
                  </a:cubicBezTo>
                  <a:cubicBezTo>
                    <a:pt x="66" y="4"/>
                    <a:pt x="61" y="2"/>
                    <a:pt x="45" y="1"/>
                  </a:cubicBezTo>
                  <a:cubicBezTo>
                    <a:pt x="39" y="0"/>
                    <a:pt x="19" y="0"/>
                    <a:pt x="11" y="11"/>
                  </a:cubicBezTo>
                  <a:cubicBezTo>
                    <a:pt x="0" y="28"/>
                    <a:pt x="7" y="41"/>
                    <a:pt x="7" y="41"/>
                  </a:cubicBezTo>
                  <a:cubicBezTo>
                    <a:pt x="7" y="41"/>
                    <a:pt x="7" y="59"/>
                    <a:pt x="9" y="64"/>
                  </a:cubicBezTo>
                  <a:cubicBezTo>
                    <a:pt x="20" y="104"/>
                    <a:pt x="55" y="118"/>
                    <a:pt x="55" y="118"/>
                  </a:cubicBezTo>
                  <a:cubicBezTo>
                    <a:pt x="55" y="118"/>
                    <a:pt x="58" y="108"/>
                    <a:pt x="60" y="106"/>
                  </a:cubicBezTo>
                  <a:close/>
                </a:path>
              </a:pathLst>
            </a:custGeom>
            <a:solidFill>
              <a:srgbClr val="2310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69" name="Freeform 146"/>
            <p:cNvSpPr>
              <a:spLocks/>
            </p:cNvSpPr>
            <p:nvPr/>
          </p:nvSpPr>
          <p:spPr bwMode="auto">
            <a:xfrm>
              <a:off x="4100513" y="2659063"/>
              <a:ext cx="119063" cy="122238"/>
            </a:xfrm>
            <a:custGeom>
              <a:avLst/>
              <a:gdLst>
                <a:gd name="T0" fmla="*/ 4 w 88"/>
                <a:gd name="T1" fmla="*/ 21 h 91"/>
                <a:gd name="T2" fmla="*/ 10 w 88"/>
                <a:gd name="T3" fmla="*/ 55 h 91"/>
                <a:gd name="T4" fmla="*/ 31 w 88"/>
                <a:gd name="T5" fmla="*/ 77 h 91"/>
                <a:gd name="T6" fmla="*/ 29 w 88"/>
                <a:gd name="T7" fmla="*/ 40 h 91"/>
                <a:gd name="T8" fmla="*/ 43 w 88"/>
                <a:gd name="T9" fmla="*/ 71 h 91"/>
                <a:gd name="T10" fmla="*/ 55 w 88"/>
                <a:gd name="T11" fmla="*/ 91 h 91"/>
                <a:gd name="T12" fmla="*/ 76 w 88"/>
                <a:gd name="T13" fmla="*/ 29 h 91"/>
                <a:gd name="T14" fmla="*/ 35 w 88"/>
                <a:gd name="T15" fmla="*/ 2 h 91"/>
                <a:gd name="T16" fmla="*/ 4 w 88"/>
                <a:gd name="T17" fmla="*/ 2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1">
                  <a:moveTo>
                    <a:pt x="4" y="21"/>
                  </a:moveTo>
                  <a:cubicBezTo>
                    <a:pt x="4" y="21"/>
                    <a:pt x="0" y="40"/>
                    <a:pt x="10" y="55"/>
                  </a:cubicBezTo>
                  <a:cubicBezTo>
                    <a:pt x="20" y="72"/>
                    <a:pt x="31" y="77"/>
                    <a:pt x="31" y="77"/>
                  </a:cubicBezTo>
                  <a:cubicBezTo>
                    <a:pt x="31" y="77"/>
                    <a:pt x="23" y="46"/>
                    <a:pt x="29" y="40"/>
                  </a:cubicBezTo>
                  <a:cubicBezTo>
                    <a:pt x="29" y="39"/>
                    <a:pt x="36" y="56"/>
                    <a:pt x="43" y="71"/>
                  </a:cubicBezTo>
                  <a:cubicBezTo>
                    <a:pt x="50" y="84"/>
                    <a:pt x="55" y="91"/>
                    <a:pt x="55" y="91"/>
                  </a:cubicBezTo>
                  <a:cubicBezTo>
                    <a:pt x="55" y="91"/>
                    <a:pt x="88" y="58"/>
                    <a:pt x="76" y="29"/>
                  </a:cubicBezTo>
                  <a:cubicBezTo>
                    <a:pt x="69" y="13"/>
                    <a:pt x="45" y="3"/>
                    <a:pt x="35" y="2"/>
                  </a:cubicBezTo>
                  <a:cubicBezTo>
                    <a:pt x="3" y="0"/>
                    <a:pt x="4" y="21"/>
                    <a:pt x="4" y="21"/>
                  </a:cubicBezTo>
                  <a:close/>
                </a:path>
              </a:pathLst>
            </a:custGeom>
            <a:solidFill>
              <a:srgbClr val="C61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0" name="Freeform 147"/>
            <p:cNvSpPr>
              <a:spLocks/>
            </p:cNvSpPr>
            <p:nvPr/>
          </p:nvSpPr>
          <p:spPr bwMode="auto">
            <a:xfrm>
              <a:off x="4049713" y="2505075"/>
              <a:ext cx="84138" cy="438150"/>
            </a:xfrm>
            <a:custGeom>
              <a:avLst/>
              <a:gdLst>
                <a:gd name="T0" fmla="*/ 53 w 63"/>
                <a:gd name="T1" fmla="*/ 315 h 326"/>
                <a:gd name="T2" fmla="*/ 61 w 63"/>
                <a:gd name="T3" fmla="*/ 294 h 326"/>
                <a:gd name="T4" fmla="*/ 43 w 63"/>
                <a:gd name="T5" fmla="*/ 194 h 326"/>
                <a:gd name="T6" fmla="*/ 25 w 63"/>
                <a:gd name="T7" fmla="*/ 66 h 326"/>
                <a:gd name="T8" fmla="*/ 43 w 63"/>
                <a:gd name="T9" fmla="*/ 33 h 326"/>
                <a:gd name="T10" fmla="*/ 43 w 63"/>
                <a:gd name="T11" fmla="*/ 9 h 326"/>
                <a:gd name="T12" fmla="*/ 28 w 63"/>
                <a:gd name="T13" fmla="*/ 5 h 326"/>
                <a:gd name="T14" fmla="*/ 19 w 63"/>
                <a:gd name="T15" fmla="*/ 23 h 326"/>
                <a:gd name="T16" fmla="*/ 11 w 63"/>
                <a:gd name="T17" fmla="*/ 58 h 326"/>
                <a:gd name="T18" fmla="*/ 10 w 63"/>
                <a:gd name="T19" fmla="*/ 184 h 326"/>
                <a:gd name="T20" fmla="*/ 25 w 63"/>
                <a:gd name="T21" fmla="*/ 272 h 326"/>
                <a:gd name="T22" fmla="*/ 53 w 63"/>
                <a:gd name="T23" fmla="*/ 31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326">
                  <a:moveTo>
                    <a:pt x="53" y="315"/>
                  </a:moveTo>
                  <a:cubicBezTo>
                    <a:pt x="53" y="315"/>
                    <a:pt x="60" y="312"/>
                    <a:pt x="61" y="294"/>
                  </a:cubicBezTo>
                  <a:cubicBezTo>
                    <a:pt x="63" y="278"/>
                    <a:pt x="54" y="248"/>
                    <a:pt x="43" y="194"/>
                  </a:cubicBezTo>
                  <a:cubicBezTo>
                    <a:pt x="27" y="119"/>
                    <a:pt x="23" y="71"/>
                    <a:pt x="25" y="66"/>
                  </a:cubicBezTo>
                  <a:cubicBezTo>
                    <a:pt x="26" y="60"/>
                    <a:pt x="43" y="33"/>
                    <a:pt x="43" y="33"/>
                  </a:cubicBezTo>
                  <a:cubicBezTo>
                    <a:pt x="43" y="33"/>
                    <a:pt x="50" y="19"/>
                    <a:pt x="43" y="9"/>
                  </a:cubicBezTo>
                  <a:cubicBezTo>
                    <a:pt x="36" y="0"/>
                    <a:pt x="29" y="2"/>
                    <a:pt x="28" y="5"/>
                  </a:cubicBezTo>
                  <a:cubicBezTo>
                    <a:pt x="27" y="8"/>
                    <a:pt x="23" y="16"/>
                    <a:pt x="19" y="23"/>
                  </a:cubicBezTo>
                  <a:cubicBezTo>
                    <a:pt x="14" y="33"/>
                    <a:pt x="7" y="45"/>
                    <a:pt x="11" y="58"/>
                  </a:cubicBezTo>
                  <a:cubicBezTo>
                    <a:pt x="12" y="61"/>
                    <a:pt x="0" y="133"/>
                    <a:pt x="10" y="184"/>
                  </a:cubicBezTo>
                  <a:cubicBezTo>
                    <a:pt x="20" y="231"/>
                    <a:pt x="22" y="250"/>
                    <a:pt x="25" y="272"/>
                  </a:cubicBezTo>
                  <a:cubicBezTo>
                    <a:pt x="29" y="293"/>
                    <a:pt x="31" y="326"/>
                    <a:pt x="53" y="315"/>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31" name="Group 230" hidden="1"/>
          <p:cNvGrpSpPr/>
          <p:nvPr/>
        </p:nvGrpSpPr>
        <p:grpSpPr>
          <a:xfrm>
            <a:off x="3719513" y="2930527"/>
            <a:ext cx="238125" cy="938213"/>
            <a:chOff x="3719513" y="2930526"/>
            <a:chExt cx="238125" cy="938213"/>
          </a:xfrm>
        </p:grpSpPr>
        <p:sp>
          <p:nvSpPr>
            <p:cNvPr id="171" name="Freeform 148"/>
            <p:cNvSpPr>
              <a:spLocks/>
            </p:cNvSpPr>
            <p:nvPr/>
          </p:nvSpPr>
          <p:spPr bwMode="auto">
            <a:xfrm>
              <a:off x="3814763" y="3371851"/>
              <a:ext cx="123825" cy="419100"/>
            </a:xfrm>
            <a:custGeom>
              <a:avLst/>
              <a:gdLst>
                <a:gd name="T0" fmla="*/ 78 w 92"/>
                <a:gd name="T1" fmla="*/ 73 h 312"/>
                <a:gd name="T2" fmla="*/ 45 w 92"/>
                <a:gd name="T3" fmla="*/ 139 h 312"/>
                <a:gd name="T4" fmla="*/ 39 w 92"/>
                <a:gd name="T5" fmla="*/ 162 h 312"/>
                <a:gd name="T6" fmla="*/ 53 w 92"/>
                <a:gd name="T7" fmla="*/ 272 h 312"/>
                <a:gd name="T8" fmla="*/ 24 w 92"/>
                <a:gd name="T9" fmla="*/ 310 h 312"/>
                <a:gd name="T10" fmla="*/ 19 w 92"/>
                <a:gd name="T11" fmla="*/ 307 h 312"/>
                <a:gd name="T12" fmla="*/ 31 w 92"/>
                <a:gd name="T13" fmla="*/ 284 h 312"/>
                <a:gd name="T14" fmla="*/ 4 w 92"/>
                <a:gd name="T15" fmla="*/ 174 h 312"/>
                <a:gd name="T16" fmla="*/ 2 w 92"/>
                <a:gd name="T17" fmla="*/ 144 h 312"/>
                <a:gd name="T18" fmla="*/ 37 w 92"/>
                <a:gd name="T19" fmla="*/ 18 h 312"/>
                <a:gd name="T20" fmla="*/ 69 w 92"/>
                <a:gd name="T21" fmla="*/ 0 h 312"/>
                <a:gd name="T22" fmla="*/ 78 w 92"/>
                <a:gd name="T23" fmla="*/ 73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12">
                  <a:moveTo>
                    <a:pt x="78" y="73"/>
                  </a:moveTo>
                  <a:cubicBezTo>
                    <a:pt x="77" y="75"/>
                    <a:pt x="58" y="115"/>
                    <a:pt x="45" y="139"/>
                  </a:cubicBezTo>
                  <a:cubicBezTo>
                    <a:pt x="39" y="151"/>
                    <a:pt x="36" y="157"/>
                    <a:pt x="39" y="162"/>
                  </a:cubicBezTo>
                  <a:cubicBezTo>
                    <a:pt x="56" y="199"/>
                    <a:pt x="55" y="265"/>
                    <a:pt x="53" y="272"/>
                  </a:cubicBezTo>
                  <a:cubicBezTo>
                    <a:pt x="53" y="272"/>
                    <a:pt x="41" y="312"/>
                    <a:pt x="24" y="310"/>
                  </a:cubicBezTo>
                  <a:cubicBezTo>
                    <a:pt x="22" y="309"/>
                    <a:pt x="18" y="309"/>
                    <a:pt x="19" y="307"/>
                  </a:cubicBezTo>
                  <a:cubicBezTo>
                    <a:pt x="20" y="305"/>
                    <a:pt x="28" y="292"/>
                    <a:pt x="31" y="284"/>
                  </a:cubicBezTo>
                  <a:cubicBezTo>
                    <a:pt x="36" y="271"/>
                    <a:pt x="4" y="174"/>
                    <a:pt x="4" y="174"/>
                  </a:cubicBezTo>
                  <a:cubicBezTo>
                    <a:pt x="1" y="164"/>
                    <a:pt x="0" y="158"/>
                    <a:pt x="2" y="144"/>
                  </a:cubicBezTo>
                  <a:cubicBezTo>
                    <a:pt x="4" y="134"/>
                    <a:pt x="37" y="18"/>
                    <a:pt x="37" y="18"/>
                  </a:cubicBezTo>
                  <a:cubicBezTo>
                    <a:pt x="69" y="0"/>
                    <a:pt x="69" y="0"/>
                    <a:pt x="69" y="0"/>
                  </a:cubicBezTo>
                  <a:cubicBezTo>
                    <a:pt x="69" y="0"/>
                    <a:pt x="92" y="32"/>
                    <a:pt x="78" y="73"/>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2" name="Freeform 149"/>
            <p:cNvSpPr>
              <a:spLocks/>
            </p:cNvSpPr>
            <p:nvPr/>
          </p:nvSpPr>
          <p:spPr bwMode="auto">
            <a:xfrm>
              <a:off x="3829050" y="3722688"/>
              <a:ext cx="77788" cy="93663"/>
            </a:xfrm>
            <a:custGeom>
              <a:avLst/>
              <a:gdLst>
                <a:gd name="T0" fmla="*/ 25 w 58"/>
                <a:gd name="T1" fmla="*/ 29 h 70"/>
                <a:gd name="T2" fmla="*/ 11 w 58"/>
                <a:gd name="T3" fmla="*/ 43 h 70"/>
                <a:gd name="T4" fmla="*/ 1 w 58"/>
                <a:gd name="T5" fmla="*/ 57 h 70"/>
                <a:gd name="T6" fmla="*/ 3 w 58"/>
                <a:gd name="T7" fmla="*/ 66 h 70"/>
                <a:gd name="T8" fmla="*/ 22 w 58"/>
                <a:gd name="T9" fmla="*/ 65 h 70"/>
                <a:gd name="T10" fmla="*/ 41 w 58"/>
                <a:gd name="T11" fmla="*/ 44 h 70"/>
                <a:gd name="T12" fmla="*/ 47 w 58"/>
                <a:gd name="T13" fmla="*/ 28 h 70"/>
                <a:gd name="T14" fmla="*/ 54 w 58"/>
                <a:gd name="T15" fmla="*/ 50 h 70"/>
                <a:gd name="T16" fmla="*/ 56 w 58"/>
                <a:gd name="T17" fmla="*/ 48 h 70"/>
                <a:gd name="T18" fmla="*/ 52 w 58"/>
                <a:gd name="T19" fmla="*/ 17 h 70"/>
                <a:gd name="T20" fmla="*/ 43 w 58"/>
                <a:gd name="T21" fmla="*/ 2 h 70"/>
                <a:gd name="T22" fmla="*/ 25 w 58"/>
                <a:gd name="T23"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0">
                  <a:moveTo>
                    <a:pt x="25" y="29"/>
                  </a:moveTo>
                  <a:cubicBezTo>
                    <a:pt x="25" y="29"/>
                    <a:pt x="21" y="43"/>
                    <a:pt x="11" y="43"/>
                  </a:cubicBezTo>
                  <a:cubicBezTo>
                    <a:pt x="10" y="43"/>
                    <a:pt x="1" y="57"/>
                    <a:pt x="1" y="57"/>
                  </a:cubicBezTo>
                  <a:cubicBezTo>
                    <a:pt x="1" y="57"/>
                    <a:pt x="0" y="61"/>
                    <a:pt x="3" y="66"/>
                  </a:cubicBezTo>
                  <a:cubicBezTo>
                    <a:pt x="7" y="70"/>
                    <a:pt x="15" y="68"/>
                    <a:pt x="22" y="65"/>
                  </a:cubicBezTo>
                  <a:cubicBezTo>
                    <a:pt x="38" y="58"/>
                    <a:pt x="41" y="44"/>
                    <a:pt x="41" y="44"/>
                  </a:cubicBezTo>
                  <a:cubicBezTo>
                    <a:pt x="47" y="28"/>
                    <a:pt x="47" y="28"/>
                    <a:pt x="47" y="28"/>
                  </a:cubicBezTo>
                  <a:cubicBezTo>
                    <a:pt x="54" y="50"/>
                    <a:pt x="54" y="50"/>
                    <a:pt x="54" y="50"/>
                  </a:cubicBezTo>
                  <a:cubicBezTo>
                    <a:pt x="54" y="50"/>
                    <a:pt x="56" y="48"/>
                    <a:pt x="56" y="48"/>
                  </a:cubicBezTo>
                  <a:cubicBezTo>
                    <a:pt x="58" y="50"/>
                    <a:pt x="52" y="17"/>
                    <a:pt x="52" y="17"/>
                  </a:cubicBezTo>
                  <a:cubicBezTo>
                    <a:pt x="52" y="17"/>
                    <a:pt x="54" y="0"/>
                    <a:pt x="43" y="2"/>
                  </a:cubicBezTo>
                  <a:cubicBezTo>
                    <a:pt x="31" y="5"/>
                    <a:pt x="25" y="29"/>
                    <a:pt x="25" y="29"/>
                  </a:cubicBezTo>
                  <a:close/>
                </a:path>
              </a:pathLst>
            </a:custGeom>
            <a:solidFill>
              <a:srgbClr val="D3E1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3" name="Freeform 150"/>
            <p:cNvSpPr>
              <a:spLocks/>
            </p:cNvSpPr>
            <p:nvPr/>
          </p:nvSpPr>
          <p:spPr bwMode="auto">
            <a:xfrm>
              <a:off x="3754438" y="3403601"/>
              <a:ext cx="120650" cy="433388"/>
            </a:xfrm>
            <a:custGeom>
              <a:avLst/>
              <a:gdLst>
                <a:gd name="T0" fmla="*/ 71 w 90"/>
                <a:gd name="T1" fmla="*/ 72 h 323"/>
                <a:gd name="T2" fmla="*/ 49 w 90"/>
                <a:gd name="T3" fmla="*/ 145 h 323"/>
                <a:gd name="T4" fmla="*/ 49 w 90"/>
                <a:gd name="T5" fmla="*/ 170 h 323"/>
                <a:gd name="T6" fmla="*/ 89 w 90"/>
                <a:gd name="T7" fmla="*/ 277 h 323"/>
                <a:gd name="T8" fmla="*/ 69 w 90"/>
                <a:gd name="T9" fmla="*/ 322 h 323"/>
                <a:gd name="T10" fmla="*/ 64 w 90"/>
                <a:gd name="T11" fmla="*/ 320 h 323"/>
                <a:gd name="T12" fmla="*/ 71 w 90"/>
                <a:gd name="T13" fmla="*/ 295 h 323"/>
                <a:gd name="T14" fmla="*/ 17 w 90"/>
                <a:gd name="T15" fmla="*/ 190 h 323"/>
                <a:gd name="T16" fmla="*/ 8 w 90"/>
                <a:gd name="T17" fmla="*/ 161 h 323"/>
                <a:gd name="T18" fmla="*/ 27 w 90"/>
                <a:gd name="T19" fmla="*/ 31 h 323"/>
                <a:gd name="T20" fmla="*/ 41 w 90"/>
                <a:gd name="T21" fmla="*/ 0 h 323"/>
                <a:gd name="T22" fmla="*/ 71 w 90"/>
                <a:gd name="T23" fmla="*/ 72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323">
                  <a:moveTo>
                    <a:pt x="71" y="72"/>
                  </a:moveTo>
                  <a:cubicBezTo>
                    <a:pt x="71" y="75"/>
                    <a:pt x="56" y="118"/>
                    <a:pt x="49" y="145"/>
                  </a:cubicBezTo>
                  <a:cubicBezTo>
                    <a:pt x="46" y="159"/>
                    <a:pt x="45" y="165"/>
                    <a:pt x="49" y="170"/>
                  </a:cubicBezTo>
                  <a:cubicBezTo>
                    <a:pt x="75" y="203"/>
                    <a:pt x="90" y="270"/>
                    <a:pt x="89" y="277"/>
                  </a:cubicBezTo>
                  <a:cubicBezTo>
                    <a:pt x="89" y="277"/>
                    <a:pt x="87" y="321"/>
                    <a:pt x="69" y="322"/>
                  </a:cubicBezTo>
                  <a:cubicBezTo>
                    <a:pt x="67" y="323"/>
                    <a:pt x="64" y="323"/>
                    <a:pt x="64" y="320"/>
                  </a:cubicBezTo>
                  <a:cubicBezTo>
                    <a:pt x="64" y="319"/>
                    <a:pt x="70" y="303"/>
                    <a:pt x="71" y="295"/>
                  </a:cubicBezTo>
                  <a:cubicBezTo>
                    <a:pt x="72" y="281"/>
                    <a:pt x="17" y="190"/>
                    <a:pt x="17" y="190"/>
                  </a:cubicBezTo>
                  <a:cubicBezTo>
                    <a:pt x="12" y="182"/>
                    <a:pt x="10" y="176"/>
                    <a:pt x="8" y="161"/>
                  </a:cubicBezTo>
                  <a:cubicBezTo>
                    <a:pt x="0" y="113"/>
                    <a:pt x="27" y="31"/>
                    <a:pt x="27" y="31"/>
                  </a:cubicBezTo>
                  <a:cubicBezTo>
                    <a:pt x="41" y="0"/>
                    <a:pt x="41" y="0"/>
                    <a:pt x="41" y="0"/>
                  </a:cubicBezTo>
                  <a:cubicBezTo>
                    <a:pt x="41" y="0"/>
                    <a:pt x="75" y="27"/>
                    <a:pt x="71" y="7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4" name="Freeform 151"/>
            <p:cNvSpPr>
              <a:spLocks/>
            </p:cNvSpPr>
            <p:nvPr/>
          </p:nvSpPr>
          <p:spPr bwMode="auto">
            <a:xfrm>
              <a:off x="3821113" y="3097213"/>
              <a:ext cx="76200" cy="138113"/>
            </a:xfrm>
            <a:custGeom>
              <a:avLst/>
              <a:gdLst>
                <a:gd name="T0" fmla="*/ 55 w 57"/>
                <a:gd name="T1" fmla="*/ 78 h 102"/>
                <a:gd name="T2" fmla="*/ 43 w 57"/>
                <a:gd name="T3" fmla="*/ 99 h 102"/>
                <a:gd name="T4" fmla="*/ 2 w 57"/>
                <a:gd name="T5" fmla="*/ 72 h 102"/>
                <a:gd name="T6" fmla="*/ 17 w 57"/>
                <a:gd name="T7" fmla="*/ 44 h 102"/>
                <a:gd name="T8" fmla="*/ 15 w 57"/>
                <a:gd name="T9" fmla="*/ 14 h 102"/>
                <a:gd name="T10" fmla="*/ 38 w 57"/>
                <a:gd name="T11" fmla="*/ 0 h 102"/>
                <a:gd name="T12" fmla="*/ 56 w 57"/>
                <a:gd name="T13" fmla="*/ 63 h 102"/>
                <a:gd name="T14" fmla="*/ 55 w 57"/>
                <a:gd name="T15" fmla="*/ 78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02">
                  <a:moveTo>
                    <a:pt x="55" y="78"/>
                  </a:moveTo>
                  <a:cubicBezTo>
                    <a:pt x="56" y="83"/>
                    <a:pt x="56" y="93"/>
                    <a:pt x="43" y="99"/>
                  </a:cubicBezTo>
                  <a:cubicBezTo>
                    <a:pt x="35" y="102"/>
                    <a:pt x="13" y="82"/>
                    <a:pt x="2" y="72"/>
                  </a:cubicBezTo>
                  <a:cubicBezTo>
                    <a:pt x="0" y="70"/>
                    <a:pt x="11" y="61"/>
                    <a:pt x="17" y="44"/>
                  </a:cubicBezTo>
                  <a:cubicBezTo>
                    <a:pt x="20" y="37"/>
                    <a:pt x="15" y="14"/>
                    <a:pt x="15" y="14"/>
                  </a:cubicBezTo>
                  <a:cubicBezTo>
                    <a:pt x="38" y="0"/>
                    <a:pt x="38" y="0"/>
                    <a:pt x="38" y="0"/>
                  </a:cubicBezTo>
                  <a:cubicBezTo>
                    <a:pt x="38" y="0"/>
                    <a:pt x="50" y="39"/>
                    <a:pt x="56" y="63"/>
                  </a:cubicBezTo>
                  <a:cubicBezTo>
                    <a:pt x="57" y="65"/>
                    <a:pt x="53" y="72"/>
                    <a:pt x="55" y="78"/>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5" name="Freeform 152"/>
            <p:cNvSpPr>
              <a:spLocks/>
            </p:cNvSpPr>
            <p:nvPr/>
          </p:nvSpPr>
          <p:spPr bwMode="auto">
            <a:xfrm>
              <a:off x="3840163" y="2938463"/>
              <a:ext cx="66675" cy="57150"/>
            </a:xfrm>
            <a:custGeom>
              <a:avLst/>
              <a:gdLst>
                <a:gd name="T0" fmla="*/ 45 w 50"/>
                <a:gd name="T1" fmla="*/ 37 h 43"/>
                <a:gd name="T2" fmla="*/ 50 w 50"/>
                <a:gd name="T3" fmla="*/ 30 h 43"/>
                <a:gd name="T4" fmla="*/ 33 w 50"/>
                <a:gd name="T5" fmla="*/ 9 h 43"/>
                <a:gd name="T6" fmla="*/ 8 w 50"/>
                <a:gd name="T7" fmla="*/ 0 h 43"/>
                <a:gd name="T8" fmla="*/ 0 w 50"/>
                <a:gd name="T9" fmla="*/ 8 h 43"/>
                <a:gd name="T10" fmla="*/ 6 w 50"/>
                <a:gd name="T11" fmla="*/ 20 h 43"/>
                <a:gd name="T12" fmla="*/ 18 w 50"/>
                <a:gd name="T13" fmla="*/ 26 h 43"/>
                <a:gd name="T14" fmla="*/ 45 w 50"/>
                <a:gd name="T15" fmla="*/ 37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43">
                  <a:moveTo>
                    <a:pt x="45" y="37"/>
                  </a:moveTo>
                  <a:cubicBezTo>
                    <a:pt x="50" y="30"/>
                    <a:pt x="50" y="30"/>
                    <a:pt x="50" y="30"/>
                  </a:cubicBezTo>
                  <a:cubicBezTo>
                    <a:pt x="33" y="9"/>
                    <a:pt x="33" y="9"/>
                    <a:pt x="33" y="9"/>
                  </a:cubicBezTo>
                  <a:cubicBezTo>
                    <a:pt x="33" y="9"/>
                    <a:pt x="27" y="3"/>
                    <a:pt x="8" y="0"/>
                  </a:cubicBezTo>
                  <a:cubicBezTo>
                    <a:pt x="3" y="0"/>
                    <a:pt x="0" y="3"/>
                    <a:pt x="0" y="8"/>
                  </a:cubicBezTo>
                  <a:cubicBezTo>
                    <a:pt x="1" y="18"/>
                    <a:pt x="6" y="20"/>
                    <a:pt x="6" y="20"/>
                  </a:cubicBezTo>
                  <a:cubicBezTo>
                    <a:pt x="18" y="26"/>
                    <a:pt x="18" y="26"/>
                    <a:pt x="18" y="26"/>
                  </a:cubicBezTo>
                  <a:cubicBezTo>
                    <a:pt x="29" y="42"/>
                    <a:pt x="42" y="43"/>
                    <a:pt x="45" y="37"/>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6" name="Freeform 153"/>
            <p:cNvSpPr>
              <a:spLocks/>
            </p:cNvSpPr>
            <p:nvPr/>
          </p:nvSpPr>
          <p:spPr bwMode="auto">
            <a:xfrm>
              <a:off x="3865563" y="2955926"/>
              <a:ext cx="92075" cy="282575"/>
            </a:xfrm>
            <a:custGeom>
              <a:avLst/>
              <a:gdLst>
                <a:gd name="T0" fmla="*/ 11 w 69"/>
                <a:gd name="T1" fmla="*/ 190 h 211"/>
                <a:gd name="T2" fmla="*/ 28 w 69"/>
                <a:gd name="T3" fmla="*/ 185 h 211"/>
                <a:gd name="T4" fmla="*/ 68 w 69"/>
                <a:gd name="T5" fmla="*/ 94 h 211"/>
                <a:gd name="T6" fmla="*/ 27 w 69"/>
                <a:gd name="T7" fmla="*/ 17 h 211"/>
                <a:gd name="T8" fmla="*/ 16 w 69"/>
                <a:gd name="T9" fmla="*/ 27 h 211"/>
                <a:gd name="T10" fmla="*/ 44 w 69"/>
                <a:gd name="T11" fmla="*/ 97 h 211"/>
                <a:gd name="T12" fmla="*/ 6 w 69"/>
                <a:gd name="T13" fmla="*/ 156 h 211"/>
                <a:gd name="T14" fmla="*/ 11 w 69"/>
                <a:gd name="T15" fmla="*/ 19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211">
                  <a:moveTo>
                    <a:pt x="11" y="190"/>
                  </a:moveTo>
                  <a:cubicBezTo>
                    <a:pt x="11" y="190"/>
                    <a:pt x="6" y="211"/>
                    <a:pt x="28" y="185"/>
                  </a:cubicBezTo>
                  <a:cubicBezTo>
                    <a:pt x="41" y="169"/>
                    <a:pt x="67" y="103"/>
                    <a:pt x="68" y="94"/>
                  </a:cubicBezTo>
                  <a:cubicBezTo>
                    <a:pt x="69" y="65"/>
                    <a:pt x="27" y="17"/>
                    <a:pt x="27" y="17"/>
                  </a:cubicBezTo>
                  <a:cubicBezTo>
                    <a:pt x="27" y="17"/>
                    <a:pt x="2" y="0"/>
                    <a:pt x="16" y="27"/>
                  </a:cubicBezTo>
                  <a:cubicBezTo>
                    <a:pt x="22" y="40"/>
                    <a:pt x="47" y="91"/>
                    <a:pt x="44" y="97"/>
                  </a:cubicBezTo>
                  <a:cubicBezTo>
                    <a:pt x="35" y="115"/>
                    <a:pt x="6" y="156"/>
                    <a:pt x="6" y="156"/>
                  </a:cubicBezTo>
                  <a:cubicBezTo>
                    <a:pt x="6" y="156"/>
                    <a:pt x="0" y="195"/>
                    <a:pt x="11" y="190"/>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7" name="Freeform 154"/>
            <p:cNvSpPr>
              <a:spLocks/>
            </p:cNvSpPr>
            <p:nvPr/>
          </p:nvSpPr>
          <p:spPr bwMode="auto">
            <a:xfrm>
              <a:off x="3759200" y="3151188"/>
              <a:ext cx="176213" cy="381000"/>
            </a:xfrm>
            <a:custGeom>
              <a:avLst/>
              <a:gdLst>
                <a:gd name="T0" fmla="*/ 41 w 132"/>
                <a:gd name="T1" fmla="*/ 26 h 283"/>
                <a:gd name="T2" fmla="*/ 20 w 132"/>
                <a:gd name="T3" fmla="*/ 65 h 283"/>
                <a:gd name="T4" fmla="*/ 33 w 132"/>
                <a:gd name="T5" fmla="*/ 93 h 283"/>
                <a:gd name="T6" fmla="*/ 43 w 132"/>
                <a:gd name="T7" fmla="*/ 125 h 283"/>
                <a:gd name="T8" fmla="*/ 32 w 132"/>
                <a:gd name="T9" fmla="*/ 166 h 283"/>
                <a:gd name="T10" fmla="*/ 0 w 132"/>
                <a:gd name="T11" fmla="*/ 254 h 283"/>
                <a:gd name="T12" fmla="*/ 35 w 132"/>
                <a:gd name="T13" fmla="*/ 270 h 283"/>
                <a:gd name="T14" fmla="*/ 113 w 132"/>
                <a:gd name="T15" fmla="*/ 259 h 283"/>
                <a:gd name="T16" fmla="*/ 126 w 132"/>
                <a:gd name="T17" fmla="*/ 193 h 283"/>
                <a:gd name="T18" fmla="*/ 100 w 132"/>
                <a:gd name="T19" fmla="*/ 125 h 283"/>
                <a:gd name="T20" fmla="*/ 106 w 132"/>
                <a:gd name="T21" fmla="*/ 64 h 283"/>
                <a:gd name="T22" fmla="*/ 109 w 132"/>
                <a:gd name="T23" fmla="*/ 29 h 283"/>
                <a:gd name="T24" fmla="*/ 94 w 132"/>
                <a:gd name="T25" fmla="*/ 1 h 283"/>
                <a:gd name="T26" fmla="*/ 73 w 132"/>
                <a:gd name="T27" fmla="*/ 6 h 283"/>
                <a:gd name="T28" fmla="*/ 41 w 132"/>
                <a:gd name="T29" fmla="*/ 2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283">
                  <a:moveTo>
                    <a:pt x="41" y="26"/>
                  </a:moveTo>
                  <a:cubicBezTo>
                    <a:pt x="41" y="26"/>
                    <a:pt x="22" y="52"/>
                    <a:pt x="20" y="65"/>
                  </a:cubicBezTo>
                  <a:cubicBezTo>
                    <a:pt x="20" y="70"/>
                    <a:pt x="27" y="81"/>
                    <a:pt x="33" y="93"/>
                  </a:cubicBezTo>
                  <a:cubicBezTo>
                    <a:pt x="37" y="101"/>
                    <a:pt x="43" y="120"/>
                    <a:pt x="43" y="125"/>
                  </a:cubicBezTo>
                  <a:cubicBezTo>
                    <a:pt x="43" y="127"/>
                    <a:pt x="38" y="149"/>
                    <a:pt x="32" y="166"/>
                  </a:cubicBezTo>
                  <a:cubicBezTo>
                    <a:pt x="20" y="203"/>
                    <a:pt x="0" y="254"/>
                    <a:pt x="0" y="254"/>
                  </a:cubicBezTo>
                  <a:cubicBezTo>
                    <a:pt x="0" y="254"/>
                    <a:pt x="1" y="264"/>
                    <a:pt x="35" y="270"/>
                  </a:cubicBezTo>
                  <a:cubicBezTo>
                    <a:pt x="104" y="283"/>
                    <a:pt x="113" y="259"/>
                    <a:pt x="113" y="259"/>
                  </a:cubicBezTo>
                  <a:cubicBezTo>
                    <a:pt x="115" y="258"/>
                    <a:pt x="132" y="221"/>
                    <a:pt x="126" y="193"/>
                  </a:cubicBezTo>
                  <a:cubicBezTo>
                    <a:pt x="121" y="169"/>
                    <a:pt x="100" y="132"/>
                    <a:pt x="100" y="125"/>
                  </a:cubicBezTo>
                  <a:cubicBezTo>
                    <a:pt x="100" y="108"/>
                    <a:pt x="106" y="64"/>
                    <a:pt x="106" y="64"/>
                  </a:cubicBezTo>
                  <a:cubicBezTo>
                    <a:pt x="106" y="64"/>
                    <a:pt x="112" y="44"/>
                    <a:pt x="109" y="29"/>
                  </a:cubicBezTo>
                  <a:cubicBezTo>
                    <a:pt x="104" y="9"/>
                    <a:pt x="103" y="7"/>
                    <a:pt x="94" y="1"/>
                  </a:cubicBezTo>
                  <a:cubicBezTo>
                    <a:pt x="92" y="0"/>
                    <a:pt x="84" y="3"/>
                    <a:pt x="73" y="6"/>
                  </a:cubicBezTo>
                  <a:cubicBezTo>
                    <a:pt x="73" y="6"/>
                    <a:pt x="52" y="8"/>
                    <a:pt x="41" y="26"/>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8" name="Freeform 155"/>
            <p:cNvSpPr>
              <a:spLocks/>
            </p:cNvSpPr>
            <p:nvPr/>
          </p:nvSpPr>
          <p:spPr bwMode="auto">
            <a:xfrm>
              <a:off x="3868738" y="3082926"/>
              <a:ext cx="31750" cy="39688"/>
            </a:xfrm>
            <a:custGeom>
              <a:avLst/>
              <a:gdLst>
                <a:gd name="T0" fmla="*/ 18 w 24"/>
                <a:gd name="T1" fmla="*/ 4 h 30"/>
                <a:gd name="T2" fmla="*/ 4 w 24"/>
                <a:gd name="T3" fmla="*/ 10 h 30"/>
                <a:gd name="T4" fmla="*/ 1 w 24"/>
                <a:gd name="T5" fmla="*/ 27 h 30"/>
                <a:gd name="T6" fmla="*/ 12 w 24"/>
                <a:gd name="T7" fmla="*/ 26 h 30"/>
                <a:gd name="T8" fmla="*/ 17 w 24"/>
                <a:gd name="T9" fmla="*/ 21 h 30"/>
                <a:gd name="T10" fmla="*/ 18 w 24"/>
                <a:gd name="T11" fmla="*/ 4 h 30"/>
              </a:gdLst>
              <a:ahLst/>
              <a:cxnLst>
                <a:cxn ang="0">
                  <a:pos x="T0" y="T1"/>
                </a:cxn>
                <a:cxn ang="0">
                  <a:pos x="T2" y="T3"/>
                </a:cxn>
                <a:cxn ang="0">
                  <a:pos x="T4" y="T5"/>
                </a:cxn>
                <a:cxn ang="0">
                  <a:pos x="T6" y="T7"/>
                </a:cxn>
                <a:cxn ang="0">
                  <a:pos x="T8" y="T9"/>
                </a:cxn>
                <a:cxn ang="0">
                  <a:pos x="T10" y="T11"/>
                </a:cxn>
              </a:cxnLst>
              <a:rect l="0" t="0" r="r" b="b"/>
              <a:pathLst>
                <a:path w="24" h="30">
                  <a:moveTo>
                    <a:pt x="18" y="4"/>
                  </a:moveTo>
                  <a:cubicBezTo>
                    <a:pt x="10" y="0"/>
                    <a:pt x="4" y="10"/>
                    <a:pt x="4" y="10"/>
                  </a:cubicBezTo>
                  <a:cubicBezTo>
                    <a:pt x="4" y="10"/>
                    <a:pt x="3" y="21"/>
                    <a:pt x="1" y="27"/>
                  </a:cubicBezTo>
                  <a:cubicBezTo>
                    <a:pt x="0" y="30"/>
                    <a:pt x="8" y="29"/>
                    <a:pt x="12" y="26"/>
                  </a:cubicBezTo>
                  <a:cubicBezTo>
                    <a:pt x="17" y="21"/>
                    <a:pt x="17" y="21"/>
                    <a:pt x="17" y="21"/>
                  </a:cubicBezTo>
                  <a:cubicBezTo>
                    <a:pt x="21" y="16"/>
                    <a:pt x="24" y="8"/>
                    <a:pt x="18"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79" name="Freeform 156"/>
            <p:cNvSpPr>
              <a:spLocks/>
            </p:cNvSpPr>
            <p:nvPr/>
          </p:nvSpPr>
          <p:spPr bwMode="auto">
            <a:xfrm>
              <a:off x="3852863" y="2944813"/>
              <a:ext cx="53975" cy="38100"/>
            </a:xfrm>
            <a:custGeom>
              <a:avLst/>
              <a:gdLst>
                <a:gd name="T0" fmla="*/ 25 w 40"/>
                <a:gd name="T1" fmla="*/ 24 h 29"/>
                <a:gd name="T2" fmla="*/ 18 w 40"/>
                <a:gd name="T3" fmla="*/ 11 h 29"/>
                <a:gd name="T4" fmla="*/ 6 w 40"/>
                <a:gd name="T5" fmla="*/ 6 h 29"/>
                <a:gd name="T6" fmla="*/ 4 w 40"/>
                <a:gd name="T7" fmla="*/ 0 h 29"/>
                <a:gd name="T8" fmla="*/ 24 w 40"/>
                <a:gd name="T9" fmla="*/ 4 h 29"/>
                <a:gd name="T10" fmla="*/ 38 w 40"/>
                <a:gd name="T11" fmla="*/ 25 h 29"/>
                <a:gd name="T12" fmla="*/ 25 w 40"/>
                <a:gd name="T13" fmla="*/ 24 h 29"/>
              </a:gdLst>
              <a:ahLst/>
              <a:cxnLst>
                <a:cxn ang="0">
                  <a:pos x="T0" y="T1"/>
                </a:cxn>
                <a:cxn ang="0">
                  <a:pos x="T2" y="T3"/>
                </a:cxn>
                <a:cxn ang="0">
                  <a:pos x="T4" y="T5"/>
                </a:cxn>
                <a:cxn ang="0">
                  <a:pos x="T6" y="T7"/>
                </a:cxn>
                <a:cxn ang="0">
                  <a:pos x="T8" y="T9"/>
                </a:cxn>
                <a:cxn ang="0">
                  <a:pos x="T10" y="T11"/>
                </a:cxn>
                <a:cxn ang="0">
                  <a:pos x="T12" y="T13"/>
                </a:cxn>
              </a:cxnLst>
              <a:rect l="0" t="0" r="r" b="b"/>
              <a:pathLst>
                <a:path w="40" h="29">
                  <a:moveTo>
                    <a:pt x="25" y="24"/>
                  </a:moveTo>
                  <a:cubicBezTo>
                    <a:pt x="21" y="20"/>
                    <a:pt x="20" y="12"/>
                    <a:pt x="18" y="11"/>
                  </a:cubicBezTo>
                  <a:cubicBezTo>
                    <a:pt x="15" y="8"/>
                    <a:pt x="14" y="8"/>
                    <a:pt x="6" y="6"/>
                  </a:cubicBezTo>
                  <a:cubicBezTo>
                    <a:pt x="0" y="5"/>
                    <a:pt x="1" y="0"/>
                    <a:pt x="4" y="0"/>
                  </a:cubicBezTo>
                  <a:cubicBezTo>
                    <a:pt x="5" y="0"/>
                    <a:pt x="21" y="1"/>
                    <a:pt x="24" y="4"/>
                  </a:cubicBezTo>
                  <a:cubicBezTo>
                    <a:pt x="34" y="14"/>
                    <a:pt x="40" y="23"/>
                    <a:pt x="38" y="25"/>
                  </a:cubicBezTo>
                  <a:cubicBezTo>
                    <a:pt x="36" y="29"/>
                    <a:pt x="29" y="28"/>
                    <a:pt x="25" y="2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80" name="Freeform 157"/>
            <p:cNvSpPr>
              <a:spLocks/>
            </p:cNvSpPr>
            <p:nvPr/>
          </p:nvSpPr>
          <p:spPr bwMode="auto">
            <a:xfrm>
              <a:off x="3832225" y="3759201"/>
              <a:ext cx="76200" cy="109538"/>
            </a:xfrm>
            <a:custGeom>
              <a:avLst/>
              <a:gdLst>
                <a:gd name="T0" fmla="*/ 23 w 56"/>
                <a:gd name="T1" fmla="*/ 38 h 82"/>
                <a:gd name="T2" fmla="*/ 5 w 56"/>
                <a:gd name="T3" fmla="*/ 58 h 82"/>
                <a:gd name="T4" fmla="*/ 0 w 56"/>
                <a:gd name="T5" fmla="*/ 70 h 82"/>
                <a:gd name="T6" fmla="*/ 5 w 56"/>
                <a:gd name="T7" fmla="*/ 78 h 82"/>
                <a:gd name="T8" fmla="*/ 23 w 56"/>
                <a:gd name="T9" fmla="*/ 73 h 82"/>
                <a:gd name="T10" fmla="*/ 37 w 56"/>
                <a:gd name="T11" fmla="*/ 48 h 82"/>
                <a:gd name="T12" fmla="*/ 39 w 56"/>
                <a:gd name="T13" fmla="*/ 29 h 82"/>
                <a:gd name="T14" fmla="*/ 52 w 56"/>
                <a:gd name="T15" fmla="*/ 50 h 82"/>
                <a:gd name="T16" fmla="*/ 54 w 56"/>
                <a:gd name="T17" fmla="*/ 48 h 82"/>
                <a:gd name="T18" fmla="*/ 42 w 56"/>
                <a:gd name="T19" fmla="*/ 18 h 82"/>
                <a:gd name="T20" fmla="*/ 27 w 56"/>
                <a:gd name="T21" fmla="*/ 6 h 82"/>
                <a:gd name="T22" fmla="*/ 23 w 56"/>
                <a:gd name="T23" fmla="*/ 3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82">
                  <a:moveTo>
                    <a:pt x="23" y="38"/>
                  </a:moveTo>
                  <a:cubicBezTo>
                    <a:pt x="23" y="38"/>
                    <a:pt x="13" y="57"/>
                    <a:pt x="5" y="58"/>
                  </a:cubicBezTo>
                  <a:cubicBezTo>
                    <a:pt x="4" y="58"/>
                    <a:pt x="0" y="70"/>
                    <a:pt x="0" y="70"/>
                  </a:cubicBezTo>
                  <a:cubicBezTo>
                    <a:pt x="0" y="70"/>
                    <a:pt x="0" y="75"/>
                    <a:pt x="5" y="78"/>
                  </a:cubicBezTo>
                  <a:cubicBezTo>
                    <a:pt x="9" y="82"/>
                    <a:pt x="17" y="78"/>
                    <a:pt x="23" y="73"/>
                  </a:cubicBezTo>
                  <a:cubicBezTo>
                    <a:pt x="38" y="62"/>
                    <a:pt x="37" y="48"/>
                    <a:pt x="37" y="48"/>
                  </a:cubicBezTo>
                  <a:cubicBezTo>
                    <a:pt x="39" y="29"/>
                    <a:pt x="39" y="29"/>
                    <a:pt x="39" y="29"/>
                  </a:cubicBezTo>
                  <a:cubicBezTo>
                    <a:pt x="52" y="50"/>
                    <a:pt x="52" y="50"/>
                    <a:pt x="52" y="50"/>
                  </a:cubicBezTo>
                  <a:cubicBezTo>
                    <a:pt x="52" y="50"/>
                    <a:pt x="53" y="47"/>
                    <a:pt x="54" y="48"/>
                  </a:cubicBezTo>
                  <a:cubicBezTo>
                    <a:pt x="56" y="50"/>
                    <a:pt x="42" y="18"/>
                    <a:pt x="42" y="18"/>
                  </a:cubicBezTo>
                  <a:cubicBezTo>
                    <a:pt x="42" y="18"/>
                    <a:pt x="37" y="0"/>
                    <a:pt x="27" y="6"/>
                  </a:cubicBezTo>
                  <a:cubicBezTo>
                    <a:pt x="20" y="11"/>
                    <a:pt x="23" y="38"/>
                    <a:pt x="23" y="38"/>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81" name="Freeform 158"/>
            <p:cNvSpPr>
              <a:spLocks/>
            </p:cNvSpPr>
            <p:nvPr/>
          </p:nvSpPr>
          <p:spPr bwMode="auto">
            <a:xfrm>
              <a:off x="3752850" y="2930526"/>
              <a:ext cx="69850" cy="76200"/>
            </a:xfrm>
            <a:custGeom>
              <a:avLst/>
              <a:gdLst>
                <a:gd name="T0" fmla="*/ 33 w 53"/>
                <a:gd name="T1" fmla="*/ 2 h 56"/>
                <a:gd name="T2" fmla="*/ 50 w 53"/>
                <a:gd name="T3" fmla="*/ 4 h 56"/>
                <a:gd name="T4" fmla="*/ 53 w 53"/>
                <a:gd name="T5" fmla="*/ 8 h 56"/>
                <a:gd name="T6" fmla="*/ 36 w 53"/>
                <a:gd name="T7" fmla="*/ 20 h 56"/>
                <a:gd name="T8" fmla="*/ 26 w 53"/>
                <a:gd name="T9" fmla="*/ 32 h 56"/>
                <a:gd name="T10" fmla="*/ 29 w 53"/>
                <a:gd name="T11" fmla="*/ 33 h 56"/>
                <a:gd name="T12" fmla="*/ 37 w 53"/>
                <a:gd name="T13" fmla="*/ 24 h 56"/>
                <a:gd name="T14" fmla="*/ 45 w 53"/>
                <a:gd name="T15" fmla="*/ 23 h 56"/>
                <a:gd name="T16" fmla="*/ 46 w 53"/>
                <a:gd name="T17" fmla="*/ 24 h 56"/>
                <a:gd name="T18" fmla="*/ 36 w 53"/>
                <a:gd name="T19" fmla="*/ 40 h 56"/>
                <a:gd name="T20" fmla="*/ 9 w 53"/>
                <a:gd name="T21" fmla="*/ 56 h 56"/>
                <a:gd name="T22" fmla="*/ 4 w 53"/>
                <a:gd name="T23" fmla="*/ 41 h 56"/>
                <a:gd name="T24" fmla="*/ 12 w 53"/>
                <a:gd name="T25" fmla="*/ 17 h 56"/>
                <a:gd name="T26" fmla="*/ 33 w 53"/>
                <a:gd name="T2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56">
                  <a:moveTo>
                    <a:pt x="33" y="2"/>
                  </a:moveTo>
                  <a:cubicBezTo>
                    <a:pt x="37" y="0"/>
                    <a:pt x="45" y="0"/>
                    <a:pt x="50" y="4"/>
                  </a:cubicBezTo>
                  <a:cubicBezTo>
                    <a:pt x="52" y="5"/>
                    <a:pt x="53" y="7"/>
                    <a:pt x="53" y="8"/>
                  </a:cubicBezTo>
                  <a:cubicBezTo>
                    <a:pt x="50" y="11"/>
                    <a:pt x="39" y="17"/>
                    <a:pt x="36" y="20"/>
                  </a:cubicBezTo>
                  <a:cubicBezTo>
                    <a:pt x="31" y="24"/>
                    <a:pt x="26" y="32"/>
                    <a:pt x="26" y="32"/>
                  </a:cubicBezTo>
                  <a:cubicBezTo>
                    <a:pt x="26" y="32"/>
                    <a:pt x="26" y="35"/>
                    <a:pt x="29" y="33"/>
                  </a:cubicBezTo>
                  <a:cubicBezTo>
                    <a:pt x="32" y="32"/>
                    <a:pt x="37" y="24"/>
                    <a:pt x="37" y="24"/>
                  </a:cubicBezTo>
                  <a:cubicBezTo>
                    <a:pt x="37" y="24"/>
                    <a:pt x="42" y="18"/>
                    <a:pt x="45" y="23"/>
                  </a:cubicBezTo>
                  <a:cubicBezTo>
                    <a:pt x="46" y="24"/>
                    <a:pt x="46" y="24"/>
                    <a:pt x="46" y="24"/>
                  </a:cubicBezTo>
                  <a:cubicBezTo>
                    <a:pt x="44" y="31"/>
                    <a:pt x="39" y="37"/>
                    <a:pt x="36" y="40"/>
                  </a:cubicBezTo>
                  <a:cubicBezTo>
                    <a:pt x="30" y="46"/>
                    <a:pt x="29" y="47"/>
                    <a:pt x="9" y="56"/>
                  </a:cubicBezTo>
                  <a:cubicBezTo>
                    <a:pt x="9" y="56"/>
                    <a:pt x="0" y="46"/>
                    <a:pt x="4" y="41"/>
                  </a:cubicBezTo>
                  <a:cubicBezTo>
                    <a:pt x="4" y="41"/>
                    <a:pt x="11" y="18"/>
                    <a:pt x="12" y="17"/>
                  </a:cubicBezTo>
                  <a:cubicBezTo>
                    <a:pt x="12" y="17"/>
                    <a:pt x="27" y="4"/>
                    <a:pt x="33" y="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82" name="Freeform 159"/>
            <p:cNvSpPr>
              <a:spLocks/>
            </p:cNvSpPr>
            <p:nvPr/>
          </p:nvSpPr>
          <p:spPr bwMode="auto">
            <a:xfrm>
              <a:off x="3763963" y="2998788"/>
              <a:ext cx="184150" cy="153988"/>
            </a:xfrm>
            <a:custGeom>
              <a:avLst/>
              <a:gdLst>
                <a:gd name="T0" fmla="*/ 96 w 137"/>
                <a:gd name="T1" fmla="*/ 27 h 115"/>
                <a:gd name="T2" fmla="*/ 46 w 137"/>
                <a:gd name="T3" fmla="*/ 4 h 115"/>
                <a:gd name="T4" fmla="*/ 46 w 137"/>
                <a:gd name="T5" fmla="*/ 4 h 115"/>
                <a:gd name="T6" fmla="*/ 15 w 137"/>
                <a:gd name="T7" fmla="*/ 59 h 115"/>
                <a:gd name="T8" fmla="*/ 9 w 137"/>
                <a:gd name="T9" fmla="*/ 103 h 115"/>
                <a:gd name="T10" fmla="*/ 33 w 137"/>
                <a:gd name="T11" fmla="*/ 111 h 115"/>
                <a:gd name="T12" fmla="*/ 66 w 137"/>
                <a:gd name="T13" fmla="*/ 110 h 115"/>
                <a:gd name="T14" fmla="*/ 96 w 137"/>
                <a:gd name="T15" fmla="*/ 27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15">
                  <a:moveTo>
                    <a:pt x="96" y="27"/>
                  </a:moveTo>
                  <a:cubicBezTo>
                    <a:pt x="80" y="0"/>
                    <a:pt x="52" y="3"/>
                    <a:pt x="46" y="4"/>
                  </a:cubicBezTo>
                  <a:cubicBezTo>
                    <a:pt x="46" y="4"/>
                    <a:pt x="46" y="4"/>
                    <a:pt x="46" y="4"/>
                  </a:cubicBezTo>
                  <a:cubicBezTo>
                    <a:pt x="46" y="4"/>
                    <a:pt x="0" y="15"/>
                    <a:pt x="15" y="59"/>
                  </a:cubicBezTo>
                  <a:cubicBezTo>
                    <a:pt x="27" y="98"/>
                    <a:pt x="9" y="103"/>
                    <a:pt x="9" y="103"/>
                  </a:cubicBezTo>
                  <a:cubicBezTo>
                    <a:pt x="9" y="103"/>
                    <a:pt x="25" y="110"/>
                    <a:pt x="33" y="111"/>
                  </a:cubicBezTo>
                  <a:cubicBezTo>
                    <a:pt x="49" y="115"/>
                    <a:pt x="66" y="110"/>
                    <a:pt x="66" y="110"/>
                  </a:cubicBezTo>
                  <a:cubicBezTo>
                    <a:pt x="66" y="110"/>
                    <a:pt x="137" y="98"/>
                    <a:pt x="96" y="27"/>
                  </a:cubicBezTo>
                  <a:close/>
                </a:path>
              </a:pathLst>
            </a:custGeom>
            <a:solidFill>
              <a:srgbClr val="E05E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83" name="Freeform 160"/>
            <p:cNvSpPr>
              <a:spLocks/>
            </p:cNvSpPr>
            <p:nvPr/>
          </p:nvSpPr>
          <p:spPr bwMode="auto">
            <a:xfrm>
              <a:off x="3719513" y="2973388"/>
              <a:ext cx="123825" cy="265113"/>
            </a:xfrm>
            <a:custGeom>
              <a:avLst/>
              <a:gdLst>
                <a:gd name="T0" fmla="*/ 42 w 93"/>
                <a:gd name="T1" fmla="*/ 16 h 198"/>
                <a:gd name="T2" fmla="*/ 30 w 93"/>
                <a:gd name="T3" fmla="*/ 9 h 198"/>
                <a:gd name="T4" fmla="*/ 7 w 93"/>
                <a:gd name="T5" fmla="*/ 113 h 198"/>
                <a:gd name="T6" fmla="*/ 49 w 93"/>
                <a:gd name="T7" fmla="*/ 180 h 198"/>
                <a:gd name="T8" fmla="*/ 85 w 93"/>
                <a:gd name="T9" fmla="*/ 190 h 198"/>
                <a:gd name="T10" fmla="*/ 78 w 93"/>
                <a:gd name="T11" fmla="*/ 157 h 198"/>
                <a:gd name="T12" fmla="*/ 32 w 93"/>
                <a:gd name="T13" fmla="*/ 110 h 198"/>
                <a:gd name="T14" fmla="*/ 27 w 93"/>
                <a:gd name="T15" fmla="*/ 88 h 198"/>
                <a:gd name="T16" fmla="*/ 42 w 93"/>
                <a:gd name="T17" fmla="*/ 1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98">
                  <a:moveTo>
                    <a:pt x="42" y="16"/>
                  </a:moveTo>
                  <a:cubicBezTo>
                    <a:pt x="45" y="7"/>
                    <a:pt x="43" y="0"/>
                    <a:pt x="30" y="9"/>
                  </a:cubicBezTo>
                  <a:cubicBezTo>
                    <a:pt x="24" y="14"/>
                    <a:pt x="0" y="87"/>
                    <a:pt x="7" y="113"/>
                  </a:cubicBezTo>
                  <a:cubicBezTo>
                    <a:pt x="15" y="142"/>
                    <a:pt x="49" y="180"/>
                    <a:pt x="49" y="180"/>
                  </a:cubicBezTo>
                  <a:cubicBezTo>
                    <a:pt x="66" y="194"/>
                    <a:pt x="77" y="198"/>
                    <a:pt x="85" y="190"/>
                  </a:cubicBezTo>
                  <a:cubicBezTo>
                    <a:pt x="93" y="182"/>
                    <a:pt x="90" y="169"/>
                    <a:pt x="78" y="157"/>
                  </a:cubicBezTo>
                  <a:cubicBezTo>
                    <a:pt x="56" y="137"/>
                    <a:pt x="43" y="129"/>
                    <a:pt x="32" y="110"/>
                  </a:cubicBezTo>
                  <a:cubicBezTo>
                    <a:pt x="27" y="102"/>
                    <a:pt x="27" y="90"/>
                    <a:pt x="27" y="88"/>
                  </a:cubicBezTo>
                  <a:cubicBezTo>
                    <a:pt x="27" y="88"/>
                    <a:pt x="37" y="34"/>
                    <a:pt x="42" y="16"/>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pic>
        <p:nvPicPr>
          <p:cNvPr id="241" name="Picture 240" hidden="1"/>
          <p:cNvPicPr>
            <a:picLocks noChangeAspect="1"/>
          </p:cNvPicPr>
          <p:nvPr/>
        </p:nvPicPr>
        <p:blipFill>
          <a:blip r:embed="rId7"/>
          <a:stretch>
            <a:fillRect/>
          </a:stretch>
        </p:blipFill>
        <p:spPr>
          <a:xfrm>
            <a:off x="5608637" y="1950233"/>
            <a:ext cx="1232454" cy="821543"/>
          </a:xfrm>
          <a:prstGeom prst="rect">
            <a:avLst/>
          </a:prstGeom>
        </p:spPr>
      </p:pic>
      <p:grpSp>
        <p:nvGrpSpPr>
          <p:cNvPr id="1259" name="Group 254" hidden="1"/>
          <p:cNvGrpSpPr>
            <a:grpSpLocks noChangeAspect="1"/>
          </p:cNvGrpSpPr>
          <p:nvPr/>
        </p:nvGrpSpPr>
        <p:grpSpPr bwMode="auto">
          <a:xfrm>
            <a:off x="4432301" y="1154806"/>
            <a:ext cx="724569" cy="1167251"/>
            <a:chOff x="0" y="0"/>
            <a:chExt cx="730" cy="1176"/>
          </a:xfrm>
        </p:grpSpPr>
        <p:sp>
          <p:nvSpPr>
            <p:cNvPr id="1260" name="AutoShape 253"/>
            <p:cNvSpPr>
              <a:spLocks noChangeAspect="1" noChangeArrowheads="1" noTextEdit="1"/>
            </p:cNvSpPr>
            <p:nvPr/>
          </p:nvSpPr>
          <p:spPr bwMode="auto">
            <a:xfrm>
              <a:off x="0" y="0"/>
              <a:ext cx="730" cy="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1" name="Freeform 255"/>
            <p:cNvSpPr>
              <a:spLocks/>
            </p:cNvSpPr>
            <p:nvPr/>
          </p:nvSpPr>
          <p:spPr bwMode="auto">
            <a:xfrm>
              <a:off x="178" y="353"/>
              <a:ext cx="46" cy="39"/>
            </a:xfrm>
            <a:custGeom>
              <a:avLst/>
              <a:gdLst>
                <a:gd name="T0" fmla="*/ 0 w 46"/>
                <a:gd name="T1" fmla="*/ 0 h 39"/>
                <a:gd name="T2" fmla="*/ 0 w 46"/>
                <a:gd name="T3" fmla="*/ 13 h 39"/>
                <a:gd name="T4" fmla="*/ 46 w 46"/>
                <a:gd name="T5" fmla="*/ 39 h 39"/>
                <a:gd name="T6" fmla="*/ 46 w 46"/>
                <a:gd name="T7" fmla="*/ 28 h 39"/>
                <a:gd name="T8" fmla="*/ 0 w 46"/>
                <a:gd name="T9" fmla="*/ 0 h 39"/>
              </a:gdLst>
              <a:ahLst/>
              <a:cxnLst>
                <a:cxn ang="0">
                  <a:pos x="T0" y="T1"/>
                </a:cxn>
                <a:cxn ang="0">
                  <a:pos x="T2" y="T3"/>
                </a:cxn>
                <a:cxn ang="0">
                  <a:pos x="T4" y="T5"/>
                </a:cxn>
                <a:cxn ang="0">
                  <a:pos x="T6" y="T7"/>
                </a:cxn>
                <a:cxn ang="0">
                  <a:pos x="T8" y="T9"/>
                </a:cxn>
              </a:cxnLst>
              <a:rect l="0" t="0" r="r" b="b"/>
              <a:pathLst>
                <a:path w="46" h="39">
                  <a:moveTo>
                    <a:pt x="0" y="0"/>
                  </a:moveTo>
                  <a:lnTo>
                    <a:pt x="0" y="13"/>
                  </a:lnTo>
                  <a:lnTo>
                    <a:pt x="46" y="39"/>
                  </a:lnTo>
                  <a:lnTo>
                    <a:pt x="46" y="28"/>
                  </a:lnTo>
                  <a:lnTo>
                    <a:pt x="0" y="0"/>
                  </a:lnTo>
                  <a:close/>
                </a:path>
              </a:pathLst>
            </a:custGeom>
            <a:solidFill>
              <a:srgbClr val="786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pic>
          <p:nvPicPr>
            <p:cNvPr id="1280" name="Picture 2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 y="334"/>
              <a:ext cx="10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3" name="Freeform 257"/>
            <p:cNvSpPr>
              <a:spLocks/>
            </p:cNvSpPr>
            <p:nvPr/>
          </p:nvSpPr>
          <p:spPr bwMode="auto">
            <a:xfrm>
              <a:off x="1" y="264"/>
              <a:ext cx="374" cy="226"/>
            </a:xfrm>
            <a:custGeom>
              <a:avLst/>
              <a:gdLst>
                <a:gd name="T0" fmla="*/ 177 w 374"/>
                <a:gd name="T1" fmla="*/ 102 h 226"/>
                <a:gd name="T2" fmla="*/ 0 w 374"/>
                <a:gd name="T3" fmla="*/ 0 h 226"/>
                <a:gd name="T4" fmla="*/ 0 w 374"/>
                <a:gd name="T5" fmla="*/ 9 h 226"/>
                <a:gd name="T6" fmla="*/ 374 w 374"/>
                <a:gd name="T7" fmla="*/ 226 h 226"/>
                <a:gd name="T8" fmla="*/ 374 w 374"/>
                <a:gd name="T9" fmla="*/ 215 h 226"/>
                <a:gd name="T10" fmla="*/ 223 w 374"/>
                <a:gd name="T11" fmla="*/ 128 h 226"/>
                <a:gd name="T12" fmla="*/ 177 w 374"/>
                <a:gd name="T13" fmla="*/ 102 h 226"/>
              </a:gdLst>
              <a:ahLst/>
              <a:cxnLst>
                <a:cxn ang="0">
                  <a:pos x="T0" y="T1"/>
                </a:cxn>
                <a:cxn ang="0">
                  <a:pos x="T2" y="T3"/>
                </a:cxn>
                <a:cxn ang="0">
                  <a:pos x="T4" y="T5"/>
                </a:cxn>
                <a:cxn ang="0">
                  <a:pos x="T6" y="T7"/>
                </a:cxn>
                <a:cxn ang="0">
                  <a:pos x="T8" y="T9"/>
                </a:cxn>
                <a:cxn ang="0">
                  <a:pos x="T10" y="T11"/>
                </a:cxn>
                <a:cxn ang="0">
                  <a:pos x="T12" y="T13"/>
                </a:cxn>
              </a:cxnLst>
              <a:rect l="0" t="0" r="r" b="b"/>
              <a:pathLst>
                <a:path w="374" h="226">
                  <a:moveTo>
                    <a:pt x="177" y="102"/>
                  </a:moveTo>
                  <a:lnTo>
                    <a:pt x="0" y="0"/>
                  </a:lnTo>
                  <a:lnTo>
                    <a:pt x="0" y="9"/>
                  </a:lnTo>
                  <a:lnTo>
                    <a:pt x="374" y="226"/>
                  </a:lnTo>
                  <a:lnTo>
                    <a:pt x="374" y="215"/>
                  </a:lnTo>
                  <a:lnTo>
                    <a:pt x="223" y="128"/>
                  </a:lnTo>
                  <a:lnTo>
                    <a:pt x="177" y="102"/>
                  </a:ln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4" name="Freeform 258"/>
            <p:cNvSpPr>
              <a:spLocks noEditPoints="1"/>
            </p:cNvSpPr>
            <p:nvPr/>
          </p:nvSpPr>
          <p:spPr bwMode="auto">
            <a:xfrm>
              <a:off x="1" y="199"/>
              <a:ext cx="374" cy="981"/>
            </a:xfrm>
            <a:custGeom>
              <a:avLst/>
              <a:gdLst>
                <a:gd name="T0" fmla="*/ 0 w 270"/>
                <a:gd name="T1" fmla="*/ 47 h 711"/>
                <a:gd name="T2" fmla="*/ 128 w 270"/>
                <a:gd name="T3" fmla="*/ 121 h 711"/>
                <a:gd name="T4" fmla="*/ 128 w 270"/>
                <a:gd name="T5" fmla="*/ 112 h 711"/>
                <a:gd name="T6" fmla="*/ 161 w 270"/>
                <a:gd name="T7" fmla="*/ 132 h 711"/>
                <a:gd name="T8" fmla="*/ 161 w 270"/>
                <a:gd name="T9" fmla="*/ 140 h 711"/>
                <a:gd name="T10" fmla="*/ 270 w 270"/>
                <a:gd name="T11" fmla="*/ 203 h 711"/>
                <a:gd name="T12" fmla="*/ 270 w 270"/>
                <a:gd name="T13" fmla="*/ 189 h 711"/>
                <a:gd name="T14" fmla="*/ 270 w 270"/>
                <a:gd name="T15" fmla="*/ 183 h 711"/>
                <a:gd name="T16" fmla="*/ 260 w 270"/>
                <a:gd name="T17" fmla="*/ 147 h 711"/>
                <a:gd name="T18" fmla="*/ 256 w 270"/>
                <a:gd name="T19" fmla="*/ 141 h 711"/>
                <a:gd name="T20" fmla="*/ 237 w 270"/>
                <a:gd name="T21" fmla="*/ 122 h 711"/>
                <a:gd name="T22" fmla="*/ 234 w 270"/>
                <a:gd name="T23" fmla="*/ 120 h 711"/>
                <a:gd name="T24" fmla="*/ 36 w 270"/>
                <a:gd name="T25" fmla="*/ 6 h 711"/>
                <a:gd name="T26" fmla="*/ 35 w 270"/>
                <a:gd name="T27" fmla="*/ 6 h 711"/>
                <a:gd name="T28" fmla="*/ 12 w 270"/>
                <a:gd name="T29" fmla="*/ 4 h 711"/>
                <a:gd name="T30" fmla="*/ 10 w 270"/>
                <a:gd name="T31" fmla="*/ 4 h 711"/>
                <a:gd name="T32" fmla="*/ 10 w 270"/>
                <a:gd name="T33" fmla="*/ 5 h 711"/>
                <a:gd name="T34" fmla="*/ 0 w 270"/>
                <a:gd name="T35" fmla="*/ 28 h 711"/>
                <a:gd name="T36" fmla="*/ 0 w 270"/>
                <a:gd name="T37" fmla="*/ 47 h 711"/>
                <a:gd name="T38" fmla="*/ 0 w 270"/>
                <a:gd name="T39" fmla="*/ 54 h 711"/>
                <a:gd name="T40" fmla="*/ 0 w 270"/>
                <a:gd name="T41" fmla="*/ 528 h 711"/>
                <a:gd name="T42" fmla="*/ 11 w 270"/>
                <a:gd name="T43" fmla="*/ 564 h 711"/>
                <a:gd name="T44" fmla="*/ 36 w 270"/>
                <a:gd name="T45" fmla="*/ 591 h 711"/>
                <a:gd name="T46" fmla="*/ 234 w 270"/>
                <a:gd name="T47" fmla="*/ 704 h 711"/>
                <a:gd name="T48" fmla="*/ 258 w 270"/>
                <a:gd name="T49" fmla="*/ 708 h 711"/>
                <a:gd name="T50" fmla="*/ 262 w 270"/>
                <a:gd name="T51" fmla="*/ 705 h 711"/>
                <a:gd name="T52" fmla="*/ 270 w 270"/>
                <a:gd name="T53" fmla="*/ 685 h 711"/>
                <a:gd name="T54" fmla="*/ 270 w 270"/>
                <a:gd name="T55" fmla="*/ 683 h 711"/>
                <a:gd name="T56" fmla="*/ 270 w 270"/>
                <a:gd name="T57" fmla="*/ 211 h 711"/>
                <a:gd name="T58" fmla="*/ 0 w 270"/>
                <a:gd name="T59" fmla="*/ 54 h 711"/>
                <a:gd name="T60" fmla="*/ 208 w 270"/>
                <a:gd name="T61" fmla="*/ 338 h 711"/>
                <a:gd name="T62" fmla="*/ 252 w 270"/>
                <a:gd name="T63" fmla="*/ 363 h 711"/>
                <a:gd name="T64" fmla="*/ 252 w 270"/>
                <a:gd name="T65" fmla="*/ 382 h 711"/>
                <a:gd name="T66" fmla="*/ 241 w 270"/>
                <a:gd name="T67" fmla="*/ 388 h 711"/>
                <a:gd name="T68" fmla="*/ 237 w 270"/>
                <a:gd name="T69" fmla="*/ 385 h 711"/>
                <a:gd name="T70" fmla="*/ 237 w 270"/>
                <a:gd name="T71" fmla="*/ 385 h 711"/>
                <a:gd name="T72" fmla="*/ 224 w 270"/>
                <a:gd name="T73" fmla="*/ 392 h 711"/>
                <a:gd name="T74" fmla="*/ 132 w 270"/>
                <a:gd name="T75" fmla="*/ 338 h 711"/>
                <a:gd name="T76" fmla="*/ 132 w 270"/>
                <a:gd name="T77" fmla="*/ 329 h 711"/>
                <a:gd name="T78" fmla="*/ 140 w 270"/>
                <a:gd name="T79" fmla="*/ 324 h 711"/>
                <a:gd name="T80" fmla="*/ 196 w 270"/>
                <a:gd name="T81" fmla="*/ 352 h 711"/>
                <a:gd name="T82" fmla="*/ 197 w 270"/>
                <a:gd name="T83" fmla="*/ 344 h 711"/>
                <a:gd name="T84" fmla="*/ 208 w 270"/>
                <a:gd name="T85" fmla="*/ 33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0" h="711">
                  <a:moveTo>
                    <a:pt x="0" y="47"/>
                  </a:moveTo>
                  <a:cubicBezTo>
                    <a:pt x="128" y="121"/>
                    <a:pt x="128" y="121"/>
                    <a:pt x="128" y="121"/>
                  </a:cubicBezTo>
                  <a:cubicBezTo>
                    <a:pt x="128" y="112"/>
                    <a:pt x="128" y="112"/>
                    <a:pt x="128" y="112"/>
                  </a:cubicBezTo>
                  <a:cubicBezTo>
                    <a:pt x="161" y="132"/>
                    <a:pt x="161" y="132"/>
                    <a:pt x="161" y="132"/>
                  </a:cubicBezTo>
                  <a:cubicBezTo>
                    <a:pt x="161" y="140"/>
                    <a:pt x="161" y="140"/>
                    <a:pt x="161" y="140"/>
                  </a:cubicBezTo>
                  <a:cubicBezTo>
                    <a:pt x="270" y="203"/>
                    <a:pt x="270" y="203"/>
                    <a:pt x="270" y="203"/>
                  </a:cubicBezTo>
                  <a:cubicBezTo>
                    <a:pt x="270" y="189"/>
                    <a:pt x="270" y="189"/>
                    <a:pt x="270" y="189"/>
                  </a:cubicBezTo>
                  <a:cubicBezTo>
                    <a:pt x="270" y="183"/>
                    <a:pt x="270" y="183"/>
                    <a:pt x="270" y="183"/>
                  </a:cubicBezTo>
                  <a:cubicBezTo>
                    <a:pt x="270" y="171"/>
                    <a:pt x="267" y="159"/>
                    <a:pt x="260" y="147"/>
                  </a:cubicBezTo>
                  <a:cubicBezTo>
                    <a:pt x="259" y="145"/>
                    <a:pt x="257" y="143"/>
                    <a:pt x="256" y="141"/>
                  </a:cubicBezTo>
                  <a:cubicBezTo>
                    <a:pt x="250" y="133"/>
                    <a:pt x="244" y="126"/>
                    <a:pt x="237" y="122"/>
                  </a:cubicBezTo>
                  <a:cubicBezTo>
                    <a:pt x="236" y="121"/>
                    <a:pt x="235" y="120"/>
                    <a:pt x="234" y="120"/>
                  </a:cubicBezTo>
                  <a:cubicBezTo>
                    <a:pt x="36" y="6"/>
                    <a:pt x="36" y="6"/>
                    <a:pt x="36" y="6"/>
                  </a:cubicBezTo>
                  <a:cubicBezTo>
                    <a:pt x="36" y="6"/>
                    <a:pt x="35" y="6"/>
                    <a:pt x="35" y="6"/>
                  </a:cubicBezTo>
                  <a:cubicBezTo>
                    <a:pt x="26" y="1"/>
                    <a:pt x="18" y="0"/>
                    <a:pt x="12" y="4"/>
                  </a:cubicBezTo>
                  <a:cubicBezTo>
                    <a:pt x="10" y="4"/>
                    <a:pt x="10" y="4"/>
                    <a:pt x="10" y="4"/>
                  </a:cubicBezTo>
                  <a:cubicBezTo>
                    <a:pt x="10" y="4"/>
                    <a:pt x="10" y="4"/>
                    <a:pt x="10" y="5"/>
                  </a:cubicBezTo>
                  <a:cubicBezTo>
                    <a:pt x="3" y="9"/>
                    <a:pt x="0" y="17"/>
                    <a:pt x="0" y="28"/>
                  </a:cubicBezTo>
                  <a:cubicBezTo>
                    <a:pt x="0" y="47"/>
                    <a:pt x="0" y="47"/>
                    <a:pt x="0" y="47"/>
                  </a:cubicBezTo>
                  <a:moveTo>
                    <a:pt x="0" y="54"/>
                  </a:moveTo>
                  <a:cubicBezTo>
                    <a:pt x="0" y="528"/>
                    <a:pt x="0" y="528"/>
                    <a:pt x="0" y="528"/>
                  </a:cubicBezTo>
                  <a:cubicBezTo>
                    <a:pt x="0" y="539"/>
                    <a:pt x="4" y="551"/>
                    <a:pt x="11" y="564"/>
                  </a:cubicBezTo>
                  <a:cubicBezTo>
                    <a:pt x="18" y="576"/>
                    <a:pt x="26" y="585"/>
                    <a:pt x="36" y="591"/>
                  </a:cubicBezTo>
                  <a:cubicBezTo>
                    <a:pt x="234" y="704"/>
                    <a:pt x="234" y="704"/>
                    <a:pt x="234" y="704"/>
                  </a:cubicBezTo>
                  <a:cubicBezTo>
                    <a:pt x="243" y="710"/>
                    <a:pt x="251" y="711"/>
                    <a:pt x="258" y="708"/>
                  </a:cubicBezTo>
                  <a:cubicBezTo>
                    <a:pt x="262" y="705"/>
                    <a:pt x="262" y="705"/>
                    <a:pt x="262" y="705"/>
                  </a:cubicBezTo>
                  <a:cubicBezTo>
                    <a:pt x="267" y="701"/>
                    <a:pt x="270" y="694"/>
                    <a:pt x="270" y="685"/>
                  </a:cubicBezTo>
                  <a:cubicBezTo>
                    <a:pt x="270" y="684"/>
                    <a:pt x="270" y="684"/>
                    <a:pt x="270" y="683"/>
                  </a:cubicBezTo>
                  <a:cubicBezTo>
                    <a:pt x="270" y="211"/>
                    <a:pt x="270" y="211"/>
                    <a:pt x="270" y="211"/>
                  </a:cubicBezTo>
                  <a:cubicBezTo>
                    <a:pt x="0" y="54"/>
                    <a:pt x="0" y="54"/>
                    <a:pt x="0" y="54"/>
                  </a:cubicBezTo>
                  <a:moveTo>
                    <a:pt x="208" y="338"/>
                  </a:moveTo>
                  <a:cubicBezTo>
                    <a:pt x="252" y="363"/>
                    <a:pt x="252" y="363"/>
                    <a:pt x="252" y="363"/>
                  </a:cubicBezTo>
                  <a:cubicBezTo>
                    <a:pt x="252" y="382"/>
                    <a:pt x="252" y="382"/>
                    <a:pt x="252" y="382"/>
                  </a:cubicBezTo>
                  <a:cubicBezTo>
                    <a:pt x="241" y="388"/>
                    <a:pt x="241" y="388"/>
                    <a:pt x="241" y="388"/>
                  </a:cubicBezTo>
                  <a:cubicBezTo>
                    <a:pt x="237" y="385"/>
                    <a:pt x="237" y="385"/>
                    <a:pt x="237" y="385"/>
                  </a:cubicBezTo>
                  <a:cubicBezTo>
                    <a:pt x="237" y="385"/>
                    <a:pt x="237" y="385"/>
                    <a:pt x="237" y="385"/>
                  </a:cubicBezTo>
                  <a:cubicBezTo>
                    <a:pt x="224" y="392"/>
                    <a:pt x="224" y="392"/>
                    <a:pt x="224" y="392"/>
                  </a:cubicBezTo>
                  <a:cubicBezTo>
                    <a:pt x="132" y="338"/>
                    <a:pt x="132" y="338"/>
                    <a:pt x="132" y="338"/>
                  </a:cubicBezTo>
                  <a:cubicBezTo>
                    <a:pt x="132" y="329"/>
                    <a:pt x="132" y="329"/>
                    <a:pt x="132" y="329"/>
                  </a:cubicBezTo>
                  <a:cubicBezTo>
                    <a:pt x="140" y="324"/>
                    <a:pt x="140" y="324"/>
                    <a:pt x="140" y="324"/>
                  </a:cubicBezTo>
                  <a:cubicBezTo>
                    <a:pt x="196" y="352"/>
                    <a:pt x="196" y="352"/>
                    <a:pt x="196" y="352"/>
                  </a:cubicBezTo>
                  <a:cubicBezTo>
                    <a:pt x="197" y="344"/>
                    <a:pt x="197" y="344"/>
                    <a:pt x="197" y="344"/>
                  </a:cubicBezTo>
                  <a:lnTo>
                    <a:pt x="208" y="338"/>
                  </a:lnTo>
                  <a:close/>
                </a:path>
              </a:pathLst>
            </a:custGeom>
            <a:solidFill>
              <a:srgbClr val="F1CA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5" name="Freeform 259"/>
            <p:cNvSpPr>
              <a:spLocks/>
            </p:cNvSpPr>
            <p:nvPr/>
          </p:nvSpPr>
          <p:spPr bwMode="auto">
            <a:xfrm>
              <a:off x="18" y="171"/>
              <a:ext cx="359" cy="196"/>
            </a:xfrm>
            <a:custGeom>
              <a:avLst/>
              <a:gdLst>
                <a:gd name="T0" fmla="*/ 257 w 260"/>
                <a:gd name="T1" fmla="*/ 120 h 142"/>
                <a:gd name="T2" fmla="*/ 59 w 260"/>
                <a:gd name="T3" fmla="*/ 6 h 142"/>
                <a:gd name="T4" fmla="*/ 37 w 260"/>
                <a:gd name="T5" fmla="*/ 3 h 142"/>
                <a:gd name="T6" fmla="*/ 0 w 260"/>
                <a:gd name="T7" fmla="*/ 24 h 142"/>
                <a:gd name="T8" fmla="*/ 23 w 260"/>
                <a:gd name="T9" fmla="*/ 26 h 142"/>
                <a:gd name="T10" fmla="*/ 24 w 260"/>
                <a:gd name="T11" fmla="*/ 26 h 142"/>
                <a:gd name="T12" fmla="*/ 222 w 260"/>
                <a:gd name="T13" fmla="*/ 140 h 142"/>
                <a:gd name="T14" fmla="*/ 225 w 260"/>
                <a:gd name="T15" fmla="*/ 142 h 142"/>
                <a:gd name="T16" fmla="*/ 260 w 260"/>
                <a:gd name="T17" fmla="*/ 122 h 142"/>
                <a:gd name="T18" fmla="*/ 257 w 260"/>
                <a:gd name="T19"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142">
                  <a:moveTo>
                    <a:pt x="257" y="120"/>
                  </a:moveTo>
                  <a:cubicBezTo>
                    <a:pt x="59" y="6"/>
                    <a:pt x="59" y="6"/>
                    <a:pt x="59" y="6"/>
                  </a:cubicBezTo>
                  <a:cubicBezTo>
                    <a:pt x="50" y="2"/>
                    <a:pt x="43" y="0"/>
                    <a:pt x="37" y="3"/>
                  </a:cubicBezTo>
                  <a:cubicBezTo>
                    <a:pt x="0" y="24"/>
                    <a:pt x="0" y="24"/>
                    <a:pt x="0" y="24"/>
                  </a:cubicBezTo>
                  <a:cubicBezTo>
                    <a:pt x="6" y="20"/>
                    <a:pt x="14" y="21"/>
                    <a:pt x="23" y="26"/>
                  </a:cubicBezTo>
                  <a:cubicBezTo>
                    <a:pt x="23" y="26"/>
                    <a:pt x="24" y="26"/>
                    <a:pt x="24" y="26"/>
                  </a:cubicBezTo>
                  <a:cubicBezTo>
                    <a:pt x="222" y="140"/>
                    <a:pt x="222" y="140"/>
                    <a:pt x="222" y="140"/>
                  </a:cubicBezTo>
                  <a:cubicBezTo>
                    <a:pt x="223" y="140"/>
                    <a:pt x="224" y="141"/>
                    <a:pt x="225" y="142"/>
                  </a:cubicBezTo>
                  <a:cubicBezTo>
                    <a:pt x="260" y="122"/>
                    <a:pt x="260" y="122"/>
                    <a:pt x="260" y="122"/>
                  </a:cubicBezTo>
                  <a:cubicBezTo>
                    <a:pt x="259" y="121"/>
                    <a:pt x="258" y="121"/>
                    <a:pt x="257" y="120"/>
                  </a:cubicBezTo>
                  <a:close/>
                </a:path>
              </a:pathLst>
            </a:custGeom>
            <a:solidFill>
              <a:srgbClr val="FDE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6" name="Freeform 260"/>
            <p:cNvSpPr>
              <a:spLocks/>
            </p:cNvSpPr>
            <p:nvPr/>
          </p:nvSpPr>
          <p:spPr bwMode="auto">
            <a:xfrm>
              <a:off x="311" y="714"/>
              <a:ext cx="18" cy="26"/>
            </a:xfrm>
            <a:custGeom>
              <a:avLst/>
              <a:gdLst>
                <a:gd name="T0" fmla="*/ 18 w 18"/>
                <a:gd name="T1" fmla="*/ 0 h 26"/>
                <a:gd name="T2" fmla="*/ 0 w 18"/>
                <a:gd name="T3" fmla="*/ 9 h 26"/>
                <a:gd name="T4" fmla="*/ 0 w 18"/>
                <a:gd name="T5" fmla="*/ 26 h 26"/>
                <a:gd name="T6" fmla="*/ 18 w 18"/>
                <a:gd name="T7" fmla="*/ 16 h 26"/>
                <a:gd name="T8" fmla="*/ 18 w 18"/>
                <a:gd name="T9" fmla="*/ 16 h 26"/>
                <a:gd name="T10" fmla="*/ 18 w 18"/>
                <a:gd name="T11" fmla="*/ 0 h 26"/>
              </a:gdLst>
              <a:ahLst/>
              <a:cxnLst>
                <a:cxn ang="0">
                  <a:pos x="T0" y="T1"/>
                </a:cxn>
                <a:cxn ang="0">
                  <a:pos x="T2" y="T3"/>
                </a:cxn>
                <a:cxn ang="0">
                  <a:pos x="T4" y="T5"/>
                </a:cxn>
                <a:cxn ang="0">
                  <a:pos x="T6" y="T7"/>
                </a:cxn>
                <a:cxn ang="0">
                  <a:pos x="T8" y="T9"/>
                </a:cxn>
                <a:cxn ang="0">
                  <a:pos x="T10" y="T11"/>
                </a:cxn>
              </a:cxnLst>
              <a:rect l="0" t="0" r="r" b="b"/>
              <a:pathLst>
                <a:path w="18" h="26">
                  <a:moveTo>
                    <a:pt x="18" y="0"/>
                  </a:moveTo>
                  <a:lnTo>
                    <a:pt x="0" y="9"/>
                  </a:lnTo>
                  <a:lnTo>
                    <a:pt x="0" y="26"/>
                  </a:lnTo>
                  <a:lnTo>
                    <a:pt x="18" y="16"/>
                  </a:lnTo>
                  <a:lnTo>
                    <a:pt x="18" y="16"/>
                  </a:lnTo>
                  <a:lnTo>
                    <a:pt x="18" y="0"/>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7" name="Freeform 261"/>
            <p:cNvSpPr>
              <a:spLocks/>
            </p:cNvSpPr>
            <p:nvPr/>
          </p:nvSpPr>
          <p:spPr bwMode="auto">
            <a:xfrm>
              <a:off x="335" y="700"/>
              <a:ext cx="15" cy="34"/>
            </a:xfrm>
            <a:custGeom>
              <a:avLst/>
              <a:gdLst>
                <a:gd name="T0" fmla="*/ 15 w 15"/>
                <a:gd name="T1" fmla="*/ 26 h 34"/>
                <a:gd name="T2" fmla="*/ 15 w 15"/>
                <a:gd name="T3" fmla="*/ 0 h 34"/>
                <a:gd name="T4" fmla="*/ 0 w 15"/>
                <a:gd name="T5" fmla="*/ 8 h 34"/>
                <a:gd name="T6" fmla="*/ 0 w 15"/>
                <a:gd name="T7" fmla="*/ 34 h 34"/>
                <a:gd name="T8" fmla="*/ 15 w 15"/>
                <a:gd name="T9" fmla="*/ 26 h 34"/>
              </a:gdLst>
              <a:ahLst/>
              <a:cxnLst>
                <a:cxn ang="0">
                  <a:pos x="T0" y="T1"/>
                </a:cxn>
                <a:cxn ang="0">
                  <a:pos x="T2" y="T3"/>
                </a:cxn>
                <a:cxn ang="0">
                  <a:pos x="T4" y="T5"/>
                </a:cxn>
                <a:cxn ang="0">
                  <a:pos x="T6" y="T7"/>
                </a:cxn>
                <a:cxn ang="0">
                  <a:pos x="T8" y="T9"/>
                </a:cxn>
              </a:cxnLst>
              <a:rect l="0" t="0" r="r" b="b"/>
              <a:pathLst>
                <a:path w="15" h="34">
                  <a:moveTo>
                    <a:pt x="15" y="26"/>
                  </a:moveTo>
                  <a:lnTo>
                    <a:pt x="15" y="0"/>
                  </a:lnTo>
                  <a:lnTo>
                    <a:pt x="0" y="8"/>
                  </a:lnTo>
                  <a:lnTo>
                    <a:pt x="0" y="34"/>
                  </a:lnTo>
                  <a:lnTo>
                    <a:pt x="15" y="26"/>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8" name="Freeform 262"/>
            <p:cNvSpPr>
              <a:spLocks/>
            </p:cNvSpPr>
            <p:nvPr/>
          </p:nvSpPr>
          <p:spPr bwMode="auto">
            <a:xfrm>
              <a:off x="184" y="653"/>
              <a:ext cx="127" cy="87"/>
            </a:xfrm>
            <a:custGeom>
              <a:avLst/>
              <a:gdLst>
                <a:gd name="T0" fmla="*/ 127 w 127"/>
                <a:gd name="T1" fmla="*/ 70 h 87"/>
                <a:gd name="T2" fmla="*/ 0 w 127"/>
                <a:gd name="T3" fmla="*/ 0 h 87"/>
                <a:gd name="T4" fmla="*/ 0 w 127"/>
                <a:gd name="T5" fmla="*/ 12 h 87"/>
                <a:gd name="T6" fmla="*/ 127 w 127"/>
                <a:gd name="T7" fmla="*/ 87 h 87"/>
                <a:gd name="T8" fmla="*/ 127 w 127"/>
                <a:gd name="T9" fmla="*/ 70 h 87"/>
              </a:gdLst>
              <a:ahLst/>
              <a:cxnLst>
                <a:cxn ang="0">
                  <a:pos x="T0" y="T1"/>
                </a:cxn>
                <a:cxn ang="0">
                  <a:pos x="T2" y="T3"/>
                </a:cxn>
                <a:cxn ang="0">
                  <a:pos x="T4" y="T5"/>
                </a:cxn>
                <a:cxn ang="0">
                  <a:pos x="T6" y="T7"/>
                </a:cxn>
                <a:cxn ang="0">
                  <a:pos x="T8" y="T9"/>
                </a:cxn>
              </a:cxnLst>
              <a:rect l="0" t="0" r="r" b="b"/>
              <a:pathLst>
                <a:path w="127" h="87">
                  <a:moveTo>
                    <a:pt x="127" y="70"/>
                  </a:moveTo>
                  <a:lnTo>
                    <a:pt x="0" y="0"/>
                  </a:lnTo>
                  <a:lnTo>
                    <a:pt x="0" y="12"/>
                  </a:lnTo>
                  <a:lnTo>
                    <a:pt x="127" y="87"/>
                  </a:lnTo>
                  <a:lnTo>
                    <a:pt x="127" y="70"/>
                  </a:lnTo>
                  <a:close/>
                </a:path>
              </a:pathLst>
            </a:custGeom>
            <a:solidFill>
              <a:srgbClr val="828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69" name="Freeform 263"/>
            <p:cNvSpPr>
              <a:spLocks/>
            </p:cNvSpPr>
            <p:nvPr/>
          </p:nvSpPr>
          <p:spPr bwMode="auto">
            <a:xfrm>
              <a:off x="274" y="665"/>
              <a:ext cx="76" cy="43"/>
            </a:xfrm>
            <a:custGeom>
              <a:avLst/>
              <a:gdLst>
                <a:gd name="T0" fmla="*/ 0 w 76"/>
                <a:gd name="T1" fmla="*/ 9 h 43"/>
                <a:gd name="T2" fmla="*/ 61 w 76"/>
                <a:gd name="T3" fmla="*/ 43 h 43"/>
                <a:gd name="T4" fmla="*/ 76 w 76"/>
                <a:gd name="T5" fmla="*/ 35 h 43"/>
                <a:gd name="T6" fmla="*/ 15 w 76"/>
                <a:gd name="T7" fmla="*/ 0 h 43"/>
                <a:gd name="T8" fmla="*/ 0 w 76"/>
                <a:gd name="T9" fmla="*/ 9 h 43"/>
              </a:gdLst>
              <a:ahLst/>
              <a:cxnLst>
                <a:cxn ang="0">
                  <a:pos x="T0" y="T1"/>
                </a:cxn>
                <a:cxn ang="0">
                  <a:pos x="T2" y="T3"/>
                </a:cxn>
                <a:cxn ang="0">
                  <a:pos x="T4" y="T5"/>
                </a:cxn>
                <a:cxn ang="0">
                  <a:pos x="T6" y="T7"/>
                </a:cxn>
                <a:cxn ang="0">
                  <a:pos x="T8" y="T9"/>
                </a:cxn>
              </a:cxnLst>
              <a:rect l="0" t="0" r="r" b="b"/>
              <a:pathLst>
                <a:path w="76" h="43">
                  <a:moveTo>
                    <a:pt x="0" y="9"/>
                  </a:moveTo>
                  <a:lnTo>
                    <a:pt x="61" y="43"/>
                  </a:lnTo>
                  <a:lnTo>
                    <a:pt x="76" y="35"/>
                  </a:lnTo>
                  <a:lnTo>
                    <a:pt x="15" y="0"/>
                  </a:lnTo>
                  <a:lnTo>
                    <a:pt x="0" y="9"/>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0" name="Freeform 264"/>
            <p:cNvSpPr>
              <a:spLocks/>
            </p:cNvSpPr>
            <p:nvPr/>
          </p:nvSpPr>
          <p:spPr bwMode="auto">
            <a:xfrm>
              <a:off x="272" y="674"/>
              <a:ext cx="63" cy="60"/>
            </a:xfrm>
            <a:custGeom>
              <a:avLst/>
              <a:gdLst>
                <a:gd name="T0" fmla="*/ 0 w 63"/>
                <a:gd name="T1" fmla="*/ 11 h 60"/>
                <a:gd name="T2" fmla="*/ 57 w 63"/>
                <a:gd name="T3" fmla="*/ 40 h 60"/>
                <a:gd name="T4" fmla="*/ 57 w 63"/>
                <a:gd name="T5" fmla="*/ 40 h 60"/>
                <a:gd name="T6" fmla="*/ 57 w 63"/>
                <a:gd name="T7" fmla="*/ 40 h 60"/>
                <a:gd name="T8" fmla="*/ 57 w 63"/>
                <a:gd name="T9" fmla="*/ 56 h 60"/>
                <a:gd name="T10" fmla="*/ 57 w 63"/>
                <a:gd name="T11" fmla="*/ 56 h 60"/>
                <a:gd name="T12" fmla="*/ 63 w 63"/>
                <a:gd name="T13" fmla="*/ 60 h 60"/>
                <a:gd name="T14" fmla="*/ 63 w 63"/>
                <a:gd name="T15" fmla="*/ 34 h 60"/>
                <a:gd name="T16" fmla="*/ 2 w 63"/>
                <a:gd name="T17" fmla="*/ 0 h 60"/>
                <a:gd name="T18" fmla="*/ 0 w 63"/>
                <a:gd name="T19" fmla="*/ 1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0">
                  <a:moveTo>
                    <a:pt x="0" y="11"/>
                  </a:moveTo>
                  <a:lnTo>
                    <a:pt x="57" y="40"/>
                  </a:lnTo>
                  <a:lnTo>
                    <a:pt x="57" y="40"/>
                  </a:lnTo>
                  <a:lnTo>
                    <a:pt x="57" y="40"/>
                  </a:lnTo>
                  <a:lnTo>
                    <a:pt x="57" y="56"/>
                  </a:lnTo>
                  <a:lnTo>
                    <a:pt x="57" y="56"/>
                  </a:lnTo>
                  <a:lnTo>
                    <a:pt x="63" y="60"/>
                  </a:lnTo>
                  <a:lnTo>
                    <a:pt x="63" y="34"/>
                  </a:lnTo>
                  <a:lnTo>
                    <a:pt x="2" y="0"/>
                  </a:lnTo>
                  <a:lnTo>
                    <a:pt x="0" y="11"/>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1" name="Freeform 265"/>
            <p:cNvSpPr>
              <a:spLocks/>
            </p:cNvSpPr>
            <p:nvPr/>
          </p:nvSpPr>
          <p:spPr bwMode="auto">
            <a:xfrm>
              <a:off x="184" y="646"/>
              <a:ext cx="145" cy="77"/>
            </a:xfrm>
            <a:custGeom>
              <a:avLst/>
              <a:gdLst>
                <a:gd name="T0" fmla="*/ 145 w 145"/>
                <a:gd name="T1" fmla="*/ 68 h 77"/>
                <a:gd name="T2" fmla="*/ 88 w 145"/>
                <a:gd name="T3" fmla="*/ 39 h 77"/>
                <a:gd name="T4" fmla="*/ 11 w 145"/>
                <a:gd name="T5" fmla="*/ 0 h 77"/>
                <a:gd name="T6" fmla="*/ 0 w 145"/>
                <a:gd name="T7" fmla="*/ 7 h 77"/>
                <a:gd name="T8" fmla="*/ 127 w 145"/>
                <a:gd name="T9" fmla="*/ 77 h 77"/>
                <a:gd name="T10" fmla="*/ 145 w 145"/>
                <a:gd name="T11" fmla="*/ 68 h 77"/>
                <a:gd name="T12" fmla="*/ 145 w 145"/>
                <a:gd name="T13" fmla="*/ 68 h 77"/>
              </a:gdLst>
              <a:ahLst/>
              <a:cxnLst>
                <a:cxn ang="0">
                  <a:pos x="T0" y="T1"/>
                </a:cxn>
                <a:cxn ang="0">
                  <a:pos x="T2" y="T3"/>
                </a:cxn>
                <a:cxn ang="0">
                  <a:pos x="T4" y="T5"/>
                </a:cxn>
                <a:cxn ang="0">
                  <a:pos x="T6" y="T7"/>
                </a:cxn>
                <a:cxn ang="0">
                  <a:pos x="T8" y="T9"/>
                </a:cxn>
                <a:cxn ang="0">
                  <a:pos x="T10" y="T11"/>
                </a:cxn>
                <a:cxn ang="0">
                  <a:pos x="T12" y="T13"/>
                </a:cxn>
              </a:cxnLst>
              <a:rect l="0" t="0" r="r" b="b"/>
              <a:pathLst>
                <a:path w="145" h="77">
                  <a:moveTo>
                    <a:pt x="145" y="68"/>
                  </a:moveTo>
                  <a:lnTo>
                    <a:pt x="88" y="39"/>
                  </a:lnTo>
                  <a:lnTo>
                    <a:pt x="11" y="0"/>
                  </a:lnTo>
                  <a:lnTo>
                    <a:pt x="0" y="7"/>
                  </a:lnTo>
                  <a:lnTo>
                    <a:pt x="127" y="77"/>
                  </a:lnTo>
                  <a:lnTo>
                    <a:pt x="145" y="68"/>
                  </a:lnTo>
                  <a:lnTo>
                    <a:pt x="145" y="68"/>
                  </a:lnTo>
                  <a:close/>
                </a:path>
              </a:pathLst>
            </a:custGeom>
            <a:solidFill>
              <a:srgbClr val="BB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2" name="Freeform 266"/>
            <p:cNvSpPr>
              <a:spLocks noEditPoints="1"/>
            </p:cNvSpPr>
            <p:nvPr/>
          </p:nvSpPr>
          <p:spPr bwMode="auto">
            <a:xfrm>
              <a:off x="364" y="264"/>
              <a:ext cx="365" cy="908"/>
            </a:xfrm>
            <a:custGeom>
              <a:avLst/>
              <a:gdLst>
                <a:gd name="T0" fmla="*/ 43 w 264"/>
                <a:gd name="T1" fmla="*/ 616 h 658"/>
                <a:gd name="T2" fmla="*/ 43 w 264"/>
                <a:gd name="T3" fmla="*/ 124 h 658"/>
                <a:gd name="T4" fmla="*/ 8 w 264"/>
                <a:gd name="T5" fmla="*/ 142 h 658"/>
                <a:gd name="T6" fmla="*/ 8 w 264"/>
                <a:gd name="T7" fmla="*/ 156 h 658"/>
                <a:gd name="T8" fmla="*/ 8 w 264"/>
                <a:gd name="T9" fmla="*/ 164 h 658"/>
                <a:gd name="T10" fmla="*/ 8 w 264"/>
                <a:gd name="T11" fmla="*/ 636 h 658"/>
                <a:gd name="T12" fmla="*/ 8 w 264"/>
                <a:gd name="T13" fmla="*/ 638 h 658"/>
                <a:gd name="T14" fmla="*/ 0 w 264"/>
                <a:gd name="T15" fmla="*/ 658 h 658"/>
                <a:gd name="T16" fmla="*/ 36 w 264"/>
                <a:gd name="T17" fmla="*/ 638 h 658"/>
                <a:gd name="T18" fmla="*/ 43 w 264"/>
                <a:gd name="T19" fmla="*/ 616 h 658"/>
                <a:gd name="T20" fmla="*/ 264 w 264"/>
                <a:gd name="T21" fmla="*/ 0 h 658"/>
                <a:gd name="T22" fmla="*/ 48 w 264"/>
                <a:gd name="T23" fmla="*/ 121 h 658"/>
                <a:gd name="T24" fmla="*/ 48 w 264"/>
                <a:gd name="T25" fmla="*/ 613 h 658"/>
                <a:gd name="T26" fmla="*/ 37 w 264"/>
                <a:gd name="T27" fmla="*/ 637 h 658"/>
                <a:gd name="T28" fmla="*/ 36 w 264"/>
                <a:gd name="T29" fmla="*/ 637 h 658"/>
                <a:gd name="T30" fmla="*/ 256 w 264"/>
                <a:gd name="T31" fmla="*/ 512 h 658"/>
                <a:gd name="T32" fmla="*/ 264 w 264"/>
                <a:gd name="T33" fmla="*/ 490 h 658"/>
                <a:gd name="T34" fmla="*/ 264 w 264"/>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4" h="658">
                  <a:moveTo>
                    <a:pt x="43" y="616"/>
                  </a:moveTo>
                  <a:cubicBezTo>
                    <a:pt x="43" y="124"/>
                    <a:pt x="43" y="124"/>
                    <a:pt x="43" y="124"/>
                  </a:cubicBezTo>
                  <a:cubicBezTo>
                    <a:pt x="8" y="142"/>
                    <a:pt x="8" y="142"/>
                    <a:pt x="8" y="142"/>
                  </a:cubicBezTo>
                  <a:cubicBezTo>
                    <a:pt x="8" y="156"/>
                    <a:pt x="8" y="156"/>
                    <a:pt x="8" y="156"/>
                  </a:cubicBezTo>
                  <a:cubicBezTo>
                    <a:pt x="8" y="164"/>
                    <a:pt x="8" y="164"/>
                    <a:pt x="8" y="164"/>
                  </a:cubicBezTo>
                  <a:cubicBezTo>
                    <a:pt x="8" y="636"/>
                    <a:pt x="8" y="636"/>
                    <a:pt x="8" y="636"/>
                  </a:cubicBezTo>
                  <a:cubicBezTo>
                    <a:pt x="8" y="637"/>
                    <a:pt x="8" y="637"/>
                    <a:pt x="8" y="638"/>
                  </a:cubicBezTo>
                  <a:cubicBezTo>
                    <a:pt x="8" y="647"/>
                    <a:pt x="5" y="654"/>
                    <a:pt x="0" y="658"/>
                  </a:cubicBezTo>
                  <a:cubicBezTo>
                    <a:pt x="36" y="638"/>
                    <a:pt x="36" y="638"/>
                    <a:pt x="36" y="638"/>
                  </a:cubicBezTo>
                  <a:cubicBezTo>
                    <a:pt x="41" y="633"/>
                    <a:pt x="43" y="626"/>
                    <a:pt x="43" y="616"/>
                  </a:cubicBezTo>
                  <a:moveTo>
                    <a:pt x="264" y="0"/>
                  </a:moveTo>
                  <a:cubicBezTo>
                    <a:pt x="48" y="121"/>
                    <a:pt x="48" y="121"/>
                    <a:pt x="48" y="121"/>
                  </a:cubicBezTo>
                  <a:cubicBezTo>
                    <a:pt x="48" y="613"/>
                    <a:pt x="48" y="613"/>
                    <a:pt x="48" y="613"/>
                  </a:cubicBezTo>
                  <a:cubicBezTo>
                    <a:pt x="48" y="625"/>
                    <a:pt x="45" y="633"/>
                    <a:pt x="37" y="637"/>
                  </a:cubicBezTo>
                  <a:cubicBezTo>
                    <a:pt x="37" y="637"/>
                    <a:pt x="37" y="637"/>
                    <a:pt x="36" y="637"/>
                  </a:cubicBezTo>
                  <a:cubicBezTo>
                    <a:pt x="256" y="512"/>
                    <a:pt x="256" y="512"/>
                    <a:pt x="256" y="512"/>
                  </a:cubicBezTo>
                  <a:cubicBezTo>
                    <a:pt x="261" y="508"/>
                    <a:pt x="264" y="501"/>
                    <a:pt x="264" y="490"/>
                  </a:cubicBezTo>
                  <a:lnTo>
                    <a:pt x="264" y="0"/>
                  </a:lnTo>
                  <a:close/>
                </a:path>
              </a:pathLst>
            </a:custGeom>
            <a:solidFill>
              <a:srgbClr val="C19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3" name="Freeform 267"/>
            <p:cNvSpPr>
              <a:spLocks/>
            </p:cNvSpPr>
            <p:nvPr/>
          </p:nvSpPr>
          <p:spPr bwMode="auto">
            <a:xfrm>
              <a:off x="69" y="167"/>
              <a:ext cx="361" cy="977"/>
            </a:xfrm>
            <a:custGeom>
              <a:avLst/>
              <a:gdLst>
                <a:gd name="T0" fmla="*/ 256 w 261"/>
                <a:gd name="T1" fmla="*/ 194 h 708"/>
                <a:gd name="T2" fmla="*/ 256 w 261"/>
                <a:gd name="T3" fmla="*/ 686 h 708"/>
                <a:gd name="T4" fmla="*/ 249 w 261"/>
                <a:gd name="T5" fmla="*/ 708 h 708"/>
                <a:gd name="T6" fmla="*/ 249 w 261"/>
                <a:gd name="T7" fmla="*/ 707 h 708"/>
                <a:gd name="T8" fmla="*/ 250 w 261"/>
                <a:gd name="T9" fmla="*/ 707 h 708"/>
                <a:gd name="T10" fmla="*/ 261 w 261"/>
                <a:gd name="T11" fmla="*/ 683 h 708"/>
                <a:gd name="T12" fmla="*/ 261 w 261"/>
                <a:gd name="T13" fmla="*/ 191 h 708"/>
                <a:gd name="T14" fmla="*/ 261 w 261"/>
                <a:gd name="T15" fmla="*/ 183 h 708"/>
                <a:gd name="T16" fmla="*/ 250 w 261"/>
                <a:gd name="T17" fmla="*/ 147 h 708"/>
                <a:gd name="T18" fmla="*/ 228 w 261"/>
                <a:gd name="T19" fmla="*/ 122 h 708"/>
                <a:gd name="T20" fmla="*/ 225 w 261"/>
                <a:gd name="T21" fmla="*/ 120 h 708"/>
                <a:gd name="T22" fmla="*/ 27 w 261"/>
                <a:gd name="T23" fmla="*/ 7 h 708"/>
                <a:gd name="T24" fmla="*/ 5 w 261"/>
                <a:gd name="T25" fmla="*/ 3 h 708"/>
                <a:gd name="T26" fmla="*/ 0 w 261"/>
                <a:gd name="T27" fmla="*/ 6 h 708"/>
                <a:gd name="T28" fmla="*/ 22 w 261"/>
                <a:gd name="T29" fmla="*/ 9 h 708"/>
                <a:gd name="T30" fmla="*/ 220 w 261"/>
                <a:gd name="T31" fmla="*/ 123 h 708"/>
                <a:gd name="T32" fmla="*/ 223 w 261"/>
                <a:gd name="T33" fmla="*/ 125 h 708"/>
                <a:gd name="T34" fmla="*/ 245 w 261"/>
                <a:gd name="T35" fmla="*/ 150 h 708"/>
                <a:gd name="T36" fmla="*/ 256 w 261"/>
                <a:gd name="T37" fmla="*/ 186 h 708"/>
                <a:gd name="T38" fmla="*/ 256 w 261"/>
                <a:gd name="T39" fmla="*/ 194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1" h="708">
                  <a:moveTo>
                    <a:pt x="256" y="194"/>
                  </a:moveTo>
                  <a:cubicBezTo>
                    <a:pt x="256" y="686"/>
                    <a:pt x="256" y="686"/>
                    <a:pt x="256" y="686"/>
                  </a:cubicBezTo>
                  <a:cubicBezTo>
                    <a:pt x="256" y="696"/>
                    <a:pt x="254" y="703"/>
                    <a:pt x="249" y="708"/>
                  </a:cubicBezTo>
                  <a:cubicBezTo>
                    <a:pt x="249" y="707"/>
                    <a:pt x="249" y="707"/>
                    <a:pt x="249" y="707"/>
                  </a:cubicBezTo>
                  <a:cubicBezTo>
                    <a:pt x="250" y="707"/>
                    <a:pt x="250" y="707"/>
                    <a:pt x="250" y="707"/>
                  </a:cubicBezTo>
                  <a:cubicBezTo>
                    <a:pt x="258" y="703"/>
                    <a:pt x="261" y="695"/>
                    <a:pt x="261" y="683"/>
                  </a:cubicBezTo>
                  <a:cubicBezTo>
                    <a:pt x="261" y="191"/>
                    <a:pt x="261" y="191"/>
                    <a:pt x="261" y="191"/>
                  </a:cubicBezTo>
                  <a:cubicBezTo>
                    <a:pt x="261" y="183"/>
                    <a:pt x="261" y="183"/>
                    <a:pt x="261" y="183"/>
                  </a:cubicBezTo>
                  <a:cubicBezTo>
                    <a:pt x="261" y="171"/>
                    <a:pt x="258" y="159"/>
                    <a:pt x="250" y="147"/>
                  </a:cubicBezTo>
                  <a:cubicBezTo>
                    <a:pt x="244" y="136"/>
                    <a:pt x="237" y="128"/>
                    <a:pt x="228" y="122"/>
                  </a:cubicBezTo>
                  <a:cubicBezTo>
                    <a:pt x="227" y="121"/>
                    <a:pt x="226" y="121"/>
                    <a:pt x="225" y="120"/>
                  </a:cubicBezTo>
                  <a:cubicBezTo>
                    <a:pt x="27" y="7"/>
                    <a:pt x="27" y="7"/>
                    <a:pt x="27" y="7"/>
                  </a:cubicBezTo>
                  <a:cubicBezTo>
                    <a:pt x="19" y="2"/>
                    <a:pt x="11" y="0"/>
                    <a:pt x="5" y="3"/>
                  </a:cubicBezTo>
                  <a:cubicBezTo>
                    <a:pt x="0" y="6"/>
                    <a:pt x="0" y="6"/>
                    <a:pt x="0" y="6"/>
                  </a:cubicBezTo>
                  <a:cubicBezTo>
                    <a:pt x="6" y="3"/>
                    <a:pt x="13" y="5"/>
                    <a:pt x="22" y="9"/>
                  </a:cubicBezTo>
                  <a:cubicBezTo>
                    <a:pt x="220" y="123"/>
                    <a:pt x="220" y="123"/>
                    <a:pt x="220" y="123"/>
                  </a:cubicBezTo>
                  <a:cubicBezTo>
                    <a:pt x="221" y="124"/>
                    <a:pt x="222" y="124"/>
                    <a:pt x="223" y="125"/>
                  </a:cubicBezTo>
                  <a:cubicBezTo>
                    <a:pt x="232" y="131"/>
                    <a:pt x="239" y="139"/>
                    <a:pt x="245" y="150"/>
                  </a:cubicBezTo>
                  <a:cubicBezTo>
                    <a:pt x="252" y="162"/>
                    <a:pt x="256" y="174"/>
                    <a:pt x="256" y="186"/>
                  </a:cubicBezTo>
                  <a:lnTo>
                    <a:pt x="256" y="194"/>
                  </a:lnTo>
                  <a:close/>
                </a:path>
              </a:pathLst>
            </a:custGeom>
            <a:solidFill>
              <a:srgbClr val="7C80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4" name="Freeform 268"/>
            <p:cNvSpPr>
              <a:spLocks/>
            </p:cNvSpPr>
            <p:nvPr/>
          </p:nvSpPr>
          <p:spPr bwMode="auto">
            <a:xfrm>
              <a:off x="76" y="-3"/>
              <a:ext cx="603" cy="338"/>
            </a:xfrm>
            <a:custGeom>
              <a:avLst/>
              <a:gdLst>
                <a:gd name="T0" fmla="*/ 223 w 436"/>
                <a:gd name="T1" fmla="*/ 245 h 245"/>
                <a:gd name="T2" fmla="*/ 436 w 436"/>
                <a:gd name="T3" fmla="*/ 120 h 245"/>
                <a:gd name="T4" fmla="*/ 436 w 436"/>
                <a:gd name="T5" fmla="*/ 120 h 245"/>
                <a:gd name="T6" fmla="*/ 238 w 436"/>
                <a:gd name="T7" fmla="*/ 7 h 245"/>
                <a:gd name="T8" fmla="*/ 215 w 436"/>
                <a:gd name="T9" fmla="*/ 3 h 245"/>
                <a:gd name="T10" fmla="*/ 0 w 436"/>
                <a:gd name="T11" fmla="*/ 126 h 245"/>
                <a:gd name="T12" fmla="*/ 22 w 436"/>
                <a:gd name="T13" fmla="*/ 130 h 245"/>
                <a:gd name="T14" fmla="*/ 220 w 436"/>
                <a:gd name="T15" fmla="*/ 243 h 245"/>
                <a:gd name="T16" fmla="*/ 223 w 436"/>
                <a:gd name="T17"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245">
                  <a:moveTo>
                    <a:pt x="223" y="245"/>
                  </a:moveTo>
                  <a:cubicBezTo>
                    <a:pt x="436" y="120"/>
                    <a:pt x="436" y="120"/>
                    <a:pt x="436" y="120"/>
                  </a:cubicBezTo>
                  <a:cubicBezTo>
                    <a:pt x="436" y="120"/>
                    <a:pt x="436" y="120"/>
                    <a:pt x="436" y="120"/>
                  </a:cubicBezTo>
                  <a:cubicBezTo>
                    <a:pt x="238" y="7"/>
                    <a:pt x="238" y="7"/>
                    <a:pt x="238" y="7"/>
                  </a:cubicBezTo>
                  <a:cubicBezTo>
                    <a:pt x="229" y="2"/>
                    <a:pt x="222" y="0"/>
                    <a:pt x="215" y="3"/>
                  </a:cubicBezTo>
                  <a:cubicBezTo>
                    <a:pt x="0" y="126"/>
                    <a:pt x="0" y="126"/>
                    <a:pt x="0" y="126"/>
                  </a:cubicBezTo>
                  <a:cubicBezTo>
                    <a:pt x="6" y="123"/>
                    <a:pt x="14" y="125"/>
                    <a:pt x="22" y="130"/>
                  </a:cubicBezTo>
                  <a:cubicBezTo>
                    <a:pt x="220" y="243"/>
                    <a:pt x="220" y="243"/>
                    <a:pt x="220" y="243"/>
                  </a:cubicBezTo>
                  <a:cubicBezTo>
                    <a:pt x="221" y="244"/>
                    <a:pt x="222" y="244"/>
                    <a:pt x="223" y="245"/>
                  </a:cubicBezTo>
                  <a:close/>
                </a:path>
              </a:pathLst>
            </a:custGeom>
            <a:solidFill>
              <a:srgbClr val="FFE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1276" name="Freeform 269"/>
            <p:cNvSpPr>
              <a:spLocks/>
            </p:cNvSpPr>
            <p:nvPr/>
          </p:nvSpPr>
          <p:spPr bwMode="auto">
            <a:xfrm>
              <a:off x="384" y="163"/>
              <a:ext cx="345" cy="268"/>
            </a:xfrm>
            <a:custGeom>
              <a:avLst/>
              <a:gdLst>
                <a:gd name="T0" fmla="*/ 33 w 249"/>
                <a:gd name="T1" fmla="*/ 194 h 194"/>
                <a:gd name="T2" fmla="*/ 249 w 249"/>
                <a:gd name="T3" fmla="*/ 73 h 194"/>
                <a:gd name="T4" fmla="*/ 249 w 249"/>
                <a:gd name="T5" fmla="*/ 63 h 194"/>
                <a:gd name="T6" fmla="*/ 239 w 249"/>
                <a:gd name="T7" fmla="*/ 27 h 194"/>
                <a:gd name="T8" fmla="*/ 213 w 249"/>
                <a:gd name="T9" fmla="*/ 0 h 194"/>
                <a:gd name="T10" fmla="*/ 0 w 249"/>
                <a:gd name="T11" fmla="*/ 125 h 194"/>
                <a:gd name="T12" fmla="*/ 22 w 249"/>
                <a:gd name="T13" fmla="*/ 150 h 194"/>
                <a:gd name="T14" fmla="*/ 33 w 249"/>
                <a:gd name="T15" fmla="*/ 186 h 194"/>
                <a:gd name="T16" fmla="*/ 33 w 249"/>
                <a:gd name="T17"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194">
                  <a:moveTo>
                    <a:pt x="33" y="194"/>
                  </a:moveTo>
                  <a:cubicBezTo>
                    <a:pt x="249" y="73"/>
                    <a:pt x="249" y="73"/>
                    <a:pt x="249" y="73"/>
                  </a:cubicBezTo>
                  <a:cubicBezTo>
                    <a:pt x="249" y="63"/>
                    <a:pt x="249" y="63"/>
                    <a:pt x="249" y="63"/>
                  </a:cubicBezTo>
                  <a:cubicBezTo>
                    <a:pt x="249" y="51"/>
                    <a:pt x="246" y="39"/>
                    <a:pt x="239" y="27"/>
                  </a:cubicBezTo>
                  <a:cubicBezTo>
                    <a:pt x="232" y="15"/>
                    <a:pt x="223" y="6"/>
                    <a:pt x="213" y="0"/>
                  </a:cubicBezTo>
                  <a:cubicBezTo>
                    <a:pt x="0" y="125"/>
                    <a:pt x="0" y="125"/>
                    <a:pt x="0" y="125"/>
                  </a:cubicBezTo>
                  <a:cubicBezTo>
                    <a:pt x="9" y="131"/>
                    <a:pt x="16" y="139"/>
                    <a:pt x="22" y="150"/>
                  </a:cubicBezTo>
                  <a:cubicBezTo>
                    <a:pt x="30" y="162"/>
                    <a:pt x="33" y="174"/>
                    <a:pt x="33" y="186"/>
                  </a:cubicBezTo>
                  <a:lnTo>
                    <a:pt x="33" y="194"/>
                  </a:lnTo>
                  <a:close/>
                </a:path>
              </a:pathLst>
            </a:custGeom>
            <a:solidFill>
              <a:srgbClr val="FFEA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sp>
        <p:nvSpPr>
          <p:cNvPr id="1285" name="Freeform: Shape 1284"/>
          <p:cNvSpPr/>
          <p:nvPr/>
        </p:nvSpPr>
        <p:spPr>
          <a:xfrm flipV="1">
            <a:off x="2073278" y="3126838"/>
            <a:ext cx="2587624" cy="454562"/>
          </a:xfrm>
          <a:custGeom>
            <a:avLst/>
            <a:gdLst>
              <a:gd name="connsiteX0" fmla="*/ 0 w 2438400"/>
              <a:gd name="connsiteY0" fmla="*/ 570963 h 570963"/>
              <a:gd name="connsiteX1" fmla="*/ 360608 w 2438400"/>
              <a:gd name="connsiteY1" fmla="*/ 425003 h 570963"/>
              <a:gd name="connsiteX2" fmla="*/ 824248 w 2438400"/>
              <a:gd name="connsiteY2" fmla="*/ 180304 h 570963"/>
              <a:gd name="connsiteX3" fmla="*/ 1811628 w 2438400"/>
              <a:gd name="connsiteY3" fmla="*/ 270456 h 570963"/>
              <a:gd name="connsiteX4" fmla="*/ 2017690 w 2438400"/>
              <a:gd name="connsiteY4" fmla="*/ 360608 h 570963"/>
              <a:gd name="connsiteX5" fmla="*/ 2438400 w 2438400"/>
              <a:gd name="connsiteY5" fmla="*/ 0 h 570963"/>
              <a:gd name="connsiteX0" fmla="*/ 0 w 2438400"/>
              <a:gd name="connsiteY0" fmla="*/ 570963 h 570963"/>
              <a:gd name="connsiteX1" fmla="*/ 360608 w 2438400"/>
              <a:gd name="connsiteY1" fmla="*/ 425003 h 570963"/>
              <a:gd name="connsiteX2" fmla="*/ 824248 w 2438400"/>
              <a:gd name="connsiteY2" fmla="*/ 180304 h 570963"/>
              <a:gd name="connsiteX3" fmla="*/ 1811628 w 2438400"/>
              <a:gd name="connsiteY3" fmla="*/ 270456 h 570963"/>
              <a:gd name="connsiteX4" fmla="*/ 2017690 w 2438400"/>
              <a:gd name="connsiteY4" fmla="*/ 360608 h 570963"/>
              <a:gd name="connsiteX5" fmla="*/ 2438400 w 2438400"/>
              <a:gd name="connsiteY5" fmla="*/ 0 h 570963"/>
              <a:gd name="connsiteX0" fmla="*/ 0 w 2438400"/>
              <a:gd name="connsiteY0" fmla="*/ 570963 h 570963"/>
              <a:gd name="connsiteX1" fmla="*/ 360608 w 2438400"/>
              <a:gd name="connsiteY1" fmla="*/ 425003 h 570963"/>
              <a:gd name="connsiteX2" fmla="*/ 824248 w 2438400"/>
              <a:gd name="connsiteY2" fmla="*/ 180304 h 570963"/>
              <a:gd name="connsiteX3" fmla="*/ 1811628 w 2438400"/>
              <a:gd name="connsiteY3" fmla="*/ 270456 h 570963"/>
              <a:gd name="connsiteX4" fmla="*/ 2017690 w 2438400"/>
              <a:gd name="connsiteY4" fmla="*/ 360608 h 570963"/>
              <a:gd name="connsiteX5" fmla="*/ 2438400 w 2438400"/>
              <a:gd name="connsiteY5" fmla="*/ 0 h 570963"/>
              <a:gd name="connsiteX0" fmla="*/ 0 w 2438400"/>
              <a:gd name="connsiteY0" fmla="*/ 570963 h 570963"/>
              <a:gd name="connsiteX1" fmla="*/ 360608 w 2438400"/>
              <a:gd name="connsiteY1" fmla="*/ 425003 h 570963"/>
              <a:gd name="connsiteX2" fmla="*/ 824248 w 2438400"/>
              <a:gd name="connsiteY2" fmla="*/ 180304 h 570963"/>
              <a:gd name="connsiteX3" fmla="*/ 2017690 w 2438400"/>
              <a:gd name="connsiteY3" fmla="*/ 360608 h 570963"/>
              <a:gd name="connsiteX4" fmla="*/ 2438400 w 2438400"/>
              <a:gd name="connsiteY4" fmla="*/ 0 h 570963"/>
              <a:gd name="connsiteX0" fmla="*/ 0 w 2545482"/>
              <a:gd name="connsiteY0" fmla="*/ 989624 h 989624"/>
              <a:gd name="connsiteX1" fmla="*/ 360608 w 2545482"/>
              <a:gd name="connsiteY1" fmla="*/ 843664 h 989624"/>
              <a:gd name="connsiteX2" fmla="*/ 824248 w 2545482"/>
              <a:gd name="connsiteY2" fmla="*/ 598965 h 989624"/>
              <a:gd name="connsiteX3" fmla="*/ 2017690 w 2545482"/>
              <a:gd name="connsiteY3" fmla="*/ 779269 h 989624"/>
              <a:gd name="connsiteX4" fmla="*/ 2545482 w 2545482"/>
              <a:gd name="connsiteY4" fmla="*/ 0 h 989624"/>
              <a:gd name="connsiteX0" fmla="*/ 0 w 2545482"/>
              <a:gd name="connsiteY0" fmla="*/ 989624 h 989624"/>
              <a:gd name="connsiteX1" fmla="*/ 360608 w 2545482"/>
              <a:gd name="connsiteY1" fmla="*/ 843664 h 989624"/>
              <a:gd name="connsiteX2" fmla="*/ 824248 w 2545482"/>
              <a:gd name="connsiteY2" fmla="*/ 598965 h 989624"/>
              <a:gd name="connsiteX3" fmla="*/ 2017690 w 2545482"/>
              <a:gd name="connsiteY3" fmla="*/ 779269 h 989624"/>
              <a:gd name="connsiteX4" fmla="*/ 2545482 w 2545482"/>
              <a:gd name="connsiteY4" fmla="*/ 0 h 989624"/>
              <a:gd name="connsiteX0" fmla="*/ 0 w 2548502"/>
              <a:gd name="connsiteY0" fmla="*/ 1168254 h 1168254"/>
              <a:gd name="connsiteX1" fmla="*/ 360608 w 2548502"/>
              <a:gd name="connsiteY1" fmla="*/ 1022294 h 1168254"/>
              <a:gd name="connsiteX2" fmla="*/ 824248 w 2548502"/>
              <a:gd name="connsiteY2" fmla="*/ 777595 h 1168254"/>
              <a:gd name="connsiteX3" fmla="*/ 2017690 w 2548502"/>
              <a:gd name="connsiteY3" fmla="*/ 957899 h 1168254"/>
              <a:gd name="connsiteX4" fmla="*/ 2548502 w 2548502"/>
              <a:gd name="connsiteY4" fmla="*/ 0 h 1168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502" h="1168254">
                <a:moveTo>
                  <a:pt x="0" y="1168254"/>
                </a:moveTo>
                <a:lnTo>
                  <a:pt x="360608" y="1022294"/>
                </a:lnTo>
                <a:cubicBezTo>
                  <a:pt x="497983" y="957184"/>
                  <a:pt x="548068" y="788327"/>
                  <a:pt x="824248" y="777595"/>
                </a:cubicBezTo>
                <a:cubicBezTo>
                  <a:pt x="1100428" y="766863"/>
                  <a:pt x="1748665" y="987950"/>
                  <a:pt x="2017690" y="957899"/>
                </a:cubicBezTo>
                <a:cubicBezTo>
                  <a:pt x="2122152" y="912823"/>
                  <a:pt x="2460184" y="594686"/>
                  <a:pt x="2548502" y="0"/>
                </a:cubicBezTo>
              </a:path>
            </a:pathLst>
          </a:custGeom>
          <a:noFill/>
          <a:ln w="28575">
            <a:solidFill>
              <a:schemeClr val="tx1"/>
            </a:solidFill>
            <a:prstDash val="sysDash"/>
          </a:ln>
          <a:effectLst>
            <a:outerShdw blurRad="63500" dist="25400" dir="2700000" algn="tl" rotWithShape="0">
              <a:prstClr val="black"/>
            </a:outerShdw>
          </a:effectLst>
        </p:spPr>
        <p:txBody>
          <a:bodyPr rtlCol="0" anchor="ctr"/>
          <a:lstStyle/>
          <a:p>
            <a:pPr algn="ctr" defTabSz="457189"/>
            <a:endParaRPr lang="en-US">
              <a:solidFill>
                <a:prstClr val="white"/>
              </a:solidFill>
              <a:latin typeface="Intel Clear"/>
            </a:endParaRPr>
          </a:p>
        </p:txBody>
      </p:sp>
      <p:sp>
        <p:nvSpPr>
          <p:cNvPr id="420" name="Rectangle 419"/>
          <p:cNvSpPr/>
          <p:nvPr/>
        </p:nvSpPr>
        <p:spPr>
          <a:xfrm>
            <a:off x="5596831" y="1800226"/>
            <a:ext cx="825260" cy="228600"/>
          </a:xfrm>
          <a:prstGeom prst="rect">
            <a:avLst/>
          </a:prstGeom>
          <a:noFill/>
          <a:effectLst/>
        </p:spPr>
        <p:txBody>
          <a:bodyPr wrap="square" rtlCol="0" anchor="ctr">
            <a:noAutofit/>
          </a:bodyPr>
          <a:lstStyle/>
          <a:p>
            <a:pPr algn="ctr" defTabSz="1170270" fontAlgn="base">
              <a:lnSpc>
                <a:spcPct val="70000"/>
              </a:lnSpc>
              <a:spcBef>
                <a:spcPct val="0"/>
              </a:spcBef>
              <a:spcAft>
                <a:spcPct val="0"/>
              </a:spcAft>
            </a:pPr>
            <a:r>
              <a:rPr lang="en-US" sz="1200" kern="0" dirty="0">
                <a:solidFill>
                  <a:srgbClr val="00AEEF"/>
                </a:solidFill>
                <a:effectLst>
                  <a:glow rad="76200">
                    <a:prstClr val="black">
                      <a:alpha val="53000"/>
                    </a:prstClr>
                  </a:glow>
                  <a:outerShdw blurRad="304800" algn="ctr" rotWithShape="0">
                    <a:prstClr val="black"/>
                  </a:outerShdw>
                </a:effectLst>
                <a:latin typeface="Intel Clear"/>
                <a:ea typeface="Intel Clear Pro" panose="020B0804020202060201" pitchFamily="34" charset="0"/>
                <a:cs typeface="Intel Clear Pro" panose="020B0804020202060201" pitchFamily="34" charset="0"/>
              </a:rPr>
              <a:t>3 hour drive</a:t>
            </a:r>
          </a:p>
        </p:txBody>
      </p:sp>
      <p:pic>
        <p:nvPicPr>
          <p:cNvPr id="7" name="Picture 6"/>
          <p:cNvPicPr>
            <a:picLocks noChangeAspect="1"/>
          </p:cNvPicPr>
          <p:nvPr/>
        </p:nvPicPr>
        <p:blipFill>
          <a:blip r:embed="rId9"/>
          <a:stretch>
            <a:fillRect/>
          </a:stretch>
        </p:blipFill>
        <p:spPr>
          <a:xfrm>
            <a:off x="1238625" y="2501802"/>
            <a:ext cx="1165808" cy="1228824"/>
          </a:xfrm>
          <a:prstGeom prst="rect">
            <a:avLst/>
          </a:prstGeom>
        </p:spPr>
      </p:pic>
      <p:pic>
        <p:nvPicPr>
          <p:cNvPr id="15" name="Picture 14"/>
          <p:cNvPicPr>
            <a:picLocks noChangeAspect="1"/>
          </p:cNvPicPr>
          <p:nvPr/>
        </p:nvPicPr>
        <p:blipFill>
          <a:blip r:embed="rId10"/>
          <a:stretch>
            <a:fillRect/>
          </a:stretch>
        </p:blipFill>
        <p:spPr>
          <a:xfrm>
            <a:off x="2386631" y="1377716"/>
            <a:ext cx="1456803" cy="1732829"/>
          </a:xfrm>
          <a:prstGeom prst="rect">
            <a:avLst/>
          </a:prstGeom>
        </p:spPr>
      </p:pic>
      <p:sp>
        <p:nvSpPr>
          <p:cNvPr id="388" name="Freeform: Shape 387"/>
          <p:cNvSpPr/>
          <p:nvPr/>
        </p:nvSpPr>
        <p:spPr>
          <a:xfrm>
            <a:off x="2109563" y="2348962"/>
            <a:ext cx="897163" cy="661499"/>
          </a:xfrm>
          <a:custGeom>
            <a:avLst/>
            <a:gdLst>
              <a:gd name="connsiteX0" fmla="*/ 0 w 2275268"/>
              <a:gd name="connsiteY0" fmla="*/ 1244958 h 1244958"/>
              <a:gd name="connsiteX1" fmla="*/ 867178 w 2275268"/>
              <a:gd name="connsiteY1" fmla="*/ 1120462 h 1244958"/>
              <a:gd name="connsiteX2" fmla="*/ 1090412 w 2275268"/>
              <a:gd name="connsiteY2" fmla="*/ 455054 h 1244958"/>
              <a:gd name="connsiteX3" fmla="*/ 1811629 w 2275268"/>
              <a:gd name="connsiteY3" fmla="*/ 506569 h 1244958"/>
              <a:gd name="connsiteX4" fmla="*/ 2275268 w 2275268"/>
              <a:gd name="connsiteY4" fmla="*/ 0 h 1244958"/>
              <a:gd name="connsiteX0" fmla="*/ 0 w 2017690"/>
              <a:gd name="connsiteY0" fmla="*/ 905814 h 1120462"/>
              <a:gd name="connsiteX1" fmla="*/ 609600 w 2017690"/>
              <a:gd name="connsiteY1" fmla="*/ 1120462 h 1120462"/>
              <a:gd name="connsiteX2" fmla="*/ 832834 w 2017690"/>
              <a:gd name="connsiteY2" fmla="*/ 455054 h 1120462"/>
              <a:gd name="connsiteX3" fmla="*/ 1554051 w 2017690"/>
              <a:gd name="connsiteY3" fmla="*/ 506569 h 1120462"/>
              <a:gd name="connsiteX4" fmla="*/ 2017690 w 2017690"/>
              <a:gd name="connsiteY4" fmla="*/ 0 h 1120462"/>
              <a:gd name="connsiteX0" fmla="*/ 0 w 2017690"/>
              <a:gd name="connsiteY0" fmla="*/ 905814 h 905814"/>
              <a:gd name="connsiteX1" fmla="*/ 656823 w 2017690"/>
              <a:gd name="connsiteY1" fmla="*/ 669702 h 905814"/>
              <a:gd name="connsiteX2" fmla="*/ 832834 w 2017690"/>
              <a:gd name="connsiteY2" fmla="*/ 455054 h 905814"/>
              <a:gd name="connsiteX3" fmla="*/ 1554051 w 2017690"/>
              <a:gd name="connsiteY3" fmla="*/ 506569 h 905814"/>
              <a:gd name="connsiteX4" fmla="*/ 2017690 w 2017690"/>
              <a:gd name="connsiteY4" fmla="*/ 0 h 905814"/>
              <a:gd name="connsiteX0" fmla="*/ 0 w 2017690"/>
              <a:gd name="connsiteY0" fmla="*/ 905814 h 905814"/>
              <a:gd name="connsiteX1" fmla="*/ 656823 w 2017690"/>
              <a:gd name="connsiteY1" fmla="*/ 669702 h 905814"/>
              <a:gd name="connsiteX2" fmla="*/ 1120462 w 2017690"/>
              <a:gd name="connsiteY2" fmla="*/ 442175 h 905814"/>
              <a:gd name="connsiteX3" fmla="*/ 1554051 w 2017690"/>
              <a:gd name="connsiteY3" fmla="*/ 506569 h 905814"/>
              <a:gd name="connsiteX4" fmla="*/ 2017690 w 2017690"/>
              <a:gd name="connsiteY4" fmla="*/ 0 h 905814"/>
              <a:gd name="connsiteX0" fmla="*/ 0 w 2017690"/>
              <a:gd name="connsiteY0" fmla="*/ 905814 h 905814"/>
              <a:gd name="connsiteX1" fmla="*/ 562377 w 2017690"/>
              <a:gd name="connsiteY1" fmla="*/ 742682 h 905814"/>
              <a:gd name="connsiteX2" fmla="*/ 1120462 w 2017690"/>
              <a:gd name="connsiteY2" fmla="*/ 442175 h 905814"/>
              <a:gd name="connsiteX3" fmla="*/ 1554051 w 2017690"/>
              <a:gd name="connsiteY3" fmla="*/ 506569 h 905814"/>
              <a:gd name="connsiteX4" fmla="*/ 2017690 w 2017690"/>
              <a:gd name="connsiteY4" fmla="*/ 0 h 905814"/>
              <a:gd name="connsiteX0" fmla="*/ 0 w 2017690"/>
              <a:gd name="connsiteY0" fmla="*/ 905814 h 905814"/>
              <a:gd name="connsiteX1" fmla="*/ 562377 w 2017690"/>
              <a:gd name="connsiteY1" fmla="*/ 742682 h 905814"/>
              <a:gd name="connsiteX2" fmla="*/ 1120462 w 2017690"/>
              <a:gd name="connsiteY2" fmla="*/ 442175 h 905814"/>
              <a:gd name="connsiteX3" fmla="*/ 1554051 w 2017690"/>
              <a:gd name="connsiteY3" fmla="*/ 506569 h 905814"/>
              <a:gd name="connsiteX4" fmla="*/ 2017690 w 2017690"/>
              <a:gd name="connsiteY4" fmla="*/ 0 h 905814"/>
              <a:gd name="connsiteX0" fmla="*/ 0 w 2668729"/>
              <a:gd name="connsiteY0" fmla="*/ 995966 h 995966"/>
              <a:gd name="connsiteX1" fmla="*/ 1213416 w 2668729"/>
              <a:gd name="connsiteY1" fmla="*/ 742682 h 995966"/>
              <a:gd name="connsiteX2" fmla="*/ 1771501 w 2668729"/>
              <a:gd name="connsiteY2" fmla="*/ 442175 h 995966"/>
              <a:gd name="connsiteX3" fmla="*/ 2205090 w 2668729"/>
              <a:gd name="connsiteY3" fmla="*/ 506569 h 995966"/>
              <a:gd name="connsiteX4" fmla="*/ 2668729 w 2668729"/>
              <a:gd name="connsiteY4" fmla="*/ 0 h 995966"/>
              <a:gd name="connsiteX0" fmla="*/ 0 w 2834952"/>
              <a:gd name="connsiteY0" fmla="*/ 1077532 h 1077532"/>
              <a:gd name="connsiteX1" fmla="*/ 1213416 w 2834952"/>
              <a:gd name="connsiteY1" fmla="*/ 824248 h 1077532"/>
              <a:gd name="connsiteX2" fmla="*/ 1771501 w 2834952"/>
              <a:gd name="connsiteY2" fmla="*/ 523741 h 1077532"/>
              <a:gd name="connsiteX3" fmla="*/ 2205090 w 2834952"/>
              <a:gd name="connsiteY3" fmla="*/ 588135 h 1077532"/>
              <a:gd name="connsiteX4" fmla="*/ 2834952 w 2834952"/>
              <a:gd name="connsiteY4" fmla="*/ 0 h 1077532"/>
              <a:gd name="connsiteX0" fmla="*/ 0 w 2834952"/>
              <a:gd name="connsiteY0" fmla="*/ 1077532 h 1077532"/>
              <a:gd name="connsiteX1" fmla="*/ 1213416 w 2834952"/>
              <a:gd name="connsiteY1" fmla="*/ 824248 h 1077532"/>
              <a:gd name="connsiteX2" fmla="*/ 2205090 w 2834952"/>
              <a:gd name="connsiteY2" fmla="*/ 588135 h 1077532"/>
              <a:gd name="connsiteX3" fmla="*/ 2834952 w 2834952"/>
              <a:gd name="connsiteY3" fmla="*/ 0 h 1077532"/>
              <a:gd name="connsiteX0" fmla="*/ 0 w 2834952"/>
              <a:gd name="connsiteY0" fmla="*/ 1077532 h 1077532"/>
              <a:gd name="connsiteX1" fmla="*/ 1185712 w 2834952"/>
              <a:gd name="connsiteY1" fmla="*/ 927279 h 1077532"/>
              <a:gd name="connsiteX2" fmla="*/ 2205090 w 2834952"/>
              <a:gd name="connsiteY2" fmla="*/ 588135 h 1077532"/>
              <a:gd name="connsiteX3" fmla="*/ 2834952 w 2834952"/>
              <a:gd name="connsiteY3" fmla="*/ 0 h 1077532"/>
            </a:gdLst>
            <a:ahLst/>
            <a:cxnLst>
              <a:cxn ang="0">
                <a:pos x="connsiteX0" y="connsiteY0"/>
              </a:cxn>
              <a:cxn ang="0">
                <a:pos x="connsiteX1" y="connsiteY1"/>
              </a:cxn>
              <a:cxn ang="0">
                <a:pos x="connsiteX2" y="connsiteY2"/>
              </a:cxn>
              <a:cxn ang="0">
                <a:pos x="connsiteX3" y="connsiteY3"/>
              </a:cxn>
            </a:cxnLst>
            <a:rect l="l" t="t" r="r" b="b"/>
            <a:pathLst>
              <a:path w="2834952" h="1077532">
                <a:moveTo>
                  <a:pt x="0" y="1077532"/>
                </a:moveTo>
                <a:lnTo>
                  <a:pt x="1185712" y="927279"/>
                </a:lnTo>
                <a:cubicBezTo>
                  <a:pt x="1553227" y="845713"/>
                  <a:pt x="1934834" y="725510"/>
                  <a:pt x="2205090" y="588135"/>
                </a:cubicBezTo>
                <a:lnTo>
                  <a:pt x="2834952" y="0"/>
                </a:lnTo>
              </a:path>
            </a:pathLst>
          </a:custGeom>
          <a:noFill/>
          <a:ln w="28575">
            <a:solidFill>
              <a:schemeClr val="tx1"/>
            </a:solidFill>
            <a:prstDash val="sysDash"/>
          </a:ln>
          <a:effectLst>
            <a:outerShdw blurRad="63500" dist="25400" dir="2700000" algn="tl" rotWithShape="0">
              <a:prstClr val="black"/>
            </a:outerShdw>
          </a:effectLst>
        </p:spPr>
        <p:txBody>
          <a:bodyPr rtlCol="0" anchor="ctr"/>
          <a:lstStyle/>
          <a:p>
            <a:pPr algn="ctr" defTabSz="457189"/>
            <a:endParaRPr lang="en-US">
              <a:solidFill>
                <a:prstClr val="white"/>
              </a:solidFill>
              <a:latin typeface="Intel Clear"/>
            </a:endParaRPr>
          </a:p>
        </p:txBody>
      </p:sp>
      <p:sp>
        <p:nvSpPr>
          <p:cNvPr id="419" name="Rectangle 418"/>
          <p:cNvSpPr/>
          <p:nvPr/>
        </p:nvSpPr>
        <p:spPr>
          <a:xfrm>
            <a:off x="2118178" y="2527316"/>
            <a:ext cx="635592" cy="228600"/>
          </a:xfrm>
          <a:prstGeom prst="rect">
            <a:avLst/>
          </a:prstGeom>
          <a:noFill/>
          <a:effectLst/>
        </p:spPr>
        <p:txBody>
          <a:bodyPr wrap="square" rtlCol="0" anchor="ctr">
            <a:noAutofit/>
          </a:bodyPr>
          <a:lstStyle/>
          <a:p>
            <a:pPr algn="ctr" defTabSz="1170270" fontAlgn="base">
              <a:lnSpc>
                <a:spcPct val="70000"/>
              </a:lnSpc>
              <a:spcBef>
                <a:spcPct val="0"/>
              </a:spcBef>
              <a:spcAft>
                <a:spcPct val="0"/>
              </a:spcAft>
            </a:pPr>
            <a:r>
              <a:rPr lang="en-US" sz="1200" kern="0" dirty="0">
                <a:solidFill>
                  <a:srgbClr val="00AEEF"/>
                </a:solidFill>
                <a:effectLst>
                  <a:glow rad="76200">
                    <a:prstClr val="black">
                      <a:alpha val="53000"/>
                    </a:prstClr>
                  </a:glow>
                  <a:outerShdw blurRad="304800" algn="ctr" rotWithShape="0">
                    <a:prstClr val="black"/>
                  </a:outerShdw>
                </a:effectLst>
                <a:latin typeface="Intel Clear"/>
                <a:ea typeface="Intel Clear Pro" panose="020B0804020202060201" pitchFamily="34" charset="0"/>
                <a:cs typeface="Intel Clear Pro" panose="020B0804020202060201" pitchFamily="34" charset="0"/>
              </a:rPr>
              <a:t>10 sec walk</a:t>
            </a:r>
          </a:p>
        </p:txBody>
      </p:sp>
      <p:sp>
        <p:nvSpPr>
          <p:cNvPr id="421" name="Rectangle 420"/>
          <p:cNvSpPr/>
          <p:nvPr/>
        </p:nvSpPr>
        <p:spPr>
          <a:xfrm>
            <a:off x="2943092" y="2989263"/>
            <a:ext cx="1063758" cy="228600"/>
          </a:xfrm>
          <a:prstGeom prst="rect">
            <a:avLst/>
          </a:prstGeom>
          <a:noFill/>
          <a:effectLst/>
        </p:spPr>
        <p:txBody>
          <a:bodyPr wrap="square" rtlCol="0" anchor="ctr">
            <a:noAutofit/>
          </a:bodyPr>
          <a:lstStyle/>
          <a:p>
            <a:pPr algn="ctr" defTabSz="1170270" fontAlgn="base">
              <a:lnSpc>
                <a:spcPct val="70000"/>
              </a:lnSpc>
              <a:spcBef>
                <a:spcPct val="0"/>
              </a:spcBef>
              <a:spcAft>
                <a:spcPct val="0"/>
              </a:spcAft>
            </a:pPr>
            <a:r>
              <a:rPr lang="en-US" sz="1200" kern="0" dirty="0">
                <a:solidFill>
                  <a:srgbClr val="00AEEF"/>
                </a:solidFill>
                <a:effectLst>
                  <a:glow rad="76200">
                    <a:prstClr val="black">
                      <a:alpha val="53000"/>
                    </a:prstClr>
                  </a:glow>
                  <a:outerShdw blurRad="304800" algn="ctr" rotWithShape="0">
                    <a:prstClr val="black"/>
                  </a:outerShdw>
                </a:effectLst>
                <a:latin typeface="Intel Clear"/>
                <a:ea typeface="Intel Clear Pro" panose="020B0804020202060201" pitchFamily="34" charset="0"/>
                <a:cs typeface="Intel Clear Pro" panose="020B0804020202060201" pitchFamily="34" charset="0"/>
              </a:rPr>
              <a:t>40 sec walk</a:t>
            </a:r>
          </a:p>
        </p:txBody>
      </p:sp>
      <p:sp>
        <p:nvSpPr>
          <p:cNvPr id="5" name="Freeform: Shape 4"/>
          <p:cNvSpPr/>
          <p:nvPr/>
        </p:nvSpPr>
        <p:spPr>
          <a:xfrm rot="20035379">
            <a:off x="5148423" y="1359291"/>
            <a:ext cx="3610267" cy="2814502"/>
          </a:xfrm>
          <a:custGeom>
            <a:avLst/>
            <a:gdLst>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89888 h 3814877"/>
              <a:gd name="connsiteX20" fmla="*/ 4114800 w 5950915"/>
              <a:gd name="connsiteY20" fmla="*/ 1353312 h 3814877"/>
              <a:gd name="connsiteX21" fmla="*/ 4601261 w 5950915"/>
              <a:gd name="connsiteY21"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89888 h 3814877"/>
              <a:gd name="connsiteX20" fmla="*/ 4114800 w 5950915"/>
              <a:gd name="connsiteY20" fmla="*/ 1353312 h 3814877"/>
              <a:gd name="connsiteX21" fmla="*/ 4601261 w 5950915"/>
              <a:gd name="connsiteY21"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89888 h 3814877"/>
              <a:gd name="connsiteX20" fmla="*/ 4114800 w 5950915"/>
              <a:gd name="connsiteY20" fmla="*/ 1353312 h 3814877"/>
              <a:gd name="connsiteX21" fmla="*/ 4601261 w 5950915"/>
              <a:gd name="connsiteY21"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89888 h 3814877"/>
              <a:gd name="connsiteX20" fmla="*/ 4114800 w 5950915"/>
              <a:gd name="connsiteY20" fmla="*/ 1353312 h 3814877"/>
              <a:gd name="connsiteX21" fmla="*/ 4601261 w 5950915"/>
              <a:gd name="connsiteY21"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53312 h 3814877"/>
              <a:gd name="connsiteX20" fmla="*/ 4601261 w 5950915"/>
              <a:gd name="connsiteY20"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53312 h 3814877"/>
              <a:gd name="connsiteX20" fmla="*/ 4601261 w 5950915"/>
              <a:gd name="connsiteY20"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26864 w 5950915"/>
              <a:gd name="connsiteY18" fmla="*/ 2227479 h 3814877"/>
              <a:gd name="connsiteX19" fmla="*/ 4114800 w 5950915"/>
              <a:gd name="connsiteY19" fmla="*/ 1353312 h 3814877"/>
              <a:gd name="connsiteX20" fmla="*/ 4601261 w 5950915"/>
              <a:gd name="connsiteY20"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52467 w 5950915"/>
              <a:gd name="connsiteY18" fmla="*/ 1850746 h 3814877"/>
              <a:gd name="connsiteX19" fmla="*/ 4114800 w 5950915"/>
              <a:gd name="connsiteY19" fmla="*/ 1353312 h 3814877"/>
              <a:gd name="connsiteX20" fmla="*/ 4601261 w 5950915"/>
              <a:gd name="connsiteY20" fmla="*/ 888797 h 3814877"/>
              <a:gd name="connsiteX0" fmla="*/ 0 w 5950915"/>
              <a:gd name="connsiteY0" fmla="*/ 1075335 h 3814877"/>
              <a:gd name="connsiteX1" fmla="*/ 179223 w 5950915"/>
              <a:gd name="connsiteY1" fmla="*/ 888797 h 3814877"/>
              <a:gd name="connsiteX2" fmla="*/ 1002183 w 5950915"/>
              <a:gd name="connsiteY2" fmla="*/ 1020471 h 3814877"/>
              <a:gd name="connsiteX3" fmla="*/ 1159459 w 5950915"/>
              <a:gd name="connsiteY3" fmla="*/ 223114 h 3814877"/>
              <a:gd name="connsiteX4" fmla="*/ 1532535 w 5950915"/>
              <a:gd name="connsiteY4" fmla="*/ 0 h 3814877"/>
              <a:gd name="connsiteX5" fmla="*/ 1792224 w 5950915"/>
              <a:gd name="connsiteY5" fmla="*/ 427939 h 3814877"/>
              <a:gd name="connsiteX6" fmla="*/ 2414016 w 5950915"/>
              <a:gd name="connsiteY6" fmla="*/ 296266 h 3814877"/>
              <a:gd name="connsiteX7" fmla="*/ 3313786 w 5950915"/>
              <a:gd name="connsiteY7" fmla="*/ 2088490 h 3814877"/>
              <a:gd name="connsiteX8" fmla="*/ 2754173 w 5950915"/>
              <a:gd name="connsiteY8" fmla="*/ 2242109 h 3814877"/>
              <a:gd name="connsiteX9" fmla="*/ 2446935 w 5950915"/>
              <a:gd name="connsiteY9" fmla="*/ 1345997 h 3814877"/>
              <a:gd name="connsiteX10" fmla="*/ 3207715 w 5950915"/>
              <a:gd name="connsiteY10" fmla="*/ 1148487 h 3814877"/>
              <a:gd name="connsiteX11" fmla="*/ 3701491 w 5950915"/>
              <a:gd name="connsiteY11" fmla="*/ 2790749 h 3814877"/>
              <a:gd name="connsiteX12" fmla="*/ 4828032 w 5950915"/>
              <a:gd name="connsiteY12" fmla="*/ 3814877 h 3814877"/>
              <a:gd name="connsiteX13" fmla="*/ 5950915 w 5950915"/>
              <a:gd name="connsiteY13" fmla="*/ 3401568 h 3814877"/>
              <a:gd name="connsiteX14" fmla="*/ 5618074 w 5950915"/>
              <a:gd name="connsiteY14" fmla="*/ 2282343 h 3814877"/>
              <a:gd name="connsiteX15" fmla="*/ 4067251 w 5950915"/>
              <a:gd name="connsiteY15" fmla="*/ 3631997 h 3814877"/>
              <a:gd name="connsiteX16" fmla="*/ 3240634 w 5950915"/>
              <a:gd name="connsiteY16" fmla="*/ 3295498 h 3814877"/>
              <a:gd name="connsiteX17" fmla="*/ 4078224 w 5950915"/>
              <a:gd name="connsiteY17" fmla="*/ 2256739 h 3814877"/>
              <a:gd name="connsiteX18" fmla="*/ 4652467 w 5950915"/>
              <a:gd name="connsiteY18" fmla="*/ 1850746 h 3814877"/>
              <a:gd name="connsiteX19" fmla="*/ 4114800 w 5950915"/>
              <a:gd name="connsiteY19" fmla="*/ 1353312 h 3814877"/>
              <a:gd name="connsiteX20" fmla="*/ 4601261 w 5950915"/>
              <a:gd name="connsiteY20" fmla="*/ 888797 h 3814877"/>
              <a:gd name="connsiteX0" fmla="*/ 0 w 5998619"/>
              <a:gd name="connsiteY0" fmla="*/ 1075335 h 3814877"/>
              <a:gd name="connsiteX1" fmla="*/ 179223 w 5998619"/>
              <a:gd name="connsiteY1" fmla="*/ 888797 h 3814877"/>
              <a:gd name="connsiteX2" fmla="*/ 1002183 w 5998619"/>
              <a:gd name="connsiteY2" fmla="*/ 1020471 h 3814877"/>
              <a:gd name="connsiteX3" fmla="*/ 1159459 w 5998619"/>
              <a:gd name="connsiteY3" fmla="*/ 223114 h 3814877"/>
              <a:gd name="connsiteX4" fmla="*/ 1532535 w 5998619"/>
              <a:gd name="connsiteY4" fmla="*/ 0 h 3814877"/>
              <a:gd name="connsiteX5" fmla="*/ 1792224 w 5998619"/>
              <a:gd name="connsiteY5" fmla="*/ 427939 h 3814877"/>
              <a:gd name="connsiteX6" fmla="*/ 2414016 w 5998619"/>
              <a:gd name="connsiteY6" fmla="*/ 296266 h 3814877"/>
              <a:gd name="connsiteX7" fmla="*/ 3313786 w 5998619"/>
              <a:gd name="connsiteY7" fmla="*/ 2088490 h 3814877"/>
              <a:gd name="connsiteX8" fmla="*/ 2754173 w 5998619"/>
              <a:gd name="connsiteY8" fmla="*/ 2242109 h 3814877"/>
              <a:gd name="connsiteX9" fmla="*/ 2446935 w 5998619"/>
              <a:gd name="connsiteY9" fmla="*/ 1345997 h 3814877"/>
              <a:gd name="connsiteX10" fmla="*/ 3207715 w 5998619"/>
              <a:gd name="connsiteY10" fmla="*/ 1148487 h 3814877"/>
              <a:gd name="connsiteX11" fmla="*/ 3701491 w 5998619"/>
              <a:gd name="connsiteY11" fmla="*/ 2790749 h 3814877"/>
              <a:gd name="connsiteX12" fmla="*/ 4828032 w 5998619"/>
              <a:gd name="connsiteY12" fmla="*/ 3814877 h 3814877"/>
              <a:gd name="connsiteX13" fmla="*/ 5950915 w 5998619"/>
              <a:gd name="connsiteY13" fmla="*/ 3401568 h 3814877"/>
              <a:gd name="connsiteX14" fmla="*/ 5618074 w 5998619"/>
              <a:gd name="connsiteY14" fmla="*/ 2282343 h 3814877"/>
              <a:gd name="connsiteX15" fmla="*/ 4067251 w 5998619"/>
              <a:gd name="connsiteY15" fmla="*/ 3631997 h 3814877"/>
              <a:gd name="connsiteX16" fmla="*/ 3240634 w 5998619"/>
              <a:gd name="connsiteY16" fmla="*/ 3295498 h 3814877"/>
              <a:gd name="connsiteX17" fmla="*/ 4078224 w 5998619"/>
              <a:gd name="connsiteY17" fmla="*/ 2256739 h 3814877"/>
              <a:gd name="connsiteX18" fmla="*/ 4652467 w 5998619"/>
              <a:gd name="connsiteY18" fmla="*/ 1850746 h 3814877"/>
              <a:gd name="connsiteX19" fmla="*/ 4114800 w 5998619"/>
              <a:gd name="connsiteY19" fmla="*/ 1353312 h 3814877"/>
              <a:gd name="connsiteX20" fmla="*/ 4601261 w 5998619"/>
              <a:gd name="connsiteY20" fmla="*/ 888797 h 3814877"/>
              <a:gd name="connsiteX0" fmla="*/ 0 w 5998619"/>
              <a:gd name="connsiteY0" fmla="*/ 1075335 h 3837528"/>
              <a:gd name="connsiteX1" fmla="*/ 179223 w 5998619"/>
              <a:gd name="connsiteY1" fmla="*/ 888797 h 3837528"/>
              <a:gd name="connsiteX2" fmla="*/ 1002183 w 5998619"/>
              <a:gd name="connsiteY2" fmla="*/ 1020471 h 3837528"/>
              <a:gd name="connsiteX3" fmla="*/ 1159459 w 5998619"/>
              <a:gd name="connsiteY3" fmla="*/ 223114 h 3837528"/>
              <a:gd name="connsiteX4" fmla="*/ 1532535 w 5998619"/>
              <a:gd name="connsiteY4" fmla="*/ 0 h 3837528"/>
              <a:gd name="connsiteX5" fmla="*/ 1792224 w 5998619"/>
              <a:gd name="connsiteY5" fmla="*/ 427939 h 3837528"/>
              <a:gd name="connsiteX6" fmla="*/ 2414016 w 5998619"/>
              <a:gd name="connsiteY6" fmla="*/ 296266 h 3837528"/>
              <a:gd name="connsiteX7" fmla="*/ 3313786 w 5998619"/>
              <a:gd name="connsiteY7" fmla="*/ 2088490 h 3837528"/>
              <a:gd name="connsiteX8" fmla="*/ 2754173 w 5998619"/>
              <a:gd name="connsiteY8" fmla="*/ 2242109 h 3837528"/>
              <a:gd name="connsiteX9" fmla="*/ 2446935 w 5998619"/>
              <a:gd name="connsiteY9" fmla="*/ 1345997 h 3837528"/>
              <a:gd name="connsiteX10" fmla="*/ 3207715 w 5998619"/>
              <a:gd name="connsiteY10" fmla="*/ 1148487 h 3837528"/>
              <a:gd name="connsiteX11" fmla="*/ 3701491 w 5998619"/>
              <a:gd name="connsiteY11" fmla="*/ 2790749 h 3837528"/>
              <a:gd name="connsiteX12" fmla="*/ 4828032 w 5998619"/>
              <a:gd name="connsiteY12" fmla="*/ 3814877 h 3837528"/>
              <a:gd name="connsiteX13" fmla="*/ 5950915 w 5998619"/>
              <a:gd name="connsiteY13" fmla="*/ 3401568 h 3837528"/>
              <a:gd name="connsiteX14" fmla="*/ 5618074 w 5998619"/>
              <a:gd name="connsiteY14" fmla="*/ 2282343 h 3837528"/>
              <a:gd name="connsiteX15" fmla="*/ 4067251 w 5998619"/>
              <a:gd name="connsiteY15" fmla="*/ 3631997 h 3837528"/>
              <a:gd name="connsiteX16" fmla="*/ 3240634 w 5998619"/>
              <a:gd name="connsiteY16" fmla="*/ 3295498 h 3837528"/>
              <a:gd name="connsiteX17" fmla="*/ 4078224 w 5998619"/>
              <a:gd name="connsiteY17" fmla="*/ 2256739 h 3837528"/>
              <a:gd name="connsiteX18" fmla="*/ 4652467 w 5998619"/>
              <a:gd name="connsiteY18" fmla="*/ 1850746 h 3837528"/>
              <a:gd name="connsiteX19" fmla="*/ 4114800 w 5998619"/>
              <a:gd name="connsiteY19" fmla="*/ 1353312 h 3837528"/>
              <a:gd name="connsiteX20" fmla="*/ 4601261 w 5998619"/>
              <a:gd name="connsiteY20" fmla="*/ 888797 h 3837528"/>
              <a:gd name="connsiteX0" fmla="*/ 0 w 5998619"/>
              <a:gd name="connsiteY0" fmla="*/ 1075335 h 3930397"/>
              <a:gd name="connsiteX1" fmla="*/ 179223 w 5998619"/>
              <a:gd name="connsiteY1" fmla="*/ 888797 h 3930397"/>
              <a:gd name="connsiteX2" fmla="*/ 1002183 w 5998619"/>
              <a:gd name="connsiteY2" fmla="*/ 1020471 h 3930397"/>
              <a:gd name="connsiteX3" fmla="*/ 1159459 w 5998619"/>
              <a:gd name="connsiteY3" fmla="*/ 223114 h 3930397"/>
              <a:gd name="connsiteX4" fmla="*/ 1532535 w 5998619"/>
              <a:gd name="connsiteY4" fmla="*/ 0 h 3930397"/>
              <a:gd name="connsiteX5" fmla="*/ 1792224 w 5998619"/>
              <a:gd name="connsiteY5" fmla="*/ 427939 h 3930397"/>
              <a:gd name="connsiteX6" fmla="*/ 2414016 w 5998619"/>
              <a:gd name="connsiteY6" fmla="*/ 296266 h 3930397"/>
              <a:gd name="connsiteX7" fmla="*/ 3313786 w 5998619"/>
              <a:gd name="connsiteY7" fmla="*/ 2088490 h 3930397"/>
              <a:gd name="connsiteX8" fmla="*/ 2754173 w 5998619"/>
              <a:gd name="connsiteY8" fmla="*/ 2242109 h 3930397"/>
              <a:gd name="connsiteX9" fmla="*/ 2446935 w 5998619"/>
              <a:gd name="connsiteY9" fmla="*/ 1345997 h 3930397"/>
              <a:gd name="connsiteX10" fmla="*/ 3207715 w 5998619"/>
              <a:gd name="connsiteY10" fmla="*/ 1148487 h 3930397"/>
              <a:gd name="connsiteX11" fmla="*/ 3701491 w 5998619"/>
              <a:gd name="connsiteY11" fmla="*/ 2790749 h 3930397"/>
              <a:gd name="connsiteX12" fmla="*/ 4828032 w 5998619"/>
              <a:gd name="connsiteY12" fmla="*/ 3814877 h 3930397"/>
              <a:gd name="connsiteX13" fmla="*/ 5950915 w 5998619"/>
              <a:gd name="connsiteY13" fmla="*/ 3401568 h 3930397"/>
              <a:gd name="connsiteX14" fmla="*/ 5618074 w 5998619"/>
              <a:gd name="connsiteY14" fmla="*/ 2282343 h 3930397"/>
              <a:gd name="connsiteX15" fmla="*/ 4067251 w 5998619"/>
              <a:gd name="connsiteY15" fmla="*/ 3631997 h 3930397"/>
              <a:gd name="connsiteX16" fmla="*/ 3240634 w 5998619"/>
              <a:gd name="connsiteY16" fmla="*/ 3295498 h 3930397"/>
              <a:gd name="connsiteX17" fmla="*/ 4078224 w 5998619"/>
              <a:gd name="connsiteY17" fmla="*/ 2256739 h 3930397"/>
              <a:gd name="connsiteX18" fmla="*/ 4652467 w 5998619"/>
              <a:gd name="connsiteY18" fmla="*/ 1850746 h 3930397"/>
              <a:gd name="connsiteX19" fmla="*/ 4114800 w 5998619"/>
              <a:gd name="connsiteY19" fmla="*/ 1353312 h 3930397"/>
              <a:gd name="connsiteX20" fmla="*/ 4601261 w 5998619"/>
              <a:gd name="connsiteY20" fmla="*/ 888797 h 3930397"/>
              <a:gd name="connsiteX0" fmla="*/ 0 w 5963529"/>
              <a:gd name="connsiteY0" fmla="*/ 1075335 h 3929125"/>
              <a:gd name="connsiteX1" fmla="*/ 179223 w 5963529"/>
              <a:gd name="connsiteY1" fmla="*/ 888797 h 3929125"/>
              <a:gd name="connsiteX2" fmla="*/ 1002183 w 5963529"/>
              <a:gd name="connsiteY2" fmla="*/ 1020471 h 3929125"/>
              <a:gd name="connsiteX3" fmla="*/ 1159459 w 5963529"/>
              <a:gd name="connsiteY3" fmla="*/ 223114 h 3929125"/>
              <a:gd name="connsiteX4" fmla="*/ 1532535 w 5963529"/>
              <a:gd name="connsiteY4" fmla="*/ 0 h 3929125"/>
              <a:gd name="connsiteX5" fmla="*/ 1792224 w 5963529"/>
              <a:gd name="connsiteY5" fmla="*/ 427939 h 3929125"/>
              <a:gd name="connsiteX6" fmla="*/ 2414016 w 5963529"/>
              <a:gd name="connsiteY6" fmla="*/ 296266 h 3929125"/>
              <a:gd name="connsiteX7" fmla="*/ 3313786 w 5963529"/>
              <a:gd name="connsiteY7" fmla="*/ 2088490 h 3929125"/>
              <a:gd name="connsiteX8" fmla="*/ 2754173 w 5963529"/>
              <a:gd name="connsiteY8" fmla="*/ 2242109 h 3929125"/>
              <a:gd name="connsiteX9" fmla="*/ 2446935 w 5963529"/>
              <a:gd name="connsiteY9" fmla="*/ 1345997 h 3929125"/>
              <a:gd name="connsiteX10" fmla="*/ 3207715 w 5963529"/>
              <a:gd name="connsiteY10" fmla="*/ 1148487 h 3929125"/>
              <a:gd name="connsiteX11" fmla="*/ 3701491 w 5963529"/>
              <a:gd name="connsiteY11" fmla="*/ 2790749 h 3929125"/>
              <a:gd name="connsiteX12" fmla="*/ 4828032 w 5963529"/>
              <a:gd name="connsiteY12" fmla="*/ 3814877 h 3929125"/>
              <a:gd name="connsiteX13" fmla="*/ 5950915 w 5963529"/>
              <a:gd name="connsiteY13" fmla="*/ 3401568 h 3929125"/>
              <a:gd name="connsiteX14" fmla="*/ 5347411 w 5963529"/>
              <a:gd name="connsiteY14" fmla="*/ 2340865 h 3929125"/>
              <a:gd name="connsiteX15" fmla="*/ 4067251 w 5963529"/>
              <a:gd name="connsiteY15" fmla="*/ 3631997 h 3929125"/>
              <a:gd name="connsiteX16" fmla="*/ 3240634 w 5963529"/>
              <a:gd name="connsiteY16" fmla="*/ 3295498 h 3929125"/>
              <a:gd name="connsiteX17" fmla="*/ 4078224 w 5963529"/>
              <a:gd name="connsiteY17" fmla="*/ 2256739 h 3929125"/>
              <a:gd name="connsiteX18" fmla="*/ 4652467 w 5963529"/>
              <a:gd name="connsiteY18" fmla="*/ 1850746 h 3929125"/>
              <a:gd name="connsiteX19" fmla="*/ 4114800 w 5963529"/>
              <a:gd name="connsiteY19" fmla="*/ 1353312 h 3929125"/>
              <a:gd name="connsiteX20" fmla="*/ 4601261 w 5963529"/>
              <a:gd name="connsiteY20" fmla="*/ 888797 h 3929125"/>
              <a:gd name="connsiteX0" fmla="*/ 0 w 5975587"/>
              <a:gd name="connsiteY0" fmla="*/ 1075335 h 3929125"/>
              <a:gd name="connsiteX1" fmla="*/ 179223 w 5975587"/>
              <a:gd name="connsiteY1" fmla="*/ 888797 h 3929125"/>
              <a:gd name="connsiteX2" fmla="*/ 1002183 w 5975587"/>
              <a:gd name="connsiteY2" fmla="*/ 1020471 h 3929125"/>
              <a:gd name="connsiteX3" fmla="*/ 1159459 w 5975587"/>
              <a:gd name="connsiteY3" fmla="*/ 223114 h 3929125"/>
              <a:gd name="connsiteX4" fmla="*/ 1532535 w 5975587"/>
              <a:gd name="connsiteY4" fmla="*/ 0 h 3929125"/>
              <a:gd name="connsiteX5" fmla="*/ 1792224 w 5975587"/>
              <a:gd name="connsiteY5" fmla="*/ 427939 h 3929125"/>
              <a:gd name="connsiteX6" fmla="*/ 2414016 w 5975587"/>
              <a:gd name="connsiteY6" fmla="*/ 296266 h 3929125"/>
              <a:gd name="connsiteX7" fmla="*/ 3313786 w 5975587"/>
              <a:gd name="connsiteY7" fmla="*/ 2088490 h 3929125"/>
              <a:gd name="connsiteX8" fmla="*/ 2754173 w 5975587"/>
              <a:gd name="connsiteY8" fmla="*/ 2242109 h 3929125"/>
              <a:gd name="connsiteX9" fmla="*/ 2446935 w 5975587"/>
              <a:gd name="connsiteY9" fmla="*/ 1345997 h 3929125"/>
              <a:gd name="connsiteX10" fmla="*/ 3207715 w 5975587"/>
              <a:gd name="connsiteY10" fmla="*/ 1148487 h 3929125"/>
              <a:gd name="connsiteX11" fmla="*/ 3701491 w 5975587"/>
              <a:gd name="connsiteY11" fmla="*/ 2790749 h 3929125"/>
              <a:gd name="connsiteX12" fmla="*/ 4828032 w 5975587"/>
              <a:gd name="connsiteY12" fmla="*/ 3814877 h 3929125"/>
              <a:gd name="connsiteX13" fmla="*/ 5950915 w 5975587"/>
              <a:gd name="connsiteY13" fmla="*/ 3401568 h 3929125"/>
              <a:gd name="connsiteX14" fmla="*/ 5347411 w 5975587"/>
              <a:gd name="connsiteY14" fmla="*/ 2340865 h 3929125"/>
              <a:gd name="connsiteX15" fmla="*/ 4067251 w 5975587"/>
              <a:gd name="connsiteY15" fmla="*/ 3631997 h 3929125"/>
              <a:gd name="connsiteX16" fmla="*/ 3240634 w 5975587"/>
              <a:gd name="connsiteY16" fmla="*/ 3295498 h 3929125"/>
              <a:gd name="connsiteX17" fmla="*/ 4078224 w 5975587"/>
              <a:gd name="connsiteY17" fmla="*/ 2256739 h 3929125"/>
              <a:gd name="connsiteX18" fmla="*/ 4652467 w 5975587"/>
              <a:gd name="connsiteY18" fmla="*/ 1850746 h 3929125"/>
              <a:gd name="connsiteX19" fmla="*/ 4114800 w 5975587"/>
              <a:gd name="connsiteY19" fmla="*/ 1353312 h 3929125"/>
              <a:gd name="connsiteX20" fmla="*/ 4601261 w 5975587"/>
              <a:gd name="connsiteY20" fmla="*/ 888797 h 3929125"/>
              <a:gd name="connsiteX0" fmla="*/ 0 w 5975587"/>
              <a:gd name="connsiteY0" fmla="*/ 1075335 h 3929125"/>
              <a:gd name="connsiteX1" fmla="*/ 179223 w 5975587"/>
              <a:gd name="connsiteY1" fmla="*/ 888797 h 3929125"/>
              <a:gd name="connsiteX2" fmla="*/ 1002183 w 5975587"/>
              <a:gd name="connsiteY2" fmla="*/ 1020471 h 3929125"/>
              <a:gd name="connsiteX3" fmla="*/ 1159459 w 5975587"/>
              <a:gd name="connsiteY3" fmla="*/ 223114 h 3929125"/>
              <a:gd name="connsiteX4" fmla="*/ 1532535 w 5975587"/>
              <a:gd name="connsiteY4" fmla="*/ 0 h 3929125"/>
              <a:gd name="connsiteX5" fmla="*/ 1792224 w 5975587"/>
              <a:gd name="connsiteY5" fmla="*/ 427939 h 3929125"/>
              <a:gd name="connsiteX6" fmla="*/ 2414016 w 5975587"/>
              <a:gd name="connsiteY6" fmla="*/ 296266 h 3929125"/>
              <a:gd name="connsiteX7" fmla="*/ 3313786 w 5975587"/>
              <a:gd name="connsiteY7" fmla="*/ 2088490 h 3929125"/>
              <a:gd name="connsiteX8" fmla="*/ 2754173 w 5975587"/>
              <a:gd name="connsiteY8" fmla="*/ 2242109 h 3929125"/>
              <a:gd name="connsiteX9" fmla="*/ 2446935 w 5975587"/>
              <a:gd name="connsiteY9" fmla="*/ 1345997 h 3929125"/>
              <a:gd name="connsiteX10" fmla="*/ 3207715 w 5975587"/>
              <a:gd name="connsiteY10" fmla="*/ 1148487 h 3929125"/>
              <a:gd name="connsiteX11" fmla="*/ 3701491 w 5975587"/>
              <a:gd name="connsiteY11" fmla="*/ 2790749 h 3929125"/>
              <a:gd name="connsiteX12" fmla="*/ 4828032 w 5975587"/>
              <a:gd name="connsiteY12" fmla="*/ 3814877 h 3929125"/>
              <a:gd name="connsiteX13" fmla="*/ 5950915 w 5975587"/>
              <a:gd name="connsiteY13" fmla="*/ 3401568 h 3929125"/>
              <a:gd name="connsiteX14" fmla="*/ 5347411 w 5975587"/>
              <a:gd name="connsiteY14" fmla="*/ 2340865 h 3929125"/>
              <a:gd name="connsiteX15" fmla="*/ 4067251 w 5975587"/>
              <a:gd name="connsiteY15" fmla="*/ 3631997 h 3929125"/>
              <a:gd name="connsiteX16" fmla="*/ 3240634 w 5975587"/>
              <a:gd name="connsiteY16" fmla="*/ 3295498 h 3929125"/>
              <a:gd name="connsiteX17" fmla="*/ 4078224 w 5975587"/>
              <a:gd name="connsiteY17" fmla="*/ 2256739 h 3929125"/>
              <a:gd name="connsiteX18" fmla="*/ 4652467 w 5975587"/>
              <a:gd name="connsiteY18" fmla="*/ 1850746 h 3929125"/>
              <a:gd name="connsiteX19" fmla="*/ 4114800 w 5975587"/>
              <a:gd name="connsiteY19" fmla="*/ 1353312 h 3929125"/>
              <a:gd name="connsiteX20" fmla="*/ 4601261 w 5975587"/>
              <a:gd name="connsiteY20" fmla="*/ 888797 h 3929125"/>
              <a:gd name="connsiteX0" fmla="*/ 0 w 5975587"/>
              <a:gd name="connsiteY0" fmla="*/ 1075335 h 3929125"/>
              <a:gd name="connsiteX1" fmla="*/ 179223 w 5975587"/>
              <a:gd name="connsiteY1" fmla="*/ 888797 h 3929125"/>
              <a:gd name="connsiteX2" fmla="*/ 1002183 w 5975587"/>
              <a:gd name="connsiteY2" fmla="*/ 1020471 h 3929125"/>
              <a:gd name="connsiteX3" fmla="*/ 1159459 w 5975587"/>
              <a:gd name="connsiteY3" fmla="*/ 223114 h 3929125"/>
              <a:gd name="connsiteX4" fmla="*/ 1532535 w 5975587"/>
              <a:gd name="connsiteY4" fmla="*/ 0 h 3929125"/>
              <a:gd name="connsiteX5" fmla="*/ 1792224 w 5975587"/>
              <a:gd name="connsiteY5" fmla="*/ 427939 h 3929125"/>
              <a:gd name="connsiteX6" fmla="*/ 2414016 w 5975587"/>
              <a:gd name="connsiteY6" fmla="*/ 296266 h 3929125"/>
              <a:gd name="connsiteX7" fmla="*/ 3313786 w 5975587"/>
              <a:gd name="connsiteY7" fmla="*/ 2088490 h 3929125"/>
              <a:gd name="connsiteX8" fmla="*/ 2754173 w 5975587"/>
              <a:gd name="connsiteY8" fmla="*/ 2242109 h 3929125"/>
              <a:gd name="connsiteX9" fmla="*/ 2446935 w 5975587"/>
              <a:gd name="connsiteY9" fmla="*/ 1345997 h 3929125"/>
              <a:gd name="connsiteX10" fmla="*/ 3207715 w 5975587"/>
              <a:gd name="connsiteY10" fmla="*/ 1148487 h 3929125"/>
              <a:gd name="connsiteX11" fmla="*/ 3701491 w 5975587"/>
              <a:gd name="connsiteY11" fmla="*/ 2790749 h 3929125"/>
              <a:gd name="connsiteX12" fmla="*/ 4828032 w 5975587"/>
              <a:gd name="connsiteY12" fmla="*/ 3814877 h 3929125"/>
              <a:gd name="connsiteX13" fmla="*/ 5950915 w 5975587"/>
              <a:gd name="connsiteY13" fmla="*/ 3401568 h 3929125"/>
              <a:gd name="connsiteX14" fmla="*/ 5347411 w 5975587"/>
              <a:gd name="connsiteY14" fmla="*/ 2340865 h 3929125"/>
              <a:gd name="connsiteX15" fmla="*/ 4067251 w 5975587"/>
              <a:gd name="connsiteY15" fmla="*/ 3631997 h 3929125"/>
              <a:gd name="connsiteX16" fmla="*/ 3240634 w 5975587"/>
              <a:gd name="connsiteY16" fmla="*/ 3295498 h 3929125"/>
              <a:gd name="connsiteX17" fmla="*/ 4078224 w 5975587"/>
              <a:gd name="connsiteY17" fmla="*/ 2256739 h 3929125"/>
              <a:gd name="connsiteX18" fmla="*/ 4652467 w 5975587"/>
              <a:gd name="connsiteY18" fmla="*/ 1850746 h 3929125"/>
              <a:gd name="connsiteX19" fmla="*/ 4114800 w 5975587"/>
              <a:gd name="connsiteY19" fmla="*/ 1353312 h 3929125"/>
              <a:gd name="connsiteX20" fmla="*/ 4601261 w 5975587"/>
              <a:gd name="connsiteY20" fmla="*/ 888797 h 3929125"/>
              <a:gd name="connsiteX0" fmla="*/ 0 w 5975587"/>
              <a:gd name="connsiteY0" fmla="*/ 1082650 h 3936440"/>
              <a:gd name="connsiteX1" fmla="*/ 179223 w 5975587"/>
              <a:gd name="connsiteY1" fmla="*/ 896112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179223 w 5975587"/>
              <a:gd name="connsiteY1" fmla="*/ 896112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179223 w 5975587"/>
              <a:gd name="connsiteY1" fmla="*/ 896112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424282 w 5975587"/>
              <a:gd name="connsiteY1" fmla="*/ 753466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424282 w 5975587"/>
              <a:gd name="connsiteY1" fmla="*/ 753466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754173 w 5975587"/>
              <a:gd name="connsiteY8" fmla="*/ 224942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424282 w 5975587"/>
              <a:gd name="connsiteY1" fmla="*/ 753466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604212 w 5975587"/>
              <a:gd name="connsiteY8" fmla="*/ 2234794 h 3936440"/>
              <a:gd name="connsiteX9" fmla="*/ 2446935 w 5975587"/>
              <a:gd name="connsiteY9" fmla="*/ 1353312 h 3936440"/>
              <a:gd name="connsiteX10" fmla="*/ 3207715 w 5975587"/>
              <a:gd name="connsiteY10" fmla="*/ 115580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936440"/>
              <a:gd name="connsiteX1" fmla="*/ 424282 w 5975587"/>
              <a:gd name="connsiteY1" fmla="*/ 753466 h 3936440"/>
              <a:gd name="connsiteX2" fmla="*/ 1002183 w 5975587"/>
              <a:gd name="connsiteY2" fmla="*/ 1027786 h 3936440"/>
              <a:gd name="connsiteX3" fmla="*/ 1159459 w 5975587"/>
              <a:gd name="connsiteY3" fmla="*/ 230429 h 3936440"/>
              <a:gd name="connsiteX4" fmla="*/ 1532535 w 5975587"/>
              <a:gd name="connsiteY4" fmla="*/ 7315 h 3936440"/>
              <a:gd name="connsiteX5" fmla="*/ 1792224 w 5975587"/>
              <a:gd name="connsiteY5" fmla="*/ 435254 h 3936440"/>
              <a:gd name="connsiteX6" fmla="*/ 2414016 w 5975587"/>
              <a:gd name="connsiteY6" fmla="*/ 303581 h 3936440"/>
              <a:gd name="connsiteX7" fmla="*/ 3313786 w 5975587"/>
              <a:gd name="connsiteY7" fmla="*/ 2095805 h 3936440"/>
              <a:gd name="connsiteX8" fmla="*/ 2604212 w 5975587"/>
              <a:gd name="connsiteY8" fmla="*/ 2234794 h 3936440"/>
              <a:gd name="connsiteX9" fmla="*/ 2446935 w 5975587"/>
              <a:gd name="connsiteY9" fmla="*/ 1353312 h 3936440"/>
              <a:gd name="connsiteX10" fmla="*/ 3544214 w 5975587"/>
              <a:gd name="connsiteY10" fmla="*/ 1232612 h 3936440"/>
              <a:gd name="connsiteX11" fmla="*/ 3701491 w 5975587"/>
              <a:gd name="connsiteY11" fmla="*/ 2798064 h 3936440"/>
              <a:gd name="connsiteX12" fmla="*/ 4828032 w 5975587"/>
              <a:gd name="connsiteY12" fmla="*/ 3822192 h 3936440"/>
              <a:gd name="connsiteX13" fmla="*/ 5950915 w 5975587"/>
              <a:gd name="connsiteY13" fmla="*/ 3408883 h 3936440"/>
              <a:gd name="connsiteX14" fmla="*/ 5347411 w 5975587"/>
              <a:gd name="connsiteY14" fmla="*/ 2348180 h 3936440"/>
              <a:gd name="connsiteX15" fmla="*/ 4067251 w 5975587"/>
              <a:gd name="connsiteY15" fmla="*/ 3639312 h 3936440"/>
              <a:gd name="connsiteX16" fmla="*/ 3240634 w 5975587"/>
              <a:gd name="connsiteY16" fmla="*/ 3302813 h 3936440"/>
              <a:gd name="connsiteX17" fmla="*/ 4078224 w 5975587"/>
              <a:gd name="connsiteY17" fmla="*/ 2264054 h 3936440"/>
              <a:gd name="connsiteX18" fmla="*/ 4652467 w 5975587"/>
              <a:gd name="connsiteY18" fmla="*/ 1858061 h 3936440"/>
              <a:gd name="connsiteX19" fmla="*/ 4114800 w 5975587"/>
              <a:gd name="connsiteY19" fmla="*/ 1360627 h 3936440"/>
              <a:gd name="connsiteX20" fmla="*/ 4601261 w 5975587"/>
              <a:gd name="connsiteY20" fmla="*/ 896112 h 3936440"/>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2095805 h 3846673"/>
              <a:gd name="connsiteX8" fmla="*/ 2604212 w 5975587"/>
              <a:gd name="connsiteY8" fmla="*/ 2234794 h 3846673"/>
              <a:gd name="connsiteX9" fmla="*/ 2446935 w 5975587"/>
              <a:gd name="connsiteY9" fmla="*/ 1353312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446935 w 5975587"/>
              <a:gd name="connsiteY9" fmla="*/ 1353312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446935 w 5975587"/>
              <a:gd name="connsiteY9" fmla="*/ 1353312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596897 w 5975587"/>
              <a:gd name="connsiteY9" fmla="*/ 1335024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596897 w 5975587"/>
              <a:gd name="connsiteY9" fmla="*/ 1335024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082650 h 3846673"/>
              <a:gd name="connsiteX1" fmla="*/ 424282 w 5975587"/>
              <a:gd name="connsiteY1" fmla="*/ 753466 h 3846673"/>
              <a:gd name="connsiteX2" fmla="*/ 1002183 w 5975587"/>
              <a:gd name="connsiteY2" fmla="*/ 1027786 h 3846673"/>
              <a:gd name="connsiteX3" fmla="*/ 1159459 w 5975587"/>
              <a:gd name="connsiteY3" fmla="*/ 230429 h 3846673"/>
              <a:gd name="connsiteX4" fmla="*/ 1532535 w 5975587"/>
              <a:gd name="connsiteY4" fmla="*/ 7315 h 3846673"/>
              <a:gd name="connsiteX5" fmla="*/ 1792224 w 5975587"/>
              <a:gd name="connsiteY5" fmla="*/ 435254 h 3846673"/>
              <a:gd name="connsiteX6" fmla="*/ 2414016 w 5975587"/>
              <a:gd name="connsiteY6" fmla="*/ 303581 h 3846673"/>
              <a:gd name="connsiteX7" fmla="*/ 3313786 w 5975587"/>
              <a:gd name="connsiteY7" fmla="*/ 1825143 h 3846673"/>
              <a:gd name="connsiteX8" fmla="*/ 2604212 w 5975587"/>
              <a:gd name="connsiteY8" fmla="*/ 2234794 h 3846673"/>
              <a:gd name="connsiteX9" fmla="*/ 2596897 w 5975587"/>
              <a:gd name="connsiteY9" fmla="*/ 1335024 h 3846673"/>
              <a:gd name="connsiteX10" fmla="*/ 3544214 w 5975587"/>
              <a:gd name="connsiteY10" fmla="*/ 1232612 h 3846673"/>
              <a:gd name="connsiteX11" fmla="*/ 3555187 w 5975587"/>
              <a:gd name="connsiteY11" fmla="*/ 2754173 h 3846673"/>
              <a:gd name="connsiteX12" fmla="*/ 4828032 w 5975587"/>
              <a:gd name="connsiteY12" fmla="*/ 3822192 h 3846673"/>
              <a:gd name="connsiteX13" fmla="*/ 5950915 w 5975587"/>
              <a:gd name="connsiteY13" fmla="*/ 3408883 h 3846673"/>
              <a:gd name="connsiteX14" fmla="*/ 5347411 w 5975587"/>
              <a:gd name="connsiteY14" fmla="*/ 2348180 h 3846673"/>
              <a:gd name="connsiteX15" fmla="*/ 4067251 w 5975587"/>
              <a:gd name="connsiteY15" fmla="*/ 3639312 h 3846673"/>
              <a:gd name="connsiteX16" fmla="*/ 3240634 w 5975587"/>
              <a:gd name="connsiteY16" fmla="*/ 3302813 h 3846673"/>
              <a:gd name="connsiteX17" fmla="*/ 4078224 w 5975587"/>
              <a:gd name="connsiteY17" fmla="*/ 2264054 h 3846673"/>
              <a:gd name="connsiteX18" fmla="*/ 4652467 w 5975587"/>
              <a:gd name="connsiteY18" fmla="*/ 1858061 h 3846673"/>
              <a:gd name="connsiteX19" fmla="*/ 4114800 w 5975587"/>
              <a:gd name="connsiteY19" fmla="*/ 1360627 h 3846673"/>
              <a:gd name="connsiteX20" fmla="*/ 4601261 w 5975587"/>
              <a:gd name="connsiteY20" fmla="*/ 896112 h 3846673"/>
              <a:gd name="connsiteX0" fmla="*/ 0 w 5975587"/>
              <a:gd name="connsiteY0" fmla="*/ 1647202 h 4411225"/>
              <a:gd name="connsiteX1" fmla="*/ 424282 w 5975587"/>
              <a:gd name="connsiteY1" fmla="*/ 1318018 h 4411225"/>
              <a:gd name="connsiteX2" fmla="*/ 1002183 w 5975587"/>
              <a:gd name="connsiteY2" fmla="*/ 1592338 h 4411225"/>
              <a:gd name="connsiteX3" fmla="*/ 1159459 w 5975587"/>
              <a:gd name="connsiteY3" fmla="*/ 794981 h 4411225"/>
              <a:gd name="connsiteX4" fmla="*/ 1468683 w 5975587"/>
              <a:gd name="connsiteY4" fmla="*/ 1281 h 4411225"/>
              <a:gd name="connsiteX5" fmla="*/ 1792224 w 5975587"/>
              <a:gd name="connsiteY5" fmla="*/ 999806 h 4411225"/>
              <a:gd name="connsiteX6" fmla="*/ 2414016 w 5975587"/>
              <a:gd name="connsiteY6" fmla="*/ 868133 h 4411225"/>
              <a:gd name="connsiteX7" fmla="*/ 3313786 w 5975587"/>
              <a:gd name="connsiteY7" fmla="*/ 2389695 h 4411225"/>
              <a:gd name="connsiteX8" fmla="*/ 2604212 w 5975587"/>
              <a:gd name="connsiteY8" fmla="*/ 2799346 h 4411225"/>
              <a:gd name="connsiteX9" fmla="*/ 2596897 w 5975587"/>
              <a:gd name="connsiteY9" fmla="*/ 1899576 h 4411225"/>
              <a:gd name="connsiteX10" fmla="*/ 3544214 w 5975587"/>
              <a:gd name="connsiteY10" fmla="*/ 1797164 h 4411225"/>
              <a:gd name="connsiteX11" fmla="*/ 3555187 w 5975587"/>
              <a:gd name="connsiteY11" fmla="*/ 3318725 h 4411225"/>
              <a:gd name="connsiteX12" fmla="*/ 4828032 w 5975587"/>
              <a:gd name="connsiteY12" fmla="*/ 4386744 h 4411225"/>
              <a:gd name="connsiteX13" fmla="*/ 5950915 w 5975587"/>
              <a:gd name="connsiteY13" fmla="*/ 3973435 h 4411225"/>
              <a:gd name="connsiteX14" fmla="*/ 5347411 w 5975587"/>
              <a:gd name="connsiteY14" fmla="*/ 2912732 h 4411225"/>
              <a:gd name="connsiteX15" fmla="*/ 4067251 w 5975587"/>
              <a:gd name="connsiteY15" fmla="*/ 4203864 h 4411225"/>
              <a:gd name="connsiteX16" fmla="*/ 3240634 w 5975587"/>
              <a:gd name="connsiteY16" fmla="*/ 3867365 h 4411225"/>
              <a:gd name="connsiteX17" fmla="*/ 4078224 w 5975587"/>
              <a:gd name="connsiteY17" fmla="*/ 2828606 h 4411225"/>
              <a:gd name="connsiteX18" fmla="*/ 4652467 w 5975587"/>
              <a:gd name="connsiteY18" fmla="*/ 2422613 h 4411225"/>
              <a:gd name="connsiteX19" fmla="*/ 4114800 w 5975587"/>
              <a:gd name="connsiteY19" fmla="*/ 1925179 h 4411225"/>
              <a:gd name="connsiteX20" fmla="*/ 4601261 w 5975587"/>
              <a:gd name="connsiteY20" fmla="*/ 1460664 h 4411225"/>
              <a:gd name="connsiteX0" fmla="*/ 0 w 5975587"/>
              <a:gd name="connsiteY0" fmla="*/ 1687377 h 4451400"/>
              <a:gd name="connsiteX1" fmla="*/ 424282 w 5975587"/>
              <a:gd name="connsiteY1" fmla="*/ 1358193 h 4451400"/>
              <a:gd name="connsiteX2" fmla="*/ 1002183 w 5975587"/>
              <a:gd name="connsiteY2" fmla="*/ 1632513 h 4451400"/>
              <a:gd name="connsiteX3" fmla="*/ 1015790 w 5975587"/>
              <a:gd name="connsiteY3" fmla="*/ 275543 h 4451400"/>
              <a:gd name="connsiteX4" fmla="*/ 1468683 w 5975587"/>
              <a:gd name="connsiteY4" fmla="*/ 41456 h 4451400"/>
              <a:gd name="connsiteX5" fmla="*/ 1792224 w 5975587"/>
              <a:gd name="connsiteY5" fmla="*/ 1039981 h 4451400"/>
              <a:gd name="connsiteX6" fmla="*/ 2414016 w 5975587"/>
              <a:gd name="connsiteY6" fmla="*/ 908308 h 4451400"/>
              <a:gd name="connsiteX7" fmla="*/ 3313786 w 5975587"/>
              <a:gd name="connsiteY7" fmla="*/ 2429870 h 4451400"/>
              <a:gd name="connsiteX8" fmla="*/ 2604212 w 5975587"/>
              <a:gd name="connsiteY8" fmla="*/ 2839521 h 4451400"/>
              <a:gd name="connsiteX9" fmla="*/ 2596897 w 5975587"/>
              <a:gd name="connsiteY9" fmla="*/ 1939751 h 4451400"/>
              <a:gd name="connsiteX10" fmla="*/ 3544214 w 5975587"/>
              <a:gd name="connsiteY10" fmla="*/ 1837339 h 4451400"/>
              <a:gd name="connsiteX11" fmla="*/ 3555187 w 5975587"/>
              <a:gd name="connsiteY11" fmla="*/ 3358900 h 4451400"/>
              <a:gd name="connsiteX12" fmla="*/ 4828032 w 5975587"/>
              <a:gd name="connsiteY12" fmla="*/ 4426919 h 4451400"/>
              <a:gd name="connsiteX13" fmla="*/ 5950915 w 5975587"/>
              <a:gd name="connsiteY13" fmla="*/ 4013610 h 4451400"/>
              <a:gd name="connsiteX14" fmla="*/ 5347411 w 5975587"/>
              <a:gd name="connsiteY14" fmla="*/ 2952907 h 4451400"/>
              <a:gd name="connsiteX15" fmla="*/ 4067251 w 5975587"/>
              <a:gd name="connsiteY15" fmla="*/ 4244039 h 4451400"/>
              <a:gd name="connsiteX16" fmla="*/ 3240634 w 5975587"/>
              <a:gd name="connsiteY16" fmla="*/ 3907540 h 4451400"/>
              <a:gd name="connsiteX17" fmla="*/ 4078224 w 5975587"/>
              <a:gd name="connsiteY17" fmla="*/ 2868781 h 4451400"/>
              <a:gd name="connsiteX18" fmla="*/ 4652467 w 5975587"/>
              <a:gd name="connsiteY18" fmla="*/ 2462788 h 4451400"/>
              <a:gd name="connsiteX19" fmla="*/ 4114800 w 5975587"/>
              <a:gd name="connsiteY19" fmla="*/ 1965354 h 4451400"/>
              <a:gd name="connsiteX20" fmla="*/ 4601261 w 5975587"/>
              <a:gd name="connsiteY20" fmla="*/ 1500839 h 4451400"/>
              <a:gd name="connsiteX0" fmla="*/ 0 w 5975587"/>
              <a:gd name="connsiteY0" fmla="*/ 1687377 h 4451400"/>
              <a:gd name="connsiteX1" fmla="*/ 424282 w 5975587"/>
              <a:gd name="connsiteY1" fmla="*/ 1358193 h 4451400"/>
              <a:gd name="connsiteX2" fmla="*/ 1018147 w 5975587"/>
              <a:gd name="connsiteY2" fmla="*/ 904650 h 4451400"/>
              <a:gd name="connsiteX3" fmla="*/ 1015790 w 5975587"/>
              <a:gd name="connsiteY3" fmla="*/ 275543 h 4451400"/>
              <a:gd name="connsiteX4" fmla="*/ 1468683 w 5975587"/>
              <a:gd name="connsiteY4" fmla="*/ 41456 h 4451400"/>
              <a:gd name="connsiteX5" fmla="*/ 1792224 w 5975587"/>
              <a:gd name="connsiteY5" fmla="*/ 1039981 h 4451400"/>
              <a:gd name="connsiteX6" fmla="*/ 2414016 w 5975587"/>
              <a:gd name="connsiteY6" fmla="*/ 908308 h 4451400"/>
              <a:gd name="connsiteX7" fmla="*/ 3313786 w 5975587"/>
              <a:gd name="connsiteY7" fmla="*/ 2429870 h 4451400"/>
              <a:gd name="connsiteX8" fmla="*/ 2604212 w 5975587"/>
              <a:gd name="connsiteY8" fmla="*/ 2839521 h 4451400"/>
              <a:gd name="connsiteX9" fmla="*/ 2596897 w 5975587"/>
              <a:gd name="connsiteY9" fmla="*/ 1939751 h 4451400"/>
              <a:gd name="connsiteX10" fmla="*/ 3544214 w 5975587"/>
              <a:gd name="connsiteY10" fmla="*/ 1837339 h 4451400"/>
              <a:gd name="connsiteX11" fmla="*/ 3555187 w 5975587"/>
              <a:gd name="connsiteY11" fmla="*/ 3358900 h 4451400"/>
              <a:gd name="connsiteX12" fmla="*/ 4828032 w 5975587"/>
              <a:gd name="connsiteY12" fmla="*/ 4426919 h 4451400"/>
              <a:gd name="connsiteX13" fmla="*/ 5950915 w 5975587"/>
              <a:gd name="connsiteY13" fmla="*/ 4013610 h 4451400"/>
              <a:gd name="connsiteX14" fmla="*/ 5347411 w 5975587"/>
              <a:gd name="connsiteY14" fmla="*/ 2952907 h 4451400"/>
              <a:gd name="connsiteX15" fmla="*/ 4067251 w 5975587"/>
              <a:gd name="connsiteY15" fmla="*/ 4244039 h 4451400"/>
              <a:gd name="connsiteX16" fmla="*/ 3240634 w 5975587"/>
              <a:gd name="connsiteY16" fmla="*/ 3907540 h 4451400"/>
              <a:gd name="connsiteX17" fmla="*/ 4078224 w 5975587"/>
              <a:gd name="connsiteY17" fmla="*/ 2868781 h 4451400"/>
              <a:gd name="connsiteX18" fmla="*/ 4652467 w 5975587"/>
              <a:gd name="connsiteY18" fmla="*/ 2462788 h 4451400"/>
              <a:gd name="connsiteX19" fmla="*/ 4114800 w 5975587"/>
              <a:gd name="connsiteY19" fmla="*/ 1965354 h 4451400"/>
              <a:gd name="connsiteX20" fmla="*/ 4601261 w 5975587"/>
              <a:gd name="connsiteY20" fmla="*/ 1500839 h 4451400"/>
              <a:gd name="connsiteX0" fmla="*/ 0 w 5975587"/>
              <a:gd name="connsiteY0" fmla="*/ 1671615 h 4435638"/>
              <a:gd name="connsiteX1" fmla="*/ 424282 w 5975587"/>
              <a:gd name="connsiteY1" fmla="*/ 1342431 h 4435638"/>
              <a:gd name="connsiteX2" fmla="*/ 1018147 w 5975587"/>
              <a:gd name="connsiteY2" fmla="*/ 888888 h 4435638"/>
              <a:gd name="connsiteX3" fmla="*/ 1015790 w 5975587"/>
              <a:gd name="connsiteY3" fmla="*/ 259781 h 4435638"/>
              <a:gd name="connsiteX4" fmla="*/ 1468683 w 5975587"/>
              <a:gd name="connsiteY4" fmla="*/ 25694 h 4435638"/>
              <a:gd name="connsiteX5" fmla="*/ 1911948 w 5975587"/>
              <a:gd name="connsiteY5" fmla="*/ 786475 h 4435638"/>
              <a:gd name="connsiteX6" fmla="*/ 2414016 w 5975587"/>
              <a:gd name="connsiteY6" fmla="*/ 892546 h 4435638"/>
              <a:gd name="connsiteX7" fmla="*/ 3313786 w 5975587"/>
              <a:gd name="connsiteY7" fmla="*/ 2414108 h 4435638"/>
              <a:gd name="connsiteX8" fmla="*/ 2604212 w 5975587"/>
              <a:gd name="connsiteY8" fmla="*/ 2823759 h 4435638"/>
              <a:gd name="connsiteX9" fmla="*/ 2596897 w 5975587"/>
              <a:gd name="connsiteY9" fmla="*/ 1923989 h 4435638"/>
              <a:gd name="connsiteX10" fmla="*/ 3544214 w 5975587"/>
              <a:gd name="connsiteY10" fmla="*/ 1821577 h 4435638"/>
              <a:gd name="connsiteX11" fmla="*/ 3555187 w 5975587"/>
              <a:gd name="connsiteY11" fmla="*/ 3343138 h 4435638"/>
              <a:gd name="connsiteX12" fmla="*/ 4828032 w 5975587"/>
              <a:gd name="connsiteY12" fmla="*/ 4411157 h 4435638"/>
              <a:gd name="connsiteX13" fmla="*/ 5950915 w 5975587"/>
              <a:gd name="connsiteY13" fmla="*/ 3997848 h 4435638"/>
              <a:gd name="connsiteX14" fmla="*/ 5347411 w 5975587"/>
              <a:gd name="connsiteY14" fmla="*/ 2937145 h 4435638"/>
              <a:gd name="connsiteX15" fmla="*/ 4067251 w 5975587"/>
              <a:gd name="connsiteY15" fmla="*/ 4228277 h 4435638"/>
              <a:gd name="connsiteX16" fmla="*/ 3240634 w 5975587"/>
              <a:gd name="connsiteY16" fmla="*/ 3891778 h 4435638"/>
              <a:gd name="connsiteX17" fmla="*/ 4078224 w 5975587"/>
              <a:gd name="connsiteY17" fmla="*/ 2853019 h 4435638"/>
              <a:gd name="connsiteX18" fmla="*/ 4652467 w 5975587"/>
              <a:gd name="connsiteY18" fmla="*/ 2447026 h 4435638"/>
              <a:gd name="connsiteX19" fmla="*/ 4114800 w 5975587"/>
              <a:gd name="connsiteY19" fmla="*/ 1949592 h 4435638"/>
              <a:gd name="connsiteX20" fmla="*/ 4601261 w 5975587"/>
              <a:gd name="connsiteY20" fmla="*/ 1485077 h 4435638"/>
              <a:gd name="connsiteX0" fmla="*/ 0 w 5975587"/>
              <a:gd name="connsiteY0" fmla="*/ 1455244 h 4219267"/>
              <a:gd name="connsiteX1" fmla="*/ 424282 w 5975587"/>
              <a:gd name="connsiteY1" fmla="*/ 1126060 h 4219267"/>
              <a:gd name="connsiteX2" fmla="*/ 1018147 w 5975587"/>
              <a:gd name="connsiteY2" fmla="*/ 672517 h 4219267"/>
              <a:gd name="connsiteX3" fmla="*/ 1015790 w 5975587"/>
              <a:gd name="connsiteY3" fmla="*/ 43410 h 4219267"/>
              <a:gd name="connsiteX4" fmla="*/ 542818 w 5975587"/>
              <a:gd name="connsiteY4" fmla="*/ 339675 h 4219267"/>
              <a:gd name="connsiteX5" fmla="*/ 1911948 w 5975587"/>
              <a:gd name="connsiteY5" fmla="*/ 570104 h 4219267"/>
              <a:gd name="connsiteX6" fmla="*/ 2414016 w 5975587"/>
              <a:gd name="connsiteY6" fmla="*/ 676175 h 4219267"/>
              <a:gd name="connsiteX7" fmla="*/ 3313786 w 5975587"/>
              <a:gd name="connsiteY7" fmla="*/ 2197737 h 4219267"/>
              <a:gd name="connsiteX8" fmla="*/ 2604212 w 5975587"/>
              <a:gd name="connsiteY8" fmla="*/ 2607388 h 4219267"/>
              <a:gd name="connsiteX9" fmla="*/ 2596897 w 5975587"/>
              <a:gd name="connsiteY9" fmla="*/ 1707618 h 4219267"/>
              <a:gd name="connsiteX10" fmla="*/ 3544214 w 5975587"/>
              <a:gd name="connsiteY10" fmla="*/ 1605206 h 4219267"/>
              <a:gd name="connsiteX11" fmla="*/ 3555187 w 5975587"/>
              <a:gd name="connsiteY11" fmla="*/ 3126767 h 4219267"/>
              <a:gd name="connsiteX12" fmla="*/ 4828032 w 5975587"/>
              <a:gd name="connsiteY12" fmla="*/ 4194786 h 4219267"/>
              <a:gd name="connsiteX13" fmla="*/ 5950915 w 5975587"/>
              <a:gd name="connsiteY13" fmla="*/ 3781477 h 4219267"/>
              <a:gd name="connsiteX14" fmla="*/ 5347411 w 5975587"/>
              <a:gd name="connsiteY14" fmla="*/ 2720774 h 4219267"/>
              <a:gd name="connsiteX15" fmla="*/ 4067251 w 5975587"/>
              <a:gd name="connsiteY15" fmla="*/ 4011906 h 4219267"/>
              <a:gd name="connsiteX16" fmla="*/ 3240634 w 5975587"/>
              <a:gd name="connsiteY16" fmla="*/ 3675407 h 4219267"/>
              <a:gd name="connsiteX17" fmla="*/ 4078224 w 5975587"/>
              <a:gd name="connsiteY17" fmla="*/ 2636648 h 4219267"/>
              <a:gd name="connsiteX18" fmla="*/ 4652467 w 5975587"/>
              <a:gd name="connsiteY18" fmla="*/ 2230655 h 4219267"/>
              <a:gd name="connsiteX19" fmla="*/ 4114800 w 5975587"/>
              <a:gd name="connsiteY19" fmla="*/ 1733221 h 4219267"/>
              <a:gd name="connsiteX20" fmla="*/ 4601261 w 5975587"/>
              <a:gd name="connsiteY20" fmla="*/ 1268706 h 4219267"/>
              <a:gd name="connsiteX0" fmla="*/ 0 w 5975587"/>
              <a:gd name="connsiteY0" fmla="*/ 1534047 h 4298070"/>
              <a:gd name="connsiteX1" fmla="*/ 424282 w 5975587"/>
              <a:gd name="connsiteY1" fmla="*/ 1204863 h 4298070"/>
              <a:gd name="connsiteX2" fmla="*/ 1018147 w 5975587"/>
              <a:gd name="connsiteY2" fmla="*/ 751320 h 4298070"/>
              <a:gd name="connsiteX3" fmla="*/ 1590465 w 5975587"/>
              <a:gd name="connsiteY3" fmla="*/ 38089 h 4298070"/>
              <a:gd name="connsiteX4" fmla="*/ 542818 w 5975587"/>
              <a:gd name="connsiteY4" fmla="*/ 418478 h 4298070"/>
              <a:gd name="connsiteX5" fmla="*/ 1911948 w 5975587"/>
              <a:gd name="connsiteY5" fmla="*/ 648907 h 4298070"/>
              <a:gd name="connsiteX6" fmla="*/ 2414016 w 5975587"/>
              <a:gd name="connsiteY6" fmla="*/ 754978 h 4298070"/>
              <a:gd name="connsiteX7" fmla="*/ 3313786 w 5975587"/>
              <a:gd name="connsiteY7" fmla="*/ 2276540 h 4298070"/>
              <a:gd name="connsiteX8" fmla="*/ 2604212 w 5975587"/>
              <a:gd name="connsiteY8" fmla="*/ 2686191 h 4298070"/>
              <a:gd name="connsiteX9" fmla="*/ 2596897 w 5975587"/>
              <a:gd name="connsiteY9" fmla="*/ 1786421 h 4298070"/>
              <a:gd name="connsiteX10" fmla="*/ 3544214 w 5975587"/>
              <a:gd name="connsiteY10" fmla="*/ 1684009 h 4298070"/>
              <a:gd name="connsiteX11" fmla="*/ 3555187 w 5975587"/>
              <a:gd name="connsiteY11" fmla="*/ 3205570 h 4298070"/>
              <a:gd name="connsiteX12" fmla="*/ 4828032 w 5975587"/>
              <a:gd name="connsiteY12" fmla="*/ 4273589 h 4298070"/>
              <a:gd name="connsiteX13" fmla="*/ 5950915 w 5975587"/>
              <a:gd name="connsiteY13" fmla="*/ 3860280 h 4298070"/>
              <a:gd name="connsiteX14" fmla="*/ 5347411 w 5975587"/>
              <a:gd name="connsiteY14" fmla="*/ 2799577 h 4298070"/>
              <a:gd name="connsiteX15" fmla="*/ 4067251 w 5975587"/>
              <a:gd name="connsiteY15" fmla="*/ 4090709 h 4298070"/>
              <a:gd name="connsiteX16" fmla="*/ 3240634 w 5975587"/>
              <a:gd name="connsiteY16" fmla="*/ 3754210 h 4298070"/>
              <a:gd name="connsiteX17" fmla="*/ 4078224 w 5975587"/>
              <a:gd name="connsiteY17" fmla="*/ 2715451 h 4298070"/>
              <a:gd name="connsiteX18" fmla="*/ 4652467 w 5975587"/>
              <a:gd name="connsiteY18" fmla="*/ 2309458 h 4298070"/>
              <a:gd name="connsiteX19" fmla="*/ 4114800 w 5975587"/>
              <a:gd name="connsiteY19" fmla="*/ 1812024 h 4298070"/>
              <a:gd name="connsiteX20" fmla="*/ 4601261 w 5975587"/>
              <a:gd name="connsiteY20" fmla="*/ 1347509 h 4298070"/>
              <a:gd name="connsiteX0" fmla="*/ 0 w 5975587"/>
              <a:gd name="connsiteY0" fmla="*/ 1534047 h 4298070"/>
              <a:gd name="connsiteX1" fmla="*/ 424282 w 5975587"/>
              <a:gd name="connsiteY1" fmla="*/ 1204863 h 4298070"/>
              <a:gd name="connsiteX2" fmla="*/ 1018147 w 5975587"/>
              <a:gd name="connsiteY2" fmla="*/ 751320 h 4298070"/>
              <a:gd name="connsiteX3" fmla="*/ 1590465 w 5975587"/>
              <a:gd name="connsiteY3" fmla="*/ 38089 h 4298070"/>
              <a:gd name="connsiteX4" fmla="*/ 542818 w 5975587"/>
              <a:gd name="connsiteY4" fmla="*/ 418478 h 4298070"/>
              <a:gd name="connsiteX5" fmla="*/ 1911948 w 5975587"/>
              <a:gd name="connsiteY5" fmla="*/ 648907 h 4298070"/>
              <a:gd name="connsiteX6" fmla="*/ 2414016 w 5975587"/>
              <a:gd name="connsiteY6" fmla="*/ 754978 h 4298070"/>
              <a:gd name="connsiteX7" fmla="*/ 3313786 w 5975587"/>
              <a:gd name="connsiteY7" fmla="*/ 2276540 h 4298070"/>
              <a:gd name="connsiteX8" fmla="*/ 2604212 w 5975587"/>
              <a:gd name="connsiteY8" fmla="*/ 2686191 h 4298070"/>
              <a:gd name="connsiteX9" fmla="*/ 2596897 w 5975587"/>
              <a:gd name="connsiteY9" fmla="*/ 1786421 h 4298070"/>
              <a:gd name="connsiteX10" fmla="*/ 3544214 w 5975587"/>
              <a:gd name="connsiteY10" fmla="*/ 1684009 h 4298070"/>
              <a:gd name="connsiteX11" fmla="*/ 3555187 w 5975587"/>
              <a:gd name="connsiteY11" fmla="*/ 3205570 h 4298070"/>
              <a:gd name="connsiteX12" fmla="*/ 4828032 w 5975587"/>
              <a:gd name="connsiteY12" fmla="*/ 4273589 h 4298070"/>
              <a:gd name="connsiteX13" fmla="*/ 5950915 w 5975587"/>
              <a:gd name="connsiteY13" fmla="*/ 3860280 h 4298070"/>
              <a:gd name="connsiteX14" fmla="*/ 5347411 w 5975587"/>
              <a:gd name="connsiteY14" fmla="*/ 2799577 h 4298070"/>
              <a:gd name="connsiteX15" fmla="*/ 4067251 w 5975587"/>
              <a:gd name="connsiteY15" fmla="*/ 4090709 h 4298070"/>
              <a:gd name="connsiteX16" fmla="*/ 3240634 w 5975587"/>
              <a:gd name="connsiteY16" fmla="*/ 3754210 h 4298070"/>
              <a:gd name="connsiteX17" fmla="*/ 4078224 w 5975587"/>
              <a:gd name="connsiteY17" fmla="*/ 2715451 h 4298070"/>
              <a:gd name="connsiteX18" fmla="*/ 4652467 w 5975587"/>
              <a:gd name="connsiteY18" fmla="*/ 2309458 h 4298070"/>
              <a:gd name="connsiteX19" fmla="*/ 4114800 w 5975587"/>
              <a:gd name="connsiteY19" fmla="*/ 1812024 h 4298070"/>
              <a:gd name="connsiteX20" fmla="*/ 4601261 w 5975587"/>
              <a:gd name="connsiteY20" fmla="*/ 1347509 h 4298070"/>
              <a:gd name="connsiteX0" fmla="*/ 0 w 5975587"/>
              <a:gd name="connsiteY0" fmla="*/ 1522308 h 4286331"/>
              <a:gd name="connsiteX1" fmla="*/ 424282 w 5975587"/>
              <a:gd name="connsiteY1" fmla="*/ 1193124 h 4286331"/>
              <a:gd name="connsiteX2" fmla="*/ 1018147 w 5975587"/>
              <a:gd name="connsiteY2" fmla="*/ 739581 h 4286331"/>
              <a:gd name="connsiteX3" fmla="*/ 1590465 w 5975587"/>
              <a:gd name="connsiteY3" fmla="*/ 26350 h 4286331"/>
              <a:gd name="connsiteX4" fmla="*/ 542818 w 5975587"/>
              <a:gd name="connsiteY4" fmla="*/ 406739 h 4286331"/>
              <a:gd name="connsiteX5" fmla="*/ 1911948 w 5975587"/>
              <a:gd name="connsiteY5" fmla="*/ 637168 h 4286331"/>
              <a:gd name="connsiteX6" fmla="*/ 2414016 w 5975587"/>
              <a:gd name="connsiteY6" fmla="*/ 743239 h 4286331"/>
              <a:gd name="connsiteX7" fmla="*/ 3313786 w 5975587"/>
              <a:gd name="connsiteY7" fmla="*/ 2264801 h 4286331"/>
              <a:gd name="connsiteX8" fmla="*/ 2604212 w 5975587"/>
              <a:gd name="connsiteY8" fmla="*/ 2674452 h 4286331"/>
              <a:gd name="connsiteX9" fmla="*/ 2596897 w 5975587"/>
              <a:gd name="connsiteY9" fmla="*/ 1774682 h 4286331"/>
              <a:gd name="connsiteX10" fmla="*/ 3544214 w 5975587"/>
              <a:gd name="connsiteY10" fmla="*/ 1672270 h 4286331"/>
              <a:gd name="connsiteX11" fmla="*/ 3555187 w 5975587"/>
              <a:gd name="connsiteY11" fmla="*/ 3193831 h 4286331"/>
              <a:gd name="connsiteX12" fmla="*/ 4828032 w 5975587"/>
              <a:gd name="connsiteY12" fmla="*/ 4261850 h 4286331"/>
              <a:gd name="connsiteX13" fmla="*/ 5950915 w 5975587"/>
              <a:gd name="connsiteY13" fmla="*/ 3848541 h 4286331"/>
              <a:gd name="connsiteX14" fmla="*/ 5347411 w 5975587"/>
              <a:gd name="connsiteY14" fmla="*/ 2787838 h 4286331"/>
              <a:gd name="connsiteX15" fmla="*/ 4067251 w 5975587"/>
              <a:gd name="connsiteY15" fmla="*/ 4078970 h 4286331"/>
              <a:gd name="connsiteX16" fmla="*/ 3240634 w 5975587"/>
              <a:gd name="connsiteY16" fmla="*/ 3742471 h 4286331"/>
              <a:gd name="connsiteX17" fmla="*/ 4078224 w 5975587"/>
              <a:gd name="connsiteY17" fmla="*/ 2703712 h 4286331"/>
              <a:gd name="connsiteX18" fmla="*/ 4652467 w 5975587"/>
              <a:gd name="connsiteY18" fmla="*/ 2297719 h 4286331"/>
              <a:gd name="connsiteX19" fmla="*/ 4114800 w 5975587"/>
              <a:gd name="connsiteY19" fmla="*/ 1800285 h 4286331"/>
              <a:gd name="connsiteX20" fmla="*/ 4601261 w 5975587"/>
              <a:gd name="connsiteY20" fmla="*/ 1335770 h 4286331"/>
              <a:gd name="connsiteX0" fmla="*/ 0 w 5975587"/>
              <a:gd name="connsiteY0" fmla="*/ 1463111 h 4227134"/>
              <a:gd name="connsiteX1" fmla="*/ 424282 w 5975587"/>
              <a:gd name="connsiteY1" fmla="*/ 1133927 h 4227134"/>
              <a:gd name="connsiteX2" fmla="*/ 1018147 w 5975587"/>
              <a:gd name="connsiteY2" fmla="*/ 680384 h 4227134"/>
              <a:gd name="connsiteX3" fmla="*/ 1394917 w 5975587"/>
              <a:gd name="connsiteY3" fmla="*/ 29333 h 4227134"/>
              <a:gd name="connsiteX4" fmla="*/ 542818 w 5975587"/>
              <a:gd name="connsiteY4" fmla="*/ 347542 h 4227134"/>
              <a:gd name="connsiteX5" fmla="*/ 1911948 w 5975587"/>
              <a:gd name="connsiteY5" fmla="*/ 577971 h 4227134"/>
              <a:gd name="connsiteX6" fmla="*/ 2414016 w 5975587"/>
              <a:gd name="connsiteY6" fmla="*/ 684042 h 4227134"/>
              <a:gd name="connsiteX7" fmla="*/ 3313786 w 5975587"/>
              <a:gd name="connsiteY7" fmla="*/ 2205604 h 4227134"/>
              <a:gd name="connsiteX8" fmla="*/ 2604212 w 5975587"/>
              <a:gd name="connsiteY8" fmla="*/ 2615255 h 4227134"/>
              <a:gd name="connsiteX9" fmla="*/ 2596897 w 5975587"/>
              <a:gd name="connsiteY9" fmla="*/ 1715485 h 4227134"/>
              <a:gd name="connsiteX10" fmla="*/ 3544214 w 5975587"/>
              <a:gd name="connsiteY10" fmla="*/ 1613073 h 4227134"/>
              <a:gd name="connsiteX11" fmla="*/ 3555187 w 5975587"/>
              <a:gd name="connsiteY11" fmla="*/ 3134634 h 4227134"/>
              <a:gd name="connsiteX12" fmla="*/ 4828032 w 5975587"/>
              <a:gd name="connsiteY12" fmla="*/ 4202653 h 4227134"/>
              <a:gd name="connsiteX13" fmla="*/ 5950915 w 5975587"/>
              <a:gd name="connsiteY13" fmla="*/ 3789344 h 4227134"/>
              <a:gd name="connsiteX14" fmla="*/ 5347411 w 5975587"/>
              <a:gd name="connsiteY14" fmla="*/ 2728641 h 4227134"/>
              <a:gd name="connsiteX15" fmla="*/ 4067251 w 5975587"/>
              <a:gd name="connsiteY15" fmla="*/ 4019773 h 4227134"/>
              <a:gd name="connsiteX16" fmla="*/ 3240634 w 5975587"/>
              <a:gd name="connsiteY16" fmla="*/ 3683274 h 4227134"/>
              <a:gd name="connsiteX17" fmla="*/ 4078224 w 5975587"/>
              <a:gd name="connsiteY17" fmla="*/ 2644515 h 4227134"/>
              <a:gd name="connsiteX18" fmla="*/ 4652467 w 5975587"/>
              <a:gd name="connsiteY18" fmla="*/ 2238522 h 4227134"/>
              <a:gd name="connsiteX19" fmla="*/ 4114800 w 5975587"/>
              <a:gd name="connsiteY19" fmla="*/ 1741088 h 4227134"/>
              <a:gd name="connsiteX20" fmla="*/ 4601261 w 5975587"/>
              <a:gd name="connsiteY20" fmla="*/ 1276573 h 4227134"/>
              <a:gd name="connsiteX0" fmla="*/ 0 w 5975587"/>
              <a:gd name="connsiteY0" fmla="*/ 1463111 h 4227134"/>
              <a:gd name="connsiteX1" fmla="*/ 424282 w 5975587"/>
              <a:gd name="connsiteY1" fmla="*/ 1133927 h 4227134"/>
              <a:gd name="connsiteX2" fmla="*/ 1018147 w 5975587"/>
              <a:gd name="connsiteY2" fmla="*/ 680384 h 4227134"/>
              <a:gd name="connsiteX3" fmla="*/ 1394917 w 5975587"/>
              <a:gd name="connsiteY3" fmla="*/ 29333 h 4227134"/>
              <a:gd name="connsiteX4" fmla="*/ 542818 w 5975587"/>
              <a:gd name="connsiteY4" fmla="*/ 347542 h 4227134"/>
              <a:gd name="connsiteX5" fmla="*/ 1911948 w 5975587"/>
              <a:gd name="connsiteY5" fmla="*/ 577971 h 4227134"/>
              <a:gd name="connsiteX6" fmla="*/ 2414016 w 5975587"/>
              <a:gd name="connsiteY6" fmla="*/ 684042 h 4227134"/>
              <a:gd name="connsiteX7" fmla="*/ 3313786 w 5975587"/>
              <a:gd name="connsiteY7" fmla="*/ 2205604 h 4227134"/>
              <a:gd name="connsiteX8" fmla="*/ 2604212 w 5975587"/>
              <a:gd name="connsiteY8" fmla="*/ 2615255 h 4227134"/>
              <a:gd name="connsiteX9" fmla="*/ 2596897 w 5975587"/>
              <a:gd name="connsiteY9" fmla="*/ 1715485 h 4227134"/>
              <a:gd name="connsiteX10" fmla="*/ 3544214 w 5975587"/>
              <a:gd name="connsiteY10" fmla="*/ 1613073 h 4227134"/>
              <a:gd name="connsiteX11" fmla="*/ 3555187 w 5975587"/>
              <a:gd name="connsiteY11" fmla="*/ 3134634 h 4227134"/>
              <a:gd name="connsiteX12" fmla="*/ 4828032 w 5975587"/>
              <a:gd name="connsiteY12" fmla="*/ 4202653 h 4227134"/>
              <a:gd name="connsiteX13" fmla="*/ 5950915 w 5975587"/>
              <a:gd name="connsiteY13" fmla="*/ 3789344 h 4227134"/>
              <a:gd name="connsiteX14" fmla="*/ 5347411 w 5975587"/>
              <a:gd name="connsiteY14" fmla="*/ 2728641 h 4227134"/>
              <a:gd name="connsiteX15" fmla="*/ 4067251 w 5975587"/>
              <a:gd name="connsiteY15" fmla="*/ 4019773 h 4227134"/>
              <a:gd name="connsiteX16" fmla="*/ 3240634 w 5975587"/>
              <a:gd name="connsiteY16" fmla="*/ 3683274 h 4227134"/>
              <a:gd name="connsiteX17" fmla="*/ 4078224 w 5975587"/>
              <a:gd name="connsiteY17" fmla="*/ 2644515 h 4227134"/>
              <a:gd name="connsiteX18" fmla="*/ 4652467 w 5975587"/>
              <a:gd name="connsiteY18" fmla="*/ 2238522 h 4227134"/>
              <a:gd name="connsiteX19" fmla="*/ 4114800 w 5975587"/>
              <a:gd name="connsiteY19" fmla="*/ 1741088 h 4227134"/>
              <a:gd name="connsiteX20" fmla="*/ 4601261 w 5975587"/>
              <a:gd name="connsiteY20" fmla="*/ 1276573 h 4227134"/>
              <a:gd name="connsiteX0" fmla="*/ 0 w 5975587"/>
              <a:gd name="connsiteY0" fmla="*/ 1463111 h 4227134"/>
              <a:gd name="connsiteX1" fmla="*/ 424282 w 5975587"/>
              <a:gd name="connsiteY1" fmla="*/ 1133927 h 4227134"/>
              <a:gd name="connsiteX2" fmla="*/ 1018147 w 5975587"/>
              <a:gd name="connsiteY2" fmla="*/ 680384 h 4227134"/>
              <a:gd name="connsiteX3" fmla="*/ 1394917 w 5975587"/>
              <a:gd name="connsiteY3" fmla="*/ 29333 h 4227134"/>
              <a:gd name="connsiteX4" fmla="*/ 542818 w 5975587"/>
              <a:gd name="connsiteY4" fmla="*/ 347542 h 4227134"/>
              <a:gd name="connsiteX5" fmla="*/ 1911948 w 5975587"/>
              <a:gd name="connsiteY5" fmla="*/ 577971 h 4227134"/>
              <a:gd name="connsiteX6" fmla="*/ 2414016 w 5975587"/>
              <a:gd name="connsiteY6" fmla="*/ 684042 h 4227134"/>
              <a:gd name="connsiteX7" fmla="*/ 3313786 w 5975587"/>
              <a:gd name="connsiteY7" fmla="*/ 2205604 h 4227134"/>
              <a:gd name="connsiteX8" fmla="*/ 2604212 w 5975587"/>
              <a:gd name="connsiteY8" fmla="*/ 2615255 h 4227134"/>
              <a:gd name="connsiteX9" fmla="*/ 2596897 w 5975587"/>
              <a:gd name="connsiteY9" fmla="*/ 1715485 h 4227134"/>
              <a:gd name="connsiteX10" fmla="*/ 3544214 w 5975587"/>
              <a:gd name="connsiteY10" fmla="*/ 1613073 h 4227134"/>
              <a:gd name="connsiteX11" fmla="*/ 3555187 w 5975587"/>
              <a:gd name="connsiteY11" fmla="*/ 3134634 h 4227134"/>
              <a:gd name="connsiteX12" fmla="*/ 4828032 w 5975587"/>
              <a:gd name="connsiteY12" fmla="*/ 4202653 h 4227134"/>
              <a:gd name="connsiteX13" fmla="*/ 5950915 w 5975587"/>
              <a:gd name="connsiteY13" fmla="*/ 3789344 h 4227134"/>
              <a:gd name="connsiteX14" fmla="*/ 5347411 w 5975587"/>
              <a:gd name="connsiteY14" fmla="*/ 2728641 h 4227134"/>
              <a:gd name="connsiteX15" fmla="*/ 4067251 w 5975587"/>
              <a:gd name="connsiteY15" fmla="*/ 4019773 h 4227134"/>
              <a:gd name="connsiteX16" fmla="*/ 3240634 w 5975587"/>
              <a:gd name="connsiteY16" fmla="*/ 3683274 h 4227134"/>
              <a:gd name="connsiteX17" fmla="*/ 4078224 w 5975587"/>
              <a:gd name="connsiteY17" fmla="*/ 2644515 h 4227134"/>
              <a:gd name="connsiteX18" fmla="*/ 4652467 w 5975587"/>
              <a:gd name="connsiteY18" fmla="*/ 2238522 h 4227134"/>
              <a:gd name="connsiteX19" fmla="*/ 4114800 w 5975587"/>
              <a:gd name="connsiteY19" fmla="*/ 1741088 h 4227134"/>
              <a:gd name="connsiteX20" fmla="*/ 4601261 w 5975587"/>
              <a:gd name="connsiteY20" fmla="*/ 1276573 h 4227134"/>
              <a:gd name="connsiteX0" fmla="*/ 0 w 5975587"/>
              <a:gd name="connsiteY0" fmla="*/ 1446439 h 4210462"/>
              <a:gd name="connsiteX1" fmla="*/ 424282 w 5975587"/>
              <a:gd name="connsiteY1" fmla="*/ 1117255 h 4210462"/>
              <a:gd name="connsiteX2" fmla="*/ 1018147 w 5975587"/>
              <a:gd name="connsiteY2" fmla="*/ 663712 h 4210462"/>
              <a:gd name="connsiteX3" fmla="*/ 1394917 w 5975587"/>
              <a:gd name="connsiteY3" fmla="*/ 12661 h 4210462"/>
              <a:gd name="connsiteX4" fmla="*/ 734377 w 5975587"/>
              <a:gd name="connsiteY4" fmla="*/ 257718 h 4210462"/>
              <a:gd name="connsiteX5" fmla="*/ 1911948 w 5975587"/>
              <a:gd name="connsiteY5" fmla="*/ 561299 h 4210462"/>
              <a:gd name="connsiteX6" fmla="*/ 2414016 w 5975587"/>
              <a:gd name="connsiteY6" fmla="*/ 667370 h 4210462"/>
              <a:gd name="connsiteX7" fmla="*/ 3313786 w 5975587"/>
              <a:gd name="connsiteY7" fmla="*/ 2188932 h 4210462"/>
              <a:gd name="connsiteX8" fmla="*/ 2604212 w 5975587"/>
              <a:gd name="connsiteY8" fmla="*/ 2598583 h 4210462"/>
              <a:gd name="connsiteX9" fmla="*/ 2596897 w 5975587"/>
              <a:gd name="connsiteY9" fmla="*/ 1698813 h 4210462"/>
              <a:gd name="connsiteX10" fmla="*/ 3544214 w 5975587"/>
              <a:gd name="connsiteY10" fmla="*/ 1596401 h 4210462"/>
              <a:gd name="connsiteX11" fmla="*/ 3555187 w 5975587"/>
              <a:gd name="connsiteY11" fmla="*/ 3117962 h 4210462"/>
              <a:gd name="connsiteX12" fmla="*/ 4828032 w 5975587"/>
              <a:gd name="connsiteY12" fmla="*/ 4185981 h 4210462"/>
              <a:gd name="connsiteX13" fmla="*/ 5950915 w 5975587"/>
              <a:gd name="connsiteY13" fmla="*/ 3772672 h 4210462"/>
              <a:gd name="connsiteX14" fmla="*/ 5347411 w 5975587"/>
              <a:gd name="connsiteY14" fmla="*/ 2711969 h 4210462"/>
              <a:gd name="connsiteX15" fmla="*/ 4067251 w 5975587"/>
              <a:gd name="connsiteY15" fmla="*/ 4003101 h 4210462"/>
              <a:gd name="connsiteX16" fmla="*/ 3240634 w 5975587"/>
              <a:gd name="connsiteY16" fmla="*/ 3666602 h 4210462"/>
              <a:gd name="connsiteX17" fmla="*/ 4078224 w 5975587"/>
              <a:gd name="connsiteY17" fmla="*/ 2627843 h 4210462"/>
              <a:gd name="connsiteX18" fmla="*/ 4652467 w 5975587"/>
              <a:gd name="connsiteY18" fmla="*/ 2221850 h 4210462"/>
              <a:gd name="connsiteX19" fmla="*/ 4114800 w 5975587"/>
              <a:gd name="connsiteY19" fmla="*/ 1724416 h 4210462"/>
              <a:gd name="connsiteX20" fmla="*/ 4601261 w 5975587"/>
              <a:gd name="connsiteY20" fmla="*/ 1259901 h 4210462"/>
              <a:gd name="connsiteX0" fmla="*/ 0 w 5975587"/>
              <a:gd name="connsiteY0" fmla="*/ 1469547 h 4233570"/>
              <a:gd name="connsiteX1" fmla="*/ 424282 w 5975587"/>
              <a:gd name="connsiteY1" fmla="*/ 1140363 h 4233570"/>
              <a:gd name="connsiteX2" fmla="*/ 1018147 w 5975587"/>
              <a:gd name="connsiteY2" fmla="*/ 686820 h 4233570"/>
              <a:gd name="connsiteX3" fmla="*/ 1394917 w 5975587"/>
              <a:gd name="connsiteY3" fmla="*/ 35769 h 4233570"/>
              <a:gd name="connsiteX4" fmla="*/ 734377 w 5975587"/>
              <a:gd name="connsiteY4" fmla="*/ 280826 h 4233570"/>
              <a:gd name="connsiteX5" fmla="*/ 1911948 w 5975587"/>
              <a:gd name="connsiteY5" fmla="*/ 584407 h 4233570"/>
              <a:gd name="connsiteX6" fmla="*/ 2414016 w 5975587"/>
              <a:gd name="connsiteY6" fmla="*/ 690478 h 4233570"/>
              <a:gd name="connsiteX7" fmla="*/ 3313786 w 5975587"/>
              <a:gd name="connsiteY7" fmla="*/ 2212040 h 4233570"/>
              <a:gd name="connsiteX8" fmla="*/ 2604212 w 5975587"/>
              <a:gd name="connsiteY8" fmla="*/ 2621691 h 4233570"/>
              <a:gd name="connsiteX9" fmla="*/ 2596897 w 5975587"/>
              <a:gd name="connsiteY9" fmla="*/ 1721921 h 4233570"/>
              <a:gd name="connsiteX10" fmla="*/ 3544214 w 5975587"/>
              <a:gd name="connsiteY10" fmla="*/ 1619509 h 4233570"/>
              <a:gd name="connsiteX11" fmla="*/ 3555187 w 5975587"/>
              <a:gd name="connsiteY11" fmla="*/ 3141070 h 4233570"/>
              <a:gd name="connsiteX12" fmla="*/ 4828032 w 5975587"/>
              <a:gd name="connsiteY12" fmla="*/ 4209089 h 4233570"/>
              <a:gd name="connsiteX13" fmla="*/ 5950915 w 5975587"/>
              <a:gd name="connsiteY13" fmla="*/ 3795780 h 4233570"/>
              <a:gd name="connsiteX14" fmla="*/ 5347411 w 5975587"/>
              <a:gd name="connsiteY14" fmla="*/ 2735077 h 4233570"/>
              <a:gd name="connsiteX15" fmla="*/ 4067251 w 5975587"/>
              <a:gd name="connsiteY15" fmla="*/ 4026209 h 4233570"/>
              <a:gd name="connsiteX16" fmla="*/ 3240634 w 5975587"/>
              <a:gd name="connsiteY16" fmla="*/ 3689710 h 4233570"/>
              <a:gd name="connsiteX17" fmla="*/ 4078224 w 5975587"/>
              <a:gd name="connsiteY17" fmla="*/ 2650951 h 4233570"/>
              <a:gd name="connsiteX18" fmla="*/ 4652467 w 5975587"/>
              <a:gd name="connsiteY18" fmla="*/ 2244958 h 4233570"/>
              <a:gd name="connsiteX19" fmla="*/ 4114800 w 5975587"/>
              <a:gd name="connsiteY19" fmla="*/ 1747524 h 4233570"/>
              <a:gd name="connsiteX20" fmla="*/ 4601261 w 5975587"/>
              <a:gd name="connsiteY20" fmla="*/ 1283009 h 4233570"/>
              <a:gd name="connsiteX0" fmla="*/ 0 w 5975587"/>
              <a:gd name="connsiteY0" fmla="*/ 1545874 h 4309897"/>
              <a:gd name="connsiteX1" fmla="*/ 424282 w 5975587"/>
              <a:gd name="connsiteY1" fmla="*/ 1216690 h 4309897"/>
              <a:gd name="connsiteX2" fmla="*/ 1018147 w 5975587"/>
              <a:gd name="connsiteY2" fmla="*/ 763147 h 4309897"/>
              <a:gd name="connsiteX3" fmla="*/ 1394917 w 5975587"/>
              <a:gd name="connsiteY3" fmla="*/ 112096 h 4309897"/>
              <a:gd name="connsiteX4" fmla="*/ 734377 w 5975587"/>
              <a:gd name="connsiteY4" fmla="*/ 357153 h 4309897"/>
              <a:gd name="connsiteX5" fmla="*/ 1911948 w 5975587"/>
              <a:gd name="connsiteY5" fmla="*/ 660734 h 4309897"/>
              <a:gd name="connsiteX6" fmla="*/ 2414016 w 5975587"/>
              <a:gd name="connsiteY6" fmla="*/ 766805 h 4309897"/>
              <a:gd name="connsiteX7" fmla="*/ 3313786 w 5975587"/>
              <a:gd name="connsiteY7" fmla="*/ 2288367 h 4309897"/>
              <a:gd name="connsiteX8" fmla="*/ 2604212 w 5975587"/>
              <a:gd name="connsiteY8" fmla="*/ 2698018 h 4309897"/>
              <a:gd name="connsiteX9" fmla="*/ 2596897 w 5975587"/>
              <a:gd name="connsiteY9" fmla="*/ 1798248 h 4309897"/>
              <a:gd name="connsiteX10" fmla="*/ 3544214 w 5975587"/>
              <a:gd name="connsiteY10" fmla="*/ 1695836 h 4309897"/>
              <a:gd name="connsiteX11" fmla="*/ 3555187 w 5975587"/>
              <a:gd name="connsiteY11" fmla="*/ 3217397 h 4309897"/>
              <a:gd name="connsiteX12" fmla="*/ 4828032 w 5975587"/>
              <a:gd name="connsiteY12" fmla="*/ 4285416 h 4309897"/>
              <a:gd name="connsiteX13" fmla="*/ 5950915 w 5975587"/>
              <a:gd name="connsiteY13" fmla="*/ 3872107 h 4309897"/>
              <a:gd name="connsiteX14" fmla="*/ 5347411 w 5975587"/>
              <a:gd name="connsiteY14" fmla="*/ 2811404 h 4309897"/>
              <a:gd name="connsiteX15" fmla="*/ 4067251 w 5975587"/>
              <a:gd name="connsiteY15" fmla="*/ 4102536 h 4309897"/>
              <a:gd name="connsiteX16" fmla="*/ 3240634 w 5975587"/>
              <a:gd name="connsiteY16" fmla="*/ 3766037 h 4309897"/>
              <a:gd name="connsiteX17" fmla="*/ 4078224 w 5975587"/>
              <a:gd name="connsiteY17" fmla="*/ 2727278 h 4309897"/>
              <a:gd name="connsiteX18" fmla="*/ 4652467 w 5975587"/>
              <a:gd name="connsiteY18" fmla="*/ 2321285 h 4309897"/>
              <a:gd name="connsiteX19" fmla="*/ 4114800 w 5975587"/>
              <a:gd name="connsiteY19" fmla="*/ 1823851 h 4309897"/>
              <a:gd name="connsiteX20" fmla="*/ 4601261 w 5975587"/>
              <a:gd name="connsiteY20" fmla="*/ 1359336 h 4309897"/>
              <a:gd name="connsiteX0" fmla="*/ 0 w 5975587"/>
              <a:gd name="connsiteY0" fmla="*/ 1469548 h 4233571"/>
              <a:gd name="connsiteX1" fmla="*/ 424282 w 5975587"/>
              <a:gd name="connsiteY1" fmla="*/ 1140364 h 4233571"/>
              <a:gd name="connsiteX2" fmla="*/ 1018147 w 5975587"/>
              <a:gd name="connsiteY2" fmla="*/ 686821 h 4233571"/>
              <a:gd name="connsiteX3" fmla="*/ 1394917 w 5975587"/>
              <a:gd name="connsiteY3" fmla="*/ 35770 h 4233571"/>
              <a:gd name="connsiteX4" fmla="*/ 734377 w 5975587"/>
              <a:gd name="connsiteY4" fmla="*/ 280827 h 4233571"/>
              <a:gd name="connsiteX5" fmla="*/ 1911948 w 5975587"/>
              <a:gd name="connsiteY5" fmla="*/ 584408 h 4233571"/>
              <a:gd name="connsiteX6" fmla="*/ 2414016 w 5975587"/>
              <a:gd name="connsiteY6" fmla="*/ 690479 h 4233571"/>
              <a:gd name="connsiteX7" fmla="*/ 3313786 w 5975587"/>
              <a:gd name="connsiteY7" fmla="*/ 2212041 h 4233571"/>
              <a:gd name="connsiteX8" fmla="*/ 2604212 w 5975587"/>
              <a:gd name="connsiteY8" fmla="*/ 2621692 h 4233571"/>
              <a:gd name="connsiteX9" fmla="*/ 2596897 w 5975587"/>
              <a:gd name="connsiteY9" fmla="*/ 1721922 h 4233571"/>
              <a:gd name="connsiteX10" fmla="*/ 3544214 w 5975587"/>
              <a:gd name="connsiteY10" fmla="*/ 1619510 h 4233571"/>
              <a:gd name="connsiteX11" fmla="*/ 3555187 w 5975587"/>
              <a:gd name="connsiteY11" fmla="*/ 3141071 h 4233571"/>
              <a:gd name="connsiteX12" fmla="*/ 4828032 w 5975587"/>
              <a:gd name="connsiteY12" fmla="*/ 4209090 h 4233571"/>
              <a:gd name="connsiteX13" fmla="*/ 5950915 w 5975587"/>
              <a:gd name="connsiteY13" fmla="*/ 3795781 h 4233571"/>
              <a:gd name="connsiteX14" fmla="*/ 5347411 w 5975587"/>
              <a:gd name="connsiteY14" fmla="*/ 2735078 h 4233571"/>
              <a:gd name="connsiteX15" fmla="*/ 4067251 w 5975587"/>
              <a:gd name="connsiteY15" fmla="*/ 4026210 h 4233571"/>
              <a:gd name="connsiteX16" fmla="*/ 3240634 w 5975587"/>
              <a:gd name="connsiteY16" fmla="*/ 3689711 h 4233571"/>
              <a:gd name="connsiteX17" fmla="*/ 4078224 w 5975587"/>
              <a:gd name="connsiteY17" fmla="*/ 2650952 h 4233571"/>
              <a:gd name="connsiteX18" fmla="*/ 4652467 w 5975587"/>
              <a:gd name="connsiteY18" fmla="*/ 2244959 h 4233571"/>
              <a:gd name="connsiteX19" fmla="*/ 4114800 w 5975587"/>
              <a:gd name="connsiteY19" fmla="*/ 1747525 h 4233571"/>
              <a:gd name="connsiteX20" fmla="*/ 4601261 w 5975587"/>
              <a:gd name="connsiteY20" fmla="*/ 1283010 h 4233571"/>
              <a:gd name="connsiteX0" fmla="*/ 0 w 5975587"/>
              <a:gd name="connsiteY0" fmla="*/ 1503095 h 4267118"/>
              <a:gd name="connsiteX1" fmla="*/ 424282 w 5975587"/>
              <a:gd name="connsiteY1" fmla="*/ 1173911 h 4267118"/>
              <a:gd name="connsiteX2" fmla="*/ 1394917 w 5975587"/>
              <a:gd name="connsiteY2" fmla="*/ 69317 h 4267118"/>
              <a:gd name="connsiteX3" fmla="*/ 734377 w 5975587"/>
              <a:gd name="connsiteY3" fmla="*/ 314374 h 4267118"/>
              <a:gd name="connsiteX4" fmla="*/ 1911948 w 5975587"/>
              <a:gd name="connsiteY4" fmla="*/ 617955 h 4267118"/>
              <a:gd name="connsiteX5" fmla="*/ 2414016 w 5975587"/>
              <a:gd name="connsiteY5" fmla="*/ 724026 h 4267118"/>
              <a:gd name="connsiteX6" fmla="*/ 3313786 w 5975587"/>
              <a:gd name="connsiteY6" fmla="*/ 2245588 h 4267118"/>
              <a:gd name="connsiteX7" fmla="*/ 2604212 w 5975587"/>
              <a:gd name="connsiteY7" fmla="*/ 2655239 h 4267118"/>
              <a:gd name="connsiteX8" fmla="*/ 2596897 w 5975587"/>
              <a:gd name="connsiteY8" fmla="*/ 1755469 h 4267118"/>
              <a:gd name="connsiteX9" fmla="*/ 3544214 w 5975587"/>
              <a:gd name="connsiteY9" fmla="*/ 1653057 h 4267118"/>
              <a:gd name="connsiteX10" fmla="*/ 3555187 w 5975587"/>
              <a:gd name="connsiteY10" fmla="*/ 3174618 h 4267118"/>
              <a:gd name="connsiteX11" fmla="*/ 4828032 w 5975587"/>
              <a:gd name="connsiteY11" fmla="*/ 4242637 h 4267118"/>
              <a:gd name="connsiteX12" fmla="*/ 5950915 w 5975587"/>
              <a:gd name="connsiteY12" fmla="*/ 3829328 h 4267118"/>
              <a:gd name="connsiteX13" fmla="*/ 5347411 w 5975587"/>
              <a:gd name="connsiteY13" fmla="*/ 2768625 h 4267118"/>
              <a:gd name="connsiteX14" fmla="*/ 4067251 w 5975587"/>
              <a:gd name="connsiteY14" fmla="*/ 4059757 h 4267118"/>
              <a:gd name="connsiteX15" fmla="*/ 3240634 w 5975587"/>
              <a:gd name="connsiteY15" fmla="*/ 3723258 h 4267118"/>
              <a:gd name="connsiteX16" fmla="*/ 4078224 w 5975587"/>
              <a:gd name="connsiteY16" fmla="*/ 2684499 h 4267118"/>
              <a:gd name="connsiteX17" fmla="*/ 4652467 w 5975587"/>
              <a:gd name="connsiteY17" fmla="*/ 2278506 h 4267118"/>
              <a:gd name="connsiteX18" fmla="*/ 4114800 w 5975587"/>
              <a:gd name="connsiteY18" fmla="*/ 1781072 h 4267118"/>
              <a:gd name="connsiteX19" fmla="*/ 4601261 w 5975587"/>
              <a:gd name="connsiteY19" fmla="*/ 1316557 h 4267118"/>
              <a:gd name="connsiteX0" fmla="*/ 0 w 5975587"/>
              <a:gd name="connsiteY0" fmla="*/ 1480365 h 4244388"/>
              <a:gd name="connsiteX1" fmla="*/ 951066 w 5975587"/>
              <a:gd name="connsiteY1" fmla="*/ 843943 h 4244388"/>
              <a:gd name="connsiteX2" fmla="*/ 1394917 w 5975587"/>
              <a:gd name="connsiteY2" fmla="*/ 46587 h 4244388"/>
              <a:gd name="connsiteX3" fmla="*/ 734377 w 5975587"/>
              <a:gd name="connsiteY3" fmla="*/ 291644 h 4244388"/>
              <a:gd name="connsiteX4" fmla="*/ 1911948 w 5975587"/>
              <a:gd name="connsiteY4" fmla="*/ 595225 h 4244388"/>
              <a:gd name="connsiteX5" fmla="*/ 2414016 w 5975587"/>
              <a:gd name="connsiteY5" fmla="*/ 701296 h 4244388"/>
              <a:gd name="connsiteX6" fmla="*/ 3313786 w 5975587"/>
              <a:gd name="connsiteY6" fmla="*/ 2222858 h 4244388"/>
              <a:gd name="connsiteX7" fmla="*/ 2604212 w 5975587"/>
              <a:gd name="connsiteY7" fmla="*/ 2632509 h 4244388"/>
              <a:gd name="connsiteX8" fmla="*/ 2596897 w 5975587"/>
              <a:gd name="connsiteY8" fmla="*/ 1732739 h 4244388"/>
              <a:gd name="connsiteX9" fmla="*/ 3544214 w 5975587"/>
              <a:gd name="connsiteY9" fmla="*/ 1630327 h 4244388"/>
              <a:gd name="connsiteX10" fmla="*/ 3555187 w 5975587"/>
              <a:gd name="connsiteY10" fmla="*/ 3151888 h 4244388"/>
              <a:gd name="connsiteX11" fmla="*/ 4828032 w 5975587"/>
              <a:gd name="connsiteY11" fmla="*/ 4219907 h 4244388"/>
              <a:gd name="connsiteX12" fmla="*/ 5950915 w 5975587"/>
              <a:gd name="connsiteY12" fmla="*/ 3806598 h 4244388"/>
              <a:gd name="connsiteX13" fmla="*/ 5347411 w 5975587"/>
              <a:gd name="connsiteY13" fmla="*/ 2745895 h 4244388"/>
              <a:gd name="connsiteX14" fmla="*/ 4067251 w 5975587"/>
              <a:gd name="connsiteY14" fmla="*/ 4037027 h 4244388"/>
              <a:gd name="connsiteX15" fmla="*/ 3240634 w 5975587"/>
              <a:gd name="connsiteY15" fmla="*/ 3700528 h 4244388"/>
              <a:gd name="connsiteX16" fmla="*/ 4078224 w 5975587"/>
              <a:gd name="connsiteY16" fmla="*/ 2661769 h 4244388"/>
              <a:gd name="connsiteX17" fmla="*/ 4652467 w 5975587"/>
              <a:gd name="connsiteY17" fmla="*/ 2255776 h 4244388"/>
              <a:gd name="connsiteX18" fmla="*/ 4114800 w 5975587"/>
              <a:gd name="connsiteY18" fmla="*/ 1758342 h 4244388"/>
              <a:gd name="connsiteX19" fmla="*/ 4601261 w 5975587"/>
              <a:gd name="connsiteY19" fmla="*/ 1293827 h 4244388"/>
              <a:gd name="connsiteX0" fmla="*/ 0 w 5975587"/>
              <a:gd name="connsiteY0" fmla="*/ 1545333 h 4309356"/>
              <a:gd name="connsiteX1" fmla="*/ 951066 w 5975587"/>
              <a:gd name="connsiteY1" fmla="*/ 908911 h 4309356"/>
              <a:gd name="connsiteX2" fmla="*/ 1394917 w 5975587"/>
              <a:gd name="connsiteY2" fmla="*/ 111555 h 4309356"/>
              <a:gd name="connsiteX3" fmla="*/ 734377 w 5975587"/>
              <a:gd name="connsiteY3" fmla="*/ 356612 h 4309356"/>
              <a:gd name="connsiteX4" fmla="*/ 1911948 w 5975587"/>
              <a:gd name="connsiteY4" fmla="*/ 660193 h 4309356"/>
              <a:gd name="connsiteX5" fmla="*/ 2414016 w 5975587"/>
              <a:gd name="connsiteY5" fmla="*/ 766264 h 4309356"/>
              <a:gd name="connsiteX6" fmla="*/ 3313786 w 5975587"/>
              <a:gd name="connsiteY6" fmla="*/ 2287826 h 4309356"/>
              <a:gd name="connsiteX7" fmla="*/ 2604212 w 5975587"/>
              <a:gd name="connsiteY7" fmla="*/ 2697477 h 4309356"/>
              <a:gd name="connsiteX8" fmla="*/ 2596897 w 5975587"/>
              <a:gd name="connsiteY8" fmla="*/ 1797707 h 4309356"/>
              <a:gd name="connsiteX9" fmla="*/ 3544214 w 5975587"/>
              <a:gd name="connsiteY9" fmla="*/ 1695295 h 4309356"/>
              <a:gd name="connsiteX10" fmla="*/ 3555187 w 5975587"/>
              <a:gd name="connsiteY10" fmla="*/ 3216856 h 4309356"/>
              <a:gd name="connsiteX11" fmla="*/ 4828032 w 5975587"/>
              <a:gd name="connsiteY11" fmla="*/ 4284875 h 4309356"/>
              <a:gd name="connsiteX12" fmla="*/ 5950915 w 5975587"/>
              <a:gd name="connsiteY12" fmla="*/ 3871566 h 4309356"/>
              <a:gd name="connsiteX13" fmla="*/ 5347411 w 5975587"/>
              <a:gd name="connsiteY13" fmla="*/ 2810863 h 4309356"/>
              <a:gd name="connsiteX14" fmla="*/ 4067251 w 5975587"/>
              <a:gd name="connsiteY14" fmla="*/ 4101995 h 4309356"/>
              <a:gd name="connsiteX15" fmla="*/ 3240634 w 5975587"/>
              <a:gd name="connsiteY15" fmla="*/ 3765496 h 4309356"/>
              <a:gd name="connsiteX16" fmla="*/ 4078224 w 5975587"/>
              <a:gd name="connsiteY16" fmla="*/ 2726737 h 4309356"/>
              <a:gd name="connsiteX17" fmla="*/ 4652467 w 5975587"/>
              <a:gd name="connsiteY17" fmla="*/ 2320744 h 4309356"/>
              <a:gd name="connsiteX18" fmla="*/ 4114800 w 5975587"/>
              <a:gd name="connsiteY18" fmla="*/ 1823310 h 4309356"/>
              <a:gd name="connsiteX19" fmla="*/ 4601261 w 5975587"/>
              <a:gd name="connsiteY19" fmla="*/ 1358795 h 4309356"/>
              <a:gd name="connsiteX0" fmla="*/ 0 w 5975587"/>
              <a:gd name="connsiteY0" fmla="*/ 1510728 h 4274751"/>
              <a:gd name="connsiteX1" fmla="*/ 951066 w 5975587"/>
              <a:gd name="connsiteY1" fmla="*/ 874306 h 4274751"/>
              <a:gd name="connsiteX2" fmla="*/ 1394917 w 5975587"/>
              <a:gd name="connsiteY2" fmla="*/ 76950 h 4274751"/>
              <a:gd name="connsiteX3" fmla="*/ 734377 w 5975587"/>
              <a:gd name="connsiteY3" fmla="*/ 322007 h 4274751"/>
              <a:gd name="connsiteX4" fmla="*/ 1532823 w 5975587"/>
              <a:gd name="connsiteY4" fmla="*/ 684110 h 4274751"/>
              <a:gd name="connsiteX5" fmla="*/ 2414016 w 5975587"/>
              <a:gd name="connsiteY5" fmla="*/ 731659 h 4274751"/>
              <a:gd name="connsiteX6" fmla="*/ 3313786 w 5975587"/>
              <a:gd name="connsiteY6" fmla="*/ 2253221 h 4274751"/>
              <a:gd name="connsiteX7" fmla="*/ 2604212 w 5975587"/>
              <a:gd name="connsiteY7" fmla="*/ 2662872 h 4274751"/>
              <a:gd name="connsiteX8" fmla="*/ 2596897 w 5975587"/>
              <a:gd name="connsiteY8" fmla="*/ 1763102 h 4274751"/>
              <a:gd name="connsiteX9" fmla="*/ 3544214 w 5975587"/>
              <a:gd name="connsiteY9" fmla="*/ 1660690 h 4274751"/>
              <a:gd name="connsiteX10" fmla="*/ 3555187 w 5975587"/>
              <a:gd name="connsiteY10" fmla="*/ 3182251 h 4274751"/>
              <a:gd name="connsiteX11" fmla="*/ 4828032 w 5975587"/>
              <a:gd name="connsiteY11" fmla="*/ 4250270 h 4274751"/>
              <a:gd name="connsiteX12" fmla="*/ 5950915 w 5975587"/>
              <a:gd name="connsiteY12" fmla="*/ 3836961 h 4274751"/>
              <a:gd name="connsiteX13" fmla="*/ 5347411 w 5975587"/>
              <a:gd name="connsiteY13" fmla="*/ 2776258 h 4274751"/>
              <a:gd name="connsiteX14" fmla="*/ 4067251 w 5975587"/>
              <a:gd name="connsiteY14" fmla="*/ 4067390 h 4274751"/>
              <a:gd name="connsiteX15" fmla="*/ 3240634 w 5975587"/>
              <a:gd name="connsiteY15" fmla="*/ 3730891 h 4274751"/>
              <a:gd name="connsiteX16" fmla="*/ 4078224 w 5975587"/>
              <a:gd name="connsiteY16" fmla="*/ 2692132 h 4274751"/>
              <a:gd name="connsiteX17" fmla="*/ 4652467 w 5975587"/>
              <a:gd name="connsiteY17" fmla="*/ 2286139 h 4274751"/>
              <a:gd name="connsiteX18" fmla="*/ 4114800 w 5975587"/>
              <a:gd name="connsiteY18" fmla="*/ 1788705 h 4274751"/>
              <a:gd name="connsiteX19" fmla="*/ 4601261 w 5975587"/>
              <a:gd name="connsiteY19" fmla="*/ 1324190 h 4274751"/>
              <a:gd name="connsiteX0" fmla="*/ 0 w 5975587"/>
              <a:gd name="connsiteY0" fmla="*/ 1511711 h 4275734"/>
              <a:gd name="connsiteX1" fmla="*/ 951066 w 5975587"/>
              <a:gd name="connsiteY1" fmla="*/ 875289 h 4275734"/>
              <a:gd name="connsiteX2" fmla="*/ 1394917 w 5975587"/>
              <a:gd name="connsiteY2" fmla="*/ 77933 h 4275734"/>
              <a:gd name="connsiteX3" fmla="*/ 734377 w 5975587"/>
              <a:gd name="connsiteY3" fmla="*/ 322990 h 4275734"/>
              <a:gd name="connsiteX4" fmla="*/ 1377182 w 5975587"/>
              <a:gd name="connsiteY4" fmla="*/ 732642 h 4275734"/>
              <a:gd name="connsiteX5" fmla="*/ 2414016 w 5975587"/>
              <a:gd name="connsiteY5" fmla="*/ 732642 h 4275734"/>
              <a:gd name="connsiteX6" fmla="*/ 3313786 w 5975587"/>
              <a:gd name="connsiteY6" fmla="*/ 2254204 h 4275734"/>
              <a:gd name="connsiteX7" fmla="*/ 2604212 w 5975587"/>
              <a:gd name="connsiteY7" fmla="*/ 2663855 h 4275734"/>
              <a:gd name="connsiteX8" fmla="*/ 2596897 w 5975587"/>
              <a:gd name="connsiteY8" fmla="*/ 1764085 h 4275734"/>
              <a:gd name="connsiteX9" fmla="*/ 3544214 w 5975587"/>
              <a:gd name="connsiteY9" fmla="*/ 1661673 h 4275734"/>
              <a:gd name="connsiteX10" fmla="*/ 3555187 w 5975587"/>
              <a:gd name="connsiteY10" fmla="*/ 3183234 h 4275734"/>
              <a:gd name="connsiteX11" fmla="*/ 4828032 w 5975587"/>
              <a:gd name="connsiteY11" fmla="*/ 4251253 h 4275734"/>
              <a:gd name="connsiteX12" fmla="*/ 5950915 w 5975587"/>
              <a:gd name="connsiteY12" fmla="*/ 3837944 h 4275734"/>
              <a:gd name="connsiteX13" fmla="*/ 5347411 w 5975587"/>
              <a:gd name="connsiteY13" fmla="*/ 2777241 h 4275734"/>
              <a:gd name="connsiteX14" fmla="*/ 4067251 w 5975587"/>
              <a:gd name="connsiteY14" fmla="*/ 4068373 h 4275734"/>
              <a:gd name="connsiteX15" fmla="*/ 3240634 w 5975587"/>
              <a:gd name="connsiteY15" fmla="*/ 3731874 h 4275734"/>
              <a:gd name="connsiteX16" fmla="*/ 4078224 w 5975587"/>
              <a:gd name="connsiteY16" fmla="*/ 2693115 h 4275734"/>
              <a:gd name="connsiteX17" fmla="*/ 4652467 w 5975587"/>
              <a:gd name="connsiteY17" fmla="*/ 2287122 h 4275734"/>
              <a:gd name="connsiteX18" fmla="*/ 4114800 w 5975587"/>
              <a:gd name="connsiteY18" fmla="*/ 1789688 h 4275734"/>
              <a:gd name="connsiteX19" fmla="*/ 4601261 w 5975587"/>
              <a:gd name="connsiteY19" fmla="*/ 1325173 h 4275734"/>
              <a:gd name="connsiteX0" fmla="*/ 0 w 5975587"/>
              <a:gd name="connsiteY0" fmla="*/ 1511711 h 4275734"/>
              <a:gd name="connsiteX1" fmla="*/ 951066 w 5975587"/>
              <a:gd name="connsiteY1" fmla="*/ 875289 h 4275734"/>
              <a:gd name="connsiteX2" fmla="*/ 1394917 w 5975587"/>
              <a:gd name="connsiteY2" fmla="*/ 77933 h 4275734"/>
              <a:gd name="connsiteX3" fmla="*/ 734377 w 5975587"/>
              <a:gd name="connsiteY3" fmla="*/ 322990 h 4275734"/>
              <a:gd name="connsiteX4" fmla="*/ 1377182 w 5975587"/>
              <a:gd name="connsiteY4" fmla="*/ 732642 h 4275734"/>
              <a:gd name="connsiteX5" fmla="*/ 2414016 w 5975587"/>
              <a:gd name="connsiteY5" fmla="*/ 732642 h 4275734"/>
              <a:gd name="connsiteX6" fmla="*/ 3313786 w 5975587"/>
              <a:gd name="connsiteY6" fmla="*/ 2254204 h 4275734"/>
              <a:gd name="connsiteX7" fmla="*/ 2604212 w 5975587"/>
              <a:gd name="connsiteY7" fmla="*/ 2663855 h 4275734"/>
              <a:gd name="connsiteX8" fmla="*/ 2596897 w 5975587"/>
              <a:gd name="connsiteY8" fmla="*/ 1764085 h 4275734"/>
              <a:gd name="connsiteX9" fmla="*/ 3544214 w 5975587"/>
              <a:gd name="connsiteY9" fmla="*/ 1661673 h 4275734"/>
              <a:gd name="connsiteX10" fmla="*/ 3555187 w 5975587"/>
              <a:gd name="connsiteY10" fmla="*/ 3183234 h 4275734"/>
              <a:gd name="connsiteX11" fmla="*/ 4828032 w 5975587"/>
              <a:gd name="connsiteY11" fmla="*/ 4251253 h 4275734"/>
              <a:gd name="connsiteX12" fmla="*/ 5950915 w 5975587"/>
              <a:gd name="connsiteY12" fmla="*/ 3837944 h 4275734"/>
              <a:gd name="connsiteX13" fmla="*/ 5347411 w 5975587"/>
              <a:gd name="connsiteY13" fmla="*/ 2777241 h 4275734"/>
              <a:gd name="connsiteX14" fmla="*/ 4067251 w 5975587"/>
              <a:gd name="connsiteY14" fmla="*/ 4068373 h 4275734"/>
              <a:gd name="connsiteX15" fmla="*/ 3240634 w 5975587"/>
              <a:gd name="connsiteY15" fmla="*/ 3731874 h 4275734"/>
              <a:gd name="connsiteX16" fmla="*/ 4078224 w 5975587"/>
              <a:gd name="connsiteY16" fmla="*/ 2693115 h 4275734"/>
              <a:gd name="connsiteX17" fmla="*/ 4652467 w 5975587"/>
              <a:gd name="connsiteY17" fmla="*/ 2287122 h 4275734"/>
              <a:gd name="connsiteX18" fmla="*/ 4114800 w 5975587"/>
              <a:gd name="connsiteY18" fmla="*/ 1789688 h 4275734"/>
              <a:gd name="connsiteX19" fmla="*/ 4601261 w 5975587"/>
              <a:gd name="connsiteY19" fmla="*/ 1325173 h 4275734"/>
              <a:gd name="connsiteX0" fmla="*/ 0 w 5975587"/>
              <a:gd name="connsiteY0" fmla="*/ 1511711 h 4275734"/>
              <a:gd name="connsiteX1" fmla="*/ 951066 w 5975587"/>
              <a:gd name="connsiteY1" fmla="*/ 875289 h 4275734"/>
              <a:gd name="connsiteX2" fmla="*/ 1394917 w 5975587"/>
              <a:gd name="connsiteY2" fmla="*/ 77933 h 4275734"/>
              <a:gd name="connsiteX3" fmla="*/ 734377 w 5975587"/>
              <a:gd name="connsiteY3" fmla="*/ 322990 h 4275734"/>
              <a:gd name="connsiteX4" fmla="*/ 1377182 w 5975587"/>
              <a:gd name="connsiteY4" fmla="*/ 732642 h 4275734"/>
              <a:gd name="connsiteX5" fmla="*/ 2414016 w 5975587"/>
              <a:gd name="connsiteY5" fmla="*/ 732642 h 4275734"/>
              <a:gd name="connsiteX6" fmla="*/ 3313786 w 5975587"/>
              <a:gd name="connsiteY6" fmla="*/ 2254204 h 4275734"/>
              <a:gd name="connsiteX7" fmla="*/ 2604212 w 5975587"/>
              <a:gd name="connsiteY7" fmla="*/ 2484633 h 4275734"/>
              <a:gd name="connsiteX8" fmla="*/ 2596897 w 5975587"/>
              <a:gd name="connsiteY8" fmla="*/ 1764085 h 4275734"/>
              <a:gd name="connsiteX9" fmla="*/ 3544214 w 5975587"/>
              <a:gd name="connsiteY9" fmla="*/ 1661673 h 4275734"/>
              <a:gd name="connsiteX10" fmla="*/ 3555187 w 5975587"/>
              <a:gd name="connsiteY10" fmla="*/ 3183234 h 4275734"/>
              <a:gd name="connsiteX11" fmla="*/ 4828032 w 5975587"/>
              <a:gd name="connsiteY11" fmla="*/ 4251253 h 4275734"/>
              <a:gd name="connsiteX12" fmla="*/ 5950915 w 5975587"/>
              <a:gd name="connsiteY12" fmla="*/ 3837944 h 4275734"/>
              <a:gd name="connsiteX13" fmla="*/ 5347411 w 5975587"/>
              <a:gd name="connsiteY13" fmla="*/ 2777241 h 4275734"/>
              <a:gd name="connsiteX14" fmla="*/ 4067251 w 5975587"/>
              <a:gd name="connsiteY14" fmla="*/ 4068373 h 4275734"/>
              <a:gd name="connsiteX15" fmla="*/ 3240634 w 5975587"/>
              <a:gd name="connsiteY15" fmla="*/ 3731874 h 4275734"/>
              <a:gd name="connsiteX16" fmla="*/ 4078224 w 5975587"/>
              <a:gd name="connsiteY16" fmla="*/ 2693115 h 4275734"/>
              <a:gd name="connsiteX17" fmla="*/ 4652467 w 5975587"/>
              <a:gd name="connsiteY17" fmla="*/ 2287122 h 4275734"/>
              <a:gd name="connsiteX18" fmla="*/ 4114800 w 5975587"/>
              <a:gd name="connsiteY18" fmla="*/ 1789688 h 4275734"/>
              <a:gd name="connsiteX19" fmla="*/ 4601261 w 5975587"/>
              <a:gd name="connsiteY19" fmla="*/ 1325173 h 4275734"/>
              <a:gd name="connsiteX0" fmla="*/ 0 w 5975587"/>
              <a:gd name="connsiteY0" fmla="*/ 1539169 h 4303192"/>
              <a:gd name="connsiteX1" fmla="*/ 951066 w 5975587"/>
              <a:gd name="connsiteY1" fmla="*/ 902747 h 4303192"/>
              <a:gd name="connsiteX2" fmla="*/ 1394917 w 5975587"/>
              <a:gd name="connsiteY2" fmla="*/ 105391 h 4303192"/>
              <a:gd name="connsiteX3" fmla="*/ 734377 w 5975587"/>
              <a:gd name="connsiteY3" fmla="*/ 350448 h 4303192"/>
              <a:gd name="connsiteX4" fmla="*/ 1377182 w 5975587"/>
              <a:gd name="connsiteY4" fmla="*/ 760100 h 4303192"/>
              <a:gd name="connsiteX5" fmla="*/ 2414016 w 5975587"/>
              <a:gd name="connsiteY5" fmla="*/ 760100 h 4303192"/>
              <a:gd name="connsiteX6" fmla="*/ 3313786 w 5975587"/>
              <a:gd name="connsiteY6" fmla="*/ 2281662 h 4303192"/>
              <a:gd name="connsiteX7" fmla="*/ 2604212 w 5975587"/>
              <a:gd name="connsiteY7" fmla="*/ 2512091 h 4303192"/>
              <a:gd name="connsiteX8" fmla="*/ 2596897 w 5975587"/>
              <a:gd name="connsiteY8" fmla="*/ 1791543 h 4303192"/>
              <a:gd name="connsiteX9" fmla="*/ 3544214 w 5975587"/>
              <a:gd name="connsiteY9" fmla="*/ 1689131 h 4303192"/>
              <a:gd name="connsiteX10" fmla="*/ 3555187 w 5975587"/>
              <a:gd name="connsiteY10" fmla="*/ 3210692 h 4303192"/>
              <a:gd name="connsiteX11" fmla="*/ 4828032 w 5975587"/>
              <a:gd name="connsiteY11" fmla="*/ 4278711 h 4303192"/>
              <a:gd name="connsiteX12" fmla="*/ 5950915 w 5975587"/>
              <a:gd name="connsiteY12" fmla="*/ 3865402 h 4303192"/>
              <a:gd name="connsiteX13" fmla="*/ 5347411 w 5975587"/>
              <a:gd name="connsiteY13" fmla="*/ 2804699 h 4303192"/>
              <a:gd name="connsiteX14" fmla="*/ 4067251 w 5975587"/>
              <a:gd name="connsiteY14" fmla="*/ 4095831 h 4303192"/>
              <a:gd name="connsiteX15" fmla="*/ 3240634 w 5975587"/>
              <a:gd name="connsiteY15" fmla="*/ 3759332 h 4303192"/>
              <a:gd name="connsiteX16" fmla="*/ 4078224 w 5975587"/>
              <a:gd name="connsiteY16" fmla="*/ 2720573 h 4303192"/>
              <a:gd name="connsiteX17" fmla="*/ 4652467 w 5975587"/>
              <a:gd name="connsiteY17" fmla="*/ 2314580 h 4303192"/>
              <a:gd name="connsiteX18" fmla="*/ 4114800 w 5975587"/>
              <a:gd name="connsiteY18" fmla="*/ 1817146 h 4303192"/>
              <a:gd name="connsiteX19" fmla="*/ 4601261 w 5975587"/>
              <a:gd name="connsiteY19" fmla="*/ 1352631 h 4303192"/>
              <a:gd name="connsiteX0" fmla="*/ 0 w 5975587"/>
              <a:gd name="connsiteY0" fmla="*/ 1512019 h 4276042"/>
              <a:gd name="connsiteX1" fmla="*/ 951066 w 5975587"/>
              <a:gd name="connsiteY1" fmla="*/ 875597 h 4276042"/>
              <a:gd name="connsiteX2" fmla="*/ 1394917 w 5975587"/>
              <a:gd name="connsiteY2" fmla="*/ 78241 h 4276042"/>
              <a:gd name="connsiteX3" fmla="*/ 734377 w 5975587"/>
              <a:gd name="connsiteY3" fmla="*/ 323298 h 4276042"/>
              <a:gd name="connsiteX4" fmla="*/ 1441035 w 5975587"/>
              <a:gd name="connsiteY4" fmla="*/ 747580 h 4276042"/>
              <a:gd name="connsiteX5" fmla="*/ 2414016 w 5975587"/>
              <a:gd name="connsiteY5" fmla="*/ 732950 h 4276042"/>
              <a:gd name="connsiteX6" fmla="*/ 3313786 w 5975587"/>
              <a:gd name="connsiteY6" fmla="*/ 2254512 h 4276042"/>
              <a:gd name="connsiteX7" fmla="*/ 2604212 w 5975587"/>
              <a:gd name="connsiteY7" fmla="*/ 2484941 h 4276042"/>
              <a:gd name="connsiteX8" fmla="*/ 2596897 w 5975587"/>
              <a:gd name="connsiteY8" fmla="*/ 1764393 h 4276042"/>
              <a:gd name="connsiteX9" fmla="*/ 3544214 w 5975587"/>
              <a:gd name="connsiteY9" fmla="*/ 1661981 h 4276042"/>
              <a:gd name="connsiteX10" fmla="*/ 3555187 w 5975587"/>
              <a:gd name="connsiteY10" fmla="*/ 3183542 h 4276042"/>
              <a:gd name="connsiteX11" fmla="*/ 4828032 w 5975587"/>
              <a:gd name="connsiteY11" fmla="*/ 4251561 h 4276042"/>
              <a:gd name="connsiteX12" fmla="*/ 5950915 w 5975587"/>
              <a:gd name="connsiteY12" fmla="*/ 3838252 h 4276042"/>
              <a:gd name="connsiteX13" fmla="*/ 5347411 w 5975587"/>
              <a:gd name="connsiteY13" fmla="*/ 2777549 h 4276042"/>
              <a:gd name="connsiteX14" fmla="*/ 4067251 w 5975587"/>
              <a:gd name="connsiteY14" fmla="*/ 4068681 h 4276042"/>
              <a:gd name="connsiteX15" fmla="*/ 3240634 w 5975587"/>
              <a:gd name="connsiteY15" fmla="*/ 3732182 h 4276042"/>
              <a:gd name="connsiteX16" fmla="*/ 4078224 w 5975587"/>
              <a:gd name="connsiteY16" fmla="*/ 2693423 h 4276042"/>
              <a:gd name="connsiteX17" fmla="*/ 4652467 w 5975587"/>
              <a:gd name="connsiteY17" fmla="*/ 2287430 h 4276042"/>
              <a:gd name="connsiteX18" fmla="*/ 4114800 w 5975587"/>
              <a:gd name="connsiteY18" fmla="*/ 1789996 h 4276042"/>
              <a:gd name="connsiteX19" fmla="*/ 4601261 w 5975587"/>
              <a:gd name="connsiteY19" fmla="*/ 1325481 h 4276042"/>
              <a:gd name="connsiteX0" fmla="*/ 0 w 5975587"/>
              <a:gd name="connsiteY0" fmla="*/ 1512019 h 4276042"/>
              <a:gd name="connsiteX1" fmla="*/ 951066 w 5975587"/>
              <a:gd name="connsiteY1" fmla="*/ 875597 h 4276042"/>
              <a:gd name="connsiteX2" fmla="*/ 1394917 w 5975587"/>
              <a:gd name="connsiteY2" fmla="*/ 78241 h 4276042"/>
              <a:gd name="connsiteX3" fmla="*/ 734377 w 5975587"/>
              <a:gd name="connsiteY3" fmla="*/ 323298 h 4276042"/>
              <a:gd name="connsiteX4" fmla="*/ 1441035 w 5975587"/>
              <a:gd name="connsiteY4" fmla="*/ 747580 h 4276042"/>
              <a:gd name="connsiteX5" fmla="*/ 2414016 w 5975587"/>
              <a:gd name="connsiteY5" fmla="*/ 732950 h 4276042"/>
              <a:gd name="connsiteX6" fmla="*/ 3313786 w 5975587"/>
              <a:gd name="connsiteY6" fmla="*/ 2254512 h 4276042"/>
              <a:gd name="connsiteX7" fmla="*/ 2604212 w 5975587"/>
              <a:gd name="connsiteY7" fmla="*/ 2484941 h 4276042"/>
              <a:gd name="connsiteX8" fmla="*/ 2596897 w 5975587"/>
              <a:gd name="connsiteY8" fmla="*/ 1764393 h 4276042"/>
              <a:gd name="connsiteX9" fmla="*/ 3544214 w 5975587"/>
              <a:gd name="connsiteY9" fmla="*/ 1661981 h 4276042"/>
              <a:gd name="connsiteX10" fmla="*/ 3555187 w 5975587"/>
              <a:gd name="connsiteY10" fmla="*/ 3183542 h 4276042"/>
              <a:gd name="connsiteX11" fmla="*/ 4828032 w 5975587"/>
              <a:gd name="connsiteY11" fmla="*/ 4251561 h 4276042"/>
              <a:gd name="connsiteX12" fmla="*/ 5950915 w 5975587"/>
              <a:gd name="connsiteY12" fmla="*/ 3838252 h 4276042"/>
              <a:gd name="connsiteX13" fmla="*/ 5347411 w 5975587"/>
              <a:gd name="connsiteY13" fmla="*/ 2777549 h 4276042"/>
              <a:gd name="connsiteX14" fmla="*/ 4067251 w 5975587"/>
              <a:gd name="connsiteY14" fmla="*/ 4068681 h 4276042"/>
              <a:gd name="connsiteX15" fmla="*/ 3240634 w 5975587"/>
              <a:gd name="connsiteY15" fmla="*/ 3732182 h 4276042"/>
              <a:gd name="connsiteX16" fmla="*/ 4078224 w 5975587"/>
              <a:gd name="connsiteY16" fmla="*/ 2693423 h 4276042"/>
              <a:gd name="connsiteX17" fmla="*/ 4652467 w 5975587"/>
              <a:gd name="connsiteY17" fmla="*/ 2287430 h 4276042"/>
              <a:gd name="connsiteX18" fmla="*/ 4114800 w 5975587"/>
              <a:gd name="connsiteY18" fmla="*/ 1789996 h 4276042"/>
              <a:gd name="connsiteX19" fmla="*/ 4601261 w 5975587"/>
              <a:gd name="connsiteY19" fmla="*/ 1325481 h 4276042"/>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04212 w 5975587"/>
              <a:gd name="connsiteY7" fmla="*/ 2509705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04212 w 5975587"/>
              <a:gd name="connsiteY7" fmla="*/ 2509705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04212 w 5975587"/>
              <a:gd name="connsiteY7" fmla="*/ 2509705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04212 w 5975587"/>
              <a:gd name="connsiteY7" fmla="*/ 2509705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92009 w 5975587"/>
              <a:gd name="connsiteY7" fmla="*/ 2378032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92009 w 5975587"/>
              <a:gd name="connsiteY7" fmla="*/ 2378032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92009 w 5975587"/>
              <a:gd name="connsiteY7" fmla="*/ 2378032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601261 w 5975587"/>
              <a:gd name="connsiteY19" fmla="*/ 1350245 h 4300806"/>
              <a:gd name="connsiteX0" fmla="*/ 0 w 5975587"/>
              <a:gd name="connsiteY0" fmla="*/ 1536783 h 4300806"/>
              <a:gd name="connsiteX1" fmla="*/ 951066 w 5975587"/>
              <a:gd name="connsiteY1" fmla="*/ 900361 h 4300806"/>
              <a:gd name="connsiteX2" fmla="*/ 1394917 w 5975587"/>
              <a:gd name="connsiteY2" fmla="*/ 103005 h 4300806"/>
              <a:gd name="connsiteX3" fmla="*/ 734377 w 5975587"/>
              <a:gd name="connsiteY3" fmla="*/ 348062 h 4300806"/>
              <a:gd name="connsiteX4" fmla="*/ 1441035 w 5975587"/>
              <a:gd name="connsiteY4" fmla="*/ 772344 h 4300806"/>
              <a:gd name="connsiteX5" fmla="*/ 2414016 w 5975587"/>
              <a:gd name="connsiteY5" fmla="*/ 757714 h 4300806"/>
              <a:gd name="connsiteX6" fmla="*/ 3313786 w 5975587"/>
              <a:gd name="connsiteY6" fmla="*/ 2279276 h 4300806"/>
              <a:gd name="connsiteX7" fmla="*/ 2692009 w 5975587"/>
              <a:gd name="connsiteY7" fmla="*/ 2378032 h 4300806"/>
              <a:gd name="connsiteX8" fmla="*/ 2596897 w 5975587"/>
              <a:gd name="connsiteY8" fmla="*/ 1789157 h 4300806"/>
              <a:gd name="connsiteX9" fmla="*/ 3544214 w 5975587"/>
              <a:gd name="connsiteY9" fmla="*/ 1686745 h 4300806"/>
              <a:gd name="connsiteX10" fmla="*/ 3555187 w 5975587"/>
              <a:gd name="connsiteY10" fmla="*/ 3208306 h 4300806"/>
              <a:gd name="connsiteX11" fmla="*/ 4828032 w 5975587"/>
              <a:gd name="connsiteY11" fmla="*/ 4276325 h 4300806"/>
              <a:gd name="connsiteX12" fmla="*/ 5950915 w 5975587"/>
              <a:gd name="connsiteY12" fmla="*/ 3863016 h 4300806"/>
              <a:gd name="connsiteX13" fmla="*/ 5347411 w 5975587"/>
              <a:gd name="connsiteY13" fmla="*/ 2802313 h 4300806"/>
              <a:gd name="connsiteX14" fmla="*/ 4067251 w 5975587"/>
              <a:gd name="connsiteY14" fmla="*/ 4093445 h 4300806"/>
              <a:gd name="connsiteX15" fmla="*/ 3240634 w 5975587"/>
              <a:gd name="connsiteY15" fmla="*/ 3756946 h 4300806"/>
              <a:gd name="connsiteX16" fmla="*/ 4078224 w 5975587"/>
              <a:gd name="connsiteY16" fmla="*/ 2718187 h 4300806"/>
              <a:gd name="connsiteX17" fmla="*/ 4652467 w 5975587"/>
              <a:gd name="connsiteY17" fmla="*/ 2312194 h 4300806"/>
              <a:gd name="connsiteX18" fmla="*/ 4114800 w 5975587"/>
              <a:gd name="connsiteY18" fmla="*/ 1814760 h 4300806"/>
              <a:gd name="connsiteX19" fmla="*/ 4489519 w 5975587"/>
              <a:gd name="connsiteY19" fmla="*/ 1394136 h 430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75587" h="4300806">
                <a:moveTo>
                  <a:pt x="0" y="1536783"/>
                </a:moveTo>
                <a:cubicBezTo>
                  <a:pt x="59741" y="1474604"/>
                  <a:pt x="718580" y="1139324"/>
                  <a:pt x="951066" y="900361"/>
                </a:cubicBezTo>
                <a:cubicBezTo>
                  <a:pt x="1183552" y="661398"/>
                  <a:pt x="1578691" y="341359"/>
                  <a:pt x="1394917" y="103005"/>
                </a:cubicBezTo>
                <a:cubicBezTo>
                  <a:pt x="1211143" y="-135349"/>
                  <a:pt x="726691" y="79229"/>
                  <a:pt x="734377" y="348062"/>
                </a:cubicBezTo>
                <a:cubicBezTo>
                  <a:pt x="742063" y="616895"/>
                  <a:pt x="1066646" y="755885"/>
                  <a:pt x="1441035" y="772344"/>
                </a:cubicBezTo>
                <a:cubicBezTo>
                  <a:pt x="1815424" y="788803"/>
                  <a:pt x="2101891" y="506559"/>
                  <a:pt x="2414016" y="757714"/>
                </a:cubicBezTo>
                <a:cubicBezTo>
                  <a:pt x="2726141" y="1008869"/>
                  <a:pt x="3363233" y="1958017"/>
                  <a:pt x="3313786" y="2279276"/>
                </a:cubicBezTo>
                <a:cubicBezTo>
                  <a:pt x="3264339" y="2600535"/>
                  <a:pt x="2871352" y="2507266"/>
                  <a:pt x="2692009" y="2378032"/>
                </a:cubicBezTo>
                <a:cubicBezTo>
                  <a:pt x="2512666" y="2248798"/>
                  <a:pt x="2454863" y="1904371"/>
                  <a:pt x="2596897" y="1789157"/>
                </a:cubicBezTo>
                <a:cubicBezTo>
                  <a:pt x="2738931" y="1673943"/>
                  <a:pt x="3384499" y="1450220"/>
                  <a:pt x="3544214" y="1686745"/>
                </a:cubicBezTo>
                <a:cubicBezTo>
                  <a:pt x="3703929" y="1923270"/>
                  <a:pt x="3341217" y="2776709"/>
                  <a:pt x="3555187" y="3208306"/>
                </a:cubicBezTo>
                <a:cubicBezTo>
                  <a:pt x="3769157" y="3639903"/>
                  <a:pt x="4428744" y="4167207"/>
                  <a:pt x="4828032" y="4276325"/>
                </a:cubicBezTo>
                <a:cubicBezTo>
                  <a:pt x="5227320" y="4385443"/>
                  <a:pt x="5864352" y="4108685"/>
                  <a:pt x="5950915" y="3863016"/>
                </a:cubicBezTo>
                <a:cubicBezTo>
                  <a:pt x="6037478" y="3617347"/>
                  <a:pt x="5910072" y="2668810"/>
                  <a:pt x="5347411" y="2802313"/>
                </a:cubicBezTo>
                <a:cubicBezTo>
                  <a:pt x="4784750" y="2935816"/>
                  <a:pt x="4463491" y="3924586"/>
                  <a:pt x="4067251" y="4093445"/>
                </a:cubicBezTo>
                <a:cubicBezTo>
                  <a:pt x="3671011" y="4262304"/>
                  <a:pt x="3238805" y="3986156"/>
                  <a:pt x="3240634" y="3756946"/>
                </a:cubicBezTo>
                <a:cubicBezTo>
                  <a:pt x="3242463" y="3527736"/>
                  <a:pt x="3842919" y="2958979"/>
                  <a:pt x="4078224" y="2718187"/>
                </a:cubicBezTo>
                <a:cubicBezTo>
                  <a:pt x="4313529" y="2477395"/>
                  <a:pt x="4823155" y="2603583"/>
                  <a:pt x="4652467" y="2312194"/>
                </a:cubicBezTo>
                <a:cubicBezTo>
                  <a:pt x="4473245" y="2146383"/>
                  <a:pt x="4141958" y="1967769"/>
                  <a:pt x="4114800" y="1814760"/>
                </a:cubicBezTo>
                <a:cubicBezTo>
                  <a:pt x="4087642" y="1661751"/>
                  <a:pt x="4327365" y="1548974"/>
                  <a:pt x="4489519" y="1394136"/>
                </a:cubicBezTo>
              </a:path>
            </a:pathLst>
          </a:custGeom>
          <a:noFill/>
          <a:ln w="28575">
            <a:solidFill>
              <a:schemeClr val="tx1"/>
            </a:solidFill>
            <a:prstDash val="sysDash"/>
          </a:ln>
          <a:effectLst>
            <a:outerShdw blurRad="63500" dist="25400" dir="2700000" algn="tl" rotWithShape="0">
              <a:prstClr val="black"/>
            </a:outerShdw>
          </a:effectLst>
        </p:spPr>
        <p:txBody>
          <a:bodyPr rtlCol="0" anchor="ctr"/>
          <a:lstStyle/>
          <a:p>
            <a:pPr algn="ctr" defTabSz="457189"/>
            <a:endParaRPr lang="en-US">
              <a:solidFill>
                <a:prstClr val="white"/>
              </a:solidFill>
              <a:latin typeface="Intel Clear"/>
            </a:endParaRPr>
          </a:p>
        </p:txBody>
      </p:sp>
      <p:pic>
        <p:nvPicPr>
          <p:cNvPr id="13" name="Picture 12"/>
          <p:cNvPicPr>
            <a:picLocks noChangeAspect="1"/>
          </p:cNvPicPr>
          <p:nvPr/>
        </p:nvPicPr>
        <p:blipFill>
          <a:blip r:embed="rId11"/>
          <a:stretch>
            <a:fillRect/>
          </a:stretch>
        </p:blipFill>
        <p:spPr>
          <a:xfrm rot="248813">
            <a:off x="5416014" y="1905319"/>
            <a:ext cx="1067768" cy="973244"/>
          </a:xfrm>
          <a:prstGeom prst="rect">
            <a:avLst/>
          </a:prstGeom>
        </p:spPr>
      </p:pic>
      <p:sp>
        <p:nvSpPr>
          <p:cNvPr id="418" name="Rectangle 417"/>
          <p:cNvSpPr/>
          <p:nvPr/>
        </p:nvSpPr>
        <p:spPr>
          <a:xfrm>
            <a:off x="4227513" y="4276984"/>
            <a:ext cx="1491144" cy="671256"/>
          </a:xfrm>
          <a:prstGeom prst="rect">
            <a:avLst/>
          </a:prstGeom>
          <a:solidFill>
            <a:schemeClr val="accent6">
              <a:lumMod val="50000"/>
              <a:alpha val="73000"/>
            </a:schemeClr>
          </a:solidFill>
          <a:effectLst/>
        </p:spPr>
        <p:txBody>
          <a:bodyPr wrap="square" lIns="0" tIns="45720" rIns="0" bIns="45720" rtlCol="0" anchor="ctr">
            <a:noAutofit/>
          </a:bodyPr>
          <a:lstStyle/>
          <a:p>
            <a:pPr algn="ctr" defTabSz="1170270" fontAlgn="base">
              <a:lnSpc>
                <a:spcPct val="70000"/>
              </a:lnSpc>
              <a:spcBef>
                <a:spcPct val="0"/>
              </a:spcBef>
              <a:spcAft>
                <a:spcPct val="0"/>
              </a:spcAft>
            </a:pPr>
            <a:r>
              <a:rPr lang="en-US" sz="2000" kern="0" dirty="0">
                <a:solidFill>
                  <a:prstClr val="white"/>
                </a:solidFill>
                <a:latin typeface="Intel Clear"/>
                <a:ea typeface="Intel Clear Pro" panose="020B0804020202060201" pitchFamily="34" charset="0"/>
                <a:cs typeface="Intel Clear Pro" panose="020B0804020202060201" pitchFamily="34" charset="0"/>
              </a:rPr>
              <a:t>Garage </a:t>
            </a:r>
          </a:p>
          <a:p>
            <a:pPr algn="ctr" defTabSz="1170270" fontAlgn="base">
              <a:lnSpc>
                <a:spcPct val="70000"/>
              </a:lnSpc>
              <a:spcBef>
                <a:spcPct val="0"/>
              </a:spcBef>
              <a:spcAft>
                <a:spcPct val="0"/>
              </a:spcAft>
            </a:pPr>
            <a:r>
              <a:rPr lang="en-US" kern="0" dirty="0">
                <a:solidFill>
                  <a:srgbClr val="FFA300"/>
                </a:solidFill>
                <a:latin typeface="Intel Clear"/>
                <a:ea typeface="Intel Clear Pro" panose="020B0804020202060201" pitchFamily="34" charset="0"/>
                <a:cs typeface="Intel Clear Pro" panose="020B0804020202060201" pitchFamily="34" charset="0"/>
              </a:rPr>
              <a:t>Optane™</a:t>
            </a:r>
            <a:endParaRPr lang="en-US" sz="2000" kern="0" dirty="0">
              <a:solidFill>
                <a:srgbClr val="FFA300"/>
              </a:solidFill>
              <a:latin typeface="Intel Clear"/>
              <a:ea typeface="Intel Clear Pro" panose="020B0804020202060201" pitchFamily="34" charset="0"/>
              <a:cs typeface="Intel Clear Pro" panose="020B0804020202060201" pitchFamily="34" charset="0"/>
            </a:endParaRPr>
          </a:p>
          <a:p>
            <a:pPr algn="ctr" defTabSz="1170270" fontAlgn="base">
              <a:lnSpc>
                <a:spcPct val="70000"/>
              </a:lnSpc>
              <a:spcBef>
                <a:spcPct val="0"/>
              </a:spcBef>
              <a:spcAft>
                <a:spcPct val="0"/>
              </a:spcAft>
            </a:pPr>
            <a:r>
              <a:rPr lang="en-US" sz="1100" i="1" kern="0" dirty="0">
                <a:solidFill>
                  <a:prstClr val="white"/>
                </a:solidFill>
                <a:latin typeface="Intel Clear"/>
                <a:ea typeface="Intel Clear Pro" panose="020B0804020202060201" pitchFamily="34" charset="0"/>
                <a:cs typeface="Intel Clear Pro" panose="020B0804020202060201" pitchFamily="34" charset="0"/>
              </a:rPr>
              <a:t>240 bottles of beer</a:t>
            </a:r>
          </a:p>
        </p:txBody>
      </p:sp>
      <p:sp>
        <p:nvSpPr>
          <p:cNvPr id="272" name="Rectangle 271"/>
          <p:cNvSpPr/>
          <p:nvPr/>
        </p:nvSpPr>
        <p:spPr>
          <a:xfrm>
            <a:off x="2273301" y="998395"/>
            <a:ext cx="1555750" cy="629275"/>
          </a:xfrm>
          <a:prstGeom prst="rect">
            <a:avLst/>
          </a:prstGeom>
          <a:solidFill>
            <a:schemeClr val="accent6">
              <a:lumMod val="50000"/>
              <a:alpha val="73000"/>
            </a:schemeClr>
          </a:solidFill>
          <a:effectLst/>
        </p:spPr>
        <p:txBody>
          <a:bodyPr wrap="square" lIns="0" tIns="45720" rIns="0" bIns="45720" rtlCol="0" anchor="ctr">
            <a:spAutoFit/>
          </a:bodyPr>
          <a:lstStyle/>
          <a:p>
            <a:pPr algn="ctr" defTabSz="1170270" fontAlgn="base">
              <a:lnSpc>
                <a:spcPct val="70000"/>
              </a:lnSpc>
              <a:spcBef>
                <a:spcPct val="0"/>
              </a:spcBef>
              <a:spcAft>
                <a:spcPct val="0"/>
              </a:spcAft>
            </a:pPr>
            <a:r>
              <a:rPr lang="en-US" sz="2000" kern="0" dirty="0">
                <a:solidFill>
                  <a:prstClr val="white"/>
                </a:solidFill>
                <a:latin typeface="Intel Clear"/>
                <a:ea typeface="Intel Clear Pro" panose="020B0804020202060201" pitchFamily="34" charset="0"/>
                <a:cs typeface="Intel Clear Pro" panose="020B0804020202060201" pitchFamily="34" charset="0"/>
              </a:rPr>
              <a:t>Refrigerator </a:t>
            </a:r>
          </a:p>
          <a:p>
            <a:pPr algn="ctr" defTabSz="1170270" fontAlgn="base">
              <a:lnSpc>
                <a:spcPct val="70000"/>
              </a:lnSpc>
              <a:spcBef>
                <a:spcPct val="0"/>
              </a:spcBef>
              <a:spcAft>
                <a:spcPct val="0"/>
              </a:spcAft>
            </a:pPr>
            <a:r>
              <a:rPr lang="en-US" kern="0" dirty="0">
                <a:solidFill>
                  <a:srgbClr val="FFA300"/>
                </a:solidFill>
                <a:latin typeface="Intel Clear"/>
                <a:ea typeface="Intel Clear Pro" panose="020B0804020202060201" pitchFamily="34" charset="0"/>
                <a:cs typeface="Intel Clear Pro" panose="020B0804020202060201" pitchFamily="34" charset="0"/>
              </a:rPr>
              <a:t>DRAM</a:t>
            </a:r>
          </a:p>
          <a:p>
            <a:pPr algn="ctr" defTabSz="1170270" fontAlgn="base">
              <a:lnSpc>
                <a:spcPct val="70000"/>
              </a:lnSpc>
              <a:spcBef>
                <a:spcPct val="0"/>
              </a:spcBef>
              <a:spcAft>
                <a:spcPct val="0"/>
              </a:spcAft>
            </a:pPr>
            <a:r>
              <a:rPr lang="en-US" sz="1100" i="1" kern="0" dirty="0">
                <a:solidFill>
                  <a:prstClr val="white"/>
                </a:solidFill>
                <a:latin typeface="Intel Clear"/>
                <a:ea typeface="Intel Clear Pro" panose="020B0804020202060201" pitchFamily="34" charset="0"/>
                <a:cs typeface="Intel Clear Pro" panose="020B0804020202060201" pitchFamily="34" charset="0"/>
              </a:rPr>
              <a:t>24 bottles of beer</a:t>
            </a:r>
          </a:p>
        </p:txBody>
      </p:sp>
      <p:sp>
        <p:nvSpPr>
          <p:cNvPr id="275" name="Rectangle 274"/>
          <p:cNvSpPr/>
          <p:nvPr/>
        </p:nvSpPr>
        <p:spPr>
          <a:xfrm>
            <a:off x="7429893" y="365784"/>
            <a:ext cx="1606550" cy="629275"/>
          </a:xfrm>
          <a:prstGeom prst="rect">
            <a:avLst/>
          </a:prstGeom>
          <a:solidFill>
            <a:schemeClr val="accent6">
              <a:lumMod val="50000"/>
              <a:alpha val="73000"/>
            </a:schemeClr>
          </a:solidFill>
          <a:effectLst/>
        </p:spPr>
        <p:txBody>
          <a:bodyPr wrap="square" lIns="0" tIns="45720" rIns="0" bIns="45720" rtlCol="0" anchor="ctr">
            <a:spAutoFit/>
          </a:bodyPr>
          <a:lstStyle/>
          <a:p>
            <a:pPr algn="ctr" defTabSz="1170270" fontAlgn="base">
              <a:lnSpc>
                <a:spcPct val="70000"/>
              </a:lnSpc>
              <a:spcBef>
                <a:spcPct val="0"/>
              </a:spcBef>
              <a:spcAft>
                <a:spcPct val="0"/>
              </a:spcAft>
            </a:pPr>
            <a:r>
              <a:rPr lang="en-US" sz="2000" kern="0" dirty="0">
                <a:solidFill>
                  <a:prstClr val="white"/>
                </a:solidFill>
                <a:latin typeface="Intel Clear"/>
                <a:ea typeface="Intel Clear Pro" panose="020B0804020202060201" pitchFamily="34" charset="0"/>
                <a:cs typeface="Intel Clear Pro" panose="020B0804020202060201" pitchFamily="34" charset="0"/>
              </a:rPr>
              <a:t>Mega-mart</a:t>
            </a:r>
          </a:p>
          <a:p>
            <a:pPr algn="ctr" defTabSz="1170270" fontAlgn="base">
              <a:lnSpc>
                <a:spcPct val="70000"/>
              </a:lnSpc>
              <a:spcBef>
                <a:spcPct val="0"/>
              </a:spcBef>
              <a:spcAft>
                <a:spcPct val="0"/>
              </a:spcAft>
            </a:pPr>
            <a:r>
              <a:rPr lang="en-US" kern="0" dirty="0">
                <a:solidFill>
                  <a:srgbClr val="FFA300"/>
                </a:solidFill>
                <a:latin typeface="Intel Clear"/>
                <a:ea typeface="Intel Clear Pro" panose="020B0804020202060201" pitchFamily="34" charset="0"/>
                <a:cs typeface="Intel Clear Pro" panose="020B0804020202060201" pitchFamily="34" charset="0"/>
              </a:rPr>
              <a:t>NAND</a:t>
            </a:r>
          </a:p>
          <a:p>
            <a:pPr algn="ctr" defTabSz="1170270" fontAlgn="base">
              <a:lnSpc>
                <a:spcPct val="70000"/>
              </a:lnSpc>
              <a:spcBef>
                <a:spcPct val="0"/>
              </a:spcBef>
              <a:spcAft>
                <a:spcPct val="0"/>
              </a:spcAft>
            </a:pPr>
            <a:r>
              <a:rPr lang="en-US" sz="1100" i="1" kern="0" dirty="0">
                <a:solidFill>
                  <a:prstClr val="white"/>
                </a:solidFill>
                <a:latin typeface="Intel Clear"/>
                <a:ea typeface="Intel Clear Pro" panose="020B0804020202060201" pitchFamily="34" charset="0"/>
                <a:cs typeface="Intel Clear Pro" panose="020B0804020202060201" pitchFamily="34" charset="0"/>
              </a:rPr>
              <a:t>24,000 bottles of beer</a:t>
            </a:r>
          </a:p>
        </p:txBody>
      </p:sp>
      <p:sp>
        <p:nvSpPr>
          <p:cNvPr id="270" name="TextBox 269"/>
          <p:cNvSpPr txBox="1"/>
          <p:nvPr/>
        </p:nvSpPr>
        <p:spPr>
          <a:xfrm>
            <a:off x="188815" y="-84403"/>
            <a:ext cx="6405921" cy="923330"/>
          </a:xfrm>
          <a:prstGeom prst="rect">
            <a:avLst/>
          </a:prstGeom>
          <a:noFill/>
        </p:spPr>
        <p:txBody>
          <a:bodyPr wrap="none" rtlCol="0">
            <a:spAutoFit/>
          </a:bodyPr>
          <a:lstStyle/>
          <a:p>
            <a:pPr defTabSz="457189"/>
            <a:r>
              <a:rPr lang="en-US" sz="5400" dirty="0">
                <a:solidFill>
                  <a:prstClr val="white"/>
                </a:solidFill>
                <a:latin typeface="Intel Clear Pro"/>
              </a:rPr>
              <a:t>Impact of Disruptive Technology</a:t>
            </a:r>
          </a:p>
        </p:txBody>
      </p:sp>
      <p:grpSp>
        <p:nvGrpSpPr>
          <p:cNvPr id="4" name="Group 3"/>
          <p:cNvGrpSpPr/>
          <p:nvPr/>
        </p:nvGrpSpPr>
        <p:grpSpPr>
          <a:xfrm>
            <a:off x="405981" y="2649500"/>
            <a:ext cx="907802" cy="1295691"/>
            <a:chOff x="319336" y="2336508"/>
            <a:chExt cx="1100469" cy="1570682"/>
          </a:xfrm>
        </p:grpSpPr>
        <p:grpSp>
          <p:nvGrpSpPr>
            <p:cNvPr id="302" name="Group 301"/>
            <p:cNvGrpSpPr/>
            <p:nvPr/>
          </p:nvGrpSpPr>
          <p:grpSpPr>
            <a:xfrm>
              <a:off x="324690" y="2336508"/>
              <a:ext cx="170669" cy="644860"/>
              <a:chOff x="777875" y="1852613"/>
              <a:chExt cx="265113" cy="1001712"/>
            </a:xfrm>
          </p:grpSpPr>
          <p:sp>
            <p:nvSpPr>
              <p:cNvPr id="303" name="Freeform 5"/>
              <p:cNvSpPr>
                <a:spLocks/>
              </p:cNvSpPr>
              <p:nvPr/>
            </p:nvSpPr>
            <p:spPr bwMode="auto">
              <a:xfrm>
                <a:off x="803275" y="2138363"/>
                <a:ext cx="76200" cy="282575"/>
              </a:xfrm>
              <a:custGeom>
                <a:avLst/>
                <a:gdLst>
                  <a:gd name="T0" fmla="*/ 41 w 57"/>
                  <a:gd name="T1" fmla="*/ 3 h 210"/>
                  <a:gd name="T2" fmla="*/ 18 w 57"/>
                  <a:gd name="T3" fmla="*/ 30 h 210"/>
                  <a:gd name="T4" fmla="*/ 0 w 57"/>
                  <a:gd name="T5" fmla="*/ 118 h 210"/>
                  <a:gd name="T6" fmla="*/ 31 w 57"/>
                  <a:gd name="T7" fmla="*/ 200 h 210"/>
                  <a:gd name="T8" fmla="*/ 42 w 57"/>
                  <a:gd name="T9" fmla="*/ 198 h 210"/>
                  <a:gd name="T10" fmla="*/ 28 w 57"/>
                  <a:gd name="T11" fmla="*/ 118 h 210"/>
                  <a:gd name="T12" fmla="*/ 53 w 57"/>
                  <a:gd name="T13" fmla="*/ 30 h 210"/>
                  <a:gd name="T14" fmla="*/ 41 w 57"/>
                  <a:gd name="T15" fmla="*/ 3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10">
                    <a:moveTo>
                      <a:pt x="41" y="3"/>
                    </a:moveTo>
                    <a:cubicBezTo>
                      <a:pt x="41" y="3"/>
                      <a:pt x="26" y="0"/>
                      <a:pt x="18" y="30"/>
                    </a:cubicBezTo>
                    <a:cubicBezTo>
                      <a:pt x="9" y="60"/>
                      <a:pt x="0" y="118"/>
                      <a:pt x="0" y="118"/>
                    </a:cubicBezTo>
                    <a:cubicBezTo>
                      <a:pt x="0" y="118"/>
                      <a:pt x="11" y="170"/>
                      <a:pt x="31" y="200"/>
                    </a:cubicBezTo>
                    <a:cubicBezTo>
                      <a:pt x="38" y="210"/>
                      <a:pt x="42" y="198"/>
                      <a:pt x="42" y="198"/>
                    </a:cubicBezTo>
                    <a:cubicBezTo>
                      <a:pt x="28" y="118"/>
                      <a:pt x="28" y="118"/>
                      <a:pt x="28" y="118"/>
                    </a:cubicBezTo>
                    <a:cubicBezTo>
                      <a:pt x="33" y="88"/>
                      <a:pt x="48" y="48"/>
                      <a:pt x="53" y="30"/>
                    </a:cubicBezTo>
                    <a:cubicBezTo>
                      <a:pt x="57" y="15"/>
                      <a:pt x="47" y="4"/>
                      <a:pt x="41" y="3"/>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4" name="Freeform 6"/>
              <p:cNvSpPr>
                <a:spLocks/>
              </p:cNvSpPr>
              <p:nvPr/>
            </p:nvSpPr>
            <p:spPr bwMode="auto">
              <a:xfrm>
                <a:off x="839788" y="2395538"/>
                <a:ext cx="34925" cy="71438"/>
              </a:xfrm>
              <a:custGeom>
                <a:avLst/>
                <a:gdLst>
                  <a:gd name="T0" fmla="*/ 14 w 26"/>
                  <a:gd name="T1" fmla="*/ 1 h 54"/>
                  <a:gd name="T2" fmla="*/ 24 w 26"/>
                  <a:gd name="T3" fmla="*/ 28 h 54"/>
                  <a:gd name="T4" fmla="*/ 22 w 26"/>
                  <a:gd name="T5" fmla="*/ 42 h 54"/>
                  <a:gd name="T6" fmla="*/ 13 w 26"/>
                  <a:gd name="T7" fmla="*/ 51 h 54"/>
                  <a:gd name="T8" fmla="*/ 1 w 26"/>
                  <a:gd name="T9" fmla="*/ 49 h 54"/>
                  <a:gd name="T10" fmla="*/ 2 w 26"/>
                  <a:gd name="T11" fmla="*/ 43 h 54"/>
                  <a:gd name="T12" fmla="*/ 7 w 26"/>
                  <a:gd name="T13" fmla="*/ 33 h 54"/>
                  <a:gd name="T14" fmla="*/ 3 w 26"/>
                  <a:gd name="T15" fmla="*/ 7 h 54"/>
                  <a:gd name="T16" fmla="*/ 14 w 26"/>
                  <a:gd name="T17"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4">
                    <a:moveTo>
                      <a:pt x="14" y="1"/>
                    </a:moveTo>
                    <a:cubicBezTo>
                      <a:pt x="14" y="1"/>
                      <a:pt x="23" y="24"/>
                      <a:pt x="24" y="28"/>
                    </a:cubicBezTo>
                    <a:cubicBezTo>
                      <a:pt x="26" y="35"/>
                      <a:pt x="25" y="38"/>
                      <a:pt x="22" y="42"/>
                    </a:cubicBezTo>
                    <a:cubicBezTo>
                      <a:pt x="20" y="46"/>
                      <a:pt x="13" y="51"/>
                      <a:pt x="13" y="51"/>
                    </a:cubicBezTo>
                    <a:cubicBezTo>
                      <a:pt x="13" y="51"/>
                      <a:pt x="2" y="54"/>
                      <a:pt x="1" y="49"/>
                    </a:cubicBezTo>
                    <a:cubicBezTo>
                      <a:pt x="0" y="45"/>
                      <a:pt x="2" y="43"/>
                      <a:pt x="2" y="43"/>
                    </a:cubicBezTo>
                    <a:cubicBezTo>
                      <a:pt x="7" y="33"/>
                      <a:pt x="7" y="33"/>
                      <a:pt x="7" y="33"/>
                    </a:cubicBezTo>
                    <a:cubicBezTo>
                      <a:pt x="7" y="33"/>
                      <a:pt x="1" y="13"/>
                      <a:pt x="3" y="7"/>
                    </a:cubicBezTo>
                    <a:cubicBezTo>
                      <a:pt x="6" y="0"/>
                      <a:pt x="14" y="1"/>
                      <a:pt x="14" y="1"/>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5" name="Freeform 7"/>
              <p:cNvSpPr>
                <a:spLocks/>
              </p:cNvSpPr>
              <p:nvPr/>
            </p:nvSpPr>
            <p:spPr bwMode="auto">
              <a:xfrm>
                <a:off x="814388" y="2357438"/>
                <a:ext cx="117475" cy="419100"/>
              </a:xfrm>
              <a:custGeom>
                <a:avLst/>
                <a:gdLst>
                  <a:gd name="T0" fmla="*/ 13 w 88"/>
                  <a:gd name="T1" fmla="*/ 82 h 312"/>
                  <a:gd name="T2" fmla="*/ 43 w 88"/>
                  <a:gd name="T3" fmla="*/ 138 h 312"/>
                  <a:gd name="T4" fmla="*/ 49 w 88"/>
                  <a:gd name="T5" fmla="*/ 162 h 312"/>
                  <a:gd name="T6" fmla="*/ 35 w 88"/>
                  <a:gd name="T7" fmla="*/ 271 h 312"/>
                  <a:gd name="T8" fmla="*/ 64 w 88"/>
                  <a:gd name="T9" fmla="*/ 309 h 312"/>
                  <a:gd name="T10" fmla="*/ 68 w 88"/>
                  <a:gd name="T11" fmla="*/ 306 h 312"/>
                  <a:gd name="T12" fmla="*/ 56 w 88"/>
                  <a:gd name="T13" fmla="*/ 284 h 312"/>
                  <a:gd name="T14" fmla="*/ 83 w 88"/>
                  <a:gd name="T15" fmla="*/ 173 h 312"/>
                  <a:gd name="T16" fmla="*/ 85 w 88"/>
                  <a:gd name="T17" fmla="*/ 144 h 312"/>
                  <a:gd name="T18" fmla="*/ 51 w 88"/>
                  <a:gd name="T19" fmla="*/ 18 h 312"/>
                  <a:gd name="T20" fmla="*/ 18 w 88"/>
                  <a:gd name="T21" fmla="*/ 0 h 312"/>
                  <a:gd name="T22" fmla="*/ 13 w 88"/>
                  <a:gd name="T23" fmla="*/ 8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12">
                    <a:moveTo>
                      <a:pt x="13" y="82"/>
                    </a:moveTo>
                    <a:cubicBezTo>
                      <a:pt x="14" y="84"/>
                      <a:pt x="30" y="115"/>
                      <a:pt x="43" y="138"/>
                    </a:cubicBezTo>
                    <a:cubicBezTo>
                      <a:pt x="49" y="150"/>
                      <a:pt x="52" y="156"/>
                      <a:pt x="49" y="162"/>
                    </a:cubicBezTo>
                    <a:cubicBezTo>
                      <a:pt x="32" y="199"/>
                      <a:pt x="32" y="264"/>
                      <a:pt x="35" y="271"/>
                    </a:cubicBezTo>
                    <a:cubicBezTo>
                      <a:pt x="35" y="271"/>
                      <a:pt x="47" y="312"/>
                      <a:pt x="64" y="309"/>
                    </a:cubicBezTo>
                    <a:cubicBezTo>
                      <a:pt x="66" y="309"/>
                      <a:pt x="69" y="308"/>
                      <a:pt x="68" y="306"/>
                    </a:cubicBezTo>
                    <a:cubicBezTo>
                      <a:pt x="68" y="305"/>
                      <a:pt x="59" y="291"/>
                      <a:pt x="56" y="284"/>
                    </a:cubicBezTo>
                    <a:cubicBezTo>
                      <a:pt x="52" y="271"/>
                      <a:pt x="83" y="173"/>
                      <a:pt x="83" y="173"/>
                    </a:cubicBezTo>
                    <a:cubicBezTo>
                      <a:pt x="86" y="164"/>
                      <a:pt x="88" y="158"/>
                      <a:pt x="85" y="144"/>
                    </a:cubicBezTo>
                    <a:cubicBezTo>
                      <a:pt x="84" y="134"/>
                      <a:pt x="51" y="18"/>
                      <a:pt x="51" y="18"/>
                    </a:cubicBezTo>
                    <a:cubicBezTo>
                      <a:pt x="18" y="0"/>
                      <a:pt x="18" y="0"/>
                      <a:pt x="18" y="0"/>
                    </a:cubicBezTo>
                    <a:cubicBezTo>
                      <a:pt x="18" y="0"/>
                      <a:pt x="0" y="41"/>
                      <a:pt x="13" y="82"/>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6" name="Freeform 8"/>
              <p:cNvSpPr>
                <a:spLocks/>
              </p:cNvSpPr>
              <p:nvPr/>
            </p:nvSpPr>
            <p:spPr bwMode="auto">
              <a:xfrm>
                <a:off x="842963" y="2711450"/>
                <a:ext cx="79375" cy="90488"/>
              </a:xfrm>
              <a:custGeom>
                <a:avLst/>
                <a:gdLst>
                  <a:gd name="T0" fmla="*/ 31 w 59"/>
                  <a:gd name="T1" fmla="*/ 26 h 68"/>
                  <a:gd name="T2" fmla="*/ 46 w 59"/>
                  <a:gd name="T3" fmla="*/ 41 h 68"/>
                  <a:gd name="T4" fmla="*/ 56 w 59"/>
                  <a:gd name="T5" fmla="*/ 54 h 68"/>
                  <a:gd name="T6" fmla="*/ 56 w 59"/>
                  <a:gd name="T7" fmla="*/ 64 h 68"/>
                  <a:gd name="T8" fmla="*/ 36 w 59"/>
                  <a:gd name="T9" fmla="*/ 61 h 68"/>
                  <a:gd name="T10" fmla="*/ 16 w 59"/>
                  <a:gd name="T11" fmla="*/ 42 h 68"/>
                  <a:gd name="T12" fmla="*/ 10 w 59"/>
                  <a:gd name="T13" fmla="*/ 25 h 68"/>
                  <a:gd name="T14" fmla="*/ 2 w 59"/>
                  <a:gd name="T15" fmla="*/ 50 h 68"/>
                  <a:gd name="T16" fmla="*/ 0 w 59"/>
                  <a:gd name="T17" fmla="*/ 48 h 68"/>
                  <a:gd name="T18" fmla="*/ 4 w 59"/>
                  <a:gd name="T19" fmla="*/ 19 h 68"/>
                  <a:gd name="T20" fmla="*/ 14 w 59"/>
                  <a:gd name="T21" fmla="*/ 0 h 68"/>
                  <a:gd name="T22" fmla="*/ 31 w 59"/>
                  <a:gd name="T23"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8">
                    <a:moveTo>
                      <a:pt x="31" y="26"/>
                    </a:moveTo>
                    <a:cubicBezTo>
                      <a:pt x="31" y="26"/>
                      <a:pt x="36" y="41"/>
                      <a:pt x="46" y="41"/>
                    </a:cubicBezTo>
                    <a:cubicBezTo>
                      <a:pt x="47" y="41"/>
                      <a:pt x="56" y="54"/>
                      <a:pt x="56" y="54"/>
                    </a:cubicBezTo>
                    <a:cubicBezTo>
                      <a:pt x="56" y="54"/>
                      <a:pt x="59" y="59"/>
                      <a:pt x="56" y="64"/>
                    </a:cubicBezTo>
                    <a:cubicBezTo>
                      <a:pt x="52" y="68"/>
                      <a:pt x="42" y="64"/>
                      <a:pt x="36" y="61"/>
                    </a:cubicBezTo>
                    <a:cubicBezTo>
                      <a:pt x="20" y="54"/>
                      <a:pt x="16" y="42"/>
                      <a:pt x="16" y="42"/>
                    </a:cubicBezTo>
                    <a:cubicBezTo>
                      <a:pt x="10" y="25"/>
                      <a:pt x="10" y="25"/>
                      <a:pt x="10" y="25"/>
                    </a:cubicBezTo>
                    <a:cubicBezTo>
                      <a:pt x="2" y="50"/>
                      <a:pt x="2" y="50"/>
                      <a:pt x="2" y="50"/>
                    </a:cubicBezTo>
                    <a:cubicBezTo>
                      <a:pt x="2" y="50"/>
                      <a:pt x="0" y="49"/>
                      <a:pt x="0" y="48"/>
                    </a:cubicBezTo>
                    <a:cubicBezTo>
                      <a:pt x="0" y="45"/>
                      <a:pt x="4" y="19"/>
                      <a:pt x="4" y="19"/>
                    </a:cubicBezTo>
                    <a:cubicBezTo>
                      <a:pt x="4" y="19"/>
                      <a:pt x="5" y="0"/>
                      <a:pt x="14" y="0"/>
                    </a:cubicBezTo>
                    <a:cubicBezTo>
                      <a:pt x="26" y="0"/>
                      <a:pt x="31" y="26"/>
                      <a:pt x="31" y="26"/>
                    </a:cubicBezTo>
                    <a:close/>
                  </a:path>
                </a:pathLst>
              </a:custGeom>
              <a:solidFill>
                <a:srgbClr val="068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7" name="Freeform 9"/>
              <p:cNvSpPr>
                <a:spLocks/>
              </p:cNvSpPr>
              <p:nvPr/>
            </p:nvSpPr>
            <p:spPr bwMode="auto">
              <a:xfrm>
                <a:off x="871538" y="2389188"/>
                <a:ext cx="111125" cy="438150"/>
              </a:xfrm>
              <a:custGeom>
                <a:avLst/>
                <a:gdLst>
                  <a:gd name="T0" fmla="*/ 18 w 83"/>
                  <a:gd name="T1" fmla="*/ 72 h 326"/>
                  <a:gd name="T2" fmla="*/ 40 w 83"/>
                  <a:gd name="T3" fmla="*/ 145 h 326"/>
                  <a:gd name="T4" fmla="*/ 41 w 83"/>
                  <a:gd name="T5" fmla="*/ 170 h 326"/>
                  <a:gd name="T6" fmla="*/ 0 w 83"/>
                  <a:gd name="T7" fmla="*/ 277 h 326"/>
                  <a:gd name="T8" fmla="*/ 20 w 83"/>
                  <a:gd name="T9" fmla="*/ 322 h 326"/>
                  <a:gd name="T10" fmla="*/ 27 w 83"/>
                  <a:gd name="T11" fmla="*/ 323 h 326"/>
                  <a:gd name="T12" fmla="*/ 20 w 83"/>
                  <a:gd name="T13" fmla="*/ 293 h 326"/>
                  <a:gd name="T14" fmla="*/ 73 w 83"/>
                  <a:gd name="T15" fmla="*/ 190 h 326"/>
                  <a:gd name="T16" fmla="*/ 82 w 83"/>
                  <a:gd name="T17" fmla="*/ 161 h 326"/>
                  <a:gd name="T18" fmla="*/ 63 w 83"/>
                  <a:gd name="T19" fmla="*/ 31 h 326"/>
                  <a:gd name="T20" fmla="*/ 49 w 83"/>
                  <a:gd name="T21" fmla="*/ 0 h 326"/>
                  <a:gd name="T22" fmla="*/ 18 w 83"/>
                  <a:gd name="T23" fmla="*/ 7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26">
                    <a:moveTo>
                      <a:pt x="18" y="72"/>
                    </a:moveTo>
                    <a:cubicBezTo>
                      <a:pt x="18" y="75"/>
                      <a:pt x="33" y="118"/>
                      <a:pt x="40" y="145"/>
                    </a:cubicBezTo>
                    <a:cubicBezTo>
                      <a:pt x="44" y="158"/>
                      <a:pt x="45" y="165"/>
                      <a:pt x="41" y="170"/>
                    </a:cubicBezTo>
                    <a:cubicBezTo>
                      <a:pt x="15" y="203"/>
                      <a:pt x="0" y="269"/>
                      <a:pt x="0" y="277"/>
                    </a:cubicBezTo>
                    <a:cubicBezTo>
                      <a:pt x="0" y="277"/>
                      <a:pt x="3" y="321"/>
                      <a:pt x="20" y="322"/>
                    </a:cubicBezTo>
                    <a:cubicBezTo>
                      <a:pt x="23" y="322"/>
                      <a:pt x="27" y="326"/>
                      <a:pt x="27" y="323"/>
                    </a:cubicBezTo>
                    <a:cubicBezTo>
                      <a:pt x="27" y="321"/>
                      <a:pt x="20" y="306"/>
                      <a:pt x="20" y="293"/>
                    </a:cubicBezTo>
                    <a:cubicBezTo>
                      <a:pt x="19" y="279"/>
                      <a:pt x="73" y="190"/>
                      <a:pt x="73" y="190"/>
                    </a:cubicBezTo>
                    <a:cubicBezTo>
                      <a:pt x="78" y="181"/>
                      <a:pt x="81" y="176"/>
                      <a:pt x="82" y="161"/>
                    </a:cubicBezTo>
                    <a:cubicBezTo>
                      <a:pt x="83" y="121"/>
                      <a:pt x="63" y="31"/>
                      <a:pt x="63" y="31"/>
                    </a:cubicBezTo>
                    <a:cubicBezTo>
                      <a:pt x="49" y="0"/>
                      <a:pt x="49" y="0"/>
                      <a:pt x="49" y="0"/>
                    </a:cubicBezTo>
                    <a:cubicBezTo>
                      <a:pt x="49" y="0"/>
                      <a:pt x="14" y="27"/>
                      <a:pt x="18" y="7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8" name="Freeform 10"/>
              <p:cNvSpPr>
                <a:spLocks/>
              </p:cNvSpPr>
              <p:nvPr/>
            </p:nvSpPr>
            <p:spPr bwMode="auto">
              <a:xfrm>
                <a:off x="847725" y="2071688"/>
                <a:ext cx="71438" cy="149225"/>
              </a:xfrm>
              <a:custGeom>
                <a:avLst/>
                <a:gdLst>
                  <a:gd name="T0" fmla="*/ 6 w 53"/>
                  <a:gd name="T1" fmla="*/ 87 h 111"/>
                  <a:gd name="T2" fmla="*/ 17 w 53"/>
                  <a:gd name="T3" fmla="*/ 108 h 111"/>
                  <a:gd name="T4" fmla="*/ 51 w 53"/>
                  <a:gd name="T5" fmla="*/ 73 h 111"/>
                  <a:gd name="T6" fmla="*/ 31 w 53"/>
                  <a:gd name="T7" fmla="*/ 31 h 111"/>
                  <a:gd name="T8" fmla="*/ 31 w 53"/>
                  <a:gd name="T9" fmla="*/ 14 h 111"/>
                  <a:gd name="T10" fmla="*/ 0 w 53"/>
                  <a:gd name="T11" fmla="*/ 0 h 111"/>
                  <a:gd name="T12" fmla="*/ 5 w 53"/>
                  <a:gd name="T13" fmla="*/ 63 h 111"/>
                  <a:gd name="T14" fmla="*/ 6 w 53"/>
                  <a:gd name="T15" fmla="*/ 87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1">
                    <a:moveTo>
                      <a:pt x="6" y="87"/>
                    </a:moveTo>
                    <a:cubicBezTo>
                      <a:pt x="8" y="92"/>
                      <a:pt x="4" y="102"/>
                      <a:pt x="17" y="108"/>
                    </a:cubicBezTo>
                    <a:cubicBezTo>
                      <a:pt x="26" y="111"/>
                      <a:pt x="40" y="84"/>
                      <a:pt x="51" y="73"/>
                    </a:cubicBezTo>
                    <a:cubicBezTo>
                      <a:pt x="53" y="72"/>
                      <a:pt x="36" y="66"/>
                      <a:pt x="31" y="31"/>
                    </a:cubicBezTo>
                    <a:cubicBezTo>
                      <a:pt x="30" y="24"/>
                      <a:pt x="31" y="14"/>
                      <a:pt x="31" y="14"/>
                    </a:cubicBezTo>
                    <a:cubicBezTo>
                      <a:pt x="0" y="0"/>
                      <a:pt x="0" y="0"/>
                      <a:pt x="0" y="0"/>
                    </a:cubicBezTo>
                    <a:cubicBezTo>
                      <a:pt x="0" y="0"/>
                      <a:pt x="2" y="31"/>
                      <a:pt x="5" y="63"/>
                    </a:cubicBezTo>
                    <a:cubicBezTo>
                      <a:pt x="5" y="65"/>
                      <a:pt x="3" y="80"/>
                      <a:pt x="6" y="87"/>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9" name="Freeform 11"/>
              <p:cNvSpPr>
                <a:spLocks/>
              </p:cNvSpPr>
              <p:nvPr/>
            </p:nvSpPr>
            <p:spPr bwMode="auto">
              <a:xfrm>
                <a:off x="817563" y="2141538"/>
                <a:ext cx="171450" cy="376238"/>
              </a:xfrm>
              <a:custGeom>
                <a:avLst/>
                <a:gdLst>
                  <a:gd name="T0" fmla="*/ 86 w 128"/>
                  <a:gd name="T1" fmla="*/ 24 h 280"/>
                  <a:gd name="T2" fmla="*/ 107 w 128"/>
                  <a:gd name="T3" fmla="*/ 62 h 280"/>
                  <a:gd name="T4" fmla="*/ 95 w 128"/>
                  <a:gd name="T5" fmla="*/ 90 h 280"/>
                  <a:gd name="T6" fmla="*/ 87 w 128"/>
                  <a:gd name="T7" fmla="*/ 122 h 280"/>
                  <a:gd name="T8" fmla="*/ 95 w 128"/>
                  <a:gd name="T9" fmla="*/ 163 h 280"/>
                  <a:gd name="T10" fmla="*/ 128 w 128"/>
                  <a:gd name="T11" fmla="*/ 251 h 280"/>
                  <a:gd name="T12" fmla="*/ 93 w 128"/>
                  <a:gd name="T13" fmla="*/ 267 h 280"/>
                  <a:gd name="T14" fmla="*/ 11 w 128"/>
                  <a:gd name="T15" fmla="*/ 257 h 280"/>
                  <a:gd name="T16" fmla="*/ 6 w 128"/>
                  <a:gd name="T17" fmla="*/ 186 h 280"/>
                  <a:gd name="T18" fmla="*/ 28 w 128"/>
                  <a:gd name="T19" fmla="*/ 123 h 280"/>
                  <a:gd name="T20" fmla="*/ 23 w 128"/>
                  <a:gd name="T21" fmla="*/ 85 h 280"/>
                  <a:gd name="T22" fmla="*/ 14 w 128"/>
                  <a:gd name="T23" fmla="*/ 31 h 280"/>
                  <a:gd name="T24" fmla="*/ 25 w 128"/>
                  <a:gd name="T25" fmla="*/ 2 h 280"/>
                  <a:gd name="T26" fmla="*/ 55 w 128"/>
                  <a:gd name="T27" fmla="*/ 3 h 280"/>
                  <a:gd name="T28" fmla="*/ 86 w 128"/>
                  <a:gd name="T29" fmla="*/ 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80">
                    <a:moveTo>
                      <a:pt x="86" y="24"/>
                    </a:moveTo>
                    <a:cubicBezTo>
                      <a:pt x="86" y="24"/>
                      <a:pt x="105" y="49"/>
                      <a:pt x="107" y="62"/>
                    </a:cubicBezTo>
                    <a:cubicBezTo>
                      <a:pt x="108" y="68"/>
                      <a:pt x="100" y="79"/>
                      <a:pt x="95" y="90"/>
                    </a:cubicBezTo>
                    <a:cubicBezTo>
                      <a:pt x="90" y="99"/>
                      <a:pt x="86" y="111"/>
                      <a:pt x="87" y="122"/>
                    </a:cubicBezTo>
                    <a:cubicBezTo>
                      <a:pt x="87" y="124"/>
                      <a:pt x="90" y="146"/>
                      <a:pt x="95" y="163"/>
                    </a:cubicBezTo>
                    <a:cubicBezTo>
                      <a:pt x="108" y="200"/>
                      <a:pt x="128" y="251"/>
                      <a:pt x="128" y="251"/>
                    </a:cubicBezTo>
                    <a:cubicBezTo>
                      <a:pt x="128" y="251"/>
                      <a:pt x="127" y="261"/>
                      <a:pt x="93" y="267"/>
                    </a:cubicBezTo>
                    <a:cubicBezTo>
                      <a:pt x="23" y="280"/>
                      <a:pt x="11" y="257"/>
                      <a:pt x="11" y="257"/>
                    </a:cubicBezTo>
                    <a:cubicBezTo>
                      <a:pt x="10" y="256"/>
                      <a:pt x="0" y="214"/>
                      <a:pt x="6" y="186"/>
                    </a:cubicBezTo>
                    <a:cubicBezTo>
                      <a:pt x="11" y="162"/>
                      <a:pt x="28" y="129"/>
                      <a:pt x="28" y="123"/>
                    </a:cubicBezTo>
                    <a:cubicBezTo>
                      <a:pt x="27" y="105"/>
                      <a:pt x="23" y="85"/>
                      <a:pt x="23" y="85"/>
                    </a:cubicBezTo>
                    <a:cubicBezTo>
                      <a:pt x="23" y="85"/>
                      <a:pt x="15" y="53"/>
                      <a:pt x="14" y="31"/>
                    </a:cubicBezTo>
                    <a:cubicBezTo>
                      <a:pt x="12" y="14"/>
                      <a:pt x="17" y="7"/>
                      <a:pt x="25" y="2"/>
                    </a:cubicBezTo>
                    <a:cubicBezTo>
                      <a:pt x="27" y="0"/>
                      <a:pt x="43" y="0"/>
                      <a:pt x="55" y="3"/>
                    </a:cubicBezTo>
                    <a:cubicBezTo>
                      <a:pt x="55" y="3"/>
                      <a:pt x="76" y="5"/>
                      <a:pt x="86" y="24"/>
                    </a:cubicBezTo>
                    <a:close/>
                  </a:path>
                </a:pathLst>
              </a:custGeom>
              <a:solidFill>
                <a:srgbClr val="13CE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0" name="Freeform 12"/>
              <p:cNvSpPr>
                <a:spLocks/>
              </p:cNvSpPr>
              <p:nvPr/>
            </p:nvSpPr>
            <p:spPr bwMode="auto">
              <a:xfrm>
                <a:off x="844550" y="2070100"/>
                <a:ext cx="34925" cy="39688"/>
              </a:xfrm>
              <a:custGeom>
                <a:avLst/>
                <a:gdLst>
                  <a:gd name="T0" fmla="*/ 7 w 25"/>
                  <a:gd name="T1" fmla="*/ 4 h 30"/>
                  <a:gd name="T2" fmla="*/ 20 w 25"/>
                  <a:gd name="T3" fmla="*/ 10 h 30"/>
                  <a:gd name="T4" fmla="*/ 24 w 25"/>
                  <a:gd name="T5" fmla="*/ 26 h 30"/>
                  <a:gd name="T6" fmla="*/ 13 w 25"/>
                  <a:gd name="T7" fmla="*/ 25 h 30"/>
                  <a:gd name="T8" fmla="*/ 8 w 25"/>
                  <a:gd name="T9" fmla="*/ 21 h 30"/>
                  <a:gd name="T10" fmla="*/ 7 w 25"/>
                  <a:gd name="T11" fmla="*/ 4 h 30"/>
                </a:gdLst>
                <a:ahLst/>
                <a:cxnLst>
                  <a:cxn ang="0">
                    <a:pos x="T0" y="T1"/>
                  </a:cxn>
                  <a:cxn ang="0">
                    <a:pos x="T2" y="T3"/>
                  </a:cxn>
                  <a:cxn ang="0">
                    <a:pos x="T4" y="T5"/>
                  </a:cxn>
                  <a:cxn ang="0">
                    <a:pos x="T6" y="T7"/>
                  </a:cxn>
                  <a:cxn ang="0">
                    <a:pos x="T8" y="T9"/>
                  </a:cxn>
                  <a:cxn ang="0">
                    <a:pos x="T10" y="T11"/>
                  </a:cxn>
                </a:cxnLst>
                <a:rect l="0" t="0" r="r" b="b"/>
                <a:pathLst>
                  <a:path w="25" h="30">
                    <a:moveTo>
                      <a:pt x="7" y="4"/>
                    </a:moveTo>
                    <a:cubicBezTo>
                      <a:pt x="14" y="0"/>
                      <a:pt x="20" y="10"/>
                      <a:pt x="20" y="10"/>
                    </a:cubicBezTo>
                    <a:cubicBezTo>
                      <a:pt x="20" y="10"/>
                      <a:pt x="22" y="21"/>
                      <a:pt x="24" y="26"/>
                    </a:cubicBezTo>
                    <a:cubicBezTo>
                      <a:pt x="25" y="30"/>
                      <a:pt x="17" y="29"/>
                      <a:pt x="13" y="25"/>
                    </a:cubicBezTo>
                    <a:cubicBezTo>
                      <a:pt x="8" y="21"/>
                      <a:pt x="8" y="21"/>
                      <a:pt x="8" y="21"/>
                    </a:cubicBezTo>
                    <a:cubicBezTo>
                      <a:pt x="3" y="16"/>
                      <a:pt x="0" y="7"/>
                      <a:pt x="7"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1" name="Freeform 13"/>
              <p:cNvSpPr>
                <a:spLocks/>
              </p:cNvSpPr>
              <p:nvPr/>
            </p:nvSpPr>
            <p:spPr bwMode="auto">
              <a:xfrm>
                <a:off x="842963" y="2743200"/>
                <a:ext cx="73025" cy="111125"/>
              </a:xfrm>
              <a:custGeom>
                <a:avLst/>
                <a:gdLst>
                  <a:gd name="T0" fmla="*/ 31 w 55"/>
                  <a:gd name="T1" fmla="*/ 39 h 83"/>
                  <a:gd name="T2" fmla="*/ 48 w 55"/>
                  <a:gd name="T3" fmla="*/ 59 h 83"/>
                  <a:gd name="T4" fmla="*/ 54 w 55"/>
                  <a:gd name="T5" fmla="*/ 73 h 83"/>
                  <a:gd name="T6" fmla="*/ 51 w 55"/>
                  <a:gd name="T7" fmla="*/ 80 h 83"/>
                  <a:gd name="T8" fmla="*/ 31 w 55"/>
                  <a:gd name="T9" fmla="*/ 74 h 83"/>
                  <a:gd name="T10" fmla="*/ 17 w 55"/>
                  <a:gd name="T11" fmla="*/ 48 h 83"/>
                  <a:gd name="T12" fmla="*/ 14 w 55"/>
                  <a:gd name="T13" fmla="*/ 30 h 83"/>
                  <a:gd name="T14" fmla="*/ 2 w 55"/>
                  <a:gd name="T15" fmla="*/ 50 h 83"/>
                  <a:gd name="T16" fmla="*/ 0 w 55"/>
                  <a:gd name="T17" fmla="*/ 48 h 83"/>
                  <a:gd name="T18" fmla="*/ 12 w 55"/>
                  <a:gd name="T19" fmla="*/ 18 h 83"/>
                  <a:gd name="T20" fmla="*/ 26 w 55"/>
                  <a:gd name="T21" fmla="*/ 6 h 83"/>
                  <a:gd name="T22" fmla="*/ 31 w 55"/>
                  <a:gd name="T23"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83">
                    <a:moveTo>
                      <a:pt x="31" y="39"/>
                    </a:moveTo>
                    <a:cubicBezTo>
                      <a:pt x="32" y="45"/>
                      <a:pt x="41" y="58"/>
                      <a:pt x="48" y="59"/>
                    </a:cubicBezTo>
                    <a:cubicBezTo>
                      <a:pt x="50" y="59"/>
                      <a:pt x="54" y="73"/>
                      <a:pt x="54" y="73"/>
                    </a:cubicBezTo>
                    <a:cubicBezTo>
                      <a:pt x="54" y="73"/>
                      <a:pt x="55" y="78"/>
                      <a:pt x="51" y="80"/>
                    </a:cubicBezTo>
                    <a:cubicBezTo>
                      <a:pt x="46" y="83"/>
                      <a:pt x="36" y="78"/>
                      <a:pt x="31" y="74"/>
                    </a:cubicBezTo>
                    <a:cubicBezTo>
                      <a:pt x="16" y="63"/>
                      <a:pt x="17" y="48"/>
                      <a:pt x="17" y="48"/>
                    </a:cubicBezTo>
                    <a:cubicBezTo>
                      <a:pt x="14" y="30"/>
                      <a:pt x="14" y="30"/>
                      <a:pt x="14" y="30"/>
                    </a:cubicBezTo>
                    <a:cubicBezTo>
                      <a:pt x="2" y="50"/>
                      <a:pt x="2" y="50"/>
                      <a:pt x="2" y="50"/>
                    </a:cubicBezTo>
                    <a:cubicBezTo>
                      <a:pt x="2" y="50"/>
                      <a:pt x="0" y="50"/>
                      <a:pt x="0" y="48"/>
                    </a:cubicBezTo>
                    <a:cubicBezTo>
                      <a:pt x="1" y="45"/>
                      <a:pt x="12" y="18"/>
                      <a:pt x="12" y="18"/>
                    </a:cubicBezTo>
                    <a:cubicBezTo>
                      <a:pt x="12" y="18"/>
                      <a:pt x="17" y="0"/>
                      <a:pt x="26" y="6"/>
                    </a:cubicBezTo>
                    <a:cubicBezTo>
                      <a:pt x="34" y="11"/>
                      <a:pt x="29" y="31"/>
                      <a:pt x="31" y="39"/>
                    </a:cubicBezTo>
                    <a:close/>
                  </a:path>
                </a:pathLst>
              </a:custGeom>
              <a:solidFill>
                <a:srgbClr val="0BA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2" name="Freeform 14"/>
              <p:cNvSpPr>
                <a:spLocks/>
              </p:cNvSpPr>
              <p:nvPr/>
            </p:nvSpPr>
            <p:spPr bwMode="auto">
              <a:xfrm>
                <a:off x="777875" y="1979613"/>
                <a:ext cx="171450" cy="161925"/>
              </a:xfrm>
              <a:custGeom>
                <a:avLst/>
                <a:gdLst>
                  <a:gd name="T0" fmla="*/ 19 w 128"/>
                  <a:gd name="T1" fmla="*/ 41 h 120"/>
                  <a:gd name="T2" fmla="*/ 62 w 128"/>
                  <a:gd name="T3" fmla="*/ 3 h 120"/>
                  <a:gd name="T4" fmla="*/ 62 w 128"/>
                  <a:gd name="T5" fmla="*/ 3 h 120"/>
                  <a:gd name="T6" fmla="*/ 109 w 128"/>
                  <a:gd name="T7" fmla="*/ 45 h 120"/>
                  <a:gd name="T8" fmla="*/ 128 w 128"/>
                  <a:gd name="T9" fmla="*/ 85 h 120"/>
                  <a:gd name="T10" fmla="*/ 108 w 128"/>
                  <a:gd name="T11" fmla="*/ 101 h 120"/>
                  <a:gd name="T12" fmla="*/ 77 w 128"/>
                  <a:gd name="T13" fmla="*/ 109 h 120"/>
                  <a:gd name="T14" fmla="*/ 19 w 128"/>
                  <a:gd name="T15" fmla="*/ 4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0">
                    <a:moveTo>
                      <a:pt x="19" y="41"/>
                    </a:moveTo>
                    <a:cubicBezTo>
                      <a:pt x="26" y="12"/>
                      <a:pt x="50" y="3"/>
                      <a:pt x="62" y="3"/>
                    </a:cubicBezTo>
                    <a:cubicBezTo>
                      <a:pt x="62" y="3"/>
                      <a:pt x="62" y="3"/>
                      <a:pt x="62" y="3"/>
                    </a:cubicBezTo>
                    <a:cubicBezTo>
                      <a:pt x="62" y="3"/>
                      <a:pt x="109" y="0"/>
                      <a:pt x="109" y="45"/>
                    </a:cubicBezTo>
                    <a:cubicBezTo>
                      <a:pt x="110" y="86"/>
                      <a:pt x="128" y="85"/>
                      <a:pt x="128" y="85"/>
                    </a:cubicBezTo>
                    <a:cubicBezTo>
                      <a:pt x="128" y="85"/>
                      <a:pt x="115" y="97"/>
                      <a:pt x="108" y="101"/>
                    </a:cubicBezTo>
                    <a:cubicBezTo>
                      <a:pt x="94" y="109"/>
                      <a:pt x="77" y="109"/>
                      <a:pt x="77" y="109"/>
                    </a:cubicBezTo>
                    <a:cubicBezTo>
                      <a:pt x="77" y="109"/>
                      <a:pt x="0" y="120"/>
                      <a:pt x="19" y="41"/>
                    </a:cubicBezTo>
                    <a:close/>
                  </a:path>
                </a:pathLst>
              </a:custGeom>
              <a:solidFill>
                <a:srgbClr val="E05E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3" name="Freeform 15"/>
              <p:cNvSpPr>
                <a:spLocks/>
              </p:cNvSpPr>
              <p:nvPr/>
            </p:nvSpPr>
            <p:spPr bwMode="auto">
              <a:xfrm>
                <a:off x="893763" y="1852613"/>
                <a:ext cx="149225" cy="404813"/>
              </a:xfrm>
              <a:custGeom>
                <a:avLst/>
                <a:gdLst>
                  <a:gd name="T0" fmla="*/ 5 w 112"/>
                  <a:gd name="T1" fmla="*/ 286 h 302"/>
                  <a:gd name="T2" fmla="*/ 3 w 112"/>
                  <a:gd name="T3" fmla="*/ 265 h 302"/>
                  <a:gd name="T4" fmla="*/ 45 w 112"/>
                  <a:gd name="T5" fmla="*/ 178 h 302"/>
                  <a:gd name="T6" fmla="*/ 93 w 112"/>
                  <a:gd name="T7" fmla="*/ 61 h 302"/>
                  <a:gd name="T8" fmla="*/ 88 w 112"/>
                  <a:gd name="T9" fmla="*/ 37 h 302"/>
                  <a:gd name="T10" fmla="*/ 90 w 112"/>
                  <a:gd name="T11" fmla="*/ 18 h 302"/>
                  <a:gd name="T12" fmla="*/ 100 w 112"/>
                  <a:gd name="T13" fmla="*/ 3 h 302"/>
                  <a:gd name="T14" fmla="*/ 108 w 112"/>
                  <a:gd name="T15" fmla="*/ 16 h 302"/>
                  <a:gd name="T16" fmla="*/ 111 w 112"/>
                  <a:gd name="T17" fmla="*/ 45 h 302"/>
                  <a:gd name="T18" fmla="*/ 107 w 112"/>
                  <a:gd name="T19" fmla="*/ 61 h 302"/>
                  <a:gd name="T20" fmla="*/ 77 w 112"/>
                  <a:gd name="T21" fmla="*/ 177 h 302"/>
                  <a:gd name="T22" fmla="*/ 41 w 112"/>
                  <a:gd name="T23" fmla="*/ 254 h 302"/>
                  <a:gd name="T24" fmla="*/ 5 w 112"/>
                  <a:gd name="T25" fmla="*/ 28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302">
                    <a:moveTo>
                      <a:pt x="5" y="286"/>
                    </a:moveTo>
                    <a:cubicBezTo>
                      <a:pt x="5" y="286"/>
                      <a:pt x="0" y="281"/>
                      <a:pt x="3" y="265"/>
                    </a:cubicBezTo>
                    <a:cubicBezTo>
                      <a:pt x="5" y="250"/>
                      <a:pt x="21" y="225"/>
                      <a:pt x="45" y="178"/>
                    </a:cubicBezTo>
                    <a:cubicBezTo>
                      <a:pt x="77" y="114"/>
                      <a:pt x="94" y="67"/>
                      <a:pt x="93" y="61"/>
                    </a:cubicBezTo>
                    <a:cubicBezTo>
                      <a:pt x="93" y="59"/>
                      <a:pt x="90" y="46"/>
                      <a:pt x="88" y="37"/>
                    </a:cubicBezTo>
                    <a:cubicBezTo>
                      <a:pt x="87" y="31"/>
                      <a:pt x="90" y="18"/>
                      <a:pt x="90" y="18"/>
                    </a:cubicBezTo>
                    <a:cubicBezTo>
                      <a:pt x="90" y="18"/>
                      <a:pt x="94" y="6"/>
                      <a:pt x="100" y="3"/>
                    </a:cubicBezTo>
                    <a:cubicBezTo>
                      <a:pt x="106" y="0"/>
                      <a:pt x="108" y="12"/>
                      <a:pt x="108" y="16"/>
                    </a:cubicBezTo>
                    <a:cubicBezTo>
                      <a:pt x="106" y="28"/>
                      <a:pt x="110" y="37"/>
                      <a:pt x="111" y="45"/>
                    </a:cubicBezTo>
                    <a:cubicBezTo>
                      <a:pt x="111" y="51"/>
                      <a:pt x="112" y="54"/>
                      <a:pt x="107" y="61"/>
                    </a:cubicBezTo>
                    <a:cubicBezTo>
                      <a:pt x="106" y="64"/>
                      <a:pt x="99" y="133"/>
                      <a:pt x="77" y="177"/>
                    </a:cubicBezTo>
                    <a:cubicBezTo>
                      <a:pt x="56" y="218"/>
                      <a:pt x="50" y="235"/>
                      <a:pt x="41" y="254"/>
                    </a:cubicBezTo>
                    <a:cubicBezTo>
                      <a:pt x="33" y="272"/>
                      <a:pt x="22" y="302"/>
                      <a:pt x="5" y="286"/>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14" name="Group 313"/>
            <p:cNvGrpSpPr/>
            <p:nvPr/>
          </p:nvGrpSpPr>
          <p:grpSpPr>
            <a:xfrm>
              <a:off x="319336" y="3199838"/>
              <a:ext cx="322942" cy="607048"/>
              <a:chOff x="371475" y="2590800"/>
              <a:chExt cx="501651" cy="942976"/>
            </a:xfrm>
          </p:grpSpPr>
          <p:sp>
            <p:nvSpPr>
              <p:cNvPr id="315" name="Freeform 16"/>
              <p:cNvSpPr>
                <a:spLocks/>
              </p:cNvSpPr>
              <p:nvPr/>
            </p:nvSpPr>
            <p:spPr bwMode="auto">
              <a:xfrm>
                <a:off x="371475" y="2774950"/>
                <a:ext cx="76200" cy="276225"/>
              </a:xfrm>
              <a:custGeom>
                <a:avLst/>
                <a:gdLst>
                  <a:gd name="T0" fmla="*/ 42 w 57"/>
                  <a:gd name="T1" fmla="*/ 97 h 206"/>
                  <a:gd name="T2" fmla="*/ 55 w 57"/>
                  <a:gd name="T3" fmla="*/ 3 h 206"/>
                  <a:gd name="T4" fmla="*/ 55 w 57"/>
                  <a:gd name="T5" fmla="*/ 0 h 206"/>
                  <a:gd name="T6" fmla="*/ 33 w 57"/>
                  <a:gd name="T7" fmla="*/ 2 h 206"/>
                  <a:gd name="T8" fmla="*/ 11 w 57"/>
                  <a:gd name="T9" fmla="*/ 35 h 206"/>
                  <a:gd name="T10" fmla="*/ 3 w 57"/>
                  <a:gd name="T11" fmla="*/ 101 h 206"/>
                  <a:gd name="T12" fmla="*/ 18 w 57"/>
                  <a:gd name="T13" fmla="*/ 198 h 206"/>
                  <a:gd name="T14" fmla="*/ 30 w 57"/>
                  <a:gd name="T15" fmla="*/ 206 h 206"/>
                  <a:gd name="T16" fmla="*/ 31 w 57"/>
                  <a:gd name="T17" fmla="*/ 192 h 206"/>
                  <a:gd name="T18" fmla="*/ 42 w 57"/>
                  <a:gd name="T19" fmla="*/ 9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206">
                    <a:moveTo>
                      <a:pt x="42" y="97"/>
                    </a:moveTo>
                    <a:cubicBezTo>
                      <a:pt x="50" y="46"/>
                      <a:pt x="57" y="18"/>
                      <a:pt x="55" y="3"/>
                    </a:cubicBezTo>
                    <a:cubicBezTo>
                      <a:pt x="55" y="2"/>
                      <a:pt x="55" y="1"/>
                      <a:pt x="55" y="0"/>
                    </a:cubicBezTo>
                    <a:cubicBezTo>
                      <a:pt x="33" y="2"/>
                      <a:pt x="33" y="2"/>
                      <a:pt x="33" y="2"/>
                    </a:cubicBezTo>
                    <a:cubicBezTo>
                      <a:pt x="25" y="3"/>
                      <a:pt x="14" y="12"/>
                      <a:pt x="11" y="35"/>
                    </a:cubicBezTo>
                    <a:cubicBezTo>
                      <a:pt x="7" y="55"/>
                      <a:pt x="5" y="72"/>
                      <a:pt x="3" y="101"/>
                    </a:cubicBezTo>
                    <a:cubicBezTo>
                      <a:pt x="0" y="128"/>
                      <a:pt x="14" y="174"/>
                      <a:pt x="18" y="198"/>
                    </a:cubicBezTo>
                    <a:cubicBezTo>
                      <a:pt x="18" y="198"/>
                      <a:pt x="24" y="206"/>
                      <a:pt x="30" y="206"/>
                    </a:cubicBezTo>
                    <a:cubicBezTo>
                      <a:pt x="37" y="206"/>
                      <a:pt x="31" y="192"/>
                      <a:pt x="31" y="192"/>
                    </a:cubicBezTo>
                    <a:cubicBezTo>
                      <a:pt x="33" y="171"/>
                      <a:pt x="36" y="138"/>
                      <a:pt x="42" y="97"/>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6" name="Freeform 17"/>
              <p:cNvSpPr>
                <a:spLocks/>
              </p:cNvSpPr>
              <p:nvPr/>
            </p:nvSpPr>
            <p:spPr bwMode="auto">
              <a:xfrm>
                <a:off x="395288" y="2970213"/>
                <a:ext cx="122238" cy="460375"/>
              </a:xfrm>
              <a:custGeom>
                <a:avLst/>
                <a:gdLst>
                  <a:gd name="T0" fmla="*/ 9 w 91"/>
                  <a:gd name="T1" fmla="*/ 55 h 343"/>
                  <a:gd name="T2" fmla="*/ 30 w 91"/>
                  <a:gd name="T3" fmla="*/ 164 h 343"/>
                  <a:gd name="T4" fmla="*/ 26 w 91"/>
                  <a:gd name="T5" fmla="*/ 215 h 343"/>
                  <a:gd name="T6" fmla="*/ 23 w 91"/>
                  <a:gd name="T7" fmla="*/ 301 h 343"/>
                  <a:gd name="T8" fmla="*/ 48 w 91"/>
                  <a:gd name="T9" fmla="*/ 342 h 343"/>
                  <a:gd name="T10" fmla="*/ 53 w 91"/>
                  <a:gd name="T11" fmla="*/ 340 h 343"/>
                  <a:gd name="T12" fmla="*/ 44 w 91"/>
                  <a:gd name="T13" fmla="*/ 316 h 343"/>
                  <a:gd name="T14" fmla="*/ 85 w 91"/>
                  <a:gd name="T15" fmla="*/ 209 h 343"/>
                  <a:gd name="T16" fmla="*/ 90 w 91"/>
                  <a:gd name="T17" fmla="*/ 163 h 343"/>
                  <a:gd name="T18" fmla="*/ 56 w 91"/>
                  <a:gd name="T19" fmla="*/ 24 h 343"/>
                  <a:gd name="T20" fmla="*/ 39 w 91"/>
                  <a:gd name="T21" fmla="*/ 0 h 343"/>
                  <a:gd name="T22" fmla="*/ 9 w 91"/>
                  <a:gd name="T23"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343">
                    <a:moveTo>
                      <a:pt x="9" y="55"/>
                    </a:moveTo>
                    <a:cubicBezTo>
                      <a:pt x="9" y="58"/>
                      <a:pt x="16" y="120"/>
                      <a:pt x="30" y="164"/>
                    </a:cubicBezTo>
                    <a:cubicBezTo>
                      <a:pt x="34" y="178"/>
                      <a:pt x="29" y="209"/>
                      <a:pt x="26" y="215"/>
                    </a:cubicBezTo>
                    <a:cubicBezTo>
                      <a:pt x="13" y="246"/>
                      <a:pt x="22" y="294"/>
                      <a:pt x="23" y="301"/>
                    </a:cubicBezTo>
                    <a:cubicBezTo>
                      <a:pt x="23" y="301"/>
                      <a:pt x="31" y="343"/>
                      <a:pt x="48" y="342"/>
                    </a:cubicBezTo>
                    <a:cubicBezTo>
                      <a:pt x="50" y="342"/>
                      <a:pt x="54" y="342"/>
                      <a:pt x="53" y="340"/>
                    </a:cubicBezTo>
                    <a:cubicBezTo>
                      <a:pt x="53" y="339"/>
                      <a:pt x="46" y="324"/>
                      <a:pt x="44" y="316"/>
                    </a:cubicBezTo>
                    <a:cubicBezTo>
                      <a:pt x="41" y="303"/>
                      <a:pt x="85" y="209"/>
                      <a:pt x="85" y="209"/>
                    </a:cubicBezTo>
                    <a:cubicBezTo>
                      <a:pt x="89" y="200"/>
                      <a:pt x="91" y="177"/>
                      <a:pt x="90" y="163"/>
                    </a:cubicBezTo>
                    <a:cubicBezTo>
                      <a:pt x="90" y="153"/>
                      <a:pt x="56" y="24"/>
                      <a:pt x="56" y="24"/>
                    </a:cubicBezTo>
                    <a:cubicBezTo>
                      <a:pt x="39" y="0"/>
                      <a:pt x="39" y="0"/>
                      <a:pt x="39" y="0"/>
                    </a:cubicBezTo>
                    <a:cubicBezTo>
                      <a:pt x="39" y="0"/>
                      <a:pt x="0" y="13"/>
                      <a:pt x="9" y="55"/>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7" name="Freeform 18"/>
              <p:cNvSpPr>
                <a:spLocks/>
              </p:cNvSpPr>
              <p:nvPr/>
            </p:nvSpPr>
            <p:spPr bwMode="auto">
              <a:xfrm>
                <a:off x="396875" y="3359151"/>
                <a:ext cx="76200" cy="101600"/>
              </a:xfrm>
              <a:custGeom>
                <a:avLst/>
                <a:gdLst>
                  <a:gd name="T0" fmla="*/ 42 w 58"/>
                  <a:gd name="T1" fmla="*/ 12 h 75"/>
                  <a:gd name="T2" fmla="*/ 47 w 58"/>
                  <a:gd name="T3" fmla="*/ 42 h 75"/>
                  <a:gd name="T4" fmla="*/ 57 w 58"/>
                  <a:gd name="T5" fmla="*/ 62 h 75"/>
                  <a:gd name="T6" fmla="*/ 54 w 58"/>
                  <a:gd name="T7" fmla="*/ 71 h 75"/>
                  <a:gd name="T8" fmla="*/ 35 w 58"/>
                  <a:gd name="T9" fmla="*/ 68 h 75"/>
                  <a:gd name="T10" fmla="*/ 19 w 58"/>
                  <a:gd name="T11" fmla="*/ 45 h 75"/>
                  <a:gd name="T12" fmla="*/ 14 w 58"/>
                  <a:gd name="T13" fmla="*/ 28 h 75"/>
                  <a:gd name="T14" fmla="*/ 4 w 58"/>
                  <a:gd name="T15" fmla="*/ 49 h 75"/>
                  <a:gd name="T16" fmla="*/ 2 w 58"/>
                  <a:gd name="T17" fmla="*/ 47 h 75"/>
                  <a:gd name="T18" fmla="*/ 13 w 58"/>
                  <a:gd name="T19" fmla="*/ 13 h 75"/>
                  <a:gd name="T20" fmla="*/ 28 w 58"/>
                  <a:gd name="T21" fmla="*/ 3 h 75"/>
                  <a:gd name="T22" fmla="*/ 42 w 58"/>
                  <a:gd name="T23"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5">
                    <a:moveTo>
                      <a:pt x="42" y="12"/>
                    </a:moveTo>
                    <a:cubicBezTo>
                      <a:pt x="42" y="12"/>
                      <a:pt x="38" y="22"/>
                      <a:pt x="47" y="42"/>
                    </a:cubicBezTo>
                    <a:cubicBezTo>
                      <a:pt x="49" y="48"/>
                      <a:pt x="57" y="62"/>
                      <a:pt x="57" y="62"/>
                    </a:cubicBezTo>
                    <a:cubicBezTo>
                      <a:pt x="57" y="62"/>
                      <a:pt x="58" y="67"/>
                      <a:pt x="54" y="71"/>
                    </a:cubicBezTo>
                    <a:cubicBezTo>
                      <a:pt x="50" y="75"/>
                      <a:pt x="42" y="71"/>
                      <a:pt x="35" y="68"/>
                    </a:cubicBezTo>
                    <a:cubicBezTo>
                      <a:pt x="20" y="59"/>
                      <a:pt x="19" y="45"/>
                      <a:pt x="19" y="45"/>
                    </a:cubicBezTo>
                    <a:cubicBezTo>
                      <a:pt x="14" y="28"/>
                      <a:pt x="14" y="28"/>
                      <a:pt x="14" y="28"/>
                    </a:cubicBezTo>
                    <a:cubicBezTo>
                      <a:pt x="4" y="49"/>
                      <a:pt x="4" y="49"/>
                      <a:pt x="4" y="49"/>
                    </a:cubicBezTo>
                    <a:cubicBezTo>
                      <a:pt x="4" y="49"/>
                      <a:pt x="3" y="46"/>
                      <a:pt x="2" y="47"/>
                    </a:cubicBezTo>
                    <a:cubicBezTo>
                      <a:pt x="0" y="49"/>
                      <a:pt x="13" y="13"/>
                      <a:pt x="13" y="13"/>
                    </a:cubicBezTo>
                    <a:cubicBezTo>
                      <a:pt x="13" y="13"/>
                      <a:pt x="17" y="0"/>
                      <a:pt x="28" y="3"/>
                    </a:cubicBezTo>
                    <a:cubicBezTo>
                      <a:pt x="40" y="7"/>
                      <a:pt x="42" y="12"/>
                      <a:pt x="42" y="12"/>
                    </a:cubicBezTo>
                    <a:close/>
                  </a:path>
                </a:pathLst>
              </a:custGeom>
              <a:solidFill>
                <a:srgbClr val="660C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8" name="Freeform 19"/>
              <p:cNvSpPr>
                <a:spLocks/>
              </p:cNvSpPr>
              <p:nvPr/>
            </p:nvSpPr>
            <p:spPr bwMode="auto">
              <a:xfrm>
                <a:off x="425450" y="2990851"/>
                <a:ext cx="98425" cy="460375"/>
              </a:xfrm>
              <a:custGeom>
                <a:avLst/>
                <a:gdLst>
                  <a:gd name="T0" fmla="*/ 9 w 73"/>
                  <a:gd name="T1" fmla="*/ 66 h 343"/>
                  <a:gd name="T2" fmla="*/ 29 w 73"/>
                  <a:gd name="T3" fmla="*/ 169 h 343"/>
                  <a:gd name="T4" fmla="*/ 29 w 73"/>
                  <a:gd name="T5" fmla="*/ 206 h 343"/>
                  <a:gd name="T6" fmla="*/ 19 w 73"/>
                  <a:gd name="T7" fmla="*/ 307 h 343"/>
                  <a:gd name="T8" fmla="*/ 43 w 73"/>
                  <a:gd name="T9" fmla="*/ 343 h 343"/>
                  <a:gd name="T10" fmla="*/ 48 w 73"/>
                  <a:gd name="T11" fmla="*/ 340 h 343"/>
                  <a:gd name="T12" fmla="*/ 39 w 73"/>
                  <a:gd name="T13" fmla="*/ 325 h 343"/>
                  <a:gd name="T14" fmla="*/ 65 w 73"/>
                  <a:gd name="T15" fmla="*/ 221 h 343"/>
                  <a:gd name="T16" fmla="*/ 73 w 73"/>
                  <a:gd name="T17" fmla="*/ 179 h 343"/>
                  <a:gd name="T18" fmla="*/ 58 w 73"/>
                  <a:gd name="T19" fmla="*/ 5 h 343"/>
                  <a:gd name="T20" fmla="*/ 34 w 73"/>
                  <a:gd name="T21" fmla="*/ 0 h 343"/>
                  <a:gd name="T22" fmla="*/ 9 w 73"/>
                  <a:gd name="T23" fmla="*/ 6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43">
                    <a:moveTo>
                      <a:pt x="9" y="66"/>
                    </a:moveTo>
                    <a:cubicBezTo>
                      <a:pt x="10" y="69"/>
                      <a:pt x="16" y="126"/>
                      <a:pt x="29" y="169"/>
                    </a:cubicBezTo>
                    <a:cubicBezTo>
                      <a:pt x="34" y="186"/>
                      <a:pt x="32" y="200"/>
                      <a:pt x="29" y="206"/>
                    </a:cubicBezTo>
                    <a:cubicBezTo>
                      <a:pt x="11" y="245"/>
                      <a:pt x="17" y="300"/>
                      <a:pt x="19" y="307"/>
                    </a:cubicBezTo>
                    <a:cubicBezTo>
                      <a:pt x="19" y="307"/>
                      <a:pt x="26" y="343"/>
                      <a:pt x="43" y="343"/>
                    </a:cubicBezTo>
                    <a:cubicBezTo>
                      <a:pt x="45" y="343"/>
                      <a:pt x="49" y="342"/>
                      <a:pt x="48" y="340"/>
                    </a:cubicBezTo>
                    <a:cubicBezTo>
                      <a:pt x="48" y="339"/>
                      <a:pt x="41" y="333"/>
                      <a:pt x="39" y="325"/>
                    </a:cubicBezTo>
                    <a:cubicBezTo>
                      <a:pt x="36" y="311"/>
                      <a:pt x="65" y="221"/>
                      <a:pt x="65" y="221"/>
                    </a:cubicBezTo>
                    <a:cubicBezTo>
                      <a:pt x="69" y="212"/>
                      <a:pt x="73" y="199"/>
                      <a:pt x="73" y="179"/>
                    </a:cubicBezTo>
                    <a:cubicBezTo>
                      <a:pt x="72" y="152"/>
                      <a:pt x="58" y="5"/>
                      <a:pt x="58" y="5"/>
                    </a:cubicBezTo>
                    <a:cubicBezTo>
                      <a:pt x="34" y="0"/>
                      <a:pt x="34" y="0"/>
                      <a:pt x="34" y="0"/>
                    </a:cubicBezTo>
                    <a:cubicBezTo>
                      <a:pt x="34" y="0"/>
                      <a:pt x="0" y="24"/>
                      <a:pt x="9" y="6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19" name="Freeform 20"/>
              <p:cNvSpPr>
                <a:spLocks/>
              </p:cNvSpPr>
              <p:nvPr/>
            </p:nvSpPr>
            <p:spPr bwMode="auto">
              <a:xfrm>
                <a:off x="434975" y="3384551"/>
                <a:ext cx="90488" cy="90488"/>
              </a:xfrm>
              <a:custGeom>
                <a:avLst/>
                <a:gdLst>
                  <a:gd name="T0" fmla="*/ 25 w 67"/>
                  <a:gd name="T1" fmla="*/ 14 h 67"/>
                  <a:gd name="T2" fmla="*/ 39 w 67"/>
                  <a:gd name="T3" fmla="*/ 35 h 67"/>
                  <a:gd name="T4" fmla="*/ 63 w 67"/>
                  <a:gd name="T5" fmla="*/ 55 h 67"/>
                  <a:gd name="T6" fmla="*/ 66 w 67"/>
                  <a:gd name="T7" fmla="*/ 62 h 67"/>
                  <a:gd name="T8" fmla="*/ 62 w 67"/>
                  <a:gd name="T9" fmla="*/ 67 h 67"/>
                  <a:gd name="T10" fmla="*/ 35 w 67"/>
                  <a:gd name="T11" fmla="*/ 67 h 67"/>
                  <a:gd name="T12" fmla="*/ 24 w 67"/>
                  <a:gd name="T13" fmla="*/ 60 h 67"/>
                  <a:gd name="T14" fmla="*/ 12 w 67"/>
                  <a:gd name="T15" fmla="*/ 44 h 67"/>
                  <a:gd name="T16" fmla="*/ 13 w 67"/>
                  <a:gd name="T17" fmla="*/ 66 h 67"/>
                  <a:gd name="T18" fmla="*/ 4 w 67"/>
                  <a:gd name="T19" fmla="*/ 66 h 67"/>
                  <a:gd name="T20" fmla="*/ 1 w 67"/>
                  <a:gd name="T21" fmla="*/ 36 h 67"/>
                  <a:gd name="T22" fmla="*/ 6 w 67"/>
                  <a:gd name="T23" fmla="*/ 11 h 67"/>
                  <a:gd name="T24" fmla="*/ 25 w 67"/>
                  <a:gd name="T2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25" y="14"/>
                    </a:moveTo>
                    <a:cubicBezTo>
                      <a:pt x="25" y="14"/>
                      <a:pt x="34" y="28"/>
                      <a:pt x="39" y="35"/>
                    </a:cubicBezTo>
                    <a:cubicBezTo>
                      <a:pt x="43" y="39"/>
                      <a:pt x="63" y="55"/>
                      <a:pt x="63" y="55"/>
                    </a:cubicBezTo>
                    <a:cubicBezTo>
                      <a:pt x="63" y="55"/>
                      <a:pt x="67" y="57"/>
                      <a:pt x="66" y="62"/>
                    </a:cubicBezTo>
                    <a:cubicBezTo>
                      <a:pt x="66" y="67"/>
                      <a:pt x="62" y="67"/>
                      <a:pt x="62" y="67"/>
                    </a:cubicBezTo>
                    <a:cubicBezTo>
                      <a:pt x="35" y="67"/>
                      <a:pt x="35" y="67"/>
                      <a:pt x="35" y="67"/>
                    </a:cubicBezTo>
                    <a:cubicBezTo>
                      <a:pt x="35" y="67"/>
                      <a:pt x="29" y="67"/>
                      <a:pt x="24" y="60"/>
                    </a:cubicBezTo>
                    <a:cubicBezTo>
                      <a:pt x="21" y="56"/>
                      <a:pt x="12" y="44"/>
                      <a:pt x="12" y="44"/>
                    </a:cubicBezTo>
                    <a:cubicBezTo>
                      <a:pt x="13" y="66"/>
                      <a:pt x="13" y="66"/>
                      <a:pt x="13" y="66"/>
                    </a:cubicBezTo>
                    <a:cubicBezTo>
                      <a:pt x="13" y="66"/>
                      <a:pt x="3" y="66"/>
                      <a:pt x="4" y="66"/>
                    </a:cubicBezTo>
                    <a:cubicBezTo>
                      <a:pt x="5" y="67"/>
                      <a:pt x="1" y="36"/>
                      <a:pt x="1" y="36"/>
                    </a:cubicBezTo>
                    <a:cubicBezTo>
                      <a:pt x="1" y="36"/>
                      <a:pt x="0" y="22"/>
                      <a:pt x="6" y="11"/>
                    </a:cubicBezTo>
                    <a:cubicBezTo>
                      <a:pt x="12" y="0"/>
                      <a:pt x="25" y="14"/>
                      <a:pt x="25" y="14"/>
                    </a:cubicBezTo>
                    <a:close/>
                  </a:path>
                </a:pathLst>
              </a:custGeom>
              <a:solidFill>
                <a:srgbClr val="891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0" name="Freeform 21"/>
              <p:cNvSpPr>
                <a:spLocks/>
              </p:cNvSpPr>
              <p:nvPr/>
            </p:nvSpPr>
            <p:spPr bwMode="auto">
              <a:xfrm>
                <a:off x="387350" y="2749550"/>
                <a:ext cx="163513" cy="407988"/>
              </a:xfrm>
              <a:custGeom>
                <a:avLst/>
                <a:gdLst>
                  <a:gd name="T0" fmla="*/ 117 w 123"/>
                  <a:gd name="T1" fmla="*/ 103 h 304"/>
                  <a:gd name="T2" fmla="*/ 71 w 123"/>
                  <a:gd name="T3" fmla="*/ 17 h 304"/>
                  <a:gd name="T4" fmla="*/ 20 w 123"/>
                  <a:gd name="T5" fmla="*/ 20 h 304"/>
                  <a:gd name="T6" fmla="*/ 11 w 123"/>
                  <a:gd name="T7" fmla="*/ 66 h 304"/>
                  <a:gd name="T8" fmla="*/ 20 w 123"/>
                  <a:gd name="T9" fmla="*/ 148 h 304"/>
                  <a:gd name="T10" fmla="*/ 0 w 123"/>
                  <a:gd name="T11" fmla="*/ 278 h 304"/>
                  <a:gd name="T12" fmla="*/ 77 w 123"/>
                  <a:gd name="T13" fmla="*/ 301 h 304"/>
                  <a:gd name="T14" fmla="*/ 123 w 123"/>
                  <a:gd name="T15" fmla="*/ 287 h 304"/>
                  <a:gd name="T16" fmla="*/ 104 w 123"/>
                  <a:gd name="T17" fmla="*/ 219 h 304"/>
                  <a:gd name="T18" fmla="*/ 97 w 123"/>
                  <a:gd name="T19" fmla="*/ 156 h 304"/>
                  <a:gd name="T20" fmla="*/ 101 w 123"/>
                  <a:gd name="T21" fmla="*/ 113 h 304"/>
                  <a:gd name="T22" fmla="*/ 117 w 123"/>
                  <a:gd name="T23" fmla="*/ 10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304">
                    <a:moveTo>
                      <a:pt x="117" y="103"/>
                    </a:moveTo>
                    <a:cubicBezTo>
                      <a:pt x="117" y="103"/>
                      <a:pt x="110" y="34"/>
                      <a:pt x="71" y="17"/>
                    </a:cubicBezTo>
                    <a:cubicBezTo>
                      <a:pt x="50" y="8"/>
                      <a:pt x="29" y="0"/>
                      <a:pt x="20" y="20"/>
                    </a:cubicBezTo>
                    <a:cubicBezTo>
                      <a:pt x="18" y="24"/>
                      <a:pt x="8" y="32"/>
                      <a:pt x="11" y="66"/>
                    </a:cubicBezTo>
                    <a:cubicBezTo>
                      <a:pt x="13" y="96"/>
                      <a:pt x="26" y="128"/>
                      <a:pt x="20" y="148"/>
                    </a:cubicBezTo>
                    <a:cubicBezTo>
                      <a:pt x="14" y="164"/>
                      <a:pt x="1" y="194"/>
                      <a:pt x="0" y="278"/>
                    </a:cubicBezTo>
                    <a:cubicBezTo>
                      <a:pt x="0" y="291"/>
                      <a:pt x="52" y="304"/>
                      <a:pt x="77" y="301"/>
                    </a:cubicBezTo>
                    <a:cubicBezTo>
                      <a:pt x="112" y="297"/>
                      <a:pt x="123" y="287"/>
                      <a:pt x="123" y="287"/>
                    </a:cubicBezTo>
                    <a:cubicBezTo>
                      <a:pt x="123" y="287"/>
                      <a:pt x="115" y="266"/>
                      <a:pt x="104" y="219"/>
                    </a:cubicBezTo>
                    <a:cubicBezTo>
                      <a:pt x="101" y="204"/>
                      <a:pt x="94" y="176"/>
                      <a:pt x="97" y="156"/>
                    </a:cubicBezTo>
                    <a:cubicBezTo>
                      <a:pt x="101" y="125"/>
                      <a:pt x="98" y="126"/>
                      <a:pt x="101" y="113"/>
                    </a:cubicBezTo>
                    <a:cubicBezTo>
                      <a:pt x="104" y="98"/>
                      <a:pt x="117" y="103"/>
                      <a:pt x="117" y="103"/>
                    </a:cubicBezTo>
                    <a:close/>
                  </a:path>
                </a:pathLst>
              </a:custGeom>
              <a:solidFill>
                <a:srgbClr val="CE3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1" name="Freeform 22"/>
              <p:cNvSpPr>
                <a:spLocks/>
              </p:cNvSpPr>
              <p:nvPr/>
            </p:nvSpPr>
            <p:spPr bwMode="auto">
              <a:xfrm>
                <a:off x="541338" y="2808288"/>
                <a:ext cx="101600" cy="279400"/>
              </a:xfrm>
              <a:custGeom>
                <a:avLst/>
                <a:gdLst>
                  <a:gd name="T0" fmla="*/ 76 w 76"/>
                  <a:gd name="T1" fmla="*/ 196 h 208"/>
                  <a:gd name="T2" fmla="*/ 46 w 76"/>
                  <a:gd name="T3" fmla="*/ 102 h 208"/>
                  <a:gd name="T4" fmla="*/ 37 w 76"/>
                  <a:gd name="T5" fmla="*/ 18 h 208"/>
                  <a:gd name="T6" fmla="*/ 23 w 76"/>
                  <a:gd name="T7" fmla="*/ 3 h 208"/>
                  <a:gd name="T8" fmla="*/ 3 w 76"/>
                  <a:gd name="T9" fmla="*/ 44 h 208"/>
                  <a:gd name="T10" fmla="*/ 13 w 76"/>
                  <a:gd name="T11" fmla="*/ 117 h 208"/>
                  <a:gd name="T12" fmla="*/ 51 w 76"/>
                  <a:gd name="T13" fmla="*/ 205 h 208"/>
                  <a:gd name="T14" fmla="*/ 76 w 76"/>
                  <a:gd name="T15" fmla="*/ 19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08">
                    <a:moveTo>
                      <a:pt x="76" y="196"/>
                    </a:moveTo>
                    <a:cubicBezTo>
                      <a:pt x="70" y="175"/>
                      <a:pt x="53" y="137"/>
                      <a:pt x="46" y="102"/>
                    </a:cubicBezTo>
                    <a:cubicBezTo>
                      <a:pt x="42" y="81"/>
                      <a:pt x="45" y="31"/>
                      <a:pt x="37" y="18"/>
                    </a:cubicBezTo>
                    <a:cubicBezTo>
                      <a:pt x="30" y="3"/>
                      <a:pt x="23" y="3"/>
                      <a:pt x="23" y="3"/>
                    </a:cubicBezTo>
                    <a:cubicBezTo>
                      <a:pt x="0" y="0"/>
                      <a:pt x="2" y="25"/>
                      <a:pt x="3" y="44"/>
                    </a:cubicBezTo>
                    <a:cubicBezTo>
                      <a:pt x="3" y="54"/>
                      <a:pt x="5" y="73"/>
                      <a:pt x="13" y="117"/>
                    </a:cubicBezTo>
                    <a:cubicBezTo>
                      <a:pt x="15" y="126"/>
                      <a:pt x="46" y="196"/>
                      <a:pt x="51" y="205"/>
                    </a:cubicBezTo>
                    <a:cubicBezTo>
                      <a:pt x="52" y="202"/>
                      <a:pt x="75" y="208"/>
                      <a:pt x="76" y="196"/>
                    </a:cubicBezTo>
                    <a:close/>
                  </a:path>
                </a:pathLst>
              </a:custGeom>
              <a:solidFill>
                <a:srgbClr val="094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2" name="Freeform 23"/>
              <p:cNvSpPr>
                <a:spLocks/>
              </p:cNvSpPr>
              <p:nvPr/>
            </p:nvSpPr>
            <p:spPr bwMode="auto">
              <a:xfrm>
                <a:off x="638175" y="2771775"/>
                <a:ext cx="7938" cy="1588"/>
              </a:xfrm>
              <a:custGeom>
                <a:avLst/>
                <a:gdLst>
                  <a:gd name="T0" fmla="*/ 0 w 5"/>
                  <a:gd name="T1" fmla="*/ 1 h 1"/>
                  <a:gd name="T2" fmla="*/ 5 w 5"/>
                  <a:gd name="T3" fmla="*/ 0 h 1"/>
                  <a:gd name="T4" fmla="*/ 0 w 5"/>
                  <a:gd name="T5" fmla="*/ 1 h 1"/>
                  <a:gd name="T6" fmla="*/ 0 w 5"/>
                  <a:gd name="T7" fmla="*/ 1 h 1"/>
                </a:gdLst>
                <a:ahLst/>
                <a:cxnLst>
                  <a:cxn ang="0">
                    <a:pos x="T0" y="T1"/>
                  </a:cxn>
                  <a:cxn ang="0">
                    <a:pos x="T2" y="T3"/>
                  </a:cxn>
                  <a:cxn ang="0">
                    <a:pos x="T4" y="T5"/>
                  </a:cxn>
                  <a:cxn ang="0">
                    <a:pos x="T6" y="T7"/>
                  </a:cxn>
                </a:cxnLst>
                <a:rect l="0" t="0" r="r" b="b"/>
                <a:pathLst>
                  <a:path w="5" h="1">
                    <a:moveTo>
                      <a:pt x="0" y="1"/>
                    </a:moveTo>
                    <a:lnTo>
                      <a:pt x="5" y="0"/>
                    </a:lnTo>
                    <a:lnTo>
                      <a:pt x="0" y="1"/>
                    </a:lnTo>
                    <a:lnTo>
                      <a:pt x="0" y="1"/>
                    </a:lnTo>
                    <a:close/>
                  </a:path>
                </a:pathLst>
              </a:custGeom>
              <a:solidFill>
                <a:srgbClr val="E8C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3" name="Freeform 24"/>
              <p:cNvSpPr>
                <a:spLocks/>
              </p:cNvSpPr>
              <p:nvPr/>
            </p:nvSpPr>
            <p:spPr bwMode="auto">
              <a:xfrm>
                <a:off x="601663" y="2749550"/>
                <a:ext cx="61913" cy="57150"/>
              </a:xfrm>
              <a:custGeom>
                <a:avLst/>
                <a:gdLst>
                  <a:gd name="T0" fmla="*/ 1 w 39"/>
                  <a:gd name="T1" fmla="*/ 36 h 36"/>
                  <a:gd name="T2" fmla="*/ 0 w 39"/>
                  <a:gd name="T3" fmla="*/ 4 h 36"/>
                  <a:gd name="T4" fmla="*/ 34 w 39"/>
                  <a:gd name="T5" fmla="*/ 0 h 36"/>
                  <a:gd name="T6" fmla="*/ 39 w 39"/>
                  <a:gd name="T7" fmla="*/ 31 h 36"/>
                  <a:gd name="T8" fmla="*/ 1 w 39"/>
                  <a:gd name="T9" fmla="*/ 36 h 36"/>
                </a:gdLst>
                <a:ahLst/>
                <a:cxnLst>
                  <a:cxn ang="0">
                    <a:pos x="T0" y="T1"/>
                  </a:cxn>
                  <a:cxn ang="0">
                    <a:pos x="T2" y="T3"/>
                  </a:cxn>
                  <a:cxn ang="0">
                    <a:pos x="T4" y="T5"/>
                  </a:cxn>
                  <a:cxn ang="0">
                    <a:pos x="T6" y="T7"/>
                  </a:cxn>
                  <a:cxn ang="0">
                    <a:pos x="T8" y="T9"/>
                  </a:cxn>
                </a:cxnLst>
                <a:rect l="0" t="0" r="r" b="b"/>
                <a:pathLst>
                  <a:path w="39" h="36">
                    <a:moveTo>
                      <a:pt x="1" y="36"/>
                    </a:moveTo>
                    <a:lnTo>
                      <a:pt x="0" y="4"/>
                    </a:lnTo>
                    <a:lnTo>
                      <a:pt x="34" y="0"/>
                    </a:lnTo>
                    <a:lnTo>
                      <a:pt x="39" y="31"/>
                    </a:lnTo>
                    <a:lnTo>
                      <a:pt x="1" y="36"/>
                    </a:ln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4" name="Freeform 25"/>
              <p:cNvSpPr>
                <a:spLocks/>
              </p:cNvSpPr>
              <p:nvPr/>
            </p:nvSpPr>
            <p:spPr bwMode="auto">
              <a:xfrm>
                <a:off x="546100" y="3440113"/>
                <a:ext cx="107950" cy="74613"/>
              </a:xfrm>
              <a:custGeom>
                <a:avLst/>
                <a:gdLst>
                  <a:gd name="T0" fmla="*/ 8 w 80"/>
                  <a:gd name="T1" fmla="*/ 14 h 55"/>
                  <a:gd name="T2" fmla="*/ 0 w 80"/>
                  <a:gd name="T3" fmla="*/ 32 h 55"/>
                  <a:gd name="T4" fmla="*/ 3 w 80"/>
                  <a:gd name="T5" fmla="*/ 50 h 55"/>
                  <a:gd name="T6" fmla="*/ 22 w 80"/>
                  <a:gd name="T7" fmla="*/ 55 h 55"/>
                  <a:gd name="T8" fmla="*/ 42 w 80"/>
                  <a:gd name="T9" fmla="*/ 48 h 55"/>
                  <a:gd name="T10" fmla="*/ 63 w 80"/>
                  <a:gd name="T11" fmla="*/ 39 h 55"/>
                  <a:gd name="T12" fmla="*/ 78 w 80"/>
                  <a:gd name="T13" fmla="*/ 26 h 55"/>
                  <a:gd name="T14" fmla="*/ 74 w 80"/>
                  <a:gd name="T15" fmla="*/ 11 h 55"/>
                  <a:gd name="T16" fmla="*/ 41 w 80"/>
                  <a:gd name="T17" fmla="*/ 12 h 55"/>
                  <a:gd name="T18" fmla="*/ 8 w 80"/>
                  <a:gd name="T1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5">
                    <a:moveTo>
                      <a:pt x="8" y="14"/>
                    </a:moveTo>
                    <a:cubicBezTo>
                      <a:pt x="8" y="14"/>
                      <a:pt x="0" y="21"/>
                      <a:pt x="0" y="32"/>
                    </a:cubicBezTo>
                    <a:cubicBezTo>
                      <a:pt x="0" y="44"/>
                      <a:pt x="1" y="47"/>
                      <a:pt x="3" y="50"/>
                    </a:cubicBezTo>
                    <a:cubicBezTo>
                      <a:pt x="6" y="52"/>
                      <a:pt x="15" y="55"/>
                      <a:pt x="22" y="55"/>
                    </a:cubicBezTo>
                    <a:cubicBezTo>
                      <a:pt x="29" y="54"/>
                      <a:pt x="38" y="49"/>
                      <a:pt x="42" y="48"/>
                    </a:cubicBezTo>
                    <a:cubicBezTo>
                      <a:pt x="46" y="47"/>
                      <a:pt x="56" y="44"/>
                      <a:pt x="63" y="39"/>
                    </a:cubicBezTo>
                    <a:cubicBezTo>
                      <a:pt x="76" y="32"/>
                      <a:pt x="76" y="32"/>
                      <a:pt x="78" y="26"/>
                    </a:cubicBezTo>
                    <a:cubicBezTo>
                      <a:pt x="80" y="20"/>
                      <a:pt x="77" y="12"/>
                      <a:pt x="74" y="11"/>
                    </a:cubicBezTo>
                    <a:cubicBezTo>
                      <a:pt x="60" y="0"/>
                      <a:pt x="47" y="19"/>
                      <a:pt x="41" y="12"/>
                    </a:cubicBezTo>
                    <a:cubicBezTo>
                      <a:pt x="35" y="4"/>
                      <a:pt x="8" y="14"/>
                      <a:pt x="8" y="14"/>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5" name="Freeform 26"/>
              <p:cNvSpPr>
                <a:spLocks/>
              </p:cNvSpPr>
              <p:nvPr/>
            </p:nvSpPr>
            <p:spPr bwMode="auto">
              <a:xfrm>
                <a:off x="546100" y="3443288"/>
                <a:ext cx="104775" cy="61913"/>
              </a:xfrm>
              <a:custGeom>
                <a:avLst/>
                <a:gdLst>
                  <a:gd name="T0" fmla="*/ 6 w 78"/>
                  <a:gd name="T1" fmla="*/ 6 h 47"/>
                  <a:gd name="T2" fmla="*/ 0 w 78"/>
                  <a:gd name="T3" fmla="*/ 23 h 47"/>
                  <a:gd name="T4" fmla="*/ 3 w 78"/>
                  <a:gd name="T5" fmla="*/ 41 h 47"/>
                  <a:gd name="T6" fmla="*/ 20 w 78"/>
                  <a:gd name="T7" fmla="*/ 46 h 47"/>
                  <a:gd name="T8" fmla="*/ 36 w 78"/>
                  <a:gd name="T9" fmla="*/ 42 h 47"/>
                  <a:gd name="T10" fmla="*/ 56 w 78"/>
                  <a:gd name="T11" fmla="*/ 33 h 47"/>
                  <a:gd name="T12" fmla="*/ 77 w 78"/>
                  <a:gd name="T13" fmla="*/ 16 h 47"/>
                  <a:gd name="T14" fmla="*/ 55 w 78"/>
                  <a:gd name="T15" fmla="*/ 2 h 47"/>
                  <a:gd name="T16" fmla="*/ 39 w 78"/>
                  <a:gd name="T17" fmla="*/ 3 h 47"/>
                  <a:gd name="T18" fmla="*/ 6 w 78"/>
                  <a:gd name="T1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7">
                    <a:moveTo>
                      <a:pt x="6" y="6"/>
                    </a:moveTo>
                    <a:cubicBezTo>
                      <a:pt x="6" y="6"/>
                      <a:pt x="1" y="11"/>
                      <a:pt x="0" y="23"/>
                    </a:cubicBezTo>
                    <a:cubicBezTo>
                      <a:pt x="0" y="32"/>
                      <a:pt x="0" y="39"/>
                      <a:pt x="3" y="41"/>
                    </a:cubicBezTo>
                    <a:cubicBezTo>
                      <a:pt x="6" y="44"/>
                      <a:pt x="13" y="47"/>
                      <a:pt x="20" y="46"/>
                    </a:cubicBezTo>
                    <a:cubicBezTo>
                      <a:pt x="26" y="45"/>
                      <a:pt x="32" y="44"/>
                      <a:pt x="36" y="42"/>
                    </a:cubicBezTo>
                    <a:cubicBezTo>
                      <a:pt x="49" y="37"/>
                      <a:pt x="52" y="35"/>
                      <a:pt x="56" y="33"/>
                    </a:cubicBezTo>
                    <a:cubicBezTo>
                      <a:pt x="74" y="25"/>
                      <a:pt x="75" y="21"/>
                      <a:pt x="77" y="16"/>
                    </a:cubicBezTo>
                    <a:cubicBezTo>
                      <a:pt x="78" y="11"/>
                      <a:pt x="69" y="1"/>
                      <a:pt x="55" y="2"/>
                    </a:cubicBezTo>
                    <a:cubicBezTo>
                      <a:pt x="35" y="3"/>
                      <a:pt x="44" y="5"/>
                      <a:pt x="39" y="3"/>
                    </a:cubicBezTo>
                    <a:cubicBezTo>
                      <a:pt x="30" y="0"/>
                      <a:pt x="6" y="6"/>
                      <a:pt x="6" y="6"/>
                    </a:cubicBezTo>
                    <a:close/>
                  </a:path>
                </a:pathLst>
              </a:custGeom>
              <a:solidFill>
                <a:srgbClr val="223E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6" name="Freeform 27"/>
              <p:cNvSpPr>
                <a:spLocks/>
              </p:cNvSpPr>
              <p:nvPr/>
            </p:nvSpPr>
            <p:spPr bwMode="auto">
              <a:xfrm>
                <a:off x="541338" y="2898776"/>
                <a:ext cx="119063" cy="585788"/>
              </a:xfrm>
              <a:custGeom>
                <a:avLst/>
                <a:gdLst>
                  <a:gd name="T0" fmla="*/ 65 w 89"/>
                  <a:gd name="T1" fmla="*/ 67 h 436"/>
                  <a:gd name="T2" fmla="*/ 64 w 89"/>
                  <a:gd name="T3" fmla="*/ 337 h 436"/>
                  <a:gd name="T4" fmla="*/ 53 w 89"/>
                  <a:gd name="T5" fmla="*/ 413 h 436"/>
                  <a:gd name="T6" fmla="*/ 32 w 89"/>
                  <a:gd name="T7" fmla="*/ 431 h 436"/>
                  <a:gd name="T8" fmla="*/ 5 w 89"/>
                  <a:gd name="T9" fmla="*/ 413 h 436"/>
                  <a:gd name="T10" fmla="*/ 16 w 89"/>
                  <a:gd name="T11" fmla="*/ 296 h 436"/>
                  <a:gd name="T12" fmla="*/ 22 w 89"/>
                  <a:gd name="T13" fmla="*/ 156 h 436"/>
                  <a:gd name="T14" fmla="*/ 65 w 89"/>
                  <a:gd name="T15" fmla="*/ 67 h 4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36">
                    <a:moveTo>
                      <a:pt x="65" y="67"/>
                    </a:moveTo>
                    <a:cubicBezTo>
                      <a:pt x="89" y="111"/>
                      <a:pt x="74" y="275"/>
                      <a:pt x="64" y="337"/>
                    </a:cubicBezTo>
                    <a:cubicBezTo>
                      <a:pt x="57" y="379"/>
                      <a:pt x="52" y="420"/>
                      <a:pt x="53" y="413"/>
                    </a:cubicBezTo>
                    <a:cubicBezTo>
                      <a:pt x="53" y="415"/>
                      <a:pt x="42" y="428"/>
                      <a:pt x="32" y="431"/>
                    </a:cubicBezTo>
                    <a:cubicBezTo>
                      <a:pt x="18" y="436"/>
                      <a:pt x="0" y="433"/>
                      <a:pt x="5" y="413"/>
                    </a:cubicBezTo>
                    <a:cubicBezTo>
                      <a:pt x="5" y="413"/>
                      <a:pt x="12" y="328"/>
                      <a:pt x="16" y="296"/>
                    </a:cubicBezTo>
                    <a:cubicBezTo>
                      <a:pt x="21" y="242"/>
                      <a:pt x="24" y="189"/>
                      <a:pt x="22" y="156"/>
                    </a:cubicBezTo>
                    <a:cubicBezTo>
                      <a:pt x="21" y="140"/>
                      <a:pt x="27" y="0"/>
                      <a:pt x="65" y="67"/>
                    </a:cubicBezTo>
                    <a:close/>
                  </a:path>
                </a:pathLst>
              </a:custGeom>
              <a:solidFill>
                <a:srgbClr val="3366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7" name="Freeform 28"/>
              <p:cNvSpPr>
                <a:spLocks/>
              </p:cNvSpPr>
              <p:nvPr/>
            </p:nvSpPr>
            <p:spPr bwMode="auto">
              <a:xfrm>
                <a:off x="657225" y="3462338"/>
                <a:ext cx="120650" cy="71438"/>
              </a:xfrm>
              <a:custGeom>
                <a:avLst/>
                <a:gdLst>
                  <a:gd name="T0" fmla="*/ 7 w 90"/>
                  <a:gd name="T1" fmla="*/ 12 h 53"/>
                  <a:gd name="T2" fmla="*/ 0 w 90"/>
                  <a:gd name="T3" fmla="*/ 30 h 53"/>
                  <a:gd name="T4" fmla="*/ 3 w 90"/>
                  <a:gd name="T5" fmla="*/ 48 h 53"/>
                  <a:gd name="T6" fmla="*/ 22 w 90"/>
                  <a:gd name="T7" fmla="*/ 53 h 53"/>
                  <a:gd name="T8" fmla="*/ 42 w 90"/>
                  <a:gd name="T9" fmla="*/ 44 h 53"/>
                  <a:gd name="T10" fmla="*/ 60 w 90"/>
                  <a:gd name="T11" fmla="*/ 39 h 53"/>
                  <a:gd name="T12" fmla="*/ 87 w 90"/>
                  <a:gd name="T13" fmla="*/ 23 h 53"/>
                  <a:gd name="T14" fmla="*/ 88 w 90"/>
                  <a:gd name="T15" fmla="*/ 11 h 53"/>
                  <a:gd name="T16" fmla="*/ 41 w 90"/>
                  <a:gd name="T17" fmla="*/ 9 h 53"/>
                  <a:gd name="T18" fmla="*/ 7 w 90"/>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3">
                    <a:moveTo>
                      <a:pt x="7" y="12"/>
                    </a:moveTo>
                    <a:cubicBezTo>
                      <a:pt x="7" y="12"/>
                      <a:pt x="0" y="19"/>
                      <a:pt x="0" y="30"/>
                    </a:cubicBezTo>
                    <a:cubicBezTo>
                      <a:pt x="0" y="42"/>
                      <a:pt x="0" y="45"/>
                      <a:pt x="3" y="48"/>
                    </a:cubicBezTo>
                    <a:cubicBezTo>
                      <a:pt x="6" y="50"/>
                      <a:pt x="15" y="53"/>
                      <a:pt x="22" y="53"/>
                    </a:cubicBezTo>
                    <a:cubicBezTo>
                      <a:pt x="29" y="52"/>
                      <a:pt x="38" y="45"/>
                      <a:pt x="42" y="44"/>
                    </a:cubicBezTo>
                    <a:cubicBezTo>
                      <a:pt x="46" y="43"/>
                      <a:pt x="45" y="43"/>
                      <a:pt x="60" y="39"/>
                    </a:cubicBezTo>
                    <a:cubicBezTo>
                      <a:pt x="81" y="34"/>
                      <a:pt x="85" y="28"/>
                      <a:pt x="87" y="23"/>
                    </a:cubicBezTo>
                    <a:cubicBezTo>
                      <a:pt x="89" y="17"/>
                      <a:pt x="90" y="12"/>
                      <a:pt x="88" y="11"/>
                    </a:cubicBezTo>
                    <a:cubicBezTo>
                      <a:pt x="74" y="0"/>
                      <a:pt x="47" y="17"/>
                      <a:pt x="41" y="9"/>
                    </a:cubicBezTo>
                    <a:cubicBezTo>
                      <a:pt x="35" y="2"/>
                      <a:pt x="7" y="12"/>
                      <a:pt x="7"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8" name="Freeform 29"/>
              <p:cNvSpPr>
                <a:spLocks/>
              </p:cNvSpPr>
              <p:nvPr/>
            </p:nvSpPr>
            <p:spPr bwMode="auto">
              <a:xfrm>
                <a:off x="657225" y="3462338"/>
                <a:ext cx="120650" cy="61913"/>
              </a:xfrm>
              <a:custGeom>
                <a:avLst/>
                <a:gdLst>
                  <a:gd name="T0" fmla="*/ 6 w 90"/>
                  <a:gd name="T1" fmla="*/ 5 h 46"/>
                  <a:gd name="T2" fmla="*/ 0 w 90"/>
                  <a:gd name="T3" fmla="*/ 23 h 46"/>
                  <a:gd name="T4" fmla="*/ 3 w 90"/>
                  <a:gd name="T5" fmla="*/ 41 h 46"/>
                  <a:gd name="T6" fmla="*/ 20 w 90"/>
                  <a:gd name="T7" fmla="*/ 46 h 46"/>
                  <a:gd name="T8" fmla="*/ 34 w 90"/>
                  <a:gd name="T9" fmla="*/ 42 h 46"/>
                  <a:gd name="T10" fmla="*/ 56 w 90"/>
                  <a:gd name="T11" fmla="*/ 36 h 46"/>
                  <a:gd name="T12" fmla="*/ 88 w 90"/>
                  <a:gd name="T13" fmla="*/ 15 h 46"/>
                  <a:gd name="T14" fmla="*/ 71 w 90"/>
                  <a:gd name="T15" fmla="*/ 3 h 46"/>
                  <a:gd name="T16" fmla="*/ 39 w 90"/>
                  <a:gd name="T17" fmla="*/ 3 h 46"/>
                  <a:gd name="T18" fmla="*/ 6 w 90"/>
                  <a:gd name="T1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
                    <a:moveTo>
                      <a:pt x="6" y="5"/>
                    </a:moveTo>
                    <a:cubicBezTo>
                      <a:pt x="6" y="5"/>
                      <a:pt x="1" y="11"/>
                      <a:pt x="0" y="23"/>
                    </a:cubicBezTo>
                    <a:cubicBezTo>
                      <a:pt x="0" y="32"/>
                      <a:pt x="0" y="39"/>
                      <a:pt x="3" y="41"/>
                    </a:cubicBezTo>
                    <a:cubicBezTo>
                      <a:pt x="5" y="44"/>
                      <a:pt x="13" y="46"/>
                      <a:pt x="20" y="46"/>
                    </a:cubicBezTo>
                    <a:cubicBezTo>
                      <a:pt x="25" y="45"/>
                      <a:pt x="30" y="43"/>
                      <a:pt x="34" y="42"/>
                    </a:cubicBezTo>
                    <a:cubicBezTo>
                      <a:pt x="41" y="39"/>
                      <a:pt x="45" y="39"/>
                      <a:pt x="56" y="36"/>
                    </a:cubicBezTo>
                    <a:cubicBezTo>
                      <a:pt x="75" y="33"/>
                      <a:pt x="86" y="21"/>
                      <a:pt x="88" y="15"/>
                    </a:cubicBezTo>
                    <a:cubicBezTo>
                      <a:pt x="90" y="10"/>
                      <a:pt x="85" y="2"/>
                      <a:pt x="71" y="3"/>
                    </a:cubicBezTo>
                    <a:cubicBezTo>
                      <a:pt x="51" y="4"/>
                      <a:pt x="44" y="4"/>
                      <a:pt x="39" y="3"/>
                    </a:cubicBezTo>
                    <a:cubicBezTo>
                      <a:pt x="30" y="0"/>
                      <a:pt x="6" y="5"/>
                      <a:pt x="6" y="5"/>
                    </a:cubicBezTo>
                    <a:close/>
                  </a:path>
                </a:pathLst>
              </a:custGeom>
              <a:solidFill>
                <a:srgbClr val="385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29" name="Freeform 30"/>
              <p:cNvSpPr>
                <a:spLocks/>
              </p:cNvSpPr>
              <p:nvPr/>
            </p:nvSpPr>
            <p:spPr bwMode="auto">
              <a:xfrm>
                <a:off x="620713" y="3005138"/>
                <a:ext cx="114300" cy="498475"/>
              </a:xfrm>
              <a:custGeom>
                <a:avLst/>
                <a:gdLst>
                  <a:gd name="T0" fmla="*/ 72 w 86"/>
                  <a:gd name="T1" fmla="*/ 30 h 371"/>
                  <a:gd name="T2" fmla="*/ 84 w 86"/>
                  <a:gd name="T3" fmla="*/ 232 h 371"/>
                  <a:gd name="T4" fmla="*/ 81 w 86"/>
                  <a:gd name="T5" fmla="*/ 287 h 371"/>
                  <a:gd name="T6" fmla="*/ 75 w 86"/>
                  <a:gd name="T7" fmla="*/ 351 h 371"/>
                  <a:gd name="T8" fmla="*/ 58 w 86"/>
                  <a:gd name="T9" fmla="*/ 365 h 371"/>
                  <a:gd name="T10" fmla="*/ 30 w 86"/>
                  <a:gd name="T11" fmla="*/ 348 h 371"/>
                  <a:gd name="T12" fmla="*/ 31 w 86"/>
                  <a:gd name="T13" fmla="*/ 233 h 371"/>
                  <a:gd name="T14" fmla="*/ 3 w 86"/>
                  <a:gd name="T15" fmla="*/ 40 h 371"/>
                  <a:gd name="T16" fmla="*/ 72 w 86"/>
                  <a:gd name="T17" fmla="*/ 3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371">
                    <a:moveTo>
                      <a:pt x="72" y="30"/>
                    </a:moveTo>
                    <a:cubicBezTo>
                      <a:pt x="81" y="77"/>
                      <a:pt x="86" y="218"/>
                      <a:pt x="84" y="232"/>
                    </a:cubicBezTo>
                    <a:cubicBezTo>
                      <a:pt x="84" y="232"/>
                      <a:pt x="86" y="253"/>
                      <a:pt x="81" y="287"/>
                    </a:cubicBezTo>
                    <a:cubicBezTo>
                      <a:pt x="76" y="323"/>
                      <a:pt x="72" y="353"/>
                      <a:pt x="75" y="351"/>
                    </a:cubicBezTo>
                    <a:cubicBezTo>
                      <a:pt x="73" y="353"/>
                      <a:pt x="68" y="361"/>
                      <a:pt x="58" y="365"/>
                    </a:cubicBezTo>
                    <a:cubicBezTo>
                      <a:pt x="44" y="371"/>
                      <a:pt x="26" y="369"/>
                      <a:pt x="30" y="348"/>
                    </a:cubicBezTo>
                    <a:cubicBezTo>
                      <a:pt x="30" y="348"/>
                      <a:pt x="31" y="245"/>
                      <a:pt x="31" y="233"/>
                    </a:cubicBezTo>
                    <a:cubicBezTo>
                      <a:pt x="32" y="189"/>
                      <a:pt x="10" y="71"/>
                      <a:pt x="3" y="40"/>
                    </a:cubicBezTo>
                    <a:cubicBezTo>
                      <a:pt x="0" y="24"/>
                      <a:pt x="67" y="0"/>
                      <a:pt x="72" y="30"/>
                    </a:cubicBezTo>
                    <a:close/>
                  </a:path>
                </a:pathLst>
              </a:custGeom>
              <a:solidFill>
                <a:srgbClr val="4F8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0" name="Freeform 31"/>
              <p:cNvSpPr>
                <a:spLocks/>
              </p:cNvSpPr>
              <p:nvPr/>
            </p:nvSpPr>
            <p:spPr bwMode="auto">
              <a:xfrm>
                <a:off x="550863" y="2654300"/>
                <a:ext cx="100013" cy="128588"/>
              </a:xfrm>
              <a:custGeom>
                <a:avLst/>
                <a:gdLst>
                  <a:gd name="T0" fmla="*/ 40 w 75"/>
                  <a:gd name="T1" fmla="*/ 0 h 96"/>
                  <a:gd name="T2" fmla="*/ 40 w 75"/>
                  <a:gd name="T3" fmla="*/ 6 h 96"/>
                  <a:gd name="T4" fmla="*/ 74 w 75"/>
                  <a:gd name="T5" fmla="*/ 6 h 96"/>
                  <a:gd name="T6" fmla="*/ 75 w 75"/>
                  <a:gd name="T7" fmla="*/ 64 h 96"/>
                  <a:gd name="T8" fmla="*/ 68 w 75"/>
                  <a:gd name="T9" fmla="*/ 78 h 96"/>
                  <a:gd name="T10" fmla="*/ 47 w 75"/>
                  <a:gd name="T11" fmla="*/ 95 h 96"/>
                  <a:gd name="T12" fmla="*/ 30 w 75"/>
                  <a:gd name="T13" fmla="*/ 96 h 96"/>
                  <a:gd name="T14" fmla="*/ 16 w 75"/>
                  <a:gd name="T15" fmla="*/ 85 h 96"/>
                  <a:gd name="T16" fmla="*/ 4 w 75"/>
                  <a:gd name="T17" fmla="*/ 33 h 96"/>
                  <a:gd name="T18" fmla="*/ 9 w 75"/>
                  <a:gd name="T19" fmla="*/ 9 h 96"/>
                  <a:gd name="T20" fmla="*/ 40 w 75"/>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96">
                    <a:moveTo>
                      <a:pt x="40" y="0"/>
                    </a:moveTo>
                    <a:cubicBezTo>
                      <a:pt x="40" y="6"/>
                      <a:pt x="40" y="6"/>
                      <a:pt x="40" y="6"/>
                    </a:cubicBezTo>
                    <a:cubicBezTo>
                      <a:pt x="74" y="6"/>
                      <a:pt x="74" y="6"/>
                      <a:pt x="74" y="6"/>
                    </a:cubicBezTo>
                    <a:cubicBezTo>
                      <a:pt x="75" y="64"/>
                      <a:pt x="75" y="64"/>
                      <a:pt x="75" y="64"/>
                    </a:cubicBezTo>
                    <a:cubicBezTo>
                      <a:pt x="75" y="68"/>
                      <a:pt x="71" y="74"/>
                      <a:pt x="68" y="78"/>
                    </a:cubicBezTo>
                    <a:cubicBezTo>
                      <a:pt x="47" y="95"/>
                      <a:pt x="47" y="95"/>
                      <a:pt x="47" y="95"/>
                    </a:cubicBezTo>
                    <a:cubicBezTo>
                      <a:pt x="30" y="96"/>
                      <a:pt x="30" y="96"/>
                      <a:pt x="30" y="96"/>
                    </a:cubicBezTo>
                    <a:cubicBezTo>
                      <a:pt x="21" y="95"/>
                      <a:pt x="17" y="90"/>
                      <a:pt x="16" y="85"/>
                    </a:cubicBezTo>
                    <a:cubicBezTo>
                      <a:pt x="16" y="85"/>
                      <a:pt x="5" y="37"/>
                      <a:pt x="4" y="33"/>
                    </a:cubicBezTo>
                    <a:cubicBezTo>
                      <a:pt x="4" y="33"/>
                      <a:pt x="0" y="16"/>
                      <a:pt x="9" y="9"/>
                    </a:cubicBezTo>
                    <a:cubicBezTo>
                      <a:pt x="15" y="4"/>
                      <a:pt x="40" y="0"/>
                      <a:pt x="40" y="0"/>
                    </a:cubicBez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1" name="Freeform 32"/>
              <p:cNvSpPr>
                <a:spLocks/>
              </p:cNvSpPr>
              <p:nvPr/>
            </p:nvSpPr>
            <p:spPr bwMode="auto">
              <a:xfrm>
                <a:off x="546100" y="2611438"/>
                <a:ext cx="127000" cy="128588"/>
              </a:xfrm>
              <a:custGeom>
                <a:avLst/>
                <a:gdLst>
                  <a:gd name="T0" fmla="*/ 0 w 94"/>
                  <a:gd name="T1" fmla="*/ 39 h 96"/>
                  <a:gd name="T2" fmla="*/ 19 w 94"/>
                  <a:gd name="T3" fmla="*/ 14 h 96"/>
                  <a:gd name="T4" fmla="*/ 41 w 94"/>
                  <a:gd name="T5" fmla="*/ 5 h 96"/>
                  <a:gd name="T6" fmla="*/ 36 w 94"/>
                  <a:gd name="T7" fmla="*/ 14 h 96"/>
                  <a:gd name="T8" fmla="*/ 44 w 94"/>
                  <a:gd name="T9" fmla="*/ 8 h 96"/>
                  <a:gd name="T10" fmla="*/ 61 w 94"/>
                  <a:gd name="T11" fmla="*/ 3 h 96"/>
                  <a:gd name="T12" fmla="*/ 54 w 94"/>
                  <a:gd name="T13" fmla="*/ 10 h 96"/>
                  <a:gd name="T14" fmla="*/ 55 w 94"/>
                  <a:gd name="T15" fmla="*/ 14 h 96"/>
                  <a:gd name="T16" fmla="*/ 59 w 94"/>
                  <a:gd name="T17" fmla="*/ 11 h 96"/>
                  <a:gd name="T18" fmla="*/ 73 w 94"/>
                  <a:gd name="T19" fmla="*/ 7 h 96"/>
                  <a:gd name="T20" fmla="*/ 69 w 94"/>
                  <a:gd name="T21" fmla="*/ 11 h 96"/>
                  <a:gd name="T22" fmla="*/ 71 w 94"/>
                  <a:gd name="T23" fmla="*/ 19 h 96"/>
                  <a:gd name="T24" fmla="*/ 73 w 94"/>
                  <a:gd name="T25" fmla="*/ 15 h 96"/>
                  <a:gd name="T26" fmla="*/ 80 w 94"/>
                  <a:gd name="T27" fmla="*/ 11 h 96"/>
                  <a:gd name="T28" fmla="*/ 80 w 94"/>
                  <a:gd name="T29" fmla="*/ 19 h 96"/>
                  <a:gd name="T30" fmla="*/ 83 w 94"/>
                  <a:gd name="T31" fmla="*/ 23 h 96"/>
                  <a:gd name="T32" fmla="*/ 93 w 94"/>
                  <a:gd name="T33" fmla="*/ 42 h 96"/>
                  <a:gd name="T34" fmla="*/ 84 w 94"/>
                  <a:gd name="T35" fmla="*/ 89 h 96"/>
                  <a:gd name="T36" fmla="*/ 84 w 94"/>
                  <a:gd name="T37" fmla="*/ 89 h 96"/>
                  <a:gd name="T38" fmla="*/ 52 w 94"/>
                  <a:gd name="T39" fmla="*/ 92 h 96"/>
                  <a:gd name="T40" fmla="*/ 26 w 94"/>
                  <a:gd name="T41" fmla="*/ 65 h 96"/>
                  <a:gd name="T42" fmla="*/ 16 w 94"/>
                  <a:gd name="T43" fmla="*/ 83 h 96"/>
                  <a:gd name="T44" fmla="*/ 11 w 94"/>
                  <a:gd name="T45" fmla="*/ 79 h 96"/>
                  <a:gd name="T46" fmla="*/ 0 w 94"/>
                  <a:gd name="T47"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6">
                    <a:moveTo>
                      <a:pt x="0" y="39"/>
                    </a:moveTo>
                    <a:cubicBezTo>
                      <a:pt x="0" y="30"/>
                      <a:pt x="13" y="19"/>
                      <a:pt x="19" y="14"/>
                    </a:cubicBezTo>
                    <a:cubicBezTo>
                      <a:pt x="30" y="5"/>
                      <a:pt x="41" y="5"/>
                      <a:pt x="41" y="5"/>
                    </a:cubicBezTo>
                    <a:cubicBezTo>
                      <a:pt x="39" y="5"/>
                      <a:pt x="34" y="12"/>
                      <a:pt x="36" y="14"/>
                    </a:cubicBezTo>
                    <a:cubicBezTo>
                      <a:pt x="40" y="16"/>
                      <a:pt x="42" y="12"/>
                      <a:pt x="44" y="8"/>
                    </a:cubicBezTo>
                    <a:cubicBezTo>
                      <a:pt x="49" y="0"/>
                      <a:pt x="61" y="3"/>
                      <a:pt x="61" y="3"/>
                    </a:cubicBezTo>
                    <a:cubicBezTo>
                      <a:pt x="61" y="3"/>
                      <a:pt x="55" y="4"/>
                      <a:pt x="54" y="10"/>
                    </a:cubicBezTo>
                    <a:cubicBezTo>
                      <a:pt x="54" y="10"/>
                      <a:pt x="54" y="13"/>
                      <a:pt x="55" y="14"/>
                    </a:cubicBezTo>
                    <a:cubicBezTo>
                      <a:pt x="56" y="14"/>
                      <a:pt x="56" y="15"/>
                      <a:pt x="59" y="11"/>
                    </a:cubicBezTo>
                    <a:cubicBezTo>
                      <a:pt x="64" y="5"/>
                      <a:pt x="72" y="7"/>
                      <a:pt x="73" y="7"/>
                    </a:cubicBezTo>
                    <a:cubicBezTo>
                      <a:pt x="72" y="7"/>
                      <a:pt x="71" y="8"/>
                      <a:pt x="69" y="11"/>
                    </a:cubicBezTo>
                    <a:cubicBezTo>
                      <a:pt x="67" y="14"/>
                      <a:pt x="68" y="19"/>
                      <a:pt x="71" y="19"/>
                    </a:cubicBezTo>
                    <a:cubicBezTo>
                      <a:pt x="71" y="19"/>
                      <a:pt x="71" y="17"/>
                      <a:pt x="73" y="15"/>
                    </a:cubicBezTo>
                    <a:cubicBezTo>
                      <a:pt x="75" y="11"/>
                      <a:pt x="80" y="11"/>
                      <a:pt x="80" y="11"/>
                    </a:cubicBezTo>
                    <a:cubicBezTo>
                      <a:pt x="80" y="11"/>
                      <a:pt x="77" y="15"/>
                      <a:pt x="80" y="19"/>
                    </a:cubicBezTo>
                    <a:cubicBezTo>
                      <a:pt x="81" y="21"/>
                      <a:pt x="83" y="23"/>
                      <a:pt x="83" y="23"/>
                    </a:cubicBezTo>
                    <a:cubicBezTo>
                      <a:pt x="83" y="23"/>
                      <a:pt x="94" y="30"/>
                      <a:pt x="93" y="42"/>
                    </a:cubicBezTo>
                    <a:cubicBezTo>
                      <a:pt x="84" y="89"/>
                      <a:pt x="84" y="89"/>
                      <a:pt x="84" y="89"/>
                    </a:cubicBezTo>
                    <a:cubicBezTo>
                      <a:pt x="84" y="89"/>
                      <a:pt x="84" y="89"/>
                      <a:pt x="84" y="89"/>
                    </a:cubicBezTo>
                    <a:cubicBezTo>
                      <a:pt x="84" y="93"/>
                      <a:pt x="58" y="96"/>
                      <a:pt x="52" y="92"/>
                    </a:cubicBezTo>
                    <a:cubicBezTo>
                      <a:pt x="47" y="88"/>
                      <a:pt x="31" y="71"/>
                      <a:pt x="26" y="65"/>
                    </a:cubicBezTo>
                    <a:cubicBezTo>
                      <a:pt x="24" y="61"/>
                      <a:pt x="16" y="70"/>
                      <a:pt x="16" y="83"/>
                    </a:cubicBezTo>
                    <a:cubicBezTo>
                      <a:pt x="16" y="87"/>
                      <a:pt x="12" y="84"/>
                      <a:pt x="11" y="79"/>
                    </a:cubicBezTo>
                    <a:cubicBezTo>
                      <a:pt x="10" y="73"/>
                      <a:pt x="0" y="48"/>
                      <a:pt x="0" y="39"/>
                    </a:cubicBezTo>
                    <a:close/>
                  </a:path>
                </a:pathLst>
              </a:custGeom>
              <a:solidFill>
                <a:srgbClr val="C465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2" name="Freeform 33"/>
              <p:cNvSpPr>
                <a:spLocks/>
              </p:cNvSpPr>
              <p:nvPr/>
            </p:nvSpPr>
            <p:spPr bwMode="auto">
              <a:xfrm>
                <a:off x="550863" y="2620963"/>
                <a:ext cx="119063" cy="150813"/>
              </a:xfrm>
              <a:custGeom>
                <a:avLst/>
                <a:gdLst>
                  <a:gd name="T0" fmla="*/ 81 w 89"/>
                  <a:gd name="T1" fmla="*/ 97 h 112"/>
                  <a:gd name="T2" fmla="*/ 52 w 89"/>
                  <a:gd name="T3" fmla="*/ 95 h 112"/>
                  <a:gd name="T4" fmla="*/ 26 w 89"/>
                  <a:gd name="T5" fmla="*/ 70 h 112"/>
                  <a:gd name="T6" fmla="*/ 13 w 89"/>
                  <a:gd name="T7" fmla="*/ 76 h 112"/>
                  <a:gd name="T8" fmla="*/ 10 w 89"/>
                  <a:gd name="T9" fmla="*/ 75 h 112"/>
                  <a:gd name="T10" fmla="*/ 2 w 89"/>
                  <a:gd name="T11" fmla="*/ 43 h 112"/>
                  <a:gd name="T12" fmla="*/ 10 w 89"/>
                  <a:gd name="T13" fmla="*/ 17 h 112"/>
                  <a:gd name="T14" fmla="*/ 32 w 89"/>
                  <a:gd name="T15" fmla="*/ 2 h 112"/>
                  <a:gd name="T16" fmla="*/ 33 w 89"/>
                  <a:gd name="T17" fmla="*/ 12 h 112"/>
                  <a:gd name="T18" fmla="*/ 41 w 89"/>
                  <a:gd name="T19" fmla="*/ 5 h 112"/>
                  <a:gd name="T20" fmla="*/ 52 w 89"/>
                  <a:gd name="T21" fmla="*/ 0 h 112"/>
                  <a:gd name="T22" fmla="*/ 51 w 89"/>
                  <a:gd name="T23" fmla="*/ 11 h 112"/>
                  <a:gd name="T24" fmla="*/ 56 w 89"/>
                  <a:gd name="T25" fmla="*/ 8 h 112"/>
                  <a:gd name="T26" fmla="*/ 66 w 89"/>
                  <a:gd name="T27" fmla="*/ 3 h 112"/>
                  <a:gd name="T28" fmla="*/ 68 w 89"/>
                  <a:gd name="T29" fmla="*/ 15 h 112"/>
                  <a:gd name="T30" fmla="*/ 70 w 89"/>
                  <a:gd name="T31" fmla="*/ 12 h 112"/>
                  <a:gd name="T32" fmla="*/ 74 w 89"/>
                  <a:gd name="T33" fmla="*/ 9 h 112"/>
                  <a:gd name="T34" fmla="*/ 76 w 89"/>
                  <a:gd name="T35" fmla="*/ 16 h 112"/>
                  <a:gd name="T36" fmla="*/ 80 w 89"/>
                  <a:gd name="T37" fmla="*/ 20 h 112"/>
                  <a:gd name="T38" fmla="*/ 89 w 89"/>
                  <a:gd name="T39" fmla="*/ 36 h 112"/>
                  <a:gd name="T40" fmla="*/ 81 w 89"/>
                  <a:gd name="T41"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12">
                    <a:moveTo>
                      <a:pt x="81" y="97"/>
                    </a:moveTo>
                    <a:cubicBezTo>
                      <a:pt x="81" y="97"/>
                      <a:pt x="72" y="112"/>
                      <a:pt x="52" y="95"/>
                    </a:cubicBezTo>
                    <a:cubicBezTo>
                      <a:pt x="44" y="88"/>
                      <a:pt x="32" y="75"/>
                      <a:pt x="26" y="70"/>
                    </a:cubicBezTo>
                    <a:cubicBezTo>
                      <a:pt x="17" y="62"/>
                      <a:pt x="14" y="68"/>
                      <a:pt x="13" y="76"/>
                    </a:cubicBezTo>
                    <a:cubicBezTo>
                      <a:pt x="13" y="78"/>
                      <a:pt x="11" y="76"/>
                      <a:pt x="10" y="75"/>
                    </a:cubicBezTo>
                    <a:cubicBezTo>
                      <a:pt x="9" y="71"/>
                      <a:pt x="4" y="54"/>
                      <a:pt x="2" y="43"/>
                    </a:cubicBezTo>
                    <a:cubicBezTo>
                      <a:pt x="0" y="30"/>
                      <a:pt x="2" y="24"/>
                      <a:pt x="10" y="17"/>
                    </a:cubicBezTo>
                    <a:cubicBezTo>
                      <a:pt x="20" y="8"/>
                      <a:pt x="29" y="3"/>
                      <a:pt x="32" y="2"/>
                    </a:cubicBezTo>
                    <a:cubicBezTo>
                      <a:pt x="30" y="4"/>
                      <a:pt x="29" y="9"/>
                      <a:pt x="33" y="12"/>
                    </a:cubicBezTo>
                    <a:cubicBezTo>
                      <a:pt x="36" y="14"/>
                      <a:pt x="39" y="9"/>
                      <a:pt x="41" y="5"/>
                    </a:cubicBezTo>
                    <a:cubicBezTo>
                      <a:pt x="44" y="1"/>
                      <a:pt x="48" y="0"/>
                      <a:pt x="52" y="0"/>
                    </a:cubicBezTo>
                    <a:cubicBezTo>
                      <a:pt x="48" y="2"/>
                      <a:pt x="46" y="10"/>
                      <a:pt x="51" y="11"/>
                    </a:cubicBezTo>
                    <a:cubicBezTo>
                      <a:pt x="52" y="11"/>
                      <a:pt x="54" y="10"/>
                      <a:pt x="56" y="8"/>
                    </a:cubicBezTo>
                    <a:cubicBezTo>
                      <a:pt x="59" y="4"/>
                      <a:pt x="63" y="3"/>
                      <a:pt x="66" y="3"/>
                    </a:cubicBezTo>
                    <a:cubicBezTo>
                      <a:pt x="64" y="3"/>
                      <a:pt x="60" y="12"/>
                      <a:pt x="68" y="15"/>
                    </a:cubicBezTo>
                    <a:cubicBezTo>
                      <a:pt x="68" y="15"/>
                      <a:pt x="68" y="14"/>
                      <a:pt x="70" y="12"/>
                    </a:cubicBezTo>
                    <a:cubicBezTo>
                      <a:pt x="71" y="9"/>
                      <a:pt x="73" y="9"/>
                      <a:pt x="74" y="9"/>
                    </a:cubicBezTo>
                    <a:cubicBezTo>
                      <a:pt x="74" y="9"/>
                      <a:pt x="72" y="12"/>
                      <a:pt x="76" y="16"/>
                    </a:cubicBezTo>
                    <a:cubicBezTo>
                      <a:pt x="77" y="17"/>
                      <a:pt x="80" y="20"/>
                      <a:pt x="80" y="20"/>
                    </a:cubicBezTo>
                    <a:cubicBezTo>
                      <a:pt x="80" y="20"/>
                      <a:pt x="89" y="26"/>
                      <a:pt x="89" y="36"/>
                    </a:cubicBezTo>
                    <a:cubicBezTo>
                      <a:pt x="89" y="36"/>
                      <a:pt x="88" y="78"/>
                      <a:pt x="81" y="97"/>
                    </a:cubicBezTo>
                    <a:close/>
                  </a:path>
                </a:pathLst>
              </a:custGeom>
              <a:solidFill>
                <a:srgbClr val="561F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3" name="Freeform 34"/>
              <p:cNvSpPr>
                <a:spLocks/>
              </p:cNvSpPr>
              <p:nvPr/>
            </p:nvSpPr>
            <p:spPr bwMode="auto">
              <a:xfrm>
                <a:off x="571500" y="2711450"/>
                <a:ext cx="14288" cy="28575"/>
              </a:xfrm>
              <a:custGeom>
                <a:avLst/>
                <a:gdLst>
                  <a:gd name="T0" fmla="*/ 0 w 11"/>
                  <a:gd name="T1" fmla="*/ 0 h 22"/>
                  <a:gd name="T2" fmla="*/ 9 w 11"/>
                  <a:gd name="T3" fmla="*/ 7 h 22"/>
                  <a:gd name="T4" fmla="*/ 9 w 11"/>
                  <a:gd name="T5" fmla="*/ 17 h 22"/>
                  <a:gd name="T6" fmla="*/ 4 w 11"/>
                  <a:gd name="T7" fmla="*/ 22 h 22"/>
                  <a:gd name="T8" fmla="*/ 2 w 11"/>
                  <a:gd name="T9" fmla="*/ 8 h 22"/>
                  <a:gd name="T10" fmla="*/ 0 w 11"/>
                  <a:gd name="T11" fmla="*/ 0 h 22"/>
                </a:gdLst>
                <a:ahLst/>
                <a:cxnLst>
                  <a:cxn ang="0">
                    <a:pos x="T0" y="T1"/>
                  </a:cxn>
                  <a:cxn ang="0">
                    <a:pos x="T2" y="T3"/>
                  </a:cxn>
                  <a:cxn ang="0">
                    <a:pos x="T4" y="T5"/>
                  </a:cxn>
                  <a:cxn ang="0">
                    <a:pos x="T6" y="T7"/>
                  </a:cxn>
                  <a:cxn ang="0">
                    <a:pos x="T8" y="T9"/>
                  </a:cxn>
                  <a:cxn ang="0">
                    <a:pos x="T10" y="T11"/>
                  </a:cxn>
                </a:cxnLst>
                <a:rect l="0" t="0" r="r" b="b"/>
                <a:pathLst>
                  <a:path w="11" h="22">
                    <a:moveTo>
                      <a:pt x="0" y="0"/>
                    </a:moveTo>
                    <a:cubicBezTo>
                      <a:pt x="0" y="0"/>
                      <a:pt x="6" y="0"/>
                      <a:pt x="9" y="7"/>
                    </a:cubicBezTo>
                    <a:cubicBezTo>
                      <a:pt x="11" y="12"/>
                      <a:pt x="10" y="16"/>
                      <a:pt x="9" y="17"/>
                    </a:cubicBezTo>
                    <a:cubicBezTo>
                      <a:pt x="7" y="21"/>
                      <a:pt x="4" y="22"/>
                      <a:pt x="4" y="22"/>
                    </a:cubicBezTo>
                    <a:cubicBezTo>
                      <a:pt x="4" y="22"/>
                      <a:pt x="3" y="10"/>
                      <a:pt x="2" y="8"/>
                    </a:cubicBezTo>
                    <a:cubicBezTo>
                      <a:pt x="2" y="6"/>
                      <a:pt x="0" y="0"/>
                      <a:pt x="0" y="0"/>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4" name="Freeform 35"/>
              <p:cNvSpPr>
                <a:spLocks/>
              </p:cNvSpPr>
              <p:nvPr/>
            </p:nvSpPr>
            <p:spPr bwMode="auto">
              <a:xfrm>
                <a:off x="561975" y="2705100"/>
                <a:ext cx="17463" cy="41275"/>
              </a:xfrm>
              <a:custGeom>
                <a:avLst/>
                <a:gdLst>
                  <a:gd name="T0" fmla="*/ 4 w 13"/>
                  <a:gd name="T1" fmla="*/ 2 h 30"/>
                  <a:gd name="T2" fmla="*/ 3 w 13"/>
                  <a:gd name="T3" fmla="*/ 6 h 30"/>
                  <a:gd name="T4" fmla="*/ 8 w 13"/>
                  <a:gd name="T5" fmla="*/ 17 h 30"/>
                  <a:gd name="T6" fmla="*/ 8 w 13"/>
                  <a:gd name="T7" fmla="*/ 27 h 30"/>
                  <a:gd name="T8" fmla="*/ 12 w 13"/>
                  <a:gd name="T9" fmla="*/ 25 h 30"/>
                  <a:gd name="T10" fmla="*/ 13 w 13"/>
                  <a:gd name="T11" fmla="*/ 13 h 30"/>
                  <a:gd name="T12" fmla="*/ 4 w 13"/>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13" h="30">
                    <a:moveTo>
                      <a:pt x="4" y="2"/>
                    </a:moveTo>
                    <a:cubicBezTo>
                      <a:pt x="4" y="2"/>
                      <a:pt x="0" y="2"/>
                      <a:pt x="3" y="6"/>
                    </a:cubicBezTo>
                    <a:cubicBezTo>
                      <a:pt x="6" y="11"/>
                      <a:pt x="7" y="14"/>
                      <a:pt x="8" y="17"/>
                    </a:cubicBezTo>
                    <a:cubicBezTo>
                      <a:pt x="8" y="19"/>
                      <a:pt x="8" y="27"/>
                      <a:pt x="8" y="27"/>
                    </a:cubicBezTo>
                    <a:cubicBezTo>
                      <a:pt x="8" y="27"/>
                      <a:pt x="11" y="30"/>
                      <a:pt x="12" y="25"/>
                    </a:cubicBezTo>
                    <a:cubicBezTo>
                      <a:pt x="13" y="23"/>
                      <a:pt x="13" y="19"/>
                      <a:pt x="13" y="13"/>
                    </a:cubicBezTo>
                    <a:cubicBezTo>
                      <a:pt x="12" y="11"/>
                      <a:pt x="8" y="0"/>
                      <a:pt x="4" y="2"/>
                    </a:cubicBezTo>
                    <a:close/>
                  </a:path>
                </a:pathLst>
              </a:custGeom>
              <a:solidFill>
                <a:srgbClr val="F2C8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5" name="Freeform 36"/>
              <p:cNvSpPr>
                <a:spLocks/>
              </p:cNvSpPr>
              <p:nvPr/>
            </p:nvSpPr>
            <p:spPr bwMode="auto">
              <a:xfrm>
                <a:off x="422275" y="2647950"/>
                <a:ext cx="115888" cy="127000"/>
              </a:xfrm>
              <a:custGeom>
                <a:avLst/>
                <a:gdLst>
                  <a:gd name="T0" fmla="*/ 20 w 86"/>
                  <a:gd name="T1" fmla="*/ 13 h 95"/>
                  <a:gd name="T2" fmla="*/ 64 w 86"/>
                  <a:gd name="T3" fmla="*/ 2 h 95"/>
                  <a:gd name="T4" fmla="*/ 81 w 86"/>
                  <a:gd name="T5" fmla="*/ 39 h 95"/>
                  <a:gd name="T6" fmla="*/ 69 w 86"/>
                  <a:gd name="T7" fmla="*/ 87 h 95"/>
                  <a:gd name="T8" fmla="*/ 19 w 86"/>
                  <a:gd name="T9" fmla="*/ 80 h 95"/>
                  <a:gd name="T10" fmla="*/ 0 w 86"/>
                  <a:gd name="T11" fmla="*/ 72 h 95"/>
                  <a:gd name="T12" fmla="*/ 4 w 86"/>
                  <a:gd name="T13" fmla="*/ 44 h 95"/>
                  <a:gd name="T14" fmla="*/ 20 w 86"/>
                  <a:gd name="T15" fmla="*/ 13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5">
                    <a:moveTo>
                      <a:pt x="20" y="13"/>
                    </a:moveTo>
                    <a:cubicBezTo>
                      <a:pt x="40" y="4"/>
                      <a:pt x="51" y="0"/>
                      <a:pt x="64" y="2"/>
                    </a:cubicBezTo>
                    <a:cubicBezTo>
                      <a:pt x="86" y="6"/>
                      <a:pt x="81" y="39"/>
                      <a:pt x="81" y="39"/>
                    </a:cubicBezTo>
                    <a:cubicBezTo>
                      <a:pt x="77" y="60"/>
                      <a:pt x="75" y="81"/>
                      <a:pt x="69" y="87"/>
                    </a:cubicBezTo>
                    <a:cubicBezTo>
                      <a:pt x="61" y="95"/>
                      <a:pt x="36" y="87"/>
                      <a:pt x="19" y="80"/>
                    </a:cubicBezTo>
                    <a:cubicBezTo>
                      <a:pt x="3" y="74"/>
                      <a:pt x="1" y="73"/>
                      <a:pt x="0" y="72"/>
                    </a:cubicBezTo>
                    <a:cubicBezTo>
                      <a:pt x="4" y="44"/>
                      <a:pt x="4" y="44"/>
                      <a:pt x="4" y="44"/>
                    </a:cubicBezTo>
                    <a:cubicBezTo>
                      <a:pt x="4" y="44"/>
                      <a:pt x="9" y="18"/>
                      <a:pt x="20" y="13"/>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6" name="Freeform 37"/>
              <p:cNvSpPr>
                <a:spLocks/>
              </p:cNvSpPr>
              <p:nvPr/>
            </p:nvSpPr>
            <p:spPr bwMode="auto">
              <a:xfrm>
                <a:off x="801688" y="3051176"/>
                <a:ext cx="71438" cy="80963"/>
              </a:xfrm>
              <a:custGeom>
                <a:avLst/>
                <a:gdLst>
                  <a:gd name="T0" fmla="*/ 16 w 54"/>
                  <a:gd name="T1" fmla="*/ 0 h 61"/>
                  <a:gd name="T2" fmla="*/ 44 w 54"/>
                  <a:gd name="T3" fmla="*/ 17 h 61"/>
                  <a:gd name="T4" fmla="*/ 52 w 54"/>
                  <a:gd name="T5" fmla="*/ 27 h 61"/>
                  <a:gd name="T6" fmla="*/ 48 w 54"/>
                  <a:gd name="T7" fmla="*/ 53 h 61"/>
                  <a:gd name="T8" fmla="*/ 34 w 54"/>
                  <a:gd name="T9" fmla="*/ 51 h 61"/>
                  <a:gd name="T10" fmla="*/ 24 w 54"/>
                  <a:gd name="T11" fmla="*/ 35 h 61"/>
                  <a:gd name="T12" fmla="*/ 4 w 54"/>
                  <a:gd name="T13" fmla="*/ 18 h 61"/>
                  <a:gd name="T14" fmla="*/ 16 w 54"/>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1">
                    <a:moveTo>
                      <a:pt x="16" y="0"/>
                    </a:moveTo>
                    <a:cubicBezTo>
                      <a:pt x="16" y="0"/>
                      <a:pt x="41" y="15"/>
                      <a:pt x="44" y="17"/>
                    </a:cubicBezTo>
                    <a:cubicBezTo>
                      <a:pt x="47" y="19"/>
                      <a:pt x="49" y="20"/>
                      <a:pt x="52" y="27"/>
                    </a:cubicBezTo>
                    <a:cubicBezTo>
                      <a:pt x="54" y="34"/>
                      <a:pt x="54" y="48"/>
                      <a:pt x="48" y="53"/>
                    </a:cubicBezTo>
                    <a:cubicBezTo>
                      <a:pt x="38" y="61"/>
                      <a:pt x="36" y="57"/>
                      <a:pt x="34" y="51"/>
                    </a:cubicBezTo>
                    <a:cubicBezTo>
                      <a:pt x="30" y="40"/>
                      <a:pt x="24" y="35"/>
                      <a:pt x="24" y="35"/>
                    </a:cubicBezTo>
                    <a:cubicBezTo>
                      <a:pt x="24" y="35"/>
                      <a:pt x="8" y="27"/>
                      <a:pt x="4" y="18"/>
                    </a:cubicBezTo>
                    <a:cubicBezTo>
                      <a:pt x="0" y="8"/>
                      <a:pt x="16" y="0"/>
                      <a:pt x="16" y="0"/>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7" name="Freeform 38"/>
              <p:cNvSpPr>
                <a:spLocks/>
              </p:cNvSpPr>
              <p:nvPr/>
            </p:nvSpPr>
            <p:spPr bwMode="auto">
              <a:xfrm>
                <a:off x="493713" y="2806700"/>
                <a:ext cx="104775" cy="209550"/>
              </a:xfrm>
              <a:custGeom>
                <a:avLst/>
                <a:gdLst>
                  <a:gd name="T0" fmla="*/ 40 w 78"/>
                  <a:gd name="T1" fmla="*/ 0 h 157"/>
                  <a:gd name="T2" fmla="*/ 18 w 78"/>
                  <a:gd name="T3" fmla="*/ 35 h 157"/>
                  <a:gd name="T4" fmla="*/ 9 w 78"/>
                  <a:gd name="T5" fmla="*/ 116 h 157"/>
                  <a:gd name="T6" fmla="*/ 25 w 78"/>
                  <a:gd name="T7" fmla="*/ 142 h 157"/>
                  <a:gd name="T8" fmla="*/ 78 w 78"/>
                  <a:gd name="T9" fmla="*/ 157 h 157"/>
                  <a:gd name="T10" fmla="*/ 40 w 78"/>
                  <a:gd name="T11" fmla="*/ 0 h 157"/>
                </a:gdLst>
                <a:ahLst/>
                <a:cxnLst>
                  <a:cxn ang="0">
                    <a:pos x="T0" y="T1"/>
                  </a:cxn>
                  <a:cxn ang="0">
                    <a:pos x="T2" y="T3"/>
                  </a:cxn>
                  <a:cxn ang="0">
                    <a:pos x="T4" y="T5"/>
                  </a:cxn>
                  <a:cxn ang="0">
                    <a:pos x="T6" y="T7"/>
                  </a:cxn>
                  <a:cxn ang="0">
                    <a:pos x="T8" y="T9"/>
                  </a:cxn>
                  <a:cxn ang="0">
                    <a:pos x="T10" y="T11"/>
                  </a:cxn>
                </a:cxnLst>
                <a:rect l="0" t="0" r="r" b="b"/>
                <a:pathLst>
                  <a:path w="78" h="157">
                    <a:moveTo>
                      <a:pt x="40" y="0"/>
                    </a:moveTo>
                    <a:cubicBezTo>
                      <a:pt x="40" y="0"/>
                      <a:pt x="24" y="0"/>
                      <a:pt x="18" y="35"/>
                    </a:cubicBezTo>
                    <a:cubicBezTo>
                      <a:pt x="10" y="79"/>
                      <a:pt x="9" y="116"/>
                      <a:pt x="9" y="116"/>
                    </a:cubicBezTo>
                    <a:cubicBezTo>
                      <a:pt x="9" y="116"/>
                      <a:pt x="0" y="130"/>
                      <a:pt x="25" y="142"/>
                    </a:cubicBezTo>
                    <a:cubicBezTo>
                      <a:pt x="46" y="152"/>
                      <a:pt x="78" y="157"/>
                      <a:pt x="78" y="157"/>
                    </a:cubicBezTo>
                    <a:lnTo>
                      <a:pt x="40" y="0"/>
                    </a:lnTo>
                    <a:close/>
                  </a:path>
                </a:pathLst>
              </a:custGeom>
              <a:solidFill>
                <a:srgbClr val="1B9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8" name="Freeform 39"/>
              <p:cNvSpPr>
                <a:spLocks/>
              </p:cNvSpPr>
              <p:nvPr/>
            </p:nvSpPr>
            <p:spPr bwMode="auto">
              <a:xfrm>
                <a:off x="441325" y="2790825"/>
                <a:ext cx="107950" cy="204788"/>
              </a:xfrm>
              <a:custGeom>
                <a:avLst/>
                <a:gdLst>
                  <a:gd name="T0" fmla="*/ 75 w 80"/>
                  <a:gd name="T1" fmla="*/ 101 h 152"/>
                  <a:gd name="T2" fmla="*/ 35 w 80"/>
                  <a:gd name="T3" fmla="*/ 105 h 152"/>
                  <a:gd name="T4" fmla="*/ 56 w 80"/>
                  <a:gd name="T5" fmla="*/ 35 h 152"/>
                  <a:gd name="T6" fmla="*/ 32 w 80"/>
                  <a:gd name="T7" fmla="*/ 16 h 152"/>
                  <a:gd name="T8" fmla="*/ 7 w 80"/>
                  <a:gd name="T9" fmla="*/ 100 h 152"/>
                  <a:gd name="T10" fmla="*/ 7 w 80"/>
                  <a:gd name="T11" fmla="*/ 109 h 152"/>
                  <a:gd name="T12" fmla="*/ 13 w 80"/>
                  <a:gd name="T13" fmla="*/ 144 h 152"/>
                  <a:gd name="T14" fmla="*/ 80 w 80"/>
                  <a:gd name="T15" fmla="*/ 118 h 152"/>
                  <a:gd name="T16" fmla="*/ 75 w 80"/>
                  <a:gd name="T17" fmla="*/ 10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52">
                    <a:moveTo>
                      <a:pt x="75" y="101"/>
                    </a:moveTo>
                    <a:cubicBezTo>
                      <a:pt x="35" y="105"/>
                      <a:pt x="35" y="105"/>
                      <a:pt x="35" y="105"/>
                    </a:cubicBezTo>
                    <a:cubicBezTo>
                      <a:pt x="56" y="35"/>
                      <a:pt x="56" y="35"/>
                      <a:pt x="56" y="35"/>
                    </a:cubicBezTo>
                    <a:cubicBezTo>
                      <a:pt x="56" y="35"/>
                      <a:pt x="63" y="0"/>
                      <a:pt x="32" y="16"/>
                    </a:cubicBezTo>
                    <a:cubicBezTo>
                      <a:pt x="32" y="16"/>
                      <a:pt x="16" y="19"/>
                      <a:pt x="7" y="100"/>
                    </a:cubicBezTo>
                    <a:cubicBezTo>
                      <a:pt x="7" y="103"/>
                      <a:pt x="7" y="106"/>
                      <a:pt x="7" y="109"/>
                    </a:cubicBezTo>
                    <a:cubicBezTo>
                      <a:pt x="5" y="114"/>
                      <a:pt x="0" y="138"/>
                      <a:pt x="13" y="144"/>
                    </a:cubicBezTo>
                    <a:cubicBezTo>
                      <a:pt x="27" y="152"/>
                      <a:pt x="80" y="118"/>
                      <a:pt x="80" y="118"/>
                    </a:cubicBezTo>
                    <a:lnTo>
                      <a:pt x="75" y="101"/>
                    </a:ln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39" name="Freeform 40"/>
              <p:cNvSpPr>
                <a:spLocks/>
              </p:cNvSpPr>
              <p:nvPr/>
            </p:nvSpPr>
            <p:spPr bwMode="auto">
              <a:xfrm>
                <a:off x="528638" y="2790825"/>
                <a:ext cx="212725" cy="357188"/>
              </a:xfrm>
              <a:custGeom>
                <a:avLst/>
                <a:gdLst>
                  <a:gd name="T0" fmla="*/ 27 w 159"/>
                  <a:gd name="T1" fmla="*/ 244 h 265"/>
                  <a:gd name="T2" fmla="*/ 23 w 159"/>
                  <a:gd name="T3" fmla="*/ 156 h 265"/>
                  <a:gd name="T4" fmla="*/ 3 w 159"/>
                  <a:gd name="T5" fmla="*/ 46 h 265"/>
                  <a:gd name="T6" fmla="*/ 14 w 159"/>
                  <a:gd name="T7" fmla="*/ 11 h 265"/>
                  <a:gd name="T8" fmla="*/ 52 w 159"/>
                  <a:gd name="T9" fmla="*/ 3 h 265"/>
                  <a:gd name="T10" fmla="*/ 97 w 159"/>
                  <a:gd name="T11" fmla="*/ 2 h 265"/>
                  <a:gd name="T12" fmla="*/ 152 w 159"/>
                  <a:gd name="T13" fmla="*/ 20 h 265"/>
                  <a:gd name="T14" fmla="*/ 146 w 159"/>
                  <a:gd name="T15" fmla="*/ 118 h 265"/>
                  <a:gd name="T16" fmla="*/ 148 w 159"/>
                  <a:gd name="T17" fmla="*/ 189 h 265"/>
                  <a:gd name="T18" fmla="*/ 150 w 159"/>
                  <a:gd name="T19" fmla="*/ 244 h 265"/>
                  <a:gd name="T20" fmla="*/ 77 w 159"/>
                  <a:gd name="T21" fmla="*/ 260 h 265"/>
                  <a:gd name="T22" fmla="*/ 27 w 159"/>
                  <a:gd name="T23" fmla="*/ 24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265">
                    <a:moveTo>
                      <a:pt x="27" y="244"/>
                    </a:moveTo>
                    <a:cubicBezTo>
                      <a:pt x="27" y="244"/>
                      <a:pt x="27" y="189"/>
                      <a:pt x="23" y="156"/>
                    </a:cubicBezTo>
                    <a:cubicBezTo>
                      <a:pt x="20" y="127"/>
                      <a:pt x="3" y="69"/>
                      <a:pt x="3" y="46"/>
                    </a:cubicBezTo>
                    <a:cubicBezTo>
                      <a:pt x="3" y="46"/>
                      <a:pt x="0" y="19"/>
                      <a:pt x="14" y="11"/>
                    </a:cubicBezTo>
                    <a:cubicBezTo>
                      <a:pt x="23" y="7"/>
                      <a:pt x="41" y="5"/>
                      <a:pt x="52" y="3"/>
                    </a:cubicBezTo>
                    <a:cubicBezTo>
                      <a:pt x="70" y="0"/>
                      <a:pt x="92" y="0"/>
                      <a:pt x="97" y="2"/>
                    </a:cubicBezTo>
                    <a:cubicBezTo>
                      <a:pt x="108" y="5"/>
                      <a:pt x="149" y="13"/>
                      <a:pt x="152" y="20"/>
                    </a:cubicBezTo>
                    <a:cubicBezTo>
                      <a:pt x="159" y="31"/>
                      <a:pt x="144" y="86"/>
                      <a:pt x="146" y="118"/>
                    </a:cubicBezTo>
                    <a:cubicBezTo>
                      <a:pt x="148" y="141"/>
                      <a:pt x="148" y="183"/>
                      <a:pt x="148" y="189"/>
                    </a:cubicBezTo>
                    <a:cubicBezTo>
                      <a:pt x="149" y="199"/>
                      <a:pt x="151" y="244"/>
                      <a:pt x="150" y="244"/>
                    </a:cubicBezTo>
                    <a:cubicBezTo>
                      <a:pt x="125" y="265"/>
                      <a:pt x="99" y="262"/>
                      <a:pt x="77" y="260"/>
                    </a:cubicBezTo>
                    <a:cubicBezTo>
                      <a:pt x="23" y="257"/>
                      <a:pt x="27" y="244"/>
                      <a:pt x="27" y="244"/>
                    </a:cubicBezTo>
                    <a:close/>
                  </a:path>
                </a:pathLst>
              </a:custGeom>
              <a:solidFill>
                <a:srgbClr val="24B2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0" name="Freeform 41"/>
              <p:cNvSpPr>
                <a:spLocks/>
              </p:cNvSpPr>
              <p:nvPr/>
            </p:nvSpPr>
            <p:spPr bwMode="auto">
              <a:xfrm>
                <a:off x="685800" y="2809875"/>
                <a:ext cx="149225" cy="268288"/>
              </a:xfrm>
              <a:custGeom>
                <a:avLst/>
                <a:gdLst>
                  <a:gd name="T0" fmla="*/ 19 w 111"/>
                  <a:gd name="T1" fmla="*/ 3 h 200"/>
                  <a:gd name="T2" fmla="*/ 51 w 111"/>
                  <a:gd name="T3" fmla="*/ 35 h 200"/>
                  <a:gd name="T4" fmla="*/ 70 w 111"/>
                  <a:gd name="T5" fmla="*/ 104 h 200"/>
                  <a:gd name="T6" fmla="*/ 108 w 111"/>
                  <a:gd name="T7" fmla="*/ 178 h 200"/>
                  <a:gd name="T8" fmla="*/ 102 w 111"/>
                  <a:gd name="T9" fmla="*/ 192 h 200"/>
                  <a:gd name="T10" fmla="*/ 86 w 111"/>
                  <a:gd name="T11" fmla="*/ 200 h 200"/>
                  <a:gd name="T12" fmla="*/ 33 w 111"/>
                  <a:gd name="T13" fmla="*/ 127 h 200"/>
                  <a:gd name="T14" fmla="*/ 7 w 111"/>
                  <a:gd name="T15" fmla="*/ 42 h 200"/>
                  <a:gd name="T16" fmla="*/ 19 w 111"/>
                  <a:gd name="T17" fmla="*/ 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00">
                    <a:moveTo>
                      <a:pt x="19" y="3"/>
                    </a:moveTo>
                    <a:cubicBezTo>
                      <a:pt x="27" y="0"/>
                      <a:pt x="44" y="7"/>
                      <a:pt x="51" y="35"/>
                    </a:cubicBezTo>
                    <a:cubicBezTo>
                      <a:pt x="57" y="62"/>
                      <a:pt x="61" y="85"/>
                      <a:pt x="70" y="104"/>
                    </a:cubicBezTo>
                    <a:cubicBezTo>
                      <a:pt x="80" y="126"/>
                      <a:pt x="108" y="178"/>
                      <a:pt x="108" y="178"/>
                    </a:cubicBezTo>
                    <a:cubicBezTo>
                      <a:pt x="108" y="178"/>
                      <a:pt x="111" y="182"/>
                      <a:pt x="102" y="192"/>
                    </a:cubicBezTo>
                    <a:cubicBezTo>
                      <a:pt x="95" y="200"/>
                      <a:pt x="86" y="200"/>
                      <a:pt x="86" y="200"/>
                    </a:cubicBezTo>
                    <a:cubicBezTo>
                      <a:pt x="86" y="200"/>
                      <a:pt x="52" y="155"/>
                      <a:pt x="33" y="127"/>
                    </a:cubicBezTo>
                    <a:cubicBezTo>
                      <a:pt x="23" y="111"/>
                      <a:pt x="7" y="42"/>
                      <a:pt x="7" y="42"/>
                    </a:cubicBezTo>
                    <a:cubicBezTo>
                      <a:pt x="7" y="42"/>
                      <a:pt x="0" y="10"/>
                      <a:pt x="19" y="3"/>
                    </a:cubicBezTo>
                    <a:close/>
                  </a:path>
                </a:pathLst>
              </a:custGeom>
              <a:solidFill>
                <a:srgbClr val="34C6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1" name="Freeform 42"/>
              <p:cNvSpPr>
                <a:spLocks/>
              </p:cNvSpPr>
              <p:nvPr/>
            </p:nvSpPr>
            <p:spPr bwMode="auto">
              <a:xfrm>
                <a:off x="376238" y="2590800"/>
                <a:ext cx="158750" cy="233363"/>
              </a:xfrm>
              <a:custGeom>
                <a:avLst/>
                <a:gdLst>
                  <a:gd name="T0" fmla="*/ 67 w 119"/>
                  <a:gd name="T1" fmla="*/ 172 h 173"/>
                  <a:gd name="T2" fmla="*/ 12 w 119"/>
                  <a:gd name="T3" fmla="*/ 163 h 173"/>
                  <a:gd name="T4" fmla="*/ 21 w 119"/>
                  <a:gd name="T5" fmla="*/ 51 h 173"/>
                  <a:gd name="T6" fmla="*/ 112 w 119"/>
                  <a:gd name="T7" fmla="*/ 48 h 173"/>
                  <a:gd name="T8" fmla="*/ 84 w 119"/>
                  <a:gd name="T9" fmla="*/ 110 h 173"/>
                  <a:gd name="T10" fmla="*/ 91 w 119"/>
                  <a:gd name="T11" fmla="*/ 134 h 173"/>
                  <a:gd name="T12" fmla="*/ 88 w 119"/>
                  <a:gd name="T13" fmla="*/ 172 h 173"/>
                  <a:gd name="T14" fmla="*/ 67 w 119"/>
                  <a:gd name="T15" fmla="*/ 172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173">
                    <a:moveTo>
                      <a:pt x="67" y="172"/>
                    </a:moveTo>
                    <a:cubicBezTo>
                      <a:pt x="36" y="173"/>
                      <a:pt x="10" y="165"/>
                      <a:pt x="12" y="163"/>
                    </a:cubicBezTo>
                    <a:cubicBezTo>
                      <a:pt x="39" y="134"/>
                      <a:pt x="0" y="87"/>
                      <a:pt x="21" y="51"/>
                    </a:cubicBezTo>
                    <a:cubicBezTo>
                      <a:pt x="49" y="0"/>
                      <a:pt x="108" y="36"/>
                      <a:pt x="112" y="48"/>
                    </a:cubicBezTo>
                    <a:cubicBezTo>
                      <a:pt x="119" y="67"/>
                      <a:pt x="72" y="57"/>
                      <a:pt x="84" y="110"/>
                    </a:cubicBezTo>
                    <a:cubicBezTo>
                      <a:pt x="86" y="122"/>
                      <a:pt x="87" y="126"/>
                      <a:pt x="91" y="134"/>
                    </a:cubicBezTo>
                    <a:cubicBezTo>
                      <a:pt x="100" y="151"/>
                      <a:pt x="88" y="172"/>
                      <a:pt x="88" y="172"/>
                    </a:cubicBezTo>
                    <a:cubicBezTo>
                      <a:pt x="88" y="172"/>
                      <a:pt x="88" y="172"/>
                      <a:pt x="67" y="172"/>
                    </a:cubicBezTo>
                    <a:close/>
                  </a:path>
                </a:pathLst>
              </a:custGeom>
              <a:solidFill>
                <a:srgbClr val="2310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42" name="Group 341"/>
            <p:cNvGrpSpPr/>
            <p:nvPr/>
          </p:nvGrpSpPr>
          <p:grpSpPr>
            <a:xfrm>
              <a:off x="795844" y="3242912"/>
              <a:ext cx="206438" cy="664278"/>
              <a:chOff x="927100" y="3005138"/>
              <a:chExt cx="320676" cy="1031875"/>
            </a:xfrm>
          </p:grpSpPr>
          <p:sp>
            <p:nvSpPr>
              <p:cNvPr id="343" name="Freeform 161"/>
              <p:cNvSpPr>
                <a:spLocks/>
              </p:cNvSpPr>
              <p:nvPr/>
            </p:nvSpPr>
            <p:spPr bwMode="auto">
              <a:xfrm>
                <a:off x="998538" y="3297238"/>
                <a:ext cx="58738" cy="147638"/>
              </a:xfrm>
              <a:custGeom>
                <a:avLst/>
                <a:gdLst>
                  <a:gd name="T0" fmla="*/ 8 w 44"/>
                  <a:gd name="T1" fmla="*/ 53 h 110"/>
                  <a:gd name="T2" fmla="*/ 0 w 44"/>
                  <a:gd name="T3" fmla="*/ 82 h 110"/>
                  <a:gd name="T4" fmla="*/ 0 w 44"/>
                  <a:gd name="T5" fmla="*/ 107 h 110"/>
                  <a:gd name="T6" fmla="*/ 33 w 44"/>
                  <a:gd name="T7" fmla="*/ 72 h 110"/>
                  <a:gd name="T8" fmla="*/ 42 w 44"/>
                  <a:gd name="T9" fmla="*/ 45 h 110"/>
                  <a:gd name="T10" fmla="*/ 36 w 44"/>
                  <a:gd name="T11" fmla="*/ 0 h 110"/>
                  <a:gd name="T12" fmla="*/ 0 w 44"/>
                  <a:gd name="T13" fmla="*/ 5 h 110"/>
                  <a:gd name="T14" fmla="*/ 7 w 44"/>
                  <a:gd name="T15" fmla="*/ 39 h 110"/>
                  <a:gd name="T16" fmla="*/ 8 w 44"/>
                  <a:gd name="T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0">
                    <a:moveTo>
                      <a:pt x="8" y="53"/>
                    </a:moveTo>
                    <a:cubicBezTo>
                      <a:pt x="6" y="59"/>
                      <a:pt x="0" y="63"/>
                      <a:pt x="0" y="82"/>
                    </a:cubicBezTo>
                    <a:cubicBezTo>
                      <a:pt x="0" y="108"/>
                      <a:pt x="0" y="107"/>
                      <a:pt x="0" y="107"/>
                    </a:cubicBezTo>
                    <a:cubicBezTo>
                      <a:pt x="2" y="110"/>
                      <a:pt x="27" y="81"/>
                      <a:pt x="33" y="72"/>
                    </a:cubicBezTo>
                    <a:cubicBezTo>
                      <a:pt x="44" y="55"/>
                      <a:pt x="43" y="49"/>
                      <a:pt x="42" y="45"/>
                    </a:cubicBezTo>
                    <a:cubicBezTo>
                      <a:pt x="36" y="0"/>
                      <a:pt x="36" y="0"/>
                      <a:pt x="36" y="0"/>
                    </a:cubicBezTo>
                    <a:cubicBezTo>
                      <a:pt x="0" y="5"/>
                      <a:pt x="0" y="5"/>
                      <a:pt x="0" y="5"/>
                    </a:cubicBezTo>
                    <a:cubicBezTo>
                      <a:pt x="0" y="5"/>
                      <a:pt x="5" y="30"/>
                      <a:pt x="7" y="39"/>
                    </a:cubicBezTo>
                    <a:cubicBezTo>
                      <a:pt x="8" y="41"/>
                      <a:pt x="10" y="47"/>
                      <a:pt x="8" y="53"/>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4" name="Freeform 162"/>
              <p:cNvSpPr>
                <a:spLocks/>
              </p:cNvSpPr>
              <p:nvPr/>
            </p:nvSpPr>
            <p:spPr bwMode="auto">
              <a:xfrm>
                <a:off x="930275" y="3559176"/>
                <a:ext cx="104775" cy="406400"/>
              </a:xfrm>
              <a:custGeom>
                <a:avLst/>
                <a:gdLst>
                  <a:gd name="T0" fmla="*/ 18 w 79"/>
                  <a:gd name="T1" fmla="*/ 296 h 302"/>
                  <a:gd name="T2" fmla="*/ 15 w 79"/>
                  <a:gd name="T3" fmla="*/ 225 h 302"/>
                  <a:gd name="T4" fmla="*/ 20 w 79"/>
                  <a:gd name="T5" fmla="*/ 167 h 302"/>
                  <a:gd name="T6" fmla="*/ 4 w 79"/>
                  <a:gd name="T7" fmla="*/ 54 h 302"/>
                  <a:gd name="T8" fmla="*/ 33 w 79"/>
                  <a:gd name="T9" fmla="*/ 5 h 302"/>
                  <a:gd name="T10" fmla="*/ 60 w 79"/>
                  <a:gd name="T11" fmla="*/ 4 h 302"/>
                  <a:gd name="T12" fmla="*/ 78 w 79"/>
                  <a:gd name="T13" fmla="*/ 22 h 302"/>
                  <a:gd name="T14" fmla="*/ 58 w 79"/>
                  <a:gd name="T15" fmla="*/ 81 h 302"/>
                  <a:gd name="T16" fmla="*/ 31 w 79"/>
                  <a:gd name="T17" fmla="*/ 302 h 302"/>
                  <a:gd name="T18" fmla="*/ 18 w 79"/>
                  <a:gd name="T19"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302">
                    <a:moveTo>
                      <a:pt x="18" y="296"/>
                    </a:moveTo>
                    <a:cubicBezTo>
                      <a:pt x="18" y="296"/>
                      <a:pt x="14" y="264"/>
                      <a:pt x="15" y="225"/>
                    </a:cubicBezTo>
                    <a:cubicBezTo>
                      <a:pt x="15" y="206"/>
                      <a:pt x="21" y="188"/>
                      <a:pt x="20" y="167"/>
                    </a:cubicBezTo>
                    <a:cubicBezTo>
                      <a:pt x="17" y="114"/>
                      <a:pt x="0" y="85"/>
                      <a:pt x="4" y="54"/>
                    </a:cubicBezTo>
                    <a:cubicBezTo>
                      <a:pt x="6" y="39"/>
                      <a:pt x="12" y="17"/>
                      <a:pt x="33" y="5"/>
                    </a:cubicBezTo>
                    <a:cubicBezTo>
                      <a:pt x="41" y="0"/>
                      <a:pt x="50" y="1"/>
                      <a:pt x="60" y="4"/>
                    </a:cubicBezTo>
                    <a:cubicBezTo>
                      <a:pt x="79" y="8"/>
                      <a:pt x="78" y="22"/>
                      <a:pt x="78" y="22"/>
                    </a:cubicBezTo>
                    <a:cubicBezTo>
                      <a:pt x="78" y="22"/>
                      <a:pt x="56" y="67"/>
                      <a:pt x="58" y="81"/>
                    </a:cubicBezTo>
                    <a:cubicBezTo>
                      <a:pt x="74" y="211"/>
                      <a:pt x="31" y="302"/>
                      <a:pt x="31" y="302"/>
                    </a:cubicBezTo>
                    <a:lnTo>
                      <a:pt x="18" y="296"/>
                    </a:lnTo>
                    <a:close/>
                  </a:path>
                </a:pathLst>
              </a:custGeom>
              <a:solidFill>
                <a:srgbClr val="CC1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5" name="Freeform 163"/>
              <p:cNvSpPr>
                <a:spLocks/>
              </p:cNvSpPr>
              <p:nvPr/>
            </p:nvSpPr>
            <p:spPr bwMode="auto">
              <a:xfrm>
                <a:off x="939800" y="3584576"/>
                <a:ext cx="190500" cy="371475"/>
              </a:xfrm>
              <a:custGeom>
                <a:avLst/>
                <a:gdLst>
                  <a:gd name="T0" fmla="*/ 60 w 142"/>
                  <a:gd name="T1" fmla="*/ 9 h 276"/>
                  <a:gd name="T2" fmla="*/ 129 w 142"/>
                  <a:gd name="T3" fmla="*/ 131 h 276"/>
                  <a:gd name="T4" fmla="*/ 126 w 142"/>
                  <a:gd name="T5" fmla="*/ 171 h 276"/>
                  <a:gd name="T6" fmla="*/ 65 w 142"/>
                  <a:gd name="T7" fmla="*/ 263 h 276"/>
                  <a:gd name="T8" fmla="*/ 47 w 142"/>
                  <a:gd name="T9" fmla="*/ 268 h 276"/>
                  <a:gd name="T10" fmla="*/ 49 w 142"/>
                  <a:gd name="T11" fmla="*/ 254 h 276"/>
                  <a:gd name="T12" fmla="*/ 68 w 142"/>
                  <a:gd name="T13" fmla="*/ 197 h 276"/>
                  <a:gd name="T14" fmla="*/ 88 w 142"/>
                  <a:gd name="T15" fmla="*/ 162 h 276"/>
                  <a:gd name="T16" fmla="*/ 91 w 142"/>
                  <a:gd name="T17" fmla="*/ 148 h 276"/>
                  <a:gd name="T18" fmla="*/ 32 w 142"/>
                  <a:gd name="T19" fmla="*/ 76 h 276"/>
                  <a:gd name="T20" fmla="*/ 25 w 142"/>
                  <a:gd name="T21" fmla="*/ 16 h 276"/>
                  <a:gd name="T22" fmla="*/ 60 w 142"/>
                  <a:gd name="T23" fmla="*/ 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6">
                    <a:moveTo>
                      <a:pt x="60" y="9"/>
                    </a:moveTo>
                    <a:cubicBezTo>
                      <a:pt x="129" y="131"/>
                      <a:pt x="129" y="131"/>
                      <a:pt x="129" y="131"/>
                    </a:cubicBezTo>
                    <a:cubicBezTo>
                      <a:pt x="129" y="131"/>
                      <a:pt x="142" y="152"/>
                      <a:pt x="126" y="171"/>
                    </a:cubicBezTo>
                    <a:cubicBezTo>
                      <a:pt x="102" y="200"/>
                      <a:pt x="65" y="263"/>
                      <a:pt x="65" y="263"/>
                    </a:cubicBezTo>
                    <a:cubicBezTo>
                      <a:pt x="65" y="263"/>
                      <a:pt x="60" y="276"/>
                      <a:pt x="47" y="268"/>
                    </a:cubicBezTo>
                    <a:cubicBezTo>
                      <a:pt x="41" y="264"/>
                      <a:pt x="49" y="254"/>
                      <a:pt x="49" y="254"/>
                    </a:cubicBezTo>
                    <a:cubicBezTo>
                      <a:pt x="49" y="254"/>
                      <a:pt x="62" y="214"/>
                      <a:pt x="68" y="197"/>
                    </a:cubicBezTo>
                    <a:cubicBezTo>
                      <a:pt x="76" y="173"/>
                      <a:pt x="88" y="162"/>
                      <a:pt x="88" y="162"/>
                    </a:cubicBezTo>
                    <a:cubicBezTo>
                      <a:pt x="88" y="162"/>
                      <a:pt x="96" y="155"/>
                      <a:pt x="91" y="148"/>
                    </a:cubicBezTo>
                    <a:cubicBezTo>
                      <a:pt x="85" y="139"/>
                      <a:pt x="32" y="76"/>
                      <a:pt x="32" y="76"/>
                    </a:cubicBezTo>
                    <a:cubicBezTo>
                      <a:pt x="32" y="76"/>
                      <a:pt x="0" y="40"/>
                      <a:pt x="25" y="16"/>
                    </a:cubicBezTo>
                    <a:cubicBezTo>
                      <a:pt x="42" y="0"/>
                      <a:pt x="60" y="9"/>
                      <a:pt x="60" y="9"/>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6" name="Freeform 164"/>
              <p:cNvSpPr>
                <a:spLocks/>
              </p:cNvSpPr>
              <p:nvPr/>
            </p:nvSpPr>
            <p:spPr bwMode="auto">
              <a:xfrm>
                <a:off x="927100" y="3343276"/>
                <a:ext cx="173038" cy="315913"/>
              </a:xfrm>
              <a:custGeom>
                <a:avLst/>
                <a:gdLst>
                  <a:gd name="T0" fmla="*/ 98 w 129"/>
                  <a:gd name="T1" fmla="*/ 223 h 235"/>
                  <a:gd name="T2" fmla="*/ 107 w 129"/>
                  <a:gd name="T3" fmla="*/ 106 h 235"/>
                  <a:gd name="T4" fmla="*/ 126 w 129"/>
                  <a:gd name="T5" fmla="*/ 73 h 235"/>
                  <a:gd name="T6" fmla="*/ 90 w 129"/>
                  <a:gd name="T7" fmla="*/ 18 h 235"/>
                  <a:gd name="T8" fmla="*/ 44 w 129"/>
                  <a:gd name="T9" fmla="*/ 3 h 235"/>
                  <a:gd name="T10" fmla="*/ 27 w 129"/>
                  <a:gd name="T11" fmla="*/ 45 h 235"/>
                  <a:gd name="T12" fmla="*/ 36 w 129"/>
                  <a:gd name="T13" fmla="*/ 125 h 235"/>
                  <a:gd name="T14" fmla="*/ 0 w 129"/>
                  <a:gd name="T15" fmla="*/ 201 h 235"/>
                  <a:gd name="T16" fmla="*/ 26 w 129"/>
                  <a:gd name="T17" fmla="*/ 220 h 235"/>
                  <a:gd name="T18" fmla="*/ 98 w 129"/>
                  <a:gd name="T19" fmla="*/ 2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35">
                    <a:moveTo>
                      <a:pt x="98" y="223"/>
                    </a:moveTo>
                    <a:cubicBezTo>
                      <a:pt x="98" y="223"/>
                      <a:pt x="101" y="113"/>
                      <a:pt x="107" y="106"/>
                    </a:cubicBezTo>
                    <a:cubicBezTo>
                      <a:pt x="119" y="95"/>
                      <a:pt x="129" y="82"/>
                      <a:pt x="126" y="73"/>
                    </a:cubicBezTo>
                    <a:cubicBezTo>
                      <a:pt x="121" y="57"/>
                      <a:pt x="112" y="46"/>
                      <a:pt x="90" y="18"/>
                    </a:cubicBezTo>
                    <a:cubicBezTo>
                      <a:pt x="74" y="0"/>
                      <a:pt x="44" y="3"/>
                      <a:pt x="44" y="3"/>
                    </a:cubicBezTo>
                    <a:cubicBezTo>
                      <a:pt x="44" y="3"/>
                      <a:pt x="22" y="17"/>
                      <a:pt x="27" y="45"/>
                    </a:cubicBezTo>
                    <a:cubicBezTo>
                      <a:pt x="32" y="72"/>
                      <a:pt x="41" y="107"/>
                      <a:pt x="36" y="125"/>
                    </a:cubicBezTo>
                    <a:cubicBezTo>
                      <a:pt x="32" y="143"/>
                      <a:pt x="0" y="201"/>
                      <a:pt x="0" y="201"/>
                    </a:cubicBezTo>
                    <a:cubicBezTo>
                      <a:pt x="0" y="201"/>
                      <a:pt x="7" y="213"/>
                      <a:pt x="26" y="220"/>
                    </a:cubicBezTo>
                    <a:cubicBezTo>
                      <a:pt x="61" y="235"/>
                      <a:pt x="87" y="233"/>
                      <a:pt x="98" y="223"/>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7" name="Freeform 165"/>
              <p:cNvSpPr>
                <a:spLocks/>
              </p:cNvSpPr>
              <p:nvPr/>
            </p:nvSpPr>
            <p:spPr bwMode="auto">
              <a:xfrm>
                <a:off x="935038" y="3922713"/>
                <a:ext cx="106363" cy="114300"/>
              </a:xfrm>
              <a:custGeom>
                <a:avLst/>
                <a:gdLst>
                  <a:gd name="T0" fmla="*/ 38 w 79"/>
                  <a:gd name="T1" fmla="*/ 7 h 85"/>
                  <a:gd name="T2" fmla="*/ 50 w 79"/>
                  <a:gd name="T3" fmla="*/ 52 h 85"/>
                  <a:gd name="T4" fmla="*/ 72 w 79"/>
                  <a:gd name="T5" fmla="*/ 58 h 85"/>
                  <a:gd name="T6" fmla="*/ 76 w 79"/>
                  <a:gd name="T7" fmla="*/ 80 h 85"/>
                  <a:gd name="T8" fmla="*/ 57 w 79"/>
                  <a:gd name="T9" fmla="*/ 81 h 85"/>
                  <a:gd name="T10" fmla="*/ 33 w 79"/>
                  <a:gd name="T11" fmla="*/ 69 h 85"/>
                  <a:gd name="T12" fmla="*/ 24 w 79"/>
                  <a:gd name="T13" fmla="*/ 57 h 85"/>
                  <a:gd name="T14" fmla="*/ 17 w 79"/>
                  <a:gd name="T15" fmla="*/ 51 h 85"/>
                  <a:gd name="T16" fmla="*/ 20 w 79"/>
                  <a:gd name="T17" fmla="*/ 82 h 85"/>
                  <a:gd name="T18" fmla="*/ 17 w 79"/>
                  <a:gd name="T19" fmla="*/ 81 h 85"/>
                  <a:gd name="T20" fmla="*/ 5 w 79"/>
                  <a:gd name="T21" fmla="*/ 36 h 85"/>
                  <a:gd name="T22" fmla="*/ 8 w 79"/>
                  <a:gd name="T23" fmla="*/ 14 h 85"/>
                  <a:gd name="T24" fmla="*/ 12 w 79"/>
                  <a:gd name="T25" fmla="*/ 2 h 85"/>
                  <a:gd name="T26" fmla="*/ 38 w 79"/>
                  <a:gd name="T27"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85">
                    <a:moveTo>
                      <a:pt x="38" y="7"/>
                    </a:moveTo>
                    <a:cubicBezTo>
                      <a:pt x="38" y="7"/>
                      <a:pt x="38" y="46"/>
                      <a:pt x="50" y="52"/>
                    </a:cubicBezTo>
                    <a:cubicBezTo>
                      <a:pt x="52" y="53"/>
                      <a:pt x="72" y="58"/>
                      <a:pt x="72" y="58"/>
                    </a:cubicBezTo>
                    <a:cubicBezTo>
                      <a:pt x="72" y="58"/>
                      <a:pt x="79" y="72"/>
                      <a:pt x="76" y="80"/>
                    </a:cubicBezTo>
                    <a:cubicBezTo>
                      <a:pt x="75" y="83"/>
                      <a:pt x="64" y="81"/>
                      <a:pt x="57" y="81"/>
                    </a:cubicBezTo>
                    <a:cubicBezTo>
                      <a:pt x="39" y="82"/>
                      <a:pt x="33" y="69"/>
                      <a:pt x="33" y="69"/>
                    </a:cubicBezTo>
                    <a:cubicBezTo>
                      <a:pt x="33" y="69"/>
                      <a:pt x="26" y="59"/>
                      <a:pt x="24" y="57"/>
                    </a:cubicBezTo>
                    <a:cubicBezTo>
                      <a:pt x="15" y="40"/>
                      <a:pt x="17" y="51"/>
                      <a:pt x="17" y="51"/>
                    </a:cubicBezTo>
                    <a:cubicBezTo>
                      <a:pt x="20" y="82"/>
                      <a:pt x="20" y="82"/>
                      <a:pt x="20" y="82"/>
                    </a:cubicBezTo>
                    <a:cubicBezTo>
                      <a:pt x="20" y="82"/>
                      <a:pt x="18" y="80"/>
                      <a:pt x="17" y="81"/>
                    </a:cubicBezTo>
                    <a:cubicBezTo>
                      <a:pt x="17" y="85"/>
                      <a:pt x="5" y="36"/>
                      <a:pt x="5" y="36"/>
                    </a:cubicBezTo>
                    <a:cubicBezTo>
                      <a:pt x="5" y="36"/>
                      <a:pt x="0" y="27"/>
                      <a:pt x="8" y="14"/>
                    </a:cubicBezTo>
                    <a:cubicBezTo>
                      <a:pt x="13" y="7"/>
                      <a:pt x="9" y="2"/>
                      <a:pt x="12" y="2"/>
                    </a:cubicBezTo>
                    <a:cubicBezTo>
                      <a:pt x="21" y="0"/>
                      <a:pt x="38" y="7"/>
                      <a:pt x="38" y="7"/>
                    </a:cubicBezTo>
                    <a:close/>
                  </a:path>
                </a:pathLst>
              </a:custGeom>
              <a:solidFill>
                <a:srgbClr val="6B7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8" name="Freeform 166"/>
              <p:cNvSpPr>
                <a:spLocks/>
              </p:cNvSpPr>
              <p:nvPr/>
            </p:nvSpPr>
            <p:spPr bwMode="auto">
              <a:xfrm>
                <a:off x="981075" y="3889376"/>
                <a:ext cx="88900" cy="139700"/>
              </a:xfrm>
              <a:custGeom>
                <a:avLst/>
                <a:gdLst>
                  <a:gd name="T0" fmla="*/ 47 w 66"/>
                  <a:gd name="T1" fmla="*/ 26 h 104"/>
                  <a:gd name="T2" fmla="*/ 55 w 66"/>
                  <a:gd name="T3" fmla="*/ 71 h 104"/>
                  <a:gd name="T4" fmla="*/ 65 w 66"/>
                  <a:gd name="T5" fmla="*/ 83 h 104"/>
                  <a:gd name="T6" fmla="*/ 64 w 66"/>
                  <a:gd name="T7" fmla="*/ 97 h 104"/>
                  <a:gd name="T8" fmla="*/ 37 w 66"/>
                  <a:gd name="T9" fmla="*/ 95 h 104"/>
                  <a:gd name="T10" fmla="*/ 20 w 66"/>
                  <a:gd name="T11" fmla="*/ 71 h 104"/>
                  <a:gd name="T12" fmla="*/ 16 w 66"/>
                  <a:gd name="T13" fmla="*/ 50 h 104"/>
                  <a:gd name="T14" fmla="*/ 5 w 66"/>
                  <a:gd name="T15" fmla="*/ 80 h 104"/>
                  <a:gd name="T16" fmla="*/ 2 w 66"/>
                  <a:gd name="T17" fmla="*/ 78 h 104"/>
                  <a:gd name="T18" fmla="*/ 8 w 66"/>
                  <a:gd name="T19" fmla="*/ 31 h 104"/>
                  <a:gd name="T20" fmla="*/ 23 w 66"/>
                  <a:gd name="T21" fmla="*/ 11 h 104"/>
                  <a:gd name="T22" fmla="*/ 47 w 66"/>
                  <a:gd name="T23"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04">
                    <a:moveTo>
                      <a:pt x="47" y="26"/>
                    </a:moveTo>
                    <a:cubicBezTo>
                      <a:pt x="47" y="26"/>
                      <a:pt x="37" y="57"/>
                      <a:pt x="55" y="71"/>
                    </a:cubicBezTo>
                    <a:cubicBezTo>
                      <a:pt x="65" y="78"/>
                      <a:pt x="65" y="83"/>
                      <a:pt x="65" y="83"/>
                    </a:cubicBezTo>
                    <a:cubicBezTo>
                      <a:pt x="65" y="83"/>
                      <a:pt x="66" y="90"/>
                      <a:pt x="64" y="97"/>
                    </a:cubicBezTo>
                    <a:cubicBezTo>
                      <a:pt x="62" y="104"/>
                      <a:pt x="48" y="101"/>
                      <a:pt x="37" y="95"/>
                    </a:cubicBezTo>
                    <a:cubicBezTo>
                      <a:pt x="21" y="88"/>
                      <a:pt x="20" y="71"/>
                      <a:pt x="20" y="71"/>
                    </a:cubicBezTo>
                    <a:cubicBezTo>
                      <a:pt x="16" y="50"/>
                      <a:pt x="16" y="50"/>
                      <a:pt x="16" y="50"/>
                    </a:cubicBezTo>
                    <a:cubicBezTo>
                      <a:pt x="5" y="80"/>
                      <a:pt x="5" y="80"/>
                      <a:pt x="5" y="80"/>
                    </a:cubicBezTo>
                    <a:cubicBezTo>
                      <a:pt x="5" y="80"/>
                      <a:pt x="3" y="78"/>
                      <a:pt x="2" y="78"/>
                    </a:cubicBezTo>
                    <a:cubicBezTo>
                      <a:pt x="0" y="82"/>
                      <a:pt x="5" y="42"/>
                      <a:pt x="8" y="31"/>
                    </a:cubicBezTo>
                    <a:cubicBezTo>
                      <a:pt x="14" y="13"/>
                      <a:pt x="21" y="15"/>
                      <a:pt x="23" y="11"/>
                    </a:cubicBezTo>
                    <a:cubicBezTo>
                      <a:pt x="29" y="0"/>
                      <a:pt x="47" y="26"/>
                      <a:pt x="47" y="26"/>
                    </a:cubicBezTo>
                    <a:close/>
                  </a:path>
                </a:pathLst>
              </a:custGeom>
              <a:solidFill>
                <a:srgbClr val="919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49" name="Freeform 167"/>
              <p:cNvSpPr>
                <a:spLocks/>
              </p:cNvSpPr>
              <p:nvPr/>
            </p:nvSpPr>
            <p:spPr bwMode="auto">
              <a:xfrm>
                <a:off x="1185863" y="3060701"/>
                <a:ext cx="61913" cy="92075"/>
              </a:xfrm>
              <a:custGeom>
                <a:avLst/>
                <a:gdLst>
                  <a:gd name="T0" fmla="*/ 5 w 46"/>
                  <a:gd name="T1" fmla="*/ 63 h 68"/>
                  <a:gd name="T2" fmla="*/ 2 w 46"/>
                  <a:gd name="T3" fmla="*/ 33 h 68"/>
                  <a:gd name="T4" fmla="*/ 10 w 46"/>
                  <a:gd name="T5" fmla="*/ 27 h 68"/>
                  <a:gd name="T6" fmla="*/ 14 w 46"/>
                  <a:gd name="T7" fmla="*/ 24 h 68"/>
                  <a:gd name="T8" fmla="*/ 20 w 46"/>
                  <a:gd name="T9" fmla="*/ 6 h 68"/>
                  <a:gd name="T10" fmla="*/ 26 w 46"/>
                  <a:gd name="T11" fmla="*/ 3 h 68"/>
                  <a:gd name="T12" fmla="*/ 22 w 46"/>
                  <a:gd name="T13" fmla="*/ 22 h 68"/>
                  <a:gd name="T14" fmla="*/ 26 w 46"/>
                  <a:gd name="T15" fmla="*/ 24 h 68"/>
                  <a:gd name="T16" fmla="*/ 43 w 46"/>
                  <a:gd name="T17" fmla="*/ 8 h 68"/>
                  <a:gd name="T18" fmla="*/ 40 w 46"/>
                  <a:gd name="T19" fmla="*/ 16 h 68"/>
                  <a:gd name="T20" fmla="*/ 30 w 46"/>
                  <a:gd name="T21" fmla="*/ 29 h 68"/>
                  <a:gd name="T22" fmla="*/ 32 w 46"/>
                  <a:gd name="T23" fmla="*/ 45 h 68"/>
                  <a:gd name="T24" fmla="*/ 17 w 46"/>
                  <a:gd name="T25" fmla="*/ 62 h 68"/>
                  <a:gd name="T26" fmla="*/ 5 w 46"/>
                  <a:gd name="T27"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8">
                    <a:moveTo>
                      <a:pt x="5" y="63"/>
                    </a:moveTo>
                    <a:cubicBezTo>
                      <a:pt x="5" y="63"/>
                      <a:pt x="0" y="39"/>
                      <a:pt x="2" y="33"/>
                    </a:cubicBezTo>
                    <a:cubicBezTo>
                      <a:pt x="3" y="29"/>
                      <a:pt x="8" y="28"/>
                      <a:pt x="10" y="27"/>
                    </a:cubicBezTo>
                    <a:cubicBezTo>
                      <a:pt x="12" y="27"/>
                      <a:pt x="14" y="24"/>
                      <a:pt x="14" y="24"/>
                    </a:cubicBezTo>
                    <a:cubicBezTo>
                      <a:pt x="14" y="24"/>
                      <a:pt x="17" y="18"/>
                      <a:pt x="20" y="6"/>
                    </a:cubicBezTo>
                    <a:cubicBezTo>
                      <a:pt x="22" y="0"/>
                      <a:pt x="25" y="0"/>
                      <a:pt x="26" y="3"/>
                    </a:cubicBezTo>
                    <a:cubicBezTo>
                      <a:pt x="26" y="5"/>
                      <a:pt x="24" y="17"/>
                      <a:pt x="22" y="22"/>
                    </a:cubicBezTo>
                    <a:cubicBezTo>
                      <a:pt x="22" y="24"/>
                      <a:pt x="22" y="28"/>
                      <a:pt x="26" y="24"/>
                    </a:cubicBezTo>
                    <a:cubicBezTo>
                      <a:pt x="32" y="18"/>
                      <a:pt x="41" y="8"/>
                      <a:pt x="43" y="8"/>
                    </a:cubicBezTo>
                    <a:cubicBezTo>
                      <a:pt x="46" y="8"/>
                      <a:pt x="45" y="10"/>
                      <a:pt x="40" y="16"/>
                    </a:cubicBezTo>
                    <a:cubicBezTo>
                      <a:pt x="37" y="21"/>
                      <a:pt x="29" y="29"/>
                      <a:pt x="30" y="29"/>
                    </a:cubicBezTo>
                    <a:cubicBezTo>
                      <a:pt x="37" y="40"/>
                      <a:pt x="32" y="45"/>
                      <a:pt x="32" y="45"/>
                    </a:cubicBezTo>
                    <a:cubicBezTo>
                      <a:pt x="32" y="45"/>
                      <a:pt x="21" y="60"/>
                      <a:pt x="17" y="62"/>
                    </a:cubicBezTo>
                    <a:cubicBezTo>
                      <a:pt x="7" y="68"/>
                      <a:pt x="5" y="63"/>
                      <a:pt x="5" y="63"/>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0" name="Freeform 168"/>
              <p:cNvSpPr>
                <a:spLocks/>
              </p:cNvSpPr>
              <p:nvPr/>
            </p:nvSpPr>
            <p:spPr bwMode="auto">
              <a:xfrm>
                <a:off x="1036638" y="3109913"/>
                <a:ext cx="184150" cy="322263"/>
              </a:xfrm>
              <a:custGeom>
                <a:avLst/>
                <a:gdLst>
                  <a:gd name="T0" fmla="*/ 4 w 137"/>
                  <a:gd name="T1" fmla="*/ 222 h 240"/>
                  <a:gd name="T2" fmla="*/ 5 w 137"/>
                  <a:gd name="T3" fmla="*/ 202 h 240"/>
                  <a:gd name="T4" fmla="*/ 56 w 137"/>
                  <a:gd name="T5" fmla="*/ 124 h 240"/>
                  <a:gd name="T6" fmla="*/ 117 w 137"/>
                  <a:gd name="T7" fmla="*/ 18 h 240"/>
                  <a:gd name="T8" fmla="*/ 127 w 137"/>
                  <a:gd name="T9" fmla="*/ 6 h 240"/>
                  <a:gd name="T10" fmla="*/ 132 w 137"/>
                  <a:gd name="T11" fmla="*/ 18 h 240"/>
                  <a:gd name="T12" fmla="*/ 87 w 137"/>
                  <a:gd name="T13" fmla="*/ 127 h 240"/>
                  <a:gd name="T14" fmla="*/ 43 w 137"/>
                  <a:gd name="T15" fmla="*/ 196 h 240"/>
                  <a:gd name="T16" fmla="*/ 4 w 137"/>
                  <a:gd name="T17"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40">
                    <a:moveTo>
                      <a:pt x="4" y="222"/>
                    </a:moveTo>
                    <a:cubicBezTo>
                      <a:pt x="4" y="222"/>
                      <a:pt x="0" y="217"/>
                      <a:pt x="5" y="202"/>
                    </a:cubicBezTo>
                    <a:cubicBezTo>
                      <a:pt x="9" y="187"/>
                      <a:pt x="27" y="165"/>
                      <a:pt x="56" y="124"/>
                    </a:cubicBezTo>
                    <a:cubicBezTo>
                      <a:pt x="95" y="66"/>
                      <a:pt x="116" y="23"/>
                      <a:pt x="117" y="18"/>
                    </a:cubicBezTo>
                    <a:cubicBezTo>
                      <a:pt x="117" y="16"/>
                      <a:pt x="123" y="8"/>
                      <a:pt x="127" y="6"/>
                    </a:cubicBezTo>
                    <a:cubicBezTo>
                      <a:pt x="136" y="0"/>
                      <a:pt x="137" y="5"/>
                      <a:pt x="132" y="18"/>
                    </a:cubicBezTo>
                    <a:cubicBezTo>
                      <a:pt x="131" y="21"/>
                      <a:pt x="113" y="87"/>
                      <a:pt x="87" y="127"/>
                    </a:cubicBezTo>
                    <a:cubicBezTo>
                      <a:pt x="62" y="163"/>
                      <a:pt x="53" y="179"/>
                      <a:pt x="43" y="196"/>
                    </a:cubicBezTo>
                    <a:cubicBezTo>
                      <a:pt x="33" y="212"/>
                      <a:pt x="19" y="240"/>
                      <a:pt x="4" y="2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1" name="Freeform 169"/>
              <p:cNvSpPr>
                <a:spLocks/>
              </p:cNvSpPr>
              <p:nvPr/>
            </p:nvSpPr>
            <p:spPr bwMode="auto">
              <a:xfrm>
                <a:off x="960438" y="3005138"/>
                <a:ext cx="82550" cy="447675"/>
              </a:xfrm>
              <a:custGeom>
                <a:avLst/>
                <a:gdLst>
                  <a:gd name="T0" fmla="*/ 11 w 61"/>
                  <a:gd name="T1" fmla="*/ 322 h 333"/>
                  <a:gd name="T2" fmla="*/ 2 w 61"/>
                  <a:gd name="T3" fmla="*/ 301 h 333"/>
                  <a:gd name="T4" fmla="*/ 19 w 61"/>
                  <a:gd name="T5" fmla="*/ 198 h 333"/>
                  <a:gd name="T6" fmla="*/ 34 w 61"/>
                  <a:gd name="T7" fmla="*/ 67 h 333"/>
                  <a:gd name="T8" fmla="*/ 22 w 61"/>
                  <a:gd name="T9" fmla="*/ 37 h 333"/>
                  <a:gd name="T10" fmla="*/ 15 w 61"/>
                  <a:gd name="T11" fmla="*/ 11 h 333"/>
                  <a:gd name="T12" fmla="*/ 32 w 61"/>
                  <a:gd name="T13" fmla="*/ 13 h 333"/>
                  <a:gd name="T14" fmla="*/ 41 w 61"/>
                  <a:gd name="T15" fmla="*/ 29 h 333"/>
                  <a:gd name="T16" fmla="*/ 51 w 61"/>
                  <a:gd name="T17" fmla="*/ 57 h 333"/>
                  <a:gd name="T18" fmla="*/ 52 w 61"/>
                  <a:gd name="T19" fmla="*/ 187 h 333"/>
                  <a:gd name="T20" fmla="*/ 38 w 61"/>
                  <a:gd name="T21" fmla="*/ 277 h 333"/>
                  <a:gd name="T22" fmla="*/ 11 w 61"/>
                  <a:gd name="T23" fmla="*/ 32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333">
                    <a:moveTo>
                      <a:pt x="11" y="322"/>
                    </a:moveTo>
                    <a:cubicBezTo>
                      <a:pt x="11" y="322"/>
                      <a:pt x="4" y="319"/>
                      <a:pt x="2" y="301"/>
                    </a:cubicBezTo>
                    <a:cubicBezTo>
                      <a:pt x="0" y="284"/>
                      <a:pt x="8" y="254"/>
                      <a:pt x="19" y="198"/>
                    </a:cubicBezTo>
                    <a:cubicBezTo>
                      <a:pt x="33" y="122"/>
                      <a:pt x="36" y="72"/>
                      <a:pt x="34" y="67"/>
                    </a:cubicBezTo>
                    <a:cubicBezTo>
                      <a:pt x="32" y="62"/>
                      <a:pt x="22" y="37"/>
                      <a:pt x="22" y="37"/>
                    </a:cubicBezTo>
                    <a:cubicBezTo>
                      <a:pt x="22" y="37"/>
                      <a:pt x="14" y="18"/>
                      <a:pt x="15" y="11"/>
                    </a:cubicBezTo>
                    <a:cubicBezTo>
                      <a:pt x="18" y="0"/>
                      <a:pt x="29" y="7"/>
                      <a:pt x="32" y="13"/>
                    </a:cubicBezTo>
                    <a:cubicBezTo>
                      <a:pt x="35" y="19"/>
                      <a:pt x="36" y="21"/>
                      <a:pt x="41" y="29"/>
                    </a:cubicBezTo>
                    <a:cubicBezTo>
                      <a:pt x="47" y="39"/>
                      <a:pt x="55" y="44"/>
                      <a:pt x="51" y="57"/>
                    </a:cubicBezTo>
                    <a:cubicBezTo>
                      <a:pt x="50" y="61"/>
                      <a:pt x="61" y="135"/>
                      <a:pt x="52" y="187"/>
                    </a:cubicBezTo>
                    <a:cubicBezTo>
                      <a:pt x="43" y="236"/>
                      <a:pt x="41" y="255"/>
                      <a:pt x="38" y="277"/>
                    </a:cubicBezTo>
                    <a:cubicBezTo>
                      <a:pt x="35" y="299"/>
                      <a:pt x="33" y="333"/>
                      <a:pt x="11" y="3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2" name="Freeform 170"/>
              <p:cNvSpPr>
                <a:spLocks/>
              </p:cNvSpPr>
              <p:nvPr/>
            </p:nvSpPr>
            <p:spPr bwMode="auto">
              <a:xfrm>
                <a:off x="1012825" y="3028951"/>
                <a:ext cx="33338" cy="58738"/>
              </a:xfrm>
              <a:custGeom>
                <a:avLst/>
                <a:gdLst>
                  <a:gd name="T0" fmla="*/ 22 w 25"/>
                  <a:gd name="T1" fmla="*/ 4 h 44"/>
                  <a:gd name="T2" fmla="*/ 14 w 25"/>
                  <a:gd name="T3" fmla="*/ 11 h 44"/>
                  <a:gd name="T4" fmla="*/ 3 w 25"/>
                  <a:gd name="T5" fmla="*/ 22 h 44"/>
                  <a:gd name="T6" fmla="*/ 3 w 25"/>
                  <a:gd name="T7" fmla="*/ 44 h 44"/>
                  <a:gd name="T8" fmla="*/ 14 w 25"/>
                  <a:gd name="T9" fmla="*/ 38 h 44"/>
                  <a:gd name="T10" fmla="*/ 22 w 25"/>
                  <a:gd name="T11" fmla="*/ 12 h 44"/>
                  <a:gd name="T12" fmla="*/ 22 w 25"/>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25" h="44">
                    <a:moveTo>
                      <a:pt x="22" y="4"/>
                    </a:moveTo>
                    <a:cubicBezTo>
                      <a:pt x="22" y="4"/>
                      <a:pt x="19" y="0"/>
                      <a:pt x="14" y="11"/>
                    </a:cubicBezTo>
                    <a:cubicBezTo>
                      <a:pt x="12" y="15"/>
                      <a:pt x="9" y="24"/>
                      <a:pt x="3" y="22"/>
                    </a:cubicBezTo>
                    <a:cubicBezTo>
                      <a:pt x="0" y="21"/>
                      <a:pt x="3" y="44"/>
                      <a:pt x="3" y="44"/>
                    </a:cubicBezTo>
                    <a:cubicBezTo>
                      <a:pt x="3" y="44"/>
                      <a:pt x="12" y="40"/>
                      <a:pt x="14" y="38"/>
                    </a:cubicBezTo>
                    <a:cubicBezTo>
                      <a:pt x="18" y="33"/>
                      <a:pt x="22" y="12"/>
                      <a:pt x="22" y="12"/>
                    </a:cubicBezTo>
                    <a:cubicBezTo>
                      <a:pt x="22" y="12"/>
                      <a:pt x="25" y="1"/>
                      <a:pt x="22" y="4"/>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3" name="Freeform 171"/>
              <p:cNvSpPr>
                <a:spLocks/>
              </p:cNvSpPr>
              <p:nvPr/>
            </p:nvSpPr>
            <p:spPr bwMode="auto">
              <a:xfrm>
                <a:off x="938213" y="3181351"/>
                <a:ext cx="157163" cy="352425"/>
              </a:xfrm>
              <a:custGeom>
                <a:avLst/>
                <a:gdLst>
                  <a:gd name="T0" fmla="*/ 111 w 117"/>
                  <a:gd name="T1" fmla="*/ 38 h 263"/>
                  <a:gd name="T2" fmla="*/ 73 w 117"/>
                  <a:gd name="T3" fmla="*/ 5 h 263"/>
                  <a:gd name="T4" fmla="*/ 10 w 117"/>
                  <a:gd name="T5" fmla="*/ 51 h 263"/>
                  <a:gd name="T6" fmla="*/ 23 w 117"/>
                  <a:gd name="T7" fmla="*/ 138 h 263"/>
                  <a:gd name="T8" fmla="*/ 46 w 117"/>
                  <a:gd name="T9" fmla="*/ 228 h 263"/>
                  <a:gd name="T10" fmla="*/ 27 w 117"/>
                  <a:gd name="T11" fmla="*/ 263 h 263"/>
                  <a:gd name="T12" fmla="*/ 77 w 117"/>
                  <a:gd name="T13" fmla="*/ 221 h 263"/>
                  <a:gd name="T14" fmla="*/ 75 w 117"/>
                  <a:gd name="T15" fmla="*/ 137 h 263"/>
                  <a:gd name="T16" fmla="*/ 83 w 117"/>
                  <a:gd name="T17" fmla="*/ 164 h 263"/>
                  <a:gd name="T18" fmla="*/ 87 w 117"/>
                  <a:gd name="T19" fmla="*/ 220 h 263"/>
                  <a:gd name="T20" fmla="*/ 112 w 117"/>
                  <a:gd name="T21" fmla="*/ 153 h 263"/>
                  <a:gd name="T22" fmla="*/ 104 w 117"/>
                  <a:gd name="T23" fmla="*/ 97 h 263"/>
                  <a:gd name="T24" fmla="*/ 111 w 117"/>
                  <a:gd name="T25" fmla="*/ 62 h 263"/>
                  <a:gd name="T26" fmla="*/ 111 w 117"/>
                  <a:gd name="T27" fmla="*/ 3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263">
                    <a:moveTo>
                      <a:pt x="111" y="38"/>
                    </a:moveTo>
                    <a:cubicBezTo>
                      <a:pt x="111" y="38"/>
                      <a:pt x="103" y="10"/>
                      <a:pt x="73" y="5"/>
                    </a:cubicBezTo>
                    <a:cubicBezTo>
                      <a:pt x="43" y="0"/>
                      <a:pt x="17" y="25"/>
                      <a:pt x="10" y="51"/>
                    </a:cubicBezTo>
                    <a:cubicBezTo>
                      <a:pt x="0" y="84"/>
                      <a:pt x="13" y="122"/>
                      <a:pt x="23" y="138"/>
                    </a:cubicBezTo>
                    <a:cubicBezTo>
                      <a:pt x="32" y="154"/>
                      <a:pt x="51" y="202"/>
                      <a:pt x="46" y="228"/>
                    </a:cubicBezTo>
                    <a:cubicBezTo>
                      <a:pt x="41" y="255"/>
                      <a:pt x="27" y="263"/>
                      <a:pt x="27" y="263"/>
                    </a:cubicBezTo>
                    <a:cubicBezTo>
                      <a:pt x="27" y="263"/>
                      <a:pt x="71" y="261"/>
                      <a:pt x="77" y="221"/>
                    </a:cubicBezTo>
                    <a:cubicBezTo>
                      <a:pt x="84" y="180"/>
                      <a:pt x="75" y="137"/>
                      <a:pt x="75" y="137"/>
                    </a:cubicBezTo>
                    <a:cubicBezTo>
                      <a:pt x="75" y="137"/>
                      <a:pt x="77" y="133"/>
                      <a:pt x="83" y="164"/>
                    </a:cubicBezTo>
                    <a:cubicBezTo>
                      <a:pt x="89" y="196"/>
                      <a:pt x="87" y="220"/>
                      <a:pt x="87" y="220"/>
                    </a:cubicBezTo>
                    <a:cubicBezTo>
                      <a:pt x="87" y="220"/>
                      <a:pt x="106" y="198"/>
                      <a:pt x="112" y="153"/>
                    </a:cubicBezTo>
                    <a:cubicBezTo>
                      <a:pt x="115" y="136"/>
                      <a:pt x="108" y="110"/>
                      <a:pt x="104" y="97"/>
                    </a:cubicBezTo>
                    <a:cubicBezTo>
                      <a:pt x="97" y="71"/>
                      <a:pt x="111" y="62"/>
                      <a:pt x="111" y="62"/>
                    </a:cubicBezTo>
                    <a:cubicBezTo>
                      <a:pt x="111" y="62"/>
                      <a:pt x="117" y="62"/>
                      <a:pt x="111" y="38"/>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54" name="Group 353"/>
            <p:cNvGrpSpPr/>
            <p:nvPr/>
          </p:nvGrpSpPr>
          <p:grpSpPr>
            <a:xfrm>
              <a:off x="1252203" y="2480415"/>
              <a:ext cx="167602" cy="562081"/>
              <a:chOff x="3822700" y="1671638"/>
              <a:chExt cx="260350" cy="873125"/>
            </a:xfrm>
          </p:grpSpPr>
          <p:sp>
            <p:nvSpPr>
              <p:cNvPr id="355" name="Freeform 194"/>
              <p:cNvSpPr>
                <a:spLocks/>
              </p:cNvSpPr>
              <p:nvPr/>
            </p:nvSpPr>
            <p:spPr bwMode="auto">
              <a:xfrm>
                <a:off x="3822700" y="2119313"/>
                <a:ext cx="46038" cy="69850"/>
              </a:xfrm>
              <a:custGeom>
                <a:avLst/>
                <a:gdLst>
                  <a:gd name="T0" fmla="*/ 25 w 35"/>
                  <a:gd name="T1" fmla="*/ 0 h 52"/>
                  <a:gd name="T2" fmla="*/ 14 w 35"/>
                  <a:gd name="T3" fmla="*/ 0 h 52"/>
                  <a:gd name="T4" fmla="*/ 7 w 35"/>
                  <a:gd name="T5" fmla="*/ 10 h 52"/>
                  <a:gd name="T6" fmla="*/ 9 w 35"/>
                  <a:gd name="T7" fmla="*/ 48 h 52"/>
                  <a:gd name="T8" fmla="*/ 20 w 35"/>
                  <a:gd name="T9" fmla="*/ 50 h 52"/>
                  <a:gd name="T10" fmla="*/ 27 w 35"/>
                  <a:gd name="T11" fmla="*/ 42 h 52"/>
                  <a:gd name="T12" fmla="*/ 26 w 35"/>
                  <a:gd name="T13" fmla="*/ 28 h 52"/>
                  <a:gd name="T14" fmla="*/ 25 w 3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2">
                    <a:moveTo>
                      <a:pt x="25" y="0"/>
                    </a:moveTo>
                    <a:cubicBezTo>
                      <a:pt x="14" y="0"/>
                      <a:pt x="14" y="0"/>
                      <a:pt x="14" y="0"/>
                    </a:cubicBezTo>
                    <a:cubicBezTo>
                      <a:pt x="7" y="10"/>
                      <a:pt x="7" y="10"/>
                      <a:pt x="7" y="10"/>
                    </a:cubicBezTo>
                    <a:cubicBezTo>
                      <a:pt x="7" y="10"/>
                      <a:pt x="0" y="28"/>
                      <a:pt x="9" y="48"/>
                    </a:cubicBezTo>
                    <a:cubicBezTo>
                      <a:pt x="11" y="52"/>
                      <a:pt x="15" y="52"/>
                      <a:pt x="20" y="50"/>
                    </a:cubicBezTo>
                    <a:cubicBezTo>
                      <a:pt x="26" y="49"/>
                      <a:pt x="27" y="42"/>
                      <a:pt x="27" y="42"/>
                    </a:cubicBezTo>
                    <a:cubicBezTo>
                      <a:pt x="26" y="28"/>
                      <a:pt x="26" y="28"/>
                      <a:pt x="26" y="28"/>
                    </a:cubicBezTo>
                    <a:cubicBezTo>
                      <a:pt x="35" y="12"/>
                      <a:pt x="32" y="0"/>
                      <a:pt x="25" y="0"/>
                    </a:cubicBezTo>
                    <a:close/>
                  </a:path>
                </a:pathLst>
              </a:custGeom>
              <a:solidFill>
                <a:srgbClr val="E5CB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6" name="Freeform 195"/>
              <p:cNvSpPr>
                <a:spLocks/>
              </p:cNvSpPr>
              <p:nvPr/>
            </p:nvSpPr>
            <p:spPr bwMode="auto">
              <a:xfrm>
                <a:off x="3822700" y="2116138"/>
                <a:ext cx="34925" cy="66675"/>
              </a:xfrm>
              <a:custGeom>
                <a:avLst/>
                <a:gdLst>
                  <a:gd name="T0" fmla="*/ 24 w 25"/>
                  <a:gd name="T1" fmla="*/ 14 h 50"/>
                  <a:gd name="T2" fmla="*/ 13 w 25"/>
                  <a:gd name="T3" fmla="*/ 28 h 50"/>
                  <a:gd name="T4" fmla="*/ 20 w 25"/>
                  <a:gd name="T5" fmla="*/ 44 h 50"/>
                  <a:gd name="T6" fmla="*/ 12 w 25"/>
                  <a:gd name="T7" fmla="*/ 45 h 50"/>
                  <a:gd name="T8" fmla="*/ 1 w 25"/>
                  <a:gd name="T9" fmla="*/ 25 h 50"/>
                  <a:gd name="T10" fmla="*/ 18 w 25"/>
                  <a:gd name="T11" fmla="*/ 1 h 50"/>
                  <a:gd name="T12" fmla="*/ 24 w 25"/>
                  <a:gd name="T13" fmla="*/ 14 h 50"/>
                </a:gdLst>
                <a:ahLst/>
                <a:cxnLst>
                  <a:cxn ang="0">
                    <a:pos x="T0" y="T1"/>
                  </a:cxn>
                  <a:cxn ang="0">
                    <a:pos x="T2" y="T3"/>
                  </a:cxn>
                  <a:cxn ang="0">
                    <a:pos x="T4" y="T5"/>
                  </a:cxn>
                  <a:cxn ang="0">
                    <a:pos x="T6" y="T7"/>
                  </a:cxn>
                  <a:cxn ang="0">
                    <a:pos x="T8" y="T9"/>
                  </a:cxn>
                  <a:cxn ang="0">
                    <a:pos x="T10" y="T11"/>
                  </a:cxn>
                  <a:cxn ang="0">
                    <a:pos x="T12" y="T13"/>
                  </a:cxn>
                </a:cxnLst>
                <a:rect l="0" t="0" r="r" b="b"/>
                <a:pathLst>
                  <a:path w="25" h="50">
                    <a:moveTo>
                      <a:pt x="24" y="14"/>
                    </a:moveTo>
                    <a:cubicBezTo>
                      <a:pt x="24" y="21"/>
                      <a:pt x="16" y="23"/>
                      <a:pt x="13" y="28"/>
                    </a:cubicBezTo>
                    <a:cubicBezTo>
                      <a:pt x="11" y="33"/>
                      <a:pt x="20" y="39"/>
                      <a:pt x="20" y="44"/>
                    </a:cubicBezTo>
                    <a:cubicBezTo>
                      <a:pt x="19" y="50"/>
                      <a:pt x="13" y="48"/>
                      <a:pt x="12" y="45"/>
                    </a:cubicBezTo>
                    <a:cubicBezTo>
                      <a:pt x="12" y="44"/>
                      <a:pt x="0" y="29"/>
                      <a:pt x="1" y="25"/>
                    </a:cubicBezTo>
                    <a:cubicBezTo>
                      <a:pt x="8" y="7"/>
                      <a:pt x="13" y="0"/>
                      <a:pt x="18" y="1"/>
                    </a:cubicBezTo>
                    <a:cubicBezTo>
                      <a:pt x="24" y="2"/>
                      <a:pt x="25" y="7"/>
                      <a:pt x="24" y="14"/>
                    </a:cubicBezTo>
                    <a:close/>
                  </a:path>
                </a:pathLst>
              </a:custGeom>
              <a:solidFill>
                <a:srgbClr val="F4D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7" name="Freeform 196"/>
              <p:cNvSpPr>
                <a:spLocks/>
              </p:cNvSpPr>
              <p:nvPr/>
            </p:nvSpPr>
            <p:spPr bwMode="auto">
              <a:xfrm>
                <a:off x="3859213" y="1679575"/>
                <a:ext cx="171450" cy="312738"/>
              </a:xfrm>
              <a:custGeom>
                <a:avLst/>
                <a:gdLst>
                  <a:gd name="T0" fmla="*/ 66 w 128"/>
                  <a:gd name="T1" fmla="*/ 0 h 232"/>
                  <a:gd name="T2" fmla="*/ 34 w 128"/>
                  <a:gd name="T3" fmla="*/ 22 h 232"/>
                  <a:gd name="T4" fmla="*/ 15 w 128"/>
                  <a:gd name="T5" fmla="*/ 154 h 232"/>
                  <a:gd name="T6" fmla="*/ 0 w 128"/>
                  <a:gd name="T7" fmla="*/ 232 h 232"/>
                  <a:gd name="T8" fmla="*/ 44 w 128"/>
                  <a:gd name="T9" fmla="*/ 223 h 232"/>
                  <a:gd name="T10" fmla="*/ 128 w 128"/>
                  <a:gd name="T11" fmla="*/ 165 h 232"/>
                  <a:gd name="T12" fmla="*/ 125 w 128"/>
                  <a:gd name="T13" fmla="*/ 49 h 232"/>
                  <a:gd name="T14" fmla="*/ 66 w 128"/>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32">
                    <a:moveTo>
                      <a:pt x="66" y="0"/>
                    </a:moveTo>
                    <a:cubicBezTo>
                      <a:pt x="66" y="0"/>
                      <a:pt x="45" y="5"/>
                      <a:pt x="34" y="22"/>
                    </a:cubicBezTo>
                    <a:cubicBezTo>
                      <a:pt x="19" y="44"/>
                      <a:pt x="26" y="99"/>
                      <a:pt x="15" y="154"/>
                    </a:cubicBezTo>
                    <a:cubicBezTo>
                      <a:pt x="8" y="191"/>
                      <a:pt x="0" y="232"/>
                      <a:pt x="0" y="232"/>
                    </a:cubicBezTo>
                    <a:cubicBezTo>
                      <a:pt x="0" y="232"/>
                      <a:pt x="36" y="228"/>
                      <a:pt x="44" y="223"/>
                    </a:cubicBezTo>
                    <a:cubicBezTo>
                      <a:pt x="55" y="216"/>
                      <a:pt x="128" y="165"/>
                      <a:pt x="128" y="165"/>
                    </a:cubicBezTo>
                    <a:cubicBezTo>
                      <a:pt x="128" y="165"/>
                      <a:pt x="125" y="52"/>
                      <a:pt x="125" y="49"/>
                    </a:cubicBezTo>
                    <a:cubicBezTo>
                      <a:pt x="125" y="45"/>
                      <a:pt x="66" y="0"/>
                      <a:pt x="66" y="0"/>
                    </a:cubicBezTo>
                    <a:close/>
                  </a:path>
                </a:pathLst>
              </a:custGeom>
              <a:solidFill>
                <a:srgbClr val="230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8" name="Freeform 197"/>
              <p:cNvSpPr>
                <a:spLocks/>
              </p:cNvSpPr>
              <p:nvPr/>
            </p:nvSpPr>
            <p:spPr bwMode="auto">
              <a:xfrm>
                <a:off x="3840163" y="1846263"/>
                <a:ext cx="92075" cy="287338"/>
              </a:xfrm>
              <a:custGeom>
                <a:avLst/>
                <a:gdLst>
                  <a:gd name="T0" fmla="*/ 54 w 68"/>
                  <a:gd name="T1" fmla="*/ 4 h 213"/>
                  <a:gd name="T2" fmla="*/ 32 w 68"/>
                  <a:gd name="T3" fmla="*/ 36 h 213"/>
                  <a:gd name="T4" fmla="*/ 27 w 68"/>
                  <a:gd name="T5" fmla="*/ 115 h 213"/>
                  <a:gd name="T6" fmla="*/ 0 w 68"/>
                  <a:gd name="T7" fmla="*/ 203 h 213"/>
                  <a:gd name="T8" fmla="*/ 4 w 68"/>
                  <a:gd name="T9" fmla="*/ 209 h 213"/>
                  <a:gd name="T10" fmla="*/ 19 w 68"/>
                  <a:gd name="T11" fmla="*/ 213 h 213"/>
                  <a:gd name="T12" fmla="*/ 57 w 68"/>
                  <a:gd name="T13" fmla="*/ 132 h 213"/>
                  <a:gd name="T14" fmla="*/ 68 w 68"/>
                  <a:gd name="T15" fmla="*/ 31 h 213"/>
                  <a:gd name="T16" fmla="*/ 54 w 68"/>
                  <a:gd name="T17" fmla="*/ 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13">
                    <a:moveTo>
                      <a:pt x="54" y="4"/>
                    </a:moveTo>
                    <a:cubicBezTo>
                      <a:pt x="54" y="4"/>
                      <a:pt x="39" y="5"/>
                      <a:pt x="32" y="36"/>
                    </a:cubicBezTo>
                    <a:cubicBezTo>
                      <a:pt x="26" y="66"/>
                      <a:pt x="30" y="106"/>
                      <a:pt x="27" y="115"/>
                    </a:cubicBezTo>
                    <a:cubicBezTo>
                      <a:pt x="24" y="122"/>
                      <a:pt x="0" y="203"/>
                      <a:pt x="0" y="203"/>
                    </a:cubicBezTo>
                    <a:cubicBezTo>
                      <a:pt x="0" y="203"/>
                      <a:pt x="3" y="208"/>
                      <a:pt x="4" y="209"/>
                    </a:cubicBezTo>
                    <a:cubicBezTo>
                      <a:pt x="11" y="212"/>
                      <a:pt x="19" y="213"/>
                      <a:pt x="19" y="213"/>
                    </a:cubicBezTo>
                    <a:cubicBezTo>
                      <a:pt x="57" y="132"/>
                      <a:pt x="57" y="132"/>
                      <a:pt x="57" y="132"/>
                    </a:cubicBezTo>
                    <a:cubicBezTo>
                      <a:pt x="68" y="31"/>
                      <a:pt x="68" y="31"/>
                      <a:pt x="68" y="31"/>
                    </a:cubicBezTo>
                    <a:cubicBezTo>
                      <a:pt x="68" y="31"/>
                      <a:pt x="66" y="0"/>
                      <a:pt x="54" y="4"/>
                    </a:cubicBezTo>
                    <a:close/>
                  </a:path>
                </a:pathLst>
              </a:custGeom>
              <a:solidFill>
                <a:srgbClr val="CEB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59" name="Freeform 198"/>
              <p:cNvSpPr>
                <a:spLocks/>
              </p:cNvSpPr>
              <p:nvPr/>
            </p:nvSpPr>
            <p:spPr bwMode="auto">
              <a:xfrm>
                <a:off x="3978275" y="2405063"/>
                <a:ext cx="88900" cy="111125"/>
              </a:xfrm>
              <a:custGeom>
                <a:avLst/>
                <a:gdLst>
                  <a:gd name="T0" fmla="*/ 8 w 67"/>
                  <a:gd name="T1" fmla="*/ 25 h 82"/>
                  <a:gd name="T2" fmla="*/ 13 w 67"/>
                  <a:gd name="T3" fmla="*/ 50 h 82"/>
                  <a:gd name="T4" fmla="*/ 3 w 67"/>
                  <a:gd name="T5" fmla="*/ 63 h 82"/>
                  <a:gd name="T6" fmla="*/ 5 w 67"/>
                  <a:gd name="T7" fmla="*/ 78 h 82"/>
                  <a:gd name="T8" fmla="*/ 28 w 67"/>
                  <a:gd name="T9" fmla="*/ 75 h 82"/>
                  <a:gd name="T10" fmla="*/ 41 w 67"/>
                  <a:gd name="T11" fmla="*/ 65 h 82"/>
                  <a:gd name="T12" fmla="*/ 44 w 67"/>
                  <a:gd name="T13" fmla="*/ 51 h 82"/>
                  <a:gd name="T14" fmla="*/ 43 w 67"/>
                  <a:gd name="T15" fmla="*/ 37 h 82"/>
                  <a:gd name="T16" fmla="*/ 59 w 67"/>
                  <a:gd name="T17" fmla="*/ 55 h 82"/>
                  <a:gd name="T18" fmla="*/ 66 w 67"/>
                  <a:gd name="T19" fmla="*/ 50 h 82"/>
                  <a:gd name="T20" fmla="*/ 47 w 67"/>
                  <a:gd name="T21" fmla="*/ 24 h 82"/>
                  <a:gd name="T22" fmla="*/ 27 w 67"/>
                  <a:gd name="T23" fmla="*/ 6 h 82"/>
                  <a:gd name="T24" fmla="*/ 8 w 67"/>
                  <a:gd name="T25"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82">
                    <a:moveTo>
                      <a:pt x="8" y="25"/>
                    </a:moveTo>
                    <a:cubicBezTo>
                      <a:pt x="8" y="25"/>
                      <a:pt x="13" y="40"/>
                      <a:pt x="13" y="50"/>
                    </a:cubicBezTo>
                    <a:cubicBezTo>
                      <a:pt x="13" y="56"/>
                      <a:pt x="3" y="63"/>
                      <a:pt x="3" y="63"/>
                    </a:cubicBezTo>
                    <a:cubicBezTo>
                      <a:pt x="3" y="63"/>
                      <a:pt x="0" y="74"/>
                      <a:pt x="5" y="78"/>
                    </a:cubicBezTo>
                    <a:cubicBezTo>
                      <a:pt x="9" y="82"/>
                      <a:pt x="20" y="77"/>
                      <a:pt x="28" y="75"/>
                    </a:cubicBezTo>
                    <a:cubicBezTo>
                      <a:pt x="35" y="73"/>
                      <a:pt x="40" y="67"/>
                      <a:pt x="41" y="65"/>
                    </a:cubicBezTo>
                    <a:cubicBezTo>
                      <a:pt x="44" y="58"/>
                      <a:pt x="44" y="51"/>
                      <a:pt x="44" y="51"/>
                    </a:cubicBezTo>
                    <a:cubicBezTo>
                      <a:pt x="43" y="37"/>
                      <a:pt x="43" y="37"/>
                      <a:pt x="43" y="37"/>
                    </a:cubicBezTo>
                    <a:cubicBezTo>
                      <a:pt x="59" y="55"/>
                      <a:pt x="59" y="55"/>
                      <a:pt x="59" y="55"/>
                    </a:cubicBezTo>
                    <a:cubicBezTo>
                      <a:pt x="59" y="55"/>
                      <a:pt x="66" y="50"/>
                      <a:pt x="66" y="50"/>
                    </a:cubicBezTo>
                    <a:cubicBezTo>
                      <a:pt x="67" y="49"/>
                      <a:pt x="47" y="24"/>
                      <a:pt x="47" y="24"/>
                    </a:cubicBezTo>
                    <a:cubicBezTo>
                      <a:pt x="47" y="24"/>
                      <a:pt x="39" y="11"/>
                      <a:pt x="27" y="6"/>
                    </a:cubicBezTo>
                    <a:cubicBezTo>
                      <a:pt x="15" y="0"/>
                      <a:pt x="8" y="25"/>
                      <a:pt x="8" y="25"/>
                    </a:cubicBezTo>
                    <a:close/>
                  </a:path>
                </a:pathLst>
              </a:custGeom>
              <a:solidFill>
                <a:srgbClr val="C1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0" name="Freeform 199"/>
              <p:cNvSpPr>
                <a:spLocks/>
              </p:cNvSpPr>
              <p:nvPr/>
            </p:nvSpPr>
            <p:spPr bwMode="auto">
              <a:xfrm>
                <a:off x="3844925" y="2043113"/>
                <a:ext cx="190500" cy="414338"/>
              </a:xfrm>
              <a:custGeom>
                <a:avLst/>
                <a:gdLst>
                  <a:gd name="T0" fmla="*/ 95 w 142"/>
                  <a:gd name="T1" fmla="*/ 79 h 308"/>
                  <a:gd name="T2" fmla="*/ 57 w 142"/>
                  <a:gd name="T3" fmla="*/ 185 h 308"/>
                  <a:gd name="T4" fmla="*/ 142 w 142"/>
                  <a:gd name="T5" fmla="*/ 288 h 308"/>
                  <a:gd name="T6" fmla="*/ 119 w 142"/>
                  <a:gd name="T7" fmla="*/ 302 h 308"/>
                  <a:gd name="T8" fmla="*/ 85 w 142"/>
                  <a:gd name="T9" fmla="*/ 284 h 308"/>
                  <a:gd name="T10" fmla="*/ 7 w 142"/>
                  <a:gd name="T11" fmla="*/ 176 h 308"/>
                  <a:gd name="T12" fmla="*/ 31 w 142"/>
                  <a:gd name="T13" fmla="*/ 65 h 308"/>
                  <a:gd name="T14" fmla="*/ 49 w 142"/>
                  <a:gd name="T15" fmla="*/ 0 h 308"/>
                  <a:gd name="T16" fmla="*/ 95 w 142"/>
                  <a:gd name="T17" fmla="*/ 7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308">
                    <a:moveTo>
                      <a:pt x="95" y="79"/>
                    </a:moveTo>
                    <a:cubicBezTo>
                      <a:pt x="96" y="82"/>
                      <a:pt x="49" y="176"/>
                      <a:pt x="57" y="185"/>
                    </a:cubicBezTo>
                    <a:cubicBezTo>
                      <a:pt x="80" y="207"/>
                      <a:pt x="141" y="280"/>
                      <a:pt x="142" y="288"/>
                    </a:cubicBezTo>
                    <a:cubicBezTo>
                      <a:pt x="142" y="288"/>
                      <a:pt x="129" y="298"/>
                      <a:pt x="119" y="302"/>
                    </a:cubicBezTo>
                    <a:cubicBezTo>
                      <a:pt x="104" y="308"/>
                      <a:pt x="85" y="284"/>
                      <a:pt x="85" y="284"/>
                    </a:cubicBezTo>
                    <a:cubicBezTo>
                      <a:pt x="61" y="249"/>
                      <a:pt x="0" y="218"/>
                      <a:pt x="7" y="176"/>
                    </a:cubicBezTo>
                    <a:cubicBezTo>
                      <a:pt x="15" y="125"/>
                      <a:pt x="31" y="65"/>
                      <a:pt x="31" y="65"/>
                    </a:cubicBezTo>
                    <a:cubicBezTo>
                      <a:pt x="49" y="0"/>
                      <a:pt x="49" y="0"/>
                      <a:pt x="49" y="0"/>
                    </a:cubicBezTo>
                    <a:cubicBezTo>
                      <a:pt x="49" y="0"/>
                      <a:pt x="94" y="32"/>
                      <a:pt x="95" y="79"/>
                    </a:cubicBezTo>
                    <a:close/>
                  </a:path>
                </a:pathLst>
              </a:custGeom>
              <a:solidFill>
                <a:srgbClr val="388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1" name="Freeform 200"/>
              <p:cNvSpPr>
                <a:spLocks/>
              </p:cNvSpPr>
              <p:nvPr/>
            </p:nvSpPr>
            <p:spPr bwMode="auto">
              <a:xfrm>
                <a:off x="3905250" y="2443163"/>
                <a:ext cx="93663" cy="101600"/>
              </a:xfrm>
              <a:custGeom>
                <a:avLst/>
                <a:gdLst>
                  <a:gd name="T0" fmla="*/ 45 w 70"/>
                  <a:gd name="T1" fmla="*/ 15 h 75"/>
                  <a:gd name="T2" fmla="*/ 26 w 70"/>
                  <a:gd name="T3" fmla="*/ 37 h 75"/>
                  <a:gd name="T4" fmla="*/ 5 w 70"/>
                  <a:gd name="T5" fmla="*/ 59 h 75"/>
                  <a:gd name="T6" fmla="*/ 1 w 70"/>
                  <a:gd name="T7" fmla="*/ 69 h 75"/>
                  <a:gd name="T8" fmla="*/ 12 w 70"/>
                  <a:gd name="T9" fmla="*/ 73 h 75"/>
                  <a:gd name="T10" fmla="*/ 39 w 70"/>
                  <a:gd name="T11" fmla="*/ 71 h 75"/>
                  <a:gd name="T12" fmla="*/ 47 w 70"/>
                  <a:gd name="T13" fmla="*/ 64 h 75"/>
                  <a:gd name="T14" fmla="*/ 57 w 70"/>
                  <a:gd name="T15" fmla="*/ 47 h 75"/>
                  <a:gd name="T16" fmla="*/ 59 w 70"/>
                  <a:gd name="T17" fmla="*/ 71 h 75"/>
                  <a:gd name="T18" fmla="*/ 68 w 70"/>
                  <a:gd name="T19" fmla="*/ 71 h 75"/>
                  <a:gd name="T20" fmla="*/ 69 w 70"/>
                  <a:gd name="T21" fmla="*/ 39 h 75"/>
                  <a:gd name="T22" fmla="*/ 64 w 70"/>
                  <a:gd name="T23" fmla="*/ 12 h 75"/>
                  <a:gd name="T24" fmla="*/ 45 w 70"/>
                  <a:gd name="T25"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45" y="15"/>
                    </a:moveTo>
                    <a:cubicBezTo>
                      <a:pt x="45" y="15"/>
                      <a:pt x="32" y="30"/>
                      <a:pt x="26" y="37"/>
                    </a:cubicBezTo>
                    <a:cubicBezTo>
                      <a:pt x="22" y="42"/>
                      <a:pt x="5" y="59"/>
                      <a:pt x="5" y="59"/>
                    </a:cubicBezTo>
                    <a:cubicBezTo>
                      <a:pt x="5" y="59"/>
                      <a:pt x="0" y="63"/>
                      <a:pt x="1" y="69"/>
                    </a:cubicBezTo>
                    <a:cubicBezTo>
                      <a:pt x="2" y="75"/>
                      <a:pt x="4" y="73"/>
                      <a:pt x="12" y="73"/>
                    </a:cubicBezTo>
                    <a:cubicBezTo>
                      <a:pt x="17" y="73"/>
                      <a:pt x="31" y="71"/>
                      <a:pt x="39" y="71"/>
                    </a:cubicBezTo>
                    <a:cubicBezTo>
                      <a:pt x="44" y="71"/>
                      <a:pt x="47" y="64"/>
                      <a:pt x="47" y="64"/>
                    </a:cubicBezTo>
                    <a:cubicBezTo>
                      <a:pt x="57" y="47"/>
                      <a:pt x="57" y="47"/>
                      <a:pt x="57" y="47"/>
                    </a:cubicBezTo>
                    <a:cubicBezTo>
                      <a:pt x="59" y="71"/>
                      <a:pt x="59" y="71"/>
                      <a:pt x="59" y="71"/>
                    </a:cubicBezTo>
                    <a:cubicBezTo>
                      <a:pt x="59" y="71"/>
                      <a:pt x="67" y="71"/>
                      <a:pt x="68" y="71"/>
                    </a:cubicBezTo>
                    <a:cubicBezTo>
                      <a:pt x="68" y="71"/>
                      <a:pt x="69" y="39"/>
                      <a:pt x="69" y="39"/>
                    </a:cubicBezTo>
                    <a:cubicBezTo>
                      <a:pt x="69" y="39"/>
                      <a:pt x="70" y="24"/>
                      <a:pt x="64" y="12"/>
                    </a:cubicBezTo>
                    <a:cubicBezTo>
                      <a:pt x="58" y="0"/>
                      <a:pt x="45" y="15"/>
                      <a:pt x="45" y="1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2" name="Freeform 201"/>
              <p:cNvSpPr>
                <a:spLocks/>
              </p:cNvSpPr>
              <p:nvPr/>
            </p:nvSpPr>
            <p:spPr bwMode="auto">
              <a:xfrm>
                <a:off x="3946525" y="2073275"/>
                <a:ext cx="85725" cy="419100"/>
              </a:xfrm>
              <a:custGeom>
                <a:avLst/>
                <a:gdLst>
                  <a:gd name="T0" fmla="*/ 42 w 64"/>
                  <a:gd name="T1" fmla="*/ 8 h 311"/>
                  <a:gd name="T2" fmla="*/ 63 w 64"/>
                  <a:gd name="T3" fmla="*/ 86 h 311"/>
                  <a:gd name="T4" fmla="*/ 35 w 64"/>
                  <a:gd name="T5" fmla="*/ 294 h 311"/>
                  <a:gd name="T6" fmla="*/ 22 w 64"/>
                  <a:gd name="T7" fmla="*/ 306 h 311"/>
                  <a:gd name="T8" fmla="*/ 2 w 64"/>
                  <a:gd name="T9" fmla="*/ 305 h 311"/>
                  <a:gd name="T10" fmla="*/ 0 w 64"/>
                  <a:gd name="T11" fmla="*/ 55 h 311"/>
                  <a:gd name="T12" fmla="*/ 12 w 64"/>
                  <a:gd name="T13" fmla="*/ 22 h 311"/>
                  <a:gd name="T14" fmla="*/ 20 w 64"/>
                  <a:gd name="T15" fmla="*/ 0 h 311"/>
                  <a:gd name="T16" fmla="*/ 42 w 64"/>
                  <a:gd name="T17" fmla="*/ 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11">
                    <a:moveTo>
                      <a:pt x="42" y="8"/>
                    </a:moveTo>
                    <a:cubicBezTo>
                      <a:pt x="47" y="25"/>
                      <a:pt x="64" y="35"/>
                      <a:pt x="63" y="86"/>
                    </a:cubicBezTo>
                    <a:cubicBezTo>
                      <a:pt x="63" y="93"/>
                      <a:pt x="40" y="270"/>
                      <a:pt x="35" y="294"/>
                    </a:cubicBezTo>
                    <a:cubicBezTo>
                      <a:pt x="35" y="294"/>
                      <a:pt x="33" y="302"/>
                      <a:pt x="22" y="306"/>
                    </a:cubicBezTo>
                    <a:cubicBezTo>
                      <a:pt x="8" y="311"/>
                      <a:pt x="2" y="305"/>
                      <a:pt x="2" y="305"/>
                    </a:cubicBezTo>
                    <a:cubicBezTo>
                      <a:pt x="2" y="301"/>
                      <a:pt x="0" y="55"/>
                      <a:pt x="0" y="55"/>
                    </a:cubicBezTo>
                    <a:cubicBezTo>
                      <a:pt x="0" y="55"/>
                      <a:pt x="12" y="24"/>
                      <a:pt x="12" y="22"/>
                    </a:cubicBezTo>
                    <a:cubicBezTo>
                      <a:pt x="20" y="0"/>
                      <a:pt x="20" y="0"/>
                      <a:pt x="20" y="0"/>
                    </a:cubicBezTo>
                    <a:lnTo>
                      <a:pt x="42" y="8"/>
                    </a:ln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3" name="Freeform 202"/>
              <p:cNvSpPr>
                <a:spLocks/>
              </p:cNvSpPr>
              <p:nvPr/>
            </p:nvSpPr>
            <p:spPr bwMode="auto">
              <a:xfrm>
                <a:off x="3884613" y="1846263"/>
                <a:ext cx="157163" cy="328613"/>
              </a:xfrm>
              <a:custGeom>
                <a:avLst/>
                <a:gdLst>
                  <a:gd name="T0" fmla="*/ 19 w 117"/>
                  <a:gd name="T1" fmla="*/ 6 h 244"/>
                  <a:gd name="T2" fmla="*/ 8 w 117"/>
                  <a:gd name="T3" fmla="*/ 58 h 244"/>
                  <a:gd name="T4" fmla="*/ 3 w 117"/>
                  <a:gd name="T5" fmla="*/ 83 h 244"/>
                  <a:gd name="T6" fmla="*/ 14 w 117"/>
                  <a:gd name="T7" fmla="*/ 113 h 244"/>
                  <a:gd name="T8" fmla="*/ 0 w 117"/>
                  <a:gd name="T9" fmla="*/ 208 h 244"/>
                  <a:gd name="T10" fmla="*/ 19 w 117"/>
                  <a:gd name="T11" fmla="*/ 227 h 244"/>
                  <a:gd name="T12" fmla="*/ 109 w 117"/>
                  <a:gd name="T13" fmla="*/ 224 h 244"/>
                  <a:gd name="T14" fmla="*/ 99 w 117"/>
                  <a:gd name="T15" fmla="*/ 164 h 244"/>
                  <a:gd name="T16" fmla="*/ 93 w 117"/>
                  <a:gd name="T17" fmla="*/ 137 h 244"/>
                  <a:gd name="T18" fmla="*/ 93 w 117"/>
                  <a:gd name="T19" fmla="*/ 118 h 244"/>
                  <a:gd name="T20" fmla="*/ 105 w 117"/>
                  <a:gd name="T21" fmla="*/ 81 h 244"/>
                  <a:gd name="T22" fmla="*/ 106 w 117"/>
                  <a:gd name="T23" fmla="*/ 33 h 244"/>
                  <a:gd name="T24" fmla="*/ 68 w 117"/>
                  <a:gd name="T25" fmla="*/ 2 h 244"/>
                  <a:gd name="T26" fmla="*/ 54 w 117"/>
                  <a:gd name="T27" fmla="*/ 0 h 244"/>
                  <a:gd name="T28" fmla="*/ 19 w 117"/>
                  <a:gd name="T29" fmla="*/ 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244">
                    <a:moveTo>
                      <a:pt x="19" y="6"/>
                    </a:moveTo>
                    <a:cubicBezTo>
                      <a:pt x="8" y="58"/>
                      <a:pt x="8" y="58"/>
                      <a:pt x="8" y="58"/>
                    </a:cubicBezTo>
                    <a:cubicBezTo>
                      <a:pt x="8" y="58"/>
                      <a:pt x="2" y="76"/>
                      <a:pt x="3" y="83"/>
                    </a:cubicBezTo>
                    <a:cubicBezTo>
                      <a:pt x="4" y="93"/>
                      <a:pt x="14" y="113"/>
                      <a:pt x="14" y="113"/>
                    </a:cubicBezTo>
                    <a:cubicBezTo>
                      <a:pt x="21" y="126"/>
                      <a:pt x="0" y="208"/>
                      <a:pt x="0" y="208"/>
                    </a:cubicBezTo>
                    <a:cubicBezTo>
                      <a:pt x="0" y="208"/>
                      <a:pt x="0" y="220"/>
                      <a:pt x="19" y="227"/>
                    </a:cubicBezTo>
                    <a:cubicBezTo>
                      <a:pt x="64" y="244"/>
                      <a:pt x="109" y="224"/>
                      <a:pt x="109" y="224"/>
                    </a:cubicBezTo>
                    <a:cubicBezTo>
                      <a:pt x="110" y="222"/>
                      <a:pt x="107" y="193"/>
                      <a:pt x="99" y="164"/>
                    </a:cubicBezTo>
                    <a:cubicBezTo>
                      <a:pt x="93" y="137"/>
                      <a:pt x="93" y="137"/>
                      <a:pt x="93" y="137"/>
                    </a:cubicBezTo>
                    <a:cubicBezTo>
                      <a:pt x="92" y="132"/>
                      <a:pt x="91" y="124"/>
                      <a:pt x="93" y="118"/>
                    </a:cubicBezTo>
                    <a:cubicBezTo>
                      <a:pt x="105" y="81"/>
                      <a:pt x="105" y="81"/>
                      <a:pt x="105" y="81"/>
                    </a:cubicBezTo>
                    <a:cubicBezTo>
                      <a:pt x="105" y="81"/>
                      <a:pt x="117" y="45"/>
                      <a:pt x="106" y="33"/>
                    </a:cubicBezTo>
                    <a:cubicBezTo>
                      <a:pt x="92" y="16"/>
                      <a:pt x="77" y="8"/>
                      <a:pt x="68" y="2"/>
                    </a:cubicBezTo>
                    <a:cubicBezTo>
                      <a:pt x="66" y="1"/>
                      <a:pt x="59" y="1"/>
                      <a:pt x="54" y="0"/>
                    </a:cubicBezTo>
                    <a:cubicBezTo>
                      <a:pt x="54" y="0"/>
                      <a:pt x="22" y="0"/>
                      <a:pt x="19" y="6"/>
                    </a:cubicBezTo>
                    <a:close/>
                  </a:path>
                </a:pathLst>
              </a:custGeom>
              <a:solidFill>
                <a:srgbClr val="F4D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4" name="Freeform 203"/>
              <p:cNvSpPr>
                <a:spLocks/>
              </p:cNvSpPr>
              <p:nvPr/>
            </p:nvSpPr>
            <p:spPr bwMode="auto">
              <a:xfrm>
                <a:off x="3994150" y="1885950"/>
                <a:ext cx="88900" cy="284163"/>
              </a:xfrm>
              <a:custGeom>
                <a:avLst/>
                <a:gdLst>
                  <a:gd name="T0" fmla="*/ 6 w 67"/>
                  <a:gd name="T1" fmla="*/ 192 h 211"/>
                  <a:gd name="T2" fmla="*/ 26 w 67"/>
                  <a:gd name="T3" fmla="*/ 203 h 211"/>
                  <a:gd name="T4" fmla="*/ 63 w 67"/>
                  <a:gd name="T5" fmla="*/ 102 h 211"/>
                  <a:gd name="T6" fmla="*/ 44 w 67"/>
                  <a:gd name="T7" fmla="*/ 34 h 211"/>
                  <a:gd name="T8" fmla="*/ 15 w 67"/>
                  <a:gd name="T9" fmla="*/ 4 h 211"/>
                  <a:gd name="T10" fmla="*/ 8 w 67"/>
                  <a:gd name="T11" fmla="*/ 45 h 211"/>
                  <a:gd name="T12" fmla="*/ 34 w 67"/>
                  <a:gd name="T13" fmla="*/ 109 h 211"/>
                  <a:gd name="T14" fmla="*/ 6 w 67"/>
                  <a:gd name="T15" fmla="*/ 192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211">
                    <a:moveTo>
                      <a:pt x="6" y="192"/>
                    </a:moveTo>
                    <a:cubicBezTo>
                      <a:pt x="4" y="194"/>
                      <a:pt x="19" y="211"/>
                      <a:pt x="26" y="203"/>
                    </a:cubicBezTo>
                    <a:cubicBezTo>
                      <a:pt x="67" y="152"/>
                      <a:pt x="63" y="102"/>
                      <a:pt x="63" y="102"/>
                    </a:cubicBezTo>
                    <a:cubicBezTo>
                      <a:pt x="44" y="34"/>
                      <a:pt x="44" y="34"/>
                      <a:pt x="44" y="34"/>
                    </a:cubicBezTo>
                    <a:cubicBezTo>
                      <a:pt x="40" y="19"/>
                      <a:pt x="28" y="0"/>
                      <a:pt x="15" y="4"/>
                    </a:cubicBezTo>
                    <a:cubicBezTo>
                      <a:pt x="0" y="9"/>
                      <a:pt x="2" y="32"/>
                      <a:pt x="8" y="45"/>
                    </a:cubicBezTo>
                    <a:cubicBezTo>
                      <a:pt x="15" y="58"/>
                      <a:pt x="26" y="94"/>
                      <a:pt x="34" y="109"/>
                    </a:cubicBezTo>
                    <a:cubicBezTo>
                      <a:pt x="34" y="109"/>
                      <a:pt x="13" y="187"/>
                      <a:pt x="6" y="192"/>
                    </a:cubicBezTo>
                    <a:close/>
                  </a:path>
                </a:pathLst>
              </a:custGeom>
              <a:solidFill>
                <a:srgbClr val="F4D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5" name="Freeform 204"/>
              <p:cNvSpPr>
                <a:spLocks/>
              </p:cNvSpPr>
              <p:nvPr/>
            </p:nvSpPr>
            <p:spPr bwMode="auto">
              <a:xfrm>
                <a:off x="3914775" y="1795463"/>
                <a:ext cx="127000" cy="112713"/>
              </a:xfrm>
              <a:custGeom>
                <a:avLst/>
                <a:gdLst>
                  <a:gd name="T0" fmla="*/ 2 w 95"/>
                  <a:gd name="T1" fmla="*/ 46 h 83"/>
                  <a:gd name="T2" fmla="*/ 21 w 95"/>
                  <a:gd name="T3" fmla="*/ 66 h 83"/>
                  <a:gd name="T4" fmla="*/ 92 w 95"/>
                  <a:gd name="T5" fmla="*/ 79 h 83"/>
                  <a:gd name="T6" fmla="*/ 58 w 95"/>
                  <a:gd name="T7" fmla="*/ 43 h 83"/>
                  <a:gd name="T8" fmla="*/ 44 w 95"/>
                  <a:gd name="T9" fmla="*/ 0 h 83"/>
                  <a:gd name="T10" fmla="*/ 8 w 95"/>
                  <a:gd name="T11" fmla="*/ 5 h 83"/>
                  <a:gd name="T12" fmla="*/ 15 w 95"/>
                  <a:gd name="T13" fmla="*/ 39 h 83"/>
                  <a:gd name="T14" fmla="*/ 2 w 95"/>
                  <a:gd name="T15" fmla="*/ 4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83">
                    <a:moveTo>
                      <a:pt x="2" y="46"/>
                    </a:moveTo>
                    <a:cubicBezTo>
                      <a:pt x="0" y="53"/>
                      <a:pt x="6" y="61"/>
                      <a:pt x="21" y="66"/>
                    </a:cubicBezTo>
                    <a:cubicBezTo>
                      <a:pt x="30" y="70"/>
                      <a:pt x="83" y="83"/>
                      <a:pt x="92" y="79"/>
                    </a:cubicBezTo>
                    <a:cubicBezTo>
                      <a:pt x="95" y="79"/>
                      <a:pt x="64" y="53"/>
                      <a:pt x="58" y="43"/>
                    </a:cubicBezTo>
                    <a:cubicBezTo>
                      <a:pt x="44" y="0"/>
                      <a:pt x="44" y="0"/>
                      <a:pt x="44" y="0"/>
                    </a:cubicBezTo>
                    <a:cubicBezTo>
                      <a:pt x="8" y="5"/>
                      <a:pt x="8" y="5"/>
                      <a:pt x="8" y="5"/>
                    </a:cubicBezTo>
                    <a:cubicBezTo>
                      <a:pt x="8" y="5"/>
                      <a:pt x="13" y="30"/>
                      <a:pt x="15" y="39"/>
                    </a:cubicBezTo>
                    <a:cubicBezTo>
                      <a:pt x="16" y="41"/>
                      <a:pt x="4" y="41"/>
                      <a:pt x="2" y="4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6" name="Freeform 207"/>
              <p:cNvSpPr>
                <a:spLocks/>
              </p:cNvSpPr>
              <p:nvPr/>
            </p:nvSpPr>
            <p:spPr bwMode="auto">
              <a:xfrm>
                <a:off x="3914775" y="1671638"/>
                <a:ext cx="117475" cy="350838"/>
              </a:xfrm>
              <a:custGeom>
                <a:avLst/>
                <a:gdLst>
                  <a:gd name="T0" fmla="*/ 25 w 88"/>
                  <a:gd name="T1" fmla="*/ 6 h 261"/>
                  <a:gd name="T2" fmla="*/ 85 w 88"/>
                  <a:gd name="T3" fmla="*/ 57 h 261"/>
                  <a:gd name="T4" fmla="*/ 55 w 88"/>
                  <a:gd name="T5" fmla="*/ 234 h 261"/>
                  <a:gd name="T6" fmla="*/ 33 w 88"/>
                  <a:gd name="T7" fmla="*/ 261 h 261"/>
                  <a:gd name="T8" fmla="*/ 42 w 88"/>
                  <a:gd name="T9" fmla="*/ 189 h 261"/>
                  <a:gd name="T10" fmla="*/ 38 w 88"/>
                  <a:gd name="T11" fmla="*/ 75 h 261"/>
                  <a:gd name="T12" fmla="*/ 6 w 88"/>
                  <a:gd name="T13" fmla="*/ 42 h 261"/>
                  <a:gd name="T14" fmla="*/ 15 w 88"/>
                  <a:gd name="T15" fmla="*/ 12 h 261"/>
                  <a:gd name="T16" fmla="*/ 25 w 88"/>
                  <a:gd name="T17"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61">
                    <a:moveTo>
                      <a:pt x="25" y="6"/>
                    </a:moveTo>
                    <a:cubicBezTo>
                      <a:pt x="25" y="6"/>
                      <a:pt x="84" y="0"/>
                      <a:pt x="85" y="57"/>
                    </a:cubicBezTo>
                    <a:cubicBezTo>
                      <a:pt x="88" y="137"/>
                      <a:pt x="57" y="223"/>
                      <a:pt x="55" y="234"/>
                    </a:cubicBezTo>
                    <a:cubicBezTo>
                      <a:pt x="54" y="236"/>
                      <a:pt x="48" y="260"/>
                      <a:pt x="33" y="261"/>
                    </a:cubicBezTo>
                    <a:cubicBezTo>
                      <a:pt x="33" y="261"/>
                      <a:pt x="38" y="216"/>
                      <a:pt x="42" y="189"/>
                    </a:cubicBezTo>
                    <a:cubicBezTo>
                      <a:pt x="51" y="121"/>
                      <a:pt x="45" y="85"/>
                      <a:pt x="38" y="75"/>
                    </a:cubicBezTo>
                    <a:cubicBezTo>
                      <a:pt x="33" y="66"/>
                      <a:pt x="11" y="47"/>
                      <a:pt x="6" y="42"/>
                    </a:cubicBezTo>
                    <a:cubicBezTo>
                      <a:pt x="0" y="37"/>
                      <a:pt x="2" y="27"/>
                      <a:pt x="15" y="12"/>
                    </a:cubicBezTo>
                    <a:cubicBezTo>
                      <a:pt x="18" y="8"/>
                      <a:pt x="26" y="6"/>
                      <a:pt x="25" y="6"/>
                    </a:cubicBezTo>
                    <a:close/>
                  </a:path>
                </a:pathLst>
              </a:custGeom>
              <a:solidFill>
                <a:srgbClr val="54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7" name="Freeform 208"/>
              <p:cNvSpPr>
                <a:spLocks/>
              </p:cNvSpPr>
              <p:nvPr/>
            </p:nvSpPr>
            <p:spPr bwMode="auto">
              <a:xfrm>
                <a:off x="3971925" y="2144713"/>
                <a:ext cx="52388" cy="76200"/>
              </a:xfrm>
              <a:custGeom>
                <a:avLst/>
                <a:gdLst>
                  <a:gd name="T0" fmla="*/ 35 w 39"/>
                  <a:gd name="T1" fmla="*/ 5 h 56"/>
                  <a:gd name="T2" fmla="*/ 33 w 39"/>
                  <a:gd name="T3" fmla="*/ 4 h 56"/>
                  <a:gd name="T4" fmla="*/ 23 w 39"/>
                  <a:gd name="T5" fmla="*/ 0 h 56"/>
                  <a:gd name="T6" fmla="*/ 6 w 39"/>
                  <a:gd name="T7" fmla="*/ 21 h 56"/>
                  <a:gd name="T8" fmla="*/ 7 w 39"/>
                  <a:gd name="T9" fmla="*/ 47 h 56"/>
                  <a:gd name="T10" fmla="*/ 18 w 39"/>
                  <a:gd name="T11" fmla="*/ 51 h 56"/>
                  <a:gd name="T12" fmla="*/ 25 w 39"/>
                  <a:gd name="T13" fmla="*/ 36 h 56"/>
                  <a:gd name="T14" fmla="*/ 34 w 39"/>
                  <a:gd name="T15" fmla="*/ 22 h 56"/>
                  <a:gd name="T16" fmla="*/ 35 w 3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6">
                    <a:moveTo>
                      <a:pt x="35" y="5"/>
                    </a:moveTo>
                    <a:cubicBezTo>
                      <a:pt x="33" y="4"/>
                      <a:pt x="33" y="4"/>
                      <a:pt x="33" y="4"/>
                    </a:cubicBezTo>
                    <a:cubicBezTo>
                      <a:pt x="23" y="0"/>
                      <a:pt x="23" y="0"/>
                      <a:pt x="23" y="0"/>
                    </a:cubicBezTo>
                    <a:cubicBezTo>
                      <a:pt x="6" y="21"/>
                      <a:pt x="6" y="21"/>
                      <a:pt x="6" y="21"/>
                    </a:cubicBezTo>
                    <a:cubicBezTo>
                      <a:pt x="6" y="21"/>
                      <a:pt x="0" y="39"/>
                      <a:pt x="7" y="47"/>
                    </a:cubicBezTo>
                    <a:cubicBezTo>
                      <a:pt x="16" y="56"/>
                      <a:pt x="18" y="51"/>
                      <a:pt x="18" y="51"/>
                    </a:cubicBezTo>
                    <a:cubicBezTo>
                      <a:pt x="20" y="50"/>
                      <a:pt x="23" y="38"/>
                      <a:pt x="25" y="36"/>
                    </a:cubicBezTo>
                    <a:cubicBezTo>
                      <a:pt x="26" y="35"/>
                      <a:pt x="34" y="22"/>
                      <a:pt x="34" y="22"/>
                    </a:cubicBezTo>
                    <a:cubicBezTo>
                      <a:pt x="38" y="15"/>
                      <a:pt x="39" y="10"/>
                      <a:pt x="35" y="5"/>
                    </a:cubicBezTo>
                    <a:close/>
                  </a:path>
                </a:pathLst>
              </a:custGeom>
              <a:solidFill>
                <a:srgbClr val="FFE1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68" name="Freeform 209"/>
              <p:cNvSpPr>
                <a:spLocks/>
              </p:cNvSpPr>
              <p:nvPr/>
            </p:nvSpPr>
            <p:spPr bwMode="auto">
              <a:xfrm>
                <a:off x="3965575" y="2166938"/>
                <a:ext cx="57150" cy="90488"/>
              </a:xfrm>
              <a:custGeom>
                <a:avLst/>
                <a:gdLst>
                  <a:gd name="T0" fmla="*/ 6 w 43"/>
                  <a:gd name="T1" fmla="*/ 0 h 67"/>
                  <a:gd name="T2" fmla="*/ 43 w 43"/>
                  <a:gd name="T3" fmla="*/ 18 h 67"/>
                  <a:gd name="T4" fmla="*/ 41 w 43"/>
                  <a:gd name="T5" fmla="*/ 52 h 67"/>
                  <a:gd name="T6" fmla="*/ 24 w 43"/>
                  <a:gd name="T7" fmla="*/ 52 h 67"/>
                  <a:gd name="T8" fmla="*/ 6 w 43"/>
                  <a:gd name="T9" fmla="*/ 0 h 67"/>
                </a:gdLst>
                <a:ahLst/>
                <a:cxnLst>
                  <a:cxn ang="0">
                    <a:pos x="T0" y="T1"/>
                  </a:cxn>
                  <a:cxn ang="0">
                    <a:pos x="T2" y="T3"/>
                  </a:cxn>
                  <a:cxn ang="0">
                    <a:pos x="T4" y="T5"/>
                  </a:cxn>
                  <a:cxn ang="0">
                    <a:pos x="T6" y="T7"/>
                  </a:cxn>
                  <a:cxn ang="0">
                    <a:pos x="T8" y="T9"/>
                  </a:cxn>
                </a:cxnLst>
                <a:rect l="0" t="0" r="r" b="b"/>
                <a:pathLst>
                  <a:path w="43" h="67">
                    <a:moveTo>
                      <a:pt x="6" y="0"/>
                    </a:moveTo>
                    <a:cubicBezTo>
                      <a:pt x="43" y="18"/>
                      <a:pt x="43" y="18"/>
                      <a:pt x="43" y="18"/>
                    </a:cubicBezTo>
                    <a:cubicBezTo>
                      <a:pt x="41" y="52"/>
                      <a:pt x="41" y="52"/>
                      <a:pt x="41" y="52"/>
                    </a:cubicBezTo>
                    <a:cubicBezTo>
                      <a:pt x="41" y="52"/>
                      <a:pt x="39" y="67"/>
                      <a:pt x="24" y="52"/>
                    </a:cubicBezTo>
                    <a:cubicBezTo>
                      <a:pt x="10" y="36"/>
                      <a:pt x="0" y="31"/>
                      <a:pt x="6" y="0"/>
                    </a:cubicBez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69" name="Group 368"/>
            <p:cNvGrpSpPr/>
            <p:nvPr/>
          </p:nvGrpSpPr>
          <p:grpSpPr>
            <a:xfrm flipH="1">
              <a:off x="619677" y="2538413"/>
              <a:ext cx="216657" cy="650993"/>
              <a:chOff x="2762250" y="3043238"/>
              <a:chExt cx="336550" cy="1011238"/>
            </a:xfrm>
          </p:grpSpPr>
          <p:sp>
            <p:nvSpPr>
              <p:cNvPr id="370" name="Freeform 210"/>
              <p:cNvSpPr>
                <a:spLocks/>
              </p:cNvSpPr>
              <p:nvPr/>
            </p:nvSpPr>
            <p:spPr bwMode="auto">
              <a:xfrm>
                <a:off x="2762250" y="3200401"/>
                <a:ext cx="69850" cy="104775"/>
              </a:xfrm>
              <a:custGeom>
                <a:avLst/>
                <a:gdLst>
                  <a:gd name="T0" fmla="*/ 36 w 52"/>
                  <a:gd name="T1" fmla="*/ 65 h 78"/>
                  <a:gd name="T2" fmla="*/ 48 w 52"/>
                  <a:gd name="T3" fmla="*/ 52 h 78"/>
                  <a:gd name="T4" fmla="*/ 52 w 52"/>
                  <a:gd name="T5" fmla="*/ 23 h 78"/>
                  <a:gd name="T6" fmla="*/ 43 w 52"/>
                  <a:gd name="T7" fmla="*/ 29 h 78"/>
                  <a:gd name="T8" fmla="*/ 34 w 52"/>
                  <a:gd name="T9" fmla="*/ 44 h 78"/>
                  <a:gd name="T10" fmla="*/ 27 w 52"/>
                  <a:gd name="T11" fmla="*/ 25 h 78"/>
                  <a:gd name="T12" fmla="*/ 25 w 52"/>
                  <a:gd name="T13" fmla="*/ 5 h 78"/>
                  <a:gd name="T14" fmla="*/ 10 w 52"/>
                  <a:gd name="T15" fmla="*/ 13 h 78"/>
                  <a:gd name="T16" fmla="*/ 6 w 52"/>
                  <a:gd name="T17" fmla="*/ 46 h 78"/>
                  <a:gd name="T18" fmla="*/ 18 w 52"/>
                  <a:gd name="T19" fmla="*/ 78 h 78"/>
                  <a:gd name="T20" fmla="*/ 36 w 52"/>
                  <a:gd name="T21"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78">
                    <a:moveTo>
                      <a:pt x="36" y="65"/>
                    </a:moveTo>
                    <a:cubicBezTo>
                      <a:pt x="36" y="65"/>
                      <a:pt x="43" y="66"/>
                      <a:pt x="48" y="52"/>
                    </a:cubicBezTo>
                    <a:cubicBezTo>
                      <a:pt x="52" y="39"/>
                      <a:pt x="52" y="23"/>
                      <a:pt x="52" y="23"/>
                    </a:cubicBezTo>
                    <a:cubicBezTo>
                      <a:pt x="52" y="23"/>
                      <a:pt x="46" y="21"/>
                      <a:pt x="43" y="29"/>
                    </a:cubicBezTo>
                    <a:cubicBezTo>
                      <a:pt x="41" y="38"/>
                      <a:pt x="40" y="46"/>
                      <a:pt x="34" y="44"/>
                    </a:cubicBezTo>
                    <a:cubicBezTo>
                      <a:pt x="30" y="42"/>
                      <a:pt x="27" y="31"/>
                      <a:pt x="27" y="25"/>
                    </a:cubicBezTo>
                    <a:cubicBezTo>
                      <a:pt x="27" y="19"/>
                      <a:pt x="25" y="5"/>
                      <a:pt x="25" y="5"/>
                    </a:cubicBezTo>
                    <a:cubicBezTo>
                      <a:pt x="25" y="5"/>
                      <a:pt x="20" y="0"/>
                      <a:pt x="10" y="13"/>
                    </a:cubicBezTo>
                    <a:cubicBezTo>
                      <a:pt x="0" y="26"/>
                      <a:pt x="2" y="34"/>
                      <a:pt x="6" y="46"/>
                    </a:cubicBezTo>
                    <a:cubicBezTo>
                      <a:pt x="9" y="57"/>
                      <a:pt x="18" y="78"/>
                      <a:pt x="18" y="78"/>
                    </a:cubicBezTo>
                    <a:lnTo>
                      <a:pt x="36" y="65"/>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1" name="Freeform 211"/>
              <p:cNvSpPr>
                <a:spLocks/>
              </p:cNvSpPr>
              <p:nvPr/>
            </p:nvSpPr>
            <p:spPr bwMode="auto">
              <a:xfrm>
                <a:off x="2960688" y="3043238"/>
                <a:ext cx="60325" cy="92075"/>
              </a:xfrm>
              <a:custGeom>
                <a:avLst/>
                <a:gdLst>
                  <a:gd name="T0" fmla="*/ 19 w 44"/>
                  <a:gd name="T1" fmla="*/ 64 h 69"/>
                  <a:gd name="T2" fmla="*/ 43 w 44"/>
                  <a:gd name="T3" fmla="*/ 33 h 69"/>
                  <a:gd name="T4" fmla="*/ 37 w 44"/>
                  <a:gd name="T5" fmla="*/ 5 h 69"/>
                  <a:gd name="T6" fmla="*/ 18 w 44"/>
                  <a:gd name="T7" fmla="*/ 16 h 69"/>
                  <a:gd name="T8" fmla="*/ 9 w 44"/>
                  <a:gd name="T9" fmla="*/ 38 h 69"/>
                  <a:gd name="T10" fmla="*/ 2 w 44"/>
                  <a:gd name="T11" fmla="*/ 60 h 69"/>
                  <a:gd name="T12" fmla="*/ 19 w 44"/>
                  <a:gd name="T13" fmla="*/ 64 h 69"/>
                </a:gdLst>
                <a:ahLst/>
                <a:cxnLst>
                  <a:cxn ang="0">
                    <a:pos x="T0" y="T1"/>
                  </a:cxn>
                  <a:cxn ang="0">
                    <a:pos x="T2" y="T3"/>
                  </a:cxn>
                  <a:cxn ang="0">
                    <a:pos x="T4" y="T5"/>
                  </a:cxn>
                  <a:cxn ang="0">
                    <a:pos x="T6" y="T7"/>
                  </a:cxn>
                  <a:cxn ang="0">
                    <a:pos x="T8" y="T9"/>
                  </a:cxn>
                  <a:cxn ang="0">
                    <a:pos x="T10" y="T11"/>
                  </a:cxn>
                  <a:cxn ang="0">
                    <a:pos x="T12" y="T13"/>
                  </a:cxn>
                </a:cxnLst>
                <a:rect l="0" t="0" r="r" b="b"/>
                <a:pathLst>
                  <a:path w="44" h="69">
                    <a:moveTo>
                      <a:pt x="19" y="64"/>
                    </a:moveTo>
                    <a:cubicBezTo>
                      <a:pt x="19" y="64"/>
                      <a:pt x="41" y="47"/>
                      <a:pt x="43" y="33"/>
                    </a:cubicBezTo>
                    <a:cubicBezTo>
                      <a:pt x="44" y="19"/>
                      <a:pt x="37" y="5"/>
                      <a:pt x="37" y="5"/>
                    </a:cubicBezTo>
                    <a:cubicBezTo>
                      <a:pt x="37" y="5"/>
                      <a:pt x="18" y="0"/>
                      <a:pt x="18" y="16"/>
                    </a:cubicBezTo>
                    <a:cubicBezTo>
                      <a:pt x="18" y="31"/>
                      <a:pt x="15" y="30"/>
                      <a:pt x="9" y="38"/>
                    </a:cubicBezTo>
                    <a:cubicBezTo>
                      <a:pt x="1" y="48"/>
                      <a:pt x="0" y="56"/>
                      <a:pt x="2" y="60"/>
                    </a:cubicBezTo>
                    <a:cubicBezTo>
                      <a:pt x="7" y="69"/>
                      <a:pt x="19" y="64"/>
                      <a:pt x="19" y="64"/>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2" name="Freeform 212"/>
              <p:cNvSpPr>
                <a:spLocks/>
              </p:cNvSpPr>
              <p:nvPr/>
            </p:nvSpPr>
            <p:spPr bwMode="auto">
              <a:xfrm>
                <a:off x="2946400" y="3119438"/>
                <a:ext cx="107950" cy="292100"/>
              </a:xfrm>
              <a:custGeom>
                <a:avLst/>
                <a:gdLst>
                  <a:gd name="T0" fmla="*/ 37 w 81"/>
                  <a:gd name="T1" fmla="*/ 0 h 218"/>
                  <a:gd name="T2" fmla="*/ 39 w 81"/>
                  <a:gd name="T3" fmla="*/ 101 h 218"/>
                  <a:gd name="T4" fmla="*/ 73 w 81"/>
                  <a:gd name="T5" fmla="*/ 189 h 218"/>
                  <a:gd name="T6" fmla="*/ 58 w 81"/>
                  <a:gd name="T7" fmla="*/ 213 h 218"/>
                  <a:gd name="T8" fmla="*/ 3 w 81"/>
                  <a:gd name="T9" fmla="*/ 98 h 218"/>
                  <a:gd name="T10" fmla="*/ 12 w 81"/>
                  <a:gd name="T11" fmla="*/ 0 h 218"/>
                  <a:gd name="T12" fmla="*/ 27 w 81"/>
                  <a:gd name="T13" fmla="*/ 6 h 218"/>
                  <a:gd name="T14" fmla="*/ 37 w 81"/>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8">
                    <a:moveTo>
                      <a:pt x="37" y="0"/>
                    </a:moveTo>
                    <a:cubicBezTo>
                      <a:pt x="37" y="0"/>
                      <a:pt x="34" y="77"/>
                      <a:pt x="39" y="101"/>
                    </a:cubicBezTo>
                    <a:cubicBezTo>
                      <a:pt x="44" y="124"/>
                      <a:pt x="73" y="189"/>
                      <a:pt x="73" y="189"/>
                    </a:cubicBezTo>
                    <a:cubicBezTo>
                      <a:pt x="73" y="189"/>
                      <a:pt x="81" y="218"/>
                      <a:pt x="58" y="213"/>
                    </a:cubicBezTo>
                    <a:cubicBezTo>
                      <a:pt x="34" y="208"/>
                      <a:pt x="7" y="130"/>
                      <a:pt x="3" y="98"/>
                    </a:cubicBezTo>
                    <a:cubicBezTo>
                      <a:pt x="0" y="74"/>
                      <a:pt x="12" y="0"/>
                      <a:pt x="12" y="0"/>
                    </a:cubicBezTo>
                    <a:cubicBezTo>
                      <a:pt x="12" y="0"/>
                      <a:pt x="16" y="8"/>
                      <a:pt x="27" y="6"/>
                    </a:cubicBezTo>
                    <a:cubicBezTo>
                      <a:pt x="30" y="5"/>
                      <a:pt x="37" y="0"/>
                      <a:pt x="37" y="0"/>
                    </a:cubicBezTo>
                    <a:close/>
                  </a:path>
                </a:pathLst>
              </a:custGeom>
              <a:solidFill>
                <a:srgbClr val="06B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3" name="Freeform 213"/>
              <p:cNvSpPr>
                <a:spLocks/>
              </p:cNvSpPr>
              <p:nvPr/>
            </p:nvSpPr>
            <p:spPr bwMode="auto">
              <a:xfrm>
                <a:off x="2979738" y="3298826"/>
                <a:ext cx="66675" cy="82550"/>
              </a:xfrm>
              <a:custGeom>
                <a:avLst/>
                <a:gdLst>
                  <a:gd name="T0" fmla="*/ 42 w 50"/>
                  <a:gd name="T1" fmla="*/ 61 h 61"/>
                  <a:gd name="T2" fmla="*/ 47 w 50"/>
                  <a:gd name="T3" fmla="*/ 5 h 61"/>
                  <a:gd name="T4" fmla="*/ 24 w 50"/>
                  <a:gd name="T5" fmla="*/ 0 h 61"/>
                  <a:gd name="T6" fmla="*/ 1 w 50"/>
                  <a:gd name="T7" fmla="*/ 48 h 61"/>
                  <a:gd name="T8" fmla="*/ 42 w 50"/>
                  <a:gd name="T9" fmla="*/ 61 h 61"/>
                </a:gdLst>
                <a:ahLst/>
                <a:cxnLst>
                  <a:cxn ang="0">
                    <a:pos x="T0" y="T1"/>
                  </a:cxn>
                  <a:cxn ang="0">
                    <a:pos x="T2" y="T3"/>
                  </a:cxn>
                  <a:cxn ang="0">
                    <a:pos x="T4" y="T5"/>
                  </a:cxn>
                  <a:cxn ang="0">
                    <a:pos x="T6" y="T7"/>
                  </a:cxn>
                  <a:cxn ang="0">
                    <a:pos x="T8" y="T9"/>
                  </a:cxn>
                </a:cxnLst>
                <a:rect l="0" t="0" r="r" b="b"/>
                <a:pathLst>
                  <a:path w="50" h="61">
                    <a:moveTo>
                      <a:pt x="42" y="61"/>
                    </a:moveTo>
                    <a:cubicBezTo>
                      <a:pt x="42" y="61"/>
                      <a:pt x="34" y="28"/>
                      <a:pt x="47" y="5"/>
                    </a:cubicBezTo>
                    <a:cubicBezTo>
                      <a:pt x="50" y="0"/>
                      <a:pt x="24" y="0"/>
                      <a:pt x="24" y="0"/>
                    </a:cubicBezTo>
                    <a:cubicBezTo>
                      <a:pt x="24" y="0"/>
                      <a:pt x="4" y="17"/>
                      <a:pt x="1" y="48"/>
                    </a:cubicBezTo>
                    <a:cubicBezTo>
                      <a:pt x="0" y="58"/>
                      <a:pt x="42" y="61"/>
                      <a:pt x="42" y="6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4" name="Freeform 214"/>
              <p:cNvSpPr>
                <a:spLocks/>
              </p:cNvSpPr>
              <p:nvPr/>
            </p:nvSpPr>
            <p:spPr bwMode="auto">
              <a:xfrm>
                <a:off x="2924175" y="3917951"/>
                <a:ext cx="120650" cy="73025"/>
              </a:xfrm>
              <a:custGeom>
                <a:avLst/>
                <a:gdLst>
                  <a:gd name="T0" fmla="*/ 83 w 90"/>
                  <a:gd name="T1" fmla="*/ 16 h 54"/>
                  <a:gd name="T2" fmla="*/ 90 w 90"/>
                  <a:gd name="T3" fmla="*/ 33 h 54"/>
                  <a:gd name="T4" fmla="*/ 86 w 90"/>
                  <a:gd name="T5" fmla="*/ 49 h 54"/>
                  <a:gd name="T6" fmla="*/ 68 w 90"/>
                  <a:gd name="T7" fmla="*/ 53 h 54"/>
                  <a:gd name="T8" fmla="*/ 46 w 90"/>
                  <a:gd name="T9" fmla="*/ 45 h 54"/>
                  <a:gd name="T10" fmla="*/ 29 w 90"/>
                  <a:gd name="T11" fmla="*/ 39 h 54"/>
                  <a:gd name="T12" fmla="*/ 3 w 90"/>
                  <a:gd name="T13" fmla="*/ 21 h 54"/>
                  <a:gd name="T14" fmla="*/ 3 w 90"/>
                  <a:gd name="T15" fmla="*/ 9 h 54"/>
                  <a:gd name="T16" fmla="*/ 50 w 90"/>
                  <a:gd name="T17" fmla="*/ 11 h 54"/>
                  <a:gd name="T18" fmla="*/ 83 w 90"/>
                  <a:gd name="T19" fmla="*/ 1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4">
                    <a:moveTo>
                      <a:pt x="83" y="16"/>
                    </a:moveTo>
                    <a:cubicBezTo>
                      <a:pt x="83" y="16"/>
                      <a:pt x="90" y="22"/>
                      <a:pt x="90" y="33"/>
                    </a:cubicBezTo>
                    <a:cubicBezTo>
                      <a:pt x="89" y="44"/>
                      <a:pt x="89" y="47"/>
                      <a:pt x="86" y="49"/>
                    </a:cubicBezTo>
                    <a:cubicBezTo>
                      <a:pt x="83" y="51"/>
                      <a:pt x="75" y="54"/>
                      <a:pt x="68" y="53"/>
                    </a:cubicBezTo>
                    <a:cubicBezTo>
                      <a:pt x="61" y="52"/>
                      <a:pt x="50" y="46"/>
                      <a:pt x="46" y="45"/>
                    </a:cubicBezTo>
                    <a:cubicBezTo>
                      <a:pt x="42" y="43"/>
                      <a:pt x="43" y="43"/>
                      <a:pt x="29" y="39"/>
                    </a:cubicBezTo>
                    <a:cubicBezTo>
                      <a:pt x="8" y="32"/>
                      <a:pt x="4" y="27"/>
                      <a:pt x="3" y="21"/>
                    </a:cubicBezTo>
                    <a:cubicBezTo>
                      <a:pt x="1" y="16"/>
                      <a:pt x="0" y="11"/>
                      <a:pt x="3" y="9"/>
                    </a:cubicBezTo>
                    <a:cubicBezTo>
                      <a:pt x="18" y="0"/>
                      <a:pt x="43" y="18"/>
                      <a:pt x="50" y="11"/>
                    </a:cubicBezTo>
                    <a:cubicBezTo>
                      <a:pt x="56" y="4"/>
                      <a:pt x="83" y="16"/>
                      <a:pt x="83" y="16"/>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5" name="Freeform 215"/>
              <p:cNvSpPr>
                <a:spLocks/>
              </p:cNvSpPr>
              <p:nvPr/>
            </p:nvSpPr>
            <p:spPr bwMode="auto">
              <a:xfrm>
                <a:off x="2925763" y="3919538"/>
                <a:ext cx="120650" cy="65088"/>
              </a:xfrm>
              <a:custGeom>
                <a:avLst/>
                <a:gdLst>
                  <a:gd name="T0" fmla="*/ 83 w 91"/>
                  <a:gd name="T1" fmla="*/ 9 h 48"/>
                  <a:gd name="T2" fmla="*/ 89 w 91"/>
                  <a:gd name="T3" fmla="*/ 25 h 48"/>
                  <a:gd name="T4" fmla="*/ 87 w 91"/>
                  <a:gd name="T5" fmla="*/ 42 h 48"/>
                  <a:gd name="T6" fmla="*/ 67 w 91"/>
                  <a:gd name="T7" fmla="*/ 47 h 48"/>
                  <a:gd name="T8" fmla="*/ 53 w 91"/>
                  <a:gd name="T9" fmla="*/ 42 h 48"/>
                  <a:gd name="T10" fmla="*/ 31 w 91"/>
                  <a:gd name="T11" fmla="*/ 35 h 48"/>
                  <a:gd name="T12" fmla="*/ 1 w 91"/>
                  <a:gd name="T13" fmla="*/ 12 h 48"/>
                  <a:gd name="T14" fmla="*/ 19 w 91"/>
                  <a:gd name="T15" fmla="*/ 2 h 48"/>
                  <a:gd name="T16" fmla="*/ 51 w 91"/>
                  <a:gd name="T17" fmla="*/ 4 h 48"/>
                  <a:gd name="T18" fmla="*/ 83 w 91"/>
                  <a:gd name="T19"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48">
                    <a:moveTo>
                      <a:pt x="83" y="9"/>
                    </a:moveTo>
                    <a:cubicBezTo>
                      <a:pt x="83" y="9"/>
                      <a:pt x="87" y="12"/>
                      <a:pt x="89" y="25"/>
                    </a:cubicBezTo>
                    <a:cubicBezTo>
                      <a:pt x="91" y="36"/>
                      <a:pt x="88" y="41"/>
                      <a:pt x="87" y="42"/>
                    </a:cubicBezTo>
                    <a:cubicBezTo>
                      <a:pt x="84" y="45"/>
                      <a:pt x="74" y="48"/>
                      <a:pt x="67" y="47"/>
                    </a:cubicBezTo>
                    <a:cubicBezTo>
                      <a:pt x="62" y="46"/>
                      <a:pt x="57" y="44"/>
                      <a:pt x="53" y="42"/>
                    </a:cubicBezTo>
                    <a:cubicBezTo>
                      <a:pt x="47" y="39"/>
                      <a:pt x="43" y="38"/>
                      <a:pt x="31" y="35"/>
                    </a:cubicBezTo>
                    <a:cubicBezTo>
                      <a:pt x="14" y="31"/>
                      <a:pt x="3" y="18"/>
                      <a:pt x="1" y="12"/>
                    </a:cubicBezTo>
                    <a:cubicBezTo>
                      <a:pt x="0" y="8"/>
                      <a:pt x="5" y="0"/>
                      <a:pt x="19" y="2"/>
                    </a:cubicBezTo>
                    <a:cubicBezTo>
                      <a:pt x="39" y="5"/>
                      <a:pt x="46" y="5"/>
                      <a:pt x="51" y="4"/>
                    </a:cubicBezTo>
                    <a:cubicBezTo>
                      <a:pt x="60" y="2"/>
                      <a:pt x="83" y="9"/>
                      <a:pt x="83" y="9"/>
                    </a:cubicBezTo>
                    <a:close/>
                  </a:path>
                </a:pathLst>
              </a:custGeom>
              <a:solidFill>
                <a:srgbClr val="5AC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6" name="Freeform 216"/>
              <p:cNvSpPr>
                <a:spLocks/>
              </p:cNvSpPr>
              <p:nvPr/>
            </p:nvSpPr>
            <p:spPr bwMode="auto">
              <a:xfrm>
                <a:off x="2935288" y="3522663"/>
                <a:ext cx="107950" cy="460375"/>
              </a:xfrm>
              <a:custGeom>
                <a:avLst/>
                <a:gdLst>
                  <a:gd name="T0" fmla="*/ 29 w 80"/>
                  <a:gd name="T1" fmla="*/ 53 h 343"/>
                  <a:gd name="T2" fmla="*/ 1 w 80"/>
                  <a:gd name="T3" fmla="*/ 189 h 343"/>
                  <a:gd name="T4" fmla="*/ 3 w 80"/>
                  <a:gd name="T5" fmla="*/ 217 h 343"/>
                  <a:gd name="T6" fmla="*/ 34 w 80"/>
                  <a:gd name="T7" fmla="*/ 306 h 343"/>
                  <a:gd name="T8" fmla="*/ 78 w 80"/>
                  <a:gd name="T9" fmla="*/ 308 h 343"/>
                  <a:gd name="T10" fmla="*/ 57 w 80"/>
                  <a:gd name="T11" fmla="*/ 231 h 343"/>
                  <a:gd name="T12" fmla="*/ 48 w 80"/>
                  <a:gd name="T13" fmla="*/ 201 h 343"/>
                  <a:gd name="T14" fmla="*/ 77 w 80"/>
                  <a:gd name="T15" fmla="*/ 82 h 343"/>
                  <a:gd name="T16" fmla="*/ 29 w 80"/>
                  <a:gd name="T17"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43">
                    <a:moveTo>
                      <a:pt x="29" y="53"/>
                    </a:moveTo>
                    <a:cubicBezTo>
                      <a:pt x="19" y="84"/>
                      <a:pt x="4" y="150"/>
                      <a:pt x="1" y="189"/>
                    </a:cubicBezTo>
                    <a:cubicBezTo>
                      <a:pt x="0" y="203"/>
                      <a:pt x="1" y="212"/>
                      <a:pt x="3" y="217"/>
                    </a:cubicBezTo>
                    <a:cubicBezTo>
                      <a:pt x="22" y="272"/>
                      <a:pt x="34" y="306"/>
                      <a:pt x="34" y="306"/>
                    </a:cubicBezTo>
                    <a:cubicBezTo>
                      <a:pt x="71" y="343"/>
                      <a:pt x="79" y="312"/>
                      <a:pt x="78" y="308"/>
                    </a:cubicBezTo>
                    <a:cubicBezTo>
                      <a:pt x="78" y="308"/>
                      <a:pt x="67" y="257"/>
                      <a:pt x="57" y="231"/>
                    </a:cubicBezTo>
                    <a:cubicBezTo>
                      <a:pt x="53" y="220"/>
                      <a:pt x="47" y="205"/>
                      <a:pt x="48" y="201"/>
                    </a:cubicBezTo>
                    <a:cubicBezTo>
                      <a:pt x="51" y="169"/>
                      <a:pt x="80" y="129"/>
                      <a:pt x="77" y="82"/>
                    </a:cubicBezTo>
                    <a:cubicBezTo>
                      <a:pt x="76" y="70"/>
                      <a:pt x="48" y="0"/>
                      <a:pt x="29" y="53"/>
                    </a:cubicBezTo>
                    <a:close/>
                  </a:path>
                </a:pathLst>
              </a:custGeom>
              <a:solidFill>
                <a:srgbClr val="7C9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7" name="Freeform 217"/>
              <p:cNvSpPr>
                <a:spLocks/>
              </p:cNvSpPr>
              <p:nvPr/>
            </p:nvSpPr>
            <p:spPr bwMode="auto">
              <a:xfrm>
                <a:off x="2959100" y="3211513"/>
                <a:ext cx="122238" cy="125413"/>
              </a:xfrm>
              <a:custGeom>
                <a:avLst/>
                <a:gdLst>
                  <a:gd name="T0" fmla="*/ 56 w 91"/>
                  <a:gd name="T1" fmla="*/ 16 h 93"/>
                  <a:gd name="T2" fmla="*/ 27 w 91"/>
                  <a:gd name="T3" fmla="*/ 0 h 93"/>
                  <a:gd name="T4" fmla="*/ 6 w 91"/>
                  <a:gd name="T5" fmla="*/ 61 h 93"/>
                  <a:gd name="T6" fmla="*/ 12 w 91"/>
                  <a:gd name="T7" fmla="*/ 87 h 93"/>
                  <a:gd name="T8" fmla="*/ 42 w 91"/>
                  <a:gd name="T9" fmla="*/ 92 h 93"/>
                  <a:gd name="T10" fmla="*/ 68 w 91"/>
                  <a:gd name="T11" fmla="*/ 72 h 93"/>
                  <a:gd name="T12" fmla="*/ 91 w 91"/>
                  <a:gd name="T13" fmla="*/ 37 h 93"/>
                  <a:gd name="T14" fmla="*/ 56 w 91"/>
                  <a:gd name="T15" fmla="*/ 1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3">
                    <a:moveTo>
                      <a:pt x="56" y="16"/>
                    </a:moveTo>
                    <a:cubicBezTo>
                      <a:pt x="27" y="0"/>
                      <a:pt x="27" y="0"/>
                      <a:pt x="27" y="0"/>
                    </a:cubicBezTo>
                    <a:cubicBezTo>
                      <a:pt x="6" y="61"/>
                      <a:pt x="6" y="61"/>
                      <a:pt x="6" y="61"/>
                    </a:cubicBezTo>
                    <a:cubicBezTo>
                      <a:pt x="0" y="77"/>
                      <a:pt x="7" y="85"/>
                      <a:pt x="12" y="87"/>
                    </a:cubicBezTo>
                    <a:cubicBezTo>
                      <a:pt x="22" y="93"/>
                      <a:pt x="35" y="93"/>
                      <a:pt x="42" y="92"/>
                    </a:cubicBezTo>
                    <a:cubicBezTo>
                      <a:pt x="56" y="92"/>
                      <a:pt x="67" y="74"/>
                      <a:pt x="68" y="72"/>
                    </a:cubicBezTo>
                    <a:cubicBezTo>
                      <a:pt x="91" y="37"/>
                      <a:pt x="91" y="37"/>
                      <a:pt x="91" y="37"/>
                    </a:cubicBezTo>
                    <a:lnTo>
                      <a:pt x="56" y="16"/>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8" name="Freeform 218"/>
              <p:cNvSpPr>
                <a:spLocks/>
              </p:cNvSpPr>
              <p:nvPr/>
            </p:nvSpPr>
            <p:spPr bwMode="auto">
              <a:xfrm>
                <a:off x="2987675" y="3176588"/>
                <a:ext cx="111125" cy="158750"/>
              </a:xfrm>
              <a:custGeom>
                <a:avLst/>
                <a:gdLst>
                  <a:gd name="T0" fmla="*/ 39 w 83"/>
                  <a:gd name="T1" fmla="*/ 109 h 118"/>
                  <a:gd name="T2" fmla="*/ 67 w 83"/>
                  <a:gd name="T3" fmla="*/ 82 h 118"/>
                  <a:gd name="T4" fmla="*/ 80 w 83"/>
                  <a:gd name="T5" fmla="*/ 45 h 118"/>
                  <a:gd name="T6" fmla="*/ 77 w 83"/>
                  <a:gd name="T7" fmla="*/ 32 h 118"/>
                  <a:gd name="T8" fmla="*/ 76 w 83"/>
                  <a:gd name="T9" fmla="*/ 21 h 118"/>
                  <a:gd name="T10" fmla="*/ 68 w 83"/>
                  <a:gd name="T11" fmla="*/ 26 h 118"/>
                  <a:gd name="T12" fmla="*/ 64 w 83"/>
                  <a:gd name="T13" fmla="*/ 28 h 118"/>
                  <a:gd name="T14" fmla="*/ 63 w 83"/>
                  <a:gd name="T15" fmla="*/ 18 h 118"/>
                  <a:gd name="T16" fmla="*/ 68 w 83"/>
                  <a:gd name="T17" fmla="*/ 12 h 118"/>
                  <a:gd name="T18" fmla="*/ 53 w 83"/>
                  <a:gd name="T19" fmla="*/ 16 h 118"/>
                  <a:gd name="T20" fmla="*/ 51 w 83"/>
                  <a:gd name="T21" fmla="*/ 11 h 118"/>
                  <a:gd name="T22" fmla="*/ 53 w 83"/>
                  <a:gd name="T23" fmla="*/ 4 h 118"/>
                  <a:gd name="T24" fmla="*/ 34 w 83"/>
                  <a:gd name="T25" fmla="*/ 9 h 118"/>
                  <a:gd name="T26" fmla="*/ 32 w 83"/>
                  <a:gd name="T27" fmla="*/ 5 h 118"/>
                  <a:gd name="T28" fmla="*/ 36 w 83"/>
                  <a:gd name="T29" fmla="*/ 0 h 118"/>
                  <a:gd name="T30" fmla="*/ 9 w 83"/>
                  <a:gd name="T31" fmla="*/ 16 h 118"/>
                  <a:gd name="T32" fmla="*/ 5 w 83"/>
                  <a:gd name="T33" fmla="*/ 40 h 118"/>
                  <a:gd name="T34" fmla="*/ 5 w 83"/>
                  <a:gd name="T35" fmla="*/ 69 h 118"/>
                  <a:gd name="T36" fmla="*/ 9 w 83"/>
                  <a:gd name="T37" fmla="*/ 73 h 118"/>
                  <a:gd name="T38" fmla="*/ 20 w 83"/>
                  <a:gd name="T39" fmla="*/ 96 h 118"/>
                  <a:gd name="T40" fmla="*/ 39 w 83"/>
                  <a:gd name="T41"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8">
                    <a:moveTo>
                      <a:pt x="39" y="109"/>
                    </a:moveTo>
                    <a:cubicBezTo>
                      <a:pt x="39" y="109"/>
                      <a:pt x="51" y="98"/>
                      <a:pt x="67" y="82"/>
                    </a:cubicBezTo>
                    <a:cubicBezTo>
                      <a:pt x="82" y="66"/>
                      <a:pt x="83" y="55"/>
                      <a:pt x="80" y="45"/>
                    </a:cubicBezTo>
                    <a:cubicBezTo>
                      <a:pt x="78" y="39"/>
                      <a:pt x="78" y="36"/>
                      <a:pt x="77" y="32"/>
                    </a:cubicBezTo>
                    <a:cubicBezTo>
                      <a:pt x="75" y="24"/>
                      <a:pt x="76" y="21"/>
                      <a:pt x="76" y="21"/>
                    </a:cubicBezTo>
                    <a:cubicBezTo>
                      <a:pt x="76" y="21"/>
                      <a:pt x="69" y="19"/>
                      <a:pt x="68" y="26"/>
                    </a:cubicBezTo>
                    <a:cubicBezTo>
                      <a:pt x="67" y="30"/>
                      <a:pt x="64" y="28"/>
                      <a:pt x="64" y="28"/>
                    </a:cubicBezTo>
                    <a:cubicBezTo>
                      <a:pt x="64" y="28"/>
                      <a:pt x="59" y="24"/>
                      <a:pt x="63" y="18"/>
                    </a:cubicBezTo>
                    <a:cubicBezTo>
                      <a:pt x="66" y="13"/>
                      <a:pt x="68" y="12"/>
                      <a:pt x="68" y="12"/>
                    </a:cubicBezTo>
                    <a:cubicBezTo>
                      <a:pt x="68" y="12"/>
                      <a:pt x="58" y="11"/>
                      <a:pt x="53" y="16"/>
                    </a:cubicBezTo>
                    <a:cubicBezTo>
                      <a:pt x="51" y="18"/>
                      <a:pt x="51" y="14"/>
                      <a:pt x="51" y="11"/>
                    </a:cubicBezTo>
                    <a:cubicBezTo>
                      <a:pt x="51" y="8"/>
                      <a:pt x="53" y="4"/>
                      <a:pt x="53" y="4"/>
                    </a:cubicBezTo>
                    <a:cubicBezTo>
                      <a:pt x="34" y="9"/>
                      <a:pt x="34" y="9"/>
                      <a:pt x="34" y="9"/>
                    </a:cubicBezTo>
                    <a:cubicBezTo>
                      <a:pt x="34" y="9"/>
                      <a:pt x="32" y="8"/>
                      <a:pt x="32" y="5"/>
                    </a:cubicBezTo>
                    <a:cubicBezTo>
                      <a:pt x="32" y="2"/>
                      <a:pt x="36" y="0"/>
                      <a:pt x="36" y="0"/>
                    </a:cubicBezTo>
                    <a:cubicBezTo>
                      <a:pt x="36" y="0"/>
                      <a:pt x="21" y="1"/>
                      <a:pt x="9" y="16"/>
                    </a:cubicBezTo>
                    <a:cubicBezTo>
                      <a:pt x="6" y="21"/>
                      <a:pt x="3" y="32"/>
                      <a:pt x="5" y="40"/>
                    </a:cubicBezTo>
                    <a:cubicBezTo>
                      <a:pt x="7" y="48"/>
                      <a:pt x="5" y="69"/>
                      <a:pt x="5" y="69"/>
                    </a:cubicBezTo>
                    <a:cubicBezTo>
                      <a:pt x="5" y="69"/>
                      <a:pt x="0" y="85"/>
                      <a:pt x="9" y="73"/>
                    </a:cubicBezTo>
                    <a:cubicBezTo>
                      <a:pt x="14" y="67"/>
                      <a:pt x="18" y="83"/>
                      <a:pt x="20" y="96"/>
                    </a:cubicBezTo>
                    <a:cubicBezTo>
                      <a:pt x="22" y="109"/>
                      <a:pt x="28" y="118"/>
                      <a:pt x="39" y="109"/>
                    </a:cubicBezTo>
                    <a:close/>
                  </a:path>
                </a:pathLst>
              </a:custGeom>
              <a:solidFill>
                <a:srgbClr val="16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79" name="Freeform 219"/>
              <p:cNvSpPr>
                <a:spLocks/>
              </p:cNvSpPr>
              <p:nvPr/>
            </p:nvSpPr>
            <p:spPr bwMode="auto">
              <a:xfrm>
                <a:off x="2995613" y="3268663"/>
                <a:ext cx="15875" cy="23813"/>
              </a:xfrm>
              <a:custGeom>
                <a:avLst/>
                <a:gdLst>
                  <a:gd name="T0" fmla="*/ 8 w 12"/>
                  <a:gd name="T1" fmla="*/ 0 h 18"/>
                  <a:gd name="T2" fmla="*/ 10 w 12"/>
                  <a:gd name="T3" fmla="*/ 10 h 18"/>
                  <a:gd name="T4" fmla="*/ 5 w 12"/>
                  <a:gd name="T5" fmla="*/ 16 h 18"/>
                  <a:gd name="T6" fmla="*/ 0 w 12"/>
                  <a:gd name="T7" fmla="*/ 17 h 18"/>
                  <a:gd name="T8" fmla="*/ 6 w 12"/>
                  <a:gd name="T9" fmla="*/ 7 h 18"/>
                  <a:gd name="T10" fmla="*/ 8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8" y="0"/>
                    </a:moveTo>
                    <a:cubicBezTo>
                      <a:pt x="8" y="0"/>
                      <a:pt x="12" y="4"/>
                      <a:pt x="10" y="10"/>
                    </a:cubicBezTo>
                    <a:cubicBezTo>
                      <a:pt x="9" y="14"/>
                      <a:pt x="6" y="16"/>
                      <a:pt x="5" y="16"/>
                    </a:cubicBezTo>
                    <a:cubicBezTo>
                      <a:pt x="2" y="18"/>
                      <a:pt x="0" y="17"/>
                      <a:pt x="0" y="17"/>
                    </a:cubicBezTo>
                    <a:cubicBezTo>
                      <a:pt x="0" y="17"/>
                      <a:pt x="5" y="9"/>
                      <a:pt x="6" y="7"/>
                    </a:cubicBezTo>
                    <a:cubicBezTo>
                      <a:pt x="6" y="5"/>
                      <a:pt x="8" y="0"/>
                      <a:pt x="8"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0" name="Freeform 220"/>
              <p:cNvSpPr>
                <a:spLocks/>
              </p:cNvSpPr>
              <p:nvPr/>
            </p:nvSpPr>
            <p:spPr bwMode="auto">
              <a:xfrm>
                <a:off x="2992438" y="3262313"/>
                <a:ext cx="17463" cy="33338"/>
              </a:xfrm>
              <a:custGeom>
                <a:avLst/>
                <a:gdLst>
                  <a:gd name="T0" fmla="*/ 10 w 13"/>
                  <a:gd name="T1" fmla="*/ 1 h 24"/>
                  <a:gd name="T2" fmla="*/ 7 w 13"/>
                  <a:gd name="T3" fmla="*/ 4 h 24"/>
                  <a:gd name="T4" fmla="*/ 5 w 13"/>
                  <a:gd name="T5" fmla="*/ 13 h 24"/>
                  <a:gd name="T6" fmla="*/ 0 w 13"/>
                  <a:gd name="T7" fmla="*/ 21 h 24"/>
                  <a:gd name="T8" fmla="*/ 4 w 13"/>
                  <a:gd name="T9" fmla="*/ 21 h 24"/>
                  <a:gd name="T10" fmla="*/ 10 w 13"/>
                  <a:gd name="T11" fmla="*/ 13 h 24"/>
                  <a:gd name="T12" fmla="*/ 10 w 13"/>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0" y="1"/>
                    </a:moveTo>
                    <a:cubicBezTo>
                      <a:pt x="10" y="1"/>
                      <a:pt x="8" y="0"/>
                      <a:pt x="7" y="4"/>
                    </a:cubicBezTo>
                    <a:cubicBezTo>
                      <a:pt x="7" y="9"/>
                      <a:pt x="6" y="11"/>
                      <a:pt x="5" y="13"/>
                    </a:cubicBezTo>
                    <a:cubicBezTo>
                      <a:pt x="4" y="15"/>
                      <a:pt x="0" y="21"/>
                      <a:pt x="0" y="21"/>
                    </a:cubicBezTo>
                    <a:cubicBezTo>
                      <a:pt x="0" y="21"/>
                      <a:pt x="0" y="24"/>
                      <a:pt x="4" y="21"/>
                    </a:cubicBezTo>
                    <a:cubicBezTo>
                      <a:pt x="6" y="20"/>
                      <a:pt x="8" y="17"/>
                      <a:pt x="10" y="13"/>
                    </a:cubicBezTo>
                    <a:cubicBezTo>
                      <a:pt x="11" y="12"/>
                      <a:pt x="13" y="2"/>
                      <a:pt x="10"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1" name="Freeform 221"/>
              <p:cNvSpPr>
                <a:spLocks/>
              </p:cNvSpPr>
              <p:nvPr/>
            </p:nvSpPr>
            <p:spPr bwMode="auto">
              <a:xfrm>
                <a:off x="2825750" y="3582988"/>
                <a:ext cx="180975" cy="417513"/>
              </a:xfrm>
              <a:custGeom>
                <a:avLst/>
                <a:gdLst>
                  <a:gd name="T0" fmla="*/ 88 w 135"/>
                  <a:gd name="T1" fmla="*/ 11 h 311"/>
                  <a:gd name="T2" fmla="*/ 16 w 135"/>
                  <a:gd name="T3" fmla="*/ 135 h 311"/>
                  <a:gd name="T4" fmla="*/ 12 w 135"/>
                  <a:gd name="T5" fmla="*/ 197 h 311"/>
                  <a:gd name="T6" fmla="*/ 29 w 135"/>
                  <a:gd name="T7" fmla="*/ 305 h 311"/>
                  <a:gd name="T8" fmla="*/ 71 w 135"/>
                  <a:gd name="T9" fmla="*/ 287 h 311"/>
                  <a:gd name="T10" fmla="*/ 55 w 135"/>
                  <a:gd name="T11" fmla="*/ 181 h 311"/>
                  <a:gd name="T12" fmla="*/ 95 w 135"/>
                  <a:gd name="T13" fmla="*/ 106 h 311"/>
                  <a:gd name="T14" fmla="*/ 134 w 135"/>
                  <a:gd name="T15" fmla="*/ 39 h 311"/>
                  <a:gd name="T16" fmla="*/ 118 w 135"/>
                  <a:gd name="T17" fmla="*/ 0 h 311"/>
                  <a:gd name="T18" fmla="*/ 88 w 135"/>
                  <a:gd name="T19" fmla="*/ 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311">
                    <a:moveTo>
                      <a:pt x="88" y="11"/>
                    </a:moveTo>
                    <a:cubicBezTo>
                      <a:pt x="60" y="34"/>
                      <a:pt x="16" y="135"/>
                      <a:pt x="16" y="135"/>
                    </a:cubicBezTo>
                    <a:cubicBezTo>
                      <a:pt x="16" y="135"/>
                      <a:pt x="0" y="161"/>
                      <a:pt x="12" y="197"/>
                    </a:cubicBezTo>
                    <a:cubicBezTo>
                      <a:pt x="20" y="222"/>
                      <a:pt x="29" y="305"/>
                      <a:pt x="29" y="305"/>
                    </a:cubicBezTo>
                    <a:cubicBezTo>
                      <a:pt x="29" y="311"/>
                      <a:pt x="60" y="280"/>
                      <a:pt x="71" y="287"/>
                    </a:cubicBezTo>
                    <a:cubicBezTo>
                      <a:pt x="71" y="287"/>
                      <a:pt x="74" y="226"/>
                      <a:pt x="55" y="181"/>
                    </a:cubicBezTo>
                    <a:cubicBezTo>
                      <a:pt x="48" y="164"/>
                      <a:pt x="76" y="129"/>
                      <a:pt x="95" y="106"/>
                    </a:cubicBezTo>
                    <a:cubicBezTo>
                      <a:pt x="116" y="79"/>
                      <a:pt x="135" y="57"/>
                      <a:pt x="134" y="39"/>
                    </a:cubicBezTo>
                    <a:cubicBezTo>
                      <a:pt x="134" y="0"/>
                      <a:pt x="118" y="0"/>
                      <a:pt x="118" y="0"/>
                    </a:cubicBezTo>
                    <a:cubicBezTo>
                      <a:pt x="118" y="0"/>
                      <a:pt x="94" y="6"/>
                      <a:pt x="88" y="11"/>
                    </a:cubicBezTo>
                    <a:close/>
                  </a:path>
                </a:pathLst>
              </a:custGeom>
              <a:solidFill>
                <a:srgbClr val="A1B5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2" name="Freeform 222"/>
              <p:cNvSpPr>
                <a:spLocks/>
              </p:cNvSpPr>
              <p:nvPr/>
            </p:nvSpPr>
            <p:spPr bwMode="auto">
              <a:xfrm>
                <a:off x="2900363" y="3349626"/>
                <a:ext cx="169863" cy="366713"/>
              </a:xfrm>
              <a:custGeom>
                <a:avLst/>
                <a:gdLst>
                  <a:gd name="T0" fmla="*/ 102 w 126"/>
                  <a:gd name="T1" fmla="*/ 241 h 273"/>
                  <a:gd name="T2" fmla="*/ 117 w 126"/>
                  <a:gd name="T3" fmla="*/ 168 h 273"/>
                  <a:gd name="T4" fmla="*/ 126 w 126"/>
                  <a:gd name="T5" fmla="*/ 44 h 273"/>
                  <a:gd name="T6" fmla="*/ 98 w 126"/>
                  <a:gd name="T7" fmla="*/ 1 h 273"/>
                  <a:gd name="T8" fmla="*/ 31 w 126"/>
                  <a:gd name="T9" fmla="*/ 31 h 273"/>
                  <a:gd name="T10" fmla="*/ 18 w 126"/>
                  <a:gd name="T11" fmla="*/ 75 h 273"/>
                  <a:gd name="T12" fmla="*/ 21 w 126"/>
                  <a:gd name="T13" fmla="*/ 146 h 273"/>
                  <a:gd name="T14" fmla="*/ 15 w 126"/>
                  <a:gd name="T15" fmla="*/ 202 h 273"/>
                  <a:gd name="T16" fmla="*/ 1 w 126"/>
                  <a:gd name="T17" fmla="*/ 225 h 273"/>
                  <a:gd name="T18" fmla="*/ 102 w 126"/>
                  <a:gd name="T19" fmla="*/ 24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73">
                    <a:moveTo>
                      <a:pt x="102" y="241"/>
                    </a:moveTo>
                    <a:cubicBezTo>
                      <a:pt x="102" y="241"/>
                      <a:pt x="113" y="202"/>
                      <a:pt x="117" y="168"/>
                    </a:cubicBezTo>
                    <a:cubicBezTo>
                      <a:pt x="119" y="137"/>
                      <a:pt x="126" y="119"/>
                      <a:pt x="126" y="44"/>
                    </a:cubicBezTo>
                    <a:cubicBezTo>
                      <a:pt x="126" y="44"/>
                      <a:pt x="125" y="4"/>
                      <a:pt x="98" y="1"/>
                    </a:cubicBezTo>
                    <a:cubicBezTo>
                      <a:pt x="84" y="0"/>
                      <a:pt x="38" y="26"/>
                      <a:pt x="31" y="31"/>
                    </a:cubicBezTo>
                    <a:cubicBezTo>
                      <a:pt x="26" y="34"/>
                      <a:pt x="18" y="46"/>
                      <a:pt x="18" y="75"/>
                    </a:cubicBezTo>
                    <a:cubicBezTo>
                      <a:pt x="18" y="88"/>
                      <a:pt x="20" y="122"/>
                      <a:pt x="21" y="146"/>
                    </a:cubicBezTo>
                    <a:cubicBezTo>
                      <a:pt x="21" y="170"/>
                      <a:pt x="16" y="196"/>
                      <a:pt x="15" y="202"/>
                    </a:cubicBezTo>
                    <a:cubicBezTo>
                      <a:pt x="15" y="213"/>
                      <a:pt x="0" y="224"/>
                      <a:pt x="1" y="225"/>
                    </a:cubicBezTo>
                    <a:cubicBezTo>
                      <a:pt x="69" y="273"/>
                      <a:pt x="102" y="241"/>
                      <a:pt x="102" y="241"/>
                    </a:cubicBezTo>
                    <a:close/>
                  </a:path>
                </a:pathLst>
              </a:custGeom>
              <a:solidFill>
                <a:srgbClr val="1E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3" name="Freeform 223"/>
              <p:cNvSpPr>
                <a:spLocks/>
              </p:cNvSpPr>
              <p:nvPr/>
            </p:nvSpPr>
            <p:spPr bwMode="auto">
              <a:xfrm>
                <a:off x="2781300" y="3275013"/>
                <a:ext cx="222250" cy="184150"/>
              </a:xfrm>
              <a:custGeom>
                <a:avLst/>
                <a:gdLst>
                  <a:gd name="T0" fmla="*/ 150 w 165"/>
                  <a:gd name="T1" fmla="*/ 91 h 137"/>
                  <a:gd name="T2" fmla="*/ 141 w 165"/>
                  <a:gd name="T3" fmla="*/ 125 h 137"/>
                  <a:gd name="T4" fmla="*/ 40 w 165"/>
                  <a:gd name="T5" fmla="*/ 125 h 137"/>
                  <a:gd name="T6" fmla="*/ 0 w 165"/>
                  <a:gd name="T7" fmla="*/ 17 h 137"/>
                  <a:gd name="T8" fmla="*/ 25 w 165"/>
                  <a:gd name="T9" fmla="*/ 6 h 137"/>
                  <a:gd name="T10" fmla="*/ 60 w 165"/>
                  <a:gd name="T11" fmla="*/ 92 h 137"/>
                  <a:gd name="T12" fmla="*/ 150 w 165"/>
                  <a:gd name="T13" fmla="*/ 91 h 137"/>
                </a:gdLst>
                <a:ahLst/>
                <a:cxnLst>
                  <a:cxn ang="0">
                    <a:pos x="T0" y="T1"/>
                  </a:cxn>
                  <a:cxn ang="0">
                    <a:pos x="T2" y="T3"/>
                  </a:cxn>
                  <a:cxn ang="0">
                    <a:pos x="T4" y="T5"/>
                  </a:cxn>
                  <a:cxn ang="0">
                    <a:pos x="T6" y="T7"/>
                  </a:cxn>
                  <a:cxn ang="0">
                    <a:pos x="T8" y="T9"/>
                  </a:cxn>
                  <a:cxn ang="0">
                    <a:pos x="T10" y="T11"/>
                  </a:cxn>
                  <a:cxn ang="0">
                    <a:pos x="T12" y="T13"/>
                  </a:cxn>
                </a:cxnLst>
                <a:rect l="0" t="0" r="r" b="b"/>
                <a:pathLst>
                  <a:path w="165" h="137">
                    <a:moveTo>
                      <a:pt x="150" y="91"/>
                    </a:moveTo>
                    <a:cubicBezTo>
                      <a:pt x="150" y="91"/>
                      <a:pt x="165" y="110"/>
                      <a:pt x="141" y="125"/>
                    </a:cubicBezTo>
                    <a:cubicBezTo>
                      <a:pt x="122" y="137"/>
                      <a:pt x="67" y="135"/>
                      <a:pt x="40" y="125"/>
                    </a:cubicBezTo>
                    <a:cubicBezTo>
                      <a:pt x="10" y="115"/>
                      <a:pt x="0" y="17"/>
                      <a:pt x="0" y="17"/>
                    </a:cubicBezTo>
                    <a:cubicBezTo>
                      <a:pt x="0" y="17"/>
                      <a:pt x="9" y="0"/>
                      <a:pt x="25" y="6"/>
                    </a:cubicBezTo>
                    <a:cubicBezTo>
                      <a:pt x="26" y="6"/>
                      <a:pt x="50" y="91"/>
                      <a:pt x="60" y="92"/>
                    </a:cubicBezTo>
                    <a:cubicBezTo>
                      <a:pt x="87" y="95"/>
                      <a:pt x="142" y="68"/>
                      <a:pt x="150" y="91"/>
                    </a:cubicBezTo>
                    <a:close/>
                  </a:path>
                </a:pathLst>
              </a:custGeom>
              <a:solidFill>
                <a:srgbClr val="34E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4" name="Freeform 224"/>
              <p:cNvSpPr>
                <a:spLocks/>
              </p:cNvSpPr>
              <p:nvPr/>
            </p:nvSpPr>
            <p:spPr bwMode="auto">
              <a:xfrm>
                <a:off x="2800350" y="3937001"/>
                <a:ext cx="144463" cy="115888"/>
              </a:xfrm>
              <a:custGeom>
                <a:avLst/>
                <a:gdLst>
                  <a:gd name="T0" fmla="*/ 60 w 108"/>
                  <a:gd name="T1" fmla="*/ 24 h 86"/>
                  <a:gd name="T2" fmla="*/ 92 w 108"/>
                  <a:gd name="T3" fmla="*/ 9 h 86"/>
                  <a:gd name="T4" fmla="*/ 103 w 108"/>
                  <a:gd name="T5" fmla="*/ 29 h 86"/>
                  <a:gd name="T6" fmla="*/ 95 w 108"/>
                  <a:gd name="T7" fmla="*/ 51 h 86"/>
                  <a:gd name="T8" fmla="*/ 62 w 108"/>
                  <a:gd name="T9" fmla="*/ 67 h 86"/>
                  <a:gd name="T10" fmla="*/ 23 w 108"/>
                  <a:gd name="T11" fmla="*/ 85 h 86"/>
                  <a:gd name="T12" fmla="*/ 13 w 108"/>
                  <a:gd name="T13" fmla="*/ 70 h 86"/>
                  <a:gd name="T14" fmla="*/ 45 w 108"/>
                  <a:gd name="T15" fmla="*/ 25 h 86"/>
                  <a:gd name="T16" fmla="*/ 60 w 108"/>
                  <a:gd name="T17" fmla="*/ 2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6">
                    <a:moveTo>
                      <a:pt x="60" y="24"/>
                    </a:moveTo>
                    <a:cubicBezTo>
                      <a:pt x="60" y="24"/>
                      <a:pt x="79" y="0"/>
                      <a:pt x="92" y="9"/>
                    </a:cubicBezTo>
                    <a:cubicBezTo>
                      <a:pt x="95" y="11"/>
                      <a:pt x="101" y="22"/>
                      <a:pt x="103" y="29"/>
                    </a:cubicBezTo>
                    <a:cubicBezTo>
                      <a:pt x="104" y="32"/>
                      <a:pt x="108" y="45"/>
                      <a:pt x="95" y="51"/>
                    </a:cubicBezTo>
                    <a:cubicBezTo>
                      <a:pt x="88" y="54"/>
                      <a:pt x="75" y="58"/>
                      <a:pt x="62" y="67"/>
                    </a:cubicBezTo>
                    <a:cubicBezTo>
                      <a:pt x="49" y="75"/>
                      <a:pt x="29" y="84"/>
                      <a:pt x="23" y="85"/>
                    </a:cubicBezTo>
                    <a:cubicBezTo>
                      <a:pt x="12" y="86"/>
                      <a:pt x="0" y="82"/>
                      <a:pt x="13" y="70"/>
                    </a:cubicBezTo>
                    <a:cubicBezTo>
                      <a:pt x="25" y="60"/>
                      <a:pt x="48" y="38"/>
                      <a:pt x="45" y="25"/>
                    </a:cubicBezTo>
                    <a:cubicBezTo>
                      <a:pt x="43" y="15"/>
                      <a:pt x="60" y="24"/>
                      <a:pt x="60" y="24"/>
                    </a:cubicBezTo>
                    <a:close/>
                  </a:path>
                </a:pathLst>
              </a:custGeom>
              <a:solidFill>
                <a:srgbClr val="7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5" name="Freeform 225"/>
              <p:cNvSpPr>
                <a:spLocks/>
              </p:cNvSpPr>
              <p:nvPr/>
            </p:nvSpPr>
            <p:spPr bwMode="auto">
              <a:xfrm>
                <a:off x="2809875" y="3976688"/>
                <a:ext cx="133350" cy="76200"/>
              </a:xfrm>
              <a:custGeom>
                <a:avLst/>
                <a:gdLst>
                  <a:gd name="T0" fmla="*/ 0 w 99"/>
                  <a:gd name="T1" fmla="*/ 48 h 56"/>
                  <a:gd name="T2" fmla="*/ 19 w 99"/>
                  <a:gd name="T3" fmla="*/ 41 h 56"/>
                  <a:gd name="T4" fmla="*/ 57 w 99"/>
                  <a:gd name="T5" fmla="*/ 20 h 56"/>
                  <a:gd name="T6" fmla="*/ 89 w 99"/>
                  <a:gd name="T7" fmla="*/ 1 h 56"/>
                  <a:gd name="T8" fmla="*/ 97 w 99"/>
                  <a:gd name="T9" fmla="*/ 1 h 56"/>
                  <a:gd name="T10" fmla="*/ 88 w 99"/>
                  <a:gd name="T11" fmla="*/ 21 h 56"/>
                  <a:gd name="T12" fmla="*/ 55 w 99"/>
                  <a:gd name="T13" fmla="*/ 37 h 56"/>
                  <a:gd name="T14" fmla="*/ 16 w 99"/>
                  <a:gd name="T15" fmla="*/ 55 h 56"/>
                  <a:gd name="T16" fmla="*/ 0 w 99"/>
                  <a:gd name="T17"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6">
                    <a:moveTo>
                      <a:pt x="0" y="48"/>
                    </a:moveTo>
                    <a:cubicBezTo>
                      <a:pt x="4" y="45"/>
                      <a:pt x="13" y="43"/>
                      <a:pt x="19" y="41"/>
                    </a:cubicBezTo>
                    <a:cubicBezTo>
                      <a:pt x="25" y="38"/>
                      <a:pt x="49" y="26"/>
                      <a:pt x="57" y="20"/>
                    </a:cubicBezTo>
                    <a:cubicBezTo>
                      <a:pt x="64" y="15"/>
                      <a:pt x="76" y="3"/>
                      <a:pt x="89" y="1"/>
                    </a:cubicBezTo>
                    <a:cubicBezTo>
                      <a:pt x="93" y="0"/>
                      <a:pt x="95" y="0"/>
                      <a:pt x="97" y="1"/>
                    </a:cubicBezTo>
                    <a:cubicBezTo>
                      <a:pt x="98" y="6"/>
                      <a:pt x="99" y="16"/>
                      <a:pt x="88" y="21"/>
                    </a:cubicBezTo>
                    <a:cubicBezTo>
                      <a:pt x="81" y="24"/>
                      <a:pt x="68" y="28"/>
                      <a:pt x="55" y="37"/>
                    </a:cubicBezTo>
                    <a:cubicBezTo>
                      <a:pt x="42" y="45"/>
                      <a:pt x="22" y="54"/>
                      <a:pt x="16" y="55"/>
                    </a:cubicBezTo>
                    <a:cubicBezTo>
                      <a:pt x="8" y="56"/>
                      <a:pt x="0" y="54"/>
                      <a:pt x="0" y="48"/>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6" name="Freeform 226"/>
              <p:cNvSpPr>
                <a:spLocks/>
              </p:cNvSpPr>
              <p:nvPr/>
            </p:nvSpPr>
            <p:spPr bwMode="auto">
              <a:xfrm>
                <a:off x="2813050" y="3983038"/>
                <a:ext cx="127000" cy="71438"/>
              </a:xfrm>
              <a:custGeom>
                <a:avLst/>
                <a:gdLst>
                  <a:gd name="T0" fmla="*/ 0 w 95"/>
                  <a:gd name="T1" fmla="*/ 49 h 53"/>
                  <a:gd name="T2" fmla="*/ 2 w 95"/>
                  <a:gd name="T3" fmla="*/ 48 h 53"/>
                  <a:gd name="T4" fmla="*/ 56 w 95"/>
                  <a:gd name="T5" fmla="*/ 22 h 53"/>
                  <a:gd name="T6" fmla="*/ 92 w 95"/>
                  <a:gd name="T7" fmla="*/ 3 h 53"/>
                  <a:gd name="T8" fmla="*/ 95 w 95"/>
                  <a:gd name="T9" fmla="*/ 4 h 53"/>
                  <a:gd name="T10" fmla="*/ 86 w 95"/>
                  <a:gd name="T11" fmla="*/ 17 h 53"/>
                  <a:gd name="T12" fmla="*/ 51 w 95"/>
                  <a:gd name="T13" fmla="*/ 41 h 53"/>
                  <a:gd name="T14" fmla="*/ 26 w 95"/>
                  <a:gd name="T15" fmla="*/ 53 h 53"/>
                  <a:gd name="T16" fmla="*/ 0 w 95"/>
                  <a:gd name="T1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53">
                    <a:moveTo>
                      <a:pt x="0" y="49"/>
                    </a:moveTo>
                    <a:cubicBezTo>
                      <a:pt x="1" y="49"/>
                      <a:pt x="1" y="48"/>
                      <a:pt x="2" y="48"/>
                    </a:cubicBezTo>
                    <a:cubicBezTo>
                      <a:pt x="7" y="44"/>
                      <a:pt x="40" y="34"/>
                      <a:pt x="56" y="22"/>
                    </a:cubicBezTo>
                    <a:cubicBezTo>
                      <a:pt x="72" y="10"/>
                      <a:pt x="77" y="0"/>
                      <a:pt x="92" y="3"/>
                    </a:cubicBezTo>
                    <a:cubicBezTo>
                      <a:pt x="94" y="3"/>
                      <a:pt x="95" y="3"/>
                      <a:pt x="95" y="4"/>
                    </a:cubicBezTo>
                    <a:cubicBezTo>
                      <a:pt x="95" y="8"/>
                      <a:pt x="93" y="14"/>
                      <a:pt x="86" y="17"/>
                    </a:cubicBezTo>
                    <a:cubicBezTo>
                      <a:pt x="79" y="20"/>
                      <a:pt x="61" y="29"/>
                      <a:pt x="51" y="41"/>
                    </a:cubicBezTo>
                    <a:cubicBezTo>
                      <a:pt x="43" y="50"/>
                      <a:pt x="31" y="52"/>
                      <a:pt x="26" y="53"/>
                    </a:cubicBezTo>
                    <a:cubicBezTo>
                      <a:pt x="20" y="53"/>
                      <a:pt x="3" y="52"/>
                      <a:pt x="0" y="49"/>
                    </a:cubicBezTo>
                    <a:close/>
                  </a:path>
                </a:pathLst>
              </a:custGeom>
              <a:solidFill>
                <a:srgbClr val="819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7" name="Freeform 227"/>
              <p:cNvSpPr>
                <a:spLocks/>
              </p:cNvSpPr>
              <p:nvPr/>
            </p:nvSpPr>
            <p:spPr bwMode="auto">
              <a:xfrm>
                <a:off x="2968625" y="3062288"/>
                <a:ext cx="36513" cy="65088"/>
              </a:xfrm>
              <a:custGeom>
                <a:avLst/>
                <a:gdLst>
                  <a:gd name="T0" fmla="*/ 16 w 27"/>
                  <a:gd name="T1" fmla="*/ 4 h 48"/>
                  <a:gd name="T2" fmla="*/ 24 w 27"/>
                  <a:gd name="T3" fmla="*/ 10 h 48"/>
                  <a:gd name="T4" fmla="*/ 25 w 27"/>
                  <a:gd name="T5" fmla="*/ 25 h 48"/>
                  <a:gd name="T6" fmla="*/ 21 w 27"/>
                  <a:gd name="T7" fmla="*/ 37 h 48"/>
                  <a:gd name="T8" fmla="*/ 5 w 27"/>
                  <a:gd name="T9" fmla="*/ 43 h 48"/>
                  <a:gd name="T10" fmla="*/ 12 w 27"/>
                  <a:gd name="T11" fmla="*/ 21 h 48"/>
                  <a:gd name="T12" fmla="*/ 16 w 27"/>
                  <a:gd name="T13" fmla="*/ 4 h 48"/>
                </a:gdLst>
                <a:ahLst/>
                <a:cxnLst>
                  <a:cxn ang="0">
                    <a:pos x="T0" y="T1"/>
                  </a:cxn>
                  <a:cxn ang="0">
                    <a:pos x="T2" y="T3"/>
                  </a:cxn>
                  <a:cxn ang="0">
                    <a:pos x="T4" y="T5"/>
                  </a:cxn>
                  <a:cxn ang="0">
                    <a:pos x="T6" y="T7"/>
                  </a:cxn>
                  <a:cxn ang="0">
                    <a:pos x="T8" y="T9"/>
                  </a:cxn>
                  <a:cxn ang="0">
                    <a:pos x="T10" y="T11"/>
                  </a:cxn>
                  <a:cxn ang="0">
                    <a:pos x="T12" y="T13"/>
                  </a:cxn>
                </a:cxnLst>
                <a:rect l="0" t="0" r="r" b="b"/>
                <a:pathLst>
                  <a:path w="27" h="48">
                    <a:moveTo>
                      <a:pt x="16" y="4"/>
                    </a:moveTo>
                    <a:cubicBezTo>
                      <a:pt x="16" y="4"/>
                      <a:pt x="22" y="0"/>
                      <a:pt x="24" y="10"/>
                    </a:cubicBezTo>
                    <a:cubicBezTo>
                      <a:pt x="24" y="14"/>
                      <a:pt x="22" y="20"/>
                      <a:pt x="25" y="25"/>
                    </a:cubicBezTo>
                    <a:cubicBezTo>
                      <a:pt x="27" y="32"/>
                      <a:pt x="21" y="37"/>
                      <a:pt x="21" y="37"/>
                    </a:cubicBezTo>
                    <a:cubicBezTo>
                      <a:pt x="21" y="37"/>
                      <a:pt x="14" y="48"/>
                      <a:pt x="5" y="43"/>
                    </a:cubicBezTo>
                    <a:cubicBezTo>
                      <a:pt x="0" y="41"/>
                      <a:pt x="6" y="30"/>
                      <a:pt x="12" y="21"/>
                    </a:cubicBezTo>
                    <a:cubicBezTo>
                      <a:pt x="15" y="17"/>
                      <a:pt x="15" y="8"/>
                      <a:pt x="16" y="4"/>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391" name="Group 390"/>
            <p:cNvGrpSpPr/>
            <p:nvPr/>
          </p:nvGrpSpPr>
          <p:grpSpPr>
            <a:xfrm>
              <a:off x="1065419" y="2553956"/>
              <a:ext cx="185998" cy="659168"/>
              <a:chOff x="1389063" y="2705100"/>
              <a:chExt cx="288925" cy="1023938"/>
            </a:xfrm>
          </p:grpSpPr>
          <p:sp>
            <p:nvSpPr>
              <p:cNvPr id="392" name="Freeform 172"/>
              <p:cNvSpPr>
                <a:spLocks/>
              </p:cNvSpPr>
              <p:nvPr/>
            </p:nvSpPr>
            <p:spPr bwMode="auto">
              <a:xfrm>
                <a:off x="1566863" y="2705100"/>
                <a:ext cx="71438" cy="146050"/>
              </a:xfrm>
              <a:custGeom>
                <a:avLst/>
                <a:gdLst>
                  <a:gd name="T0" fmla="*/ 0 w 53"/>
                  <a:gd name="T1" fmla="*/ 88 h 109"/>
                  <a:gd name="T2" fmla="*/ 12 w 53"/>
                  <a:gd name="T3" fmla="*/ 35 h 109"/>
                  <a:gd name="T4" fmla="*/ 18 w 53"/>
                  <a:gd name="T5" fmla="*/ 9 h 109"/>
                  <a:gd name="T6" fmla="*/ 25 w 53"/>
                  <a:gd name="T7" fmla="*/ 4 h 109"/>
                  <a:gd name="T8" fmla="*/ 22 w 53"/>
                  <a:gd name="T9" fmla="*/ 29 h 109"/>
                  <a:gd name="T10" fmla="*/ 28 w 53"/>
                  <a:gd name="T11" fmla="*/ 33 h 109"/>
                  <a:gd name="T12" fmla="*/ 48 w 53"/>
                  <a:gd name="T13" fmla="*/ 8 h 109"/>
                  <a:gd name="T14" fmla="*/ 46 w 53"/>
                  <a:gd name="T15" fmla="*/ 20 h 109"/>
                  <a:gd name="T16" fmla="*/ 34 w 53"/>
                  <a:gd name="T17" fmla="*/ 41 h 109"/>
                  <a:gd name="T18" fmla="*/ 40 w 53"/>
                  <a:gd name="T19" fmla="*/ 61 h 109"/>
                  <a:gd name="T20" fmla="*/ 19 w 53"/>
                  <a:gd name="T21" fmla="*/ 99 h 109"/>
                  <a:gd name="T22" fmla="*/ 0 w 53"/>
                  <a:gd name="T23" fmla="*/ 8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109">
                    <a:moveTo>
                      <a:pt x="0" y="88"/>
                    </a:moveTo>
                    <a:cubicBezTo>
                      <a:pt x="12" y="35"/>
                      <a:pt x="12" y="35"/>
                      <a:pt x="12" y="35"/>
                    </a:cubicBezTo>
                    <a:cubicBezTo>
                      <a:pt x="12" y="35"/>
                      <a:pt x="12" y="37"/>
                      <a:pt x="18" y="9"/>
                    </a:cubicBezTo>
                    <a:cubicBezTo>
                      <a:pt x="20" y="0"/>
                      <a:pt x="24" y="0"/>
                      <a:pt x="25" y="4"/>
                    </a:cubicBezTo>
                    <a:cubicBezTo>
                      <a:pt x="26" y="6"/>
                      <a:pt x="24" y="17"/>
                      <a:pt x="22" y="29"/>
                    </a:cubicBezTo>
                    <a:cubicBezTo>
                      <a:pt x="21" y="32"/>
                      <a:pt x="23" y="40"/>
                      <a:pt x="28" y="33"/>
                    </a:cubicBezTo>
                    <a:cubicBezTo>
                      <a:pt x="34" y="23"/>
                      <a:pt x="45" y="8"/>
                      <a:pt x="48" y="8"/>
                    </a:cubicBezTo>
                    <a:cubicBezTo>
                      <a:pt x="53" y="8"/>
                      <a:pt x="51" y="11"/>
                      <a:pt x="46" y="20"/>
                    </a:cubicBezTo>
                    <a:cubicBezTo>
                      <a:pt x="42" y="28"/>
                      <a:pt x="33" y="39"/>
                      <a:pt x="34" y="41"/>
                    </a:cubicBezTo>
                    <a:cubicBezTo>
                      <a:pt x="43" y="54"/>
                      <a:pt x="40" y="61"/>
                      <a:pt x="40" y="61"/>
                    </a:cubicBezTo>
                    <a:cubicBezTo>
                      <a:pt x="40" y="61"/>
                      <a:pt x="24" y="94"/>
                      <a:pt x="19" y="99"/>
                    </a:cubicBezTo>
                    <a:cubicBezTo>
                      <a:pt x="6" y="109"/>
                      <a:pt x="0" y="88"/>
                      <a:pt x="0" y="88"/>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3" name="Freeform 173"/>
              <p:cNvSpPr>
                <a:spLocks/>
              </p:cNvSpPr>
              <p:nvPr/>
            </p:nvSpPr>
            <p:spPr bwMode="auto">
              <a:xfrm>
                <a:off x="1409700" y="2792413"/>
                <a:ext cx="192088" cy="293688"/>
              </a:xfrm>
              <a:custGeom>
                <a:avLst/>
                <a:gdLst>
                  <a:gd name="T0" fmla="*/ 9 w 143"/>
                  <a:gd name="T1" fmla="*/ 189 h 219"/>
                  <a:gd name="T2" fmla="*/ 48 w 143"/>
                  <a:gd name="T3" fmla="*/ 202 h 219"/>
                  <a:gd name="T4" fmla="*/ 112 w 143"/>
                  <a:gd name="T5" fmla="*/ 118 h 219"/>
                  <a:gd name="T6" fmla="*/ 143 w 143"/>
                  <a:gd name="T7" fmla="*/ 26 h 219"/>
                  <a:gd name="T8" fmla="*/ 113 w 143"/>
                  <a:gd name="T9" fmla="*/ 11 h 219"/>
                  <a:gd name="T10" fmla="*/ 82 w 143"/>
                  <a:gd name="T11" fmla="*/ 92 h 219"/>
                  <a:gd name="T12" fmla="*/ 9 w 143"/>
                  <a:gd name="T13" fmla="*/ 189 h 219"/>
                </a:gdLst>
                <a:ahLst/>
                <a:cxnLst>
                  <a:cxn ang="0">
                    <a:pos x="T0" y="T1"/>
                  </a:cxn>
                  <a:cxn ang="0">
                    <a:pos x="T2" y="T3"/>
                  </a:cxn>
                  <a:cxn ang="0">
                    <a:pos x="T4" y="T5"/>
                  </a:cxn>
                  <a:cxn ang="0">
                    <a:pos x="T6" y="T7"/>
                  </a:cxn>
                  <a:cxn ang="0">
                    <a:pos x="T8" y="T9"/>
                  </a:cxn>
                  <a:cxn ang="0">
                    <a:pos x="T10" y="T11"/>
                  </a:cxn>
                  <a:cxn ang="0">
                    <a:pos x="T12" y="T13"/>
                  </a:cxn>
                </a:cxnLst>
                <a:rect l="0" t="0" r="r" b="b"/>
                <a:pathLst>
                  <a:path w="143" h="219">
                    <a:moveTo>
                      <a:pt x="9" y="189"/>
                    </a:moveTo>
                    <a:cubicBezTo>
                      <a:pt x="9" y="189"/>
                      <a:pt x="14" y="219"/>
                      <a:pt x="48" y="202"/>
                    </a:cubicBezTo>
                    <a:cubicBezTo>
                      <a:pt x="70" y="192"/>
                      <a:pt x="104" y="133"/>
                      <a:pt x="112" y="118"/>
                    </a:cubicBezTo>
                    <a:cubicBezTo>
                      <a:pt x="128" y="86"/>
                      <a:pt x="143" y="26"/>
                      <a:pt x="143" y="26"/>
                    </a:cubicBezTo>
                    <a:cubicBezTo>
                      <a:pt x="143" y="26"/>
                      <a:pt x="126" y="0"/>
                      <a:pt x="113" y="11"/>
                    </a:cubicBezTo>
                    <a:cubicBezTo>
                      <a:pt x="112" y="12"/>
                      <a:pt x="93" y="74"/>
                      <a:pt x="82" y="92"/>
                    </a:cubicBezTo>
                    <a:cubicBezTo>
                      <a:pt x="61" y="125"/>
                      <a:pt x="0" y="170"/>
                      <a:pt x="9" y="189"/>
                    </a:cubicBezTo>
                    <a:close/>
                  </a:path>
                </a:pathLst>
              </a:custGeom>
              <a:solidFill>
                <a:srgbClr val="686D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4" name="Freeform 174"/>
              <p:cNvSpPr>
                <a:spLocks/>
              </p:cNvSpPr>
              <p:nvPr/>
            </p:nvSpPr>
            <p:spPr bwMode="auto">
              <a:xfrm>
                <a:off x="1423988" y="3587751"/>
                <a:ext cx="153988" cy="82550"/>
              </a:xfrm>
              <a:custGeom>
                <a:avLst/>
                <a:gdLst>
                  <a:gd name="T0" fmla="*/ 7 w 115"/>
                  <a:gd name="T1" fmla="*/ 13 h 61"/>
                  <a:gd name="T2" fmla="*/ 0 w 115"/>
                  <a:gd name="T3" fmla="*/ 29 h 61"/>
                  <a:gd name="T4" fmla="*/ 5 w 115"/>
                  <a:gd name="T5" fmla="*/ 54 h 61"/>
                  <a:gd name="T6" fmla="*/ 25 w 115"/>
                  <a:gd name="T7" fmla="*/ 61 h 61"/>
                  <a:gd name="T8" fmla="*/ 48 w 115"/>
                  <a:gd name="T9" fmla="*/ 55 h 61"/>
                  <a:gd name="T10" fmla="*/ 73 w 115"/>
                  <a:gd name="T11" fmla="*/ 50 h 61"/>
                  <a:gd name="T12" fmla="*/ 113 w 115"/>
                  <a:gd name="T13" fmla="*/ 21 h 61"/>
                  <a:gd name="T14" fmla="*/ 111 w 115"/>
                  <a:gd name="T15" fmla="*/ 5 h 61"/>
                  <a:gd name="T16" fmla="*/ 45 w 115"/>
                  <a:gd name="T17" fmla="*/ 9 h 61"/>
                  <a:gd name="T18" fmla="*/ 7 w 115"/>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7" y="13"/>
                    </a:moveTo>
                    <a:cubicBezTo>
                      <a:pt x="7" y="13"/>
                      <a:pt x="0" y="16"/>
                      <a:pt x="0" y="29"/>
                    </a:cubicBezTo>
                    <a:cubicBezTo>
                      <a:pt x="1" y="42"/>
                      <a:pt x="2" y="52"/>
                      <a:pt x="5" y="54"/>
                    </a:cubicBezTo>
                    <a:cubicBezTo>
                      <a:pt x="9" y="57"/>
                      <a:pt x="18" y="61"/>
                      <a:pt x="25" y="61"/>
                    </a:cubicBezTo>
                    <a:cubicBezTo>
                      <a:pt x="33" y="60"/>
                      <a:pt x="43" y="57"/>
                      <a:pt x="48" y="55"/>
                    </a:cubicBezTo>
                    <a:cubicBezTo>
                      <a:pt x="52" y="54"/>
                      <a:pt x="56" y="54"/>
                      <a:pt x="73" y="50"/>
                    </a:cubicBezTo>
                    <a:cubicBezTo>
                      <a:pt x="97" y="43"/>
                      <a:pt x="111" y="27"/>
                      <a:pt x="113" y="21"/>
                    </a:cubicBezTo>
                    <a:cubicBezTo>
                      <a:pt x="115" y="14"/>
                      <a:pt x="111" y="5"/>
                      <a:pt x="111" y="5"/>
                    </a:cubicBezTo>
                    <a:cubicBezTo>
                      <a:pt x="91" y="8"/>
                      <a:pt x="52" y="17"/>
                      <a:pt x="45" y="9"/>
                    </a:cubicBezTo>
                    <a:cubicBezTo>
                      <a:pt x="38" y="0"/>
                      <a:pt x="7" y="13"/>
                      <a:pt x="7" y="13"/>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5" name="Freeform 175"/>
              <p:cNvSpPr>
                <a:spLocks/>
              </p:cNvSpPr>
              <p:nvPr/>
            </p:nvSpPr>
            <p:spPr bwMode="auto">
              <a:xfrm>
                <a:off x="1423988" y="3578226"/>
                <a:ext cx="155575" cy="82550"/>
              </a:xfrm>
              <a:custGeom>
                <a:avLst/>
                <a:gdLst>
                  <a:gd name="T0" fmla="*/ 5 w 116"/>
                  <a:gd name="T1" fmla="*/ 13 h 61"/>
                  <a:gd name="T2" fmla="*/ 0 w 116"/>
                  <a:gd name="T3" fmla="*/ 33 h 61"/>
                  <a:gd name="T4" fmla="*/ 6 w 116"/>
                  <a:gd name="T5" fmla="*/ 54 h 61"/>
                  <a:gd name="T6" fmla="*/ 23 w 116"/>
                  <a:gd name="T7" fmla="*/ 61 h 61"/>
                  <a:gd name="T8" fmla="*/ 46 w 116"/>
                  <a:gd name="T9" fmla="*/ 55 h 61"/>
                  <a:gd name="T10" fmla="*/ 74 w 116"/>
                  <a:gd name="T11" fmla="*/ 51 h 61"/>
                  <a:gd name="T12" fmla="*/ 111 w 116"/>
                  <a:gd name="T13" fmla="*/ 25 h 61"/>
                  <a:gd name="T14" fmla="*/ 96 w 116"/>
                  <a:gd name="T15" fmla="*/ 7 h 61"/>
                  <a:gd name="T16" fmla="*/ 43 w 116"/>
                  <a:gd name="T17" fmla="*/ 9 h 61"/>
                  <a:gd name="T18" fmla="*/ 5 w 116"/>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61">
                    <a:moveTo>
                      <a:pt x="5" y="13"/>
                    </a:moveTo>
                    <a:cubicBezTo>
                      <a:pt x="5" y="13"/>
                      <a:pt x="0" y="20"/>
                      <a:pt x="0" y="33"/>
                    </a:cubicBezTo>
                    <a:cubicBezTo>
                      <a:pt x="1" y="46"/>
                      <a:pt x="3" y="51"/>
                      <a:pt x="6" y="54"/>
                    </a:cubicBezTo>
                    <a:cubicBezTo>
                      <a:pt x="9" y="56"/>
                      <a:pt x="16" y="61"/>
                      <a:pt x="23" y="61"/>
                    </a:cubicBezTo>
                    <a:cubicBezTo>
                      <a:pt x="31" y="60"/>
                      <a:pt x="41" y="57"/>
                      <a:pt x="46" y="55"/>
                    </a:cubicBezTo>
                    <a:cubicBezTo>
                      <a:pt x="50" y="54"/>
                      <a:pt x="57" y="56"/>
                      <a:pt x="74" y="51"/>
                    </a:cubicBezTo>
                    <a:cubicBezTo>
                      <a:pt x="91" y="46"/>
                      <a:pt x="107" y="35"/>
                      <a:pt x="111" y="25"/>
                    </a:cubicBezTo>
                    <a:cubicBezTo>
                      <a:pt x="113" y="19"/>
                      <a:pt x="116" y="4"/>
                      <a:pt x="96" y="7"/>
                    </a:cubicBezTo>
                    <a:cubicBezTo>
                      <a:pt x="77" y="10"/>
                      <a:pt x="50" y="17"/>
                      <a:pt x="43" y="9"/>
                    </a:cubicBezTo>
                    <a:cubicBezTo>
                      <a:pt x="36" y="0"/>
                      <a:pt x="5" y="13"/>
                      <a:pt x="5" y="13"/>
                    </a:cubicBezTo>
                    <a:close/>
                  </a:path>
                </a:pathLst>
              </a:custGeom>
              <a:solidFill>
                <a:srgbClr val="A2BC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6" name="Freeform 176"/>
              <p:cNvSpPr>
                <a:spLocks/>
              </p:cNvSpPr>
              <p:nvPr/>
            </p:nvSpPr>
            <p:spPr bwMode="auto">
              <a:xfrm>
                <a:off x="1492250" y="3592513"/>
                <a:ext cx="17463" cy="30163"/>
              </a:xfrm>
              <a:custGeom>
                <a:avLst/>
                <a:gdLst>
                  <a:gd name="T0" fmla="*/ 13 w 14"/>
                  <a:gd name="T1" fmla="*/ 21 h 22"/>
                  <a:gd name="T2" fmla="*/ 10 w 14"/>
                  <a:gd name="T3" fmla="*/ 19 h 22"/>
                  <a:gd name="T4" fmla="*/ 9 w 14"/>
                  <a:gd name="T5" fmla="*/ 12 h 22"/>
                  <a:gd name="T6" fmla="*/ 3 w 14"/>
                  <a:gd name="T7" fmla="*/ 2 h 22"/>
                  <a:gd name="T8" fmla="*/ 1 w 14"/>
                  <a:gd name="T9" fmla="*/ 1 h 22"/>
                  <a:gd name="T10" fmla="*/ 3 w 14"/>
                  <a:gd name="T11" fmla="*/ 0 h 22"/>
                  <a:gd name="T12" fmla="*/ 13 w 14"/>
                  <a:gd name="T13" fmla="*/ 11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19"/>
                    </a:cubicBezTo>
                    <a:cubicBezTo>
                      <a:pt x="10" y="19"/>
                      <a:pt x="10" y="16"/>
                      <a:pt x="9" y="12"/>
                    </a:cubicBezTo>
                    <a:cubicBezTo>
                      <a:pt x="8" y="7"/>
                      <a:pt x="5" y="3"/>
                      <a:pt x="3" y="2"/>
                    </a:cubicBezTo>
                    <a:cubicBezTo>
                      <a:pt x="2" y="2"/>
                      <a:pt x="0" y="2"/>
                      <a:pt x="1" y="1"/>
                    </a:cubicBezTo>
                    <a:cubicBezTo>
                      <a:pt x="1" y="0"/>
                      <a:pt x="2" y="0"/>
                      <a:pt x="3" y="0"/>
                    </a:cubicBezTo>
                    <a:cubicBezTo>
                      <a:pt x="5" y="1"/>
                      <a:pt x="11" y="4"/>
                      <a:pt x="13" y="11"/>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7" name="Freeform 177"/>
              <p:cNvSpPr>
                <a:spLocks/>
              </p:cNvSpPr>
              <p:nvPr/>
            </p:nvSpPr>
            <p:spPr bwMode="auto">
              <a:xfrm>
                <a:off x="1501775" y="3592513"/>
                <a:ext cx="17463" cy="28575"/>
              </a:xfrm>
              <a:custGeom>
                <a:avLst/>
                <a:gdLst>
                  <a:gd name="T0" fmla="*/ 13 w 14"/>
                  <a:gd name="T1" fmla="*/ 21 h 22"/>
                  <a:gd name="T2" fmla="*/ 10 w 14"/>
                  <a:gd name="T3" fmla="*/ 20 h 22"/>
                  <a:gd name="T4" fmla="*/ 9 w 14"/>
                  <a:gd name="T5" fmla="*/ 13 h 22"/>
                  <a:gd name="T6" fmla="*/ 3 w 14"/>
                  <a:gd name="T7" fmla="*/ 3 h 22"/>
                  <a:gd name="T8" fmla="*/ 1 w 14"/>
                  <a:gd name="T9" fmla="*/ 2 h 22"/>
                  <a:gd name="T10" fmla="*/ 3 w 14"/>
                  <a:gd name="T11" fmla="*/ 0 h 22"/>
                  <a:gd name="T12" fmla="*/ 13 w 14"/>
                  <a:gd name="T13" fmla="*/ 12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20"/>
                    </a:cubicBezTo>
                    <a:cubicBezTo>
                      <a:pt x="10" y="20"/>
                      <a:pt x="10" y="17"/>
                      <a:pt x="9" y="13"/>
                    </a:cubicBezTo>
                    <a:cubicBezTo>
                      <a:pt x="8" y="7"/>
                      <a:pt x="5" y="4"/>
                      <a:pt x="3" y="3"/>
                    </a:cubicBezTo>
                    <a:cubicBezTo>
                      <a:pt x="2" y="3"/>
                      <a:pt x="0" y="3"/>
                      <a:pt x="1" y="2"/>
                    </a:cubicBezTo>
                    <a:cubicBezTo>
                      <a:pt x="1" y="1"/>
                      <a:pt x="2" y="0"/>
                      <a:pt x="3" y="0"/>
                    </a:cubicBezTo>
                    <a:cubicBezTo>
                      <a:pt x="5" y="1"/>
                      <a:pt x="11" y="4"/>
                      <a:pt x="13" y="12"/>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8" name="Freeform 178"/>
              <p:cNvSpPr>
                <a:spLocks/>
              </p:cNvSpPr>
              <p:nvPr/>
            </p:nvSpPr>
            <p:spPr bwMode="auto">
              <a:xfrm>
                <a:off x="1511300" y="3592513"/>
                <a:ext cx="15875" cy="26988"/>
              </a:xfrm>
              <a:custGeom>
                <a:avLst/>
                <a:gdLst>
                  <a:gd name="T0" fmla="*/ 11 w 12"/>
                  <a:gd name="T1" fmla="*/ 20 h 21"/>
                  <a:gd name="T2" fmla="*/ 9 w 12"/>
                  <a:gd name="T3" fmla="*/ 19 h 21"/>
                  <a:gd name="T4" fmla="*/ 8 w 12"/>
                  <a:gd name="T5" fmla="*/ 11 h 21"/>
                  <a:gd name="T6" fmla="*/ 2 w 12"/>
                  <a:gd name="T7" fmla="*/ 2 h 21"/>
                  <a:gd name="T8" fmla="*/ 0 w 12"/>
                  <a:gd name="T9" fmla="*/ 2 h 21"/>
                  <a:gd name="T10" fmla="*/ 3 w 12"/>
                  <a:gd name="T11" fmla="*/ 0 h 21"/>
                  <a:gd name="T12" fmla="*/ 10 w 12"/>
                  <a:gd name="T13" fmla="*/ 7 h 21"/>
                  <a:gd name="T14" fmla="*/ 11 w 1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11" y="20"/>
                    </a:moveTo>
                    <a:cubicBezTo>
                      <a:pt x="10" y="21"/>
                      <a:pt x="9" y="20"/>
                      <a:pt x="9" y="19"/>
                    </a:cubicBezTo>
                    <a:cubicBezTo>
                      <a:pt x="9" y="19"/>
                      <a:pt x="9" y="15"/>
                      <a:pt x="8" y="11"/>
                    </a:cubicBezTo>
                    <a:cubicBezTo>
                      <a:pt x="7" y="6"/>
                      <a:pt x="5" y="3"/>
                      <a:pt x="2" y="2"/>
                    </a:cubicBezTo>
                    <a:cubicBezTo>
                      <a:pt x="2" y="2"/>
                      <a:pt x="0" y="3"/>
                      <a:pt x="0" y="2"/>
                    </a:cubicBezTo>
                    <a:cubicBezTo>
                      <a:pt x="0" y="1"/>
                      <a:pt x="2" y="0"/>
                      <a:pt x="3" y="0"/>
                    </a:cubicBezTo>
                    <a:cubicBezTo>
                      <a:pt x="5" y="0"/>
                      <a:pt x="8" y="2"/>
                      <a:pt x="10" y="7"/>
                    </a:cubicBezTo>
                    <a:cubicBezTo>
                      <a:pt x="11" y="12"/>
                      <a:pt x="12" y="18"/>
                      <a:pt x="11"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99" name="Freeform 179"/>
              <p:cNvSpPr>
                <a:spLocks/>
              </p:cNvSpPr>
              <p:nvPr/>
            </p:nvSpPr>
            <p:spPr bwMode="auto">
              <a:xfrm>
                <a:off x="1414463" y="3127376"/>
                <a:ext cx="123825" cy="517525"/>
              </a:xfrm>
              <a:custGeom>
                <a:avLst/>
                <a:gdLst>
                  <a:gd name="T0" fmla="*/ 58 w 92"/>
                  <a:gd name="T1" fmla="*/ 61 h 386"/>
                  <a:gd name="T2" fmla="*/ 83 w 92"/>
                  <a:gd name="T3" fmla="*/ 259 h 386"/>
                  <a:gd name="T4" fmla="*/ 61 w 92"/>
                  <a:gd name="T5" fmla="*/ 354 h 386"/>
                  <a:gd name="T6" fmla="*/ 9 w 92"/>
                  <a:gd name="T7" fmla="*/ 349 h 386"/>
                  <a:gd name="T8" fmla="*/ 25 w 92"/>
                  <a:gd name="T9" fmla="*/ 275 h 386"/>
                  <a:gd name="T10" fmla="*/ 35 w 92"/>
                  <a:gd name="T11" fmla="*/ 227 h 386"/>
                  <a:gd name="T12" fmla="*/ 5 w 92"/>
                  <a:gd name="T13" fmla="*/ 94 h 386"/>
                  <a:gd name="T14" fmla="*/ 58 w 92"/>
                  <a:gd name="T15" fmla="*/ 61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86">
                    <a:moveTo>
                      <a:pt x="58" y="61"/>
                    </a:moveTo>
                    <a:cubicBezTo>
                      <a:pt x="78" y="107"/>
                      <a:pt x="92" y="227"/>
                      <a:pt x="83" y="259"/>
                    </a:cubicBezTo>
                    <a:cubicBezTo>
                      <a:pt x="69" y="311"/>
                      <a:pt x="61" y="354"/>
                      <a:pt x="61" y="354"/>
                    </a:cubicBezTo>
                    <a:cubicBezTo>
                      <a:pt x="28" y="386"/>
                      <a:pt x="9" y="360"/>
                      <a:pt x="9" y="349"/>
                    </a:cubicBezTo>
                    <a:cubicBezTo>
                      <a:pt x="9" y="349"/>
                      <a:pt x="18" y="305"/>
                      <a:pt x="25" y="275"/>
                    </a:cubicBezTo>
                    <a:cubicBezTo>
                      <a:pt x="29" y="259"/>
                      <a:pt x="35" y="232"/>
                      <a:pt x="35" y="227"/>
                    </a:cubicBezTo>
                    <a:cubicBezTo>
                      <a:pt x="37" y="209"/>
                      <a:pt x="25" y="146"/>
                      <a:pt x="5" y="94"/>
                    </a:cubicBezTo>
                    <a:cubicBezTo>
                      <a:pt x="0" y="82"/>
                      <a:pt x="30" y="0"/>
                      <a:pt x="58" y="61"/>
                    </a:cubicBezTo>
                    <a:close/>
                  </a:path>
                </a:pathLst>
              </a:custGeom>
              <a:solidFill>
                <a:srgbClr val="031E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0" name="Freeform 180"/>
              <p:cNvSpPr>
                <a:spLocks/>
              </p:cNvSpPr>
              <p:nvPr/>
            </p:nvSpPr>
            <p:spPr bwMode="auto">
              <a:xfrm>
                <a:off x="1520825" y="3646488"/>
                <a:ext cx="153988" cy="82550"/>
              </a:xfrm>
              <a:custGeom>
                <a:avLst/>
                <a:gdLst>
                  <a:gd name="T0" fmla="*/ 8 w 115"/>
                  <a:gd name="T1" fmla="*/ 12 h 61"/>
                  <a:gd name="T2" fmla="*/ 1 w 115"/>
                  <a:gd name="T3" fmla="*/ 29 h 61"/>
                  <a:gd name="T4" fmla="*/ 6 w 115"/>
                  <a:gd name="T5" fmla="*/ 53 h 61"/>
                  <a:gd name="T6" fmla="*/ 26 w 115"/>
                  <a:gd name="T7" fmla="*/ 60 h 61"/>
                  <a:gd name="T8" fmla="*/ 48 w 115"/>
                  <a:gd name="T9" fmla="*/ 55 h 61"/>
                  <a:gd name="T10" fmla="*/ 73 w 115"/>
                  <a:gd name="T11" fmla="*/ 49 h 61"/>
                  <a:gd name="T12" fmla="*/ 113 w 115"/>
                  <a:gd name="T13" fmla="*/ 20 h 61"/>
                  <a:gd name="T14" fmla="*/ 111 w 115"/>
                  <a:gd name="T15" fmla="*/ 4 h 61"/>
                  <a:gd name="T16" fmla="*/ 45 w 115"/>
                  <a:gd name="T17" fmla="*/ 8 h 61"/>
                  <a:gd name="T18" fmla="*/ 8 w 115"/>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8" y="12"/>
                    </a:moveTo>
                    <a:cubicBezTo>
                      <a:pt x="8" y="12"/>
                      <a:pt x="0" y="16"/>
                      <a:pt x="1" y="29"/>
                    </a:cubicBezTo>
                    <a:cubicBezTo>
                      <a:pt x="1" y="42"/>
                      <a:pt x="3" y="51"/>
                      <a:pt x="6" y="53"/>
                    </a:cubicBezTo>
                    <a:cubicBezTo>
                      <a:pt x="9" y="56"/>
                      <a:pt x="18" y="61"/>
                      <a:pt x="26" y="60"/>
                    </a:cubicBezTo>
                    <a:cubicBezTo>
                      <a:pt x="34" y="59"/>
                      <a:pt x="43" y="56"/>
                      <a:pt x="48" y="55"/>
                    </a:cubicBezTo>
                    <a:cubicBezTo>
                      <a:pt x="53" y="53"/>
                      <a:pt x="56" y="54"/>
                      <a:pt x="73" y="49"/>
                    </a:cubicBezTo>
                    <a:cubicBezTo>
                      <a:pt x="97" y="42"/>
                      <a:pt x="111" y="26"/>
                      <a:pt x="113" y="20"/>
                    </a:cubicBezTo>
                    <a:cubicBezTo>
                      <a:pt x="115" y="13"/>
                      <a:pt x="111" y="4"/>
                      <a:pt x="111" y="4"/>
                    </a:cubicBezTo>
                    <a:cubicBezTo>
                      <a:pt x="91" y="7"/>
                      <a:pt x="53" y="16"/>
                      <a:pt x="45" y="8"/>
                    </a:cubicBezTo>
                    <a:cubicBezTo>
                      <a:pt x="38" y="0"/>
                      <a:pt x="8" y="12"/>
                      <a:pt x="8"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1" name="Freeform 181"/>
              <p:cNvSpPr>
                <a:spLocks/>
              </p:cNvSpPr>
              <p:nvPr/>
            </p:nvSpPr>
            <p:spPr bwMode="auto">
              <a:xfrm>
                <a:off x="1520825" y="3636963"/>
                <a:ext cx="157163" cy="82550"/>
              </a:xfrm>
              <a:custGeom>
                <a:avLst/>
                <a:gdLst>
                  <a:gd name="T0" fmla="*/ 6 w 117"/>
                  <a:gd name="T1" fmla="*/ 12 h 61"/>
                  <a:gd name="T2" fmla="*/ 1 w 117"/>
                  <a:gd name="T3" fmla="*/ 33 h 61"/>
                  <a:gd name="T4" fmla="*/ 6 w 117"/>
                  <a:gd name="T5" fmla="*/ 53 h 61"/>
                  <a:gd name="T6" fmla="*/ 24 w 117"/>
                  <a:gd name="T7" fmla="*/ 60 h 61"/>
                  <a:gd name="T8" fmla="*/ 46 w 117"/>
                  <a:gd name="T9" fmla="*/ 54 h 61"/>
                  <a:gd name="T10" fmla="*/ 74 w 117"/>
                  <a:gd name="T11" fmla="*/ 51 h 61"/>
                  <a:gd name="T12" fmla="*/ 111 w 117"/>
                  <a:gd name="T13" fmla="*/ 24 h 61"/>
                  <a:gd name="T14" fmla="*/ 97 w 117"/>
                  <a:gd name="T15" fmla="*/ 6 h 61"/>
                  <a:gd name="T16" fmla="*/ 43 w 117"/>
                  <a:gd name="T17" fmla="*/ 8 h 61"/>
                  <a:gd name="T18" fmla="*/ 6 w 117"/>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61">
                    <a:moveTo>
                      <a:pt x="6" y="12"/>
                    </a:moveTo>
                    <a:cubicBezTo>
                      <a:pt x="6" y="12"/>
                      <a:pt x="0" y="20"/>
                      <a:pt x="1" y="33"/>
                    </a:cubicBezTo>
                    <a:cubicBezTo>
                      <a:pt x="1" y="45"/>
                      <a:pt x="3" y="51"/>
                      <a:pt x="6" y="53"/>
                    </a:cubicBezTo>
                    <a:cubicBezTo>
                      <a:pt x="10" y="56"/>
                      <a:pt x="16" y="61"/>
                      <a:pt x="24" y="60"/>
                    </a:cubicBezTo>
                    <a:cubicBezTo>
                      <a:pt x="32" y="59"/>
                      <a:pt x="41" y="56"/>
                      <a:pt x="46" y="54"/>
                    </a:cubicBezTo>
                    <a:cubicBezTo>
                      <a:pt x="51" y="53"/>
                      <a:pt x="57" y="55"/>
                      <a:pt x="74" y="51"/>
                    </a:cubicBezTo>
                    <a:cubicBezTo>
                      <a:pt x="92" y="46"/>
                      <a:pt x="108" y="34"/>
                      <a:pt x="111" y="24"/>
                    </a:cubicBezTo>
                    <a:cubicBezTo>
                      <a:pt x="113" y="18"/>
                      <a:pt x="117" y="3"/>
                      <a:pt x="97" y="6"/>
                    </a:cubicBezTo>
                    <a:cubicBezTo>
                      <a:pt x="77" y="10"/>
                      <a:pt x="51" y="16"/>
                      <a:pt x="43" y="8"/>
                    </a:cubicBezTo>
                    <a:cubicBezTo>
                      <a:pt x="36" y="0"/>
                      <a:pt x="6" y="12"/>
                      <a:pt x="6" y="12"/>
                    </a:cubicBezTo>
                    <a:close/>
                  </a:path>
                </a:pathLst>
              </a:custGeom>
              <a:solidFill>
                <a:srgbClr val="B5CA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2" name="Freeform 182"/>
              <p:cNvSpPr>
                <a:spLocks/>
              </p:cNvSpPr>
              <p:nvPr/>
            </p:nvSpPr>
            <p:spPr bwMode="auto">
              <a:xfrm>
                <a:off x="1589088" y="3651251"/>
                <a:ext cx="17463" cy="28575"/>
              </a:xfrm>
              <a:custGeom>
                <a:avLst/>
                <a:gdLst>
                  <a:gd name="T0" fmla="*/ 12 w 13"/>
                  <a:gd name="T1" fmla="*/ 21 h 22"/>
                  <a:gd name="T2" fmla="*/ 10 w 13"/>
                  <a:gd name="T3" fmla="*/ 20 h 22"/>
                  <a:gd name="T4" fmla="*/ 9 w 13"/>
                  <a:gd name="T5" fmla="*/ 12 h 22"/>
                  <a:gd name="T6" fmla="*/ 2 w 13"/>
                  <a:gd name="T7" fmla="*/ 2 h 22"/>
                  <a:gd name="T8" fmla="*/ 0 w 13"/>
                  <a:gd name="T9" fmla="*/ 1 h 22"/>
                  <a:gd name="T10" fmla="*/ 2 w 13"/>
                  <a:gd name="T11" fmla="*/ 0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6"/>
                      <a:pt x="9" y="12"/>
                    </a:cubicBezTo>
                    <a:cubicBezTo>
                      <a:pt x="8" y="7"/>
                      <a:pt x="5" y="3"/>
                      <a:pt x="2" y="2"/>
                    </a:cubicBezTo>
                    <a:cubicBezTo>
                      <a:pt x="1" y="2"/>
                      <a:pt x="0" y="2"/>
                      <a:pt x="0" y="1"/>
                    </a:cubicBezTo>
                    <a:cubicBezTo>
                      <a:pt x="0" y="0"/>
                      <a:pt x="1" y="0"/>
                      <a:pt x="2" y="0"/>
                    </a:cubicBezTo>
                    <a:cubicBezTo>
                      <a:pt x="5" y="1"/>
                      <a:pt x="11" y="4"/>
                      <a:pt x="12" y="12"/>
                    </a:cubicBezTo>
                    <a:cubicBezTo>
                      <a:pt x="13" y="16"/>
                      <a:pt x="13" y="19"/>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3" name="Freeform 183"/>
              <p:cNvSpPr>
                <a:spLocks/>
              </p:cNvSpPr>
              <p:nvPr/>
            </p:nvSpPr>
            <p:spPr bwMode="auto">
              <a:xfrm>
                <a:off x="1598613" y="3649663"/>
                <a:ext cx="17463" cy="30163"/>
              </a:xfrm>
              <a:custGeom>
                <a:avLst/>
                <a:gdLst>
                  <a:gd name="T0" fmla="*/ 12 w 13"/>
                  <a:gd name="T1" fmla="*/ 21 h 22"/>
                  <a:gd name="T2" fmla="*/ 10 w 13"/>
                  <a:gd name="T3" fmla="*/ 20 h 22"/>
                  <a:gd name="T4" fmla="*/ 9 w 13"/>
                  <a:gd name="T5" fmla="*/ 13 h 22"/>
                  <a:gd name="T6" fmla="*/ 2 w 13"/>
                  <a:gd name="T7" fmla="*/ 3 h 22"/>
                  <a:gd name="T8" fmla="*/ 0 w 13"/>
                  <a:gd name="T9" fmla="*/ 2 h 22"/>
                  <a:gd name="T10" fmla="*/ 2 w 13"/>
                  <a:gd name="T11" fmla="*/ 1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7"/>
                      <a:pt x="9" y="13"/>
                    </a:cubicBezTo>
                    <a:cubicBezTo>
                      <a:pt x="8" y="7"/>
                      <a:pt x="5" y="4"/>
                      <a:pt x="2" y="3"/>
                    </a:cubicBezTo>
                    <a:cubicBezTo>
                      <a:pt x="1" y="3"/>
                      <a:pt x="0" y="3"/>
                      <a:pt x="0" y="2"/>
                    </a:cubicBezTo>
                    <a:cubicBezTo>
                      <a:pt x="0" y="1"/>
                      <a:pt x="1" y="0"/>
                      <a:pt x="2" y="1"/>
                    </a:cubicBezTo>
                    <a:cubicBezTo>
                      <a:pt x="5" y="2"/>
                      <a:pt x="10" y="4"/>
                      <a:pt x="12" y="12"/>
                    </a:cubicBezTo>
                    <a:cubicBezTo>
                      <a:pt x="13" y="17"/>
                      <a:pt x="13" y="20"/>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4" name="Freeform 184"/>
              <p:cNvSpPr>
                <a:spLocks/>
              </p:cNvSpPr>
              <p:nvPr/>
            </p:nvSpPr>
            <p:spPr bwMode="auto">
              <a:xfrm>
                <a:off x="1608138" y="3649663"/>
                <a:ext cx="17463" cy="28575"/>
              </a:xfrm>
              <a:custGeom>
                <a:avLst/>
                <a:gdLst>
                  <a:gd name="T0" fmla="*/ 12 w 13"/>
                  <a:gd name="T1" fmla="*/ 20 h 21"/>
                  <a:gd name="T2" fmla="*/ 9 w 13"/>
                  <a:gd name="T3" fmla="*/ 19 h 21"/>
                  <a:gd name="T4" fmla="*/ 8 w 13"/>
                  <a:gd name="T5" fmla="*/ 12 h 21"/>
                  <a:gd name="T6" fmla="*/ 3 w 13"/>
                  <a:gd name="T7" fmla="*/ 3 h 21"/>
                  <a:gd name="T8" fmla="*/ 1 w 13"/>
                  <a:gd name="T9" fmla="*/ 2 h 21"/>
                  <a:gd name="T10" fmla="*/ 3 w 13"/>
                  <a:gd name="T11" fmla="*/ 0 h 21"/>
                  <a:gd name="T12" fmla="*/ 10 w 13"/>
                  <a:gd name="T13" fmla="*/ 8 h 21"/>
                  <a:gd name="T14" fmla="*/ 12 w 13"/>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1">
                    <a:moveTo>
                      <a:pt x="12" y="20"/>
                    </a:moveTo>
                    <a:cubicBezTo>
                      <a:pt x="11" y="21"/>
                      <a:pt x="9" y="20"/>
                      <a:pt x="9" y="19"/>
                    </a:cubicBezTo>
                    <a:cubicBezTo>
                      <a:pt x="9" y="19"/>
                      <a:pt x="9" y="16"/>
                      <a:pt x="8" y="12"/>
                    </a:cubicBezTo>
                    <a:cubicBezTo>
                      <a:pt x="7" y="6"/>
                      <a:pt x="5" y="4"/>
                      <a:pt x="3" y="3"/>
                    </a:cubicBezTo>
                    <a:cubicBezTo>
                      <a:pt x="2" y="2"/>
                      <a:pt x="0" y="3"/>
                      <a:pt x="1" y="2"/>
                    </a:cubicBezTo>
                    <a:cubicBezTo>
                      <a:pt x="1" y="1"/>
                      <a:pt x="2" y="0"/>
                      <a:pt x="3" y="0"/>
                    </a:cubicBezTo>
                    <a:cubicBezTo>
                      <a:pt x="6" y="0"/>
                      <a:pt x="8" y="2"/>
                      <a:pt x="10" y="8"/>
                    </a:cubicBezTo>
                    <a:cubicBezTo>
                      <a:pt x="12" y="12"/>
                      <a:pt x="13" y="18"/>
                      <a:pt x="12"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5" name="Freeform 185"/>
              <p:cNvSpPr>
                <a:spLocks/>
              </p:cNvSpPr>
              <p:nvPr/>
            </p:nvSpPr>
            <p:spPr bwMode="auto">
              <a:xfrm>
                <a:off x="1468438" y="3181351"/>
                <a:ext cx="161925" cy="527050"/>
              </a:xfrm>
              <a:custGeom>
                <a:avLst/>
                <a:gdLst>
                  <a:gd name="T0" fmla="*/ 63 w 121"/>
                  <a:gd name="T1" fmla="*/ 60 h 393"/>
                  <a:gd name="T2" fmla="*/ 113 w 121"/>
                  <a:gd name="T3" fmla="*/ 245 h 393"/>
                  <a:gd name="T4" fmla="*/ 85 w 121"/>
                  <a:gd name="T5" fmla="*/ 368 h 393"/>
                  <a:gd name="T6" fmla="*/ 40 w 121"/>
                  <a:gd name="T7" fmla="*/ 358 h 393"/>
                  <a:gd name="T8" fmla="*/ 55 w 121"/>
                  <a:gd name="T9" fmla="*/ 261 h 393"/>
                  <a:gd name="T10" fmla="*/ 60 w 121"/>
                  <a:gd name="T11" fmla="*/ 226 h 393"/>
                  <a:gd name="T12" fmla="*/ 7 w 121"/>
                  <a:gd name="T13" fmla="*/ 98 h 393"/>
                  <a:gd name="T14" fmla="*/ 63 w 121"/>
                  <a:gd name="T15" fmla="*/ 6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93">
                    <a:moveTo>
                      <a:pt x="63" y="60"/>
                    </a:moveTo>
                    <a:cubicBezTo>
                      <a:pt x="93" y="106"/>
                      <a:pt x="121" y="223"/>
                      <a:pt x="113" y="245"/>
                    </a:cubicBezTo>
                    <a:cubicBezTo>
                      <a:pt x="94" y="297"/>
                      <a:pt x="85" y="368"/>
                      <a:pt x="85" y="368"/>
                    </a:cubicBezTo>
                    <a:cubicBezTo>
                      <a:pt x="53" y="393"/>
                      <a:pt x="39" y="363"/>
                      <a:pt x="40" y="358"/>
                    </a:cubicBezTo>
                    <a:cubicBezTo>
                      <a:pt x="40" y="358"/>
                      <a:pt x="44" y="291"/>
                      <a:pt x="55" y="261"/>
                    </a:cubicBezTo>
                    <a:cubicBezTo>
                      <a:pt x="62" y="242"/>
                      <a:pt x="60" y="231"/>
                      <a:pt x="60" y="226"/>
                    </a:cubicBezTo>
                    <a:cubicBezTo>
                      <a:pt x="59" y="200"/>
                      <a:pt x="36" y="150"/>
                      <a:pt x="7" y="98"/>
                    </a:cubicBezTo>
                    <a:cubicBezTo>
                      <a:pt x="0" y="85"/>
                      <a:pt x="24" y="0"/>
                      <a:pt x="63" y="60"/>
                    </a:cubicBezTo>
                    <a:close/>
                  </a:path>
                </a:pathLst>
              </a:custGeom>
              <a:solidFill>
                <a:srgbClr val="03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6" name="Freeform 186"/>
              <p:cNvSpPr>
                <a:spLocks/>
              </p:cNvSpPr>
              <p:nvPr/>
            </p:nvSpPr>
            <p:spPr bwMode="auto">
              <a:xfrm>
                <a:off x="1422400" y="2932113"/>
                <a:ext cx="65088" cy="109538"/>
              </a:xfrm>
              <a:custGeom>
                <a:avLst/>
                <a:gdLst>
                  <a:gd name="T0" fmla="*/ 0 w 49"/>
                  <a:gd name="T1" fmla="*/ 81 h 81"/>
                  <a:gd name="T2" fmla="*/ 11 w 49"/>
                  <a:gd name="T3" fmla="*/ 6 h 81"/>
                  <a:gd name="T4" fmla="*/ 44 w 49"/>
                  <a:gd name="T5" fmla="*/ 9 h 81"/>
                  <a:gd name="T6" fmla="*/ 47 w 49"/>
                  <a:gd name="T7" fmla="*/ 65 h 81"/>
                  <a:gd name="T8" fmla="*/ 0 w 49"/>
                  <a:gd name="T9" fmla="*/ 81 h 81"/>
                </a:gdLst>
                <a:ahLst/>
                <a:cxnLst>
                  <a:cxn ang="0">
                    <a:pos x="T0" y="T1"/>
                  </a:cxn>
                  <a:cxn ang="0">
                    <a:pos x="T2" y="T3"/>
                  </a:cxn>
                  <a:cxn ang="0">
                    <a:pos x="T4" y="T5"/>
                  </a:cxn>
                  <a:cxn ang="0">
                    <a:pos x="T6" y="T7"/>
                  </a:cxn>
                  <a:cxn ang="0">
                    <a:pos x="T8" y="T9"/>
                  </a:cxn>
                </a:cxnLst>
                <a:rect l="0" t="0" r="r" b="b"/>
                <a:pathLst>
                  <a:path w="49" h="81">
                    <a:moveTo>
                      <a:pt x="0" y="81"/>
                    </a:moveTo>
                    <a:cubicBezTo>
                      <a:pt x="0" y="81"/>
                      <a:pt x="8" y="52"/>
                      <a:pt x="11" y="6"/>
                    </a:cubicBezTo>
                    <a:cubicBezTo>
                      <a:pt x="11" y="0"/>
                      <a:pt x="44" y="9"/>
                      <a:pt x="44" y="9"/>
                    </a:cubicBezTo>
                    <a:cubicBezTo>
                      <a:pt x="44" y="9"/>
                      <a:pt x="44" y="52"/>
                      <a:pt x="47" y="65"/>
                    </a:cubicBezTo>
                    <a:cubicBezTo>
                      <a:pt x="49" y="77"/>
                      <a:pt x="0" y="81"/>
                      <a:pt x="0" y="8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7" name="Freeform 187"/>
              <p:cNvSpPr>
                <a:spLocks/>
              </p:cNvSpPr>
              <p:nvPr/>
            </p:nvSpPr>
            <p:spPr bwMode="auto">
              <a:xfrm>
                <a:off x="1406525" y="2859088"/>
                <a:ext cx="111125" cy="130175"/>
              </a:xfrm>
              <a:custGeom>
                <a:avLst/>
                <a:gdLst>
                  <a:gd name="T0" fmla="*/ 42 w 82"/>
                  <a:gd name="T1" fmla="*/ 8 h 96"/>
                  <a:gd name="T2" fmla="*/ 76 w 82"/>
                  <a:gd name="T3" fmla="*/ 0 h 96"/>
                  <a:gd name="T4" fmla="*/ 80 w 82"/>
                  <a:gd name="T5" fmla="*/ 68 h 96"/>
                  <a:gd name="T6" fmla="*/ 66 w 82"/>
                  <a:gd name="T7" fmla="*/ 93 h 96"/>
                  <a:gd name="T8" fmla="*/ 35 w 82"/>
                  <a:gd name="T9" fmla="*/ 91 h 96"/>
                  <a:gd name="T10" fmla="*/ 14 w 82"/>
                  <a:gd name="T11" fmla="*/ 63 h 96"/>
                  <a:gd name="T12" fmla="*/ 0 w 82"/>
                  <a:gd name="T13" fmla="*/ 21 h 96"/>
                  <a:gd name="T14" fmla="*/ 42 w 82"/>
                  <a:gd name="T15" fmla="*/ 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96">
                    <a:moveTo>
                      <a:pt x="42" y="8"/>
                    </a:moveTo>
                    <a:cubicBezTo>
                      <a:pt x="76" y="0"/>
                      <a:pt x="76" y="0"/>
                      <a:pt x="76" y="0"/>
                    </a:cubicBezTo>
                    <a:cubicBezTo>
                      <a:pt x="80" y="68"/>
                      <a:pt x="80" y="68"/>
                      <a:pt x="80" y="68"/>
                    </a:cubicBezTo>
                    <a:cubicBezTo>
                      <a:pt x="82" y="86"/>
                      <a:pt x="72" y="92"/>
                      <a:pt x="66" y="93"/>
                    </a:cubicBezTo>
                    <a:cubicBezTo>
                      <a:pt x="55" y="96"/>
                      <a:pt x="42" y="93"/>
                      <a:pt x="35" y="91"/>
                    </a:cubicBezTo>
                    <a:cubicBezTo>
                      <a:pt x="20" y="86"/>
                      <a:pt x="14" y="65"/>
                      <a:pt x="14" y="63"/>
                    </a:cubicBezTo>
                    <a:cubicBezTo>
                      <a:pt x="0" y="21"/>
                      <a:pt x="0" y="21"/>
                      <a:pt x="0" y="21"/>
                    </a:cubicBezTo>
                    <a:lnTo>
                      <a:pt x="42" y="8"/>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8" name="Freeform 188"/>
              <p:cNvSpPr>
                <a:spLocks/>
              </p:cNvSpPr>
              <p:nvPr/>
            </p:nvSpPr>
            <p:spPr bwMode="auto">
              <a:xfrm>
                <a:off x="1389063" y="2813050"/>
                <a:ext cx="122238" cy="166688"/>
              </a:xfrm>
              <a:custGeom>
                <a:avLst/>
                <a:gdLst>
                  <a:gd name="T0" fmla="*/ 32 w 91"/>
                  <a:gd name="T1" fmla="*/ 111 h 124"/>
                  <a:gd name="T2" fmla="*/ 11 w 91"/>
                  <a:gd name="T3" fmla="*/ 76 h 124"/>
                  <a:gd name="T4" fmla="*/ 8 w 91"/>
                  <a:gd name="T5" fmla="*/ 35 h 124"/>
                  <a:gd name="T6" fmla="*/ 15 w 91"/>
                  <a:gd name="T7" fmla="*/ 22 h 124"/>
                  <a:gd name="T8" fmla="*/ 19 w 91"/>
                  <a:gd name="T9" fmla="*/ 12 h 124"/>
                  <a:gd name="T10" fmla="*/ 26 w 91"/>
                  <a:gd name="T11" fmla="*/ 18 h 124"/>
                  <a:gd name="T12" fmla="*/ 29 w 91"/>
                  <a:gd name="T13" fmla="*/ 22 h 124"/>
                  <a:gd name="T14" fmla="*/ 34 w 91"/>
                  <a:gd name="T15" fmla="*/ 12 h 124"/>
                  <a:gd name="T16" fmla="*/ 30 w 91"/>
                  <a:gd name="T17" fmla="*/ 5 h 124"/>
                  <a:gd name="T18" fmla="*/ 44 w 91"/>
                  <a:gd name="T19" fmla="*/ 12 h 124"/>
                  <a:gd name="T20" fmla="*/ 48 w 91"/>
                  <a:gd name="T21" fmla="*/ 8 h 124"/>
                  <a:gd name="T22" fmla="*/ 48 w 91"/>
                  <a:gd name="T23" fmla="*/ 0 h 124"/>
                  <a:gd name="T24" fmla="*/ 65 w 91"/>
                  <a:gd name="T25" fmla="*/ 10 h 124"/>
                  <a:gd name="T26" fmla="*/ 68 w 91"/>
                  <a:gd name="T27" fmla="*/ 7 h 124"/>
                  <a:gd name="T28" fmla="*/ 66 w 91"/>
                  <a:gd name="T29" fmla="*/ 1 h 124"/>
                  <a:gd name="T30" fmla="*/ 88 w 91"/>
                  <a:gd name="T31" fmla="*/ 24 h 124"/>
                  <a:gd name="T32" fmla="*/ 86 w 91"/>
                  <a:gd name="T33" fmla="*/ 50 h 124"/>
                  <a:gd name="T34" fmla="*/ 78 w 91"/>
                  <a:gd name="T35" fmla="*/ 79 h 124"/>
                  <a:gd name="T36" fmla="*/ 72 w 91"/>
                  <a:gd name="T37" fmla="*/ 83 h 124"/>
                  <a:gd name="T38" fmla="*/ 55 w 91"/>
                  <a:gd name="T39" fmla="*/ 103 h 124"/>
                  <a:gd name="T40" fmla="*/ 32 w 91"/>
                  <a:gd name="T41" fmla="*/ 11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124">
                    <a:moveTo>
                      <a:pt x="32" y="111"/>
                    </a:moveTo>
                    <a:cubicBezTo>
                      <a:pt x="32" y="111"/>
                      <a:pt x="22" y="97"/>
                      <a:pt x="11" y="76"/>
                    </a:cubicBezTo>
                    <a:cubicBezTo>
                      <a:pt x="0" y="56"/>
                      <a:pt x="3" y="44"/>
                      <a:pt x="8" y="35"/>
                    </a:cubicBezTo>
                    <a:cubicBezTo>
                      <a:pt x="12" y="30"/>
                      <a:pt x="13" y="26"/>
                      <a:pt x="15" y="22"/>
                    </a:cubicBezTo>
                    <a:cubicBezTo>
                      <a:pt x="19" y="14"/>
                      <a:pt x="19" y="12"/>
                      <a:pt x="19" y="12"/>
                    </a:cubicBezTo>
                    <a:cubicBezTo>
                      <a:pt x="19" y="12"/>
                      <a:pt x="27" y="11"/>
                      <a:pt x="26" y="18"/>
                    </a:cubicBezTo>
                    <a:cubicBezTo>
                      <a:pt x="26" y="23"/>
                      <a:pt x="29" y="22"/>
                      <a:pt x="29" y="22"/>
                    </a:cubicBezTo>
                    <a:cubicBezTo>
                      <a:pt x="29" y="22"/>
                      <a:pt x="36" y="19"/>
                      <a:pt x="34" y="12"/>
                    </a:cubicBezTo>
                    <a:cubicBezTo>
                      <a:pt x="32" y="6"/>
                      <a:pt x="30" y="5"/>
                      <a:pt x="30" y="5"/>
                    </a:cubicBezTo>
                    <a:cubicBezTo>
                      <a:pt x="30" y="5"/>
                      <a:pt x="40" y="6"/>
                      <a:pt x="44" y="12"/>
                    </a:cubicBezTo>
                    <a:cubicBezTo>
                      <a:pt x="46" y="15"/>
                      <a:pt x="47" y="11"/>
                      <a:pt x="48" y="8"/>
                    </a:cubicBezTo>
                    <a:cubicBezTo>
                      <a:pt x="49" y="5"/>
                      <a:pt x="48" y="0"/>
                      <a:pt x="48" y="0"/>
                    </a:cubicBezTo>
                    <a:cubicBezTo>
                      <a:pt x="65" y="10"/>
                      <a:pt x="65" y="10"/>
                      <a:pt x="65" y="10"/>
                    </a:cubicBezTo>
                    <a:cubicBezTo>
                      <a:pt x="65" y="10"/>
                      <a:pt x="67" y="10"/>
                      <a:pt x="68" y="7"/>
                    </a:cubicBezTo>
                    <a:cubicBezTo>
                      <a:pt x="69" y="4"/>
                      <a:pt x="66" y="1"/>
                      <a:pt x="66" y="1"/>
                    </a:cubicBezTo>
                    <a:cubicBezTo>
                      <a:pt x="66" y="1"/>
                      <a:pt x="81" y="5"/>
                      <a:pt x="88" y="24"/>
                    </a:cubicBezTo>
                    <a:cubicBezTo>
                      <a:pt x="91" y="30"/>
                      <a:pt x="90" y="42"/>
                      <a:pt x="86" y="50"/>
                    </a:cubicBezTo>
                    <a:cubicBezTo>
                      <a:pt x="82" y="57"/>
                      <a:pt x="78" y="79"/>
                      <a:pt x="78" y="79"/>
                    </a:cubicBezTo>
                    <a:cubicBezTo>
                      <a:pt x="78" y="79"/>
                      <a:pt x="78" y="97"/>
                      <a:pt x="72" y="83"/>
                    </a:cubicBezTo>
                    <a:cubicBezTo>
                      <a:pt x="69" y="75"/>
                      <a:pt x="61" y="90"/>
                      <a:pt x="55" y="103"/>
                    </a:cubicBezTo>
                    <a:cubicBezTo>
                      <a:pt x="49" y="116"/>
                      <a:pt x="41" y="124"/>
                      <a:pt x="32" y="111"/>
                    </a:cubicBezTo>
                    <a:close/>
                  </a:path>
                </a:pathLst>
              </a:custGeom>
              <a:solidFill>
                <a:srgbClr val="6B5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09" name="Freeform 189"/>
              <p:cNvSpPr>
                <a:spLocks/>
              </p:cNvSpPr>
              <p:nvPr/>
            </p:nvSpPr>
            <p:spPr bwMode="auto">
              <a:xfrm>
                <a:off x="1474788" y="2914651"/>
                <a:ext cx="12700" cy="26988"/>
              </a:xfrm>
              <a:custGeom>
                <a:avLst/>
                <a:gdLst>
                  <a:gd name="T0" fmla="*/ 5 w 9"/>
                  <a:gd name="T1" fmla="*/ 0 h 20"/>
                  <a:gd name="T2" fmla="*/ 0 w 9"/>
                  <a:gd name="T3" fmla="*/ 9 h 20"/>
                  <a:gd name="T4" fmla="*/ 3 w 9"/>
                  <a:gd name="T5" fmla="*/ 17 h 20"/>
                  <a:gd name="T6" fmla="*/ 9 w 9"/>
                  <a:gd name="T7" fmla="*/ 20 h 20"/>
                  <a:gd name="T8" fmla="*/ 6 w 9"/>
                  <a:gd name="T9" fmla="*/ 8 h 20"/>
                  <a:gd name="T10" fmla="*/ 5 w 9"/>
                  <a:gd name="T11" fmla="*/ 0 h 20"/>
                </a:gdLst>
                <a:ahLst/>
                <a:cxnLst>
                  <a:cxn ang="0">
                    <a:pos x="T0" y="T1"/>
                  </a:cxn>
                  <a:cxn ang="0">
                    <a:pos x="T2" y="T3"/>
                  </a:cxn>
                  <a:cxn ang="0">
                    <a:pos x="T4" y="T5"/>
                  </a:cxn>
                  <a:cxn ang="0">
                    <a:pos x="T6" y="T7"/>
                  </a:cxn>
                  <a:cxn ang="0">
                    <a:pos x="T8" y="T9"/>
                  </a:cxn>
                  <a:cxn ang="0">
                    <a:pos x="T10" y="T11"/>
                  </a:cxn>
                </a:cxnLst>
                <a:rect l="0" t="0" r="r" b="b"/>
                <a:pathLst>
                  <a:path w="9" h="20">
                    <a:moveTo>
                      <a:pt x="5" y="0"/>
                    </a:moveTo>
                    <a:cubicBezTo>
                      <a:pt x="5" y="0"/>
                      <a:pt x="0" y="3"/>
                      <a:pt x="0" y="9"/>
                    </a:cubicBezTo>
                    <a:cubicBezTo>
                      <a:pt x="0" y="14"/>
                      <a:pt x="2" y="17"/>
                      <a:pt x="3" y="17"/>
                    </a:cubicBezTo>
                    <a:cubicBezTo>
                      <a:pt x="6" y="20"/>
                      <a:pt x="9" y="20"/>
                      <a:pt x="9" y="20"/>
                    </a:cubicBezTo>
                    <a:cubicBezTo>
                      <a:pt x="9" y="20"/>
                      <a:pt x="6" y="9"/>
                      <a:pt x="6" y="8"/>
                    </a:cubicBezTo>
                    <a:cubicBezTo>
                      <a:pt x="5" y="6"/>
                      <a:pt x="5" y="0"/>
                      <a:pt x="5"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0" name="Freeform 190"/>
              <p:cNvSpPr>
                <a:spLocks/>
              </p:cNvSpPr>
              <p:nvPr/>
            </p:nvSpPr>
            <p:spPr bwMode="auto">
              <a:xfrm>
                <a:off x="1479550" y="2909888"/>
                <a:ext cx="11113" cy="36513"/>
              </a:xfrm>
              <a:custGeom>
                <a:avLst/>
                <a:gdLst>
                  <a:gd name="T0" fmla="*/ 4 w 8"/>
                  <a:gd name="T1" fmla="*/ 1 h 27"/>
                  <a:gd name="T2" fmla="*/ 6 w 8"/>
                  <a:gd name="T3" fmla="*/ 5 h 27"/>
                  <a:gd name="T4" fmla="*/ 6 w 8"/>
                  <a:gd name="T5" fmla="*/ 15 h 27"/>
                  <a:gd name="T6" fmla="*/ 8 w 8"/>
                  <a:gd name="T7" fmla="*/ 24 h 27"/>
                  <a:gd name="T8" fmla="*/ 4 w 8"/>
                  <a:gd name="T9" fmla="*/ 24 h 27"/>
                  <a:gd name="T10" fmla="*/ 0 w 8"/>
                  <a:gd name="T11" fmla="*/ 14 h 27"/>
                  <a:gd name="T12" fmla="*/ 4 w 8"/>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4" y="1"/>
                    </a:moveTo>
                    <a:cubicBezTo>
                      <a:pt x="4" y="1"/>
                      <a:pt x="7" y="0"/>
                      <a:pt x="6" y="5"/>
                    </a:cubicBezTo>
                    <a:cubicBezTo>
                      <a:pt x="5" y="10"/>
                      <a:pt x="5" y="13"/>
                      <a:pt x="6" y="15"/>
                    </a:cubicBezTo>
                    <a:cubicBezTo>
                      <a:pt x="6" y="17"/>
                      <a:pt x="8" y="24"/>
                      <a:pt x="8" y="24"/>
                    </a:cubicBezTo>
                    <a:cubicBezTo>
                      <a:pt x="8" y="24"/>
                      <a:pt x="7" y="27"/>
                      <a:pt x="4" y="24"/>
                    </a:cubicBezTo>
                    <a:cubicBezTo>
                      <a:pt x="3" y="22"/>
                      <a:pt x="2" y="18"/>
                      <a:pt x="0" y="14"/>
                    </a:cubicBezTo>
                    <a:cubicBezTo>
                      <a:pt x="0" y="12"/>
                      <a:pt x="0" y="1"/>
                      <a:pt x="4"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1" name="Freeform 191"/>
              <p:cNvSpPr>
                <a:spLocks/>
              </p:cNvSpPr>
              <p:nvPr/>
            </p:nvSpPr>
            <p:spPr bwMode="auto">
              <a:xfrm>
                <a:off x="1397000" y="2994026"/>
                <a:ext cx="193675" cy="398463"/>
              </a:xfrm>
              <a:custGeom>
                <a:avLst/>
                <a:gdLst>
                  <a:gd name="T0" fmla="*/ 28 w 144"/>
                  <a:gd name="T1" fmla="*/ 263 h 296"/>
                  <a:gd name="T2" fmla="*/ 14 w 144"/>
                  <a:gd name="T3" fmla="*/ 194 h 296"/>
                  <a:gd name="T4" fmla="*/ 0 w 144"/>
                  <a:gd name="T5" fmla="*/ 79 h 296"/>
                  <a:gd name="T6" fmla="*/ 23 w 144"/>
                  <a:gd name="T7" fmla="*/ 6 h 296"/>
                  <a:gd name="T8" fmla="*/ 89 w 144"/>
                  <a:gd name="T9" fmla="*/ 28 h 296"/>
                  <a:gd name="T10" fmla="*/ 119 w 144"/>
                  <a:gd name="T11" fmla="*/ 126 h 296"/>
                  <a:gd name="T12" fmla="*/ 143 w 144"/>
                  <a:gd name="T13" fmla="*/ 245 h 296"/>
                  <a:gd name="T14" fmla="*/ 28 w 144"/>
                  <a:gd name="T15" fmla="*/ 263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96">
                    <a:moveTo>
                      <a:pt x="28" y="263"/>
                    </a:moveTo>
                    <a:cubicBezTo>
                      <a:pt x="28" y="263"/>
                      <a:pt x="21" y="230"/>
                      <a:pt x="14" y="194"/>
                    </a:cubicBezTo>
                    <a:cubicBezTo>
                      <a:pt x="7" y="155"/>
                      <a:pt x="5" y="133"/>
                      <a:pt x="0" y="79"/>
                    </a:cubicBezTo>
                    <a:cubicBezTo>
                      <a:pt x="0" y="79"/>
                      <a:pt x="2" y="27"/>
                      <a:pt x="23" y="6"/>
                    </a:cubicBezTo>
                    <a:cubicBezTo>
                      <a:pt x="29" y="0"/>
                      <a:pt x="77" y="18"/>
                      <a:pt x="89" y="28"/>
                    </a:cubicBezTo>
                    <a:cubicBezTo>
                      <a:pt x="100" y="37"/>
                      <a:pt x="116" y="76"/>
                      <a:pt x="119" y="126"/>
                    </a:cubicBezTo>
                    <a:cubicBezTo>
                      <a:pt x="125" y="215"/>
                      <a:pt x="144" y="244"/>
                      <a:pt x="143" y="245"/>
                    </a:cubicBezTo>
                    <a:cubicBezTo>
                      <a:pt x="69" y="296"/>
                      <a:pt x="28" y="263"/>
                      <a:pt x="28" y="263"/>
                    </a:cubicBezTo>
                    <a:close/>
                  </a:path>
                </a:pathLst>
              </a:custGeom>
              <a:solidFill>
                <a:srgbClr val="628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2" name="Freeform 192"/>
              <p:cNvSpPr>
                <a:spLocks/>
              </p:cNvSpPr>
              <p:nvPr/>
            </p:nvSpPr>
            <p:spPr bwMode="auto">
              <a:xfrm>
                <a:off x="1512888" y="3287713"/>
                <a:ext cx="65088" cy="100013"/>
              </a:xfrm>
              <a:custGeom>
                <a:avLst/>
                <a:gdLst>
                  <a:gd name="T0" fmla="*/ 10 w 49"/>
                  <a:gd name="T1" fmla="*/ 18 h 75"/>
                  <a:gd name="T2" fmla="*/ 6 w 49"/>
                  <a:gd name="T3" fmla="*/ 28 h 75"/>
                  <a:gd name="T4" fmla="*/ 25 w 49"/>
                  <a:gd name="T5" fmla="*/ 61 h 75"/>
                  <a:gd name="T6" fmla="*/ 24 w 49"/>
                  <a:gd name="T7" fmla="*/ 75 h 75"/>
                  <a:gd name="T8" fmla="*/ 44 w 49"/>
                  <a:gd name="T9" fmla="*/ 59 h 75"/>
                  <a:gd name="T10" fmla="*/ 42 w 49"/>
                  <a:gd name="T11" fmla="*/ 30 h 75"/>
                  <a:gd name="T12" fmla="*/ 22 w 49"/>
                  <a:gd name="T13" fmla="*/ 0 h 75"/>
                  <a:gd name="T14" fmla="*/ 10 w 49"/>
                  <a:gd name="T15" fmla="*/ 1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5">
                    <a:moveTo>
                      <a:pt x="10" y="18"/>
                    </a:moveTo>
                    <a:cubicBezTo>
                      <a:pt x="10" y="18"/>
                      <a:pt x="0" y="28"/>
                      <a:pt x="6" y="28"/>
                    </a:cubicBezTo>
                    <a:cubicBezTo>
                      <a:pt x="10" y="29"/>
                      <a:pt x="27" y="55"/>
                      <a:pt x="25" y="61"/>
                    </a:cubicBezTo>
                    <a:cubicBezTo>
                      <a:pt x="22" y="68"/>
                      <a:pt x="24" y="75"/>
                      <a:pt x="24" y="75"/>
                    </a:cubicBezTo>
                    <a:cubicBezTo>
                      <a:pt x="24" y="75"/>
                      <a:pt x="39" y="75"/>
                      <a:pt x="44" y="59"/>
                    </a:cubicBezTo>
                    <a:cubicBezTo>
                      <a:pt x="49" y="43"/>
                      <a:pt x="49" y="40"/>
                      <a:pt x="42" y="30"/>
                    </a:cubicBezTo>
                    <a:cubicBezTo>
                      <a:pt x="36" y="19"/>
                      <a:pt x="22" y="0"/>
                      <a:pt x="22" y="0"/>
                    </a:cubicBezTo>
                    <a:lnTo>
                      <a:pt x="10" y="18"/>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3" name="Freeform 193"/>
              <p:cNvSpPr>
                <a:spLocks/>
              </p:cNvSpPr>
              <p:nvPr/>
            </p:nvSpPr>
            <p:spPr bwMode="auto">
              <a:xfrm>
                <a:off x="1449388" y="3022601"/>
                <a:ext cx="107950" cy="309563"/>
              </a:xfrm>
              <a:custGeom>
                <a:avLst/>
                <a:gdLst>
                  <a:gd name="T0" fmla="*/ 47 w 80"/>
                  <a:gd name="T1" fmla="*/ 19 h 231"/>
                  <a:gd name="T2" fmla="*/ 13 w 80"/>
                  <a:gd name="T3" fmla="*/ 37 h 231"/>
                  <a:gd name="T4" fmla="*/ 5 w 80"/>
                  <a:gd name="T5" fmla="*/ 138 h 231"/>
                  <a:gd name="T6" fmla="*/ 50 w 80"/>
                  <a:gd name="T7" fmla="*/ 231 h 231"/>
                  <a:gd name="T8" fmla="*/ 75 w 80"/>
                  <a:gd name="T9" fmla="*/ 204 h 231"/>
                  <a:gd name="T10" fmla="*/ 47 w 80"/>
                  <a:gd name="T11" fmla="*/ 117 h 231"/>
                  <a:gd name="T12" fmla="*/ 47 w 80"/>
                  <a:gd name="T13" fmla="*/ 19 h 231"/>
                </a:gdLst>
                <a:ahLst/>
                <a:cxnLst>
                  <a:cxn ang="0">
                    <a:pos x="T0" y="T1"/>
                  </a:cxn>
                  <a:cxn ang="0">
                    <a:pos x="T2" y="T3"/>
                  </a:cxn>
                  <a:cxn ang="0">
                    <a:pos x="T4" y="T5"/>
                  </a:cxn>
                  <a:cxn ang="0">
                    <a:pos x="T6" y="T7"/>
                  </a:cxn>
                  <a:cxn ang="0">
                    <a:pos x="T8" y="T9"/>
                  </a:cxn>
                  <a:cxn ang="0">
                    <a:pos x="T10" y="T11"/>
                  </a:cxn>
                  <a:cxn ang="0">
                    <a:pos x="T12" y="T13"/>
                  </a:cxn>
                </a:cxnLst>
                <a:rect l="0" t="0" r="r" b="b"/>
                <a:pathLst>
                  <a:path w="80" h="231">
                    <a:moveTo>
                      <a:pt x="47" y="19"/>
                    </a:moveTo>
                    <a:cubicBezTo>
                      <a:pt x="47" y="19"/>
                      <a:pt x="22" y="0"/>
                      <a:pt x="13" y="37"/>
                    </a:cubicBezTo>
                    <a:cubicBezTo>
                      <a:pt x="6" y="67"/>
                      <a:pt x="0" y="122"/>
                      <a:pt x="5" y="138"/>
                    </a:cubicBezTo>
                    <a:cubicBezTo>
                      <a:pt x="15" y="171"/>
                      <a:pt x="50" y="231"/>
                      <a:pt x="50" y="231"/>
                    </a:cubicBezTo>
                    <a:cubicBezTo>
                      <a:pt x="50" y="231"/>
                      <a:pt x="80" y="222"/>
                      <a:pt x="75" y="204"/>
                    </a:cubicBezTo>
                    <a:cubicBezTo>
                      <a:pt x="75" y="203"/>
                      <a:pt x="45" y="128"/>
                      <a:pt x="47" y="117"/>
                    </a:cubicBezTo>
                    <a:cubicBezTo>
                      <a:pt x="54" y="78"/>
                      <a:pt x="65" y="29"/>
                      <a:pt x="47" y="19"/>
                    </a:cubicBezTo>
                    <a:close/>
                  </a:path>
                </a:pathLst>
              </a:custGeom>
              <a:solidFill>
                <a:srgbClr val="ADA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grpSp>
        <p:nvGrpSpPr>
          <p:cNvPr id="273" name="Group 272">
            <a:extLst>
              <a:ext uri="{FF2B5EF4-FFF2-40B4-BE49-F238E27FC236}">
                <a16:creationId xmlns:a16="http://schemas.microsoft.com/office/drawing/2014/main" id="{5813712D-A283-4468-A58D-6FF38BAD7200}"/>
              </a:ext>
            </a:extLst>
          </p:cNvPr>
          <p:cNvGrpSpPr/>
          <p:nvPr/>
        </p:nvGrpSpPr>
        <p:grpSpPr>
          <a:xfrm>
            <a:off x="616183" y="3575939"/>
            <a:ext cx="907802" cy="1295691"/>
            <a:chOff x="319336" y="2336508"/>
            <a:chExt cx="1100469" cy="1570682"/>
          </a:xfrm>
        </p:grpSpPr>
        <p:grpSp>
          <p:nvGrpSpPr>
            <p:cNvPr id="274" name="Group 273">
              <a:extLst>
                <a:ext uri="{FF2B5EF4-FFF2-40B4-BE49-F238E27FC236}">
                  <a16:creationId xmlns:a16="http://schemas.microsoft.com/office/drawing/2014/main" id="{44D72630-9385-45DF-883D-A79C1F60D575}"/>
                </a:ext>
              </a:extLst>
            </p:cNvPr>
            <p:cNvGrpSpPr/>
            <p:nvPr/>
          </p:nvGrpSpPr>
          <p:grpSpPr>
            <a:xfrm>
              <a:off x="324690" y="2336508"/>
              <a:ext cx="170669" cy="644860"/>
              <a:chOff x="777875" y="1852613"/>
              <a:chExt cx="265113" cy="1001712"/>
            </a:xfrm>
          </p:grpSpPr>
          <p:sp>
            <p:nvSpPr>
              <p:cNvPr id="487" name="Freeform 5">
                <a:extLst>
                  <a:ext uri="{FF2B5EF4-FFF2-40B4-BE49-F238E27FC236}">
                    <a16:creationId xmlns:a16="http://schemas.microsoft.com/office/drawing/2014/main" id="{50026C8F-E51C-4F57-B41B-4FCADC8032C1}"/>
                  </a:ext>
                </a:extLst>
              </p:cNvPr>
              <p:cNvSpPr>
                <a:spLocks/>
              </p:cNvSpPr>
              <p:nvPr/>
            </p:nvSpPr>
            <p:spPr bwMode="auto">
              <a:xfrm>
                <a:off x="803275" y="2138363"/>
                <a:ext cx="76200" cy="282575"/>
              </a:xfrm>
              <a:custGeom>
                <a:avLst/>
                <a:gdLst>
                  <a:gd name="T0" fmla="*/ 41 w 57"/>
                  <a:gd name="T1" fmla="*/ 3 h 210"/>
                  <a:gd name="T2" fmla="*/ 18 w 57"/>
                  <a:gd name="T3" fmla="*/ 30 h 210"/>
                  <a:gd name="T4" fmla="*/ 0 w 57"/>
                  <a:gd name="T5" fmla="*/ 118 h 210"/>
                  <a:gd name="T6" fmla="*/ 31 w 57"/>
                  <a:gd name="T7" fmla="*/ 200 h 210"/>
                  <a:gd name="T8" fmla="*/ 42 w 57"/>
                  <a:gd name="T9" fmla="*/ 198 h 210"/>
                  <a:gd name="T10" fmla="*/ 28 w 57"/>
                  <a:gd name="T11" fmla="*/ 118 h 210"/>
                  <a:gd name="T12" fmla="*/ 53 w 57"/>
                  <a:gd name="T13" fmla="*/ 30 h 210"/>
                  <a:gd name="T14" fmla="*/ 41 w 57"/>
                  <a:gd name="T15" fmla="*/ 3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10">
                    <a:moveTo>
                      <a:pt x="41" y="3"/>
                    </a:moveTo>
                    <a:cubicBezTo>
                      <a:pt x="41" y="3"/>
                      <a:pt x="26" y="0"/>
                      <a:pt x="18" y="30"/>
                    </a:cubicBezTo>
                    <a:cubicBezTo>
                      <a:pt x="9" y="60"/>
                      <a:pt x="0" y="118"/>
                      <a:pt x="0" y="118"/>
                    </a:cubicBezTo>
                    <a:cubicBezTo>
                      <a:pt x="0" y="118"/>
                      <a:pt x="11" y="170"/>
                      <a:pt x="31" y="200"/>
                    </a:cubicBezTo>
                    <a:cubicBezTo>
                      <a:pt x="38" y="210"/>
                      <a:pt x="42" y="198"/>
                      <a:pt x="42" y="198"/>
                    </a:cubicBezTo>
                    <a:cubicBezTo>
                      <a:pt x="28" y="118"/>
                      <a:pt x="28" y="118"/>
                      <a:pt x="28" y="118"/>
                    </a:cubicBezTo>
                    <a:cubicBezTo>
                      <a:pt x="33" y="88"/>
                      <a:pt x="48" y="48"/>
                      <a:pt x="53" y="30"/>
                    </a:cubicBezTo>
                    <a:cubicBezTo>
                      <a:pt x="57" y="15"/>
                      <a:pt x="47" y="4"/>
                      <a:pt x="41" y="3"/>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88" name="Freeform 6">
                <a:extLst>
                  <a:ext uri="{FF2B5EF4-FFF2-40B4-BE49-F238E27FC236}">
                    <a16:creationId xmlns:a16="http://schemas.microsoft.com/office/drawing/2014/main" id="{36089EEB-FA2A-4AD6-ABB9-757137426C91}"/>
                  </a:ext>
                </a:extLst>
              </p:cNvPr>
              <p:cNvSpPr>
                <a:spLocks/>
              </p:cNvSpPr>
              <p:nvPr/>
            </p:nvSpPr>
            <p:spPr bwMode="auto">
              <a:xfrm>
                <a:off x="839788" y="2395538"/>
                <a:ext cx="34925" cy="71438"/>
              </a:xfrm>
              <a:custGeom>
                <a:avLst/>
                <a:gdLst>
                  <a:gd name="T0" fmla="*/ 14 w 26"/>
                  <a:gd name="T1" fmla="*/ 1 h 54"/>
                  <a:gd name="T2" fmla="*/ 24 w 26"/>
                  <a:gd name="T3" fmla="*/ 28 h 54"/>
                  <a:gd name="T4" fmla="*/ 22 w 26"/>
                  <a:gd name="T5" fmla="*/ 42 h 54"/>
                  <a:gd name="T6" fmla="*/ 13 w 26"/>
                  <a:gd name="T7" fmla="*/ 51 h 54"/>
                  <a:gd name="T8" fmla="*/ 1 w 26"/>
                  <a:gd name="T9" fmla="*/ 49 h 54"/>
                  <a:gd name="T10" fmla="*/ 2 w 26"/>
                  <a:gd name="T11" fmla="*/ 43 h 54"/>
                  <a:gd name="T12" fmla="*/ 7 w 26"/>
                  <a:gd name="T13" fmla="*/ 33 h 54"/>
                  <a:gd name="T14" fmla="*/ 3 w 26"/>
                  <a:gd name="T15" fmla="*/ 7 h 54"/>
                  <a:gd name="T16" fmla="*/ 14 w 26"/>
                  <a:gd name="T17"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4">
                    <a:moveTo>
                      <a:pt x="14" y="1"/>
                    </a:moveTo>
                    <a:cubicBezTo>
                      <a:pt x="14" y="1"/>
                      <a:pt x="23" y="24"/>
                      <a:pt x="24" y="28"/>
                    </a:cubicBezTo>
                    <a:cubicBezTo>
                      <a:pt x="26" y="35"/>
                      <a:pt x="25" y="38"/>
                      <a:pt x="22" y="42"/>
                    </a:cubicBezTo>
                    <a:cubicBezTo>
                      <a:pt x="20" y="46"/>
                      <a:pt x="13" y="51"/>
                      <a:pt x="13" y="51"/>
                    </a:cubicBezTo>
                    <a:cubicBezTo>
                      <a:pt x="13" y="51"/>
                      <a:pt x="2" y="54"/>
                      <a:pt x="1" y="49"/>
                    </a:cubicBezTo>
                    <a:cubicBezTo>
                      <a:pt x="0" y="45"/>
                      <a:pt x="2" y="43"/>
                      <a:pt x="2" y="43"/>
                    </a:cubicBezTo>
                    <a:cubicBezTo>
                      <a:pt x="7" y="33"/>
                      <a:pt x="7" y="33"/>
                      <a:pt x="7" y="33"/>
                    </a:cubicBezTo>
                    <a:cubicBezTo>
                      <a:pt x="7" y="33"/>
                      <a:pt x="1" y="13"/>
                      <a:pt x="3" y="7"/>
                    </a:cubicBezTo>
                    <a:cubicBezTo>
                      <a:pt x="6" y="0"/>
                      <a:pt x="14" y="1"/>
                      <a:pt x="14" y="1"/>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89" name="Freeform 7">
                <a:extLst>
                  <a:ext uri="{FF2B5EF4-FFF2-40B4-BE49-F238E27FC236}">
                    <a16:creationId xmlns:a16="http://schemas.microsoft.com/office/drawing/2014/main" id="{7327402F-CC1B-4000-A52C-D2699C5DB66A}"/>
                  </a:ext>
                </a:extLst>
              </p:cNvPr>
              <p:cNvSpPr>
                <a:spLocks/>
              </p:cNvSpPr>
              <p:nvPr/>
            </p:nvSpPr>
            <p:spPr bwMode="auto">
              <a:xfrm>
                <a:off x="814388" y="2357438"/>
                <a:ext cx="117475" cy="419100"/>
              </a:xfrm>
              <a:custGeom>
                <a:avLst/>
                <a:gdLst>
                  <a:gd name="T0" fmla="*/ 13 w 88"/>
                  <a:gd name="T1" fmla="*/ 82 h 312"/>
                  <a:gd name="T2" fmla="*/ 43 w 88"/>
                  <a:gd name="T3" fmla="*/ 138 h 312"/>
                  <a:gd name="T4" fmla="*/ 49 w 88"/>
                  <a:gd name="T5" fmla="*/ 162 h 312"/>
                  <a:gd name="T6" fmla="*/ 35 w 88"/>
                  <a:gd name="T7" fmla="*/ 271 h 312"/>
                  <a:gd name="T8" fmla="*/ 64 w 88"/>
                  <a:gd name="T9" fmla="*/ 309 h 312"/>
                  <a:gd name="T10" fmla="*/ 68 w 88"/>
                  <a:gd name="T11" fmla="*/ 306 h 312"/>
                  <a:gd name="T12" fmla="*/ 56 w 88"/>
                  <a:gd name="T13" fmla="*/ 284 h 312"/>
                  <a:gd name="T14" fmla="*/ 83 w 88"/>
                  <a:gd name="T15" fmla="*/ 173 h 312"/>
                  <a:gd name="T16" fmla="*/ 85 w 88"/>
                  <a:gd name="T17" fmla="*/ 144 h 312"/>
                  <a:gd name="T18" fmla="*/ 51 w 88"/>
                  <a:gd name="T19" fmla="*/ 18 h 312"/>
                  <a:gd name="T20" fmla="*/ 18 w 88"/>
                  <a:gd name="T21" fmla="*/ 0 h 312"/>
                  <a:gd name="T22" fmla="*/ 13 w 88"/>
                  <a:gd name="T23" fmla="*/ 8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12">
                    <a:moveTo>
                      <a:pt x="13" y="82"/>
                    </a:moveTo>
                    <a:cubicBezTo>
                      <a:pt x="14" y="84"/>
                      <a:pt x="30" y="115"/>
                      <a:pt x="43" y="138"/>
                    </a:cubicBezTo>
                    <a:cubicBezTo>
                      <a:pt x="49" y="150"/>
                      <a:pt x="52" y="156"/>
                      <a:pt x="49" y="162"/>
                    </a:cubicBezTo>
                    <a:cubicBezTo>
                      <a:pt x="32" y="199"/>
                      <a:pt x="32" y="264"/>
                      <a:pt x="35" y="271"/>
                    </a:cubicBezTo>
                    <a:cubicBezTo>
                      <a:pt x="35" y="271"/>
                      <a:pt x="47" y="312"/>
                      <a:pt x="64" y="309"/>
                    </a:cubicBezTo>
                    <a:cubicBezTo>
                      <a:pt x="66" y="309"/>
                      <a:pt x="69" y="308"/>
                      <a:pt x="68" y="306"/>
                    </a:cubicBezTo>
                    <a:cubicBezTo>
                      <a:pt x="68" y="305"/>
                      <a:pt x="59" y="291"/>
                      <a:pt x="56" y="284"/>
                    </a:cubicBezTo>
                    <a:cubicBezTo>
                      <a:pt x="52" y="271"/>
                      <a:pt x="83" y="173"/>
                      <a:pt x="83" y="173"/>
                    </a:cubicBezTo>
                    <a:cubicBezTo>
                      <a:pt x="86" y="164"/>
                      <a:pt x="88" y="158"/>
                      <a:pt x="85" y="144"/>
                    </a:cubicBezTo>
                    <a:cubicBezTo>
                      <a:pt x="84" y="134"/>
                      <a:pt x="51" y="18"/>
                      <a:pt x="51" y="18"/>
                    </a:cubicBezTo>
                    <a:cubicBezTo>
                      <a:pt x="18" y="0"/>
                      <a:pt x="18" y="0"/>
                      <a:pt x="18" y="0"/>
                    </a:cubicBezTo>
                    <a:cubicBezTo>
                      <a:pt x="18" y="0"/>
                      <a:pt x="0" y="41"/>
                      <a:pt x="13" y="82"/>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90" name="Freeform 8">
                <a:extLst>
                  <a:ext uri="{FF2B5EF4-FFF2-40B4-BE49-F238E27FC236}">
                    <a16:creationId xmlns:a16="http://schemas.microsoft.com/office/drawing/2014/main" id="{A56BE1CF-9D31-47C3-8406-BFB184FA52B9}"/>
                  </a:ext>
                </a:extLst>
              </p:cNvPr>
              <p:cNvSpPr>
                <a:spLocks/>
              </p:cNvSpPr>
              <p:nvPr/>
            </p:nvSpPr>
            <p:spPr bwMode="auto">
              <a:xfrm>
                <a:off x="842963" y="2711450"/>
                <a:ext cx="79375" cy="90488"/>
              </a:xfrm>
              <a:custGeom>
                <a:avLst/>
                <a:gdLst>
                  <a:gd name="T0" fmla="*/ 31 w 59"/>
                  <a:gd name="T1" fmla="*/ 26 h 68"/>
                  <a:gd name="T2" fmla="*/ 46 w 59"/>
                  <a:gd name="T3" fmla="*/ 41 h 68"/>
                  <a:gd name="T4" fmla="*/ 56 w 59"/>
                  <a:gd name="T5" fmla="*/ 54 h 68"/>
                  <a:gd name="T6" fmla="*/ 56 w 59"/>
                  <a:gd name="T7" fmla="*/ 64 h 68"/>
                  <a:gd name="T8" fmla="*/ 36 w 59"/>
                  <a:gd name="T9" fmla="*/ 61 h 68"/>
                  <a:gd name="T10" fmla="*/ 16 w 59"/>
                  <a:gd name="T11" fmla="*/ 42 h 68"/>
                  <a:gd name="T12" fmla="*/ 10 w 59"/>
                  <a:gd name="T13" fmla="*/ 25 h 68"/>
                  <a:gd name="T14" fmla="*/ 2 w 59"/>
                  <a:gd name="T15" fmla="*/ 50 h 68"/>
                  <a:gd name="T16" fmla="*/ 0 w 59"/>
                  <a:gd name="T17" fmla="*/ 48 h 68"/>
                  <a:gd name="T18" fmla="*/ 4 w 59"/>
                  <a:gd name="T19" fmla="*/ 19 h 68"/>
                  <a:gd name="T20" fmla="*/ 14 w 59"/>
                  <a:gd name="T21" fmla="*/ 0 h 68"/>
                  <a:gd name="T22" fmla="*/ 31 w 59"/>
                  <a:gd name="T23"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8">
                    <a:moveTo>
                      <a:pt x="31" y="26"/>
                    </a:moveTo>
                    <a:cubicBezTo>
                      <a:pt x="31" y="26"/>
                      <a:pt x="36" y="41"/>
                      <a:pt x="46" y="41"/>
                    </a:cubicBezTo>
                    <a:cubicBezTo>
                      <a:pt x="47" y="41"/>
                      <a:pt x="56" y="54"/>
                      <a:pt x="56" y="54"/>
                    </a:cubicBezTo>
                    <a:cubicBezTo>
                      <a:pt x="56" y="54"/>
                      <a:pt x="59" y="59"/>
                      <a:pt x="56" y="64"/>
                    </a:cubicBezTo>
                    <a:cubicBezTo>
                      <a:pt x="52" y="68"/>
                      <a:pt x="42" y="64"/>
                      <a:pt x="36" y="61"/>
                    </a:cubicBezTo>
                    <a:cubicBezTo>
                      <a:pt x="20" y="54"/>
                      <a:pt x="16" y="42"/>
                      <a:pt x="16" y="42"/>
                    </a:cubicBezTo>
                    <a:cubicBezTo>
                      <a:pt x="10" y="25"/>
                      <a:pt x="10" y="25"/>
                      <a:pt x="10" y="25"/>
                    </a:cubicBezTo>
                    <a:cubicBezTo>
                      <a:pt x="2" y="50"/>
                      <a:pt x="2" y="50"/>
                      <a:pt x="2" y="50"/>
                    </a:cubicBezTo>
                    <a:cubicBezTo>
                      <a:pt x="2" y="50"/>
                      <a:pt x="0" y="49"/>
                      <a:pt x="0" y="48"/>
                    </a:cubicBezTo>
                    <a:cubicBezTo>
                      <a:pt x="0" y="45"/>
                      <a:pt x="4" y="19"/>
                      <a:pt x="4" y="19"/>
                    </a:cubicBezTo>
                    <a:cubicBezTo>
                      <a:pt x="4" y="19"/>
                      <a:pt x="5" y="0"/>
                      <a:pt x="14" y="0"/>
                    </a:cubicBezTo>
                    <a:cubicBezTo>
                      <a:pt x="26" y="0"/>
                      <a:pt x="31" y="26"/>
                      <a:pt x="31" y="26"/>
                    </a:cubicBezTo>
                    <a:close/>
                  </a:path>
                </a:pathLst>
              </a:custGeom>
              <a:solidFill>
                <a:srgbClr val="068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91" name="Freeform 9">
                <a:extLst>
                  <a:ext uri="{FF2B5EF4-FFF2-40B4-BE49-F238E27FC236}">
                    <a16:creationId xmlns:a16="http://schemas.microsoft.com/office/drawing/2014/main" id="{3EE21162-3AB7-4893-9638-9F241D78A55F}"/>
                  </a:ext>
                </a:extLst>
              </p:cNvPr>
              <p:cNvSpPr>
                <a:spLocks/>
              </p:cNvSpPr>
              <p:nvPr/>
            </p:nvSpPr>
            <p:spPr bwMode="auto">
              <a:xfrm>
                <a:off x="871538" y="2389188"/>
                <a:ext cx="111125" cy="438150"/>
              </a:xfrm>
              <a:custGeom>
                <a:avLst/>
                <a:gdLst>
                  <a:gd name="T0" fmla="*/ 18 w 83"/>
                  <a:gd name="T1" fmla="*/ 72 h 326"/>
                  <a:gd name="T2" fmla="*/ 40 w 83"/>
                  <a:gd name="T3" fmla="*/ 145 h 326"/>
                  <a:gd name="T4" fmla="*/ 41 w 83"/>
                  <a:gd name="T5" fmla="*/ 170 h 326"/>
                  <a:gd name="T6" fmla="*/ 0 w 83"/>
                  <a:gd name="T7" fmla="*/ 277 h 326"/>
                  <a:gd name="T8" fmla="*/ 20 w 83"/>
                  <a:gd name="T9" fmla="*/ 322 h 326"/>
                  <a:gd name="T10" fmla="*/ 27 w 83"/>
                  <a:gd name="T11" fmla="*/ 323 h 326"/>
                  <a:gd name="T12" fmla="*/ 20 w 83"/>
                  <a:gd name="T13" fmla="*/ 293 h 326"/>
                  <a:gd name="T14" fmla="*/ 73 w 83"/>
                  <a:gd name="T15" fmla="*/ 190 h 326"/>
                  <a:gd name="T16" fmla="*/ 82 w 83"/>
                  <a:gd name="T17" fmla="*/ 161 h 326"/>
                  <a:gd name="T18" fmla="*/ 63 w 83"/>
                  <a:gd name="T19" fmla="*/ 31 h 326"/>
                  <a:gd name="T20" fmla="*/ 49 w 83"/>
                  <a:gd name="T21" fmla="*/ 0 h 326"/>
                  <a:gd name="T22" fmla="*/ 18 w 83"/>
                  <a:gd name="T23" fmla="*/ 7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26">
                    <a:moveTo>
                      <a:pt x="18" y="72"/>
                    </a:moveTo>
                    <a:cubicBezTo>
                      <a:pt x="18" y="75"/>
                      <a:pt x="33" y="118"/>
                      <a:pt x="40" y="145"/>
                    </a:cubicBezTo>
                    <a:cubicBezTo>
                      <a:pt x="44" y="158"/>
                      <a:pt x="45" y="165"/>
                      <a:pt x="41" y="170"/>
                    </a:cubicBezTo>
                    <a:cubicBezTo>
                      <a:pt x="15" y="203"/>
                      <a:pt x="0" y="269"/>
                      <a:pt x="0" y="277"/>
                    </a:cubicBezTo>
                    <a:cubicBezTo>
                      <a:pt x="0" y="277"/>
                      <a:pt x="3" y="321"/>
                      <a:pt x="20" y="322"/>
                    </a:cubicBezTo>
                    <a:cubicBezTo>
                      <a:pt x="23" y="322"/>
                      <a:pt x="27" y="326"/>
                      <a:pt x="27" y="323"/>
                    </a:cubicBezTo>
                    <a:cubicBezTo>
                      <a:pt x="27" y="321"/>
                      <a:pt x="20" y="306"/>
                      <a:pt x="20" y="293"/>
                    </a:cubicBezTo>
                    <a:cubicBezTo>
                      <a:pt x="19" y="279"/>
                      <a:pt x="73" y="190"/>
                      <a:pt x="73" y="190"/>
                    </a:cubicBezTo>
                    <a:cubicBezTo>
                      <a:pt x="78" y="181"/>
                      <a:pt x="81" y="176"/>
                      <a:pt x="82" y="161"/>
                    </a:cubicBezTo>
                    <a:cubicBezTo>
                      <a:pt x="83" y="121"/>
                      <a:pt x="63" y="31"/>
                      <a:pt x="63" y="31"/>
                    </a:cubicBezTo>
                    <a:cubicBezTo>
                      <a:pt x="49" y="0"/>
                      <a:pt x="49" y="0"/>
                      <a:pt x="49" y="0"/>
                    </a:cubicBezTo>
                    <a:cubicBezTo>
                      <a:pt x="49" y="0"/>
                      <a:pt x="14" y="27"/>
                      <a:pt x="18" y="7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92" name="Freeform 10">
                <a:extLst>
                  <a:ext uri="{FF2B5EF4-FFF2-40B4-BE49-F238E27FC236}">
                    <a16:creationId xmlns:a16="http://schemas.microsoft.com/office/drawing/2014/main" id="{43A5500E-98B9-4934-8438-168585645A48}"/>
                  </a:ext>
                </a:extLst>
              </p:cNvPr>
              <p:cNvSpPr>
                <a:spLocks/>
              </p:cNvSpPr>
              <p:nvPr/>
            </p:nvSpPr>
            <p:spPr bwMode="auto">
              <a:xfrm>
                <a:off x="847725" y="2071688"/>
                <a:ext cx="71438" cy="149225"/>
              </a:xfrm>
              <a:custGeom>
                <a:avLst/>
                <a:gdLst>
                  <a:gd name="T0" fmla="*/ 6 w 53"/>
                  <a:gd name="T1" fmla="*/ 87 h 111"/>
                  <a:gd name="T2" fmla="*/ 17 w 53"/>
                  <a:gd name="T3" fmla="*/ 108 h 111"/>
                  <a:gd name="T4" fmla="*/ 51 w 53"/>
                  <a:gd name="T5" fmla="*/ 73 h 111"/>
                  <a:gd name="T6" fmla="*/ 31 w 53"/>
                  <a:gd name="T7" fmla="*/ 31 h 111"/>
                  <a:gd name="T8" fmla="*/ 31 w 53"/>
                  <a:gd name="T9" fmla="*/ 14 h 111"/>
                  <a:gd name="T10" fmla="*/ 0 w 53"/>
                  <a:gd name="T11" fmla="*/ 0 h 111"/>
                  <a:gd name="T12" fmla="*/ 5 w 53"/>
                  <a:gd name="T13" fmla="*/ 63 h 111"/>
                  <a:gd name="T14" fmla="*/ 6 w 53"/>
                  <a:gd name="T15" fmla="*/ 87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1">
                    <a:moveTo>
                      <a:pt x="6" y="87"/>
                    </a:moveTo>
                    <a:cubicBezTo>
                      <a:pt x="8" y="92"/>
                      <a:pt x="4" y="102"/>
                      <a:pt x="17" y="108"/>
                    </a:cubicBezTo>
                    <a:cubicBezTo>
                      <a:pt x="26" y="111"/>
                      <a:pt x="40" y="84"/>
                      <a:pt x="51" y="73"/>
                    </a:cubicBezTo>
                    <a:cubicBezTo>
                      <a:pt x="53" y="72"/>
                      <a:pt x="36" y="66"/>
                      <a:pt x="31" y="31"/>
                    </a:cubicBezTo>
                    <a:cubicBezTo>
                      <a:pt x="30" y="24"/>
                      <a:pt x="31" y="14"/>
                      <a:pt x="31" y="14"/>
                    </a:cubicBezTo>
                    <a:cubicBezTo>
                      <a:pt x="0" y="0"/>
                      <a:pt x="0" y="0"/>
                      <a:pt x="0" y="0"/>
                    </a:cubicBezTo>
                    <a:cubicBezTo>
                      <a:pt x="0" y="0"/>
                      <a:pt x="2" y="31"/>
                      <a:pt x="5" y="63"/>
                    </a:cubicBezTo>
                    <a:cubicBezTo>
                      <a:pt x="5" y="65"/>
                      <a:pt x="3" y="80"/>
                      <a:pt x="6" y="87"/>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93" name="Freeform 11">
                <a:extLst>
                  <a:ext uri="{FF2B5EF4-FFF2-40B4-BE49-F238E27FC236}">
                    <a16:creationId xmlns:a16="http://schemas.microsoft.com/office/drawing/2014/main" id="{6B5CEA48-3DA6-4561-97B3-FAE7099FB07C}"/>
                  </a:ext>
                </a:extLst>
              </p:cNvPr>
              <p:cNvSpPr>
                <a:spLocks/>
              </p:cNvSpPr>
              <p:nvPr/>
            </p:nvSpPr>
            <p:spPr bwMode="auto">
              <a:xfrm>
                <a:off x="817563" y="2141538"/>
                <a:ext cx="171450" cy="376238"/>
              </a:xfrm>
              <a:custGeom>
                <a:avLst/>
                <a:gdLst>
                  <a:gd name="T0" fmla="*/ 86 w 128"/>
                  <a:gd name="T1" fmla="*/ 24 h 280"/>
                  <a:gd name="T2" fmla="*/ 107 w 128"/>
                  <a:gd name="T3" fmla="*/ 62 h 280"/>
                  <a:gd name="T4" fmla="*/ 95 w 128"/>
                  <a:gd name="T5" fmla="*/ 90 h 280"/>
                  <a:gd name="T6" fmla="*/ 87 w 128"/>
                  <a:gd name="T7" fmla="*/ 122 h 280"/>
                  <a:gd name="T8" fmla="*/ 95 w 128"/>
                  <a:gd name="T9" fmla="*/ 163 h 280"/>
                  <a:gd name="T10" fmla="*/ 128 w 128"/>
                  <a:gd name="T11" fmla="*/ 251 h 280"/>
                  <a:gd name="T12" fmla="*/ 93 w 128"/>
                  <a:gd name="T13" fmla="*/ 267 h 280"/>
                  <a:gd name="T14" fmla="*/ 11 w 128"/>
                  <a:gd name="T15" fmla="*/ 257 h 280"/>
                  <a:gd name="T16" fmla="*/ 6 w 128"/>
                  <a:gd name="T17" fmla="*/ 186 h 280"/>
                  <a:gd name="T18" fmla="*/ 28 w 128"/>
                  <a:gd name="T19" fmla="*/ 123 h 280"/>
                  <a:gd name="T20" fmla="*/ 23 w 128"/>
                  <a:gd name="T21" fmla="*/ 85 h 280"/>
                  <a:gd name="T22" fmla="*/ 14 w 128"/>
                  <a:gd name="T23" fmla="*/ 31 h 280"/>
                  <a:gd name="T24" fmla="*/ 25 w 128"/>
                  <a:gd name="T25" fmla="*/ 2 h 280"/>
                  <a:gd name="T26" fmla="*/ 55 w 128"/>
                  <a:gd name="T27" fmla="*/ 3 h 280"/>
                  <a:gd name="T28" fmla="*/ 86 w 128"/>
                  <a:gd name="T29" fmla="*/ 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80">
                    <a:moveTo>
                      <a:pt x="86" y="24"/>
                    </a:moveTo>
                    <a:cubicBezTo>
                      <a:pt x="86" y="24"/>
                      <a:pt x="105" y="49"/>
                      <a:pt x="107" y="62"/>
                    </a:cubicBezTo>
                    <a:cubicBezTo>
                      <a:pt x="108" y="68"/>
                      <a:pt x="100" y="79"/>
                      <a:pt x="95" y="90"/>
                    </a:cubicBezTo>
                    <a:cubicBezTo>
                      <a:pt x="90" y="99"/>
                      <a:pt x="86" y="111"/>
                      <a:pt x="87" y="122"/>
                    </a:cubicBezTo>
                    <a:cubicBezTo>
                      <a:pt x="87" y="124"/>
                      <a:pt x="90" y="146"/>
                      <a:pt x="95" y="163"/>
                    </a:cubicBezTo>
                    <a:cubicBezTo>
                      <a:pt x="108" y="200"/>
                      <a:pt x="128" y="251"/>
                      <a:pt x="128" y="251"/>
                    </a:cubicBezTo>
                    <a:cubicBezTo>
                      <a:pt x="128" y="251"/>
                      <a:pt x="127" y="261"/>
                      <a:pt x="93" y="267"/>
                    </a:cubicBezTo>
                    <a:cubicBezTo>
                      <a:pt x="23" y="280"/>
                      <a:pt x="11" y="257"/>
                      <a:pt x="11" y="257"/>
                    </a:cubicBezTo>
                    <a:cubicBezTo>
                      <a:pt x="10" y="256"/>
                      <a:pt x="0" y="214"/>
                      <a:pt x="6" y="186"/>
                    </a:cubicBezTo>
                    <a:cubicBezTo>
                      <a:pt x="11" y="162"/>
                      <a:pt x="28" y="129"/>
                      <a:pt x="28" y="123"/>
                    </a:cubicBezTo>
                    <a:cubicBezTo>
                      <a:pt x="27" y="105"/>
                      <a:pt x="23" y="85"/>
                      <a:pt x="23" y="85"/>
                    </a:cubicBezTo>
                    <a:cubicBezTo>
                      <a:pt x="23" y="85"/>
                      <a:pt x="15" y="53"/>
                      <a:pt x="14" y="31"/>
                    </a:cubicBezTo>
                    <a:cubicBezTo>
                      <a:pt x="12" y="14"/>
                      <a:pt x="17" y="7"/>
                      <a:pt x="25" y="2"/>
                    </a:cubicBezTo>
                    <a:cubicBezTo>
                      <a:pt x="27" y="0"/>
                      <a:pt x="43" y="0"/>
                      <a:pt x="55" y="3"/>
                    </a:cubicBezTo>
                    <a:cubicBezTo>
                      <a:pt x="55" y="3"/>
                      <a:pt x="76" y="5"/>
                      <a:pt x="86" y="24"/>
                    </a:cubicBezTo>
                    <a:close/>
                  </a:path>
                </a:pathLst>
              </a:custGeom>
              <a:solidFill>
                <a:srgbClr val="13CE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94" name="Freeform 12">
                <a:extLst>
                  <a:ext uri="{FF2B5EF4-FFF2-40B4-BE49-F238E27FC236}">
                    <a16:creationId xmlns:a16="http://schemas.microsoft.com/office/drawing/2014/main" id="{63E43229-18D3-44BE-8635-0823F07505A8}"/>
                  </a:ext>
                </a:extLst>
              </p:cNvPr>
              <p:cNvSpPr>
                <a:spLocks/>
              </p:cNvSpPr>
              <p:nvPr/>
            </p:nvSpPr>
            <p:spPr bwMode="auto">
              <a:xfrm>
                <a:off x="844550" y="2070100"/>
                <a:ext cx="34925" cy="39688"/>
              </a:xfrm>
              <a:custGeom>
                <a:avLst/>
                <a:gdLst>
                  <a:gd name="T0" fmla="*/ 7 w 25"/>
                  <a:gd name="T1" fmla="*/ 4 h 30"/>
                  <a:gd name="T2" fmla="*/ 20 w 25"/>
                  <a:gd name="T3" fmla="*/ 10 h 30"/>
                  <a:gd name="T4" fmla="*/ 24 w 25"/>
                  <a:gd name="T5" fmla="*/ 26 h 30"/>
                  <a:gd name="T6" fmla="*/ 13 w 25"/>
                  <a:gd name="T7" fmla="*/ 25 h 30"/>
                  <a:gd name="T8" fmla="*/ 8 w 25"/>
                  <a:gd name="T9" fmla="*/ 21 h 30"/>
                  <a:gd name="T10" fmla="*/ 7 w 25"/>
                  <a:gd name="T11" fmla="*/ 4 h 30"/>
                </a:gdLst>
                <a:ahLst/>
                <a:cxnLst>
                  <a:cxn ang="0">
                    <a:pos x="T0" y="T1"/>
                  </a:cxn>
                  <a:cxn ang="0">
                    <a:pos x="T2" y="T3"/>
                  </a:cxn>
                  <a:cxn ang="0">
                    <a:pos x="T4" y="T5"/>
                  </a:cxn>
                  <a:cxn ang="0">
                    <a:pos x="T6" y="T7"/>
                  </a:cxn>
                  <a:cxn ang="0">
                    <a:pos x="T8" y="T9"/>
                  </a:cxn>
                  <a:cxn ang="0">
                    <a:pos x="T10" y="T11"/>
                  </a:cxn>
                </a:cxnLst>
                <a:rect l="0" t="0" r="r" b="b"/>
                <a:pathLst>
                  <a:path w="25" h="30">
                    <a:moveTo>
                      <a:pt x="7" y="4"/>
                    </a:moveTo>
                    <a:cubicBezTo>
                      <a:pt x="14" y="0"/>
                      <a:pt x="20" y="10"/>
                      <a:pt x="20" y="10"/>
                    </a:cubicBezTo>
                    <a:cubicBezTo>
                      <a:pt x="20" y="10"/>
                      <a:pt x="22" y="21"/>
                      <a:pt x="24" y="26"/>
                    </a:cubicBezTo>
                    <a:cubicBezTo>
                      <a:pt x="25" y="30"/>
                      <a:pt x="17" y="29"/>
                      <a:pt x="13" y="25"/>
                    </a:cubicBezTo>
                    <a:cubicBezTo>
                      <a:pt x="8" y="21"/>
                      <a:pt x="8" y="21"/>
                      <a:pt x="8" y="21"/>
                    </a:cubicBezTo>
                    <a:cubicBezTo>
                      <a:pt x="3" y="16"/>
                      <a:pt x="0" y="7"/>
                      <a:pt x="7"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95" name="Freeform 13">
                <a:extLst>
                  <a:ext uri="{FF2B5EF4-FFF2-40B4-BE49-F238E27FC236}">
                    <a16:creationId xmlns:a16="http://schemas.microsoft.com/office/drawing/2014/main" id="{C90E415A-2E3F-44F4-BEAE-D2E0F6A2B2A4}"/>
                  </a:ext>
                </a:extLst>
              </p:cNvPr>
              <p:cNvSpPr>
                <a:spLocks/>
              </p:cNvSpPr>
              <p:nvPr/>
            </p:nvSpPr>
            <p:spPr bwMode="auto">
              <a:xfrm>
                <a:off x="842963" y="2743200"/>
                <a:ext cx="73025" cy="111125"/>
              </a:xfrm>
              <a:custGeom>
                <a:avLst/>
                <a:gdLst>
                  <a:gd name="T0" fmla="*/ 31 w 55"/>
                  <a:gd name="T1" fmla="*/ 39 h 83"/>
                  <a:gd name="T2" fmla="*/ 48 w 55"/>
                  <a:gd name="T3" fmla="*/ 59 h 83"/>
                  <a:gd name="T4" fmla="*/ 54 w 55"/>
                  <a:gd name="T5" fmla="*/ 73 h 83"/>
                  <a:gd name="T6" fmla="*/ 51 w 55"/>
                  <a:gd name="T7" fmla="*/ 80 h 83"/>
                  <a:gd name="T8" fmla="*/ 31 w 55"/>
                  <a:gd name="T9" fmla="*/ 74 h 83"/>
                  <a:gd name="T10" fmla="*/ 17 w 55"/>
                  <a:gd name="T11" fmla="*/ 48 h 83"/>
                  <a:gd name="T12" fmla="*/ 14 w 55"/>
                  <a:gd name="T13" fmla="*/ 30 h 83"/>
                  <a:gd name="T14" fmla="*/ 2 w 55"/>
                  <a:gd name="T15" fmla="*/ 50 h 83"/>
                  <a:gd name="T16" fmla="*/ 0 w 55"/>
                  <a:gd name="T17" fmla="*/ 48 h 83"/>
                  <a:gd name="T18" fmla="*/ 12 w 55"/>
                  <a:gd name="T19" fmla="*/ 18 h 83"/>
                  <a:gd name="T20" fmla="*/ 26 w 55"/>
                  <a:gd name="T21" fmla="*/ 6 h 83"/>
                  <a:gd name="T22" fmla="*/ 31 w 55"/>
                  <a:gd name="T23"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83">
                    <a:moveTo>
                      <a:pt x="31" y="39"/>
                    </a:moveTo>
                    <a:cubicBezTo>
                      <a:pt x="32" y="45"/>
                      <a:pt x="41" y="58"/>
                      <a:pt x="48" y="59"/>
                    </a:cubicBezTo>
                    <a:cubicBezTo>
                      <a:pt x="50" y="59"/>
                      <a:pt x="54" y="73"/>
                      <a:pt x="54" y="73"/>
                    </a:cubicBezTo>
                    <a:cubicBezTo>
                      <a:pt x="54" y="73"/>
                      <a:pt x="55" y="78"/>
                      <a:pt x="51" y="80"/>
                    </a:cubicBezTo>
                    <a:cubicBezTo>
                      <a:pt x="46" y="83"/>
                      <a:pt x="36" y="78"/>
                      <a:pt x="31" y="74"/>
                    </a:cubicBezTo>
                    <a:cubicBezTo>
                      <a:pt x="16" y="63"/>
                      <a:pt x="17" y="48"/>
                      <a:pt x="17" y="48"/>
                    </a:cubicBezTo>
                    <a:cubicBezTo>
                      <a:pt x="14" y="30"/>
                      <a:pt x="14" y="30"/>
                      <a:pt x="14" y="30"/>
                    </a:cubicBezTo>
                    <a:cubicBezTo>
                      <a:pt x="2" y="50"/>
                      <a:pt x="2" y="50"/>
                      <a:pt x="2" y="50"/>
                    </a:cubicBezTo>
                    <a:cubicBezTo>
                      <a:pt x="2" y="50"/>
                      <a:pt x="0" y="50"/>
                      <a:pt x="0" y="48"/>
                    </a:cubicBezTo>
                    <a:cubicBezTo>
                      <a:pt x="1" y="45"/>
                      <a:pt x="12" y="18"/>
                      <a:pt x="12" y="18"/>
                    </a:cubicBezTo>
                    <a:cubicBezTo>
                      <a:pt x="12" y="18"/>
                      <a:pt x="17" y="0"/>
                      <a:pt x="26" y="6"/>
                    </a:cubicBezTo>
                    <a:cubicBezTo>
                      <a:pt x="34" y="11"/>
                      <a:pt x="29" y="31"/>
                      <a:pt x="31" y="39"/>
                    </a:cubicBezTo>
                    <a:close/>
                  </a:path>
                </a:pathLst>
              </a:custGeom>
              <a:solidFill>
                <a:srgbClr val="0BA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96" name="Freeform 14">
                <a:extLst>
                  <a:ext uri="{FF2B5EF4-FFF2-40B4-BE49-F238E27FC236}">
                    <a16:creationId xmlns:a16="http://schemas.microsoft.com/office/drawing/2014/main" id="{20F287CB-FF30-4800-AC78-16C777D0EF99}"/>
                  </a:ext>
                </a:extLst>
              </p:cNvPr>
              <p:cNvSpPr>
                <a:spLocks/>
              </p:cNvSpPr>
              <p:nvPr/>
            </p:nvSpPr>
            <p:spPr bwMode="auto">
              <a:xfrm>
                <a:off x="777875" y="1979613"/>
                <a:ext cx="171450" cy="161925"/>
              </a:xfrm>
              <a:custGeom>
                <a:avLst/>
                <a:gdLst>
                  <a:gd name="T0" fmla="*/ 19 w 128"/>
                  <a:gd name="T1" fmla="*/ 41 h 120"/>
                  <a:gd name="T2" fmla="*/ 62 w 128"/>
                  <a:gd name="T3" fmla="*/ 3 h 120"/>
                  <a:gd name="T4" fmla="*/ 62 w 128"/>
                  <a:gd name="T5" fmla="*/ 3 h 120"/>
                  <a:gd name="T6" fmla="*/ 109 w 128"/>
                  <a:gd name="T7" fmla="*/ 45 h 120"/>
                  <a:gd name="T8" fmla="*/ 128 w 128"/>
                  <a:gd name="T9" fmla="*/ 85 h 120"/>
                  <a:gd name="T10" fmla="*/ 108 w 128"/>
                  <a:gd name="T11" fmla="*/ 101 h 120"/>
                  <a:gd name="T12" fmla="*/ 77 w 128"/>
                  <a:gd name="T13" fmla="*/ 109 h 120"/>
                  <a:gd name="T14" fmla="*/ 19 w 128"/>
                  <a:gd name="T15" fmla="*/ 4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0">
                    <a:moveTo>
                      <a:pt x="19" y="41"/>
                    </a:moveTo>
                    <a:cubicBezTo>
                      <a:pt x="26" y="12"/>
                      <a:pt x="50" y="3"/>
                      <a:pt x="62" y="3"/>
                    </a:cubicBezTo>
                    <a:cubicBezTo>
                      <a:pt x="62" y="3"/>
                      <a:pt x="62" y="3"/>
                      <a:pt x="62" y="3"/>
                    </a:cubicBezTo>
                    <a:cubicBezTo>
                      <a:pt x="62" y="3"/>
                      <a:pt x="109" y="0"/>
                      <a:pt x="109" y="45"/>
                    </a:cubicBezTo>
                    <a:cubicBezTo>
                      <a:pt x="110" y="86"/>
                      <a:pt x="128" y="85"/>
                      <a:pt x="128" y="85"/>
                    </a:cubicBezTo>
                    <a:cubicBezTo>
                      <a:pt x="128" y="85"/>
                      <a:pt x="115" y="97"/>
                      <a:pt x="108" y="101"/>
                    </a:cubicBezTo>
                    <a:cubicBezTo>
                      <a:pt x="94" y="109"/>
                      <a:pt x="77" y="109"/>
                      <a:pt x="77" y="109"/>
                    </a:cubicBezTo>
                    <a:cubicBezTo>
                      <a:pt x="77" y="109"/>
                      <a:pt x="0" y="120"/>
                      <a:pt x="19" y="41"/>
                    </a:cubicBezTo>
                    <a:close/>
                  </a:path>
                </a:pathLst>
              </a:custGeom>
              <a:solidFill>
                <a:srgbClr val="E05E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97" name="Freeform 15">
                <a:extLst>
                  <a:ext uri="{FF2B5EF4-FFF2-40B4-BE49-F238E27FC236}">
                    <a16:creationId xmlns:a16="http://schemas.microsoft.com/office/drawing/2014/main" id="{796EDB41-88BF-478D-9226-C8A04F84A72D}"/>
                  </a:ext>
                </a:extLst>
              </p:cNvPr>
              <p:cNvSpPr>
                <a:spLocks/>
              </p:cNvSpPr>
              <p:nvPr/>
            </p:nvSpPr>
            <p:spPr bwMode="auto">
              <a:xfrm>
                <a:off x="893763" y="1852613"/>
                <a:ext cx="149225" cy="404813"/>
              </a:xfrm>
              <a:custGeom>
                <a:avLst/>
                <a:gdLst>
                  <a:gd name="T0" fmla="*/ 5 w 112"/>
                  <a:gd name="T1" fmla="*/ 286 h 302"/>
                  <a:gd name="T2" fmla="*/ 3 w 112"/>
                  <a:gd name="T3" fmla="*/ 265 h 302"/>
                  <a:gd name="T4" fmla="*/ 45 w 112"/>
                  <a:gd name="T5" fmla="*/ 178 h 302"/>
                  <a:gd name="T6" fmla="*/ 93 w 112"/>
                  <a:gd name="T7" fmla="*/ 61 h 302"/>
                  <a:gd name="T8" fmla="*/ 88 w 112"/>
                  <a:gd name="T9" fmla="*/ 37 h 302"/>
                  <a:gd name="T10" fmla="*/ 90 w 112"/>
                  <a:gd name="T11" fmla="*/ 18 h 302"/>
                  <a:gd name="T12" fmla="*/ 100 w 112"/>
                  <a:gd name="T13" fmla="*/ 3 h 302"/>
                  <a:gd name="T14" fmla="*/ 108 w 112"/>
                  <a:gd name="T15" fmla="*/ 16 h 302"/>
                  <a:gd name="T16" fmla="*/ 111 w 112"/>
                  <a:gd name="T17" fmla="*/ 45 h 302"/>
                  <a:gd name="T18" fmla="*/ 107 w 112"/>
                  <a:gd name="T19" fmla="*/ 61 h 302"/>
                  <a:gd name="T20" fmla="*/ 77 w 112"/>
                  <a:gd name="T21" fmla="*/ 177 h 302"/>
                  <a:gd name="T22" fmla="*/ 41 w 112"/>
                  <a:gd name="T23" fmla="*/ 254 h 302"/>
                  <a:gd name="T24" fmla="*/ 5 w 112"/>
                  <a:gd name="T25" fmla="*/ 28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302">
                    <a:moveTo>
                      <a:pt x="5" y="286"/>
                    </a:moveTo>
                    <a:cubicBezTo>
                      <a:pt x="5" y="286"/>
                      <a:pt x="0" y="281"/>
                      <a:pt x="3" y="265"/>
                    </a:cubicBezTo>
                    <a:cubicBezTo>
                      <a:pt x="5" y="250"/>
                      <a:pt x="21" y="225"/>
                      <a:pt x="45" y="178"/>
                    </a:cubicBezTo>
                    <a:cubicBezTo>
                      <a:pt x="77" y="114"/>
                      <a:pt x="94" y="67"/>
                      <a:pt x="93" y="61"/>
                    </a:cubicBezTo>
                    <a:cubicBezTo>
                      <a:pt x="93" y="59"/>
                      <a:pt x="90" y="46"/>
                      <a:pt x="88" y="37"/>
                    </a:cubicBezTo>
                    <a:cubicBezTo>
                      <a:pt x="87" y="31"/>
                      <a:pt x="90" y="18"/>
                      <a:pt x="90" y="18"/>
                    </a:cubicBezTo>
                    <a:cubicBezTo>
                      <a:pt x="90" y="18"/>
                      <a:pt x="94" y="6"/>
                      <a:pt x="100" y="3"/>
                    </a:cubicBezTo>
                    <a:cubicBezTo>
                      <a:pt x="106" y="0"/>
                      <a:pt x="108" y="12"/>
                      <a:pt x="108" y="16"/>
                    </a:cubicBezTo>
                    <a:cubicBezTo>
                      <a:pt x="106" y="28"/>
                      <a:pt x="110" y="37"/>
                      <a:pt x="111" y="45"/>
                    </a:cubicBezTo>
                    <a:cubicBezTo>
                      <a:pt x="111" y="51"/>
                      <a:pt x="112" y="54"/>
                      <a:pt x="107" y="61"/>
                    </a:cubicBezTo>
                    <a:cubicBezTo>
                      <a:pt x="106" y="64"/>
                      <a:pt x="99" y="133"/>
                      <a:pt x="77" y="177"/>
                    </a:cubicBezTo>
                    <a:cubicBezTo>
                      <a:pt x="56" y="218"/>
                      <a:pt x="50" y="235"/>
                      <a:pt x="41" y="254"/>
                    </a:cubicBezTo>
                    <a:cubicBezTo>
                      <a:pt x="33" y="272"/>
                      <a:pt x="22" y="302"/>
                      <a:pt x="5" y="286"/>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76" name="Group 275">
              <a:extLst>
                <a:ext uri="{FF2B5EF4-FFF2-40B4-BE49-F238E27FC236}">
                  <a16:creationId xmlns:a16="http://schemas.microsoft.com/office/drawing/2014/main" id="{D83BA23F-87A6-4A5E-AE31-E2232CA33997}"/>
                </a:ext>
              </a:extLst>
            </p:cNvPr>
            <p:cNvGrpSpPr/>
            <p:nvPr/>
          </p:nvGrpSpPr>
          <p:grpSpPr>
            <a:xfrm>
              <a:off x="319336" y="3199838"/>
              <a:ext cx="322942" cy="607048"/>
              <a:chOff x="371475" y="2590800"/>
              <a:chExt cx="501651" cy="942976"/>
            </a:xfrm>
          </p:grpSpPr>
          <p:sp>
            <p:nvSpPr>
              <p:cNvPr id="460" name="Freeform 16">
                <a:extLst>
                  <a:ext uri="{FF2B5EF4-FFF2-40B4-BE49-F238E27FC236}">
                    <a16:creationId xmlns:a16="http://schemas.microsoft.com/office/drawing/2014/main" id="{000EC75B-CD96-4573-A806-CE9374C785FF}"/>
                  </a:ext>
                </a:extLst>
              </p:cNvPr>
              <p:cNvSpPr>
                <a:spLocks/>
              </p:cNvSpPr>
              <p:nvPr/>
            </p:nvSpPr>
            <p:spPr bwMode="auto">
              <a:xfrm>
                <a:off x="371475" y="2774950"/>
                <a:ext cx="76200" cy="276225"/>
              </a:xfrm>
              <a:custGeom>
                <a:avLst/>
                <a:gdLst>
                  <a:gd name="T0" fmla="*/ 42 w 57"/>
                  <a:gd name="T1" fmla="*/ 97 h 206"/>
                  <a:gd name="T2" fmla="*/ 55 w 57"/>
                  <a:gd name="T3" fmla="*/ 3 h 206"/>
                  <a:gd name="T4" fmla="*/ 55 w 57"/>
                  <a:gd name="T5" fmla="*/ 0 h 206"/>
                  <a:gd name="T6" fmla="*/ 33 w 57"/>
                  <a:gd name="T7" fmla="*/ 2 h 206"/>
                  <a:gd name="T8" fmla="*/ 11 w 57"/>
                  <a:gd name="T9" fmla="*/ 35 h 206"/>
                  <a:gd name="T10" fmla="*/ 3 w 57"/>
                  <a:gd name="T11" fmla="*/ 101 h 206"/>
                  <a:gd name="T12" fmla="*/ 18 w 57"/>
                  <a:gd name="T13" fmla="*/ 198 h 206"/>
                  <a:gd name="T14" fmla="*/ 30 w 57"/>
                  <a:gd name="T15" fmla="*/ 206 h 206"/>
                  <a:gd name="T16" fmla="*/ 31 w 57"/>
                  <a:gd name="T17" fmla="*/ 192 h 206"/>
                  <a:gd name="T18" fmla="*/ 42 w 57"/>
                  <a:gd name="T19" fmla="*/ 9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206">
                    <a:moveTo>
                      <a:pt x="42" y="97"/>
                    </a:moveTo>
                    <a:cubicBezTo>
                      <a:pt x="50" y="46"/>
                      <a:pt x="57" y="18"/>
                      <a:pt x="55" y="3"/>
                    </a:cubicBezTo>
                    <a:cubicBezTo>
                      <a:pt x="55" y="2"/>
                      <a:pt x="55" y="1"/>
                      <a:pt x="55" y="0"/>
                    </a:cubicBezTo>
                    <a:cubicBezTo>
                      <a:pt x="33" y="2"/>
                      <a:pt x="33" y="2"/>
                      <a:pt x="33" y="2"/>
                    </a:cubicBezTo>
                    <a:cubicBezTo>
                      <a:pt x="25" y="3"/>
                      <a:pt x="14" y="12"/>
                      <a:pt x="11" y="35"/>
                    </a:cubicBezTo>
                    <a:cubicBezTo>
                      <a:pt x="7" y="55"/>
                      <a:pt x="5" y="72"/>
                      <a:pt x="3" y="101"/>
                    </a:cubicBezTo>
                    <a:cubicBezTo>
                      <a:pt x="0" y="128"/>
                      <a:pt x="14" y="174"/>
                      <a:pt x="18" y="198"/>
                    </a:cubicBezTo>
                    <a:cubicBezTo>
                      <a:pt x="18" y="198"/>
                      <a:pt x="24" y="206"/>
                      <a:pt x="30" y="206"/>
                    </a:cubicBezTo>
                    <a:cubicBezTo>
                      <a:pt x="37" y="206"/>
                      <a:pt x="31" y="192"/>
                      <a:pt x="31" y="192"/>
                    </a:cubicBezTo>
                    <a:cubicBezTo>
                      <a:pt x="33" y="171"/>
                      <a:pt x="36" y="138"/>
                      <a:pt x="42" y="97"/>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61" name="Freeform 17">
                <a:extLst>
                  <a:ext uri="{FF2B5EF4-FFF2-40B4-BE49-F238E27FC236}">
                    <a16:creationId xmlns:a16="http://schemas.microsoft.com/office/drawing/2014/main" id="{C96F8C7F-2573-442D-888B-5F6B428EA063}"/>
                  </a:ext>
                </a:extLst>
              </p:cNvPr>
              <p:cNvSpPr>
                <a:spLocks/>
              </p:cNvSpPr>
              <p:nvPr/>
            </p:nvSpPr>
            <p:spPr bwMode="auto">
              <a:xfrm>
                <a:off x="395288" y="2970213"/>
                <a:ext cx="122238" cy="460375"/>
              </a:xfrm>
              <a:custGeom>
                <a:avLst/>
                <a:gdLst>
                  <a:gd name="T0" fmla="*/ 9 w 91"/>
                  <a:gd name="T1" fmla="*/ 55 h 343"/>
                  <a:gd name="T2" fmla="*/ 30 w 91"/>
                  <a:gd name="T3" fmla="*/ 164 h 343"/>
                  <a:gd name="T4" fmla="*/ 26 w 91"/>
                  <a:gd name="T5" fmla="*/ 215 h 343"/>
                  <a:gd name="T6" fmla="*/ 23 w 91"/>
                  <a:gd name="T7" fmla="*/ 301 h 343"/>
                  <a:gd name="T8" fmla="*/ 48 w 91"/>
                  <a:gd name="T9" fmla="*/ 342 h 343"/>
                  <a:gd name="T10" fmla="*/ 53 w 91"/>
                  <a:gd name="T11" fmla="*/ 340 h 343"/>
                  <a:gd name="T12" fmla="*/ 44 w 91"/>
                  <a:gd name="T13" fmla="*/ 316 h 343"/>
                  <a:gd name="T14" fmla="*/ 85 w 91"/>
                  <a:gd name="T15" fmla="*/ 209 h 343"/>
                  <a:gd name="T16" fmla="*/ 90 w 91"/>
                  <a:gd name="T17" fmla="*/ 163 h 343"/>
                  <a:gd name="T18" fmla="*/ 56 w 91"/>
                  <a:gd name="T19" fmla="*/ 24 h 343"/>
                  <a:gd name="T20" fmla="*/ 39 w 91"/>
                  <a:gd name="T21" fmla="*/ 0 h 343"/>
                  <a:gd name="T22" fmla="*/ 9 w 91"/>
                  <a:gd name="T23"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343">
                    <a:moveTo>
                      <a:pt x="9" y="55"/>
                    </a:moveTo>
                    <a:cubicBezTo>
                      <a:pt x="9" y="58"/>
                      <a:pt x="16" y="120"/>
                      <a:pt x="30" y="164"/>
                    </a:cubicBezTo>
                    <a:cubicBezTo>
                      <a:pt x="34" y="178"/>
                      <a:pt x="29" y="209"/>
                      <a:pt x="26" y="215"/>
                    </a:cubicBezTo>
                    <a:cubicBezTo>
                      <a:pt x="13" y="246"/>
                      <a:pt x="22" y="294"/>
                      <a:pt x="23" y="301"/>
                    </a:cubicBezTo>
                    <a:cubicBezTo>
                      <a:pt x="23" y="301"/>
                      <a:pt x="31" y="343"/>
                      <a:pt x="48" y="342"/>
                    </a:cubicBezTo>
                    <a:cubicBezTo>
                      <a:pt x="50" y="342"/>
                      <a:pt x="54" y="342"/>
                      <a:pt x="53" y="340"/>
                    </a:cubicBezTo>
                    <a:cubicBezTo>
                      <a:pt x="53" y="339"/>
                      <a:pt x="46" y="324"/>
                      <a:pt x="44" y="316"/>
                    </a:cubicBezTo>
                    <a:cubicBezTo>
                      <a:pt x="41" y="303"/>
                      <a:pt x="85" y="209"/>
                      <a:pt x="85" y="209"/>
                    </a:cubicBezTo>
                    <a:cubicBezTo>
                      <a:pt x="89" y="200"/>
                      <a:pt x="91" y="177"/>
                      <a:pt x="90" y="163"/>
                    </a:cubicBezTo>
                    <a:cubicBezTo>
                      <a:pt x="90" y="153"/>
                      <a:pt x="56" y="24"/>
                      <a:pt x="56" y="24"/>
                    </a:cubicBezTo>
                    <a:cubicBezTo>
                      <a:pt x="39" y="0"/>
                      <a:pt x="39" y="0"/>
                      <a:pt x="39" y="0"/>
                    </a:cubicBezTo>
                    <a:cubicBezTo>
                      <a:pt x="39" y="0"/>
                      <a:pt x="0" y="13"/>
                      <a:pt x="9" y="55"/>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62" name="Freeform 18">
                <a:extLst>
                  <a:ext uri="{FF2B5EF4-FFF2-40B4-BE49-F238E27FC236}">
                    <a16:creationId xmlns:a16="http://schemas.microsoft.com/office/drawing/2014/main" id="{B3CC6F9B-3F0C-41DD-A6D4-64F3F10CFA97}"/>
                  </a:ext>
                </a:extLst>
              </p:cNvPr>
              <p:cNvSpPr>
                <a:spLocks/>
              </p:cNvSpPr>
              <p:nvPr/>
            </p:nvSpPr>
            <p:spPr bwMode="auto">
              <a:xfrm>
                <a:off x="396875" y="3359151"/>
                <a:ext cx="76200" cy="101600"/>
              </a:xfrm>
              <a:custGeom>
                <a:avLst/>
                <a:gdLst>
                  <a:gd name="T0" fmla="*/ 42 w 58"/>
                  <a:gd name="T1" fmla="*/ 12 h 75"/>
                  <a:gd name="T2" fmla="*/ 47 w 58"/>
                  <a:gd name="T3" fmla="*/ 42 h 75"/>
                  <a:gd name="T4" fmla="*/ 57 w 58"/>
                  <a:gd name="T5" fmla="*/ 62 h 75"/>
                  <a:gd name="T6" fmla="*/ 54 w 58"/>
                  <a:gd name="T7" fmla="*/ 71 h 75"/>
                  <a:gd name="T8" fmla="*/ 35 w 58"/>
                  <a:gd name="T9" fmla="*/ 68 h 75"/>
                  <a:gd name="T10" fmla="*/ 19 w 58"/>
                  <a:gd name="T11" fmla="*/ 45 h 75"/>
                  <a:gd name="T12" fmla="*/ 14 w 58"/>
                  <a:gd name="T13" fmla="*/ 28 h 75"/>
                  <a:gd name="T14" fmla="*/ 4 w 58"/>
                  <a:gd name="T15" fmla="*/ 49 h 75"/>
                  <a:gd name="T16" fmla="*/ 2 w 58"/>
                  <a:gd name="T17" fmla="*/ 47 h 75"/>
                  <a:gd name="T18" fmla="*/ 13 w 58"/>
                  <a:gd name="T19" fmla="*/ 13 h 75"/>
                  <a:gd name="T20" fmla="*/ 28 w 58"/>
                  <a:gd name="T21" fmla="*/ 3 h 75"/>
                  <a:gd name="T22" fmla="*/ 42 w 58"/>
                  <a:gd name="T23"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5">
                    <a:moveTo>
                      <a:pt x="42" y="12"/>
                    </a:moveTo>
                    <a:cubicBezTo>
                      <a:pt x="42" y="12"/>
                      <a:pt x="38" y="22"/>
                      <a:pt x="47" y="42"/>
                    </a:cubicBezTo>
                    <a:cubicBezTo>
                      <a:pt x="49" y="48"/>
                      <a:pt x="57" y="62"/>
                      <a:pt x="57" y="62"/>
                    </a:cubicBezTo>
                    <a:cubicBezTo>
                      <a:pt x="57" y="62"/>
                      <a:pt x="58" y="67"/>
                      <a:pt x="54" y="71"/>
                    </a:cubicBezTo>
                    <a:cubicBezTo>
                      <a:pt x="50" y="75"/>
                      <a:pt x="42" y="71"/>
                      <a:pt x="35" y="68"/>
                    </a:cubicBezTo>
                    <a:cubicBezTo>
                      <a:pt x="20" y="59"/>
                      <a:pt x="19" y="45"/>
                      <a:pt x="19" y="45"/>
                    </a:cubicBezTo>
                    <a:cubicBezTo>
                      <a:pt x="14" y="28"/>
                      <a:pt x="14" y="28"/>
                      <a:pt x="14" y="28"/>
                    </a:cubicBezTo>
                    <a:cubicBezTo>
                      <a:pt x="4" y="49"/>
                      <a:pt x="4" y="49"/>
                      <a:pt x="4" y="49"/>
                    </a:cubicBezTo>
                    <a:cubicBezTo>
                      <a:pt x="4" y="49"/>
                      <a:pt x="3" y="46"/>
                      <a:pt x="2" y="47"/>
                    </a:cubicBezTo>
                    <a:cubicBezTo>
                      <a:pt x="0" y="49"/>
                      <a:pt x="13" y="13"/>
                      <a:pt x="13" y="13"/>
                    </a:cubicBezTo>
                    <a:cubicBezTo>
                      <a:pt x="13" y="13"/>
                      <a:pt x="17" y="0"/>
                      <a:pt x="28" y="3"/>
                    </a:cubicBezTo>
                    <a:cubicBezTo>
                      <a:pt x="40" y="7"/>
                      <a:pt x="42" y="12"/>
                      <a:pt x="42" y="12"/>
                    </a:cubicBezTo>
                    <a:close/>
                  </a:path>
                </a:pathLst>
              </a:custGeom>
              <a:solidFill>
                <a:srgbClr val="660C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63" name="Freeform 19">
                <a:extLst>
                  <a:ext uri="{FF2B5EF4-FFF2-40B4-BE49-F238E27FC236}">
                    <a16:creationId xmlns:a16="http://schemas.microsoft.com/office/drawing/2014/main" id="{57BFE943-AE4D-4F16-AF55-BCF3A2CB87D0}"/>
                  </a:ext>
                </a:extLst>
              </p:cNvPr>
              <p:cNvSpPr>
                <a:spLocks/>
              </p:cNvSpPr>
              <p:nvPr/>
            </p:nvSpPr>
            <p:spPr bwMode="auto">
              <a:xfrm>
                <a:off x="425450" y="2990851"/>
                <a:ext cx="98425" cy="460375"/>
              </a:xfrm>
              <a:custGeom>
                <a:avLst/>
                <a:gdLst>
                  <a:gd name="T0" fmla="*/ 9 w 73"/>
                  <a:gd name="T1" fmla="*/ 66 h 343"/>
                  <a:gd name="T2" fmla="*/ 29 w 73"/>
                  <a:gd name="T3" fmla="*/ 169 h 343"/>
                  <a:gd name="T4" fmla="*/ 29 w 73"/>
                  <a:gd name="T5" fmla="*/ 206 h 343"/>
                  <a:gd name="T6" fmla="*/ 19 w 73"/>
                  <a:gd name="T7" fmla="*/ 307 h 343"/>
                  <a:gd name="T8" fmla="*/ 43 w 73"/>
                  <a:gd name="T9" fmla="*/ 343 h 343"/>
                  <a:gd name="T10" fmla="*/ 48 w 73"/>
                  <a:gd name="T11" fmla="*/ 340 h 343"/>
                  <a:gd name="T12" fmla="*/ 39 w 73"/>
                  <a:gd name="T13" fmla="*/ 325 h 343"/>
                  <a:gd name="T14" fmla="*/ 65 w 73"/>
                  <a:gd name="T15" fmla="*/ 221 h 343"/>
                  <a:gd name="T16" fmla="*/ 73 w 73"/>
                  <a:gd name="T17" fmla="*/ 179 h 343"/>
                  <a:gd name="T18" fmla="*/ 58 w 73"/>
                  <a:gd name="T19" fmla="*/ 5 h 343"/>
                  <a:gd name="T20" fmla="*/ 34 w 73"/>
                  <a:gd name="T21" fmla="*/ 0 h 343"/>
                  <a:gd name="T22" fmla="*/ 9 w 73"/>
                  <a:gd name="T23" fmla="*/ 6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43">
                    <a:moveTo>
                      <a:pt x="9" y="66"/>
                    </a:moveTo>
                    <a:cubicBezTo>
                      <a:pt x="10" y="69"/>
                      <a:pt x="16" y="126"/>
                      <a:pt x="29" y="169"/>
                    </a:cubicBezTo>
                    <a:cubicBezTo>
                      <a:pt x="34" y="186"/>
                      <a:pt x="32" y="200"/>
                      <a:pt x="29" y="206"/>
                    </a:cubicBezTo>
                    <a:cubicBezTo>
                      <a:pt x="11" y="245"/>
                      <a:pt x="17" y="300"/>
                      <a:pt x="19" y="307"/>
                    </a:cubicBezTo>
                    <a:cubicBezTo>
                      <a:pt x="19" y="307"/>
                      <a:pt x="26" y="343"/>
                      <a:pt x="43" y="343"/>
                    </a:cubicBezTo>
                    <a:cubicBezTo>
                      <a:pt x="45" y="343"/>
                      <a:pt x="49" y="342"/>
                      <a:pt x="48" y="340"/>
                    </a:cubicBezTo>
                    <a:cubicBezTo>
                      <a:pt x="48" y="339"/>
                      <a:pt x="41" y="333"/>
                      <a:pt x="39" y="325"/>
                    </a:cubicBezTo>
                    <a:cubicBezTo>
                      <a:pt x="36" y="311"/>
                      <a:pt x="65" y="221"/>
                      <a:pt x="65" y="221"/>
                    </a:cubicBezTo>
                    <a:cubicBezTo>
                      <a:pt x="69" y="212"/>
                      <a:pt x="73" y="199"/>
                      <a:pt x="73" y="179"/>
                    </a:cubicBezTo>
                    <a:cubicBezTo>
                      <a:pt x="72" y="152"/>
                      <a:pt x="58" y="5"/>
                      <a:pt x="58" y="5"/>
                    </a:cubicBezTo>
                    <a:cubicBezTo>
                      <a:pt x="34" y="0"/>
                      <a:pt x="34" y="0"/>
                      <a:pt x="34" y="0"/>
                    </a:cubicBezTo>
                    <a:cubicBezTo>
                      <a:pt x="34" y="0"/>
                      <a:pt x="0" y="24"/>
                      <a:pt x="9" y="6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64" name="Freeform 20">
                <a:extLst>
                  <a:ext uri="{FF2B5EF4-FFF2-40B4-BE49-F238E27FC236}">
                    <a16:creationId xmlns:a16="http://schemas.microsoft.com/office/drawing/2014/main" id="{79BDBE08-5711-466A-9417-7F71B74C3B6F}"/>
                  </a:ext>
                </a:extLst>
              </p:cNvPr>
              <p:cNvSpPr>
                <a:spLocks/>
              </p:cNvSpPr>
              <p:nvPr/>
            </p:nvSpPr>
            <p:spPr bwMode="auto">
              <a:xfrm>
                <a:off x="434975" y="3384551"/>
                <a:ext cx="90488" cy="90488"/>
              </a:xfrm>
              <a:custGeom>
                <a:avLst/>
                <a:gdLst>
                  <a:gd name="T0" fmla="*/ 25 w 67"/>
                  <a:gd name="T1" fmla="*/ 14 h 67"/>
                  <a:gd name="T2" fmla="*/ 39 w 67"/>
                  <a:gd name="T3" fmla="*/ 35 h 67"/>
                  <a:gd name="T4" fmla="*/ 63 w 67"/>
                  <a:gd name="T5" fmla="*/ 55 h 67"/>
                  <a:gd name="T6" fmla="*/ 66 w 67"/>
                  <a:gd name="T7" fmla="*/ 62 h 67"/>
                  <a:gd name="T8" fmla="*/ 62 w 67"/>
                  <a:gd name="T9" fmla="*/ 67 h 67"/>
                  <a:gd name="T10" fmla="*/ 35 w 67"/>
                  <a:gd name="T11" fmla="*/ 67 h 67"/>
                  <a:gd name="T12" fmla="*/ 24 w 67"/>
                  <a:gd name="T13" fmla="*/ 60 h 67"/>
                  <a:gd name="T14" fmla="*/ 12 w 67"/>
                  <a:gd name="T15" fmla="*/ 44 h 67"/>
                  <a:gd name="T16" fmla="*/ 13 w 67"/>
                  <a:gd name="T17" fmla="*/ 66 h 67"/>
                  <a:gd name="T18" fmla="*/ 4 w 67"/>
                  <a:gd name="T19" fmla="*/ 66 h 67"/>
                  <a:gd name="T20" fmla="*/ 1 w 67"/>
                  <a:gd name="T21" fmla="*/ 36 h 67"/>
                  <a:gd name="T22" fmla="*/ 6 w 67"/>
                  <a:gd name="T23" fmla="*/ 11 h 67"/>
                  <a:gd name="T24" fmla="*/ 25 w 67"/>
                  <a:gd name="T2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25" y="14"/>
                    </a:moveTo>
                    <a:cubicBezTo>
                      <a:pt x="25" y="14"/>
                      <a:pt x="34" y="28"/>
                      <a:pt x="39" y="35"/>
                    </a:cubicBezTo>
                    <a:cubicBezTo>
                      <a:pt x="43" y="39"/>
                      <a:pt x="63" y="55"/>
                      <a:pt x="63" y="55"/>
                    </a:cubicBezTo>
                    <a:cubicBezTo>
                      <a:pt x="63" y="55"/>
                      <a:pt x="67" y="57"/>
                      <a:pt x="66" y="62"/>
                    </a:cubicBezTo>
                    <a:cubicBezTo>
                      <a:pt x="66" y="67"/>
                      <a:pt x="62" y="67"/>
                      <a:pt x="62" y="67"/>
                    </a:cubicBezTo>
                    <a:cubicBezTo>
                      <a:pt x="35" y="67"/>
                      <a:pt x="35" y="67"/>
                      <a:pt x="35" y="67"/>
                    </a:cubicBezTo>
                    <a:cubicBezTo>
                      <a:pt x="35" y="67"/>
                      <a:pt x="29" y="67"/>
                      <a:pt x="24" y="60"/>
                    </a:cubicBezTo>
                    <a:cubicBezTo>
                      <a:pt x="21" y="56"/>
                      <a:pt x="12" y="44"/>
                      <a:pt x="12" y="44"/>
                    </a:cubicBezTo>
                    <a:cubicBezTo>
                      <a:pt x="13" y="66"/>
                      <a:pt x="13" y="66"/>
                      <a:pt x="13" y="66"/>
                    </a:cubicBezTo>
                    <a:cubicBezTo>
                      <a:pt x="13" y="66"/>
                      <a:pt x="3" y="66"/>
                      <a:pt x="4" y="66"/>
                    </a:cubicBezTo>
                    <a:cubicBezTo>
                      <a:pt x="5" y="67"/>
                      <a:pt x="1" y="36"/>
                      <a:pt x="1" y="36"/>
                    </a:cubicBezTo>
                    <a:cubicBezTo>
                      <a:pt x="1" y="36"/>
                      <a:pt x="0" y="22"/>
                      <a:pt x="6" y="11"/>
                    </a:cubicBezTo>
                    <a:cubicBezTo>
                      <a:pt x="12" y="0"/>
                      <a:pt x="25" y="14"/>
                      <a:pt x="25" y="14"/>
                    </a:cubicBezTo>
                    <a:close/>
                  </a:path>
                </a:pathLst>
              </a:custGeom>
              <a:solidFill>
                <a:srgbClr val="891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65" name="Freeform 21">
                <a:extLst>
                  <a:ext uri="{FF2B5EF4-FFF2-40B4-BE49-F238E27FC236}">
                    <a16:creationId xmlns:a16="http://schemas.microsoft.com/office/drawing/2014/main" id="{EA0B6258-9DCE-4629-8F44-48F8C0E0E49D}"/>
                  </a:ext>
                </a:extLst>
              </p:cNvPr>
              <p:cNvSpPr>
                <a:spLocks/>
              </p:cNvSpPr>
              <p:nvPr/>
            </p:nvSpPr>
            <p:spPr bwMode="auto">
              <a:xfrm>
                <a:off x="387350" y="2749550"/>
                <a:ext cx="163513" cy="407988"/>
              </a:xfrm>
              <a:custGeom>
                <a:avLst/>
                <a:gdLst>
                  <a:gd name="T0" fmla="*/ 117 w 123"/>
                  <a:gd name="T1" fmla="*/ 103 h 304"/>
                  <a:gd name="T2" fmla="*/ 71 w 123"/>
                  <a:gd name="T3" fmla="*/ 17 h 304"/>
                  <a:gd name="T4" fmla="*/ 20 w 123"/>
                  <a:gd name="T5" fmla="*/ 20 h 304"/>
                  <a:gd name="T6" fmla="*/ 11 w 123"/>
                  <a:gd name="T7" fmla="*/ 66 h 304"/>
                  <a:gd name="T8" fmla="*/ 20 w 123"/>
                  <a:gd name="T9" fmla="*/ 148 h 304"/>
                  <a:gd name="T10" fmla="*/ 0 w 123"/>
                  <a:gd name="T11" fmla="*/ 278 h 304"/>
                  <a:gd name="T12" fmla="*/ 77 w 123"/>
                  <a:gd name="T13" fmla="*/ 301 h 304"/>
                  <a:gd name="T14" fmla="*/ 123 w 123"/>
                  <a:gd name="T15" fmla="*/ 287 h 304"/>
                  <a:gd name="T16" fmla="*/ 104 w 123"/>
                  <a:gd name="T17" fmla="*/ 219 h 304"/>
                  <a:gd name="T18" fmla="*/ 97 w 123"/>
                  <a:gd name="T19" fmla="*/ 156 h 304"/>
                  <a:gd name="T20" fmla="*/ 101 w 123"/>
                  <a:gd name="T21" fmla="*/ 113 h 304"/>
                  <a:gd name="T22" fmla="*/ 117 w 123"/>
                  <a:gd name="T23" fmla="*/ 10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304">
                    <a:moveTo>
                      <a:pt x="117" y="103"/>
                    </a:moveTo>
                    <a:cubicBezTo>
                      <a:pt x="117" y="103"/>
                      <a:pt x="110" y="34"/>
                      <a:pt x="71" y="17"/>
                    </a:cubicBezTo>
                    <a:cubicBezTo>
                      <a:pt x="50" y="8"/>
                      <a:pt x="29" y="0"/>
                      <a:pt x="20" y="20"/>
                    </a:cubicBezTo>
                    <a:cubicBezTo>
                      <a:pt x="18" y="24"/>
                      <a:pt x="8" y="32"/>
                      <a:pt x="11" y="66"/>
                    </a:cubicBezTo>
                    <a:cubicBezTo>
                      <a:pt x="13" y="96"/>
                      <a:pt x="26" y="128"/>
                      <a:pt x="20" y="148"/>
                    </a:cubicBezTo>
                    <a:cubicBezTo>
                      <a:pt x="14" y="164"/>
                      <a:pt x="1" y="194"/>
                      <a:pt x="0" y="278"/>
                    </a:cubicBezTo>
                    <a:cubicBezTo>
                      <a:pt x="0" y="291"/>
                      <a:pt x="52" y="304"/>
                      <a:pt x="77" y="301"/>
                    </a:cubicBezTo>
                    <a:cubicBezTo>
                      <a:pt x="112" y="297"/>
                      <a:pt x="123" y="287"/>
                      <a:pt x="123" y="287"/>
                    </a:cubicBezTo>
                    <a:cubicBezTo>
                      <a:pt x="123" y="287"/>
                      <a:pt x="115" y="266"/>
                      <a:pt x="104" y="219"/>
                    </a:cubicBezTo>
                    <a:cubicBezTo>
                      <a:pt x="101" y="204"/>
                      <a:pt x="94" y="176"/>
                      <a:pt x="97" y="156"/>
                    </a:cubicBezTo>
                    <a:cubicBezTo>
                      <a:pt x="101" y="125"/>
                      <a:pt x="98" y="126"/>
                      <a:pt x="101" y="113"/>
                    </a:cubicBezTo>
                    <a:cubicBezTo>
                      <a:pt x="104" y="98"/>
                      <a:pt x="117" y="103"/>
                      <a:pt x="117" y="103"/>
                    </a:cubicBezTo>
                    <a:close/>
                  </a:path>
                </a:pathLst>
              </a:custGeom>
              <a:solidFill>
                <a:srgbClr val="CE3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66" name="Freeform 22">
                <a:extLst>
                  <a:ext uri="{FF2B5EF4-FFF2-40B4-BE49-F238E27FC236}">
                    <a16:creationId xmlns:a16="http://schemas.microsoft.com/office/drawing/2014/main" id="{87A701CC-2047-4B52-95C4-1C91C2414083}"/>
                  </a:ext>
                </a:extLst>
              </p:cNvPr>
              <p:cNvSpPr>
                <a:spLocks/>
              </p:cNvSpPr>
              <p:nvPr/>
            </p:nvSpPr>
            <p:spPr bwMode="auto">
              <a:xfrm>
                <a:off x="541338" y="2808288"/>
                <a:ext cx="101600" cy="279400"/>
              </a:xfrm>
              <a:custGeom>
                <a:avLst/>
                <a:gdLst>
                  <a:gd name="T0" fmla="*/ 76 w 76"/>
                  <a:gd name="T1" fmla="*/ 196 h 208"/>
                  <a:gd name="T2" fmla="*/ 46 w 76"/>
                  <a:gd name="T3" fmla="*/ 102 h 208"/>
                  <a:gd name="T4" fmla="*/ 37 w 76"/>
                  <a:gd name="T5" fmla="*/ 18 h 208"/>
                  <a:gd name="T6" fmla="*/ 23 w 76"/>
                  <a:gd name="T7" fmla="*/ 3 h 208"/>
                  <a:gd name="T8" fmla="*/ 3 w 76"/>
                  <a:gd name="T9" fmla="*/ 44 h 208"/>
                  <a:gd name="T10" fmla="*/ 13 w 76"/>
                  <a:gd name="T11" fmla="*/ 117 h 208"/>
                  <a:gd name="T12" fmla="*/ 51 w 76"/>
                  <a:gd name="T13" fmla="*/ 205 h 208"/>
                  <a:gd name="T14" fmla="*/ 76 w 76"/>
                  <a:gd name="T15" fmla="*/ 19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08">
                    <a:moveTo>
                      <a:pt x="76" y="196"/>
                    </a:moveTo>
                    <a:cubicBezTo>
                      <a:pt x="70" y="175"/>
                      <a:pt x="53" y="137"/>
                      <a:pt x="46" y="102"/>
                    </a:cubicBezTo>
                    <a:cubicBezTo>
                      <a:pt x="42" y="81"/>
                      <a:pt x="45" y="31"/>
                      <a:pt x="37" y="18"/>
                    </a:cubicBezTo>
                    <a:cubicBezTo>
                      <a:pt x="30" y="3"/>
                      <a:pt x="23" y="3"/>
                      <a:pt x="23" y="3"/>
                    </a:cubicBezTo>
                    <a:cubicBezTo>
                      <a:pt x="0" y="0"/>
                      <a:pt x="2" y="25"/>
                      <a:pt x="3" y="44"/>
                    </a:cubicBezTo>
                    <a:cubicBezTo>
                      <a:pt x="3" y="54"/>
                      <a:pt x="5" y="73"/>
                      <a:pt x="13" y="117"/>
                    </a:cubicBezTo>
                    <a:cubicBezTo>
                      <a:pt x="15" y="126"/>
                      <a:pt x="46" y="196"/>
                      <a:pt x="51" y="205"/>
                    </a:cubicBezTo>
                    <a:cubicBezTo>
                      <a:pt x="52" y="202"/>
                      <a:pt x="75" y="208"/>
                      <a:pt x="76" y="196"/>
                    </a:cubicBezTo>
                    <a:close/>
                  </a:path>
                </a:pathLst>
              </a:custGeom>
              <a:solidFill>
                <a:srgbClr val="094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67" name="Freeform 23">
                <a:extLst>
                  <a:ext uri="{FF2B5EF4-FFF2-40B4-BE49-F238E27FC236}">
                    <a16:creationId xmlns:a16="http://schemas.microsoft.com/office/drawing/2014/main" id="{E58438F5-C48C-43D2-B8E9-EA96271BB947}"/>
                  </a:ext>
                </a:extLst>
              </p:cNvPr>
              <p:cNvSpPr>
                <a:spLocks/>
              </p:cNvSpPr>
              <p:nvPr/>
            </p:nvSpPr>
            <p:spPr bwMode="auto">
              <a:xfrm>
                <a:off x="638175" y="2771775"/>
                <a:ext cx="7938" cy="1588"/>
              </a:xfrm>
              <a:custGeom>
                <a:avLst/>
                <a:gdLst>
                  <a:gd name="T0" fmla="*/ 0 w 5"/>
                  <a:gd name="T1" fmla="*/ 1 h 1"/>
                  <a:gd name="T2" fmla="*/ 5 w 5"/>
                  <a:gd name="T3" fmla="*/ 0 h 1"/>
                  <a:gd name="T4" fmla="*/ 0 w 5"/>
                  <a:gd name="T5" fmla="*/ 1 h 1"/>
                  <a:gd name="T6" fmla="*/ 0 w 5"/>
                  <a:gd name="T7" fmla="*/ 1 h 1"/>
                </a:gdLst>
                <a:ahLst/>
                <a:cxnLst>
                  <a:cxn ang="0">
                    <a:pos x="T0" y="T1"/>
                  </a:cxn>
                  <a:cxn ang="0">
                    <a:pos x="T2" y="T3"/>
                  </a:cxn>
                  <a:cxn ang="0">
                    <a:pos x="T4" y="T5"/>
                  </a:cxn>
                  <a:cxn ang="0">
                    <a:pos x="T6" y="T7"/>
                  </a:cxn>
                </a:cxnLst>
                <a:rect l="0" t="0" r="r" b="b"/>
                <a:pathLst>
                  <a:path w="5" h="1">
                    <a:moveTo>
                      <a:pt x="0" y="1"/>
                    </a:moveTo>
                    <a:lnTo>
                      <a:pt x="5" y="0"/>
                    </a:lnTo>
                    <a:lnTo>
                      <a:pt x="0" y="1"/>
                    </a:lnTo>
                    <a:lnTo>
                      <a:pt x="0" y="1"/>
                    </a:lnTo>
                    <a:close/>
                  </a:path>
                </a:pathLst>
              </a:custGeom>
              <a:solidFill>
                <a:srgbClr val="E8C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68" name="Freeform 24">
                <a:extLst>
                  <a:ext uri="{FF2B5EF4-FFF2-40B4-BE49-F238E27FC236}">
                    <a16:creationId xmlns:a16="http://schemas.microsoft.com/office/drawing/2014/main" id="{72845F77-D3DD-4EE2-87BB-033D97980D64}"/>
                  </a:ext>
                </a:extLst>
              </p:cNvPr>
              <p:cNvSpPr>
                <a:spLocks/>
              </p:cNvSpPr>
              <p:nvPr/>
            </p:nvSpPr>
            <p:spPr bwMode="auto">
              <a:xfrm>
                <a:off x="601663" y="2749550"/>
                <a:ext cx="61913" cy="57150"/>
              </a:xfrm>
              <a:custGeom>
                <a:avLst/>
                <a:gdLst>
                  <a:gd name="T0" fmla="*/ 1 w 39"/>
                  <a:gd name="T1" fmla="*/ 36 h 36"/>
                  <a:gd name="T2" fmla="*/ 0 w 39"/>
                  <a:gd name="T3" fmla="*/ 4 h 36"/>
                  <a:gd name="T4" fmla="*/ 34 w 39"/>
                  <a:gd name="T5" fmla="*/ 0 h 36"/>
                  <a:gd name="T6" fmla="*/ 39 w 39"/>
                  <a:gd name="T7" fmla="*/ 31 h 36"/>
                  <a:gd name="T8" fmla="*/ 1 w 39"/>
                  <a:gd name="T9" fmla="*/ 36 h 36"/>
                </a:gdLst>
                <a:ahLst/>
                <a:cxnLst>
                  <a:cxn ang="0">
                    <a:pos x="T0" y="T1"/>
                  </a:cxn>
                  <a:cxn ang="0">
                    <a:pos x="T2" y="T3"/>
                  </a:cxn>
                  <a:cxn ang="0">
                    <a:pos x="T4" y="T5"/>
                  </a:cxn>
                  <a:cxn ang="0">
                    <a:pos x="T6" y="T7"/>
                  </a:cxn>
                  <a:cxn ang="0">
                    <a:pos x="T8" y="T9"/>
                  </a:cxn>
                </a:cxnLst>
                <a:rect l="0" t="0" r="r" b="b"/>
                <a:pathLst>
                  <a:path w="39" h="36">
                    <a:moveTo>
                      <a:pt x="1" y="36"/>
                    </a:moveTo>
                    <a:lnTo>
                      <a:pt x="0" y="4"/>
                    </a:lnTo>
                    <a:lnTo>
                      <a:pt x="34" y="0"/>
                    </a:lnTo>
                    <a:lnTo>
                      <a:pt x="39" y="31"/>
                    </a:lnTo>
                    <a:lnTo>
                      <a:pt x="1" y="36"/>
                    </a:ln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69" name="Freeform 25">
                <a:extLst>
                  <a:ext uri="{FF2B5EF4-FFF2-40B4-BE49-F238E27FC236}">
                    <a16:creationId xmlns:a16="http://schemas.microsoft.com/office/drawing/2014/main" id="{8D5A73C7-0367-4424-93C6-917B2B580091}"/>
                  </a:ext>
                </a:extLst>
              </p:cNvPr>
              <p:cNvSpPr>
                <a:spLocks/>
              </p:cNvSpPr>
              <p:nvPr/>
            </p:nvSpPr>
            <p:spPr bwMode="auto">
              <a:xfrm>
                <a:off x="546100" y="3440113"/>
                <a:ext cx="107950" cy="74613"/>
              </a:xfrm>
              <a:custGeom>
                <a:avLst/>
                <a:gdLst>
                  <a:gd name="T0" fmla="*/ 8 w 80"/>
                  <a:gd name="T1" fmla="*/ 14 h 55"/>
                  <a:gd name="T2" fmla="*/ 0 w 80"/>
                  <a:gd name="T3" fmla="*/ 32 h 55"/>
                  <a:gd name="T4" fmla="*/ 3 w 80"/>
                  <a:gd name="T5" fmla="*/ 50 h 55"/>
                  <a:gd name="T6" fmla="*/ 22 w 80"/>
                  <a:gd name="T7" fmla="*/ 55 h 55"/>
                  <a:gd name="T8" fmla="*/ 42 w 80"/>
                  <a:gd name="T9" fmla="*/ 48 h 55"/>
                  <a:gd name="T10" fmla="*/ 63 w 80"/>
                  <a:gd name="T11" fmla="*/ 39 h 55"/>
                  <a:gd name="T12" fmla="*/ 78 w 80"/>
                  <a:gd name="T13" fmla="*/ 26 h 55"/>
                  <a:gd name="T14" fmla="*/ 74 w 80"/>
                  <a:gd name="T15" fmla="*/ 11 h 55"/>
                  <a:gd name="T16" fmla="*/ 41 w 80"/>
                  <a:gd name="T17" fmla="*/ 12 h 55"/>
                  <a:gd name="T18" fmla="*/ 8 w 80"/>
                  <a:gd name="T1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5">
                    <a:moveTo>
                      <a:pt x="8" y="14"/>
                    </a:moveTo>
                    <a:cubicBezTo>
                      <a:pt x="8" y="14"/>
                      <a:pt x="0" y="21"/>
                      <a:pt x="0" y="32"/>
                    </a:cubicBezTo>
                    <a:cubicBezTo>
                      <a:pt x="0" y="44"/>
                      <a:pt x="1" y="47"/>
                      <a:pt x="3" y="50"/>
                    </a:cubicBezTo>
                    <a:cubicBezTo>
                      <a:pt x="6" y="52"/>
                      <a:pt x="15" y="55"/>
                      <a:pt x="22" y="55"/>
                    </a:cubicBezTo>
                    <a:cubicBezTo>
                      <a:pt x="29" y="54"/>
                      <a:pt x="38" y="49"/>
                      <a:pt x="42" y="48"/>
                    </a:cubicBezTo>
                    <a:cubicBezTo>
                      <a:pt x="46" y="47"/>
                      <a:pt x="56" y="44"/>
                      <a:pt x="63" y="39"/>
                    </a:cubicBezTo>
                    <a:cubicBezTo>
                      <a:pt x="76" y="32"/>
                      <a:pt x="76" y="32"/>
                      <a:pt x="78" y="26"/>
                    </a:cubicBezTo>
                    <a:cubicBezTo>
                      <a:pt x="80" y="20"/>
                      <a:pt x="77" y="12"/>
                      <a:pt x="74" y="11"/>
                    </a:cubicBezTo>
                    <a:cubicBezTo>
                      <a:pt x="60" y="0"/>
                      <a:pt x="47" y="19"/>
                      <a:pt x="41" y="12"/>
                    </a:cubicBezTo>
                    <a:cubicBezTo>
                      <a:pt x="35" y="4"/>
                      <a:pt x="8" y="14"/>
                      <a:pt x="8" y="14"/>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0" name="Freeform 26">
                <a:extLst>
                  <a:ext uri="{FF2B5EF4-FFF2-40B4-BE49-F238E27FC236}">
                    <a16:creationId xmlns:a16="http://schemas.microsoft.com/office/drawing/2014/main" id="{30D8FCC7-CB1D-4F54-9529-BF76F3EC8470}"/>
                  </a:ext>
                </a:extLst>
              </p:cNvPr>
              <p:cNvSpPr>
                <a:spLocks/>
              </p:cNvSpPr>
              <p:nvPr/>
            </p:nvSpPr>
            <p:spPr bwMode="auto">
              <a:xfrm>
                <a:off x="546100" y="3443288"/>
                <a:ext cx="104775" cy="61913"/>
              </a:xfrm>
              <a:custGeom>
                <a:avLst/>
                <a:gdLst>
                  <a:gd name="T0" fmla="*/ 6 w 78"/>
                  <a:gd name="T1" fmla="*/ 6 h 47"/>
                  <a:gd name="T2" fmla="*/ 0 w 78"/>
                  <a:gd name="T3" fmla="*/ 23 h 47"/>
                  <a:gd name="T4" fmla="*/ 3 w 78"/>
                  <a:gd name="T5" fmla="*/ 41 h 47"/>
                  <a:gd name="T6" fmla="*/ 20 w 78"/>
                  <a:gd name="T7" fmla="*/ 46 h 47"/>
                  <a:gd name="T8" fmla="*/ 36 w 78"/>
                  <a:gd name="T9" fmla="*/ 42 h 47"/>
                  <a:gd name="T10" fmla="*/ 56 w 78"/>
                  <a:gd name="T11" fmla="*/ 33 h 47"/>
                  <a:gd name="T12" fmla="*/ 77 w 78"/>
                  <a:gd name="T13" fmla="*/ 16 h 47"/>
                  <a:gd name="T14" fmla="*/ 55 w 78"/>
                  <a:gd name="T15" fmla="*/ 2 h 47"/>
                  <a:gd name="T16" fmla="*/ 39 w 78"/>
                  <a:gd name="T17" fmla="*/ 3 h 47"/>
                  <a:gd name="T18" fmla="*/ 6 w 78"/>
                  <a:gd name="T1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7">
                    <a:moveTo>
                      <a:pt x="6" y="6"/>
                    </a:moveTo>
                    <a:cubicBezTo>
                      <a:pt x="6" y="6"/>
                      <a:pt x="1" y="11"/>
                      <a:pt x="0" y="23"/>
                    </a:cubicBezTo>
                    <a:cubicBezTo>
                      <a:pt x="0" y="32"/>
                      <a:pt x="0" y="39"/>
                      <a:pt x="3" y="41"/>
                    </a:cubicBezTo>
                    <a:cubicBezTo>
                      <a:pt x="6" y="44"/>
                      <a:pt x="13" y="47"/>
                      <a:pt x="20" y="46"/>
                    </a:cubicBezTo>
                    <a:cubicBezTo>
                      <a:pt x="26" y="45"/>
                      <a:pt x="32" y="44"/>
                      <a:pt x="36" y="42"/>
                    </a:cubicBezTo>
                    <a:cubicBezTo>
                      <a:pt x="49" y="37"/>
                      <a:pt x="52" y="35"/>
                      <a:pt x="56" y="33"/>
                    </a:cubicBezTo>
                    <a:cubicBezTo>
                      <a:pt x="74" y="25"/>
                      <a:pt x="75" y="21"/>
                      <a:pt x="77" y="16"/>
                    </a:cubicBezTo>
                    <a:cubicBezTo>
                      <a:pt x="78" y="11"/>
                      <a:pt x="69" y="1"/>
                      <a:pt x="55" y="2"/>
                    </a:cubicBezTo>
                    <a:cubicBezTo>
                      <a:pt x="35" y="3"/>
                      <a:pt x="44" y="5"/>
                      <a:pt x="39" y="3"/>
                    </a:cubicBezTo>
                    <a:cubicBezTo>
                      <a:pt x="30" y="0"/>
                      <a:pt x="6" y="6"/>
                      <a:pt x="6" y="6"/>
                    </a:cubicBezTo>
                    <a:close/>
                  </a:path>
                </a:pathLst>
              </a:custGeom>
              <a:solidFill>
                <a:srgbClr val="223E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1" name="Freeform 27">
                <a:extLst>
                  <a:ext uri="{FF2B5EF4-FFF2-40B4-BE49-F238E27FC236}">
                    <a16:creationId xmlns:a16="http://schemas.microsoft.com/office/drawing/2014/main" id="{076E7E01-8877-4977-B2D4-65E4B70C90D5}"/>
                  </a:ext>
                </a:extLst>
              </p:cNvPr>
              <p:cNvSpPr>
                <a:spLocks/>
              </p:cNvSpPr>
              <p:nvPr/>
            </p:nvSpPr>
            <p:spPr bwMode="auto">
              <a:xfrm>
                <a:off x="541338" y="2898776"/>
                <a:ext cx="119063" cy="585788"/>
              </a:xfrm>
              <a:custGeom>
                <a:avLst/>
                <a:gdLst>
                  <a:gd name="T0" fmla="*/ 65 w 89"/>
                  <a:gd name="T1" fmla="*/ 67 h 436"/>
                  <a:gd name="T2" fmla="*/ 64 w 89"/>
                  <a:gd name="T3" fmla="*/ 337 h 436"/>
                  <a:gd name="T4" fmla="*/ 53 w 89"/>
                  <a:gd name="T5" fmla="*/ 413 h 436"/>
                  <a:gd name="T6" fmla="*/ 32 w 89"/>
                  <a:gd name="T7" fmla="*/ 431 h 436"/>
                  <a:gd name="T8" fmla="*/ 5 w 89"/>
                  <a:gd name="T9" fmla="*/ 413 h 436"/>
                  <a:gd name="T10" fmla="*/ 16 w 89"/>
                  <a:gd name="T11" fmla="*/ 296 h 436"/>
                  <a:gd name="T12" fmla="*/ 22 w 89"/>
                  <a:gd name="T13" fmla="*/ 156 h 436"/>
                  <a:gd name="T14" fmla="*/ 65 w 89"/>
                  <a:gd name="T15" fmla="*/ 67 h 4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36">
                    <a:moveTo>
                      <a:pt x="65" y="67"/>
                    </a:moveTo>
                    <a:cubicBezTo>
                      <a:pt x="89" y="111"/>
                      <a:pt x="74" y="275"/>
                      <a:pt x="64" y="337"/>
                    </a:cubicBezTo>
                    <a:cubicBezTo>
                      <a:pt x="57" y="379"/>
                      <a:pt x="52" y="420"/>
                      <a:pt x="53" y="413"/>
                    </a:cubicBezTo>
                    <a:cubicBezTo>
                      <a:pt x="53" y="415"/>
                      <a:pt x="42" y="428"/>
                      <a:pt x="32" y="431"/>
                    </a:cubicBezTo>
                    <a:cubicBezTo>
                      <a:pt x="18" y="436"/>
                      <a:pt x="0" y="433"/>
                      <a:pt x="5" y="413"/>
                    </a:cubicBezTo>
                    <a:cubicBezTo>
                      <a:pt x="5" y="413"/>
                      <a:pt x="12" y="328"/>
                      <a:pt x="16" y="296"/>
                    </a:cubicBezTo>
                    <a:cubicBezTo>
                      <a:pt x="21" y="242"/>
                      <a:pt x="24" y="189"/>
                      <a:pt x="22" y="156"/>
                    </a:cubicBezTo>
                    <a:cubicBezTo>
                      <a:pt x="21" y="140"/>
                      <a:pt x="27" y="0"/>
                      <a:pt x="65" y="67"/>
                    </a:cubicBezTo>
                    <a:close/>
                  </a:path>
                </a:pathLst>
              </a:custGeom>
              <a:solidFill>
                <a:srgbClr val="3366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2" name="Freeform 28">
                <a:extLst>
                  <a:ext uri="{FF2B5EF4-FFF2-40B4-BE49-F238E27FC236}">
                    <a16:creationId xmlns:a16="http://schemas.microsoft.com/office/drawing/2014/main" id="{B24E6D9E-B70B-4392-8A6C-A0885FAC103C}"/>
                  </a:ext>
                </a:extLst>
              </p:cNvPr>
              <p:cNvSpPr>
                <a:spLocks/>
              </p:cNvSpPr>
              <p:nvPr/>
            </p:nvSpPr>
            <p:spPr bwMode="auto">
              <a:xfrm>
                <a:off x="657225" y="3462338"/>
                <a:ext cx="120650" cy="71438"/>
              </a:xfrm>
              <a:custGeom>
                <a:avLst/>
                <a:gdLst>
                  <a:gd name="T0" fmla="*/ 7 w 90"/>
                  <a:gd name="T1" fmla="*/ 12 h 53"/>
                  <a:gd name="T2" fmla="*/ 0 w 90"/>
                  <a:gd name="T3" fmla="*/ 30 h 53"/>
                  <a:gd name="T4" fmla="*/ 3 w 90"/>
                  <a:gd name="T5" fmla="*/ 48 h 53"/>
                  <a:gd name="T6" fmla="*/ 22 w 90"/>
                  <a:gd name="T7" fmla="*/ 53 h 53"/>
                  <a:gd name="T8" fmla="*/ 42 w 90"/>
                  <a:gd name="T9" fmla="*/ 44 h 53"/>
                  <a:gd name="T10" fmla="*/ 60 w 90"/>
                  <a:gd name="T11" fmla="*/ 39 h 53"/>
                  <a:gd name="T12" fmla="*/ 87 w 90"/>
                  <a:gd name="T13" fmla="*/ 23 h 53"/>
                  <a:gd name="T14" fmla="*/ 88 w 90"/>
                  <a:gd name="T15" fmla="*/ 11 h 53"/>
                  <a:gd name="T16" fmla="*/ 41 w 90"/>
                  <a:gd name="T17" fmla="*/ 9 h 53"/>
                  <a:gd name="T18" fmla="*/ 7 w 90"/>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3">
                    <a:moveTo>
                      <a:pt x="7" y="12"/>
                    </a:moveTo>
                    <a:cubicBezTo>
                      <a:pt x="7" y="12"/>
                      <a:pt x="0" y="19"/>
                      <a:pt x="0" y="30"/>
                    </a:cubicBezTo>
                    <a:cubicBezTo>
                      <a:pt x="0" y="42"/>
                      <a:pt x="0" y="45"/>
                      <a:pt x="3" y="48"/>
                    </a:cubicBezTo>
                    <a:cubicBezTo>
                      <a:pt x="6" y="50"/>
                      <a:pt x="15" y="53"/>
                      <a:pt x="22" y="53"/>
                    </a:cubicBezTo>
                    <a:cubicBezTo>
                      <a:pt x="29" y="52"/>
                      <a:pt x="38" y="45"/>
                      <a:pt x="42" y="44"/>
                    </a:cubicBezTo>
                    <a:cubicBezTo>
                      <a:pt x="46" y="43"/>
                      <a:pt x="45" y="43"/>
                      <a:pt x="60" y="39"/>
                    </a:cubicBezTo>
                    <a:cubicBezTo>
                      <a:pt x="81" y="34"/>
                      <a:pt x="85" y="28"/>
                      <a:pt x="87" y="23"/>
                    </a:cubicBezTo>
                    <a:cubicBezTo>
                      <a:pt x="89" y="17"/>
                      <a:pt x="90" y="12"/>
                      <a:pt x="88" y="11"/>
                    </a:cubicBezTo>
                    <a:cubicBezTo>
                      <a:pt x="74" y="0"/>
                      <a:pt x="47" y="17"/>
                      <a:pt x="41" y="9"/>
                    </a:cubicBezTo>
                    <a:cubicBezTo>
                      <a:pt x="35" y="2"/>
                      <a:pt x="7" y="12"/>
                      <a:pt x="7"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3" name="Freeform 29">
                <a:extLst>
                  <a:ext uri="{FF2B5EF4-FFF2-40B4-BE49-F238E27FC236}">
                    <a16:creationId xmlns:a16="http://schemas.microsoft.com/office/drawing/2014/main" id="{E1109E31-CFBC-4EB6-87B5-4E85BF6C342F}"/>
                  </a:ext>
                </a:extLst>
              </p:cNvPr>
              <p:cNvSpPr>
                <a:spLocks/>
              </p:cNvSpPr>
              <p:nvPr/>
            </p:nvSpPr>
            <p:spPr bwMode="auto">
              <a:xfrm>
                <a:off x="657225" y="3462338"/>
                <a:ext cx="120650" cy="61913"/>
              </a:xfrm>
              <a:custGeom>
                <a:avLst/>
                <a:gdLst>
                  <a:gd name="T0" fmla="*/ 6 w 90"/>
                  <a:gd name="T1" fmla="*/ 5 h 46"/>
                  <a:gd name="T2" fmla="*/ 0 w 90"/>
                  <a:gd name="T3" fmla="*/ 23 h 46"/>
                  <a:gd name="T4" fmla="*/ 3 w 90"/>
                  <a:gd name="T5" fmla="*/ 41 h 46"/>
                  <a:gd name="T6" fmla="*/ 20 w 90"/>
                  <a:gd name="T7" fmla="*/ 46 h 46"/>
                  <a:gd name="T8" fmla="*/ 34 w 90"/>
                  <a:gd name="T9" fmla="*/ 42 h 46"/>
                  <a:gd name="T10" fmla="*/ 56 w 90"/>
                  <a:gd name="T11" fmla="*/ 36 h 46"/>
                  <a:gd name="T12" fmla="*/ 88 w 90"/>
                  <a:gd name="T13" fmla="*/ 15 h 46"/>
                  <a:gd name="T14" fmla="*/ 71 w 90"/>
                  <a:gd name="T15" fmla="*/ 3 h 46"/>
                  <a:gd name="T16" fmla="*/ 39 w 90"/>
                  <a:gd name="T17" fmla="*/ 3 h 46"/>
                  <a:gd name="T18" fmla="*/ 6 w 90"/>
                  <a:gd name="T1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
                    <a:moveTo>
                      <a:pt x="6" y="5"/>
                    </a:moveTo>
                    <a:cubicBezTo>
                      <a:pt x="6" y="5"/>
                      <a:pt x="1" y="11"/>
                      <a:pt x="0" y="23"/>
                    </a:cubicBezTo>
                    <a:cubicBezTo>
                      <a:pt x="0" y="32"/>
                      <a:pt x="0" y="39"/>
                      <a:pt x="3" y="41"/>
                    </a:cubicBezTo>
                    <a:cubicBezTo>
                      <a:pt x="5" y="44"/>
                      <a:pt x="13" y="46"/>
                      <a:pt x="20" y="46"/>
                    </a:cubicBezTo>
                    <a:cubicBezTo>
                      <a:pt x="25" y="45"/>
                      <a:pt x="30" y="43"/>
                      <a:pt x="34" y="42"/>
                    </a:cubicBezTo>
                    <a:cubicBezTo>
                      <a:pt x="41" y="39"/>
                      <a:pt x="45" y="39"/>
                      <a:pt x="56" y="36"/>
                    </a:cubicBezTo>
                    <a:cubicBezTo>
                      <a:pt x="75" y="33"/>
                      <a:pt x="86" y="21"/>
                      <a:pt x="88" y="15"/>
                    </a:cubicBezTo>
                    <a:cubicBezTo>
                      <a:pt x="90" y="10"/>
                      <a:pt x="85" y="2"/>
                      <a:pt x="71" y="3"/>
                    </a:cubicBezTo>
                    <a:cubicBezTo>
                      <a:pt x="51" y="4"/>
                      <a:pt x="44" y="4"/>
                      <a:pt x="39" y="3"/>
                    </a:cubicBezTo>
                    <a:cubicBezTo>
                      <a:pt x="30" y="0"/>
                      <a:pt x="6" y="5"/>
                      <a:pt x="6" y="5"/>
                    </a:cubicBezTo>
                    <a:close/>
                  </a:path>
                </a:pathLst>
              </a:custGeom>
              <a:solidFill>
                <a:srgbClr val="385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4" name="Freeform 30">
                <a:extLst>
                  <a:ext uri="{FF2B5EF4-FFF2-40B4-BE49-F238E27FC236}">
                    <a16:creationId xmlns:a16="http://schemas.microsoft.com/office/drawing/2014/main" id="{A0E042A5-ABBE-4073-8629-E565F8B5E7D4}"/>
                  </a:ext>
                </a:extLst>
              </p:cNvPr>
              <p:cNvSpPr>
                <a:spLocks/>
              </p:cNvSpPr>
              <p:nvPr/>
            </p:nvSpPr>
            <p:spPr bwMode="auto">
              <a:xfrm>
                <a:off x="620713" y="3005138"/>
                <a:ext cx="114300" cy="498475"/>
              </a:xfrm>
              <a:custGeom>
                <a:avLst/>
                <a:gdLst>
                  <a:gd name="T0" fmla="*/ 72 w 86"/>
                  <a:gd name="T1" fmla="*/ 30 h 371"/>
                  <a:gd name="T2" fmla="*/ 84 w 86"/>
                  <a:gd name="T3" fmla="*/ 232 h 371"/>
                  <a:gd name="T4" fmla="*/ 81 w 86"/>
                  <a:gd name="T5" fmla="*/ 287 h 371"/>
                  <a:gd name="T6" fmla="*/ 75 w 86"/>
                  <a:gd name="T7" fmla="*/ 351 h 371"/>
                  <a:gd name="T8" fmla="*/ 58 w 86"/>
                  <a:gd name="T9" fmla="*/ 365 h 371"/>
                  <a:gd name="T10" fmla="*/ 30 w 86"/>
                  <a:gd name="T11" fmla="*/ 348 h 371"/>
                  <a:gd name="T12" fmla="*/ 31 w 86"/>
                  <a:gd name="T13" fmla="*/ 233 h 371"/>
                  <a:gd name="T14" fmla="*/ 3 w 86"/>
                  <a:gd name="T15" fmla="*/ 40 h 371"/>
                  <a:gd name="T16" fmla="*/ 72 w 86"/>
                  <a:gd name="T17" fmla="*/ 3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371">
                    <a:moveTo>
                      <a:pt x="72" y="30"/>
                    </a:moveTo>
                    <a:cubicBezTo>
                      <a:pt x="81" y="77"/>
                      <a:pt x="86" y="218"/>
                      <a:pt x="84" y="232"/>
                    </a:cubicBezTo>
                    <a:cubicBezTo>
                      <a:pt x="84" y="232"/>
                      <a:pt x="86" y="253"/>
                      <a:pt x="81" y="287"/>
                    </a:cubicBezTo>
                    <a:cubicBezTo>
                      <a:pt x="76" y="323"/>
                      <a:pt x="72" y="353"/>
                      <a:pt x="75" y="351"/>
                    </a:cubicBezTo>
                    <a:cubicBezTo>
                      <a:pt x="73" y="353"/>
                      <a:pt x="68" y="361"/>
                      <a:pt x="58" y="365"/>
                    </a:cubicBezTo>
                    <a:cubicBezTo>
                      <a:pt x="44" y="371"/>
                      <a:pt x="26" y="369"/>
                      <a:pt x="30" y="348"/>
                    </a:cubicBezTo>
                    <a:cubicBezTo>
                      <a:pt x="30" y="348"/>
                      <a:pt x="31" y="245"/>
                      <a:pt x="31" y="233"/>
                    </a:cubicBezTo>
                    <a:cubicBezTo>
                      <a:pt x="32" y="189"/>
                      <a:pt x="10" y="71"/>
                      <a:pt x="3" y="40"/>
                    </a:cubicBezTo>
                    <a:cubicBezTo>
                      <a:pt x="0" y="24"/>
                      <a:pt x="67" y="0"/>
                      <a:pt x="72" y="30"/>
                    </a:cubicBezTo>
                    <a:close/>
                  </a:path>
                </a:pathLst>
              </a:custGeom>
              <a:solidFill>
                <a:srgbClr val="4F8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5" name="Freeform 31">
                <a:extLst>
                  <a:ext uri="{FF2B5EF4-FFF2-40B4-BE49-F238E27FC236}">
                    <a16:creationId xmlns:a16="http://schemas.microsoft.com/office/drawing/2014/main" id="{482A8718-7023-475E-8B4E-131EB96F1BEA}"/>
                  </a:ext>
                </a:extLst>
              </p:cNvPr>
              <p:cNvSpPr>
                <a:spLocks/>
              </p:cNvSpPr>
              <p:nvPr/>
            </p:nvSpPr>
            <p:spPr bwMode="auto">
              <a:xfrm>
                <a:off x="550863" y="2654300"/>
                <a:ext cx="100013" cy="128588"/>
              </a:xfrm>
              <a:custGeom>
                <a:avLst/>
                <a:gdLst>
                  <a:gd name="T0" fmla="*/ 40 w 75"/>
                  <a:gd name="T1" fmla="*/ 0 h 96"/>
                  <a:gd name="T2" fmla="*/ 40 w 75"/>
                  <a:gd name="T3" fmla="*/ 6 h 96"/>
                  <a:gd name="T4" fmla="*/ 74 w 75"/>
                  <a:gd name="T5" fmla="*/ 6 h 96"/>
                  <a:gd name="T6" fmla="*/ 75 w 75"/>
                  <a:gd name="T7" fmla="*/ 64 h 96"/>
                  <a:gd name="T8" fmla="*/ 68 w 75"/>
                  <a:gd name="T9" fmla="*/ 78 h 96"/>
                  <a:gd name="T10" fmla="*/ 47 w 75"/>
                  <a:gd name="T11" fmla="*/ 95 h 96"/>
                  <a:gd name="T12" fmla="*/ 30 w 75"/>
                  <a:gd name="T13" fmla="*/ 96 h 96"/>
                  <a:gd name="T14" fmla="*/ 16 w 75"/>
                  <a:gd name="T15" fmla="*/ 85 h 96"/>
                  <a:gd name="T16" fmla="*/ 4 w 75"/>
                  <a:gd name="T17" fmla="*/ 33 h 96"/>
                  <a:gd name="T18" fmla="*/ 9 w 75"/>
                  <a:gd name="T19" fmla="*/ 9 h 96"/>
                  <a:gd name="T20" fmla="*/ 40 w 75"/>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96">
                    <a:moveTo>
                      <a:pt x="40" y="0"/>
                    </a:moveTo>
                    <a:cubicBezTo>
                      <a:pt x="40" y="6"/>
                      <a:pt x="40" y="6"/>
                      <a:pt x="40" y="6"/>
                    </a:cubicBezTo>
                    <a:cubicBezTo>
                      <a:pt x="74" y="6"/>
                      <a:pt x="74" y="6"/>
                      <a:pt x="74" y="6"/>
                    </a:cubicBezTo>
                    <a:cubicBezTo>
                      <a:pt x="75" y="64"/>
                      <a:pt x="75" y="64"/>
                      <a:pt x="75" y="64"/>
                    </a:cubicBezTo>
                    <a:cubicBezTo>
                      <a:pt x="75" y="68"/>
                      <a:pt x="71" y="74"/>
                      <a:pt x="68" y="78"/>
                    </a:cubicBezTo>
                    <a:cubicBezTo>
                      <a:pt x="47" y="95"/>
                      <a:pt x="47" y="95"/>
                      <a:pt x="47" y="95"/>
                    </a:cubicBezTo>
                    <a:cubicBezTo>
                      <a:pt x="30" y="96"/>
                      <a:pt x="30" y="96"/>
                      <a:pt x="30" y="96"/>
                    </a:cubicBezTo>
                    <a:cubicBezTo>
                      <a:pt x="21" y="95"/>
                      <a:pt x="17" y="90"/>
                      <a:pt x="16" y="85"/>
                    </a:cubicBezTo>
                    <a:cubicBezTo>
                      <a:pt x="16" y="85"/>
                      <a:pt x="5" y="37"/>
                      <a:pt x="4" y="33"/>
                    </a:cubicBezTo>
                    <a:cubicBezTo>
                      <a:pt x="4" y="33"/>
                      <a:pt x="0" y="16"/>
                      <a:pt x="9" y="9"/>
                    </a:cubicBezTo>
                    <a:cubicBezTo>
                      <a:pt x="15" y="4"/>
                      <a:pt x="40" y="0"/>
                      <a:pt x="40" y="0"/>
                    </a:cubicBez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6" name="Freeform 32">
                <a:extLst>
                  <a:ext uri="{FF2B5EF4-FFF2-40B4-BE49-F238E27FC236}">
                    <a16:creationId xmlns:a16="http://schemas.microsoft.com/office/drawing/2014/main" id="{5E17C216-48E6-4602-A2AB-F0E7A92B096B}"/>
                  </a:ext>
                </a:extLst>
              </p:cNvPr>
              <p:cNvSpPr>
                <a:spLocks/>
              </p:cNvSpPr>
              <p:nvPr/>
            </p:nvSpPr>
            <p:spPr bwMode="auto">
              <a:xfrm>
                <a:off x="546100" y="2611438"/>
                <a:ext cx="127000" cy="128588"/>
              </a:xfrm>
              <a:custGeom>
                <a:avLst/>
                <a:gdLst>
                  <a:gd name="T0" fmla="*/ 0 w 94"/>
                  <a:gd name="T1" fmla="*/ 39 h 96"/>
                  <a:gd name="T2" fmla="*/ 19 w 94"/>
                  <a:gd name="T3" fmla="*/ 14 h 96"/>
                  <a:gd name="T4" fmla="*/ 41 w 94"/>
                  <a:gd name="T5" fmla="*/ 5 h 96"/>
                  <a:gd name="T6" fmla="*/ 36 w 94"/>
                  <a:gd name="T7" fmla="*/ 14 h 96"/>
                  <a:gd name="T8" fmla="*/ 44 w 94"/>
                  <a:gd name="T9" fmla="*/ 8 h 96"/>
                  <a:gd name="T10" fmla="*/ 61 w 94"/>
                  <a:gd name="T11" fmla="*/ 3 h 96"/>
                  <a:gd name="T12" fmla="*/ 54 w 94"/>
                  <a:gd name="T13" fmla="*/ 10 h 96"/>
                  <a:gd name="T14" fmla="*/ 55 w 94"/>
                  <a:gd name="T15" fmla="*/ 14 h 96"/>
                  <a:gd name="T16" fmla="*/ 59 w 94"/>
                  <a:gd name="T17" fmla="*/ 11 h 96"/>
                  <a:gd name="T18" fmla="*/ 73 w 94"/>
                  <a:gd name="T19" fmla="*/ 7 h 96"/>
                  <a:gd name="T20" fmla="*/ 69 w 94"/>
                  <a:gd name="T21" fmla="*/ 11 h 96"/>
                  <a:gd name="T22" fmla="*/ 71 w 94"/>
                  <a:gd name="T23" fmla="*/ 19 h 96"/>
                  <a:gd name="T24" fmla="*/ 73 w 94"/>
                  <a:gd name="T25" fmla="*/ 15 h 96"/>
                  <a:gd name="T26" fmla="*/ 80 w 94"/>
                  <a:gd name="T27" fmla="*/ 11 h 96"/>
                  <a:gd name="T28" fmla="*/ 80 w 94"/>
                  <a:gd name="T29" fmla="*/ 19 h 96"/>
                  <a:gd name="T30" fmla="*/ 83 w 94"/>
                  <a:gd name="T31" fmla="*/ 23 h 96"/>
                  <a:gd name="T32" fmla="*/ 93 w 94"/>
                  <a:gd name="T33" fmla="*/ 42 h 96"/>
                  <a:gd name="T34" fmla="*/ 84 w 94"/>
                  <a:gd name="T35" fmla="*/ 89 h 96"/>
                  <a:gd name="T36" fmla="*/ 84 w 94"/>
                  <a:gd name="T37" fmla="*/ 89 h 96"/>
                  <a:gd name="T38" fmla="*/ 52 w 94"/>
                  <a:gd name="T39" fmla="*/ 92 h 96"/>
                  <a:gd name="T40" fmla="*/ 26 w 94"/>
                  <a:gd name="T41" fmla="*/ 65 h 96"/>
                  <a:gd name="T42" fmla="*/ 16 w 94"/>
                  <a:gd name="T43" fmla="*/ 83 h 96"/>
                  <a:gd name="T44" fmla="*/ 11 w 94"/>
                  <a:gd name="T45" fmla="*/ 79 h 96"/>
                  <a:gd name="T46" fmla="*/ 0 w 94"/>
                  <a:gd name="T47"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6">
                    <a:moveTo>
                      <a:pt x="0" y="39"/>
                    </a:moveTo>
                    <a:cubicBezTo>
                      <a:pt x="0" y="30"/>
                      <a:pt x="13" y="19"/>
                      <a:pt x="19" y="14"/>
                    </a:cubicBezTo>
                    <a:cubicBezTo>
                      <a:pt x="30" y="5"/>
                      <a:pt x="41" y="5"/>
                      <a:pt x="41" y="5"/>
                    </a:cubicBezTo>
                    <a:cubicBezTo>
                      <a:pt x="39" y="5"/>
                      <a:pt x="34" y="12"/>
                      <a:pt x="36" y="14"/>
                    </a:cubicBezTo>
                    <a:cubicBezTo>
                      <a:pt x="40" y="16"/>
                      <a:pt x="42" y="12"/>
                      <a:pt x="44" y="8"/>
                    </a:cubicBezTo>
                    <a:cubicBezTo>
                      <a:pt x="49" y="0"/>
                      <a:pt x="61" y="3"/>
                      <a:pt x="61" y="3"/>
                    </a:cubicBezTo>
                    <a:cubicBezTo>
                      <a:pt x="61" y="3"/>
                      <a:pt x="55" y="4"/>
                      <a:pt x="54" y="10"/>
                    </a:cubicBezTo>
                    <a:cubicBezTo>
                      <a:pt x="54" y="10"/>
                      <a:pt x="54" y="13"/>
                      <a:pt x="55" y="14"/>
                    </a:cubicBezTo>
                    <a:cubicBezTo>
                      <a:pt x="56" y="14"/>
                      <a:pt x="56" y="15"/>
                      <a:pt x="59" y="11"/>
                    </a:cubicBezTo>
                    <a:cubicBezTo>
                      <a:pt x="64" y="5"/>
                      <a:pt x="72" y="7"/>
                      <a:pt x="73" y="7"/>
                    </a:cubicBezTo>
                    <a:cubicBezTo>
                      <a:pt x="72" y="7"/>
                      <a:pt x="71" y="8"/>
                      <a:pt x="69" y="11"/>
                    </a:cubicBezTo>
                    <a:cubicBezTo>
                      <a:pt x="67" y="14"/>
                      <a:pt x="68" y="19"/>
                      <a:pt x="71" y="19"/>
                    </a:cubicBezTo>
                    <a:cubicBezTo>
                      <a:pt x="71" y="19"/>
                      <a:pt x="71" y="17"/>
                      <a:pt x="73" y="15"/>
                    </a:cubicBezTo>
                    <a:cubicBezTo>
                      <a:pt x="75" y="11"/>
                      <a:pt x="80" y="11"/>
                      <a:pt x="80" y="11"/>
                    </a:cubicBezTo>
                    <a:cubicBezTo>
                      <a:pt x="80" y="11"/>
                      <a:pt x="77" y="15"/>
                      <a:pt x="80" y="19"/>
                    </a:cubicBezTo>
                    <a:cubicBezTo>
                      <a:pt x="81" y="21"/>
                      <a:pt x="83" y="23"/>
                      <a:pt x="83" y="23"/>
                    </a:cubicBezTo>
                    <a:cubicBezTo>
                      <a:pt x="83" y="23"/>
                      <a:pt x="94" y="30"/>
                      <a:pt x="93" y="42"/>
                    </a:cubicBezTo>
                    <a:cubicBezTo>
                      <a:pt x="84" y="89"/>
                      <a:pt x="84" y="89"/>
                      <a:pt x="84" y="89"/>
                    </a:cubicBezTo>
                    <a:cubicBezTo>
                      <a:pt x="84" y="89"/>
                      <a:pt x="84" y="89"/>
                      <a:pt x="84" y="89"/>
                    </a:cubicBezTo>
                    <a:cubicBezTo>
                      <a:pt x="84" y="93"/>
                      <a:pt x="58" y="96"/>
                      <a:pt x="52" y="92"/>
                    </a:cubicBezTo>
                    <a:cubicBezTo>
                      <a:pt x="47" y="88"/>
                      <a:pt x="31" y="71"/>
                      <a:pt x="26" y="65"/>
                    </a:cubicBezTo>
                    <a:cubicBezTo>
                      <a:pt x="24" y="61"/>
                      <a:pt x="16" y="70"/>
                      <a:pt x="16" y="83"/>
                    </a:cubicBezTo>
                    <a:cubicBezTo>
                      <a:pt x="16" y="87"/>
                      <a:pt x="12" y="84"/>
                      <a:pt x="11" y="79"/>
                    </a:cubicBezTo>
                    <a:cubicBezTo>
                      <a:pt x="10" y="73"/>
                      <a:pt x="0" y="48"/>
                      <a:pt x="0" y="39"/>
                    </a:cubicBezTo>
                    <a:close/>
                  </a:path>
                </a:pathLst>
              </a:custGeom>
              <a:solidFill>
                <a:srgbClr val="C465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7" name="Freeform 33">
                <a:extLst>
                  <a:ext uri="{FF2B5EF4-FFF2-40B4-BE49-F238E27FC236}">
                    <a16:creationId xmlns:a16="http://schemas.microsoft.com/office/drawing/2014/main" id="{5647FAD0-EE9A-41DA-BDD3-2809551BDB74}"/>
                  </a:ext>
                </a:extLst>
              </p:cNvPr>
              <p:cNvSpPr>
                <a:spLocks/>
              </p:cNvSpPr>
              <p:nvPr/>
            </p:nvSpPr>
            <p:spPr bwMode="auto">
              <a:xfrm>
                <a:off x="550863" y="2620963"/>
                <a:ext cx="119063" cy="150813"/>
              </a:xfrm>
              <a:custGeom>
                <a:avLst/>
                <a:gdLst>
                  <a:gd name="T0" fmla="*/ 81 w 89"/>
                  <a:gd name="T1" fmla="*/ 97 h 112"/>
                  <a:gd name="T2" fmla="*/ 52 w 89"/>
                  <a:gd name="T3" fmla="*/ 95 h 112"/>
                  <a:gd name="T4" fmla="*/ 26 w 89"/>
                  <a:gd name="T5" fmla="*/ 70 h 112"/>
                  <a:gd name="T6" fmla="*/ 13 w 89"/>
                  <a:gd name="T7" fmla="*/ 76 h 112"/>
                  <a:gd name="T8" fmla="*/ 10 w 89"/>
                  <a:gd name="T9" fmla="*/ 75 h 112"/>
                  <a:gd name="T10" fmla="*/ 2 w 89"/>
                  <a:gd name="T11" fmla="*/ 43 h 112"/>
                  <a:gd name="T12" fmla="*/ 10 w 89"/>
                  <a:gd name="T13" fmla="*/ 17 h 112"/>
                  <a:gd name="T14" fmla="*/ 32 w 89"/>
                  <a:gd name="T15" fmla="*/ 2 h 112"/>
                  <a:gd name="T16" fmla="*/ 33 w 89"/>
                  <a:gd name="T17" fmla="*/ 12 h 112"/>
                  <a:gd name="T18" fmla="*/ 41 w 89"/>
                  <a:gd name="T19" fmla="*/ 5 h 112"/>
                  <a:gd name="T20" fmla="*/ 52 w 89"/>
                  <a:gd name="T21" fmla="*/ 0 h 112"/>
                  <a:gd name="T22" fmla="*/ 51 w 89"/>
                  <a:gd name="T23" fmla="*/ 11 h 112"/>
                  <a:gd name="T24" fmla="*/ 56 w 89"/>
                  <a:gd name="T25" fmla="*/ 8 h 112"/>
                  <a:gd name="T26" fmla="*/ 66 w 89"/>
                  <a:gd name="T27" fmla="*/ 3 h 112"/>
                  <a:gd name="T28" fmla="*/ 68 w 89"/>
                  <a:gd name="T29" fmla="*/ 15 h 112"/>
                  <a:gd name="T30" fmla="*/ 70 w 89"/>
                  <a:gd name="T31" fmla="*/ 12 h 112"/>
                  <a:gd name="T32" fmla="*/ 74 w 89"/>
                  <a:gd name="T33" fmla="*/ 9 h 112"/>
                  <a:gd name="T34" fmla="*/ 76 w 89"/>
                  <a:gd name="T35" fmla="*/ 16 h 112"/>
                  <a:gd name="T36" fmla="*/ 80 w 89"/>
                  <a:gd name="T37" fmla="*/ 20 h 112"/>
                  <a:gd name="T38" fmla="*/ 89 w 89"/>
                  <a:gd name="T39" fmla="*/ 36 h 112"/>
                  <a:gd name="T40" fmla="*/ 81 w 89"/>
                  <a:gd name="T41"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12">
                    <a:moveTo>
                      <a:pt x="81" y="97"/>
                    </a:moveTo>
                    <a:cubicBezTo>
                      <a:pt x="81" y="97"/>
                      <a:pt x="72" y="112"/>
                      <a:pt x="52" y="95"/>
                    </a:cubicBezTo>
                    <a:cubicBezTo>
                      <a:pt x="44" y="88"/>
                      <a:pt x="32" y="75"/>
                      <a:pt x="26" y="70"/>
                    </a:cubicBezTo>
                    <a:cubicBezTo>
                      <a:pt x="17" y="62"/>
                      <a:pt x="14" y="68"/>
                      <a:pt x="13" y="76"/>
                    </a:cubicBezTo>
                    <a:cubicBezTo>
                      <a:pt x="13" y="78"/>
                      <a:pt x="11" y="76"/>
                      <a:pt x="10" y="75"/>
                    </a:cubicBezTo>
                    <a:cubicBezTo>
                      <a:pt x="9" y="71"/>
                      <a:pt x="4" y="54"/>
                      <a:pt x="2" y="43"/>
                    </a:cubicBezTo>
                    <a:cubicBezTo>
                      <a:pt x="0" y="30"/>
                      <a:pt x="2" y="24"/>
                      <a:pt x="10" y="17"/>
                    </a:cubicBezTo>
                    <a:cubicBezTo>
                      <a:pt x="20" y="8"/>
                      <a:pt x="29" y="3"/>
                      <a:pt x="32" y="2"/>
                    </a:cubicBezTo>
                    <a:cubicBezTo>
                      <a:pt x="30" y="4"/>
                      <a:pt x="29" y="9"/>
                      <a:pt x="33" y="12"/>
                    </a:cubicBezTo>
                    <a:cubicBezTo>
                      <a:pt x="36" y="14"/>
                      <a:pt x="39" y="9"/>
                      <a:pt x="41" y="5"/>
                    </a:cubicBezTo>
                    <a:cubicBezTo>
                      <a:pt x="44" y="1"/>
                      <a:pt x="48" y="0"/>
                      <a:pt x="52" y="0"/>
                    </a:cubicBezTo>
                    <a:cubicBezTo>
                      <a:pt x="48" y="2"/>
                      <a:pt x="46" y="10"/>
                      <a:pt x="51" y="11"/>
                    </a:cubicBezTo>
                    <a:cubicBezTo>
                      <a:pt x="52" y="11"/>
                      <a:pt x="54" y="10"/>
                      <a:pt x="56" y="8"/>
                    </a:cubicBezTo>
                    <a:cubicBezTo>
                      <a:pt x="59" y="4"/>
                      <a:pt x="63" y="3"/>
                      <a:pt x="66" y="3"/>
                    </a:cubicBezTo>
                    <a:cubicBezTo>
                      <a:pt x="64" y="3"/>
                      <a:pt x="60" y="12"/>
                      <a:pt x="68" y="15"/>
                    </a:cubicBezTo>
                    <a:cubicBezTo>
                      <a:pt x="68" y="15"/>
                      <a:pt x="68" y="14"/>
                      <a:pt x="70" y="12"/>
                    </a:cubicBezTo>
                    <a:cubicBezTo>
                      <a:pt x="71" y="9"/>
                      <a:pt x="73" y="9"/>
                      <a:pt x="74" y="9"/>
                    </a:cubicBezTo>
                    <a:cubicBezTo>
                      <a:pt x="74" y="9"/>
                      <a:pt x="72" y="12"/>
                      <a:pt x="76" y="16"/>
                    </a:cubicBezTo>
                    <a:cubicBezTo>
                      <a:pt x="77" y="17"/>
                      <a:pt x="80" y="20"/>
                      <a:pt x="80" y="20"/>
                    </a:cubicBezTo>
                    <a:cubicBezTo>
                      <a:pt x="80" y="20"/>
                      <a:pt x="89" y="26"/>
                      <a:pt x="89" y="36"/>
                    </a:cubicBezTo>
                    <a:cubicBezTo>
                      <a:pt x="89" y="36"/>
                      <a:pt x="88" y="78"/>
                      <a:pt x="81" y="97"/>
                    </a:cubicBezTo>
                    <a:close/>
                  </a:path>
                </a:pathLst>
              </a:custGeom>
              <a:solidFill>
                <a:srgbClr val="561F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8" name="Freeform 34">
                <a:extLst>
                  <a:ext uri="{FF2B5EF4-FFF2-40B4-BE49-F238E27FC236}">
                    <a16:creationId xmlns:a16="http://schemas.microsoft.com/office/drawing/2014/main" id="{39B1252B-ECB9-4EEE-A96E-61B5D6BC99E6}"/>
                  </a:ext>
                </a:extLst>
              </p:cNvPr>
              <p:cNvSpPr>
                <a:spLocks/>
              </p:cNvSpPr>
              <p:nvPr/>
            </p:nvSpPr>
            <p:spPr bwMode="auto">
              <a:xfrm>
                <a:off x="571500" y="2711450"/>
                <a:ext cx="14288" cy="28575"/>
              </a:xfrm>
              <a:custGeom>
                <a:avLst/>
                <a:gdLst>
                  <a:gd name="T0" fmla="*/ 0 w 11"/>
                  <a:gd name="T1" fmla="*/ 0 h 22"/>
                  <a:gd name="T2" fmla="*/ 9 w 11"/>
                  <a:gd name="T3" fmla="*/ 7 h 22"/>
                  <a:gd name="T4" fmla="*/ 9 w 11"/>
                  <a:gd name="T5" fmla="*/ 17 h 22"/>
                  <a:gd name="T6" fmla="*/ 4 w 11"/>
                  <a:gd name="T7" fmla="*/ 22 h 22"/>
                  <a:gd name="T8" fmla="*/ 2 w 11"/>
                  <a:gd name="T9" fmla="*/ 8 h 22"/>
                  <a:gd name="T10" fmla="*/ 0 w 11"/>
                  <a:gd name="T11" fmla="*/ 0 h 22"/>
                </a:gdLst>
                <a:ahLst/>
                <a:cxnLst>
                  <a:cxn ang="0">
                    <a:pos x="T0" y="T1"/>
                  </a:cxn>
                  <a:cxn ang="0">
                    <a:pos x="T2" y="T3"/>
                  </a:cxn>
                  <a:cxn ang="0">
                    <a:pos x="T4" y="T5"/>
                  </a:cxn>
                  <a:cxn ang="0">
                    <a:pos x="T6" y="T7"/>
                  </a:cxn>
                  <a:cxn ang="0">
                    <a:pos x="T8" y="T9"/>
                  </a:cxn>
                  <a:cxn ang="0">
                    <a:pos x="T10" y="T11"/>
                  </a:cxn>
                </a:cxnLst>
                <a:rect l="0" t="0" r="r" b="b"/>
                <a:pathLst>
                  <a:path w="11" h="22">
                    <a:moveTo>
                      <a:pt x="0" y="0"/>
                    </a:moveTo>
                    <a:cubicBezTo>
                      <a:pt x="0" y="0"/>
                      <a:pt x="6" y="0"/>
                      <a:pt x="9" y="7"/>
                    </a:cubicBezTo>
                    <a:cubicBezTo>
                      <a:pt x="11" y="12"/>
                      <a:pt x="10" y="16"/>
                      <a:pt x="9" y="17"/>
                    </a:cubicBezTo>
                    <a:cubicBezTo>
                      <a:pt x="7" y="21"/>
                      <a:pt x="4" y="22"/>
                      <a:pt x="4" y="22"/>
                    </a:cubicBezTo>
                    <a:cubicBezTo>
                      <a:pt x="4" y="22"/>
                      <a:pt x="3" y="10"/>
                      <a:pt x="2" y="8"/>
                    </a:cubicBezTo>
                    <a:cubicBezTo>
                      <a:pt x="2" y="6"/>
                      <a:pt x="0" y="0"/>
                      <a:pt x="0" y="0"/>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79" name="Freeform 35">
                <a:extLst>
                  <a:ext uri="{FF2B5EF4-FFF2-40B4-BE49-F238E27FC236}">
                    <a16:creationId xmlns:a16="http://schemas.microsoft.com/office/drawing/2014/main" id="{EE039A0C-CBDB-4C35-8E3F-AC6ECB2C0C3E}"/>
                  </a:ext>
                </a:extLst>
              </p:cNvPr>
              <p:cNvSpPr>
                <a:spLocks/>
              </p:cNvSpPr>
              <p:nvPr/>
            </p:nvSpPr>
            <p:spPr bwMode="auto">
              <a:xfrm>
                <a:off x="561975" y="2705100"/>
                <a:ext cx="17463" cy="41275"/>
              </a:xfrm>
              <a:custGeom>
                <a:avLst/>
                <a:gdLst>
                  <a:gd name="T0" fmla="*/ 4 w 13"/>
                  <a:gd name="T1" fmla="*/ 2 h 30"/>
                  <a:gd name="T2" fmla="*/ 3 w 13"/>
                  <a:gd name="T3" fmla="*/ 6 h 30"/>
                  <a:gd name="T4" fmla="*/ 8 w 13"/>
                  <a:gd name="T5" fmla="*/ 17 h 30"/>
                  <a:gd name="T6" fmla="*/ 8 w 13"/>
                  <a:gd name="T7" fmla="*/ 27 h 30"/>
                  <a:gd name="T8" fmla="*/ 12 w 13"/>
                  <a:gd name="T9" fmla="*/ 25 h 30"/>
                  <a:gd name="T10" fmla="*/ 13 w 13"/>
                  <a:gd name="T11" fmla="*/ 13 h 30"/>
                  <a:gd name="T12" fmla="*/ 4 w 13"/>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13" h="30">
                    <a:moveTo>
                      <a:pt x="4" y="2"/>
                    </a:moveTo>
                    <a:cubicBezTo>
                      <a:pt x="4" y="2"/>
                      <a:pt x="0" y="2"/>
                      <a:pt x="3" y="6"/>
                    </a:cubicBezTo>
                    <a:cubicBezTo>
                      <a:pt x="6" y="11"/>
                      <a:pt x="7" y="14"/>
                      <a:pt x="8" y="17"/>
                    </a:cubicBezTo>
                    <a:cubicBezTo>
                      <a:pt x="8" y="19"/>
                      <a:pt x="8" y="27"/>
                      <a:pt x="8" y="27"/>
                    </a:cubicBezTo>
                    <a:cubicBezTo>
                      <a:pt x="8" y="27"/>
                      <a:pt x="11" y="30"/>
                      <a:pt x="12" y="25"/>
                    </a:cubicBezTo>
                    <a:cubicBezTo>
                      <a:pt x="13" y="23"/>
                      <a:pt x="13" y="19"/>
                      <a:pt x="13" y="13"/>
                    </a:cubicBezTo>
                    <a:cubicBezTo>
                      <a:pt x="12" y="11"/>
                      <a:pt x="8" y="0"/>
                      <a:pt x="4" y="2"/>
                    </a:cubicBezTo>
                    <a:close/>
                  </a:path>
                </a:pathLst>
              </a:custGeom>
              <a:solidFill>
                <a:srgbClr val="F2C8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80" name="Freeform 36">
                <a:extLst>
                  <a:ext uri="{FF2B5EF4-FFF2-40B4-BE49-F238E27FC236}">
                    <a16:creationId xmlns:a16="http://schemas.microsoft.com/office/drawing/2014/main" id="{D1BBF4CF-EB2A-4F02-924D-D9658F7302DF}"/>
                  </a:ext>
                </a:extLst>
              </p:cNvPr>
              <p:cNvSpPr>
                <a:spLocks/>
              </p:cNvSpPr>
              <p:nvPr/>
            </p:nvSpPr>
            <p:spPr bwMode="auto">
              <a:xfrm>
                <a:off x="422275" y="2647950"/>
                <a:ext cx="115888" cy="127000"/>
              </a:xfrm>
              <a:custGeom>
                <a:avLst/>
                <a:gdLst>
                  <a:gd name="T0" fmla="*/ 20 w 86"/>
                  <a:gd name="T1" fmla="*/ 13 h 95"/>
                  <a:gd name="T2" fmla="*/ 64 w 86"/>
                  <a:gd name="T3" fmla="*/ 2 h 95"/>
                  <a:gd name="T4" fmla="*/ 81 w 86"/>
                  <a:gd name="T5" fmla="*/ 39 h 95"/>
                  <a:gd name="T6" fmla="*/ 69 w 86"/>
                  <a:gd name="T7" fmla="*/ 87 h 95"/>
                  <a:gd name="T8" fmla="*/ 19 w 86"/>
                  <a:gd name="T9" fmla="*/ 80 h 95"/>
                  <a:gd name="T10" fmla="*/ 0 w 86"/>
                  <a:gd name="T11" fmla="*/ 72 h 95"/>
                  <a:gd name="T12" fmla="*/ 4 w 86"/>
                  <a:gd name="T13" fmla="*/ 44 h 95"/>
                  <a:gd name="T14" fmla="*/ 20 w 86"/>
                  <a:gd name="T15" fmla="*/ 13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5">
                    <a:moveTo>
                      <a:pt x="20" y="13"/>
                    </a:moveTo>
                    <a:cubicBezTo>
                      <a:pt x="40" y="4"/>
                      <a:pt x="51" y="0"/>
                      <a:pt x="64" y="2"/>
                    </a:cubicBezTo>
                    <a:cubicBezTo>
                      <a:pt x="86" y="6"/>
                      <a:pt x="81" y="39"/>
                      <a:pt x="81" y="39"/>
                    </a:cubicBezTo>
                    <a:cubicBezTo>
                      <a:pt x="77" y="60"/>
                      <a:pt x="75" y="81"/>
                      <a:pt x="69" y="87"/>
                    </a:cubicBezTo>
                    <a:cubicBezTo>
                      <a:pt x="61" y="95"/>
                      <a:pt x="36" y="87"/>
                      <a:pt x="19" y="80"/>
                    </a:cubicBezTo>
                    <a:cubicBezTo>
                      <a:pt x="3" y="74"/>
                      <a:pt x="1" y="73"/>
                      <a:pt x="0" y="72"/>
                    </a:cubicBezTo>
                    <a:cubicBezTo>
                      <a:pt x="4" y="44"/>
                      <a:pt x="4" y="44"/>
                      <a:pt x="4" y="44"/>
                    </a:cubicBezTo>
                    <a:cubicBezTo>
                      <a:pt x="4" y="44"/>
                      <a:pt x="9" y="18"/>
                      <a:pt x="20" y="13"/>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81" name="Freeform 37">
                <a:extLst>
                  <a:ext uri="{FF2B5EF4-FFF2-40B4-BE49-F238E27FC236}">
                    <a16:creationId xmlns:a16="http://schemas.microsoft.com/office/drawing/2014/main" id="{5BEF9A70-70B3-4C2C-90F3-2F9CD34CE816}"/>
                  </a:ext>
                </a:extLst>
              </p:cNvPr>
              <p:cNvSpPr>
                <a:spLocks/>
              </p:cNvSpPr>
              <p:nvPr/>
            </p:nvSpPr>
            <p:spPr bwMode="auto">
              <a:xfrm>
                <a:off x="801688" y="3051176"/>
                <a:ext cx="71438" cy="80963"/>
              </a:xfrm>
              <a:custGeom>
                <a:avLst/>
                <a:gdLst>
                  <a:gd name="T0" fmla="*/ 16 w 54"/>
                  <a:gd name="T1" fmla="*/ 0 h 61"/>
                  <a:gd name="T2" fmla="*/ 44 w 54"/>
                  <a:gd name="T3" fmla="*/ 17 h 61"/>
                  <a:gd name="T4" fmla="*/ 52 w 54"/>
                  <a:gd name="T5" fmla="*/ 27 h 61"/>
                  <a:gd name="T6" fmla="*/ 48 w 54"/>
                  <a:gd name="T7" fmla="*/ 53 h 61"/>
                  <a:gd name="T8" fmla="*/ 34 w 54"/>
                  <a:gd name="T9" fmla="*/ 51 h 61"/>
                  <a:gd name="T10" fmla="*/ 24 w 54"/>
                  <a:gd name="T11" fmla="*/ 35 h 61"/>
                  <a:gd name="T12" fmla="*/ 4 w 54"/>
                  <a:gd name="T13" fmla="*/ 18 h 61"/>
                  <a:gd name="T14" fmla="*/ 16 w 54"/>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1">
                    <a:moveTo>
                      <a:pt x="16" y="0"/>
                    </a:moveTo>
                    <a:cubicBezTo>
                      <a:pt x="16" y="0"/>
                      <a:pt x="41" y="15"/>
                      <a:pt x="44" y="17"/>
                    </a:cubicBezTo>
                    <a:cubicBezTo>
                      <a:pt x="47" y="19"/>
                      <a:pt x="49" y="20"/>
                      <a:pt x="52" y="27"/>
                    </a:cubicBezTo>
                    <a:cubicBezTo>
                      <a:pt x="54" y="34"/>
                      <a:pt x="54" y="48"/>
                      <a:pt x="48" y="53"/>
                    </a:cubicBezTo>
                    <a:cubicBezTo>
                      <a:pt x="38" y="61"/>
                      <a:pt x="36" y="57"/>
                      <a:pt x="34" y="51"/>
                    </a:cubicBezTo>
                    <a:cubicBezTo>
                      <a:pt x="30" y="40"/>
                      <a:pt x="24" y="35"/>
                      <a:pt x="24" y="35"/>
                    </a:cubicBezTo>
                    <a:cubicBezTo>
                      <a:pt x="24" y="35"/>
                      <a:pt x="8" y="27"/>
                      <a:pt x="4" y="18"/>
                    </a:cubicBezTo>
                    <a:cubicBezTo>
                      <a:pt x="0" y="8"/>
                      <a:pt x="16" y="0"/>
                      <a:pt x="16" y="0"/>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82" name="Freeform 38">
                <a:extLst>
                  <a:ext uri="{FF2B5EF4-FFF2-40B4-BE49-F238E27FC236}">
                    <a16:creationId xmlns:a16="http://schemas.microsoft.com/office/drawing/2014/main" id="{DB5F7D43-8209-4289-B36A-C709550299EC}"/>
                  </a:ext>
                </a:extLst>
              </p:cNvPr>
              <p:cNvSpPr>
                <a:spLocks/>
              </p:cNvSpPr>
              <p:nvPr/>
            </p:nvSpPr>
            <p:spPr bwMode="auto">
              <a:xfrm>
                <a:off x="493713" y="2806700"/>
                <a:ext cx="104775" cy="209550"/>
              </a:xfrm>
              <a:custGeom>
                <a:avLst/>
                <a:gdLst>
                  <a:gd name="T0" fmla="*/ 40 w 78"/>
                  <a:gd name="T1" fmla="*/ 0 h 157"/>
                  <a:gd name="T2" fmla="*/ 18 w 78"/>
                  <a:gd name="T3" fmla="*/ 35 h 157"/>
                  <a:gd name="T4" fmla="*/ 9 w 78"/>
                  <a:gd name="T5" fmla="*/ 116 h 157"/>
                  <a:gd name="T6" fmla="*/ 25 w 78"/>
                  <a:gd name="T7" fmla="*/ 142 h 157"/>
                  <a:gd name="T8" fmla="*/ 78 w 78"/>
                  <a:gd name="T9" fmla="*/ 157 h 157"/>
                  <a:gd name="T10" fmla="*/ 40 w 78"/>
                  <a:gd name="T11" fmla="*/ 0 h 157"/>
                </a:gdLst>
                <a:ahLst/>
                <a:cxnLst>
                  <a:cxn ang="0">
                    <a:pos x="T0" y="T1"/>
                  </a:cxn>
                  <a:cxn ang="0">
                    <a:pos x="T2" y="T3"/>
                  </a:cxn>
                  <a:cxn ang="0">
                    <a:pos x="T4" y="T5"/>
                  </a:cxn>
                  <a:cxn ang="0">
                    <a:pos x="T6" y="T7"/>
                  </a:cxn>
                  <a:cxn ang="0">
                    <a:pos x="T8" y="T9"/>
                  </a:cxn>
                  <a:cxn ang="0">
                    <a:pos x="T10" y="T11"/>
                  </a:cxn>
                </a:cxnLst>
                <a:rect l="0" t="0" r="r" b="b"/>
                <a:pathLst>
                  <a:path w="78" h="157">
                    <a:moveTo>
                      <a:pt x="40" y="0"/>
                    </a:moveTo>
                    <a:cubicBezTo>
                      <a:pt x="40" y="0"/>
                      <a:pt x="24" y="0"/>
                      <a:pt x="18" y="35"/>
                    </a:cubicBezTo>
                    <a:cubicBezTo>
                      <a:pt x="10" y="79"/>
                      <a:pt x="9" y="116"/>
                      <a:pt x="9" y="116"/>
                    </a:cubicBezTo>
                    <a:cubicBezTo>
                      <a:pt x="9" y="116"/>
                      <a:pt x="0" y="130"/>
                      <a:pt x="25" y="142"/>
                    </a:cubicBezTo>
                    <a:cubicBezTo>
                      <a:pt x="46" y="152"/>
                      <a:pt x="78" y="157"/>
                      <a:pt x="78" y="157"/>
                    </a:cubicBezTo>
                    <a:lnTo>
                      <a:pt x="40" y="0"/>
                    </a:lnTo>
                    <a:close/>
                  </a:path>
                </a:pathLst>
              </a:custGeom>
              <a:solidFill>
                <a:srgbClr val="1B9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83" name="Freeform 39">
                <a:extLst>
                  <a:ext uri="{FF2B5EF4-FFF2-40B4-BE49-F238E27FC236}">
                    <a16:creationId xmlns:a16="http://schemas.microsoft.com/office/drawing/2014/main" id="{5EA1B071-D74A-4920-B864-441AEFFDC9DF}"/>
                  </a:ext>
                </a:extLst>
              </p:cNvPr>
              <p:cNvSpPr>
                <a:spLocks/>
              </p:cNvSpPr>
              <p:nvPr/>
            </p:nvSpPr>
            <p:spPr bwMode="auto">
              <a:xfrm>
                <a:off x="441325" y="2790825"/>
                <a:ext cx="107950" cy="204788"/>
              </a:xfrm>
              <a:custGeom>
                <a:avLst/>
                <a:gdLst>
                  <a:gd name="T0" fmla="*/ 75 w 80"/>
                  <a:gd name="T1" fmla="*/ 101 h 152"/>
                  <a:gd name="T2" fmla="*/ 35 w 80"/>
                  <a:gd name="T3" fmla="*/ 105 h 152"/>
                  <a:gd name="T4" fmla="*/ 56 w 80"/>
                  <a:gd name="T5" fmla="*/ 35 h 152"/>
                  <a:gd name="T6" fmla="*/ 32 w 80"/>
                  <a:gd name="T7" fmla="*/ 16 h 152"/>
                  <a:gd name="T8" fmla="*/ 7 w 80"/>
                  <a:gd name="T9" fmla="*/ 100 h 152"/>
                  <a:gd name="T10" fmla="*/ 7 w 80"/>
                  <a:gd name="T11" fmla="*/ 109 h 152"/>
                  <a:gd name="T12" fmla="*/ 13 w 80"/>
                  <a:gd name="T13" fmla="*/ 144 h 152"/>
                  <a:gd name="T14" fmla="*/ 80 w 80"/>
                  <a:gd name="T15" fmla="*/ 118 h 152"/>
                  <a:gd name="T16" fmla="*/ 75 w 80"/>
                  <a:gd name="T17" fmla="*/ 10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52">
                    <a:moveTo>
                      <a:pt x="75" y="101"/>
                    </a:moveTo>
                    <a:cubicBezTo>
                      <a:pt x="35" y="105"/>
                      <a:pt x="35" y="105"/>
                      <a:pt x="35" y="105"/>
                    </a:cubicBezTo>
                    <a:cubicBezTo>
                      <a:pt x="56" y="35"/>
                      <a:pt x="56" y="35"/>
                      <a:pt x="56" y="35"/>
                    </a:cubicBezTo>
                    <a:cubicBezTo>
                      <a:pt x="56" y="35"/>
                      <a:pt x="63" y="0"/>
                      <a:pt x="32" y="16"/>
                    </a:cubicBezTo>
                    <a:cubicBezTo>
                      <a:pt x="32" y="16"/>
                      <a:pt x="16" y="19"/>
                      <a:pt x="7" y="100"/>
                    </a:cubicBezTo>
                    <a:cubicBezTo>
                      <a:pt x="7" y="103"/>
                      <a:pt x="7" y="106"/>
                      <a:pt x="7" y="109"/>
                    </a:cubicBezTo>
                    <a:cubicBezTo>
                      <a:pt x="5" y="114"/>
                      <a:pt x="0" y="138"/>
                      <a:pt x="13" y="144"/>
                    </a:cubicBezTo>
                    <a:cubicBezTo>
                      <a:pt x="27" y="152"/>
                      <a:pt x="80" y="118"/>
                      <a:pt x="80" y="118"/>
                    </a:cubicBezTo>
                    <a:lnTo>
                      <a:pt x="75" y="101"/>
                    </a:ln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84" name="Freeform 40">
                <a:extLst>
                  <a:ext uri="{FF2B5EF4-FFF2-40B4-BE49-F238E27FC236}">
                    <a16:creationId xmlns:a16="http://schemas.microsoft.com/office/drawing/2014/main" id="{2907E692-BED7-4067-B623-259EA9E89B5A}"/>
                  </a:ext>
                </a:extLst>
              </p:cNvPr>
              <p:cNvSpPr>
                <a:spLocks/>
              </p:cNvSpPr>
              <p:nvPr/>
            </p:nvSpPr>
            <p:spPr bwMode="auto">
              <a:xfrm>
                <a:off x="528638" y="2790825"/>
                <a:ext cx="212725" cy="357188"/>
              </a:xfrm>
              <a:custGeom>
                <a:avLst/>
                <a:gdLst>
                  <a:gd name="T0" fmla="*/ 27 w 159"/>
                  <a:gd name="T1" fmla="*/ 244 h 265"/>
                  <a:gd name="T2" fmla="*/ 23 w 159"/>
                  <a:gd name="T3" fmla="*/ 156 h 265"/>
                  <a:gd name="T4" fmla="*/ 3 w 159"/>
                  <a:gd name="T5" fmla="*/ 46 h 265"/>
                  <a:gd name="T6" fmla="*/ 14 w 159"/>
                  <a:gd name="T7" fmla="*/ 11 h 265"/>
                  <a:gd name="T8" fmla="*/ 52 w 159"/>
                  <a:gd name="T9" fmla="*/ 3 h 265"/>
                  <a:gd name="T10" fmla="*/ 97 w 159"/>
                  <a:gd name="T11" fmla="*/ 2 h 265"/>
                  <a:gd name="T12" fmla="*/ 152 w 159"/>
                  <a:gd name="T13" fmla="*/ 20 h 265"/>
                  <a:gd name="T14" fmla="*/ 146 w 159"/>
                  <a:gd name="T15" fmla="*/ 118 h 265"/>
                  <a:gd name="T16" fmla="*/ 148 w 159"/>
                  <a:gd name="T17" fmla="*/ 189 h 265"/>
                  <a:gd name="T18" fmla="*/ 150 w 159"/>
                  <a:gd name="T19" fmla="*/ 244 h 265"/>
                  <a:gd name="T20" fmla="*/ 77 w 159"/>
                  <a:gd name="T21" fmla="*/ 260 h 265"/>
                  <a:gd name="T22" fmla="*/ 27 w 159"/>
                  <a:gd name="T23" fmla="*/ 24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265">
                    <a:moveTo>
                      <a:pt x="27" y="244"/>
                    </a:moveTo>
                    <a:cubicBezTo>
                      <a:pt x="27" y="244"/>
                      <a:pt x="27" y="189"/>
                      <a:pt x="23" y="156"/>
                    </a:cubicBezTo>
                    <a:cubicBezTo>
                      <a:pt x="20" y="127"/>
                      <a:pt x="3" y="69"/>
                      <a:pt x="3" y="46"/>
                    </a:cubicBezTo>
                    <a:cubicBezTo>
                      <a:pt x="3" y="46"/>
                      <a:pt x="0" y="19"/>
                      <a:pt x="14" y="11"/>
                    </a:cubicBezTo>
                    <a:cubicBezTo>
                      <a:pt x="23" y="7"/>
                      <a:pt x="41" y="5"/>
                      <a:pt x="52" y="3"/>
                    </a:cubicBezTo>
                    <a:cubicBezTo>
                      <a:pt x="70" y="0"/>
                      <a:pt x="92" y="0"/>
                      <a:pt x="97" y="2"/>
                    </a:cubicBezTo>
                    <a:cubicBezTo>
                      <a:pt x="108" y="5"/>
                      <a:pt x="149" y="13"/>
                      <a:pt x="152" y="20"/>
                    </a:cubicBezTo>
                    <a:cubicBezTo>
                      <a:pt x="159" y="31"/>
                      <a:pt x="144" y="86"/>
                      <a:pt x="146" y="118"/>
                    </a:cubicBezTo>
                    <a:cubicBezTo>
                      <a:pt x="148" y="141"/>
                      <a:pt x="148" y="183"/>
                      <a:pt x="148" y="189"/>
                    </a:cubicBezTo>
                    <a:cubicBezTo>
                      <a:pt x="149" y="199"/>
                      <a:pt x="151" y="244"/>
                      <a:pt x="150" y="244"/>
                    </a:cubicBezTo>
                    <a:cubicBezTo>
                      <a:pt x="125" y="265"/>
                      <a:pt x="99" y="262"/>
                      <a:pt x="77" y="260"/>
                    </a:cubicBezTo>
                    <a:cubicBezTo>
                      <a:pt x="23" y="257"/>
                      <a:pt x="27" y="244"/>
                      <a:pt x="27" y="244"/>
                    </a:cubicBezTo>
                    <a:close/>
                  </a:path>
                </a:pathLst>
              </a:custGeom>
              <a:solidFill>
                <a:srgbClr val="24B2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85" name="Freeform 41">
                <a:extLst>
                  <a:ext uri="{FF2B5EF4-FFF2-40B4-BE49-F238E27FC236}">
                    <a16:creationId xmlns:a16="http://schemas.microsoft.com/office/drawing/2014/main" id="{2654DECB-BC50-4706-B1CB-BC1C00FF8B02}"/>
                  </a:ext>
                </a:extLst>
              </p:cNvPr>
              <p:cNvSpPr>
                <a:spLocks/>
              </p:cNvSpPr>
              <p:nvPr/>
            </p:nvSpPr>
            <p:spPr bwMode="auto">
              <a:xfrm>
                <a:off x="685800" y="2809875"/>
                <a:ext cx="149225" cy="268288"/>
              </a:xfrm>
              <a:custGeom>
                <a:avLst/>
                <a:gdLst>
                  <a:gd name="T0" fmla="*/ 19 w 111"/>
                  <a:gd name="T1" fmla="*/ 3 h 200"/>
                  <a:gd name="T2" fmla="*/ 51 w 111"/>
                  <a:gd name="T3" fmla="*/ 35 h 200"/>
                  <a:gd name="T4" fmla="*/ 70 w 111"/>
                  <a:gd name="T5" fmla="*/ 104 h 200"/>
                  <a:gd name="T6" fmla="*/ 108 w 111"/>
                  <a:gd name="T7" fmla="*/ 178 h 200"/>
                  <a:gd name="T8" fmla="*/ 102 w 111"/>
                  <a:gd name="T9" fmla="*/ 192 h 200"/>
                  <a:gd name="T10" fmla="*/ 86 w 111"/>
                  <a:gd name="T11" fmla="*/ 200 h 200"/>
                  <a:gd name="T12" fmla="*/ 33 w 111"/>
                  <a:gd name="T13" fmla="*/ 127 h 200"/>
                  <a:gd name="T14" fmla="*/ 7 w 111"/>
                  <a:gd name="T15" fmla="*/ 42 h 200"/>
                  <a:gd name="T16" fmla="*/ 19 w 111"/>
                  <a:gd name="T17" fmla="*/ 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00">
                    <a:moveTo>
                      <a:pt x="19" y="3"/>
                    </a:moveTo>
                    <a:cubicBezTo>
                      <a:pt x="27" y="0"/>
                      <a:pt x="44" y="7"/>
                      <a:pt x="51" y="35"/>
                    </a:cubicBezTo>
                    <a:cubicBezTo>
                      <a:pt x="57" y="62"/>
                      <a:pt x="61" y="85"/>
                      <a:pt x="70" y="104"/>
                    </a:cubicBezTo>
                    <a:cubicBezTo>
                      <a:pt x="80" y="126"/>
                      <a:pt x="108" y="178"/>
                      <a:pt x="108" y="178"/>
                    </a:cubicBezTo>
                    <a:cubicBezTo>
                      <a:pt x="108" y="178"/>
                      <a:pt x="111" y="182"/>
                      <a:pt x="102" y="192"/>
                    </a:cubicBezTo>
                    <a:cubicBezTo>
                      <a:pt x="95" y="200"/>
                      <a:pt x="86" y="200"/>
                      <a:pt x="86" y="200"/>
                    </a:cubicBezTo>
                    <a:cubicBezTo>
                      <a:pt x="86" y="200"/>
                      <a:pt x="52" y="155"/>
                      <a:pt x="33" y="127"/>
                    </a:cubicBezTo>
                    <a:cubicBezTo>
                      <a:pt x="23" y="111"/>
                      <a:pt x="7" y="42"/>
                      <a:pt x="7" y="42"/>
                    </a:cubicBezTo>
                    <a:cubicBezTo>
                      <a:pt x="7" y="42"/>
                      <a:pt x="0" y="10"/>
                      <a:pt x="19" y="3"/>
                    </a:cubicBezTo>
                    <a:close/>
                  </a:path>
                </a:pathLst>
              </a:custGeom>
              <a:solidFill>
                <a:srgbClr val="34C6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86" name="Freeform 42">
                <a:extLst>
                  <a:ext uri="{FF2B5EF4-FFF2-40B4-BE49-F238E27FC236}">
                    <a16:creationId xmlns:a16="http://schemas.microsoft.com/office/drawing/2014/main" id="{66C141B4-1216-4F78-B5B0-10A555544F51}"/>
                  </a:ext>
                </a:extLst>
              </p:cNvPr>
              <p:cNvSpPr>
                <a:spLocks/>
              </p:cNvSpPr>
              <p:nvPr/>
            </p:nvSpPr>
            <p:spPr bwMode="auto">
              <a:xfrm>
                <a:off x="376238" y="2590800"/>
                <a:ext cx="158750" cy="233363"/>
              </a:xfrm>
              <a:custGeom>
                <a:avLst/>
                <a:gdLst>
                  <a:gd name="T0" fmla="*/ 67 w 119"/>
                  <a:gd name="T1" fmla="*/ 172 h 173"/>
                  <a:gd name="T2" fmla="*/ 12 w 119"/>
                  <a:gd name="T3" fmla="*/ 163 h 173"/>
                  <a:gd name="T4" fmla="*/ 21 w 119"/>
                  <a:gd name="T5" fmla="*/ 51 h 173"/>
                  <a:gd name="T6" fmla="*/ 112 w 119"/>
                  <a:gd name="T7" fmla="*/ 48 h 173"/>
                  <a:gd name="T8" fmla="*/ 84 w 119"/>
                  <a:gd name="T9" fmla="*/ 110 h 173"/>
                  <a:gd name="T10" fmla="*/ 91 w 119"/>
                  <a:gd name="T11" fmla="*/ 134 h 173"/>
                  <a:gd name="T12" fmla="*/ 88 w 119"/>
                  <a:gd name="T13" fmla="*/ 172 h 173"/>
                  <a:gd name="T14" fmla="*/ 67 w 119"/>
                  <a:gd name="T15" fmla="*/ 172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173">
                    <a:moveTo>
                      <a:pt x="67" y="172"/>
                    </a:moveTo>
                    <a:cubicBezTo>
                      <a:pt x="36" y="173"/>
                      <a:pt x="10" y="165"/>
                      <a:pt x="12" y="163"/>
                    </a:cubicBezTo>
                    <a:cubicBezTo>
                      <a:pt x="39" y="134"/>
                      <a:pt x="0" y="87"/>
                      <a:pt x="21" y="51"/>
                    </a:cubicBezTo>
                    <a:cubicBezTo>
                      <a:pt x="49" y="0"/>
                      <a:pt x="108" y="36"/>
                      <a:pt x="112" y="48"/>
                    </a:cubicBezTo>
                    <a:cubicBezTo>
                      <a:pt x="119" y="67"/>
                      <a:pt x="72" y="57"/>
                      <a:pt x="84" y="110"/>
                    </a:cubicBezTo>
                    <a:cubicBezTo>
                      <a:pt x="86" y="122"/>
                      <a:pt x="87" y="126"/>
                      <a:pt x="91" y="134"/>
                    </a:cubicBezTo>
                    <a:cubicBezTo>
                      <a:pt x="100" y="151"/>
                      <a:pt x="88" y="172"/>
                      <a:pt x="88" y="172"/>
                    </a:cubicBezTo>
                    <a:cubicBezTo>
                      <a:pt x="88" y="172"/>
                      <a:pt x="88" y="172"/>
                      <a:pt x="67" y="172"/>
                    </a:cubicBezTo>
                    <a:close/>
                  </a:path>
                </a:pathLst>
              </a:custGeom>
              <a:solidFill>
                <a:srgbClr val="2310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77" name="Group 276">
              <a:extLst>
                <a:ext uri="{FF2B5EF4-FFF2-40B4-BE49-F238E27FC236}">
                  <a16:creationId xmlns:a16="http://schemas.microsoft.com/office/drawing/2014/main" id="{68B75DCA-9293-48E0-97AE-874738FFF8CE}"/>
                </a:ext>
              </a:extLst>
            </p:cNvPr>
            <p:cNvGrpSpPr/>
            <p:nvPr/>
          </p:nvGrpSpPr>
          <p:grpSpPr>
            <a:xfrm>
              <a:off x="795844" y="3242912"/>
              <a:ext cx="206438" cy="664278"/>
              <a:chOff x="927100" y="3005138"/>
              <a:chExt cx="320676" cy="1031875"/>
            </a:xfrm>
          </p:grpSpPr>
          <p:sp>
            <p:nvSpPr>
              <p:cNvPr id="449" name="Freeform 161">
                <a:extLst>
                  <a:ext uri="{FF2B5EF4-FFF2-40B4-BE49-F238E27FC236}">
                    <a16:creationId xmlns:a16="http://schemas.microsoft.com/office/drawing/2014/main" id="{1AB53D28-E1FB-4CCF-89A2-2C80D712D2B0}"/>
                  </a:ext>
                </a:extLst>
              </p:cNvPr>
              <p:cNvSpPr>
                <a:spLocks/>
              </p:cNvSpPr>
              <p:nvPr/>
            </p:nvSpPr>
            <p:spPr bwMode="auto">
              <a:xfrm>
                <a:off x="998538" y="3297238"/>
                <a:ext cx="58738" cy="147638"/>
              </a:xfrm>
              <a:custGeom>
                <a:avLst/>
                <a:gdLst>
                  <a:gd name="T0" fmla="*/ 8 w 44"/>
                  <a:gd name="T1" fmla="*/ 53 h 110"/>
                  <a:gd name="T2" fmla="*/ 0 w 44"/>
                  <a:gd name="T3" fmla="*/ 82 h 110"/>
                  <a:gd name="T4" fmla="*/ 0 w 44"/>
                  <a:gd name="T5" fmla="*/ 107 h 110"/>
                  <a:gd name="T6" fmla="*/ 33 w 44"/>
                  <a:gd name="T7" fmla="*/ 72 h 110"/>
                  <a:gd name="T8" fmla="*/ 42 w 44"/>
                  <a:gd name="T9" fmla="*/ 45 h 110"/>
                  <a:gd name="T10" fmla="*/ 36 w 44"/>
                  <a:gd name="T11" fmla="*/ 0 h 110"/>
                  <a:gd name="T12" fmla="*/ 0 w 44"/>
                  <a:gd name="T13" fmla="*/ 5 h 110"/>
                  <a:gd name="T14" fmla="*/ 7 w 44"/>
                  <a:gd name="T15" fmla="*/ 39 h 110"/>
                  <a:gd name="T16" fmla="*/ 8 w 44"/>
                  <a:gd name="T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0">
                    <a:moveTo>
                      <a:pt x="8" y="53"/>
                    </a:moveTo>
                    <a:cubicBezTo>
                      <a:pt x="6" y="59"/>
                      <a:pt x="0" y="63"/>
                      <a:pt x="0" y="82"/>
                    </a:cubicBezTo>
                    <a:cubicBezTo>
                      <a:pt x="0" y="108"/>
                      <a:pt x="0" y="107"/>
                      <a:pt x="0" y="107"/>
                    </a:cubicBezTo>
                    <a:cubicBezTo>
                      <a:pt x="2" y="110"/>
                      <a:pt x="27" y="81"/>
                      <a:pt x="33" y="72"/>
                    </a:cubicBezTo>
                    <a:cubicBezTo>
                      <a:pt x="44" y="55"/>
                      <a:pt x="43" y="49"/>
                      <a:pt x="42" y="45"/>
                    </a:cubicBezTo>
                    <a:cubicBezTo>
                      <a:pt x="36" y="0"/>
                      <a:pt x="36" y="0"/>
                      <a:pt x="36" y="0"/>
                    </a:cubicBezTo>
                    <a:cubicBezTo>
                      <a:pt x="0" y="5"/>
                      <a:pt x="0" y="5"/>
                      <a:pt x="0" y="5"/>
                    </a:cubicBezTo>
                    <a:cubicBezTo>
                      <a:pt x="0" y="5"/>
                      <a:pt x="5" y="30"/>
                      <a:pt x="7" y="39"/>
                    </a:cubicBezTo>
                    <a:cubicBezTo>
                      <a:pt x="8" y="41"/>
                      <a:pt x="10" y="47"/>
                      <a:pt x="8" y="53"/>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0" name="Freeform 162">
                <a:extLst>
                  <a:ext uri="{FF2B5EF4-FFF2-40B4-BE49-F238E27FC236}">
                    <a16:creationId xmlns:a16="http://schemas.microsoft.com/office/drawing/2014/main" id="{5877B484-3AE4-4C9D-964E-A28AEE4FFCF7}"/>
                  </a:ext>
                </a:extLst>
              </p:cNvPr>
              <p:cNvSpPr>
                <a:spLocks/>
              </p:cNvSpPr>
              <p:nvPr/>
            </p:nvSpPr>
            <p:spPr bwMode="auto">
              <a:xfrm>
                <a:off x="930275" y="3559176"/>
                <a:ext cx="104775" cy="406400"/>
              </a:xfrm>
              <a:custGeom>
                <a:avLst/>
                <a:gdLst>
                  <a:gd name="T0" fmla="*/ 18 w 79"/>
                  <a:gd name="T1" fmla="*/ 296 h 302"/>
                  <a:gd name="T2" fmla="*/ 15 w 79"/>
                  <a:gd name="T3" fmla="*/ 225 h 302"/>
                  <a:gd name="T4" fmla="*/ 20 w 79"/>
                  <a:gd name="T5" fmla="*/ 167 h 302"/>
                  <a:gd name="T6" fmla="*/ 4 w 79"/>
                  <a:gd name="T7" fmla="*/ 54 h 302"/>
                  <a:gd name="T8" fmla="*/ 33 w 79"/>
                  <a:gd name="T9" fmla="*/ 5 h 302"/>
                  <a:gd name="T10" fmla="*/ 60 w 79"/>
                  <a:gd name="T11" fmla="*/ 4 h 302"/>
                  <a:gd name="T12" fmla="*/ 78 w 79"/>
                  <a:gd name="T13" fmla="*/ 22 h 302"/>
                  <a:gd name="T14" fmla="*/ 58 w 79"/>
                  <a:gd name="T15" fmla="*/ 81 h 302"/>
                  <a:gd name="T16" fmla="*/ 31 w 79"/>
                  <a:gd name="T17" fmla="*/ 302 h 302"/>
                  <a:gd name="T18" fmla="*/ 18 w 79"/>
                  <a:gd name="T19"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302">
                    <a:moveTo>
                      <a:pt x="18" y="296"/>
                    </a:moveTo>
                    <a:cubicBezTo>
                      <a:pt x="18" y="296"/>
                      <a:pt x="14" y="264"/>
                      <a:pt x="15" y="225"/>
                    </a:cubicBezTo>
                    <a:cubicBezTo>
                      <a:pt x="15" y="206"/>
                      <a:pt x="21" y="188"/>
                      <a:pt x="20" y="167"/>
                    </a:cubicBezTo>
                    <a:cubicBezTo>
                      <a:pt x="17" y="114"/>
                      <a:pt x="0" y="85"/>
                      <a:pt x="4" y="54"/>
                    </a:cubicBezTo>
                    <a:cubicBezTo>
                      <a:pt x="6" y="39"/>
                      <a:pt x="12" y="17"/>
                      <a:pt x="33" y="5"/>
                    </a:cubicBezTo>
                    <a:cubicBezTo>
                      <a:pt x="41" y="0"/>
                      <a:pt x="50" y="1"/>
                      <a:pt x="60" y="4"/>
                    </a:cubicBezTo>
                    <a:cubicBezTo>
                      <a:pt x="79" y="8"/>
                      <a:pt x="78" y="22"/>
                      <a:pt x="78" y="22"/>
                    </a:cubicBezTo>
                    <a:cubicBezTo>
                      <a:pt x="78" y="22"/>
                      <a:pt x="56" y="67"/>
                      <a:pt x="58" y="81"/>
                    </a:cubicBezTo>
                    <a:cubicBezTo>
                      <a:pt x="74" y="211"/>
                      <a:pt x="31" y="302"/>
                      <a:pt x="31" y="302"/>
                    </a:cubicBezTo>
                    <a:lnTo>
                      <a:pt x="18" y="296"/>
                    </a:lnTo>
                    <a:close/>
                  </a:path>
                </a:pathLst>
              </a:custGeom>
              <a:solidFill>
                <a:srgbClr val="CC1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1" name="Freeform 163">
                <a:extLst>
                  <a:ext uri="{FF2B5EF4-FFF2-40B4-BE49-F238E27FC236}">
                    <a16:creationId xmlns:a16="http://schemas.microsoft.com/office/drawing/2014/main" id="{C9B3672C-61F6-4202-A20B-655578A3AECC}"/>
                  </a:ext>
                </a:extLst>
              </p:cNvPr>
              <p:cNvSpPr>
                <a:spLocks/>
              </p:cNvSpPr>
              <p:nvPr/>
            </p:nvSpPr>
            <p:spPr bwMode="auto">
              <a:xfrm>
                <a:off x="939800" y="3584576"/>
                <a:ext cx="190500" cy="371475"/>
              </a:xfrm>
              <a:custGeom>
                <a:avLst/>
                <a:gdLst>
                  <a:gd name="T0" fmla="*/ 60 w 142"/>
                  <a:gd name="T1" fmla="*/ 9 h 276"/>
                  <a:gd name="T2" fmla="*/ 129 w 142"/>
                  <a:gd name="T3" fmla="*/ 131 h 276"/>
                  <a:gd name="T4" fmla="*/ 126 w 142"/>
                  <a:gd name="T5" fmla="*/ 171 h 276"/>
                  <a:gd name="T6" fmla="*/ 65 w 142"/>
                  <a:gd name="T7" fmla="*/ 263 h 276"/>
                  <a:gd name="T8" fmla="*/ 47 w 142"/>
                  <a:gd name="T9" fmla="*/ 268 h 276"/>
                  <a:gd name="T10" fmla="*/ 49 w 142"/>
                  <a:gd name="T11" fmla="*/ 254 h 276"/>
                  <a:gd name="T12" fmla="*/ 68 w 142"/>
                  <a:gd name="T13" fmla="*/ 197 h 276"/>
                  <a:gd name="T14" fmla="*/ 88 w 142"/>
                  <a:gd name="T15" fmla="*/ 162 h 276"/>
                  <a:gd name="T16" fmla="*/ 91 w 142"/>
                  <a:gd name="T17" fmla="*/ 148 h 276"/>
                  <a:gd name="T18" fmla="*/ 32 w 142"/>
                  <a:gd name="T19" fmla="*/ 76 h 276"/>
                  <a:gd name="T20" fmla="*/ 25 w 142"/>
                  <a:gd name="T21" fmla="*/ 16 h 276"/>
                  <a:gd name="T22" fmla="*/ 60 w 142"/>
                  <a:gd name="T23" fmla="*/ 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6">
                    <a:moveTo>
                      <a:pt x="60" y="9"/>
                    </a:moveTo>
                    <a:cubicBezTo>
                      <a:pt x="129" y="131"/>
                      <a:pt x="129" y="131"/>
                      <a:pt x="129" y="131"/>
                    </a:cubicBezTo>
                    <a:cubicBezTo>
                      <a:pt x="129" y="131"/>
                      <a:pt x="142" y="152"/>
                      <a:pt x="126" y="171"/>
                    </a:cubicBezTo>
                    <a:cubicBezTo>
                      <a:pt x="102" y="200"/>
                      <a:pt x="65" y="263"/>
                      <a:pt x="65" y="263"/>
                    </a:cubicBezTo>
                    <a:cubicBezTo>
                      <a:pt x="65" y="263"/>
                      <a:pt x="60" y="276"/>
                      <a:pt x="47" y="268"/>
                    </a:cubicBezTo>
                    <a:cubicBezTo>
                      <a:pt x="41" y="264"/>
                      <a:pt x="49" y="254"/>
                      <a:pt x="49" y="254"/>
                    </a:cubicBezTo>
                    <a:cubicBezTo>
                      <a:pt x="49" y="254"/>
                      <a:pt x="62" y="214"/>
                      <a:pt x="68" y="197"/>
                    </a:cubicBezTo>
                    <a:cubicBezTo>
                      <a:pt x="76" y="173"/>
                      <a:pt x="88" y="162"/>
                      <a:pt x="88" y="162"/>
                    </a:cubicBezTo>
                    <a:cubicBezTo>
                      <a:pt x="88" y="162"/>
                      <a:pt x="96" y="155"/>
                      <a:pt x="91" y="148"/>
                    </a:cubicBezTo>
                    <a:cubicBezTo>
                      <a:pt x="85" y="139"/>
                      <a:pt x="32" y="76"/>
                      <a:pt x="32" y="76"/>
                    </a:cubicBezTo>
                    <a:cubicBezTo>
                      <a:pt x="32" y="76"/>
                      <a:pt x="0" y="40"/>
                      <a:pt x="25" y="16"/>
                    </a:cubicBezTo>
                    <a:cubicBezTo>
                      <a:pt x="42" y="0"/>
                      <a:pt x="60" y="9"/>
                      <a:pt x="60" y="9"/>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2" name="Freeform 164">
                <a:extLst>
                  <a:ext uri="{FF2B5EF4-FFF2-40B4-BE49-F238E27FC236}">
                    <a16:creationId xmlns:a16="http://schemas.microsoft.com/office/drawing/2014/main" id="{C3D99DAB-73F6-4996-AF68-FD8532D8E863}"/>
                  </a:ext>
                </a:extLst>
              </p:cNvPr>
              <p:cNvSpPr>
                <a:spLocks/>
              </p:cNvSpPr>
              <p:nvPr/>
            </p:nvSpPr>
            <p:spPr bwMode="auto">
              <a:xfrm>
                <a:off x="927100" y="3343276"/>
                <a:ext cx="173038" cy="315913"/>
              </a:xfrm>
              <a:custGeom>
                <a:avLst/>
                <a:gdLst>
                  <a:gd name="T0" fmla="*/ 98 w 129"/>
                  <a:gd name="T1" fmla="*/ 223 h 235"/>
                  <a:gd name="T2" fmla="*/ 107 w 129"/>
                  <a:gd name="T3" fmla="*/ 106 h 235"/>
                  <a:gd name="T4" fmla="*/ 126 w 129"/>
                  <a:gd name="T5" fmla="*/ 73 h 235"/>
                  <a:gd name="T6" fmla="*/ 90 w 129"/>
                  <a:gd name="T7" fmla="*/ 18 h 235"/>
                  <a:gd name="T8" fmla="*/ 44 w 129"/>
                  <a:gd name="T9" fmla="*/ 3 h 235"/>
                  <a:gd name="T10" fmla="*/ 27 w 129"/>
                  <a:gd name="T11" fmla="*/ 45 h 235"/>
                  <a:gd name="T12" fmla="*/ 36 w 129"/>
                  <a:gd name="T13" fmla="*/ 125 h 235"/>
                  <a:gd name="T14" fmla="*/ 0 w 129"/>
                  <a:gd name="T15" fmla="*/ 201 h 235"/>
                  <a:gd name="T16" fmla="*/ 26 w 129"/>
                  <a:gd name="T17" fmla="*/ 220 h 235"/>
                  <a:gd name="T18" fmla="*/ 98 w 129"/>
                  <a:gd name="T19" fmla="*/ 2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35">
                    <a:moveTo>
                      <a:pt x="98" y="223"/>
                    </a:moveTo>
                    <a:cubicBezTo>
                      <a:pt x="98" y="223"/>
                      <a:pt x="101" y="113"/>
                      <a:pt x="107" y="106"/>
                    </a:cubicBezTo>
                    <a:cubicBezTo>
                      <a:pt x="119" y="95"/>
                      <a:pt x="129" y="82"/>
                      <a:pt x="126" y="73"/>
                    </a:cubicBezTo>
                    <a:cubicBezTo>
                      <a:pt x="121" y="57"/>
                      <a:pt x="112" y="46"/>
                      <a:pt x="90" y="18"/>
                    </a:cubicBezTo>
                    <a:cubicBezTo>
                      <a:pt x="74" y="0"/>
                      <a:pt x="44" y="3"/>
                      <a:pt x="44" y="3"/>
                    </a:cubicBezTo>
                    <a:cubicBezTo>
                      <a:pt x="44" y="3"/>
                      <a:pt x="22" y="17"/>
                      <a:pt x="27" y="45"/>
                    </a:cubicBezTo>
                    <a:cubicBezTo>
                      <a:pt x="32" y="72"/>
                      <a:pt x="41" y="107"/>
                      <a:pt x="36" y="125"/>
                    </a:cubicBezTo>
                    <a:cubicBezTo>
                      <a:pt x="32" y="143"/>
                      <a:pt x="0" y="201"/>
                      <a:pt x="0" y="201"/>
                    </a:cubicBezTo>
                    <a:cubicBezTo>
                      <a:pt x="0" y="201"/>
                      <a:pt x="7" y="213"/>
                      <a:pt x="26" y="220"/>
                    </a:cubicBezTo>
                    <a:cubicBezTo>
                      <a:pt x="61" y="235"/>
                      <a:pt x="87" y="233"/>
                      <a:pt x="98" y="223"/>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3" name="Freeform 165">
                <a:extLst>
                  <a:ext uri="{FF2B5EF4-FFF2-40B4-BE49-F238E27FC236}">
                    <a16:creationId xmlns:a16="http://schemas.microsoft.com/office/drawing/2014/main" id="{017B2DA0-EE67-407C-9800-D96934DAA263}"/>
                  </a:ext>
                </a:extLst>
              </p:cNvPr>
              <p:cNvSpPr>
                <a:spLocks/>
              </p:cNvSpPr>
              <p:nvPr/>
            </p:nvSpPr>
            <p:spPr bwMode="auto">
              <a:xfrm>
                <a:off x="935038" y="3922713"/>
                <a:ext cx="106363" cy="114300"/>
              </a:xfrm>
              <a:custGeom>
                <a:avLst/>
                <a:gdLst>
                  <a:gd name="T0" fmla="*/ 38 w 79"/>
                  <a:gd name="T1" fmla="*/ 7 h 85"/>
                  <a:gd name="T2" fmla="*/ 50 w 79"/>
                  <a:gd name="T3" fmla="*/ 52 h 85"/>
                  <a:gd name="T4" fmla="*/ 72 w 79"/>
                  <a:gd name="T5" fmla="*/ 58 h 85"/>
                  <a:gd name="T6" fmla="*/ 76 w 79"/>
                  <a:gd name="T7" fmla="*/ 80 h 85"/>
                  <a:gd name="T8" fmla="*/ 57 w 79"/>
                  <a:gd name="T9" fmla="*/ 81 h 85"/>
                  <a:gd name="T10" fmla="*/ 33 w 79"/>
                  <a:gd name="T11" fmla="*/ 69 h 85"/>
                  <a:gd name="T12" fmla="*/ 24 w 79"/>
                  <a:gd name="T13" fmla="*/ 57 h 85"/>
                  <a:gd name="T14" fmla="*/ 17 w 79"/>
                  <a:gd name="T15" fmla="*/ 51 h 85"/>
                  <a:gd name="T16" fmla="*/ 20 w 79"/>
                  <a:gd name="T17" fmla="*/ 82 h 85"/>
                  <a:gd name="T18" fmla="*/ 17 w 79"/>
                  <a:gd name="T19" fmla="*/ 81 h 85"/>
                  <a:gd name="T20" fmla="*/ 5 w 79"/>
                  <a:gd name="T21" fmla="*/ 36 h 85"/>
                  <a:gd name="T22" fmla="*/ 8 w 79"/>
                  <a:gd name="T23" fmla="*/ 14 h 85"/>
                  <a:gd name="T24" fmla="*/ 12 w 79"/>
                  <a:gd name="T25" fmla="*/ 2 h 85"/>
                  <a:gd name="T26" fmla="*/ 38 w 79"/>
                  <a:gd name="T27"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85">
                    <a:moveTo>
                      <a:pt x="38" y="7"/>
                    </a:moveTo>
                    <a:cubicBezTo>
                      <a:pt x="38" y="7"/>
                      <a:pt x="38" y="46"/>
                      <a:pt x="50" y="52"/>
                    </a:cubicBezTo>
                    <a:cubicBezTo>
                      <a:pt x="52" y="53"/>
                      <a:pt x="72" y="58"/>
                      <a:pt x="72" y="58"/>
                    </a:cubicBezTo>
                    <a:cubicBezTo>
                      <a:pt x="72" y="58"/>
                      <a:pt x="79" y="72"/>
                      <a:pt x="76" y="80"/>
                    </a:cubicBezTo>
                    <a:cubicBezTo>
                      <a:pt x="75" y="83"/>
                      <a:pt x="64" y="81"/>
                      <a:pt x="57" y="81"/>
                    </a:cubicBezTo>
                    <a:cubicBezTo>
                      <a:pt x="39" y="82"/>
                      <a:pt x="33" y="69"/>
                      <a:pt x="33" y="69"/>
                    </a:cubicBezTo>
                    <a:cubicBezTo>
                      <a:pt x="33" y="69"/>
                      <a:pt x="26" y="59"/>
                      <a:pt x="24" y="57"/>
                    </a:cubicBezTo>
                    <a:cubicBezTo>
                      <a:pt x="15" y="40"/>
                      <a:pt x="17" y="51"/>
                      <a:pt x="17" y="51"/>
                    </a:cubicBezTo>
                    <a:cubicBezTo>
                      <a:pt x="20" y="82"/>
                      <a:pt x="20" y="82"/>
                      <a:pt x="20" y="82"/>
                    </a:cubicBezTo>
                    <a:cubicBezTo>
                      <a:pt x="20" y="82"/>
                      <a:pt x="18" y="80"/>
                      <a:pt x="17" y="81"/>
                    </a:cubicBezTo>
                    <a:cubicBezTo>
                      <a:pt x="17" y="85"/>
                      <a:pt x="5" y="36"/>
                      <a:pt x="5" y="36"/>
                    </a:cubicBezTo>
                    <a:cubicBezTo>
                      <a:pt x="5" y="36"/>
                      <a:pt x="0" y="27"/>
                      <a:pt x="8" y="14"/>
                    </a:cubicBezTo>
                    <a:cubicBezTo>
                      <a:pt x="13" y="7"/>
                      <a:pt x="9" y="2"/>
                      <a:pt x="12" y="2"/>
                    </a:cubicBezTo>
                    <a:cubicBezTo>
                      <a:pt x="21" y="0"/>
                      <a:pt x="38" y="7"/>
                      <a:pt x="38" y="7"/>
                    </a:cubicBezTo>
                    <a:close/>
                  </a:path>
                </a:pathLst>
              </a:custGeom>
              <a:solidFill>
                <a:srgbClr val="6B7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4" name="Freeform 166">
                <a:extLst>
                  <a:ext uri="{FF2B5EF4-FFF2-40B4-BE49-F238E27FC236}">
                    <a16:creationId xmlns:a16="http://schemas.microsoft.com/office/drawing/2014/main" id="{8615149A-6A94-47C6-8FBC-FD46B6F82D15}"/>
                  </a:ext>
                </a:extLst>
              </p:cNvPr>
              <p:cNvSpPr>
                <a:spLocks/>
              </p:cNvSpPr>
              <p:nvPr/>
            </p:nvSpPr>
            <p:spPr bwMode="auto">
              <a:xfrm>
                <a:off x="981075" y="3889376"/>
                <a:ext cx="88900" cy="139700"/>
              </a:xfrm>
              <a:custGeom>
                <a:avLst/>
                <a:gdLst>
                  <a:gd name="T0" fmla="*/ 47 w 66"/>
                  <a:gd name="T1" fmla="*/ 26 h 104"/>
                  <a:gd name="T2" fmla="*/ 55 w 66"/>
                  <a:gd name="T3" fmla="*/ 71 h 104"/>
                  <a:gd name="T4" fmla="*/ 65 w 66"/>
                  <a:gd name="T5" fmla="*/ 83 h 104"/>
                  <a:gd name="T6" fmla="*/ 64 w 66"/>
                  <a:gd name="T7" fmla="*/ 97 h 104"/>
                  <a:gd name="T8" fmla="*/ 37 w 66"/>
                  <a:gd name="T9" fmla="*/ 95 h 104"/>
                  <a:gd name="T10" fmla="*/ 20 w 66"/>
                  <a:gd name="T11" fmla="*/ 71 h 104"/>
                  <a:gd name="T12" fmla="*/ 16 w 66"/>
                  <a:gd name="T13" fmla="*/ 50 h 104"/>
                  <a:gd name="T14" fmla="*/ 5 w 66"/>
                  <a:gd name="T15" fmla="*/ 80 h 104"/>
                  <a:gd name="T16" fmla="*/ 2 w 66"/>
                  <a:gd name="T17" fmla="*/ 78 h 104"/>
                  <a:gd name="T18" fmla="*/ 8 w 66"/>
                  <a:gd name="T19" fmla="*/ 31 h 104"/>
                  <a:gd name="T20" fmla="*/ 23 w 66"/>
                  <a:gd name="T21" fmla="*/ 11 h 104"/>
                  <a:gd name="T22" fmla="*/ 47 w 66"/>
                  <a:gd name="T23"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04">
                    <a:moveTo>
                      <a:pt x="47" y="26"/>
                    </a:moveTo>
                    <a:cubicBezTo>
                      <a:pt x="47" y="26"/>
                      <a:pt x="37" y="57"/>
                      <a:pt x="55" y="71"/>
                    </a:cubicBezTo>
                    <a:cubicBezTo>
                      <a:pt x="65" y="78"/>
                      <a:pt x="65" y="83"/>
                      <a:pt x="65" y="83"/>
                    </a:cubicBezTo>
                    <a:cubicBezTo>
                      <a:pt x="65" y="83"/>
                      <a:pt x="66" y="90"/>
                      <a:pt x="64" y="97"/>
                    </a:cubicBezTo>
                    <a:cubicBezTo>
                      <a:pt x="62" y="104"/>
                      <a:pt x="48" y="101"/>
                      <a:pt x="37" y="95"/>
                    </a:cubicBezTo>
                    <a:cubicBezTo>
                      <a:pt x="21" y="88"/>
                      <a:pt x="20" y="71"/>
                      <a:pt x="20" y="71"/>
                    </a:cubicBezTo>
                    <a:cubicBezTo>
                      <a:pt x="16" y="50"/>
                      <a:pt x="16" y="50"/>
                      <a:pt x="16" y="50"/>
                    </a:cubicBezTo>
                    <a:cubicBezTo>
                      <a:pt x="5" y="80"/>
                      <a:pt x="5" y="80"/>
                      <a:pt x="5" y="80"/>
                    </a:cubicBezTo>
                    <a:cubicBezTo>
                      <a:pt x="5" y="80"/>
                      <a:pt x="3" y="78"/>
                      <a:pt x="2" y="78"/>
                    </a:cubicBezTo>
                    <a:cubicBezTo>
                      <a:pt x="0" y="82"/>
                      <a:pt x="5" y="42"/>
                      <a:pt x="8" y="31"/>
                    </a:cubicBezTo>
                    <a:cubicBezTo>
                      <a:pt x="14" y="13"/>
                      <a:pt x="21" y="15"/>
                      <a:pt x="23" y="11"/>
                    </a:cubicBezTo>
                    <a:cubicBezTo>
                      <a:pt x="29" y="0"/>
                      <a:pt x="47" y="26"/>
                      <a:pt x="47" y="26"/>
                    </a:cubicBezTo>
                    <a:close/>
                  </a:path>
                </a:pathLst>
              </a:custGeom>
              <a:solidFill>
                <a:srgbClr val="919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5" name="Freeform 167">
                <a:extLst>
                  <a:ext uri="{FF2B5EF4-FFF2-40B4-BE49-F238E27FC236}">
                    <a16:creationId xmlns:a16="http://schemas.microsoft.com/office/drawing/2014/main" id="{3183E9EE-7F67-49AE-BCCD-98BCA7DED2F4}"/>
                  </a:ext>
                </a:extLst>
              </p:cNvPr>
              <p:cNvSpPr>
                <a:spLocks/>
              </p:cNvSpPr>
              <p:nvPr/>
            </p:nvSpPr>
            <p:spPr bwMode="auto">
              <a:xfrm>
                <a:off x="1185863" y="3060701"/>
                <a:ext cx="61913" cy="92075"/>
              </a:xfrm>
              <a:custGeom>
                <a:avLst/>
                <a:gdLst>
                  <a:gd name="T0" fmla="*/ 5 w 46"/>
                  <a:gd name="T1" fmla="*/ 63 h 68"/>
                  <a:gd name="T2" fmla="*/ 2 w 46"/>
                  <a:gd name="T3" fmla="*/ 33 h 68"/>
                  <a:gd name="T4" fmla="*/ 10 w 46"/>
                  <a:gd name="T5" fmla="*/ 27 h 68"/>
                  <a:gd name="T6" fmla="*/ 14 w 46"/>
                  <a:gd name="T7" fmla="*/ 24 h 68"/>
                  <a:gd name="T8" fmla="*/ 20 w 46"/>
                  <a:gd name="T9" fmla="*/ 6 h 68"/>
                  <a:gd name="T10" fmla="*/ 26 w 46"/>
                  <a:gd name="T11" fmla="*/ 3 h 68"/>
                  <a:gd name="T12" fmla="*/ 22 w 46"/>
                  <a:gd name="T13" fmla="*/ 22 h 68"/>
                  <a:gd name="T14" fmla="*/ 26 w 46"/>
                  <a:gd name="T15" fmla="*/ 24 h 68"/>
                  <a:gd name="T16" fmla="*/ 43 w 46"/>
                  <a:gd name="T17" fmla="*/ 8 h 68"/>
                  <a:gd name="T18" fmla="*/ 40 w 46"/>
                  <a:gd name="T19" fmla="*/ 16 h 68"/>
                  <a:gd name="T20" fmla="*/ 30 w 46"/>
                  <a:gd name="T21" fmla="*/ 29 h 68"/>
                  <a:gd name="T22" fmla="*/ 32 w 46"/>
                  <a:gd name="T23" fmla="*/ 45 h 68"/>
                  <a:gd name="T24" fmla="*/ 17 w 46"/>
                  <a:gd name="T25" fmla="*/ 62 h 68"/>
                  <a:gd name="T26" fmla="*/ 5 w 46"/>
                  <a:gd name="T27"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8">
                    <a:moveTo>
                      <a:pt x="5" y="63"/>
                    </a:moveTo>
                    <a:cubicBezTo>
                      <a:pt x="5" y="63"/>
                      <a:pt x="0" y="39"/>
                      <a:pt x="2" y="33"/>
                    </a:cubicBezTo>
                    <a:cubicBezTo>
                      <a:pt x="3" y="29"/>
                      <a:pt x="8" y="28"/>
                      <a:pt x="10" y="27"/>
                    </a:cubicBezTo>
                    <a:cubicBezTo>
                      <a:pt x="12" y="27"/>
                      <a:pt x="14" y="24"/>
                      <a:pt x="14" y="24"/>
                    </a:cubicBezTo>
                    <a:cubicBezTo>
                      <a:pt x="14" y="24"/>
                      <a:pt x="17" y="18"/>
                      <a:pt x="20" y="6"/>
                    </a:cubicBezTo>
                    <a:cubicBezTo>
                      <a:pt x="22" y="0"/>
                      <a:pt x="25" y="0"/>
                      <a:pt x="26" y="3"/>
                    </a:cubicBezTo>
                    <a:cubicBezTo>
                      <a:pt x="26" y="5"/>
                      <a:pt x="24" y="17"/>
                      <a:pt x="22" y="22"/>
                    </a:cubicBezTo>
                    <a:cubicBezTo>
                      <a:pt x="22" y="24"/>
                      <a:pt x="22" y="28"/>
                      <a:pt x="26" y="24"/>
                    </a:cubicBezTo>
                    <a:cubicBezTo>
                      <a:pt x="32" y="18"/>
                      <a:pt x="41" y="8"/>
                      <a:pt x="43" y="8"/>
                    </a:cubicBezTo>
                    <a:cubicBezTo>
                      <a:pt x="46" y="8"/>
                      <a:pt x="45" y="10"/>
                      <a:pt x="40" y="16"/>
                    </a:cubicBezTo>
                    <a:cubicBezTo>
                      <a:pt x="37" y="21"/>
                      <a:pt x="29" y="29"/>
                      <a:pt x="30" y="29"/>
                    </a:cubicBezTo>
                    <a:cubicBezTo>
                      <a:pt x="37" y="40"/>
                      <a:pt x="32" y="45"/>
                      <a:pt x="32" y="45"/>
                    </a:cubicBezTo>
                    <a:cubicBezTo>
                      <a:pt x="32" y="45"/>
                      <a:pt x="21" y="60"/>
                      <a:pt x="17" y="62"/>
                    </a:cubicBezTo>
                    <a:cubicBezTo>
                      <a:pt x="7" y="68"/>
                      <a:pt x="5" y="63"/>
                      <a:pt x="5" y="63"/>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6" name="Freeform 168">
                <a:extLst>
                  <a:ext uri="{FF2B5EF4-FFF2-40B4-BE49-F238E27FC236}">
                    <a16:creationId xmlns:a16="http://schemas.microsoft.com/office/drawing/2014/main" id="{205B0CF0-A999-482B-897F-2FC8644D8CA8}"/>
                  </a:ext>
                </a:extLst>
              </p:cNvPr>
              <p:cNvSpPr>
                <a:spLocks/>
              </p:cNvSpPr>
              <p:nvPr/>
            </p:nvSpPr>
            <p:spPr bwMode="auto">
              <a:xfrm>
                <a:off x="1036638" y="3109913"/>
                <a:ext cx="184150" cy="322263"/>
              </a:xfrm>
              <a:custGeom>
                <a:avLst/>
                <a:gdLst>
                  <a:gd name="T0" fmla="*/ 4 w 137"/>
                  <a:gd name="T1" fmla="*/ 222 h 240"/>
                  <a:gd name="T2" fmla="*/ 5 w 137"/>
                  <a:gd name="T3" fmla="*/ 202 h 240"/>
                  <a:gd name="T4" fmla="*/ 56 w 137"/>
                  <a:gd name="T5" fmla="*/ 124 h 240"/>
                  <a:gd name="T6" fmla="*/ 117 w 137"/>
                  <a:gd name="T7" fmla="*/ 18 h 240"/>
                  <a:gd name="T8" fmla="*/ 127 w 137"/>
                  <a:gd name="T9" fmla="*/ 6 h 240"/>
                  <a:gd name="T10" fmla="*/ 132 w 137"/>
                  <a:gd name="T11" fmla="*/ 18 h 240"/>
                  <a:gd name="T12" fmla="*/ 87 w 137"/>
                  <a:gd name="T13" fmla="*/ 127 h 240"/>
                  <a:gd name="T14" fmla="*/ 43 w 137"/>
                  <a:gd name="T15" fmla="*/ 196 h 240"/>
                  <a:gd name="T16" fmla="*/ 4 w 137"/>
                  <a:gd name="T17"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40">
                    <a:moveTo>
                      <a:pt x="4" y="222"/>
                    </a:moveTo>
                    <a:cubicBezTo>
                      <a:pt x="4" y="222"/>
                      <a:pt x="0" y="217"/>
                      <a:pt x="5" y="202"/>
                    </a:cubicBezTo>
                    <a:cubicBezTo>
                      <a:pt x="9" y="187"/>
                      <a:pt x="27" y="165"/>
                      <a:pt x="56" y="124"/>
                    </a:cubicBezTo>
                    <a:cubicBezTo>
                      <a:pt x="95" y="66"/>
                      <a:pt x="116" y="23"/>
                      <a:pt x="117" y="18"/>
                    </a:cubicBezTo>
                    <a:cubicBezTo>
                      <a:pt x="117" y="16"/>
                      <a:pt x="123" y="8"/>
                      <a:pt x="127" y="6"/>
                    </a:cubicBezTo>
                    <a:cubicBezTo>
                      <a:pt x="136" y="0"/>
                      <a:pt x="137" y="5"/>
                      <a:pt x="132" y="18"/>
                    </a:cubicBezTo>
                    <a:cubicBezTo>
                      <a:pt x="131" y="21"/>
                      <a:pt x="113" y="87"/>
                      <a:pt x="87" y="127"/>
                    </a:cubicBezTo>
                    <a:cubicBezTo>
                      <a:pt x="62" y="163"/>
                      <a:pt x="53" y="179"/>
                      <a:pt x="43" y="196"/>
                    </a:cubicBezTo>
                    <a:cubicBezTo>
                      <a:pt x="33" y="212"/>
                      <a:pt x="19" y="240"/>
                      <a:pt x="4" y="2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7" name="Freeform 169">
                <a:extLst>
                  <a:ext uri="{FF2B5EF4-FFF2-40B4-BE49-F238E27FC236}">
                    <a16:creationId xmlns:a16="http://schemas.microsoft.com/office/drawing/2014/main" id="{ECB2C8C1-B98F-4AEB-9325-595FCA5653DB}"/>
                  </a:ext>
                </a:extLst>
              </p:cNvPr>
              <p:cNvSpPr>
                <a:spLocks/>
              </p:cNvSpPr>
              <p:nvPr/>
            </p:nvSpPr>
            <p:spPr bwMode="auto">
              <a:xfrm>
                <a:off x="960438" y="3005138"/>
                <a:ext cx="82550" cy="447675"/>
              </a:xfrm>
              <a:custGeom>
                <a:avLst/>
                <a:gdLst>
                  <a:gd name="T0" fmla="*/ 11 w 61"/>
                  <a:gd name="T1" fmla="*/ 322 h 333"/>
                  <a:gd name="T2" fmla="*/ 2 w 61"/>
                  <a:gd name="T3" fmla="*/ 301 h 333"/>
                  <a:gd name="T4" fmla="*/ 19 w 61"/>
                  <a:gd name="T5" fmla="*/ 198 h 333"/>
                  <a:gd name="T6" fmla="*/ 34 w 61"/>
                  <a:gd name="T7" fmla="*/ 67 h 333"/>
                  <a:gd name="T8" fmla="*/ 22 w 61"/>
                  <a:gd name="T9" fmla="*/ 37 h 333"/>
                  <a:gd name="T10" fmla="*/ 15 w 61"/>
                  <a:gd name="T11" fmla="*/ 11 h 333"/>
                  <a:gd name="T12" fmla="*/ 32 w 61"/>
                  <a:gd name="T13" fmla="*/ 13 h 333"/>
                  <a:gd name="T14" fmla="*/ 41 w 61"/>
                  <a:gd name="T15" fmla="*/ 29 h 333"/>
                  <a:gd name="T16" fmla="*/ 51 w 61"/>
                  <a:gd name="T17" fmla="*/ 57 h 333"/>
                  <a:gd name="T18" fmla="*/ 52 w 61"/>
                  <a:gd name="T19" fmla="*/ 187 h 333"/>
                  <a:gd name="T20" fmla="*/ 38 w 61"/>
                  <a:gd name="T21" fmla="*/ 277 h 333"/>
                  <a:gd name="T22" fmla="*/ 11 w 61"/>
                  <a:gd name="T23" fmla="*/ 32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333">
                    <a:moveTo>
                      <a:pt x="11" y="322"/>
                    </a:moveTo>
                    <a:cubicBezTo>
                      <a:pt x="11" y="322"/>
                      <a:pt x="4" y="319"/>
                      <a:pt x="2" y="301"/>
                    </a:cubicBezTo>
                    <a:cubicBezTo>
                      <a:pt x="0" y="284"/>
                      <a:pt x="8" y="254"/>
                      <a:pt x="19" y="198"/>
                    </a:cubicBezTo>
                    <a:cubicBezTo>
                      <a:pt x="33" y="122"/>
                      <a:pt x="36" y="72"/>
                      <a:pt x="34" y="67"/>
                    </a:cubicBezTo>
                    <a:cubicBezTo>
                      <a:pt x="32" y="62"/>
                      <a:pt x="22" y="37"/>
                      <a:pt x="22" y="37"/>
                    </a:cubicBezTo>
                    <a:cubicBezTo>
                      <a:pt x="22" y="37"/>
                      <a:pt x="14" y="18"/>
                      <a:pt x="15" y="11"/>
                    </a:cubicBezTo>
                    <a:cubicBezTo>
                      <a:pt x="18" y="0"/>
                      <a:pt x="29" y="7"/>
                      <a:pt x="32" y="13"/>
                    </a:cubicBezTo>
                    <a:cubicBezTo>
                      <a:pt x="35" y="19"/>
                      <a:pt x="36" y="21"/>
                      <a:pt x="41" y="29"/>
                    </a:cubicBezTo>
                    <a:cubicBezTo>
                      <a:pt x="47" y="39"/>
                      <a:pt x="55" y="44"/>
                      <a:pt x="51" y="57"/>
                    </a:cubicBezTo>
                    <a:cubicBezTo>
                      <a:pt x="50" y="61"/>
                      <a:pt x="61" y="135"/>
                      <a:pt x="52" y="187"/>
                    </a:cubicBezTo>
                    <a:cubicBezTo>
                      <a:pt x="43" y="236"/>
                      <a:pt x="41" y="255"/>
                      <a:pt x="38" y="277"/>
                    </a:cubicBezTo>
                    <a:cubicBezTo>
                      <a:pt x="35" y="299"/>
                      <a:pt x="33" y="333"/>
                      <a:pt x="11" y="3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8" name="Freeform 170">
                <a:extLst>
                  <a:ext uri="{FF2B5EF4-FFF2-40B4-BE49-F238E27FC236}">
                    <a16:creationId xmlns:a16="http://schemas.microsoft.com/office/drawing/2014/main" id="{BF93BB54-C2ED-4D0F-8DFA-3E0434060076}"/>
                  </a:ext>
                </a:extLst>
              </p:cNvPr>
              <p:cNvSpPr>
                <a:spLocks/>
              </p:cNvSpPr>
              <p:nvPr/>
            </p:nvSpPr>
            <p:spPr bwMode="auto">
              <a:xfrm>
                <a:off x="1012825" y="3028951"/>
                <a:ext cx="33338" cy="58738"/>
              </a:xfrm>
              <a:custGeom>
                <a:avLst/>
                <a:gdLst>
                  <a:gd name="T0" fmla="*/ 22 w 25"/>
                  <a:gd name="T1" fmla="*/ 4 h 44"/>
                  <a:gd name="T2" fmla="*/ 14 w 25"/>
                  <a:gd name="T3" fmla="*/ 11 h 44"/>
                  <a:gd name="T4" fmla="*/ 3 w 25"/>
                  <a:gd name="T5" fmla="*/ 22 h 44"/>
                  <a:gd name="T6" fmla="*/ 3 w 25"/>
                  <a:gd name="T7" fmla="*/ 44 h 44"/>
                  <a:gd name="T8" fmla="*/ 14 w 25"/>
                  <a:gd name="T9" fmla="*/ 38 h 44"/>
                  <a:gd name="T10" fmla="*/ 22 w 25"/>
                  <a:gd name="T11" fmla="*/ 12 h 44"/>
                  <a:gd name="T12" fmla="*/ 22 w 25"/>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25" h="44">
                    <a:moveTo>
                      <a:pt x="22" y="4"/>
                    </a:moveTo>
                    <a:cubicBezTo>
                      <a:pt x="22" y="4"/>
                      <a:pt x="19" y="0"/>
                      <a:pt x="14" y="11"/>
                    </a:cubicBezTo>
                    <a:cubicBezTo>
                      <a:pt x="12" y="15"/>
                      <a:pt x="9" y="24"/>
                      <a:pt x="3" y="22"/>
                    </a:cubicBezTo>
                    <a:cubicBezTo>
                      <a:pt x="0" y="21"/>
                      <a:pt x="3" y="44"/>
                      <a:pt x="3" y="44"/>
                    </a:cubicBezTo>
                    <a:cubicBezTo>
                      <a:pt x="3" y="44"/>
                      <a:pt x="12" y="40"/>
                      <a:pt x="14" y="38"/>
                    </a:cubicBezTo>
                    <a:cubicBezTo>
                      <a:pt x="18" y="33"/>
                      <a:pt x="22" y="12"/>
                      <a:pt x="22" y="12"/>
                    </a:cubicBezTo>
                    <a:cubicBezTo>
                      <a:pt x="22" y="12"/>
                      <a:pt x="25" y="1"/>
                      <a:pt x="22" y="4"/>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59" name="Freeform 171">
                <a:extLst>
                  <a:ext uri="{FF2B5EF4-FFF2-40B4-BE49-F238E27FC236}">
                    <a16:creationId xmlns:a16="http://schemas.microsoft.com/office/drawing/2014/main" id="{D16751B0-9C06-463F-B651-0731F6A07594}"/>
                  </a:ext>
                </a:extLst>
              </p:cNvPr>
              <p:cNvSpPr>
                <a:spLocks/>
              </p:cNvSpPr>
              <p:nvPr/>
            </p:nvSpPr>
            <p:spPr bwMode="auto">
              <a:xfrm>
                <a:off x="938213" y="3181351"/>
                <a:ext cx="157163" cy="352425"/>
              </a:xfrm>
              <a:custGeom>
                <a:avLst/>
                <a:gdLst>
                  <a:gd name="T0" fmla="*/ 111 w 117"/>
                  <a:gd name="T1" fmla="*/ 38 h 263"/>
                  <a:gd name="T2" fmla="*/ 73 w 117"/>
                  <a:gd name="T3" fmla="*/ 5 h 263"/>
                  <a:gd name="T4" fmla="*/ 10 w 117"/>
                  <a:gd name="T5" fmla="*/ 51 h 263"/>
                  <a:gd name="T6" fmla="*/ 23 w 117"/>
                  <a:gd name="T7" fmla="*/ 138 h 263"/>
                  <a:gd name="T8" fmla="*/ 46 w 117"/>
                  <a:gd name="T9" fmla="*/ 228 h 263"/>
                  <a:gd name="T10" fmla="*/ 27 w 117"/>
                  <a:gd name="T11" fmla="*/ 263 h 263"/>
                  <a:gd name="T12" fmla="*/ 77 w 117"/>
                  <a:gd name="T13" fmla="*/ 221 h 263"/>
                  <a:gd name="T14" fmla="*/ 75 w 117"/>
                  <a:gd name="T15" fmla="*/ 137 h 263"/>
                  <a:gd name="T16" fmla="*/ 83 w 117"/>
                  <a:gd name="T17" fmla="*/ 164 h 263"/>
                  <a:gd name="T18" fmla="*/ 87 w 117"/>
                  <a:gd name="T19" fmla="*/ 220 h 263"/>
                  <a:gd name="T20" fmla="*/ 112 w 117"/>
                  <a:gd name="T21" fmla="*/ 153 h 263"/>
                  <a:gd name="T22" fmla="*/ 104 w 117"/>
                  <a:gd name="T23" fmla="*/ 97 h 263"/>
                  <a:gd name="T24" fmla="*/ 111 w 117"/>
                  <a:gd name="T25" fmla="*/ 62 h 263"/>
                  <a:gd name="T26" fmla="*/ 111 w 117"/>
                  <a:gd name="T27" fmla="*/ 3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263">
                    <a:moveTo>
                      <a:pt x="111" y="38"/>
                    </a:moveTo>
                    <a:cubicBezTo>
                      <a:pt x="111" y="38"/>
                      <a:pt x="103" y="10"/>
                      <a:pt x="73" y="5"/>
                    </a:cubicBezTo>
                    <a:cubicBezTo>
                      <a:pt x="43" y="0"/>
                      <a:pt x="17" y="25"/>
                      <a:pt x="10" y="51"/>
                    </a:cubicBezTo>
                    <a:cubicBezTo>
                      <a:pt x="0" y="84"/>
                      <a:pt x="13" y="122"/>
                      <a:pt x="23" y="138"/>
                    </a:cubicBezTo>
                    <a:cubicBezTo>
                      <a:pt x="32" y="154"/>
                      <a:pt x="51" y="202"/>
                      <a:pt x="46" y="228"/>
                    </a:cubicBezTo>
                    <a:cubicBezTo>
                      <a:pt x="41" y="255"/>
                      <a:pt x="27" y="263"/>
                      <a:pt x="27" y="263"/>
                    </a:cubicBezTo>
                    <a:cubicBezTo>
                      <a:pt x="27" y="263"/>
                      <a:pt x="71" y="261"/>
                      <a:pt x="77" y="221"/>
                    </a:cubicBezTo>
                    <a:cubicBezTo>
                      <a:pt x="84" y="180"/>
                      <a:pt x="75" y="137"/>
                      <a:pt x="75" y="137"/>
                    </a:cubicBezTo>
                    <a:cubicBezTo>
                      <a:pt x="75" y="137"/>
                      <a:pt x="77" y="133"/>
                      <a:pt x="83" y="164"/>
                    </a:cubicBezTo>
                    <a:cubicBezTo>
                      <a:pt x="89" y="196"/>
                      <a:pt x="87" y="220"/>
                      <a:pt x="87" y="220"/>
                    </a:cubicBezTo>
                    <a:cubicBezTo>
                      <a:pt x="87" y="220"/>
                      <a:pt x="106" y="198"/>
                      <a:pt x="112" y="153"/>
                    </a:cubicBezTo>
                    <a:cubicBezTo>
                      <a:pt x="115" y="136"/>
                      <a:pt x="108" y="110"/>
                      <a:pt x="104" y="97"/>
                    </a:cubicBezTo>
                    <a:cubicBezTo>
                      <a:pt x="97" y="71"/>
                      <a:pt x="111" y="62"/>
                      <a:pt x="111" y="62"/>
                    </a:cubicBezTo>
                    <a:cubicBezTo>
                      <a:pt x="111" y="62"/>
                      <a:pt x="117" y="62"/>
                      <a:pt x="111" y="38"/>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78" name="Group 277">
              <a:extLst>
                <a:ext uri="{FF2B5EF4-FFF2-40B4-BE49-F238E27FC236}">
                  <a16:creationId xmlns:a16="http://schemas.microsoft.com/office/drawing/2014/main" id="{3E08A35C-F78E-42D8-9DB6-7D925722EB28}"/>
                </a:ext>
              </a:extLst>
            </p:cNvPr>
            <p:cNvGrpSpPr/>
            <p:nvPr/>
          </p:nvGrpSpPr>
          <p:grpSpPr>
            <a:xfrm>
              <a:off x="1252203" y="2480415"/>
              <a:ext cx="167602" cy="562081"/>
              <a:chOff x="3822700" y="1671638"/>
              <a:chExt cx="260350" cy="873125"/>
            </a:xfrm>
          </p:grpSpPr>
          <p:sp>
            <p:nvSpPr>
              <p:cNvPr id="435" name="Freeform 194">
                <a:extLst>
                  <a:ext uri="{FF2B5EF4-FFF2-40B4-BE49-F238E27FC236}">
                    <a16:creationId xmlns:a16="http://schemas.microsoft.com/office/drawing/2014/main" id="{B56C01E8-F231-4491-B481-E7FDB14C4FB1}"/>
                  </a:ext>
                </a:extLst>
              </p:cNvPr>
              <p:cNvSpPr>
                <a:spLocks/>
              </p:cNvSpPr>
              <p:nvPr/>
            </p:nvSpPr>
            <p:spPr bwMode="auto">
              <a:xfrm>
                <a:off x="3822700" y="2119313"/>
                <a:ext cx="46038" cy="69850"/>
              </a:xfrm>
              <a:custGeom>
                <a:avLst/>
                <a:gdLst>
                  <a:gd name="T0" fmla="*/ 25 w 35"/>
                  <a:gd name="T1" fmla="*/ 0 h 52"/>
                  <a:gd name="T2" fmla="*/ 14 w 35"/>
                  <a:gd name="T3" fmla="*/ 0 h 52"/>
                  <a:gd name="T4" fmla="*/ 7 w 35"/>
                  <a:gd name="T5" fmla="*/ 10 h 52"/>
                  <a:gd name="T6" fmla="*/ 9 w 35"/>
                  <a:gd name="T7" fmla="*/ 48 h 52"/>
                  <a:gd name="T8" fmla="*/ 20 w 35"/>
                  <a:gd name="T9" fmla="*/ 50 h 52"/>
                  <a:gd name="T10" fmla="*/ 27 w 35"/>
                  <a:gd name="T11" fmla="*/ 42 h 52"/>
                  <a:gd name="T12" fmla="*/ 26 w 35"/>
                  <a:gd name="T13" fmla="*/ 28 h 52"/>
                  <a:gd name="T14" fmla="*/ 25 w 3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2">
                    <a:moveTo>
                      <a:pt x="25" y="0"/>
                    </a:moveTo>
                    <a:cubicBezTo>
                      <a:pt x="14" y="0"/>
                      <a:pt x="14" y="0"/>
                      <a:pt x="14" y="0"/>
                    </a:cubicBezTo>
                    <a:cubicBezTo>
                      <a:pt x="7" y="10"/>
                      <a:pt x="7" y="10"/>
                      <a:pt x="7" y="10"/>
                    </a:cubicBezTo>
                    <a:cubicBezTo>
                      <a:pt x="7" y="10"/>
                      <a:pt x="0" y="28"/>
                      <a:pt x="9" y="48"/>
                    </a:cubicBezTo>
                    <a:cubicBezTo>
                      <a:pt x="11" y="52"/>
                      <a:pt x="15" y="52"/>
                      <a:pt x="20" y="50"/>
                    </a:cubicBezTo>
                    <a:cubicBezTo>
                      <a:pt x="26" y="49"/>
                      <a:pt x="27" y="42"/>
                      <a:pt x="27" y="42"/>
                    </a:cubicBezTo>
                    <a:cubicBezTo>
                      <a:pt x="26" y="28"/>
                      <a:pt x="26" y="28"/>
                      <a:pt x="26" y="28"/>
                    </a:cubicBezTo>
                    <a:cubicBezTo>
                      <a:pt x="35" y="12"/>
                      <a:pt x="32" y="0"/>
                      <a:pt x="25" y="0"/>
                    </a:cubicBezTo>
                    <a:close/>
                  </a:path>
                </a:pathLst>
              </a:custGeom>
              <a:solidFill>
                <a:srgbClr val="E5CB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36" name="Freeform 195">
                <a:extLst>
                  <a:ext uri="{FF2B5EF4-FFF2-40B4-BE49-F238E27FC236}">
                    <a16:creationId xmlns:a16="http://schemas.microsoft.com/office/drawing/2014/main" id="{1666F6D2-67C1-4564-807D-937FB375FC6D}"/>
                  </a:ext>
                </a:extLst>
              </p:cNvPr>
              <p:cNvSpPr>
                <a:spLocks/>
              </p:cNvSpPr>
              <p:nvPr/>
            </p:nvSpPr>
            <p:spPr bwMode="auto">
              <a:xfrm>
                <a:off x="3822700" y="2116138"/>
                <a:ext cx="34925" cy="66675"/>
              </a:xfrm>
              <a:custGeom>
                <a:avLst/>
                <a:gdLst>
                  <a:gd name="T0" fmla="*/ 24 w 25"/>
                  <a:gd name="T1" fmla="*/ 14 h 50"/>
                  <a:gd name="T2" fmla="*/ 13 w 25"/>
                  <a:gd name="T3" fmla="*/ 28 h 50"/>
                  <a:gd name="T4" fmla="*/ 20 w 25"/>
                  <a:gd name="T5" fmla="*/ 44 h 50"/>
                  <a:gd name="T6" fmla="*/ 12 w 25"/>
                  <a:gd name="T7" fmla="*/ 45 h 50"/>
                  <a:gd name="T8" fmla="*/ 1 w 25"/>
                  <a:gd name="T9" fmla="*/ 25 h 50"/>
                  <a:gd name="T10" fmla="*/ 18 w 25"/>
                  <a:gd name="T11" fmla="*/ 1 h 50"/>
                  <a:gd name="T12" fmla="*/ 24 w 25"/>
                  <a:gd name="T13" fmla="*/ 14 h 50"/>
                </a:gdLst>
                <a:ahLst/>
                <a:cxnLst>
                  <a:cxn ang="0">
                    <a:pos x="T0" y="T1"/>
                  </a:cxn>
                  <a:cxn ang="0">
                    <a:pos x="T2" y="T3"/>
                  </a:cxn>
                  <a:cxn ang="0">
                    <a:pos x="T4" y="T5"/>
                  </a:cxn>
                  <a:cxn ang="0">
                    <a:pos x="T6" y="T7"/>
                  </a:cxn>
                  <a:cxn ang="0">
                    <a:pos x="T8" y="T9"/>
                  </a:cxn>
                  <a:cxn ang="0">
                    <a:pos x="T10" y="T11"/>
                  </a:cxn>
                  <a:cxn ang="0">
                    <a:pos x="T12" y="T13"/>
                  </a:cxn>
                </a:cxnLst>
                <a:rect l="0" t="0" r="r" b="b"/>
                <a:pathLst>
                  <a:path w="25" h="50">
                    <a:moveTo>
                      <a:pt x="24" y="14"/>
                    </a:moveTo>
                    <a:cubicBezTo>
                      <a:pt x="24" y="21"/>
                      <a:pt x="16" y="23"/>
                      <a:pt x="13" y="28"/>
                    </a:cubicBezTo>
                    <a:cubicBezTo>
                      <a:pt x="11" y="33"/>
                      <a:pt x="20" y="39"/>
                      <a:pt x="20" y="44"/>
                    </a:cubicBezTo>
                    <a:cubicBezTo>
                      <a:pt x="19" y="50"/>
                      <a:pt x="13" y="48"/>
                      <a:pt x="12" y="45"/>
                    </a:cubicBezTo>
                    <a:cubicBezTo>
                      <a:pt x="12" y="44"/>
                      <a:pt x="0" y="29"/>
                      <a:pt x="1" y="25"/>
                    </a:cubicBezTo>
                    <a:cubicBezTo>
                      <a:pt x="8" y="7"/>
                      <a:pt x="13" y="0"/>
                      <a:pt x="18" y="1"/>
                    </a:cubicBezTo>
                    <a:cubicBezTo>
                      <a:pt x="24" y="2"/>
                      <a:pt x="25" y="7"/>
                      <a:pt x="24" y="14"/>
                    </a:cubicBezTo>
                    <a:close/>
                  </a:path>
                </a:pathLst>
              </a:custGeom>
              <a:solidFill>
                <a:srgbClr val="F4D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37" name="Freeform 196">
                <a:extLst>
                  <a:ext uri="{FF2B5EF4-FFF2-40B4-BE49-F238E27FC236}">
                    <a16:creationId xmlns:a16="http://schemas.microsoft.com/office/drawing/2014/main" id="{EE7E4678-E5E7-419D-8CDD-4B37D66304DB}"/>
                  </a:ext>
                </a:extLst>
              </p:cNvPr>
              <p:cNvSpPr>
                <a:spLocks/>
              </p:cNvSpPr>
              <p:nvPr/>
            </p:nvSpPr>
            <p:spPr bwMode="auto">
              <a:xfrm>
                <a:off x="3859213" y="1679575"/>
                <a:ext cx="171450" cy="312738"/>
              </a:xfrm>
              <a:custGeom>
                <a:avLst/>
                <a:gdLst>
                  <a:gd name="T0" fmla="*/ 66 w 128"/>
                  <a:gd name="T1" fmla="*/ 0 h 232"/>
                  <a:gd name="T2" fmla="*/ 34 w 128"/>
                  <a:gd name="T3" fmla="*/ 22 h 232"/>
                  <a:gd name="T4" fmla="*/ 15 w 128"/>
                  <a:gd name="T5" fmla="*/ 154 h 232"/>
                  <a:gd name="T6" fmla="*/ 0 w 128"/>
                  <a:gd name="T7" fmla="*/ 232 h 232"/>
                  <a:gd name="T8" fmla="*/ 44 w 128"/>
                  <a:gd name="T9" fmla="*/ 223 h 232"/>
                  <a:gd name="T10" fmla="*/ 128 w 128"/>
                  <a:gd name="T11" fmla="*/ 165 h 232"/>
                  <a:gd name="T12" fmla="*/ 125 w 128"/>
                  <a:gd name="T13" fmla="*/ 49 h 232"/>
                  <a:gd name="T14" fmla="*/ 66 w 128"/>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32">
                    <a:moveTo>
                      <a:pt x="66" y="0"/>
                    </a:moveTo>
                    <a:cubicBezTo>
                      <a:pt x="66" y="0"/>
                      <a:pt x="45" y="5"/>
                      <a:pt x="34" y="22"/>
                    </a:cubicBezTo>
                    <a:cubicBezTo>
                      <a:pt x="19" y="44"/>
                      <a:pt x="26" y="99"/>
                      <a:pt x="15" y="154"/>
                    </a:cubicBezTo>
                    <a:cubicBezTo>
                      <a:pt x="8" y="191"/>
                      <a:pt x="0" y="232"/>
                      <a:pt x="0" y="232"/>
                    </a:cubicBezTo>
                    <a:cubicBezTo>
                      <a:pt x="0" y="232"/>
                      <a:pt x="36" y="228"/>
                      <a:pt x="44" y="223"/>
                    </a:cubicBezTo>
                    <a:cubicBezTo>
                      <a:pt x="55" y="216"/>
                      <a:pt x="128" y="165"/>
                      <a:pt x="128" y="165"/>
                    </a:cubicBezTo>
                    <a:cubicBezTo>
                      <a:pt x="128" y="165"/>
                      <a:pt x="125" y="52"/>
                      <a:pt x="125" y="49"/>
                    </a:cubicBezTo>
                    <a:cubicBezTo>
                      <a:pt x="125" y="45"/>
                      <a:pt x="66" y="0"/>
                      <a:pt x="66" y="0"/>
                    </a:cubicBezTo>
                    <a:close/>
                  </a:path>
                </a:pathLst>
              </a:custGeom>
              <a:solidFill>
                <a:srgbClr val="230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38" name="Freeform 197">
                <a:extLst>
                  <a:ext uri="{FF2B5EF4-FFF2-40B4-BE49-F238E27FC236}">
                    <a16:creationId xmlns:a16="http://schemas.microsoft.com/office/drawing/2014/main" id="{FF7B864D-58C0-4B44-8579-E587F7AFDFAB}"/>
                  </a:ext>
                </a:extLst>
              </p:cNvPr>
              <p:cNvSpPr>
                <a:spLocks/>
              </p:cNvSpPr>
              <p:nvPr/>
            </p:nvSpPr>
            <p:spPr bwMode="auto">
              <a:xfrm>
                <a:off x="3840163" y="1846263"/>
                <a:ext cx="92075" cy="287338"/>
              </a:xfrm>
              <a:custGeom>
                <a:avLst/>
                <a:gdLst>
                  <a:gd name="T0" fmla="*/ 54 w 68"/>
                  <a:gd name="T1" fmla="*/ 4 h 213"/>
                  <a:gd name="T2" fmla="*/ 32 w 68"/>
                  <a:gd name="T3" fmla="*/ 36 h 213"/>
                  <a:gd name="T4" fmla="*/ 27 w 68"/>
                  <a:gd name="T5" fmla="*/ 115 h 213"/>
                  <a:gd name="T6" fmla="*/ 0 w 68"/>
                  <a:gd name="T7" fmla="*/ 203 h 213"/>
                  <a:gd name="T8" fmla="*/ 4 w 68"/>
                  <a:gd name="T9" fmla="*/ 209 h 213"/>
                  <a:gd name="T10" fmla="*/ 19 w 68"/>
                  <a:gd name="T11" fmla="*/ 213 h 213"/>
                  <a:gd name="T12" fmla="*/ 57 w 68"/>
                  <a:gd name="T13" fmla="*/ 132 h 213"/>
                  <a:gd name="T14" fmla="*/ 68 w 68"/>
                  <a:gd name="T15" fmla="*/ 31 h 213"/>
                  <a:gd name="T16" fmla="*/ 54 w 68"/>
                  <a:gd name="T17" fmla="*/ 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13">
                    <a:moveTo>
                      <a:pt x="54" y="4"/>
                    </a:moveTo>
                    <a:cubicBezTo>
                      <a:pt x="54" y="4"/>
                      <a:pt x="39" y="5"/>
                      <a:pt x="32" y="36"/>
                    </a:cubicBezTo>
                    <a:cubicBezTo>
                      <a:pt x="26" y="66"/>
                      <a:pt x="30" y="106"/>
                      <a:pt x="27" y="115"/>
                    </a:cubicBezTo>
                    <a:cubicBezTo>
                      <a:pt x="24" y="122"/>
                      <a:pt x="0" y="203"/>
                      <a:pt x="0" y="203"/>
                    </a:cubicBezTo>
                    <a:cubicBezTo>
                      <a:pt x="0" y="203"/>
                      <a:pt x="3" y="208"/>
                      <a:pt x="4" y="209"/>
                    </a:cubicBezTo>
                    <a:cubicBezTo>
                      <a:pt x="11" y="212"/>
                      <a:pt x="19" y="213"/>
                      <a:pt x="19" y="213"/>
                    </a:cubicBezTo>
                    <a:cubicBezTo>
                      <a:pt x="57" y="132"/>
                      <a:pt x="57" y="132"/>
                      <a:pt x="57" y="132"/>
                    </a:cubicBezTo>
                    <a:cubicBezTo>
                      <a:pt x="68" y="31"/>
                      <a:pt x="68" y="31"/>
                      <a:pt x="68" y="31"/>
                    </a:cubicBezTo>
                    <a:cubicBezTo>
                      <a:pt x="68" y="31"/>
                      <a:pt x="66" y="0"/>
                      <a:pt x="54" y="4"/>
                    </a:cubicBezTo>
                    <a:close/>
                  </a:path>
                </a:pathLst>
              </a:custGeom>
              <a:solidFill>
                <a:srgbClr val="CEB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39" name="Freeform 198">
                <a:extLst>
                  <a:ext uri="{FF2B5EF4-FFF2-40B4-BE49-F238E27FC236}">
                    <a16:creationId xmlns:a16="http://schemas.microsoft.com/office/drawing/2014/main" id="{E74F736C-A95B-4E0D-A5A1-01EBC2706011}"/>
                  </a:ext>
                </a:extLst>
              </p:cNvPr>
              <p:cNvSpPr>
                <a:spLocks/>
              </p:cNvSpPr>
              <p:nvPr/>
            </p:nvSpPr>
            <p:spPr bwMode="auto">
              <a:xfrm>
                <a:off x="3978275" y="2405063"/>
                <a:ext cx="88900" cy="111125"/>
              </a:xfrm>
              <a:custGeom>
                <a:avLst/>
                <a:gdLst>
                  <a:gd name="T0" fmla="*/ 8 w 67"/>
                  <a:gd name="T1" fmla="*/ 25 h 82"/>
                  <a:gd name="T2" fmla="*/ 13 w 67"/>
                  <a:gd name="T3" fmla="*/ 50 h 82"/>
                  <a:gd name="T4" fmla="*/ 3 w 67"/>
                  <a:gd name="T5" fmla="*/ 63 h 82"/>
                  <a:gd name="T6" fmla="*/ 5 w 67"/>
                  <a:gd name="T7" fmla="*/ 78 h 82"/>
                  <a:gd name="T8" fmla="*/ 28 w 67"/>
                  <a:gd name="T9" fmla="*/ 75 h 82"/>
                  <a:gd name="T10" fmla="*/ 41 w 67"/>
                  <a:gd name="T11" fmla="*/ 65 h 82"/>
                  <a:gd name="T12" fmla="*/ 44 w 67"/>
                  <a:gd name="T13" fmla="*/ 51 h 82"/>
                  <a:gd name="T14" fmla="*/ 43 w 67"/>
                  <a:gd name="T15" fmla="*/ 37 h 82"/>
                  <a:gd name="T16" fmla="*/ 59 w 67"/>
                  <a:gd name="T17" fmla="*/ 55 h 82"/>
                  <a:gd name="T18" fmla="*/ 66 w 67"/>
                  <a:gd name="T19" fmla="*/ 50 h 82"/>
                  <a:gd name="T20" fmla="*/ 47 w 67"/>
                  <a:gd name="T21" fmla="*/ 24 h 82"/>
                  <a:gd name="T22" fmla="*/ 27 w 67"/>
                  <a:gd name="T23" fmla="*/ 6 h 82"/>
                  <a:gd name="T24" fmla="*/ 8 w 67"/>
                  <a:gd name="T25"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82">
                    <a:moveTo>
                      <a:pt x="8" y="25"/>
                    </a:moveTo>
                    <a:cubicBezTo>
                      <a:pt x="8" y="25"/>
                      <a:pt x="13" y="40"/>
                      <a:pt x="13" y="50"/>
                    </a:cubicBezTo>
                    <a:cubicBezTo>
                      <a:pt x="13" y="56"/>
                      <a:pt x="3" y="63"/>
                      <a:pt x="3" y="63"/>
                    </a:cubicBezTo>
                    <a:cubicBezTo>
                      <a:pt x="3" y="63"/>
                      <a:pt x="0" y="74"/>
                      <a:pt x="5" y="78"/>
                    </a:cubicBezTo>
                    <a:cubicBezTo>
                      <a:pt x="9" y="82"/>
                      <a:pt x="20" y="77"/>
                      <a:pt x="28" y="75"/>
                    </a:cubicBezTo>
                    <a:cubicBezTo>
                      <a:pt x="35" y="73"/>
                      <a:pt x="40" y="67"/>
                      <a:pt x="41" y="65"/>
                    </a:cubicBezTo>
                    <a:cubicBezTo>
                      <a:pt x="44" y="58"/>
                      <a:pt x="44" y="51"/>
                      <a:pt x="44" y="51"/>
                    </a:cubicBezTo>
                    <a:cubicBezTo>
                      <a:pt x="43" y="37"/>
                      <a:pt x="43" y="37"/>
                      <a:pt x="43" y="37"/>
                    </a:cubicBezTo>
                    <a:cubicBezTo>
                      <a:pt x="59" y="55"/>
                      <a:pt x="59" y="55"/>
                      <a:pt x="59" y="55"/>
                    </a:cubicBezTo>
                    <a:cubicBezTo>
                      <a:pt x="59" y="55"/>
                      <a:pt x="66" y="50"/>
                      <a:pt x="66" y="50"/>
                    </a:cubicBezTo>
                    <a:cubicBezTo>
                      <a:pt x="67" y="49"/>
                      <a:pt x="47" y="24"/>
                      <a:pt x="47" y="24"/>
                    </a:cubicBezTo>
                    <a:cubicBezTo>
                      <a:pt x="47" y="24"/>
                      <a:pt x="39" y="11"/>
                      <a:pt x="27" y="6"/>
                    </a:cubicBezTo>
                    <a:cubicBezTo>
                      <a:pt x="15" y="0"/>
                      <a:pt x="8" y="25"/>
                      <a:pt x="8" y="25"/>
                    </a:cubicBezTo>
                    <a:close/>
                  </a:path>
                </a:pathLst>
              </a:custGeom>
              <a:solidFill>
                <a:srgbClr val="C1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40" name="Freeform 199">
                <a:extLst>
                  <a:ext uri="{FF2B5EF4-FFF2-40B4-BE49-F238E27FC236}">
                    <a16:creationId xmlns:a16="http://schemas.microsoft.com/office/drawing/2014/main" id="{B39E7926-A1E6-498B-9782-BADC8F9C21F0}"/>
                  </a:ext>
                </a:extLst>
              </p:cNvPr>
              <p:cNvSpPr>
                <a:spLocks/>
              </p:cNvSpPr>
              <p:nvPr/>
            </p:nvSpPr>
            <p:spPr bwMode="auto">
              <a:xfrm>
                <a:off x="3844925" y="2043113"/>
                <a:ext cx="190500" cy="414338"/>
              </a:xfrm>
              <a:custGeom>
                <a:avLst/>
                <a:gdLst>
                  <a:gd name="T0" fmla="*/ 95 w 142"/>
                  <a:gd name="T1" fmla="*/ 79 h 308"/>
                  <a:gd name="T2" fmla="*/ 57 w 142"/>
                  <a:gd name="T3" fmla="*/ 185 h 308"/>
                  <a:gd name="T4" fmla="*/ 142 w 142"/>
                  <a:gd name="T5" fmla="*/ 288 h 308"/>
                  <a:gd name="T6" fmla="*/ 119 w 142"/>
                  <a:gd name="T7" fmla="*/ 302 h 308"/>
                  <a:gd name="T8" fmla="*/ 85 w 142"/>
                  <a:gd name="T9" fmla="*/ 284 h 308"/>
                  <a:gd name="T10" fmla="*/ 7 w 142"/>
                  <a:gd name="T11" fmla="*/ 176 h 308"/>
                  <a:gd name="T12" fmla="*/ 31 w 142"/>
                  <a:gd name="T13" fmla="*/ 65 h 308"/>
                  <a:gd name="T14" fmla="*/ 49 w 142"/>
                  <a:gd name="T15" fmla="*/ 0 h 308"/>
                  <a:gd name="T16" fmla="*/ 95 w 142"/>
                  <a:gd name="T17" fmla="*/ 7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308">
                    <a:moveTo>
                      <a:pt x="95" y="79"/>
                    </a:moveTo>
                    <a:cubicBezTo>
                      <a:pt x="96" y="82"/>
                      <a:pt x="49" y="176"/>
                      <a:pt x="57" y="185"/>
                    </a:cubicBezTo>
                    <a:cubicBezTo>
                      <a:pt x="80" y="207"/>
                      <a:pt x="141" y="280"/>
                      <a:pt x="142" y="288"/>
                    </a:cubicBezTo>
                    <a:cubicBezTo>
                      <a:pt x="142" y="288"/>
                      <a:pt x="129" y="298"/>
                      <a:pt x="119" y="302"/>
                    </a:cubicBezTo>
                    <a:cubicBezTo>
                      <a:pt x="104" y="308"/>
                      <a:pt x="85" y="284"/>
                      <a:pt x="85" y="284"/>
                    </a:cubicBezTo>
                    <a:cubicBezTo>
                      <a:pt x="61" y="249"/>
                      <a:pt x="0" y="218"/>
                      <a:pt x="7" y="176"/>
                    </a:cubicBezTo>
                    <a:cubicBezTo>
                      <a:pt x="15" y="125"/>
                      <a:pt x="31" y="65"/>
                      <a:pt x="31" y="65"/>
                    </a:cubicBezTo>
                    <a:cubicBezTo>
                      <a:pt x="49" y="0"/>
                      <a:pt x="49" y="0"/>
                      <a:pt x="49" y="0"/>
                    </a:cubicBezTo>
                    <a:cubicBezTo>
                      <a:pt x="49" y="0"/>
                      <a:pt x="94" y="32"/>
                      <a:pt x="95" y="79"/>
                    </a:cubicBezTo>
                    <a:close/>
                  </a:path>
                </a:pathLst>
              </a:custGeom>
              <a:solidFill>
                <a:srgbClr val="388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41" name="Freeform 200">
                <a:extLst>
                  <a:ext uri="{FF2B5EF4-FFF2-40B4-BE49-F238E27FC236}">
                    <a16:creationId xmlns:a16="http://schemas.microsoft.com/office/drawing/2014/main" id="{D285F6C3-808C-4B9D-B6DB-491FE589626E}"/>
                  </a:ext>
                </a:extLst>
              </p:cNvPr>
              <p:cNvSpPr>
                <a:spLocks/>
              </p:cNvSpPr>
              <p:nvPr/>
            </p:nvSpPr>
            <p:spPr bwMode="auto">
              <a:xfrm>
                <a:off x="3905250" y="2443163"/>
                <a:ext cx="93663" cy="101600"/>
              </a:xfrm>
              <a:custGeom>
                <a:avLst/>
                <a:gdLst>
                  <a:gd name="T0" fmla="*/ 45 w 70"/>
                  <a:gd name="T1" fmla="*/ 15 h 75"/>
                  <a:gd name="T2" fmla="*/ 26 w 70"/>
                  <a:gd name="T3" fmla="*/ 37 h 75"/>
                  <a:gd name="T4" fmla="*/ 5 w 70"/>
                  <a:gd name="T5" fmla="*/ 59 h 75"/>
                  <a:gd name="T6" fmla="*/ 1 w 70"/>
                  <a:gd name="T7" fmla="*/ 69 h 75"/>
                  <a:gd name="T8" fmla="*/ 12 w 70"/>
                  <a:gd name="T9" fmla="*/ 73 h 75"/>
                  <a:gd name="T10" fmla="*/ 39 w 70"/>
                  <a:gd name="T11" fmla="*/ 71 h 75"/>
                  <a:gd name="T12" fmla="*/ 47 w 70"/>
                  <a:gd name="T13" fmla="*/ 64 h 75"/>
                  <a:gd name="T14" fmla="*/ 57 w 70"/>
                  <a:gd name="T15" fmla="*/ 47 h 75"/>
                  <a:gd name="T16" fmla="*/ 59 w 70"/>
                  <a:gd name="T17" fmla="*/ 71 h 75"/>
                  <a:gd name="T18" fmla="*/ 68 w 70"/>
                  <a:gd name="T19" fmla="*/ 71 h 75"/>
                  <a:gd name="T20" fmla="*/ 69 w 70"/>
                  <a:gd name="T21" fmla="*/ 39 h 75"/>
                  <a:gd name="T22" fmla="*/ 64 w 70"/>
                  <a:gd name="T23" fmla="*/ 12 h 75"/>
                  <a:gd name="T24" fmla="*/ 45 w 70"/>
                  <a:gd name="T25"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45" y="15"/>
                    </a:moveTo>
                    <a:cubicBezTo>
                      <a:pt x="45" y="15"/>
                      <a:pt x="32" y="30"/>
                      <a:pt x="26" y="37"/>
                    </a:cubicBezTo>
                    <a:cubicBezTo>
                      <a:pt x="22" y="42"/>
                      <a:pt x="5" y="59"/>
                      <a:pt x="5" y="59"/>
                    </a:cubicBezTo>
                    <a:cubicBezTo>
                      <a:pt x="5" y="59"/>
                      <a:pt x="0" y="63"/>
                      <a:pt x="1" y="69"/>
                    </a:cubicBezTo>
                    <a:cubicBezTo>
                      <a:pt x="2" y="75"/>
                      <a:pt x="4" y="73"/>
                      <a:pt x="12" y="73"/>
                    </a:cubicBezTo>
                    <a:cubicBezTo>
                      <a:pt x="17" y="73"/>
                      <a:pt x="31" y="71"/>
                      <a:pt x="39" y="71"/>
                    </a:cubicBezTo>
                    <a:cubicBezTo>
                      <a:pt x="44" y="71"/>
                      <a:pt x="47" y="64"/>
                      <a:pt x="47" y="64"/>
                    </a:cubicBezTo>
                    <a:cubicBezTo>
                      <a:pt x="57" y="47"/>
                      <a:pt x="57" y="47"/>
                      <a:pt x="57" y="47"/>
                    </a:cubicBezTo>
                    <a:cubicBezTo>
                      <a:pt x="59" y="71"/>
                      <a:pt x="59" y="71"/>
                      <a:pt x="59" y="71"/>
                    </a:cubicBezTo>
                    <a:cubicBezTo>
                      <a:pt x="59" y="71"/>
                      <a:pt x="67" y="71"/>
                      <a:pt x="68" y="71"/>
                    </a:cubicBezTo>
                    <a:cubicBezTo>
                      <a:pt x="68" y="71"/>
                      <a:pt x="69" y="39"/>
                      <a:pt x="69" y="39"/>
                    </a:cubicBezTo>
                    <a:cubicBezTo>
                      <a:pt x="69" y="39"/>
                      <a:pt x="70" y="24"/>
                      <a:pt x="64" y="12"/>
                    </a:cubicBezTo>
                    <a:cubicBezTo>
                      <a:pt x="58" y="0"/>
                      <a:pt x="45" y="15"/>
                      <a:pt x="45" y="1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42" name="Freeform 201">
                <a:extLst>
                  <a:ext uri="{FF2B5EF4-FFF2-40B4-BE49-F238E27FC236}">
                    <a16:creationId xmlns:a16="http://schemas.microsoft.com/office/drawing/2014/main" id="{2D51B50D-E3AC-49A8-A37B-E9EA9AD5ED21}"/>
                  </a:ext>
                </a:extLst>
              </p:cNvPr>
              <p:cNvSpPr>
                <a:spLocks/>
              </p:cNvSpPr>
              <p:nvPr/>
            </p:nvSpPr>
            <p:spPr bwMode="auto">
              <a:xfrm>
                <a:off x="3946525" y="2073275"/>
                <a:ext cx="85725" cy="419100"/>
              </a:xfrm>
              <a:custGeom>
                <a:avLst/>
                <a:gdLst>
                  <a:gd name="T0" fmla="*/ 42 w 64"/>
                  <a:gd name="T1" fmla="*/ 8 h 311"/>
                  <a:gd name="T2" fmla="*/ 63 w 64"/>
                  <a:gd name="T3" fmla="*/ 86 h 311"/>
                  <a:gd name="T4" fmla="*/ 35 w 64"/>
                  <a:gd name="T5" fmla="*/ 294 h 311"/>
                  <a:gd name="T6" fmla="*/ 22 w 64"/>
                  <a:gd name="T7" fmla="*/ 306 h 311"/>
                  <a:gd name="T8" fmla="*/ 2 w 64"/>
                  <a:gd name="T9" fmla="*/ 305 h 311"/>
                  <a:gd name="T10" fmla="*/ 0 w 64"/>
                  <a:gd name="T11" fmla="*/ 55 h 311"/>
                  <a:gd name="T12" fmla="*/ 12 w 64"/>
                  <a:gd name="T13" fmla="*/ 22 h 311"/>
                  <a:gd name="T14" fmla="*/ 20 w 64"/>
                  <a:gd name="T15" fmla="*/ 0 h 311"/>
                  <a:gd name="T16" fmla="*/ 42 w 64"/>
                  <a:gd name="T17" fmla="*/ 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11">
                    <a:moveTo>
                      <a:pt x="42" y="8"/>
                    </a:moveTo>
                    <a:cubicBezTo>
                      <a:pt x="47" y="25"/>
                      <a:pt x="64" y="35"/>
                      <a:pt x="63" y="86"/>
                    </a:cubicBezTo>
                    <a:cubicBezTo>
                      <a:pt x="63" y="93"/>
                      <a:pt x="40" y="270"/>
                      <a:pt x="35" y="294"/>
                    </a:cubicBezTo>
                    <a:cubicBezTo>
                      <a:pt x="35" y="294"/>
                      <a:pt x="33" y="302"/>
                      <a:pt x="22" y="306"/>
                    </a:cubicBezTo>
                    <a:cubicBezTo>
                      <a:pt x="8" y="311"/>
                      <a:pt x="2" y="305"/>
                      <a:pt x="2" y="305"/>
                    </a:cubicBezTo>
                    <a:cubicBezTo>
                      <a:pt x="2" y="301"/>
                      <a:pt x="0" y="55"/>
                      <a:pt x="0" y="55"/>
                    </a:cubicBezTo>
                    <a:cubicBezTo>
                      <a:pt x="0" y="55"/>
                      <a:pt x="12" y="24"/>
                      <a:pt x="12" y="22"/>
                    </a:cubicBezTo>
                    <a:cubicBezTo>
                      <a:pt x="20" y="0"/>
                      <a:pt x="20" y="0"/>
                      <a:pt x="20" y="0"/>
                    </a:cubicBezTo>
                    <a:lnTo>
                      <a:pt x="42" y="8"/>
                    </a:ln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43" name="Freeform 202">
                <a:extLst>
                  <a:ext uri="{FF2B5EF4-FFF2-40B4-BE49-F238E27FC236}">
                    <a16:creationId xmlns:a16="http://schemas.microsoft.com/office/drawing/2014/main" id="{CF98575B-EC9F-42E0-83E6-09200A2EEDEF}"/>
                  </a:ext>
                </a:extLst>
              </p:cNvPr>
              <p:cNvSpPr>
                <a:spLocks/>
              </p:cNvSpPr>
              <p:nvPr/>
            </p:nvSpPr>
            <p:spPr bwMode="auto">
              <a:xfrm>
                <a:off x="3884613" y="1846263"/>
                <a:ext cx="157163" cy="328613"/>
              </a:xfrm>
              <a:custGeom>
                <a:avLst/>
                <a:gdLst>
                  <a:gd name="T0" fmla="*/ 19 w 117"/>
                  <a:gd name="T1" fmla="*/ 6 h 244"/>
                  <a:gd name="T2" fmla="*/ 8 w 117"/>
                  <a:gd name="T3" fmla="*/ 58 h 244"/>
                  <a:gd name="T4" fmla="*/ 3 w 117"/>
                  <a:gd name="T5" fmla="*/ 83 h 244"/>
                  <a:gd name="T6" fmla="*/ 14 w 117"/>
                  <a:gd name="T7" fmla="*/ 113 h 244"/>
                  <a:gd name="T8" fmla="*/ 0 w 117"/>
                  <a:gd name="T9" fmla="*/ 208 h 244"/>
                  <a:gd name="T10" fmla="*/ 19 w 117"/>
                  <a:gd name="T11" fmla="*/ 227 h 244"/>
                  <a:gd name="T12" fmla="*/ 109 w 117"/>
                  <a:gd name="T13" fmla="*/ 224 h 244"/>
                  <a:gd name="T14" fmla="*/ 99 w 117"/>
                  <a:gd name="T15" fmla="*/ 164 h 244"/>
                  <a:gd name="T16" fmla="*/ 93 w 117"/>
                  <a:gd name="T17" fmla="*/ 137 h 244"/>
                  <a:gd name="T18" fmla="*/ 93 w 117"/>
                  <a:gd name="T19" fmla="*/ 118 h 244"/>
                  <a:gd name="T20" fmla="*/ 105 w 117"/>
                  <a:gd name="T21" fmla="*/ 81 h 244"/>
                  <a:gd name="T22" fmla="*/ 106 w 117"/>
                  <a:gd name="T23" fmla="*/ 33 h 244"/>
                  <a:gd name="T24" fmla="*/ 68 w 117"/>
                  <a:gd name="T25" fmla="*/ 2 h 244"/>
                  <a:gd name="T26" fmla="*/ 54 w 117"/>
                  <a:gd name="T27" fmla="*/ 0 h 244"/>
                  <a:gd name="T28" fmla="*/ 19 w 117"/>
                  <a:gd name="T29" fmla="*/ 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244">
                    <a:moveTo>
                      <a:pt x="19" y="6"/>
                    </a:moveTo>
                    <a:cubicBezTo>
                      <a:pt x="8" y="58"/>
                      <a:pt x="8" y="58"/>
                      <a:pt x="8" y="58"/>
                    </a:cubicBezTo>
                    <a:cubicBezTo>
                      <a:pt x="8" y="58"/>
                      <a:pt x="2" y="76"/>
                      <a:pt x="3" y="83"/>
                    </a:cubicBezTo>
                    <a:cubicBezTo>
                      <a:pt x="4" y="93"/>
                      <a:pt x="14" y="113"/>
                      <a:pt x="14" y="113"/>
                    </a:cubicBezTo>
                    <a:cubicBezTo>
                      <a:pt x="21" y="126"/>
                      <a:pt x="0" y="208"/>
                      <a:pt x="0" y="208"/>
                    </a:cubicBezTo>
                    <a:cubicBezTo>
                      <a:pt x="0" y="208"/>
                      <a:pt x="0" y="220"/>
                      <a:pt x="19" y="227"/>
                    </a:cubicBezTo>
                    <a:cubicBezTo>
                      <a:pt x="64" y="244"/>
                      <a:pt x="109" y="224"/>
                      <a:pt x="109" y="224"/>
                    </a:cubicBezTo>
                    <a:cubicBezTo>
                      <a:pt x="110" y="222"/>
                      <a:pt x="107" y="193"/>
                      <a:pt x="99" y="164"/>
                    </a:cubicBezTo>
                    <a:cubicBezTo>
                      <a:pt x="93" y="137"/>
                      <a:pt x="93" y="137"/>
                      <a:pt x="93" y="137"/>
                    </a:cubicBezTo>
                    <a:cubicBezTo>
                      <a:pt x="92" y="132"/>
                      <a:pt x="91" y="124"/>
                      <a:pt x="93" y="118"/>
                    </a:cubicBezTo>
                    <a:cubicBezTo>
                      <a:pt x="105" y="81"/>
                      <a:pt x="105" y="81"/>
                      <a:pt x="105" y="81"/>
                    </a:cubicBezTo>
                    <a:cubicBezTo>
                      <a:pt x="105" y="81"/>
                      <a:pt x="117" y="45"/>
                      <a:pt x="106" y="33"/>
                    </a:cubicBezTo>
                    <a:cubicBezTo>
                      <a:pt x="92" y="16"/>
                      <a:pt x="77" y="8"/>
                      <a:pt x="68" y="2"/>
                    </a:cubicBezTo>
                    <a:cubicBezTo>
                      <a:pt x="66" y="1"/>
                      <a:pt x="59" y="1"/>
                      <a:pt x="54" y="0"/>
                    </a:cubicBezTo>
                    <a:cubicBezTo>
                      <a:pt x="54" y="0"/>
                      <a:pt x="22" y="0"/>
                      <a:pt x="19" y="6"/>
                    </a:cubicBezTo>
                    <a:close/>
                  </a:path>
                </a:pathLst>
              </a:custGeom>
              <a:solidFill>
                <a:srgbClr val="F4D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44" name="Freeform 203">
                <a:extLst>
                  <a:ext uri="{FF2B5EF4-FFF2-40B4-BE49-F238E27FC236}">
                    <a16:creationId xmlns:a16="http://schemas.microsoft.com/office/drawing/2014/main" id="{7479124E-60A0-414C-B769-AF6C14376C70}"/>
                  </a:ext>
                </a:extLst>
              </p:cNvPr>
              <p:cNvSpPr>
                <a:spLocks/>
              </p:cNvSpPr>
              <p:nvPr/>
            </p:nvSpPr>
            <p:spPr bwMode="auto">
              <a:xfrm>
                <a:off x="3994150" y="1885950"/>
                <a:ext cx="88900" cy="284163"/>
              </a:xfrm>
              <a:custGeom>
                <a:avLst/>
                <a:gdLst>
                  <a:gd name="T0" fmla="*/ 6 w 67"/>
                  <a:gd name="T1" fmla="*/ 192 h 211"/>
                  <a:gd name="T2" fmla="*/ 26 w 67"/>
                  <a:gd name="T3" fmla="*/ 203 h 211"/>
                  <a:gd name="T4" fmla="*/ 63 w 67"/>
                  <a:gd name="T5" fmla="*/ 102 h 211"/>
                  <a:gd name="T6" fmla="*/ 44 w 67"/>
                  <a:gd name="T7" fmla="*/ 34 h 211"/>
                  <a:gd name="T8" fmla="*/ 15 w 67"/>
                  <a:gd name="T9" fmla="*/ 4 h 211"/>
                  <a:gd name="T10" fmla="*/ 8 w 67"/>
                  <a:gd name="T11" fmla="*/ 45 h 211"/>
                  <a:gd name="T12" fmla="*/ 34 w 67"/>
                  <a:gd name="T13" fmla="*/ 109 h 211"/>
                  <a:gd name="T14" fmla="*/ 6 w 67"/>
                  <a:gd name="T15" fmla="*/ 192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211">
                    <a:moveTo>
                      <a:pt x="6" y="192"/>
                    </a:moveTo>
                    <a:cubicBezTo>
                      <a:pt x="4" y="194"/>
                      <a:pt x="19" y="211"/>
                      <a:pt x="26" y="203"/>
                    </a:cubicBezTo>
                    <a:cubicBezTo>
                      <a:pt x="67" y="152"/>
                      <a:pt x="63" y="102"/>
                      <a:pt x="63" y="102"/>
                    </a:cubicBezTo>
                    <a:cubicBezTo>
                      <a:pt x="44" y="34"/>
                      <a:pt x="44" y="34"/>
                      <a:pt x="44" y="34"/>
                    </a:cubicBezTo>
                    <a:cubicBezTo>
                      <a:pt x="40" y="19"/>
                      <a:pt x="28" y="0"/>
                      <a:pt x="15" y="4"/>
                    </a:cubicBezTo>
                    <a:cubicBezTo>
                      <a:pt x="0" y="9"/>
                      <a:pt x="2" y="32"/>
                      <a:pt x="8" y="45"/>
                    </a:cubicBezTo>
                    <a:cubicBezTo>
                      <a:pt x="15" y="58"/>
                      <a:pt x="26" y="94"/>
                      <a:pt x="34" y="109"/>
                    </a:cubicBezTo>
                    <a:cubicBezTo>
                      <a:pt x="34" y="109"/>
                      <a:pt x="13" y="187"/>
                      <a:pt x="6" y="192"/>
                    </a:cubicBezTo>
                    <a:close/>
                  </a:path>
                </a:pathLst>
              </a:custGeom>
              <a:solidFill>
                <a:srgbClr val="F4D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45" name="Freeform 204">
                <a:extLst>
                  <a:ext uri="{FF2B5EF4-FFF2-40B4-BE49-F238E27FC236}">
                    <a16:creationId xmlns:a16="http://schemas.microsoft.com/office/drawing/2014/main" id="{FC45892E-46B8-4B98-A207-8686EEDB5404}"/>
                  </a:ext>
                </a:extLst>
              </p:cNvPr>
              <p:cNvSpPr>
                <a:spLocks/>
              </p:cNvSpPr>
              <p:nvPr/>
            </p:nvSpPr>
            <p:spPr bwMode="auto">
              <a:xfrm>
                <a:off x="3914775" y="1795463"/>
                <a:ext cx="127000" cy="112713"/>
              </a:xfrm>
              <a:custGeom>
                <a:avLst/>
                <a:gdLst>
                  <a:gd name="T0" fmla="*/ 2 w 95"/>
                  <a:gd name="T1" fmla="*/ 46 h 83"/>
                  <a:gd name="T2" fmla="*/ 21 w 95"/>
                  <a:gd name="T3" fmla="*/ 66 h 83"/>
                  <a:gd name="T4" fmla="*/ 92 w 95"/>
                  <a:gd name="T5" fmla="*/ 79 h 83"/>
                  <a:gd name="T6" fmla="*/ 58 w 95"/>
                  <a:gd name="T7" fmla="*/ 43 h 83"/>
                  <a:gd name="T8" fmla="*/ 44 w 95"/>
                  <a:gd name="T9" fmla="*/ 0 h 83"/>
                  <a:gd name="T10" fmla="*/ 8 w 95"/>
                  <a:gd name="T11" fmla="*/ 5 h 83"/>
                  <a:gd name="T12" fmla="*/ 15 w 95"/>
                  <a:gd name="T13" fmla="*/ 39 h 83"/>
                  <a:gd name="T14" fmla="*/ 2 w 95"/>
                  <a:gd name="T15" fmla="*/ 4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83">
                    <a:moveTo>
                      <a:pt x="2" y="46"/>
                    </a:moveTo>
                    <a:cubicBezTo>
                      <a:pt x="0" y="53"/>
                      <a:pt x="6" y="61"/>
                      <a:pt x="21" y="66"/>
                    </a:cubicBezTo>
                    <a:cubicBezTo>
                      <a:pt x="30" y="70"/>
                      <a:pt x="83" y="83"/>
                      <a:pt x="92" y="79"/>
                    </a:cubicBezTo>
                    <a:cubicBezTo>
                      <a:pt x="95" y="79"/>
                      <a:pt x="64" y="53"/>
                      <a:pt x="58" y="43"/>
                    </a:cubicBezTo>
                    <a:cubicBezTo>
                      <a:pt x="44" y="0"/>
                      <a:pt x="44" y="0"/>
                      <a:pt x="44" y="0"/>
                    </a:cubicBezTo>
                    <a:cubicBezTo>
                      <a:pt x="8" y="5"/>
                      <a:pt x="8" y="5"/>
                      <a:pt x="8" y="5"/>
                    </a:cubicBezTo>
                    <a:cubicBezTo>
                      <a:pt x="8" y="5"/>
                      <a:pt x="13" y="30"/>
                      <a:pt x="15" y="39"/>
                    </a:cubicBezTo>
                    <a:cubicBezTo>
                      <a:pt x="16" y="41"/>
                      <a:pt x="4" y="41"/>
                      <a:pt x="2" y="4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46" name="Freeform 207">
                <a:extLst>
                  <a:ext uri="{FF2B5EF4-FFF2-40B4-BE49-F238E27FC236}">
                    <a16:creationId xmlns:a16="http://schemas.microsoft.com/office/drawing/2014/main" id="{CD424098-01BC-40EB-89FC-407335E67576}"/>
                  </a:ext>
                </a:extLst>
              </p:cNvPr>
              <p:cNvSpPr>
                <a:spLocks/>
              </p:cNvSpPr>
              <p:nvPr/>
            </p:nvSpPr>
            <p:spPr bwMode="auto">
              <a:xfrm>
                <a:off x="3914775" y="1671638"/>
                <a:ext cx="117475" cy="350838"/>
              </a:xfrm>
              <a:custGeom>
                <a:avLst/>
                <a:gdLst>
                  <a:gd name="T0" fmla="*/ 25 w 88"/>
                  <a:gd name="T1" fmla="*/ 6 h 261"/>
                  <a:gd name="T2" fmla="*/ 85 w 88"/>
                  <a:gd name="T3" fmla="*/ 57 h 261"/>
                  <a:gd name="T4" fmla="*/ 55 w 88"/>
                  <a:gd name="T5" fmla="*/ 234 h 261"/>
                  <a:gd name="T6" fmla="*/ 33 w 88"/>
                  <a:gd name="T7" fmla="*/ 261 h 261"/>
                  <a:gd name="T8" fmla="*/ 42 w 88"/>
                  <a:gd name="T9" fmla="*/ 189 h 261"/>
                  <a:gd name="T10" fmla="*/ 38 w 88"/>
                  <a:gd name="T11" fmla="*/ 75 h 261"/>
                  <a:gd name="T12" fmla="*/ 6 w 88"/>
                  <a:gd name="T13" fmla="*/ 42 h 261"/>
                  <a:gd name="T14" fmla="*/ 15 w 88"/>
                  <a:gd name="T15" fmla="*/ 12 h 261"/>
                  <a:gd name="T16" fmla="*/ 25 w 88"/>
                  <a:gd name="T17"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61">
                    <a:moveTo>
                      <a:pt x="25" y="6"/>
                    </a:moveTo>
                    <a:cubicBezTo>
                      <a:pt x="25" y="6"/>
                      <a:pt x="84" y="0"/>
                      <a:pt x="85" y="57"/>
                    </a:cubicBezTo>
                    <a:cubicBezTo>
                      <a:pt x="88" y="137"/>
                      <a:pt x="57" y="223"/>
                      <a:pt x="55" y="234"/>
                    </a:cubicBezTo>
                    <a:cubicBezTo>
                      <a:pt x="54" y="236"/>
                      <a:pt x="48" y="260"/>
                      <a:pt x="33" y="261"/>
                    </a:cubicBezTo>
                    <a:cubicBezTo>
                      <a:pt x="33" y="261"/>
                      <a:pt x="38" y="216"/>
                      <a:pt x="42" y="189"/>
                    </a:cubicBezTo>
                    <a:cubicBezTo>
                      <a:pt x="51" y="121"/>
                      <a:pt x="45" y="85"/>
                      <a:pt x="38" y="75"/>
                    </a:cubicBezTo>
                    <a:cubicBezTo>
                      <a:pt x="33" y="66"/>
                      <a:pt x="11" y="47"/>
                      <a:pt x="6" y="42"/>
                    </a:cubicBezTo>
                    <a:cubicBezTo>
                      <a:pt x="0" y="37"/>
                      <a:pt x="2" y="27"/>
                      <a:pt x="15" y="12"/>
                    </a:cubicBezTo>
                    <a:cubicBezTo>
                      <a:pt x="18" y="8"/>
                      <a:pt x="26" y="6"/>
                      <a:pt x="25" y="6"/>
                    </a:cubicBezTo>
                    <a:close/>
                  </a:path>
                </a:pathLst>
              </a:custGeom>
              <a:solidFill>
                <a:srgbClr val="54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47" name="Freeform 208">
                <a:extLst>
                  <a:ext uri="{FF2B5EF4-FFF2-40B4-BE49-F238E27FC236}">
                    <a16:creationId xmlns:a16="http://schemas.microsoft.com/office/drawing/2014/main" id="{10DD9A34-D2F9-4F15-A6F1-9F55F76D2193}"/>
                  </a:ext>
                </a:extLst>
              </p:cNvPr>
              <p:cNvSpPr>
                <a:spLocks/>
              </p:cNvSpPr>
              <p:nvPr/>
            </p:nvSpPr>
            <p:spPr bwMode="auto">
              <a:xfrm>
                <a:off x="3971925" y="2144713"/>
                <a:ext cx="52388" cy="76200"/>
              </a:xfrm>
              <a:custGeom>
                <a:avLst/>
                <a:gdLst>
                  <a:gd name="T0" fmla="*/ 35 w 39"/>
                  <a:gd name="T1" fmla="*/ 5 h 56"/>
                  <a:gd name="T2" fmla="*/ 33 w 39"/>
                  <a:gd name="T3" fmla="*/ 4 h 56"/>
                  <a:gd name="T4" fmla="*/ 23 w 39"/>
                  <a:gd name="T5" fmla="*/ 0 h 56"/>
                  <a:gd name="T6" fmla="*/ 6 w 39"/>
                  <a:gd name="T7" fmla="*/ 21 h 56"/>
                  <a:gd name="T8" fmla="*/ 7 w 39"/>
                  <a:gd name="T9" fmla="*/ 47 h 56"/>
                  <a:gd name="T10" fmla="*/ 18 w 39"/>
                  <a:gd name="T11" fmla="*/ 51 h 56"/>
                  <a:gd name="T12" fmla="*/ 25 w 39"/>
                  <a:gd name="T13" fmla="*/ 36 h 56"/>
                  <a:gd name="T14" fmla="*/ 34 w 39"/>
                  <a:gd name="T15" fmla="*/ 22 h 56"/>
                  <a:gd name="T16" fmla="*/ 35 w 3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6">
                    <a:moveTo>
                      <a:pt x="35" y="5"/>
                    </a:moveTo>
                    <a:cubicBezTo>
                      <a:pt x="33" y="4"/>
                      <a:pt x="33" y="4"/>
                      <a:pt x="33" y="4"/>
                    </a:cubicBezTo>
                    <a:cubicBezTo>
                      <a:pt x="23" y="0"/>
                      <a:pt x="23" y="0"/>
                      <a:pt x="23" y="0"/>
                    </a:cubicBezTo>
                    <a:cubicBezTo>
                      <a:pt x="6" y="21"/>
                      <a:pt x="6" y="21"/>
                      <a:pt x="6" y="21"/>
                    </a:cubicBezTo>
                    <a:cubicBezTo>
                      <a:pt x="6" y="21"/>
                      <a:pt x="0" y="39"/>
                      <a:pt x="7" y="47"/>
                    </a:cubicBezTo>
                    <a:cubicBezTo>
                      <a:pt x="16" y="56"/>
                      <a:pt x="18" y="51"/>
                      <a:pt x="18" y="51"/>
                    </a:cubicBezTo>
                    <a:cubicBezTo>
                      <a:pt x="20" y="50"/>
                      <a:pt x="23" y="38"/>
                      <a:pt x="25" y="36"/>
                    </a:cubicBezTo>
                    <a:cubicBezTo>
                      <a:pt x="26" y="35"/>
                      <a:pt x="34" y="22"/>
                      <a:pt x="34" y="22"/>
                    </a:cubicBezTo>
                    <a:cubicBezTo>
                      <a:pt x="38" y="15"/>
                      <a:pt x="39" y="10"/>
                      <a:pt x="35" y="5"/>
                    </a:cubicBezTo>
                    <a:close/>
                  </a:path>
                </a:pathLst>
              </a:custGeom>
              <a:solidFill>
                <a:srgbClr val="FFE1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48" name="Freeform 209">
                <a:extLst>
                  <a:ext uri="{FF2B5EF4-FFF2-40B4-BE49-F238E27FC236}">
                    <a16:creationId xmlns:a16="http://schemas.microsoft.com/office/drawing/2014/main" id="{FE967A4B-70AF-4E00-89D7-6587E4A96311}"/>
                  </a:ext>
                </a:extLst>
              </p:cNvPr>
              <p:cNvSpPr>
                <a:spLocks/>
              </p:cNvSpPr>
              <p:nvPr/>
            </p:nvSpPr>
            <p:spPr bwMode="auto">
              <a:xfrm>
                <a:off x="3965575" y="2166938"/>
                <a:ext cx="57150" cy="90488"/>
              </a:xfrm>
              <a:custGeom>
                <a:avLst/>
                <a:gdLst>
                  <a:gd name="T0" fmla="*/ 6 w 43"/>
                  <a:gd name="T1" fmla="*/ 0 h 67"/>
                  <a:gd name="T2" fmla="*/ 43 w 43"/>
                  <a:gd name="T3" fmla="*/ 18 h 67"/>
                  <a:gd name="T4" fmla="*/ 41 w 43"/>
                  <a:gd name="T5" fmla="*/ 52 h 67"/>
                  <a:gd name="T6" fmla="*/ 24 w 43"/>
                  <a:gd name="T7" fmla="*/ 52 h 67"/>
                  <a:gd name="T8" fmla="*/ 6 w 43"/>
                  <a:gd name="T9" fmla="*/ 0 h 67"/>
                </a:gdLst>
                <a:ahLst/>
                <a:cxnLst>
                  <a:cxn ang="0">
                    <a:pos x="T0" y="T1"/>
                  </a:cxn>
                  <a:cxn ang="0">
                    <a:pos x="T2" y="T3"/>
                  </a:cxn>
                  <a:cxn ang="0">
                    <a:pos x="T4" y="T5"/>
                  </a:cxn>
                  <a:cxn ang="0">
                    <a:pos x="T6" y="T7"/>
                  </a:cxn>
                  <a:cxn ang="0">
                    <a:pos x="T8" y="T9"/>
                  </a:cxn>
                </a:cxnLst>
                <a:rect l="0" t="0" r="r" b="b"/>
                <a:pathLst>
                  <a:path w="43" h="67">
                    <a:moveTo>
                      <a:pt x="6" y="0"/>
                    </a:moveTo>
                    <a:cubicBezTo>
                      <a:pt x="43" y="18"/>
                      <a:pt x="43" y="18"/>
                      <a:pt x="43" y="18"/>
                    </a:cubicBezTo>
                    <a:cubicBezTo>
                      <a:pt x="41" y="52"/>
                      <a:pt x="41" y="52"/>
                      <a:pt x="41" y="52"/>
                    </a:cubicBezTo>
                    <a:cubicBezTo>
                      <a:pt x="41" y="52"/>
                      <a:pt x="39" y="67"/>
                      <a:pt x="24" y="52"/>
                    </a:cubicBezTo>
                    <a:cubicBezTo>
                      <a:pt x="10" y="36"/>
                      <a:pt x="0" y="31"/>
                      <a:pt x="6" y="0"/>
                    </a:cubicBez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79" name="Group 278">
              <a:extLst>
                <a:ext uri="{FF2B5EF4-FFF2-40B4-BE49-F238E27FC236}">
                  <a16:creationId xmlns:a16="http://schemas.microsoft.com/office/drawing/2014/main" id="{C4909436-1FC7-4D2B-95F9-6B8DB460359A}"/>
                </a:ext>
              </a:extLst>
            </p:cNvPr>
            <p:cNvGrpSpPr/>
            <p:nvPr/>
          </p:nvGrpSpPr>
          <p:grpSpPr>
            <a:xfrm flipH="1">
              <a:off x="619677" y="2538413"/>
              <a:ext cx="216657" cy="650993"/>
              <a:chOff x="2762250" y="3043238"/>
              <a:chExt cx="336550" cy="1011238"/>
            </a:xfrm>
          </p:grpSpPr>
          <p:sp>
            <p:nvSpPr>
              <p:cNvPr id="390" name="Freeform 210">
                <a:extLst>
                  <a:ext uri="{FF2B5EF4-FFF2-40B4-BE49-F238E27FC236}">
                    <a16:creationId xmlns:a16="http://schemas.microsoft.com/office/drawing/2014/main" id="{C46A17EA-1101-4732-A2B8-35FD52DE1451}"/>
                  </a:ext>
                </a:extLst>
              </p:cNvPr>
              <p:cNvSpPr>
                <a:spLocks/>
              </p:cNvSpPr>
              <p:nvPr/>
            </p:nvSpPr>
            <p:spPr bwMode="auto">
              <a:xfrm>
                <a:off x="2762250" y="3200401"/>
                <a:ext cx="69850" cy="104775"/>
              </a:xfrm>
              <a:custGeom>
                <a:avLst/>
                <a:gdLst>
                  <a:gd name="T0" fmla="*/ 36 w 52"/>
                  <a:gd name="T1" fmla="*/ 65 h 78"/>
                  <a:gd name="T2" fmla="*/ 48 w 52"/>
                  <a:gd name="T3" fmla="*/ 52 h 78"/>
                  <a:gd name="T4" fmla="*/ 52 w 52"/>
                  <a:gd name="T5" fmla="*/ 23 h 78"/>
                  <a:gd name="T6" fmla="*/ 43 w 52"/>
                  <a:gd name="T7" fmla="*/ 29 h 78"/>
                  <a:gd name="T8" fmla="*/ 34 w 52"/>
                  <a:gd name="T9" fmla="*/ 44 h 78"/>
                  <a:gd name="T10" fmla="*/ 27 w 52"/>
                  <a:gd name="T11" fmla="*/ 25 h 78"/>
                  <a:gd name="T12" fmla="*/ 25 w 52"/>
                  <a:gd name="T13" fmla="*/ 5 h 78"/>
                  <a:gd name="T14" fmla="*/ 10 w 52"/>
                  <a:gd name="T15" fmla="*/ 13 h 78"/>
                  <a:gd name="T16" fmla="*/ 6 w 52"/>
                  <a:gd name="T17" fmla="*/ 46 h 78"/>
                  <a:gd name="T18" fmla="*/ 18 w 52"/>
                  <a:gd name="T19" fmla="*/ 78 h 78"/>
                  <a:gd name="T20" fmla="*/ 36 w 52"/>
                  <a:gd name="T21"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78">
                    <a:moveTo>
                      <a:pt x="36" y="65"/>
                    </a:moveTo>
                    <a:cubicBezTo>
                      <a:pt x="36" y="65"/>
                      <a:pt x="43" y="66"/>
                      <a:pt x="48" y="52"/>
                    </a:cubicBezTo>
                    <a:cubicBezTo>
                      <a:pt x="52" y="39"/>
                      <a:pt x="52" y="23"/>
                      <a:pt x="52" y="23"/>
                    </a:cubicBezTo>
                    <a:cubicBezTo>
                      <a:pt x="52" y="23"/>
                      <a:pt x="46" y="21"/>
                      <a:pt x="43" y="29"/>
                    </a:cubicBezTo>
                    <a:cubicBezTo>
                      <a:pt x="41" y="38"/>
                      <a:pt x="40" y="46"/>
                      <a:pt x="34" y="44"/>
                    </a:cubicBezTo>
                    <a:cubicBezTo>
                      <a:pt x="30" y="42"/>
                      <a:pt x="27" y="31"/>
                      <a:pt x="27" y="25"/>
                    </a:cubicBezTo>
                    <a:cubicBezTo>
                      <a:pt x="27" y="19"/>
                      <a:pt x="25" y="5"/>
                      <a:pt x="25" y="5"/>
                    </a:cubicBezTo>
                    <a:cubicBezTo>
                      <a:pt x="25" y="5"/>
                      <a:pt x="20" y="0"/>
                      <a:pt x="10" y="13"/>
                    </a:cubicBezTo>
                    <a:cubicBezTo>
                      <a:pt x="0" y="26"/>
                      <a:pt x="2" y="34"/>
                      <a:pt x="6" y="46"/>
                    </a:cubicBezTo>
                    <a:cubicBezTo>
                      <a:pt x="9" y="57"/>
                      <a:pt x="18" y="78"/>
                      <a:pt x="18" y="78"/>
                    </a:cubicBezTo>
                    <a:lnTo>
                      <a:pt x="36" y="65"/>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4" name="Freeform 211">
                <a:extLst>
                  <a:ext uri="{FF2B5EF4-FFF2-40B4-BE49-F238E27FC236}">
                    <a16:creationId xmlns:a16="http://schemas.microsoft.com/office/drawing/2014/main" id="{3A8DC0C7-FBD7-4367-BF7A-53FF50A585C0}"/>
                  </a:ext>
                </a:extLst>
              </p:cNvPr>
              <p:cNvSpPr>
                <a:spLocks/>
              </p:cNvSpPr>
              <p:nvPr/>
            </p:nvSpPr>
            <p:spPr bwMode="auto">
              <a:xfrm>
                <a:off x="2960688" y="3043238"/>
                <a:ext cx="60325" cy="92075"/>
              </a:xfrm>
              <a:custGeom>
                <a:avLst/>
                <a:gdLst>
                  <a:gd name="T0" fmla="*/ 19 w 44"/>
                  <a:gd name="T1" fmla="*/ 64 h 69"/>
                  <a:gd name="T2" fmla="*/ 43 w 44"/>
                  <a:gd name="T3" fmla="*/ 33 h 69"/>
                  <a:gd name="T4" fmla="*/ 37 w 44"/>
                  <a:gd name="T5" fmla="*/ 5 h 69"/>
                  <a:gd name="T6" fmla="*/ 18 w 44"/>
                  <a:gd name="T7" fmla="*/ 16 h 69"/>
                  <a:gd name="T8" fmla="*/ 9 w 44"/>
                  <a:gd name="T9" fmla="*/ 38 h 69"/>
                  <a:gd name="T10" fmla="*/ 2 w 44"/>
                  <a:gd name="T11" fmla="*/ 60 h 69"/>
                  <a:gd name="T12" fmla="*/ 19 w 44"/>
                  <a:gd name="T13" fmla="*/ 64 h 69"/>
                </a:gdLst>
                <a:ahLst/>
                <a:cxnLst>
                  <a:cxn ang="0">
                    <a:pos x="T0" y="T1"/>
                  </a:cxn>
                  <a:cxn ang="0">
                    <a:pos x="T2" y="T3"/>
                  </a:cxn>
                  <a:cxn ang="0">
                    <a:pos x="T4" y="T5"/>
                  </a:cxn>
                  <a:cxn ang="0">
                    <a:pos x="T6" y="T7"/>
                  </a:cxn>
                  <a:cxn ang="0">
                    <a:pos x="T8" y="T9"/>
                  </a:cxn>
                  <a:cxn ang="0">
                    <a:pos x="T10" y="T11"/>
                  </a:cxn>
                  <a:cxn ang="0">
                    <a:pos x="T12" y="T13"/>
                  </a:cxn>
                </a:cxnLst>
                <a:rect l="0" t="0" r="r" b="b"/>
                <a:pathLst>
                  <a:path w="44" h="69">
                    <a:moveTo>
                      <a:pt x="19" y="64"/>
                    </a:moveTo>
                    <a:cubicBezTo>
                      <a:pt x="19" y="64"/>
                      <a:pt x="41" y="47"/>
                      <a:pt x="43" y="33"/>
                    </a:cubicBezTo>
                    <a:cubicBezTo>
                      <a:pt x="44" y="19"/>
                      <a:pt x="37" y="5"/>
                      <a:pt x="37" y="5"/>
                    </a:cubicBezTo>
                    <a:cubicBezTo>
                      <a:pt x="37" y="5"/>
                      <a:pt x="18" y="0"/>
                      <a:pt x="18" y="16"/>
                    </a:cubicBezTo>
                    <a:cubicBezTo>
                      <a:pt x="18" y="31"/>
                      <a:pt x="15" y="30"/>
                      <a:pt x="9" y="38"/>
                    </a:cubicBezTo>
                    <a:cubicBezTo>
                      <a:pt x="1" y="48"/>
                      <a:pt x="0" y="56"/>
                      <a:pt x="2" y="60"/>
                    </a:cubicBezTo>
                    <a:cubicBezTo>
                      <a:pt x="7" y="69"/>
                      <a:pt x="19" y="64"/>
                      <a:pt x="19" y="64"/>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5" name="Freeform 212">
                <a:extLst>
                  <a:ext uri="{FF2B5EF4-FFF2-40B4-BE49-F238E27FC236}">
                    <a16:creationId xmlns:a16="http://schemas.microsoft.com/office/drawing/2014/main" id="{B8F82445-FA0B-41E1-92E4-75AF08A0B466}"/>
                  </a:ext>
                </a:extLst>
              </p:cNvPr>
              <p:cNvSpPr>
                <a:spLocks/>
              </p:cNvSpPr>
              <p:nvPr/>
            </p:nvSpPr>
            <p:spPr bwMode="auto">
              <a:xfrm>
                <a:off x="2946400" y="3119438"/>
                <a:ext cx="107950" cy="292100"/>
              </a:xfrm>
              <a:custGeom>
                <a:avLst/>
                <a:gdLst>
                  <a:gd name="T0" fmla="*/ 37 w 81"/>
                  <a:gd name="T1" fmla="*/ 0 h 218"/>
                  <a:gd name="T2" fmla="*/ 39 w 81"/>
                  <a:gd name="T3" fmla="*/ 101 h 218"/>
                  <a:gd name="T4" fmla="*/ 73 w 81"/>
                  <a:gd name="T5" fmla="*/ 189 h 218"/>
                  <a:gd name="T6" fmla="*/ 58 w 81"/>
                  <a:gd name="T7" fmla="*/ 213 h 218"/>
                  <a:gd name="T8" fmla="*/ 3 w 81"/>
                  <a:gd name="T9" fmla="*/ 98 h 218"/>
                  <a:gd name="T10" fmla="*/ 12 w 81"/>
                  <a:gd name="T11" fmla="*/ 0 h 218"/>
                  <a:gd name="T12" fmla="*/ 27 w 81"/>
                  <a:gd name="T13" fmla="*/ 6 h 218"/>
                  <a:gd name="T14" fmla="*/ 37 w 81"/>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8">
                    <a:moveTo>
                      <a:pt x="37" y="0"/>
                    </a:moveTo>
                    <a:cubicBezTo>
                      <a:pt x="37" y="0"/>
                      <a:pt x="34" y="77"/>
                      <a:pt x="39" y="101"/>
                    </a:cubicBezTo>
                    <a:cubicBezTo>
                      <a:pt x="44" y="124"/>
                      <a:pt x="73" y="189"/>
                      <a:pt x="73" y="189"/>
                    </a:cubicBezTo>
                    <a:cubicBezTo>
                      <a:pt x="73" y="189"/>
                      <a:pt x="81" y="218"/>
                      <a:pt x="58" y="213"/>
                    </a:cubicBezTo>
                    <a:cubicBezTo>
                      <a:pt x="34" y="208"/>
                      <a:pt x="7" y="130"/>
                      <a:pt x="3" y="98"/>
                    </a:cubicBezTo>
                    <a:cubicBezTo>
                      <a:pt x="0" y="74"/>
                      <a:pt x="12" y="0"/>
                      <a:pt x="12" y="0"/>
                    </a:cubicBezTo>
                    <a:cubicBezTo>
                      <a:pt x="12" y="0"/>
                      <a:pt x="16" y="8"/>
                      <a:pt x="27" y="6"/>
                    </a:cubicBezTo>
                    <a:cubicBezTo>
                      <a:pt x="30" y="5"/>
                      <a:pt x="37" y="0"/>
                      <a:pt x="37" y="0"/>
                    </a:cubicBezTo>
                    <a:close/>
                  </a:path>
                </a:pathLst>
              </a:custGeom>
              <a:solidFill>
                <a:srgbClr val="06B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6" name="Freeform 213">
                <a:extLst>
                  <a:ext uri="{FF2B5EF4-FFF2-40B4-BE49-F238E27FC236}">
                    <a16:creationId xmlns:a16="http://schemas.microsoft.com/office/drawing/2014/main" id="{C4844B8E-F4E9-4560-90BA-C85BEC96E5D8}"/>
                  </a:ext>
                </a:extLst>
              </p:cNvPr>
              <p:cNvSpPr>
                <a:spLocks/>
              </p:cNvSpPr>
              <p:nvPr/>
            </p:nvSpPr>
            <p:spPr bwMode="auto">
              <a:xfrm>
                <a:off x="2979738" y="3298826"/>
                <a:ext cx="66675" cy="82550"/>
              </a:xfrm>
              <a:custGeom>
                <a:avLst/>
                <a:gdLst>
                  <a:gd name="T0" fmla="*/ 42 w 50"/>
                  <a:gd name="T1" fmla="*/ 61 h 61"/>
                  <a:gd name="T2" fmla="*/ 47 w 50"/>
                  <a:gd name="T3" fmla="*/ 5 h 61"/>
                  <a:gd name="T4" fmla="*/ 24 w 50"/>
                  <a:gd name="T5" fmla="*/ 0 h 61"/>
                  <a:gd name="T6" fmla="*/ 1 w 50"/>
                  <a:gd name="T7" fmla="*/ 48 h 61"/>
                  <a:gd name="T8" fmla="*/ 42 w 50"/>
                  <a:gd name="T9" fmla="*/ 61 h 61"/>
                </a:gdLst>
                <a:ahLst/>
                <a:cxnLst>
                  <a:cxn ang="0">
                    <a:pos x="T0" y="T1"/>
                  </a:cxn>
                  <a:cxn ang="0">
                    <a:pos x="T2" y="T3"/>
                  </a:cxn>
                  <a:cxn ang="0">
                    <a:pos x="T4" y="T5"/>
                  </a:cxn>
                  <a:cxn ang="0">
                    <a:pos x="T6" y="T7"/>
                  </a:cxn>
                  <a:cxn ang="0">
                    <a:pos x="T8" y="T9"/>
                  </a:cxn>
                </a:cxnLst>
                <a:rect l="0" t="0" r="r" b="b"/>
                <a:pathLst>
                  <a:path w="50" h="61">
                    <a:moveTo>
                      <a:pt x="42" y="61"/>
                    </a:moveTo>
                    <a:cubicBezTo>
                      <a:pt x="42" y="61"/>
                      <a:pt x="34" y="28"/>
                      <a:pt x="47" y="5"/>
                    </a:cubicBezTo>
                    <a:cubicBezTo>
                      <a:pt x="50" y="0"/>
                      <a:pt x="24" y="0"/>
                      <a:pt x="24" y="0"/>
                    </a:cubicBezTo>
                    <a:cubicBezTo>
                      <a:pt x="24" y="0"/>
                      <a:pt x="4" y="17"/>
                      <a:pt x="1" y="48"/>
                    </a:cubicBezTo>
                    <a:cubicBezTo>
                      <a:pt x="0" y="58"/>
                      <a:pt x="42" y="61"/>
                      <a:pt x="42" y="6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17" name="Freeform 214">
                <a:extLst>
                  <a:ext uri="{FF2B5EF4-FFF2-40B4-BE49-F238E27FC236}">
                    <a16:creationId xmlns:a16="http://schemas.microsoft.com/office/drawing/2014/main" id="{E050840A-EE0A-47BB-BB7F-3553C2FAF306}"/>
                  </a:ext>
                </a:extLst>
              </p:cNvPr>
              <p:cNvSpPr>
                <a:spLocks/>
              </p:cNvSpPr>
              <p:nvPr/>
            </p:nvSpPr>
            <p:spPr bwMode="auto">
              <a:xfrm>
                <a:off x="2924175" y="3917951"/>
                <a:ext cx="120650" cy="73025"/>
              </a:xfrm>
              <a:custGeom>
                <a:avLst/>
                <a:gdLst>
                  <a:gd name="T0" fmla="*/ 83 w 90"/>
                  <a:gd name="T1" fmla="*/ 16 h 54"/>
                  <a:gd name="T2" fmla="*/ 90 w 90"/>
                  <a:gd name="T3" fmla="*/ 33 h 54"/>
                  <a:gd name="T4" fmla="*/ 86 w 90"/>
                  <a:gd name="T5" fmla="*/ 49 h 54"/>
                  <a:gd name="T6" fmla="*/ 68 w 90"/>
                  <a:gd name="T7" fmla="*/ 53 h 54"/>
                  <a:gd name="T8" fmla="*/ 46 w 90"/>
                  <a:gd name="T9" fmla="*/ 45 h 54"/>
                  <a:gd name="T10" fmla="*/ 29 w 90"/>
                  <a:gd name="T11" fmla="*/ 39 h 54"/>
                  <a:gd name="T12" fmla="*/ 3 w 90"/>
                  <a:gd name="T13" fmla="*/ 21 h 54"/>
                  <a:gd name="T14" fmla="*/ 3 w 90"/>
                  <a:gd name="T15" fmla="*/ 9 h 54"/>
                  <a:gd name="T16" fmla="*/ 50 w 90"/>
                  <a:gd name="T17" fmla="*/ 11 h 54"/>
                  <a:gd name="T18" fmla="*/ 83 w 90"/>
                  <a:gd name="T19" fmla="*/ 1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4">
                    <a:moveTo>
                      <a:pt x="83" y="16"/>
                    </a:moveTo>
                    <a:cubicBezTo>
                      <a:pt x="83" y="16"/>
                      <a:pt x="90" y="22"/>
                      <a:pt x="90" y="33"/>
                    </a:cubicBezTo>
                    <a:cubicBezTo>
                      <a:pt x="89" y="44"/>
                      <a:pt x="89" y="47"/>
                      <a:pt x="86" y="49"/>
                    </a:cubicBezTo>
                    <a:cubicBezTo>
                      <a:pt x="83" y="51"/>
                      <a:pt x="75" y="54"/>
                      <a:pt x="68" y="53"/>
                    </a:cubicBezTo>
                    <a:cubicBezTo>
                      <a:pt x="61" y="52"/>
                      <a:pt x="50" y="46"/>
                      <a:pt x="46" y="45"/>
                    </a:cubicBezTo>
                    <a:cubicBezTo>
                      <a:pt x="42" y="43"/>
                      <a:pt x="43" y="43"/>
                      <a:pt x="29" y="39"/>
                    </a:cubicBezTo>
                    <a:cubicBezTo>
                      <a:pt x="8" y="32"/>
                      <a:pt x="4" y="27"/>
                      <a:pt x="3" y="21"/>
                    </a:cubicBezTo>
                    <a:cubicBezTo>
                      <a:pt x="1" y="16"/>
                      <a:pt x="0" y="11"/>
                      <a:pt x="3" y="9"/>
                    </a:cubicBezTo>
                    <a:cubicBezTo>
                      <a:pt x="18" y="0"/>
                      <a:pt x="43" y="18"/>
                      <a:pt x="50" y="11"/>
                    </a:cubicBezTo>
                    <a:cubicBezTo>
                      <a:pt x="56" y="4"/>
                      <a:pt x="83" y="16"/>
                      <a:pt x="83" y="16"/>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22" name="Freeform 215">
                <a:extLst>
                  <a:ext uri="{FF2B5EF4-FFF2-40B4-BE49-F238E27FC236}">
                    <a16:creationId xmlns:a16="http://schemas.microsoft.com/office/drawing/2014/main" id="{C5500E44-37BE-4496-9B1B-65CEEE5F11DE}"/>
                  </a:ext>
                </a:extLst>
              </p:cNvPr>
              <p:cNvSpPr>
                <a:spLocks/>
              </p:cNvSpPr>
              <p:nvPr/>
            </p:nvSpPr>
            <p:spPr bwMode="auto">
              <a:xfrm>
                <a:off x="2925763" y="3919538"/>
                <a:ext cx="120650" cy="65088"/>
              </a:xfrm>
              <a:custGeom>
                <a:avLst/>
                <a:gdLst>
                  <a:gd name="T0" fmla="*/ 83 w 91"/>
                  <a:gd name="T1" fmla="*/ 9 h 48"/>
                  <a:gd name="T2" fmla="*/ 89 w 91"/>
                  <a:gd name="T3" fmla="*/ 25 h 48"/>
                  <a:gd name="T4" fmla="*/ 87 w 91"/>
                  <a:gd name="T5" fmla="*/ 42 h 48"/>
                  <a:gd name="T6" fmla="*/ 67 w 91"/>
                  <a:gd name="T7" fmla="*/ 47 h 48"/>
                  <a:gd name="T8" fmla="*/ 53 w 91"/>
                  <a:gd name="T9" fmla="*/ 42 h 48"/>
                  <a:gd name="T10" fmla="*/ 31 w 91"/>
                  <a:gd name="T11" fmla="*/ 35 h 48"/>
                  <a:gd name="T12" fmla="*/ 1 w 91"/>
                  <a:gd name="T13" fmla="*/ 12 h 48"/>
                  <a:gd name="T14" fmla="*/ 19 w 91"/>
                  <a:gd name="T15" fmla="*/ 2 h 48"/>
                  <a:gd name="T16" fmla="*/ 51 w 91"/>
                  <a:gd name="T17" fmla="*/ 4 h 48"/>
                  <a:gd name="T18" fmla="*/ 83 w 91"/>
                  <a:gd name="T19"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48">
                    <a:moveTo>
                      <a:pt x="83" y="9"/>
                    </a:moveTo>
                    <a:cubicBezTo>
                      <a:pt x="83" y="9"/>
                      <a:pt x="87" y="12"/>
                      <a:pt x="89" y="25"/>
                    </a:cubicBezTo>
                    <a:cubicBezTo>
                      <a:pt x="91" y="36"/>
                      <a:pt x="88" y="41"/>
                      <a:pt x="87" y="42"/>
                    </a:cubicBezTo>
                    <a:cubicBezTo>
                      <a:pt x="84" y="45"/>
                      <a:pt x="74" y="48"/>
                      <a:pt x="67" y="47"/>
                    </a:cubicBezTo>
                    <a:cubicBezTo>
                      <a:pt x="62" y="46"/>
                      <a:pt x="57" y="44"/>
                      <a:pt x="53" y="42"/>
                    </a:cubicBezTo>
                    <a:cubicBezTo>
                      <a:pt x="47" y="39"/>
                      <a:pt x="43" y="38"/>
                      <a:pt x="31" y="35"/>
                    </a:cubicBezTo>
                    <a:cubicBezTo>
                      <a:pt x="14" y="31"/>
                      <a:pt x="3" y="18"/>
                      <a:pt x="1" y="12"/>
                    </a:cubicBezTo>
                    <a:cubicBezTo>
                      <a:pt x="0" y="8"/>
                      <a:pt x="5" y="0"/>
                      <a:pt x="19" y="2"/>
                    </a:cubicBezTo>
                    <a:cubicBezTo>
                      <a:pt x="39" y="5"/>
                      <a:pt x="46" y="5"/>
                      <a:pt x="51" y="4"/>
                    </a:cubicBezTo>
                    <a:cubicBezTo>
                      <a:pt x="60" y="2"/>
                      <a:pt x="83" y="9"/>
                      <a:pt x="83" y="9"/>
                    </a:cubicBezTo>
                    <a:close/>
                  </a:path>
                </a:pathLst>
              </a:custGeom>
              <a:solidFill>
                <a:srgbClr val="5AC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23" name="Freeform 216">
                <a:extLst>
                  <a:ext uri="{FF2B5EF4-FFF2-40B4-BE49-F238E27FC236}">
                    <a16:creationId xmlns:a16="http://schemas.microsoft.com/office/drawing/2014/main" id="{9719812A-001E-43B1-B6DE-D3A054F5FDBD}"/>
                  </a:ext>
                </a:extLst>
              </p:cNvPr>
              <p:cNvSpPr>
                <a:spLocks/>
              </p:cNvSpPr>
              <p:nvPr/>
            </p:nvSpPr>
            <p:spPr bwMode="auto">
              <a:xfrm>
                <a:off x="2935288" y="3522663"/>
                <a:ext cx="107950" cy="460375"/>
              </a:xfrm>
              <a:custGeom>
                <a:avLst/>
                <a:gdLst>
                  <a:gd name="T0" fmla="*/ 29 w 80"/>
                  <a:gd name="T1" fmla="*/ 53 h 343"/>
                  <a:gd name="T2" fmla="*/ 1 w 80"/>
                  <a:gd name="T3" fmla="*/ 189 h 343"/>
                  <a:gd name="T4" fmla="*/ 3 w 80"/>
                  <a:gd name="T5" fmla="*/ 217 h 343"/>
                  <a:gd name="T6" fmla="*/ 34 w 80"/>
                  <a:gd name="T7" fmla="*/ 306 h 343"/>
                  <a:gd name="T8" fmla="*/ 78 w 80"/>
                  <a:gd name="T9" fmla="*/ 308 h 343"/>
                  <a:gd name="T10" fmla="*/ 57 w 80"/>
                  <a:gd name="T11" fmla="*/ 231 h 343"/>
                  <a:gd name="T12" fmla="*/ 48 w 80"/>
                  <a:gd name="T13" fmla="*/ 201 h 343"/>
                  <a:gd name="T14" fmla="*/ 77 w 80"/>
                  <a:gd name="T15" fmla="*/ 82 h 343"/>
                  <a:gd name="T16" fmla="*/ 29 w 80"/>
                  <a:gd name="T17"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43">
                    <a:moveTo>
                      <a:pt x="29" y="53"/>
                    </a:moveTo>
                    <a:cubicBezTo>
                      <a:pt x="19" y="84"/>
                      <a:pt x="4" y="150"/>
                      <a:pt x="1" y="189"/>
                    </a:cubicBezTo>
                    <a:cubicBezTo>
                      <a:pt x="0" y="203"/>
                      <a:pt x="1" y="212"/>
                      <a:pt x="3" y="217"/>
                    </a:cubicBezTo>
                    <a:cubicBezTo>
                      <a:pt x="22" y="272"/>
                      <a:pt x="34" y="306"/>
                      <a:pt x="34" y="306"/>
                    </a:cubicBezTo>
                    <a:cubicBezTo>
                      <a:pt x="71" y="343"/>
                      <a:pt x="79" y="312"/>
                      <a:pt x="78" y="308"/>
                    </a:cubicBezTo>
                    <a:cubicBezTo>
                      <a:pt x="78" y="308"/>
                      <a:pt x="67" y="257"/>
                      <a:pt x="57" y="231"/>
                    </a:cubicBezTo>
                    <a:cubicBezTo>
                      <a:pt x="53" y="220"/>
                      <a:pt x="47" y="205"/>
                      <a:pt x="48" y="201"/>
                    </a:cubicBezTo>
                    <a:cubicBezTo>
                      <a:pt x="51" y="169"/>
                      <a:pt x="80" y="129"/>
                      <a:pt x="77" y="82"/>
                    </a:cubicBezTo>
                    <a:cubicBezTo>
                      <a:pt x="76" y="70"/>
                      <a:pt x="48" y="0"/>
                      <a:pt x="29" y="53"/>
                    </a:cubicBezTo>
                    <a:close/>
                  </a:path>
                </a:pathLst>
              </a:custGeom>
              <a:solidFill>
                <a:srgbClr val="7C9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24" name="Freeform 217">
                <a:extLst>
                  <a:ext uri="{FF2B5EF4-FFF2-40B4-BE49-F238E27FC236}">
                    <a16:creationId xmlns:a16="http://schemas.microsoft.com/office/drawing/2014/main" id="{A780C877-FE1B-4EBB-B691-4B6F72AA4506}"/>
                  </a:ext>
                </a:extLst>
              </p:cNvPr>
              <p:cNvSpPr>
                <a:spLocks/>
              </p:cNvSpPr>
              <p:nvPr/>
            </p:nvSpPr>
            <p:spPr bwMode="auto">
              <a:xfrm>
                <a:off x="2959100" y="3211513"/>
                <a:ext cx="122238" cy="125413"/>
              </a:xfrm>
              <a:custGeom>
                <a:avLst/>
                <a:gdLst>
                  <a:gd name="T0" fmla="*/ 56 w 91"/>
                  <a:gd name="T1" fmla="*/ 16 h 93"/>
                  <a:gd name="T2" fmla="*/ 27 w 91"/>
                  <a:gd name="T3" fmla="*/ 0 h 93"/>
                  <a:gd name="T4" fmla="*/ 6 w 91"/>
                  <a:gd name="T5" fmla="*/ 61 h 93"/>
                  <a:gd name="T6" fmla="*/ 12 w 91"/>
                  <a:gd name="T7" fmla="*/ 87 h 93"/>
                  <a:gd name="T8" fmla="*/ 42 w 91"/>
                  <a:gd name="T9" fmla="*/ 92 h 93"/>
                  <a:gd name="T10" fmla="*/ 68 w 91"/>
                  <a:gd name="T11" fmla="*/ 72 h 93"/>
                  <a:gd name="T12" fmla="*/ 91 w 91"/>
                  <a:gd name="T13" fmla="*/ 37 h 93"/>
                  <a:gd name="T14" fmla="*/ 56 w 91"/>
                  <a:gd name="T15" fmla="*/ 1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3">
                    <a:moveTo>
                      <a:pt x="56" y="16"/>
                    </a:moveTo>
                    <a:cubicBezTo>
                      <a:pt x="27" y="0"/>
                      <a:pt x="27" y="0"/>
                      <a:pt x="27" y="0"/>
                    </a:cubicBezTo>
                    <a:cubicBezTo>
                      <a:pt x="6" y="61"/>
                      <a:pt x="6" y="61"/>
                      <a:pt x="6" y="61"/>
                    </a:cubicBezTo>
                    <a:cubicBezTo>
                      <a:pt x="0" y="77"/>
                      <a:pt x="7" y="85"/>
                      <a:pt x="12" y="87"/>
                    </a:cubicBezTo>
                    <a:cubicBezTo>
                      <a:pt x="22" y="93"/>
                      <a:pt x="35" y="93"/>
                      <a:pt x="42" y="92"/>
                    </a:cubicBezTo>
                    <a:cubicBezTo>
                      <a:pt x="56" y="92"/>
                      <a:pt x="67" y="74"/>
                      <a:pt x="68" y="72"/>
                    </a:cubicBezTo>
                    <a:cubicBezTo>
                      <a:pt x="91" y="37"/>
                      <a:pt x="91" y="37"/>
                      <a:pt x="91" y="37"/>
                    </a:cubicBezTo>
                    <a:lnTo>
                      <a:pt x="56" y="16"/>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25" name="Freeform 218">
                <a:extLst>
                  <a:ext uri="{FF2B5EF4-FFF2-40B4-BE49-F238E27FC236}">
                    <a16:creationId xmlns:a16="http://schemas.microsoft.com/office/drawing/2014/main" id="{E718766D-14D7-4985-87C8-E61AB018CB96}"/>
                  </a:ext>
                </a:extLst>
              </p:cNvPr>
              <p:cNvSpPr>
                <a:spLocks/>
              </p:cNvSpPr>
              <p:nvPr/>
            </p:nvSpPr>
            <p:spPr bwMode="auto">
              <a:xfrm>
                <a:off x="2987675" y="3176588"/>
                <a:ext cx="111125" cy="158750"/>
              </a:xfrm>
              <a:custGeom>
                <a:avLst/>
                <a:gdLst>
                  <a:gd name="T0" fmla="*/ 39 w 83"/>
                  <a:gd name="T1" fmla="*/ 109 h 118"/>
                  <a:gd name="T2" fmla="*/ 67 w 83"/>
                  <a:gd name="T3" fmla="*/ 82 h 118"/>
                  <a:gd name="T4" fmla="*/ 80 w 83"/>
                  <a:gd name="T5" fmla="*/ 45 h 118"/>
                  <a:gd name="T6" fmla="*/ 77 w 83"/>
                  <a:gd name="T7" fmla="*/ 32 h 118"/>
                  <a:gd name="T8" fmla="*/ 76 w 83"/>
                  <a:gd name="T9" fmla="*/ 21 h 118"/>
                  <a:gd name="T10" fmla="*/ 68 w 83"/>
                  <a:gd name="T11" fmla="*/ 26 h 118"/>
                  <a:gd name="T12" fmla="*/ 64 w 83"/>
                  <a:gd name="T13" fmla="*/ 28 h 118"/>
                  <a:gd name="T14" fmla="*/ 63 w 83"/>
                  <a:gd name="T15" fmla="*/ 18 h 118"/>
                  <a:gd name="T16" fmla="*/ 68 w 83"/>
                  <a:gd name="T17" fmla="*/ 12 h 118"/>
                  <a:gd name="T18" fmla="*/ 53 w 83"/>
                  <a:gd name="T19" fmla="*/ 16 h 118"/>
                  <a:gd name="T20" fmla="*/ 51 w 83"/>
                  <a:gd name="T21" fmla="*/ 11 h 118"/>
                  <a:gd name="T22" fmla="*/ 53 w 83"/>
                  <a:gd name="T23" fmla="*/ 4 h 118"/>
                  <a:gd name="T24" fmla="*/ 34 w 83"/>
                  <a:gd name="T25" fmla="*/ 9 h 118"/>
                  <a:gd name="T26" fmla="*/ 32 w 83"/>
                  <a:gd name="T27" fmla="*/ 5 h 118"/>
                  <a:gd name="T28" fmla="*/ 36 w 83"/>
                  <a:gd name="T29" fmla="*/ 0 h 118"/>
                  <a:gd name="T30" fmla="*/ 9 w 83"/>
                  <a:gd name="T31" fmla="*/ 16 h 118"/>
                  <a:gd name="T32" fmla="*/ 5 w 83"/>
                  <a:gd name="T33" fmla="*/ 40 h 118"/>
                  <a:gd name="T34" fmla="*/ 5 w 83"/>
                  <a:gd name="T35" fmla="*/ 69 h 118"/>
                  <a:gd name="T36" fmla="*/ 9 w 83"/>
                  <a:gd name="T37" fmla="*/ 73 h 118"/>
                  <a:gd name="T38" fmla="*/ 20 w 83"/>
                  <a:gd name="T39" fmla="*/ 96 h 118"/>
                  <a:gd name="T40" fmla="*/ 39 w 83"/>
                  <a:gd name="T41"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8">
                    <a:moveTo>
                      <a:pt x="39" y="109"/>
                    </a:moveTo>
                    <a:cubicBezTo>
                      <a:pt x="39" y="109"/>
                      <a:pt x="51" y="98"/>
                      <a:pt x="67" y="82"/>
                    </a:cubicBezTo>
                    <a:cubicBezTo>
                      <a:pt x="82" y="66"/>
                      <a:pt x="83" y="55"/>
                      <a:pt x="80" y="45"/>
                    </a:cubicBezTo>
                    <a:cubicBezTo>
                      <a:pt x="78" y="39"/>
                      <a:pt x="78" y="36"/>
                      <a:pt x="77" y="32"/>
                    </a:cubicBezTo>
                    <a:cubicBezTo>
                      <a:pt x="75" y="24"/>
                      <a:pt x="76" y="21"/>
                      <a:pt x="76" y="21"/>
                    </a:cubicBezTo>
                    <a:cubicBezTo>
                      <a:pt x="76" y="21"/>
                      <a:pt x="69" y="19"/>
                      <a:pt x="68" y="26"/>
                    </a:cubicBezTo>
                    <a:cubicBezTo>
                      <a:pt x="67" y="30"/>
                      <a:pt x="64" y="28"/>
                      <a:pt x="64" y="28"/>
                    </a:cubicBezTo>
                    <a:cubicBezTo>
                      <a:pt x="64" y="28"/>
                      <a:pt x="59" y="24"/>
                      <a:pt x="63" y="18"/>
                    </a:cubicBezTo>
                    <a:cubicBezTo>
                      <a:pt x="66" y="13"/>
                      <a:pt x="68" y="12"/>
                      <a:pt x="68" y="12"/>
                    </a:cubicBezTo>
                    <a:cubicBezTo>
                      <a:pt x="68" y="12"/>
                      <a:pt x="58" y="11"/>
                      <a:pt x="53" y="16"/>
                    </a:cubicBezTo>
                    <a:cubicBezTo>
                      <a:pt x="51" y="18"/>
                      <a:pt x="51" y="14"/>
                      <a:pt x="51" y="11"/>
                    </a:cubicBezTo>
                    <a:cubicBezTo>
                      <a:pt x="51" y="8"/>
                      <a:pt x="53" y="4"/>
                      <a:pt x="53" y="4"/>
                    </a:cubicBezTo>
                    <a:cubicBezTo>
                      <a:pt x="34" y="9"/>
                      <a:pt x="34" y="9"/>
                      <a:pt x="34" y="9"/>
                    </a:cubicBezTo>
                    <a:cubicBezTo>
                      <a:pt x="34" y="9"/>
                      <a:pt x="32" y="8"/>
                      <a:pt x="32" y="5"/>
                    </a:cubicBezTo>
                    <a:cubicBezTo>
                      <a:pt x="32" y="2"/>
                      <a:pt x="36" y="0"/>
                      <a:pt x="36" y="0"/>
                    </a:cubicBezTo>
                    <a:cubicBezTo>
                      <a:pt x="36" y="0"/>
                      <a:pt x="21" y="1"/>
                      <a:pt x="9" y="16"/>
                    </a:cubicBezTo>
                    <a:cubicBezTo>
                      <a:pt x="6" y="21"/>
                      <a:pt x="3" y="32"/>
                      <a:pt x="5" y="40"/>
                    </a:cubicBezTo>
                    <a:cubicBezTo>
                      <a:pt x="7" y="48"/>
                      <a:pt x="5" y="69"/>
                      <a:pt x="5" y="69"/>
                    </a:cubicBezTo>
                    <a:cubicBezTo>
                      <a:pt x="5" y="69"/>
                      <a:pt x="0" y="85"/>
                      <a:pt x="9" y="73"/>
                    </a:cubicBezTo>
                    <a:cubicBezTo>
                      <a:pt x="14" y="67"/>
                      <a:pt x="18" y="83"/>
                      <a:pt x="20" y="96"/>
                    </a:cubicBezTo>
                    <a:cubicBezTo>
                      <a:pt x="22" y="109"/>
                      <a:pt x="28" y="118"/>
                      <a:pt x="39" y="109"/>
                    </a:cubicBezTo>
                    <a:close/>
                  </a:path>
                </a:pathLst>
              </a:custGeom>
              <a:solidFill>
                <a:srgbClr val="16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26" name="Freeform 219">
                <a:extLst>
                  <a:ext uri="{FF2B5EF4-FFF2-40B4-BE49-F238E27FC236}">
                    <a16:creationId xmlns:a16="http://schemas.microsoft.com/office/drawing/2014/main" id="{BE37DDD2-9028-4C04-BDDA-4CA74BAC068C}"/>
                  </a:ext>
                </a:extLst>
              </p:cNvPr>
              <p:cNvSpPr>
                <a:spLocks/>
              </p:cNvSpPr>
              <p:nvPr/>
            </p:nvSpPr>
            <p:spPr bwMode="auto">
              <a:xfrm>
                <a:off x="2995613" y="3268663"/>
                <a:ext cx="15875" cy="23813"/>
              </a:xfrm>
              <a:custGeom>
                <a:avLst/>
                <a:gdLst>
                  <a:gd name="T0" fmla="*/ 8 w 12"/>
                  <a:gd name="T1" fmla="*/ 0 h 18"/>
                  <a:gd name="T2" fmla="*/ 10 w 12"/>
                  <a:gd name="T3" fmla="*/ 10 h 18"/>
                  <a:gd name="T4" fmla="*/ 5 w 12"/>
                  <a:gd name="T5" fmla="*/ 16 h 18"/>
                  <a:gd name="T6" fmla="*/ 0 w 12"/>
                  <a:gd name="T7" fmla="*/ 17 h 18"/>
                  <a:gd name="T8" fmla="*/ 6 w 12"/>
                  <a:gd name="T9" fmla="*/ 7 h 18"/>
                  <a:gd name="T10" fmla="*/ 8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8" y="0"/>
                    </a:moveTo>
                    <a:cubicBezTo>
                      <a:pt x="8" y="0"/>
                      <a:pt x="12" y="4"/>
                      <a:pt x="10" y="10"/>
                    </a:cubicBezTo>
                    <a:cubicBezTo>
                      <a:pt x="9" y="14"/>
                      <a:pt x="6" y="16"/>
                      <a:pt x="5" y="16"/>
                    </a:cubicBezTo>
                    <a:cubicBezTo>
                      <a:pt x="2" y="18"/>
                      <a:pt x="0" y="17"/>
                      <a:pt x="0" y="17"/>
                    </a:cubicBezTo>
                    <a:cubicBezTo>
                      <a:pt x="0" y="17"/>
                      <a:pt x="5" y="9"/>
                      <a:pt x="6" y="7"/>
                    </a:cubicBezTo>
                    <a:cubicBezTo>
                      <a:pt x="6" y="5"/>
                      <a:pt x="8" y="0"/>
                      <a:pt x="8"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27" name="Freeform 220">
                <a:extLst>
                  <a:ext uri="{FF2B5EF4-FFF2-40B4-BE49-F238E27FC236}">
                    <a16:creationId xmlns:a16="http://schemas.microsoft.com/office/drawing/2014/main" id="{8C43558F-A892-4AF7-A8D0-A9868BFD878E}"/>
                  </a:ext>
                </a:extLst>
              </p:cNvPr>
              <p:cNvSpPr>
                <a:spLocks/>
              </p:cNvSpPr>
              <p:nvPr/>
            </p:nvSpPr>
            <p:spPr bwMode="auto">
              <a:xfrm>
                <a:off x="2992438" y="3262313"/>
                <a:ext cx="17463" cy="33338"/>
              </a:xfrm>
              <a:custGeom>
                <a:avLst/>
                <a:gdLst>
                  <a:gd name="T0" fmla="*/ 10 w 13"/>
                  <a:gd name="T1" fmla="*/ 1 h 24"/>
                  <a:gd name="T2" fmla="*/ 7 w 13"/>
                  <a:gd name="T3" fmla="*/ 4 h 24"/>
                  <a:gd name="T4" fmla="*/ 5 w 13"/>
                  <a:gd name="T5" fmla="*/ 13 h 24"/>
                  <a:gd name="T6" fmla="*/ 0 w 13"/>
                  <a:gd name="T7" fmla="*/ 21 h 24"/>
                  <a:gd name="T8" fmla="*/ 4 w 13"/>
                  <a:gd name="T9" fmla="*/ 21 h 24"/>
                  <a:gd name="T10" fmla="*/ 10 w 13"/>
                  <a:gd name="T11" fmla="*/ 13 h 24"/>
                  <a:gd name="T12" fmla="*/ 10 w 13"/>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0" y="1"/>
                    </a:moveTo>
                    <a:cubicBezTo>
                      <a:pt x="10" y="1"/>
                      <a:pt x="8" y="0"/>
                      <a:pt x="7" y="4"/>
                    </a:cubicBezTo>
                    <a:cubicBezTo>
                      <a:pt x="7" y="9"/>
                      <a:pt x="6" y="11"/>
                      <a:pt x="5" y="13"/>
                    </a:cubicBezTo>
                    <a:cubicBezTo>
                      <a:pt x="4" y="15"/>
                      <a:pt x="0" y="21"/>
                      <a:pt x="0" y="21"/>
                    </a:cubicBezTo>
                    <a:cubicBezTo>
                      <a:pt x="0" y="21"/>
                      <a:pt x="0" y="24"/>
                      <a:pt x="4" y="21"/>
                    </a:cubicBezTo>
                    <a:cubicBezTo>
                      <a:pt x="6" y="20"/>
                      <a:pt x="8" y="17"/>
                      <a:pt x="10" y="13"/>
                    </a:cubicBezTo>
                    <a:cubicBezTo>
                      <a:pt x="11" y="12"/>
                      <a:pt x="13" y="2"/>
                      <a:pt x="10"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28" name="Freeform 221">
                <a:extLst>
                  <a:ext uri="{FF2B5EF4-FFF2-40B4-BE49-F238E27FC236}">
                    <a16:creationId xmlns:a16="http://schemas.microsoft.com/office/drawing/2014/main" id="{B5BCA1B9-8D31-4E9B-BDFC-E4662A6DB0DC}"/>
                  </a:ext>
                </a:extLst>
              </p:cNvPr>
              <p:cNvSpPr>
                <a:spLocks/>
              </p:cNvSpPr>
              <p:nvPr/>
            </p:nvSpPr>
            <p:spPr bwMode="auto">
              <a:xfrm>
                <a:off x="2825750" y="3582988"/>
                <a:ext cx="180975" cy="417513"/>
              </a:xfrm>
              <a:custGeom>
                <a:avLst/>
                <a:gdLst>
                  <a:gd name="T0" fmla="*/ 88 w 135"/>
                  <a:gd name="T1" fmla="*/ 11 h 311"/>
                  <a:gd name="T2" fmla="*/ 16 w 135"/>
                  <a:gd name="T3" fmla="*/ 135 h 311"/>
                  <a:gd name="T4" fmla="*/ 12 w 135"/>
                  <a:gd name="T5" fmla="*/ 197 h 311"/>
                  <a:gd name="T6" fmla="*/ 29 w 135"/>
                  <a:gd name="T7" fmla="*/ 305 h 311"/>
                  <a:gd name="T8" fmla="*/ 71 w 135"/>
                  <a:gd name="T9" fmla="*/ 287 h 311"/>
                  <a:gd name="T10" fmla="*/ 55 w 135"/>
                  <a:gd name="T11" fmla="*/ 181 h 311"/>
                  <a:gd name="T12" fmla="*/ 95 w 135"/>
                  <a:gd name="T13" fmla="*/ 106 h 311"/>
                  <a:gd name="T14" fmla="*/ 134 w 135"/>
                  <a:gd name="T15" fmla="*/ 39 h 311"/>
                  <a:gd name="T16" fmla="*/ 118 w 135"/>
                  <a:gd name="T17" fmla="*/ 0 h 311"/>
                  <a:gd name="T18" fmla="*/ 88 w 135"/>
                  <a:gd name="T19" fmla="*/ 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311">
                    <a:moveTo>
                      <a:pt x="88" y="11"/>
                    </a:moveTo>
                    <a:cubicBezTo>
                      <a:pt x="60" y="34"/>
                      <a:pt x="16" y="135"/>
                      <a:pt x="16" y="135"/>
                    </a:cubicBezTo>
                    <a:cubicBezTo>
                      <a:pt x="16" y="135"/>
                      <a:pt x="0" y="161"/>
                      <a:pt x="12" y="197"/>
                    </a:cubicBezTo>
                    <a:cubicBezTo>
                      <a:pt x="20" y="222"/>
                      <a:pt x="29" y="305"/>
                      <a:pt x="29" y="305"/>
                    </a:cubicBezTo>
                    <a:cubicBezTo>
                      <a:pt x="29" y="311"/>
                      <a:pt x="60" y="280"/>
                      <a:pt x="71" y="287"/>
                    </a:cubicBezTo>
                    <a:cubicBezTo>
                      <a:pt x="71" y="287"/>
                      <a:pt x="74" y="226"/>
                      <a:pt x="55" y="181"/>
                    </a:cubicBezTo>
                    <a:cubicBezTo>
                      <a:pt x="48" y="164"/>
                      <a:pt x="76" y="129"/>
                      <a:pt x="95" y="106"/>
                    </a:cubicBezTo>
                    <a:cubicBezTo>
                      <a:pt x="116" y="79"/>
                      <a:pt x="135" y="57"/>
                      <a:pt x="134" y="39"/>
                    </a:cubicBezTo>
                    <a:cubicBezTo>
                      <a:pt x="134" y="0"/>
                      <a:pt x="118" y="0"/>
                      <a:pt x="118" y="0"/>
                    </a:cubicBezTo>
                    <a:cubicBezTo>
                      <a:pt x="118" y="0"/>
                      <a:pt x="94" y="6"/>
                      <a:pt x="88" y="11"/>
                    </a:cubicBezTo>
                    <a:close/>
                  </a:path>
                </a:pathLst>
              </a:custGeom>
              <a:solidFill>
                <a:srgbClr val="A1B5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29" name="Freeform 222">
                <a:extLst>
                  <a:ext uri="{FF2B5EF4-FFF2-40B4-BE49-F238E27FC236}">
                    <a16:creationId xmlns:a16="http://schemas.microsoft.com/office/drawing/2014/main" id="{2D5E9FD9-9D11-46CC-A80D-6810372785D7}"/>
                  </a:ext>
                </a:extLst>
              </p:cNvPr>
              <p:cNvSpPr>
                <a:spLocks/>
              </p:cNvSpPr>
              <p:nvPr/>
            </p:nvSpPr>
            <p:spPr bwMode="auto">
              <a:xfrm>
                <a:off x="2900363" y="3349626"/>
                <a:ext cx="169863" cy="366713"/>
              </a:xfrm>
              <a:custGeom>
                <a:avLst/>
                <a:gdLst>
                  <a:gd name="T0" fmla="*/ 102 w 126"/>
                  <a:gd name="T1" fmla="*/ 241 h 273"/>
                  <a:gd name="T2" fmla="*/ 117 w 126"/>
                  <a:gd name="T3" fmla="*/ 168 h 273"/>
                  <a:gd name="T4" fmla="*/ 126 w 126"/>
                  <a:gd name="T5" fmla="*/ 44 h 273"/>
                  <a:gd name="T6" fmla="*/ 98 w 126"/>
                  <a:gd name="T7" fmla="*/ 1 h 273"/>
                  <a:gd name="T8" fmla="*/ 31 w 126"/>
                  <a:gd name="T9" fmla="*/ 31 h 273"/>
                  <a:gd name="T10" fmla="*/ 18 w 126"/>
                  <a:gd name="T11" fmla="*/ 75 h 273"/>
                  <a:gd name="T12" fmla="*/ 21 w 126"/>
                  <a:gd name="T13" fmla="*/ 146 h 273"/>
                  <a:gd name="T14" fmla="*/ 15 w 126"/>
                  <a:gd name="T15" fmla="*/ 202 h 273"/>
                  <a:gd name="T16" fmla="*/ 1 w 126"/>
                  <a:gd name="T17" fmla="*/ 225 h 273"/>
                  <a:gd name="T18" fmla="*/ 102 w 126"/>
                  <a:gd name="T19" fmla="*/ 24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73">
                    <a:moveTo>
                      <a:pt x="102" y="241"/>
                    </a:moveTo>
                    <a:cubicBezTo>
                      <a:pt x="102" y="241"/>
                      <a:pt x="113" y="202"/>
                      <a:pt x="117" y="168"/>
                    </a:cubicBezTo>
                    <a:cubicBezTo>
                      <a:pt x="119" y="137"/>
                      <a:pt x="126" y="119"/>
                      <a:pt x="126" y="44"/>
                    </a:cubicBezTo>
                    <a:cubicBezTo>
                      <a:pt x="126" y="44"/>
                      <a:pt x="125" y="4"/>
                      <a:pt x="98" y="1"/>
                    </a:cubicBezTo>
                    <a:cubicBezTo>
                      <a:pt x="84" y="0"/>
                      <a:pt x="38" y="26"/>
                      <a:pt x="31" y="31"/>
                    </a:cubicBezTo>
                    <a:cubicBezTo>
                      <a:pt x="26" y="34"/>
                      <a:pt x="18" y="46"/>
                      <a:pt x="18" y="75"/>
                    </a:cubicBezTo>
                    <a:cubicBezTo>
                      <a:pt x="18" y="88"/>
                      <a:pt x="20" y="122"/>
                      <a:pt x="21" y="146"/>
                    </a:cubicBezTo>
                    <a:cubicBezTo>
                      <a:pt x="21" y="170"/>
                      <a:pt x="16" y="196"/>
                      <a:pt x="15" y="202"/>
                    </a:cubicBezTo>
                    <a:cubicBezTo>
                      <a:pt x="15" y="213"/>
                      <a:pt x="0" y="224"/>
                      <a:pt x="1" y="225"/>
                    </a:cubicBezTo>
                    <a:cubicBezTo>
                      <a:pt x="69" y="273"/>
                      <a:pt x="102" y="241"/>
                      <a:pt x="102" y="241"/>
                    </a:cubicBezTo>
                    <a:close/>
                  </a:path>
                </a:pathLst>
              </a:custGeom>
              <a:solidFill>
                <a:srgbClr val="1E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30" name="Freeform 223">
                <a:extLst>
                  <a:ext uri="{FF2B5EF4-FFF2-40B4-BE49-F238E27FC236}">
                    <a16:creationId xmlns:a16="http://schemas.microsoft.com/office/drawing/2014/main" id="{2EFCD1B6-4C1F-4185-90EA-3C8EE930E28F}"/>
                  </a:ext>
                </a:extLst>
              </p:cNvPr>
              <p:cNvSpPr>
                <a:spLocks/>
              </p:cNvSpPr>
              <p:nvPr/>
            </p:nvSpPr>
            <p:spPr bwMode="auto">
              <a:xfrm>
                <a:off x="2781300" y="3275013"/>
                <a:ext cx="222250" cy="184150"/>
              </a:xfrm>
              <a:custGeom>
                <a:avLst/>
                <a:gdLst>
                  <a:gd name="T0" fmla="*/ 150 w 165"/>
                  <a:gd name="T1" fmla="*/ 91 h 137"/>
                  <a:gd name="T2" fmla="*/ 141 w 165"/>
                  <a:gd name="T3" fmla="*/ 125 h 137"/>
                  <a:gd name="T4" fmla="*/ 40 w 165"/>
                  <a:gd name="T5" fmla="*/ 125 h 137"/>
                  <a:gd name="T6" fmla="*/ 0 w 165"/>
                  <a:gd name="T7" fmla="*/ 17 h 137"/>
                  <a:gd name="T8" fmla="*/ 25 w 165"/>
                  <a:gd name="T9" fmla="*/ 6 h 137"/>
                  <a:gd name="T10" fmla="*/ 60 w 165"/>
                  <a:gd name="T11" fmla="*/ 92 h 137"/>
                  <a:gd name="T12" fmla="*/ 150 w 165"/>
                  <a:gd name="T13" fmla="*/ 91 h 137"/>
                </a:gdLst>
                <a:ahLst/>
                <a:cxnLst>
                  <a:cxn ang="0">
                    <a:pos x="T0" y="T1"/>
                  </a:cxn>
                  <a:cxn ang="0">
                    <a:pos x="T2" y="T3"/>
                  </a:cxn>
                  <a:cxn ang="0">
                    <a:pos x="T4" y="T5"/>
                  </a:cxn>
                  <a:cxn ang="0">
                    <a:pos x="T6" y="T7"/>
                  </a:cxn>
                  <a:cxn ang="0">
                    <a:pos x="T8" y="T9"/>
                  </a:cxn>
                  <a:cxn ang="0">
                    <a:pos x="T10" y="T11"/>
                  </a:cxn>
                  <a:cxn ang="0">
                    <a:pos x="T12" y="T13"/>
                  </a:cxn>
                </a:cxnLst>
                <a:rect l="0" t="0" r="r" b="b"/>
                <a:pathLst>
                  <a:path w="165" h="137">
                    <a:moveTo>
                      <a:pt x="150" y="91"/>
                    </a:moveTo>
                    <a:cubicBezTo>
                      <a:pt x="150" y="91"/>
                      <a:pt x="165" y="110"/>
                      <a:pt x="141" y="125"/>
                    </a:cubicBezTo>
                    <a:cubicBezTo>
                      <a:pt x="122" y="137"/>
                      <a:pt x="67" y="135"/>
                      <a:pt x="40" y="125"/>
                    </a:cubicBezTo>
                    <a:cubicBezTo>
                      <a:pt x="10" y="115"/>
                      <a:pt x="0" y="17"/>
                      <a:pt x="0" y="17"/>
                    </a:cubicBezTo>
                    <a:cubicBezTo>
                      <a:pt x="0" y="17"/>
                      <a:pt x="9" y="0"/>
                      <a:pt x="25" y="6"/>
                    </a:cubicBezTo>
                    <a:cubicBezTo>
                      <a:pt x="26" y="6"/>
                      <a:pt x="50" y="91"/>
                      <a:pt x="60" y="92"/>
                    </a:cubicBezTo>
                    <a:cubicBezTo>
                      <a:pt x="87" y="95"/>
                      <a:pt x="142" y="68"/>
                      <a:pt x="150" y="91"/>
                    </a:cubicBezTo>
                    <a:close/>
                  </a:path>
                </a:pathLst>
              </a:custGeom>
              <a:solidFill>
                <a:srgbClr val="34E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31" name="Freeform 224">
                <a:extLst>
                  <a:ext uri="{FF2B5EF4-FFF2-40B4-BE49-F238E27FC236}">
                    <a16:creationId xmlns:a16="http://schemas.microsoft.com/office/drawing/2014/main" id="{B7C497FB-8DC6-4EDF-A0B1-EED98C69D583}"/>
                  </a:ext>
                </a:extLst>
              </p:cNvPr>
              <p:cNvSpPr>
                <a:spLocks/>
              </p:cNvSpPr>
              <p:nvPr/>
            </p:nvSpPr>
            <p:spPr bwMode="auto">
              <a:xfrm>
                <a:off x="2800350" y="3937001"/>
                <a:ext cx="144463" cy="115888"/>
              </a:xfrm>
              <a:custGeom>
                <a:avLst/>
                <a:gdLst>
                  <a:gd name="T0" fmla="*/ 60 w 108"/>
                  <a:gd name="T1" fmla="*/ 24 h 86"/>
                  <a:gd name="T2" fmla="*/ 92 w 108"/>
                  <a:gd name="T3" fmla="*/ 9 h 86"/>
                  <a:gd name="T4" fmla="*/ 103 w 108"/>
                  <a:gd name="T5" fmla="*/ 29 h 86"/>
                  <a:gd name="T6" fmla="*/ 95 w 108"/>
                  <a:gd name="T7" fmla="*/ 51 h 86"/>
                  <a:gd name="T8" fmla="*/ 62 w 108"/>
                  <a:gd name="T9" fmla="*/ 67 h 86"/>
                  <a:gd name="T10" fmla="*/ 23 w 108"/>
                  <a:gd name="T11" fmla="*/ 85 h 86"/>
                  <a:gd name="T12" fmla="*/ 13 w 108"/>
                  <a:gd name="T13" fmla="*/ 70 h 86"/>
                  <a:gd name="T14" fmla="*/ 45 w 108"/>
                  <a:gd name="T15" fmla="*/ 25 h 86"/>
                  <a:gd name="T16" fmla="*/ 60 w 108"/>
                  <a:gd name="T17" fmla="*/ 2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6">
                    <a:moveTo>
                      <a:pt x="60" y="24"/>
                    </a:moveTo>
                    <a:cubicBezTo>
                      <a:pt x="60" y="24"/>
                      <a:pt x="79" y="0"/>
                      <a:pt x="92" y="9"/>
                    </a:cubicBezTo>
                    <a:cubicBezTo>
                      <a:pt x="95" y="11"/>
                      <a:pt x="101" y="22"/>
                      <a:pt x="103" y="29"/>
                    </a:cubicBezTo>
                    <a:cubicBezTo>
                      <a:pt x="104" y="32"/>
                      <a:pt x="108" y="45"/>
                      <a:pt x="95" y="51"/>
                    </a:cubicBezTo>
                    <a:cubicBezTo>
                      <a:pt x="88" y="54"/>
                      <a:pt x="75" y="58"/>
                      <a:pt x="62" y="67"/>
                    </a:cubicBezTo>
                    <a:cubicBezTo>
                      <a:pt x="49" y="75"/>
                      <a:pt x="29" y="84"/>
                      <a:pt x="23" y="85"/>
                    </a:cubicBezTo>
                    <a:cubicBezTo>
                      <a:pt x="12" y="86"/>
                      <a:pt x="0" y="82"/>
                      <a:pt x="13" y="70"/>
                    </a:cubicBezTo>
                    <a:cubicBezTo>
                      <a:pt x="25" y="60"/>
                      <a:pt x="48" y="38"/>
                      <a:pt x="45" y="25"/>
                    </a:cubicBezTo>
                    <a:cubicBezTo>
                      <a:pt x="43" y="15"/>
                      <a:pt x="60" y="24"/>
                      <a:pt x="60" y="24"/>
                    </a:cubicBezTo>
                    <a:close/>
                  </a:path>
                </a:pathLst>
              </a:custGeom>
              <a:solidFill>
                <a:srgbClr val="7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32" name="Freeform 225">
                <a:extLst>
                  <a:ext uri="{FF2B5EF4-FFF2-40B4-BE49-F238E27FC236}">
                    <a16:creationId xmlns:a16="http://schemas.microsoft.com/office/drawing/2014/main" id="{556B742B-F699-4F73-AF7F-5A4AE87E9542}"/>
                  </a:ext>
                </a:extLst>
              </p:cNvPr>
              <p:cNvSpPr>
                <a:spLocks/>
              </p:cNvSpPr>
              <p:nvPr/>
            </p:nvSpPr>
            <p:spPr bwMode="auto">
              <a:xfrm>
                <a:off x="2809875" y="3976688"/>
                <a:ext cx="133350" cy="76200"/>
              </a:xfrm>
              <a:custGeom>
                <a:avLst/>
                <a:gdLst>
                  <a:gd name="T0" fmla="*/ 0 w 99"/>
                  <a:gd name="T1" fmla="*/ 48 h 56"/>
                  <a:gd name="T2" fmla="*/ 19 w 99"/>
                  <a:gd name="T3" fmla="*/ 41 h 56"/>
                  <a:gd name="T4" fmla="*/ 57 w 99"/>
                  <a:gd name="T5" fmla="*/ 20 h 56"/>
                  <a:gd name="T6" fmla="*/ 89 w 99"/>
                  <a:gd name="T7" fmla="*/ 1 h 56"/>
                  <a:gd name="T8" fmla="*/ 97 w 99"/>
                  <a:gd name="T9" fmla="*/ 1 h 56"/>
                  <a:gd name="T10" fmla="*/ 88 w 99"/>
                  <a:gd name="T11" fmla="*/ 21 h 56"/>
                  <a:gd name="T12" fmla="*/ 55 w 99"/>
                  <a:gd name="T13" fmla="*/ 37 h 56"/>
                  <a:gd name="T14" fmla="*/ 16 w 99"/>
                  <a:gd name="T15" fmla="*/ 55 h 56"/>
                  <a:gd name="T16" fmla="*/ 0 w 99"/>
                  <a:gd name="T17"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6">
                    <a:moveTo>
                      <a:pt x="0" y="48"/>
                    </a:moveTo>
                    <a:cubicBezTo>
                      <a:pt x="4" y="45"/>
                      <a:pt x="13" y="43"/>
                      <a:pt x="19" y="41"/>
                    </a:cubicBezTo>
                    <a:cubicBezTo>
                      <a:pt x="25" y="38"/>
                      <a:pt x="49" y="26"/>
                      <a:pt x="57" y="20"/>
                    </a:cubicBezTo>
                    <a:cubicBezTo>
                      <a:pt x="64" y="15"/>
                      <a:pt x="76" y="3"/>
                      <a:pt x="89" y="1"/>
                    </a:cubicBezTo>
                    <a:cubicBezTo>
                      <a:pt x="93" y="0"/>
                      <a:pt x="95" y="0"/>
                      <a:pt x="97" y="1"/>
                    </a:cubicBezTo>
                    <a:cubicBezTo>
                      <a:pt x="98" y="6"/>
                      <a:pt x="99" y="16"/>
                      <a:pt x="88" y="21"/>
                    </a:cubicBezTo>
                    <a:cubicBezTo>
                      <a:pt x="81" y="24"/>
                      <a:pt x="68" y="28"/>
                      <a:pt x="55" y="37"/>
                    </a:cubicBezTo>
                    <a:cubicBezTo>
                      <a:pt x="42" y="45"/>
                      <a:pt x="22" y="54"/>
                      <a:pt x="16" y="55"/>
                    </a:cubicBezTo>
                    <a:cubicBezTo>
                      <a:pt x="8" y="56"/>
                      <a:pt x="0" y="54"/>
                      <a:pt x="0" y="48"/>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33" name="Freeform 226">
                <a:extLst>
                  <a:ext uri="{FF2B5EF4-FFF2-40B4-BE49-F238E27FC236}">
                    <a16:creationId xmlns:a16="http://schemas.microsoft.com/office/drawing/2014/main" id="{B438F9B4-39B9-4FEB-86D5-74FD4689F58C}"/>
                  </a:ext>
                </a:extLst>
              </p:cNvPr>
              <p:cNvSpPr>
                <a:spLocks/>
              </p:cNvSpPr>
              <p:nvPr/>
            </p:nvSpPr>
            <p:spPr bwMode="auto">
              <a:xfrm>
                <a:off x="2813050" y="3983038"/>
                <a:ext cx="127000" cy="71438"/>
              </a:xfrm>
              <a:custGeom>
                <a:avLst/>
                <a:gdLst>
                  <a:gd name="T0" fmla="*/ 0 w 95"/>
                  <a:gd name="T1" fmla="*/ 49 h 53"/>
                  <a:gd name="T2" fmla="*/ 2 w 95"/>
                  <a:gd name="T3" fmla="*/ 48 h 53"/>
                  <a:gd name="T4" fmla="*/ 56 w 95"/>
                  <a:gd name="T5" fmla="*/ 22 h 53"/>
                  <a:gd name="T6" fmla="*/ 92 w 95"/>
                  <a:gd name="T7" fmla="*/ 3 h 53"/>
                  <a:gd name="T8" fmla="*/ 95 w 95"/>
                  <a:gd name="T9" fmla="*/ 4 h 53"/>
                  <a:gd name="T10" fmla="*/ 86 w 95"/>
                  <a:gd name="T11" fmla="*/ 17 h 53"/>
                  <a:gd name="T12" fmla="*/ 51 w 95"/>
                  <a:gd name="T13" fmla="*/ 41 h 53"/>
                  <a:gd name="T14" fmla="*/ 26 w 95"/>
                  <a:gd name="T15" fmla="*/ 53 h 53"/>
                  <a:gd name="T16" fmla="*/ 0 w 95"/>
                  <a:gd name="T1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53">
                    <a:moveTo>
                      <a:pt x="0" y="49"/>
                    </a:moveTo>
                    <a:cubicBezTo>
                      <a:pt x="1" y="49"/>
                      <a:pt x="1" y="48"/>
                      <a:pt x="2" y="48"/>
                    </a:cubicBezTo>
                    <a:cubicBezTo>
                      <a:pt x="7" y="44"/>
                      <a:pt x="40" y="34"/>
                      <a:pt x="56" y="22"/>
                    </a:cubicBezTo>
                    <a:cubicBezTo>
                      <a:pt x="72" y="10"/>
                      <a:pt x="77" y="0"/>
                      <a:pt x="92" y="3"/>
                    </a:cubicBezTo>
                    <a:cubicBezTo>
                      <a:pt x="94" y="3"/>
                      <a:pt x="95" y="3"/>
                      <a:pt x="95" y="4"/>
                    </a:cubicBezTo>
                    <a:cubicBezTo>
                      <a:pt x="95" y="8"/>
                      <a:pt x="93" y="14"/>
                      <a:pt x="86" y="17"/>
                    </a:cubicBezTo>
                    <a:cubicBezTo>
                      <a:pt x="79" y="20"/>
                      <a:pt x="61" y="29"/>
                      <a:pt x="51" y="41"/>
                    </a:cubicBezTo>
                    <a:cubicBezTo>
                      <a:pt x="43" y="50"/>
                      <a:pt x="31" y="52"/>
                      <a:pt x="26" y="53"/>
                    </a:cubicBezTo>
                    <a:cubicBezTo>
                      <a:pt x="20" y="53"/>
                      <a:pt x="3" y="52"/>
                      <a:pt x="0" y="49"/>
                    </a:cubicBezTo>
                    <a:close/>
                  </a:path>
                </a:pathLst>
              </a:custGeom>
              <a:solidFill>
                <a:srgbClr val="819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434" name="Freeform 227">
                <a:extLst>
                  <a:ext uri="{FF2B5EF4-FFF2-40B4-BE49-F238E27FC236}">
                    <a16:creationId xmlns:a16="http://schemas.microsoft.com/office/drawing/2014/main" id="{AE26254D-4619-4A9F-9E96-C000E651CB9D}"/>
                  </a:ext>
                </a:extLst>
              </p:cNvPr>
              <p:cNvSpPr>
                <a:spLocks/>
              </p:cNvSpPr>
              <p:nvPr/>
            </p:nvSpPr>
            <p:spPr bwMode="auto">
              <a:xfrm>
                <a:off x="2968625" y="3062288"/>
                <a:ext cx="36513" cy="65088"/>
              </a:xfrm>
              <a:custGeom>
                <a:avLst/>
                <a:gdLst>
                  <a:gd name="T0" fmla="*/ 16 w 27"/>
                  <a:gd name="T1" fmla="*/ 4 h 48"/>
                  <a:gd name="T2" fmla="*/ 24 w 27"/>
                  <a:gd name="T3" fmla="*/ 10 h 48"/>
                  <a:gd name="T4" fmla="*/ 25 w 27"/>
                  <a:gd name="T5" fmla="*/ 25 h 48"/>
                  <a:gd name="T6" fmla="*/ 21 w 27"/>
                  <a:gd name="T7" fmla="*/ 37 h 48"/>
                  <a:gd name="T8" fmla="*/ 5 w 27"/>
                  <a:gd name="T9" fmla="*/ 43 h 48"/>
                  <a:gd name="T10" fmla="*/ 12 w 27"/>
                  <a:gd name="T11" fmla="*/ 21 h 48"/>
                  <a:gd name="T12" fmla="*/ 16 w 27"/>
                  <a:gd name="T13" fmla="*/ 4 h 48"/>
                </a:gdLst>
                <a:ahLst/>
                <a:cxnLst>
                  <a:cxn ang="0">
                    <a:pos x="T0" y="T1"/>
                  </a:cxn>
                  <a:cxn ang="0">
                    <a:pos x="T2" y="T3"/>
                  </a:cxn>
                  <a:cxn ang="0">
                    <a:pos x="T4" y="T5"/>
                  </a:cxn>
                  <a:cxn ang="0">
                    <a:pos x="T6" y="T7"/>
                  </a:cxn>
                  <a:cxn ang="0">
                    <a:pos x="T8" y="T9"/>
                  </a:cxn>
                  <a:cxn ang="0">
                    <a:pos x="T10" y="T11"/>
                  </a:cxn>
                  <a:cxn ang="0">
                    <a:pos x="T12" y="T13"/>
                  </a:cxn>
                </a:cxnLst>
                <a:rect l="0" t="0" r="r" b="b"/>
                <a:pathLst>
                  <a:path w="27" h="48">
                    <a:moveTo>
                      <a:pt x="16" y="4"/>
                    </a:moveTo>
                    <a:cubicBezTo>
                      <a:pt x="16" y="4"/>
                      <a:pt x="22" y="0"/>
                      <a:pt x="24" y="10"/>
                    </a:cubicBezTo>
                    <a:cubicBezTo>
                      <a:pt x="24" y="14"/>
                      <a:pt x="22" y="20"/>
                      <a:pt x="25" y="25"/>
                    </a:cubicBezTo>
                    <a:cubicBezTo>
                      <a:pt x="27" y="32"/>
                      <a:pt x="21" y="37"/>
                      <a:pt x="21" y="37"/>
                    </a:cubicBezTo>
                    <a:cubicBezTo>
                      <a:pt x="21" y="37"/>
                      <a:pt x="14" y="48"/>
                      <a:pt x="5" y="43"/>
                    </a:cubicBezTo>
                    <a:cubicBezTo>
                      <a:pt x="0" y="41"/>
                      <a:pt x="6" y="30"/>
                      <a:pt x="12" y="21"/>
                    </a:cubicBezTo>
                    <a:cubicBezTo>
                      <a:pt x="15" y="17"/>
                      <a:pt x="15" y="8"/>
                      <a:pt x="16" y="4"/>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280" name="Group 279">
              <a:extLst>
                <a:ext uri="{FF2B5EF4-FFF2-40B4-BE49-F238E27FC236}">
                  <a16:creationId xmlns:a16="http://schemas.microsoft.com/office/drawing/2014/main" id="{4FE353B4-32E7-4820-BE47-BFA7D8B256B7}"/>
                </a:ext>
              </a:extLst>
            </p:cNvPr>
            <p:cNvGrpSpPr/>
            <p:nvPr/>
          </p:nvGrpSpPr>
          <p:grpSpPr>
            <a:xfrm>
              <a:off x="1065419" y="2553956"/>
              <a:ext cx="185998" cy="659168"/>
              <a:chOff x="1389063" y="2705100"/>
              <a:chExt cx="288925" cy="1023938"/>
            </a:xfrm>
          </p:grpSpPr>
          <p:sp>
            <p:nvSpPr>
              <p:cNvPr id="281" name="Freeform 172">
                <a:extLst>
                  <a:ext uri="{FF2B5EF4-FFF2-40B4-BE49-F238E27FC236}">
                    <a16:creationId xmlns:a16="http://schemas.microsoft.com/office/drawing/2014/main" id="{B8FCD682-FB23-4B06-85FC-EF5BE2715ACA}"/>
                  </a:ext>
                </a:extLst>
              </p:cNvPr>
              <p:cNvSpPr>
                <a:spLocks/>
              </p:cNvSpPr>
              <p:nvPr/>
            </p:nvSpPr>
            <p:spPr bwMode="auto">
              <a:xfrm>
                <a:off x="1566863" y="2705100"/>
                <a:ext cx="71438" cy="146050"/>
              </a:xfrm>
              <a:custGeom>
                <a:avLst/>
                <a:gdLst>
                  <a:gd name="T0" fmla="*/ 0 w 53"/>
                  <a:gd name="T1" fmla="*/ 88 h 109"/>
                  <a:gd name="T2" fmla="*/ 12 w 53"/>
                  <a:gd name="T3" fmla="*/ 35 h 109"/>
                  <a:gd name="T4" fmla="*/ 18 w 53"/>
                  <a:gd name="T5" fmla="*/ 9 h 109"/>
                  <a:gd name="T6" fmla="*/ 25 w 53"/>
                  <a:gd name="T7" fmla="*/ 4 h 109"/>
                  <a:gd name="T8" fmla="*/ 22 w 53"/>
                  <a:gd name="T9" fmla="*/ 29 h 109"/>
                  <a:gd name="T10" fmla="*/ 28 w 53"/>
                  <a:gd name="T11" fmla="*/ 33 h 109"/>
                  <a:gd name="T12" fmla="*/ 48 w 53"/>
                  <a:gd name="T13" fmla="*/ 8 h 109"/>
                  <a:gd name="T14" fmla="*/ 46 w 53"/>
                  <a:gd name="T15" fmla="*/ 20 h 109"/>
                  <a:gd name="T16" fmla="*/ 34 w 53"/>
                  <a:gd name="T17" fmla="*/ 41 h 109"/>
                  <a:gd name="T18" fmla="*/ 40 w 53"/>
                  <a:gd name="T19" fmla="*/ 61 h 109"/>
                  <a:gd name="T20" fmla="*/ 19 w 53"/>
                  <a:gd name="T21" fmla="*/ 99 h 109"/>
                  <a:gd name="T22" fmla="*/ 0 w 53"/>
                  <a:gd name="T23" fmla="*/ 8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109">
                    <a:moveTo>
                      <a:pt x="0" y="88"/>
                    </a:moveTo>
                    <a:cubicBezTo>
                      <a:pt x="12" y="35"/>
                      <a:pt x="12" y="35"/>
                      <a:pt x="12" y="35"/>
                    </a:cubicBezTo>
                    <a:cubicBezTo>
                      <a:pt x="12" y="35"/>
                      <a:pt x="12" y="37"/>
                      <a:pt x="18" y="9"/>
                    </a:cubicBezTo>
                    <a:cubicBezTo>
                      <a:pt x="20" y="0"/>
                      <a:pt x="24" y="0"/>
                      <a:pt x="25" y="4"/>
                    </a:cubicBezTo>
                    <a:cubicBezTo>
                      <a:pt x="26" y="6"/>
                      <a:pt x="24" y="17"/>
                      <a:pt x="22" y="29"/>
                    </a:cubicBezTo>
                    <a:cubicBezTo>
                      <a:pt x="21" y="32"/>
                      <a:pt x="23" y="40"/>
                      <a:pt x="28" y="33"/>
                    </a:cubicBezTo>
                    <a:cubicBezTo>
                      <a:pt x="34" y="23"/>
                      <a:pt x="45" y="8"/>
                      <a:pt x="48" y="8"/>
                    </a:cubicBezTo>
                    <a:cubicBezTo>
                      <a:pt x="53" y="8"/>
                      <a:pt x="51" y="11"/>
                      <a:pt x="46" y="20"/>
                    </a:cubicBezTo>
                    <a:cubicBezTo>
                      <a:pt x="42" y="28"/>
                      <a:pt x="33" y="39"/>
                      <a:pt x="34" y="41"/>
                    </a:cubicBezTo>
                    <a:cubicBezTo>
                      <a:pt x="43" y="54"/>
                      <a:pt x="40" y="61"/>
                      <a:pt x="40" y="61"/>
                    </a:cubicBezTo>
                    <a:cubicBezTo>
                      <a:pt x="40" y="61"/>
                      <a:pt x="24" y="94"/>
                      <a:pt x="19" y="99"/>
                    </a:cubicBezTo>
                    <a:cubicBezTo>
                      <a:pt x="6" y="109"/>
                      <a:pt x="0" y="88"/>
                      <a:pt x="0" y="88"/>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82" name="Freeform 173">
                <a:extLst>
                  <a:ext uri="{FF2B5EF4-FFF2-40B4-BE49-F238E27FC236}">
                    <a16:creationId xmlns:a16="http://schemas.microsoft.com/office/drawing/2014/main" id="{C5F9CF28-AD29-473B-8555-A582BF6816DC}"/>
                  </a:ext>
                </a:extLst>
              </p:cNvPr>
              <p:cNvSpPr>
                <a:spLocks/>
              </p:cNvSpPr>
              <p:nvPr/>
            </p:nvSpPr>
            <p:spPr bwMode="auto">
              <a:xfrm>
                <a:off x="1409700" y="2792413"/>
                <a:ext cx="192088" cy="293688"/>
              </a:xfrm>
              <a:custGeom>
                <a:avLst/>
                <a:gdLst>
                  <a:gd name="T0" fmla="*/ 9 w 143"/>
                  <a:gd name="T1" fmla="*/ 189 h 219"/>
                  <a:gd name="T2" fmla="*/ 48 w 143"/>
                  <a:gd name="T3" fmla="*/ 202 h 219"/>
                  <a:gd name="T4" fmla="*/ 112 w 143"/>
                  <a:gd name="T5" fmla="*/ 118 h 219"/>
                  <a:gd name="T6" fmla="*/ 143 w 143"/>
                  <a:gd name="T7" fmla="*/ 26 h 219"/>
                  <a:gd name="T8" fmla="*/ 113 w 143"/>
                  <a:gd name="T9" fmla="*/ 11 h 219"/>
                  <a:gd name="T10" fmla="*/ 82 w 143"/>
                  <a:gd name="T11" fmla="*/ 92 h 219"/>
                  <a:gd name="T12" fmla="*/ 9 w 143"/>
                  <a:gd name="T13" fmla="*/ 189 h 219"/>
                </a:gdLst>
                <a:ahLst/>
                <a:cxnLst>
                  <a:cxn ang="0">
                    <a:pos x="T0" y="T1"/>
                  </a:cxn>
                  <a:cxn ang="0">
                    <a:pos x="T2" y="T3"/>
                  </a:cxn>
                  <a:cxn ang="0">
                    <a:pos x="T4" y="T5"/>
                  </a:cxn>
                  <a:cxn ang="0">
                    <a:pos x="T6" y="T7"/>
                  </a:cxn>
                  <a:cxn ang="0">
                    <a:pos x="T8" y="T9"/>
                  </a:cxn>
                  <a:cxn ang="0">
                    <a:pos x="T10" y="T11"/>
                  </a:cxn>
                  <a:cxn ang="0">
                    <a:pos x="T12" y="T13"/>
                  </a:cxn>
                </a:cxnLst>
                <a:rect l="0" t="0" r="r" b="b"/>
                <a:pathLst>
                  <a:path w="143" h="219">
                    <a:moveTo>
                      <a:pt x="9" y="189"/>
                    </a:moveTo>
                    <a:cubicBezTo>
                      <a:pt x="9" y="189"/>
                      <a:pt x="14" y="219"/>
                      <a:pt x="48" y="202"/>
                    </a:cubicBezTo>
                    <a:cubicBezTo>
                      <a:pt x="70" y="192"/>
                      <a:pt x="104" y="133"/>
                      <a:pt x="112" y="118"/>
                    </a:cubicBezTo>
                    <a:cubicBezTo>
                      <a:pt x="128" y="86"/>
                      <a:pt x="143" y="26"/>
                      <a:pt x="143" y="26"/>
                    </a:cubicBezTo>
                    <a:cubicBezTo>
                      <a:pt x="143" y="26"/>
                      <a:pt x="126" y="0"/>
                      <a:pt x="113" y="11"/>
                    </a:cubicBezTo>
                    <a:cubicBezTo>
                      <a:pt x="112" y="12"/>
                      <a:pt x="93" y="74"/>
                      <a:pt x="82" y="92"/>
                    </a:cubicBezTo>
                    <a:cubicBezTo>
                      <a:pt x="61" y="125"/>
                      <a:pt x="0" y="170"/>
                      <a:pt x="9" y="189"/>
                    </a:cubicBezTo>
                    <a:close/>
                  </a:path>
                </a:pathLst>
              </a:custGeom>
              <a:solidFill>
                <a:srgbClr val="686D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83" name="Freeform 174">
                <a:extLst>
                  <a:ext uri="{FF2B5EF4-FFF2-40B4-BE49-F238E27FC236}">
                    <a16:creationId xmlns:a16="http://schemas.microsoft.com/office/drawing/2014/main" id="{7953BE1E-F898-464F-831E-FE358718FAC2}"/>
                  </a:ext>
                </a:extLst>
              </p:cNvPr>
              <p:cNvSpPr>
                <a:spLocks/>
              </p:cNvSpPr>
              <p:nvPr/>
            </p:nvSpPr>
            <p:spPr bwMode="auto">
              <a:xfrm>
                <a:off x="1423988" y="3587751"/>
                <a:ext cx="153988" cy="82550"/>
              </a:xfrm>
              <a:custGeom>
                <a:avLst/>
                <a:gdLst>
                  <a:gd name="T0" fmla="*/ 7 w 115"/>
                  <a:gd name="T1" fmla="*/ 13 h 61"/>
                  <a:gd name="T2" fmla="*/ 0 w 115"/>
                  <a:gd name="T3" fmla="*/ 29 h 61"/>
                  <a:gd name="T4" fmla="*/ 5 w 115"/>
                  <a:gd name="T5" fmla="*/ 54 h 61"/>
                  <a:gd name="T6" fmla="*/ 25 w 115"/>
                  <a:gd name="T7" fmla="*/ 61 h 61"/>
                  <a:gd name="T8" fmla="*/ 48 w 115"/>
                  <a:gd name="T9" fmla="*/ 55 h 61"/>
                  <a:gd name="T10" fmla="*/ 73 w 115"/>
                  <a:gd name="T11" fmla="*/ 50 h 61"/>
                  <a:gd name="T12" fmla="*/ 113 w 115"/>
                  <a:gd name="T13" fmla="*/ 21 h 61"/>
                  <a:gd name="T14" fmla="*/ 111 w 115"/>
                  <a:gd name="T15" fmla="*/ 5 h 61"/>
                  <a:gd name="T16" fmla="*/ 45 w 115"/>
                  <a:gd name="T17" fmla="*/ 9 h 61"/>
                  <a:gd name="T18" fmla="*/ 7 w 115"/>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7" y="13"/>
                    </a:moveTo>
                    <a:cubicBezTo>
                      <a:pt x="7" y="13"/>
                      <a:pt x="0" y="16"/>
                      <a:pt x="0" y="29"/>
                    </a:cubicBezTo>
                    <a:cubicBezTo>
                      <a:pt x="1" y="42"/>
                      <a:pt x="2" y="52"/>
                      <a:pt x="5" y="54"/>
                    </a:cubicBezTo>
                    <a:cubicBezTo>
                      <a:pt x="9" y="57"/>
                      <a:pt x="18" y="61"/>
                      <a:pt x="25" y="61"/>
                    </a:cubicBezTo>
                    <a:cubicBezTo>
                      <a:pt x="33" y="60"/>
                      <a:pt x="43" y="57"/>
                      <a:pt x="48" y="55"/>
                    </a:cubicBezTo>
                    <a:cubicBezTo>
                      <a:pt x="52" y="54"/>
                      <a:pt x="56" y="54"/>
                      <a:pt x="73" y="50"/>
                    </a:cubicBezTo>
                    <a:cubicBezTo>
                      <a:pt x="97" y="43"/>
                      <a:pt x="111" y="27"/>
                      <a:pt x="113" y="21"/>
                    </a:cubicBezTo>
                    <a:cubicBezTo>
                      <a:pt x="115" y="14"/>
                      <a:pt x="111" y="5"/>
                      <a:pt x="111" y="5"/>
                    </a:cubicBezTo>
                    <a:cubicBezTo>
                      <a:pt x="91" y="8"/>
                      <a:pt x="52" y="17"/>
                      <a:pt x="45" y="9"/>
                    </a:cubicBezTo>
                    <a:cubicBezTo>
                      <a:pt x="38" y="0"/>
                      <a:pt x="7" y="13"/>
                      <a:pt x="7" y="13"/>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84" name="Freeform 175">
                <a:extLst>
                  <a:ext uri="{FF2B5EF4-FFF2-40B4-BE49-F238E27FC236}">
                    <a16:creationId xmlns:a16="http://schemas.microsoft.com/office/drawing/2014/main" id="{24808345-F542-402F-8942-81677ED6B3CB}"/>
                  </a:ext>
                </a:extLst>
              </p:cNvPr>
              <p:cNvSpPr>
                <a:spLocks/>
              </p:cNvSpPr>
              <p:nvPr/>
            </p:nvSpPr>
            <p:spPr bwMode="auto">
              <a:xfrm>
                <a:off x="1423988" y="3578226"/>
                <a:ext cx="155575" cy="82550"/>
              </a:xfrm>
              <a:custGeom>
                <a:avLst/>
                <a:gdLst>
                  <a:gd name="T0" fmla="*/ 5 w 116"/>
                  <a:gd name="T1" fmla="*/ 13 h 61"/>
                  <a:gd name="T2" fmla="*/ 0 w 116"/>
                  <a:gd name="T3" fmla="*/ 33 h 61"/>
                  <a:gd name="T4" fmla="*/ 6 w 116"/>
                  <a:gd name="T5" fmla="*/ 54 h 61"/>
                  <a:gd name="T6" fmla="*/ 23 w 116"/>
                  <a:gd name="T7" fmla="*/ 61 h 61"/>
                  <a:gd name="T8" fmla="*/ 46 w 116"/>
                  <a:gd name="T9" fmla="*/ 55 h 61"/>
                  <a:gd name="T10" fmla="*/ 74 w 116"/>
                  <a:gd name="T11" fmla="*/ 51 h 61"/>
                  <a:gd name="T12" fmla="*/ 111 w 116"/>
                  <a:gd name="T13" fmla="*/ 25 h 61"/>
                  <a:gd name="T14" fmla="*/ 96 w 116"/>
                  <a:gd name="T15" fmla="*/ 7 h 61"/>
                  <a:gd name="T16" fmla="*/ 43 w 116"/>
                  <a:gd name="T17" fmla="*/ 9 h 61"/>
                  <a:gd name="T18" fmla="*/ 5 w 116"/>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61">
                    <a:moveTo>
                      <a:pt x="5" y="13"/>
                    </a:moveTo>
                    <a:cubicBezTo>
                      <a:pt x="5" y="13"/>
                      <a:pt x="0" y="20"/>
                      <a:pt x="0" y="33"/>
                    </a:cubicBezTo>
                    <a:cubicBezTo>
                      <a:pt x="1" y="46"/>
                      <a:pt x="3" y="51"/>
                      <a:pt x="6" y="54"/>
                    </a:cubicBezTo>
                    <a:cubicBezTo>
                      <a:pt x="9" y="56"/>
                      <a:pt x="16" y="61"/>
                      <a:pt x="23" y="61"/>
                    </a:cubicBezTo>
                    <a:cubicBezTo>
                      <a:pt x="31" y="60"/>
                      <a:pt x="41" y="57"/>
                      <a:pt x="46" y="55"/>
                    </a:cubicBezTo>
                    <a:cubicBezTo>
                      <a:pt x="50" y="54"/>
                      <a:pt x="57" y="56"/>
                      <a:pt x="74" y="51"/>
                    </a:cubicBezTo>
                    <a:cubicBezTo>
                      <a:pt x="91" y="46"/>
                      <a:pt x="107" y="35"/>
                      <a:pt x="111" y="25"/>
                    </a:cubicBezTo>
                    <a:cubicBezTo>
                      <a:pt x="113" y="19"/>
                      <a:pt x="116" y="4"/>
                      <a:pt x="96" y="7"/>
                    </a:cubicBezTo>
                    <a:cubicBezTo>
                      <a:pt x="77" y="10"/>
                      <a:pt x="50" y="17"/>
                      <a:pt x="43" y="9"/>
                    </a:cubicBezTo>
                    <a:cubicBezTo>
                      <a:pt x="36" y="0"/>
                      <a:pt x="5" y="13"/>
                      <a:pt x="5" y="13"/>
                    </a:cubicBezTo>
                    <a:close/>
                  </a:path>
                </a:pathLst>
              </a:custGeom>
              <a:solidFill>
                <a:srgbClr val="A2BC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85" name="Freeform 176">
                <a:extLst>
                  <a:ext uri="{FF2B5EF4-FFF2-40B4-BE49-F238E27FC236}">
                    <a16:creationId xmlns:a16="http://schemas.microsoft.com/office/drawing/2014/main" id="{596A4715-FC97-4D92-AA16-BBFEFFD68115}"/>
                  </a:ext>
                </a:extLst>
              </p:cNvPr>
              <p:cNvSpPr>
                <a:spLocks/>
              </p:cNvSpPr>
              <p:nvPr/>
            </p:nvSpPr>
            <p:spPr bwMode="auto">
              <a:xfrm>
                <a:off x="1492250" y="3592513"/>
                <a:ext cx="17463" cy="30163"/>
              </a:xfrm>
              <a:custGeom>
                <a:avLst/>
                <a:gdLst>
                  <a:gd name="T0" fmla="*/ 13 w 14"/>
                  <a:gd name="T1" fmla="*/ 21 h 22"/>
                  <a:gd name="T2" fmla="*/ 10 w 14"/>
                  <a:gd name="T3" fmla="*/ 19 h 22"/>
                  <a:gd name="T4" fmla="*/ 9 w 14"/>
                  <a:gd name="T5" fmla="*/ 12 h 22"/>
                  <a:gd name="T6" fmla="*/ 3 w 14"/>
                  <a:gd name="T7" fmla="*/ 2 h 22"/>
                  <a:gd name="T8" fmla="*/ 1 w 14"/>
                  <a:gd name="T9" fmla="*/ 1 h 22"/>
                  <a:gd name="T10" fmla="*/ 3 w 14"/>
                  <a:gd name="T11" fmla="*/ 0 h 22"/>
                  <a:gd name="T12" fmla="*/ 13 w 14"/>
                  <a:gd name="T13" fmla="*/ 11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19"/>
                    </a:cubicBezTo>
                    <a:cubicBezTo>
                      <a:pt x="10" y="19"/>
                      <a:pt x="10" y="16"/>
                      <a:pt x="9" y="12"/>
                    </a:cubicBezTo>
                    <a:cubicBezTo>
                      <a:pt x="8" y="7"/>
                      <a:pt x="5" y="3"/>
                      <a:pt x="3" y="2"/>
                    </a:cubicBezTo>
                    <a:cubicBezTo>
                      <a:pt x="2" y="2"/>
                      <a:pt x="0" y="2"/>
                      <a:pt x="1" y="1"/>
                    </a:cubicBezTo>
                    <a:cubicBezTo>
                      <a:pt x="1" y="0"/>
                      <a:pt x="2" y="0"/>
                      <a:pt x="3" y="0"/>
                    </a:cubicBezTo>
                    <a:cubicBezTo>
                      <a:pt x="5" y="1"/>
                      <a:pt x="11" y="4"/>
                      <a:pt x="13" y="11"/>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86" name="Freeform 177">
                <a:extLst>
                  <a:ext uri="{FF2B5EF4-FFF2-40B4-BE49-F238E27FC236}">
                    <a16:creationId xmlns:a16="http://schemas.microsoft.com/office/drawing/2014/main" id="{E69558A4-65D4-45EE-9212-894CB289D770}"/>
                  </a:ext>
                </a:extLst>
              </p:cNvPr>
              <p:cNvSpPr>
                <a:spLocks/>
              </p:cNvSpPr>
              <p:nvPr/>
            </p:nvSpPr>
            <p:spPr bwMode="auto">
              <a:xfrm>
                <a:off x="1501775" y="3592513"/>
                <a:ext cx="17463" cy="28575"/>
              </a:xfrm>
              <a:custGeom>
                <a:avLst/>
                <a:gdLst>
                  <a:gd name="T0" fmla="*/ 13 w 14"/>
                  <a:gd name="T1" fmla="*/ 21 h 22"/>
                  <a:gd name="T2" fmla="*/ 10 w 14"/>
                  <a:gd name="T3" fmla="*/ 20 h 22"/>
                  <a:gd name="T4" fmla="*/ 9 w 14"/>
                  <a:gd name="T5" fmla="*/ 13 h 22"/>
                  <a:gd name="T6" fmla="*/ 3 w 14"/>
                  <a:gd name="T7" fmla="*/ 3 h 22"/>
                  <a:gd name="T8" fmla="*/ 1 w 14"/>
                  <a:gd name="T9" fmla="*/ 2 h 22"/>
                  <a:gd name="T10" fmla="*/ 3 w 14"/>
                  <a:gd name="T11" fmla="*/ 0 h 22"/>
                  <a:gd name="T12" fmla="*/ 13 w 14"/>
                  <a:gd name="T13" fmla="*/ 12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20"/>
                    </a:cubicBezTo>
                    <a:cubicBezTo>
                      <a:pt x="10" y="20"/>
                      <a:pt x="10" y="17"/>
                      <a:pt x="9" y="13"/>
                    </a:cubicBezTo>
                    <a:cubicBezTo>
                      <a:pt x="8" y="7"/>
                      <a:pt x="5" y="4"/>
                      <a:pt x="3" y="3"/>
                    </a:cubicBezTo>
                    <a:cubicBezTo>
                      <a:pt x="2" y="3"/>
                      <a:pt x="0" y="3"/>
                      <a:pt x="1" y="2"/>
                    </a:cubicBezTo>
                    <a:cubicBezTo>
                      <a:pt x="1" y="1"/>
                      <a:pt x="2" y="0"/>
                      <a:pt x="3" y="0"/>
                    </a:cubicBezTo>
                    <a:cubicBezTo>
                      <a:pt x="5" y="1"/>
                      <a:pt x="11" y="4"/>
                      <a:pt x="13" y="12"/>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87" name="Freeform 178">
                <a:extLst>
                  <a:ext uri="{FF2B5EF4-FFF2-40B4-BE49-F238E27FC236}">
                    <a16:creationId xmlns:a16="http://schemas.microsoft.com/office/drawing/2014/main" id="{E9974F6B-A3DB-4B15-8D32-146ED1627E6F}"/>
                  </a:ext>
                </a:extLst>
              </p:cNvPr>
              <p:cNvSpPr>
                <a:spLocks/>
              </p:cNvSpPr>
              <p:nvPr/>
            </p:nvSpPr>
            <p:spPr bwMode="auto">
              <a:xfrm>
                <a:off x="1511300" y="3592513"/>
                <a:ext cx="15875" cy="26988"/>
              </a:xfrm>
              <a:custGeom>
                <a:avLst/>
                <a:gdLst>
                  <a:gd name="T0" fmla="*/ 11 w 12"/>
                  <a:gd name="T1" fmla="*/ 20 h 21"/>
                  <a:gd name="T2" fmla="*/ 9 w 12"/>
                  <a:gd name="T3" fmla="*/ 19 h 21"/>
                  <a:gd name="T4" fmla="*/ 8 w 12"/>
                  <a:gd name="T5" fmla="*/ 11 h 21"/>
                  <a:gd name="T6" fmla="*/ 2 w 12"/>
                  <a:gd name="T7" fmla="*/ 2 h 21"/>
                  <a:gd name="T8" fmla="*/ 0 w 12"/>
                  <a:gd name="T9" fmla="*/ 2 h 21"/>
                  <a:gd name="T10" fmla="*/ 3 w 12"/>
                  <a:gd name="T11" fmla="*/ 0 h 21"/>
                  <a:gd name="T12" fmla="*/ 10 w 12"/>
                  <a:gd name="T13" fmla="*/ 7 h 21"/>
                  <a:gd name="T14" fmla="*/ 11 w 1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11" y="20"/>
                    </a:moveTo>
                    <a:cubicBezTo>
                      <a:pt x="10" y="21"/>
                      <a:pt x="9" y="20"/>
                      <a:pt x="9" y="19"/>
                    </a:cubicBezTo>
                    <a:cubicBezTo>
                      <a:pt x="9" y="19"/>
                      <a:pt x="9" y="15"/>
                      <a:pt x="8" y="11"/>
                    </a:cubicBezTo>
                    <a:cubicBezTo>
                      <a:pt x="7" y="6"/>
                      <a:pt x="5" y="3"/>
                      <a:pt x="2" y="2"/>
                    </a:cubicBezTo>
                    <a:cubicBezTo>
                      <a:pt x="2" y="2"/>
                      <a:pt x="0" y="3"/>
                      <a:pt x="0" y="2"/>
                    </a:cubicBezTo>
                    <a:cubicBezTo>
                      <a:pt x="0" y="1"/>
                      <a:pt x="2" y="0"/>
                      <a:pt x="3" y="0"/>
                    </a:cubicBezTo>
                    <a:cubicBezTo>
                      <a:pt x="5" y="0"/>
                      <a:pt x="8" y="2"/>
                      <a:pt x="10" y="7"/>
                    </a:cubicBezTo>
                    <a:cubicBezTo>
                      <a:pt x="11" y="12"/>
                      <a:pt x="12" y="18"/>
                      <a:pt x="11"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88" name="Freeform 179">
                <a:extLst>
                  <a:ext uri="{FF2B5EF4-FFF2-40B4-BE49-F238E27FC236}">
                    <a16:creationId xmlns:a16="http://schemas.microsoft.com/office/drawing/2014/main" id="{CA520C29-702D-4352-BD36-1E853327F77E}"/>
                  </a:ext>
                </a:extLst>
              </p:cNvPr>
              <p:cNvSpPr>
                <a:spLocks/>
              </p:cNvSpPr>
              <p:nvPr/>
            </p:nvSpPr>
            <p:spPr bwMode="auto">
              <a:xfrm>
                <a:off x="1414463" y="3127376"/>
                <a:ext cx="123825" cy="517525"/>
              </a:xfrm>
              <a:custGeom>
                <a:avLst/>
                <a:gdLst>
                  <a:gd name="T0" fmla="*/ 58 w 92"/>
                  <a:gd name="T1" fmla="*/ 61 h 386"/>
                  <a:gd name="T2" fmla="*/ 83 w 92"/>
                  <a:gd name="T3" fmla="*/ 259 h 386"/>
                  <a:gd name="T4" fmla="*/ 61 w 92"/>
                  <a:gd name="T5" fmla="*/ 354 h 386"/>
                  <a:gd name="T6" fmla="*/ 9 w 92"/>
                  <a:gd name="T7" fmla="*/ 349 h 386"/>
                  <a:gd name="T8" fmla="*/ 25 w 92"/>
                  <a:gd name="T9" fmla="*/ 275 h 386"/>
                  <a:gd name="T10" fmla="*/ 35 w 92"/>
                  <a:gd name="T11" fmla="*/ 227 h 386"/>
                  <a:gd name="T12" fmla="*/ 5 w 92"/>
                  <a:gd name="T13" fmla="*/ 94 h 386"/>
                  <a:gd name="T14" fmla="*/ 58 w 92"/>
                  <a:gd name="T15" fmla="*/ 61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86">
                    <a:moveTo>
                      <a:pt x="58" y="61"/>
                    </a:moveTo>
                    <a:cubicBezTo>
                      <a:pt x="78" y="107"/>
                      <a:pt x="92" y="227"/>
                      <a:pt x="83" y="259"/>
                    </a:cubicBezTo>
                    <a:cubicBezTo>
                      <a:pt x="69" y="311"/>
                      <a:pt x="61" y="354"/>
                      <a:pt x="61" y="354"/>
                    </a:cubicBezTo>
                    <a:cubicBezTo>
                      <a:pt x="28" y="386"/>
                      <a:pt x="9" y="360"/>
                      <a:pt x="9" y="349"/>
                    </a:cubicBezTo>
                    <a:cubicBezTo>
                      <a:pt x="9" y="349"/>
                      <a:pt x="18" y="305"/>
                      <a:pt x="25" y="275"/>
                    </a:cubicBezTo>
                    <a:cubicBezTo>
                      <a:pt x="29" y="259"/>
                      <a:pt x="35" y="232"/>
                      <a:pt x="35" y="227"/>
                    </a:cubicBezTo>
                    <a:cubicBezTo>
                      <a:pt x="37" y="209"/>
                      <a:pt x="25" y="146"/>
                      <a:pt x="5" y="94"/>
                    </a:cubicBezTo>
                    <a:cubicBezTo>
                      <a:pt x="0" y="82"/>
                      <a:pt x="30" y="0"/>
                      <a:pt x="58" y="61"/>
                    </a:cubicBezTo>
                    <a:close/>
                  </a:path>
                </a:pathLst>
              </a:custGeom>
              <a:solidFill>
                <a:srgbClr val="031E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89" name="Freeform 180">
                <a:extLst>
                  <a:ext uri="{FF2B5EF4-FFF2-40B4-BE49-F238E27FC236}">
                    <a16:creationId xmlns:a16="http://schemas.microsoft.com/office/drawing/2014/main" id="{E322F5D9-3F5C-4EA3-B2F0-9F46E216F889}"/>
                  </a:ext>
                </a:extLst>
              </p:cNvPr>
              <p:cNvSpPr>
                <a:spLocks/>
              </p:cNvSpPr>
              <p:nvPr/>
            </p:nvSpPr>
            <p:spPr bwMode="auto">
              <a:xfrm>
                <a:off x="1520825" y="3646488"/>
                <a:ext cx="153988" cy="82550"/>
              </a:xfrm>
              <a:custGeom>
                <a:avLst/>
                <a:gdLst>
                  <a:gd name="T0" fmla="*/ 8 w 115"/>
                  <a:gd name="T1" fmla="*/ 12 h 61"/>
                  <a:gd name="T2" fmla="*/ 1 w 115"/>
                  <a:gd name="T3" fmla="*/ 29 h 61"/>
                  <a:gd name="T4" fmla="*/ 6 w 115"/>
                  <a:gd name="T5" fmla="*/ 53 h 61"/>
                  <a:gd name="T6" fmla="*/ 26 w 115"/>
                  <a:gd name="T7" fmla="*/ 60 h 61"/>
                  <a:gd name="T8" fmla="*/ 48 w 115"/>
                  <a:gd name="T9" fmla="*/ 55 h 61"/>
                  <a:gd name="T10" fmla="*/ 73 w 115"/>
                  <a:gd name="T11" fmla="*/ 49 h 61"/>
                  <a:gd name="T12" fmla="*/ 113 w 115"/>
                  <a:gd name="T13" fmla="*/ 20 h 61"/>
                  <a:gd name="T14" fmla="*/ 111 w 115"/>
                  <a:gd name="T15" fmla="*/ 4 h 61"/>
                  <a:gd name="T16" fmla="*/ 45 w 115"/>
                  <a:gd name="T17" fmla="*/ 8 h 61"/>
                  <a:gd name="T18" fmla="*/ 8 w 115"/>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8" y="12"/>
                    </a:moveTo>
                    <a:cubicBezTo>
                      <a:pt x="8" y="12"/>
                      <a:pt x="0" y="16"/>
                      <a:pt x="1" y="29"/>
                    </a:cubicBezTo>
                    <a:cubicBezTo>
                      <a:pt x="1" y="42"/>
                      <a:pt x="3" y="51"/>
                      <a:pt x="6" y="53"/>
                    </a:cubicBezTo>
                    <a:cubicBezTo>
                      <a:pt x="9" y="56"/>
                      <a:pt x="18" y="61"/>
                      <a:pt x="26" y="60"/>
                    </a:cubicBezTo>
                    <a:cubicBezTo>
                      <a:pt x="34" y="59"/>
                      <a:pt x="43" y="56"/>
                      <a:pt x="48" y="55"/>
                    </a:cubicBezTo>
                    <a:cubicBezTo>
                      <a:pt x="53" y="53"/>
                      <a:pt x="56" y="54"/>
                      <a:pt x="73" y="49"/>
                    </a:cubicBezTo>
                    <a:cubicBezTo>
                      <a:pt x="97" y="42"/>
                      <a:pt x="111" y="26"/>
                      <a:pt x="113" y="20"/>
                    </a:cubicBezTo>
                    <a:cubicBezTo>
                      <a:pt x="115" y="13"/>
                      <a:pt x="111" y="4"/>
                      <a:pt x="111" y="4"/>
                    </a:cubicBezTo>
                    <a:cubicBezTo>
                      <a:pt x="91" y="7"/>
                      <a:pt x="53" y="16"/>
                      <a:pt x="45" y="8"/>
                    </a:cubicBezTo>
                    <a:cubicBezTo>
                      <a:pt x="38" y="0"/>
                      <a:pt x="8" y="12"/>
                      <a:pt x="8"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0" name="Freeform 181">
                <a:extLst>
                  <a:ext uri="{FF2B5EF4-FFF2-40B4-BE49-F238E27FC236}">
                    <a16:creationId xmlns:a16="http://schemas.microsoft.com/office/drawing/2014/main" id="{0CF782A6-3CE4-4536-9212-4382A9B03CA6}"/>
                  </a:ext>
                </a:extLst>
              </p:cNvPr>
              <p:cNvSpPr>
                <a:spLocks/>
              </p:cNvSpPr>
              <p:nvPr/>
            </p:nvSpPr>
            <p:spPr bwMode="auto">
              <a:xfrm>
                <a:off x="1520825" y="3636963"/>
                <a:ext cx="157163" cy="82550"/>
              </a:xfrm>
              <a:custGeom>
                <a:avLst/>
                <a:gdLst>
                  <a:gd name="T0" fmla="*/ 6 w 117"/>
                  <a:gd name="T1" fmla="*/ 12 h 61"/>
                  <a:gd name="T2" fmla="*/ 1 w 117"/>
                  <a:gd name="T3" fmla="*/ 33 h 61"/>
                  <a:gd name="T4" fmla="*/ 6 w 117"/>
                  <a:gd name="T5" fmla="*/ 53 h 61"/>
                  <a:gd name="T6" fmla="*/ 24 w 117"/>
                  <a:gd name="T7" fmla="*/ 60 h 61"/>
                  <a:gd name="T8" fmla="*/ 46 w 117"/>
                  <a:gd name="T9" fmla="*/ 54 h 61"/>
                  <a:gd name="T10" fmla="*/ 74 w 117"/>
                  <a:gd name="T11" fmla="*/ 51 h 61"/>
                  <a:gd name="T12" fmla="*/ 111 w 117"/>
                  <a:gd name="T13" fmla="*/ 24 h 61"/>
                  <a:gd name="T14" fmla="*/ 97 w 117"/>
                  <a:gd name="T15" fmla="*/ 6 h 61"/>
                  <a:gd name="T16" fmla="*/ 43 w 117"/>
                  <a:gd name="T17" fmla="*/ 8 h 61"/>
                  <a:gd name="T18" fmla="*/ 6 w 117"/>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61">
                    <a:moveTo>
                      <a:pt x="6" y="12"/>
                    </a:moveTo>
                    <a:cubicBezTo>
                      <a:pt x="6" y="12"/>
                      <a:pt x="0" y="20"/>
                      <a:pt x="1" y="33"/>
                    </a:cubicBezTo>
                    <a:cubicBezTo>
                      <a:pt x="1" y="45"/>
                      <a:pt x="3" y="51"/>
                      <a:pt x="6" y="53"/>
                    </a:cubicBezTo>
                    <a:cubicBezTo>
                      <a:pt x="10" y="56"/>
                      <a:pt x="16" y="61"/>
                      <a:pt x="24" y="60"/>
                    </a:cubicBezTo>
                    <a:cubicBezTo>
                      <a:pt x="32" y="59"/>
                      <a:pt x="41" y="56"/>
                      <a:pt x="46" y="54"/>
                    </a:cubicBezTo>
                    <a:cubicBezTo>
                      <a:pt x="51" y="53"/>
                      <a:pt x="57" y="55"/>
                      <a:pt x="74" y="51"/>
                    </a:cubicBezTo>
                    <a:cubicBezTo>
                      <a:pt x="92" y="46"/>
                      <a:pt x="108" y="34"/>
                      <a:pt x="111" y="24"/>
                    </a:cubicBezTo>
                    <a:cubicBezTo>
                      <a:pt x="113" y="18"/>
                      <a:pt x="117" y="3"/>
                      <a:pt x="97" y="6"/>
                    </a:cubicBezTo>
                    <a:cubicBezTo>
                      <a:pt x="77" y="10"/>
                      <a:pt x="51" y="16"/>
                      <a:pt x="43" y="8"/>
                    </a:cubicBezTo>
                    <a:cubicBezTo>
                      <a:pt x="36" y="0"/>
                      <a:pt x="6" y="12"/>
                      <a:pt x="6" y="12"/>
                    </a:cubicBezTo>
                    <a:close/>
                  </a:path>
                </a:pathLst>
              </a:custGeom>
              <a:solidFill>
                <a:srgbClr val="B5CA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1" name="Freeform 182">
                <a:extLst>
                  <a:ext uri="{FF2B5EF4-FFF2-40B4-BE49-F238E27FC236}">
                    <a16:creationId xmlns:a16="http://schemas.microsoft.com/office/drawing/2014/main" id="{D9A0373D-0526-4E04-B7AA-46A341E23217}"/>
                  </a:ext>
                </a:extLst>
              </p:cNvPr>
              <p:cNvSpPr>
                <a:spLocks/>
              </p:cNvSpPr>
              <p:nvPr/>
            </p:nvSpPr>
            <p:spPr bwMode="auto">
              <a:xfrm>
                <a:off x="1589088" y="3651251"/>
                <a:ext cx="17463" cy="28575"/>
              </a:xfrm>
              <a:custGeom>
                <a:avLst/>
                <a:gdLst>
                  <a:gd name="T0" fmla="*/ 12 w 13"/>
                  <a:gd name="T1" fmla="*/ 21 h 22"/>
                  <a:gd name="T2" fmla="*/ 10 w 13"/>
                  <a:gd name="T3" fmla="*/ 20 h 22"/>
                  <a:gd name="T4" fmla="*/ 9 w 13"/>
                  <a:gd name="T5" fmla="*/ 12 h 22"/>
                  <a:gd name="T6" fmla="*/ 2 w 13"/>
                  <a:gd name="T7" fmla="*/ 2 h 22"/>
                  <a:gd name="T8" fmla="*/ 0 w 13"/>
                  <a:gd name="T9" fmla="*/ 1 h 22"/>
                  <a:gd name="T10" fmla="*/ 2 w 13"/>
                  <a:gd name="T11" fmla="*/ 0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6"/>
                      <a:pt x="9" y="12"/>
                    </a:cubicBezTo>
                    <a:cubicBezTo>
                      <a:pt x="8" y="7"/>
                      <a:pt x="5" y="3"/>
                      <a:pt x="2" y="2"/>
                    </a:cubicBezTo>
                    <a:cubicBezTo>
                      <a:pt x="1" y="2"/>
                      <a:pt x="0" y="2"/>
                      <a:pt x="0" y="1"/>
                    </a:cubicBezTo>
                    <a:cubicBezTo>
                      <a:pt x="0" y="0"/>
                      <a:pt x="1" y="0"/>
                      <a:pt x="2" y="0"/>
                    </a:cubicBezTo>
                    <a:cubicBezTo>
                      <a:pt x="5" y="1"/>
                      <a:pt x="11" y="4"/>
                      <a:pt x="12" y="12"/>
                    </a:cubicBezTo>
                    <a:cubicBezTo>
                      <a:pt x="13" y="16"/>
                      <a:pt x="13" y="19"/>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2" name="Freeform 183">
                <a:extLst>
                  <a:ext uri="{FF2B5EF4-FFF2-40B4-BE49-F238E27FC236}">
                    <a16:creationId xmlns:a16="http://schemas.microsoft.com/office/drawing/2014/main" id="{6812F052-E352-44E4-877D-711F07FDA8D3}"/>
                  </a:ext>
                </a:extLst>
              </p:cNvPr>
              <p:cNvSpPr>
                <a:spLocks/>
              </p:cNvSpPr>
              <p:nvPr/>
            </p:nvSpPr>
            <p:spPr bwMode="auto">
              <a:xfrm>
                <a:off x="1598613" y="3649663"/>
                <a:ext cx="17463" cy="30163"/>
              </a:xfrm>
              <a:custGeom>
                <a:avLst/>
                <a:gdLst>
                  <a:gd name="T0" fmla="*/ 12 w 13"/>
                  <a:gd name="T1" fmla="*/ 21 h 22"/>
                  <a:gd name="T2" fmla="*/ 10 w 13"/>
                  <a:gd name="T3" fmla="*/ 20 h 22"/>
                  <a:gd name="T4" fmla="*/ 9 w 13"/>
                  <a:gd name="T5" fmla="*/ 13 h 22"/>
                  <a:gd name="T6" fmla="*/ 2 w 13"/>
                  <a:gd name="T7" fmla="*/ 3 h 22"/>
                  <a:gd name="T8" fmla="*/ 0 w 13"/>
                  <a:gd name="T9" fmla="*/ 2 h 22"/>
                  <a:gd name="T10" fmla="*/ 2 w 13"/>
                  <a:gd name="T11" fmla="*/ 1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7"/>
                      <a:pt x="9" y="13"/>
                    </a:cubicBezTo>
                    <a:cubicBezTo>
                      <a:pt x="8" y="7"/>
                      <a:pt x="5" y="4"/>
                      <a:pt x="2" y="3"/>
                    </a:cubicBezTo>
                    <a:cubicBezTo>
                      <a:pt x="1" y="3"/>
                      <a:pt x="0" y="3"/>
                      <a:pt x="0" y="2"/>
                    </a:cubicBezTo>
                    <a:cubicBezTo>
                      <a:pt x="0" y="1"/>
                      <a:pt x="1" y="0"/>
                      <a:pt x="2" y="1"/>
                    </a:cubicBezTo>
                    <a:cubicBezTo>
                      <a:pt x="5" y="2"/>
                      <a:pt x="10" y="4"/>
                      <a:pt x="12" y="12"/>
                    </a:cubicBezTo>
                    <a:cubicBezTo>
                      <a:pt x="13" y="17"/>
                      <a:pt x="13" y="20"/>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3" name="Freeform 184">
                <a:extLst>
                  <a:ext uri="{FF2B5EF4-FFF2-40B4-BE49-F238E27FC236}">
                    <a16:creationId xmlns:a16="http://schemas.microsoft.com/office/drawing/2014/main" id="{618EF7D1-AEEC-41EF-87E4-A2CA3DE88DB6}"/>
                  </a:ext>
                </a:extLst>
              </p:cNvPr>
              <p:cNvSpPr>
                <a:spLocks/>
              </p:cNvSpPr>
              <p:nvPr/>
            </p:nvSpPr>
            <p:spPr bwMode="auto">
              <a:xfrm>
                <a:off x="1608138" y="3649663"/>
                <a:ext cx="17463" cy="28575"/>
              </a:xfrm>
              <a:custGeom>
                <a:avLst/>
                <a:gdLst>
                  <a:gd name="T0" fmla="*/ 12 w 13"/>
                  <a:gd name="T1" fmla="*/ 20 h 21"/>
                  <a:gd name="T2" fmla="*/ 9 w 13"/>
                  <a:gd name="T3" fmla="*/ 19 h 21"/>
                  <a:gd name="T4" fmla="*/ 8 w 13"/>
                  <a:gd name="T5" fmla="*/ 12 h 21"/>
                  <a:gd name="T6" fmla="*/ 3 w 13"/>
                  <a:gd name="T7" fmla="*/ 3 h 21"/>
                  <a:gd name="T8" fmla="*/ 1 w 13"/>
                  <a:gd name="T9" fmla="*/ 2 h 21"/>
                  <a:gd name="T10" fmla="*/ 3 w 13"/>
                  <a:gd name="T11" fmla="*/ 0 h 21"/>
                  <a:gd name="T12" fmla="*/ 10 w 13"/>
                  <a:gd name="T13" fmla="*/ 8 h 21"/>
                  <a:gd name="T14" fmla="*/ 12 w 13"/>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1">
                    <a:moveTo>
                      <a:pt x="12" y="20"/>
                    </a:moveTo>
                    <a:cubicBezTo>
                      <a:pt x="11" y="21"/>
                      <a:pt x="9" y="20"/>
                      <a:pt x="9" y="19"/>
                    </a:cubicBezTo>
                    <a:cubicBezTo>
                      <a:pt x="9" y="19"/>
                      <a:pt x="9" y="16"/>
                      <a:pt x="8" y="12"/>
                    </a:cubicBezTo>
                    <a:cubicBezTo>
                      <a:pt x="7" y="6"/>
                      <a:pt x="5" y="4"/>
                      <a:pt x="3" y="3"/>
                    </a:cubicBezTo>
                    <a:cubicBezTo>
                      <a:pt x="2" y="2"/>
                      <a:pt x="0" y="3"/>
                      <a:pt x="1" y="2"/>
                    </a:cubicBezTo>
                    <a:cubicBezTo>
                      <a:pt x="1" y="1"/>
                      <a:pt x="2" y="0"/>
                      <a:pt x="3" y="0"/>
                    </a:cubicBezTo>
                    <a:cubicBezTo>
                      <a:pt x="6" y="0"/>
                      <a:pt x="8" y="2"/>
                      <a:pt x="10" y="8"/>
                    </a:cubicBezTo>
                    <a:cubicBezTo>
                      <a:pt x="12" y="12"/>
                      <a:pt x="13" y="18"/>
                      <a:pt x="12"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4" name="Freeform 185">
                <a:extLst>
                  <a:ext uri="{FF2B5EF4-FFF2-40B4-BE49-F238E27FC236}">
                    <a16:creationId xmlns:a16="http://schemas.microsoft.com/office/drawing/2014/main" id="{41AB68B6-6C6D-4556-BFB0-975B95DF27A3}"/>
                  </a:ext>
                </a:extLst>
              </p:cNvPr>
              <p:cNvSpPr>
                <a:spLocks/>
              </p:cNvSpPr>
              <p:nvPr/>
            </p:nvSpPr>
            <p:spPr bwMode="auto">
              <a:xfrm>
                <a:off x="1468438" y="3181351"/>
                <a:ext cx="161925" cy="527050"/>
              </a:xfrm>
              <a:custGeom>
                <a:avLst/>
                <a:gdLst>
                  <a:gd name="T0" fmla="*/ 63 w 121"/>
                  <a:gd name="T1" fmla="*/ 60 h 393"/>
                  <a:gd name="T2" fmla="*/ 113 w 121"/>
                  <a:gd name="T3" fmla="*/ 245 h 393"/>
                  <a:gd name="T4" fmla="*/ 85 w 121"/>
                  <a:gd name="T5" fmla="*/ 368 h 393"/>
                  <a:gd name="T6" fmla="*/ 40 w 121"/>
                  <a:gd name="T7" fmla="*/ 358 h 393"/>
                  <a:gd name="T8" fmla="*/ 55 w 121"/>
                  <a:gd name="T9" fmla="*/ 261 h 393"/>
                  <a:gd name="T10" fmla="*/ 60 w 121"/>
                  <a:gd name="T11" fmla="*/ 226 h 393"/>
                  <a:gd name="T12" fmla="*/ 7 w 121"/>
                  <a:gd name="T13" fmla="*/ 98 h 393"/>
                  <a:gd name="T14" fmla="*/ 63 w 121"/>
                  <a:gd name="T15" fmla="*/ 6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93">
                    <a:moveTo>
                      <a:pt x="63" y="60"/>
                    </a:moveTo>
                    <a:cubicBezTo>
                      <a:pt x="93" y="106"/>
                      <a:pt x="121" y="223"/>
                      <a:pt x="113" y="245"/>
                    </a:cubicBezTo>
                    <a:cubicBezTo>
                      <a:pt x="94" y="297"/>
                      <a:pt x="85" y="368"/>
                      <a:pt x="85" y="368"/>
                    </a:cubicBezTo>
                    <a:cubicBezTo>
                      <a:pt x="53" y="393"/>
                      <a:pt x="39" y="363"/>
                      <a:pt x="40" y="358"/>
                    </a:cubicBezTo>
                    <a:cubicBezTo>
                      <a:pt x="40" y="358"/>
                      <a:pt x="44" y="291"/>
                      <a:pt x="55" y="261"/>
                    </a:cubicBezTo>
                    <a:cubicBezTo>
                      <a:pt x="62" y="242"/>
                      <a:pt x="60" y="231"/>
                      <a:pt x="60" y="226"/>
                    </a:cubicBezTo>
                    <a:cubicBezTo>
                      <a:pt x="59" y="200"/>
                      <a:pt x="36" y="150"/>
                      <a:pt x="7" y="98"/>
                    </a:cubicBezTo>
                    <a:cubicBezTo>
                      <a:pt x="0" y="85"/>
                      <a:pt x="24" y="0"/>
                      <a:pt x="63" y="60"/>
                    </a:cubicBezTo>
                    <a:close/>
                  </a:path>
                </a:pathLst>
              </a:custGeom>
              <a:solidFill>
                <a:srgbClr val="03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5" name="Freeform 186">
                <a:extLst>
                  <a:ext uri="{FF2B5EF4-FFF2-40B4-BE49-F238E27FC236}">
                    <a16:creationId xmlns:a16="http://schemas.microsoft.com/office/drawing/2014/main" id="{3CF47499-7735-477F-B744-33F50013F4D8}"/>
                  </a:ext>
                </a:extLst>
              </p:cNvPr>
              <p:cNvSpPr>
                <a:spLocks/>
              </p:cNvSpPr>
              <p:nvPr/>
            </p:nvSpPr>
            <p:spPr bwMode="auto">
              <a:xfrm>
                <a:off x="1422400" y="2932113"/>
                <a:ext cx="65088" cy="109538"/>
              </a:xfrm>
              <a:custGeom>
                <a:avLst/>
                <a:gdLst>
                  <a:gd name="T0" fmla="*/ 0 w 49"/>
                  <a:gd name="T1" fmla="*/ 81 h 81"/>
                  <a:gd name="T2" fmla="*/ 11 w 49"/>
                  <a:gd name="T3" fmla="*/ 6 h 81"/>
                  <a:gd name="T4" fmla="*/ 44 w 49"/>
                  <a:gd name="T5" fmla="*/ 9 h 81"/>
                  <a:gd name="T6" fmla="*/ 47 w 49"/>
                  <a:gd name="T7" fmla="*/ 65 h 81"/>
                  <a:gd name="T8" fmla="*/ 0 w 49"/>
                  <a:gd name="T9" fmla="*/ 81 h 81"/>
                </a:gdLst>
                <a:ahLst/>
                <a:cxnLst>
                  <a:cxn ang="0">
                    <a:pos x="T0" y="T1"/>
                  </a:cxn>
                  <a:cxn ang="0">
                    <a:pos x="T2" y="T3"/>
                  </a:cxn>
                  <a:cxn ang="0">
                    <a:pos x="T4" y="T5"/>
                  </a:cxn>
                  <a:cxn ang="0">
                    <a:pos x="T6" y="T7"/>
                  </a:cxn>
                  <a:cxn ang="0">
                    <a:pos x="T8" y="T9"/>
                  </a:cxn>
                </a:cxnLst>
                <a:rect l="0" t="0" r="r" b="b"/>
                <a:pathLst>
                  <a:path w="49" h="81">
                    <a:moveTo>
                      <a:pt x="0" y="81"/>
                    </a:moveTo>
                    <a:cubicBezTo>
                      <a:pt x="0" y="81"/>
                      <a:pt x="8" y="52"/>
                      <a:pt x="11" y="6"/>
                    </a:cubicBezTo>
                    <a:cubicBezTo>
                      <a:pt x="11" y="0"/>
                      <a:pt x="44" y="9"/>
                      <a:pt x="44" y="9"/>
                    </a:cubicBezTo>
                    <a:cubicBezTo>
                      <a:pt x="44" y="9"/>
                      <a:pt x="44" y="52"/>
                      <a:pt x="47" y="65"/>
                    </a:cubicBezTo>
                    <a:cubicBezTo>
                      <a:pt x="49" y="77"/>
                      <a:pt x="0" y="81"/>
                      <a:pt x="0" y="8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6" name="Freeform 187">
                <a:extLst>
                  <a:ext uri="{FF2B5EF4-FFF2-40B4-BE49-F238E27FC236}">
                    <a16:creationId xmlns:a16="http://schemas.microsoft.com/office/drawing/2014/main" id="{EBD3871A-173E-4BCC-AE91-962F47D40480}"/>
                  </a:ext>
                </a:extLst>
              </p:cNvPr>
              <p:cNvSpPr>
                <a:spLocks/>
              </p:cNvSpPr>
              <p:nvPr/>
            </p:nvSpPr>
            <p:spPr bwMode="auto">
              <a:xfrm>
                <a:off x="1406525" y="2859088"/>
                <a:ext cx="111125" cy="130175"/>
              </a:xfrm>
              <a:custGeom>
                <a:avLst/>
                <a:gdLst>
                  <a:gd name="T0" fmla="*/ 42 w 82"/>
                  <a:gd name="T1" fmla="*/ 8 h 96"/>
                  <a:gd name="T2" fmla="*/ 76 w 82"/>
                  <a:gd name="T3" fmla="*/ 0 h 96"/>
                  <a:gd name="T4" fmla="*/ 80 w 82"/>
                  <a:gd name="T5" fmla="*/ 68 h 96"/>
                  <a:gd name="T6" fmla="*/ 66 w 82"/>
                  <a:gd name="T7" fmla="*/ 93 h 96"/>
                  <a:gd name="T8" fmla="*/ 35 w 82"/>
                  <a:gd name="T9" fmla="*/ 91 h 96"/>
                  <a:gd name="T10" fmla="*/ 14 w 82"/>
                  <a:gd name="T11" fmla="*/ 63 h 96"/>
                  <a:gd name="T12" fmla="*/ 0 w 82"/>
                  <a:gd name="T13" fmla="*/ 21 h 96"/>
                  <a:gd name="T14" fmla="*/ 42 w 82"/>
                  <a:gd name="T15" fmla="*/ 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96">
                    <a:moveTo>
                      <a:pt x="42" y="8"/>
                    </a:moveTo>
                    <a:cubicBezTo>
                      <a:pt x="76" y="0"/>
                      <a:pt x="76" y="0"/>
                      <a:pt x="76" y="0"/>
                    </a:cubicBezTo>
                    <a:cubicBezTo>
                      <a:pt x="80" y="68"/>
                      <a:pt x="80" y="68"/>
                      <a:pt x="80" y="68"/>
                    </a:cubicBezTo>
                    <a:cubicBezTo>
                      <a:pt x="82" y="86"/>
                      <a:pt x="72" y="92"/>
                      <a:pt x="66" y="93"/>
                    </a:cubicBezTo>
                    <a:cubicBezTo>
                      <a:pt x="55" y="96"/>
                      <a:pt x="42" y="93"/>
                      <a:pt x="35" y="91"/>
                    </a:cubicBezTo>
                    <a:cubicBezTo>
                      <a:pt x="20" y="86"/>
                      <a:pt x="14" y="65"/>
                      <a:pt x="14" y="63"/>
                    </a:cubicBezTo>
                    <a:cubicBezTo>
                      <a:pt x="0" y="21"/>
                      <a:pt x="0" y="21"/>
                      <a:pt x="0" y="21"/>
                    </a:cubicBezTo>
                    <a:lnTo>
                      <a:pt x="42" y="8"/>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7" name="Freeform 188">
                <a:extLst>
                  <a:ext uri="{FF2B5EF4-FFF2-40B4-BE49-F238E27FC236}">
                    <a16:creationId xmlns:a16="http://schemas.microsoft.com/office/drawing/2014/main" id="{993D7E6B-5DE1-447D-AF99-4A723FCBC2DE}"/>
                  </a:ext>
                </a:extLst>
              </p:cNvPr>
              <p:cNvSpPr>
                <a:spLocks/>
              </p:cNvSpPr>
              <p:nvPr/>
            </p:nvSpPr>
            <p:spPr bwMode="auto">
              <a:xfrm>
                <a:off x="1389063" y="2813050"/>
                <a:ext cx="122238" cy="166688"/>
              </a:xfrm>
              <a:custGeom>
                <a:avLst/>
                <a:gdLst>
                  <a:gd name="T0" fmla="*/ 32 w 91"/>
                  <a:gd name="T1" fmla="*/ 111 h 124"/>
                  <a:gd name="T2" fmla="*/ 11 w 91"/>
                  <a:gd name="T3" fmla="*/ 76 h 124"/>
                  <a:gd name="T4" fmla="*/ 8 w 91"/>
                  <a:gd name="T5" fmla="*/ 35 h 124"/>
                  <a:gd name="T6" fmla="*/ 15 w 91"/>
                  <a:gd name="T7" fmla="*/ 22 h 124"/>
                  <a:gd name="T8" fmla="*/ 19 w 91"/>
                  <a:gd name="T9" fmla="*/ 12 h 124"/>
                  <a:gd name="T10" fmla="*/ 26 w 91"/>
                  <a:gd name="T11" fmla="*/ 18 h 124"/>
                  <a:gd name="T12" fmla="*/ 29 w 91"/>
                  <a:gd name="T13" fmla="*/ 22 h 124"/>
                  <a:gd name="T14" fmla="*/ 34 w 91"/>
                  <a:gd name="T15" fmla="*/ 12 h 124"/>
                  <a:gd name="T16" fmla="*/ 30 w 91"/>
                  <a:gd name="T17" fmla="*/ 5 h 124"/>
                  <a:gd name="T18" fmla="*/ 44 w 91"/>
                  <a:gd name="T19" fmla="*/ 12 h 124"/>
                  <a:gd name="T20" fmla="*/ 48 w 91"/>
                  <a:gd name="T21" fmla="*/ 8 h 124"/>
                  <a:gd name="T22" fmla="*/ 48 w 91"/>
                  <a:gd name="T23" fmla="*/ 0 h 124"/>
                  <a:gd name="T24" fmla="*/ 65 w 91"/>
                  <a:gd name="T25" fmla="*/ 10 h 124"/>
                  <a:gd name="T26" fmla="*/ 68 w 91"/>
                  <a:gd name="T27" fmla="*/ 7 h 124"/>
                  <a:gd name="T28" fmla="*/ 66 w 91"/>
                  <a:gd name="T29" fmla="*/ 1 h 124"/>
                  <a:gd name="T30" fmla="*/ 88 w 91"/>
                  <a:gd name="T31" fmla="*/ 24 h 124"/>
                  <a:gd name="T32" fmla="*/ 86 w 91"/>
                  <a:gd name="T33" fmla="*/ 50 h 124"/>
                  <a:gd name="T34" fmla="*/ 78 w 91"/>
                  <a:gd name="T35" fmla="*/ 79 h 124"/>
                  <a:gd name="T36" fmla="*/ 72 w 91"/>
                  <a:gd name="T37" fmla="*/ 83 h 124"/>
                  <a:gd name="T38" fmla="*/ 55 w 91"/>
                  <a:gd name="T39" fmla="*/ 103 h 124"/>
                  <a:gd name="T40" fmla="*/ 32 w 91"/>
                  <a:gd name="T41" fmla="*/ 11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124">
                    <a:moveTo>
                      <a:pt x="32" y="111"/>
                    </a:moveTo>
                    <a:cubicBezTo>
                      <a:pt x="32" y="111"/>
                      <a:pt x="22" y="97"/>
                      <a:pt x="11" y="76"/>
                    </a:cubicBezTo>
                    <a:cubicBezTo>
                      <a:pt x="0" y="56"/>
                      <a:pt x="3" y="44"/>
                      <a:pt x="8" y="35"/>
                    </a:cubicBezTo>
                    <a:cubicBezTo>
                      <a:pt x="12" y="30"/>
                      <a:pt x="13" y="26"/>
                      <a:pt x="15" y="22"/>
                    </a:cubicBezTo>
                    <a:cubicBezTo>
                      <a:pt x="19" y="14"/>
                      <a:pt x="19" y="12"/>
                      <a:pt x="19" y="12"/>
                    </a:cubicBezTo>
                    <a:cubicBezTo>
                      <a:pt x="19" y="12"/>
                      <a:pt x="27" y="11"/>
                      <a:pt x="26" y="18"/>
                    </a:cubicBezTo>
                    <a:cubicBezTo>
                      <a:pt x="26" y="23"/>
                      <a:pt x="29" y="22"/>
                      <a:pt x="29" y="22"/>
                    </a:cubicBezTo>
                    <a:cubicBezTo>
                      <a:pt x="29" y="22"/>
                      <a:pt x="36" y="19"/>
                      <a:pt x="34" y="12"/>
                    </a:cubicBezTo>
                    <a:cubicBezTo>
                      <a:pt x="32" y="6"/>
                      <a:pt x="30" y="5"/>
                      <a:pt x="30" y="5"/>
                    </a:cubicBezTo>
                    <a:cubicBezTo>
                      <a:pt x="30" y="5"/>
                      <a:pt x="40" y="6"/>
                      <a:pt x="44" y="12"/>
                    </a:cubicBezTo>
                    <a:cubicBezTo>
                      <a:pt x="46" y="15"/>
                      <a:pt x="47" y="11"/>
                      <a:pt x="48" y="8"/>
                    </a:cubicBezTo>
                    <a:cubicBezTo>
                      <a:pt x="49" y="5"/>
                      <a:pt x="48" y="0"/>
                      <a:pt x="48" y="0"/>
                    </a:cubicBezTo>
                    <a:cubicBezTo>
                      <a:pt x="65" y="10"/>
                      <a:pt x="65" y="10"/>
                      <a:pt x="65" y="10"/>
                    </a:cubicBezTo>
                    <a:cubicBezTo>
                      <a:pt x="65" y="10"/>
                      <a:pt x="67" y="10"/>
                      <a:pt x="68" y="7"/>
                    </a:cubicBezTo>
                    <a:cubicBezTo>
                      <a:pt x="69" y="4"/>
                      <a:pt x="66" y="1"/>
                      <a:pt x="66" y="1"/>
                    </a:cubicBezTo>
                    <a:cubicBezTo>
                      <a:pt x="66" y="1"/>
                      <a:pt x="81" y="5"/>
                      <a:pt x="88" y="24"/>
                    </a:cubicBezTo>
                    <a:cubicBezTo>
                      <a:pt x="91" y="30"/>
                      <a:pt x="90" y="42"/>
                      <a:pt x="86" y="50"/>
                    </a:cubicBezTo>
                    <a:cubicBezTo>
                      <a:pt x="82" y="57"/>
                      <a:pt x="78" y="79"/>
                      <a:pt x="78" y="79"/>
                    </a:cubicBezTo>
                    <a:cubicBezTo>
                      <a:pt x="78" y="79"/>
                      <a:pt x="78" y="97"/>
                      <a:pt x="72" y="83"/>
                    </a:cubicBezTo>
                    <a:cubicBezTo>
                      <a:pt x="69" y="75"/>
                      <a:pt x="61" y="90"/>
                      <a:pt x="55" y="103"/>
                    </a:cubicBezTo>
                    <a:cubicBezTo>
                      <a:pt x="49" y="116"/>
                      <a:pt x="41" y="124"/>
                      <a:pt x="32" y="111"/>
                    </a:cubicBezTo>
                    <a:close/>
                  </a:path>
                </a:pathLst>
              </a:custGeom>
              <a:solidFill>
                <a:srgbClr val="6B5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8" name="Freeform 189">
                <a:extLst>
                  <a:ext uri="{FF2B5EF4-FFF2-40B4-BE49-F238E27FC236}">
                    <a16:creationId xmlns:a16="http://schemas.microsoft.com/office/drawing/2014/main" id="{72AC6AF0-E5E9-4D0D-B60F-43CCDE75CBE5}"/>
                  </a:ext>
                </a:extLst>
              </p:cNvPr>
              <p:cNvSpPr>
                <a:spLocks/>
              </p:cNvSpPr>
              <p:nvPr/>
            </p:nvSpPr>
            <p:spPr bwMode="auto">
              <a:xfrm>
                <a:off x="1474788" y="2914651"/>
                <a:ext cx="12700" cy="26988"/>
              </a:xfrm>
              <a:custGeom>
                <a:avLst/>
                <a:gdLst>
                  <a:gd name="T0" fmla="*/ 5 w 9"/>
                  <a:gd name="T1" fmla="*/ 0 h 20"/>
                  <a:gd name="T2" fmla="*/ 0 w 9"/>
                  <a:gd name="T3" fmla="*/ 9 h 20"/>
                  <a:gd name="T4" fmla="*/ 3 w 9"/>
                  <a:gd name="T5" fmla="*/ 17 h 20"/>
                  <a:gd name="T6" fmla="*/ 9 w 9"/>
                  <a:gd name="T7" fmla="*/ 20 h 20"/>
                  <a:gd name="T8" fmla="*/ 6 w 9"/>
                  <a:gd name="T9" fmla="*/ 8 h 20"/>
                  <a:gd name="T10" fmla="*/ 5 w 9"/>
                  <a:gd name="T11" fmla="*/ 0 h 20"/>
                </a:gdLst>
                <a:ahLst/>
                <a:cxnLst>
                  <a:cxn ang="0">
                    <a:pos x="T0" y="T1"/>
                  </a:cxn>
                  <a:cxn ang="0">
                    <a:pos x="T2" y="T3"/>
                  </a:cxn>
                  <a:cxn ang="0">
                    <a:pos x="T4" y="T5"/>
                  </a:cxn>
                  <a:cxn ang="0">
                    <a:pos x="T6" y="T7"/>
                  </a:cxn>
                  <a:cxn ang="0">
                    <a:pos x="T8" y="T9"/>
                  </a:cxn>
                  <a:cxn ang="0">
                    <a:pos x="T10" y="T11"/>
                  </a:cxn>
                </a:cxnLst>
                <a:rect l="0" t="0" r="r" b="b"/>
                <a:pathLst>
                  <a:path w="9" h="20">
                    <a:moveTo>
                      <a:pt x="5" y="0"/>
                    </a:moveTo>
                    <a:cubicBezTo>
                      <a:pt x="5" y="0"/>
                      <a:pt x="0" y="3"/>
                      <a:pt x="0" y="9"/>
                    </a:cubicBezTo>
                    <a:cubicBezTo>
                      <a:pt x="0" y="14"/>
                      <a:pt x="2" y="17"/>
                      <a:pt x="3" y="17"/>
                    </a:cubicBezTo>
                    <a:cubicBezTo>
                      <a:pt x="6" y="20"/>
                      <a:pt x="9" y="20"/>
                      <a:pt x="9" y="20"/>
                    </a:cubicBezTo>
                    <a:cubicBezTo>
                      <a:pt x="9" y="20"/>
                      <a:pt x="6" y="9"/>
                      <a:pt x="6" y="8"/>
                    </a:cubicBezTo>
                    <a:cubicBezTo>
                      <a:pt x="5" y="6"/>
                      <a:pt x="5" y="0"/>
                      <a:pt x="5"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299" name="Freeform 190">
                <a:extLst>
                  <a:ext uri="{FF2B5EF4-FFF2-40B4-BE49-F238E27FC236}">
                    <a16:creationId xmlns:a16="http://schemas.microsoft.com/office/drawing/2014/main" id="{74257763-6DF0-438C-9ECF-D817514AAC76}"/>
                  </a:ext>
                </a:extLst>
              </p:cNvPr>
              <p:cNvSpPr>
                <a:spLocks/>
              </p:cNvSpPr>
              <p:nvPr/>
            </p:nvSpPr>
            <p:spPr bwMode="auto">
              <a:xfrm>
                <a:off x="1479550" y="2909888"/>
                <a:ext cx="11113" cy="36513"/>
              </a:xfrm>
              <a:custGeom>
                <a:avLst/>
                <a:gdLst>
                  <a:gd name="T0" fmla="*/ 4 w 8"/>
                  <a:gd name="T1" fmla="*/ 1 h 27"/>
                  <a:gd name="T2" fmla="*/ 6 w 8"/>
                  <a:gd name="T3" fmla="*/ 5 h 27"/>
                  <a:gd name="T4" fmla="*/ 6 w 8"/>
                  <a:gd name="T5" fmla="*/ 15 h 27"/>
                  <a:gd name="T6" fmla="*/ 8 w 8"/>
                  <a:gd name="T7" fmla="*/ 24 h 27"/>
                  <a:gd name="T8" fmla="*/ 4 w 8"/>
                  <a:gd name="T9" fmla="*/ 24 h 27"/>
                  <a:gd name="T10" fmla="*/ 0 w 8"/>
                  <a:gd name="T11" fmla="*/ 14 h 27"/>
                  <a:gd name="T12" fmla="*/ 4 w 8"/>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4" y="1"/>
                    </a:moveTo>
                    <a:cubicBezTo>
                      <a:pt x="4" y="1"/>
                      <a:pt x="7" y="0"/>
                      <a:pt x="6" y="5"/>
                    </a:cubicBezTo>
                    <a:cubicBezTo>
                      <a:pt x="5" y="10"/>
                      <a:pt x="5" y="13"/>
                      <a:pt x="6" y="15"/>
                    </a:cubicBezTo>
                    <a:cubicBezTo>
                      <a:pt x="6" y="17"/>
                      <a:pt x="8" y="24"/>
                      <a:pt x="8" y="24"/>
                    </a:cubicBezTo>
                    <a:cubicBezTo>
                      <a:pt x="8" y="24"/>
                      <a:pt x="7" y="27"/>
                      <a:pt x="4" y="24"/>
                    </a:cubicBezTo>
                    <a:cubicBezTo>
                      <a:pt x="3" y="22"/>
                      <a:pt x="2" y="18"/>
                      <a:pt x="0" y="14"/>
                    </a:cubicBezTo>
                    <a:cubicBezTo>
                      <a:pt x="0" y="12"/>
                      <a:pt x="0" y="1"/>
                      <a:pt x="4"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0" name="Freeform 191">
                <a:extLst>
                  <a:ext uri="{FF2B5EF4-FFF2-40B4-BE49-F238E27FC236}">
                    <a16:creationId xmlns:a16="http://schemas.microsoft.com/office/drawing/2014/main" id="{0769DFC9-3B96-450F-9984-06E03DE3F961}"/>
                  </a:ext>
                </a:extLst>
              </p:cNvPr>
              <p:cNvSpPr>
                <a:spLocks/>
              </p:cNvSpPr>
              <p:nvPr/>
            </p:nvSpPr>
            <p:spPr bwMode="auto">
              <a:xfrm>
                <a:off x="1397000" y="2994026"/>
                <a:ext cx="193675" cy="398463"/>
              </a:xfrm>
              <a:custGeom>
                <a:avLst/>
                <a:gdLst>
                  <a:gd name="T0" fmla="*/ 28 w 144"/>
                  <a:gd name="T1" fmla="*/ 263 h 296"/>
                  <a:gd name="T2" fmla="*/ 14 w 144"/>
                  <a:gd name="T3" fmla="*/ 194 h 296"/>
                  <a:gd name="T4" fmla="*/ 0 w 144"/>
                  <a:gd name="T5" fmla="*/ 79 h 296"/>
                  <a:gd name="T6" fmla="*/ 23 w 144"/>
                  <a:gd name="T7" fmla="*/ 6 h 296"/>
                  <a:gd name="T8" fmla="*/ 89 w 144"/>
                  <a:gd name="T9" fmla="*/ 28 h 296"/>
                  <a:gd name="T10" fmla="*/ 119 w 144"/>
                  <a:gd name="T11" fmla="*/ 126 h 296"/>
                  <a:gd name="T12" fmla="*/ 143 w 144"/>
                  <a:gd name="T13" fmla="*/ 245 h 296"/>
                  <a:gd name="T14" fmla="*/ 28 w 144"/>
                  <a:gd name="T15" fmla="*/ 263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96">
                    <a:moveTo>
                      <a:pt x="28" y="263"/>
                    </a:moveTo>
                    <a:cubicBezTo>
                      <a:pt x="28" y="263"/>
                      <a:pt x="21" y="230"/>
                      <a:pt x="14" y="194"/>
                    </a:cubicBezTo>
                    <a:cubicBezTo>
                      <a:pt x="7" y="155"/>
                      <a:pt x="5" y="133"/>
                      <a:pt x="0" y="79"/>
                    </a:cubicBezTo>
                    <a:cubicBezTo>
                      <a:pt x="0" y="79"/>
                      <a:pt x="2" y="27"/>
                      <a:pt x="23" y="6"/>
                    </a:cubicBezTo>
                    <a:cubicBezTo>
                      <a:pt x="29" y="0"/>
                      <a:pt x="77" y="18"/>
                      <a:pt x="89" y="28"/>
                    </a:cubicBezTo>
                    <a:cubicBezTo>
                      <a:pt x="100" y="37"/>
                      <a:pt x="116" y="76"/>
                      <a:pt x="119" y="126"/>
                    </a:cubicBezTo>
                    <a:cubicBezTo>
                      <a:pt x="125" y="215"/>
                      <a:pt x="144" y="244"/>
                      <a:pt x="143" y="245"/>
                    </a:cubicBezTo>
                    <a:cubicBezTo>
                      <a:pt x="69" y="296"/>
                      <a:pt x="28" y="263"/>
                      <a:pt x="28" y="263"/>
                    </a:cubicBezTo>
                    <a:close/>
                  </a:path>
                </a:pathLst>
              </a:custGeom>
              <a:solidFill>
                <a:srgbClr val="628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01" name="Freeform 192">
                <a:extLst>
                  <a:ext uri="{FF2B5EF4-FFF2-40B4-BE49-F238E27FC236}">
                    <a16:creationId xmlns:a16="http://schemas.microsoft.com/office/drawing/2014/main" id="{20E7B51E-0D68-45B1-8B6F-6EC6E399E274}"/>
                  </a:ext>
                </a:extLst>
              </p:cNvPr>
              <p:cNvSpPr>
                <a:spLocks/>
              </p:cNvSpPr>
              <p:nvPr/>
            </p:nvSpPr>
            <p:spPr bwMode="auto">
              <a:xfrm>
                <a:off x="1512888" y="3287713"/>
                <a:ext cx="65088" cy="100013"/>
              </a:xfrm>
              <a:custGeom>
                <a:avLst/>
                <a:gdLst>
                  <a:gd name="T0" fmla="*/ 10 w 49"/>
                  <a:gd name="T1" fmla="*/ 18 h 75"/>
                  <a:gd name="T2" fmla="*/ 6 w 49"/>
                  <a:gd name="T3" fmla="*/ 28 h 75"/>
                  <a:gd name="T4" fmla="*/ 25 w 49"/>
                  <a:gd name="T5" fmla="*/ 61 h 75"/>
                  <a:gd name="T6" fmla="*/ 24 w 49"/>
                  <a:gd name="T7" fmla="*/ 75 h 75"/>
                  <a:gd name="T8" fmla="*/ 44 w 49"/>
                  <a:gd name="T9" fmla="*/ 59 h 75"/>
                  <a:gd name="T10" fmla="*/ 42 w 49"/>
                  <a:gd name="T11" fmla="*/ 30 h 75"/>
                  <a:gd name="T12" fmla="*/ 22 w 49"/>
                  <a:gd name="T13" fmla="*/ 0 h 75"/>
                  <a:gd name="T14" fmla="*/ 10 w 49"/>
                  <a:gd name="T15" fmla="*/ 1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5">
                    <a:moveTo>
                      <a:pt x="10" y="18"/>
                    </a:moveTo>
                    <a:cubicBezTo>
                      <a:pt x="10" y="18"/>
                      <a:pt x="0" y="28"/>
                      <a:pt x="6" y="28"/>
                    </a:cubicBezTo>
                    <a:cubicBezTo>
                      <a:pt x="10" y="29"/>
                      <a:pt x="27" y="55"/>
                      <a:pt x="25" y="61"/>
                    </a:cubicBezTo>
                    <a:cubicBezTo>
                      <a:pt x="22" y="68"/>
                      <a:pt x="24" y="75"/>
                      <a:pt x="24" y="75"/>
                    </a:cubicBezTo>
                    <a:cubicBezTo>
                      <a:pt x="24" y="75"/>
                      <a:pt x="39" y="75"/>
                      <a:pt x="44" y="59"/>
                    </a:cubicBezTo>
                    <a:cubicBezTo>
                      <a:pt x="49" y="43"/>
                      <a:pt x="49" y="40"/>
                      <a:pt x="42" y="30"/>
                    </a:cubicBezTo>
                    <a:cubicBezTo>
                      <a:pt x="36" y="19"/>
                      <a:pt x="22" y="0"/>
                      <a:pt x="22" y="0"/>
                    </a:cubicBezTo>
                    <a:lnTo>
                      <a:pt x="10" y="18"/>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389" name="Freeform 193">
                <a:extLst>
                  <a:ext uri="{FF2B5EF4-FFF2-40B4-BE49-F238E27FC236}">
                    <a16:creationId xmlns:a16="http://schemas.microsoft.com/office/drawing/2014/main" id="{3BB7BA6E-03D5-4A13-B7E2-0C1D010BFA97}"/>
                  </a:ext>
                </a:extLst>
              </p:cNvPr>
              <p:cNvSpPr>
                <a:spLocks/>
              </p:cNvSpPr>
              <p:nvPr/>
            </p:nvSpPr>
            <p:spPr bwMode="auto">
              <a:xfrm>
                <a:off x="1449388" y="3022601"/>
                <a:ext cx="107950" cy="309563"/>
              </a:xfrm>
              <a:custGeom>
                <a:avLst/>
                <a:gdLst>
                  <a:gd name="T0" fmla="*/ 47 w 80"/>
                  <a:gd name="T1" fmla="*/ 19 h 231"/>
                  <a:gd name="T2" fmla="*/ 13 w 80"/>
                  <a:gd name="T3" fmla="*/ 37 h 231"/>
                  <a:gd name="T4" fmla="*/ 5 w 80"/>
                  <a:gd name="T5" fmla="*/ 138 h 231"/>
                  <a:gd name="T6" fmla="*/ 50 w 80"/>
                  <a:gd name="T7" fmla="*/ 231 h 231"/>
                  <a:gd name="T8" fmla="*/ 75 w 80"/>
                  <a:gd name="T9" fmla="*/ 204 h 231"/>
                  <a:gd name="T10" fmla="*/ 47 w 80"/>
                  <a:gd name="T11" fmla="*/ 117 h 231"/>
                  <a:gd name="T12" fmla="*/ 47 w 80"/>
                  <a:gd name="T13" fmla="*/ 19 h 231"/>
                </a:gdLst>
                <a:ahLst/>
                <a:cxnLst>
                  <a:cxn ang="0">
                    <a:pos x="T0" y="T1"/>
                  </a:cxn>
                  <a:cxn ang="0">
                    <a:pos x="T2" y="T3"/>
                  </a:cxn>
                  <a:cxn ang="0">
                    <a:pos x="T4" y="T5"/>
                  </a:cxn>
                  <a:cxn ang="0">
                    <a:pos x="T6" y="T7"/>
                  </a:cxn>
                  <a:cxn ang="0">
                    <a:pos x="T8" y="T9"/>
                  </a:cxn>
                  <a:cxn ang="0">
                    <a:pos x="T10" y="T11"/>
                  </a:cxn>
                  <a:cxn ang="0">
                    <a:pos x="T12" y="T13"/>
                  </a:cxn>
                </a:cxnLst>
                <a:rect l="0" t="0" r="r" b="b"/>
                <a:pathLst>
                  <a:path w="80" h="231">
                    <a:moveTo>
                      <a:pt x="47" y="19"/>
                    </a:moveTo>
                    <a:cubicBezTo>
                      <a:pt x="47" y="19"/>
                      <a:pt x="22" y="0"/>
                      <a:pt x="13" y="37"/>
                    </a:cubicBezTo>
                    <a:cubicBezTo>
                      <a:pt x="6" y="67"/>
                      <a:pt x="0" y="122"/>
                      <a:pt x="5" y="138"/>
                    </a:cubicBezTo>
                    <a:cubicBezTo>
                      <a:pt x="15" y="171"/>
                      <a:pt x="50" y="231"/>
                      <a:pt x="50" y="231"/>
                    </a:cubicBezTo>
                    <a:cubicBezTo>
                      <a:pt x="50" y="231"/>
                      <a:pt x="80" y="222"/>
                      <a:pt x="75" y="204"/>
                    </a:cubicBezTo>
                    <a:cubicBezTo>
                      <a:pt x="75" y="203"/>
                      <a:pt x="45" y="128"/>
                      <a:pt x="47" y="117"/>
                    </a:cubicBezTo>
                    <a:cubicBezTo>
                      <a:pt x="54" y="78"/>
                      <a:pt x="65" y="29"/>
                      <a:pt x="47" y="19"/>
                    </a:cubicBezTo>
                    <a:close/>
                  </a:path>
                </a:pathLst>
              </a:custGeom>
              <a:solidFill>
                <a:srgbClr val="ADA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grpSp>
        <p:nvGrpSpPr>
          <p:cNvPr id="498" name="Group 497">
            <a:extLst>
              <a:ext uri="{FF2B5EF4-FFF2-40B4-BE49-F238E27FC236}">
                <a16:creationId xmlns:a16="http://schemas.microsoft.com/office/drawing/2014/main" id="{1315FFA4-D370-41AD-AC2B-9E0BF94CFED8}"/>
              </a:ext>
            </a:extLst>
          </p:cNvPr>
          <p:cNvGrpSpPr/>
          <p:nvPr/>
        </p:nvGrpSpPr>
        <p:grpSpPr>
          <a:xfrm>
            <a:off x="1632286" y="1511053"/>
            <a:ext cx="907802" cy="1295691"/>
            <a:chOff x="319336" y="2336508"/>
            <a:chExt cx="1100469" cy="1570682"/>
          </a:xfrm>
        </p:grpSpPr>
        <p:grpSp>
          <p:nvGrpSpPr>
            <p:cNvPr id="499" name="Group 498">
              <a:extLst>
                <a:ext uri="{FF2B5EF4-FFF2-40B4-BE49-F238E27FC236}">
                  <a16:creationId xmlns:a16="http://schemas.microsoft.com/office/drawing/2014/main" id="{1EC281A8-0010-4A93-8234-B7881FBD9866}"/>
                </a:ext>
              </a:extLst>
            </p:cNvPr>
            <p:cNvGrpSpPr/>
            <p:nvPr/>
          </p:nvGrpSpPr>
          <p:grpSpPr>
            <a:xfrm>
              <a:off x="324690" y="2336508"/>
              <a:ext cx="170669" cy="644860"/>
              <a:chOff x="777875" y="1852613"/>
              <a:chExt cx="265113" cy="1001712"/>
            </a:xfrm>
          </p:grpSpPr>
          <p:sp>
            <p:nvSpPr>
              <p:cNvPr id="597" name="Freeform 5">
                <a:extLst>
                  <a:ext uri="{FF2B5EF4-FFF2-40B4-BE49-F238E27FC236}">
                    <a16:creationId xmlns:a16="http://schemas.microsoft.com/office/drawing/2014/main" id="{0857BBE0-E111-44D2-8B55-0681484063BE}"/>
                  </a:ext>
                </a:extLst>
              </p:cNvPr>
              <p:cNvSpPr>
                <a:spLocks/>
              </p:cNvSpPr>
              <p:nvPr/>
            </p:nvSpPr>
            <p:spPr bwMode="auto">
              <a:xfrm>
                <a:off x="803275" y="2138363"/>
                <a:ext cx="76200" cy="282575"/>
              </a:xfrm>
              <a:custGeom>
                <a:avLst/>
                <a:gdLst>
                  <a:gd name="T0" fmla="*/ 41 w 57"/>
                  <a:gd name="T1" fmla="*/ 3 h 210"/>
                  <a:gd name="T2" fmla="*/ 18 w 57"/>
                  <a:gd name="T3" fmla="*/ 30 h 210"/>
                  <a:gd name="T4" fmla="*/ 0 w 57"/>
                  <a:gd name="T5" fmla="*/ 118 h 210"/>
                  <a:gd name="T6" fmla="*/ 31 w 57"/>
                  <a:gd name="T7" fmla="*/ 200 h 210"/>
                  <a:gd name="T8" fmla="*/ 42 w 57"/>
                  <a:gd name="T9" fmla="*/ 198 h 210"/>
                  <a:gd name="T10" fmla="*/ 28 w 57"/>
                  <a:gd name="T11" fmla="*/ 118 h 210"/>
                  <a:gd name="T12" fmla="*/ 53 w 57"/>
                  <a:gd name="T13" fmla="*/ 30 h 210"/>
                  <a:gd name="T14" fmla="*/ 41 w 57"/>
                  <a:gd name="T15" fmla="*/ 3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10">
                    <a:moveTo>
                      <a:pt x="41" y="3"/>
                    </a:moveTo>
                    <a:cubicBezTo>
                      <a:pt x="41" y="3"/>
                      <a:pt x="26" y="0"/>
                      <a:pt x="18" y="30"/>
                    </a:cubicBezTo>
                    <a:cubicBezTo>
                      <a:pt x="9" y="60"/>
                      <a:pt x="0" y="118"/>
                      <a:pt x="0" y="118"/>
                    </a:cubicBezTo>
                    <a:cubicBezTo>
                      <a:pt x="0" y="118"/>
                      <a:pt x="11" y="170"/>
                      <a:pt x="31" y="200"/>
                    </a:cubicBezTo>
                    <a:cubicBezTo>
                      <a:pt x="38" y="210"/>
                      <a:pt x="42" y="198"/>
                      <a:pt x="42" y="198"/>
                    </a:cubicBezTo>
                    <a:cubicBezTo>
                      <a:pt x="28" y="118"/>
                      <a:pt x="28" y="118"/>
                      <a:pt x="28" y="118"/>
                    </a:cubicBezTo>
                    <a:cubicBezTo>
                      <a:pt x="33" y="88"/>
                      <a:pt x="48" y="48"/>
                      <a:pt x="53" y="30"/>
                    </a:cubicBezTo>
                    <a:cubicBezTo>
                      <a:pt x="57" y="15"/>
                      <a:pt x="47" y="4"/>
                      <a:pt x="41" y="3"/>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98" name="Freeform 6">
                <a:extLst>
                  <a:ext uri="{FF2B5EF4-FFF2-40B4-BE49-F238E27FC236}">
                    <a16:creationId xmlns:a16="http://schemas.microsoft.com/office/drawing/2014/main" id="{316C4B37-26EB-4C4E-A36E-8D371E7EE65A}"/>
                  </a:ext>
                </a:extLst>
              </p:cNvPr>
              <p:cNvSpPr>
                <a:spLocks/>
              </p:cNvSpPr>
              <p:nvPr/>
            </p:nvSpPr>
            <p:spPr bwMode="auto">
              <a:xfrm>
                <a:off x="839788" y="2395538"/>
                <a:ext cx="34925" cy="71438"/>
              </a:xfrm>
              <a:custGeom>
                <a:avLst/>
                <a:gdLst>
                  <a:gd name="T0" fmla="*/ 14 w 26"/>
                  <a:gd name="T1" fmla="*/ 1 h 54"/>
                  <a:gd name="T2" fmla="*/ 24 w 26"/>
                  <a:gd name="T3" fmla="*/ 28 h 54"/>
                  <a:gd name="T4" fmla="*/ 22 w 26"/>
                  <a:gd name="T5" fmla="*/ 42 h 54"/>
                  <a:gd name="T6" fmla="*/ 13 w 26"/>
                  <a:gd name="T7" fmla="*/ 51 h 54"/>
                  <a:gd name="T8" fmla="*/ 1 w 26"/>
                  <a:gd name="T9" fmla="*/ 49 h 54"/>
                  <a:gd name="T10" fmla="*/ 2 w 26"/>
                  <a:gd name="T11" fmla="*/ 43 h 54"/>
                  <a:gd name="T12" fmla="*/ 7 w 26"/>
                  <a:gd name="T13" fmla="*/ 33 h 54"/>
                  <a:gd name="T14" fmla="*/ 3 w 26"/>
                  <a:gd name="T15" fmla="*/ 7 h 54"/>
                  <a:gd name="T16" fmla="*/ 14 w 26"/>
                  <a:gd name="T17"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4">
                    <a:moveTo>
                      <a:pt x="14" y="1"/>
                    </a:moveTo>
                    <a:cubicBezTo>
                      <a:pt x="14" y="1"/>
                      <a:pt x="23" y="24"/>
                      <a:pt x="24" y="28"/>
                    </a:cubicBezTo>
                    <a:cubicBezTo>
                      <a:pt x="26" y="35"/>
                      <a:pt x="25" y="38"/>
                      <a:pt x="22" y="42"/>
                    </a:cubicBezTo>
                    <a:cubicBezTo>
                      <a:pt x="20" y="46"/>
                      <a:pt x="13" y="51"/>
                      <a:pt x="13" y="51"/>
                    </a:cubicBezTo>
                    <a:cubicBezTo>
                      <a:pt x="13" y="51"/>
                      <a:pt x="2" y="54"/>
                      <a:pt x="1" y="49"/>
                    </a:cubicBezTo>
                    <a:cubicBezTo>
                      <a:pt x="0" y="45"/>
                      <a:pt x="2" y="43"/>
                      <a:pt x="2" y="43"/>
                    </a:cubicBezTo>
                    <a:cubicBezTo>
                      <a:pt x="7" y="33"/>
                      <a:pt x="7" y="33"/>
                      <a:pt x="7" y="33"/>
                    </a:cubicBezTo>
                    <a:cubicBezTo>
                      <a:pt x="7" y="33"/>
                      <a:pt x="1" y="13"/>
                      <a:pt x="3" y="7"/>
                    </a:cubicBezTo>
                    <a:cubicBezTo>
                      <a:pt x="6" y="0"/>
                      <a:pt x="14" y="1"/>
                      <a:pt x="14" y="1"/>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99" name="Freeform 7">
                <a:extLst>
                  <a:ext uri="{FF2B5EF4-FFF2-40B4-BE49-F238E27FC236}">
                    <a16:creationId xmlns:a16="http://schemas.microsoft.com/office/drawing/2014/main" id="{07190A82-2339-4547-9CC3-52F74F5E9BAC}"/>
                  </a:ext>
                </a:extLst>
              </p:cNvPr>
              <p:cNvSpPr>
                <a:spLocks/>
              </p:cNvSpPr>
              <p:nvPr/>
            </p:nvSpPr>
            <p:spPr bwMode="auto">
              <a:xfrm>
                <a:off x="814388" y="2357438"/>
                <a:ext cx="117475" cy="419100"/>
              </a:xfrm>
              <a:custGeom>
                <a:avLst/>
                <a:gdLst>
                  <a:gd name="T0" fmla="*/ 13 w 88"/>
                  <a:gd name="T1" fmla="*/ 82 h 312"/>
                  <a:gd name="T2" fmla="*/ 43 w 88"/>
                  <a:gd name="T3" fmla="*/ 138 h 312"/>
                  <a:gd name="T4" fmla="*/ 49 w 88"/>
                  <a:gd name="T5" fmla="*/ 162 h 312"/>
                  <a:gd name="T6" fmla="*/ 35 w 88"/>
                  <a:gd name="T7" fmla="*/ 271 h 312"/>
                  <a:gd name="T8" fmla="*/ 64 w 88"/>
                  <a:gd name="T9" fmla="*/ 309 h 312"/>
                  <a:gd name="T10" fmla="*/ 68 w 88"/>
                  <a:gd name="T11" fmla="*/ 306 h 312"/>
                  <a:gd name="T12" fmla="*/ 56 w 88"/>
                  <a:gd name="T13" fmla="*/ 284 h 312"/>
                  <a:gd name="T14" fmla="*/ 83 w 88"/>
                  <a:gd name="T15" fmla="*/ 173 h 312"/>
                  <a:gd name="T16" fmla="*/ 85 w 88"/>
                  <a:gd name="T17" fmla="*/ 144 h 312"/>
                  <a:gd name="T18" fmla="*/ 51 w 88"/>
                  <a:gd name="T19" fmla="*/ 18 h 312"/>
                  <a:gd name="T20" fmla="*/ 18 w 88"/>
                  <a:gd name="T21" fmla="*/ 0 h 312"/>
                  <a:gd name="T22" fmla="*/ 13 w 88"/>
                  <a:gd name="T23" fmla="*/ 8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12">
                    <a:moveTo>
                      <a:pt x="13" y="82"/>
                    </a:moveTo>
                    <a:cubicBezTo>
                      <a:pt x="14" y="84"/>
                      <a:pt x="30" y="115"/>
                      <a:pt x="43" y="138"/>
                    </a:cubicBezTo>
                    <a:cubicBezTo>
                      <a:pt x="49" y="150"/>
                      <a:pt x="52" y="156"/>
                      <a:pt x="49" y="162"/>
                    </a:cubicBezTo>
                    <a:cubicBezTo>
                      <a:pt x="32" y="199"/>
                      <a:pt x="32" y="264"/>
                      <a:pt x="35" y="271"/>
                    </a:cubicBezTo>
                    <a:cubicBezTo>
                      <a:pt x="35" y="271"/>
                      <a:pt x="47" y="312"/>
                      <a:pt x="64" y="309"/>
                    </a:cubicBezTo>
                    <a:cubicBezTo>
                      <a:pt x="66" y="309"/>
                      <a:pt x="69" y="308"/>
                      <a:pt x="68" y="306"/>
                    </a:cubicBezTo>
                    <a:cubicBezTo>
                      <a:pt x="68" y="305"/>
                      <a:pt x="59" y="291"/>
                      <a:pt x="56" y="284"/>
                    </a:cubicBezTo>
                    <a:cubicBezTo>
                      <a:pt x="52" y="271"/>
                      <a:pt x="83" y="173"/>
                      <a:pt x="83" y="173"/>
                    </a:cubicBezTo>
                    <a:cubicBezTo>
                      <a:pt x="86" y="164"/>
                      <a:pt x="88" y="158"/>
                      <a:pt x="85" y="144"/>
                    </a:cubicBezTo>
                    <a:cubicBezTo>
                      <a:pt x="84" y="134"/>
                      <a:pt x="51" y="18"/>
                      <a:pt x="51" y="18"/>
                    </a:cubicBezTo>
                    <a:cubicBezTo>
                      <a:pt x="18" y="0"/>
                      <a:pt x="18" y="0"/>
                      <a:pt x="18" y="0"/>
                    </a:cubicBezTo>
                    <a:cubicBezTo>
                      <a:pt x="18" y="0"/>
                      <a:pt x="0" y="41"/>
                      <a:pt x="13" y="82"/>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00" name="Freeform 8">
                <a:extLst>
                  <a:ext uri="{FF2B5EF4-FFF2-40B4-BE49-F238E27FC236}">
                    <a16:creationId xmlns:a16="http://schemas.microsoft.com/office/drawing/2014/main" id="{3846B929-6AFA-42B7-94C9-005CC8554F1D}"/>
                  </a:ext>
                </a:extLst>
              </p:cNvPr>
              <p:cNvSpPr>
                <a:spLocks/>
              </p:cNvSpPr>
              <p:nvPr/>
            </p:nvSpPr>
            <p:spPr bwMode="auto">
              <a:xfrm>
                <a:off x="842963" y="2711450"/>
                <a:ext cx="79375" cy="90488"/>
              </a:xfrm>
              <a:custGeom>
                <a:avLst/>
                <a:gdLst>
                  <a:gd name="T0" fmla="*/ 31 w 59"/>
                  <a:gd name="T1" fmla="*/ 26 h 68"/>
                  <a:gd name="T2" fmla="*/ 46 w 59"/>
                  <a:gd name="T3" fmla="*/ 41 h 68"/>
                  <a:gd name="T4" fmla="*/ 56 w 59"/>
                  <a:gd name="T5" fmla="*/ 54 h 68"/>
                  <a:gd name="T6" fmla="*/ 56 w 59"/>
                  <a:gd name="T7" fmla="*/ 64 h 68"/>
                  <a:gd name="T8" fmla="*/ 36 w 59"/>
                  <a:gd name="T9" fmla="*/ 61 h 68"/>
                  <a:gd name="T10" fmla="*/ 16 w 59"/>
                  <a:gd name="T11" fmla="*/ 42 h 68"/>
                  <a:gd name="T12" fmla="*/ 10 w 59"/>
                  <a:gd name="T13" fmla="*/ 25 h 68"/>
                  <a:gd name="T14" fmla="*/ 2 w 59"/>
                  <a:gd name="T15" fmla="*/ 50 h 68"/>
                  <a:gd name="T16" fmla="*/ 0 w 59"/>
                  <a:gd name="T17" fmla="*/ 48 h 68"/>
                  <a:gd name="T18" fmla="*/ 4 w 59"/>
                  <a:gd name="T19" fmla="*/ 19 h 68"/>
                  <a:gd name="T20" fmla="*/ 14 w 59"/>
                  <a:gd name="T21" fmla="*/ 0 h 68"/>
                  <a:gd name="T22" fmla="*/ 31 w 59"/>
                  <a:gd name="T23"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8">
                    <a:moveTo>
                      <a:pt x="31" y="26"/>
                    </a:moveTo>
                    <a:cubicBezTo>
                      <a:pt x="31" y="26"/>
                      <a:pt x="36" y="41"/>
                      <a:pt x="46" y="41"/>
                    </a:cubicBezTo>
                    <a:cubicBezTo>
                      <a:pt x="47" y="41"/>
                      <a:pt x="56" y="54"/>
                      <a:pt x="56" y="54"/>
                    </a:cubicBezTo>
                    <a:cubicBezTo>
                      <a:pt x="56" y="54"/>
                      <a:pt x="59" y="59"/>
                      <a:pt x="56" y="64"/>
                    </a:cubicBezTo>
                    <a:cubicBezTo>
                      <a:pt x="52" y="68"/>
                      <a:pt x="42" y="64"/>
                      <a:pt x="36" y="61"/>
                    </a:cubicBezTo>
                    <a:cubicBezTo>
                      <a:pt x="20" y="54"/>
                      <a:pt x="16" y="42"/>
                      <a:pt x="16" y="42"/>
                    </a:cubicBezTo>
                    <a:cubicBezTo>
                      <a:pt x="10" y="25"/>
                      <a:pt x="10" y="25"/>
                      <a:pt x="10" y="25"/>
                    </a:cubicBezTo>
                    <a:cubicBezTo>
                      <a:pt x="2" y="50"/>
                      <a:pt x="2" y="50"/>
                      <a:pt x="2" y="50"/>
                    </a:cubicBezTo>
                    <a:cubicBezTo>
                      <a:pt x="2" y="50"/>
                      <a:pt x="0" y="49"/>
                      <a:pt x="0" y="48"/>
                    </a:cubicBezTo>
                    <a:cubicBezTo>
                      <a:pt x="0" y="45"/>
                      <a:pt x="4" y="19"/>
                      <a:pt x="4" y="19"/>
                    </a:cubicBezTo>
                    <a:cubicBezTo>
                      <a:pt x="4" y="19"/>
                      <a:pt x="5" y="0"/>
                      <a:pt x="14" y="0"/>
                    </a:cubicBezTo>
                    <a:cubicBezTo>
                      <a:pt x="26" y="0"/>
                      <a:pt x="31" y="26"/>
                      <a:pt x="31" y="26"/>
                    </a:cubicBezTo>
                    <a:close/>
                  </a:path>
                </a:pathLst>
              </a:custGeom>
              <a:solidFill>
                <a:srgbClr val="068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01" name="Freeform 9">
                <a:extLst>
                  <a:ext uri="{FF2B5EF4-FFF2-40B4-BE49-F238E27FC236}">
                    <a16:creationId xmlns:a16="http://schemas.microsoft.com/office/drawing/2014/main" id="{7D547C38-0E73-49ED-BFDA-36465CB226DA}"/>
                  </a:ext>
                </a:extLst>
              </p:cNvPr>
              <p:cNvSpPr>
                <a:spLocks/>
              </p:cNvSpPr>
              <p:nvPr/>
            </p:nvSpPr>
            <p:spPr bwMode="auto">
              <a:xfrm>
                <a:off x="871538" y="2389188"/>
                <a:ext cx="111125" cy="438150"/>
              </a:xfrm>
              <a:custGeom>
                <a:avLst/>
                <a:gdLst>
                  <a:gd name="T0" fmla="*/ 18 w 83"/>
                  <a:gd name="T1" fmla="*/ 72 h 326"/>
                  <a:gd name="T2" fmla="*/ 40 w 83"/>
                  <a:gd name="T3" fmla="*/ 145 h 326"/>
                  <a:gd name="T4" fmla="*/ 41 w 83"/>
                  <a:gd name="T5" fmla="*/ 170 h 326"/>
                  <a:gd name="T6" fmla="*/ 0 w 83"/>
                  <a:gd name="T7" fmla="*/ 277 h 326"/>
                  <a:gd name="T8" fmla="*/ 20 w 83"/>
                  <a:gd name="T9" fmla="*/ 322 h 326"/>
                  <a:gd name="T10" fmla="*/ 27 w 83"/>
                  <a:gd name="T11" fmla="*/ 323 h 326"/>
                  <a:gd name="T12" fmla="*/ 20 w 83"/>
                  <a:gd name="T13" fmla="*/ 293 h 326"/>
                  <a:gd name="T14" fmla="*/ 73 w 83"/>
                  <a:gd name="T15" fmla="*/ 190 h 326"/>
                  <a:gd name="T16" fmla="*/ 82 w 83"/>
                  <a:gd name="T17" fmla="*/ 161 h 326"/>
                  <a:gd name="T18" fmla="*/ 63 w 83"/>
                  <a:gd name="T19" fmla="*/ 31 h 326"/>
                  <a:gd name="T20" fmla="*/ 49 w 83"/>
                  <a:gd name="T21" fmla="*/ 0 h 326"/>
                  <a:gd name="T22" fmla="*/ 18 w 83"/>
                  <a:gd name="T23" fmla="*/ 7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26">
                    <a:moveTo>
                      <a:pt x="18" y="72"/>
                    </a:moveTo>
                    <a:cubicBezTo>
                      <a:pt x="18" y="75"/>
                      <a:pt x="33" y="118"/>
                      <a:pt x="40" y="145"/>
                    </a:cubicBezTo>
                    <a:cubicBezTo>
                      <a:pt x="44" y="158"/>
                      <a:pt x="45" y="165"/>
                      <a:pt x="41" y="170"/>
                    </a:cubicBezTo>
                    <a:cubicBezTo>
                      <a:pt x="15" y="203"/>
                      <a:pt x="0" y="269"/>
                      <a:pt x="0" y="277"/>
                    </a:cubicBezTo>
                    <a:cubicBezTo>
                      <a:pt x="0" y="277"/>
                      <a:pt x="3" y="321"/>
                      <a:pt x="20" y="322"/>
                    </a:cubicBezTo>
                    <a:cubicBezTo>
                      <a:pt x="23" y="322"/>
                      <a:pt x="27" y="326"/>
                      <a:pt x="27" y="323"/>
                    </a:cubicBezTo>
                    <a:cubicBezTo>
                      <a:pt x="27" y="321"/>
                      <a:pt x="20" y="306"/>
                      <a:pt x="20" y="293"/>
                    </a:cubicBezTo>
                    <a:cubicBezTo>
                      <a:pt x="19" y="279"/>
                      <a:pt x="73" y="190"/>
                      <a:pt x="73" y="190"/>
                    </a:cubicBezTo>
                    <a:cubicBezTo>
                      <a:pt x="78" y="181"/>
                      <a:pt x="81" y="176"/>
                      <a:pt x="82" y="161"/>
                    </a:cubicBezTo>
                    <a:cubicBezTo>
                      <a:pt x="83" y="121"/>
                      <a:pt x="63" y="31"/>
                      <a:pt x="63" y="31"/>
                    </a:cubicBezTo>
                    <a:cubicBezTo>
                      <a:pt x="49" y="0"/>
                      <a:pt x="49" y="0"/>
                      <a:pt x="49" y="0"/>
                    </a:cubicBezTo>
                    <a:cubicBezTo>
                      <a:pt x="49" y="0"/>
                      <a:pt x="14" y="27"/>
                      <a:pt x="18" y="7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02" name="Freeform 10">
                <a:extLst>
                  <a:ext uri="{FF2B5EF4-FFF2-40B4-BE49-F238E27FC236}">
                    <a16:creationId xmlns:a16="http://schemas.microsoft.com/office/drawing/2014/main" id="{A6B81BAB-9C22-4938-B618-F7A92DA7A002}"/>
                  </a:ext>
                </a:extLst>
              </p:cNvPr>
              <p:cNvSpPr>
                <a:spLocks/>
              </p:cNvSpPr>
              <p:nvPr/>
            </p:nvSpPr>
            <p:spPr bwMode="auto">
              <a:xfrm>
                <a:off x="847725" y="2071688"/>
                <a:ext cx="71438" cy="149225"/>
              </a:xfrm>
              <a:custGeom>
                <a:avLst/>
                <a:gdLst>
                  <a:gd name="T0" fmla="*/ 6 w 53"/>
                  <a:gd name="T1" fmla="*/ 87 h 111"/>
                  <a:gd name="T2" fmla="*/ 17 w 53"/>
                  <a:gd name="T3" fmla="*/ 108 h 111"/>
                  <a:gd name="T4" fmla="*/ 51 w 53"/>
                  <a:gd name="T5" fmla="*/ 73 h 111"/>
                  <a:gd name="T6" fmla="*/ 31 w 53"/>
                  <a:gd name="T7" fmla="*/ 31 h 111"/>
                  <a:gd name="T8" fmla="*/ 31 w 53"/>
                  <a:gd name="T9" fmla="*/ 14 h 111"/>
                  <a:gd name="T10" fmla="*/ 0 w 53"/>
                  <a:gd name="T11" fmla="*/ 0 h 111"/>
                  <a:gd name="T12" fmla="*/ 5 w 53"/>
                  <a:gd name="T13" fmla="*/ 63 h 111"/>
                  <a:gd name="T14" fmla="*/ 6 w 53"/>
                  <a:gd name="T15" fmla="*/ 87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1">
                    <a:moveTo>
                      <a:pt x="6" y="87"/>
                    </a:moveTo>
                    <a:cubicBezTo>
                      <a:pt x="8" y="92"/>
                      <a:pt x="4" y="102"/>
                      <a:pt x="17" y="108"/>
                    </a:cubicBezTo>
                    <a:cubicBezTo>
                      <a:pt x="26" y="111"/>
                      <a:pt x="40" y="84"/>
                      <a:pt x="51" y="73"/>
                    </a:cubicBezTo>
                    <a:cubicBezTo>
                      <a:pt x="53" y="72"/>
                      <a:pt x="36" y="66"/>
                      <a:pt x="31" y="31"/>
                    </a:cubicBezTo>
                    <a:cubicBezTo>
                      <a:pt x="30" y="24"/>
                      <a:pt x="31" y="14"/>
                      <a:pt x="31" y="14"/>
                    </a:cubicBezTo>
                    <a:cubicBezTo>
                      <a:pt x="0" y="0"/>
                      <a:pt x="0" y="0"/>
                      <a:pt x="0" y="0"/>
                    </a:cubicBezTo>
                    <a:cubicBezTo>
                      <a:pt x="0" y="0"/>
                      <a:pt x="2" y="31"/>
                      <a:pt x="5" y="63"/>
                    </a:cubicBezTo>
                    <a:cubicBezTo>
                      <a:pt x="5" y="65"/>
                      <a:pt x="3" y="80"/>
                      <a:pt x="6" y="87"/>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03" name="Freeform 11">
                <a:extLst>
                  <a:ext uri="{FF2B5EF4-FFF2-40B4-BE49-F238E27FC236}">
                    <a16:creationId xmlns:a16="http://schemas.microsoft.com/office/drawing/2014/main" id="{B85A64DE-78A3-4DF2-AEF3-AF02379BA1AC}"/>
                  </a:ext>
                </a:extLst>
              </p:cNvPr>
              <p:cNvSpPr>
                <a:spLocks/>
              </p:cNvSpPr>
              <p:nvPr/>
            </p:nvSpPr>
            <p:spPr bwMode="auto">
              <a:xfrm>
                <a:off x="817563" y="2141538"/>
                <a:ext cx="171450" cy="376238"/>
              </a:xfrm>
              <a:custGeom>
                <a:avLst/>
                <a:gdLst>
                  <a:gd name="T0" fmla="*/ 86 w 128"/>
                  <a:gd name="T1" fmla="*/ 24 h 280"/>
                  <a:gd name="T2" fmla="*/ 107 w 128"/>
                  <a:gd name="T3" fmla="*/ 62 h 280"/>
                  <a:gd name="T4" fmla="*/ 95 w 128"/>
                  <a:gd name="T5" fmla="*/ 90 h 280"/>
                  <a:gd name="T6" fmla="*/ 87 w 128"/>
                  <a:gd name="T7" fmla="*/ 122 h 280"/>
                  <a:gd name="T8" fmla="*/ 95 w 128"/>
                  <a:gd name="T9" fmla="*/ 163 h 280"/>
                  <a:gd name="T10" fmla="*/ 128 w 128"/>
                  <a:gd name="T11" fmla="*/ 251 h 280"/>
                  <a:gd name="T12" fmla="*/ 93 w 128"/>
                  <a:gd name="T13" fmla="*/ 267 h 280"/>
                  <a:gd name="T14" fmla="*/ 11 w 128"/>
                  <a:gd name="T15" fmla="*/ 257 h 280"/>
                  <a:gd name="T16" fmla="*/ 6 w 128"/>
                  <a:gd name="T17" fmla="*/ 186 h 280"/>
                  <a:gd name="T18" fmla="*/ 28 w 128"/>
                  <a:gd name="T19" fmla="*/ 123 h 280"/>
                  <a:gd name="T20" fmla="*/ 23 w 128"/>
                  <a:gd name="T21" fmla="*/ 85 h 280"/>
                  <a:gd name="T22" fmla="*/ 14 w 128"/>
                  <a:gd name="T23" fmla="*/ 31 h 280"/>
                  <a:gd name="T24" fmla="*/ 25 w 128"/>
                  <a:gd name="T25" fmla="*/ 2 h 280"/>
                  <a:gd name="T26" fmla="*/ 55 w 128"/>
                  <a:gd name="T27" fmla="*/ 3 h 280"/>
                  <a:gd name="T28" fmla="*/ 86 w 128"/>
                  <a:gd name="T29" fmla="*/ 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80">
                    <a:moveTo>
                      <a:pt x="86" y="24"/>
                    </a:moveTo>
                    <a:cubicBezTo>
                      <a:pt x="86" y="24"/>
                      <a:pt x="105" y="49"/>
                      <a:pt x="107" y="62"/>
                    </a:cubicBezTo>
                    <a:cubicBezTo>
                      <a:pt x="108" y="68"/>
                      <a:pt x="100" y="79"/>
                      <a:pt x="95" y="90"/>
                    </a:cubicBezTo>
                    <a:cubicBezTo>
                      <a:pt x="90" y="99"/>
                      <a:pt x="86" y="111"/>
                      <a:pt x="87" y="122"/>
                    </a:cubicBezTo>
                    <a:cubicBezTo>
                      <a:pt x="87" y="124"/>
                      <a:pt x="90" y="146"/>
                      <a:pt x="95" y="163"/>
                    </a:cubicBezTo>
                    <a:cubicBezTo>
                      <a:pt x="108" y="200"/>
                      <a:pt x="128" y="251"/>
                      <a:pt x="128" y="251"/>
                    </a:cubicBezTo>
                    <a:cubicBezTo>
                      <a:pt x="128" y="251"/>
                      <a:pt x="127" y="261"/>
                      <a:pt x="93" y="267"/>
                    </a:cubicBezTo>
                    <a:cubicBezTo>
                      <a:pt x="23" y="280"/>
                      <a:pt x="11" y="257"/>
                      <a:pt x="11" y="257"/>
                    </a:cubicBezTo>
                    <a:cubicBezTo>
                      <a:pt x="10" y="256"/>
                      <a:pt x="0" y="214"/>
                      <a:pt x="6" y="186"/>
                    </a:cubicBezTo>
                    <a:cubicBezTo>
                      <a:pt x="11" y="162"/>
                      <a:pt x="28" y="129"/>
                      <a:pt x="28" y="123"/>
                    </a:cubicBezTo>
                    <a:cubicBezTo>
                      <a:pt x="27" y="105"/>
                      <a:pt x="23" y="85"/>
                      <a:pt x="23" y="85"/>
                    </a:cubicBezTo>
                    <a:cubicBezTo>
                      <a:pt x="23" y="85"/>
                      <a:pt x="15" y="53"/>
                      <a:pt x="14" y="31"/>
                    </a:cubicBezTo>
                    <a:cubicBezTo>
                      <a:pt x="12" y="14"/>
                      <a:pt x="17" y="7"/>
                      <a:pt x="25" y="2"/>
                    </a:cubicBezTo>
                    <a:cubicBezTo>
                      <a:pt x="27" y="0"/>
                      <a:pt x="43" y="0"/>
                      <a:pt x="55" y="3"/>
                    </a:cubicBezTo>
                    <a:cubicBezTo>
                      <a:pt x="55" y="3"/>
                      <a:pt x="76" y="5"/>
                      <a:pt x="86" y="24"/>
                    </a:cubicBezTo>
                    <a:close/>
                  </a:path>
                </a:pathLst>
              </a:custGeom>
              <a:solidFill>
                <a:srgbClr val="13CE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04" name="Freeform 12">
                <a:extLst>
                  <a:ext uri="{FF2B5EF4-FFF2-40B4-BE49-F238E27FC236}">
                    <a16:creationId xmlns:a16="http://schemas.microsoft.com/office/drawing/2014/main" id="{428B85DA-48DA-4F90-9D7A-5992F764618E}"/>
                  </a:ext>
                </a:extLst>
              </p:cNvPr>
              <p:cNvSpPr>
                <a:spLocks/>
              </p:cNvSpPr>
              <p:nvPr/>
            </p:nvSpPr>
            <p:spPr bwMode="auto">
              <a:xfrm>
                <a:off x="844550" y="2070100"/>
                <a:ext cx="34925" cy="39688"/>
              </a:xfrm>
              <a:custGeom>
                <a:avLst/>
                <a:gdLst>
                  <a:gd name="T0" fmla="*/ 7 w 25"/>
                  <a:gd name="T1" fmla="*/ 4 h 30"/>
                  <a:gd name="T2" fmla="*/ 20 w 25"/>
                  <a:gd name="T3" fmla="*/ 10 h 30"/>
                  <a:gd name="T4" fmla="*/ 24 w 25"/>
                  <a:gd name="T5" fmla="*/ 26 h 30"/>
                  <a:gd name="T6" fmla="*/ 13 w 25"/>
                  <a:gd name="T7" fmla="*/ 25 h 30"/>
                  <a:gd name="T8" fmla="*/ 8 w 25"/>
                  <a:gd name="T9" fmla="*/ 21 h 30"/>
                  <a:gd name="T10" fmla="*/ 7 w 25"/>
                  <a:gd name="T11" fmla="*/ 4 h 30"/>
                </a:gdLst>
                <a:ahLst/>
                <a:cxnLst>
                  <a:cxn ang="0">
                    <a:pos x="T0" y="T1"/>
                  </a:cxn>
                  <a:cxn ang="0">
                    <a:pos x="T2" y="T3"/>
                  </a:cxn>
                  <a:cxn ang="0">
                    <a:pos x="T4" y="T5"/>
                  </a:cxn>
                  <a:cxn ang="0">
                    <a:pos x="T6" y="T7"/>
                  </a:cxn>
                  <a:cxn ang="0">
                    <a:pos x="T8" y="T9"/>
                  </a:cxn>
                  <a:cxn ang="0">
                    <a:pos x="T10" y="T11"/>
                  </a:cxn>
                </a:cxnLst>
                <a:rect l="0" t="0" r="r" b="b"/>
                <a:pathLst>
                  <a:path w="25" h="30">
                    <a:moveTo>
                      <a:pt x="7" y="4"/>
                    </a:moveTo>
                    <a:cubicBezTo>
                      <a:pt x="14" y="0"/>
                      <a:pt x="20" y="10"/>
                      <a:pt x="20" y="10"/>
                    </a:cubicBezTo>
                    <a:cubicBezTo>
                      <a:pt x="20" y="10"/>
                      <a:pt x="22" y="21"/>
                      <a:pt x="24" y="26"/>
                    </a:cubicBezTo>
                    <a:cubicBezTo>
                      <a:pt x="25" y="30"/>
                      <a:pt x="17" y="29"/>
                      <a:pt x="13" y="25"/>
                    </a:cubicBezTo>
                    <a:cubicBezTo>
                      <a:pt x="8" y="21"/>
                      <a:pt x="8" y="21"/>
                      <a:pt x="8" y="21"/>
                    </a:cubicBezTo>
                    <a:cubicBezTo>
                      <a:pt x="3" y="16"/>
                      <a:pt x="0" y="7"/>
                      <a:pt x="7"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05" name="Freeform 13">
                <a:extLst>
                  <a:ext uri="{FF2B5EF4-FFF2-40B4-BE49-F238E27FC236}">
                    <a16:creationId xmlns:a16="http://schemas.microsoft.com/office/drawing/2014/main" id="{B30A9251-FC9A-4822-88CF-BC729994E45F}"/>
                  </a:ext>
                </a:extLst>
              </p:cNvPr>
              <p:cNvSpPr>
                <a:spLocks/>
              </p:cNvSpPr>
              <p:nvPr/>
            </p:nvSpPr>
            <p:spPr bwMode="auto">
              <a:xfrm>
                <a:off x="842963" y="2743200"/>
                <a:ext cx="73025" cy="111125"/>
              </a:xfrm>
              <a:custGeom>
                <a:avLst/>
                <a:gdLst>
                  <a:gd name="T0" fmla="*/ 31 w 55"/>
                  <a:gd name="T1" fmla="*/ 39 h 83"/>
                  <a:gd name="T2" fmla="*/ 48 w 55"/>
                  <a:gd name="T3" fmla="*/ 59 h 83"/>
                  <a:gd name="T4" fmla="*/ 54 w 55"/>
                  <a:gd name="T5" fmla="*/ 73 h 83"/>
                  <a:gd name="T6" fmla="*/ 51 w 55"/>
                  <a:gd name="T7" fmla="*/ 80 h 83"/>
                  <a:gd name="T8" fmla="*/ 31 w 55"/>
                  <a:gd name="T9" fmla="*/ 74 h 83"/>
                  <a:gd name="T10" fmla="*/ 17 w 55"/>
                  <a:gd name="T11" fmla="*/ 48 h 83"/>
                  <a:gd name="T12" fmla="*/ 14 w 55"/>
                  <a:gd name="T13" fmla="*/ 30 h 83"/>
                  <a:gd name="T14" fmla="*/ 2 w 55"/>
                  <a:gd name="T15" fmla="*/ 50 h 83"/>
                  <a:gd name="T16" fmla="*/ 0 w 55"/>
                  <a:gd name="T17" fmla="*/ 48 h 83"/>
                  <a:gd name="T18" fmla="*/ 12 w 55"/>
                  <a:gd name="T19" fmla="*/ 18 h 83"/>
                  <a:gd name="T20" fmla="*/ 26 w 55"/>
                  <a:gd name="T21" fmla="*/ 6 h 83"/>
                  <a:gd name="T22" fmla="*/ 31 w 55"/>
                  <a:gd name="T23"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83">
                    <a:moveTo>
                      <a:pt x="31" y="39"/>
                    </a:moveTo>
                    <a:cubicBezTo>
                      <a:pt x="32" y="45"/>
                      <a:pt x="41" y="58"/>
                      <a:pt x="48" y="59"/>
                    </a:cubicBezTo>
                    <a:cubicBezTo>
                      <a:pt x="50" y="59"/>
                      <a:pt x="54" y="73"/>
                      <a:pt x="54" y="73"/>
                    </a:cubicBezTo>
                    <a:cubicBezTo>
                      <a:pt x="54" y="73"/>
                      <a:pt x="55" y="78"/>
                      <a:pt x="51" y="80"/>
                    </a:cubicBezTo>
                    <a:cubicBezTo>
                      <a:pt x="46" y="83"/>
                      <a:pt x="36" y="78"/>
                      <a:pt x="31" y="74"/>
                    </a:cubicBezTo>
                    <a:cubicBezTo>
                      <a:pt x="16" y="63"/>
                      <a:pt x="17" y="48"/>
                      <a:pt x="17" y="48"/>
                    </a:cubicBezTo>
                    <a:cubicBezTo>
                      <a:pt x="14" y="30"/>
                      <a:pt x="14" y="30"/>
                      <a:pt x="14" y="30"/>
                    </a:cubicBezTo>
                    <a:cubicBezTo>
                      <a:pt x="2" y="50"/>
                      <a:pt x="2" y="50"/>
                      <a:pt x="2" y="50"/>
                    </a:cubicBezTo>
                    <a:cubicBezTo>
                      <a:pt x="2" y="50"/>
                      <a:pt x="0" y="50"/>
                      <a:pt x="0" y="48"/>
                    </a:cubicBezTo>
                    <a:cubicBezTo>
                      <a:pt x="1" y="45"/>
                      <a:pt x="12" y="18"/>
                      <a:pt x="12" y="18"/>
                    </a:cubicBezTo>
                    <a:cubicBezTo>
                      <a:pt x="12" y="18"/>
                      <a:pt x="17" y="0"/>
                      <a:pt x="26" y="6"/>
                    </a:cubicBezTo>
                    <a:cubicBezTo>
                      <a:pt x="34" y="11"/>
                      <a:pt x="29" y="31"/>
                      <a:pt x="31" y="39"/>
                    </a:cubicBezTo>
                    <a:close/>
                  </a:path>
                </a:pathLst>
              </a:custGeom>
              <a:solidFill>
                <a:srgbClr val="0BA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06" name="Freeform 14">
                <a:extLst>
                  <a:ext uri="{FF2B5EF4-FFF2-40B4-BE49-F238E27FC236}">
                    <a16:creationId xmlns:a16="http://schemas.microsoft.com/office/drawing/2014/main" id="{26FE3814-6F32-49C5-9637-D5C0235F0357}"/>
                  </a:ext>
                </a:extLst>
              </p:cNvPr>
              <p:cNvSpPr>
                <a:spLocks/>
              </p:cNvSpPr>
              <p:nvPr/>
            </p:nvSpPr>
            <p:spPr bwMode="auto">
              <a:xfrm>
                <a:off x="777875" y="1979613"/>
                <a:ext cx="171450" cy="161925"/>
              </a:xfrm>
              <a:custGeom>
                <a:avLst/>
                <a:gdLst>
                  <a:gd name="T0" fmla="*/ 19 w 128"/>
                  <a:gd name="T1" fmla="*/ 41 h 120"/>
                  <a:gd name="T2" fmla="*/ 62 w 128"/>
                  <a:gd name="T3" fmla="*/ 3 h 120"/>
                  <a:gd name="T4" fmla="*/ 62 w 128"/>
                  <a:gd name="T5" fmla="*/ 3 h 120"/>
                  <a:gd name="T6" fmla="*/ 109 w 128"/>
                  <a:gd name="T7" fmla="*/ 45 h 120"/>
                  <a:gd name="T8" fmla="*/ 128 w 128"/>
                  <a:gd name="T9" fmla="*/ 85 h 120"/>
                  <a:gd name="T10" fmla="*/ 108 w 128"/>
                  <a:gd name="T11" fmla="*/ 101 h 120"/>
                  <a:gd name="T12" fmla="*/ 77 w 128"/>
                  <a:gd name="T13" fmla="*/ 109 h 120"/>
                  <a:gd name="T14" fmla="*/ 19 w 128"/>
                  <a:gd name="T15" fmla="*/ 4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0">
                    <a:moveTo>
                      <a:pt x="19" y="41"/>
                    </a:moveTo>
                    <a:cubicBezTo>
                      <a:pt x="26" y="12"/>
                      <a:pt x="50" y="3"/>
                      <a:pt x="62" y="3"/>
                    </a:cubicBezTo>
                    <a:cubicBezTo>
                      <a:pt x="62" y="3"/>
                      <a:pt x="62" y="3"/>
                      <a:pt x="62" y="3"/>
                    </a:cubicBezTo>
                    <a:cubicBezTo>
                      <a:pt x="62" y="3"/>
                      <a:pt x="109" y="0"/>
                      <a:pt x="109" y="45"/>
                    </a:cubicBezTo>
                    <a:cubicBezTo>
                      <a:pt x="110" y="86"/>
                      <a:pt x="128" y="85"/>
                      <a:pt x="128" y="85"/>
                    </a:cubicBezTo>
                    <a:cubicBezTo>
                      <a:pt x="128" y="85"/>
                      <a:pt x="115" y="97"/>
                      <a:pt x="108" y="101"/>
                    </a:cubicBezTo>
                    <a:cubicBezTo>
                      <a:pt x="94" y="109"/>
                      <a:pt x="77" y="109"/>
                      <a:pt x="77" y="109"/>
                    </a:cubicBezTo>
                    <a:cubicBezTo>
                      <a:pt x="77" y="109"/>
                      <a:pt x="0" y="120"/>
                      <a:pt x="19" y="41"/>
                    </a:cubicBezTo>
                    <a:close/>
                  </a:path>
                </a:pathLst>
              </a:custGeom>
              <a:solidFill>
                <a:srgbClr val="E05E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07" name="Freeform 15">
                <a:extLst>
                  <a:ext uri="{FF2B5EF4-FFF2-40B4-BE49-F238E27FC236}">
                    <a16:creationId xmlns:a16="http://schemas.microsoft.com/office/drawing/2014/main" id="{7FBD82F2-240C-4EED-A210-AFD02390BC72}"/>
                  </a:ext>
                </a:extLst>
              </p:cNvPr>
              <p:cNvSpPr>
                <a:spLocks/>
              </p:cNvSpPr>
              <p:nvPr/>
            </p:nvSpPr>
            <p:spPr bwMode="auto">
              <a:xfrm>
                <a:off x="893763" y="1852613"/>
                <a:ext cx="149225" cy="404813"/>
              </a:xfrm>
              <a:custGeom>
                <a:avLst/>
                <a:gdLst>
                  <a:gd name="T0" fmla="*/ 5 w 112"/>
                  <a:gd name="T1" fmla="*/ 286 h 302"/>
                  <a:gd name="T2" fmla="*/ 3 w 112"/>
                  <a:gd name="T3" fmla="*/ 265 h 302"/>
                  <a:gd name="T4" fmla="*/ 45 w 112"/>
                  <a:gd name="T5" fmla="*/ 178 h 302"/>
                  <a:gd name="T6" fmla="*/ 93 w 112"/>
                  <a:gd name="T7" fmla="*/ 61 h 302"/>
                  <a:gd name="T8" fmla="*/ 88 w 112"/>
                  <a:gd name="T9" fmla="*/ 37 h 302"/>
                  <a:gd name="T10" fmla="*/ 90 w 112"/>
                  <a:gd name="T11" fmla="*/ 18 h 302"/>
                  <a:gd name="T12" fmla="*/ 100 w 112"/>
                  <a:gd name="T13" fmla="*/ 3 h 302"/>
                  <a:gd name="T14" fmla="*/ 108 w 112"/>
                  <a:gd name="T15" fmla="*/ 16 h 302"/>
                  <a:gd name="T16" fmla="*/ 111 w 112"/>
                  <a:gd name="T17" fmla="*/ 45 h 302"/>
                  <a:gd name="T18" fmla="*/ 107 w 112"/>
                  <a:gd name="T19" fmla="*/ 61 h 302"/>
                  <a:gd name="T20" fmla="*/ 77 w 112"/>
                  <a:gd name="T21" fmla="*/ 177 h 302"/>
                  <a:gd name="T22" fmla="*/ 41 w 112"/>
                  <a:gd name="T23" fmla="*/ 254 h 302"/>
                  <a:gd name="T24" fmla="*/ 5 w 112"/>
                  <a:gd name="T25" fmla="*/ 28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302">
                    <a:moveTo>
                      <a:pt x="5" y="286"/>
                    </a:moveTo>
                    <a:cubicBezTo>
                      <a:pt x="5" y="286"/>
                      <a:pt x="0" y="281"/>
                      <a:pt x="3" y="265"/>
                    </a:cubicBezTo>
                    <a:cubicBezTo>
                      <a:pt x="5" y="250"/>
                      <a:pt x="21" y="225"/>
                      <a:pt x="45" y="178"/>
                    </a:cubicBezTo>
                    <a:cubicBezTo>
                      <a:pt x="77" y="114"/>
                      <a:pt x="94" y="67"/>
                      <a:pt x="93" y="61"/>
                    </a:cubicBezTo>
                    <a:cubicBezTo>
                      <a:pt x="93" y="59"/>
                      <a:pt x="90" y="46"/>
                      <a:pt x="88" y="37"/>
                    </a:cubicBezTo>
                    <a:cubicBezTo>
                      <a:pt x="87" y="31"/>
                      <a:pt x="90" y="18"/>
                      <a:pt x="90" y="18"/>
                    </a:cubicBezTo>
                    <a:cubicBezTo>
                      <a:pt x="90" y="18"/>
                      <a:pt x="94" y="6"/>
                      <a:pt x="100" y="3"/>
                    </a:cubicBezTo>
                    <a:cubicBezTo>
                      <a:pt x="106" y="0"/>
                      <a:pt x="108" y="12"/>
                      <a:pt x="108" y="16"/>
                    </a:cubicBezTo>
                    <a:cubicBezTo>
                      <a:pt x="106" y="28"/>
                      <a:pt x="110" y="37"/>
                      <a:pt x="111" y="45"/>
                    </a:cubicBezTo>
                    <a:cubicBezTo>
                      <a:pt x="111" y="51"/>
                      <a:pt x="112" y="54"/>
                      <a:pt x="107" y="61"/>
                    </a:cubicBezTo>
                    <a:cubicBezTo>
                      <a:pt x="106" y="64"/>
                      <a:pt x="99" y="133"/>
                      <a:pt x="77" y="177"/>
                    </a:cubicBezTo>
                    <a:cubicBezTo>
                      <a:pt x="56" y="218"/>
                      <a:pt x="50" y="235"/>
                      <a:pt x="41" y="254"/>
                    </a:cubicBezTo>
                    <a:cubicBezTo>
                      <a:pt x="33" y="272"/>
                      <a:pt x="22" y="302"/>
                      <a:pt x="5" y="286"/>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500" name="Group 499">
              <a:extLst>
                <a:ext uri="{FF2B5EF4-FFF2-40B4-BE49-F238E27FC236}">
                  <a16:creationId xmlns:a16="http://schemas.microsoft.com/office/drawing/2014/main" id="{DFE84F12-351D-4E52-AE5C-D626285DC43C}"/>
                </a:ext>
              </a:extLst>
            </p:cNvPr>
            <p:cNvGrpSpPr/>
            <p:nvPr/>
          </p:nvGrpSpPr>
          <p:grpSpPr>
            <a:xfrm>
              <a:off x="319336" y="3199838"/>
              <a:ext cx="322942" cy="607048"/>
              <a:chOff x="371475" y="2590800"/>
              <a:chExt cx="501651" cy="942976"/>
            </a:xfrm>
          </p:grpSpPr>
          <p:sp>
            <p:nvSpPr>
              <p:cNvPr id="570" name="Freeform 16">
                <a:extLst>
                  <a:ext uri="{FF2B5EF4-FFF2-40B4-BE49-F238E27FC236}">
                    <a16:creationId xmlns:a16="http://schemas.microsoft.com/office/drawing/2014/main" id="{35D36967-4B17-4B22-87F1-79BFAE2C6788}"/>
                  </a:ext>
                </a:extLst>
              </p:cNvPr>
              <p:cNvSpPr>
                <a:spLocks/>
              </p:cNvSpPr>
              <p:nvPr/>
            </p:nvSpPr>
            <p:spPr bwMode="auto">
              <a:xfrm>
                <a:off x="371475" y="2774950"/>
                <a:ext cx="76200" cy="276225"/>
              </a:xfrm>
              <a:custGeom>
                <a:avLst/>
                <a:gdLst>
                  <a:gd name="T0" fmla="*/ 42 w 57"/>
                  <a:gd name="T1" fmla="*/ 97 h 206"/>
                  <a:gd name="T2" fmla="*/ 55 w 57"/>
                  <a:gd name="T3" fmla="*/ 3 h 206"/>
                  <a:gd name="T4" fmla="*/ 55 w 57"/>
                  <a:gd name="T5" fmla="*/ 0 h 206"/>
                  <a:gd name="T6" fmla="*/ 33 w 57"/>
                  <a:gd name="T7" fmla="*/ 2 h 206"/>
                  <a:gd name="T8" fmla="*/ 11 w 57"/>
                  <a:gd name="T9" fmla="*/ 35 h 206"/>
                  <a:gd name="T10" fmla="*/ 3 w 57"/>
                  <a:gd name="T11" fmla="*/ 101 h 206"/>
                  <a:gd name="T12" fmla="*/ 18 w 57"/>
                  <a:gd name="T13" fmla="*/ 198 h 206"/>
                  <a:gd name="T14" fmla="*/ 30 w 57"/>
                  <a:gd name="T15" fmla="*/ 206 h 206"/>
                  <a:gd name="T16" fmla="*/ 31 w 57"/>
                  <a:gd name="T17" fmla="*/ 192 h 206"/>
                  <a:gd name="T18" fmla="*/ 42 w 57"/>
                  <a:gd name="T19" fmla="*/ 9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206">
                    <a:moveTo>
                      <a:pt x="42" y="97"/>
                    </a:moveTo>
                    <a:cubicBezTo>
                      <a:pt x="50" y="46"/>
                      <a:pt x="57" y="18"/>
                      <a:pt x="55" y="3"/>
                    </a:cubicBezTo>
                    <a:cubicBezTo>
                      <a:pt x="55" y="2"/>
                      <a:pt x="55" y="1"/>
                      <a:pt x="55" y="0"/>
                    </a:cubicBezTo>
                    <a:cubicBezTo>
                      <a:pt x="33" y="2"/>
                      <a:pt x="33" y="2"/>
                      <a:pt x="33" y="2"/>
                    </a:cubicBezTo>
                    <a:cubicBezTo>
                      <a:pt x="25" y="3"/>
                      <a:pt x="14" y="12"/>
                      <a:pt x="11" y="35"/>
                    </a:cubicBezTo>
                    <a:cubicBezTo>
                      <a:pt x="7" y="55"/>
                      <a:pt x="5" y="72"/>
                      <a:pt x="3" y="101"/>
                    </a:cubicBezTo>
                    <a:cubicBezTo>
                      <a:pt x="0" y="128"/>
                      <a:pt x="14" y="174"/>
                      <a:pt x="18" y="198"/>
                    </a:cubicBezTo>
                    <a:cubicBezTo>
                      <a:pt x="18" y="198"/>
                      <a:pt x="24" y="206"/>
                      <a:pt x="30" y="206"/>
                    </a:cubicBezTo>
                    <a:cubicBezTo>
                      <a:pt x="37" y="206"/>
                      <a:pt x="31" y="192"/>
                      <a:pt x="31" y="192"/>
                    </a:cubicBezTo>
                    <a:cubicBezTo>
                      <a:pt x="33" y="171"/>
                      <a:pt x="36" y="138"/>
                      <a:pt x="42" y="97"/>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71" name="Freeform 17">
                <a:extLst>
                  <a:ext uri="{FF2B5EF4-FFF2-40B4-BE49-F238E27FC236}">
                    <a16:creationId xmlns:a16="http://schemas.microsoft.com/office/drawing/2014/main" id="{8C5CB90A-83FD-484A-8F3C-EEF91E684F05}"/>
                  </a:ext>
                </a:extLst>
              </p:cNvPr>
              <p:cNvSpPr>
                <a:spLocks/>
              </p:cNvSpPr>
              <p:nvPr/>
            </p:nvSpPr>
            <p:spPr bwMode="auto">
              <a:xfrm>
                <a:off x="395288" y="2970213"/>
                <a:ext cx="122238" cy="460375"/>
              </a:xfrm>
              <a:custGeom>
                <a:avLst/>
                <a:gdLst>
                  <a:gd name="T0" fmla="*/ 9 w 91"/>
                  <a:gd name="T1" fmla="*/ 55 h 343"/>
                  <a:gd name="T2" fmla="*/ 30 w 91"/>
                  <a:gd name="T3" fmla="*/ 164 h 343"/>
                  <a:gd name="T4" fmla="*/ 26 w 91"/>
                  <a:gd name="T5" fmla="*/ 215 h 343"/>
                  <a:gd name="T6" fmla="*/ 23 w 91"/>
                  <a:gd name="T7" fmla="*/ 301 h 343"/>
                  <a:gd name="T8" fmla="*/ 48 w 91"/>
                  <a:gd name="T9" fmla="*/ 342 h 343"/>
                  <a:gd name="T10" fmla="*/ 53 w 91"/>
                  <a:gd name="T11" fmla="*/ 340 h 343"/>
                  <a:gd name="T12" fmla="*/ 44 w 91"/>
                  <a:gd name="T13" fmla="*/ 316 h 343"/>
                  <a:gd name="T14" fmla="*/ 85 w 91"/>
                  <a:gd name="T15" fmla="*/ 209 h 343"/>
                  <a:gd name="T16" fmla="*/ 90 w 91"/>
                  <a:gd name="T17" fmla="*/ 163 h 343"/>
                  <a:gd name="T18" fmla="*/ 56 w 91"/>
                  <a:gd name="T19" fmla="*/ 24 h 343"/>
                  <a:gd name="T20" fmla="*/ 39 w 91"/>
                  <a:gd name="T21" fmla="*/ 0 h 343"/>
                  <a:gd name="T22" fmla="*/ 9 w 91"/>
                  <a:gd name="T23"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343">
                    <a:moveTo>
                      <a:pt x="9" y="55"/>
                    </a:moveTo>
                    <a:cubicBezTo>
                      <a:pt x="9" y="58"/>
                      <a:pt x="16" y="120"/>
                      <a:pt x="30" y="164"/>
                    </a:cubicBezTo>
                    <a:cubicBezTo>
                      <a:pt x="34" y="178"/>
                      <a:pt x="29" y="209"/>
                      <a:pt x="26" y="215"/>
                    </a:cubicBezTo>
                    <a:cubicBezTo>
                      <a:pt x="13" y="246"/>
                      <a:pt x="22" y="294"/>
                      <a:pt x="23" y="301"/>
                    </a:cubicBezTo>
                    <a:cubicBezTo>
                      <a:pt x="23" y="301"/>
                      <a:pt x="31" y="343"/>
                      <a:pt x="48" y="342"/>
                    </a:cubicBezTo>
                    <a:cubicBezTo>
                      <a:pt x="50" y="342"/>
                      <a:pt x="54" y="342"/>
                      <a:pt x="53" y="340"/>
                    </a:cubicBezTo>
                    <a:cubicBezTo>
                      <a:pt x="53" y="339"/>
                      <a:pt x="46" y="324"/>
                      <a:pt x="44" y="316"/>
                    </a:cubicBezTo>
                    <a:cubicBezTo>
                      <a:pt x="41" y="303"/>
                      <a:pt x="85" y="209"/>
                      <a:pt x="85" y="209"/>
                    </a:cubicBezTo>
                    <a:cubicBezTo>
                      <a:pt x="89" y="200"/>
                      <a:pt x="91" y="177"/>
                      <a:pt x="90" y="163"/>
                    </a:cubicBezTo>
                    <a:cubicBezTo>
                      <a:pt x="90" y="153"/>
                      <a:pt x="56" y="24"/>
                      <a:pt x="56" y="24"/>
                    </a:cubicBezTo>
                    <a:cubicBezTo>
                      <a:pt x="39" y="0"/>
                      <a:pt x="39" y="0"/>
                      <a:pt x="39" y="0"/>
                    </a:cubicBezTo>
                    <a:cubicBezTo>
                      <a:pt x="39" y="0"/>
                      <a:pt x="0" y="13"/>
                      <a:pt x="9" y="55"/>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72" name="Freeform 18">
                <a:extLst>
                  <a:ext uri="{FF2B5EF4-FFF2-40B4-BE49-F238E27FC236}">
                    <a16:creationId xmlns:a16="http://schemas.microsoft.com/office/drawing/2014/main" id="{8C42AA85-0EFA-4E00-8FA9-09355CE8784A}"/>
                  </a:ext>
                </a:extLst>
              </p:cNvPr>
              <p:cNvSpPr>
                <a:spLocks/>
              </p:cNvSpPr>
              <p:nvPr/>
            </p:nvSpPr>
            <p:spPr bwMode="auto">
              <a:xfrm>
                <a:off x="396875" y="3359151"/>
                <a:ext cx="76200" cy="101600"/>
              </a:xfrm>
              <a:custGeom>
                <a:avLst/>
                <a:gdLst>
                  <a:gd name="T0" fmla="*/ 42 w 58"/>
                  <a:gd name="T1" fmla="*/ 12 h 75"/>
                  <a:gd name="T2" fmla="*/ 47 w 58"/>
                  <a:gd name="T3" fmla="*/ 42 h 75"/>
                  <a:gd name="T4" fmla="*/ 57 w 58"/>
                  <a:gd name="T5" fmla="*/ 62 h 75"/>
                  <a:gd name="T6" fmla="*/ 54 w 58"/>
                  <a:gd name="T7" fmla="*/ 71 h 75"/>
                  <a:gd name="T8" fmla="*/ 35 w 58"/>
                  <a:gd name="T9" fmla="*/ 68 h 75"/>
                  <a:gd name="T10" fmla="*/ 19 w 58"/>
                  <a:gd name="T11" fmla="*/ 45 h 75"/>
                  <a:gd name="T12" fmla="*/ 14 w 58"/>
                  <a:gd name="T13" fmla="*/ 28 h 75"/>
                  <a:gd name="T14" fmla="*/ 4 w 58"/>
                  <a:gd name="T15" fmla="*/ 49 h 75"/>
                  <a:gd name="T16" fmla="*/ 2 w 58"/>
                  <a:gd name="T17" fmla="*/ 47 h 75"/>
                  <a:gd name="T18" fmla="*/ 13 w 58"/>
                  <a:gd name="T19" fmla="*/ 13 h 75"/>
                  <a:gd name="T20" fmla="*/ 28 w 58"/>
                  <a:gd name="T21" fmla="*/ 3 h 75"/>
                  <a:gd name="T22" fmla="*/ 42 w 58"/>
                  <a:gd name="T23"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5">
                    <a:moveTo>
                      <a:pt x="42" y="12"/>
                    </a:moveTo>
                    <a:cubicBezTo>
                      <a:pt x="42" y="12"/>
                      <a:pt x="38" y="22"/>
                      <a:pt x="47" y="42"/>
                    </a:cubicBezTo>
                    <a:cubicBezTo>
                      <a:pt x="49" y="48"/>
                      <a:pt x="57" y="62"/>
                      <a:pt x="57" y="62"/>
                    </a:cubicBezTo>
                    <a:cubicBezTo>
                      <a:pt x="57" y="62"/>
                      <a:pt x="58" y="67"/>
                      <a:pt x="54" y="71"/>
                    </a:cubicBezTo>
                    <a:cubicBezTo>
                      <a:pt x="50" y="75"/>
                      <a:pt x="42" y="71"/>
                      <a:pt x="35" y="68"/>
                    </a:cubicBezTo>
                    <a:cubicBezTo>
                      <a:pt x="20" y="59"/>
                      <a:pt x="19" y="45"/>
                      <a:pt x="19" y="45"/>
                    </a:cubicBezTo>
                    <a:cubicBezTo>
                      <a:pt x="14" y="28"/>
                      <a:pt x="14" y="28"/>
                      <a:pt x="14" y="28"/>
                    </a:cubicBezTo>
                    <a:cubicBezTo>
                      <a:pt x="4" y="49"/>
                      <a:pt x="4" y="49"/>
                      <a:pt x="4" y="49"/>
                    </a:cubicBezTo>
                    <a:cubicBezTo>
                      <a:pt x="4" y="49"/>
                      <a:pt x="3" y="46"/>
                      <a:pt x="2" y="47"/>
                    </a:cubicBezTo>
                    <a:cubicBezTo>
                      <a:pt x="0" y="49"/>
                      <a:pt x="13" y="13"/>
                      <a:pt x="13" y="13"/>
                    </a:cubicBezTo>
                    <a:cubicBezTo>
                      <a:pt x="13" y="13"/>
                      <a:pt x="17" y="0"/>
                      <a:pt x="28" y="3"/>
                    </a:cubicBezTo>
                    <a:cubicBezTo>
                      <a:pt x="40" y="7"/>
                      <a:pt x="42" y="12"/>
                      <a:pt x="42" y="12"/>
                    </a:cubicBezTo>
                    <a:close/>
                  </a:path>
                </a:pathLst>
              </a:custGeom>
              <a:solidFill>
                <a:srgbClr val="660C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73" name="Freeform 19">
                <a:extLst>
                  <a:ext uri="{FF2B5EF4-FFF2-40B4-BE49-F238E27FC236}">
                    <a16:creationId xmlns:a16="http://schemas.microsoft.com/office/drawing/2014/main" id="{A729D1A9-56B5-4873-BE8A-BEE5CD917B57}"/>
                  </a:ext>
                </a:extLst>
              </p:cNvPr>
              <p:cNvSpPr>
                <a:spLocks/>
              </p:cNvSpPr>
              <p:nvPr/>
            </p:nvSpPr>
            <p:spPr bwMode="auto">
              <a:xfrm>
                <a:off x="425450" y="2990851"/>
                <a:ext cx="98425" cy="460375"/>
              </a:xfrm>
              <a:custGeom>
                <a:avLst/>
                <a:gdLst>
                  <a:gd name="T0" fmla="*/ 9 w 73"/>
                  <a:gd name="T1" fmla="*/ 66 h 343"/>
                  <a:gd name="T2" fmla="*/ 29 w 73"/>
                  <a:gd name="T3" fmla="*/ 169 h 343"/>
                  <a:gd name="T4" fmla="*/ 29 w 73"/>
                  <a:gd name="T5" fmla="*/ 206 h 343"/>
                  <a:gd name="T6" fmla="*/ 19 w 73"/>
                  <a:gd name="T7" fmla="*/ 307 h 343"/>
                  <a:gd name="T8" fmla="*/ 43 w 73"/>
                  <a:gd name="T9" fmla="*/ 343 h 343"/>
                  <a:gd name="T10" fmla="*/ 48 w 73"/>
                  <a:gd name="T11" fmla="*/ 340 h 343"/>
                  <a:gd name="T12" fmla="*/ 39 w 73"/>
                  <a:gd name="T13" fmla="*/ 325 h 343"/>
                  <a:gd name="T14" fmla="*/ 65 w 73"/>
                  <a:gd name="T15" fmla="*/ 221 h 343"/>
                  <a:gd name="T16" fmla="*/ 73 w 73"/>
                  <a:gd name="T17" fmla="*/ 179 h 343"/>
                  <a:gd name="T18" fmla="*/ 58 w 73"/>
                  <a:gd name="T19" fmla="*/ 5 h 343"/>
                  <a:gd name="T20" fmla="*/ 34 w 73"/>
                  <a:gd name="T21" fmla="*/ 0 h 343"/>
                  <a:gd name="T22" fmla="*/ 9 w 73"/>
                  <a:gd name="T23" fmla="*/ 6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43">
                    <a:moveTo>
                      <a:pt x="9" y="66"/>
                    </a:moveTo>
                    <a:cubicBezTo>
                      <a:pt x="10" y="69"/>
                      <a:pt x="16" y="126"/>
                      <a:pt x="29" y="169"/>
                    </a:cubicBezTo>
                    <a:cubicBezTo>
                      <a:pt x="34" y="186"/>
                      <a:pt x="32" y="200"/>
                      <a:pt x="29" y="206"/>
                    </a:cubicBezTo>
                    <a:cubicBezTo>
                      <a:pt x="11" y="245"/>
                      <a:pt x="17" y="300"/>
                      <a:pt x="19" y="307"/>
                    </a:cubicBezTo>
                    <a:cubicBezTo>
                      <a:pt x="19" y="307"/>
                      <a:pt x="26" y="343"/>
                      <a:pt x="43" y="343"/>
                    </a:cubicBezTo>
                    <a:cubicBezTo>
                      <a:pt x="45" y="343"/>
                      <a:pt x="49" y="342"/>
                      <a:pt x="48" y="340"/>
                    </a:cubicBezTo>
                    <a:cubicBezTo>
                      <a:pt x="48" y="339"/>
                      <a:pt x="41" y="333"/>
                      <a:pt x="39" y="325"/>
                    </a:cubicBezTo>
                    <a:cubicBezTo>
                      <a:pt x="36" y="311"/>
                      <a:pt x="65" y="221"/>
                      <a:pt x="65" y="221"/>
                    </a:cubicBezTo>
                    <a:cubicBezTo>
                      <a:pt x="69" y="212"/>
                      <a:pt x="73" y="199"/>
                      <a:pt x="73" y="179"/>
                    </a:cubicBezTo>
                    <a:cubicBezTo>
                      <a:pt x="72" y="152"/>
                      <a:pt x="58" y="5"/>
                      <a:pt x="58" y="5"/>
                    </a:cubicBezTo>
                    <a:cubicBezTo>
                      <a:pt x="34" y="0"/>
                      <a:pt x="34" y="0"/>
                      <a:pt x="34" y="0"/>
                    </a:cubicBezTo>
                    <a:cubicBezTo>
                      <a:pt x="34" y="0"/>
                      <a:pt x="0" y="24"/>
                      <a:pt x="9" y="6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74" name="Freeform 20">
                <a:extLst>
                  <a:ext uri="{FF2B5EF4-FFF2-40B4-BE49-F238E27FC236}">
                    <a16:creationId xmlns:a16="http://schemas.microsoft.com/office/drawing/2014/main" id="{94A7E701-CA25-4A01-B3B3-A4E1B3B95DAB}"/>
                  </a:ext>
                </a:extLst>
              </p:cNvPr>
              <p:cNvSpPr>
                <a:spLocks/>
              </p:cNvSpPr>
              <p:nvPr/>
            </p:nvSpPr>
            <p:spPr bwMode="auto">
              <a:xfrm>
                <a:off x="434975" y="3384551"/>
                <a:ext cx="90488" cy="90488"/>
              </a:xfrm>
              <a:custGeom>
                <a:avLst/>
                <a:gdLst>
                  <a:gd name="T0" fmla="*/ 25 w 67"/>
                  <a:gd name="T1" fmla="*/ 14 h 67"/>
                  <a:gd name="T2" fmla="*/ 39 w 67"/>
                  <a:gd name="T3" fmla="*/ 35 h 67"/>
                  <a:gd name="T4" fmla="*/ 63 w 67"/>
                  <a:gd name="T5" fmla="*/ 55 h 67"/>
                  <a:gd name="T6" fmla="*/ 66 w 67"/>
                  <a:gd name="T7" fmla="*/ 62 h 67"/>
                  <a:gd name="T8" fmla="*/ 62 w 67"/>
                  <a:gd name="T9" fmla="*/ 67 h 67"/>
                  <a:gd name="T10" fmla="*/ 35 w 67"/>
                  <a:gd name="T11" fmla="*/ 67 h 67"/>
                  <a:gd name="T12" fmla="*/ 24 w 67"/>
                  <a:gd name="T13" fmla="*/ 60 h 67"/>
                  <a:gd name="T14" fmla="*/ 12 w 67"/>
                  <a:gd name="T15" fmla="*/ 44 h 67"/>
                  <a:gd name="T16" fmla="*/ 13 w 67"/>
                  <a:gd name="T17" fmla="*/ 66 h 67"/>
                  <a:gd name="T18" fmla="*/ 4 w 67"/>
                  <a:gd name="T19" fmla="*/ 66 h 67"/>
                  <a:gd name="T20" fmla="*/ 1 w 67"/>
                  <a:gd name="T21" fmla="*/ 36 h 67"/>
                  <a:gd name="T22" fmla="*/ 6 w 67"/>
                  <a:gd name="T23" fmla="*/ 11 h 67"/>
                  <a:gd name="T24" fmla="*/ 25 w 67"/>
                  <a:gd name="T2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25" y="14"/>
                    </a:moveTo>
                    <a:cubicBezTo>
                      <a:pt x="25" y="14"/>
                      <a:pt x="34" y="28"/>
                      <a:pt x="39" y="35"/>
                    </a:cubicBezTo>
                    <a:cubicBezTo>
                      <a:pt x="43" y="39"/>
                      <a:pt x="63" y="55"/>
                      <a:pt x="63" y="55"/>
                    </a:cubicBezTo>
                    <a:cubicBezTo>
                      <a:pt x="63" y="55"/>
                      <a:pt x="67" y="57"/>
                      <a:pt x="66" y="62"/>
                    </a:cubicBezTo>
                    <a:cubicBezTo>
                      <a:pt x="66" y="67"/>
                      <a:pt x="62" y="67"/>
                      <a:pt x="62" y="67"/>
                    </a:cubicBezTo>
                    <a:cubicBezTo>
                      <a:pt x="35" y="67"/>
                      <a:pt x="35" y="67"/>
                      <a:pt x="35" y="67"/>
                    </a:cubicBezTo>
                    <a:cubicBezTo>
                      <a:pt x="35" y="67"/>
                      <a:pt x="29" y="67"/>
                      <a:pt x="24" y="60"/>
                    </a:cubicBezTo>
                    <a:cubicBezTo>
                      <a:pt x="21" y="56"/>
                      <a:pt x="12" y="44"/>
                      <a:pt x="12" y="44"/>
                    </a:cubicBezTo>
                    <a:cubicBezTo>
                      <a:pt x="13" y="66"/>
                      <a:pt x="13" y="66"/>
                      <a:pt x="13" y="66"/>
                    </a:cubicBezTo>
                    <a:cubicBezTo>
                      <a:pt x="13" y="66"/>
                      <a:pt x="3" y="66"/>
                      <a:pt x="4" y="66"/>
                    </a:cubicBezTo>
                    <a:cubicBezTo>
                      <a:pt x="5" y="67"/>
                      <a:pt x="1" y="36"/>
                      <a:pt x="1" y="36"/>
                    </a:cubicBezTo>
                    <a:cubicBezTo>
                      <a:pt x="1" y="36"/>
                      <a:pt x="0" y="22"/>
                      <a:pt x="6" y="11"/>
                    </a:cubicBezTo>
                    <a:cubicBezTo>
                      <a:pt x="12" y="0"/>
                      <a:pt x="25" y="14"/>
                      <a:pt x="25" y="14"/>
                    </a:cubicBezTo>
                    <a:close/>
                  </a:path>
                </a:pathLst>
              </a:custGeom>
              <a:solidFill>
                <a:srgbClr val="891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75" name="Freeform 21">
                <a:extLst>
                  <a:ext uri="{FF2B5EF4-FFF2-40B4-BE49-F238E27FC236}">
                    <a16:creationId xmlns:a16="http://schemas.microsoft.com/office/drawing/2014/main" id="{F4C9A8CB-8481-43F5-BBC8-36E4BC11EE8B}"/>
                  </a:ext>
                </a:extLst>
              </p:cNvPr>
              <p:cNvSpPr>
                <a:spLocks/>
              </p:cNvSpPr>
              <p:nvPr/>
            </p:nvSpPr>
            <p:spPr bwMode="auto">
              <a:xfrm>
                <a:off x="387350" y="2749550"/>
                <a:ext cx="163513" cy="407988"/>
              </a:xfrm>
              <a:custGeom>
                <a:avLst/>
                <a:gdLst>
                  <a:gd name="T0" fmla="*/ 117 w 123"/>
                  <a:gd name="T1" fmla="*/ 103 h 304"/>
                  <a:gd name="T2" fmla="*/ 71 w 123"/>
                  <a:gd name="T3" fmla="*/ 17 h 304"/>
                  <a:gd name="T4" fmla="*/ 20 w 123"/>
                  <a:gd name="T5" fmla="*/ 20 h 304"/>
                  <a:gd name="T6" fmla="*/ 11 w 123"/>
                  <a:gd name="T7" fmla="*/ 66 h 304"/>
                  <a:gd name="T8" fmla="*/ 20 w 123"/>
                  <a:gd name="T9" fmla="*/ 148 h 304"/>
                  <a:gd name="T10" fmla="*/ 0 w 123"/>
                  <a:gd name="T11" fmla="*/ 278 h 304"/>
                  <a:gd name="T12" fmla="*/ 77 w 123"/>
                  <a:gd name="T13" fmla="*/ 301 h 304"/>
                  <a:gd name="T14" fmla="*/ 123 w 123"/>
                  <a:gd name="T15" fmla="*/ 287 h 304"/>
                  <a:gd name="T16" fmla="*/ 104 w 123"/>
                  <a:gd name="T17" fmla="*/ 219 h 304"/>
                  <a:gd name="T18" fmla="*/ 97 w 123"/>
                  <a:gd name="T19" fmla="*/ 156 h 304"/>
                  <a:gd name="T20" fmla="*/ 101 w 123"/>
                  <a:gd name="T21" fmla="*/ 113 h 304"/>
                  <a:gd name="T22" fmla="*/ 117 w 123"/>
                  <a:gd name="T23" fmla="*/ 10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304">
                    <a:moveTo>
                      <a:pt x="117" y="103"/>
                    </a:moveTo>
                    <a:cubicBezTo>
                      <a:pt x="117" y="103"/>
                      <a:pt x="110" y="34"/>
                      <a:pt x="71" y="17"/>
                    </a:cubicBezTo>
                    <a:cubicBezTo>
                      <a:pt x="50" y="8"/>
                      <a:pt x="29" y="0"/>
                      <a:pt x="20" y="20"/>
                    </a:cubicBezTo>
                    <a:cubicBezTo>
                      <a:pt x="18" y="24"/>
                      <a:pt x="8" y="32"/>
                      <a:pt x="11" y="66"/>
                    </a:cubicBezTo>
                    <a:cubicBezTo>
                      <a:pt x="13" y="96"/>
                      <a:pt x="26" y="128"/>
                      <a:pt x="20" y="148"/>
                    </a:cubicBezTo>
                    <a:cubicBezTo>
                      <a:pt x="14" y="164"/>
                      <a:pt x="1" y="194"/>
                      <a:pt x="0" y="278"/>
                    </a:cubicBezTo>
                    <a:cubicBezTo>
                      <a:pt x="0" y="291"/>
                      <a:pt x="52" y="304"/>
                      <a:pt x="77" y="301"/>
                    </a:cubicBezTo>
                    <a:cubicBezTo>
                      <a:pt x="112" y="297"/>
                      <a:pt x="123" y="287"/>
                      <a:pt x="123" y="287"/>
                    </a:cubicBezTo>
                    <a:cubicBezTo>
                      <a:pt x="123" y="287"/>
                      <a:pt x="115" y="266"/>
                      <a:pt x="104" y="219"/>
                    </a:cubicBezTo>
                    <a:cubicBezTo>
                      <a:pt x="101" y="204"/>
                      <a:pt x="94" y="176"/>
                      <a:pt x="97" y="156"/>
                    </a:cubicBezTo>
                    <a:cubicBezTo>
                      <a:pt x="101" y="125"/>
                      <a:pt x="98" y="126"/>
                      <a:pt x="101" y="113"/>
                    </a:cubicBezTo>
                    <a:cubicBezTo>
                      <a:pt x="104" y="98"/>
                      <a:pt x="117" y="103"/>
                      <a:pt x="117" y="103"/>
                    </a:cubicBezTo>
                    <a:close/>
                  </a:path>
                </a:pathLst>
              </a:custGeom>
              <a:solidFill>
                <a:srgbClr val="CE3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76" name="Freeform 22">
                <a:extLst>
                  <a:ext uri="{FF2B5EF4-FFF2-40B4-BE49-F238E27FC236}">
                    <a16:creationId xmlns:a16="http://schemas.microsoft.com/office/drawing/2014/main" id="{DC22F111-14B9-45D0-85B7-6FDAB97D2EB1}"/>
                  </a:ext>
                </a:extLst>
              </p:cNvPr>
              <p:cNvSpPr>
                <a:spLocks/>
              </p:cNvSpPr>
              <p:nvPr/>
            </p:nvSpPr>
            <p:spPr bwMode="auto">
              <a:xfrm>
                <a:off x="541338" y="2808288"/>
                <a:ext cx="101600" cy="279400"/>
              </a:xfrm>
              <a:custGeom>
                <a:avLst/>
                <a:gdLst>
                  <a:gd name="T0" fmla="*/ 76 w 76"/>
                  <a:gd name="T1" fmla="*/ 196 h 208"/>
                  <a:gd name="T2" fmla="*/ 46 w 76"/>
                  <a:gd name="T3" fmla="*/ 102 h 208"/>
                  <a:gd name="T4" fmla="*/ 37 w 76"/>
                  <a:gd name="T5" fmla="*/ 18 h 208"/>
                  <a:gd name="T6" fmla="*/ 23 w 76"/>
                  <a:gd name="T7" fmla="*/ 3 h 208"/>
                  <a:gd name="T8" fmla="*/ 3 w 76"/>
                  <a:gd name="T9" fmla="*/ 44 h 208"/>
                  <a:gd name="T10" fmla="*/ 13 w 76"/>
                  <a:gd name="T11" fmla="*/ 117 h 208"/>
                  <a:gd name="T12" fmla="*/ 51 w 76"/>
                  <a:gd name="T13" fmla="*/ 205 h 208"/>
                  <a:gd name="T14" fmla="*/ 76 w 76"/>
                  <a:gd name="T15" fmla="*/ 19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08">
                    <a:moveTo>
                      <a:pt x="76" y="196"/>
                    </a:moveTo>
                    <a:cubicBezTo>
                      <a:pt x="70" y="175"/>
                      <a:pt x="53" y="137"/>
                      <a:pt x="46" y="102"/>
                    </a:cubicBezTo>
                    <a:cubicBezTo>
                      <a:pt x="42" y="81"/>
                      <a:pt x="45" y="31"/>
                      <a:pt x="37" y="18"/>
                    </a:cubicBezTo>
                    <a:cubicBezTo>
                      <a:pt x="30" y="3"/>
                      <a:pt x="23" y="3"/>
                      <a:pt x="23" y="3"/>
                    </a:cubicBezTo>
                    <a:cubicBezTo>
                      <a:pt x="0" y="0"/>
                      <a:pt x="2" y="25"/>
                      <a:pt x="3" y="44"/>
                    </a:cubicBezTo>
                    <a:cubicBezTo>
                      <a:pt x="3" y="54"/>
                      <a:pt x="5" y="73"/>
                      <a:pt x="13" y="117"/>
                    </a:cubicBezTo>
                    <a:cubicBezTo>
                      <a:pt x="15" y="126"/>
                      <a:pt x="46" y="196"/>
                      <a:pt x="51" y="205"/>
                    </a:cubicBezTo>
                    <a:cubicBezTo>
                      <a:pt x="52" y="202"/>
                      <a:pt x="75" y="208"/>
                      <a:pt x="76" y="196"/>
                    </a:cubicBezTo>
                    <a:close/>
                  </a:path>
                </a:pathLst>
              </a:custGeom>
              <a:solidFill>
                <a:srgbClr val="094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77" name="Freeform 23">
                <a:extLst>
                  <a:ext uri="{FF2B5EF4-FFF2-40B4-BE49-F238E27FC236}">
                    <a16:creationId xmlns:a16="http://schemas.microsoft.com/office/drawing/2014/main" id="{4BEFFCAF-C7AF-4C17-A3C8-B1208AF3E6A6}"/>
                  </a:ext>
                </a:extLst>
              </p:cNvPr>
              <p:cNvSpPr>
                <a:spLocks/>
              </p:cNvSpPr>
              <p:nvPr/>
            </p:nvSpPr>
            <p:spPr bwMode="auto">
              <a:xfrm>
                <a:off x="638175" y="2771775"/>
                <a:ext cx="7938" cy="1588"/>
              </a:xfrm>
              <a:custGeom>
                <a:avLst/>
                <a:gdLst>
                  <a:gd name="T0" fmla="*/ 0 w 5"/>
                  <a:gd name="T1" fmla="*/ 1 h 1"/>
                  <a:gd name="T2" fmla="*/ 5 w 5"/>
                  <a:gd name="T3" fmla="*/ 0 h 1"/>
                  <a:gd name="T4" fmla="*/ 0 w 5"/>
                  <a:gd name="T5" fmla="*/ 1 h 1"/>
                  <a:gd name="T6" fmla="*/ 0 w 5"/>
                  <a:gd name="T7" fmla="*/ 1 h 1"/>
                </a:gdLst>
                <a:ahLst/>
                <a:cxnLst>
                  <a:cxn ang="0">
                    <a:pos x="T0" y="T1"/>
                  </a:cxn>
                  <a:cxn ang="0">
                    <a:pos x="T2" y="T3"/>
                  </a:cxn>
                  <a:cxn ang="0">
                    <a:pos x="T4" y="T5"/>
                  </a:cxn>
                  <a:cxn ang="0">
                    <a:pos x="T6" y="T7"/>
                  </a:cxn>
                </a:cxnLst>
                <a:rect l="0" t="0" r="r" b="b"/>
                <a:pathLst>
                  <a:path w="5" h="1">
                    <a:moveTo>
                      <a:pt x="0" y="1"/>
                    </a:moveTo>
                    <a:lnTo>
                      <a:pt x="5" y="0"/>
                    </a:lnTo>
                    <a:lnTo>
                      <a:pt x="0" y="1"/>
                    </a:lnTo>
                    <a:lnTo>
                      <a:pt x="0" y="1"/>
                    </a:lnTo>
                    <a:close/>
                  </a:path>
                </a:pathLst>
              </a:custGeom>
              <a:solidFill>
                <a:srgbClr val="E8C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78" name="Freeform 24">
                <a:extLst>
                  <a:ext uri="{FF2B5EF4-FFF2-40B4-BE49-F238E27FC236}">
                    <a16:creationId xmlns:a16="http://schemas.microsoft.com/office/drawing/2014/main" id="{CC2261D1-927D-49E7-9CC3-EBC36B392C62}"/>
                  </a:ext>
                </a:extLst>
              </p:cNvPr>
              <p:cNvSpPr>
                <a:spLocks/>
              </p:cNvSpPr>
              <p:nvPr/>
            </p:nvSpPr>
            <p:spPr bwMode="auto">
              <a:xfrm>
                <a:off x="601663" y="2749550"/>
                <a:ext cx="61913" cy="57150"/>
              </a:xfrm>
              <a:custGeom>
                <a:avLst/>
                <a:gdLst>
                  <a:gd name="T0" fmla="*/ 1 w 39"/>
                  <a:gd name="T1" fmla="*/ 36 h 36"/>
                  <a:gd name="T2" fmla="*/ 0 w 39"/>
                  <a:gd name="T3" fmla="*/ 4 h 36"/>
                  <a:gd name="T4" fmla="*/ 34 w 39"/>
                  <a:gd name="T5" fmla="*/ 0 h 36"/>
                  <a:gd name="T6" fmla="*/ 39 w 39"/>
                  <a:gd name="T7" fmla="*/ 31 h 36"/>
                  <a:gd name="T8" fmla="*/ 1 w 39"/>
                  <a:gd name="T9" fmla="*/ 36 h 36"/>
                </a:gdLst>
                <a:ahLst/>
                <a:cxnLst>
                  <a:cxn ang="0">
                    <a:pos x="T0" y="T1"/>
                  </a:cxn>
                  <a:cxn ang="0">
                    <a:pos x="T2" y="T3"/>
                  </a:cxn>
                  <a:cxn ang="0">
                    <a:pos x="T4" y="T5"/>
                  </a:cxn>
                  <a:cxn ang="0">
                    <a:pos x="T6" y="T7"/>
                  </a:cxn>
                  <a:cxn ang="0">
                    <a:pos x="T8" y="T9"/>
                  </a:cxn>
                </a:cxnLst>
                <a:rect l="0" t="0" r="r" b="b"/>
                <a:pathLst>
                  <a:path w="39" h="36">
                    <a:moveTo>
                      <a:pt x="1" y="36"/>
                    </a:moveTo>
                    <a:lnTo>
                      <a:pt x="0" y="4"/>
                    </a:lnTo>
                    <a:lnTo>
                      <a:pt x="34" y="0"/>
                    </a:lnTo>
                    <a:lnTo>
                      <a:pt x="39" y="31"/>
                    </a:lnTo>
                    <a:lnTo>
                      <a:pt x="1" y="36"/>
                    </a:ln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79" name="Freeform 25">
                <a:extLst>
                  <a:ext uri="{FF2B5EF4-FFF2-40B4-BE49-F238E27FC236}">
                    <a16:creationId xmlns:a16="http://schemas.microsoft.com/office/drawing/2014/main" id="{96636AA1-F6A8-4681-B153-312ABDBF301B}"/>
                  </a:ext>
                </a:extLst>
              </p:cNvPr>
              <p:cNvSpPr>
                <a:spLocks/>
              </p:cNvSpPr>
              <p:nvPr/>
            </p:nvSpPr>
            <p:spPr bwMode="auto">
              <a:xfrm>
                <a:off x="546100" y="3440113"/>
                <a:ext cx="107950" cy="74613"/>
              </a:xfrm>
              <a:custGeom>
                <a:avLst/>
                <a:gdLst>
                  <a:gd name="T0" fmla="*/ 8 w 80"/>
                  <a:gd name="T1" fmla="*/ 14 h 55"/>
                  <a:gd name="T2" fmla="*/ 0 w 80"/>
                  <a:gd name="T3" fmla="*/ 32 h 55"/>
                  <a:gd name="T4" fmla="*/ 3 w 80"/>
                  <a:gd name="T5" fmla="*/ 50 h 55"/>
                  <a:gd name="T6" fmla="*/ 22 w 80"/>
                  <a:gd name="T7" fmla="*/ 55 h 55"/>
                  <a:gd name="T8" fmla="*/ 42 w 80"/>
                  <a:gd name="T9" fmla="*/ 48 h 55"/>
                  <a:gd name="T10" fmla="*/ 63 w 80"/>
                  <a:gd name="T11" fmla="*/ 39 h 55"/>
                  <a:gd name="T12" fmla="*/ 78 w 80"/>
                  <a:gd name="T13" fmla="*/ 26 h 55"/>
                  <a:gd name="T14" fmla="*/ 74 w 80"/>
                  <a:gd name="T15" fmla="*/ 11 h 55"/>
                  <a:gd name="T16" fmla="*/ 41 w 80"/>
                  <a:gd name="T17" fmla="*/ 12 h 55"/>
                  <a:gd name="T18" fmla="*/ 8 w 80"/>
                  <a:gd name="T1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5">
                    <a:moveTo>
                      <a:pt x="8" y="14"/>
                    </a:moveTo>
                    <a:cubicBezTo>
                      <a:pt x="8" y="14"/>
                      <a:pt x="0" y="21"/>
                      <a:pt x="0" y="32"/>
                    </a:cubicBezTo>
                    <a:cubicBezTo>
                      <a:pt x="0" y="44"/>
                      <a:pt x="1" y="47"/>
                      <a:pt x="3" y="50"/>
                    </a:cubicBezTo>
                    <a:cubicBezTo>
                      <a:pt x="6" y="52"/>
                      <a:pt x="15" y="55"/>
                      <a:pt x="22" y="55"/>
                    </a:cubicBezTo>
                    <a:cubicBezTo>
                      <a:pt x="29" y="54"/>
                      <a:pt x="38" y="49"/>
                      <a:pt x="42" y="48"/>
                    </a:cubicBezTo>
                    <a:cubicBezTo>
                      <a:pt x="46" y="47"/>
                      <a:pt x="56" y="44"/>
                      <a:pt x="63" y="39"/>
                    </a:cubicBezTo>
                    <a:cubicBezTo>
                      <a:pt x="76" y="32"/>
                      <a:pt x="76" y="32"/>
                      <a:pt x="78" y="26"/>
                    </a:cubicBezTo>
                    <a:cubicBezTo>
                      <a:pt x="80" y="20"/>
                      <a:pt x="77" y="12"/>
                      <a:pt x="74" y="11"/>
                    </a:cubicBezTo>
                    <a:cubicBezTo>
                      <a:pt x="60" y="0"/>
                      <a:pt x="47" y="19"/>
                      <a:pt x="41" y="12"/>
                    </a:cubicBezTo>
                    <a:cubicBezTo>
                      <a:pt x="35" y="4"/>
                      <a:pt x="8" y="14"/>
                      <a:pt x="8" y="14"/>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0" name="Freeform 26">
                <a:extLst>
                  <a:ext uri="{FF2B5EF4-FFF2-40B4-BE49-F238E27FC236}">
                    <a16:creationId xmlns:a16="http://schemas.microsoft.com/office/drawing/2014/main" id="{025AD260-33D7-441C-A887-05B37AC24C06}"/>
                  </a:ext>
                </a:extLst>
              </p:cNvPr>
              <p:cNvSpPr>
                <a:spLocks/>
              </p:cNvSpPr>
              <p:nvPr/>
            </p:nvSpPr>
            <p:spPr bwMode="auto">
              <a:xfrm>
                <a:off x="546100" y="3443288"/>
                <a:ext cx="104775" cy="61913"/>
              </a:xfrm>
              <a:custGeom>
                <a:avLst/>
                <a:gdLst>
                  <a:gd name="T0" fmla="*/ 6 w 78"/>
                  <a:gd name="T1" fmla="*/ 6 h 47"/>
                  <a:gd name="T2" fmla="*/ 0 w 78"/>
                  <a:gd name="T3" fmla="*/ 23 h 47"/>
                  <a:gd name="T4" fmla="*/ 3 w 78"/>
                  <a:gd name="T5" fmla="*/ 41 h 47"/>
                  <a:gd name="T6" fmla="*/ 20 w 78"/>
                  <a:gd name="T7" fmla="*/ 46 h 47"/>
                  <a:gd name="T8" fmla="*/ 36 w 78"/>
                  <a:gd name="T9" fmla="*/ 42 h 47"/>
                  <a:gd name="T10" fmla="*/ 56 w 78"/>
                  <a:gd name="T11" fmla="*/ 33 h 47"/>
                  <a:gd name="T12" fmla="*/ 77 w 78"/>
                  <a:gd name="T13" fmla="*/ 16 h 47"/>
                  <a:gd name="T14" fmla="*/ 55 w 78"/>
                  <a:gd name="T15" fmla="*/ 2 h 47"/>
                  <a:gd name="T16" fmla="*/ 39 w 78"/>
                  <a:gd name="T17" fmla="*/ 3 h 47"/>
                  <a:gd name="T18" fmla="*/ 6 w 78"/>
                  <a:gd name="T1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7">
                    <a:moveTo>
                      <a:pt x="6" y="6"/>
                    </a:moveTo>
                    <a:cubicBezTo>
                      <a:pt x="6" y="6"/>
                      <a:pt x="1" y="11"/>
                      <a:pt x="0" y="23"/>
                    </a:cubicBezTo>
                    <a:cubicBezTo>
                      <a:pt x="0" y="32"/>
                      <a:pt x="0" y="39"/>
                      <a:pt x="3" y="41"/>
                    </a:cubicBezTo>
                    <a:cubicBezTo>
                      <a:pt x="6" y="44"/>
                      <a:pt x="13" y="47"/>
                      <a:pt x="20" y="46"/>
                    </a:cubicBezTo>
                    <a:cubicBezTo>
                      <a:pt x="26" y="45"/>
                      <a:pt x="32" y="44"/>
                      <a:pt x="36" y="42"/>
                    </a:cubicBezTo>
                    <a:cubicBezTo>
                      <a:pt x="49" y="37"/>
                      <a:pt x="52" y="35"/>
                      <a:pt x="56" y="33"/>
                    </a:cubicBezTo>
                    <a:cubicBezTo>
                      <a:pt x="74" y="25"/>
                      <a:pt x="75" y="21"/>
                      <a:pt x="77" y="16"/>
                    </a:cubicBezTo>
                    <a:cubicBezTo>
                      <a:pt x="78" y="11"/>
                      <a:pt x="69" y="1"/>
                      <a:pt x="55" y="2"/>
                    </a:cubicBezTo>
                    <a:cubicBezTo>
                      <a:pt x="35" y="3"/>
                      <a:pt x="44" y="5"/>
                      <a:pt x="39" y="3"/>
                    </a:cubicBezTo>
                    <a:cubicBezTo>
                      <a:pt x="30" y="0"/>
                      <a:pt x="6" y="6"/>
                      <a:pt x="6" y="6"/>
                    </a:cubicBezTo>
                    <a:close/>
                  </a:path>
                </a:pathLst>
              </a:custGeom>
              <a:solidFill>
                <a:srgbClr val="223E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1" name="Freeform 27">
                <a:extLst>
                  <a:ext uri="{FF2B5EF4-FFF2-40B4-BE49-F238E27FC236}">
                    <a16:creationId xmlns:a16="http://schemas.microsoft.com/office/drawing/2014/main" id="{8200564C-61EF-438F-BECA-B4468370101F}"/>
                  </a:ext>
                </a:extLst>
              </p:cNvPr>
              <p:cNvSpPr>
                <a:spLocks/>
              </p:cNvSpPr>
              <p:nvPr/>
            </p:nvSpPr>
            <p:spPr bwMode="auto">
              <a:xfrm>
                <a:off x="541338" y="2898776"/>
                <a:ext cx="119063" cy="585788"/>
              </a:xfrm>
              <a:custGeom>
                <a:avLst/>
                <a:gdLst>
                  <a:gd name="T0" fmla="*/ 65 w 89"/>
                  <a:gd name="T1" fmla="*/ 67 h 436"/>
                  <a:gd name="T2" fmla="*/ 64 w 89"/>
                  <a:gd name="T3" fmla="*/ 337 h 436"/>
                  <a:gd name="T4" fmla="*/ 53 w 89"/>
                  <a:gd name="T5" fmla="*/ 413 h 436"/>
                  <a:gd name="T6" fmla="*/ 32 w 89"/>
                  <a:gd name="T7" fmla="*/ 431 h 436"/>
                  <a:gd name="T8" fmla="*/ 5 w 89"/>
                  <a:gd name="T9" fmla="*/ 413 h 436"/>
                  <a:gd name="T10" fmla="*/ 16 w 89"/>
                  <a:gd name="T11" fmla="*/ 296 h 436"/>
                  <a:gd name="T12" fmla="*/ 22 w 89"/>
                  <a:gd name="T13" fmla="*/ 156 h 436"/>
                  <a:gd name="T14" fmla="*/ 65 w 89"/>
                  <a:gd name="T15" fmla="*/ 67 h 4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36">
                    <a:moveTo>
                      <a:pt x="65" y="67"/>
                    </a:moveTo>
                    <a:cubicBezTo>
                      <a:pt x="89" y="111"/>
                      <a:pt x="74" y="275"/>
                      <a:pt x="64" y="337"/>
                    </a:cubicBezTo>
                    <a:cubicBezTo>
                      <a:pt x="57" y="379"/>
                      <a:pt x="52" y="420"/>
                      <a:pt x="53" y="413"/>
                    </a:cubicBezTo>
                    <a:cubicBezTo>
                      <a:pt x="53" y="415"/>
                      <a:pt x="42" y="428"/>
                      <a:pt x="32" y="431"/>
                    </a:cubicBezTo>
                    <a:cubicBezTo>
                      <a:pt x="18" y="436"/>
                      <a:pt x="0" y="433"/>
                      <a:pt x="5" y="413"/>
                    </a:cubicBezTo>
                    <a:cubicBezTo>
                      <a:pt x="5" y="413"/>
                      <a:pt x="12" y="328"/>
                      <a:pt x="16" y="296"/>
                    </a:cubicBezTo>
                    <a:cubicBezTo>
                      <a:pt x="21" y="242"/>
                      <a:pt x="24" y="189"/>
                      <a:pt x="22" y="156"/>
                    </a:cubicBezTo>
                    <a:cubicBezTo>
                      <a:pt x="21" y="140"/>
                      <a:pt x="27" y="0"/>
                      <a:pt x="65" y="67"/>
                    </a:cubicBezTo>
                    <a:close/>
                  </a:path>
                </a:pathLst>
              </a:custGeom>
              <a:solidFill>
                <a:srgbClr val="3366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2" name="Freeform 28">
                <a:extLst>
                  <a:ext uri="{FF2B5EF4-FFF2-40B4-BE49-F238E27FC236}">
                    <a16:creationId xmlns:a16="http://schemas.microsoft.com/office/drawing/2014/main" id="{47EE5835-EAD5-45EE-B08B-9BD87569B990}"/>
                  </a:ext>
                </a:extLst>
              </p:cNvPr>
              <p:cNvSpPr>
                <a:spLocks/>
              </p:cNvSpPr>
              <p:nvPr/>
            </p:nvSpPr>
            <p:spPr bwMode="auto">
              <a:xfrm>
                <a:off x="657225" y="3462338"/>
                <a:ext cx="120650" cy="71438"/>
              </a:xfrm>
              <a:custGeom>
                <a:avLst/>
                <a:gdLst>
                  <a:gd name="T0" fmla="*/ 7 w 90"/>
                  <a:gd name="T1" fmla="*/ 12 h 53"/>
                  <a:gd name="T2" fmla="*/ 0 w 90"/>
                  <a:gd name="T3" fmla="*/ 30 h 53"/>
                  <a:gd name="T4" fmla="*/ 3 w 90"/>
                  <a:gd name="T5" fmla="*/ 48 h 53"/>
                  <a:gd name="T6" fmla="*/ 22 w 90"/>
                  <a:gd name="T7" fmla="*/ 53 h 53"/>
                  <a:gd name="T8" fmla="*/ 42 w 90"/>
                  <a:gd name="T9" fmla="*/ 44 h 53"/>
                  <a:gd name="T10" fmla="*/ 60 w 90"/>
                  <a:gd name="T11" fmla="*/ 39 h 53"/>
                  <a:gd name="T12" fmla="*/ 87 w 90"/>
                  <a:gd name="T13" fmla="*/ 23 h 53"/>
                  <a:gd name="T14" fmla="*/ 88 w 90"/>
                  <a:gd name="T15" fmla="*/ 11 h 53"/>
                  <a:gd name="T16" fmla="*/ 41 w 90"/>
                  <a:gd name="T17" fmla="*/ 9 h 53"/>
                  <a:gd name="T18" fmla="*/ 7 w 90"/>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3">
                    <a:moveTo>
                      <a:pt x="7" y="12"/>
                    </a:moveTo>
                    <a:cubicBezTo>
                      <a:pt x="7" y="12"/>
                      <a:pt x="0" y="19"/>
                      <a:pt x="0" y="30"/>
                    </a:cubicBezTo>
                    <a:cubicBezTo>
                      <a:pt x="0" y="42"/>
                      <a:pt x="0" y="45"/>
                      <a:pt x="3" y="48"/>
                    </a:cubicBezTo>
                    <a:cubicBezTo>
                      <a:pt x="6" y="50"/>
                      <a:pt x="15" y="53"/>
                      <a:pt x="22" y="53"/>
                    </a:cubicBezTo>
                    <a:cubicBezTo>
                      <a:pt x="29" y="52"/>
                      <a:pt x="38" y="45"/>
                      <a:pt x="42" y="44"/>
                    </a:cubicBezTo>
                    <a:cubicBezTo>
                      <a:pt x="46" y="43"/>
                      <a:pt x="45" y="43"/>
                      <a:pt x="60" y="39"/>
                    </a:cubicBezTo>
                    <a:cubicBezTo>
                      <a:pt x="81" y="34"/>
                      <a:pt x="85" y="28"/>
                      <a:pt x="87" y="23"/>
                    </a:cubicBezTo>
                    <a:cubicBezTo>
                      <a:pt x="89" y="17"/>
                      <a:pt x="90" y="12"/>
                      <a:pt x="88" y="11"/>
                    </a:cubicBezTo>
                    <a:cubicBezTo>
                      <a:pt x="74" y="0"/>
                      <a:pt x="47" y="17"/>
                      <a:pt x="41" y="9"/>
                    </a:cubicBezTo>
                    <a:cubicBezTo>
                      <a:pt x="35" y="2"/>
                      <a:pt x="7" y="12"/>
                      <a:pt x="7"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3" name="Freeform 29">
                <a:extLst>
                  <a:ext uri="{FF2B5EF4-FFF2-40B4-BE49-F238E27FC236}">
                    <a16:creationId xmlns:a16="http://schemas.microsoft.com/office/drawing/2014/main" id="{88E5576C-AB37-4014-983D-9B75C51F65F3}"/>
                  </a:ext>
                </a:extLst>
              </p:cNvPr>
              <p:cNvSpPr>
                <a:spLocks/>
              </p:cNvSpPr>
              <p:nvPr/>
            </p:nvSpPr>
            <p:spPr bwMode="auto">
              <a:xfrm>
                <a:off x="657225" y="3462338"/>
                <a:ext cx="120650" cy="61913"/>
              </a:xfrm>
              <a:custGeom>
                <a:avLst/>
                <a:gdLst>
                  <a:gd name="T0" fmla="*/ 6 w 90"/>
                  <a:gd name="T1" fmla="*/ 5 h 46"/>
                  <a:gd name="T2" fmla="*/ 0 w 90"/>
                  <a:gd name="T3" fmla="*/ 23 h 46"/>
                  <a:gd name="T4" fmla="*/ 3 w 90"/>
                  <a:gd name="T5" fmla="*/ 41 h 46"/>
                  <a:gd name="T6" fmla="*/ 20 w 90"/>
                  <a:gd name="T7" fmla="*/ 46 h 46"/>
                  <a:gd name="T8" fmla="*/ 34 w 90"/>
                  <a:gd name="T9" fmla="*/ 42 h 46"/>
                  <a:gd name="T10" fmla="*/ 56 w 90"/>
                  <a:gd name="T11" fmla="*/ 36 h 46"/>
                  <a:gd name="T12" fmla="*/ 88 w 90"/>
                  <a:gd name="T13" fmla="*/ 15 h 46"/>
                  <a:gd name="T14" fmla="*/ 71 w 90"/>
                  <a:gd name="T15" fmla="*/ 3 h 46"/>
                  <a:gd name="T16" fmla="*/ 39 w 90"/>
                  <a:gd name="T17" fmla="*/ 3 h 46"/>
                  <a:gd name="T18" fmla="*/ 6 w 90"/>
                  <a:gd name="T1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
                    <a:moveTo>
                      <a:pt x="6" y="5"/>
                    </a:moveTo>
                    <a:cubicBezTo>
                      <a:pt x="6" y="5"/>
                      <a:pt x="1" y="11"/>
                      <a:pt x="0" y="23"/>
                    </a:cubicBezTo>
                    <a:cubicBezTo>
                      <a:pt x="0" y="32"/>
                      <a:pt x="0" y="39"/>
                      <a:pt x="3" y="41"/>
                    </a:cubicBezTo>
                    <a:cubicBezTo>
                      <a:pt x="5" y="44"/>
                      <a:pt x="13" y="46"/>
                      <a:pt x="20" y="46"/>
                    </a:cubicBezTo>
                    <a:cubicBezTo>
                      <a:pt x="25" y="45"/>
                      <a:pt x="30" y="43"/>
                      <a:pt x="34" y="42"/>
                    </a:cubicBezTo>
                    <a:cubicBezTo>
                      <a:pt x="41" y="39"/>
                      <a:pt x="45" y="39"/>
                      <a:pt x="56" y="36"/>
                    </a:cubicBezTo>
                    <a:cubicBezTo>
                      <a:pt x="75" y="33"/>
                      <a:pt x="86" y="21"/>
                      <a:pt x="88" y="15"/>
                    </a:cubicBezTo>
                    <a:cubicBezTo>
                      <a:pt x="90" y="10"/>
                      <a:pt x="85" y="2"/>
                      <a:pt x="71" y="3"/>
                    </a:cubicBezTo>
                    <a:cubicBezTo>
                      <a:pt x="51" y="4"/>
                      <a:pt x="44" y="4"/>
                      <a:pt x="39" y="3"/>
                    </a:cubicBezTo>
                    <a:cubicBezTo>
                      <a:pt x="30" y="0"/>
                      <a:pt x="6" y="5"/>
                      <a:pt x="6" y="5"/>
                    </a:cubicBezTo>
                    <a:close/>
                  </a:path>
                </a:pathLst>
              </a:custGeom>
              <a:solidFill>
                <a:srgbClr val="385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4" name="Freeform 30">
                <a:extLst>
                  <a:ext uri="{FF2B5EF4-FFF2-40B4-BE49-F238E27FC236}">
                    <a16:creationId xmlns:a16="http://schemas.microsoft.com/office/drawing/2014/main" id="{21F83211-5725-41D8-87AC-C9714F91BEF9}"/>
                  </a:ext>
                </a:extLst>
              </p:cNvPr>
              <p:cNvSpPr>
                <a:spLocks/>
              </p:cNvSpPr>
              <p:nvPr/>
            </p:nvSpPr>
            <p:spPr bwMode="auto">
              <a:xfrm>
                <a:off x="620713" y="3005138"/>
                <a:ext cx="114300" cy="498475"/>
              </a:xfrm>
              <a:custGeom>
                <a:avLst/>
                <a:gdLst>
                  <a:gd name="T0" fmla="*/ 72 w 86"/>
                  <a:gd name="T1" fmla="*/ 30 h 371"/>
                  <a:gd name="T2" fmla="*/ 84 w 86"/>
                  <a:gd name="T3" fmla="*/ 232 h 371"/>
                  <a:gd name="T4" fmla="*/ 81 w 86"/>
                  <a:gd name="T5" fmla="*/ 287 h 371"/>
                  <a:gd name="T6" fmla="*/ 75 w 86"/>
                  <a:gd name="T7" fmla="*/ 351 h 371"/>
                  <a:gd name="T8" fmla="*/ 58 w 86"/>
                  <a:gd name="T9" fmla="*/ 365 h 371"/>
                  <a:gd name="T10" fmla="*/ 30 w 86"/>
                  <a:gd name="T11" fmla="*/ 348 h 371"/>
                  <a:gd name="T12" fmla="*/ 31 w 86"/>
                  <a:gd name="T13" fmla="*/ 233 h 371"/>
                  <a:gd name="T14" fmla="*/ 3 w 86"/>
                  <a:gd name="T15" fmla="*/ 40 h 371"/>
                  <a:gd name="T16" fmla="*/ 72 w 86"/>
                  <a:gd name="T17" fmla="*/ 3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371">
                    <a:moveTo>
                      <a:pt x="72" y="30"/>
                    </a:moveTo>
                    <a:cubicBezTo>
                      <a:pt x="81" y="77"/>
                      <a:pt x="86" y="218"/>
                      <a:pt x="84" y="232"/>
                    </a:cubicBezTo>
                    <a:cubicBezTo>
                      <a:pt x="84" y="232"/>
                      <a:pt x="86" y="253"/>
                      <a:pt x="81" y="287"/>
                    </a:cubicBezTo>
                    <a:cubicBezTo>
                      <a:pt x="76" y="323"/>
                      <a:pt x="72" y="353"/>
                      <a:pt x="75" y="351"/>
                    </a:cubicBezTo>
                    <a:cubicBezTo>
                      <a:pt x="73" y="353"/>
                      <a:pt x="68" y="361"/>
                      <a:pt x="58" y="365"/>
                    </a:cubicBezTo>
                    <a:cubicBezTo>
                      <a:pt x="44" y="371"/>
                      <a:pt x="26" y="369"/>
                      <a:pt x="30" y="348"/>
                    </a:cubicBezTo>
                    <a:cubicBezTo>
                      <a:pt x="30" y="348"/>
                      <a:pt x="31" y="245"/>
                      <a:pt x="31" y="233"/>
                    </a:cubicBezTo>
                    <a:cubicBezTo>
                      <a:pt x="32" y="189"/>
                      <a:pt x="10" y="71"/>
                      <a:pt x="3" y="40"/>
                    </a:cubicBezTo>
                    <a:cubicBezTo>
                      <a:pt x="0" y="24"/>
                      <a:pt x="67" y="0"/>
                      <a:pt x="72" y="30"/>
                    </a:cubicBezTo>
                    <a:close/>
                  </a:path>
                </a:pathLst>
              </a:custGeom>
              <a:solidFill>
                <a:srgbClr val="4F8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5" name="Freeform 31">
                <a:extLst>
                  <a:ext uri="{FF2B5EF4-FFF2-40B4-BE49-F238E27FC236}">
                    <a16:creationId xmlns:a16="http://schemas.microsoft.com/office/drawing/2014/main" id="{E3C66FF3-4BA2-454A-9610-7D9633F7E3D0}"/>
                  </a:ext>
                </a:extLst>
              </p:cNvPr>
              <p:cNvSpPr>
                <a:spLocks/>
              </p:cNvSpPr>
              <p:nvPr/>
            </p:nvSpPr>
            <p:spPr bwMode="auto">
              <a:xfrm>
                <a:off x="550863" y="2654300"/>
                <a:ext cx="100013" cy="128588"/>
              </a:xfrm>
              <a:custGeom>
                <a:avLst/>
                <a:gdLst>
                  <a:gd name="T0" fmla="*/ 40 w 75"/>
                  <a:gd name="T1" fmla="*/ 0 h 96"/>
                  <a:gd name="T2" fmla="*/ 40 w 75"/>
                  <a:gd name="T3" fmla="*/ 6 h 96"/>
                  <a:gd name="T4" fmla="*/ 74 w 75"/>
                  <a:gd name="T5" fmla="*/ 6 h 96"/>
                  <a:gd name="T6" fmla="*/ 75 w 75"/>
                  <a:gd name="T7" fmla="*/ 64 h 96"/>
                  <a:gd name="T8" fmla="*/ 68 w 75"/>
                  <a:gd name="T9" fmla="*/ 78 h 96"/>
                  <a:gd name="T10" fmla="*/ 47 w 75"/>
                  <a:gd name="T11" fmla="*/ 95 h 96"/>
                  <a:gd name="T12" fmla="*/ 30 w 75"/>
                  <a:gd name="T13" fmla="*/ 96 h 96"/>
                  <a:gd name="T14" fmla="*/ 16 w 75"/>
                  <a:gd name="T15" fmla="*/ 85 h 96"/>
                  <a:gd name="T16" fmla="*/ 4 w 75"/>
                  <a:gd name="T17" fmla="*/ 33 h 96"/>
                  <a:gd name="T18" fmla="*/ 9 w 75"/>
                  <a:gd name="T19" fmla="*/ 9 h 96"/>
                  <a:gd name="T20" fmla="*/ 40 w 75"/>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96">
                    <a:moveTo>
                      <a:pt x="40" y="0"/>
                    </a:moveTo>
                    <a:cubicBezTo>
                      <a:pt x="40" y="6"/>
                      <a:pt x="40" y="6"/>
                      <a:pt x="40" y="6"/>
                    </a:cubicBezTo>
                    <a:cubicBezTo>
                      <a:pt x="74" y="6"/>
                      <a:pt x="74" y="6"/>
                      <a:pt x="74" y="6"/>
                    </a:cubicBezTo>
                    <a:cubicBezTo>
                      <a:pt x="75" y="64"/>
                      <a:pt x="75" y="64"/>
                      <a:pt x="75" y="64"/>
                    </a:cubicBezTo>
                    <a:cubicBezTo>
                      <a:pt x="75" y="68"/>
                      <a:pt x="71" y="74"/>
                      <a:pt x="68" y="78"/>
                    </a:cubicBezTo>
                    <a:cubicBezTo>
                      <a:pt x="47" y="95"/>
                      <a:pt x="47" y="95"/>
                      <a:pt x="47" y="95"/>
                    </a:cubicBezTo>
                    <a:cubicBezTo>
                      <a:pt x="30" y="96"/>
                      <a:pt x="30" y="96"/>
                      <a:pt x="30" y="96"/>
                    </a:cubicBezTo>
                    <a:cubicBezTo>
                      <a:pt x="21" y="95"/>
                      <a:pt x="17" y="90"/>
                      <a:pt x="16" y="85"/>
                    </a:cubicBezTo>
                    <a:cubicBezTo>
                      <a:pt x="16" y="85"/>
                      <a:pt x="5" y="37"/>
                      <a:pt x="4" y="33"/>
                    </a:cubicBezTo>
                    <a:cubicBezTo>
                      <a:pt x="4" y="33"/>
                      <a:pt x="0" y="16"/>
                      <a:pt x="9" y="9"/>
                    </a:cubicBezTo>
                    <a:cubicBezTo>
                      <a:pt x="15" y="4"/>
                      <a:pt x="40" y="0"/>
                      <a:pt x="40" y="0"/>
                    </a:cubicBez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6" name="Freeform 32">
                <a:extLst>
                  <a:ext uri="{FF2B5EF4-FFF2-40B4-BE49-F238E27FC236}">
                    <a16:creationId xmlns:a16="http://schemas.microsoft.com/office/drawing/2014/main" id="{E72E6256-B97F-4DE9-9409-8368809F3DF5}"/>
                  </a:ext>
                </a:extLst>
              </p:cNvPr>
              <p:cNvSpPr>
                <a:spLocks/>
              </p:cNvSpPr>
              <p:nvPr/>
            </p:nvSpPr>
            <p:spPr bwMode="auto">
              <a:xfrm>
                <a:off x="546100" y="2611438"/>
                <a:ext cx="127000" cy="128588"/>
              </a:xfrm>
              <a:custGeom>
                <a:avLst/>
                <a:gdLst>
                  <a:gd name="T0" fmla="*/ 0 w 94"/>
                  <a:gd name="T1" fmla="*/ 39 h 96"/>
                  <a:gd name="T2" fmla="*/ 19 w 94"/>
                  <a:gd name="T3" fmla="*/ 14 h 96"/>
                  <a:gd name="T4" fmla="*/ 41 w 94"/>
                  <a:gd name="T5" fmla="*/ 5 h 96"/>
                  <a:gd name="T6" fmla="*/ 36 w 94"/>
                  <a:gd name="T7" fmla="*/ 14 h 96"/>
                  <a:gd name="T8" fmla="*/ 44 w 94"/>
                  <a:gd name="T9" fmla="*/ 8 h 96"/>
                  <a:gd name="T10" fmla="*/ 61 w 94"/>
                  <a:gd name="T11" fmla="*/ 3 h 96"/>
                  <a:gd name="T12" fmla="*/ 54 w 94"/>
                  <a:gd name="T13" fmla="*/ 10 h 96"/>
                  <a:gd name="T14" fmla="*/ 55 w 94"/>
                  <a:gd name="T15" fmla="*/ 14 h 96"/>
                  <a:gd name="T16" fmla="*/ 59 w 94"/>
                  <a:gd name="T17" fmla="*/ 11 h 96"/>
                  <a:gd name="T18" fmla="*/ 73 w 94"/>
                  <a:gd name="T19" fmla="*/ 7 h 96"/>
                  <a:gd name="T20" fmla="*/ 69 w 94"/>
                  <a:gd name="T21" fmla="*/ 11 h 96"/>
                  <a:gd name="T22" fmla="*/ 71 w 94"/>
                  <a:gd name="T23" fmla="*/ 19 h 96"/>
                  <a:gd name="T24" fmla="*/ 73 w 94"/>
                  <a:gd name="T25" fmla="*/ 15 h 96"/>
                  <a:gd name="T26" fmla="*/ 80 w 94"/>
                  <a:gd name="T27" fmla="*/ 11 h 96"/>
                  <a:gd name="T28" fmla="*/ 80 w 94"/>
                  <a:gd name="T29" fmla="*/ 19 h 96"/>
                  <a:gd name="T30" fmla="*/ 83 w 94"/>
                  <a:gd name="T31" fmla="*/ 23 h 96"/>
                  <a:gd name="T32" fmla="*/ 93 w 94"/>
                  <a:gd name="T33" fmla="*/ 42 h 96"/>
                  <a:gd name="T34" fmla="*/ 84 w 94"/>
                  <a:gd name="T35" fmla="*/ 89 h 96"/>
                  <a:gd name="T36" fmla="*/ 84 w 94"/>
                  <a:gd name="T37" fmla="*/ 89 h 96"/>
                  <a:gd name="T38" fmla="*/ 52 w 94"/>
                  <a:gd name="T39" fmla="*/ 92 h 96"/>
                  <a:gd name="T40" fmla="*/ 26 w 94"/>
                  <a:gd name="T41" fmla="*/ 65 h 96"/>
                  <a:gd name="T42" fmla="*/ 16 w 94"/>
                  <a:gd name="T43" fmla="*/ 83 h 96"/>
                  <a:gd name="T44" fmla="*/ 11 w 94"/>
                  <a:gd name="T45" fmla="*/ 79 h 96"/>
                  <a:gd name="T46" fmla="*/ 0 w 94"/>
                  <a:gd name="T47"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6">
                    <a:moveTo>
                      <a:pt x="0" y="39"/>
                    </a:moveTo>
                    <a:cubicBezTo>
                      <a:pt x="0" y="30"/>
                      <a:pt x="13" y="19"/>
                      <a:pt x="19" y="14"/>
                    </a:cubicBezTo>
                    <a:cubicBezTo>
                      <a:pt x="30" y="5"/>
                      <a:pt x="41" y="5"/>
                      <a:pt x="41" y="5"/>
                    </a:cubicBezTo>
                    <a:cubicBezTo>
                      <a:pt x="39" y="5"/>
                      <a:pt x="34" y="12"/>
                      <a:pt x="36" y="14"/>
                    </a:cubicBezTo>
                    <a:cubicBezTo>
                      <a:pt x="40" y="16"/>
                      <a:pt x="42" y="12"/>
                      <a:pt x="44" y="8"/>
                    </a:cubicBezTo>
                    <a:cubicBezTo>
                      <a:pt x="49" y="0"/>
                      <a:pt x="61" y="3"/>
                      <a:pt x="61" y="3"/>
                    </a:cubicBezTo>
                    <a:cubicBezTo>
                      <a:pt x="61" y="3"/>
                      <a:pt x="55" y="4"/>
                      <a:pt x="54" y="10"/>
                    </a:cubicBezTo>
                    <a:cubicBezTo>
                      <a:pt x="54" y="10"/>
                      <a:pt x="54" y="13"/>
                      <a:pt x="55" y="14"/>
                    </a:cubicBezTo>
                    <a:cubicBezTo>
                      <a:pt x="56" y="14"/>
                      <a:pt x="56" y="15"/>
                      <a:pt x="59" y="11"/>
                    </a:cubicBezTo>
                    <a:cubicBezTo>
                      <a:pt x="64" y="5"/>
                      <a:pt x="72" y="7"/>
                      <a:pt x="73" y="7"/>
                    </a:cubicBezTo>
                    <a:cubicBezTo>
                      <a:pt x="72" y="7"/>
                      <a:pt x="71" y="8"/>
                      <a:pt x="69" y="11"/>
                    </a:cubicBezTo>
                    <a:cubicBezTo>
                      <a:pt x="67" y="14"/>
                      <a:pt x="68" y="19"/>
                      <a:pt x="71" y="19"/>
                    </a:cubicBezTo>
                    <a:cubicBezTo>
                      <a:pt x="71" y="19"/>
                      <a:pt x="71" y="17"/>
                      <a:pt x="73" y="15"/>
                    </a:cubicBezTo>
                    <a:cubicBezTo>
                      <a:pt x="75" y="11"/>
                      <a:pt x="80" y="11"/>
                      <a:pt x="80" y="11"/>
                    </a:cubicBezTo>
                    <a:cubicBezTo>
                      <a:pt x="80" y="11"/>
                      <a:pt x="77" y="15"/>
                      <a:pt x="80" y="19"/>
                    </a:cubicBezTo>
                    <a:cubicBezTo>
                      <a:pt x="81" y="21"/>
                      <a:pt x="83" y="23"/>
                      <a:pt x="83" y="23"/>
                    </a:cubicBezTo>
                    <a:cubicBezTo>
                      <a:pt x="83" y="23"/>
                      <a:pt x="94" y="30"/>
                      <a:pt x="93" y="42"/>
                    </a:cubicBezTo>
                    <a:cubicBezTo>
                      <a:pt x="84" y="89"/>
                      <a:pt x="84" y="89"/>
                      <a:pt x="84" y="89"/>
                    </a:cubicBezTo>
                    <a:cubicBezTo>
                      <a:pt x="84" y="89"/>
                      <a:pt x="84" y="89"/>
                      <a:pt x="84" y="89"/>
                    </a:cubicBezTo>
                    <a:cubicBezTo>
                      <a:pt x="84" y="93"/>
                      <a:pt x="58" y="96"/>
                      <a:pt x="52" y="92"/>
                    </a:cubicBezTo>
                    <a:cubicBezTo>
                      <a:pt x="47" y="88"/>
                      <a:pt x="31" y="71"/>
                      <a:pt x="26" y="65"/>
                    </a:cubicBezTo>
                    <a:cubicBezTo>
                      <a:pt x="24" y="61"/>
                      <a:pt x="16" y="70"/>
                      <a:pt x="16" y="83"/>
                    </a:cubicBezTo>
                    <a:cubicBezTo>
                      <a:pt x="16" y="87"/>
                      <a:pt x="12" y="84"/>
                      <a:pt x="11" y="79"/>
                    </a:cubicBezTo>
                    <a:cubicBezTo>
                      <a:pt x="10" y="73"/>
                      <a:pt x="0" y="48"/>
                      <a:pt x="0" y="39"/>
                    </a:cubicBezTo>
                    <a:close/>
                  </a:path>
                </a:pathLst>
              </a:custGeom>
              <a:solidFill>
                <a:srgbClr val="C465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7" name="Freeform 33">
                <a:extLst>
                  <a:ext uri="{FF2B5EF4-FFF2-40B4-BE49-F238E27FC236}">
                    <a16:creationId xmlns:a16="http://schemas.microsoft.com/office/drawing/2014/main" id="{21175CE0-45C7-43E1-8ABE-C3152B26F886}"/>
                  </a:ext>
                </a:extLst>
              </p:cNvPr>
              <p:cNvSpPr>
                <a:spLocks/>
              </p:cNvSpPr>
              <p:nvPr/>
            </p:nvSpPr>
            <p:spPr bwMode="auto">
              <a:xfrm>
                <a:off x="550863" y="2620963"/>
                <a:ext cx="119063" cy="150813"/>
              </a:xfrm>
              <a:custGeom>
                <a:avLst/>
                <a:gdLst>
                  <a:gd name="T0" fmla="*/ 81 w 89"/>
                  <a:gd name="T1" fmla="*/ 97 h 112"/>
                  <a:gd name="T2" fmla="*/ 52 w 89"/>
                  <a:gd name="T3" fmla="*/ 95 h 112"/>
                  <a:gd name="T4" fmla="*/ 26 w 89"/>
                  <a:gd name="T5" fmla="*/ 70 h 112"/>
                  <a:gd name="T6" fmla="*/ 13 w 89"/>
                  <a:gd name="T7" fmla="*/ 76 h 112"/>
                  <a:gd name="T8" fmla="*/ 10 w 89"/>
                  <a:gd name="T9" fmla="*/ 75 h 112"/>
                  <a:gd name="T10" fmla="*/ 2 w 89"/>
                  <a:gd name="T11" fmla="*/ 43 h 112"/>
                  <a:gd name="T12" fmla="*/ 10 w 89"/>
                  <a:gd name="T13" fmla="*/ 17 h 112"/>
                  <a:gd name="T14" fmla="*/ 32 w 89"/>
                  <a:gd name="T15" fmla="*/ 2 h 112"/>
                  <a:gd name="T16" fmla="*/ 33 w 89"/>
                  <a:gd name="T17" fmla="*/ 12 h 112"/>
                  <a:gd name="T18" fmla="*/ 41 w 89"/>
                  <a:gd name="T19" fmla="*/ 5 h 112"/>
                  <a:gd name="T20" fmla="*/ 52 w 89"/>
                  <a:gd name="T21" fmla="*/ 0 h 112"/>
                  <a:gd name="T22" fmla="*/ 51 w 89"/>
                  <a:gd name="T23" fmla="*/ 11 h 112"/>
                  <a:gd name="T24" fmla="*/ 56 w 89"/>
                  <a:gd name="T25" fmla="*/ 8 h 112"/>
                  <a:gd name="T26" fmla="*/ 66 w 89"/>
                  <a:gd name="T27" fmla="*/ 3 h 112"/>
                  <a:gd name="T28" fmla="*/ 68 w 89"/>
                  <a:gd name="T29" fmla="*/ 15 h 112"/>
                  <a:gd name="T30" fmla="*/ 70 w 89"/>
                  <a:gd name="T31" fmla="*/ 12 h 112"/>
                  <a:gd name="T32" fmla="*/ 74 w 89"/>
                  <a:gd name="T33" fmla="*/ 9 h 112"/>
                  <a:gd name="T34" fmla="*/ 76 w 89"/>
                  <a:gd name="T35" fmla="*/ 16 h 112"/>
                  <a:gd name="T36" fmla="*/ 80 w 89"/>
                  <a:gd name="T37" fmla="*/ 20 h 112"/>
                  <a:gd name="T38" fmla="*/ 89 w 89"/>
                  <a:gd name="T39" fmla="*/ 36 h 112"/>
                  <a:gd name="T40" fmla="*/ 81 w 89"/>
                  <a:gd name="T41"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12">
                    <a:moveTo>
                      <a:pt x="81" y="97"/>
                    </a:moveTo>
                    <a:cubicBezTo>
                      <a:pt x="81" y="97"/>
                      <a:pt x="72" y="112"/>
                      <a:pt x="52" y="95"/>
                    </a:cubicBezTo>
                    <a:cubicBezTo>
                      <a:pt x="44" y="88"/>
                      <a:pt x="32" y="75"/>
                      <a:pt x="26" y="70"/>
                    </a:cubicBezTo>
                    <a:cubicBezTo>
                      <a:pt x="17" y="62"/>
                      <a:pt x="14" y="68"/>
                      <a:pt x="13" y="76"/>
                    </a:cubicBezTo>
                    <a:cubicBezTo>
                      <a:pt x="13" y="78"/>
                      <a:pt x="11" y="76"/>
                      <a:pt x="10" y="75"/>
                    </a:cubicBezTo>
                    <a:cubicBezTo>
                      <a:pt x="9" y="71"/>
                      <a:pt x="4" y="54"/>
                      <a:pt x="2" y="43"/>
                    </a:cubicBezTo>
                    <a:cubicBezTo>
                      <a:pt x="0" y="30"/>
                      <a:pt x="2" y="24"/>
                      <a:pt x="10" y="17"/>
                    </a:cubicBezTo>
                    <a:cubicBezTo>
                      <a:pt x="20" y="8"/>
                      <a:pt x="29" y="3"/>
                      <a:pt x="32" y="2"/>
                    </a:cubicBezTo>
                    <a:cubicBezTo>
                      <a:pt x="30" y="4"/>
                      <a:pt x="29" y="9"/>
                      <a:pt x="33" y="12"/>
                    </a:cubicBezTo>
                    <a:cubicBezTo>
                      <a:pt x="36" y="14"/>
                      <a:pt x="39" y="9"/>
                      <a:pt x="41" y="5"/>
                    </a:cubicBezTo>
                    <a:cubicBezTo>
                      <a:pt x="44" y="1"/>
                      <a:pt x="48" y="0"/>
                      <a:pt x="52" y="0"/>
                    </a:cubicBezTo>
                    <a:cubicBezTo>
                      <a:pt x="48" y="2"/>
                      <a:pt x="46" y="10"/>
                      <a:pt x="51" y="11"/>
                    </a:cubicBezTo>
                    <a:cubicBezTo>
                      <a:pt x="52" y="11"/>
                      <a:pt x="54" y="10"/>
                      <a:pt x="56" y="8"/>
                    </a:cubicBezTo>
                    <a:cubicBezTo>
                      <a:pt x="59" y="4"/>
                      <a:pt x="63" y="3"/>
                      <a:pt x="66" y="3"/>
                    </a:cubicBezTo>
                    <a:cubicBezTo>
                      <a:pt x="64" y="3"/>
                      <a:pt x="60" y="12"/>
                      <a:pt x="68" y="15"/>
                    </a:cubicBezTo>
                    <a:cubicBezTo>
                      <a:pt x="68" y="15"/>
                      <a:pt x="68" y="14"/>
                      <a:pt x="70" y="12"/>
                    </a:cubicBezTo>
                    <a:cubicBezTo>
                      <a:pt x="71" y="9"/>
                      <a:pt x="73" y="9"/>
                      <a:pt x="74" y="9"/>
                    </a:cubicBezTo>
                    <a:cubicBezTo>
                      <a:pt x="74" y="9"/>
                      <a:pt x="72" y="12"/>
                      <a:pt x="76" y="16"/>
                    </a:cubicBezTo>
                    <a:cubicBezTo>
                      <a:pt x="77" y="17"/>
                      <a:pt x="80" y="20"/>
                      <a:pt x="80" y="20"/>
                    </a:cubicBezTo>
                    <a:cubicBezTo>
                      <a:pt x="80" y="20"/>
                      <a:pt x="89" y="26"/>
                      <a:pt x="89" y="36"/>
                    </a:cubicBezTo>
                    <a:cubicBezTo>
                      <a:pt x="89" y="36"/>
                      <a:pt x="88" y="78"/>
                      <a:pt x="81" y="97"/>
                    </a:cubicBezTo>
                    <a:close/>
                  </a:path>
                </a:pathLst>
              </a:custGeom>
              <a:solidFill>
                <a:srgbClr val="561F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8" name="Freeform 34">
                <a:extLst>
                  <a:ext uri="{FF2B5EF4-FFF2-40B4-BE49-F238E27FC236}">
                    <a16:creationId xmlns:a16="http://schemas.microsoft.com/office/drawing/2014/main" id="{7062FE2A-CD66-481B-9A76-ADC56CF175CB}"/>
                  </a:ext>
                </a:extLst>
              </p:cNvPr>
              <p:cNvSpPr>
                <a:spLocks/>
              </p:cNvSpPr>
              <p:nvPr/>
            </p:nvSpPr>
            <p:spPr bwMode="auto">
              <a:xfrm>
                <a:off x="571500" y="2711450"/>
                <a:ext cx="14288" cy="28575"/>
              </a:xfrm>
              <a:custGeom>
                <a:avLst/>
                <a:gdLst>
                  <a:gd name="T0" fmla="*/ 0 w 11"/>
                  <a:gd name="T1" fmla="*/ 0 h 22"/>
                  <a:gd name="T2" fmla="*/ 9 w 11"/>
                  <a:gd name="T3" fmla="*/ 7 h 22"/>
                  <a:gd name="T4" fmla="*/ 9 w 11"/>
                  <a:gd name="T5" fmla="*/ 17 h 22"/>
                  <a:gd name="T6" fmla="*/ 4 w 11"/>
                  <a:gd name="T7" fmla="*/ 22 h 22"/>
                  <a:gd name="T8" fmla="*/ 2 w 11"/>
                  <a:gd name="T9" fmla="*/ 8 h 22"/>
                  <a:gd name="T10" fmla="*/ 0 w 11"/>
                  <a:gd name="T11" fmla="*/ 0 h 22"/>
                </a:gdLst>
                <a:ahLst/>
                <a:cxnLst>
                  <a:cxn ang="0">
                    <a:pos x="T0" y="T1"/>
                  </a:cxn>
                  <a:cxn ang="0">
                    <a:pos x="T2" y="T3"/>
                  </a:cxn>
                  <a:cxn ang="0">
                    <a:pos x="T4" y="T5"/>
                  </a:cxn>
                  <a:cxn ang="0">
                    <a:pos x="T6" y="T7"/>
                  </a:cxn>
                  <a:cxn ang="0">
                    <a:pos x="T8" y="T9"/>
                  </a:cxn>
                  <a:cxn ang="0">
                    <a:pos x="T10" y="T11"/>
                  </a:cxn>
                </a:cxnLst>
                <a:rect l="0" t="0" r="r" b="b"/>
                <a:pathLst>
                  <a:path w="11" h="22">
                    <a:moveTo>
                      <a:pt x="0" y="0"/>
                    </a:moveTo>
                    <a:cubicBezTo>
                      <a:pt x="0" y="0"/>
                      <a:pt x="6" y="0"/>
                      <a:pt x="9" y="7"/>
                    </a:cubicBezTo>
                    <a:cubicBezTo>
                      <a:pt x="11" y="12"/>
                      <a:pt x="10" y="16"/>
                      <a:pt x="9" y="17"/>
                    </a:cubicBezTo>
                    <a:cubicBezTo>
                      <a:pt x="7" y="21"/>
                      <a:pt x="4" y="22"/>
                      <a:pt x="4" y="22"/>
                    </a:cubicBezTo>
                    <a:cubicBezTo>
                      <a:pt x="4" y="22"/>
                      <a:pt x="3" y="10"/>
                      <a:pt x="2" y="8"/>
                    </a:cubicBezTo>
                    <a:cubicBezTo>
                      <a:pt x="2" y="6"/>
                      <a:pt x="0" y="0"/>
                      <a:pt x="0" y="0"/>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89" name="Freeform 35">
                <a:extLst>
                  <a:ext uri="{FF2B5EF4-FFF2-40B4-BE49-F238E27FC236}">
                    <a16:creationId xmlns:a16="http://schemas.microsoft.com/office/drawing/2014/main" id="{8D2CAC02-B92E-4554-A20F-E6289AF18CA6}"/>
                  </a:ext>
                </a:extLst>
              </p:cNvPr>
              <p:cNvSpPr>
                <a:spLocks/>
              </p:cNvSpPr>
              <p:nvPr/>
            </p:nvSpPr>
            <p:spPr bwMode="auto">
              <a:xfrm>
                <a:off x="561975" y="2705100"/>
                <a:ext cx="17463" cy="41275"/>
              </a:xfrm>
              <a:custGeom>
                <a:avLst/>
                <a:gdLst>
                  <a:gd name="T0" fmla="*/ 4 w 13"/>
                  <a:gd name="T1" fmla="*/ 2 h 30"/>
                  <a:gd name="T2" fmla="*/ 3 w 13"/>
                  <a:gd name="T3" fmla="*/ 6 h 30"/>
                  <a:gd name="T4" fmla="*/ 8 w 13"/>
                  <a:gd name="T5" fmla="*/ 17 h 30"/>
                  <a:gd name="T6" fmla="*/ 8 w 13"/>
                  <a:gd name="T7" fmla="*/ 27 h 30"/>
                  <a:gd name="T8" fmla="*/ 12 w 13"/>
                  <a:gd name="T9" fmla="*/ 25 h 30"/>
                  <a:gd name="T10" fmla="*/ 13 w 13"/>
                  <a:gd name="T11" fmla="*/ 13 h 30"/>
                  <a:gd name="T12" fmla="*/ 4 w 13"/>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13" h="30">
                    <a:moveTo>
                      <a:pt x="4" y="2"/>
                    </a:moveTo>
                    <a:cubicBezTo>
                      <a:pt x="4" y="2"/>
                      <a:pt x="0" y="2"/>
                      <a:pt x="3" y="6"/>
                    </a:cubicBezTo>
                    <a:cubicBezTo>
                      <a:pt x="6" y="11"/>
                      <a:pt x="7" y="14"/>
                      <a:pt x="8" y="17"/>
                    </a:cubicBezTo>
                    <a:cubicBezTo>
                      <a:pt x="8" y="19"/>
                      <a:pt x="8" y="27"/>
                      <a:pt x="8" y="27"/>
                    </a:cubicBezTo>
                    <a:cubicBezTo>
                      <a:pt x="8" y="27"/>
                      <a:pt x="11" y="30"/>
                      <a:pt x="12" y="25"/>
                    </a:cubicBezTo>
                    <a:cubicBezTo>
                      <a:pt x="13" y="23"/>
                      <a:pt x="13" y="19"/>
                      <a:pt x="13" y="13"/>
                    </a:cubicBezTo>
                    <a:cubicBezTo>
                      <a:pt x="12" y="11"/>
                      <a:pt x="8" y="0"/>
                      <a:pt x="4" y="2"/>
                    </a:cubicBezTo>
                    <a:close/>
                  </a:path>
                </a:pathLst>
              </a:custGeom>
              <a:solidFill>
                <a:srgbClr val="F2C8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90" name="Freeform 36">
                <a:extLst>
                  <a:ext uri="{FF2B5EF4-FFF2-40B4-BE49-F238E27FC236}">
                    <a16:creationId xmlns:a16="http://schemas.microsoft.com/office/drawing/2014/main" id="{49CA873B-1696-4C08-AD51-1EC7C00F5640}"/>
                  </a:ext>
                </a:extLst>
              </p:cNvPr>
              <p:cNvSpPr>
                <a:spLocks/>
              </p:cNvSpPr>
              <p:nvPr/>
            </p:nvSpPr>
            <p:spPr bwMode="auto">
              <a:xfrm>
                <a:off x="422275" y="2647950"/>
                <a:ext cx="115888" cy="127000"/>
              </a:xfrm>
              <a:custGeom>
                <a:avLst/>
                <a:gdLst>
                  <a:gd name="T0" fmla="*/ 20 w 86"/>
                  <a:gd name="T1" fmla="*/ 13 h 95"/>
                  <a:gd name="T2" fmla="*/ 64 w 86"/>
                  <a:gd name="T3" fmla="*/ 2 h 95"/>
                  <a:gd name="T4" fmla="*/ 81 w 86"/>
                  <a:gd name="T5" fmla="*/ 39 h 95"/>
                  <a:gd name="T6" fmla="*/ 69 w 86"/>
                  <a:gd name="T7" fmla="*/ 87 h 95"/>
                  <a:gd name="T8" fmla="*/ 19 w 86"/>
                  <a:gd name="T9" fmla="*/ 80 h 95"/>
                  <a:gd name="T10" fmla="*/ 0 w 86"/>
                  <a:gd name="T11" fmla="*/ 72 h 95"/>
                  <a:gd name="T12" fmla="*/ 4 w 86"/>
                  <a:gd name="T13" fmla="*/ 44 h 95"/>
                  <a:gd name="T14" fmla="*/ 20 w 86"/>
                  <a:gd name="T15" fmla="*/ 13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5">
                    <a:moveTo>
                      <a:pt x="20" y="13"/>
                    </a:moveTo>
                    <a:cubicBezTo>
                      <a:pt x="40" y="4"/>
                      <a:pt x="51" y="0"/>
                      <a:pt x="64" y="2"/>
                    </a:cubicBezTo>
                    <a:cubicBezTo>
                      <a:pt x="86" y="6"/>
                      <a:pt x="81" y="39"/>
                      <a:pt x="81" y="39"/>
                    </a:cubicBezTo>
                    <a:cubicBezTo>
                      <a:pt x="77" y="60"/>
                      <a:pt x="75" y="81"/>
                      <a:pt x="69" y="87"/>
                    </a:cubicBezTo>
                    <a:cubicBezTo>
                      <a:pt x="61" y="95"/>
                      <a:pt x="36" y="87"/>
                      <a:pt x="19" y="80"/>
                    </a:cubicBezTo>
                    <a:cubicBezTo>
                      <a:pt x="3" y="74"/>
                      <a:pt x="1" y="73"/>
                      <a:pt x="0" y="72"/>
                    </a:cubicBezTo>
                    <a:cubicBezTo>
                      <a:pt x="4" y="44"/>
                      <a:pt x="4" y="44"/>
                      <a:pt x="4" y="44"/>
                    </a:cubicBezTo>
                    <a:cubicBezTo>
                      <a:pt x="4" y="44"/>
                      <a:pt x="9" y="18"/>
                      <a:pt x="20" y="13"/>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91" name="Freeform 37">
                <a:extLst>
                  <a:ext uri="{FF2B5EF4-FFF2-40B4-BE49-F238E27FC236}">
                    <a16:creationId xmlns:a16="http://schemas.microsoft.com/office/drawing/2014/main" id="{4702C0CD-CCB3-4155-88C7-187BCB782D59}"/>
                  </a:ext>
                </a:extLst>
              </p:cNvPr>
              <p:cNvSpPr>
                <a:spLocks/>
              </p:cNvSpPr>
              <p:nvPr/>
            </p:nvSpPr>
            <p:spPr bwMode="auto">
              <a:xfrm>
                <a:off x="801688" y="3051176"/>
                <a:ext cx="71438" cy="80963"/>
              </a:xfrm>
              <a:custGeom>
                <a:avLst/>
                <a:gdLst>
                  <a:gd name="T0" fmla="*/ 16 w 54"/>
                  <a:gd name="T1" fmla="*/ 0 h 61"/>
                  <a:gd name="T2" fmla="*/ 44 w 54"/>
                  <a:gd name="T3" fmla="*/ 17 h 61"/>
                  <a:gd name="T4" fmla="*/ 52 w 54"/>
                  <a:gd name="T5" fmla="*/ 27 h 61"/>
                  <a:gd name="T6" fmla="*/ 48 w 54"/>
                  <a:gd name="T7" fmla="*/ 53 h 61"/>
                  <a:gd name="T8" fmla="*/ 34 w 54"/>
                  <a:gd name="T9" fmla="*/ 51 h 61"/>
                  <a:gd name="T10" fmla="*/ 24 w 54"/>
                  <a:gd name="T11" fmla="*/ 35 h 61"/>
                  <a:gd name="T12" fmla="*/ 4 w 54"/>
                  <a:gd name="T13" fmla="*/ 18 h 61"/>
                  <a:gd name="T14" fmla="*/ 16 w 54"/>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1">
                    <a:moveTo>
                      <a:pt x="16" y="0"/>
                    </a:moveTo>
                    <a:cubicBezTo>
                      <a:pt x="16" y="0"/>
                      <a:pt x="41" y="15"/>
                      <a:pt x="44" y="17"/>
                    </a:cubicBezTo>
                    <a:cubicBezTo>
                      <a:pt x="47" y="19"/>
                      <a:pt x="49" y="20"/>
                      <a:pt x="52" y="27"/>
                    </a:cubicBezTo>
                    <a:cubicBezTo>
                      <a:pt x="54" y="34"/>
                      <a:pt x="54" y="48"/>
                      <a:pt x="48" y="53"/>
                    </a:cubicBezTo>
                    <a:cubicBezTo>
                      <a:pt x="38" y="61"/>
                      <a:pt x="36" y="57"/>
                      <a:pt x="34" y="51"/>
                    </a:cubicBezTo>
                    <a:cubicBezTo>
                      <a:pt x="30" y="40"/>
                      <a:pt x="24" y="35"/>
                      <a:pt x="24" y="35"/>
                    </a:cubicBezTo>
                    <a:cubicBezTo>
                      <a:pt x="24" y="35"/>
                      <a:pt x="8" y="27"/>
                      <a:pt x="4" y="18"/>
                    </a:cubicBezTo>
                    <a:cubicBezTo>
                      <a:pt x="0" y="8"/>
                      <a:pt x="16" y="0"/>
                      <a:pt x="16" y="0"/>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92" name="Freeform 38">
                <a:extLst>
                  <a:ext uri="{FF2B5EF4-FFF2-40B4-BE49-F238E27FC236}">
                    <a16:creationId xmlns:a16="http://schemas.microsoft.com/office/drawing/2014/main" id="{04341E5D-0BE5-4B1C-8BEF-D37DF3C60036}"/>
                  </a:ext>
                </a:extLst>
              </p:cNvPr>
              <p:cNvSpPr>
                <a:spLocks/>
              </p:cNvSpPr>
              <p:nvPr/>
            </p:nvSpPr>
            <p:spPr bwMode="auto">
              <a:xfrm>
                <a:off x="493713" y="2806700"/>
                <a:ext cx="104775" cy="209550"/>
              </a:xfrm>
              <a:custGeom>
                <a:avLst/>
                <a:gdLst>
                  <a:gd name="T0" fmla="*/ 40 w 78"/>
                  <a:gd name="T1" fmla="*/ 0 h 157"/>
                  <a:gd name="T2" fmla="*/ 18 w 78"/>
                  <a:gd name="T3" fmla="*/ 35 h 157"/>
                  <a:gd name="T4" fmla="*/ 9 w 78"/>
                  <a:gd name="T5" fmla="*/ 116 h 157"/>
                  <a:gd name="T6" fmla="*/ 25 w 78"/>
                  <a:gd name="T7" fmla="*/ 142 h 157"/>
                  <a:gd name="T8" fmla="*/ 78 w 78"/>
                  <a:gd name="T9" fmla="*/ 157 h 157"/>
                  <a:gd name="T10" fmla="*/ 40 w 78"/>
                  <a:gd name="T11" fmla="*/ 0 h 157"/>
                </a:gdLst>
                <a:ahLst/>
                <a:cxnLst>
                  <a:cxn ang="0">
                    <a:pos x="T0" y="T1"/>
                  </a:cxn>
                  <a:cxn ang="0">
                    <a:pos x="T2" y="T3"/>
                  </a:cxn>
                  <a:cxn ang="0">
                    <a:pos x="T4" y="T5"/>
                  </a:cxn>
                  <a:cxn ang="0">
                    <a:pos x="T6" y="T7"/>
                  </a:cxn>
                  <a:cxn ang="0">
                    <a:pos x="T8" y="T9"/>
                  </a:cxn>
                  <a:cxn ang="0">
                    <a:pos x="T10" y="T11"/>
                  </a:cxn>
                </a:cxnLst>
                <a:rect l="0" t="0" r="r" b="b"/>
                <a:pathLst>
                  <a:path w="78" h="157">
                    <a:moveTo>
                      <a:pt x="40" y="0"/>
                    </a:moveTo>
                    <a:cubicBezTo>
                      <a:pt x="40" y="0"/>
                      <a:pt x="24" y="0"/>
                      <a:pt x="18" y="35"/>
                    </a:cubicBezTo>
                    <a:cubicBezTo>
                      <a:pt x="10" y="79"/>
                      <a:pt x="9" y="116"/>
                      <a:pt x="9" y="116"/>
                    </a:cubicBezTo>
                    <a:cubicBezTo>
                      <a:pt x="9" y="116"/>
                      <a:pt x="0" y="130"/>
                      <a:pt x="25" y="142"/>
                    </a:cubicBezTo>
                    <a:cubicBezTo>
                      <a:pt x="46" y="152"/>
                      <a:pt x="78" y="157"/>
                      <a:pt x="78" y="157"/>
                    </a:cubicBezTo>
                    <a:lnTo>
                      <a:pt x="40" y="0"/>
                    </a:lnTo>
                    <a:close/>
                  </a:path>
                </a:pathLst>
              </a:custGeom>
              <a:solidFill>
                <a:srgbClr val="1B9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93" name="Freeform 39">
                <a:extLst>
                  <a:ext uri="{FF2B5EF4-FFF2-40B4-BE49-F238E27FC236}">
                    <a16:creationId xmlns:a16="http://schemas.microsoft.com/office/drawing/2014/main" id="{0340A742-2566-4E7F-93B8-526A4F308073}"/>
                  </a:ext>
                </a:extLst>
              </p:cNvPr>
              <p:cNvSpPr>
                <a:spLocks/>
              </p:cNvSpPr>
              <p:nvPr/>
            </p:nvSpPr>
            <p:spPr bwMode="auto">
              <a:xfrm>
                <a:off x="441325" y="2790825"/>
                <a:ext cx="107950" cy="204788"/>
              </a:xfrm>
              <a:custGeom>
                <a:avLst/>
                <a:gdLst>
                  <a:gd name="T0" fmla="*/ 75 w 80"/>
                  <a:gd name="T1" fmla="*/ 101 h 152"/>
                  <a:gd name="T2" fmla="*/ 35 w 80"/>
                  <a:gd name="T3" fmla="*/ 105 h 152"/>
                  <a:gd name="T4" fmla="*/ 56 w 80"/>
                  <a:gd name="T5" fmla="*/ 35 h 152"/>
                  <a:gd name="T6" fmla="*/ 32 w 80"/>
                  <a:gd name="T7" fmla="*/ 16 h 152"/>
                  <a:gd name="T8" fmla="*/ 7 w 80"/>
                  <a:gd name="T9" fmla="*/ 100 h 152"/>
                  <a:gd name="T10" fmla="*/ 7 w 80"/>
                  <a:gd name="T11" fmla="*/ 109 h 152"/>
                  <a:gd name="T12" fmla="*/ 13 w 80"/>
                  <a:gd name="T13" fmla="*/ 144 h 152"/>
                  <a:gd name="T14" fmla="*/ 80 w 80"/>
                  <a:gd name="T15" fmla="*/ 118 h 152"/>
                  <a:gd name="T16" fmla="*/ 75 w 80"/>
                  <a:gd name="T17" fmla="*/ 10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52">
                    <a:moveTo>
                      <a:pt x="75" y="101"/>
                    </a:moveTo>
                    <a:cubicBezTo>
                      <a:pt x="35" y="105"/>
                      <a:pt x="35" y="105"/>
                      <a:pt x="35" y="105"/>
                    </a:cubicBezTo>
                    <a:cubicBezTo>
                      <a:pt x="56" y="35"/>
                      <a:pt x="56" y="35"/>
                      <a:pt x="56" y="35"/>
                    </a:cubicBezTo>
                    <a:cubicBezTo>
                      <a:pt x="56" y="35"/>
                      <a:pt x="63" y="0"/>
                      <a:pt x="32" y="16"/>
                    </a:cubicBezTo>
                    <a:cubicBezTo>
                      <a:pt x="32" y="16"/>
                      <a:pt x="16" y="19"/>
                      <a:pt x="7" y="100"/>
                    </a:cubicBezTo>
                    <a:cubicBezTo>
                      <a:pt x="7" y="103"/>
                      <a:pt x="7" y="106"/>
                      <a:pt x="7" y="109"/>
                    </a:cubicBezTo>
                    <a:cubicBezTo>
                      <a:pt x="5" y="114"/>
                      <a:pt x="0" y="138"/>
                      <a:pt x="13" y="144"/>
                    </a:cubicBezTo>
                    <a:cubicBezTo>
                      <a:pt x="27" y="152"/>
                      <a:pt x="80" y="118"/>
                      <a:pt x="80" y="118"/>
                    </a:cubicBezTo>
                    <a:lnTo>
                      <a:pt x="75" y="101"/>
                    </a:ln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94" name="Freeform 40">
                <a:extLst>
                  <a:ext uri="{FF2B5EF4-FFF2-40B4-BE49-F238E27FC236}">
                    <a16:creationId xmlns:a16="http://schemas.microsoft.com/office/drawing/2014/main" id="{AE8F662F-E082-4C17-AD3B-E448DE70E75F}"/>
                  </a:ext>
                </a:extLst>
              </p:cNvPr>
              <p:cNvSpPr>
                <a:spLocks/>
              </p:cNvSpPr>
              <p:nvPr/>
            </p:nvSpPr>
            <p:spPr bwMode="auto">
              <a:xfrm>
                <a:off x="528638" y="2790825"/>
                <a:ext cx="212725" cy="357188"/>
              </a:xfrm>
              <a:custGeom>
                <a:avLst/>
                <a:gdLst>
                  <a:gd name="T0" fmla="*/ 27 w 159"/>
                  <a:gd name="T1" fmla="*/ 244 h 265"/>
                  <a:gd name="T2" fmla="*/ 23 w 159"/>
                  <a:gd name="T3" fmla="*/ 156 h 265"/>
                  <a:gd name="T4" fmla="*/ 3 w 159"/>
                  <a:gd name="T5" fmla="*/ 46 h 265"/>
                  <a:gd name="T6" fmla="*/ 14 w 159"/>
                  <a:gd name="T7" fmla="*/ 11 h 265"/>
                  <a:gd name="T8" fmla="*/ 52 w 159"/>
                  <a:gd name="T9" fmla="*/ 3 h 265"/>
                  <a:gd name="T10" fmla="*/ 97 w 159"/>
                  <a:gd name="T11" fmla="*/ 2 h 265"/>
                  <a:gd name="T12" fmla="*/ 152 w 159"/>
                  <a:gd name="T13" fmla="*/ 20 h 265"/>
                  <a:gd name="T14" fmla="*/ 146 w 159"/>
                  <a:gd name="T15" fmla="*/ 118 h 265"/>
                  <a:gd name="T16" fmla="*/ 148 w 159"/>
                  <a:gd name="T17" fmla="*/ 189 h 265"/>
                  <a:gd name="T18" fmla="*/ 150 w 159"/>
                  <a:gd name="T19" fmla="*/ 244 h 265"/>
                  <a:gd name="T20" fmla="*/ 77 w 159"/>
                  <a:gd name="T21" fmla="*/ 260 h 265"/>
                  <a:gd name="T22" fmla="*/ 27 w 159"/>
                  <a:gd name="T23" fmla="*/ 24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265">
                    <a:moveTo>
                      <a:pt x="27" y="244"/>
                    </a:moveTo>
                    <a:cubicBezTo>
                      <a:pt x="27" y="244"/>
                      <a:pt x="27" y="189"/>
                      <a:pt x="23" y="156"/>
                    </a:cubicBezTo>
                    <a:cubicBezTo>
                      <a:pt x="20" y="127"/>
                      <a:pt x="3" y="69"/>
                      <a:pt x="3" y="46"/>
                    </a:cubicBezTo>
                    <a:cubicBezTo>
                      <a:pt x="3" y="46"/>
                      <a:pt x="0" y="19"/>
                      <a:pt x="14" y="11"/>
                    </a:cubicBezTo>
                    <a:cubicBezTo>
                      <a:pt x="23" y="7"/>
                      <a:pt x="41" y="5"/>
                      <a:pt x="52" y="3"/>
                    </a:cubicBezTo>
                    <a:cubicBezTo>
                      <a:pt x="70" y="0"/>
                      <a:pt x="92" y="0"/>
                      <a:pt x="97" y="2"/>
                    </a:cubicBezTo>
                    <a:cubicBezTo>
                      <a:pt x="108" y="5"/>
                      <a:pt x="149" y="13"/>
                      <a:pt x="152" y="20"/>
                    </a:cubicBezTo>
                    <a:cubicBezTo>
                      <a:pt x="159" y="31"/>
                      <a:pt x="144" y="86"/>
                      <a:pt x="146" y="118"/>
                    </a:cubicBezTo>
                    <a:cubicBezTo>
                      <a:pt x="148" y="141"/>
                      <a:pt x="148" y="183"/>
                      <a:pt x="148" y="189"/>
                    </a:cubicBezTo>
                    <a:cubicBezTo>
                      <a:pt x="149" y="199"/>
                      <a:pt x="151" y="244"/>
                      <a:pt x="150" y="244"/>
                    </a:cubicBezTo>
                    <a:cubicBezTo>
                      <a:pt x="125" y="265"/>
                      <a:pt x="99" y="262"/>
                      <a:pt x="77" y="260"/>
                    </a:cubicBezTo>
                    <a:cubicBezTo>
                      <a:pt x="23" y="257"/>
                      <a:pt x="27" y="244"/>
                      <a:pt x="27" y="244"/>
                    </a:cubicBezTo>
                    <a:close/>
                  </a:path>
                </a:pathLst>
              </a:custGeom>
              <a:solidFill>
                <a:srgbClr val="24B2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95" name="Freeform 41">
                <a:extLst>
                  <a:ext uri="{FF2B5EF4-FFF2-40B4-BE49-F238E27FC236}">
                    <a16:creationId xmlns:a16="http://schemas.microsoft.com/office/drawing/2014/main" id="{8D291CF4-FEAD-40FF-BC21-CD7427F0268C}"/>
                  </a:ext>
                </a:extLst>
              </p:cNvPr>
              <p:cNvSpPr>
                <a:spLocks/>
              </p:cNvSpPr>
              <p:nvPr/>
            </p:nvSpPr>
            <p:spPr bwMode="auto">
              <a:xfrm>
                <a:off x="685800" y="2809875"/>
                <a:ext cx="149225" cy="268288"/>
              </a:xfrm>
              <a:custGeom>
                <a:avLst/>
                <a:gdLst>
                  <a:gd name="T0" fmla="*/ 19 w 111"/>
                  <a:gd name="T1" fmla="*/ 3 h 200"/>
                  <a:gd name="T2" fmla="*/ 51 w 111"/>
                  <a:gd name="T3" fmla="*/ 35 h 200"/>
                  <a:gd name="T4" fmla="*/ 70 w 111"/>
                  <a:gd name="T5" fmla="*/ 104 h 200"/>
                  <a:gd name="T6" fmla="*/ 108 w 111"/>
                  <a:gd name="T7" fmla="*/ 178 h 200"/>
                  <a:gd name="T8" fmla="*/ 102 w 111"/>
                  <a:gd name="T9" fmla="*/ 192 h 200"/>
                  <a:gd name="T10" fmla="*/ 86 w 111"/>
                  <a:gd name="T11" fmla="*/ 200 h 200"/>
                  <a:gd name="T12" fmla="*/ 33 w 111"/>
                  <a:gd name="T13" fmla="*/ 127 h 200"/>
                  <a:gd name="T14" fmla="*/ 7 w 111"/>
                  <a:gd name="T15" fmla="*/ 42 h 200"/>
                  <a:gd name="T16" fmla="*/ 19 w 111"/>
                  <a:gd name="T17" fmla="*/ 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00">
                    <a:moveTo>
                      <a:pt x="19" y="3"/>
                    </a:moveTo>
                    <a:cubicBezTo>
                      <a:pt x="27" y="0"/>
                      <a:pt x="44" y="7"/>
                      <a:pt x="51" y="35"/>
                    </a:cubicBezTo>
                    <a:cubicBezTo>
                      <a:pt x="57" y="62"/>
                      <a:pt x="61" y="85"/>
                      <a:pt x="70" y="104"/>
                    </a:cubicBezTo>
                    <a:cubicBezTo>
                      <a:pt x="80" y="126"/>
                      <a:pt x="108" y="178"/>
                      <a:pt x="108" y="178"/>
                    </a:cubicBezTo>
                    <a:cubicBezTo>
                      <a:pt x="108" y="178"/>
                      <a:pt x="111" y="182"/>
                      <a:pt x="102" y="192"/>
                    </a:cubicBezTo>
                    <a:cubicBezTo>
                      <a:pt x="95" y="200"/>
                      <a:pt x="86" y="200"/>
                      <a:pt x="86" y="200"/>
                    </a:cubicBezTo>
                    <a:cubicBezTo>
                      <a:pt x="86" y="200"/>
                      <a:pt x="52" y="155"/>
                      <a:pt x="33" y="127"/>
                    </a:cubicBezTo>
                    <a:cubicBezTo>
                      <a:pt x="23" y="111"/>
                      <a:pt x="7" y="42"/>
                      <a:pt x="7" y="42"/>
                    </a:cubicBezTo>
                    <a:cubicBezTo>
                      <a:pt x="7" y="42"/>
                      <a:pt x="0" y="10"/>
                      <a:pt x="19" y="3"/>
                    </a:cubicBezTo>
                    <a:close/>
                  </a:path>
                </a:pathLst>
              </a:custGeom>
              <a:solidFill>
                <a:srgbClr val="34C6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96" name="Freeform 42">
                <a:extLst>
                  <a:ext uri="{FF2B5EF4-FFF2-40B4-BE49-F238E27FC236}">
                    <a16:creationId xmlns:a16="http://schemas.microsoft.com/office/drawing/2014/main" id="{E1953508-CF29-4B00-98C6-9AC550F8A770}"/>
                  </a:ext>
                </a:extLst>
              </p:cNvPr>
              <p:cNvSpPr>
                <a:spLocks/>
              </p:cNvSpPr>
              <p:nvPr/>
            </p:nvSpPr>
            <p:spPr bwMode="auto">
              <a:xfrm>
                <a:off x="376238" y="2590800"/>
                <a:ext cx="158750" cy="233363"/>
              </a:xfrm>
              <a:custGeom>
                <a:avLst/>
                <a:gdLst>
                  <a:gd name="T0" fmla="*/ 67 w 119"/>
                  <a:gd name="T1" fmla="*/ 172 h 173"/>
                  <a:gd name="T2" fmla="*/ 12 w 119"/>
                  <a:gd name="T3" fmla="*/ 163 h 173"/>
                  <a:gd name="T4" fmla="*/ 21 w 119"/>
                  <a:gd name="T5" fmla="*/ 51 h 173"/>
                  <a:gd name="T6" fmla="*/ 112 w 119"/>
                  <a:gd name="T7" fmla="*/ 48 h 173"/>
                  <a:gd name="T8" fmla="*/ 84 w 119"/>
                  <a:gd name="T9" fmla="*/ 110 h 173"/>
                  <a:gd name="T10" fmla="*/ 91 w 119"/>
                  <a:gd name="T11" fmla="*/ 134 h 173"/>
                  <a:gd name="T12" fmla="*/ 88 w 119"/>
                  <a:gd name="T13" fmla="*/ 172 h 173"/>
                  <a:gd name="T14" fmla="*/ 67 w 119"/>
                  <a:gd name="T15" fmla="*/ 172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173">
                    <a:moveTo>
                      <a:pt x="67" y="172"/>
                    </a:moveTo>
                    <a:cubicBezTo>
                      <a:pt x="36" y="173"/>
                      <a:pt x="10" y="165"/>
                      <a:pt x="12" y="163"/>
                    </a:cubicBezTo>
                    <a:cubicBezTo>
                      <a:pt x="39" y="134"/>
                      <a:pt x="0" y="87"/>
                      <a:pt x="21" y="51"/>
                    </a:cubicBezTo>
                    <a:cubicBezTo>
                      <a:pt x="49" y="0"/>
                      <a:pt x="108" y="36"/>
                      <a:pt x="112" y="48"/>
                    </a:cubicBezTo>
                    <a:cubicBezTo>
                      <a:pt x="119" y="67"/>
                      <a:pt x="72" y="57"/>
                      <a:pt x="84" y="110"/>
                    </a:cubicBezTo>
                    <a:cubicBezTo>
                      <a:pt x="86" y="122"/>
                      <a:pt x="87" y="126"/>
                      <a:pt x="91" y="134"/>
                    </a:cubicBezTo>
                    <a:cubicBezTo>
                      <a:pt x="100" y="151"/>
                      <a:pt x="88" y="172"/>
                      <a:pt x="88" y="172"/>
                    </a:cubicBezTo>
                    <a:cubicBezTo>
                      <a:pt x="88" y="172"/>
                      <a:pt x="88" y="172"/>
                      <a:pt x="67" y="172"/>
                    </a:cubicBezTo>
                    <a:close/>
                  </a:path>
                </a:pathLst>
              </a:custGeom>
              <a:solidFill>
                <a:srgbClr val="2310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501" name="Group 500">
              <a:extLst>
                <a:ext uri="{FF2B5EF4-FFF2-40B4-BE49-F238E27FC236}">
                  <a16:creationId xmlns:a16="http://schemas.microsoft.com/office/drawing/2014/main" id="{85F9FE2D-F309-483D-BA0A-298C98A2A417}"/>
                </a:ext>
              </a:extLst>
            </p:cNvPr>
            <p:cNvGrpSpPr/>
            <p:nvPr/>
          </p:nvGrpSpPr>
          <p:grpSpPr>
            <a:xfrm>
              <a:off x="795844" y="3242912"/>
              <a:ext cx="206438" cy="664278"/>
              <a:chOff x="927100" y="3005138"/>
              <a:chExt cx="320676" cy="1031875"/>
            </a:xfrm>
          </p:grpSpPr>
          <p:sp>
            <p:nvSpPr>
              <p:cNvPr id="559" name="Freeform 161">
                <a:extLst>
                  <a:ext uri="{FF2B5EF4-FFF2-40B4-BE49-F238E27FC236}">
                    <a16:creationId xmlns:a16="http://schemas.microsoft.com/office/drawing/2014/main" id="{9EB45DD3-E256-483A-986F-FF1522E6F88B}"/>
                  </a:ext>
                </a:extLst>
              </p:cNvPr>
              <p:cNvSpPr>
                <a:spLocks/>
              </p:cNvSpPr>
              <p:nvPr/>
            </p:nvSpPr>
            <p:spPr bwMode="auto">
              <a:xfrm>
                <a:off x="998538" y="3297238"/>
                <a:ext cx="58738" cy="147638"/>
              </a:xfrm>
              <a:custGeom>
                <a:avLst/>
                <a:gdLst>
                  <a:gd name="T0" fmla="*/ 8 w 44"/>
                  <a:gd name="T1" fmla="*/ 53 h 110"/>
                  <a:gd name="T2" fmla="*/ 0 w 44"/>
                  <a:gd name="T3" fmla="*/ 82 h 110"/>
                  <a:gd name="T4" fmla="*/ 0 w 44"/>
                  <a:gd name="T5" fmla="*/ 107 h 110"/>
                  <a:gd name="T6" fmla="*/ 33 w 44"/>
                  <a:gd name="T7" fmla="*/ 72 h 110"/>
                  <a:gd name="T8" fmla="*/ 42 w 44"/>
                  <a:gd name="T9" fmla="*/ 45 h 110"/>
                  <a:gd name="T10" fmla="*/ 36 w 44"/>
                  <a:gd name="T11" fmla="*/ 0 h 110"/>
                  <a:gd name="T12" fmla="*/ 0 w 44"/>
                  <a:gd name="T13" fmla="*/ 5 h 110"/>
                  <a:gd name="T14" fmla="*/ 7 w 44"/>
                  <a:gd name="T15" fmla="*/ 39 h 110"/>
                  <a:gd name="T16" fmla="*/ 8 w 44"/>
                  <a:gd name="T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0">
                    <a:moveTo>
                      <a:pt x="8" y="53"/>
                    </a:moveTo>
                    <a:cubicBezTo>
                      <a:pt x="6" y="59"/>
                      <a:pt x="0" y="63"/>
                      <a:pt x="0" y="82"/>
                    </a:cubicBezTo>
                    <a:cubicBezTo>
                      <a:pt x="0" y="108"/>
                      <a:pt x="0" y="107"/>
                      <a:pt x="0" y="107"/>
                    </a:cubicBezTo>
                    <a:cubicBezTo>
                      <a:pt x="2" y="110"/>
                      <a:pt x="27" y="81"/>
                      <a:pt x="33" y="72"/>
                    </a:cubicBezTo>
                    <a:cubicBezTo>
                      <a:pt x="44" y="55"/>
                      <a:pt x="43" y="49"/>
                      <a:pt x="42" y="45"/>
                    </a:cubicBezTo>
                    <a:cubicBezTo>
                      <a:pt x="36" y="0"/>
                      <a:pt x="36" y="0"/>
                      <a:pt x="36" y="0"/>
                    </a:cubicBezTo>
                    <a:cubicBezTo>
                      <a:pt x="0" y="5"/>
                      <a:pt x="0" y="5"/>
                      <a:pt x="0" y="5"/>
                    </a:cubicBezTo>
                    <a:cubicBezTo>
                      <a:pt x="0" y="5"/>
                      <a:pt x="5" y="30"/>
                      <a:pt x="7" y="39"/>
                    </a:cubicBezTo>
                    <a:cubicBezTo>
                      <a:pt x="8" y="41"/>
                      <a:pt x="10" y="47"/>
                      <a:pt x="8" y="53"/>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0" name="Freeform 162">
                <a:extLst>
                  <a:ext uri="{FF2B5EF4-FFF2-40B4-BE49-F238E27FC236}">
                    <a16:creationId xmlns:a16="http://schemas.microsoft.com/office/drawing/2014/main" id="{D4243B1E-FD1A-4A1E-8EC5-ECA1544E2902}"/>
                  </a:ext>
                </a:extLst>
              </p:cNvPr>
              <p:cNvSpPr>
                <a:spLocks/>
              </p:cNvSpPr>
              <p:nvPr/>
            </p:nvSpPr>
            <p:spPr bwMode="auto">
              <a:xfrm>
                <a:off x="930275" y="3559176"/>
                <a:ext cx="104775" cy="406400"/>
              </a:xfrm>
              <a:custGeom>
                <a:avLst/>
                <a:gdLst>
                  <a:gd name="T0" fmla="*/ 18 w 79"/>
                  <a:gd name="T1" fmla="*/ 296 h 302"/>
                  <a:gd name="T2" fmla="*/ 15 w 79"/>
                  <a:gd name="T3" fmla="*/ 225 h 302"/>
                  <a:gd name="T4" fmla="*/ 20 w 79"/>
                  <a:gd name="T5" fmla="*/ 167 h 302"/>
                  <a:gd name="T6" fmla="*/ 4 w 79"/>
                  <a:gd name="T7" fmla="*/ 54 h 302"/>
                  <a:gd name="T8" fmla="*/ 33 w 79"/>
                  <a:gd name="T9" fmla="*/ 5 h 302"/>
                  <a:gd name="T10" fmla="*/ 60 w 79"/>
                  <a:gd name="T11" fmla="*/ 4 h 302"/>
                  <a:gd name="T12" fmla="*/ 78 w 79"/>
                  <a:gd name="T13" fmla="*/ 22 h 302"/>
                  <a:gd name="T14" fmla="*/ 58 w 79"/>
                  <a:gd name="T15" fmla="*/ 81 h 302"/>
                  <a:gd name="T16" fmla="*/ 31 w 79"/>
                  <a:gd name="T17" fmla="*/ 302 h 302"/>
                  <a:gd name="T18" fmla="*/ 18 w 79"/>
                  <a:gd name="T19"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302">
                    <a:moveTo>
                      <a:pt x="18" y="296"/>
                    </a:moveTo>
                    <a:cubicBezTo>
                      <a:pt x="18" y="296"/>
                      <a:pt x="14" y="264"/>
                      <a:pt x="15" y="225"/>
                    </a:cubicBezTo>
                    <a:cubicBezTo>
                      <a:pt x="15" y="206"/>
                      <a:pt x="21" y="188"/>
                      <a:pt x="20" y="167"/>
                    </a:cubicBezTo>
                    <a:cubicBezTo>
                      <a:pt x="17" y="114"/>
                      <a:pt x="0" y="85"/>
                      <a:pt x="4" y="54"/>
                    </a:cubicBezTo>
                    <a:cubicBezTo>
                      <a:pt x="6" y="39"/>
                      <a:pt x="12" y="17"/>
                      <a:pt x="33" y="5"/>
                    </a:cubicBezTo>
                    <a:cubicBezTo>
                      <a:pt x="41" y="0"/>
                      <a:pt x="50" y="1"/>
                      <a:pt x="60" y="4"/>
                    </a:cubicBezTo>
                    <a:cubicBezTo>
                      <a:pt x="79" y="8"/>
                      <a:pt x="78" y="22"/>
                      <a:pt x="78" y="22"/>
                    </a:cubicBezTo>
                    <a:cubicBezTo>
                      <a:pt x="78" y="22"/>
                      <a:pt x="56" y="67"/>
                      <a:pt x="58" y="81"/>
                    </a:cubicBezTo>
                    <a:cubicBezTo>
                      <a:pt x="74" y="211"/>
                      <a:pt x="31" y="302"/>
                      <a:pt x="31" y="302"/>
                    </a:cubicBezTo>
                    <a:lnTo>
                      <a:pt x="18" y="296"/>
                    </a:lnTo>
                    <a:close/>
                  </a:path>
                </a:pathLst>
              </a:custGeom>
              <a:solidFill>
                <a:srgbClr val="CC1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1" name="Freeform 163">
                <a:extLst>
                  <a:ext uri="{FF2B5EF4-FFF2-40B4-BE49-F238E27FC236}">
                    <a16:creationId xmlns:a16="http://schemas.microsoft.com/office/drawing/2014/main" id="{00B487B3-21AB-4E9E-9C83-0D26969CB52D}"/>
                  </a:ext>
                </a:extLst>
              </p:cNvPr>
              <p:cNvSpPr>
                <a:spLocks/>
              </p:cNvSpPr>
              <p:nvPr/>
            </p:nvSpPr>
            <p:spPr bwMode="auto">
              <a:xfrm>
                <a:off x="939800" y="3584576"/>
                <a:ext cx="190500" cy="371475"/>
              </a:xfrm>
              <a:custGeom>
                <a:avLst/>
                <a:gdLst>
                  <a:gd name="T0" fmla="*/ 60 w 142"/>
                  <a:gd name="T1" fmla="*/ 9 h 276"/>
                  <a:gd name="T2" fmla="*/ 129 w 142"/>
                  <a:gd name="T3" fmla="*/ 131 h 276"/>
                  <a:gd name="T4" fmla="*/ 126 w 142"/>
                  <a:gd name="T5" fmla="*/ 171 h 276"/>
                  <a:gd name="T6" fmla="*/ 65 w 142"/>
                  <a:gd name="T7" fmla="*/ 263 h 276"/>
                  <a:gd name="T8" fmla="*/ 47 w 142"/>
                  <a:gd name="T9" fmla="*/ 268 h 276"/>
                  <a:gd name="T10" fmla="*/ 49 w 142"/>
                  <a:gd name="T11" fmla="*/ 254 h 276"/>
                  <a:gd name="T12" fmla="*/ 68 w 142"/>
                  <a:gd name="T13" fmla="*/ 197 h 276"/>
                  <a:gd name="T14" fmla="*/ 88 w 142"/>
                  <a:gd name="T15" fmla="*/ 162 h 276"/>
                  <a:gd name="T16" fmla="*/ 91 w 142"/>
                  <a:gd name="T17" fmla="*/ 148 h 276"/>
                  <a:gd name="T18" fmla="*/ 32 w 142"/>
                  <a:gd name="T19" fmla="*/ 76 h 276"/>
                  <a:gd name="T20" fmla="*/ 25 w 142"/>
                  <a:gd name="T21" fmla="*/ 16 h 276"/>
                  <a:gd name="T22" fmla="*/ 60 w 142"/>
                  <a:gd name="T23" fmla="*/ 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6">
                    <a:moveTo>
                      <a:pt x="60" y="9"/>
                    </a:moveTo>
                    <a:cubicBezTo>
                      <a:pt x="129" y="131"/>
                      <a:pt x="129" y="131"/>
                      <a:pt x="129" y="131"/>
                    </a:cubicBezTo>
                    <a:cubicBezTo>
                      <a:pt x="129" y="131"/>
                      <a:pt x="142" y="152"/>
                      <a:pt x="126" y="171"/>
                    </a:cubicBezTo>
                    <a:cubicBezTo>
                      <a:pt x="102" y="200"/>
                      <a:pt x="65" y="263"/>
                      <a:pt x="65" y="263"/>
                    </a:cubicBezTo>
                    <a:cubicBezTo>
                      <a:pt x="65" y="263"/>
                      <a:pt x="60" y="276"/>
                      <a:pt x="47" y="268"/>
                    </a:cubicBezTo>
                    <a:cubicBezTo>
                      <a:pt x="41" y="264"/>
                      <a:pt x="49" y="254"/>
                      <a:pt x="49" y="254"/>
                    </a:cubicBezTo>
                    <a:cubicBezTo>
                      <a:pt x="49" y="254"/>
                      <a:pt x="62" y="214"/>
                      <a:pt x="68" y="197"/>
                    </a:cubicBezTo>
                    <a:cubicBezTo>
                      <a:pt x="76" y="173"/>
                      <a:pt x="88" y="162"/>
                      <a:pt x="88" y="162"/>
                    </a:cubicBezTo>
                    <a:cubicBezTo>
                      <a:pt x="88" y="162"/>
                      <a:pt x="96" y="155"/>
                      <a:pt x="91" y="148"/>
                    </a:cubicBezTo>
                    <a:cubicBezTo>
                      <a:pt x="85" y="139"/>
                      <a:pt x="32" y="76"/>
                      <a:pt x="32" y="76"/>
                    </a:cubicBezTo>
                    <a:cubicBezTo>
                      <a:pt x="32" y="76"/>
                      <a:pt x="0" y="40"/>
                      <a:pt x="25" y="16"/>
                    </a:cubicBezTo>
                    <a:cubicBezTo>
                      <a:pt x="42" y="0"/>
                      <a:pt x="60" y="9"/>
                      <a:pt x="60" y="9"/>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2" name="Freeform 164">
                <a:extLst>
                  <a:ext uri="{FF2B5EF4-FFF2-40B4-BE49-F238E27FC236}">
                    <a16:creationId xmlns:a16="http://schemas.microsoft.com/office/drawing/2014/main" id="{3E87A1F6-6A2F-4D46-8268-6D961720057C}"/>
                  </a:ext>
                </a:extLst>
              </p:cNvPr>
              <p:cNvSpPr>
                <a:spLocks/>
              </p:cNvSpPr>
              <p:nvPr/>
            </p:nvSpPr>
            <p:spPr bwMode="auto">
              <a:xfrm>
                <a:off x="927100" y="3343276"/>
                <a:ext cx="173038" cy="315913"/>
              </a:xfrm>
              <a:custGeom>
                <a:avLst/>
                <a:gdLst>
                  <a:gd name="T0" fmla="*/ 98 w 129"/>
                  <a:gd name="T1" fmla="*/ 223 h 235"/>
                  <a:gd name="T2" fmla="*/ 107 w 129"/>
                  <a:gd name="T3" fmla="*/ 106 h 235"/>
                  <a:gd name="T4" fmla="*/ 126 w 129"/>
                  <a:gd name="T5" fmla="*/ 73 h 235"/>
                  <a:gd name="T6" fmla="*/ 90 w 129"/>
                  <a:gd name="T7" fmla="*/ 18 h 235"/>
                  <a:gd name="T8" fmla="*/ 44 w 129"/>
                  <a:gd name="T9" fmla="*/ 3 h 235"/>
                  <a:gd name="T10" fmla="*/ 27 w 129"/>
                  <a:gd name="T11" fmla="*/ 45 h 235"/>
                  <a:gd name="T12" fmla="*/ 36 w 129"/>
                  <a:gd name="T13" fmla="*/ 125 h 235"/>
                  <a:gd name="T14" fmla="*/ 0 w 129"/>
                  <a:gd name="T15" fmla="*/ 201 h 235"/>
                  <a:gd name="T16" fmla="*/ 26 w 129"/>
                  <a:gd name="T17" fmla="*/ 220 h 235"/>
                  <a:gd name="T18" fmla="*/ 98 w 129"/>
                  <a:gd name="T19" fmla="*/ 2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35">
                    <a:moveTo>
                      <a:pt x="98" y="223"/>
                    </a:moveTo>
                    <a:cubicBezTo>
                      <a:pt x="98" y="223"/>
                      <a:pt x="101" y="113"/>
                      <a:pt x="107" y="106"/>
                    </a:cubicBezTo>
                    <a:cubicBezTo>
                      <a:pt x="119" y="95"/>
                      <a:pt x="129" y="82"/>
                      <a:pt x="126" y="73"/>
                    </a:cubicBezTo>
                    <a:cubicBezTo>
                      <a:pt x="121" y="57"/>
                      <a:pt x="112" y="46"/>
                      <a:pt x="90" y="18"/>
                    </a:cubicBezTo>
                    <a:cubicBezTo>
                      <a:pt x="74" y="0"/>
                      <a:pt x="44" y="3"/>
                      <a:pt x="44" y="3"/>
                    </a:cubicBezTo>
                    <a:cubicBezTo>
                      <a:pt x="44" y="3"/>
                      <a:pt x="22" y="17"/>
                      <a:pt x="27" y="45"/>
                    </a:cubicBezTo>
                    <a:cubicBezTo>
                      <a:pt x="32" y="72"/>
                      <a:pt x="41" y="107"/>
                      <a:pt x="36" y="125"/>
                    </a:cubicBezTo>
                    <a:cubicBezTo>
                      <a:pt x="32" y="143"/>
                      <a:pt x="0" y="201"/>
                      <a:pt x="0" y="201"/>
                    </a:cubicBezTo>
                    <a:cubicBezTo>
                      <a:pt x="0" y="201"/>
                      <a:pt x="7" y="213"/>
                      <a:pt x="26" y="220"/>
                    </a:cubicBezTo>
                    <a:cubicBezTo>
                      <a:pt x="61" y="235"/>
                      <a:pt x="87" y="233"/>
                      <a:pt x="98" y="223"/>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3" name="Freeform 165">
                <a:extLst>
                  <a:ext uri="{FF2B5EF4-FFF2-40B4-BE49-F238E27FC236}">
                    <a16:creationId xmlns:a16="http://schemas.microsoft.com/office/drawing/2014/main" id="{2B2A9ACC-8E66-4B79-BA7C-33C54F347CED}"/>
                  </a:ext>
                </a:extLst>
              </p:cNvPr>
              <p:cNvSpPr>
                <a:spLocks/>
              </p:cNvSpPr>
              <p:nvPr/>
            </p:nvSpPr>
            <p:spPr bwMode="auto">
              <a:xfrm>
                <a:off x="935038" y="3922713"/>
                <a:ext cx="106363" cy="114300"/>
              </a:xfrm>
              <a:custGeom>
                <a:avLst/>
                <a:gdLst>
                  <a:gd name="T0" fmla="*/ 38 w 79"/>
                  <a:gd name="T1" fmla="*/ 7 h 85"/>
                  <a:gd name="T2" fmla="*/ 50 w 79"/>
                  <a:gd name="T3" fmla="*/ 52 h 85"/>
                  <a:gd name="T4" fmla="*/ 72 w 79"/>
                  <a:gd name="T5" fmla="*/ 58 h 85"/>
                  <a:gd name="T6" fmla="*/ 76 w 79"/>
                  <a:gd name="T7" fmla="*/ 80 h 85"/>
                  <a:gd name="T8" fmla="*/ 57 w 79"/>
                  <a:gd name="T9" fmla="*/ 81 h 85"/>
                  <a:gd name="T10" fmla="*/ 33 w 79"/>
                  <a:gd name="T11" fmla="*/ 69 h 85"/>
                  <a:gd name="T12" fmla="*/ 24 w 79"/>
                  <a:gd name="T13" fmla="*/ 57 h 85"/>
                  <a:gd name="T14" fmla="*/ 17 w 79"/>
                  <a:gd name="T15" fmla="*/ 51 h 85"/>
                  <a:gd name="T16" fmla="*/ 20 w 79"/>
                  <a:gd name="T17" fmla="*/ 82 h 85"/>
                  <a:gd name="T18" fmla="*/ 17 w 79"/>
                  <a:gd name="T19" fmla="*/ 81 h 85"/>
                  <a:gd name="T20" fmla="*/ 5 w 79"/>
                  <a:gd name="T21" fmla="*/ 36 h 85"/>
                  <a:gd name="T22" fmla="*/ 8 w 79"/>
                  <a:gd name="T23" fmla="*/ 14 h 85"/>
                  <a:gd name="T24" fmla="*/ 12 w 79"/>
                  <a:gd name="T25" fmla="*/ 2 h 85"/>
                  <a:gd name="T26" fmla="*/ 38 w 79"/>
                  <a:gd name="T27"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85">
                    <a:moveTo>
                      <a:pt x="38" y="7"/>
                    </a:moveTo>
                    <a:cubicBezTo>
                      <a:pt x="38" y="7"/>
                      <a:pt x="38" y="46"/>
                      <a:pt x="50" y="52"/>
                    </a:cubicBezTo>
                    <a:cubicBezTo>
                      <a:pt x="52" y="53"/>
                      <a:pt x="72" y="58"/>
                      <a:pt x="72" y="58"/>
                    </a:cubicBezTo>
                    <a:cubicBezTo>
                      <a:pt x="72" y="58"/>
                      <a:pt x="79" y="72"/>
                      <a:pt x="76" y="80"/>
                    </a:cubicBezTo>
                    <a:cubicBezTo>
                      <a:pt x="75" y="83"/>
                      <a:pt x="64" y="81"/>
                      <a:pt x="57" y="81"/>
                    </a:cubicBezTo>
                    <a:cubicBezTo>
                      <a:pt x="39" y="82"/>
                      <a:pt x="33" y="69"/>
                      <a:pt x="33" y="69"/>
                    </a:cubicBezTo>
                    <a:cubicBezTo>
                      <a:pt x="33" y="69"/>
                      <a:pt x="26" y="59"/>
                      <a:pt x="24" y="57"/>
                    </a:cubicBezTo>
                    <a:cubicBezTo>
                      <a:pt x="15" y="40"/>
                      <a:pt x="17" y="51"/>
                      <a:pt x="17" y="51"/>
                    </a:cubicBezTo>
                    <a:cubicBezTo>
                      <a:pt x="20" y="82"/>
                      <a:pt x="20" y="82"/>
                      <a:pt x="20" y="82"/>
                    </a:cubicBezTo>
                    <a:cubicBezTo>
                      <a:pt x="20" y="82"/>
                      <a:pt x="18" y="80"/>
                      <a:pt x="17" y="81"/>
                    </a:cubicBezTo>
                    <a:cubicBezTo>
                      <a:pt x="17" y="85"/>
                      <a:pt x="5" y="36"/>
                      <a:pt x="5" y="36"/>
                    </a:cubicBezTo>
                    <a:cubicBezTo>
                      <a:pt x="5" y="36"/>
                      <a:pt x="0" y="27"/>
                      <a:pt x="8" y="14"/>
                    </a:cubicBezTo>
                    <a:cubicBezTo>
                      <a:pt x="13" y="7"/>
                      <a:pt x="9" y="2"/>
                      <a:pt x="12" y="2"/>
                    </a:cubicBezTo>
                    <a:cubicBezTo>
                      <a:pt x="21" y="0"/>
                      <a:pt x="38" y="7"/>
                      <a:pt x="38" y="7"/>
                    </a:cubicBezTo>
                    <a:close/>
                  </a:path>
                </a:pathLst>
              </a:custGeom>
              <a:solidFill>
                <a:srgbClr val="6B7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4" name="Freeform 166">
                <a:extLst>
                  <a:ext uri="{FF2B5EF4-FFF2-40B4-BE49-F238E27FC236}">
                    <a16:creationId xmlns:a16="http://schemas.microsoft.com/office/drawing/2014/main" id="{11439D12-6BF5-4A67-936D-08C7495B188F}"/>
                  </a:ext>
                </a:extLst>
              </p:cNvPr>
              <p:cNvSpPr>
                <a:spLocks/>
              </p:cNvSpPr>
              <p:nvPr/>
            </p:nvSpPr>
            <p:spPr bwMode="auto">
              <a:xfrm>
                <a:off x="981075" y="3889376"/>
                <a:ext cx="88900" cy="139700"/>
              </a:xfrm>
              <a:custGeom>
                <a:avLst/>
                <a:gdLst>
                  <a:gd name="T0" fmla="*/ 47 w 66"/>
                  <a:gd name="T1" fmla="*/ 26 h 104"/>
                  <a:gd name="T2" fmla="*/ 55 w 66"/>
                  <a:gd name="T3" fmla="*/ 71 h 104"/>
                  <a:gd name="T4" fmla="*/ 65 w 66"/>
                  <a:gd name="T5" fmla="*/ 83 h 104"/>
                  <a:gd name="T6" fmla="*/ 64 w 66"/>
                  <a:gd name="T7" fmla="*/ 97 h 104"/>
                  <a:gd name="T8" fmla="*/ 37 w 66"/>
                  <a:gd name="T9" fmla="*/ 95 h 104"/>
                  <a:gd name="T10" fmla="*/ 20 w 66"/>
                  <a:gd name="T11" fmla="*/ 71 h 104"/>
                  <a:gd name="T12" fmla="*/ 16 w 66"/>
                  <a:gd name="T13" fmla="*/ 50 h 104"/>
                  <a:gd name="T14" fmla="*/ 5 w 66"/>
                  <a:gd name="T15" fmla="*/ 80 h 104"/>
                  <a:gd name="T16" fmla="*/ 2 w 66"/>
                  <a:gd name="T17" fmla="*/ 78 h 104"/>
                  <a:gd name="T18" fmla="*/ 8 w 66"/>
                  <a:gd name="T19" fmla="*/ 31 h 104"/>
                  <a:gd name="T20" fmla="*/ 23 w 66"/>
                  <a:gd name="T21" fmla="*/ 11 h 104"/>
                  <a:gd name="T22" fmla="*/ 47 w 66"/>
                  <a:gd name="T23"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04">
                    <a:moveTo>
                      <a:pt x="47" y="26"/>
                    </a:moveTo>
                    <a:cubicBezTo>
                      <a:pt x="47" y="26"/>
                      <a:pt x="37" y="57"/>
                      <a:pt x="55" y="71"/>
                    </a:cubicBezTo>
                    <a:cubicBezTo>
                      <a:pt x="65" y="78"/>
                      <a:pt x="65" y="83"/>
                      <a:pt x="65" y="83"/>
                    </a:cubicBezTo>
                    <a:cubicBezTo>
                      <a:pt x="65" y="83"/>
                      <a:pt x="66" y="90"/>
                      <a:pt x="64" y="97"/>
                    </a:cubicBezTo>
                    <a:cubicBezTo>
                      <a:pt x="62" y="104"/>
                      <a:pt x="48" y="101"/>
                      <a:pt x="37" y="95"/>
                    </a:cubicBezTo>
                    <a:cubicBezTo>
                      <a:pt x="21" y="88"/>
                      <a:pt x="20" y="71"/>
                      <a:pt x="20" y="71"/>
                    </a:cubicBezTo>
                    <a:cubicBezTo>
                      <a:pt x="16" y="50"/>
                      <a:pt x="16" y="50"/>
                      <a:pt x="16" y="50"/>
                    </a:cubicBezTo>
                    <a:cubicBezTo>
                      <a:pt x="5" y="80"/>
                      <a:pt x="5" y="80"/>
                      <a:pt x="5" y="80"/>
                    </a:cubicBezTo>
                    <a:cubicBezTo>
                      <a:pt x="5" y="80"/>
                      <a:pt x="3" y="78"/>
                      <a:pt x="2" y="78"/>
                    </a:cubicBezTo>
                    <a:cubicBezTo>
                      <a:pt x="0" y="82"/>
                      <a:pt x="5" y="42"/>
                      <a:pt x="8" y="31"/>
                    </a:cubicBezTo>
                    <a:cubicBezTo>
                      <a:pt x="14" y="13"/>
                      <a:pt x="21" y="15"/>
                      <a:pt x="23" y="11"/>
                    </a:cubicBezTo>
                    <a:cubicBezTo>
                      <a:pt x="29" y="0"/>
                      <a:pt x="47" y="26"/>
                      <a:pt x="47" y="26"/>
                    </a:cubicBezTo>
                    <a:close/>
                  </a:path>
                </a:pathLst>
              </a:custGeom>
              <a:solidFill>
                <a:srgbClr val="919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5" name="Freeform 167">
                <a:extLst>
                  <a:ext uri="{FF2B5EF4-FFF2-40B4-BE49-F238E27FC236}">
                    <a16:creationId xmlns:a16="http://schemas.microsoft.com/office/drawing/2014/main" id="{EBC3B6EE-CDAA-43C7-A365-E3237467B41E}"/>
                  </a:ext>
                </a:extLst>
              </p:cNvPr>
              <p:cNvSpPr>
                <a:spLocks/>
              </p:cNvSpPr>
              <p:nvPr/>
            </p:nvSpPr>
            <p:spPr bwMode="auto">
              <a:xfrm>
                <a:off x="1185863" y="3060701"/>
                <a:ext cx="61913" cy="92075"/>
              </a:xfrm>
              <a:custGeom>
                <a:avLst/>
                <a:gdLst>
                  <a:gd name="T0" fmla="*/ 5 w 46"/>
                  <a:gd name="T1" fmla="*/ 63 h 68"/>
                  <a:gd name="T2" fmla="*/ 2 w 46"/>
                  <a:gd name="T3" fmla="*/ 33 h 68"/>
                  <a:gd name="T4" fmla="*/ 10 w 46"/>
                  <a:gd name="T5" fmla="*/ 27 h 68"/>
                  <a:gd name="T6" fmla="*/ 14 w 46"/>
                  <a:gd name="T7" fmla="*/ 24 h 68"/>
                  <a:gd name="T8" fmla="*/ 20 w 46"/>
                  <a:gd name="T9" fmla="*/ 6 h 68"/>
                  <a:gd name="T10" fmla="*/ 26 w 46"/>
                  <a:gd name="T11" fmla="*/ 3 h 68"/>
                  <a:gd name="T12" fmla="*/ 22 w 46"/>
                  <a:gd name="T13" fmla="*/ 22 h 68"/>
                  <a:gd name="T14" fmla="*/ 26 w 46"/>
                  <a:gd name="T15" fmla="*/ 24 h 68"/>
                  <a:gd name="T16" fmla="*/ 43 w 46"/>
                  <a:gd name="T17" fmla="*/ 8 h 68"/>
                  <a:gd name="T18" fmla="*/ 40 w 46"/>
                  <a:gd name="T19" fmla="*/ 16 h 68"/>
                  <a:gd name="T20" fmla="*/ 30 w 46"/>
                  <a:gd name="T21" fmla="*/ 29 h 68"/>
                  <a:gd name="T22" fmla="*/ 32 w 46"/>
                  <a:gd name="T23" fmla="*/ 45 h 68"/>
                  <a:gd name="T24" fmla="*/ 17 w 46"/>
                  <a:gd name="T25" fmla="*/ 62 h 68"/>
                  <a:gd name="T26" fmla="*/ 5 w 46"/>
                  <a:gd name="T27"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8">
                    <a:moveTo>
                      <a:pt x="5" y="63"/>
                    </a:moveTo>
                    <a:cubicBezTo>
                      <a:pt x="5" y="63"/>
                      <a:pt x="0" y="39"/>
                      <a:pt x="2" y="33"/>
                    </a:cubicBezTo>
                    <a:cubicBezTo>
                      <a:pt x="3" y="29"/>
                      <a:pt x="8" y="28"/>
                      <a:pt x="10" y="27"/>
                    </a:cubicBezTo>
                    <a:cubicBezTo>
                      <a:pt x="12" y="27"/>
                      <a:pt x="14" y="24"/>
                      <a:pt x="14" y="24"/>
                    </a:cubicBezTo>
                    <a:cubicBezTo>
                      <a:pt x="14" y="24"/>
                      <a:pt x="17" y="18"/>
                      <a:pt x="20" y="6"/>
                    </a:cubicBezTo>
                    <a:cubicBezTo>
                      <a:pt x="22" y="0"/>
                      <a:pt x="25" y="0"/>
                      <a:pt x="26" y="3"/>
                    </a:cubicBezTo>
                    <a:cubicBezTo>
                      <a:pt x="26" y="5"/>
                      <a:pt x="24" y="17"/>
                      <a:pt x="22" y="22"/>
                    </a:cubicBezTo>
                    <a:cubicBezTo>
                      <a:pt x="22" y="24"/>
                      <a:pt x="22" y="28"/>
                      <a:pt x="26" y="24"/>
                    </a:cubicBezTo>
                    <a:cubicBezTo>
                      <a:pt x="32" y="18"/>
                      <a:pt x="41" y="8"/>
                      <a:pt x="43" y="8"/>
                    </a:cubicBezTo>
                    <a:cubicBezTo>
                      <a:pt x="46" y="8"/>
                      <a:pt x="45" y="10"/>
                      <a:pt x="40" y="16"/>
                    </a:cubicBezTo>
                    <a:cubicBezTo>
                      <a:pt x="37" y="21"/>
                      <a:pt x="29" y="29"/>
                      <a:pt x="30" y="29"/>
                    </a:cubicBezTo>
                    <a:cubicBezTo>
                      <a:pt x="37" y="40"/>
                      <a:pt x="32" y="45"/>
                      <a:pt x="32" y="45"/>
                    </a:cubicBezTo>
                    <a:cubicBezTo>
                      <a:pt x="32" y="45"/>
                      <a:pt x="21" y="60"/>
                      <a:pt x="17" y="62"/>
                    </a:cubicBezTo>
                    <a:cubicBezTo>
                      <a:pt x="7" y="68"/>
                      <a:pt x="5" y="63"/>
                      <a:pt x="5" y="63"/>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6" name="Freeform 168">
                <a:extLst>
                  <a:ext uri="{FF2B5EF4-FFF2-40B4-BE49-F238E27FC236}">
                    <a16:creationId xmlns:a16="http://schemas.microsoft.com/office/drawing/2014/main" id="{8DF1D7B7-B110-4E1F-A565-5E2C9B002B3C}"/>
                  </a:ext>
                </a:extLst>
              </p:cNvPr>
              <p:cNvSpPr>
                <a:spLocks/>
              </p:cNvSpPr>
              <p:nvPr/>
            </p:nvSpPr>
            <p:spPr bwMode="auto">
              <a:xfrm>
                <a:off x="1036638" y="3109913"/>
                <a:ext cx="184150" cy="322263"/>
              </a:xfrm>
              <a:custGeom>
                <a:avLst/>
                <a:gdLst>
                  <a:gd name="T0" fmla="*/ 4 w 137"/>
                  <a:gd name="T1" fmla="*/ 222 h 240"/>
                  <a:gd name="T2" fmla="*/ 5 w 137"/>
                  <a:gd name="T3" fmla="*/ 202 h 240"/>
                  <a:gd name="T4" fmla="*/ 56 w 137"/>
                  <a:gd name="T5" fmla="*/ 124 h 240"/>
                  <a:gd name="T6" fmla="*/ 117 w 137"/>
                  <a:gd name="T7" fmla="*/ 18 h 240"/>
                  <a:gd name="T8" fmla="*/ 127 w 137"/>
                  <a:gd name="T9" fmla="*/ 6 h 240"/>
                  <a:gd name="T10" fmla="*/ 132 w 137"/>
                  <a:gd name="T11" fmla="*/ 18 h 240"/>
                  <a:gd name="T12" fmla="*/ 87 w 137"/>
                  <a:gd name="T13" fmla="*/ 127 h 240"/>
                  <a:gd name="T14" fmla="*/ 43 w 137"/>
                  <a:gd name="T15" fmla="*/ 196 h 240"/>
                  <a:gd name="T16" fmla="*/ 4 w 137"/>
                  <a:gd name="T17"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40">
                    <a:moveTo>
                      <a:pt x="4" y="222"/>
                    </a:moveTo>
                    <a:cubicBezTo>
                      <a:pt x="4" y="222"/>
                      <a:pt x="0" y="217"/>
                      <a:pt x="5" y="202"/>
                    </a:cubicBezTo>
                    <a:cubicBezTo>
                      <a:pt x="9" y="187"/>
                      <a:pt x="27" y="165"/>
                      <a:pt x="56" y="124"/>
                    </a:cubicBezTo>
                    <a:cubicBezTo>
                      <a:pt x="95" y="66"/>
                      <a:pt x="116" y="23"/>
                      <a:pt x="117" y="18"/>
                    </a:cubicBezTo>
                    <a:cubicBezTo>
                      <a:pt x="117" y="16"/>
                      <a:pt x="123" y="8"/>
                      <a:pt x="127" y="6"/>
                    </a:cubicBezTo>
                    <a:cubicBezTo>
                      <a:pt x="136" y="0"/>
                      <a:pt x="137" y="5"/>
                      <a:pt x="132" y="18"/>
                    </a:cubicBezTo>
                    <a:cubicBezTo>
                      <a:pt x="131" y="21"/>
                      <a:pt x="113" y="87"/>
                      <a:pt x="87" y="127"/>
                    </a:cubicBezTo>
                    <a:cubicBezTo>
                      <a:pt x="62" y="163"/>
                      <a:pt x="53" y="179"/>
                      <a:pt x="43" y="196"/>
                    </a:cubicBezTo>
                    <a:cubicBezTo>
                      <a:pt x="33" y="212"/>
                      <a:pt x="19" y="240"/>
                      <a:pt x="4" y="2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7" name="Freeform 169">
                <a:extLst>
                  <a:ext uri="{FF2B5EF4-FFF2-40B4-BE49-F238E27FC236}">
                    <a16:creationId xmlns:a16="http://schemas.microsoft.com/office/drawing/2014/main" id="{01464219-6750-438A-A3DB-99D4FADFB397}"/>
                  </a:ext>
                </a:extLst>
              </p:cNvPr>
              <p:cNvSpPr>
                <a:spLocks/>
              </p:cNvSpPr>
              <p:nvPr/>
            </p:nvSpPr>
            <p:spPr bwMode="auto">
              <a:xfrm>
                <a:off x="960438" y="3005138"/>
                <a:ext cx="82550" cy="447675"/>
              </a:xfrm>
              <a:custGeom>
                <a:avLst/>
                <a:gdLst>
                  <a:gd name="T0" fmla="*/ 11 w 61"/>
                  <a:gd name="T1" fmla="*/ 322 h 333"/>
                  <a:gd name="T2" fmla="*/ 2 w 61"/>
                  <a:gd name="T3" fmla="*/ 301 h 333"/>
                  <a:gd name="T4" fmla="*/ 19 w 61"/>
                  <a:gd name="T5" fmla="*/ 198 h 333"/>
                  <a:gd name="T6" fmla="*/ 34 w 61"/>
                  <a:gd name="T7" fmla="*/ 67 h 333"/>
                  <a:gd name="T8" fmla="*/ 22 w 61"/>
                  <a:gd name="T9" fmla="*/ 37 h 333"/>
                  <a:gd name="T10" fmla="*/ 15 w 61"/>
                  <a:gd name="T11" fmla="*/ 11 h 333"/>
                  <a:gd name="T12" fmla="*/ 32 w 61"/>
                  <a:gd name="T13" fmla="*/ 13 h 333"/>
                  <a:gd name="T14" fmla="*/ 41 w 61"/>
                  <a:gd name="T15" fmla="*/ 29 h 333"/>
                  <a:gd name="T16" fmla="*/ 51 w 61"/>
                  <a:gd name="T17" fmla="*/ 57 h 333"/>
                  <a:gd name="T18" fmla="*/ 52 w 61"/>
                  <a:gd name="T19" fmla="*/ 187 h 333"/>
                  <a:gd name="T20" fmla="*/ 38 w 61"/>
                  <a:gd name="T21" fmla="*/ 277 h 333"/>
                  <a:gd name="T22" fmla="*/ 11 w 61"/>
                  <a:gd name="T23" fmla="*/ 32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333">
                    <a:moveTo>
                      <a:pt x="11" y="322"/>
                    </a:moveTo>
                    <a:cubicBezTo>
                      <a:pt x="11" y="322"/>
                      <a:pt x="4" y="319"/>
                      <a:pt x="2" y="301"/>
                    </a:cubicBezTo>
                    <a:cubicBezTo>
                      <a:pt x="0" y="284"/>
                      <a:pt x="8" y="254"/>
                      <a:pt x="19" y="198"/>
                    </a:cubicBezTo>
                    <a:cubicBezTo>
                      <a:pt x="33" y="122"/>
                      <a:pt x="36" y="72"/>
                      <a:pt x="34" y="67"/>
                    </a:cubicBezTo>
                    <a:cubicBezTo>
                      <a:pt x="32" y="62"/>
                      <a:pt x="22" y="37"/>
                      <a:pt x="22" y="37"/>
                    </a:cubicBezTo>
                    <a:cubicBezTo>
                      <a:pt x="22" y="37"/>
                      <a:pt x="14" y="18"/>
                      <a:pt x="15" y="11"/>
                    </a:cubicBezTo>
                    <a:cubicBezTo>
                      <a:pt x="18" y="0"/>
                      <a:pt x="29" y="7"/>
                      <a:pt x="32" y="13"/>
                    </a:cubicBezTo>
                    <a:cubicBezTo>
                      <a:pt x="35" y="19"/>
                      <a:pt x="36" y="21"/>
                      <a:pt x="41" y="29"/>
                    </a:cubicBezTo>
                    <a:cubicBezTo>
                      <a:pt x="47" y="39"/>
                      <a:pt x="55" y="44"/>
                      <a:pt x="51" y="57"/>
                    </a:cubicBezTo>
                    <a:cubicBezTo>
                      <a:pt x="50" y="61"/>
                      <a:pt x="61" y="135"/>
                      <a:pt x="52" y="187"/>
                    </a:cubicBezTo>
                    <a:cubicBezTo>
                      <a:pt x="43" y="236"/>
                      <a:pt x="41" y="255"/>
                      <a:pt x="38" y="277"/>
                    </a:cubicBezTo>
                    <a:cubicBezTo>
                      <a:pt x="35" y="299"/>
                      <a:pt x="33" y="333"/>
                      <a:pt x="11" y="3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8" name="Freeform 170">
                <a:extLst>
                  <a:ext uri="{FF2B5EF4-FFF2-40B4-BE49-F238E27FC236}">
                    <a16:creationId xmlns:a16="http://schemas.microsoft.com/office/drawing/2014/main" id="{BB76AD3F-959F-4FEA-9A07-A434E1DDB9EA}"/>
                  </a:ext>
                </a:extLst>
              </p:cNvPr>
              <p:cNvSpPr>
                <a:spLocks/>
              </p:cNvSpPr>
              <p:nvPr/>
            </p:nvSpPr>
            <p:spPr bwMode="auto">
              <a:xfrm>
                <a:off x="1012825" y="3028951"/>
                <a:ext cx="33338" cy="58738"/>
              </a:xfrm>
              <a:custGeom>
                <a:avLst/>
                <a:gdLst>
                  <a:gd name="T0" fmla="*/ 22 w 25"/>
                  <a:gd name="T1" fmla="*/ 4 h 44"/>
                  <a:gd name="T2" fmla="*/ 14 w 25"/>
                  <a:gd name="T3" fmla="*/ 11 h 44"/>
                  <a:gd name="T4" fmla="*/ 3 w 25"/>
                  <a:gd name="T5" fmla="*/ 22 h 44"/>
                  <a:gd name="T6" fmla="*/ 3 w 25"/>
                  <a:gd name="T7" fmla="*/ 44 h 44"/>
                  <a:gd name="T8" fmla="*/ 14 w 25"/>
                  <a:gd name="T9" fmla="*/ 38 h 44"/>
                  <a:gd name="T10" fmla="*/ 22 w 25"/>
                  <a:gd name="T11" fmla="*/ 12 h 44"/>
                  <a:gd name="T12" fmla="*/ 22 w 25"/>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25" h="44">
                    <a:moveTo>
                      <a:pt x="22" y="4"/>
                    </a:moveTo>
                    <a:cubicBezTo>
                      <a:pt x="22" y="4"/>
                      <a:pt x="19" y="0"/>
                      <a:pt x="14" y="11"/>
                    </a:cubicBezTo>
                    <a:cubicBezTo>
                      <a:pt x="12" y="15"/>
                      <a:pt x="9" y="24"/>
                      <a:pt x="3" y="22"/>
                    </a:cubicBezTo>
                    <a:cubicBezTo>
                      <a:pt x="0" y="21"/>
                      <a:pt x="3" y="44"/>
                      <a:pt x="3" y="44"/>
                    </a:cubicBezTo>
                    <a:cubicBezTo>
                      <a:pt x="3" y="44"/>
                      <a:pt x="12" y="40"/>
                      <a:pt x="14" y="38"/>
                    </a:cubicBezTo>
                    <a:cubicBezTo>
                      <a:pt x="18" y="33"/>
                      <a:pt x="22" y="12"/>
                      <a:pt x="22" y="12"/>
                    </a:cubicBezTo>
                    <a:cubicBezTo>
                      <a:pt x="22" y="12"/>
                      <a:pt x="25" y="1"/>
                      <a:pt x="22" y="4"/>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69" name="Freeform 171">
                <a:extLst>
                  <a:ext uri="{FF2B5EF4-FFF2-40B4-BE49-F238E27FC236}">
                    <a16:creationId xmlns:a16="http://schemas.microsoft.com/office/drawing/2014/main" id="{3138BE44-DD6D-4D73-B189-1D2C78CF143B}"/>
                  </a:ext>
                </a:extLst>
              </p:cNvPr>
              <p:cNvSpPr>
                <a:spLocks/>
              </p:cNvSpPr>
              <p:nvPr/>
            </p:nvSpPr>
            <p:spPr bwMode="auto">
              <a:xfrm>
                <a:off x="938213" y="3181351"/>
                <a:ext cx="157163" cy="352425"/>
              </a:xfrm>
              <a:custGeom>
                <a:avLst/>
                <a:gdLst>
                  <a:gd name="T0" fmla="*/ 111 w 117"/>
                  <a:gd name="T1" fmla="*/ 38 h 263"/>
                  <a:gd name="T2" fmla="*/ 73 w 117"/>
                  <a:gd name="T3" fmla="*/ 5 h 263"/>
                  <a:gd name="T4" fmla="*/ 10 w 117"/>
                  <a:gd name="T5" fmla="*/ 51 h 263"/>
                  <a:gd name="T6" fmla="*/ 23 w 117"/>
                  <a:gd name="T7" fmla="*/ 138 h 263"/>
                  <a:gd name="T8" fmla="*/ 46 w 117"/>
                  <a:gd name="T9" fmla="*/ 228 h 263"/>
                  <a:gd name="T10" fmla="*/ 27 w 117"/>
                  <a:gd name="T11" fmla="*/ 263 h 263"/>
                  <a:gd name="T12" fmla="*/ 77 w 117"/>
                  <a:gd name="T13" fmla="*/ 221 h 263"/>
                  <a:gd name="T14" fmla="*/ 75 w 117"/>
                  <a:gd name="T15" fmla="*/ 137 h 263"/>
                  <a:gd name="T16" fmla="*/ 83 w 117"/>
                  <a:gd name="T17" fmla="*/ 164 h 263"/>
                  <a:gd name="T18" fmla="*/ 87 w 117"/>
                  <a:gd name="T19" fmla="*/ 220 h 263"/>
                  <a:gd name="T20" fmla="*/ 112 w 117"/>
                  <a:gd name="T21" fmla="*/ 153 h 263"/>
                  <a:gd name="T22" fmla="*/ 104 w 117"/>
                  <a:gd name="T23" fmla="*/ 97 h 263"/>
                  <a:gd name="T24" fmla="*/ 111 w 117"/>
                  <a:gd name="T25" fmla="*/ 62 h 263"/>
                  <a:gd name="T26" fmla="*/ 111 w 117"/>
                  <a:gd name="T27" fmla="*/ 3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263">
                    <a:moveTo>
                      <a:pt x="111" y="38"/>
                    </a:moveTo>
                    <a:cubicBezTo>
                      <a:pt x="111" y="38"/>
                      <a:pt x="103" y="10"/>
                      <a:pt x="73" y="5"/>
                    </a:cubicBezTo>
                    <a:cubicBezTo>
                      <a:pt x="43" y="0"/>
                      <a:pt x="17" y="25"/>
                      <a:pt x="10" y="51"/>
                    </a:cubicBezTo>
                    <a:cubicBezTo>
                      <a:pt x="0" y="84"/>
                      <a:pt x="13" y="122"/>
                      <a:pt x="23" y="138"/>
                    </a:cubicBezTo>
                    <a:cubicBezTo>
                      <a:pt x="32" y="154"/>
                      <a:pt x="51" y="202"/>
                      <a:pt x="46" y="228"/>
                    </a:cubicBezTo>
                    <a:cubicBezTo>
                      <a:pt x="41" y="255"/>
                      <a:pt x="27" y="263"/>
                      <a:pt x="27" y="263"/>
                    </a:cubicBezTo>
                    <a:cubicBezTo>
                      <a:pt x="27" y="263"/>
                      <a:pt x="71" y="261"/>
                      <a:pt x="77" y="221"/>
                    </a:cubicBezTo>
                    <a:cubicBezTo>
                      <a:pt x="84" y="180"/>
                      <a:pt x="75" y="137"/>
                      <a:pt x="75" y="137"/>
                    </a:cubicBezTo>
                    <a:cubicBezTo>
                      <a:pt x="75" y="137"/>
                      <a:pt x="77" y="133"/>
                      <a:pt x="83" y="164"/>
                    </a:cubicBezTo>
                    <a:cubicBezTo>
                      <a:pt x="89" y="196"/>
                      <a:pt x="87" y="220"/>
                      <a:pt x="87" y="220"/>
                    </a:cubicBezTo>
                    <a:cubicBezTo>
                      <a:pt x="87" y="220"/>
                      <a:pt x="106" y="198"/>
                      <a:pt x="112" y="153"/>
                    </a:cubicBezTo>
                    <a:cubicBezTo>
                      <a:pt x="115" y="136"/>
                      <a:pt x="108" y="110"/>
                      <a:pt x="104" y="97"/>
                    </a:cubicBezTo>
                    <a:cubicBezTo>
                      <a:pt x="97" y="71"/>
                      <a:pt x="111" y="62"/>
                      <a:pt x="111" y="62"/>
                    </a:cubicBezTo>
                    <a:cubicBezTo>
                      <a:pt x="111" y="62"/>
                      <a:pt x="117" y="62"/>
                      <a:pt x="111" y="38"/>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502" name="Group 501">
              <a:extLst>
                <a:ext uri="{FF2B5EF4-FFF2-40B4-BE49-F238E27FC236}">
                  <a16:creationId xmlns:a16="http://schemas.microsoft.com/office/drawing/2014/main" id="{10B085A4-36F6-4378-A60F-E83AD53F2936}"/>
                </a:ext>
              </a:extLst>
            </p:cNvPr>
            <p:cNvGrpSpPr/>
            <p:nvPr/>
          </p:nvGrpSpPr>
          <p:grpSpPr>
            <a:xfrm>
              <a:off x="1252203" y="2480415"/>
              <a:ext cx="167602" cy="562081"/>
              <a:chOff x="3822700" y="1671638"/>
              <a:chExt cx="260350" cy="873125"/>
            </a:xfrm>
          </p:grpSpPr>
          <p:sp>
            <p:nvSpPr>
              <p:cNvPr id="545" name="Freeform 194">
                <a:extLst>
                  <a:ext uri="{FF2B5EF4-FFF2-40B4-BE49-F238E27FC236}">
                    <a16:creationId xmlns:a16="http://schemas.microsoft.com/office/drawing/2014/main" id="{4CD60293-B069-4C32-B885-7B207CE15D15}"/>
                  </a:ext>
                </a:extLst>
              </p:cNvPr>
              <p:cNvSpPr>
                <a:spLocks/>
              </p:cNvSpPr>
              <p:nvPr/>
            </p:nvSpPr>
            <p:spPr bwMode="auto">
              <a:xfrm>
                <a:off x="3822700" y="2119313"/>
                <a:ext cx="46038" cy="69850"/>
              </a:xfrm>
              <a:custGeom>
                <a:avLst/>
                <a:gdLst>
                  <a:gd name="T0" fmla="*/ 25 w 35"/>
                  <a:gd name="T1" fmla="*/ 0 h 52"/>
                  <a:gd name="T2" fmla="*/ 14 w 35"/>
                  <a:gd name="T3" fmla="*/ 0 h 52"/>
                  <a:gd name="T4" fmla="*/ 7 w 35"/>
                  <a:gd name="T5" fmla="*/ 10 h 52"/>
                  <a:gd name="T6" fmla="*/ 9 w 35"/>
                  <a:gd name="T7" fmla="*/ 48 h 52"/>
                  <a:gd name="T8" fmla="*/ 20 w 35"/>
                  <a:gd name="T9" fmla="*/ 50 h 52"/>
                  <a:gd name="T10" fmla="*/ 27 w 35"/>
                  <a:gd name="T11" fmla="*/ 42 h 52"/>
                  <a:gd name="T12" fmla="*/ 26 w 35"/>
                  <a:gd name="T13" fmla="*/ 28 h 52"/>
                  <a:gd name="T14" fmla="*/ 25 w 3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2">
                    <a:moveTo>
                      <a:pt x="25" y="0"/>
                    </a:moveTo>
                    <a:cubicBezTo>
                      <a:pt x="14" y="0"/>
                      <a:pt x="14" y="0"/>
                      <a:pt x="14" y="0"/>
                    </a:cubicBezTo>
                    <a:cubicBezTo>
                      <a:pt x="7" y="10"/>
                      <a:pt x="7" y="10"/>
                      <a:pt x="7" y="10"/>
                    </a:cubicBezTo>
                    <a:cubicBezTo>
                      <a:pt x="7" y="10"/>
                      <a:pt x="0" y="28"/>
                      <a:pt x="9" y="48"/>
                    </a:cubicBezTo>
                    <a:cubicBezTo>
                      <a:pt x="11" y="52"/>
                      <a:pt x="15" y="52"/>
                      <a:pt x="20" y="50"/>
                    </a:cubicBezTo>
                    <a:cubicBezTo>
                      <a:pt x="26" y="49"/>
                      <a:pt x="27" y="42"/>
                      <a:pt x="27" y="42"/>
                    </a:cubicBezTo>
                    <a:cubicBezTo>
                      <a:pt x="26" y="28"/>
                      <a:pt x="26" y="28"/>
                      <a:pt x="26" y="28"/>
                    </a:cubicBezTo>
                    <a:cubicBezTo>
                      <a:pt x="35" y="12"/>
                      <a:pt x="32" y="0"/>
                      <a:pt x="25" y="0"/>
                    </a:cubicBezTo>
                    <a:close/>
                  </a:path>
                </a:pathLst>
              </a:custGeom>
              <a:solidFill>
                <a:srgbClr val="E5CB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46" name="Freeform 195">
                <a:extLst>
                  <a:ext uri="{FF2B5EF4-FFF2-40B4-BE49-F238E27FC236}">
                    <a16:creationId xmlns:a16="http://schemas.microsoft.com/office/drawing/2014/main" id="{BF7F4628-F78E-4383-A443-7F523C9EEB46}"/>
                  </a:ext>
                </a:extLst>
              </p:cNvPr>
              <p:cNvSpPr>
                <a:spLocks/>
              </p:cNvSpPr>
              <p:nvPr/>
            </p:nvSpPr>
            <p:spPr bwMode="auto">
              <a:xfrm>
                <a:off x="3822700" y="2116138"/>
                <a:ext cx="34925" cy="66675"/>
              </a:xfrm>
              <a:custGeom>
                <a:avLst/>
                <a:gdLst>
                  <a:gd name="T0" fmla="*/ 24 w 25"/>
                  <a:gd name="T1" fmla="*/ 14 h 50"/>
                  <a:gd name="T2" fmla="*/ 13 w 25"/>
                  <a:gd name="T3" fmla="*/ 28 h 50"/>
                  <a:gd name="T4" fmla="*/ 20 w 25"/>
                  <a:gd name="T5" fmla="*/ 44 h 50"/>
                  <a:gd name="T6" fmla="*/ 12 w 25"/>
                  <a:gd name="T7" fmla="*/ 45 h 50"/>
                  <a:gd name="T8" fmla="*/ 1 w 25"/>
                  <a:gd name="T9" fmla="*/ 25 h 50"/>
                  <a:gd name="T10" fmla="*/ 18 w 25"/>
                  <a:gd name="T11" fmla="*/ 1 h 50"/>
                  <a:gd name="T12" fmla="*/ 24 w 25"/>
                  <a:gd name="T13" fmla="*/ 14 h 50"/>
                </a:gdLst>
                <a:ahLst/>
                <a:cxnLst>
                  <a:cxn ang="0">
                    <a:pos x="T0" y="T1"/>
                  </a:cxn>
                  <a:cxn ang="0">
                    <a:pos x="T2" y="T3"/>
                  </a:cxn>
                  <a:cxn ang="0">
                    <a:pos x="T4" y="T5"/>
                  </a:cxn>
                  <a:cxn ang="0">
                    <a:pos x="T6" y="T7"/>
                  </a:cxn>
                  <a:cxn ang="0">
                    <a:pos x="T8" y="T9"/>
                  </a:cxn>
                  <a:cxn ang="0">
                    <a:pos x="T10" y="T11"/>
                  </a:cxn>
                  <a:cxn ang="0">
                    <a:pos x="T12" y="T13"/>
                  </a:cxn>
                </a:cxnLst>
                <a:rect l="0" t="0" r="r" b="b"/>
                <a:pathLst>
                  <a:path w="25" h="50">
                    <a:moveTo>
                      <a:pt x="24" y="14"/>
                    </a:moveTo>
                    <a:cubicBezTo>
                      <a:pt x="24" y="21"/>
                      <a:pt x="16" y="23"/>
                      <a:pt x="13" y="28"/>
                    </a:cubicBezTo>
                    <a:cubicBezTo>
                      <a:pt x="11" y="33"/>
                      <a:pt x="20" y="39"/>
                      <a:pt x="20" y="44"/>
                    </a:cubicBezTo>
                    <a:cubicBezTo>
                      <a:pt x="19" y="50"/>
                      <a:pt x="13" y="48"/>
                      <a:pt x="12" y="45"/>
                    </a:cubicBezTo>
                    <a:cubicBezTo>
                      <a:pt x="12" y="44"/>
                      <a:pt x="0" y="29"/>
                      <a:pt x="1" y="25"/>
                    </a:cubicBezTo>
                    <a:cubicBezTo>
                      <a:pt x="8" y="7"/>
                      <a:pt x="13" y="0"/>
                      <a:pt x="18" y="1"/>
                    </a:cubicBezTo>
                    <a:cubicBezTo>
                      <a:pt x="24" y="2"/>
                      <a:pt x="25" y="7"/>
                      <a:pt x="24" y="14"/>
                    </a:cubicBezTo>
                    <a:close/>
                  </a:path>
                </a:pathLst>
              </a:custGeom>
              <a:solidFill>
                <a:srgbClr val="F4D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47" name="Freeform 196">
                <a:extLst>
                  <a:ext uri="{FF2B5EF4-FFF2-40B4-BE49-F238E27FC236}">
                    <a16:creationId xmlns:a16="http://schemas.microsoft.com/office/drawing/2014/main" id="{7ED33959-CFE0-4ABD-8AFB-150EAA103B4A}"/>
                  </a:ext>
                </a:extLst>
              </p:cNvPr>
              <p:cNvSpPr>
                <a:spLocks/>
              </p:cNvSpPr>
              <p:nvPr/>
            </p:nvSpPr>
            <p:spPr bwMode="auto">
              <a:xfrm>
                <a:off x="3859213" y="1679575"/>
                <a:ext cx="171450" cy="312738"/>
              </a:xfrm>
              <a:custGeom>
                <a:avLst/>
                <a:gdLst>
                  <a:gd name="T0" fmla="*/ 66 w 128"/>
                  <a:gd name="T1" fmla="*/ 0 h 232"/>
                  <a:gd name="T2" fmla="*/ 34 w 128"/>
                  <a:gd name="T3" fmla="*/ 22 h 232"/>
                  <a:gd name="T4" fmla="*/ 15 w 128"/>
                  <a:gd name="T5" fmla="*/ 154 h 232"/>
                  <a:gd name="T6" fmla="*/ 0 w 128"/>
                  <a:gd name="T7" fmla="*/ 232 h 232"/>
                  <a:gd name="T8" fmla="*/ 44 w 128"/>
                  <a:gd name="T9" fmla="*/ 223 h 232"/>
                  <a:gd name="T10" fmla="*/ 128 w 128"/>
                  <a:gd name="T11" fmla="*/ 165 h 232"/>
                  <a:gd name="T12" fmla="*/ 125 w 128"/>
                  <a:gd name="T13" fmla="*/ 49 h 232"/>
                  <a:gd name="T14" fmla="*/ 66 w 128"/>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32">
                    <a:moveTo>
                      <a:pt x="66" y="0"/>
                    </a:moveTo>
                    <a:cubicBezTo>
                      <a:pt x="66" y="0"/>
                      <a:pt x="45" y="5"/>
                      <a:pt x="34" y="22"/>
                    </a:cubicBezTo>
                    <a:cubicBezTo>
                      <a:pt x="19" y="44"/>
                      <a:pt x="26" y="99"/>
                      <a:pt x="15" y="154"/>
                    </a:cubicBezTo>
                    <a:cubicBezTo>
                      <a:pt x="8" y="191"/>
                      <a:pt x="0" y="232"/>
                      <a:pt x="0" y="232"/>
                    </a:cubicBezTo>
                    <a:cubicBezTo>
                      <a:pt x="0" y="232"/>
                      <a:pt x="36" y="228"/>
                      <a:pt x="44" y="223"/>
                    </a:cubicBezTo>
                    <a:cubicBezTo>
                      <a:pt x="55" y="216"/>
                      <a:pt x="128" y="165"/>
                      <a:pt x="128" y="165"/>
                    </a:cubicBezTo>
                    <a:cubicBezTo>
                      <a:pt x="128" y="165"/>
                      <a:pt x="125" y="52"/>
                      <a:pt x="125" y="49"/>
                    </a:cubicBezTo>
                    <a:cubicBezTo>
                      <a:pt x="125" y="45"/>
                      <a:pt x="66" y="0"/>
                      <a:pt x="66" y="0"/>
                    </a:cubicBezTo>
                    <a:close/>
                  </a:path>
                </a:pathLst>
              </a:custGeom>
              <a:solidFill>
                <a:srgbClr val="230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48" name="Freeform 197">
                <a:extLst>
                  <a:ext uri="{FF2B5EF4-FFF2-40B4-BE49-F238E27FC236}">
                    <a16:creationId xmlns:a16="http://schemas.microsoft.com/office/drawing/2014/main" id="{994C3613-E91A-4014-A4D5-F2623874018D}"/>
                  </a:ext>
                </a:extLst>
              </p:cNvPr>
              <p:cNvSpPr>
                <a:spLocks/>
              </p:cNvSpPr>
              <p:nvPr/>
            </p:nvSpPr>
            <p:spPr bwMode="auto">
              <a:xfrm>
                <a:off x="3840163" y="1846263"/>
                <a:ext cx="92075" cy="287338"/>
              </a:xfrm>
              <a:custGeom>
                <a:avLst/>
                <a:gdLst>
                  <a:gd name="T0" fmla="*/ 54 w 68"/>
                  <a:gd name="T1" fmla="*/ 4 h 213"/>
                  <a:gd name="T2" fmla="*/ 32 w 68"/>
                  <a:gd name="T3" fmla="*/ 36 h 213"/>
                  <a:gd name="T4" fmla="*/ 27 w 68"/>
                  <a:gd name="T5" fmla="*/ 115 h 213"/>
                  <a:gd name="T6" fmla="*/ 0 w 68"/>
                  <a:gd name="T7" fmla="*/ 203 h 213"/>
                  <a:gd name="T8" fmla="*/ 4 w 68"/>
                  <a:gd name="T9" fmla="*/ 209 h 213"/>
                  <a:gd name="T10" fmla="*/ 19 w 68"/>
                  <a:gd name="T11" fmla="*/ 213 h 213"/>
                  <a:gd name="T12" fmla="*/ 57 w 68"/>
                  <a:gd name="T13" fmla="*/ 132 h 213"/>
                  <a:gd name="T14" fmla="*/ 68 w 68"/>
                  <a:gd name="T15" fmla="*/ 31 h 213"/>
                  <a:gd name="T16" fmla="*/ 54 w 68"/>
                  <a:gd name="T17" fmla="*/ 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13">
                    <a:moveTo>
                      <a:pt x="54" y="4"/>
                    </a:moveTo>
                    <a:cubicBezTo>
                      <a:pt x="54" y="4"/>
                      <a:pt x="39" y="5"/>
                      <a:pt x="32" y="36"/>
                    </a:cubicBezTo>
                    <a:cubicBezTo>
                      <a:pt x="26" y="66"/>
                      <a:pt x="30" y="106"/>
                      <a:pt x="27" y="115"/>
                    </a:cubicBezTo>
                    <a:cubicBezTo>
                      <a:pt x="24" y="122"/>
                      <a:pt x="0" y="203"/>
                      <a:pt x="0" y="203"/>
                    </a:cubicBezTo>
                    <a:cubicBezTo>
                      <a:pt x="0" y="203"/>
                      <a:pt x="3" y="208"/>
                      <a:pt x="4" y="209"/>
                    </a:cubicBezTo>
                    <a:cubicBezTo>
                      <a:pt x="11" y="212"/>
                      <a:pt x="19" y="213"/>
                      <a:pt x="19" y="213"/>
                    </a:cubicBezTo>
                    <a:cubicBezTo>
                      <a:pt x="57" y="132"/>
                      <a:pt x="57" y="132"/>
                      <a:pt x="57" y="132"/>
                    </a:cubicBezTo>
                    <a:cubicBezTo>
                      <a:pt x="68" y="31"/>
                      <a:pt x="68" y="31"/>
                      <a:pt x="68" y="31"/>
                    </a:cubicBezTo>
                    <a:cubicBezTo>
                      <a:pt x="68" y="31"/>
                      <a:pt x="66" y="0"/>
                      <a:pt x="54" y="4"/>
                    </a:cubicBezTo>
                    <a:close/>
                  </a:path>
                </a:pathLst>
              </a:custGeom>
              <a:solidFill>
                <a:srgbClr val="CEB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49" name="Freeform 198">
                <a:extLst>
                  <a:ext uri="{FF2B5EF4-FFF2-40B4-BE49-F238E27FC236}">
                    <a16:creationId xmlns:a16="http://schemas.microsoft.com/office/drawing/2014/main" id="{B9A626E8-53B0-4AC4-B209-B1D03880DDA3}"/>
                  </a:ext>
                </a:extLst>
              </p:cNvPr>
              <p:cNvSpPr>
                <a:spLocks/>
              </p:cNvSpPr>
              <p:nvPr/>
            </p:nvSpPr>
            <p:spPr bwMode="auto">
              <a:xfrm>
                <a:off x="3978275" y="2405063"/>
                <a:ext cx="88900" cy="111125"/>
              </a:xfrm>
              <a:custGeom>
                <a:avLst/>
                <a:gdLst>
                  <a:gd name="T0" fmla="*/ 8 w 67"/>
                  <a:gd name="T1" fmla="*/ 25 h 82"/>
                  <a:gd name="T2" fmla="*/ 13 w 67"/>
                  <a:gd name="T3" fmla="*/ 50 h 82"/>
                  <a:gd name="T4" fmla="*/ 3 w 67"/>
                  <a:gd name="T5" fmla="*/ 63 h 82"/>
                  <a:gd name="T6" fmla="*/ 5 w 67"/>
                  <a:gd name="T7" fmla="*/ 78 h 82"/>
                  <a:gd name="T8" fmla="*/ 28 w 67"/>
                  <a:gd name="T9" fmla="*/ 75 h 82"/>
                  <a:gd name="T10" fmla="*/ 41 w 67"/>
                  <a:gd name="T11" fmla="*/ 65 h 82"/>
                  <a:gd name="T12" fmla="*/ 44 w 67"/>
                  <a:gd name="T13" fmla="*/ 51 h 82"/>
                  <a:gd name="T14" fmla="*/ 43 w 67"/>
                  <a:gd name="T15" fmla="*/ 37 h 82"/>
                  <a:gd name="T16" fmla="*/ 59 w 67"/>
                  <a:gd name="T17" fmla="*/ 55 h 82"/>
                  <a:gd name="T18" fmla="*/ 66 w 67"/>
                  <a:gd name="T19" fmla="*/ 50 h 82"/>
                  <a:gd name="T20" fmla="*/ 47 w 67"/>
                  <a:gd name="T21" fmla="*/ 24 h 82"/>
                  <a:gd name="T22" fmla="*/ 27 w 67"/>
                  <a:gd name="T23" fmla="*/ 6 h 82"/>
                  <a:gd name="T24" fmla="*/ 8 w 67"/>
                  <a:gd name="T25"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82">
                    <a:moveTo>
                      <a:pt x="8" y="25"/>
                    </a:moveTo>
                    <a:cubicBezTo>
                      <a:pt x="8" y="25"/>
                      <a:pt x="13" y="40"/>
                      <a:pt x="13" y="50"/>
                    </a:cubicBezTo>
                    <a:cubicBezTo>
                      <a:pt x="13" y="56"/>
                      <a:pt x="3" y="63"/>
                      <a:pt x="3" y="63"/>
                    </a:cubicBezTo>
                    <a:cubicBezTo>
                      <a:pt x="3" y="63"/>
                      <a:pt x="0" y="74"/>
                      <a:pt x="5" y="78"/>
                    </a:cubicBezTo>
                    <a:cubicBezTo>
                      <a:pt x="9" y="82"/>
                      <a:pt x="20" y="77"/>
                      <a:pt x="28" y="75"/>
                    </a:cubicBezTo>
                    <a:cubicBezTo>
                      <a:pt x="35" y="73"/>
                      <a:pt x="40" y="67"/>
                      <a:pt x="41" y="65"/>
                    </a:cubicBezTo>
                    <a:cubicBezTo>
                      <a:pt x="44" y="58"/>
                      <a:pt x="44" y="51"/>
                      <a:pt x="44" y="51"/>
                    </a:cubicBezTo>
                    <a:cubicBezTo>
                      <a:pt x="43" y="37"/>
                      <a:pt x="43" y="37"/>
                      <a:pt x="43" y="37"/>
                    </a:cubicBezTo>
                    <a:cubicBezTo>
                      <a:pt x="59" y="55"/>
                      <a:pt x="59" y="55"/>
                      <a:pt x="59" y="55"/>
                    </a:cubicBezTo>
                    <a:cubicBezTo>
                      <a:pt x="59" y="55"/>
                      <a:pt x="66" y="50"/>
                      <a:pt x="66" y="50"/>
                    </a:cubicBezTo>
                    <a:cubicBezTo>
                      <a:pt x="67" y="49"/>
                      <a:pt x="47" y="24"/>
                      <a:pt x="47" y="24"/>
                    </a:cubicBezTo>
                    <a:cubicBezTo>
                      <a:pt x="47" y="24"/>
                      <a:pt x="39" y="11"/>
                      <a:pt x="27" y="6"/>
                    </a:cubicBezTo>
                    <a:cubicBezTo>
                      <a:pt x="15" y="0"/>
                      <a:pt x="8" y="25"/>
                      <a:pt x="8" y="25"/>
                    </a:cubicBezTo>
                    <a:close/>
                  </a:path>
                </a:pathLst>
              </a:custGeom>
              <a:solidFill>
                <a:srgbClr val="C1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50" name="Freeform 199">
                <a:extLst>
                  <a:ext uri="{FF2B5EF4-FFF2-40B4-BE49-F238E27FC236}">
                    <a16:creationId xmlns:a16="http://schemas.microsoft.com/office/drawing/2014/main" id="{171CD059-14B5-458D-8CB2-590CABC0C513}"/>
                  </a:ext>
                </a:extLst>
              </p:cNvPr>
              <p:cNvSpPr>
                <a:spLocks/>
              </p:cNvSpPr>
              <p:nvPr/>
            </p:nvSpPr>
            <p:spPr bwMode="auto">
              <a:xfrm>
                <a:off x="3844925" y="2043113"/>
                <a:ext cx="190500" cy="414338"/>
              </a:xfrm>
              <a:custGeom>
                <a:avLst/>
                <a:gdLst>
                  <a:gd name="T0" fmla="*/ 95 w 142"/>
                  <a:gd name="T1" fmla="*/ 79 h 308"/>
                  <a:gd name="T2" fmla="*/ 57 w 142"/>
                  <a:gd name="T3" fmla="*/ 185 h 308"/>
                  <a:gd name="T4" fmla="*/ 142 w 142"/>
                  <a:gd name="T5" fmla="*/ 288 h 308"/>
                  <a:gd name="T6" fmla="*/ 119 w 142"/>
                  <a:gd name="T7" fmla="*/ 302 h 308"/>
                  <a:gd name="T8" fmla="*/ 85 w 142"/>
                  <a:gd name="T9" fmla="*/ 284 h 308"/>
                  <a:gd name="T10" fmla="*/ 7 w 142"/>
                  <a:gd name="T11" fmla="*/ 176 h 308"/>
                  <a:gd name="T12" fmla="*/ 31 w 142"/>
                  <a:gd name="T13" fmla="*/ 65 h 308"/>
                  <a:gd name="T14" fmla="*/ 49 w 142"/>
                  <a:gd name="T15" fmla="*/ 0 h 308"/>
                  <a:gd name="T16" fmla="*/ 95 w 142"/>
                  <a:gd name="T17" fmla="*/ 7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308">
                    <a:moveTo>
                      <a:pt x="95" y="79"/>
                    </a:moveTo>
                    <a:cubicBezTo>
                      <a:pt x="96" y="82"/>
                      <a:pt x="49" y="176"/>
                      <a:pt x="57" y="185"/>
                    </a:cubicBezTo>
                    <a:cubicBezTo>
                      <a:pt x="80" y="207"/>
                      <a:pt x="141" y="280"/>
                      <a:pt x="142" y="288"/>
                    </a:cubicBezTo>
                    <a:cubicBezTo>
                      <a:pt x="142" y="288"/>
                      <a:pt x="129" y="298"/>
                      <a:pt x="119" y="302"/>
                    </a:cubicBezTo>
                    <a:cubicBezTo>
                      <a:pt x="104" y="308"/>
                      <a:pt x="85" y="284"/>
                      <a:pt x="85" y="284"/>
                    </a:cubicBezTo>
                    <a:cubicBezTo>
                      <a:pt x="61" y="249"/>
                      <a:pt x="0" y="218"/>
                      <a:pt x="7" y="176"/>
                    </a:cubicBezTo>
                    <a:cubicBezTo>
                      <a:pt x="15" y="125"/>
                      <a:pt x="31" y="65"/>
                      <a:pt x="31" y="65"/>
                    </a:cubicBezTo>
                    <a:cubicBezTo>
                      <a:pt x="49" y="0"/>
                      <a:pt x="49" y="0"/>
                      <a:pt x="49" y="0"/>
                    </a:cubicBezTo>
                    <a:cubicBezTo>
                      <a:pt x="49" y="0"/>
                      <a:pt x="94" y="32"/>
                      <a:pt x="95" y="79"/>
                    </a:cubicBezTo>
                    <a:close/>
                  </a:path>
                </a:pathLst>
              </a:custGeom>
              <a:solidFill>
                <a:srgbClr val="388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51" name="Freeform 200">
                <a:extLst>
                  <a:ext uri="{FF2B5EF4-FFF2-40B4-BE49-F238E27FC236}">
                    <a16:creationId xmlns:a16="http://schemas.microsoft.com/office/drawing/2014/main" id="{61A5D28B-18A1-4FDD-BF3D-9AF19875D674}"/>
                  </a:ext>
                </a:extLst>
              </p:cNvPr>
              <p:cNvSpPr>
                <a:spLocks/>
              </p:cNvSpPr>
              <p:nvPr/>
            </p:nvSpPr>
            <p:spPr bwMode="auto">
              <a:xfrm>
                <a:off x="3905250" y="2443163"/>
                <a:ext cx="93663" cy="101600"/>
              </a:xfrm>
              <a:custGeom>
                <a:avLst/>
                <a:gdLst>
                  <a:gd name="T0" fmla="*/ 45 w 70"/>
                  <a:gd name="T1" fmla="*/ 15 h 75"/>
                  <a:gd name="T2" fmla="*/ 26 w 70"/>
                  <a:gd name="T3" fmla="*/ 37 h 75"/>
                  <a:gd name="T4" fmla="*/ 5 w 70"/>
                  <a:gd name="T5" fmla="*/ 59 h 75"/>
                  <a:gd name="T6" fmla="*/ 1 w 70"/>
                  <a:gd name="T7" fmla="*/ 69 h 75"/>
                  <a:gd name="T8" fmla="*/ 12 w 70"/>
                  <a:gd name="T9" fmla="*/ 73 h 75"/>
                  <a:gd name="T10" fmla="*/ 39 w 70"/>
                  <a:gd name="T11" fmla="*/ 71 h 75"/>
                  <a:gd name="T12" fmla="*/ 47 w 70"/>
                  <a:gd name="T13" fmla="*/ 64 h 75"/>
                  <a:gd name="T14" fmla="*/ 57 w 70"/>
                  <a:gd name="T15" fmla="*/ 47 h 75"/>
                  <a:gd name="T16" fmla="*/ 59 w 70"/>
                  <a:gd name="T17" fmla="*/ 71 h 75"/>
                  <a:gd name="T18" fmla="*/ 68 w 70"/>
                  <a:gd name="T19" fmla="*/ 71 h 75"/>
                  <a:gd name="T20" fmla="*/ 69 w 70"/>
                  <a:gd name="T21" fmla="*/ 39 h 75"/>
                  <a:gd name="T22" fmla="*/ 64 w 70"/>
                  <a:gd name="T23" fmla="*/ 12 h 75"/>
                  <a:gd name="T24" fmla="*/ 45 w 70"/>
                  <a:gd name="T25"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45" y="15"/>
                    </a:moveTo>
                    <a:cubicBezTo>
                      <a:pt x="45" y="15"/>
                      <a:pt x="32" y="30"/>
                      <a:pt x="26" y="37"/>
                    </a:cubicBezTo>
                    <a:cubicBezTo>
                      <a:pt x="22" y="42"/>
                      <a:pt x="5" y="59"/>
                      <a:pt x="5" y="59"/>
                    </a:cubicBezTo>
                    <a:cubicBezTo>
                      <a:pt x="5" y="59"/>
                      <a:pt x="0" y="63"/>
                      <a:pt x="1" y="69"/>
                    </a:cubicBezTo>
                    <a:cubicBezTo>
                      <a:pt x="2" y="75"/>
                      <a:pt x="4" y="73"/>
                      <a:pt x="12" y="73"/>
                    </a:cubicBezTo>
                    <a:cubicBezTo>
                      <a:pt x="17" y="73"/>
                      <a:pt x="31" y="71"/>
                      <a:pt x="39" y="71"/>
                    </a:cubicBezTo>
                    <a:cubicBezTo>
                      <a:pt x="44" y="71"/>
                      <a:pt x="47" y="64"/>
                      <a:pt x="47" y="64"/>
                    </a:cubicBezTo>
                    <a:cubicBezTo>
                      <a:pt x="57" y="47"/>
                      <a:pt x="57" y="47"/>
                      <a:pt x="57" y="47"/>
                    </a:cubicBezTo>
                    <a:cubicBezTo>
                      <a:pt x="59" y="71"/>
                      <a:pt x="59" y="71"/>
                      <a:pt x="59" y="71"/>
                    </a:cubicBezTo>
                    <a:cubicBezTo>
                      <a:pt x="59" y="71"/>
                      <a:pt x="67" y="71"/>
                      <a:pt x="68" y="71"/>
                    </a:cubicBezTo>
                    <a:cubicBezTo>
                      <a:pt x="68" y="71"/>
                      <a:pt x="69" y="39"/>
                      <a:pt x="69" y="39"/>
                    </a:cubicBezTo>
                    <a:cubicBezTo>
                      <a:pt x="69" y="39"/>
                      <a:pt x="70" y="24"/>
                      <a:pt x="64" y="12"/>
                    </a:cubicBezTo>
                    <a:cubicBezTo>
                      <a:pt x="58" y="0"/>
                      <a:pt x="45" y="15"/>
                      <a:pt x="45" y="1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52" name="Freeform 201">
                <a:extLst>
                  <a:ext uri="{FF2B5EF4-FFF2-40B4-BE49-F238E27FC236}">
                    <a16:creationId xmlns:a16="http://schemas.microsoft.com/office/drawing/2014/main" id="{B1AB7FDE-8048-46DB-9CA8-0F9AD6556563}"/>
                  </a:ext>
                </a:extLst>
              </p:cNvPr>
              <p:cNvSpPr>
                <a:spLocks/>
              </p:cNvSpPr>
              <p:nvPr/>
            </p:nvSpPr>
            <p:spPr bwMode="auto">
              <a:xfrm>
                <a:off x="3946525" y="2073275"/>
                <a:ext cx="85725" cy="419100"/>
              </a:xfrm>
              <a:custGeom>
                <a:avLst/>
                <a:gdLst>
                  <a:gd name="T0" fmla="*/ 42 w 64"/>
                  <a:gd name="T1" fmla="*/ 8 h 311"/>
                  <a:gd name="T2" fmla="*/ 63 w 64"/>
                  <a:gd name="T3" fmla="*/ 86 h 311"/>
                  <a:gd name="T4" fmla="*/ 35 w 64"/>
                  <a:gd name="T5" fmla="*/ 294 h 311"/>
                  <a:gd name="T6" fmla="*/ 22 w 64"/>
                  <a:gd name="T7" fmla="*/ 306 h 311"/>
                  <a:gd name="T8" fmla="*/ 2 w 64"/>
                  <a:gd name="T9" fmla="*/ 305 h 311"/>
                  <a:gd name="T10" fmla="*/ 0 w 64"/>
                  <a:gd name="T11" fmla="*/ 55 h 311"/>
                  <a:gd name="T12" fmla="*/ 12 w 64"/>
                  <a:gd name="T13" fmla="*/ 22 h 311"/>
                  <a:gd name="T14" fmla="*/ 20 w 64"/>
                  <a:gd name="T15" fmla="*/ 0 h 311"/>
                  <a:gd name="T16" fmla="*/ 42 w 64"/>
                  <a:gd name="T17" fmla="*/ 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11">
                    <a:moveTo>
                      <a:pt x="42" y="8"/>
                    </a:moveTo>
                    <a:cubicBezTo>
                      <a:pt x="47" y="25"/>
                      <a:pt x="64" y="35"/>
                      <a:pt x="63" y="86"/>
                    </a:cubicBezTo>
                    <a:cubicBezTo>
                      <a:pt x="63" y="93"/>
                      <a:pt x="40" y="270"/>
                      <a:pt x="35" y="294"/>
                    </a:cubicBezTo>
                    <a:cubicBezTo>
                      <a:pt x="35" y="294"/>
                      <a:pt x="33" y="302"/>
                      <a:pt x="22" y="306"/>
                    </a:cubicBezTo>
                    <a:cubicBezTo>
                      <a:pt x="8" y="311"/>
                      <a:pt x="2" y="305"/>
                      <a:pt x="2" y="305"/>
                    </a:cubicBezTo>
                    <a:cubicBezTo>
                      <a:pt x="2" y="301"/>
                      <a:pt x="0" y="55"/>
                      <a:pt x="0" y="55"/>
                    </a:cubicBezTo>
                    <a:cubicBezTo>
                      <a:pt x="0" y="55"/>
                      <a:pt x="12" y="24"/>
                      <a:pt x="12" y="22"/>
                    </a:cubicBezTo>
                    <a:cubicBezTo>
                      <a:pt x="20" y="0"/>
                      <a:pt x="20" y="0"/>
                      <a:pt x="20" y="0"/>
                    </a:cubicBezTo>
                    <a:lnTo>
                      <a:pt x="42" y="8"/>
                    </a:ln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53" name="Freeform 202">
                <a:extLst>
                  <a:ext uri="{FF2B5EF4-FFF2-40B4-BE49-F238E27FC236}">
                    <a16:creationId xmlns:a16="http://schemas.microsoft.com/office/drawing/2014/main" id="{3C1F190B-2F14-473D-88EF-F216D723EB20}"/>
                  </a:ext>
                </a:extLst>
              </p:cNvPr>
              <p:cNvSpPr>
                <a:spLocks/>
              </p:cNvSpPr>
              <p:nvPr/>
            </p:nvSpPr>
            <p:spPr bwMode="auto">
              <a:xfrm>
                <a:off x="3884613" y="1846263"/>
                <a:ext cx="157163" cy="328613"/>
              </a:xfrm>
              <a:custGeom>
                <a:avLst/>
                <a:gdLst>
                  <a:gd name="T0" fmla="*/ 19 w 117"/>
                  <a:gd name="T1" fmla="*/ 6 h 244"/>
                  <a:gd name="T2" fmla="*/ 8 w 117"/>
                  <a:gd name="T3" fmla="*/ 58 h 244"/>
                  <a:gd name="T4" fmla="*/ 3 w 117"/>
                  <a:gd name="T5" fmla="*/ 83 h 244"/>
                  <a:gd name="T6" fmla="*/ 14 w 117"/>
                  <a:gd name="T7" fmla="*/ 113 h 244"/>
                  <a:gd name="T8" fmla="*/ 0 w 117"/>
                  <a:gd name="T9" fmla="*/ 208 h 244"/>
                  <a:gd name="T10" fmla="*/ 19 w 117"/>
                  <a:gd name="T11" fmla="*/ 227 h 244"/>
                  <a:gd name="T12" fmla="*/ 109 w 117"/>
                  <a:gd name="T13" fmla="*/ 224 h 244"/>
                  <a:gd name="T14" fmla="*/ 99 w 117"/>
                  <a:gd name="T15" fmla="*/ 164 h 244"/>
                  <a:gd name="T16" fmla="*/ 93 w 117"/>
                  <a:gd name="T17" fmla="*/ 137 h 244"/>
                  <a:gd name="T18" fmla="*/ 93 w 117"/>
                  <a:gd name="T19" fmla="*/ 118 h 244"/>
                  <a:gd name="T20" fmla="*/ 105 w 117"/>
                  <a:gd name="T21" fmla="*/ 81 h 244"/>
                  <a:gd name="T22" fmla="*/ 106 w 117"/>
                  <a:gd name="T23" fmla="*/ 33 h 244"/>
                  <a:gd name="T24" fmla="*/ 68 w 117"/>
                  <a:gd name="T25" fmla="*/ 2 h 244"/>
                  <a:gd name="T26" fmla="*/ 54 w 117"/>
                  <a:gd name="T27" fmla="*/ 0 h 244"/>
                  <a:gd name="T28" fmla="*/ 19 w 117"/>
                  <a:gd name="T29" fmla="*/ 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244">
                    <a:moveTo>
                      <a:pt x="19" y="6"/>
                    </a:moveTo>
                    <a:cubicBezTo>
                      <a:pt x="8" y="58"/>
                      <a:pt x="8" y="58"/>
                      <a:pt x="8" y="58"/>
                    </a:cubicBezTo>
                    <a:cubicBezTo>
                      <a:pt x="8" y="58"/>
                      <a:pt x="2" y="76"/>
                      <a:pt x="3" y="83"/>
                    </a:cubicBezTo>
                    <a:cubicBezTo>
                      <a:pt x="4" y="93"/>
                      <a:pt x="14" y="113"/>
                      <a:pt x="14" y="113"/>
                    </a:cubicBezTo>
                    <a:cubicBezTo>
                      <a:pt x="21" y="126"/>
                      <a:pt x="0" y="208"/>
                      <a:pt x="0" y="208"/>
                    </a:cubicBezTo>
                    <a:cubicBezTo>
                      <a:pt x="0" y="208"/>
                      <a:pt x="0" y="220"/>
                      <a:pt x="19" y="227"/>
                    </a:cubicBezTo>
                    <a:cubicBezTo>
                      <a:pt x="64" y="244"/>
                      <a:pt x="109" y="224"/>
                      <a:pt x="109" y="224"/>
                    </a:cubicBezTo>
                    <a:cubicBezTo>
                      <a:pt x="110" y="222"/>
                      <a:pt x="107" y="193"/>
                      <a:pt x="99" y="164"/>
                    </a:cubicBezTo>
                    <a:cubicBezTo>
                      <a:pt x="93" y="137"/>
                      <a:pt x="93" y="137"/>
                      <a:pt x="93" y="137"/>
                    </a:cubicBezTo>
                    <a:cubicBezTo>
                      <a:pt x="92" y="132"/>
                      <a:pt x="91" y="124"/>
                      <a:pt x="93" y="118"/>
                    </a:cubicBezTo>
                    <a:cubicBezTo>
                      <a:pt x="105" y="81"/>
                      <a:pt x="105" y="81"/>
                      <a:pt x="105" y="81"/>
                    </a:cubicBezTo>
                    <a:cubicBezTo>
                      <a:pt x="105" y="81"/>
                      <a:pt x="117" y="45"/>
                      <a:pt x="106" y="33"/>
                    </a:cubicBezTo>
                    <a:cubicBezTo>
                      <a:pt x="92" y="16"/>
                      <a:pt x="77" y="8"/>
                      <a:pt x="68" y="2"/>
                    </a:cubicBezTo>
                    <a:cubicBezTo>
                      <a:pt x="66" y="1"/>
                      <a:pt x="59" y="1"/>
                      <a:pt x="54" y="0"/>
                    </a:cubicBezTo>
                    <a:cubicBezTo>
                      <a:pt x="54" y="0"/>
                      <a:pt x="22" y="0"/>
                      <a:pt x="19" y="6"/>
                    </a:cubicBezTo>
                    <a:close/>
                  </a:path>
                </a:pathLst>
              </a:custGeom>
              <a:solidFill>
                <a:srgbClr val="F4D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54" name="Freeform 203">
                <a:extLst>
                  <a:ext uri="{FF2B5EF4-FFF2-40B4-BE49-F238E27FC236}">
                    <a16:creationId xmlns:a16="http://schemas.microsoft.com/office/drawing/2014/main" id="{CF6E005A-DAF4-4957-B789-C7A2F4DCFA55}"/>
                  </a:ext>
                </a:extLst>
              </p:cNvPr>
              <p:cNvSpPr>
                <a:spLocks/>
              </p:cNvSpPr>
              <p:nvPr/>
            </p:nvSpPr>
            <p:spPr bwMode="auto">
              <a:xfrm>
                <a:off x="3994150" y="1885950"/>
                <a:ext cx="88900" cy="284163"/>
              </a:xfrm>
              <a:custGeom>
                <a:avLst/>
                <a:gdLst>
                  <a:gd name="T0" fmla="*/ 6 w 67"/>
                  <a:gd name="T1" fmla="*/ 192 h 211"/>
                  <a:gd name="T2" fmla="*/ 26 w 67"/>
                  <a:gd name="T3" fmla="*/ 203 h 211"/>
                  <a:gd name="T4" fmla="*/ 63 w 67"/>
                  <a:gd name="T5" fmla="*/ 102 h 211"/>
                  <a:gd name="T6" fmla="*/ 44 w 67"/>
                  <a:gd name="T7" fmla="*/ 34 h 211"/>
                  <a:gd name="T8" fmla="*/ 15 w 67"/>
                  <a:gd name="T9" fmla="*/ 4 h 211"/>
                  <a:gd name="T10" fmla="*/ 8 w 67"/>
                  <a:gd name="T11" fmla="*/ 45 h 211"/>
                  <a:gd name="T12" fmla="*/ 34 w 67"/>
                  <a:gd name="T13" fmla="*/ 109 h 211"/>
                  <a:gd name="T14" fmla="*/ 6 w 67"/>
                  <a:gd name="T15" fmla="*/ 192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211">
                    <a:moveTo>
                      <a:pt x="6" y="192"/>
                    </a:moveTo>
                    <a:cubicBezTo>
                      <a:pt x="4" y="194"/>
                      <a:pt x="19" y="211"/>
                      <a:pt x="26" y="203"/>
                    </a:cubicBezTo>
                    <a:cubicBezTo>
                      <a:pt x="67" y="152"/>
                      <a:pt x="63" y="102"/>
                      <a:pt x="63" y="102"/>
                    </a:cubicBezTo>
                    <a:cubicBezTo>
                      <a:pt x="44" y="34"/>
                      <a:pt x="44" y="34"/>
                      <a:pt x="44" y="34"/>
                    </a:cubicBezTo>
                    <a:cubicBezTo>
                      <a:pt x="40" y="19"/>
                      <a:pt x="28" y="0"/>
                      <a:pt x="15" y="4"/>
                    </a:cubicBezTo>
                    <a:cubicBezTo>
                      <a:pt x="0" y="9"/>
                      <a:pt x="2" y="32"/>
                      <a:pt x="8" y="45"/>
                    </a:cubicBezTo>
                    <a:cubicBezTo>
                      <a:pt x="15" y="58"/>
                      <a:pt x="26" y="94"/>
                      <a:pt x="34" y="109"/>
                    </a:cubicBezTo>
                    <a:cubicBezTo>
                      <a:pt x="34" y="109"/>
                      <a:pt x="13" y="187"/>
                      <a:pt x="6" y="192"/>
                    </a:cubicBezTo>
                    <a:close/>
                  </a:path>
                </a:pathLst>
              </a:custGeom>
              <a:solidFill>
                <a:srgbClr val="F4D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55" name="Freeform 204">
                <a:extLst>
                  <a:ext uri="{FF2B5EF4-FFF2-40B4-BE49-F238E27FC236}">
                    <a16:creationId xmlns:a16="http://schemas.microsoft.com/office/drawing/2014/main" id="{10CE256D-98E5-4EE4-9456-1AC2F1249924}"/>
                  </a:ext>
                </a:extLst>
              </p:cNvPr>
              <p:cNvSpPr>
                <a:spLocks/>
              </p:cNvSpPr>
              <p:nvPr/>
            </p:nvSpPr>
            <p:spPr bwMode="auto">
              <a:xfrm>
                <a:off x="3914775" y="1795463"/>
                <a:ext cx="127000" cy="112713"/>
              </a:xfrm>
              <a:custGeom>
                <a:avLst/>
                <a:gdLst>
                  <a:gd name="T0" fmla="*/ 2 w 95"/>
                  <a:gd name="T1" fmla="*/ 46 h 83"/>
                  <a:gd name="T2" fmla="*/ 21 w 95"/>
                  <a:gd name="T3" fmla="*/ 66 h 83"/>
                  <a:gd name="T4" fmla="*/ 92 w 95"/>
                  <a:gd name="T5" fmla="*/ 79 h 83"/>
                  <a:gd name="T6" fmla="*/ 58 w 95"/>
                  <a:gd name="T7" fmla="*/ 43 h 83"/>
                  <a:gd name="T8" fmla="*/ 44 w 95"/>
                  <a:gd name="T9" fmla="*/ 0 h 83"/>
                  <a:gd name="T10" fmla="*/ 8 w 95"/>
                  <a:gd name="T11" fmla="*/ 5 h 83"/>
                  <a:gd name="T12" fmla="*/ 15 w 95"/>
                  <a:gd name="T13" fmla="*/ 39 h 83"/>
                  <a:gd name="T14" fmla="*/ 2 w 95"/>
                  <a:gd name="T15" fmla="*/ 4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83">
                    <a:moveTo>
                      <a:pt x="2" y="46"/>
                    </a:moveTo>
                    <a:cubicBezTo>
                      <a:pt x="0" y="53"/>
                      <a:pt x="6" y="61"/>
                      <a:pt x="21" y="66"/>
                    </a:cubicBezTo>
                    <a:cubicBezTo>
                      <a:pt x="30" y="70"/>
                      <a:pt x="83" y="83"/>
                      <a:pt x="92" y="79"/>
                    </a:cubicBezTo>
                    <a:cubicBezTo>
                      <a:pt x="95" y="79"/>
                      <a:pt x="64" y="53"/>
                      <a:pt x="58" y="43"/>
                    </a:cubicBezTo>
                    <a:cubicBezTo>
                      <a:pt x="44" y="0"/>
                      <a:pt x="44" y="0"/>
                      <a:pt x="44" y="0"/>
                    </a:cubicBezTo>
                    <a:cubicBezTo>
                      <a:pt x="8" y="5"/>
                      <a:pt x="8" y="5"/>
                      <a:pt x="8" y="5"/>
                    </a:cubicBezTo>
                    <a:cubicBezTo>
                      <a:pt x="8" y="5"/>
                      <a:pt x="13" y="30"/>
                      <a:pt x="15" y="39"/>
                    </a:cubicBezTo>
                    <a:cubicBezTo>
                      <a:pt x="16" y="41"/>
                      <a:pt x="4" y="41"/>
                      <a:pt x="2" y="4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56" name="Freeform 207">
                <a:extLst>
                  <a:ext uri="{FF2B5EF4-FFF2-40B4-BE49-F238E27FC236}">
                    <a16:creationId xmlns:a16="http://schemas.microsoft.com/office/drawing/2014/main" id="{5D928F3A-0D57-49FF-8998-323FCE80C734}"/>
                  </a:ext>
                </a:extLst>
              </p:cNvPr>
              <p:cNvSpPr>
                <a:spLocks/>
              </p:cNvSpPr>
              <p:nvPr/>
            </p:nvSpPr>
            <p:spPr bwMode="auto">
              <a:xfrm>
                <a:off x="3914775" y="1671638"/>
                <a:ext cx="117475" cy="350838"/>
              </a:xfrm>
              <a:custGeom>
                <a:avLst/>
                <a:gdLst>
                  <a:gd name="T0" fmla="*/ 25 w 88"/>
                  <a:gd name="T1" fmla="*/ 6 h 261"/>
                  <a:gd name="T2" fmla="*/ 85 w 88"/>
                  <a:gd name="T3" fmla="*/ 57 h 261"/>
                  <a:gd name="T4" fmla="*/ 55 w 88"/>
                  <a:gd name="T5" fmla="*/ 234 h 261"/>
                  <a:gd name="T6" fmla="*/ 33 w 88"/>
                  <a:gd name="T7" fmla="*/ 261 h 261"/>
                  <a:gd name="T8" fmla="*/ 42 w 88"/>
                  <a:gd name="T9" fmla="*/ 189 h 261"/>
                  <a:gd name="T10" fmla="*/ 38 w 88"/>
                  <a:gd name="T11" fmla="*/ 75 h 261"/>
                  <a:gd name="T12" fmla="*/ 6 w 88"/>
                  <a:gd name="T13" fmla="*/ 42 h 261"/>
                  <a:gd name="T14" fmla="*/ 15 w 88"/>
                  <a:gd name="T15" fmla="*/ 12 h 261"/>
                  <a:gd name="T16" fmla="*/ 25 w 88"/>
                  <a:gd name="T17"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61">
                    <a:moveTo>
                      <a:pt x="25" y="6"/>
                    </a:moveTo>
                    <a:cubicBezTo>
                      <a:pt x="25" y="6"/>
                      <a:pt x="84" y="0"/>
                      <a:pt x="85" y="57"/>
                    </a:cubicBezTo>
                    <a:cubicBezTo>
                      <a:pt x="88" y="137"/>
                      <a:pt x="57" y="223"/>
                      <a:pt x="55" y="234"/>
                    </a:cubicBezTo>
                    <a:cubicBezTo>
                      <a:pt x="54" y="236"/>
                      <a:pt x="48" y="260"/>
                      <a:pt x="33" y="261"/>
                    </a:cubicBezTo>
                    <a:cubicBezTo>
                      <a:pt x="33" y="261"/>
                      <a:pt x="38" y="216"/>
                      <a:pt x="42" y="189"/>
                    </a:cubicBezTo>
                    <a:cubicBezTo>
                      <a:pt x="51" y="121"/>
                      <a:pt x="45" y="85"/>
                      <a:pt x="38" y="75"/>
                    </a:cubicBezTo>
                    <a:cubicBezTo>
                      <a:pt x="33" y="66"/>
                      <a:pt x="11" y="47"/>
                      <a:pt x="6" y="42"/>
                    </a:cubicBezTo>
                    <a:cubicBezTo>
                      <a:pt x="0" y="37"/>
                      <a:pt x="2" y="27"/>
                      <a:pt x="15" y="12"/>
                    </a:cubicBezTo>
                    <a:cubicBezTo>
                      <a:pt x="18" y="8"/>
                      <a:pt x="26" y="6"/>
                      <a:pt x="25" y="6"/>
                    </a:cubicBezTo>
                    <a:close/>
                  </a:path>
                </a:pathLst>
              </a:custGeom>
              <a:solidFill>
                <a:srgbClr val="54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57" name="Freeform 208">
                <a:extLst>
                  <a:ext uri="{FF2B5EF4-FFF2-40B4-BE49-F238E27FC236}">
                    <a16:creationId xmlns:a16="http://schemas.microsoft.com/office/drawing/2014/main" id="{733977D0-550D-42B5-A237-F9E32F352B16}"/>
                  </a:ext>
                </a:extLst>
              </p:cNvPr>
              <p:cNvSpPr>
                <a:spLocks/>
              </p:cNvSpPr>
              <p:nvPr/>
            </p:nvSpPr>
            <p:spPr bwMode="auto">
              <a:xfrm>
                <a:off x="3971925" y="2144713"/>
                <a:ext cx="52388" cy="76200"/>
              </a:xfrm>
              <a:custGeom>
                <a:avLst/>
                <a:gdLst>
                  <a:gd name="T0" fmla="*/ 35 w 39"/>
                  <a:gd name="T1" fmla="*/ 5 h 56"/>
                  <a:gd name="T2" fmla="*/ 33 w 39"/>
                  <a:gd name="T3" fmla="*/ 4 h 56"/>
                  <a:gd name="T4" fmla="*/ 23 w 39"/>
                  <a:gd name="T5" fmla="*/ 0 h 56"/>
                  <a:gd name="T6" fmla="*/ 6 w 39"/>
                  <a:gd name="T7" fmla="*/ 21 h 56"/>
                  <a:gd name="T8" fmla="*/ 7 w 39"/>
                  <a:gd name="T9" fmla="*/ 47 h 56"/>
                  <a:gd name="T10" fmla="*/ 18 w 39"/>
                  <a:gd name="T11" fmla="*/ 51 h 56"/>
                  <a:gd name="T12" fmla="*/ 25 w 39"/>
                  <a:gd name="T13" fmla="*/ 36 h 56"/>
                  <a:gd name="T14" fmla="*/ 34 w 39"/>
                  <a:gd name="T15" fmla="*/ 22 h 56"/>
                  <a:gd name="T16" fmla="*/ 35 w 3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6">
                    <a:moveTo>
                      <a:pt x="35" y="5"/>
                    </a:moveTo>
                    <a:cubicBezTo>
                      <a:pt x="33" y="4"/>
                      <a:pt x="33" y="4"/>
                      <a:pt x="33" y="4"/>
                    </a:cubicBezTo>
                    <a:cubicBezTo>
                      <a:pt x="23" y="0"/>
                      <a:pt x="23" y="0"/>
                      <a:pt x="23" y="0"/>
                    </a:cubicBezTo>
                    <a:cubicBezTo>
                      <a:pt x="6" y="21"/>
                      <a:pt x="6" y="21"/>
                      <a:pt x="6" y="21"/>
                    </a:cubicBezTo>
                    <a:cubicBezTo>
                      <a:pt x="6" y="21"/>
                      <a:pt x="0" y="39"/>
                      <a:pt x="7" y="47"/>
                    </a:cubicBezTo>
                    <a:cubicBezTo>
                      <a:pt x="16" y="56"/>
                      <a:pt x="18" y="51"/>
                      <a:pt x="18" y="51"/>
                    </a:cubicBezTo>
                    <a:cubicBezTo>
                      <a:pt x="20" y="50"/>
                      <a:pt x="23" y="38"/>
                      <a:pt x="25" y="36"/>
                    </a:cubicBezTo>
                    <a:cubicBezTo>
                      <a:pt x="26" y="35"/>
                      <a:pt x="34" y="22"/>
                      <a:pt x="34" y="22"/>
                    </a:cubicBezTo>
                    <a:cubicBezTo>
                      <a:pt x="38" y="15"/>
                      <a:pt x="39" y="10"/>
                      <a:pt x="35" y="5"/>
                    </a:cubicBezTo>
                    <a:close/>
                  </a:path>
                </a:pathLst>
              </a:custGeom>
              <a:solidFill>
                <a:srgbClr val="FFE1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58" name="Freeform 209">
                <a:extLst>
                  <a:ext uri="{FF2B5EF4-FFF2-40B4-BE49-F238E27FC236}">
                    <a16:creationId xmlns:a16="http://schemas.microsoft.com/office/drawing/2014/main" id="{6BF63652-8C7B-4D17-951F-CA9D77C8F7E7}"/>
                  </a:ext>
                </a:extLst>
              </p:cNvPr>
              <p:cNvSpPr>
                <a:spLocks/>
              </p:cNvSpPr>
              <p:nvPr/>
            </p:nvSpPr>
            <p:spPr bwMode="auto">
              <a:xfrm>
                <a:off x="3965575" y="2166938"/>
                <a:ext cx="57150" cy="90488"/>
              </a:xfrm>
              <a:custGeom>
                <a:avLst/>
                <a:gdLst>
                  <a:gd name="T0" fmla="*/ 6 w 43"/>
                  <a:gd name="T1" fmla="*/ 0 h 67"/>
                  <a:gd name="T2" fmla="*/ 43 w 43"/>
                  <a:gd name="T3" fmla="*/ 18 h 67"/>
                  <a:gd name="T4" fmla="*/ 41 w 43"/>
                  <a:gd name="T5" fmla="*/ 52 h 67"/>
                  <a:gd name="T6" fmla="*/ 24 w 43"/>
                  <a:gd name="T7" fmla="*/ 52 h 67"/>
                  <a:gd name="T8" fmla="*/ 6 w 43"/>
                  <a:gd name="T9" fmla="*/ 0 h 67"/>
                </a:gdLst>
                <a:ahLst/>
                <a:cxnLst>
                  <a:cxn ang="0">
                    <a:pos x="T0" y="T1"/>
                  </a:cxn>
                  <a:cxn ang="0">
                    <a:pos x="T2" y="T3"/>
                  </a:cxn>
                  <a:cxn ang="0">
                    <a:pos x="T4" y="T5"/>
                  </a:cxn>
                  <a:cxn ang="0">
                    <a:pos x="T6" y="T7"/>
                  </a:cxn>
                  <a:cxn ang="0">
                    <a:pos x="T8" y="T9"/>
                  </a:cxn>
                </a:cxnLst>
                <a:rect l="0" t="0" r="r" b="b"/>
                <a:pathLst>
                  <a:path w="43" h="67">
                    <a:moveTo>
                      <a:pt x="6" y="0"/>
                    </a:moveTo>
                    <a:cubicBezTo>
                      <a:pt x="43" y="18"/>
                      <a:pt x="43" y="18"/>
                      <a:pt x="43" y="18"/>
                    </a:cubicBezTo>
                    <a:cubicBezTo>
                      <a:pt x="41" y="52"/>
                      <a:pt x="41" y="52"/>
                      <a:pt x="41" y="52"/>
                    </a:cubicBezTo>
                    <a:cubicBezTo>
                      <a:pt x="41" y="52"/>
                      <a:pt x="39" y="67"/>
                      <a:pt x="24" y="52"/>
                    </a:cubicBezTo>
                    <a:cubicBezTo>
                      <a:pt x="10" y="36"/>
                      <a:pt x="0" y="31"/>
                      <a:pt x="6" y="0"/>
                    </a:cubicBez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503" name="Group 502">
              <a:extLst>
                <a:ext uri="{FF2B5EF4-FFF2-40B4-BE49-F238E27FC236}">
                  <a16:creationId xmlns:a16="http://schemas.microsoft.com/office/drawing/2014/main" id="{3A666B37-A211-4D2F-A8B5-7DB4EBEE33B5}"/>
                </a:ext>
              </a:extLst>
            </p:cNvPr>
            <p:cNvGrpSpPr/>
            <p:nvPr/>
          </p:nvGrpSpPr>
          <p:grpSpPr>
            <a:xfrm flipH="1">
              <a:off x="619677" y="2538413"/>
              <a:ext cx="216657" cy="650993"/>
              <a:chOff x="2762250" y="3043238"/>
              <a:chExt cx="336550" cy="1011238"/>
            </a:xfrm>
          </p:grpSpPr>
          <p:sp>
            <p:nvSpPr>
              <p:cNvPr id="527" name="Freeform 210">
                <a:extLst>
                  <a:ext uri="{FF2B5EF4-FFF2-40B4-BE49-F238E27FC236}">
                    <a16:creationId xmlns:a16="http://schemas.microsoft.com/office/drawing/2014/main" id="{F35E3DB8-EFEB-4A9C-AFC1-3A284803045C}"/>
                  </a:ext>
                </a:extLst>
              </p:cNvPr>
              <p:cNvSpPr>
                <a:spLocks/>
              </p:cNvSpPr>
              <p:nvPr/>
            </p:nvSpPr>
            <p:spPr bwMode="auto">
              <a:xfrm>
                <a:off x="2762250" y="3200401"/>
                <a:ext cx="69850" cy="104775"/>
              </a:xfrm>
              <a:custGeom>
                <a:avLst/>
                <a:gdLst>
                  <a:gd name="T0" fmla="*/ 36 w 52"/>
                  <a:gd name="T1" fmla="*/ 65 h 78"/>
                  <a:gd name="T2" fmla="*/ 48 w 52"/>
                  <a:gd name="T3" fmla="*/ 52 h 78"/>
                  <a:gd name="T4" fmla="*/ 52 w 52"/>
                  <a:gd name="T5" fmla="*/ 23 h 78"/>
                  <a:gd name="T6" fmla="*/ 43 w 52"/>
                  <a:gd name="T7" fmla="*/ 29 h 78"/>
                  <a:gd name="T8" fmla="*/ 34 w 52"/>
                  <a:gd name="T9" fmla="*/ 44 h 78"/>
                  <a:gd name="T10" fmla="*/ 27 w 52"/>
                  <a:gd name="T11" fmla="*/ 25 h 78"/>
                  <a:gd name="T12" fmla="*/ 25 w 52"/>
                  <a:gd name="T13" fmla="*/ 5 h 78"/>
                  <a:gd name="T14" fmla="*/ 10 w 52"/>
                  <a:gd name="T15" fmla="*/ 13 h 78"/>
                  <a:gd name="T16" fmla="*/ 6 w 52"/>
                  <a:gd name="T17" fmla="*/ 46 h 78"/>
                  <a:gd name="T18" fmla="*/ 18 w 52"/>
                  <a:gd name="T19" fmla="*/ 78 h 78"/>
                  <a:gd name="T20" fmla="*/ 36 w 52"/>
                  <a:gd name="T21"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78">
                    <a:moveTo>
                      <a:pt x="36" y="65"/>
                    </a:moveTo>
                    <a:cubicBezTo>
                      <a:pt x="36" y="65"/>
                      <a:pt x="43" y="66"/>
                      <a:pt x="48" y="52"/>
                    </a:cubicBezTo>
                    <a:cubicBezTo>
                      <a:pt x="52" y="39"/>
                      <a:pt x="52" y="23"/>
                      <a:pt x="52" y="23"/>
                    </a:cubicBezTo>
                    <a:cubicBezTo>
                      <a:pt x="52" y="23"/>
                      <a:pt x="46" y="21"/>
                      <a:pt x="43" y="29"/>
                    </a:cubicBezTo>
                    <a:cubicBezTo>
                      <a:pt x="41" y="38"/>
                      <a:pt x="40" y="46"/>
                      <a:pt x="34" y="44"/>
                    </a:cubicBezTo>
                    <a:cubicBezTo>
                      <a:pt x="30" y="42"/>
                      <a:pt x="27" y="31"/>
                      <a:pt x="27" y="25"/>
                    </a:cubicBezTo>
                    <a:cubicBezTo>
                      <a:pt x="27" y="19"/>
                      <a:pt x="25" y="5"/>
                      <a:pt x="25" y="5"/>
                    </a:cubicBezTo>
                    <a:cubicBezTo>
                      <a:pt x="25" y="5"/>
                      <a:pt x="20" y="0"/>
                      <a:pt x="10" y="13"/>
                    </a:cubicBezTo>
                    <a:cubicBezTo>
                      <a:pt x="0" y="26"/>
                      <a:pt x="2" y="34"/>
                      <a:pt x="6" y="46"/>
                    </a:cubicBezTo>
                    <a:cubicBezTo>
                      <a:pt x="9" y="57"/>
                      <a:pt x="18" y="78"/>
                      <a:pt x="18" y="78"/>
                    </a:cubicBezTo>
                    <a:lnTo>
                      <a:pt x="36" y="65"/>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28" name="Freeform 211">
                <a:extLst>
                  <a:ext uri="{FF2B5EF4-FFF2-40B4-BE49-F238E27FC236}">
                    <a16:creationId xmlns:a16="http://schemas.microsoft.com/office/drawing/2014/main" id="{F111C0B1-E12A-4560-9C69-F06072EA38B2}"/>
                  </a:ext>
                </a:extLst>
              </p:cNvPr>
              <p:cNvSpPr>
                <a:spLocks/>
              </p:cNvSpPr>
              <p:nvPr/>
            </p:nvSpPr>
            <p:spPr bwMode="auto">
              <a:xfrm>
                <a:off x="2960688" y="3043238"/>
                <a:ext cx="60325" cy="92075"/>
              </a:xfrm>
              <a:custGeom>
                <a:avLst/>
                <a:gdLst>
                  <a:gd name="T0" fmla="*/ 19 w 44"/>
                  <a:gd name="T1" fmla="*/ 64 h 69"/>
                  <a:gd name="T2" fmla="*/ 43 w 44"/>
                  <a:gd name="T3" fmla="*/ 33 h 69"/>
                  <a:gd name="T4" fmla="*/ 37 w 44"/>
                  <a:gd name="T5" fmla="*/ 5 h 69"/>
                  <a:gd name="T6" fmla="*/ 18 w 44"/>
                  <a:gd name="T7" fmla="*/ 16 h 69"/>
                  <a:gd name="T8" fmla="*/ 9 w 44"/>
                  <a:gd name="T9" fmla="*/ 38 h 69"/>
                  <a:gd name="T10" fmla="*/ 2 w 44"/>
                  <a:gd name="T11" fmla="*/ 60 h 69"/>
                  <a:gd name="T12" fmla="*/ 19 w 44"/>
                  <a:gd name="T13" fmla="*/ 64 h 69"/>
                </a:gdLst>
                <a:ahLst/>
                <a:cxnLst>
                  <a:cxn ang="0">
                    <a:pos x="T0" y="T1"/>
                  </a:cxn>
                  <a:cxn ang="0">
                    <a:pos x="T2" y="T3"/>
                  </a:cxn>
                  <a:cxn ang="0">
                    <a:pos x="T4" y="T5"/>
                  </a:cxn>
                  <a:cxn ang="0">
                    <a:pos x="T6" y="T7"/>
                  </a:cxn>
                  <a:cxn ang="0">
                    <a:pos x="T8" y="T9"/>
                  </a:cxn>
                  <a:cxn ang="0">
                    <a:pos x="T10" y="T11"/>
                  </a:cxn>
                  <a:cxn ang="0">
                    <a:pos x="T12" y="T13"/>
                  </a:cxn>
                </a:cxnLst>
                <a:rect l="0" t="0" r="r" b="b"/>
                <a:pathLst>
                  <a:path w="44" h="69">
                    <a:moveTo>
                      <a:pt x="19" y="64"/>
                    </a:moveTo>
                    <a:cubicBezTo>
                      <a:pt x="19" y="64"/>
                      <a:pt x="41" y="47"/>
                      <a:pt x="43" y="33"/>
                    </a:cubicBezTo>
                    <a:cubicBezTo>
                      <a:pt x="44" y="19"/>
                      <a:pt x="37" y="5"/>
                      <a:pt x="37" y="5"/>
                    </a:cubicBezTo>
                    <a:cubicBezTo>
                      <a:pt x="37" y="5"/>
                      <a:pt x="18" y="0"/>
                      <a:pt x="18" y="16"/>
                    </a:cubicBezTo>
                    <a:cubicBezTo>
                      <a:pt x="18" y="31"/>
                      <a:pt x="15" y="30"/>
                      <a:pt x="9" y="38"/>
                    </a:cubicBezTo>
                    <a:cubicBezTo>
                      <a:pt x="1" y="48"/>
                      <a:pt x="0" y="56"/>
                      <a:pt x="2" y="60"/>
                    </a:cubicBezTo>
                    <a:cubicBezTo>
                      <a:pt x="7" y="69"/>
                      <a:pt x="19" y="64"/>
                      <a:pt x="19" y="64"/>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29" name="Freeform 212">
                <a:extLst>
                  <a:ext uri="{FF2B5EF4-FFF2-40B4-BE49-F238E27FC236}">
                    <a16:creationId xmlns:a16="http://schemas.microsoft.com/office/drawing/2014/main" id="{31E0F891-2D5F-4FA4-94CF-06D19776DE71}"/>
                  </a:ext>
                </a:extLst>
              </p:cNvPr>
              <p:cNvSpPr>
                <a:spLocks/>
              </p:cNvSpPr>
              <p:nvPr/>
            </p:nvSpPr>
            <p:spPr bwMode="auto">
              <a:xfrm>
                <a:off x="2946400" y="3119438"/>
                <a:ext cx="107950" cy="292100"/>
              </a:xfrm>
              <a:custGeom>
                <a:avLst/>
                <a:gdLst>
                  <a:gd name="T0" fmla="*/ 37 w 81"/>
                  <a:gd name="T1" fmla="*/ 0 h 218"/>
                  <a:gd name="T2" fmla="*/ 39 w 81"/>
                  <a:gd name="T3" fmla="*/ 101 h 218"/>
                  <a:gd name="T4" fmla="*/ 73 w 81"/>
                  <a:gd name="T5" fmla="*/ 189 h 218"/>
                  <a:gd name="T6" fmla="*/ 58 w 81"/>
                  <a:gd name="T7" fmla="*/ 213 h 218"/>
                  <a:gd name="T8" fmla="*/ 3 w 81"/>
                  <a:gd name="T9" fmla="*/ 98 h 218"/>
                  <a:gd name="T10" fmla="*/ 12 w 81"/>
                  <a:gd name="T11" fmla="*/ 0 h 218"/>
                  <a:gd name="T12" fmla="*/ 27 w 81"/>
                  <a:gd name="T13" fmla="*/ 6 h 218"/>
                  <a:gd name="T14" fmla="*/ 37 w 81"/>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8">
                    <a:moveTo>
                      <a:pt x="37" y="0"/>
                    </a:moveTo>
                    <a:cubicBezTo>
                      <a:pt x="37" y="0"/>
                      <a:pt x="34" y="77"/>
                      <a:pt x="39" y="101"/>
                    </a:cubicBezTo>
                    <a:cubicBezTo>
                      <a:pt x="44" y="124"/>
                      <a:pt x="73" y="189"/>
                      <a:pt x="73" y="189"/>
                    </a:cubicBezTo>
                    <a:cubicBezTo>
                      <a:pt x="73" y="189"/>
                      <a:pt x="81" y="218"/>
                      <a:pt x="58" y="213"/>
                    </a:cubicBezTo>
                    <a:cubicBezTo>
                      <a:pt x="34" y="208"/>
                      <a:pt x="7" y="130"/>
                      <a:pt x="3" y="98"/>
                    </a:cubicBezTo>
                    <a:cubicBezTo>
                      <a:pt x="0" y="74"/>
                      <a:pt x="12" y="0"/>
                      <a:pt x="12" y="0"/>
                    </a:cubicBezTo>
                    <a:cubicBezTo>
                      <a:pt x="12" y="0"/>
                      <a:pt x="16" y="8"/>
                      <a:pt x="27" y="6"/>
                    </a:cubicBezTo>
                    <a:cubicBezTo>
                      <a:pt x="30" y="5"/>
                      <a:pt x="37" y="0"/>
                      <a:pt x="37" y="0"/>
                    </a:cubicBezTo>
                    <a:close/>
                  </a:path>
                </a:pathLst>
              </a:custGeom>
              <a:solidFill>
                <a:srgbClr val="06B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0" name="Freeform 213">
                <a:extLst>
                  <a:ext uri="{FF2B5EF4-FFF2-40B4-BE49-F238E27FC236}">
                    <a16:creationId xmlns:a16="http://schemas.microsoft.com/office/drawing/2014/main" id="{6F092195-989F-4F28-BC82-840FF360465E}"/>
                  </a:ext>
                </a:extLst>
              </p:cNvPr>
              <p:cNvSpPr>
                <a:spLocks/>
              </p:cNvSpPr>
              <p:nvPr/>
            </p:nvSpPr>
            <p:spPr bwMode="auto">
              <a:xfrm>
                <a:off x="2979738" y="3298826"/>
                <a:ext cx="66675" cy="82550"/>
              </a:xfrm>
              <a:custGeom>
                <a:avLst/>
                <a:gdLst>
                  <a:gd name="T0" fmla="*/ 42 w 50"/>
                  <a:gd name="T1" fmla="*/ 61 h 61"/>
                  <a:gd name="T2" fmla="*/ 47 w 50"/>
                  <a:gd name="T3" fmla="*/ 5 h 61"/>
                  <a:gd name="T4" fmla="*/ 24 w 50"/>
                  <a:gd name="T5" fmla="*/ 0 h 61"/>
                  <a:gd name="T6" fmla="*/ 1 w 50"/>
                  <a:gd name="T7" fmla="*/ 48 h 61"/>
                  <a:gd name="T8" fmla="*/ 42 w 50"/>
                  <a:gd name="T9" fmla="*/ 61 h 61"/>
                </a:gdLst>
                <a:ahLst/>
                <a:cxnLst>
                  <a:cxn ang="0">
                    <a:pos x="T0" y="T1"/>
                  </a:cxn>
                  <a:cxn ang="0">
                    <a:pos x="T2" y="T3"/>
                  </a:cxn>
                  <a:cxn ang="0">
                    <a:pos x="T4" y="T5"/>
                  </a:cxn>
                  <a:cxn ang="0">
                    <a:pos x="T6" y="T7"/>
                  </a:cxn>
                  <a:cxn ang="0">
                    <a:pos x="T8" y="T9"/>
                  </a:cxn>
                </a:cxnLst>
                <a:rect l="0" t="0" r="r" b="b"/>
                <a:pathLst>
                  <a:path w="50" h="61">
                    <a:moveTo>
                      <a:pt x="42" y="61"/>
                    </a:moveTo>
                    <a:cubicBezTo>
                      <a:pt x="42" y="61"/>
                      <a:pt x="34" y="28"/>
                      <a:pt x="47" y="5"/>
                    </a:cubicBezTo>
                    <a:cubicBezTo>
                      <a:pt x="50" y="0"/>
                      <a:pt x="24" y="0"/>
                      <a:pt x="24" y="0"/>
                    </a:cubicBezTo>
                    <a:cubicBezTo>
                      <a:pt x="24" y="0"/>
                      <a:pt x="4" y="17"/>
                      <a:pt x="1" y="48"/>
                    </a:cubicBezTo>
                    <a:cubicBezTo>
                      <a:pt x="0" y="58"/>
                      <a:pt x="42" y="61"/>
                      <a:pt x="42" y="6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1" name="Freeform 214">
                <a:extLst>
                  <a:ext uri="{FF2B5EF4-FFF2-40B4-BE49-F238E27FC236}">
                    <a16:creationId xmlns:a16="http://schemas.microsoft.com/office/drawing/2014/main" id="{1ACCEF14-D4B7-46E6-A5C9-1473AD60686C}"/>
                  </a:ext>
                </a:extLst>
              </p:cNvPr>
              <p:cNvSpPr>
                <a:spLocks/>
              </p:cNvSpPr>
              <p:nvPr/>
            </p:nvSpPr>
            <p:spPr bwMode="auto">
              <a:xfrm>
                <a:off x="2924175" y="3917951"/>
                <a:ext cx="120650" cy="73025"/>
              </a:xfrm>
              <a:custGeom>
                <a:avLst/>
                <a:gdLst>
                  <a:gd name="T0" fmla="*/ 83 w 90"/>
                  <a:gd name="T1" fmla="*/ 16 h 54"/>
                  <a:gd name="T2" fmla="*/ 90 w 90"/>
                  <a:gd name="T3" fmla="*/ 33 h 54"/>
                  <a:gd name="T4" fmla="*/ 86 w 90"/>
                  <a:gd name="T5" fmla="*/ 49 h 54"/>
                  <a:gd name="T6" fmla="*/ 68 w 90"/>
                  <a:gd name="T7" fmla="*/ 53 h 54"/>
                  <a:gd name="T8" fmla="*/ 46 w 90"/>
                  <a:gd name="T9" fmla="*/ 45 h 54"/>
                  <a:gd name="T10" fmla="*/ 29 w 90"/>
                  <a:gd name="T11" fmla="*/ 39 h 54"/>
                  <a:gd name="T12" fmla="*/ 3 w 90"/>
                  <a:gd name="T13" fmla="*/ 21 h 54"/>
                  <a:gd name="T14" fmla="*/ 3 w 90"/>
                  <a:gd name="T15" fmla="*/ 9 h 54"/>
                  <a:gd name="T16" fmla="*/ 50 w 90"/>
                  <a:gd name="T17" fmla="*/ 11 h 54"/>
                  <a:gd name="T18" fmla="*/ 83 w 90"/>
                  <a:gd name="T19" fmla="*/ 1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4">
                    <a:moveTo>
                      <a:pt x="83" y="16"/>
                    </a:moveTo>
                    <a:cubicBezTo>
                      <a:pt x="83" y="16"/>
                      <a:pt x="90" y="22"/>
                      <a:pt x="90" y="33"/>
                    </a:cubicBezTo>
                    <a:cubicBezTo>
                      <a:pt x="89" y="44"/>
                      <a:pt x="89" y="47"/>
                      <a:pt x="86" y="49"/>
                    </a:cubicBezTo>
                    <a:cubicBezTo>
                      <a:pt x="83" y="51"/>
                      <a:pt x="75" y="54"/>
                      <a:pt x="68" y="53"/>
                    </a:cubicBezTo>
                    <a:cubicBezTo>
                      <a:pt x="61" y="52"/>
                      <a:pt x="50" y="46"/>
                      <a:pt x="46" y="45"/>
                    </a:cubicBezTo>
                    <a:cubicBezTo>
                      <a:pt x="42" y="43"/>
                      <a:pt x="43" y="43"/>
                      <a:pt x="29" y="39"/>
                    </a:cubicBezTo>
                    <a:cubicBezTo>
                      <a:pt x="8" y="32"/>
                      <a:pt x="4" y="27"/>
                      <a:pt x="3" y="21"/>
                    </a:cubicBezTo>
                    <a:cubicBezTo>
                      <a:pt x="1" y="16"/>
                      <a:pt x="0" y="11"/>
                      <a:pt x="3" y="9"/>
                    </a:cubicBezTo>
                    <a:cubicBezTo>
                      <a:pt x="18" y="0"/>
                      <a:pt x="43" y="18"/>
                      <a:pt x="50" y="11"/>
                    </a:cubicBezTo>
                    <a:cubicBezTo>
                      <a:pt x="56" y="4"/>
                      <a:pt x="83" y="16"/>
                      <a:pt x="83" y="16"/>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2" name="Freeform 215">
                <a:extLst>
                  <a:ext uri="{FF2B5EF4-FFF2-40B4-BE49-F238E27FC236}">
                    <a16:creationId xmlns:a16="http://schemas.microsoft.com/office/drawing/2014/main" id="{7A4B5A29-FD74-4C75-BBC5-CAF06501384D}"/>
                  </a:ext>
                </a:extLst>
              </p:cNvPr>
              <p:cNvSpPr>
                <a:spLocks/>
              </p:cNvSpPr>
              <p:nvPr/>
            </p:nvSpPr>
            <p:spPr bwMode="auto">
              <a:xfrm>
                <a:off x="2925763" y="3919538"/>
                <a:ext cx="120650" cy="65088"/>
              </a:xfrm>
              <a:custGeom>
                <a:avLst/>
                <a:gdLst>
                  <a:gd name="T0" fmla="*/ 83 w 91"/>
                  <a:gd name="T1" fmla="*/ 9 h 48"/>
                  <a:gd name="T2" fmla="*/ 89 w 91"/>
                  <a:gd name="T3" fmla="*/ 25 h 48"/>
                  <a:gd name="T4" fmla="*/ 87 w 91"/>
                  <a:gd name="T5" fmla="*/ 42 h 48"/>
                  <a:gd name="T6" fmla="*/ 67 w 91"/>
                  <a:gd name="T7" fmla="*/ 47 h 48"/>
                  <a:gd name="T8" fmla="*/ 53 w 91"/>
                  <a:gd name="T9" fmla="*/ 42 h 48"/>
                  <a:gd name="T10" fmla="*/ 31 w 91"/>
                  <a:gd name="T11" fmla="*/ 35 h 48"/>
                  <a:gd name="T12" fmla="*/ 1 w 91"/>
                  <a:gd name="T13" fmla="*/ 12 h 48"/>
                  <a:gd name="T14" fmla="*/ 19 w 91"/>
                  <a:gd name="T15" fmla="*/ 2 h 48"/>
                  <a:gd name="T16" fmla="*/ 51 w 91"/>
                  <a:gd name="T17" fmla="*/ 4 h 48"/>
                  <a:gd name="T18" fmla="*/ 83 w 91"/>
                  <a:gd name="T19"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48">
                    <a:moveTo>
                      <a:pt x="83" y="9"/>
                    </a:moveTo>
                    <a:cubicBezTo>
                      <a:pt x="83" y="9"/>
                      <a:pt x="87" y="12"/>
                      <a:pt x="89" y="25"/>
                    </a:cubicBezTo>
                    <a:cubicBezTo>
                      <a:pt x="91" y="36"/>
                      <a:pt x="88" y="41"/>
                      <a:pt x="87" y="42"/>
                    </a:cubicBezTo>
                    <a:cubicBezTo>
                      <a:pt x="84" y="45"/>
                      <a:pt x="74" y="48"/>
                      <a:pt x="67" y="47"/>
                    </a:cubicBezTo>
                    <a:cubicBezTo>
                      <a:pt x="62" y="46"/>
                      <a:pt x="57" y="44"/>
                      <a:pt x="53" y="42"/>
                    </a:cubicBezTo>
                    <a:cubicBezTo>
                      <a:pt x="47" y="39"/>
                      <a:pt x="43" y="38"/>
                      <a:pt x="31" y="35"/>
                    </a:cubicBezTo>
                    <a:cubicBezTo>
                      <a:pt x="14" y="31"/>
                      <a:pt x="3" y="18"/>
                      <a:pt x="1" y="12"/>
                    </a:cubicBezTo>
                    <a:cubicBezTo>
                      <a:pt x="0" y="8"/>
                      <a:pt x="5" y="0"/>
                      <a:pt x="19" y="2"/>
                    </a:cubicBezTo>
                    <a:cubicBezTo>
                      <a:pt x="39" y="5"/>
                      <a:pt x="46" y="5"/>
                      <a:pt x="51" y="4"/>
                    </a:cubicBezTo>
                    <a:cubicBezTo>
                      <a:pt x="60" y="2"/>
                      <a:pt x="83" y="9"/>
                      <a:pt x="83" y="9"/>
                    </a:cubicBezTo>
                    <a:close/>
                  </a:path>
                </a:pathLst>
              </a:custGeom>
              <a:solidFill>
                <a:srgbClr val="5AC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3" name="Freeform 216">
                <a:extLst>
                  <a:ext uri="{FF2B5EF4-FFF2-40B4-BE49-F238E27FC236}">
                    <a16:creationId xmlns:a16="http://schemas.microsoft.com/office/drawing/2014/main" id="{4D7292C0-DCC1-4E5F-9242-1821C091FDF9}"/>
                  </a:ext>
                </a:extLst>
              </p:cNvPr>
              <p:cNvSpPr>
                <a:spLocks/>
              </p:cNvSpPr>
              <p:nvPr/>
            </p:nvSpPr>
            <p:spPr bwMode="auto">
              <a:xfrm>
                <a:off x="2935288" y="3522663"/>
                <a:ext cx="107950" cy="460375"/>
              </a:xfrm>
              <a:custGeom>
                <a:avLst/>
                <a:gdLst>
                  <a:gd name="T0" fmla="*/ 29 w 80"/>
                  <a:gd name="T1" fmla="*/ 53 h 343"/>
                  <a:gd name="T2" fmla="*/ 1 w 80"/>
                  <a:gd name="T3" fmla="*/ 189 h 343"/>
                  <a:gd name="T4" fmla="*/ 3 w 80"/>
                  <a:gd name="T5" fmla="*/ 217 h 343"/>
                  <a:gd name="T6" fmla="*/ 34 w 80"/>
                  <a:gd name="T7" fmla="*/ 306 h 343"/>
                  <a:gd name="T8" fmla="*/ 78 w 80"/>
                  <a:gd name="T9" fmla="*/ 308 h 343"/>
                  <a:gd name="T10" fmla="*/ 57 w 80"/>
                  <a:gd name="T11" fmla="*/ 231 h 343"/>
                  <a:gd name="T12" fmla="*/ 48 w 80"/>
                  <a:gd name="T13" fmla="*/ 201 h 343"/>
                  <a:gd name="T14" fmla="*/ 77 w 80"/>
                  <a:gd name="T15" fmla="*/ 82 h 343"/>
                  <a:gd name="T16" fmla="*/ 29 w 80"/>
                  <a:gd name="T17"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43">
                    <a:moveTo>
                      <a:pt x="29" y="53"/>
                    </a:moveTo>
                    <a:cubicBezTo>
                      <a:pt x="19" y="84"/>
                      <a:pt x="4" y="150"/>
                      <a:pt x="1" y="189"/>
                    </a:cubicBezTo>
                    <a:cubicBezTo>
                      <a:pt x="0" y="203"/>
                      <a:pt x="1" y="212"/>
                      <a:pt x="3" y="217"/>
                    </a:cubicBezTo>
                    <a:cubicBezTo>
                      <a:pt x="22" y="272"/>
                      <a:pt x="34" y="306"/>
                      <a:pt x="34" y="306"/>
                    </a:cubicBezTo>
                    <a:cubicBezTo>
                      <a:pt x="71" y="343"/>
                      <a:pt x="79" y="312"/>
                      <a:pt x="78" y="308"/>
                    </a:cubicBezTo>
                    <a:cubicBezTo>
                      <a:pt x="78" y="308"/>
                      <a:pt x="67" y="257"/>
                      <a:pt x="57" y="231"/>
                    </a:cubicBezTo>
                    <a:cubicBezTo>
                      <a:pt x="53" y="220"/>
                      <a:pt x="47" y="205"/>
                      <a:pt x="48" y="201"/>
                    </a:cubicBezTo>
                    <a:cubicBezTo>
                      <a:pt x="51" y="169"/>
                      <a:pt x="80" y="129"/>
                      <a:pt x="77" y="82"/>
                    </a:cubicBezTo>
                    <a:cubicBezTo>
                      <a:pt x="76" y="70"/>
                      <a:pt x="48" y="0"/>
                      <a:pt x="29" y="53"/>
                    </a:cubicBezTo>
                    <a:close/>
                  </a:path>
                </a:pathLst>
              </a:custGeom>
              <a:solidFill>
                <a:srgbClr val="7C9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4" name="Freeform 217">
                <a:extLst>
                  <a:ext uri="{FF2B5EF4-FFF2-40B4-BE49-F238E27FC236}">
                    <a16:creationId xmlns:a16="http://schemas.microsoft.com/office/drawing/2014/main" id="{33465D3A-7717-4A7B-8AE8-5267BDE9CCD6}"/>
                  </a:ext>
                </a:extLst>
              </p:cNvPr>
              <p:cNvSpPr>
                <a:spLocks/>
              </p:cNvSpPr>
              <p:nvPr/>
            </p:nvSpPr>
            <p:spPr bwMode="auto">
              <a:xfrm>
                <a:off x="2959100" y="3211513"/>
                <a:ext cx="122238" cy="125413"/>
              </a:xfrm>
              <a:custGeom>
                <a:avLst/>
                <a:gdLst>
                  <a:gd name="T0" fmla="*/ 56 w 91"/>
                  <a:gd name="T1" fmla="*/ 16 h 93"/>
                  <a:gd name="T2" fmla="*/ 27 w 91"/>
                  <a:gd name="T3" fmla="*/ 0 h 93"/>
                  <a:gd name="T4" fmla="*/ 6 w 91"/>
                  <a:gd name="T5" fmla="*/ 61 h 93"/>
                  <a:gd name="T6" fmla="*/ 12 w 91"/>
                  <a:gd name="T7" fmla="*/ 87 h 93"/>
                  <a:gd name="T8" fmla="*/ 42 w 91"/>
                  <a:gd name="T9" fmla="*/ 92 h 93"/>
                  <a:gd name="T10" fmla="*/ 68 w 91"/>
                  <a:gd name="T11" fmla="*/ 72 h 93"/>
                  <a:gd name="T12" fmla="*/ 91 w 91"/>
                  <a:gd name="T13" fmla="*/ 37 h 93"/>
                  <a:gd name="T14" fmla="*/ 56 w 91"/>
                  <a:gd name="T15" fmla="*/ 1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3">
                    <a:moveTo>
                      <a:pt x="56" y="16"/>
                    </a:moveTo>
                    <a:cubicBezTo>
                      <a:pt x="27" y="0"/>
                      <a:pt x="27" y="0"/>
                      <a:pt x="27" y="0"/>
                    </a:cubicBezTo>
                    <a:cubicBezTo>
                      <a:pt x="6" y="61"/>
                      <a:pt x="6" y="61"/>
                      <a:pt x="6" y="61"/>
                    </a:cubicBezTo>
                    <a:cubicBezTo>
                      <a:pt x="0" y="77"/>
                      <a:pt x="7" y="85"/>
                      <a:pt x="12" y="87"/>
                    </a:cubicBezTo>
                    <a:cubicBezTo>
                      <a:pt x="22" y="93"/>
                      <a:pt x="35" y="93"/>
                      <a:pt x="42" y="92"/>
                    </a:cubicBezTo>
                    <a:cubicBezTo>
                      <a:pt x="56" y="92"/>
                      <a:pt x="67" y="74"/>
                      <a:pt x="68" y="72"/>
                    </a:cubicBezTo>
                    <a:cubicBezTo>
                      <a:pt x="91" y="37"/>
                      <a:pt x="91" y="37"/>
                      <a:pt x="91" y="37"/>
                    </a:cubicBezTo>
                    <a:lnTo>
                      <a:pt x="56" y="16"/>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5" name="Freeform 218">
                <a:extLst>
                  <a:ext uri="{FF2B5EF4-FFF2-40B4-BE49-F238E27FC236}">
                    <a16:creationId xmlns:a16="http://schemas.microsoft.com/office/drawing/2014/main" id="{94AC2F41-1A36-4390-9C69-154E90341CEA}"/>
                  </a:ext>
                </a:extLst>
              </p:cNvPr>
              <p:cNvSpPr>
                <a:spLocks/>
              </p:cNvSpPr>
              <p:nvPr/>
            </p:nvSpPr>
            <p:spPr bwMode="auto">
              <a:xfrm>
                <a:off x="2987675" y="3176588"/>
                <a:ext cx="111125" cy="158750"/>
              </a:xfrm>
              <a:custGeom>
                <a:avLst/>
                <a:gdLst>
                  <a:gd name="T0" fmla="*/ 39 w 83"/>
                  <a:gd name="T1" fmla="*/ 109 h 118"/>
                  <a:gd name="T2" fmla="*/ 67 w 83"/>
                  <a:gd name="T3" fmla="*/ 82 h 118"/>
                  <a:gd name="T4" fmla="*/ 80 w 83"/>
                  <a:gd name="T5" fmla="*/ 45 h 118"/>
                  <a:gd name="T6" fmla="*/ 77 w 83"/>
                  <a:gd name="T7" fmla="*/ 32 h 118"/>
                  <a:gd name="T8" fmla="*/ 76 w 83"/>
                  <a:gd name="T9" fmla="*/ 21 h 118"/>
                  <a:gd name="T10" fmla="*/ 68 w 83"/>
                  <a:gd name="T11" fmla="*/ 26 h 118"/>
                  <a:gd name="T12" fmla="*/ 64 w 83"/>
                  <a:gd name="T13" fmla="*/ 28 h 118"/>
                  <a:gd name="T14" fmla="*/ 63 w 83"/>
                  <a:gd name="T15" fmla="*/ 18 h 118"/>
                  <a:gd name="T16" fmla="*/ 68 w 83"/>
                  <a:gd name="T17" fmla="*/ 12 h 118"/>
                  <a:gd name="T18" fmla="*/ 53 w 83"/>
                  <a:gd name="T19" fmla="*/ 16 h 118"/>
                  <a:gd name="T20" fmla="*/ 51 w 83"/>
                  <a:gd name="T21" fmla="*/ 11 h 118"/>
                  <a:gd name="T22" fmla="*/ 53 w 83"/>
                  <a:gd name="T23" fmla="*/ 4 h 118"/>
                  <a:gd name="T24" fmla="*/ 34 w 83"/>
                  <a:gd name="T25" fmla="*/ 9 h 118"/>
                  <a:gd name="T26" fmla="*/ 32 w 83"/>
                  <a:gd name="T27" fmla="*/ 5 h 118"/>
                  <a:gd name="T28" fmla="*/ 36 w 83"/>
                  <a:gd name="T29" fmla="*/ 0 h 118"/>
                  <a:gd name="T30" fmla="*/ 9 w 83"/>
                  <a:gd name="T31" fmla="*/ 16 h 118"/>
                  <a:gd name="T32" fmla="*/ 5 w 83"/>
                  <a:gd name="T33" fmla="*/ 40 h 118"/>
                  <a:gd name="T34" fmla="*/ 5 w 83"/>
                  <a:gd name="T35" fmla="*/ 69 h 118"/>
                  <a:gd name="T36" fmla="*/ 9 w 83"/>
                  <a:gd name="T37" fmla="*/ 73 h 118"/>
                  <a:gd name="T38" fmla="*/ 20 w 83"/>
                  <a:gd name="T39" fmla="*/ 96 h 118"/>
                  <a:gd name="T40" fmla="*/ 39 w 83"/>
                  <a:gd name="T41"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8">
                    <a:moveTo>
                      <a:pt x="39" y="109"/>
                    </a:moveTo>
                    <a:cubicBezTo>
                      <a:pt x="39" y="109"/>
                      <a:pt x="51" y="98"/>
                      <a:pt x="67" y="82"/>
                    </a:cubicBezTo>
                    <a:cubicBezTo>
                      <a:pt x="82" y="66"/>
                      <a:pt x="83" y="55"/>
                      <a:pt x="80" y="45"/>
                    </a:cubicBezTo>
                    <a:cubicBezTo>
                      <a:pt x="78" y="39"/>
                      <a:pt x="78" y="36"/>
                      <a:pt x="77" y="32"/>
                    </a:cubicBezTo>
                    <a:cubicBezTo>
                      <a:pt x="75" y="24"/>
                      <a:pt x="76" y="21"/>
                      <a:pt x="76" y="21"/>
                    </a:cubicBezTo>
                    <a:cubicBezTo>
                      <a:pt x="76" y="21"/>
                      <a:pt x="69" y="19"/>
                      <a:pt x="68" y="26"/>
                    </a:cubicBezTo>
                    <a:cubicBezTo>
                      <a:pt x="67" y="30"/>
                      <a:pt x="64" y="28"/>
                      <a:pt x="64" y="28"/>
                    </a:cubicBezTo>
                    <a:cubicBezTo>
                      <a:pt x="64" y="28"/>
                      <a:pt x="59" y="24"/>
                      <a:pt x="63" y="18"/>
                    </a:cubicBezTo>
                    <a:cubicBezTo>
                      <a:pt x="66" y="13"/>
                      <a:pt x="68" y="12"/>
                      <a:pt x="68" y="12"/>
                    </a:cubicBezTo>
                    <a:cubicBezTo>
                      <a:pt x="68" y="12"/>
                      <a:pt x="58" y="11"/>
                      <a:pt x="53" y="16"/>
                    </a:cubicBezTo>
                    <a:cubicBezTo>
                      <a:pt x="51" y="18"/>
                      <a:pt x="51" y="14"/>
                      <a:pt x="51" y="11"/>
                    </a:cubicBezTo>
                    <a:cubicBezTo>
                      <a:pt x="51" y="8"/>
                      <a:pt x="53" y="4"/>
                      <a:pt x="53" y="4"/>
                    </a:cubicBezTo>
                    <a:cubicBezTo>
                      <a:pt x="34" y="9"/>
                      <a:pt x="34" y="9"/>
                      <a:pt x="34" y="9"/>
                    </a:cubicBezTo>
                    <a:cubicBezTo>
                      <a:pt x="34" y="9"/>
                      <a:pt x="32" y="8"/>
                      <a:pt x="32" y="5"/>
                    </a:cubicBezTo>
                    <a:cubicBezTo>
                      <a:pt x="32" y="2"/>
                      <a:pt x="36" y="0"/>
                      <a:pt x="36" y="0"/>
                    </a:cubicBezTo>
                    <a:cubicBezTo>
                      <a:pt x="36" y="0"/>
                      <a:pt x="21" y="1"/>
                      <a:pt x="9" y="16"/>
                    </a:cubicBezTo>
                    <a:cubicBezTo>
                      <a:pt x="6" y="21"/>
                      <a:pt x="3" y="32"/>
                      <a:pt x="5" y="40"/>
                    </a:cubicBezTo>
                    <a:cubicBezTo>
                      <a:pt x="7" y="48"/>
                      <a:pt x="5" y="69"/>
                      <a:pt x="5" y="69"/>
                    </a:cubicBezTo>
                    <a:cubicBezTo>
                      <a:pt x="5" y="69"/>
                      <a:pt x="0" y="85"/>
                      <a:pt x="9" y="73"/>
                    </a:cubicBezTo>
                    <a:cubicBezTo>
                      <a:pt x="14" y="67"/>
                      <a:pt x="18" y="83"/>
                      <a:pt x="20" y="96"/>
                    </a:cubicBezTo>
                    <a:cubicBezTo>
                      <a:pt x="22" y="109"/>
                      <a:pt x="28" y="118"/>
                      <a:pt x="39" y="109"/>
                    </a:cubicBezTo>
                    <a:close/>
                  </a:path>
                </a:pathLst>
              </a:custGeom>
              <a:solidFill>
                <a:srgbClr val="16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6" name="Freeform 219">
                <a:extLst>
                  <a:ext uri="{FF2B5EF4-FFF2-40B4-BE49-F238E27FC236}">
                    <a16:creationId xmlns:a16="http://schemas.microsoft.com/office/drawing/2014/main" id="{05375888-B3E9-4253-B36A-805167F13559}"/>
                  </a:ext>
                </a:extLst>
              </p:cNvPr>
              <p:cNvSpPr>
                <a:spLocks/>
              </p:cNvSpPr>
              <p:nvPr/>
            </p:nvSpPr>
            <p:spPr bwMode="auto">
              <a:xfrm>
                <a:off x="2995613" y="3268663"/>
                <a:ext cx="15875" cy="23813"/>
              </a:xfrm>
              <a:custGeom>
                <a:avLst/>
                <a:gdLst>
                  <a:gd name="T0" fmla="*/ 8 w 12"/>
                  <a:gd name="T1" fmla="*/ 0 h 18"/>
                  <a:gd name="T2" fmla="*/ 10 w 12"/>
                  <a:gd name="T3" fmla="*/ 10 h 18"/>
                  <a:gd name="T4" fmla="*/ 5 w 12"/>
                  <a:gd name="T5" fmla="*/ 16 h 18"/>
                  <a:gd name="T6" fmla="*/ 0 w 12"/>
                  <a:gd name="T7" fmla="*/ 17 h 18"/>
                  <a:gd name="T8" fmla="*/ 6 w 12"/>
                  <a:gd name="T9" fmla="*/ 7 h 18"/>
                  <a:gd name="T10" fmla="*/ 8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8" y="0"/>
                    </a:moveTo>
                    <a:cubicBezTo>
                      <a:pt x="8" y="0"/>
                      <a:pt x="12" y="4"/>
                      <a:pt x="10" y="10"/>
                    </a:cubicBezTo>
                    <a:cubicBezTo>
                      <a:pt x="9" y="14"/>
                      <a:pt x="6" y="16"/>
                      <a:pt x="5" y="16"/>
                    </a:cubicBezTo>
                    <a:cubicBezTo>
                      <a:pt x="2" y="18"/>
                      <a:pt x="0" y="17"/>
                      <a:pt x="0" y="17"/>
                    </a:cubicBezTo>
                    <a:cubicBezTo>
                      <a:pt x="0" y="17"/>
                      <a:pt x="5" y="9"/>
                      <a:pt x="6" y="7"/>
                    </a:cubicBezTo>
                    <a:cubicBezTo>
                      <a:pt x="6" y="5"/>
                      <a:pt x="8" y="0"/>
                      <a:pt x="8"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7" name="Freeform 220">
                <a:extLst>
                  <a:ext uri="{FF2B5EF4-FFF2-40B4-BE49-F238E27FC236}">
                    <a16:creationId xmlns:a16="http://schemas.microsoft.com/office/drawing/2014/main" id="{B42F865C-9104-4777-AFDD-8C9C31AA1D1A}"/>
                  </a:ext>
                </a:extLst>
              </p:cNvPr>
              <p:cNvSpPr>
                <a:spLocks/>
              </p:cNvSpPr>
              <p:nvPr/>
            </p:nvSpPr>
            <p:spPr bwMode="auto">
              <a:xfrm>
                <a:off x="2992438" y="3262313"/>
                <a:ext cx="17463" cy="33338"/>
              </a:xfrm>
              <a:custGeom>
                <a:avLst/>
                <a:gdLst>
                  <a:gd name="T0" fmla="*/ 10 w 13"/>
                  <a:gd name="T1" fmla="*/ 1 h 24"/>
                  <a:gd name="T2" fmla="*/ 7 w 13"/>
                  <a:gd name="T3" fmla="*/ 4 h 24"/>
                  <a:gd name="T4" fmla="*/ 5 w 13"/>
                  <a:gd name="T5" fmla="*/ 13 h 24"/>
                  <a:gd name="T6" fmla="*/ 0 w 13"/>
                  <a:gd name="T7" fmla="*/ 21 h 24"/>
                  <a:gd name="T8" fmla="*/ 4 w 13"/>
                  <a:gd name="T9" fmla="*/ 21 h 24"/>
                  <a:gd name="T10" fmla="*/ 10 w 13"/>
                  <a:gd name="T11" fmla="*/ 13 h 24"/>
                  <a:gd name="T12" fmla="*/ 10 w 13"/>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0" y="1"/>
                    </a:moveTo>
                    <a:cubicBezTo>
                      <a:pt x="10" y="1"/>
                      <a:pt x="8" y="0"/>
                      <a:pt x="7" y="4"/>
                    </a:cubicBezTo>
                    <a:cubicBezTo>
                      <a:pt x="7" y="9"/>
                      <a:pt x="6" y="11"/>
                      <a:pt x="5" y="13"/>
                    </a:cubicBezTo>
                    <a:cubicBezTo>
                      <a:pt x="4" y="15"/>
                      <a:pt x="0" y="21"/>
                      <a:pt x="0" y="21"/>
                    </a:cubicBezTo>
                    <a:cubicBezTo>
                      <a:pt x="0" y="21"/>
                      <a:pt x="0" y="24"/>
                      <a:pt x="4" y="21"/>
                    </a:cubicBezTo>
                    <a:cubicBezTo>
                      <a:pt x="6" y="20"/>
                      <a:pt x="8" y="17"/>
                      <a:pt x="10" y="13"/>
                    </a:cubicBezTo>
                    <a:cubicBezTo>
                      <a:pt x="11" y="12"/>
                      <a:pt x="13" y="2"/>
                      <a:pt x="10"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8" name="Freeform 221">
                <a:extLst>
                  <a:ext uri="{FF2B5EF4-FFF2-40B4-BE49-F238E27FC236}">
                    <a16:creationId xmlns:a16="http://schemas.microsoft.com/office/drawing/2014/main" id="{53FA8B5D-8E59-42B9-B422-CE7B4346D71F}"/>
                  </a:ext>
                </a:extLst>
              </p:cNvPr>
              <p:cNvSpPr>
                <a:spLocks/>
              </p:cNvSpPr>
              <p:nvPr/>
            </p:nvSpPr>
            <p:spPr bwMode="auto">
              <a:xfrm>
                <a:off x="2825750" y="3582988"/>
                <a:ext cx="180975" cy="417513"/>
              </a:xfrm>
              <a:custGeom>
                <a:avLst/>
                <a:gdLst>
                  <a:gd name="T0" fmla="*/ 88 w 135"/>
                  <a:gd name="T1" fmla="*/ 11 h 311"/>
                  <a:gd name="T2" fmla="*/ 16 w 135"/>
                  <a:gd name="T3" fmla="*/ 135 h 311"/>
                  <a:gd name="T4" fmla="*/ 12 w 135"/>
                  <a:gd name="T5" fmla="*/ 197 h 311"/>
                  <a:gd name="T6" fmla="*/ 29 w 135"/>
                  <a:gd name="T7" fmla="*/ 305 h 311"/>
                  <a:gd name="T8" fmla="*/ 71 w 135"/>
                  <a:gd name="T9" fmla="*/ 287 h 311"/>
                  <a:gd name="T10" fmla="*/ 55 w 135"/>
                  <a:gd name="T11" fmla="*/ 181 h 311"/>
                  <a:gd name="T12" fmla="*/ 95 w 135"/>
                  <a:gd name="T13" fmla="*/ 106 h 311"/>
                  <a:gd name="T14" fmla="*/ 134 w 135"/>
                  <a:gd name="T15" fmla="*/ 39 h 311"/>
                  <a:gd name="T16" fmla="*/ 118 w 135"/>
                  <a:gd name="T17" fmla="*/ 0 h 311"/>
                  <a:gd name="T18" fmla="*/ 88 w 135"/>
                  <a:gd name="T19" fmla="*/ 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311">
                    <a:moveTo>
                      <a:pt x="88" y="11"/>
                    </a:moveTo>
                    <a:cubicBezTo>
                      <a:pt x="60" y="34"/>
                      <a:pt x="16" y="135"/>
                      <a:pt x="16" y="135"/>
                    </a:cubicBezTo>
                    <a:cubicBezTo>
                      <a:pt x="16" y="135"/>
                      <a:pt x="0" y="161"/>
                      <a:pt x="12" y="197"/>
                    </a:cubicBezTo>
                    <a:cubicBezTo>
                      <a:pt x="20" y="222"/>
                      <a:pt x="29" y="305"/>
                      <a:pt x="29" y="305"/>
                    </a:cubicBezTo>
                    <a:cubicBezTo>
                      <a:pt x="29" y="311"/>
                      <a:pt x="60" y="280"/>
                      <a:pt x="71" y="287"/>
                    </a:cubicBezTo>
                    <a:cubicBezTo>
                      <a:pt x="71" y="287"/>
                      <a:pt x="74" y="226"/>
                      <a:pt x="55" y="181"/>
                    </a:cubicBezTo>
                    <a:cubicBezTo>
                      <a:pt x="48" y="164"/>
                      <a:pt x="76" y="129"/>
                      <a:pt x="95" y="106"/>
                    </a:cubicBezTo>
                    <a:cubicBezTo>
                      <a:pt x="116" y="79"/>
                      <a:pt x="135" y="57"/>
                      <a:pt x="134" y="39"/>
                    </a:cubicBezTo>
                    <a:cubicBezTo>
                      <a:pt x="134" y="0"/>
                      <a:pt x="118" y="0"/>
                      <a:pt x="118" y="0"/>
                    </a:cubicBezTo>
                    <a:cubicBezTo>
                      <a:pt x="118" y="0"/>
                      <a:pt x="94" y="6"/>
                      <a:pt x="88" y="11"/>
                    </a:cubicBezTo>
                    <a:close/>
                  </a:path>
                </a:pathLst>
              </a:custGeom>
              <a:solidFill>
                <a:srgbClr val="A1B5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39" name="Freeform 222">
                <a:extLst>
                  <a:ext uri="{FF2B5EF4-FFF2-40B4-BE49-F238E27FC236}">
                    <a16:creationId xmlns:a16="http://schemas.microsoft.com/office/drawing/2014/main" id="{5AA7D7F1-AFFF-4A84-8510-FA3309381571}"/>
                  </a:ext>
                </a:extLst>
              </p:cNvPr>
              <p:cNvSpPr>
                <a:spLocks/>
              </p:cNvSpPr>
              <p:nvPr/>
            </p:nvSpPr>
            <p:spPr bwMode="auto">
              <a:xfrm>
                <a:off x="2900363" y="3349626"/>
                <a:ext cx="169863" cy="366713"/>
              </a:xfrm>
              <a:custGeom>
                <a:avLst/>
                <a:gdLst>
                  <a:gd name="T0" fmla="*/ 102 w 126"/>
                  <a:gd name="T1" fmla="*/ 241 h 273"/>
                  <a:gd name="T2" fmla="*/ 117 w 126"/>
                  <a:gd name="T3" fmla="*/ 168 h 273"/>
                  <a:gd name="T4" fmla="*/ 126 w 126"/>
                  <a:gd name="T5" fmla="*/ 44 h 273"/>
                  <a:gd name="T6" fmla="*/ 98 w 126"/>
                  <a:gd name="T7" fmla="*/ 1 h 273"/>
                  <a:gd name="T8" fmla="*/ 31 w 126"/>
                  <a:gd name="T9" fmla="*/ 31 h 273"/>
                  <a:gd name="T10" fmla="*/ 18 w 126"/>
                  <a:gd name="T11" fmla="*/ 75 h 273"/>
                  <a:gd name="T12" fmla="*/ 21 w 126"/>
                  <a:gd name="T13" fmla="*/ 146 h 273"/>
                  <a:gd name="T14" fmla="*/ 15 w 126"/>
                  <a:gd name="T15" fmla="*/ 202 h 273"/>
                  <a:gd name="T16" fmla="*/ 1 w 126"/>
                  <a:gd name="T17" fmla="*/ 225 h 273"/>
                  <a:gd name="T18" fmla="*/ 102 w 126"/>
                  <a:gd name="T19" fmla="*/ 24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73">
                    <a:moveTo>
                      <a:pt x="102" y="241"/>
                    </a:moveTo>
                    <a:cubicBezTo>
                      <a:pt x="102" y="241"/>
                      <a:pt x="113" y="202"/>
                      <a:pt x="117" y="168"/>
                    </a:cubicBezTo>
                    <a:cubicBezTo>
                      <a:pt x="119" y="137"/>
                      <a:pt x="126" y="119"/>
                      <a:pt x="126" y="44"/>
                    </a:cubicBezTo>
                    <a:cubicBezTo>
                      <a:pt x="126" y="44"/>
                      <a:pt x="125" y="4"/>
                      <a:pt x="98" y="1"/>
                    </a:cubicBezTo>
                    <a:cubicBezTo>
                      <a:pt x="84" y="0"/>
                      <a:pt x="38" y="26"/>
                      <a:pt x="31" y="31"/>
                    </a:cubicBezTo>
                    <a:cubicBezTo>
                      <a:pt x="26" y="34"/>
                      <a:pt x="18" y="46"/>
                      <a:pt x="18" y="75"/>
                    </a:cubicBezTo>
                    <a:cubicBezTo>
                      <a:pt x="18" y="88"/>
                      <a:pt x="20" y="122"/>
                      <a:pt x="21" y="146"/>
                    </a:cubicBezTo>
                    <a:cubicBezTo>
                      <a:pt x="21" y="170"/>
                      <a:pt x="16" y="196"/>
                      <a:pt x="15" y="202"/>
                    </a:cubicBezTo>
                    <a:cubicBezTo>
                      <a:pt x="15" y="213"/>
                      <a:pt x="0" y="224"/>
                      <a:pt x="1" y="225"/>
                    </a:cubicBezTo>
                    <a:cubicBezTo>
                      <a:pt x="69" y="273"/>
                      <a:pt x="102" y="241"/>
                      <a:pt x="102" y="241"/>
                    </a:cubicBezTo>
                    <a:close/>
                  </a:path>
                </a:pathLst>
              </a:custGeom>
              <a:solidFill>
                <a:srgbClr val="1E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40" name="Freeform 223">
                <a:extLst>
                  <a:ext uri="{FF2B5EF4-FFF2-40B4-BE49-F238E27FC236}">
                    <a16:creationId xmlns:a16="http://schemas.microsoft.com/office/drawing/2014/main" id="{747A4FA3-5B70-4F9D-A6D2-9ED1CB043F48}"/>
                  </a:ext>
                </a:extLst>
              </p:cNvPr>
              <p:cNvSpPr>
                <a:spLocks/>
              </p:cNvSpPr>
              <p:nvPr/>
            </p:nvSpPr>
            <p:spPr bwMode="auto">
              <a:xfrm>
                <a:off x="2781300" y="3275013"/>
                <a:ext cx="222250" cy="184150"/>
              </a:xfrm>
              <a:custGeom>
                <a:avLst/>
                <a:gdLst>
                  <a:gd name="T0" fmla="*/ 150 w 165"/>
                  <a:gd name="T1" fmla="*/ 91 h 137"/>
                  <a:gd name="T2" fmla="*/ 141 w 165"/>
                  <a:gd name="T3" fmla="*/ 125 h 137"/>
                  <a:gd name="T4" fmla="*/ 40 w 165"/>
                  <a:gd name="T5" fmla="*/ 125 h 137"/>
                  <a:gd name="T6" fmla="*/ 0 w 165"/>
                  <a:gd name="T7" fmla="*/ 17 h 137"/>
                  <a:gd name="T8" fmla="*/ 25 w 165"/>
                  <a:gd name="T9" fmla="*/ 6 h 137"/>
                  <a:gd name="T10" fmla="*/ 60 w 165"/>
                  <a:gd name="T11" fmla="*/ 92 h 137"/>
                  <a:gd name="T12" fmla="*/ 150 w 165"/>
                  <a:gd name="T13" fmla="*/ 91 h 137"/>
                </a:gdLst>
                <a:ahLst/>
                <a:cxnLst>
                  <a:cxn ang="0">
                    <a:pos x="T0" y="T1"/>
                  </a:cxn>
                  <a:cxn ang="0">
                    <a:pos x="T2" y="T3"/>
                  </a:cxn>
                  <a:cxn ang="0">
                    <a:pos x="T4" y="T5"/>
                  </a:cxn>
                  <a:cxn ang="0">
                    <a:pos x="T6" y="T7"/>
                  </a:cxn>
                  <a:cxn ang="0">
                    <a:pos x="T8" y="T9"/>
                  </a:cxn>
                  <a:cxn ang="0">
                    <a:pos x="T10" y="T11"/>
                  </a:cxn>
                  <a:cxn ang="0">
                    <a:pos x="T12" y="T13"/>
                  </a:cxn>
                </a:cxnLst>
                <a:rect l="0" t="0" r="r" b="b"/>
                <a:pathLst>
                  <a:path w="165" h="137">
                    <a:moveTo>
                      <a:pt x="150" y="91"/>
                    </a:moveTo>
                    <a:cubicBezTo>
                      <a:pt x="150" y="91"/>
                      <a:pt x="165" y="110"/>
                      <a:pt x="141" y="125"/>
                    </a:cubicBezTo>
                    <a:cubicBezTo>
                      <a:pt x="122" y="137"/>
                      <a:pt x="67" y="135"/>
                      <a:pt x="40" y="125"/>
                    </a:cubicBezTo>
                    <a:cubicBezTo>
                      <a:pt x="10" y="115"/>
                      <a:pt x="0" y="17"/>
                      <a:pt x="0" y="17"/>
                    </a:cubicBezTo>
                    <a:cubicBezTo>
                      <a:pt x="0" y="17"/>
                      <a:pt x="9" y="0"/>
                      <a:pt x="25" y="6"/>
                    </a:cubicBezTo>
                    <a:cubicBezTo>
                      <a:pt x="26" y="6"/>
                      <a:pt x="50" y="91"/>
                      <a:pt x="60" y="92"/>
                    </a:cubicBezTo>
                    <a:cubicBezTo>
                      <a:pt x="87" y="95"/>
                      <a:pt x="142" y="68"/>
                      <a:pt x="150" y="91"/>
                    </a:cubicBezTo>
                    <a:close/>
                  </a:path>
                </a:pathLst>
              </a:custGeom>
              <a:solidFill>
                <a:srgbClr val="34E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41" name="Freeform 224">
                <a:extLst>
                  <a:ext uri="{FF2B5EF4-FFF2-40B4-BE49-F238E27FC236}">
                    <a16:creationId xmlns:a16="http://schemas.microsoft.com/office/drawing/2014/main" id="{915A09BF-93C3-472A-AC3A-AF4D8416056B}"/>
                  </a:ext>
                </a:extLst>
              </p:cNvPr>
              <p:cNvSpPr>
                <a:spLocks/>
              </p:cNvSpPr>
              <p:nvPr/>
            </p:nvSpPr>
            <p:spPr bwMode="auto">
              <a:xfrm>
                <a:off x="2800350" y="3937001"/>
                <a:ext cx="144463" cy="115888"/>
              </a:xfrm>
              <a:custGeom>
                <a:avLst/>
                <a:gdLst>
                  <a:gd name="T0" fmla="*/ 60 w 108"/>
                  <a:gd name="T1" fmla="*/ 24 h 86"/>
                  <a:gd name="T2" fmla="*/ 92 w 108"/>
                  <a:gd name="T3" fmla="*/ 9 h 86"/>
                  <a:gd name="T4" fmla="*/ 103 w 108"/>
                  <a:gd name="T5" fmla="*/ 29 h 86"/>
                  <a:gd name="T6" fmla="*/ 95 w 108"/>
                  <a:gd name="T7" fmla="*/ 51 h 86"/>
                  <a:gd name="T8" fmla="*/ 62 w 108"/>
                  <a:gd name="T9" fmla="*/ 67 h 86"/>
                  <a:gd name="T10" fmla="*/ 23 w 108"/>
                  <a:gd name="T11" fmla="*/ 85 h 86"/>
                  <a:gd name="T12" fmla="*/ 13 w 108"/>
                  <a:gd name="T13" fmla="*/ 70 h 86"/>
                  <a:gd name="T14" fmla="*/ 45 w 108"/>
                  <a:gd name="T15" fmla="*/ 25 h 86"/>
                  <a:gd name="T16" fmla="*/ 60 w 108"/>
                  <a:gd name="T17" fmla="*/ 2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6">
                    <a:moveTo>
                      <a:pt x="60" y="24"/>
                    </a:moveTo>
                    <a:cubicBezTo>
                      <a:pt x="60" y="24"/>
                      <a:pt x="79" y="0"/>
                      <a:pt x="92" y="9"/>
                    </a:cubicBezTo>
                    <a:cubicBezTo>
                      <a:pt x="95" y="11"/>
                      <a:pt x="101" y="22"/>
                      <a:pt x="103" y="29"/>
                    </a:cubicBezTo>
                    <a:cubicBezTo>
                      <a:pt x="104" y="32"/>
                      <a:pt x="108" y="45"/>
                      <a:pt x="95" y="51"/>
                    </a:cubicBezTo>
                    <a:cubicBezTo>
                      <a:pt x="88" y="54"/>
                      <a:pt x="75" y="58"/>
                      <a:pt x="62" y="67"/>
                    </a:cubicBezTo>
                    <a:cubicBezTo>
                      <a:pt x="49" y="75"/>
                      <a:pt x="29" y="84"/>
                      <a:pt x="23" y="85"/>
                    </a:cubicBezTo>
                    <a:cubicBezTo>
                      <a:pt x="12" y="86"/>
                      <a:pt x="0" y="82"/>
                      <a:pt x="13" y="70"/>
                    </a:cubicBezTo>
                    <a:cubicBezTo>
                      <a:pt x="25" y="60"/>
                      <a:pt x="48" y="38"/>
                      <a:pt x="45" y="25"/>
                    </a:cubicBezTo>
                    <a:cubicBezTo>
                      <a:pt x="43" y="15"/>
                      <a:pt x="60" y="24"/>
                      <a:pt x="60" y="24"/>
                    </a:cubicBezTo>
                    <a:close/>
                  </a:path>
                </a:pathLst>
              </a:custGeom>
              <a:solidFill>
                <a:srgbClr val="7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42" name="Freeform 225">
                <a:extLst>
                  <a:ext uri="{FF2B5EF4-FFF2-40B4-BE49-F238E27FC236}">
                    <a16:creationId xmlns:a16="http://schemas.microsoft.com/office/drawing/2014/main" id="{1038F895-E606-4F56-944C-59E034D42E6C}"/>
                  </a:ext>
                </a:extLst>
              </p:cNvPr>
              <p:cNvSpPr>
                <a:spLocks/>
              </p:cNvSpPr>
              <p:nvPr/>
            </p:nvSpPr>
            <p:spPr bwMode="auto">
              <a:xfrm>
                <a:off x="2809875" y="3976688"/>
                <a:ext cx="133350" cy="76200"/>
              </a:xfrm>
              <a:custGeom>
                <a:avLst/>
                <a:gdLst>
                  <a:gd name="T0" fmla="*/ 0 w 99"/>
                  <a:gd name="T1" fmla="*/ 48 h 56"/>
                  <a:gd name="T2" fmla="*/ 19 w 99"/>
                  <a:gd name="T3" fmla="*/ 41 h 56"/>
                  <a:gd name="T4" fmla="*/ 57 w 99"/>
                  <a:gd name="T5" fmla="*/ 20 h 56"/>
                  <a:gd name="T6" fmla="*/ 89 w 99"/>
                  <a:gd name="T7" fmla="*/ 1 h 56"/>
                  <a:gd name="T8" fmla="*/ 97 w 99"/>
                  <a:gd name="T9" fmla="*/ 1 h 56"/>
                  <a:gd name="T10" fmla="*/ 88 w 99"/>
                  <a:gd name="T11" fmla="*/ 21 h 56"/>
                  <a:gd name="T12" fmla="*/ 55 w 99"/>
                  <a:gd name="T13" fmla="*/ 37 h 56"/>
                  <a:gd name="T14" fmla="*/ 16 w 99"/>
                  <a:gd name="T15" fmla="*/ 55 h 56"/>
                  <a:gd name="T16" fmla="*/ 0 w 99"/>
                  <a:gd name="T17"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6">
                    <a:moveTo>
                      <a:pt x="0" y="48"/>
                    </a:moveTo>
                    <a:cubicBezTo>
                      <a:pt x="4" y="45"/>
                      <a:pt x="13" y="43"/>
                      <a:pt x="19" y="41"/>
                    </a:cubicBezTo>
                    <a:cubicBezTo>
                      <a:pt x="25" y="38"/>
                      <a:pt x="49" y="26"/>
                      <a:pt x="57" y="20"/>
                    </a:cubicBezTo>
                    <a:cubicBezTo>
                      <a:pt x="64" y="15"/>
                      <a:pt x="76" y="3"/>
                      <a:pt x="89" y="1"/>
                    </a:cubicBezTo>
                    <a:cubicBezTo>
                      <a:pt x="93" y="0"/>
                      <a:pt x="95" y="0"/>
                      <a:pt x="97" y="1"/>
                    </a:cubicBezTo>
                    <a:cubicBezTo>
                      <a:pt x="98" y="6"/>
                      <a:pt x="99" y="16"/>
                      <a:pt x="88" y="21"/>
                    </a:cubicBezTo>
                    <a:cubicBezTo>
                      <a:pt x="81" y="24"/>
                      <a:pt x="68" y="28"/>
                      <a:pt x="55" y="37"/>
                    </a:cubicBezTo>
                    <a:cubicBezTo>
                      <a:pt x="42" y="45"/>
                      <a:pt x="22" y="54"/>
                      <a:pt x="16" y="55"/>
                    </a:cubicBezTo>
                    <a:cubicBezTo>
                      <a:pt x="8" y="56"/>
                      <a:pt x="0" y="54"/>
                      <a:pt x="0" y="48"/>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43" name="Freeform 226">
                <a:extLst>
                  <a:ext uri="{FF2B5EF4-FFF2-40B4-BE49-F238E27FC236}">
                    <a16:creationId xmlns:a16="http://schemas.microsoft.com/office/drawing/2014/main" id="{C5CE2B30-CE8D-42A5-84DF-DCE3EE189B8C}"/>
                  </a:ext>
                </a:extLst>
              </p:cNvPr>
              <p:cNvSpPr>
                <a:spLocks/>
              </p:cNvSpPr>
              <p:nvPr/>
            </p:nvSpPr>
            <p:spPr bwMode="auto">
              <a:xfrm>
                <a:off x="2813050" y="3983038"/>
                <a:ext cx="127000" cy="71438"/>
              </a:xfrm>
              <a:custGeom>
                <a:avLst/>
                <a:gdLst>
                  <a:gd name="T0" fmla="*/ 0 w 95"/>
                  <a:gd name="T1" fmla="*/ 49 h 53"/>
                  <a:gd name="T2" fmla="*/ 2 w 95"/>
                  <a:gd name="T3" fmla="*/ 48 h 53"/>
                  <a:gd name="T4" fmla="*/ 56 w 95"/>
                  <a:gd name="T5" fmla="*/ 22 h 53"/>
                  <a:gd name="T6" fmla="*/ 92 w 95"/>
                  <a:gd name="T7" fmla="*/ 3 h 53"/>
                  <a:gd name="T8" fmla="*/ 95 w 95"/>
                  <a:gd name="T9" fmla="*/ 4 h 53"/>
                  <a:gd name="T10" fmla="*/ 86 w 95"/>
                  <a:gd name="T11" fmla="*/ 17 h 53"/>
                  <a:gd name="T12" fmla="*/ 51 w 95"/>
                  <a:gd name="T13" fmla="*/ 41 h 53"/>
                  <a:gd name="T14" fmla="*/ 26 w 95"/>
                  <a:gd name="T15" fmla="*/ 53 h 53"/>
                  <a:gd name="T16" fmla="*/ 0 w 95"/>
                  <a:gd name="T1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53">
                    <a:moveTo>
                      <a:pt x="0" y="49"/>
                    </a:moveTo>
                    <a:cubicBezTo>
                      <a:pt x="1" y="49"/>
                      <a:pt x="1" y="48"/>
                      <a:pt x="2" y="48"/>
                    </a:cubicBezTo>
                    <a:cubicBezTo>
                      <a:pt x="7" y="44"/>
                      <a:pt x="40" y="34"/>
                      <a:pt x="56" y="22"/>
                    </a:cubicBezTo>
                    <a:cubicBezTo>
                      <a:pt x="72" y="10"/>
                      <a:pt x="77" y="0"/>
                      <a:pt x="92" y="3"/>
                    </a:cubicBezTo>
                    <a:cubicBezTo>
                      <a:pt x="94" y="3"/>
                      <a:pt x="95" y="3"/>
                      <a:pt x="95" y="4"/>
                    </a:cubicBezTo>
                    <a:cubicBezTo>
                      <a:pt x="95" y="8"/>
                      <a:pt x="93" y="14"/>
                      <a:pt x="86" y="17"/>
                    </a:cubicBezTo>
                    <a:cubicBezTo>
                      <a:pt x="79" y="20"/>
                      <a:pt x="61" y="29"/>
                      <a:pt x="51" y="41"/>
                    </a:cubicBezTo>
                    <a:cubicBezTo>
                      <a:pt x="43" y="50"/>
                      <a:pt x="31" y="52"/>
                      <a:pt x="26" y="53"/>
                    </a:cubicBezTo>
                    <a:cubicBezTo>
                      <a:pt x="20" y="53"/>
                      <a:pt x="3" y="52"/>
                      <a:pt x="0" y="49"/>
                    </a:cubicBezTo>
                    <a:close/>
                  </a:path>
                </a:pathLst>
              </a:custGeom>
              <a:solidFill>
                <a:srgbClr val="819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44" name="Freeform 227">
                <a:extLst>
                  <a:ext uri="{FF2B5EF4-FFF2-40B4-BE49-F238E27FC236}">
                    <a16:creationId xmlns:a16="http://schemas.microsoft.com/office/drawing/2014/main" id="{46EAAD49-AB8E-4203-B27A-77BA03C20577}"/>
                  </a:ext>
                </a:extLst>
              </p:cNvPr>
              <p:cNvSpPr>
                <a:spLocks/>
              </p:cNvSpPr>
              <p:nvPr/>
            </p:nvSpPr>
            <p:spPr bwMode="auto">
              <a:xfrm>
                <a:off x="2968625" y="3062288"/>
                <a:ext cx="36513" cy="65088"/>
              </a:xfrm>
              <a:custGeom>
                <a:avLst/>
                <a:gdLst>
                  <a:gd name="T0" fmla="*/ 16 w 27"/>
                  <a:gd name="T1" fmla="*/ 4 h 48"/>
                  <a:gd name="T2" fmla="*/ 24 w 27"/>
                  <a:gd name="T3" fmla="*/ 10 h 48"/>
                  <a:gd name="T4" fmla="*/ 25 w 27"/>
                  <a:gd name="T5" fmla="*/ 25 h 48"/>
                  <a:gd name="T6" fmla="*/ 21 w 27"/>
                  <a:gd name="T7" fmla="*/ 37 h 48"/>
                  <a:gd name="T8" fmla="*/ 5 w 27"/>
                  <a:gd name="T9" fmla="*/ 43 h 48"/>
                  <a:gd name="T10" fmla="*/ 12 w 27"/>
                  <a:gd name="T11" fmla="*/ 21 h 48"/>
                  <a:gd name="T12" fmla="*/ 16 w 27"/>
                  <a:gd name="T13" fmla="*/ 4 h 48"/>
                </a:gdLst>
                <a:ahLst/>
                <a:cxnLst>
                  <a:cxn ang="0">
                    <a:pos x="T0" y="T1"/>
                  </a:cxn>
                  <a:cxn ang="0">
                    <a:pos x="T2" y="T3"/>
                  </a:cxn>
                  <a:cxn ang="0">
                    <a:pos x="T4" y="T5"/>
                  </a:cxn>
                  <a:cxn ang="0">
                    <a:pos x="T6" y="T7"/>
                  </a:cxn>
                  <a:cxn ang="0">
                    <a:pos x="T8" y="T9"/>
                  </a:cxn>
                  <a:cxn ang="0">
                    <a:pos x="T10" y="T11"/>
                  </a:cxn>
                  <a:cxn ang="0">
                    <a:pos x="T12" y="T13"/>
                  </a:cxn>
                </a:cxnLst>
                <a:rect l="0" t="0" r="r" b="b"/>
                <a:pathLst>
                  <a:path w="27" h="48">
                    <a:moveTo>
                      <a:pt x="16" y="4"/>
                    </a:moveTo>
                    <a:cubicBezTo>
                      <a:pt x="16" y="4"/>
                      <a:pt x="22" y="0"/>
                      <a:pt x="24" y="10"/>
                    </a:cubicBezTo>
                    <a:cubicBezTo>
                      <a:pt x="24" y="14"/>
                      <a:pt x="22" y="20"/>
                      <a:pt x="25" y="25"/>
                    </a:cubicBezTo>
                    <a:cubicBezTo>
                      <a:pt x="27" y="32"/>
                      <a:pt x="21" y="37"/>
                      <a:pt x="21" y="37"/>
                    </a:cubicBezTo>
                    <a:cubicBezTo>
                      <a:pt x="21" y="37"/>
                      <a:pt x="14" y="48"/>
                      <a:pt x="5" y="43"/>
                    </a:cubicBezTo>
                    <a:cubicBezTo>
                      <a:pt x="0" y="41"/>
                      <a:pt x="6" y="30"/>
                      <a:pt x="12" y="21"/>
                    </a:cubicBezTo>
                    <a:cubicBezTo>
                      <a:pt x="15" y="17"/>
                      <a:pt x="15" y="8"/>
                      <a:pt x="16" y="4"/>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504" name="Group 503">
              <a:extLst>
                <a:ext uri="{FF2B5EF4-FFF2-40B4-BE49-F238E27FC236}">
                  <a16:creationId xmlns:a16="http://schemas.microsoft.com/office/drawing/2014/main" id="{D0C48123-14CF-4085-B707-1EB4FF5001EB}"/>
                </a:ext>
              </a:extLst>
            </p:cNvPr>
            <p:cNvGrpSpPr/>
            <p:nvPr/>
          </p:nvGrpSpPr>
          <p:grpSpPr>
            <a:xfrm>
              <a:off x="1065419" y="2553956"/>
              <a:ext cx="185998" cy="659168"/>
              <a:chOff x="1389063" y="2705100"/>
              <a:chExt cx="288925" cy="1023938"/>
            </a:xfrm>
          </p:grpSpPr>
          <p:sp>
            <p:nvSpPr>
              <p:cNvPr id="505" name="Freeform 172">
                <a:extLst>
                  <a:ext uri="{FF2B5EF4-FFF2-40B4-BE49-F238E27FC236}">
                    <a16:creationId xmlns:a16="http://schemas.microsoft.com/office/drawing/2014/main" id="{9503FC7E-BCD0-4706-B2DA-E915A4CA0282}"/>
                  </a:ext>
                </a:extLst>
              </p:cNvPr>
              <p:cNvSpPr>
                <a:spLocks/>
              </p:cNvSpPr>
              <p:nvPr/>
            </p:nvSpPr>
            <p:spPr bwMode="auto">
              <a:xfrm>
                <a:off x="1566863" y="2705100"/>
                <a:ext cx="71438" cy="146050"/>
              </a:xfrm>
              <a:custGeom>
                <a:avLst/>
                <a:gdLst>
                  <a:gd name="T0" fmla="*/ 0 w 53"/>
                  <a:gd name="T1" fmla="*/ 88 h 109"/>
                  <a:gd name="T2" fmla="*/ 12 w 53"/>
                  <a:gd name="T3" fmla="*/ 35 h 109"/>
                  <a:gd name="T4" fmla="*/ 18 w 53"/>
                  <a:gd name="T5" fmla="*/ 9 h 109"/>
                  <a:gd name="T6" fmla="*/ 25 w 53"/>
                  <a:gd name="T7" fmla="*/ 4 h 109"/>
                  <a:gd name="T8" fmla="*/ 22 w 53"/>
                  <a:gd name="T9" fmla="*/ 29 h 109"/>
                  <a:gd name="T10" fmla="*/ 28 w 53"/>
                  <a:gd name="T11" fmla="*/ 33 h 109"/>
                  <a:gd name="T12" fmla="*/ 48 w 53"/>
                  <a:gd name="T13" fmla="*/ 8 h 109"/>
                  <a:gd name="T14" fmla="*/ 46 w 53"/>
                  <a:gd name="T15" fmla="*/ 20 h 109"/>
                  <a:gd name="T16" fmla="*/ 34 w 53"/>
                  <a:gd name="T17" fmla="*/ 41 h 109"/>
                  <a:gd name="T18" fmla="*/ 40 w 53"/>
                  <a:gd name="T19" fmla="*/ 61 h 109"/>
                  <a:gd name="T20" fmla="*/ 19 w 53"/>
                  <a:gd name="T21" fmla="*/ 99 h 109"/>
                  <a:gd name="T22" fmla="*/ 0 w 53"/>
                  <a:gd name="T23" fmla="*/ 8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109">
                    <a:moveTo>
                      <a:pt x="0" y="88"/>
                    </a:moveTo>
                    <a:cubicBezTo>
                      <a:pt x="12" y="35"/>
                      <a:pt x="12" y="35"/>
                      <a:pt x="12" y="35"/>
                    </a:cubicBezTo>
                    <a:cubicBezTo>
                      <a:pt x="12" y="35"/>
                      <a:pt x="12" y="37"/>
                      <a:pt x="18" y="9"/>
                    </a:cubicBezTo>
                    <a:cubicBezTo>
                      <a:pt x="20" y="0"/>
                      <a:pt x="24" y="0"/>
                      <a:pt x="25" y="4"/>
                    </a:cubicBezTo>
                    <a:cubicBezTo>
                      <a:pt x="26" y="6"/>
                      <a:pt x="24" y="17"/>
                      <a:pt x="22" y="29"/>
                    </a:cubicBezTo>
                    <a:cubicBezTo>
                      <a:pt x="21" y="32"/>
                      <a:pt x="23" y="40"/>
                      <a:pt x="28" y="33"/>
                    </a:cubicBezTo>
                    <a:cubicBezTo>
                      <a:pt x="34" y="23"/>
                      <a:pt x="45" y="8"/>
                      <a:pt x="48" y="8"/>
                    </a:cubicBezTo>
                    <a:cubicBezTo>
                      <a:pt x="53" y="8"/>
                      <a:pt x="51" y="11"/>
                      <a:pt x="46" y="20"/>
                    </a:cubicBezTo>
                    <a:cubicBezTo>
                      <a:pt x="42" y="28"/>
                      <a:pt x="33" y="39"/>
                      <a:pt x="34" y="41"/>
                    </a:cubicBezTo>
                    <a:cubicBezTo>
                      <a:pt x="43" y="54"/>
                      <a:pt x="40" y="61"/>
                      <a:pt x="40" y="61"/>
                    </a:cubicBezTo>
                    <a:cubicBezTo>
                      <a:pt x="40" y="61"/>
                      <a:pt x="24" y="94"/>
                      <a:pt x="19" y="99"/>
                    </a:cubicBezTo>
                    <a:cubicBezTo>
                      <a:pt x="6" y="109"/>
                      <a:pt x="0" y="88"/>
                      <a:pt x="0" y="88"/>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06" name="Freeform 173">
                <a:extLst>
                  <a:ext uri="{FF2B5EF4-FFF2-40B4-BE49-F238E27FC236}">
                    <a16:creationId xmlns:a16="http://schemas.microsoft.com/office/drawing/2014/main" id="{28155177-46EB-42F1-9F9E-AA0B55B1A304}"/>
                  </a:ext>
                </a:extLst>
              </p:cNvPr>
              <p:cNvSpPr>
                <a:spLocks/>
              </p:cNvSpPr>
              <p:nvPr/>
            </p:nvSpPr>
            <p:spPr bwMode="auto">
              <a:xfrm>
                <a:off x="1409700" y="2792413"/>
                <a:ext cx="192088" cy="293688"/>
              </a:xfrm>
              <a:custGeom>
                <a:avLst/>
                <a:gdLst>
                  <a:gd name="T0" fmla="*/ 9 w 143"/>
                  <a:gd name="T1" fmla="*/ 189 h 219"/>
                  <a:gd name="T2" fmla="*/ 48 w 143"/>
                  <a:gd name="T3" fmla="*/ 202 h 219"/>
                  <a:gd name="T4" fmla="*/ 112 w 143"/>
                  <a:gd name="T5" fmla="*/ 118 h 219"/>
                  <a:gd name="T6" fmla="*/ 143 w 143"/>
                  <a:gd name="T7" fmla="*/ 26 h 219"/>
                  <a:gd name="T8" fmla="*/ 113 w 143"/>
                  <a:gd name="T9" fmla="*/ 11 h 219"/>
                  <a:gd name="T10" fmla="*/ 82 w 143"/>
                  <a:gd name="T11" fmla="*/ 92 h 219"/>
                  <a:gd name="T12" fmla="*/ 9 w 143"/>
                  <a:gd name="T13" fmla="*/ 189 h 219"/>
                </a:gdLst>
                <a:ahLst/>
                <a:cxnLst>
                  <a:cxn ang="0">
                    <a:pos x="T0" y="T1"/>
                  </a:cxn>
                  <a:cxn ang="0">
                    <a:pos x="T2" y="T3"/>
                  </a:cxn>
                  <a:cxn ang="0">
                    <a:pos x="T4" y="T5"/>
                  </a:cxn>
                  <a:cxn ang="0">
                    <a:pos x="T6" y="T7"/>
                  </a:cxn>
                  <a:cxn ang="0">
                    <a:pos x="T8" y="T9"/>
                  </a:cxn>
                  <a:cxn ang="0">
                    <a:pos x="T10" y="T11"/>
                  </a:cxn>
                  <a:cxn ang="0">
                    <a:pos x="T12" y="T13"/>
                  </a:cxn>
                </a:cxnLst>
                <a:rect l="0" t="0" r="r" b="b"/>
                <a:pathLst>
                  <a:path w="143" h="219">
                    <a:moveTo>
                      <a:pt x="9" y="189"/>
                    </a:moveTo>
                    <a:cubicBezTo>
                      <a:pt x="9" y="189"/>
                      <a:pt x="14" y="219"/>
                      <a:pt x="48" y="202"/>
                    </a:cubicBezTo>
                    <a:cubicBezTo>
                      <a:pt x="70" y="192"/>
                      <a:pt x="104" y="133"/>
                      <a:pt x="112" y="118"/>
                    </a:cubicBezTo>
                    <a:cubicBezTo>
                      <a:pt x="128" y="86"/>
                      <a:pt x="143" y="26"/>
                      <a:pt x="143" y="26"/>
                    </a:cubicBezTo>
                    <a:cubicBezTo>
                      <a:pt x="143" y="26"/>
                      <a:pt x="126" y="0"/>
                      <a:pt x="113" y="11"/>
                    </a:cubicBezTo>
                    <a:cubicBezTo>
                      <a:pt x="112" y="12"/>
                      <a:pt x="93" y="74"/>
                      <a:pt x="82" y="92"/>
                    </a:cubicBezTo>
                    <a:cubicBezTo>
                      <a:pt x="61" y="125"/>
                      <a:pt x="0" y="170"/>
                      <a:pt x="9" y="189"/>
                    </a:cubicBezTo>
                    <a:close/>
                  </a:path>
                </a:pathLst>
              </a:custGeom>
              <a:solidFill>
                <a:srgbClr val="686D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07" name="Freeform 174">
                <a:extLst>
                  <a:ext uri="{FF2B5EF4-FFF2-40B4-BE49-F238E27FC236}">
                    <a16:creationId xmlns:a16="http://schemas.microsoft.com/office/drawing/2014/main" id="{9639FA87-CB8B-41E9-AE73-8CDF1F5513FE}"/>
                  </a:ext>
                </a:extLst>
              </p:cNvPr>
              <p:cNvSpPr>
                <a:spLocks/>
              </p:cNvSpPr>
              <p:nvPr/>
            </p:nvSpPr>
            <p:spPr bwMode="auto">
              <a:xfrm>
                <a:off x="1423988" y="3587751"/>
                <a:ext cx="153988" cy="82550"/>
              </a:xfrm>
              <a:custGeom>
                <a:avLst/>
                <a:gdLst>
                  <a:gd name="T0" fmla="*/ 7 w 115"/>
                  <a:gd name="T1" fmla="*/ 13 h 61"/>
                  <a:gd name="T2" fmla="*/ 0 w 115"/>
                  <a:gd name="T3" fmla="*/ 29 h 61"/>
                  <a:gd name="T4" fmla="*/ 5 w 115"/>
                  <a:gd name="T5" fmla="*/ 54 h 61"/>
                  <a:gd name="T6" fmla="*/ 25 w 115"/>
                  <a:gd name="T7" fmla="*/ 61 h 61"/>
                  <a:gd name="T8" fmla="*/ 48 w 115"/>
                  <a:gd name="T9" fmla="*/ 55 h 61"/>
                  <a:gd name="T10" fmla="*/ 73 w 115"/>
                  <a:gd name="T11" fmla="*/ 50 h 61"/>
                  <a:gd name="T12" fmla="*/ 113 w 115"/>
                  <a:gd name="T13" fmla="*/ 21 h 61"/>
                  <a:gd name="T14" fmla="*/ 111 w 115"/>
                  <a:gd name="T15" fmla="*/ 5 h 61"/>
                  <a:gd name="T16" fmla="*/ 45 w 115"/>
                  <a:gd name="T17" fmla="*/ 9 h 61"/>
                  <a:gd name="T18" fmla="*/ 7 w 115"/>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7" y="13"/>
                    </a:moveTo>
                    <a:cubicBezTo>
                      <a:pt x="7" y="13"/>
                      <a:pt x="0" y="16"/>
                      <a:pt x="0" y="29"/>
                    </a:cubicBezTo>
                    <a:cubicBezTo>
                      <a:pt x="1" y="42"/>
                      <a:pt x="2" y="52"/>
                      <a:pt x="5" y="54"/>
                    </a:cubicBezTo>
                    <a:cubicBezTo>
                      <a:pt x="9" y="57"/>
                      <a:pt x="18" y="61"/>
                      <a:pt x="25" y="61"/>
                    </a:cubicBezTo>
                    <a:cubicBezTo>
                      <a:pt x="33" y="60"/>
                      <a:pt x="43" y="57"/>
                      <a:pt x="48" y="55"/>
                    </a:cubicBezTo>
                    <a:cubicBezTo>
                      <a:pt x="52" y="54"/>
                      <a:pt x="56" y="54"/>
                      <a:pt x="73" y="50"/>
                    </a:cubicBezTo>
                    <a:cubicBezTo>
                      <a:pt x="97" y="43"/>
                      <a:pt x="111" y="27"/>
                      <a:pt x="113" y="21"/>
                    </a:cubicBezTo>
                    <a:cubicBezTo>
                      <a:pt x="115" y="14"/>
                      <a:pt x="111" y="5"/>
                      <a:pt x="111" y="5"/>
                    </a:cubicBezTo>
                    <a:cubicBezTo>
                      <a:pt x="91" y="8"/>
                      <a:pt x="52" y="17"/>
                      <a:pt x="45" y="9"/>
                    </a:cubicBezTo>
                    <a:cubicBezTo>
                      <a:pt x="38" y="0"/>
                      <a:pt x="7" y="13"/>
                      <a:pt x="7" y="13"/>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08" name="Freeform 175">
                <a:extLst>
                  <a:ext uri="{FF2B5EF4-FFF2-40B4-BE49-F238E27FC236}">
                    <a16:creationId xmlns:a16="http://schemas.microsoft.com/office/drawing/2014/main" id="{69336EF9-1D7D-4F0A-97A7-E5922396D5B0}"/>
                  </a:ext>
                </a:extLst>
              </p:cNvPr>
              <p:cNvSpPr>
                <a:spLocks/>
              </p:cNvSpPr>
              <p:nvPr/>
            </p:nvSpPr>
            <p:spPr bwMode="auto">
              <a:xfrm>
                <a:off x="1423988" y="3578226"/>
                <a:ext cx="155575" cy="82550"/>
              </a:xfrm>
              <a:custGeom>
                <a:avLst/>
                <a:gdLst>
                  <a:gd name="T0" fmla="*/ 5 w 116"/>
                  <a:gd name="T1" fmla="*/ 13 h 61"/>
                  <a:gd name="T2" fmla="*/ 0 w 116"/>
                  <a:gd name="T3" fmla="*/ 33 h 61"/>
                  <a:gd name="T4" fmla="*/ 6 w 116"/>
                  <a:gd name="T5" fmla="*/ 54 h 61"/>
                  <a:gd name="T6" fmla="*/ 23 w 116"/>
                  <a:gd name="T7" fmla="*/ 61 h 61"/>
                  <a:gd name="T8" fmla="*/ 46 w 116"/>
                  <a:gd name="T9" fmla="*/ 55 h 61"/>
                  <a:gd name="T10" fmla="*/ 74 w 116"/>
                  <a:gd name="T11" fmla="*/ 51 h 61"/>
                  <a:gd name="T12" fmla="*/ 111 w 116"/>
                  <a:gd name="T13" fmla="*/ 25 h 61"/>
                  <a:gd name="T14" fmla="*/ 96 w 116"/>
                  <a:gd name="T15" fmla="*/ 7 h 61"/>
                  <a:gd name="T16" fmla="*/ 43 w 116"/>
                  <a:gd name="T17" fmla="*/ 9 h 61"/>
                  <a:gd name="T18" fmla="*/ 5 w 116"/>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61">
                    <a:moveTo>
                      <a:pt x="5" y="13"/>
                    </a:moveTo>
                    <a:cubicBezTo>
                      <a:pt x="5" y="13"/>
                      <a:pt x="0" y="20"/>
                      <a:pt x="0" y="33"/>
                    </a:cubicBezTo>
                    <a:cubicBezTo>
                      <a:pt x="1" y="46"/>
                      <a:pt x="3" y="51"/>
                      <a:pt x="6" y="54"/>
                    </a:cubicBezTo>
                    <a:cubicBezTo>
                      <a:pt x="9" y="56"/>
                      <a:pt x="16" y="61"/>
                      <a:pt x="23" y="61"/>
                    </a:cubicBezTo>
                    <a:cubicBezTo>
                      <a:pt x="31" y="60"/>
                      <a:pt x="41" y="57"/>
                      <a:pt x="46" y="55"/>
                    </a:cubicBezTo>
                    <a:cubicBezTo>
                      <a:pt x="50" y="54"/>
                      <a:pt x="57" y="56"/>
                      <a:pt x="74" y="51"/>
                    </a:cubicBezTo>
                    <a:cubicBezTo>
                      <a:pt x="91" y="46"/>
                      <a:pt x="107" y="35"/>
                      <a:pt x="111" y="25"/>
                    </a:cubicBezTo>
                    <a:cubicBezTo>
                      <a:pt x="113" y="19"/>
                      <a:pt x="116" y="4"/>
                      <a:pt x="96" y="7"/>
                    </a:cubicBezTo>
                    <a:cubicBezTo>
                      <a:pt x="77" y="10"/>
                      <a:pt x="50" y="17"/>
                      <a:pt x="43" y="9"/>
                    </a:cubicBezTo>
                    <a:cubicBezTo>
                      <a:pt x="36" y="0"/>
                      <a:pt x="5" y="13"/>
                      <a:pt x="5" y="13"/>
                    </a:cubicBezTo>
                    <a:close/>
                  </a:path>
                </a:pathLst>
              </a:custGeom>
              <a:solidFill>
                <a:srgbClr val="A2BC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09" name="Freeform 176">
                <a:extLst>
                  <a:ext uri="{FF2B5EF4-FFF2-40B4-BE49-F238E27FC236}">
                    <a16:creationId xmlns:a16="http://schemas.microsoft.com/office/drawing/2014/main" id="{0EFC30EC-5602-451E-BEF9-87A292A7676B}"/>
                  </a:ext>
                </a:extLst>
              </p:cNvPr>
              <p:cNvSpPr>
                <a:spLocks/>
              </p:cNvSpPr>
              <p:nvPr/>
            </p:nvSpPr>
            <p:spPr bwMode="auto">
              <a:xfrm>
                <a:off x="1492250" y="3592513"/>
                <a:ext cx="17463" cy="30163"/>
              </a:xfrm>
              <a:custGeom>
                <a:avLst/>
                <a:gdLst>
                  <a:gd name="T0" fmla="*/ 13 w 14"/>
                  <a:gd name="T1" fmla="*/ 21 h 22"/>
                  <a:gd name="T2" fmla="*/ 10 w 14"/>
                  <a:gd name="T3" fmla="*/ 19 h 22"/>
                  <a:gd name="T4" fmla="*/ 9 w 14"/>
                  <a:gd name="T5" fmla="*/ 12 h 22"/>
                  <a:gd name="T6" fmla="*/ 3 w 14"/>
                  <a:gd name="T7" fmla="*/ 2 h 22"/>
                  <a:gd name="T8" fmla="*/ 1 w 14"/>
                  <a:gd name="T9" fmla="*/ 1 h 22"/>
                  <a:gd name="T10" fmla="*/ 3 w 14"/>
                  <a:gd name="T11" fmla="*/ 0 h 22"/>
                  <a:gd name="T12" fmla="*/ 13 w 14"/>
                  <a:gd name="T13" fmla="*/ 11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19"/>
                    </a:cubicBezTo>
                    <a:cubicBezTo>
                      <a:pt x="10" y="19"/>
                      <a:pt x="10" y="16"/>
                      <a:pt x="9" y="12"/>
                    </a:cubicBezTo>
                    <a:cubicBezTo>
                      <a:pt x="8" y="7"/>
                      <a:pt x="5" y="3"/>
                      <a:pt x="3" y="2"/>
                    </a:cubicBezTo>
                    <a:cubicBezTo>
                      <a:pt x="2" y="2"/>
                      <a:pt x="0" y="2"/>
                      <a:pt x="1" y="1"/>
                    </a:cubicBezTo>
                    <a:cubicBezTo>
                      <a:pt x="1" y="0"/>
                      <a:pt x="2" y="0"/>
                      <a:pt x="3" y="0"/>
                    </a:cubicBezTo>
                    <a:cubicBezTo>
                      <a:pt x="5" y="1"/>
                      <a:pt x="11" y="4"/>
                      <a:pt x="13" y="11"/>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0" name="Freeform 177">
                <a:extLst>
                  <a:ext uri="{FF2B5EF4-FFF2-40B4-BE49-F238E27FC236}">
                    <a16:creationId xmlns:a16="http://schemas.microsoft.com/office/drawing/2014/main" id="{0D99D75D-17F3-4978-BE94-506AB70EA899}"/>
                  </a:ext>
                </a:extLst>
              </p:cNvPr>
              <p:cNvSpPr>
                <a:spLocks/>
              </p:cNvSpPr>
              <p:nvPr/>
            </p:nvSpPr>
            <p:spPr bwMode="auto">
              <a:xfrm>
                <a:off x="1501775" y="3592513"/>
                <a:ext cx="17463" cy="28575"/>
              </a:xfrm>
              <a:custGeom>
                <a:avLst/>
                <a:gdLst>
                  <a:gd name="T0" fmla="*/ 13 w 14"/>
                  <a:gd name="T1" fmla="*/ 21 h 22"/>
                  <a:gd name="T2" fmla="*/ 10 w 14"/>
                  <a:gd name="T3" fmla="*/ 20 h 22"/>
                  <a:gd name="T4" fmla="*/ 9 w 14"/>
                  <a:gd name="T5" fmla="*/ 13 h 22"/>
                  <a:gd name="T6" fmla="*/ 3 w 14"/>
                  <a:gd name="T7" fmla="*/ 3 h 22"/>
                  <a:gd name="T8" fmla="*/ 1 w 14"/>
                  <a:gd name="T9" fmla="*/ 2 h 22"/>
                  <a:gd name="T10" fmla="*/ 3 w 14"/>
                  <a:gd name="T11" fmla="*/ 0 h 22"/>
                  <a:gd name="T12" fmla="*/ 13 w 14"/>
                  <a:gd name="T13" fmla="*/ 12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20"/>
                    </a:cubicBezTo>
                    <a:cubicBezTo>
                      <a:pt x="10" y="20"/>
                      <a:pt x="10" y="17"/>
                      <a:pt x="9" y="13"/>
                    </a:cubicBezTo>
                    <a:cubicBezTo>
                      <a:pt x="8" y="7"/>
                      <a:pt x="5" y="4"/>
                      <a:pt x="3" y="3"/>
                    </a:cubicBezTo>
                    <a:cubicBezTo>
                      <a:pt x="2" y="3"/>
                      <a:pt x="0" y="3"/>
                      <a:pt x="1" y="2"/>
                    </a:cubicBezTo>
                    <a:cubicBezTo>
                      <a:pt x="1" y="1"/>
                      <a:pt x="2" y="0"/>
                      <a:pt x="3" y="0"/>
                    </a:cubicBezTo>
                    <a:cubicBezTo>
                      <a:pt x="5" y="1"/>
                      <a:pt x="11" y="4"/>
                      <a:pt x="13" y="12"/>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1" name="Freeform 178">
                <a:extLst>
                  <a:ext uri="{FF2B5EF4-FFF2-40B4-BE49-F238E27FC236}">
                    <a16:creationId xmlns:a16="http://schemas.microsoft.com/office/drawing/2014/main" id="{90127237-3E13-42F7-9B51-4C2E054AEA93}"/>
                  </a:ext>
                </a:extLst>
              </p:cNvPr>
              <p:cNvSpPr>
                <a:spLocks/>
              </p:cNvSpPr>
              <p:nvPr/>
            </p:nvSpPr>
            <p:spPr bwMode="auto">
              <a:xfrm>
                <a:off x="1511300" y="3592513"/>
                <a:ext cx="15875" cy="26988"/>
              </a:xfrm>
              <a:custGeom>
                <a:avLst/>
                <a:gdLst>
                  <a:gd name="T0" fmla="*/ 11 w 12"/>
                  <a:gd name="T1" fmla="*/ 20 h 21"/>
                  <a:gd name="T2" fmla="*/ 9 w 12"/>
                  <a:gd name="T3" fmla="*/ 19 h 21"/>
                  <a:gd name="T4" fmla="*/ 8 w 12"/>
                  <a:gd name="T5" fmla="*/ 11 h 21"/>
                  <a:gd name="T6" fmla="*/ 2 w 12"/>
                  <a:gd name="T7" fmla="*/ 2 h 21"/>
                  <a:gd name="T8" fmla="*/ 0 w 12"/>
                  <a:gd name="T9" fmla="*/ 2 h 21"/>
                  <a:gd name="T10" fmla="*/ 3 w 12"/>
                  <a:gd name="T11" fmla="*/ 0 h 21"/>
                  <a:gd name="T12" fmla="*/ 10 w 12"/>
                  <a:gd name="T13" fmla="*/ 7 h 21"/>
                  <a:gd name="T14" fmla="*/ 11 w 1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11" y="20"/>
                    </a:moveTo>
                    <a:cubicBezTo>
                      <a:pt x="10" y="21"/>
                      <a:pt x="9" y="20"/>
                      <a:pt x="9" y="19"/>
                    </a:cubicBezTo>
                    <a:cubicBezTo>
                      <a:pt x="9" y="19"/>
                      <a:pt x="9" y="15"/>
                      <a:pt x="8" y="11"/>
                    </a:cubicBezTo>
                    <a:cubicBezTo>
                      <a:pt x="7" y="6"/>
                      <a:pt x="5" y="3"/>
                      <a:pt x="2" y="2"/>
                    </a:cubicBezTo>
                    <a:cubicBezTo>
                      <a:pt x="2" y="2"/>
                      <a:pt x="0" y="3"/>
                      <a:pt x="0" y="2"/>
                    </a:cubicBezTo>
                    <a:cubicBezTo>
                      <a:pt x="0" y="1"/>
                      <a:pt x="2" y="0"/>
                      <a:pt x="3" y="0"/>
                    </a:cubicBezTo>
                    <a:cubicBezTo>
                      <a:pt x="5" y="0"/>
                      <a:pt x="8" y="2"/>
                      <a:pt x="10" y="7"/>
                    </a:cubicBezTo>
                    <a:cubicBezTo>
                      <a:pt x="11" y="12"/>
                      <a:pt x="12" y="18"/>
                      <a:pt x="11"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2" name="Freeform 179">
                <a:extLst>
                  <a:ext uri="{FF2B5EF4-FFF2-40B4-BE49-F238E27FC236}">
                    <a16:creationId xmlns:a16="http://schemas.microsoft.com/office/drawing/2014/main" id="{13FAB892-7103-446C-B018-BB8642D1E1CB}"/>
                  </a:ext>
                </a:extLst>
              </p:cNvPr>
              <p:cNvSpPr>
                <a:spLocks/>
              </p:cNvSpPr>
              <p:nvPr/>
            </p:nvSpPr>
            <p:spPr bwMode="auto">
              <a:xfrm>
                <a:off x="1414463" y="3127376"/>
                <a:ext cx="123825" cy="517525"/>
              </a:xfrm>
              <a:custGeom>
                <a:avLst/>
                <a:gdLst>
                  <a:gd name="T0" fmla="*/ 58 w 92"/>
                  <a:gd name="T1" fmla="*/ 61 h 386"/>
                  <a:gd name="T2" fmla="*/ 83 w 92"/>
                  <a:gd name="T3" fmla="*/ 259 h 386"/>
                  <a:gd name="T4" fmla="*/ 61 w 92"/>
                  <a:gd name="T5" fmla="*/ 354 h 386"/>
                  <a:gd name="T6" fmla="*/ 9 w 92"/>
                  <a:gd name="T7" fmla="*/ 349 h 386"/>
                  <a:gd name="T8" fmla="*/ 25 w 92"/>
                  <a:gd name="T9" fmla="*/ 275 h 386"/>
                  <a:gd name="T10" fmla="*/ 35 w 92"/>
                  <a:gd name="T11" fmla="*/ 227 h 386"/>
                  <a:gd name="T12" fmla="*/ 5 w 92"/>
                  <a:gd name="T13" fmla="*/ 94 h 386"/>
                  <a:gd name="T14" fmla="*/ 58 w 92"/>
                  <a:gd name="T15" fmla="*/ 61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86">
                    <a:moveTo>
                      <a:pt x="58" y="61"/>
                    </a:moveTo>
                    <a:cubicBezTo>
                      <a:pt x="78" y="107"/>
                      <a:pt x="92" y="227"/>
                      <a:pt x="83" y="259"/>
                    </a:cubicBezTo>
                    <a:cubicBezTo>
                      <a:pt x="69" y="311"/>
                      <a:pt x="61" y="354"/>
                      <a:pt x="61" y="354"/>
                    </a:cubicBezTo>
                    <a:cubicBezTo>
                      <a:pt x="28" y="386"/>
                      <a:pt x="9" y="360"/>
                      <a:pt x="9" y="349"/>
                    </a:cubicBezTo>
                    <a:cubicBezTo>
                      <a:pt x="9" y="349"/>
                      <a:pt x="18" y="305"/>
                      <a:pt x="25" y="275"/>
                    </a:cubicBezTo>
                    <a:cubicBezTo>
                      <a:pt x="29" y="259"/>
                      <a:pt x="35" y="232"/>
                      <a:pt x="35" y="227"/>
                    </a:cubicBezTo>
                    <a:cubicBezTo>
                      <a:pt x="37" y="209"/>
                      <a:pt x="25" y="146"/>
                      <a:pt x="5" y="94"/>
                    </a:cubicBezTo>
                    <a:cubicBezTo>
                      <a:pt x="0" y="82"/>
                      <a:pt x="30" y="0"/>
                      <a:pt x="58" y="61"/>
                    </a:cubicBezTo>
                    <a:close/>
                  </a:path>
                </a:pathLst>
              </a:custGeom>
              <a:solidFill>
                <a:srgbClr val="031E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3" name="Freeform 180">
                <a:extLst>
                  <a:ext uri="{FF2B5EF4-FFF2-40B4-BE49-F238E27FC236}">
                    <a16:creationId xmlns:a16="http://schemas.microsoft.com/office/drawing/2014/main" id="{1A16DF62-3C74-4F70-8FB8-8BFE903CB3F8}"/>
                  </a:ext>
                </a:extLst>
              </p:cNvPr>
              <p:cNvSpPr>
                <a:spLocks/>
              </p:cNvSpPr>
              <p:nvPr/>
            </p:nvSpPr>
            <p:spPr bwMode="auto">
              <a:xfrm>
                <a:off x="1520825" y="3646488"/>
                <a:ext cx="153988" cy="82550"/>
              </a:xfrm>
              <a:custGeom>
                <a:avLst/>
                <a:gdLst>
                  <a:gd name="T0" fmla="*/ 8 w 115"/>
                  <a:gd name="T1" fmla="*/ 12 h 61"/>
                  <a:gd name="T2" fmla="*/ 1 w 115"/>
                  <a:gd name="T3" fmla="*/ 29 h 61"/>
                  <a:gd name="T4" fmla="*/ 6 w 115"/>
                  <a:gd name="T5" fmla="*/ 53 h 61"/>
                  <a:gd name="T6" fmla="*/ 26 w 115"/>
                  <a:gd name="T7" fmla="*/ 60 h 61"/>
                  <a:gd name="T8" fmla="*/ 48 w 115"/>
                  <a:gd name="T9" fmla="*/ 55 h 61"/>
                  <a:gd name="T10" fmla="*/ 73 w 115"/>
                  <a:gd name="T11" fmla="*/ 49 h 61"/>
                  <a:gd name="T12" fmla="*/ 113 w 115"/>
                  <a:gd name="T13" fmla="*/ 20 h 61"/>
                  <a:gd name="T14" fmla="*/ 111 w 115"/>
                  <a:gd name="T15" fmla="*/ 4 h 61"/>
                  <a:gd name="T16" fmla="*/ 45 w 115"/>
                  <a:gd name="T17" fmla="*/ 8 h 61"/>
                  <a:gd name="T18" fmla="*/ 8 w 115"/>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8" y="12"/>
                    </a:moveTo>
                    <a:cubicBezTo>
                      <a:pt x="8" y="12"/>
                      <a:pt x="0" y="16"/>
                      <a:pt x="1" y="29"/>
                    </a:cubicBezTo>
                    <a:cubicBezTo>
                      <a:pt x="1" y="42"/>
                      <a:pt x="3" y="51"/>
                      <a:pt x="6" y="53"/>
                    </a:cubicBezTo>
                    <a:cubicBezTo>
                      <a:pt x="9" y="56"/>
                      <a:pt x="18" y="61"/>
                      <a:pt x="26" y="60"/>
                    </a:cubicBezTo>
                    <a:cubicBezTo>
                      <a:pt x="34" y="59"/>
                      <a:pt x="43" y="56"/>
                      <a:pt x="48" y="55"/>
                    </a:cubicBezTo>
                    <a:cubicBezTo>
                      <a:pt x="53" y="53"/>
                      <a:pt x="56" y="54"/>
                      <a:pt x="73" y="49"/>
                    </a:cubicBezTo>
                    <a:cubicBezTo>
                      <a:pt x="97" y="42"/>
                      <a:pt x="111" y="26"/>
                      <a:pt x="113" y="20"/>
                    </a:cubicBezTo>
                    <a:cubicBezTo>
                      <a:pt x="115" y="13"/>
                      <a:pt x="111" y="4"/>
                      <a:pt x="111" y="4"/>
                    </a:cubicBezTo>
                    <a:cubicBezTo>
                      <a:pt x="91" y="7"/>
                      <a:pt x="53" y="16"/>
                      <a:pt x="45" y="8"/>
                    </a:cubicBezTo>
                    <a:cubicBezTo>
                      <a:pt x="38" y="0"/>
                      <a:pt x="8" y="12"/>
                      <a:pt x="8"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4" name="Freeform 181">
                <a:extLst>
                  <a:ext uri="{FF2B5EF4-FFF2-40B4-BE49-F238E27FC236}">
                    <a16:creationId xmlns:a16="http://schemas.microsoft.com/office/drawing/2014/main" id="{0AE5631C-9127-443E-A1A1-0ADD87CBC8DA}"/>
                  </a:ext>
                </a:extLst>
              </p:cNvPr>
              <p:cNvSpPr>
                <a:spLocks/>
              </p:cNvSpPr>
              <p:nvPr/>
            </p:nvSpPr>
            <p:spPr bwMode="auto">
              <a:xfrm>
                <a:off x="1520825" y="3636963"/>
                <a:ext cx="157163" cy="82550"/>
              </a:xfrm>
              <a:custGeom>
                <a:avLst/>
                <a:gdLst>
                  <a:gd name="T0" fmla="*/ 6 w 117"/>
                  <a:gd name="T1" fmla="*/ 12 h 61"/>
                  <a:gd name="T2" fmla="*/ 1 w 117"/>
                  <a:gd name="T3" fmla="*/ 33 h 61"/>
                  <a:gd name="T4" fmla="*/ 6 w 117"/>
                  <a:gd name="T5" fmla="*/ 53 h 61"/>
                  <a:gd name="T6" fmla="*/ 24 w 117"/>
                  <a:gd name="T7" fmla="*/ 60 h 61"/>
                  <a:gd name="T8" fmla="*/ 46 w 117"/>
                  <a:gd name="T9" fmla="*/ 54 h 61"/>
                  <a:gd name="T10" fmla="*/ 74 w 117"/>
                  <a:gd name="T11" fmla="*/ 51 h 61"/>
                  <a:gd name="T12" fmla="*/ 111 w 117"/>
                  <a:gd name="T13" fmla="*/ 24 h 61"/>
                  <a:gd name="T14" fmla="*/ 97 w 117"/>
                  <a:gd name="T15" fmla="*/ 6 h 61"/>
                  <a:gd name="T16" fmla="*/ 43 w 117"/>
                  <a:gd name="T17" fmla="*/ 8 h 61"/>
                  <a:gd name="T18" fmla="*/ 6 w 117"/>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61">
                    <a:moveTo>
                      <a:pt x="6" y="12"/>
                    </a:moveTo>
                    <a:cubicBezTo>
                      <a:pt x="6" y="12"/>
                      <a:pt x="0" y="20"/>
                      <a:pt x="1" y="33"/>
                    </a:cubicBezTo>
                    <a:cubicBezTo>
                      <a:pt x="1" y="45"/>
                      <a:pt x="3" y="51"/>
                      <a:pt x="6" y="53"/>
                    </a:cubicBezTo>
                    <a:cubicBezTo>
                      <a:pt x="10" y="56"/>
                      <a:pt x="16" y="61"/>
                      <a:pt x="24" y="60"/>
                    </a:cubicBezTo>
                    <a:cubicBezTo>
                      <a:pt x="32" y="59"/>
                      <a:pt x="41" y="56"/>
                      <a:pt x="46" y="54"/>
                    </a:cubicBezTo>
                    <a:cubicBezTo>
                      <a:pt x="51" y="53"/>
                      <a:pt x="57" y="55"/>
                      <a:pt x="74" y="51"/>
                    </a:cubicBezTo>
                    <a:cubicBezTo>
                      <a:pt x="92" y="46"/>
                      <a:pt x="108" y="34"/>
                      <a:pt x="111" y="24"/>
                    </a:cubicBezTo>
                    <a:cubicBezTo>
                      <a:pt x="113" y="18"/>
                      <a:pt x="117" y="3"/>
                      <a:pt x="97" y="6"/>
                    </a:cubicBezTo>
                    <a:cubicBezTo>
                      <a:pt x="77" y="10"/>
                      <a:pt x="51" y="16"/>
                      <a:pt x="43" y="8"/>
                    </a:cubicBezTo>
                    <a:cubicBezTo>
                      <a:pt x="36" y="0"/>
                      <a:pt x="6" y="12"/>
                      <a:pt x="6" y="12"/>
                    </a:cubicBezTo>
                    <a:close/>
                  </a:path>
                </a:pathLst>
              </a:custGeom>
              <a:solidFill>
                <a:srgbClr val="B5CA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5" name="Freeform 182">
                <a:extLst>
                  <a:ext uri="{FF2B5EF4-FFF2-40B4-BE49-F238E27FC236}">
                    <a16:creationId xmlns:a16="http://schemas.microsoft.com/office/drawing/2014/main" id="{E60A39B5-9AEA-4DB9-8FAD-3DFCD502684C}"/>
                  </a:ext>
                </a:extLst>
              </p:cNvPr>
              <p:cNvSpPr>
                <a:spLocks/>
              </p:cNvSpPr>
              <p:nvPr/>
            </p:nvSpPr>
            <p:spPr bwMode="auto">
              <a:xfrm>
                <a:off x="1589088" y="3651251"/>
                <a:ext cx="17463" cy="28575"/>
              </a:xfrm>
              <a:custGeom>
                <a:avLst/>
                <a:gdLst>
                  <a:gd name="T0" fmla="*/ 12 w 13"/>
                  <a:gd name="T1" fmla="*/ 21 h 22"/>
                  <a:gd name="T2" fmla="*/ 10 w 13"/>
                  <a:gd name="T3" fmla="*/ 20 h 22"/>
                  <a:gd name="T4" fmla="*/ 9 w 13"/>
                  <a:gd name="T5" fmla="*/ 12 h 22"/>
                  <a:gd name="T6" fmla="*/ 2 w 13"/>
                  <a:gd name="T7" fmla="*/ 2 h 22"/>
                  <a:gd name="T8" fmla="*/ 0 w 13"/>
                  <a:gd name="T9" fmla="*/ 1 h 22"/>
                  <a:gd name="T10" fmla="*/ 2 w 13"/>
                  <a:gd name="T11" fmla="*/ 0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6"/>
                      <a:pt x="9" y="12"/>
                    </a:cubicBezTo>
                    <a:cubicBezTo>
                      <a:pt x="8" y="7"/>
                      <a:pt x="5" y="3"/>
                      <a:pt x="2" y="2"/>
                    </a:cubicBezTo>
                    <a:cubicBezTo>
                      <a:pt x="1" y="2"/>
                      <a:pt x="0" y="2"/>
                      <a:pt x="0" y="1"/>
                    </a:cubicBezTo>
                    <a:cubicBezTo>
                      <a:pt x="0" y="0"/>
                      <a:pt x="1" y="0"/>
                      <a:pt x="2" y="0"/>
                    </a:cubicBezTo>
                    <a:cubicBezTo>
                      <a:pt x="5" y="1"/>
                      <a:pt x="11" y="4"/>
                      <a:pt x="12" y="12"/>
                    </a:cubicBezTo>
                    <a:cubicBezTo>
                      <a:pt x="13" y="16"/>
                      <a:pt x="13" y="19"/>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6" name="Freeform 183">
                <a:extLst>
                  <a:ext uri="{FF2B5EF4-FFF2-40B4-BE49-F238E27FC236}">
                    <a16:creationId xmlns:a16="http://schemas.microsoft.com/office/drawing/2014/main" id="{76EF12FC-6AA2-45C0-BFF4-634AAC0EF5F4}"/>
                  </a:ext>
                </a:extLst>
              </p:cNvPr>
              <p:cNvSpPr>
                <a:spLocks/>
              </p:cNvSpPr>
              <p:nvPr/>
            </p:nvSpPr>
            <p:spPr bwMode="auto">
              <a:xfrm>
                <a:off x="1598613" y="3649663"/>
                <a:ext cx="17463" cy="30163"/>
              </a:xfrm>
              <a:custGeom>
                <a:avLst/>
                <a:gdLst>
                  <a:gd name="T0" fmla="*/ 12 w 13"/>
                  <a:gd name="T1" fmla="*/ 21 h 22"/>
                  <a:gd name="T2" fmla="*/ 10 w 13"/>
                  <a:gd name="T3" fmla="*/ 20 h 22"/>
                  <a:gd name="T4" fmla="*/ 9 w 13"/>
                  <a:gd name="T5" fmla="*/ 13 h 22"/>
                  <a:gd name="T6" fmla="*/ 2 w 13"/>
                  <a:gd name="T7" fmla="*/ 3 h 22"/>
                  <a:gd name="T8" fmla="*/ 0 w 13"/>
                  <a:gd name="T9" fmla="*/ 2 h 22"/>
                  <a:gd name="T10" fmla="*/ 2 w 13"/>
                  <a:gd name="T11" fmla="*/ 1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7"/>
                      <a:pt x="9" y="13"/>
                    </a:cubicBezTo>
                    <a:cubicBezTo>
                      <a:pt x="8" y="7"/>
                      <a:pt x="5" y="4"/>
                      <a:pt x="2" y="3"/>
                    </a:cubicBezTo>
                    <a:cubicBezTo>
                      <a:pt x="1" y="3"/>
                      <a:pt x="0" y="3"/>
                      <a:pt x="0" y="2"/>
                    </a:cubicBezTo>
                    <a:cubicBezTo>
                      <a:pt x="0" y="1"/>
                      <a:pt x="1" y="0"/>
                      <a:pt x="2" y="1"/>
                    </a:cubicBezTo>
                    <a:cubicBezTo>
                      <a:pt x="5" y="2"/>
                      <a:pt x="10" y="4"/>
                      <a:pt x="12" y="12"/>
                    </a:cubicBezTo>
                    <a:cubicBezTo>
                      <a:pt x="13" y="17"/>
                      <a:pt x="13" y="20"/>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7" name="Freeform 184">
                <a:extLst>
                  <a:ext uri="{FF2B5EF4-FFF2-40B4-BE49-F238E27FC236}">
                    <a16:creationId xmlns:a16="http://schemas.microsoft.com/office/drawing/2014/main" id="{33D59472-9B7C-4F88-817D-EE92042F5EAB}"/>
                  </a:ext>
                </a:extLst>
              </p:cNvPr>
              <p:cNvSpPr>
                <a:spLocks/>
              </p:cNvSpPr>
              <p:nvPr/>
            </p:nvSpPr>
            <p:spPr bwMode="auto">
              <a:xfrm>
                <a:off x="1608138" y="3649663"/>
                <a:ext cx="17463" cy="28575"/>
              </a:xfrm>
              <a:custGeom>
                <a:avLst/>
                <a:gdLst>
                  <a:gd name="T0" fmla="*/ 12 w 13"/>
                  <a:gd name="T1" fmla="*/ 20 h 21"/>
                  <a:gd name="T2" fmla="*/ 9 w 13"/>
                  <a:gd name="T3" fmla="*/ 19 h 21"/>
                  <a:gd name="T4" fmla="*/ 8 w 13"/>
                  <a:gd name="T5" fmla="*/ 12 h 21"/>
                  <a:gd name="T6" fmla="*/ 3 w 13"/>
                  <a:gd name="T7" fmla="*/ 3 h 21"/>
                  <a:gd name="T8" fmla="*/ 1 w 13"/>
                  <a:gd name="T9" fmla="*/ 2 h 21"/>
                  <a:gd name="T10" fmla="*/ 3 w 13"/>
                  <a:gd name="T11" fmla="*/ 0 h 21"/>
                  <a:gd name="T12" fmla="*/ 10 w 13"/>
                  <a:gd name="T13" fmla="*/ 8 h 21"/>
                  <a:gd name="T14" fmla="*/ 12 w 13"/>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1">
                    <a:moveTo>
                      <a:pt x="12" y="20"/>
                    </a:moveTo>
                    <a:cubicBezTo>
                      <a:pt x="11" y="21"/>
                      <a:pt x="9" y="20"/>
                      <a:pt x="9" y="19"/>
                    </a:cubicBezTo>
                    <a:cubicBezTo>
                      <a:pt x="9" y="19"/>
                      <a:pt x="9" y="16"/>
                      <a:pt x="8" y="12"/>
                    </a:cubicBezTo>
                    <a:cubicBezTo>
                      <a:pt x="7" y="6"/>
                      <a:pt x="5" y="4"/>
                      <a:pt x="3" y="3"/>
                    </a:cubicBezTo>
                    <a:cubicBezTo>
                      <a:pt x="2" y="2"/>
                      <a:pt x="0" y="3"/>
                      <a:pt x="1" y="2"/>
                    </a:cubicBezTo>
                    <a:cubicBezTo>
                      <a:pt x="1" y="1"/>
                      <a:pt x="2" y="0"/>
                      <a:pt x="3" y="0"/>
                    </a:cubicBezTo>
                    <a:cubicBezTo>
                      <a:pt x="6" y="0"/>
                      <a:pt x="8" y="2"/>
                      <a:pt x="10" y="8"/>
                    </a:cubicBezTo>
                    <a:cubicBezTo>
                      <a:pt x="12" y="12"/>
                      <a:pt x="13" y="18"/>
                      <a:pt x="12"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8" name="Freeform 185">
                <a:extLst>
                  <a:ext uri="{FF2B5EF4-FFF2-40B4-BE49-F238E27FC236}">
                    <a16:creationId xmlns:a16="http://schemas.microsoft.com/office/drawing/2014/main" id="{AA98271D-8AC0-455A-BF67-AB5E7A5D1733}"/>
                  </a:ext>
                </a:extLst>
              </p:cNvPr>
              <p:cNvSpPr>
                <a:spLocks/>
              </p:cNvSpPr>
              <p:nvPr/>
            </p:nvSpPr>
            <p:spPr bwMode="auto">
              <a:xfrm>
                <a:off x="1468438" y="3181351"/>
                <a:ext cx="161925" cy="527050"/>
              </a:xfrm>
              <a:custGeom>
                <a:avLst/>
                <a:gdLst>
                  <a:gd name="T0" fmla="*/ 63 w 121"/>
                  <a:gd name="T1" fmla="*/ 60 h 393"/>
                  <a:gd name="T2" fmla="*/ 113 w 121"/>
                  <a:gd name="T3" fmla="*/ 245 h 393"/>
                  <a:gd name="T4" fmla="*/ 85 w 121"/>
                  <a:gd name="T5" fmla="*/ 368 h 393"/>
                  <a:gd name="T6" fmla="*/ 40 w 121"/>
                  <a:gd name="T7" fmla="*/ 358 h 393"/>
                  <a:gd name="T8" fmla="*/ 55 w 121"/>
                  <a:gd name="T9" fmla="*/ 261 h 393"/>
                  <a:gd name="T10" fmla="*/ 60 w 121"/>
                  <a:gd name="T11" fmla="*/ 226 h 393"/>
                  <a:gd name="T12" fmla="*/ 7 w 121"/>
                  <a:gd name="T13" fmla="*/ 98 h 393"/>
                  <a:gd name="T14" fmla="*/ 63 w 121"/>
                  <a:gd name="T15" fmla="*/ 6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93">
                    <a:moveTo>
                      <a:pt x="63" y="60"/>
                    </a:moveTo>
                    <a:cubicBezTo>
                      <a:pt x="93" y="106"/>
                      <a:pt x="121" y="223"/>
                      <a:pt x="113" y="245"/>
                    </a:cubicBezTo>
                    <a:cubicBezTo>
                      <a:pt x="94" y="297"/>
                      <a:pt x="85" y="368"/>
                      <a:pt x="85" y="368"/>
                    </a:cubicBezTo>
                    <a:cubicBezTo>
                      <a:pt x="53" y="393"/>
                      <a:pt x="39" y="363"/>
                      <a:pt x="40" y="358"/>
                    </a:cubicBezTo>
                    <a:cubicBezTo>
                      <a:pt x="40" y="358"/>
                      <a:pt x="44" y="291"/>
                      <a:pt x="55" y="261"/>
                    </a:cubicBezTo>
                    <a:cubicBezTo>
                      <a:pt x="62" y="242"/>
                      <a:pt x="60" y="231"/>
                      <a:pt x="60" y="226"/>
                    </a:cubicBezTo>
                    <a:cubicBezTo>
                      <a:pt x="59" y="200"/>
                      <a:pt x="36" y="150"/>
                      <a:pt x="7" y="98"/>
                    </a:cubicBezTo>
                    <a:cubicBezTo>
                      <a:pt x="0" y="85"/>
                      <a:pt x="24" y="0"/>
                      <a:pt x="63" y="60"/>
                    </a:cubicBezTo>
                    <a:close/>
                  </a:path>
                </a:pathLst>
              </a:custGeom>
              <a:solidFill>
                <a:srgbClr val="03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19" name="Freeform 186">
                <a:extLst>
                  <a:ext uri="{FF2B5EF4-FFF2-40B4-BE49-F238E27FC236}">
                    <a16:creationId xmlns:a16="http://schemas.microsoft.com/office/drawing/2014/main" id="{6ABF34C4-85D9-428D-825A-0F34A6AF4CFD}"/>
                  </a:ext>
                </a:extLst>
              </p:cNvPr>
              <p:cNvSpPr>
                <a:spLocks/>
              </p:cNvSpPr>
              <p:nvPr/>
            </p:nvSpPr>
            <p:spPr bwMode="auto">
              <a:xfrm>
                <a:off x="1422400" y="2932113"/>
                <a:ext cx="65088" cy="109538"/>
              </a:xfrm>
              <a:custGeom>
                <a:avLst/>
                <a:gdLst>
                  <a:gd name="T0" fmla="*/ 0 w 49"/>
                  <a:gd name="T1" fmla="*/ 81 h 81"/>
                  <a:gd name="T2" fmla="*/ 11 w 49"/>
                  <a:gd name="T3" fmla="*/ 6 h 81"/>
                  <a:gd name="T4" fmla="*/ 44 w 49"/>
                  <a:gd name="T5" fmla="*/ 9 h 81"/>
                  <a:gd name="T6" fmla="*/ 47 w 49"/>
                  <a:gd name="T7" fmla="*/ 65 h 81"/>
                  <a:gd name="T8" fmla="*/ 0 w 49"/>
                  <a:gd name="T9" fmla="*/ 81 h 81"/>
                </a:gdLst>
                <a:ahLst/>
                <a:cxnLst>
                  <a:cxn ang="0">
                    <a:pos x="T0" y="T1"/>
                  </a:cxn>
                  <a:cxn ang="0">
                    <a:pos x="T2" y="T3"/>
                  </a:cxn>
                  <a:cxn ang="0">
                    <a:pos x="T4" y="T5"/>
                  </a:cxn>
                  <a:cxn ang="0">
                    <a:pos x="T6" y="T7"/>
                  </a:cxn>
                  <a:cxn ang="0">
                    <a:pos x="T8" y="T9"/>
                  </a:cxn>
                </a:cxnLst>
                <a:rect l="0" t="0" r="r" b="b"/>
                <a:pathLst>
                  <a:path w="49" h="81">
                    <a:moveTo>
                      <a:pt x="0" y="81"/>
                    </a:moveTo>
                    <a:cubicBezTo>
                      <a:pt x="0" y="81"/>
                      <a:pt x="8" y="52"/>
                      <a:pt x="11" y="6"/>
                    </a:cubicBezTo>
                    <a:cubicBezTo>
                      <a:pt x="11" y="0"/>
                      <a:pt x="44" y="9"/>
                      <a:pt x="44" y="9"/>
                    </a:cubicBezTo>
                    <a:cubicBezTo>
                      <a:pt x="44" y="9"/>
                      <a:pt x="44" y="52"/>
                      <a:pt x="47" y="65"/>
                    </a:cubicBezTo>
                    <a:cubicBezTo>
                      <a:pt x="49" y="77"/>
                      <a:pt x="0" y="81"/>
                      <a:pt x="0" y="8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20" name="Freeform 187">
                <a:extLst>
                  <a:ext uri="{FF2B5EF4-FFF2-40B4-BE49-F238E27FC236}">
                    <a16:creationId xmlns:a16="http://schemas.microsoft.com/office/drawing/2014/main" id="{24AD4A4C-1EF0-4847-B4B7-A77DA9AC14D4}"/>
                  </a:ext>
                </a:extLst>
              </p:cNvPr>
              <p:cNvSpPr>
                <a:spLocks/>
              </p:cNvSpPr>
              <p:nvPr/>
            </p:nvSpPr>
            <p:spPr bwMode="auto">
              <a:xfrm>
                <a:off x="1406525" y="2859088"/>
                <a:ext cx="111125" cy="130175"/>
              </a:xfrm>
              <a:custGeom>
                <a:avLst/>
                <a:gdLst>
                  <a:gd name="T0" fmla="*/ 42 w 82"/>
                  <a:gd name="T1" fmla="*/ 8 h 96"/>
                  <a:gd name="T2" fmla="*/ 76 w 82"/>
                  <a:gd name="T3" fmla="*/ 0 h 96"/>
                  <a:gd name="T4" fmla="*/ 80 w 82"/>
                  <a:gd name="T5" fmla="*/ 68 h 96"/>
                  <a:gd name="T6" fmla="*/ 66 w 82"/>
                  <a:gd name="T7" fmla="*/ 93 h 96"/>
                  <a:gd name="T8" fmla="*/ 35 w 82"/>
                  <a:gd name="T9" fmla="*/ 91 h 96"/>
                  <a:gd name="T10" fmla="*/ 14 w 82"/>
                  <a:gd name="T11" fmla="*/ 63 h 96"/>
                  <a:gd name="T12" fmla="*/ 0 w 82"/>
                  <a:gd name="T13" fmla="*/ 21 h 96"/>
                  <a:gd name="T14" fmla="*/ 42 w 82"/>
                  <a:gd name="T15" fmla="*/ 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96">
                    <a:moveTo>
                      <a:pt x="42" y="8"/>
                    </a:moveTo>
                    <a:cubicBezTo>
                      <a:pt x="76" y="0"/>
                      <a:pt x="76" y="0"/>
                      <a:pt x="76" y="0"/>
                    </a:cubicBezTo>
                    <a:cubicBezTo>
                      <a:pt x="80" y="68"/>
                      <a:pt x="80" y="68"/>
                      <a:pt x="80" y="68"/>
                    </a:cubicBezTo>
                    <a:cubicBezTo>
                      <a:pt x="82" y="86"/>
                      <a:pt x="72" y="92"/>
                      <a:pt x="66" y="93"/>
                    </a:cubicBezTo>
                    <a:cubicBezTo>
                      <a:pt x="55" y="96"/>
                      <a:pt x="42" y="93"/>
                      <a:pt x="35" y="91"/>
                    </a:cubicBezTo>
                    <a:cubicBezTo>
                      <a:pt x="20" y="86"/>
                      <a:pt x="14" y="65"/>
                      <a:pt x="14" y="63"/>
                    </a:cubicBezTo>
                    <a:cubicBezTo>
                      <a:pt x="0" y="21"/>
                      <a:pt x="0" y="21"/>
                      <a:pt x="0" y="21"/>
                    </a:cubicBezTo>
                    <a:lnTo>
                      <a:pt x="42" y="8"/>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21" name="Freeform 188">
                <a:extLst>
                  <a:ext uri="{FF2B5EF4-FFF2-40B4-BE49-F238E27FC236}">
                    <a16:creationId xmlns:a16="http://schemas.microsoft.com/office/drawing/2014/main" id="{758072D5-4B84-43B0-BF35-C5DBC64FC3C1}"/>
                  </a:ext>
                </a:extLst>
              </p:cNvPr>
              <p:cNvSpPr>
                <a:spLocks/>
              </p:cNvSpPr>
              <p:nvPr/>
            </p:nvSpPr>
            <p:spPr bwMode="auto">
              <a:xfrm>
                <a:off x="1389063" y="2813050"/>
                <a:ext cx="122238" cy="166688"/>
              </a:xfrm>
              <a:custGeom>
                <a:avLst/>
                <a:gdLst>
                  <a:gd name="T0" fmla="*/ 32 w 91"/>
                  <a:gd name="T1" fmla="*/ 111 h 124"/>
                  <a:gd name="T2" fmla="*/ 11 w 91"/>
                  <a:gd name="T3" fmla="*/ 76 h 124"/>
                  <a:gd name="T4" fmla="*/ 8 w 91"/>
                  <a:gd name="T5" fmla="*/ 35 h 124"/>
                  <a:gd name="T6" fmla="*/ 15 w 91"/>
                  <a:gd name="T7" fmla="*/ 22 h 124"/>
                  <a:gd name="T8" fmla="*/ 19 w 91"/>
                  <a:gd name="T9" fmla="*/ 12 h 124"/>
                  <a:gd name="T10" fmla="*/ 26 w 91"/>
                  <a:gd name="T11" fmla="*/ 18 h 124"/>
                  <a:gd name="T12" fmla="*/ 29 w 91"/>
                  <a:gd name="T13" fmla="*/ 22 h 124"/>
                  <a:gd name="T14" fmla="*/ 34 w 91"/>
                  <a:gd name="T15" fmla="*/ 12 h 124"/>
                  <a:gd name="T16" fmla="*/ 30 w 91"/>
                  <a:gd name="T17" fmla="*/ 5 h 124"/>
                  <a:gd name="T18" fmla="*/ 44 w 91"/>
                  <a:gd name="T19" fmla="*/ 12 h 124"/>
                  <a:gd name="T20" fmla="*/ 48 w 91"/>
                  <a:gd name="T21" fmla="*/ 8 h 124"/>
                  <a:gd name="T22" fmla="*/ 48 w 91"/>
                  <a:gd name="T23" fmla="*/ 0 h 124"/>
                  <a:gd name="T24" fmla="*/ 65 w 91"/>
                  <a:gd name="T25" fmla="*/ 10 h 124"/>
                  <a:gd name="T26" fmla="*/ 68 w 91"/>
                  <a:gd name="T27" fmla="*/ 7 h 124"/>
                  <a:gd name="T28" fmla="*/ 66 w 91"/>
                  <a:gd name="T29" fmla="*/ 1 h 124"/>
                  <a:gd name="T30" fmla="*/ 88 w 91"/>
                  <a:gd name="T31" fmla="*/ 24 h 124"/>
                  <a:gd name="T32" fmla="*/ 86 w 91"/>
                  <a:gd name="T33" fmla="*/ 50 h 124"/>
                  <a:gd name="T34" fmla="*/ 78 w 91"/>
                  <a:gd name="T35" fmla="*/ 79 h 124"/>
                  <a:gd name="T36" fmla="*/ 72 w 91"/>
                  <a:gd name="T37" fmla="*/ 83 h 124"/>
                  <a:gd name="T38" fmla="*/ 55 w 91"/>
                  <a:gd name="T39" fmla="*/ 103 h 124"/>
                  <a:gd name="T40" fmla="*/ 32 w 91"/>
                  <a:gd name="T41" fmla="*/ 11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124">
                    <a:moveTo>
                      <a:pt x="32" y="111"/>
                    </a:moveTo>
                    <a:cubicBezTo>
                      <a:pt x="32" y="111"/>
                      <a:pt x="22" y="97"/>
                      <a:pt x="11" y="76"/>
                    </a:cubicBezTo>
                    <a:cubicBezTo>
                      <a:pt x="0" y="56"/>
                      <a:pt x="3" y="44"/>
                      <a:pt x="8" y="35"/>
                    </a:cubicBezTo>
                    <a:cubicBezTo>
                      <a:pt x="12" y="30"/>
                      <a:pt x="13" y="26"/>
                      <a:pt x="15" y="22"/>
                    </a:cubicBezTo>
                    <a:cubicBezTo>
                      <a:pt x="19" y="14"/>
                      <a:pt x="19" y="12"/>
                      <a:pt x="19" y="12"/>
                    </a:cubicBezTo>
                    <a:cubicBezTo>
                      <a:pt x="19" y="12"/>
                      <a:pt x="27" y="11"/>
                      <a:pt x="26" y="18"/>
                    </a:cubicBezTo>
                    <a:cubicBezTo>
                      <a:pt x="26" y="23"/>
                      <a:pt x="29" y="22"/>
                      <a:pt x="29" y="22"/>
                    </a:cubicBezTo>
                    <a:cubicBezTo>
                      <a:pt x="29" y="22"/>
                      <a:pt x="36" y="19"/>
                      <a:pt x="34" y="12"/>
                    </a:cubicBezTo>
                    <a:cubicBezTo>
                      <a:pt x="32" y="6"/>
                      <a:pt x="30" y="5"/>
                      <a:pt x="30" y="5"/>
                    </a:cubicBezTo>
                    <a:cubicBezTo>
                      <a:pt x="30" y="5"/>
                      <a:pt x="40" y="6"/>
                      <a:pt x="44" y="12"/>
                    </a:cubicBezTo>
                    <a:cubicBezTo>
                      <a:pt x="46" y="15"/>
                      <a:pt x="47" y="11"/>
                      <a:pt x="48" y="8"/>
                    </a:cubicBezTo>
                    <a:cubicBezTo>
                      <a:pt x="49" y="5"/>
                      <a:pt x="48" y="0"/>
                      <a:pt x="48" y="0"/>
                    </a:cubicBezTo>
                    <a:cubicBezTo>
                      <a:pt x="65" y="10"/>
                      <a:pt x="65" y="10"/>
                      <a:pt x="65" y="10"/>
                    </a:cubicBezTo>
                    <a:cubicBezTo>
                      <a:pt x="65" y="10"/>
                      <a:pt x="67" y="10"/>
                      <a:pt x="68" y="7"/>
                    </a:cubicBezTo>
                    <a:cubicBezTo>
                      <a:pt x="69" y="4"/>
                      <a:pt x="66" y="1"/>
                      <a:pt x="66" y="1"/>
                    </a:cubicBezTo>
                    <a:cubicBezTo>
                      <a:pt x="66" y="1"/>
                      <a:pt x="81" y="5"/>
                      <a:pt x="88" y="24"/>
                    </a:cubicBezTo>
                    <a:cubicBezTo>
                      <a:pt x="91" y="30"/>
                      <a:pt x="90" y="42"/>
                      <a:pt x="86" y="50"/>
                    </a:cubicBezTo>
                    <a:cubicBezTo>
                      <a:pt x="82" y="57"/>
                      <a:pt x="78" y="79"/>
                      <a:pt x="78" y="79"/>
                    </a:cubicBezTo>
                    <a:cubicBezTo>
                      <a:pt x="78" y="79"/>
                      <a:pt x="78" y="97"/>
                      <a:pt x="72" y="83"/>
                    </a:cubicBezTo>
                    <a:cubicBezTo>
                      <a:pt x="69" y="75"/>
                      <a:pt x="61" y="90"/>
                      <a:pt x="55" y="103"/>
                    </a:cubicBezTo>
                    <a:cubicBezTo>
                      <a:pt x="49" y="116"/>
                      <a:pt x="41" y="124"/>
                      <a:pt x="32" y="111"/>
                    </a:cubicBezTo>
                    <a:close/>
                  </a:path>
                </a:pathLst>
              </a:custGeom>
              <a:solidFill>
                <a:srgbClr val="6B5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22" name="Freeform 189">
                <a:extLst>
                  <a:ext uri="{FF2B5EF4-FFF2-40B4-BE49-F238E27FC236}">
                    <a16:creationId xmlns:a16="http://schemas.microsoft.com/office/drawing/2014/main" id="{DAC5B5C2-7B74-4F52-937E-44E9947A1DEF}"/>
                  </a:ext>
                </a:extLst>
              </p:cNvPr>
              <p:cNvSpPr>
                <a:spLocks/>
              </p:cNvSpPr>
              <p:nvPr/>
            </p:nvSpPr>
            <p:spPr bwMode="auto">
              <a:xfrm>
                <a:off x="1474788" y="2914651"/>
                <a:ext cx="12700" cy="26988"/>
              </a:xfrm>
              <a:custGeom>
                <a:avLst/>
                <a:gdLst>
                  <a:gd name="T0" fmla="*/ 5 w 9"/>
                  <a:gd name="T1" fmla="*/ 0 h 20"/>
                  <a:gd name="T2" fmla="*/ 0 w 9"/>
                  <a:gd name="T3" fmla="*/ 9 h 20"/>
                  <a:gd name="T4" fmla="*/ 3 w 9"/>
                  <a:gd name="T5" fmla="*/ 17 h 20"/>
                  <a:gd name="T6" fmla="*/ 9 w 9"/>
                  <a:gd name="T7" fmla="*/ 20 h 20"/>
                  <a:gd name="T8" fmla="*/ 6 w 9"/>
                  <a:gd name="T9" fmla="*/ 8 h 20"/>
                  <a:gd name="T10" fmla="*/ 5 w 9"/>
                  <a:gd name="T11" fmla="*/ 0 h 20"/>
                </a:gdLst>
                <a:ahLst/>
                <a:cxnLst>
                  <a:cxn ang="0">
                    <a:pos x="T0" y="T1"/>
                  </a:cxn>
                  <a:cxn ang="0">
                    <a:pos x="T2" y="T3"/>
                  </a:cxn>
                  <a:cxn ang="0">
                    <a:pos x="T4" y="T5"/>
                  </a:cxn>
                  <a:cxn ang="0">
                    <a:pos x="T6" y="T7"/>
                  </a:cxn>
                  <a:cxn ang="0">
                    <a:pos x="T8" y="T9"/>
                  </a:cxn>
                  <a:cxn ang="0">
                    <a:pos x="T10" y="T11"/>
                  </a:cxn>
                </a:cxnLst>
                <a:rect l="0" t="0" r="r" b="b"/>
                <a:pathLst>
                  <a:path w="9" h="20">
                    <a:moveTo>
                      <a:pt x="5" y="0"/>
                    </a:moveTo>
                    <a:cubicBezTo>
                      <a:pt x="5" y="0"/>
                      <a:pt x="0" y="3"/>
                      <a:pt x="0" y="9"/>
                    </a:cubicBezTo>
                    <a:cubicBezTo>
                      <a:pt x="0" y="14"/>
                      <a:pt x="2" y="17"/>
                      <a:pt x="3" y="17"/>
                    </a:cubicBezTo>
                    <a:cubicBezTo>
                      <a:pt x="6" y="20"/>
                      <a:pt x="9" y="20"/>
                      <a:pt x="9" y="20"/>
                    </a:cubicBezTo>
                    <a:cubicBezTo>
                      <a:pt x="9" y="20"/>
                      <a:pt x="6" y="9"/>
                      <a:pt x="6" y="8"/>
                    </a:cubicBezTo>
                    <a:cubicBezTo>
                      <a:pt x="5" y="6"/>
                      <a:pt x="5" y="0"/>
                      <a:pt x="5"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23" name="Freeform 190">
                <a:extLst>
                  <a:ext uri="{FF2B5EF4-FFF2-40B4-BE49-F238E27FC236}">
                    <a16:creationId xmlns:a16="http://schemas.microsoft.com/office/drawing/2014/main" id="{4E4B3FF8-3211-4671-A781-0C5F0FE835CA}"/>
                  </a:ext>
                </a:extLst>
              </p:cNvPr>
              <p:cNvSpPr>
                <a:spLocks/>
              </p:cNvSpPr>
              <p:nvPr/>
            </p:nvSpPr>
            <p:spPr bwMode="auto">
              <a:xfrm>
                <a:off x="1479550" y="2909888"/>
                <a:ext cx="11113" cy="36513"/>
              </a:xfrm>
              <a:custGeom>
                <a:avLst/>
                <a:gdLst>
                  <a:gd name="T0" fmla="*/ 4 w 8"/>
                  <a:gd name="T1" fmla="*/ 1 h 27"/>
                  <a:gd name="T2" fmla="*/ 6 w 8"/>
                  <a:gd name="T3" fmla="*/ 5 h 27"/>
                  <a:gd name="T4" fmla="*/ 6 w 8"/>
                  <a:gd name="T5" fmla="*/ 15 h 27"/>
                  <a:gd name="T6" fmla="*/ 8 w 8"/>
                  <a:gd name="T7" fmla="*/ 24 h 27"/>
                  <a:gd name="T8" fmla="*/ 4 w 8"/>
                  <a:gd name="T9" fmla="*/ 24 h 27"/>
                  <a:gd name="T10" fmla="*/ 0 w 8"/>
                  <a:gd name="T11" fmla="*/ 14 h 27"/>
                  <a:gd name="T12" fmla="*/ 4 w 8"/>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4" y="1"/>
                    </a:moveTo>
                    <a:cubicBezTo>
                      <a:pt x="4" y="1"/>
                      <a:pt x="7" y="0"/>
                      <a:pt x="6" y="5"/>
                    </a:cubicBezTo>
                    <a:cubicBezTo>
                      <a:pt x="5" y="10"/>
                      <a:pt x="5" y="13"/>
                      <a:pt x="6" y="15"/>
                    </a:cubicBezTo>
                    <a:cubicBezTo>
                      <a:pt x="6" y="17"/>
                      <a:pt x="8" y="24"/>
                      <a:pt x="8" y="24"/>
                    </a:cubicBezTo>
                    <a:cubicBezTo>
                      <a:pt x="8" y="24"/>
                      <a:pt x="7" y="27"/>
                      <a:pt x="4" y="24"/>
                    </a:cubicBezTo>
                    <a:cubicBezTo>
                      <a:pt x="3" y="22"/>
                      <a:pt x="2" y="18"/>
                      <a:pt x="0" y="14"/>
                    </a:cubicBezTo>
                    <a:cubicBezTo>
                      <a:pt x="0" y="12"/>
                      <a:pt x="0" y="1"/>
                      <a:pt x="4"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24" name="Freeform 191">
                <a:extLst>
                  <a:ext uri="{FF2B5EF4-FFF2-40B4-BE49-F238E27FC236}">
                    <a16:creationId xmlns:a16="http://schemas.microsoft.com/office/drawing/2014/main" id="{778E611B-D2F8-4390-9458-3C9667F04774}"/>
                  </a:ext>
                </a:extLst>
              </p:cNvPr>
              <p:cNvSpPr>
                <a:spLocks/>
              </p:cNvSpPr>
              <p:nvPr/>
            </p:nvSpPr>
            <p:spPr bwMode="auto">
              <a:xfrm>
                <a:off x="1397000" y="2994026"/>
                <a:ext cx="193675" cy="398463"/>
              </a:xfrm>
              <a:custGeom>
                <a:avLst/>
                <a:gdLst>
                  <a:gd name="T0" fmla="*/ 28 w 144"/>
                  <a:gd name="T1" fmla="*/ 263 h 296"/>
                  <a:gd name="T2" fmla="*/ 14 w 144"/>
                  <a:gd name="T3" fmla="*/ 194 h 296"/>
                  <a:gd name="T4" fmla="*/ 0 w 144"/>
                  <a:gd name="T5" fmla="*/ 79 h 296"/>
                  <a:gd name="T6" fmla="*/ 23 w 144"/>
                  <a:gd name="T7" fmla="*/ 6 h 296"/>
                  <a:gd name="T8" fmla="*/ 89 w 144"/>
                  <a:gd name="T9" fmla="*/ 28 h 296"/>
                  <a:gd name="T10" fmla="*/ 119 w 144"/>
                  <a:gd name="T11" fmla="*/ 126 h 296"/>
                  <a:gd name="T12" fmla="*/ 143 w 144"/>
                  <a:gd name="T13" fmla="*/ 245 h 296"/>
                  <a:gd name="T14" fmla="*/ 28 w 144"/>
                  <a:gd name="T15" fmla="*/ 263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96">
                    <a:moveTo>
                      <a:pt x="28" y="263"/>
                    </a:moveTo>
                    <a:cubicBezTo>
                      <a:pt x="28" y="263"/>
                      <a:pt x="21" y="230"/>
                      <a:pt x="14" y="194"/>
                    </a:cubicBezTo>
                    <a:cubicBezTo>
                      <a:pt x="7" y="155"/>
                      <a:pt x="5" y="133"/>
                      <a:pt x="0" y="79"/>
                    </a:cubicBezTo>
                    <a:cubicBezTo>
                      <a:pt x="0" y="79"/>
                      <a:pt x="2" y="27"/>
                      <a:pt x="23" y="6"/>
                    </a:cubicBezTo>
                    <a:cubicBezTo>
                      <a:pt x="29" y="0"/>
                      <a:pt x="77" y="18"/>
                      <a:pt x="89" y="28"/>
                    </a:cubicBezTo>
                    <a:cubicBezTo>
                      <a:pt x="100" y="37"/>
                      <a:pt x="116" y="76"/>
                      <a:pt x="119" y="126"/>
                    </a:cubicBezTo>
                    <a:cubicBezTo>
                      <a:pt x="125" y="215"/>
                      <a:pt x="144" y="244"/>
                      <a:pt x="143" y="245"/>
                    </a:cubicBezTo>
                    <a:cubicBezTo>
                      <a:pt x="69" y="296"/>
                      <a:pt x="28" y="263"/>
                      <a:pt x="28" y="263"/>
                    </a:cubicBezTo>
                    <a:close/>
                  </a:path>
                </a:pathLst>
              </a:custGeom>
              <a:solidFill>
                <a:srgbClr val="628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25" name="Freeform 192">
                <a:extLst>
                  <a:ext uri="{FF2B5EF4-FFF2-40B4-BE49-F238E27FC236}">
                    <a16:creationId xmlns:a16="http://schemas.microsoft.com/office/drawing/2014/main" id="{14193963-878A-4C0F-BDA7-BB8B5AAE6F72}"/>
                  </a:ext>
                </a:extLst>
              </p:cNvPr>
              <p:cNvSpPr>
                <a:spLocks/>
              </p:cNvSpPr>
              <p:nvPr/>
            </p:nvSpPr>
            <p:spPr bwMode="auto">
              <a:xfrm>
                <a:off x="1512888" y="3287713"/>
                <a:ext cx="65088" cy="100013"/>
              </a:xfrm>
              <a:custGeom>
                <a:avLst/>
                <a:gdLst>
                  <a:gd name="T0" fmla="*/ 10 w 49"/>
                  <a:gd name="T1" fmla="*/ 18 h 75"/>
                  <a:gd name="T2" fmla="*/ 6 w 49"/>
                  <a:gd name="T3" fmla="*/ 28 h 75"/>
                  <a:gd name="T4" fmla="*/ 25 w 49"/>
                  <a:gd name="T5" fmla="*/ 61 h 75"/>
                  <a:gd name="T6" fmla="*/ 24 w 49"/>
                  <a:gd name="T7" fmla="*/ 75 h 75"/>
                  <a:gd name="T8" fmla="*/ 44 w 49"/>
                  <a:gd name="T9" fmla="*/ 59 h 75"/>
                  <a:gd name="T10" fmla="*/ 42 w 49"/>
                  <a:gd name="T11" fmla="*/ 30 h 75"/>
                  <a:gd name="T12" fmla="*/ 22 w 49"/>
                  <a:gd name="T13" fmla="*/ 0 h 75"/>
                  <a:gd name="T14" fmla="*/ 10 w 49"/>
                  <a:gd name="T15" fmla="*/ 1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5">
                    <a:moveTo>
                      <a:pt x="10" y="18"/>
                    </a:moveTo>
                    <a:cubicBezTo>
                      <a:pt x="10" y="18"/>
                      <a:pt x="0" y="28"/>
                      <a:pt x="6" y="28"/>
                    </a:cubicBezTo>
                    <a:cubicBezTo>
                      <a:pt x="10" y="29"/>
                      <a:pt x="27" y="55"/>
                      <a:pt x="25" y="61"/>
                    </a:cubicBezTo>
                    <a:cubicBezTo>
                      <a:pt x="22" y="68"/>
                      <a:pt x="24" y="75"/>
                      <a:pt x="24" y="75"/>
                    </a:cubicBezTo>
                    <a:cubicBezTo>
                      <a:pt x="24" y="75"/>
                      <a:pt x="39" y="75"/>
                      <a:pt x="44" y="59"/>
                    </a:cubicBezTo>
                    <a:cubicBezTo>
                      <a:pt x="49" y="43"/>
                      <a:pt x="49" y="40"/>
                      <a:pt x="42" y="30"/>
                    </a:cubicBezTo>
                    <a:cubicBezTo>
                      <a:pt x="36" y="19"/>
                      <a:pt x="22" y="0"/>
                      <a:pt x="22" y="0"/>
                    </a:cubicBezTo>
                    <a:lnTo>
                      <a:pt x="10" y="18"/>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526" name="Freeform 193">
                <a:extLst>
                  <a:ext uri="{FF2B5EF4-FFF2-40B4-BE49-F238E27FC236}">
                    <a16:creationId xmlns:a16="http://schemas.microsoft.com/office/drawing/2014/main" id="{1FF6D5B7-BC22-45D4-857E-9DF2D0E7FF34}"/>
                  </a:ext>
                </a:extLst>
              </p:cNvPr>
              <p:cNvSpPr>
                <a:spLocks/>
              </p:cNvSpPr>
              <p:nvPr/>
            </p:nvSpPr>
            <p:spPr bwMode="auto">
              <a:xfrm>
                <a:off x="1449388" y="3022601"/>
                <a:ext cx="107950" cy="309563"/>
              </a:xfrm>
              <a:custGeom>
                <a:avLst/>
                <a:gdLst>
                  <a:gd name="T0" fmla="*/ 47 w 80"/>
                  <a:gd name="T1" fmla="*/ 19 h 231"/>
                  <a:gd name="T2" fmla="*/ 13 w 80"/>
                  <a:gd name="T3" fmla="*/ 37 h 231"/>
                  <a:gd name="T4" fmla="*/ 5 w 80"/>
                  <a:gd name="T5" fmla="*/ 138 h 231"/>
                  <a:gd name="T6" fmla="*/ 50 w 80"/>
                  <a:gd name="T7" fmla="*/ 231 h 231"/>
                  <a:gd name="T8" fmla="*/ 75 w 80"/>
                  <a:gd name="T9" fmla="*/ 204 h 231"/>
                  <a:gd name="T10" fmla="*/ 47 w 80"/>
                  <a:gd name="T11" fmla="*/ 117 h 231"/>
                  <a:gd name="T12" fmla="*/ 47 w 80"/>
                  <a:gd name="T13" fmla="*/ 19 h 231"/>
                </a:gdLst>
                <a:ahLst/>
                <a:cxnLst>
                  <a:cxn ang="0">
                    <a:pos x="T0" y="T1"/>
                  </a:cxn>
                  <a:cxn ang="0">
                    <a:pos x="T2" y="T3"/>
                  </a:cxn>
                  <a:cxn ang="0">
                    <a:pos x="T4" y="T5"/>
                  </a:cxn>
                  <a:cxn ang="0">
                    <a:pos x="T6" y="T7"/>
                  </a:cxn>
                  <a:cxn ang="0">
                    <a:pos x="T8" y="T9"/>
                  </a:cxn>
                  <a:cxn ang="0">
                    <a:pos x="T10" y="T11"/>
                  </a:cxn>
                  <a:cxn ang="0">
                    <a:pos x="T12" y="T13"/>
                  </a:cxn>
                </a:cxnLst>
                <a:rect l="0" t="0" r="r" b="b"/>
                <a:pathLst>
                  <a:path w="80" h="231">
                    <a:moveTo>
                      <a:pt x="47" y="19"/>
                    </a:moveTo>
                    <a:cubicBezTo>
                      <a:pt x="47" y="19"/>
                      <a:pt x="22" y="0"/>
                      <a:pt x="13" y="37"/>
                    </a:cubicBezTo>
                    <a:cubicBezTo>
                      <a:pt x="6" y="67"/>
                      <a:pt x="0" y="122"/>
                      <a:pt x="5" y="138"/>
                    </a:cubicBezTo>
                    <a:cubicBezTo>
                      <a:pt x="15" y="171"/>
                      <a:pt x="50" y="231"/>
                      <a:pt x="50" y="231"/>
                    </a:cubicBezTo>
                    <a:cubicBezTo>
                      <a:pt x="50" y="231"/>
                      <a:pt x="80" y="222"/>
                      <a:pt x="75" y="204"/>
                    </a:cubicBezTo>
                    <a:cubicBezTo>
                      <a:pt x="75" y="203"/>
                      <a:pt x="45" y="128"/>
                      <a:pt x="47" y="117"/>
                    </a:cubicBezTo>
                    <a:cubicBezTo>
                      <a:pt x="54" y="78"/>
                      <a:pt x="65" y="29"/>
                      <a:pt x="47" y="19"/>
                    </a:cubicBezTo>
                    <a:close/>
                  </a:path>
                </a:pathLst>
              </a:custGeom>
              <a:solidFill>
                <a:srgbClr val="ADA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grpSp>
        <p:nvGrpSpPr>
          <p:cNvPr id="608" name="Group 607">
            <a:extLst>
              <a:ext uri="{FF2B5EF4-FFF2-40B4-BE49-F238E27FC236}">
                <a16:creationId xmlns:a16="http://schemas.microsoft.com/office/drawing/2014/main" id="{DE172B70-C991-4D22-8D1B-11A1BC37811D}"/>
              </a:ext>
            </a:extLst>
          </p:cNvPr>
          <p:cNvGrpSpPr/>
          <p:nvPr/>
        </p:nvGrpSpPr>
        <p:grpSpPr>
          <a:xfrm>
            <a:off x="590805" y="1535609"/>
            <a:ext cx="907802" cy="1295691"/>
            <a:chOff x="319336" y="2336508"/>
            <a:chExt cx="1100469" cy="1570682"/>
          </a:xfrm>
        </p:grpSpPr>
        <p:grpSp>
          <p:nvGrpSpPr>
            <p:cNvPr id="609" name="Group 608">
              <a:extLst>
                <a:ext uri="{FF2B5EF4-FFF2-40B4-BE49-F238E27FC236}">
                  <a16:creationId xmlns:a16="http://schemas.microsoft.com/office/drawing/2014/main" id="{7C86E50F-2DEE-4AD1-8A9C-399F728EC5A1}"/>
                </a:ext>
              </a:extLst>
            </p:cNvPr>
            <p:cNvGrpSpPr/>
            <p:nvPr/>
          </p:nvGrpSpPr>
          <p:grpSpPr>
            <a:xfrm>
              <a:off x="324690" y="2336508"/>
              <a:ext cx="170669" cy="644860"/>
              <a:chOff x="777875" y="1852613"/>
              <a:chExt cx="265113" cy="1001712"/>
            </a:xfrm>
          </p:grpSpPr>
          <p:sp>
            <p:nvSpPr>
              <p:cNvPr id="707" name="Freeform 5">
                <a:extLst>
                  <a:ext uri="{FF2B5EF4-FFF2-40B4-BE49-F238E27FC236}">
                    <a16:creationId xmlns:a16="http://schemas.microsoft.com/office/drawing/2014/main" id="{6994ABB9-F63A-47AE-9566-FDBEB69E069F}"/>
                  </a:ext>
                </a:extLst>
              </p:cNvPr>
              <p:cNvSpPr>
                <a:spLocks/>
              </p:cNvSpPr>
              <p:nvPr/>
            </p:nvSpPr>
            <p:spPr bwMode="auto">
              <a:xfrm>
                <a:off x="803275" y="2138363"/>
                <a:ext cx="76200" cy="282575"/>
              </a:xfrm>
              <a:custGeom>
                <a:avLst/>
                <a:gdLst>
                  <a:gd name="T0" fmla="*/ 41 w 57"/>
                  <a:gd name="T1" fmla="*/ 3 h 210"/>
                  <a:gd name="T2" fmla="*/ 18 w 57"/>
                  <a:gd name="T3" fmla="*/ 30 h 210"/>
                  <a:gd name="T4" fmla="*/ 0 w 57"/>
                  <a:gd name="T5" fmla="*/ 118 h 210"/>
                  <a:gd name="T6" fmla="*/ 31 w 57"/>
                  <a:gd name="T7" fmla="*/ 200 h 210"/>
                  <a:gd name="T8" fmla="*/ 42 w 57"/>
                  <a:gd name="T9" fmla="*/ 198 h 210"/>
                  <a:gd name="T10" fmla="*/ 28 w 57"/>
                  <a:gd name="T11" fmla="*/ 118 h 210"/>
                  <a:gd name="T12" fmla="*/ 53 w 57"/>
                  <a:gd name="T13" fmla="*/ 30 h 210"/>
                  <a:gd name="T14" fmla="*/ 41 w 57"/>
                  <a:gd name="T15" fmla="*/ 3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210">
                    <a:moveTo>
                      <a:pt x="41" y="3"/>
                    </a:moveTo>
                    <a:cubicBezTo>
                      <a:pt x="41" y="3"/>
                      <a:pt x="26" y="0"/>
                      <a:pt x="18" y="30"/>
                    </a:cubicBezTo>
                    <a:cubicBezTo>
                      <a:pt x="9" y="60"/>
                      <a:pt x="0" y="118"/>
                      <a:pt x="0" y="118"/>
                    </a:cubicBezTo>
                    <a:cubicBezTo>
                      <a:pt x="0" y="118"/>
                      <a:pt x="11" y="170"/>
                      <a:pt x="31" y="200"/>
                    </a:cubicBezTo>
                    <a:cubicBezTo>
                      <a:pt x="38" y="210"/>
                      <a:pt x="42" y="198"/>
                      <a:pt x="42" y="198"/>
                    </a:cubicBezTo>
                    <a:cubicBezTo>
                      <a:pt x="28" y="118"/>
                      <a:pt x="28" y="118"/>
                      <a:pt x="28" y="118"/>
                    </a:cubicBezTo>
                    <a:cubicBezTo>
                      <a:pt x="33" y="88"/>
                      <a:pt x="48" y="48"/>
                      <a:pt x="53" y="30"/>
                    </a:cubicBezTo>
                    <a:cubicBezTo>
                      <a:pt x="57" y="15"/>
                      <a:pt x="47" y="4"/>
                      <a:pt x="41" y="3"/>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8" name="Freeform 6">
                <a:extLst>
                  <a:ext uri="{FF2B5EF4-FFF2-40B4-BE49-F238E27FC236}">
                    <a16:creationId xmlns:a16="http://schemas.microsoft.com/office/drawing/2014/main" id="{E3A0681D-2432-450C-AC3D-EDD619D1BC20}"/>
                  </a:ext>
                </a:extLst>
              </p:cNvPr>
              <p:cNvSpPr>
                <a:spLocks/>
              </p:cNvSpPr>
              <p:nvPr/>
            </p:nvSpPr>
            <p:spPr bwMode="auto">
              <a:xfrm>
                <a:off x="839788" y="2395538"/>
                <a:ext cx="34925" cy="71438"/>
              </a:xfrm>
              <a:custGeom>
                <a:avLst/>
                <a:gdLst>
                  <a:gd name="T0" fmla="*/ 14 w 26"/>
                  <a:gd name="T1" fmla="*/ 1 h 54"/>
                  <a:gd name="T2" fmla="*/ 24 w 26"/>
                  <a:gd name="T3" fmla="*/ 28 h 54"/>
                  <a:gd name="T4" fmla="*/ 22 w 26"/>
                  <a:gd name="T5" fmla="*/ 42 h 54"/>
                  <a:gd name="T6" fmla="*/ 13 w 26"/>
                  <a:gd name="T7" fmla="*/ 51 h 54"/>
                  <a:gd name="T8" fmla="*/ 1 w 26"/>
                  <a:gd name="T9" fmla="*/ 49 h 54"/>
                  <a:gd name="T10" fmla="*/ 2 w 26"/>
                  <a:gd name="T11" fmla="*/ 43 h 54"/>
                  <a:gd name="T12" fmla="*/ 7 w 26"/>
                  <a:gd name="T13" fmla="*/ 33 h 54"/>
                  <a:gd name="T14" fmla="*/ 3 w 26"/>
                  <a:gd name="T15" fmla="*/ 7 h 54"/>
                  <a:gd name="T16" fmla="*/ 14 w 26"/>
                  <a:gd name="T17" fmla="*/ 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4">
                    <a:moveTo>
                      <a:pt x="14" y="1"/>
                    </a:moveTo>
                    <a:cubicBezTo>
                      <a:pt x="14" y="1"/>
                      <a:pt x="23" y="24"/>
                      <a:pt x="24" y="28"/>
                    </a:cubicBezTo>
                    <a:cubicBezTo>
                      <a:pt x="26" y="35"/>
                      <a:pt x="25" y="38"/>
                      <a:pt x="22" y="42"/>
                    </a:cubicBezTo>
                    <a:cubicBezTo>
                      <a:pt x="20" y="46"/>
                      <a:pt x="13" y="51"/>
                      <a:pt x="13" y="51"/>
                    </a:cubicBezTo>
                    <a:cubicBezTo>
                      <a:pt x="13" y="51"/>
                      <a:pt x="2" y="54"/>
                      <a:pt x="1" y="49"/>
                    </a:cubicBezTo>
                    <a:cubicBezTo>
                      <a:pt x="0" y="45"/>
                      <a:pt x="2" y="43"/>
                      <a:pt x="2" y="43"/>
                    </a:cubicBezTo>
                    <a:cubicBezTo>
                      <a:pt x="7" y="33"/>
                      <a:pt x="7" y="33"/>
                      <a:pt x="7" y="33"/>
                    </a:cubicBezTo>
                    <a:cubicBezTo>
                      <a:pt x="7" y="33"/>
                      <a:pt x="1" y="13"/>
                      <a:pt x="3" y="7"/>
                    </a:cubicBezTo>
                    <a:cubicBezTo>
                      <a:pt x="6" y="0"/>
                      <a:pt x="14" y="1"/>
                      <a:pt x="14" y="1"/>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9" name="Freeform 7">
                <a:extLst>
                  <a:ext uri="{FF2B5EF4-FFF2-40B4-BE49-F238E27FC236}">
                    <a16:creationId xmlns:a16="http://schemas.microsoft.com/office/drawing/2014/main" id="{4C26170D-CB3A-4391-85FA-3D0732BA0BE1}"/>
                  </a:ext>
                </a:extLst>
              </p:cNvPr>
              <p:cNvSpPr>
                <a:spLocks/>
              </p:cNvSpPr>
              <p:nvPr/>
            </p:nvSpPr>
            <p:spPr bwMode="auto">
              <a:xfrm>
                <a:off x="814388" y="2357438"/>
                <a:ext cx="117475" cy="419100"/>
              </a:xfrm>
              <a:custGeom>
                <a:avLst/>
                <a:gdLst>
                  <a:gd name="T0" fmla="*/ 13 w 88"/>
                  <a:gd name="T1" fmla="*/ 82 h 312"/>
                  <a:gd name="T2" fmla="*/ 43 w 88"/>
                  <a:gd name="T3" fmla="*/ 138 h 312"/>
                  <a:gd name="T4" fmla="*/ 49 w 88"/>
                  <a:gd name="T5" fmla="*/ 162 h 312"/>
                  <a:gd name="T6" fmla="*/ 35 w 88"/>
                  <a:gd name="T7" fmla="*/ 271 h 312"/>
                  <a:gd name="T8" fmla="*/ 64 w 88"/>
                  <a:gd name="T9" fmla="*/ 309 h 312"/>
                  <a:gd name="T10" fmla="*/ 68 w 88"/>
                  <a:gd name="T11" fmla="*/ 306 h 312"/>
                  <a:gd name="T12" fmla="*/ 56 w 88"/>
                  <a:gd name="T13" fmla="*/ 284 h 312"/>
                  <a:gd name="T14" fmla="*/ 83 w 88"/>
                  <a:gd name="T15" fmla="*/ 173 h 312"/>
                  <a:gd name="T16" fmla="*/ 85 w 88"/>
                  <a:gd name="T17" fmla="*/ 144 h 312"/>
                  <a:gd name="T18" fmla="*/ 51 w 88"/>
                  <a:gd name="T19" fmla="*/ 18 h 312"/>
                  <a:gd name="T20" fmla="*/ 18 w 88"/>
                  <a:gd name="T21" fmla="*/ 0 h 312"/>
                  <a:gd name="T22" fmla="*/ 13 w 88"/>
                  <a:gd name="T23" fmla="*/ 8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12">
                    <a:moveTo>
                      <a:pt x="13" y="82"/>
                    </a:moveTo>
                    <a:cubicBezTo>
                      <a:pt x="14" y="84"/>
                      <a:pt x="30" y="115"/>
                      <a:pt x="43" y="138"/>
                    </a:cubicBezTo>
                    <a:cubicBezTo>
                      <a:pt x="49" y="150"/>
                      <a:pt x="52" y="156"/>
                      <a:pt x="49" y="162"/>
                    </a:cubicBezTo>
                    <a:cubicBezTo>
                      <a:pt x="32" y="199"/>
                      <a:pt x="32" y="264"/>
                      <a:pt x="35" y="271"/>
                    </a:cubicBezTo>
                    <a:cubicBezTo>
                      <a:pt x="35" y="271"/>
                      <a:pt x="47" y="312"/>
                      <a:pt x="64" y="309"/>
                    </a:cubicBezTo>
                    <a:cubicBezTo>
                      <a:pt x="66" y="309"/>
                      <a:pt x="69" y="308"/>
                      <a:pt x="68" y="306"/>
                    </a:cubicBezTo>
                    <a:cubicBezTo>
                      <a:pt x="68" y="305"/>
                      <a:pt x="59" y="291"/>
                      <a:pt x="56" y="284"/>
                    </a:cubicBezTo>
                    <a:cubicBezTo>
                      <a:pt x="52" y="271"/>
                      <a:pt x="83" y="173"/>
                      <a:pt x="83" y="173"/>
                    </a:cubicBezTo>
                    <a:cubicBezTo>
                      <a:pt x="86" y="164"/>
                      <a:pt x="88" y="158"/>
                      <a:pt x="85" y="144"/>
                    </a:cubicBezTo>
                    <a:cubicBezTo>
                      <a:pt x="84" y="134"/>
                      <a:pt x="51" y="18"/>
                      <a:pt x="51" y="18"/>
                    </a:cubicBezTo>
                    <a:cubicBezTo>
                      <a:pt x="18" y="0"/>
                      <a:pt x="18" y="0"/>
                      <a:pt x="18" y="0"/>
                    </a:cubicBezTo>
                    <a:cubicBezTo>
                      <a:pt x="18" y="0"/>
                      <a:pt x="0" y="41"/>
                      <a:pt x="13" y="82"/>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0" name="Freeform 8">
                <a:extLst>
                  <a:ext uri="{FF2B5EF4-FFF2-40B4-BE49-F238E27FC236}">
                    <a16:creationId xmlns:a16="http://schemas.microsoft.com/office/drawing/2014/main" id="{9E70C540-C765-4BF7-B330-CCCCE5D9E8BB}"/>
                  </a:ext>
                </a:extLst>
              </p:cNvPr>
              <p:cNvSpPr>
                <a:spLocks/>
              </p:cNvSpPr>
              <p:nvPr/>
            </p:nvSpPr>
            <p:spPr bwMode="auto">
              <a:xfrm>
                <a:off x="842963" y="2711450"/>
                <a:ext cx="79375" cy="90488"/>
              </a:xfrm>
              <a:custGeom>
                <a:avLst/>
                <a:gdLst>
                  <a:gd name="T0" fmla="*/ 31 w 59"/>
                  <a:gd name="T1" fmla="*/ 26 h 68"/>
                  <a:gd name="T2" fmla="*/ 46 w 59"/>
                  <a:gd name="T3" fmla="*/ 41 h 68"/>
                  <a:gd name="T4" fmla="*/ 56 w 59"/>
                  <a:gd name="T5" fmla="*/ 54 h 68"/>
                  <a:gd name="T6" fmla="*/ 56 w 59"/>
                  <a:gd name="T7" fmla="*/ 64 h 68"/>
                  <a:gd name="T8" fmla="*/ 36 w 59"/>
                  <a:gd name="T9" fmla="*/ 61 h 68"/>
                  <a:gd name="T10" fmla="*/ 16 w 59"/>
                  <a:gd name="T11" fmla="*/ 42 h 68"/>
                  <a:gd name="T12" fmla="*/ 10 w 59"/>
                  <a:gd name="T13" fmla="*/ 25 h 68"/>
                  <a:gd name="T14" fmla="*/ 2 w 59"/>
                  <a:gd name="T15" fmla="*/ 50 h 68"/>
                  <a:gd name="T16" fmla="*/ 0 w 59"/>
                  <a:gd name="T17" fmla="*/ 48 h 68"/>
                  <a:gd name="T18" fmla="*/ 4 w 59"/>
                  <a:gd name="T19" fmla="*/ 19 h 68"/>
                  <a:gd name="T20" fmla="*/ 14 w 59"/>
                  <a:gd name="T21" fmla="*/ 0 h 68"/>
                  <a:gd name="T22" fmla="*/ 31 w 59"/>
                  <a:gd name="T23"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68">
                    <a:moveTo>
                      <a:pt x="31" y="26"/>
                    </a:moveTo>
                    <a:cubicBezTo>
                      <a:pt x="31" y="26"/>
                      <a:pt x="36" y="41"/>
                      <a:pt x="46" y="41"/>
                    </a:cubicBezTo>
                    <a:cubicBezTo>
                      <a:pt x="47" y="41"/>
                      <a:pt x="56" y="54"/>
                      <a:pt x="56" y="54"/>
                    </a:cubicBezTo>
                    <a:cubicBezTo>
                      <a:pt x="56" y="54"/>
                      <a:pt x="59" y="59"/>
                      <a:pt x="56" y="64"/>
                    </a:cubicBezTo>
                    <a:cubicBezTo>
                      <a:pt x="52" y="68"/>
                      <a:pt x="42" y="64"/>
                      <a:pt x="36" y="61"/>
                    </a:cubicBezTo>
                    <a:cubicBezTo>
                      <a:pt x="20" y="54"/>
                      <a:pt x="16" y="42"/>
                      <a:pt x="16" y="42"/>
                    </a:cubicBezTo>
                    <a:cubicBezTo>
                      <a:pt x="10" y="25"/>
                      <a:pt x="10" y="25"/>
                      <a:pt x="10" y="25"/>
                    </a:cubicBezTo>
                    <a:cubicBezTo>
                      <a:pt x="2" y="50"/>
                      <a:pt x="2" y="50"/>
                      <a:pt x="2" y="50"/>
                    </a:cubicBezTo>
                    <a:cubicBezTo>
                      <a:pt x="2" y="50"/>
                      <a:pt x="0" y="49"/>
                      <a:pt x="0" y="48"/>
                    </a:cubicBezTo>
                    <a:cubicBezTo>
                      <a:pt x="0" y="45"/>
                      <a:pt x="4" y="19"/>
                      <a:pt x="4" y="19"/>
                    </a:cubicBezTo>
                    <a:cubicBezTo>
                      <a:pt x="4" y="19"/>
                      <a:pt x="5" y="0"/>
                      <a:pt x="14" y="0"/>
                    </a:cubicBezTo>
                    <a:cubicBezTo>
                      <a:pt x="26" y="0"/>
                      <a:pt x="31" y="26"/>
                      <a:pt x="31" y="26"/>
                    </a:cubicBezTo>
                    <a:close/>
                  </a:path>
                </a:pathLst>
              </a:custGeom>
              <a:solidFill>
                <a:srgbClr val="068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1" name="Freeform 9">
                <a:extLst>
                  <a:ext uri="{FF2B5EF4-FFF2-40B4-BE49-F238E27FC236}">
                    <a16:creationId xmlns:a16="http://schemas.microsoft.com/office/drawing/2014/main" id="{E708A1F9-4931-4ADD-91A4-227E0DC5549A}"/>
                  </a:ext>
                </a:extLst>
              </p:cNvPr>
              <p:cNvSpPr>
                <a:spLocks/>
              </p:cNvSpPr>
              <p:nvPr/>
            </p:nvSpPr>
            <p:spPr bwMode="auto">
              <a:xfrm>
                <a:off x="871538" y="2389188"/>
                <a:ext cx="111125" cy="438150"/>
              </a:xfrm>
              <a:custGeom>
                <a:avLst/>
                <a:gdLst>
                  <a:gd name="T0" fmla="*/ 18 w 83"/>
                  <a:gd name="T1" fmla="*/ 72 h 326"/>
                  <a:gd name="T2" fmla="*/ 40 w 83"/>
                  <a:gd name="T3" fmla="*/ 145 h 326"/>
                  <a:gd name="T4" fmla="*/ 41 w 83"/>
                  <a:gd name="T5" fmla="*/ 170 h 326"/>
                  <a:gd name="T6" fmla="*/ 0 w 83"/>
                  <a:gd name="T7" fmla="*/ 277 h 326"/>
                  <a:gd name="T8" fmla="*/ 20 w 83"/>
                  <a:gd name="T9" fmla="*/ 322 h 326"/>
                  <a:gd name="T10" fmla="*/ 27 w 83"/>
                  <a:gd name="T11" fmla="*/ 323 h 326"/>
                  <a:gd name="T12" fmla="*/ 20 w 83"/>
                  <a:gd name="T13" fmla="*/ 293 h 326"/>
                  <a:gd name="T14" fmla="*/ 73 w 83"/>
                  <a:gd name="T15" fmla="*/ 190 h 326"/>
                  <a:gd name="T16" fmla="*/ 82 w 83"/>
                  <a:gd name="T17" fmla="*/ 161 h 326"/>
                  <a:gd name="T18" fmla="*/ 63 w 83"/>
                  <a:gd name="T19" fmla="*/ 31 h 326"/>
                  <a:gd name="T20" fmla="*/ 49 w 83"/>
                  <a:gd name="T21" fmla="*/ 0 h 326"/>
                  <a:gd name="T22" fmla="*/ 18 w 83"/>
                  <a:gd name="T23" fmla="*/ 7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326">
                    <a:moveTo>
                      <a:pt x="18" y="72"/>
                    </a:moveTo>
                    <a:cubicBezTo>
                      <a:pt x="18" y="75"/>
                      <a:pt x="33" y="118"/>
                      <a:pt x="40" y="145"/>
                    </a:cubicBezTo>
                    <a:cubicBezTo>
                      <a:pt x="44" y="158"/>
                      <a:pt x="45" y="165"/>
                      <a:pt x="41" y="170"/>
                    </a:cubicBezTo>
                    <a:cubicBezTo>
                      <a:pt x="15" y="203"/>
                      <a:pt x="0" y="269"/>
                      <a:pt x="0" y="277"/>
                    </a:cubicBezTo>
                    <a:cubicBezTo>
                      <a:pt x="0" y="277"/>
                      <a:pt x="3" y="321"/>
                      <a:pt x="20" y="322"/>
                    </a:cubicBezTo>
                    <a:cubicBezTo>
                      <a:pt x="23" y="322"/>
                      <a:pt x="27" y="326"/>
                      <a:pt x="27" y="323"/>
                    </a:cubicBezTo>
                    <a:cubicBezTo>
                      <a:pt x="27" y="321"/>
                      <a:pt x="20" y="306"/>
                      <a:pt x="20" y="293"/>
                    </a:cubicBezTo>
                    <a:cubicBezTo>
                      <a:pt x="19" y="279"/>
                      <a:pt x="73" y="190"/>
                      <a:pt x="73" y="190"/>
                    </a:cubicBezTo>
                    <a:cubicBezTo>
                      <a:pt x="78" y="181"/>
                      <a:pt x="81" y="176"/>
                      <a:pt x="82" y="161"/>
                    </a:cubicBezTo>
                    <a:cubicBezTo>
                      <a:pt x="83" y="121"/>
                      <a:pt x="63" y="31"/>
                      <a:pt x="63" y="31"/>
                    </a:cubicBezTo>
                    <a:cubicBezTo>
                      <a:pt x="49" y="0"/>
                      <a:pt x="49" y="0"/>
                      <a:pt x="49" y="0"/>
                    </a:cubicBezTo>
                    <a:cubicBezTo>
                      <a:pt x="49" y="0"/>
                      <a:pt x="14" y="27"/>
                      <a:pt x="18" y="72"/>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2" name="Freeform 10">
                <a:extLst>
                  <a:ext uri="{FF2B5EF4-FFF2-40B4-BE49-F238E27FC236}">
                    <a16:creationId xmlns:a16="http://schemas.microsoft.com/office/drawing/2014/main" id="{F1452D58-92F1-4150-A678-CA9881EDDA32}"/>
                  </a:ext>
                </a:extLst>
              </p:cNvPr>
              <p:cNvSpPr>
                <a:spLocks/>
              </p:cNvSpPr>
              <p:nvPr/>
            </p:nvSpPr>
            <p:spPr bwMode="auto">
              <a:xfrm>
                <a:off x="847725" y="2071688"/>
                <a:ext cx="71438" cy="149225"/>
              </a:xfrm>
              <a:custGeom>
                <a:avLst/>
                <a:gdLst>
                  <a:gd name="T0" fmla="*/ 6 w 53"/>
                  <a:gd name="T1" fmla="*/ 87 h 111"/>
                  <a:gd name="T2" fmla="*/ 17 w 53"/>
                  <a:gd name="T3" fmla="*/ 108 h 111"/>
                  <a:gd name="T4" fmla="*/ 51 w 53"/>
                  <a:gd name="T5" fmla="*/ 73 h 111"/>
                  <a:gd name="T6" fmla="*/ 31 w 53"/>
                  <a:gd name="T7" fmla="*/ 31 h 111"/>
                  <a:gd name="T8" fmla="*/ 31 w 53"/>
                  <a:gd name="T9" fmla="*/ 14 h 111"/>
                  <a:gd name="T10" fmla="*/ 0 w 53"/>
                  <a:gd name="T11" fmla="*/ 0 h 111"/>
                  <a:gd name="T12" fmla="*/ 5 w 53"/>
                  <a:gd name="T13" fmla="*/ 63 h 111"/>
                  <a:gd name="T14" fmla="*/ 6 w 53"/>
                  <a:gd name="T15" fmla="*/ 87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1">
                    <a:moveTo>
                      <a:pt x="6" y="87"/>
                    </a:moveTo>
                    <a:cubicBezTo>
                      <a:pt x="8" y="92"/>
                      <a:pt x="4" y="102"/>
                      <a:pt x="17" y="108"/>
                    </a:cubicBezTo>
                    <a:cubicBezTo>
                      <a:pt x="26" y="111"/>
                      <a:pt x="40" y="84"/>
                      <a:pt x="51" y="73"/>
                    </a:cubicBezTo>
                    <a:cubicBezTo>
                      <a:pt x="53" y="72"/>
                      <a:pt x="36" y="66"/>
                      <a:pt x="31" y="31"/>
                    </a:cubicBezTo>
                    <a:cubicBezTo>
                      <a:pt x="30" y="24"/>
                      <a:pt x="31" y="14"/>
                      <a:pt x="31" y="14"/>
                    </a:cubicBezTo>
                    <a:cubicBezTo>
                      <a:pt x="0" y="0"/>
                      <a:pt x="0" y="0"/>
                      <a:pt x="0" y="0"/>
                    </a:cubicBezTo>
                    <a:cubicBezTo>
                      <a:pt x="0" y="0"/>
                      <a:pt x="2" y="31"/>
                      <a:pt x="5" y="63"/>
                    </a:cubicBezTo>
                    <a:cubicBezTo>
                      <a:pt x="5" y="65"/>
                      <a:pt x="3" y="80"/>
                      <a:pt x="6" y="87"/>
                    </a:cubicBezTo>
                    <a:close/>
                  </a:path>
                </a:pathLst>
              </a:custGeom>
              <a:solidFill>
                <a:srgbClr val="DBA8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3" name="Freeform 11">
                <a:extLst>
                  <a:ext uri="{FF2B5EF4-FFF2-40B4-BE49-F238E27FC236}">
                    <a16:creationId xmlns:a16="http://schemas.microsoft.com/office/drawing/2014/main" id="{AD2D481C-03C1-4F84-BD5E-9C3C70E3C6AF}"/>
                  </a:ext>
                </a:extLst>
              </p:cNvPr>
              <p:cNvSpPr>
                <a:spLocks/>
              </p:cNvSpPr>
              <p:nvPr/>
            </p:nvSpPr>
            <p:spPr bwMode="auto">
              <a:xfrm>
                <a:off x="817563" y="2141538"/>
                <a:ext cx="171450" cy="376238"/>
              </a:xfrm>
              <a:custGeom>
                <a:avLst/>
                <a:gdLst>
                  <a:gd name="T0" fmla="*/ 86 w 128"/>
                  <a:gd name="T1" fmla="*/ 24 h 280"/>
                  <a:gd name="T2" fmla="*/ 107 w 128"/>
                  <a:gd name="T3" fmla="*/ 62 h 280"/>
                  <a:gd name="T4" fmla="*/ 95 w 128"/>
                  <a:gd name="T5" fmla="*/ 90 h 280"/>
                  <a:gd name="T6" fmla="*/ 87 w 128"/>
                  <a:gd name="T7" fmla="*/ 122 h 280"/>
                  <a:gd name="T8" fmla="*/ 95 w 128"/>
                  <a:gd name="T9" fmla="*/ 163 h 280"/>
                  <a:gd name="T10" fmla="*/ 128 w 128"/>
                  <a:gd name="T11" fmla="*/ 251 h 280"/>
                  <a:gd name="T12" fmla="*/ 93 w 128"/>
                  <a:gd name="T13" fmla="*/ 267 h 280"/>
                  <a:gd name="T14" fmla="*/ 11 w 128"/>
                  <a:gd name="T15" fmla="*/ 257 h 280"/>
                  <a:gd name="T16" fmla="*/ 6 w 128"/>
                  <a:gd name="T17" fmla="*/ 186 h 280"/>
                  <a:gd name="T18" fmla="*/ 28 w 128"/>
                  <a:gd name="T19" fmla="*/ 123 h 280"/>
                  <a:gd name="T20" fmla="*/ 23 w 128"/>
                  <a:gd name="T21" fmla="*/ 85 h 280"/>
                  <a:gd name="T22" fmla="*/ 14 w 128"/>
                  <a:gd name="T23" fmla="*/ 31 h 280"/>
                  <a:gd name="T24" fmla="*/ 25 w 128"/>
                  <a:gd name="T25" fmla="*/ 2 h 280"/>
                  <a:gd name="T26" fmla="*/ 55 w 128"/>
                  <a:gd name="T27" fmla="*/ 3 h 280"/>
                  <a:gd name="T28" fmla="*/ 86 w 128"/>
                  <a:gd name="T29" fmla="*/ 2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80">
                    <a:moveTo>
                      <a:pt x="86" y="24"/>
                    </a:moveTo>
                    <a:cubicBezTo>
                      <a:pt x="86" y="24"/>
                      <a:pt x="105" y="49"/>
                      <a:pt x="107" y="62"/>
                    </a:cubicBezTo>
                    <a:cubicBezTo>
                      <a:pt x="108" y="68"/>
                      <a:pt x="100" y="79"/>
                      <a:pt x="95" y="90"/>
                    </a:cubicBezTo>
                    <a:cubicBezTo>
                      <a:pt x="90" y="99"/>
                      <a:pt x="86" y="111"/>
                      <a:pt x="87" y="122"/>
                    </a:cubicBezTo>
                    <a:cubicBezTo>
                      <a:pt x="87" y="124"/>
                      <a:pt x="90" y="146"/>
                      <a:pt x="95" y="163"/>
                    </a:cubicBezTo>
                    <a:cubicBezTo>
                      <a:pt x="108" y="200"/>
                      <a:pt x="128" y="251"/>
                      <a:pt x="128" y="251"/>
                    </a:cubicBezTo>
                    <a:cubicBezTo>
                      <a:pt x="128" y="251"/>
                      <a:pt x="127" y="261"/>
                      <a:pt x="93" y="267"/>
                    </a:cubicBezTo>
                    <a:cubicBezTo>
                      <a:pt x="23" y="280"/>
                      <a:pt x="11" y="257"/>
                      <a:pt x="11" y="257"/>
                    </a:cubicBezTo>
                    <a:cubicBezTo>
                      <a:pt x="10" y="256"/>
                      <a:pt x="0" y="214"/>
                      <a:pt x="6" y="186"/>
                    </a:cubicBezTo>
                    <a:cubicBezTo>
                      <a:pt x="11" y="162"/>
                      <a:pt x="28" y="129"/>
                      <a:pt x="28" y="123"/>
                    </a:cubicBezTo>
                    <a:cubicBezTo>
                      <a:pt x="27" y="105"/>
                      <a:pt x="23" y="85"/>
                      <a:pt x="23" y="85"/>
                    </a:cubicBezTo>
                    <a:cubicBezTo>
                      <a:pt x="23" y="85"/>
                      <a:pt x="15" y="53"/>
                      <a:pt x="14" y="31"/>
                    </a:cubicBezTo>
                    <a:cubicBezTo>
                      <a:pt x="12" y="14"/>
                      <a:pt x="17" y="7"/>
                      <a:pt x="25" y="2"/>
                    </a:cubicBezTo>
                    <a:cubicBezTo>
                      <a:pt x="27" y="0"/>
                      <a:pt x="43" y="0"/>
                      <a:pt x="55" y="3"/>
                    </a:cubicBezTo>
                    <a:cubicBezTo>
                      <a:pt x="55" y="3"/>
                      <a:pt x="76" y="5"/>
                      <a:pt x="86" y="24"/>
                    </a:cubicBezTo>
                    <a:close/>
                  </a:path>
                </a:pathLst>
              </a:custGeom>
              <a:solidFill>
                <a:srgbClr val="13CE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4" name="Freeform 12">
                <a:extLst>
                  <a:ext uri="{FF2B5EF4-FFF2-40B4-BE49-F238E27FC236}">
                    <a16:creationId xmlns:a16="http://schemas.microsoft.com/office/drawing/2014/main" id="{37F1E555-B91D-4F2D-9E06-84414D6621BD}"/>
                  </a:ext>
                </a:extLst>
              </p:cNvPr>
              <p:cNvSpPr>
                <a:spLocks/>
              </p:cNvSpPr>
              <p:nvPr/>
            </p:nvSpPr>
            <p:spPr bwMode="auto">
              <a:xfrm>
                <a:off x="844550" y="2070100"/>
                <a:ext cx="34925" cy="39688"/>
              </a:xfrm>
              <a:custGeom>
                <a:avLst/>
                <a:gdLst>
                  <a:gd name="T0" fmla="*/ 7 w 25"/>
                  <a:gd name="T1" fmla="*/ 4 h 30"/>
                  <a:gd name="T2" fmla="*/ 20 w 25"/>
                  <a:gd name="T3" fmla="*/ 10 h 30"/>
                  <a:gd name="T4" fmla="*/ 24 w 25"/>
                  <a:gd name="T5" fmla="*/ 26 h 30"/>
                  <a:gd name="T6" fmla="*/ 13 w 25"/>
                  <a:gd name="T7" fmla="*/ 25 h 30"/>
                  <a:gd name="T8" fmla="*/ 8 w 25"/>
                  <a:gd name="T9" fmla="*/ 21 h 30"/>
                  <a:gd name="T10" fmla="*/ 7 w 25"/>
                  <a:gd name="T11" fmla="*/ 4 h 30"/>
                </a:gdLst>
                <a:ahLst/>
                <a:cxnLst>
                  <a:cxn ang="0">
                    <a:pos x="T0" y="T1"/>
                  </a:cxn>
                  <a:cxn ang="0">
                    <a:pos x="T2" y="T3"/>
                  </a:cxn>
                  <a:cxn ang="0">
                    <a:pos x="T4" y="T5"/>
                  </a:cxn>
                  <a:cxn ang="0">
                    <a:pos x="T6" y="T7"/>
                  </a:cxn>
                  <a:cxn ang="0">
                    <a:pos x="T8" y="T9"/>
                  </a:cxn>
                  <a:cxn ang="0">
                    <a:pos x="T10" y="T11"/>
                  </a:cxn>
                </a:cxnLst>
                <a:rect l="0" t="0" r="r" b="b"/>
                <a:pathLst>
                  <a:path w="25" h="30">
                    <a:moveTo>
                      <a:pt x="7" y="4"/>
                    </a:moveTo>
                    <a:cubicBezTo>
                      <a:pt x="14" y="0"/>
                      <a:pt x="20" y="10"/>
                      <a:pt x="20" y="10"/>
                    </a:cubicBezTo>
                    <a:cubicBezTo>
                      <a:pt x="20" y="10"/>
                      <a:pt x="22" y="21"/>
                      <a:pt x="24" y="26"/>
                    </a:cubicBezTo>
                    <a:cubicBezTo>
                      <a:pt x="25" y="30"/>
                      <a:pt x="17" y="29"/>
                      <a:pt x="13" y="25"/>
                    </a:cubicBezTo>
                    <a:cubicBezTo>
                      <a:pt x="8" y="21"/>
                      <a:pt x="8" y="21"/>
                      <a:pt x="8" y="21"/>
                    </a:cubicBezTo>
                    <a:cubicBezTo>
                      <a:pt x="3" y="16"/>
                      <a:pt x="0" y="7"/>
                      <a:pt x="7" y="4"/>
                    </a:cubicBezTo>
                    <a:close/>
                  </a:path>
                </a:pathLst>
              </a:custGeom>
              <a:solidFill>
                <a:srgbClr val="EAC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5" name="Freeform 13">
                <a:extLst>
                  <a:ext uri="{FF2B5EF4-FFF2-40B4-BE49-F238E27FC236}">
                    <a16:creationId xmlns:a16="http://schemas.microsoft.com/office/drawing/2014/main" id="{2B1444F5-3567-4501-A679-5B161EB878C8}"/>
                  </a:ext>
                </a:extLst>
              </p:cNvPr>
              <p:cNvSpPr>
                <a:spLocks/>
              </p:cNvSpPr>
              <p:nvPr/>
            </p:nvSpPr>
            <p:spPr bwMode="auto">
              <a:xfrm>
                <a:off x="842963" y="2743200"/>
                <a:ext cx="73025" cy="111125"/>
              </a:xfrm>
              <a:custGeom>
                <a:avLst/>
                <a:gdLst>
                  <a:gd name="T0" fmla="*/ 31 w 55"/>
                  <a:gd name="T1" fmla="*/ 39 h 83"/>
                  <a:gd name="T2" fmla="*/ 48 w 55"/>
                  <a:gd name="T3" fmla="*/ 59 h 83"/>
                  <a:gd name="T4" fmla="*/ 54 w 55"/>
                  <a:gd name="T5" fmla="*/ 73 h 83"/>
                  <a:gd name="T6" fmla="*/ 51 w 55"/>
                  <a:gd name="T7" fmla="*/ 80 h 83"/>
                  <a:gd name="T8" fmla="*/ 31 w 55"/>
                  <a:gd name="T9" fmla="*/ 74 h 83"/>
                  <a:gd name="T10" fmla="*/ 17 w 55"/>
                  <a:gd name="T11" fmla="*/ 48 h 83"/>
                  <a:gd name="T12" fmla="*/ 14 w 55"/>
                  <a:gd name="T13" fmla="*/ 30 h 83"/>
                  <a:gd name="T14" fmla="*/ 2 w 55"/>
                  <a:gd name="T15" fmla="*/ 50 h 83"/>
                  <a:gd name="T16" fmla="*/ 0 w 55"/>
                  <a:gd name="T17" fmla="*/ 48 h 83"/>
                  <a:gd name="T18" fmla="*/ 12 w 55"/>
                  <a:gd name="T19" fmla="*/ 18 h 83"/>
                  <a:gd name="T20" fmla="*/ 26 w 55"/>
                  <a:gd name="T21" fmla="*/ 6 h 83"/>
                  <a:gd name="T22" fmla="*/ 31 w 55"/>
                  <a:gd name="T23" fmla="*/ 3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83">
                    <a:moveTo>
                      <a:pt x="31" y="39"/>
                    </a:moveTo>
                    <a:cubicBezTo>
                      <a:pt x="32" y="45"/>
                      <a:pt x="41" y="58"/>
                      <a:pt x="48" y="59"/>
                    </a:cubicBezTo>
                    <a:cubicBezTo>
                      <a:pt x="50" y="59"/>
                      <a:pt x="54" y="73"/>
                      <a:pt x="54" y="73"/>
                    </a:cubicBezTo>
                    <a:cubicBezTo>
                      <a:pt x="54" y="73"/>
                      <a:pt x="55" y="78"/>
                      <a:pt x="51" y="80"/>
                    </a:cubicBezTo>
                    <a:cubicBezTo>
                      <a:pt x="46" y="83"/>
                      <a:pt x="36" y="78"/>
                      <a:pt x="31" y="74"/>
                    </a:cubicBezTo>
                    <a:cubicBezTo>
                      <a:pt x="16" y="63"/>
                      <a:pt x="17" y="48"/>
                      <a:pt x="17" y="48"/>
                    </a:cubicBezTo>
                    <a:cubicBezTo>
                      <a:pt x="14" y="30"/>
                      <a:pt x="14" y="30"/>
                      <a:pt x="14" y="30"/>
                    </a:cubicBezTo>
                    <a:cubicBezTo>
                      <a:pt x="2" y="50"/>
                      <a:pt x="2" y="50"/>
                      <a:pt x="2" y="50"/>
                    </a:cubicBezTo>
                    <a:cubicBezTo>
                      <a:pt x="2" y="50"/>
                      <a:pt x="0" y="50"/>
                      <a:pt x="0" y="48"/>
                    </a:cubicBezTo>
                    <a:cubicBezTo>
                      <a:pt x="1" y="45"/>
                      <a:pt x="12" y="18"/>
                      <a:pt x="12" y="18"/>
                    </a:cubicBezTo>
                    <a:cubicBezTo>
                      <a:pt x="12" y="18"/>
                      <a:pt x="17" y="0"/>
                      <a:pt x="26" y="6"/>
                    </a:cubicBezTo>
                    <a:cubicBezTo>
                      <a:pt x="34" y="11"/>
                      <a:pt x="29" y="31"/>
                      <a:pt x="31" y="39"/>
                    </a:cubicBezTo>
                    <a:close/>
                  </a:path>
                </a:pathLst>
              </a:custGeom>
              <a:solidFill>
                <a:srgbClr val="0BA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6" name="Freeform 14">
                <a:extLst>
                  <a:ext uri="{FF2B5EF4-FFF2-40B4-BE49-F238E27FC236}">
                    <a16:creationId xmlns:a16="http://schemas.microsoft.com/office/drawing/2014/main" id="{18F0D0D8-7367-40DF-A3B7-4DA371B8351D}"/>
                  </a:ext>
                </a:extLst>
              </p:cNvPr>
              <p:cNvSpPr>
                <a:spLocks/>
              </p:cNvSpPr>
              <p:nvPr/>
            </p:nvSpPr>
            <p:spPr bwMode="auto">
              <a:xfrm>
                <a:off x="777875" y="1979613"/>
                <a:ext cx="171450" cy="161925"/>
              </a:xfrm>
              <a:custGeom>
                <a:avLst/>
                <a:gdLst>
                  <a:gd name="T0" fmla="*/ 19 w 128"/>
                  <a:gd name="T1" fmla="*/ 41 h 120"/>
                  <a:gd name="T2" fmla="*/ 62 w 128"/>
                  <a:gd name="T3" fmla="*/ 3 h 120"/>
                  <a:gd name="T4" fmla="*/ 62 w 128"/>
                  <a:gd name="T5" fmla="*/ 3 h 120"/>
                  <a:gd name="T6" fmla="*/ 109 w 128"/>
                  <a:gd name="T7" fmla="*/ 45 h 120"/>
                  <a:gd name="T8" fmla="*/ 128 w 128"/>
                  <a:gd name="T9" fmla="*/ 85 h 120"/>
                  <a:gd name="T10" fmla="*/ 108 w 128"/>
                  <a:gd name="T11" fmla="*/ 101 h 120"/>
                  <a:gd name="T12" fmla="*/ 77 w 128"/>
                  <a:gd name="T13" fmla="*/ 109 h 120"/>
                  <a:gd name="T14" fmla="*/ 19 w 128"/>
                  <a:gd name="T15" fmla="*/ 41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0">
                    <a:moveTo>
                      <a:pt x="19" y="41"/>
                    </a:moveTo>
                    <a:cubicBezTo>
                      <a:pt x="26" y="12"/>
                      <a:pt x="50" y="3"/>
                      <a:pt x="62" y="3"/>
                    </a:cubicBezTo>
                    <a:cubicBezTo>
                      <a:pt x="62" y="3"/>
                      <a:pt x="62" y="3"/>
                      <a:pt x="62" y="3"/>
                    </a:cubicBezTo>
                    <a:cubicBezTo>
                      <a:pt x="62" y="3"/>
                      <a:pt x="109" y="0"/>
                      <a:pt x="109" y="45"/>
                    </a:cubicBezTo>
                    <a:cubicBezTo>
                      <a:pt x="110" y="86"/>
                      <a:pt x="128" y="85"/>
                      <a:pt x="128" y="85"/>
                    </a:cubicBezTo>
                    <a:cubicBezTo>
                      <a:pt x="128" y="85"/>
                      <a:pt x="115" y="97"/>
                      <a:pt x="108" y="101"/>
                    </a:cubicBezTo>
                    <a:cubicBezTo>
                      <a:pt x="94" y="109"/>
                      <a:pt x="77" y="109"/>
                      <a:pt x="77" y="109"/>
                    </a:cubicBezTo>
                    <a:cubicBezTo>
                      <a:pt x="77" y="109"/>
                      <a:pt x="0" y="120"/>
                      <a:pt x="19" y="41"/>
                    </a:cubicBezTo>
                    <a:close/>
                  </a:path>
                </a:pathLst>
              </a:custGeom>
              <a:solidFill>
                <a:srgbClr val="E05E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17" name="Freeform 15">
                <a:extLst>
                  <a:ext uri="{FF2B5EF4-FFF2-40B4-BE49-F238E27FC236}">
                    <a16:creationId xmlns:a16="http://schemas.microsoft.com/office/drawing/2014/main" id="{272B1092-0078-4656-9D2D-1415C57581F3}"/>
                  </a:ext>
                </a:extLst>
              </p:cNvPr>
              <p:cNvSpPr>
                <a:spLocks/>
              </p:cNvSpPr>
              <p:nvPr/>
            </p:nvSpPr>
            <p:spPr bwMode="auto">
              <a:xfrm>
                <a:off x="893763" y="1852613"/>
                <a:ext cx="149225" cy="404813"/>
              </a:xfrm>
              <a:custGeom>
                <a:avLst/>
                <a:gdLst>
                  <a:gd name="T0" fmla="*/ 5 w 112"/>
                  <a:gd name="T1" fmla="*/ 286 h 302"/>
                  <a:gd name="T2" fmla="*/ 3 w 112"/>
                  <a:gd name="T3" fmla="*/ 265 h 302"/>
                  <a:gd name="T4" fmla="*/ 45 w 112"/>
                  <a:gd name="T5" fmla="*/ 178 h 302"/>
                  <a:gd name="T6" fmla="*/ 93 w 112"/>
                  <a:gd name="T7" fmla="*/ 61 h 302"/>
                  <a:gd name="T8" fmla="*/ 88 w 112"/>
                  <a:gd name="T9" fmla="*/ 37 h 302"/>
                  <a:gd name="T10" fmla="*/ 90 w 112"/>
                  <a:gd name="T11" fmla="*/ 18 h 302"/>
                  <a:gd name="T12" fmla="*/ 100 w 112"/>
                  <a:gd name="T13" fmla="*/ 3 h 302"/>
                  <a:gd name="T14" fmla="*/ 108 w 112"/>
                  <a:gd name="T15" fmla="*/ 16 h 302"/>
                  <a:gd name="T16" fmla="*/ 111 w 112"/>
                  <a:gd name="T17" fmla="*/ 45 h 302"/>
                  <a:gd name="T18" fmla="*/ 107 w 112"/>
                  <a:gd name="T19" fmla="*/ 61 h 302"/>
                  <a:gd name="T20" fmla="*/ 77 w 112"/>
                  <a:gd name="T21" fmla="*/ 177 h 302"/>
                  <a:gd name="T22" fmla="*/ 41 w 112"/>
                  <a:gd name="T23" fmla="*/ 254 h 302"/>
                  <a:gd name="T24" fmla="*/ 5 w 112"/>
                  <a:gd name="T25" fmla="*/ 28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302">
                    <a:moveTo>
                      <a:pt x="5" y="286"/>
                    </a:moveTo>
                    <a:cubicBezTo>
                      <a:pt x="5" y="286"/>
                      <a:pt x="0" y="281"/>
                      <a:pt x="3" y="265"/>
                    </a:cubicBezTo>
                    <a:cubicBezTo>
                      <a:pt x="5" y="250"/>
                      <a:pt x="21" y="225"/>
                      <a:pt x="45" y="178"/>
                    </a:cubicBezTo>
                    <a:cubicBezTo>
                      <a:pt x="77" y="114"/>
                      <a:pt x="94" y="67"/>
                      <a:pt x="93" y="61"/>
                    </a:cubicBezTo>
                    <a:cubicBezTo>
                      <a:pt x="93" y="59"/>
                      <a:pt x="90" y="46"/>
                      <a:pt x="88" y="37"/>
                    </a:cubicBezTo>
                    <a:cubicBezTo>
                      <a:pt x="87" y="31"/>
                      <a:pt x="90" y="18"/>
                      <a:pt x="90" y="18"/>
                    </a:cubicBezTo>
                    <a:cubicBezTo>
                      <a:pt x="90" y="18"/>
                      <a:pt x="94" y="6"/>
                      <a:pt x="100" y="3"/>
                    </a:cubicBezTo>
                    <a:cubicBezTo>
                      <a:pt x="106" y="0"/>
                      <a:pt x="108" y="12"/>
                      <a:pt x="108" y="16"/>
                    </a:cubicBezTo>
                    <a:cubicBezTo>
                      <a:pt x="106" y="28"/>
                      <a:pt x="110" y="37"/>
                      <a:pt x="111" y="45"/>
                    </a:cubicBezTo>
                    <a:cubicBezTo>
                      <a:pt x="111" y="51"/>
                      <a:pt x="112" y="54"/>
                      <a:pt x="107" y="61"/>
                    </a:cubicBezTo>
                    <a:cubicBezTo>
                      <a:pt x="106" y="64"/>
                      <a:pt x="99" y="133"/>
                      <a:pt x="77" y="177"/>
                    </a:cubicBezTo>
                    <a:cubicBezTo>
                      <a:pt x="56" y="218"/>
                      <a:pt x="50" y="235"/>
                      <a:pt x="41" y="254"/>
                    </a:cubicBezTo>
                    <a:cubicBezTo>
                      <a:pt x="33" y="272"/>
                      <a:pt x="22" y="302"/>
                      <a:pt x="5" y="286"/>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610" name="Group 609">
              <a:extLst>
                <a:ext uri="{FF2B5EF4-FFF2-40B4-BE49-F238E27FC236}">
                  <a16:creationId xmlns:a16="http://schemas.microsoft.com/office/drawing/2014/main" id="{5FE28CC2-E657-410A-A519-0D98658562B1}"/>
                </a:ext>
              </a:extLst>
            </p:cNvPr>
            <p:cNvGrpSpPr/>
            <p:nvPr/>
          </p:nvGrpSpPr>
          <p:grpSpPr>
            <a:xfrm>
              <a:off x="319336" y="3199838"/>
              <a:ext cx="322942" cy="607048"/>
              <a:chOff x="371475" y="2590800"/>
              <a:chExt cx="501651" cy="942976"/>
            </a:xfrm>
          </p:grpSpPr>
          <p:sp>
            <p:nvSpPr>
              <p:cNvPr id="680" name="Freeform 16">
                <a:extLst>
                  <a:ext uri="{FF2B5EF4-FFF2-40B4-BE49-F238E27FC236}">
                    <a16:creationId xmlns:a16="http://schemas.microsoft.com/office/drawing/2014/main" id="{3F7478AA-F3FE-472D-BDBD-F924A74D39B2}"/>
                  </a:ext>
                </a:extLst>
              </p:cNvPr>
              <p:cNvSpPr>
                <a:spLocks/>
              </p:cNvSpPr>
              <p:nvPr/>
            </p:nvSpPr>
            <p:spPr bwMode="auto">
              <a:xfrm>
                <a:off x="371475" y="2774950"/>
                <a:ext cx="76200" cy="276225"/>
              </a:xfrm>
              <a:custGeom>
                <a:avLst/>
                <a:gdLst>
                  <a:gd name="T0" fmla="*/ 42 w 57"/>
                  <a:gd name="T1" fmla="*/ 97 h 206"/>
                  <a:gd name="T2" fmla="*/ 55 w 57"/>
                  <a:gd name="T3" fmla="*/ 3 h 206"/>
                  <a:gd name="T4" fmla="*/ 55 w 57"/>
                  <a:gd name="T5" fmla="*/ 0 h 206"/>
                  <a:gd name="T6" fmla="*/ 33 w 57"/>
                  <a:gd name="T7" fmla="*/ 2 h 206"/>
                  <a:gd name="T8" fmla="*/ 11 w 57"/>
                  <a:gd name="T9" fmla="*/ 35 h 206"/>
                  <a:gd name="T10" fmla="*/ 3 w 57"/>
                  <a:gd name="T11" fmla="*/ 101 h 206"/>
                  <a:gd name="T12" fmla="*/ 18 w 57"/>
                  <a:gd name="T13" fmla="*/ 198 h 206"/>
                  <a:gd name="T14" fmla="*/ 30 w 57"/>
                  <a:gd name="T15" fmla="*/ 206 h 206"/>
                  <a:gd name="T16" fmla="*/ 31 w 57"/>
                  <a:gd name="T17" fmla="*/ 192 h 206"/>
                  <a:gd name="T18" fmla="*/ 42 w 57"/>
                  <a:gd name="T19" fmla="*/ 9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206">
                    <a:moveTo>
                      <a:pt x="42" y="97"/>
                    </a:moveTo>
                    <a:cubicBezTo>
                      <a:pt x="50" y="46"/>
                      <a:pt x="57" y="18"/>
                      <a:pt x="55" y="3"/>
                    </a:cubicBezTo>
                    <a:cubicBezTo>
                      <a:pt x="55" y="2"/>
                      <a:pt x="55" y="1"/>
                      <a:pt x="55" y="0"/>
                    </a:cubicBezTo>
                    <a:cubicBezTo>
                      <a:pt x="33" y="2"/>
                      <a:pt x="33" y="2"/>
                      <a:pt x="33" y="2"/>
                    </a:cubicBezTo>
                    <a:cubicBezTo>
                      <a:pt x="25" y="3"/>
                      <a:pt x="14" y="12"/>
                      <a:pt x="11" y="35"/>
                    </a:cubicBezTo>
                    <a:cubicBezTo>
                      <a:pt x="7" y="55"/>
                      <a:pt x="5" y="72"/>
                      <a:pt x="3" y="101"/>
                    </a:cubicBezTo>
                    <a:cubicBezTo>
                      <a:pt x="0" y="128"/>
                      <a:pt x="14" y="174"/>
                      <a:pt x="18" y="198"/>
                    </a:cubicBezTo>
                    <a:cubicBezTo>
                      <a:pt x="18" y="198"/>
                      <a:pt x="24" y="206"/>
                      <a:pt x="30" y="206"/>
                    </a:cubicBezTo>
                    <a:cubicBezTo>
                      <a:pt x="37" y="206"/>
                      <a:pt x="31" y="192"/>
                      <a:pt x="31" y="192"/>
                    </a:cubicBezTo>
                    <a:cubicBezTo>
                      <a:pt x="33" y="171"/>
                      <a:pt x="36" y="138"/>
                      <a:pt x="42" y="97"/>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1" name="Freeform 17">
                <a:extLst>
                  <a:ext uri="{FF2B5EF4-FFF2-40B4-BE49-F238E27FC236}">
                    <a16:creationId xmlns:a16="http://schemas.microsoft.com/office/drawing/2014/main" id="{A54A48BF-D60E-4536-BBF7-048466A9E9C1}"/>
                  </a:ext>
                </a:extLst>
              </p:cNvPr>
              <p:cNvSpPr>
                <a:spLocks/>
              </p:cNvSpPr>
              <p:nvPr/>
            </p:nvSpPr>
            <p:spPr bwMode="auto">
              <a:xfrm>
                <a:off x="395288" y="2970213"/>
                <a:ext cx="122238" cy="460375"/>
              </a:xfrm>
              <a:custGeom>
                <a:avLst/>
                <a:gdLst>
                  <a:gd name="T0" fmla="*/ 9 w 91"/>
                  <a:gd name="T1" fmla="*/ 55 h 343"/>
                  <a:gd name="T2" fmla="*/ 30 w 91"/>
                  <a:gd name="T3" fmla="*/ 164 h 343"/>
                  <a:gd name="T4" fmla="*/ 26 w 91"/>
                  <a:gd name="T5" fmla="*/ 215 h 343"/>
                  <a:gd name="T6" fmla="*/ 23 w 91"/>
                  <a:gd name="T7" fmla="*/ 301 h 343"/>
                  <a:gd name="T8" fmla="*/ 48 w 91"/>
                  <a:gd name="T9" fmla="*/ 342 h 343"/>
                  <a:gd name="T10" fmla="*/ 53 w 91"/>
                  <a:gd name="T11" fmla="*/ 340 h 343"/>
                  <a:gd name="T12" fmla="*/ 44 w 91"/>
                  <a:gd name="T13" fmla="*/ 316 h 343"/>
                  <a:gd name="T14" fmla="*/ 85 w 91"/>
                  <a:gd name="T15" fmla="*/ 209 h 343"/>
                  <a:gd name="T16" fmla="*/ 90 w 91"/>
                  <a:gd name="T17" fmla="*/ 163 h 343"/>
                  <a:gd name="T18" fmla="*/ 56 w 91"/>
                  <a:gd name="T19" fmla="*/ 24 h 343"/>
                  <a:gd name="T20" fmla="*/ 39 w 91"/>
                  <a:gd name="T21" fmla="*/ 0 h 343"/>
                  <a:gd name="T22" fmla="*/ 9 w 91"/>
                  <a:gd name="T23" fmla="*/ 5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343">
                    <a:moveTo>
                      <a:pt x="9" y="55"/>
                    </a:moveTo>
                    <a:cubicBezTo>
                      <a:pt x="9" y="58"/>
                      <a:pt x="16" y="120"/>
                      <a:pt x="30" y="164"/>
                    </a:cubicBezTo>
                    <a:cubicBezTo>
                      <a:pt x="34" y="178"/>
                      <a:pt x="29" y="209"/>
                      <a:pt x="26" y="215"/>
                    </a:cubicBezTo>
                    <a:cubicBezTo>
                      <a:pt x="13" y="246"/>
                      <a:pt x="22" y="294"/>
                      <a:pt x="23" y="301"/>
                    </a:cubicBezTo>
                    <a:cubicBezTo>
                      <a:pt x="23" y="301"/>
                      <a:pt x="31" y="343"/>
                      <a:pt x="48" y="342"/>
                    </a:cubicBezTo>
                    <a:cubicBezTo>
                      <a:pt x="50" y="342"/>
                      <a:pt x="54" y="342"/>
                      <a:pt x="53" y="340"/>
                    </a:cubicBezTo>
                    <a:cubicBezTo>
                      <a:pt x="53" y="339"/>
                      <a:pt x="46" y="324"/>
                      <a:pt x="44" y="316"/>
                    </a:cubicBezTo>
                    <a:cubicBezTo>
                      <a:pt x="41" y="303"/>
                      <a:pt x="85" y="209"/>
                      <a:pt x="85" y="209"/>
                    </a:cubicBezTo>
                    <a:cubicBezTo>
                      <a:pt x="89" y="200"/>
                      <a:pt x="91" y="177"/>
                      <a:pt x="90" y="163"/>
                    </a:cubicBezTo>
                    <a:cubicBezTo>
                      <a:pt x="90" y="153"/>
                      <a:pt x="56" y="24"/>
                      <a:pt x="56" y="24"/>
                    </a:cubicBezTo>
                    <a:cubicBezTo>
                      <a:pt x="39" y="0"/>
                      <a:pt x="39" y="0"/>
                      <a:pt x="39" y="0"/>
                    </a:cubicBezTo>
                    <a:cubicBezTo>
                      <a:pt x="39" y="0"/>
                      <a:pt x="0" y="13"/>
                      <a:pt x="9" y="55"/>
                    </a:cubicBezTo>
                    <a:close/>
                  </a:path>
                </a:pathLst>
              </a:custGeom>
              <a:solidFill>
                <a:srgbClr val="C18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2" name="Freeform 18">
                <a:extLst>
                  <a:ext uri="{FF2B5EF4-FFF2-40B4-BE49-F238E27FC236}">
                    <a16:creationId xmlns:a16="http://schemas.microsoft.com/office/drawing/2014/main" id="{5DCE56E2-88D6-47BF-8C77-B757A011B41C}"/>
                  </a:ext>
                </a:extLst>
              </p:cNvPr>
              <p:cNvSpPr>
                <a:spLocks/>
              </p:cNvSpPr>
              <p:nvPr/>
            </p:nvSpPr>
            <p:spPr bwMode="auto">
              <a:xfrm>
                <a:off x="396875" y="3359151"/>
                <a:ext cx="76200" cy="101600"/>
              </a:xfrm>
              <a:custGeom>
                <a:avLst/>
                <a:gdLst>
                  <a:gd name="T0" fmla="*/ 42 w 58"/>
                  <a:gd name="T1" fmla="*/ 12 h 75"/>
                  <a:gd name="T2" fmla="*/ 47 w 58"/>
                  <a:gd name="T3" fmla="*/ 42 h 75"/>
                  <a:gd name="T4" fmla="*/ 57 w 58"/>
                  <a:gd name="T5" fmla="*/ 62 h 75"/>
                  <a:gd name="T6" fmla="*/ 54 w 58"/>
                  <a:gd name="T7" fmla="*/ 71 h 75"/>
                  <a:gd name="T8" fmla="*/ 35 w 58"/>
                  <a:gd name="T9" fmla="*/ 68 h 75"/>
                  <a:gd name="T10" fmla="*/ 19 w 58"/>
                  <a:gd name="T11" fmla="*/ 45 h 75"/>
                  <a:gd name="T12" fmla="*/ 14 w 58"/>
                  <a:gd name="T13" fmla="*/ 28 h 75"/>
                  <a:gd name="T14" fmla="*/ 4 w 58"/>
                  <a:gd name="T15" fmla="*/ 49 h 75"/>
                  <a:gd name="T16" fmla="*/ 2 w 58"/>
                  <a:gd name="T17" fmla="*/ 47 h 75"/>
                  <a:gd name="T18" fmla="*/ 13 w 58"/>
                  <a:gd name="T19" fmla="*/ 13 h 75"/>
                  <a:gd name="T20" fmla="*/ 28 w 58"/>
                  <a:gd name="T21" fmla="*/ 3 h 75"/>
                  <a:gd name="T22" fmla="*/ 42 w 58"/>
                  <a:gd name="T23"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5">
                    <a:moveTo>
                      <a:pt x="42" y="12"/>
                    </a:moveTo>
                    <a:cubicBezTo>
                      <a:pt x="42" y="12"/>
                      <a:pt x="38" y="22"/>
                      <a:pt x="47" y="42"/>
                    </a:cubicBezTo>
                    <a:cubicBezTo>
                      <a:pt x="49" y="48"/>
                      <a:pt x="57" y="62"/>
                      <a:pt x="57" y="62"/>
                    </a:cubicBezTo>
                    <a:cubicBezTo>
                      <a:pt x="57" y="62"/>
                      <a:pt x="58" y="67"/>
                      <a:pt x="54" y="71"/>
                    </a:cubicBezTo>
                    <a:cubicBezTo>
                      <a:pt x="50" y="75"/>
                      <a:pt x="42" y="71"/>
                      <a:pt x="35" y="68"/>
                    </a:cubicBezTo>
                    <a:cubicBezTo>
                      <a:pt x="20" y="59"/>
                      <a:pt x="19" y="45"/>
                      <a:pt x="19" y="45"/>
                    </a:cubicBezTo>
                    <a:cubicBezTo>
                      <a:pt x="14" y="28"/>
                      <a:pt x="14" y="28"/>
                      <a:pt x="14" y="28"/>
                    </a:cubicBezTo>
                    <a:cubicBezTo>
                      <a:pt x="4" y="49"/>
                      <a:pt x="4" y="49"/>
                      <a:pt x="4" y="49"/>
                    </a:cubicBezTo>
                    <a:cubicBezTo>
                      <a:pt x="4" y="49"/>
                      <a:pt x="3" y="46"/>
                      <a:pt x="2" y="47"/>
                    </a:cubicBezTo>
                    <a:cubicBezTo>
                      <a:pt x="0" y="49"/>
                      <a:pt x="13" y="13"/>
                      <a:pt x="13" y="13"/>
                    </a:cubicBezTo>
                    <a:cubicBezTo>
                      <a:pt x="13" y="13"/>
                      <a:pt x="17" y="0"/>
                      <a:pt x="28" y="3"/>
                    </a:cubicBezTo>
                    <a:cubicBezTo>
                      <a:pt x="40" y="7"/>
                      <a:pt x="42" y="12"/>
                      <a:pt x="42" y="12"/>
                    </a:cubicBezTo>
                    <a:close/>
                  </a:path>
                </a:pathLst>
              </a:custGeom>
              <a:solidFill>
                <a:srgbClr val="660C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3" name="Freeform 19">
                <a:extLst>
                  <a:ext uri="{FF2B5EF4-FFF2-40B4-BE49-F238E27FC236}">
                    <a16:creationId xmlns:a16="http://schemas.microsoft.com/office/drawing/2014/main" id="{14C4FF06-3CCB-4FA7-A2B1-2A94E4D3D287}"/>
                  </a:ext>
                </a:extLst>
              </p:cNvPr>
              <p:cNvSpPr>
                <a:spLocks/>
              </p:cNvSpPr>
              <p:nvPr/>
            </p:nvSpPr>
            <p:spPr bwMode="auto">
              <a:xfrm>
                <a:off x="425450" y="2990851"/>
                <a:ext cx="98425" cy="460375"/>
              </a:xfrm>
              <a:custGeom>
                <a:avLst/>
                <a:gdLst>
                  <a:gd name="T0" fmla="*/ 9 w 73"/>
                  <a:gd name="T1" fmla="*/ 66 h 343"/>
                  <a:gd name="T2" fmla="*/ 29 w 73"/>
                  <a:gd name="T3" fmla="*/ 169 h 343"/>
                  <a:gd name="T4" fmla="*/ 29 w 73"/>
                  <a:gd name="T5" fmla="*/ 206 h 343"/>
                  <a:gd name="T6" fmla="*/ 19 w 73"/>
                  <a:gd name="T7" fmla="*/ 307 h 343"/>
                  <a:gd name="T8" fmla="*/ 43 w 73"/>
                  <a:gd name="T9" fmla="*/ 343 h 343"/>
                  <a:gd name="T10" fmla="*/ 48 w 73"/>
                  <a:gd name="T11" fmla="*/ 340 h 343"/>
                  <a:gd name="T12" fmla="*/ 39 w 73"/>
                  <a:gd name="T13" fmla="*/ 325 h 343"/>
                  <a:gd name="T14" fmla="*/ 65 w 73"/>
                  <a:gd name="T15" fmla="*/ 221 h 343"/>
                  <a:gd name="T16" fmla="*/ 73 w 73"/>
                  <a:gd name="T17" fmla="*/ 179 h 343"/>
                  <a:gd name="T18" fmla="*/ 58 w 73"/>
                  <a:gd name="T19" fmla="*/ 5 h 343"/>
                  <a:gd name="T20" fmla="*/ 34 w 73"/>
                  <a:gd name="T21" fmla="*/ 0 h 343"/>
                  <a:gd name="T22" fmla="*/ 9 w 73"/>
                  <a:gd name="T23" fmla="*/ 6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43">
                    <a:moveTo>
                      <a:pt x="9" y="66"/>
                    </a:moveTo>
                    <a:cubicBezTo>
                      <a:pt x="10" y="69"/>
                      <a:pt x="16" y="126"/>
                      <a:pt x="29" y="169"/>
                    </a:cubicBezTo>
                    <a:cubicBezTo>
                      <a:pt x="34" y="186"/>
                      <a:pt x="32" y="200"/>
                      <a:pt x="29" y="206"/>
                    </a:cubicBezTo>
                    <a:cubicBezTo>
                      <a:pt x="11" y="245"/>
                      <a:pt x="17" y="300"/>
                      <a:pt x="19" y="307"/>
                    </a:cubicBezTo>
                    <a:cubicBezTo>
                      <a:pt x="19" y="307"/>
                      <a:pt x="26" y="343"/>
                      <a:pt x="43" y="343"/>
                    </a:cubicBezTo>
                    <a:cubicBezTo>
                      <a:pt x="45" y="343"/>
                      <a:pt x="49" y="342"/>
                      <a:pt x="48" y="340"/>
                    </a:cubicBezTo>
                    <a:cubicBezTo>
                      <a:pt x="48" y="339"/>
                      <a:pt x="41" y="333"/>
                      <a:pt x="39" y="325"/>
                    </a:cubicBezTo>
                    <a:cubicBezTo>
                      <a:pt x="36" y="311"/>
                      <a:pt x="65" y="221"/>
                      <a:pt x="65" y="221"/>
                    </a:cubicBezTo>
                    <a:cubicBezTo>
                      <a:pt x="69" y="212"/>
                      <a:pt x="73" y="199"/>
                      <a:pt x="73" y="179"/>
                    </a:cubicBezTo>
                    <a:cubicBezTo>
                      <a:pt x="72" y="152"/>
                      <a:pt x="58" y="5"/>
                      <a:pt x="58" y="5"/>
                    </a:cubicBezTo>
                    <a:cubicBezTo>
                      <a:pt x="34" y="0"/>
                      <a:pt x="34" y="0"/>
                      <a:pt x="34" y="0"/>
                    </a:cubicBezTo>
                    <a:cubicBezTo>
                      <a:pt x="34" y="0"/>
                      <a:pt x="0" y="24"/>
                      <a:pt x="9" y="6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4" name="Freeform 20">
                <a:extLst>
                  <a:ext uri="{FF2B5EF4-FFF2-40B4-BE49-F238E27FC236}">
                    <a16:creationId xmlns:a16="http://schemas.microsoft.com/office/drawing/2014/main" id="{F0413D40-A367-4DBF-9D2B-72960F2146DD}"/>
                  </a:ext>
                </a:extLst>
              </p:cNvPr>
              <p:cNvSpPr>
                <a:spLocks/>
              </p:cNvSpPr>
              <p:nvPr/>
            </p:nvSpPr>
            <p:spPr bwMode="auto">
              <a:xfrm>
                <a:off x="434975" y="3384551"/>
                <a:ext cx="90488" cy="90488"/>
              </a:xfrm>
              <a:custGeom>
                <a:avLst/>
                <a:gdLst>
                  <a:gd name="T0" fmla="*/ 25 w 67"/>
                  <a:gd name="T1" fmla="*/ 14 h 67"/>
                  <a:gd name="T2" fmla="*/ 39 w 67"/>
                  <a:gd name="T3" fmla="*/ 35 h 67"/>
                  <a:gd name="T4" fmla="*/ 63 w 67"/>
                  <a:gd name="T5" fmla="*/ 55 h 67"/>
                  <a:gd name="T6" fmla="*/ 66 w 67"/>
                  <a:gd name="T7" fmla="*/ 62 h 67"/>
                  <a:gd name="T8" fmla="*/ 62 w 67"/>
                  <a:gd name="T9" fmla="*/ 67 h 67"/>
                  <a:gd name="T10" fmla="*/ 35 w 67"/>
                  <a:gd name="T11" fmla="*/ 67 h 67"/>
                  <a:gd name="T12" fmla="*/ 24 w 67"/>
                  <a:gd name="T13" fmla="*/ 60 h 67"/>
                  <a:gd name="T14" fmla="*/ 12 w 67"/>
                  <a:gd name="T15" fmla="*/ 44 h 67"/>
                  <a:gd name="T16" fmla="*/ 13 w 67"/>
                  <a:gd name="T17" fmla="*/ 66 h 67"/>
                  <a:gd name="T18" fmla="*/ 4 w 67"/>
                  <a:gd name="T19" fmla="*/ 66 h 67"/>
                  <a:gd name="T20" fmla="*/ 1 w 67"/>
                  <a:gd name="T21" fmla="*/ 36 h 67"/>
                  <a:gd name="T22" fmla="*/ 6 w 67"/>
                  <a:gd name="T23" fmla="*/ 11 h 67"/>
                  <a:gd name="T24" fmla="*/ 25 w 67"/>
                  <a:gd name="T25" fmla="*/ 1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25" y="14"/>
                    </a:moveTo>
                    <a:cubicBezTo>
                      <a:pt x="25" y="14"/>
                      <a:pt x="34" y="28"/>
                      <a:pt x="39" y="35"/>
                    </a:cubicBezTo>
                    <a:cubicBezTo>
                      <a:pt x="43" y="39"/>
                      <a:pt x="63" y="55"/>
                      <a:pt x="63" y="55"/>
                    </a:cubicBezTo>
                    <a:cubicBezTo>
                      <a:pt x="63" y="55"/>
                      <a:pt x="67" y="57"/>
                      <a:pt x="66" y="62"/>
                    </a:cubicBezTo>
                    <a:cubicBezTo>
                      <a:pt x="66" y="67"/>
                      <a:pt x="62" y="67"/>
                      <a:pt x="62" y="67"/>
                    </a:cubicBezTo>
                    <a:cubicBezTo>
                      <a:pt x="35" y="67"/>
                      <a:pt x="35" y="67"/>
                      <a:pt x="35" y="67"/>
                    </a:cubicBezTo>
                    <a:cubicBezTo>
                      <a:pt x="35" y="67"/>
                      <a:pt x="29" y="67"/>
                      <a:pt x="24" y="60"/>
                    </a:cubicBezTo>
                    <a:cubicBezTo>
                      <a:pt x="21" y="56"/>
                      <a:pt x="12" y="44"/>
                      <a:pt x="12" y="44"/>
                    </a:cubicBezTo>
                    <a:cubicBezTo>
                      <a:pt x="13" y="66"/>
                      <a:pt x="13" y="66"/>
                      <a:pt x="13" y="66"/>
                    </a:cubicBezTo>
                    <a:cubicBezTo>
                      <a:pt x="13" y="66"/>
                      <a:pt x="3" y="66"/>
                      <a:pt x="4" y="66"/>
                    </a:cubicBezTo>
                    <a:cubicBezTo>
                      <a:pt x="5" y="67"/>
                      <a:pt x="1" y="36"/>
                      <a:pt x="1" y="36"/>
                    </a:cubicBezTo>
                    <a:cubicBezTo>
                      <a:pt x="1" y="36"/>
                      <a:pt x="0" y="22"/>
                      <a:pt x="6" y="11"/>
                    </a:cubicBezTo>
                    <a:cubicBezTo>
                      <a:pt x="12" y="0"/>
                      <a:pt x="25" y="14"/>
                      <a:pt x="25" y="14"/>
                    </a:cubicBezTo>
                    <a:close/>
                  </a:path>
                </a:pathLst>
              </a:custGeom>
              <a:solidFill>
                <a:srgbClr val="891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5" name="Freeform 21">
                <a:extLst>
                  <a:ext uri="{FF2B5EF4-FFF2-40B4-BE49-F238E27FC236}">
                    <a16:creationId xmlns:a16="http://schemas.microsoft.com/office/drawing/2014/main" id="{0FF4CF6F-EB87-4E6B-A43F-DF98832639BB}"/>
                  </a:ext>
                </a:extLst>
              </p:cNvPr>
              <p:cNvSpPr>
                <a:spLocks/>
              </p:cNvSpPr>
              <p:nvPr/>
            </p:nvSpPr>
            <p:spPr bwMode="auto">
              <a:xfrm>
                <a:off x="387350" y="2749550"/>
                <a:ext cx="163513" cy="407988"/>
              </a:xfrm>
              <a:custGeom>
                <a:avLst/>
                <a:gdLst>
                  <a:gd name="T0" fmla="*/ 117 w 123"/>
                  <a:gd name="T1" fmla="*/ 103 h 304"/>
                  <a:gd name="T2" fmla="*/ 71 w 123"/>
                  <a:gd name="T3" fmla="*/ 17 h 304"/>
                  <a:gd name="T4" fmla="*/ 20 w 123"/>
                  <a:gd name="T5" fmla="*/ 20 h 304"/>
                  <a:gd name="T6" fmla="*/ 11 w 123"/>
                  <a:gd name="T7" fmla="*/ 66 h 304"/>
                  <a:gd name="T8" fmla="*/ 20 w 123"/>
                  <a:gd name="T9" fmla="*/ 148 h 304"/>
                  <a:gd name="T10" fmla="*/ 0 w 123"/>
                  <a:gd name="T11" fmla="*/ 278 h 304"/>
                  <a:gd name="T12" fmla="*/ 77 w 123"/>
                  <a:gd name="T13" fmla="*/ 301 h 304"/>
                  <a:gd name="T14" fmla="*/ 123 w 123"/>
                  <a:gd name="T15" fmla="*/ 287 h 304"/>
                  <a:gd name="T16" fmla="*/ 104 w 123"/>
                  <a:gd name="T17" fmla="*/ 219 h 304"/>
                  <a:gd name="T18" fmla="*/ 97 w 123"/>
                  <a:gd name="T19" fmla="*/ 156 h 304"/>
                  <a:gd name="T20" fmla="*/ 101 w 123"/>
                  <a:gd name="T21" fmla="*/ 113 h 304"/>
                  <a:gd name="T22" fmla="*/ 117 w 123"/>
                  <a:gd name="T23" fmla="*/ 10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304">
                    <a:moveTo>
                      <a:pt x="117" y="103"/>
                    </a:moveTo>
                    <a:cubicBezTo>
                      <a:pt x="117" y="103"/>
                      <a:pt x="110" y="34"/>
                      <a:pt x="71" y="17"/>
                    </a:cubicBezTo>
                    <a:cubicBezTo>
                      <a:pt x="50" y="8"/>
                      <a:pt x="29" y="0"/>
                      <a:pt x="20" y="20"/>
                    </a:cubicBezTo>
                    <a:cubicBezTo>
                      <a:pt x="18" y="24"/>
                      <a:pt x="8" y="32"/>
                      <a:pt x="11" y="66"/>
                    </a:cubicBezTo>
                    <a:cubicBezTo>
                      <a:pt x="13" y="96"/>
                      <a:pt x="26" y="128"/>
                      <a:pt x="20" y="148"/>
                    </a:cubicBezTo>
                    <a:cubicBezTo>
                      <a:pt x="14" y="164"/>
                      <a:pt x="1" y="194"/>
                      <a:pt x="0" y="278"/>
                    </a:cubicBezTo>
                    <a:cubicBezTo>
                      <a:pt x="0" y="291"/>
                      <a:pt x="52" y="304"/>
                      <a:pt x="77" y="301"/>
                    </a:cubicBezTo>
                    <a:cubicBezTo>
                      <a:pt x="112" y="297"/>
                      <a:pt x="123" y="287"/>
                      <a:pt x="123" y="287"/>
                    </a:cubicBezTo>
                    <a:cubicBezTo>
                      <a:pt x="123" y="287"/>
                      <a:pt x="115" y="266"/>
                      <a:pt x="104" y="219"/>
                    </a:cubicBezTo>
                    <a:cubicBezTo>
                      <a:pt x="101" y="204"/>
                      <a:pt x="94" y="176"/>
                      <a:pt x="97" y="156"/>
                    </a:cubicBezTo>
                    <a:cubicBezTo>
                      <a:pt x="101" y="125"/>
                      <a:pt x="98" y="126"/>
                      <a:pt x="101" y="113"/>
                    </a:cubicBezTo>
                    <a:cubicBezTo>
                      <a:pt x="104" y="98"/>
                      <a:pt x="117" y="103"/>
                      <a:pt x="117" y="103"/>
                    </a:cubicBezTo>
                    <a:close/>
                  </a:path>
                </a:pathLst>
              </a:custGeom>
              <a:solidFill>
                <a:srgbClr val="CE30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6" name="Freeform 22">
                <a:extLst>
                  <a:ext uri="{FF2B5EF4-FFF2-40B4-BE49-F238E27FC236}">
                    <a16:creationId xmlns:a16="http://schemas.microsoft.com/office/drawing/2014/main" id="{43F90889-AD8A-4E6D-A4FC-E5FBF32B0447}"/>
                  </a:ext>
                </a:extLst>
              </p:cNvPr>
              <p:cNvSpPr>
                <a:spLocks/>
              </p:cNvSpPr>
              <p:nvPr/>
            </p:nvSpPr>
            <p:spPr bwMode="auto">
              <a:xfrm>
                <a:off x="541338" y="2808288"/>
                <a:ext cx="101600" cy="279400"/>
              </a:xfrm>
              <a:custGeom>
                <a:avLst/>
                <a:gdLst>
                  <a:gd name="T0" fmla="*/ 76 w 76"/>
                  <a:gd name="T1" fmla="*/ 196 h 208"/>
                  <a:gd name="T2" fmla="*/ 46 w 76"/>
                  <a:gd name="T3" fmla="*/ 102 h 208"/>
                  <a:gd name="T4" fmla="*/ 37 w 76"/>
                  <a:gd name="T5" fmla="*/ 18 h 208"/>
                  <a:gd name="T6" fmla="*/ 23 w 76"/>
                  <a:gd name="T7" fmla="*/ 3 h 208"/>
                  <a:gd name="T8" fmla="*/ 3 w 76"/>
                  <a:gd name="T9" fmla="*/ 44 h 208"/>
                  <a:gd name="T10" fmla="*/ 13 w 76"/>
                  <a:gd name="T11" fmla="*/ 117 h 208"/>
                  <a:gd name="T12" fmla="*/ 51 w 76"/>
                  <a:gd name="T13" fmla="*/ 205 h 208"/>
                  <a:gd name="T14" fmla="*/ 76 w 76"/>
                  <a:gd name="T15" fmla="*/ 19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08">
                    <a:moveTo>
                      <a:pt x="76" y="196"/>
                    </a:moveTo>
                    <a:cubicBezTo>
                      <a:pt x="70" y="175"/>
                      <a:pt x="53" y="137"/>
                      <a:pt x="46" y="102"/>
                    </a:cubicBezTo>
                    <a:cubicBezTo>
                      <a:pt x="42" y="81"/>
                      <a:pt x="45" y="31"/>
                      <a:pt x="37" y="18"/>
                    </a:cubicBezTo>
                    <a:cubicBezTo>
                      <a:pt x="30" y="3"/>
                      <a:pt x="23" y="3"/>
                      <a:pt x="23" y="3"/>
                    </a:cubicBezTo>
                    <a:cubicBezTo>
                      <a:pt x="0" y="0"/>
                      <a:pt x="2" y="25"/>
                      <a:pt x="3" y="44"/>
                    </a:cubicBezTo>
                    <a:cubicBezTo>
                      <a:pt x="3" y="54"/>
                      <a:pt x="5" y="73"/>
                      <a:pt x="13" y="117"/>
                    </a:cubicBezTo>
                    <a:cubicBezTo>
                      <a:pt x="15" y="126"/>
                      <a:pt x="46" y="196"/>
                      <a:pt x="51" y="205"/>
                    </a:cubicBezTo>
                    <a:cubicBezTo>
                      <a:pt x="52" y="202"/>
                      <a:pt x="75" y="208"/>
                      <a:pt x="76" y="196"/>
                    </a:cubicBezTo>
                    <a:close/>
                  </a:path>
                </a:pathLst>
              </a:custGeom>
              <a:solidFill>
                <a:srgbClr val="094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7" name="Freeform 23">
                <a:extLst>
                  <a:ext uri="{FF2B5EF4-FFF2-40B4-BE49-F238E27FC236}">
                    <a16:creationId xmlns:a16="http://schemas.microsoft.com/office/drawing/2014/main" id="{8069492A-BB23-42DF-846C-B190D415A50A}"/>
                  </a:ext>
                </a:extLst>
              </p:cNvPr>
              <p:cNvSpPr>
                <a:spLocks/>
              </p:cNvSpPr>
              <p:nvPr/>
            </p:nvSpPr>
            <p:spPr bwMode="auto">
              <a:xfrm>
                <a:off x="638175" y="2771775"/>
                <a:ext cx="7938" cy="1588"/>
              </a:xfrm>
              <a:custGeom>
                <a:avLst/>
                <a:gdLst>
                  <a:gd name="T0" fmla="*/ 0 w 5"/>
                  <a:gd name="T1" fmla="*/ 1 h 1"/>
                  <a:gd name="T2" fmla="*/ 5 w 5"/>
                  <a:gd name="T3" fmla="*/ 0 h 1"/>
                  <a:gd name="T4" fmla="*/ 0 w 5"/>
                  <a:gd name="T5" fmla="*/ 1 h 1"/>
                  <a:gd name="T6" fmla="*/ 0 w 5"/>
                  <a:gd name="T7" fmla="*/ 1 h 1"/>
                </a:gdLst>
                <a:ahLst/>
                <a:cxnLst>
                  <a:cxn ang="0">
                    <a:pos x="T0" y="T1"/>
                  </a:cxn>
                  <a:cxn ang="0">
                    <a:pos x="T2" y="T3"/>
                  </a:cxn>
                  <a:cxn ang="0">
                    <a:pos x="T4" y="T5"/>
                  </a:cxn>
                  <a:cxn ang="0">
                    <a:pos x="T6" y="T7"/>
                  </a:cxn>
                </a:cxnLst>
                <a:rect l="0" t="0" r="r" b="b"/>
                <a:pathLst>
                  <a:path w="5" h="1">
                    <a:moveTo>
                      <a:pt x="0" y="1"/>
                    </a:moveTo>
                    <a:lnTo>
                      <a:pt x="5" y="0"/>
                    </a:lnTo>
                    <a:lnTo>
                      <a:pt x="0" y="1"/>
                    </a:lnTo>
                    <a:lnTo>
                      <a:pt x="0" y="1"/>
                    </a:lnTo>
                    <a:close/>
                  </a:path>
                </a:pathLst>
              </a:custGeom>
              <a:solidFill>
                <a:srgbClr val="E8C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8" name="Freeform 24">
                <a:extLst>
                  <a:ext uri="{FF2B5EF4-FFF2-40B4-BE49-F238E27FC236}">
                    <a16:creationId xmlns:a16="http://schemas.microsoft.com/office/drawing/2014/main" id="{188AB877-B5BF-4873-B1D6-4F8769DD3F12}"/>
                  </a:ext>
                </a:extLst>
              </p:cNvPr>
              <p:cNvSpPr>
                <a:spLocks/>
              </p:cNvSpPr>
              <p:nvPr/>
            </p:nvSpPr>
            <p:spPr bwMode="auto">
              <a:xfrm>
                <a:off x="601663" y="2749550"/>
                <a:ext cx="61913" cy="57150"/>
              </a:xfrm>
              <a:custGeom>
                <a:avLst/>
                <a:gdLst>
                  <a:gd name="T0" fmla="*/ 1 w 39"/>
                  <a:gd name="T1" fmla="*/ 36 h 36"/>
                  <a:gd name="T2" fmla="*/ 0 w 39"/>
                  <a:gd name="T3" fmla="*/ 4 h 36"/>
                  <a:gd name="T4" fmla="*/ 34 w 39"/>
                  <a:gd name="T5" fmla="*/ 0 h 36"/>
                  <a:gd name="T6" fmla="*/ 39 w 39"/>
                  <a:gd name="T7" fmla="*/ 31 h 36"/>
                  <a:gd name="T8" fmla="*/ 1 w 39"/>
                  <a:gd name="T9" fmla="*/ 36 h 36"/>
                </a:gdLst>
                <a:ahLst/>
                <a:cxnLst>
                  <a:cxn ang="0">
                    <a:pos x="T0" y="T1"/>
                  </a:cxn>
                  <a:cxn ang="0">
                    <a:pos x="T2" y="T3"/>
                  </a:cxn>
                  <a:cxn ang="0">
                    <a:pos x="T4" y="T5"/>
                  </a:cxn>
                  <a:cxn ang="0">
                    <a:pos x="T6" y="T7"/>
                  </a:cxn>
                  <a:cxn ang="0">
                    <a:pos x="T8" y="T9"/>
                  </a:cxn>
                </a:cxnLst>
                <a:rect l="0" t="0" r="r" b="b"/>
                <a:pathLst>
                  <a:path w="39" h="36">
                    <a:moveTo>
                      <a:pt x="1" y="36"/>
                    </a:moveTo>
                    <a:lnTo>
                      <a:pt x="0" y="4"/>
                    </a:lnTo>
                    <a:lnTo>
                      <a:pt x="34" y="0"/>
                    </a:lnTo>
                    <a:lnTo>
                      <a:pt x="39" y="31"/>
                    </a:lnTo>
                    <a:lnTo>
                      <a:pt x="1" y="36"/>
                    </a:ln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89" name="Freeform 25">
                <a:extLst>
                  <a:ext uri="{FF2B5EF4-FFF2-40B4-BE49-F238E27FC236}">
                    <a16:creationId xmlns:a16="http://schemas.microsoft.com/office/drawing/2014/main" id="{998E23D4-446F-4BAA-9BCC-BCBC39632ACE}"/>
                  </a:ext>
                </a:extLst>
              </p:cNvPr>
              <p:cNvSpPr>
                <a:spLocks/>
              </p:cNvSpPr>
              <p:nvPr/>
            </p:nvSpPr>
            <p:spPr bwMode="auto">
              <a:xfrm>
                <a:off x="546100" y="3440113"/>
                <a:ext cx="107950" cy="74613"/>
              </a:xfrm>
              <a:custGeom>
                <a:avLst/>
                <a:gdLst>
                  <a:gd name="T0" fmla="*/ 8 w 80"/>
                  <a:gd name="T1" fmla="*/ 14 h 55"/>
                  <a:gd name="T2" fmla="*/ 0 w 80"/>
                  <a:gd name="T3" fmla="*/ 32 h 55"/>
                  <a:gd name="T4" fmla="*/ 3 w 80"/>
                  <a:gd name="T5" fmla="*/ 50 h 55"/>
                  <a:gd name="T6" fmla="*/ 22 w 80"/>
                  <a:gd name="T7" fmla="*/ 55 h 55"/>
                  <a:gd name="T8" fmla="*/ 42 w 80"/>
                  <a:gd name="T9" fmla="*/ 48 h 55"/>
                  <a:gd name="T10" fmla="*/ 63 w 80"/>
                  <a:gd name="T11" fmla="*/ 39 h 55"/>
                  <a:gd name="T12" fmla="*/ 78 w 80"/>
                  <a:gd name="T13" fmla="*/ 26 h 55"/>
                  <a:gd name="T14" fmla="*/ 74 w 80"/>
                  <a:gd name="T15" fmla="*/ 11 h 55"/>
                  <a:gd name="T16" fmla="*/ 41 w 80"/>
                  <a:gd name="T17" fmla="*/ 12 h 55"/>
                  <a:gd name="T18" fmla="*/ 8 w 80"/>
                  <a:gd name="T1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5">
                    <a:moveTo>
                      <a:pt x="8" y="14"/>
                    </a:moveTo>
                    <a:cubicBezTo>
                      <a:pt x="8" y="14"/>
                      <a:pt x="0" y="21"/>
                      <a:pt x="0" y="32"/>
                    </a:cubicBezTo>
                    <a:cubicBezTo>
                      <a:pt x="0" y="44"/>
                      <a:pt x="1" y="47"/>
                      <a:pt x="3" y="50"/>
                    </a:cubicBezTo>
                    <a:cubicBezTo>
                      <a:pt x="6" y="52"/>
                      <a:pt x="15" y="55"/>
                      <a:pt x="22" y="55"/>
                    </a:cubicBezTo>
                    <a:cubicBezTo>
                      <a:pt x="29" y="54"/>
                      <a:pt x="38" y="49"/>
                      <a:pt x="42" y="48"/>
                    </a:cubicBezTo>
                    <a:cubicBezTo>
                      <a:pt x="46" y="47"/>
                      <a:pt x="56" y="44"/>
                      <a:pt x="63" y="39"/>
                    </a:cubicBezTo>
                    <a:cubicBezTo>
                      <a:pt x="76" y="32"/>
                      <a:pt x="76" y="32"/>
                      <a:pt x="78" y="26"/>
                    </a:cubicBezTo>
                    <a:cubicBezTo>
                      <a:pt x="80" y="20"/>
                      <a:pt x="77" y="12"/>
                      <a:pt x="74" y="11"/>
                    </a:cubicBezTo>
                    <a:cubicBezTo>
                      <a:pt x="60" y="0"/>
                      <a:pt x="47" y="19"/>
                      <a:pt x="41" y="12"/>
                    </a:cubicBezTo>
                    <a:cubicBezTo>
                      <a:pt x="35" y="4"/>
                      <a:pt x="8" y="14"/>
                      <a:pt x="8" y="14"/>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0" name="Freeform 26">
                <a:extLst>
                  <a:ext uri="{FF2B5EF4-FFF2-40B4-BE49-F238E27FC236}">
                    <a16:creationId xmlns:a16="http://schemas.microsoft.com/office/drawing/2014/main" id="{1174F8E9-ED0D-4839-85B6-45692C305152}"/>
                  </a:ext>
                </a:extLst>
              </p:cNvPr>
              <p:cNvSpPr>
                <a:spLocks/>
              </p:cNvSpPr>
              <p:nvPr/>
            </p:nvSpPr>
            <p:spPr bwMode="auto">
              <a:xfrm>
                <a:off x="546100" y="3443288"/>
                <a:ext cx="104775" cy="61913"/>
              </a:xfrm>
              <a:custGeom>
                <a:avLst/>
                <a:gdLst>
                  <a:gd name="T0" fmla="*/ 6 w 78"/>
                  <a:gd name="T1" fmla="*/ 6 h 47"/>
                  <a:gd name="T2" fmla="*/ 0 w 78"/>
                  <a:gd name="T3" fmla="*/ 23 h 47"/>
                  <a:gd name="T4" fmla="*/ 3 w 78"/>
                  <a:gd name="T5" fmla="*/ 41 h 47"/>
                  <a:gd name="T6" fmla="*/ 20 w 78"/>
                  <a:gd name="T7" fmla="*/ 46 h 47"/>
                  <a:gd name="T8" fmla="*/ 36 w 78"/>
                  <a:gd name="T9" fmla="*/ 42 h 47"/>
                  <a:gd name="T10" fmla="*/ 56 w 78"/>
                  <a:gd name="T11" fmla="*/ 33 h 47"/>
                  <a:gd name="T12" fmla="*/ 77 w 78"/>
                  <a:gd name="T13" fmla="*/ 16 h 47"/>
                  <a:gd name="T14" fmla="*/ 55 w 78"/>
                  <a:gd name="T15" fmla="*/ 2 h 47"/>
                  <a:gd name="T16" fmla="*/ 39 w 78"/>
                  <a:gd name="T17" fmla="*/ 3 h 47"/>
                  <a:gd name="T18" fmla="*/ 6 w 78"/>
                  <a:gd name="T1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47">
                    <a:moveTo>
                      <a:pt x="6" y="6"/>
                    </a:moveTo>
                    <a:cubicBezTo>
                      <a:pt x="6" y="6"/>
                      <a:pt x="1" y="11"/>
                      <a:pt x="0" y="23"/>
                    </a:cubicBezTo>
                    <a:cubicBezTo>
                      <a:pt x="0" y="32"/>
                      <a:pt x="0" y="39"/>
                      <a:pt x="3" y="41"/>
                    </a:cubicBezTo>
                    <a:cubicBezTo>
                      <a:pt x="6" y="44"/>
                      <a:pt x="13" y="47"/>
                      <a:pt x="20" y="46"/>
                    </a:cubicBezTo>
                    <a:cubicBezTo>
                      <a:pt x="26" y="45"/>
                      <a:pt x="32" y="44"/>
                      <a:pt x="36" y="42"/>
                    </a:cubicBezTo>
                    <a:cubicBezTo>
                      <a:pt x="49" y="37"/>
                      <a:pt x="52" y="35"/>
                      <a:pt x="56" y="33"/>
                    </a:cubicBezTo>
                    <a:cubicBezTo>
                      <a:pt x="74" y="25"/>
                      <a:pt x="75" y="21"/>
                      <a:pt x="77" y="16"/>
                    </a:cubicBezTo>
                    <a:cubicBezTo>
                      <a:pt x="78" y="11"/>
                      <a:pt x="69" y="1"/>
                      <a:pt x="55" y="2"/>
                    </a:cubicBezTo>
                    <a:cubicBezTo>
                      <a:pt x="35" y="3"/>
                      <a:pt x="44" y="5"/>
                      <a:pt x="39" y="3"/>
                    </a:cubicBezTo>
                    <a:cubicBezTo>
                      <a:pt x="30" y="0"/>
                      <a:pt x="6" y="6"/>
                      <a:pt x="6" y="6"/>
                    </a:cubicBezTo>
                    <a:close/>
                  </a:path>
                </a:pathLst>
              </a:custGeom>
              <a:solidFill>
                <a:srgbClr val="223E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1" name="Freeform 27">
                <a:extLst>
                  <a:ext uri="{FF2B5EF4-FFF2-40B4-BE49-F238E27FC236}">
                    <a16:creationId xmlns:a16="http://schemas.microsoft.com/office/drawing/2014/main" id="{65A99284-0ADC-46FE-B776-635DAB96FE97}"/>
                  </a:ext>
                </a:extLst>
              </p:cNvPr>
              <p:cNvSpPr>
                <a:spLocks/>
              </p:cNvSpPr>
              <p:nvPr/>
            </p:nvSpPr>
            <p:spPr bwMode="auto">
              <a:xfrm>
                <a:off x="541338" y="2898776"/>
                <a:ext cx="119063" cy="585788"/>
              </a:xfrm>
              <a:custGeom>
                <a:avLst/>
                <a:gdLst>
                  <a:gd name="T0" fmla="*/ 65 w 89"/>
                  <a:gd name="T1" fmla="*/ 67 h 436"/>
                  <a:gd name="T2" fmla="*/ 64 w 89"/>
                  <a:gd name="T3" fmla="*/ 337 h 436"/>
                  <a:gd name="T4" fmla="*/ 53 w 89"/>
                  <a:gd name="T5" fmla="*/ 413 h 436"/>
                  <a:gd name="T6" fmla="*/ 32 w 89"/>
                  <a:gd name="T7" fmla="*/ 431 h 436"/>
                  <a:gd name="T8" fmla="*/ 5 w 89"/>
                  <a:gd name="T9" fmla="*/ 413 h 436"/>
                  <a:gd name="T10" fmla="*/ 16 w 89"/>
                  <a:gd name="T11" fmla="*/ 296 h 436"/>
                  <a:gd name="T12" fmla="*/ 22 w 89"/>
                  <a:gd name="T13" fmla="*/ 156 h 436"/>
                  <a:gd name="T14" fmla="*/ 65 w 89"/>
                  <a:gd name="T15" fmla="*/ 67 h 4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36">
                    <a:moveTo>
                      <a:pt x="65" y="67"/>
                    </a:moveTo>
                    <a:cubicBezTo>
                      <a:pt x="89" y="111"/>
                      <a:pt x="74" y="275"/>
                      <a:pt x="64" y="337"/>
                    </a:cubicBezTo>
                    <a:cubicBezTo>
                      <a:pt x="57" y="379"/>
                      <a:pt x="52" y="420"/>
                      <a:pt x="53" y="413"/>
                    </a:cubicBezTo>
                    <a:cubicBezTo>
                      <a:pt x="53" y="415"/>
                      <a:pt x="42" y="428"/>
                      <a:pt x="32" y="431"/>
                    </a:cubicBezTo>
                    <a:cubicBezTo>
                      <a:pt x="18" y="436"/>
                      <a:pt x="0" y="433"/>
                      <a:pt x="5" y="413"/>
                    </a:cubicBezTo>
                    <a:cubicBezTo>
                      <a:pt x="5" y="413"/>
                      <a:pt x="12" y="328"/>
                      <a:pt x="16" y="296"/>
                    </a:cubicBezTo>
                    <a:cubicBezTo>
                      <a:pt x="21" y="242"/>
                      <a:pt x="24" y="189"/>
                      <a:pt x="22" y="156"/>
                    </a:cubicBezTo>
                    <a:cubicBezTo>
                      <a:pt x="21" y="140"/>
                      <a:pt x="27" y="0"/>
                      <a:pt x="65" y="67"/>
                    </a:cubicBezTo>
                    <a:close/>
                  </a:path>
                </a:pathLst>
              </a:custGeom>
              <a:solidFill>
                <a:srgbClr val="3366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2" name="Freeform 28">
                <a:extLst>
                  <a:ext uri="{FF2B5EF4-FFF2-40B4-BE49-F238E27FC236}">
                    <a16:creationId xmlns:a16="http://schemas.microsoft.com/office/drawing/2014/main" id="{8E60910C-18A2-402D-8BDF-9F3CC6B9831F}"/>
                  </a:ext>
                </a:extLst>
              </p:cNvPr>
              <p:cNvSpPr>
                <a:spLocks/>
              </p:cNvSpPr>
              <p:nvPr/>
            </p:nvSpPr>
            <p:spPr bwMode="auto">
              <a:xfrm>
                <a:off x="657225" y="3462338"/>
                <a:ext cx="120650" cy="71438"/>
              </a:xfrm>
              <a:custGeom>
                <a:avLst/>
                <a:gdLst>
                  <a:gd name="T0" fmla="*/ 7 w 90"/>
                  <a:gd name="T1" fmla="*/ 12 h 53"/>
                  <a:gd name="T2" fmla="*/ 0 w 90"/>
                  <a:gd name="T3" fmla="*/ 30 h 53"/>
                  <a:gd name="T4" fmla="*/ 3 w 90"/>
                  <a:gd name="T5" fmla="*/ 48 h 53"/>
                  <a:gd name="T6" fmla="*/ 22 w 90"/>
                  <a:gd name="T7" fmla="*/ 53 h 53"/>
                  <a:gd name="T8" fmla="*/ 42 w 90"/>
                  <a:gd name="T9" fmla="*/ 44 h 53"/>
                  <a:gd name="T10" fmla="*/ 60 w 90"/>
                  <a:gd name="T11" fmla="*/ 39 h 53"/>
                  <a:gd name="T12" fmla="*/ 87 w 90"/>
                  <a:gd name="T13" fmla="*/ 23 h 53"/>
                  <a:gd name="T14" fmla="*/ 88 w 90"/>
                  <a:gd name="T15" fmla="*/ 11 h 53"/>
                  <a:gd name="T16" fmla="*/ 41 w 90"/>
                  <a:gd name="T17" fmla="*/ 9 h 53"/>
                  <a:gd name="T18" fmla="*/ 7 w 90"/>
                  <a:gd name="T19"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3">
                    <a:moveTo>
                      <a:pt x="7" y="12"/>
                    </a:moveTo>
                    <a:cubicBezTo>
                      <a:pt x="7" y="12"/>
                      <a:pt x="0" y="19"/>
                      <a:pt x="0" y="30"/>
                    </a:cubicBezTo>
                    <a:cubicBezTo>
                      <a:pt x="0" y="42"/>
                      <a:pt x="0" y="45"/>
                      <a:pt x="3" y="48"/>
                    </a:cubicBezTo>
                    <a:cubicBezTo>
                      <a:pt x="6" y="50"/>
                      <a:pt x="15" y="53"/>
                      <a:pt x="22" y="53"/>
                    </a:cubicBezTo>
                    <a:cubicBezTo>
                      <a:pt x="29" y="52"/>
                      <a:pt x="38" y="45"/>
                      <a:pt x="42" y="44"/>
                    </a:cubicBezTo>
                    <a:cubicBezTo>
                      <a:pt x="46" y="43"/>
                      <a:pt x="45" y="43"/>
                      <a:pt x="60" y="39"/>
                    </a:cubicBezTo>
                    <a:cubicBezTo>
                      <a:pt x="81" y="34"/>
                      <a:pt x="85" y="28"/>
                      <a:pt x="87" y="23"/>
                    </a:cubicBezTo>
                    <a:cubicBezTo>
                      <a:pt x="89" y="17"/>
                      <a:pt x="90" y="12"/>
                      <a:pt x="88" y="11"/>
                    </a:cubicBezTo>
                    <a:cubicBezTo>
                      <a:pt x="74" y="0"/>
                      <a:pt x="47" y="17"/>
                      <a:pt x="41" y="9"/>
                    </a:cubicBezTo>
                    <a:cubicBezTo>
                      <a:pt x="35" y="2"/>
                      <a:pt x="7" y="12"/>
                      <a:pt x="7"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3" name="Freeform 29">
                <a:extLst>
                  <a:ext uri="{FF2B5EF4-FFF2-40B4-BE49-F238E27FC236}">
                    <a16:creationId xmlns:a16="http://schemas.microsoft.com/office/drawing/2014/main" id="{13BC9EFF-FF87-4C6C-87B2-12A0F0FB582C}"/>
                  </a:ext>
                </a:extLst>
              </p:cNvPr>
              <p:cNvSpPr>
                <a:spLocks/>
              </p:cNvSpPr>
              <p:nvPr/>
            </p:nvSpPr>
            <p:spPr bwMode="auto">
              <a:xfrm>
                <a:off x="657225" y="3462338"/>
                <a:ext cx="120650" cy="61913"/>
              </a:xfrm>
              <a:custGeom>
                <a:avLst/>
                <a:gdLst>
                  <a:gd name="T0" fmla="*/ 6 w 90"/>
                  <a:gd name="T1" fmla="*/ 5 h 46"/>
                  <a:gd name="T2" fmla="*/ 0 w 90"/>
                  <a:gd name="T3" fmla="*/ 23 h 46"/>
                  <a:gd name="T4" fmla="*/ 3 w 90"/>
                  <a:gd name="T5" fmla="*/ 41 h 46"/>
                  <a:gd name="T6" fmla="*/ 20 w 90"/>
                  <a:gd name="T7" fmla="*/ 46 h 46"/>
                  <a:gd name="T8" fmla="*/ 34 w 90"/>
                  <a:gd name="T9" fmla="*/ 42 h 46"/>
                  <a:gd name="T10" fmla="*/ 56 w 90"/>
                  <a:gd name="T11" fmla="*/ 36 h 46"/>
                  <a:gd name="T12" fmla="*/ 88 w 90"/>
                  <a:gd name="T13" fmla="*/ 15 h 46"/>
                  <a:gd name="T14" fmla="*/ 71 w 90"/>
                  <a:gd name="T15" fmla="*/ 3 h 46"/>
                  <a:gd name="T16" fmla="*/ 39 w 90"/>
                  <a:gd name="T17" fmla="*/ 3 h 46"/>
                  <a:gd name="T18" fmla="*/ 6 w 90"/>
                  <a:gd name="T1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6">
                    <a:moveTo>
                      <a:pt x="6" y="5"/>
                    </a:moveTo>
                    <a:cubicBezTo>
                      <a:pt x="6" y="5"/>
                      <a:pt x="1" y="11"/>
                      <a:pt x="0" y="23"/>
                    </a:cubicBezTo>
                    <a:cubicBezTo>
                      <a:pt x="0" y="32"/>
                      <a:pt x="0" y="39"/>
                      <a:pt x="3" y="41"/>
                    </a:cubicBezTo>
                    <a:cubicBezTo>
                      <a:pt x="5" y="44"/>
                      <a:pt x="13" y="46"/>
                      <a:pt x="20" y="46"/>
                    </a:cubicBezTo>
                    <a:cubicBezTo>
                      <a:pt x="25" y="45"/>
                      <a:pt x="30" y="43"/>
                      <a:pt x="34" y="42"/>
                    </a:cubicBezTo>
                    <a:cubicBezTo>
                      <a:pt x="41" y="39"/>
                      <a:pt x="45" y="39"/>
                      <a:pt x="56" y="36"/>
                    </a:cubicBezTo>
                    <a:cubicBezTo>
                      <a:pt x="75" y="33"/>
                      <a:pt x="86" y="21"/>
                      <a:pt x="88" y="15"/>
                    </a:cubicBezTo>
                    <a:cubicBezTo>
                      <a:pt x="90" y="10"/>
                      <a:pt x="85" y="2"/>
                      <a:pt x="71" y="3"/>
                    </a:cubicBezTo>
                    <a:cubicBezTo>
                      <a:pt x="51" y="4"/>
                      <a:pt x="44" y="4"/>
                      <a:pt x="39" y="3"/>
                    </a:cubicBezTo>
                    <a:cubicBezTo>
                      <a:pt x="30" y="0"/>
                      <a:pt x="6" y="5"/>
                      <a:pt x="6" y="5"/>
                    </a:cubicBezTo>
                    <a:close/>
                  </a:path>
                </a:pathLst>
              </a:custGeom>
              <a:solidFill>
                <a:srgbClr val="3855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4" name="Freeform 30">
                <a:extLst>
                  <a:ext uri="{FF2B5EF4-FFF2-40B4-BE49-F238E27FC236}">
                    <a16:creationId xmlns:a16="http://schemas.microsoft.com/office/drawing/2014/main" id="{0901BAFA-9F65-4F4F-B44E-EB05EDEB0AB2}"/>
                  </a:ext>
                </a:extLst>
              </p:cNvPr>
              <p:cNvSpPr>
                <a:spLocks/>
              </p:cNvSpPr>
              <p:nvPr/>
            </p:nvSpPr>
            <p:spPr bwMode="auto">
              <a:xfrm>
                <a:off x="620713" y="3005138"/>
                <a:ext cx="114300" cy="498475"/>
              </a:xfrm>
              <a:custGeom>
                <a:avLst/>
                <a:gdLst>
                  <a:gd name="T0" fmla="*/ 72 w 86"/>
                  <a:gd name="T1" fmla="*/ 30 h 371"/>
                  <a:gd name="T2" fmla="*/ 84 w 86"/>
                  <a:gd name="T3" fmla="*/ 232 h 371"/>
                  <a:gd name="T4" fmla="*/ 81 w 86"/>
                  <a:gd name="T5" fmla="*/ 287 h 371"/>
                  <a:gd name="T6" fmla="*/ 75 w 86"/>
                  <a:gd name="T7" fmla="*/ 351 h 371"/>
                  <a:gd name="T8" fmla="*/ 58 w 86"/>
                  <a:gd name="T9" fmla="*/ 365 h 371"/>
                  <a:gd name="T10" fmla="*/ 30 w 86"/>
                  <a:gd name="T11" fmla="*/ 348 h 371"/>
                  <a:gd name="T12" fmla="*/ 31 w 86"/>
                  <a:gd name="T13" fmla="*/ 233 h 371"/>
                  <a:gd name="T14" fmla="*/ 3 w 86"/>
                  <a:gd name="T15" fmla="*/ 40 h 371"/>
                  <a:gd name="T16" fmla="*/ 72 w 86"/>
                  <a:gd name="T17" fmla="*/ 3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371">
                    <a:moveTo>
                      <a:pt x="72" y="30"/>
                    </a:moveTo>
                    <a:cubicBezTo>
                      <a:pt x="81" y="77"/>
                      <a:pt x="86" y="218"/>
                      <a:pt x="84" y="232"/>
                    </a:cubicBezTo>
                    <a:cubicBezTo>
                      <a:pt x="84" y="232"/>
                      <a:pt x="86" y="253"/>
                      <a:pt x="81" y="287"/>
                    </a:cubicBezTo>
                    <a:cubicBezTo>
                      <a:pt x="76" y="323"/>
                      <a:pt x="72" y="353"/>
                      <a:pt x="75" y="351"/>
                    </a:cubicBezTo>
                    <a:cubicBezTo>
                      <a:pt x="73" y="353"/>
                      <a:pt x="68" y="361"/>
                      <a:pt x="58" y="365"/>
                    </a:cubicBezTo>
                    <a:cubicBezTo>
                      <a:pt x="44" y="371"/>
                      <a:pt x="26" y="369"/>
                      <a:pt x="30" y="348"/>
                    </a:cubicBezTo>
                    <a:cubicBezTo>
                      <a:pt x="30" y="348"/>
                      <a:pt x="31" y="245"/>
                      <a:pt x="31" y="233"/>
                    </a:cubicBezTo>
                    <a:cubicBezTo>
                      <a:pt x="32" y="189"/>
                      <a:pt x="10" y="71"/>
                      <a:pt x="3" y="40"/>
                    </a:cubicBezTo>
                    <a:cubicBezTo>
                      <a:pt x="0" y="24"/>
                      <a:pt x="67" y="0"/>
                      <a:pt x="72" y="30"/>
                    </a:cubicBezTo>
                    <a:close/>
                  </a:path>
                </a:pathLst>
              </a:custGeom>
              <a:solidFill>
                <a:srgbClr val="4F8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5" name="Freeform 31">
                <a:extLst>
                  <a:ext uri="{FF2B5EF4-FFF2-40B4-BE49-F238E27FC236}">
                    <a16:creationId xmlns:a16="http://schemas.microsoft.com/office/drawing/2014/main" id="{755CDCE8-AA1D-430E-9DAF-AF64D6F1B70E}"/>
                  </a:ext>
                </a:extLst>
              </p:cNvPr>
              <p:cNvSpPr>
                <a:spLocks/>
              </p:cNvSpPr>
              <p:nvPr/>
            </p:nvSpPr>
            <p:spPr bwMode="auto">
              <a:xfrm>
                <a:off x="550863" y="2654300"/>
                <a:ext cx="100013" cy="128588"/>
              </a:xfrm>
              <a:custGeom>
                <a:avLst/>
                <a:gdLst>
                  <a:gd name="T0" fmla="*/ 40 w 75"/>
                  <a:gd name="T1" fmla="*/ 0 h 96"/>
                  <a:gd name="T2" fmla="*/ 40 w 75"/>
                  <a:gd name="T3" fmla="*/ 6 h 96"/>
                  <a:gd name="T4" fmla="*/ 74 w 75"/>
                  <a:gd name="T5" fmla="*/ 6 h 96"/>
                  <a:gd name="T6" fmla="*/ 75 w 75"/>
                  <a:gd name="T7" fmla="*/ 64 h 96"/>
                  <a:gd name="T8" fmla="*/ 68 w 75"/>
                  <a:gd name="T9" fmla="*/ 78 h 96"/>
                  <a:gd name="T10" fmla="*/ 47 w 75"/>
                  <a:gd name="T11" fmla="*/ 95 h 96"/>
                  <a:gd name="T12" fmla="*/ 30 w 75"/>
                  <a:gd name="T13" fmla="*/ 96 h 96"/>
                  <a:gd name="T14" fmla="*/ 16 w 75"/>
                  <a:gd name="T15" fmla="*/ 85 h 96"/>
                  <a:gd name="T16" fmla="*/ 4 w 75"/>
                  <a:gd name="T17" fmla="*/ 33 h 96"/>
                  <a:gd name="T18" fmla="*/ 9 w 75"/>
                  <a:gd name="T19" fmla="*/ 9 h 96"/>
                  <a:gd name="T20" fmla="*/ 40 w 75"/>
                  <a:gd name="T2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96">
                    <a:moveTo>
                      <a:pt x="40" y="0"/>
                    </a:moveTo>
                    <a:cubicBezTo>
                      <a:pt x="40" y="6"/>
                      <a:pt x="40" y="6"/>
                      <a:pt x="40" y="6"/>
                    </a:cubicBezTo>
                    <a:cubicBezTo>
                      <a:pt x="74" y="6"/>
                      <a:pt x="74" y="6"/>
                      <a:pt x="74" y="6"/>
                    </a:cubicBezTo>
                    <a:cubicBezTo>
                      <a:pt x="75" y="64"/>
                      <a:pt x="75" y="64"/>
                      <a:pt x="75" y="64"/>
                    </a:cubicBezTo>
                    <a:cubicBezTo>
                      <a:pt x="75" y="68"/>
                      <a:pt x="71" y="74"/>
                      <a:pt x="68" y="78"/>
                    </a:cubicBezTo>
                    <a:cubicBezTo>
                      <a:pt x="47" y="95"/>
                      <a:pt x="47" y="95"/>
                      <a:pt x="47" y="95"/>
                    </a:cubicBezTo>
                    <a:cubicBezTo>
                      <a:pt x="30" y="96"/>
                      <a:pt x="30" y="96"/>
                      <a:pt x="30" y="96"/>
                    </a:cubicBezTo>
                    <a:cubicBezTo>
                      <a:pt x="21" y="95"/>
                      <a:pt x="17" y="90"/>
                      <a:pt x="16" y="85"/>
                    </a:cubicBezTo>
                    <a:cubicBezTo>
                      <a:pt x="16" y="85"/>
                      <a:pt x="5" y="37"/>
                      <a:pt x="4" y="33"/>
                    </a:cubicBezTo>
                    <a:cubicBezTo>
                      <a:pt x="4" y="33"/>
                      <a:pt x="0" y="16"/>
                      <a:pt x="9" y="9"/>
                    </a:cubicBezTo>
                    <a:cubicBezTo>
                      <a:pt x="15" y="4"/>
                      <a:pt x="40" y="0"/>
                      <a:pt x="40" y="0"/>
                    </a:cubicBezTo>
                    <a:close/>
                  </a:path>
                </a:pathLst>
              </a:custGeom>
              <a:solidFill>
                <a:srgbClr val="DDAD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6" name="Freeform 32">
                <a:extLst>
                  <a:ext uri="{FF2B5EF4-FFF2-40B4-BE49-F238E27FC236}">
                    <a16:creationId xmlns:a16="http://schemas.microsoft.com/office/drawing/2014/main" id="{33AC35D0-E518-4D98-A7FB-A5FF57A70600}"/>
                  </a:ext>
                </a:extLst>
              </p:cNvPr>
              <p:cNvSpPr>
                <a:spLocks/>
              </p:cNvSpPr>
              <p:nvPr/>
            </p:nvSpPr>
            <p:spPr bwMode="auto">
              <a:xfrm>
                <a:off x="546100" y="2611438"/>
                <a:ext cx="127000" cy="128588"/>
              </a:xfrm>
              <a:custGeom>
                <a:avLst/>
                <a:gdLst>
                  <a:gd name="T0" fmla="*/ 0 w 94"/>
                  <a:gd name="T1" fmla="*/ 39 h 96"/>
                  <a:gd name="T2" fmla="*/ 19 w 94"/>
                  <a:gd name="T3" fmla="*/ 14 h 96"/>
                  <a:gd name="T4" fmla="*/ 41 w 94"/>
                  <a:gd name="T5" fmla="*/ 5 h 96"/>
                  <a:gd name="T6" fmla="*/ 36 w 94"/>
                  <a:gd name="T7" fmla="*/ 14 h 96"/>
                  <a:gd name="T8" fmla="*/ 44 w 94"/>
                  <a:gd name="T9" fmla="*/ 8 h 96"/>
                  <a:gd name="T10" fmla="*/ 61 w 94"/>
                  <a:gd name="T11" fmla="*/ 3 h 96"/>
                  <a:gd name="T12" fmla="*/ 54 w 94"/>
                  <a:gd name="T13" fmla="*/ 10 h 96"/>
                  <a:gd name="T14" fmla="*/ 55 w 94"/>
                  <a:gd name="T15" fmla="*/ 14 h 96"/>
                  <a:gd name="T16" fmla="*/ 59 w 94"/>
                  <a:gd name="T17" fmla="*/ 11 h 96"/>
                  <a:gd name="T18" fmla="*/ 73 w 94"/>
                  <a:gd name="T19" fmla="*/ 7 h 96"/>
                  <a:gd name="T20" fmla="*/ 69 w 94"/>
                  <a:gd name="T21" fmla="*/ 11 h 96"/>
                  <a:gd name="T22" fmla="*/ 71 w 94"/>
                  <a:gd name="T23" fmla="*/ 19 h 96"/>
                  <a:gd name="T24" fmla="*/ 73 w 94"/>
                  <a:gd name="T25" fmla="*/ 15 h 96"/>
                  <a:gd name="T26" fmla="*/ 80 w 94"/>
                  <a:gd name="T27" fmla="*/ 11 h 96"/>
                  <a:gd name="T28" fmla="*/ 80 w 94"/>
                  <a:gd name="T29" fmla="*/ 19 h 96"/>
                  <a:gd name="T30" fmla="*/ 83 w 94"/>
                  <a:gd name="T31" fmla="*/ 23 h 96"/>
                  <a:gd name="T32" fmla="*/ 93 w 94"/>
                  <a:gd name="T33" fmla="*/ 42 h 96"/>
                  <a:gd name="T34" fmla="*/ 84 w 94"/>
                  <a:gd name="T35" fmla="*/ 89 h 96"/>
                  <a:gd name="T36" fmla="*/ 84 w 94"/>
                  <a:gd name="T37" fmla="*/ 89 h 96"/>
                  <a:gd name="T38" fmla="*/ 52 w 94"/>
                  <a:gd name="T39" fmla="*/ 92 h 96"/>
                  <a:gd name="T40" fmla="*/ 26 w 94"/>
                  <a:gd name="T41" fmla="*/ 65 h 96"/>
                  <a:gd name="T42" fmla="*/ 16 w 94"/>
                  <a:gd name="T43" fmla="*/ 83 h 96"/>
                  <a:gd name="T44" fmla="*/ 11 w 94"/>
                  <a:gd name="T45" fmla="*/ 79 h 96"/>
                  <a:gd name="T46" fmla="*/ 0 w 94"/>
                  <a:gd name="T47"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6">
                    <a:moveTo>
                      <a:pt x="0" y="39"/>
                    </a:moveTo>
                    <a:cubicBezTo>
                      <a:pt x="0" y="30"/>
                      <a:pt x="13" y="19"/>
                      <a:pt x="19" y="14"/>
                    </a:cubicBezTo>
                    <a:cubicBezTo>
                      <a:pt x="30" y="5"/>
                      <a:pt x="41" y="5"/>
                      <a:pt x="41" y="5"/>
                    </a:cubicBezTo>
                    <a:cubicBezTo>
                      <a:pt x="39" y="5"/>
                      <a:pt x="34" y="12"/>
                      <a:pt x="36" y="14"/>
                    </a:cubicBezTo>
                    <a:cubicBezTo>
                      <a:pt x="40" y="16"/>
                      <a:pt x="42" y="12"/>
                      <a:pt x="44" y="8"/>
                    </a:cubicBezTo>
                    <a:cubicBezTo>
                      <a:pt x="49" y="0"/>
                      <a:pt x="61" y="3"/>
                      <a:pt x="61" y="3"/>
                    </a:cubicBezTo>
                    <a:cubicBezTo>
                      <a:pt x="61" y="3"/>
                      <a:pt x="55" y="4"/>
                      <a:pt x="54" y="10"/>
                    </a:cubicBezTo>
                    <a:cubicBezTo>
                      <a:pt x="54" y="10"/>
                      <a:pt x="54" y="13"/>
                      <a:pt x="55" y="14"/>
                    </a:cubicBezTo>
                    <a:cubicBezTo>
                      <a:pt x="56" y="14"/>
                      <a:pt x="56" y="15"/>
                      <a:pt x="59" y="11"/>
                    </a:cubicBezTo>
                    <a:cubicBezTo>
                      <a:pt x="64" y="5"/>
                      <a:pt x="72" y="7"/>
                      <a:pt x="73" y="7"/>
                    </a:cubicBezTo>
                    <a:cubicBezTo>
                      <a:pt x="72" y="7"/>
                      <a:pt x="71" y="8"/>
                      <a:pt x="69" y="11"/>
                    </a:cubicBezTo>
                    <a:cubicBezTo>
                      <a:pt x="67" y="14"/>
                      <a:pt x="68" y="19"/>
                      <a:pt x="71" y="19"/>
                    </a:cubicBezTo>
                    <a:cubicBezTo>
                      <a:pt x="71" y="19"/>
                      <a:pt x="71" y="17"/>
                      <a:pt x="73" y="15"/>
                    </a:cubicBezTo>
                    <a:cubicBezTo>
                      <a:pt x="75" y="11"/>
                      <a:pt x="80" y="11"/>
                      <a:pt x="80" y="11"/>
                    </a:cubicBezTo>
                    <a:cubicBezTo>
                      <a:pt x="80" y="11"/>
                      <a:pt x="77" y="15"/>
                      <a:pt x="80" y="19"/>
                    </a:cubicBezTo>
                    <a:cubicBezTo>
                      <a:pt x="81" y="21"/>
                      <a:pt x="83" y="23"/>
                      <a:pt x="83" y="23"/>
                    </a:cubicBezTo>
                    <a:cubicBezTo>
                      <a:pt x="83" y="23"/>
                      <a:pt x="94" y="30"/>
                      <a:pt x="93" y="42"/>
                    </a:cubicBezTo>
                    <a:cubicBezTo>
                      <a:pt x="84" y="89"/>
                      <a:pt x="84" y="89"/>
                      <a:pt x="84" y="89"/>
                    </a:cubicBezTo>
                    <a:cubicBezTo>
                      <a:pt x="84" y="89"/>
                      <a:pt x="84" y="89"/>
                      <a:pt x="84" y="89"/>
                    </a:cubicBezTo>
                    <a:cubicBezTo>
                      <a:pt x="84" y="93"/>
                      <a:pt x="58" y="96"/>
                      <a:pt x="52" y="92"/>
                    </a:cubicBezTo>
                    <a:cubicBezTo>
                      <a:pt x="47" y="88"/>
                      <a:pt x="31" y="71"/>
                      <a:pt x="26" y="65"/>
                    </a:cubicBezTo>
                    <a:cubicBezTo>
                      <a:pt x="24" y="61"/>
                      <a:pt x="16" y="70"/>
                      <a:pt x="16" y="83"/>
                    </a:cubicBezTo>
                    <a:cubicBezTo>
                      <a:pt x="16" y="87"/>
                      <a:pt x="12" y="84"/>
                      <a:pt x="11" y="79"/>
                    </a:cubicBezTo>
                    <a:cubicBezTo>
                      <a:pt x="10" y="73"/>
                      <a:pt x="0" y="48"/>
                      <a:pt x="0" y="39"/>
                    </a:cubicBezTo>
                    <a:close/>
                  </a:path>
                </a:pathLst>
              </a:custGeom>
              <a:solidFill>
                <a:srgbClr val="C465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7" name="Freeform 33">
                <a:extLst>
                  <a:ext uri="{FF2B5EF4-FFF2-40B4-BE49-F238E27FC236}">
                    <a16:creationId xmlns:a16="http://schemas.microsoft.com/office/drawing/2014/main" id="{F1EB69D6-A4E9-41F1-96D1-12AEB84DD987}"/>
                  </a:ext>
                </a:extLst>
              </p:cNvPr>
              <p:cNvSpPr>
                <a:spLocks/>
              </p:cNvSpPr>
              <p:nvPr/>
            </p:nvSpPr>
            <p:spPr bwMode="auto">
              <a:xfrm>
                <a:off x="550863" y="2620963"/>
                <a:ext cx="119063" cy="150813"/>
              </a:xfrm>
              <a:custGeom>
                <a:avLst/>
                <a:gdLst>
                  <a:gd name="T0" fmla="*/ 81 w 89"/>
                  <a:gd name="T1" fmla="*/ 97 h 112"/>
                  <a:gd name="T2" fmla="*/ 52 w 89"/>
                  <a:gd name="T3" fmla="*/ 95 h 112"/>
                  <a:gd name="T4" fmla="*/ 26 w 89"/>
                  <a:gd name="T5" fmla="*/ 70 h 112"/>
                  <a:gd name="T6" fmla="*/ 13 w 89"/>
                  <a:gd name="T7" fmla="*/ 76 h 112"/>
                  <a:gd name="T8" fmla="*/ 10 w 89"/>
                  <a:gd name="T9" fmla="*/ 75 h 112"/>
                  <a:gd name="T10" fmla="*/ 2 w 89"/>
                  <a:gd name="T11" fmla="*/ 43 h 112"/>
                  <a:gd name="T12" fmla="*/ 10 w 89"/>
                  <a:gd name="T13" fmla="*/ 17 h 112"/>
                  <a:gd name="T14" fmla="*/ 32 w 89"/>
                  <a:gd name="T15" fmla="*/ 2 h 112"/>
                  <a:gd name="T16" fmla="*/ 33 w 89"/>
                  <a:gd name="T17" fmla="*/ 12 h 112"/>
                  <a:gd name="T18" fmla="*/ 41 w 89"/>
                  <a:gd name="T19" fmla="*/ 5 h 112"/>
                  <a:gd name="T20" fmla="*/ 52 w 89"/>
                  <a:gd name="T21" fmla="*/ 0 h 112"/>
                  <a:gd name="T22" fmla="*/ 51 w 89"/>
                  <a:gd name="T23" fmla="*/ 11 h 112"/>
                  <a:gd name="T24" fmla="*/ 56 w 89"/>
                  <a:gd name="T25" fmla="*/ 8 h 112"/>
                  <a:gd name="T26" fmla="*/ 66 w 89"/>
                  <a:gd name="T27" fmla="*/ 3 h 112"/>
                  <a:gd name="T28" fmla="*/ 68 w 89"/>
                  <a:gd name="T29" fmla="*/ 15 h 112"/>
                  <a:gd name="T30" fmla="*/ 70 w 89"/>
                  <a:gd name="T31" fmla="*/ 12 h 112"/>
                  <a:gd name="T32" fmla="*/ 74 w 89"/>
                  <a:gd name="T33" fmla="*/ 9 h 112"/>
                  <a:gd name="T34" fmla="*/ 76 w 89"/>
                  <a:gd name="T35" fmla="*/ 16 h 112"/>
                  <a:gd name="T36" fmla="*/ 80 w 89"/>
                  <a:gd name="T37" fmla="*/ 20 h 112"/>
                  <a:gd name="T38" fmla="*/ 89 w 89"/>
                  <a:gd name="T39" fmla="*/ 36 h 112"/>
                  <a:gd name="T40" fmla="*/ 81 w 89"/>
                  <a:gd name="T41"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112">
                    <a:moveTo>
                      <a:pt x="81" y="97"/>
                    </a:moveTo>
                    <a:cubicBezTo>
                      <a:pt x="81" y="97"/>
                      <a:pt x="72" y="112"/>
                      <a:pt x="52" y="95"/>
                    </a:cubicBezTo>
                    <a:cubicBezTo>
                      <a:pt x="44" y="88"/>
                      <a:pt x="32" y="75"/>
                      <a:pt x="26" y="70"/>
                    </a:cubicBezTo>
                    <a:cubicBezTo>
                      <a:pt x="17" y="62"/>
                      <a:pt x="14" y="68"/>
                      <a:pt x="13" y="76"/>
                    </a:cubicBezTo>
                    <a:cubicBezTo>
                      <a:pt x="13" y="78"/>
                      <a:pt x="11" y="76"/>
                      <a:pt x="10" y="75"/>
                    </a:cubicBezTo>
                    <a:cubicBezTo>
                      <a:pt x="9" y="71"/>
                      <a:pt x="4" y="54"/>
                      <a:pt x="2" y="43"/>
                    </a:cubicBezTo>
                    <a:cubicBezTo>
                      <a:pt x="0" y="30"/>
                      <a:pt x="2" y="24"/>
                      <a:pt x="10" y="17"/>
                    </a:cubicBezTo>
                    <a:cubicBezTo>
                      <a:pt x="20" y="8"/>
                      <a:pt x="29" y="3"/>
                      <a:pt x="32" y="2"/>
                    </a:cubicBezTo>
                    <a:cubicBezTo>
                      <a:pt x="30" y="4"/>
                      <a:pt x="29" y="9"/>
                      <a:pt x="33" y="12"/>
                    </a:cubicBezTo>
                    <a:cubicBezTo>
                      <a:pt x="36" y="14"/>
                      <a:pt x="39" y="9"/>
                      <a:pt x="41" y="5"/>
                    </a:cubicBezTo>
                    <a:cubicBezTo>
                      <a:pt x="44" y="1"/>
                      <a:pt x="48" y="0"/>
                      <a:pt x="52" y="0"/>
                    </a:cubicBezTo>
                    <a:cubicBezTo>
                      <a:pt x="48" y="2"/>
                      <a:pt x="46" y="10"/>
                      <a:pt x="51" y="11"/>
                    </a:cubicBezTo>
                    <a:cubicBezTo>
                      <a:pt x="52" y="11"/>
                      <a:pt x="54" y="10"/>
                      <a:pt x="56" y="8"/>
                    </a:cubicBezTo>
                    <a:cubicBezTo>
                      <a:pt x="59" y="4"/>
                      <a:pt x="63" y="3"/>
                      <a:pt x="66" y="3"/>
                    </a:cubicBezTo>
                    <a:cubicBezTo>
                      <a:pt x="64" y="3"/>
                      <a:pt x="60" y="12"/>
                      <a:pt x="68" y="15"/>
                    </a:cubicBezTo>
                    <a:cubicBezTo>
                      <a:pt x="68" y="15"/>
                      <a:pt x="68" y="14"/>
                      <a:pt x="70" y="12"/>
                    </a:cubicBezTo>
                    <a:cubicBezTo>
                      <a:pt x="71" y="9"/>
                      <a:pt x="73" y="9"/>
                      <a:pt x="74" y="9"/>
                    </a:cubicBezTo>
                    <a:cubicBezTo>
                      <a:pt x="74" y="9"/>
                      <a:pt x="72" y="12"/>
                      <a:pt x="76" y="16"/>
                    </a:cubicBezTo>
                    <a:cubicBezTo>
                      <a:pt x="77" y="17"/>
                      <a:pt x="80" y="20"/>
                      <a:pt x="80" y="20"/>
                    </a:cubicBezTo>
                    <a:cubicBezTo>
                      <a:pt x="80" y="20"/>
                      <a:pt x="89" y="26"/>
                      <a:pt x="89" y="36"/>
                    </a:cubicBezTo>
                    <a:cubicBezTo>
                      <a:pt x="89" y="36"/>
                      <a:pt x="88" y="78"/>
                      <a:pt x="81" y="97"/>
                    </a:cubicBezTo>
                    <a:close/>
                  </a:path>
                </a:pathLst>
              </a:custGeom>
              <a:solidFill>
                <a:srgbClr val="561F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8" name="Freeform 34">
                <a:extLst>
                  <a:ext uri="{FF2B5EF4-FFF2-40B4-BE49-F238E27FC236}">
                    <a16:creationId xmlns:a16="http://schemas.microsoft.com/office/drawing/2014/main" id="{1C1EA1E2-67D6-44C8-97BF-2EA008C97EA3}"/>
                  </a:ext>
                </a:extLst>
              </p:cNvPr>
              <p:cNvSpPr>
                <a:spLocks/>
              </p:cNvSpPr>
              <p:nvPr/>
            </p:nvSpPr>
            <p:spPr bwMode="auto">
              <a:xfrm>
                <a:off x="571500" y="2711450"/>
                <a:ext cx="14288" cy="28575"/>
              </a:xfrm>
              <a:custGeom>
                <a:avLst/>
                <a:gdLst>
                  <a:gd name="T0" fmla="*/ 0 w 11"/>
                  <a:gd name="T1" fmla="*/ 0 h 22"/>
                  <a:gd name="T2" fmla="*/ 9 w 11"/>
                  <a:gd name="T3" fmla="*/ 7 h 22"/>
                  <a:gd name="T4" fmla="*/ 9 w 11"/>
                  <a:gd name="T5" fmla="*/ 17 h 22"/>
                  <a:gd name="T6" fmla="*/ 4 w 11"/>
                  <a:gd name="T7" fmla="*/ 22 h 22"/>
                  <a:gd name="T8" fmla="*/ 2 w 11"/>
                  <a:gd name="T9" fmla="*/ 8 h 22"/>
                  <a:gd name="T10" fmla="*/ 0 w 11"/>
                  <a:gd name="T11" fmla="*/ 0 h 22"/>
                </a:gdLst>
                <a:ahLst/>
                <a:cxnLst>
                  <a:cxn ang="0">
                    <a:pos x="T0" y="T1"/>
                  </a:cxn>
                  <a:cxn ang="0">
                    <a:pos x="T2" y="T3"/>
                  </a:cxn>
                  <a:cxn ang="0">
                    <a:pos x="T4" y="T5"/>
                  </a:cxn>
                  <a:cxn ang="0">
                    <a:pos x="T6" y="T7"/>
                  </a:cxn>
                  <a:cxn ang="0">
                    <a:pos x="T8" y="T9"/>
                  </a:cxn>
                  <a:cxn ang="0">
                    <a:pos x="T10" y="T11"/>
                  </a:cxn>
                </a:cxnLst>
                <a:rect l="0" t="0" r="r" b="b"/>
                <a:pathLst>
                  <a:path w="11" h="22">
                    <a:moveTo>
                      <a:pt x="0" y="0"/>
                    </a:moveTo>
                    <a:cubicBezTo>
                      <a:pt x="0" y="0"/>
                      <a:pt x="6" y="0"/>
                      <a:pt x="9" y="7"/>
                    </a:cubicBezTo>
                    <a:cubicBezTo>
                      <a:pt x="11" y="12"/>
                      <a:pt x="10" y="16"/>
                      <a:pt x="9" y="17"/>
                    </a:cubicBezTo>
                    <a:cubicBezTo>
                      <a:pt x="7" y="21"/>
                      <a:pt x="4" y="22"/>
                      <a:pt x="4" y="22"/>
                    </a:cubicBezTo>
                    <a:cubicBezTo>
                      <a:pt x="4" y="22"/>
                      <a:pt x="3" y="10"/>
                      <a:pt x="2" y="8"/>
                    </a:cubicBezTo>
                    <a:cubicBezTo>
                      <a:pt x="2" y="6"/>
                      <a:pt x="0" y="0"/>
                      <a:pt x="0" y="0"/>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99" name="Freeform 35">
                <a:extLst>
                  <a:ext uri="{FF2B5EF4-FFF2-40B4-BE49-F238E27FC236}">
                    <a16:creationId xmlns:a16="http://schemas.microsoft.com/office/drawing/2014/main" id="{1311EDE3-DD51-47DA-98DD-6C5F1027F0E3}"/>
                  </a:ext>
                </a:extLst>
              </p:cNvPr>
              <p:cNvSpPr>
                <a:spLocks/>
              </p:cNvSpPr>
              <p:nvPr/>
            </p:nvSpPr>
            <p:spPr bwMode="auto">
              <a:xfrm>
                <a:off x="561975" y="2705100"/>
                <a:ext cx="17463" cy="41275"/>
              </a:xfrm>
              <a:custGeom>
                <a:avLst/>
                <a:gdLst>
                  <a:gd name="T0" fmla="*/ 4 w 13"/>
                  <a:gd name="T1" fmla="*/ 2 h 30"/>
                  <a:gd name="T2" fmla="*/ 3 w 13"/>
                  <a:gd name="T3" fmla="*/ 6 h 30"/>
                  <a:gd name="T4" fmla="*/ 8 w 13"/>
                  <a:gd name="T5" fmla="*/ 17 h 30"/>
                  <a:gd name="T6" fmla="*/ 8 w 13"/>
                  <a:gd name="T7" fmla="*/ 27 h 30"/>
                  <a:gd name="T8" fmla="*/ 12 w 13"/>
                  <a:gd name="T9" fmla="*/ 25 h 30"/>
                  <a:gd name="T10" fmla="*/ 13 w 13"/>
                  <a:gd name="T11" fmla="*/ 13 h 30"/>
                  <a:gd name="T12" fmla="*/ 4 w 13"/>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13" h="30">
                    <a:moveTo>
                      <a:pt x="4" y="2"/>
                    </a:moveTo>
                    <a:cubicBezTo>
                      <a:pt x="4" y="2"/>
                      <a:pt x="0" y="2"/>
                      <a:pt x="3" y="6"/>
                    </a:cubicBezTo>
                    <a:cubicBezTo>
                      <a:pt x="6" y="11"/>
                      <a:pt x="7" y="14"/>
                      <a:pt x="8" y="17"/>
                    </a:cubicBezTo>
                    <a:cubicBezTo>
                      <a:pt x="8" y="19"/>
                      <a:pt x="8" y="27"/>
                      <a:pt x="8" y="27"/>
                    </a:cubicBezTo>
                    <a:cubicBezTo>
                      <a:pt x="8" y="27"/>
                      <a:pt x="11" y="30"/>
                      <a:pt x="12" y="25"/>
                    </a:cubicBezTo>
                    <a:cubicBezTo>
                      <a:pt x="13" y="23"/>
                      <a:pt x="13" y="19"/>
                      <a:pt x="13" y="13"/>
                    </a:cubicBezTo>
                    <a:cubicBezTo>
                      <a:pt x="12" y="11"/>
                      <a:pt x="8" y="0"/>
                      <a:pt x="4" y="2"/>
                    </a:cubicBezTo>
                    <a:close/>
                  </a:path>
                </a:pathLst>
              </a:custGeom>
              <a:solidFill>
                <a:srgbClr val="F2C8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0" name="Freeform 36">
                <a:extLst>
                  <a:ext uri="{FF2B5EF4-FFF2-40B4-BE49-F238E27FC236}">
                    <a16:creationId xmlns:a16="http://schemas.microsoft.com/office/drawing/2014/main" id="{C68532B3-B090-40BC-9D75-E9698F02B937}"/>
                  </a:ext>
                </a:extLst>
              </p:cNvPr>
              <p:cNvSpPr>
                <a:spLocks/>
              </p:cNvSpPr>
              <p:nvPr/>
            </p:nvSpPr>
            <p:spPr bwMode="auto">
              <a:xfrm>
                <a:off x="422275" y="2647950"/>
                <a:ext cx="115888" cy="127000"/>
              </a:xfrm>
              <a:custGeom>
                <a:avLst/>
                <a:gdLst>
                  <a:gd name="T0" fmla="*/ 20 w 86"/>
                  <a:gd name="T1" fmla="*/ 13 h 95"/>
                  <a:gd name="T2" fmla="*/ 64 w 86"/>
                  <a:gd name="T3" fmla="*/ 2 h 95"/>
                  <a:gd name="T4" fmla="*/ 81 w 86"/>
                  <a:gd name="T5" fmla="*/ 39 h 95"/>
                  <a:gd name="T6" fmla="*/ 69 w 86"/>
                  <a:gd name="T7" fmla="*/ 87 h 95"/>
                  <a:gd name="T8" fmla="*/ 19 w 86"/>
                  <a:gd name="T9" fmla="*/ 80 h 95"/>
                  <a:gd name="T10" fmla="*/ 0 w 86"/>
                  <a:gd name="T11" fmla="*/ 72 h 95"/>
                  <a:gd name="T12" fmla="*/ 4 w 86"/>
                  <a:gd name="T13" fmla="*/ 44 h 95"/>
                  <a:gd name="T14" fmla="*/ 20 w 86"/>
                  <a:gd name="T15" fmla="*/ 13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5">
                    <a:moveTo>
                      <a:pt x="20" y="13"/>
                    </a:moveTo>
                    <a:cubicBezTo>
                      <a:pt x="40" y="4"/>
                      <a:pt x="51" y="0"/>
                      <a:pt x="64" y="2"/>
                    </a:cubicBezTo>
                    <a:cubicBezTo>
                      <a:pt x="86" y="6"/>
                      <a:pt x="81" y="39"/>
                      <a:pt x="81" y="39"/>
                    </a:cubicBezTo>
                    <a:cubicBezTo>
                      <a:pt x="77" y="60"/>
                      <a:pt x="75" y="81"/>
                      <a:pt x="69" y="87"/>
                    </a:cubicBezTo>
                    <a:cubicBezTo>
                      <a:pt x="61" y="95"/>
                      <a:pt x="36" y="87"/>
                      <a:pt x="19" y="80"/>
                    </a:cubicBezTo>
                    <a:cubicBezTo>
                      <a:pt x="3" y="74"/>
                      <a:pt x="1" y="73"/>
                      <a:pt x="0" y="72"/>
                    </a:cubicBezTo>
                    <a:cubicBezTo>
                      <a:pt x="4" y="44"/>
                      <a:pt x="4" y="44"/>
                      <a:pt x="4" y="44"/>
                    </a:cubicBezTo>
                    <a:cubicBezTo>
                      <a:pt x="4" y="44"/>
                      <a:pt x="9" y="18"/>
                      <a:pt x="20" y="13"/>
                    </a:cubicBezTo>
                    <a:close/>
                  </a:path>
                </a:pathLst>
              </a:custGeom>
              <a:solidFill>
                <a:srgbClr val="D8AF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1" name="Freeform 37">
                <a:extLst>
                  <a:ext uri="{FF2B5EF4-FFF2-40B4-BE49-F238E27FC236}">
                    <a16:creationId xmlns:a16="http://schemas.microsoft.com/office/drawing/2014/main" id="{100C07C4-7F82-4900-97B3-10EAB83A1E8A}"/>
                  </a:ext>
                </a:extLst>
              </p:cNvPr>
              <p:cNvSpPr>
                <a:spLocks/>
              </p:cNvSpPr>
              <p:nvPr/>
            </p:nvSpPr>
            <p:spPr bwMode="auto">
              <a:xfrm>
                <a:off x="801688" y="3051176"/>
                <a:ext cx="71438" cy="80963"/>
              </a:xfrm>
              <a:custGeom>
                <a:avLst/>
                <a:gdLst>
                  <a:gd name="T0" fmla="*/ 16 w 54"/>
                  <a:gd name="T1" fmla="*/ 0 h 61"/>
                  <a:gd name="T2" fmla="*/ 44 w 54"/>
                  <a:gd name="T3" fmla="*/ 17 h 61"/>
                  <a:gd name="T4" fmla="*/ 52 w 54"/>
                  <a:gd name="T5" fmla="*/ 27 h 61"/>
                  <a:gd name="T6" fmla="*/ 48 w 54"/>
                  <a:gd name="T7" fmla="*/ 53 h 61"/>
                  <a:gd name="T8" fmla="*/ 34 w 54"/>
                  <a:gd name="T9" fmla="*/ 51 h 61"/>
                  <a:gd name="T10" fmla="*/ 24 w 54"/>
                  <a:gd name="T11" fmla="*/ 35 h 61"/>
                  <a:gd name="T12" fmla="*/ 4 w 54"/>
                  <a:gd name="T13" fmla="*/ 18 h 61"/>
                  <a:gd name="T14" fmla="*/ 16 w 54"/>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1">
                    <a:moveTo>
                      <a:pt x="16" y="0"/>
                    </a:moveTo>
                    <a:cubicBezTo>
                      <a:pt x="16" y="0"/>
                      <a:pt x="41" y="15"/>
                      <a:pt x="44" y="17"/>
                    </a:cubicBezTo>
                    <a:cubicBezTo>
                      <a:pt x="47" y="19"/>
                      <a:pt x="49" y="20"/>
                      <a:pt x="52" y="27"/>
                    </a:cubicBezTo>
                    <a:cubicBezTo>
                      <a:pt x="54" y="34"/>
                      <a:pt x="54" y="48"/>
                      <a:pt x="48" y="53"/>
                    </a:cubicBezTo>
                    <a:cubicBezTo>
                      <a:pt x="38" y="61"/>
                      <a:pt x="36" y="57"/>
                      <a:pt x="34" y="51"/>
                    </a:cubicBezTo>
                    <a:cubicBezTo>
                      <a:pt x="30" y="40"/>
                      <a:pt x="24" y="35"/>
                      <a:pt x="24" y="35"/>
                    </a:cubicBezTo>
                    <a:cubicBezTo>
                      <a:pt x="24" y="35"/>
                      <a:pt x="8" y="27"/>
                      <a:pt x="4" y="18"/>
                    </a:cubicBezTo>
                    <a:cubicBezTo>
                      <a:pt x="0" y="8"/>
                      <a:pt x="16" y="0"/>
                      <a:pt x="16" y="0"/>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2" name="Freeform 38">
                <a:extLst>
                  <a:ext uri="{FF2B5EF4-FFF2-40B4-BE49-F238E27FC236}">
                    <a16:creationId xmlns:a16="http://schemas.microsoft.com/office/drawing/2014/main" id="{114CF22B-C02C-4FB9-A923-111E209F822F}"/>
                  </a:ext>
                </a:extLst>
              </p:cNvPr>
              <p:cNvSpPr>
                <a:spLocks/>
              </p:cNvSpPr>
              <p:nvPr/>
            </p:nvSpPr>
            <p:spPr bwMode="auto">
              <a:xfrm>
                <a:off x="493713" y="2806700"/>
                <a:ext cx="104775" cy="209550"/>
              </a:xfrm>
              <a:custGeom>
                <a:avLst/>
                <a:gdLst>
                  <a:gd name="T0" fmla="*/ 40 w 78"/>
                  <a:gd name="T1" fmla="*/ 0 h 157"/>
                  <a:gd name="T2" fmla="*/ 18 w 78"/>
                  <a:gd name="T3" fmla="*/ 35 h 157"/>
                  <a:gd name="T4" fmla="*/ 9 w 78"/>
                  <a:gd name="T5" fmla="*/ 116 h 157"/>
                  <a:gd name="T6" fmla="*/ 25 w 78"/>
                  <a:gd name="T7" fmla="*/ 142 h 157"/>
                  <a:gd name="T8" fmla="*/ 78 w 78"/>
                  <a:gd name="T9" fmla="*/ 157 h 157"/>
                  <a:gd name="T10" fmla="*/ 40 w 78"/>
                  <a:gd name="T11" fmla="*/ 0 h 157"/>
                </a:gdLst>
                <a:ahLst/>
                <a:cxnLst>
                  <a:cxn ang="0">
                    <a:pos x="T0" y="T1"/>
                  </a:cxn>
                  <a:cxn ang="0">
                    <a:pos x="T2" y="T3"/>
                  </a:cxn>
                  <a:cxn ang="0">
                    <a:pos x="T4" y="T5"/>
                  </a:cxn>
                  <a:cxn ang="0">
                    <a:pos x="T6" y="T7"/>
                  </a:cxn>
                  <a:cxn ang="0">
                    <a:pos x="T8" y="T9"/>
                  </a:cxn>
                  <a:cxn ang="0">
                    <a:pos x="T10" y="T11"/>
                  </a:cxn>
                </a:cxnLst>
                <a:rect l="0" t="0" r="r" b="b"/>
                <a:pathLst>
                  <a:path w="78" h="157">
                    <a:moveTo>
                      <a:pt x="40" y="0"/>
                    </a:moveTo>
                    <a:cubicBezTo>
                      <a:pt x="40" y="0"/>
                      <a:pt x="24" y="0"/>
                      <a:pt x="18" y="35"/>
                    </a:cubicBezTo>
                    <a:cubicBezTo>
                      <a:pt x="10" y="79"/>
                      <a:pt x="9" y="116"/>
                      <a:pt x="9" y="116"/>
                    </a:cubicBezTo>
                    <a:cubicBezTo>
                      <a:pt x="9" y="116"/>
                      <a:pt x="0" y="130"/>
                      <a:pt x="25" y="142"/>
                    </a:cubicBezTo>
                    <a:cubicBezTo>
                      <a:pt x="46" y="152"/>
                      <a:pt x="78" y="157"/>
                      <a:pt x="78" y="157"/>
                    </a:cubicBezTo>
                    <a:lnTo>
                      <a:pt x="40" y="0"/>
                    </a:lnTo>
                    <a:close/>
                  </a:path>
                </a:pathLst>
              </a:custGeom>
              <a:solidFill>
                <a:srgbClr val="1B9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3" name="Freeform 39">
                <a:extLst>
                  <a:ext uri="{FF2B5EF4-FFF2-40B4-BE49-F238E27FC236}">
                    <a16:creationId xmlns:a16="http://schemas.microsoft.com/office/drawing/2014/main" id="{DA274B95-7DD4-474D-95F2-27B4D789B82C}"/>
                  </a:ext>
                </a:extLst>
              </p:cNvPr>
              <p:cNvSpPr>
                <a:spLocks/>
              </p:cNvSpPr>
              <p:nvPr/>
            </p:nvSpPr>
            <p:spPr bwMode="auto">
              <a:xfrm>
                <a:off x="441325" y="2790825"/>
                <a:ext cx="107950" cy="204788"/>
              </a:xfrm>
              <a:custGeom>
                <a:avLst/>
                <a:gdLst>
                  <a:gd name="T0" fmla="*/ 75 w 80"/>
                  <a:gd name="T1" fmla="*/ 101 h 152"/>
                  <a:gd name="T2" fmla="*/ 35 w 80"/>
                  <a:gd name="T3" fmla="*/ 105 h 152"/>
                  <a:gd name="T4" fmla="*/ 56 w 80"/>
                  <a:gd name="T5" fmla="*/ 35 h 152"/>
                  <a:gd name="T6" fmla="*/ 32 w 80"/>
                  <a:gd name="T7" fmla="*/ 16 h 152"/>
                  <a:gd name="T8" fmla="*/ 7 w 80"/>
                  <a:gd name="T9" fmla="*/ 100 h 152"/>
                  <a:gd name="T10" fmla="*/ 7 w 80"/>
                  <a:gd name="T11" fmla="*/ 109 h 152"/>
                  <a:gd name="T12" fmla="*/ 13 w 80"/>
                  <a:gd name="T13" fmla="*/ 144 h 152"/>
                  <a:gd name="T14" fmla="*/ 80 w 80"/>
                  <a:gd name="T15" fmla="*/ 118 h 152"/>
                  <a:gd name="T16" fmla="*/ 75 w 80"/>
                  <a:gd name="T17" fmla="*/ 10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52">
                    <a:moveTo>
                      <a:pt x="75" y="101"/>
                    </a:moveTo>
                    <a:cubicBezTo>
                      <a:pt x="35" y="105"/>
                      <a:pt x="35" y="105"/>
                      <a:pt x="35" y="105"/>
                    </a:cubicBezTo>
                    <a:cubicBezTo>
                      <a:pt x="56" y="35"/>
                      <a:pt x="56" y="35"/>
                      <a:pt x="56" y="35"/>
                    </a:cubicBezTo>
                    <a:cubicBezTo>
                      <a:pt x="56" y="35"/>
                      <a:pt x="63" y="0"/>
                      <a:pt x="32" y="16"/>
                    </a:cubicBezTo>
                    <a:cubicBezTo>
                      <a:pt x="32" y="16"/>
                      <a:pt x="16" y="19"/>
                      <a:pt x="7" y="100"/>
                    </a:cubicBezTo>
                    <a:cubicBezTo>
                      <a:pt x="7" y="103"/>
                      <a:pt x="7" y="106"/>
                      <a:pt x="7" y="109"/>
                    </a:cubicBezTo>
                    <a:cubicBezTo>
                      <a:pt x="5" y="114"/>
                      <a:pt x="0" y="138"/>
                      <a:pt x="13" y="144"/>
                    </a:cubicBezTo>
                    <a:cubicBezTo>
                      <a:pt x="27" y="152"/>
                      <a:pt x="80" y="118"/>
                      <a:pt x="80" y="118"/>
                    </a:cubicBezTo>
                    <a:lnTo>
                      <a:pt x="75" y="101"/>
                    </a:ln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4" name="Freeform 40">
                <a:extLst>
                  <a:ext uri="{FF2B5EF4-FFF2-40B4-BE49-F238E27FC236}">
                    <a16:creationId xmlns:a16="http://schemas.microsoft.com/office/drawing/2014/main" id="{E4455697-F879-462E-9411-5FC6BD0EC7FE}"/>
                  </a:ext>
                </a:extLst>
              </p:cNvPr>
              <p:cNvSpPr>
                <a:spLocks/>
              </p:cNvSpPr>
              <p:nvPr/>
            </p:nvSpPr>
            <p:spPr bwMode="auto">
              <a:xfrm>
                <a:off x="528638" y="2790825"/>
                <a:ext cx="212725" cy="357188"/>
              </a:xfrm>
              <a:custGeom>
                <a:avLst/>
                <a:gdLst>
                  <a:gd name="T0" fmla="*/ 27 w 159"/>
                  <a:gd name="T1" fmla="*/ 244 h 265"/>
                  <a:gd name="T2" fmla="*/ 23 w 159"/>
                  <a:gd name="T3" fmla="*/ 156 h 265"/>
                  <a:gd name="T4" fmla="*/ 3 w 159"/>
                  <a:gd name="T5" fmla="*/ 46 h 265"/>
                  <a:gd name="T6" fmla="*/ 14 w 159"/>
                  <a:gd name="T7" fmla="*/ 11 h 265"/>
                  <a:gd name="T8" fmla="*/ 52 w 159"/>
                  <a:gd name="T9" fmla="*/ 3 h 265"/>
                  <a:gd name="T10" fmla="*/ 97 w 159"/>
                  <a:gd name="T11" fmla="*/ 2 h 265"/>
                  <a:gd name="T12" fmla="*/ 152 w 159"/>
                  <a:gd name="T13" fmla="*/ 20 h 265"/>
                  <a:gd name="T14" fmla="*/ 146 w 159"/>
                  <a:gd name="T15" fmla="*/ 118 h 265"/>
                  <a:gd name="T16" fmla="*/ 148 w 159"/>
                  <a:gd name="T17" fmla="*/ 189 h 265"/>
                  <a:gd name="T18" fmla="*/ 150 w 159"/>
                  <a:gd name="T19" fmla="*/ 244 h 265"/>
                  <a:gd name="T20" fmla="*/ 77 w 159"/>
                  <a:gd name="T21" fmla="*/ 260 h 265"/>
                  <a:gd name="T22" fmla="*/ 27 w 159"/>
                  <a:gd name="T23" fmla="*/ 24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265">
                    <a:moveTo>
                      <a:pt x="27" y="244"/>
                    </a:moveTo>
                    <a:cubicBezTo>
                      <a:pt x="27" y="244"/>
                      <a:pt x="27" y="189"/>
                      <a:pt x="23" y="156"/>
                    </a:cubicBezTo>
                    <a:cubicBezTo>
                      <a:pt x="20" y="127"/>
                      <a:pt x="3" y="69"/>
                      <a:pt x="3" y="46"/>
                    </a:cubicBezTo>
                    <a:cubicBezTo>
                      <a:pt x="3" y="46"/>
                      <a:pt x="0" y="19"/>
                      <a:pt x="14" y="11"/>
                    </a:cubicBezTo>
                    <a:cubicBezTo>
                      <a:pt x="23" y="7"/>
                      <a:pt x="41" y="5"/>
                      <a:pt x="52" y="3"/>
                    </a:cubicBezTo>
                    <a:cubicBezTo>
                      <a:pt x="70" y="0"/>
                      <a:pt x="92" y="0"/>
                      <a:pt x="97" y="2"/>
                    </a:cubicBezTo>
                    <a:cubicBezTo>
                      <a:pt x="108" y="5"/>
                      <a:pt x="149" y="13"/>
                      <a:pt x="152" y="20"/>
                    </a:cubicBezTo>
                    <a:cubicBezTo>
                      <a:pt x="159" y="31"/>
                      <a:pt x="144" y="86"/>
                      <a:pt x="146" y="118"/>
                    </a:cubicBezTo>
                    <a:cubicBezTo>
                      <a:pt x="148" y="141"/>
                      <a:pt x="148" y="183"/>
                      <a:pt x="148" y="189"/>
                    </a:cubicBezTo>
                    <a:cubicBezTo>
                      <a:pt x="149" y="199"/>
                      <a:pt x="151" y="244"/>
                      <a:pt x="150" y="244"/>
                    </a:cubicBezTo>
                    <a:cubicBezTo>
                      <a:pt x="125" y="265"/>
                      <a:pt x="99" y="262"/>
                      <a:pt x="77" y="260"/>
                    </a:cubicBezTo>
                    <a:cubicBezTo>
                      <a:pt x="23" y="257"/>
                      <a:pt x="27" y="244"/>
                      <a:pt x="27" y="244"/>
                    </a:cubicBezTo>
                    <a:close/>
                  </a:path>
                </a:pathLst>
              </a:custGeom>
              <a:solidFill>
                <a:srgbClr val="24B2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5" name="Freeform 41">
                <a:extLst>
                  <a:ext uri="{FF2B5EF4-FFF2-40B4-BE49-F238E27FC236}">
                    <a16:creationId xmlns:a16="http://schemas.microsoft.com/office/drawing/2014/main" id="{09351DE2-AC99-439C-946D-FB12E851DFE1}"/>
                  </a:ext>
                </a:extLst>
              </p:cNvPr>
              <p:cNvSpPr>
                <a:spLocks/>
              </p:cNvSpPr>
              <p:nvPr/>
            </p:nvSpPr>
            <p:spPr bwMode="auto">
              <a:xfrm>
                <a:off x="685800" y="2809875"/>
                <a:ext cx="149225" cy="268288"/>
              </a:xfrm>
              <a:custGeom>
                <a:avLst/>
                <a:gdLst>
                  <a:gd name="T0" fmla="*/ 19 w 111"/>
                  <a:gd name="T1" fmla="*/ 3 h 200"/>
                  <a:gd name="T2" fmla="*/ 51 w 111"/>
                  <a:gd name="T3" fmla="*/ 35 h 200"/>
                  <a:gd name="T4" fmla="*/ 70 w 111"/>
                  <a:gd name="T5" fmla="*/ 104 h 200"/>
                  <a:gd name="T6" fmla="*/ 108 w 111"/>
                  <a:gd name="T7" fmla="*/ 178 h 200"/>
                  <a:gd name="T8" fmla="*/ 102 w 111"/>
                  <a:gd name="T9" fmla="*/ 192 h 200"/>
                  <a:gd name="T10" fmla="*/ 86 w 111"/>
                  <a:gd name="T11" fmla="*/ 200 h 200"/>
                  <a:gd name="T12" fmla="*/ 33 w 111"/>
                  <a:gd name="T13" fmla="*/ 127 h 200"/>
                  <a:gd name="T14" fmla="*/ 7 w 111"/>
                  <a:gd name="T15" fmla="*/ 42 h 200"/>
                  <a:gd name="T16" fmla="*/ 19 w 111"/>
                  <a:gd name="T17" fmla="*/ 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00">
                    <a:moveTo>
                      <a:pt x="19" y="3"/>
                    </a:moveTo>
                    <a:cubicBezTo>
                      <a:pt x="27" y="0"/>
                      <a:pt x="44" y="7"/>
                      <a:pt x="51" y="35"/>
                    </a:cubicBezTo>
                    <a:cubicBezTo>
                      <a:pt x="57" y="62"/>
                      <a:pt x="61" y="85"/>
                      <a:pt x="70" y="104"/>
                    </a:cubicBezTo>
                    <a:cubicBezTo>
                      <a:pt x="80" y="126"/>
                      <a:pt x="108" y="178"/>
                      <a:pt x="108" y="178"/>
                    </a:cubicBezTo>
                    <a:cubicBezTo>
                      <a:pt x="108" y="178"/>
                      <a:pt x="111" y="182"/>
                      <a:pt x="102" y="192"/>
                    </a:cubicBezTo>
                    <a:cubicBezTo>
                      <a:pt x="95" y="200"/>
                      <a:pt x="86" y="200"/>
                      <a:pt x="86" y="200"/>
                    </a:cubicBezTo>
                    <a:cubicBezTo>
                      <a:pt x="86" y="200"/>
                      <a:pt x="52" y="155"/>
                      <a:pt x="33" y="127"/>
                    </a:cubicBezTo>
                    <a:cubicBezTo>
                      <a:pt x="23" y="111"/>
                      <a:pt x="7" y="42"/>
                      <a:pt x="7" y="42"/>
                    </a:cubicBezTo>
                    <a:cubicBezTo>
                      <a:pt x="7" y="42"/>
                      <a:pt x="0" y="10"/>
                      <a:pt x="19" y="3"/>
                    </a:cubicBezTo>
                    <a:close/>
                  </a:path>
                </a:pathLst>
              </a:custGeom>
              <a:solidFill>
                <a:srgbClr val="34C6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706" name="Freeform 42">
                <a:extLst>
                  <a:ext uri="{FF2B5EF4-FFF2-40B4-BE49-F238E27FC236}">
                    <a16:creationId xmlns:a16="http://schemas.microsoft.com/office/drawing/2014/main" id="{39E3E62F-2F53-42BD-AA72-222849D1FA9F}"/>
                  </a:ext>
                </a:extLst>
              </p:cNvPr>
              <p:cNvSpPr>
                <a:spLocks/>
              </p:cNvSpPr>
              <p:nvPr/>
            </p:nvSpPr>
            <p:spPr bwMode="auto">
              <a:xfrm>
                <a:off x="376238" y="2590800"/>
                <a:ext cx="158750" cy="233363"/>
              </a:xfrm>
              <a:custGeom>
                <a:avLst/>
                <a:gdLst>
                  <a:gd name="T0" fmla="*/ 67 w 119"/>
                  <a:gd name="T1" fmla="*/ 172 h 173"/>
                  <a:gd name="T2" fmla="*/ 12 w 119"/>
                  <a:gd name="T3" fmla="*/ 163 h 173"/>
                  <a:gd name="T4" fmla="*/ 21 w 119"/>
                  <a:gd name="T5" fmla="*/ 51 h 173"/>
                  <a:gd name="T6" fmla="*/ 112 w 119"/>
                  <a:gd name="T7" fmla="*/ 48 h 173"/>
                  <a:gd name="T8" fmla="*/ 84 w 119"/>
                  <a:gd name="T9" fmla="*/ 110 h 173"/>
                  <a:gd name="T10" fmla="*/ 91 w 119"/>
                  <a:gd name="T11" fmla="*/ 134 h 173"/>
                  <a:gd name="T12" fmla="*/ 88 w 119"/>
                  <a:gd name="T13" fmla="*/ 172 h 173"/>
                  <a:gd name="T14" fmla="*/ 67 w 119"/>
                  <a:gd name="T15" fmla="*/ 172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173">
                    <a:moveTo>
                      <a:pt x="67" y="172"/>
                    </a:moveTo>
                    <a:cubicBezTo>
                      <a:pt x="36" y="173"/>
                      <a:pt x="10" y="165"/>
                      <a:pt x="12" y="163"/>
                    </a:cubicBezTo>
                    <a:cubicBezTo>
                      <a:pt x="39" y="134"/>
                      <a:pt x="0" y="87"/>
                      <a:pt x="21" y="51"/>
                    </a:cubicBezTo>
                    <a:cubicBezTo>
                      <a:pt x="49" y="0"/>
                      <a:pt x="108" y="36"/>
                      <a:pt x="112" y="48"/>
                    </a:cubicBezTo>
                    <a:cubicBezTo>
                      <a:pt x="119" y="67"/>
                      <a:pt x="72" y="57"/>
                      <a:pt x="84" y="110"/>
                    </a:cubicBezTo>
                    <a:cubicBezTo>
                      <a:pt x="86" y="122"/>
                      <a:pt x="87" y="126"/>
                      <a:pt x="91" y="134"/>
                    </a:cubicBezTo>
                    <a:cubicBezTo>
                      <a:pt x="100" y="151"/>
                      <a:pt x="88" y="172"/>
                      <a:pt x="88" y="172"/>
                    </a:cubicBezTo>
                    <a:cubicBezTo>
                      <a:pt x="88" y="172"/>
                      <a:pt x="88" y="172"/>
                      <a:pt x="67" y="172"/>
                    </a:cubicBezTo>
                    <a:close/>
                  </a:path>
                </a:pathLst>
              </a:custGeom>
              <a:solidFill>
                <a:srgbClr val="2310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611" name="Group 610">
              <a:extLst>
                <a:ext uri="{FF2B5EF4-FFF2-40B4-BE49-F238E27FC236}">
                  <a16:creationId xmlns:a16="http://schemas.microsoft.com/office/drawing/2014/main" id="{7A8EDA7B-CEBC-40F3-9EB1-F144FEA09914}"/>
                </a:ext>
              </a:extLst>
            </p:cNvPr>
            <p:cNvGrpSpPr/>
            <p:nvPr/>
          </p:nvGrpSpPr>
          <p:grpSpPr>
            <a:xfrm>
              <a:off x="795844" y="3242912"/>
              <a:ext cx="206438" cy="664278"/>
              <a:chOff x="927100" y="3005138"/>
              <a:chExt cx="320676" cy="1031875"/>
            </a:xfrm>
          </p:grpSpPr>
          <p:sp>
            <p:nvSpPr>
              <p:cNvPr id="669" name="Freeform 161">
                <a:extLst>
                  <a:ext uri="{FF2B5EF4-FFF2-40B4-BE49-F238E27FC236}">
                    <a16:creationId xmlns:a16="http://schemas.microsoft.com/office/drawing/2014/main" id="{F2DA2DDA-8DD6-4514-B8A2-DB3CE05931C2}"/>
                  </a:ext>
                </a:extLst>
              </p:cNvPr>
              <p:cNvSpPr>
                <a:spLocks/>
              </p:cNvSpPr>
              <p:nvPr/>
            </p:nvSpPr>
            <p:spPr bwMode="auto">
              <a:xfrm>
                <a:off x="998538" y="3297238"/>
                <a:ext cx="58738" cy="147638"/>
              </a:xfrm>
              <a:custGeom>
                <a:avLst/>
                <a:gdLst>
                  <a:gd name="T0" fmla="*/ 8 w 44"/>
                  <a:gd name="T1" fmla="*/ 53 h 110"/>
                  <a:gd name="T2" fmla="*/ 0 w 44"/>
                  <a:gd name="T3" fmla="*/ 82 h 110"/>
                  <a:gd name="T4" fmla="*/ 0 w 44"/>
                  <a:gd name="T5" fmla="*/ 107 h 110"/>
                  <a:gd name="T6" fmla="*/ 33 w 44"/>
                  <a:gd name="T7" fmla="*/ 72 h 110"/>
                  <a:gd name="T8" fmla="*/ 42 w 44"/>
                  <a:gd name="T9" fmla="*/ 45 h 110"/>
                  <a:gd name="T10" fmla="*/ 36 w 44"/>
                  <a:gd name="T11" fmla="*/ 0 h 110"/>
                  <a:gd name="T12" fmla="*/ 0 w 44"/>
                  <a:gd name="T13" fmla="*/ 5 h 110"/>
                  <a:gd name="T14" fmla="*/ 7 w 44"/>
                  <a:gd name="T15" fmla="*/ 39 h 110"/>
                  <a:gd name="T16" fmla="*/ 8 w 44"/>
                  <a:gd name="T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0">
                    <a:moveTo>
                      <a:pt x="8" y="53"/>
                    </a:moveTo>
                    <a:cubicBezTo>
                      <a:pt x="6" y="59"/>
                      <a:pt x="0" y="63"/>
                      <a:pt x="0" y="82"/>
                    </a:cubicBezTo>
                    <a:cubicBezTo>
                      <a:pt x="0" y="108"/>
                      <a:pt x="0" y="107"/>
                      <a:pt x="0" y="107"/>
                    </a:cubicBezTo>
                    <a:cubicBezTo>
                      <a:pt x="2" y="110"/>
                      <a:pt x="27" y="81"/>
                      <a:pt x="33" y="72"/>
                    </a:cubicBezTo>
                    <a:cubicBezTo>
                      <a:pt x="44" y="55"/>
                      <a:pt x="43" y="49"/>
                      <a:pt x="42" y="45"/>
                    </a:cubicBezTo>
                    <a:cubicBezTo>
                      <a:pt x="36" y="0"/>
                      <a:pt x="36" y="0"/>
                      <a:pt x="36" y="0"/>
                    </a:cubicBezTo>
                    <a:cubicBezTo>
                      <a:pt x="0" y="5"/>
                      <a:pt x="0" y="5"/>
                      <a:pt x="0" y="5"/>
                    </a:cubicBezTo>
                    <a:cubicBezTo>
                      <a:pt x="0" y="5"/>
                      <a:pt x="5" y="30"/>
                      <a:pt x="7" y="39"/>
                    </a:cubicBezTo>
                    <a:cubicBezTo>
                      <a:pt x="8" y="41"/>
                      <a:pt x="10" y="47"/>
                      <a:pt x="8" y="53"/>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0" name="Freeform 162">
                <a:extLst>
                  <a:ext uri="{FF2B5EF4-FFF2-40B4-BE49-F238E27FC236}">
                    <a16:creationId xmlns:a16="http://schemas.microsoft.com/office/drawing/2014/main" id="{A176A712-6F18-4E16-9382-6960BF9AD2B3}"/>
                  </a:ext>
                </a:extLst>
              </p:cNvPr>
              <p:cNvSpPr>
                <a:spLocks/>
              </p:cNvSpPr>
              <p:nvPr/>
            </p:nvSpPr>
            <p:spPr bwMode="auto">
              <a:xfrm>
                <a:off x="930275" y="3559176"/>
                <a:ext cx="104775" cy="406400"/>
              </a:xfrm>
              <a:custGeom>
                <a:avLst/>
                <a:gdLst>
                  <a:gd name="T0" fmla="*/ 18 w 79"/>
                  <a:gd name="T1" fmla="*/ 296 h 302"/>
                  <a:gd name="T2" fmla="*/ 15 w 79"/>
                  <a:gd name="T3" fmla="*/ 225 h 302"/>
                  <a:gd name="T4" fmla="*/ 20 w 79"/>
                  <a:gd name="T5" fmla="*/ 167 h 302"/>
                  <a:gd name="T6" fmla="*/ 4 w 79"/>
                  <a:gd name="T7" fmla="*/ 54 h 302"/>
                  <a:gd name="T8" fmla="*/ 33 w 79"/>
                  <a:gd name="T9" fmla="*/ 5 h 302"/>
                  <a:gd name="T10" fmla="*/ 60 w 79"/>
                  <a:gd name="T11" fmla="*/ 4 h 302"/>
                  <a:gd name="T12" fmla="*/ 78 w 79"/>
                  <a:gd name="T13" fmla="*/ 22 h 302"/>
                  <a:gd name="T14" fmla="*/ 58 w 79"/>
                  <a:gd name="T15" fmla="*/ 81 h 302"/>
                  <a:gd name="T16" fmla="*/ 31 w 79"/>
                  <a:gd name="T17" fmla="*/ 302 h 302"/>
                  <a:gd name="T18" fmla="*/ 18 w 79"/>
                  <a:gd name="T19" fmla="*/ 2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302">
                    <a:moveTo>
                      <a:pt x="18" y="296"/>
                    </a:moveTo>
                    <a:cubicBezTo>
                      <a:pt x="18" y="296"/>
                      <a:pt x="14" y="264"/>
                      <a:pt x="15" y="225"/>
                    </a:cubicBezTo>
                    <a:cubicBezTo>
                      <a:pt x="15" y="206"/>
                      <a:pt x="21" y="188"/>
                      <a:pt x="20" y="167"/>
                    </a:cubicBezTo>
                    <a:cubicBezTo>
                      <a:pt x="17" y="114"/>
                      <a:pt x="0" y="85"/>
                      <a:pt x="4" y="54"/>
                    </a:cubicBezTo>
                    <a:cubicBezTo>
                      <a:pt x="6" y="39"/>
                      <a:pt x="12" y="17"/>
                      <a:pt x="33" y="5"/>
                    </a:cubicBezTo>
                    <a:cubicBezTo>
                      <a:pt x="41" y="0"/>
                      <a:pt x="50" y="1"/>
                      <a:pt x="60" y="4"/>
                    </a:cubicBezTo>
                    <a:cubicBezTo>
                      <a:pt x="79" y="8"/>
                      <a:pt x="78" y="22"/>
                      <a:pt x="78" y="22"/>
                    </a:cubicBezTo>
                    <a:cubicBezTo>
                      <a:pt x="78" y="22"/>
                      <a:pt x="56" y="67"/>
                      <a:pt x="58" y="81"/>
                    </a:cubicBezTo>
                    <a:cubicBezTo>
                      <a:pt x="74" y="211"/>
                      <a:pt x="31" y="302"/>
                      <a:pt x="31" y="302"/>
                    </a:cubicBezTo>
                    <a:lnTo>
                      <a:pt x="18" y="296"/>
                    </a:lnTo>
                    <a:close/>
                  </a:path>
                </a:pathLst>
              </a:custGeom>
              <a:solidFill>
                <a:srgbClr val="CC1D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1" name="Freeform 163">
                <a:extLst>
                  <a:ext uri="{FF2B5EF4-FFF2-40B4-BE49-F238E27FC236}">
                    <a16:creationId xmlns:a16="http://schemas.microsoft.com/office/drawing/2014/main" id="{A1259456-607D-4905-BE37-1FEE5809199D}"/>
                  </a:ext>
                </a:extLst>
              </p:cNvPr>
              <p:cNvSpPr>
                <a:spLocks/>
              </p:cNvSpPr>
              <p:nvPr/>
            </p:nvSpPr>
            <p:spPr bwMode="auto">
              <a:xfrm>
                <a:off x="939800" y="3584576"/>
                <a:ext cx="190500" cy="371475"/>
              </a:xfrm>
              <a:custGeom>
                <a:avLst/>
                <a:gdLst>
                  <a:gd name="T0" fmla="*/ 60 w 142"/>
                  <a:gd name="T1" fmla="*/ 9 h 276"/>
                  <a:gd name="T2" fmla="*/ 129 w 142"/>
                  <a:gd name="T3" fmla="*/ 131 h 276"/>
                  <a:gd name="T4" fmla="*/ 126 w 142"/>
                  <a:gd name="T5" fmla="*/ 171 h 276"/>
                  <a:gd name="T6" fmla="*/ 65 w 142"/>
                  <a:gd name="T7" fmla="*/ 263 h 276"/>
                  <a:gd name="T8" fmla="*/ 47 w 142"/>
                  <a:gd name="T9" fmla="*/ 268 h 276"/>
                  <a:gd name="T10" fmla="*/ 49 w 142"/>
                  <a:gd name="T11" fmla="*/ 254 h 276"/>
                  <a:gd name="T12" fmla="*/ 68 w 142"/>
                  <a:gd name="T13" fmla="*/ 197 h 276"/>
                  <a:gd name="T14" fmla="*/ 88 w 142"/>
                  <a:gd name="T15" fmla="*/ 162 h 276"/>
                  <a:gd name="T16" fmla="*/ 91 w 142"/>
                  <a:gd name="T17" fmla="*/ 148 h 276"/>
                  <a:gd name="T18" fmla="*/ 32 w 142"/>
                  <a:gd name="T19" fmla="*/ 76 h 276"/>
                  <a:gd name="T20" fmla="*/ 25 w 142"/>
                  <a:gd name="T21" fmla="*/ 16 h 276"/>
                  <a:gd name="T22" fmla="*/ 60 w 142"/>
                  <a:gd name="T23" fmla="*/ 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2" h="276">
                    <a:moveTo>
                      <a:pt x="60" y="9"/>
                    </a:moveTo>
                    <a:cubicBezTo>
                      <a:pt x="129" y="131"/>
                      <a:pt x="129" y="131"/>
                      <a:pt x="129" y="131"/>
                    </a:cubicBezTo>
                    <a:cubicBezTo>
                      <a:pt x="129" y="131"/>
                      <a:pt x="142" y="152"/>
                      <a:pt x="126" y="171"/>
                    </a:cubicBezTo>
                    <a:cubicBezTo>
                      <a:pt x="102" y="200"/>
                      <a:pt x="65" y="263"/>
                      <a:pt x="65" y="263"/>
                    </a:cubicBezTo>
                    <a:cubicBezTo>
                      <a:pt x="65" y="263"/>
                      <a:pt x="60" y="276"/>
                      <a:pt x="47" y="268"/>
                    </a:cubicBezTo>
                    <a:cubicBezTo>
                      <a:pt x="41" y="264"/>
                      <a:pt x="49" y="254"/>
                      <a:pt x="49" y="254"/>
                    </a:cubicBezTo>
                    <a:cubicBezTo>
                      <a:pt x="49" y="254"/>
                      <a:pt x="62" y="214"/>
                      <a:pt x="68" y="197"/>
                    </a:cubicBezTo>
                    <a:cubicBezTo>
                      <a:pt x="76" y="173"/>
                      <a:pt x="88" y="162"/>
                      <a:pt x="88" y="162"/>
                    </a:cubicBezTo>
                    <a:cubicBezTo>
                      <a:pt x="88" y="162"/>
                      <a:pt x="96" y="155"/>
                      <a:pt x="91" y="148"/>
                    </a:cubicBezTo>
                    <a:cubicBezTo>
                      <a:pt x="85" y="139"/>
                      <a:pt x="32" y="76"/>
                      <a:pt x="32" y="76"/>
                    </a:cubicBezTo>
                    <a:cubicBezTo>
                      <a:pt x="32" y="76"/>
                      <a:pt x="0" y="40"/>
                      <a:pt x="25" y="16"/>
                    </a:cubicBezTo>
                    <a:cubicBezTo>
                      <a:pt x="42" y="0"/>
                      <a:pt x="60" y="9"/>
                      <a:pt x="60" y="9"/>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2" name="Freeform 164">
                <a:extLst>
                  <a:ext uri="{FF2B5EF4-FFF2-40B4-BE49-F238E27FC236}">
                    <a16:creationId xmlns:a16="http://schemas.microsoft.com/office/drawing/2014/main" id="{B7E6EBFD-EEDC-4B70-8BF0-D6DA1F57D441}"/>
                  </a:ext>
                </a:extLst>
              </p:cNvPr>
              <p:cNvSpPr>
                <a:spLocks/>
              </p:cNvSpPr>
              <p:nvPr/>
            </p:nvSpPr>
            <p:spPr bwMode="auto">
              <a:xfrm>
                <a:off x="927100" y="3343276"/>
                <a:ext cx="173038" cy="315913"/>
              </a:xfrm>
              <a:custGeom>
                <a:avLst/>
                <a:gdLst>
                  <a:gd name="T0" fmla="*/ 98 w 129"/>
                  <a:gd name="T1" fmla="*/ 223 h 235"/>
                  <a:gd name="T2" fmla="*/ 107 w 129"/>
                  <a:gd name="T3" fmla="*/ 106 h 235"/>
                  <a:gd name="T4" fmla="*/ 126 w 129"/>
                  <a:gd name="T5" fmla="*/ 73 h 235"/>
                  <a:gd name="T6" fmla="*/ 90 w 129"/>
                  <a:gd name="T7" fmla="*/ 18 h 235"/>
                  <a:gd name="T8" fmla="*/ 44 w 129"/>
                  <a:gd name="T9" fmla="*/ 3 h 235"/>
                  <a:gd name="T10" fmla="*/ 27 w 129"/>
                  <a:gd name="T11" fmla="*/ 45 h 235"/>
                  <a:gd name="T12" fmla="*/ 36 w 129"/>
                  <a:gd name="T13" fmla="*/ 125 h 235"/>
                  <a:gd name="T14" fmla="*/ 0 w 129"/>
                  <a:gd name="T15" fmla="*/ 201 h 235"/>
                  <a:gd name="T16" fmla="*/ 26 w 129"/>
                  <a:gd name="T17" fmla="*/ 220 h 235"/>
                  <a:gd name="T18" fmla="*/ 98 w 129"/>
                  <a:gd name="T19" fmla="*/ 2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35">
                    <a:moveTo>
                      <a:pt x="98" y="223"/>
                    </a:moveTo>
                    <a:cubicBezTo>
                      <a:pt x="98" y="223"/>
                      <a:pt x="101" y="113"/>
                      <a:pt x="107" y="106"/>
                    </a:cubicBezTo>
                    <a:cubicBezTo>
                      <a:pt x="119" y="95"/>
                      <a:pt x="129" y="82"/>
                      <a:pt x="126" y="73"/>
                    </a:cubicBezTo>
                    <a:cubicBezTo>
                      <a:pt x="121" y="57"/>
                      <a:pt x="112" y="46"/>
                      <a:pt x="90" y="18"/>
                    </a:cubicBezTo>
                    <a:cubicBezTo>
                      <a:pt x="74" y="0"/>
                      <a:pt x="44" y="3"/>
                      <a:pt x="44" y="3"/>
                    </a:cubicBezTo>
                    <a:cubicBezTo>
                      <a:pt x="44" y="3"/>
                      <a:pt x="22" y="17"/>
                      <a:pt x="27" y="45"/>
                    </a:cubicBezTo>
                    <a:cubicBezTo>
                      <a:pt x="32" y="72"/>
                      <a:pt x="41" y="107"/>
                      <a:pt x="36" y="125"/>
                    </a:cubicBezTo>
                    <a:cubicBezTo>
                      <a:pt x="32" y="143"/>
                      <a:pt x="0" y="201"/>
                      <a:pt x="0" y="201"/>
                    </a:cubicBezTo>
                    <a:cubicBezTo>
                      <a:pt x="0" y="201"/>
                      <a:pt x="7" y="213"/>
                      <a:pt x="26" y="220"/>
                    </a:cubicBezTo>
                    <a:cubicBezTo>
                      <a:pt x="61" y="235"/>
                      <a:pt x="87" y="233"/>
                      <a:pt x="98" y="223"/>
                    </a:cubicBez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3" name="Freeform 165">
                <a:extLst>
                  <a:ext uri="{FF2B5EF4-FFF2-40B4-BE49-F238E27FC236}">
                    <a16:creationId xmlns:a16="http://schemas.microsoft.com/office/drawing/2014/main" id="{036C016C-95FE-406B-A128-63561AF71D3C}"/>
                  </a:ext>
                </a:extLst>
              </p:cNvPr>
              <p:cNvSpPr>
                <a:spLocks/>
              </p:cNvSpPr>
              <p:nvPr/>
            </p:nvSpPr>
            <p:spPr bwMode="auto">
              <a:xfrm>
                <a:off x="935038" y="3922713"/>
                <a:ext cx="106363" cy="114300"/>
              </a:xfrm>
              <a:custGeom>
                <a:avLst/>
                <a:gdLst>
                  <a:gd name="T0" fmla="*/ 38 w 79"/>
                  <a:gd name="T1" fmla="*/ 7 h 85"/>
                  <a:gd name="T2" fmla="*/ 50 w 79"/>
                  <a:gd name="T3" fmla="*/ 52 h 85"/>
                  <a:gd name="T4" fmla="*/ 72 w 79"/>
                  <a:gd name="T5" fmla="*/ 58 h 85"/>
                  <a:gd name="T6" fmla="*/ 76 w 79"/>
                  <a:gd name="T7" fmla="*/ 80 h 85"/>
                  <a:gd name="T8" fmla="*/ 57 w 79"/>
                  <a:gd name="T9" fmla="*/ 81 h 85"/>
                  <a:gd name="T10" fmla="*/ 33 w 79"/>
                  <a:gd name="T11" fmla="*/ 69 h 85"/>
                  <a:gd name="T12" fmla="*/ 24 w 79"/>
                  <a:gd name="T13" fmla="*/ 57 h 85"/>
                  <a:gd name="T14" fmla="*/ 17 w 79"/>
                  <a:gd name="T15" fmla="*/ 51 h 85"/>
                  <a:gd name="T16" fmla="*/ 20 w 79"/>
                  <a:gd name="T17" fmla="*/ 82 h 85"/>
                  <a:gd name="T18" fmla="*/ 17 w 79"/>
                  <a:gd name="T19" fmla="*/ 81 h 85"/>
                  <a:gd name="T20" fmla="*/ 5 w 79"/>
                  <a:gd name="T21" fmla="*/ 36 h 85"/>
                  <a:gd name="T22" fmla="*/ 8 w 79"/>
                  <a:gd name="T23" fmla="*/ 14 h 85"/>
                  <a:gd name="T24" fmla="*/ 12 w 79"/>
                  <a:gd name="T25" fmla="*/ 2 h 85"/>
                  <a:gd name="T26" fmla="*/ 38 w 79"/>
                  <a:gd name="T27" fmla="*/ 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85">
                    <a:moveTo>
                      <a:pt x="38" y="7"/>
                    </a:moveTo>
                    <a:cubicBezTo>
                      <a:pt x="38" y="7"/>
                      <a:pt x="38" y="46"/>
                      <a:pt x="50" y="52"/>
                    </a:cubicBezTo>
                    <a:cubicBezTo>
                      <a:pt x="52" y="53"/>
                      <a:pt x="72" y="58"/>
                      <a:pt x="72" y="58"/>
                    </a:cubicBezTo>
                    <a:cubicBezTo>
                      <a:pt x="72" y="58"/>
                      <a:pt x="79" y="72"/>
                      <a:pt x="76" y="80"/>
                    </a:cubicBezTo>
                    <a:cubicBezTo>
                      <a:pt x="75" y="83"/>
                      <a:pt x="64" y="81"/>
                      <a:pt x="57" y="81"/>
                    </a:cubicBezTo>
                    <a:cubicBezTo>
                      <a:pt x="39" y="82"/>
                      <a:pt x="33" y="69"/>
                      <a:pt x="33" y="69"/>
                    </a:cubicBezTo>
                    <a:cubicBezTo>
                      <a:pt x="33" y="69"/>
                      <a:pt x="26" y="59"/>
                      <a:pt x="24" y="57"/>
                    </a:cubicBezTo>
                    <a:cubicBezTo>
                      <a:pt x="15" y="40"/>
                      <a:pt x="17" y="51"/>
                      <a:pt x="17" y="51"/>
                    </a:cubicBezTo>
                    <a:cubicBezTo>
                      <a:pt x="20" y="82"/>
                      <a:pt x="20" y="82"/>
                      <a:pt x="20" y="82"/>
                    </a:cubicBezTo>
                    <a:cubicBezTo>
                      <a:pt x="20" y="82"/>
                      <a:pt x="18" y="80"/>
                      <a:pt x="17" y="81"/>
                    </a:cubicBezTo>
                    <a:cubicBezTo>
                      <a:pt x="17" y="85"/>
                      <a:pt x="5" y="36"/>
                      <a:pt x="5" y="36"/>
                    </a:cubicBezTo>
                    <a:cubicBezTo>
                      <a:pt x="5" y="36"/>
                      <a:pt x="0" y="27"/>
                      <a:pt x="8" y="14"/>
                    </a:cubicBezTo>
                    <a:cubicBezTo>
                      <a:pt x="13" y="7"/>
                      <a:pt x="9" y="2"/>
                      <a:pt x="12" y="2"/>
                    </a:cubicBezTo>
                    <a:cubicBezTo>
                      <a:pt x="21" y="0"/>
                      <a:pt x="38" y="7"/>
                      <a:pt x="38" y="7"/>
                    </a:cubicBezTo>
                    <a:close/>
                  </a:path>
                </a:pathLst>
              </a:custGeom>
              <a:solidFill>
                <a:srgbClr val="6B7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4" name="Freeform 166">
                <a:extLst>
                  <a:ext uri="{FF2B5EF4-FFF2-40B4-BE49-F238E27FC236}">
                    <a16:creationId xmlns:a16="http://schemas.microsoft.com/office/drawing/2014/main" id="{D3122F9A-7C7F-4CFC-8790-2D08A28ECE47}"/>
                  </a:ext>
                </a:extLst>
              </p:cNvPr>
              <p:cNvSpPr>
                <a:spLocks/>
              </p:cNvSpPr>
              <p:nvPr/>
            </p:nvSpPr>
            <p:spPr bwMode="auto">
              <a:xfrm>
                <a:off x="981075" y="3889376"/>
                <a:ext cx="88900" cy="139700"/>
              </a:xfrm>
              <a:custGeom>
                <a:avLst/>
                <a:gdLst>
                  <a:gd name="T0" fmla="*/ 47 w 66"/>
                  <a:gd name="T1" fmla="*/ 26 h 104"/>
                  <a:gd name="T2" fmla="*/ 55 w 66"/>
                  <a:gd name="T3" fmla="*/ 71 h 104"/>
                  <a:gd name="T4" fmla="*/ 65 w 66"/>
                  <a:gd name="T5" fmla="*/ 83 h 104"/>
                  <a:gd name="T6" fmla="*/ 64 w 66"/>
                  <a:gd name="T7" fmla="*/ 97 h 104"/>
                  <a:gd name="T8" fmla="*/ 37 w 66"/>
                  <a:gd name="T9" fmla="*/ 95 h 104"/>
                  <a:gd name="T10" fmla="*/ 20 w 66"/>
                  <a:gd name="T11" fmla="*/ 71 h 104"/>
                  <a:gd name="T12" fmla="*/ 16 w 66"/>
                  <a:gd name="T13" fmla="*/ 50 h 104"/>
                  <a:gd name="T14" fmla="*/ 5 w 66"/>
                  <a:gd name="T15" fmla="*/ 80 h 104"/>
                  <a:gd name="T16" fmla="*/ 2 w 66"/>
                  <a:gd name="T17" fmla="*/ 78 h 104"/>
                  <a:gd name="T18" fmla="*/ 8 w 66"/>
                  <a:gd name="T19" fmla="*/ 31 h 104"/>
                  <a:gd name="T20" fmla="*/ 23 w 66"/>
                  <a:gd name="T21" fmla="*/ 11 h 104"/>
                  <a:gd name="T22" fmla="*/ 47 w 66"/>
                  <a:gd name="T23"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104">
                    <a:moveTo>
                      <a:pt x="47" y="26"/>
                    </a:moveTo>
                    <a:cubicBezTo>
                      <a:pt x="47" y="26"/>
                      <a:pt x="37" y="57"/>
                      <a:pt x="55" y="71"/>
                    </a:cubicBezTo>
                    <a:cubicBezTo>
                      <a:pt x="65" y="78"/>
                      <a:pt x="65" y="83"/>
                      <a:pt x="65" y="83"/>
                    </a:cubicBezTo>
                    <a:cubicBezTo>
                      <a:pt x="65" y="83"/>
                      <a:pt x="66" y="90"/>
                      <a:pt x="64" y="97"/>
                    </a:cubicBezTo>
                    <a:cubicBezTo>
                      <a:pt x="62" y="104"/>
                      <a:pt x="48" y="101"/>
                      <a:pt x="37" y="95"/>
                    </a:cubicBezTo>
                    <a:cubicBezTo>
                      <a:pt x="21" y="88"/>
                      <a:pt x="20" y="71"/>
                      <a:pt x="20" y="71"/>
                    </a:cubicBezTo>
                    <a:cubicBezTo>
                      <a:pt x="16" y="50"/>
                      <a:pt x="16" y="50"/>
                      <a:pt x="16" y="50"/>
                    </a:cubicBezTo>
                    <a:cubicBezTo>
                      <a:pt x="5" y="80"/>
                      <a:pt x="5" y="80"/>
                      <a:pt x="5" y="80"/>
                    </a:cubicBezTo>
                    <a:cubicBezTo>
                      <a:pt x="5" y="80"/>
                      <a:pt x="3" y="78"/>
                      <a:pt x="2" y="78"/>
                    </a:cubicBezTo>
                    <a:cubicBezTo>
                      <a:pt x="0" y="82"/>
                      <a:pt x="5" y="42"/>
                      <a:pt x="8" y="31"/>
                    </a:cubicBezTo>
                    <a:cubicBezTo>
                      <a:pt x="14" y="13"/>
                      <a:pt x="21" y="15"/>
                      <a:pt x="23" y="11"/>
                    </a:cubicBezTo>
                    <a:cubicBezTo>
                      <a:pt x="29" y="0"/>
                      <a:pt x="47" y="26"/>
                      <a:pt x="47" y="26"/>
                    </a:cubicBezTo>
                    <a:close/>
                  </a:path>
                </a:pathLst>
              </a:custGeom>
              <a:solidFill>
                <a:srgbClr val="919B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5" name="Freeform 167">
                <a:extLst>
                  <a:ext uri="{FF2B5EF4-FFF2-40B4-BE49-F238E27FC236}">
                    <a16:creationId xmlns:a16="http://schemas.microsoft.com/office/drawing/2014/main" id="{A96D4B7A-E04F-4D98-9EE8-AE754CB4A9D7}"/>
                  </a:ext>
                </a:extLst>
              </p:cNvPr>
              <p:cNvSpPr>
                <a:spLocks/>
              </p:cNvSpPr>
              <p:nvPr/>
            </p:nvSpPr>
            <p:spPr bwMode="auto">
              <a:xfrm>
                <a:off x="1185863" y="3060701"/>
                <a:ext cx="61913" cy="92075"/>
              </a:xfrm>
              <a:custGeom>
                <a:avLst/>
                <a:gdLst>
                  <a:gd name="T0" fmla="*/ 5 w 46"/>
                  <a:gd name="T1" fmla="*/ 63 h 68"/>
                  <a:gd name="T2" fmla="*/ 2 w 46"/>
                  <a:gd name="T3" fmla="*/ 33 h 68"/>
                  <a:gd name="T4" fmla="*/ 10 w 46"/>
                  <a:gd name="T5" fmla="*/ 27 h 68"/>
                  <a:gd name="T6" fmla="*/ 14 w 46"/>
                  <a:gd name="T7" fmla="*/ 24 h 68"/>
                  <a:gd name="T8" fmla="*/ 20 w 46"/>
                  <a:gd name="T9" fmla="*/ 6 h 68"/>
                  <a:gd name="T10" fmla="*/ 26 w 46"/>
                  <a:gd name="T11" fmla="*/ 3 h 68"/>
                  <a:gd name="T12" fmla="*/ 22 w 46"/>
                  <a:gd name="T13" fmla="*/ 22 h 68"/>
                  <a:gd name="T14" fmla="*/ 26 w 46"/>
                  <a:gd name="T15" fmla="*/ 24 h 68"/>
                  <a:gd name="T16" fmla="*/ 43 w 46"/>
                  <a:gd name="T17" fmla="*/ 8 h 68"/>
                  <a:gd name="T18" fmla="*/ 40 w 46"/>
                  <a:gd name="T19" fmla="*/ 16 h 68"/>
                  <a:gd name="T20" fmla="*/ 30 w 46"/>
                  <a:gd name="T21" fmla="*/ 29 h 68"/>
                  <a:gd name="T22" fmla="*/ 32 w 46"/>
                  <a:gd name="T23" fmla="*/ 45 h 68"/>
                  <a:gd name="T24" fmla="*/ 17 w 46"/>
                  <a:gd name="T25" fmla="*/ 62 h 68"/>
                  <a:gd name="T26" fmla="*/ 5 w 46"/>
                  <a:gd name="T27"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8">
                    <a:moveTo>
                      <a:pt x="5" y="63"/>
                    </a:moveTo>
                    <a:cubicBezTo>
                      <a:pt x="5" y="63"/>
                      <a:pt x="0" y="39"/>
                      <a:pt x="2" y="33"/>
                    </a:cubicBezTo>
                    <a:cubicBezTo>
                      <a:pt x="3" y="29"/>
                      <a:pt x="8" y="28"/>
                      <a:pt x="10" y="27"/>
                    </a:cubicBezTo>
                    <a:cubicBezTo>
                      <a:pt x="12" y="27"/>
                      <a:pt x="14" y="24"/>
                      <a:pt x="14" y="24"/>
                    </a:cubicBezTo>
                    <a:cubicBezTo>
                      <a:pt x="14" y="24"/>
                      <a:pt x="17" y="18"/>
                      <a:pt x="20" y="6"/>
                    </a:cubicBezTo>
                    <a:cubicBezTo>
                      <a:pt x="22" y="0"/>
                      <a:pt x="25" y="0"/>
                      <a:pt x="26" y="3"/>
                    </a:cubicBezTo>
                    <a:cubicBezTo>
                      <a:pt x="26" y="5"/>
                      <a:pt x="24" y="17"/>
                      <a:pt x="22" y="22"/>
                    </a:cubicBezTo>
                    <a:cubicBezTo>
                      <a:pt x="22" y="24"/>
                      <a:pt x="22" y="28"/>
                      <a:pt x="26" y="24"/>
                    </a:cubicBezTo>
                    <a:cubicBezTo>
                      <a:pt x="32" y="18"/>
                      <a:pt x="41" y="8"/>
                      <a:pt x="43" y="8"/>
                    </a:cubicBezTo>
                    <a:cubicBezTo>
                      <a:pt x="46" y="8"/>
                      <a:pt x="45" y="10"/>
                      <a:pt x="40" y="16"/>
                    </a:cubicBezTo>
                    <a:cubicBezTo>
                      <a:pt x="37" y="21"/>
                      <a:pt x="29" y="29"/>
                      <a:pt x="30" y="29"/>
                    </a:cubicBezTo>
                    <a:cubicBezTo>
                      <a:pt x="37" y="40"/>
                      <a:pt x="32" y="45"/>
                      <a:pt x="32" y="45"/>
                    </a:cubicBezTo>
                    <a:cubicBezTo>
                      <a:pt x="32" y="45"/>
                      <a:pt x="21" y="60"/>
                      <a:pt x="17" y="62"/>
                    </a:cubicBezTo>
                    <a:cubicBezTo>
                      <a:pt x="7" y="68"/>
                      <a:pt x="5" y="63"/>
                      <a:pt x="5" y="63"/>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6" name="Freeform 168">
                <a:extLst>
                  <a:ext uri="{FF2B5EF4-FFF2-40B4-BE49-F238E27FC236}">
                    <a16:creationId xmlns:a16="http://schemas.microsoft.com/office/drawing/2014/main" id="{A3B56F8D-B0DA-4E72-918B-DEB92B7C2082}"/>
                  </a:ext>
                </a:extLst>
              </p:cNvPr>
              <p:cNvSpPr>
                <a:spLocks/>
              </p:cNvSpPr>
              <p:nvPr/>
            </p:nvSpPr>
            <p:spPr bwMode="auto">
              <a:xfrm>
                <a:off x="1036638" y="3109913"/>
                <a:ext cx="184150" cy="322263"/>
              </a:xfrm>
              <a:custGeom>
                <a:avLst/>
                <a:gdLst>
                  <a:gd name="T0" fmla="*/ 4 w 137"/>
                  <a:gd name="T1" fmla="*/ 222 h 240"/>
                  <a:gd name="T2" fmla="*/ 5 w 137"/>
                  <a:gd name="T3" fmla="*/ 202 h 240"/>
                  <a:gd name="T4" fmla="*/ 56 w 137"/>
                  <a:gd name="T5" fmla="*/ 124 h 240"/>
                  <a:gd name="T6" fmla="*/ 117 w 137"/>
                  <a:gd name="T7" fmla="*/ 18 h 240"/>
                  <a:gd name="T8" fmla="*/ 127 w 137"/>
                  <a:gd name="T9" fmla="*/ 6 h 240"/>
                  <a:gd name="T10" fmla="*/ 132 w 137"/>
                  <a:gd name="T11" fmla="*/ 18 h 240"/>
                  <a:gd name="T12" fmla="*/ 87 w 137"/>
                  <a:gd name="T13" fmla="*/ 127 h 240"/>
                  <a:gd name="T14" fmla="*/ 43 w 137"/>
                  <a:gd name="T15" fmla="*/ 196 h 240"/>
                  <a:gd name="T16" fmla="*/ 4 w 137"/>
                  <a:gd name="T17"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40">
                    <a:moveTo>
                      <a:pt x="4" y="222"/>
                    </a:moveTo>
                    <a:cubicBezTo>
                      <a:pt x="4" y="222"/>
                      <a:pt x="0" y="217"/>
                      <a:pt x="5" y="202"/>
                    </a:cubicBezTo>
                    <a:cubicBezTo>
                      <a:pt x="9" y="187"/>
                      <a:pt x="27" y="165"/>
                      <a:pt x="56" y="124"/>
                    </a:cubicBezTo>
                    <a:cubicBezTo>
                      <a:pt x="95" y="66"/>
                      <a:pt x="116" y="23"/>
                      <a:pt x="117" y="18"/>
                    </a:cubicBezTo>
                    <a:cubicBezTo>
                      <a:pt x="117" y="16"/>
                      <a:pt x="123" y="8"/>
                      <a:pt x="127" y="6"/>
                    </a:cubicBezTo>
                    <a:cubicBezTo>
                      <a:pt x="136" y="0"/>
                      <a:pt x="137" y="5"/>
                      <a:pt x="132" y="18"/>
                    </a:cubicBezTo>
                    <a:cubicBezTo>
                      <a:pt x="131" y="21"/>
                      <a:pt x="113" y="87"/>
                      <a:pt x="87" y="127"/>
                    </a:cubicBezTo>
                    <a:cubicBezTo>
                      <a:pt x="62" y="163"/>
                      <a:pt x="53" y="179"/>
                      <a:pt x="43" y="196"/>
                    </a:cubicBezTo>
                    <a:cubicBezTo>
                      <a:pt x="33" y="212"/>
                      <a:pt x="19" y="240"/>
                      <a:pt x="4" y="2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7" name="Freeform 169">
                <a:extLst>
                  <a:ext uri="{FF2B5EF4-FFF2-40B4-BE49-F238E27FC236}">
                    <a16:creationId xmlns:a16="http://schemas.microsoft.com/office/drawing/2014/main" id="{2681F5A6-249F-4394-AF3B-9E1A960A17D0}"/>
                  </a:ext>
                </a:extLst>
              </p:cNvPr>
              <p:cNvSpPr>
                <a:spLocks/>
              </p:cNvSpPr>
              <p:nvPr/>
            </p:nvSpPr>
            <p:spPr bwMode="auto">
              <a:xfrm>
                <a:off x="960438" y="3005138"/>
                <a:ext cx="82550" cy="447675"/>
              </a:xfrm>
              <a:custGeom>
                <a:avLst/>
                <a:gdLst>
                  <a:gd name="T0" fmla="*/ 11 w 61"/>
                  <a:gd name="T1" fmla="*/ 322 h 333"/>
                  <a:gd name="T2" fmla="*/ 2 w 61"/>
                  <a:gd name="T3" fmla="*/ 301 h 333"/>
                  <a:gd name="T4" fmla="*/ 19 w 61"/>
                  <a:gd name="T5" fmla="*/ 198 h 333"/>
                  <a:gd name="T6" fmla="*/ 34 w 61"/>
                  <a:gd name="T7" fmla="*/ 67 h 333"/>
                  <a:gd name="T8" fmla="*/ 22 w 61"/>
                  <a:gd name="T9" fmla="*/ 37 h 333"/>
                  <a:gd name="T10" fmla="*/ 15 w 61"/>
                  <a:gd name="T11" fmla="*/ 11 h 333"/>
                  <a:gd name="T12" fmla="*/ 32 w 61"/>
                  <a:gd name="T13" fmla="*/ 13 h 333"/>
                  <a:gd name="T14" fmla="*/ 41 w 61"/>
                  <a:gd name="T15" fmla="*/ 29 h 333"/>
                  <a:gd name="T16" fmla="*/ 51 w 61"/>
                  <a:gd name="T17" fmla="*/ 57 h 333"/>
                  <a:gd name="T18" fmla="*/ 52 w 61"/>
                  <a:gd name="T19" fmla="*/ 187 h 333"/>
                  <a:gd name="T20" fmla="*/ 38 w 61"/>
                  <a:gd name="T21" fmla="*/ 277 h 333"/>
                  <a:gd name="T22" fmla="*/ 11 w 61"/>
                  <a:gd name="T23" fmla="*/ 32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333">
                    <a:moveTo>
                      <a:pt x="11" y="322"/>
                    </a:moveTo>
                    <a:cubicBezTo>
                      <a:pt x="11" y="322"/>
                      <a:pt x="4" y="319"/>
                      <a:pt x="2" y="301"/>
                    </a:cubicBezTo>
                    <a:cubicBezTo>
                      <a:pt x="0" y="284"/>
                      <a:pt x="8" y="254"/>
                      <a:pt x="19" y="198"/>
                    </a:cubicBezTo>
                    <a:cubicBezTo>
                      <a:pt x="33" y="122"/>
                      <a:pt x="36" y="72"/>
                      <a:pt x="34" y="67"/>
                    </a:cubicBezTo>
                    <a:cubicBezTo>
                      <a:pt x="32" y="62"/>
                      <a:pt x="22" y="37"/>
                      <a:pt x="22" y="37"/>
                    </a:cubicBezTo>
                    <a:cubicBezTo>
                      <a:pt x="22" y="37"/>
                      <a:pt x="14" y="18"/>
                      <a:pt x="15" y="11"/>
                    </a:cubicBezTo>
                    <a:cubicBezTo>
                      <a:pt x="18" y="0"/>
                      <a:pt x="29" y="7"/>
                      <a:pt x="32" y="13"/>
                    </a:cubicBezTo>
                    <a:cubicBezTo>
                      <a:pt x="35" y="19"/>
                      <a:pt x="36" y="21"/>
                      <a:pt x="41" y="29"/>
                    </a:cubicBezTo>
                    <a:cubicBezTo>
                      <a:pt x="47" y="39"/>
                      <a:pt x="55" y="44"/>
                      <a:pt x="51" y="57"/>
                    </a:cubicBezTo>
                    <a:cubicBezTo>
                      <a:pt x="50" y="61"/>
                      <a:pt x="61" y="135"/>
                      <a:pt x="52" y="187"/>
                    </a:cubicBezTo>
                    <a:cubicBezTo>
                      <a:pt x="43" y="236"/>
                      <a:pt x="41" y="255"/>
                      <a:pt x="38" y="277"/>
                    </a:cubicBezTo>
                    <a:cubicBezTo>
                      <a:pt x="35" y="299"/>
                      <a:pt x="33" y="333"/>
                      <a:pt x="11" y="322"/>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8" name="Freeform 170">
                <a:extLst>
                  <a:ext uri="{FF2B5EF4-FFF2-40B4-BE49-F238E27FC236}">
                    <a16:creationId xmlns:a16="http://schemas.microsoft.com/office/drawing/2014/main" id="{B05B40B5-356B-4084-B2E1-3274EFEFB24E}"/>
                  </a:ext>
                </a:extLst>
              </p:cNvPr>
              <p:cNvSpPr>
                <a:spLocks/>
              </p:cNvSpPr>
              <p:nvPr/>
            </p:nvSpPr>
            <p:spPr bwMode="auto">
              <a:xfrm>
                <a:off x="1012825" y="3028951"/>
                <a:ext cx="33338" cy="58738"/>
              </a:xfrm>
              <a:custGeom>
                <a:avLst/>
                <a:gdLst>
                  <a:gd name="T0" fmla="*/ 22 w 25"/>
                  <a:gd name="T1" fmla="*/ 4 h 44"/>
                  <a:gd name="T2" fmla="*/ 14 w 25"/>
                  <a:gd name="T3" fmla="*/ 11 h 44"/>
                  <a:gd name="T4" fmla="*/ 3 w 25"/>
                  <a:gd name="T5" fmla="*/ 22 h 44"/>
                  <a:gd name="T6" fmla="*/ 3 w 25"/>
                  <a:gd name="T7" fmla="*/ 44 h 44"/>
                  <a:gd name="T8" fmla="*/ 14 w 25"/>
                  <a:gd name="T9" fmla="*/ 38 h 44"/>
                  <a:gd name="T10" fmla="*/ 22 w 25"/>
                  <a:gd name="T11" fmla="*/ 12 h 44"/>
                  <a:gd name="T12" fmla="*/ 22 w 25"/>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25" h="44">
                    <a:moveTo>
                      <a:pt x="22" y="4"/>
                    </a:moveTo>
                    <a:cubicBezTo>
                      <a:pt x="22" y="4"/>
                      <a:pt x="19" y="0"/>
                      <a:pt x="14" y="11"/>
                    </a:cubicBezTo>
                    <a:cubicBezTo>
                      <a:pt x="12" y="15"/>
                      <a:pt x="9" y="24"/>
                      <a:pt x="3" y="22"/>
                    </a:cubicBezTo>
                    <a:cubicBezTo>
                      <a:pt x="0" y="21"/>
                      <a:pt x="3" y="44"/>
                      <a:pt x="3" y="44"/>
                    </a:cubicBezTo>
                    <a:cubicBezTo>
                      <a:pt x="3" y="44"/>
                      <a:pt x="12" y="40"/>
                      <a:pt x="14" y="38"/>
                    </a:cubicBezTo>
                    <a:cubicBezTo>
                      <a:pt x="18" y="33"/>
                      <a:pt x="22" y="12"/>
                      <a:pt x="22" y="12"/>
                    </a:cubicBezTo>
                    <a:cubicBezTo>
                      <a:pt x="22" y="12"/>
                      <a:pt x="25" y="1"/>
                      <a:pt x="22" y="4"/>
                    </a:cubicBezTo>
                    <a:close/>
                  </a:path>
                </a:pathLst>
              </a:custGeom>
              <a:solidFill>
                <a:srgbClr val="EAC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79" name="Freeform 171">
                <a:extLst>
                  <a:ext uri="{FF2B5EF4-FFF2-40B4-BE49-F238E27FC236}">
                    <a16:creationId xmlns:a16="http://schemas.microsoft.com/office/drawing/2014/main" id="{2257182F-0D43-4AF5-90BE-08013F6A1CFA}"/>
                  </a:ext>
                </a:extLst>
              </p:cNvPr>
              <p:cNvSpPr>
                <a:spLocks/>
              </p:cNvSpPr>
              <p:nvPr/>
            </p:nvSpPr>
            <p:spPr bwMode="auto">
              <a:xfrm>
                <a:off x="938213" y="3181351"/>
                <a:ext cx="157163" cy="352425"/>
              </a:xfrm>
              <a:custGeom>
                <a:avLst/>
                <a:gdLst>
                  <a:gd name="T0" fmla="*/ 111 w 117"/>
                  <a:gd name="T1" fmla="*/ 38 h 263"/>
                  <a:gd name="T2" fmla="*/ 73 w 117"/>
                  <a:gd name="T3" fmla="*/ 5 h 263"/>
                  <a:gd name="T4" fmla="*/ 10 w 117"/>
                  <a:gd name="T5" fmla="*/ 51 h 263"/>
                  <a:gd name="T6" fmla="*/ 23 w 117"/>
                  <a:gd name="T7" fmla="*/ 138 h 263"/>
                  <a:gd name="T8" fmla="*/ 46 w 117"/>
                  <a:gd name="T9" fmla="*/ 228 h 263"/>
                  <a:gd name="T10" fmla="*/ 27 w 117"/>
                  <a:gd name="T11" fmla="*/ 263 h 263"/>
                  <a:gd name="T12" fmla="*/ 77 w 117"/>
                  <a:gd name="T13" fmla="*/ 221 h 263"/>
                  <a:gd name="T14" fmla="*/ 75 w 117"/>
                  <a:gd name="T15" fmla="*/ 137 h 263"/>
                  <a:gd name="T16" fmla="*/ 83 w 117"/>
                  <a:gd name="T17" fmla="*/ 164 h 263"/>
                  <a:gd name="T18" fmla="*/ 87 w 117"/>
                  <a:gd name="T19" fmla="*/ 220 h 263"/>
                  <a:gd name="T20" fmla="*/ 112 w 117"/>
                  <a:gd name="T21" fmla="*/ 153 h 263"/>
                  <a:gd name="T22" fmla="*/ 104 w 117"/>
                  <a:gd name="T23" fmla="*/ 97 h 263"/>
                  <a:gd name="T24" fmla="*/ 111 w 117"/>
                  <a:gd name="T25" fmla="*/ 62 h 263"/>
                  <a:gd name="T26" fmla="*/ 111 w 117"/>
                  <a:gd name="T27" fmla="*/ 3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263">
                    <a:moveTo>
                      <a:pt x="111" y="38"/>
                    </a:moveTo>
                    <a:cubicBezTo>
                      <a:pt x="111" y="38"/>
                      <a:pt x="103" y="10"/>
                      <a:pt x="73" y="5"/>
                    </a:cubicBezTo>
                    <a:cubicBezTo>
                      <a:pt x="43" y="0"/>
                      <a:pt x="17" y="25"/>
                      <a:pt x="10" y="51"/>
                    </a:cubicBezTo>
                    <a:cubicBezTo>
                      <a:pt x="0" y="84"/>
                      <a:pt x="13" y="122"/>
                      <a:pt x="23" y="138"/>
                    </a:cubicBezTo>
                    <a:cubicBezTo>
                      <a:pt x="32" y="154"/>
                      <a:pt x="51" y="202"/>
                      <a:pt x="46" y="228"/>
                    </a:cubicBezTo>
                    <a:cubicBezTo>
                      <a:pt x="41" y="255"/>
                      <a:pt x="27" y="263"/>
                      <a:pt x="27" y="263"/>
                    </a:cubicBezTo>
                    <a:cubicBezTo>
                      <a:pt x="27" y="263"/>
                      <a:pt x="71" y="261"/>
                      <a:pt x="77" y="221"/>
                    </a:cubicBezTo>
                    <a:cubicBezTo>
                      <a:pt x="84" y="180"/>
                      <a:pt x="75" y="137"/>
                      <a:pt x="75" y="137"/>
                    </a:cubicBezTo>
                    <a:cubicBezTo>
                      <a:pt x="75" y="137"/>
                      <a:pt x="77" y="133"/>
                      <a:pt x="83" y="164"/>
                    </a:cubicBezTo>
                    <a:cubicBezTo>
                      <a:pt x="89" y="196"/>
                      <a:pt x="87" y="220"/>
                      <a:pt x="87" y="220"/>
                    </a:cubicBezTo>
                    <a:cubicBezTo>
                      <a:pt x="87" y="220"/>
                      <a:pt x="106" y="198"/>
                      <a:pt x="112" y="153"/>
                    </a:cubicBezTo>
                    <a:cubicBezTo>
                      <a:pt x="115" y="136"/>
                      <a:pt x="108" y="110"/>
                      <a:pt x="104" y="97"/>
                    </a:cubicBezTo>
                    <a:cubicBezTo>
                      <a:pt x="97" y="71"/>
                      <a:pt x="111" y="62"/>
                      <a:pt x="111" y="62"/>
                    </a:cubicBezTo>
                    <a:cubicBezTo>
                      <a:pt x="111" y="62"/>
                      <a:pt x="117" y="62"/>
                      <a:pt x="111" y="38"/>
                    </a:cubicBezTo>
                    <a:close/>
                  </a:path>
                </a:pathLst>
              </a:custGeom>
              <a:solidFill>
                <a:srgbClr val="F7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612" name="Group 611">
              <a:extLst>
                <a:ext uri="{FF2B5EF4-FFF2-40B4-BE49-F238E27FC236}">
                  <a16:creationId xmlns:a16="http://schemas.microsoft.com/office/drawing/2014/main" id="{DFA4E625-E232-4C7B-A2C3-29B233D516F8}"/>
                </a:ext>
              </a:extLst>
            </p:cNvPr>
            <p:cNvGrpSpPr/>
            <p:nvPr/>
          </p:nvGrpSpPr>
          <p:grpSpPr>
            <a:xfrm>
              <a:off x="1252203" y="2480415"/>
              <a:ext cx="167602" cy="562081"/>
              <a:chOff x="3822700" y="1671638"/>
              <a:chExt cx="260350" cy="873125"/>
            </a:xfrm>
          </p:grpSpPr>
          <p:sp>
            <p:nvSpPr>
              <p:cNvPr id="655" name="Freeform 194">
                <a:extLst>
                  <a:ext uri="{FF2B5EF4-FFF2-40B4-BE49-F238E27FC236}">
                    <a16:creationId xmlns:a16="http://schemas.microsoft.com/office/drawing/2014/main" id="{74DFBAEC-2170-44EB-9864-AF380E652D1D}"/>
                  </a:ext>
                </a:extLst>
              </p:cNvPr>
              <p:cNvSpPr>
                <a:spLocks/>
              </p:cNvSpPr>
              <p:nvPr/>
            </p:nvSpPr>
            <p:spPr bwMode="auto">
              <a:xfrm>
                <a:off x="3822700" y="2119313"/>
                <a:ext cx="46038" cy="69850"/>
              </a:xfrm>
              <a:custGeom>
                <a:avLst/>
                <a:gdLst>
                  <a:gd name="T0" fmla="*/ 25 w 35"/>
                  <a:gd name="T1" fmla="*/ 0 h 52"/>
                  <a:gd name="T2" fmla="*/ 14 w 35"/>
                  <a:gd name="T3" fmla="*/ 0 h 52"/>
                  <a:gd name="T4" fmla="*/ 7 w 35"/>
                  <a:gd name="T5" fmla="*/ 10 h 52"/>
                  <a:gd name="T6" fmla="*/ 9 w 35"/>
                  <a:gd name="T7" fmla="*/ 48 h 52"/>
                  <a:gd name="T8" fmla="*/ 20 w 35"/>
                  <a:gd name="T9" fmla="*/ 50 h 52"/>
                  <a:gd name="T10" fmla="*/ 27 w 35"/>
                  <a:gd name="T11" fmla="*/ 42 h 52"/>
                  <a:gd name="T12" fmla="*/ 26 w 35"/>
                  <a:gd name="T13" fmla="*/ 28 h 52"/>
                  <a:gd name="T14" fmla="*/ 25 w 35"/>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2">
                    <a:moveTo>
                      <a:pt x="25" y="0"/>
                    </a:moveTo>
                    <a:cubicBezTo>
                      <a:pt x="14" y="0"/>
                      <a:pt x="14" y="0"/>
                      <a:pt x="14" y="0"/>
                    </a:cubicBezTo>
                    <a:cubicBezTo>
                      <a:pt x="7" y="10"/>
                      <a:pt x="7" y="10"/>
                      <a:pt x="7" y="10"/>
                    </a:cubicBezTo>
                    <a:cubicBezTo>
                      <a:pt x="7" y="10"/>
                      <a:pt x="0" y="28"/>
                      <a:pt x="9" y="48"/>
                    </a:cubicBezTo>
                    <a:cubicBezTo>
                      <a:pt x="11" y="52"/>
                      <a:pt x="15" y="52"/>
                      <a:pt x="20" y="50"/>
                    </a:cubicBezTo>
                    <a:cubicBezTo>
                      <a:pt x="26" y="49"/>
                      <a:pt x="27" y="42"/>
                      <a:pt x="27" y="42"/>
                    </a:cubicBezTo>
                    <a:cubicBezTo>
                      <a:pt x="26" y="28"/>
                      <a:pt x="26" y="28"/>
                      <a:pt x="26" y="28"/>
                    </a:cubicBezTo>
                    <a:cubicBezTo>
                      <a:pt x="35" y="12"/>
                      <a:pt x="32" y="0"/>
                      <a:pt x="25" y="0"/>
                    </a:cubicBezTo>
                    <a:close/>
                  </a:path>
                </a:pathLst>
              </a:custGeom>
              <a:solidFill>
                <a:srgbClr val="E5CB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56" name="Freeform 195">
                <a:extLst>
                  <a:ext uri="{FF2B5EF4-FFF2-40B4-BE49-F238E27FC236}">
                    <a16:creationId xmlns:a16="http://schemas.microsoft.com/office/drawing/2014/main" id="{7924D000-9A6F-4BA0-AFF2-B7FD907514F9}"/>
                  </a:ext>
                </a:extLst>
              </p:cNvPr>
              <p:cNvSpPr>
                <a:spLocks/>
              </p:cNvSpPr>
              <p:nvPr/>
            </p:nvSpPr>
            <p:spPr bwMode="auto">
              <a:xfrm>
                <a:off x="3822700" y="2116138"/>
                <a:ext cx="34925" cy="66675"/>
              </a:xfrm>
              <a:custGeom>
                <a:avLst/>
                <a:gdLst>
                  <a:gd name="T0" fmla="*/ 24 w 25"/>
                  <a:gd name="T1" fmla="*/ 14 h 50"/>
                  <a:gd name="T2" fmla="*/ 13 w 25"/>
                  <a:gd name="T3" fmla="*/ 28 h 50"/>
                  <a:gd name="T4" fmla="*/ 20 w 25"/>
                  <a:gd name="T5" fmla="*/ 44 h 50"/>
                  <a:gd name="T6" fmla="*/ 12 w 25"/>
                  <a:gd name="T7" fmla="*/ 45 h 50"/>
                  <a:gd name="T8" fmla="*/ 1 w 25"/>
                  <a:gd name="T9" fmla="*/ 25 h 50"/>
                  <a:gd name="T10" fmla="*/ 18 w 25"/>
                  <a:gd name="T11" fmla="*/ 1 h 50"/>
                  <a:gd name="T12" fmla="*/ 24 w 25"/>
                  <a:gd name="T13" fmla="*/ 14 h 50"/>
                </a:gdLst>
                <a:ahLst/>
                <a:cxnLst>
                  <a:cxn ang="0">
                    <a:pos x="T0" y="T1"/>
                  </a:cxn>
                  <a:cxn ang="0">
                    <a:pos x="T2" y="T3"/>
                  </a:cxn>
                  <a:cxn ang="0">
                    <a:pos x="T4" y="T5"/>
                  </a:cxn>
                  <a:cxn ang="0">
                    <a:pos x="T6" y="T7"/>
                  </a:cxn>
                  <a:cxn ang="0">
                    <a:pos x="T8" y="T9"/>
                  </a:cxn>
                  <a:cxn ang="0">
                    <a:pos x="T10" y="T11"/>
                  </a:cxn>
                  <a:cxn ang="0">
                    <a:pos x="T12" y="T13"/>
                  </a:cxn>
                </a:cxnLst>
                <a:rect l="0" t="0" r="r" b="b"/>
                <a:pathLst>
                  <a:path w="25" h="50">
                    <a:moveTo>
                      <a:pt x="24" y="14"/>
                    </a:moveTo>
                    <a:cubicBezTo>
                      <a:pt x="24" y="21"/>
                      <a:pt x="16" y="23"/>
                      <a:pt x="13" y="28"/>
                    </a:cubicBezTo>
                    <a:cubicBezTo>
                      <a:pt x="11" y="33"/>
                      <a:pt x="20" y="39"/>
                      <a:pt x="20" y="44"/>
                    </a:cubicBezTo>
                    <a:cubicBezTo>
                      <a:pt x="19" y="50"/>
                      <a:pt x="13" y="48"/>
                      <a:pt x="12" y="45"/>
                    </a:cubicBezTo>
                    <a:cubicBezTo>
                      <a:pt x="12" y="44"/>
                      <a:pt x="0" y="29"/>
                      <a:pt x="1" y="25"/>
                    </a:cubicBezTo>
                    <a:cubicBezTo>
                      <a:pt x="8" y="7"/>
                      <a:pt x="13" y="0"/>
                      <a:pt x="18" y="1"/>
                    </a:cubicBezTo>
                    <a:cubicBezTo>
                      <a:pt x="24" y="2"/>
                      <a:pt x="25" y="7"/>
                      <a:pt x="24" y="14"/>
                    </a:cubicBezTo>
                    <a:close/>
                  </a:path>
                </a:pathLst>
              </a:custGeom>
              <a:solidFill>
                <a:srgbClr val="F4D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57" name="Freeform 196">
                <a:extLst>
                  <a:ext uri="{FF2B5EF4-FFF2-40B4-BE49-F238E27FC236}">
                    <a16:creationId xmlns:a16="http://schemas.microsoft.com/office/drawing/2014/main" id="{9CC4C640-4299-429D-8672-5499760F9F21}"/>
                  </a:ext>
                </a:extLst>
              </p:cNvPr>
              <p:cNvSpPr>
                <a:spLocks/>
              </p:cNvSpPr>
              <p:nvPr/>
            </p:nvSpPr>
            <p:spPr bwMode="auto">
              <a:xfrm>
                <a:off x="3859213" y="1679575"/>
                <a:ext cx="171450" cy="312738"/>
              </a:xfrm>
              <a:custGeom>
                <a:avLst/>
                <a:gdLst>
                  <a:gd name="T0" fmla="*/ 66 w 128"/>
                  <a:gd name="T1" fmla="*/ 0 h 232"/>
                  <a:gd name="T2" fmla="*/ 34 w 128"/>
                  <a:gd name="T3" fmla="*/ 22 h 232"/>
                  <a:gd name="T4" fmla="*/ 15 w 128"/>
                  <a:gd name="T5" fmla="*/ 154 h 232"/>
                  <a:gd name="T6" fmla="*/ 0 w 128"/>
                  <a:gd name="T7" fmla="*/ 232 h 232"/>
                  <a:gd name="T8" fmla="*/ 44 w 128"/>
                  <a:gd name="T9" fmla="*/ 223 h 232"/>
                  <a:gd name="T10" fmla="*/ 128 w 128"/>
                  <a:gd name="T11" fmla="*/ 165 h 232"/>
                  <a:gd name="T12" fmla="*/ 125 w 128"/>
                  <a:gd name="T13" fmla="*/ 49 h 232"/>
                  <a:gd name="T14" fmla="*/ 66 w 128"/>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32">
                    <a:moveTo>
                      <a:pt x="66" y="0"/>
                    </a:moveTo>
                    <a:cubicBezTo>
                      <a:pt x="66" y="0"/>
                      <a:pt x="45" y="5"/>
                      <a:pt x="34" y="22"/>
                    </a:cubicBezTo>
                    <a:cubicBezTo>
                      <a:pt x="19" y="44"/>
                      <a:pt x="26" y="99"/>
                      <a:pt x="15" y="154"/>
                    </a:cubicBezTo>
                    <a:cubicBezTo>
                      <a:pt x="8" y="191"/>
                      <a:pt x="0" y="232"/>
                      <a:pt x="0" y="232"/>
                    </a:cubicBezTo>
                    <a:cubicBezTo>
                      <a:pt x="0" y="232"/>
                      <a:pt x="36" y="228"/>
                      <a:pt x="44" y="223"/>
                    </a:cubicBezTo>
                    <a:cubicBezTo>
                      <a:pt x="55" y="216"/>
                      <a:pt x="128" y="165"/>
                      <a:pt x="128" y="165"/>
                    </a:cubicBezTo>
                    <a:cubicBezTo>
                      <a:pt x="128" y="165"/>
                      <a:pt x="125" y="52"/>
                      <a:pt x="125" y="49"/>
                    </a:cubicBezTo>
                    <a:cubicBezTo>
                      <a:pt x="125" y="45"/>
                      <a:pt x="66" y="0"/>
                      <a:pt x="66" y="0"/>
                    </a:cubicBezTo>
                    <a:close/>
                  </a:path>
                </a:pathLst>
              </a:custGeom>
              <a:solidFill>
                <a:srgbClr val="230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58" name="Freeform 197">
                <a:extLst>
                  <a:ext uri="{FF2B5EF4-FFF2-40B4-BE49-F238E27FC236}">
                    <a16:creationId xmlns:a16="http://schemas.microsoft.com/office/drawing/2014/main" id="{95D07A4B-C027-417B-9499-E2000F250266}"/>
                  </a:ext>
                </a:extLst>
              </p:cNvPr>
              <p:cNvSpPr>
                <a:spLocks/>
              </p:cNvSpPr>
              <p:nvPr/>
            </p:nvSpPr>
            <p:spPr bwMode="auto">
              <a:xfrm>
                <a:off x="3840163" y="1846263"/>
                <a:ext cx="92075" cy="287338"/>
              </a:xfrm>
              <a:custGeom>
                <a:avLst/>
                <a:gdLst>
                  <a:gd name="T0" fmla="*/ 54 w 68"/>
                  <a:gd name="T1" fmla="*/ 4 h 213"/>
                  <a:gd name="T2" fmla="*/ 32 w 68"/>
                  <a:gd name="T3" fmla="*/ 36 h 213"/>
                  <a:gd name="T4" fmla="*/ 27 w 68"/>
                  <a:gd name="T5" fmla="*/ 115 h 213"/>
                  <a:gd name="T6" fmla="*/ 0 w 68"/>
                  <a:gd name="T7" fmla="*/ 203 h 213"/>
                  <a:gd name="T8" fmla="*/ 4 w 68"/>
                  <a:gd name="T9" fmla="*/ 209 h 213"/>
                  <a:gd name="T10" fmla="*/ 19 w 68"/>
                  <a:gd name="T11" fmla="*/ 213 h 213"/>
                  <a:gd name="T12" fmla="*/ 57 w 68"/>
                  <a:gd name="T13" fmla="*/ 132 h 213"/>
                  <a:gd name="T14" fmla="*/ 68 w 68"/>
                  <a:gd name="T15" fmla="*/ 31 h 213"/>
                  <a:gd name="T16" fmla="*/ 54 w 68"/>
                  <a:gd name="T17" fmla="*/ 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13">
                    <a:moveTo>
                      <a:pt x="54" y="4"/>
                    </a:moveTo>
                    <a:cubicBezTo>
                      <a:pt x="54" y="4"/>
                      <a:pt x="39" y="5"/>
                      <a:pt x="32" y="36"/>
                    </a:cubicBezTo>
                    <a:cubicBezTo>
                      <a:pt x="26" y="66"/>
                      <a:pt x="30" y="106"/>
                      <a:pt x="27" y="115"/>
                    </a:cubicBezTo>
                    <a:cubicBezTo>
                      <a:pt x="24" y="122"/>
                      <a:pt x="0" y="203"/>
                      <a:pt x="0" y="203"/>
                    </a:cubicBezTo>
                    <a:cubicBezTo>
                      <a:pt x="0" y="203"/>
                      <a:pt x="3" y="208"/>
                      <a:pt x="4" y="209"/>
                    </a:cubicBezTo>
                    <a:cubicBezTo>
                      <a:pt x="11" y="212"/>
                      <a:pt x="19" y="213"/>
                      <a:pt x="19" y="213"/>
                    </a:cubicBezTo>
                    <a:cubicBezTo>
                      <a:pt x="57" y="132"/>
                      <a:pt x="57" y="132"/>
                      <a:pt x="57" y="132"/>
                    </a:cubicBezTo>
                    <a:cubicBezTo>
                      <a:pt x="68" y="31"/>
                      <a:pt x="68" y="31"/>
                      <a:pt x="68" y="31"/>
                    </a:cubicBezTo>
                    <a:cubicBezTo>
                      <a:pt x="68" y="31"/>
                      <a:pt x="66" y="0"/>
                      <a:pt x="54" y="4"/>
                    </a:cubicBezTo>
                    <a:close/>
                  </a:path>
                </a:pathLst>
              </a:custGeom>
              <a:solidFill>
                <a:srgbClr val="CEB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59" name="Freeform 198">
                <a:extLst>
                  <a:ext uri="{FF2B5EF4-FFF2-40B4-BE49-F238E27FC236}">
                    <a16:creationId xmlns:a16="http://schemas.microsoft.com/office/drawing/2014/main" id="{73B172E0-112C-4D44-8889-5BE4191B3C10}"/>
                  </a:ext>
                </a:extLst>
              </p:cNvPr>
              <p:cNvSpPr>
                <a:spLocks/>
              </p:cNvSpPr>
              <p:nvPr/>
            </p:nvSpPr>
            <p:spPr bwMode="auto">
              <a:xfrm>
                <a:off x="3978275" y="2405063"/>
                <a:ext cx="88900" cy="111125"/>
              </a:xfrm>
              <a:custGeom>
                <a:avLst/>
                <a:gdLst>
                  <a:gd name="T0" fmla="*/ 8 w 67"/>
                  <a:gd name="T1" fmla="*/ 25 h 82"/>
                  <a:gd name="T2" fmla="*/ 13 w 67"/>
                  <a:gd name="T3" fmla="*/ 50 h 82"/>
                  <a:gd name="T4" fmla="*/ 3 w 67"/>
                  <a:gd name="T5" fmla="*/ 63 h 82"/>
                  <a:gd name="T6" fmla="*/ 5 w 67"/>
                  <a:gd name="T7" fmla="*/ 78 h 82"/>
                  <a:gd name="T8" fmla="*/ 28 w 67"/>
                  <a:gd name="T9" fmla="*/ 75 h 82"/>
                  <a:gd name="T10" fmla="*/ 41 w 67"/>
                  <a:gd name="T11" fmla="*/ 65 h 82"/>
                  <a:gd name="T12" fmla="*/ 44 w 67"/>
                  <a:gd name="T13" fmla="*/ 51 h 82"/>
                  <a:gd name="T14" fmla="*/ 43 w 67"/>
                  <a:gd name="T15" fmla="*/ 37 h 82"/>
                  <a:gd name="T16" fmla="*/ 59 w 67"/>
                  <a:gd name="T17" fmla="*/ 55 h 82"/>
                  <a:gd name="T18" fmla="*/ 66 w 67"/>
                  <a:gd name="T19" fmla="*/ 50 h 82"/>
                  <a:gd name="T20" fmla="*/ 47 w 67"/>
                  <a:gd name="T21" fmla="*/ 24 h 82"/>
                  <a:gd name="T22" fmla="*/ 27 w 67"/>
                  <a:gd name="T23" fmla="*/ 6 h 82"/>
                  <a:gd name="T24" fmla="*/ 8 w 67"/>
                  <a:gd name="T25"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82">
                    <a:moveTo>
                      <a:pt x="8" y="25"/>
                    </a:moveTo>
                    <a:cubicBezTo>
                      <a:pt x="8" y="25"/>
                      <a:pt x="13" y="40"/>
                      <a:pt x="13" y="50"/>
                    </a:cubicBezTo>
                    <a:cubicBezTo>
                      <a:pt x="13" y="56"/>
                      <a:pt x="3" y="63"/>
                      <a:pt x="3" y="63"/>
                    </a:cubicBezTo>
                    <a:cubicBezTo>
                      <a:pt x="3" y="63"/>
                      <a:pt x="0" y="74"/>
                      <a:pt x="5" y="78"/>
                    </a:cubicBezTo>
                    <a:cubicBezTo>
                      <a:pt x="9" y="82"/>
                      <a:pt x="20" y="77"/>
                      <a:pt x="28" y="75"/>
                    </a:cubicBezTo>
                    <a:cubicBezTo>
                      <a:pt x="35" y="73"/>
                      <a:pt x="40" y="67"/>
                      <a:pt x="41" y="65"/>
                    </a:cubicBezTo>
                    <a:cubicBezTo>
                      <a:pt x="44" y="58"/>
                      <a:pt x="44" y="51"/>
                      <a:pt x="44" y="51"/>
                    </a:cubicBezTo>
                    <a:cubicBezTo>
                      <a:pt x="43" y="37"/>
                      <a:pt x="43" y="37"/>
                      <a:pt x="43" y="37"/>
                    </a:cubicBezTo>
                    <a:cubicBezTo>
                      <a:pt x="59" y="55"/>
                      <a:pt x="59" y="55"/>
                      <a:pt x="59" y="55"/>
                    </a:cubicBezTo>
                    <a:cubicBezTo>
                      <a:pt x="59" y="55"/>
                      <a:pt x="66" y="50"/>
                      <a:pt x="66" y="50"/>
                    </a:cubicBezTo>
                    <a:cubicBezTo>
                      <a:pt x="67" y="49"/>
                      <a:pt x="47" y="24"/>
                      <a:pt x="47" y="24"/>
                    </a:cubicBezTo>
                    <a:cubicBezTo>
                      <a:pt x="47" y="24"/>
                      <a:pt x="39" y="11"/>
                      <a:pt x="27" y="6"/>
                    </a:cubicBezTo>
                    <a:cubicBezTo>
                      <a:pt x="15" y="0"/>
                      <a:pt x="8" y="25"/>
                      <a:pt x="8" y="25"/>
                    </a:cubicBezTo>
                    <a:close/>
                  </a:path>
                </a:pathLst>
              </a:custGeom>
              <a:solidFill>
                <a:srgbClr val="C1BD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60" name="Freeform 199">
                <a:extLst>
                  <a:ext uri="{FF2B5EF4-FFF2-40B4-BE49-F238E27FC236}">
                    <a16:creationId xmlns:a16="http://schemas.microsoft.com/office/drawing/2014/main" id="{E9458012-A59C-4CC9-8BCA-57FC6B25DEBF}"/>
                  </a:ext>
                </a:extLst>
              </p:cNvPr>
              <p:cNvSpPr>
                <a:spLocks/>
              </p:cNvSpPr>
              <p:nvPr/>
            </p:nvSpPr>
            <p:spPr bwMode="auto">
              <a:xfrm>
                <a:off x="3844925" y="2043113"/>
                <a:ext cx="190500" cy="414338"/>
              </a:xfrm>
              <a:custGeom>
                <a:avLst/>
                <a:gdLst>
                  <a:gd name="T0" fmla="*/ 95 w 142"/>
                  <a:gd name="T1" fmla="*/ 79 h 308"/>
                  <a:gd name="T2" fmla="*/ 57 w 142"/>
                  <a:gd name="T3" fmla="*/ 185 h 308"/>
                  <a:gd name="T4" fmla="*/ 142 w 142"/>
                  <a:gd name="T5" fmla="*/ 288 h 308"/>
                  <a:gd name="T6" fmla="*/ 119 w 142"/>
                  <a:gd name="T7" fmla="*/ 302 h 308"/>
                  <a:gd name="T8" fmla="*/ 85 w 142"/>
                  <a:gd name="T9" fmla="*/ 284 h 308"/>
                  <a:gd name="T10" fmla="*/ 7 w 142"/>
                  <a:gd name="T11" fmla="*/ 176 h 308"/>
                  <a:gd name="T12" fmla="*/ 31 w 142"/>
                  <a:gd name="T13" fmla="*/ 65 h 308"/>
                  <a:gd name="T14" fmla="*/ 49 w 142"/>
                  <a:gd name="T15" fmla="*/ 0 h 308"/>
                  <a:gd name="T16" fmla="*/ 95 w 142"/>
                  <a:gd name="T17" fmla="*/ 79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308">
                    <a:moveTo>
                      <a:pt x="95" y="79"/>
                    </a:moveTo>
                    <a:cubicBezTo>
                      <a:pt x="96" y="82"/>
                      <a:pt x="49" y="176"/>
                      <a:pt x="57" y="185"/>
                    </a:cubicBezTo>
                    <a:cubicBezTo>
                      <a:pt x="80" y="207"/>
                      <a:pt x="141" y="280"/>
                      <a:pt x="142" y="288"/>
                    </a:cubicBezTo>
                    <a:cubicBezTo>
                      <a:pt x="142" y="288"/>
                      <a:pt x="129" y="298"/>
                      <a:pt x="119" y="302"/>
                    </a:cubicBezTo>
                    <a:cubicBezTo>
                      <a:pt x="104" y="308"/>
                      <a:pt x="85" y="284"/>
                      <a:pt x="85" y="284"/>
                    </a:cubicBezTo>
                    <a:cubicBezTo>
                      <a:pt x="61" y="249"/>
                      <a:pt x="0" y="218"/>
                      <a:pt x="7" y="176"/>
                    </a:cubicBezTo>
                    <a:cubicBezTo>
                      <a:pt x="15" y="125"/>
                      <a:pt x="31" y="65"/>
                      <a:pt x="31" y="65"/>
                    </a:cubicBezTo>
                    <a:cubicBezTo>
                      <a:pt x="49" y="0"/>
                      <a:pt x="49" y="0"/>
                      <a:pt x="49" y="0"/>
                    </a:cubicBezTo>
                    <a:cubicBezTo>
                      <a:pt x="49" y="0"/>
                      <a:pt x="94" y="32"/>
                      <a:pt x="95" y="79"/>
                    </a:cubicBezTo>
                    <a:close/>
                  </a:path>
                </a:pathLst>
              </a:custGeom>
              <a:solidFill>
                <a:srgbClr val="388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61" name="Freeform 200">
                <a:extLst>
                  <a:ext uri="{FF2B5EF4-FFF2-40B4-BE49-F238E27FC236}">
                    <a16:creationId xmlns:a16="http://schemas.microsoft.com/office/drawing/2014/main" id="{2BD47770-60B1-4FC2-9856-3C135381BCF5}"/>
                  </a:ext>
                </a:extLst>
              </p:cNvPr>
              <p:cNvSpPr>
                <a:spLocks/>
              </p:cNvSpPr>
              <p:nvPr/>
            </p:nvSpPr>
            <p:spPr bwMode="auto">
              <a:xfrm>
                <a:off x="3905250" y="2443163"/>
                <a:ext cx="93663" cy="101600"/>
              </a:xfrm>
              <a:custGeom>
                <a:avLst/>
                <a:gdLst>
                  <a:gd name="T0" fmla="*/ 45 w 70"/>
                  <a:gd name="T1" fmla="*/ 15 h 75"/>
                  <a:gd name="T2" fmla="*/ 26 w 70"/>
                  <a:gd name="T3" fmla="*/ 37 h 75"/>
                  <a:gd name="T4" fmla="*/ 5 w 70"/>
                  <a:gd name="T5" fmla="*/ 59 h 75"/>
                  <a:gd name="T6" fmla="*/ 1 w 70"/>
                  <a:gd name="T7" fmla="*/ 69 h 75"/>
                  <a:gd name="T8" fmla="*/ 12 w 70"/>
                  <a:gd name="T9" fmla="*/ 73 h 75"/>
                  <a:gd name="T10" fmla="*/ 39 w 70"/>
                  <a:gd name="T11" fmla="*/ 71 h 75"/>
                  <a:gd name="T12" fmla="*/ 47 w 70"/>
                  <a:gd name="T13" fmla="*/ 64 h 75"/>
                  <a:gd name="T14" fmla="*/ 57 w 70"/>
                  <a:gd name="T15" fmla="*/ 47 h 75"/>
                  <a:gd name="T16" fmla="*/ 59 w 70"/>
                  <a:gd name="T17" fmla="*/ 71 h 75"/>
                  <a:gd name="T18" fmla="*/ 68 w 70"/>
                  <a:gd name="T19" fmla="*/ 71 h 75"/>
                  <a:gd name="T20" fmla="*/ 69 w 70"/>
                  <a:gd name="T21" fmla="*/ 39 h 75"/>
                  <a:gd name="T22" fmla="*/ 64 w 70"/>
                  <a:gd name="T23" fmla="*/ 12 h 75"/>
                  <a:gd name="T24" fmla="*/ 45 w 70"/>
                  <a:gd name="T25"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5">
                    <a:moveTo>
                      <a:pt x="45" y="15"/>
                    </a:moveTo>
                    <a:cubicBezTo>
                      <a:pt x="45" y="15"/>
                      <a:pt x="32" y="30"/>
                      <a:pt x="26" y="37"/>
                    </a:cubicBezTo>
                    <a:cubicBezTo>
                      <a:pt x="22" y="42"/>
                      <a:pt x="5" y="59"/>
                      <a:pt x="5" y="59"/>
                    </a:cubicBezTo>
                    <a:cubicBezTo>
                      <a:pt x="5" y="59"/>
                      <a:pt x="0" y="63"/>
                      <a:pt x="1" y="69"/>
                    </a:cubicBezTo>
                    <a:cubicBezTo>
                      <a:pt x="2" y="75"/>
                      <a:pt x="4" y="73"/>
                      <a:pt x="12" y="73"/>
                    </a:cubicBezTo>
                    <a:cubicBezTo>
                      <a:pt x="17" y="73"/>
                      <a:pt x="31" y="71"/>
                      <a:pt x="39" y="71"/>
                    </a:cubicBezTo>
                    <a:cubicBezTo>
                      <a:pt x="44" y="71"/>
                      <a:pt x="47" y="64"/>
                      <a:pt x="47" y="64"/>
                    </a:cubicBezTo>
                    <a:cubicBezTo>
                      <a:pt x="57" y="47"/>
                      <a:pt x="57" y="47"/>
                      <a:pt x="57" y="47"/>
                    </a:cubicBezTo>
                    <a:cubicBezTo>
                      <a:pt x="59" y="71"/>
                      <a:pt x="59" y="71"/>
                      <a:pt x="59" y="71"/>
                    </a:cubicBezTo>
                    <a:cubicBezTo>
                      <a:pt x="59" y="71"/>
                      <a:pt x="67" y="71"/>
                      <a:pt x="68" y="71"/>
                    </a:cubicBezTo>
                    <a:cubicBezTo>
                      <a:pt x="68" y="71"/>
                      <a:pt x="69" y="39"/>
                      <a:pt x="69" y="39"/>
                    </a:cubicBezTo>
                    <a:cubicBezTo>
                      <a:pt x="69" y="39"/>
                      <a:pt x="70" y="24"/>
                      <a:pt x="64" y="12"/>
                    </a:cubicBezTo>
                    <a:cubicBezTo>
                      <a:pt x="58" y="0"/>
                      <a:pt x="45" y="15"/>
                      <a:pt x="45" y="15"/>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62" name="Freeform 201">
                <a:extLst>
                  <a:ext uri="{FF2B5EF4-FFF2-40B4-BE49-F238E27FC236}">
                    <a16:creationId xmlns:a16="http://schemas.microsoft.com/office/drawing/2014/main" id="{0F94613D-39AA-4294-8FC9-5211DF5F3FCC}"/>
                  </a:ext>
                </a:extLst>
              </p:cNvPr>
              <p:cNvSpPr>
                <a:spLocks/>
              </p:cNvSpPr>
              <p:nvPr/>
            </p:nvSpPr>
            <p:spPr bwMode="auto">
              <a:xfrm>
                <a:off x="3946525" y="2073275"/>
                <a:ext cx="85725" cy="419100"/>
              </a:xfrm>
              <a:custGeom>
                <a:avLst/>
                <a:gdLst>
                  <a:gd name="T0" fmla="*/ 42 w 64"/>
                  <a:gd name="T1" fmla="*/ 8 h 311"/>
                  <a:gd name="T2" fmla="*/ 63 w 64"/>
                  <a:gd name="T3" fmla="*/ 86 h 311"/>
                  <a:gd name="T4" fmla="*/ 35 w 64"/>
                  <a:gd name="T5" fmla="*/ 294 h 311"/>
                  <a:gd name="T6" fmla="*/ 22 w 64"/>
                  <a:gd name="T7" fmla="*/ 306 h 311"/>
                  <a:gd name="T8" fmla="*/ 2 w 64"/>
                  <a:gd name="T9" fmla="*/ 305 h 311"/>
                  <a:gd name="T10" fmla="*/ 0 w 64"/>
                  <a:gd name="T11" fmla="*/ 55 h 311"/>
                  <a:gd name="T12" fmla="*/ 12 w 64"/>
                  <a:gd name="T13" fmla="*/ 22 h 311"/>
                  <a:gd name="T14" fmla="*/ 20 w 64"/>
                  <a:gd name="T15" fmla="*/ 0 h 311"/>
                  <a:gd name="T16" fmla="*/ 42 w 64"/>
                  <a:gd name="T17" fmla="*/ 8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11">
                    <a:moveTo>
                      <a:pt x="42" y="8"/>
                    </a:moveTo>
                    <a:cubicBezTo>
                      <a:pt x="47" y="25"/>
                      <a:pt x="64" y="35"/>
                      <a:pt x="63" y="86"/>
                    </a:cubicBezTo>
                    <a:cubicBezTo>
                      <a:pt x="63" y="93"/>
                      <a:pt x="40" y="270"/>
                      <a:pt x="35" y="294"/>
                    </a:cubicBezTo>
                    <a:cubicBezTo>
                      <a:pt x="35" y="294"/>
                      <a:pt x="33" y="302"/>
                      <a:pt x="22" y="306"/>
                    </a:cubicBezTo>
                    <a:cubicBezTo>
                      <a:pt x="8" y="311"/>
                      <a:pt x="2" y="305"/>
                      <a:pt x="2" y="305"/>
                    </a:cubicBezTo>
                    <a:cubicBezTo>
                      <a:pt x="2" y="301"/>
                      <a:pt x="0" y="55"/>
                      <a:pt x="0" y="55"/>
                    </a:cubicBezTo>
                    <a:cubicBezTo>
                      <a:pt x="0" y="55"/>
                      <a:pt x="12" y="24"/>
                      <a:pt x="12" y="22"/>
                    </a:cubicBezTo>
                    <a:cubicBezTo>
                      <a:pt x="20" y="0"/>
                      <a:pt x="20" y="0"/>
                      <a:pt x="20" y="0"/>
                    </a:cubicBezTo>
                    <a:lnTo>
                      <a:pt x="42" y="8"/>
                    </a:ln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63" name="Freeform 202">
                <a:extLst>
                  <a:ext uri="{FF2B5EF4-FFF2-40B4-BE49-F238E27FC236}">
                    <a16:creationId xmlns:a16="http://schemas.microsoft.com/office/drawing/2014/main" id="{CAA86FD5-18AB-4B35-814A-4AFAE5A6486D}"/>
                  </a:ext>
                </a:extLst>
              </p:cNvPr>
              <p:cNvSpPr>
                <a:spLocks/>
              </p:cNvSpPr>
              <p:nvPr/>
            </p:nvSpPr>
            <p:spPr bwMode="auto">
              <a:xfrm>
                <a:off x="3884613" y="1846263"/>
                <a:ext cx="157163" cy="328613"/>
              </a:xfrm>
              <a:custGeom>
                <a:avLst/>
                <a:gdLst>
                  <a:gd name="T0" fmla="*/ 19 w 117"/>
                  <a:gd name="T1" fmla="*/ 6 h 244"/>
                  <a:gd name="T2" fmla="*/ 8 w 117"/>
                  <a:gd name="T3" fmla="*/ 58 h 244"/>
                  <a:gd name="T4" fmla="*/ 3 w 117"/>
                  <a:gd name="T5" fmla="*/ 83 h 244"/>
                  <a:gd name="T6" fmla="*/ 14 w 117"/>
                  <a:gd name="T7" fmla="*/ 113 h 244"/>
                  <a:gd name="T8" fmla="*/ 0 w 117"/>
                  <a:gd name="T9" fmla="*/ 208 h 244"/>
                  <a:gd name="T10" fmla="*/ 19 w 117"/>
                  <a:gd name="T11" fmla="*/ 227 h 244"/>
                  <a:gd name="T12" fmla="*/ 109 w 117"/>
                  <a:gd name="T13" fmla="*/ 224 h 244"/>
                  <a:gd name="T14" fmla="*/ 99 w 117"/>
                  <a:gd name="T15" fmla="*/ 164 h 244"/>
                  <a:gd name="T16" fmla="*/ 93 w 117"/>
                  <a:gd name="T17" fmla="*/ 137 h 244"/>
                  <a:gd name="T18" fmla="*/ 93 w 117"/>
                  <a:gd name="T19" fmla="*/ 118 h 244"/>
                  <a:gd name="T20" fmla="*/ 105 w 117"/>
                  <a:gd name="T21" fmla="*/ 81 h 244"/>
                  <a:gd name="T22" fmla="*/ 106 w 117"/>
                  <a:gd name="T23" fmla="*/ 33 h 244"/>
                  <a:gd name="T24" fmla="*/ 68 w 117"/>
                  <a:gd name="T25" fmla="*/ 2 h 244"/>
                  <a:gd name="T26" fmla="*/ 54 w 117"/>
                  <a:gd name="T27" fmla="*/ 0 h 244"/>
                  <a:gd name="T28" fmla="*/ 19 w 117"/>
                  <a:gd name="T29" fmla="*/ 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244">
                    <a:moveTo>
                      <a:pt x="19" y="6"/>
                    </a:moveTo>
                    <a:cubicBezTo>
                      <a:pt x="8" y="58"/>
                      <a:pt x="8" y="58"/>
                      <a:pt x="8" y="58"/>
                    </a:cubicBezTo>
                    <a:cubicBezTo>
                      <a:pt x="8" y="58"/>
                      <a:pt x="2" y="76"/>
                      <a:pt x="3" y="83"/>
                    </a:cubicBezTo>
                    <a:cubicBezTo>
                      <a:pt x="4" y="93"/>
                      <a:pt x="14" y="113"/>
                      <a:pt x="14" y="113"/>
                    </a:cubicBezTo>
                    <a:cubicBezTo>
                      <a:pt x="21" y="126"/>
                      <a:pt x="0" y="208"/>
                      <a:pt x="0" y="208"/>
                    </a:cubicBezTo>
                    <a:cubicBezTo>
                      <a:pt x="0" y="208"/>
                      <a:pt x="0" y="220"/>
                      <a:pt x="19" y="227"/>
                    </a:cubicBezTo>
                    <a:cubicBezTo>
                      <a:pt x="64" y="244"/>
                      <a:pt x="109" y="224"/>
                      <a:pt x="109" y="224"/>
                    </a:cubicBezTo>
                    <a:cubicBezTo>
                      <a:pt x="110" y="222"/>
                      <a:pt x="107" y="193"/>
                      <a:pt x="99" y="164"/>
                    </a:cubicBezTo>
                    <a:cubicBezTo>
                      <a:pt x="93" y="137"/>
                      <a:pt x="93" y="137"/>
                      <a:pt x="93" y="137"/>
                    </a:cubicBezTo>
                    <a:cubicBezTo>
                      <a:pt x="92" y="132"/>
                      <a:pt x="91" y="124"/>
                      <a:pt x="93" y="118"/>
                    </a:cubicBezTo>
                    <a:cubicBezTo>
                      <a:pt x="105" y="81"/>
                      <a:pt x="105" y="81"/>
                      <a:pt x="105" y="81"/>
                    </a:cubicBezTo>
                    <a:cubicBezTo>
                      <a:pt x="105" y="81"/>
                      <a:pt x="117" y="45"/>
                      <a:pt x="106" y="33"/>
                    </a:cubicBezTo>
                    <a:cubicBezTo>
                      <a:pt x="92" y="16"/>
                      <a:pt x="77" y="8"/>
                      <a:pt x="68" y="2"/>
                    </a:cubicBezTo>
                    <a:cubicBezTo>
                      <a:pt x="66" y="1"/>
                      <a:pt x="59" y="1"/>
                      <a:pt x="54" y="0"/>
                    </a:cubicBezTo>
                    <a:cubicBezTo>
                      <a:pt x="54" y="0"/>
                      <a:pt x="22" y="0"/>
                      <a:pt x="19" y="6"/>
                    </a:cubicBezTo>
                    <a:close/>
                  </a:path>
                </a:pathLst>
              </a:custGeom>
              <a:solidFill>
                <a:srgbClr val="F4D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64" name="Freeform 203">
                <a:extLst>
                  <a:ext uri="{FF2B5EF4-FFF2-40B4-BE49-F238E27FC236}">
                    <a16:creationId xmlns:a16="http://schemas.microsoft.com/office/drawing/2014/main" id="{3674246A-3DE0-436C-B98C-57783D953F96}"/>
                  </a:ext>
                </a:extLst>
              </p:cNvPr>
              <p:cNvSpPr>
                <a:spLocks/>
              </p:cNvSpPr>
              <p:nvPr/>
            </p:nvSpPr>
            <p:spPr bwMode="auto">
              <a:xfrm>
                <a:off x="3994150" y="1885950"/>
                <a:ext cx="88900" cy="284163"/>
              </a:xfrm>
              <a:custGeom>
                <a:avLst/>
                <a:gdLst>
                  <a:gd name="T0" fmla="*/ 6 w 67"/>
                  <a:gd name="T1" fmla="*/ 192 h 211"/>
                  <a:gd name="T2" fmla="*/ 26 w 67"/>
                  <a:gd name="T3" fmla="*/ 203 h 211"/>
                  <a:gd name="T4" fmla="*/ 63 w 67"/>
                  <a:gd name="T5" fmla="*/ 102 h 211"/>
                  <a:gd name="T6" fmla="*/ 44 w 67"/>
                  <a:gd name="T7" fmla="*/ 34 h 211"/>
                  <a:gd name="T8" fmla="*/ 15 w 67"/>
                  <a:gd name="T9" fmla="*/ 4 h 211"/>
                  <a:gd name="T10" fmla="*/ 8 w 67"/>
                  <a:gd name="T11" fmla="*/ 45 h 211"/>
                  <a:gd name="T12" fmla="*/ 34 w 67"/>
                  <a:gd name="T13" fmla="*/ 109 h 211"/>
                  <a:gd name="T14" fmla="*/ 6 w 67"/>
                  <a:gd name="T15" fmla="*/ 192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211">
                    <a:moveTo>
                      <a:pt x="6" y="192"/>
                    </a:moveTo>
                    <a:cubicBezTo>
                      <a:pt x="4" y="194"/>
                      <a:pt x="19" y="211"/>
                      <a:pt x="26" y="203"/>
                    </a:cubicBezTo>
                    <a:cubicBezTo>
                      <a:pt x="67" y="152"/>
                      <a:pt x="63" y="102"/>
                      <a:pt x="63" y="102"/>
                    </a:cubicBezTo>
                    <a:cubicBezTo>
                      <a:pt x="44" y="34"/>
                      <a:pt x="44" y="34"/>
                      <a:pt x="44" y="34"/>
                    </a:cubicBezTo>
                    <a:cubicBezTo>
                      <a:pt x="40" y="19"/>
                      <a:pt x="28" y="0"/>
                      <a:pt x="15" y="4"/>
                    </a:cubicBezTo>
                    <a:cubicBezTo>
                      <a:pt x="0" y="9"/>
                      <a:pt x="2" y="32"/>
                      <a:pt x="8" y="45"/>
                    </a:cubicBezTo>
                    <a:cubicBezTo>
                      <a:pt x="15" y="58"/>
                      <a:pt x="26" y="94"/>
                      <a:pt x="34" y="109"/>
                    </a:cubicBezTo>
                    <a:cubicBezTo>
                      <a:pt x="34" y="109"/>
                      <a:pt x="13" y="187"/>
                      <a:pt x="6" y="192"/>
                    </a:cubicBezTo>
                    <a:close/>
                  </a:path>
                </a:pathLst>
              </a:custGeom>
              <a:solidFill>
                <a:srgbClr val="F4D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65" name="Freeform 204">
                <a:extLst>
                  <a:ext uri="{FF2B5EF4-FFF2-40B4-BE49-F238E27FC236}">
                    <a16:creationId xmlns:a16="http://schemas.microsoft.com/office/drawing/2014/main" id="{6B6CDE80-ED0F-4CA4-BFDD-176C58EC8E03}"/>
                  </a:ext>
                </a:extLst>
              </p:cNvPr>
              <p:cNvSpPr>
                <a:spLocks/>
              </p:cNvSpPr>
              <p:nvPr/>
            </p:nvSpPr>
            <p:spPr bwMode="auto">
              <a:xfrm>
                <a:off x="3914775" y="1795463"/>
                <a:ext cx="127000" cy="112713"/>
              </a:xfrm>
              <a:custGeom>
                <a:avLst/>
                <a:gdLst>
                  <a:gd name="T0" fmla="*/ 2 w 95"/>
                  <a:gd name="T1" fmla="*/ 46 h 83"/>
                  <a:gd name="T2" fmla="*/ 21 w 95"/>
                  <a:gd name="T3" fmla="*/ 66 h 83"/>
                  <a:gd name="T4" fmla="*/ 92 w 95"/>
                  <a:gd name="T5" fmla="*/ 79 h 83"/>
                  <a:gd name="T6" fmla="*/ 58 w 95"/>
                  <a:gd name="T7" fmla="*/ 43 h 83"/>
                  <a:gd name="T8" fmla="*/ 44 w 95"/>
                  <a:gd name="T9" fmla="*/ 0 h 83"/>
                  <a:gd name="T10" fmla="*/ 8 w 95"/>
                  <a:gd name="T11" fmla="*/ 5 h 83"/>
                  <a:gd name="T12" fmla="*/ 15 w 95"/>
                  <a:gd name="T13" fmla="*/ 39 h 83"/>
                  <a:gd name="T14" fmla="*/ 2 w 95"/>
                  <a:gd name="T15" fmla="*/ 46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83">
                    <a:moveTo>
                      <a:pt x="2" y="46"/>
                    </a:moveTo>
                    <a:cubicBezTo>
                      <a:pt x="0" y="53"/>
                      <a:pt x="6" y="61"/>
                      <a:pt x="21" y="66"/>
                    </a:cubicBezTo>
                    <a:cubicBezTo>
                      <a:pt x="30" y="70"/>
                      <a:pt x="83" y="83"/>
                      <a:pt x="92" y="79"/>
                    </a:cubicBezTo>
                    <a:cubicBezTo>
                      <a:pt x="95" y="79"/>
                      <a:pt x="64" y="53"/>
                      <a:pt x="58" y="43"/>
                    </a:cubicBezTo>
                    <a:cubicBezTo>
                      <a:pt x="44" y="0"/>
                      <a:pt x="44" y="0"/>
                      <a:pt x="44" y="0"/>
                    </a:cubicBezTo>
                    <a:cubicBezTo>
                      <a:pt x="8" y="5"/>
                      <a:pt x="8" y="5"/>
                      <a:pt x="8" y="5"/>
                    </a:cubicBezTo>
                    <a:cubicBezTo>
                      <a:pt x="8" y="5"/>
                      <a:pt x="13" y="30"/>
                      <a:pt x="15" y="39"/>
                    </a:cubicBezTo>
                    <a:cubicBezTo>
                      <a:pt x="16" y="41"/>
                      <a:pt x="4" y="41"/>
                      <a:pt x="2" y="46"/>
                    </a:cubicBezTo>
                    <a:close/>
                  </a:path>
                </a:pathLst>
              </a:custGeom>
              <a:solidFill>
                <a:srgbClr val="F7D2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66" name="Freeform 207">
                <a:extLst>
                  <a:ext uri="{FF2B5EF4-FFF2-40B4-BE49-F238E27FC236}">
                    <a16:creationId xmlns:a16="http://schemas.microsoft.com/office/drawing/2014/main" id="{BBEE14BC-4DD0-493B-BDC5-10B613843EB0}"/>
                  </a:ext>
                </a:extLst>
              </p:cNvPr>
              <p:cNvSpPr>
                <a:spLocks/>
              </p:cNvSpPr>
              <p:nvPr/>
            </p:nvSpPr>
            <p:spPr bwMode="auto">
              <a:xfrm>
                <a:off x="3914775" y="1671638"/>
                <a:ext cx="117475" cy="350838"/>
              </a:xfrm>
              <a:custGeom>
                <a:avLst/>
                <a:gdLst>
                  <a:gd name="T0" fmla="*/ 25 w 88"/>
                  <a:gd name="T1" fmla="*/ 6 h 261"/>
                  <a:gd name="T2" fmla="*/ 85 w 88"/>
                  <a:gd name="T3" fmla="*/ 57 h 261"/>
                  <a:gd name="T4" fmla="*/ 55 w 88"/>
                  <a:gd name="T5" fmla="*/ 234 h 261"/>
                  <a:gd name="T6" fmla="*/ 33 w 88"/>
                  <a:gd name="T7" fmla="*/ 261 h 261"/>
                  <a:gd name="T8" fmla="*/ 42 w 88"/>
                  <a:gd name="T9" fmla="*/ 189 h 261"/>
                  <a:gd name="T10" fmla="*/ 38 w 88"/>
                  <a:gd name="T11" fmla="*/ 75 h 261"/>
                  <a:gd name="T12" fmla="*/ 6 w 88"/>
                  <a:gd name="T13" fmla="*/ 42 h 261"/>
                  <a:gd name="T14" fmla="*/ 15 w 88"/>
                  <a:gd name="T15" fmla="*/ 12 h 261"/>
                  <a:gd name="T16" fmla="*/ 25 w 88"/>
                  <a:gd name="T17"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261">
                    <a:moveTo>
                      <a:pt x="25" y="6"/>
                    </a:moveTo>
                    <a:cubicBezTo>
                      <a:pt x="25" y="6"/>
                      <a:pt x="84" y="0"/>
                      <a:pt x="85" y="57"/>
                    </a:cubicBezTo>
                    <a:cubicBezTo>
                      <a:pt x="88" y="137"/>
                      <a:pt x="57" y="223"/>
                      <a:pt x="55" y="234"/>
                    </a:cubicBezTo>
                    <a:cubicBezTo>
                      <a:pt x="54" y="236"/>
                      <a:pt x="48" y="260"/>
                      <a:pt x="33" y="261"/>
                    </a:cubicBezTo>
                    <a:cubicBezTo>
                      <a:pt x="33" y="261"/>
                      <a:pt x="38" y="216"/>
                      <a:pt x="42" y="189"/>
                    </a:cubicBezTo>
                    <a:cubicBezTo>
                      <a:pt x="51" y="121"/>
                      <a:pt x="45" y="85"/>
                      <a:pt x="38" y="75"/>
                    </a:cubicBezTo>
                    <a:cubicBezTo>
                      <a:pt x="33" y="66"/>
                      <a:pt x="11" y="47"/>
                      <a:pt x="6" y="42"/>
                    </a:cubicBezTo>
                    <a:cubicBezTo>
                      <a:pt x="0" y="37"/>
                      <a:pt x="2" y="27"/>
                      <a:pt x="15" y="12"/>
                    </a:cubicBezTo>
                    <a:cubicBezTo>
                      <a:pt x="18" y="8"/>
                      <a:pt x="26" y="6"/>
                      <a:pt x="25" y="6"/>
                    </a:cubicBezTo>
                    <a:close/>
                  </a:path>
                </a:pathLst>
              </a:custGeom>
              <a:solidFill>
                <a:srgbClr val="542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67" name="Freeform 208">
                <a:extLst>
                  <a:ext uri="{FF2B5EF4-FFF2-40B4-BE49-F238E27FC236}">
                    <a16:creationId xmlns:a16="http://schemas.microsoft.com/office/drawing/2014/main" id="{1351C640-7836-4980-9491-EB5979BCC828}"/>
                  </a:ext>
                </a:extLst>
              </p:cNvPr>
              <p:cNvSpPr>
                <a:spLocks/>
              </p:cNvSpPr>
              <p:nvPr/>
            </p:nvSpPr>
            <p:spPr bwMode="auto">
              <a:xfrm>
                <a:off x="3971925" y="2144713"/>
                <a:ext cx="52388" cy="76200"/>
              </a:xfrm>
              <a:custGeom>
                <a:avLst/>
                <a:gdLst>
                  <a:gd name="T0" fmla="*/ 35 w 39"/>
                  <a:gd name="T1" fmla="*/ 5 h 56"/>
                  <a:gd name="T2" fmla="*/ 33 w 39"/>
                  <a:gd name="T3" fmla="*/ 4 h 56"/>
                  <a:gd name="T4" fmla="*/ 23 w 39"/>
                  <a:gd name="T5" fmla="*/ 0 h 56"/>
                  <a:gd name="T6" fmla="*/ 6 w 39"/>
                  <a:gd name="T7" fmla="*/ 21 h 56"/>
                  <a:gd name="T8" fmla="*/ 7 w 39"/>
                  <a:gd name="T9" fmla="*/ 47 h 56"/>
                  <a:gd name="T10" fmla="*/ 18 w 39"/>
                  <a:gd name="T11" fmla="*/ 51 h 56"/>
                  <a:gd name="T12" fmla="*/ 25 w 39"/>
                  <a:gd name="T13" fmla="*/ 36 h 56"/>
                  <a:gd name="T14" fmla="*/ 34 w 39"/>
                  <a:gd name="T15" fmla="*/ 22 h 56"/>
                  <a:gd name="T16" fmla="*/ 35 w 39"/>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6">
                    <a:moveTo>
                      <a:pt x="35" y="5"/>
                    </a:moveTo>
                    <a:cubicBezTo>
                      <a:pt x="33" y="4"/>
                      <a:pt x="33" y="4"/>
                      <a:pt x="33" y="4"/>
                    </a:cubicBezTo>
                    <a:cubicBezTo>
                      <a:pt x="23" y="0"/>
                      <a:pt x="23" y="0"/>
                      <a:pt x="23" y="0"/>
                    </a:cubicBezTo>
                    <a:cubicBezTo>
                      <a:pt x="6" y="21"/>
                      <a:pt x="6" y="21"/>
                      <a:pt x="6" y="21"/>
                    </a:cubicBezTo>
                    <a:cubicBezTo>
                      <a:pt x="6" y="21"/>
                      <a:pt x="0" y="39"/>
                      <a:pt x="7" y="47"/>
                    </a:cubicBezTo>
                    <a:cubicBezTo>
                      <a:pt x="16" y="56"/>
                      <a:pt x="18" y="51"/>
                      <a:pt x="18" y="51"/>
                    </a:cubicBezTo>
                    <a:cubicBezTo>
                      <a:pt x="20" y="50"/>
                      <a:pt x="23" y="38"/>
                      <a:pt x="25" y="36"/>
                    </a:cubicBezTo>
                    <a:cubicBezTo>
                      <a:pt x="26" y="35"/>
                      <a:pt x="34" y="22"/>
                      <a:pt x="34" y="22"/>
                    </a:cubicBezTo>
                    <a:cubicBezTo>
                      <a:pt x="38" y="15"/>
                      <a:pt x="39" y="10"/>
                      <a:pt x="35" y="5"/>
                    </a:cubicBezTo>
                    <a:close/>
                  </a:path>
                </a:pathLst>
              </a:custGeom>
              <a:solidFill>
                <a:srgbClr val="FFE1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68" name="Freeform 209">
                <a:extLst>
                  <a:ext uri="{FF2B5EF4-FFF2-40B4-BE49-F238E27FC236}">
                    <a16:creationId xmlns:a16="http://schemas.microsoft.com/office/drawing/2014/main" id="{29F024A9-BCC6-41B2-819A-EC9BCFAA0159}"/>
                  </a:ext>
                </a:extLst>
              </p:cNvPr>
              <p:cNvSpPr>
                <a:spLocks/>
              </p:cNvSpPr>
              <p:nvPr/>
            </p:nvSpPr>
            <p:spPr bwMode="auto">
              <a:xfrm>
                <a:off x="3965575" y="2166938"/>
                <a:ext cx="57150" cy="90488"/>
              </a:xfrm>
              <a:custGeom>
                <a:avLst/>
                <a:gdLst>
                  <a:gd name="T0" fmla="*/ 6 w 43"/>
                  <a:gd name="T1" fmla="*/ 0 h 67"/>
                  <a:gd name="T2" fmla="*/ 43 w 43"/>
                  <a:gd name="T3" fmla="*/ 18 h 67"/>
                  <a:gd name="T4" fmla="*/ 41 w 43"/>
                  <a:gd name="T5" fmla="*/ 52 h 67"/>
                  <a:gd name="T6" fmla="*/ 24 w 43"/>
                  <a:gd name="T7" fmla="*/ 52 h 67"/>
                  <a:gd name="T8" fmla="*/ 6 w 43"/>
                  <a:gd name="T9" fmla="*/ 0 h 67"/>
                </a:gdLst>
                <a:ahLst/>
                <a:cxnLst>
                  <a:cxn ang="0">
                    <a:pos x="T0" y="T1"/>
                  </a:cxn>
                  <a:cxn ang="0">
                    <a:pos x="T2" y="T3"/>
                  </a:cxn>
                  <a:cxn ang="0">
                    <a:pos x="T4" y="T5"/>
                  </a:cxn>
                  <a:cxn ang="0">
                    <a:pos x="T6" y="T7"/>
                  </a:cxn>
                  <a:cxn ang="0">
                    <a:pos x="T8" y="T9"/>
                  </a:cxn>
                </a:cxnLst>
                <a:rect l="0" t="0" r="r" b="b"/>
                <a:pathLst>
                  <a:path w="43" h="67">
                    <a:moveTo>
                      <a:pt x="6" y="0"/>
                    </a:moveTo>
                    <a:cubicBezTo>
                      <a:pt x="43" y="18"/>
                      <a:pt x="43" y="18"/>
                      <a:pt x="43" y="18"/>
                    </a:cubicBezTo>
                    <a:cubicBezTo>
                      <a:pt x="41" y="52"/>
                      <a:pt x="41" y="52"/>
                      <a:pt x="41" y="52"/>
                    </a:cubicBezTo>
                    <a:cubicBezTo>
                      <a:pt x="41" y="52"/>
                      <a:pt x="39" y="67"/>
                      <a:pt x="24" y="52"/>
                    </a:cubicBezTo>
                    <a:cubicBezTo>
                      <a:pt x="10" y="36"/>
                      <a:pt x="0" y="31"/>
                      <a:pt x="6" y="0"/>
                    </a:cubicBezTo>
                    <a:close/>
                  </a:path>
                </a:pathLst>
              </a:custGeom>
              <a:solidFill>
                <a:srgbClr val="54A8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613" name="Group 612">
              <a:extLst>
                <a:ext uri="{FF2B5EF4-FFF2-40B4-BE49-F238E27FC236}">
                  <a16:creationId xmlns:a16="http://schemas.microsoft.com/office/drawing/2014/main" id="{6D3C5CE1-7BFB-4C14-ADE1-5388359DD806}"/>
                </a:ext>
              </a:extLst>
            </p:cNvPr>
            <p:cNvGrpSpPr/>
            <p:nvPr/>
          </p:nvGrpSpPr>
          <p:grpSpPr>
            <a:xfrm flipH="1">
              <a:off x="619677" y="2538413"/>
              <a:ext cx="216657" cy="650993"/>
              <a:chOff x="2762250" y="3043238"/>
              <a:chExt cx="336550" cy="1011238"/>
            </a:xfrm>
          </p:grpSpPr>
          <p:sp>
            <p:nvSpPr>
              <p:cNvPr id="637" name="Freeform 210">
                <a:extLst>
                  <a:ext uri="{FF2B5EF4-FFF2-40B4-BE49-F238E27FC236}">
                    <a16:creationId xmlns:a16="http://schemas.microsoft.com/office/drawing/2014/main" id="{50DBB109-5405-4257-BF5E-C48416CB40DB}"/>
                  </a:ext>
                </a:extLst>
              </p:cNvPr>
              <p:cNvSpPr>
                <a:spLocks/>
              </p:cNvSpPr>
              <p:nvPr/>
            </p:nvSpPr>
            <p:spPr bwMode="auto">
              <a:xfrm>
                <a:off x="2762250" y="3200401"/>
                <a:ext cx="69850" cy="104775"/>
              </a:xfrm>
              <a:custGeom>
                <a:avLst/>
                <a:gdLst>
                  <a:gd name="T0" fmla="*/ 36 w 52"/>
                  <a:gd name="T1" fmla="*/ 65 h 78"/>
                  <a:gd name="T2" fmla="*/ 48 w 52"/>
                  <a:gd name="T3" fmla="*/ 52 h 78"/>
                  <a:gd name="T4" fmla="*/ 52 w 52"/>
                  <a:gd name="T5" fmla="*/ 23 h 78"/>
                  <a:gd name="T6" fmla="*/ 43 w 52"/>
                  <a:gd name="T7" fmla="*/ 29 h 78"/>
                  <a:gd name="T8" fmla="*/ 34 w 52"/>
                  <a:gd name="T9" fmla="*/ 44 h 78"/>
                  <a:gd name="T10" fmla="*/ 27 w 52"/>
                  <a:gd name="T11" fmla="*/ 25 h 78"/>
                  <a:gd name="T12" fmla="*/ 25 w 52"/>
                  <a:gd name="T13" fmla="*/ 5 h 78"/>
                  <a:gd name="T14" fmla="*/ 10 w 52"/>
                  <a:gd name="T15" fmla="*/ 13 h 78"/>
                  <a:gd name="T16" fmla="*/ 6 w 52"/>
                  <a:gd name="T17" fmla="*/ 46 h 78"/>
                  <a:gd name="T18" fmla="*/ 18 w 52"/>
                  <a:gd name="T19" fmla="*/ 78 h 78"/>
                  <a:gd name="T20" fmla="*/ 36 w 52"/>
                  <a:gd name="T21"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78">
                    <a:moveTo>
                      <a:pt x="36" y="65"/>
                    </a:moveTo>
                    <a:cubicBezTo>
                      <a:pt x="36" y="65"/>
                      <a:pt x="43" y="66"/>
                      <a:pt x="48" y="52"/>
                    </a:cubicBezTo>
                    <a:cubicBezTo>
                      <a:pt x="52" y="39"/>
                      <a:pt x="52" y="23"/>
                      <a:pt x="52" y="23"/>
                    </a:cubicBezTo>
                    <a:cubicBezTo>
                      <a:pt x="52" y="23"/>
                      <a:pt x="46" y="21"/>
                      <a:pt x="43" y="29"/>
                    </a:cubicBezTo>
                    <a:cubicBezTo>
                      <a:pt x="41" y="38"/>
                      <a:pt x="40" y="46"/>
                      <a:pt x="34" y="44"/>
                    </a:cubicBezTo>
                    <a:cubicBezTo>
                      <a:pt x="30" y="42"/>
                      <a:pt x="27" y="31"/>
                      <a:pt x="27" y="25"/>
                    </a:cubicBezTo>
                    <a:cubicBezTo>
                      <a:pt x="27" y="19"/>
                      <a:pt x="25" y="5"/>
                      <a:pt x="25" y="5"/>
                    </a:cubicBezTo>
                    <a:cubicBezTo>
                      <a:pt x="25" y="5"/>
                      <a:pt x="20" y="0"/>
                      <a:pt x="10" y="13"/>
                    </a:cubicBezTo>
                    <a:cubicBezTo>
                      <a:pt x="0" y="26"/>
                      <a:pt x="2" y="34"/>
                      <a:pt x="6" y="46"/>
                    </a:cubicBezTo>
                    <a:cubicBezTo>
                      <a:pt x="9" y="57"/>
                      <a:pt x="18" y="78"/>
                      <a:pt x="18" y="78"/>
                    </a:cubicBezTo>
                    <a:lnTo>
                      <a:pt x="36" y="65"/>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38" name="Freeform 211">
                <a:extLst>
                  <a:ext uri="{FF2B5EF4-FFF2-40B4-BE49-F238E27FC236}">
                    <a16:creationId xmlns:a16="http://schemas.microsoft.com/office/drawing/2014/main" id="{65E3CCAD-248E-44EE-8070-A0C1E23F96D8}"/>
                  </a:ext>
                </a:extLst>
              </p:cNvPr>
              <p:cNvSpPr>
                <a:spLocks/>
              </p:cNvSpPr>
              <p:nvPr/>
            </p:nvSpPr>
            <p:spPr bwMode="auto">
              <a:xfrm>
                <a:off x="2960688" y="3043238"/>
                <a:ext cx="60325" cy="92075"/>
              </a:xfrm>
              <a:custGeom>
                <a:avLst/>
                <a:gdLst>
                  <a:gd name="T0" fmla="*/ 19 w 44"/>
                  <a:gd name="T1" fmla="*/ 64 h 69"/>
                  <a:gd name="T2" fmla="*/ 43 w 44"/>
                  <a:gd name="T3" fmla="*/ 33 h 69"/>
                  <a:gd name="T4" fmla="*/ 37 w 44"/>
                  <a:gd name="T5" fmla="*/ 5 h 69"/>
                  <a:gd name="T6" fmla="*/ 18 w 44"/>
                  <a:gd name="T7" fmla="*/ 16 h 69"/>
                  <a:gd name="T8" fmla="*/ 9 w 44"/>
                  <a:gd name="T9" fmla="*/ 38 h 69"/>
                  <a:gd name="T10" fmla="*/ 2 w 44"/>
                  <a:gd name="T11" fmla="*/ 60 h 69"/>
                  <a:gd name="T12" fmla="*/ 19 w 44"/>
                  <a:gd name="T13" fmla="*/ 64 h 69"/>
                </a:gdLst>
                <a:ahLst/>
                <a:cxnLst>
                  <a:cxn ang="0">
                    <a:pos x="T0" y="T1"/>
                  </a:cxn>
                  <a:cxn ang="0">
                    <a:pos x="T2" y="T3"/>
                  </a:cxn>
                  <a:cxn ang="0">
                    <a:pos x="T4" y="T5"/>
                  </a:cxn>
                  <a:cxn ang="0">
                    <a:pos x="T6" y="T7"/>
                  </a:cxn>
                  <a:cxn ang="0">
                    <a:pos x="T8" y="T9"/>
                  </a:cxn>
                  <a:cxn ang="0">
                    <a:pos x="T10" y="T11"/>
                  </a:cxn>
                  <a:cxn ang="0">
                    <a:pos x="T12" y="T13"/>
                  </a:cxn>
                </a:cxnLst>
                <a:rect l="0" t="0" r="r" b="b"/>
                <a:pathLst>
                  <a:path w="44" h="69">
                    <a:moveTo>
                      <a:pt x="19" y="64"/>
                    </a:moveTo>
                    <a:cubicBezTo>
                      <a:pt x="19" y="64"/>
                      <a:pt x="41" y="47"/>
                      <a:pt x="43" y="33"/>
                    </a:cubicBezTo>
                    <a:cubicBezTo>
                      <a:pt x="44" y="19"/>
                      <a:pt x="37" y="5"/>
                      <a:pt x="37" y="5"/>
                    </a:cubicBezTo>
                    <a:cubicBezTo>
                      <a:pt x="37" y="5"/>
                      <a:pt x="18" y="0"/>
                      <a:pt x="18" y="16"/>
                    </a:cubicBezTo>
                    <a:cubicBezTo>
                      <a:pt x="18" y="31"/>
                      <a:pt x="15" y="30"/>
                      <a:pt x="9" y="38"/>
                    </a:cubicBezTo>
                    <a:cubicBezTo>
                      <a:pt x="1" y="48"/>
                      <a:pt x="0" y="56"/>
                      <a:pt x="2" y="60"/>
                    </a:cubicBezTo>
                    <a:cubicBezTo>
                      <a:pt x="7" y="69"/>
                      <a:pt x="19" y="64"/>
                      <a:pt x="19" y="64"/>
                    </a:cubicBez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39" name="Freeform 212">
                <a:extLst>
                  <a:ext uri="{FF2B5EF4-FFF2-40B4-BE49-F238E27FC236}">
                    <a16:creationId xmlns:a16="http://schemas.microsoft.com/office/drawing/2014/main" id="{3BB0CE5A-FB8A-4BFC-B45C-16DFFFC927E6}"/>
                  </a:ext>
                </a:extLst>
              </p:cNvPr>
              <p:cNvSpPr>
                <a:spLocks/>
              </p:cNvSpPr>
              <p:nvPr/>
            </p:nvSpPr>
            <p:spPr bwMode="auto">
              <a:xfrm>
                <a:off x="2946400" y="3119438"/>
                <a:ext cx="107950" cy="292100"/>
              </a:xfrm>
              <a:custGeom>
                <a:avLst/>
                <a:gdLst>
                  <a:gd name="T0" fmla="*/ 37 w 81"/>
                  <a:gd name="T1" fmla="*/ 0 h 218"/>
                  <a:gd name="T2" fmla="*/ 39 w 81"/>
                  <a:gd name="T3" fmla="*/ 101 h 218"/>
                  <a:gd name="T4" fmla="*/ 73 w 81"/>
                  <a:gd name="T5" fmla="*/ 189 h 218"/>
                  <a:gd name="T6" fmla="*/ 58 w 81"/>
                  <a:gd name="T7" fmla="*/ 213 h 218"/>
                  <a:gd name="T8" fmla="*/ 3 w 81"/>
                  <a:gd name="T9" fmla="*/ 98 h 218"/>
                  <a:gd name="T10" fmla="*/ 12 w 81"/>
                  <a:gd name="T11" fmla="*/ 0 h 218"/>
                  <a:gd name="T12" fmla="*/ 27 w 81"/>
                  <a:gd name="T13" fmla="*/ 6 h 218"/>
                  <a:gd name="T14" fmla="*/ 37 w 81"/>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18">
                    <a:moveTo>
                      <a:pt x="37" y="0"/>
                    </a:moveTo>
                    <a:cubicBezTo>
                      <a:pt x="37" y="0"/>
                      <a:pt x="34" y="77"/>
                      <a:pt x="39" y="101"/>
                    </a:cubicBezTo>
                    <a:cubicBezTo>
                      <a:pt x="44" y="124"/>
                      <a:pt x="73" y="189"/>
                      <a:pt x="73" y="189"/>
                    </a:cubicBezTo>
                    <a:cubicBezTo>
                      <a:pt x="73" y="189"/>
                      <a:pt x="81" y="218"/>
                      <a:pt x="58" y="213"/>
                    </a:cubicBezTo>
                    <a:cubicBezTo>
                      <a:pt x="34" y="208"/>
                      <a:pt x="7" y="130"/>
                      <a:pt x="3" y="98"/>
                    </a:cubicBezTo>
                    <a:cubicBezTo>
                      <a:pt x="0" y="74"/>
                      <a:pt x="12" y="0"/>
                      <a:pt x="12" y="0"/>
                    </a:cubicBezTo>
                    <a:cubicBezTo>
                      <a:pt x="12" y="0"/>
                      <a:pt x="16" y="8"/>
                      <a:pt x="27" y="6"/>
                    </a:cubicBezTo>
                    <a:cubicBezTo>
                      <a:pt x="30" y="5"/>
                      <a:pt x="37" y="0"/>
                      <a:pt x="37" y="0"/>
                    </a:cubicBezTo>
                    <a:close/>
                  </a:path>
                </a:pathLst>
              </a:custGeom>
              <a:solidFill>
                <a:srgbClr val="06B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0" name="Freeform 213">
                <a:extLst>
                  <a:ext uri="{FF2B5EF4-FFF2-40B4-BE49-F238E27FC236}">
                    <a16:creationId xmlns:a16="http://schemas.microsoft.com/office/drawing/2014/main" id="{2D2E4855-061E-4990-B758-8AE279501F65}"/>
                  </a:ext>
                </a:extLst>
              </p:cNvPr>
              <p:cNvSpPr>
                <a:spLocks/>
              </p:cNvSpPr>
              <p:nvPr/>
            </p:nvSpPr>
            <p:spPr bwMode="auto">
              <a:xfrm>
                <a:off x="2979738" y="3298826"/>
                <a:ext cx="66675" cy="82550"/>
              </a:xfrm>
              <a:custGeom>
                <a:avLst/>
                <a:gdLst>
                  <a:gd name="T0" fmla="*/ 42 w 50"/>
                  <a:gd name="T1" fmla="*/ 61 h 61"/>
                  <a:gd name="T2" fmla="*/ 47 w 50"/>
                  <a:gd name="T3" fmla="*/ 5 h 61"/>
                  <a:gd name="T4" fmla="*/ 24 w 50"/>
                  <a:gd name="T5" fmla="*/ 0 h 61"/>
                  <a:gd name="T6" fmla="*/ 1 w 50"/>
                  <a:gd name="T7" fmla="*/ 48 h 61"/>
                  <a:gd name="T8" fmla="*/ 42 w 50"/>
                  <a:gd name="T9" fmla="*/ 61 h 61"/>
                </a:gdLst>
                <a:ahLst/>
                <a:cxnLst>
                  <a:cxn ang="0">
                    <a:pos x="T0" y="T1"/>
                  </a:cxn>
                  <a:cxn ang="0">
                    <a:pos x="T2" y="T3"/>
                  </a:cxn>
                  <a:cxn ang="0">
                    <a:pos x="T4" y="T5"/>
                  </a:cxn>
                  <a:cxn ang="0">
                    <a:pos x="T6" y="T7"/>
                  </a:cxn>
                  <a:cxn ang="0">
                    <a:pos x="T8" y="T9"/>
                  </a:cxn>
                </a:cxnLst>
                <a:rect l="0" t="0" r="r" b="b"/>
                <a:pathLst>
                  <a:path w="50" h="61">
                    <a:moveTo>
                      <a:pt x="42" y="61"/>
                    </a:moveTo>
                    <a:cubicBezTo>
                      <a:pt x="42" y="61"/>
                      <a:pt x="34" y="28"/>
                      <a:pt x="47" y="5"/>
                    </a:cubicBezTo>
                    <a:cubicBezTo>
                      <a:pt x="50" y="0"/>
                      <a:pt x="24" y="0"/>
                      <a:pt x="24" y="0"/>
                    </a:cubicBezTo>
                    <a:cubicBezTo>
                      <a:pt x="24" y="0"/>
                      <a:pt x="4" y="17"/>
                      <a:pt x="1" y="48"/>
                    </a:cubicBezTo>
                    <a:cubicBezTo>
                      <a:pt x="0" y="58"/>
                      <a:pt x="42" y="61"/>
                      <a:pt x="42" y="6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1" name="Freeform 214">
                <a:extLst>
                  <a:ext uri="{FF2B5EF4-FFF2-40B4-BE49-F238E27FC236}">
                    <a16:creationId xmlns:a16="http://schemas.microsoft.com/office/drawing/2014/main" id="{A43F8302-5165-4819-96A3-4C5C6F32A991}"/>
                  </a:ext>
                </a:extLst>
              </p:cNvPr>
              <p:cNvSpPr>
                <a:spLocks/>
              </p:cNvSpPr>
              <p:nvPr/>
            </p:nvSpPr>
            <p:spPr bwMode="auto">
              <a:xfrm>
                <a:off x="2924175" y="3917951"/>
                <a:ext cx="120650" cy="73025"/>
              </a:xfrm>
              <a:custGeom>
                <a:avLst/>
                <a:gdLst>
                  <a:gd name="T0" fmla="*/ 83 w 90"/>
                  <a:gd name="T1" fmla="*/ 16 h 54"/>
                  <a:gd name="T2" fmla="*/ 90 w 90"/>
                  <a:gd name="T3" fmla="*/ 33 h 54"/>
                  <a:gd name="T4" fmla="*/ 86 w 90"/>
                  <a:gd name="T5" fmla="*/ 49 h 54"/>
                  <a:gd name="T6" fmla="*/ 68 w 90"/>
                  <a:gd name="T7" fmla="*/ 53 h 54"/>
                  <a:gd name="T8" fmla="*/ 46 w 90"/>
                  <a:gd name="T9" fmla="*/ 45 h 54"/>
                  <a:gd name="T10" fmla="*/ 29 w 90"/>
                  <a:gd name="T11" fmla="*/ 39 h 54"/>
                  <a:gd name="T12" fmla="*/ 3 w 90"/>
                  <a:gd name="T13" fmla="*/ 21 h 54"/>
                  <a:gd name="T14" fmla="*/ 3 w 90"/>
                  <a:gd name="T15" fmla="*/ 9 h 54"/>
                  <a:gd name="T16" fmla="*/ 50 w 90"/>
                  <a:gd name="T17" fmla="*/ 11 h 54"/>
                  <a:gd name="T18" fmla="*/ 83 w 90"/>
                  <a:gd name="T19" fmla="*/ 1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54">
                    <a:moveTo>
                      <a:pt x="83" y="16"/>
                    </a:moveTo>
                    <a:cubicBezTo>
                      <a:pt x="83" y="16"/>
                      <a:pt x="90" y="22"/>
                      <a:pt x="90" y="33"/>
                    </a:cubicBezTo>
                    <a:cubicBezTo>
                      <a:pt x="89" y="44"/>
                      <a:pt x="89" y="47"/>
                      <a:pt x="86" y="49"/>
                    </a:cubicBezTo>
                    <a:cubicBezTo>
                      <a:pt x="83" y="51"/>
                      <a:pt x="75" y="54"/>
                      <a:pt x="68" y="53"/>
                    </a:cubicBezTo>
                    <a:cubicBezTo>
                      <a:pt x="61" y="52"/>
                      <a:pt x="50" y="46"/>
                      <a:pt x="46" y="45"/>
                    </a:cubicBezTo>
                    <a:cubicBezTo>
                      <a:pt x="42" y="43"/>
                      <a:pt x="43" y="43"/>
                      <a:pt x="29" y="39"/>
                    </a:cubicBezTo>
                    <a:cubicBezTo>
                      <a:pt x="8" y="32"/>
                      <a:pt x="4" y="27"/>
                      <a:pt x="3" y="21"/>
                    </a:cubicBezTo>
                    <a:cubicBezTo>
                      <a:pt x="1" y="16"/>
                      <a:pt x="0" y="11"/>
                      <a:pt x="3" y="9"/>
                    </a:cubicBezTo>
                    <a:cubicBezTo>
                      <a:pt x="18" y="0"/>
                      <a:pt x="43" y="18"/>
                      <a:pt x="50" y="11"/>
                    </a:cubicBezTo>
                    <a:cubicBezTo>
                      <a:pt x="56" y="4"/>
                      <a:pt x="83" y="16"/>
                      <a:pt x="83" y="16"/>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2" name="Freeform 215">
                <a:extLst>
                  <a:ext uri="{FF2B5EF4-FFF2-40B4-BE49-F238E27FC236}">
                    <a16:creationId xmlns:a16="http://schemas.microsoft.com/office/drawing/2014/main" id="{592B7CC2-51F3-4BBB-8B1B-C4BF28F17DC9}"/>
                  </a:ext>
                </a:extLst>
              </p:cNvPr>
              <p:cNvSpPr>
                <a:spLocks/>
              </p:cNvSpPr>
              <p:nvPr/>
            </p:nvSpPr>
            <p:spPr bwMode="auto">
              <a:xfrm>
                <a:off x="2925763" y="3919538"/>
                <a:ext cx="120650" cy="65088"/>
              </a:xfrm>
              <a:custGeom>
                <a:avLst/>
                <a:gdLst>
                  <a:gd name="T0" fmla="*/ 83 w 91"/>
                  <a:gd name="T1" fmla="*/ 9 h 48"/>
                  <a:gd name="T2" fmla="*/ 89 w 91"/>
                  <a:gd name="T3" fmla="*/ 25 h 48"/>
                  <a:gd name="T4" fmla="*/ 87 w 91"/>
                  <a:gd name="T5" fmla="*/ 42 h 48"/>
                  <a:gd name="T6" fmla="*/ 67 w 91"/>
                  <a:gd name="T7" fmla="*/ 47 h 48"/>
                  <a:gd name="T8" fmla="*/ 53 w 91"/>
                  <a:gd name="T9" fmla="*/ 42 h 48"/>
                  <a:gd name="T10" fmla="*/ 31 w 91"/>
                  <a:gd name="T11" fmla="*/ 35 h 48"/>
                  <a:gd name="T12" fmla="*/ 1 w 91"/>
                  <a:gd name="T13" fmla="*/ 12 h 48"/>
                  <a:gd name="T14" fmla="*/ 19 w 91"/>
                  <a:gd name="T15" fmla="*/ 2 h 48"/>
                  <a:gd name="T16" fmla="*/ 51 w 91"/>
                  <a:gd name="T17" fmla="*/ 4 h 48"/>
                  <a:gd name="T18" fmla="*/ 83 w 91"/>
                  <a:gd name="T19"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48">
                    <a:moveTo>
                      <a:pt x="83" y="9"/>
                    </a:moveTo>
                    <a:cubicBezTo>
                      <a:pt x="83" y="9"/>
                      <a:pt x="87" y="12"/>
                      <a:pt x="89" y="25"/>
                    </a:cubicBezTo>
                    <a:cubicBezTo>
                      <a:pt x="91" y="36"/>
                      <a:pt x="88" y="41"/>
                      <a:pt x="87" y="42"/>
                    </a:cubicBezTo>
                    <a:cubicBezTo>
                      <a:pt x="84" y="45"/>
                      <a:pt x="74" y="48"/>
                      <a:pt x="67" y="47"/>
                    </a:cubicBezTo>
                    <a:cubicBezTo>
                      <a:pt x="62" y="46"/>
                      <a:pt x="57" y="44"/>
                      <a:pt x="53" y="42"/>
                    </a:cubicBezTo>
                    <a:cubicBezTo>
                      <a:pt x="47" y="39"/>
                      <a:pt x="43" y="38"/>
                      <a:pt x="31" y="35"/>
                    </a:cubicBezTo>
                    <a:cubicBezTo>
                      <a:pt x="14" y="31"/>
                      <a:pt x="3" y="18"/>
                      <a:pt x="1" y="12"/>
                    </a:cubicBezTo>
                    <a:cubicBezTo>
                      <a:pt x="0" y="8"/>
                      <a:pt x="5" y="0"/>
                      <a:pt x="19" y="2"/>
                    </a:cubicBezTo>
                    <a:cubicBezTo>
                      <a:pt x="39" y="5"/>
                      <a:pt x="46" y="5"/>
                      <a:pt x="51" y="4"/>
                    </a:cubicBezTo>
                    <a:cubicBezTo>
                      <a:pt x="60" y="2"/>
                      <a:pt x="83" y="9"/>
                      <a:pt x="83" y="9"/>
                    </a:cubicBezTo>
                    <a:close/>
                  </a:path>
                </a:pathLst>
              </a:custGeom>
              <a:solidFill>
                <a:srgbClr val="5ACF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3" name="Freeform 216">
                <a:extLst>
                  <a:ext uri="{FF2B5EF4-FFF2-40B4-BE49-F238E27FC236}">
                    <a16:creationId xmlns:a16="http://schemas.microsoft.com/office/drawing/2014/main" id="{2F687FA0-624B-44FA-92B8-C7904482B567}"/>
                  </a:ext>
                </a:extLst>
              </p:cNvPr>
              <p:cNvSpPr>
                <a:spLocks/>
              </p:cNvSpPr>
              <p:nvPr/>
            </p:nvSpPr>
            <p:spPr bwMode="auto">
              <a:xfrm>
                <a:off x="2935288" y="3522663"/>
                <a:ext cx="107950" cy="460375"/>
              </a:xfrm>
              <a:custGeom>
                <a:avLst/>
                <a:gdLst>
                  <a:gd name="T0" fmla="*/ 29 w 80"/>
                  <a:gd name="T1" fmla="*/ 53 h 343"/>
                  <a:gd name="T2" fmla="*/ 1 w 80"/>
                  <a:gd name="T3" fmla="*/ 189 h 343"/>
                  <a:gd name="T4" fmla="*/ 3 w 80"/>
                  <a:gd name="T5" fmla="*/ 217 h 343"/>
                  <a:gd name="T6" fmla="*/ 34 w 80"/>
                  <a:gd name="T7" fmla="*/ 306 h 343"/>
                  <a:gd name="T8" fmla="*/ 78 w 80"/>
                  <a:gd name="T9" fmla="*/ 308 h 343"/>
                  <a:gd name="T10" fmla="*/ 57 w 80"/>
                  <a:gd name="T11" fmla="*/ 231 h 343"/>
                  <a:gd name="T12" fmla="*/ 48 w 80"/>
                  <a:gd name="T13" fmla="*/ 201 h 343"/>
                  <a:gd name="T14" fmla="*/ 77 w 80"/>
                  <a:gd name="T15" fmla="*/ 82 h 343"/>
                  <a:gd name="T16" fmla="*/ 29 w 80"/>
                  <a:gd name="T17" fmla="*/ 5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43">
                    <a:moveTo>
                      <a:pt x="29" y="53"/>
                    </a:moveTo>
                    <a:cubicBezTo>
                      <a:pt x="19" y="84"/>
                      <a:pt x="4" y="150"/>
                      <a:pt x="1" y="189"/>
                    </a:cubicBezTo>
                    <a:cubicBezTo>
                      <a:pt x="0" y="203"/>
                      <a:pt x="1" y="212"/>
                      <a:pt x="3" y="217"/>
                    </a:cubicBezTo>
                    <a:cubicBezTo>
                      <a:pt x="22" y="272"/>
                      <a:pt x="34" y="306"/>
                      <a:pt x="34" y="306"/>
                    </a:cubicBezTo>
                    <a:cubicBezTo>
                      <a:pt x="71" y="343"/>
                      <a:pt x="79" y="312"/>
                      <a:pt x="78" y="308"/>
                    </a:cubicBezTo>
                    <a:cubicBezTo>
                      <a:pt x="78" y="308"/>
                      <a:pt x="67" y="257"/>
                      <a:pt x="57" y="231"/>
                    </a:cubicBezTo>
                    <a:cubicBezTo>
                      <a:pt x="53" y="220"/>
                      <a:pt x="47" y="205"/>
                      <a:pt x="48" y="201"/>
                    </a:cubicBezTo>
                    <a:cubicBezTo>
                      <a:pt x="51" y="169"/>
                      <a:pt x="80" y="129"/>
                      <a:pt x="77" y="82"/>
                    </a:cubicBezTo>
                    <a:cubicBezTo>
                      <a:pt x="76" y="70"/>
                      <a:pt x="48" y="0"/>
                      <a:pt x="29" y="53"/>
                    </a:cubicBezTo>
                    <a:close/>
                  </a:path>
                </a:pathLst>
              </a:custGeom>
              <a:solidFill>
                <a:srgbClr val="7C9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4" name="Freeform 217">
                <a:extLst>
                  <a:ext uri="{FF2B5EF4-FFF2-40B4-BE49-F238E27FC236}">
                    <a16:creationId xmlns:a16="http://schemas.microsoft.com/office/drawing/2014/main" id="{BD2A3F2F-BA1E-475B-9F84-1780D5D790CC}"/>
                  </a:ext>
                </a:extLst>
              </p:cNvPr>
              <p:cNvSpPr>
                <a:spLocks/>
              </p:cNvSpPr>
              <p:nvPr/>
            </p:nvSpPr>
            <p:spPr bwMode="auto">
              <a:xfrm>
                <a:off x="2959100" y="3211513"/>
                <a:ext cx="122238" cy="125413"/>
              </a:xfrm>
              <a:custGeom>
                <a:avLst/>
                <a:gdLst>
                  <a:gd name="T0" fmla="*/ 56 w 91"/>
                  <a:gd name="T1" fmla="*/ 16 h 93"/>
                  <a:gd name="T2" fmla="*/ 27 w 91"/>
                  <a:gd name="T3" fmla="*/ 0 h 93"/>
                  <a:gd name="T4" fmla="*/ 6 w 91"/>
                  <a:gd name="T5" fmla="*/ 61 h 93"/>
                  <a:gd name="T6" fmla="*/ 12 w 91"/>
                  <a:gd name="T7" fmla="*/ 87 h 93"/>
                  <a:gd name="T8" fmla="*/ 42 w 91"/>
                  <a:gd name="T9" fmla="*/ 92 h 93"/>
                  <a:gd name="T10" fmla="*/ 68 w 91"/>
                  <a:gd name="T11" fmla="*/ 72 h 93"/>
                  <a:gd name="T12" fmla="*/ 91 w 91"/>
                  <a:gd name="T13" fmla="*/ 37 h 93"/>
                  <a:gd name="T14" fmla="*/ 56 w 91"/>
                  <a:gd name="T15" fmla="*/ 1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3">
                    <a:moveTo>
                      <a:pt x="56" y="16"/>
                    </a:moveTo>
                    <a:cubicBezTo>
                      <a:pt x="27" y="0"/>
                      <a:pt x="27" y="0"/>
                      <a:pt x="27" y="0"/>
                    </a:cubicBezTo>
                    <a:cubicBezTo>
                      <a:pt x="6" y="61"/>
                      <a:pt x="6" y="61"/>
                      <a:pt x="6" y="61"/>
                    </a:cubicBezTo>
                    <a:cubicBezTo>
                      <a:pt x="0" y="77"/>
                      <a:pt x="7" y="85"/>
                      <a:pt x="12" y="87"/>
                    </a:cubicBezTo>
                    <a:cubicBezTo>
                      <a:pt x="22" y="93"/>
                      <a:pt x="35" y="93"/>
                      <a:pt x="42" y="92"/>
                    </a:cubicBezTo>
                    <a:cubicBezTo>
                      <a:pt x="56" y="92"/>
                      <a:pt x="67" y="74"/>
                      <a:pt x="68" y="72"/>
                    </a:cubicBezTo>
                    <a:cubicBezTo>
                      <a:pt x="91" y="37"/>
                      <a:pt x="91" y="37"/>
                      <a:pt x="91" y="37"/>
                    </a:cubicBezTo>
                    <a:lnTo>
                      <a:pt x="56" y="16"/>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5" name="Freeform 218">
                <a:extLst>
                  <a:ext uri="{FF2B5EF4-FFF2-40B4-BE49-F238E27FC236}">
                    <a16:creationId xmlns:a16="http://schemas.microsoft.com/office/drawing/2014/main" id="{9D2DE9FD-EC9E-4485-B923-12C34ACE2610}"/>
                  </a:ext>
                </a:extLst>
              </p:cNvPr>
              <p:cNvSpPr>
                <a:spLocks/>
              </p:cNvSpPr>
              <p:nvPr/>
            </p:nvSpPr>
            <p:spPr bwMode="auto">
              <a:xfrm>
                <a:off x="2987675" y="3176588"/>
                <a:ext cx="111125" cy="158750"/>
              </a:xfrm>
              <a:custGeom>
                <a:avLst/>
                <a:gdLst>
                  <a:gd name="T0" fmla="*/ 39 w 83"/>
                  <a:gd name="T1" fmla="*/ 109 h 118"/>
                  <a:gd name="T2" fmla="*/ 67 w 83"/>
                  <a:gd name="T3" fmla="*/ 82 h 118"/>
                  <a:gd name="T4" fmla="*/ 80 w 83"/>
                  <a:gd name="T5" fmla="*/ 45 h 118"/>
                  <a:gd name="T6" fmla="*/ 77 w 83"/>
                  <a:gd name="T7" fmla="*/ 32 h 118"/>
                  <a:gd name="T8" fmla="*/ 76 w 83"/>
                  <a:gd name="T9" fmla="*/ 21 h 118"/>
                  <a:gd name="T10" fmla="*/ 68 w 83"/>
                  <a:gd name="T11" fmla="*/ 26 h 118"/>
                  <a:gd name="T12" fmla="*/ 64 w 83"/>
                  <a:gd name="T13" fmla="*/ 28 h 118"/>
                  <a:gd name="T14" fmla="*/ 63 w 83"/>
                  <a:gd name="T15" fmla="*/ 18 h 118"/>
                  <a:gd name="T16" fmla="*/ 68 w 83"/>
                  <a:gd name="T17" fmla="*/ 12 h 118"/>
                  <a:gd name="T18" fmla="*/ 53 w 83"/>
                  <a:gd name="T19" fmla="*/ 16 h 118"/>
                  <a:gd name="T20" fmla="*/ 51 w 83"/>
                  <a:gd name="T21" fmla="*/ 11 h 118"/>
                  <a:gd name="T22" fmla="*/ 53 w 83"/>
                  <a:gd name="T23" fmla="*/ 4 h 118"/>
                  <a:gd name="T24" fmla="*/ 34 w 83"/>
                  <a:gd name="T25" fmla="*/ 9 h 118"/>
                  <a:gd name="T26" fmla="*/ 32 w 83"/>
                  <a:gd name="T27" fmla="*/ 5 h 118"/>
                  <a:gd name="T28" fmla="*/ 36 w 83"/>
                  <a:gd name="T29" fmla="*/ 0 h 118"/>
                  <a:gd name="T30" fmla="*/ 9 w 83"/>
                  <a:gd name="T31" fmla="*/ 16 h 118"/>
                  <a:gd name="T32" fmla="*/ 5 w 83"/>
                  <a:gd name="T33" fmla="*/ 40 h 118"/>
                  <a:gd name="T34" fmla="*/ 5 w 83"/>
                  <a:gd name="T35" fmla="*/ 69 h 118"/>
                  <a:gd name="T36" fmla="*/ 9 w 83"/>
                  <a:gd name="T37" fmla="*/ 73 h 118"/>
                  <a:gd name="T38" fmla="*/ 20 w 83"/>
                  <a:gd name="T39" fmla="*/ 96 h 118"/>
                  <a:gd name="T40" fmla="*/ 39 w 83"/>
                  <a:gd name="T41" fmla="*/ 10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118">
                    <a:moveTo>
                      <a:pt x="39" y="109"/>
                    </a:moveTo>
                    <a:cubicBezTo>
                      <a:pt x="39" y="109"/>
                      <a:pt x="51" y="98"/>
                      <a:pt x="67" y="82"/>
                    </a:cubicBezTo>
                    <a:cubicBezTo>
                      <a:pt x="82" y="66"/>
                      <a:pt x="83" y="55"/>
                      <a:pt x="80" y="45"/>
                    </a:cubicBezTo>
                    <a:cubicBezTo>
                      <a:pt x="78" y="39"/>
                      <a:pt x="78" y="36"/>
                      <a:pt x="77" y="32"/>
                    </a:cubicBezTo>
                    <a:cubicBezTo>
                      <a:pt x="75" y="24"/>
                      <a:pt x="76" y="21"/>
                      <a:pt x="76" y="21"/>
                    </a:cubicBezTo>
                    <a:cubicBezTo>
                      <a:pt x="76" y="21"/>
                      <a:pt x="69" y="19"/>
                      <a:pt x="68" y="26"/>
                    </a:cubicBezTo>
                    <a:cubicBezTo>
                      <a:pt x="67" y="30"/>
                      <a:pt x="64" y="28"/>
                      <a:pt x="64" y="28"/>
                    </a:cubicBezTo>
                    <a:cubicBezTo>
                      <a:pt x="64" y="28"/>
                      <a:pt x="59" y="24"/>
                      <a:pt x="63" y="18"/>
                    </a:cubicBezTo>
                    <a:cubicBezTo>
                      <a:pt x="66" y="13"/>
                      <a:pt x="68" y="12"/>
                      <a:pt x="68" y="12"/>
                    </a:cubicBezTo>
                    <a:cubicBezTo>
                      <a:pt x="68" y="12"/>
                      <a:pt x="58" y="11"/>
                      <a:pt x="53" y="16"/>
                    </a:cubicBezTo>
                    <a:cubicBezTo>
                      <a:pt x="51" y="18"/>
                      <a:pt x="51" y="14"/>
                      <a:pt x="51" y="11"/>
                    </a:cubicBezTo>
                    <a:cubicBezTo>
                      <a:pt x="51" y="8"/>
                      <a:pt x="53" y="4"/>
                      <a:pt x="53" y="4"/>
                    </a:cubicBezTo>
                    <a:cubicBezTo>
                      <a:pt x="34" y="9"/>
                      <a:pt x="34" y="9"/>
                      <a:pt x="34" y="9"/>
                    </a:cubicBezTo>
                    <a:cubicBezTo>
                      <a:pt x="34" y="9"/>
                      <a:pt x="32" y="8"/>
                      <a:pt x="32" y="5"/>
                    </a:cubicBezTo>
                    <a:cubicBezTo>
                      <a:pt x="32" y="2"/>
                      <a:pt x="36" y="0"/>
                      <a:pt x="36" y="0"/>
                    </a:cubicBezTo>
                    <a:cubicBezTo>
                      <a:pt x="36" y="0"/>
                      <a:pt x="21" y="1"/>
                      <a:pt x="9" y="16"/>
                    </a:cubicBezTo>
                    <a:cubicBezTo>
                      <a:pt x="6" y="21"/>
                      <a:pt x="3" y="32"/>
                      <a:pt x="5" y="40"/>
                    </a:cubicBezTo>
                    <a:cubicBezTo>
                      <a:pt x="7" y="48"/>
                      <a:pt x="5" y="69"/>
                      <a:pt x="5" y="69"/>
                    </a:cubicBezTo>
                    <a:cubicBezTo>
                      <a:pt x="5" y="69"/>
                      <a:pt x="0" y="85"/>
                      <a:pt x="9" y="73"/>
                    </a:cubicBezTo>
                    <a:cubicBezTo>
                      <a:pt x="14" y="67"/>
                      <a:pt x="18" y="83"/>
                      <a:pt x="20" y="96"/>
                    </a:cubicBezTo>
                    <a:cubicBezTo>
                      <a:pt x="22" y="109"/>
                      <a:pt x="28" y="118"/>
                      <a:pt x="39" y="109"/>
                    </a:cubicBezTo>
                    <a:close/>
                  </a:path>
                </a:pathLst>
              </a:custGeom>
              <a:solidFill>
                <a:srgbClr val="16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6" name="Freeform 219">
                <a:extLst>
                  <a:ext uri="{FF2B5EF4-FFF2-40B4-BE49-F238E27FC236}">
                    <a16:creationId xmlns:a16="http://schemas.microsoft.com/office/drawing/2014/main" id="{63F81150-9231-4410-8A9C-554A6FC82269}"/>
                  </a:ext>
                </a:extLst>
              </p:cNvPr>
              <p:cNvSpPr>
                <a:spLocks/>
              </p:cNvSpPr>
              <p:nvPr/>
            </p:nvSpPr>
            <p:spPr bwMode="auto">
              <a:xfrm>
                <a:off x="2995613" y="3268663"/>
                <a:ext cx="15875" cy="23813"/>
              </a:xfrm>
              <a:custGeom>
                <a:avLst/>
                <a:gdLst>
                  <a:gd name="T0" fmla="*/ 8 w 12"/>
                  <a:gd name="T1" fmla="*/ 0 h 18"/>
                  <a:gd name="T2" fmla="*/ 10 w 12"/>
                  <a:gd name="T3" fmla="*/ 10 h 18"/>
                  <a:gd name="T4" fmla="*/ 5 w 12"/>
                  <a:gd name="T5" fmla="*/ 16 h 18"/>
                  <a:gd name="T6" fmla="*/ 0 w 12"/>
                  <a:gd name="T7" fmla="*/ 17 h 18"/>
                  <a:gd name="T8" fmla="*/ 6 w 12"/>
                  <a:gd name="T9" fmla="*/ 7 h 18"/>
                  <a:gd name="T10" fmla="*/ 8 w 12"/>
                  <a:gd name="T11" fmla="*/ 0 h 18"/>
                </a:gdLst>
                <a:ahLst/>
                <a:cxnLst>
                  <a:cxn ang="0">
                    <a:pos x="T0" y="T1"/>
                  </a:cxn>
                  <a:cxn ang="0">
                    <a:pos x="T2" y="T3"/>
                  </a:cxn>
                  <a:cxn ang="0">
                    <a:pos x="T4" y="T5"/>
                  </a:cxn>
                  <a:cxn ang="0">
                    <a:pos x="T6" y="T7"/>
                  </a:cxn>
                  <a:cxn ang="0">
                    <a:pos x="T8" y="T9"/>
                  </a:cxn>
                  <a:cxn ang="0">
                    <a:pos x="T10" y="T11"/>
                  </a:cxn>
                </a:cxnLst>
                <a:rect l="0" t="0" r="r" b="b"/>
                <a:pathLst>
                  <a:path w="12" h="18">
                    <a:moveTo>
                      <a:pt x="8" y="0"/>
                    </a:moveTo>
                    <a:cubicBezTo>
                      <a:pt x="8" y="0"/>
                      <a:pt x="12" y="4"/>
                      <a:pt x="10" y="10"/>
                    </a:cubicBezTo>
                    <a:cubicBezTo>
                      <a:pt x="9" y="14"/>
                      <a:pt x="6" y="16"/>
                      <a:pt x="5" y="16"/>
                    </a:cubicBezTo>
                    <a:cubicBezTo>
                      <a:pt x="2" y="18"/>
                      <a:pt x="0" y="17"/>
                      <a:pt x="0" y="17"/>
                    </a:cubicBezTo>
                    <a:cubicBezTo>
                      <a:pt x="0" y="17"/>
                      <a:pt x="5" y="9"/>
                      <a:pt x="6" y="7"/>
                    </a:cubicBezTo>
                    <a:cubicBezTo>
                      <a:pt x="6" y="5"/>
                      <a:pt x="8" y="0"/>
                      <a:pt x="8"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7" name="Freeform 220">
                <a:extLst>
                  <a:ext uri="{FF2B5EF4-FFF2-40B4-BE49-F238E27FC236}">
                    <a16:creationId xmlns:a16="http://schemas.microsoft.com/office/drawing/2014/main" id="{6844EAA3-2B1B-4D0E-BF7A-F74EB88F4D33}"/>
                  </a:ext>
                </a:extLst>
              </p:cNvPr>
              <p:cNvSpPr>
                <a:spLocks/>
              </p:cNvSpPr>
              <p:nvPr/>
            </p:nvSpPr>
            <p:spPr bwMode="auto">
              <a:xfrm>
                <a:off x="2992438" y="3262313"/>
                <a:ext cx="17463" cy="33338"/>
              </a:xfrm>
              <a:custGeom>
                <a:avLst/>
                <a:gdLst>
                  <a:gd name="T0" fmla="*/ 10 w 13"/>
                  <a:gd name="T1" fmla="*/ 1 h 24"/>
                  <a:gd name="T2" fmla="*/ 7 w 13"/>
                  <a:gd name="T3" fmla="*/ 4 h 24"/>
                  <a:gd name="T4" fmla="*/ 5 w 13"/>
                  <a:gd name="T5" fmla="*/ 13 h 24"/>
                  <a:gd name="T6" fmla="*/ 0 w 13"/>
                  <a:gd name="T7" fmla="*/ 21 h 24"/>
                  <a:gd name="T8" fmla="*/ 4 w 13"/>
                  <a:gd name="T9" fmla="*/ 21 h 24"/>
                  <a:gd name="T10" fmla="*/ 10 w 13"/>
                  <a:gd name="T11" fmla="*/ 13 h 24"/>
                  <a:gd name="T12" fmla="*/ 10 w 13"/>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3" h="24">
                    <a:moveTo>
                      <a:pt x="10" y="1"/>
                    </a:moveTo>
                    <a:cubicBezTo>
                      <a:pt x="10" y="1"/>
                      <a:pt x="8" y="0"/>
                      <a:pt x="7" y="4"/>
                    </a:cubicBezTo>
                    <a:cubicBezTo>
                      <a:pt x="7" y="9"/>
                      <a:pt x="6" y="11"/>
                      <a:pt x="5" y="13"/>
                    </a:cubicBezTo>
                    <a:cubicBezTo>
                      <a:pt x="4" y="15"/>
                      <a:pt x="0" y="21"/>
                      <a:pt x="0" y="21"/>
                    </a:cubicBezTo>
                    <a:cubicBezTo>
                      <a:pt x="0" y="21"/>
                      <a:pt x="0" y="24"/>
                      <a:pt x="4" y="21"/>
                    </a:cubicBezTo>
                    <a:cubicBezTo>
                      <a:pt x="6" y="20"/>
                      <a:pt x="8" y="17"/>
                      <a:pt x="10" y="13"/>
                    </a:cubicBezTo>
                    <a:cubicBezTo>
                      <a:pt x="11" y="12"/>
                      <a:pt x="13" y="2"/>
                      <a:pt x="10"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8" name="Freeform 221">
                <a:extLst>
                  <a:ext uri="{FF2B5EF4-FFF2-40B4-BE49-F238E27FC236}">
                    <a16:creationId xmlns:a16="http://schemas.microsoft.com/office/drawing/2014/main" id="{DD17E15B-7781-4669-94BE-D407FEB48B47}"/>
                  </a:ext>
                </a:extLst>
              </p:cNvPr>
              <p:cNvSpPr>
                <a:spLocks/>
              </p:cNvSpPr>
              <p:nvPr/>
            </p:nvSpPr>
            <p:spPr bwMode="auto">
              <a:xfrm>
                <a:off x="2825750" y="3582988"/>
                <a:ext cx="180975" cy="417513"/>
              </a:xfrm>
              <a:custGeom>
                <a:avLst/>
                <a:gdLst>
                  <a:gd name="T0" fmla="*/ 88 w 135"/>
                  <a:gd name="T1" fmla="*/ 11 h 311"/>
                  <a:gd name="T2" fmla="*/ 16 w 135"/>
                  <a:gd name="T3" fmla="*/ 135 h 311"/>
                  <a:gd name="T4" fmla="*/ 12 w 135"/>
                  <a:gd name="T5" fmla="*/ 197 h 311"/>
                  <a:gd name="T6" fmla="*/ 29 w 135"/>
                  <a:gd name="T7" fmla="*/ 305 h 311"/>
                  <a:gd name="T8" fmla="*/ 71 w 135"/>
                  <a:gd name="T9" fmla="*/ 287 h 311"/>
                  <a:gd name="T10" fmla="*/ 55 w 135"/>
                  <a:gd name="T11" fmla="*/ 181 h 311"/>
                  <a:gd name="T12" fmla="*/ 95 w 135"/>
                  <a:gd name="T13" fmla="*/ 106 h 311"/>
                  <a:gd name="T14" fmla="*/ 134 w 135"/>
                  <a:gd name="T15" fmla="*/ 39 h 311"/>
                  <a:gd name="T16" fmla="*/ 118 w 135"/>
                  <a:gd name="T17" fmla="*/ 0 h 311"/>
                  <a:gd name="T18" fmla="*/ 88 w 135"/>
                  <a:gd name="T19" fmla="*/ 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311">
                    <a:moveTo>
                      <a:pt x="88" y="11"/>
                    </a:moveTo>
                    <a:cubicBezTo>
                      <a:pt x="60" y="34"/>
                      <a:pt x="16" y="135"/>
                      <a:pt x="16" y="135"/>
                    </a:cubicBezTo>
                    <a:cubicBezTo>
                      <a:pt x="16" y="135"/>
                      <a:pt x="0" y="161"/>
                      <a:pt x="12" y="197"/>
                    </a:cubicBezTo>
                    <a:cubicBezTo>
                      <a:pt x="20" y="222"/>
                      <a:pt x="29" y="305"/>
                      <a:pt x="29" y="305"/>
                    </a:cubicBezTo>
                    <a:cubicBezTo>
                      <a:pt x="29" y="311"/>
                      <a:pt x="60" y="280"/>
                      <a:pt x="71" y="287"/>
                    </a:cubicBezTo>
                    <a:cubicBezTo>
                      <a:pt x="71" y="287"/>
                      <a:pt x="74" y="226"/>
                      <a:pt x="55" y="181"/>
                    </a:cubicBezTo>
                    <a:cubicBezTo>
                      <a:pt x="48" y="164"/>
                      <a:pt x="76" y="129"/>
                      <a:pt x="95" y="106"/>
                    </a:cubicBezTo>
                    <a:cubicBezTo>
                      <a:pt x="116" y="79"/>
                      <a:pt x="135" y="57"/>
                      <a:pt x="134" y="39"/>
                    </a:cubicBezTo>
                    <a:cubicBezTo>
                      <a:pt x="134" y="0"/>
                      <a:pt x="118" y="0"/>
                      <a:pt x="118" y="0"/>
                    </a:cubicBezTo>
                    <a:cubicBezTo>
                      <a:pt x="118" y="0"/>
                      <a:pt x="94" y="6"/>
                      <a:pt x="88" y="11"/>
                    </a:cubicBezTo>
                    <a:close/>
                  </a:path>
                </a:pathLst>
              </a:custGeom>
              <a:solidFill>
                <a:srgbClr val="A1B5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49" name="Freeform 222">
                <a:extLst>
                  <a:ext uri="{FF2B5EF4-FFF2-40B4-BE49-F238E27FC236}">
                    <a16:creationId xmlns:a16="http://schemas.microsoft.com/office/drawing/2014/main" id="{4AA5A40A-85DE-4AD3-AF0B-F750825C98E2}"/>
                  </a:ext>
                </a:extLst>
              </p:cNvPr>
              <p:cNvSpPr>
                <a:spLocks/>
              </p:cNvSpPr>
              <p:nvPr/>
            </p:nvSpPr>
            <p:spPr bwMode="auto">
              <a:xfrm>
                <a:off x="2900363" y="3349626"/>
                <a:ext cx="169863" cy="366713"/>
              </a:xfrm>
              <a:custGeom>
                <a:avLst/>
                <a:gdLst>
                  <a:gd name="T0" fmla="*/ 102 w 126"/>
                  <a:gd name="T1" fmla="*/ 241 h 273"/>
                  <a:gd name="T2" fmla="*/ 117 w 126"/>
                  <a:gd name="T3" fmla="*/ 168 h 273"/>
                  <a:gd name="T4" fmla="*/ 126 w 126"/>
                  <a:gd name="T5" fmla="*/ 44 h 273"/>
                  <a:gd name="T6" fmla="*/ 98 w 126"/>
                  <a:gd name="T7" fmla="*/ 1 h 273"/>
                  <a:gd name="T8" fmla="*/ 31 w 126"/>
                  <a:gd name="T9" fmla="*/ 31 h 273"/>
                  <a:gd name="T10" fmla="*/ 18 w 126"/>
                  <a:gd name="T11" fmla="*/ 75 h 273"/>
                  <a:gd name="T12" fmla="*/ 21 w 126"/>
                  <a:gd name="T13" fmla="*/ 146 h 273"/>
                  <a:gd name="T14" fmla="*/ 15 w 126"/>
                  <a:gd name="T15" fmla="*/ 202 h 273"/>
                  <a:gd name="T16" fmla="*/ 1 w 126"/>
                  <a:gd name="T17" fmla="*/ 225 h 273"/>
                  <a:gd name="T18" fmla="*/ 102 w 126"/>
                  <a:gd name="T19" fmla="*/ 24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73">
                    <a:moveTo>
                      <a:pt x="102" y="241"/>
                    </a:moveTo>
                    <a:cubicBezTo>
                      <a:pt x="102" y="241"/>
                      <a:pt x="113" y="202"/>
                      <a:pt x="117" y="168"/>
                    </a:cubicBezTo>
                    <a:cubicBezTo>
                      <a:pt x="119" y="137"/>
                      <a:pt x="126" y="119"/>
                      <a:pt x="126" y="44"/>
                    </a:cubicBezTo>
                    <a:cubicBezTo>
                      <a:pt x="126" y="44"/>
                      <a:pt x="125" y="4"/>
                      <a:pt x="98" y="1"/>
                    </a:cubicBezTo>
                    <a:cubicBezTo>
                      <a:pt x="84" y="0"/>
                      <a:pt x="38" y="26"/>
                      <a:pt x="31" y="31"/>
                    </a:cubicBezTo>
                    <a:cubicBezTo>
                      <a:pt x="26" y="34"/>
                      <a:pt x="18" y="46"/>
                      <a:pt x="18" y="75"/>
                    </a:cubicBezTo>
                    <a:cubicBezTo>
                      <a:pt x="18" y="88"/>
                      <a:pt x="20" y="122"/>
                      <a:pt x="21" y="146"/>
                    </a:cubicBezTo>
                    <a:cubicBezTo>
                      <a:pt x="21" y="170"/>
                      <a:pt x="16" y="196"/>
                      <a:pt x="15" y="202"/>
                    </a:cubicBezTo>
                    <a:cubicBezTo>
                      <a:pt x="15" y="213"/>
                      <a:pt x="0" y="224"/>
                      <a:pt x="1" y="225"/>
                    </a:cubicBezTo>
                    <a:cubicBezTo>
                      <a:pt x="69" y="273"/>
                      <a:pt x="102" y="241"/>
                      <a:pt x="102" y="241"/>
                    </a:cubicBezTo>
                    <a:close/>
                  </a:path>
                </a:pathLst>
              </a:custGeom>
              <a:solidFill>
                <a:srgbClr val="1ED3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50" name="Freeform 223">
                <a:extLst>
                  <a:ext uri="{FF2B5EF4-FFF2-40B4-BE49-F238E27FC236}">
                    <a16:creationId xmlns:a16="http://schemas.microsoft.com/office/drawing/2014/main" id="{58112BDB-8231-4D3E-99BC-1AE8271BFB7A}"/>
                  </a:ext>
                </a:extLst>
              </p:cNvPr>
              <p:cNvSpPr>
                <a:spLocks/>
              </p:cNvSpPr>
              <p:nvPr/>
            </p:nvSpPr>
            <p:spPr bwMode="auto">
              <a:xfrm>
                <a:off x="2781300" y="3275013"/>
                <a:ext cx="222250" cy="184150"/>
              </a:xfrm>
              <a:custGeom>
                <a:avLst/>
                <a:gdLst>
                  <a:gd name="T0" fmla="*/ 150 w 165"/>
                  <a:gd name="T1" fmla="*/ 91 h 137"/>
                  <a:gd name="T2" fmla="*/ 141 w 165"/>
                  <a:gd name="T3" fmla="*/ 125 h 137"/>
                  <a:gd name="T4" fmla="*/ 40 w 165"/>
                  <a:gd name="T5" fmla="*/ 125 h 137"/>
                  <a:gd name="T6" fmla="*/ 0 w 165"/>
                  <a:gd name="T7" fmla="*/ 17 h 137"/>
                  <a:gd name="T8" fmla="*/ 25 w 165"/>
                  <a:gd name="T9" fmla="*/ 6 h 137"/>
                  <a:gd name="T10" fmla="*/ 60 w 165"/>
                  <a:gd name="T11" fmla="*/ 92 h 137"/>
                  <a:gd name="T12" fmla="*/ 150 w 165"/>
                  <a:gd name="T13" fmla="*/ 91 h 137"/>
                </a:gdLst>
                <a:ahLst/>
                <a:cxnLst>
                  <a:cxn ang="0">
                    <a:pos x="T0" y="T1"/>
                  </a:cxn>
                  <a:cxn ang="0">
                    <a:pos x="T2" y="T3"/>
                  </a:cxn>
                  <a:cxn ang="0">
                    <a:pos x="T4" y="T5"/>
                  </a:cxn>
                  <a:cxn ang="0">
                    <a:pos x="T6" y="T7"/>
                  </a:cxn>
                  <a:cxn ang="0">
                    <a:pos x="T8" y="T9"/>
                  </a:cxn>
                  <a:cxn ang="0">
                    <a:pos x="T10" y="T11"/>
                  </a:cxn>
                  <a:cxn ang="0">
                    <a:pos x="T12" y="T13"/>
                  </a:cxn>
                </a:cxnLst>
                <a:rect l="0" t="0" r="r" b="b"/>
                <a:pathLst>
                  <a:path w="165" h="137">
                    <a:moveTo>
                      <a:pt x="150" y="91"/>
                    </a:moveTo>
                    <a:cubicBezTo>
                      <a:pt x="150" y="91"/>
                      <a:pt x="165" y="110"/>
                      <a:pt x="141" y="125"/>
                    </a:cubicBezTo>
                    <a:cubicBezTo>
                      <a:pt x="122" y="137"/>
                      <a:pt x="67" y="135"/>
                      <a:pt x="40" y="125"/>
                    </a:cubicBezTo>
                    <a:cubicBezTo>
                      <a:pt x="10" y="115"/>
                      <a:pt x="0" y="17"/>
                      <a:pt x="0" y="17"/>
                    </a:cubicBezTo>
                    <a:cubicBezTo>
                      <a:pt x="0" y="17"/>
                      <a:pt x="9" y="0"/>
                      <a:pt x="25" y="6"/>
                    </a:cubicBezTo>
                    <a:cubicBezTo>
                      <a:pt x="26" y="6"/>
                      <a:pt x="50" y="91"/>
                      <a:pt x="60" y="92"/>
                    </a:cubicBezTo>
                    <a:cubicBezTo>
                      <a:pt x="87" y="95"/>
                      <a:pt x="142" y="68"/>
                      <a:pt x="150" y="91"/>
                    </a:cubicBezTo>
                    <a:close/>
                  </a:path>
                </a:pathLst>
              </a:custGeom>
              <a:solidFill>
                <a:srgbClr val="34E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51" name="Freeform 224">
                <a:extLst>
                  <a:ext uri="{FF2B5EF4-FFF2-40B4-BE49-F238E27FC236}">
                    <a16:creationId xmlns:a16="http://schemas.microsoft.com/office/drawing/2014/main" id="{D4C7E99B-9439-4F83-BDFC-99B0912C0F55}"/>
                  </a:ext>
                </a:extLst>
              </p:cNvPr>
              <p:cNvSpPr>
                <a:spLocks/>
              </p:cNvSpPr>
              <p:nvPr/>
            </p:nvSpPr>
            <p:spPr bwMode="auto">
              <a:xfrm>
                <a:off x="2800350" y="3937001"/>
                <a:ext cx="144463" cy="115888"/>
              </a:xfrm>
              <a:custGeom>
                <a:avLst/>
                <a:gdLst>
                  <a:gd name="T0" fmla="*/ 60 w 108"/>
                  <a:gd name="T1" fmla="*/ 24 h 86"/>
                  <a:gd name="T2" fmla="*/ 92 w 108"/>
                  <a:gd name="T3" fmla="*/ 9 h 86"/>
                  <a:gd name="T4" fmla="*/ 103 w 108"/>
                  <a:gd name="T5" fmla="*/ 29 h 86"/>
                  <a:gd name="T6" fmla="*/ 95 w 108"/>
                  <a:gd name="T7" fmla="*/ 51 h 86"/>
                  <a:gd name="T8" fmla="*/ 62 w 108"/>
                  <a:gd name="T9" fmla="*/ 67 h 86"/>
                  <a:gd name="T10" fmla="*/ 23 w 108"/>
                  <a:gd name="T11" fmla="*/ 85 h 86"/>
                  <a:gd name="T12" fmla="*/ 13 w 108"/>
                  <a:gd name="T13" fmla="*/ 70 h 86"/>
                  <a:gd name="T14" fmla="*/ 45 w 108"/>
                  <a:gd name="T15" fmla="*/ 25 h 86"/>
                  <a:gd name="T16" fmla="*/ 60 w 108"/>
                  <a:gd name="T17" fmla="*/ 2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6">
                    <a:moveTo>
                      <a:pt x="60" y="24"/>
                    </a:moveTo>
                    <a:cubicBezTo>
                      <a:pt x="60" y="24"/>
                      <a:pt x="79" y="0"/>
                      <a:pt x="92" y="9"/>
                    </a:cubicBezTo>
                    <a:cubicBezTo>
                      <a:pt x="95" y="11"/>
                      <a:pt x="101" y="22"/>
                      <a:pt x="103" y="29"/>
                    </a:cubicBezTo>
                    <a:cubicBezTo>
                      <a:pt x="104" y="32"/>
                      <a:pt x="108" y="45"/>
                      <a:pt x="95" y="51"/>
                    </a:cubicBezTo>
                    <a:cubicBezTo>
                      <a:pt x="88" y="54"/>
                      <a:pt x="75" y="58"/>
                      <a:pt x="62" y="67"/>
                    </a:cubicBezTo>
                    <a:cubicBezTo>
                      <a:pt x="49" y="75"/>
                      <a:pt x="29" y="84"/>
                      <a:pt x="23" y="85"/>
                    </a:cubicBezTo>
                    <a:cubicBezTo>
                      <a:pt x="12" y="86"/>
                      <a:pt x="0" y="82"/>
                      <a:pt x="13" y="70"/>
                    </a:cubicBezTo>
                    <a:cubicBezTo>
                      <a:pt x="25" y="60"/>
                      <a:pt x="48" y="38"/>
                      <a:pt x="45" y="25"/>
                    </a:cubicBezTo>
                    <a:cubicBezTo>
                      <a:pt x="43" y="15"/>
                      <a:pt x="60" y="24"/>
                      <a:pt x="60" y="24"/>
                    </a:cubicBezTo>
                    <a:close/>
                  </a:path>
                </a:pathLst>
              </a:custGeom>
              <a:solidFill>
                <a:srgbClr val="7C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52" name="Freeform 225">
                <a:extLst>
                  <a:ext uri="{FF2B5EF4-FFF2-40B4-BE49-F238E27FC236}">
                    <a16:creationId xmlns:a16="http://schemas.microsoft.com/office/drawing/2014/main" id="{B68B5B77-EEF3-40F1-B54E-692D7CE6EB18}"/>
                  </a:ext>
                </a:extLst>
              </p:cNvPr>
              <p:cNvSpPr>
                <a:spLocks/>
              </p:cNvSpPr>
              <p:nvPr/>
            </p:nvSpPr>
            <p:spPr bwMode="auto">
              <a:xfrm>
                <a:off x="2809875" y="3976688"/>
                <a:ext cx="133350" cy="76200"/>
              </a:xfrm>
              <a:custGeom>
                <a:avLst/>
                <a:gdLst>
                  <a:gd name="T0" fmla="*/ 0 w 99"/>
                  <a:gd name="T1" fmla="*/ 48 h 56"/>
                  <a:gd name="T2" fmla="*/ 19 w 99"/>
                  <a:gd name="T3" fmla="*/ 41 h 56"/>
                  <a:gd name="T4" fmla="*/ 57 w 99"/>
                  <a:gd name="T5" fmla="*/ 20 h 56"/>
                  <a:gd name="T6" fmla="*/ 89 w 99"/>
                  <a:gd name="T7" fmla="*/ 1 h 56"/>
                  <a:gd name="T8" fmla="*/ 97 w 99"/>
                  <a:gd name="T9" fmla="*/ 1 h 56"/>
                  <a:gd name="T10" fmla="*/ 88 w 99"/>
                  <a:gd name="T11" fmla="*/ 21 h 56"/>
                  <a:gd name="T12" fmla="*/ 55 w 99"/>
                  <a:gd name="T13" fmla="*/ 37 h 56"/>
                  <a:gd name="T14" fmla="*/ 16 w 99"/>
                  <a:gd name="T15" fmla="*/ 55 h 56"/>
                  <a:gd name="T16" fmla="*/ 0 w 99"/>
                  <a:gd name="T17"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56">
                    <a:moveTo>
                      <a:pt x="0" y="48"/>
                    </a:moveTo>
                    <a:cubicBezTo>
                      <a:pt x="4" y="45"/>
                      <a:pt x="13" y="43"/>
                      <a:pt x="19" y="41"/>
                    </a:cubicBezTo>
                    <a:cubicBezTo>
                      <a:pt x="25" y="38"/>
                      <a:pt x="49" y="26"/>
                      <a:pt x="57" y="20"/>
                    </a:cubicBezTo>
                    <a:cubicBezTo>
                      <a:pt x="64" y="15"/>
                      <a:pt x="76" y="3"/>
                      <a:pt x="89" y="1"/>
                    </a:cubicBezTo>
                    <a:cubicBezTo>
                      <a:pt x="93" y="0"/>
                      <a:pt x="95" y="0"/>
                      <a:pt x="97" y="1"/>
                    </a:cubicBezTo>
                    <a:cubicBezTo>
                      <a:pt x="98" y="6"/>
                      <a:pt x="99" y="16"/>
                      <a:pt x="88" y="21"/>
                    </a:cubicBezTo>
                    <a:cubicBezTo>
                      <a:pt x="81" y="24"/>
                      <a:pt x="68" y="28"/>
                      <a:pt x="55" y="37"/>
                    </a:cubicBezTo>
                    <a:cubicBezTo>
                      <a:pt x="42" y="45"/>
                      <a:pt x="22" y="54"/>
                      <a:pt x="16" y="55"/>
                    </a:cubicBezTo>
                    <a:cubicBezTo>
                      <a:pt x="8" y="56"/>
                      <a:pt x="0" y="54"/>
                      <a:pt x="0" y="48"/>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53" name="Freeform 226">
                <a:extLst>
                  <a:ext uri="{FF2B5EF4-FFF2-40B4-BE49-F238E27FC236}">
                    <a16:creationId xmlns:a16="http://schemas.microsoft.com/office/drawing/2014/main" id="{8EEBF7BE-962C-4524-8108-DBF4380BED5C}"/>
                  </a:ext>
                </a:extLst>
              </p:cNvPr>
              <p:cNvSpPr>
                <a:spLocks/>
              </p:cNvSpPr>
              <p:nvPr/>
            </p:nvSpPr>
            <p:spPr bwMode="auto">
              <a:xfrm>
                <a:off x="2813050" y="3983038"/>
                <a:ext cx="127000" cy="71438"/>
              </a:xfrm>
              <a:custGeom>
                <a:avLst/>
                <a:gdLst>
                  <a:gd name="T0" fmla="*/ 0 w 95"/>
                  <a:gd name="T1" fmla="*/ 49 h 53"/>
                  <a:gd name="T2" fmla="*/ 2 w 95"/>
                  <a:gd name="T3" fmla="*/ 48 h 53"/>
                  <a:gd name="T4" fmla="*/ 56 w 95"/>
                  <a:gd name="T5" fmla="*/ 22 h 53"/>
                  <a:gd name="T6" fmla="*/ 92 w 95"/>
                  <a:gd name="T7" fmla="*/ 3 h 53"/>
                  <a:gd name="T8" fmla="*/ 95 w 95"/>
                  <a:gd name="T9" fmla="*/ 4 h 53"/>
                  <a:gd name="T10" fmla="*/ 86 w 95"/>
                  <a:gd name="T11" fmla="*/ 17 h 53"/>
                  <a:gd name="T12" fmla="*/ 51 w 95"/>
                  <a:gd name="T13" fmla="*/ 41 h 53"/>
                  <a:gd name="T14" fmla="*/ 26 w 95"/>
                  <a:gd name="T15" fmla="*/ 53 h 53"/>
                  <a:gd name="T16" fmla="*/ 0 w 95"/>
                  <a:gd name="T1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53">
                    <a:moveTo>
                      <a:pt x="0" y="49"/>
                    </a:moveTo>
                    <a:cubicBezTo>
                      <a:pt x="1" y="49"/>
                      <a:pt x="1" y="48"/>
                      <a:pt x="2" y="48"/>
                    </a:cubicBezTo>
                    <a:cubicBezTo>
                      <a:pt x="7" y="44"/>
                      <a:pt x="40" y="34"/>
                      <a:pt x="56" y="22"/>
                    </a:cubicBezTo>
                    <a:cubicBezTo>
                      <a:pt x="72" y="10"/>
                      <a:pt x="77" y="0"/>
                      <a:pt x="92" y="3"/>
                    </a:cubicBezTo>
                    <a:cubicBezTo>
                      <a:pt x="94" y="3"/>
                      <a:pt x="95" y="3"/>
                      <a:pt x="95" y="4"/>
                    </a:cubicBezTo>
                    <a:cubicBezTo>
                      <a:pt x="95" y="8"/>
                      <a:pt x="93" y="14"/>
                      <a:pt x="86" y="17"/>
                    </a:cubicBezTo>
                    <a:cubicBezTo>
                      <a:pt x="79" y="20"/>
                      <a:pt x="61" y="29"/>
                      <a:pt x="51" y="41"/>
                    </a:cubicBezTo>
                    <a:cubicBezTo>
                      <a:pt x="43" y="50"/>
                      <a:pt x="31" y="52"/>
                      <a:pt x="26" y="53"/>
                    </a:cubicBezTo>
                    <a:cubicBezTo>
                      <a:pt x="20" y="53"/>
                      <a:pt x="3" y="52"/>
                      <a:pt x="0" y="49"/>
                    </a:cubicBezTo>
                    <a:close/>
                  </a:path>
                </a:pathLst>
              </a:custGeom>
              <a:solidFill>
                <a:srgbClr val="819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54" name="Freeform 227">
                <a:extLst>
                  <a:ext uri="{FF2B5EF4-FFF2-40B4-BE49-F238E27FC236}">
                    <a16:creationId xmlns:a16="http://schemas.microsoft.com/office/drawing/2014/main" id="{C6F21023-F934-49F2-A5C7-1B8B9F8747B8}"/>
                  </a:ext>
                </a:extLst>
              </p:cNvPr>
              <p:cNvSpPr>
                <a:spLocks/>
              </p:cNvSpPr>
              <p:nvPr/>
            </p:nvSpPr>
            <p:spPr bwMode="auto">
              <a:xfrm>
                <a:off x="2968625" y="3062288"/>
                <a:ext cx="36513" cy="65088"/>
              </a:xfrm>
              <a:custGeom>
                <a:avLst/>
                <a:gdLst>
                  <a:gd name="T0" fmla="*/ 16 w 27"/>
                  <a:gd name="T1" fmla="*/ 4 h 48"/>
                  <a:gd name="T2" fmla="*/ 24 w 27"/>
                  <a:gd name="T3" fmla="*/ 10 h 48"/>
                  <a:gd name="T4" fmla="*/ 25 w 27"/>
                  <a:gd name="T5" fmla="*/ 25 h 48"/>
                  <a:gd name="T6" fmla="*/ 21 w 27"/>
                  <a:gd name="T7" fmla="*/ 37 h 48"/>
                  <a:gd name="T8" fmla="*/ 5 w 27"/>
                  <a:gd name="T9" fmla="*/ 43 h 48"/>
                  <a:gd name="T10" fmla="*/ 12 w 27"/>
                  <a:gd name="T11" fmla="*/ 21 h 48"/>
                  <a:gd name="T12" fmla="*/ 16 w 27"/>
                  <a:gd name="T13" fmla="*/ 4 h 48"/>
                </a:gdLst>
                <a:ahLst/>
                <a:cxnLst>
                  <a:cxn ang="0">
                    <a:pos x="T0" y="T1"/>
                  </a:cxn>
                  <a:cxn ang="0">
                    <a:pos x="T2" y="T3"/>
                  </a:cxn>
                  <a:cxn ang="0">
                    <a:pos x="T4" y="T5"/>
                  </a:cxn>
                  <a:cxn ang="0">
                    <a:pos x="T6" y="T7"/>
                  </a:cxn>
                  <a:cxn ang="0">
                    <a:pos x="T8" y="T9"/>
                  </a:cxn>
                  <a:cxn ang="0">
                    <a:pos x="T10" y="T11"/>
                  </a:cxn>
                  <a:cxn ang="0">
                    <a:pos x="T12" y="T13"/>
                  </a:cxn>
                </a:cxnLst>
                <a:rect l="0" t="0" r="r" b="b"/>
                <a:pathLst>
                  <a:path w="27" h="48">
                    <a:moveTo>
                      <a:pt x="16" y="4"/>
                    </a:moveTo>
                    <a:cubicBezTo>
                      <a:pt x="16" y="4"/>
                      <a:pt x="22" y="0"/>
                      <a:pt x="24" y="10"/>
                    </a:cubicBezTo>
                    <a:cubicBezTo>
                      <a:pt x="24" y="14"/>
                      <a:pt x="22" y="20"/>
                      <a:pt x="25" y="25"/>
                    </a:cubicBezTo>
                    <a:cubicBezTo>
                      <a:pt x="27" y="32"/>
                      <a:pt x="21" y="37"/>
                      <a:pt x="21" y="37"/>
                    </a:cubicBezTo>
                    <a:cubicBezTo>
                      <a:pt x="21" y="37"/>
                      <a:pt x="14" y="48"/>
                      <a:pt x="5" y="43"/>
                    </a:cubicBezTo>
                    <a:cubicBezTo>
                      <a:pt x="0" y="41"/>
                      <a:pt x="6" y="30"/>
                      <a:pt x="12" y="21"/>
                    </a:cubicBezTo>
                    <a:cubicBezTo>
                      <a:pt x="15" y="17"/>
                      <a:pt x="15" y="8"/>
                      <a:pt x="16" y="4"/>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nvGrpSpPr>
            <p:cNvPr id="614" name="Group 613">
              <a:extLst>
                <a:ext uri="{FF2B5EF4-FFF2-40B4-BE49-F238E27FC236}">
                  <a16:creationId xmlns:a16="http://schemas.microsoft.com/office/drawing/2014/main" id="{C30DB698-E7CE-4E6F-8F49-F8A67EA75CB5}"/>
                </a:ext>
              </a:extLst>
            </p:cNvPr>
            <p:cNvGrpSpPr/>
            <p:nvPr/>
          </p:nvGrpSpPr>
          <p:grpSpPr>
            <a:xfrm>
              <a:off x="1065419" y="2553956"/>
              <a:ext cx="185998" cy="659168"/>
              <a:chOff x="1389063" y="2705100"/>
              <a:chExt cx="288925" cy="1023938"/>
            </a:xfrm>
          </p:grpSpPr>
          <p:sp>
            <p:nvSpPr>
              <p:cNvPr id="615" name="Freeform 172">
                <a:extLst>
                  <a:ext uri="{FF2B5EF4-FFF2-40B4-BE49-F238E27FC236}">
                    <a16:creationId xmlns:a16="http://schemas.microsoft.com/office/drawing/2014/main" id="{9816B481-20F5-4012-A493-614422A41BA2}"/>
                  </a:ext>
                </a:extLst>
              </p:cNvPr>
              <p:cNvSpPr>
                <a:spLocks/>
              </p:cNvSpPr>
              <p:nvPr/>
            </p:nvSpPr>
            <p:spPr bwMode="auto">
              <a:xfrm>
                <a:off x="1566863" y="2705100"/>
                <a:ext cx="71438" cy="146050"/>
              </a:xfrm>
              <a:custGeom>
                <a:avLst/>
                <a:gdLst>
                  <a:gd name="T0" fmla="*/ 0 w 53"/>
                  <a:gd name="T1" fmla="*/ 88 h 109"/>
                  <a:gd name="T2" fmla="*/ 12 w 53"/>
                  <a:gd name="T3" fmla="*/ 35 h 109"/>
                  <a:gd name="T4" fmla="*/ 18 w 53"/>
                  <a:gd name="T5" fmla="*/ 9 h 109"/>
                  <a:gd name="T6" fmla="*/ 25 w 53"/>
                  <a:gd name="T7" fmla="*/ 4 h 109"/>
                  <a:gd name="T8" fmla="*/ 22 w 53"/>
                  <a:gd name="T9" fmla="*/ 29 h 109"/>
                  <a:gd name="T10" fmla="*/ 28 w 53"/>
                  <a:gd name="T11" fmla="*/ 33 h 109"/>
                  <a:gd name="T12" fmla="*/ 48 w 53"/>
                  <a:gd name="T13" fmla="*/ 8 h 109"/>
                  <a:gd name="T14" fmla="*/ 46 w 53"/>
                  <a:gd name="T15" fmla="*/ 20 h 109"/>
                  <a:gd name="T16" fmla="*/ 34 w 53"/>
                  <a:gd name="T17" fmla="*/ 41 h 109"/>
                  <a:gd name="T18" fmla="*/ 40 w 53"/>
                  <a:gd name="T19" fmla="*/ 61 h 109"/>
                  <a:gd name="T20" fmla="*/ 19 w 53"/>
                  <a:gd name="T21" fmla="*/ 99 h 109"/>
                  <a:gd name="T22" fmla="*/ 0 w 53"/>
                  <a:gd name="T23" fmla="*/ 8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109">
                    <a:moveTo>
                      <a:pt x="0" y="88"/>
                    </a:moveTo>
                    <a:cubicBezTo>
                      <a:pt x="12" y="35"/>
                      <a:pt x="12" y="35"/>
                      <a:pt x="12" y="35"/>
                    </a:cubicBezTo>
                    <a:cubicBezTo>
                      <a:pt x="12" y="35"/>
                      <a:pt x="12" y="37"/>
                      <a:pt x="18" y="9"/>
                    </a:cubicBezTo>
                    <a:cubicBezTo>
                      <a:pt x="20" y="0"/>
                      <a:pt x="24" y="0"/>
                      <a:pt x="25" y="4"/>
                    </a:cubicBezTo>
                    <a:cubicBezTo>
                      <a:pt x="26" y="6"/>
                      <a:pt x="24" y="17"/>
                      <a:pt x="22" y="29"/>
                    </a:cubicBezTo>
                    <a:cubicBezTo>
                      <a:pt x="21" y="32"/>
                      <a:pt x="23" y="40"/>
                      <a:pt x="28" y="33"/>
                    </a:cubicBezTo>
                    <a:cubicBezTo>
                      <a:pt x="34" y="23"/>
                      <a:pt x="45" y="8"/>
                      <a:pt x="48" y="8"/>
                    </a:cubicBezTo>
                    <a:cubicBezTo>
                      <a:pt x="53" y="8"/>
                      <a:pt x="51" y="11"/>
                      <a:pt x="46" y="20"/>
                    </a:cubicBezTo>
                    <a:cubicBezTo>
                      <a:pt x="42" y="28"/>
                      <a:pt x="33" y="39"/>
                      <a:pt x="34" y="41"/>
                    </a:cubicBezTo>
                    <a:cubicBezTo>
                      <a:pt x="43" y="54"/>
                      <a:pt x="40" y="61"/>
                      <a:pt x="40" y="61"/>
                    </a:cubicBezTo>
                    <a:cubicBezTo>
                      <a:pt x="40" y="61"/>
                      <a:pt x="24" y="94"/>
                      <a:pt x="19" y="99"/>
                    </a:cubicBezTo>
                    <a:cubicBezTo>
                      <a:pt x="6" y="109"/>
                      <a:pt x="0" y="88"/>
                      <a:pt x="0" y="88"/>
                    </a:cubicBezTo>
                    <a:close/>
                  </a:path>
                </a:pathLst>
              </a:custGeom>
              <a:solidFill>
                <a:srgbClr val="EABE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16" name="Freeform 173">
                <a:extLst>
                  <a:ext uri="{FF2B5EF4-FFF2-40B4-BE49-F238E27FC236}">
                    <a16:creationId xmlns:a16="http://schemas.microsoft.com/office/drawing/2014/main" id="{C7A6771B-5EF2-49FA-BBA9-754E09C9D5D4}"/>
                  </a:ext>
                </a:extLst>
              </p:cNvPr>
              <p:cNvSpPr>
                <a:spLocks/>
              </p:cNvSpPr>
              <p:nvPr/>
            </p:nvSpPr>
            <p:spPr bwMode="auto">
              <a:xfrm>
                <a:off x="1409700" y="2792413"/>
                <a:ext cx="192088" cy="293688"/>
              </a:xfrm>
              <a:custGeom>
                <a:avLst/>
                <a:gdLst>
                  <a:gd name="T0" fmla="*/ 9 w 143"/>
                  <a:gd name="T1" fmla="*/ 189 h 219"/>
                  <a:gd name="T2" fmla="*/ 48 w 143"/>
                  <a:gd name="T3" fmla="*/ 202 h 219"/>
                  <a:gd name="T4" fmla="*/ 112 w 143"/>
                  <a:gd name="T5" fmla="*/ 118 h 219"/>
                  <a:gd name="T6" fmla="*/ 143 w 143"/>
                  <a:gd name="T7" fmla="*/ 26 h 219"/>
                  <a:gd name="T8" fmla="*/ 113 w 143"/>
                  <a:gd name="T9" fmla="*/ 11 h 219"/>
                  <a:gd name="T10" fmla="*/ 82 w 143"/>
                  <a:gd name="T11" fmla="*/ 92 h 219"/>
                  <a:gd name="T12" fmla="*/ 9 w 143"/>
                  <a:gd name="T13" fmla="*/ 189 h 219"/>
                </a:gdLst>
                <a:ahLst/>
                <a:cxnLst>
                  <a:cxn ang="0">
                    <a:pos x="T0" y="T1"/>
                  </a:cxn>
                  <a:cxn ang="0">
                    <a:pos x="T2" y="T3"/>
                  </a:cxn>
                  <a:cxn ang="0">
                    <a:pos x="T4" y="T5"/>
                  </a:cxn>
                  <a:cxn ang="0">
                    <a:pos x="T6" y="T7"/>
                  </a:cxn>
                  <a:cxn ang="0">
                    <a:pos x="T8" y="T9"/>
                  </a:cxn>
                  <a:cxn ang="0">
                    <a:pos x="T10" y="T11"/>
                  </a:cxn>
                  <a:cxn ang="0">
                    <a:pos x="T12" y="T13"/>
                  </a:cxn>
                </a:cxnLst>
                <a:rect l="0" t="0" r="r" b="b"/>
                <a:pathLst>
                  <a:path w="143" h="219">
                    <a:moveTo>
                      <a:pt x="9" y="189"/>
                    </a:moveTo>
                    <a:cubicBezTo>
                      <a:pt x="9" y="189"/>
                      <a:pt x="14" y="219"/>
                      <a:pt x="48" y="202"/>
                    </a:cubicBezTo>
                    <a:cubicBezTo>
                      <a:pt x="70" y="192"/>
                      <a:pt x="104" y="133"/>
                      <a:pt x="112" y="118"/>
                    </a:cubicBezTo>
                    <a:cubicBezTo>
                      <a:pt x="128" y="86"/>
                      <a:pt x="143" y="26"/>
                      <a:pt x="143" y="26"/>
                    </a:cubicBezTo>
                    <a:cubicBezTo>
                      <a:pt x="143" y="26"/>
                      <a:pt x="126" y="0"/>
                      <a:pt x="113" y="11"/>
                    </a:cubicBezTo>
                    <a:cubicBezTo>
                      <a:pt x="112" y="12"/>
                      <a:pt x="93" y="74"/>
                      <a:pt x="82" y="92"/>
                    </a:cubicBezTo>
                    <a:cubicBezTo>
                      <a:pt x="61" y="125"/>
                      <a:pt x="0" y="170"/>
                      <a:pt x="9" y="189"/>
                    </a:cubicBezTo>
                    <a:close/>
                  </a:path>
                </a:pathLst>
              </a:custGeom>
              <a:solidFill>
                <a:srgbClr val="686D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17" name="Freeform 174">
                <a:extLst>
                  <a:ext uri="{FF2B5EF4-FFF2-40B4-BE49-F238E27FC236}">
                    <a16:creationId xmlns:a16="http://schemas.microsoft.com/office/drawing/2014/main" id="{78BBB856-89E0-47A9-B7A1-E6BC4A8ED618}"/>
                  </a:ext>
                </a:extLst>
              </p:cNvPr>
              <p:cNvSpPr>
                <a:spLocks/>
              </p:cNvSpPr>
              <p:nvPr/>
            </p:nvSpPr>
            <p:spPr bwMode="auto">
              <a:xfrm>
                <a:off x="1423988" y="3587751"/>
                <a:ext cx="153988" cy="82550"/>
              </a:xfrm>
              <a:custGeom>
                <a:avLst/>
                <a:gdLst>
                  <a:gd name="T0" fmla="*/ 7 w 115"/>
                  <a:gd name="T1" fmla="*/ 13 h 61"/>
                  <a:gd name="T2" fmla="*/ 0 w 115"/>
                  <a:gd name="T3" fmla="*/ 29 h 61"/>
                  <a:gd name="T4" fmla="*/ 5 w 115"/>
                  <a:gd name="T5" fmla="*/ 54 h 61"/>
                  <a:gd name="T6" fmla="*/ 25 w 115"/>
                  <a:gd name="T7" fmla="*/ 61 h 61"/>
                  <a:gd name="T8" fmla="*/ 48 w 115"/>
                  <a:gd name="T9" fmla="*/ 55 h 61"/>
                  <a:gd name="T10" fmla="*/ 73 w 115"/>
                  <a:gd name="T11" fmla="*/ 50 h 61"/>
                  <a:gd name="T12" fmla="*/ 113 w 115"/>
                  <a:gd name="T13" fmla="*/ 21 h 61"/>
                  <a:gd name="T14" fmla="*/ 111 w 115"/>
                  <a:gd name="T15" fmla="*/ 5 h 61"/>
                  <a:gd name="T16" fmla="*/ 45 w 115"/>
                  <a:gd name="T17" fmla="*/ 9 h 61"/>
                  <a:gd name="T18" fmla="*/ 7 w 115"/>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7" y="13"/>
                    </a:moveTo>
                    <a:cubicBezTo>
                      <a:pt x="7" y="13"/>
                      <a:pt x="0" y="16"/>
                      <a:pt x="0" y="29"/>
                    </a:cubicBezTo>
                    <a:cubicBezTo>
                      <a:pt x="1" y="42"/>
                      <a:pt x="2" y="52"/>
                      <a:pt x="5" y="54"/>
                    </a:cubicBezTo>
                    <a:cubicBezTo>
                      <a:pt x="9" y="57"/>
                      <a:pt x="18" y="61"/>
                      <a:pt x="25" y="61"/>
                    </a:cubicBezTo>
                    <a:cubicBezTo>
                      <a:pt x="33" y="60"/>
                      <a:pt x="43" y="57"/>
                      <a:pt x="48" y="55"/>
                    </a:cubicBezTo>
                    <a:cubicBezTo>
                      <a:pt x="52" y="54"/>
                      <a:pt x="56" y="54"/>
                      <a:pt x="73" y="50"/>
                    </a:cubicBezTo>
                    <a:cubicBezTo>
                      <a:pt x="97" y="43"/>
                      <a:pt x="111" y="27"/>
                      <a:pt x="113" y="21"/>
                    </a:cubicBezTo>
                    <a:cubicBezTo>
                      <a:pt x="115" y="14"/>
                      <a:pt x="111" y="5"/>
                      <a:pt x="111" y="5"/>
                    </a:cubicBezTo>
                    <a:cubicBezTo>
                      <a:pt x="91" y="8"/>
                      <a:pt x="52" y="17"/>
                      <a:pt x="45" y="9"/>
                    </a:cubicBezTo>
                    <a:cubicBezTo>
                      <a:pt x="38" y="0"/>
                      <a:pt x="7" y="13"/>
                      <a:pt x="7" y="13"/>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18" name="Freeform 175">
                <a:extLst>
                  <a:ext uri="{FF2B5EF4-FFF2-40B4-BE49-F238E27FC236}">
                    <a16:creationId xmlns:a16="http://schemas.microsoft.com/office/drawing/2014/main" id="{743F72D0-B08E-4B19-AA13-A5AF139826AA}"/>
                  </a:ext>
                </a:extLst>
              </p:cNvPr>
              <p:cNvSpPr>
                <a:spLocks/>
              </p:cNvSpPr>
              <p:nvPr/>
            </p:nvSpPr>
            <p:spPr bwMode="auto">
              <a:xfrm>
                <a:off x="1423988" y="3578226"/>
                <a:ext cx="155575" cy="82550"/>
              </a:xfrm>
              <a:custGeom>
                <a:avLst/>
                <a:gdLst>
                  <a:gd name="T0" fmla="*/ 5 w 116"/>
                  <a:gd name="T1" fmla="*/ 13 h 61"/>
                  <a:gd name="T2" fmla="*/ 0 w 116"/>
                  <a:gd name="T3" fmla="*/ 33 h 61"/>
                  <a:gd name="T4" fmla="*/ 6 w 116"/>
                  <a:gd name="T5" fmla="*/ 54 h 61"/>
                  <a:gd name="T6" fmla="*/ 23 w 116"/>
                  <a:gd name="T7" fmla="*/ 61 h 61"/>
                  <a:gd name="T8" fmla="*/ 46 w 116"/>
                  <a:gd name="T9" fmla="*/ 55 h 61"/>
                  <a:gd name="T10" fmla="*/ 74 w 116"/>
                  <a:gd name="T11" fmla="*/ 51 h 61"/>
                  <a:gd name="T12" fmla="*/ 111 w 116"/>
                  <a:gd name="T13" fmla="*/ 25 h 61"/>
                  <a:gd name="T14" fmla="*/ 96 w 116"/>
                  <a:gd name="T15" fmla="*/ 7 h 61"/>
                  <a:gd name="T16" fmla="*/ 43 w 116"/>
                  <a:gd name="T17" fmla="*/ 9 h 61"/>
                  <a:gd name="T18" fmla="*/ 5 w 116"/>
                  <a:gd name="T19" fmla="*/ 1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61">
                    <a:moveTo>
                      <a:pt x="5" y="13"/>
                    </a:moveTo>
                    <a:cubicBezTo>
                      <a:pt x="5" y="13"/>
                      <a:pt x="0" y="20"/>
                      <a:pt x="0" y="33"/>
                    </a:cubicBezTo>
                    <a:cubicBezTo>
                      <a:pt x="1" y="46"/>
                      <a:pt x="3" y="51"/>
                      <a:pt x="6" y="54"/>
                    </a:cubicBezTo>
                    <a:cubicBezTo>
                      <a:pt x="9" y="56"/>
                      <a:pt x="16" y="61"/>
                      <a:pt x="23" y="61"/>
                    </a:cubicBezTo>
                    <a:cubicBezTo>
                      <a:pt x="31" y="60"/>
                      <a:pt x="41" y="57"/>
                      <a:pt x="46" y="55"/>
                    </a:cubicBezTo>
                    <a:cubicBezTo>
                      <a:pt x="50" y="54"/>
                      <a:pt x="57" y="56"/>
                      <a:pt x="74" y="51"/>
                    </a:cubicBezTo>
                    <a:cubicBezTo>
                      <a:pt x="91" y="46"/>
                      <a:pt x="107" y="35"/>
                      <a:pt x="111" y="25"/>
                    </a:cubicBezTo>
                    <a:cubicBezTo>
                      <a:pt x="113" y="19"/>
                      <a:pt x="116" y="4"/>
                      <a:pt x="96" y="7"/>
                    </a:cubicBezTo>
                    <a:cubicBezTo>
                      <a:pt x="77" y="10"/>
                      <a:pt x="50" y="17"/>
                      <a:pt x="43" y="9"/>
                    </a:cubicBezTo>
                    <a:cubicBezTo>
                      <a:pt x="36" y="0"/>
                      <a:pt x="5" y="13"/>
                      <a:pt x="5" y="13"/>
                    </a:cubicBezTo>
                    <a:close/>
                  </a:path>
                </a:pathLst>
              </a:custGeom>
              <a:solidFill>
                <a:srgbClr val="A2BC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19" name="Freeform 176">
                <a:extLst>
                  <a:ext uri="{FF2B5EF4-FFF2-40B4-BE49-F238E27FC236}">
                    <a16:creationId xmlns:a16="http://schemas.microsoft.com/office/drawing/2014/main" id="{B636DF0C-C657-43BA-B763-7D97208C1708}"/>
                  </a:ext>
                </a:extLst>
              </p:cNvPr>
              <p:cNvSpPr>
                <a:spLocks/>
              </p:cNvSpPr>
              <p:nvPr/>
            </p:nvSpPr>
            <p:spPr bwMode="auto">
              <a:xfrm>
                <a:off x="1492250" y="3592513"/>
                <a:ext cx="17463" cy="30163"/>
              </a:xfrm>
              <a:custGeom>
                <a:avLst/>
                <a:gdLst>
                  <a:gd name="T0" fmla="*/ 13 w 14"/>
                  <a:gd name="T1" fmla="*/ 21 h 22"/>
                  <a:gd name="T2" fmla="*/ 10 w 14"/>
                  <a:gd name="T3" fmla="*/ 19 h 22"/>
                  <a:gd name="T4" fmla="*/ 9 w 14"/>
                  <a:gd name="T5" fmla="*/ 12 h 22"/>
                  <a:gd name="T6" fmla="*/ 3 w 14"/>
                  <a:gd name="T7" fmla="*/ 2 h 22"/>
                  <a:gd name="T8" fmla="*/ 1 w 14"/>
                  <a:gd name="T9" fmla="*/ 1 h 22"/>
                  <a:gd name="T10" fmla="*/ 3 w 14"/>
                  <a:gd name="T11" fmla="*/ 0 h 22"/>
                  <a:gd name="T12" fmla="*/ 13 w 14"/>
                  <a:gd name="T13" fmla="*/ 11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19"/>
                    </a:cubicBezTo>
                    <a:cubicBezTo>
                      <a:pt x="10" y="19"/>
                      <a:pt x="10" y="16"/>
                      <a:pt x="9" y="12"/>
                    </a:cubicBezTo>
                    <a:cubicBezTo>
                      <a:pt x="8" y="7"/>
                      <a:pt x="5" y="3"/>
                      <a:pt x="3" y="2"/>
                    </a:cubicBezTo>
                    <a:cubicBezTo>
                      <a:pt x="2" y="2"/>
                      <a:pt x="0" y="2"/>
                      <a:pt x="1" y="1"/>
                    </a:cubicBezTo>
                    <a:cubicBezTo>
                      <a:pt x="1" y="0"/>
                      <a:pt x="2" y="0"/>
                      <a:pt x="3" y="0"/>
                    </a:cubicBezTo>
                    <a:cubicBezTo>
                      <a:pt x="5" y="1"/>
                      <a:pt x="11" y="4"/>
                      <a:pt x="13" y="11"/>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0" name="Freeform 177">
                <a:extLst>
                  <a:ext uri="{FF2B5EF4-FFF2-40B4-BE49-F238E27FC236}">
                    <a16:creationId xmlns:a16="http://schemas.microsoft.com/office/drawing/2014/main" id="{376C5197-DE12-4089-8FFF-63E324EC15AA}"/>
                  </a:ext>
                </a:extLst>
              </p:cNvPr>
              <p:cNvSpPr>
                <a:spLocks/>
              </p:cNvSpPr>
              <p:nvPr/>
            </p:nvSpPr>
            <p:spPr bwMode="auto">
              <a:xfrm>
                <a:off x="1501775" y="3592513"/>
                <a:ext cx="17463" cy="28575"/>
              </a:xfrm>
              <a:custGeom>
                <a:avLst/>
                <a:gdLst>
                  <a:gd name="T0" fmla="*/ 13 w 14"/>
                  <a:gd name="T1" fmla="*/ 21 h 22"/>
                  <a:gd name="T2" fmla="*/ 10 w 14"/>
                  <a:gd name="T3" fmla="*/ 20 h 22"/>
                  <a:gd name="T4" fmla="*/ 9 w 14"/>
                  <a:gd name="T5" fmla="*/ 13 h 22"/>
                  <a:gd name="T6" fmla="*/ 3 w 14"/>
                  <a:gd name="T7" fmla="*/ 3 h 22"/>
                  <a:gd name="T8" fmla="*/ 1 w 14"/>
                  <a:gd name="T9" fmla="*/ 2 h 22"/>
                  <a:gd name="T10" fmla="*/ 3 w 14"/>
                  <a:gd name="T11" fmla="*/ 0 h 22"/>
                  <a:gd name="T12" fmla="*/ 13 w 14"/>
                  <a:gd name="T13" fmla="*/ 12 h 22"/>
                  <a:gd name="T14" fmla="*/ 13 w 1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2">
                    <a:moveTo>
                      <a:pt x="13" y="21"/>
                    </a:moveTo>
                    <a:cubicBezTo>
                      <a:pt x="12" y="22"/>
                      <a:pt x="10" y="21"/>
                      <a:pt x="10" y="20"/>
                    </a:cubicBezTo>
                    <a:cubicBezTo>
                      <a:pt x="10" y="20"/>
                      <a:pt x="10" y="17"/>
                      <a:pt x="9" y="13"/>
                    </a:cubicBezTo>
                    <a:cubicBezTo>
                      <a:pt x="8" y="7"/>
                      <a:pt x="5" y="4"/>
                      <a:pt x="3" y="3"/>
                    </a:cubicBezTo>
                    <a:cubicBezTo>
                      <a:pt x="2" y="3"/>
                      <a:pt x="0" y="3"/>
                      <a:pt x="1" y="2"/>
                    </a:cubicBezTo>
                    <a:cubicBezTo>
                      <a:pt x="1" y="1"/>
                      <a:pt x="2" y="0"/>
                      <a:pt x="3" y="0"/>
                    </a:cubicBezTo>
                    <a:cubicBezTo>
                      <a:pt x="5" y="1"/>
                      <a:pt x="11" y="4"/>
                      <a:pt x="13" y="12"/>
                    </a:cubicBezTo>
                    <a:cubicBezTo>
                      <a:pt x="14" y="16"/>
                      <a:pt x="14" y="19"/>
                      <a:pt x="13"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1" name="Freeform 178">
                <a:extLst>
                  <a:ext uri="{FF2B5EF4-FFF2-40B4-BE49-F238E27FC236}">
                    <a16:creationId xmlns:a16="http://schemas.microsoft.com/office/drawing/2014/main" id="{4C10E241-D153-4C15-8F9A-3B14F9AC4660}"/>
                  </a:ext>
                </a:extLst>
              </p:cNvPr>
              <p:cNvSpPr>
                <a:spLocks/>
              </p:cNvSpPr>
              <p:nvPr/>
            </p:nvSpPr>
            <p:spPr bwMode="auto">
              <a:xfrm>
                <a:off x="1511300" y="3592513"/>
                <a:ext cx="15875" cy="26988"/>
              </a:xfrm>
              <a:custGeom>
                <a:avLst/>
                <a:gdLst>
                  <a:gd name="T0" fmla="*/ 11 w 12"/>
                  <a:gd name="T1" fmla="*/ 20 h 21"/>
                  <a:gd name="T2" fmla="*/ 9 w 12"/>
                  <a:gd name="T3" fmla="*/ 19 h 21"/>
                  <a:gd name="T4" fmla="*/ 8 w 12"/>
                  <a:gd name="T5" fmla="*/ 11 h 21"/>
                  <a:gd name="T6" fmla="*/ 2 w 12"/>
                  <a:gd name="T7" fmla="*/ 2 h 21"/>
                  <a:gd name="T8" fmla="*/ 0 w 12"/>
                  <a:gd name="T9" fmla="*/ 2 h 21"/>
                  <a:gd name="T10" fmla="*/ 3 w 12"/>
                  <a:gd name="T11" fmla="*/ 0 h 21"/>
                  <a:gd name="T12" fmla="*/ 10 w 12"/>
                  <a:gd name="T13" fmla="*/ 7 h 21"/>
                  <a:gd name="T14" fmla="*/ 11 w 12"/>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11" y="20"/>
                    </a:moveTo>
                    <a:cubicBezTo>
                      <a:pt x="10" y="21"/>
                      <a:pt x="9" y="20"/>
                      <a:pt x="9" y="19"/>
                    </a:cubicBezTo>
                    <a:cubicBezTo>
                      <a:pt x="9" y="19"/>
                      <a:pt x="9" y="15"/>
                      <a:pt x="8" y="11"/>
                    </a:cubicBezTo>
                    <a:cubicBezTo>
                      <a:pt x="7" y="6"/>
                      <a:pt x="5" y="3"/>
                      <a:pt x="2" y="2"/>
                    </a:cubicBezTo>
                    <a:cubicBezTo>
                      <a:pt x="2" y="2"/>
                      <a:pt x="0" y="3"/>
                      <a:pt x="0" y="2"/>
                    </a:cubicBezTo>
                    <a:cubicBezTo>
                      <a:pt x="0" y="1"/>
                      <a:pt x="2" y="0"/>
                      <a:pt x="3" y="0"/>
                    </a:cubicBezTo>
                    <a:cubicBezTo>
                      <a:pt x="5" y="0"/>
                      <a:pt x="8" y="2"/>
                      <a:pt x="10" y="7"/>
                    </a:cubicBezTo>
                    <a:cubicBezTo>
                      <a:pt x="11" y="12"/>
                      <a:pt x="12" y="18"/>
                      <a:pt x="11"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2" name="Freeform 179">
                <a:extLst>
                  <a:ext uri="{FF2B5EF4-FFF2-40B4-BE49-F238E27FC236}">
                    <a16:creationId xmlns:a16="http://schemas.microsoft.com/office/drawing/2014/main" id="{54921737-7DC5-452B-ACFF-611C12CB84FE}"/>
                  </a:ext>
                </a:extLst>
              </p:cNvPr>
              <p:cNvSpPr>
                <a:spLocks/>
              </p:cNvSpPr>
              <p:nvPr/>
            </p:nvSpPr>
            <p:spPr bwMode="auto">
              <a:xfrm>
                <a:off x="1414463" y="3127376"/>
                <a:ext cx="123825" cy="517525"/>
              </a:xfrm>
              <a:custGeom>
                <a:avLst/>
                <a:gdLst>
                  <a:gd name="T0" fmla="*/ 58 w 92"/>
                  <a:gd name="T1" fmla="*/ 61 h 386"/>
                  <a:gd name="T2" fmla="*/ 83 w 92"/>
                  <a:gd name="T3" fmla="*/ 259 h 386"/>
                  <a:gd name="T4" fmla="*/ 61 w 92"/>
                  <a:gd name="T5" fmla="*/ 354 h 386"/>
                  <a:gd name="T6" fmla="*/ 9 w 92"/>
                  <a:gd name="T7" fmla="*/ 349 h 386"/>
                  <a:gd name="T8" fmla="*/ 25 w 92"/>
                  <a:gd name="T9" fmla="*/ 275 h 386"/>
                  <a:gd name="T10" fmla="*/ 35 w 92"/>
                  <a:gd name="T11" fmla="*/ 227 h 386"/>
                  <a:gd name="T12" fmla="*/ 5 w 92"/>
                  <a:gd name="T13" fmla="*/ 94 h 386"/>
                  <a:gd name="T14" fmla="*/ 58 w 92"/>
                  <a:gd name="T15" fmla="*/ 61 h 3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86">
                    <a:moveTo>
                      <a:pt x="58" y="61"/>
                    </a:moveTo>
                    <a:cubicBezTo>
                      <a:pt x="78" y="107"/>
                      <a:pt x="92" y="227"/>
                      <a:pt x="83" y="259"/>
                    </a:cubicBezTo>
                    <a:cubicBezTo>
                      <a:pt x="69" y="311"/>
                      <a:pt x="61" y="354"/>
                      <a:pt x="61" y="354"/>
                    </a:cubicBezTo>
                    <a:cubicBezTo>
                      <a:pt x="28" y="386"/>
                      <a:pt x="9" y="360"/>
                      <a:pt x="9" y="349"/>
                    </a:cubicBezTo>
                    <a:cubicBezTo>
                      <a:pt x="9" y="349"/>
                      <a:pt x="18" y="305"/>
                      <a:pt x="25" y="275"/>
                    </a:cubicBezTo>
                    <a:cubicBezTo>
                      <a:pt x="29" y="259"/>
                      <a:pt x="35" y="232"/>
                      <a:pt x="35" y="227"/>
                    </a:cubicBezTo>
                    <a:cubicBezTo>
                      <a:pt x="37" y="209"/>
                      <a:pt x="25" y="146"/>
                      <a:pt x="5" y="94"/>
                    </a:cubicBezTo>
                    <a:cubicBezTo>
                      <a:pt x="0" y="82"/>
                      <a:pt x="30" y="0"/>
                      <a:pt x="58" y="61"/>
                    </a:cubicBezTo>
                    <a:close/>
                  </a:path>
                </a:pathLst>
              </a:custGeom>
              <a:solidFill>
                <a:srgbClr val="031E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3" name="Freeform 180">
                <a:extLst>
                  <a:ext uri="{FF2B5EF4-FFF2-40B4-BE49-F238E27FC236}">
                    <a16:creationId xmlns:a16="http://schemas.microsoft.com/office/drawing/2014/main" id="{9CA7F877-76C1-419C-84C0-37B1B816D876}"/>
                  </a:ext>
                </a:extLst>
              </p:cNvPr>
              <p:cNvSpPr>
                <a:spLocks/>
              </p:cNvSpPr>
              <p:nvPr/>
            </p:nvSpPr>
            <p:spPr bwMode="auto">
              <a:xfrm>
                <a:off x="1520825" y="3646488"/>
                <a:ext cx="153988" cy="82550"/>
              </a:xfrm>
              <a:custGeom>
                <a:avLst/>
                <a:gdLst>
                  <a:gd name="T0" fmla="*/ 8 w 115"/>
                  <a:gd name="T1" fmla="*/ 12 h 61"/>
                  <a:gd name="T2" fmla="*/ 1 w 115"/>
                  <a:gd name="T3" fmla="*/ 29 h 61"/>
                  <a:gd name="T4" fmla="*/ 6 w 115"/>
                  <a:gd name="T5" fmla="*/ 53 h 61"/>
                  <a:gd name="T6" fmla="*/ 26 w 115"/>
                  <a:gd name="T7" fmla="*/ 60 h 61"/>
                  <a:gd name="T8" fmla="*/ 48 w 115"/>
                  <a:gd name="T9" fmla="*/ 55 h 61"/>
                  <a:gd name="T10" fmla="*/ 73 w 115"/>
                  <a:gd name="T11" fmla="*/ 49 h 61"/>
                  <a:gd name="T12" fmla="*/ 113 w 115"/>
                  <a:gd name="T13" fmla="*/ 20 h 61"/>
                  <a:gd name="T14" fmla="*/ 111 w 115"/>
                  <a:gd name="T15" fmla="*/ 4 h 61"/>
                  <a:gd name="T16" fmla="*/ 45 w 115"/>
                  <a:gd name="T17" fmla="*/ 8 h 61"/>
                  <a:gd name="T18" fmla="*/ 8 w 115"/>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61">
                    <a:moveTo>
                      <a:pt x="8" y="12"/>
                    </a:moveTo>
                    <a:cubicBezTo>
                      <a:pt x="8" y="12"/>
                      <a:pt x="0" y="16"/>
                      <a:pt x="1" y="29"/>
                    </a:cubicBezTo>
                    <a:cubicBezTo>
                      <a:pt x="1" y="42"/>
                      <a:pt x="3" y="51"/>
                      <a:pt x="6" y="53"/>
                    </a:cubicBezTo>
                    <a:cubicBezTo>
                      <a:pt x="9" y="56"/>
                      <a:pt x="18" y="61"/>
                      <a:pt x="26" y="60"/>
                    </a:cubicBezTo>
                    <a:cubicBezTo>
                      <a:pt x="34" y="59"/>
                      <a:pt x="43" y="56"/>
                      <a:pt x="48" y="55"/>
                    </a:cubicBezTo>
                    <a:cubicBezTo>
                      <a:pt x="53" y="53"/>
                      <a:pt x="56" y="54"/>
                      <a:pt x="73" y="49"/>
                    </a:cubicBezTo>
                    <a:cubicBezTo>
                      <a:pt x="97" y="42"/>
                      <a:pt x="111" y="26"/>
                      <a:pt x="113" y="20"/>
                    </a:cubicBezTo>
                    <a:cubicBezTo>
                      <a:pt x="115" y="13"/>
                      <a:pt x="111" y="4"/>
                      <a:pt x="111" y="4"/>
                    </a:cubicBezTo>
                    <a:cubicBezTo>
                      <a:pt x="91" y="7"/>
                      <a:pt x="53" y="16"/>
                      <a:pt x="45" y="8"/>
                    </a:cubicBezTo>
                    <a:cubicBezTo>
                      <a:pt x="38" y="0"/>
                      <a:pt x="8" y="12"/>
                      <a:pt x="8" y="12"/>
                    </a:cubicBezTo>
                    <a:close/>
                  </a:path>
                </a:pathLst>
              </a:custGeom>
              <a:solidFill>
                <a:srgbClr val="FAFC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4" name="Freeform 181">
                <a:extLst>
                  <a:ext uri="{FF2B5EF4-FFF2-40B4-BE49-F238E27FC236}">
                    <a16:creationId xmlns:a16="http://schemas.microsoft.com/office/drawing/2014/main" id="{1537C14B-024F-43D2-9DB6-25A424043B48}"/>
                  </a:ext>
                </a:extLst>
              </p:cNvPr>
              <p:cNvSpPr>
                <a:spLocks/>
              </p:cNvSpPr>
              <p:nvPr/>
            </p:nvSpPr>
            <p:spPr bwMode="auto">
              <a:xfrm>
                <a:off x="1520825" y="3636963"/>
                <a:ext cx="157163" cy="82550"/>
              </a:xfrm>
              <a:custGeom>
                <a:avLst/>
                <a:gdLst>
                  <a:gd name="T0" fmla="*/ 6 w 117"/>
                  <a:gd name="T1" fmla="*/ 12 h 61"/>
                  <a:gd name="T2" fmla="*/ 1 w 117"/>
                  <a:gd name="T3" fmla="*/ 33 h 61"/>
                  <a:gd name="T4" fmla="*/ 6 w 117"/>
                  <a:gd name="T5" fmla="*/ 53 h 61"/>
                  <a:gd name="T6" fmla="*/ 24 w 117"/>
                  <a:gd name="T7" fmla="*/ 60 h 61"/>
                  <a:gd name="T8" fmla="*/ 46 w 117"/>
                  <a:gd name="T9" fmla="*/ 54 h 61"/>
                  <a:gd name="T10" fmla="*/ 74 w 117"/>
                  <a:gd name="T11" fmla="*/ 51 h 61"/>
                  <a:gd name="T12" fmla="*/ 111 w 117"/>
                  <a:gd name="T13" fmla="*/ 24 h 61"/>
                  <a:gd name="T14" fmla="*/ 97 w 117"/>
                  <a:gd name="T15" fmla="*/ 6 h 61"/>
                  <a:gd name="T16" fmla="*/ 43 w 117"/>
                  <a:gd name="T17" fmla="*/ 8 h 61"/>
                  <a:gd name="T18" fmla="*/ 6 w 117"/>
                  <a:gd name="T19" fmla="*/ 1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61">
                    <a:moveTo>
                      <a:pt x="6" y="12"/>
                    </a:moveTo>
                    <a:cubicBezTo>
                      <a:pt x="6" y="12"/>
                      <a:pt x="0" y="20"/>
                      <a:pt x="1" y="33"/>
                    </a:cubicBezTo>
                    <a:cubicBezTo>
                      <a:pt x="1" y="45"/>
                      <a:pt x="3" y="51"/>
                      <a:pt x="6" y="53"/>
                    </a:cubicBezTo>
                    <a:cubicBezTo>
                      <a:pt x="10" y="56"/>
                      <a:pt x="16" y="61"/>
                      <a:pt x="24" y="60"/>
                    </a:cubicBezTo>
                    <a:cubicBezTo>
                      <a:pt x="32" y="59"/>
                      <a:pt x="41" y="56"/>
                      <a:pt x="46" y="54"/>
                    </a:cubicBezTo>
                    <a:cubicBezTo>
                      <a:pt x="51" y="53"/>
                      <a:pt x="57" y="55"/>
                      <a:pt x="74" y="51"/>
                    </a:cubicBezTo>
                    <a:cubicBezTo>
                      <a:pt x="92" y="46"/>
                      <a:pt x="108" y="34"/>
                      <a:pt x="111" y="24"/>
                    </a:cubicBezTo>
                    <a:cubicBezTo>
                      <a:pt x="113" y="18"/>
                      <a:pt x="117" y="3"/>
                      <a:pt x="97" y="6"/>
                    </a:cubicBezTo>
                    <a:cubicBezTo>
                      <a:pt x="77" y="10"/>
                      <a:pt x="51" y="16"/>
                      <a:pt x="43" y="8"/>
                    </a:cubicBezTo>
                    <a:cubicBezTo>
                      <a:pt x="36" y="0"/>
                      <a:pt x="6" y="12"/>
                      <a:pt x="6" y="12"/>
                    </a:cubicBezTo>
                    <a:close/>
                  </a:path>
                </a:pathLst>
              </a:custGeom>
              <a:solidFill>
                <a:srgbClr val="B5CA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5" name="Freeform 182">
                <a:extLst>
                  <a:ext uri="{FF2B5EF4-FFF2-40B4-BE49-F238E27FC236}">
                    <a16:creationId xmlns:a16="http://schemas.microsoft.com/office/drawing/2014/main" id="{482E9150-796B-46BE-ADAA-1CE35E64CF5D}"/>
                  </a:ext>
                </a:extLst>
              </p:cNvPr>
              <p:cNvSpPr>
                <a:spLocks/>
              </p:cNvSpPr>
              <p:nvPr/>
            </p:nvSpPr>
            <p:spPr bwMode="auto">
              <a:xfrm>
                <a:off x="1589088" y="3651251"/>
                <a:ext cx="17463" cy="28575"/>
              </a:xfrm>
              <a:custGeom>
                <a:avLst/>
                <a:gdLst>
                  <a:gd name="T0" fmla="*/ 12 w 13"/>
                  <a:gd name="T1" fmla="*/ 21 h 22"/>
                  <a:gd name="T2" fmla="*/ 10 w 13"/>
                  <a:gd name="T3" fmla="*/ 20 h 22"/>
                  <a:gd name="T4" fmla="*/ 9 w 13"/>
                  <a:gd name="T5" fmla="*/ 12 h 22"/>
                  <a:gd name="T6" fmla="*/ 2 w 13"/>
                  <a:gd name="T7" fmla="*/ 2 h 22"/>
                  <a:gd name="T8" fmla="*/ 0 w 13"/>
                  <a:gd name="T9" fmla="*/ 1 h 22"/>
                  <a:gd name="T10" fmla="*/ 2 w 13"/>
                  <a:gd name="T11" fmla="*/ 0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6"/>
                      <a:pt x="9" y="12"/>
                    </a:cubicBezTo>
                    <a:cubicBezTo>
                      <a:pt x="8" y="7"/>
                      <a:pt x="5" y="3"/>
                      <a:pt x="2" y="2"/>
                    </a:cubicBezTo>
                    <a:cubicBezTo>
                      <a:pt x="1" y="2"/>
                      <a:pt x="0" y="2"/>
                      <a:pt x="0" y="1"/>
                    </a:cubicBezTo>
                    <a:cubicBezTo>
                      <a:pt x="0" y="0"/>
                      <a:pt x="1" y="0"/>
                      <a:pt x="2" y="0"/>
                    </a:cubicBezTo>
                    <a:cubicBezTo>
                      <a:pt x="5" y="1"/>
                      <a:pt x="11" y="4"/>
                      <a:pt x="12" y="12"/>
                    </a:cubicBezTo>
                    <a:cubicBezTo>
                      <a:pt x="13" y="16"/>
                      <a:pt x="13" y="19"/>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6" name="Freeform 183">
                <a:extLst>
                  <a:ext uri="{FF2B5EF4-FFF2-40B4-BE49-F238E27FC236}">
                    <a16:creationId xmlns:a16="http://schemas.microsoft.com/office/drawing/2014/main" id="{D8CA39B5-0E7E-432E-B4B7-C22DED21C73C}"/>
                  </a:ext>
                </a:extLst>
              </p:cNvPr>
              <p:cNvSpPr>
                <a:spLocks/>
              </p:cNvSpPr>
              <p:nvPr/>
            </p:nvSpPr>
            <p:spPr bwMode="auto">
              <a:xfrm>
                <a:off x="1598613" y="3649663"/>
                <a:ext cx="17463" cy="30163"/>
              </a:xfrm>
              <a:custGeom>
                <a:avLst/>
                <a:gdLst>
                  <a:gd name="T0" fmla="*/ 12 w 13"/>
                  <a:gd name="T1" fmla="*/ 21 h 22"/>
                  <a:gd name="T2" fmla="*/ 10 w 13"/>
                  <a:gd name="T3" fmla="*/ 20 h 22"/>
                  <a:gd name="T4" fmla="*/ 9 w 13"/>
                  <a:gd name="T5" fmla="*/ 13 h 22"/>
                  <a:gd name="T6" fmla="*/ 2 w 13"/>
                  <a:gd name="T7" fmla="*/ 3 h 22"/>
                  <a:gd name="T8" fmla="*/ 0 w 13"/>
                  <a:gd name="T9" fmla="*/ 2 h 22"/>
                  <a:gd name="T10" fmla="*/ 2 w 13"/>
                  <a:gd name="T11" fmla="*/ 1 h 22"/>
                  <a:gd name="T12" fmla="*/ 12 w 13"/>
                  <a:gd name="T13" fmla="*/ 12 h 22"/>
                  <a:gd name="T14" fmla="*/ 12 w 13"/>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2">
                    <a:moveTo>
                      <a:pt x="12" y="21"/>
                    </a:moveTo>
                    <a:cubicBezTo>
                      <a:pt x="11" y="22"/>
                      <a:pt x="10" y="21"/>
                      <a:pt x="10" y="20"/>
                    </a:cubicBezTo>
                    <a:cubicBezTo>
                      <a:pt x="10" y="20"/>
                      <a:pt x="10" y="17"/>
                      <a:pt x="9" y="13"/>
                    </a:cubicBezTo>
                    <a:cubicBezTo>
                      <a:pt x="8" y="7"/>
                      <a:pt x="5" y="4"/>
                      <a:pt x="2" y="3"/>
                    </a:cubicBezTo>
                    <a:cubicBezTo>
                      <a:pt x="1" y="3"/>
                      <a:pt x="0" y="3"/>
                      <a:pt x="0" y="2"/>
                    </a:cubicBezTo>
                    <a:cubicBezTo>
                      <a:pt x="0" y="1"/>
                      <a:pt x="1" y="0"/>
                      <a:pt x="2" y="1"/>
                    </a:cubicBezTo>
                    <a:cubicBezTo>
                      <a:pt x="5" y="2"/>
                      <a:pt x="10" y="4"/>
                      <a:pt x="12" y="12"/>
                    </a:cubicBezTo>
                    <a:cubicBezTo>
                      <a:pt x="13" y="17"/>
                      <a:pt x="13" y="20"/>
                      <a:pt x="12" y="21"/>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7" name="Freeform 184">
                <a:extLst>
                  <a:ext uri="{FF2B5EF4-FFF2-40B4-BE49-F238E27FC236}">
                    <a16:creationId xmlns:a16="http://schemas.microsoft.com/office/drawing/2014/main" id="{AAD793D5-4400-4533-B7A0-3AC8E4B3420B}"/>
                  </a:ext>
                </a:extLst>
              </p:cNvPr>
              <p:cNvSpPr>
                <a:spLocks/>
              </p:cNvSpPr>
              <p:nvPr/>
            </p:nvSpPr>
            <p:spPr bwMode="auto">
              <a:xfrm>
                <a:off x="1608138" y="3649663"/>
                <a:ext cx="17463" cy="28575"/>
              </a:xfrm>
              <a:custGeom>
                <a:avLst/>
                <a:gdLst>
                  <a:gd name="T0" fmla="*/ 12 w 13"/>
                  <a:gd name="T1" fmla="*/ 20 h 21"/>
                  <a:gd name="T2" fmla="*/ 9 w 13"/>
                  <a:gd name="T3" fmla="*/ 19 h 21"/>
                  <a:gd name="T4" fmla="*/ 8 w 13"/>
                  <a:gd name="T5" fmla="*/ 12 h 21"/>
                  <a:gd name="T6" fmla="*/ 3 w 13"/>
                  <a:gd name="T7" fmla="*/ 3 h 21"/>
                  <a:gd name="T8" fmla="*/ 1 w 13"/>
                  <a:gd name="T9" fmla="*/ 2 h 21"/>
                  <a:gd name="T10" fmla="*/ 3 w 13"/>
                  <a:gd name="T11" fmla="*/ 0 h 21"/>
                  <a:gd name="T12" fmla="*/ 10 w 13"/>
                  <a:gd name="T13" fmla="*/ 8 h 21"/>
                  <a:gd name="T14" fmla="*/ 12 w 13"/>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1">
                    <a:moveTo>
                      <a:pt x="12" y="20"/>
                    </a:moveTo>
                    <a:cubicBezTo>
                      <a:pt x="11" y="21"/>
                      <a:pt x="9" y="20"/>
                      <a:pt x="9" y="19"/>
                    </a:cubicBezTo>
                    <a:cubicBezTo>
                      <a:pt x="9" y="19"/>
                      <a:pt x="9" y="16"/>
                      <a:pt x="8" y="12"/>
                    </a:cubicBezTo>
                    <a:cubicBezTo>
                      <a:pt x="7" y="6"/>
                      <a:pt x="5" y="4"/>
                      <a:pt x="3" y="3"/>
                    </a:cubicBezTo>
                    <a:cubicBezTo>
                      <a:pt x="2" y="2"/>
                      <a:pt x="0" y="3"/>
                      <a:pt x="1" y="2"/>
                    </a:cubicBezTo>
                    <a:cubicBezTo>
                      <a:pt x="1" y="1"/>
                      <a:pt x="2" y="0"/>
                      <a:pt x="3" y="0"/>
                    </a:cubicBezTo>
                    <a:cubicBezTo>
                      <a:pt x="6" y="0"/>
                      <a:pt x="8" y="2"/>
                      <a:pt x="10" y="8"/>
                    </a:cubicBezTo>
                    <a:cubicBezTo>
                      <a:pt x="12" y="12"/>
                      <a:pt x="13" y="18"/>
                      <a:pt x="12" y="20"/>
                    </a:cubicBezTo>
                    <a:close/>
                  </a:path>
                </a:pathLst>
              </a:custGeom>
              <a:solidFill>
                <a:srgbClr val="325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8" name="Freeform 185">
                <a:extLst>
                  <a:ext uri="{FF2B5EF4-FFF2-40B4-BE49-F238E27FC236}">
                    <a16:creationId xmlns:a16="http://schemas.microsoft.com/office/drawing/2014/main" id="{D59B4CDD-A252-4708-9F57-1AFA13B9D311}"/>
                  </a:ext>
                </a:extLst>
              </p:cNvPr>
              <p:cNvSpPr>
                <a:spLocks/>
              </p:cNvSpPr>
              <p:nvPr/>
            </p:nvSpPr>
            <p:spPr bwMode="auto">
              <a:xfrm>
                <a:off x="1468438" y="3181351"/>
                <a:ext cx="161925" cy="527050"/>
              </a:xfrm>
              <a:custGeom>
                <a:avLst/>
                <a:gdLst>
                  <a:gd name="T0" fmla="*/ 63 w 121"/>
                  <a:gd name="T1" fmla="*/ 60 h 393"/>
                  <a:gd name="T2" fmla="*/ 113 w 121"/>
                  <a:gd name="T3" fmla="*/ 245 h 393"/>
                  <a:gd name="T4" fmla="*/ 85 w 121"/>
                  <a:gd name="T5" fmla="*/ 368 h 393"/>
                  <a:gd name="T6" fmla="*/ 40 w 121"/>
                  <a:gd name="T7" fmla="*/ 358 h 393"/>
                  <a:gd name="T8" fmla="*/ 55 w 121"/>
                  <a:gd name="T9" fmla="*/ 261 h 393"/>
                  <a:gd name="T10" fmla="*/ 60 w 121"/>
                  <a:gd name="T11" fmla="*/ 226 h 393"/>
                  <a:gd name="T12" fmla="*/ 7 w 121"/>
                  <a:gd name="T13" fmla="*/ 98 h 393"/>
                  <a:gd name="T14" fmla="*/ 63 w 121"/>
                  <a:gd name="T15" fmla="*/ 60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393">
                    <a:moveTo>
                      <a:pt x="63" y="60"/>
                    </a:moveTo>
                    <a:cubicBezTo>
                      <a:pt x="93" y="106"/>
                      <a:pt x="121" y="223"/>
                      <a:pt x="113" y="245"/>
                    </a:cubicBezTo>
                    <a:cubicBezTo>
                      <a:pt x="94" y="297"/>
                      <a:pt x="85" y="368"/>
                      <a:pt x="85" y="368"/>
                    </a:cubicBezTo>
                    <a:cubicBezTo>
                      <a:pt x="53" y="393"/>
                      <a:pt x="39" y="363"/>
                      <a:pt x="40" y="358"/>
                    </a:cubicBezTo>
                    <a:cubicBezTo>
                      <a:pt x="40" y="358"/>
                      <a:pt x="44" y="291"/>
                      <a:pt x="55" y="261"/>
                    </a:cubicBezTo>
                    <a:cubicBezTo>
                      <a:pt x="62" y="242"/>
                      <a:pt x="60" y="231"/>
                      <a:pt x="60" y="226"/>
                    </a:cubicBezTo>
                    <a:cubicBezTo>
                      <a:pt x="59" y="200"/>
                      <a:pt x="36" y="150"/>
                      <a:pt x="7" y="98"/>
                    </a:cubicBezTo>
                    <a:cubicBezTo>
                      <a:pt x="0" y="85"/>
                      <a:pt x="24" y="0"/>
                      <a:pt x="63" y="60"/>
                    </a:cubicBezTo>
                    <a:close/>
                  </a:path>
                </a:pathLst>
              </a:custGeom>
              <a:solidFill>
                <a:srgbClr val="03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29" name="Freeform 186">
                <a:extLst>
                  <a:ext uri="{FF2B5EF4-FFF2-40B4-BE49-F238E27FC236}">
                    <a16:creationId xmlns:a16="http://schemas.microsoft.com/office/drawing/2014/main" id="{4AADA13A-1883-4EDA-BB37-149E33936FF3}"/>
                  </a:ext>
                </a:extLst>
              </p:cNvPr>
              <p:cNvSpPr>
                <a:spLocks/>
              </p:cNvSpPr>
              <p:nvPr/>
            </p:nvSpPr>
            <p:spPr bwMode="auto">
              <a:xfrm>
                <a:off x="1422400" y="2932113"/>
                <a:ext cx="65088" cy="109538"/>
              </a:xfrm>
              <a:custGeom>
                <a:avLst/>
                <a:gdLst>
                  <a:gd name="T0" fmla="*/ 0 w 49"/>
                  <a:gd name="T1" fmla="*/ 81 h 81"/>
                  <a:gd name="T2" fmla="*/ 11 w 49"/>
                  <a:gd name="T3" fmla="*/ 6 h 81"/>
                  <a:gd name="T4" fmla="*/ 44 w 49"/>
                  <a:gd name="T5" fmla="*/ 9 h 81"/>
                  <a:gd name="T6" fmla="*/ 47 w 49"/>
                  <a:gd name="T7" fmla="*/ 65 h 81"/>
                  <a:gd name="T8" fmla="*/ 0 w 49"/>
                  <a:gd name="T9" fmla="*/ 81 h 81"/>
                </a:gdLst>
                <a:ahLst/>
                <a:cxnLst>
                  <a:cxn ang="0">
                    <a:pos x="T0" y="T1"/>
                  </a:cxn>
                  <a:cxn ang="0">
                    <a:pos x="T2" y="T3"/>
                  </a:cxn>
                  <a:cxn ang="0">
                    <a:pos x="T4" y="T5"/>
                  </a:cxn>
                  <a:cxn ang="0">
                    <a:pos x="T6" y="T7"/>
                  </a:cxn>
                  <a:cxn ang="0">
                    <a:pos x="T8" y="T9"/>
                  </a:cxn>
                </a:cxnLst>
                <a:rect l="0" t="0" r="r" b="b"/>
                <a:pathLst>
                  <a:path w="49" h="81">
                    <a:moveTo>
                      <a:pt x="0" y="81"/>
                    </a:moveTo>
                    <a:cubicBezTo>
                      <a:pt x="0" y="81"/>
                      <a:pt x="8" y="52"/>
                      <a:pt x="11" y="6"/>
                    </a:cubicBezTo>
                    <a:cubicBezTo>
                      <a:pt x="11" y="0"/>
                      <a:pt x="44" y="9"/>
                      <a:pt x="44" y="9"/>
                    </a:cubicBezTo>
                    <a:cubicBezTo>
                      <a:pt x="44" y="9"/>
                      <a:pt x="44" y="52"/>
                      <a:pt x="47" y="65"/>
                    </a:cubicBezTo>
                    <a:cubicBezTo>
                      <a:pt x="49" y="77"/>
                      <a:pt x="0" y="81"/>
                      <a:pt x="0" y="81"/>
                    </a:cubicBez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30" name="Freeform 187">
                <a:extLst>
                  <a:ext uri="{FF2B5EF4-FFF2-40B4-BE49-F238E27FC236}">
                    <a16:creationId xmlns:a16="http://schemas.microsoft.com/office/drawing/2014/main" id="{F0EB7A95-92D3-49DB-9B33-133BC3E0AD66}"/>
                  </a:ext>
                </a:extLst>
              </p:cNvPr>
              <p:cNvSpPr>
                <a:spLocks/>
              </p:cNvSpPr>
              <p:nvPr/>
            </p:nvSpPr>
            <p:spPr bwMode="auto">
              <a:xfrm>
                <a:off x="1406525" y="2859088"/>
                <a:ext cx="111125" cy="130175"/>
              </a:xfrm>
              <a:custGeom>
                <a:avLst/>
                <a:gdLst>
                  <a:gd name="T0" fmla="*/ 42 w 82"/>
                  <a:gd name="T1" fmla="*/ 8 h 96"/>
                  <a:gd name="T2" fmla="*/ 76 w 82"/>
                  <a:gd name="T3" fmla="*/ 0 h 96"/>
                  <a:gd name="T4" fmla="*/ 80 w 82"/>
                  <a:gd name="T5" fmla="*/ 68 h 96"/>
                  <a:gd name="T6" fmla="*/ 66 w 82"/>
                  <a:gd name="T7" fmla="*/ 93 h 96"/>
                  <a:gd name="T8" fmla="*/ 35 w 82"/>
                  <a:gd name="T9" fmla="*/ 91 h 96"/>
                  <a:gd name="T10" fmla="*/ 14 w 82"/>
                  <a:gd name="T11" fmla="*/ 63 h 96"/>
                  <a:gd name="T12" fmla="*/ 0 w 82"/>
                  <a:gd name="T13" fmla="*/ 21 h 96"/>
                  <a:gd name="T14" fmla="*/ 42 w 82"/>
                  <a:gd name="T15" fmla="*/ 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96">
                    <a:moveTo>
                      <a:pt x="42" y="8"/>
                    </a:moveTo>
                    <a:cubicBezTo>
                      <a:pt x="76" y="0"/>
                      <a:pt x="76" y="0"/>
                      <a:pt x="76" y="0"/>
                    </a:cubicBezTo>
                    <a:cubicBezTo>
                      <a:pt x="80" y="68"/>
                      <a:pt x="80" y="68"/>
                      <a:pt x="80" y="68"/>
                    </a:cubicBezTo>
                    <a:cubicBezTo>
                      <a:pt x="82" y="86"/>
                      <a:pt x="72" y="92"/>
                      <a:pt x="66" y="93"/>
                    </a:cubicBezTo>
                    <a:cubicBezTo>
                      <a:pt x="55" y="96"/>
                      <a:pt x="42" y="93"/>
                      <a:pt x="35" y="91"/>
                    </a:cubicBezTo>
                    <a:cubicBezTo>
                      <a:pt x="20" y="86"/>
                      <a:pt x="14" y="65"/>
                      <a:pt x="14" y="63"/>
                    </a:cubicBezTo>
                    <a:cubicBezTo>
                      <a:pt x="0" y="21"/>
                      <a:pt x="0" y="21"/>
                      <a:pt x="0" y="21"/>
                    </a:cubicBezTo>
                    <a:lnTo>
                      <a:pt x="42" y="8"/>
                    </a:lnTo>
                    <a:close/>
                  </a:path>
                </a:pathLst>
              </a:custGeom>
              <a:solidFill>
                <a:srgbClr val="F7CB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31" name="Freeform 188">
                <a:extLst>
                  <a:ext uri="{FF2B5EF4-FFF2-40B4-BE49-F238E27FC236}">
                    <a16:creationId xmlns:a16="http://schemas.microsoft.com/office/drawing/2014/main" id="{FD76A869-A95B-4B5A-A95A-CAE8F73576CB}"/>
                  </a:ext>
                </a:extLst>
              </p:cNvPr>
              <p:cNvSpPr>
                <a:spLocks/>
              </p:cNvSpPr>
              <p:nvPr/>
            </p:nvSpPr>
            <p:spPr bwMode="auto">
              <a:xfrm>
                <a:off x="1389063" y="2813050"/>
                <a:ext cx="122238" cy="166688"/>
              </a:xfrm>
              <a:custGeom>
                <a:avLst/>
                <a:gdLst>
                  <a:gd name="T0" fmla="*/ 32 w 91"/>
                  <a:gd name="T1" fmla="*/ 111 h 124"/>
                  <a:gd name="T2" fmla="*/ 11 w 91"/>
                  <a:gd name="T3" fmla="*/ 76 h 124"/>
                  <a:gd name="T4" fmla="*/ 8 w 91"/>
                  <a:gd name="T5" fmla="*/ 35 h 124"/>
                  <a:gd name="T6" fmla="*/ 15 w 91"/>
                  <a:gd name="T7" fmla="*/ 22 h 124"/>
                  <a:gd name="T8" fmla="*/ 19 w 91"/>
                  <a:gd name="T9" fmla="*/ 12 h 124"/>
                  <a:gd name="T10" fmla="*/ 26 w 91"/>
                  <a:gd name="T11" fmla="*/ 18 h 124"/>
                  <a:gd name="T12" fmla="*/ 29 w 91"/>
                  <a:gd name="T13" fmla="*/ 22 h 124"/>
                  <a:gd name="T14" fmla="*/ 34 w 91"/>
                  <a:gd name="T15" fmla="*/ 12 h 124"/>
                  <a:gd name="T16" fmla="*/ 30 w 91"/>
                  <a:gd name="T17" fmla="*/ 5 h 124"/>
                  <a:gd name="T18" fmla="*/ 44 w 91"/>
                  <a:gd name="T19" fmla="*/ 12 h 124"/>
                  <a:gd name="T20" fmla="*/ 48 w 91"/>
                  <a:gd name="T21" fmla="*/ 8 h 124"/>
                  <a:gd name="T22" fmla="*/ 48 w 91"/>
                  <a:gd name="T23" fmla="*/ 0 h 124"/>
                  <a:gd name="T24" fmla="*/ 65 w 91"/>
                  <a:gd name="T25" fmla="*/ 10 h 124"/>
                  <a:gd name="T26" fmla="*/ 68 w 91"/>
                  <a:gd name="T27" fmla="*/ 7 h 124"/>
                  <a:gd name="T28" fmla="*/ 66 w 91"/>
                  <a:gd name="T29" fmla="*/ 1 h 124"/>
                  <a:gd name="T30" fmla="*/ 88 w 91"/>
                  <a:gd name="T31" fmla="*/ 24 h 124"/>
                  <a:gd name="T32" fmla="*/ 86 w 91"/>
                  <a:gd name="T33" fmla="*/ 50 h 124"/>
                  <a:gd name="T34" fmla="*/ 78 w 91"/>
                  <a:gd name="T35" fmla="*/ 79 h 124"/>
                  <a:gd name="T36" fmla="*/ 72 w 91"/>
                  <a:gd name="T37" fmla="*/ 83 h 124"/>
                  <a:gd name="T38" fmla="*/ 55 w 91"/>
                  <a:gd name="T39" fmla="*/ 103 h 124"/>
                  <a:gd name="T40" fmla="*/ 32 w 91"/>
                  <a:gd name="T41" fmla="*/ 11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124">
                    <a:moveTo>
                      <a:pt x="32" y="111"/>
                    </a:moveTo>
                    <a:cubicBezTo>
                      <a:pt x="32" y="111"/>
                      <a:pt x="22" y="97"/>
                      <a:pt x="11" y="76"/>
                    </a:cubicBezTo>
                    <a:cubicBezTo>
                      <a:pt x="0" y="56"/>
                      <a:pt x="3" y="44"/>
                      <a:pt x="8" y="35"/>
                    </a:cubicBezTo>
                    <a:cubicBezTo>
                      <a:pt x="12" y="30"/>
                      <a:pt x="13" y="26"/>
                      <a:pt x="15" y="22"/>
                    </a:cubicBezTo>
                    <a:cubicBezTo>
                      <a:pt x="19" y="14"/>
                      <a:pt x="19" y="12"/>
                      <a:pt x="19" y="12"/>
                    </a:cubicBezTo>
                    <a:cubicBezTo>
                      <a:pt x="19" y="12"/>
                      <a:pt x="27" y="11"/>
                      <a:pt x="26" y="18"/>
                    </a:cubicBezTo>
                    <a:cubicBezTo>
                      <a:pt x="26" y="23"/>
                      <a:pt x="29" y="22"/>
                      <a:pt x="29" y="22"/>
                    </a:cubicBezTo>
                    <a:cubicBezTo>
                      <a:pt x="29" y="22"/>
                      <a:pt x="36" y="19"/>
                      <a:pt x="34" y="12"/>
                    </a:cubicBezTo>
                    <a:cubicBezTo>
                      <a:pt x="32" y="6"/>
                      <a:pt x="30" y="5"/>
                      <a:pt x="30" y="5"/>
                    </a:cubicBezTo>
                    <a:cubicBezTo>
                      <a:pt x="30" y="5"/>
                      <a:pt x="40" y="6"/>
                      <a:pt x="44" y="12"/>
                    </a:cubicBezTo>
                    <a:cubicBezTo>
                      <a:pt x="46" y="15"/>
                      <a:pt x="47" y="11"/>
                      <a:pt x="48" y="8"/>
                    </a:cubicBezTo>
                    <a:cubicBezTo>
                      <a:pt x="49" y="5"/>
                      <a:pt x="48" y="0"/>
                      <a:pt x="48" y="0"/>
                    </a:cubicBezTo>
                    <a:cubicBezTo>
                      <a:pt x="65" y="10"/>
                      <a:pt x="65" y="10"/>
                      <a:pt x="65" y="10"/>
                    </a:cubicBezTo>
                    <a:cubicBezTo>
                      <a:pt x="65" y="10"/>
                      <a:pt x="67" y="10"/>
                      <a:pt x="68" y="7"/>
                    </a:cubicBezTo>
                    <a:cubicBezTo>
                      <a:pt x="69" y="4"/>
                      <a:pt x="66" y="1"/>
                      <a:pt x="66" y="1"/>
                    </a:cubicBezTo>
                    <a:cubicBezTo>
                      <a:pt x="66" y="1"/>
                      <a:pt x="81" y="5"/>
                      <a:pt x="88" y="24"/>
                    </a:cubicBezTo>
                    <a:cubicBezTo>
                      <a:pt x="91" y="30"/>
                      <a:pt x="90" y="42"/>
                      <a:pt x="86" y="50"/>
                    </a:cubicBezTo>
                    <a:cubicBezTo>
                      <a:pt x="82" y="57"/>
                      <a:pt x="78" y="79"/>
                      <a:pt x="78" y="79"/>
                    </a:cubicBezTo>
                    <a:cubicBezTo>
                      <a:pt x="78" y="79"/>
                      <a:pt x="78" y="97"/>
                      <a:pt x="72" y="83"/>
                    </a:cubicBezTo>
                    <a:cubicBezTo>
                      <a:pt x="69" y="75"/>
                      <a:pt x="61" y="90"/>
                      <a:pt x="55" y="103"/>
                    </a:cubicBezTo>
                    <a:cubicBezTo>
                      <a:pt x="49" y="116"/>
                      <a:pt x="41" y="124"/>
                      <a:pt x="32" y="111"/>
                    </a:cubicBezTo>
                    <a:close/>
                  </a:path>
                </a:pathLst>
              </a:custGeom>
              <a:solidFill>
                <a:srgbClr val="6B50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32" name="Freeform 189">
                <a:extLst>
                  <a:ext uri="{FF2B5EF4-FFF2-40B4-BE49-F238E27FC236}">
                    <a16:creationId xmlns:a16="http://schemas.microsoft.com/office/drawing/2014/main" id="{CD537D50-767A-4F08-9B23-BDD6A1493A6E}"/>
                  </a:ext>
                </a:extLst>
              </p:cNvPr>
              <p:cNvSpPr>
                <a:spLocks/>
              </p:cNvSpPr>
              <p:nvPr/>
            </p:nvSpPr>
            <p:spPr bwMode="auto">
              <a:xfrm>
                <a:off x="1474788" y="2914651"/>
                <a:ext cx="12700" cy="26988"/>
              </a:xfrm>
              <a:custGeom>
                <a:avLst/>
                <a:gdLst>
                  <a:gd name="T0" fmla="*/ 5 w 9"/>
                  <a:gd name="T1" fmla="*/ 0 h 20"/>
                  <a:gd name="T2" fmla="*/ 0 w 9"/>
                  <a:gd name="T3" fmla="*/ 9 h 20"/>
                  <a:gd name="T4" fmla="*/ 3 w 9"/>
                  <a:gd name="T5" fmla="*/ 17 h 20"/>
                  <a:gd name="T6" fmla="*/ 9 w 9"/>
                  <a:gd name="T7" fmla="*/ 20 h 20"/>
                  <a:gd name="T8" fmla="*/ 6 w 9"/>
                  <a:gd name="T9" fmla="*/ 8 h 20"/>
                  <a:gd name="T10" fmla="*/ 5 w 9"/>
                  <a:gd name="T11" fmla="*/ 0 h 20"/>
                </a:gdLst>
                <a:ahLst/>
                <a:cxnLst>
                  <a:cxn ang="0">
                    <a:pos x="T0" y="T1"/>
                  </a:cxn>
                  <a:cxn ang="0">
                    <a:pos x="T2" y="T3"/>
                  </a:cxn>
                  <a:cxn ang="0">
                    <a:pos x="T4" y="T5"/>
                  </a:cxn>
                  <a:cxn ang="0">
                    <a:pos x="T6" y="T7"/>
                  </a:cxn>
                  <a:cxn ang="0">
                    <a:pos x="T8" y="T9"/>
                  </a:cxn>
                  <a:cxn ang="0">
                    <a:pos x="T10" y="T11"/>
                  </a:cxn>
                </a:cxnLst>
                <a:rect l="0" t="0" r="r" b="b"/>
                <a:pathLst>
                  <a:path w="9" h="20">
                    <a:moveTo>
                      <a:pt x="5" y="0"/>
                    </a:moveTo>
                    <a:cubicBezTo>
                      <a:pt x="5" y="0"/>
                      <a:pt x="0" y="3"/>
                      <a:pt x="0" y="9"/>
                    </a:cubicBezTo>
                    <a:cubicBezTo>
                      <a:pt x="0" y="14"/>
                      <a:pt x="2" y="17"/>
                      <a:pt x="3" y="17"/>
                    </a:cubicBezTo>
                    <a:cubicBezTo>
                      <a:pt x="6" y="20"/>
                      <a:pt x="9" y="20"/>
                      <a:pt x="9" y="20"/>
                    </a:cubicBezTo>
                    <a:cubicBezTo>
                      <a:pt x="9" y="20"/>
                      <a:pt x="6" y="9"/>
                      <a:pt x="6" y="8"/>
                    </a:cubicBezTo>
                    <a:cubicBezTo>
                      <a:pt x="5" y="6"/>
                      <a:pt x="5" y="0"/>
                      <a:pt x="5" y="0"/>
                    </a:cubicBezTo>
                    <a:close/>
                  </a:path>
                </a:pathLst>
              </a:custGeom>
              <a:solidFill>
                <a:srgbClr val="E5B7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33" name="Freeform 190">
                <a:extLst>
                  <a:ext uri="{FF2B5EF4-FFF2-40B4-BE49-F238E27FC236}">
                    <a16:creationId xmlns:a16="http://schemas.microsoft.com/office/drawing/2014/main" id="{829B8410-FC99-49F5-99EF-2DC72646F948}"/>
                  </a:ext>
                </a:extLst>
              </p:cNvPr>
              <p:cNvSpPr>
                <a:spLocks/>
              </p:cNvSpPr>
              <p:nvPr/>
            </p:nvSpPr>
            <p:spPr bwMode="auto">
              <a:xfrm>
                <a:off x="1479550" y="2909888"/>
                <a:ext cx="11113" cy="36513"/>
              </a:xfrm>
              <a:custGeom>
                <a:avLst/>
                <a:gdLst>
                  <a:gd name="T0" fmla="*/ 4 w 8"/>
                  <a:gd name="T1" fmla="*/ 1 h 27"/>
                  <a:gd name="T2" fmla="*/ 6 w 8"/>
                  <a:gd name="T3" fmla="*/ 5 h 27"/>
                  <a:gd name="T4" fmla="*/ 6 w 8"/>
                  <a:gd name="T5" fmla="*/ 15 h 27"/>
                  <a:gd name="T6" fmla="*/ 8 w 8"/>
                  <a:gd name="T7" fmla="*/ 24 h 27"/>
                  <a:gd name="T8" fmla="*/ 4 w 8"/>
                  <a:gd name="T9" fmla="*/ 24 h 27"/>
                  <a:gd name="T10" fmla="*/ 0 w 8"/>
                  <a:gd name="T11" fmla="*/ 14 h 27"/>
                  <a:gd name="T12" fmla="*/ 4 w 8"/>
                  <a:gd name="T13" fmla="*/ 1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4" y="1"/>
                    </a:moveTo>
                    <a:cubicBezTo>
                      <a:pt x="4" y="1"/>
                      <a:pt x="7" y="0"/>
                      <a:pt x="6" y="5"/>
                    </a:cubicBezTo>
                    <a:cubicBezTo>
                      <a:pt x="5" y="10"/>
                      <a:pt x="5" y="13"/>
                      <a:pt x="6" y="15"/>
                    </a:cubicBezTo>
                    <a:cubicBezTo>
                      <a:pt x="6" y="17"/>
                      <a:pt x="8" y="24"/>
                      <a:pt x="8" y="24"/>
                    </a:cubicBezTo>
                    <a:cubicBezTo>
                      <a:pt x="8" y="24"/>
                      <a:pt x="7" y="27"/>
                      <a:pt x="4" y="24"/>
                    </a:cubicBezTo>
                    <a:cubicBezTo>
                      <a:pt x="3" y="22"/>
                      <a:pt x="2" y="18"/>
                      <a:pt x="0" y="14"/>
                    </a:cubicBezTo>
                    <a:cubicBezTo>
                      <a:pt x="0" y="12"/>
                      <a:pt x="0" y="1"/>
                      <a:pt x="4" y="1"/>
                    </a:cubicBezTo>
                    <a:close/>
                  </a:path>
                </a:pathLst>
              </a:custGeom>
              <a:solidFill>
                <a:srgbClr val="F7D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34" name="Freeform 191">
                <a:extLst>
                  <a:ext uri="{FF2B5EF4-FFF2-40B4-BE49-F238E27FC236}">
                    <a16:creationId xmlns:a16="http://schemas.microsoft.com/office/drawing/2014/main" id="{F59E93CD-9FA4-4956-85E1-C94933B0B518}"/>
                  </a:ext>
                </a:extLst>
              </p:cNvPr>
              <p:cNvSpPr>
                <a:spLocks/>
              </p:cNvSpPr>
              <p:nvPr/>
            </p:nvSpPr>
            <p:spPr bwMode="auto">
              <a:xfrm>
                <a:off x="1397000" y="2994026"/>
                <a:ext cx="193675" cy="398463"/>
              </a:xfrm>
              <a:custGeom>
                <a:avLst/>
                <a:gdLst>
                  <a:gd name="T0" fmla="*/ 28 w 144"/>
                  <a:gd name="T1" fmla="*/ 263 h 296"/>
                  <a:gd name="T2" fmla="*/ 14 w 144"/>
                  <a:gd name="T3" fmla="*/ 194 h 296"/>
                  <a:gd name="T4" fmla="*/ 0 w 144"/>
                  <a:gd name="T5" fmla="*/ 79 h 296"/>
                  <a:gd name="T6" fmla="*/ 23 w 144"/>
                  <a:gd name="T7" fmla="*/ 6 h 296"/>
                  <a:gd name="T8" fmla="*/ 89 w 144"/>
                  <a:gd name="T9" fmla="*/ 28 h 296"/>
                  <a:gd name="T10" fmla="*/ 119 w 144"/>
                  <a:gd name="T11" fmla="*/ 126 h 296"/>
                  <a:gd name="T12" fmla="*/ 143 w 144"/>
                  <a:gd name="T13" fmla="*/ 245 h 296"/>
                  <a:gd name="T14" fmla="*/ 28 w 144"/>
                  <a:gd name="T15" fmla="*/ 263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96">
                    <a:moveTo>
                      <a:pt x="28" y="263"/>
                    </a:moveTo>
                    <a:cubicBezTo>
                      <a:pt x="28" y="263"/>
                      <a:pt x="21" y="230"/>
                      <a:pt x="14" y="194"/>
                    </a:cubicBezTo>
                    <a:cubicBezTo>
                      <a:pt x="7" y="155"/>
                      <a:pt x="5" y="133"/>
                      <a:pt x="0" y="79"/>
                    </a:cubicBezTo>
                    <a:cubicBezTo>
                      <a:pt x="0" y="79"/>
                      <a:pt x="2" y="27"/>
                      <a:pt x="23" y="6"/>
                    </a:cubicBezTo>
                    <a:cubicBezTo>
                      <a:pt x="29" y="0"/>
                      <a:pt x="77" y="18"/>
                      <a:pt x="89" y="28"/>
                    </a:cubicBezTo>
                    <a:cubicBezTo>
                      <a:pt x="100" y="37"/>
                      <a:pt x="116" y="76"/>
                      <a:pt x="119" y="126"/>
                    </a:cubicBezTo>
                    <a:cubicBezTo>
                      <a:pt x="125" y="215"/>
                      <a:pt x="144" y="244"/>
                      <a:pt x="143" y="245"/>
                    </a:cubicBezTo>
                    <a:cubicBezTo>
                      <a:pt x="69" y="296"/>
                      <a:pt x="28" y="263"/>
                      <a:pt x="28" y="263"/>
                    </a:cubicBezTo>
                    <a:close/>
                  </a:path>
                </a:pathLst>
              </a:custGeom>
              <a:solidFill>
                <a:srgbClr val="628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35" name="Freeform 192">
                <a:extLst>
                  <a:ext uri="{FF2B5EF4-FFF2-40B4-BE49-F238E27FC236}">
                    <a16:creationId xmlns:a16="http://schemas.microsoft.com/office/drawing/2014/main" id="{0B5AF841-2F62-4DC7-992F-877C19D7C82B}"/>
                  </a:ext>
                </a:extLst>
              </p:cNvPr>
              <p:cNvSpPr>
                <a:spLocks/>
              </p:cNvSpPr>
              <p:nvPr/>
            </p:nvSpPr>
            <p:spPr bwMode="auto">
              <a:xfrm>
                <a:off x="1512888" y="3287713"/>
                <a:ext cx="65088" cy="100013"/>
              </a:xfrm>
              <a:custGeom>
                <a:avLst/>
                <a:gdLst>
                  <a:gd name="T0" fmla="*/ 10 w 49"/>
                  <a:gd name="T1" fmla="*/ 18 h 75"/>
                  <a:gd name="T2" fmla="*/ 6 w 49"/>
                  <a:gd name="T3" fmla="*/ 28 h 75"/>
                  <a:gd name="T4" fmla="*/ 25 w 49"/>
                  <a:gd name="T5" fmla="*/ 61 h 75"/>
                  <a:gd name="T6" fmla="*/ 24 w 49"/>
                  <a:gd name="T7" fmla="*/ 75 h 75"/>
                  <a:gd name="T8" fmla="*/ 44 w 49"/>
                  <a:gd name="T9" fmla="*/ 59 h 75"/>
                  <a:gd name="T10" fmla="*/ 42 w 49"/>
                  <a:gd name="T11" fmla="*/ 30 h 75"/>
                  <a:gd name="T12" fmla="*/ 22 w 49"/>
                  <a:gd name="T13" fmla="*/ 0 h 75"/>
                  <a:gd name="T14" fmla="*/ 10 w 49"/>
                  <a:gd name="T15" fmla="*/ 1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75">
                    <a:moveTo>
                      <a:pt x="10" y="18"/>
                    </a:moveTo>
                    <a:cubicBezTo>
                      <a:pt x="10" y="18"/>
                      <a:pt x="0" y="28"/>
                      <a:pt x="6" y="28"/>
                    </a:cubicBezTo>
                    <a:cubicBezTo>
                      <a:pt x="10" y="29"/>
                      <a:pt x="27" y="55"/>
                      <a:pt x="25" y="61"/>
                    </a:cubicBezTo>
                    <a:cubicBezTo>
                      <a:pt x="22" y="68"/>
                      <a:pt x="24" y="75"/>
                      <a:pt x="24" y="75"/>
                    </a:cubicBezTo>
                    <a:cubicBezTo>
                      <a:pt x="24" y="75"/>
                      <a:pt x="39" y="75"/>
                      <a:pt x="44" y="59"/>
                    </a:cubicBezTo>
                    <a:cubicBezTo>
                      <a:pt x="49" y="43"/>
                      <a:pt x="49" y="40"/>
                      <a:pt x="42" y="30"/>
                    </a:cubicBezTo>
                    <a:cubicBezTo>
                      <a:pt x="36" y="19"/>
                      <a:pt x="22" y="0"/>
                      <a:pt x="22" y="0"/>
                    </a:cubicBezTo>
                    <a:lnTo>
                      <a:pt x="10" y="18"/>
                    </a:lnTo>
                    <a:close/>
                  </a:path>
                </a:pathLst>
              </a:custGeom>
              <a:solidFill>
                <a:srgbClr val="E5B2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sp>
            <p:nvSpPr>
              <p:cNvPr id="636" name="Freeform 193">
                <a:extLst>
                  <a:ext uri="{FF2B5EF4-FFF2-40B4-BE49-F238E27FC236}">
                    <a16:creationId xmlns:a16="http://schemas.microsoft.com/office/drawing/2014/main" id="{6FC72863-4A32-48E5-9B0E-FE0C19CA3135}"/>
                  </a:ext>
                </a:extLst>
              </p:cNvPr>
              <p:cNvSpPr>
                <a:spLocks/>
              </p:cNvSpPr>
              <p:nvPr/>
            </p:nvSpPr>
            <p:spPr bwMode="auto">
              <a:xfrm>
                <a:off x="1449388" y="3022601"/>
                <a:ext cx="107950" cy="309563"/>
              </a:xfrm>
              <a:custGeom>
                <a:avLst/>
                <a:gdLst>
                  <a:gd name="T0" fmla="*/ 47 w 80"/>
                  <a:gd name="T1" fmla="*/ 19 h 231"/>
                  <a:gd name="T2" fmla="*/ 13 w 80"/>
                  <a:gd name="T3" fmla="*/ 37 h 231"/>
                  <a:gd name="T4" fmla="*/ 5 w 80"/>
                  <a:gd name="T5" fmla="*/ 138 h 231"/>
                  <a:gd name="T6" fmla="*/ 50 w 80"/>
                  <a:gd name="T7" fmla="*/ 231 h 231"/>
                  <a:gd name="T8" fmla="*/ 75 w 80"/>
                  <a:gd name="T9" fmla="*/ 204 h 231"/>
                  <a:gd name="T10" fmla="*/ 47 w 80"/>
                  <a:gd name="T11" fmla="*/ 117 h 231"/>
                  <a:gd name="T12" fmla="*/ 47 w 80"/>
                  <a:gd name="T13" fmla="*/ 19 h 231"/>
                </a:gdLst>
                <a:ahLst/>
                <a:cxnLst>
                  <a:cxn ang="0">
                    <a:pos x="T0" y="T1"/>
                  </a:cxn>
                  <a:cxn ang="0">
                    <a:pos x="T2" y="T3"/>
                  </a:cxn>
                  <a:cxn ang="0">
                    <a:pos x="T4" y="T5"/>
                  </a:cxn>
                  <a:cxn ang="0">
                    <a:pos x="T6" y="T7"/>
                  </a:cxn>
                  <a:cxn ang="0">
                    <a:pos x="T8" y="T9"/>
                  </a:cxn>
                  <a:cxn ang="0">
                    <a:pos x="T10" y="T11"/>
                  </a:cxn>
                  <a:cxn ang="0">
                    <a:pos x="T12" y="T13"/>
                  </a:cxn>
                </a:cxnLst>
                <a:rect l="0" t="0" r="r" b="b"/>
                <a:pathLst>
                  <a:path w="80" h="231">
                    <a:moveTo>
                      <a:pt x="47" y="19"/>
                    </a:moveTo>
                    <a:cubicBezTo>
                      <a:pt x="47" y="19"/>
                      <a:pt x="22" y="0"/>
                      <a:pt x="13" y="37"/>
                    </a:cubicBezTo>
                    <a:cubicBezTo>
                      <a:pt x="6" y="67"/>
                      <a:pt x="0" y="122"/>
                      <a:pt x="5" y="138"/>
                    </a:cubicBezTo>
                    <a:cubicBezTo>
                      <a:pt x="15" y="171"/>
                      <a:pt x="50" y="231"/>
                      <a:pt x="50" y="231"/>
                    </a:cubicBezTo>
                    <a:cubicBezTo>
                      <a:pt x="50" y="231"/>
                      <a:pt x="80" y="222"/>
                      <a:pt x="75" y="204"/>
                    </a:cubicBezTo>
                    <a:cubicBezTo>
                      <a:pt x="75" y="203"/>
                      <a:pt x="45" y="128"/>
                      <a:pt x="47" y="117"/>
                    </a:cubicBezTo>
                    <a:cubicBezTo>
                      <a:pt x="54" y="78"/>
                      <a:pt x="65" y="29"/>
                      <a:pt x="47" y="19"/>
                    </a:cubicBezTo>
                    <a:close/>
                  </a:path>
                </a:pathLst>
              </a:custGeom>
              <a:solidFill>
                <a:srgbClr val="ADA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89"/>
                <a:endParaRPr lang="en-US">
                  <a:solidFill>
                    <a:prstClr val="white"/>
                  </a:solidFill>
                  <a:latin typeface="Intel Clear"/>
                </a:endParaRPr>
              </a:p>
            </p:txBody>
          </p:sp>
        </p:grpSp>
      </p:grpSp>
      <p:sp>
        <p:nvSpPr>
          <p:cNvPr id="271" name="Rectangle 270">
            <a:extLst>
              <a:ext uri="{FF2B5EF4-FFF2-40B4-BE49-F238E27FC236}">
                <a16:creationId xmlns:a16="http://schemas.microsoft.com/office/drawing/2014/main" id="{D0BCCD17-5C78-48BC-AA7D-D0316C358622}"/>
              </a:ext>
            </a:extLst>
          </p:cNvPr>
          <p:cNvSpPr/>
          <p:nvPr/>
        </p:nvSpPr>
        <p:spPr>
          <a:xfrm>
            <a:off x="1420147" y="3298783"/>
            <a:ext cx="1155700" cy="747769"/>
          </a:xfrm>
          <a:prstGeom prst="rect">
            <a:avLst/>
          </a:prstGeom>
          <a:solidFill>
            <a:schemeClr val="accent6">
              <a:lumMod val="50000"/>
              <a:alpha val="73000"/>
            </a:schemeClr>
          </a:solidFill>
          <a:effectLst/>
        </p:spPr>
        <p:txBody>
          <a:bodyPr wrap="square" lIns="0" tIns="45720" rIns="0" bIns="45720" rtlCol="0" anchor="ctr">
            <a:spAutoFit/>
          </a:bodyPr>
          <a:lstStyle/>
          <a:p>
            <a:pPr algn="ctr" defTabSz="1170270" fontAlgn="base">
              <a:lnSpc>
                <a:spcPct val="70000"/>
              </a:lnSpc>
              <a:spcBef>
                <a:spcPct val="0"/>
              </a:spcBef>
              <a:spcAft>
                <a:spcPct val="0"/>
              </a:spcAft>
            </a:pPr>
            <a:r>
              <a:rPr lang="en-US" sz="2000" kern="0" dirty="0">
                <a:solidFill>
                  <a:prstClr val="white"/>
                </a:solidFill>
                <a:latin typeface="Intel Clear"/>
                <a:ea typeface="Intel Clear Pro" panose="020B0804020202060201" pitchFamily="34" charset="0"/>
                <a:cs typeface="Intel Clear Pro" panose="020B0804020202060201" pitchFamily="34" charset="0"/>
              </a:rPr>
              <a:t>Bucket</a:t>
            </a:r>
          </a:p>
          <a:p>
            <a:pPr algn="ctr" defTabSz="1170270" fontAlgn="base">
              <a:lnSpc>
                <a:spcPct val="70000"/>
              </a:lnSpc>
              <a:spcBef>
                <a:spcPct val="0"/>
              </a:spcBef>
              <a:spcAft>
                <a:spcPct val="0"/>
              </a:spcAft>
            </a:pPr>
            <a:r>
              <a:rPr lang="en-US" kern="0" dirty="0">
                <a:solidFill>
                  <a:srgbClr val="FFA300"/>
                </a:solidFill>
                <a:latin typeface="Intel Clear"/>
                <a:ea typeface="Intel Clear Pro" panose="020B0804020202060201" pitchFamily="34" charset="0"/>
                <a:cs typeface="Intel Clear Pro" panose="020B0804020202060201" pitchFamily="34" charset="0"/>
              </a:rPr>
              <a:t>SRAM</a:t>
            </a:r>
            <a:endParaRPr lang="en-US" kern="0" dirty="0">
              <a:solidFill>
                <a:prstClr val="white"/>
              </a:solidFill>
              <a:latin typeface="Intel Clear"/>
              <a:ea typeface="Intel Clear Pro" panose="020B0804020202060201" pitchFamily="34" charset="0"/>
              <a:cs typeface="Intel Clear Pro" panose="020B0804020202060201" pitchFamily="34" charset="0"/>
            </a:endParaRPr>
          </a:p>
          <a:p>
            <a:pPr algn="ctr" defTabSz="1170270" fontAlgn="base">
              <a:lnSpc>
                <a:spcPct val="70000"/>
              </a:lnSpc>
              <a:spcBef>
                <a:spcPct val="0"/>
              </a:spcBef>
              <a:spcAft>
                <a:spcPct val="0"/>
              </a:spcAft>
            </a:pPr>
            <a:r>
              <a:rPr lang="en-US" sz="1100" i="1" kern="0" dirty="0">
                <a:solidFill>
                  <a:prstClr val="white"/>
                </a:solidFill>
                <a:latin typeface="Intel Clear"/>
                <a:ea typeface="Intel Clear Pro" panose="020B0804020202060201" pitchFamily="34" charset="0"/>
                <a:cs typeface="Intel Clear Pro" panose="020B0804020202060201" pitchFamily="34" charset="0"/>
              </a:rPr>
              <a:t>A few bottles of beer</a:t>
            </a:r>
          </a:p>
        </p:txBody>
      </p:sp>
      <p:sp>
        <p:nvSpPr>
          <p:cNvPr id="718" name="Rectangle 717">
            <a:extLst>
              <a:ext uri="{FF2B5EF4-FFF2-40B4-BE49-F238E27FC236}">
                <a16:creationId xmlns:a16="http://schemas.microsoft.com/office/drawing/2014/main" id="{A32A0329-C1F3-494E-9C7A-E86B226A2D00}"/>
              </a:ext>
            </a:extLst>
          </p:cNvPr>
          <p:cNvSpPr/>
          <p:nvPr/>
        </p:nvSpPr>
        <p:spPr>
          <a:xfrm>
            <a:off x="0" y="4954772"/>
            <a:ext cx="1084522" cy="1701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sz="900" dirty="0">
                <a:solidFill>
                  <a:prstClr val="white"/>
                </a:solidFill>
                <a:latin typeface="Intel Clear"/>
              </a:rPr>
              <a:t>Intel Confidential</a:t>
            </a:r>
          </a:p>
        </p:txBody>
      </p:sp>
    </p:spTree>
    <p:extLst>
      <p:ext uri="{BB962C8B-B14F-4D97-AF65-F5344CB8AC3E}">
        <p14:creationId xmlns:p14="http://schemas.microsoft.com/office/powerpoint/2010/main" val="380754572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OFFISYNC_SLIDE_GUID" val="b942b025-434b-40a1-8b37-d7e009880743"/>
</p:tagLst>
</file>

<file path=ppt/theme/theme1.xml><?xml version="1.0" encoding="utf-8"?>
<a:theme xmlns:a="http://schemas.openxmlformats.org/drawingml/2006/main" name="Optane Launch">
  <a:themeElements>
    <a:clrScheme name="intel2015">
      <a:dk1>
        <a:sysClr val="windowText" lastClr="000000"/>
      </a:dk1>
      <a:lt1>
        <a:sysClr val="window" lastClr="FFFFFF"/>
      </a:lt1>
      <a:dk2>
        <a:srgbClr val="0071C5"/>
      </a:dk2>
      <a:lt2>
        <a:srgbClr val="FFFFFF"/>
      </a:lt2>
      <a:accent1>
        <a:srgbClr val="00AEEF"/>
      </a:accent1>
      <a:accent2>
        <a:srgbClr val="C4D600"/>
      </a:accent2>
      <a:accent3>
        <a:srgbClr val="F3D54E"/>
      </a:accent3>
      <a:accent4>
        <a:srgbClr val="FFA300"/>
      </a:accent4>
      <a:accent5>
        <a:srgbClr val="FC4C02"/>
      </a:accent5>
      <a:accent6>
        <a:srgbClr val="003C71"/>
      </a:accent6>
      <a:hlink>
        <a:srgbClr val="F3D54E"/>
      </a:hlink>
      <a:folHlink>
        <a:srgbClr val="FFFFFF"/>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24000"/>
          </a:schemeClr>
        </a:solidFill>
        <a:effectLst/>
      </a:spPr>
      <a:bodyPr wrap="square" rtlCol="0" anchor="ctr">
        <a:noAutofit/>
      </a:bodyPr>
      <a:lstStyle>
        <a:defPPr algn="ctr" defTabSz="1170299" fontAlgn="base">
          <a:lnSpc>
            <a:spcPct val="70000"/>
          </a:lnSpc>
          <a:spcBef>
            <a:spcPct val="0"/>
          </a:spcBef>
          <a:spcAft>
            <a:spcPct val="0"/>
          </a:spcAft>
          <a:defRPr sz="2000" b="0" kern="0" dirty="0" err="1" smtClean="0">
            <a:latin typeface="+mn-lt"/>
            <a:ea typeface="Intel Clear Pro" panose="020B0804020202060201" pitchFamily="34" charset="0"/>
            <a:cs typeface="Intel Clear Pro" panose="020B0804020202060201" pitchFamily="34"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nt_PPT Template_ClearPro_16x9">
  <a:themeElements>
    <a:clrScheme name="Custom 2">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2">
            <a:lumMod val="20000"/>
            <a:lumOff val="80000"/>
          </a:schemeClr>
        </a:solidFill>
      </a:spPr>
      <a:bodyPr vert="horz" lIns="0" tIns="0" rIns="0" bIns="0" rtlCol="0">
        <a:noAutofit/>
      </a:bodyPr>
      <a:lstStyle>
        <a:defPPr>
          <a:defRPr sz="1100" dirty="0" smtClean="0">
            <a:solidFill>
              <a:srgbClr val="003C71"/>
            </a:solidFill>
          </a:defRPr>
        </a:defPPr>
      </a:lstStyle>
    </a:txDef>
  </a:objectDefaults>
  <a:extraClrSchemeLst/>
</a:theme>
</file>

<file path=ppt/theme/theme3.xml><?xml version="1.0" encoding="utf-8"?>
<a:theme xmlns:a="http://schemas.openxmlformats.org/drawingml/2006/main" name="FMS template 2018">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4.xml><?xml version="1.0" encoding="utf-8"?>
<a:theme xmlns:a="http://schemas.openxmlformats.org/drawingml/2006/main" name="1_Optane Launch">
  <a:themeElements>
    <a:clrScheme name="intel2015">
      <a:dk1>
        <a:sysClr val="windowText" lastClr="000000"/>
      </a:dk1>
      <a:lt1>
        <a:sysClr val="window" lastClr="FFFFFF"/>
      </a:lt1>
      <a:dk2>
        <a:srgbClr val="0071C5"/>
      </a:dk2>
      <a:lt2>
        <a:srgbClr val="FFFFFF"/>
      </a:lt2>
      <a:accent1>
        <a:srgbClr val="00AEEF"/>
      </a:accent1>
      <a:accent2>
        <a:srgbClr val="C4D600"/>
      </a:accent2>
      <a:accent3>
        <a:srgbClr val="F3D54E"/>
      </a:accent3>
      <a:accent4>
        <a:srgbClr val="FFA300"/>
      </a:accent4>
      <a:accent5>
        <a:srgbClr val="FC4C02"/>
      </a:accent5>
      <a:accent6>
        <a:srgbClr val="003C71"/>
      </a:accent6>
      <a:hlink>
        <a:srgbClr val="F3D54E"/>
      </a:hlink>
      <a:folHlink>
        <a:srgbClr val="FFFFFF"/>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24000"/>
          </a:schemeClr>
        </a:solidFill>
        <a:effectLst/>
      </a:spPr>
      <a:bodyPr wrap="square" rtlCol="0" anchor="ctr">
        <a:noAutofit/>
      </a:bodyPr>
      <a:lstStyle>
        <a:defPPr algn="ctr" defTabSz="1170299" fontAlgn="base">
          <a:lnSpc>
            <a:spcPct val="70000"/>
          </a:lnSpc>
          <a:spcBef>
            <a:spcPct val="0"/>
          </a:spcBef>
          <a:spcAft>
            <a:spcPct val="0"/>
          </a:spcAft>
          <a:defRPr sz="2000" b="0" kern="0" dirty="0" err="1" smtClean="0">
            <a:latin typeface="+mn-lt"/>
            <a:ea typeface="Intel Clear Pro" panose="020B0804020202060201" pitchFamily="34" charset="0"/>
            <a:cs typeface="Intel Clear Pro" panose="020B0804020202060201" pitchFamily="34"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ptane Launch">
  <a:themeElements>
    <a:clrScheme name="intel2015">
      <a:dk1>
        <a:sysClr val="windowText" lastClr="000000"/>
      </a:dk1>
      <a:lt1>
        <a:sysClr val="window" lastClr="FFFFFF"/>
      </a:lt1>
      <a:dk2>
        <a:srgbClr val="0071C5"/>
      </a:dk2>
      <a:lt2>
        <a:srgbClr val="FFFFFF"/>
      </a:lt2>
      <a:accent1>
        <a:srgbClr val="00AEEF"/>
      </a:accent1>
      <a:accent2>
        <a:srgbClr val="C4D600"/>
      </a:accent2>
      <a:accent3>
        <a:srgbClr val="F3D54E"/>
      </a:accent3>
      <a:accent4>
        <a:srgbClr val="FFA300"/>
      </a:accent4>
      <a:accent5>
        <a:srgbClr val="FC4C02"/>
      </a:accent5>
      <a:accent6>
        <a:srgbClr val="003C71"/>
      </a:accent6>
      <a:hlink>
        <a:srgbClr val="F3D54E"/>
      </a:hlink>
      <a:folHlink>
        <a:srgbClr val="FFFFFF"/>
      </a:folHlink>
    </a:clrScheme>
    <a:fontScheme name="intel2015">
      <a:majorFont>
        <a:latin typeface="Intel Clear Pro"/>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alpha val="24000"/>
          </a:schemeClr>
        </a:solidFill>
        <a:effectLst/>
      </a:spPr>
      <a:bodyPr wrap="square" rtlCol="0" anchor="ctr">
        <a:noAutofit/>
      </a:bodyPr>
      <a:lstStyle>
        <a:defPPr algn="ctr" defTabSz="1170299" fontAlgn="base">
          <a:lnSpc>
            <a:spcPct val="70000"/>
          </a:lnSpc>
          <a:spcBef>
            <a:spcPct val="0"/>
          </a:spcBef>
          <a:spcAft>
            <a:spcPct val="0"/>
          </a:spcAft>
          <a:defRPr sz="2000" b="0" kern="0" dirty="0" err="1" smtClean="0">
            <a:latin typeface="+mn-lt"/>
            <a:ea typeface="Intel Clear Pro" panose="020B0804020202060201" pitchFamily="34" charset="0"/>
            <a:cs typeface="Intel Clear Pro" panose="020B0804020202060201" pitchFamily="34"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defRPr sz="3200" dirty="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FMS template 2018">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22510</TotalTime>
  <Words>1508</Words>
  <Application>Microsoft Office PowerPoint</Application>
  <PresentationFormat>On-screen Show (16:9)</PresentationFormat>
  <Paragraphs>366</Paragraphs>
  <Slides>22</Slides>
  <Notes>18</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22</vt:i4>
      </vt:variant>
    </vt:vector>
  </HeadingPairs>
  <TitlesOfParts>
    <vt:vector size="38" baseType="lpstr">
      <vt:lpstr>Wingdings</vt:lpstr>
      <vt:lpstr>Arial Narrow</vt:lpstr>
      <vt:lpstr>Arial</vt:lpstr>
      <vt:lpstr>Times New Roman</vt:lpstr>
      <vt:lpstr>MS PGothic</vt:lpstr>
      <vt:lpstr>Calibri</vt:lpstr>
      <vt:lpstr>Neo Sans Intel</vt:lpstr>
      <vt:lpstr>Intel Clear Pro</vt:lpstr>
      <vt:lpstr>Intel Clear</vt:lpstr>
      <vt:lpstr>Neo Sans Intel Medium</vt:lpstr>
      <vt:lpstr>Optane Launch</vt:lpstr>
      <vt:lpstr>1_Int_PPT Template_ClearPro_16x9</vt:lpstr>
      <vt:lpstr>FMS template 2018</vt:lpstr>
      <vt:lpstr>1_Optane Launch</vt:lpstr>
      <vt:lpstr>2_Optane Launch</vt:lpstr>
      <vt:lpstr>1_FMS template 2018</vt:lpstr>
      <vt:lpstr>PowerPoint Presentation</vt:lpstr>
      <vt:lpstr>discussion points</vt:lpstr>
      <vt:lpstr>What was my path?</vt:lpstr>
      <vt:lpstr>Every day data is exploding</vt:lpstr>
      <vt:lpstr>Virtuous Cycle of Growth: our technology drives experiences</vt:lpstr>
      <vt:lpstr>NSG Strategy: Adjacent, Disruptive Growth</vt:lpstr>
      <vt:lpstr>Intel IS A LEADER in two technologies</vt:lpstr>
      <vt:lpstr>PowerPoint Presentation</vt:lpstr>
      <vt:lpstr>PowerPoint Presentation</vt:lpstr>
      <vt:lpstr>the future of client storage &amp; Memory</vt:lpstr>
      <vt:lpstr>REIMAGINING DATA CENTER STORAGE &amp; MEMORY</vt:lpstr>
      <vt:lpstr>Intel® “RULER” SSD 1 PETABYTE IN 1U  </vt:lpstr>
      <vt:lpstr>Intel® SSD d5-p4320 at tencent</vt:lpstr>
      <vt:lpstr>Baidu: Artificial Intelligence  Intel Optane™ SSDS + Intel ® QLC SSDs</vt:lpstr>
      <vt:lpstr>PowerPoint Presentation</vt:lpstr>
      <vt:lpstr>NSG Strategy: Adjacent, Disruptive Growth</vt:lpstr>
      <vt:lpstr>PowerPoint Presentation</vt:lpstr>
      <vt:lpstr>Optane™ Client solutions</vt:lpstr>
      <vt:lpstr>INTEL® OPTANE™ client Family</vt:lpstr>
      <vt:lpstr>INTEL® OPTANE™ data center Family</vt:lpstr>
      <vt:lpstr>Platform connected</vt:lpstr>
      <vt:lpstr>Disciplined investment  Faster than Market Growth</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 Presentation Template Overview</dc:title>
  <dc:creator>Jeff</dc:creator>
  <cp:lastModifiedBy>Hammer, Erik</cp:lastModifiedBy>
  <cp:revision>830</cp:revision>
  <dcterms:created xsi:type="dcterms:W3CDTF">2015-03-23T21:00:27Z</dcterms:created>
  <dcterms:modified xsi:type="dcterms:W3CDTF">2018-10-17T19:58:21Z</dcterms:modified>
</cp:coreProperties>
</file>