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74" d="100"/>
          <a:sy n="74" d="100"/>
        </p:scale>
        <p:origin x="4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39B04-43D5-4791-AC69-65AEA1EE3A39}" type="datetimeFigureOut">
              <a:rPr lang="en-US" smtClean="0"/>
              <a:t>12/16/2018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1597F-722A-4EAB-99B7-55071E5BC555}" type="slidenum">
              <a:rPr lang="en-US" smtClean="0"/>
              <a:t>‹#›</a:t>
            </a:fld>
            <a:endParaRPr lang="en-US"/>
          </a:p>
        </p:txBody>
      </p:sp>
    </p:spTree>
    <p:extLst>
      <p:ext uri="{BB962C8B-B14F-4D97-AF65-F5344CB8AC3E}">
        <p14:creationId xmlns:p14="http://schemas.microsoft.com/office/powerpoint/2010/main" val="314339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Memory and Storage Hierarchy story</a:t>
            </a:r>
          </a:p>
          <a:p>
            <a:r>
              <a:rPr lang="en-US" dirty="0"/>
              <a:t>Why did we make the big bet? – </a:t>
            </a:r>
          </a:p>
          <a:p>
            <a:r>
              <a:rPr lang="en-US" dirty="0"/>
              <a:t>	To fill the memory capacity gap we saw when DRAM was not scaling – Intel Optane DC Persistent Memory in the Data Center, and in the future for Client and Commercial systems is the big bet to fill that gap.</a:t>
            </a:r>
          </a:p>
          <a:p>
            <a:r>
              <a:rPr lang="en-US" dirty="0"/>
              <a:t>	To fill the storage performance gap to bring much lower latencies and faster access to data sets at the top of the storage layer.</a:t>
            </a:r>
          </a:p>
          <a:p>
            <a:r>
              <a:rPr lang="en-US" dirty="0"/>
              <a:t>	To fill the cost performance gap with our differentiated and synergistic 3D NAND SSD Portfolio in the capacity tier, bringing massive density at low cost, in the warm and pushing into the cold tiers of the storage hierarchy currently serviced by HDDs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544FA-19F0-4C06-B2A5-4CF6452E6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049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nSpc>
                <a:spcPct val="70000"/>
              </a:lnSpc>
              <a:defRPr lang="en-US" sz="8666" b="0" i="0" kern="1200" spc="0" baseline="0" dirty="0">
                <a:solidFill>
                  <a:schemeClr val="bg1">
                    <a:alpha val="90000"/>
                  </a:schemeClr>
                </a:solidFill>
                <a:latin typeface="Intel Clear Pro" panose="020B0804020202060201" pitchFamily="34" charset="0"/>
                <a:ea typeface="Intel Clear"/>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4"/>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2397" y="510893"/>
            <a:ext cx="1363563" cy="9066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5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nt_experience_hrz_wht_rgb_30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039" y="2499763"/>
            <a:ext cx="4861924" cy="2019320"/>
          </a:xfrm>
          <a:prstGeom prst="rect">
            <a:avLst/>
          </a:prstGeom>
        </p:spPr>
      </p:pic>
    </p:spTree>
    <p:extLst>
      <p:ext uri="{BB962C8B-B14F-4D97-AF65-F5344CB8AC3E}">
        <p14:creationId xmlns:p14="http://schemas.microsoft.com/office/powerpoint/2010/main" val="258834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psf\Home\Desktop\Inte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66752" y="756434"/>
            <a:ext cx="1169583" cy="77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13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746" y="2763472"/>
            <a:ext cx="5393214" cy="1470025"/>
          </a:xfrm>
        </p:spPr>
        <p:txBody>
          <a:bodyPr lIns="0" rIns="0" anchor="b" anchorCtr="0">
            <a:noAutofit/>
          </a:bodyPr>
          <a:lstStyle>
            <a:lvl1pPr algn="ctr">
              <a:lnSpc>
                <a:spcPct val="70000"/>
              </a:lnSpc>
              <a:defRPr sz="8800" b="0" spc="0" baseline="0">
                <a:gradFill>
                  <a:gsLst>
                    <a:gs pos="0">
                      <a:srgbClr val="0071C5">
                        <a:lumMod val="40000"/>
                        <a:lumOff val="60000"/>
                        <a:alpha val="74000"/>
                      </a:srgbClr>
                    </a:gs>
                    <a:gs pos="24000">
                      <a:prstClr val="white"/>
                    </a:gs>
                    <a:gs pos="54000">
                      <a:schemeClr val="bg1"/>
                    </a:gs>
                    <a:gs pos="86000">
                      <a:srgbClr val="003C71">
                        <a:lumMod val="60000"/>
                        <a:lumOff val="40000"/>
                        <a:alpha val="55000"/>
                      </a:srgbClr>
                    </a:gs>
                  </a:gsLst>
                  <a:lin ang="14400000" scaled="0"/>
                </a:gradFill>
                <a:effectLst>
                  <a:outerShdw blurRad="50800" dist="50800" dir="4860000" sx="104000" sy="104000" algn="ctr" rotWithShape="0">
                    <a:schemeClr val="tx1">
                      <a:alpha val="62000"/>
                    </a:schemeClr>
                  </a:outerShdw>
                </a:effectLst>
                <a:latin typeface="Intel Clear Pro" panose="020B0804020202060201" pitchFamily="34" charset="0"/>
                <a:cs typeface="Intel Clear Pro" panose="020B0804020202060201" pitchFamily="34" charset="0"/>
              </a:defRPr>
            </a:lvl1pPr>
          </a:lstStyle>
          <a:p>
            <a:r>
              <a:rPr lang="en-US" dirty="0"/>
              <a:t>Presentation main title</a:t>
            </a:r>
          </a:p>
        </p:txBody>
      </p:sp>
      <p:sp>
        <p:nvSpPr>
          <p:cNvPr id="3" name="Subtitle 2"/>
          <p:cNvSpPr>
            <a:spLocks noGrp="1"/>
          </p:cNvSpPr>
          <p:nvPr>
            <p:ph type="subTitle" idx="1" hasCustomPrompt="1"/>
          </p:nvPr>
        </p:nvSpPr>
        <p:spPr>
          <a:xfrm>
            <a:off x="1135436" y="4254195"/>
            <a:ext cx="4156905" cy="492058"/>
          </a:xfrm>
        </p:spPr>
        <p:txBody>
          <a:bodyPr lIns="0" rIns="0">
            <a:noAutofit/>
          </a:bodyPr>
          <a:lstStyle>
            <a:lvl1pPr marL="0" indent="0" algn="ctr">
              <a:buNone/>
              <a:defRPr sz="3600" b="0" i="0" baseline="0">
                <a:solidFill>
                  <a:schemeClr val="accent2">
                    <a:lumMod val="40000"/>
                    <a:lumOff val="60000"/>
                  </a:schemeClr>
                </a:solidFill>
                <a:effectLst/>
                <a:latin typeface="Intel Clear Pro" panose="020B0804020202060201" pitchFamily="34" charset="0"/>
                <a:ea typeface="Intel Clear Pro" panose="020B0804020202060201" pitchFamily="34" charset="0"/>
                <a:cs typeface="Intel Clear Pro" panose="020B0804020202060201"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Speaker name</a:t>
            </a:r>
          </a:p>
        </p:txBody>
      </p:sp>
      <p:sp>
        <p:nvSpPr>
          <p:cNvPr id="9" name="Text Placeholder 8"/>
          <p:cNvSpPr>
            <a:spLocks noGrp="1"/>
          </p:cNvSpPr>
          <p:nvPr>
            <p:ph type="body" sz="quarter" idx="10" hasCustomPrompt="1"/>
          </p:nvPr>
        </p:nvSpPr>
        <p:spPr>
          <a:xfrm>
            <a:off x="1135324" y="4745623"/>
            <a:ext cx="4157129" cy="485775"/>
          </a:xfrm>
        </p:spPr>
        <p:txBody>
          <a:bodyPr/>
          <a:lstStyle>
            <a:lvl1pPr algn="ctr">
              <a:defRPr sz="2000">
                <a:solidFill>
                  <a:schemeClr val="accent2">
                    <a:lumMod val="40000"/>
                    <a:lumOff val="60000"/>
                  </a:schemeClr>
                </a:solidFill>
              </a:defRPr>
            </a:lvl1pPr>
          </a:lstStyle>
          <a:p>
            <a:pPr lvl="0"/>
            <a:r>
              <a:rPr lang="en-US" dirty="0"/>
              <a:t>Speaker title</a:t>
            </a:r>
          </a:p>
        </p:txBody>
      </p:sp>
      <p:pic>
        <p:nvPicPr>
          <p:cNvPr id="8" name="Picture 2" descr="\\.psf\Home\Desktop\Inte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66752" y="756434"/>
            <a:ext cx="1169583" cy="77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2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6" name="Title 6"/>
          <p:cNvSpPr>
            <a:spLocks noGrp="1"/>
          </p:cNvSpPr>
          <p:nvPr>
            <p:ph type="title" hasCustomPrompt="1"/>
          </p:nvPr>
        </p:nvSpPr>
        <p:spPr>
          <a:xfrm>
            <a:off x="607484" y="411797"/>
            <a:ext cx="10972800" cy="1158240"/>
          </a:xfrm>
        </p:spPr>
        <p:txBody>
          <a:bodyPr vert="horz" lIns="0" tIns="0" rIns="0" bIns="0" rtlCol="0" anchor="ctr" anchorCtr="0">
            <a:noAutofit/>
          </a:bodyPr>
          <a:lstStyle>
            <a:lvl1pPr>
              <a:defRPr lang="en-US" sz="7200" b="0" i="0" kern="1200" spc="0" baseline="0" dirty="0">
                <a:gradFill>
                  <a:gsLst>
                    <a:gs pos="0">
                      <a:srgbClr val="0071C5">
                        <a:lumMod val="40000"/>
                        <a:lumOff val="60000"/>
                        <a:alpha val="74000"/>
                      </a:srgbClr>
                    </a:gs>
                    <a:gs pos="24000">
                      <a:prstClr val="white"/>
                    </a:gs>
                    <a:gs pos="65000">
                      <a:schemeClr val="bg1"/>
                    </a:gs>
                    <a:gs pos="100000">
                      <a:srgbClr val="003C71">
                        <a:lumMod val="60000"/>
                        <a:lumOff val="40000"/>
                        <a:alpha val="55000"/>
                      </a:srgbClr>
                    </a:gs>
                  </a:gsLst>
                  <a:lin ang="14400000" scaled="0"/>
                </a:gradFill>
                <a:effectLst>
                  <a:outerShdw blurRad="50800" dist="50800" dir="4860000" sx="104000" sy="104000" algn="ctr" rotWithShape="0">
                    <a:schemeClr val="tx1">
                      <a:alpha val="31000"/>
                    </a:schemeClr>
                  </a:outerShdw>
                </a:effectLst>
                <a:latin typeface="Intel Clear Pro" panose="020B0804020202060201" pitchFamily="34" charset="0"/>
                <a:ea typeface="Intel Clear Pro" panose="020B0804020202060201" pitchFamily="34" charset="0"/>
                <a:cs typeface="Intel Clear Pro" panose="020B0804020202060201" pitchFamily="34" charset="0"/>
              </a:defRPr>
            </a:lvl1pPr>
          </a:lstStyle>
          <a:p>
            <a:pPr lvl="0" algn="ctr" defTabSz="609585" rtl="0" eaLnBrk="1" latinLnBrk="0" hangingPunct="1">
              <a:lnSpc>
                <a:spcPct val="70000"/>
              </a:lnSpc>
              <a:spcBef>
                <a:spcPct val="0"/>
              </a:spcBef>
              <a:buNone/>
            </a:pPr>
            <a:r>
              <a:rPr lang="en-US" dirty="0"/>
              <a:t>28pt Intel Clear Headline</a:t>
            </a:r>
          </a:p>
        </p:txBody>
      </p:sp>
      <p:sp>
        <p:nvSpPr>
          <p:cNvPr id="3" name="Text Placeholder 2"/>
          <p:cNvSpPr>
            <a:spLocks noGrp="1"/>
          </p:cNvSpPr>
          <p:nvPr>
            <p:ph type="body" sz="quarter" idx="10"/>
          </p:nvPr>
        </p:nvSpPr>
        <p:spPr>
          <a:xfrm>
            <a:off x="608013" y="1570038"/>
            <a:ext cx="10972800" cy="4478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064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 Da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551476" y="2965450"/>
            <a:ext cx="6405583" cy="1158240"/>
          </a:xfrm>
        </p:spPr>
        <p:txBody>
          <a:bodyPr vert="horz" lIns="0" tIns="0" rIns="0" bIns="0" rtlCol="0" anchor="ctr" anchorCtr="0">
            <a:noAutofit/>
          </a:bodyPr>
          <a:lstStyle>
            <a:lvl1pPr marL="0" algn="l" defTabSz="914400" rtl="0" eaLnBrk="1" latinLnBrk="0" hangingPunct="1">
              <a:defRPr lang="en-US" sz="8800" b="0" i="0" kern="1200" spc="0" baseline="0" dirty="0">
                <a:gradFill>
                  <a:gsLst>
                    <a:gs pos="0">
                      <a:srgbClr val="0071C5">
                        <a:lumMod val="40000"/>
                        <a:lumOff val="60000"/>
                        <a:alpha val="74000"/>
                      </a:srgbClr>
                    </a:gs>
                    <a:gs pos="24000">
                      <a:prstClr val="white"/>
                    </a:gs>
                    <a:gs pos="65000">
                      <a:schemeClr val="bg1"/>
                    </a:gs>
                    <a:gs pos="100000">
                      <a:srgbClr val="003C71">
                        <a:lumMod val="60000"/>
                        <a:lumOff val="40000"/>
                        <a:alpha val="55000"/>
                      </a:srgbClr>
                    </a:gs>
                  </a:gsLst>
                  <a:lin ang="14400000" scaled="0"/>
                </a:gradFill>
                <a:effectLst>
                  <a:outerShdw blurRad="50800" dist="50800" dir="4860000" sx="104000" sy="104000" algn="ctr" rotWithShape="0">
                    <a:schemeClr val="tx1">
                      <a:alpha val="31000"/>
                    </a:schemeClr>
                  </a:outerShdw>
                </a:effectLst>
                <a:latin typeface="Intel Clear Pro" panose="020B0804020202060201" pitchFamily="34" charset="0"/>
                <a:ea typeface="Intel Clear Pro" panose="020B0804020202060201" pitchFamily="34" charset="0"/>
                <a:cs typeface="Intel Clear Pro" panose="020B0804020202060201" pitchFamily="34" charset="0"/>
              </a:defRPr>
            </a:lvl1pPr>
          </a:lstStyle>
          <a:p>
            <a:pPr lvl="0" algn="ctr" defTabSz="609585" rtl="0" eaLnBrk="1" latinLnBrk="0" hangingPunct="1">
              <a:lnSpc>
                <a:spcPct val="70000"/>
              </a:lnSpc>
              <a:spcBef>
                <a:spcPct val="0"/>
              </a:spcBef>
              <a:buNone/>
            </a:pPr>
            <a:r>
              <a:rPr lang="en-US" dirty="0"/>
              <a:t>Section break title</a:t>
            </a:r>
          </a:p>
        </p:txBody>
      </p:sp>
      <p:sp>
        <p:nvSpPr>
          <p:cNvPr id="11" name="Subtitle 2"/>
          <p:cNvSpPr>
            <a:spLocks noGrp="1"/>
          </p:cNvSpPr>
          <p:nvPr>
            <p:ph type="subTitle" idx="1" hasCustomPrompt="1"/>
          </p:nvPr>
        </p:nvSpPr>
        <p:spPr>
          <a:xfrm>
            <a:off x="1675815" y="4135944"/>
            <a:ext cx="4156905" cy="492058"/>
          </a:xfrm>
        </p:spPr>
        <p:txBody>
          <a:bodyPr lIns="0" rIns="0">
            <a:noAutofit/>
          </a:bodyPr>
          <a:lstStyle>
            <a:lvl1pPr marL="0" indent="0" algn="ctr">
              <a:buNone/>
              <a:defRPr sz="2400" b="0" i="0" baseline="0">
                <a:solidFill>
                  <a:schemeClr val="accent2">
                    <a:lumMod val="40000"/>
                    <a:lumOff val="60000"/>
                  </a:schemeClr>
                </a:solidFill>
                <a:effectLst/>
                <a:latin typeface="+mn-lt"/>
                <a:ea typeface="Intel Clear Pro" panose="020B0804020202060201" pitchFamily="34" charset="0"/>
                <a:cs typeface="Intel Clear Pro" panose="020B0804020202060201"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 or other narrative</a:t>
            </a:r>
          </a:p>
        </p:txBody>
      </p:sp>
    </p:spTree>
    <p:extLst>
      <p:ext uri="{BB962C8B-B14F-4D97-AF65-F5344CB8AC3E}">
        <p14:creationId xmlns:p14="http://schemas.microsoft.com/office/powerpoint/2010/main" val="409247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2916" y="3305897"/>
            <a:ext cx="10950515" cy="1470025"/>
          </a:xfrm>
        </p:spPr>
        <p:txBody>
          <a:bodyPr lIns="0" rIns="0" anchor="b" anchorCtr="0">
            <a:noAutofit/>
          </a:bodyPr>
          <a:lstStyle>
            <a:lvl1pPr algn="l" defTabSz="609585" rtl="0" eaLnBrk="1" latinLnBrk="0" hangingPunct="1">
              <a:lnSpc>
                <a:spcPct val="70000"/>
              </a:lnSpc>
              <a:spcBef>
                <a:spcPct val="0"/>
              </a:spcBef>
              <a:buNone/>
              <a:defRPr lang="en-US" sz="8666" b="0" i="0" kern="1200" spc="0" baseline="0" dirty="0">
                <a:solidFill>
                  <a:schemeClr val="bg1">
                    <a:alpha val="90000"/>
                  </a:schemeClr>
                </a:solidFill>
                <a:latin typeface="Intel Clear Pro" panose="020B0804020202060201" pitchFamily="34" charset="0"/>
                <a:ea typeface="Intel Clear"/>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chemeClr val="accent4"/>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16pt Intel Clear Subhead, Date, Etc.</a:t>
            </a:r>
          </a:p>
        </p:txBody>
      </p:sp>
      <p:pic>
        <p:nvPicPr>
          <p:cNvPr id="5" name="Picture 4" descr="int_experience_hrz_wht_rgb_1500.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14259" y="518971"/>
            <a:ext cx="2311821" cy="966761"/>
          </a:xfrm>
          <a:prstGeom prst="rect">
            <a:avLst/>
          </a:prstGeom>
        </p:spPr>
      </p:pic>
    </p:spTree>
    <p:extLst>
      <p:ext uri="{BB962C8B-B14F-4D97-AF65-F5344CB8AC3E}">
        <p14:creationId xmlns:p14="http://schemas.microsoft.com/office/powerpoint/2010/main" val="224456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609539"/>
            <a:fld id="{EE2556C5-CE8C-6547-B838-EA80C61A4AF7}" type="slidenum">
              <a:rPr lang="en-US" smtClean="0">
                <a:solidFill>
                  <a:prstClr val="white"/>
                </a:solidFill>
              </a:rPr>
              <a:pPr defTabSz="609539"/>
              <a:t>‹#›</a:t>
            </a:fld>
            <a:endParaRPr lang="en-US" dirty="0">
              <a:solidFill>
                <a:prstClr val="white"/>
              </a:solidFill>
            </a:endParaRPr>
          </a:p>
        </p:txBody>
      </p:sp>
      <p:sp>
        <p:nvSpPr>
          <p:cNvPr id="7" name="Title 6"/>
          <p:cNvSpPr>
            <a:spLocks noGrp="1"/>
          </p:cNvSpPr>
          <p:nvPr>
            <p:ph type="title" hasCustomPrompt="1"/>
          </p:nvPr>
        </p:nvSpPr>
        <p:spPr>
          <a:xfrm>
            <a:off x="607484" y="411797"/>
            <a:ext cx="10972800" cy="1158240"/>
          </a:xfrm>
        </p:spPr>
        <p:txBody>
          <a:bodyPr vert="horz" lIns="0" tIns="0" rIns="0" bIns="0" rtlCol="0" anchor="t" anchorCtr="0">
            <a:noAutofit/>
          </a:bodyPr>
          <a:lstStyle>
            <a:lvl1pPr>
              <a:defRPr lang="en-US" dirty="0"/>
            </a:lvl1pPr>
          </a:lstStyle>
          <a:p>
            <a:pPr lvl="0" algn="ctr"/>
            <a:r>
              <a:rPr lang="en-US" dirty="0"/>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chemeClr val="bg1"/>
                </a:solidFill>
              </a:defRPr>
            </a:lvl1pPr>
            <a:lvl2pPr>
              <a:defRPr sz="2400">
                <a:solidFill>
                  <a:schemeClr val="bg1"/>
                </a:solidFill>
              </a:defRPr>
            </a:lvl2pPr>
            <a:lvl3pPr>
              <a:defRPr sz="2133">
                <a:solidFill>
                  <a:schemeClr val="bg1"/>
                </a:solidFill>
              </a:defRPr>
            </a:lvl3pPr>
            <a:lvl4pPr>
              <a:defRPr sz="1867">
                <a:solidFill>
                  <a:schemeClr val="bg1"/>
                </a:solidFill>
              </a:defRPr>
            </a:lvl4pPr>
            <a:lvl5pPr>
              <a:defRPr sz="1600">
                <a:solidFill>
                  <a:schemeClr val="bg1"/>
                </a:solidFill>
              </a:defRPr>
            </a:lvl5pPr>
          </a:lstStyle>
          <a:p>
            <a:pPr lvl="0"/>
            <a:r>
              <a:rPr lang="en-US" dirty="0"/>
              <a:t>18pt Intel Clear body text</a:t>
            </a:r>
          </a:p>
          <a:p>
            <a:pPr lvl="1"/>
            <a:r>
              <a:rPr lang="en-US" dirty="0"/>
              <a:t>18pt Intel Clear bullet one</a:t>
            </a:r>
          </a:p>
          <a:p>
            <a:pPr lvl="2"/>
            <a:r>
              <a:rPr lang="en-US" dirty="0"/>
              <a:t>16pt Intel Clear sub-bullet</a:t>
            </a:r>
          </a:p>
          <a:p>
            <a:pPr lvl="3"/>
            <a:r>
              <a:rPr lang="en-US" dirty="0"/>
              <a:t>14pt Intel Clear fourth level</a:t>
            </a:r>
          </a:p>
          <a:p>
            <a:pPr lvl="4"/>
            <a:r>
              <a:rPr lang="en-US" dirty="0"/>
              <a:t>12pt Intel Clear fifth level</a:t>
            </a:r>
          </a:p>
        </p:txBody>
      </p:sp>
    </p:spTree>
    <p:extLst>
      <p:ext uri="{BB962C8B-B14F-4D97-AF65-F5344CB8AC3E}">
        <p14:creationId xmlns:p14="http://schemas.microsoft.com/office/powerpoint/2010/main" val="184030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0BD418-EF31-4CC8-A9AD-F652593FACF9}" type="slidenum">
              <a:rPr lang="en-US" smtClean="0">
                <a:solidFill>
                  <a:prstClr val="white">
                    <a:tint val="75000"/>
                  </a:prstClr>
                </a:solidFill>
              </a:rPr>
              <a:pPr/>
              <a:t>‹#›</a:t>
            </a:fld>
            <a:endParaRPr lang="en-US">
              <a:solidFill>
                <a:prstClr val="white">
                  <a:tint val="75000"/>
                </a:prstClr>
              </a:solidFill>
            </a:endParaRPr>
          </a:p>
        </p:txBody>
      </p:sp>
      <p:sp>
        <p:nvSpPr>
          <p:cNvPr id="15" name="Content Placeholder 2"/>
          <p:cNvSpPr>
            <a:spLocks noGrp="1"/>
          </p:cNvSpPr>
          <p:nvPr>
            <p:ph sz="half" idx="1" hasCustomPrompt="1"/>
          </p:nvPr>
        </p:nvSpPr>
        <p:spPr>
          <a:xfrm>
            <a:off x="607485" y="1604433"/>
            <a:ext cx="5342468" cy="4567767"/>
          </a:xfrm>
        </p:spPr>
        <p:txBody>
          <a:bodyPr vert="horz" lIns="0" tIns="0" rIns="0" bIns="0" rtlCol="0">
            <a:noAutofit/>
          </a:bodyPr>
          <a:lstStyle>
            <a:lvl1pPr>
              <a:defRPr lang="en-US" dirty="0" smtClean="0">
                <a:solidFill>
                  <a:schemeClr val="bg1"/>
                </a:solidFill>
              </a:defRPr>
            </a:lvl1pPr>
            <a:lvl2pPr>
              <a:defRPr lang="en-US" dirty="0" smtClean="0">
                <a:solidFill>
                  <a:schemeClr val="bg1"/>
                </a:solidFill>
              </a:defRPr>
            </a:lvl2pPr>
            <a:lvl3pPr>
              <a:defRPr lang="en-US" sz="1867" dirty="0" smtClean="0">
                <a:solidFill>
                  <a:schemeClr val="bg1"/>
                </a:solidFill>
              </a:defRPr>
            </a:lvl3pPr>
            <a:lvl4pPr>
              <a:defRPr lang="en-US" sz="1600" dirty="0" smtClean="0">
                <a:solidFill>
                  <a:schemeClr val="bg1"/>
                </a:solidFill>
              </a:defRPr>
            </a:lvl4pPr>
            <a:lvl5pPr>
              <a:defRPr lang="en-US" sz="1600" dirty="0">
                <a:solidFill>
                  <a:schemeClr val="bg1"/>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6237817" y="1604433"/>
            <a:ext cx="5340352" cy="4567767"/>
          </a:xfrm>
        </p:spPr>
        <p:txBody>
          <a:bodyPr vert="horz" lIns="0" tIns="0" rIns="0" bIns="0" rtlCol="0">
            <a:noAutofit/>
          </a:bodyPr>
          <a:lstStyle>
            <a:lvl1pPr>
              <a:defRPr lang="en-US" dirty="0" smtClean="0"/>
            </a:lvl1pPr>
            <a:lvl2pPr>
              <a:defRPr lang="en-US" dirty="0" smtClean="0">
                <a:solidFill>
                  <a:schemeClr val="bg1"/>
                </a:solidFill>
              </a:defRPr>
            </a:lvl2pPr>
            <a:lvl3pPr>
              <a:defRPr lang="en-US" sz="1867" dirty="0" smtClean="0">
                <a:solidFill>
                  <a:schemeClr val="bg1"/>
                </a:solidFill>
              </a:defRPr>
            </a:lvl3pPr>
            <a:lvl4pPr>
              <a:defRPr lang="en-US" sz="1600" dirty="0" smtClean="0">
                <a:solidFill>
                  <a:schemeClr val="bg1"/>
                </a:solidFill>
              </a:defRPr>
            </a:lvl4pPr>
            <a:lvl5pPr>
              <a:defRPr lang="en-US" sz="1600" dirty="0">
                <a:solidFill>
                  <a:schemeClr val="bg1"/>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607484" y="411797"/>
            <a:ext cx="10972800" cy="1158240"/>
          </a:xfrm>
        </p:spPr>
        <p:txBody>
          <a:bodyPr vert="horz" lIns="0" tIns="0" rIns="0" bIns="0" rtlCol="0" anchor="t" anchorCtr="0">
            <a:noAutofit/>
          </a:bodyPr>
          <a:lstStyle>
            <a:lvl1pPr>
              <a:defRPr lang="en-US" dirty="0"/>
            </a:lvl1pPr>
          </a:lstStyle>
          <a:p>
            <a:pPr lvl="0" algn="ctr"/>
            <a:r>
              <a:rPr lang="en-US" dirty="0"/>
              <a:t>28pt Intel Clear Headline</a:t>
            </a:r>
          </a:p>
        </p:txBody>
      </p:sp>
    </p:spTree>
    <p:extLst>
      <p:ext uri="{BB962C8B-B14F-4D97-AF65-F5344CB8AC3E}">
        <p14:creationId xmlns:p14="http://schemas.microsoft.com/office/powerpoint/2010/main" val="405801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4434"/>
            <a:ext cx="10970684" cy="4567767"/>
          </a:xfrm>
        </p:spPr>
        <p:txBody>
          <a:bodyPr anchor="ctr" anchorCtr="0"/>
          <a:lstStyle>
            <a:lvl1pPr marL="253994" indent="-253994">
              <a:defRPr sz="4800" b="1" baseline="0">
                <a:solidFill>
                  <a:schemeClr val="bg1"/>
                </a:solidFill>
                <a:latin typeface="+mn-lt"/>
                <a:cs typeface="Arial" panose="020B0604020202020204" pitchFamily="34" charset="0"/>
              </a:defRPr>
            </a:lvl1pPr>
            <a:lvl2pPr marL="556670" indent="-300559">
              <a:buFont typeface="Intel Clear" pitchFamily="34" charset="0"/>
              <a:buChar char="–"/>
              <a:defRPr sz="1600" baseline="0">
                <a:latin typeface="+mn-lt"/>
                <a:cs typeface="Arial" panose="020B0604020202020204" pitchFamily="34" charset="0"/>
              </a:defRPr>
            </a:lvl2pPr>
            <a:lvl3pPr marL="914377" indent="-304792">
              <a:buFont typeface="Intel Clear" pitchFamily="34" charset="0"/>
              <a:buChar char="–"/>
              <a:defRPr sz="1600">
                <a:latin typeface="+mn-lt"/>
              </a:defRPr>
            </a:lvl3pPr>
            <a:lvl4pPr>
              <a:buFont typeface="Intel Clear" pitchFamily="34" charset="0"/>
              <a:buChar char="–"/>
              <a:defRPr sz="1467">
                <a:latin typeface="+mn-lt"/>
              </a:defRPr>
            </a:lvl4pPr>
            <a:lvl5pPr>
              <a:buFont typeface="Intel Clear" pitchFamily="34" charset="0"/>
              <a:buChar char="–"/>
              <a:defRPr sz="140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fontAlgn="base">
              <a:spcBef>
                <a:spcPct val="0"/>
              </a:spcBef>
              <a:spcAft>
                <a:spcPct val="0"/>
              </a:spcAft>
            </a:pPr>
            <a:fld id="{070BD418-EF31-4CC8-A9AD-F652593FACF9}" type="slidenum">
              <a:rPr lang="en-US" smtClean="0">
                <a:solidFill>
                  <a:prstClr val="white">
                    <a:tint val="75000"/>
                  </a:prstClr>
                </a:solidFill>
              </a:rPr>
              <a:pPr fontAlgn="base">
                <a:spcBef>
                  <a:spcPct val="0"/>
                </a:spcBef>
                <a:spcAft>
                  <a:spcPct val="0"/>
                </a:spcAft>
              </a:pPr>
              <a:t>‹#›</a:t>
            </a:fld>
            <a:endParaRPr lang="en-US">
              <a:solidFill>
                <a:prstClr val="white">
                  <a:tint val="75000"/>
                </a:prstClr>
              </a:solidFill>
            </a:endParaRPr>
          </a:p>
        </p:txBody>
      </p:sp>
      <p:sp>
        <p:nvSpPr>
          <p:cNvPr id="7" name="Title 6"/>
          <p:cNvSpPr>
            <a:spLocks noGrp="1"/>
          </p:cNvSpPr>
          <p:nvPr>
            <p:ph type="title" hasCustomPrompt="1"/>
          </p:nvPr>
        </p:nvSpPr>
        <p:spPr>
          <a:xfrm>
            <a:off x="607484" y="411797"/>
            <a:ext cx="10972800" cy="1158240"/>
          </a:xfrm>
        </p:spPr>
        <p:txBody>
          <a:bodyPr vert="horz" lIns="0" tIns="0" rIns="0" bIns="0" rtlCol="0" anchor="t" anchorCtr="0">
            <a:noAutofit/>
          </a:bodyPr>
          <a:lstStyle>
            <a:lvl1pPr>
              <a:defRPr lang="en-US" dirty="0"/>
            </a:lvl1pPr>
          </a:lstStyle>
          <a:p>
            <a:pPr lvl="0" algn="ctr"/>
            <a:r>
              <a:rPr lang="en-US" dirty="0"/>
              <a:t>28pt Intel Clear Headline</a:t>
            </a:r>
          </a:p>
        </p:txBody>
      </p:sp>
    </p:spTree>
    <p:extLst>
      <p:ext uri="{BB962C8B-B14F-4D97-AF65-F5344CB8AC3E}">
        <p14:creationId xmlns:p14="http://schemas.microsoft.com/office/powerpoint/2010/main" val="2824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70000"/>
              </a:lnSpc>
              <a:defRPr sz="6600" b="0" cap="none" spc="0" baseline="0">
                <a:solidFill>
                  <a:schemeClr val="bg1">
                    <a:alpha val="90000"/>
                  </a:schemeClr>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40pt Intel Clear</a:t>
            </a:r>
            <a:br>
              <a:rPr lang="en-US" dirty="0"/>
            </a:br>
            <a:r>
              <a:rPr lang="en-US" dirty="0"/>
              <a:t>section break</a:t>
            </a:r>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i="0" baseline="0">
                <a:solidFill>
                  <a:schemeClr val="accent4"/>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59580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0BD418-EF31-4CC8-A9AD-F652593FACF9}" type="slidenum">
              <a:rPr lang="en-US" smtClean="0">
                <a:solidFill>
                  <a:prstClr val="white">
                    <a:tint val="75000"/>
                  </a:prstClr>
                </a:solidFill>
              </a:rPr>
              <a:pPr/>
              <a:t>‹#›</a:t>
            </a:fld>
            <a:endParaRPr lang="en-US">
              <a:solidFill>
                <a:prstClr val="white">
                  <a:tint val="75000"/>
                </a:prstClr>
              </a:solidFill>
            </a:endParaRPr>
          </a:p>
        </p:txBody>
      </p:sp>
      <p:sp>
        <p:nvSpPr>
          <p:cNvPr id="6" name="Title 6"/>
          <p:cNvSpPr>
            <a:spLocks noGrp="1"/>
          </p:cNvSpPr>
          <p:nvPr>
            <p:ph type="title" hasCustomPrompt="1"/>
          </p:nvPr>
        </p:nvSpPr>
        <p:spPr>
          <a:xfrm>
            <a:off x="607484" y="411797"/>
            <a:ext cx="10972800" cy="1158240"/>
          </a:xfrm>
        </p:spPr>
        <p:txBody>
          <a:bodyPr vert="horz" lIns="0" tIns="0" rIns="0" bIns="0" rtlCol="0" anchor="t" anchorCtr="0">
            <a:noAutofit/>
          </a:bodyPr>
          <a:lstStyle>
            <a:lvl1pPr>
              <a:defRPr lang="en-US" dirty="0"/>
            </a:lvl1pPr>
          </a:lstStyle>
          <a:p>
            <a:pPr lvl="0" algn="ctr"/>
            <a:r>
              <a:rPr lang="en-US" dirty="0"/>
              <a:t>28pt Intel Clear Headline</a:t>
            </a:r>
          </a:p>
        </p:txBody>
      </p:sp>
    </p:spTree>
    <p:extLst>
      <p:ext uri="{BB962C8B-B14F-4D97-AF65-F5344CB8AC3E}">
        <p14:creationId xmlns:p14="http://schemas.microsoft.com/office/powerpoint/2010/main" val="199511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43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6577" y="2500173"/>
            <a:ext cx="2811727" cy="18531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4764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11" name="Picture 2" descr="\\.psf\Home\Desktop\Intel.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86554" y="6440786"/>
            <a:ext cx="485781" cy="32017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Connector 11"/>
          <p:cNvCxnSpPr/>
          <p:nvPr/>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607484" y="1604434"/>
            <a:ext cx="10970683" cy="4567767"/>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9163136" y="6432516"/>
            <a:ext cx="2844800" cy="365125"/>
          </a:xfrm>
          <a:prstGeom prst="rect">
            <a:avLst/>
          </a:prstGeom>
        </p:spPr>
        <p:txBody>
          <a:bodyPr vert="horz" lIns="0" tIns="0" rIns="0" bIns="0" rtlCol="0" anchor="ctr"/>
          <a:lstStyle>
            <a:lvl1pPr algn="r">
              <a:defRPr sz="1067">
                <a:solidFill>
                  <a:schemeClr val="bg1"/>
                </a:solidFill>
                <a:latin typeface="+mn-lt"/>
                <a:cs typeface="Arial" panose="020B0604020202020204" pitchFamily="34" charset="0"/>
              </a:defRPr>
            </a:lvl1pPr>
          </a:lstStyle>
          <a:p>
            <a:pPr fontAlgn="base">
              <a:spcBef>
                <a:spcPct val="0"/>
              </a:spcBef>
              <a:spcAft>
                <a:spcPct val="0"/>
              </a:spcAft>
            </a:pPr>
            <a:fld id="{070BD418-EF31-4CC8-A9AD-F652593FACF9}" type="slidenum">
              <a:rPr lang="en-US" smtClean="0">
                <a:solidFill>
                  <a:prstClr val="white">
                    <a:tint val="75000"/>
                  </a:prstClr>
                </a:solidFill>
              </a:rPr>
              <a:pPr fontAlgn="base">
                <a:spcBef>
                  <a:spcPct val="0"/>
                </a:spcBef>
                <a:spcAft>
                  <a:spcPct val="0"/>
                </a:spcAft>
              </a:pPr>
              <a:t>‹#›</a:t>
            </a:fld>
            <a:endParaRPr lang="en-US">
              <a:solidFill>
                <a:prstClr val="white">
                  <a:tint val="75000"/>
                </a:prstClr>
              </a:solidFill>
            </a:endParaRPr>
          </a:p>
        </p:txBody>
      </p:sp>
      <p:sp>
        <p:nvSpPr>
          <p:cNvPr id="10" name="Rectangle 9"/>
          <p:cNvSpPr/>
          <p:nvPr/>
        </p:nvSpPr>
        <p:spPr>
          <a:xfrm>
            <a:off x="498842" y="6520642"/>
            <a:ext cx="2638864" cy="276999"/>
          </a:xfrm>
          <a:prstGeom prst="rect">
            <a:avLst/>
          </a:prstGeom>
        </p:spPr>
        <p:txBody>
          <a:bodyPr wrap="none">
            <a:spAutoFit/>
          </a:bodyPr>
          <a:lstStyle/>
          <a:p>
            <a:r>
              <a:rPr lang="en-US" sz="1100" b="1" cap="small" dirty="0">
                <a:solidFill>
                  <a:prstClr val="white"/>
                </a:solidFill>
                <a:latin typeface="+mn-lt"/>
              </a:rPr>
              <a:t>NVM</a:t>
            </a:r>
            <a:r>
              <a:rPr lang="en-US" sz="1100" b="0" cap="small" dirty="0">
                <a:solidFill>
                  <a:prstClr val="white"/>
                </a:solidFill>
                <a:latin typeface="+mn-lt"/>
              </a:rPr>
              <a:t> solutions group </a:t>
            </a:r>
            <a:r>
              <a:rPr lang="en-US" sz="1200" b="0" cap="small" dirty="0">
                <a:solidFill>
                  <a:prstClr val="white"/>
                </a:solidFill>
                <a:latin typeface="+mn-lt"/>
              </a:rPr>
              <a:t>| </a:t>
            </a:r>
            <a:r>
              <a:rPr lang="en-US" sz="900" b="0" cap="none" baseline="0" dirty="0">
                <a:solidFill>
                  <a:prstClr val="white"/>
                </a:solidFill>
                <a:latin typeface="+mn-lt"/>
              </a:rPr>
              <a:t>Intel® Confidential</a:t>
            </a:r>
            <a:endParaRPr lang="en-US" sz="1400" b="0" cap="none" baseline="0" dirty="0">
              <a:solidFill>
                <a:prstClr val="white"/>
              </a:solidFill>
              <a:latin typeface="+mn-lt"/>
            </a:endParaRPr>
          </a:p>
        </p:txBody>
      </p:sp>
    </p:spTree>
    <p:extLst>
      <p:ext uri="{BB962C8B-B14F-4D97-AF65-F5344CB8AC3E}">
        <p14:creationId xmlns:p14="http://schemas.microsoft.com/office/powerpoint/2010/main" val="1859686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09585" rtl="0" eaLnBrk="1" latinLnBrk="0" hangingPunct="1">
        <a:lnSpc>
          <a:spcPct val="100000"/>
        </a:lnSpc>
        <a:spcBef>
          <a:spcPct val="0"/>
        </a:spcBef>
        <a:buNone/>
        <a:defRPr sz="6000" b="0" i="0" kern="1200" spc="0" baseline="0">
          <a:solidFill>
            <a:schemeClr val="bg1"/>
          </a:solidFill>
          <a:latin typeface="Intel Clear Pro" panose="020B0804020202060201" pitchFamily="34" charset="0"/>
          <a:ea typeface="Intel Clear Pro" panose="020B0804020202060201" pitchFamily="34" charset="0"/>
          <a:cs typeface="Intel Clear Pro" panose="020B0804020202060201" pitchFamily="34" charset="0"/>
        </a:defRPr>
      </a:lvl1pPr>
    </p:titleStyle>
    <p:bodyStyle>
      <a:lvl1pPr marL="0" indent="0" algn="l" defTabSz="609585" rtl="0" eaLnBrk="1" latinLnBrk="0" hangingPunct="1">
        <a:spcBef>
          <a:spcPts val="1600"/>
        </a:spcBef>
        <a:spcAft>
          <a:spcPts val="0"/>
        </a:spcAft>
        <a:buFont typeface="Wingdings" panose="05000000000000000000" pitchFamily="2" charset="2"/>
        <a:buNone/>
        <a:defRPr sz="2400" b="0" kern="1200">
          <a:solidFill>
            <a:schemeClr val="bg1"/>
          </a:solidFill>
          <a:latin typeface="+mn-lt"/>
          <a:ea typeface="+mn-ea"/>
          <a:cs typeface="Arial" panose="020B0604020202020204" pitchFamily="34" charset="0"/>
        </a:defRPr>
      </a:lvl1pPr>
      <a:lvl2pPr marL="300559" indent="-300559" algn="l" defTabSz="609585" rtl="0" eaLnBrk="1" latinLnBrk="0" hangingPunct="1">
        <a:spcBef>
          <a:spcPts val="1600"/>
        </a:spcBef>
        <a:buFont typeface="Wingdings" charset="2"/>
        <a:buChar char="§"/>
        <a:defRPr sz="2133" kern="1200" baseline="0">
          <a:solidFill>
            <a:schemeClr val="bg1"/>
          </a:solidFill>
          <a:latin typeface="+mn-lt"/>
          <a:ea typeface="+mn-ea"/>
          <a:cs typeface="Arial" panose="020B0604020202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chemeClr val="bg1"/>
          </a:solidFill>
          <a:latin typeface="+mn-lt"/>
          <a:ea typeface="+mn-ea"/>
          <a:cs typeface="Arial" panose="020B0604020202020204" pitchFamily="34" charset="0"/>
        </a:defRPr>
      </a:lvl3pPr>
      <a:lvl4pPr marL="1293252" indent="-304792" algn="l" defTabSz="609585" rtl="0" eaLnBrk="1" latinLnBrk="0" hangingPunct="1">
        <a:spcBef>
          <a:spcPct val="20000"/>
        </a:spcBef>
        <a:buFont typeface="Arial"/>
        <a:buChar char="–"/>
        <a:defRPr sz="1867" kern="1200">
          <a:solidFill>
            <a:schemeClr val="bg1"/>
          </a:solidFill>
          <a:latin typeface="+mn-lt"/>
          <a:ea typeface="+mn-ea"/>
          <a:cs typeface="Arial" panose="020B0604020202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chemeClr val="bg1"/>
          </a:solidFill>
          <a:latin typeface="+mn-lt"/>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 Same Side Corner Rectangle 8">
            <a:extLst>
              <a:ext uri="{FF2B5EF4-FFF2-40B4-BE49-F238E27FC236}">
                <a16:creationId xmlns:a16="http://schemas.microsoft.com/office/drawing/2014/main" id="{B04ED9E9-34E7-434A-A6AF-4FBE29E04CFD}"/>
              </a:ext>
            </a:extLst>
          </p:cNvPr>
          <p:cNvSpPr/>
          <p:nvPr/>
        </p:nvSpPr>
        <p:spPr>
          <a:xfrm>
            <a:off x="727371" y="2693328"/>
            <a:ext cx="9747105" cy="742262"/>
          </a:xfrm>
          <a:prstGeom prst="round2SameRect">
            <a:avLst>
              <a:gd name="adj1" fmla="val 0"/>
              <a:gd name="adj2" fmla="val 0"/>
            </a:avLst>
          </a:prstGeom>
          <a:gradFill rotWithShape="1">
            <a:gsLst>
              <a:gs pos="0">
                <a:srgbClr val="003C71">
                  <a:lumMod val="50000"/>
                  <a:alpha val="64000"/>
                </a:srgbClr>
              </a:gs>
              <a:gs pos="100000">
                <a:srgbClr val="003C71">
                  <a:alpha val="0"/>
                </a:srgbClr>
              </a:gs>
            </a:gsLst>
            <a:lin ang="0" scaled="0"/>
          </a:gradFill>
          <a:ln w="9525" cap="flat" cmpd="sng" algn="ctr">
            <a:gradFill flip="none" rotWithShape="1">
              <a:gsLst>
                <a:gs pos="0">
                  <a:srgbClr val="003C71">
                    <a:lumMod val="60000"/>
                    <a:lumOff val="40000"/>
                  </a:srgbClr>
                </a:gs>
                <a:gs pos="100000">
                  <a:srgbClr val="003C71">
                    <a:lumMod val="60000"/>
                    <a:lumOff val="40000"/>
                    <a:alpha val="0"/>
                  </a:srgbClr>
                </a:gs>
              </a:gsLst>
              <a:lin ang="0" scaled="1"/>
              <a:tileRect/>
            </a:gradFill>
            <a:prstDash val="solid"/>
          </a:ln>
          <a:effectLst/>
        </p:spPr>
        <p:txBody>
          <a:bodyPr lIns="274320" tIns="91440" rIns="0" bIns="0" rtlCol="0" anchor="t"/>
          <a:lstStyle/>
          <a:p>
            <a:pPr marL="0" marR="0" lvl="0" indent="0" algn="l" defTabSz="914363" rtl="0" eaLnBrk="1" fontAlgn="auto" latinLnBrk="0" hangingPunct="1">
              <a:lnSpc>
                <a:spcPct val="85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Intel Clear Pro"/>
                <a:ea typeface="+mn-ea"/>
                <a:cs typeface="+mn-cs"/>
              </a:rPr>
              <a:t>Persistent Memory</a:t>
            </a:r>
          </a:p>
        </p:txBody>
      </p:sp>
      <p:sp>
        <p:nvSpPr>
          <p:cNvPr id="61" name="Rounded Rectangle 3">
            <a:extLst>
              <a:ext uri="{FF2B5EF4-FFF2-40B4-BE49-F238E27FC236}">
                <a16:creationId xmlns:a16="http://schemas.microsoft.com/office/drawing/2014/main" id="{2933D5D2-8297-4682-9F79-6A562D569272}"/>
              </a:ext>
            </a:extLst>
          </p:cNvPr>
          <p:cNvSpPr/>
          <p:nvPr/>
        </p:nvSpPr>
        <p:spPr>
          <a:xfrm>
            <a:off x="727373" y="3447339"/>
            <a:ext cx="9747105" cy="2685455"/>
          </a:xfrm>
          <a:prstGeom prst="roundRect">
            <a:avLst>
              <a:gd name="adj" fmla="val 0"/>
            </a:avLst>
          </a:prstGeom>
          <a:gradFill rotWithShape="1">
            <a:gsLst>
              <a:gs pos="0">
                <a:srgbClr val="003C71">
                  <a:lumMod val="50000"/>
                  <a:alpha val="64000"/>
                </a:srgbClr>
              </a:gs>
              <a:gs pos="100000">
                <a:srgbClr val="003C71">
                  <a:alpha val="0"/>
                </a:srgbClr>
              </a:gs>
            </a:gsLst>
            <a:lin ang="0" scaled="0"/>
          </a:gradFill>
          <a:ln w="9525" cap="flat" cmpd="sng" algn="ctr">
            <a:gradFill flip="none" rotWithShape="1">
              <a:gsLst>
                <a:gs pos="0">
                  <a:srgbClr val="003C71">
                    <a:lumMod val="60000"/>
                    <a:lumOff val="40000"/>
                  </a:srgbClr>
                </a:gs>
                <a:gs pos="100000">
                  <a:srgbClr val="003C71">
                    <a:lumMod val="60000"/>
                    <a:lumOff val="40000"/>
                    <a:alpha val="0"/>
                  </a:srgbClr>
                </a:gs>
              </a:gsLst>
              <a:lin ang="0" scaled="1"/>
              <a:tileRect/>
            </a:gradFill>
            <a:prstDash val="solid"/>
          </a:ln>
          <a:effectLst/>
        </p:spPr>
        <p:txBody>
          <a:bodyPr lIns="274320" tIns="91440" rIns="0" bIns="0" rtlCol="0" anchor="t"/>
          <a:lstStyle/>
          <a:p>
            <a:pPr marL="0" marR="0" lvl="0" indent="0" algn="l" defTabSz="914363" rtl="0" eaLnBrk="1" fontAlgn="auto" latinLnBrk="0" hangingPunct="1">
              <a:lnSpc>
                <a:spcPct val="85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Intel Clear Pro"/>
                <a:ea typeface="+mn-ea"/>
                <a:cs typeface="+mn-cs"/>
              </a:rPr>
              <a:t>Storage</a:t>
            </a:r>
          </a:p>
        </p:txBody>
      </p:sp>
      <p:sp>
        <p:nvSpPr>
          <p:cNvPr id="74" name="Round Same Side Corner Rectangle 9">
            <a:extLst>
              <a:ext uri="{FF2B5EF4-FFF2-40B4-BE49-F238E27FC236}">
                <a16:creationId xmlns:a16="http://schemas.microsoft.com/office/drawing/2014/main" id="{4A75FAC9-784D-469D-AB51-995D37486E92}"/>
              </a:ext>
            </a:extLst>
          </p:cNvPr>
          <p:cNvSpPr/>
          <p:nvPr/>
        </p:nvSpPr>
        <p:spPr>
          <a:xfrm>
            <a:off x="729582" y="1810382"/>
            <a:ext cx="9747105" cy="874929"/>
          </a:xfrm>
          <a:prstGeom prst="round2SameRect">
            <a:avLst>
              <a:gd name="adj1" fmla="val 0"/>
              <a:gd name="adj2" fmla="val 0"/>
            </a:avLst>
          </a:prstGeom>
          <a:gradFill rotWithShape="1">
            <a:gsLst>
              <a:gs pos="0">
                <a:srgbClr val="003C71">
                  <a:lumMod val="50000"/>
                  <a:alpha val="64000"/>
                </a:srgbClr>
              </a:gs>
              <a:gs pos="100000">
                <a:srgbClr val="003C71">
                  <a:alpha val="0"/>
                </a:srgbClr>
              </a:gs>
            </a:gsLst>
            <a:lin ang="0" scaled="0"/>
          </a:gradFill>
          <a:ln w="9525" cap="flat" cmpd="sng" algn="ctr">
            <a:gradFill flip="none" rotWithShape="1">
              <a:gsLst>
                <a:gs pos="0">
                  <a:srgbClr val="003C71">
                    <a:lumMod val="60000"/>
                    <a:lumOff val="40000"/>
                  </a:srgbClr>
                </a:gs>
                <a:gs pos="100000">
                  <a:srgbClr val="003C71">
                    <a:lumMod val="60000"/>
                    <a:lumOff val="40000"/>
                    <a:alpha val="0"/>
                  </a:srgbClr>
                </a:gs>
              </a:gsLst>
              <a:lin ang="0" scaled="1"/>
              <a:tileRect/>
            </a:gradFill>
            <a:prstDash val="solid"/>
          </a:ln>
          <a:effectLst/>
        </p:spPr>
        <p:txBody>
          <a:bodyPr lIns="274320" tIns="91440" rIns="0" bIns="0" rtlCol="0" anchor="t"/>
          <a:lstStyle/>
          <a:p>
            <a:pPr marL="0" marR="0" lvl="0" indent="0" algn="l" defTabSz="914363" rtl="0" eaLnBrk="1" fontAlgn="auto" latinLnBrk="0" hangingPunct="1">
              <a:lnSpc>
                <a:spcPct val="85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Intel Clear Pro"/>
                <a:ea typeface="+mn-ea"/>
                <a:cs typeface="+mn-cs"/>
              </a:rPr>
              <a:t>Memory</a:t>
            </a:r>
          </a:p>
        </p:txBody>
      </p:sp>
      <p:sp>
        <p:nvSpPr>
          <p:cNvPr id="75" name="Isosceles Triangle 74">
            <a:extLst>
              <a:ext uri="{FF2B5EF4-FFF2-40B4-BE49-F238E27FC236}">
                <a16:creationId xmlns:a16="http://schemas.microsoft.com/office/drawing/2014/main" id="{90FB92DC-4491-43F8-9096-ECCD1A0EEC57}"/>
              </a:ext>
            </a:extLst>
          </p:cNvPr>
          <p:cNvSpPr/>
          <p:nvPr/>
        </p:nvSpPr>
        <p:spPr>
          <a:xfrm>
            <a:off x="5800686" y="1815975"/>
            <a:ext cx="933206" cy="869335"/>
          </a:xfrm>
          <a:prstGeom prst="triangle">
            <a:avLst/>
          </a:prstGeom>
          <a:solidFill>
            <a:srgbClr val="FC4C02">
              <a:lumMod val="75000"/>
            </a:srgbClr>
          </a:solidFill>
          <a:ln w="25400" cap="flat" cmpd="sng" algn="ctr">
            <a:noFill/>
            <a:prstDash val="solid"/>
          </a:ln>
          <a:effectLst>
            <a:outerShdw blurRad="57785" dist="33020" dir="3180000" algn="ctr">
              <a:srgbClr val="000000">
                <a:alpha val="30000"/>
              </a:srgbClr>
            </a:outerShdw>
          </a:effectLst>
        </p:spPr>
        <p:txBody>
          <a:bodyPr wrap="none" lIns="0" tIns="0" rIns="0"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white"/>
              </a:solidFill>
              <a:effectLst/>
              <a:uLnTx/>
              <a:uFillTx/>
              <a:latin typeface="Intel Clear"/>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Intel Clear"/>
                <a:ea typeface="+mn-ea"/>
                <a:cs typeface="+mn-cs"/>
              </a:rPr>
              <a:t>DRAM</a:t>
            </a:r>
            <a:endParaRPr kumimoji="0" lang="en-US" sz="1050" b="1" i="0" u="none" strike="noStrike" kern="0" cap="none" spc="0" normalizeH="0" baseline="0" noProof="0" dirty="0">
              <a:ln>
                <a:noFill/>
              </a:ln>
              <a:solidFill>
                <a:prstClr val="white"/>
              </a:solidFill>
              <a:effectLst/>
              <a:uLnTx/>
              <a:uFillTx/>
              <a:latin typeface="Intel Clear"/>
              <a:ea typeface="+mn-ea"/>
              <a:cs typeface="+mn-cs"/>
            </a:endParaRPr>
          </a:p>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1050" b="0" i="0" u="none" strike="noStrike" kern="0" cap="small" spc="0" normalizeH="0" baseline="0" noProof="0" dirty="0">
                <a:ln>
                  <a:noFill/>
                </a:ln>
                <a:solidFill>
                  <a:prstClr val="white"/>
                </a:solidFill>
                <a:effectLst/>
                <a:uLnTx/>
                <a:uFillTx/>
                <a:latin typeface="Intel Clear"/>
                <a:ea typeface="+mn-ea"/>
                <a:cs typeface="+mn-cs"/>
              </a:rPr>
              <a:t>hot tier</a:t>
            </a:r>
          </a:p>
        </p:txBody>
      </p:sp>
      <p:grpSp>
        <p:nvGrpSpPr>
          <p:cNvPr id="78" name="Group 77">
            <a:extLst>
              <a:ext uri="{FF2B5EF4-FFF2-40B4-BE49-F238E27FC236}">
                <a16:creationId xmlns:a16="http://schemas.microsoft.com/office/drawing/2014/main" id="{EB46A4F0-62C2-4661-AF79-D71C511AED21}"/>
              </a:ext>
            </a:extLst>
          </p:cNvPr>
          <p:cNvGrpSpPr/>
          <p:nvPr/>
        </p:nvGrpSpPr>
        <p:grpSpPr>
          <a:xfrm>
            <a:off x="3195482" y="3486901"/>
            <a:ext cx="1941933" cy="517065"/>
            <a:chOff x="3846092" y="3352824"/>
            <a:chExt cx="1941933" cy="517065"/>
          </a:xfrm>
        </p:grpSpPr>
        <p:sp>
          <p:nvSpPr>
            <p:cNvPr id="79" name="TextBox 78">
              <a:extLst>
                <a:ext uri="{FF2B5EF4-FFF2-40B4-BE49-F238E27FC236}">
                  <a16:creationId xmlns:a16="http://schemas.microsoft.com/office/drawing/2014/main" id="{6CAEE569-DE05-4A44-9732-6ABA90356F72}"/>
                </a:ext>
              </a:extLst>
            </p:cNvPr>
            <p:cNvSpPr txBox="1"/>
            <p:nvPr/>
          </p:nvSpPr>
          <p:spPr>
            <a:xfrm>
              <a:off x="3846092" y="3352824"/>
              <a:ext cx="1437894" cy="517065"/>
            </a:xfrm>
            <a:prstGeom prst="rect">
              <a:avLst/>
            </a:prstGeom>
            <a:noFill/>
          </p:spPr>
          <p:txBody>
            <a:bodyPr vert="horz" wrap="none" lIns="0" tIns="0" rIns="0" bIns="0" rtlCol="0">
              <a:spAutoFit/>
            </a:bodyPr>
            <a:lstStyle>
              <a:defPPr>
                <a:defRPr lang="en-US"/>
              </a:defPPr>
              <a:lvl1pPr algn="ctr">
                <a:lnSpc>
                  <a:spcPct val="75000"/>
                </a:lnSpc>
                <a:defRPr sz="2800">
                  <a:latin typeface="+mj-lt"/>
                </a:defRPr>
              </a:lvl1pPr>
            </a:lstStyle>
            <a:p>
              <a:pPr marL="0" marR="0" lvl="0" indent="0" algn="r" defTabSz="914363" rtl="0" eaLnBrk="1" fontAlgn="auto" latinLnBrk="0" hangingPunct="1">
                <a:lnSpc>
                  <a:spcPct val="7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Intel Clear Pro"/>
                  <a:ea typeface="+mn-ea"/>
                  <a:cs typeface="+mn-cs"/>
                </a:rPr>
                <a:t>Improving</a:t>
              </a:r>
            </a:p>
            <a:p>
              <a:pPr marL="0" marR="0" lvl="0" indent="0" algn="r" defTabSz="914363" rtl="0" eaLnBrk="1" fontAlgn="auto" latinLnBrk="0" hangingPunct="1">
                <a:lnSpc>
                  <a:spcPct val="7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A300"/>
                  </a:solidFill>
                  <a:effectLst/>
                  <a:uLnTx/>
                  <a:uFillTx/>
                  <a:latin typeface="Intel Clear Pro"/>
                  <a:ea typeface="+mn-ea"/>
                  <a:cs typeface="+mn-cs"/>
                </a:rPr>
                <a:t>SSD performance</a:t>
              </a:r>
            </a:p>
          </p:txBody>
        </p:sp>
        <p:sp>
          <p:nvSpPr>
            <p:cNvPr id="80" name="Right Arrow 15">
              <a:extLst>
                <a:ext uri="{FF2B5EF4-FFF2-40B4-BE49-F238E27FC236}">
                  <a16:creationId xmlns:a16="http://schemas.microsoft.com/office/drawing/2014/main" id="{C44AA34C-AE18-4A77-B0FF-CB8594272034}"/>
                </a:ext>
              </a:extLst>
            </p:cNvPr>
            <p:cNvSpPr/>
            <p:nvPr/>
          </p:nvSpPr>
          <p:spPr bwMode="auto">
            <a:xfrm>
              <a:off x="5332507" y="3365774"/>
              <a:ext cx="455518" cy="391335"/>
            </a:xfrm>
            <a:prstGeom prst="rightArrow">
              <a:avLst>
                <a:gd name="adj1" fmla="val 66771"/>
                <a:gd name="adj2" fmla="val 50000"/>
              </a:avLst>
            </a:prstGeom>
            <a:gradFill flip="none" rotWithShape="1">
              <a:gsLst>
                <a:gs pos="100000">
                  <a:sysClr val="window" lastClr="FFFFFF"/>
                </a:gs>
                <a:gs pos="0">
                  <a:sysClr val="window" lastClr="FFFFFF">
                    <a:alpha val="0"/>
                  </a:sysClr>
                </a:gs>
              </a:gsLst>
              <a:lin ang="0" scaled="1"/>
              <a:tileRect/>
            </a:gradFill>
            <a:ln w="9525" cap="flat" cmpd="sng" algn="ctr">
              <a:noFill/>
              <a:prstDash val="solid"/>
              <a:round/>
              <a:headEnd type="none" w="med" len="med"/>
              <a:tailEnd type="none" w="med" len="med"/>
            </a:ln>
            <a:effectLst/>
          </p:spPr>
          <p:txBody>
            <a:bodyPr vert="horz" wrap="square" lIns="91372" tIns="45688" rIns="91372" bIns="45688" numCol="1" rtlCol="0" anchor="ctr" anchorCtr="0" compatLnSpc="1">
              <a:prstTxWarp prst="textNoShape">
                <a:avLst/>
              </a:prstTxWarp>
              <a:noAutofit/>
            </a:bodyPr>
            <a:lstStyle/>
            <a:p>
              <a:pPr marL="0" marR="0" lvl="0" indent="0" algn="ctr" defTabSz="914363" rtl="0" eaLnBrk="1" fontAlgn="base" latinLnBrk="0" hangingPunct="1">
                <a:lnSpc>
                  <a:spcPct val="85000"/>
                </a:lnSpc>
                <a:spcBef>
                  <a:spcPts val="0"/>
                </a:spcBef>
                <a:spcAft>
                  <a:spcPct val="0"/>
                </a:spcAft>
                <a:buClr>
                  <a:prstClr val="white"/>
                </a:buClr>
                <a:buSzTx/>
                <a:buFontTx/>
                <a:buNone/>
                <a:tabLst/>
                <a:defRPr/>
              </a:pPr>
              <a:endParaRPr kumimoji="0" lang="en-US" sz="1400" b="0" i="0" u="none" strike="noStrike" kern="0" cap="none" spc="0" normalizeH="0" baseline="0" noProof="0" dirty="0">
                <a:ln>
                  <a:noFill/>
                </a:ln>
                <a:solidFill>
                  <a:srgbClr val="FFFFFF"/>
                </a:solidFill>
                <a:effectLst/>
                <a:uLnTx/>
                <a:uFillTx/>
                <a:latin typeface="Intel Clear"/>
                <a:ea typeface="+mn-ea"/>
                <a:cs typeface="Arial" charset="0"/>
              </a:endParaRPr>
            </a:p>
          </p:txBody>
        </p:sp>
      </p:grpSp>
      <p:grpSp>
        <p:nvGrpSpPr>
          <p:cNvPr id="81" name="Group 80">
            <a:extLst>
              <a:ext uri="{FF2B5EF4-FFF2-40B4-BE49-F238E27FC236}">
                <a16:creationId xmlns:a16="http://schemas.microsoft.com/office/drawing/2014/main" id="{A3F87E83-CB0F-46BA-BC8B-9FC307808A67}"/>
              </a:ext>
            </a:extLst>
          </p:cNvPr>
          <p:cNvGrpSpPr/>
          <p:nvPr/>
        </p:nvGrpSpPr>
        <p:grpSpPr>
          <a:xfrm>
            <a:off x="1941587" y="4766735"/>
            <a:ext cx="2296226" cy="578021"/>
            <a:chOff x="2592198" y="4575504"/>
            <a:chExt cx="2296226" cy="578021"/>
          </a:xfrm>
        </p:grpSpPr>
        <p:sp>
          <p:nvSpPr>
            <p:cNvPr id="82" name="TextBox 81">
              <a:extLst>
                <a:ext uri="{FF2B5EF4-FFF2-40B4-BE49-F238E27FC236}">
                  <a16:creationId xmlns:a16="http://schemas.microsoft.com/office/drawing/2014/main" id="{C300B5F4-0FCD-4DEE-A7D7-FF88759CCDC3}"/>
                </a:ext>
              </a:extLst>
            </p:cNvPr>
            <p:cNvSpPr txBox="1"/>
            <p:nvPr/>
          </p:nvSpPr>
          <p:spPr>
            <a:xfrm>
              <a:off x="2592198" y="4575504"/>
              <a:ext cx="1806631" cy="517065"/>
            </a:xfrm>
            <a:prstGeom prst="rect">
              <a:avLst/>
            </a:prstGeom>
            <a:noFill/>
          </p:spPr>
          <p:txBody>
            <a:bodyPr vert="horz" wrap="square" lIns="0" tIns="0" rIns="0" bIns="0" rtlCol="0">
              <a:spAutoFit/>
            </a:bodyPr>
            <a:lstStyle>
              <a:defPPr>
                <a:defRPr lang="en-US"/>
              </a:defPPr>
              <a:lvl1pPr algn="ctr">
                <a:lnSpc>
                  <a:spcPct val="75000"/>
                </a:lnSpc>
                <a:defRPr sz="2800">
                  <a:latin typeface="+mj-lt"/>
                </a:defRPr>
              </a:lvl1pPr>
            </a:lstStyle>
            <a:p>
              <a:pPr marL="0" marR="0" lvl="0" indent="0" algn="r" defTabSz="914363" rtl="0" eaLnBrk="1" fontAlgn="auto" latinLnBrk="0" hangingPunct="1">
                <a:lnSpc>
                  <a:spcPct val="7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Intel Clear Pro"/>
                  <a:ea typeface="+mn-ea"/>
                  <a:cs typeface="+mn-cs"/>
                </a:rPr>
                <a:t>Delivering </a:t>
              </a:r>
            </a:p>
            <a:p>
              <a:pPr marL="0" marR="0" lvl="0" indent="0" algn="r" defTabSz="914363" rtl="0" eaLnBrk="1" fontAlgn="auto" latinLnBrk="0" hangingPunct="1">
                <a:lnSpc>
                  <a:spcPct val="7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71C5">
                      <a:lumMod val="40000"/>
                      <a:lumOff val="60000"/>
                    </a:srgbClr>
                  </a:solidFill>
                  <a:effectLst/>
                  <a:uLnTx/>
                  <a:uFillTx/>
                  <a:latin typeface="Intel Clear Pro"/>
                  <a:ea typeface="+mn-ea"/>
                  <a:cs typeface="+mn-cs"/>
                </a:rPr>
                <a:t>efficient storage</a:t>
              </a:r>
            </a:p>
          </p:txBody>
        </p:sp>
        <p:sp>
          <p:nvSpPr>
            <p:cNvPr id="83" name="Right Arrow 18">
              <a:extLst>
                <a:ext uri="{FF2B5EF4-FFF2-40B4-BE49-F238E27FC236}">
                  <a16:creationId xmlns:a16="http://schemas.microsoft.com/office/drawing/2014/main" id="{154A7769-633F-48AC-B4A3-1FD1F66F1962}"/>
                </a:ext>
              </a:extLst>
            </p:cNvPr>
            <p:cNvSpPr/>
            <p:nvPr/>
          </p:nvSpPr>
          <p:spPr bwMode="auto">
            <a:xfrm>
              <a:off x="4439403" y="4594219"/>
              <a:ext cx="449021" cy="559306"/>
            </a:xfrm>
            <a:prstGeom prst="rightArrow">
              <a:avLst>
                <a:gd name="adj1" fmla="val 66771"/>
                <a:gd name="adj2" fmla="val 50000"/>
              </a:avLst>
            </a:prstGeom>
            <a:gradFill flip="none" rotWithShape="1">
              <a:gsLst>
                <a:gs pos="100000">
                  <a:sysClr val="window" lastClr="FFFFFF"/>
                </a:gs>
                <a:gs pos="0">
                  <a:sysClr val="window" lastClr="FFFFFF">
                    <a:alpha val="0"/>
                  </a:sysClr>
                </a:gs>
              </a:gsLst>
              <a:lin ang="0" scaled="1"/>
              <a:tileRect/>
            </a:gradFill>
            <a:ln w="9525" cap="flat" cmpd="sng" algn="ctr">
              <a:noFill/>
              <a:prstDash val="solid"/>
              <a:round/>
              <a:headEnd type="none" w="med" len="med"/>
              <a:tailEnd type="none" w="med" len="med"/>
            </a:ln>
            <a:effectLst/>
          </p:spPr>
          <p:txBody>
            <a:bodyPr vert="horz" wrap="square" lIns="91372" tIns="45688" rIns="91372" bIns="45688" numCol="1" rtlCol="0" anchor="ctr" anchorCtr="0" compatLnSpc="1">
              <a:prstTxWarp prst="textNoShape">
                <a:avLst/>
              </a:prstTxWarp>
              <a:noAutofit/>
            </a:bodyPr>
            <a:lstStyle/>
            <a:p>
              <a:pPr marL="0" marR="0" lvl="0" indent="0" algn="ctr" defTabSz="914363" rtl="0" eaLnBrk="1" fontAlgn="base" latinLnBrk="0" hangingPunct="1">
                <a:lnSpc>
                  <a:spcPct val="85000"/>
                </a:lnSpc>
                <a:spcBef>
                  <a:spcPts val="0"/>
                </a:spcBef>
                <a:spcAft>
                  <a:spcPct val="0"/>
                </a:spcAft>
                <a:buClr>
                  <a:prstClr val="white"/>
                </a:buClr>
                <a:buSzTx/>
                <a:buFontTx/>
                <a:buNone/>
                <a:tabLst/>
                <a:defRPr/>
              </a:pPr>
              <a:endParaRPr kumimoji="0" lang="en-US" sz="1400" b="0" i="0" u="none" strike="noStrike" kern="0" cap="none" spc="0" normalizeH="0" baseline="0" noProof="0" dirty="0">
                <a:ln>
                  <a:noFill/>
                </a:ln>
                <a:solidFill>
                  <a:srgbClr val="FFFFFF"/>
                </a:solidFill>
                <a:effectLst/>
                <a:uLnTx/>
                <a:uFillTx/>
                <a:latin typeface="Intel Clear"/>
                <a:ea typeface="+mn-ea"/>
                <a:cs typeface="Arial" charset="0"/>
              </a:endParaRPr>
            </a:p>
          </p:txBody>
        </p:sp>
      </p:grpSp>
      <p:sp>
        <p:nvSpPr>
          <p:cNvPr id="87" name="TextBox 86">
            <a:extLst>
              <a:ext uri="{FF2B5EF4-FFF2-40B4-BE49-F238E27FC236}">
                <a16:creationId xmlns:a16="http://schemas.microsoft.com/office/drawing/2014/main" id="{E0CB5FCD-F5A8-4EEA-9AE8-F22139F7E92B}"/>
              </a:ext>
            </a:extLst>
          </p:cNvPr>
          <p:cNvSpPr txBox="1"/>
          <p:nvPr/>
        </p:nvSpPr>
        <p:spPr>
          <a:xfrm>
            <a:off x="4900438" y="2604177"/>
            <a:ext cx="65" cy="258532"/>
          </a:xfrm>
          <a:prstGeom prst="rect">
            <a:avLst/>
          </a:prstGeom>
          <a:noFill/>
        </p:spPr>
        <p:txBody>
          <a:bodyPr vert="horz" wrap="none" lIns="0" tIns="0" rIns="0" bIns="0" rtlCol="0">
            <a:spAutoFit/>
          </a:bodyPr>
          <a:lstStyle/>
          <a:p>
            <a:pPr marL="0" marR="0" lvl="0" indent="0" algn="r" defTabSz="914363" rtl="0" eaLnBrk="1" fontAlgn="auto" latinLnBrk="0" hangingPunct="1">
              <a:lnSpc>
                <a:spcPct val="7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64A00"/>
              </a:solidFill>
              <a:effectLst/>
              <a:uLnTx/>
              <a:uFillTx/>
              <a:latin typeface="Intel Clear Pro"/>
              <a:ea typeface="+mn-ea"/>
              <a:cs typeface="+mn-cs"/>
            </a:endParaRPr>
          </a:p>
        </p:txBody>
      </p:sp>
      <p:grpSp>
        <p:nvGrpSpPr>
          <p:cNvPr id="88" name="Group 87">
            <a:extLst>
              <a:ext uri="{FF2B5EF4-FFF2-40B4-BE49-F238E27FC236}">
                <a16:creationId xmlns:a16="http://schemas.microsoft.com/office/drawing/2014/main" id="{2FF8E021-54BF-4C85-8317-100E31D528BE}"/>
              </a:ext>
            </a:extLst>
          </p:cNvPr>
          <p:cNvGrpSpPr/>
          <p:nvPr/>
        </p:nvGrpSpPr>
        <p:grpSpPr>
          <a:xfrm>
            <a:off x="3607329" y="2817635"/>
            <a:ext cx="1901940" cy="517065"/>
            <a:chOff x="3607329" y="2496155"/>
            <a:chExt cx="1901940" cy="517065"/>
          </a:xfrm>
        </p:grpSpPr>
        <p:sp>
          <p:nvSpPr>
            <p:cNvPr id="89" name="TextBox 88">
              <a:extLst>
                <a:ext uri="{FF2B5EF4-FFF2-40B4-BE49-F238E27FC236}">
                  <a16:creationId xmlns:a16="http://schemas.microsoft.com/office/drawing/2014/main" id="{8B56BC54-76EC-4540-AC68-D78B72006433}"/>
                </a:ext>
              </a:extLst>
            </p:cNvPr>
            <p:cNvSpPr txBox="1"/>
            <p:nvPr/>
          </p:nvSpPr>
          <p:spPr>
            <a:xfrm>
              <a:off x="3607329" y="2496155"/>
              <a:ext cx="1431482" cy="517065"/>
            </a:xfrm>
            <a:prstGeom prst="rect">
              <a:avLst/>
            </a:prstGeom>
            <a:noFill/>
          </p:spPr>
          <p:txBody>
            <a:bodyPr vert="horz" wrap="none" lIns="0" tIns="0" rIns="0" bIns="0" rtlCol="0">
              <a:spAutoFit/>
            </a:bodyPr>
            <a:lstStyle/>
            <a:p>
              <a:pPr marL="0" marR="0" lvl="0" indent="0" algn="r" defTabSz="914363" rtl="0" eaLnBrk="1" fontAlgn="auto" latinLnBrk="0" hangingPunct="1">
                <a:lnSpc>
                  <a:spcPct val="7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Intel Clear Pro"/>
                  <a:ea typeface="+mn-ea"/>
                  <a:cs typeface="+mn-cs"/>
                </a:rPr>
                <a:t>Growing</a:t>
              </a:r>
            </a:p>
            <a:p>
              <a:pPr marL="0" marR="0" lvl="0" indent="0" algn="r" defTabSz="914363" rtl="0" eaLnBrk="1" fontAlgn="auto" latinLnBrk="0" hangingPunct="1">
                <a:lnSpc>
                  <a:spcPct val="7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64A00"/>
                  </a:solidFill>
                  <a:effectLst/>
                  <a:uLnTx/>
                  <a:uFillTx/>
                  <a:latin typeface="Intel Clear Pro"/>
                  <a:ea typeface="+mn-ea"/>
                  <a:cs typeface="+mn-cs"/>
                </a:rPr>
                <a:t>memory capacity</a:t>
              </a:r>
            </a:p>
          </p:txBody>
        </p:sp>
        <p:sp>
          <p:nvSpPr>
            <p:cNvPr id="90" name="Right Arrow 30">
              <a:extLst>
                <a:ext uri="{FF2B5EF4-FFF2-40B4-BE49-F238E27FC236}">
                  <a16:creationId xmlns:a16="http://schemas.microsoft.com/office/drawing/2014/main" id="{BA137466-61E4-45E8-B146-C5E04A6F72C0}"/>
                </a:ext>
              </a:extLst>
            </p:cNvPr>
            <p:cNvSpPr/>
            <p:nvPr/>
          </p:nvSpPr>
          <p:spPr bwMode="auto">
            <a:xfrm>
              <a:off x="5053751" y="2534485"/>
              <a:ext cx="455518" cy="391335"/>
            </a:xfrm>
            <a:prstGeom prst="rightArrow">
              <a:avLst>
                <a:gd name="adj1" fmla="val 66771"/>
                <a:gd name="adj2" fmla="val 50000"/>
              </a:avLst>
            </a:prstGeom>
            <a:gradFill flip="none" rotWithShape="1">
              <a:gsLst>
                <a:gs pos="100000">
                  <a:sysClr val="window" lastClr="FFFFFF"/>
                </a:gs>
                <a:gs pos="0">
                  <a:sysClr val="window" lastClr="FFFFFF">
                    <a:alpha val="0"/>
                  </a:sysClr>
                </a:gs>
              </a:gsLst>
              <a:lin ang="0" scaled="1"/>
              <a:tileRect/>
            </a:gradFill>
            <a:ln w="9525" cap="flat" cmpd="sng" algn="ctr">
              <a:noFill/>
              <a:prstDash val="solid"/>
              <a:round/>
              <a:headEnd type="none" w="med" len="med"/>
              <a:tailEnd type="none" w="med" len="med"/>
            </a:ln>
            <a:effectLst/>
          </p:spPr>
          <p:txBody>
            <a:bodyPr vert="horz" wrap="square" lIns="91372" tIns="45688" rIns="91372" bIns="45688" numCol="1" rtlCol="0" anchor="ctr" anchorCtr="0" compatLnSpc="1">
              <a:prstTxWarp prst="textNoShape">
                <a:avLst/>
              </a:prstTxWarp>
              <a:noAutofit/>
            </a:bodyPr>
            <a:lstStyle/>
            <a:p>
              <a:pPr marL="0" marR="0" lvl="0" indent="0" algn="ctr" defTabSz="914363" rtl="0" eaLnBrk="1" fontAlgn="base" latinLnBrk="0" hangingPunct="1">
                <a:lnSpc>
                  <a:spcPct val="85000"/>
                </a:lnSpc>
                <a:spcBef>
                  <a:spcPts val="0"/>
                </a:spcBef>
                <a:spcAft>
                  <a:spcPct val="0"/>
                </a:spcAft>
                <a:buClr>
                  <a:prstClr val="white"/>
                </a:buClr>
                <a:buSzTx/>
                <a:buFontTx/>
                <a:buNone/>
                <a:tabLst/>
                <a:defRPr/>
              </a:pPr>
              <a:endParaRPr kumimoji="0" lang="en-US" sz="1400" b="0" i="0" u="none" strike="noStrike" kern="0" cap="none" spc="0" normalizeH="0" baseline="0" noProof="0" dirty="0">
                <a:ln>
                  <a:noFill/>
                </a:ln>
                <a:solidFill>
                  <a:srgbClr val="FFFFFF"/>
                </a:solidFill>
                <a:effectLst/>
                <a:uLnTx/>
                <a:uFillTx/>
                <a:latin typeface="Intel Clear"/>
                <a:ea typeface="+mn-ea"/>
                <a:cs typeface="Arial" charset="0"/>
              </a:endParaRPr>
            </a:p>
          </p:txBody>
        </p:sp>
      </p:grpSp>
      <p:sp>
        <p:nvSpPr>
          <p:cNvPr id="91" name="TextBox 90">
            <a:extLst>
              <a:ext uri="{FF2B5EF4-FFF2-40B4-BE49-F238E27FC236}">
                <a16:creationId xmlns:a16="http://schemas.microsoft.com/office/drawing/2014/main" id="{DE2F44F2-1840-44B3-AA66-2EA70EDE60B2}"/>
              </a:ext>
            </a:extLst>
          </p:cNvPr>
          <p:cNvSpPr txBox="1"/>
          <p:nvPr/>
        </p:nvSpPr>
        <p:spPr>
          <a:xfrm>
            <a:off x="6407934" y="2155256"/>
            <a:ext cx="1753921" cy="513089"/>
          </a:xfrm>
          <a:prstGeom prst="rect">
            <a:avLst/>
          </a:prstGeom>
          <a:noFill/>
        </p:spPr>
        <p:txBody>
          <a:bodyPr vert="horz" wrap="square" lIns="0" tIns="0" rIns="0" bIns="0" rtlCol="0">
            <a:spAutoFit/>
          </a:bodyPr>
          <a:lstStyle/>
          <a:p>
            <a:pPr marL="0" marR="0" lvl="0" indent="0" algn="ctr" defTabSz="609576" rtl="0" eaLnBrk="1" fontAlgn="auto" latinLnBrk="0" hangingPunct="1">
              <a:lnSpc>
                <a:spcPct val="100000"/>
              </a:lnSpc>
              <a:spcBef>
                <a:spcPts val="0"/>
              </a:spcBef>
              <a:spcAft>
                <a:spcPts val="0"/>
              </a:spcAft>
              <a:buClrTx/>
              <a:buSzTx/>
              <a:buFontTx/>
              <a:buNone/>
              <a:tabLst/>
              <a:defRPr/>
            </a:pPr>
            <a:r>
              <a:rPr kumimoji="0" lang="en-US" sz="1667" b="0" i="0" u="none" strike="noStrike" kern="0" cap="none" spc="0" normalizeH="0" baseline="0" noProof="0" dirty="0">
                <a:ln>
                  <a:noFill/>
                </a:ln>
                <a:solidFill>
                  <a:prstClr val="white"/>
                </a:solidFill>
                <a:effectLst/>
                <a:uLnTx/>
                <a:uFillTx/>
                <a:latin typeface="Intel Clear"/>
                <a:ea typeface="+mn-ea"/>
                <a:cs typeface="+mn-cs"/>
              </a:rPr>
              <a:t>10s GB</a:t>
            </a:r>
          </a:p>
          <a:p>
            <a:pPr marL="0" marR="0" lvl="0" indent="0" algn="ctr" defTabSz="609576" rtl="0" eaLnBrk="1" fontAlgn="auto" latinLnBrk="0" hangingPunct="1">
              <a:lnSpc>
                <a:spcPct val="100000"/>
              </a:lnSpc>
              <a:spcBef>
                <a:spcPts val="0"/>
              </a:spcBef>
              <a:spcAft>
                <a:spcPts val="0"/>
              </a:spcAft>
              <a:buClrTx/>
              <a:buSzTx/>
              <a:buFontTx/>
              <a:buNone/>
              <a:tabLst/>
              <a:defRPr/>
            </a:pPr>
            <a:r>
              <a:rPr kumimoji="0" lang="en-US" sz="1667" b="0" i="0" u="none" strike="noStrike" kern="0" cap="none" spc="0" normalizeH="0" baseline="0" noProof="0" dirty="0">
                <a:ln>
                  <a:noFill/>
                </a:ln>
                <a:solidFill>
                  <a:prstClr val="white"/>
                </a:solidFill>
                <a:effectLst/>
                <a:uLnTx/>
                <a:uFillTx/>
                <a:latin typeface="Intel Clear"/>
                <a:ea typeface="+mn-ea"/>
                <a:cs typeface="+mn-cs"/>
              </a:rPr>
              <a:t>     &lt;0.1usec</a:t>
            </a:r>
          </a:p>
        </p:txBody>
      </p:sp>
      <p:sp>
        <p:nvSpPr>
          <p:cNvPr id="92" name="TextBox 91">
            <a:extLst>
              <a:ext uri="{FF2B5EF4-FFF2-40B4-BE49-F238E27FC236}">
                <a16:creationId xmlns:a16="http://schemas.microsoft.com/office/drawing/2014/main" id="{776A4E4A-E21C-409A-93F7-F145A9A7C820}"/>
              </a:ext>
            </a:extLst>
          </p:cNvPr>
          <p:cNvSpPr txBox="1"/>
          <p:nvPr/>
        </p:nvSpPr>
        <p:spPr>
          <a:xfrm>
            <a:off x="7890179" y="4330756"/>
            <a:ext cx="1833268" cy="513089"/>
          </a:xfrm>
          <a:prstGeom prst="rect">
            <a:avLst/>
          </a:prstGeom>
          <a:noFill/>
        </p:spPr>
        <p:txBody>
          <a:bodyPr vert="horz" wrap="square" lIns="0" tIns="0" rIns="0" bIns="0" rtlCol="0">
            <a:spAutoFit/>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kumimoji="0" lang="en-US" sz="1667" b="0" i="0" u="none" strike="noStrike" kern="0" cap="none" spc="0" normalizeH="0" baseline="0" noProof="0" dirty="0">
                <a:ln>
                  <a:noFill/>
                </a:ln>
                <a:solidFill>
                  <a:prstClr val="white"/>
                </a:solidFill>
                <a:effectLst/>
                <a:uLnTx/>
                <a:uFillTx/>
                <a:latin typeface="Intel Clear"/>
                <a:ea typeface="+mn-ea"/>
                <a:cs typeface="+mn-cs"/>
              </a:rPr>
              <a:t>     10s TB</a:t>
            </a:r>
          </a:p>
          <a:p>
            <a:pPr marL="0" marR="0" lvl="0" indent="0" algn="ctr" defTabSz="609576" rtl="0" eaLnBrk="1" fontAlgn="auto" latinLnBrk="0" hangingPunct="1">
              <a:lnSpc>
                <a:spcPct val="100000"/>
              </a:lnSpc>
              <a:spcBef>
                <a:spcPts val="0"/>
              </a:spcBef>
              <a:spcAft>
                <a:spcPts val="0"/>
              </a:spcAft>
              <a:buClrTx/>
              <a:buSzTx/>
              <a:buFontTx/>
              <a:buNone/>
              <a:tabLst/>
              <a:defRPr/>
            </a:pPr>
            <a:r>
              <a:rPr kumimoji="0" lang="en-US" sz="1667" b="0" i="0" u="none" strike="noStrike" kern="0" cap="none" spc="0" normalizeH="0" baseline="0" noProof="0" dirty="0">
                <a:ln>
                  <a:noFill/>
                </a:ln>
                <a:solidFill>
                  <a:prstClr val="white"/>
                </a:solidFill>
                <a:effectLst/>
                <a:uLnTx/>
                <a:uFillTx/>
                <a:latin typeface="Intel Clear"/>
                <a:ea typeface="+mn-ea"/>
                <a:cs typeface="+mn-cs"/>
              </a:rPr>
              <a:t>&lt;100usecs </a:t>
            </a:r>
          </a:p>
        </p:txBody>
      </p:sp>
      <p:sp>
        <p:nvSpPr>
          <p:cNvPr id="93" name="TextBox 92">
            <a:extLst>
              <a:ext uri="{FF2B5EF4-FFF2-40B4-BE49-F238E27FC236}">
                <a16:creationId xmlns:a16="http://schemas.microsoft.com/office/drawing/2014/main" id="{47BF044A-F7A9-45A0-B4EB-CF30F4CDB6A9}"/>
              </a:ext>
            </a:extLst>
          </p:cNvPr>
          <p:cNvSpPr txBox="1"/>
          <p:nvPr/>
        </p:nvSpPr>
        <p:spPr>
          <a:xfrm>
            <a:off x="8627865" y="5565303"/>
            <a:ext cx="2095553" cy="513089"/>
          </a:xfrm>
          <a:prstGeom prst="rect">
            <a:avLst/>
          </a:prstGeom>
          <a:noFill/>
        </p:spPr>
        <p:txBody>
          <a:bodyPr vert="horz" wrap="square" lIns="0" tIns="0" rIns="0" bIns="0" rtlCol="0">
            <a:spAutoFit/>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kumimoji="0" lang="en-US" sz="1667" b="0" i="0" u="none" strike="noStrike" kern="0" cap="none" spc="0" normalizeH="0" baseline="0" noProof="0" dirty="0">
                <a:ln>
                  <a:noFill/>
                </a:ln>
                <a:solidFill>
                  <a:prstClr val="white"/>
                </a:solidFill>
                <a:effectLst/>
                <a:uLnTx/>
                <a:uFillTx/>
                <a:latin typeface="Intel Clear"/>
                <a:ea typeface="+mn-ea"/>
                <a:cs typeface="+mn-cs"/>
              </a:rPr>
              <a:t>        10s TB</a:t>
            </a:r>
          </a:p>
          <a:p>
            <a:pPr marL="0" marR="0" lvl="0" indent="0" algn="ctr" defTabSz="609576" rtl="0" eaLnBrk="1" fontAlgn="auto" latinLnBrk="0" hangingPunct="1">
              <a:lnSpc>
                <a:spcPct val="100000"/>
              </a:lnSpc>
              <a:spcBef>
                <a:spcPts val="0"/>
              </a:spcBef>
              <a:spcAft>
                <a:spcPts val="0"/>
              </a:spcAft>
              <a:buClrTx/>
              <a:buSzTx/>
              <a:buFontTx/>
              <a:buNone/>
              <a:tabLst/>
              <a:defRPr/>
            </a:pPr>
            <a:r>
              <a:rPr kumimoji="0" lang="en-US" sz="1667" b="0" i="0" u="none" strike="noStrike" kern="0" cap="none" spc="0" normalizeH="0" baseline="0" noProof="0" dirty="0">
                <a:ln>
                  <a:noFill/>
                </a:ln>
                <a:solidFill>
                  <a:prstClr val="white"/>
                </a:solidFill>
                <a:effectLst/>
                <a:uLnTx/>
                <a:uFillTx/>
                <a:latin typeface="Intel Clear"/>
                <a:ea typeface="+mn-ea"/>
                <a:cs typeface="+mn-cs"/>
              </a:rPr>
              <a:t>         &lt;10,000 </a:t>
            </a:r>
            <a:r>
              <a:rPr kumimoji="0" lang="en-US" sz="1667" b="0" i="0" u="none" strike="noStrike" kern="0" cap="none" spc="0" normalizeH="0" baseline="0" noProof="0" dirty="0" err="1">
                <a:ln>
                  <a:noFill/>
                </a:ln>
                <a:solidFill>
                  <a:prstClr val="white"/>
                </a:solidFill>
                <a:effectLst/>
                <a:uLnTx/>
                <a:uFillTx/>
                <a:latin typeface="Intel Clear"/>
                <a:ea typeface="+mn-ea"/>
                <a:cs typeface="+mn-cs"/>
              </a:rPr>
              <a:t>usecs</a:t>
            </a:r>
            <a:r>
              <a:rPr kumimoji="0" lang="en-US" sz="1667" b="0" i="0" u="none" strike="noStrike" kern="0" cap="none" spc="0" normalizeH="0" baseline="0" noProof="0" dirty="0">
                <a:ln>
                  <a:noFill/>
                </a:ln>
                <a:solidFill>
                  <a:prstClr val="white"/>
                </a:solidFill>
                <a:effectLst/>
                <a:uLnTx/>
                <a:uFillTx/>
                <a:latin typeface="Intel Clear"/>
                <a:ea typeface="+mn-ea"/>
                <a:cs typeface="+mn-cs"/>
              </a:rPr>
              <a:t> </a:t>
            </a:r>
          </a:p>
        </p:txBody>
      </p:sp>
      <p:sp>
        <p:nvSpPr>
          <p:cNvPr id="94" name="TextBox 93">
            <a:extLst>
              <a:ext uri="{FF2B5EF4-FFF2-40B4-BE49-F238E27FC236}">
                <a16:creationId xmlns:a16="http://schemas.microsoft.com/office/drawing/2014/main" id="{7BFB4D03-F109-4964-A605-F9A5391F0A90}"/>
              </a:ext>
            </a:extLst>
          </p:cNvPr>
          <p:cNvSpPr txBox="1"/>
          <p:nvPr/>
        </p:nvSpPr>
        <p:spPr>
          <a:xfrm>
            <a:off x="6794597" y="2810820"/>
            <a:ext cx="1833268" cy="513089"/>
          </a:xfrm>
          <a:prstGeom prst="rect">
            <a:avLst/>
          </a:prstGeom>
          <a:noFill/>
        </p:spPr>
        <p:txBody>
          <a:bodyPr vert="horz" wrap="square" lIns="0" tIns="0" rIns="0" bIns="0" rtlCol="0">
            <a:spAutoFit/>
          </a:bodyPr>
          <a:lstStyle/>
          <a:p>
            <a:pPr marL="0" marR="0" lvl="0" indent="0" algn="ctr" defTabSz="609576" rtl="0" eaLnBrk="1" fontAlgn="auto" latinLnBrk="0" hangingPunct="1">
              <a:lnSpc>
                <a:spcPct val="100000"/>
              </a:lnSpc>
              <a:spcBef>
                <a:spcPts val="0"/>
              </a:spcBef>
              <a:spcAft>
                <a:spcPts val="0"/>
              </a:spcAft>
              <a:buClrTx/>
              <a:buSzTx/>
              <a:buFontTx/>
              <a:buNone/>
              <a:tabLst/>
              <a:defRPr/>
            </a:pPr>
            <a:r>
              <a:rPr kumimoji="0" lang="en-US" sz="1667" b="0" i="0" u="none" strike="noStrike" kern="0" cap="none" spc="0" normalizeH="0" baseline="0" noProof="0" dirty="0">
                <a:ln>
                  <a:noFill/>
                </a:ln>
                <a:solidFill>
                  <a:prstClr val="white"/>
                </a:solidFill>
                <a:effectLst/>
                <a:uLnTx/>
                <a:uFillTx/>
                <a:latin typeface="Intel Clear"/>
                <a:ea typeface="+mn-ea"/>
                <a:cs typeface="+mn-cs"/>
              </a:rPr>
              <a:t>100s GB</a:t>
            </a:r>
          </a:p>
          <a:p>
            <a:pPr marL="0" marR="0" lvl="0" indent="0" algn="ctr" defTabSz="609576" rtl="0" eaLnBrk="1" fontAlgn="auto" latinLnBrk="0" hangingPunct="1">
              <a:lnSpc>
                <a:spcPct val="100000"/>
              </a:lnSpc>
              <a:spcBef>
                <a:spcPts val="0"/>
              </a:spcBef>
              <a:spcAft>
                <a:spcPts val="0"/>
              </a:spcAft>
              <a:buClrTx/>
              <a:buSzTx/>
              <a:buFontTx/>
              <a:buNone/>
              <a:tabLst/>
              <a:defRPr/>
            </a:pPr>
            <a:r>
              <a:rPr kumimoji="0" lang="en-US" sz="1667" b="0" i="0" u="none" strike="noStrike" kern="0" cap="none" spc="0" normalizeH="0" baseline="0" noProof="0" dirty="0">
                <a:ln>
                  <a:noFill/>
                </a:ln>
                <a:solidFill>
                  <a:prstClr val="white"/>
                </a:solidFill>
                <a:effectLst/>
                <a:uLnTx/>
                <a:uFillTx/>
                <a:latin typeface="Intel Clear"/>
                <a:ea typeface="+mn-ea"/>
                <a:cs typeface="+mn-cs"/>
              </a:rPr>
              <a:t>    &lt;1usec</a:t>
            </a:r>
          </a:p>
        </p:txBody>
      </p:sp>
      <p:sp>
        <p:nvSpPr>
          <p:cNvPr id="95" name="TextBox 94">
            <a:extLst>
              <a:ext uri="{FF2B5EF4-FFF2-40B4-BE49-F238E27FC236}">
                <a16:creationId xmlns:a16="http://schemas.microsoft.com/office/drawing/2014/main" id="{594EAB98-0285-4A1B-A1B1-B1608CCDED09}"/>
              </a:ext>
            </a:extLst>
          </p:cNvPr>
          <p:cNvSpPr txBox="1"/>
          <p:nvPr/>
        </p:nvSpPr>
        <p:spPr>
          <a:xfrm>
            <a:off x="7284894" y="3464799"/>
            <a:ext cx="1833268" cy="513089"/>
          </a:xfrm>
          <a:prstGeom prst="rect">
            <a:avLst/>
          </a:prstGeom>
          <a:noFill/>
        </p:spPr>
        <p:txBody>
          <a:bodyPr vert="horz" wrap="square" lIns="0" tIns="0" rIns="0" bIns="0" rtlCol="0">
            <a:spAutoFit/>
          </a:bodyPr>
          <a:lstStyle/>
          <a:p>
            <a:pPr marL="0" marR="0" lvl="0" indent="0" algn="l" defTabSz="609576" rtl="0" eaLnBrk="1" fontAlgn="auto" latinLnBrk="0" hangingPunct="1">
              <a:lnSpc>
                <a:spcPct val="100000"/>
              </a:lnSpc>
              <a:spcBef>
                <a:spcPts val="0"/>
              </a:spcBef>
              <a:spcAft>
                <a:spcPts val="0"/>
              </a:spcAft>
              <a:buClrTx/>
              <a:buSzTx/>
              <a:buFontTx/>
              <a:buNone/>
              <a:tabLst/>
              <a:defRPr/>
            </a:pPr>
            <a:r>
              <a:rPr kumimoji="0" lang="en-US" sz="1667" b="0" i="0" u="none" strike="noStrike" kern="0" cap="none" spc="0" normalizeH="0" baseline="0" noProof="0" dirty="0">
                <a:ln>
                  <a:noFill/>
                </a:ln>
                <a:solidFill>
                  <a:prstClr val="white"/>
                </a:solidFill>
                <a:effectLst/>
                <a:uLnTx/>
                <a:uFillTx/>
                <a:latin typeface="Intel Clear"/>
                <a:ea typeface="+mn-ea"/>
                <a:cs typeface="+mn-cs"/>
              </a:rPr>
              <a:t>       1s TB</a:t>
            </a:r>
          </a:p>
          <a:p>
            <a:pPr marL="0" marR="0" lvl="0" indent="0" algn="ctr" defTabSz="609576" rtl="0" eaLnBrk="1" fontAlgn="auto" latinLnBrk="0" hangingPunct="1">
              <a:lnSpc>
                <a:spcPct val="100000"/>
              </a:lnSpc>
              <a:spcBef>
                <a:spcPts val="0"/>
              </a:spcBef>
              <a:spcAft>
                <a:spcPts val="0"/>
              </a:spcAft>
              <a:buClrTx/>
              <a:buSzTx/>
              <a:buFontTx/>
              <a:buNone/>
              <a:tabLst/>
              <a:defRPr/>
            </a:pPr>
            <a:r>
              <a:rPr kumimoji="0" lang="en-US" sz="1667" b="0" i="0" u="none" strike="noStrike" kern="0" cap="none" spc="0" normalizeH="0" baseline="0" noProof="0" dirty="0">
                <a:ln>
                  <a:noFill/>
                </a:ln>
                <a:solidFill>
                  <a:prstClr val="white"/>
                </a:solidFill>
                <a:effectLst/>
                <a:uLnTx/>
                <a:uFillTx/>
                <a:latin typeface="Intel Clear"/>
                <a:ea typeface="+mn-ea"/>
                <a:cs typeface="+mn-cs"/>
              </a:rPr>
              <a:t>&lt;10usecs </a:t>
            </a:r>
          </a:p>
        </p:txBody>
      </p:sp>
      <p:sp>
        <p:nvSpPr>
          <p:cNvPr id="96" name="Title 3">
            <a:extLst>
              <a:ext uri="{FF2B5EF4-FFF2-40B4-BE49-F238E27FC236}">
                <a16:creationId xmlns:a16="http://schemas.microsoft.com/office/drawing/2014/main" id="{A3E3E80A-2367-4EF3-B326-078649970DBB}"/>
              </a:ext>
            </a:extLst>
          </p:cNvPr>
          <p:cNvSpPr>
            <a:spLocks noGrp="1"/>
          </p:cNvSpPr>
          <p:nvPr>
            <p:ph type="title" idx="4294967295"/>
          </p:nvPr>
        </p:nvSpPr>
        <p:spPr>
          <a:xfrm>
            <a:off x="0" y="234950"/>
            <a:ext cx="12192000" cy="1908337"/>
          </a:xfrm>
        </p:spPr>
        <p:txBody>
          <a:bodyPr/>
          <a:lstStyle/>
          <a:p>
            <a:pPr algn="ctr">
              <a:lnSpc>
                <a:spcPts val="5500"/>
              </a:lnSpc>
            </a:pPr>
            <a:r>
              <a:rPr lang="en-US" sz="5600" dirty="0">
                <a:ln w="6350">
                  <a:noFill/>
                </a:ln>
                <a:solidFill>
                  <a:schemeClr val="bg1"/>
                </a:solidFill>
              </a:rPr>
              <a:t>Intel® Optane™ Technology and Intel® </a:t>
            </a:r>
            <a:r>
              <a:rPr lang="en-US" sz="5600" dirty="0" err="1">
                <a:ln w="6350">
                  <a:noFill/>
                </a:ln>
                <a:solidFill>
                  <a:schemeClr val="bg1"/>
                </a:solidFill>
              </a:rPr>
              <a:t>qLc</a:t>
            </a:r>
            <a:r>
              <a:rPr lang="en-US" sz="5600" dirty="0">
                <a:ln w="6350">
                  <a:noFill/>
                </a:ln>
                <a:solidFill>
                  <a:schemeClr val="bg1"/>
                </a:solidFill>
              </a:rPr>
              <a:t> 3D NAND are </a:t>
            </a:r>
            <a:br>
              <a:rPr lang="en-US" sz="5600" dirty="0">
                <a:ln w="6350">
                  <a:noFill/>
                </a:ln>
                <a:solidFill>
                  <a:schemeClr val="bg1"/>
                </a:solidFill>
              </a:rPr>
            </a:br>
            <a:r>
              <a:rPr lang="en-US" sz="5600" dirty="0">
                <a:ln w="6350">
                  <a:noFill/>
                </a:ln>
                <a:solidFill>
                  <a:schemeClr val="accent2">
                    <a:lumMod val="60000"/>
                    <a:lumOff val="40000"/>
                  </a:schemeClr>
                </a:solidFill>
              </a:rPr>
              <a:t>revolutionizing the Hierarchy</a:t>
            </a:r>
          </a:p>
        </p:txBody>
      </p:sp>
      <p:sp>
        <p:nvSpPr>
          <p:cNvPr id="97" name="Triangle">
            <a:extLst>
              <a:ext uri="{FF2B5EF4-FFF2-40B4-BE49-F238E27FC236}">
                <a16:creationId xmlns:a16="http://schemas.microsoft.com/office/drawing/2014/main" id="{BC580809-477C-437F-A850-5245E21D3DB9}"/>
              </a:ext>
            </a:extLst>
          </p:cNvPr>
          <p:cNvSpPr/>
          <p:nvPr/>
        </p:nvSpPr>
        <p:spPr>
          <a:xfrm>
            <a:off x="5985271" y="1812723"/>
            <a:ext cx="567560" cy="5130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blipFill dpi="0" rotWithShape="1">
            <a:blip r:embed="rId3">
              <a:alphaModFix amt="74000"/>
            </a:blip>
            <a:srcRect/>
            <a:stretch>
              <a:fillRect/>
            </a:stretch>
          </a:blipFill>
          <a:ln w="6350">
            <a:gradFill>
              <a:gsLst>
                <a:gs pos="0">
                  <a:schemeClr val="accent1">
                    <a:lumMod val="5000"/>
                    <a:lumOff val="95000"/>
                  </a:schemeClr>
                </a:gs>
                <a:gs pos="100000">
                  <a:srgbClr val="2397CA"/>
                </a:gs>
              </a:gsLst>
              <a:lin ang="10800000" scaled="0"/>
            </a:gradFill>
            <a:miter lim="400000"/>
          </a:ln>
          <a:effectLst>
            <a:outerShdw blurRad="50800" dist="12700" dir="5400000" algn="t" rotWithShape="0">
              <a:prstClr val="black">
                <a:alpha val="40000"/>
              </a:prstClr>
            </a:outerShdw>
          </a:effectLst>
        </p:spPr>
        <p:txBody>
          <a:bodyPr lIns="0" tIns="0" rIns="0" bIns="0" anchor="ctr"/>
          <a:lstStyle/>
          <a:p>
            <a:pPr marL="0" marR="0" lvl="0" indent="0" algn="l" defTabSz="121917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4267" b="0" i="0" u="none" strike="noStrike" kern="1200" cap="none" spc="0" normalizeH="0" baseline="0" noProof="0" dirty="0">
              <a:ln>
                <a:noFill/>
              </a:ln>
              <a:solidFill>
                <a:srgbClr val="FFFFFF"/>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Neue Medium"/>
            </a:endParaRPr>
          </a:p>
        </p:txBody>
      </p:sp>
      <p:sp>
        <p:nvSpPr>
          <p:cNvPr id="98" name="Rectangle 97">
            <a:extLst>
              <a:ext uri="{FF2B5EF4-FFF2-40B4-BE49-F238E27FC236}">
                <a16:creationId xmlns:a16="http://schemas.microsoft.com/office/drawing/2014/main" id="{47E1648D-5111-4E0E-BEC7-971D5F7E3FB3}"/>
              </a:ext>
            </a:extLst>
          </p:cNvPr>
          <p:cNvSpPr/>
          <p:nvPr/>
        </p:nvSpPr>
        <p:spPr>
          <a:xfrm>
            <a:off x="3215712" y="1872155"/>
            <a:ext cx="6096000" cy="52322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Intel Clear Pro" panose="020B0804020202060201" pitchFamily="34" charset="77"/>
                <a:ea typeface="Intel Clear Pro" panose="020B0804020202060201" pitchFamily="34" charset="77"/>
                <a:cs typeface="Intel Clear Pro" panose="020B0804020202060201" pitchFamily="34" charset="77"/>
              </a:rPr>
              <a:t>CPU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Intel Clear Pro" panose="020B0804020202060201" pitchFamily="34" charset="77"/>
                <a:ea typeface="Intel Clear Pro" panose="020B0804020202060201" pitchFamily="34" charset="77"/>
                <a:cs typeface="Intel Clear Pro" panose="020B0804020202060201" pitchFamily="34" charset="77"/>
              </a:rPr>
              <a:t>CACHE</a:t>
            </a:r>
            <a:endParaRPr kumimoji="0" lang="en-US" sz="1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02" name="Rectangle 101">
            <a:extLst>
              <a:ext uri="{FF2B5EF4-FFF2-40B4-BE49-F238E27FC236}">
                <a16:creationId xmlns:a16="http://schemas.microsoft.com/office/drawing/2014/main" id="{F5BE9C7C-0502-41B3-95FE-2F63C403845A}"/>
              </a:ext>
            </a:extLst>
          </p:cNvPr>
          <p:cNvSpPr/>
          <p:nvPr/>
        </p:nvSpPr>
        <p:spPr>
          <a:xfrm>
            <a:off x="8341133" y="1808885"/>
            <a:ext cx="3944411"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000"/>
                </a:solidFill>
                <a:effectLst/>
                <a:uLnTx/>
                <a:uFillTx/>
                <a:latin typeface="Intel Clear Pro"/>
                <a:ea typeface="+mn-ea"/>
                <a:cs typeface="+mn-cs"/>
              </a:rPr>
              <a:t>Architecture Guideline: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000"/>
                </a:solidFill>
                <a:effectLst/>
                <a:uLnTx/>
                <a:uFillTx/>
                <a:latin typeface="Intel Clear Pro"/>
                <a:ea typeface="+mn-ea"/>
                <a:cs typeface="+mn-cs"/>
              </a:rPr>
              <a:t>+ 10</a:t>
            </a:r>
            <a:r>
              <a:rPr kumimoji="0" lang="en-US" sz="3200" b="0" i="0" u="none" strike="noStrike" kern="1200" cap="none" spc="0" normalizeH="0" baseline="0" noProof="0" dirty="0">
                <a:ln>
                  <a:noFill/>
                </a:ln>
                <a:solidFill>
                  <a:srgbClr val="FFC000"/>
                </a:solidFill>
                <a:effectLst/>
                <a:uLnTx/>
                <a:uFillTx/>
                <a:latin typeface="Intel Clear Pro"/>
                <a:ea typeface="+mn-ea"/>
                <a:cs typeface="+mn-cs"/>
              </a:rPr>
              <a:t>x</a:t>
            </a:r>
            <a:r>
              <a:rPr kumimoji="0" lang="en-US" sz="2800" b="0" i="0" u="none" strike="noStrike" kern="1200" cap="none" spc="0" normalizeH="0" baseline="0" noProof="0" dirty="0">
                <a:ln>
                  <a:noFill/>
                </a:ln>
                <a:solidFill>
                  <a:srgbClr val="FFC000"/>
                </a:solidFill>
                <a:effectLst/>
                <a:uLnTx/>
                <a:uFillTx/>
                <a:latin typeface="Intel Clear Pro"/>
                <a:ea typeface="+mn-ea"/>
                <a:cs typeface="+mn-cs"/>
              </a:rPr>
              <a:t> </a:t>
            </a:r>
            <a:r>
              <a:rPr kumimoji="0" lang="en-US" sz="3600" b="0" i="0" u="none" strike="noStrike" kern="1200" cap="none" spc="0" normalizeH="0" baseline="0" noProof="0" dirty="0">
                <a:ln>
                  <a:noFill/>
                </a:ln>
                <a:solidFill>
                  <a:srgbClr val="FFC000"/>
                </a:solidFill>
                <a:effectLst/>
                <a:uLnTx/>
                <a:uFillTx/>
                <a:latin typeface="Intel Clear Pro"/>
                <a:ea typeface="+mn-ea"/>
                <a:cs typeface="+mn-cs"/>
              </a:rPr>
              <a:t>capacity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000"/>
                </a:solidFill>
                <a:effectLst/>
                <a:uLnTx/>
                <a:uFillTx/>
                <a:latin typeface="Intel Clear Pro"/>
                <a:ea typeface="+mn-ea"/>
                <a:cs typeface="+mn-cs"/>
              </a:rPr>
              <a:t>- 10</a:t>
            </a:r>
            <a:r>
              <a:rPr kumimoji="0" lang="en-US" sz="3200" b="0" i="0" u="none" strike="noStrike" kern="1200" cap="none" spc="0" normalizeH="0" baseline="0" noProof="0" dirty="0">
                <a:ln>
                  <a:noFill/>
                </a:ln>
                <a:solidFill>
                  <a:srgbClr val="FFC000"/>
                </a:solidFill>
                <a:effectLst/>
                <a:uLnTx/>
                <a:uFillTx/>
                <a:latin typeface="Intel Clear Pro"/>
                <a:ea typeface="+mn-ea"/>
                <a:cs typeface="+mn-cs"/>
              </a:rPr>
              <a:t>x</a:t>
            </a:r>
            <a:r>
              <a:rPr kumimoji="0" lang="en-US" sz="3600" b="0" i="0" u="none" strike="noStrike" kern="1200" cap="none" spc="0" normalizeH="0" baseline="0" noProof="0" dirty="0">
                <a:ln>
                  <a:noFill/>
                </a:ln>
                <a:solidFill>
                  <a:srgbClr val="FFC000"/>
                </a:solidFill>
                <a:effectLst/>
                <a:uLnTx/>
                <a:uFillTx/>
                <a:latin typeface="Intel Clear Pro"/>
                <a:ea typeface="+mn-ea"/>
                <a:cs typeface="+mn-cs"/>
              </a:rPr>
              <a:t> performance</a:t>
            </a:r>
          </a:p>
        </p:txBody>
      </p:sp>
      <p:sp>
        <p:nvSpPr>
          <p:cNvPr id="41" name="Trapezoid 40">
            <a:extLst>
              <a:ext uri="{FF2B5EF4-FFF2-40B4-BE49-F238E27FC236}">
                <a16:creationId xmlns:a16="http://schemas.microsoft.com/office/drawing/2014/main" id="{EE72F93D-D554-4747-8610-824624B21003}"/>
              </a:ext>
            </a:extLst>
          </p:cNvPr>
          <p:cNvSpPr/>
          <p:nvPr/>
        </p:nvSpPr>
        <p:spPr>
          <a:xfrm>
            <a:off x="5361605" y="2684718"/>
            <a:ext cx="1806316" cy="767485"/>
          </a:xfrm>
          <a:prstGeom prst="trapezoid">
            <a:avLst>
              <a:gd name="adj" fmla="val 56803"/>
            </a:avLst>
          </a:prstGeom>
          <a:gradFill flip="none" rotWithShape="1">
            <a:gsLst>
              <a:gs pos="74000">
                <a:srgbClr val="BD3902"/>
              </a:gs>
              <a:gs pos="100000">
                <a:schemeClr val="accent4"/>
              </a:gs>
            </a:gsLst>
            <a:lin ang="5400000" scaled="0"/>
            <a:tileRect/>
          </a:gradFill>
          <a:ln w="19050" cap="flat" cmpd="sng" algn="ctr">
            <a:noFill/>
            <a:prstDash val="sysDash"/>
          </a:ln>
          <a:effectLst>
            <a:outerShdw blurRad="57785" dist="33020" dir="3180000" algn="ctr">
              <a:srgbClr val="000000">
                <a:alpha val="30000"/>
              </a:srgbClr>
            </a:outerShdw>
          </a:effectLst>
        </p:spPr>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a:ln>
                <a:noFill/>
              </a:ln>
              <a:solidFill>
                <a:prstClr val="black"/>
              </a:solidFill>
              <a:effectLst/>
              <a:uLnTx/>
              <a:uFillTx/>
              <a:latin typeface="Intel Clear Pro"/>
              <a:ea typeface="+mn-ea"/>
              <a:cs typeface="+mn-cs"/>
            </a:endParaRPr>
          </a:p>
        </p:txBody>
      </p:sp>
      <p:sp>
        <p:nvSpPr>
          <p:cNvPr id="42" name="Trapezoid 41">
            <a:extLst>
              <a:ext uri="{FF2B5EF4-FFF2-40B4-BE49-F238E27FC236}">
                <a16:creationId xmlns:a16="http://schemas.microsoft.com/office/drawing/2014/main" id="{4B4A35C8-D1D9-41AE-8AE6-ECBBE9573662}"/>
              </a:ext>
            </a:extLst>
          </p:cNvPr>
          <p:cNvSpPr/>
          <p:nvPr/>
        </p:nvSpPr>
        <p:spPr>
          <a:xfrm>
            <a:off x="5048967" y="3455047"/>
            <a:ext cx="2424472" cy="513090"/>
          </a:xfrm>
          <a:prstGeom prst="trapezoid">
            <a:avLst>
              <a:gd name="adj" fmla="val 59027"/>
            </a:avLst>
          </a:prstGeom>
          <a:gradFill flip="none" rotWithShape="1">
            <a:gsLst>
              <a:gs pos="74000">
                <a:schemeClr val="accent4"/>
              </a:gs>
              <a:gs pos="100000">
                <a:srgbClr val="FFA300"/>
              </a:gs>
            </a:gsLst>
            <a:lin ang="5400000" scaled="0"/>
            <a:tileRect/>
          </a:gradFill>
          <a:ln w="19050" cap="flat" cmpd="sng" algn="ctr">
            <a:noFill/>
            <a:prstDash val="sysDash"/>
          </a:ln>
          <a:effectLst>
            <a:outerShdw blurRad="57785" dist="33020" dir="3180000" algn="ctr">
              <a:srgbClr val="000000">
                <a:alpha val="30000"/>
              </a:srgbClr>
            </a:outerShdw>
          </a:effectLst>
        </p:spPr>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a:ln>
                <a:noFill/>
              </a:ln>
              <a:solidFill>
                <a:prstClr val="black"/>
              </a:solidFill>
              <a:effectLst/>
              <a:uLnTx/>
              <a:uFillTx/>
              <a:latin typeface="Intel Clear Pro"/>
              <a:ea typeface="+mn-ea"/>
              <a:cs typeface="+mn-cs"/>
            </a:endParaRPr>
          </a:p>
        </p:txBody>
      </p:sp>
      <p:sp>
        <p:nvSpPr>
          <p:cNvPr id="77" name="Trapezoid 76">
            <a:extLst>
              <a:ext uri="{FF2B5EF4-FFF2-40B4-BE49-F238E27FC236}">
                <a16:creationId xmlns:a16="http://schemas.microsoft.com/office/drawing/2014/main" id="{9175CDA3-B90D-4AE9-8965-53910BA2BE4A}"/>
              </a:ext>
            </a:extLst>
          </p:cNvPr>
          <p:cNvSpPr/>
          <p:nvPr/>
        </p:nvSpPr>
        <p:spPr>
          <a:xfrm>
            <a:off x="4590507" y="3943440"/>
            <a:ext cx="3338814" cy="770433"/>
          </a:xfrm>
          <a:prstGeom prst="trapezoid">
            <a:avLst>
              <a:gd name="adj" fmla="val 60602"/>
            </a:avLst>
          </a:prstGeom>
          <a:gradFill flip="none" rotWithShape="1">
            <a:gsLst>
              <a:gs pos="0">
                <a:srgbClr val="F3D54E"/>
              </a:gs>
              <a:gs pos="87000">
                <a:srgbClr val="FFA300"/>
              </a:gs>
            </a:gsLst>
            <a:lin ang="16200000" scaled="1"/>
            <a:tileRect/>
          </a:gradFill>
          <a:ln w="25400" cap="flat" cmpd="sng" algn="ctr">
            <a:noFill/>
            <a:prstDash val="solid"/>
          </a:ln>
          <a:effectLst>
            <a:outerShdw blurRad="57785" dist="33020" dir="3180000" algn="ctr">
              <a:srgbClr val="000000">
                <a:alpha val="30000"/>
              </a:srgbClr>
            </a:outerShdw>
          </a:effectLst>
        </p:spPr>
        <p:txBody>
          <a:bodyPr rtlCol="0" anchor="ctr"/>
          <a:lstStyle/>
          <a:p>
            <a:pPr marL="0" marR="0" lvl="0" indent="0" algn="ctr" defTabSz="914363" rtl="0" eaLnBrk="1" fontAlgn="auto" latinLnBrk="0" hangingPunct="1">
              <a:lnSpc>
                <a:spcPct val="85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Intel Clear"/>
                <a:ea typeface="+mn-ea"/>
                <a:cs typeface="+mn-cs"/>
              </a:rPr>
              <a:t>3D NAND SSD</a:t>
            </a:r>
          </a:p>
          <a:p>
            <a:pPr marL="0" marR="0" lvl="0" indent="0" algn="ctr" defTabSz="914363" rtl="0" eaLnBrk="1" fontAlgn="auto" latinLnBrk="0" hangingPunct="1">
              <a:lnSpc>
                <a:spcPct val="85000"/>
              </a:lnSpc>
              <a:spcBef>
                <a:spcPts val="0"/>
              </a:spcBef>
              <a:spcAft>
                <a:spcPts val="0"/>
              </a:spcAft>
              <a:buClrTx/>
              <a:buSzTx/>
              <a:buFontTx/>
              <a:buNone/>
              <a:tabLst/>
              <a:defRPr/>
            </a:pPr>
            <a:r>
              <a:rPr kumimoji="0" lang="en-US" sz="1600" b="0" i="0" u="none" strike="noStrike" kern="0" cap="small" spc="0" normalizeH="0" baseline="0" noProof="0" dirty="0">
                <a:ln>
                  <a:noFill/>
                </a:ln>
                <a:solidFill>
                  <a:prstClr val="white"/>
                </a:solidFill>
                <a:effectLst/>
                <a:uLnTx/>
                <a:uFillTx/>
                <a:latin typeface="Intel Clear"/>
                <a:ea typeface="+mn-ea"/>
                <a:cs typeface="+mn-cs"/>
              </a:rPr>
              <a:t>warm tier</a:t>
            </a:r>
          </a:p>
        </p:txBody>
      </p:sp>
      <p:sp>
        <p:nvSpPr>
          <p:cNvPr id="43" name="Trapezoid 42">
            <a:extLst>
              <a:ext uri="{FF2B5EF4-FFF2-40B4-BE49-F238E27FC236}">
                <a16:creationId xmlns:a16="http://schemas.microsoft.com/office/drawing/2014/main" id="{E987507F-354B-4638-9CCC-35C4F35092A8}"/>
              </a:ext>
            </a:extLst>
          </p:cNvPr>
          <p:cNvSpPr/>
          <p:nvPr/>
        </p:nvSpPr>
        <p:spPr>
          <a:xfrm>
            <a:off x="4075423" y="4708745"/>
            <a:ext cx="4370373" cy="787042"/>
          </a:xfrm>
          <a:prstGeom prst="trapezoid">
            <a:avLst>
              <a:gd name="adj" fmla="val 65632"/>
            </a:avLst>
          </a:prstGeom>
          <a:gradFill>
            <a:gsLst>
              <a:gs pos="44000">
                <a:srgbClr val="F3D34B"/>
              </a:gs>
              <a:gs pos="100000">
                <a:srgbClr val="41ADFD"/>
              </a:gs>
            </a:gsLst>
            <a:lin ang="5400000" scaled="0"/>
          </a:gradFill>
          <a:ln w="19050" cap="flat" cmpd="sng" algn="ctr">
            <a:noFill/>
            <a:prstDash val="sysDash"/>
          </a:ln>
          <a:effectLst>
            <a:outerShdw blurRad="57785" dist="33020" dir="3180000" algn="ctr">
              <a:srgbClr val="000000">
                <a:alpha val="30000"/>
              </a:srgbClr>
            </a:outerShdw>
          </a:effectLst>
        </p:spPr>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a:ln>
                <a:noFill/>
              </a:ln>
              <a:solidFill>
                <a:prstClr val="black"/>
              </a:solidFill>
              <a:effectLst/>
              <a:uLnTx/>
              <a:uFillTx/>
              <a:latin typeface="Intel Clear Pro"/>
              <a:ea typeface="+mn-ea"/>
              <a:cs typeface="+mn-cs"/>
            </a:endParaRPr>
          </a:p>
        </p:txBody>
      </p:sp>
      <p:sp>
        <p:nvSpPr>
          <p:cNvPr id="60" name="Trapezoid 59">
            <a:extLst>
              <a:ext uri="{FF2B5EF4-FFF2-40B4-BE49-F238E27FC236}">
                <a16:creationId xmlns:a16="http://schemas.microsoft.com/office/drawing/2014/main" id="{C8F99D62-64A2-459D-BED7-06908DCB900F}"/>
              </a:ext>
            </a:extLst>
          </p:cNvPr>
          <p:cNvSpPr/>
          <p:nvPr/>
        </p:nvSpPr>
        <p:spPr>
          <a:xfrm>
            <a:off x="5361605" y="2685310"/>
            <a:ext cx="1798981" cy="784152"/>
          </a:xfrm>
          <a:prstGeom prst="trapezoid">
            <a:avLst>
              <a:gd name="adj" fmla="val 56262"/>
            </a:avLst>
          </a:prstGeom>
          <a:solidFill>
            <a:srgbClr val="C4D600"/>
          </a:solidFill>
          <a:ln w="19050" cap="flat" cmpd="sng" algn="ctr">
            <a:noFill/>
            <a:prstDash val="sysDash"/>
          </a:ln>
          <a:effectLst>
            <a:outerShdw blurRad="57785" dist="33020" dir="3180000" algn="ctr">
              <a:srgbClr val="000000">
                <a:alpha val="30000"/>
              </a:srgbClr>
            </a:outerShdw>
          </a:effectLst>
        </p:spPr>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Intel Clear Pro"/>
                <a:ea typeface="+mn-ea"/>
                <a:cs typeface="+mn-cs"/>
              </a:rPr>
              <a:t>Capacity Gap </a:t>
            </a:r>
          </a:p>
        </p:txBody>
      </p:sp>
      <p:sp>
        <p:nvSpPr>
          <p:cNvPr id="70" name="Trapezoid 69">
            <a:extLst>
              <a:ext uri="{FF2B5EF4-FFF2-40B4-BE49-F238E27FC236}">
                <a16:creationId xmlns:a16="http://schemas.microsoft.com/office/drawing/2014/main" id="{294E6839-83A2-4920-994A-1AF41FBE0449}"/>
              </a:ext>
            </a:extLst>
          </p:cNvPr>
          <p:cNvSpPr/>
          <p:nvPr/>
        </p:nvSpPr>
        <p:spPr>
          <a:xfrm>
            <a:off x="5052556" y="3473376"/>
            <a:ext cx="2416177" cy="493488"/>
          </a:xfrm>
          <a:prstGeom prst="trapezoid">
            <a:avLst>
              <a:gd name="adj" fmla="val 61585"/>
            </a:avLst>
          </a:prstGeom>
          <a:solidFill>
            <a:srgbClr val="C4D600"/>
          </a:solidFill>
          <a:ln w="19050" cap="flat" cmpd="sng" algn="ctr">
            <a:noFill/>
            <a:prstDash val="sysDash"/>
          </a:ln>
          <a:effectLst>
            <a:outerShdw blurRad="57785" dist="33020" dir="3180000" algn="ctr">
              <a:srgbClr val="000000">
                <a:alpha val="30000"/>
              </a:srgbClr>
            </a:outerShdw>
          </a:effectLst>
        </p:spPr>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Intel Clear Pro"/>
                <a:ea typeface="+mn-ea"/>
                <a:cs typeface="+mn-cs"/>
              </a:rPr>
              <a:t>Storage Performance Gap </a:t>
            </a:r>
          </a:p>
        </p:txBody>
      </p:sp>
      <p:sp>
        <p:nvSpPr>
          <p:cNvPr id="44" name="Trapezoid 43">
            <a:extLst>
              <a:ext uri="{FF2B5EF4-FFF2-40B4-BE49-F238E27FC236}">
                <a16:creationId xmlns:a16="http://schemas.microsoft.com/office/drawing/2014/main" id="{21FE604E-2BBA-4BC3-BD9C-659F4C4EFB92}"/>
              </a:ext>
            </a:extLst>
          </p:cNvPr>
          <p:cNvSpPr/>
          <p:nvPr/>
        </p:nvSpPr>
        <p:spPr>
          <a:xfrm>
            <a:off x="4072417" y="4724713"/>
            <a:ext cx="4370373" cy="787042"/>
          </a:xfrm>
          <a:prstGeom prst="trapezoid">
            <a:avLst>
              <a:gd name="adj" fmla="val 65632"/>
            </a:avLst>
          </a:prstGeom>
          <a:solidFill>
            <a:srgbClr val="C4D600"/>
          </a:solidFill>
          <a:ln w="19050" cap="flat" cmpd="sng" algn="ctr">
            <a:noFill/>
            <a:prstDash val="sysDash"/>
          </a:ln>
          <a:effectLst>
            <a:outerShdw blurRad="57785" dist="33020" dir="3180000" algn="ctr">
              <a:srgbClr val="000000">
                <a:alpha val="30000"/>
              </a:srgbClr>
            </a:outerShdw>
          </a:effectLst>
        </p:spPr>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Intel Clear Pro"/>
                <a:ea typeface="+mn-ea"/>
                <a:cs typeface="+mn-cs"/>
              </a:rPr>
              <a:t>Cost Performance Gap</a:t>
            </a:r>
          </a:p>
        </p:txBody>
      </p:sp>
      <p:grpSp>
        <p:nvGrpSpPr>
          <p:cNvPr id="103" name="Group 102">
            <a:extLst>
              <a:ext uri="{FF2B5EF4-FFF2-40B4-BE49-F238E27FC236}">
                <a16:creationId xmlns:a16="http://schemas.microsoft.com/office/drawing/2014/main" id="{4A5A2319-233A-4C75-8038-38100EA78A37}"/>
              </a:ext>
            </a:extLst>
          </p:cNvPr>
          <p:cNvGrpSpPr/>
          <p:nvPr/>
        </p:nvGrpSpPr>
        <p:grpSpPr>
          <a:xfrm>
            <a:off x="5038812" y="3470708"/>
            <a:ext cx="2433510" cy="493488"/>
            <a:chOff x="5044299" y="3135888"/>
            <a:chExt cx="2433510" cy="493488"/>
          </a:xfrm>
          <a:effectLst/>
        </p:grpSpPr>
        <p:sp>
          <p:nvSpPr>
            <p:cNvPr id="104" name="Trapezoid 103">
              <a:extLst>
                <a:ext uri="{FF2B5EF4-FFF2-40B4-BE49-F238E27FC236}">
                  <a16:creationId xmlns:a16="http://schemas.microsoft.com/office/drawing/2014/main" id="{079C8A66-4500-4F5C-9A53-A2A08C088293}"/>
                </a:ext>
              </a:extLst>
            </p:cNvPr>
            <p:cNvSpPr/>
            <p:nvPr/>
          </p:nvSpPr>
          <p:spPr>
            <a:xfrm>
              <a:off x="5044299" y="3135888"/>
              <a:ext cx="2433510" cy="493488"/>
            </a:xfrm>
            <a:prstGeom prst="trapezoid">
              <a:avLst>
                <a:gd name="adj" fmla="val 61585"/>
              </a:avLst>
            </a:prstGeom>
            <a:gradFill>
              <a:gsLst>
                <a:gs pos="28000">
                  <a:srgbClr val="EF9900"/>
                </a:gs>
                <a:gs pos="100000">
                  <a:srgbClr val="FC4C02"/>
                </a:gs>
              </a:gsLst>
              <a:lin ang="16200000" scaled="1"/>
            </a:gradFill>
            <a:ln w="19050" cap="flat" cmpd="sng" algn="ctr">
              <a:noFill/>
              <a:prstDash val="sysDash"/>
            </a:ln>
            <a:effectLst>
              <a:outerShdw blurRad="57785" dist="33020" dir="3180000" algn="ctr">
                <a:srgbClr val="000000">
                  <a:alpha val="30000"/>
                </a:srgbClr>
              </a:outerShdw>
            </a:effectLst>
          </p:spPr>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pic>
          <p:nvPicPr>
            <p:cNvPr id="105" name="Picture 104">
              <a:extLst>
                <a:ext uri="{FF2B5EF4-FFF2-40B4-BE49-F238E27FC236}">
                  <a16:creationId xmlns:a16="http://schemas.microsoft.com/office/drawing/2014/main" id="{89CBFEB2-A24A-4481-91C1-B64FD175D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1054" y="3190678"/>
              <a:ext cx="1857848" cy="360119"/>
            </a:xfrm>
            <a:prstGeom prst="rect">
              <a:avLst/>
            </a:prstGeom>
          </p:spPr>
        </p:pic>
      </p:grpSp>
      <p:grpSp>
        <p:nvGrpSpPr>
          <p:cNvPr id="99" name="Group 98">
            <a:extLst>
              <a:ext uri="{FF2B5EF4-FFF2-40B4-BE49-F238E27FC236}">
                <a16:creationId xmlns:a16="http://schemas.microsoft.com/office/drawing/2014/main" id="{9B7A5DAE-041B-4A4A-A6A8-F7D20F623E0B}"/>
              </a:ext>
            </a:extLst>
          </p:cNvPr>
          <p:cNvGrpSpPr/>
          <p:nvPr/>
        </p:nvGrpSpPr>
        <p:grpSpPr>
          <a:xfrm>
            <a:off x="5354161" y="2668345"/>
            <a:ext cx="1808392" cy="802362"/>
            <a:chOff x="5362599" y="2332559"/>
            <a:chExt cx="1808392" cy="802362"/>
          </a:xfrm>
        </p:grpSpPr>
        <p:sp>
          <p:nvSpPr>
            <p:cNvPr id="100" name="Trapezoid 99">
              <a:extLst>
                <a:ext uri="{FF2B5EF4-FFF2-40B4-BE49-F238E27FC236}">
                  <a16:creationId xmlns:a16="http://schemas.microsoft.com/office/drawing/2014/main" id="{0C68C857-9683-4CCB-8D01-32A7995DE019}"/>
                </a:ext>
              </a:extLst>
            </p:cNvPr>
            <p:cNvSpPr/>
            <p:nvPr/>
          </p:nvSpPr>
          <p:spPr>
            <a:xfrm>
              <a:off x="5362599" y="2332559"/>
              <a:ext cx="1808392" cy="802362"/>
            </a:xfrm>
            <a:prstGeom prst="trapezoid">
              <a:avLst>
                <a:gd name="adj" fmla="val 57280"/>
              </a:avLst>
            </a:prstGeom>
            <a:gradFill>
              <a:gsLst>
                <a:gs pos="0">
                  <a:srgbClr val="FC4C02"/>
                </a:gs>
                <a:gs pos="100000">
                  <a:srgbClr val="FC4C02">
                    <a:lumMod val="75000"/>
                  </a:srgbClr>
                </a:gs>
              </a:gsLst>
              <a:lin ang="16200000" scaled="1"/>
            </a:gradFill>
            <a:ln w="19050" cap="flat" cmpd="sng" algn="ctr">
              <a:noFill/>
              <a:prstDash val="sysDash"/>
            </a:ln>
            <a:effectLst>
              <a:outerShdw blurRad="57785" dist="33020" dir="3180000" algn="ctr">
                <a:srgbClr val="000000">
                  <a:alpha val="30000"/>
                </a:srgbClr>
              </a:outerShdw>
            </a:effectLst>
          </p:spPr>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pic>
          <p:nvPicPr>
            <p:cNvPr id="101" name="Picture 100">
              <a:extLst>
                <a:ext uri="{FF2B5EF4-FFF2-40B4-BE49-F238E27FC236}">
                  <a16:creationId xmlns:a16="http://schemas.microsoft.com/office/drawing/2014/main" id="{84C65E6D-1E09-4402-9D29-FA69CB9728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7992" y="2658973"/>
              <a:ext cx="1303946" cy="252753"/>
            </a:xfrm>
            <a:prstGeom prst="rect">
              <a:avLst/>
            </a:prstGeom>
          </p:spPr>
        </p:pic>
      </p:grpSp>
      <p:grpSp>
        <p:nvGrpSpPr>
          <p:cNvPr id="84" name="Group 83">
            <a:extLst>
              <a:ext uri="{FF2B5EF4-FFF2-40B4-BE49-F238E27FC236}">
                <a16:creationId xmlns:a16="http://schemas.microsoft.com/office/drawing/2014/main" id="{56625B8B-BF30-4EA8-9AD8-D9B6E5AE15AF}"/>
              </a:ext>
            </a:extLst>
          </p:cNvPr>
          <p:cNvGrpSpPr/>
          <p:nvPr/>
        </p:nvGrpSpPr>
        <p:grpSpPr>
          <a:xfrm>
            <a:off x="4071945" y="3980556"/>
            <a:ext cx="4377480" cy="1535312"/>
            <a:chOff x="4788452" y="4482962"/>
            <a:chExt cx="4198026" cy="742509"/>
          </a:xfrm>
        </p:grpSpPr>
        <p:sp>
          <p:nvSpPr>
            <p:cNvPr id="85" name="Trapezoid 84">
              <a:extLst>
                <a:ext uri="{FF2B5EF4-FFF2-40B4-BE49-F238E27FC236}">
                  <a16:creationId xmlns:a16="http://schemas.microsoft.com/office/drawing/2014/main" id="{8CC0556D-A756-421A-818D-A33227C581D3}"/>
                </a:ext>
              </a:extLst>
            </p:cNvPr>
            <p:cNvSpPr/>
            <p:nvPr/>
          </p:nvSpPr>
          <p:spPr>
            <a:xfrm>
              <a:off x="4788452" y="4482962"/>
              <a:ext cx="4198026" cy="742509"/>
            </a:xfrm>
            <a:prstGeom prst="trapezoid">
              <a:avLst>
                <a:gd name="adj" fmla="val 64367"/>
              </a:avLst>
            </a:prstGeom>
            <a:gradFill flip="none" rotWithShape="1">
              <a:gsLst>
                <a:gs pos="0">
                  <a:srgbClr val="0071C5">
                    <a:lumMod val="60000"/>
                    <a:lumOff val="40000"/>
                  </a:srgbClr>
                </a:gs>
                <a:gs pos="100000">
                  <a:srgbClr val="FAB821"/>
                </a:gs>
                <a:gs pos="86000">
                  <a:srgbClr val="F3D54E"/>
                </a:gs>
              </a:gsLst>
              <a:lin ang="16200000" scaled="1"/>
              <a:tileRect/>
            </a:gradFill>
            <a:ln w="19050" cap="flat" cmpd="sng" algn="ctr">
              <a:noFill/>
              <a:prstDash val="sysDash"/>
            </a:ln>
            <a:effectLst>
              <a:outerShdw blurRad="57785" dist="33020" dir="3180000" algn="ctr">
                <a:srgbClr val="000000">
                  <a:alpha val="30000"/>
                </a:srgbClr>
              </a:outerShdw>
            </a:effectLst>
          </p:spPr>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86" name="TextBox 85">
              <a:extLst>
                <a:ext uri="{FF2B5EF4-FFF2-40B4-BE49-F238E27FC236}">
                  <a16:creationId xmlns:a16="http://schemas.microsoft.com/office/drawing/2014/main" id="{A984DE05-2D3B-4E89-BC68-E5E36A718A4C}"/>
                </a:ext>
              </a:extLst>
            </p:cNvPr>
            <p:cNvSpPr txBox="1"/>
            <p:nvPr/>
          </p:nvSpPr>
          <p:spPr>
            <a:xfrm>
              <a:off x="5901642" y="4757773"/>
              <a:ext cx="2114307" cy="294179"/>
            </a:xfrm>
            <a:prstGeom prst="rect">
              <a:avLst/>
            </a:prstGeom>
            <a:noFill/>
            <a:ln>
              <a:noFill/>
            </a:ln>
          </p:spPr>
          <p:txBody>
            <a:bodyPr vert="horz" wrap="none" lIns="0" tIns="0" rIns="0" bIns="0"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Intel Clear Pro"/>
                  <a:ea typeface="+mn-ea"/>
                  <a:cs typeface="+mn-cs"/>
                </a:rPr>
                <a:t>Intel® QLC 3D </a:t>
              </a:r>
              <a:r>
                <a:rPr kumimoji="0" lang="en-US" sz="2800" b="0" i="0" u="none" strike="noStrike" kern="0" cap="none" spc="0" normalizeH="0" baseline="0" noProof="0" dirty="0" err="1">
                  <a:ln>
                    <a:noFill/>
                  </a:ln>
                  <a:solidFill>
                    <a:srgbClr val="FFFFFF"/>
                  </a:solidFill>
                  <a:effectLst/>
                  <a:uLnTx/>
                  <a:uFillTx/>
                  <a:latin typeface="Intel Clear Pro"/>
                  <a:ea typeface="+mn-ea"/>
                  <a:cs typeface="+mn-cs"/>
                </a:rPr>
                <a:t>Nand</a:t>
              </a:r>
              <a:r>
                <a:rPr kumimoji="0" lang="en-US" sz="2800" b="0" i="0" u="none" strike="noStrike" kern="0" cap="none" spc="0" normalizeH="0" baseline="0" noProof="0" dirty="0">
                  <a:ln>
                    <a:noFill/>
                  </a:ln>
                  <a:solidFill>
                    <a:srgbClr val="FFFFFF"/>
                  </a:solidFill>
                  <a:effectLst/>
                  <a:uLnTx/>
                  <a:uFillTx/>
                  <a:latin typeface="Intel Clear Pro"/>
                  <a:ea typeface="+mn-ea"/>
                  <a:cs typeface="+mn-cs"/>
                </a:rPr>
                <a:t> SSD</a:t>
              </a:r>
            </a:p>
          </p:txBody>
        </p:sp>
      </p:grpSp>
      <p:sp>
        <p:nvSpPr>
          <p:cNvPr id="76" name="Trapezoid 75">
            <a:extLst>
              <a:ext uri="{FF2B5EF4-FFF2-40B4-BE49-F238E27FC236}">
                <a16:creationId xmlns:a16="http://schemas.microsoft.com/office/drawing/2014/main" id="{64A8B58E-41BB-46A6-8D0E-8522AE54D15A}"/>
              </a:ext>
            </a:extLst>
          </p:cNvPr>
          <p:cNvSpPr/>
          <p:nvPr/>
        </p:nvSpPr>
        <p:spPr>
          <a:xfrm>
            <a:off x="3650827" y="5411905"/>
            <a:ext cx="5233845" cy="720890"/>
          </a:xfrm>
          <a:prstGeom prst="trapezoid">
            <a:avLst>
              <a:gd name="adj" fmla="val 68234"/>
            </a:avLst>
          </a:prstGeom>
          <a:gradFill flip="none" rotWithShape="1">
            <a:gsLst>
              <a:gs pos="24000">
                <a:srgbClr val="0071C5"/>
              </a:gs>
              <a:gs pos="100000">
                <a:srgbClr val="0071C5">
                  <a:lumMod val="60000"/>
                  <a:lumOff val="40000"/>
                </a:srgbClr>
              </a:gs>
            </a:gsLst>
            <a:lin ang="16200000" scaled="1"/>
            <a:tileRect/>
          </a:gradFill>
          <a:ln w="25400" cap="flat" cmpd="sng" algn="ctr">
            <a:noFill/>
            <a:prstDash val="solid"/>
          </a:ln>
          <a:effectLst>
            <a:outerShdw blurRad="57785" dist="33020" dir="3180000" algn="ctr">
              <a:srgbClr val="000000">
                <a:alpha val="30000"/>
              </a:srgbClr>
            </a:outerShdw>
          </a:effectLst>
        </p:spPr>
        <p:txBody>
          <a:bodyPr rtlCol="0" anchor="ctr"/>
          <a:lstStyle/>
          <a:p>
            <a:pPr marL="0" marR="0" lvl="0" indent="0" algn="ctr" defTabSz="914363" rtl="0" eaLnBrk="1" fontAlgn="auto" latinLnBrk="0" hangingPunct="1">
              <a:lnSpc>
                <a:spcPct val="85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Intel Clear"/>
                <a:ea typeface="+mn-ea"/>
                <a:cs typeface="+mn-cs"/>
              </a:rPr>
              <a:t>HDD / TAPE</a:t>
            </a:r>
          </a:p>
          <a:p>
            <a:pPr marL="0" marR="0" lvl="0" indent="0" algn="ctr" defTabSz="914363" rtl="0" eaLnBrk="1" fontAlgn="auto" latinLnBrk="0" hangingPunct="1">
              <a:lnSpc>
                <a:spcPct val="85000"/>
              </a:lnSpc>
              <a:spcBef>
                <a:spcPts val="0"/>
              </a:spcBef>
              <a:spcAft>
                <a:spcPts val="0"/>
              </a:spcAft>
              <a:buClrTx/>
              <a:buSzTx/>
              <a:buFontTx/>
              <a:buNone/>
              <a:tabLst/>
              <a:defRPr/>
            </a:pPr>
            <a:r>
              <a:rPr kumimoji="0" lang="en-US" sz="1600" b="0" i="0" u="none" strike="noStrike" kern="0" cap="small" spc="0" normalizeH="0" baseline="0" noProof="0" dirty="0">
                <a:ln>
                  <a:noFill/>
                </a:ln>
                <a:solidFill>
                  <a:prstClr val="white"/>
                </a:solidFill>
                <a:effectLst/>
                <a:uLnTx/>
                <a:uFillTx/>
                <a:latin typeface="Intel Clear"/>
                <a:ea typeface="+mn-ea"/>
                <a:cs typeface="+mn-cs"/>
              </a:rPr>
              <a:t>cold tier</a:t>
            </a:r>
          </a:p>
        </p:txBody>
      </p:sp>
    </p:spTree>
    <p:extLst>
      <p:ext uri="{BB962C8B-B14F-4D97-AF65-F5344CB8AC3E}">
        <p14:creationId xmlns:p14="http://schemas.microsoft.com/office/powerpoint/2010/main" val="79435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fade">
                                      <p:cBhvr>
                                        <p:cTn id="18" dur="500"/>
                                        <p:tgtEl>
                                          <p:spTgt spid="39">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500"/>
                                        <p:tgtEl>
                                          <p:spTgt spid="88"/>
                                        </p:tgtEl>
                                      </p:cBhvr>
                                    </p:animEffect>
                                  </p:childTnLst>
                                </p:cTn>
                              </p:par>
                              <p:par>
                                <p:cTn id="22" presetID="10" presetClass="entr" presetSubtype="0" fill="hold"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childTnLst>
                                </p:cTn>
                              </p:par>
                              <p:par>
                                <p:cTn id="30" presetID="10" presetClass="entr" presetSubtype="0" fill="hold"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0" grpId="0" animBg="1"/>
      <p:bldP spid="44" grpId="0" animBg="1"/>
    </p:bldLst>
  </p:timing>
</p:sld>
</file>

<file path=ppt/theme/theme1.xml><?xml version="1.0" encoding="utf-8"?>
<a:theme xmlns:a="http://schemas.openxmlformats.org/drawingml/2006/main" name="Int_PPT Template_NVM Solutions">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Helvetica Neue Medium</vt:lpstr>
      <vt:lpstr>Intel Clear</vt:lpstr>
      <vt:lpstr>Intel Clear Light</vt:lpstr>
      <vt:lpstr>Intel Clear Pro</vt:lpstr>
      <vt:lpstr>Wingdings</vt:lpstr>
      <vt:lpstr>Int_PPT Template_NVM Solutions</vt:lpstr>
      <vt:lpstr>Intel® Optane™ Technology and Intel® qLc 3D NAND are  revolutionizing the Hierarchy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Optane™ Technology and Intel® qLc 3D NAND are  revolutionizing the Hierarchy</dc:title>
  <dc:creator>Hammer, Erik</dc:creator>
  <cp:lastModifiedBy>Hammer, Erik</cp:lastModifiedBy>
  <cp:revision>1</cp:revision>
  <dcterms:created xsi:type="dcterms:W3CDTF">2018-12-16T20:42:35Z</dcterms:created>
  <dcterms:modified xsi:type="dcterms:W3CDTF">2018-12-16T20:43:18Z</dcterms:modified>
</cp:coreProperties>
</file>