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19"/>
  </p:notesMasterIdLst>
  <p:sldIdLst>
    <p:sldId id="295" r:id="rId2"/>
    <p:sldId id="276" r:id="rId3"/>
    <p:sldId id="289" r:id="rId4"/>
    <p:sldId id="277" r:id="rId5"/>
    <p:sldId id="297" r:id="rId6"/>
    <p:sldId id="290" r:id="rId7"/>
    <p:sldId id="291" r:id="rId8"/>
    <p:sldId id="280" r:id="rId9"/>
    <p:sldId id="285" r:id="rId10"/>
    <p:sldId id="292" r:id="rId11"/>
    <p:sldId id="261" r:id="rId12"/>
    <p:sldId id="293" r:id="rId13"/>
    <p:sldId id="263" r:id="rId14"/>
    <p:sldId id="294" r:id="rId15"/>
    <p:sldId id="264" r:id="rId16"/>
    <p:sldId id="287" r:id="rId17"/>
    <p:sldId id="296" r:id="rId18"/>
  </p:sldIdLst>
  <p:sldSz cx="9144000" cy="5148263"/>
  <p:notesSz cx="7010400" cy="92964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userDrawn="1">
          <p15:clr>
            <a:srgbClr val="A4A3A4"/>
          </p15:clr>
        </p15:guide>
        <p15:guide id="2" pos="2880" userDrawn="1">
          <p15:clr>
            <a:srgbClr val="A4A3A4"/>
          </p15:clr>
        </p15:guide>
        <p15:guide id="3" orient="horz" pos="4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ulekar, UmaX" initials="PU" lastIdx="19" clrIdx="0">
    <p:extLst>
      <p:ext uri="{19B8F6BF-5375-455C-9EA6-DF929625EA0E}">
        <p15:presenceInfo xmlns:p15="http://schemas.microsoft.com/office/powerpoint/2012/main" userId="S-1-5-21-725345543-602162358-527237240-38285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7FE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CBA64-1EBF-4E8A-87CB-1961206B7A3D}" v="8" dt="2019-09-13T21:42:08.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0" autoAdjust="0"/>
    <p:restoredTop sz="92445" autoAdjust="0"/>
  </p:normalViewPr>
  <p:slideViewPr>
    <p:cSldViewPr snapToGrid="0">
      <p:cViewPr varScale="1">
        <p:scale>
          <a:sx n="154" d="100"/>
          <a:sy n="154" d="100"/>
        </p:scale>
        <p:origin x="420" y="138"/>
      </p:cViewPr>
      <p:guideLst>
        <p:guide orient="horz" pos="1622"/>
        <p:guide pos="2880"/>
        <p:guide orient="horz" pos="450"/>
      </p:guideLst>
    </p:cSldViewPr>
  </p:slideViewPr>
  <p:notesTextViewPr>
    <p:cViewPr>
      <p:scale>
        <a:sx n="1" d="1"/>
        <a:sy n="1" d="1"/>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mer, Erik" userId="ed95ef74-c892-4473-ae6d-723dfd7d8ff1" providerId="ADAL" clId="{DC8847F2-8A90-41AF-B93F-9B7A302B63D8}"/>
  </pc:docChgLst>
  <pc:docChgLst>
    <pc:chgData name="Hammer, Erik" userId="ed95ef74-c892-4473-ae6d-723dfd7d8ff1" providerId="ADAL" clId="{AABCBA64-1EBF-4E8A-87CB-1961206B7A3D}"/>
    <pc:docChg chg="custSel addSld delSld modSld">
      <pc:chgData name="Hammer, Erik" userId="ed95ef74-c892-4473-ae6d-723dfd7d8ff1" providerId="ADAL" clId="{AABCBA64-1EBF-4E8A-87CB-1961206B7A3D}" dt="2019-09-13T21:42:08.563" v="6" actId="2696"/>
      <pc:docMkLst>
        <pc:docMk/>
      </pc:docMkLst>
      <pc:sldChg chg="del">
        <pc:chgData name="Hammer, Erik" userId="ed95ef74-c892-4473-ae6d-723dfd7d8ff1" providerId="ADAL" clId="{AABCBA64-1EBF-4E8A-87CB-1961206B7A3D}" dt="2019-09-13T21:42:08.563" v="6" actId="2696"/>
        <pc:sldMkLst>
          <pc:docMk/>
          <pc:sldMk cId="2720218246" sldId="288"/>
        </pc:sldMkLst>
      </pc:sldChg>
      <pc:sldChg chg="addSp delSp modSp add">
        <pc:chgData name="Hammer, Erik" userId="ed95ef74-c892-4473-ae6d-723dfd7d8ff1" providerId="ADAL" clId="{AABCBA64-1EBF-4E8A-87CB-1961206B7A3D}" dt="2019-09-13T21:41:34.957" v="5" actId="1076"/>
        <pc:sldMkLst>
          <pc:docMk/>
          <pc:sldMk cId="676552570" sldId="297"/>
        </pc:sldMkLst>
        <pc:spChg chg="del">
          <ac:chgData name="Hammer, Erik" userId="ed95ef74-c892-4473-ae6d-723dfd7d8ff1" providerId="ADAL" clId="{AABCBA64-1EBF-4E8A-87CB-1961206B7A3D}" dt="2019-09-13T21:41:09.186" v="1" actId="478"/>
          <ac:spMkLst>
            <pc:docMk/>
            <pc:sldMk cId="676552570" sldId="297"/>
            <ac:spMk id="3" creationId="{47B4EB8A-584E-4A4C-A10C-319AA2C615AD}"/>
          </ac:spMkLst>
        </pc:spChg>
        <pc:spChg chg="add del">
          <ac:chgData name="Hammer, Erik" userId="ed95ef74-c892-4473-ae6d-723dfd7d8ff1" providerId="ADAL" clId="{AABCBA64-1EBF-4E8A-87CB-1961206B7A3D}" dt="2019-09-13T21:41:23.231" v="3"/>
          <ac:spMkLst>
            <pc:docMk/>
            <pc:sldMk cId="676552570" sldId="297"/>
            <ac:spMk id="4" creationId="{632481BA-4900-430A-A1F6-A3C3FC510DEB}"/>
          </ac:spMkLst>
        </pc:spChg>
        <pc:spChg chg="add del">
          <ac:chgData name="Hammer, Erik" userId="ed95ef74-c892-4473-ae6d-723dfd7d8ff1" providerId="ADAL" clId="{AABCBA64-1EBF-4E8A-87CB-1961206B7A3D}" dt="2019-09-13T21:41:23.231" v="3"/>
          <ac:spMkLst>
            <pc:docMk/>
            <pc:sldMk cId="676552570" sldId="297"/>
            <ac:spMk id="5" creationId="{E9DA62E0-FCAB-4FF6-A634-00F6A9188B2E}"/>
          </ac:spMkLst>
        </pc:spChg>
        <pc:spChg chg="add del">
          <ac:chgData name="Hammer, Erik" userId="ed95ef74-c892-4473-ae6d-723dfd7d8ff1" providerId="ADAL" clId="{AABCBA64-1EBF-4E8A-87CB-1961206B7A3D}" dt="2019-09-13T21:41:23.231" v="3"/>
          <ac:spMkLst>
            <pc:docMk/>
            <pc:sldMk cId="676552570" sldId="297"/>
            <ac:spMk id="6" creationId="{31C44AF2-1301-424F-A56C-54B5480A46FF}"/>
          </ac:spMkLst>
        </pc:spChg>
        <pc:spChg chg="add del">
          <ac:chgData name="Hammer, Erik" userId="ed95ef74-c892-4473-ae6d-723dfd7d8ff1" providerId="ADAL" clId="{AABCBA64-1EBF-4E8A-87CB-1961206B7A3D}" dt="2019-09-13T21:41:23.231" v="3"/>
          <ac:spMkLst>
            <pc:docMk/>
            <pc:sldMk cId="676552570" sldId="297"/>
            <ac:spMk id="7" creationId="{BD0164E4-6975-4020-BB10-26E8A9338272}"/>
          </ac:spMkLst>
        </pc:spChg>
        <pc:spChg chg="add del">
          <ac:chgData name="Hammer, Erik" userId="ed95ef74-c892-4473-ae6d-723dfd7d8ff1" providerId="ADAL" clId="{AABCBA64-1EBF-4E8A-87CB-1961206B7A3D}" dt="2019-09-13T21:41:23.231" v="3"/>
          <ac:spMkLst>
            <pc:docMk/>
            <pc:sldMk cId="676552570" sldId="297"/>
            <ac:spMk id="8" creationId="{BC346AE5-BCE1-4838-BE18-6A5CD609D62D}"/>
          </ac:spMkLst>
        </pc:spChg>
        <pc:spChg chg="add del">
          <ac:chgData name="Hammer, Erik" userId="ed95ef74-c892-4473-ae6d-723dfd7d8ff1" providerId="ADAL" clId="{AABCBA64-1EBF-4E8A-87CB-1961206B7A3D}" dt="2019-09-13T21:41:23.231" v="3"/>
          <ac:spMkLst>
            <pc:docMk/>
            <pc:sldMk cId="676552570" sldId="297"/>
            <ac:spMk id="9" creationId="{F6B57662-091D-45B1-8754-556AE90F3077}"/>
          </ac:spMkLst>
        </pc:spChg>
        <pc:spChg chg="add del">
          <ac:chgData name="Hammer, Erik" userId="ed95ef74-c892-4473-ae6d-723dfd7d8ff1" providerId="ADAL" clId="{AABCBA64-1EBF-4E8A-87CB-1961206B7A3D}" dt="2019-09-13T21:41:23.231" v="3"/>
          <ac:spMkLst>
            <pc:docMk/>
            <pc:sldMk cId="676552570" sldId="297"/>
            <ac:spMk id="10" creationId="{C98D395D-621E-4C3E-AB60-6E594C388BFA}"/>
          </ac:spMkLst>
        </pc:spChg>
        <pc:spChg chg="add del">
          <ac:chgData name="Hammer, Erik" userId="ed95ef74-c892-4473-ae6d-723dfd7d8ff1" providerId="ADAL" clId="{AABCBA64-1EBF-4E8A-87CB-1961206B7A3D}" dt="2019-09-13T21:41:23.231" v="3"/>
          <ac:spMkLst>
            <pc:docMk/>
            <pc:sldMk cId="676552570" sldId="297"/>
            <ac:spMk id="11" creationId="{881D279D-2861-4D39-8E3F-3801CB6170E1}"/>
          </ac:spMkLst>
        </pc:spChg>
        <pc:picChg chg="add mod">
          <ac:chgData name="Hammer, Erik" userId="ed95ef74-c892-4473-ae6d-723dfd7d8ff1" providerId="ADAL" clId="{AABCBA64-1EBF-4E8A-87CB-1961206B7A3D}" dt="2019-09-13T21:41:34.957" v="5" actId="1076"/>
          <ac:picMkLst>
            <pc:docMk/>
            <pc:sldMk cId="676552570" sldId="297"/>
            <ac:picMk id="12" creationId="{518BEAEE-FEFB-46C8-AF61-82DAC44678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D08D55B-72B6-40D8-9BD0-3FCA9D42028F}" type="datetimeFigureOut">
              <a:rPr lang="en-US" smtClean="0"/>
              <a:t>9/13/2019</a:t>
            </a:fld>
            <a:endParaRPr lang="en-US"/>
          </a:p>
        </p:txBody>
      </p:sp>
      <p:sp>
        <p:nvSpPr>
          <p:cNvPr id="4" name="Slide Image Placeholder 3"/>
          <p:cNvSpPr>
            <a:spLocks noGrp="1" noRot="1" noChangeAspect="1"/>
          </p:cNvSpPr>
          <p:nvPr>
            <p:ph type="sldImg" idx="2"/>
          </p:nvPr>
        </p:nvSpPr>
        <p:spPr>
          <a:xfrm>
            <a:off x="719138" y="1162050"/>
            <a:ext cx="55721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F6C64AF-3464-438E-9EB9-9A9C792FBBBE}" type="slidenum">
              <a:rPr lang="en-US" smtClean="0"/>
              <a:t>‹#›</a:t>
            </a:fld>
            <a:endParaRPr lang="en-US"/>
          </a:p>
        </p:txBody>
      </p:sp>
    </p:spTree>
    <p:extLst>
      <p:ext uri="{BB962C8B-B14F-4D97-AF65-F5344CB8AC3E}">
        <p14:creationId xmlns:p14="http://schemas.microsoft.com/office/powerpoint/2010/main" val="1072002332"/>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51E0D5-DFA9-4559-9D0E-20D96D424D6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966072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23053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516545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7ED61-3692-4E86-B7BC-53E4A6DE985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88267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7ED61-3692-4E86-B7BC-53E4A6DE985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536388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r>
              <a:rPr lang="en-US" dirty="0"/>
              <a:t>From the Gold Slides – Intel Optane Technology</a:t>
            </a:r>
          </a:p>
        </p:txBody>
      </p:sp>
      <p:sp>
        <p:nvSpPr>
          <p:cNvPr id="4" name="Slide Number Placeholder 3"/>
          <p:cNvSpPr>
            <a:spLocks noGrp="1"/>
          </p:cNvSpPr>
          <p:nvPr>
            <p:ph type="sldNum" sz="quarter" idx="10"/>
          </p:nvPr>
        </p:nvSpPr>
        <p:spPr/>
        <p:txBody>
          <a:bodyPr/>
          <a:lstStyle/>
          <a:p>
            <a:fld id="{E699979B-DADC-488A-8E69-117187EC745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020155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306365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51E0D5-DFA9-4559-9D0E-20D96D424D6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1258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51E0D5-DFA9-4559-9D0E-20D96D424D6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8942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00" kern="1200" dirty="0">
                <a:solidFill>
                  <a:schemeClr val="tx1"/>
                </a:solidFill>
                <a:effectLst/>
                <a:latin typeface="+mn-lt"/>
                <a:ea typeface="+mn-ea"/>
                <a:cs typeface="+mn-cs"/>
              </a:rPr>
              <a:t>The rapid growth and data and the potential to improve the world with it put us at an exciting moment in time as an industry AND especially for us here at Intel.</a:t>
            </a:r>
          </a:p>
          <a:p>
            <a:pPr lvl="0"/>
            <a:r>
              <a:rPr lang="en-US" sz="900" kern="1200" dirty="0">
                <a:solidFill>
                  <a:schemeClr val="tx1"/>
                </a:solidFill>
                <a:effectLst/>
                <a:latin typeface="+mn-lt"/>
                <a:ea typeface="+mn-ea"/>
                <a:cs typeface="+mn-cs"/>
              </a:rPr>
              <a:t>We are in the process of transitioning from a PC-Centric company to a Data-Centric company to better solve big challenges facing our industry.</a:t>
            </a:r>
          </a:p>
          <a:p>
            <a:endParaRPr lang="en-US" dirty="0"/>
          </a:p>
        </p:txBody>
      </p:sp>
      <p:sp>
        <p:nvSpPr>
          <p:cNvPr id="4" name="Slide Number Placeholder 3"/>
          <p:cNvSpPr>
            <a:spLocks noGrp="1"/>
          </p:cNvSpPr>
          <p:nvPr>
            <p:ph type="sldNum" sz="quarter" idx="5"/>
          </p:nvPr>
        </p:nvSpPr>
        <p:spPr/>
        <p:txBody>
          <a:bodyPr/>
          <a:lstStyle/>
          <a:p>
            <a:fld id="{1F6C64AF-3464-438E-9EB9-9A9C792FBBBE}" type="slidenum">
              <a:rPr lang="en-US" smtClean="0"/>
              <a:t>5</a:t>
            </a:fld>
            <a:endParaRPr lang="en-US"/>
          </a:p>
        </p:txBody>
      </p:sp>
    </p:spTree>
    <p:extLst>
      <p:ext uri="{BB962C8B-B14F-4D97-AF65-F5344CB8AC3E}">
        <p14:creationId xmlns:p14="http://schemas.microsoft.com/office/powerpoint/2010/main" val="177252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r>
              <a:rPr lang="en-US" dirty="0"/>
              <a:t>From IPC Client Session</a:t>
            </a:r>
          </a:p>
        </p:txBody>
      </p:sp>
      <p:sp>
        <p:nvSpPr>
          <p:cNvPr id="4" name="Slide Number Placeholder 3"/>
          <p:cNvSpPr>
            <a:spLocks noGrp="1"/>
          </p:cNvSpPr>
          <p:nvPr>
            <p:ph type="sldNum" sz="quarter" idx="10"/>
          </p:nvPr>
        </p:nvSpPr>
        <p:spPr/>
        <p:txBody>
          <a:bodyPr/>
          <a:lstStyle/>
          <a:p>
            <a:fld id="{C117ED61-3692-4E86-B7BC-53E4A6DE9857}"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773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r>
              <a:rPr lang="en-US" dirty="0"/>
              <a:t>From IPC Client Session</a:t>
            </a:r>
          </a:p>
        </p:txBody>
      </p:sp>
      <p:sp>
        <p:nvSpPr>
          <p:cNvPr id="4" name="Slide Number Placeholder 3"/>
          <p:cNvSpPr>
            <a:spLocks noGrp="1"/>
          </p:cNvSpPr>
          <p:nvPr>
            <p:ph type="sldNum" sz="quarter" idx="10"/>
          </p:nvPr>
        </p:nvSpPr>
        <p:spPr/>
        <p:txBody>
          <a:bodyPr/>
          <a:lstStyle/>
          <a:p>
            <a:fld id="{C117ED61-3692-4E86-B7BC-53E4A6DE9857}"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91921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baseline="0" dirty="0">
                <a:solidFill>
                  <a:schemeClr val="accent1"/>
                </a:solidFill>
              </a:rPr>
              <a:t>Products and solutions based on Optane deliver unique value - the new experiences, new levels of scale, and acceleration of existing applications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baseline="0" dirty="0">
              <a:solidFill>
                <a:schemeClr val="accent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baseline="0" dirty="0">
                <a:solidFill>
                  <a:schemeClr val="accent1"/>
                </a:solidFill>
              </a:rPr>
              <a:t>T</a:t>
            </a:r>
            <a:r>
              <a:rPr lang="en-US" baseline="0" dirty="0"/>
              <a:t>here is a huge gap in both performance and cost between Memory and Storage.  The difference in Latency between storage and memory is more than 1000x.  That’s 3 orders of magnitude.  It is like comparing the pace of a turtle on land to the speed of the worlds fastest aircraft, the SR-71 Blackbird which goes </a:t>
            </a:r>
            <a:r>
              <a:rPr lang="en-US" baseline="0" dirty="0" err="1"/>
              <a:t>mach</a:t>
            </a:r>
            <a:r>
              <a:rPr lang="en-US" baseline="0" dirty="0"/>
              <a:t> 3.35.  Huge gap.  When you look at cost, there is a 35x gap in price between these technologies.  This is another huge gap. There is significant opportunity to blur the lines between memory and storage, and fit into this gap.  That is where you can position the value of Optane Technologies, combined with Intel 3D NAND, as fast storage and cache solutions and inside the Flexible memory tier.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230188" indent="-230188">
              <a:spcBef>
                <a:spcPts val="600"/>
              </a:spcBef>
            </a:pPr>
            <a:r>
              <a:rPr lang="en-US" sz="1200" dirty="0"/>
              <a:t>If you look at existing technologies today – you have SRAM/DRAM – fast,  low density, volatile memory and expensive…On right hand side, you have HDD and SSDs – higher capacity, lower cost, non-volatile but not as fast . </a:t>
            </a:r>
            <a:endParaRPr lang="en-US" sz="1200" dirty="0">
              <a:solidFill>
                <a:schemeClr val="accent2"/>
              </a:solidFill>
            </a:endParaRPr>
          </a:p>
          <a:p>
            <a:pPr marL="230188" indent="-230188">
              <a:spcBef>
                <a:spcPts val="600"/>
              </a:spcBef>
            </a:pPr>
            <a:endParaRPr lang="en-US" sz="1200" dirty="0">
              <a:solidFill>
                <a:schemeClr val="accent2"/>
              </a:solidFill>
            </a:endParaRPr>
          </a:p>
          <a:p>
            <a:pPr marL="230188" indent="-230188">
              <a:spcBef>
                <a:spcPts val="600"/>
              </a:spcBef>
            </a:pPr>
            <a:r>
              <a:rPr lang="en-US" sz="1100" dirty="0"/>
              <a:t>3D </a:t>
            </a:r>
            <a:r>
              <a:rPr lang="en-US" sz="1100" dirty="0" err="1"/>
              <a:t>XPoint</a:t>
            </a:r>
            <a:r>
              <a:rPr lang="en-US" sz="1100" dirty="0"/>
              <a:t> is a new memory media technology – </a:t>
            </a:r>
            <a:r>
              <a:rPr lang="en-US" sz="1100" dirty="0">
                <a:solidFill>
                  <a:schemeClr val="accent1"/>
                </a:solidFill>
              </a:rPr>
              <a:t>First new MEMORY MEDIA IN 25 YRS</a:t>
            </a:r>
            <a:r>
              <a:rPr lang="en-US" sz="1100" dirty="0"/>
              <a:t>, that closes the GAP, it fits in between.  Starts to blur the lines between memory and storage: larger densities SRAM/DRAM, lower latency than those on HDD, SSD, less expensive than DRAM …..and it is Non-Volatile.  </a:t>
            </a:r>
          </a:p>
          <a:p>
            <a:pPr marL="230188" indent="-230188">
              <a:spcBef>
                <a:spcPts val="600"/>
              </a:spcBef>
            </a:pPr>
            <a:endParaRPr lang="en-US" sz="1100" dirty="0"/>
          </a:p>
          <a:p>
            <a:r>
              <a:rPr lang="en-US" sz="1100" dirty="0"/>
              <a:t>Intel Optane technology is a combo 3D </a:t>
            </a:r>
            <a:r>
              <a:rPr lang="en-US" sz="1100" dirty="0" err="1"/>
              <a:t>XPoint</a:t>
            </a:r>
            <a:r>
              <a:rPr lang="en-US" sz="1100" dirty="0"/>
              <a:t> media, Intel’s newest memory/storage controller, Intel Interconnect IP and Intel software. </a:t>
            </a:r>
          </a:p>
          <a:p>
            <a:pPr>
              <a:spcBef>
                <a:spcPts val="1000"/>
              </a:spcBef>
            </a:pPr>
            <a:endParaRPr lang="en-US" sz="1100" dirty="0"/>
          </a:p>
          <a:p>
            <a:pPr>
              <a:spcBef>
                <a:spcPts val="1000"/>
              </a:spcBef>
            </a:pPr>
            <a:r>
              <a:rPr lang="en-US" sz="1100" dirty="0"/>
              <a:t>We fine-tune our Intel hardware and software together to deliver optimal platform performance. </a:t>
            </a:r>
          </a:p>
          <a:p>
            <a:pPr>
              <a:spcBef>
                <a:spcPts val="1200"/>
              </a:spcBef>
            </a:pPr>
            <a:endParaRPr lang="en-US" sz="1100" dirty="0"/>
          </a:p>
          <a:p>
            <a:pPr>
              <a:spcBef>
                <a:spcPts val="1200"/>
              </a:spcBef>
            </a:pPr>
            <a:r>
              <a:rPr lang="en-US" sz="1100" dirty="0"/>
              <a:t>We are building a portfolio with Intel Optane solutions, for both client and DC. </a:t>
            </a:r>
          </a:p>
          <a:p>
            <a:pPr>
              <a:spcBef>
                <a:spcPts val="1200"/>
              </a:spcBef>
            </a:pPr>
            <a:endParaRPr lang="en-US" sz="1100" dirty="0"/>
          </a:p>
          <a:p>
            <a:pPr>
              <a:spcBef>
                <a:spcPts val="1200"/>
              </a:spcBef>
            </a:pPr>
            <a:r>
              <a:rPr lang="en-US" sz="1100" dirty="0"/>
              <a:t>Now, let’s take a look at 3D NAND.</a:t>
            </a:r>
          </a:p>
          <a:p>
            <a:pPr>
              <a:spcBef>
                <a:spcPts val="1200"/>
              </a:spcBef>
            </a:pPr>
            <a:endParaRPr lang="en-US" sz="1100" dirty="0"/>
          </a:p>
          <a:p>
            <a:pPr marL="230188" indent="-230188">
              <a:spcBef>
                <a:spcPts val="600"/>
              </a:spcBef>
            </a:pPr>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351E0D5-DFA9-4559-9D0E-20D96D424D6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17865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51E0D5-DFA9-4559-9D0E-20D96D424D6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6363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51E0D5-DFA9-4559-9D0E-20D96D424D6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81588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77DAEE-28F8-4F4C-8A3D-C1E4F877E8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
        <p:nvSpPr>
          <p:cNvPr id="2" name="Title 1"/>
          <p:cNvSpPr>
            <a:spLocks noGrp="1"/>
          </p:cNvSpPr>
          <p:nvPr>
            <p:ph type="ctrTitle" hasCustomPrompt="1"/>
          </p:nvPr>
        </p:nvSpPr>
        <p:spPr>
          <a:xfrm>
            <a:off x="444687" y="2481718"/>
            <a:ext cx="8212886" cy="1103540"/>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3" y="3496243"/>
            <a:ext cx="6330212" cy="926217"/>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51798" y="383524"/>
            <a:ext cx="1248049" cy="83061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userDrawn="1"/>
        </p:nvSpPr>
        <p:spPr>
          <a:xfrm>
            <a:off x="193307" y="4894355"/>
            <a:ext cx="1130118" cy="138627"/>
          </a:xfrm>
          <a:prstGeom prst="rect">
            <a:avLst/>
          </a:prstGeom>
          <a:noFill/>
        </p:spPr>
        <p:txBody>
          <a:bodyPr vert="horz" wrap="none" lIns="0" tIns="0" rIns="0" bIns="0" rtlCol="0">
            <a:spAutoFit/>
          </a:bodyPr>
          <a:lstStyle/>
          <a:p>
            <a:r>
              <a:rPr lang="en-US" sz="900" dirty="0">
                <a:solidFill>
                  <a:schemeClr val="bg1"/>
                </a:solidFill>
              </a:rPr>
              <a:t>NVM</a:t>
            </a:r>
            <a:r>
              <a:rPr lang="en-US" sz="900" baseline="0" dirty="0">
                <a:solidFill>
                  <a:schemeClr val="bg1"/>
                </a:solidFill>
              </a:rPr>
              <a:t> Solutions Group</a:t>
            </a:r>
            <a:endParaRPr lang="en-US" sz="900" dirty="0">
              <a:solidFill>
                <a:schemeClr val="bg1"/>
              </a:solidFill>
            </a:endParaRPr>
          </a:p>
        </p:txBody>
      </p:sp>
    </p:spTree>
    <p:extLst>
      <p:ext uri="{BB962C8B-B14F-4D97-AF65-F5344CB8AC3E}">
        <p14:creationId xmlns:p14="http://schemas.microsoft.com/office/powerpoint/2010/main" val="87453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Rectangle 1"/>
          <p:cNvSpPr/>
          <p:nvPr userDrawn="1"/>
        </p:nvSpPr>
        <p:spPr>
          <a:xfrm>
            <a:off x="-1587" y="4763859"/>
            <a:ext cx="9144000" cy="384404"/>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defTabSz="456770"/>
            <a:endParaRPr lang="en-US" sz="1800" dirty="0">
              <a:solidFill>
                <a:prstClr val="white"/>
              </a:solidFill>
            </a:endParaRPr>
          </a:p>
        </p:txBody>
      </p:sp>
      <p:pic>
        <p:nvPicPr>
          <p:cNvPr id="3"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9917" y="4835098"/>
            <a:ext cx="364336" cy="24035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userDrawn="1"/>
        </p:nvCxnSpPr>
        <p:spPr>
          <a:xfrm>
            <a:off x="8718587" y="4828978"/>
            <a:ext cx="2381" cy="23796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txBox="1">
            <a:spLocks/>
          </p:cNvSpPr>
          <p:nvPr userDrawn="1"/>
        </p:nvSpPr>
        <p:spPr>
          <a:xfrm>
            <a:off x="6872352" y="4828855"/>
            <a:ext cx="2133600" cy="274097"/>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2556C5-CE8C-6547-B838-EA80C61A4AF7}" type="slidenum">
              <a:rPr lang="en-US" sz="600" smtClean="0">
                <a:solidFill>
                  <a:prstClr val="white"/>
                </a:solidFill>
              </a:rPr>
              <a:pPr/>
              <a:t>‹#›</a:t>
            </a:fld>
            <a:endParaRPr lang="en-US" sz="600" dirty="0">
              <a:solidFill>
                <a:prstClr val="white"/>
              </a:solidFill>
            </a:endParaRPr>
          </a:p>
        </p:txBody>
      </p:sp>
      <p:sp>
        <p:nvSpPr>
          <p:cNvPr id="6" name="Rectangle 5"/>
          <p:cNvSpPr/>
          <p:nvPr userDrawn="1"/>
        </p:nvSpPr>
        <p:spPr>
          <a:xfrm>
            <a:off x="309765" y="4840245"/>
            <a:ext cx="1325859" cy="230760"/>
          </a:xfrm>
          <a:prstGeom prst="rect">
            <a:avLst/>
          </a:prstGeom>
        </p:spPr>
        <p:txBody>
          <a:bodyPr wrap="none" lIns="91368" tIns="45684" rIns="91368" bIns="45684">
            <a:spAutoFit/>
          </a:bodyPr>
          <a:lstStyle/>
          <a:p>
            <a:pPr defTabSz="456770"/>
            <a:r>
              <a:rPr lang="en-US" sz="900" b="1" cap="small" dirty="0">
                <a:solidFill>
                  <a:prstClr val="white"/>
                </a:solidFill>
                <a:latin typeface="Intel Clear Light" panose="020B0404020203020204" pitchFamily="34" charset="0"/>
              </a:rPr>
              <a:t>NVM Solutions Group</a:t>
            </a:r>
            <a:endParaRPr lang="en-US" sz="18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18800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72352" y="4863054"/>
            <a:ext cx="2129981" cy="285210"/>
          </a:xfrm>
          <a:prstGeom prst="rect">
            <a:avLst/>
          </a:prstGeo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9135"/>
            <a:ext cx="8229600" cy="869484"/>
          </a:xfrm>
          <a:prstGeom prst="rect">
            <a:avLst/>
          </a:prstGeom>
        </p:spPr>
        <p:txBody>
          <a:bodyPr/>
          <a:lstStyle>
            <a:lvl1pPr>
              <a:defRPr b="0" i="0" baseline="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28pt Intel Clear Headline</a:t>
            </a:r>
          </a:p>
        </p:txBody>
      </p:sp>
      <p:sp>
        <p:nvSpPr>
          <p:cNvPr id="9" name="Content Placeholder 8"/>
          <p:cNvSpPr>
            <a:spLocks noGrp="1"/>
          </p:cNvSpPr>
          <p:nvPr>
            <p:ph sz="quarter" idx="13" hasCustomPrompt="1"/>
          </p:nvPr>
        </p:nvSpPr>
        <p:spPr>
          <a:xfrm>
            <a:off x="455614" y="1204441"/>
            <a:ext cx="8228012" cy="3428998"/>
          </a:xfrm>
          <a:prstGeom prst="rect">
            <a:avLst/>
          </a:prstGeom>
        </p:spPr>
        <p:txBody>
          <a:bodyPr/>
          <a:lstStyle>
            <a:lvl1pPr>
              <a:defRPr>
                <a:solidFill>
                  <a:srgbClr val="0071C5"/>
                </a:solidFill>
              </a:defRPr>
            </a:lvl1pPr>
            <a:lvl2pPr>
              <a:defRPr sz="1813"/>
            </a:lvl2pPr>
            <a:lvl3pPr>
              <a:defRPr sz="1813"/>
            </a:lvl3pPr>
            <a:lvl4pPr>
              <a:defRPr sz="1625"/>
            </a:lvl4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
        <p:nvSpPr>
          <p:cNvPr id="11" name="Footer Placeholder 4"/>
          <p:cNvSpPr>
            <a:spLocks noGrp="1"/>
          </p:cNvSpPr>
          <p:nvPr>
            <p:ph type="ftr" sz="quarter" idx="3"/>
          </p:nvPr>
        </p:nvSpPr>
        <p:spPr>
          <a:xfrm>
            <a:off x="3124200" y="5022121"/>
            <a:ext cx="2895600" cy="127764"/>
          </a:xfrm>
          <a:prstGeom prst="rect">
            <a:avLst/>
          </a:prstGeom>
        </p:spPr>
        <p:txBody>
          <a:bodyPr vert="horz" lIns="146304" tIns="73152" rIns="146304" bIns="73152" rtlCol="0" anchor="ctr"/>
          <a:lstStyle>
            <a:lvl1pPr algn="ctr">
              <a:defRPr sz="812">
                <a:solidFill>
                  <a:schemeClr val="bg1"/>
                </a:solidFill>
                <a:latin typeface="+mn-lt"/>
              </a:defRPr>
            </a:lvl1pPr>
          </a:lstStyle>
          <a:p>
            <a:r>
              <a:rPr lang="en-US">
                <a:solidFill>
                  <a:prstClr val="white"/>
                </a:solidFill>
              </a:rPr>
              <a:t>Under Press Embargo Until October 27, 6:30am PT</a:t>
            </a:r>
            <a:endParaRPr lang="en-US" dirty="0">
              <a:solidFill>
                <a:prstClr val="white"/>
              </a:solidFill>
            </a:endParaRPr>
          </a:p>
        </p:txBody>
      </p:sp>
    </p:spTree>
    <p:extLst>
      <p:ext uri="{BB962C8B-B14F-4D97-AF65-F5344CB8AC3E}">
        <p14:creationId xmlns:p14="http://schemas.microsoft.com/office/powerpoint/2010/main" val="3895512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1587" y="4763859"/>
            <a:ext cx="9144000" cy="384404"/>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0"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9917" y="4835063"/>
            <a:ext cx="364336" cy="24035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Slide Number Placeholder 5"/>
          <p:cNvSpPr>
            <a:spLocks noGrp="1"/>
          </p:cNvSpPr>
          <p:nvPr>
            <p:ph type="sldNum" sz="quarter" idx="12"/>
          </p:nvPr>
        </p:nvSpPr>
        <p:spPr>
          <a:xfrm>
            <a:off x="6907841" y="4857963"/>
            <a:ext cx="2133600" cy="274097"/>
          </a:xfrm>
        </p:spPr>
        <p:txBody>
          <a:bodyPr/>
          <a:lstStyle>
            <a:lvl1pPr algn="r">
              <a:defRPr sz="900">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8718553" y="4828978"/>
            <a:ext cx="2381" cy="23796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228112" y="4901947"/>
            <a:ext cx="968214" cy="118943"/>
          </a:xfrm>
          <a:prstGeom prst="rect">
            <a:avLst/>
          </a:prstGeom>
          <a:noFill/>
        </p:spPr>
        <p:txBody>
          <a:bodyPr vert="horz" wrap="none" lIns="0" tIns="0" rIns="0" bIns="0" rtlCol="0" anchor="ctr">
            <a:spAutoFit/>
          </a:bodyPr>
          <a:lstStyle/>
          <a:p>
            <a:pPr defTabSz="678942"/>
            <a:r>
              <a:rPr lang="en-US" sz="773" dirty="0">
                <a:solidFill>
                  <a:prstClr val="white"/>
                </a:solidFill>
              </a:rPr>
              <a:t>NVM Solutions Group</a:t>
            </a:r>
          </a:p>
        </p:txBody>
      </p:sp>
      <p:sp>
        <p:nvSpPr>
          <p:cNvPr id="5" name="Text Placeholder 4">
            <a:extLst>
              <a:ext uri="{FF2B5EF4-FFF2-40B4-BE49-F238E27FC236}">
                <a16:creationId xmlns:a16="http://schemas.microsoft.com/office/drawing/2014/main" id="{C9566151-4750-CD41-B6F2-7BF7EA472184}"/>
              </a:ext>
            </a:extLst>
          </p:cNvPr>
          <p:cNvSpPr>
            <a:spLocks noGrp="1"/>
          </p:cNvSpPr>
          <p:nvPr>
            <p:ph type="body" sz="quarter" idx="14" hasCustomPrompt="1"/>
          </p:nvPr>
        </p:nvSpPr>
        <p:spPr>
          <a:xfrm>
            <a:off x="456010" y="140472"/>
            <a:ext cx="8234363" cy="899755"/>
          </a:xfrm>
        </p:spPr>
        <p:txBody>
          <a:bodyPr/>
          <a:lstStyle>
            <a:lvl1pPr algn="ctr">
              <a:defRPr sz="405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vl2pPr algn="ctr">
              <a:defRPr sz="405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2pPr>
            <a:lvl3pPr algn="ctr">
              <a:defRPr sz="405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3pPr>
            <a:lvl4pPr algn="ctr">
              <a:defRPr sz="405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4pPr>
            <a:lvl5pPr algn="ctr">
              <a:defRPr sz="405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5pPr>
          </a:lstStyle>
          <a:p>
            <a:pPr algn="ctr"/>
            <a:r>
              <a:rPr lang="en-US" sz="4050" dirty="0">
                <a:solidFill>
                  <a:schemeClr val="bg1"/>
                </a:solidFill>
                <a:effectLst>
                  <a:outerShdw blurRad="38100" dist="38100" dir="2700000" algn="tl">
                    <a:srgbClr val="000000">
                      <a:alpha val="43137"/>
                    </a:srgbClr>
                  </a:outerShdw>
                </a:effectLst>
              </a:rPr>
              <a:t>54 point intel clear pro bold</a:t>
            </a:r>
          </a:p>
        </p:txBody>
      </p:sp>
    </p:spTree>
    <p:extLst>
      <p:ext uri="{BB962C8B-B14F-4D97-AF65-F5344CB8AC3E}">
        <p14:creationId xmlns:p14="http://schemas.microsoft.com/office/powerpoint/2010/main" val="233366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8823B39-C012-C447-BB9A-259D5DC2337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19106" y="1915161"/>
            <a:ext cx="1845353" cy="12281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2975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20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587" y="4763859"/>
            <a:ext cx="9144000" cy="384404"/>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defTabSz="456770"/>
            <a:endParaRPr lang="en-US" sz="1800" dirty="0">
              <a:solidFill>
                <a:prstClr val="white"/>
              </a:solidFill>
            </a:endParaRPr>
          </a:p>
        </p:txBody>
      </p:sp>
      <p:pic>
        <p:nvPicPr>
          <p:cNvPr id="13" name="Picture 2" descr="\\.psf\Home\Desktop\Inte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39917" y="4835098"/>
            <a:ext cx="364336" cy="24035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8718587" y="4828978"/>
            <a:ext cx="2381" cy="23796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Slide Number Placeholder 5"/>
          <p:cNvSpPr txBox="1">
            <a:spLocks/>
          </p:cNvSpPr>
          <p:nvPr/>
        </p:nvSpPr>
        <p:spPr>
          <a:xfrm>
            <a:off x="6872352" y="4828855"/>
            <a:ext cx="2133600" cy="274097"/>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2556C5-CE8C-6547-B838-EA80C61A4AF7}" type="slidenum">
              <a:rPr lang="en-US" sz="600" smtClean="0">
                <a:solidFill>
                  <a:prstClr val="white"/>
                </a:solidFill>
              </a:rPr>
              <a:pPr/>
              <a:t>‹#›</a:t>
            </a:fld>
            <a:endParaRPr lang="en-US" sz="600" dirty="0">
              <a:solidFill>
                <a:prstClr val="white"/>
              </a:solidFill>
            </a:endParaRPr>
          </a:p>
        </p:txBody>
      </p:sp>
      <p:sp>
        <p:nvSpPr>
          <p:cNvPr id="16" name="Rectangle 15"/>
          <p:cNvSpPr/>
          <p:nvPr/>
        </p:nvSpPr>
        <p:spPr>
          <a:xfrm>
            <a:off x="309765" y="4840245"/>
            <a:ext cx="1325859" cy="230760"/>
          </a:xfrm>
          <a:prstGeom prst="rect">
            <a:avLst/>
          </a:prstGeom>
        </p:spPr>
        <p:txBody>
          <a:bodyPr wrap="none" lIns="91368" tIns="45684" rIns="91368" bIns="45684">
            <a:spAutoFit/>
          </a:bodyPr>
          <a:lstStyle/>
          <a:p>
            <a:pPr defTabSz="456770"/>
            <a:r>
              <a:rPr lang="en-US" sz="900" b="1" cap="small" dirty="0">
                <a:solidFill>
                  <a:prstClr val="white"/>
                </a:solidFill>
                <a:latin typeface="Intel Clear Light" panose="020B0404020203020204" pitchFamily="34" charset="0"/>
              </a:rPr>
              <a:t>NVM Solutions Group</a:t>
            </a:r>
            <a:endParaRPr lang="en-US" sz="18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2104036114"/>
      </p:ext>
    </p:extLst>
  </p:cSld>
  <p:clrMap bg1="lt1" tx1="dk1" bg2="lt2" tx2="dk2" accent1="accent1" accent2="accent2" accent3="accent3" accent4="accent4" accent5="accent5" accent6="accent6" hlink="hlink" folHlink="folHlink"/>
  <p:sldLayoutIdLst>
    <p:sldLayoutId id="2147483778" r:id="rId1"/>
    <p:sldLayoutId id="2147483725" r:id="rId2"/>
    <p:sldLayoutId id="2147483767" r:id="rId3"/>
    <p:sldLayoutId id="2147483776" r:id="rId4"/>
    <p:sldLayoutId id="2147483779" r:id="rId5"/>
    <p:sldLayoutId id="21474837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100000"/>
        </a:lnSpc>
        <a:spcBef>
          <a:spcPct val="0"/>
        </a:spcBef>
        <a:buNone/>
        <a:defRPr sz="2800" b="0" i="0" kern="1200" spc="0" baseline="0">
          <a:solidFill>
            <a:schemeClr val="tx2"/>
          </a:solidFill>
          <a:latin typeface="Intel Clear"/>
          <a:ea typeface="Intel Clear"/>
          <a:cs typeface="Intel Clear"/>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39" indent="-228594" algn="l" defTabSz="457189"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intel.com/OptaneMemory" TargetMode="External"/><Relationship Id="rId7" Type="http://schemas.microsoft.com/office/2007/relationships/hdphoto" Target="../media/hdphoto1.wdp"/><Relationship Id="rId12" Type="http://schemas.openxmlformats.org/officeDocument/2006/relationships/image" Target="../media/image39.tif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8.tiff"/><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datafloq.com/read/self-driving-cars-create-2-petabytes-data-annually/172" TargetMode="Externa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104486-C3C0-A042-8D9D-B85D57D03580}"/>
              </a:ext>
            </a:extLst>
          </p:cNvPr>
          <p:cNvSpPr>
            <a:spLocks noGrp="1"/>
          </p:cNvSpPr>
          <p:nvPr>
            <p:ph type="ctrTitle"/>
          </p:nvPr>
        </p:nvSpPr>
        <p:spPr>
          <a:xfrm>
            <a:off x="444687" y="2454275"/>
            <a:ext cx="8212886" cy="1103540"/>
          </a:xfrm>
        </p:spPr>
        <p:txBody>
          <a:bodyPr/>
          <a:lstStyle/>
          <a:p>
            <a:r>
              <a:rPr lang="en-US" dirty="0"/>
              <a:t>Intel® memory and storage</a:t>
            </a:r>
          </a:p>
        </p:txBody>
      </p:sp>
      <p:sp>
        <p:nvSpPr>
          <p:cNvPr id="5" name="Subtitle 4">
            <a:extLst>
              <a:ext uri="{FF2B5EF4-FFF2-40B4-BE49-F238E27FC236}">
                <a16:creationId xmlns:a16="http://schemas.microsoft.com/office/drawing/2014/main" id="{61795B97-9F0D-444A-8F15-0B28D07B72CA}"/>
              </a:ext>
            </a:extLst>
          </p:cNvPr>
          <p:cNvSpPr>
            <a:spLocks noGrp="1"/>
          </p:cNvSpPr>
          <p:nvPr>
            <p:ph type="subTitle" idx="1"/>
          </p:nvPr>
        </p:nvSpPr>
        <p:spPr>
          <a:xfrm>
            <a:off x="455613" y="3508556"/>
            <a:ext cx="6330212" cy="926217"/>
          </a:xfrm>
        </p:spPr>
        <p:txBody>
          <a:bodyPr/>
          <a:lstStyle/>
          <a:p>
            <a:r>
              <a:rPr lang="en-US" sz="2200" b="1" dirty="0"/>
              <a:t>An Introduction</a:t>
            </a:r>
          </a:p>
        </p:txBody>
      </p:sp>
    </p:spTree>
    <p:extLst>
      <p:ext uri="{BB962C8B-B14F-4D97-AF65-F5344CB8AC3E}">
        <p14:creationId xmlns:p14="http://schemas.microsoft.com/office/powerpoint/2010/main" val="311021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10</a:t>
            </a:fld>
            <a:endParaRPr lang="en-US" dirty="0">
              <a:solidFill>
                <a:prstClr val="white"/>
              </a:solidFill>
            </a:endParaRPr>
          </a:p>
        </p:txBody>
      </p:sp>
      <p:sp>
        <p:nvSpPr>
          <p:cNvPr id="5" name="Text Placeholder 4">
            <a:extLst>
              <a:ext uri="{FF2B5EF4-FFF2-40B4-BE49-F238E27FC236}">
                <a16:creationId xmlns:a16="http://schemas.microsoft.com/office/drawing/2014/main" id="{04CE98ED-69C1-C945-B035-3B7A4E677F47}"/>
              </a:ext>
            </a:extLst>
          </p:cNvPr>
          <p:cNvSpPr>
            <a:spLocks noGrp="1"/>
          </p:cNvSpPr>
          <p:nvPr>
            <p:ph type="body" sz="quarter" idx="14"/>
          </p:nvPr>
        </p:nvSpPr>
        <p:spPr/>
        <p:txBody>
          <a:bodyPr/>
          <a:lstStyle/>
          <a:p>
            <a:r>
              <a:rPr lang="en-US" dirty="0"/>
              <a:t>Disciplined investment</a:t>
            </a:r>
          </a:p>
        </p:txBody>
      </p:sp>
      <p:sp>
        <p:nvSpPr>
          <p:cNvPr id="37" name="TextBox 36">
            <a:extLst>
              <a:ext uri="{FF2B5EF4-FFF2-40B4-BE49-F238E27FC236}">
                <a16:creationId xmlns:a16="http://schemas.microsoft.com/office/drawing/2014/main" id="{A8C8219E-3A0D-BE47-B38E-89BE88AD00D1}"/>
              </a:ext>
            </a:extLst>
          </p:cNvPr>
          <p:cNvSpPr txBox="1"/>
          <p:nvPr/>
        </p:nvSpPr>
        <p:spPr>
          <a:xfrm>
            <a:off x="296220" y="3555188"/>
            <a:ext cx="3263414" cy="405797"/>
          </a:xfrm>
          <a:prstGeom prst="rect">
            <a:avLst/>
          </a:prstGeom>
          <a:noFill/>
          <a:ln w="26425" cap="flat" cmpd="sng" algn="ctr">
            <a:noFill/>
            <a:prstDash val="solid"/>
          </a:ln>
          <a:effectLst/>
        </p:spPr>
        <p:txBody>
          <a:bodyPr vert="horz" lIns="0" tIns="0" rIns="0" bIns="0" rtlCol="0" anchor="ctr" anchorCtr="0"/>
          <a:lstStyle>
            <a:defPPr>
              <a:defRPr lang="en-US"/>
            </a:defPPr>
            <a:lvl1pPr algn="ctr">
              <a:lnSpc>
                <a:spcPct val="70000"/>
              </a:lnSpc>
              <a:defRPr sz="2000" b="1" kern="0">
                <a:solidFill>
                  <a:prstClr val="white"/>
                </a:solidFill>
                <a:latin typeface="Intel Clear Pro"/>
              </a:defRPr>
            </a:lvl1pPr>
          </a:lstStyle>
          <a:p>
            <a:pPr defTabSz="457189">
              <a:defRPr/>
            </a:pPr>
            <a:r>
              <a:rPr lang="en-US" sz="1400" b="0" dirty="0">
                <a:latin typeface="+mn-lt"/>
              </a:rPr>
              <a:t>IMFT Fab 60: USA </a:t>
            </a:r>
          </a:p>
        </p:txBody>
      </p:sp>
      <p:sp>
        <p:nvSpPr>
          <p:cNvPr id="41" name="TextBox 40">
            <a:extLst>
              <a:ext uri="{FF2B5EF4-FFF2-40B4-BE49-F238E27FC236}">
                <a16:creationId xmlns:a16="http://schemas.microsoft.com/office/drawing/2014/main" id="{C9C088B4-F580-274A-A6A9-60BA83BC2F54}"/>
              </a:ext>
            </a:extLst>
          </p:cNvPr>
          <p:cNvSpPr txBox="1"/>
          <p:nvPr/>
        </p:nvSpPr>
        <p:spPr>
          <a:xfrm>
            <a:off x="5657974" y="3377599"/>
            <a:ext cx="3032399" cy="760976"/>
          </a:xfrm>
          <a:prstGeom prst="rect">
            <a:avLst/>
          </a:prstGeom>
          <a:noFill/>
          <a:ln w="26425" cap="flat" cmpd="sng" algn="ctr">
            <a:noFill/>
            <a:prstDash val="solid"/>
          </a:ln>
          <a:effectLst/>
        </p:spPr>
        <p:txBody>
          <a:bodyPr vert="horz" lIns="0" tIns="0" rIns="0" bIns="0" rtlCol="0" anchor="ctr" anchorCtr="0"/>
          <a:lstStyle>
            <a:defPPr>
              <a:defRPr lang="en-US"/>
            </a:defPPr>
            <a:lvl1pPr marR="0" lvl="0" indent="0" algn="ctr" defTabSz="914400" fontAlgn="auto">
              <a:lnSpc>
                <a:spcPct val="70000"/>
              </a:lnSpc>
              <a:spcBef>
                <a:spcPts val="0"/>
              </a:spcBef>
              <a:spcAft>
                <a:spcPts val="0"/>
              </a:spcAft>
              <a:buClrTx/>
              <a:buSzTx/>
              <a:buFontTx/>
              <a:buNone/>
              <a:tabLst/>
              <a:defRPr sz="2200" b="1" kern="0">
                <a:solidFill>
                  <a:prstClr val="white"/>
                </a:solidFill>
                <a:latin typeface="Intel Clear Pro"/>
              </a:defRPr>
            </a:lvl1pPr>
          </a:lstStyle>
          <a:p>
            <a:r>
              <a:rPr lang="en-US" sz="1400" b="0" dirty="0">
                <a:latin typeface="+mn-lt"/>
              </a:rPr>
              <a:t>Intel Fab 68: China</a:t>
            </a:r>
          </a:p>
        </p:txBody>
      </p:sp>
      <p:sp>
        <p:nvSpPr>
          <p:cNvPr id="42" name="Rectangle 41">
            <a:extLst>
              <a:ext uri="{FF2B5EF4-FFF2-40B4-BE49-F238E27FC236}">
                <a16:creationId xmlns:a16="http://schemas.microsoft.com/office/drawing/2014/main" id="{974948EA-DE22-D146-9132-36EDA78B1C62}"/>
              </a:ext>
            </a:extLst>
          </p:cNvPr>
          <p:cNvSpPr/>
          <p:nvPr/>
        </p:nvSpPr>
        <p:spPr>
          <a:xfrm>
            <a:off x="113597" y="4439503"/>
            <a:ext cx="3758170" cy="276999"/>
          </a:xfrm>
          <a:prstGeom prst="rect">
            <a:avLst/>
          </a:prstGeom>
        </p:spPr>
        <p:txBody>
          <a:bodyPr wrap="square">
            <a:spAutoFit/>
          </a:bodyPr>
          <a:lstStyle/>
          <a:p>
            <a:pPr defTabSz="501182"/>
            <a:r>
              <a:rPr lang="en-US" sz="600" dirty="0">
                <a:solidFill>
                  <a:prstClr val="white"/>
                </a:solidFill>
              </a:rPr>
              <a:t>Based on internal forecasting 2016-2017. Forecasts are Intel estimates, based upon current expectations and available information and are subject to change without notice.</a:t>
            </a:r>
          </a:p>
        </p:txBody>
      </p:sp>
      <p:sp>
        <p:nvSpPr>
          <p:cNvPr id="43" name="TextBox 42">
            <a:extLst>
              <a:ext uri="{FF2B5EF4-FFF2-40B4-BE49-F238E27FC236}">
                <a16:creationId xmlns:a16="http://schemas.microsoft.com/office/drawing/2014/main" id="{76390EB1-6C9A-9E4C-A1D1-8DEC2A976BB7}"/>
              </a:ext>
            </a:extLst>
          </p:cNvPr>
          <p:cNvSpPr txBox="1"/>
          <p:nvPr/>
        </p:nvSpPr>
        <p:spPr>
          <a:xfrm>
            <a:off x="542123" y="1434028"/>
            <a:ext cx="2771609" cy="611148"/>
          </a:xfrm>
          <a:prstGeom prst="rect">
            <a:avLst/>
          </a:prstGeom>
          <a:noFill/>
          <a:ln w="26425" cap="flat" cmpd="sng" algn="ctr">
            <a:noFill/>
            <a:prstDash val="solid"/>
          </a:ln>
          <a:effectLst/>
        </p:spPr>
        <p:txBody>
          <a:bodyPr vert="horz" lIns="0" tIns="0" rIns="0" bIns="0" rtlCol="0" anchor="ctr" anchorCtr="0"/>
          <a:lstStyle>
            <a:defPPr>
              <a:defRPr lang="en-US"/>
            </a:defPPr>
            <a:lvl1pPr algn="ctr">
              <a:lnSpc>
                <a:spcPct val="70000"/>
              </a:lnSpc>
              <a:defRPr sz="2000" b="1" kern="0">
                <a:solidFill>
                  <a:prstClr val="white"/>
                </a:solidFill>
                <a:latin typeface="Intel Clear Pro"/>
              </a:defRPr>
            </a:lvl1pPr>
          </a:lstStyle>
          <a:p>
            <a:pPr defTabSz="457189">
              <a:defRPr/>
            </a:pPr>
            <a:r>
              <a:rPr lang="en-US" sz="2600" dirty="0">
                <a:solidFill>
                  <a:schemeClr val="accent3"/>
                </a:solidFill>
              </a:rPr>
              <a:t>Intel® Optane™ Technology</a:t>
            </a:r>
          </a:p>
        </p:txBody>
      </p:sp>
      <p:sp>
        <p:nvSpPr>
          <p:cNvPr id="44" name="TextBox 43">
            <a:extLst>
              <a:ext uri="{FF2B5EF4-FFF2-40B4-BE49-F238E27FC236}">
                <a16:creationId xmlns:a16="http://schemas.microsoft.com/office/drawing/2014/main" id="{13BFE97F-177C-524B-A895-9455C22238A3}"/>
              </a:ext>
            </a:extLst>
          </p:cNvPr>
          <p:cNvSpPr txBox="1"/>
          <p:nvPr/>
        </p:nvSpPr>
        <p:spPr>
          <a:xfrm>
            <a:off x="5788369" y="1434028"/>
            <a:ext cx="2771609" cy="611148"/>
          </a:xfrm>
          <a:prstGeom prst="rect">
            <a:avLst/>
          </a:prstGeom>
          <a:noFill/>
          <a:ln w="26425" cap="flat" cmpd="sng" algn="ctr">
            <a:noFill/>
            <a:prstDash val="solid"/>
          </a:ln>
          <a:effectLst/>
        </p:spPr>
        <p:txBody>
          <a:bodyPr vert="horz" lIns="0" tIns="0" rIns="0" bIns="0" rtlCol="0" anchor="ctr" anchorCtr="0"/>
          <a:lstStyle>
            <a:defPPr>
              <a:defRPr lang="en-US"/>
            </a:defPPr>
            <a:lvl1pPr algn="ctr">
              <a:lnSpc>
                <a:spcPct val="70000"/>
              </a:lnSpc>
              <a:defRPr sz="2000" b="1" kern="0">
                <a:solidFill>
                  <a:prstClr val="white"/>
                </a:solidFill>
                <a:latin typeface="Intel Clear Pro"/>
              </a:defRPr>
            </a:lvl1pPr>
          </a:lstStyle>
          <a:p>
            <a:pPr defTabSz="457189">
              <a:defRPr/>
            </a:pPr>
            <a:r>
              <a:rPr lang="en-US" sz="2600" dirty="0">
                <a:solidFill>
                  <a:schemeClr val="accent3"/>
                </a:solidFill>
              </a:rPr>
              <a:t>Intel® 3d </a:t>
            </a:r>
            <a:r>
              <a:rPr lang="en-US" sz="2600" dirty="0" err="1">
                <a:solidFill>
                  <a:schemeClr val="accent3"/>
                </a:solidFill>
              </a:rPr>
              <a:t>nand</a:t>
            </a:r>
            <a:r>
              <a:rPr lang="en-US" sz="2600" dirty="0">
                <a:solidFill>
                  <a:schemeClr val="accent3"/>
                </a:solidFill>
              </a:rPr>
              <a:t> Technology</a:t>
            </a:r>
          </a:p>
        </p:txBody>
      </p:sp>
      <p:sp>
        <p:nvSpPr>
          <p:cNvPr id="46" name="TextBox 45">
            <a:extLst>
              <a:ext uri="{FF2B5EF4-FFF2-40B4-BE49-F238E27FC236}">
                <a16:creationId xmlns:a16="http://schemas.microsoft.com/office/drawing/2014/main" id="{8BF2EE24-E6F5-F148-81E2-2E3A3D71319C}"/>
              </a:ext>
            </a:extLst>
          </p:cNvPr>
          <p:cNvSpPr txBox="1"/>
          <p:nvPr/>
        </p:nvSpPr>
        <p:spPr>
          <a:xfrm>
            <a:off x="2204047" y="868656"/>
            <a:ext cx="4738288" cy="307777"/>
          </a:xfrm>
          <a:prstGeom prst="rect">
            <a:avLst/>
          </a:prstGeom>
          <a:noFill/>
        </p:spPr>
        <p:txBody>
          <a:bodyPr vert="horz" wrap="square" lIns="0" tIns="0" rIns="0" bIns="0" rtlCol="0">
            <a:spAutoFit/>
          </a:bodyPr>
          <a:lstStyle/>
          <a:p>
            <a:pPr algn="ctr"/>
            <a:r>
              <a:rPr lang="en-US" sz="2000" b="1" dirty="0">
                <a:solidFill>
                  <a:schemeClr val="accent3"/>
                </a:solidFill>
                <a:latin typeface="+mj-lt"/>
              </a:rPr>
              <a:t>Ready for rapidly increasing demand</a:t>
            </a:r>
          </a:p>
        </p:txBody>
      </p:sp>
      <p:pic>
        <p:nvPicPr>
          <p:cNvPr id="6" name="Picture 5">
            <a:extLst>
              <a:ext uri="{FF2B5EF4-FFF2-40B4-BE49-F238E27FC236}">
                <a16:creationId xmlns:a16="http://schemas.microsoft.com/office/drawing/2014/main" id="{57FC912B-2921-9A4C-8711-E90A430AA9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2260" y="1960655"/>
            <a:ext cx="2583824" cy="1556057"/>
          </a:xfrm>
          <a:prstGeom prst="rect">
            <a:avLst/>
          </a:prstGeom>
        </p:spPr>
      </p:pic>
      <p:grpSp>
        <p:nvGrpSpPr>
          <p:cNvPr id="9" name="Group 8">
            <a:extLst>
              <a:ext uri="{FF2B5EF4-FFF2-40B4-BE49-F238E27FC236}">
                <a16:creationId xmlns:a16="http://schemas.microsoft.com/office/drawing/2014/main" id="{FB15DA0B-1C9D-7945-90CA-F5BB1F984FC3}"/>
              </a:ext>
            </a:extLst>
          </p:cNvPr>
          <p:cNvGrpSpPr/>
          <p:nvPr/>
        </p:nvGrpSpPr>
        <p:grpSpPr>
          <a:xfrm>
            <a:off x="3277889" y="2438350"/>
            <a:ext cx="2590603" cy="524127"/>
            <a:chOff x="4299097" y="5178246"/>
            <a:chExt cx="3454137" cy="698836"/>
          </a:xfrm>
        </p:grpSpPr>
        <p:sp>
          <p:nvSpPr>
            <p:cNvPr id="40" name="TextBox 39">
              <a:extLst>
                <a:ext uri="{FF2B5EF4-FFF2-40B4-BE49-F238E27FC236}">
                  <a16:creationId xmlns:a16="http://schemas.microsoft.com/office/drawing/2014/main" id="{EE1357CF-6A1C-5C48-9E6B-A6FDCB0A7901}"/>
                </a:ext>
              </a:extLst>
            </p:cNvPr>
            <p:cNvSpPr txBox="1"/>
            <p:nvPr/>
          </p:nvSpPr>
          <p:spPr>
            <a:xfrm>
              <a:off x="4299097" y="5377823"/>
              <a:ext cx="3454137" cy="373436"/>
            </a:xfrm>
            <a:prstGeom prst="rect">
              <a:avLst/>
            </a:prstGeom>
            <a:noFill/>
          </p:spPr>
          <p:txBody>
            <a:bodyPr vert="horz" wrap="square" lIns="0" tIns="0" rIns="0" bIns="0" rtlCol="0">
              <a:spAutoFit/>
            </a:bodyPr>
            <a:lstStyle/>
            <a:p>
              <a:pPr algn="ctr" defTabSz="457178">
                <a:lnSpc>
                  <a:spcPct val="70000"/>
                </a:lnSpc>
                <a:tabLst>
                  <a:tab pos="3597095" algn="l"/>
                </a:tabLst>
              </a:pPr>
              <a:r>
                <a:rPr lang="en-US" sz="26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Increasing Capacity</a:t>
              </a:r>
              <a:endParaRPr lang="en-US" sz="2600" baseline="440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endParaRPr>
            </a:p>
          </p:txBody>
        </p:sp>
        <p:cxnSp>
          <p:nvCxnSpPr>
            <p:cNvPr id="49" name="Straight Connector 48">
              <a:extLst>
                <a:ext uri="{FF2B5EF4-FFF2-40B4-BE49-F238E27FC236}">
                  <a16:creationId xmlns:a16="http://schemas.microsoft.com/office/drawing/2014/main" id="{90CB5D31-2502-4B4A-BFC7-3BA7AFC2EACD}"/>
                </a:ext>
              </a:extLst>
            </p:cNvPr>
            <p:cNvCxnSpPr/>
            <p:nvPr/>
          </p:nvCxnSpPr>
          <p:spPr>
            <a:xfrm>
              <a:off x="4502637" y="5178246"/>
              <a:ext cx="3047058" cy="0"/>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0" scaled="1"/>
                <a:tileRect/>
              </a:gradFill>
              <a:prstDash val="solid"/>
            </a:ln>
            <a:effectLst/>
          </p:spPr>
        </p:cxnSp>
        <p:cxnSp>
          <p:nvCxnSpPr>
            <p:cNvPr id="58" name="Straight Connector 57">
              <a:extLst>
                <a:ext uri="{FF2B5EF4-FFF2-40B4-BE49-F238E27FC236}">
                  <a16:creationId xmlns:a16="http://schemas.microsoft.com/office/drawing/2014/main" id="{9B753D8A-085A-D942-A190-7AD15E75DAE9}"/>
                </a:ext>
              </a:extLst>
            </p:cNvPr>
            <p:cNvCxnSpPr/>
            <p:nvPr/>
          </p:nvCxnSpPr>
          <p:spPr>
            <a:xfrm>
              <a:off x="4502637" y="5877082"/>
              <a:ext cx="3047058" cy="0"/>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0" scaled="1"/>
                <a:tileRect/>
              </a:gradFill>
              <a:prstDash val="solid"/>
            </a:ln>
            <a:effectLst/>
          </p:spPr>
        </p:cxnSp>
      </p:grpSp>
      <p:pic>
        <p:nvPicPr>
          <p:cNvPr id="4" name="Picture 3">
            <a:extLst>
              <a:ext uri="{FF2B5EF4-FFF2-40B4-BE49-F238E27FC236}">
                <a16:creationId xmlns:a16="http://schemas.microsoft.com/office/drawing/2014/main" id="{4B928572-C5FE-994C-933A-4436674245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430"/>
          <a:stretch/>
        </p:blipFill>
        <p:spPr>
          <a:xfrm>
            <a:off x="644025" y="1965160"/>
            <a:ext cx="2567804" cy="1551551"/>
          </a:xfrm>
          <a:prstGeom prst="rect">
            <a:avLst/>
          </a:prstGeom>
        </p:spPr>
      </p:pic>
    </p:spTree>
    <p:extLst>
      <p:ext uri="{BB962C8B-B14F-4D97-AF65-F5344CB8AC3E}">
        <p14:creationId xmlns:p14="http://schemas.microsoft.com/office/powerpoint/2010/main" val="135941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solidFill>
                  <a:prstClr val="white"/>
                </a:solidFill>
              </a:rPr>
              <a:pPr/>
              <a:t>11</a:t>
            </a:fld>
            <a:endParaRPr lang="en-US" dirty="0">
              <a:solidFill>
                <a:prstClr val="white"/>
              </a:solidFill>
            </a:endParaRPr>
          </a:p>
        </p:txBody>
      </p:sp>
      <p:sp>
        <p:nvSpPr>
          <p:cNvPr id="44" name="Text Placeholder 43">
            <a:extLst>
              <a:ext uri="{FF2B5EF4-FFF2-40B4-BE49-F238E27FC236}">
                <a16:creationId xmlns:a16="http://schemas.microsoft.com/office/drawing/2014/main" id="{A92FBC28-AD33-374F-B86A-EDD7D436AD65}"/>
              </a:ext>
            </a:extLst>
          </p:cNvPr>
          <p:cNvSpPr>
            <a:spLocks noGrp="1"/>
          </p:cNvSpPr>
          <p:nvPr>
            <p:ph type="body" sz="quarter" idx="14"/>
          </p:nvPr>
        </p:nvSpPr>
        <p:spPr/>
        <p:txBody>
          <a:bodyPr/>
          <a:lstStyle/>
          <a:p>
            <a:r>
              <a:rPr lang="en-US" dirty="0"/>
              <a:t>Redefining the memory/storage hierarchy</a:t>
            </a:r>
          </a:p>
        </p:txBody>
      </p:sp>
      <p:sp>
        <p:nvSpPr>
          <p:cNvPr id="4" name="Trapezoid 3"/>
          <p:cNvSpPr/>
          <p:nvPr/>
        </p:nvSpPr>
        <p:spPr>
          <a:xfrm>
            <a:off x="3973906" y="1697660"/>
            <a:ext cx="2784448" cy="1737657"/>
          </a:xfrm>
          <a:prstGeom prst="trapezoid">
            <a:avLst>
              <a:gd name="adj" fmla="val 50849"/>
            </a:avLst>
          </a:prstGeom>
          <a:solidFill>
            <a:schemeClr val="accent2"/>
          </a:solidFill>
          <a:ln w="44450" cap="flat" cmpd="sng" algn="ctr">
            <a:solidFill>
              <a:schemeClr val="accent3"/>
            </a:solidFill>
            <a:prstDash val="solid"/>
          </a:ln>
          <a:effectLst/>
        </p:spPr>
        <p:txBody>
          <a:bodyPr rtlCol="0" anchor="ctr"/>
          <a:lstStyle/>
          <a:p>
            <a:pPr algn="ctr" defTabSz="685783">
              <a:defRPr/>
            </a:pPr>
            <a:endParaRPr lang="en-US" sz="1013" kern="0">
              <a:solidFill>
                <a:prstClr val="white"/>
              </a:solidFill>
            </a:endParaRPr>
          </a:p>
        </p:txBody>
      </p:sp>
      <p:sp>
        <p:nvSpPr>
          <p:cNvPr id="5" name="TextBox 4"/>
          <p:cNvSpPr txBox="1"/>
          <p:nvPr/>
        </p:nvSpPr>
        <p:spPr>
          <a:xfrm>
            <a:off x="4676815" y="2816187"/>
            <a:ext cx="1324465" cy="369332"/>
          </a:xfrm>
          <a:prstGeom prst="rect">
            <a:avLst/>
          </a:prstGeom>
          <a:noFill/>
        </p:spPr>
        <p:txBody>
          <a:bodyPr vert="horz" wrap="none" lIns="0" tIns="0" rIns="0" bIns="0" rtlCol="0">
            <a:spAutoFit/>
          </a:bodyPr>
          <a:lstStyle/>
          <a:p>
            <a:pPr algn="ctr" defTabSz="685783"/>
            <a:r>
              <a:rPr lang="en-US" sz="1200" b="1" spc="-38" dirty="0">
                <a:solidFill>
                  <a:prstClr val="white"/>
                </a:solidFill>
                <a:ea typeface="Intel Clear Pro" panose="020B0804020202060201" pitchFamily="34" charset="0"/>
                <a:cs typeface="Intel Clear Pro" panose="020B0804020202060201" pitchFamily="34" charset="0"/>
              </a:rPr>
              <a:t>Intel® Optane™ SSD </a:t>
            </a:r>
          </a:p>
          <a:p>
            <a:pPr algn="ctr" defTabSz="685783"/>
            <a:r>
              <a:rPr lang="en-US" sz="1200" b="1" spc="-38" dirty="0">
                <a:solidFill>
                  <a:prstClr val="white"/>
                </a:solidFill>
                <a:ea typeface="Intel Clear Pro" panose="020B0804020202060201" pitchFamily="34" charset="0"/>
                <a:cs typeface="Intel Clear Pro" panose="020B0804020202060201" pitchFamily="34" charset="0"/>
              </a:rPr>
              <a:t>with software</a:t>
            </a:r>
          </a:p>
        </p:txBody>
      </p:sp>
      <p:sp>
        <p:nvSpPr>
          <p:cNvPr id="8" name="Trapezoid 7"/>
          <p:cNvSpPr/>
          <p:nvPr/>
        </p:nvSpPr>
        <p:spPr>
          <a:xfrm>
            <a:off x="543012" y="1830899"/>
            <a:ext cx="3316612" cy="2538945"/>
          </a:xfrm>
          <a:prstGeom prst="trapezoid">
            <a:avLst>
              <a:gd name="adj" fmla="val 50856"/>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prstClr val="white"/>
              </a:solidFill>
            </a:endParaRPr>
          </a:p>
        </p:txBody>
      </p:sp>
      <p:sp>
        <p:nvSpPr>
          <p:cNvPr id="9" name="Isosceles Triangle 8"/>
          <p:cNvSpPr/>
          <p:nvPr/>
        </p:nvSpPr>
        <p:spPr>
          <a:xfrm>
            <a:off x="1966109" y="1127004"/>
            <a:ext cx="468372" cy="449768"/>
          </a:xfrm>
          <a:prstGeom prst="triangl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prstClr val="white"/>
              </a:solidFill>
            </a:endParaRPr>
          </a:p>
        </p:txBody>
      </p:sp>
      <p:sp>
        <p:nvSpPr>
          <p:cNvPr id="10" name="Isosceles Triangle 9"/>
          <p:cNvSpPr/>
          <p:nvPr/>
        </p:nvSpPr>
        <p:spPr>
          <a:xfrm>
            <a:off x="2017213" y="1220116"/>
            <a:ext cx="365795" cy="360356"/>
          </a:xfrm>
          <a:prstGeom prst="triangle">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schemeClr val="accent5"/>
              </a:solidFill>
            </a:endParaRPr>
          </a:p>
        </p:txBody>
      </p:sp>
      <p:sp>
        <p:nvSpPr>
          <p:cNvPr id="11" name="TextBox 10"/>
          <p:cNvSpPr txBox="1"/>
          <p:nvPr/>
        </p:nvSpPr>
        <p:spPr>
          <a:xfrm>
            <a:off x="2074006" y="1437925"/>
            <a:ext cx="254621" cy="115416"/>
          </a:xfrm>
          <a:prstGeom prst="rect">
            <a:avLst/>
          </a:prstGeom>
          <a:noFill/>
        </p:spPr>
        <p:txBody>
          <a:bodyPr vert="horz" wrap="none" lIns="0" tIns="0" rIns="0" bIns="0" rtlCol="0">
            <a:spAutoFit/>
          </a:bodyPr>
          <a:lstStyle/>
          <a:p>
            <a:pPr algn="ctr" defTabSz="685783"/>
            <a:r>
              <a:rPr lang="en-US" sz="750" b="1" spc="-38" dirty="0">
                <a:solidFill>
                  <a:prstClr val="white"/>
                </a:solidFill>
                <a:latin typeface="+mj-lt"/>
                <a:ea typeface="Intel Clear Pro" panose="020B0804020202060201" pitchFamily="34" charset="0"/>
                <a:cs typeface="Intel Clear Pro" panose="020B0804020202060201" pitchFamily="34" charset="0"/>
              </a:rPr>
              <a:t>DRAM</a:t>
            </a:r>
          </a:p>
        </p:txBody>
      </p:sp>
      <p:sp>
        <p:nvSpPr>
          <p:cNvPr id="12" name="Trapezoid 11"/>
          <p:cNvSpPr/>
          <p:nvPr/>
        </p:nvSpPr>
        <p:spPr>
          <a:xfrm>
            <a:off x="1845504" y="1591979"/>
            <a:ext cx="707653" cy="249686"/>
          </a:xfrm>
          <a:prstGeom prst="trapezoid">
            <a:avLst>
              <a:gd name="adj" fmla="val 50856"/>
            </a:avLst>
          </a:prstGeom>
          <a:solidFill>
            <a:schemeClr val="accent2"/>
          </a:solidFill>
          <a:ln w="44450" cap="flat">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prstClr val="white"/>
              </a:solidFill>
            </a:endParaRPr>
          </a:p>
        </p:txBody>
      </p:sp>
      <p:sp>
        <p:nvSpPr>
          <p:cNvPr id="13" name="TextBox 12"/>
          <p:cNvSpPr txBox="1"/>
          <p:nvPr/>
        </p:nvSpPr>
        <p:spPr>
          <a:xfrm>
            <a:off x="2005943" y="1646005"/>
            <a:ext cx="390748" cy="123111"/>
          </a:xfrm>
          <a:prstGeom prst="rect">
            <a:avLst/>
          </a:prstGeom>
          <a:noFill/>
        </p:spPr>
        <p:txBody>
          <a:bodyPr vert="horz" wrap="none" lIns="0" tIns="0" rIns="0" bIns="0" rtlCol="0">
            <a:spAutoFit/>
          </a:bodyPr>
          <a:lstStyle/>
          <a:p>
            <a:pPr algn="ctr" defTabSz="685783"/>
            <a:r>
              <a:rPr lang="en-US" sz="800" b="1" spc="-38" dirty="0">
                <a:solidFill>
                  <a:prstClr val="white"/>
                </a:solidFill>
                <a:latin typeface="+mj-lt"/>
                <a:ea typeface="Intel Clear Pro" panose="020B0804020202060201" pitchFamily="34" charset="0"/>
                <a:cs typeface="Intel Clear Pro" panose="020B0804020202060201" pitchFamily="34" charset="0"/>
              </a:rPr>
              <a:t>NVDIMM</a:t>
            </a:r>
          </a:p>
        </p:txBody>
      </p:sp>
      <p:sp>
        <p:nvSpPr>
          <p:cNvPr id="14" name="Trapezoid 13"/>
          <p:cNvSpPr/>
          <p:nvPr/>
        </p:nvSpPr>
        <p:spPr>
          <a:xfrm>
            <a:off x="1681786" y="1857186"/>
            <a:ext cx="1041787" cy="381738"/>
          </a:xfrm>
          <a:prstGeom prst="trapezoid">
            <a:avLst>
              <a:gd name="adj" fmla="val 5085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prstClr val="white"/>
              </a:solidFill>
            </a:endParaRPr>
          </a:p>
        </p:txBody>
      </p:sp>
      <p:sp>
        <p:nvSpPr>
          <p:cNvPr id="15" name="Trapezoid 14"/>
          <p:cNvSpPr/>
          <p:nvPr/>
        </p:nvSpPr>
        <p:spPr>
          <a:xfrm>
            <a:off x="1252504" y="2266626"/>
            <a:ext cx="1897626" cy="813919"/>
          </a:xfrm>
          <a:prstGeom prst="trapezoid">
            <a:avLst>
              <a:gd name="adj" fmla="val 50856"/>
            </a:avLst>
          </a:prstGeom>
          <a:solidFill>
            <a:srgbClr val="055D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prstClr val="white"/>
              </a:solidFill>
            </a:endParaRPr>
          </a:p>
        </p:txBody>
      </p:sp>
      <p:sp>
        <p:nvSpPr>
          <p:cNvPr id="16" name="Trapezoid 15"/>
          <p:cNvSpPr/>
          <p:nvPr/>
        </p:nvSpPr>
        <p:spPr>
          <a:xfrm>
            <a:off x="959995" y="3110314"/>
            <a:ext cx="2482646" cy="553713"/>
          </a:xfrm>
          <a:prstGeom prst="trapezoid">
            <a:avLst>
              <a:gd name="adj" fmla="val 50856"/>
            </a:avLst>
          </a:prstGeom>
          <a:solidFill>
            <a:srgbClr val="003C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prstClr val="white"/>
              </a:solidFill>
            </a:endParaRPr>
          </a:p>
        </p:txBody>
      </p:sp>
      <p:sp>
        <p:nvSpPr>
          <p:cNvPr id="17" name="Trapezoid 16"/>
          <p:cNvSpPr/>
          <p:nvPr/>
        </p:nvSpPr>
        <p:spPr>
          <a:xfrm>
            <a:off x="631229" y="3693796"/>
            <a:ext cx="3140177" cy="628534"/>
          </a:xfrm>
          <a:prstGeom prst="trapezoid">
            <a:avLst>
              <a:gd name="adj" fmla="val 50856"/>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prstClr val="white"/>
              </a:solidFill>
            </a:endParaRPr>
          </a:p>
        </p:txBody>
      </p:sp>
      <p:sp>
        <p:nvSpPr>
          <p:cNvPr id="18" name="TextBox 17"/>
          <p:cNvSpPr txBox="1"/>
          <p:nvPr/>
        </p:nvSpPr>
        <p:spPr>
          <a:xfrm>
            <a:off x="1783512" y="1954219"/>
            <a:ext cx="835613" cy="123111"/>
          </a:xfrm>
          <a:prstGeom prst="rect">
            <a:avLst/>
          </a:prstGeom>
          <a:noFill/>
        </p:spPr>
        <p:txBody>
          <a:bodyPr vert="horz" wrap="none" lIns="0" tIns="0" rIns="0" bIns="0" rtlCol="0">
            <a:spAutoFit/>
          </a:bodyPr>
          <a:lstStyle/>
          <a:p>
            <a:pPr algn="ctr" defTabSz="685783"/>
            <a:r>
              <a:rPr lang="en-US" sz="775" b="1" spc="-38" dirty="0">
                <a:solidFill>
                  <a:prstClr val="white"/>
                </a:solidFill>
                <a:latin typeface="+mj-lt"/>
                <a:ea typeface="Intel Clear Pro" panose="020B0804020202060201" pitchFamily="34" charset="0"/>
                <a:cs typeface="Intel Clear Pro" panose="020B0804020202060201" pitchFamily="34" charset="0"/>
              </a:rPr>
              <a:t>Intel® Optane™ SSD</a:t>
            </a:r>
          </a:p>
        </p:txBody>
      </p:sp>
      <p:sp>
        <p:nvSpPr>
          <p:cNvPr id="19" name="TextBox 18"/>
          <p:cNvSpPr txBox="1"/>
          <p:nvPr/>
        </p:nvSpPr>
        <p:spPr>
          <a:xfrm>
            <a:off x="1981192" y="2088457"/>
            <a:ext cx="440249" cy="123111"/>
          </a:xfrm>
          <a:prstGeom prst="rect">
            <a:avLst/>
          </a:prstGeom>
          <a:noFill/>
        </p:spPr>
        <p:txBody>
          <a:bodyPr vert="horz" wrap="none" lIns="0" tIns="0" rIns="0" bIns="0" rtlCol="0">
            <a:spAutoFit/>
          </a:bodyPr>
          <a:lstStyle/>
          <a:p>
            <a:pPr algn="ctr" defTabSz="685783"/>
            <a:r>
              <a:rPr lang="en-US" sz="800" b="1" spc="-38" dirty="0" err="1">
                <a:solidFill>
                  <a:prstClr val="white"/>
                </a:solidFill>
                <a:latin typeface="+mj-lt"/>
                <a:ea typeface="Intel Clear Pro" panose="020B0804020202060201" pitchFamily="34" charset="0"/>
                <a:cs typeface="Intel Clear Pro" panose="020B0804020202060201" pitchFamily="34" charset="0"/>
              </a:rPr>
              <a:t>PCIe</a:t>
            </a:r>
            <a:r>
              <a:rPr lang="en-US" sz="800" b="1" spc="-38" dirty="0">
                <a:solidFill>
                  <a:prstClr val="white"/>
                </a:solidFill>
                <a:latin typeface="+mj-lt"/>
                <a:ea typeface="Intel Clear Pro" panose="020B0804020202060201" pitchFamily="34" charset="0"/>
                <a:cs typeface="Intel Clear Pro" panose="020B0804020202060201" pitchFamily="34" charset="0"/>
              </a:rPr>
              <a:t>* SSD</a:t>
            </a:r>
          </a:p>
        </p:txBody>
      </p:sp>
      <p:sp>
        <p:nvSpPr>
          <p:cNvPr id="20" name="TextBox 19"/>
          <p:cNvSpPr txBox="1"/>
          <p:nvPr/>
        </p:nvSpPr>
        <p:spPr>
          <a:xfrm>
            <a:off x="1981192" y="2433823"/>
            <a:ext cx="440250" cy="123111"/>
          </a:xfrm>
          <a:prstGeom prst="rect">
            <a:avLst/>
          </a:prstGeom>
          <a:noFill/>
        </p:spPr>
        <p:txBody>
          <a:bodyPr vert="horz" wrap="none" lIns="0" tIns="0" rIns="0" bIns="0" rtlCol="0">
            <a:spAutoFit/>
          </a:bodyPr>
          <a:lstStyle/>
          <a:p>
            <a:pPr algn="ctr" defTabSz="685783"/>
            <a:r>
              <a:rPr lang="en-US" sz="800" b="1" spc="-38" dirty="0" err="1">
                <a:solidFill>
                  <a:prstClr val="white"/>
                </a:solidFill>
                <a:ea typeface="Intel Clear Pro" panose="020B0804020202060201" pitchFamily="34" charset="0"/>
                <a:cs typeface="Intel Clear Pro" panose="020B0804020202060201" pitchFamily="34" charset="0"/>
              </a:rPr>
              <a:t>PCIe</a:t>
            </a:r>
            <a:r>
              <a:rPr lang="en-US" sz="800" b="1" spc="-38" dirty="0">
                <a:solidFill>
                  <a:prstClr val="white"/>
                </a:solidFill>
                <a:ea typeface="Intel Clear Pro" panose="020B0804020202060201" pitchFamily="34" charset="0"/>
                <a:cs typeface="Intel Clear Pro" panose="020B0804020202060201" pitchFamily="34" charset="0"/>
              </a:rPr>
              <a:t>* SSD</a:t>
            </a:r>
          </a:p>
        </p:txBody>
      </p:sp>
      <p:sp>
        <p:nvSpPr>
          <p:cNvPr id="21" name="TextBox 20"/>
          <p:cNvSpPr txBox="1"/>
          <p:nvPr/>
        </p:nvSpPr>
        <p:spPr>
          <a:xfrm>
            <a:off x="1977154" y="2777210"/>
            <a:ext cx="448328" cy="123111"/>
          </a:xfrm>
          <a:prstGeom prst="rect">
            <a:avLst/>
          </a:prstGeom>
          <a:noFill/>
        </p:spPr>
        <p:txBody>
          <a:bodyPr vert="horz" wrap="none" lIns="0" tIns="0" rIns="0" bIns="0" rtlCol="0">
            <a:spAutoFit/>
          </a:bodyPr>
          <a:lstStyle/>
          <a:p>
            <a:pPr algn="ctr" defTabSz="685783"/>
            <a:r>
              <a:rPr lang="en-US" sz="800" b="1" spc="-38" dirty="0">
                <a:solidFill>
                  <a:prstClr val="white"/>
                </a:solidFill>
                <a:latin typeface="+mj-lt"/>
                <a:ea typeface="Intel Clear Pro" panose="020B0804020202060201" pitchFamily="34" charset="0"/>
                <a:cs typeface="Intel Clear Pro" panose="020B0804020202060201" pitchFamily="34" charset="0"/>
              </a:rPr>
              <a:t>SATA SSD</a:t>
            </a:r>
          </a:p>
        </p:txBody>
      </p:sp>
      <p:sp>
        <p:nvSpPr>
          <p:cNvPr id="22" name="TextBox 21"/>
          <p:cNvSpPr txBox="1"/>
          <p:nvPr/>
        </p:nvSpPr>
        <p:spPr>
          <a:xfrm>
            <a:off x="1977154" y="3213945"/>
            <a:ext cx="448328" cy="123111"/>
          </a:xfrm>
          <a:prstGeom prst="rect">
            <a:avLst/>
          </a:prstGeom>
          <a:noFill/>
        </p:spPr>
        <p:txBody>
          <a:bodyPr vert="horz" wrap="none" lIns="0" tIns="0" rIns="0" bIns="0" rtlCol="0">
            <a:spAutoFit/>
          </a:bodyPr>
          <a:lstStyle/>
          <a:p>
            <a:pPr algn="ctr" defTabSz="685783"/>
            <a:r>
              <a:rPr lang="en-US" sz="800" b="1" spc="-38" dirty="0">
                <a:solidFill>
                  <a:prstClr val="white"/>
                </a:solidFill>
                <a:latin typeface="+mj-lt"/>
                <a:ea typeface="Intel Clear Pro" panose="020B0804020202060201" pitchFamily="34" charset="0"/>
                <a:cs typeface="Intel Clear Pro" panose="020B0804020202060201" pitchFamily="34" charset="0"/>
              </a:rPr>
              <a:t>SATA SSD</a:t>
            </a:r>
          </a:p>
        </p:txBody>
      </p:sp>
      <p:sp>
        <p:nvSpPr>
          <p:cNvPr id="23" name="TextBox 22"/>
          <p:cNvSpPr txBox="1"/>
          <p:nvPr/>
        </p:nvSpPr>
        <p:spPr>
          <a:xfrm>
            <a:off x="2099625" y="3444981"/>
            <a:ext cx="203389" cy="123111"/>
          </a:xfrm>
          <a:prstGeom prst="rect">
            <a:avLst/>
          </a:prstGeom>
          <a:noFill/>
        </p:spPr>
        <p:txBody>
          <a:bodyPr vert="horz" wrap="none" lIns="0" tIns="0" rIns="0" bIns="0" rtlCol="0">
            <a:spAutoFit/>
          </a:bodyPr>
          <a:lstStyle/>
          <a:p>
            <a:pPr algn="ctr" defTabSz="685783"/>
            <a:r>
              <a:rPr lang="en-US" sz="800" b="1" spc="-38" dirty="0">
                <a:solidFill>
                  <a:prstClr val="white"/>
                </a:solidFill>
                <a:latin typeface="+mj-lt"/>
                <a:ea typeface="Intel Clear Pro" panose="020B0804020202060201" pitchFamily="34" charset="0"/>
                <a:cs typeface="Intel Clear Pro" panose="020B0804020202060201" pitchFamily="34" charset="0"/>
              </a:rPr>
              <a:t>HDD</a:t>
            </a:r>
          </a:p>
        </p:txBody>
      </p:sp>
      <p:sp>
        <p:nvSpPr>
          <p:cNvPr id="24" name="TextBox 23"/>
          <p:cNvSpPr txBox="1"/>
          <p:nvPr/>
        </p:nvSpPr>
        <p:spPr>
          <a:xfrm>
            <a:off x="2099625" y="3824114"/>
            <a:ext cx="203389" cy="123111"/>
          </a:xfrm>
          <a:prstGeom prst="rect">
            <a:avLst/>
          </a:prstGeom>
          <a:noFill/>
        </p:spPr>
        <p:txBody>
          <a:bodyPr vert="horz" wrap="none" lIns="0" tIns="0" rIns="0" bIns="0" rtlCol="0">
            <a:spAutoFit/>
          </a:bodyPr>
          <a:lstStyle/>
          <a:p>
            <a:pPr algn="ctr" defTabSz="685783"/>
            <a:r>
              <a:rPr lang="en-US" sz="800" b="1" spc="-38" dirty="0">
                <a:solidFill>
                  <a:prstClr val="white"/>
                </a:solidFill>
                <a:latin typeface="+mj-lt"/>
                <a:ea typeface="Intel Clear Pro" panose="020B0804020202060201" pitchFamily="34" charset="0"/>
                <a:cs typeface="Intel Clear Pro" panose="020B0804020202060201" pitchFamily="34" charset="0"/>
              </a:rPr>
              <a:t>HDD</a:t>
            </a:r>
          </a:p>
        </p:txBody>
      </p:sp>
      <p:sp>
        <p:nvSpPr>
          <p:cNvPr id="25" name="TextBox 24"/>
          <p:cNvSpPr txBox="1"/>
          <p:nvPr/>
        </p:nvSpPr>
        <p:spPr>
          <a:xfrm>
            <a:off x="2090838" y="4068714"/>
            <a:ext cx="220958" cy="123111"/>
          </a:xfrm>
          <a:prstGeom prst="rect">
            <a:avLst/>
          </a:prstGeom>
          <a:noFill/>
        </p:spPr>
        <p:txBody>
          <a:bodyPr vert="horz" wrap="none" lIns="0" tIns="0" rIns="0" bIns="0" rtlCol="0">
            <a:spAutoFit/>
          </a:bodyPr>
          <a:lstStyle/>
          <a:p>
            <a:pPr algn="ctr" defTabSz="685783"/>
            <a:r>
              <a:rPr lang="en-US" sz="800" b="1" spc="-38" dirty="0">
                <a:solidFill>
                  <a:prstClr val="white"/>
                </a:solidFill>
                <a:latin typeface="+mj-lt"/>
                <a:ea typeface="Intel Clear Pro" panose="020B0804020202060201" pitchFamily="34" charset="0"/>
                <a:cs typeface="Intel Clear Pro" panose="020B0804020202060201" pitchFamily="34" charset="0"/>
              </a:rPr>
              <a:t>Tape</a:t>
            </a:r>
          </a:p>
        </p:txBody>
      </p:sp>
      <p:cxnSp>
        <p:nvCxnSpPr>
          <p:cNvPr id="26" name="Straight Arrow Connector 25"/>
          <p:cNvCxnSpPr>
            <a:cxnSpLocks/>
          </p:cNvCxnSpPr>
          <p:nvPr/>
        </p:nvCxnSpPr>
        <p:spPr>
          <a:xfrm flipV="1">
            <a:off x="1743567" y="1643200"/>
            <a:ext cx="67139" cy="131770"/>
          </a:xfrm>
          <a:prstGeom prst="straightConnector1">
            <a:avLst/>
          </a:prstGeom>
          <a:ln>
            <a:solidFill>
              <a:schemeClr val="bg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7841272">
            <a:off x="1715295" y="1373259"/>
            <a:ext cx="425694" cy="145730"/>
          </a:xfrm>
          <a:prstGeom prst="rect">
            <a:avLst/>
          </a:prstGeom>
          <a:noFill/>
        </p:spPr>
        <p:txBody>
          <a:bodyPr vert="horz" wrap="none" lIns="0" tIns="0" rIns="0" bIns="0" rtlCol="0">
            <a:noAutofit/>
          </a:bodyPr>
          <a:lstStyle/>
          <a:p>
            <a:pPr algn="ctr" defTabSz="685783"/>
            <a:r>
              <a:rPr lang="en-US" sz="750" spc="-38" dirty="0">
                <a:solidFill>
                  <a:schemeClr val="bg1"/>
                </a:solidFill>
              </a:rPr>
              <a:t>MEMORY</a:t>
            </a:r>
          </a:p>
        </p:txBody>
      </p:sp>
      <p:cxnSp>
        <p:nvCxnSpPr>
          <p:cNvPr id="28" name="Straight Arrow Connector 27"/>
          <p:cNvCxnSpPr>
            <a:cxnSpLocks/>
          </p:cNvCxnSpPr>
          <p:nvPr/>
        </p:nvCxnSpPr>
        <p:spPr>
          <a:xfrm flipV="1">
            <a:off x="456010" y="3216335"/>
            <a:ext cx="551952" cy="1073069"/>
          </a:xfrm>
          <a:prstGeom prst="straightConnector1">
            <a:avLst/>
          </a:prstGeom>
          <a:ln>
            <a:solidFill>
              <a:schemeClr val="bg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7798623">
            <a:off x="880771" y="2910435"/>
            <a:ext cx="528505" cy="145730"/>
          </a:xfrm>
          <a:prstGeom prst="rect">
            <a:avLst/>
          </a:prstGeom>
          <a:noFill/>
        </p:spPr>
        <p:txBody>
          <a:bodyPr vert="horz" wrap="none" lIns="0" tIns="0" rIns="0" bIns="0" rtlCol="0">
            <a:noAutofit/>
          </a:bodyPr>
          <a:lstStyle/>
          <a:p>
            <a:pPr algn="ctr" defTabSz="685783"/>
            <a:r>
              <a:rPr lang="en-US" sz="750" spc="-38" dirty="0">
                <a:solidFill>
                  <a:schemeClr val="bg1"/>
                </a:solidFill>
              </a:rPr>
              <a:t>STORAGE </a:t>
            </a:r>
          </a:p>
        </p:txBody>
      </p:sp>
      <p:cxnSp>
        <p:nvCxnSpPr>
          <p:cNvPr id="30" name="Straight Connector 29"/>
          <p:cNvCxnSpPr>
            <a:cxnSpLocks/>
          </p:cNvCxnSpPr>
          <p:nvPr/>
        </p:nvCxnSpPr>
        <p:spPr>
          <a:xfrm>
            <a:off x="2550833" y="1841664"/>
            <a:ext cx="1370828" cy="1603317"/>
          </a:xfrm>
          <a:prstGeom prst="line">
            <a:avLst/>
          </a:prstGeom>
          <a:ln w="3810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2477929" y="1594661"/>
            <a:ext cx="2271445" cy="100482"/>
          </a:xfrm>
          <a:prstGeom prst="line">
            <a:avLst/>
          </a:prstGeom>
          <a:ln w="3810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Content Placeholder 4"/>
          <p:cNvSpPr txBox="1">
            <a:spLocks/>
          </p:cNvSpPr>
          <p:nvPr/>
        </p:nvSpPr>
        <p:spPr>
          <a:xfrm>
            <a:off x="7059547" y="2860332"/>
            <a:ext cx="2196612" cy="228278"/>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500"/>
              </a:lnSpc>
              <a:spcBef>
                <a:spcPts val="0"/>
              </a:spcBef>
              <a:spcAft>
                <a:spcPts val="150"/>
              </a:spcAft>
              <a:buNone/>
            </a:pPr>
            <a:r>
              <a:rPr lang="en-US" sz="1050" dirty="0">
                <a:solidFill>
                  <a:schemeClr val="bg1"/>
                </a:solidFill>
                <a:latin typeface="+mj-lt"/>
                <a:ea typeface="Intel Clear Pro" panose="020B0804020202060201" pitchFamily="34" charset="0"/>
                <a:cs typeface="Intel Clear Pro" panose="020B0804020202060201" pitchFamily="34" charset="0"/>
              </a:rPr>
              <a:t>Massively</a:t>
            </a:r>
            <a:r>
              <a:rPr lang="en-US" sz="1050" b="1" dirty="0">
                <a:solidFill>
                  <a:schemeClr val="bg1"/>
                </a:solidFill>
                <a:latin typeface="+mj-lt"/>
                <a:ea typeface="Intel Clear Pro" panose="020B0804020202060201" pitchFamily="34" charset="0"/>
                <a:cs typeface="Intel Clear Pro" panose="020B0804020202060201" pitchFamily="34" charset="0"/>
              </a:rPr>
              <a:t> extended </a:t>
            </a:r>
            <a:r>
              <a:rPr lang="en-US" sz="1050" dirty="0">
                <a:solidFill>
                  <a:schemeClr val="bg1"/>
                </a:solidFill>
                <a:latin typeface="+mj-lt"/>
                <a:ea typeface="Intel Clear Pro" panose="020B0804020202060201" pitchFamily="34" charset="0"/>
                <a:cs typeface="Intel Clear Pro" panose="020B0804020202060201" pitchFamily="34" charset="0"/>
              </a:rPr>
              <a:t>memory</a:t>
            </a:r>
          </a:p>
        </p:txBody>
      </p:sp>
      <p:sp>
        <p:nvSpPr>
          <p:cNvPr id="33" name="Content Placeholder 4"/>
          <p:cNvSpPr txBox="1">
            <a:spLocks/>
          </p:cNvSpPr>
          <p:nvPr/>
        </p:nvSpPr>
        <p:spPr>
          <a:xfrm>
            <a:off x="6790356" y="2229788"/>
            <a:ext cx="2353645" cy="296054"/>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500"/>
              </a:lnSpc>
              <a:spcBef>
                <a:spcPts val="0"/>
              </a:spcBef>
              <a:spcAft>
                <a:spcPts val="300"/>
              </a:spcAft>
              <a:buNone/>
            </a:pPr>
            <a:r>
              <a:rPr lang="en-US" sz="1050" b="1" dirty="0">
                <a:solidFill>
                  <a:schemeClr val="bg1"/>
                </a:solidFill>
                <a:latin typeface="+mj-lt"/>
                <a:ea typeface="Intel Clear Pro" panose="020B0804020202060201" pitchFamily="34" charset="0"/>
                <a:cs typeface="Intel Clear Pro" panose="020B0804020202060201" pitchFamily="34" charset="0"/>
              </a:rPr>
              <a:t>Persistent </a:t>
            </a:r>
            <a:r>
              <a:rPr lang="en-US" sz="1050" dirty="0">
                <a:solidFill>
                  <a:schemeClr val="bg1"/>
                </a:solidFill>
                <a:latin typeface="+mj-lt"/>
                <a:ea typeface="Intel Clear Pro" panose="020B0804020202060201" pitchFamily="34" charset="0"/>
                <a:cs typeface="Intel Clear Pro" panose="020B0804020202060201" pitchFamily="34" charset="0"/>
              </a:rPr>
              <a:t>and </a:t>
            </a:r>
            <a:r>
              <a:rPr lang="en-US" sz="1050" b="1" dirty="0">
                <a:solidFill>
                  <a:schemeClr val="bg1"/>
                </a:solidFill>
                <a:latin typeface="+mj-lt"/>
                <a:ea typeface="Intel Clear Pro" panose="020B0804020202060201" pitchFamily="34" charset="0"/>
                <a:cs typeface="Intel Clear Pro" panose="020B0804020202060201" pitchFamily="34" charset="0"/>
              </a:rPr>
              <a:t>large</a:t>
            </a:r>
            <a:r>
              <a:rPr lang="en-US" sz="1050" dirty="0">
                <a:solidFill>
                  <a:schemeClr val="bg1"/>
                </a:solidFill>
                <a:latin typeface="+mj-lt"/>
                <a:ea typeface="Intel Clear Pro" panose="020B0804020202060201" pitchFamily="34" charset="0"/>
                <a:cs typeface="Intel Clear Pro" panose="020B0804020202060201" pitchFamily="34" charset="0"/>
              </a:rPr>
              <a:t> memory</a:t>
            </a:r>
          </a:p>
        </p:txBody>
      </p:sp>
      <p:sp>
        <p:nvSpPr>
          <p:cNvPr id="34" name="TextBox 33"/>
          <p:cNvSpPr txBox="1"/>
          <p:nvPr/>
        </p:nvSpPr>
        <p:spPr>
          <a:xfrm>
            <a:off x="6200433" y="1707560"/>
            <a:ext cx="2589777" cy="261591"/>
          </a:xfrm>
          <a:prstGeom prst="rect">
            <a:avLst/>
          </a:prstGeom>
          <a:noFill/>
        </p:spPr>
        <p:txBody>
          <a:bodyPr vert="horz" wrap="square" lIns="0" tIns="0" rIns="0" bIns="0" rtlCol="0" anchor="b" anchorCtr="0">
            <a:noAutofit/>
          </a:bodyPr>
          <a:lstStyle/>
          <a:p>
            <a:pPr defTabSz="685783"/>
            <a:r>
              <a:rPr lang="en-US" sz="1200" b="1" dirty="0">
                <a:solidFill>
                  <a:schemeClr val="accent4"/>
                </a:solidFill>
                <a:ea typeface="Intel Clear Pro" panose="020B0804020202060201" pitchFamily="34" charset="0"/>
                <a:cs typeface="Intel Clear Pro" panose="020B0804020202060201" pitchFamily="34" charset="0"/>
              </a:rPr>
              <a:t>Expanding data insights with:</a:t>
            </a:r>
          </a:p>
        </p:txBody>
      </p:sp>
      <p:cxnSp>
        <p:nvCxnSpPr>
          <p:cNvPr id="35" name="Straight Connector 34"/>
          <p:cNvCxnSpPr/>
          <p:nvPr/>
        </p:nvCxnSpPr>
        <p:spPr>
          <a:xfrm flipH="1">
            <a:off x="6048097" y="2950949"/>
            <a:ext cx="684228" cy="0"/>
          </a:xfrm>
          <a:prstGeom prst="line">
            <a:avLst/>
          </a:prstGeom>
          <a:ln w="38100" cap="rnd">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903327" y="3545821"/>
            <a:ext cx="2958977" cy="2600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wrap="square" lIns="0" tIns="34290" rIns="0" bIns="0" rtlCol="0" anchor="ctr">
            <a:noAutofit/>
          </a:bodyPr>
          <a:lstStyle/>
          <a:p>
            <a:pPr algn="ctr" defTabSz="457178">
              <a:lnSpc>
                <a:spcPts val="1725"/>
              </a:lnSpc>
            </a:pPr>
            <a:r>
              <a:rPr lang="en-US" sz="1200" b="1" spc="-30" dirty="0">
                <a:solidFill>
                  <a:schemeClr val="accent3"/>
                </a:solidFill>
                <a:ea typeface="Intel Clear Pro" panose="020B0804020202060201" pitchFamily="34" charset="0"/>
                <a:cs typeface="Intel Clear Pro" panose="020B0804020202060201" pitchFamily="34" charset="0"/>
              </a:rPr>
              <a:t>Multiple affordable solutions</a:t>
            </a:r>
          </a:p>
        </p:txBody>
      </p:sp>
      <p:pic>
        <p:nvPicPr>
          <p:cNvPr id="38" name="Picture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7577" y="1736598"/>
            <a:ext cx="1707785" cy="621013"/>
          </a:xfrm>
          <a:prstGeom prst="rect">
            <a:avLst/>
          </a:prstGeom>
          <a:scene3d>
            <a:camera prst="perspectiveLeft">
              <a:rot lat="0" lon="3000000" rev="0"/>
            </a:camera>
            <a:lightRig rig="threePt" dir="t"/>
          </a:scene3d>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1836" y="2520114"/>
            <a:ext cx="1037796" cy="778346"/>
          </a:xfrm>
          <a:prstGeom prst="rect">
            <a:avLst/>
          </a:prstGeom>
        </p:spPr>
      </p:pic>
      <p:cxnSp>
        <p:nvCxnSpPr>
          <p:cNvPr id="40" name="Straight Connector 39"/>
          <p:cNvCxnSpPr>
            <a:cxnSpLocks/>
          </p:cNvCxnSpPr>
          <p:nvPr/>
        </p:nvCxnSpPr>
        <p:spPr>
          <a:xfrm flipH="1">
            <a:off x="6074183" y="2319111"/>
            <a:ext cx="490986" cy="0"/>
          </a:xfrm>
          <a:prstGeom prst="line">
            <a:avLst/>
          </a:prstGeom>
          <a:ln w="38100" cap="rnd">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428479" y="2163073"/>
            <a:ext cx="294305" cy="29430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r>
              <a:rPr lang="en-US" sz="1013" b="1" dirty="0">
                <a:solidFill>
                  <a:prstClr val="white"/>
                </a:solidFill>
              </a:rPr>
              <a:t>1</a:t>
            </a:r>
          </a:p>
        </p:txBody>
      </p:sp>
      <p:sp>
        <p:nvSpPr>
          <p:cNvPr id="42" name="Oval 41"/>
          <p:cNvSpPr/>
          <p:nvPr/>
        </p:nvSpPr>
        <p:spPr>
          <a:xfrm>
            <a:off x="6705643" y="2803798"/>
            <a:ext cx="294305" cy="29430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r>
              <a:rPr lang="en-US" sz="1013" b="1" dirty="0">
                <a:solidFill>
                  <a:prstClr val="white"/>
                </a:solidFill>
              </a:rPr>
              <a:t>2</a:t>
            </a:r>
          </a:p>
        </p:txBody>
      </p:sp>
      <p:sp>
        <p:nvSpPr>
          <p:cNvPr id="43" name="Text Placeholder 2"/>
          <p:cNvSpPr txBox="1">
            <a:spLocks/>
          </p:cNvSpPr>
          <p:nvPr/>
        </p:nvSpPr>
        <p:spPr>
          <a:xfrm>
            <a:off x="143170" y="4523320"/>
            <a:ext cx="3304817" cy="330090"/>
          </a:xfrm>
          <a:prstGeom prst="rect">
            <a:avLst/>
          </a:prstGeom>
        </p:spPr>
        <p:txBody>
          <a:bodyPr vert="horz" lIns="91440" tIns="45720" rIns="91440" bIns="45720" rtlCol="0">
            <a:noAutofit/>
          </a:bodyPr>
          <a:lstStyle>
            <a:lvl1pPr marL="0" indent="0" algn="l" defTabSz="1463004" rtl="0" eaLnBrk="1" latinLnBrk="0" hangingPunct="1">
              <a:spcBef>
                <a:spcPts val="960"/>
              </a:spcBef>
              <a:buClr>
                <a:schemeClr val="accent1"/>
              </a:buClr>
              <a:buFont typeface="Wingdings" panose="05000000000000000000" pitchFamily="2" charset="2"/>
              <a:buNone/>
              <a:defRPr sz="2880" kern="1200">
                <a:solidFill>
                  <a:srgbClr val="0071C5"/>
                </a:solidFill>
                <a:latin typeface="+mn-lt"/>
                <a:ea typeface="+mn-ea"/>
                <a:cs typeface="+mn-cs"/>
              </a:defRPr>
            </a:lvl1pPr>
            <a:lvl2pPr marL="274313" indent="-274313" algn="l" defTabSz="1463004" rtl="0" eaLnBrk="1" latinLnBrk="0" hangingPunct="1">
              <a:spcBef>
                <a:spcPts val="960"/>
              </a:spcBef>
              <a:buClr>
                <a:schemeClr val="tx2"/>
              </a:buClr>
              <a:buFont typeface="Wingdings" panose="05000000000000000000" pitchFamily="2" charset="2"/>
              <a:buChar char="§"/>
              <a:defRPr sz="2880" kern="1200">
                <a:solidFill>
                  <a:schemeClr val="tx2"/>
                </a:solidFill>
                <a:latin typeface="+mn-lt"/>
                <a:ea typeface="+mn-ea"/>
                <a:cs typeface="+mn-cs"/>
              </a:defRPr>
            </a:lvl2pPr>
            <a:lvl3pPr marL="556247" indent="-274313" algn="l" defTabSz="1463004" rtl="0" eaLnBrk="1" latinLnBrk="0" hangingPunct="1">
              <a:spcBef>
                <a:spcPts val="960"/>
              </a:spcBef>
              <a:buClr>
                <a:schemeClr val="tx2"/>
              </a:buClr>
              <a:buFont typeface="Intel Clear" panose="020B0604020203020204" pitchFamily="34" charset="0"/>
              <a:buChar char="–"/>
              <a:defRPr sz="2880" kern="1200">
                <a:solidFill>
                  <a:schemeClr val="tx2"/>
                </a:solidFill>
                <a:latin typeface="+mn-lt"/>
                <a:ea typeface="+mn-ea"/>
                <a:cs typeface="+mn-cs"/>
              </a:defRPr>
            </a:lvl3pPr>
            <a:lvl4pPr marL="817860" indent="-274313" algn="l" defTabSz="1463004" rtl="0" eaLnBrk="1" latinLnBrk="0" hangingPunct="1">
              <a:spcBef>
                <a:spcPts val="960"/>
              </a:spcBef>
              <a:buClr>
                <a:schemeClr val="tx2"/>
              </a:buClr>
              <a:buFont typeface="Intel Clear" panose="020B0604020203020204" pitchFamily="34" charset="0"/>
              <a:buChar char="–"/>
              <a:defRPr sz="2560" kern="1200">
                <a:solidFill>
                  <a:schemeClr val="tx2"/>
                </a:solidFill>
                <a:latin typeface="+mn-lt"/>
                <a:ea typeface="+mn-ea"/>
                <a:cs typeface="+mn-cs"/>
              </a:defRPr>
            </a:lvl4pPr>
            <a:lvl5pPr marL="1102332" indent="-269233" algn="l" defTabSz="1463004" rtl="0" eaLnBrk="1" latinLnBrk="0" hangingPunct="1">
              <a:spcBef>
                <a:spcPts val="960"/>
              </a:spcBef>
              <a:buClr>
                <a:schemeClr val="tx2"/>
              </a:buClr>
              <a:buFont typeface="Intel Clear" panose="020B0604020203020204" pitchFamily="34" charset="0"/>
              <a:buChar char="–"/>
              <a:defRPr sz="2240" kern="1200">
                <a:solidFill>
                  <a:schemeClr val="tx2"/>
                </a:solidFill>
                <a:latin typeface="+mn-lt"/>
                <a:ea typeface="+mn-ea"/>
                <a:cs typeface="+mn-cs"/>
              </a:defRPr>
            </a:lvl5pPr>
            <a:lvl6pPr marL="4023259"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761"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263"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764"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a:buClr>
                <a:srgbClr val="0071C5"/>
              </a:buClr>
            </a:pPr>
            <a:r>
              <a:rPr lang="en-US" sz="800" dirty="0">
                <a:solidFill>
                  <a:schemeClr val="bg1"/>
                </a:solidFill>
              </a:rPr>
              <a:t>*Other names and brands may be claimed as the property of others.</a:t>
            </a:r>
          </a:p>
        </p:txBody>
      </p:sp>
      <p:cxnSp>
        <p:nvCxnSpPr>
          <p:cNvPr id="47" name="Straight Arrow Connector 46">
            <a:extLst>
              <a:ext uri="{FF2B5EF4-FFF2-40B4-BE49-F238E27FC236}">
                <a16:creationId xmlns:a16="http://schemas.microsoft.com/office/drawing/2014/main" id="{D1DBDFD6-2440-1448-9C77-0AF2740E2E3C}"/>
              </a:ext>
            </a:extLst>
          </p:cNvPr>
          <p:cNvCxnSpPr>
            <a:cxnSpLocks/>
          </p:cNvCxnSpPr>
          <p:nvPr/>
        </p:nvCxnSpPr>
        <p:spPr>
          <a:xfrm flipV="1">
            <a:off x="1230985" y="1822128"/>
            <a:ext cx="490490" cy="937181"/>
          </a:xfrm>
          <a:prstGeom prst="straightConnector1">
            <a:avLst/>
          </a:prstGeom>
          <a:ln>
            <a:solidFill>
              <a:schemeClr val="bg1"/>
            </a:solidFill>
            <a:headEnd type="none" w="sm"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8E56207B-AFA2-0C41-B295-43D30C16C951}"/>
              </a:ext>
            </a:extLst>
          </p:cNvPr>
          <p:cNvCxnSpPr>
            <a:cxnSpLocks/>
          </p:cNvCxnSpPr>
          <p:nvPr/>
        </p:nvCxnSpPr>
        <p:spPr>
          <a:xfrm flipV="1">
            <a:off x="2019053" y="1103942"/>
            <a:ext cx="67139" cy="131770"/>
          </a:xfrm>
          <a:prstGeom prst="straightConnector1">
            <a:avLst/>
          </a:prstGeom>
          <a:ln>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749374" y="2045277"/>
            <a:ext cx="1266885" cy="369332"/>
          </a:xfrm>
          <a:prstGeom prst="rect">
            <a:avLst/>
          </a:prstGeom>
          <a:noFill/>
        </p:spPr>
        <p:txBody>
          <a:bodyPr vert="horz" wrap="none" lIns="0" tIns="0" rIns="0" bIns="0" rtlCol="0">
            <a:spAutoFit/>
          </a:bodyPr>
          <a:lstStyle/>
          <a:p>
            <a:pPr algn="ctr" defTabSz="685783"/>
            <a:r>
              <a:rPr lang="en-US" sz="1200" b="1" spc="-38" dirty="0">
                <a:solidFill>
                  <a:prstClr val="white"/>
                </a:solidFill>
                <a:ea typeface="Intel Clear Pro" panose="020B0804020202060201" pitchFamily="34" charset="0"/>
                <a:cs typeface="Intel Clear Pro" panose="020B0804020202060201" pitchFamily="34" charset="0"/>
              </a:rPr>
              <a:t>Intel </a:t>
            </a:r>
          </a:p>
          <a:p>
            <a:pPr algn="ctr" defTabSz="685783"/>
            <a:r>
              <a:rPr lang="en-US" sz="1200" b="1" spc="-38" dirty="0">
                <a:solidFill>
                  <a:prstClr val="white"/>
                </a:solidFill>
                <a:ea typeface="Intel Clear Pro" panose="020B0804020202060201" pitchFamily="34" charset="0"/>
                <a:cs typeface="Intel Clear Pro" panose="020B0804020202060201" pitchFamily="34" charset="0"/>
              </a:rPr>
              <a:t>persistent memory</a:t>
            </a:r>
          </a:p>
        </p:txBody>
      </p:sp>
      <p:sp>
        <p:nvSpPr>
          <p:cNvPr id="45" name="TextBox 44"/>
          <p:cNvSpPr txBox="1"/>
          <p:nvPr/>
        </p:nvSpPr>
        <p:spPr>
          <a:xfrm>
            <a:off x="7873866" y="136002"/>
            <a:ext cx="1176136" cy="507831"/>
          </a:xfrm>
          <a:prstGeom prst="rect">
            <a:avLst/>
          </a:prstGeom>
          <a:solidFill>
            <a:schemeClr val="accent3"/>
          </a:solidFill>
        </p:spPr>
        <p:txBody>
          <a:bodyPr vert="horz" wrap="square" lIns="0" tIns="0" rIns="0" bIns="0" rtlCol="0">
            <a:spAutoFit/>
          </a:bodyPr>
          <a:lstStyle/>
          <a:p>
            <a:r>
              <a:rPr lang="en-US" sz="1100" dirty="0">
                <a:solidFill>
                  <a:schemeClr val="accent5"/>
                </a:solidFill>
              </a:rPr>
              <a:t>Dave Sierra working on new version</a:t>
            </a:r>
          </a:p>
        </p:txBody>
      </p:sp>
    </p:spTree>
    <p:custDataLst>
      <p:tags r:id="rId1"/>
    </p:custDataLst>
    <p:extLst>
      <p:ext uri="{BB962C8B-B14F-4D97-AF65-F5344CB8AC3E}">
        <p14:creationId xmlns:p14="http://schemas.microsoft.com/office/powerpoint/2010/main" val="138153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solidFill>
                  <a:prstClr val="white"/>
                </a:solidFill>
              </a:rPr>
              <a:pPr/>
              <a:t>12</a:t>
            </a:fld>
            <a:endParaRPr lang="en-US" dirty="0">
              <a:solidFill>
                <a:prstClr val="white"/>
              </a:solidFill>
            </a:endParaRPr>
          </a:p>
        </p:txBody>
      </p:sp>
      <p:sp>
        <p:nvSpPr>
          <p:cNvPr id="44" name="Text Placeholder 43">
            <a:extLst>
              <a:ext uri="{FF2B5EF4-FFF2-40B4-BE49-F238E27FC236}">
                <a16:creationId xmlns:a16="http://schemas.microsoft.com/office/drawing/2014/main" id="{A92FBC28-AD33-374F-B86A-EDD7D436AD65}"/>
              </a:ext>
            </a:extLst>
          </p:cNvPr>
          <p:cNvSpPr>
            <a:spLocks noGrp="1"/>
          </p:cNvSpPr>
          <p:nvPr>
            <p:ph type="body" sz="quarter" idx="14"/>
          </p:nvPr>
        </p:nvSpPr>
        <p:spPr/>
        <p:txBody>
          <a:bodyPr/>
          <a:lstStyle/>
          <a:p>
            <a:r>
              <a:rPr lang="en-US" dirty="0"/>
              <a:t>INTEL® CLIENT SSD POSITIONING</a:t>
            </a:r>
          </a:p>
        </p:txBody>
      </p:sp>
      <p:grpSp>
        <p:nvGrpSpPr>
          <p:cNvPr id="6" name="Group 5">
            <a:extLst>
              <a:ext uri="{FF2B5EF4-FFF2-40B4-BE49-F238E27FC236}">
                <a16:creationId xmlns:a16="http://schemas.microsoft.com/office/drawing/2014/main" id="{4CBA90EE-D723-F84A-9365-1B51ED6C71F8}"/>
              </a:ext>
            </a:extLst>
          </p:cNvPr>
          <p:cNvGrpSpPr/>
          <p:nvPr/>
        </p:nvGrpSpPr>
        <p:grpSpPr>
          <a:xfrm>
            <a:off x="456010" y="748443"/>
            <a:ext cx="3972152" cy="3787931"/>
            <a:chOff x="2226809" y="1098793"/>
            <a:chExt cx="4104502" cy="4535514"/>
          </a:xfrm>
        </p:grpSpPr>
        <p:sp>
          <p:nvSpPr>
            <p:cNvPr id="45" name="Isosceles Triangle 9">
              <a:extLst>
                <a:ext uri="{FF2B5EF4-FFF2-40B4-BE49-F238E27FC236}">
                  <a16:creationId xmlns:a16="http://schemas.microsoft.com/office/drawing/2014/main" id="{090CBF61-3769-464B-A610-378649720EB2}"/>
                </a:ext>
              </a:extLst>
            </p:cNvPr>
            <p:cNvSpPr/>
            <p:nvPr/>
          </p:nvSpPr>
          <p:spPr>
            <a:xfrm>
              <a:off x="3505584" y="1098793"/>
              <a:ext cx="1627082" cy="1688890"/>
            </a:xfrm>
            <a:prstGeom prst="triangle">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schemeClr val="accent5"/>
                </a:solidFill>
              </a:endParaRPr>
            </a:p>
          </p:txBody>
        </p:sp>
        <p:sp>
          <p:nvSpPr>
            <p:cNvPr id="46" name="Trapezoid 45">
              <a:extLst>
                <a:ext uri="{FF2B5EF4-FFF2-40B4-BE49-F238E27FC236}">
                  <a16:creationId xmlns:a16="http://schemas.microsoft.com/office/drawing/2014/main" id="{BDC517C8-52D7-2E4A-9771-31ED467A6DBB}"/>
                </a:ext>
              </a:extLst>
            </p:cNvPr>
            <p:cNvSpPr/>
            <p:nvPr/>
          </p:nvSpPr>
          <p:spPr>
            <a:xfrm>
              <a:off x="2880953" y="2951307"/>
              <a:ext cx="2837772" cy="1218121"/>
            </a:xfrm>
            <a:prstGeom prst="trapezoid">
              <a:avLst>
                <a:gd name="adj" fmla="val 50856"/>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prstClr val="white"/>
                </a:solidFill>
              </a:endParaRPr>
            </a:p>
          </p:txBody>
        </p:sp>
        <p:sp>
          <p:nvSpPr>
            <p:cNvPr id="48" name="Trapezoid 47">
              <a:extLst>
                <a:ext uri="{FF2B5EF4-FFF2-40B4-BE49-F238E27FC236}">
                  <a16:creationId xmlns:a16="http://schemas.microsoft.com/office/drawing/2014/main" id="{4FEBEEC7-240B-3C42-9904-71F5A71CB241}"/>
                </a:ext>
              </a:extLst>
            </p:cNvPr>
            <p:cNvSpPr/>
            <p:nvPr/>
          </p:nvSpPr>
          <p:spPr>
            <a:xfrm>
              <a:off x="2226809" y="4333051"/>
              <a:ext cx="4104502" cy="1301256"/>
            </a:xfrm>
            <a:prstGeom prst="trapezoid">
              <a:avLst>
                <a:gd name="adj" fmla="val 50856"/>
              </a:avLst>
            </a:prstGeom>
            <a:solidFill>
              <a:schemeClr val="accent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prstClr val="white"/>
                </a:solidFill>
              </a:endParaRPr>
            </a:p>
          </p:txBody>
        </p:sp>
      </p:grpSp>
      <p:sp>
        <p:nvSpPr>
          <p:cNvPr id="51" name="TextBox 50">
            <a:extLst>
              <a:ext uri="{FF2B5EF4-FFF2-40B4-BE49-F238E27FC236}">
                <a16:creationId xmlns:a16="http://schemas.microsoft.com/office/drawing/2014/main" id="{37FB700B-7FBC-794D-AA9F-F834A26A0E89}"/>
              </a:ext>
            </a:extLst>
          </p:cNvPr>
          <p:cNvSpPr txBox="1"/>
          <p:nvPr/>
        </p:nvSpPr>
        <p:spPr>
          <a:xfrm>
            <a:off x="1933789" y="1949668"/>
            <a:ext cx="1037143" cy="169277"/>
          </a:xfrm>
          <a:prstGeom prst="rect">
            <a:avLst/>
          </a:prstGeom>
          <a:noFill/>
        </p:spPr>
        <p:txBody>
          <a:bodyPr vert="horz" wrap="none" lIns="0" tIns="0" rIns="0" bIns="0" rtlCol="0">
            <a:spAutoFit/>
          </a:bodyPr>
          <a:lstStyle/>
          <a:p>
            <a:pPr algn="ctr" defTabSz="685783">
              <a:spcBef>
                <a:spcPts val="900"/>
              </a:spcBef>
            </a:pPr>
            <a:r>
              <a:rPr lang="en-US" sz="1100" dirty="0">
                <a:solidFill>
                  <a:schemeClr val="accent3"/>
                </a:solidFill>
                <a:latin typeface="+mj-lt"/>
                <a:ea typeface="Intel Clear Pro" panose="020B0804020202060201" pitchFamily="34" charset="0"/>
                <a:cs typeface="Intel Clear Pro" panose="020B0804020202060201" pitchFamily="34" charset="0"/>
              </a:rPr>
              <a:t>ESPORT GAMER</a:t>
            </a:r>
          </a:p>
        </p:txBody>
      </p:sp>
      <p:sp>
        <p:nvSpPr>
          <p:cNvPr id="53" name="TextBox 52">
            <a:extLst>
              <a:ext uri="{FF2B5EF4-FFF2-40B4-BE49-F238E27FC236}">
                <a16:creationId xmlns:a16="http://schemas.microsoft.com/office/drawing/2014/main" id="{F9AFC4D9-017E-7740-A5FA-5A3325B4F487}"/>
              </a:ext>
            </a:extLst>
          </p:cNvPr>
          <p:cNvSpPr txBox="1"/>
          <p:nvPr/>
        </p:nvSpPr>
        <p:spPr>
          <a:xfrm>
            <a:off x="2014886" y="1267929"/>
            <a:ext cx="945772" cy="415498"/>
          </a:xfrm>
          <a:prstGeom prst="rect">
            <a:avLst/>
          </a:prstGeom>
          <a:noFill/>
        </p:spPr>
        <p:txBody>
          <a:bodyPr vert="horz" wrap="square" lIns="0" tIns="0" rIns="0" bIns="0" rtlCol="0">
            <a:spAutoFit/>
          </a:bodyPr>
          <a:lstStyle/>
          <a:p>
            <a:pPr algn="ctr" defTabSz="685783">
              <a:spcBef>
                <a:spcPts val="900"/>
              </a:spcBef>
            </a:pPr>
            <a:r>
              <a:rPr lang="en-US" sz="900" b="1" spc="-38" dirty="0">
                <a:solidFill>
                  <a:prstClr val="white"/>
                </a:solidFill>
                <a:latin typeface="+mj-lt"/>
                <a:ea typeface="Intel Clear Pro" panose="020B0804020202060201" pitchFamily="34" charset="0"/>
                <a:cs typeface="Intel Clear Pro" panose="020B0804020202060201" pitchFamily="34" charset="0"/>
              </a:rPr>
              <a:t>7th Gen </a:t>
            </a:r>
            <a:br>
              <a:rPr lang="en-US" sz="900" b="1" spc="-38" dirty="0">
                <a:solidFill>
                  <a:prstClr val="white"/>
                </a:solidFill>
                <a:latin typeface="+mj-lt"/>
                <a:ea typeface="Intel Clear Pro" panose="020B0804020202060201" pitchFamily="34" charset="0"/>
                <a:cs typeface="Intel Clear Pro" panose="020B0804020202060201" pitchFamily="34" charset="0"/>
              </a:rPr>
            </a:br>
            <a:r>
              <a:rPr lang="en-US" sz="900" b="1" spc="-38" dirty="0">
                <a:solidFill>
                  <a:prstClr val="white"/>
                </a:solidFill>
                <a:latin typeface="+mj-lt"/>
                <a:ea typeface="Intel Clear Pro" panose="020B0804020202060201" pitchFamily="34" charset="0"/>
                <a:cs typeface="Intel Clear Pro" panose="020B0804020202060201" pitchFamily="34" charset="0"/>
              </a:rPr>
              <a:t>Intel® Core™  i7 </a:t>
            </a:r>
            <a:br>
              <a:rPr lang="en-US" sz="900" b="1" spc="-38" dirty="0">
                <a:solidFill>
                  <a:prstClr val="white"/>
                </a:solidFill>
                <a:latin typeface="+mj-lt"/>
                <a:ea typeface="Intel Clear Pro" panose="020B0804020202060201" pitchFamily="34" charset="0"/>
                <a:cs typeface="Intel Clear Pro" panose="020B0804020202060201" pitchFamily="34" charset="0"/>
              </a:rPr>
            </a:br>
            <a:r>
              <a:rPr lang="en-US" sz="900" b="1" spc="-38" dirty="0">
                <a:solidFill>
                  <a:prstClr val="white"/>
                </a:solidFill>
                <a:latin typeface="+mj-lt"/>
                <a:ea typeface="Intel Clear Pro" panose="020B0804020202060201" pitchFamily="34" charset="0"/>
                <a:cs typeface="Intel Clear Pro" panose="020B0804020202060201" pitchFamily="34" charset="0"/>
              </a:rPr>
              <a:t>processor</a:t>
            </a:r>
            <a:endParaRPr lang="en-US" sz="900" spc="-38" dirty="0">
              <a:solidFill>
                <a:schemeClr val="accent3"/>
              </a:solidFill>
              <a:latin typeface="+mj-lt"/>
              <a:ea typeface="Intel Clear Pro" panose="020B0804020202060201" pitchFamily="34" charset="0"/>
              <a:cs typeface="Intel Clear Pro" panose="020B0804020202060201" pitchFamily="34" charset="0"/>
            </a:endParaRPr>
          </a:p>
        </p:txBody>
      </p:sp>
      <p:sp>
        <p:nvSpPr>
          <p:cNvPr id="54" name="TextBox 53">
            <a:extLst>
              <a:ext uri="{FF2B5EF4-FFF2-40B4-BE49-F238E27FC236}">
                <a16:creationId xmlns:a16="http://schemas.microsoft.com/office/drawing/2014/main" id="{5BADBB3C-DB49-F946-8AF8-210116F0E9F4}"/>
              </a:ext>
            </a:extLst>
          </p:cNvPr>
          <p:cNvSpPr txBox="1"/>
          <p:nvPr/>
        </p:nvSpPr>
        <p:spPr>
          <a:xfrm>
            <a:off x="2348261" y="1755771"/>
            <a:ext cx="208199" cy="138499"/>
          </a:xfrm>
          <a:prstGeom prst="rect">
            <a:avLst/>
          </a:prstGeom>
          <a:noFill/>
        </p:spPr>
        <p:txBody>
          <a:bodyPr vert="horz" wrap="none" lIns="0" tIns="0" rIns="0" bIns="0" rtlCol="0">
            <a:spAutoFit/>
          </a:bodyPr>
          <a:lstStyle/>
          <a:p>
            <a:pPr algn="ctr" defTabSz="685783">
              <a:spcBef>
                <a:spcPts val="900"/>
              </a:spcBef>
            </a:pPr>
            <a:r>
              <a:rPr lang="en-US" sz="900" b="1" spc="-38" dirty="0">
                <a:solidFill>
                  <a:prstClr val="white"/>
                </a:solidFill>
                <a:latin typeface="+mj-lt"/>
                <a:ea typeface="Intel Clear Pro" panose="020B0804020202060201" pitchFamily="34" charset="0"/>
                <a:cs typeface="Intel Clear Pro" panose="020B0804020202060201" pitchFamily="34" charset="0"/>
              </a:rPr>
              <a:t>SSD</a:t>
            </a:r>
            <a:endParaRPr lang="en-US" sz="900" spc="-38" dirty="0">
              <a:solidFill>
                <a:schemeClr val="accent3"/>
              </a:solidFill>
              <a:latin typeface="+mj-lt"/>
              <a:ea typeface="Intel Clear Pro" panose="020B0804020202060201" pitchFamily="34" charset="0"/>
              <a:cs typeface="Intel Clear Pro" panose="020B0804020202060201" pitchFamily="34" charset="0"/>
            </a:endParaRPr>
          </a:p>
        </p:txBody>
      </p:sp>
      <p:sp>
        <p:nvSpPr>
          <p:cNvPr id="55" name="TextBox 54">
            <a:extLst>
              <a:ext uri="{FF2B5EF4-FFF2-40B4-BE49-F238E27FC236}">
                <a16:creationId xmlns:a16="http://schemas.microsoft.com/office/drawing/2014/main" id="{554A87DA-F2B2-EA42-8F00-2F69E8C6F03C}"/>
              </a:ext>
            </a:extLst>
          </p:cNvPr>
          <p:cNvSpPr txBox="1"/>
          <p:nvPr/>
        </p:nvSpPr>
        <p:spPr>
          <a:xfrm>
            <a:off x="1902676" y="3068977"/>
            <a:ext cx="1078821" cy="169277"/>
          </a:xfrm>
          <a:prstGeom prst="rect">
            <a:avLst/>
          </a:prstGeom>
          <a:noFill/>
        </p:spPr>
        <p:txBody>
          <a:bodyPr vert="horz" wrap="none" lIns="0" tIns="0" rIns="0" bIns="0" rtlCol="0">
            <a:spAutoFit/>
          </a:bodyPr>
          <a:lstStyle/>
          <a:p>
            <a:pPr algn="ctr" defTabSz="685783">
              <a:spcBef>
                <a:spcPts val="900"/>
              </a:spcBef>
            </a:pPr>
            <a:r>
              <a:rPr lang="en-US" sz="1100" dirty="0">
                <a:solidFill>
                  <a:schemeClr val="accent3"/>
                </a:solidFill>
                <a:latin typeface="+mj-lt"/>
                <a:ea typeface="Intel Clear Pro" panose="020B0804020202060201" pitchFamily="34" charset="0"/>
                <a:cs typeface="Intel Clear Pro" panose="020B0804020202060201" pitchFamily="34" charset="0"/>
              </a:rPr>
              <a:t>FANATIC GAMER</a:t>
            </a:r>
          </a:p>
        </p:txBody>
      </p:sp>
      <p:sp>
        <p:nvSpPr>
          <p:cNvPr id="56" name="TextBox 55">
            <a:extLst>
              <a:ext uri="{FF2B5EF4-FFF2-40B4-BE49-F238E27FC236}">
                <a16:creationId xmlns:a16="http://schemas.microsoft.com/office/drawing/2014/main" id="{C9B36C67-ACC3-DC4C-8301-43B3E63804DB}"/>
              </a:ext>
            </a:extLst>
          </p:cNvPr>
          <p:cNvSpPr txBox="1"/>
          <p:nvPr/>
        </p:nvSpPr>
        <p:spPr>
          <a:xfrm>
            <a:off x="1779146" y="2412789"/>
            <a:ext cx="1325881" cy="276999"/>
          </a:xfrm>
          <a:prstGeom prst="rect">
            <a:avLst/>
          </a:prstGeom>
          <a:noFill/>
        </p:spPr>
        <p:txBody>
          <a:bodyPr vert="horz" wrap="square" lIns="0" tIns="0" rIns="0" bIns="0" rtlCol="0">
            <a:spAutoFit/>
          </a:bodyPr>
          <a:lstStyle/>
          <a:p>
            <a:pPr algn="ctr" defTabSz="685783">
              <a:spcBef>
                <a:spcPts val="900"/>
              </a:spcBef>
            </a:pPr>
            <a:r>
              <a:rPr lang="en-US" sz="900" b="1" spc="-38" dirty="0">
                <a:solidFill>
                  <a:prstClr val="white"/>
                </a:solidFill>
                <a:latin typeface="+mj-lt"/>
                <a:ea typeface="Intel Clear Pro" panose="020B0804020202060201" pitchFamily="34" charset="0"/>
                <a:cs typeface="Intel Clear Pro" panose="020B0804020202060201" pitchFamily="34" charset="0"/>
              </a:rPr>
              <a:t>7th Gen Intel® Core™  i5/i7 processor</a:t>
            </a:r>
            <a:endParaRPr lang="en-US" sz="900" spc="-38" dirty="0">
              <a:solidFill>
                <a:schemeClr val="accent3"/>
              </a:solidFill>
              <a:latin typeface="+mj-lt"/>
              <a:ea typeface="Intel Clear Pro" panose="020B0804020202060201" pitchFamily="34" charset="0"/>
              <a:cs typeface="Intel Clear Pro" panose="020B0804020202060201" pitchFamily="34" charset="0"/>
            </a:endParaRPr>
          </a:p>
        </p:txBody>
      </p:sp>
      <p:sp>
        <p:nvSpPr>
          <p:cNvPr id="57" name="TextBox 56">
            <a:extLst>
              <a:ext uri="{FF2B5EF4-FFF2-40B4-BE49-F238E27FC236}">
                <a16:creationId xmlns:a16="http://schemas.microsoft.com/office/drawing/2014/main" id="{8CC06EDB-104F-7743-BCC0-F8CE00878C30}"/>
              </a:ext>
            </a:extLst>
          </p:cNvPr>
          <p:cNvSpPr txBox="1"/>
          <p:nvPr/>
        </p:nvSpPr>
        <p:spPr>
          <a:xfrm>
            <a:off x="1914570" y="2790773"/>
            <a:ext cx="1055032" cy="138499"/>
          </a:xfrm>
          <a:prstGeom prst="rect">
            <a:avLst/>
          </a:prstGeom>
          <a:noFill/>
        </p:spPr>
        <p:txBody>
          <a:bodyPr vert="horz" wrap="none" lIns="0" tIns="0" rIns="0" bIns="0" rtlCol="0">
            <a:spAutoFit/>
          </a:bodyPr>
          <a:lstStyle/>
          <a:p>
            <a:pPr algn="ctr" defTabSz="685783">
              <a:spcBef>
                <a:spcPts val="900"/>
              </a:spcBef>
            </a:pPr>
            <a:r>
              <a:rPr lang="en-US" sz="900" b="1" spc="-38" dirty="0">
                <a:solidFill>
                  <a:prstClr val="white"/>
                </a:solidFill>
                <a:latin typeface="+mj-lt"/>
                <a:ea typeface="Intel Clear Pro" panose="020B0804020202060201" pitchFamily="34" charset="0"/>
                <a:cs typeface="Intel Clear Pro" panose="020B0804020202060201" pitchFamily="34" charset="0"/>
              </a:rPr>
              <a:t>SSD or hybrid or dual</a:t>
            </a:r>
            <a:endParaRPr lang="en-US" sz="900" spc="-38" dirty="0">
              <a:solidFill>
                <a:schemeClr val="accent3"/>
              </a:solidFill>
              <a:latin typeface="+mj-lt"/>
              <a:ea typeface="Intel Clear Pro" panose="020B0804020202060201" pitchFamily="34" charset="0"/>
              <a:cs typeface="Intel Clear Pro" panose="020B0804020202060201" pitchFamily="34" charset="0"/>
            </a:endParaRPr>
          </a:p>
        </p:txBody>
      </p:sp>
      <p:sp>
        <p:nvSpPr>
          <p:cNvPr id="58" name="TextBox 57">
            <a:extLst>
              <a:ext uri="{FF2B5EF4-FFF2-40B4-BE49-F238E27FC236}">
                <a16:creationId xmlns:a16="http://schemas.microsoft.com/office/drawing/2014/main" id="{BEC24B66-D081-DC41-9B27-6116F771AE56}"/>
              </a:ext>
            </a:extLst>
          </p:cNvPr>
          <p:cNvSpPr txBox="1"/>
          <p:nvPr/>
        </p:nvSpPr>
        <p:spPr>
          <a:xfrm>
            <a:off x="1430249" y="3717769"/>
            <a:ext cx="2023674" cy="138499"/>
          </a:xfrm>
          <a:prstGeom prst="rect">
            <a:avLst/>
          </a:prstGeom>
          <a:noFill/>
        </p:spPr>
        <p:txBody>
          <a:bodyPr vert="horz" wrap="square" lIns="0" tIns="0" rIns="0" bIns="0" rtlCol="0">
            <a:spAutoFit/>
          </a:bodyPr>
          <a:lstStyle/>
          <a:p>
            <a:pPr algn="ctr" defTabSz="685783">
              <a:spcBef>
                <a:spcPts val="900"/>
              </a:spcBef>
            </a:pPr>
            <a:r>
              <a:rPr lang="en-US" sz="900" b="1" spc="-38" dirty="0">
                <a:solidFill>
                  <a:prstClr val="white"/>
                </a:solidFill>
                <a:latin typeface="+mj-lt"/>
                <a:ea typeface="Intel Clear Pro" panose="020B0804020202060201" pitchFamily="34" charset="0"/>
                <a:cs typeface="Intel Clear Pro" panose="020B0804020202060201" pitchFamily="34" charset="0"/>
              </a:rPr>
              <a:t>7th Gen Intel® Core™  i3/i5 processor</a:t>
            </a:r>
            <a:endParaRPr lang="en-US" sz="900" spc="-38" dirty="0">
              <a:solidFill>
                <a:schemeClr val="accent3"/>
              </a:solidFill>
              <a:latin typeface="+mj-lt"/>
              <a:ea typeface="Intel Clear Pro" panose="020B0804020202060201" pitchFamily="34" charset="0"/>
              <a:cs typeface="Intel Clear Pro" panose="020B0804020202060201" pitchFamily="34" charset="0"/>
            </a:endParaRPr>
          </a:p>
        </p:txBody>
      </p:sp>
      <p:sp>
        <p:nvSpPr>
          <p:cNvPr id="59" name="TextBox 58">
            <a:extLst>
              <a:ext uri="{FF2B5EF4-FFF2-40B4-BE49-F238E27FC236}">
                <a16:creationId xmlns:a16="http://schemas.microsoft.com/office/drawing/2014/main" id="{DE155E87-8AB7-624E-9583-124C0E6A3060}"/>
              </a:ext>
            </a:extLst>
          </p:cNvPr>
          <p:cNvSpPr txBox="1"/>
          <p:nvPr/>
        </p:nvSpPr>
        <p:spPr>
          <a:xfrm>
            <a:off x="2227313" y="4112962"/>
            <a:ext cx="429547" cy="139313"/>
          </a:xfrm>
          <a:prstGeom prst="rect">
            <a:avLst/>
          </a:prstGeom>
          <a:noFill/>
        </p:spPr>
        <p:txBody>
          <a:bodyPr vert="horz" wrap="square" lIns="0" tIns="0" rIns="0" bIns="0" rtlCol="0">
            <a:spAutoFit/>
          </a:bodyPr>
          <a:lstStyle/>
          <a:p>
            <a:pPr algn="ctr" defTabSz="685783">
              <a:spcBef>
                <a:spcPts val="900"/>
              </a:spcBef>
            </a:pPr>
            <a:r>
              <a:rPr lang="en-US" sz="900" b="1" spc="-38" dirty="0">
                <a:solidFill>
                  <a:prstClr val="white"/>
                </a:solidFill>
                <a:latin typeface="+mj-lt"/>
                <a:ea typeface="Intel Clear Pro" panose="020B0804020202060201" pitchFamily="34" charset="0"/>
                <a:cs typeface="Intel Clear Pro" panose="020B0804020202060201" pitchFamily="34" charset="0"/>
              </a:rPr>
              <a:t>HDD</a:t>
            </a:r>
            <a:endParaRPr lang="en-US" sz="900" spc="-38" dirty="0">
              <a:solidFill>
                <a:schemeClr val="accent3"/>
              </a:solidFill>
              <a:latin typeface="+mj-lt"/>
              <a:ea typeface="Intel Clear Pro" panose="020B0804020202060201" pitchFamily="34" charset="0"/>
              <a:cs typeface="Intel Clear Pro" panose="020B0804020202060201" pitchFamily="34" charset="0"/>
            </a:endParaRPr>
          </a:p>
        </p:txBody>
      </p:sp>
      <p:sp>
        <p:nvSpPr>
          <p:cNvPr id="60" name="TextBox 59">
            <a:extLst>
              <a:ext uri="{FF2B5EF4-FFF2-40B4-BE49-F238E27FC236}">
                <a16:creationId xmlns:a16="http://schemas.microsoft.com/office/drawing/2014/main" id="{FB20C8A0-566F-134F-B81F-37E040B9E383}"/>
              </a:ext>
            </a:extLst>
          </p:cNvPr>
          <p:cNvSpPr txBox="1"/>
          <p:nvPr/>
        </p:nvSpPr>
        <p:spPr>
          <a:xfrm rot="17841272">
            <a:off x="1189977" y="1996136"/>
            <a:ext cx="841047" cy="287941"/>
          </a:xfrm>
          <a:prstGeom prst="rect">
            <a:avLst/>
          </a:prstGeom>
          <a:noFill/>
        </p:spPr>
        <p:txBody>
          <a:bodyPr vert="horz" wrap="none" lIns="0" tIns="0" rIns="0" bIns="0" rtlCol="0">
            <a:noAutofit/>
          </a:bodyPr>
          <a:lstStyle/>
          <a:p>
            <a:pPr algn="ctr" defTabSz="685783"/>
            <a:r>
              <a:rPr lang="en-US" sz="1100" b="1" spc="-38" dirty="0">
                <a:solidFill>
                  <a:schemeClr val="accent3"/>
                </a:solidFill>
              </a:rPr>
              <a:t>ENTHUSIAST</a:t>
            </a:r>
          </a:p>
        </p:txBody>
      </p:sp>
      <p:sp>
        <p:nvSpPr>
          <p:cNvPr id="61" name="TextBox 60">
            <a:extLst>
              <a:ext uri="{FF2B5EF4-FFF2-40B4-BE49-F238E27FC236}">
                <a16:creationId xmlns:a16="http://schemas.microsoft.com/office/drawing/2014/main" id="{434E0A9A-09E1-AB4C-9891-FC2F6A5866FD}"/>
              </a:ext>
            </a:extLst>
          </p:cNvPr>
          <p:cNvSpPr txBox="1"/>
          <p:nvPr/>
        </p:nvSpPr>
        <p:spPr>
          <a:xfrm rot="17798623">
            <a:off x="306390" y="3905025"/>
            <a:ext cx="528505" cy="145730"/>
          </a:xfrm>
          <a:prstGeom prst="rect">
            <a:avLst/>
          </a:prstGeom>
          <a:noFill/>
        </p:spPr>
        <p:txBody>
          <a:bodyPr vert="horz" wrap="none" lIns="0" tIns="0" rIns="0" bIns="0" rtlCol="0">
            <a:noAutofit/>
          </a:bodyPr>
          <a:lstStyle/>
          <a:p>
            <a:pPr algn="ctr" defTabSz="685783"/>
            <a:r>
              <a:rPr lang="en-US" sz="1100" b="1" spc="-38" dirty="0">
                <a:solidFill>
                  <a:schemeClr val="accent6"/>
                </a:solidFill>
              </a:rPr>
              <a:t>MAINSTREAM</a:t>
            </a:r>
          </a:p>
        </p:txBody>
      </p:sp>
      <p:sp>
        <p:nvSpPr>
          <p:cNvPr id="62" name="TextBox 61">
            <a:extLst>
              <a:ext uri="{FF2B5EF4-FFF2-40B4-BE49-F238E27FC236}">
                <a16:creationId xmlns:a16="http://schemas.microsoft.com/office/drawing/2014/main" id="{DAA9216F-1E1D-174E-BA8B-42921CF032E3}"/>
              </a:ext>
            </a:extLst>
          </p:cNvPr>
          <p:cNvSpPr txBox="1"/>
          <p:nvPr/>
        </p:nvSpPr>
        <p:spPr>
          <a:xfrm>
            <a:off x="3733646" y="1576800"/>
            <a:ext cx="2589777" cy="261591"/>
          </a:xfrm>
          <a:prstGeom prst="rect">
            <a:avLst/>
          </a:prstGeom>
          <a:noFill/>
        </p:spPr>
        <p:txBody>
          <a:bodyPr vert="horz" wrap="square" lIns="0" tIns="0" rIns="0" bIns="0" rtlCol="0" anchor="b" anchorCtr="0">
            <a:noAutofit/>
          </a:bodyPr>
          <a:lstStyle/>
          <a:p>
            <a:pPr algn="ctr" defTabSz="380966">
              <a:defRPr/>
            </a:pPr>
            <a:r>
              <a:rPr lang="en-US" sz="2100" b="1" kern="0" dirty="0">
                <a:solidFill>
                  <a:schemeClr val="accent4"/>
                </a:solidFill>
                <a:latin typeface="Intel Clear Pro" panose="020B0804020202060201" pitchFamily="34" charset="77"/>
                <a:ea typeface="Intel Clear Pro" panose="020B0804020202060201" pitchFamily="34" charset="77"/>
                <a:cs typeface="Intel Clear Pro" panose="020B0804020202060201" pitchFamily="34" charset="77"/>
              </a:rPr>
              <a:t>Intel® </a:t>
            </a:r>
            <a:r>
              <a:rPr lang="en-US" sz="2100" b="1" kern="0" dirty="0" err="1">
                <a:solidFill>
                  <a:schemeClr val="accent4"/>
                </a:solidFill>
                <a:latin typeface="Intel Clear Pro" panose="020B0804020202060201" pitchFamily="34" charset="77"/>
                <a:ea typeface="Intel Clear Pro" panose="020B0804020202060201" pitchFamily="34" charset="77"/>
                <a:cs typeface="Intel Clear Pro" panose="020B0804020202060201" pitchFamily="34" charset="77"/>
              </a:rPr>
              <a:t>Optane</a:t>
            </a:r>
            <a:r>
              <a:rPr lang="en-US" sz="2100" b="1" kern="0" dirty="0">
                <a:solidFill>
                  <a:schemeClr val="accent4"/>
                </a:solidFill>
                <a:latin typeface="Intel Clear Pro" panose="020B0804020202060201" pitchFamily="34" charset="77"/>
                <a:ea typeface="Intel Clear Pro" panose="020B0804020202060201" pitchFamily="34" charset="77"/>
                <a:cs typeface="Intel Clear Pro" panose="020B0804020202060201" pitchFamily="34" charset="77"/>
              </a:rPr>
              <a:t>™ SSD</a:t>
            </a:r>
          </a:p>
        </p:txBody>
      </p:sp>
      <p:sp>
        <p:nvSpPr>
          <p:cNvPr id="63" name="TextBox 62">
            <a:extLst>
              <a:ext uri="{FF2B5EF4-FFF2-40B4-BE49-F238E27FC236}">
                <a16:creationId xmlns:a16="http://schemas.microsoft.com/office/drawing/2014/main" id="{DEDC5A2E-8141-0740-B6D8-DCFB90F9A110}"/>
              </a:ext>
            </a:extLst>
          </p:cNvPr>
          <p:cNvSpPr txBox="1"/>
          <p:nvPr/>
        </p:nvSpPr>
        <p:spPr>
          <a:xfrm>
            <a:off x="3394008" y="2352913"/>
            <a:ext cx="2589777" cy="261591"/>
          </a:xfrm>
          <a:prstGeom prst="rect">
            <a:avLst/>
          </a:prstGeom>
          <a:noFill/>
        </p:spPr>
        <p:txBody>
          <a:bodyPr vert="horz" wrap="square" lIns="0" tIns="0" rIns="0" bIns="0" rtlCol="0" anchor="b" anchorCtr="0">
            <a:noAutofit/>
          </a:bodyPr>
          <a:lstStyle/>
          <a:p>
            <a:pPr algn="ctr" defTabSz="380966">
              <a:defRPr/>
            </a:pPr>
            <a:r>
              <a:rPr lang="en-US" sz="2100" b="1" kern="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NAND SSD</a:t>
            </a:r>
          </a:p>
        </p:txBody>
      </p:sp>
      <p:sp>
        <p:nvSpPr>
          <p:cNvPr id="69" name="TextBox 68">
            <a:extLst>
              <a:ext uri="{FF2B5EF4-FFF2-40B4-BE49-F238E27FC236}">
                <a16:creationId xmlns:a16="http://schemas.microsoft.com/office/drawing/2014/main" id="{76580463-BA6F-0C45-9BFB-7D2E61BB1A81}"/>
              </a:ext>
            </a:extLst>
          </p:cNvPr>
          <p:cNvSpPr txBox="1"/>
          <p:nvPr/>
        </p:nvSpPr>
        <p:spPr>
          <a:xfrm>
            <a:off x="3225599" y="2886812"/>
            <a:ext cx="3911014" cy="261591"/>
          </a:xfrm>
          <a:prstGeom prst="rect">
            <a:avLst/>
          </a:prstGeom>
          <a:noFill/>
        </p:spPr>
        <p:txBody>
          <a:bodyPr vert="horz" wrap="square" lIns="0" tIns="0" rIns="0" bIns="0" rtlCol="0" anchor="b" anchorCtr="0">
            <a:noAutofit/>
          </a:bodyPr>
          <a:lstStyle/>
          <a:p>
            <a:pPr algn="ctr" defTabSz="380966">
              <a:defRPr/>
            </a:pPr>
            <a:r>
              <a:rPr lang="en-US" sz="2100" b="1" kern="0" dirty="0">
                <a:solidFill>
                  <a:schemeClr val="accent6"/>
                </a:solidFill>
                <a:latin typeface="Intel Clear Pro" panose="020B0804020202060201" pitchFamily="34" charset="77"/>
                <a:ea typeface="Intel Clear Pro" panose="020B0804020202060201" pitchFamily="34" charset="77"/>
                <a:cs typeface="Intel Clear Pro" panose="020B0804020202060201" pitchFamily="34" charset="77"/>
              </a:rPr>
              <a:t>Intel® </a:t>
            </a:r>
            <a:r>
              <a:rPr lang="en-US" sz="2100" b="1" kern="0" dirty="0" err="1">
                <a:solidFill>
                  <a:schemeClr val="accent6"/>
                </a:solidFill>
                <a:latin typeface="Intel Clear Pro" panose="020B0804020202060201" pitchFamily="34" charset="77"/>
                <a:ea typeface="Intel Clear Pro" panose="020B0804020202060201" pitchFamily="34" charset="77"/>
                <a:cs typeface="Intel Clear Pro" panose="020B0804020202060201" pitchFamily="34" charset="77"/>
              </a:rPr>
              <a:t>Optane</a:t>
            </a:r>
            <a:r>
              <a:rPr lang="en-US" sz="2100" b="1" kern="0" dirty="0">
                <a:solidFill>
                  <a:schemeClr val="accent6"/>
                </a:solidFill>
                <a:latin typeface="Intel Clear Pro" panose="020B0804020202060201" pitchFamily="34" charset="77"/>
                <a:ea typeface="Intel Clear Pro" panose="020B0804020202060201" pitchFamily="34" charset="77"/>
                <a:cs typeface="Intel Clear Pro" panose="020B0804020202060201" pitchFamily="34" charset="77"/>
              </a:rPr>
              <a:t>™ Memory</a:t>
            </a:r>
          </a:p>
        </p:txBody>
      </p:sp>
      <p:sp>
        <p:nvSpPr>
          <p:cNvPr id="70" name="TextBox 69">
            <a:extLst>
              <a:ext uri="{FF2B5EF4-FFF2-40B4-BE49-F238E27FC236}">
                <a16:creationId xmlns:a16="http://schemas.microsoft.com/office/drawing/2014/main" id="{FE6F5F55-8EAD-7444-B917-92A5255C0876}"/>
              </a:ext>
            </a:extLst>
          </p:cNvPr>
          <p:cNvSpPr txBox="1"/>
          <p:nvPr/>
        </p:nvSpPr>
        <p:spPr>
          <a:xfrm>
            <a:off x="3225599" y="3650888"/>
            <a:ext cx="3911014" cy="261591"/>
          </a:xfrm>
          <a:prstGeom prst="rect">
            <a:avLst/>
          </a:prstGeom>
          <a:noFill/>
        </p:spPr>
        <p:txBody>
          <a:bodyPr vert="horz" wrap="square" lIns="0" tIns="0" rIns="0" bIns="0" rtlCol="0" anchor="b" anchorCtr="0">
            <a:noAutofit/>
          </a:bodyPr>
          <a:lstStyle/>
          <a:p>
            <a:pPr algn="ctr" defTabSz="380966">
              <a:defRPr/>
            </a:pPr>
            <a:r>
              <a:rPr lang="en-US" sz="2100" b="1" kern="0" dirty="0">
                <a:solidFill>
                  <a:schemeClr val="accent6"/>
                </a:solidFill>
                <a:latin typeface="Intel Clear Pro" panose="020B0804020202060201" pitchFamily="34" charset="77"/>
                <a:ea typeface="Intel Clear Pro" panose="020B0804020202060201" pitchFamily="34" charset="77"/>
                <a:cs typeface="Intel Clear Pro" panose="020B0804020202060201" pitchFamily="34" charset="77"/>
              </a:rPr>
              <a:t>Intel® </a:t>
            </a:r>
            <a:r>
              <a:rPr lang="en-US" sz="2100" b="1" kern="0" dirty="0" err="1">
                <a:solidFill>
                  <a:schemeClr val="accent6"/>
                </a:solidFill>
                <a:latin typeface="Intel Clear Pro" panose="020B0804020202060201" pitchFamily="34" charset="77"/>
                <a:ea typeface="Intel Clear Pro" panose="020B0804020202060201" pitchFamily="34" charset="77"/>
                <a:cs typeface="Intel Clear Pro" panose="020B0804020202060201" pitchFamily="34" charset="77"/>
              </a:rPr>
              <a:t>Optane</a:t>
            </a:r>
            <a:r>
              <a:rPr lang="en-US" sz="2100" b="1" kern="0" dirty="0">
                <a:solidFill>
                  <a:schemeClr val="accent6"/>
                </a:solidFill>
                <a:latin typeface="Intel Clear Pro" panose="020B0804020202060201" pitchFamily="34" charset="77"/>
                <a:ea typeface="Intel Clear Pro" panose="020B0804020202060201" pitchFamily="34" charset="77"/>
                <a:cs typeface="Intel Clear Pro" panose="020B0804020202060201" pitchFamily="34" charset="77"/>
              </a:rPr>
              <a:t>™ Memory</a:t>
            </a:r>
          </a:p>
        </p:txBody>
      </p:sp>
      <p:cxnSp>
        <p:nvCxnSpPr>
          <p:cNvPr id="71" name="Straight Connector 70">
            <a:extLst>
              <a:ext uri="{FF2B5EF4-FFF2-40B4-BE49-F238E27FC236}">
                <a16:creationId xmlns:a16="http://schemas.microsoft.com/office/drawing/2014/main" id="{3FD60DCA-3C15-1B4C-A402-8D8D8CCD2988}"/>
              </a:ext>
            </a:extLst>
          </p:cNvPr>
          <p:cNvCxnSpPr>
            <a:cxnSpLocks/>
          </p:cNvCxnSpPr>
          <p:nvPr/>
        </p:nvCxnSpPr>
        <p:spPr>
          <a:xfrm flipH="1">
            <a:off x="5767987" y="1715217"/>
            <a:ext cx="873433" cy="0"/>
          </a:xfrm>
          <a:prstGeom prst="line">
            <a:avLst/>
          </a:prstGeom>
          <a:ln w="38100" cap="rnd">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sp>
        <p:nvSpPr>
          <p:cNvPr id="72" name="Content Placeholder 4">
            <a:extLst>
              <a:ext uri="{FF2B5EF4-FFF2-40B4-BE49-F238E27FC236}">
                <a16:creationId xmlns:a16="http://schemas.microsoft.com/office/drawing/2014/main" id="{21869C06-C383-5747-9B09-D461AFED540A}"/>
              </a:ext>
            </a:extLst>
          </p:cNvPr>
          <p:cNvSpPr txBox="1">
            <a:spLocks/>
          </p:cNvSpPr>
          <p:nvPr/>
        </p:nvSpPr>
        <p:spPr>
          <a:xfrm>
            <a:off x="6797818" y="1496857"/>
            <a:ext cx="2353645" cy="429641"/>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500"/>
              </a:lnSpc>
              <a:spcBef>
                <a:spcPts val="0"/>
              </a:spcBef>
              <a:spcAft>
                <a:spcPts val="300"/>
              </a:spcAft>
              <a:buNone/>
            </a:pPr>
            <a:r>
              <a:rPr lang="en-US" sz="1050" b="1" dirty="0">
                <a:solidFill>
                  <a:schemeClr val="bg1"/>
                </a:solidFill>
              </a:rPr>
              <a:t>Intel® SSD 900P</a:t>
            </a:r>
          </a:p>
          <a:p>
            <a:pPr marL="0" indent="0">
              <a:lnSpc>
                <a:spcPts val="1500"/>
              </a:lnSpc>
              <a:spcBef>
                <a:spcPts val="0"/>
              </a:spcBef>
              <a:spcAft>
                <a:spcPts val="300"/>
              </a:spcAft>
              <a:buNone/>
            </a:pPr>
            <a:r>
              <a:rPr lang="en-US" sz="1050" b="1" dirty="0">
                <a:solidFill>
                  <a:schemeClr val="bg1"/>
                </a:solidFill>
              </a:rPr>
              <a:t>Intel® SSD 800P</a:t>
            </a:r>
            <a:endParaRPr lang="en-US" sz="1050" dirty="0">
              <a:solidFill>
                <a:schemeClr val="bg1"/>
              </a:solidFill>
              <a:latin typeface="+mj-lt"/>
              <a:ea typeface="Intel Clear Pro" panose="020B0804020202060201" pitchFamily="34" charset="0"/>
              <a:cs typeface="Intel Clear Pro" panose="020B0804020202060201" pitchFamily="34" charset="0"/>
            </a:endParaRPr>
          </a:p>
        </p:txBody>
      </p:sp>
      <p:cxnSp>
        <p:nvCxnSpPr>
          <p:cNvPr id="73" name="Straight Connector 72">
            <a:extLst>
              <a:ext uri="{FF2B5EF4-FFF2-40B4-BE49-F238E27FC236}">
                <a16:creationId xmlns:a16="http://schemas.microsoft.com/office/drawing/2014/main" id="{E96E7A6D-2E1F-C44F-93AD-B4018774A8F3}"/>
              </a:ext>
            </a:extLst>
          </p:cNvPr>
          <p:cNvCxnSpPr>
            <a:cxnSpLocks/>
          </p:cNvCxnSpPr>
          <p:nvPr/>
        </p:nvCxnSpPr>
        <p:spPr>
          <a:xfrm flipH="1">
            <a:off x="5064020" y="2489380"/>
            <a:ext cx="1577400" cy="0"/>
          </a:xfrm>
          <a:prstGeom prst="line">
            <a:avLst/>
          </a:prstGeom>
          <a:ln w="3810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sp>
        <p:nvSpPr>
          <p:cNvPr id="75" name="Content Placeholder 4">
            <a:extLst>
              <a:ext uri="{FF2B5EF4-FFF2-40B4-BE49-F238E27FC236}">
                <a16:creationId xmlns:a16="http://schemas.microsoft.com/office/drawing/2014/main" id="{A64836D2-4FBD-C541-AA97-FA181B2693C6}"/>
              </a:ext>
            </a:extLst>
          </p:cNvPr>
          <p:cNvSpPr txBox="1">
            <a:spLocks/>
          </p:cNvSpPr>
          <p:nvPr/>
        </p:nvSpPr>
        <p:spPr>
          <a:xfrm>
            <a:off x="6790356" y="2158848"/>
            <a:ext cx="2353645" cy="429641"/>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50" b="1" dirty="0">
                <a:solidFill>
                  <a:schemeClr val="bg1"/>
                </a:solidFill>
              </a:rPr>
              <a:t>Intel® SSD 760p </a:t>
            </a:r>
          </a:p>
          <a:p>
            <a:pPr marL="0" indent="0">
              <a:buNone/>
            </a:pPr>
            <a:r>
              <a:rPr lang="en-US" sz="1050" b="1" dirty="0">
                <a:solidFill>
                  <a:schemeClr val="bg1"/>
                </a:solidFill>
              </a:rPr>
              <a:t>Intel® SSD 660p</a:t>
            </a:r>
          </a:p>
          <a:p>
            <a:pPr marL="0" indent="0">
              <a:buNone/>
            </a:pPr>
            <a:r>
              <a:rPr lang="en-US" sz="1050" b="1" dirty="0">
                <a:solidFill>
                  <a:schemeClr val="bg1"/>
                </a:solidFill>
              </a:rPr>
              <a:t>Intel® SSD 545s</a:t>
            </a:r>
          </a:p>
        </p:txBody>
      </p:sp>
      <p:cxnSp>
        <p:nvCxnSpPr>
          <p:cNvPr id="76" name="Straight Connector 75">
            <a:extLst>
              <a:ext uri="{FF2B5EF4-FFF2-40B4-BE49-F238E27FC236}">
                <a16:creationId xmlns:a16="http://schemas.microsoft.com/office/drawing/2014/main" id="{88909A41-47D7-C54E-BAF1-532A226AAEF2}"/>
              </a:ext>
            </a:extLst>
          </p:cNvPr>
          <p:cNvCxnSpPr>
            <a:cxnSpLocks/>
          </p:cNvCxnSpPr>
          <p:nvPr/>
        </p:nvCxnSpPr>
        <p:spPr>
          <a:xfrm flipH="1" flipV="1">
            <a:off x="6102974" y="3028425"/>
            <a:ext cx="594016" cy="235118"/>
          </a:xfrm>
          <a:prstGeom prst="line">
            <a:avLst/>
          </a:prstGeom>
          <a:ln w="38100"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
        <p:nvSpPr>
          <p:cNvPr id="79" name="Rectangle 78">
            <a:extLst>
              <a:ext uri="{FF2B5EF4-FFF2-40B4-BE49-F238E27FC236}">
                <a16:creationId xmlns:a16="http://schemas.microsoft.com/office/drawing/2014/main" id="{66977AA5-7668-3F46-899D-29DD16A0A6D6}"/>
              </a:ext>
            </a:extLst>
          </p:cNvPr>
          <p:cNvSpPr/>
          <p:nvPr/>
        </p:nvSpPr>
        <p:spPr>
          <a:xfrm>
            <a:off x="6696990" y="3131941"/>
            <a:ext cx="4572000" cy="577081"/>
          </a:xfrm>
          <a:prstGeom prst="rect">
            <a:avLst/>
          </a:prstGeom>
        </p:spPr>
        <p:txBody>
          <a:bodyPr>
            <a:spAutoFit/>
          </a:bodyPr>
          <a:lstStyle/>
          <a:p>
            <a:r>
              <a:rPr lang="en-US" sz="1050" b="1" dirty="0">
                <a:solidFill>
                  <a:schemeClr val="bg1"/>
                </a:solidFill>
              </a:rPr>
              <a:t>Intel® </a:t>
            </a:r>
            <a:r>
              <a:rPr lang="en-US" sz="1050" b="1" dirty="0" err="1">
                <a:solidFill>
                  <a:schemeClr val="bg1"/>
                </a:solidFill>
              </a:rPr>
              <a:t>Optane</a:t>
            </a:r>
            <a:r>
              <a:rPr lang="en-US" sz="1050" b="1" dirty="0">
                <a:solidFill>
                  <a:schemeClr val="bg1"/>
                </a:solidFill>
              </a:rPr>
              <a:t>™ Memory</a:t>
            </a:r>
          </a:p>
          <a:p>
            <a:r>
              <a:rPr lang="en-US" sz="1050" b="1" dirty="0">
                <a:solidFill>
                  <a:schemeClr val="bg1"/>
                </a:solidFill>
              </a:rPr>
              <a:t>+</a:t>
            </a:r>
          </a:p>
          <a:p>
            <a:r>
              <a:rPr lang="en-US" sz="1050" b="1" dirty="0">
                <a:solidFill>
                  <a:schemeClr val="bg1"/>
                </a:solidFill>
              </a:rPr>
              <a:t>Intel® SSD or HDD</a:t>
            </a:r>
          </a:p>
        </p:txBody>
      </p:sp>
      <p:cxnSp>
        <p:nvCxnSpPr>
          <p:cNvPr id="81" name="Straight Connector 80">
            <a:extLst>
              <a:ext uri="{FF2B5EF4-FFF2-40B4-BE49-F238E27FC236}">
                <a16:creationId xmlns:a16="http://schemas.microsoft.com/office/drawing/2014/main" id="{172AABEC-AF01-404E-942E-BF29502A6D38}"/>
              </a:ext>
            </a:extLst>
          </p:cNvPr>
          <p:cNvCxnSpPr>
            <a:cxnSpLocks/>
          </p:cNvCxnSpPr>
          <p:nvPr/>
        </p:nvCxnSpPr>
        <p:spPr>
          <a:xfrm flipH="1">
            <a:off x="6102976" y="3561803"/>
            <a:ext cx="594014" cy="216693"/>
          </a:xfrm>
          <a:prstGeom prst="line">
            <a:avLst/>
          </a:prstGeom>
          <a:ln w="38100"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527482B1-1C66-3449-A971-F9C2EBF1A364}"/>
              </a:ext>
            </a:extLst>
          </p:cNvPr>
          <p:cNvCxnSpPr>
            <a:cxnSpLocks/>
          </p:cNvCxnSpPr>
          <p:nvPr/>
        </p:nvCxnSpPr>
        <p:spPr>
          <a:xfrm flipH="1">
            <a:off x="3436270" y="2489380"/>
            <a:ext cx="855658" cy="0"/>
          </a:xfrm>
          <a:prstGeom prst="line">
            <a:avLst/>
          </a:prstGeom>
          <a:ln w="3810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05A919E7-B751-544E-AFDE-C84A1A7FAA1A}"/>
              </a:ext>
            </a:extLst>
          </p:cNvPr>
          <p:cNvCxnSpPr>
            <a:cxnSpLocks/>
          </p:cNvCxnSpPr>
          <p:nvPr/>
        </p:nvCxnSpPr>
        <p:spPr>
          <a:xfrm flipH="1">
            <a:off x="3700192" y="3005922"/>
            <a:ext cx="552989" cy="0"/>
          </a:xfrm>
          <a:prstGeom prst="line">
            <a:avLst/>
          </a:prstGeom>
          <a:ln w="38100"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1179675C-A374-A14A-8E3D-EE4F601B8D2A}"/>
              </a:ext>
            </a:extLst>
          </p:cNvPr>
          <p:cNvCxnSpPr>
            <a:cxnSpLocks/>
          </p:cNvCxnSpPr>
          <p:nvPr/>
        </p:nvCxnSpPr>
        <p:spPr>
          <a:xfrm flipH="1">
            <a:off x="4088220" y="3785354"/>
            <a:ext cx="164962" cy="0"/>
          </a:xfrm>
          <a:prstGeom prst="line">
            <a:avLst/>
          </a:prstGeom>
          <a:ln w="38100"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10D08E5F-EA3F-5E43-9BAB-99E019CDFD34}"/>
              </a:ext>
            </a:extLst>
          </p:cNvPr>
          <p:cNvCxnSpPr>
            <a:cxnSpLocks/>
          </p:cNvCxnSpPr>
          <p:nvPr/>
        </p:nvCxnSpPr>
        <p:spPr>
          <a:xfrm flipH="1">
            <a:off x="3021916" y="1707595"/>
            <a:ext cx="1231265" cy="0"/>
          </a:xfrm>
          <a:prstGeom prst="line">
            <a:avLst/>
          </a:prstGeom>
          <a:ln w="38100" cap="rnd">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57386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58958" y="4471926"/>
            <a:ext cx="7367365" cy="307777"/>
          </a:xfrm>
          <a:prstGeom prst="rect">
            <a:avLst/>
          </a:prstGeom>
        </p:spPr>
        <p:txBody>
          <a:bodyPr wrap="square">
            <a:spAutoFit/>
          </a:bodyPr>
          <a:lstStyle/>
          <a:p>
            <a:pPr defTabSz="685783">
              <a:defRPr/>
            </a:pPr>
            <a:r>
              <a:rPr lang="en-US" sz="700" kern="0" dirty="0">
                <a:solidFill>
                  <a:prstClr val="white"/>
                </a:solidFill>
                <a:ea typeface="Calibri" panose="020F0502020204030204" pitchFamily="34" charset="0"/>
                <a:cs typeface="Times New Roman" panose="02020603050405020304" pitchFamily="18" charset="0"/>
              </a:rPr>
              <a:t>Intel® Optane™ memory requires specific hardware and software configuration. Visit </a:t>
            </a:r>
            <a:r>
              <a:rPr lang="en-US" sz="700" u="sng" kern="0" dirty="0">
                <a:solidFill>
                  <a:prstClr val="white"/>
                </a:solidFill>
                <a:ea typeface="Calibri" panose="020F0502020204030204" pitchFamily="34" charset="0"/>
                <a:hlinkClick r:id="rId3"/>
              </a:rPr>
              <a:t>www.intel.com/OptaneMemory</a:t>
            </a:r>
            <a:r>
              <a:rPr lang="en-US" sz="700" kern="0" dirty="0">
                <a:solidFill>
                  <a:prstClr val="white"/>
                </a:solidFill>
                <a:ea typeface="Calibri" panose="020F0502020204030204" pitchFamily="34" charset="0"/>
                <a:cs typeface="Times New Roman" panose="02020603050405020304" pitchFamily="18" charset="0"/>
              </a:rPr>
              <a:t> for configuration requirements.</a:t>
            </a:r>
          </a:p>
          <a:p>
            <a:pPr defTabSz="685783">
              <a:defRPr/>
            </a:pPr>
            <a:r>
              <a:rPr lang="en-US" sz="700" kern="0" dirty="0">
                <a:solidFill>
                  <a:prstClr val="white"/>
                </a:solidFill>
                <a:cs typeface="Times New Roman" panose="02020603050405020304" pitchFamily="18" charset="0"/>
              </a:rPr>
              <a:t>1. M.2 2242 only available with 16GB Intel® </a:t>
            </a:r>
            <a:r>
              <a:rPr lang="en-US" sz="700" kern="0" dirty="0" err="1">
                <a:solidFill>
                  <a:prstClr val="white"/>
                </a:solidFill>
                <a:cs typeface="Times New Roman" panose="02020603050405020304" pitchFamily="18" charset="0"/>
              </a:rPr>
              <a:t>Optane</a:t>
            </a:r>
            <a:r>
              <a:rPr lang="en-US" sz="700" kern="0" dirty="0">
                <a:solidFill>
                  <a:prstClr val="white"/>
                </a:solidFill>
                <a:cs typeface="Times New Roman" panose="02020603050405020304" pitchFamily="18" charset="0"/>
              </a:rPr>
              <a:t>™ memory M10 modules</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436" y="3798605"/>
            <a:ext cx="1153710" cy="421902"/>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3895" y="3799529"/>
            <a:ext cx="1151022" cy="420779"/>
          </a:xfrm>
          <a:prstGeom prst="rect">
            <a:avLst/>
          </a:prstGeom>
        </p:spPr>
      </p:pic>
      <p:sp>
        <p:nvSpPr>
          <p:cNvPr id="36" name="Rectangle 35"/>
          <p:cNvSpPr/>
          <p:nvPr/>
        </p:nvSpPr>
        <p:spPr>
          <a:xfrm>
            <a:off x="6515319" y="3376218"/>
            <a:ext cx="1995498" cy="400110"/>
          </a:xfrm>
          <a:prstGeom prst="rect">
            <a:avLst/>
          </a:prstGeom>
        </p:spPr>
        <p:txBody>
          <a:bodyPr wrap="square">
            <a:spAutoFit/>
          </a:bodyPr>
          <a:lstStyle/>
          <a:p>
            <a:pPr algn="ctr" defTabSz="342857">
              <a:spcBef>
                <a:spcPct val="0"/>
              </a:spcBef>
              <a:spcAft>
                <a:spcPts val="300"/>
              </a:spcAft>
              <a:defRPr/>
            </a:pPr>
            <a:r>
              <a:rPr lang="en-US" sz="1000" kern="0" dirty="0">
                <a:solidFill>
                  <a:prstClr val="white"/>
                </a:solidFill>
                <a:ea typeface="Intel Clear Pro" panose="020B0804020202060201" pitchFamily="34" charset="0"/>
                <a:cs typeface="Intel Clear Pro" panose="020B0804020202060201" pitchFamily="34" charset="0"/>
              </a:rPr>
              <a:t>For 7th Gen and 8th Gen </a:t>
            </a:r>
            <a:br>
              <a:rPr lang="en-US" sz="1000" kern="0" dirty="0">
                <a:solidFill>
                  <a:prstClr val="white"/>
                </a:solidFill>
                <a:ea typeface="Intel Clear Pro" panose="020B0804020202060201" pitchFamily="34" charset="0"/>
                <a:cs typeface="Intel Clear Pro" panose="020B0804020202060201" pitchFamily="34" charset="0"/>
              </a:rPr>
            </a:br>
            <a:r>
              <a:rPr lang="en-US" sz="1000" kern="0" dirty="0">
                <a:solidFill>
                  <a:prstClr val="white"/>
                </a:solidFill>
                <a:ea typeface="Intel Clear Pro" panose="020B0804020202060201" pitchFamily="34" charset="0"/>
                <a:cs typeface="Intel Clear Pro" panose="020B0804020202060201" pitchFamily="34" charset="0"/>
              </a:rPr>
              <a:t>Intel® Core™ processor family</a:t>
            </a:r>
          </a:p>
        </p:txBody>
      </p:sp>
      <p:sp>
        <p:nvSpPr>
          <p:cNvPr id="37" name="TextBox 36"/>
          <p:cNvSpPr txBox="1"/>
          <p:nvPr/>
        </p:nvSpPr>
        <p:spPr>
          <a:xfrm>
            <a:off x="7964138" y="7175690"/>
            <a:ext cx="323273" cy="92333"/>
          </a:xfrm>
          <a:prstGeom prst="rect">
            <a:avLst/>
          </a:prstGeom>
          <a:noFill/>
        </p:spPr>
        <p:txBody>
          <a:bodyPr vert="horz" wrap="square" lIns="0" tIns="0" rIns="0" bIns="0" rtlCol="0">
            <a:spAutoFit/>
          </a:bodyPr>
          <a:lstStyle/>
          <a:p>
            <a:r>
              <a:rPr lang="en-US" sz="600" dirty="0">
                <a:solidFill>
                  <a:prstClr val="white"/>
                </a:solidFill>
              </a:rPr>
              <a:t>1</a:t>
            </a:r>
          </a:p>
        </p:txBody>
      </p:sp>
      <p:sp>
        <p:nvSpPr>
          <p:cNvPr id="3" name="Text Placeholder 2">
            <a:extLst>
              <a:ext uri="{FF2B5EF4-FFF2-40B4-BE49-F238E27FC236}">
                <a16:creationId xmlns:a16="http://schemas.microsoft.com/office/drawing/2014/main" id="{826931B4-BA23-7841-895D-E4CFD66E5EDA}"/>
              </a:ext>
            </a:extLst>
          </p:cNvPr>
          <p:cNvSpPr>
            <a:spLocks noGrp="1"/>
          </p:cNvSpPr>
          <p:nvPr>
            <p:ph type="body" sz="quarter" idx="14"/>
          </p:nvPr>
        </p:nvSpPr>
        <p:spPr/>
        <p:txBody>
          <a:bodyPr/>
          <a:lstStyle/>
          <a:p>
            <a:r>
              <a:rPr lang="en-US" dirty="0"/>
              <a:t>WHAT IS INTEL® OPTANE™ MEMORY?</a:t>
            </a:r>
          </a:p>
        </p:txBody>
      </p:sp>
      <p:sp>
        <p:nvSpPr>
          <p:cNvPr id="12" name="TextBox 11">
            <a:extLst>
              <a:ext uri="{FF2B5EF4-FFF2-40B4-BE49-F238E27FC236}">
                <a16:creationId xmlns:a16="http://schemas.microsoft.com/office/drawing/2014/main" id="{668B8139-D5A4-A244-8E25-797E20A382F7}"/>
              </a:ext>
            </a:extLst>
          </p:cNvPr>
          <p:cNvSpPr txBox="1"/>
          <p:nvPr/>
        </p:nvSpPr>
        <p:spPr>
          <a:xfrm>
            <a:off x="731760" y="1040341"/>
            <a:ext cx="2589777" cy="261591"/>
          </a:xfrm>
          <a:prstGeom prst="rect">
            <a:avLst/>
          </a:prstGeom>
          <a:noFill/>
        </p:spPr>
        <p:txBody>
          <a:bodyPr vert="horz" wrap="square" lIns="0" tIns="0" rIns="0" bIns="0" rtlCol="0" anchor="b" anchorCtr="0">
            <a:noAutofit/>
          </a:bodyPr>
          <a:lstStyle/>
          <a:p>
            <a:pPr algn="ctr" defTabSz="380966">
              <a:defRPr/>
            </a:pPr>
            <a:r>
              <a:rPr lang="en-US" sz="2400" b="1" kern="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3D XPOINT™ MEMORY MEDIA</a:t>
            </a:r>
          </a:p>
        </p:txBody>
      </p:sp>
      <p:sp>
        <p:nvSpPr>
          <p:cNvPr id="13" name="Content Placeholder 4">
            <a:extLst>
              <a:ext uri="{FF2B5EF4-FFF2-40B4-BE49-F238E27FC236}">
                <a16:creationId xmlns:a16="http://schemas.microsoft.com/office/drawing/2014/main" id="{0572B73F-AB2A-5C47-9169-9ED28B98207F}"/>
              </a:ext>
            </a:extLst>
          </p:cNvPr>
          <p:cNvSpPr txBox="1">
            <a:spLocks/>
          </p:cNvSpPr>
          <p:nvPr/>
        </p:nvSpPr>
        <p:spPr>
          <a:xfrm>
            <a:off x="537622" y="1533780"/>
            <a:ext cx="992870" cy="210739"/>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500"/>
              </a:lnSpc>
              <a:spcBef>
                <a:spcPts val="0"/>
              </a:spcBef>
              <a:spcAft>
                <a:spcPts val="300"/>
              </a:spcAft>
              <a:buNone/>
            </a:pPr>
            <a:r>
              <a:rPr lang="en-US" sz="900" b="1" dirty="0">
                <a:solidFill>
                  <a:schemeClr val="bg1"/>
                </a:solidFill>
              </a:rPr>
              <a:t>Scalability</a:t>
            </a:r>
            <a:endParaRPr lang="en-US" sz="900" dirty="0">
              <a:solidFill>
                <a:schemeClr val="bg1"/>
              </a:solidFill>
              <a:latin typeface="+mj-lt"/>
              <a:ea typeface="Intel Clear Pro" panose="020B0804020202060201" pitchFamily="34" charset="0"/>
              <a:cs typeface="Intel Clear Pro" panose="020B0804020202060201" pitchFamily="34" charset="0"/>
            </a:endParaRPr>
          </a:p>
        </p:txBody>
      </p:sp>
      <p:sp>
        <p:nvSpPr>
          <p:cNvPr id="14" name="Content Placeholder 4">
            <a:extLst>
              <a:ext uri="{FF2B5EF4-FFF2-40B4-BE49-F238E27FC236}">
                <a16:creationId xmlns:a16="http://schemas.microsoft.com/office/drawing/2014/main" id="{29CB13FD-8812-4640-AB23-43CD4E69CEF2}"/>
              </a:ext>
            </a:extLst>
          </p:cNvPr>
          <p:cNvSpPr txBox="1">
            <a:spLocks/>
          </p:cNvSpPr>
          <p:nvPr/>
        </p:nvSpPr>
        <p:spPr>
          <a:xfrm>
            <a:off x="537621" y="2324189"/>
            <a:ext cx="992870" cy="210739"/>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300"/>
              </a:spcAft>
              <a:buNone/>
            </a:pPr>
            <a:r>
              <a:rPr lang="en-US" sz="900" dirty="0">
                <a:solidFill>
                  <a:schemeClr val="bg1"/>
                </a:solidFill>
                <a:latin typeface="+mj-lt"/>
                <a:ea typeface="Intel Clear Pro" panose="020B0804020202060201" pitchFamily="34" charset="0"/>
                <a:cs typeface="Intel Clear Pro" panose="020B0804020202060201" pitchFamily="34" charset="0"/>
              </a:rPr>
              <a:t>Cross Point</a:t>
            </a:r>
            <a:br>
              <a:rPr lang="en-US" sz="900" dirty="0">
                <a:solidFill>
                  <a:schemeClr val="bg1"/>
                </a:solidFill>
                <a:latin typeface="+mj-lt"/>
                <a:ea typeface="Intel Clear Pro" panose="020B0804020202060201" pitchFamily="34" charset="0"/>
                <a:cs typeface="Intel Clear Pro" panose="020B0804020202060201" pitchFamily="34" charset="0"/>
              </a:rPr>
            </a:br>
            <a:r>
              <a:rPr lang="en-US" sz="900" dirty="0">
                <a:solidFill>
                  <a:schemeClr val="bg1"/>
                </a:solidFill>
                <a:latin typeface="+mj-lt"/>
                <a:ea typeface="Intel Clear Pro" panose="020B0804020202060201" pitchFamily="34" charset="0"/>
                <a:cs typeface="Intel Clear Pro" panose="020B0804020202060201" pitchFamily="34" charset="0"/>
              </a:rPr>
              <a:t>structure</a:t>
            </a:r>
          </a:p>
        </p:txBody>
      </p:sp>
      <p:sp>
        <p:nvSpPr>
          <p:cNvPr id="15" name="Content Placeholder 4">
            <a:extLst>
              <a:ext uri="{FF2B5EF4-FFF2-40B4-BE49-F238E27FC236}">
                <a16:creationId xmlns:a16="http://schemas.microsoft.com/office/drawing/2014/main" id="{393D2E53-DF5D-B44D-AB1C-4D6927753B0D}"/>
              </a:ext>
            </a:extLst>
          </p:cNvPr>
          <p:cNvSpPr txBox="1">
            <a:spLocks/>
          </p:cNvSpPr>
          <p:nvPr/>
        </p:nvSpPr>
        <p:spPr>
          <a:xfrm>
            <a:off x="2363870" y="1538349"/>
            <a:ext cx="1169059" cy="216473"/>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500"/>
              </a:lnSpc>
              <a:spcBef>
                <a:spcPts val="0"/>
              </a:spcBef>
              <a:spcAft>
                <a:spcPts val="300"/>
              </a:spcAft>
              <a:buNone/>
            </a:pPr>
            <a:r>
              <a:rPr lang="en-US" sz="900" b="1" dirty="0">
                <a:solidFill>
                  <a:schemeClr val="bg1"/>
                </a:solidFill>
              </a:rPr>
              <a:t>High Performance</a:t>
            </a:r>
            <a:endParaRPr lang="en-US" sz="900" dirty="0">
              <a:solidFill>
                <a:schemeClr val="bg1"/>
              </a:solidFill>
              <a:latin typeface="+mj-lt"/>
              <a:ea typeface="Intel Clear Pro" panose="020B0804020202060201" pitchFamily="34" charset="0"/>
              <a:cs typeface="Intel Clear Pro" panose="020B0804020202060201" pitchFamily="34" charset="0"/>
            </a:endParaRPr>
          </a:p>
        </p:txBody>
      </p:sp>
      <p:sp>
        <p:nvSpPr>
          <p:cNvPr id="16" name="Content Placeholder 4">
            <a:extLst>
              <a:ext uri="{FF2B5EF4-FFF2-40B4-BE49-F238E27FC236}">
                <a16:creationId xmlns:a16="http://schemas.microsoft.com/office/drawing/2014/main" id="{610E5106-5811-1B47-AEF0-3E35B77CFD6A}"/>
              </a:ext>
            </a:extLst>
          </p:cNvPr>
          <p:cNvSpPr txBox="1">
            <a:spLocks/>
          </p:cNvSpPr>
          <p:nvPr/>
        </p:nvSpPr>
        <p:spPr>
          <a:xfrm>
            <a:off x="2351380" y="2328422"/>
            <a:ext cx="1196492" cy="206507"/>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300"/>
              </a:spcAft>
              <a:buNone/>
            </a:pPr>
            <a:r>
              <a:rPr lang="en-US" sz="900" dirty="0">
                <a:solidFill>
                  <a:schemeClr val="bg1"/>
                </a:solidFill>
                <a:latin typeface="+mj-lt"/>
                <a:ea typeface="Intel Clear Pro" panose="020B0804020202060201" pitchFamily="34" charset="0"/>
                <a:cs typeface="Intel Clear Pro" panose="020B0804020202060201" pitchFamily="34" charset="0"/>
              </a:rPr>
              <a:t>Breakthrough</a:t>
            </a:r>
            <a:br>
              <a:rPr lang="en-US" sz="900" dirty="0">
                <a:solidFill>
                  <a:schemeClr val="bg1"/>
                </a:solidFill>
                <a:latin typeface="+mj-lt"/>
                <a:ea typeface="Intel Clear Pro" panose="020B0804020202060201" pitchFamily="34" charset="0"/>
                <a:cs typeface="Intel Clear Pro" panose="020B0804020202060201" pitchFamily="34" charset="0"/>
              </a:rPr>
            </a:br>
            <a:r>
              <a:rPr lang="en-US" sz="900" dirty="0">
                <a:solidFill>
                  <a:schemeClr val="bg1"/>
                </a:solidFill>
                <a:latin typeface="+mj-lt"/>
                <a:ea typeface="Intel Clear Pro" panose="020B0804020202060201" pitchFamily="34" charset="0"/>
                <a:cs typeface="Intel Clear Pro" panose="020B0804020202060201" pitchFamily="34" charset="0"/>
              </a:rPr>
              <a:t>material advances</a:t>
            </a:r>
          </a:p>
        </p:txBody>
      </p:sp>
      <p:sp>
        <p:nvSpPr>
          <p:cNvPr id="4" name="Up Arrow 3">
            <a:extLst>
              <a:ext uri="{FF2B5EF4-FFF2-40B4-BE49-F238E27FC236}">
                <a16:creationId xmlns:a16="http://schemas.microsoft.com/office/drawing/2014/main" id="{C6991FC6-4012-4244-A87E-A43B5504C4EF}"/>
              </a:ext>
            </a:extLst>
          </p:cNvPr>
          <p:cNvSpPr/>
          <p:nvPr/>
        </p:nvSpPr>
        <p:spPr>
          <a:xfrm>
            <a:off x="883732" y="1843946"/>
            <a:ext cx="300647" cy="325267"/>
          </a:xfrm>
          <a:prstGeom prst="up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8" name="Up Arrow 17">
            <a:extLst>
              <a:ext uri="{FF2B5EF4-FFF2-40B4-BE49-F238E27FC236}">
                <a16:creationId xmlns:a16="http://schemas.microsoft.com/office/drawing/2014/main" id="{E043F0DD-3C37-0E48-9607-94DB945B0579}"/>
              </a:ext>
            </a:extLst>
          </p:cNvPr>
          <p:cNvSpPr/>
          <p:nvPr/>
        </p:nvSpPr>
        <p:spPr>
          <a:xfrm rot="10800000">
            <a:off x="2798077" y="1843946"/>
            <a:ext cx="300647" cy="325267"/>
          </a:xfrm>
          <a:prstGeom prst="up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20" name="Picture 19">
            <a:extLst>
              <a:ext uri="{FF2B5EF4-FFF2-40B4-BE49-F238E27FC236}">
                <a16:creationId xmlns:a16="http://schemas.microsoft.com/office/drawing/2014/main" id="{39D0C0B9-F036-154B-8597-294AAD6E5EC2}"/>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17000"/>
                    </a14:imgEffect>
                  </a14:imgLayer>
                </a14:imgProps>
              </a:ext>
              <a:ext uri="{28A0092B-C50C-407E-A947-70E740481C1C}">
                <a14:useLocalDpi xmlns:a14="http://schemas.microsoft.com/office/drawing/2010/main"/>
              </a:ext>
            </a:extLst>
          </a:blip>
          <a:stretch>
            <a:fillRect/>
          </a:stretch>
        </p:blipFill>
        <p:spPr>
          <a:xfrm>
            <a:off x="1339650" y="1608181"/>
            <a:ext cx="1165806" cy="904253"/>
          </a:xfrm>
          <a:prstGeom prst="rect">
            <a:avLst/>
          </a:prstGeom>
          <a:effectLst/>
        </p:spPr>
      </p:pic>
      <p:sp>
        <p:nvSpPr>
          <p:cNvPr id="22" name="TextBox 21">
            <a:extLst>
              <a:ext uri="{FF2B5EF4-FFF2-40B4-BE49-F238E27FC236}">
                <a16:creationId xmlns:a16="http://schemas.microsoft.com/office/drawing/2014/main" id="{7DA73391-ECEC-5749-8D91-ECED6D19B4F3}"/>
              </a:ext>
            </a:extLst>
          </p:cNvPr>
          <p:cNvSpPr txBox="1"/>
          <p:nvPr/>
        </p:nvSpPr>
        <p:spPr>
          <a:xfrm>
            <a:off x="731760" y="2801575"/>
            <a:ext cx="2590084" cy="461665"/>
          </a:xfrm>
          <a:prstGeom prst="rect">
            <a:avLst/>
          </a:prstGeom>
          <a:noFill/>
        </p:spPr>
        <p:txBody>
          <a:bodyPr vert="horz" wrap="square" lIns="0" tIns="0" rIns="0" bIns="0" rtlCol="0">
            <a:spAutoFit/>
          </a:bodyPr>
          <a:lstStyle/>
          <a:p>
            <a:pPr algn="ctr" defTabSz="342900">
              <a:lnSpc>
                <a:spcPts val="1800"/>
              </a:lnSpc>
              <a:defRPr/>
            </a:pPr>
            <a:r>
              <a:rPr lang="en-US" sz="1400" b="1" kern="0" dirty="0">
                <a:solidFill>
                  <a:schemeClr val="bg1"/>
                </a:solidFill>
                <a:ea typeface="Intel Clear Pro" panose="020B0804020202060201" pitchFamily="34" charset="77"/>
                <a:cs typeface="Intel Clear Pro" panose="020B0804020202060201" pitchFamily="34" charset="77"/>
              </a:rPr>
              <a:t>Standard m.2 connector</a:t>
            </a:r>
          </a:p>
          <a:p>
            <a:pPr algn="ctr" defTabSz="342900">
              <a:lnSpc>
                <a:spcPts val="1800"/>
              </a:lnSpc>
              <a:defRPr/>
            </a:pPr>
            <a:r>
              <a:rPr lang="en-US" sz="1400" b="1" kern="0" dirty="0">
                <a:solidFill>
                  <a:schemeClr val="bg1"/>
                </a:solidFill>
                <a:ea typeface="Intel Clear Pro" panose="020B0804020202060201" pitchFamily="34" charset="77"/>
                <a:cs typeface="Intel Clear Pro" panose="020B0804020202060201" pitchFamily="34" charset="77"/>
              </a:rPr>
              <a:t>Modular form factor</a:t>
            </a:r>
          </a:p>
        </p:txBody>
      </p:sp>
      <p:sp>
        <p:nvSpPr>
          <p:cNvPr id="23" name="Content Placeholder 4">
            <a:extLst>
              <a:ext uri="{FF2B5EF4-FFF2-40B4-BE49-F238E27FC236}">
                <a16:creationId xmlns:a16="http://schemas.microsoft.com/office/drawing/2014/main" id="{AE66E938-7636-2449-9B98-5E971DC7D0AC}"/>
              </a:ext>
            </a:extLst>
          </p:cNvPr>
          <p:cNvSpPr txBox="1">
            <a:spLocks/>
          </p:cNvSpPr>
          <p:nvPr/>
        </p:nvSpPr>
        <p:spPr>
          <a:xfrm>
            <a:off x="2318689" y="3549893"/>
            <a:ext cx="1196492" cy="575696"/>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None/>
            </a:pPr>
            <a:r>
              <a:rPr lang="en-US" sz="900" dirty="0" err="1">
                <a:solidFill>
                  <a:schemeClr val="bg1"/>
                </a:solidFill>
                <a:latin typeface="+mj-lt"/>
                <a:ea typeface="Intel Clear Pro" panose="020B0804020202060201" pitchFamily="34" charset="0"/>
                <a:cs typeface="Intel Clear Pro" panose="020B0804020202060201" pitchFamily="34" charset="0"/>
              </a:rPr>
              <a:t>PCIe</a:t>
            </a:r>
            <a:r>
              <a:rPr lang="en-US" sz="900" dirty="0">
                <a:solidFill>
                  <a:schemeClr val="bg1"/>
                </a:solidFill>
                <a:latin typeface="+mj-lt"/>
                <a:ea typeface="Intel Clear Pro" panose="020B0804020202060201" pitchFamily="34" charset="0"/>
                <a:cs typeface="Intel Clear Pro" panose="020B0804020202060201" pitchFamily="34" charset="0"/>
              </a:rPr>
              <a:t>* 3.0 x2</a:t>
            </a:r>
          </a:p>
          <a:p>
            <a:pPr marL="0" indent="0">
              <a:spcBef>
                <a:spcPts val="0"/>
              </a:spcBef>
              <a:spcAft>
                <a:spcPts val="300"/>
              </a:spcAft>
              <a:buNone/>
            </a:pPr>
            <a:r>
              <a:rPr lang="en-US" sz="900" dirty="0">
                <a:solidFill>
                  <a:schemeClr val="bg1"/>
                </a:solidFill>
                <a:latin typeface="+mj-lt"/>
                <a:ea typeface="Intel Clear Pro" panose="020B0804020202060201" pitchFamily="34" charset="0"/>
                <a:cs typeface="Intel Clear Pro" panose="020B0804020202060201" pitchFamily="34" charset="0"/>
              </a:rPr>
              <a:t>M.2 2280 and 2242</a:t>
            </a:r>
          </a:p>
          <a:p>
            <a:pPr marL="0" indent="0">
              <a:spcBef>
                <a:spcPts val="0"/>
              </a:spcBef>
              <a:spcAft>
                <a:spcPts val="300"/>
              </a:spcAft>
              <a:buNone/>
            </a:pPr>
            <a:r>
              <a:rPr lang="en-US" sz="900" dirty="0">
                <a:solidFill>
                  <a:schemeClr val="bg1"/>
                </a:solidFill>
                <a:latin typeface="+mj-lt"/>
                <a:ea typeface="Intel Clear Pro" panose="020B0804020202060201" pitchFamily="34" charset="0"/>
                <a:cs typeface="Intel Clear Pro" panose="020B0804020202060201" pitchFamily="34" charset="0"/>
              </a:rPr>
              <a:t>Single-sided</a:t>
            </a:r>
          </a:p>
        </p:txBody>
      </p:sp>
      <p:sp>
        <p:nvSpPr>
          <p:cNvPr id="24" name="TextBox 23">
            <a:extLst>
              <a:ext uri="{FF2B5EF4-FFF2-40B4-BE49-F238E27FC236}">
                <a16:creationId xmlns:a16="http://schemas.microsoft.com/office/drawing/2014/main" id="{05F83332-B002-DF40-A8D2-EA52BCADA746}"/>
              </a:ext>
            </a:extLst>
          </p:cNvPr>
          <p:cNvSpPr txBox="1"/>
          <p:nvPr/>
        </p:nvSpPr>
        <p:spPr>
          <a:xfrm>
            <a:off x="3780898" y="1309089"/>
            <a:ext cx="2589777" cy="261591"/>
          </a:xfrm>
          <a:prstGeom prst="rect">
            <a:avLst/>
          </a:prstGeom>
          <a:noFill/>
        </p:spPr>
        <p:txBody>
          <a:bodyPr vert="horz" wrap="square" lIns="0" tIns="0" rIns="0" bIns="0" rtlCol="0" anchor="b" anchorCtr="0">
            <a:noAutofit/>
          </a:bodyPr>
          <a:lstStyle/>
          <a:p>
            <a:pPr algn="ctr" defTabSz="380966">
              <a:lnSpc>
                <a:spcPct val="75000"/>
              </a:lnSpc>
              <a:defRPr/>
            </a:pPr>
            <a:r>
              <a:rPr lang="en-US" sz="2400" b="1" kern="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Intel® rapid storage technology</a:t>
            </a:r>
          </a:p>
        </p:txBody>
      </p:sp>
      <p:cxnSp>
        <p:nvCxnSpPr>
          <p:cNvPr id="25" name="Straight Connector 24">
            <a:extLst>
              <a:ext uri="{FF2B5EF4-FFF2-40B4-BE49-F238E27FC236}">
                <a16:creationId xmlns:a16="http://schemas.microsoft.com/office/drawing/2014/main" id="{B6395135-F1B1-B342-A3F4-2BB14BD1B55F}"/>
              </a:ext>
            </a:extLst>
          </p:cNvPr>
          <p:cNvCxnSpPr>
            <a:cxnSpLocks/>
          </p:cNvCxnSpPr>
          <p:nvPr/>
        </p:nvCxnSpPr>
        <p:spPr>
          <a:xfrm flipV="1">
            <a:off x="3703338" y="1123831"/>
            <a:ext cx="0" cy="1411097"/>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5400000" scaled="0"/>
              <a:tileRect/>
            </a:gradFill>
            <a:prstDash val="solid"/>
          </a:ln>
          <a:effectLst/>
        </p:spPr>
      </p:cxnSp>
      <p:cxnSp>
        <p:nvCxnSpPr>
          <p:cNvPr id="31" name="Straight Connector 30">
            <a:extLst>
              <a:ext uri="{FF2B5EF4-FFF2-40B4-BE49-F238E27FC236}">
                <a16:creationId xmlns:a16="http://schemas.microsoft.com/office/drawing/2014/main" id="{B01EDE6C-D374-2449-A84D-3E6BB3624340}"/>
              </a:ext>
            </a:extLst>
          </p:cNvPr>
          <p:cNvCxnSpPr>
            <a:cxnSpLocks/>
          </p:cNvCxnSpPr>
          <p:nvPr/>
        </p:nvCxnSpPr>
        <p:spPr>
          <a:xfrm flipV="1">
            <a:off x="3703338" y="2801575"/>
            <a:ext cx="0" cy="1411097"/>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5400000" scaled="0"/>
              <a:tileRect/>
            </a:gradFill>
            <a:prstDash val="solid"/>
          </a:ln>
          <a:effectLst/>
        </p:spPr>
      </p:cxnSp>
      <p:sp>
        <p:nvSpPr>
          <p:cNvPr id="32" name="TextBox 31">
            <a:extLst>
              <a:ext uri="{FF2B5EF4-FFF2-40B4-BE49-F238E27FC236}">
                <a16:creationId xmlns:a16="http://schemas.microsoft.com/office/drawing/2014/main" id="{E69A13B3-F763-BB46-8928-7957AA9F5D95}"/>
              </a:ext>
            </a:extLst>
          </p:cNvPr>
          <p:cNvSpPr txBox="1"/>
          <p:nvPr/>
        </p:nvSpPr>
        <p:spPr>
          <a:xfrm>
            <a:off x="3503681" y="2740732"/>
            <a:ext cx="425681" cy="289809"/>
          </a:xfrm>
          <a:prstGeom prst="rect">
            <a:avLst/>
          </a:prstGeom>
          <a:noFill/>
        </p:spPr>
        <p:txBody>
          <a:bodyPr vert="horz" wrap="square" lIns="0" tIns="0" rIns="0" bIns="0" rtlCol="0" anchor="b" anchorCtr="0">
            <a:noAutofit/>
          </a:bodyPr>
          <a:lstStyle/>
          <a:p>
            <a:pPr algn="ctr" defTabSz="380966">
              <a:defRPr/>
            </a:pPr>
            <a:r>
              <a:rPr lang="en-US" sz="6000" b="1" kern="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a:t>
            </a:r>
          </a:p>
        </p:txBody>
      </p:sp>
      <p:cxnSp>
        <p:nvCxnSpPr>
          <p:cNvPr id="38" name="Straight Connector 37">
            <a:extLst>
              <a:ext uri="{FF2B5EF4-FFF2-40B4-BE49-F238E27FC236}">
                <a16:creationId xmlns:a16="http://schemas.microsoft.com/office/drawing/2014/main" id="{3FA50B87-8579-0145-A6B9-603930304A9B}"/>
              </a:ext>
            </a:extLst>
          </p:cNvPr>
          <p:cNvCxnSpPr>
            <a:cxnSpLocks/>
          </p:cNvCxnSpPr>
          <p:nvPr/>
        </p:nvCxnSpPr>
        <p:spPr>
          <a:xfrm flipV="1">
            <a:off x="6430392" y="1103198"/>
            <a:ext cx="0" cy="1411097"/>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5400000" scaled="0"/>
              <a:tileRect/>
            </a:gradFill>
            <a:prstDash val="solid"/>
          </a:ln>
          <a:effectLst/>
        </p:spPr>
      </p:cxnSp>
      <p:cxnSp>
        <p:nvCxnSpPr>
          <p:cNvPr id="39" name="Straight Connector 38">
            <a:extLst>
              <a:ext uri="{FF2B5EF4-FFF2-40B4-BE49-F238E27FC236}">
                <a16:creationId xmlns:a16="http://schemas.microsoft.com/office/drawing/2014/main" id="{0BA390F5-0E71-964F-A51A-DB0B8B86BFB5}"/>
              </a:ext>
            </a:extLst>
          </p:cNvPr>
          <p:cNvCxnSpPr>
            <a:cxnSpLocks/>
          </p:cNvCxnSpPr>
          <p:nvPr/>
        </p:nvCxnSpPr>
        <p:spPr>
          <a:xfrm flipV="1">
            <a:off x="6430392" y="2780942"/>
            <a:ext cx="0" cy="1411097"/>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5400000" scaled="0"/>
              <a:tileRect/>
            </a:gradFill>
            <a:prstDash val="solid"/>
          </a:ln>
          <a:effectLst/>
        </p:spPr>
      </p:cxnSp>
      <p:sp>
        <p:nvSpPr>
          <p:cNvPr id="40" name="TextBox 39">
            <a:extLst>
              <a:ext uri="{FF2B5EF4-FFF2-40B4-BE49-F238E27FC236}">
                <a16:creationId xmlns:a16="http://schemas.microsoft.com/office/drawing/2014/main" id="{FE2B497F-B466-E940-BED6-6D36FFA83B16}"/>
              </a:ext>
            </a:extLst>
          </p:cNvPr>
          <p:cNvSpPr txBox="1"/>
          <p:nvPr/>
        </p:nvSpPr>
        <p:spPr>
          <a:xfrm>
            <a:off x="6230735" y="2740731"/>
            <a:ext cx="425681" cy="269176"/>
          </a:xfrm>
          <a:prstGeom prst="rect">
            <a:avLst/>
          </a:prstGeom>
          <a:noFill/>
        </p:spPr>
        <p:txBody>
          <a:bodyPr vert="horz" wrap="square" lIns="0" tIns="0" rIns="0" bIns="0" rtlCol="0" anchor="b" anchorCtr="0">
            <a:noAutofit/>
          </a:bodyPr>
          <a:lstStyle/>
          <a:p>
            <a:pPr algn="ctr" defTabSz="380966">
              <a:defRPr/>
            </a:pPr>
            <a:r>
              <a:rPr lang="en-US" sz="6000" b="1" kern="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a:t>
            </a:r>
          </a:p>
        </p:txBody>
      </p:sp>
      <p:sp>
        <p:nvSpPr>
          <p:cNvPr id="41" name="Content Placeholder 4">
            <a:extLst>
              <a:ext uri="{FF2B5EF4-FFF2-40B4-BE49-F238E27FC236}">
                <a16:creationId xmlns:a16="http://schemas.microsoft.com/office/drawing/2014/main" id="{B5F24758-EAFA-4846-92F5-D14689D8C550}"/>
              </a:ext>
            </a:extLst>
          </p:cNvPr>
          <p:cNvSpPr txBox="1">
            <a:spLocks/>
          </p:cNvSpPr>
          <p:nvPr/>
        </p:nvSpPr>
        <p:spPr>
          <a:xfrm>
            <a:off x="4817915" y="2322819"/>
            <a:ext cx="1472402" cy="575696"/>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None/>
            </a:pPr>
            <a:r>
              <a:rPr lang="en-US" sz="900" dirty="0">
                <a:solidFill>
                  <a:schemeClr val="bg1"/>
                </a:solidFill>
                <a:latin typeface="+mj-lt"/>
                <a:ea typeface="Intel Clear Pro" panose="020B0804020202060201" pitchFamily="34" charset="0"/>
                <a:cs typeface="Intel Clear Pro" panose="020B0804020202060201" pitchFamily="34" charset="0"/>
              </a:rPr>
              <a:t>The two physical devices are paired into a single volume</a:t>
            </a:r>
          </a:p>
        </p:txBody>
      </p:sp>
      <p:sp>
        <p:nvSpPr>
          <p:cNvPr id="42" name="Content Placeholder 4">
            <a:extLst>
              <a:ext uri="{FF2B5EF4-FFF2-40B4-BE49-F238E27FC236}">
                <a16:creationId xmlns:a16="http://schemas.microsoft.com/office/drawing/2014/main" id="{B10E278A-0EA9-C544-9020-AB301610B144}"/>
              </a:ext>
            </a:extLst>
          </p:cNvPr>
          <p:cNvSpPr txBox="1">
            <a:spLocks/>
          </p:cNvSpPr>
          <p:nvPr/>
        </p:nvSpPr>
        <p:spPr>
          <a:xfrm>
            <a:off x="4817915" y="2906097"/>
            <a:ext cx="1472402" cy="575696"/>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None/>
            </a:pPr>
            <a:r>
              <a:rPr lang="en-US" sz="900" dirty="0">
                <a:solidFill>
                  <a:schemeClr val="bg1"/>
                </a:solidFill>
                <a:latin typeface="+mj-lt"/>
                <a:ea typeface="Intel Clear Pro" panose="020B0804020202060201" pitchFamily="34" charset="0"/>
                <a:cs typeface="Intel Clear Pro" panose="020B0804020202060201" pitchFamily="34" charset="0"/>
              </a:rPr>
              <a:t>Files needed for important tasks are immediately recognized and accelerated</a:t>
            </a:r>
          </a:p>
        </p:txBody>
      </p:sp>
      <p:sp>
        <p:nvSpPr>
          <p:cNvPr id="43" name="Content Placeholder 4">
            <a:extLst>
              <a:ext uri="{FF2B5EF4-FFF2-40B4-BE49-F238E27FC236}">
                <a16:creationId xmlns:a16="http://schemas.microsoft.com/office/drawing/2014/main" id="{32B4198D-0E92-734E-B45A-D841F1FA7F24}"/>
              </a:ext>
            </a:extLst>
          </p:cNvPr>
          <p:cNvSpPr txBox="1">
            <a:spLocks/>
          </p:cNvSpPr>
          <p:nvPr/>
        </p:nvSpPr>
        <p:spPr>
          <a:xfrm>
            <a:off x="4817915" y="3557676"/>
            <a:ext cx="1472402" cy="575696"/>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None/>
            </a:pPr>
            <a:r>
              <a:rPr lang="en-US" sz="900" dirty="0">
                <a:solidFill>
                  <a:schemeClr val="bg1"/>
                </a:solidFill>
                <a:latin typeface="+mj-lt"/>
                <a:ea typeface="Intel Clear Pro" panose="020B0804020202060201" pitchFamily="34" charset="0"/>
                <a:cs typeface="Intel Clear Pro" panose="020B0804020202060201" pitchFamily="34" charset="0"/>
              </a:rPr>
              <a:t>Over time, frequently used files and applications are monitored and accelerated as well</a:t>
            </a:r>
          </a:p>
        </p:txBody>
      </p:sp>
      <p:sp>
        <p:nvSpPr>
          <p:cNvPr id="44" name="Content Placeholder 4">
            <a:extLst>
              <a:ext uri="{FF2B5EF4-FFF2-40B4-BE49-F238E27FC236}">
                <a16:creationId xmlns:a16="http://schemas.microsoft.com/office/drawing/2014/main" id="{40F25CB9-1BD3-3449-A0BF-C760CB073ECD}"/>
              </a:ext>
            </a:extLst>
          </p:cNvPr>
          <p:cNvSpPr txBox="1">
            <a:spLocks/>
          </p:cNvSpPr>
          <p:nvPr/>
        </p:nvSpPr>
        <p:spPr>
          <a:xfrm>
            <a:off x="6599622" y="2567182"/>
            <a:ext cx="1889547" cy="213759"/>
          </a:xfrm>
          <a:prstGeom prst="rect">
            <a:avLst/>
          </a:prstGeom>
        </p:spPr>
        <p:txBody>
          <a:bodyPr lIns="0" tIns="0" rIns="0" bIns="0"/>
          <a:lstStyle>
            <a:lvl1pPr marL="285750" indent="-285750" algn="l" defTabSz="457200" rtl="0" eaLnBrk="1" latinLnBrk="0" hangingPunct="1">
              <a:spcBef>
                <a:spcPts val="600"/>
              </a:spcBef>
              <a:spcAft>
                <a:spcPts val="0"/>
              </a:spcAft>
              <a:buFont typeface="Wingdings" panose="05000000000000000000" pitchFamily="2" charset="2"/>
              <a:buChar char="§"/>
              <a:defRPr sz="1800" b="0" kern="1200">
                <a:solidFill>
                  <a:schemeClr val="tx2"/>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458788" indent="-228600" algn="l" defTabSz="457200" rtl="0" eaLnBrk="1" latinLnBrk="0" hangingPunct="1">
              <a:spcBef>
                <a:spcPts val="600"/>
              </a:spcBef>
              <a:spcAft>
                <a:spcPts val="0"/>
              </a:spcAft>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687388" indent="-228600" algn="l" defTabSz="457200" rtl="0" eaLnBrk="1" latinLnBrk="0" hangingPunct="1">
              <a:spcBef>
                <a:spcPts val="600"/>
              </a:spcBef>
              <a:spcAft>
                <a:spcPts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914400" indent="-228600" algn="l" defTabSz="457200" rtl="0" eaLnBrk="1" latinLnBrk="0" hangingPunct="1">
              <a:spcBef>
                <a:spcPts val="600"/>
              </a:spcBef>
              <a:spcAft>
                <a:spcPts val="0"/>
              </a:spcAft>
              <a:buFont typeface="Intel Clear" panose="020B0604020203020204" pitchFamily="34" charset="0"/>
              <a:buChar char="+"/>
              <a:tabLst>
                <a:tab pos="1028700" algn="l"/>
              </a:tabLst>
              <a:defRPr sz="1200" kern="1200">
                <a:solidFill>
                  <a:schemeClr val="tx2"/>
                </a:solidFill>
                <a:latin typeface="+mn-lt"/>
                <a:ea typeface="+mn-ea"/>
                <a:cs typeface="Arial" panose="020B0604020202020204" pitchFamily="34" charset="0"/>
              </a:defRPr>
            </a:lvl5pPr>
            <a:lvl6pPr marL="1141413" indent="-228600" algn="l" defTabSz="457200" rtl="0" eaLnBrk="1" latinLnBrk="0" hangingPunct="1">
              <a:spcBef>
                <a:spcPct val="20000"/>
              </a:spcBef>
              <a:buFont typeface="Arial"/>
              <a:buChar char="•"/>
              <a:defRPr sz="1400" kern="1200">
                <a:solidFill>
                  <a:schemeClr val="tx2"/>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500"/>
              </a:lnSpc>
              <a:spcBef>
                <a:spcPts val="0"/>
              </a:spcBef>
              <a:spcAft>
                <a:spcPts val="300"/>
              </a:spcAft>
              <a:buNone/>
            </a:pPr>
            <a:r>
              <a:rPr lang="en-US" sz="1400" b="1" dirty="0">
                <a:solidFill>
                  <a:schemeClr val="bg1"/>
                </a:solidFill>
                <a:latin typeface="+mj-lt"/>
                <a:ea typeface="Intel Clear Pro" panose="020B0804020202060201" pitchFamily="34" charset="0"/>
                <a:cs typeface="Intel Clear Pro" panose="020B0804020202060201" pitchFamily="34" charset="0"/>
              </a:rPr>
              <a:t>M.2 2280 and 2242</a:t>
            </a:r>
            <a:r>
              <a:rPr lang="en-US" sz="1400" b="1" baseline="30000" dirty="0">
                <a:solidFill>
                  <a:schemeClr val="bg1"/>
                </a:solidFill>
                <a:latin typeface="+mj-lt"/>
                <a:ea typeface="Intel Clear Pro" panose="020B0804020202060201" pitchFamily="34" charset="0"/>
                <a:cs typeface="Intel Clear Pro" panose="020B0804020202060201" pitchFamily="34" charset="0"/>
              </a:rPr>
              <a:t>1</a:t>
            </a:r>
            <a:endParaRPr lang="en-US" sz="1400" baseline="30000" dirty="0">
              <a:solidFill>
                <a:schemeClr val="bg1"/>
              </a:solidFill>
              <a:latin typeface="+mj-lt"/>
              <a:ea typeface="Intel Clear Pro" panose="020B0804020202060201" pitchFamily="34" charset="0"/>
              <a:cs typeface="Intel Clear Pro" panose="020B0804020202060201" pitchFamily="34" charset="0"/>
            </a:endParaRPr>
          </a:p>
        </p:txBody>
      </p:sp>
      <p:pic>
        <p:nvPicPr>
          <p:cNvPr id="28" name="Picture 27">
            <a:extLst>
              <a:ext uri="{FF2B5EF4-FFF2-40B4-BE49-F238E27FC236}">
                <a16:creationId xmlns:a16="http://schemas.microsoft.com/office/drawing/2014/main" id="{1D57A2BC-A453-CF44-B755-70ABB577A4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9856" y="2681337"/>
            <a:ext cx="901948" cy="901948"/>
          </a:xfrm>
          <a:prstGeom prst="rect">
            <a:avLst/>
          </a:prstGeom>
        </p:spPr>
      </p:pic>
      <p:pic>
        <p:nvPicPr>
          <p:cNvPr id="45" name="Picture 44">
            <a:extLst>
              <a:ext uri="{FF2B5EF4-FFF2-40B4-BE49-F238E27FC236}">
                <a16:creationId xmlns:a16="http://schemas.microsoft.com/office/drawing/2014/main" id="{37496D77-F46C-AA43-A215-BB93F25F76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0137" y="3389477"/>
            <a:ext cx="912094" cy="912094"/>
          </a:xfrm>
          <a:prstGeom prst="rect">
            <a:avLst/>
          </a:prstGeom>
        </p:spPr>
      </p:pic>
      <p:pic>
        <p:nvPicPr>
          <p:cNvPr id="47" name="Picture 46">
            <a:extLst>
              <a:ext uri="{FF2B5EF4-FFF2-40B4-BE49-F238E27FC236}">
                <a16:creationId xmlns:a16="http://schemas.microsoft.com/office/drawing/2014/main" id="{9CCF4C50-FC10-8247-B85B-9DB79DE5EF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3191" y="1423231"/>
            <a:ext cx="973324" cy="973324"/>
          </a:xfrm>
          <a:prstGeom prst="rect">
            <a:avLst/>
          </a:prstGeom>
        </p:spPr>
      </p:pic>
      <p:grpSp>
        <p:nvGrpSpPr>
          <p:cNvPr id="51" name="Group 50">
            <a:extLst>
              <a:ext uri="{FF2B5EF4-FFF2-40B4-BE49-F238E27FC236}">
                <a16:creationId xmlns:a16="http://schemas.microsoft.com/office/drawing/2014/main" id="{9D9A6EB8-D366-2C4A-B8B7-AE255A178FA3}"/>
              </a:ext>
            </a:extLst>
          </p:cNvPr>
          <p:cNvGrpSpPr/>
          <p:nvPr/>
        </p:nvGrpSpPr>
        <p:grpSpPr>
          <a:xfrm>
            <a:off x="4177136" y="2345380"/>
            <a:ext cx="377679" cy="352887"/>
            <a:chOff x="5517412" y="2703574"/>
            <a:chExt cx="419722" cy="392170"/>
          </a:xfrm>
        </p:grpSpPr>
        <p:sp>
          <p:nvSpPr>
            <p:cNvPr id="48" name="Up Arrow 47">
              <a:extLst>
                <a:ext uri="{FF2B5EF4-FFF2-40B4-BE49-F238E27FC236}">
                  <a16:creationId xmlns:a16="http://schemas.microsoft.com/office/drawing/2014/main" id="{ACFD587F-C416-D446-B385-2E16DB4D4508}"/>
                </a:ext>
              </a:extLst>
            </p:cNvPr>
            <p:cNvSpPr/>
            <p:nvPr/>
          </p:nvSpPr>
          <p:spPr>
            <a:xfrm rot="10800000">
              <a:off x="5532855" y="2703574"/>
              <a:ext cx="400862" cy="301617"/>
            </a:xfrm>
            <a:prstGeom prst="up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cxnSp>
          <p:nvCxnSpPr>
            <p:cNvPr id="50" name="Straight Connector 49">
              <a:extLst>
                <a:ext uri="{FF2B5EF4-FFF2-40B4-BE49-F238E27FC236}">
                  <a16:creationId xmlns:a16="http://schemas.microsoft.com/office/drawing/2014/main" id="{D1B1CCDD-3520-E341-909B-31943712B5D8}"/>
                </a:ext>
              </a:extLst>
            </p:cNvPr>
            <p:cNvCxnSpPr/>
            <p:nvPr/>
          </p:nvCxnSpPr>
          <p:spPr>
            <a:xfrm>
              <a:off x="5517412" y="3095744"/>
              <a:ext cx="419722" cy="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52" name="TextBox 51">
            <a:extLst>
              <a:ext uri="{FF2B5EF4-FFF2-40B4-BE49-F238E27FC236}">
                <a16:creationId xmlns:a16="http://schemas.microsoft.com/office/drawing/2014/main" id="{127681F4-89F5-0C49-A045-06052DDD100F}"/>
              </a:ext>
            </a:extLst>
          </p:cNvPr>
          <p:cNvSpPr txBox="1"/>
          <p:nvPr/>
        </p:nvSpPr>
        <p:spPr>
          <a:xfrm>
            <a:off x="6228034" y="2963133"/>
            <a:ext cx="2589777" cy="261591"/>
          </a:xfrm>
          <a:prstGeom prst="rect">
            <a:avLst/>
          </a:prstGeom>
          <a:noFill/>
        </p:spPr>
        <p:txBody>
          <a:bodyPr vert="horz" wrap="square" lIns="0" tIns="0" rIns="0" bIns="0" rtlCol="0" anchor="b" anchorCtr="0">
            <a:noAutofit/>
          </a:bodyPr>
          <a:lstStyle/>
          <a:p>
            <a:pPr algn="ctr" defTabSz="380966">
              <a:defRPr/>
            </a:pPr>
            <a:r>
              <a:rPr lang="en-US" sz="2100" b="1" kern="0" dirty="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rPr>
              <a:t>16gb  </a:t>
            </a:r>
            <a:r>
              <a:rPr lang="en-US" sz="2400" b="1" kern="0" dirty="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rPr>
              <a:t>32gb</a:t>
            </a:r>
            <a:r>
              <a:rPr lang="en-US" sz="2100" b="1" kern="0" dirty="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rPr>
              <a:t>  </a:t>
            </a:r>
            <a:r>
              <a:rPr lang="en-US" sz="2700" b="1" kern="0" dirty="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rPr>
              <a:t>64gb</a:t>
            </a:r>
          </a:p>
        </p:txBody>
      </p:sp>
      <p:sp>
        <p:nvSpPr>
          <p:cNvPr id="53" name="TextBox 52">
            <a:extLst>
              <a:ext uri="{FF2B5EF4-FFF2-40B4-BE49-F238E27FC236}">
                <a16:creationId xmlns:a16="http://schemas.microsoft.com/office/drawing/2014/main" id="{BF40A2CF-6B16-9A4C-BA9E-4BC3D4E025AA}"/>
              </a:ext>
            </a:extLst>
          </p:cNvPr>
          <p:cNvSpPr txBox="1"/>
          <p:nvPr/>
        </p:nvSpPr>
        <p:spPr>
          <a:xfrm>
            <a:off x="6249507" y="1037621"/>
            <a:ext cx="2589777" cy="261591"/>
          </a:xfrm>
          <a:prstGeom prst="rect">
            <a:avLst/>
          </a:prstGeom>
          <a:noFill/>
        </p:spPr>
        <p:txBody>
          <a:bodyPr vert="horz" wrap="square" lIns="0" tIns="0" rIns="0" bIns="0" rtlCol="0" anchor="b" anchorCtr="0">
            <a:noAutofit/>
          </a:bodyPr>
          <a:lstStyle/>
          <a:p>
            <a:pPr algn="ctr" defTabSz="380966">
              <a:defRPr/>
            </a:pPr>
            <a:r>
              <a:rPr lang="en-US" sz="2400" b="1" kern="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Intel® </a:t>
            </a:r>
            <a:r>
              <a:rPr lang="en-US" sz="2400" b="1" kern="0" dirty="0" err="1">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Optane</a:t>
            </a:r>
            <a:r>
              <a:rPr lang="en-US" sz="2400" b="1" kern="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 story</a:t>
            </a:r>
          </a:p>
        </p:txBody>
      </p:sp>
      <p:pic>
        <p:nvPicPr>
          <p:cNvPr id="55" name="Picture 54">
            <a:extLst>
              <a:ext uri="{FF2B5EF4-FFF2-40B4-BE49-F238E27FC236}">
                <a16:creationId xmlns:a16="http://schemas.microsoft.com/office/drawing/2014/main" id="{6ADBBCEF-ED62-F942-960D-1250AC9DA3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5318" y="1527656"/>
            <a:ext cx="2081760" cy="792898"/>
          </a:xfrm>
          <a:prstGeom prst="rect">
            <a:avLst/>
          </a:prstGeom>
        </p:spPr>
      </p:pic>
      <p:pic>
        <p:nvPicPr>
          <p:cNvPr id="56" name="Picture 55">
            <a:extLst>
              <a:ext uri="{FF2B5EF4-FFF2-40B4-BE49-F238E27FC236}">
                <a16:creationId xmlns:a16="http://schemas.microsoft.com/office/drawing/2014/main" id="{53893BF8-2D04-874B-92D6-1D2FC13460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924" y="3486489"/>
            <a:ext cx="1606991" cy="612068"/>
          </a:xfrm>
          <a:prstGeom prst="rect">
            <a:avLst/>
          </a:prstGeom>
        </p:spPr>
      </p:pic>
      <p:sp>
        <p:nvSpPr>
          <p:cNvPr id="57" name="TextBox 56">
            <a:extLst>
              <a:ext uri="{FF2B5EF4-FFF2-40B4-BE49-F238E27FC236}">
                <a16:creationId xmlns:a16="http://schemas.microsoft.com/office/drawing/2014/main" id="{92DAD406-57D0-FD4C-8193-21B7F2DD4C62}"/>
              </a:ext>
            </a:extLst>
          </p:cNvPr>
          <p:cNvSpPr txBox="1"/>
          <p:nvPr/>
        </p:nvSpPr>
        <p:spPr>
          <a:xfrm>
            <a:off x="197296" y="3825118"/>
            <a:ext cx="2589777" cy="261591"/>
          </a:xfrm>
          <a:prstGeom prst="rect">
            <a:avLst/>
          </a:prstGeom>
          <a:noFill/>
        </p:spPr>
        <p:txBody>
          <a:bodyPr vert="horz" wrap="square" lIns="0" tIns="0" rIns="0" bIns="0" rtlCol="0" anchor="b" anchorCtr="0">
            <a:noAutofit/>
          </a:bodyPr>
          <a:lstStyle/>
          <a:p>
            <a:pPr algn="ctr" defTabSz="380966">
              <a:defRPr/>
            </a:pPr>
            <a:r>
              <a:rPr lang="en-US" sz="4950" b="1" kern="0" dirty="0">
                <a:solidFill>
                  <a:srgbClr val="FF00FF"/>
                </a:solidFill>
                <a:latin typeface="Intel Clear Pro" panose="020B0804020202060201" pitchFamily="34" charset="77"/>
                <a:ea typeface="Intel Clear Pro" panose="020B0804020202060201" pitchFamily="34" charset="77"/>
                <a:cs typeface="Intel Clear Pro" panose="020B0804020202060201" pitchFamily="34" charset="77"/>
              </a:rPr>
              <a:t>FPO</a:t>
            </a:r>
          </a:p>
        </p:txBody>
      </p:sp>
      <p:sp>
        <p:nvSpPr>
          <p:cNvPr id="46" name="Slide Number Placeholder 3">
            <a:extLst>
              <a:ext uri="{FF2B5EF4-FFF2-40B4-BE49-F238E27FC236}">
                <a16:creationId xmlns:a16="http://schemas.microsoft.com/office/drawing/2014/main" id="{24EE6CEE-4B60-264E-A2BE-A192BC8D8137}"/>
              </a:ext>
            </a:extLst>
          </p:cNvPr>
          <p:cNvSpPr>
            <a:spLocks noGrp="1"/>
          </p:cNvSpPr>
          <p:nvPr>
            <p:ph type="sldNum" sz="quarter" idx="12"/>
          </p:nvPr>
        </p:nvSpPr>
        <p:spPr>
          <a:xfrm>
            <a:off x="6907841" y="4857963"/>
            <a:ext cx="2133600" cy="274097"/>
          </a:xfrm>
        </p:spPr>
        <p:txBody>
          <a:bodyPr/>
          <a:lstStyle/>
          <a:p>
            <a:fld id="{EE2556C5-CE8C-6547-B838-EA80C61A4AF7}" type="slidenum">
              <a:rPr lang="en-US" smtClean="0"/>
              <a:pPr/>
              <a:t>13</a:t>
            </a:fld>
            <a:endParaRPr lang="en-US" dirty="0"/>
          </a:p>
        </p:txBody>
      </p:sp>
    </p:spTree>
    <p:extLst>
      <p:ext uri="{BB962C8B-B14F-4D97-AF65-F5344CB8AC3E}">
        <p14:creationId xmlns:p14="http://schemas.microsoft.com/office/powerpoint/2010/main" val="235188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7964138" y="7175690"/>
            <a:ext cx="323273" cy="92333"/>
          </a:xfrm>
          <a:prstGeom prst="rect">
            <a:avLst/>
          </a:prstGeom>
          <a:noFill/>
        </p:spPr>
        <p:txBody>
          <a:bodyPr vert="horz" wrap="square" lIns="0" tIns="0" rIns="0" bIns="0" rtlCol="0">
            <a:spAutoFit/>
          </a:bodyPr>
          <a:lstStyle/>
          <a:p>
            <a:r>
              <a:rPr lang="en-US" sz="600" dirty="0">
                <a:solidFill>
                  <a:prstClr val="white"/>
                </a:solidFill>
              </a:rPr>
              <a:t>1</a:t>
            </a:r>
          </a:p>
        </p:txBody>
      </p:sp>
      <p:sp>
        <p:nvSpPr>
          <p:cNvPr id="3" name="Text Placeholder 2">
            <a:extLst>
              <a:ext uri="{FF2B5EF4-FFF2-40B4-BE49-F238E27FC236}">
                <a16:creationId xmlns:a16="http://schemas.microsoft.com/office/drawing/2014/main" id="{826931B4-BA23-7841-895D-E4CFD66E5EDA}"/>
              </a:ext>
            </a:extLst>
          </p:cNvPr>
          <p:cNvSpPr>
            <a:spLocks noGrp="1"/>
          </p:cNvSpPr>
          <p:nvPr>
            <p:ph type="body" sz="quarter" idx="14"/>
          </p:nvPr>
        </p:nvSpPr>
        <p:spPr>
          <a:xfrm>
            <a:off x="0" y="142724"/>
            <a:ext cx="9144000" cy="898922"/>
          </a:xfrm>
        </p:spPr>
        <p:txBody>
          <a:bodyPr/>
          <a:lstStyle/>
          <a:p>
            <a:r>
              <a:rPr lang="en-US" dirty="0"/>
              <a:t>INTEL® OPTANE™ Technology is unique</a:t>
            </a:r>
          </a:p>
        </p:txBody>
      </p:sp>
      <p:sp>
        <p:nvSpPr>
          <p:cNvPr id="46" name="Rectangle 45">
            <a:extLst>
              <a:ext uri="{FF2B5EF4-FFF2-40B4-BE49-F238E27FC236}">
                <a16:creationId xmlns:a16="http://schemas.microsoft.com/office/drawing/2014/main" id="{2D7ECC17-B38D-5C42-A08A-D5F3BBA36E80}"/>
              </a:ext>
            </a:extLst>
          </p:cNvPr>
          <p:cNvSpPr/>
          <p:nvPr/>
        </p:nvSpPr>
        <p:spPr>
          <a:xfrm>
            <a:off x="2938723" y="3438545"/>
            <a:ext cx="2411006" cy="400110"/>
          </a:xfrm>
          <a:prstGeom prst="rect">
            <a:avLst/>
          </a:prstGeom>
        </p:spPr>
        <p:txBody>
          <a:bodyPr wrap="square">
            <a:spAutoFit/>
          </a:bodyPr>
          <a:lstStyle/>
          <a:p>
            <a:pPr marL="0" lvl="1" algn="ctr">
              <a:spcBef>
                <a:spcPts val="450"/>
              </a:spcBef>
              <a:buClr>
                <a:prstClr val="white"/>
              </a:buClr>
            </a:pPr>
            <a:r>
              <a:rPr lang="en-US" sz="1000" dirty="0">
                <a:solidFill>
                  <a:prstClr val="white"/>
                </a:solidFill>
                <a:ea typeface="Intel Clear Light" panose="020B0404020203020204" pitchFamily="34" charset="0"/>
                <a:cs typeface="Intel Clear Light" panose="020B0404020203020204" pitchFamily="34" charset="0"/>
              </a:rPr>
              <a:t>Vast majority of </a:t>
            </a:r>
            <a:r>
              <a:rPr lang="en-US" sz="1000" b="1" dirty="0">
                <a:solidFill>
                  <a:prstClr val="white"/>
                </a:solidFill>
                <a:ea typeface="Intel Clear Light" panose="020B0404020203020204" pitchFamily="34" charset="0"/>
                <a:cs typeface="Intel Clear Light" panose="020B0404020203020204" pitchFamily="34" charset="0"/>
              </a:rPr>
              <a:t>applications generate low QD </a:t>
            </a:r>
            <a:r>
              <a:rPr lang="en-US" sz="1000" dirty="0">
                <a:solidFill>
                  <a:prstClr val="white"/>
                </a:solidFill>
                <a:ea typeface="Intel Clear Light" panose="020B0404020203020204" pitchFamily="34" charset="0"/>
                <a:cs typeface="Intel Clear Light" panose="020B0404020203020204" pitchFamily="34" charset="0"/>
              </a:rPr>
              <a:t>storage workloads</a:t>
            </a:r>
            <a:r>
              <a:rPr lang="en-US" sz="1000" baseline="30000" dirty="0">
                <a:solidFill>
                  <a:prstClr val="white"/>
                </a:solidFill>
                <a:ea typeface="Intel Clear Light" panose="020B0404020203020204" pitchFamily="34" charset="0"/>
                <a:cs typeface="Intel Clear Light" panose="020B0404020203020204" pitchFamily="34" charset="0"/>
              </a:rPr>
              <a:t>1</a:t>
            </a:r>
          </a:p>
        </p:txBody>
      </p:sp>
      <p:sp>
        <p:nvSpPr>
          <p:cNvPr id="49" name="Rectangle 48">
            <a:extLst>
              <a:ext uri="{FF2B5EF4-FFF2-40B4-BE49-F238E27FC236}">
                <a16:creationId xmlns:a16="http://schemas.microsoft.com/office/drawing/2014/main" id="{32C75D8B-F104-504F-AFCB-D7372D493081}"/>
              </a:ext>
            </a:extLst>
          </p:cNvPr>
          <p:cNvSpPr/>
          <p:nvPr/>
        </p:nvSpPr>
        <p:spPr>
          <a:xfrm>
            <a:off x="3293326" y="1049146"/>
            <a:ext cx="1748556" cy="461665"/>
          </a:xfrm>
          <a:prstGeom prst="rect">
            <a:avLst/>
          </a:prstGeom>
        </p:spPr>
        <p:txBody>
          <a:bodyPr wrap="none" lIns="0" rIns="0">
            <a:noAutofit/>
          </a:bodyPr>
          <a:lstStyle/>
          <a:p>
            <a:pPr indent="9525" algn="ctr" defTabSz="457178"/>
            <a:r>
              <a:rPr lang="en-US" sz="2400" b="1"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HIGH PERFORMANCE</a:t>
            </a:r>
          </a:p>
        </p:txBody>
      </p:sp>
      <p:sp>
        <p:nvSpPr>
          <p:cNvPr id="94" name="TextBox 93">
            <a:extLst>
              <a:ext uri="{FF2B5EF4-FFF2-40B4-BE49-F238E27FC236}">
                <a16:creationId xmlns:a16="http://schemas.microsoft.com/office/drawing/2014/main" id="{E1EBBE78-F971-8E4A-B925-5BA135EA6A2B}"/>
              </a:ext>
            </a:extLst>
          </p:cNvPr>
          <p:cNvSpPr txBox="1"/>
          <p:nvPr/>
        </p:nvSpPr>
        <p:spPr>
          <a:xfrm>
            <a:off x="2995753" y="1534766"/>
            <a:ext cx="2343702" cy="123111"/>
          </a:xfrm>
          <a:prstGeom prst="rect">
            <a:avLst/>
          </a:prstGeom>
          <a:noFill/>
        </p:spPr>
        <p:txBody>
          <a:bodyPr vert="horz" wrap="square" lIns="0" tIns="0" rIns="0" bIns="0" rtlCol="0">
            <a:spAutoFit/>
          </a:bodyPr>
          <a:lstStyle/>
          <a:p>
            <a:pPr algn="ctr" defTabSz="457178"/>
            <a:r>
              <a:rPr lang="en-US" sz="800" spc="-40" dirty="0">
                <a:solidFill>
                  <a:prstClr val="white"/>
                </a:solidFill>
              </a:rPr>
              <a:t>4K 70/30 RW PERFORMANCE AT LOW QUEUE DEPTH</a:t>
            </a:r>
          </a:p>
        </p:txBody>
      </p:sp>
      <p:sp>
        <p:nvSpPr>
          <p:cNvPr id="97" name="Rectangle 96">
            <a:extLst>
              <a:ext uri="{FF2B5EF4-FFF2-40B4-BE49-F238E27FC236}">
                <a16:creationId xmlns:a16="http://schemas.microsoft.com/office/drawing/2014/main" id="{E17FFC04-F23D-0241-BB7E-2C87CC5A8221}"/>
              </a:ext>
            </a:extLst>
          </p:cNvPr>
          <p:cNvSpPr/>
          <p:nvPr/>
        </p:nvSpPr>
        <p:spPr>
          <a:xfrm>
            <a:off x="920105" y="1156618"/>
            <a:ext cx="1268296" cy="553998"/>
          </a:xfrm>
          <a:prstGeom prst="rect">
            <a:avLst/>
          </a:prstGeom>
        </p:spPr>
        <p:txBody>
          <a:bodyPr wrap="none">
            <a:spAutoFit/>
          </a:bodyPr>
          <a:lstStyle/>
          <a:p>
            <a:pPr indent="9525" defTabSz="457178">
              <a:lnSpc>
                <a:spcPct val="75000"/>
              </a:lnSpc>
            </a:pPr>
            <a:r>
              <a:rPr lang="en-US" sz="2000" b="1"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revolutionary </a:t>
            </a:r>
            <a:br>
              <a:rPr lang="en-US" sz="2000" b="1"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br>
            <a:r>
              <a:rPr lang="en-US" sz="2000" b="1"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material</a:t>
            </a:r>
          </a:p>
        </p:txBody>
      </p:sp>
      <p:sp>
        <p:nvSpPr>
          <p:cNvPr id="98" name="Rectangle 97">
            <a:extLst>
              <a:ext uri="{FF2B5EF4-FFF2-40B4-BE49-F238E27FC236}">
                <a16:creationId xmlns:a16="http://schemas.microsoft.com/office/drawing/2014/main" id="{612926AC-3BE6-3B4A-8BC7-4C3DB9E667B2}"/>
              </a:ext>
            </a:extLst>
          </p:cNvPr>
          <p:cNvSpPr/>
          <p:nvPr/>
        </p:nvSpPr>
        <p:spPr>
          <a:xfrm>
            <a:off x="681014" y="2057845"/>
            <a:ext cx="1537280" cy="400110"/>
          </a:xfrm>
          <a:prstGeom prst="rect">
            <a:avLst/>
          </a:prstGeom>
        </p:spPr>
        <p:txBody>
          <a:bodyPr wrap="none">
            <a:spAutoFit/>
          </a:bodyPr>
          <a:lstStyle/>
          <a:p>
            <a:pPr indent="230177" defTabSz="457178"/>
            <a:r>
              <a:rPr lang="en-US" sz="2000" b="1"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bit addressable</a:t>
            </a:r>
          </a:p>
        </p:txBody>
      </p:sp>
      <p:sp>
        <p:nvSpPr>
          <p:cNvPr id="99" name="Rectangle 98">
            <a:extLst>
              <a:ext uri="{FF2B5EF4-FFF2-40B4-BE49-F238E27FC236}">
                <a16:creationId xmlns:a16="http://schemas.microsoft.com/office/drawing/2014/main" id="{E378A254-CABB-0443-BD1F-1D11A1D5FA42}"/>
              </a:ext>
            </a:extLst>
          </p:cNvPr>
          <p:cNvSpPr/>
          <p:nvPr/>
        </p:nvSpPr>
        <p:spPr>
          <a:xfrm>
            <a:off x="681013" y="3860299"/>
            <a:ext cx="1744067" cy="400110"/>
          </a:xfrm>
          <a:prstGeom prst="rect">
            <a:avLst/>
          </a:prstGeom>
        </p:spPr>
        <p:txBody>
          <a:bodyPr wrap="none">
            <a:spAutoFit/>
          </a:bodyPr>
          <a:lstStyle/>
          <a:p>
            <a:pPr indent="230177" defTabSz="457178"/>
            <a:r>
              <a:rPr lang="en-US" sz="2000" b="1"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ultra-low latency</a:t>
            </a:r>
          </a:p>
        </p:txBody>
      </p:sp>
      <p:sp>
        <p:nvSpPr>
          <p:cNvPr id="100" name="Rectangle 99">
            <a:extLst>
              <a:ext uri="{FF2B5EF4-FFF2-40B4-BE49-F238E27FC236}">
                <a16:creationId xmlns:a16="http://schemas.microsoft.com/office/drawing/2014/main" id="{4A009358-B790-1E4C-B86A-5CA9CD6FC630}"/>
              </a:ext>
            </a:extLst>
          </p:cNvPr>
          <p:cNvSpPr/>
          <p:nvPr/>
        </p:nvSpPr>
        <p:spPr>
          <a:xfrm>
            <a:off x="681012" y="2959072"/>
            <a:ext cx="1401025" cy="400110"/>
          </a:xfrm>
          <a:prstGeom prst="rect">
            <a:avLst/>
          </a:prstGeom>
        </p:spPr>
        <p:txBody>
          <a:bodyPr wrap="none">
            <a:spAutoFit/>
          </a:bodyPr>
          <a:lstStyle/>
          <a:p>
            <a:pPr indent="230177" defTabSz="457178"/>
            <a:r>
              <a:rPr lang="en-US" sz="2000" b="1"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write in place</a:t>
            </a:r>
          </a:p>
        </p:txBody>
      </p:sp>
      <p:sp>
        <p:nvSpPr>
          <p:cNvPr id="101" name="U-Turn Arrow 100">
            <a:extLst>
              <a:ext uri="{FF2B5EF4-FFF2-40B4-BE49-F238E27FC236}">
                <a16:creationId xmlns:a16="http://schemas.microsoft.com/office/drawing/2014/main" id="{A7D97199-A03E-C944-B2D3-7488D38519DA}"/>
              </a:ext>
            </a:extLst>
          </p:cNvPr>
          <p:cNvSpPr/>
          <p:nvPr/>
        </p:nvSpPr>
        <p:spPr>
          <a:xfrm>
            <a:off x="393247" y="3812035"/>
            <a:ext cx="391989" cy="442775"/>
          </a:xfrm>
          <a:prstGeom prst="uturnArrow">
            <a:avLst>
              <a:gd name="adj1" fmla="val 25000"/>
              <a:gd name="adj2" fmla="val 25000"/>
              <a:gd name="adj3" fmla="val 25000"/>
              <a:gd name="adj4" fmla="val 43750"/>
              <a:gd name="adj5"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endParaRPr lang="en-US" sz="1800">
              <a:solidFill>
                <a:schemeClr val="bg1"/>
              </a:solidFill>
            </a:endParaRPr>
          </a:p>
        </p:txBody>
      </p:sp>
      <p:sp>
        <p:nvSpPr>
          <p:cNvPr id="103" name="Rectangle 102">
            <a:extLst>
              <a:ext uri="{FF2B5EF4-FFF2-40B4-BE49-F238E27FC236}">
                <a16:creationId xmlns:a16="http://schemas.microsoft.com/office/drawing/2014/main" id="{DDFD5239-0859-E340-8483-51D57EC8EBAB}"/>
              </a:ext>
            </a:extLst>
          </p:cNvPr>
          <p:cNvSpPr/>
          <p:nvPr/>
        </p:nvSpPr>
        <p:spPr>
          <a:xfrm>
            <a:off x="2566580" y="4045390"/>
            <a:ext cx="1572546" cy="415498"/>
          </a:xfrm>
          <a:prstGeom prst="rect">
            <a:avLst/>
          </a:prstGeom>
        </p:spPr>
        <p:txBody>
          <a:bodyPr wrap="none">
            <a:spAutoFit/>
          </a:bodyPr>
          <a:lstStyle/>
          <a:p>
            <a:pPr indent="230177" defTabSz="457178"/>
            <a:r>
              <a:rPr lang="en-US" sz="2100" b="1"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HIGH ENDURANCE</a:t>
            </a:r>
          </a:p>
        </p:txBody>
      </p:sp>
      <p:sp>
        <p:nvSpPr>
          <p:cNvPr id="104" name="Rectangle 103">
            <a:extLst>
              <a:ext uri="{FF2B5EF4-FFF2-40B4-BE49-F238E27FC236}">
                <a16:creationId xmlns:a16="http://schemas.microsoft.com/office/drawing/2014/main" id="{D8E5CEF7-41F6-DA4F-BA57-5DC57900A85B}"/>
              </a:ext>
            </a:extLst>
          </p:cNvPr>
          <p:cNvSpPr/>
          <p:nvPr/>
        </p:nvSpPr>
        <p:spPr>
          <a:xfrm>
            <a:off x="5533306" y="1049146"/>
            <a:ext cx="2667723" cy="461665"/>
          </a:xfrm>
          <a:prstGeom prst="rect">
            <a:avLst/>
          </a:prstGeom>
        </p:spPr>
        <p:txBody>
          <a:bodyPr wrap="square">
            <a:spAutoFit/>
          </a:bodyPr>
          <a:lstStyle/>
          <a:p>
            <a:pPr indent="9525" algn="ctr" defTabSz="457178"/>
            <a:r>
              <a:rPr lang="en-US" sz="2400" b="1"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performance consistency</a:t>
            </a:r>
          </a:p>
        </p:txBody>
      </p:sp>
      <p:sp>
        <p:nvSpPr>
          <p:cNvPr id="105" name="Rectangle 104">
            <a:extLst>
              <a:ext uri="{FF2B5EF4-FFF2-40B4-BE49-F238E27FC236}">
                <a16:creationId xmlns:a16="http://schemas.microsoft.com/office/drawing/2014/main" id="{1C31BA5A-D401-D14D-83DC-93A1E60471DE}"/>
              </a:ext>
            </a:extLst>
          </p:cNvPr>
          <p:cNvSpPr/>
          <p:nvPr/>
        </p:nvSpPr>
        <p:spPr>
          <a:xfrm>
            <a:off x="5654769" y="3438545"/>
            <a:ext cx="2364858" cy="400110"/>
          </a:xfrm>
          <a:prstGeom prst="rect">
            <a:avLst/>
          </a:prstGeom>
        </p:spPr>
        <p:txBody>
          <a:bodyPr wrap="square">
            <a:spAutoFit/>
          </a:bodyPr>
          <a:lstStyle/>
          <a:p>
            <a:pPr marL="0" lvl="1" algn="ctr">
              <a:spcBef>
                <a:spcPts val="450"/>
              </a:spcBef>
              <a:buClr>
                <a:prstClr val="white"/>
              </a:buClr>
            </a:pPr>
            <a:r>
              <a:rPr lang="en-US" sz="1000" dirty="0">
                <a:solidFill>
                  <a:prstClr val="white"/>
                </a:solidFill>
                <a:ea typeface="Intel Clear Light" panose="020B0404020203020204" pitchFamily="34" charset="0"/>
                <a:cs typeface="Intel Clear Light" panose="020B0404020203020204" pitchFamily="34" charset="0"/>
              </a:rPr>
              <a:t>Ideal for critical applications </a:t>
            </a:r>
            <a:r>
              <a:rPr lang="en-US" sz="1000" b="1" dirty="0">
                <a:solidFill>
                  <a:prstClr val="white"/>
                </a:solidFill>
                <a:ea typeface="Intel Clear Light" panose="020B0404020203020204" pitchFamily="34" charset="0"/>
                <a:cs typeface="Intel Clear Light" panose="020B0404020203020204" pitchFamily="34" charset="0"/>
              </a:rPr>
              <a:t>with aggressive latency </a:t>
            </a:r>
            <a:r>
              <a:rPr lang="en-US" sz="1000" dirty="0">
                <a:solidFill>
                  <a:prstClr val="white"/>
                </a:solidFill>
                <a:ea typeface="Intel Clear Light" panose="020B0404020203020204" pitchFamily="34" charset="0"/>
                <a:cs typeface="Intel Clear Light" panose="020B0404020203020204" pitchFamily="34" charset="0"/>
              </a:rPr>
              <a:t>requirements</a:t>
            </a:r>
            <a:r>
              <a:rPr lang="en-US" sz="1000" baseline="30000" dirty="0">
                <a:solidFill>
                  <a:prstClr val="white"/>
                </a:solidFill>
                <a:ea typeface="Intel Clear Light" panose="020B0404020203020204" pitchFamily="34" charset="0"/>
                <a:cs typeface="Intel Clear Light" panose="020B0404020203020204" pitchFamily="34" charset="0"/>
              </a:rPr>
              <a:t>2</a:t>
            </a:r>
          </a:p>
        </p:txBody>
      </p:sp>
      <p:pic>
        <p:nvPicPr>
          <p:cNvPr id="109" name="Picture 108">
            <a:extLst>
              <a:ext uri="{FF2B5EF4-FFF2-40B4-BE49-F238E27FC236}">
                <a16:creationId xmlns:a16="http://schemas.microsoft.com/office/drawing/2014/main" id="{D70BBD64-861F-6841-9AD7-CBCE6A2D75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275846" y="3924963"/>
            <a:ext cx="504852" cy="708698"/>
          </a:xfrm>
          <a:prstGeom prst="rect">
            <a:avLst/>
          </a:prstGeom>
        </p:spPr>
      </p:pic>
      <p:sp>
        <p:nvSpPr>
          <p:cNvPr id="110" name="TextBox 109">
            <a:extLst>
              <a:ext uri="{FF2B5EF4-FFF2-40B4-BE49-F238E27FC236}">
                <a16:creationId xmlns:a16="http://schemas.microsoft.com/office/drawing/2014/main" id="{12EA3DAF-C601-D245-B45C-8758AB6621E7}"/>
              </a:ext>
            </a:extLst>
          </p:cNvPr>
          <p:cNvSpPr txBox="1"/>
          <p:nvPr/>
        </p:nvSpPr>
        <p:spPr>
          <a:xfrm>
            <a:off x="4977271" y="4136170"/>
            <a:ext cx="1672342" cy="307777"/>
          </a:xfrm>
          <a:prstGeom prst="rect">
            <a:avLst/>
          </a:prstGeom>
          <a:noFill/>
        </p:spPr>
        <p:txBody>
          <a:bodyPr vert="horz" wrap="square" lIns="0" tIns="0" rIns="0" bIns="0" rtlCol="0">
            <a:spAutoFit/>
          </a:bodyPr>
          <a:lstStyle/>
          <a:p>
            <a:pPr>
              <a:buClr>
                <a:prstClr val="white"/>
              </a:buClr>
            </a:pPr>
            <a:r>
              <a:rPr lang="en-US" sz="1000" dirty="0">
                <a:solidFill>
                  <a:prstClr val="white"/>
                </a:solidFill>
              </a:rPr>
              <a:t>Up to </a:t>
            </a:r>
            <a:r>
              <a:rPr lang="en-US" sz="1000" b="1" dirty="0">
                <a:solidFill>
                  <a:prstClr val="white"/>
                </a:solidFill>
              </a:rPr>
              <a:t>2.8x </a:t>
            </a:r>
            <a:r>
              <a:rPr lang="en-US" sz="1000" dirty="0">
                <a:solidFill>
                  <a:prstClr val="white"/>
                </a:solidFill>
              </a:rPr>
              <a:t>more total bytes written at similar capacity</a:t>
            </a:r>
            <a:r>
              <a:rPr lang="en-US" sz="1000" baseline="30000" dirty="0">
                <a:solidFill>
                  <a:prstClr val="white"/>
                </a:solidFill>
              </a:rPr>
              <a:t>3</a:t>
            </a:r>
          </a:p>
        </p:txBody>
      </p:sp>
      <p:cxnSp>
        <p:nvCxnSpPr>
          <p:cNvPr id="111" name="Straight Connector 110">
            <a:extLst>
              <a:ext uri="{FF2B5EF4-FFF2-40B4-BE49-F238E27FC236}">
                <a16:creationId xmlns:a16="http://schemas.microsoft.com/office/drawing/2014/main" id="{9E9D7AE6-860A-3C42-8CB4-46E74087CC43}"/>
              </a:ext>
            </a:extLst>
          </p:cNvPr>
          <p:cNvCxnSpPr>
            <a:cxnSpLocks/>
          </p:cNvCxnSpPr>
          <p:nvPr/>
        </p:nvCxnSpPr>
        <p:spPr>
          <a:xfrm>
            <a:off x="2776419" y="3947880"/>
            <a:ext cx="6234675" cy="0"/>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0" scaled="1"/>
              <a:tileRect/>
            </a:gradFill>
            <a:prstDash val="solid"/>
          </a:ln>
          <a:effectLst/>
        </p:spPr>
      </p:cxnSp>
      <p:cxnSp>
        <p:nvCxnSpPr>
          <p:cNvPr id="145" name="Straight Connector 144">
            <a:extLst>
              <a:ext uri="{FF2B5EF4-FFF2-40B4-BE49-F238E27FC236}">
                <a16:creationId xmlns:a16="http://schemas.microsoft.com/office/drawing/2014/main" id="{A9FF8207-B3EF-1E43-99DC-4B75EBAA95DC}"/>
              </a:ext>
            </a:extLst>
          </p:cNvPr>
          <p:cNvCxnSpPr>
            <a:cxnSpLocks/>
          </p:cNvCxnSpPr>
          <p:nvPr/>
        </p:nvCxnSpPr>
        <p:spPr>
          <a:xfrm flipV="1">
            <a:off x="2647245" y="970570"/>
            <a:ext cx="0" cy="3557823"/>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5400000" scaled="0"/>
              <a:tileRect/>
            </a:gradFill>
            <a:prstDash val="solid"/>
          </a:ln>
          <a:effectLst/>
        </p:spPr>
      </p:cxnSp>
      <p:pic>
        <p:nvPicPr>
          <p:cNvPr id="154" name="Picture 153">
            <a:extLst>
              <a:ext uri="{FF2B5EF4-FFF2-40B4-BE49-F238E27FC236}">
                <a16:creationId xmlns:a16="http://schemas.microsoft.com/office/drawing/2014/main" id="{66C54AC1-0201-834C-9A11-85FD57BDA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2391" y="1711006"/>
            <a:ext cx="2172215" cy="1704950"/>
          </a:xfrm>
          <a:prstGeom prst="rect">
            <a:avLst/>
          </a:prstGeom>
        </p:spPr>
      </p:pic>
      <p:pic>
        <p:nvPicPr>
          <p:cNvPr id="156" name="Picture 155">
            <a:extLst>
              <a:ext uri="{FF2B5EF4-FFF2-40B4-BE49-F238E27FC236}">
                <a16:creationId xmlns:a16="http://schemas.microsoft.com/office/drawing/2014/main" id="{5C77CE9C-3779-8844-98A8-9CC3F1DE1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262" y="1702802"/>
            <a:ext cx="3074208" cy="1663441"/>
          </a:xfrm>
          <a:prstGeom prst="rect">
            <a:avLst/>
          </a:prstGeom>
        </p:spPr>
      </p:pic>
      <p:sp>
        <p:nvSpPr>
          <p:cNvPr id="160" name="TextBox 159">
            <a:extLst>
              <a:ext uri="{FF2B5EF4-FFF2-40B4-BE49-F238E27FC236}">
                <a16:creationId xmlns:a16="http://schemas.microsoft.com/office/drawing/2014/main" id="{CDBA07FE-5DAD-B048-A6CF-5DC42A4E03BE}"/>
              </a:ext>
            </a:extLst>
          </p:cNvPr>
          <p:cNvSpPr txBox="1"/>
          <p:nvPr/>
        </p:nvSpPr>
        <p:spPr>
          <a:xfrm>
            <a:off x="6905987" y="4066727"/>
            <a:ext cx="2590084" cy="461665"/>
          </a:xfrm>
          <a:prstGeom prst="rect">
            <a:avLst/>
          </a:prstGeom>
          <a:noFill/>
        </p:spPr>
        <p:txBody>
          <a:bodyPr vert="horz" wrap="square" lIns="0" tIns="0" rIns="0" bIns="0" rtlCol="0">
            <a:spAutoFit/>
          </a:bodyPr>
          <a:lstStyle/>
          <a:p>
            <a:pPr defTabSz="342900">
              <a:lnSpc>
                <a:spcPts val="1800"/>
              </a:lnSpc>
              <a:defRPr/>
            </a:pPr>
            <a:r>
              <a:rPr lang="en-US" sz="2100" b="1" kern="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INTEL® OPTANE™ TECHNOLOGY</a:t>
            </a:r>
          </a:p>
          <a:p>
            <a:pPr defTabSz="342900">
              <a:lnSpc>
                <a:spcPts val="1800"/>
              </a:lnSpc>
              <a:defRPr/>
            </a:pPr>
            <a:r>
              <a:rPr lang="en-US" sz="2100" b="1" kern="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IS NOT NAND</a:t>
            </a:r>
          </a:p>
        </p:txBody>
      </p:sp>
      <p:cxnSp>
        <p:nvCxnSpPr>
          <p:cNvPr id="161" name="Straight Connector 160">
            <a:extLst>
              <a:ext uri="{FF2B5EF4-FFF2-40B4-BE49-F238E27FC236}">
                <a16:creationId xmlns:a16="http://schemas.microsoft.com/office/drawing/2014/main" id="{51AFA0C7-85B1-924F-B4DB-14AA7938DA99}"/>
              </a:ext>
            </a:extLst>
          </p:cNvPr>
          <p:cNvCxnSpPr>
            <a:cxnSpLocks/>
          </p:cNvCxnSpPr>
          <p:nvPr/>
        </p:nvCxnSpPr>
        <p:spPr>
          <a:xfrm flipV="1">
            <a:off x="6708997" y="3968429"/>
            <a:ext cx="0" cy="580511"/>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5400000" scaled="0"/>
              <a:tileRect/>
            </a:gradFill>
            <a:prstDash val="solid"/>
          </a:ln>
          <a:effectLst/>
        </p:spPr>
      </p:cxnSp>
      <p:pic>
        <p:nvPicPr>
          <p:cNvPr id="4" name="Picture 3">
            <a:extLst>
              <a:ext uri="{FF2B5EF4-FFF2-40B4-BE49-F238E27FC236}">
                <a16:creationId xmlns:a16="http://schemas.microsoft.com/office/drawing/2014/main" id="{3DDDBC6A-5681-2046-8FE9-A11EE0791C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19" y="2759305"/>
            <a:ext cx="743386" cy="743386"/>
          </a:xfrm>
          <a:prstGeom prst="rect">
            <a:avLst/>
          </a:prstGeom>
        </p:spPr>
      </p:pic>
      <p:pic>
        <p:nvPicPr>
          <p:cNvPr id="6" name="Picture 5">
            <a:extLst>
              <a:ext uri="{FF2B5EF4-FFF2-40B4-BE49-F238E27FC236}">
                <a16:creationId xmlns:a16="http://schemas.microsoft.com/office/drawing/2014/main" id="{5A29AA88-253A-6843-A6BF-7360025776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322" y="1872578"/>
            <a:ext cx="716783" cy="716783"/>
          </a:xfrm>
          <a:prstGeom prst="rect">
            <a:avLst/>
          </a:prstGeom>
        </p:spPr>
      </p:pic>
      <p:pic>
        <p:nvPicPr>
          <p:cNvPr id="8" name="Picture 7">
            <a:extLst>
              <a:ext uri="{FF2B5EF4-FFF2-40B4-BE49-F238E27FC236}">
                <a16:creationId xmlns:a16="http://schemas.microsoft.com/office/drawing/2014/main" id="{CD63A589-B765-A347-B270-D9E35A84EA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505" y="891214"/>
            <a:ext cx="887013" cy="887013"/>
          </a:xfrm>
          <a:prstGeom prst="rect">
            <a:avLst/>
          </a:prstGeom>
        </p:spPr>
      </p:pic>
      <p:sp>
        <p:nvSpPr>
          <p:cNvPr id="27" name="Slide Number Placeholder 3">
            <a:extLst>
              <a:ext uri="{FF2B5EF4-FFF2-40B4-BE49-F238E27FC236}">
                <a16:creationId xmlns:a16="http://schemas.microsoft.com/office/drawing/2014/main" id="{200A0D86-2E69-3C42-8228-CC03313738F3}"/>
              </a:ext>
            </a:extLst>
          </p:cNvPr>
          <p:cNvSpPr>
            <a:spLocks noGrp="1"/>
          </p:cNvSpPr>
          <p:nvPr>
            <p:ph type="sldNum" sz="quarter" idx="12"/>
          </p:nvPr>
        </p:nvSpPr>
        <p:spPr>
          <a:xfrm>
            <a:off x="6907841" y="4867199"/>
            <a:ext cx="2133600" cy="274097"/>
          </a:xfrm>
        </p:spPr>
        <p:txBody>
          <a:bodyPr/>
          <a:lstStyle/>
          <a:p>
            <a:fld id="{EE2556C5-CE8C-6547-B838-EA80C61A4AF7}" type="slidenum">
              <a:rPr lang="en-US" smtClean="0"/>
              <a:pPr/>
              <a:t>14</a:t>
            </a:fld>
            <a:endParaRPr lang="en-US" dirty="0"/>
          </a:p>
        </p:txBody>
      </p:sp>
      <p:sp>
        <p:nvSpPr>
          <p:cNvPr id="28" name="Oval 27">
            <a:extLst>
              <a:ext uri="{FF2B5EF4-FFF2-40B4-BE49-F238E27FC236}">
                <a16:creationId xmlns:a16="http://schemas.microsoft.com/office/drawing/2014/main" id="{AC805A31-841C-3C43-B50B-49E33896CC31}"/>
              </a:ext>
            </a:extLst>
          </p:cNvPr>
          <p:cNvSpPr/>
          <p:nvPr/>
        </p:nvSpPr>
        <p:spPr>
          <a:xfrm>
            <a:off x="4480868" y="2191958"/>
            <a:ext cx="369615" cy="369615"/>
          </a:xfrm>
          <a:prstGeom prst="ellipse">
            <a:avLst/>
          </a:prstGeom>
          <a:solidFill>
            <a:schemeClr val="accent4"/>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60960" rIns="0" bIns="60960" numCol="1" spcCol="0" rtlCol="0" fromWordArt="0" anchor="ctr" anchorCtr="0" forceAA="0" compatLnSpc="1">
            <a:prstTxWarp prst="textNoShape">
              <a:avLst/>
            </a:prstTxWarp>
            <a:noAutofit/>
          </a:bodyPr>
          <a:lstStyle/>
          <a:p>
            <a:pPr algn="ctr" defTabSz="609570"/>
            <a:r>
              <a:rPr lang="en-US" sz="1200" b="1" dirty="0">
                <a:solidFill>
                  <a:prstClr val="white"/>
                </a:solidFill>
              </a:rPr>
              <a:t>5x</a:t>
            </a:r>
          </a:p>
        </p:txBody>
      </p:sp>
      <p:sp>
        <p:nvSpPr>
          <p:cNvPr id="29" name="Oval 28">
            <a:extLst>
              <a:ext uri="{FF2B5EF4-FFF2-40B4-BE49-F238E27FC236}">
                <a16:creationId xmlns:a16="http://schemas.microsoft.com/office/drawing/2014/main" id="{B94941FA-879A-5745-B027-F880880690AE}"/>
              </a:ext>
            </a:extLst>
          </p:cNvPr>
          <p:cNvSpPr/>
          <p:nvPr/>
        </p:nvSpPr>
        <p:spPr>
          <a:xfrm>
            <a:off x="3600557" y="2563481"/>
            <a:ext cx="298615" cy="298615"/>
          </a:xfrm>
          <a:prstGeom prst="ellipse">
            <a:avLst/>
          </a:prstGeom>
          <a:solidFill>
            <a:schemeClr val="accent4"/>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60960" rIns="0" bIns="60960" numCol="1" spcCol="0" rtlCol="0" fromWordArt="0" anchor="ctr" anchorCtr="0" forceAA="0" compatLnSpc="1">
            <a:prstTxWarp prst="textNoShape">
              <a:avLst/>
            </a:prstTxWarp>
            <a:noAutofit/>
          </a:bodyPr>
          <a:lstStyle/>
          <a:p>
            <a:pPr algn="ctr" defTabSz="609570"/>
            <a:r>
              <a:rPr lang="en-US" sz="1200" b="1" dirty="0">
                <a:solidFill>
                  <a:prstClr val="white"/>
                </a:solidFill>
              </a:rPr>
              <a:t>8x</a:t>
            </a:r>
          </a:p>
        </p:txBody>
      </p:sp>
      <p:sp>
        <p:nvSpPr>
          <p:cNvPr id="30" name="Oval 29">
            <a:extLst>
              <a:ext uri="{FF2B5EF4-FFF2-40B4-BE49-F238E27FC236}">
                <a16:creationId xmlns:a16="http://schemas.microsoft.com/office/drawing/2014/main" id="{AEDCFF99-C221-1F4C-B3CB-D5BD8B368175}"/>
              </a:ext>
            </a:extLst>
          </p:cNvPr>
          <p:cNvSpPr/>
          <p:nvPr/>
        </p:nvSpPr>
        <p:spPr>
          <a:xfrm>
            <a:off x="7739951" y="2096900"/>
            <a:ext cx="598523" cy="598523"/>
          </a:xfrm>
          <a:prstGeom prst="ellipse">
            <a:avLst/>
          </a:prstGeom>
          <a:solidFill>
            <a:schemeClr val="accent4"/>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60960" rIns="0" bIns="60960" numCol="1" spcCol="0" rtlCol="0" fromWordArt="0" anchor="ctr" anchorCtr="0" forceAA="0" compatLnSpc="1">
            <a:prstTxWarp prst="textNoShape">
              <a:avLst/>
            </a:prstTxWarp>
            <a:noAutofit/>
          </a:bodyPr>
          <a:lstStyle/>
          <a:p>
            <a:pPr algn="ctr" defTabSz="609570"/>
            <a:r>
              <a:rPr lang="en-US" sz="1000" b="1" dirty="0">
                <a:solidFill>
                  <a:prstClr val="white"/>
                </a:solidFill>
              </a:rPr>
              <a:t>Up to</a:t>
            </a:r>
            <a:br>
              <a:rPr lang="en-US" sz="1200" b="1" dirty="0">
                <a:solidFill>
                  <a:prstClr val="white"/>
                </a:solidFill>
              </a:rPr>
            </a:br>
            <a:r>
              <a:rPr lang="en-US" sz="1300" b="1" dirty="0">
                <a:solidFill>
                  <a:prstClr val="white"/>
                </a:solidFill>
              </a:rPr>
              <a:t>60x</a:t>
            </a:r>
            <a:br>
              <a:rPr lang="en-US" sz="1200" b="1" dirty="0">
                <a:solidFill>
                  <a:prstClr val="white"/>
                </a:solidFill>
              </a:rPr>
            </a:br>
            <a:r>
              <a:rPr lang="en-US" sz="1000" b="1" dirty="0">
                <a:solidFill>
                  <a:prstClr val="white"/>
                </a:solidFill>
              </a:rPr>
              <a:t>better</a:t>
            </a:r>
          </a:p>
        </p:txBody>
      </p:sp>
      <p:sp>
        <p:nvSpPr>
          <p:cNvPr id="31" name="TextBox 30"/>
          <p:cNvSpPr txBox="1"/>
          <p:nvPr/>
        </p:nvSpPr>
        <p:spPr>
          <a:xfrm>
            <a:off x="7873866" y="136002"/>
            <a:ext cx="1176136" cy="338554"/>
          </a:xfrm>
          <a:prstGeom prst="rect">
            <a:avLst/>
          </a:prstGeom>
          <a:solidFill>
            <a:schemeClr val="accent3"/>
          </a:solidFill>
        </p:spPr>
        <p:txBody>
          <a:bodyPr vert="horz" wrap="square" lIns="0" tIns="0" rIns="0" bIns="0" rtlCol="0">
            <a:spAutoFit/>
          </a:bodyPr>
          <a:lstStyle/>
          <a:p>
            <a:r>
              <a:rPr lang="en-US" sz="1100" dirty="0">
                <a:solidFill>
                  <a:schemeClr val="accent5"/>
                </a:solidFill>
              </a:rPr>
              <a:t>JR: Need to add </a:t>
            </a:r>
            <a:r>
              <a:rPr lang="en-US" sz="1100" dirty="0" err="1">
                <a:solidFill>
                  <a:schemeClr val="accent5"/>
                </a:solidFill>
              </a:rPr>
              <a:t>footenotes</a:t>
            </a:r>
            <a:endParaRPr lang="en-US" sz="1100" dirty="0">
              <a:solidFill>
                <a:schemeClr val="accent5"/>
              </a:solidFill>
            </a:endParaRPr>
          </a:p>
        </p:txBody>
      </p:sp>
    </p:spTree>
    <p:extLst>
      <p:ext uri="{BB962C8B-B14F-4D97-AF65-F5344CB8AC3E}">
        <p14:creationId xmlns:p14="http://schemas.microsoft.com/office/powerpoint/2010/main" val="17799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own Arrow 19"/>
          <p:cNvSpPr/>
          <p:nvPr/>
        </p:nvSpPr>
        <p:spPr bwMode="auto">
          <a:xfrm>
            <a:off x="1058333" y="2441374"/>
            <a:ext cx="1120140" cy="990714"/>
          </a:xfrm>
          <a:prstGeom prst="downArrow">
            <a:avLst/>
          </a:prstGeom>
          <a:gradFill>
            <a:gsLst>
              <a:gs pos="0">
                <a:schemeClr val="accent6">
                  <a:alpha val="0"/>
                </a:schemeClr>
              </a:gs>
              <a:gs pos="66000">
                <a:schemeClr val="accent6"/>
              </a:gs>
            </a:gsLst>
            <a:lin ang="5400000" scaled="0"/>
          </a:gradFill>
          <a:ln w="9525" cap="flat" cmpd="sng" algn="ctr">
            <a:noFill/>
            <a:prstDash val="solid"/>
            <a:round/>
            <a:headEnd type="none" w="med" len="med"/>
            <a:tailEnd type="none" w="med" len="med"/>
          </a:ln>
          <a:effectLst/>
        </p:spPr>
        <p:txBody>
          <a:bodyPr vert="horz" wrap="square" lIns="68454" tIns="34265" rIns="68454" bIns="34265" numCol="1" rtlCol="0" anchor="t" anchorCtr="1" compatLnSpc="1">
            <a:prstTxWarp prst="textNoShape">
              <a:avLst/>
            </a:prstTxWarp>
            <a:noAutofit/>
          </a:bodyPr>
          <a:lstStyle/>
          <a:p>
            <a:pPr algn="ctr" defTabSz="456590" fontAlgn="base">
              <a:lnSpc>
                <a:spcPct val="95000"/>
              </a:lnSpc>
              <a:spcBef>
                <a:spcPct val="30000"/>
              </a:spcBef>
              <a:spcAft>
                <a:spcPct val="0"/>
              </a:spcAft>
              <a:buClr>
                <a:prstClr val="white"/>
              </a:buClr>
            </a:pPr>
            <a:endParaRPr lang="en-US" sz="1500" dirty="0">
              <a:solidFill>
                <a:srgbClr val="003C71"/>
              </a:solidFill>
              <a:effectLst>
                <a:outerShdw blurRad="38100" dist="38100" dir="2700000" algn="tl">
                  <a:srgbClr val="000000">
                    <a:alpha val="43137"/>
                  </a:srgbClr>
                </a:outerShdw>
              </a:effectLst>
              <a:latin typeface="Arial Narrow" pitchFamily="34" charset="0"/>
              <a:cs typeface="Intel Clear" panose="020B0604020203020204" pitchFamily="34" charset="0"/>
            </a:endParaRPr>
          </a:p>
        </p:txBody>
      </p:sp>
      <p:sp>
        <p:nvSpPr>
          <p:cNvPr id="25" name="Down Arrow 24"/>
          <p:cNvSpPr/>
          <p:nvPr/>
        </p:nvSpPr>
        <p:spPr bwMode="auto">
          <a:xfrm>
            <a:off x="6860641" y="2441374"/>
            <a:ext cx="1120140" cy="990714"/>
          </a:xfrm>
          <a:prstGeom prst="downArrow">
            <a:avLst/>
          </a:prstGeom>
          <a:gradFill>
            <a:gsLst>
              <a:gs pos="0">
                <a:schemeClr val="accent6">
                  <a:alpha val="0"/>
                </a:schemeClr>
              </a:gs>
              <a:gs pos="66000">
                <a:schemeClr val="accent6"/>
              </a:gs>
            </a:gsLst>
            <a:lin ang="5400000" scaled="0"/>
          </a:gradFill>
          <a:ln w="9525" cap="flat" cmpd="sng" algn="ctr">
            <a:noFill/>
            <a:prstDash val="solid"/>
            <a:round/>
            <a:headEnd type="none" w="med" len="med"/>
            <a:tailEnd type="none" w="med" len="med"/>
          </a:ln>
          <a:effectLst/>
        </p:spPr>
        <p:txBody>
          <a:bodyPr vert="horz" wrap="square" lIns="68454" tIns="34265" rIns="68454" bIns="34265" numCol="1" rtlCol="0" anchor="t" anchorCtr="1" compatLnSpc="1">
            <a:prstTxWarp prst="textNoShape">
              <a:avLst/>
            </a:prstTxWarp>
            <a:noAutofit/>
          </a:bodyPr>
          <a:lstStyle/>
          <a:p>
            <a:pPr algn="ctr" defTabSz="456590" fontAlgn="base">
              <a:lnSpc>
                <a:spcPct val="95000"/>
              </a:lnSpc>
              <a:spcBef>
                <a:spcPct val="30000"/>
              </a:spcBef>
              <a:spcAft>
                <a:spcPct val="0"/>
              </a:spcAft>
              <a:buClr>
                <a:prstClr val="white"/>
              </a:buClr>
            </a:pPr>
            <a:endParaRPr lang="en-US" sz="1500" dirty="0">
              <a:solidFill>
                <a:srgbClr val="003C71"/>
              </a:solidFill>
              <a:effectLst>
                <a:outerShdw blurRad="38100" dist="38100" dir="2700000" algn="tl">
                  <a:srgbClr val="000000">
                    <a:alpha val="43137"/>
                  </a:srgbClr>
                </a:outerShdw>
              </a:effectLst>
              <a:latin typeface="Arial Narrow" pitchFamily="34" charset="0"/>
              <a:cs typeface="Intel Clear" panose="020B0604020203020204" pitchFamily="34" charset="0"/>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88481" y="1119764"/>
            <a:ext cx="3359281" cy="3360152"/>
          </a:xfrm>
          <a:prstGeom prst="rect">
            <a:avLst/>
          </a:prstGeom>
          <a:noFill/>
          <a:effectLst>
            <a:outerShdw blurRad="50800" dist="63500" dir="5400000" algn="ctr" rotWithShape="0">
              <a:schemeClr val="tx1">
                <a:alpha val="15000"/>
              </a:schemeClr>
            </a:outerShdw>
          </a:effectLst>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77189511"/>
              </p:ext>
            </p:extLst>
          </p:nvPr>
        </p:nvGraphicFramePr>
        <p:xfrm>
          <a:off x="6357721" y="1398523"/>
          <a:ext cx="2125980" cy="990600"/>
        </p:xfrm>
        <a:graphic>
          <a:graphicData uri="http://schemas.openxmlformats.org/drawingml/2006/table">
            <a:tbl>
              <a:tblPr>
                <a:tableStyleId>{5C22544A-7EE6-4342-B048-85BDC9FD1C3A}</a:tableStyleId>
              </a:tblPr>
              <a:tblGrid>
                <a:gridCol w="2125980">
                  <a:extLst>
                    <a:ext uri="{9D8B030D-6E8A-4147-A177-3AD203B41FA5}">
                      <a16:colId xmlns:a16="http://schemas.microsoft.com/office/drawing/2014/main" val="20000"/>
                    </a:ext>
                  </a:extLst>
                </a:gridCol>
              </a:tblGrid>
              <a:tr h="531353">
                <a:tc>
                  <a:txBody>
                    <a:bodyPr/>
                    <a:lstStyle/>
                    <a:p>
                      <a:pPr algn="ctr">
                        <a:lnSpc>
                          <a:spcPct val="100000"/>
                        </a:lnSpc>
                      </a:pPr>
                      <a:r>
                        <a:rPr kumimoji="0" lang="en-US" sz="1800" b="1"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mn-lt"/>
                          <a:ea typeface="+mn-ea"/>
                          <a:cs typeface="+mn-cs"/>
                        </a:rPr>
                        <a:t>Breakthrough Material Advances</a:t>
                      </a:r>
                      <a:endParaRPr lang="en-US" sz="1400" dirty="0">
                        <a:solidFill>
                          <a:schemeClr val="accent3"/>
                        </a:solidFill>
                        <a:effectLst>
                          <a:outerShdw blurRad="50800" dist="38100" dir="2700000" algn="tl" rotWithShape="0">
                            <a:prstClr val="black">
                              <a:alpha val="40000"/>
                            </a:prstClr>
                          </a:outerShdw>
                        </a:effectLs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pPr marL="0" marR="0" lvl="0" indent="0" algn="ctr" defTabSz="50059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Compatible switch and memory cell materials</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43902485"/>
              </p:ext>
            </p:extLst>
          </p:nvPr>
        </p:nvGraphicFramePr>
        <p:xfrm>
          <a:off x="6279728" y="3554889"/>
          <a:ext cx="2315632" cy="733298"/>
        </p:xfrm>
        <a:graphic>
          <a:graphicData uri="http://schemas.openxmlformats.org/drawingml/2006/table">
            <a:tbl>
              <a:tblPr>
                <a:tableStyleId>{5C22544A-7EE6-4342-B048-85BDC9FD1C3A}</a:tableStyleId>
              </a:tblPr>
              <a:tblGrid>
                <a:gridCol w="2315632">
                  <a:extLst>
                    <a:ext uri="{9D8B030D-6E8A-4147-A177-3AD203B41FA5}">
                      <a16:colId xmlns:a16="http://schemas.microsoft.com/office/drawing/2014/main" val="20000"/>
                    </a:ext>
                  </a:extLst>
                </a:gridCol>
              </a:tblGrid>
              <a:tr h="302753">
                <a:tc>
                  <a:txBody>
                    <a:bodyPr/>
                    <a:lstStyle/>
                    <a:p>
                      <a:pPr algn="ctr">
                        <a:lnSpc>
                          <a:spcPts val="2400"/>
                        </a:lnSpc>
                      </a:pPr>
                      <a:r>
                        <a:rPr kumimoji="0" lang="en-US" sz="1800" b="1"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mn-lt"/>
                          <a:ea typeface="+mn-ea"/>
                          <a:cs typeface="+mn-cs"/>
                        </a:rPr>
                        <a:t>High Performance</a:t>
                      </a:r>
                      <a:endParaRPr lang="en-US" sz="1400" dirty="0">
                        <a:solidFill>
                          <a:schemeClr val="accent3"/>
                        </a:solidFill>
                        <a:effectLst>
                          <a:outerShdw blurRad="50800" dist="38100" dir="2700000" algn="tl" rotWithShape="0">
                            <a:prstClr val="black">
                              <a:alpha val="40000"/>
                            </a:prstClr>
                          </a:outerShdw>
                        </a:effectLs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pPr marL="0" marR="0" lvl="0" indent="0" algn="ctr" defTabSz="50059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Cell and array architecture that can switch states much faster than NAND</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260335459"/>
              </p:ext>
            </p:extLst>
          </p:nvPr>
        </p:nvGraphicFramePr>
        <p:xfrm>
          <a:off x="658283" y="1398523"/>
          <a:ext cx="1920240" cy="990600"/>
        </p:xfrm>
        <a:graphic>
          <a:graphicData uri="http://schemas.openxmlformats.org/drawingml/2006/table">
            <a:tbl>
              <a:tblPr>
                <a:tableStyleId>{5C22544A-7EE6-4342-B048-85BDC9FD1C3A}</a:tableStyleId>
              </a:tblPr>
              <a:tblGrid>
                <a:gridCol w="1920240">
                  <a:extLst>
                    <a:ext uri="{9D8B030D-6E8A-4147-A177-3AD203B41FA5}">
                      <a16:colId xmlns:a16="http://schemas.microsoft.com/office/drawing/2014/main" val="20000"/>
                    </a:ext>
                  </a:extLst>
                </a:gridCol>
              </a:tblGrid>
              <a:tr h="531353">
                <a:tc>
                  <a:txBody>
                    <a:bodyPr/>
                    <a:lstStyle/>
                    <a:p>
                      <a:pPr algn="ctr">
                        <a:lnSpc>
                          <a:spcPct val="100000"/>
                        </a:lnSpc>
                      </a:pPr>
                      <a:r>
                        <a:rPr kumimoji="0" lang="en-US" sz="1800" b="1" i="0" u="none" strike="noStrike" kern="1200" cap="none" spc="0" normalizeH="0" baseline="0" noProof="0" dirty="0">
                          <a:ln>
                            <a:noFill/>
                          </a:ln>
                          <a:solidFill>
                            <a:schemeClr val="accent3"/>
                          </a:solidFill>
                          <a:effectLst/>
                          <a:uLnTx/>
                          <a:uFillTx/>
                          <a:latin typeface="+mn-lt"/>
                          <a:ea typeface="+mn-ea"/>
                          <a:cs typeface="+mn-cs"/>
                        </a:rPr>
                        <a:t>Cross Point Structure</a:t>
                      </a:r>
                      <a:endParaRPr lang="en-US" sz="1400" dirty="0">
                        <a:solidFill>
                          <a:schemeClr val="accent3"/>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pPr marL="0" marR="0" lvl="0" indent="0" algn="ctr" defTabSz="50059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Selectors allow dense packing and individual access to bits</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525165729"/>
              </p:ext>
            </p:extLst>
          </p:nvPr>
        </p:nvGraphicFramePr>
        <p:xfrm>
          <a:off x="761153" y="3554889"/>
          <a:ext cx="1714500" cy="733298"/>
        </p:xfrm>
        <a:graphic>
          <a:graphicData uri="http://schemas.openxmlformats.org/drawingml/2006/table">
            <a:tbl>
              <a:tblPr>
                <a:tableStyleId>{5C22544A-7EE6-4342-B048-85BDC9FD1C3A}</a:tableStyleId>
              </a:tblPr>
              <a:tblGrid>
                <a:gridCol w="1714500">
                  <a:extLst>
                    <a:ext uri="{9D8B030D-6E8A-4147-A177-3AD203B41FA5}">
                      <a16:colId xmlns:a16="http://schemas.microsoft.com/office/drawing/2014/main" val="20000"/>
                    </a:ext>
                  </a:extLst>
                </a:gridCol>
              </a:tblGrid>
              <a:tr h="302753">
                <a:tc>
                  <a:txBody>
                    <a:bodyPr/>
                    <a:lstStyle/>
                    <a:p>
                      <a:pPr algn="ctr">
                        <a:lnSpc>
                          <a:spcPts val="2400"/>
                        </a:lnSpc>
                      </a:pPr>
                      <a:r>
                        <a:rPr kumimoji="0" lang="en-US" sz="1800" b="1" i="0" u="none" strike="noStrike" kern="1200" cap="none" spc="0" normalizeH="0" baseline="0" noProof="0" dirty="0">
                          <a:ln>
                            <a:noFill/>
                          </a:ln>
                          <a:solidFill>
                            <a:schemeClr val="accent3"/>
                          </a:solidFill>
                          <a:effectLst/>
                          <a:uLnTx/>
                          <a:uFillTx/>
                          <a:latin typeface="+mn-lt"/>
                          <a:ea typeface="+mn-ea"/>
                          <a:cs typeface="+mn-cs"/>
                        </a:rPr>
                        <a:t>Scalability</a:t>
                      </a:r>
                      <a:endParaRPr lang="en-US" sz="1400" dirty="0">
                        <a:solidFill>
                          <a:schemeClr val="accent3"/>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pPr marL="0" marR="0" lvl="0" indent="0" algn="ctr" defTabSz="50059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Memory layers can be stacked in a 3D manner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6" name="Text Placeholder 5">
            <a:extLst>
              <a:ext uri="{FF2B5EF4-FFF2-40B4-BE49-F238E27FC236}">
                <a16:creationId xmlns:a16="http://schemas.microsoft.com/office/drawing/2014/main" id="{294E2FAF-C7C8-ED46-A70E-5176B93C15A4}"/>
              </a:ext>
            </a:extLst>
          </p:cNvPr>
          <p:cNvSpPr>
            <a:spLocks noGrp="1"/>
          </p:cNvSpPr>
          <p:nvPr>
            <p:ph type="body" sz="quarter" idx="14"/>
          </p:nvPr>
        </p:nvSpPr>
        <p:spPr/>
        <p:txBody>
          <a:bodyPr/>
          <a:lstStyle/>
          <a:p>
            <a:r>
              <a:rPr lang="en-US" dirty="0"/>
              <a:t>Intel® </a:t>
            </a:r>
            <a:r>
              <a:rPr lang="en-US" dirty="0" err="1"/>
              <a:t>optane</a:t>
            </a:r>
            <a:r>
              <a:rPr lang="en-US" dirty="0"/>
              <a:t>™ technology: 3d </a:t>
            </a:r>
            <a:r>
              <a:rPr lang="en-US" dirty="0" err="1"/>
              <a:t>xpoint</a:t>
            </a:r>
            <a:r>
              <a:rPr lang="en-US" dirty="0"/>
              <a:t>™ memory media</a:t>
            </a:r>
          </a:p>
        </p:txBody>
      </p:sp>
      <p:sp>
        <p:nvSpPr>
          <p:cNvPr id="10" name="Slide Number Placeholder 3">
            <a:extLst>
              <a:ext uri="{FF2B5EF4-FFF2-40B4-BE49-F238E27FC236}">
                <a16:creationId xmlns:a16="http://schemas.microsoft.com/office/drawing/2014/main" id="{4C65D6A3-872D-F344-AA63-3F3180C91F38}"/>
              </a:ext>
            </a:extLst>
          </p:cNvPr>
          <p:cNvSpPr>
            <a:spLocks noGrp="1"/>
          </p:cNvSpPr>
          <p:nvPr>
            <p:ph type="sldNum" sz="quarter" idx="12"/>
          </p:nvPr>
        </p:nvSpPr>
        <p:spPr>
          <a:xfrm>
            <a:off x="6907841" y="4857963"/>
            <a:ext cx="2133600" cy="274097"/>
          </a:xfrm>
        </p:spPr>
        <p:txBody>
          <a:bodyPr/>
          <a:lstStyle/>
          <a:p>
            <a:fld id="{EE2556C5-CE8C-6547-B838-EA80C61A4AF7}" type="slidenum">
              <a:rPr lang="en-US" smtClean="0"/>
              <a:pPr/>
              <a:t>15</a:t>
            </a:fld>
            <a:endParaRPr lang="en-US" dirty="0"/>
          </a:p>
        </p:txBody>
      </p:sp>
    </p:spTree>
    <p:extLst>
      <p:ext uri="{BB962C8B-B14F-4D97-AF65-F5344CB8AC3E}">
        <p14:creationId xmlns:p14="http://schemas.microsoft.com/office/powerpoint/2010/main" val="378252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D1B3A6-5D32-5C4D-A68E-ED9373AD3F1C}"/>
              </a:ext>
            </a:extLst>
          </p:cNvPr>
          <p:cNvSpPr/>
          <p:nvPr/>
        </p:nvSpPr>
        <p:spPr>
          <a:xfrm>
            <a:off x="226844" y="1645584"/>
            <a:ext cx="2701191" cy="95099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aphicFrame>
        <p:nvGraphicFramePr>
          <p:cNvPr id="17" name="Table 16"/>
          <p:cNvGraphicFramePr>
            <a:graphicFrameLocks noGrp="1"/>
          </p:cNvGraphicFramePr>
          <p:nvPr>
            <p:extLst>
              <p:ext uri="{D42A27DB-BD31-4B8C-83A1-F6EECF244321}">
                <p14:modId xmlns:p14="http://schemas.microsoft.com/office/powerpoint/2010/main" val="3441346521"/>
              </p:ext>
            </p:extLst>
          </p:nvPr>
        </p:nvGraphicFramePr>
        <p:xfrm>
          <a:off x="2105067" y="3392494"/>
          <a:ext cx="822552" cy="826536"/>
        </p:xfrm>
        <a:graphic>
          <a:graphicData uri="http://schemas.openxmlformats.org/drawingml/2006/table">
            <a:tbl>
              <a:tblPr firstRow="1" bandRow="1">
                <a:effectLst/>
                <a:tableStyleId>{21E4AEA4-8DFA-4A89-87EB-49C32662AFE0}</a:tableStyleId>
              </a:tblPr>
              <a:tblGrid>
                <a:gridCol w="822552">
                  <a:extLst>
                    <a:ext uri="{9D8B030D-6E8A-4147-A177-3AD203B41FA5}">
                      <a16:colId xmlns:a16="http://schemas.microsoft.com/office/drawing/2014/main" val="20000"/>
                    </a:ext>
                  </a:extLst>
                </a:gridCol>
              </a:tblGrid>
              <a:tr h="826536">
                <a:tc>
                  <a:txBody>
                    <a:bodyPr/>
                    <a:lstStyle/>
                    <a:p>
                      <a:pPr marL="0" marR="0" lvl="0" indent="0" algn="ctr" defTabSz="6087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n-lt"/>
                          <a:ea typeface="+mn-ea"/>
                          <a:cs typeface="+mn-cs"/>
                        </a:rPr>
                        <a:t>Intel Memory and Storage Controllers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062997176"/>
              </p:ext>
            </p:extLst>
          </p:nvPr>
        </p:nvGraphicFramePr>
        <p:xfrm>
          <a:off x="226844" y="3405869"/>
          <a:ext cx="822553" cy="810897"/>
        </p:xfrm>
        <a:graphic>
          <a:graphicData uri="http://schemas.openxmlformats.org/drawingml/2006/table">
            <a:tbl>
              <a:tblPr firstRow="1" bandRow="1">
                <a:effectLst/>
                <a:tableStyleId>{21E4AEA4-8DFA-4A89-87EB-49C32662AFE0}</a:tableStyleId>
              </a:tblPr>
              <a:tblGrid>
                <a:gridCol w="822553">
                  <a:extLst>
                    <a:ext uri="{9D8B030D-6E8A-4147-A177-3AD203B41FA5}">
                      <a16:colId xmlns:a16="http://schemas.microsoft.com/office/drawing/2014/main" val="20000"/>
                    </a:ext>
                  </a:extLst>
                </a:gridCol>
              </a:tblGrid>
              <a:tr h="810897">
                <a:tc>
                  <a:txBody>
                    <a:bodyPr/>
                    <a:lstStyle/>
                    <a:p>
                      <a:pPr marL="0" marR="0" lvl="0" indent="0" algn="ctr" defTabSz="6087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n-lt"/>
                          <a:ea typeface="+mn-ea"/>
                          <a:cs typeface="+mn-cs"/>
                        </a:rPr>
                        <a:t>Intel Interconnect </a:t>
                      </a:r>
                      <a:br>
                        <a:rPr kumimoji="0" lang="en-US" sz="900" b="1" i="0" u="none" strike="noStrike" kern="1200" cap="none" spc="0" normalizeH="0" baseline="0" noProof="0" dirty="0">
                          <a:ln>
                            <a:noFill/>
                          </a:ln>
                          <a:solidFill>
                            <a:prstClr val="white"/>
                          </a:solidFill>
                          <a:effectLst/>
                          <a:uLnTx/>
                          <a:uFillTx/>
                          <a:latin typeface="+mn-lt"/>
                          <a:ea typeface="+mn-ea"/>
                          <a:cs typeface="+mn-cs"/>
                        </a:rPr>
                      </a:br>
                      <a:r>
                        <a:rPr kumimoji="0" lang="en-US" sz="900" b="1" i="0" u="none" strike="noStrike" kern="1200" cap="none" spc="0" normalizeH="0" baseline="0" noProof="0" dirty="0">
                          <a:ln>
                            <a:noFill/>
                          </a:ln>
                          <a:solidFill>
                            <a:prstClr val="white"/>
                          </a:solidFill>
                          <a:effectLst/>
                          <a:uLnTx/>
                          <a:uFillTx/>
                          <a:latin typeface="+mn-lt"/>
                          <a:ea typeface="+mn-ea"/>
                          <a:cs typeface="+mn-cs"/>
                        </a:rPr>
                        <a:t>IP</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554882858"/>
              </p:ext>
            </p:extLst>
          </p:nvPr>
        </p:nvGraphicFramePr>
        <p:xfrm>
          <a:off x="1168153" y="3392494"/>
          <a:ext cx="822552" cy="822552"/>
        </p:xfrm>
        <a:graphic>
          <a:graphicData uri="http://schemas.openxmlformats.org/drawingml/2006/table">
            <a:tbl>
              <a:tblPr firstRow="1" bandRow="1">
                <a:effectLst/>
                <a:tableStyleId>{21E4AEA4-8DFA-4A89-87EB-49C32662AFE0}</a:tableStyleId>
              </a:tblPr>
              <a:tblGrid>
                <a:gridCol w="822552">
                  <a:extLst>
                    <a:ext uri="{9D8B030D-6E8A-4147-A177-3AD203B41FA5}">
                      <a16:colId xmlns:a16="http://schemas.microsoft.com/office/drawing/2014/main" val="20000"/>
                    </a:ext>
                  </a:extLst>
                </a:gridCol>
              </a:tblGrid>
              <a:tr h="822552">
                <a:tc>
                  <a:txBody>
                    <a:bodyPr/>
                    <a:lstStyle/>
                    <a:p>
                      <a:pPr marL="0" marR="0" lvl="0" indent="0" algn="ctr" defTabSz="6087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n-lt"/>
                          <a:ea typeface="+mn-ea"/>
                          <a:cs typeface="+mn-cs"/>
                        </a:rPr>
                        <a:t>Intel</a:t>
                      </a:r>
                      <a:br>
                        <a:rPr kumimoji="0" lang="en-US" sz="900" b="1" i="0" u="none" strike="noStrike" kern="1200" cap="none" spc="0" normalizeH="0" baseline="0" noProof="0" dirty="0">
                          <a:ln>
                            <a:noFill/>
                          </a:ln>
                          <a:solidFill>
                            <a:prstClr val="white"/>
                          </a:solidFill>
                          <a:effectLst/>
                          <a:uLnTx/>
                          <a:uFillTx/>
                          <a:latin typeface="+mn-lt"/>
                          <a:ea typeface="+mn-ea"/>
                          <a:cs typeface="+mn-cs"/>
                        </a:rPr>
                      </a:br>
                      <a:r>
                        <a:rPr kumimoji="0" lang="en-US" sz="900" b="1" i="0" u="none" strike="noStrike" kern="1200" cap="none" spc="0" normalizeH="0" baseline="0" noProof="0" dirty="0">
                          <a:ln>
                            <a:noFill/>
                          </a:ln>
                          <a:solidFill>
                            <a:prstClr val="white"/>
                          </a:solidFill>
                          <a:effectLst/>
                          <a:uLnTx/>
                          <a:uFillTx/>
                          <a:latin typeface="+mn-lt"/>
                          <a:ea typeface="+mn-ea"/>
                          <a:cs typeface="+mn-cs"/>
                        </a:rPr>
                        <a:t>Software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pic>
        <p:nvPicPr>
          <p:cNvPr id="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1825" y="1796894"/>
            <a:ext cx="685622" cy="685800"/>
          </a:xfrm>
          <a:prstGeom prst="rect">
            <a:avLst/>
          </a:prstGeom>
          <a:noFill/>
          <a:effectLst>
            <a:outerShdw blurRad="50800" dist="63500" dir="5400000" algn="ctr" rotWithShape="0">
              <a:schemeClr val="tx1">
                <a:alpha val="15000"/>
              </a:scheme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1242833" y="2405721"/>
            <a:ext cx="630425" cy="1200312"/>
          </a:xfrm>
          <a:prstGeom prst="rect">
            <a:avLst/>
          </a:prstGeom>
        </p:spPr>
        <p:txBody>
          <a:bodyPr wrap="square" lIns="91424" tIns="45712" rIns="91424" bIns="45712">
            <a:spAutoFit/>
          </a:bodyPr>
          <a:lstStyle/>
          <a:p>
            <a:pPr defTabSz="684950"/>
            <a:r>
              <a:rPr lang="en-US" sz="7200" dirty="0">
                <a:solidFill>
                  <a:schemeClr val="accent3"/>
                </a:solidFill>
              </a:rPr>
              <a:t>+</a:t>
            </a:r>
          </a:p>
        </p:txBody>
      </p:sp>
      <p:sp>
        <p:nvSpPr>
          <p:cNvPr id="14" name="Title 2"/>
          <p:cNvSpPr txBox="1">
            <a:spLocks/>
          </p:cNvSpPr>
          <p:nvPr/>
        </p:nvSpPr>
        <p:spPr>
          <a:xfrm>
            <a:off x="-1705327" y="3775435"/>
            <a:ext cx="8229600" cy="868680"/>
          </a:xfrm>
          <a:prstGeom prst="rect">
            <a:avLst/>
          </a:prstGeom>
        </p:spPr>
        <p:txBody>
          <a:bodyPr/>
          <a:lstStyle>
            <a:lvl1pPr algn="l" defTabSz="609576" rtl="0" eaLnBrk="1" latinLnBrk="0" hangingPunct="1">
              <a:lnSpc>
                <a:spcPct val="100000"/>
              </a:lnSpc>
              <a:spcBef>
                <a:spcPct val="0"/>
              </a:spcBef>
              <a:buNone/>
              <a:defRPr sz="4500" b="0" i="0" kern="1200" spc="0" baseline="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defTabSz="457189">
              <a:lnSpc>
                <a:spcPct val="70000"/>
              </a:lnSpc>
              <a:defRPr/>
            </a:pPr>
            <a:endParaRPr lang="en-US" sz="1800" kern="0" dirty="0">
              <a:solidFill>
                <a:schemeClr val="tx2"/>
              </a:solidFill>
              <a:latin typeface="Intel Clear"/>
            </a:endParaRPr>
          </a:p>
        </p:txBody>
      </p:sp>
      <p:sp>
        <p:nvSpPr>
          <p:cNvPr id="34" name="Rectangle 33"/>
          <p:cNvSpPr/>
          <p:nvPr/>
        </p:nvSpPr>
        <p:spPr>
          <a:xfrm>
            <a:off x="4029764" y="1729459"/>
            <a:ext cx="1900638" cy="338554"/>
          </a:xfrm>
          <a:prstGeom prst="rect">
            <a:avLst/>
          </a:prstGeom>
        </p:spPr>
        <p:txBody>
          <a:bodyPr wrap="square" lIns="0" tIns="0" rIns="0" bIns="0">
            <a:spAutoFit/>
          </a:bodyPr>
          <a:lstStyle/>
          <a:p>
            <a:pPr defTabSz="913077">
              <a:buClr>
                <a:prstClr val="white"/>
              </a:buClr>
            </a:pPr>
            <a:r>
              <a:rPr lang="en-US" sz="1100" b="1" kern="0" dirty="0">
                <a:solidFill>
                  <a:schemeClr val="bg1"/>
                </a:solidFill>
                <a:ea typeface="Intel Clear Pro" panose="020B0804020202060201" pitchFamily="34" charset="0"/>
                <a:cs typeface="Intel Clear Pro" panose="020B0804020202060201" pitchFamily="34" charset="0"/>
              </a:rPr>
              <a:t>High</a:t>
            </a:r>
          </a:p>
          <a:p>
            <a:pPr defTabSz="913077">
              <a:buClr>
                <a:prstClr val="white"/>
              </a:buClr>
            </a:pPr>
            <a:r>
              <a:rPr lang="en-US" sz="1100" b="1" kern="0" dirty="0">
                <a:solidFill>
                  <a:schemeClr val="accent2"/>
                </a:solidFill>
                <a:ea typeface="Intel Clear Pro" panose="020B0804020202060201" pitchFamily="34" charset="0"/>
                <a:cs typeface="Intel Clear Pro" panose="020B0804020202060201" pitchFamily="34" charset="0"/>
              </a:rPr>
              <a:t>Endurance</a:t>
            </a:r>
          </a:p>
        </p:txBody>
      </p:sp>
      <p:sp>
        <p:nvSpPr>
          <p:cNvPr id="35" name="Rectangle 34"/>
          <p:cNvSpPr/>
          <p:nvPr/>
        </p:nvSpPr>
        <p:spPr>
          <a:xfrm>
            <a:off x="4035200" y="2495716"/>
            <a:ext cx="1508426" cy="338554"/>
          </a:xfrm>
          <a:prstGeom prst="rect">
            <a:avLst/>
          </a:prstGeom>
        </p:spPr>
        <p:txBody>
          <a:bodyPr wrap="none" lIns="0" tIns="0" rIns="0" bIns="0">
            <a:spAutoFit/>
          </a:bodyPr>
          <a:lstStyle/>
          <a:p>
            <a:pPr defTabSz="913077">
              <a:buClr>
                <a:prstClr val="white"/>
              </a:buClr>
            </a:pPr>
            <a:r>
              <a:rPr lang="en-US" sz="1100" b="1" kern="0" dirty="0">
                <a:solidFill>
                  <a:schemeClr val="bg1"/>
                </a:solidFill>
                <a:ea typeface="Intel Clear Pro" panose="020B0804020202060201" pitchFamily="34" charset="0"/>
                <a:cs typeface="Intel Clear Pro" panose="020B0804020202060201" pitchFamily="34" charset="0"/>
              </a:rPr>
              <a:t>Responsive under load</a:t>
            </a:r>
          </a:p>
          <a:p>
            <a:pPr defTabSz="913077">
              <a:buClr>
                <a:prstClr val="white"/>
              </a:buClr>
            </a:pPr>
            <a:r>
              <a:rPr lang="en-US" sz="1100" b="1" kern="0" dirty="0">
                <a:solidFill>
                  <a:schemeClr val="accent2"/>
                </a:solidFill>
                <a:ea typeface="Intel Clear Pro" panose="020B0804020202060201" pitchFamily="34" charset="0"/>
                <a:cs typeface="Intel Clear Pro" panose="020B0804020202060201" pitchFamily="34" charset="0"/>
              </a:rPr>
              <a:t>Low latency</a:t>
            </a:r>
          </a:p>
        </p:txBody>
      </p:sp>
      <p:sp>
        <p:nvSpPr>
          <p:cNvPr id="36" name="Rectangle 35"/>
          <p:cNvSpPr/>
          <p:nvPr/>
        </p:nvSpPr>
        <p:spPr>
          <a:xfrm>
            <a:off x="4054401" y="3175934"/>
            <a:ext cx="1527136" cy="338554"/>
          </a:xfrm>
          <a:prstGeom prst="rect">
            <a:avLst/>
          </a:prstGeom>
        </p:spPr>
        <p:txBody>
          <a:bodyPr wrap="square" lIns="0" tIns="0" rIns="0" bIns="0">
            <a:spAutoFit/>
          </a:bodyPr>
          <a:lstStyle/>
          <a:p>
            <a:pPr defTabSz="913077">
              <a:buClr>
                <a:prstClr val="white"/>
              </a:buClr>
            </a:pPr>
            <a:r>
              <a:rPr lang="en-US" sz="1100" b="1" kern="0" dirty="0">
                <a:solidFill>
                  <a:schemeClr val="bg1"/>
                </a:solidFill>
                <a:ea typeface="Intel Clear Pro" panose="020B0804020202060201" pitchFamily="34" charset="0"/>
                <a:cs typeface="Intel Clear Pro" panose="020B0804020202060201" pitchFamily="34" charset="0"/>
              </a:rPr>
              <a:t>Predictably fast service </a:t>
            </a:r>
          </a:p>
          <a:p>
            <a:pPr defTabSz="913077">
              <a:buClr>
                <a:prstClr val="white"/>
              </a:buClr>
            </a:pPr>
            <a:r>
              <a:rPr lang="en-US" sz="1100" b="1" kern="0" dirty="0" err="1">
                <a:solidFill>
                  <a:schemeClr val="accent2"/>
                </a:solidFill>
                <a:ea typeface="Intel Clear Pro" panose="020B0804020202060201" pitchFamily="34" charset="0"/>
                <a:cs typeface="Intel Clear Pro" panose="020B0804020202060201" pitchFamily="34" charset="0"/>
              </a:rPr>
              <a:t>QoS</a:t>
            </a:r>
            <a:endParaRPr lang="en-US" sz="1100" b="1" kern="0" dirty="0">
              <a:solidFill>
                <a:schemeClr val="accent2"/>
              </a:solidFill>
              <a:ea typeface="Intel Clear Pro" panose="020B0804020202060201" pitchFamily="34" charset="0"/>
              <a:cs typeface="Intel Clear Pro" panose="020B0804020202060201" pitchFamily="34" charset="0"/>
            </a:endParaRPr>
          </a:p>
        </p:txBody>
      </p:sp>
      <p:sp>
        <p:nvSpPr>
          <p:cNvPr id="37" name="Rectangle 36"/>
          <p:cNvSpPr/>
          <p:nvPr/>
        </p:nvSpPr>
        <p:spPr>
          <a:xfrm>
            <a:off x="4054401" y="3899060"/>
            <a:ext cx="1809374" cy="338554"/>
          </a:xfrm>
          <a:prstGeom prst="rect">
            <a:avLst/>
          </a:prstGeom>
        </p:spPr>
        <p:txBody>
          <a:bodyPr wrap="square" lIns="0" tIns="0" rIns="0" bIns="0">
            <a:spAutoFit/>
          </a:bodyPr>
          <a:lstStyle/>
          <a:p>
            <a:pPr defTabSz="913077">
              <a:buClr>
                <a:prstClr val="white"/>
              </a:buClr>
            </a:pPr>
            <a:r>
              <a:rPr lang="en-US" sz="1100" b="1" kern="0" dirty="0">
                <a:solidFill>
                  <a:schemeClr val="bg1"/>
                </a:solidFill>
                <a:ea typeface="Intel Clear Pro" panose="020B0804020202060201" pitchFamily="34" charset="0"/>
                <a:cs typeface="Intel Clear Pro" panose="020B0804020202060201" pitchFamily="34" charset="0"/>
              </a:rPr>
              <a:t>Breakthrough performance</a:t>
            </a:r>
          </a:p>
          <a:p>
            <a:pPr defTabSz="913077">
              <a:buClr>
                <a:prstClr val="white"/>
              </a:buClr>
            </a:pPr>
            <a:r>
              <a:rPr lang="en-US" sz="1100" b="1" kern="0" dirty="0">
                <a:solidFill>
                  <a:schemeClr val="accent2"/>
                </a:solidFill>
                <a:ea typeface="Intel Clear Pro" panose="020B0804020202060201" pitchFamily="34" charset="0"/>
                <a:cs typeface="Intel Clear Pro" panose="020B0804020202060201" pitchFamily="34" charset="0"/>
              </a:rPr>
              <a:t>IOPS</a:t>
            </a:r>
          </a:p>
        </p:txBody>
      </p:sp>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16</a:t>
            </a:fld>
            <a:endParaRPr lang="en-US" dirty="0">
              <a:solidFill>
                <a:prstClr val="white"/>
              </a:solidFill>
            </a:endParaRPr>
          </a:p>
        </p:txBody>
      </p:sp>
      <p:sp>
        <p:nvSpPr>
          <p:cNvPr id="9" name="Text Placeholder 8">
            <a:extLst>
              <a:ext uri="{FF2B5EF4-FFF2-40B4-BE49-F238E27FC236}">
                <a16:creationId xmlns:a16="http://schemas.microsoft.com/office/drawing/2014/main" id="{89A9BF66-B810-534A-B8EB-4ECA0376C311}"/>
              </a:ext>
            </a:extLst>
          </p:cNvPr>
          <p:cNvSpPr>
            <a:spLocks noGrp="1"/>
          </p:cNvSpPr>
          <p:nvPr>
            <p:ph type="body" sz="quarter" idx="14"/>
          </p:nvPr>
        </p:nvSpPr>
        <p:spPr/>
        <p:txBody>
          <a:bodyPr/>
          <a:lstStyle/>
          <a:p>
            <a:r>
              <a:rPr lang="en-US" dirty="0"/>
              <a:t>Intel® </a:t>
            </a:r>
            <a:r>
              <a:rPr lang="en-US" dirty="0" err="1"/>
              <a:t>optane</a:t>
            </a:r>
            <a:r>
              <a:rPr lang="en-US" dirty="0"/>
              <a:t>™ technology</a:t>
            </a:r>
          </a:p>
        </p:txBody>
      </p:sp>
      <p:pic>
        <p:nvPicPr>
          <p:cNvPr id="5" name="Picture 4"/>
          <p:cNvPicPr>
            <a:picLocks noChangeAspect="1"/>
          </p:cNvPicPr>
          <p:nvPr/>
        </p:nvPicPr>
        <p:blipFill>
          <a:blip r:embed="rId4"/>
          <a:stretch>
            <a:fillRect/>
          </a:stretch>
        </p:blipFill>
        <p:spPr>
          <a:xfrm>
            <a:off x="3391176" y="1656522"/>
            <a:ext cx="520580" cy="459915"/>
          </a:xfrm>
          <a:prstGeom prst="rect">
            <a:avLst/>
          </a:prstGeom>
        </p:spPr>
      </p:pic>
      <p:pic>
        <p:nvPicPr>
          <p:cNvPr id="7" name="Picture 6"/>
          <p:cNvPicPr>
            <a:picLocks noChangeAspect="1"/>
          </p:cNvPicPr>
          <p:nvPr/>
        </p:nvPicPr>
        <p:blipFill>
          <a:blip r:embed="rId5"/>
          <a:stretch>
            <a:fillRect/>
          </a:stretch>
        </p:blipFill>
        <p:spPr>
          <a:xfrm>
            <a:off x="3391175" y="2429244"/>
            <a:ext cx="521486" cy="433283"/>
          </a:xfrm>
          <a:prstGeom prst="rect">
            <a:avLst/>
          </a:prstGeom>
        </p:spPr>
      </p:pic>
      <p:sp>
        <p:nvSpPr>
          <p:cNvPr id="8" name="Rounded Rectangle 7"/>
          <p:cNvSpPr/>
          <p:nvPr/>
        </p:nvSpPr>
        <p:spPr>
          <a:xfrm>
            <a:off x="226844" y="1016569"/>
            <a:ext cx="2701191" cy="343162"/>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Building Blocks</a:t>
            </a:r>
          </a:p>
        </p:txBody>
      </p:sp>
      <p:sp>
        <p:nvSpPr>
          <p:cNvPr id="29" name="Rounded Rectangle 28"/>
          <p:cNvSpPr/>
          <p:nvPr/>
        </p:nvSpPr>
        <p:spPr>
          <a:xfrm>
            <a:off x="3306487" y="1011286"/>
            <a:ext cx="2363898" cy="35663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End-User Value</a:t>
            </a:r>
          </a:p>
        </p:txBody>
      </p:sp>
      <p:pic>
        <p:nvPicPr>
          <p:cNvPr id="32" name="Picture 31"/>
          <p:cNvPicPr>
            <a:picLocks noChangeAspect="1"/>
          </p:cNvPicPr>
          <p:nvPr/>
        </p:nvPicPr>
        <p:blipFill>
          <a:blip r:embed="rId4"/>
          <a:stretch>
            <a:fillRect/>
          </a:stretch>
        </p:blipFill>
        <p:spPr>
          <a:xfrm>
            <a:off x="3391176" y="3124749"/>
            <a:ext cx="520580" cy="432536"/>
          </a:xfrm>
          <a:prstGeom prst="rect">
            <a:avLst/>
          </a:prstGeom>
        </p:spPr>
      </p:pic>
      <p:pic>
        <p:nvPicPr>
          <p:cNvPr id="41" name="Picture 40"/>
          <p:cNvPicPr>
            <a:picLocks noChangeAspect="1"/>
          </p:cNvPicPr>
          <p:nvPr/>
        </p:nvPicPr>
        <p:blipFill>
          <a:blip r:embed="rId4"/>
          <a:stretch>
            <a:fillRect/>
          </a:stretch>
        </p:blipFill>
        <p:spPr>
          <a:xfrm>
            <a:off x="3391176" y="3821938"/>
            <a:ext cx="520580" cy="467404"/>
          </a:xfrm>
          <a:prstGeom prst="rect">
            <a:avLst/>
          </a:prstGeom>
        </p:spPr>
      </p:pic>
      <p:sp>
        <p:nvSpPr>
          <p:cNvPr id="11" name="TextBox 10">
            <a:extLst>
              <a:ext uri="{FF2B5EF4-FFF2-40B4-BE49-F238E27FC236}">
                <a16:creationId xmlns:a16="http://schemas.microsoft.com/office/drawing/2014/main" id="{B6E45866-A951-FA4C-B6A5-D425A78BB271}"/>
              </a:ext>
            </a:extLst>
          </p:cNvPr>
          <p:cNvSpPr txBox="1"/>
          <p:nvPr/>
        </p:nvSpPr>
        <p:spPr>
          <a:xfrm>
            <a:off x="916278" y="1927385"/>
            <a:ext cx="2206487" cy="641201"/>
          </a:xfrm>
          <a:prstGeom prst="rect">
            <a:avLst/>
          </a:prstGeom>
          <a:noFill/>
        </p:spPr>
        <p:txBody>
          <a:bodyPr vert="horz" wrap="square" lIns="0" tIns="0" rIns="0" bIns="0" rtlCol="0">
            <a:spAutoFit/>
          </a:bodyPr>
          <a:lstStyle/>
          <a:p>
            <a:pPr algn="ctr" defTabSz="456590">
              <a:lnSpc>
                <a:spcPts val="1575"/>
              </a:lnSpc>
              <a:defRPr/>
            </a:pPr>
            <a:r>
              <a:rPr lang="en-US" sz="1500" b="1" dirty="0">
                <a:solidFill>
                  <a:prstClr val="white"/>
                </a:solidFill>
              </a:rPr>
              <a:t>3D </a:t>
            </a:r>
            <a:r>
              <a:rPr lang="en-US" sz="1500" b="1" dirty="0" err="1">
                <a:solidFill>
                  <a:prstClr val="white"/>
                </a:solidFill>
              </a:rPr>
              <a:t>XPoint</a:t>
            </a:r>
            <a:r>
              <a:rPr lang="en-US" sz="1500" b="1" dirty="0">
                <a:solidFill>
                  <a:prstClr val="white"/>
                </a:solidFill>
              </a:rPr>
              <a:t>™ </a:t>
            </a:r>
            <a:br>
              <a:rPr lang="en-US" sz="1500" b="1" dirty="0">
                <a:solidFill>
                  <a:prstClr val="white"/>
                </a:solidFill>
              </a:rPr>
            </a:br>
            <a:r>
              <a:rPr lang="en-US" sz="1500" b="1" dirty="0">
                <a:solidFill>
                  <a:prstClr val="white"/>
                </a:solidFill>
              </a:rPr>
              <a:t>Memory Media</a:t>
            </a:r>
          </a:p>
          <a:p>
            <a:endParaRPr lang="en-US" sz="1500" dirty="0" err="1">
              <a:solidFill>
                <a:srgbClr val="003C71"/>
              </a:solidFill>
            </a:endParaRPr>
          </a:p>
        </p:txBody>
      </p:sp>
      <p:grpSp>
        <p:nvGrpSpPr>
          <p:cNvPr id="12" name="Group 11">
            <a:extLst>
              <a:ext uri="{FF2B5EF4-FFF2-40B4-BE49-F238E27FC236}">
                <a16:creationId xmlns:a16="http://schemas.microsoft.com/office/drawing/2014/main" id="{04ECD45E-E97F-1944-A6B2-6F58FC585809}"/>
              </a:ext>
            </a:extLst>
          </p:cNvPr>
          <p:cNvGrpSpPr/>
          <p:nvPr/>
        </p:nvGrpSpPr>
        <p:grpSpPr>
          <a:xfrm>
            <a:off x="6115579" y="1041646"/>
            <a:ext cx="3112466" cy="3142093"/>
            <a:chOff x="9784936" y="506900"/>
            <a:chExt cx="5877831" cy="5933780"/>
          </a:xfrm>
        </p:grpSpPr>
        <p:cxnSp>
          <p:nvCxnSpPr>
            <p:cNvPr id="27" name="Straight Connector 26">
              <a:extLst>
                <a:ext uri="{FF2B5EF4-FFF2-40B4-BE49-F238E27FC236}">
                  <a16:creationId xmlns:a16="http://schemas.microsoft.com/office/drawing/2014/main" id="{83A5F568-3069-DF40-BE7A-D0F6140AE05A}"/>
                </a:ext>
              </a:extLst>
            </p:cNvPr>
            <p:cNvCxnSpPr/>
            <p:nvPr/>
          </p:nvCxnSpPr>
          <p:spPr bwMode="auto">
            <a:xfrm>
              <a:off x="11040866" y="1716844"/>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AFC60776-3B43-E848-997C-D3C1F856BC5D}"/>
                </a:ext>
              </a:extLst>
            </p:cNvPr>
            <p:cNvCxnSpPr/>
            <p:nvPr/>
          </p:nvCxnSpPr>
          <p:spPr bwMode="auto">
            <a:xfrm>
              <a:off x="11040866" y="2161052"/>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47D138A5-2069-1348-A34D-DE2E0412D30D}"/>
                </a:ext>
              </a:extLst>
            </p:cNvPr>
            <p:cNvCxnSpPr/>
            <p:nvPr/>
          </p:nvCxnSpPr>
          <p:spPr bwMode="auto">
            <a:xfrm>
              <a:off x="11040866" y="2605261"/>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AA3FB11-BDCA-2442-A7F3-F48F581E1BCD}"/>
                </a:ext>
              </a:extLst>
            </p:cNvPr>
            <p:cNvCxnSpPr/>
            <p:nvPr/>
          </p:nvCxnSpPr>
          <p:spPr bwMode="auto">
            <a:xfrm>
              <a:off x="11040866" y="3049470"/>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B0456B71-5D0F-8641-8F25-EBE9FACC5C66}"/>
                </a:ext>
              </a:extLst>
            </p:cNvPr>
            <p:cNvCxnSpPr/>
            <p:nvPr/>
          </p:nvCxnSpPr>
          <p:spPr bwMode="auto">
            <a:xfrm>
              <a:off x="11040866" y="3493680"/>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293EAA62-3590-E245-BE25-36D415055C1A}"/>
                </a:ext>
              </a:extLst>
            </p:cNvPr>
            <p:cNvCxnSpPr/>
            <p:nvPr/>
          </p:nvCxnSpPr>
          <p:spPr bwMode="auto">
            <a:xfrm>
              <a:off x="11040866" y="3937888"/>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24E79931-65D0-AB47-B9BE-62774CF5BEFC}"/>
                </a:ext>
              </a:extLst>
            </p:cNvPr>
            <p:cNvCxnSpPr/>
            <p:nvPr/>
          </p:nvCxnSpPr>
          <p:spPr bwMode="auto">
            <a:xfrm>
              <a:off x="11040866" y="4382097"/>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95800858-A699-F343-A0E3-259C479FE037}"/>
                </a:ext>
              </a:extLst>
            </p:cNvPr>
            <p:cNvCxnSpPr/>
            <p:nvPr/>
          </p:nvCxnSpPr>
          <p:spPr bwMode="auto">
            <a:xfrm>
              <a:off x="11040866" y="4826305"/>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4F7DCFB3-D39E-644C-9E73-F07E991CEF92}"/>
                </a:ext>
              </a:extLst>
            </p:cNvPr>
            <p:cNvCxnSpPr/>
            <p:nvPr/>
          </p:nvCxnSpPr>
          <p:spPr bwMode="auto">
            <a:xfrm>
              <a:off x="11040866" y="1032926"/>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87F117F0-57BE-264E-8A20-8C6EFCCC53D0}"/>
                </a:ext>
              </a:extLst>
            </p:cNvPr>
            <p:cNvCxnSpPr/>
            <p:nvPr/>
          </p:nvCxnSpPr>
          <p:spPr bwMode="auto">
            <a:xfrm>
              <a:off x="10123409" y="1436778"/>
              <a:ext cx="4608365" cy="0"/>
            </a:xfrm>
            <a:prstGeom prst="line">
              <a:avLst/>
            </a:prstGeom>
            <a:noFill/>
            <a:ln w="28575" cap="flat" cmpd="sng" algn="ctr">
              <a:solidFill>
                <a:srgbClr val="F3D54E">
                  <a:lumMod val="50000"/>
                </a:srgbClr>
              </a:solidFill>
              <a:prstDash val="dash"/>
              <a:round/>
              <a:headEnd type="none" w="med" len="med"/>
              <a:tailEnd type="none" w="med" len="med"/>
            </a:ln>
            <a:effectLst/>
          </p:spPr>
        </p:cxnSp>
        <p:grpSp>
          <p:nvGrpSpPr>
            <p:cNvPr id="44" name="Group 43">
              <a:extLst>
                <a:ext uri="{FF2B5EF4-FFF2-40B4-BE49-F238E27FC236}">
                  <a16:creationId xmlns:a16="http://schemas.microsoft.com/office/drawing/2014/main" id="{85451261-A5F4-4D41-812C-58496BBDA791}"/>
                </a:ext>
              </a:extLst>
            </p:cNvPr>
            <p:cNvGrpSpPr/>
            <p:nvPr/>
          </p:nvGrpSpPr>
          <p:grpSpPr>
            <a:xfrm>
              <a:off x="10928337" y="1032926"/>
              <a:ext cx="2613045" cy="4242200"/>
              <a:chOff x="1504156" y="1776071"/>
              <a:chExt cx="2301952" cy="5090640"/>
            </a:xfrm>
          </p:grpSpPr>
          <p:grpSp>
            <p:nvGrpSpPr>
              <p:cNvPr id="45" name="Group 44">
                <a:extLst>
                  <a:ext uri="{FF2B5EF4-FFF2-40B4-BE49-F238E27FC236}">
                    <a16:creationId xmlns:a16="http://schemas.microsoft.com/office/drawing/2014/main" id="{CDEEBEB3-4E03-104D-B4F7-0CF3E49D275B}"/>
                  </a:ext>
                </a:extLst>
              </p:cNvPr>
              <p:cNvGrpSpPr/>
              <p:nvPr/>
            </p:nvGrpSpPr>
            <p:grpSpPr>
              <a:xfrm>
                <a:off x="1504156" y="1776071"/>
                <a:ext cx="529058" cy="5090639"/>
                <a:chOff x="5988064" y="2461628"/>
                <a:chExt cx="444694" cy="5342401"/>
              </a:xfrm>
            </p:grpSpPr>
            <p:sp>
              <p:nvSpPr>
                <p:cNvPr id="53" name="Rectangle 52">
                  <a:extLst>
                    <a:ext uri="{FF2B5EF4-FFF2-40B4-BE49-F238E27FC236}">
                      <a16:creationId xmlns:a16="http://schemas.microsoft.com/office/drawing/2014/main" id="{B20E590A-67E7-8548-BDFF-63011968A31B}"/>
                    </a:ext>
                  </a:extLst>
                </p:cNvPr>
                <p:cNvSpPr/>
                <p:nvPr/>
              </p:nvSpPr>
              <p:spPr bwMode="auto">
                <a:xfrm>
                  <a:off x="5988064" y="7609586"/>
                  <a:ext cx="444694" cy="194443"/>
                </a:xfrm>
                <a:prstGeom prst="rect">
                  <a:avLst/>
                </a:prstGeom>
                <a:solidFill>
                  <a:srgbClr val="C4D600"/>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4" name="Rectangle 53">
                  <a:extLst>
                    <a:ext uri="{FF2B5EF4-FFF2-40B4-BE49-F238E27FC236}">
                      <a16:creationId xmlns:a16="http://schemas.microsoft.com/office/drawing/2014/main" id="{F4E9D320-22F9-2D42-B5BF-B738F63DE2AC}"/>
                    </a:ext>
                  </a:extLst>
                </p:cNvPr>
                <p:cNvSpPr/>
                <p:nvPr/>
              </p:nvSpPr>
              <p:spPr bwMode="auto">
                <a:xfrm>
                  <a:off x="5988064" y="2999372"/>
                  <a:ext cx="444694" cy="4064368"/>
                </a:xfrm>
                <a:prstGeom prst="rect">
                  <a:avLst/>
                </a:prstGeom>
                <a:solidFill>
                  <a:srgbClr val="00AEEF"/>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5" name="Rectangle 54">
                  <a:extLst>
                    <a:ext uri="{FF2B5EF4-FFF2-40B4-BE49-F238E27FC236}">
                      <a16:creationId xmlns:a16="http://schemas.microsoft.com/office/drawing/2014/main" id="{9A63AA0F-B027-7B45-BD79-3F50616FF789}"/>
                    </a:ext>
                  </a:extLst>
                </p:cNvPr>
                <p:cNvSpPr/>
                <p:nvPr/>
              </p:nvSpPr>
              <p:spPr bwMode="auto">
                <a:xfrm>
                  <a:off x="5988064" y="7063739"/>
                  <a:ext cx="444694" cy="545847"/>
                </a:xfrm>
                <a:prstGeom prst="rect">
                  <a:avLst/>
                </a:prstGeom>
                <a:solidFill>
                  <a:srgbClr val="FFA300"/>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6" name="Rectangle 55">
                  <a:extLst>
                    <a:ext uri="{FF2B5EF4-FFF2-40B4-BE49-F238E27FC236}">
                      <a16:creationId xmlns:a16="http://schemas.microsoft.com/office/drawing/2014/main" id="{2C2031FB-20E2-A84B-A09B-959A3F3D10C8}"/>
                    </a:ext>
                  </a:extLst>
                </p:cNvPr>
                <p:cNvSpPr/>
                <p:nvPr/>
              </p:nvSpPr>
              <p:spPr bwMode="auto">
                <a:xfrm>
                  <a:off x="5988064" y="2461628"/>
                  <a:ext cx="444694" cy="466017"/>
                </a:xfrm>
                <a:prstGeom prst="rect">
                  <a:avLst/>
                </a:prstGeom>
                <a:solidFill>
                  <a:srgbClr val="00AEEF"/>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46" name="Group 45">
                <a:extLst>
                  <a:ext uri="{FF2B5EF4-FFF2-40B4-BE49-F238E27FC236}">
                    <a16:creationId xmlns:a16="http://schemas.microsoft.com/office/drawing/2014/main" id="{F6321BCE-C40E-3741-B95B-A6E0B2F03531}"/>
                  </a:ext>
                </a:extLst>
              </p:cNvPr>
              <p:cNvGrpSpPr/>
              <p:nvPr/>
            </p:nvGrpSpPr>
            <p:grpSpPr>
              <a:xfrm>
                <a:off x="2390603" y="4476778"/>
                <a:ext cx="529058" cy="2389933"/>
                <a:chOff x="5507429" y="5295900"/>
                <a:chExt cx="444694" cy="2508129"/>
              </a:xfrm>
            </p:grpSpPr>
            <p:sp>
              <p:nvSpPr>
                <p:cNvPr id="50" name="Rectangle 49">
                  <a:extLst>
                    <a:ext uri="{FF2B5EF4-FFF2-40B4-BE49-F238E27FC236}">
                      <a16:creationId xmlns:a16="http://schemas.microsoft.com/office/drawing/2014/main" id="{0332BD14-5B78-9742-B878-E8FB411065CD}"/>
                    </a:ext>
                  </a:extLst>
                </p:cNvPr>
                <p:cNvSpPr/>
                <p:nvPr/>
              </p:nvSpPr>
              <p:spPr bwMode="auto">
                <a:xfrm>
                  <a:off x="5507429" y="7609586"/>
                  <a:ext cx="444694" cy="194443"/>
                </a:xfrm>
                <a:prstGeom prst="rect">
                  <a:avLst/>
                </a:prstGeom>
                <a:solidFill>
                  <a:srgbClr val="C4D600"/>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1" name="Rectangle 50">
                  <a:extLst>
                    <a:ext uri="{FF2B5EF4-FFF2-40B4-BE49-F238E27FC236}">
                      <a16:creationId xmlns:a16="http://schemas.microsoft.com/office/drawing/2014/main" id="{D158C704-1117-6847-8FBB-41137E57E173}"/>
                    </a:ext>
                  </a:extLst>
                </p:cNvPr>
                <p:cNvSpPr/>
                <p:nvPr/>
              </p:nvSpPr>
              <p:spPr bwMode="auto">
                <a:xfrm>
                  <a:off x="5507429" y="5295900"/>
                  <a:ext cx="444694" cy="1767840"/>
                </a:xfrm>
                <a:prstGeom prst="rect">
                  <a:avLst/>
                </a:prstGeom>
                <a:solidFill>
                  <a:srgbClr val="00AEEF"/>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2" name="Rectangle 51">
                  <a:extLst>
                    <a:ext uri="{FF2B5EF4-FFF2-40B4-BE49-F238E27FC236}">
                      <a16:creationId xmlns:a16="http://schemas.microsoft.com/office/drawing/2014/main" id="{A7D5E811-4500-1847-B8BF-7569E605AC07}"/>
                    </a:ext>
                  </a:extLst>
                </p:cNvPr>
                <p:cNvSpPr/>
                <p:nvPr/>
              </p:nvSpPr>
              <p:spPr bwMode="auto">
                <a:xfrm>
                  <a:off x="5507429" y="7063739"/>
                  <a:ext cx="444694" cy="545847"/>
                </a:xfrm>
                <a:prstGeom prst="rect">
                  <a:avLst/>
                </a:prstGeom>
                <a:solidFill>
                  <a:srgbClr val="FFA300"/>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47" name="Group 46">
                <a:extLst>
                  <a:ext uri="{FF2B5EF4-FFF2-40B4-BE49-F238E27FC236}">
                    <a16:creationId xmlns:a16="http://schemas.microsoft.com/office/drawing/2014/main" id="{7AF846CA-D5C4-0F4A-AD48-863CA98631A1}"/>
                  </a:ext>
                </a:extLst>
              </p:cNvPr>
              <p:cNvGrpSpPr/>
              <p:nvPr/>
            </p:nvGrpSpPr>
            <p:grpSpPr>
              <a:xfrm>
                <a:off x="3277050" y="5047369"/>
                <a:ext cx="529058" cy="1819342"/>
                <a:chOff x="5026794" y="5894710"/>
                <a:chExt cx="444694" cy="1909319"/>
              </a:xfrm>
            </p:grpSpPr>
            <p:sp>
              <p:nvSpPr>
                <p:cNvPr id="48" name="Rectangle 47">
                  <a:extLst>
                    <a:ext uri="{FF2B5EF4-FFF2-40B4-BE49-F238E27FC236}">
                      <a16:creationId xmlns:a16="http://schemas.microsoft.com/office/drawing/2014/main" id="{ED12C33E-80DF-CC48-B0CD-7AA1A4F59867}"/>
                    </a:ext>
                  </a:extLst>
                </p:cNvPr>
                <p:cNvSpPr/>
                <p:nvPr/>
              </p:nvSpPr>
              <p:spPr bwMode="auto">
                <a:xfrm>
                  <a:off x="5026794" y="7696200"/>
                  <a:ext cx="444694" cy="107829"/>
                </a:xfrm>
                <a:prstGeom prst="rect">
                  <a:avLst/>
                </a:prstGeom>
                <a:solidFill>
                  <a:srgbClr val="C4D600"/>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49" name="Rectangle 48">
                  <a:extLst>
                    <a:ext uri="{FF2B5EF4-FFF2-40B4-BE49-F238E27FC236}">
                      <a16:creationId xmlns:a16="http://schemas.microsoft.com/office/drawing/2014/main" id="{5CD39B27-6737-1E4A-899C-611FCD0F9742}"/>
                    </a:ext>
                  </a:extLst>
                </p:cNvPr>
                <p:cNvSpPr/>
                <p:nvPr/>
              </p:nvSpPr>
              <p:spPr bwMode="auto">
                <a:xfrm>
                  <a:off x="5026794" y="5894710"/>
                  <a:ext cx="444694" cy="1801489"/>
                </a:xfrm>
                <a:prstGeom prst="rect">
                  <a:avLst/>
                </a:prstGeom>
                <a:solidFill>
                  <a:srgbClr val="00AEEF"/>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grpSp>
        </p:grpSp>
        <p:grpSp>
          <p:nvGrpSpPr>
            <p:cNvPr id="57" name="Group 56">
              <a:extLst>
                <a:ext uri="{FF2B5EF4-FFF2-40B4-BE49-F238E27FC236}">
                  <a16:creationId xmlns:a16="http://schemas.microsoft.com/office/drawing/2014/main" id="{AEBBCD1E-5734-AF40-8D28-EA7A10CA58CC}"/>
                </a:ext>
              </a:extLst>
            </p:cNvPr>
            <p:cNvGrpSpPr/>
            <p:nvPr/>
          </p:nvGrpSpPr>
          <p:grpSpPr>
            <a:xfrm>
              <a:off x="10034452" y="1582168"/>
              <a:ext cx="784661" cy="4011348"/>
              <a:chOff x="824182" y="2435156"/>
              <a:chExt cx="941590" cy="4813620"/>
            </a:xfrm>
          </p:grpSpPr>
          <p:sp>
            <p:nvSpPr>
              <p:cNvPr id="58" name="TextBox 57">
                <a:extLst>
                  <a:ext uri="{FF2B5EF4-FFF2-40B4-BE49-F238E27FC236}">
                    <a16:creationId xmlns:a16="http://schemas.microsoft.com/office/drawing/2014/main" id="{0025D0E0-1284-FF4C-A527-B7580BEF5B16}"/>
                  </a:ext>
                </a:extLst>
              </p:cNvPr>
              <p:cNvSpPr txBox="1"/>
              <p:nvPr/>
            </p:nvSpPr>
            <p:spPr>
              <a:xfrm>
                <a:off x="1172920" y="6690796"/>
                <a:ext cx="592852" cy="557980"/>
              </a:xfrm>
              <a:prstGeom prst="rect">
                <a:avLst/>
              </a:prstGeom>
              <a:noFill/>
            </p:spPr>
            <p:txBody>
              <a:bodyPr wrap="none" rtlCol="0">
                <a:spAutoFit/>
              </a:bodyPr>
              <a:lstStyle/>
              <a:p>
                <a:pPr algn="r" defTabSz="501170">
                  <a:defRPr/>
                </a:pPr>
                <a:r>
                  <a:rPr lang="en-US" sz="1000" kern="0" dirty="0">
                    <a:solidFill>
                      <a:prstClr val="white"/>
                    </a:solidFill>
                  </a:rPr>
                  <a:t>0</a:t>
                </a:r>
              </a:p>
            </p:txBody>
          </p:sp>
          <p:sp>
            <p:nvSpPr>
              <p:cNvPr id="59" name="TextBox 58">
                <a:extLst>
                  <a:ext uri="{FF2B5EF4-FFF2-40B4-BE49-F238E27FC236}">
                    <a16:creationId xmlns:a16="http://schemas.microsoft.com/office/drawing/2014/main" id="{34FC4281-6141-6048-81A9-F9953C12362F}"/>
                  </a:ext>
                </a:extLst>
              </p:cNvPr>
              <p:cNvSpPr txBox="1"/>
              <p:nvPr/>
            </p:nvSpPr>
            <p:spPr>
              <a:xfrm>
                <a:off x="998552" y="6164827"/>
                <a:ext cx="767220" cy="557981"/>
              </a:xfrm>
              <a:prstGeom prst="rect">
                <a:avLst/>
              </a:prstGeom>
              <a:noFill/>
            </p:spPr>
            <p:txBody>
              <a:bodyPr wrap="none" rtlCol="0">
                <a:spAutoFit/>
              </a:bodyPr>
              <a:lstStyle/>
              <a:p>
                <a:pPr algn="r" defTabSz="501170">
                  <a:defRPr/>
                </a:pPr>
                <a:r>
                  <a:rPr lang="en-US" sz="1000" kern="0" dirty="0">
                    <a:solidFill>
                      <a:prstClr val="white"/>
                    </a:solidFill>
                  </a:rPr>
                  <a:t>25</a:t>
                </a:r>
              </a:p>
            </p:txBody>
          </p:sp>
          <p:sp>
            <p:nvSpPr>
              <p:cNvPr id="60" name="TextBox 59">
                <a:extLst>
                  <a:ext uri="{FF2B5EF4-FFF2-40B4-BE49-F238E27FC236}">
                    <a16:creationId xmlns:a16="http://schemas.microsoft.com/office/drawing/2014/main" id="{20E2195A-33E1-4445-A47D-0927698ED43A}"/>
                  </a:ext>
                </a:extLst>
              </p:cNvPr>
              <p:cNvSpPr txBox="1"/>
              <p:nvPr/>
            </p:nvSpPr>
            <p:spPr>
              <a:xfrm>
                <a:off x="998552" y="5638854"/>
                <a:ext cx="767220" cy="557981"/>
              </a:xfrm>
              <a:prstGeom prst="rect">
                <a:avLst/>
              </a:prstGeom>
              <a:noFill/>
            </p:spPr>
            <p:txBody>
              <a:bodyPr wrap="none" rtlCol="0">
                <a:spAutoFit/>
              </a:bodyPr>
              <a:lstStyle/>
              <a:p>
                <a:pPr algn="r" defTabSz="501170">
                  <a:defRPr/>
                </a:pPr>
                <a:r>
                  <a:rPr lang="en-US" sz="1000" kern="0" dirty="0">
                    <a:solidFill>
                      <a:prstClr val="white"/>
                    </a:solidFill>
                  </a:rPr>
                  <a:t>50</a:t>
                </a:r>
              </a:p>
            </p:txBody>
          </p:sp>
          <p:sp>
            <p:nvSpPr>
              <p:cNvPr id="61" name="TextBox 60">
                <a:extLst>
                  <a:ext uri="{FF2B5EF4-FFF2-40B4-BE49-F238E27FC236}">
                    <a16:creationId xmlns:a16="http://schemas.microsoft.com/office/drawing/2014/main" id="{531AFB5B-8060-F343-9B5D-BD03CF13E178}"/>
                  </a:ext>
                </a:extLst>
              </p:cNvPr>
              <p:cNvSpPr txBox="1"/>
              <p:nvPr/>
            </p:nvSpPr>
            <p:spPr>
              <a:xfrm>
                <a:off x="998552" y="5112883"/>
                <a:ext cx="767220" cy="557981"/>
              </a:xfrm>
              <a:prstGeom prst="rect">
                <a:avLst/>
              </a:prstGeom>
              <a:noFill/>
            </p:spPr>
            <p:txBody>
              <a:bodyPr wrap="none" rtlCol="0">
                <a:spAutoFit/>
              </a:bodyPr>
              <a:lstStyle/>
              <a:p>
                <a:pPr algn="r" defTabSz="501170">
                  <a:defRPr/>
                </a:pPr>
                <a:r>
                  <a:rPr lang="en-US" sz="1000" kern="0" dirty="0">
                    <a:solidFill>
                      <a:prstClr val="white"/>
                    </a:solidFill>
                  </a:rPr>
                  <a:t>75</a:t>
                </a:r>
              </a:p>
            </p:txBody>
          </p:sp>
          <p:sp>
            <p:nvSpPr>
              <p:cNvPr id="62" name="TextBox 61">
                <a:extLst>
                  <a:ext uri="{FF2B5EF4-FFF2-40B4-BE49-F238E27FC236}">
                    <a16:creationId xmlns:a16="http://schemas.microsoft.com/office/drawing/2014/main" id="{E9FFFE29-46A7-474C-ADAA-9C33CA1F8865}"/>
                  </a:ext>
                </a:extLst>
              </p:cNvPr>
              <p:cNvSpPr txBox="1"/>
              <p:nvPr/>
            </p:nvSpPr>
            <p:spPr>
              <a:xfrm>
                <a:off x="824182" y="4586910"/>
                <a:ext cx="941590" cy="557981"/>
              </a:xfrm>
              <a:prstGeom prst="rect">
                <a:avLst/>
              </a:prstGeom>
              <a:noFill/>
            </p:spPr>
            <p:txBody>
              <a:bodyPr wrap="none" rtlCol="0">
                <a:spAutoFit/>
              </a:bodyPr>
              <a:lstStyle/>
              <a:p>
                <a:pPr algn="r" defTabSz="501170">
                  <a:defRPr/>
                </a:pPr>
                <a:r>
                  <a:rPr lang="en-US" sz="1000" kern="0" dirty="0">
                    <a:solidFill>
                      <a:prstClr val="white"/>
                    </a:solidFill>
                  </a:rPr>
                  <a:t>100</a:t>
                </a:r>
              </a:p>
            </p:txBody>
          </p:sp>
          <p:sp>
            <p:nvSpPr>
              <p:cNvPr id="63" name="TextBox 62">
                <a:extLst>
                  <a:ext uri="{FF2B5EF4-FFF2-40B4-BE49-F238E27FC236}">
                    <a16:creationId xmlns:a16="http://schemas.microsoft.com/office/drawing/2014/main" id="{4F1FC7FF-2C60-F647-933D-446DB359EDB8}"/>
                  </a:ext>
                </a:extLst>
              </p:cNvPr>
              <p:cNvSpPr txBox="1"/>
              <p:nvPr/>
            </p:nvSpPr>
            <p:spPr>
              <a:xfrm>
                <a:off x="824182" y="4060937"/>
                <a:ext cx="941590" cy="557981"/>
              </a:xfrm>
              <a:prstGeom prst="rect">
                <a:avLst/>
              </a:prstGeom>
              <a:noFill/>
            </p:spPr>
            <p:txBody>
              <a:bodyPr wrap="none" rtlCol="0">
                <a:spAutoFit/>
              </a:bodyPr>
              <a:lstStyle/>
              <a:p>
                <a:pPr algn="r" defTabSz="501170">
                  <a:defRPr/>
                </a:pPr>
                <a:r>
                  <a:rPr lang="en-US" sz="1000" kern="0" dirty="0">
                    <a:solidFill>
                      <a:prstClr val="white"/>
                    </a:solidFill>
                  </a:rPr>
                  <a:t>125</a:t>
                </a:r>
              </a:p>
            </p:txBody>
          </p:sp>
          <p:sp>
            <p:nvSpPr>
              <p:cNvPr id="64" name="TextBox 63">
                <a:extLst>
                  <a:ext uri="{FF2B5EF4-FFF2-40B4-BE49-F238E27FC236}">
                    <a16:creationId xmlns:a16="http://schemas.microsoft.com/office/drawing/2014/main" id="{3F23813F-DAF0-6D42-9DD6-F2296D68538F}"/>
                  </a:ext>
                </a:extLst>
              </p:cNvPr>
              <p:cNvSpPr txBox="1"/>
              <p:nvPr/>
            </p:nvSpPr>
            <p:spPr>
              <a:xfrm>
                <a:off x="824182" y="3519010"/>
                <a:ext cx="941590" cy="557981"/>
              </a:xfrm>
              <a:prstGeom prst="rect">
                <a:avLst/>
              </a:prstGeom>
              <a:noFill/>
            </p:spPr>
            <p:txBody>
              <a:bodyPr wrap="none" rtlCol="0">
                <a:spAutoFit/>
              </a:bodyPr>
              <a:lstStyle/>
              <a:p>
                <a:pPr algn="r" defTabSz="501170">
                  <a:defRPr/>
                </a:pPr>
                <a:r>
                  <a:rPr lang="en-US" sz="1000" kern="0" dirty="0">
                    <a:solidFill>
                      <a:prstClr val="white"/>
                    </a:solidFill>
                  </a:rPr>
                  <a:t>150</a:t>
                </a:r>
              </a:p>
            </p:txBody>
          </p:sp>
          <p:sp>
            <p:nvSpPr>
              <p:cNvPr id="65" name="TextBox 64">
                <a:extLst>
                  <a:ext uri="{FF2B5EF4-FFF2-40B4-BE49-F238E27FC236}">
                    <a16:creationId xmlns:a16="http://schemas.microsoft.com/office/drawing/2014/main" id="{85B98EA6-8E86-DB49-8FEB-A7B3C08740F4}"/>
                  </a:ext>
                </a:extLst>
              </p:cNvPr>
              <p:cNvSpPr txBox="1"/>
              <p:nvPr/>
            </p:nvSpPr>
            <p:spPr>
              <a:xfrm>
                <a:off x="824182" y="2977083"/>
                <a:ext cx="941590" cy="557981"/>
              </a:xfrm>
              <a:prstGeom prst="rect">
                <a:avLst/>
              </a:prstGeom>
              <a:noFill/>
            </p:spPr>
            <p:txBody>
              <a:bodyPr wrap="none" rtlCol="0">
                <a:spAutoFit/>
              </a:bodyPr>
              <a:lstStyle/>
              <a:p>
                <a:pPr algn="r" defTabSz="501170">
                  <a:defRPr/>
                </a:pPr>
                <a:r>
                  <a:rPr lang="en-US" sz="1000" kern="0" dirty="0">
                    <a:solidFill>
                      <a:prstClr val="white"/>
                    </a:solidFill>
                  </a:rPr>
                  <a:t>175</a:t>
                </a:r>
              </a:p>
            </p:txBody>
          </p:sp>
          <p:sp>
            <p:nvSpPr>
              <p:cNvPr id="66" name="TextBox 65">
                <a:extLst>
                  <a:ext uri="{FF2B5EF4-FFF2-40B4-BE49-F238E27FC236}">
                    <a16:creationId xmlns:a16="http://schemas.microsoft.com/office/drawing/2014/main" id="{48CC10FC-4AB1-2947-9812-64280B47D46E}"/>
                  </a:ext>
                </a:extLst>
              </p:cNvPr>
              <p:cNvSpPr txBox="1"/>
              <p:nvPr/>
            </p:nvSpPr>
            <p:spPr>
              <a:xfrm>
                <a:off x="824182" y="2435156"/>
                <a:ext cx="941590" cy="557981"/>
              </a:xfrm>
              <a:prstGeom prst="rect">
                <a:avLst/>
              </a:prstGeom>
              <a:noFill/>
            </p:spPr>
            <p:txBody>
              <a:bodyPr wrap="none" rtlCol="0">
                <a:spAutoFit/>
              </a:bodyPr>
              <a:lstStyle/>
              <a:p>
                <a:pPr algn="r" defTabSz="501170">
                  <a:defRPr/>
                </a:pPr>
                <a:r>
                  <a:rPr lang="en-US" sz="1000" kern="0" dirty="0">
                    <a:solidFill>
                      <a:prstClr val="white"/>
                    </a:solidFill>
                  </a:rPr>
                  <a:t>100</a:t>
                </a:r>
              </a:p>
            </p:txBody>
          </p:sp>
        </p:grpSp>
        <p:sp>
          <p:nvSpPr>
            <p:cNvPr id="67" name="TextBox 66">
              <a:extLst>
                <a:ext uri="{FF2B5EF4-FFF2-40B4-BE49-F238E27FC236}">
                  <a16:creationId xmlns:a16="http://schemas.microsoft.com/office/drawing/2014/main" id="{F154C3E4-5E8C-4846-B5C6-62FD1969A5B5}"/>
                </a:ext>
              </a:extLst>
            </p:cNvPr>
            <p:cNvSpPr txBox="1"/>
            <p:nvPr/>
          </p:nvSpPr>
          <p:spPr>
            <a:xfrm>
              <a:off x="9823151" y="898248"/>
              <a:ext cx="995962" cy="399595"/>
            </a:xfrm>
            <a:prstGeom prst="rect">
              <a:avLst/>
            </a:prstGeom>
            <a:noFill/>
          </p:spPr>
          <p:txBody>
            <a:bodyPr wrap="none" lIns="57150" tIns="28575" rIns="57150" bIns="28575" rtlCol="0">
              <a:spAutoFit/>
            </a:bodyPr>
            <a:lstStyle/>
            <a:p>
              <a:pPr algn="r" defTabSz="501170">
                <a:defRPr/>
              </a:pPr>
              <a:r>
                <a:rPr lang="en-US" sz="1000" kern="0" dirty="0">
                  <a:solidFill>
                    <a:prstClr val="white"/>
                  </a:solidFill>
                </a:rPr>
                <a:t>10,000</a:t>
              </a:r>
            </a:p>
          </p:txBody>
        </p:sp>
        <p:sp>
          <p:nvSpPr>
            <p:cNvPr id="68" name="TextBox 67">
              <a:extLst>
                <a:ext uri="{FF2B5EF4-FFF2-40B4-BE49-F238E27FC236}">
                  <a16:creationId xmlns:a16="http://schemas.microsoft.com/office/drawing/2014/main" id="{7117FFDA-C9F2-274E-B26A-F19EB4893821}"/>
                </a:ext>
              </a:extLst>
            </p:cNvPr>
            <p:cNvSpPr txBox="1"/>
            <p:nvPr/>
          </p:nvSpPr>
          <p:spPr>
            <a:xfrm>
              <a:off x="9784936" y="506900"/>
              <a:ext cx="2237075" cy="475349"/>
            </a:xfrm>
            <a:prstGeom prst="rect">
              <a:avLst/>
            </a:prstGeom>
            <a:noFill/>
          </p:spPr>
          <p:txBody>
            <a:bodyPr wrap="square" lIns="81634" tIns="40818" rIns="81634" bIns="40818" rtlCol="0">
              <a:spAutoFit/>
            </a:bodyPr>
            <a:lstStyle/>
            <a:p>
              <a:pPr defTabSz="408143"/>
              <a:r>
                <a:rPr lang="en-US" sz="1100" b="1" dirty="0">
                  <a:solidFill>
                    <a:prstClr val="white"/>
                  </a:solidFill>
                  <a:cs typeface="Neo Sans Intel"/>
                </a:rPr>
                <a:t>Latency (µS)</a:t>
              </a:r>
            </a:p>
          </p:txBody>
        </p:sp>
        <p:cxnSp>
          <p:nvCxnSpPr>
            <p:cNvPr id="69" name="Straight Connector 68">
              <a:extLst>
                <a:ext uri="{FF2B5EF4-FFF2-40B4-BE49-F238E27FC236}">
                  <a16:creationId xmlns:a16="http://schemas.microsoft.com/office/drawing/2014/main" id="{23E7E4CC-FBB9-194B-8FDF-ACFDB0A4F7EB}"/>
                </a:ext>
              </a:extLst>
            </p:cNvPr>
            <p:cNvCxnSpPr/>
            <p:nvPr/>
          </p:nvCxnSpPr>
          <p:spPr bwMode="auto">
            <a:xfrm>
              <a:off x="10803757" y="5270513"/>
              <a:ext cx="4160119" cy="0"/>
            </a:xfrm>
            <a:prstGeom prst="line">
              <a:avLst/>
            </a:prstGeom>
            <a:noFill/>
            <a:ln w="25400" cap="flat" cmpd="sng" algn="ctr">
              <a:solidFill>
                <a:sysClr val="window" lastClr="FFFFFF"/>
              </a:solidFill>
              <a:prstDash val="solid"/>
              <a:round/>
              <a:headEnd type="none" w="med" len="med"/>
              <a:tailEnd type="none" w="med" len="med"/>
            </a:ln>
            <a:effectLst/>
          </p:spPr>
        </p:cxnSp>
        <p:sp>
          <p:nvSpPr>
            <p:cNvPr id="70" name="TextBox 69">
              <a:extLst>
                <a:ext uri="{FF2B5EF4-FFF2-40B4-BE49-F238E27FC236}">
                  <a16:creationId xmlns:a16="http://schemas.microsoft.com/office/drawing/2014/main" id="{96AD0E6C-377C-384D-9EBF-D6DE5B7E2300}"/>
                </a:ext>
              </a:extLst>
            </p:cNvPr>
            <p:cNvSpPr txBox="1"/>
            <p:nvPr/>
          </p:nvSpPr>
          <p:spPr>
            <a:xfrm>
              <a:off x="10756076" y="5394466"/>
              <a:ext cx="899817" cy="784660"/>
            </a:xfrm>
            <a:prstGeom prst="rect">
              <a:avLst/>
            </a:prstGeom>
            <a:noFill/>
          </p:spPr>
          <p:txBody>
            <a:bodyPr wrap="square" lIns="0" tIns="0" rIns="0" bIns="0" rtlCol="0">
              <a:spAutoFit/>
            </a:bodyPr>
            <a:lstStyle>
              <a:defPPr>
                <a:defRPr lang="en-US"/>
              </a:defPPr>
              <a:lvl1pPr defTabSz="653077">
                <a:defRPr sz="1700" b="1">
                  <a:latin typeface="Calibri" panose="020F0502020204030204" pitchFamily="34" charset="0"/>
                  <a:cs typeface="Neo Sans Intel"/>
                </a:defRPr>
              </a:lvl1pPr>
            </a:lstStyle>
            <a:p>
              <a:pPr algn="ctr">
                <a:defRPr/>
              </a:pPr>
              <a:r>
                <a:rPr lang="en-US" sz="900" kern="0" dirty="0">
                  <a:solidFill>
                    <a:prstClr val="white"/>
                  </a:solidFill>
                  <a:latin typeface="Intel Clear"/>
                </a:rPr>
                <a:t>HDD</a:t>
              </a:r>
            </a:p>
            <a:p>
              <a:pPr algn="ctr">
                <a:defRPr/>
              </a:pPr>
              <a:r>
                <a:rPr lang="en-US" sz="900" kern="0" dirty="0">
                  <a:solidFill>
                    <a:prstClr val="white"/>
                  </a:solidFill>
                  <a:latin typeface="Intel Clear"/>
                </a:rPr>
                <a:t>(SAS/</a:t>
              </a:r>
              <a:br>
                <a:rPr lang="en-US" sz="900" kern="0" dirty="0">
                  <a:solidFill>
                    <a:prstClr val="white"/>
                  </a:solidFill>
                  <a:latin typeface="Intel Clear"/>
                </a:rPr>
              </a:br>
              <a:r>
                <a:rPr lang="en-US" sz="900" kern="0" dirty="0">
                  <a:solidFill>
                    <a:prstClr val="white"/>
                  </a:solidFill>
                  <a:latin typeface="Intel Clear"/>
                </a:rPr>
                <a:t>SATA)</a:t>
              </a:r>
            </a:p>
          </p:txBody>
        </p:sp>
        <p:sp>
          <p:nvSpPr>
            <p:cNvPr id="71" name="TextBox 70">
              <a:extLst>
                <a:ext uri="{FF2B5EF4-FFF2-40B4-BE49-F238E27FC236}">
                  <a16:creationId xmlns:a16="http://schemas.microsoft.com/office/drawing/2014/main" id="{E5EEF4A6-A0D6-B346-9E4A-BA3D7E24AA46}"/>
                </a:ext>
              </a:extLst>
            </p:cNvPr>
            <p:cNvSpPr txBox="1"/>
            <p:nvPr/>
          </p:nvSpPr>
          <p:spPr>
            <a:xfrm>
              <a:off x="11779963" y="5394466"/>
              <a:ext cx="901028" cy="1046214"/>
            </a:xfrm>
            <a:prstGeom prst="rect">
              <a:avLst/>
            </a:prstGeom>
            <a:noFill/>
          </p:spPr>
          <p:txBody>
            <a:bodyPr wrap="square" lIns="0" tIns="0" rIns="0" bIns="0" rtlCol="0">
              <a:spAutoFit/>
            </a:bodyPr>
            <a:lstStyle/>
            <a:p>
              <a:pPr algn="ctr" defTabSz="408143"/>
              <a:r>
                <a:rPr lang="en-US" sz="900" b="1" dirty="0">
                  <a:solidFill>
                    <a:prstClr val="white"/>
                  </a:solidFill>
                  <a:cs typeface="Neo Sans Intel"/>
                </a:rPr>
                <a:t>NAND SSDs</a:t>
              </a:r>
            </a:p>
            <a:p>
              <a:pPr algn="ctr" defTabSz="408143"/>
              <a:r>
                <a:rPr lang="en-US" sz="900" b="1" dirty="0">
                  <a:solidFill>
                    <a:prstClr val="white"/>
                  </a:solidFill>
                  <a:cs typeface="Neo Sans Intel"/>
                </a:rPr>
                <a:t>(SAS/</a:t>
              </a:r>
              <a:br>
                <a:rPr lang="en-US" sz="900" b="1" dirty="0">
                  <a:solidFill>
                    <a:prstClr val="white"/>
                  </a:solidFill>
                  <a:cs typeface="Neo Sans Intel"/>
                </a:rPr>
              </a:br>
              <a:r>
                <a:rPr lang="en-US" sz="900" b="1" dirty="0">
                  <a:solidFill>
                    <a:prstClr val="white"/>
                  </a:solidFill>
                  <a:cs typeface="Neo Sans Intel"/>
                </a:rPr>
                <a:t>SATA)</a:t>
              </a:r>
            </a:p>
          </p:txBody>
        </p:sp>
        <p:sp>
          <p:nvSpPr>
            <p:cNvPr id="72" name="TextBox 71">
              <a:extLst>
                <a:ext uri="{FF2B5EF4-FFF2-40B4-BE49-F238E27FC236}">
                  <a16:creationId xmlns:a16="http://schemas.microsoft.com/office/drawing/2014/main" id="{BAF51BAF-0FE7-B340-B979-447DBB3052BC}"/>
                </a:ext>
              </a:extLst>
            </p:cNvPr>
            <p:cNvSpPr txBox="1"/>
            <p:nvPr/>
          </p:nvSpPr>
          <p:spPr>
            <a:xfrm>
              <a:off x="12806165" y="5394466"/>
              <a:ext cx="901028" cy="784660"/>
            </a:xfrm>
            <a:prstGeom prst="rect">
              <a:avLst/>
            </a:prstGeom>
            <a:noFill/>
          </p:spPr>
          <p:txBody>
            <a:bodyPr wrap="square" lIns="0" tIns="0" rIns="0" bIns="0" rtlCol="0">
              <a:spAutoFit/>
            </a:bodyPr>
            <a:lstStyle/>
            <a:p>
              <a:pPr algn="ctr" defTabSz="408143"/>
              <a:r>
                <a:rPr lang="en-US" sz="900" b="1" dirty="0">
                  <a:solidFill>
                    <a:prstClr val="white"/>
                  </a:solidFill>
                  <a:cs typeface="Neo Sans Intel"/>
                </a:rPr>
                <a:t>NAND SSDs</a:t>
              </a:r>
            </a:p>
            <a:p>
              <a:pPr algn="ctr" defTabSz="408143"/>
              <a:r>
                <a:rPr lang="en-US" sz="900" b="1" dirty="0">
                  <a:solidFill>
                    <a:prstClr val="white"/>
                  </a:solidFill>
                  <a:cs typeface="Neo Sans Intel"/>
                </a:rPr>
                <a:t>(</a:t>
              </a:r>
              <a:r>
                <a:rPr lang="en-US" sz="900" b="1" dirty="0" err="1">
                  <a:solidFill>
                    <a:prstClr val="white"/>
                  </a:solidFill>
                  <a:cs typeface="Neo Sans Intel"/>
                </a:rPr>
                <a:t>NVMe</a:t>
              </a:r>
              <a:r>
                <a:rPr lang="en-US" sz="900" b="1" dirty="0">
                  <a:solidFill>
                    <a:prstClr val="white"/>
                  </a:solidFill>
                  <a:cs typeface="Neo Sans Intel"/>
                </a:rPr>
                <a:t>*)</a:t>
              </a:r>
            </a:p>
          </p:txBody>
        </p:sp>
        <p:sp>
          <p:nvSpPr>
            <p:cNvPr id="73" name="Rectangle 72">
              <a:extLst>
                <a:ext uri="{FF2B5EF4-FFF2-40B4-BE49-F238E27FC236}">
                  <a16:creationId xmlns:a16="http://schemas.microsoft.com/office/drawing/2014/main" id="{AB8F5C43-DDBA-9F4E-9091-6295924FD42E}"/>
                </a:ext>
              </a:extLst>
            </p:cNvPr>
            <p:cNvSpPr/>
            <p:nvPr/>
          </p:nvSpPr>
          <p:spPr bwMode="auto">
            <a:xfrm>
              <a:off x="13942699" y="5077372"/>
              <a:ext cx="600557" cy="114300"/>
            </a:xfrm>
            <a:prstGeom prst="rect">
              <a:avLst/>
            </a:prstGeom>
            <a:solidFill>
              <a:srgbClr val="00AEEF"/>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74" name="Rectangle 73">
              <a:extLst>
                <a:ext uri="{FF2B5EF4-FFF2-40B4-BE49-F238E27FC236}">
                  <a16:creationId xmlns:a16="http://schemas.microsoft.com/office/drawing/2014/main" id="{1D92F419-A3F9-A74C-B5CB-4722E108338D}"/>
                </a:ext>
              </a:extLst>
            </p:cNvPr>
            <p:cNvSpPr/>
            <p:nvPr/>
          </p:nvSpPr>
          <p:spPr bwMode="auto">
            <a:xfrm>
              <a:off x="13944646" y="5191245"/>
              <a:ext cx="598611" cy="79269"/>
            </a:xfrm>
            <a:prstGeom prst="rect">
              <a:avLst/>
            </a:prstGeom>
            <a:solidFill>
              <a:srgbClr val="C4D600"/>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13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75" name="TextBox 74">
              <a:extLst>
                <a:ext uri="{FF2B5EF4-FFF2-40B4-BE49-F238E27FC236}">
                  <a16:creationId xmlns:a16="http://schemas.microsoft.com/office/drawing/2014/main" id="{71C3C00F-22C3-7245-A979-D028D8E02404}"/>
                </a:ext>
              </a:extLst>
            </p:cNvPr>
            <p:cNvSpPr txBox="1"/>
            <p:nvPr/>
          </p:nvSpPr>
          <p:spPr>
            <a:xfrm>
              <a:off x="13497175" y="5407931"/>
              <a:ext cx="1689144" cy="784660"/>
            </a:xfrm>
            <a:prstGeom prst="rect">
              <a:avLst/>
            </a:prstGeom>
            <a:noFill/>
          </p:spPr>
          <p:txBody>
            <a:bodyPr wrap="square" lIns="0" tIns="0" rIns="0" bIns="0" rtlCol="0">
              <a:spAutoFit/>
            </a:bodyPr>
            <a:lstStyle/>
            <a:p>
              <a:pPr algn="ctr" defTabSz="408143"/>
              <a:r>
                <a:rPr lang="en-US" sz="900" b="1" dirty="0">
                  <a:solidFill>
                    <a:prstClr val="white"/>
                  </a:solidFill>
                  <a:cs typeface="Neo Sans Intel"/>
                </a:rPr>
                <a:t>Optane™ </a:t>
              </a:r>
              <a:br>
                <a:rPr lang="en-US" sz="900" b="1" dirty="0">
                  <a:solidFill>
                    <a:prstClr val="white"/>
                  </a:solidFill>
                  <a:cs typeface="Neo Sans Intel"/>
                </a:rPr>
              </a:br>
              <a:r>
                <a:rPr lang="en-US" sz="900" b="1" dirty="0">
                  <a:solidFill>
                    <a:prstClr val="white"/>
                  </a:solidFill>
                  <a:cs typeface="Neo Sans Intel"/>
                </a:rPr>
                <a:t>SSDs</a:t>
              </a:r>
            </a:p>
            <a:p>
              <a:pPr algn="ctr" defTabSz="408143"/>
              <a:r>
                <a:rPr lang="en-US" sz="900" b="1" dirty="0">
                  <a:solidFill>
                    <a:prstClr val="white"/>
                  </a:solidFill>
                  <a:cs typeface="Neo Sans Intel"/>
                </a:rPr>
                <a:t>(</a:t>
              </a:r>
              <a:r>
                <a:rPr lang="en-US" sz="900" b="1" dirty="0" err="1">
                  <a:solidFill>
                    <a:prstClr val="white"/>
                  </a:solidFill>
                  <a:cs typeface="Neo Sans Intel"/>
                </a:rPr>
                <a:t>NVMe</a:t>
              </a:r>
              <a:r>
                <a:rPr lang="en-US" sz="900" b="1" dirty="0">
                  <a:solidFill>
                    <a:prstClr val="white"/>
                  </a:solidFill>
                  <a:cs typeface="Neo Sans Intel"/>
                </a:rPr>
                <a:t>*)</a:t>
              </a:r>
            </a:p>
          </p:txBody>
        </p:sp>
        <p:sp>
          <p:nvSpPr>
            <p:cNvPr id="76" name="Rectangle 75">
              <a:extLst>
                <a:ext uri="{FF2B5EF4-FFF2-40B4-BE49-F238E27FC236}">
                  <a16:creationId xmlns:a16="http://schemas.microsoft.com/office/drawing/2014/main" id="{74E0A903-27A3-B845-9CEC-5CD0ECE7ED85}"/>
                </a:ext>
              </a:extLst>
            </p:cNvPr>
            <p:cNvSpPr/>
            <p:nvPr/>
          </p:nvSpPr>
          <p:spPr bwMode="auto">
            <a:xfrm>
              <a:off x="11954432" y="1851840"/>
              <a:ext cx="243841" cy="243841"/>
            </a:xfrm>
            <a:prstGeom prst="rect">
              <a:avLst/>
            </a:prstGeom>
            <a:solidFill>
              <a:srgbClr val="00AEEF"/>
            </a:solidFill>
            <a:ln w="9525" cap="flat" cmpd="sng" algn="ctr">
              <a:solidFill>
                <a:sysClr val="windowText" lastClr="000000"/>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9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77" name="TextBox 76">
              <a:extLst>
                <a:ext uri="{FF2B5EF4-FFF2-40B4-BE49-F238E27FC236}">
                  <a16:creationId xmlns:a16="http://schemas.microsoft.com/office/drawing/2014/main" id="{7131DBA0-88E4-1248-8662-9E8D7D8DB162}"/>
                </a:ext>
              </a:extLst>
            </p:cNvPr>
            <p:cNvSpPr txBox="1"/>
            <p:nvPr/>
          </p:nvSpPr>
          <p:spPr>
            <a:xfrm>
              <a:off x="12193712" y="1839772"/>
              <a:ext cx="2190090" cy="414127"/>
            </a:xfrm>
            <a:prstGeom prst="rect">
              <a:avLst/>
            </a:prstGeom>
            <a:noFill/>
          </p:spPr>
          <p:txBody>
            <a:bodyPr wrap="square" rtlCol="0">
              <a:spAutoFit/>
            </a:bodyPr>
            <a:lstStyle/>
            <a:p>
              <a:pPr defTabSz="501170">
                <a:defRPr/>
              </a:pPr>
              <a:r>
                <a:rPr lang="en-US" sz="825" kern="0" dirty="0">
                  <a:solidFill>
                    <a:prstClr val="white"/>
                  </a:solidFill>
                </a:rPr>
                <a:t>Drive Latency</a:t>
              </a:r>
            </a:p>
          </p:txBody>
        </p:sp>
        <p:sp>
          <p:nvSpPr>
            <p:cNvPr id="78" name="Rectangle 77">
              <a:extLst>
                <a:ext uri="{FF2B5EF4-FFF2-40B4-BE49-F238E27FC236}">
                  <a16:creationId xmlns:a16="http://schemas.microsoft.com/office/drawing/2014/main" id="{A02EDCE0-24FD-EB49-BD41-B48ED1349B6B}"/>
                </a:ext>
              </a:extLst>
            </p:cNvPr>
            <p:cNvSpPr/>
            <p:nvPr/>
          </p:nvSpPr>
          <p:spPr bwMode="auto">
            <a:xfrm>
              <a:off x="11954432" y="2274560"/>
              <a:ext cx="243841" cy="243841"/>
            </a:xfrm>
            <a:prstGeom prst="rect">
              <a:avLst/>
            </a:prstGeom>
            <a:solidFill>
              <a:srgbClr val="FFA300"/>
            </a:solidFill>
            <a:ln w="9525" cap="flat" cmpd="sng" algn="ctr">
              <a:solidFill>
                <a:sysClr val="windowText" lastClr="000000"/>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9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79" name="Rectangle 78">
              <a:extLst>
                <a:ext uri="{FF2B5EF4-FFF2-40B4-BE49-F238E27FC236}">
                  <a16:creationId xmlns:a16="http://schemas.microsoft.com/office/drawing/2014/main" id="{F4F01183-F77D-054A-B4EF-E1AB5E46B083}"/>
                </a:ext>
              </a:extLst>
            </p:cNvPr>
            <p:cNvSpPr/>
            <p:nvPr/>
          </p:nvSpPr>
          <p:spPr bwMode="auto">
            <a:xfrm>
              <a:off x="11954432" y="2707849"/>
              <a:ext cx="243841" cy="243841"/>
            </a:xfrm>
            <a:prstGeom prst="rect">
              <a:avLst/>
            </a:prstGeom>
            <a:solidFill>
              <a:srgbClr val="C4D600"/>
            </a:solidFill>
            <a:ln w="9525" cap="flat" cmpd="sng" algn="ctr">
              <a:solidFill>
                <a:sysClr val="windowText" lastClr="000000"/>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571458">
                <a:lnSpc>
                  <a:spcPct val="95000"/>
                </a:lnSpc>
                <a:spcBef>
                  <a:spcPct val="30000"/>
                </a:spcBef>
                <a:buClr>
                  <a:prstClr val="white"/>
                </a:buClr>
                <a:defRPr/>
              </a:pPr>
              <a:endParaRPr lang="en-US" sz="900"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80" name="TextBox 79">
              <a:extLst>
                <a:ext uri="{FF2B5EF4-FFF2-40B4-BE49-F238E27FC236}">
                  <a16:creationId xmlns:a16="http://schemas.microsoft.com/office/drawing/2014/main" id="{C407945E-0435-744D-B3D8-75F21A539A9B}"/>
                </a:ext>
              </a:extLst>
            </p:cNvPr>
            <p:cNvSpPr txBox="1"/>
            <p:nvPr/>
          </p:nvSpPr>
          <p:spPr>
            <a:xfrm>
              <a:off x="12193714" y="2680072"/>
              <a:ext cx="2538059" cy="414127"/>
            </a:xfrm>
            <a:prstGeom prst="rect">
              <a:avLst/>
            </a:prstGeom>
            <a:noFill/>
          </p:spPr>
          <p:txBody>
            <a:bodyPr wrap="square" rtlCol="0">
              <a:spAutoFit/>
            </a:bodyPr>
            <a:lstStyle/>
            <a:p>
              <a:pPr defTabSz="501170">
                <a:defRPr/>
              </a:pPr>
              <a:r>
                <a:rPr lang="en-US" sz="825" kern="0" dirty="0">
                  <a:solidFill>
                    <a:prstClr val="white"/>
                  </a:solidFill>
                </a:rPr>
                <a:t>Software Latency</a:t>
              </a:r>
            </a:p>
          </p:txBody>
        </p:sp>
        <p:sp>
          <p:nvSpPr>
            <p:cNvPr id="81" name="TextBox 80">
              <a:extLst>
                <a:ext uri="{FF2B5EF4-FFF2-40B4-BE49-F238E27FC236}">
                  <a16:creationId xmlns:a16="http://schemas.microsoft.com/office/drawing/2014/main" id="{B7EAD00F-AB74-6C45-801F-0BFD3A9586DD}"/>
                </a:ext>
              </a:extLst>
            </p:cNvPr>
            <p:cNvSpPr txBox="1"/>
            <p:nvPr/>
          </p:nvSpPr>
          <p:spPr>
            <a:xfrm>
              <a:off x="12193712" y="2247563"/>
              <a:ext cx="3469055" cy="414127"/>
            </a:xfrm>
            <a:prstGeom prst="rect">
              <a:avLst/>
            </a:prstGeom>
            <a:noFill/>
          </p:spPr>
          <p:txBody>
            <a:bodyPr wrap="square" rtlCol="0">
              <a:spAutoFit/>
            </a:bodyPr>
            <a:lstStyle/>
            <a:p>
              <a:pPr defTabSz="501170">
                <a:defRPr/>
              </a:pPr>
              <a:r>
                <a:rPr lang="en-US" sz="825" kern="0" dirty="0">
                  <a:solidFill>
                    <a:prstClr val="white"/>
                  </a:solidFill>
                </a:rPr>
                <a:t>Controller Latency (</a:t>
              </a:r>
              <a:r>
                <a:rPr lang="en-US" sz="825" kern="0" dirty="0" err="1">
                  <a:solidFill>
                    <a:prstClr val="white"/>
                  </a:solidFill>
                </a:rPr>
                <a:t>ie</a:t>
              </a:r>
              <a:r>
                <a:rPr lang="en-US" sz="825" kern="0" dirty="0">
                  <a:solidFill>
                    <a:prstClr val="white"/>
                  </a:solidFill>
                </a:rPr>
                <a:t>. SAS HBA)</a:t>
              </a:r>
            </a:p>
          </p:txBody>
        </p:sp>
      </p:grpSp>
      <p:cxnSp>
        <p:nvCxnSpPr>
          <p:cNvPr id="82" name="Straight Connector 81">
            <a:extLst>
              <a:ext uri="{FF2B5EF4-FFF2-40B4-BE49-F238E27FC236}">
                <a16:creationId xmlns:a16="http://schemas.microsoft.com/office/drawing/2014/main" id="{258D4402-EF26-6F4C-BA6B-25509C9EB9FE}"/>
              </a:ext>
            </a:extLst>
          </p:cNvPr>
          <p:cNvCxnSpPr>
            <a:cxnSpLocks/>
          </p:cNvCxnSpPr>
          <p:nvPr/>
        </p:nvCxnSpPr>
        <p:spPr>
          <a:xfrm flipV="1">
            <a:off x="3122765" y="974422"/>
            <a:ext cx="0" cy="3557823"/>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5400000" scaled="0"/>
              <a:tileRect/>
            </a:gradFill>
            <a:prstDash val="solid"/>
          </a:ln>
          <a:effectLst/>
        </p:spPr>
      </p:cxnSp>
      <p:cxnSp>
        <p:nvCxnSpPr>
          <p:cNvPr id="83" name="Straight Connector 82">
            <a:extLst>
              <a:ext uri="{FF2B5EF4-FFF2-40B4-BE49-F238E27FC236}">
                <a16:creationId xmlns:a16="http://schemas.microsoft.com/office/drawing/2014/main" id="{75077543-3CDC-CA42-8936-4A9F69D0B2F6}"/>
              </a:ext>
            </a:extLst>
          </p:cNvPr>
          <p:cNvCxnSpPr>
            <a:cxnSpLocks/>
          </p:cNvCxnSpPr>
          <p:nvPr/>
        </p:nvCxnSpPr>
        <p:spPr>
          <a:xfrm flipV="1">
            <a:off x="5959320" y="1041646"/>
            <a:ext cx="0" cy="3557823"/>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5400000" scaled="0"/>
              <a:tileRect/>
            </a:gradFill>
            <a:prstDash val="solid"/>
          </a:ln>
          <a:effectLst/>
        </p:spPr>
      </p:cxnSp>
      <p:sp>
        <p:nvSpPr>
          <p:cNvPr id="84" name="Rectangle 83">
            <a:extLst>
              <a:ext uri="{FF2B5EF4-FFF2-40B4-BE49-F238E27FC236}">
                <a16:creationId xmlns:a16="http://schemas.microsoft.com/office/drawing/2014/main" id="{266CB083-12BC-BD4B-AE9F-13BA1CB1C441}"/>
              </a:ext>
            </a:extLst>
          </p:cNvPr>
          <p:cNvSpPr/>
          <p:nvPr/>
        </p:nvSpPr>
        <p:spPr>
          <a:xfrm>
            <a:off x="6248256" y="4297886"/>
            <a:ext cx="2895744" cy="461665"/>
          </a:xfrm>
          <a:prstGeom prst="rect">
            <a:avLst/>
          </a:prstGeom>
        </p:spPr>
        <p:txBody>
          <a:bodyPr wrap="square">
            <a:spAutoFit/>
          </a:bodyPr>
          <a:lstStyle/>
          <a:p>
            <a:pPr defTabSz="457166"/>
            <a:r>
              <a:rPr lang="en-US" sz="800" dirty="0">
                <a:solidFill>
                  <a:schemeClr val="bg1"/>
                </a:solidFill>
              </a:rPr>
              <a:t>The latency comparisons above include internal Intel estimates for the SSD NAND </a:t>
            </a:r>
            <a:r>
              <a:rPr lang="en-US" sz="800" dirty="0" err="1">
                <a:solidFill>
                  <a:schemeClr val="bg1"/>
                </a:solidFill>
              </a:rPr>
              <a:t>NVMe</a:t>
            </a:r>
            <a:r>
              <a:rPr lang="en-US" sz="800" dirty="0">
                <a:solidFill>
                  <a:schemeClr val="bg1"/>
                </a:solidFill>
              </a:rPr>
              <a:t>* and SSD with Intel® Optane™ technology</a:t>
            </a:r>
          </a:p>
        </p:txBody>
      </p:sp>
      <p:sp>
        <p:nvSpPr>
          <p:cNvPr id="85" name="Rectangle 84">
            <a:extLst>
              <a:ext uri="{FF2B5EF4-FFF2-40B4-BE49-F238E27FC236}">
                <a16:creationId xmlns:a16="http://schemas.microsoft.com/office/drawing/2014/main" id="{3AB72C6A-CF49-EA47-BC78-762B5FC36A6A}"/>
              </a:ext>
            </a:extLst>
          </p:cNvPr>
          <p:cNvSpPr/>
          <p:nvPr/>
        </p:nvSpPr>
        <p:spPr>
          <a:xfrm>
            <a:off x="111878" y="4526448"/>
            <a:ext cx="4572000" cy="184666"/>
          </a:xfrm>
          <a:prstGeom prst="rect">
            <a:avLst/>
          </a:prstGeom>
        </p:spPr>
        <p:txBody>
          <a:bodyPr>
            <a:spAutoFit/>
          </a:bodyPr>
          <a:lstStyle/>
          <a:p>
            <a:pPr defTabSz="457178"/>
            <a:r>
              <a:rPr lang="en-US" sz="600" dirty="0">
                <a:solidFill>
                  <a:schemeClr val="bg1"/>
                </a:solidFill>
              </a:rPr>
              <a:t>*Other names and brands may be claimed as the property of others</a:t>
            </a:r>
          </a:p>
        </p:txBody>
      </p:sp>
    </p:spTree>
    <p:extLst>
      <p:ext uri="{BB962C8B-B14F-4D97-AF65-F5344CB8AC3E}">
        <p14:creationId xmlns:p14="http://schemas.microsoft.com/office/powerpoint/2010/main" val="125391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8447DA-D3A0-A444-96E5-6408FBA91895}"/>
              </a:ext>
            </a:extLst>
          </p:cNvPr>
          <p:cNvSpPr txBox="1">
            <a:spLocks noChangeArrowheads="1"/>
          </p:cNvSpPr>
          <p:nvPr/>
        </p:nvSpPr>
        <p:spPr>
          <a:xfrm>
            <a:off x="336884" y="1783232"/>
            <a:ext cx="8349916" cy="3365031"/>
          </a:xfrm>
          <a:prstGeom prst="rect">
            <a:avLst/>
          </a:prstGeom>
        </p:spPr>
        <p:txBody>
          <a:bodyPr vert="horz" lIns="68523" tIns="34262" rIns="68523" bIns="34262" rtlCol="0">
            <a:noAutofit/>
          </a:bodyPr>
          <a:lstStyle>
            <a:lvl1pPr marL="0" indent="0" algn="l" defTabSz="457189"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39" indent="-228594" algn="l" defTabSz="457189"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800" dirty="0">
                <a:solidFill>
                  <a:schemeClr val="bg1"/>
                </a:solidFill>
              </a:rPr>
              <a:t>Intel may make changes to specifications and product descriptions at any time, without notice. Designers must not rely on the absence or characteristics of any features or instructions marked "reserved" or "undefined". Intel reserves these for future definition and shall have no responsibility whatsoever for conflicts or incompatibilities arising from future changes to them. The information here is subject to change without notice. Do not finalize a design with this information. </a:t>
            </a:r>
            <a:br>
              <a:rPr lang="en-US" sz="800" dirty="0">
                <a:solidFill>
                  <a:schemeClr val="bg1"/>
                </a:solidFill>
              </a:rPr>
            </a:br>
            <a:br>
              <a:rPr lang="en-US" sz="800" dirty="0">
                <a:solidFill>
                  <a:schemeClr val="bg1"/>
                </a:solidFill>
              </a:rPr>
            </a:br>
            <a:r>
              <a:rPr lang="en-US" sz="800" dirty="0">
                <a:solidFill>
                  <a:schemeClr val="bg1"/>
                </a:solidFill>
              </a:rPr>
              <a:t>The products described in this document may contain design defects or errors known as errata which may cause the product to deviate from published specifications. Current characterized errata are available on request. </a:t>
            </a:r>
            <a:br>
              <a:rPr lang="en-US" sz="800" dirty="0">
                <a:solidFill>
                  <a:schemeClr val="bg1"/>
                </a:solidFill>
              </a:rPr>
            </a:br>
            <a:br>
              <a:rPr lang="en-US" sz="800" dirty="0">
                <a:solidFill>
                  <a:schemeClr val="bg1"/>
                </a:solidFill>
              </a:rPr>
            </a:br>
            <a:r>
              <a:rPr lang="en-US" sz="800" dirty="0">
                <a:solidFill>
                  <a:schemeClr val="bg1"/>
                </a:solidFill>
              </a:rPr>
              <a:t>Intel technologies’ features and benefits depend on system configuration and may require enabled hardware, software or service activation. Performance varies depending on system configuration. No computer system can be absolutely secure</a:t>
            </a:r>
            <a:r>
              <a:rPr lang="en-US" sz="800" b="1" dirty="0">
                <a:solidFill>
                  <a:schemeClr val="bg1"/>
                </a:solidFill>
              </a:rPr>
              <a:t>. </a:t>
            </a:r>
            <a:r>
              <a:rPr lang="en-US" sz="800" dirty="0">
                <a:solidFill>
                  <a:schemeClr val="bg1"/>
                </a:solidFill>
              </a:rPr>
              <a:t>Check with your system manufacturer or retailer or learn more at </a:t>
            </a:r>
            <a:r>
              <a:rPr lang="en-US" sz="800" dirty="0" err="1">
                <a:solidFill>
                  <a:schemeClr val="bg1"/>
                </a:solidFill>
              </a:rPr>
              <a:t>intel.com</a:t>
            </a:r>
            <a:r>
              <a:rPr lang="en-US" sz="800" dirty="0">
                <a:solidFill>
                  <a:schemeClr val="bg1"/>
                </a:solidFill>
              </a:rPr>
              <a:t>.</a:t>
            </a:r>
          </a:p>
          <a:p>
            <a:pPr>
              <a:spcBef>
                <a:spcPts val="600"/>
              </a:spcBef>
            </a:pPr>
            <a:r>
              <a:rPr lang="en-US" sz="800" dirty="0">
                <a:solidFill>
                  <a:schemeClr val="bg1"/>
                </a:solidFill>
              </a:rPr>
              <a:t>Intel disclaims all express and implied warranties, including without limitation, the implied warranties of merchantability, fitness for a particular purpose, and non-infringement, as well as any warranty arising from course of performance, course of dealing, or usage in trade.</a:t>
            </a:r>
          </a:p>
          <a:p>
            <a:pPr>
              <a:spcBef>
                <a:spcPts val="600"/>
              </a:spcBef>
            </a:pPr>
            <a:r>
              <a:rPr lang="en-US" sz="800" dirty="0">
                <a:solidFill>
                  <a:schemeClr val="bg1"/>
                </a:solidFill>
                <a:latin typeface="Intel Clear" panose="020B0604020203020204" pitchFamily="34" charset="0"/>
                <a:ea typeface="Intel Clear" panose="020B0604020203020204" pitchFamily="34" charset="0"/>
              </a:rPr>
              <a:t>Benchmark results were obtained prior to implementation of recent software patches and firmware updates intended to address exploits referred to as "</a:t>
            </a:r>
            <a:r>
              <a:rPr lang="en-US" sz="800" dirty="0" err="1">
                <a:solidFill>
                  <a:schemeClr val="bg1"/>
                </a:solidFill>
                <a:latin typeface="Intel Clear" panose="020B0604020203020204" pitchFamily="34" charset="0"/>
                <a:ea typeface="Intel Clear" panose="020B0604020203020204" pitchFamily="34" charset="0"/>
              </a:rPr>
              <a:t>Spectre</a:t>
            </a:r>
            <a:r>
              <a:rPr lang="en-US" sz="800" dirty="0">
                <a:solidFill>
                  <a:schemeClr val="bg1"/>
                </a:solidFill>
                <a:latin typeface="Intel Clear" panose="020B0604020203020204" pitchFamily="34" charset="0"/>
                <a:ea typeface="Intel Clear" panose="020B0604020203020204" pitchFamily="34" charset="0"/>
              </a:rPr>
              <a:t>" and "Meltdown".  Implementation of these updates may make these results inapplicable to your device or system.</a:t>
            </a:r>
          </a:p>
          <a:p>
            <a:pPr>
              <a:spcBef>
                <a:spcPts val="600"/>
              </a:spcBef>
            </a:pPr>
            <a:r>
              <a:rPr lang="en-US" sz="800" dirty="0">
                <a:solidFill>
                  <a:schemeClr val="bg1"/>
                </a:solidFill>
              </a:rPr>
              <a:t>Tests document performance of components on a particular test, in specific systems. Differences in hardware, software, or configuration will affect actual performance. Consult other sources of information to evaluate performance as you consider your purchase. </a:t>
            </a:r>
          </a:p>
          <a:p>
            <a:pPr>
              <a:spcBef>
                <a:spcPts val="600"/>
              </a:spcBef>
            </a:pPr>
            <a:r>
              <a:rPr lang="en-US" sz="800" dirty="0">
                <a:solidFill>
                  <a:schemeClr val="bg1"/>
                </a:solidFill>
              </a:rPr>
              <a:t>Intel does not control or audit the design or implementation of third-party benchmark data or websites referenced in this document. Intel encourages all of its customers to visit the referenced Web sites or others where similar performance benchmark data are reported and confirm whether the referenced benchmark data are accurate and reflect performance of systems available for purchase.</a:t>
            </a:r>
          </a:p>
          <a:p>
            <a:pPr>
              <a:spcBef>
                <a:spcPts val="600"/>
              </a:spcBef>
            </a:pPr>
            <a:r>
              <a:rPr lang="en-US" sz="800" dirty="0">
                <a:solidFill>
                  <a:schemeClr val="bg1"/>
                </a:solidFill>
              </a:rPr>
              <a:t>Intel, the Intel logo, Intel Core, and Intel </a:t>
            </a:r>
            <a:r>
              <a:rPr lang="en-US" sz="800" dirty="0" err="1">
                <a:solidFill>
                  <a:schemeClr val="bg1"/>
                </a:solidFill>
              </a:rPr>
              <a:t>Optane</a:t>
            </a:r>
            <a:r>
              <a:rPr lang="en-US" sz="800" dirty="0">
                <a:solidFill>
                  <a:schemeClr val="bg1"/>
                </a:solidFill>
              </a:rPr>
              <a:t> are trademarks of Intel Corporation in the U.S. and other countries.</a:t>
            </a:r>
          </a:p>
          <a:p>
            <a:pPr>
              <a:spcBef>
                <a:spcPts val="300"/>
              </a:spcBef>
            </a:pPr>
            <a:r>
              <a:rPr lang="en-US" sz="800" dirty="0">
                <a:solidFill>
                  <a:schemeClr val="bg1"/>
                </a:solidFill>
              </a:rPr>
              <a:t>*Other names and brands may be claimed as the property of others.</a:t>
            </a:r>
          </a:p>
          <a:p>
            <a:pPr>
              <a:spcBef>
                <a:spcPts val="300"/>
              </a:spcBef>
            </a:pPr>
            <a:r>
              <a:rPr lang="en-US" sz="800" dirty="0">
                <a:solidFill>
                  <a:schemeClr val="bg1"/>
                </a:solidFill>
              </a:rPr>
              <a:t>© Intel Corporation</a:t>
            </a:r>
          </a:p>
          <a:p>
            <a:pPr>
              <a:lnSpc>
                <a:spcPct val="80000"/>
              </a:lnSpc>
              <a:spcBef>
                <a:spcPct val="50000"/>
              </a:spcBef>
              <a:buFontTx/>
              <a:buNone/>
            </a:pPr>
            <a:endParaRPr lang="en-US" sz="800" dirty="0">
              <a:solidFill>
                <a:schemeClr val="bg1"/>
              </a:solidFill>
            </a:endParaRPr>
          </a:p>
        </p:txBody>
      </p:sp>
      <p:sp>
        <p:nvSpPr>
          <p:cNvPr id="3" name="Text Placeholder 8">
            <a:extLst>
              <a:ext uri="{FF2B5EF4-FFF2-40B4-BE49-F238E27FC236}">
                <a16:creationId xmlns:a16="http://schemas.microsoft.com/office/drawing/2014/main" id="{89A9BF66-B810-534A-B8EB-4ECA0376C311}"/>
              </a:ext>
            </a:extLst>
          </p:cNvPr>
          <p:cNvSpPr txBox="1">
            <a:spLocks/>
          </p:cNvSpPr>
          <p:nvPr/>
        </p:nvSpPr>
        <p:spPr>
          <a:xfrm>
            <a:off x="456010" y="140472"/>
            <a:ext cx="8234363" cy="899755"/>
          </a:xfrm>
        </p:spPr>
        <p:txBody>
          <a:bodyPr/>
          <a:lstStyle>
            <a:lvl1pPr marL="0" indent="0" algn="l" defTabSz="457189"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39" indent="-228594" algn="l" defTabSz="457189"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0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Legal Disclaimers</a:t>
            </a:r>
          </a:p>
        </p:txBody>
      </p:sp>
    </p:spTree>
    <p:extLst>
      <p:ext uri="{BB962C8B-B14F-4D97-AF65-F5344CB8AC3E}">
        <p14:creationId xmlns:p14="http://schemas.microsoft.com/office/powerpoint/2010/main" val="165989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DE06697-B534-C343-80E0-5413F4DCF681}"/>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1" y="2381"/>
            <a:ext cx="9144000" cy="4760260"/>
          </a:xfrm>
          <a:prstGeom prst="rect">
            <a:avLst/>
          </a:prstGeom>
        </p:spPr>
      </p:pic>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2</a:t>
            </a:fld>
            <a:endParaRPr lang="en-US" dirty="0">
              <a:solidFill>
                <a:prstClr val="white"/>
              </a:solidFill>
            </a:endParaRPr>
          </a:p>
        </p:txBody>
      </p:sp>
      <p:sp>
        <p:nvSpPr>
          <p:cNvPr id="11" name="Text Placeholder 10">
            <a:extLst>
              <a:ext uri="{FF2B5EF4-FFF2-40B4-BE49-F238E27FC236}">
                <a16:creationId xmlns:a16="http://schemas.microsoft.com/office/drawing/2014/main" id="{BD5F0D44-DDC2-A84C-8453-98B54812776F}"/>
              </a:ext>
            </a:extLst>
          </p:cNvPr>
          <p:cNvSpPr>
            <a:spLocks noGrp="1"/>
          </p:cNvSpPr>
          <p:nvPr>
            <p:ph type="body" sz="quarter" idx="14"/>
          </p:nvPr>
        </p:nvSpPr>
        <p:spPr/>
        <p:txBody>
          <a:bodyPr/>
          <a:lstStyle/>
          <a:p>
            <a:r>
              <a:rPr lang="en-US" dirty="0"/>
              <a:t>We are in a data-centric world</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963" t="12788" r="4678" b="12785"/>
          <a:stretch/>
        </p:blipFill>
        <p:spPr>
          <a:xfrm>
            <a:off x="684415" y="1273996"/>
            <a:ext cx="7728855" cy="3411019"/>
          </a:xfrm>
          <a:prstGeom prst="rect">
            <a:avLst/>
          </a:prstGeom>
          <a:effectLst>
            <a:outerShdw blurRad="50800" dist="38100" dir="2700000" algn="tl" rotWithShape="0">
              <a:prstClr val="black">
                <a:alpha val="40000"/>
              </a:prstClr>
            </a:outerShdw>
          </a:effectLst>
        </p:spPr>
      </p:pic>
      <p:sp>
        <p:nvSpPr>
          <p:cNvPr id="6" name="Rectangle 5"/>
          <p:cNvSpPr/>
          <p:nvPr/>
        </p:nvSpPr>
        <p:spPr>
          <a:xfrm>
            <a:off x="2469433" y="910175"/>
            <a:ext cx="4219425" cy="723275"/>
          </a:xfrm>
          <a:prstGeom prst="rect">
            <a:avLst/>
          </a:prstGeom>
        </p:spPr>
        <p:txBody>
          <a:bodyPr wrap="none">
            <a:spAutoFit/>
          </a:bodyPr>
          <a:lstStyle/>
          <a:p>
            <a:pPr algn="ctr"/>
            <a:r>
              <a:rPr lang="en-US" sz="2000" kern="0" dirty="0">
                <a:solidFill>
                  <a:schemeClr val="accent3"/>
                </a:solidFill>
              </a:rPr>
              <a:t>All data must be </a:t>
            </a:r>
          </a:p>
          <a:p>
            <a:pPr algn="ctr"/>
            <a:r>
              <a:rPr lang="en-US" sz="2100" b="1" kern="0" dirty="0">
                <a:solidFill>
                  <a:schemeClr val="accent3"/>
                </a:solidFill>
              </a:rPr>
              <a:t>stored, processed, and analyzed</a:t>
            </a:r>
            <a:endParaRPr lang="en-US" sz="1800" b="1" kern="0" dirty="0">
              <a:solidFill>
                <a:schemeClr val="accent3"/>
              </a:solidFill>
            </a:endParaRPr>
          </a:p>
        </p:txBody>
      </p:sp>
    </p:spTree>
    <p:extLst>
      <p:ext uri="{BB962C8B-B14F-4D97-AF65-F5344CB8AC3E}">
        <p14:creationId xmlns:p14="http://schemas.microsoft.com/office/powerpoint/2010/main" val="290311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0CC54D2-7628-AB49-B13E-3434DFF05ED8}"/>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1" y="2381"/>
            <a:ext cx="9144000" cy="4760260"/>
          </a:xfrm>
          <a:prstGeom prst="rect">
            <a:avLst/>
          </a:prstGeom>
        </p:spPr>
      </p:pic>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3</a:t>
            </a:fld>
            <a:endParaRPr lang="en-US" dirty="0">
              <a:solidFill>
                <a:prstClr val="white"/>
              </a:solidFill>
            </a:endParaRPr>
          </a:p>
        </p:txBody>
      </p:sp>
      <p:sp>
        <p:nvSpPr>
          <p:cNvPr id="5" name="Text Placeholder 4">
            <a:extLst>
              <a:ext uri="{FF2B5EF4-FFF2-40B4-BE49-F238E27FC236}">
                <a16:creationId xmlns:a16="http://schemas.microsoft.com/office/drawing/2014/main" id="{25E427DB-D018-AF44-B0F5-CD008FFB329F}"/>
              </a:ext>
            </a:extLst>
          </p:cNvPr>
          <p:cNvSpPr>
            <a:spLocks noGrp="1"/>
          </p:cNvSpPr>
          <p:nvPr>
            <p:ph type="body" sz="quarter" idx="14"/>
          </p:nvPr>
        </p:nvSpPr>
        <p:spPr/>
        <p:txBody>
          <a:bodyPr/>
          <a:lstStyle/>
          <a:p>
            <a:r>
              <a:rPr lang="en-US" dirty="0"/>
              <a:t>Data growth is happening all over</a:t>
            </a:r>
          </a:p>
        </p:txBody>
      </p:sp>
      <p:grpSp>
        <p:nvGrpSpPr>
          <p:cNvPr id="4" name="Group 3">
            <a:extLst>
              <a:ext uri="{FF2B5EF4-FFF2-40B4-BE49-F238E27FC236}">
                <a16:creationId xmlns:a16="http://schemas.microsoft.com/office/drawing/2014/main" id="{1303407F-71FC-4642-AEEE-1D3CA2C00DC1}"/>
              </a:ext>
            </a:extLst>
          </p:cNvPr>
          <p:cNvGrpSpPr/>
          <p:nvPr/>
        </p:nvGrpSpPr>
        <p:grpSpPr>
          <a:xfrm>
            <a:off x="368462" y="2682369"/>
            <a:ext cx="1381212" cy="536040"/>
            <a:chOff x="491283" y="4340231"/>
            <a:chExt cx="1841616" cy="714719"/>
          </a:xfrm>
        </p:grpSpPr>
        <p:sp>
          <p:nvSpPr>
            <p:cNvPr id="75" name="Rectangle 74"/>
            <p:cNvSpPr/>
            <p:nvPr/>
          </p:nvSpPr>
          <p:spPr>
            <a:xfrm>
              <a:off x="491283" y="4350143"/>
              <a:ext cx="1841616" cy="704807"/>
            </a:xfrm>
            <a:prstGeom prst="rect">
              <a:avLst/>
            </a:prstGeom>
          </p:spPr>
          <p:txBody>
            <a:bodyPr wrap="square">
              <a:spAutoFit/>
            </a:bodyPr>
            <a:lstStyle/>
            <a:p>
              <a:pPr algn="ctr" defTabSz="349207">
                <a:lnSpc>
                  <a:spcPct val="70000"/>
                </a:lnSpc>
                <a:defRPr/>
              </a:pPr>
              <a:r>
                <a:rPr lang="en-US" sz="4050" kern="0" dirty="0">
                  <a:solidFill>
                    <a:schemeClr val="accent3"/>
                  </a:solidFill>
                  <a:latin typeface="Intel Clear Pro"/>
                  <a:ea typeface="Intel Clear Pro" panose="020B0804020202060201" pitchFamily="34" charset="0"/>
                  <a:cs typeface="Intel Clear Pro" panose="020B0804020202060201" pitchFamily="34" charset="0"/>
                </a:rPr>
                <a:t>10 GB</a:t>
              </a:r>
              <a:endParaRPr lang="en-US" sz="1500" kern="0" baseline="30000" dirty="0">
                <a:solidFill>
                  <a:schemeClr val="accent3"/>
                </a:solidFill>
                <a:latin typeface="Intel Clear Pro"/>
                <a:ea typeface="Intel Clear Pro" panose="020B0804020202060201" pitchFamily="34" charset="0"/>
                <a:cs typeface="Intel Clear Pro" panose="020B0804020202060201" pitchFamily="34" charset="0"/>
              </a:endParaRPr>
            </a:p>
          </p:txBody>
        </p:sp>
        <p:sp>
          <p:nvSpPr>
            <p:cNvPr id="80" name="TextBox 79"/>
            <p:cNvSpPr txBox="1"/>
            <p:nvPr/>
          </p:nvSpPr>
          <p:spPr>
            <a:xfrm>
              <a:off x="1789411" y="4340231"/>
              <a:ext cx="291107" cy="215444"/>
            </a:xfrm>
            <a:prstGeom prst="rect">
              <a:avLst/>
            </a:prstGeom>
            <a:noFill/>
          </p:spPr>
          <p:txBody>
            <a:bodyPr wrap="none" rtlCol="0">
              <a:spAutoFit/>
            </a:bodyPr>
            <a:lstStyle/>
            <a:p>
              <a:r>
                <a:rPr lang="en-US" sz="450" dirty="0">
                  <a:solidFill>
                    <a:prstClr val="white"/>
                  </a:solidFill>
                </a:rPr>
                <a:t>1</a:t>
              </a:r>
            </a:p>
          </p:txBody>
        </p:sp>
      </p:grpSp>
      <p:sp>
        <p:nvSpPr>
          <p:cNvPr id="6" name="Rectangle 5"/>
          <p:cNvSpPr/>
          <p:nvPr/>
        </p:nvSpPr>
        <p:spPr>
          <a:xfrm>
            <a:off x="152400" y="4293822"/>
            <a:ext cx="4870108" cy="410882"/>
          </a:xfrm>
          <a:prstGeom prst="rect">
            <a:avLst/>
          </a:prstGeom>
        </p:spPr>
        <p:txBody>
          <a:bodyPr wrap="square">
            <a:spAutoFit/>
          </a:bodyPr>
          <a:lstStyle/>
          <a:p>
            <a:pPr marL="28574" indent="-28574" defTabSz="254637" fontAlgn="base">
              <a:lnSpc>
                <a:spcPct val="95000"/>
              </a:lnSpc>
              <a:spcBef>
                <a:spcPct val="30000"/>
              </a:spcBef>
              <a:spcAft>
                <a:spcPct val="0"/>
              </a:spcAft>
              <a:buClr>
                <a:sysClr val="window" lastClr="FFFFFF"/>
              </a:buClr>
              <a:buFont typeface="Arial" pitchFamily="34" charset="0"/>
              <a:buAutoNum type="arabicPeriod"/>
              <a:defRPr/>
            </a:pPr>
            <a:r>
              <a:rPr lang="en-US" sz="600" kern="0" dirty="0">
                <a:solidFill>
                  <a:prstClr val="white"/>
                </a:solidFill>
                <a:ea typeface="Calibri" panose="020F0502020204030204" pitchFamily="34" charset="0"/>
                <a:cs typeface="Times New Roman" panose="02020603050405020304" pitchFamily="18" charset="0"/>
              </a:rPr>
              <a:t>Source: http://www.cisco.com/c/en/us/solutions/service-provider/vni-network-traffic-forecast/infographic.html</a:t>
            </a:r>
          </a:p>
          <a:p>
            <a:pPr marL="28574" indent="-28574" defTabSz="254637" fontAlgn="base">
              <a:lnSpc>
                <a:spcPct val="95000"/>
              </a:lnSpc>
              <a:spcBef>
                <a:spcPct val="30000"/>
              </a:spcBef>
              <a:spcAft>
                <a:spcPct val="0"/>
              </a:spcAft>
              <a:buClr>
                <a:sysClr val="window" lastClr="FFFFFF"/>
              </a:buClr>
              <a:buFont typeface="Arial" pitchFamily="34" charset="0"/>
              <a:buAutoNum type="arabicPeriod"/>
              <a:defRPr/>
            </a:pPr>
            <a:r>
              <a:rPr lang="en-US" sz="600" kern="0" dirty="0">
                <a:solidFill>
                  <a:prstClr val="white"/>
                </a:solidFill>
                <a:ea typeface="Calibri" panose="020F0502020204030204" pitchFamily="34" charset="0"/>
                <a:cs typeface="Times New Roman" panose="02020603050405020304" pitchFamily="18" charset="0"/>
              </a:rPr>
              <a:t>Source:    http://www.cisco.com/c/en/us/solutions/collateral/service-provider/global-cloud-index-gci/Cloud_Index_White_Paper.html</a:t>
            </a:r>
          </a:p>
          <a:p>
            <a:pPr marL="28574" indent="-28574" defTabSz="254637" fontAlgn="base">
              <a:lnSpc>
                <a:spcPct val="95000"/>
              </a:lnSpc>
              <a:spcBef>
                <a:spcPct val="30000"/>
              </a:spcBef>
              <a:spcAft>
                <a:spcPct val="0"/>
              </a:spcAft>
              <a:buClr>
                <a:sysClr val="window" lastClr="FFFFFF"/>
              </a:buClr>
              <a:buFont typeface="Arial" pitchFamily="34" charset="0"/>
              <a:buAutoNum type="arabicPeriod"/>
              <a:defRPr/>
            </a:pPr>
            <a:r>
              <a:rPr lang="en-US" sz="600" kern="0" dirty="0">
                <a:solidFill>
                  <a:prstClr val="white"/>
                </a:solidFill>
                <a:ea typeface="Calibri" panose="020F0502020204030204" pitchFamily="34" charset="0"/>
                <a:cs typeface="Times New Roman" panose="02020603050405020304" pitchFamily="18" charset="0"/>
              </a:rPr>
              <a:t>Source: </a:t>
            </a:r>
            <a:r>
              <a:rPr lang="en-US" sz="600" kern="0" dirty="0">
                <a:solidFill>
                  <a:prstClr val="white"/>
                </a:solidFill>
                <a:ea typeface="Calibri" panose="020F0502020204030204" pitchFamily="34" charset="0"/>
                <a:cs typeface="Times New Roman" panose="02020603050405020304" pitchFamily="18" charset="0"/>
                <a:hlinkClick r:id="rId4"/>
              </a:rPr>
              <a:t>https://datafloq.com/read/self-driving-cars-create-2-petabytes-data-annually/172</a:t>
            </a:r>
            <a:endParaRPr lang="en-US" sz="600" kern="0" dirty="0">
              <a:solidFill>
                <a:prstClr val="white"/>
              </a:solidFill>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8FEE2208-ADE3-0C47-98D5-15EC51801470}"/>
              </a:ext>
            </a:extLst>
          </p:cNvPr>
          <p:cNvSpPr/>
          <p:nvPr/>
        </p:nvSpPr>
        <p:spPr>
          <a:xfrm>
            <a:off x="354728" y="3180170"/>
            <a:ext cx="1381212" cy="553998"/>
          </a:xfrm>
          <a:prstGeom prst="rect">
            <a:avLst/>
          </a:prstGeom>
        </p:spPr>
        <p:txBody>
          <a:bodyPr wrap="square">
            <a:spAutoFit/>
          </a:bodyPr>
          <a:lstStyle/>
          <a:p>
            <a:pPr algn="ctr" defTabSz="349207">
              <a:defRPr/>
            </a:pPr>
            <a:r>
              <a:rPr lang="en-US" sz="1500" kern="0" dirty="0">
                <a:solidFill>
                  <a:prstClr val="white"/>
                </a:solidFill>
                <a:latin typeface="+mj-lt"/>
                <a:ea typeface="Intel Clear Pro" panose="020B0804020202060201" pitchFamily="34" charset="0"/>
                <a:cs typeface="Intel Clear Pro" panose="020B0804020202060201" pitchFamily="34" charset="0"/>
              </a:rPr>
              <a:t>Average</a:t>
            </a:r>
            <a:r>
              <a:rPr lang="en-US" sz="1500" dirty="0">
                <a:solidFill>
                  <a:prstClr val="white"/>
                </a:solidFill>
                <a:latin typeface="+mj-lt"/>
                <a:ea typeface="Intel Clear" charset="0"/>
                <a:cs typeface="Intel Clear" charset="0"/>
              </a:rPr>
              <a:t> </a:t>
            </a:r>
            <a:br>
              <a:rPr lang="en-US" sz="1500" dirty="0">
                <a:solidFill>
                  <a:prstClr val="white"/>
                </a:solidFill>
                <a:latin typeface="+mj-lt"/>
                <a:ea typeface="Intel Clear" charset="0"/>
                <a:cs typeface="Intel Clear" charset="0"/>
              </a:rPr>
            </a:br>
            <a:r>
              <a:rPr lang="en-US" sz="1500" kern="0" dirty="0">
                <a:solidFill>
                  <a:prstClr val="white"/>
                </a:solidFill>
                <a:latin typeface="+mj-lt"/>
                <a:ea typeface="Intel Clear Pro" panose="020B0804020202060201" pitchFamily="34" charset="0"/>
                <a:cs typeface="Intel Clear Pro" panose="020B0804020202060201" pitchFamily="34" charset="0"/>
              </a:rPr>
              <a:t>Internet User </a:t>
            </a:r>
          </a:p>
        </p:txBody>
      </p:sp>
      <p:grpSp>
        <p:nvGrpSpPr>
          <p:cNvPr id="24" name="Group 23">
            <a:extLst>
              <a:ext uri="{FF2B5EF4-FFF2-40B4-BE49-F238E27FC236}">
                <a16:creationId xmlns:a16="http://schemas.microsoft.com/office/drawing/2014/main" id="{05017E6D-FEF4-6640-9CF2-552AA355CB5D}"/>
              </a:ext>
            </a:extLst>
          </p:cNvPr>
          <p:cNvGrpSpPr/>
          <p:nvPr/>
        </p:nvGrpSpPr>
        <p:grpSpPr>
          <a:xfrm>
            <a:off x="2140345" y="2686085"/>
            <a:ext cx="1424006" cy="536040"/>
            <a:chOff x="491283" y="4340231"/>
            <a:chExt cx="1898674" cy="714719"/>
          </a:xfrm>
        </p:grpSpPr>
        <p:sp>
          <p:nvSpPr>
            <p:cNvPr id="25" name="Rectangle 24">
              <a:extLst>
                <a:ext uri="{FF2B5EF4-FFF2-40B4-BE49-F238E27FC236}">
                  <a16:creationId xmlns:a16="http://schemas.microsoft.com/office/drawing/2014/main" id="{06527794-8BE3-4C4E-9CBF-BDA6E33A5784}"/>
                </a:ext>
              </a:extLst>
            </p:cNvPr>
            <p:cNvSpPr/>
            <p:nvPr/>
          </p:nvSpPr>
          <p:spPr>
            <a:xfrm>
              <a:off x="491283" y="4350143"/>
              <a:ext cx="1841615" cy="704807"/>
            </a:xfrm>
            <a:prstGeom prst="rect">
              <a:avLst/>
            </a:prstGeom>
          </p:spPr>
          <p:txBody>
            <a:bodyPr wrap="square">
              <a:spAutoFit/>
            </a:bodyPr>
            <a:lstStyle/>
            <a:p>
              <a:pPr algn="ctr" defTabSz="349207">
                <a:lnSpc>
                  <a:spcPct val="70000"/>
                </a:lnSpc>
                <a:defRPr/>
              </a:pPr>
              <a:r>
                <a:rPr lang="en-US" sz="4050" kern="0" dirty="0">
                  <a:solidFill>
                    <a:schemeClr val="accent3"/>
                  </a:solidFill>
                  <a:latin typeface="Intel Clear Pro"/>
                  <a:ea typeface="Intel Clear Pro" panose="020B0804020202060201" pitchFamily="34" charset="0"/>
                  <a:cs typeface="Intel Clear Pro" panose="020B0804020202060201" pitchFamily="34" charset="0"/>
                </a:rPr>
                <a:t>3,000 GB</a:t>
              </a:r>
              <a:endParaRPr lang="en-US" sz="1500" kern="0" baseline="30000" dirty="0">
                <a:solidFill>
                  <a:schemeClr val="accent3"/>
                </a:solidFill>
                <a:latin typeface="Intel Clear Pro"/>
                <a:ea typeface="Intel Clear Pro" panose="020B0804020202060201" pitchFamily="34" charset="0"/>
                <a:cs typeface="Intel Clear Pro" panose="020B0804020202060201" pitchFamily="34" charset="0"/>
              </a:endParaRPr>
            </a:p>
          </p:txBody>
        </p:sp>
        <p:sp>
          <p:nvSpPr>
            <p:cNvPr id="26" name="TextBox 25">
              <a:extLst>
                <a:ext uri="{FF2B5EF4-FFF2-40B4-BE49-F238E27FC236}">
                  <a16:creationId xmlns:a16="http://schemas.microsoft.com/office/drawing/2014/main" id="{30AD9C7E-CCC6-2947-8220-888D06F73AA5}"/>
                </a:ext>
              </a:extLst>
            </p:cNvPr>
            <p:cNvSpPr txBox="1"/>
            <p:nvPr/>
          </p:nvSpPr>
          <p:spPr>
            <a:xfrm>
              <a:off x="2098850" y="4340231"/>
              <a:ext cx="291107" cy="215444"/>
            </a:xfrm>
            <a:prstGeom prst="rect">
              <a:avLst/>
            </a:prstGeom>
            <a:noFill/>
          </p:spPr>
          <p:txBody>
            <a:bodyPr wrap="none" rtlCol="0">
              <a:spAutoFit/>
            </a:bodyPr>
            <a:lstStyle/>
            <a:p>
              <a:r>
                <a:rPr lang="en-US" sz="450" dirty="0">
                  <a:solidFill>
                    <a:prstClr val="white"/>
                  </a:solidFill>
                </a:rPr>
                <a:t>2</a:t>
              </a:r>
            </a:p>
          </p:txBody>
        </p:sp>
      </p:grpSp>
      <p:sp>
        <p:nvSpPr>
          <p:cNvPr id="29" name="Rectangle 28">
            <a:extLst>
              <a:ext uri="{FF2B5EF4-FFF2-40B4-BE49-F238E27FC236}">
                <a16:creationId xmlns:a16="http://schemas.microsoft.com/office/drawing/2014/main" id="{27860BA8-90C5-F545-9CF4-962CA699AF37}"/>
              </a:ext>
            </a:extLst>
          </p:cNvPr>
          <p:cNvSpPr/>
          <p:nvPr/>
        </p:nvSpPr>
        <p:spPr>
          <a:xfrm>
            <a:off x="2140345" y="3180170"/>
            <a:ext cx="1381212" cy="553998"/>
          </a:xfrm>
          <a:prstGeom prst="rect">
            <a:avLst/>
          </a:prstGeom>
        </p:spPr>
        <p:txBody>
          <a:bodyPr wrap="square">
            <a:spAutoFit/>
          </a:bodyPr>
          <a:lstStyle/>
          <a:p>
            <a:pPr algn="ctr" defTabSz="349207">
              <a:defRPr/>
            </a:pPr>
            <a:r>
              <a:rPr lang="en-US" sz="1500" kern="0" dirty="0">
                <a:solidFill>
                  <a:prstClr val="white"/>
                </a:solidFill>
                <a:latin typeface="+mj-lt"/>
                <a:ea typeface="Intel Clear Pro" panose="020B0804020202060201" pitchFamily="34" charset="0"/>
                <a:cs typeface="Intel Clear Pro" panose="020B0804020202060201" pitchFamily="34" charset="0"/>
              </a:rPr>
              <a:t>Smart</a:t>
            </a:r>
            <a:r>
              <a:rPr lang="en-US" sz="1500" dirty="0">
                <a:solidFill>
                  <a:prstClr val="white"/>
                </a:solidFill>
                <a:latin typeface="+mj-lt"/>
                <a:ea typeface="Intel Clear" charset="0"/>
                <a:cs typeface="Intel Clear" charset="0"/>
              </a:rPr>
              <a:t> </a:t>
            </a:r>
            <a:br>
              <a:rPr lang="en-US" sz="1500" dirty="0">
                <a:solidFill>
                  <a:prstClr val="white"/>
                </a:solidFill>
                <a:latin typeface="+mj-lt"/>
                <a:ea typeface="Intel Clear" charset="0"/>
                <a:cs typeface="Intel Clear" charset="0"/>
              </a:rPr>
            </a:br>
            <a:r>
              <a:rPr lang="en-US" sz="1500" kern="0" dirty="0">
                <a:solidFill>
                  <a:prstClr val="white"/>
                </a:solidFill>
                <a:latin typeface="+mj-lt"/>
                <a:ea typeface="Intel Clear Pro" panose="020B0804020202060201" pitchFamily="34" charset="0"/>
                <a:cs typeface="Intel Clear Pro" panose="020B0804020202060201" pitchFamily="34" charset="0"/>
              </a:rPr>
              <a:t>Hospital</a:t>
            </a:r>
          </a:p>
        </p:txBody>
      </p:sp>
      <p:grpSp>
        <p:nvGrpSpPr>
          <p:cNvPr id="31" name="Group 30">
            <a:extLst>
              <a:ext uri="{FF2B5EF4-FFF2-40B4-BE49-F238E27FC236}">
                <a16:creationId xmlns:a16="http://schemas.microsoft.com/office/drawing/2014/main" id="{8BDAB56B-6241-234E-9F46-CFE3BF3302ED}"/>
              </a:ext>
            </a:extLst>
          </p:cNvPr>
          <p:cNvGrpSpPr/>
          <p:nvPr/>
        </p:nvGrpSpPr>
        <p:grpSpPr>
          <a:xfrm>
            <a:off x="3886417" y="2686085"/>
            <a:ext cx="1412504" cy="536040"/>
            <a:chOff x="491283" y="4340231"/>
            <a:chExt cx="1883338" cy="714719"/>
          </a:xfrm>
        </p:grpSpPr>
        <p:sp>
          <p:nvSpPr>
            <p:cNvPr id="32" name="Rectangle 31">
              <a:extLst>
                <a:ext uri="{FF2B5EF4-FFF2-40B4-BE49-F238E27FC236}">
                  <a16:creationId xmlns:a16="http://schemas.microsoft.com/office/drawing/2014/main" id="{66B79D33-414D-714D-BAF4-A06E0FF6E090}"/>
                </a:ext>
              </a:extLst>
            </p:cNvPr>
            <p:cNvSpPr/>
            <p:nvPr/>
          </p:nvSpPr>
          <p:spPr>
            <a:xfrm>
              <a:off x="491283" y="4350143"/>
              <a:ext cx="1841615" cy="704807"/>
            </a:xfrm>
            <a:prstGeom prst="rect">
              <a:avLst/>
            </a:prstGeom>
          </p:spPr>
          <p:txBody>
            <a:bodyPr wrap="square">
              <a:spAutoFit/>
            </a:bodyPr>
            <a:lstStyle/>
            <a:p>
              <a:pPr algn="ctr" defTabSz="349207">
                <a:lnSpc>
                  <a:spcPct val="70000"/>
                </a:lnSpc>
                <a:defRPr/>
              </a:pPr>
              <a:r>
                <a:rPr lang="en-US" sz="4050" kern="0" dirty="0">
                  <a:solidFill>
                    <a:schemeClr val="accent3"/>
                  </a:solidFill>
                  <a:latin typeface="Intel Clear Pro"/>
                  <a:ea typeface="Intel Clear Pro" panose="020B0804020202060201" pitchFamily="34" charset="0"/>
                  <a:cs typeface="Intel Clear Pro" panose="020B0804020202060201" pitchFamily="34" charset="0"/>
                </a:rPr>
                <a:t>4,000 GB</a:t>
              </a:r>
              <a:endParaRPr lang="en-US" sz="1500" kern="0" baseline="30000" dirty="0">
                <a:solidFill>
                  <a:schemeClr val="accent3"/>
                </a:solidFill>
                <a:latin typeface="Intel Clear Pro"/>
                <a:ea typeface="Intel Clear Pro" panose="020B0804020202060201" pitchFamily="34" charset="0"/>
                <a:cs typeface="Intel Clear Pro" panose="020B0804020202060201" pitchFamily="34" charset="0"/>
              </a:endParaRPr>
            </a:p>
          </p:txBody>
        </p:sp>
        <p:sp>
          <p:nvSpPr>
            <p:cNvPr id="33" name="TextBox 32">
              <a:extLst>
                <a:ext uri="{FF2B5EF4-FFF2-40B4-BE49-F238E27FC236}">
                  <a16:creationId xmlns:a16="http://schemas.microsoft.com/office/drawing/2014/main" id="{73E91D14-B552-D14A-A172-96F55C0470D1}"/>
                </a:ext>
              </a:extLst>
            </p:cNvPr>
            <p:cNvSpPr txBox="1"/>
            <p:nvPr/>
          </p:nvSpPr>
          <p:spPr>
            <a:xfrm>
              <a:off x="2083514" y="4340231"/>
              <a:ext cx="291107" cy="215444"/>
            </a:xfrm>
            <a:prstGeom prst="rect">
              <a:avLst/>
            </a:prstGeom>
            <a:noFill/>
          </p:spPr>
          <p:txBody>
            <a:bodyPr wrap="none" rtlCol="0">
              <a:spAutoFit/>
            </a:bodyPr>
            <a:lstStyle/>
            <a:p>
              <a:r>
                <a:rPr lang="en-US" sz="450" dirty="0">
                  <a:solidFill>
                    <a:prstClr val="white"/>
                  </a:solidFill>
                </a:rPr>
                <a:t>3</a:t>
              </a:r>
            </a:p>
          </p:txBody>
        </p:sp>
      </p:grpSp>
      <p:sp>
        <p:nvSpPr>
          <p:cNvPr id="34" name="Rectangle 33">
            <a:extLst>
              <a:ext uri="{FF2B5EF4-FFF2-40B4-BE49-F238E27FC236}">
                <a16:creationId xmlns:a16="http://schemas.microsoft.com/office/drawing/2014/main" id="{FCAF54B2-30B5-C043-955C-0A20A8467709}"/>
              </a:ext>
            </a:extLst>
          </p:cNvPr>
          <p:cNvSpPr/>
          <p:nvPr/>
        </p:nvSpPr>
        <p:spPr>
          <a:xfrm>
            <a:off x="3886417" y="3180170"/>
            <a:ext cx="1381212" cy="553998"/>
          </a:xfrm>
          <a:prstGeom prst="rect">
            <a:avLst/>
          </a:prstGeom>
        </p:spPr>
        <p:txBody>
          <a:bodyPr wrap="square">
            <a:spAutoFit/>
          </a:bodyPr>
          <a:lstStyle/>
          <a:p>
            <a:pPr algn="ctr" defTabSz="349207">
              <a:defRPr/>
            </a:pPr>
            <a:r>
              <a:rPr lang="en-US" sz="1500" kern="0" dirty="0">
                <a:solidFill>
                  <a:prstClr val="white"/>
                </a:solidFill>
                <a:latin typeface="+mj-lt"/>
                <a:ea typeface="Intel Clear Pro" panose="020B0804020202060201" pitchFamily="34" charset="0"/>
                <a:cs typeface="Intel Clear Pro" panose="020B0804020202060201" pitchFamily="34" charset="0"/>
              </a:rPr>
              <a:t>Autonomous</a:t>
            </a:r>
          </a:p>
          <a:p>
            <a:pPr algn="ctr" defTabSz="349207">
              <a:defRPr/>
            </a:pPr>
            <a:r>
              <a:rPr lang="en-US" sz="1500" kern="0" dirty="0">
                <a:solidFill>
                  <a:prstClr val="white"/>
                </a:solidFill>
                <a:latin typeface="+mj-lt"/>
                <a:ea typeface="Intel Clear Pro" panose="020B0804020202060201" pitchFamily="34" charset="0"/>
                <a:cs typeface="Intel Clear Pro" panose="020B0804020202060201" pitchFamily="34" charset="0"/>
              </a:rPr>
              <a:t>Driving</a:t>
            </a:r>
          </a:p>
        </p:txBody>
      </p:sp>
      <p:grpSp>
        <p:nvGrpSpPr>
          <p:cNvPr id="35" name="Group 34">
            <a:extLst>
              <a:ext uri="{FF2B5EF4-FFF2-40B4-BE49-F238E27FC236}">
                <a16:creationId xmlns:a16="http://schemas.microsoft.com/office/drawing/2014/main" id="{AABB31CA-56B1-734E-92E5-272A741E4C65}"/>
              </a:ext>
            </a:extLst>
          </p:cNvPr>
          <p:cNvGrpSpPr/>
          <p:nvPr/>
        </p:nvGrpSpPr>
        <p:grpSpPr>
          <a:xfrm>
            <a:off x="5643188" y="2689803"/>
            <a:ext cx="1648240" cy="536040"/>
            <a:chOff x="491283" y="4340231"/>
            <a:chExt cx="1845270" cy="714719"/>
          </a:xfrm>
        </p:grpSpPr>
        <p:sp>
          <p:nvSpPr>
            <p:cNvPr id="36" name="Rectangle 35">
              <a:extLst>
                <a:ext uri="{FF2B5EF4-FFF2-40B4-BE49-F238E27FC236}">
                  <a16:creationId xmlns:a16="http://schemas.microsoft.com/office/drawing/2014/main" id="{BBDE3EB7-CDE0-5047-8ABE-9D1825114140}"/>
                </a:ext>
              </a:extLst>
            </p:cNvPr>
            <p:cNvSpPr/>
            <p:nvPr/>
          </p:nvSpPr>
          <p:spPr>
            <a:xfrm>
              <a:off x="491283" y="4350143"/>
              <a:ext cx="1841616" cy="704807"/>
            </a:xfrm>
            <a:prstGeom prst="rect">
              <a:avLst/>
            </a:prstGeom>
          </p:spPr>
          <p:txBody>
            <a:bodyPr wrap="square">
              <a:spAutoFit/>
            </a:bodyPr>
            <a:lstStyle/>
            <a:p>
              <a:pPr algn="ctr" defTabSz="349207">
                <a:lnSpc>
                  <a:spcPct val="70000"/>
                </a:lnSpc>
                <a:defRPr/>
              </a:pPr>
              <a:r>
                <a:rPr lang="en-US" sz="4050" kern="0" dirty="0">
                  <a:solidFill>
                    <a:schemeClr val="accent3"/>
                  </a:solidFill>
                  <a:latin typeface="Intel Clear Pro"/>
                  <a:ea typeface="Intel Clear Pro" panose="020B0804020202060201" pitchFamily="34" charset="0"/>
                  <a:cs typeface="Intel Clear Pro" panose="020B0804020202060201" pitchFamily="34" charset="0"/>
                </a:rPr>
                <a:t>40,000 GB</a:t>
              </a:r>
              <a:endParaRPr lang="en-US" sz="1500" kern="0" baseline="30000" dirty="0">
                <a:solidFill>
                  <a:schemeClr val="accent3"/>
                </a:solidFill>
                <a:latin typeface="Intel Clear Pro"/>
                <a:ea typeface="Intel Clear Pro" panose="020B0804020202060201" pitchFamily="34" charset="0"/>
                <a:cs typeface="Intel Clear Pro" panose="020B0804020202060201" pitchFamily="34" charset="0"/>
              </a:endParaRPr>
            </a:p>
          </p:txBody>
        </p:sp>
        <p:sp>
          <p:nvSpPr>
            <p:cNvPr id="37" name="TextBox 36">
              <a:extLst>
                <a:ext uri="{FF2B5EF4-FFF2-40B4-BE49-F238E27FC236}">
                  <a16:creationId xmlns:a16="http://schemas.microsoft.com/office/drawing/2014/main" id="{79D5105B-17B8-AC47-B9D3-C9B16C08BFD2}"/>
                </a:ext>
              </a:extLst>
            </p:cNvPr>
            <p:cNvSpPr txBox="1"/>
            <p:nvPr/>
          </p:nvSpPr>
          <p:spPr>
            <a:xfrm>
              <a:off x="2092124" y="4340231"/>
              <a:ext cx="244429" cy="215444"/>
            </a:xfrm>
            <a:prstGeom prst="rect">
              <a:avLst/>
            </a:prstGeom>
            <a:noFill/>
          </p:spPr>
          <p:txBody>
            <a:bodyPr wrap="none" rtlCol="0">
              <a:spAutoFit/>
            </a:bodyPr>
            <a:lstStyle/>
            <a:p>
              <a:r>
                <a:rPr lang="en-US" sz="450" dirty="0">
                  <a:solidFill>
                    <a:prstClr val="white"/>
                  </a:solidFill>
                </a:rPr>
                <a:t>2</a:t>
              </a:r>
            </a:p>
          </p:txBody>
        </p:sp>
      </p:grpSp>
      <p:sp>
        <p:nvSpPr>
          <p:cNvPr id="38" name="Rectangle 37">
            <a:extLst>
              <a:ext uri="{FF2B5EF4-FFF2-40B4-BE49-F238E27FC236}">
                <a16:creationId xmlns:a16="http://schemas.microsoft.com/office/drawing/2014/main" id="{ADC33C44-7B34-114C-80DE-99EA434BA55A}"/>
              </a:ext>
            </a:extLst>
          </p:cNvPr>
          <p:cNvSpPr/>
          <p:nvPr/>
        </p:nvSpPr>
        <p:spPr>
          <a:xfrm>
            <a:off x="5758341" y="3183888"/>
            <a:ext cx="1381212" cy="553998"/>
          </a:xfrm>
          <a:prstGeom prst="rect">
            <a:avLst/>
          </a:prstGeom>
        </p:spPr>
        <p:txBody>
          <a:bodyPr wrap="square">
            <a:spAutoFit/>
          </a:bodyPr>
          <a:lstStyle/>
          <a:p>
            <a:pPr algn="ctr" defTabSz="349207">
              <a:defRPr/>
            </a:pPr>
            <a:r>
              <a:rPr lang="en-US" sz="1500" kern="0" dirty="0">
                <a:solidFill>
                  <a:prstClr val="white"/>
                </a:solidFill>
                <a:latin typeface="+mj-lt"/>
                <a:ea typeface="Intel Clear Pro" panose="020B0804020202060201" pitchFamily="34" charset="0"/>
                <a:cs typeface="Intel Clear Pro" panose="020B0804020202060201" pitchFamily="34" charset="0"/>
              </a:rPr>
              <a:t>Airplane</a:t>
            </a:r>
            <a:br>
              <a:rPr lang="en-US" sz="1500" kern="0" dirty="0">
                <a:solidFill>
                  <a:prstClr val="white"/>
                </a:solidFill>
                <a:latin typeface="+mj-lt"/>
                <a:ea typeface="Intel Clear Pro" panose="020B0804020202060201" pitchFamily="34" charset="0"/>
                <a:cs typeface="Intel Clear Pro" panose="020B0804020202060201" pitchFamily="34" charset="0"/>
              </a:rPr>
            </a:br>
            <a:r>
              <a:rPr lang="en-US" sz="1500" kern="0" dirty="0">
                <a:solidFill>
                  <a:prstClr val="white"/>
                </a:solidFill>
                <a:latin typeface="+mj-lt"/>
                <a:ea typeface="Intel Clear Pro" panose="020B0804020202060201" pitchFamily="34" charset="0"/>
                <a:cs typeface="Intel Clear Pro" panose="020B0804020202060201" pitchFamily="34" charset="0"/>
              </a:rPr>
              <a:t>Data</a:t>
            </a:r>
          </a:p>
        </p:txBody>
      </p:sp>
      <p:grpSp>
        <p:nvGrpSpPr>
          <p:cNvPr id="39" name="Group 38">
            <a:extLst>
              <a:ext uri="{FF2B5EF4-FFF2-40B4-BE49-F238E27FC236}">
                <a16:creationId xmlns:a16="http://schemas.microsoft.com/office/drawing/2014/main" id="{0453274A-AB96-2043-9DD9-E71250F462FE}"/>
              </a:ext>
            </a:extLst>
          </p:cNvPr>
          <p:cNvGrpSpPr/>
          <p:nvPr/>
        </p:nvGrpSpPr>
        <p:grpSpPr>
          <a:xfrm>
            <a:off x="7324495" y="2686085"/>
            <a:ext cx="1644978" cy="536040"/>
            <a:chOff x="491283" y="4340231"/>
            <a:chExt cx="1841616" cy="714719"/>
          </a:xfrm>
        </p:grpSpPr>
        <p:sp>
          <p:nvSpPr>
            <p:cNvPr id="40" name="Rectangle 39">
              <a:extLst>
                <a:ext uri="{FF2B5EF4-FFF2-40B4-BE49-F238E27FC236}">
                  <a16:creationId xmlns:a16="http://schemas.microsoft.com/office/drawing/2014/main" id="{4C2EA47D-FAFE-EF4B-B4C6-73E7F173B5F7}"/>
                </a:ext>
              </a:extLst>
            </p:cNvPr>
            <p:cNvSpPr/>
            <p:nvPr/>
          </p:nvSpPr>
          <p:spPr>
            <a:xfrm>
              <a:off x="491283" y="4350143"/>
              <a:ext cx="1841616" cy="704807"/>
            </a:xfrm>
            <a:prstGeom prst="rect">
              <a:avLst/>
            </a:prstGeom>
          </p:spPr>
          <p:txBody>
            <a:bodyPr wrap="square">
              <a:spAutoFit/>
            </a:bodyPr>
            <a:lstStyle/>
            <a:p>
              <a:pPr algn="ctr" defTabSz="349207">
                <a:lnSpc>
                  <a:spcPct val="70000"/>
                </a:lnSpc>
                <a:defRPr/>
              </a:pPr>
              <a:r>
                <a:rPr lang="en-US" sz="4050" kern="0" dirty="0">
                  <a:solidFill>
                    <a:schemeClr val="accent3"/>
                  </a:solidFill>
                  <a:latin typeface="Intel Clear Pro"/>
                  <a:ea typeface="Intel Clear Pro" panose="020B0804020202060201" pitchFamily="34" charset="0"/>
                  <a:cs typeface="Intel Clear Pro" panose="020B0804020202060201" pitchFamily="34" charset="0"/>
                </a:rPr>
                <a:t>1M GB</a:t>
              </a:r>
              <a:endParaRPr lang="en-US" sz="1500" kern="0" baseline="30000" dirty="0">
                <a:solidFill>
                  <a:schemeClr val="accent3"/>
                </a:solidFill>
                <a:latin typeface="Intel Clear Pro"/>
                <a:ea typeface="Intel Clear Pro" panose="020B0804020202060201" pitchFamily="34" charset="0"/>
                <a:cs typeface="Intel Clear Pro" panose="020B0804020202060201" pitchFamily="34" charset="0"/>
              </a:endParaRPr>
            </a:p>
          </p:txBody>
        </p:sp>
        <p:sp>
          <p:nvSpPr>
            <p:cNvPr id="41" name="TextBox 40">
              <a:extLst>
                <a:ext uri="{FF2B5EF4-FFF2-40B4-BE49-F238E27FC236}">
                  <a16:creationId xmlns:a16="http://schemas.microsoft.com/office/drawing/2014/main" id="{8B51A13B-F1D9-864C-8C2D-FB7D3CD95D27}"/>
                </a:ext>
              </a:extLst>
            </p:cNvPr>
            <p:cNvSpPr txBox="1"/>
            <p:nvPr/>
          </p:nvSpPr>
          <p:spPr>
            <a:xfrm>
              <a:off x="1753639" y="4340231"/>
              <a:ext cx="244429" cy="215444"/>
            </a:xfrm>
            <a:prstGeom prst="rect">
              <a:avLst/>
            </a:prstGeom>
            <a:noFill/>
          </p:spPr>
          <p:txBody>
            <a:bodyPr wrap="none" rtlCol="0">
              <a:spAutoFit/>
            </a:bodyPr>
            <a:lstStyle/>
            <a:p>
              <a:r>
                <a:rPr lang="en-US" sz="450" dirty="0">
                  <a:solidFill>
                    <a:prstClr val="white"/>
                  </a:solidFill>
                </a:rPr>
                <a:t>2</a:t>
              </a:r>
            </a:p>
          </p:txBody>
        </p:sp>
      </p:grpSp>
      <p:sp>
        <p:nvSpPr>
          <p:cNvPr id="42" name="Rectangle 41">
            <a:extLst>
              <a:ext uri="{FF2B5EF4-FFF2-40B4-BE49-F238E27FC236}">
                <a16:creationId xmlns:a16="http://schemas.microsoft.com/office/drawing/2014/main" id="{230069BA-4A4F-3F43-A615-33B241EF4977}"/>
              </a:ext>
            </a:extLst>
          </p:cNvPr>
          <p:cNvSpPr/>
          <p:nvPr/>
        </p:nvSpPr>
        <p:spPr>
          <a:xfrm>
            <a:off x="7439648" y="3180170"/>
            <a:ext cx="1381212" cy="553998"/>
          </a:xfrm>
          <a:prstGeom prst="rect">
            <a:avLst/>
          </a:prstGeom>
        </p:spPr>
        <p:txBody>
          <a:bodyPr wrap="square">
            <a:spAutoFit/>
          </a:bodyPr>
          <a:lstStyle/>
          <a:p>
            <a:pPr algn="ctr" defTabSz="349207">
              <a:defRPr/>
            </a:pPr>
            <a:r>
              <a:rPr lang="en-US" sz="1500" kern="0" dirty="0">
                <a:solidFill>
                  <a:prstClr val="white"/>
                </a:solidFill>
                <a:latin typeface="+mj-lt"/>
                <a:ea typeface="Intel Clear Pro" panose="020B0804020202060201" pitchFamily="34" charset="0"/>
                <a:cs typeface="Intel Clear Pro" panose="020B0804020202060201" pitchFamily="34" charset="0"/>
              </a:rPr>
              <a:t>Smart</a:t>
            </a:r>
            <a:br>
              <a:rPr lang="en-US" sz="1500" kern="0" dirty="0">
                <a:solidFill>
                  <a:prstClr val="white"/>
                </a:solidFill>
                <a:latin typeface="+mj-lt"/>
                <a:ea typeface="Intel Clear Pro" panose="020B0804020202060201" pitchFamily="34" charset="0"/>
                <a:cs typeface="Intel Clear Pro" panose="020B0804020202060201" pitchFamily="34" charset="0"/>
              </a:rPr>
            </a:br>
            <a:r>
              <a:rPr lang="en-US" sz="1500" kern="0" dirty="0">
                <a:solidFill>
                  <a:prstClr val="white"/>
                </a:solidFill>
                <a:latin typeface="+mj-lt"/>
                <a:ea typeface="Intel Clear Pro" panose="020B0804020202060201" pitchFamily="34" charset="0"/>
                <a:cs typeface="Intel Clear Pro" panose="020B0804020202060201" pitchFamily="34" charset="0"/>
              </a:rPr>
              <a:t>Factory</a:t>
            </a:r>
          </a:p>
        </p:txBody>
      </p:sp>
      <p:pic>
        <p:nvPicPr>
          <p:cNvPr id="8" name="Picture 7">
            <a:extLst>
              <a:ext uri="{FF2B5EF4-FFF2-40B4-BE49-F238E27FC236}">
                <a16:creationId xmlns:a16="http://schemas.microsoft.com/office/drawing/2014/main" id="{E1E31362-827F-984A-BF87-91FDCBEC18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509" y="1570602"/>
            <a:ext cx="1045364" cy="794181"/>
          </a:xfrm>
          <a:prstGeom prst="rect">
            <a:avLst/>
          </a:prstGeom>
        </p:spPr>
      </p:pic>
      <p:pic>
        <p:nvPicPr>
          <p:cNvPr id="10" name="Picture 9">
            <a:extLst>
              <a:ext uri="{FF2B5EF4-FFF2-40B4-BE49-F238E27FC236}">
                <a16:creationId xmlns:a16="http://schemas.microsoft.com/office/drawing/2014/main" id="{330B58BA-8664-3D4A-9155-1EE39520DD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2670" y="1243890"/>
            <a:ext cx="1335167" cy="1335167"/>
          </a:xfrm>
          <a:prstGeom prst="rect">
            <a:avLst/>
          </a:prstGeom>
        </p:spPr>
      </p:pic>
      <p:pic>
        <p:nvPicPr>
          <p:cNvPr id="12" name="Picture 11">
            <a:extLst>
              <a:ext uri="{FF2B5EF4-FFF2-40B4-BE49-F238E27FC236}">
                <a16:creationId xmlns:a16="http://schemas.microsoft.com/office/drawing/2014/main" id="{2045F438-76BD-E340-B700-2146041867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559" y="1044697"/>
            <a:ext cx="1733550" cy="1733550"/>
          </a:xfrm>
          <a:prstGeom prst="rect">
            <a:avLst/>
          </a:prstGeom>
        </p:spPr>
      </p:pic>
      <p:pic>
        <p:nvPicPr>
          <p:cNvPr id="14" name="Picture 13">
            <a:extLst>
              <a:ext uri="{FF2B5EF4-FFF2-40B4-BE49-F238E27FC236}">
                <a16:creationId xmlns:a16="http://schemas.microsoft.com/office/drawing/2014/main" id="{85765DEA-1045-8146-8E45-15AA8FF14B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9169" y="1104169"/>
            <a:ext cx="1563564" cy="1563564"/>
          </a:xfrm>
          <a:prstGeom prst="rect">
            <a:avLst/>
          </a:prstGeom>
        </p:spPr>
      </p:pic>
      <p:pic>
        <p:nvPicPr>
          <p:cNvPr id="16" name="Picture 15">
            <a:extLst>
              <a:ext uri="{FF2B5EF4-FFF2-40B4-BE49-F238E27FC236}">
                <a16:creationId xmlns:a16="http://schemas.microsoft.com/office/drawing/2014/main" id="{9A22541C-5F0E-3C4B-A81C-7AE4DE8013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0959" y="1133672"/>
            <a:ext cx="1563564" cy="1563564"/>
          </a:xfrm>
          <a:prstGeom prst="rect">
            <a:avLst/>
          </a:prstGeom>
        </p:spPr>
      </p:pic>
    </p:spTree>
    <p:extLst>
      <p:ext uri="{BB962C8B-B14F-4D97-AF65-F5344CB8AC3E}">
        <p14:creationId xmlns:p14="http://schemas.microsoft.com/office/powerpoint/2010/main" val="265360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495"/>
          <a:stretch/>
        </p:blipFill>
        <p:spPr>
          <a:xfrm>
            <a:off x="0" y="2381"/>
            <a:ext cx="9144000" cy="4757738"/>
          </a:xfrm>
          <a:prstGeom prst="rect">
            <a:avLst/>
          </a:prstGeom>
        </p:spPr>
      </p:pic>
      <p:sp>
        <p:nvSpPr>
          <p:cNvPr id="5" name="Oval 4"/>
          <p:cNvSpPr/>
          <p:nvPr/>
        </p:nvSpPr>
        <p:spPr>
          <a:xfrm>
            <a:off x="4058892" y="147570"/>
            <a:ext cx="4579144" cy="4474798"/>
          </a:xfrm>
          <a:prstGeom prst="ellipse">
            <a:avLst/>
          </a:prstGeom>
          <a:solidFill>
            <a:schemeClr val="tx2">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prstClr val="white"/>
              </a:solidFill>
            </a:endParaRPr>
          </a:p>
        </p:txBody>
      </p:sp>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4</a:t>
            </a:fld>
            <a:endParaRPr lang="en-US" dirty="0">
              <a:solidFill>
                <a:prstClr val="white"/>
              </a:solidFill>
            </a:endParaRPr>
          </a:p>
        </p:txBody>
      </p:sp>
      <p:sp>
        <p:nvSpPr>
          <p:cNvPr id="2" name="Title 1"/>
          <p:cNvSpPr>
            <a:spLocks noGrp="1"/>
          </p:cNvSpPr>
          <p:nvPr>
            <p:ph type="title" idx="4294967295"/>
          </p:nvPr>
        </p:nvSpPr>
        <p:spPr>
          <a:xfrm>
            <a:off x="249199" y="3275967"/>
            <a:ext cx="4484498" cy="1316773"/>
          </a:xfrm>
          <a:prstGeom prst="rect">
            <a:avLst/>
          </a:prstGeom>
        </p:spPr>
        <p:txBody>
          <a:bodyPr/>
          <a:lstStyle/>
          <a:p>
            <a:pPr>
              <a:lnSpc>
                <a:spcPct val="75000"/>
              </a:lnSpc>
            </a:pPr>
            <a:r>
              <a:rPr lang="en-US" sz="5000" dirty="0">
                <a:solidFill>
                  <a:schemeClr val="accent3"/>
                </a:solidFill>
                <a:effectLst>
                  <a:outerShdw blurRad="38100" dist="38100" dir="2700000" algn="tl">
                    <a:srgbClr val="000000">
                      <a:alpha val="43137"/>
                    </a:srgbClr>
                  </a:outerShdw>
                </a:effectLst>
                <a:latin typeface="Intel Clear Pro" panose="020B0804020202060201" pitchFamily="34" charset="77"/>
                <a:ea typeface="Intel Clear Pro" panose="020B0804020202060201" pitchFamily="34" charset="77"/>
                <a:cs typeface="Intel Clear Pro" panose="020B0804020202060201" pitchFamily="34" charset="77"/>
              </a:rPr>
              <a:t>Virtuous</a:t>
            </a:r>
            <a:r>
              <a:rPr lang="en-US" sz="5000" dirty="0">
                <a:solidFill>
                  <a:schemeClr val="bg1"/>
                </a:solidFill>
                <a:effectLst>
                  <a:outerShdw blurRad="38100" dist="38100" dir="2700000" algn="tl">
                    <a:srgbClr val="000000">
                      <a:alpha val="43137"/>
                    </a:srgbClr>
                  </a:outerShdw>
                </a:effectLst>
                <a:latin typeface="Intel Clear Pro" panose="020B0804020202060201" pitchFamily="34" charset="77"/>
                <a:ea typeface="Intel Clear Pro" panose="020B0804020202060201" pitchFamily="34" charset="77"/>
                <a:cs typeface="Intel Clear Pro" panose="020B0804020202060201" pitchFamily="34" charset="77"/>
              </a:rPr>
              <a:t> </a:t>
            </a:r>
            <a:r>
              <a:rPr lang="en-US" sz="5000" dirty="0">
                <a:solidFill>
                  <a:schemeClr val="accent3"/>
                </a:solidFill>
                <a:effectLst>
                  <a:outerShdw blurRad="38100" dist="38100" dir="2700000" algn="tl">
                    <a:srgbClr val="000000">
                      <a:alpha val="43137"/>
                    </a:srgbClr>
                  </a:outerShdw>
                </a:effectLst>
                <a:latin typeface="Intel Clear Pro" panose="020B0804020202060201" pitchFamily="34" charset="77"/>
                <a:ea typeface="Intel Clear Pro" panose="020B0804020202060201" pitchFamily="34" charset="77"/>
                <a:cs typeface="Intel Clear Pro" panose="020B0804020202060201" pitchFamily="34" charset="77"/>
              </a:rPr>
              <a:t>cycle</a:t>
            </a:r>
            <a:r>
              <a:rPr lang="en-US" sz="5000" dirty="0">
                <a:solidFill>
                  <a:schemeClr val="bg1"/>
                </a:solidFill>
                <a:effectLst>
                  <a:outerShdw blurRad="38100" dist="38100" dir="2700000" algn="tl">
                    <a:srgbClr val="000000">
                      <a:alpha val="43137"/>
                    </a:srgbClr>
                  </a:outerShdw>
                </a:effectLst>
                <a:latin typeface="Intel Clear Pro" panose="020B0804020202060201" pitchFamily="34" charset="77"/>
                <a:ea typeface="Intel Clear Pro" panose="020B0804020202060201" pitchFamily="34" charset="77"/>
                <a:cs typeface="Intel Clear Pro" panose="020B0804020202060201" pitchFamily="34" charset="77"/>
              </a:rPr>
              <a:t> </a:t>
            </a:r>
            <a:br>
              <a:rPr lang="en-US" sz="5000" dirty="0">
                <a:solidFill>
                  <a:schemeClr val="bg1"/>
                </a:solidFill>
                <a:effectLst>
                  <a:outerShdw blurRad="38100" dist="38100" dir="2700000" algn="tl">
                    <a:srgbClr val="000000">
                      <a:alpha val="43137"/>
                    </a:srgbClr>
                  </a:outerShdw>
                </a:effectLst>
                <a:latin typeface="Intel Clear Pro" panose="020B0804020202060201" pitchFamily="34" charset="77"/>
                <a:ea typeface="Intel Clear Pro" panose="020B0804020202060201" pitchFamily="34" charset="77"/>
                <a:cs typeface="Intel Clear Pro" panose="020B0804020202060201" pitchFamily="34" charset="77"/>
              </a:rPr>
            </a:br>
            <a:r>
              <a:rPr lang="en-US" sz="5000" dirty="0">
                <a:solidFill>
                  <a:schemeClr val="bg1"/>
                </a:solidFill>
                <a:effectLst>
                  <a:outerShdw blurRad="38100" dist="38100" dir="2700000" algn="tl">
                    <a:srgbClr val="000000">
                      <a:alpha val="43137"/>
                    </a:srgbClr>
                  </a:outerShdw>
                </a:effectLst>
                <a:latin typeface="Intel Clear Pro" panose="020B0804020202060201" pitchFamily="34" charset="77"/>
                <a:ea typeface="Intel Clear Pro" panose="020B0804020202060201" pitchFamily="34" charset="77"/>
                <a:cs typeface="Intel Clear Pro" panose="020B0804020202060201" pitchFamily="34" charset="77"/>
              </a:rPr>
              <a:t>of growth</a:t>
            </a:r>
          </a:p>
        </p:txBody>
      </p:sp>
      <p:grpSp>
        <p:nvGrpSpPr>
          <p:cNvPr id="53" name="Group 52">
            <a:extLst>
              <a:ext uri="{FF2B5EF4-FFF2-40B4-BE49-F238E27FC236}">
                <a16:creationId xmlns:a16="http://schemas.microsoft.com/office/drawing/2014/main" id="{8F3F6B4F-F052-4234-B570-DD1DD07664A4}"/>
              </a:ext>
            </a:extLst>
          </p:cNvPr>
          <p:cNvGrpSpPr/>
          <p:nvPr/>
        </p:nvGrpSpPr>
        <p:grpSpPr>
          <a:xfrm>
            <a:off x="4292516" y="309803"/>
            <a:ext cx="4111895" cy="4112344"/>
            <a:chOff x="5486011" y="189975"/>
            <a:chExt cx="6479558" cy="6480266"/>
          </a:xfrm>
        </p:grpSpPr>
        <p:grpSp>
          <p:nvGrpSpPr>
            <p:cNvPr id="54" name="Group 53">
              <a:extLst>
                <a:ext uri="{FF2B5EF4-FFF2-40B4-BE49-F238E27FC236}">
                  <a16:creationId xmlns:a16="http://schemas.microsoft.com/office/drawing/2014/main" id="{AADF65B6-ABA8-4CF5-833F-22D6F84B0AC9}"/>
                </a:ext>
              </a:extLst>
            </p:cNvPr>
            <p:cNvGrpSpPr/>
            <p:nvPr/>
          </p:nvGrpSpPr>
          <p:grpSpPr>
            <a:xfrm>
              <a:off x="5486011" y="189975"/>
              <a:ext cx="6479558" cy="6480266"/>
              <a:chOff x="1091" y="606043"/>
              <a:chExt cx="4605526" cy="4606031"/>
            </a:xfrm>
          </p:grpSpPr>
          <p:sp>
            <p:nvSpPr>
              <p:cNvPr id="70" name="Donut 51">
                <a:extLst>
                  <a:ext uri="{FF2B5EF4-FFF2-40B4-BE49-F238E27FC236}">
                    <a16:creationId xmlns:a16="http://schemas.microsoft.com/office/drawing/2014/main" id="{B88C3EC7-BD99-4AFF-AC5F-DA7EFD73C227}"/>
                  </a:ext>
                </a:extLst>
              </p:cNvPr>
              <p:cNvSpPr/>
              <p:nvPr/>
            </p:nvSpPr>
            <p:spPr bwMode="auto">
              <a:xfrm>
                <a:off x="1091" y="606043"/>
                <a:ext cx="4605526" cy="4605524"/>
              </a:xfrm>
              <a:prstGeom prst="donut">
                <a:avLst>
                  <a:gd name="adj" fmla="val 6839"/>
                </a:avLst>
              </a:prstGeom>
              <a:blipFill>
                <a:blip r:embed="rId4"/>
                <a:stretch>
                  <a:fillRect/>
                </a:stretch>
              </a:blipFill>
              <a:ln w="9525" cap="flat" cmpd="sng" algn="ctr">
                <a:noFill/>
                <a:prstDash val="solid"/>
                <a:round/>
                <a:headEnd type="none" w="med" len="med"/>
                <a:tailEnd type="none" w="med" len="med"/>
              </a:ln>
              <a:effectLst/>
            </p:spPr>
            <p:txBody>
              <a:bodyPr vert="horz" wrap="square" lIns="51397" tIns="25700" rIns="51397" bIns="25700" numCol="1" rtlCol="0" anchor="t" anchorCtr="1" compatLnSpc="1">
                <a:prstTxWarp prst="textNoShape">
                  <a:avLst/>
                </a:prstTxWarp>
                <a:noAutofit/>
              </a:bodyPr>
              <a:lstStyle/>
              <a:p>
                <a:pPr algn="ctr" defTabSz="514350" fontAlgn="base">
                  <a:lnSpc>
                    <a:spcPct val="95000"/>
                  </a:lnSpc>
                  <a:spcBef>
                    <a:spcPct val="30000"/>
                  </a:spcBef>
                  <a:spcAft>
                    <a:spcPct val="0"/>
                  </a:spcAft>
                  <a:buClr>
                    <a:prstClr val="white"/>
                  </a:buClr>
                  <a:defRPr/>
                </a:pPr>
                <a:endParaRPr lang="en-US" sz="1575" ker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1" name="Donut 52">
                <a:extLst>
                  <a:ext uri="{FF2B5EF4-FFF2-40B4-BE49-F238E27FC236}">
                    <a16:creationId xmlns:a16="http://schemas.microsoft.com/office/drawing/2014/main" id="{A21BA811-DC52-46C8-986A-6C38169003A1}"/>
                  </a:ext>
                </a:extLst>
              </p:cNvPr>
              <p:cNvSpPr/>
              <p:nvPr/>
            </p:nvSpPr>
            <p:spPr bwMode="auto">
              <a:xfrm>
                <a:off x="1091" y="606550"/>
                <a:ext cx="4605526" cy="4605524"/>
              </a:xfrm>
              <a:prstGeom prst="donut">
                <a:avLst>
                  <a:gd name="adj" fmla="val 6839"/>
                </a:avLst>
              </a:prstGeom>
              <a:solidFill>
                <a:srgbClr val="003C71">
                  <a:alpha val="49000"/>
                </a:srgbClr>
              </a:solidFill>
              <a:ln w="9525" cap="flat" cmpd="sng" algn="ctr">
                <a:noFill/>
                <a:prstDash val="solid"/>
                <a:round/>
                <a:headEnd type="none" w="med" len="med"/>
                <a:tailEnd type="none" w="med" len="med"/>
              </a:ln>
              <a:effectLst/>
            </p:spPr>
            <p:txBody>
              <a:bodyPr vert="horz" wrap="square" lIns="51397" tIns="25700" rIns="51397" bIns="25700" numCol="1" rtlCol="0" anchor="t" anchorCtr="1" compatLnSpc="1">
                <a:prstTxWarp prst="textNoShape">
                  <a:avLst/>
                </a:prstTxWarp>
                <a:noAutofit/>
              </a:bodyPr>
              <a:lstStyle/>
              <a:p>
                <a:pPr algn="ctr" defTabSz="514350" fontAlgn="base">
                  <a:lnSpc>
                    <a:spcPct val="95000"/>
                  </a:lnSpc>
                  <a:spcBef>
                    <a:spcPct val="30000"/>
                  </a:spcBef>
                  <a:spcAft>
                    <a:spcPct val="0"/>
                  </a:spcAft>
                  <a:buClr>
                    <a:prstClr val="white"/>
                  </a:buClr>
                  <a:defRPr/>
                </a:pPr>
                <a:endParaRPr lang="en-US" sz="1575" ker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2" name="Rectangle 71">
                <a:extLst>
                  <a:ext uri="{FF2B5EF4-FFF2-40B4-BE49-F238E27FC236}">
                    <a16:creationId xmlns:a16="http://schemas.microsoft.com/office/drawing/2014/main" id="{F6B4C13C-04D9-4745-8EA4-3598BD282F75}"/>
                  </a:ext>
                </a:extLst>
              </p:cNvPr>
              <p:cNvSpPr/>
              <p:nvPr/>
            </p:nvSpPr>
            <p:spPr>
              <a:xfrm rot="16370866">
                <a:off x="1381192" y="336246"/>
                <a:ext cx="1949260" cy="2953252"/>
              </a:xfrm>
              <a:prstGeom prst="rect">
                <a:avLst/>
              </a:prstGeom>
              <a:noFill/>
            </p:spPr>
            <p:txBody>
              <a:bodyPr spcFirstLastPara="1" wrap="none" lIns="51435" tIns="25718" rIns="51435" bIns="25718" numCol="1">
                <a:prstTxWarp prst="textCircle">
                  <a:avLst/>
                </a:prstTxWarp>
                <a:spAutoFit/>
                <a:scene3d>
                  <a:camera prst="orthographicFront">
                    <a:rot lat="0" lon="21594000" rev="0"/>
                  </a:camera>
                  <a:lightRig rig="threePt" dir="t"/>
                </a:scene3d>
              </a:bodyPr>
              <a:lstStyle/>
              <a:p>
                <a:pPr algn="ctr" defTabSz="514350">
                  <a:defRPr/>
                </a:pPr>
                <a:r>
                  <a:rPr lang="en-US" sz="1800" kern="0" dirty="0">
                    <a:ln w="0"/>
                    <a:solidFill>
                      <a:prstClr val="white"/>
                    </a:solidFill>
                    <a:effectLst>
                      <a:outerShdw blurRad="38100" dist="19050" dir="2700000" algn="tl" rotWithShape="0">
                        <a:prstClr val="black">
                          <a:alpha val="40000"/>
                        </a:prstClr>
                      </a:outerShdw>
                    </a:effectLst>
                    <a:latin typeface="Intel Clear Pro"/>
                  </a:rPr>
                  <a:t>Customer Experiences</a:t>
                </a:r>
                <a:endParaRPr lang="en-US" sz="1800" kern="0" dirty="0">
                  <a:ln w="0"/>
                  <a:solidFill>
                    <a:prstClr val="white"/>
                  </a:solidFill>
                  <a:effectLst>
                    <a:outerShdw blurRad="38100" dist="19050" dir="2700000" algn="tl" rotWithShape="0">
                      <a:prstClr val="black">
                        <a:alpha val="40000"/>
                      </a:prstClr>
                    </a:outerShdw>
                  </a:effectLst>
                </a:endParaRPr>
              </a:p>
            </p:txBody>
          </p:sp>
          <p:sp>
            <p:nvSpPr>
              <p:cNvPr id="73" name="Rectangle 72">
                <a:extLst>
                  <a:ext uri="{FF2B5EF4-FFF2-40B4-BE49-F238E27FC236}">
                    <a16:creationId xmlns:a16="http://schemas.microsoft.com/office/drawing/2014/main" id="{D9BB6647-2731-4BEA-BFC6-0B3054A1DD56}"/>
                  </a:ext>
                </a:extLst>
              </p:cNvPr>
              <p:cNvSpPr/>
              <p:nvPr/>
            </p:nvSpPr>
            <p:spPr>
              <a:xfrm rot="5625813">
                <a:off x="1287288" y="2544878"/>
                <a:ext cx="1949260" cy="2953252"/>
              </a:xfrm>
              <a:prstGeom prst="rect">
                <a:avLst/>
              </a:prstGeom>
              <a:noFill/>
            </p:spPr>
            <p:txBody>
              <a:bodyPr spcFirstLastPara="1" wrap="none" lIns="51435" tIns="25718" rIns="51435" bIns="25718" numCol="1">
                <a:prstTxWarp prst="textCircle">
                  <a:avLst/>
                </a:prstTxWarp>
                <a:spAutoFit/>
                <a:scene3d>
                  <a:camera prst="orthographicFront">
                    <a:rot lat="0" lon="21594000" rev="0"/>
                  </a:camera>
                  <a:lightRig rig="threePt" dir="t"/>
                </a:scene3d>
              </a:bodyPr>
              <a:lstStyle/>
              <a:p>
                <a:pPr algn="ctr" defTabSz="514350">
                  <a:defRPr/>
                </a:pPr>
                <a:r>
                  <a:rPr lang="en-US" sz="1800" kern="0" dirty="0">
                    <a:ln w="0"/>
                    <a:solidFill>
                      <a:prstClr val="white"/>
                    </a:solidFill>
                    <a:effectLst>
                      <a:outerShdw blurRad="38100" dist="19050" dir="2700000" algn="tl" rotWithShape="0">
                        <a:prstClr val="black">
                          <a:alpha val="40000"/>
                        </a:prstClr>
                      </a:outerShdw>
                    </a:effectLst>
                    <a:latin typeface="Intel Clear Pro"/>
                  </a:rPr>
                  <a:t> Customer Experiences</a:t>
                </a:r>
                <a:endParaRPr lang="en-US" sz="1800" kern="0" dirty="0">
                  <a:ln w="0"/>
                  <a:solidFill>
                    <a:prstClr val="white"/>
                  </a:solidFill>
                  <a:effectLst>
                    <a:outerShdw blurRad="38100" dist="19050" dir="2700000" algn="tl" rotWithShape="0">
                      <a:prstClr val="black">
                        <a:alpha val="40000"/>
                      </a:prstClr>
                    </a:outerShdw>
                  </a:effectLst>
                </a:endParaRPr>
              </a:p>
            </p:txBody>
          </p:sp>
        </p:grpSp>
        <p:sp>
          <p:nvSpPr>
            <p:cNvPr id="55" name="Freeform 41">
              <a:extLst>
                <a:ext uri="{FF2B5EF4-FFF2-40B4-BE49-F238E27FC236}">
                  <a16:creationId xmlns:a16="http://schemas.microsoft.com/office/drawing/2014/main" id="{601A6D8E-453A-4707-80FB-867EF45D4A17}"/>
                </a:ext>
              </a:extLst>
            </p:cNvPr>
            <p:cNvSpPr>
              <a:spLocks/>
            </p:cNvSpPr>
            <p:nvPr/>
          </p:nvSpPr>
          <p:spPr bwMode="auto">
            <a:xfrm rot="6913411">
              <a:off x="6438301" y="389372"/>
              <a:ext cx="4454383" cy="4871018"/>
            </a:xfrm>
            <a:custGeom>
              <a:avLst/>
              <a:gdLst>
                <a:gd name="T0" fmla="*/ 673 w 731"/>
                <a:gd name="T1" fmla="*/ 708 h 800"/>
                <a:gd name="T2" fmla="*/ 682 w 731"/>
                <a:gd name="T3" fmla="*/ 650 h 800"/>
                <a:gd name="T4" fmla="*/ 451 w 731"/>
                <a:gd name="T5" fmla="*/ 728 h 800"/>
                <a:gd name="T6" fmla="*/ 71 w 731"/>
                <a:gd name="T7" fmla="*/ 348 h 800"/>
                <a:gd name="T8" fmla="*/ 174 w 731"/>
                <a:gd name="T9" fmla="*/ 89 h 800"/>
                <a:gd name="T10" fmla="*/ 197 w 731"/>
                <a:gd name="T11" fmla="*/ 115 h 800"/>
                <a:gd name="T12" fmla="*/ 207 w 731"/>
                <a:gd name="T13" fmla="*/ 57 h 800"/>
                <a:gd name="T14" fmla="*/ 218 w 731"/>
                <a:gd name="T15" fmla="*/ 0 h 800"/>
                <a:gd name="T16" fmla="*/ 158 w 731"/>
                <a:gd name="T17" fmla="*/ 4 h 800"/>
                <a:gd name="T18" fmla="*/ 101 w 731"/>
                <a:gd name="T19" fmla="*/ 8 h 800"/>
                <a:gd name="T20" fmla="*/ 125 w 731"/>
                <a:gd name="T21" fmla="*/ 35 h 800"/>
                <a:gd name="T22" fmla="*/ 0 w 731"/>
                <a:gd name="T23" fmla="*/ 348 h 800"/>
                <a:gd name="T24" fmla="*/ 451 w 731"/>
                <a:gd name="T25" fmla="*/ 800 h 800"/>
                <a:gd name="T26" fmla="*/ 731 w 731"/>
                <a:gd name="T27" fmla="*/ 703 h 800"/>
                <a:gd name="T28" fmla="*/ 673 w 731"/>
                <a:gd name="T29" fmla="*/ 70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1" h="800">
                  <a:moveTo>
                    <a:pt x="673" y="708"/>
                  </a:moveTo>
                  <a:cubicBezTo>
                    <a:pt x="682" y="650"/>
                    <a:pt x="682" y="650"/>
                    <a:pt x="682" y="650"/>
                  </a:cubicBezTo>
                  <a:cubicBezTo>
                    <a:pt x="618" y="699"/>
                    <a:pt x="538" y="728"/>
                    <a:pt x="451" y="728"/>
                  </a:cubicBezTo>
                  <a:cubicBezTo>
                    <a:pt x="242" y="728"/>
                    <a:pt x="71" y="558"/>
                    <a:pt x="71" y="348"/>
                  </a:cubicBezTo>
                  <a:cubicBezTo>
                    <a:pt x="71" y="248"/>
                    <a:pt x="110" y="156"/>
                    <a:pt x="174" y="89"/>
                  </a:cubicBezTo>
                  <a:cubicBezTo>
                    <a:pt x="197" y="115"/>
                    <a:pt x="197" y="115"/>
                    <a:pt x="197" y="115"/>
                  </a:cubicBezTo>
                  <a:cubicBezTo>
                    <a:pt x="207" y="57"/>
                    <a:pt x="207" y="57"/>
                    <a:pt x="207" y="57"/>
                  </a:cubicBezTo>
                  <a:cubicBezTo>
                    <a:pt x="218" y="0"/>
                    <a:pt x="218" y="0"/>
                    <a:pt x="218" y="0"/>
                  </a:cubicBezTo>
                  <a:cubicBezTo>
                    <a:pt x="158" y="4"/>
                    <a:pt x="158" y="4"/>
                    <a:pt x="158" y="4"/>
                  </a:cubicBezTo>
                  <a:cubicBezTo>
                    <a:pt x="101" y="8"/>
                    <a:pt x="101" y="8"/>
                    <a:pt x="101" y="8"/>
                  </a:cubicBezTo>
                  <a:cubicBezTo>
                    <a:pt x="125" y="35"/>
                    <a:pt x="125" y="35"/>
                    <a:pt x="125" y="35"/>
                  </a:cubicBezTo>
                  <a:cubicBezTo>
                    <a:pt x="47" y="116"/>
                    <a:pt x="0" y="226"/>
                    <a:pt x="0" y="348"/>
                  </a:cubicBezTo>
                  <a:cubicBezTo>
                    <a:pt x="0" y="597"/>
                    <a:pt x="202" y="800"/>
                    <a:pt x="451" y="800"/>
                  </a:cubicBezTo>
                  <a:cubicBezTo>
                    <a:pt x="557" y="800"/>
                    <a:pt x="654" y="764"/>
                    <a:pt x="731" y="703"/>
                  </a:cubicBezTo>
                  <a:lnTo>
                    <a:pt x="673" y="708"/>
                  </a:lnTo>
                  <a:close/>
                </a:path>
              </a:pathLst>
            </a:custGeom>
            <a:gradFill>
              <a:gsLst>
                <a:gs pos="0">
                  <a:srgbClr val="FDB813">
                    <a:alpha val="0"/>
                  </a:srgbClr>
                </a:gs>
                <a:gs pos="100000">
                  <a:srgbClr val="FC4C02">
                    <a:alpha val="74000"/>
                  </a:srgbClr>
                </a:gs>
              </a:gsLst>
              <a:lin ang="10800000" scaled="0"/>
            </a:gradFill>
            <a:ln>
              <a:noFill/>
            </a:ln>
          </p:spPr>
          <p:txBody>
            <a:bodyPr vert="horz" wrap="square" lIns="51435" tIns="25718" rIns="51435" bIns="25718" numCol="1" anchor="t" anchorCtr="0" compatLnSpc="1">
              <a:prstTxWarp prst="textNoShape">
                <a:avLst/>
              </a:prstTxWarp>
            </a:bodyPr>
            <a:lstStyle/>
            <a:p>
              <a:pPr defTabSz="257175">
                <a:defRPr/>
              </a:pPr>
              <a:endParaRPr lang="en-US" sz="1013" kern="0" dirty="0">
                <a:solidFill>
                  <a:prstClr val="white"/>
                </a:solidFill>
              </a:endParaRPr>
            </a:p>
          </p:txBody>
        </p:sp>
        <p:sp>
          <p:nvSpPr>
            <p:cNvPr id="56" name="Freeform 42">
              <a:extLst>
                <a:ext uri="{FF2B5EF4-FFF2-40B4-BE49-F238E27FC236}">
                  <a16:creationId xmlns:a16="http://schemas.microsoft.com/office/drawing/2014/main" id="{122A9C78-9AE0-4722-8BD0-FFFFA9482C11}"/>
                </a:ext>
              </a:extLst>
            </p:cNvPr>
            <p:cNvSpPr>
              <a:spLocks/>
            </p:cNvSpPr>
            <p:nvPr/>
          </p:nvSpPr>
          <p:spPr bwMode="auto">
            <a:xfrm rot="6913411">
              <a:off x="6506986" y="1516596"/>
              <a:ext cx="4541825" cy="4945602"/>
            </a:xfrm>
            <a:custGeom>
              <a:avLst/>
              <a:gdLst>
                <a:gd name="T0" fmla="*/ 745 w 745"/>
                <a:gd name="T1" fmla="*/ 452 h 812"/>
                <a:gd name="T2" fmla="*/ 293 w 745"/>
                <a:gd name="T3" fmla="*/ 0 h 812"/>
                <a:gd name="T4" fmla="*/ 0 w 745"/>
                <a:gd name="T5" fmla="*/ 108 h 812"/>
                <a:gd name="T6" fmla="*/ 60 w 745"/>
                <a:gd name="T7" fmla="*/ 104 h 812"/>
                <a:gd name="T8" fmla="*/ 49 w 745"/>
                <a:gd name="T9" fmla="*/ 161 h 812"/>
                <a:gd name="T10" fmla="*/ 293 w 745"/>
                <a:gd name="T11" fmla="*/ 72 h 812"/>
                <a:gd name="T12" fmla="*/ 674 w 745"/>
                <a:gd name="T13" fmla="*/ 452 h 812"/>
                <a:gd name="T14" fmla="*/ 559 w 745"/>
                <a:gd name="T15" fmla="*/ 724 h 812"/>
                <a:gd name="T16" fmla="*/ 533 w 745"/>
                <a:gd name="T17" fmla="*/ 697 h 812"/>
                <a:gd name="T18" fmla="*/ 524 w 745"/>
                <a:gd name="T19" fmla="*/ 754 h 812"/>
                <a:gd name="T20" fmla="*/ 515 w 745"/>
                <a:gd name="T21" fmla="*/ 812 h 812"/>
                <a:gd name="T22" fmla="*/ 573 w 745"/>
                <a:gd name="T23" fmla="*/ 807 h 812"/>
                <a:gd name="T24" fmla="*/ 631 w 745"/>
                <a:gd name="T25" fmla="*/ 802 h 812"/>
                <a:gd name="T26" fmla="*/ 608 w 745"/>
                <a:gd name="T27" fmla="*/ 777 h 812"/>
                <a:gd name="T28" fmla="*/ 745 w 745"/>
                <a:gd name="T29" fmla="*/ 45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5" h="812">
                  <a:moveTo>
                    <a:pt x="745" y="452"/>
                  </a:moveTo>
                  <a:cubicBezTo>
                    <a:pt x="745" y="202"/>
                    <a:pt x="543" y="0"/>
                    <a:pt x="293" y="0"/>
                  </a:cubicBezTo>
                  <a:cubicBezTo>
                    <a:pt x="182" y="0"/>
                    <a:pt x="79" y="41"/>
                    <a:pt x="0" y="108"/>
                  </a:cubicBezTo>
                  <a:cubicBezTo>
                    <a:pt x="60" y="104"/>
                    <a:pt x="60" y="104"/>
                    <a:pt x="60" y="104"/>
                  </a:cubicBezTo>
                  <a:cubicBezTo>
                    <a:pt x="49" y="161"/>
                    <a:pt x="49" y="161"/>
                    <a:pt x="49" y="161"/>
                  </a:cubicBezTo>
                  <a:cubicBezTo>
                    <a:pt x="115" y="105"/>
                    <a:pt x="201" y="72"/>
                    <a:pt x="293" y="72"/>
                  </a:cubicBezTo>
                  <a:cubicBezTo>
                    <a:pt x="503" y="72"/>
                    <a:pt x="674" y="242"/>
                    <a:pt x="674" y="452"/>
                  </a:cubicBezTo>
                  <a:cubicBezTo>
                    <a:pt x="674" y="559"/>
                    <a:pt x="629" y="655"/>
                    <a:pt x="559" y="724"/>
                  </a:cubicBezTo>
                  <a:cubicBezTo>
                    <a:pt x="533" y="697"/>
                    <a:pt x="533" y="697"/>
                    <a:pt x="533" y="697"/>
                  </a:cubicBezTo>
                  <a:cubicBezTo>
                    <a:pt x="524" y="754"/>
                    <a:pt x="524" y="754"/>
                    <a:pt x="524" y="754"/>
                  </a:cubicBezTo>
                  <a:cubicBezTo>
                    <a:pt x="515" y="812"/>
                    <a:pt x="515" y="812"/>
                    <a:pt x="515" y="812"/>
                  </a:cubicBezTo>
                  <a:cubicBezTo>
                    <a:pt x="573" y="807"/>
                    <a:pt x="573" y="807"/>
                    <a:pt x="573" y="807"/>
                  </a:cubicBezTo>
                  <a:cubicBezTo>
                    <a:pt x="631" y="802"/>
                    <a:pt x="631" y="802"/>
                    <a:pt x="631" y="802"/>
                  </a:cubicBezTo>
                  <a:cubicBezTo>
                    <a:pt x="608" y="777"/>
                    <a:pt x="608" y="777"/>
                    <a:pt x="608" y="777"/>
                  </a:cubicBezTo>
                  <a:cubicBezTo>
                    <a:pt x="693" y="695"/>
                    <a:pt x="745" y="579"/>
                    <a:pt x="745" y="452"/>
                  </a:cubicBezTo>
                  <a:close/>
                </a:path>
              </a:pathLst>
            </a:custGeom>
            <a:gradFill>
              <a:gsLst>
                <a:gs pos="0">
                  <a:srgbClr val="FDB813">
                    <a:alpha val="0"/>
                  </a:srgbClr>
                </a:gs>
                <a:gs pos="100000">
                  <a:srgbClr val="FC4C02">
                    <a:alpha val="69000"/>
                  </a:srgbClr>
                </a:gs>
              </a:gsLst>
              <a:lin ang="0" scaled="0"/>
            </a:gradFill>
            <a:ln>
              <a:noFill/>
            </a:ln>
          </p:spPr>
          <p:txBody>
            <a:bodyPr vert="horz" wrap="square" lIns="51435" tIns="25718" rIns="51435" bIns="25718" numCol="1" anchor="t" anchorCtr="0" compatLnSpc="1">
              <a:prstTxWarp prst="textNoShape">
                <a:avLst/>
              </a:prstTxWarp>
            </a:bodyPr>
            <a:lstStyle/>
            <a:p>
              <a:pPr defTabSz="257175">
                <a:defRPr/>
              </a:pPr>
              <a:endParaRPr lang="en-US" sz="1013" kern="0">
                <a:solidFill>
                  <a:prstClr val="white"/>
                </a:solidFill>
              </a:endParaRPr>
            </a:p>
          </p:txBody>
        </p:sp>
        <p:sp>
          <p:nvSpPr>
            <p:cNvPr id="57" name="Rectangle 56">
              <a:extLst>
                <a:ext uri="{FF2B5EF4-FFF2-40B4-BE49-F238E27FC236}">
                  <a16:creationId xmlns:a16="http://schemas.microsoft.com/office/drawing/2014/main" id="{EA848F5E-4D07-4BD8-8EFC-42304E69B612}"/>
                </a:ext>
              </a:extLst>
            </p:cNvPr>
            <p:cNvSpPr/>
            <p:nvPr/>
          </p:nvSpPr>
          <p:spPr>
            <a:xfrm rot="19213725">
              <a:off x="7761383" y="1022914"/>
              <a:ext cx="3219026" cy="3742033"/>
            </a:xfrm>
            <a:prstGeom prst="rect">
              <a:avLst/>
            </a:prstGeom>
            <a:noFill/>
          </p:spPr>
          <p:txBody>
            <a:bodyPr spcFirstLastPara="1" wrap="none" lIns="51435" tIns="25718" rIns="51435" bIns="25718" numCol="1">
              <a:prstTxWarp prst="textCircle">
                <a:avLst/>
              </a:prstTxWarp>
              <a:spAutoFit/>
              <a:scene3d>
                <a:camera prst="orthographicFront">
                  <a:rot lat="0" lon="21594000" rev="0"/>
                </a:camera>
                <a:lightRig rig="threePt" dir="t"/>
              </a:scene3d>
            </a:bodyPr>
            <a:lstStyle/>
            <a:p>
              <a:pPr algn="ctr" defTabSz="514350">
                <a:defRPr/>
              </a:pPr>
              <a:r>
                <a:rPr lang="en-US" sz="1575" kern="0" dirty="0">
                  <a:ln w="0"/>
                  <a:solidFill>
                    <a:prstClr val="white"/>
                  </a:solidFill>
                  <a:effectLst>
                    <a:outerShdw blurRad="38100" dist="19050" dir="2700000" algn="tl" rotWithShape="0">
                      <a:prstClr val="black">
                        <a:alpha val="40000"/>
                      </a:prstClr>
                    </a:outerShdw>
                  </a:effectLst>
                  <a:latin typeface="Intel Clear Pro"/>
                </a:rPr>
                <a:t>connectivity</a:t>
              </a:r>
              <a:endParaRPr lang="en-US" sz="1575" kern="0" dirty="0">
                <a:ln w="0"/>
                <a:solidFill>
                  <a:prstClr val="white"/>
                </a:solidFill>
                <a:effectLst>
                  <a:outerShdw blurRad="38100" dist="19050" dir="2700000" algn="tl" rotWithShape="0">
                    <a:prstClr val="black">
                      <a:alpha val="40000"/>
                    </a:prstClr>
                  </a:outerShdw>
                </a:effectLst>
              </a:endParaRPr>
            </a:p>
          </p:txBody>
        </p:sp>
        <p:sp>
          <p:nvSpPr>
            <p:cNvPr id="58" name="Rectangle 57">
              <a:extLst>
                <a:ext uri="{FF2B5EF4-FFF2-40B4-BE49-F238E27FC236}">
                  <a16:creationId xmlns:a16="http://schemas.microsoft.com/office/drawing/2014/main" id="{68768A57-5BAF-4F1A-9A82-7F79BF8832AC}"/>
                </a:ext>
              </a:extLst>
            </p:cNvPr>
            <p:cNvSpPr/>
            <p:nvPr/>
          </p:nvSpPr>
          <p:spPr>
            <a:xfrm rot="8499152">
              <a:off x="6435915" y="2092702"/>
              <a:ext cx="3219026" cy="3742033"/>
            </a:xfrm>
            <a:prstGeom prst="rect">
              <a:avLst/>
            </a:prstGeom>
            <a:noFill/>
          </p:spPr>
          <p:txBody>
            <a:bodyPr spcFirstLastPara="1" wrap="none" lIns="51435" tIns="25718" rIns="51435" bIns="25718" numCol="1">
              <a:prstTxWarp prst="textCircle">
                <a:avLst/>
              </a:prstTxWarp>
              <a:spAutoFit/>
              <a:scene3d>
                <a:camera prst="orthographicFront">
                  <a:rot lat="0" lon="21594000" rev="0"/>
                </a:camera>
                <a:lightRig rig="threePt" dir="t"/>
              </a:scene3d>
            </a:bodyPr>
            <a:lstStyle/>
            <a:p>
              <a:pPr algn="ctr" defTabSz="514350">
                <a:defRPr/>
              </a:pPr>
              <a:r>
                <a:rPr lang="en-US" sz="1575" kern="0" dirty="0">
                  <a:ln w="0"/>
                  <a:solidFill>
                    <a:prstClr val="white"/>
                  </a:solidFill>
                  <a:effectLst>
                    <a:outerShdw blurRad="38100" dist="19050" dir="2700000" algn="tl" rotWithShape="0">
                      <a:prstClr val="black">
                        <a:alpha val="40000"/>
                      </a:prstClr>
                    </a:outerShdw>
                  </a:effectLst>
                  <a:latin typeface="Intel Clear Pro"/>
                </a:rPr>
                <a:t>connectivity</a:t>
              </a:r>
              <a:endParaRPr lang="en-US" sz="1575" kern="0" dirty="0">
                <a:ln w="0"/>
                <a:solidFill>
                  <a:prstClr val="white"/>
                </a:solidFill>
                <a:effectLst>
                  <a:outerShdw blurRad="38100" dist="19050" dir="2700000" algn="tl" rotWithShape="0">
                    <a:prstClr val="black">
                      <a:alpha val="40000"/>
                    </a:prstClr>
                  </a:outerShdw>
                </a:effectLst>
              </a:endParaRPr>
            </a:p>
          </p:txBody>
        </p:sp>
        <p:sp>
          <p:nvSpPr>
            <p:cNvPr id="59" name="Oval 43">
              <a:extLst>
                <a:ext uri="{FF2B5EF4-FFF2-40B4-BE49-F238E27FC236}">
                  <a16:creationId xmlns:a16="http://schemas.microsoft.com/office/drawing/2014/main" id="{8B16C303-3812-44E2-9FBC-EC4B596038BC}"/>
                </a:ext>
              </a:extLst>
            </p:cNvPr>
            <p:cNvSpPr>
              <a:spLocks noChangeArrowheads="1"/>
            </p:cNvSpPr>
            <p:nvPr/>
          </p:nvSpPr>
          <p:spPr bwMode="auto">
            <a:xfrm>
              <a:off x="7829870" y="731363"/>
              <a:ext cx="1836950" cy="1828571"/>
            </a:xfrm>
            <a:prstGeom prst="ellipse">
              <a:avLst/>
            </a:prstGeom>
            <a:solidFill>
              <a:schemeClr val="accent2">
                <a:alpha val="82000"/>
              </a:schemeClr>
            </a:solidFill>
            <a:ln>
              <a:noFill/>
            </a:ln>
          </p:spPr>
          <p:txBody>
            <a:bodyPr vert="horz" wrap="square" lIns="51435" tIns="25718" rIns="51435" bIns="25718" numCol="1" anchor="t" anchorCtr="0" compatLnSpc="1">
              <a:prstTxWarp prst="textNoShape">
                <a:avLst/>
              </a:prstTxWarp>
            </a:bodyPr>
            <a:lstStyle/>
            <a:p>
              <a:pPr defTabSz="257175">
                <a:defRPr/>
              </a:pPr>
              <a:endParaRPr lang="en-US" sz="1013" kern="0">
                <a:solidFill>
                  <a:srgbClr val="00AEEF"/>
                </a:solidFill>
              </a:endParaRPr>
            </a:p>
          </p:txBody>
        </p:sp>
        <p:sp>
          <p:nvSpPr>
            <p:cNvPr id="60" name="Oval 44">
              <a:extLst>
                <a:ext uri="{FF2B5EF4-FFF2-40B4-BE49-F238E27FC236}">
                  <a16:creationId xmlns:a16="http://schemas.microsoft.com/office/drawing/2014/main" id="{81955962-3E83-4F62-84E5-DBE019EDF731}"/>
                </a:ext>
              </a:extLst>
            </p:cNvPr>
            <p:cNvSpPr>
              <a:spLocks noChangeArrowheads="1"/>
            </p:cNvSpPr>
            <p:nvPr/>
          </p:nvSpPr>
          <p:spPr bwMode="auto">
            <a:xfrm>
              <a:off x="7829870" y="4317986"/>
              <a:ext cx="1836950" cy="1828571"/>
            </a:xfrm>
            <a:prstGeom prst="ellipse">
              <a:avLst/>
            </a:prstGeom>
            <a:solidFill>
              <a:schemeClr val="accent2">
                <a:alpha val="82000"/>
              </a:schemeClr>
            </a:solidFill>
            <a:ln>
              <a:noFill/>
            </a:ln>
          </p:spPr>
          <p:txBody>
            <a:bodyPr vert="horz" wrap="square" lIns="51435" tIns="25718" rIns="51435" bIns="25718" numCol="1" anchor="t" anchorCtr="0" compatLnSpc="1">
              <a:prstTxWarp prst="textNoShape">
                <a:avLst/>
              </a:prstTxWarp>
            </a:bodyPr>
            <a:lstStyle/>
            <a:p>
              <a:pPr defTabSz="257175">
                <a:defRPr/>
              </a:pPr>
              <a:endParaRPr lang="en-US" sz="1013" kern="0">
                <a:solidFill>
                  <a:prstClr val="white"/>
                </a:solidFill>
              </a:endParaRPr>
            </a:p>
          </p:txBody>
        </p:sp>
        <p:sp>
          <p:nvSpPr>
            <p:cNvPr id="61" name="TextBox 60">
              <a:extLst>
                <a:ext uri="{FF2B5EF4-FFF2-40B4-BE49-F238E27FC236}">
                  <a16:creationId xmlns:a16="http://schemas.microsoft.com/office/drawing/2014/main" id="{B2FD2873-A76D-409C-AE1E-1536035AC284}"/>
                </a:ext>
              </a:extLst>
            </p:cNvPr>
            <p:cNvSpPr txBox="1"/>
            <p:nvPr/>
          </p:nvSpPr>
          <p:spPr>
            <a:xfrm>
              <a:off x="8000386" y="1767214"/>
              <a:ext cx="1495913" cy="756594"/>
            </a:xfrm>
            <a:prstGeom prst="rect">
              <a:avLst/>
            </a:prstGeom>
            <a:noFill/>
          </p:spPr>
          <p:txBody>
            <a:bodyPr wrap="none" rtlCol="0">
              <a:spAutoFit/>
            </a:bodyPr>
            <a:lstStyle/>
            <a:p>
              <a:pPr algn="ctr" defTabSz="257175">
                <a:lnSpc>
                  <a:spcPct val="70000"/>
                </a:lnSpc>
                <a:defRPr/>
              </a:pPr>
              <a:r>
                <a:rPr lang="en-US" sz="18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Cloud &amp;</a:t>
              </a:r>
            </a:p>
            <a:p>
              <a:pPr algn="ctr" defTabSz="257175">
                <a:lnSpc>
                  <a:spcPct val="70000"/>
                </a:lnSpc>
                <a:defRPr/>
              </a:pPr>
              <a:r>
                <a:rPr lang="en-US" sz="18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DATA Center</a:t>
              </a:r>
            </a:p>
          </p:txBody>
        </p:sp>
        <p:sp>
          <p:nvSpPr>
            <p:cNvPr id="62" name="TextBox 61">
              <a:extLst>
                <a:ext uri="{FF2B5EF4-FFF2-40B4-BE49-F238E27FC236}">
                  <a16:creationId xmlns:a16="http://schemas.microsoft.com/office/drawing/2014/main" id="{C1FA38B0-89CA-4B46-AE84-39001B1741F8}"/>
                </a:ext>
              </a:extLst>
            </p:cNvPr>
            <p:cNvSpPr txBox="1"/>
            <p:nvPr/>
          </p:nvSpPr>
          <p:spPr>
            <a:xfrm>
              <a:off x="8176734" y="5338503"/>
              <a:ext cx="1167529" cy="756594"/>
            </a:xfrm>
            <a:prstGeom prst="rect">
              <a:avLst/>
            </a:prstGeom>
            <a:noFill/>
          </p:spPr>
          <p:txBody>
            <a:bodyPr wrap="none" rtlCol="0">
              <a:spAutoFit/>
            </a:bodyPr>
            <a:lstStyle/>
            <a:p>
              <a:pPr algn="ctr" defTabSz="257175">
                <a:lnSpc>
                  <a:spcPct val="70000"/>
                </a:lnSpc>
                <a:defRPr/>
              </a:pPr>
              <a:r>
                <a:rPr lang="en-US" sz="18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Things &amp; </a:t>
              </a:r>
            </a:p>
            <a:p>
              <a:pPr algn="ctr" defTabSz="257175">
                <a:lnSpc>
                  <a:spcPct val="70000"/>
                </a:lnSpc>
                <a:defRPr/>
              </a:pPr>
              <a:r>
                <a:rPr lang="en-US" sz="18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Devices</a:t>
              </a:r>
            </a:p>
          </p:txBody>
        </p:sp>
        <p:pic>
          <p:nvPicPr>
            <p:cNvPr id="64" name="Picture 63">
              <a:extLst>
                <a:ext uri="{FF2B5EF4-FFF2-40B4-BE49-F238E27FC236}">
                  <a16:creationId xmlns:a16="http://schemas.microsoft.com/office/drawing/2014/main" id="{4DE54EB8-84AF-41A9-B605-4D23131416D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2977"/>
            <a:stretch/>
          </p:blipFill>
          <p:spPr>
            <a:xfrm>
              <a:off x="8021662" y="4871330"/>
              <a:ext cx="1357453" cy="433054"/>
            </a:xfrm>
            <a:prstGeom prst="rect">
              <a:avLst/>
            </a:prstGeom>
          </p:spPr>
        </p:pic>
        <p:pic>
          <p:nvPicPr>
            <p:cNvPr id="65" name="Picture 64">
              <a:extLst>
                <a:ext uri="{FF2B5EF4-FFF2-40B4-BE49-F238E27FC236}">
                  <a16:creationId xmlns:a16="http://schemas.microsoft.com/office/drawing/2014/main" id="{8B81B776-CD0B-4C08-A8B3-0F5013306B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4271" b="52224"/>
            <a:stretch/>
          </p:blipFill>
          <p:spPr>
            <a:xfrm>
              <a:off x="8088585" y="4566955"/>
              <a:ext cx="902214" cy="318432"/>
            </a:xfrm>
            <a:prstGeom prst="rect">
              <a:avLst/>
            </a:prstGeom>
          </p:spPr>
        </p:pic>
        <p:pic>
          <p:nvPicPr>
            <p:cNvPr id="66" name="Picture 65">
              <a:extLst>
                <a:ext uri="{FF2B5EF4-FFF2-40B4-BE49-F238E27FC236}">
                  <a16:creationId xmlns:a16="http://schemas.microsoft.com/office/drawing/2014/main" id="{0E4B369C-F339-40F1-920A-DF7372E54662}"/>
                </a:ext>
              </a:extLst>
            </p:cNvPr>
            <p:cNvPicPr>
              <a:picLocks noChangeAspect="1"/>
            </p:cNvPicPr>
            <p:nvPr/>
          </p:nvPicPr>
          <p:blipFill>
            <a:blip r:embed="rId6"/>
            <a:stretch>
              <a:fillRect/>
            </a:stretch>
          </p:blipFill>
          <p:spPr>
            <a:xfrm>
              <a:off x="9044490" y="4632237"/>
              <a:ext cx="365364" cy="218761"/>
            </a:xfrm>
            <a:prstGeom prst="rect">
              <a:avLst/>
            </a:prstGeom>
          </p:spPr>
        </p:pic>
        <p:pic>
          <p:nvPicPr>
            <p:cNvPr id="67" name="Picture 66">
              <a:extLst>
                <a:ext uri="{FF2B5EF4-FFF2-40B4-BE49-F238E27FC236}">
                  <a16:creationId xmlns:a16="http://schemas.microsoft.com/office/drawing/2014/main" id="{3B398D35-5CC6-47CC-B26B-A5574134EE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8239" y="2806599"/>
              <a:ext cx="4227968" cy="535732"/>
            </a:xfrm>
            <a:prstGeom prst="rect">
              <a:avLst/>
            </a:prstGeom>
          </p:spPr>
        </p:pic>
        <p:pic>
          <p:nvPicPr>
            <p:cNvPr id="68" name="Picture 67">
              <a:extLst>
                <a:ext uri="{FF2B5EF4-FFF2-40B4-BE49-F238E27FC236}">
                  <a16:creationId xmlns:a16="http://schemas.microsoft.com/office/drawing/2014/main" id="{F53D72B4-88C7-4BA5-A3A6-69E03C4BF5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8239" y="3567845"/>
              <a:ext cx="4227968" cy="535732"/>
            </a:xfrm>
            <a:prstGeom prst="rect">
              <a:avLst/>
            </a:prstGeom>
          </p:spPr>
        </p:pic>
        <p:sp>
          <p:nvSpPr>
            <p:cNvPr id="69" name="Oval 43">
              <a:extLst>
                <a:ext uri="{FF2B5EF4-FFF2-40B4-BE49-F238E27FC236}">
                  <a16:creationId xmlns:a16="http://schemas.microsoft.com/office/drawing/2014/main" id="{0C9CD043-E6B6-4DFD-9B9B-A0668491F2EE}"/>
                </a:ext>
              </a:extLst>
            </p:cNvPr>
            <p:cNvSpPr>
              <a:spLocks noChangeArrowheads="1"/>
            </p:cNvSpPr>
            <p:nvPr/>
          </p:nvSpPr>
          <p:spPr bwMode="auto">
            <a:xfrm>
              <a:off x="7278157" y="2739353"/>
              <a:ext cx="2993649" cy="1384285"/>
            </a:xfrm>
            <a:prstGeom prst="ellipse">
              <a:avLst/>
            </a:prstGeom>
            <a:solidFill>
              <a:schemeClr val="accent2">
                <a:alpha val="82000"/>
              </a:schemeClr>
            </a:solidFill>
            <a:ln>
              <a:noFill/>
            </a:ln>
          </p:spPr>
          <p:txBody>
            <a:bodyPr vert="horz" wrap="square" lIns="0" tIns="102870" rIns="0" bIns="51435" numCol="1" anchor="ctr" anchorCtr="0" compatLnSpc="1">
              <a:prstTxWarp prst="textNoShape">
                <a:avLst/>
              </a:prstTxWarp>
            </a:bodyPr>
            <a:lstStyle/>
            <a:p>
              <a:pPr algn="ctr" defTabSz="257175">
                <a:lnSpc>
                  <a:spcPct val="70000"/>
                </a:lnSpc>
                <a:defRPr/>
              </a:pPr>
              <a:r>
                <a:rPr lang="en-US" sz="2400" kern="0" dirty="0">
                  <a:solidFill>
                    <a:prstClr val="white"/>
                  </a:solidFill>
                  <a:latin typeface="Intel Clear Pro"/>
                </a:rPr>
                <a:t>Memory</a:t>
              </a:r>
            </a:p>
          </p:txBody>
        </p:sp>
      </p:grpSp>
      <p:pic>
        <p:nvPicPr>
          <p:cNvPr id="7" name="Picture 6">
            <a:extLst>
              <a:ext uri="{FF2B5EF4-FFF2-40B4-BE49-F238E27FC236}">
                <a16:creationId xmlns:a16="http://schemas.microsoft.com/office/drawing/2014/main" id="{8B0AB5EF-109B-3A4D-B9AD-6575A3D871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4096" y="601394"/>
            <a:ext cx="809510" cy="809510"/>
          </a:xfrm>
          <a:prstGeom prst="rect">
            <a:avLst/>
          </a:prstGeom>
        </p:spPr>
      </p:pic>
    </p:spTree>
    <p:extLst>
      <p:ext uri="{BB962C8B-B14F-4D97-AF65-F5344CB8AC3E}">
        <p14:creationId xmlns:p14="http://schemas.microsoft.com/office/powerpoint/2010/main" val="313238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BC4445-0552-44CE-B20F-FDCCBDD7C351}"/>
              </a:ext>
            </a:extLst>
          </p:cNvPr>
          <p:cNvSpPr>
            <a:spLocks noGrp="1"/>
          </p:cNvSpPr>
          <p:nvPr>
            <p:ph type="sldNum" sz="quarter" idx="12"/>
          </p:nvPr>
        </p:nvSpPr>
        <p:spPr/>
        <p:txBody>
          <a:bodyPr/>
          <a:lstStyle/>
          <a:p>
            <a:fld id="{EE2556C5-CE8C-6547-B838-EA80C61A4AF7}" type="slidenum">
              <a:rPr lang="en-US" smtClean="0">
                <a:solidFill>
                  <a:prstClr val="white"/>
                </a:solidFill>
              </a:rPr>
              <a:pPr/>
              <a:t>5</a:t>
            </a:fld>
            <a:endParaRPr lang="en-US" dirty="0">
              <a:solidFill>
                <a:prstClr val="white"/>
              </a:solidFill>
            </a:endParaRPr>
          </a:p>
        </p:txBody>
      </p:sp>
      <p:pic>
        <p:nvPicPr>
          <p:cNvPr id="12" name="Picture 11">
            <a:extLst>
              <a:ext uri="{FF2B5EF4-FFF2-40B4-BE49-F238E27FC236}">
                <a16:creationId xmlns:a16="http://schemas.microsoft.com/office/drawing/2014/main" id="{518BEAEE-FEFB-46C8-AF61-82DAC44678B3}"/>
              </a:ext>
            </a:extLst>
          </p:cNvPr>
          <p:cNvPicPr>
            <a:picLocks noChangeAspect="1"/>
          </p:cNvPicPr>
          <p:nvPr/>
        </p:nvPicPr>
        <p:blipFill>
          <a:blip r:embed="rId3"/>
          <a:stretch>
            <a:fillRect/>
          </a:stretch>
        </p:blipFill>
        <p:spPr>
          <a:xfrm>
            <a:off x="-102559" y="113867"/>
            <a:ext cx="9144000" cy="4398013"/>
          </a:xfrm>
          <a:prstGeom prst="rect">
            <a:avLst/>
          </a:prstGeom>
        </p:spPr>
      </p:pic>
    </p:spTree>
    <p:extLst>
      <p:ext uri="{BB962C8B-B14F-4D97-AF65-F5344CB8AC3E}">
        <p14:creationId xmlns:p14="http://schemas.microsoft.com/office/powerpoint/2010/main" val="67655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F28311A7-9157-A94D-8121-E0DFD25C584F}"/>
              </a:ext>
            </a:extLst>
          </p:cNvPr>
          <p:cNvSpPr/>
          <p:nvPr/>
        </p:nvSpPr>
        <p:spPr bwMode="auto">
          <a:xfrm>
            <a:off x="2239209" y="1645720"/>
            <a:ext cx="4682507" cy="2360486"/>
          </a:xfrm>
          <a:custGeom>
            <a:avLst/>
            <a:gdLst>
              <a:gd name="connsiteX0" fmla="*/ 3699628 w 7399256"/>
              <a:gd name="connsiteY0" fmla="*/ 0 h 3699626"/>
              <a:gd name="connsiteX1" fmla="*/ 7394442 w 7399256"/>
              <a:gd name="connsiteY1" fmla="*/ 3509246 h 3699626"/>
              <a:gd name="connsiteX2" fmla="*/ 7399256 w 7399256"/>
              <a:gd name="connsiteY2" fmla="*/ 3699626 h 3699626"/>
              <a:gd name="connsiteX3" fmla="*/ 0 w 7399256"/>
              <a:gd name="connsiteY3" fmla="*/ 3699626 h 3699626"/>
              <a:gd name="connsiteX4" fmla="*/ 4814 w 7399256"/>
              <a:gd name="connsiteY4" fmla="*/ 3509246 h 3699626"/>
              <a:gd name="connsiteX5" fmla="*/ 3699628 w 7399256"/>
              <a:gd name="connsiteY5" fmla="*/ 0 h 36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9256" h="3699626">
                <a:moveTo>
                  <a:pt x="3699628" y="0"/>
                </a:moveTo>
                <a:cubicBezTo>
                  <a:pt x="5679025" y="0"/>
                  <a:pt x="7295355" y="1554474"/>
                  <a:pt x="7394442" y="3509246"/>
                </a:cubicBezTo>
                <a:lnTo>
                  <a:pt x="7399256" y="3699626"/>
                </a:lnTo>
                <a:lnTo>
                  <a:pt x="0" y="3699626"/>
                </a:lnTo>
                <a:lnTo>
                  <a:pt x="4814" y="3509246"/>
                </a:lnTo>
                <a:cubicBezTo>
                  <a:pt x="103902" y="1554474"/>
                  <a:pt x="1720232" y="0"/>
                  <a:pt x="3699628" y="0"/>
                </a:cubicBezTo>
                <a:close/>
              </a:path>
            </a:pathLst>
          </a:custGeom>
          <a:blipFill dpi="0" rotWithShape="1">
            <a:blip r:embed="rId3"/>
            <a:srcRect/>
            <a:stretch>
              <a:fillRect/>
            </a:stretch>
          </a:blipFill>
          <a:ln w="9525" cap="flat" cmpd="sng" algn="ctr">
            <a:noFill/>
            <a:prstDash val="solid"/>
            <a:round/>
            <a:headEnd type="none" w="med" len="med"/>
            <a:tailEnd type="none" w="med" len="med"/>
          </a:ln>
          <a:effectLst/>
        </p:spPr>
        <p:txBody>
          <a:bodyPr rot="0" spcFirstLastPara="0" vertOverflow="overflow" horzOverflow="overflow" vert="horz" wrap="square" lIns="121829" tIns="60917" rIns="121829" bIns="60917" numCol="1" spcCol="0" rtlCol="0" fromWordArt="0" anchor="t" anchorCtr="1" forceAA="0" compatLnSpc="1">
            <a:prstTxWarp prst="textNoShape">
              <a:avLst/>
            </a:prstTxWarp>
            <a:noAutofit/>
          </a:bodyPr>
          <a:lstStyle/>
          <a:p>
            <a:pPr algn="ctr" defTabSz="1219140" fontAlgn="base">
              <a:lnSpc>
                <a:spcPct val="95000"/>
              </a:lnSpc>
              <a:spcBef>
                <a:spcPct val="30000"/>
              </a:spcBef>
              <a:spcAft>
                <a:spcPct val="0"/>
              </a:spcAft>
              <a:buClr>
                <a:prstClr val="white"/>
              </a:buClr>
            </a:pPr>
            <a:endParaRPr lang="en-US" sz="2667">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66" name="Title 1"/>
          <p:cNvSpPr txBox="1">
            <a:spLocks/>
          </p:cNvSpPr>
          <p:nvPr/>
        </p:nvSpPr>
        <p:spPr>
          <a:xfrm>
            <a:off x="455613" y="-45449"/>
            <a:ext cx="8229600" cy="868680"/>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lang="en-US" sz="5400" b="0" i="0" kern="1200" spc="0" baseline="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gn="ctr">
              <a:lnSpc>
                <a:spcPct val="70000"/>
              </a:lnSpc>
              <a:defRPr/>
            </a:pPr>
            <a:endParaRPr sz="6600">
              <a:solidFill>
                <a:srgbClr val="F8D44C">
                  <a:alpha val="90000"/>
                </a:srgbClr>
              </a:solidFill>
            </a:endParaRPr>
          </a:p>
        </p:txBody>
      </p:sp>
      <p:sp>
        <p:nvSpPr>
          <p:cNvPr id="4" name="Text Placeholder 3">
            <a:extLst>
              <a:ext uri="{FF2B5EF4-FFF2-40B4-BE49-F238E27FC236}">
                <a16:creationId xmlns:a16="http://schemas.microsoft.com/office/drawing/2014/main" id="{795C92AA-E387-AD49-ACA8-41F6625B8128}"/>
              </a:ext>
            </a:extLst>
          </p:cNvPr>
          <p:cNvSpPr>
            <a:spLocks noGrp="1"/>
          </p:cNvSpPr>
          <p:nvPr>
            <p:ph type="body" sz="quarter" idx="14"/>
          </p:nvPr>
        </p:nvSpPr>
        <p:spPr>
          <a:xfrm>
            <a:off x="456010" y="146333"/>
            <a:ext cx="8234363" cy="899755"/>
          </a:xfrm>
        </p:spPr>
        <p:txBody>
          <a:bodyPr/>
          <a:lstStyle/>
          <a:p>
            <a:r>
              <a:rPr lang="en-US" dirty="0"/>
              <a:t>Intel is investing in two technologies</a:t>
            </a:r>
          </a:p>
        </p:txBody>
      </p:sp>
      <p:pic>
        <p:nvPicPr>
          <p:cNvPr id="10" name="Picture 9">
            <a:extLst>
              <a:ext uri="{FF2B5EF4-FFF2-40B4-BE49-F238E27FC236}">
                <a16:creationId xmlns:a16="http://schemas.microsoft.com/office/drawing/2014/main" id="{82DBF05A-3EE7-2840-B83A-DBC76F4E9D3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2258263" y="1629515"/>
            <a:ext cx="4682507" cy="4750858"/>
          </a:xfrm>
          <a:prstGeom prst="rect">
            <a:avLst/>
          </a:prstGeom>
        </p:spPr>
      </p:pic>
      <p:sp>
        <p:nvSpPr>
          <p:cNvPr id="158" name="Isosceles Triangle 51">
            <a:extLst>
              <a:ext uri="{FF2B5EF4-FFF2-40B4-BE49-F238E27FC236}">
                <a16:creationId xmlns:a16="http://schemas.microsoft.com/office/drawing/2014/main" id="{A6A0E238-7C03-124B-9EB2-345A67404500}"/>
              </a:ext>
            </a:extLst>
          </p:cNvPr>
          <p:cNvSpPr/>
          <p:nvPr/>
        </p:nvSpPr>
        <p:spPr>
          <a:xfrm rot="16200000">
            <a:off x="4753899" y="1686621"/>
            <a:ext cx="2738272" cy="1856075"/>
          </a:xfrm>
          <a:prstGeom prst="triangle">
            <a:avLst>
              <a:gd name="adj" fmla="val 12945"/>
            </a:avLst>
          </a:prstGeom>
          <a:gradFill>
            <a:gsLst>
              <a:gs pos="0">
                <a:srgbClr val="CBE3F9">
                  <a:alpha val="5000"/>
                </a:srgbClr>
              </a:gs>
              <a:gs pos="97000">
                <a:srgbClr val="CBE3F9">
                  <a:alpha val="8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684950"/>
            <a:endParaRPr lang="en-US" sz="1425">
              <a:solidFill>
                <a:srgbClr val="00AEEF"/>
              </a:solidFill>
            </a:endParaRPr>
          </a:p>
        </p:txBody>
      </p:sp>
      <p:graphicFrame>
        <p:nvGraphicFramePr>
          <p:cNvPr id="159" name="Table 158">
            <a:extLst>
              <a:ext uri="{FF2B5EF4-FFF2-40B4-BE49-F238E27FC236}">
                <a16:creationId xmlns:a16="http://schemas.microsoft.com/office/drawing/2014/main" id="{56A4380B-B098-5C4D-899A-2EBF5870A61B}"/>
              </a:ext>
            </a:extLst>
          </p:cNvPr>
          <p:cNvGraphicFramePr>
            <a:graphicFrameLocks noGrp="1"/>
          </p:cNvGraphicFramePr>
          <p:nvPr>
            <p:extLst>
              <p:ext uri="{D42A27DB-BD31-4B8C-83A1-F6EECF244321}">
                <p14:modId xmlns:p14="http://schemas.microsoft.com/office/powerpoint/2010/main" val="2776035980"/>
              </p:ext>
            </p:extLst>
          </p:nvPr>
        </p:nvGraphicFramePr>
        <p:xfrm>
          <a:off x="7055414" y="1245525"/>
          <a:ext cx="1851660" cy="2738271"/>
        </p:xfrm>
        <a:graphic>
          <a:graphicData uri="http://schemas.openxmlformats.org/drawingml/2006/table">
            <a:tbl>
              <a:tblPr firstRow="1" bandRow="1">
                <a:effectLst>
                  <a:outerShdw blurRad="101600" dist="38100" dir="2700000" algn="tl" rotWithShape="0">
                    <a:prstClr val="black">
                      <a:alpha val="20000"/>
                    </a:prstClr>
                  </a:outerShdw>
                </a:effectLst>
                <a:tableStyleId>{21E4AEA4-8DFA-4A89-87EB-49C32662AFE0}</a:tableStyleId>
              </a:tblPr>
              <a:tblGrid>
                <a:gridCol w="1851660">
                  <a:extLst>
                    <a:ext uri="{9D8B030D-6E8A-4147-A177-3AD203B41FA5}">
                      <a16:colId xmlns:a16="http://schemas.microsoft.com/office/drawing/2014/main" val="20000"/>
                    </a:ext>
                  </a:extLst>
                </a:gridCol>
              </a:tblGrid>
              <a:tr h="1701951">
                <a:tc>
                  <a:txBody>
                    <a:bodyPr/>
                    <a:lstStyle/>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Intel® </a:t>
                      </a:r>
                      <a:r>
                        <a:rPr lang="en-US" sz="2100" dirty="0" err="1">
                          <a:latin typeface="Intel Clear Pro" panose="020B0804020202060201" pitchFamily="34" charset="77"/>
                          <a:ea typeface="Intel Clear Pro" panose="020B0804020202060201" pitchFamily="34" charset="77"/>
                          <a:cs typeface="Intel Clear Pro" panose="020B0804020202060201" pitchFamily="34" charset="77"/>
                        </a:rPr>
                        <a:t>Optane</a:t>
                      </a: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a:t>
                      </a:r>
                    </a:p>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Technology</a:t>
                      </a:r>
                    </a:p>
                  </a:txBody>
                  <a:tcPr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923193">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extLst>
                  <a:ext uri="{0D108BD9-81ED-4DB2-BD59-A6C34878D82A}">
                    <a16:rowId xmlns:a16="http://schemas.microsoft.com/office/drawing/2014/main" val="10001"/>
                  </a:ext>
                </a:extLst>
              </a:tr>
            </a:tbl>
          </a:graphicData>
        </a:graphic>
      </p:graphicFrame>
      <p:pic>
        <p:nvPicPr>
          <p:cNvPr id="160" name="Picture 5">
            <a:extLst>
              <a:ext uri="{FF2B5EF4-FFF2-40B4-BE49-F238E27FC236}">
                <a16:creationId xmlns:a16="http://schemas.microsoft.com/office/drawing/2014/main" id="{A006E189-7A5B-4B41-BE35-A7B761BA57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505682" y="1433258"/>
            <a:ext cx="902320" cy="902555"/>
          </a:xfrm>
          <a:prstGeom prst="rect">
            <a:avLst/>
          </a:prstGeom>
          <a:noFill/>
          <a:effectLst>
            <a:outerShdw blurRad="50800" dist="63500" dir="5400000" algn="ctr" rotWithShape="0">
              <a:schemeClr val="tx1">
                <a:alpha val="15000"/>
              </a:schemeClr>
            </a:outerShdw>
          </a:effectLst>
          <a:extLst>
            <a:ext uri="{909E8E84-426E-40DD-AFC4-6F175D3DCCD1}">
              <a14:hiddenFill xmlns:a14="http://schemas.microsoft.com/office/drawing/2010/main">
                <a:solidFill>
                  <a:srgbClr val="FFFFFF"/>
                </a:solidFill>
              </a14:hiddenFill>
            </a:ext>
          </a:extLst>
        </p:spPr>
      </p:pic>
      <p:sp>
        <p:nvSpPr>
          <p:cNvPr id="161" name="Isosceles Triangle 54">
            <a:extLst>
              <a:ext uri="{FF2B5EF4-FFF2-40B4-BE49-F238E27FC236}">
                <a16:creationId xmlns:a16="http://schemas.microsoft.com/office/drawing/2014/main" id="{06FA42EC-D270-A74D-96DE-8A452FE898C9}"/>
              </a:ext>
            </a:extLst>
          </p:cNvPr>
          <p:cNvSpPr/>
          <p:nvPr/>
        </p:nvSpPr>
        <p:spPr>
          <a:xfrm rot="5400000">
            <a:off x="1646993" y="1772865"/>
            <a:ext cx="2696205" cy="1770484"/>
          </a:xfrm>
          <a:prstGeom prst="triangle">
            <a:avLst>
              <a:gd name="adj" fmla="val 60470"/>
            </a:avLst>
          </a:prstGeom>
          <a:gradFill>
            <a:gsLst>
              <a:gs pos="0">
                <a:srgbClr val="CBE3F9">
                  <a:alpha val="5000"/>
                </a:srgbClr>
              </a:gs>
              <a:gs pos="100000">
                <a:srgbClr val="CBE3F9">
                  <a:alpha val="8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684950"/>
            <a:endParaRPr lang="en-US" sz="1425">
              <a:solidFill>
                <a:srgbClr val="00AEEF"/>
              </a:solidFill>
            </a:endParaRPr>
          </a:p>
        </p:txBody>
      </p:sp>
      <p:graphicFrame>
        <p:nvGraphicFramePr>
          <p:cNvPr id="162" name="Table 161">
            <a:extLst>
              <a:ext uri="{FF2B5EF4-FFF2-40B4-BE49-F238E27FC236}">
                <a16:creationId xmlns:a16="http://schemas.microsoft.com/office/drawing/2014/main" id="{FD93242A-DA5F-AD4C-B6AC-AB182D2B48C7}"/>
              </a:ext>
            </a:extLst>
          </p:cNvPr>
          <p:cNvGraphicFramePr>
            <a:graphicFrameLocks noGrp="1"/>
          </p:cNvGraphicFramePr>
          <p:nvPr>
            <p:extLst>
              <p:ext uri="{D42A27DB-BD31-4B8C-83A1-F6EECF244321}">
                <p14:modId xmlns:p14="http://schemas.microsoft.com/office/powerpoint/2010/main" val="2720249223"/>
              </p:ext>
            </p:extLst>
          </p:nvPr>
        </p:nvGraphicFramePr>
        <p:xfrm>
          <a:off x="258194" y="1310003"/>
          <a:ext cx="1851660" cy="2696203"/>
        </p:xfrm>
        <a:graphic>
          <a:graphicData uri="http://schemas.openxmlformats.org/drawingml/2006/table">
            <a:tbl>
              <a:tblPr firstRow="1" bandRow="1">
                <a:effectLst>
                  <a:outerShdw blurRad="76200" dist="38100" dir="8100000" algn="tl" rotWithShape="0">
                    <a:prstClr val="black">
                      <a:alpha val="20000"/>
                    </a:prstClr>
                  </a:outerShdw>
                </a:effectLst>
                <a:tableStyleId>{21E4AEA4-8DFA-4A89-87EB-49C32662AFE0}</a:tableStyleId>
              </a:tblPr>
              <a:tblGrid>
                <a:gridCol w="1851660">
                  <a:extLst>
                    <a:ext uri="{9D8B030D-6E8A-4147-A177-3AD203B41FA5}">
                      <a16:colId xmlns:a16="http://schemas.microsoft.com/office/drawing/2014/main" val="20000"/>
                    </a:ext>
                  </a:extLst>
                </a:gridCol>
              </a:tblGrid>
              <a:tr h="1659883">
                <a:tc>
                  <a:txBody>
                    <a:bodyPr/>
                    <a:lstStyle/>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Intel® 3D NAND</a:t>
                      </a:r>
                    </a:p>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Technology</a:t>
                      </a:r>
                    </a:p>
                  </a:txBody>
                  <a:tcPr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14294">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extLst>
                  <a:ext uri="{0D108BD9-81ED-4DB2-BD59-A6C34878D82A}">
                    <a16:rowId xmlns:a16="http://schemas.microsoft.com/office/drawing/2014/main" val="10001"/>
                  </a:ext>
                </a:extLst>
              </a:tr>
            </a:tbl>
          </a:graphicData>
        </a:graphic>
      </p:graphicFrame>
      <p:pic>
        <p:nvPicPr>
          <p:cNvPr id="163" name="Picture 162">
            <a:extLst>
              <a:ext uri="{FF2B5EF4-FFF2-40B4-BE49-F238E27FC236}">
                <a16:creationId xmlns:a16="http://schemas.microsoft.com/office/drawing/2014/main" id="{44A09BF7-4613-D640-A002-B5273EE2B1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320" y="1528453"/>
            <a:ext cx="1188410" cy="740137"/>
          </a:xfrm>
          <a:prstGeom prst="rect">
            <a:avLst/>
          </a:prstGeom>
          <a:effectLst>
            <a:outerShdw blurRad="50800" dist="63500" dir="7500000" algn="tl" rotWithShape="0">
              <a:prstClr val="black">
                <a:alpha val="15000"/>
              </a:prstClr>
            </a:outerShdw>
          </a:effectLst>
          <a:scene3d>
            <a:camera prst="perspectiveContrastingRightFacing" fov="5400000">
              <a:rot lat="20188302" lon="18872459" rev="2519877"/>
            </a:camera>
            <a:lightRig rig="threePt" dir="t"/>
          </a:scene3d>
          <a:sp3d extrusionH="25400">
            <a:bevelT w="0" h="0"/>
            <a:bevelB w="0" h="0"/>
            <a:extrusionClr>
              <a:schemeClr val="accent2"/>
            </a:extrusionClr>
            <a:contourClr>
              <a:schemeClr val="tx1"/>
            </a:contourClr>
          </a:sp3d>
        </p:spPr>
      </p:pic>
      <p:sp>
        <p:nvSpPr>
          <p:cNvPr id="164" name="TextBox 163">
            <a:extLst>
              <a:ext uri="{FF2B5EF4-FFF2-40B4-BE49-F238E27FC236}">
                <a16:creationId xmlns:a16="http://schemas.microsoft.com/office/drawing/2014/main" id="{D1407DC4-1BCC-E844-8A95-581B2FA3C275}"/>
              </a:ext>
            </a:extLst>
          </p:cNvPr>
          <p:cNvSpPr txBox="1"/>
          <p:nvPr/>
        </p:nvSpPr>
        <p:spPr>
          <a:xfrm>
            <a:off x="109784" y="3081889"/>
            <a:ext cx="2148479" cy="461665"/>
          </a:xfrm>
          <a:prstGeom prst="rect">
            <a:avLst/>
          </a:prstGeom>
          <a:noFill/>
        </p:spPr>
        <p:txBody>
          <a:bodyPr vert="horz" wrap="square" lIns="0" tIns="0" rIns="0" bIns="0" rtlCol="0">
            <a:spAutoFit/>
          </a:bodyPr>
          <a:lstStyle/>
          <a:p>
            <a:pPr algn="ctr" defTabSz="342900">
              <a:lnSpc>
                <a:spcPts val="1800"/>
              </a:lnSpc>
              <a:defRPr/>
            </a:pPr>
            <a:r>
              <a:rPr lang="en-US" sz="2000" dirty="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rPr>
              <a:t>lower cost and</a:t>
            </a:r>
            <a:br>
              <a:rPr lang="en-US" sz="2000" dirty="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rPr>
            </a:br>
            <a:r>
              <a:rPr lang="en-US" sz="2000" dirty="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rPr>
              <a:t>higher density</a:t>
            </a:r>
          </a:p>
        </p:txBody>
      </p:sp>
      <p:sp>
        <p:nvSpPr>
          <p:cNvPr id="165" name="TextBox 164">
            <a:extLst>
              <a:ext uri="{FF2B5EF4-FFF2-40B4-BE49-F238E27FC236}">
                <a16:creationId xmlns:a16="http://schemas.microsoft.com/office/drawing/2014/main" id="{92E98E3A-F851-C54F-AE1B-829F4F352067}"/>
              </a:ext>
            </a:extLst>
          </p:cNvPr>
          <p:cNvSpPr txBox="1"/>
          <p:nvPr/>
        </p:nvSpPr>
        <p:spPr>
          <a:xfrm>
            <a:off x="6909432" y="3081889"/>
            <a:ext cx="2148479" cy="461665"/>
          </a:xfrm>
          <a:prstGeom prst="rect">
            <a:avLst/>
          </a:prstGeom>
          <a:noFill/>
        </p:spPr>
        <p:txBody>
          <a:bodyPr vert="horz" wrap="square" lIns="0" tIns="0" rIns="0" bIns="0" rtlCol="0">
            <a:spAutoFit/>
          </a:bodyPr>
          <a:lstStyle/>
          <a:p>
            <a:pPr algn="ctr" defTabSz="342900">
              <a:lnSpc>
                <a:spcPts val="1800"/>
              </a:lnSpc>
              <a:defRPr/>
            </a:pPr>
            <a:r>
              <a:rPr lang="en-US" sz="2000" dirty="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rPr>
              <a:t>higher</a:t>
            </a:r>
            <a:br>
              <a:rPr lang="en-US" sz="2000" dirty="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rPr>
            </a:br>
            <a:r>
              <a:rPr lang="en-US" sz="2000" dirty="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rPr>
              <a:t>performance</a:t>
            </a:r>
          </a:p>
        </p:txBody>
      </p:sp>
      <p:sp>
        <p:nvSpPr>
          <p:cNvPr id="12" name="TextBox 11">
            <a:extLst>
              <a:ext uri="{FF2B5EF4-FFF2-40B4-BE49-F238E27FC236}">
                <a16:creationId xmlns:a16="http://schemas.microsoft.com/office/drawing/2014/main" id="{4DFED3A4-5333-FA4E-98A4-8FBFE6467FE2}"/>
              </a:ext>
            </a:extLst>
          </p:cNvPr>
          <p:cNvSpPr txBox="1"/>
          <p:nvPr/>
        </p:nvSpPr>
        <p:spPr>
          <a:xfrm>
            <a:off x="358061" y="3649959"/>
            <a:ext cx="1676927" cy="215444"/>
          </a:xfrm>
          <a:prstGeom prst="rect">
            <a:avLst/>
          </a:prstGeom>
          <a:noFill/>
        </p:spPr>
        <p:txBody>
          <a:bodyPr vert="horz" wrap="square" lIns="0" tIns="0" rIns="0" bIns="0" rtlCol="0">
            <a:spAutoFit/>
          </a:bodyPr>
          <a:lstStyle/>
          <a:p>
            <a:pPr algn="ctr"/>
            <a:r>
              <a:rPr lang="en-US" sz="1400" b="1" dirty="0">
                <a:solidFill>
                  <a:schemeClr val="accent2"/>
                </a:solidFill>
              </a:rPr>
              <a:t>Bulk storage</a:t>
            </a:r>
          </a:p>
        </p:txBody>
      </p:sp>
      <p:sp>
        <p:nvSpPr>
          <p:cNvPr id="166" name="TextBox 165">
            <a:extLst>
              <a:ext uri="{FF2B5EF4-FFF2-40B4-BE49-F238E27FC236}">
                <a16:creationId xmlns:a16="http://schemas.microsoft.com/office/drawing/2014/main" id="{ACA56FD9-6BFA-2644-BB09-BC93134070AA}"/>
              </a:ext>
            </a:extLst>
          </p:cNvPr>
          <p:cNvSpPr txBox="1"/>
          <p:nvPr/>
        </p:nvSpPr>
        <p:spPr>
          <a:xfrm>
            <a:off x="6977975" y="3650731"/>
            <a:ext cx="2006537" cy="215444"/>
          </a:xfrm>
          <a:prstGeom prst="rect">
            <a:avLst/>
          </a:prstGeom>
          <a:noFill/>
        </p:spPr>
        <p:txBody>
          <a:bodyPr vert="horz" wrap="square" lIns="0" tIns="0" rIns="0" bIns="0" rtlCol="0">
            <a:spAutoFit/>
          </a:bodyPr>
          <a:lstStyle/>
          <a:p>
            <a:pPr algn="ctr"/>
            <a:r>
              <a:rPr lang="en-US" sz="1400" b="1" dirty="0">
                <a:solidFill>
                  <a:schemeClr val="accent1"/>
                </a:solidFill>
              </a:rPr>
              <a:t>Working storage</a:t>
            </a:r>
          </a:p>
        </p:txBody>
      </p:sp>
      <p:sp>
        <p:nvSpPr>
          <p:cNvPr id="16" name="Slide Number Placeholder 3">
            <a:extLst>
              <a:ext uri="{FF2B5EF4-FFF2-40B4-BE49-F238E27FC236}">
                <a16:creationId xmlns:a16="http://schemas.microsoft.com/office/drawing/2014/main" id="{C3865EE7-8CF0-9343-A77F-A6CCEC196A9A}"/>
              </a:ext>
            </a:extLst>
          </p:cNvPr>
          <p:cNvSpPr>
            <a:spLocks noGrp="1"/>
          </p:cNvSpPr>
          <p:nvPr>
            <p:ph type="sldNum" sz="quarter" idx="12"/>
          </p:nvPr>
        </p:nvSpPr>
        <p:spPr>
          <a:xfrm>
            <a:off x="6907841" y="4857963"/>
            <a:ext cx="2133600" cy="274097"/>
          </a:xfrm>
        </p:spPr>
        <p:txBody>
          <a:bodyPr/>
          <a:lstStyle/>
          <a:p>
            <a:fld id="{EE2556C5-CE8C-6547-B838-EA80C61A4AF7}" type="slidenum">
              <a:rPr lang="en-US" smtClean="0"/>
              <a:pPr/>
              <a:t>6</a:t>
            </a:fld>
            <a:endParaRPr lang="en-US" dirty="0"/>
          </a:p>
        </p:txBody>
      </p:sp>
    </p:spTree>
    <p:extLst>
      <p:ext uri="{BB962C8B-B14F-4D97-AF65-F5344CB8AC3E}">
        <p14:creationId xmlns:p14="http://schemas.microsoft.com/office/powerpoint/2010/main" val="306957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F1623197-F840-7A49-92C1-5C18B82B13DF}"/>
              </a:ext>
            </a:extLst>
          </p:cNvPr>
          <p:cNvSpPr/>
          <p:nvPr/>
        </p:nvSpPr>
        <p:spPr bwMode="auto">
          <a:xfrm>
            <a:off x="2239209" y="1639859"/>
            <a:ext cx="4682507" cy="2360486"/>
          </a:xfrm>
          <a:custGeom>
            <a:avLst/>
            <a:gdLst>
              <a:gd name="connsiteX0" fmla="*/ 3699628 w 7399256"/>
              <a:gd name="connsiteY0" fmla="*/ 0 h 3699626"/>
              <a:gd name="connsiteX1" fmla="*/ 7394442 w 7399256"/>
              <a:gd name="connsiteY1" fmla="*/ 3509246 h 3699626"/>
              <a:gd name="connsiteX2" fmla="*/ 7399256 w 7399256"/>
              <a:gd name="connsiteY2" fmla="*/ 3699626 h 3699626"/>
              <a:gd name="connsiteX3" fmla="*/ 0 w 7399256"/>
              <a:gd name="connsiteY3" fmla="*/ 3699626 h 3699626"/>
              <a:gd name="connsiteX4" fmla="*/ 4814 w 7399256"/>
              <a:gd name="connsiteY4" fmla="*/ 3509246 h 3699626"/>
              <a:gd name="connsiteX5" fmla="*/ 3699628 w 7399256"/>
              <a:gd name="connsiteY5" fmla="*/ 0 h 36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9256" h="3699626">
                <a:moveTo>
                  <a:pt x="3699628" y="0"/>
                </a:moveTo>
                <a:cubicBezTo>
                  <a:pt x="5679025" y="0"/>
                  <a:pt x="7295355" y="1554474"/>
                  <a:pt x="7394442" y="3509246"/>
                </a:cubicBezTo>
                <a:lnTo>
                  <a:pt x="7399256" y="3699626"/>
                </a:lnTo>
                <a:lnTo>
                  <a:pt x="0" y="3699626"/>
                </a:lnTo>
                <a:lnTo>
                  <a:pt x="4814" y="3509246"/>
                </a:lnTo>
                <a:cubicBezTo>
                  <a:pt x="103902" y="1554474"/>
                  <a:pt x="1720232" y="0"/>
                  <a:pt x="3699628" y="0"/>
                </a:cubicBezTo>
                <a:close/>
              </a:path>
            </a:pathLst>
          </a:custGeom>
          <a:blipFill dpi="0" rotWithShape="1">
            <a:blip r:embed="rId3"/>
            <a:srcRect/>
            <a:stretch>
              <a:fillRect/>
            </a:stretch>
          </a:blipFill>
          <a:ln w="9525" cap="flat" cmpd="sng" algn="ctr">
            <a:noFill/>
            <a:prstDash val="solid"/>
            <a:round/>
            <a:headEnd type="none" w="med" len="med"/>
            <a:tailEnd type="none" w="med" len="med"/>
          </a:ln>
          <a:effectLst/>
        </p:spPr>
        <p:txBody>
          <a:bodyPr rot="0" spcFirstLastPara="0" vertOverflow="overflow" horzOverflow="overflow" vert="horz" wrap="square" lIns="121829" tIns="60917" rIns="121829" bIns="60917" numCol="1" spcCol="0" rtlCol="0" fromWordArt="0" anchor="t" anchorCtr="1" forceAA="0" compatLnSpc="1">
            <a:prstTxWarp prst="textNoShape">
              <a:avLst/>
            </a:prstTxWarp>
            <a:noAutofit/>
          </a:bodyPr>
          <a:lstStyle/>
          <a:p>
            <a:pPr algn="ctr" defTabSz="1219140" fontAlgn="base">
              <a:lnSpc>
                <a:spcPct val="95000"/>
              </a:lnSpc>
              <a:spcBef>
                <a:spcPct val="30000"/>
              </a:spcBef>
              <a:spcAft>
                <a:spcPct val="0"/>
              </a:spcAft>
              <a:buClr>
                <a:prstClr val="white"/>
              </a:buClr>
            </a:pPr>
            <a:endParaRPr lang="en-US" sz="2667">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34" name="Picture 33">
            <a:extLst>
              <a:ext uri="{FF2B5EF4-FFF2-40B4-BE49-F238E27FC236}">
                <a16:creationId xmlns:a16="http://schemas.microsoft.com/office/drawing/2014/main" id="{B972C9B7-644F-8849-9607-4C928453580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2239209" y="1623654"/>
            <a:ext cx="4682507" cy="4750858"/>
          </a:xfrm>
          <a:prstGeom prst="rect">
            <a:avLst/>
          </a:prstGeom>
        </p:spPr>
      </p:pic>
      <p:sp>
        <p:nvSpPr>
          <p:cNvPr id="35" name="Isosceles Triangle 51">
            <a:extLst>
              <a:ext uri="{FF2B5EF4-FFF2-40B4-BE49-F238E27FC236}">
                <a16:creationId xmlns:a16="http://schemas.microsoft.com/office/drawing/2014/main" id="{0C915D6E-5F3A-FD46-923B-B825A85CCB2E}"/>
              </a:ext>
            </a:extLst>
          </p:cNvPr>
          <p:cNvSpPr/>
          <p:nvPr/>
        </p:nvSpPr>
        <p:spPr>
          <a:xfrm rot="16200000">
            <a:off x="4748875" y="1675736"/>
            <a:ext cx="2738272" cy="1866124"/>
          </a:xfrm>
          <a:prstGeom prst="triangle">
            <a:avLst>
              <a:gd name="adj" fmla="val 12945"/>
            </a:avLst>
          </a:prstGeom>
          <a:gradFill>
            <a:gsLst>
              <a:gs pos="0">
                <a:srgbClr val="CBE3F9">
                  <a:alpha val="5000"/>
                </a:srgbClr>
              </a:gs>
              <a:gs pos="97000">
                <a:srgbClr val="CBE3F9">
                  <a:alpha val="8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684950"/>
            <a:endParaRPr lang="en-US" sz="1425">
              <a:solidFill>
                <a:srgbClr val="00AEEF"/>
              </a:solidFill>
            </a:endParaRPr>
          </a:p>
        </p:txBody>
      </p:sp>
      <p:graphicFrame>
        <p:nvGraphicFramePr>
          <p:cNvPr id="36" name="Table 35">
            <a:extLst>
              <a:ext uri="{FF2B5EF4-FFF2-40B4-BE49-F238E27FC236}">
                <a16:creationId xmlns:a16="http://schemas.microsoft.com/office/drawing/2014/main" id="{87FBB60C-0C65-4743-85E6-E7151F57BB7B}"/>
              </a:ext>
            </a:extLst>
          </p:cNvPr>
          <p:cNvGraphicFramePr>
            <a:graphicFrameLocks noGrp="1"/>
          </p:cNvGraphicFramePr>
          <p:nvPr>
            <p:extLst>
              <p:ext uri="{D42A27DB-BD31-4B8C-83A1-F6EECF244321}">
                <p14:modId xmlns:p14="http://schemas.microsoft.com/office/powerpoint/2010/main" val="1056864359"/>
              </p:ext>
            </p:extLst>
          </p:nvPr>
        </p:nvGraphicFramePr>
        <p:xfrm>
          <a:off x="7055414" y="1239664"/>
          <a:ext cx="1851660" cy="2738271"/>
        </p:xfrm>
        <a:graphic>
          <a:graphicData uri="http://schemas.openxmlformats.org/drawingml/2006/table">
            <a:tbl>
              <a:tblPr firstRow="1" bandRow="1">
                <a:effectLst>
                  <a:outerShdw blurRad="101600" dist="38100" dir="2700000" algn="tl" rotWithShape="0">
                    <a:prstClr val="black">
                      <a:alpha val="20000"/>
                    </a:prstClr>
                  </a:outerShdw>
                </a:effectLst>
                <a:tableStyleId>{21E4AEA4-8DFA-4A89-87EB-49C32662AFE0}</a:tableStyleId>
              </a:tblPr>
              <a:tblGrid>
                <a:gridCol w="1851660">
                  <a:extLst>
                    <a:ext uri="{9D8B030D-6E8A-4147-A177-3AD203B41FA5}">
                      <a16:colId xmlns:a16="http://schemas.microsoft.com/office/drawing/2014/main" val="20000"/>
                    </a:ext>
                  </a:extLst>
                </a:gridCol>
              </a:tblGrid>
              <a:tr h="1701951">
                <a:tc>
                  <a:txBody>
                    <a:bodyPr/>
                    <a:lstStyle/>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Intel® </a:t>
                      </a:r>
                      <a:r>
                        <a:rPr lang="en-US" sz="2100" dirty="0" err="1">
                          <a:latin typeface="Intel Clear Pro" panose="020B0804020202060201" pitchFamily="34" charset="77"/>
                          <a:ea typeface="Intel Clear Pro" panose="020B0804020202060201" pitchFamily="34" charset="77"/>
                          <a:cs typeface="Intel Clear Pro" panose="020B0804020202060201" pitchFamily="34" charset="77"/>
                        </a:rPr>
                        <a:t>Optane</a:t>
                      </a: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a:t>
                      </a:r>
                    </a:p>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Technology</a:t>
                      </a:r>
                    </a:p>
                  </a:txBody>
                  <a:tcPr marT="91440" marB="9144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923193">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extLst>
                  <a:ext uri="{0D108BD9-81ED-4DB2-BD59-A6C34878D82A}">
                    <a16:rowId xmlns:a16="http://schemas.microsoft.com/office/drawing/2014/main" val="10001"/>
                  </a:ext>
                </a:extLst>
              </a:tr>
            </a:tbl>
          </a:graphicData>
        </a:graphic>
      </p:graphicFrame>
      <p:pic>
        <p:nvPicPr>
          <p:cNvPr id="37" name="Picture 5">
            <a:extLst>
              <a:ext uri="{FF2B5EF4-FFF2-40B4-BE49-F238E27FC236}">
                <a16:creationId xmlns:a16="http://schemas.microsoft.com/office/drawing/2014/main" id="{0AF27FDD-190A-C84B-A0CC-38DDA6E952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505682" y="1427397"/>
            <a:ext cx="902320" cy="902555"/>
          </a:xfrm>
          <a:prstGeom prst="rect">
            <a:avLst/>
          </a:prstGeom>
          <a:noFill/>
          <a:effectLst>
            <a:outerShdw blurRad="50800" dist="63500" dir="5400000" algn="ctr" rotWithShape="0">
              <a:schemeClr val="tx1">
                <a:alpha val="15000"/>
              </a:schemeClr>
            </a:outerShdw>
          </a:effectLst>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846EF16-9E69-C044-87FA-3B5251E39453}"/>
              </a:ext>
            </a:extLst>
          </p:cNvPr>
          <p:cNvSpPr txBox="1"/>
          <p:nvPr/>
        </p:nvSpPr>
        <p:spPr>
          <a:xfrm>
            <a:off x="6977975" y="3644870"/>
            <a:ext cx="2006537" cy="215444"/>
          </a:xfrm>
          <a:prstGeom prst="rect">
            <a:avLst/>
          </a:prstGeom>
          <a:noFill/>
        </p:spPr>
        <p:txBody>
          <a:bodyPr vert="horz" wrap="square" lIns="0" tIns="0" rIns="0" bIns="0" rtlCol="0">
            <a:spAutoFit/>
          </a:bodyPr>
          <a:lstStyle/>
          <a:p>
            <a:pPr algn="ctr"/>
            <a:r>
              <a:rPr lang="en-US" sz="1400" b="1" dirty="0">
                <a:solidFill>
                  <a:schemeClr val="accent1"/>
                </a:solidFill>
              </a:rPr>
              <a:t>Working storage</a:t>
            </a:r>
          </a:p>
        </p:txBody>
      </p:sp>
      <p:sp>
        <p:nvSpPr>
          <p:cNvPr id="66" name="Title 1"/>
          <p:cNvSpPr txBox="1">
            <a:spLocks/>
          </p:cNvSpPr>
          <p:nvPr/>
        </p:nvSpPr>
        <p:spPr>
          <a:xfrm>
            <a:off x="455613" y="-45449"/>
            <a:ext cx="8229600" cy="868680"/>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lang="en-US" sz="5400" b="0" i="0" kern="1200" spc="0" baseline="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gn="ctr">
              <a:lnSpc>
                <a:spcPct val="70000"/>
              </a:lnSpc>
              <a:defRPr/>
            </a:pPr>
            <a:endParaRPr sz="6600">
              <a:solidFill>
                <a:srgbClr val="F8D44C">
                  <a:alpha val="90000"/>
                </a:srgbClr>
              </a:solidFill>
            </a:endParaRPr>
          </a:p>
        </p:txBody>
      </p:sp>
      <p:sp>
        <p:nvSpPr>
          <p:cNvPr id="18" name="Text Placeholder 3">
            <a:extLst>
              <a:ext uri="{FF2B5EF4-FFF2-40B4-BE49-F238E27FC236}">
                <a16:creationId xmlns:a16="http://schemas.microsoft.com/office/drawing/2014/main" id="{ACA3986B-BED4-6743-B428-7DB0B4281BEE}"/>
              </a:ext>
            </a:extLst>
          </p:cNvPr>
          <p:cNvSpPr>
            <a:spLocks noGrp="1"/>
          </p:cNvSpPr>
          <p:nvPr>
            <p:ph type="body" sz="quarter" idx="14"/>
          </p:nvPr>
        </p:nvSpPr>
        <p:spPr>
          <a:xfrm>
            <a:off x="456010" y="142724"/>
            <a:ext cx="8234363" cy="898922"/>
          </a:xfrm>
        </p:spPr>
        <p:txBody>
          <a:bodyPr/>
          <a:lstStyle/>
          <a:p>
            <a:r>
              <a:rPr lang="en-US" dirty="0"/>
              <a:t>Intel® </a:t>
            </a:r>
            <a:r>
              <a:rPr lang="en-US" dirty="0" err="1"/>
              <a:t>Optane</a:t>
            </a:r>
            <a:r>
              <a:rPr lang="en-US" dirty="0"/>
              <a:t>™ Technology</a:t>
            </a:r>
          </a:p>
        </p:txBody>
      </p:sp>
      <p:sp>
        <p:nvSpPr>
          <p:cNvPr id="19" name="TextBox 18">
            <a:extLst>
              <a:ext uri="{FF2B5EF4-FFF2-40B4-BE49-F238E27FC236}">
                <a16:creationId xmlns:a16="http://schemas.microsoft.com/office/drawing/2014/main" id="{1139F8EE-98C9-7943-9E19-C5200C3B4959}"/>
              </a:ext>
            </a:extLst>
          </p:cNvPr>
          <p:cNvSpPr txBox="1"/>
          <p:nvPr/>
        </p:nvSpPr>
        <p:spPr>
          <a:xfrm>
            <a:off x="0" y="868655"/>
            <a:ext cx="9144000" cy="307777"/>
          </a:xfrm>
          <a:prstGeom prst="rect">
            <a:avLst/>
          </a:prstGeom>
          <a:noFill/>
        </p:spPr>
        <p:txBody>
          <a:bodyPr vert="horz" wrap="square" lIns="0" tIns="0" rIns="0" bIns="0" rtlCol="0">
            <a:spAutoFit/>
          </a:bodyPr>
          <a:lstStyle/>
          <a:p>
            <a:pPr algn="ctr"/>
            <a:r>
              <a:rPr lang="en-US" sz="2000" b="1" dirty="0">
                <a:solidFill>
                  <a:schemeClr val="accent3"/>
                </a:solidFill>
                <a:latin typeface="+mj-lt"/>
              </a:rPr>
              <a:t>Highest performance to break the bottleneck</a:t>
            </a:r>
          </a:p>
        </p:txBody>
      </p:sp>
      <p:sp>
        <p:nvSpPr>
          <p:cNvPr id="20" name="Arrow: Down 3">
            <a:extLst>
              <a:ext uri="{FF2B5EF4-FFF2-40B4-BE49-F238E27FC236}">
                <a16:creationId xmlns:a16="http://schemas.microsoft.com/office/drawing/2014/main" id="{82013745-9569-3D43-AA9B-BDC2003C3916}"/>
              </a:ext>
            </a:extLst>
          </p:cNvPr>
          <p:cNvSpPr/>
          <p:nvPr/>
        </p:nvSpPr>
        <p:spPr>
          <a:xfrm>
            <a:off x="833735" y="2349403"/>
            <a:ext cx="928736" cy="1711088"/>
          </a:xfrm>
          <a:prstGeom prst="downArrow">
            <a:avLst>
              <a:gd name="adj1" fmla="val 63060"/>
              <a:gd name="adj2" fmla="val 54975"/>
            </a:avLst>
          </a:prstGeom>
          <a:gradFill flip="none" rotWithShape="1">
            <a:gsLst>
              <a:gs pos="0">
                <a:srgbClr val="0071C5">
                  <a:lumMod val="60000"/>
                  <a:lumOff val="40000"/>
                  <a:alpha val="58000"/>
                </a:srgbClr>
              </a:gs>
              <a:gs pos="100000">
                <a:srgbClr val="0071C5">
                  <a:lumMod val="60000"/>
                  <a:lumOff val="40000"/>
                  <a:alpha val="8000"/>
                </a:srgbClr>
              </a:gs>
            </a:gsLst>
            <a:lin ang="16200000" scaled="1"/>
            <a:tileRect/>
          </a:gradFill>
          <a:ln w="9525" cap="flat" cmpd="sng" algn="ctr">
            <a:no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a:defRPr/>
            </a:pPr>
            <a:endParaRPr lang="en-US" sz="1013" kern="0">
              <a:solidFill>
                <a:prstClr val="white"/>
              </a:solidFill>
            </a:endParaRPr>
          </a:p>
        </p:txBody>
      </p:sp>
      <p:sp>
        <p:nvSpPr>
          <p:cNvPr id="21" name="Arrow: Down 59">
            <a:extLst>
              <a:ext uri="{FF2B5EF4-FFF2-40B4-BE49-F238E27FC236}">
                <a16:creationId xmlns:a16="http://schemas.microsoft.com/office/drawing/2014/main" id="{9AF591D0-53AE-764A-A035-10B9E6F8E0E6}"/>
              </a:ext>
            </a:extLst>
          </p:cNvPr>
          <p:cNvSpPr/>
          <p:nvPr/>
        </p:nvSpPr>
        <p:spPr>
          <a:xfrm rot="10800000">
            <a:off x="148900" y="1387924"/>
            <a:ext cx="928736" cy="1711088"/>
          </a:xfrm>
          <a:prstGeom prst="downArrow">
            <a:avLst>
              <a:gd name="adj1" fmla="val 63060"/>
              <a:gd name="adj2" fmla="val 54975"/>
            </a:avLst>
          </a:prstGeom>
          <a:gradFill flip="none" rotWithShape="1">
            <a:gsLst>
              <a:gs pos="0">
                <a:srgbClr val="0071C5">
                  <a:lumMod val="60000"/>
                  <a:lumOff val="40000"/>
                  <a:alpha val="58000"/>
                </a:srgbClr>
              </a:gs>
              <a:gs pos="100000">
                <a:srgbClr val="0071C5">
                  <a:lumMod val="60000"/>
                  <a:lumOff val="40000"/>
                  <a:alpha val="8000"/>
                </a:srgbClr>
              </a:gs>
            </a:gsLst>
            <a:lin ang="16200000" scaled="1"/>
            <a:tileRect/>
          </a:gradFill>
          <a:ln w="9525" cap="flat" cmpd="sng" algn="ctr">
            <a:no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a:defRPr/>
            </a:pPr>
            <a:endParaRPr lang="en-US" sz="1013" kern="0">
              <a:solidFill>
                <a:prstClr val="white"/>
              </a:solidFill>
            </a:endParaRPr>
          </a:p>
        </p:txBody>
      </p:sp>
      <p:sp>
        <p:nvSpPr>
          <p:cNvPr id="22" name="Arrow: Down 60">
            <a:extLst>
              <a:ext uri="{FF2B5EF4-FFF2-40B4-BE49-F238E27FC236}">
                <a16:creationId xmlns:a16="http://schemas.microsoft.com/office/drawing/2014/main" id="{30D22F85-C0D9-8D4B-B289-F641C6C7FDC6}"/>
              </a:ext>
            </a:extLst>
          </p:cNvPr>
          <p:cNvSpPr/>
          <p:nvPr/>
        </p:nvSpPr>
        <p:spPr>
          <a:xfrm rot="10800000">
            <a:off x="1518570" y="1387924"/>
            <a:ext cx="928736" cy="1711088"/>
          </a:xfrm>
          <a:prstGeom prst="downArrow">
            <a:avLst>
              <a:gd name="adj1" fmla="val 63060"/>
              <a:gd name="adj2" fmla="val 54975"/>
            </a:avLst>
          </a:prstGeom>
          <a:gradFill flip="none" rotWithShape="1">
            <a:gsLst>
              <a:gs pos="0">
                <a:srgbClr val="0071C5">
                  <a:lumMod val="60000"/>
                  <a:lumOff val="40000"/>
                  <a:alpha val="58000"/>
                </a:srgbClr>
              </a:gs>
              <a:gs pos="100000">
                <a:srgbClr val="0071C5">
                  <a:lumMod val="60000"/>
                  <a:lumOff val="40000"/>
                  <a:alpha val="8000"/>
                </a:srgbClr>
              </a:gs>
            </a:gsLst>
            <a:lin ang="16200000" scaled="1"/>
            <a:tileRect/>
          </a:gradFill>
          <a:ln w="9525" cap="flat" cmpd="sng" algn="ctr">
            <a:no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a:defRPr/>
            </a:pPr>
            <a:endParaRPr lang="en-US" sz="1013" kern="0">
              <a:solidFill>
                <a:prstClr val="white"/>
              </a:solidFill>
            </a:endParaRPr>
          </a:p>
        </p:txBody>
      </p:sp>
      <p:sp>
        <p:nvSpPr>
          <p:cNvPr id="23" name="TextBox 22">
            <a:extLst>
              <a:ext uri="{FF2B5EF4-FFF2-40B4-BE49-F238E27FC236}">
                <a16:creationId xmlns:a16="http://schemas.microsoft.com/office/drawing/2014/main" id="{11BA7F45-0959-574E-B803-D801B004AEDB}"/>
              </a:ext>
            </a:extLst>
          </p:cNvPr>
          <p:cNvSpPr txBox="1"/>
          <p:nvPr/>
        </p:nvSpPr>
        <p:spPr>
          <a:xfrm>
            <a:off x="982311" y="3139984"/>
            <a:ext cx="631583" cy="346249"/>
          </a:xfrm>
          <a:prstGeom prst="rect">
            <a:avLst/>
          </a:prstGeom>
          <a:noFill/>
          <a:effectLst/>
        </p:spPr>
        <p:txBody>
          <a:bodyPr vert="horz" wrap="none" lIns="0" tIns="0" rIns="0" bIns="0" rtlCol="0">
            <a:spAutoFit/>
          </a:bodyPr>
          <a:lstStyle/>
          <a:p>
            <a:pPr algn="ctr" defTabSz="342900"/>
            <a:r>
              <a:rPr lang="en-US" sz="2250" dirty="0">
                <a:solidFill>
                  <a:schemeClr val="accent3"/>
                </a:solidFill>
                <a:latin typeface="Intel Clear Pro" panose="020B0804020202060201" pitchFamily="34" charset="0"/>
                <a:ea typeface="Intel Clear Pro" panose="020B0804020202060201" pitchFamily="34" charset="0"/>
                <a:cs typeface="Intel Clear Pro" panose="020B0804020202060201" pitchFamily="34" charset="0"/>
              </a:rPr>
              <a:t>Latency</a:t>
            </a:r>
            <a:endParaRPr lang="en-US" sz="1013" dirty="0">
              <a:solidFill>
                <a:schemeClr val="accent3"/>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24" name="TextBox 23">
            <a:extLst>
              <a:ext uri="{FF2B5EF4-FFF2-40B4-BE49-F238E27FC236}">
                <a16:creationId xmlns:a16="http://schemas.microsoft.com/office/drawing/2014/main" id="{7B0D1914-7026-2940-B566-EBF878FFB1AD}"/>
              </a:ext>
            </a:extLst>
          </p:cNvPr>
          <p:cNvSpPr txBox="1"/>
          <p:nvPr/>
        </p:nvSpPr>
        <p:spPr>
          <a:xfrm>
            <a:off x="467395" y="1885960"/>
            <a:ext cx="291747" cy="346249"/>
          </a:xfrm>
          <a:prstGeom prst="rect">
            <a:avLst/>
          </a:prstGeom>
          <a:noFill/>
          <a:effectLst/>
        </p:spPr>
        <p:txBody>
          <a:bodyPr vert="horz" wrap="none" lIns="0" tIns="0" rIns="0" bIns="0" rtlCol="0">
            <a:spAutoFit/>
          </a:bodyPr>
          <a:lstStyle/>
          <a:p>
            <a:pPr algn="ctr" defTabSz="342900"/>
            <a:r>
              <a:rPr lang="en-US" sz="2250" dirty="0" err="1">
                <a:solidFill>
                  <a:schemeClr val="accent3"/>
                </a:solidFill>
                <a:latin typeface="Intel Clear Pro" panose="020B0804020202060201" pitchFamily="34" charset="0"/>
                <a:ea typeface="Intel Clear Pro" panose="020B0804020202060201" pitchFamily="34" charset="0"/>
                <a:cs typeface="Intel Clear Pro" panose="020B0804020202060201" pitchFamily="34" charset="0"/>
              </a:rPr>
              <a:t>QoS</a:t>
            </a:r>
            <a:endParaRPr lang="en-US" sz="1013" dirty="0">
              <a:solidFill>
                <a:schemeClr val="accent3"/>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25" name="TextBox 24">
            <a:extLst>
              <a:ext uri="{FF2B5EF4-FFF2-40B4-BE49-F238E27FC236}">
                <a16:creationId xmlns:a16="http://schemas.microsoft.com/office/drawing/2014/main" id="{84911524-DAAA-7C47-B87B-C0B5711F2FF8}"/>
              </a:ext>
            </a:extLst>
          </p:cNvPr>
          <p:cNvSpPr txBox="1"/>
          <p:nvPr/>
        </p:nvSpPr>
        <p:spPr>
          <a:xfrm>
            <a:off x="1493884" y="1856120"/>
            <a:ext cx="971420" cy="692497"/>
          </a:xfrm>
          <a:prstGeom prst="rect">
            <a:avLst/>
          </a:prstGeom>
          <a:noFill/>
          <a:effectLst/>
        </p:spPr>
        <p:txBody>
          <a:bodyPr vert="horz" wrap="none" lIns="0" tIns="0" rIns="0" bIns="0" rtlCol="0">
            <a:spAutoFit/>
          </a:bodyPr>
          <a:lstStyle/>
          <a:p>
            <a:pPr algn="ctr" defTabSz="342900"/>
            <a:r>
              <a:rPr lang="en-US" sz="2250" dirty="0" err="1">
                <a:solidFill>
                  <a:schemeClr val="accent3"/>
                </a:solidFill>
                <a:latin typeface="Intel Clear Pro" panose="020B0804020202060201" pitchFamily="34" charset="0"/>
                <a:ea typeface="Intel Clear Pro" panose="020B0804020202060201" pitchFamily="34" charset="0"/>
                <a:cs typeface="Intel Clear Pro" panose="020B0804020202060201" pitchFamily="34" charset="0"/>
              </a:rPr>
              <a:t>ThrougHput</a:t>
            </a:r>
            <a:br>
              <a:rPr lang="en-US" sz="2250" dirty="0">
                <a:solidFill>
                  <a:schemeClr val="accent3"/>
                </a:solidFill>
                <a:latin typeface="Intel Clear Pro" panose="020B0804020202060201" pitchFamily="34" charset="0"/>
                <a:ea typeface="Intel Clear Pro" panose="020B0804020202060201" pitchFamily="34" charset="0"/>
                <a:cs typeface="Intel Clear Pro" panose="020B0804020202060201" pitchFamily="34" charset="0"/>
              </a:rPr>
            </a:br>
            <a:r>
              <a:rPr lang="en-US" sz="2250" dirty="0">
                <a:solidFill>
                  <a:schemeClr val="accent3"/>
                </a:solidFill>
                <a:latin typeface="Intel Clear Pro" panose="020B0804020202060201" pitchFamily="34" charset="0"/>
                <a:ea typeface="Intel Clear Pro" panose="020B0804020202060201" pitchFamily="34" charset="0"/>
                <a:cs typeface="Intel Clear Pro" panose="020B0804020202060201" pitchFamily="34" charset="0"/>
              </a:rPr>
              <a:t>(IOPS)</a:t>
            </a:r>
            <a:endParaRPr lang="en-US" sz="1013" dirty="0">
              <a:solidFill>
                <a:schemeClr val="accent3"/>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26" name="Slide Number Placeholder 3">
            <a:extLst>
              <a:ext uri="{FF2B5EF4-FFF2-40B4-BE49-F238E27FC236}">
                <a16:creationId xmlns:a16="http://schemas.microsoft.com/office/drawing/2014/main" id="{DBE7507A-E555-664B-A2EF-3A1B44DBDC57}"/>
              </a:ext>
            </a:extLst>
          </p:cNvPr>
          <p:cNvSpPr>
            <a:spLocks noGrp="1"/>
          </p:cNvSpPr>
          <p:nvPr>
            <p:ph type="sldNum" sz="quarter" idx="12"/>
          </p:nvPr>
        </p:nvSpPr>
        <p:spPr>
          <a:xfrm>
            <a:off x="6907841" y="4857963"/>
            <a:ext cx="2133600" cy="274097"/>
          </a:xfrm>
        </p:spPr>
        <p:txBody>
          <a:bodyPr/>
          <a:lstStyle/>
          <a:p>
            <a:fld id="{EE2556C5-CE8C-6547-B838-EA80C61A4AF7}" type="slidenum">
              <a:rPr lang="en-US" smtClean="0"/>
              <a:pPr/>
              <a:t>7</a:t>
            </a:fld>
            <a:endParaRPr lang="en-US" dirty="0"/>
          </a:p>
        </p:txBody>
      </p:sp>
      <p:sp>
        <p:nvSpPr>
          <p:cNvPr id="39" name="TextBox 38">
            <a:extLst>
              <a:ext uri="{FF2B5EF4-FFF2-40B4-BE49-F238E27FC236}">
                <a16:creationId xmlns:a16="http://schemas.microsoft.com/office/drawing/2014/main" id="{1B6032E3-C22D-2F40-8FA7-E9D1B877D0F7}"/>
              </a:ext>
            </a:extLst>
          </p:cNvPr>
          <p:cNvSpPr txBox="1"/>
          <p:nvPr/>
        </p:nvSpPr>
        <p:spPr>
          <a:xfrm>
            <a:off x="6909432" y="3081889"/>
            <a:ext cx="2148479" cy="461665"/>
          </a:xfrm>
          <a:prstGeom prst="rect">
            <a:avLst/>
          </a:prstGeom>
          <a:noFill/>
        </p:spPr>
        <p:txBody>
          <a:bodyPr vert="horz" wrap="square" lIns="0" tIns="0" rIns="0" bIns="0" rtlCol="0">
            <a:spAutoFit/>
          </a:bodyPr>
          <a:lstStyle/>
          <a:p>
            <a:pPr algn="ctr" defTabSz="342900">
              <a:lnSpc>
                <a:spcPts val="1800"/>
              </a:lnSpc>
              <a:defRPr/>
            </a:pPr>
            <a:r>
              <a:rPr lang="en-US" sz="2000" dirty="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rPr>
              <a:t>higher</a:t>
            </a:r>
            <a:br>
              <a:rPr lang="en-US" sz="2000" dirty="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rPr>
            </a:br>
            <a:r>
              <a:rPr lang="en-US" sz="2000" dirty="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rPr>
              <a:t>performance</a:t>
            </a:r>
          </a:p>
        </p:txBody>
      </p:sp>
    </p:spTree>
    <p:extLst>
      <p:ext uri="{BB962C8B-B14F-4D97-AF65-F5344CB8AC3E}">
        <p14:creationId xmlns:p14="http://schemas.microsoft.com/office/powerpoint/2010/main" val="313168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8</a:t>
            </a:fld>
            <a:endParaRPr lang="en-US" dirty="0">
              <a:solidFill>
                <a:prstClr val="white"/>
              </a:solidFill>
            </a:endParaRPr>
          </a:p>
        </p:txBody>
      </p:sp>
      <p:sp>
        <p:nvSpPr>
          <p:cNvPr id="5" name="Text Placeholder 4">
            <a:extLst>
              <a:ext uri="{FF2B5EF4-FFF2-40B4-BE49-F238E27FC236}">
                <a16:creationId xmlns:a16="http://schemas.microsoft.com/office/drawing/2014/main" id="{9F8C5312-745F-734D-A65D-07E7A45BF833}"/>
              </a:ext>
            </a:extLst>
          </p:cNvPr>
          <p:cNvSpPr>
            <a:spLocks noGrp="1"/>
          </p:cNvSpPr>
          <p:nvPr>
            <p:ph type="body" sz="quarter" idx="14"/>
          </p:nvPr>
        </p:nvSpPr>
        <p:spPr/>
        <p:txBody>
          <a:bodyPr/>
          <a:lstStyle/>
          <a:p>
            <a:r>
              <a:rPr lang="en-US" dirty="0"/>
              <a:t>The value is in the gap</a:t>
            </a:r>
          </a:p>
        </p:txBody>
      </p:sp>
      <p:sp>
        <p:nvSpPr>
          <p:cNvPr id="53" name="TextBox 52"/>
          <p:cNvSpPr txBox="1"/>
          <p:nvPr/>
        </p:nvSpPr>
        <p:spPr>
          <a:xfrm>
            <a:off x="756930" y="1078558"/>
            <a:ext cx="1727469" cy="696206"/>
          </a:xfrm>
          <a:prstGeom prst="rect">
            <a:avLst/>
          </a:prstGeom>
          <a:noFill/>
        </p:spPr>
        <p:txBody>
          <a:bodyPr wrap="square" rtlCol="0">
            <a:noAutofit/>
          </a:bodyPr>
          <a:lstStyle/>
          <a:p>
            <a:pPr algn="ctr" defTabSz="375880"/>
            <a:r>
              <a:rPr lang="en-US" sz="2600" dirty="0">
                <a:solidFill>
                  <a:schemeClr val="accent3"/>
                </a:solidFill>
                <a:latin typeface="Intel Clear Pro"/>
              </a:rPr>
              <a:t>MEMORY</a:t>
            </a:r>
          </a:p>
        </p:txBody>
      </p:sp>
      <p:pic>
        <p:nvPicPr>
          <p:cNvPr id="54" name="Picture 5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3085" y="2097267"/>
            <a:ext cx="1434064" cy="711430"/>
          </a:xfrm>
          <a:prstGeom prst="rect">
            <a:avLst/>
          </a:prstGeom>
          <a:effectLst>
            <a:outerShdw blurRad="355600" dist="88900" dir="5400000" algn="ctr" rotWithShape="0">
              <a:srgbClr val="000000">
                <a:alpha val="48000"/>
              </a:srgbClr>
            </a:outerShdw>
            <a:reflection endPos="0" dir="5400000" sy="-100000" algn="bl" rotWithShape="0"/>
          </a:effectLst>
        </p:spPr>
      </p:pic>
      <p:sp>
        <p:nvSpPr>
          <p:cNvPr id="56" name="TextBox 55"/>
          <p:cNvSpPr txBox="1"/>
          <p:nvPr/>
        </p:nvSpPr>
        <p:spPr>
          <a:xfrm>
            <a:off x="1219528" y="1761874"/>
            <a:ext cx="757646" cy="336499"/>
          </a:xfrm>
          <a:prstGeom prst="rect">
            <a:avLst/>
          </a:prstGeom>
          <a:noFill/>
        </p:spPr>
        <p:txBody>
          <a:bodyPr wrap="none" rtlCol="0">
            <a:noAutofit/>
          </a:bodyPr>
          <a:lstStyle/>
          <a:p>
            <a:pPr algn="ctr" defTabSz="375880">
              <a:defRPr/>
            </a:pPr>
            <a:r>
              <a:rPr lang="en-US" sz="1500" kern="0" dirty="0">
                <a:solidFill>
                  <a:prstClr val="white"/>
                </a:solidFill>
              </a:rPr>
              <a:t>SRAM</a:t>
            </a:r>
          </a:p>
        </p:txBody>
      </p:sp>
      <p:pic>
        <p:nvPicPr>
          <p:cNvPr id="57" name="Picture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2692" y="3365472"/>
            <a:ext cx="886311" cy="766166"/>
          </a:xfrm>
          <a:prstGeom prst="rect">
            <a:avLst/>
          </a:prstGeom>
          <a:effectLst>
            <a:outerShdw blurRad="355600" dist="88900" dir="5400000" algn="ctr" rotWithShape="0">
              <a:srgbClr val="000000">
                <a:alpha val="48000"/>
              </a:srgbClr>
            </a:outerShdw>
            <a:reflection endPos="0" dir="5400000" sy="-100000" algn="bl" rotWithShape="0"/>
          </a:effectLst>
        </p:spPr>
      </p:pic>
      <p:sp>
        <p:nvSpPr>
          <p:cNvPr id="59" name="TextBox 58"/>
          <p:cNvSpPr txBox="1"/>
          <p:nvPr/>
        </p:nvSpPr>
        <p:spPr>
          <a:xfrm>
            <a:off x="1234337" y="2997635"/>
            <a:ext cx="779806" cy="336499"/>
          </a:xfrm>
          <a:prstGeom prst="rect">
            <a:avLst/>
          </a:prstGeom>
          <a:noFill/>
        </p:spPr>
        <p:txBody>
          <a:bodyPr wrap="none" rtlCol="0">
            <a:noAutofit/>
          </a:bodyPr>
          <a:lstStyle/>
          <a:p>
            <a:pPr algn="ctr" defTabSz="375880">
              <a:defRPr/>
            </a:pPr>
            <a:r>
              <a:rPr lang="en-US" sz="1500" kern="0" dirty="0">
                <a:solidFill>
                  <a:prstClr val="white"/>
                </a:solidFill>
              </a:rPr>
              <a:t>DRAM</a:t>
            </a:r>
          </a:p>
        </p:txBody>
      </p:sp>
      <p:sp>
        <p:nvSpPr>
          <p:cNvPr id="61" name="TextBox 60"/>
          <p:cNvSpPr txBox="1"/>
          <p:nvPr/>
        </p:nvSpPr>
        <p:spPr>
          <a:xfrm>
            <a:off x="6407560" y="1078558"/>
            <a:ext cx="1727469" cy="696206"/>
          </a:xfrm>
          <a:prstGeom prst="rect">
            <a:avLst/>
          </a:prstGeom>
          <a:noFill/>
        </p:spPr>
        <p:txBody>
          <a:bodyPr wrap="square" rtlCol="0">
            <a:noAutofit/>
          </a:bodyPr>
          <a:lstStyle/>
          <a:p>
            <a:pPr algn="ctr" defTabSz="375880"/>
            <a:r>
              <a:rPr lang="en-US" sz="2600" dirty="0">
                <a:solidFill>
                  <a:schemeClr val="accent3"/>
                </a:solidFill>
                <a:latin typeface="Intel Clear Pro"/>
              </a:rPr>
              <a:t>Storage</a:t>
            </a:r>
          </a:p>
        </p:txBody>
      </p:sp>
      <p:sp>
        <p:nvSpPr>
          <p:cNvPr id="63" name="TextBox 62"/>
          <p:cNvSpPr txBox="1"/>
          <p:nvPr/>
        </p:nvSpPr>
        <p:spPr>
          <a:xfrm>
            <a:off x="7068057" y="3073823"/>
            <a:ext cx="611597" cy="336499"/>
          </a:xfrm>
          <a:prstGeom prst="rect">
            <a:avLst/>
          </a:prstGeom>
          <a:noFill/>
        </p:spPr>
        <p:txBody>
          <a:bodyPr wrap="none" rtlCol="0">
            <a:noAutofit/>
          </a:bodyPr>
          <a:lstStyle/>
          <a:p>
            <a:pPr algn="ctr" defTabSz="375880">
              <a:defRPr/>
            </a:pPr>
            <a:r>
              <a:rPr lang="en-US" sz="1500" kern="0" dirty="0">
                <a:solidFill>
                  <a:prstClr val="white"/>
                </a:solidFill>
              </a:rPr>
              <a:t>HDD</a:t>
            </a:r>
          </a:p>
        </p:txBody>
      </p:sp>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0751" y="3375595"/>
            <a:ext cx="1258247" cy="1069679"/>
          </a:xfrm>
          <a:prstGeom prst="rect">
            <a:avLst/>
          </a:prstGeom>
        </p:spPr>
      </p:pic>
      <p:sp>
        <p:nvSpPr>
          <p:cNvPr id="66" name="TextBox 65"/>
          <p:cNvSpPr txBox="1"/>
          <p:nvPr/>
        </p:nvSpPr>
        <p:spPr>
          <a:xfrm>
            <a:off x="6745076" y="1774102"/>
            <a:ext cx="1122423" cy="323165"/>
          </a:xfrm>
          <a:prstGeom prst="rect">
            <a:avLst/>
          </a:prstGeom>
          <a:noFill/>
        </p:spPr>
        <p:txBody>
          <a:bodyPr wrap="none" rtlCol="0">
            <a:spAutoFit/>
          </a:bodyPr>
          <a:lstStyle/>
          <a:p>
            <a:pPr algn="ctr" defTabSz="342878">
              <a:defRPr/>
            </a:pPr>
            <a:r>
              <a:rPr lang="en-US" sz="1500" kern="0" dirty="0">
                <a:solidFill>
                  <a:prstClr val="white"/>
                </a:solidFill>
              </a:rPr>
              <a:t>NAND SSD</a:t>
            </a:r>
          </a:p>
        </p:txBody>
      </p:sp>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0751" y="2074183"/>
            <a:ext cx="1384900" cy="923451"/>
          </a:xfrm>
          <a:prstGeom prst="rect">
            <a:avLst/>
          </a:prstGeom>
        </p:spPr>
      </p:pic>
      <p:sp>
        <p:nvSpPr>
          <p:cNvPr id="68" name="TextBox 67"/>
          <p:cNvSpPr txBox="1"/>
          <p:nvPr/>
        </p:nvSpPr>
        <p:spPr>
          <a:xfrm>
            <a:off x="3130522" y="2867348"/>
            <a:ext cx="2717696" cy="1154162"/>
          </a:xfrm>
          <a:prstGeom prst="rect">
            <a:avLst/>
          </a:prstGeom>
          <a:noFill/>
        </p:spPr>
        <p:txBody>
          <a:bodyPr vert="horz" wrap="square" lIns="0" tIns="0" rIns="0" bIns="0" rtlCol="0">
            <a:spAutoFit/>
          </a:bodyPr>
          <a:lstStyle/>
          <a:p>
            <a:pPr algn="ctr" defTabSz="342900">
              <a:defRPr/>
            </a:pPr>
            <a:r>
              <a:rPr lang="en-US" sz="1500" kern="0" dirty="0">
                <a:solidFill>
                  <a:prstClr val="white"/>
                </a:solidFill>
              </a:rPr>
              <a:t>New experiences</a:t>
            </a:r>
          </a:p>
          <a:p>
            <a:pPr algn="ctr" defTabSz="342900">
              <a:defRPr/>
            </a:pPr>
            <a:endParaRPr lang="en-US" sz="1500" kern="0" dirty="0">
              <a:solidFill>
                <a:prstClr val="white"/>
              </a:solidFill>
            </a:endParaRPr>
          </a:p>
          <a:p>
            <a:pPr algn="ctr" defTabSz="342900">
              <a:defRPr/>
            </a:pPr>
            <a:r>
              <a:rPr lang="en-US" sz="1500" kern="0" dirty="0">
                <a:solidFill>
                  <a:prstClr val="white"/>
                </a:solidFill>
              </a:rPr>
              <a:t>New levels of scale</a:t>
            </a:r>
          </a:p>
          <a:p>
            <a:pPr algn="ctr" defTabSz="342900">
              <a:defRPr/>
            </a:pPr>
            <a:endParaRPr lang="en-US" sz="1500" kern="0" dirty="0">
              <a:solidFill>
                <a:prstClr val="white"/>
              </a:solidFill>
            </a:endParaRPr>
          </a:p>
          <a:p>
            <a:pPr algn="ctr" defTabSz="342900">
              <a:defRPr/>
            </a:pPr>
            <a:r>
              <a:rPr lang="en-US" sz="1500" kern="0" dirty="0">
                <a:solidFill>
                  <a:prstClr val="white"/>
                </a:solidFill>
              </a:rPr>
              <a:t>Accelerate existing apps</a:t>
            </a:r>
          </a:p>
        </p:txBody>
      </p:sp>
      <p:pic>
        <p:nvPicPr>
          <p:cNvPr id="69" name="Picture 68"/>
          <p:cNvPicPr>
            <a:picLocks noChangeAspect="1"/>
          </p:cNvPicPr>
          <p:nvPr/>
        </p:nvPicPr>
        <p:blipFill>
          <a:blip r:embed="rId7" cstate="email">
            <a:extLst>
              <a:ext uri="{BEBA8EAE-BF5A-486C-A8C5-ECC9F3942E4B}">
                <a14:imgProps xmlns:a14="http://schemas.microsoft.com/office/drawing/2010/main">
                  <a14:imgLayer r:embed="rId8">
                    <a14:imgEffect>
                      <a14:brightnessContrast bright="17000"/>
                    </a14:imgEffect>
                  </a14:imgLayer>
                </a14:imgProps>
              </a:ext>
              <a:ext uri="{28A0092B-C50C-407E-A947-70E740481C1C}">
                <a14:useLocalDpi xmlns:a14="http://schemas.microsoft.com/office/drawing/2010/main"/>
              </a:ext>
            </a:extLst>
          </a:blip>
          <a:stretch>
            <a:fillRect/>
          </a:stretch>
        </p:blipFill>
        <p:spPr>
          <a:xfrm>
            <a:off x="3656100" y="1581858"/>
            <a:ext cx="1665869" cy="1292126"/>
          </a:xfrm>
          <a:prstGeom prst="rect">
            <a:avLst/>
          </a:prstGeom>
          <a:effectLst/>
        </p:spPr>
      </p:pic>
      <p:sp>
        <p:nvSpPr>
          <p:cNvPr id="70" name="TextBox 69"/>
          <p:cNvSpPr txBox="1"/>
          <p:nvPr/>
        </p:nvSpPr>
        <p:spPr>
          <a:xfrm>
            <a:off x="212472" y="4516604"/>
            <a:ext cx="4218851" cy="184666"/>
          </a:xfrm>
          <a:prstGeom prst="rect">
            <a:avLst/>
          </a:prstGeom>
          <a:noFill/>
        </p:spPr>
        <p:txBody>
          <a:bodyPr vert="horz" wrap="square" lIns="0" tIns="0" rIns="0" bIns="0" rtlCol="0" anchor="b">
            <a:spAutoFit/>
          </a:bodyPr>
          <a:lstStyle/>
          <a:p>
            <a:pPr defTabSz="342900"/>
            <a:r>
              <a:rPr lang="en-US" sz="600" kern="0" dirty="0">
                <a:solidFill>
                  <a:prstClr val="white"/>
                </a:solidFill>
              </a:rPr>
              <a:t>Technology claims are based on comparisons of latency, density and write cycling metrics amongst memory technologies recorded on published specifications of in-market memory products against internal Intel specifications.</a:t>
            </a:r>
          </a:p>
        </p:txBody>
      </p:sp>
      <p:cxnSp>
        <p:nvCxnSpPr>
          <p:cNvPr id="72" name="Straight Connector 71"/>
          <p:cNvCxnSpPr/>
          <p:nvPr/>
        </p:nvCxnSpPr>
        <p:spPr>
          <a:xfrm>
            <a:off x="3346722" y="3205471"/>
            <a:ext cx="2285294" cy="0"/>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0" scaled="1"/>
              <a:tileRect/>
            </a:gradFill>
            <a:prstDash val="solid"/>
          </a:ln>
          <a:effectLst/>
        </p:spPr>
      </p:cxnSp>
      <p:cxnSp>
        <p:nvCxnSpPr>
          <p:cNvPr id="73" name="Straight Connector 72"/>
          <p:cNvCxnSpPr/>
          <p:nvPr/>
        </p:nvCxnSpPr>
        <p:spPr>
          <a:xfrm>
            <a:off x="3346722" y="3658149"/>
            <a:ext cx="2285294" cy="0"/>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0" scaled="1"/>
              <a:tileRect/>
            </a:gradFill>
            <a:prstDash val="solid"/>
          </a:ln>
          <a:effectLst/>
        </p:spPr>
      </p:cxnSp>
      <p:cxnSp>
        <p:nvCxnSpPr>
          <p:cNvPr id="26" name="Straight Connector 25">
            <a:extLst>
              <a:ext uri="{FF2B5EF4-FFF2-40B4-BE49-F238E27FC236}">
                <a16:creationId xmlns:a16="http://schemas.microsoft.com/office/drawing/2014/main" id="{202A3C6A-ED41-5F45-86F0-FD6FCB2A203D}"/>
              </a:ext>
            </a:extLst>
          </p:cNvPr>
          <p:cNvCxnSpPr>
            <a:cxnSpLocks/>
          </p:cNvCxnSpPr>
          <p:nvPr/>
        </p:nvCxnSpPr>
        <p:spPr>
          <a:xfrm>
            <a:off x="2724747" y="1041646"/>
            <a:ext cx="398812" cy="2979865"/>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0" scaled="1"/>
              <a:tileRect/>
            </a:gradFill>
            <a:prstDash val="solid"/>
          </a:ln>
          <a:effectLst/>
        </p:spPr>
      </p:cxnSp>
      <p:cxnSp>
        <p:nvCxnSpPr>
          <p:cNvPr id="29" name="Straight Connector 28">
            <a:extLst>
              <a:ext uri="{FF2B5EF4-FFF2-40B4-BE49-F238E27FC236}">
                <a16:creationId xmlns:a16="http://schemas.microsoft.com/office/drawing/2014/main" id="{92BAF6F4-C6D0-7E4A-BB59-C56A555D5995}"/>
              </a:ext>
            </a:extLst>
          </p:cNvPr>
          <p:cNvCxnSpPr>
            <a:cxnSpLocks/>
          </p:cNvCxnSpPr>
          <p:nvPr/>
        </p:nvCxnSpPr>
        <p:spPr>
          <a:xfrm flipH="1">
            <a:off x="5781954" y="1155946"/>
            <a:ext cx="398812" cy="2979865"/>
          </a:xfrm>
          <a:prstGeom prst="line">
            <a:avLst/>
          </a:prstGeom>
          <a:noFill/>
          <a:ln w="9525" cap="rnd" cmpd="sng" algn="ctr">
            <a:gradFill flip="none" rotWithShape="1">
              <a:gsLst>
                <a:gs pos="0">
                  <a:srgbClr val="00AEEF">
                    <a:tint val="66000"/>
                    <a:satMod val="160000"/>
                    <a:alpha val="0"/>
                  </a:srgbClr>
                </a:gs>
                <a:gs pos="50000">
                  <a:srgbClr val="0071C5">
                    <a:lumMod val="60000"/>
                    <a:lumOff val="40000"/>
                  </a:srgbClr>
                </a:gs>
                <a:gs pos="100000">
                  <a:srgbClr val="00AEEF">
                    <a:tint val="23500"/>
                    <a:satMod val="160000"/>
                    <a:alpha val="0"/>
                  </a:srgbClr>
                </a:gs>
              </a:gsLst>
              <a:lin ang="0" scaled="1"/>
              <a:tileRect/>
            </a:gradFill>
            <a:prstDash val="solid"/>
          </a:ln>
          <a:effectLst/>
        </p:spPr>
      </p:cxnSp>
      <p:sp>
        <p:nvSpPr>
          <p:cNvPr id="30" name="TextBox 29">
            <a:extLst>
              <a:ext uri="{FF2B5EF4-FFF2-40B4-BE49-F238E27FC236}">
                <a16:creationId xmlns:a16="http://schemas.microsoft.com/office/drawing/2014/main" id="{BF2055AF-D813-6F4B-B1EC-FD17E94D6C0D}"/>
              </a:ext>
            </a:extLst>
          </p:cNvPr>
          <p:cNvSpPr txBox="1"/>
          <p:nvPr/>
        </p:nvSpPr>
        <p:spPr>
          <a:xfrm>
            <a:off x="2883878" y="1235159"/>
            <a:ext cx="3135922" cy="348103"/>
          </a:xfrm>
          <a:prstGeom prst="rect">
            <a:avLst/>
          </a:prstGeom>
          <a:noFill/>
        </p:spPr>
        <p:txBody>
          <a:bodyPr wrap="square" rtlCol="0">
            <a:noAutofit/>
          </a:bodyPr>
          <a:lstStyle/>
          <a:p>
            <a:pPr algn="ctr" defTabSz="342900">
              <a:lnSpc>
                <a:spcPts val="1800"/>
              </a:lnSpc>
              <a:defRPr/>
            </a:pPr>
            <a:r>
              <a:rPr lang="en-US" sz="260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Intel® </a:t>
            </a:r>
            <a:r>
              <a:rPr lang="en-US" sz="2600" dirty="0" err="1">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Optane</a:t>
            </a:r>
            <a:r>
              <a:rPr lang="en-US" sz="2600" dirty="0">
                <a:solidFill>
                  <a:schemeClr val="accent3"/>
                </a:solidFill>
                <a:latin typeface="Intel Clear Pro" panose="020B0804020202060201" pitchFamily="34" charset="77"/>
                <a:ea typeface="Intel Clear Pro" panose="020B0804020202060201" pitchFamily="34" charset="77"/>
                <a:cs typeface="Intel Clear Pro" panose="020B0804020202060201" pitchFamily="34" charset="77"/>
              </a:rPr>
              <a:t>™ technology</a:t>
            </a:r>
          </a:p>
        </p:txBody>
      </p:sp>
      <p:sp>
        <p:nvSpPr>
          <p:cNvPr id="22" name="TextBox 21"/>
          <p:cNvSpPr txBox="1"/>
          <p:nvPr/>
        </p:nvSpPr>
        <p:spPr>
          <a:xfrm>
            <a:off x="7873866" y="136002"/>
            <a:ext cx="1176136" cy="1015663"/>
          </a:xfrm>
          <a:prstGeom prst="rect">
            <a:avLst/>
          </a:prstGeom>
          <a:solidFill>
            <a:schemeClr val="accent3"/>
          </a:solidFill>
        </p:spPr>
        <p:txBody>
          <a:bodyPr vert="horz" wrap="square" lIns="0" tIns="0" rIns="0" bIns="0" rtlCol="0">
            <a:spAutoFit/>
          </a:bodyPr>
          <a:lstStyle/>
          <a:p>
            <a:r>
              <a:rPr lang="en-US" sz="1100" dirty="0">
                <a:solidFill>
                  <a:schemeClr val="accent5"/>
                </a:solidFill>
              </a:rPr>
              <a:t>JR: Working on something different for this…in meantime, need to change header</a:t>
            </a:r>
          </a:p>
        </p:txBody>
      </p:sp>
    </p:spTree>
    <p:extLst>
      <p:ext uri="{BB962C8B-B14F-4D97-AF65-F5344CB8AC3E}">
        <p14:creationId xmlns:p14="http://schemas.microsoft.com/office/powerpoint/2010/main" val="329813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80B70F8-F0DA-F445-9FCC-D05D878E2C10}"/>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1" y="2381"/>
            <a:ext cx="9144000" cy="4760260"/>
          </a:xfrm>
          <a:prstGeom prst="rect">
            <a:avLst/>
          </a:prstGeom>
        </p:spPr>
      </p:pic>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9</a:t>
            </a:fld>
            <a:endParaRPr lang="en-US" dirty="0">
              <a:solidFill>
                <a:prstClr val="white"/>
              </a:solidFill>
            </a:endParaRPr>
          </a:p>
        </p:txBody>
      </p:sp>
      <p:sp>
        <p:nvSpPr>
          <p:cNvPr id="5" name="Text Placeholder 4">
            <a:extLst>
              <a:ext uri="{FF2B5EF4-FFF2-40B4-BE49-F238E27FC236}">
                <a16:creationId xmlns:a16="http://schemas.microsoft.com/office/drawing/2014/main" id="{04CE98ED-69C1-C945-B035-3B7A4E677F47}"/>
              </a:ext>
            </a:extLst>
          </p:cNvPr>
          <p:cNvSpPr>
            <a:spLocks noGrp="1"/>
          </p:cNvSpPr>
          <p:nvPr>
            <p:ph type="body" sz="quarter" idx="14"/>
          </p:nvPr>
        </p:nvSpPr>
        <p:spPr/>
        <p:txBody>
          <a:bodyPr/>
          <a:lstStyle/>
          <a:p>
            <a:r>
              <a:rPr lang="en-US" dirty="0"/>
              <a:t>A portfolio of solution components</a:t>
            </a:r>
          </a:p>
        </p:txBody>
      </p:sp>
      <p:grpSp>
        <p:nvGrpSpPr>
          <p:cNvPr id="4" name="Group 3"/>
          <p:cNvGrpSpPr/>
          <p:nvPr/>
        </p:nvGrpSpPr>
        <p:grpSpPr>
          <a:xfrm>
            <a:off x="390646" y="1122435"/>
            <a:ext cx="8330036" cy="3141955"/>
            <a:chOff x="505483" y="1151283"/>
            <a:chExt cx="8045967" cy="3034808"/>
          </a:xfrm>
        </p:grpSpPr>
        <p:sp>
          <p:nvSpPr>
            <p:cNvPr id="39" name="Rectangle 38">
              <a:extLst>
                <a:ext uri="{FF2B5EF4-FFF2-40B4-BE49-F238E27FC236}">
                  <a16:creationId xmlns:a16="http://schemas.microsoft.com/office/drawing/2014/main" id="{591937F9-2C22-4543-B091-032B917EECE4}"/>
                </a:ext>
              </a:extLst>
            </p:cNvPr>
            <p:cNvSpPr/>
            <p:nvPr/>
          </p:nvSpPr>
          <p:spPr bwMode="auto">
            <a:xfrm>
              <a:off x="505483" y="1389878"/>
              <a:ext cx="2331122" cy="2796213"/>
            </a:xfrm>
            <a:prstGeom prst="rect">
              <a:avLst/>
            </a:prstGeom>
            <a:solidFill>
              <a:srgbClr val="003C71">
                <a:lumMod val="50000"/>
                <a:alpha val="50000"/>
              </a:srgbClr>
            </a:solidFill>
            <a:ln w="12700" cap="flat" cmpd="sng" algn="ctr">
              <a:gradFill>
                <a:gsLst>
                  <a:gs pos="0">
                    <a:srgbClr val="00AEEF"/>
                  </a:gs>
                  <a:gs pos="68000">
                    <a:srgbClr val="00AEEF">
                      <a:alpha val="0"/>
                    </a:srgbClr>
                  </a:gs>
                  <a:gs pos="37000">
                    <a:srgbClr val="00AEEF">
                      <a:alpha val="0"/>
                    </a:srgbClr>
                  </a:gs>
                  <a:gs pos="100000">
                    <a:srgbClr val="00AEEF"/>
                  </a:gs>
                </a:gsLst>
                <a:lin ang="0" scaled="0"/>
              </a:gradFill>
              <a:prstDash val="solid"/>
              <a:round/>
              <a:headEnd type="none" w="med" len="med"/>
              <a:tailEnd type="none" w="med" len="med"/>
            </a:ln>
            <a:effectLst/>
          </p:spPr>
          <p:txBody>
            <a:bodyPr vert="horz" wrap="square" lIns="51397" tIns="25700" rIns="51397" bIns="25700" numCol="1" rtlCol="0" anchor="t" anchorCtr="1" compatLnSpc="1">
              <a:prstTxWarp prst="textNoShape">
                <a:avLst/>
              </a:prstTxWarp>
              <a:noAutofit/>
            </a:bodyPr>
            <a:lstStyle/>
            <a:p>
              <a:pPr algn="ctr" defTabSz="514350" fontAlgn="base">
                <a:lnSpc>
                  <a:spcPct val="95000"/>
                </a:lnSpc>
                <a:spcBef>
                  <a:spcPct val="30000"/>
                </a:spcBef>
                <a:spcAft>
                  <a:spcPct val="0"/>
                </a:spcAft>
                <a:buClr>
                  <a:prstClr val="white"/>
                </a:buClr>
                <a:defRPr/>
              </a:pPr>
              <a:endParaRPr lang="en-US" sz="1125" kern="0">
                <a:ln w="0"/>
                <a:solidFill>
                  <a:srgbClr val="0071C5"/>
                </a:solidFill>
                <a:effectLst>
                  <a:outerShdw blurRad="38100" dist="19050" dir="2700000" algn="tl" rotWithShape="0">
                    <a:prstClr val="black">
                      <a:alpha val="40000"/>
                    </a:prstClr>
                  </a:outerShdw>
                </a:effectLst>
                <a:latin typeface="Arial Narrow" pitchFamily="34" charset="0"/>
                <a:cs typeface="Arial" charset="0"/>
              </a:endParaRPr>
            </a:p>
          </p:txBody>
        </p:sp>
        <p:sp>
          <p:nvSpPr>
            <p:cNvPr id="50" name="Rectangle 49">
              <a:extLst>
                <a:ext uri="{FF2B5EF4-FFF2-40B4-BE49-F238E27FC236}">
                  <a16:creationId xmlns:a16="http://schemas.microsoft.com/office/drawing/2014/main" id="{D4A13E7E-F651-4F15-B4B0-B9F84D8E2A58}"/>
                </a:ext>
              </a:extLst>
            </p:cNvPr>
            <p:cNvSpPr/>
            <p:nvPr/>
          </p:nvSpPr>
          <p:spPr bwMode="auto">
            <a:xfrm>
              <a:off x="2897997" y="1389878"/>
              <a:ext cx="2306490" cy="2796213"/>
            </a:xfrm>
            <a:prstGeom prst="rect">
              <a:avLst/>
            </a:prstGeom>
            <a:solidFill>
              <a:srgbClr val="003C71">
                <a:lumMod val="50000"/>
                <a:alpha val="50000"/>
              </a:srgbClr>
            </a:solidFill>
            <a:ln w="12700" cap="flat" cmpd="sng" algn="ctr">
              <a:gradFill>
                <a:gsLst>
                  <a:gs pos="0">
                    <a:srgbClr val="00AEEF"/>
                  </a:gs>
                  <a:gs pos="68000">
                    <a:srgbClr val="00AEEF">
                      <a:alpha val="0"/>
                    </a:srgbClr>
                  </a:gs>
                  <a:gs pos="37000">
                    <a:srgbClr val="00AEEF">
                      <a:alpha val="0"/>
                    </a:srgbClr>
                  </a:gs>
                  <a:gs pos="100000">
                    <a:srgbClr val="00AEEF"/>
                  </a:gs>
                </a:gsLst>
                <a:lin ang="0" scaled="0"/>
              </a:gradFill>
              <a:prstDash val="solid"/>
              <a:round/>
              <a:headEnd type="none" w="med" len="med"/>
              <a:tailEnd type="none" w="med" len="med"/>
            </a:ln>
            <a:effectLst/>
          </p:spPr>
          <p:txBody>
            <a:bodyPr vert="horz" wrap="square" lIns="51397" tIns="25700" rIns="51397" bIns="25700" numCol="1" rtlCol="0" anchor="t" anchorCtr="1" compatLnSpc="1">
              <a:prstTxWarp prst="textNoShape">
                <a:avLst/>
              </a:prstTxWarp>
              <a:noAutofit/>
            </a:bodyPr>
            <a:lstStyle/>
            <a:p>
              <a:pPr algn="ctr" defTabSz="514350" fontAlgn="base">
                <a:lnSpc>
                  <a:spcPct val="95000"/>
                </a:lnSpc>
                <a:spcBef>
                  <a:spcPct val="30000"/>
                </a:spcBef>
                <a:spcAft>
                  <a:spcPct val="0"/>
                </a:spcAft>
                <a:buClr>
                  <a:prstClr val="white"/>
                </a:buClr>
                <a:defRPr/>
              </a:pPr>
              <a:endParaRPr lang="en-US" sz="1125" kern="0">
                <a:ln w="0"/>
                <a:solidFill>
                  <a:srgbClr val="0071C5"/>
                </a:solidFill>
                <a:effectLst>
                  <a:outerShdw blurRad="38100" dist="19050" dir="2700000" algn="tl" rotWithShape="0">
                    <a:prstClr val="black">
                      <a:alpha val="40000"/>
                    </a:prstClr>
                  </a:outerShdw>
                </a:effectLst>
                <a:latin typeface="Arial Narrow" pitchFamily="34" charset="0"/>
                <a:cs typeface="Arial" charset="0"/>
              </a:endParaRPr>
            </a:p>
          </p:txBody>
        </p:sp>
        <p:sp>
          <p:nvSpPr>
            <p:cNvPr id="51" name="Rectangle 50">
              <a:extLst>
                <a:ext uri="{FF2B5EF4-FFF2-40B4-BE49-F238E27FC236}">
                  <a16:creationId xmlns:a16="http://schemas.microsoft.com/office/drawing/2014/main" id="{23271428-E9A7-4AEB-8892-0489C28580E8}"/>
                </a:ext>
              </a:extLst>
            </p:cNvPr>
            <p:cNvSpPr/>
            <p:nvPr/>
          </p:nvSpPr>
          <p:spPr bwMode="auto">
            <a:xfrm>
              <a:off x="5251990" y="1389878"/>
              <a:ext cx="3299460" cy="2796213"/>
            </a:xfrm>
            <a:prstGeom prst="rect">
              <a:avLst/>
            </a:prstGeom>
            <a:solidFill>
              <a:srgbClr val="003C71">
                <a:lumMod val="50000"/>
                <a:alpha val="50000"/>
              </a:srgbClr>
            </a:solidFill>
            <a:ln w="12700" cap="flat" cmpd="sng" algn="ctr">
              <a:gradFill>
                <a:gsLst>
                  <a:gs pos="0">
                    <a:srgbClr val="00AEEF"/>
                  </a:gs>
                  <a:gs pos="68000">
                    <a:srgbClr val="00AEEF">
                      <a:alpha val="0"/>
                    </a:srgbClr>
                  </a:gs>
                  <a:gs pos="37000">
                    <a:srgbClr val="00AEEF">
                      <a:alpha val="0"/>
                    </a:srgbClr>
                  </a:gs>
                  <a:gs pos="100000">
                    <a:srgbClr val="00AEEF"/>
                  </a:gs>
                </a:gsLst>
                <a:lin ang="0" scaled="0"/>
              </a:gradFill>
              <a:prstDash val="solid"/>
              <a:round/>
              <a:headEnd type="none" w="med" len="med"/>
              <a:tailEnd type="none" w="med" len="med"/>
            </a:ln>
            <a:effectLst/>
          </p:spPr>
          <p:txBody>
            <a:bodyPr vert="horz" wrap="square" lIns="51397" tIns="25700" rIns="51397" bIns="25700" numCol="1" rtlCol="0" anchor="t" anchorCtr="1" compatLnSpc="1">
              <a:prstTxWarp prst="textNoShape">
                <a:avLst/>
              </a:prstTxWarp>
              <a:noAutofit/>
            </a:bodyPr>
            <a:lstStyle/>
            <a:p>
              <a:pPr algn="ctr" defTabSz="514350" fontAlgn="base">
                <a:lnSpc>
                  <a:spcPct val="95000"/>
                </a:lnSpc>
                <a:spcBef>
                  <a:spcPct val="30000"/>
                </a:spcBef>
                <a:spcAft>
                  <a:spcPct val="0"/>
                </a:spcAft>
                <a:buClr>
                  <a:prstClr val="white"/>
                </a:buClr>
                <a:defRPr/>
              </a:pPr>
              <a:endParaRPr lang="en-US" sz="1125" kern="0">
                <a:ln w="0"/>
                <a:solidFill>
                  <a:srgbClr val="0071C5"/>
                </a:solidFill>
                <a:effectLst>
                  <a:outerShdw blurRad="38100" dist="19050" dir="2700000" algn="tl" rotWithShape="0">
                    <a:prstClr val="black">
                      <a:alpha val="40000"/>
                    </a:prstClr>
                  </a:outerShdw>
                </a:effectLst>
                <a:latin typeface="Arial Narrow" pitchFamily="34" charset="0"/>
                <a:cs typeface="Arial" charset="0"/>
              </a:endParaRPr>
            </a:p>
          </p:txBody>
        </p:sp>
        <p:sp>
          <p:nvSpPr>
            <p:cNvPr id="52" name="Rectangle 51">
              <a:extLst>
                <a:ext uri="{FF2B5EF4-FFF2-40B4-BE49-F238E27FC236}">
                  <a16:creationId xmlns:a16="http://schemas.microsoft.com/office/drawing/2014/main" id="{9AB73D30-1A08-4179-9388-5E2D6B0D2FE1}"/>
                </a:ext>
              </a:extLst>
            </p:cNvPr>
            <p:cNvSpPr/>
            <p:nvPr/>
          </p:nvSpPr>
          <p:spPr>
            <a:xfrm>
              <a:off x="620637" y="1696267"/>
              <a:ext cx="1009874" cy="304800"/>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CPU</a:t>
              </a:r>
            </a:p>
          </p:txBody>
        </p:sp>
        <p:sp>
          <p:nvSpPr>
            <p:cNvPr id="53" name="Rectangle 52">
              <a:extLst>
                <a:ext uri="{FF2B5EF4-FFF2-40B4-BE49-F238E27FC236}">
                  <a16:creationId xmlns:a16="http://schemas.microsoft.com/office/drawing/2014/main" id="{56BFD21C-80F9-4116-9038-980E513B000C}"/>
                </a:ext>
              </a:extLst>
            </p:cNvPr>
            <p:cNvSpPr/>
            <p:nvPr/>
          </p:nvSpPr>
          <p:spPr>
            <a:xfrm>
              <a:off x="1706263" y="1696267"/>
              <a:ext cx="1009874" cy="304800"/>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CPU</a:t>
              </a:r>
            </a:p>
          </p:txBody>
        </p:sp>
        <p:sp>
          <p:nvSpPr>
            <p:cNvPr id="54" name="Rectangle 53">
              <a:extLst>
                <a:ext uri="{FF2B5EF4-FFF2-40B4-BE49-F238E27FC236}">
                  <a16:creationId xmlns:a16="http://schemas.microsoft.com/office/drawing/2014/main" id="{1815541F-053C-4870-84DE-7FCB1A11CA50}"/>
                </a:ext>
              </a:extLst>
            </p:cNvPr>
            <p:cNvSpPr/>
            <p:nvPr/>
          </p:nvSpPr>
          <p:spPr>
            <a:xfrm>
              <a:off x="620636" y="2086443"/>
              <a:ext cx="2087986" cy="401441"/>
            </a:xfrm>
            <a:prstGeom prst="rect">
              <a:avLst/>
            </a:prstGeom>
            <a:solidFill>
              <a:schemeClr val="accent6"/>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2D NAND</a:t>
              </a:r>
            </a:p>
          </p:txBody>
        </p:sp>
        <p:sp>
          <p:nvSpPr>
            <p:cNvPr id="55" name="Rectangle 54">
              <a:extLst>
                <a:ext uri="{FF2B5EF4-FFF2-40B4-BE49-F238E27FC236}">
                  <a16:creationId xmlns:a16="http://schemas.microsoft.com/office/drawing/2014/main" id="{CCD858A9-57C2-4657-B4BC-EC1D34A705F2}"/>
                </a:ext>
              </a:extLst>
            </p:cNvPr>
            <p:cNvSpPr/>
            <p:nvPr/>
          </p:nvSpPr>
          <p:spPr>
            <a:xfrm>
              <a:off x="620637" y="2569798"/>
              <a:ext cx="1009874" cy="685949"/>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HDD</a:t>
              </a:r>
            </a:p>
          </p:txBody>
        </p:sp>
        <p:sp>
          <p:nvSpPr>
            <p:cNvPr id="56" name="Rectangle 55">
              <a:extLst>
                <a:ext uri="{FF2B5EF4-FFF2-40B4-BE49-F238E27FC236}">
                  <a16:creationId xmlns:a16="http://schemas.microsoft.com/office/drawing/2014/main" id="{88932E93-F214-4E9A-AB19-15081FF93141}"/>
                </a:ext>
              </a:extLst>
            </p:cNvPr>
            <p:cNvSpPr/>
            <p:nvPr/>
          </p:nvSpPr>
          <p:spPr>
            <a:xfrm>
              <a:off x="1706263" y="2569798"/>
              <a:ext cx="1009874" cy="685949"/>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HDD</a:t>
              </a:r>
            </a:p>
          </p:txBody>
        </p:sp>
        <p:sp>
          <p:nvSpPr>
            <p:cNvPr id="57" name="Rectangle 56">
              <a:extLst>
                <a:ext uri="{FF2B5EF4-FFF2-40B4-BE49-F238E27FC236}">
                  <a16:creationId xmlns:a16="http://schemas.microsoft.com/office/drawing/2014/main" id="{2672D42C-8061-4377-91F5-382FB49CEB9A}"/>
                </a:ext>
              </a:extLst>
            </p:cNvPr>
            <p:cNvSpPr/>
            <p:nvPr/>
          </p:nvSpPr>
          <p:spPr>
            <a:xfrm>
              <a:off x="620637" y="3315044"/>
              <a:ext cx="1009874" cy="685949"/>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HDD</a:t>
              </a:r>
            </a:p>
          </p:txBody>
        </p:sp>
        <p:sp>
          <p:nvSpPr>
            <p:cNvPr id="59" name="Rectangle 58">
              <a:extLst>
                <a:ext uri="{FF2B5EF4-FFF2-40B4-BE49-F238E27FC236}">
                  <a16:creationId xmlns:a16="http://schemas.microsoft.com/office/drawing/2014/main" id="{173CB8C4-0711-4AED-9879-437EA3CBD0BA}"/>
                </a:ext>
              </a:extLst>
            </p:cNvPr>
            <p:cNvSpPr/>
            <p:nvPr/>
          </p:nvSpPr>
          <p:spPr>
            <a:xfrm>
              <a:off x="1706263" y="3315044"/>
              <a:ext cx="1009874" cy="685949"/>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HDD</a:t>
              </a:r>
            </a:p>
          </p:txBody>
        </p:sp>
        <p:sp>
          <p:nvSpPr>
            <p:cNvPr id="60" name="Rectangle 59">
              <a:extLst>
                <a:ext uri="{FF2B5EF4-FFF2-40B4-BE49-F238E27FC236}">
                  <a16:creationId xmlns:a16="http://schemas.microsoft.com/office/drawing/2014/main" id="{8AE42017-C21D-4807-A710-F3E2AECA2B94}"/>
                </a:ext>
              </a:extLst>
            </p:cNvPr>
            <p:cNvSpPr/>
            <p:nvPr/>
          </p:nvSpPr>
          <p:spPr>
            <a:xfrm>
              <a:off x="3013530" y="2086443"/>
              <a:ext cx="1009874" cy="401441"/>
            </a:xfrm>
            <a:prstGeom prst="rect">
              <a:avLst/>
            </a:prstGeom>
            <a:solidFill>
              <a:schemeClr val="accent4"/>
            </a:solidFill>
            <a:ln w="9525" cap="flat" cmpd="sng" algn="ctr">
              <a:noFill/>
              <a:prstDash val="solid"/>
            </a:ln>
            <a:effectLst/>
          </p:spPr>
          <p:txBody>
            <a:bodyPr rtlCol="0" anchor="ctr"/>
            <a:lstStyle/>
            <a:p>
              <a:pPr algn="ctr" defTabSz="342900">
                <a:defRPr/>
              </a:pPr>
              <a:r>
                <a:rPr lang="en-US" sz="788" b="1" kern="0" dirty="0">
                  <a:ln w="0"/>
                  <a:solidFill>
                    <a:prstClr val="white"/>
                  </a:solidFill>
                  <a:effectLst>
                    <a:outerShdw blurRad="38100" dist="19050" dir="2700000" algn="tl" rotWithShape="0">
                      <a:prstClr val="black">
                        <a:alpha val="40000"/>
                      </a:prstClr>
                    </a:outerShdw>
                  </a:effectLst>
                </a:rPr>
                <a:t>Intel® </a:t>
              </a:r>
              <a:r>
                <a:rPr lang="en-US" sz="788" b="1" kern="0" dirty="0" err="1">
                  <a:ln w="0"/>
                  <a:solidFill>
                    <a:prstClr val="white"/>
                  </a:solidFill>
                  <a:effectLst>
                    <a:outerShdw blurRad="38100" dist="19050" dir="2700000" algn="tl" rotWithShape="0">
                      <a:prstClr val="black">
                        <a:alpha val="40000"/>
                      </a:prstClr>
                    </a:outerShdw>
                  </a:effectLst>
                </a:rPr>
                <a:t>Optane</a:t>
              </a:r>
              <a:r>
                <a:rPr lang="en-US" sz="788" b="1" kern="0" dirty="0">
                  <a:ln w="0"/>
                  <a:solidFill>
                    <a:prstClr val="white"/>
                  </a:solidFill>
                  <a:effectLst>
                    <a:outerShdw blurRad="38100" dist="19050" dir="2700000" algn="tl" rotWithShape="0">
                      <a:prstClr val="black">
                        <a:alpha val="40000"/>
                      </a:prstClr>
                    </a:outerShdw>
                  </a:effectLst>
                </a:rPr>
                <a:t>™ Technology</a:t>
              </a:r>
            </a:p>
          </p:txBody>
        </p:sp>
        <p:sp>
          <p:nvSpPr>
            <p:cNvPr id="61" name="Rectangle 60">
              <a:extLst>
                <a:ext uri="{FF2B5EF4-FFF2-40B4-BE49-F238E27FC236}">
                  <a16:creationId xmlns:a16="http://schemas.microsoft.com/office/drawing/2014/main" id="{D20AA89B-238C-47AD-BEAD-3E05071D1E0D}"/>
                </a:ext>
              </a:extLst>
            </p:cNvPr>
            <p:cNvSpPr/>
            <p:nvPr/>
          </p:nvSpPr>
          <p:spPr>
            <a:xfrm>
              <a:off x="4099157" y="2086443"/>
              <a:ext cx="1009874" cy="401441"/>
            </a:xfrm>
            <a:prstGeom prst="rect">
              <a:avLst/>
            </a:prstGeom>
            <a:solidFill>
              <a:schemeClr val="accent4"/>
            </a:solidFill>
            <a:ln w="9525" cap="flat" cmpd="sng" algn="ctr">
              <a:noFill/>
              <a:prstDash val="solid"/>
            </a:ln>
            <a:effectLst/>
          </p:spPr>
          <p:txBody>
            <a:bodyPr rtlCol="0" anchor="ctr"/>
            <a:lstStyle/>
            <a:p>
              <a:pPr algn="ctr" defTabSz="342900">
                <a:defRPr/>
              </a:pPr>
              <a:r>
                <a:rPr lang="en-US" sz="788" b="1" kern="0" dirty="0">
                  <a:ln w="0"/>
                  <a:solidFill>
                    <a:prstClr val="white"/>
                  </a:solidFill>
                  <a:effectLst>
                    <a:outerShdw blurRad="38100" dist="19050" dir="2700000" algn="tl" rotWithShape="0">
                      <a:prstClr val="black">
                        <a:alpha val="40000"/>
                      </a:prstClr>
                    </a:outerShdw>
                  </a:effectLst>
                </a:rPr>
                <a:t>Intel® </a:t>
              </a:r>
              <a:r>
                <a:rPr lang="en-US" sz="788" b="1" kern="0" dirty="0" err="1">
                  <a:ln w="0"/>
                  <a:solidFill>
                    <a:prstClr val="white"/>
                  </a:solidFill>
                  <a:effectLst>
                    <a:outerShdw blurRad="38100" dist="19050" dir="2700000" algn="tl" rotWithShape="0">
                      <a:prstClr val="black">
                        <a:alpha val="40000"/>
                      </a:prstClr>
                    </a:outerShdw>
                  </a:effectLst>
                </a:rPr>
                <a:t>Optane</a:t>
              </a:r>
              <a:r>
                <a:rPr lang="en-US" sz="788" b="1" kern="0" dirty="0">
                  <a:ln w="0"/>
                  <a:solidFill>
                    <a:prstClr val="white"/>
                  </a:solidFill>
                  <a:effectLst>
                    <a:outerShdw blurRad="38100" dist="19050" dir="2700000" algn="tl" rotWithShape="0">
                      <a:prstClr val="black">
                        <a:alpha val="40000"/>
                      </a:prstClr>
                    </a:outerShdw>
                  </a:effectLst>
                </a:rPr>
                <a:t>™ Technology</a:t>
              </a:r>
            </a:p>
          </p:txBody>
        </p:sp>
        <p:sp>
          <p:nvSpPr>
            <p:cNvPr id="62" name="Rectangle 61">
              <a:extLst>
                <a:ext uri="{FF2B5EF4-FFF2-40B4-BE49-F238E27FC236}">
                  <a16:creationId xmlns:a16="http://schemas.microsoft.com/office/drawing/2014/main" id="{0AC9001A-0744-4C14-B629-1DC2FE86B1EE}"/>
                </a:ext>
              </a:extLst>
            </p:cNvPr>
            <p:cNvSpPr/>
            <p:nvPr/>
          </p:nvSpPr>
          <p:spPr>
            <a:xfrm>
              <a:off x="3013530" y="2569799"/>
              <a:ext cx="1009874" cy="685948"/>
            </a:xfrm>
            <a:prstGeom prst="rect">
              <a:avLst/>
            </a:prstGeom>
            <a:solidFill>
              <a:schemeClr val="accent2"/>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3D NAND</a:t>
              </a:r>
            </a:p>
          </p:txBody>
        </p:sp>
        <p:sp>
          <p:nvSpPr>
            <p:cNvPr id="63" name="Rectangle 62">
              <a:extLst>
                <a:ext uri="{FF2B5EF4-FFF2-40B4-BE49-F238E27FC236}">
                  <a16:creationId xmlns:a16="http://schemas.microsoft.com/office/drawing/2014/main" id="{DD0F0005-3603-446B-A74A-8A260943B79A}"/>
                </a:ext>
              </a:extLst>
            </p:cNvPr>
            <p:cNvSpPr/>
            <p:nvPr/>
          </p:nvSpPr>
          <p:spPr>
            <a:xfrm>
              <a:off x="4099157" y="2569799"/>
              <a:ext cx="1009874" cy="685948"/>
            </a:xfrm>
            <a:prstGeom prst="rect">
              <a:avLst/>
            </a:prstGeom>
            <a:solidFill>
              <a:schemeClr val="accent2"/>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3D NAND</a:t>
              </a:r>
            </a:p>
          </p:txBody>
        </p:sp>
        <p:sp>
          <p:nvSpPr>
            <p:cNvPr id="64" name="Rectangle 63">
              <a:extLst>
                <a:ext uri="{FF2B5EF4-FFF2-40B4-BE49-F238E27FC236}">
                  <a16:creationId xmlns:a16="http://schemas.microsoft.com/office/drawing/2014/main" id="{3029C1A0-DB7C-4F8B-A2E0-10DAAC2F31B4}"/>
                </a:ext>
              </a:extLst>
            </p:cNvPr>
            <p:cNvSpPr/>
            <p:nvPr/>
          </p:nvSpPr>
          <p:spPr>
            <a:xfrm>
              <a:off x="3013530" y="3315045"/>
              <a:ext cx="1009874" cy="685948"/>
            </a:xfrm>
            <a:prstGeom prst="rect">
              <a:avLst/>
            </a:prstGeom>
            <a:solidFill>
              <a:schemeClr val="accent2"/>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3D NAND</a:t>
              </a:r>
            </a:p>
          </p:txBody>
        </p:sp>
        <p:sp>
          <p:nvSpPr>
            <p:cNvPr id="65" name="Rectangle 64">
              <a:extLst>
                <a:ext uri="{FF2B5EF4-FFF2-40B4-BE49-F238E27FC236}">
                  <a16:creationId xmlns:a16="http://schemas.microsoft.com/office/drawing/2014/main" id="{08921ABE-DA6B-4BDF-93D6-BEF864BD7399}"/>
                </a:ext>
              </a:extLst>
            </p:cNvPr>
            <p:cNvSpPr/>
            <p:nvPr/>
          </p:nvSpPr>
          <p:spPr>
            <a:xfrm>
              <a:off x="4099157" y="3315045"/>
              <a:ext cx="1009874" cy="685948"/>
            </a:xfrm>
            <a:prstGeom prst="rect">
              <a:avLst/>
            </a:prstGeom>
            <a:solidFill>
              <a:schemeClr val="accent2"/>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3D NAND</a:t>
              </a:r>
            </a:p>
          </p:txBody>
        </p:sp>
        <p:sp>
          <p:nvSpPr>
            <p:cNvPr id="66" name="Rectangle 65">
              <a:extLst>
                <a:ext uri="{FF2B5EF4-FFF2-40B4-BE49-F238E27FC236}">
                  <a16:creationId xmlns:a16="http://schemas.microsoft.com/office/drawing/2014/main" id="{E0DDE530-B1F0-4BD2-A6CE-36D6F58F37F1}"/>
                </a:ext>
              </a:extLst>
            </p:cNvPr>
            <p:cNvSpPr/>
            <p:nvPr/>
          </p:nvSpPr>
          <p:spPr>
            <a:xfrm>
              <a:off x="3182179" y="1696267"/>
              <a:ext cx="847321" cy="306044"/>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CPU</a:t>
              </a:r>
            </a:p>
          </p:txBody>
        </p:sp>
        <p:sp>
          <p:nvSpPr>
            <p:cNvPr id="67" name="Rectangle 66">
              <a:extLst>
                <a:ext uri="{FF2B5EF4-FFF2-40B4-BE49-F238E27FC236}">
                  <a16:creationId xmlns:a16="http://schemas.microsoft.com/office/drawing/2014/main" id="{5F2CFAAF-754A-4709-8E95-7A3E4CA9863C}"/>
                </a:ext>
              </a:extLst>
            </p:cNvPr>
            <p:cNvSpPr/>
            <p:nvPr/>
          </p:nvSpPr>
          <p:spPr>
            <a:xfrm>
              <a:off x="4093061" y="1696267"/>
              <a:ext cx="847321" cy="306044"/>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CPU</a:t>
              </a:r>
            </a:p>
          </p:txBody>
        </p:sp>
        <p:sp>
          <p:nvSpPr>
            <p:cNvPr id="68" name="Rectangle 67">
              <a:extLst>
                <a:ext uri="{FF2B5EF4-FFF2-40B4-BE49-F238E27FC236}">
                  <a16:creationId xmlns:a16="http://schemas.microsoft.com/office/drawing/2014/main" id="{29D250F4-3994-4996-9C97-C7552D5B27DE}"/>
                </a:ext>
              </a:extLst>
            </p:cNvPr>
            <p:cNvSpPr/>
            <p:nvPr/>
          </p:nvSpPr>
          <p:spPr>
            <a:xfrm>
              <a:off x="5358758" y="2569798"/>
              <a:ext cx="1528295" cy="685949"/>
            </a:xfrm>
            <a:prstGeom prst="rect">
              <a:avLst/>
            </a:prstGeom>
            <a:solidFill>
              <a:schemeClr val="accent2"/>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3D NAND</a:t>
              </a:r>
            </a:p>
          </p:txBody>
        </p:sp>
        <p:sp>
          <p:nvSpPr>
            <p:cNvPr id="69" name="Rectangle 68">
              <a:extLst>
                <a:ext uri="{FF2B5EF4-FFF2-40B4-BE49-F238E27FC236}">
                  <a16:creationId xmlns:a16="http://schemas.microsoft.com/office/drawing/2014/main" id="{2A14139E-DF50-47B6-A1C7-2EA4A937F7F2}"/>
                </a:ext>
              </a:extLst>
            </p:cNvPr>
            <p:cNvSpPr/>
            <p:nvPr/>
          </p:nvSpPr>
          <p:spPr>
            <a:xfrm>
              <a:off x="6934556" y="2569798"/>
              <a:ext cx="1528295" cy="685949"/>
            </a:xfrm>
            <a:prstGeom prst="rect">
              <a:avLst/>
            </a:prstGeom>
            <a:solidFill>
              <a:schemeClr val="accent2"/>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3D NAND</a:t>
              </a:r>
            </a:p>
          </p:txBody>
        </p:sp>
        <p:sp>
          <p:nvSpPr>
            <p:cNvPr id="70" name="Rectangle 69">
              <a:extLst>
                <a:ext uri="{FF2B5EF4-FFF2-40B4-BE49-F238E27FC236}">
                  <a16:creationId xmlns:a16="http://schemas.microsoft.com/office/drawing/2014/main" id="{D94E5E91-CADA-479D-96FB-7F65A387009E}"/>
                </a:ext>
              </a:extLst>
            </p:cNvPr>
            <p:cNvSpPr/>
            <p:nvPr/>
          </p:nvSpPr>
          <p:spPr>
            <a:xfrm>
              <a:off x="5358758" y="3315044"/>
              <a:ext cx="1528295" cy="685949"/>
            </a:xfrm>
            <a:prstGeom prst="rect">
              <a:avLst/>
            </a:prstGeom>
            <a:solidFill>
              <a:schemeClr val="accent2"/>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3D NAND</a:t>
              </a:r>
            </a:p>
          </p:txBody>
        </p:sp>
        <p:sp>
          <p:nvSpPr>
            <p:cNvPr id="71" name="Rectangle 70">
              <a:extLst>
                <a:ext uri="{FF2B5EF4-FFF2-40B4-BE49-F238E27FC236}">
                  <a16:creationId xmlns:a16="http://schemas.microsoft.com/office/drawing/2014/main" id="{16E11A22-113D-43CF-AD8C-A06567C0AFC0}"/>
                </a:ext>
              </a:extLst>
            </p:cNvPr>
            <p:cNvSpPr/>
            <p:nvPr/>
          </p:nvSpPr>
          <p:spPr>
            <a:xfrm>
              <a:off x="6934556" y="3315044"/>
              <a:ext cx="1528295" cy="685949"/>
            </a:xfrm>
            <a:prstGeom prst="rect">
              <a:avLst/>
            </a:prstGeom>
            <a:solidFill>
              <a:schemeClr val="accent2"/>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3D NAND</a:t>
              </a:r>
            </a:p>
          </p:txBody>
        </p:sp>
        <p:sp>
          <p:nvSpPr>
            <p:cNvPr id="72" name="TextBox 71">
              <a:extLst>
                <a:ext uri="{FF2B5EF4-FFF2-40B4-BE49-F238E27FC236}">
                  <a16:creationId xmlns:a16="http://schemas.microsoft.com/office/drawing/2014/main" id="{4FB0ACDD-191C-4787-804E-A56F59924828}"/>
                </a:ext>
              </a:extLst>
            </p:cNvPr>
            <p:cNvSpPr txBox="1"/>
            <p:nvPr/>
          </p:nvSpPr>
          <p:spPr>
            <a:xfrm>
              <a:off x="1208643" y="1151283"/>
              <a:ext cx="911971" cy="386466"/>
            </a:xfrm>
            <a:prstGeom prst="rect">
              <a:avLst/>
            </a:prstGeom>
            <a:noFill/>
          </p:spPr>
          <p:txBody>
            <a:bodyPr vert="horz" wrap="none" lIns="0" tIns="0" rIns="0" bIns="0" rtlCol="0">
              <a:spAutoFit/>
            </a:bodyPr>
            <a:lstStyle/>
            <a:p>
              <a:pPr algn="ctr" defTabSz="342900"/>
              <a:r>
                <a:rPr lang="en-US" sz="2600" dirty="0">
                  <a:ln w="0"/>
                  <a:solidFill>
                    <a:schemeClr val="accent3"/>
                  </a:solidFill>
                  <a:effectLst>
                    <a:outerShdw blurRad="38100" dist="19050" dir="2700000" algn="tl" rotWithShape="0">
                      <a:prstClr val="black">
                        <a:alpha val="40000"/>
                      </a:prstClr>
                    </a:outerShdw>
                  </a:effectLst>
                  <a:latin typeface="Intel Clear Pro" panose="020B0804020202060201" pitchFamily="34" charset="0"/>
                  <a:ea typeface="Intel Clear Pro" panose="020B0804020202060201" pitchFamily="34" charset="0"/>
                  <a:cs typeface="Intel Clear Pro" panose="020B0804020202060201" pitchFamily="34" charset="0"/>
                </a:rPr>
                <a:t>Yesterday</a:t>
              </a:r>
            </a:p>
          </p:txBody>
        </p:sp>
        <p:sp>
          <p:nvSpPr>
            <p:cNvPr id="73" name="TextBox 72">
              <a:extLst>
                <a:ext uri="{FF2B5EF4-FFF2-40B4-BE49-F238E27FC236}">
                  <a16:creationId xmlns:a16="http://schemas.microsoft.com/office/drawing/2014/main" id="{1DD38C47-E2C8-48FA-BF91-0B6969310783}"/>
                </a:ext>
              </a:extLst>
            </p:cNvPr>
            <p:cNvSpPr txBox="1"/>
            <p:nvPr/>
          </p:nvSpPr>
          <p:spPr>
            <a:xfrm>
              <a:off x="3790125" y="1151283"/>
              <a:ext cx="531081" cy="386466"/>
            </a:xfrm>
            <a:prstGeom prst="rect">
              <a:avLst/>
            </a:prstGeom>
            <a:noFill/>
          </p:spPr>
          <p:txBody>
            <a:bodyPr vert="horz" wrap="none" lIns="0" tIns="0" rIns="0" bIns="0" rtlCol="0">
              <a:spAutoFit/>
            </a:bodyPr>
            <a:lstStyle/>
            <a:p>
              <a:pPr algn="ctr" defTabSz="342900"/>
              <a:r>
                <a:rPr lang="en-US" sz="2600" dirty="0">
                  <a:ln w="0"/>
                  <a:solidFill>
                    <a:schemeClr val="accent3"/>
                  </a:solidFill>
                  <a:effectLst>
                    <a:outerShdw blurRad="38100" dist="19050" dir="2700000" algn="tl" rotWithShape="0">
                      <a:prstClr val="black">
                        <a:alpha val="40000"/>
                      </a:prstClr>
                    </a:outerShdw>
                  </a:effectLst>
                  <a:latin typeface="Intel Clear Pro" panose="020B0804020202060201" pitchFamily="34" charset="0"/>
                  <a:ea typeface="Intel Clear Pro" panose="020B0804020202060201" pitchFamily="34" charset="0"/>
                  <a:cs typeface="Intel Clear Pro" panose="020B0804020202060201" pitchFamily="34" charset="0"/>
                </a:rPr>
                <a:t>TODAY</a:t>
              </a:r>
            </a:p>
          </p:txBody>
        </p:sp>
        <p:sp>
          <p:nvSpPr>
            <p:cNvPr id="74" name="TextBox 73">
              <a:extLst>
                <a:ext uri="{FF2B5EF4-FFF2-40B4-BE49-F238E27FC236}">
                  <a16:creationId xmlns:a16="http://schemas.microsoft.com/office/drawing/2014/main" id="{B0F5AAFE-4E10-4DE9-80AF-C7F71365F09A}"/>
                </a:ext>
              </a:extLst>
            </p:cNvPr>
            <p:cNvSpPr txBox="1"/>
            <p:nvPr/>
          </p:nvSpPr>
          <p:spPr>
            <a:xfrm>
              <a:off x="6601049" y="1151283"/>
              <a:ext cx="606948" cy="386466"/>
            </a:xfrm>
            <a:prstGeom prst="rect">
              <a:avLst/>
            </a:prstGeom>
            <a:noFill/>
          </p:spPr>
          <p:txBody>
            <a:bodyPr vert="horz" wrap="none" lIns="0" tIns="0" rIns="0" bIns="0" rtlCol="0">
              <a:spAutoFit/>
            </a:bodyPr>
            <a:lstStyle/>
            <a:p>
              <a:pPr algn="ctr" defTabSz="342900"/>
              <a:r>
                <a:rPr lang="en-US" sz="2600" dirty="0">
                  <a:ln w="0"/>
                  <a:solidFill>
                    <a:schemeClr val="accent3"/>
                  </a:solidFill>
                  <a:effectLst>
                    <a:outerShdw blurRad="38100" dist="19050" dir="2700000" algn="tl" rotWithShape="0">
                      <a:prstClr val="black">
                        <a:alpha val="40000"/>
                      </a:prstClr>
                    </a:outerShdw>
                  </a:effectLst>
                  <a:latin typeface="Intel Clear Pro" panose="020B0804020202060201" pitchFamily="34" charset="0"/>
                  <a:ea typeface="Intel Clear Pro" panose="020B0804020202060201" pitchFamily="34" charset="0"/>
                  <a:cs typeface="Intel Clear Pro" panose="020B0804020202060201" pitchFamily="34" charset="0"/>
                </a:rPr>
                <a:t>Future</a:t>
              </a:r>
            </a:p>
          </p:txBody>
        </p:sp>
        <p:sp>
          <p:nvSpPr>
            <p:cNvPr id="75" name="Rectangle 74">
              <a:extLst>
                <a:ext uri="{FF2B5EF4-FFF2-40B4-BE49-F238E27FC236}">
                  <a16:creationId xmlns:a16="http://schemas.microsoft.com/office/drawing/2014/main" id="{E0DDE530-B1F0-4BD2-A6CE-36D6F58F37F1}"/>
                </a:ext>
              </a:extLst>
            </p:cNvPr>
            <p:cNvSpPr/>
            <p:nvPr/>
          </p:nvSpPr>
          <p:spPr>
            <a:xfrm>
              <a:off x="6039731" y="1696267"/>
              <a:ext cx="847322" cy="304234"/>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CPU</a:t>
              </a:r>
            </a:p>
          </p:txBody>
        </p:sp>
        <p:sp>
          <p:nvSpPr>
            <p:cNvPr id="76" name="Rectangle 75">
              <a:extLst>
                <a:ext uri="{FF2B5EF4-FFF2-40B4-BE49-F238E27FC236}">
                  <a16:creationId xmlns:a16="http://schemas.microsoft.com/office/drawing/2014/main" id="{5F2CFAAF-754A-4709-8E95-7A3E4CA9863C}"/>
                </a:ext>
              </a:extLst>
            </p:cNvPr>
            <p:cNvSpPr/>
            <p:nvPr/>
          </p:nvSpPr>
          <p:spPr>
            <a:xfrm>
              <a:off x="6934556" y="1696267"/>
              <a:ext cx="847322" cy="304234"/>
            </a:xfrm>
            <a:prstGeom prst="rect">
              <a:avLst/>
            </a:prstGeom>
            <a:solidFill>
              <a:schemeClr val="accent1">
                <a:alpha val="71000"/>
              </a:schemeClr>
            </a:solidFill>
            <a:ln w="9525" cap="flat" cmpd="sng" algn="ctr">
              <a:noFill/>
              <a:prstDash val="solid"/>
            </a:ln>
            <a:effectLst/>
          </p:spPr>
          <p:txBody>
            <a:bodyPr rtlCol="0" anchor="ctr"/>
            <a:lstStyle/>
            <a:p>
              <a:pPr algn="ctr" defTabSz="342900">
                <a:defRPr/>
              </a:pPr>
              <a:r>
                <a:rPr lang="en-US" sz="1500" b="1" kern="0" dirty="0">
                  <a:ln w="0"/>
                  <a:solidFill>
                    <a:prstClr val="white"/>
                  </a:solidFill>
                  <a:effectLst>
                    <a:outerShdw blurRad="38100" dist="19050" dir="2700000" algn="tl" rotWithShape="0">
                      <a:prstClr val="black">
                        <a:alpha val="40000"/>
                      </a:prstClr>
                    </a:outerShdw>
                  </a:effectLst>
                </a:rPr>
                <a:t>CPU</a:t>
              </a:r>
            </a:p>
          </p:txBody>
        </p:sp>
        <p:sp>
          <p:nvSpPr>
            <p:cNvPr id="77" name="Rectangle 76">
              <a:extLst>
                <a:ext uri="{FF2B5EF4-FFF2-40B4-BE49-F238E27FC236}">
                  <a16:creationId xmlns:a16="http://schemas.microsoft.com/office/drawing/2014/main" id="{56BFD21C-80F9-4116-9038-980E513B000C}"/>
                </a:ext>
              </a:extLst>
            </p:cNvPr>
            <p:cNvSpPr/>
            <p:nvPr/>
          </p:nvSpPr>
          <p:spPr>
            <a:xfrm>
              <a:off x="5358758" y="2093358"/>
              <a:ext cx="733097" cy="394526"/>
            </a:xfrm>
            <a:prstGeom prst="rect">
              <a:avLst/>
            </a:prstGeom>
            <a:solidFill>
              <a:schemeClr val="accent5"/>
            </a:solidFill>
            <a:ln w="9525" cap="flat" cmpd="sng" algn="ctr">
              <a:noFill/>
              <a:prstDash val="solid"/>
            </a:ln>
            <a:effectLst/>
          </p:spPr>
          <p:txBody>
            <a:bodyPr rtlCol="0" anchor="ctr"/>
            <a:lstStyle/>
            <a:p>
              <a:pPr algn="ctr" defTabSz="342900">
                <a:defRPr/>
              </a:pPr>
              <a:r>
                <a:rPr lang="en-US" sz="788" b="1" kern="0" dirty="0">
                  <a:ln w="0"/>
                  <a:solidFill>
                    <a:prstClr val="white"/>
                  </a:solidFill>
                  <a:effectLst>
                    <a:outerShdw blurRad="38100" dist="19050" dir="2700000" algn="tl" rotWithShape="0">
                      <a:prstClr val="black">
                        <a:alpha val="40000"/>
                      </a:prstClr>
                    </a:outerShdw>
                  </a:effectLst>
                </a:rPr>
                <a:t>“Apache Pass”</a:t>
              </a:r>
            </a:p>
          </p:txBody>
        </p:sp>
        <p:sp>
          <p:nvSpPr>
            <p:cNvPr id="78" name="Rectangle 77">
              <a:extLst>
                <a:ext uri="{FF2B5EF4-FFF2-40B4-BE49-F238E27FC236}">
                  <a16:creationId xmlns:a16="http://schemas.microsoft.com/office/drawing/2014/main" id="{3B7D9205-F916-4241-BC8C-F6F52F3FC7E1}"/>
                </a:ext>
              </a:extLst>
            </p:cNvPr>
            <p:cNvSpPr/>
            <p:nvPr/>
          </p:nvSpPr>
          <p:spPr>
            <a:xfrm>
              <a:off x="6153247" y="2086443"/>
              <a:ext cx="733806" cy="401441"/>
            </a:xfrm>
            <a:prstGeom prst="rect">
              <a:avLst/>
            </a:prstGeom>
            <a:solidFill>
              <a:schemeClr val="accent4"/>
            </a:solidFill>
            <a:ln w="9525" cap="flat" cmpd="sng" algn="ctr">
              <a:noFill/>
              <a:prstDash val="solid"/>
            </a:ln>
            <a:effectLst/>
          </p:spPr>
          <p:txBody>
            <a:bodyPr lIns="0" rIns="0" rtlCol="0" anchor="ctr"/>
            <a:lstStyle/>
            <a:p>
              <a:pPr algn="ctr" defTabSz="342900">
                <a:defRPr/>
              </a:pPr>
              <a:r>
                <a:rPr lang="en-US" sz="788" b="1" kern="0" dirty="0">
                  <a:ln w="0"/>
                  <a:solidFill>
                    <a:prstClr val="white"/>
                  </a:solidFill>
                  <a:effectLst>
                    <a:outerShdw blurRad="38100" dist="19050" dir="2700000" algn="tl" rotWithShape="0">
                      <a:prstClr val="black">
                        <a:alpha val="40000"/>
                      </a:prstClr>
                    </a:outerShdw>
                  </a:effectLst>
                </a:rPr>
                <a:t>Intel® </a:t>
              </a:r>
              <a:r>
                <a:rPr lang="en-US" sz="788" b="1" kern="0" dirty="0" err="1">
                  <a:ln w="0"/>
                  <a:solidFill>
                    <a:prstClr val="white"/>
                  </a:solidFill>
                  <a:effectLst>
                    <a:outerShdw blurRad="38100" dist="19050" dir="2700000" algn="tl" rotWithShape="0">
                      <a:prstClr val="black">
                        <a:alpha val="40000"/>
                      </a:prstClr>
                    </a:outerShdw>
                  </a:effectLst>
                </a:rPr>
                <a:t>Optane</a:t>
              </a:r>
              <a:r>
                <a:rPr lang="en-US" sz="788" b="1" kern="0" dirty="0">
                  <a:ln w="0"/>
                  <a:solidFill>
                    <a:prstClr val="white"/>
                  </a:solidFill>
                  <a:effectLst>
                    <a:outerShdw blurRad="38100" dist="19050" dir="2700000" algn="tl" rotWithShape="0">
                      <a:prstClr val="black">
                        <a:alpha val="40000"/>
                      </a:prstClr>
                    </a:outerShdw>
                  </a:effectLst>
                </a:rPr>
                <a:t>™ Technology</a:t>
              </a:r>
            </a:p>
          </p:txBody>
        </p:sp>
        <p:sp>
          <p:nvSpPr>
            <p:cNvPr id="79" name="Rectangle 78">
              <a:extLst>
                <a:ext uri="{FF2B5EF4-FFF2-40B4-BE49-F238E27FC236}">
                  <a16:creationId xmlns:a16="http://schemas.microsoft.com/office/drawing/2014/main" id="{56BFD21C-80F9-4116-9038-980E513B000C}"/>
                </a:ext>
              </a:extLst>
            </p:cNvPr>
            <p:cNvSpPr/>
            <p:nvPr/>
          </p:nvSpPr>
          <p:spPr>
            <a:xfrm>
              <a:off x="6934556" y="2093358"/>
              <a:ext cx="733097" cy="394526"/>
            </a:xfrm>
            <a:prstGeom prst="rect">
              <a:avLst/>
            </a:prstGeom>
            <a:solidFill>
              <a:schemeClr val="accent5"/>
            </a:solidFill>
            <a:ln w="9525" cap="flat" cmpd="sng" algn="ctr">
              <a:noFill/>
              <a:prstDash val="solid"/>
            </a:ln>
            <a:effectLst/>
          </p:spPr>
          <p:txBody>
            <a:bodyPr rtlCol="0" anchor="ctr"/>
            <a:lstStyle/>
            <a:p>
              <a:pPr algn="ctr" defTabSz="342900">
                <a:defRPr/>
              </a:pPr>
              <a:r>
                <a:rPr lang="en-US" sz="788" b="1" kern="0" dirty="0">
                  <a:ln w="0"/>
                  <a:solidFill>
                    <a:prstClr val="white"/>
                  </a:solidFill>
                  <a:effectLst>
                    <a:outerShdw blurRad="38100" dist="19050" dir="2700000" algn="tl" rotWithShape="0">
                      <a:prstClr val="black">
                        <a:alpha val="40000"/>
                      </a:prstClr>
                    </a:outerShdw>
                  </a:effectLst>
                </a:rPr>
                <a:t>“Apache Pass”</a:t>
              </a:r>
            </a:p>
          </p:txBody>
        </p:sp>
        <p:sp>
          <p:nvSpPr>
            <p:cNvPr id="80" name="Rectangle 79">
              <a:extLst>
                <a:ext uri="{FF2B5EF4-FFF2-40B4-BE49-F238E27FC236}">
                  <a16:creationId xmlns:a16="http://schemas.microsoft.com/office/drawing/2014/main" id="{3B7D9205-F916-4241-BC8C-F6F52F3FC7E1}"/>
                </a:ext>
              </a:extLst>
            </p:cNvPr>
            <p:cNvSpPr/>
            <p:nvPr/>
          </p:nvSpPr>
          <p:spPr>
            <a:xfrm>
              <a:off x="7729045" y="2086443"/>
              <a:ext cx="733806" cy="401441"/>
            </a:xfrm>
            <a:prstGeom prst="rect">
              <a:avLst/>
            </a:prstGeom>
            <a:solidFill>
              <a:schemeClr val="accent4"/>
            </a:solidFill>
            <a:ln w="9525" cap="flat" cmpd="sng" algn="ctr">
              <a:noFill/>
              <a:prstDash val="solid"/>
            </a:ln>
            <a:effectLst/>
          </p:spPr>
          <p:txBody>
            <a:bodyPr lIns="0" rIns="0" rtlCol="0" anchor="ctr"/>
            <a:lstStyle/>
            <a:p>
              <a:pPr algn="ctr" defTabSz="342900">
                <a:defRPr/>
              </a:pPr>
              <a:r>
                <a:rPr lang="en-US" sz="788" b="1" kern="0" dirty="0">
                  <a:ln w="0"/>
                  <a:solidFill>
                    <a:prstClr val="white"/>
                  </a:solidFill>
                  <a:effectLst>
                    <a:outerShdw blurRad="38100" dist="19050" dir="2700000" algn="tl" rotWithShape="0">
                      <a:prstClr val="black">
                        <a:alpha val="40000"/>
                      </a:prstClr>
                    </a:outerShdw>
                  </a:effectLst>
                </a:rPr>
                <a:t>Intel® </a:t>
              </a:r>
              <a:r>
                <a:rPr lang="en-US" sz="788" b="1" kern="0" dirty="0" err="1">
                  <a:ln w="0"/>
                  <a:solidFill>
                    <a:prstClr val="white"/>
                  </a:solidFill>
                  <a:effectLst>
                    <a:outerShdw blurRad="38100" dist="19050" dir="2700000" algn="tl" rotWithShape="0">
                      <a:prstClr val="black">
                        <a:alpha val="40000"/>
                      </a:prstClr>
                    </a:outerShdw>
                  </a:effectLst>
                </a:rPr>
                <a:t>Optane</a:t>
              </a:r>
              <a:r>
                <a:rPr lang="en-US" sz="788" b="1" kern="0" dirty="0">
                  <a:ln w="0"/>
                  <a:solidFill>
                    <a:prstClr val="white"/>
                  </a:solidFill>
                  <a:effectLst>
                    <a:outerShdw blurRad="38100" dist="19050" dir="2700000" algn="tl" rotWithShape="0">
                      <a:prstClr val="black">
                        <a:alpha val="40000"/>
                      </a:prstClr>
                    </a:outerShdw>
                  </a:effectLst>
                </a:rPr>
                <a:t>™ Technology</a:t>
              </a:r>
            </a:p>
          </p:txBody>
        </p:sp>
      </p:grpSp>
    </p:spTree>
    <p:extLst>
      <p:ext uri="{BB962C8B-B14F-4D97-AF65-F5344CB8AC3E}">
        <p14:creationId xmlns:p14="http://schemas.microsoft.com/office/powerpoint/2010/main" val="273046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SLIDE_GUID" val="c742c192-8cac-4984-8b26-aebea37c4ba1"/>
</p:tagLst>
</file>

<file path=ppt/tags/tag2.xml><?xml version="1.0" encoding="utf-8"?>
<p:tagLst xmlns:a="http://schemas.openxmlformats.org/drawingml/2006/main" xmlns:r="http://schemas.openxmlformats.org/officeDocument/2006/relationships" xmlns:p="http://schemas.openxmlformats.org/presentationml/2006/main">
  <p:tag name="OFFISYNC_SLIDE_GUID" val="c742c192-8cac-4984-8b26-aebea37c4ba1"/>
</p:tagLst>
</file>

<file path=ppt/theme/theme1.xml><?xml version="1.0" encoding="utf-8"?>
<a:theme xmlns:a="http://schemas.openxmlformats.org/drawingml/2006/main" name="19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2959</TotalTime>
  <Words>1418</Words>
  <Application>Microsoft Office PowerPoint</Application>
  <PresentationFormat>Custom</PresentationFormat>
  <Paragraphs>316</Paragraphs>
  <Slides>17</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Arial Narrow</vt:lpstr>
      <vt:lpstr>Calibri</vt:lpstr>
      <vt:lpstr>Intel Clear</vt:lpstr>
      <vt:lpstr>Intel Clear Light</vt:lpstr>
      <vt:lpstr>Intel Clear Pro</vt:lpstr>
      <vt:lpstr>Neo Sans Intel</vt:lpstr>
      <vt:lpstr>Times New Roman</vt:lpstr>
      <vt:lpstr>Wingdings</vt:lpstr>
      <vt:lpstr>19_Int_PPT Template_ClearPro_16x9</vt:lpstr>
      <vt:lpstr>Intel® memory and storage</vt:lpstr>
      <vt:lpstr>PowerPoint Presentation</vt:lpstr>
      <vt:lpstr>PowerPoint Presentation</vt:lpstr>
      <vt:lpstr>Virtuous cycle  of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Intel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Parulekar, UmaX</dc:creator>
  <cp:keywords>CTPClassification=CTP_NT</cp:keywords>
  <cp:lastModifiedBy>Hammer, Erik</cp:lastModifiedBy>
  <cp:revision>145</cp:revision>
  <cp:lastPrinted>2018-02-27T22:12:42Z</cp:lastPrinted>
  <dcterms:created xsi:type="dcterms:W3CDTF">2018-02-27T19:17:17Z</dcterms:created>
  <dcterms:modified xsi:type="dcterms:W3CDTF">2019-09-13T21:42:17Z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dd6e73c3-8aea-4d70-bd42-167fae0a7b02</vt:lpwstr>
  </property>
  <property fmtid="{D5CDD505-2E9C-101B-9397-08002B2CF9AE}" pid="3" name="CTP_TimeStamp">
    <vt:lpwstr>2018-03-27 15:15:58Z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ies>
</file>