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91" r:id="rId3"/>
  </p:sldMasterIdLst>
  <p:notesMasterIdLst>
    <p:notesMasterId r:id="rId23"/>
  </p:notesMasterIdLst>
  <p:sldIdLst>
    <p:sldId id="372" r:id="rId4"/>
    <p:sldId id="369" r:id="rId5"/>
    <p:sldId id="374" r:id="rId6"/>
    <p:sldId id="375" r:id="rId7"/>
    <p:sldId id="373" r:id="rId8"/>
    <p:sldId id="376" r:id="rId9"/>
    <p:sldId id="367" r:id="rId10"/>
    <p:sldId id="370" r:id="rId11"/>
    <p:sldId id="377" r:id="rId12"/>
    <p:sldId id="371" r:id="rId13"/>
    <p:sldId id="358" r:id="rId14"/>
    <p:sldId id="363" r:id="rId15"/>
    <p:sldId id="361" r:id="rId16"/>
    <p:sldId id="362" r:id="rId17"/>
    <p:sldId id="350" r:id="rId18"/>
    <p:sldId id="364" r:id="rId19"/>
    <p:sldId id="365" r:id="rId20"/>
    <p:sldId id="366" r:id="rId21"/>
    <p:sldId id="3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E833A"/>
    <a:srgbClr val="00B050"/>
    <a:srgbClr val="A5A5A5"/>
    <a:srgbClr val="AEAEA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87152" autoAdjust="0"/>
  </p:normalViewPr>
  <p:slideViewPr>
    <p:cSldViewPr snapToGrid="0">
      <p:cViewPr varScale="1">
        <p:scale>
          <a:sx n="77" d="100"/>
          <a:sy n="77" d="100"/>
        </p:scale>
        <p:origin x="14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6ADDB-66C7-48CE-B901-44E0B3396039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6338F-BE8A-4755-9224-80A6E255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338F-BE8A-4755-9224-80A6E2559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6C2A-FB44-4A98-A4E9-D9AA1ACFC44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0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2BEF-A7B3-4ED0-81F0-2C604B13E8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6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C814-B19C-436D-926B-B67FCE4B54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4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338F-BE8A-4755-9224-80A6E25599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338F-BE8A-4755-9224-80A6E25599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5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338F-BE8A-4755-9224-80A6E25599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338F-BE8A-4755-9224-80A6E25599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2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6C2A-FB44-4A98-A4E9-D9AA1ACFC44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6C2A-FB44-4A98-A4E9-D9AA1ACFC44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484" y="218105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5867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Kellen Heiner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1C5F47-4C47-5E4D-A560-12798BC29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13483F-8E87-AE4A-AA2B-9C0CCD9C6B0E}"/>
              </a:ext>
            </a:extLst>
          </p:cNvPr>
          <p:cNvSpPr txBox="1"/>
          <p:nvPr userDrawn="1"/>
        </p:nvSpPr>
        <p:spPr>
          <a:xfrm>
            <a:off x="1100253" y="6601521"/>
            <a:ext cx="0" cy="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endParaRPr lang="en-US" sz="1467" dirty="0">
              <a:solidFill>
                <a:srgbClr val="003C71"/>
              </a:solidFill>
            </a:endParaRPr>
          </a:p>
        </p:txBody>
      </p:sp>
      <p:pic>
        <p:nvPicPr>
          <p:cNvPr id="8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8" y="6327359"/>
            <a:ext cx="679336" cy="447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5080000" y="6502685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828759" y="6502685"/>
            <a:ext cx="32604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Intel</a:t>
            </a:r>
            <a:r>
              <a:rPr lang="en-US" sz="1697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Top Secret – Do Not Forward</a:t>
            </a:r>
            <a:endParaRPr lang="en-US" sz="1697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7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5369" y="6554395"/>
            <a:ext cx="149079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 smtClean="0">
                <a:solidFill>
                  <a:prstClr val="white"/>
                </a:solidFill>
                <a:cs typeface="Neo Sans Intel"/>
              </a:rPr>
              <a:t>NSG Finance – Intel Confidential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2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5369" y="6554395"/>
            <a:ext cx="149079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 smtClean="0">
                <a:solidFill>
                  <a:prstClr val="white"/>
                </a:solidFill>
                <a:cs typeface="Neo Sans Intel"/>
              </a:rPr>
              <a:t>NSG Finance – Intel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5369" y="6554395"/>
            <a:ext cx="149079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 smtClean="0">
                <a:solidFill>
                  <a:prstClr val="white"/>
                </a:solidFill>
                <a:cs typeface="Neo Sans Intel"/>
              </a:rPr>
              <a:t>NSG Finance – Intel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5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6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 dirty="0" smtClean="0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 dirty="0" smtClean="0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76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96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2"/>
                </a:solidFill>
                <a:latin typeface="+mn-lt"/>
                <a:cs typeface="Intel Clear Light" panose="020B0404020203020204" pitchFamily="34" charset="0"/>
              </a:defRPr>
            </a:lvl1pPr>
            <a:lvl2pPr marL="556670" indent="-300559">
              <a:buFont typeface="Lucida Grande"/>
              <a:buChar char="−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77" indent="-304792">
              <a:defRPr sz="1600">
                <a:latin typeface="+mn-lt"/>
              </a:defRPr>
            </a:lvl3pPr>
            <a:lvl4pPr>
              <a:defRPr sz="1467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8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3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1333" dirty="0" smtClean="0">
              <a:solidFill>
                <a:srgbClr val="003C71"/>
              </a:solidFill>
              <a:cs typeface="Neo Sans Intel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5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1867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/>
              <a:t>14pt Intel Clear fourth level</a:t>
            </a:r>
          </a:p>
          <a:p>
            <a:pPr lvl="4"/>
            <a:r>
              <a:rPr lang="en-US" dirty="0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1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9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4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5369" y="6554395"/>
            <a:ext cx="149079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 smtClean="0">
                <a:solidFill>
                  <a:prstClr val="white"/>
                </a:solidFill>
                <a:cs typeface="Neo Sans Intel"/>
              </a:rPr>
              <a:t>NSG Finance – 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546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5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5369" y="6554395"/>
            <a:ext cx="149079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 smtClean="0">
                <a:solidFill>
                  <a:prstClr val="white"/>
                </a:solidFill>
                <a:cs typeface="Neo Sans Intel"/>
              </a:rPr>
              <a:t>NSG Finance – 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8382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32516"/>
            <a:ext cx="386080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3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4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5369" y="6554395"/>
            <a:ext cx="149079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 smtClean="0">
                <a:solidFill>
                  <a:prstClr val="white"/>
                </a:solidFill>
                <a:cs typeface="Neo Sans Intel"/>
              </a:rPr>
              <a:t>NSG Finance – 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5574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with Photo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358467"/>
          </a:xfrm>
          <a:prstGeom prst="rect">
            <a:avLst/>
          </a:prstGeom>
          <a:solidFill>
            <a:srgbClr val="0071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71C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369" y="6554395"/>
            <a:ext cx="149079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 smtClean="0">
                <a:solidFill>
                  <a:prstClr val="white"/>
                </a:solidFill>
                <a:cs typeface="Neo Sans Intel"/>
              </a:rPr>
              <a:t>NSG Finance – Intel Confidential</a:t>
            </a:r>
          </a:p>
        </p:txBody>
      </p:sp>
      <p:pic>
        <p:nvPicPr>
          <p:cNvPr id="7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3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369" y="6554395"/>
            <a:ext cx="149079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 smtClean="0">
                <a:solidFill>
                  <a:prstClr val="white"/>
                </a:solidFill>
                <a:cs typeface="Neo Sans Intel"/>
              </a:rPr>
              <a:t>NSG Finance – Intel Confidential</a:t>
            </a:r>
          </a:p>
        </p:txBody>
      </p:sp>
      <p:pic>
        <p:nvPicPr>
          <p:cNvPr id="7" name="Picture 6" descr="int_experience_wht_rgb_3000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3" y="2257769"/>
            <a:ext cx="2780507" cy="28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2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5868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59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solidFill>
          <a:srgbClr val="004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4400" cy="96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2422771"/>
            <a:ext cx="10950515" cy="2353152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5400" b="0" spc="0" baseline="0">
                <a:solidFill>
                  <a:schemeClr val="bg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</a:t>
            </a:r>
            <a:r>
              <a:rPr lang="en-US" altLang="zh-CN" dirty="0" smtClean="0"/>
              <a:t>PRO </a:t>
            </a: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782400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16" y="325088"/>
            <a:ext cx="1246158" cy="8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929792" y="4040908"/>
            <a:ext cx="2917376" cy="2482859"/>
            <a:chOff x="5222418" y="4770615"/>
            <a:chExt cx="2188032" cy="1862144"/>
          </a:xfrm>
        </p:grpSpPr>
        <p:sp>
          <p:nvSpPr>
            <p:cNvPr id="7" name="Rectangle 6"/>
            <p:cNvSpPr/>
            <p:nvPr/>
          </p:nvSpPr>
          <p:spPr>
            <a:xfrm>
              <a:off x="5222419" y="5753428"/>
              <a:ext cx="128959" cy="1272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0567" y="4770615"/>
              <a:ext cx="2039883" cy="186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altLang="zh-CN" sz="1867" dirty="0">
                  <a:solidFill>
                    <a:prstClr val="white"/>
                  </a:solidFill>
                  <a:cs typeface="Neo Sans Intel"/>
                </a:rPr>
                <a:t>Purpose:</a:t>
              </a:r>
            </a:p>
            <a:p>
              <a:pPr defTabSz="609585"/>
              <a:endParaRPr lang="en-US" altLang="zh-CN" sz="1600" dirty="0">
                <a:solidFill>
                  <a:prstClr val="white"/>
                </a:solidFill>
                <a:cs typeface="Neo Sans Intel"/>
              </a:endParaRPr>
            </a:p>
            <a:p>
              <a:pPr defTabSz="609585"/>
              <a:r>
                <a:rPr lang="en-US" altLang="zh-CN" sz="1600" dirty="0">
                  <a:solidFill>
                    <a:prstClr val="white"/>
                  </a:solidFill>
                  <a:cs typeface="Neo Sans Intel"/>
                </a:rPr>
                <a:t>FYI</a:t>
              </a:r>
            </a:p>
            <a:p>
              <a:pPr defTabSz="609585"/>
              <a:endParaRPr lang="en-US" altLang="zh-CN" sz="1600" dirty="0">
                <a:solidFill>
                  <a:prstClr val="white"/>
                </a:solidFill>
              </a:endParaRPr>
            </a:p>
            <a:p>
              <a:pPr defTabSz="609585"/>
              <a:r>
                <a:rPr lang="en-US" altLang="zh-CN" sz="1600" dirty="0">
                  <a:solidFill>
                    <a:prstClr val="white"/>
                  </a:solidFill>
                </a:rPr>
                <a:t>Decision Required:</a:t>
              </a:r>
            </a:p>
            <a:p>
              <a:pPr defTabSz="609585"/>
              <a:r>
                <a:rPr lang="en-US" altLang="zh-CN" sz="1400" dirty="0">
                  <a:solidFill>
                    <a:srgbClr val="F8D44C"/>
                  </a:solidFill>
                </a:rPr>
                <a:t>Rapid Template  Required</a:t>
              </a:r>
            </a:p>
            <a:p>
              <a:pPr defTabSz="609585"/>
              <a:endParaRPr lang="en-US" altLang="zh-CN" sz="1467" dirty="0">
                <a:solidFill>
                  <a:prstClr val="white"/>
                </a:solidFill>
              </a:endParaRPr>
            </a:p>
            <a:p>
              <a:pPr defTabSz="609585"/>
              <a:r>
                <a:rPr lang="en-US" altLang="zh-CN" sz="1600" dirty="0">
                  <a:solidFill>
                    <a:prstClr val="white"/>
                  </a:solidFill>
                </a:rPr>
                <a:t>For Pass down:</a:t>
              </a:r>
            </a:p>
            <a:p>
              <a:pPr defTabSz="609585"/>
              <a:r>
                <a:rPr lang="en-US" altLang="zh-CN" sz="1400" dirty="0">
                  <a:solidFill>
                    <a:srgbClr val="F8D44C"/>
                  </a:solidFill>
                </a:rPr>
                <a:t>Circle Info for Pass down &amp;</a:t>
              </a:r>
            </a:p>
            <a:p>
              <a:pPr defTabSz="609585"/>
              <a:r>
                <a:rPr lang="en-US" altLang="zh-CN" sz="1400" dirty="0">
                  <a:solidFill>
                    <a:srgbClr val="F8D44C"/>
                  </a:solidFill>
                </a:rPr>
                <a:t>Provide speaker notes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22418" y="5299426"/>
              <a:ext cx="128959" cy="1272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2418" y="6300185"/>
              <a:ext cx="128959" cy="1272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2396" y="6279794"/>
            <a:ext cx="1065997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1067" dirty="0">
                <a:solidFill>
                  <a:srgbClr val="009CDA"/>
                </a:solidFill>
                <a:cs typeface="Neo Sans Intel"/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9181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5367" y="166869"/>
            <a:ext cx="10972800" cy="755695"/>
          </a:xfrm>
        </p:spPr>
        <p:txBody>
          <a:bodyPr/>
          <a:lstStyle>
            <a:lvl1pPr>
              <a:defRPr sz="4000" b="0" i="0" baseline="0">
                <a:solidFill>
                  <a:srgbClr val="003C7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40pt Intel Clear PRO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036864"/>
            <a:ext cx="10970683" cy="5135337"/>
          </a:xfrm>
        </p:spPr>
        <p:txBody>
          <a:bodyPr/>
          <a:lstStyle>
            <a:lvl1pPr>
              <a:defRPr sz="1800"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2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solidFill>
          <a:srgbClr val="004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70" y="1005143"/>
            <a:ext cx="9975711" cy="5227272"/>
          </a:xfrm>
          <a:prstGeom prst="rect">
            <a:avLst/>
          </a:prstGeom>
        </p:spPr>
      </p:pic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6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85" y="138479"/>
            <a:ext cx="11777784" cy="4945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5" y="820615"/>
            <a:ext cx="11777784" cy="53563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26874" y="6342697"/>
            <a:ext cx="550718" cy="365125"/>
          </a:xfrm>
          <a:prstGeom prst="rect">
            <a:avLst/>
          </a:prstGeom>
        </p:spPr>
        <p:txBody>
          <a:bodyPr/>
          <a:lstStyle/>
          <a:p>
            <a:fld id="{D126F04E-3872-45E7-9767-BB3AA2B8C6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556670" indent="-300559">
              <a:buFont typeface="Intel Clear" pitchFamily="34" charset="0"/>
              <a:buChar char="–"/>
              <a:defRPr sz="1600" baseline="0">
                <a:latin typeface="+mn-lt"/>
                <a:cs typeface="Arial" panose="020B0604020202020204" pitchFamily="34" charset="0"/>
              </a:defRPr>
            </a:lvl2pPr>
            <a:lvl3pPr marL="914377" indent="-304792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4565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20445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Arial" panose="020B0604020202020204" pitchFamily="34" charset="0"/>
                <a:ea typeface="Intel Clear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251131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_experience_hrz_wht_rgb_30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9" y="2499763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34FB5-EB71-4D74-9F4C-334E81F1CB4F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204463" y="6432516"/>
            <a:ext cx="5776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67" dirty="0" smtClean="0">
                <a:solidFill>
                  <a:prstClr val="white"/>
                </a:solidFill>
              </a:rPr>
              <a:t>Intel Restricted Secret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8099" y="6432516"/>
            <a:ext cx="23581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prstClr val="white"/>
                </a:solidFill>
              </a:rPr>
              <a:t>N</a:t>
            </a:r>
            <a:r>
              <a:rPr lang="en-US" sz="1067" dirty="0">
                <a:solidFill>
                  <a:prstClr val="white"/>
                </a:solidFill>
              </a:rPr>
              <a:t>VM </a:t>
            </a:r>
            <a:r>
              <a:rPr lang="en-US" sz="1200" b="1" dirty="0">
                <a:solidFill>
                  <a:prstClr val="white"/>
                </a:solidFill>
              </a:rPr>
              <a:t>S</a:t>
            </a:r>
            <a:r>
              <a:rPr lang="en-US" sz="1067" dirty="0">
                <a:solidFill>
                  <a:prstClr val="white"/>
                </a:solidFill>
              </a:rPr>
              <a:t>olutions </a:t>
            </a:r>
            <a:r>
              <a:rPr lang="en-US" sz="1200" b="1" dirty="0">
                <a:solidFill>
                  <a:prstClr val="white"/>
                </a:solidFill>
              </a:rPr>
              <a:t>G</a:t>
            </a:r>
            <a:r>
              <a:rPr lang="en-US" sz="1067" dirty="0">
                <a:solidFill>
                  <a:prstClr val="white"/>
                </a:solidFill>
              </a:rPr>
              <a:t>roup</a:t>
            </a:r>
          </a:p>
        </p:txBody>
      </p:sp>
    </p:spTree>
    <p:extLst>
      <p:ext uri="{BB962C8B-B14F-4D97-AF65-F5344CB8AC3E}">
        <p14:creationId xmlns:p14="http://schemas.microsoft.com/office/powerpoint/2010/main" val="275196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+mj-lt"/>
          <a:ea typeface="Intel Clear"/>
          <a:cs typeface="Arial" panose="020B0604020202020204" pitchFamily="34" charset="0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Arial" panose="020B0604020202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69" y="6549827"/>
            <a:ext cx="149079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/>
            <a:r>
              <a:rPr lang="en-US" sz="800" dirty="0" smtClean="0">
                <a:solidFill>
                  <a:prstClr val="white"/>
                </a:solidFill>
                <a:cs typeface="Neo Sans Intel"/>
              </a:rPr>
              <a:t>NSG Finance – Intel Confidential</a:t>
            </a: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pPr defTabSz="60958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rgbClr val="003C71"/>
          </a:solidFill>
          <a:latin typeface="Intel Clear"/>
          <a:ea typeface="Intel Clear Light" panose="020B0404020203020204" pitchFamily="34" charset="0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209400"/>
            <a:ext cx="10972800" cy="6315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960664"/>
            <a:ext cx="10970683" cy="5211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188099" y="6432516"/>
            <a:ext cx="23581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 smtClean="0">
                <a:solidFill>
                  <a:prstClr val="white"/>
                </a:solidFill>
              </a:rPr>
              <a:t>N</a:t>
            </a:r>
            <a:r>
              <a:rPr lang="en-US" sz="1067" dirty="0" smtClean="0">
                <a:solidFill>
                  <a:prstClr val="white"/>
                </a:solidFill>
              </a:rPr>
              <a:t>VM </a:t>
            </a:r>
            <a:r>
              <a:rPr lang="en-US" sz="1200" b="1" dirty="0" smtClean="0">
                <a:solidFill>
                  <a:prstClr val="white"/>
                </a:solidFill>
              </a:rPr>
              <a:t>S</a:t>
            </a:r>
            <a:r>
              <a:rPr lang="en-US" sz="1067" dirty="0" smtClean="0">
                <a:solidFill>
                  <a:prstClr val="white"/>
                </a:solidFill>
              </a:rPr>
              <a:t>olutions </a:t>
            </a:r>
            <a:r>
              <a:rPr lang="en-US" sz="1200" b="1" dirty="0" smtClean="0">
                <a:solidFill>
                  <a:prstClr val="white"/>
                </a:solidFill>
              </a:rPr>
              <a:t>G</a:t>
            </a:r>
            <a:r>
              <a:rPr lang="en-US" sz="1067" dirty="0" smtClean="0">
                <a:solidFill>
                  <a:prstClr val="white"/>
                </a:solidFill>
              </a:rPr>
              <a:t>roup</a:t>
            </a:r>
            <a:endParaRPr lang="en-US" sz="1067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3204463" y="6432516"/>
            <a:ext cx="5776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67" dirty="0" smtClean="0">
                <a:solidFill>
                  <a:prstClr val="white"/>
                </a:solidFill>
              </a:rPr>
              <a:t>| Intel Confidential |</a:t>
            </a:r>
            <a:endParaRPr lang="en-US" sz="1067" dirty="0" smtClean="0">
              <a:solidFill>
                <a:srgbClr val="FFC000"/>
              </a:solidFill>
            </a:endParaRPr>
          </a:p>
        </p:txBody>
      </p:sp>
      <p:pic>
        <p:nvPicPr>
          <p:cNvPr id="16" name="Picture 2" descr="\\.psf\Home\Desktop\Int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8" name="Slide Number Placeholder 5"/>
          <p:cNvSpPr txBox="1">
            <a:spLocks/>
          </p:cNvSpPr>
          <p:nvPr/>
        </p:nvSpPr>
        <p:spPr>
          <a:xfrm>
            <a:off x="10908064" y="6432516"/>
            <a:ext cx="10998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Intel Cle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2556C5-CE8C-6547-B838-EA80C61A4AF7}" type="slidenum">
              <a:rPr lang="en-US" sz="1067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7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484" y="0"/>
            <a:ext cx="914400" cy="9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rgbClr val="003C71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1600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16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84" y="1234051"/>
            <a:ext cx="10950515" cy="2592514"/>
          </a:xfrm>
        </p:spPr>
        <p:txBody>
          <a:bodyPr/>
          <a:lstStyle/>
          <a:p>
            <a:r>
              <a:rPr lang="en-US" dirty="0" smtClean="0"/>
              <a:t>3DxP Tech roadmap – Map </a:t>
            </a:r>
            <a:r>
              <a:rPr lang="en-US" smtClean="0"/>
              <a:t>day  (Kick off)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84" y="3904348"/>
            <a:ext cx="8440283" cy="1233813"/>
          </a:xfrm>
        </p:spPr>
        <p:txBody>
          <a:bodyPr/>
          <a:lstStyle/>
          <a:p>
            <a:r>
              <a:rPr lang="en-US" dirty="0" smtClean="0"/>
              <a:t>2018 Sep’ WW38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0" y="0"/>
            <a:ext cx="17145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065" y="3491948"/>
            <a:ext cx="3730934" cy="32542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2321" y="5572824"/>
            <a:ext cx="775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Attorney-Client Privileged; Prepared at the Direction of Legal Counsel</a:t>
            </a:r>
            <a:endParaRPr lang="en-US" sz="16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20" y="170439"/>
            <a:ext cx="10972800" cy="1158240"/>
          </a:xfrm>
        </p:spPr>
        <p:txBody>
          <a:bodyPr/>
          <a:lstStyle/>
          <a:p>
            <a:r>
              <a:rPr lang="en-US" dirty="0" smtClean="0"/>
              <a:t>Critical Dates from last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20" y="749559"/>
            <a:ext cx="5821597" cy="2249453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Sample dies needed from Q4’2019</a:t>
            </a:r>
            <a:endParaRPr lang="en-US" sz="2000" dirty="0"/>
          </a:p>
          <a:p>
            <a:pPr lvl="2"/>
            <a:r>
              <a:rPr lang="en-US" sz="1800" dirty="0"/>
              <a:t>Need to understand the Yield and total volume needed, translate into #wafers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SSD </a:t>
            </a:r>
            <a:r>
              <a:rPr lang="en-US" sz="2000" b="1" dirty="0"/>
              <a:t>PRQ ~Q3/Q4’2020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Volume ramp in Year 2021</a:t>
            </a:r>
            <a:r>
              <a:rPr lang="en-US" sz="2000" dirty="0"/>
              <a:t> (Crow pass)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11</a:t>
            </a:fld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6198524" y="845668"/>
            <a:ext cx="5809412" cy="2023286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Key Take-away:</a:t>
            </a:r>
          </a:p>
          <a:p>
            <a:pPr marL="342900" indent="-342900">
              <a:buAutoNum type="arabicPeriod"/>
            </a:pPr>
            <a:r>
              <a:rPr lang="en-US" dirty="0" smtClean="0"/>
              <a:t>Requirements Gantt below, &gt;3Qtr stretch vs standard Gantt to SSD PRQ</a:t>
            </a:r>
          </a:p>
          <a:p>
            <a:pPr marL="342900" indent="-342900">
              <a:buAutoNum type="arabicPeriod"/>
            </a:pPr>
            <a:r>
              <a:rPr lang="en-US" dirty="0" smtClean="0"/>
              <a:t>“Homerun” for this Technology (Transfer &amp; Develop) of TD Capacity/samples starting Q4’19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F11X for TD </a:t>
            </a:r>
            <a:r>
              <a:rPr lang="en-US" sz="1400" b="1" dirty="0" smtClean="0"/>
              <a:t>(Array) </a:t>
            </a:r>
            <a:r>
              <a:rPr lang="en-US" sz="1400" dirty="0" smtClean="0"/>
              <a:t>Capacity in current 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F11X for samples Capacity</a:t>
            </a:r>
            <a:r>
              <a:rPr lang="en-US" sz="1400" b="1" u="sng" dirty="0" smtClean="0"/>
              <a:t> NOT </a:t>
            </a:r>
            <a:r>
              <a:rPr lang="en-US" sz="1400" dirty="0" smtClean="0"/>
              <a:t>in the scope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43" y="2999011"/>
            <a:ext cx="9943470" cy="37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52" y="0"/>
            <a:ext cx="10972800" cy="1158240"/>
          </a:xfrm>
        </p:spPr>
        <p:txBody>
          <a:bodyPr/>
          <a:lstStyle/>
          <a:p>
            <a:r>
              <a:rPr lang="en-US" dirty="0" smtClean="0"/>
              <a:t>Lead-time side by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39650" y="3993793"/>
            <a:ext cx="8505839" cy="221157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TD </a:t>
            </a:r>
            <a:r>
              <a:rPr lang="en-US" sz="2000" dirty="0"/>
              <a:t>side (Al, </a:t>
            </a:r>
            <a:r>
              <a:rPr lang="en-US" sz="2000" dirty="0" err="1"/>
              <a:t>Giri</a:t>
            </a:r>
            <a:r>
              <a:rPr lang="en-US" sz="2000" dirty="0"/>
              <a:t>) : Biggest risks</a:t>
            </a:r>
          </a:p>
          <a:p>
            <a:pPr marL="643459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S20S Technology Readiness</a:t>
            </a:r>
          </a:p>
          <a:p>
            <a:pPr marL="643459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I2X vs I3X </a:t>
            </a:r>
            <a:r>
              <a:rPr lang="en-US" sz="2000" dirty="0" smtClean="0"/>
              <a:t>speed </a:t>
            </a:r>
            <a:r>
              <a:rPr lang="en-US" sz="2000" dirty="0"/>
              <a:t>to </a:t>
            </a:r>
            <a:r>
              <a:rPr lang="en-US" sz="2000" dirty="0" smtClean="0"/>
              <a:t>TD completion</a:t>
            </a:r>
            <a:endParaRPr lang="en-US" sz="2000" dirty="0"/>
          </a:p>
          <a:p>
            <a:pPr marL="643459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Speed </a:t>
            </a:r>
            <a:r>
              <a:rPr lang="en-US" sz="2000" dirty="0"/>
              <a:t>to deliver the samples </a:t>
            </a:r>
            <a:r>
              <a:rPr lang="en-US" sz="2000" dirty="0" smtClean="0"/>
              <a:t>meeting Spec</a:t>
            </a:r>
          </a:p>
          <a:p>
            <a:pPr marL="643459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MFG side (Keyvan) : </a:t>
            </a:r>
          </a:p>
          <a:p>
            <a:pPr marL="643459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Capacity locations, scale, Ramp, </a:t>
            </a:r>
            <a:r>
              <a:rPr lang="en-US" sz="2000" dirty="0"/>
              <a:t>Transfer </a:t>
            </a:r>
            <a:r>
              <a:rPr lang="en-US" sz="2000" dirty="0" smtClean="0"/>
              <a:t>routes</a:t>
            </a:r>
          </a:p>
          <a:p>
            <a:pPr marL="643459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67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1" y="579120"/>
            <a:ext cx="10025075" cy="3411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143" y="4322859"/>
            <a:ext cx="3241378" cy="2038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841" y="4322859"/>
            <a:ext cx="2847975" cy="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69" y="5241851"/>
            <a:ext cx="8392867" cy="9284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Negotiate CMOS Capacity with TMG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$600M~$700M for Capacity in F11X or IMFT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5" y="287079"/>
            <a:ext cx="11804631" cy="45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205" y="3808071"/>
            <a:ext cx="10721164" cy="2198620"/>
          </a:xfrm>
        </p:spPr>
        <p:txBody>
          <a:bodyPr/>
          <a:lstStyle/>
          <a:p>
            <a:r>
              <a:rPr lang="en-US" b="1" dirty="0" smtClean="0"/>
              <a:t>From 3D NAND TD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3~4 </a:t>
            </a:r>
            <a:r>
              <a:rPr lang="en-US" b="1" dirty="0" err="1" smtClean="0"/>
              <a:t>Qtr</a:t>
            </a:r>
            <a:r>
              <a:rPr lang="en-US" b="1" dirty="0" smtClean="0"/>
              <a:t> </a:t>
            </a:r>
            <a:r>
              <a:rPr lang="en-US" dirty="0" smtClean="0"/>
              <a:t>from TD to meeting Samples spec </a:t>
            </a:r>
            <a:r>
              <a:rPr lang="en-US" sz="2000" dirty="0" smtClean="0"/>
              <a:t>(~ align to TD SVC/MSC milestones)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3~4 </a:t>
            </a:r>
            <a:r>
              <a:rPr lang="en-US" b="1" dirty="0" err="1" smtClean="0"/>
              <a:t>Qtr</a:t>
            </a:r>
            <a:r>
              <a:rPr lang="en-US" b="1" dirty="0" smtClean="0"/>
              <a:t> </a:t>
            </a:r>
            <a:r>
              <a:rPr lang="en-US" dirty="0" smtClean="0"/>
              <a:t>from Samples (Fab Wafer starts) to Media PRQ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1~2 </a:t>
            </a:r>
            <a:r>
              <a:rPr lang="en-US" b="1" dirty="0" err="1" smtClean="0"/>
              <a:t>Qtr</a:t>
            </a:r>
            <a:r>
              <a:rPr lang="en-US" b="1" dirty="0" smtClean="0"/>
              <a:t> </a:t>
            </a:r>
            <a:r>
              <a:rPr lang="en-US" dirty="0" smtClean="0"/>
              <a:t>from Media to SSD PRQ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6" y="354052"/>
            <a:ext cx="113252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4261328"/>
            <a:ext cx="10723017" cy="2361236"/>
            <a:chOff x="76163" y="5567423"/>
            <a:chExt cx="7505256" cy="12302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63061"/>
            <a:stretch/>
          </p:blipFill>
          <p:spPr>
            <a:xfrm>
              <a:off x="76163" y="5567423"/>
              <a:ext cx="7505256" cy="1230218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2166397" y="6017388"/>
              <a:ext cx="125389" cy="223337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26511" y="6250814"/>
              <a:ext cx="233425" cy="181702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937321" y="5625778"/>
              <a:ext cx="1132390" cy="219436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263341" y="5811373"/>
              <a:ext cx="1132390" cy="219436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723680" y="6056015"/>
              <a:ext cx="1132390" cy="219436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72" y="24892"/>
            <a:ext cx="9716040" cy="3033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369742"/>
            <a:ext cx="10232020" cy="9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48" y="225248"/>
            <a:ext cx="8870737" cy="115824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WIF: Value Proposition for 25s node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2672" y="1383488"/>
            <a:ext cx="11037902" cy="4911017"/>
          </a:xfrm>
        </p:spPr>
        <p:txBody>
          <a:bodyPr>
            <a:noAutofit/>
          </a:bodyPr>
          <a:lstStyle/>
          <a:p>
            <a:pPr marL="146047">
              <a:spcBef>
                <a:spcPts val="600"/>
              </a:spcBef>
            </a:pPr>
            <a:r>
              <a:rPr lang="en-US" sz="1800" u="sng" dirty="0" smtClean="0"/>
              <a:t>Purpose of today’s discussion:</a:t>
            </a:r>
          </a:p>
          <a:p>
            <a:pPr marL="43179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>
                <a:solidFill>
                  <a:srgbClr val="003C71"/>
                </a:solidFill>
              </a:rPr>
              <a:t>Understand legal constraints/boundary conditions </a:t>
            </a:r>
            <a:r>
              <a:rPr lang="en-US" sz="1533" dirty="0" smtClean="0">
                <a:solidFill>
                  <a:srgbClr val="003C71"/>
                </a:solidFill>
              </a:rPr>
              <a:t>related to DCSA/</a:t>
            </a:r>
            <a:r>
              <a:rPr lang="en-US" sz="1533" dirty="0" err="1" smtClean="0">
                <a:solidFill>
                  <a:srgbClr val="003C71"/>
                </a:solidFill>
              </a:rPr>
              <a:t>JDPa</a:t>
            </a:r>
            <a:r>
              <a:rPr lang="en-US" sz="1533" dirty="0" smtClean="0">
                <a:solidFill>
                  <a:srgbClr val="003C71"/>
                </a:solidFill>
              </a:rPr>
              <a:t>/MALA for future 3DXP nodes</a:t>
            </a:r>
            <a:endParaRPr lang="en-US" sz="1533" dirty="0">
              <a:solidFill>
                <a:srgbClr val="003C71"/>
              </a:solidFill>
            </a:endParaRPr>
          </a:p>
          <a:p>
            <a:pPr marL="43179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>
                <a:solidFill>
                  <a:srgbClr val="003C71"/>
                </a:solidFill>
              </a:rPr>
              <a:t>Define next steps in evaluating feasibility/value prop for 25s </a:t>
            </a:r>
            <a:r>
              <a:rPr lang="en-US" sz="1533" dirty="0" smtClean="0">
                <a:solidFill>
                  <a:srgbClr val="003C71"/>
                </a:solidFill>
              </a:rPr>
              <a:t>node</a:t>
            </a:r>
            <a:endParaRPr lang="en-US" sz="1533" dirty="0">
              <a:solidFill>
                <a:srgbClr val="003C7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9182386" y="640364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7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8793" y="216568"/>
            <a:ext cx="2568393" cy="47880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Attorney Client Privileged – Prepared at the Direction of Legal Counsel</a:t>
            </a:r>
          </a:p>
        </p:txBody>
      </p:sp>
    </p:spTree>
    <p:extLst>
      <p:ext uri="{BB962C8B-B14F-4D97-AF65-F5344CB8AC3E}">
        <p14:creationId xmlns:p14="http://schemas.microsoft.com/office/powerpoint/2010/main" val="2968821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48" y="225248"/>
            <a:ext cx="8870737" cy="115824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WIF: Value Proposition for 25s node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3696" y="804368"/>
            <a:ext cx="11037902" cy="5381279"/>
          </a:xfrm>
        </p:spPr>
        <p:txBody>
          <a:bodyPr>
            <a:noAutofit/>
          </a:bodyPr>
          <a:lstStyle/>
          <a:p>
            <a:pPr marL="146047">
              <a:spcBef>
                <a:spcPts val="1200"/>
              </a:spcBef>
            </a:pPr>
            <a:r>
              <a:rPr lang="en-US" sz="1800" u="sng" dirty="0" smtClean="0"/>
              <a:t>Legal</a:t>
            </a:r>
            <a:r>
              <a:rPr lang="en-US" sz="1800" dirty="0" smtClean="0"/>
              <a:t>: JDPA/DCSA/MALA terms &amp; conditions: (Owner: Joe Bond)</a:t>
            </a:r>
          </a:p>
          <a:p>
            <a:pPr marL="789506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33" dirty="0" smtClean="0"/>
              <a:t>Do we have to offer 25s SOW to Micron? </a:t>
            </a:r>
          </a:p>
          <a:p>
            <a:pPr marL="789506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33" dirty="0" smtClean="0"/>
              <a:t>Any implications to leveraging 20s array?</a:t>
            </a:r>
          </a:p>
          <a:p>
            <a:pPr marL="789506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33" dirty="0" smtClean="0"/>
              <a:t>Do we have to wait until 20s SOW (or SSM SOW?) is completed?</a:t>
            </a:r>
          </a:p>
          <a:p>
            <a:pPr marL="789506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33" dirty="0" smtClean="0"/>
              <a:t>“Buy back” risk?</a:t>
            </a:r>
          </a:p>
          <a:p>
            <a:pPr marL="789506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33" dirty="0"/>
              <a:t>Any implications from a Micron IMFT call</a:t>
            </a:r>
            <a:r>
              <a:rPr lang="en-US" sz="1533" dirty="0" smtClean="0"/>
              <a:t>? (</a:t>
            </a:r>
            <a:r>
              <a:rPr lang="en-US" sz="1533" dirty="0"/>
              <a:t>G</a:t>
            </a:r>
            <a:r>
              <a:rPr lang="en-US" sz="1533" dirty="0" smtClean="0"/>
              <a:t>overnor restrictions in MALA)?</a:t>
            </a:r>
          </a:p>
          <a:p>
            <a:pPr marL="789506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146047">
              <a:spcBef>
                <a:spcPts val="600"/>
              </a:spcBef>
            </a:pPr>
            <a:r>
              <a:rPr lang="en-US" sz="1800" u="sng" dirty="0" smtClean="0"/>
              <a:t>TD</a:t>
            </a:r>
            <a:r>
              <a:rPr lang="en-US" sz="1800" dirty="0" smtClean="0"/>
              <a:t> (Owner: Al/Dave Mc/Tiffany)</a:t>
            </a: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>
                <a:solidFill>
                  <a:srgbClr val="003C71"/>
                </a:solidFill>
              </a:rPr>
              <a:t>When would transfer to </a:t>
            </a:r>
            <a:r>
              <a:rPr lang="en-US" sz="1533" dirty="0" err="1">
                <a:solidFill>
                  <a:srgbClr val="003C71"/>
                </a:solidFill>
              </a:rPr>
              <a:t>Mfg</a:t>
            </a:r>
            <a:r>
              <a:rPr lang="en-US" sz="1533" dirty="0">
                <a:solidFill>
                  <a:srgbClr val="003C71"/>
                </a:solidFill>
              </a:rPr>
              <a:t> (SVC, EFF) be ready?</a:t>
            </a: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>
                <a:solidFill>
                  <a:srgbClr val="003C71"/>
                </a:solidFill>
              </a:rPr>
              <a:t>What investment will be required to develop this node</a:t>
            </a:r>
            <a:r>
              <a:rPr lang="en-US" sz="1533" dirty="0" smtClean="0">
                <a:solidFill>
                  <a:srgbClr val="003C71"/>
                </a:solidFill>
              </a:rPr>
              <a:t>? </a:t>
            </a: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Does the return offset the investment versus next best alternative?</a:t>
            </a: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3C71"/>
              </a:solidFill>
            </a:endParaRPr>
          </a:p>
          <a:p>
            <a:pPr marL="146047">
              <a:spcBef>
                <a:spcPts val="600"/>
              </a:spcBef>
            </a:pPr>
            <a:r>
              <a:rPr lang="en-US" sz="1800" u="sng" dirty="0" smtClean="0"/>
              <a:t>Roadmap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/>
              <a:t>Owner: Drew H)</a:t>
            </a: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Is the performance improvement compelling to DCG/CCG/NSG? (ASP uplift?)</a:t>
            </a: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Impact </a:t>
            </a:r>
            <a:r>
              <a:rPr lang="en-US" sz="1533" dirty="0">
                <a:solidFill>
                  <a:srgbClr val="003C71"/>
                </a:solidFill>
              </a:rPr>
              <a:t>to Optane </a:t>
            </a:r>
            <a:r>
              <a:rPr lang="en-US" sz="1533" dirty="0" smtClean="0">
                <a:solidFill>
                  <a:srgbClr val="003C71"/>
                </a:solidFill>
              </a:rPr>
              <a:t>Inc.: </a:t>
            </a:r>
            <a:r>
              <a:rPr lang="en-US" sz="1533" dirty="0">
                <a:solidFill>
                  <a:srgbClr val="003C71"/>
                </a:solidFill>
              </a:rPr>
              <a:t>how much volume would this apply to</a:t>
            </a:r>
            <a:r>
              <a:rPr lang="en-US" sz="1533" dirty="0" smtClean="0">
                <a:solidFill>
                  <a:srgbClr val="003C71"/>
                </a:solidFill>
              </a:rPr>
              <a:t>?</a:t>
            </a: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What is the value prop versus the next best alternative (leverage 20s longer then introduce 30s)</a:t>
            </a:r>
            <a:endParaRPr lang="en-US" sz="1533" dirty="0">
              <a:solidFill>
                <a:srgbClr val="003C71"/>
              </a:solidFill>
            </a:endParaRP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Can </a:t>
            </a:r>
            <a:r>
              <a:rPr lang="en-US" sz="1533" dirty="0">
                <a:solidFill>
                  <a:srgbClr val="003C71"/>
                </a:solidFill>
              </a:rPr>
              <a:t>we leverage 20s for CCG/NSG (client) and 25s for </a:t>
            </a:r>
            <a:r>
              <a:rPr lang="en-US" sz="1533" dirty="0" smtClean="0">
                <a:solidFill>
                  <a:srgbClr val="003C71"/>
                </a:solidFill>
              </a:rPr>
              <a:t>DC</a:t>
            </a: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What product modifications (ASIC, FW, other) will be needed to take advantage of 25s capabilities?</a:t>
            </a:r>
          </a:p>
          <a:p>
            <a:pPr marL="806450" indent="-3492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Roadmap scenarios for timing of 25s delivery? (what is value depending on when 25s </a:t>
            </a:r>
            <a:r>
              <a:rPr lang="en-US" sz="1533" dirty="0" err="1" smtClean="0">
                <a:solidFill>
                  <a:srgbClr val="003C71"/>
                </a:solidFill>
              </a:rPr>
              <a:t>quals</a:t>
            </a:r>
            <a:r>
              <a:rPr lang="en-US" sz="1533" dirty="0" smtClean="0">
                <a:solidFill>
                  <a:srgbClr val="003C71"/>
                </a:solidFill>
              </a:rPr>
              <a:t>? PG1 vs. PG4 yields</a:t>
            </a:r>
            <a:endParaRPr lang="en-US" sz="1533" dirty="0">
              <a:solidFill>
                <a:srgbClr val="003C7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9182386" y="640364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7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8793" y="216568"/>
            <a:ext cx="2568393" cy="47880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Attorney Client Privileged – Prepared at the Direction of Legal Counsel</a:t>
            </a:r>
          </a:p>
        </p:txBody>
      </p:sp>
    </p:spTree>
    <p:extLst>
      <p:ext uri="{BB962C8B-B14F-4D97-AF65-F5344CB8AC3E}">
        <p14:creationId xmlns:p14="http://schemas.microsoft.com/office/powerpoint/2010/main" val="4154717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48" y="225248"/>
            <a:ext cx="8870737" cy="115824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WIF: Value Proposition for 25s node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0249" y="1022362"/>
            <a:ext cx="11037902" cy="5381279"/>
          </a:xfrm>
        </p:spPr>
        <p:txBody>
          <a:bodyPr>
            <a:noAutofit/>
          </a:bodyPr>
          <a:lstStyle/>
          <a:p>
            <a:pPr marL="146047">
              <a:spcBef>
                <a:spcPts val="600"/>
              </a:spcBef>
            </a:pPr>
            <a:r>
              <a:rPr lang="en-US" sz="1800" u="sng" dirty="0" smtClean="0"/>
              <a:t>Manufacturing</a:t>
            </a:r>
            <a:r>
              <a:rPr lang="en-US" sz="1800" dirty="0" smtClean="0"/>
              <a:t> (Owner: Paul Whitlock/Hans)</a:t>
            </a:r>
          </a:p>
          <a:p>
            <a:pPr marL="457200" indent="-312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>
                <a:solidFill>
                  <a:srgbClr val="003C71"/>
                </a:solidFill>
              </a:rPr>
              <a:t>How/where to manufacture? Pull in cap ex? </a:t>
            </a:r>
          </a:p>
          <a:p>
            <a:pPr marL="457200" indent="-312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>
                <a:solidFill>
                  <a:srgbClr val="003C71"/>
                </a:solidFill>
              </a:rPr>
              <a:t>What capacity would be needed to support </a:t>
            </a:r>
            <a:r>
              <a:rPr lang="en-US" sz="1533" dirty="0" smtClean="0">
                <a:solidFill>
                  <a:srgbClr val="003C71"/>
                </a:solidFill>
              </a:rPr>
              <a:t>this and when could it be available?</a:t>
            </a:r>
            <a:endParaRPr lang="en-US" sz="1533" dirty="0">
              <a:solidFill>
                <a:srgbClr val="003C71"/>
              </a:solidFill>
            </a:endParaRPr>
          </a:p>
          <a:p>
            <a:pPr marL="457200" indent="-312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Any implications </a:t>
            </a:r>
            <a:r>
              <a:rPr lang="en-US" sz="1533" dirty="0">
                <a:solidFill>
                  <a:srgbClr val="003C71"/>
                </a:solidFill>
              </a:rPr>
              <a:t>to IMFT </a:t>
            </a:r>
            <a:r>
              <a:rPr lang="en-US" sz="1533" dirty="0" smtClean="0">
                <a:solidFill>
                  <a:srgbClr val="003C71"/>
                </a:solidFill>
              </a:rPr>
              <a:t>loadings </a:t>
            </a:r>
            <a:r>
              <a:rPr lang="en-US" sz="1533" dirty="0">
                <a:solidFill>
                  <a:srgbClr val="003C71"/>
                </a:solidFill>
              </a:rPr>
              <a:t>(10s, 20s</a:t>
            </a:r>
            <a:r>
              <a:rPr lang="en-US" sz="1533" dirty="0" smtClean="0">
                <a:solidFill>
                  <a:srgbClr val="003C71"/>
                </a:solidFill>
              </a:rPr>
              <a:t>), with and without a Micron call?</a:t>
            </a:r>
          </a:p>
          <a:p>
            <a:pPr marL="457200" indent="-3127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Any implications to NAND loadings (cannibalization)?</a:t>
            </a:r>
            <a:endParaRPr lang="en-US" sz="1533" dirty="0">
              <a:solidFill>
                <a:srgbClr val="003C71"/>
              </a:solidFill>
            </a:endParaRPr>
          </a:p>
          <a:p>
            <a:pPr marL="48894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How much of DCSA margin benefit </a:t>
            </a:r>
            <a:r>
              <a:rPr lang="en-US" sz="1533" dirty="0">
                <a:solidFill>
                  <a:srgbClr val="003C71"/>
                </a:solidFill>
              </a:rPr>
              <a:t>would be </a:t>
            </a:r>
            <a:r>
              <a:rPr lang="en-US" sz="1533" dirty="0" smtClean="0">
                <a:solidFill>
                  <a:srgbClr val="003C71"/>
                </a:solidFill>
              </a:rPr>
              <a:t>offset </a:t>
            </a:r>
            <a:r>
              <a:rPr lang="en-US" sz="1533" dirty="0">
                <a:solidFill>
                  <a:srgbClr val="003C71"/>
                </a:solidFill>
              </a:rPr>
              <a:t>by lower scale </a:t>
            </a:r>
            <a:r>
              <a:rPr lang="en-US" sz="1533" dirty="0" err="1">
                <a:solidFill>
                  <a:srgbClr val="003C71"/>
                </a:solidFill>
              </a:rPr>
              <a:t>mfg</a:t>
            </a:r>
            <a:r>
              <a:rPr lang="en-US" sz="1533" dirty="0">
                <a:solidFill>
                  <a:srgbClr val="003C71"/>
                </a:solidFill>
              </a:rPr>
              <a:t> </a:t>
            </a:r>
            <a:r>
              <a:rPr lang="en-US" sz="1533" dirty="0" smtClean="0">
                <a:solidFill>
                  <a:srgbClr val="003C71"/>
                </a:solidFill>
              </a:rPr>
              <a:t>line? (cost difference vs. 20s)</a:t>
            </a:r>
            <a:endParaRPr lang="en-US" sz="1533" dirty="0">
              <a:solidFill>
                <a:srgbClr val="003C71"/>
              </a:solidFill>
            </a:endParaRPr>
          </a:p>
          <a:p>
            <a:pPr marL="48894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Transition </a:t>
            </a:r>
            <a:r>
              <a:rPr lang="en-US" sz="1533" dirty="0">
                <a:solidFill>
                  <a:srgbClr val="003C71"/>
                </a:solidFill>
              </a:rPr>
              <a:t>with 20s (how to manage the 20s transfer to fit timing needs)</a:t>
            </a:r>
          </a:p>
          <a:p>
            <a:pPr marL="146047">
              <a:spcBef>
                <a:spcPts val="600"/>
              </a:spcBef>
            </a:pPr>
            <a:endParaRPr lang="en-US" sz="1533" dirty="0" smtClean="0">
              <a:solidFill>
                <a:srgbClr val="003C71"/>
              </a:solidFill>
            </a:endParaRPr>
          </a:p>
          <a:p>
            <a:pPr marL="146047">
              <a:spcBef>
                <a:spcPts val="600"/>
              </a:spcBef>
            </a:pPr>
            <a:r>
              <a:rPr lang="en-US" sz="1800" u="sng" dirty="0"/>
              <a:t>Next steps</a:t>
            </a:r>
            <a:r>
              <a:rPr lang="en-US" sz="1800" dirty="0"/>
              <a:t>: </a:t>
            </a:r>
          </a:p>
          <a:p>
            <a:pPr marL="48894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Do we have the right owners above?</a:t>
            </a:r>
          </a:p>
          <a:p>
            <a:pPr marL="48894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Schedule </a:t>
            </a:r>
            <a:r>
              <a:rPr lang="en-US" sz="1533" dirty="0">
                <a:solidFill>
                  <a:srgbClr val="003C71"/>
                </a:solidFill>
              </a:rPr>
              <a:t>meeting for next week for report outs </a:t>
            </a:r>
            <a:r>
              <a:rPr lang="en-US" sz="1533" dirty="0" smtClean="0">
                <a:solidFill>
                  <a:srgbClr val="003C71"/>
                </a:solidFill>
              </a:rPr>
              <a:t>on items above from owners</a:t>
            </a:r>
          </a:p>
          <a:p>
            <a:pPr marL="48894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33" dirty="0" smtClean="0">
                <a:solidFill>
                  <a:srgbClr val="003C71"/>
                </a:solidFill>
              </a:rPr>
              <a:t>Decision Forum: RPM/RDM meetings? – who will own presentation?</a:t>
            </a:r>
            <a:endParaRPr lang="en-US" sz="1533" dirty="0">
              <a:solidFill>
                <a:srgbClr val="003C71"/>
              </a:solidFill>
            </a:endParaRPr>
          </a:p>
          <a:p>
            <a:pPr marL="488947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533" dirty="0">
              <a:solidFill>
                <a:srgbClr val="003C71"/>
              </a:solidFill>
            </a:endParaRPr>
          </a:p>
          <a:p>
            <a:pPr marL="488947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533" dirty="0">
              <a:solidFill>
                <a:srgbClr val="003C7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9182386" y="6403641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7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8793" y="216568"/>
            <a:ext cx="2568393" cy="47880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Attorney Client Privileged – Prepared at the Direction of Legal Counsel</a:t>
            </a:r>
          </a:p>
        </p:txBody>
      </p:sp>
    </p:spTree>
    <p:extLst>
      <p:ext uri="{BB962C8B-B14F-4D97-AF65-F5344CB8AC3E}">
        <p14:creationId xmlns:p14="http://schemas.microsoft.com/office/powerpoint/2010/main" val="1143057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78" y="1347760"/>
            <a:ext cx="10970683" cy="45677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Kick off &amp; pre-map day alignment – ww39.2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Build rev1 schedule – inputs by owners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Map day- ww40.4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Final schedule and plan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P2i review- ww41.5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</a:t>
            </a:r>
            <a:r>
              <a:rPr lang="en-US" smtClean="0"/>
              <a:t>Kick off Meeting (ww39)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4" y="1718248"/>
            <a:ext cx="10970683" cy="45677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Why are </a:t>
            </a:r>
            <a:r>
              <a:rPr lang="en-US" sz="3200" smtClean="0"/>
              <a:t>we here; </a:t>
            </a:r>
            <a:r>
              <a:rPr lang="en-US" sz="3200" dirty="0" smtClean="0"/>
              <a:t>3DxP biz goals – Al  (20)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Map </a:t>
            </a:r>
            <a:r>
              <a:rPr lang="en-US" sz="3200" smtClean="0"/>
              <a:t>day goals</a:t>
            </a:r>
            <a:r>
              <a:rPr lang="en-US" sz="3200" dirty="0" smtClean="0"/>
              <a:t>, agenda and expectations – </a:t>
            </a:r>
            <a:r>
              <a:rPr lang="en-US" sz="3200" smtClean="0"/>
              <a:t>Ido (15)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Opens/discussion - All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76" y="27933"/>
            <a:ext cx="10972800" cy="699676"/>
          </a:xfrm>
        </p:spPr>
        <p:txBody>
          <a:bodyPr/>
          <a:lstStyle/>
          <a:p>
            <a:r>
              <a:rPr lang="en-US" dirty="0" smtClean="0"/>
              <a:t>Technology Programs /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7" y="672867"/>
            <a:ext cx="11935699" cy="5814391"/>
          </a:xfrm>
        </p:spPr>
        <p:txBody>
          <a:bodyPr/>
          <a:lstStyle/>
          <a:p>
            <a:r>
              <a:rPr lang="en-US" sz="2000" dirty="0" smtClean="0"/>
              <a:t>IMFT: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20-Series Storage &amp; Memory </a:t>
            </a:r>
            <a:r>
              <a:rPr lang="en-US" sz="2000" dirty="0" err="1" smtClean="0"/>
              <a:t>Qual</a:t>
            </a:r>
            <a:r>
              <a:rPr lang="en-US" sz="2000" dirty="0" smtClean="0"/>
              <a:t> &amp; Yield Ramp</a:t>
            </a:r>
          </a:p>
          <a:p>
            <a:r>
              <a:rPr lang="en-US" sz="2000" dirty="0" smtClean="0"/>
              <a:t>F11X: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0. Intermediate Programs: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A. F11x P1240 Advanced CMOS: On-going</a:t>
            </a:r>
          </a:p>
          <a:p>
            <a:r>
              <a:rPr lang="en-US" sz="2000" dirty="0" smtClean="0"/>
              <a:t>		B. F11x 20-Series </a:t>
            </a:r>
            <a:r>
              <a:rPr lang="en-US" sz="2000" dirty="0" err="1" smtClean="0"/>
              <a:t>Xfer</a:t>
            </a:r>
            <a:r>
              <a:rPr lang="en-US" sz="2000" dirty="0" smtClean="0"/>
              <a:t>: Tools end of year; Array start 4/1; Array Matched 7/1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1. P33 (= A + B): Advanced CMOS + 20-series array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	Lead Product = Alpine Falls-32; DIMM samples WW40’19; Platform PRQ WW52’20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2. P34: Advanced </a:t>
            </a:r>
            <a:r>
              <a:rPr lang="en-US" sz="2000" dirty="0">
                <a:solidFill>
                  <a:srgbClr val="FF0000"/>
                </a:solidFill>
              </a:rPr>
              <a:t>CMOS + </a:t>
            </a:r>
            <a:r>
              <a:rPr lang="en-US" sz="2000" dirty="0" smtClean="0">
                <a:solidFill>
                  <a:srgbClr val="FF0000"/>
                </a:solidFill>
              </a:rPr>
              <a:t>next generation </a:t>
            </a:r>
            <a:r>
              <a:rPr lang="en-US" sz="2000" dirty="0">
                <a:solidFill>
                  <a:srgbClr val="FF0000"/>
                </a:solidFill>
              </a:rPr>
              <a:t>array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	Lead Product = </a:t>
            </a:r>
            <a:r>
              <a:rPr lang="en-US" sz="2000" dirty="0" smtClean="0">
                <a:solidFill>
                  <a:srgbClr val="FF0000"/>
                </a:solidFill>
              </a:rPr>
              <a:t>Atlantic Falls-64; </a:t>
            </a:r>
            <a:r>
              <a:rPr lang="en-US" sz="2000" dirty="0">
                <a:solidFill>
                  <a:srgbClr val="FF0000"/>
                </a:solidFill>
              </a:rPr>
              <a:t>DIMM samples </a:t>
            </a:r>
            <a:r>
              <a:rPr lang="en-US" sz="2000" dirty="0" smtClean="0">
                <a:solidFill>
                  <a:srgbClr val="FF0000"/>
                </a:solidFill>
              </a:rPr>
              <a:t>WW40’20; </a:t>
            </a:r>
            <a:r>
              <a:rPr lang="en-US" sz="2000" dirty="0">
                <a:solidFill>
                  <a:srgbClr val="FF0000"/>
                </a:solidFill>
              </a:rPr>
              <a:t>Platform PRQ </a:t>
            </a:r>
            <a:r>
              <a:rPr lang="en-US" sz="2000" dirty="0" smtClean="0">
                <a:solidFill>
                  <a:srgbClr val="FF0000"/>
                </a:solidFill>
              </a:rPr>
              <a:t>WW52’21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3. Path-finding Programs (for next gen 3DXP cell) – not part of this Map Day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rystal Ridge Roadmap –  (Reflecting S2XB)"/>
          <p:cNvSpPr txBox="1">
            <a:spLocks noGrp="1"/>
          </p:cNvSpPr>
          <p:nvPr>
            <p:ph type="title"/>
          </p:nvPr>
        </p:nvSpPr>
        <p:spPr>
          <a:xfrm>
            <a:off x="146649" y="102700"/>
            <a:ext cx="11913079" cy="489681"/>
          </a:xfrm>
          <a:prstGeom prst="rect">
            <a:avLst/>
          </a:prstGeom>
        </p:spPr>
        <p:txBody>
          <a:bodyPr/>
          <a:lstStyle/>
          <a:p>
            <a:r>
              <a:rPr sz="2800" dirty="0"/>
              <a:t>Crystal Ridge Roadmap –  (</a:t>
            </a:r>
            <a:r>
              <a:rPr lang="en-US" sz="2800" dirty="0"/>
              <a:t>including </a:t>
            </a:r>
            <a:r>
              <a:rPr lang="en-US" sz="2800" dirty="0" smtClean="0"/>
              <a:t>P33/P34 Alpine/Atlantic Falls</a:t>
            </a:r>
            <a:r>
              <a:rPr sz="2800" dirty="0" smtClean="0"/>
              <a:t>)</a:t>
            </a:r>
            <a:endParaRPr sz="2800" dirty="0"/>
          </a:p>
        </p:txBody>
      </p:sp>
      <p:graphicFrame>
        <p:nvGraphicFramePr>
          <p:cNvPr id="161" name="Table 3"/>
          <p:cNvGraphicFramePr/>
          <p:nvPr>
            <p:extLst>
              <p:ext uri="{D42A27DB-BD31-4B8C-83A1-F6EECF244321}">
                <p14:modId xmlns:p14="http://schemas.microsoft.com/office/powerpoint/2010/main" val="2727007620"/>
              </p:ext>
            </p:extLst>
          </p:nvPr>
        </p:nvGraphicFramePr>
        <p:xfrm>
          <a:off x="348343" y="687035"/>
          <a:ext cx="11560085" cy="54896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51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1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1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7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852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14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514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1322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chemeClr val="bg1"/>
                          </a:solidFill>
                          <a:sym typeface="Helvetica Neue Medium"/>
                        </a:rPr>
                        <a:t>Feature</a:t>
                      </a: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chemeClr val="bg1"/>
                          </a:solidFill>
                          <a:sym typeface="Helvetica Neue Medium"/>
                        </a:rPr>
                        <a:t>Q4’18</a:t>
                      </a: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chemeClr val="bg1"/>
                          </a:solidFill>
                          <a:sym typeface="Helvetica Neue Medium"/>
                        </a:rPr>
                        <a:t>PO - Q4’18
PRQ - Q4’19</a:t>
                      </a: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chemeClr val="bg1"/>
                          </a:solidFill>
                          <a:sym typeface="Helvetica Neue Medium"/>
                        </a:rPr>
                        <a:t>PO - Q4’19
PRQ - Q4’20</a:t>
                      </a: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chemeClr val="bg1"/>
                          </a:solidFill>
                          <a:sym typeface="Helvetica Neue Medium"/>
                        </a:rPr>
                        <a:t>PO - Q4’20
PRQ -Q4’21</a:t>
                      </a: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chemeClr val="bg1"/>
                          </a:solidFill>
                          <a:sym typeface="Helvetica Neue Medium"/>
                        </a:rPr>
                        <a:t>PO - Q4’21
PRQ - Q4’22</a:t>
                      </a: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chemeClr val="bg1"/>
                          </a:solidFill>
                          <a:sym typeface="Helvetica Neue Medium"/>
                        </a:rPr>
                        <a:t>PO - Q4’22
PRQ - Q4’23</a:t>
                      </a: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053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ym typeface="Trebuchet MS"/>
                        </a:rPr>
                        <a:t>Platform
CPU
CR Pass
3DXP</a:t>
                      </a:r>
                      <a:endParaRPr sz="1200" b="1" dirty="0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Purley
CLX
AEP
S15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Whitley
CPX/ICX
BPS
S2XA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Eagle Stream
SPR
CPS
</a:t>
                      </a:r>
                      <a:r>
                        <a:rPr lang="en-US" sz="1200" dirty="0" smtClean="0"/>
                        <a:t>Alpine</a:t>
                      </a:r>
                      <a:r>
                        <a:rPr lang="en-US" sz="1200" baseline="0" dirty="0" smtClean="0"/>
                        <a:t> Falls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Eagle Stream
GNR
DPS
</a:t>
                      </a:r>
                      <a:r>
                        <a:rPr lang="en-US" sz="1200" dirty="0" smtClean="0"/>
                        <a:t>Atlantic</a:t>
                      </a:r>
                      <a:r>
                        <a:rPr lang="en-US" sz="1200" baseline="0" dirty="0" smtClean="0"/>
                        <a:t> Falls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Mountain Stream
DMR
EPS
S3X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Mountain Stream
DMR+
FPS
S3X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688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ym typeface="Trebuchet MS"/>
                        </a:rPr>
                        <a:t>DDR-T Speed
DDR-T2 Speed
DDR Efficiency</a:t>
                      </a:r>
                      <a:endParaRPr sz="1200" b="1" dirty="0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2666 MT/s
-
80%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3200 MT/s
-
80%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84">
                        <a:defRPr sz="2200"/>
                      </a:pPr>
                      <a:r>
                        <a:rPr sz="1200"/>
                        <a:t>3200 MT/s</a:t>
                      </a:r>
                    </a:p>
                    <a:p>
                      <a:pPr algn="ctr" defTabSz="647700">
                        <a:defRPr sz="2200"/>
                      </a:pPr>
                      <a:r>
                        <a:rPr sz="1200"/>
                        <a:t>4400-4800MT/s</a:t>
                      </a:r>
                    </a:p>
                    <a:p>
                      <a:pPr algn="ctr" defTabSz="647700">
                        <a:defRPr sz="2200"/>
                      </a:pPr>
                      <a:r>
                        <a:rPr sz="1200"/>
                        <a:t>85-90% (DDR5)</a:t>
                      </a: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 sz="2200"/>
                      </a:pPr>
                      <a:r>
                        <a:rPr sz="1200" dirty="0"/>
                        <a:t>-</a:t>
                      </a:r>
                    </a:p>
                    <a:p>
                      <a:pPr algn="ctr" defTabSz="647700">
                        <a:defRPr sz="2200"/>
                      </a:pPr>
                      <a:r>
                        <a:rPr sz="1200" dirty="0"/>
                        <a:t>5200-5600 MT/s</a:t>
                      </a:r>
                    </a:p>
                    <a:p>
                      <a:pPr algn="ctr" defTabSz="609554">
                        <a:defRPr sz="2200"/>
                      </a:pPr>
                      <a:r>
                        <a:rPr sz="1200" dirty="0"/>
                        <a:t>85-90%</a:t>
                      </a: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-
6000-6400 MT/s
85%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-
6800-7200 MT/s
85%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530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Trebuchet MS"/>
                        </a:rPr>
                        <a:t>DQ Buffer</a:t>
                      </a:r>
                      <a:endParaRPr sz="1200" b="1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DDR4 JEDEC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DDR4 JEDEC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8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Custom w/ LPDDR5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8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Custom w/ LPDDR5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8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Custom w/ LPDDR5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8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Custom w/ LPDDR5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0174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Trebuchet MS"/>
                        </a:rPr>
                        <a:t>3DXP IO Rate/Signaling</a:t>
                      </a:r>
                      <a:endParaRPr sz="1200" b="1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1333, DDR4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1467, DDR4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2667, LPDDR5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/>
                        <a:t>4800-5400</a:t>
                      </a:r>
                      <a:r>
                        <a:rPr sz="1200" dirty="0"/>
                        <a:t>, LPDDR5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6400, LPDDR5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7200, LPDDR5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530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Trebuchet MS"/>
                        </a:rPr>
                        <a:t>TDP (DIMM, IAL)</a:t>
                      </a:r>
                      <a:endParaRPr sz="1200" b="1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&lt;=18W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&lt;=15W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&lt;=15W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&lt;=15W, &lt;=25W+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&lt;=15W, &lt;=25W+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&lt;=15W, &lt;=25W+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174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Trebuchet MS"/>
                        </a:rPr>
                        <a:t>BW Gen-to-Gen (DIMM, IAL)</a:t>
                      </a:r>
                      <a:endParaRPr sz="1200" b="1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 sz="2200"/>
                      </a:pPr>
                      <a:endParaRPr sz="1200"/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30%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60-70%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/>
                        <a:t>70-85</a:t>
                      </a:r>
                      <a:r>
                        <a:rPr sz="1200" dirty="0"/>
                        <a:t>%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85%, 85%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15%,15%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322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ym typeface="Trebuchet MS"/>
                        </a:rPr>
                        <a:t>CR BW for 2R:1W vs DRAM (DIMM, IAL</a:t>
                      </a:r>
                      <a:r>
                        <a:rPr lang="en-US" sz="1200" dirty="0">
                          <a:sym typeface="Trebuchet MS"/>
                        </a:rPr>
                        <a:t>*</a:t>
                      </a:r>
                      <a:r>
                        <a:rPr sz="1200" dirty="0">
                          <a:sym typeface="Trebuchet MS"/>
                        </a:rPr>
                        <a:t>)</a:t>
                      </a:r>
                      <a:endParaRPr sz="1200" b="1" dirty="0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Seq = 22%
Rnd = 7%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Seq = 24%
</a:t>
                      </a:r>
                      <a:r>
                        <a:rPr sz="1200" dirty="0" err="1"/>
                        <a:t>Rnd</a:t>
                      </a:r>
                      <a:r>
                        <a:rPr sz="1200" dirty="0"/>
                        <a:t> = 8%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 sz="2200"/>
                      </a:pPr>
                      <a:r>
                        <a:rPr sz="1200"/>
                        <a:t>Seq = 24%</a:t>
                      </a:r>
                    </a:p>
                    <a:p>
                      <a:pPr algn="ctr" defTabSz="647700">
                        <a:defRPr sz="2200"/>
                      </a:pPr>
                      <a:r>
                        <a:rPr sz="1200"/>
                        <a:t>Rnd = 12%</a:t>
                      </a: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 sz="2200"/>
                      </a:pPr>
                      <a:r>
                        <a:rPr sz="1200" dirty="0"/>
                        <a:t>Seq = </a:t>
                      </a:r>
                      <a:r>
                        <a:rPr lang="en-US" sz="1200" dirty="0"/>
                        <a:t>45</a:t>
                      </a:r>
                      <a:r>
                        <a:rPr sz="1200" dirty="0"/>
                        <a:t>%, </a:t>
                      </a:r>
                      <a:r>
                        <a:rPr lang="en-US" sz="1200" dirty="0"/>
                        <a:t>50</a:t>
                      </a:r>
                      <a:r>
                        <a:rPr sz="1200" dirty="0"/>
                        <a:t>%</a:t>
                      </a:r>
                    </a:p>
                    <a:p>
                      <a:pPr algn="ctr" defTabSz="647700">
                        <a:defRPr sz="2200"/>
                      </a:pPr>
                      <a:r>
                        <a:rPr sz="1200" dirty="0" err="1"/>
                        <a:t>Rnd</a:t>
                      </a:r>
                      <a:r>
                        <a:rPr sz="1200" dirty="0"/>
                        <a:t> = </a:t>
                      </a:r>
                      <a:r>
                        <a:rPr lang="en-US" sz="1200" dirty="0"/>
                        <a:t>22</a:t>
                      </a:r>
                      <a:r>
                        <a:rPr sz="1200" dirty="0"/>
                        <a:t>%, </a:t>
                      </a:r>
                      <a:r>
                        <a:rPr lang="en-US" sz="1200" dirty="0"/>
                        <a:t>25</a:t>
                      </a:r>
                      <a:r>
                        <a:rPr sz="1200" dirty="0"/>
                        <a:t>%</a:t>
                      </a: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 sz="2200"/>
                      </a:pPr>
                      <a:r>
                        <a:rPr sz="1200"/>
                        <a:t>Seq = 39%, 57%</a:t>
                      </a:r>
                    </a:p>
                    <a:p>
                      <a:pPr algn="ctr" defTabSz="647700">
                        <a:defRPr sz="2200"/>
                      </a:pPr>
                      <a:r>
                        <a:rPr sz="1200"/>
                        <a:t>Rnd = 39%, 57%</a:t>
                      </a: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 sz="2200"/>
                      </a:pPr>
                      <a:r>
                        <a:rPr sz="1200" dirty="0"/>
                        <a:t>Seq = 40%, 59%</a:t>
                      </a:r>
                    </a:p>
                    <a:p>
                      <a:pPr algn="ctr" defTabSz="647700">
                        <a:defRPr sz="2200"/>
                      </a:pPr>
                      <a:r>
                        <a:rPr sz="1200" dirty="0" err="1"/>
                        <a:t>Rnd</a:t>
                      </a:r>
                      <a:r>
                        <a:rPr sz="1200" dirty="0"/>
                        <a:t> = 40%, 59%</a:t>
                      </a: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530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Trebuchet MS"/>
                        </a:rPr>
                        <a:t>3DXP Line Size</a:t>
                      </a:r>
                      <a:endParaRPr sz="1200" b="1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256B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256B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128B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128B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64B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64B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46905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Trebuchet MS"/>
                        </a:rPr>
                        <a:t>3DXP Read Energy (FF)
3DXP Write Energy (FF)</a:t>
                      </a:r>
                      <a:endParaRPr sz="1200" b="1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69 pJ/b
159 pJ/b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52 pJ/b
118 pJ/b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39 pJ/b
88 pJ/b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/>
                        <a:t>21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pJ</a:t>
                      </a:r>
                      <a:r>
                        <a:rPr sz="1200" dirty="0"/>
                        <a:t>/b
</a:t>
                      </a:r>
                      <a:r>
                        <a:rPr lang="en-US" sz="1200" dirty="0"/>
                        <a:t>47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pJ</a:t>
                      </a:r>
                      <a:r>
                        <a:rPr sz="1200" dirty="0"/>
                        <a:t>/b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21 pJ/b  
50 pJ/b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21 pJ/b
50 pJ/b   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68540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ym typeface="Trebuchet MS"/>
                        </a:rPr>
                        <a:t>100% Read Seq 
2:1 </a:t>
                      </a:r>
                      <a:r>
                        <a:rPr sz="1200" dirty="0" err="1">
                          <a:sym typeface="Trebuchet MS"/>
                        </a:rPr>
                        <a:t>Rd:Wr</a:t>
                      </a:r>
                      <a:r>
                        <a:rPr sz="1200" dirty="0">
                          <a:sym typeface="Trebuchet MS"/>
                        </a:rPr>
                        <a:t> Seq
(DIMM, IAL</a:t>
                      </a:r>
                      <a:r>
                        <a:rPr lang="en-US" sz="1200" dirty="0">
                          <a:sym typeface="Trebuchet MS"/>
                        </a:rPr>
                        <a:t>*</a:t>
                      </a:r>
                      <a:r>
                        <a:rPr sz="1200" dirty="0">
                          <a:sym typeface="Trebuchet MS"/>
                        </a:rPr>
                        <a:t>)</a:t>
                      </a:r>
                      <a:endParaRPr sz="1200" b="1" dirty="0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7.0 GB/s
3.8 GB/s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9.8 GB/s
5.0 GB/s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16.0  GB/s
8.25 GB/s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/>
                        <a:t>28</a:t>
                      </a:r>
                      <a:r>
                        <a:rPr sz="1200" dirty="0"/>
                        <a:t> GB/s, </a:t>
                      </a:r>
                      <a:r>
                        <a:rPr lang="en-US" sz="1200" dirty="0"/>
                        <a:t>12</a:t>
                      </a:r>
                      <a:r>
                        <a:rPr sz="1200" dirty="0"/>
                        <a:t> GB/s
</a:t>
                      </a:r>
                      <a:r>
                        <a:rPr lang="en-US" sz="1200" dirty="0"/>
                        <a:t>17</a:t>
                      </a:r>
                      <a:r>
                        <a:rPr sz="1200" dirty="0"/>
                        <a:t> GB/s,  </a:t>
                      </a:r>
                      <a:r>
                        <a:rPr lang="en-US" sz="1200" dirty="0"/>
                        <a:t>19</a:t>
                      </a:r>
                      <a:r>
                        <a:rPr sz="1200" dirty="0"/>
                        <a:t> GB/s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34 GB/s, 46 GB/s </a:t>
                      </a:r>
                      <a:endParaRPr lang="en-US" sz="1200" dirty="0"/>
                    </a:p>
                    <a:p>
                      <a:pPr algn="ctr" defTabSz="60955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17.5 GB/s, 26 GB/s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39 GB/s, 51 GB/s  </a:t>
                      </a:r>
                      <a:endParaRPr lang="en-US" sz="1200" dirty="0"/>
                    </a:p>
                    <a:p>
                      <a:pPr algn="ctr" defTabSz="60955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20 GB/s, 30 GB/s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6277"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Trebuchet MS"/>
                        </a:rPr>
                        <a:t>CR DIMM Capacity</a:t>
                      </a:r>
                      <a:endParaRPr sz="1200" b="1">
                        <a:solidFill>
                          <a:srgbClr val="77777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128GB, 256GB, 512GB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77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64GB, 128GB, 256GB, 512GB, 1TB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8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64GB, 128GB, 256GB, 512GB, 1TB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8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128GB, 256GB, 512GB, 1TB</a:t>
                      </a:r>
                      <a:r>
                        <a:rPr lang="en-US" sz="1200" dirty="0"/>
                        <a:t>, 2TB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17145" marR="17145" marT="17145" marB="1714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128GB, 256GB, 512GB, 1TB, 2TB</a:t>
                      </a:r>
                      <a:endParaRPr sz="1200">
                        <a:solidFill>
                          <a:srgbClr val="777777"/>
                        </a:solidFill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09554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/>
                        <a:t>128GB, 256GB, 512GB, 1TB, 2TB</a:t>
                      </a:r>
                      <a:endParaRPr sz="1200" dirty="0">
                        <a:solidFill>
                          <a:srgbClr val="777777"/>
                        </a:solidFill>
                      </a:endParaRP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2" name="Intel Confidential - Internal Use Only"/>
          <p:cNvSpPr txBox="1"/>
          <p:nvPr/>
        </p:nvSpPr>
        <p:spPr>
          <a:xfrm>
            <a:off x="9072393" y="-499135"/>
            <a:ext cx="2818079" cy="243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251"/>
              <a:t>Intel Confidential - Internal Use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DDBAD8-5877-3C40-BE6B-AD9AD16FE800}"/>
              </a:ext>
            </a:extLst>
          </p:cNvPr>
          <p:cNvSpPr/>
          <p:nvPr/>
        </p:nvSpPr>
        <p:spPr>
          <a:xfrm>
            <a:off x="8616461" y="1101746"/>
            <a:ext cx="3291968" cy="50938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TBD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7E02BFBF-9F51-0B45-9783-D05D44B8FCE3}"/>
              </a:ext>
            </a:extLst>
          </p:cNvPr>
          <p:cNvSpPr/>
          <p:nvPr/>
        </p:nvSpPr>
        <p:spPr>
          <a:xfrm>
            <a:off x="1682151" y="6172734"/>
            <a:ext cx="9066362" cy="4308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tx2"/>
                </a:solidFill>
              </a:rPr>
              <a:t>Key roadmap adjustment – </a:t>
            </a:r>
            <a:r>
              <a:rPr lang="en-US" sz="2133" dirty="0" smtClean="0">
                <a:solidFill>
                  <a:schemeClr val="tx2"/>
                </a:solidFill>
              </a:rPr>
              <a:t>Alpine Falls Q4’20 &amp; Atlantic Falls Q4’21</a:t>
            </a:r>
            <a:endParaRPr lang="en-US" sz="2133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8343" y="3769743"/>
            <a:ext cx="8268118" cy="41406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73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1" y="1"/>
            <a:ext cx="10751389" cy="410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P33 / P34 </a:t>
            </a:r>
            <a:r>
              <a:rPr lang="en-US" sz="3200" dirty="0"/>
              <a:t>Design </a:t>
            </a:r>
            <a:r>
              <a:rPr lang="en-US" sz="3200" dirty="0" smtClean="0"/>
              <a:t>Features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436689"/>
              </p:ext>
            </p:extLst>
          </p:nvPr>
        </p:nvGraphicFramePr>
        <p:xfrm>
          <a:off x="39829" y="576811"/>
          <a:ext cx="12075971" cy="571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624"/>
                <a:gridCol w="1138687"/>
                <a:gridCol w="1621766"/>
                <a:gridCol w="1595886"/>
                <a:gridCol w="1114537"/>
                <a:gridCol w="2051358"/>
                <a:gridCol w="1833113"/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S26A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Alpine</a:t>
                      </a:r>
                      <a:r>
                        <a:rPr lang="en-US" sz="1400" baseline="0" dirty="0" smtClean="0"/>
                        <a:t> Falls 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Atlantic Falls 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Alpine</a:t>
                      </a:r>
                      <a:r>
                        <a:rPr lang="en-US" sz="1400" baseline="0" dirty="0" smtClean="0"/>
                        <a:t> Falls 16/8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Atlantic Falls 32/16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Landing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/>
                </a:tc>
              </a:tr>
              <a:tr h="3070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Density (GB)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16/8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32/16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4/2 </a:t>
                      </a:r>
                      <a:r>
                        <a:rPr lang="en-US" sz="1400" smtClean="0"/>
                        <a:t>| 2/1</a:t>
                      </a:r>
                      <a:r>
                        <a:rPr lang="en-US" sz="1400" baseline="0" smtClean="0"/>
                        <a:t>  (?)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4/2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| </a:t>
                      </a:r>
                      <a:r>
                        <a:rPr lang="en-US" sz="1400" smtClean="0"/>
                        <a:t>32  </a:t>
                      </a:r>
                      <a:r>
                        <a:rPr lang="en-US" sz="1400" dirty="0" smtClean="0"/>
                        <a:t>(?)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32/32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Slices/Partition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32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 BW (MB/s, SDP)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4800 - 5400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2400 |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3200  (?)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4800 - 5400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 BW (MB/s, SDP)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550 |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smtClean="0"/>
                        <a:t>1100  </a:t>
                      </a:r>
                      <a:r>
                        <a:rPr lang="en-US" sz="1400" baseline="0" dirty="0" smtClean="0"/>
                        <a:t>(?)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1100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 Number of Supplies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Vdd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Vddq</a:t>
                      </a:r>
                      <a:r>
                        <a:rPr lang="en-US" sz="1400" dirty="0" smtClean="0"/>
                        <a:t> (V)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1.2/1.2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1.05/0.6</a:t>
                      </a:r>
                      <a:r>
                        <a:rPr lang="en-US" sz="1400" baseline="0" dirty="0" smtClean="0"/>
                        <a:t> or 1.05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1.05/0.6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1.2/1.2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1.05/0.6 or 1.05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1.05/0.6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Vhh/</a:t>
                      </a:r>
                      <a:r>
                        <a:rPr lang="en-US" sz="1400" dirty="0" err="1" smtClean="0"/>
                        <a:t>Vpp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Vnn</a:t>
                      </a:r>
                      <a:r>
                        <a:rPr lang="en-US" sz="1400" dirty="0" smtClean="0"/>
                        <a:t> (V)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3.3/5.3/-4.7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3.3/5.3/-4.7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3.3/5.25/-4.0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3.3/5.3/-4.7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3.3/5.3/-4.7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3.3/5.25/-4.0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Optional Vnn2 (V)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-3.3</a:t>
                      </a:r>
                      <a:endParaRPr lang="en-US" sz="1400" dirty="0"/>
                    </a:p>
                  </a:txBody>
                  <a:tcPr/>
                </a:tc>
              </a:tr>
              <a:tr h="3850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 Energy (</a:t>
                      </a:r>
                      <a:r>
                        <a:rPr lang="en-US" sz="1400" dirty="0" err="1" smtClean="0"/>
                        <a:t>pJ</a:t>
                      </a:r>
                      <a:r>
                        <a:rPr lang="en-US" sz="1400" dirty="0" smtClean="0"/>
                        <a:t>/b)  (Vnn2 opt.)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 (39)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 (28)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 (39)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 (28)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 Energy (</a:t>
                      </a:r>
                      <a:r>
                        <a:rPr lang="en-US" sz="1400" dirty="0" err="1" smtClean="0"/>
                        <a:t>pJ</a:t>
                      </a:r>
                      <a:r>
                        <a:rPr lang="en-US" sz="1400" dirty="0" smtClean="0"/>
                        <a:t>/b) (</a:t>
                      </a:r>
                      <a:r>
                        <a:rPr lang="en-US" sz="1400" dirty="0" err="1" smtClean="0"/>
                        <a:t>MWr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 (92)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 (77)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 (92)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 (77)</a:t>
                      </a:r>
                      <a:endParaRPr lang="en-US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DDR4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LPDDR+DDR (0.6V + 1.05V)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LPDDR (0.6V)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DDR4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LPDDR (0.6V) + DDR combo (1.05V)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LPDDR (0.6V)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 latency (ns)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&lt;90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 Completion (ns)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17603" y="318819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Base Density Landing Zone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61588" y="318170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Chop Density Landing Zone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8260539" y="565565"/>
            <a:ext cx="3886200" cy="5730175"/>
          </a:xfrm>
          <a:prstGeom prst="rect">
            <a:avLst/>
          </a:prstGeom>
          <a:solidFill>
            <a:schemeClr val="bg1">
              <a:alpha val="25098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10465" y="577533"/>
            <a:ext cx="3200399" cy="5698975"/>
          </a:xfrm>
          <a:prstGeom prst="rect">
            <a:avLst/>
          </a:prstGeom>
          <a:solidFill>
            <a:schemeClr val="bg1">
              <a:alpha val="25098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09757" y="6276508"/>
            <a:ext cx="451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(?) Chop deck strategy = better performance possible </a:t>
            </a:r>
            <a:r>
              <a:rPr lang="en-US" sz="1400" dirty="0" smtClean="0">
                <a:solidFill>
                  <a:schemeClr val="bg1"/>
                </a:solidFill>
              </a:rPr>
              <a:t>2 deck and 1 deck </a:t>
            </a:r>
            <a:r>
              <a:rPr lang="en-US" sz="1400" dirty="0">
                <a:solidFill>
                  <a:schemeClr val="bg1"/>
                </a:solidFill>
              </a:rPr>
              <a:t>at </a:t>
            </a:r>
            <a:r>
              <a:rPr lang="en-US" sz="1400" dirty="0" smtClean="0">
                <a:solidFill>
                  <a:schemeClr val="bg1"/>
                </a:solidFill>
              </a:rPr>
              <a:t>~30</a:t>
            </a:r>
            <a:r>
              <a:rPr lang="en-US" sz="1400" dirty="0">
                <a:solidFill>
                  <a:schemeClr val="bg1"/>
                </a:solidFill>
              </a:rPr>
              <a:t>%/50% $/GB increase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829" y="2415583"/>
            <a:ext cx="12075971" cy="65560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" y="5187373"/>
            <a:ext cx="12177346" cy="46434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55146" y="2561489"/>
            <a:ext cx="408194" cy="374869"/>
            <a:chOff x="3669793" y="322523"/>
            <a:chExt cx="408194" cy="374869"/>
          </a:xfrm>
        </p:grpSpPr>
        <p:sp>
          <p:nvSpPr>
            <p:cNvPr id="7" name="Oval 6"/>
            <p:cNvSpPr/>
            <p:nvPr/>
          </p:nvSpPr>
          <p:spPr bwMode="auto">
            <a:xfrm>
              <a:off x="3700732" y="322523"/>
              <a:ext cx="264433" cy="32049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69793" y="328060"/>
              <a:ext cx="408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53305" y="5276847"/>
            <a:ext cx="408194" cy="374869"/>
            <a:chOff x="3669793" y="322523"/>
            <a:chExt cx="408194" cy="374869"/>
          </a:xfrm>
        </p:grpSpPr>
        <p:sp>
          <p:nvSpPr>
            <p:cNvPr id="16" name="Oval 15"/>
            <p:cNvSpPr/>
            <p:nvPr/>
          </p:nvSpPr>
          <p:spPr bwMode="auto">
            <a:xfrm>
              <a:off x="3700732" y="322523"/>
              <a:ext cx="264433" cy="32049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69793" y="328060"/>
              <a:ext cx="408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05499" y="2531955"/>
            <a:ext cx="408194" cy="369332"/>
            <a:chOff x="3669793" y="320430"/>
            <a:chExt cx="408194" cy="369332"/>
          </a:xfrm>
        </p:grpSpPr>
        <p:sp>
          <p:nvSpPr>
            <p:cNvPr id="21" name="Oval 20"/>
            <p:cNvSpPr/>
            <p:nvPr/>
          </p:nvSpPr>
          <p:spPr bwMode="auto">
            <a:xfrm>
              <a:off x="3700732" y="322523"/>
              <a:ext cx="264433" cy="32049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69793" y="320430"/>
              <a:ext cx="408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59102" y="2555952"/>
            <a:ext cx="408194" cy="374869"/>
            <a:chOff x="3669793" y="322523"/>
            <a:chExt cx="408194" cy="374869"/>
          </a:xfrm>
        </p:grpSpPr>
        <p:sp>
          <p:nvSpPr>
            <p:cNvPr id="24" name="Oval 23"/>
            <p:cNvSpPr/>
            <p:nvPr/>
          </p:nvSpPr>
          <p:spPr bwMode="auto">
            <a:xfrm>
              <a:off x="3700732" y="322523"/>
              <a:ext cx="264433" cy="32049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69793" y="328060"/>
              <a:ext cx="408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02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&amp; Platform Sampling/PRQ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330"/>
            <a:ext cx="12192000" cy="3816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484" y="5289071"/>
            <a:ext cx="9422296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3C71"/>
                </a:solidFill>
              </a:rPr>
              <a:t>Gantt built mostly based on backwrods planning from biz need 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3C71"/>
                </a:solidFill>
              </a:rPr>
              <a:t>Next- we will identify negative floats and nap risks</a:t>
            </a:r>
          </a:p>
          <a:p>
            <a:r>
              <a:rPr lang="en-US" sz="1600" smtClean="0">
                <a:solidFill>
                  <a:srgbClr val="003C71"/>
                </a:solidFill>
              </a:rPr>
              <a:t>Note: Some line items were added as placeholder- need to validate dates </a:t>
            </a:r>
            <a:endParaRPr lang="en-US" sz="1600" dirty="0" err="1" smtClean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8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68450"/>
            <a:ext cx="10972800" cy="1158240"/>
          </a:xfrm>
        </p:spPr>
        <p:txBody>
          <a:bodyPr/>
          <a:lstStyle/>
          <a:p>
            <a:r>
              <a:rPr lang="en-US" dirty="0" smtClean="0"/>
              <a:t>Map Day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7" y="863107"/>
            <a:ext cx="11560074" cy="4567767"/>
          </a:xfrm>
        </p:spPr>
        <p:txBody>
          <a:bodyPr/>
          <a:lstStyle/>
          <a:p>
            <a:r>
              <a:rPr lang="en-US" sz="2000" smtClean="0"/>
              <a:t>Map Day Objectives: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Define executable plan for 3DxP TD</a:t>
            </a:r>
            <a:r>
              <a:rPr lang="en-US" sz="2000" dirty="0"/>
              <a:t> </a:t>
            </a:r>
            <a:r>
              <a:rPr lang="en-US" sz="2000" dirty="0" smtClean="0"/>
              <a:t>and Mfg. of next two Gen. (P33/P34)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 holistic map for strategic 3DxP activities </a:t>
            </a:r>
            <a:endParaRPr lang="en-US" sz="2000" dirty="0"/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Scope: TD, HVM, Transfers, Products/test, Platform alignment (off line)</a:t>
            </a:r>
            <a:endParaRPr lang="en-US" sz="2000" dirty="0"/>
          </a:p>
          <a:p>
            <a:r>
              <a:rPr lang="en-US" sz="2267" dirty="0" smtClean="0"/>
              <a:t>Participants: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TD (Al, Giri, Max, Shafqat, Ted, Narahari, Shyam, Kiran, Sanjay, Derchang, Darren), Mfg (Keyvan, Paul, Rick, Shawn), MCD (Stephen, Geetha, Dan, Mat G., Mase Taub, Ed, Hanmant, ), FIN (Dave)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67" dirty="0" smtClean="0"/>
              <a:t>When: ww40.4 in RNB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67" dirty="0" smtClean="0"/>
              <a:t>Preparations required: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Owners to come with: key MS/schedule, dependencies, implications, help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Agenda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013419"/>
              </p:ext>
            </p:extLst>
          </p:nvPr>
        </p:nvGraphicFramePr>
        <p:xfrm>
          <a:off x="431665" y="1228035"/>
          <a:ext cx="10969625" cy="4173461"/>
        </p:xfrm>
        <a:graphic>
          <a:graphicData uri="http://schemas.openxmlformats.org/drawingml/2006/table">
            <a:tbl>
              <a:tblPr/>
              <a:tblGrid>
                <a:gridCol w="1109415"/>
                <a:gridCol w="905645"/>
                <a:gridCol w="2569768"/>
                <a:gridCol w="1115950"/>
                <a:gridCol w="5268847"/>
              </a:tblGrid>
              <a:tr h="305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Owner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Expected outcome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827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09:00-09:30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 day opening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Ido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Align on agenda, intro, expected outcome, P2i context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75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09:30-10:00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overview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success looks like, Platform schedule, naming, biz opportunity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75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10:00-10:30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HVM dependencies, transfers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HVM &amp; transfer requirements, sample volumes, 20s CMOS, BE?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75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10:30-11:00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75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11:00-11:30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P33/P34 Advanced CMOS 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Shafqat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MS, schedule, dependencies, risks, help needed, Next steps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75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11:30-12:00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Alpine Falls/Atlantic Falls Design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MS, schedule, dependencies, risks, help needed, Next steps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75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12:00-12:45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in room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5425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12:45-1:30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Probe &amp; PE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Geetha/Ed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MS, schedule, dependencies, risks, help needed, Next steps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75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1:30-2:00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P33 Program 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Shafqat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integration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5425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2:00-2:30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P34 Array Dev'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(Darren),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DerChang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MS, schedule, dependencies, risks, help needed, Next steps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2750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2:30-3:00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992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3:00-4:00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Ido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 alignment, AR's, next steps</a:t>
                      </a:r>
                    </a:p>
                  </a:txBody>
                  <a:tcPr marL="6792" marR="6792" marT="6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7484" y="5615608"/>
            <a:ext cx="4780721" cy="4712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Inputs/suggestions by the team?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1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68450"/>
            <a:ext cx="10972800" cy="1158240"/>
          </a:xfrm>
        </p:spPr>
        <p:txBody>
          <a:bodyPr/>
          <a:lstStyle/>
          <a:p>
            <a:r>
              <a:rPr lang="en-US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47" y="952560"/>
            <a:ext cx="11560074" cy="45677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67" smtClean="0"/>
              <a:t>Required Preparations:</a:t>
            </a:r>
            <a:endParaRPr lang="en-US" sz="2267" dirty="0" smtClean="0"/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Owners </a:t>
            </a:r>
            <a:r>
              <a:rPr lang="en-US" sz="2000" smtClean="0"/>
              <a:t>to prepare and present: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</a:rPr>
              <a:t>Key MS, schedule, dependencies, risks, help needed, Next steps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smtClean="0"/>
              <a:t>Please send your presentation to Ido &amp; Al by Monday Oct’ 1</a:t>
            </a:r>
            <a:r>
              <a:rPr lang="en-US" sz="2000" baseline="30000" smtClean="0"/>
              <a:t>st</a:t>
            </a:r>
            <a:r>
              <a:rPr lang="en-US" sz="2000" smtClean="0"/>
              <a:t>.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smtClean="0"/>
              <a:t>Please share information on need to know basis only.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BBFD-1DF6-4F2F-B8FD-B3A3618187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19F933-2AA5-4270-8781-459C5A7C635D}" vid="{51461C51-74EC-4C24-99F5-A11BC85955AC}"/>
    </a:ext>
  </a:extLst>
</a:theme>
</file>

<file path=ppt/theme/theme2.xml><?xml version="1.0" encoding="utf-8"?>
<a:theme xmlns:a="http://schemas.openxmlformats.org/drawingml/2006/main" name="Intel Clear Pro Theme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l Clear Pro Theme" id="{1DC74280-2714-4AE4-A3CF-7F2C6C1F6BB6}" vid="{5F4BD1DC-D264-4D63-B5ED-30B902608F5A}"/>
    </a:ext>
  </a:extLst>
</a:theme>
</file>

<file path=ppt/theme/theme3.xml><?xml version="1.0" encoding="utf-8"?>
<a:theme xmlns:a="http://schemas.openxmlformats.org/drawingml/2006/main" name="Theme2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2" id="{25AF9FF5-17DB-4372-9A9A-C8D1C99A3BEB}" vid="{EA9DA89A-FDA1-42A7-A850-14CCD7850EE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36595</TotalTime>
  <Words>1764</Words>
  <Application>Microsoft Office PowerPoint</Application>
  <PresentationFormat>Widescreen</PresentationFormat>
  <Paragraphs>426</Paragraphs>
  <Slides>19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Calibri</vt:lpstr>
      <vt:lpstr>Helvetica Neue</vt:lpstr>
      <vt:lpstr>Helvetica Neue Medium</vt:lpstr>
      <vt:lpstr>Intel Clear</vt:lpstr>
      <vt:lpstr>Intel Clear Light</vt:lpstr>
      <vt:lpstr>Intel Clear Pro</vt:lpstr>
      <vt:lpstr>Lucida Grande</vt:lpstr>
      <vt:lpstr>Neo Sans Intel</vt:lpstr>
      <vt:lpstr>Times New Roman</vt:lpstr>
      <vt:lpstr>Trebuchet MS</vt:lpstr>
      <vt:lpstr>Wingdings</vt:lpstr>
      <vt:lpstr>Int_PPT Template_ClearPro_16x9</vt:lpstr>
      <vt:lpstr>Intel Clear Pro Theme</vt:lpstr>
      <vt:lpstr>Theme2</vt:lpstr>
      <vt:lpstr>3DxP Tech roadmap – Map day  (Kick off)</vt:lpstr>
      <vt:lpstr>Agenda for Kick off Meeting (ww39)</vt:lpstr>
      <vt:lpstr>Technology Programs / Nodes</vt:lpstr>
      <vt:lpstr>Crystal Ridge Roadmap –  (including P33/P34 Alpine/Atlantic Falls)</vt:lpstr>
      <vt:lpstr>P33 / P34 Design Features</vt:lpstr>
      <vt:lpstr>Program &amp; Platform Sampling/PRQ Schedule</vt:lpstr>
      <vt:lpstr>Map Day Scope</vt:lpstr>
      <vt:lpstr>Proposed Agenda </vt:lpstr>
      <vt:lpstr>Next Steps</vt:lpstr>
      <vt:lpstr>Back-up</vt:lpstr>
      <vt:lpstr>Critical Dates from last meeting</vt:lpstr>
      <vt:lpstr>Lead-time side by side</vt:lpstr>
      <vt:lpstr>PowerPoint Presentation</vt:lpstr>
      <vt:lpstr>PowerPoint Presentation</vt:lpstr>
      <vt:lpstr>PowerPoint Presentation</vt:lpstr>
      <vt:lpstr>WIF: Value Proposition for 25s node</vt:lpstr>
      <vt:lpstr>WIF: Value Proposition for 25s node</vt:lpstr>
      <vt:lpstr>WIF: Value Proposition for 25s node</vt:lpstr>
      <vt:lpstr>Process 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Q2’18 LRP Input Review</dc:title>
  <dc:creator>Chen, Karen</dc:creator>
  <cp:keywords>CTPClassification=CTP_NT</cp:keywords>
  <cp:lastModifiedBy>Fazio, Al</cp:lastModifiedBy>
  <cp:revision>678</cp:revision>
  <dcterms:created xsi:type="dcterms:W3CDTF">2018-04-04T03:56:49Z</dcterms:created>
  <dcterms:modified xsi:type="dcterms:W3CDTF">2018-09-23T20:08:13Z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b8aeafb7-2c2d-43be-9253-e382b2ec987b</vt:lpwstr>
  </property>
  <property fmtid="{D5CDD505-2E9C-101B-9397-08002B2CF9AE}" pid="3" name="CTP_TimeStamp">
    <vt:lpwstr>2018-09-23 20:08:13Z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