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63" r:id="rId8"/>
    <p:sldId id="266" r:id="rId9"/>
    <p:sldId id="278" r:id="rId10"/>
    <p:sldId id="260" r:id="rId11"/>
    <p:sldId id="279" r:id="rId12"/>
    <p:sldId id="261" r:id="rId13"/>
    <p:sldId id="262" r:id="rId14"/>
    <p:sldId id="265" r:id="rId15"/>
    <p:sldId id="280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0064D2"/>
    <a:srgbClr val="0054B0"/>
    <a:srgbClr val="006FEA"/>
    <a:srgbClr val="0071EE"/>
    <a:srgbClr val="0150ED"/>
    <a:srgbClr val="0E5EFE"/>
    <a:srgbClr val="1E69FE"/>
    <a:srgbClr val="004FEE"/>
    <a:srgbClr val="005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11" autoAdjust="0"/>
    <p:restoredTop sz="94660"/>
  </p:normalViewPr>
  <p:slideViewPr>
    <p:cSldViewPr>
      <p:cViewPr varScale="1">
        <p:scale>
          <a:sx n="46" d="100"/>
          <a:sy n="46" d="100"/>
        </p:scale>
        <p:origin x="64" y="712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7" Type="http://schemas.openxmlformats.org/officeDocument/2006/relationships/image" Target="../media/image14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1.emf"/><Relationship Id="rId4" Type="http://schemas.openxmlformats.org/officeDocument/2006/relationships/image" Target="../media/image20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3.emf"/><Relationship Id="rId4" Type="http://schemas.openxmlformats.org/officeDocument/2006/relationships/image" Target="../media/image22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7.emf"/><Relationship Id="rId4" Type="http://schemas.openxmlformats.org/officeDocument/2006/relationships/image" Target="../media/image26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9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31.emf"/><Relationship Id="rId5" Type="http://schemas.openxmlformats.org/officeDocument/2006/relationships/image" Target="../media/image30.emf"/><Relationship Id="rId4" Type="http://schemas.openxmlformats.org/officeDocument/2006/relationships/image" Target="../media/image5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7" Type="http://schemas.openxmlformats.org/officeDocument/2006/relationships/image" Target="../media/image14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 smtClean="0"/>
              <a:t>Cell Roadmap in 3DXP Architecture perspective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DerChang and Cell team, WW11/2017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228600" y="2133600"/>
            <a:ext cx="11887200" cy="42672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Thick </a:t>
            </a:r>
            <a:r>
              <a:rPr lang="en-US" sz="2000" dirty="0" smtClean="0"/>
              <a:t>BECN / Full BECN</a:t>
            </a:r>
            <a:r>
              <a:rPr lang="en-US" sz="2000" dirty="0" smtClean="0">
                <a:sym typeface="Wingdings" panose="05000000000000000000" pitchFamily="2" charset="2"/>
              </a:rPr>
              <a:t> Stay on (30+67)Å BECN [no change]</a:t>
            </a:r>
            <a:endParaRPr lang="en-US" sz="2000" dirty="0" smtClean="0"/>
          </a:p>
          <a:p>
            <a:pPr marL="554035" lvl="1" indent="0">
              <a:buNone/>
            </a:pPr>
            <a:r>
              <a:rPr lang="en-US" sz="2000" dirty="0" smtClean="0"/>
              <a:t>Neutral or slightly improvement for PG4 RWB due to drift </a:t>
            </a:r>
            <a:r>
              <a:rPr lang="en-US" sz="2000" dirty="0" smtClean="0"/>
              <a:t>upside (root cause unidentified)</a:t>
            </a:r>
            <a:endParaRPr lang="en-US" sz="2000" dirty="0" smtClean="0"/>
          </a:p>
          <a:p>
            <a:pPr marL="554035" lvl="1" indent="0">
              <a:buNone/>
            </a:pPr>
            <a:r>
              <a:rPr lang="en-US" sz="2000" dirty="0" smtClean="0"/>
              <a:t>10X cycling open to </a:t>
            </a:r>
            <a:r>
              <a:rPr lang="en-US" sz="2000" dirty="0" smtClean="0"/>
              <a:t>PG1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0000"/>
                </a:solidFill>
                <a:sym typeface="Wingdings" panose="05000000000000000000" pitchFamily="2" charset="2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 net negative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Bi-layer </a:t>
            </a: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MECN  worthy of continuing with large window upside exhibited in D1 </a:t>
            </a: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[surprise</a:t>
            </a:r>
            <a:r>
              <a:rPr lang="en-US" sz="2000" dirty="0">
                <a:solidFill>
                  <a:srgbClr val="000000"/>
                </a:solidFill>
                <a:sym typeface="Wingdings" panose="05000000000000000000" pitchFamily="2" charset="2"/>
              </a:rPr>
              <a:t>]</a:t>
            </a:r>
            <a:endParaRPr lang="en-US" sz="2000" dirty="0" smtClean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554035" lvl="1" indent="0">
              <a:buNone/>
            </a:pP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Architecture direction validated with lower than expected improvement (optimization required?)</a:t>
            </a:r>
          </a:p>
          <a:p>
            <a:pPr marL="554035" lvl="1" indent="0">
              <a:buNone/>
            </a:pP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Pleasant surprise on 180mV D1 EOL window gain attributed to ∆VT, </a:t>
            </a:r>
            <a:r>
              <a:rPr lang="en-US" sz="2000" dirty="0">
                <a:solidFill>
                  <a:srgbClr val="000000"/>
                </a:solidFill>
                <a:sym typeface="Wingdings" panose="05000000000000000000" pitchFamily="2" charset="2"/>
              </a:rPr>
              <a:t>E3 </a:t>
            </a: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shift, </a:t>
            </a:r>
            <a:r>
              <a:rPr lang="en-US" sz="2000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Vt</a:t>
            </a: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 sigma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G-TECN  Need more funding on the critical architecture element</a:t>
            </a:r>
            <a:endParaRPr lang="en-US" sz="20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554035" lvl="1" indent="0">
              <a:buNone/>
            </a:pP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To </a:t>
            </a:r>
            <a:r>
              <a:rPr lang="en-US" sz="2000" dirty="0">
                <a:solidFill>
                  <a:srgbClr val="000000"/>
                </a:solidFill>
                <a:sym typeface="Wingdings" panose="05000000000000000000" pitchFamily="2" charset="2"/>
              </a:rPr>
              <a:t>flatten thermal profile in PM </a:t>
            </a: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(reduce power) for </a:t>
            </a:r>
            <a:r>
              <a:rPr lang="en-US" sz="2000" dirty="0">
                <a:solidFill>
                  <a:srgbClr val="000000"/>
                </a:solidFill>
                <a:sym typeface="Wingdings" panose="05000000000000000000" pitchFamily="2" charset="2"/>
              </a:rPr>
              <a:t>disturb and endurance </a:t>
            </a:r>
            <a:endParaRPr lang="en-US" sz="2000" dirty="0" smtClean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554035" lvl="1" indent="0">
              <a:buNone/>
            </a:pP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Architecture direction is partially validated as demonstrated on set speed, endurance and write disturb</a:t>
            </a:r>
          </a:p>
          <a:p>
            <a:pPr marL="554035" lvl="1" indent="0">
              <a:buNone/>
            </a:pP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Resistance is yet to be optimized/balanced for Read disturb (</a:t>
            </a:r>
            <a:r>
              <a:rPr lang="en-US" sz="2000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Vt</a:t>
            </a: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-I shapes for deck asymmetry)</a:t>
            </a:r>
          </a:p>
          <a:p>
            <a:pPr marL="554035" lvl="1" indent="0">
              <a:buNone/>
            </a:pP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Bilayer TECN will improve velocity of architecture validation; followed by gradient </a:t>
            </a:r>
            <a:r>
              <a:rPr lang="en-US" sz="2000" dirty="0" err="1" smtClean="0">
                <a:solidFill>
                  <a:srgbClr val="000000"/>
                </a:solidFill>
                <a:sym typeface="Wingdings" panose="05000000000000000000" pitchFamily="2" charset="2"/>
              </a:rPr>
              <a:t>CNx</a:t>
            </a: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 for optimization</a:t>
            </a:r>
          </a:p>
          <a:p>
            <a:endParaRPr lang="en-US" sz="2000" dirty="0" smtClean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lvl="1"/>
            <a:endParaRPr lang="en-US" sz="20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6706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0701073"/>
              </p:ext>
            </p:extLst>
          </p:nvPr>
        </p:nvGraphicFramePr>
        <p:xfrm>
          <a:off x="152400" y="838200"/>
          <a:ext cx="11887200" cy="58362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9800"/>
                <a:gridCol w="3276600"/>
                <a:gridCol w="6400800"/>
              </a:tblGrid>
              <a:tr h="388429">
                <a:tc rowSpan="17"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Yield/Execution: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&gt; PG window expansion @ time-zero due to (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) increase in median VT window, (ii) tightening for SET/RST distributions (VT sigma lowering)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   - process integration margin gain Vs. ME PVD Vs. E/SD 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eng.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 Vs. …?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Architectural: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- besides local R increase (snap-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bak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 transient resiliency), no clear additional propositions (mainly speculations around E/SD), 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   - Follow-up: physical Vs. electrical characterization review ('LCDU', 'bounce, etc.)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  <a:tc rowSpan="17"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Upsides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) time-zero window opening by &lt;DV</a:t>
                      </a:r>
                      <a:r>
                        <a:rPr lang="en-US" sz="1400" u="none" strike="noStrike" baseline="-25000" dirty="0">
                          <a:effectLst/>
                          <a:latin typeface="Calibri" panose="020F0502020204030204" pitchFamily="34" charset="0"/>
                        </a:rPr>
                        <a:t>T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&gt; increase (~40-80mV) and E2/E3 VT sigma reduction (~7mV/sigma) by process integration margin and E/SD engineering (?)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(ii) 2D1 E2 RD containment (limited in range of ~1x in recent Si) by local R-increase / cell morphology opt.(?)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(iii) large containment of E3 VT shift through cycles mainly in D1 (~100+ mV), while contained in D0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Downsides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- 2D1 Low and High (‘OPEN’) VT tail @ &gt; 200k FW (mainly 2D0)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- VT,SET deck offset (~.15-.20 V) partially mitigated w/ cycle and whose ‘seasoning’ opt. condition not found yet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- E3 WD cap. lowering minimal (10%) in recent Si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- Increase in E2 VT ‘drift’ (~40 mV @2d,85C) in latest  Si (170A)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Notes: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- No HVM-friendly ('graded') version 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demostrated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, yet (next read ww10)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- PFA: by bit physical analysis for OPEN bits in D0/D1 @ 2M cycles, including tails (9893632, 04E Vs. 01C)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3884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- PFA: Morphological check for SET VT 'drift' increase (~40mV) in D1 (9810442, 3E Vs. 2E Vs. 1C): Any etch related component that can be addressed?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1962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- OPEN RBER onset Vs. FW count: Additional point between 200k and 2M FW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3884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- OPEN RBER: Line trend and normalization w/ Electrode and 'seal' focus (AMG shared in ww07)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1962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- SET VT 'drift': VT normalization Vs. deck-offset: Strategy recommendation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3884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- SET VT 'drift':  Additional DFT data collection (to confirm DE signal) w/ recommendation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3884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- SET VT 'sigma': bit to bit Vs. so-called 'bounce' ('repeatability'): SD/HUCN Vs. SD/HUC fingerprint (based on WLR flow results, BE signal included, if available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3884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- L1D learning: Summary (morphology, tSD, and LCDU included) and follow-ups (see also above)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3884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-SWR (enablement): PG1T2 Bundle #1(9836952,C17),#2(9860192,C19), G enablement w/ G var x DE skew (9860182, ww10)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3884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-SWR (model building):  OPEN segmentation w/ seal x G 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var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 (9874482,ww16); VT shift segmentation w/ ME Vs. 'seal' options (to be funded)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3884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- SET latency improvement knobs: Revisit HUCN/W-lam2 splits (SET time 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distrib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. tightening)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3884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- SET VT deck offset: Eng. char for opt. working point for 'array 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init.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' and 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recomm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. for Si SWRs and 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algo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1962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- E2 RD quantification: New WLR flow run (9810442,PG1T2)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1962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- L0: SD/HUCN, SD/HUC, HUCN/HBC1, HUCN/TSN TBR fingerprint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1962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- Model validation by numerical simulations: E3 WD, IRST, SET 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algo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1962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AC I-V characterization through cycles: HUCN Vs. HUC @ ME/BE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1962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Stress analysis on cell operation: ME impacts (HUC,HUCN,HBC1)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319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1" y="1142995"/>
          <a:ext cx="11734798" cy="52489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9799"/>
                <a:gridCol w="4495800"/>
                <a:gridCol w="5029199"/>
              </a:tblGrid>
              <a:tr h="397505">
                <a:tc rowSpan="10"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Architectural: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&gt; PM T-profile flattening to contain PM elemental distribution response to electrical pulses, resulting in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  - Improvement in D1 SET 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algo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 working point: (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) I3,SET (and deck differential) reduction, (ii) reduced t3 SET latency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  - E3 WD capability benefit in D0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&gt; Improve cell electro-thermal efficiency to address lateral losses from (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) r7.2→ r7.3 cell rev transition and (ii) future arch. changes for E3 WD mitigation (e.g. including 2nd cut gap fill low 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q</a:t>
                      </a:r>
                      <a:r>
                        <a:rPr lang="en-US" sz="1400" u="none" strike="noStrike" baseline="-25000" dirty="0" err="1"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  <a:tc rowSpan="10"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Upsides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) increase (3-4uA) the margin in reset Vs. delivery current at matched/better(1x-1.2x) E3 WD capability, 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(ii) over-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rst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 reduction (-3%) by I3 variability reduction and program response curve tuning VS. deck  (I3/I2, ‘slope3’)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(iii) Mitigation of SET 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algo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 gap between decks (~-50%) and E2 performances through cycles (+0.3s@EOL in D1)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(iv) Possible PG window improvement (see VT 'drift', etc.)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Downsides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) D1 E2 RD (~5x mainly in TECN-G4 than TECN1, bi-layer), partially addressable (?) by morphology (TE undercut?) and SET VT retargeting - 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tbq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Notes: Next activities to feature optimization of (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) DE conditions (morphology, etc.) and (ii) N-profile to harvest all the improvements, w/o downsides.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- PFA: PM elemental movie Vs. program pulses: (i) SET process (t1, t3) and (ii) RST process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3975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- L1D @1st and 2nd to address TE undercut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3975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- E2 RD quantification: Mitigation w/ tSD retargeting (both decks)? RWB test plan, included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3975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- E2 RD quantification: New WLR flow run (9793632.013)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7127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- SET VT 'drift' reduction (D0,D1): SET 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algo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 margin (optimized T-profile) Vs. process by-products - Additional opportunities?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7127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- SET VT sigma reduction (D0): SET 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algo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 margin (optimized T-profile) Vs. 'intrinsic' (bounce) Vs. process by-products - Additional opportunities?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6718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- E3 WD: (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) t1 correlations, (ii) TE morphology related (iii) Eng. char. w/ 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distrib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. analysis Vs. PM elem. gradient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6718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- Next SWRs (F4/F2?) to optimize graded version and apply L1D learning  (to be funded)</a:t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41121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- Model validation by numerical simulations: E3 WD, IRST, SET 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algo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  <a:tr h="41121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- L0: HUCN/HUC, W/HUCN, etc. TBR fingerprint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4" marR="4444" marT="4444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536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Supporting Materials-III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Set Speed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1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Thick BECN vs BECN AMG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138" y="1237735"/>
            <a:ext cx="4038004" cy="17709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47135" y="889686"/>
            <a:ext cx="33280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B36A </a:t>
            </a:r>
            <a:r>
              <a:rPr lang="en-US" b="0" i="0" u="none" strike="noStrike" baseline="0" dirty="0" smtClean="0"/>
              <a:t>9888762 1E vs 2E</a:t>
            </a:r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138" y="3356728"/>
            <a:ext cx="4340926" cy="202323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8260" y="3008679"/>
            <a:ext cx="33280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B34C </a:t>
            </a:r>
            <a:r>
              <a:rPr lang="en-US" b="0" i="0" u="none" strike="noStrike" baseline="0" dirty="0" smtClean="0"/>
              <a:t>9881282 2E vs 3E</a:t>
            </a:r>
          </a:p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2171" y="1276040"/>
            <a:ext cx="2449238" cy="1694333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5330406" y="889686"/>
            <a:ext cx="3223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PG1T2 B1 9836952 1C vs 2E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61038" y="5923005"/>
            <a:ext cx="2047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Data from 40nm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98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Thick BECN Set Knee and PW0_2s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4516" y="1856525"/>
            <a:ext cx="5007033" cy="18395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0825" y="3952225"/>
            <a:ext cx="4891425" cy="173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798916" y="1512916"/>
            <a:ext cx="1770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Knee match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884516" y="5753707"/>
            <a:ext cx="17706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PW0_2s improve</a:t>
            </a:r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8160" y="1560757"/>
            <a:ext cx="3956946" cy="3256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162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6950" y="1159298"/>
            <a:ext cx="2812197" cy="247163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6949" y="3630933"/>
            <a:ext cx="2812197" cy="24716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33031" y="779362"/>
            <a:ext cx="3716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PG1T2 B1 9836952 2E vs 1C</a:t>
            </a:r>
          </a:p>
          <a:p>
            <a:r>
              <a:rPr lang="en-US" sz="1400" dirty="0" smtClean="0"/>
              <a:t>Improvement in D0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302776" y="1328095"/>
            <a:ext cx="730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031227" y="3698607"/>
            <a:ext cx="730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49489" y="519632"/>
            <a:ext cx="33280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B36A </a:t>
            </a:r>
            <a:r>
              <a:rPr lang="en-US" b="0" i="0" u="none" strike="noStrike" baseline="0" dirty="0" smtClean="0"/>
              <a:t>9888762 3E vs 4E</a:t>
            </a:r>
          </a:p>
          <a:p>
            <a:r>
              <a:rPr lang="en-US" dirty="0" smtClean="0"/>
              <a:t>No signal</a:t>
            </a:r>
            <a:endParaRPr lang="en-US" b="0" i="0" u="none" strike="noStrike" baseline="0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267" y="1040972"/>
            <a:ext cx="2700881" cy="23738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3424" y="3630933"/>
            <a:ext cx="2700881" cy="23738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272476" y="1159298"/>
            <a:ext cx="730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272475" y="3750284"/>
            <a:ext cx="730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D1</a:t>
            </a:r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2800" dirty="0" smtClean="0"/>
              <a:t>Thick BECN</a:t>
            </a:r>
            <a:endParaRPr lang="en-US" sz="28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81696" y="1208215"/>
            <a:ext cx="2700881" cy="23738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52005" y="3630933"/>
            <a:ext cx="2700881" cy="23738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8465947" y="716352"/>
            <a:ext cx="33280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B34C </a:t>
            </a:r>
            <a:r>
              <a:rPr lang="en-US" b="0" i="0" u="none" strike="noStrike" baseline="0" dirty="0" smtClean="0"/>
              <a:t>9881282 2E vs 3E, improvement</a:t>
            </a:r>
            <a:r>
              <a:rPr lang="en-US" b="0" i="0" u="none" strike="noStrike" dirty="0" smtClean="0"/>
              <a:t> in both decks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3987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Thick </a:t>
            </a:r>
            <a:r>
              <a:rPr lang="en-US" dirty="0" smtClean="0"/>
              <a:t>BECN </a:t>
            </a:r>
            <a:r>
              <a:rPr lang="en-US" dirty="0" err="1" smtClean="0"/>
              <a:t>Tgrow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52352"/>
            <a:ext cx="3390254" cy="2666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418551" y="1616419"/>
            <a:ext cx="11909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Median bit median die</a:t>
            </a:r>
            <a:endParaRPr lang="en-US" sz="1100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04" y="4040792"/>
            <a:ext cx="1947665" cy="1230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03" y="5271205"/>
            <a:ext cx="1947665" cy="1230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189951" y="4040792"/>
            <a:ext cx="482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1E0</a:t>
            </a:r>
            <a:endParaRPr lang="en-US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1101051" y="5274140"/>
            <a:ext cx="482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2E5</a:t>
            </a:r>
            <a:endParaRPr lang="en-US" sz="1100" dirty="0"/>
          </a:p>
        </p:txBody>
      </p:sp>
      <p:sp>
        <p:nvSpPr>
          <p:cNvPr id="10" name="TextBox 9"/>
          <p:cNvSpPr txBox="1"/>
          <p:nvPr/>
        </p:nvSpPr>
        <p:spPr>
          <a:xfrm>
            <a:off x="2609528" y="4376279"/>
            <a:ext cx="37164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Matched </a:t>
            </a:r>
            <a:r>
              <a:rPr lang="en-US" dirty="0" err="1" smtClean="0"/>
              <a:t>tgrow</a:t>
            </a:r>
            <a:r>
              <a:rPr lang="en-US" dirty="0" smtClean="0"/>
              <a:t> 1C vs 2E in B36A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44225" y="1447622"/>
            <a:ext cx="2812197" cy="247163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44224" y="3919257"/>
            <a:ext cx="2812197" cy="247163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450306" y="1067686"/>
            <a:ext cx="37164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4ns improvement in PG1B1 in 2D1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720051" y="1616419"/>
            <a:ext cx="730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8448502" y="3986931"/>
            <a:ext cx="730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4672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Bilayer MECN vs MEC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514" y="1161597"/>
            <a:ext cx="3578907" cy="221173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89683" y="805934"/>
            <a:ext cx="32111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PG1T2 B1 9836952 4E vs 5E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872" y="4116292"/>
            <a:ext cx="3311682" cy="18876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17790" y="3469961"/>
            <a:ext cx="42883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i="0" u="none" strike="noStrike" baseline="0" dirty="0" smtClean="0"/>
              <a:t>Rev7.32_thin MECN DE centering SWR</a:t>
            </a:r>
          </a:p>
          <a:p>
            <a:r>
              <a:rPr lang="en-US" dirty="0" smtClean="0"/>
              <a:t>3E 2E vs 1C</a:t>
            </a:r>
            <a:endParaRPr lang="en-US" b="0" i="0" u="none" strike="noStrike" baseline="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4788974" y="2638964"/>
            <a:ext cx="58735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Knee</a:t>
            </a:r>
          </a:p>
          <a:p>
            <a:r>
              <a:rPr lang="en-US" sz="1600" dirty="0" smtClean="0"/>
              <a:t>time 0: </a:t>
            </a:r>
          </a:p>
          <a:p>
            <a:r>
              <a:rPr lang="en-US" sz="1600" dirty="0" smtClean="0"/>
              <a:t>D0 -0.1 sigma </a:t>
            </a:r>
          </a:p>
          <a:p>
            <a:r>
              <a:rPr lang="en-US" sz="1600" dirty="0" smtClean="0"/>
              <a:t>D1 +0.1 sigma</a:t>
            </a:r>
          </a:p>
          <a:p>
            <a:r>
              <a:rPr lang="en-US" sz="1600" dirty="0" smtClean="0"/>
              <a:t>Post cycle:</a:t>
            </a:r>
          </a:p>
          <a:p>
            <a:r>
              <a:rPr lang="en-US" sz="1600" dirty="0" smtClean="0"/>
              <a:t>D0: -0.2 sigma </a:t>
            </a:r>
            <a:r>
              <a:rPr lang="en-US" sz="1600" u="sng" dirty="0" smtClean="0"/>
              <a:t>(low wafer count per split)</a:t>
            </a:r>
          </a:p>
          <a:p>
            <a:r>
              <a:rPr lang="en-US" sz="1600" dirty="0" smtClean="0"/>
              <a:t>D1: +0.1 sigma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5082" y="1472777"/>
            <a:ext cx="4895944" cy="116306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67229" y="4485623"/>
            <a:ext cx="4895944" cy="97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3850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Bilayer MECN vs MEC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490" y="1274627"/>
            <a:ext cx="2812197" cy="247163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490" y="3915059"/>
            <a:ext cx="2812197" cy="24716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10609" y="1058274"/>
            <a:ext cx="37164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~9ns </a:t>
            </a:r>
            <a:r>
              <a:rPr lang="en-US" sz="1200" dirty="0" err="1" smtClean="0"/>
              <a:t>tgrow</a:t>
            </a:r>
            <a:r>
              <a:rPr lang="en-US" sz="1200" dirty="0" smtClean="0"/>
              <a:t> improvement in D0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1767316" y="1443424"/>
            <a:ext cx="730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95768" y="3982733"/>
            <a:ext cx="730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60876" y="3645995"/>
            <a:ext cx="3716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Matched at D1 pre-cycle, worse </a:t>
            </a:r>
            <a:r>
              <a:rPr lang="en-US" sz="1200" dirty="0" err="1" smtClean="0"/>
              <a:t>tgrow</a:t>
            </a:r>
            <a:r>
              <a:rPr lang="en-US" sz="1200" dirty="0" smtClean="0"/>
              <a:t> degradation on post cycle for bilayer MECN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>
            <a:off x="810609" y="797119"/>
            <a:ext cx="32111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PG1T2 B1 9836952 4E vs 5E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2640" y="1272195"/>
            <a:ext cx="2700881" cy="23738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3786" y="3760783"/>
            <a:ext cx="2700881" cy="23738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910728" y="1105388"/>
            <a:ext cx="37164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~7ns </a:t>
            </a:r>
            <a:r>
              <a:rPr lang="en-US" sz="1200" dirty="0" err="1" smtClean="0"/>
              <a:t>tgrow</a:t>
            </a:r>
            <a:r>
              <a:rPr lang="en-US" sz="1200" dirty="0" smtClean="0"/>
              <a:t> improvement in D0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6836587" y="839771"/>
            <a:ext cx="3040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9810442 D0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706164" y="3596520"/>
            <a:ext cx="37164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Matched at D1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3567359" y="5211253"/>
            <a:ext cx="19194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400" u="sng" dirty="0" smtClean="0"/>
              <a:t>Distributional analysis</a:t>
            </a:r>
          </a:p>
          <a:p>
            <a:pPr marL="342900" indent="-342900">
              <a:buAutoNum type="arabicPeriod"/>
            </a:pPr>
            <a:r>
              <a:rPr lang="en-US" sz="1400" dirty="0" smtClean="0"/>
              <a:t>.163 PG1 tape child lot readout</a:t>
            </a:r>
          </a:p>
          <a:p>
            <a:pPr marL="342900" indent="-342900">
              <a:buAutoNum type="arabicPeriod"/>
            </a:pPr>
            <a:r>
              <a:rPr lang="en-US" sz="1400" dirty="0" smtClean="0"/>
              <a:t>Check overstress</a:t>
            </a:r>
          </a:p>
          <a:p>
            <a:pPr marL="342900" indent="-342900">
              <a:buAutoNum type="arabicPeriod"/>
            </a:pPr>
            <a:r>
              <a:rPr lang="en-US" sz="1400" dirty="0" smtClean="0"/>
              <a:t>Zone A/B filter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764300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TECN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053" y="1387689"/>
            <a:ext cx="4924575" cy="2945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55053" y="667434"/>
            <a:ext cx="58974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GTECN vs TEC 2E vs 1C</a:t>
            </a:r>
          </a:p>
          <a:p>
            <a:r>
              <a:rPr lang="en-US" dirty="0" smtClean="0"/>
              <a:t>D1 bilayer TECN vs GTECN vs TEC: 5E vs 4E vs 3E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053" y="4694235"/>
            <a:ext cx="5649901" cy="186853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34618" y="4371070"/>
            <a:ext cx="3335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BilayerTECN</a:t>
            </a:r>
            <a:r>
              <a:rPr lang="en-US" dirty="0" smtClean="0"/>
              <a:t> vs TEC 2E vs 1C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4854" y="828945"/>
            <a:ext cx="4895944" cy="1544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96000" y="4621427"/>
            <a:ext cx="5429165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Knee: </a:t>
            </a:r>
          </a:p>
          <a:p>
            <a:r>
              <a:rPr lang="en-US" sz="1050" b="1" dirty="0" smtClean="0"/>
              <a:t>GTECN vs TEC: </a:t>
            </a:r>
            <a:r>
              <a:rPr lang="en-US" sz="1050" dirty="0" smtClean="0"/>
              <a:t>(1) pre </a:t>
            </a:r>
            <a:r>
              <a:rPr lang="en-US" sz="1050" dirty="0" err="1" smtClean="0"/>
              <a:t>cyc</a:t>
            </a:r>
            <a:r>
              <a:rPr lang="en-US" sz="1050" dirty="0" smtClean="0"/>
              <a:t> no signal (2) post cycle, GTECN improves D1, degrades D0</a:t>
            </a:r>
          </a:p>
          <a:p>
            <a:r>
              <a:rPr lang="en-US" sz="1050" b="1" dirty="0" smtClean="0"/>
              <a:t>GTECN vs TEC on top of MECN: </a:t>
            </a:r>
            <a:r>
              <a:rPr lang="en-US" sz="1050" dirty="0" smtClean="0"/>
              <a:t>(1) pre </a:t>
            </a:r>
            <a:r>
              <a:rPr lang="en-US" sz="1050" dirty="0" err="1" smtClean="0"/>
              <a:t>cyc</a:t>
            </a:r>
            <a:r>
              <a:rPr lang="en-US" sz="1050" dirty="0" smtClean="0"/>
              <a:t> no signal (2) post cycle, minor improvement on both decks</a:t>
            </a:r>
          </a:p>
          <a:p>
            <a:r>
              <a:rPr lang="en-US" sz="1050" b="1" dirty="0" smtClean="0"/>
              <a:t>Bilayer TECN vs TEC on top of MECN: </a:t>
            </a:r>
            <a:r>
              <a:rPr lang="en-US" sz="1050" dirty="0" smtClean="0"/>
              <a:t>(1) pre </a:t>
            </a:r>
            <a:r>
              <a:rPr lang="en-US" sz="1050" dirty="0" err="1" smtClean="0"/>
              <a:t>cyc</a:t>
            </a:r>
            <a:r>
              <a:rPr lang="en-US" sz="1050" dirty="0" smtClean="0"/>
              <a:t> no signal (2) post cycle, minor improvement on D1</a:t>
            </a:r>
          </a:p>
          <a:p>
            <a:r>
              <a:rPr lang="en-US" sz="1050" b="1" dirty="0" smtClean="0"/>
              <a:t>Bilayer TECN vs TEC: </a:t>
            </a:r>
            <a:r>
              <a:rPr lang="en-US" sz="1050" dirty="0" smtClean="0"/>
              <a:t>(1) pre </a:t>
            </a:r>
            <a:r>
              <a:rPr lang="en-US" sz="1050" dirty="0" err="1" smtClean="0"/>
              <a:t>cyc</a:t>
            </a:r>
            <a:r>
              <a:rPr lang="en-US" sz="1050" dirty="0" smtClean="0"/>
              <a:t> no signal (2) post cycle, improvement on D1. </a:t>
            </a:r>
          </a:p>
          <a:p>
            <a:r>
              <a:rPr lang="en-US" sz="1050" dirty="0" err="1" smtClean="0"/>
              <a:t>Tnuc</a:t>
            </a:r>
            <a:r>
              <a:rPr lang="en-US" sz="1050" dirty="0" smtClean="0"/>
              <a:t>:</a:t>
            </a:r>
          </a:p>
          <a:p>
            <a:r>
              <a:rPr lang="en-US" sz="1050" dirty="0" err="1" smtClean="0"/>
              <a:t>Tnuc</a:t>
            </a:r>
            <a:r>
              <a:rPr lang="en-US" sz="1050" dirty="0" smtClean="0"/>
              <a:t>:</a:t>
            </a:r>
          </a:p>
          <a:p>
            <a:r>
              <a:rPr lang="en-US" sz="1050" b="1" dirty="0" smtClean="0"/>
              <a:t>GTECN vs TEC: </a:t>
            </a:r>
            <a:r>
              <a:rPr lang="en-US" sz="1050" dirty="0" smtClean="0"/>
              <a:t>improve D0 1.5X, D1 1.1X, the improvement increases post cycle</a:t>
            </a:r>
            <a:endParaRPr lang="en-US" sz="1050" b="1" dirty="0" smtClean="0"/>
          </a:p>
          <a:p>
            <a:r>
              <a:rPr lang="en-US" sz="1050" b="1" dirty="0" smtClean="0"/>
              <a:t>Bilayer TECN vs TEC on top of MECN: </a:t>
            </a:r>
            <a:r>
              <a:rPr lang="en-US" sz="1050" dirty="0" smtClean="0"/>
              <a:t>(1) improve D1 by 1.3x</a:t>
            </a:r>
          </a:p>
          <a:p>
            <a:r>
              <a:rPr lang="en-US" sz="1050" b="1" dirty="0" smtClean="0"/>
              <a:t>Bilayer TECN vs TEC : </a:t>
            </a:r>
            <a:r>
              <a:rPr lang="en-US" sz="1050" dirty="0" smtClean="0"/>
              <a:t>(1) improve D0 by 1.1x, D1 by 1.3x, improvement is more significant post cycle</a:t>
            </a:r>
          </a:p>
          <a:p>
            <a:endParaRPr lang="en-US" sz="1050" b="1" dirty="0" smtClean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2396258"/>
            <a:ext cx="4895944" cy="211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854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57200"/>
          </a:xfrm>
        </p:spPr>
        <p:txBody>
          <a:bodyPr/>
          <a:lstStyle/>
          <a:p>
            <a:r>
              <a:rPr lang="en-US" dirty="0" smtClean="0"/>
              <a:t>BE: Thick (+3nm) </a:t>
            </a:r>
            <a:r>
              <a:rPr lang="en-US" dirty="0" smtClean="0"/>
              <a:t>BECN &amp; Full BECN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11506200" cy="5715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Architecture as a “Remote-R”</a:t>
            </a:r>
          </a:p>
          <a:p>
            <a:pPr marL="554035" lvl="1" indent="0">
              <a:buNone/>
            </a:pPr>
            <a:r>
              <a:rPr lang="en-US" sz="2000" dirty="0"/>
              <a:t>I</a:t>
            </a:r>
            <a:r>
              <a:rPr lang="en-US" sz="2000" dirty="0" smtClean="0"/>
              <a:t>ncrease V</a:t>
            </a:r>
            <a:r>
              <a:rPr lang="en-US" sz="2000" baseline="-25000" dirty="0" smtClean="0"/>
              <a:t>ON</a:t>
            </a:r>
            <a:r>
              <a:rPr lang="en-US" sz="2000" dirty="0" smtClean="0"/>
              <a:t>  to decrease snapback wing and/or peak current</a:t>
            </a:r>
          </a:p>
          <a:p>
            <a:pPr marL="914400" lvl="1" indent="-361950">
              <a:buNone/>
            </a:pPr>
            <a:r>
              <a:rPr lang="en-US" sz="2000" dirty="0" smtClean="0">
                <a:sym typeface="Wingdings" panose="05000000000000000000" pitchFamily="2" charset="2"/>
              </a:rPr>
              <a:t>Lower thermal </a:t>
            </a:r>
            <a:r>
              <a:rPr lang="en-US" sz="2000" dirty="0" smtClean="0"/>
              <a:t>dissipation near PM </a:t>
            </a:r>
            <a:r>
              <a:rPr lang="en-US" sz="2000" dirty="0" smtClean="0">
                <a:sym typeface="Wingdings" panose="05000000000000000000" pitchFamily="2" charset="2"/>
              </a:rPr>
              <a:t> eliminate s</a:t>
            </a:r>
            <a:r>
              <a:rPr lang="en-US" sz="2000" dirty="0" smtClean="0"/>
              <a:t>nap-back </a:t>
            </a:r>
            <a:r>
              <a:rPr lang="en-US" sz="2000" dirty="0"/>
              <a:t>transient </a:t>
            </a:r>
            <a:r>
              <a:rPr lang="en-US" sz="2000" dirty="0" smtClean="0"/>
              <a:t>induced </a:t>
            </a:r>
            <a:r>
              <a:rPr lang="en-US" sz="2000" dirty="0" err="1">
                <a:sym typeface="Wingdings" panose="05000000000000000000" pitchFamily="2" charset="2"/>
              </a:rPr>
              <a:t>a</a:t>
            </a:r>
            <a:r>
              <a:rPr lang="en-US" sz="2000" dirty="0" err="1" smtClean="0">
                <a:sym typeface="Wingdings" panose="05000000000000000000" pitchFamily="2" charset="2"/>
              </a:rPr>
              <a:t>morphization</a:t>
            </a:r>
            <a:r>
              <a:rPr lang="en-US" sz="2000" dirty="0" smtClean="0">
                <a:sym typeface="Wingdings" panose="05000000000000000000" pitchFamily="2" charset="2"/>
              </a:rPr>
              <a:t> for read disturb</a:t>
            </a:r>
            <a:endParaRPr lang="en-US" sz="2000" dirty="0" smtClean="0"/>
          </a:p>
          <a:p>
            <a:pPr marL="554035" lvl="1" indent="0">
              <a:buNone/>
            </a:pPr>
            <a:r>
              <a:rPr lang="en-US" sz="2000" dirty="0" smtClean="0"/>
              <a:t>Lower snapback damage </a:t>
            </a:r>
            <a:r>
              <a:rPr lang="en-US" sz="2000" dirty="0" smtClean="0">
                <a:sym typeface="Wingdings" panose="05000000000000000000" pitchFamily="2" charset="2"/>
              </a:rPr>
              <a:t> improve snapback resiliency therefore endurances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Results vs. expectation </a:t>
            </a:r>
          </a:p>
          <a:p>
            <a:pPr marL="574675" lvl="1" indent="-347663">
              <a:buClr>
                <a:srgbClr val="FFC000"/>
              </a:buClr>
              <a:buFont typeface="Calibri" panose="020F0502020204030204" pitchFamily="34" charset="0"/>
              <a:buChar char="↔"/>
            </a:pPr>
            <a:r>
              <a:rPr lang="en-US" sz="2000" dirty="0" smtClean="0">
                <a:solidFill>
                  <a:srgbClr val="000000"/>
                </a:solidFill>
              </a:rPr>
              <a:t>Initial RD improvement observed (5x in BER) but no gain @ EOL</a:t>
            </a:r>
          </a:p>
          <a:p>
            <a:pPr marL="574675" lvl="1" indent="-347663">
              <a:buClr>
                <a:srgbClr val="00B050"/>
              </a:buClr>
              <a:buFont typeface="Calibri" panose="020F0502020204030204" pitchFamily="34" charset="0"/>
              <a:buChar char="↗"/>
            </a:pPr>
            <a:r>
              <a:rPr lang="en-US" sz="2000" dirty="0" smtClean="0">
                <a:solidFill>
                  <a:srgbClr val="000000"/>
                </a:solidFill>
              </a:rPr>
              <a:t>Some improvement on E3 shift (</a:t>
            </a:r>
            <a:r>
              <a:rPr lang="en-US" sz="2000" dirty="0" err="1" smtClean="0">
                <a:solidFill>
                  <a:srgbClr val="000000"/>
                </a:solidFill>
              </a:rPr>
              <a:t>upto</a:t>
            </a:r>
            <a:r>
              <a:rPr lang="en-US" sz="2000" dirty="0" smtClean="0">
                <a:solidFill>
                  <a:srgbClr val="000000"/>
                </a:solidFill>
              </a:rPr>
              <a:t> 20mV)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Surprises</a:t>
            </a:r>
          </a:p>
          <a:p>
            <a:pPr marL="574675" lvl="1" indent="-347663">
              <a:buClr>
                <a:srgbClr val="C00000"/>
              </a:buClr>
              <a:buFont typeface="Calibri" panose="020F0502020204030204" pitchFamily="34" charset="0"/>
              <a:buChar char="↓"/>
            </a:pP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Cycling open increase – 10X @ 2M cycle</a:t>
            </a:r>
          </a:p>
          <a:p>
            <a:pPr marL="574675" lvl="1" indent="-347663">
              <a:buClr>
                <a:srgbClr val="FFC000"/>
              </a:buClr>
              <a:buFont typeface="Calibri" panose="020F0502020204030204" pitchFamily="34" charset="0"/>
              <a:buChar char="↘"/>
            </a:pPr>
            <a:r>
              <a:rPr lang="en-US" sz="2000" dirty="0">
                <a:solidFill>
                  <a:srgbClr val="000000"/>
                </a:solidFill>
                <a:sym typeface="Wingdings" panose="05000000000000000000" pitchFamily="2" charset="2"/>
              </a:rPr>
              <a:t>10% reduction in WD </a:t>
            </a: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capability</a:t>
            </a:r>
          </a:p>
          <a:p>
            <a:pPr marL="574675" lvl="1" indent="-347663">
              <a:buClr>
                <a:srgbClr val="00B050"/>
              </a:buClr>
              <a:buFont typeface="Calibri" panose="020F0502020204030204" pitchFamily="34" charset="0"/>
              <a:buChar char="↗"/>
            </a:pP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Some improvement on drift (15 to 40mV); root cause unidentified</a:t>
            </a:r>
          </a:p>
          <a:p>
            <a:pPr marL="0" indent="0">
              <a:buClr>
                <a:srgbClr val="00B050"/>
              </a:buClr>
              <a:buNone/>
            </a:pP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Follow-ups</a:t>
            </a:r>
          </a:p>
          <a:p>
            <a:pPr marL="554035" lvl="1" indent="0">
              <a:buNone/>
            </a:pP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Additional efforts needed in recovering 10X cycling </a:t>
            </a: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open degradation.</a:t>
            </a:r>
          </a:p>
          <a:p>
            <a:pPr marL="554035" lvl="1" indent="0"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 marL="0" lvl="1" indent="0" algn="ctr">
              <a:buNone/>
            </a:pPr>
            <a:r>
              <a:rPr lang="en-US" sz="3200" b="1" dirty="0" smtClean="0">
                <a:solidFill>
                  <a:srgbClr val="C00000"/>
                </a:solidFill>
              </a:rPr>
              <a:t>Should not change to (30+97</a:t>
            </a:r>
            <a:r>
              <a:rPr lang="en-US" sz="32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)Å BECN 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23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TECN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388" y="2120857"/>
            <a:ext cx="4924575" cy="2945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97388" y="1400602"/>
            <a:ext cx="58974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GTECN vs TEC 2E vs 1C</a:t>
            </a:r>
          </a:p>
          <a:p>
            <a:r>
              <a:rPr lang="en-US" dirty="0" smtClean="0"/>
              <a:t>D1 bilayer TECN vs GTECN vs TEC: 5E vs 4E vs 3E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1616" y="990600"/>
            <a:ext cx="2700881" cy="2373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91616" y="3240938"/>
            <a:ext cx="2700881" cy="23738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045277" y="3409091"/>
            <a:ext cx="996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045276" y="1130625"/>
            <a:ext cx="996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664411" y="5614738"/>
            <a:ext cx="51568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G-TECN: A-&gt;B, improve by 12ns, both pre and post cycle</a:t>
            </a:r>
          </a:p>
          <a:p>
            <a:r>
              <a:rPr lang="en-US" dirty="0" smtClean="0"/>
              <a:t>Bilayer TECN works similar as G-TECN from 3E-&gt;5E signals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3648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High N2 Flow Seal Package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860" y="348049"/>
            <a:ext cx="4038004" cy="17709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8857" y="0"/>
            <a:ext cx="33280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B36A </a:t>
            </a:r>
            <a:r>
              <a:rPr lang="en-US" b="0" i="0" u="none" strike="noStrike" baseline="0" dirty="0" smtClean="0"/>
              <a:t>9888762 3E vs 4E</a:t>
            </a:r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860" y="2467042"/>
            <a:ext cx="4340926" cy="202323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29982" y="2118993"/>
            <a:ext cx="33280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B34C </a:t>
            </a:r>
            <a:r>
              <a:rPr lang="en-US" b="0" i="0" u="none" strike="noStrike" baseline="0" dirty="0" smtClean="0"/>
              <a:t>9881282 3E vs 4E</a:t>
            </a:r>
          </a:p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982" y="4879917"/>
            <a:ext cx="2449238" cy="1694333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29982" y="4485121"/>
            <a:ext cx="44678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PG1T2 B1 9836952 3E vs 2E no low NH3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39076" y="1051954"/>
            <a:ext cx="4895944" cy="13537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39076" y="2765324"/>
            <a:ext cx="4895944" cy="192573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769708" y="5016843"/>
            <a:ext cx="61783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/>
              <a:t>Overall, high N2 flow provides match or better E2 knee and </a:t>
            </a:r>
            <a:r>
              <a:rPr lang="en-US" dirty="0" err="1" smtClean="0"/>
              <a:t>nuc</a:t>
            </a:r>
            <a:r>
              <a:rPr lang="en-US" dirty="0" smtClean="0"/>
              <a:t> capability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4335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6950" y="1159298"/>
            <a:ext cx="2812197" cy="247163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6949" y="3630933"/>
            <a:ext cx="2812197" cy="24716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33031" y="779362"/>
            <a:ext cx="3716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PG1T2 B1 9836952 3E vs 2E no low NH3</a:t>
            </a:r>
          </a:p>
          <a:p>
            <a:r>
              <a:rPr lang="en-US" sz="1400" dirty="0" smtClean="0"/>
              <a:t>5ns improvement for both decks (C vs B)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302776" y="1328095"/>
            <a:ext cx="730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031227" y="3698607"/>
            <a:ext cx="730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49489" y="519632"/>
            <a:ext cx="33280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B36A </a:t>
            </a:r>
            <a:r>
              <a:rPr lang="en-US" b="0" i="0" u="none" strike="noStrike" baseline="0" dirty="0" smtClean="0"/>
              <a:t>9888762 3E vs 4E</a:t>
            </a:r>
          </a:p>
          <a:p>
            <a:r>
              <a:rPr lang="en-US" dirty="0" smtClean="0"/>
              <a:t>No signal</a:t>
            </a:r>
            <a:endParaRPr lang="en-US" b="0" i="0" u="none" strike="noStrike" baseline="0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267" y="1040972"/>
            <a:ext cx="2700881" cy="23738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3424" y="3630933"/>
            <a:ext cx="2700881" cy="23738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272476" y="1159298"/>
            <a:ext cx="730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272475" y="3750284"/>
            <a:ext cx="730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D1</a:t>
            </a:r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2800" dirty="0" smtClean="0"/>
              <a:t>High N2 Flow Package</a:t>
            </a:r>
            <a:endParaRPr lang="en-US" sz="28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81696" y="1208215"/>
            <a:ext cx="2700881" cy="23738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52005" y="3630933"/>
            <a:ext cx="2700881" cy="23738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8465947" y="716352"/>
            <a:ext cx="33280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B34C </a:t>
            </a:r>
            <a:r>
              <a:rPr lang="en-US" b="0" i="0" u="none" strike="noStrike" baseline="0" dirty="0" smtClean="0"/>
              <a:t>9881282 3E vs 4E</a:t>
            </a:r>
          </a:p>
          <a:p>
            <a:r>
              <a:rPr lang="en-US" dirty="0" smtClean="0"/>
              <a:t>No signal in D0, improve post cycle </a:t>
            </a:r>
            <a:r>
              <a:rPr lang="en-US" dirty="0" err="1" smtClean="0"/>
              <a:t>tgrow</a:t>
            </a:r>
            <a:r>
              <a:rPr lang="en-US" dirty="0" smtClean="0"/>
              <a:t> in D1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123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ME: Bi-Layer MECN (vs. MEC)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11811000" cy="5715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Architecture as a </a:t>
            </a:r>
            <a:r>
              <a:rPr lang="en-US" sz="2000" dirty="0" smtClean="0"/>
              <a:t>“Local-R” with two purposes + exploring SD interface</a:t>
            </a:r>
          </a:p>
          <a:p>
            <a:pPr marL="554035" lvl="1" indent="0">
              <a:buNone/>
            </a:pPr>
            <a:r>
              <a:rPr lang="en-US" sz="2000" dirty="0" smtClean="0"/>
              <a:t>Increase snap-back transient resiliency, similar </a:t>
            </a:r>
            <a:r>
              <a:rPr lang="en-US" sz="2000" dirty="0"/>
              <a:t>to BE </a:t>
            </a:r>
            <a:r>
              <a:rPr lang="en-US" sz="2000" dirty="0" smtClean="0"/>
              <a:t>but local to PM therefore strong thermal coupling.</a:t>
            </a:r>
          </a:p>
          <a:p>
            <a:pPr marL="554035" lvl="1" indent="0">
              <a:buNone/>
            </a:pPr>
            <a:r>
              <a:rPr lang="en-US" sz="2000" dirty="0" smtClean="0"/>
              <a:t>Thermal profile tuning with TE resistance, likely higher TE resistance needed given fireball at MEC today.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Results </a:t>
            </a:r>
            <a:r>
              <a:rPr lang="en-US" sz="2000" dirty="0">
                <a:solidFill>
                  <a:srgbClr val="000000"/>
                </a:solidFill>
              </a:rPr>
              <a:t>vs. expectation </a:t>
            </a:r>
          </a:p>
          <a:p>
            <a:pPr marL="574675" lvl="1" indent="-347663">
              <a:buClr>
                <a:srgbClr val="FFC000"/>
              </a:buClr>
              <a:buFont typeface="Calibri" panose="020F0502020204030204" pitchFamily="34" charset="0"/>
              <a:buChar char="↔"/>
            </a:pPr>
            <a:r>
              <a:rPr lang="en-US" sz="2000" dirty="0" smtClean="0">
                <a:solidFill>
                  <a:srgbClr val="000000"/>
                </a:solidFill>
              </a:rPr>
              <a:t>RD slightly improvement for D1  but large degradation for D0 due to deck offset, D0 </a:t>
            </a:r>
            <a:r>
              <a:rPr lang="en-US" sz="2000" dirty="0" err="1">
                <a:solidFill>
                  <a:srgbClr val="000000"/>
                </a:solidFill>
              </a:rPr>
              <a:t>Vt</a:t>
            </a:r>
            <a:r>
              <a:rPr lang="en-US" sz="2000" dirty="0">
                <a:solidFill>
                  <a:srgbClr val="000000"/>
                </a:solidFill>
              </a:rPr>
              <a:t> increase </a:t>
            </a:r>
            <a:r>
              <a:rPr lang="en-US" sz="2000" dirty="0" smtClean="0">
                <a:solidFill>
                  <a:srgbClr val="000000"/>
                </a:solidFill>
              </a:rPr>
              <a:t>80mV and </a:t>
            </a:r>
            <a:r>
              <a:rPr lang="en-US" sz="2000" dirty="0">
                <a:solidFill>
                  <a:srgbClr val="000000"/>
                </a:solidFill>
              </a:rPr>
              <a:t>D1 </a:t>
            </a:r>
            <a:r>
              <a:rPr lang="en-US" sz="2000" dirty="0" err="1">
                <a:solidFill>
                  <a:srgbClr val="000000"/>
                </a:solidFill>
              </a:rPr>
              <a:t>Vt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reduce 80mV.</a:t>
            </a:r>
            <a:endParaRPr lang="en-US" sz="2000" dirty="0">
              <a:solidFill>
                <a:srgbClr val="000000"/>
              </a:solidFill>
            </a:endParaRPr>
          </a:p>
          <a:p>
            <a:pPr marL="574675" lvl="1" indent="-347663">
              <a:buClr>
                <a:srgbClr val="00B050"/>
              </a:buClr>
              <a:buFont typeface="Calibri" panose="020F0502020204030204" pitchFamily="34" charset="0"/>
              <a:buChar char="↑"/>
            </a:pPr>
            <a:r>
              <a:rPr lang="en-US" sz="2000" dirty="0" err="1" smtClean="0">
                <a:solidFill>
                  <a:srgbClr val="000000"/>
                </a:solidFill>
              </a:rPr>
              <a:t>Vt</a:t>
            </a:r>
            <a:r>
              <a:rPr lang="en-US" sz="2000" dirty="0" smtClean="0">
                <a:solidFill>
                  <a:srgbClr val="000000"/>
                </a:solidFill>
              </a:rPr>
              <a:t> sigma reduction (5mV/</a:t>
            </a:r>
            <a:r>
              <a:rPr lang="el-GR" sz="2000" dirty="0" smtClean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σ</a:t>
            </a:r>
            <a:r>
              <a:rPr lang="en-US" sz="2000" dirty="0" smtClean="0">
                <a:solidFill>
                  <a:srgbClr val="000000"/>
                </a:solidFill>
              </a:rPr>
              <a:t>*3.1</a:t>
            </a:r>
            <a:r>
              <a:rPr lang="el-GR" sz="2000" dirty="0" smtClean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σ</a:t>
            </a:r>
            <a:r>
              <a:rPr lang="en-US" sz="2000" dirty="0" smtClean="0">
                <a:solidFill>
                  <a:srgbClr val="000000"/>
                </a:solidFill>
              </a:rPr>
              <a:t> for both decks) suggesting thicker </a:t>
            </a:r>
            <a:r>
              <a:rPr lang="en-US" sz="2000" dirty="0" err="1" smtClean="0">
                <a:solidFill>
                  <a:srgbClr val="000000"/>
                </a:solidFill>
              </a:rPr>
              <a:t>CNx</a:t>
            </a:r>
            <a:r>
              <a:rPr lang="en-US" sz="2000" dirty="0" smtClean="0">
                <a:solidFill>
                  <a:srgbClr val="000000"/>
                </a:solidFill>
              </a:rPr>
              <a:t> interfacing SD reducing </a:t>
            </a:r>
            <a:r>
              <a:rPr lang="en-US" sz="2000" dirty="0" err="1" smtClean="0">
                <a:solidFill>
                  <a:srgbClr val="000000"/>
                </a:solidFill>
              </a:rPr>
              <a:t>Vt</a:t>
            </a:r>
            <a:r>
              <a:rPr lang="en-US" sz="2000" dirty="0" smtClean="0">
                <a:solidFill>
                  <a:srgbClr val="000000"/>
                </a:solidFill>
              </a:rPr>
              <a:t> variability; component of variation yet to be investigated.</a:t>
            </a:r>
            <a:endParaRPr lang="en-US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Surprises</a:t>
            </a:r>
          </a:p>
          <a:p>
            <a:pPr marL="574675" lvl="1" indent="-347663">
              <a:buClr>
                <a:srgbClr val="00B050"/>
              </a:buClr>
              <a:buFont typeface="Calibri" panose="020F0502020204030204" pitchFamily="34" charset="0"/>
              <a:buChar char="↑"/>
            </a:pPr>
            <a:r>
              <a:rPr lang="en-US" sz="2000" dirty="0" smtClean="0">
                <a:solidFill>
                  <a:srgbClr val="000000"/>
                </a:solidFill>
              </a:rPr>
              <a:t>Big improvement on </a:t>
            </a:r>
            <a:r>
              <a:rPr lang="en-US" sz="2000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2000" dirty="0" smtClean="0">
                <a:solidFill>
                  <a:srgbClr val="000000"/>
                </a:solidFill>
              </a:rPr>
              <a:t>V</a:t>
            </a:r>
            <a:r>
              <a:rPr lang="en-US" sz="2000" baseline="-25000" dirty="0" smtClean="0">
                <a:solidFill>
                  <a:srgbClr val="000000"/>
                </a:solidFill>
              </a:rPr>
              <a:t>T</a:t>
            </a:r>
            <a:r>
              <a:rPr lang="en-US" sz="2000" dirty="0" smtClean="0">
                <a:solidFill>
                  <a:srgbClr val="000000"/>
                </a:solidFill>
              </a:rPr>
              <a:t> (60mV for both decks), E3 shift (20mV/D0 and 120mV/D1)</a:t>
            </a:r>
            <a:br>
              <a:rPr lang="en-US" sz="2000" dirty="0" smtClean="0">
                <a:solidFill>
                  <a:srgbClr val="000000"/>
                </a:solidFill>
              </a:rPr>
            </a:br>
            <a:r>
              <a:rPr lang="en-US" sz="2000" dirty="0" smtClean="0">
                <a:solidFill>
                  <a:srgbClr val="000000"/>
                </a:solidFill>
              </a:rPr>
              <a:t>resulted in 180mV D1 EOL window improvement (D0 EOL window still need to quantified)  </a:t>
            </a:r>
            <a:endParaRPr lang="en-US" sz="20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574675" lvl="1" indent="-347663">
              <a:buClr>
                <a:srgbClr val="FFC000"/>
              </a:buClr>
              <a:buFont typeface="Calibri" panose="020F0502020204030204" pitchFamily="34" charset="0"/>
              <a:buChar char="↘"/>
            </a:pP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10</a:t>
            </a:r>
            <a:r>
              <a:rPr lang="en-US" sz="2000" dirty="0">
                <a:solidFill>
                  <a:srgbClr val="000000"/>
                </a:solidFill>
                <a:sym typeface="Wingdings" panose="05000000000000000000" pitchFamily="2" charset="2"/>
              </a:rPr>
              <a:t>% reduction in WD </a:t>
            </a: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capability</a:t>
            </a:r>
          </a:p>
          <a:p>
            <a:pPr marL="574675" lvl="1" indent="-347663">
              <a:buClr>
                <a:srgbClr val="FFC000"/>
              </a:buClr>
              <a:buFont typeface="Calibri" panose="020F0502020204030204" pitchFamily="34" charset="0"/>
              <a:buChar char="↘"/>
            </a:pP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Degrades D1 drift by 40mV (while improve D0 drift by 20mV)</a:t>
            </a:r>
            <a:endParaRPr lang="en-US" sz="20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0" indent="0">
              <a:buClr>
                <a:srgbClr val="00B050"/>
              </a:buClr>
              <a:buNone/>
            </a:pPr>
            <a:r>
              <a:rPr lang="en-US" sz="2000" dirty="0" smtClean="0">
                <a:solidFill>
                  <a:srgbClr val="000000"/>
                </a:solidFill>
                <a:sym typeface="Wingdings" panose="05000000000000000000" pitchFamily="2" charset="2"/>
              </a:rPr>
              <a:t>Follow-ups</a:t>
            </a:r>
            <a:endParaRPr lang="en-US" sz="20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554035" lvl="1" indent="0">
              <a:buNone/>
            </a:pPr>
            <a:r>
              <a:rPr lang="en-US" sz="2000" dirty="0" smtClean="0"/>
              <a:t>Seasoning optimization for MEC to reduce deck </a:t>
            </a:r>
            <a:r>
              <a:rPr lang="en-US" sz="2000" dirty="0" err="1" smtClean="0"/>
              <a:t>Vt</a:t>
            </a:r>
            <a:r>
              <a:rPr lang="en-US" sz="2000" dirty="0" smtClean="0"/>
              <a:t> offset</a:t>
            </a:r>
          </a:p>
          <a:p>
            <a:pPr marL="554035" lvl="1" indent="0">
              <a:buNone/>
            </a:pPr>
            <a:r>
              <a:rPr lang="en-US" sz="2000" dirty="0" err="1" smtClean="0"/>
              <a:t>Vt</a:t>
            </a:r>
            <a:r>
              <a:rPr lang="en-US" sz="2000" dirty="0" smtClean="0"/>
              <a:t> variability improvement segmentation; quantification by random vs. systematic.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1880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TE: </a:t>
            </a:r>
            <a:r>
              <a:rPr lang="en-US" dirty="0" smtClean="0"/>
              <a:t>G-TECN </a:t>
            </a:r>
            <a:r>
              <a:rPr lang="en-US" dirty="0" smtClean="0"/>
              <a:t>(vs. TEC)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11811000" cy="54864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Architecture as a </a:t>
            </a:r>
            <a:r>
              <a:rPr lang="en-US" sz="1800" dirty="0" smtClean="0"/>
              <a:t>“Local-R” to flatten thermal </a:t>
            </a:r>
            <a:r>
              <a:rPr lang="en-US" sz="1800" dirty="0"/>
              <a:t>profile </a:t>
            </a:r>
            <a:r>
              <a:rPr lang="en-US" sz="1800" dirty="0" smtClean="0"/>
              <a:t>cross PM for lowering </a:t>
            </a:r>
            <a:r>
              <a:rPr lang="en-US" sz="1800" dirty="0" err="1"/>
              <a:t>I</a:t>
            </a:r>
            <a:r>
              <a:rPr lang="en-US" sz="1800" baseline="-25000" dirty="0" err="1"/>
              <a:t>Reset</a:t>
            </a:r>
            <a:r>
              <a:rPr lang="en-US" sz="1800" baseline="-25000" dirty="0"/>
              <a:t> </a:t>
            </a:r>
            <a:r>
              <a:rPr lang="en-US" sz="1800" dirty="0" smtClean="0"/>
              <a:t> and tuning </a:t>
            </a:r>
            <a:r>
              <a:rPr lang="en-US" sz="1800" dirty="0" err="1" smtClean="0"/>
              <a:t>Vt</a:t>
            </a:r>
            <a:r>
              <a:rPr lang="en-US" sz="1800" dirty="0" smtClean="0"/>
              <a:t>-I </a:t>
            </a:r>
          </a:p>
          <a:p>
            <a:pPr marL="914400" lvl="1" indent="-361950">
              <a:buNone/>
            </a:pPr>
            <a:r>
              <a:rPr lang="en-US" sz="1800" dirty="0" smtClean="0"/>
              <a:t>To reduce D0/D1 set current offse</a:t>
            </a:r>
            <a:r>
              <a:rPr lang="en-US" sz="1800" dirty="0"/>
              <a:t>t</a:t>
            </a:r>
            <a:r>
              <a:rPr lang="en-US" sz="1800" dirty="0" smtClean="0"/>
              <a:t>: more square </a:t>
            </a:r>
            <a:r>
              <a:rPr lang="en-US" sz="1800" dirty="0" err="1" smtClean="0"/>
              <a:t>Vt</a:t>
            </a:r>
            <a:r>
              <a:rPr lang="en-US" sz="1800" dirty="0" smtClean="0"/>
              <a:t>-I for D0 (</a:t>
            </a:r>
            <a:r>
              <a:rPr lang="en-US" sz="1800" dirty="0" err="1" smtClean="0"/>
              <a:t>I</a:t>
            </a:r>
            <a:r>
              <a:rPr lang="en-US" sz="1800" baseline="-25000" dirty="0" err="1" smtClean="0"/>
              <a:t>melt</a:t>
            </a:r>
            <a:r>
              <a:rPr lang="en-US" sz="1800" dirty="0" smtClean="0"/>
              <a:t> increase) and slope </a:t>
            </a:r>
            <a:r>
              <a:rPr lang="en-US" sz="1800" dirty="0" err="1" smtClean="0"/>
              <a:t>Vt</a:t>
            </a:r>
            <a:r>
              <a:rPr lang="en-US" sz="1800" dirty="0" smtClean="0"/>
              <a:t>-I for D1 (</a:t>
            </a:r>
            <a:r>
              <a:rPr lang="en-US" sz="1800" dirty="0" err="1" smtClean="0"/>
              <a:t>I</a:t>
            </a:r>
            <a:r>
              <a:rPr lang="en-US" sz="1800" baseline="-25000" dirty="0" err="1" smtClean="0"/>
              <a:t>melt</a:t>
            </a:r>
            <a:r>
              <a:rPr lang="en-US" sz="1800" dirty="0" smtClean="0"/>
              <a:t> decrease or unchanged) due to </a:t>
            </a:r>
            <a:r>
              <a:rPr lang="en-US" sz="1800" dirty="0" err="1" smtClean="0"/>
              <a:t>Te</a:t>
            </a:r>
            <a:r>
              <a:rPr lang="en-US" sz="1800" dirty="0" smtClean="0"/>
              <a:t>-Sb segregation;</a:t>
            </a:r>
          </a:p>
          <a:p>
            <a:pPr marL="914400" lvl="1" indent="-361950">
              <a:buNone/>
            </a:pPr>
            <a:r>
              <a:rPr lang="en-US" sz="1800" dirty="0" smtClean="0"/>
              <a:t>To improve WD with lower </a:t>
            </a:r>
            <a:r>
              <a:rPr lang="en-US" sz="1800" dirty="0" err="1" smtClean="0"/>
              <a:t>I</a:t>
            </a:r>
            <a:r>
              <a:rPr lang="en-US" sz="1800" baseline="-25000" dirty="0" err="1" smtClean="0"/>
              <a:t>Reset</a:t>
            </a:r>
            <a:r>
              <a:rPr lang="en-US" sz="1800" baseline="-25000" dirty="0" smtClean="0"/>
              <a:t> </a:t>
            </a:r>
            <a:r>
              <a:rPr lang="en-US" sz="1800" dirty="0" smtClean="0"/>
              <a:t> and lower peak temp</a:t>
            </a:r>
            <a:endParaRPr lang="en-US" sz="1800" baseline="-25000" dirty="0" smtClean="0"/>
          </a:p>
          <a:p>
            <a:pPr marL="914400" lvl="1" indent="-361950">
              <a:buNone/>
            </a:pPr>
            <a:r>
              <a:rPr lang="en-US" sz="1800" dirty="0" smtClean="0"/>
              <a:t>To improve Endurance with lower </a:t>
            </a:r>
            <a:r>
              <a:rPr lang="en-US" sz="1800" dirty="0" err="1" smtClean="0"/>
              <a:t>I</a:t>
            </a:r>
            <a:r>
              <a:rPr lang="en-US" sz="1800" baseline="-25000" dirty="0" err="1" smtClean="0"/>
              <a:t>Reset</a:t>
            </a:r>
            <a:r>
              <a:rPr lang="en-US" sz="1800" dirty="0" smtClean="0"/>
              <a:t> and snap-back transient</a:t>
            </a:r>
          </a:p>
          <a:p>
            <a:pPr marL="914400" lvl="1" indent="-361950">
              <a:buNone/>
            </a:pPr>
            <a:r>
              <a:rPr lang="en-US" sz="1800" dirty="0" smtClean="0"/>
              <a:t>To improve </a:t>
            </a:r>
            <a:r>
              <a:rPr lang="en-US" sz="1800" dirty="0"/>
              <a:t>R</a:t>
            </a:r>
            <a:r>
              <a:rPr lang="en-US" sz="1800" dirty="0" smtClean="0"/>
              <a:t>ead disturb due to peak current reduction however lower </a:t>
            </a:r>
            <a:r>
              <a:rPr lang="en-US" sz="1800" dirty="0"/>
              <a:t>D1 </a:t>
            </a:r>
            <a:r>
              <a:rPr lang="en-US" sz="1800" dirty="0" err="1" smtClean="0"/>
              <a:t>I</a:t>
            </a:r>
            <a:r>
              <a:rPr lang="en-US" sz="1800" baseline="-25000" dirty="0" err="1" smtClean="0"/>
              <a:t>melt</a:t>
            </a:r>
            <a:r>
              <a:rPr lang="en-US" sz="1800" dirty="0" smtClean="0"/>
              <a:t> can counter the effect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0000"/>
                </a:solidFill>
              </a:rPr>
              <a:t>Results </a:t>
            </a:r>
            <a:r>
              <a:rPr lang="en-US" sz="1800" dirty="0">
                <a:solidFill>
                  <a:srgbClr val="000000"/>
                </a:solidFill>
              </a:rPr>
              <a:t>vs. expectation </a:t>
            </a:r>
          </a:p>
          <a:p>
            <a:pPr marL="574675" lvl="1" indent="-347663">
              <a:buClr>
                <a:srgbClr val="FFC000"/>
              </a:buClr>
              <a:buFont typeface="Calibri" panose="020F0502020204030204" pitchFamily="34" charset="0"/>
              <a:buChar char="↘"/>
            </a:pPr>
            <a:r>
              <a:rPr lang="en-US" sz="1800" dirty="0" smtClean="0">
                <a:solidFill>
                  <a:srgbClr val="000000"/>
                </a:solidFill>
              </a:rPr>
              <a:t>I</a:t>
            </a:r>
            <a:r>
              <a:rPr lang="en-US" sz="1800" baseline="-25000" dirty="0" smtClean="0">
                <a:solidFill>
                  <a:srgbClr val="000000"/>
                </a:solidFill>
              </a:rPr>
              <a:t>3</a:t>
            </a:r>
            <a:r>
              <a:rPr lang="en-US" sz="1800" dirty="0" smtClean="0">
                <a:solidFill>
                  <a:srgbClr val="000000"/>
                </a:solidFill>
              </a:rPr>
              <a:t>/I</a:t>
            </a:r>
            <a:r>
              <a:rPr lang="en-US" sz="1800" baseline="-25000" dirty="0" smtClean="0">
                <a:solidFill>
                  <a:srgbClr val="000000"/>
                </a:solidFill>
              </a:rPr>
              <a:t>2</a:t>
            </a:r>
            <a:r>
              <a:rPr lang="en-US" sz="1800" dirty="0" smtClean="0">
                <a:solidFill>
                  <a:srgbClr val="000000"/>
                </a:solidFill>
              </a:rPr>
              <a:t> : 2</a:t>
            </a:r>
            <a:r>
              <a:rPr lang="en-US" sz="1800" dirty="0" smtClean="0">
                <a:solidFill>
                  <a:srgbClr val="000000"/>
                </a:solidFill>
                <a:sym typeface="Wingdings" panose="05000000000000000000" pitchFamily="2" charset="2"/>
              </a:rPr>
              <a:t>. </a:t>
            </a:r>
            <a:r>
              <a:rPr lang="en-US" sz="1800" dirty="0">
                <a:solidFill>
                  <a:srgbClr val="000000"/>
                </a:solidFill>
              </a:rPr>
              <a:t>% improvement @ D0, 2%  worse @ D1 vs. RD worsened for D0 (2X) and D1 (5X) </a:t>
            </a:r>
            <a:r>
              <a:rPr lang="en-US" sz="1800" dirty="0">
                <a:solidFill>
                  <a:srgbClr val="000000"/>
                </a:solidFill>
                <a:sym typeface="Wingdings" panose="05000000000000000000" pitchFamily="2" charset="2"/>
              </a:rPr>
              <a:t> D0 is not getting the </a:t>
            </a:r>
            <a:r>
              <a:rPr lang="en-US" sz="1800" dirty="0" err="1">
                <a:solidFill>
                  <a:srgbClr val="000000"/>
                </a:solidFill>
                <a:sym typeface="Wingdings" panose="05000000000000000000" pitchFamily="2" charset="2"/>
              </a:rPr>
              <a:t>squareness</a:t>
            </a:r>
            <a:r>
              <a:rPr lang="en-US" sz="1800" dirty="0">
                <a:solidFill>
                  <a:srgbClr val="000000"/>
                </a:solidFill>
                <a:sym typeface="Wingdings" panose="05000000000000000000" pitchFamily="2" charset="2"/>
              </a:rPr>
              <a:t> as demonstrated in bi-Layer TECN (natural @ D0 and 2X @ D1).   Further resistance tuning (</a:t>
            </a:r>
            <a:r>
              <a:rPr lang="en-US" sz="1800" dirty="0" err="1">
                <a:solidFill>
                  <a:srgbClr val="000000"/>
                </a:solidFill>
                <a:sym typeface="Wingdings" panose="05000000000000000000" pitchFamily="2" charset="2"/>
              </a:rPr>
              <a:t>CNx</a:t>
            </a:r>
            <a:r>
              <a:rPr lang="en-US" sz="1800" dirty="0">
                <a:solidFill>
                  <a:srgbClr val="000000"/>
                </a:solidFill>
                <a:sym typeface="Wingdings" panose="05000000000000000000" pitchFamily="2" charset="2"/>
              </a:rPr>
              <a:t> ratio and FP etch profile) is needed</a:t>
            </a:r>
            <a:endParaRPr lang="en-US" sz="1800" dirty="0" smtClean="0">
              <a:solidFill>
                <a:srgbClr val="000000"/>
              </a:solidFill>
            </a:endParaRPr>
          </a:p>
          <a:p>
            <a:pPr marL="574675" lvl="1" indent="-347663">
              <a:buClr>
                <a:srgbClr val="00B050"/>
              </a:buClr>
              <a:buFont typeface="Calibri" panose="020F0502020204030204" pitchFamily="34" charset="0"/>
              <a:buChar char="↗"/>
            </a:pPr>
            <a:r>
              <a:rPr lang="en-US" sz="1800" dirty="0">
                <a:solidFill>
                  <a:srgbClr val="000000"/>
                </a:solidFill>
              </a:rPr>
              <a:t>3~4</a:t>
            </a:r>
            <a:r>
              <a:rPr lang="el-GR" sz="1800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μ</a:t>
            </a:r>
            <a:r>
              <a:rPr lang="en-US" sz="1800" dirty="0">
                <a:solidFill>
                  <a:srgbClr val="000000"/>
                </a:solidFill>
              </a:rPr>
              <a:t>A </a:t>
            </a:r>
            <a:r>
              <a:rPr lang="en-US" sz="1800" dirty="0" err="1">
                <a:solidFill>
                  <a:srgbClr val="000000"/>
                </a:solidFill>
              </a:rPr>
              <a:t>I</a:t>
            </a:r>
            <a:r>
              <a:rPr lang="en-US" sz="1800" baseline="-25000" dirty="0" err="1">
                <a:solidFill>
                  <a:srgbClr val="000000"/>
                </a:solidFill>
              </a:rPr>
              <a:t>Reset</a:t>
            </a:r>
            <a:r>
              <a:rPr lang="en-US" sz="1800" dirty="0">
                <a:solidFill>
                  <a:srgbClr val="000000"/>
                </a:solidFill>
              </a:rPr>
              <a:t> reduction and 3% I</a:t>
            </a:r>
            <a:r>
              <a:rPr lang="en-US" sz="1800" baseline="-25000" dirty="0">
                <a:solidFill>
                  <a:srgbClr val="000000"/>
                </a:solidFill>
              </a:rPr>
              <a:t>3</a:t>
            </a:r>
            <a:r>
              <a:rPr lang="en-US" sz="1800" dirty="0">
                <a:solidFill>
                  <a:srgbClr val="000000"/>
                </a:solidFill>
              </a:rPr>
              <a:t> variability reduction </a:t>
            </a:r>
            <a:r>
              <a:rPr lang="en-US" sz="1800" dirty="0" smtClean="0">
                <a:solidFill>
                  <a:srgbClr val="000000"/>
                </a:solidFill>
              </a:rPr>
              <a:t>(CD?) </a:t>
            </a:r>
            <a:r>
              <a:rPr lang="en-US" sz="1800" dirty="0" smtClean="0">
                <a:solidFill>
                  <a:srgbClr val="000000"/>
                </a:solidFill>
                <a:sym typeface="Wingdings" panose="05000000000000000000" pitchFamily="2" charset="2"/>
              </a:rPr>
              <a:t></a:t>
            </a:r>
            <a:r>
              <a:rPr lang="en-US" sz="1800" dirty="0" smtClean="0">
                <a:solidFill>
                  <a:srgbClr val="000000"/>
                </a:solidFill>
              </a:rPr>
              <a:t> </a:t>
            </a:r>
            <a:r>
              <a:rPr lang="en-US" sz="1800" dirty="0">
                <a:solidFill>
                  <a:srgbClr val="000000"/>
                </a:solidFill>
              </a:rPr>
              <a:t>result in </a:t>
            </a:r>
            <a:r>
              <a:rPr lang="en-US" sz="1800" dirty="0" smtClean="0">
                <a:solidFill>
                  <a:srgbClr val="000000"/>
                </a:solidFill>
              </a:rPr>
              <a:t>&gt;10ns </a:t>
            </a:r>
            <a:r>
              <a:rPr lang="el-GR" sz="1800" dirty="0" smtClean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τ</a:t>
            </a:r>
            <a:r>
              <a:rPr lang="en-US" sz="1800" baseline="-25000" dirty="0" smtClean="0">
                <a:solidFill>
                  <a:srgbClr val="000000"/>
                </a:solidFill>
              </a:rPr>
              <a:t>nuke</a:t>
            </a:r>
            <a:r>
              <a:rPr lang="en-US" sz="1800" dirty="0" smtClean="0">
                <a:solidFill>
                  <a:srgbClr val="000000"/>
                </a:solidFill>
              </a:rPr>
              <a:t>/</a:t>
            </a:r>
            <a:r>
              <a:rPr lang="el-GR" sz="1800" dirty="0" smtClean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τ</a:t>
            </a:r>
            <a:r>
              <a:rPr lang="en-US" sz="1800" baseline="-25000" dirty="0" smtClean="0">
                <a:solidFill>
                  <a:srgbClr val="000000"/>
                </a:solidFill>
              </a:rPr>
              <a:t>grow</a:t>
            </a:r>
            <a:r>
              <a:rPr lang="en-US" sz="1800" dirty="0" smtClean="0">
                <a:solidFill>
                  <a:srgbClr val="000000"/>
                </a:solidFill>
              </a:rPr>
              <a:t> improvement, 10</a:t>
            </a:r>
            <a:r>
              <a:rPr lang="en-US" sz="1800" dirty="0" smtClean="0">
                <a:solidFill>
                  <a:srgbClr val="000000"/>
                </a:solidFill>
              </a:rPr>
              <a:t>% </a:t>
            </a:r>
            <a:r>
              <a:rPr lang="en-US" sz="1800" dirty="0">
                <a:solidFill>
                  <a:srgbClr val="000000"/>
                </a:solidFill>
              </a:rPr>
              <a:t>WD improvement, WE (E3 shift) quantification on going</a:t>
            </a:r>
            <a:r>
              <a:rPr lang="en-US" sz="1800" dirty="0" smtClean="0">
                <a:solidFill>
                  <a:srgbClr val="00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0000"/>
                </a:solidFill>
              </a:rPr>
              <a:t>Surprises</a:t>
            </a:r>
            <a:endParaRPr lang="en-US" sz="1800" dirty="0">
              <a:solidFill>
                <a:srgbClr val="000000"/>
              </a:solidFill>
            </a:endParaRPr>
          </a:p>
          <a:p>
            <a:pPr marL="574675" lvl="1" indent="-347663">
              <a:buClr>
                <a:srgbClr val="00B050"/>
              </a:buClr>
              <a:buFont typeface="Calibri" panose="020F0502020204030204" pitchFamily="34" charset="0"/>
              <a:buChar char="↑"/>
            </a:pPr>
            <a:r>
              <a:rPr lang="en-US" sz="1800" dirty="0" smtClean="0">
                <a:solidFill>
                  <a:srgbClr val="000000"/>
                </a:solidFill>
              </a:rPr>
              <a:t>Noticeable improvement on D1 window (70mV coming from </a:t>
            </a:r>
            <a:r>
              <a:rPr lang="en-US" sz="1800" dirty="0" smtClean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800" dirty="0" smtClean="0">
                <a:solidFill>
                  <a:srgbClr val="000000"/>
                </a:solidFill>
              </a:rPr>
              <a:t>V</a:t>
            </a:r>
            <a:r>
              <a:rPr lang="en-US" sz="1800" baseline="-25000" dirty="0" smtClean="0">
                <a:solidFill>
                  <a:srgbClr val="000000"/>
                </a:solidFill>
              </a:rPr>
              <a:t>T</a:t>
            </a:r>
            <a:r>
              <a:rPr lang="en-US" sz="1800" dirty="0" smtClean="0">
                <a:solidFill>
                  <a:srgbClr val="000000"/>
                </a:solidFill>
              </a:rPr>
              <a:t> 20mV, M3S 60mV, Drift 25mV + E3)</a:t>
            </a:r>
            <a:endParaRPr lang="en-US" sz="1800" dirty="0" smtClean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574675" lvl="1" indent="-347663">
              <a:buClr>
                <a:srgbClr val="00B050"/>
              </a:buClr>
              <a:buFont typeface="Calibri" panose="020F0502020204030204" pitchFamily="34" charset="0"/>
              <a:buChar char="↔"/>
            </a:pPr>
            <a:r>
              <a:rPr lang="en-US" sz="1800" dirty="0" smtClean="0">
                <a:solidFill>
                  <a:srgbClr val="000000"/>
                </a:solidFill>
                <a:sym typeface="Wingdings" panose="05000000000000000000" pitchFamily="2" charset="2"/>
              </a:rPr>
              <a:t>Neutral D0 window impact to be segmented.   </a:t>
            </a:r>
          </a:p>
          <a:p>
            <a:pPr marL="0" indent="0">
              <a:buClr>
                <a:srgbClr val="00B050"/>
              </a:buClr>
              <a:buNone/>
            </a:pPr>
            <a:r>
              <a:rPr lang="en-US" sz="1800" dirty="0" smtClean="0">
                <a:solidFill>
                  <a:srgbClr val="000000"/>
                </a:solidFill>
                <a:sym typeface="Wingdings" panose="05000000000000000000" pitchFamily="2" charset="2"/>
              </a:rPr>
              <a:t>Follow-ups</a:t>
            </a:r>
            <a:endParaRPr lang="en-US" sz="18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554035" lvl="1" indent="0">
              <a:buNone/>
            </a:pPr>
            <a:r>
              <a:rPr lang="en-US" sz="1800" dirty="0" smtClean="0"/>
              <a:t>PFA </a:t>
            </a:r>
            <a:r>
              <a:rPr lang="en-US" sz="1800" dirty="0" smtClean="0"/>
              <a:t>(see </a:t>
            </a:r>
            <a:r>
              <a:rPr lang="en-US" sz="1800" dirty="0" err="1"/>
              <a:t>F</a:t>
            </a:r>
            <a:r>
              <a:rPr lang="en-US" sz="1800" dirty="0" err="1" smtClean="0"/>
              <a:t>uga’s</a:t>
            </a:r>
            <a:r>
              <a:rPr lang="en-US" sz="1800" dirty="0" smtClean="0"/>
              <a:t> note)</a:t>
            </a:r>
          </a:p>
          <a:p>
            <a:pPr marL="554035" lvl="1" indent="0">
              <a:buNone/>
            </a:pPr>
            <a:r>
              <a:rPr lang="en-US" sz="1800" dirty="0" smtClean="0"/>
              <a:t>Include bi-layer based tuning to validate the strategic direction in architecture (flat thermal profile) 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2929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Supporting Materials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73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Supporting Materials-I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1-page Summary scorecard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45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618009"/>
              </p:ext>
            </p:extLst>
          </p:nvPr>
        </p:nvGraphicFramePr>
        <p:xfrm>
          <a:off x="76201" y="76201"/>
          <a:ext cx="11963401" cy="6542270"/>
        </p:xfrm>
        <a:graphic>
          <a:graphicData uri="http://schemas.openxmlformats.org/drawingml/2006/table">
            <a:tbl>
              <a:tblPr/>
              <a:tblGrid>
                <a:gridCol w="1320636"/>
                <a:gridCol w="2874323"/>
                <a:gridCol w="3103469"/>
                <a:gridCol w="3009661"/>
                <a:gridCol w="1655312"/>
              </a:tblGrid>
              <a:tr h="10271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Thick BECN vs. BEC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Bilayer MECN vs. MEC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g-TECN (V4) vs. TEC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Bilayer TECN vs. TEC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0271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WD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5B9BD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5B9BD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5B9BD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5B9BD5"/>
                      </a:bgClr>
                    </a:pattFill>
                  </a:tcPr>
                </a:tc>
              </a:tr>
              <a:tr h="3081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TD capability @ BOL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0.9x in capability 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to hotter cell with higher BEC resistance;  Ireset is not changing 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 be also be narrower BEC CD by ~1nm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0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0.9X in capability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 1.1x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92D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~0.8-1.0x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0271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TD capability @ EOL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should be better; no metrology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should be better; not tested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 no change;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should be better; not tested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0271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  <a:tr h="410843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 BER  @ Probe [short delay]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gain at D0 and D1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 worse due to deck offset  (D0 Vt increase and D1 Vt reduce) of spike mitigation impact;   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Spike contribute to SARD or interaction to set current level; More relaxed for D1 therefore worse for D0; C19 is needed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 equal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410843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 BER  @ Probe [long delay]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0.2X  D1 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RDG BER; 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speculatively, it has to be higher Von.  50mV increasing in QTT vs.??? to be estimated properly, using Vt vs, RD as a proxy)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Slightly better for D1 (increase Von voltage);   D0 need new algo to see the same benefit;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 2X, D1:5X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with g-TECN, not getting square Vt-I in D0;  square Vt-I with bilayer at D0 (with composition segregation Te at top)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C0000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probe mon. available; From RDG mon@WLR: D0:~1x; D1:~2x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054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 capability @ WLR (EOL) (long delay)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gain at D0 and D1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Resistance converged yet to be validated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0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 review needed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 is 10X worse D1 is equal;   Initial RBDR is worse impacting the visibility of EOL quantification.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C0000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0271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RWB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5B9BD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5B9BD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5B9BD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5B9BD5"/>
                      </a:bgClr>
                    </a:pattFill>
                  </a:tcPr>
                </a:tc>
              </a:tr>
              <a:tr h="410843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EOL window, probe projection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matched or slightly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0mV on D0, 180mV on D1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(component still need to added up right)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 contributors are D1 100~130mV E3 shift + both D0/D1 30mV sigma gain + some cross tile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7030A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 0mV, D1:+70mV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contributors D1 ∆VT (20mV)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92D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D0:+80 mV, D1:+10 mV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621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EOL window, probe +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WLR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D1: 100mV higher at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200K,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 neutral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92D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0271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M329S window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+20mV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92D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 +70mV/ D1 +120mV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92D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 0mV  D1:5mV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D0:+75 mV,D1:-30 mV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054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E2 margin loss due to knee@3.29sigma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mV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 equal / D1 is -15mV (better)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410843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 VT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 0 mV; PG1/T2/B1 showing Vt deck offset increase (D0 increase 20mV and D1 reduces 70mV) 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parallel shift up Vt vs. leakage curve by 0.03 decades or sub 10% 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0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 +80mV, D1: -80mV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Seasoning characterization seems not yielding conclusion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0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D0:+20 mV,D1:+70 mV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0271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∆VT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mV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D0/D1: +60mV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92D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 0mV, D1: +20mV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92D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D0:+20 mV,D1:+40 mV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621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 Cross Tile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+10mV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Slightly better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;Quantification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~neutral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02711">
                <a:tc>
                  <a:txBody>
                    <a:bodyPr/>
                    <a:lstStyle/>
                    <a:p>
                      <a:pPr algn="l" fontAlgn="ctr"/>
                      <a:r>
                        <a:rPr lang="el-G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σ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0mV,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lot was worse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-5mV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92D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D0:-6 mV; D1:0 mV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02711">
                <a:tc>
                  <a:txBody>
                    <a:bodyPr/>
                    <a:lstStyle/>
                    <a:p>
                      <a:pPr algn="l" fontAlgn="ctr"/>
                      <a:r>
                        <a:rPr lang="el-G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σ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Reset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0mV</a:t>
                      </a:r>
                      <a:endParaRPr lang="en-US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-5mV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92D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D0:-5 mV; D1:+4 mV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0271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UD @85C 100s-3Hr,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probe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 0mV, D1: -25mV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92D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0271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 3Hr, probe projection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0271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UD @85C 100s-3Hr, DFT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-15~40mV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92D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  -20mV, D1 +40mV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0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0271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 48Hr, UDUDB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0mV (need data)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D0:-25 mV, D1:+25 mV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054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E3 Shift @ 65K FW WLR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slightly better(up to 20mV)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92D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 -20mV D1:-120mV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92D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 0mV, D1:upto -20mV @ 65K; can be worse at higher cycle counts.   Root cause segmentation is needed;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92D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D0:-15 mV, D1:-20 mV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0271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 Speed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5B9BD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5B9BD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5B9BD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5B9BD5"/>
                      </a:bgClr>
                    </a:pattFill>
                  </a:tcPr>
                </a:tc>
              </a:tr>
              <a:tr h="2054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Time-0 E2 knee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Neutral  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(highly varied from 3.2 to 3.5 sigma, lot to lot)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 -0.1/D1:+0.1; 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limited data (low wafer count per split)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D0/D1: neutral with MEC 1.1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D0/D1: slightly improvement (0.05) (with bilayer MECN)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054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EOL E2 Knee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Neutral 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(highly varied lot to lot,, generally 0.3 sigma reduction from time-0)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 -0.2/D1:+0.1; 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limited data (low wafer count per split)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D0:-0.1/D1:+0.2 with MEC 1.1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D0:+0.07/D1:matched  (with bilayer MECN)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054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Nuke Nose (Probe)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roughly matched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to 56ns lot to lot, worst one comes from P1T2B1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Neutral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D0:-20n, D1:-6ns with MEC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D0:+12ns, D1:-2ns with  MECN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92D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054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Nuke Nose (EOL)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inconclusive @ D0; roughly match or minor improvement @ D1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need more stats analysis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Neutral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D0:-52n, D1:-13ns with MEC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D0:+6ns, D1:-5ns with  MECN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92D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054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Growth Nose (Probe)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Matched or minor improvement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 -9ns/D1:0ns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92D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D0:-12n, D1:-10ns with MEC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D0:matched, D1:-10ns with  MECN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92D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054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Growth Nose (EOL)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Matched or minor improvement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 -9ns/D1:0ns (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hik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Seal)~+10nsec (POR seal);  follow up with more silicon on w2w variability (envelope based characterization/quantification)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92D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D0:-12n, D1:-10ns with MEC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D0:+4ns, D1:-10ns with  MECN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92D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FFFFFF"/>
                      </a:fgClr>
                      <a:bgClr>
                        <a:srgbClr val="FFFFFF"/>
                      </a:bgClr>
                    </a:patt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602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Supporting Materials-II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Electrodes Strategy, Validation and Follow-ups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93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1615091"/>
              </p:ext>
            </p:extLst>
          </p:nvPr>
        </p:nvGraphicFramePr>
        <p:xfrm>
          <a:off x="228600" y="838200"/>
          <a:ext cx="11506199" cy="54900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22023"/>
                <a:gridCol w="4619205"/>
                <a:gridCol w="4864971"/>
              </a:tblGrid>
              <a:tr h="536415">
                <a:tc rowSpan="8"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  <a:t>Architectural</a:t>
                      </a:r>
                      <a:b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  <a:t>- PM-remote local R to increase VON (snap-back transient resiliency)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36" marR="3636" marT="3636" marB="0"/>
                </a:tc>
                <a:tc rowSpan="8"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  <a:t>Upsides</a:t>
                      </a:r>
                      <a:b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US" sz="2000" u="none" strike="noStrike" dirty="0" err="1"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  <a:t>) 2D1 E2 RD containment (~2x) w/ BECN1.1, BECN1.2</a:t>
                      </a:r>
                      <a:b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  <a:t>(ii) Overall PG window based on (a) VT sigma (BECN1.2) post-normalization, (b) E2 VT 'drift' (</a:t>
                      </a:r>
                      <a:r>
                        <a:rPr lang="en-US" sz="2000" u="none" strike="noStrike" dirty="0" err="1">
                          <a:effectLst/>
                          <a:latin typeface="Calibri" panose="020F0502020204030204" pitchFamily="34" charset="0"/>
                        </a:rPr>
                        <a:t>tbq</a:t>
                      </a:r>
                      <a: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  <a:t>), (c) E3 VT shift (up to 30 mV)</a:t>
                      </a:r>
                      <a:b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  <a:t>Downsides</a:t>
                      </a:r>
                      <a:b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  <a:t>- E3 WD impact w/ BECN1.1, re-covered w/ BECN1.2 (and so-called 'seasoning' optimization')</a:t>
                      </a:r>
                      <a:b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  <a:t>-Current delivery (~2uA)</a:t>
                      </a:r>
                      <a:b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  <a:t>- OPEN RBER at 2M FW count for BECN1.1/BECN1.2  higher than BECN1 (~10x)</a:t>
                      </a:r>
                      <a:b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  <a:t>Notes: HVM friendly version demonstrated (Full HUCN, BECN1.2) in F2 and to be included in next Bundles (&gt;B40)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36" marR="3636" marT="36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>
                          <a:effectLst/>
                          <a:latin typeface="Calibri" panose="020F0502020204030204" pitchFamily="34" charset="0"/>
                        </a:rPr>
                        <a:t>SWR (enablement): Incorporation in next F2 bundles (from B41 onwards)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36" marR="3636" marT="3636" marB="0"/>
                </a:tc>
              </a:tr>
              <a:tr h="5364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Calibri" panose="020F0502020204030204" pitchFamily="34" charset="0"/>
                        </a:rPr>
                        <a:t>SWR (enablement): PV SPUTTER degas deck mismatch closure by block SWR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36" marR="3636" marT="3636" marB="0" anchor="b"/>
                </a:tc>
              </a:tr>
              <a:tr h="5364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Calibri" panose="020F0502020204030204" pitchFamily="34" charset="0"/>
                        </a:rPr>
                        <a:t>SWR (model building): BE Etch time skew for FF VT and SET VT control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36" marR="3636" marT="3636" marB="0" anchor="b"/>
                </a:tc>
              </a:tr>
              <a:tr h="5364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>
                          <a:effectLst/>
                          <a:latin typeface="Calibri" panose="020F0502020204030204" pitchFamily="34" charset="0"/>
                        </a:rPr>
                        <a:t>- OPEN RBER: Line trend and normalization w/ Electrode and 'seal' focus (AMG shared in ww07)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36" marR="3636" marT="3636" marB="0"/>
                </a:tc>
              </a:tr>
              <a:tr h="5364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Calibri" panose="020F0502020204030204" pitchFamily="34" charset="0"/>
                        </a:rPr>
                        <a:t>- Array init ('seasoning' optimization) margin and recommendations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36" marR="3636" marT="3636" marB="0" anchor="b"/>
                </a:tc>
              </a:tr>
              <a:tr h="2962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>
                          <a:effectLst/>
                          <a:latin typeface="Calibri" panose="020F0502020204030204" pitchFamily="34" charset="0"/>
                        </a:rPr>
                        <a:t>- L0: WSiN/HUCN, WSiN/HUC TBR fingerprint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36" marR="3636" marT="3636" marB="0"/>
                </a:tc>
              </a:tr>
              <a:tr h="4802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>
                          <a:effectLst/>
                          <a:latin typeface="Calibri" panose="020F0502020204030204" pitchFamily="34" charset="0"/>
                        </a:rPr>
                        <a:t>- L0: WSiN/HUC Vs. WSiN/HUCN R, ox., etc.(see 7452 Vs.6502)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36" marR="3636" marT="3636" marB="0"/>
                </a:tc>
              </a:tr>
              <a:tr h="4802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Calibri" panose="020F0502020204030204" pitchFamily="34" charset="0"/>
                        </a:rPr>
                        <a:t>- Model validation by numerical simulations: E3 WD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36" marR="3636" marT="3636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410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" id="{769C7848-6AA4-4609-B3CA-7DF6CCDFC868}" vid="{D76A1BDE-E72A-4D12-BBDE-FDBE480D0F7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90b7a245-a7c3-4504-88b2-cf85318e6b7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1813</TotalTime>
  <Words>2510</Words>
  <Application>Microsoft Office PowerPoint</Application>
  <PresentationFormat>Widescreen</PresentationFormat>
  <Paragraphs>345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Neo Sans Intel</vt:lpstr>
      <vt:lpstr>Neo Sans Intel Medium</vt:lpstr>
      <vt:lpstr>Arial</vt:lpstr>
      <vt:lpstr>Calibri</vt:lpstr>
      <vt:lpstr>Cambria Math</vt:lpstr>
      <vt:lpstr>Wingdings</vt:lpstr>
      <vt:lpstr>blank</vt:lpstr>
      <vt:lpstr>Cell Roadmap in 3DXP Architecture perspective</vt:lpstr>
      <vt:lpstr>BE: Thick (+3nm) BECN &amp; Full BECN</vt:lpstr>
      <vt:lpstr>ME: Bi-Layer MECN (vs. MEC)</vt:lpstr>
      <vt:lpstr>TE: G-TECN (vs. TEC)</vt:lpstr>
      <vt:lpstr>Supporting Materials</vt:lpstr>
      <vt:lpstr>Supporting Materials-I</vt:lpstr>
      <vt:lpstr>PowerPoint Presentation</vt:lpstr>
      <vt:lpstr>Supporting Materials-II</vt:lpstr>
      <vt:lpstr>BE</vt:lpstr>
      <vt:lpstr>ME</vt:lpstr>
      <vt:lpstr>TE</vt:lpstr>
      <vt:lpstr>Supporting Materials-III</vt:lpstr>
      <vt:lpstr>Thick BECN vs BECN AMG</vt:lpstr>
      <vt:lpstr>Thick BECN Set Knee and PW0_2s</vt:lpstr>
      <vt:lpstr>Thick BECN</vt:lpstr>
      <vt:lpstr>Thick BECN Tgrow</vt:lpstr>
      <vt:lpstr>Bilayer MECN vs MEC</vt:lpstr>
      <vt:lpstr>Bilayer MECN vs MEC</vt:lpstr>
      <vt:lpstr>TECN</vt:lpstr>
      <vt:lpstr>TECN</vt:lpstr>
      <vt:lpstr>High N2 Flow Seal Package</vt:lpstr>
      <vt:lpstr>High N2 Flow Package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83</cp:revision>
  <dcterms:created xsi:type="dcterms:W3CDTF">2017-03-16T04:54:07Z</dcterms:created>
  <dcterms:modified xsi:type="dcterms:W3CDTF">2017-03-17T22:53:48Z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