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303" r:id="rId6"/>
    <p:sldId id="297" r:id="rId7"/>
    <p:sldId id="258" r:id="rId8"/>
    <p:sldId id="298" r:id="rId9"/>
    <p:sldId id="302" r:id="rId10"/>
    <p:sldId id="299" r:id="rId11"/>
    <p:sldId id="300" r:id="rId12"/>
    <p:sldId id="301" r:id="rId13"/>
    <p:sldId id="294" r:id="rId14"/>
    <p:sldId id="26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 autoAdjust="0"/>
    <p:restoredTop sz="94660"/>
  </p:normalViewPr>
  <p:slideViewPr>
    <p:cSldViewPr>
      <p:cViewPr varScale="1">
        <p:scale>
          <a:sx n="113" d="100"/>
          <a:sy n="113" d="100"/>
        </p:scale>
        <p:origin x="392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kau/Library/Mail/V5/B62F8667-A9F4-4351-ADD0-3EEBD263EDE1/My%20Folders.mbox/archive%202018.mbox/Sent%20Items.mbox/4BA803F8-5445-47BE-B0CE-B4AED3BC3CA4/Data/1/2/Attachments/21146/2/moor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9126787043854"/>
          <c:y val="4.0985536072390673E-2"/>
          <c:w val="0.7437962489237181"/>
          <c:h val="0.85856541006628162"/>
        </c:manualLayout>
      </c:layout>
      <c:scatterChart>
        <c:scatterStyle val="lineMarker"/>
        <c:varyColors val="0"/>
        <c:ser>
          <c:idx val="2"/>
          <c:order val="0"/>
          <c:tx>
            <c:strRef>
              <c:f>'moore''s law'!$F$1</c:f>
              <c:strCache>
                <c:ptCount val="1"/>
                <c:pt idx="0">
                  <c:v>FLASH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'moore''s law'!$G$3:$G$62</c:f>
              <c:numCache>
                <c:formatCode>0.00</c:formatCode>
                <c:ptCount val="60"/>
                <c:pt idx="0">
                  <c:v>2016.25</c:v>
                </c:pt>
                <c:pt idx="1">
                  <c:v>2016.5</c:v>
                </c:pt>
                <c:pt idx="2">
                  <c:v>2017.4</c:v>
                </c:pt>
                <c:pt idx="3">
                  <c:v>2017.5</c:v>
                </c:pt>
                <c:pt idx="4">
                  <c:v>2018.6</c:v>
                </c:pt>
                <c:pt idx="5">
                  <c:v>1969.9703</c:v>
                </c:pt>
                <c:pt idx="6">
                  <c:v>1970.8605</c:v>
                </c:pt>
                <c:pt idx="7">
                  <c:v>1971.8249000000001</c:v>
                </c:pt>
                <c:pt idx="8">
                  <c:v>1973.0304000000001</c:v>
                </c:pt>
                <c:pt idx="9">
                  <c:v>1973.9763</c:v>
                </c:pt>
                <c:pt idx="10">
                  <c:v>1974.9776999999999</c:v>
                </c:pt>
                <c:pt idx="11">
                  <c:v>1975.9792</c:v>
                </c:pt>
                <c:pt idx="12">
                  <c:v>1977.9636</c:v>
                </c:pt>
                <c:pt idx="13">
                  <c:v>1977.9821999999999</c:v>
                </c:pt>
                <c:pt idx="14">
                  <c:v>1979.0208</c:v>
                </c:pt>
                <c:pt idx="15">
                  <c:v>1981.9139</c:v>
                </c:pt>
                <c:pt idx="16">
                  <c:v>1981.9881</c:v>
                </c:pt>
                <c:pt idx="17">
                  <c:v>1984.9739999999999</c:v>
                </c:pt>
                <c:pt idx="18">
                  <c:v>1985.0297</c:v>
                </c:pt>
                <c:pt idx="19">
                  <c:v>1987.0326</c:v>
                </c:pt>
                <c:pt idx="20">
                  <c:v>1988.9984999999999</c:v>
                </c:pt>
                <c:pt idx="21">
                  <c:v>1989.0355999999999</c:v>
                </c:pt>
                <c:pt idx="22">
                  <c:v>1991.0015000000001</c:v>
                </c:pt>
                <c:pt idx="23">
                  <c:v>1993.0045</c:v>
                </c:pt>
                <c:pt idx="24">
                  <c:v>1993.0415</c:v>
                </c:pt>
                <c:pt idx="25">
                  <c:v>1994.0059000000001</c:v>
                </c:pt>
                <c:pt idx="26">
                  <c:v>1994.9703</c:v>
                </c:pt>
                <c:pt idx="27">
                  <c:v>1996.0273999999999</c:v>
                </c:pt>
                <c:pt idx="28">
                  <c:v>1997.1216999999999</c:v>
                </c:pt>
                <c:pt idx="29">
                  <c:v>1998.0861</c:v>
                </c:pt>
                <c:pt idx="30">
                  <c:v>1998.9947999999999</c:v>
                </c:pt>
                <c:pt idx="31">
                  <c:v>1999.0504000000001</c:v>
                </c:pt>
                <c:pt idx="32">
                  <c:v>1999.9221</c:v>
                </c:pt>
                <c:pt idx="33">
                  <c:v>1999.9407000000001</c:v>
                </c:pt>
                <c:pt idx="34">
                  <c:v>2001.9807000000001</c:v>
                </c:pt>
                <c:pt idx="35">
                  <c:v>2001.9992999999999</c:v>
                </c:pt>
                <c:pt idx="36">
                  <c:v>2003.0563999999999</c:v>
                </c:pt>
                <c:pt idx="37">
                  <c:v>2003.9466</c:v>
                </c:pt>
                <c:pt idx="38">
                  <c:v>2003.9837</c:v>
                </c:pt>
                <c:pt idx="39">
                  <c:v>2006.0052000000001</c:v>
                </c:pt>
                <c:pt idx="40">
                  <c:v>2006.0237</c:v>
                </c:pt>
                <c:pt idx="41">
                  <c:v>2006.0979</c:v>
                </c:pt>
                <c:pt idx="42">
                  <c:v>2007.9525000000001</c:v>
                </c:pt>
                <c:pt idx="43">
                  <c:v>2008.0266999999999</c:v>
                </c:pt>
                <c:pt idx="44">
                  <c:v>2008.1750999999999</c:v>
                </c:pt>
                <c:pt idx="45">
                  <c:v>2008.9911</c:v>
                </c:pt>
                <c:pt idx="46">
                  <c:v>2009.9555</c:v>
                </c:pt>
                <c:pt idx="47">
                  <c:v>2010.0297</c:v>
                </c:pt>
                <c:pt idx="48">
                  <c:v>2010.7529999999999</c:v>
                </c:pt>
                <c:pt idx="49">
                  <c:v>2011.2908</c:v>
                </c:pt>
                <c:pt idx="50">
                  <c:v>2012.0326</c:v>
                </c:pt>
                <c:pt idx="51">
                  <c:v>2014.9815000000001</c:v>
                </c:pt>
                <c:pt idx="52">
                  <c:v>2015.5</c:v>
                </c:pt>
              </c:numCache>
            </c:numRef>
          </c:xVal>
          <c:yVal>
            <c:numRef>
              <c:f>'moore''s law'!$M$3:$M$62</c:f>
              <c:numCache>
                <c:formatCode>General</c:formatCode>
                <c:ptCount val="60"/>
                <c:pt idx="19" formatCode="0">
                  <c:v>262144</c:v>
                </c:pt>
                <c:pt idx="20" formatCode="0">
                  <c:v>1048576</c:v>
                </c:pt>
                <c:pt idx="22" formatCode="0">
                  <c:v>4194304</c:v>
                </c:pt>
                <c:pt idx="25" formatCode="0">
                  <c:v>16777216</c:v>
                </c:pt>
                <c:pt idx="27" formatCode="0">
                  <c:v>67108864</c:v>
                </c:pt>
                <c:pt idx="30" formatCode="0">
                  <c:v>268435456</c:v>
                </c:pt>
                <c:pt idx="34" formatCode="0">
                  <c:v>1073741824</c:v>
                </c:pt>
                <c:pt idx="38" formatCode="0">
                  <c:v>4294967296</c:v>
                </c:pt>
                <c:pt idx="39" formatCode="0">
                  <c:v>17179869184</c:v>
                </c:pt>
                <c:pt idx="45" formatCode="0">
                  <c:v>68719476736</c:v>
                </c:pt>
                <c:pt idx="50" formatCode="0">
                  <c:v>137438953472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DF-454C-B429-9DD7DE3F9D30}"/>
            </c:ext>
          </c:extLst>
        </c:ser>
        <c:ser>
          <c:idx val="1"/>
          <c:order val="1"/>
          <c:tx>
            <c:strRef>
              <c:f>'moore''s law'!$D$1</c:f>
              <c:strCache>
                <c:ptCount val="1"/>
                <c:pt idx="0">
                  <c:v>DRAM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ED7D31">
                  <a:alpha val="50196"/>
                </a:srgb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'moore''s law'!$C$3:$C$19</c:f>
              <c:numCache>
                <c:formatCode>General</c:formatCode>
                <c:ptCount val="17"/>
                <c:pt idx="0">
                  <c:v>1970</c:v>
                </c:pt>
                <c:pt idx="1">
                  <c:v>1973</c:v>
                </c:pt>
                <c:pt idx="2">
                  <c:v>1975</c:v>
                </c:pt>
                <c:pt idx="3">
                  <c:v>1978</c:v>
                </c:pt>
                <c:pt idx="4">
                  <c:v>1982</c:v>
                </c:pt>
                <c:pt idx="5">
                  <c:v>1985</c:v>
                </c:pt>
                <c:pt idx="6">
                  <c:v>1989</c:v>
                </c:pt>
                <c:pt idx="7">
                  <c:v>1993</c:v>
                </c:pt>
                <c:pt idx="8">
                  <c:v>1995</c:v>
                </c:pt>
                <c:pt idx="9">
                  <c:v>1998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2008</c:v>
                </c:pt>
                <c:pt idx="14">
                  <c:v>2011</c:v>
                </c:pt>
                <c:pt idx="15">
                  <c:v>2014</c:v>
                </c:pt>
                <c:pt idx="16">
                  <c:v>2017</c:v>
                </c:pt>
              </c:numCache>
            </c:numRef>
          </c:xVal>
          <c:yVal>
            <c:numRef>
              <c:f>'moore''s law'!$D$3:$D$19</c:f>
              <c:numCache>
                <c:formatCode>General</c:formatCode>
                <c:ptCount val="17"/>
                <c:pt idx="0">
                  <c:v>3072</c:v>
                </c:pt>
                <c:pt idx="1">
                  <c:v>8192</c:v>
                </c:pt>
                <c:pt idx="2">
                  <c:v>16384</c:v>
                </c:pt>
                <c:pt idx="3">
                  <c:v>65536</c:v>
                </c:pt>
                <c:pt idx="4">
                  <c:v>262144</c:v>
                </c:pt>
                <c:pt idx="5">
                  <c:v>1048576</c:v>
                </c:pt>
                <c:pt idx="6">
                  <c:v>4194304</c:v>
                </c:pt>
                <c:pt idx="7">
                  <c:v>16777216</c:v>
                </c:pt>
                <c:pt idx="8">
                  <c:v>67108864</c:v>
                </c:pt>
                <c:pt idx="9">
                  <c:v>134217728</c:v>
                </c:pt>
                <c:pt idx="10">
                  <c:v>268435456</c:v>
                </c:pt>
                <c:pt idx="11">
                  <c:v>536870912</c:v>
                </c:pt>
                <c:pt idx="12">
                  <c:v>1073741824</c:v>
                </c:pt>
                <c:pt idx="13">
                  <c:v>2147483648</c:v>
                </c:pt>
                <c:pt idx="14">
                  <c:v>4294967296</c:v>
                </c:pt>
                <c:pt idx="15">
                  <c:v>8589934592</c:v>
                </c:pt>
                <c:pt idx="16">
                  <c:v>17179869184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7DF-454C-B429-9DD7DE3F9D30}"/>
            </c:ext>
          </c:extLst>
        </c:ser>
        <c:ser>
          <c:idx val="0"/>
          <c:order val="2"/>
          <c:tx>
            <c:strRef>
              <c:f>'moore''s law'!$B$1</c:f>
              <c:strCache>
                <c:ptCount val="1"/>
                <c:pt idx="0">
                  <c:v>CPU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rgbClr val="5B9BD5">
                  <a:alpha val="50196"/>
                </a:srgb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'moore''s law'!$A$3:$A$36</c:f>
              <c:numCache>
                <c:formatCode>General</c:formatCode>
                <c:ptCount val="34"/>
                <c:pt idx="0">
                  <c:v>1971</c:v>
                </c:pt>
                <c:pt idx="1">
                  <c:v>1972</c:v>
                </c:pt>
                <c:pt idx="2">
                  <c:v>1974</c:v>
                </c:pt>
                <c:pt idx="3">
                  <c:v>1978</c:v>
                </c:pt>
                <c:pt idx="4">
                  <c:v>1982</c:v>
                </c:pt>
                <c:pt idx="5">
                  <c:v>1985</c:v>
                </c:pt>
                <c:pt idx="6">
                  <c:v>1989</c:v>
                </c:pt>
                <c:pt idx="7">
                  <c:v>1993</c:v>
                </c:pt>
                <c:pt idx="8">
                  <c:v>1997</c:v>
                </c:pt>
                <c:pt idx="9">
                  <c:v>1999</c:v>
                </c:pt>
                <c:pt idx="10">
                  <c:v>2000</c:v>
                </c:pt>
                <c:pt idx="11">
                  <c:v>2003</c:v>
                </c:pt>
                <c:pt idx="12">
                  <c:v>2004</c:v>
                </c:pt>
                <c:pt idx="13">
                  <c:v>2006</c:v>
                </c:pt>
                <c:pt idx="14">
                  <c:v>2006</c:v>
                </c:pt>
                <c:pt idx="15">
                  <c:v>2008</c:v>
                </c:pt>
                <c:pt idx="16">
                  <c:v>2008</c:v>
                </c:pt>
                <c:pt idx="17">
                  <c:v>2008</c:v>
                </c:pt>
                <c:pt idx="18">
                  <c:v>2010</c:v>
                </c:pt>
                <c:pt idx="19">
                  <c:v>2010</c:v>
                </c:pt>
                <c:pt idx="20">
                  <c:v>2010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2011</c:v>
                </c:pt>
                <c:pt idx="25">
                  <c:v>2011</c:v>
                </c:pt>
                <c:pt idx="26">
                  <c:v>2011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 formatCode="0">
                  <c:v>2014.87</c:v>
                </c:pt>
                <c:pt idx="32" formatCode="0">
                  <c:v>2015.23</c:v>
                </c:pt>
                <c:pt idx="33" formatCode="0">
                  <c:v>2016.3154</c:v>
                </c:pt>
              </c:numCache>
            </c:numRef>
          </c:xVal>
          <c:yVal>
            <c:numRef>
              <c:f>'moore''s law'!$B$3:$B$36</c:f>
              <c:numCache>
                <c:formatCode>#,##0</c:formatCode>
                <c:ptCount val="34"/>
                <c:pt idx="0">
                  <c:v>2250</c:v>
                </c:pt>
                <c:pt idx="1">
                  <c:v>2500</c:v>
                </c:pt>
                <c:pt idx="2">
                  <c:v>5000</c:v>
                </c:pt>
                <c:pt idx="3">
                  <c:v>29000</c:v>
                </c:pt>
                <c:pt idx="4">
                  <c:v>120000</c:v>
                </c:pt>
                <c:pt idx="5">
                  <c:v>275000</c:v>
                </c:pt>
                <c:pt idx="6">
                  <c:v>1180000</c:v>
                </c:pt>
                <c:pt idx="7">
                  <c:v>3100000</c:v>
                </c:pt>
                <c:pt idx="8">
                  <c:v>7500000</c:v>
                </c:pt>
                <c:pt idx="9">
                  <c:v>24000000</c:v>
                </c:pt>
                <c:pt idx="10">
                  <c:v>42000000</c:v>
                </c:pt>
                <c:pt idx="11">
                  <c:v>220000000</c:v>
                </c:pt>
                <c:pt idx="12">
                  <c:v>592000000</c:v>
                </c:pt>
                <c:pt idx="13">
                  <c:v>291000000</c:v>
                </c:pt>
                <c:pt idx="14">
                  <c:v>1700000000</c:v>
                </c:pt>
                <c:pt idx="16">
                  <c:v>731000000</c:v>
                </c:pt>
                <c:pt idx="17">
                  <c:v>1900000000</c:v>
                </c:pt>
                <c:pt idx="18">
                  <c:v>1170000000</c:v>
                </c:pt>
                <c:pt idx="19">
                  <c:v>2000000000</c:v>
                </c:pt>
                <c:pt idx="20">
                  <c:v>2300000000</c:v>
                </c:pt>
                <c:pt idx="21">
                  <c:v>2270000000</c:v>
                </c:pt>
                <c:pt idx="22">
                  <c:v>2600000000</c:v>
                </c:pt>
                <c:pt idx="23">
                  <c:v>504000000</c:v>
                </c:pt>
                <c:pt idx="24">
                  <c:v>624000000</c:v>
                </c:pt>
                <c:pt idx="25">
                  <c:v>995000000</c:v>
                </c:pt>
                <c:pt idx="26">
                  <c:v>1270000000</c:v>
                </c:pt>
                <c:pt idx="27">
                  <c:v>2270000000</c:v>
                </c:pt>
                <c:pt idx="28">
                  <c:v>1400000000</c:v>
                </c:pt>
                <c:pt idx="29" formatCode="_(* #,##0_);_(* \(#,##0\);_(* &quot;-&quot;_);_(@_)">
                  <c:v>3280000000</c:v>
                </c:pt>
                <c:pt idx="30" formatCode="_(* #,##0_);_(* \(#,##0\);_(* &quot;-&quot;_);_(@_)">
                  <c:v>4490000000</c:v>
                </c:pt>
                <c:pt idx="31" formatCode="_(* #,##0_);_(* \(#,##0\);_(* &quot;-&quot;_);_(@_)">
                  <c:v>6129511416.3525152</c:v>
                </c:pt>
                <c:pt idx="32" formatCode="_(* #,##0_);_(* \(#,##0\);_(* &quot;-&quot;_);_(@_)">
                  <c:v>6957061752.3470306</c:v>
                </c:pt>
                <c:pt idx="33" formatCode="General">
                  <c:v>10167773384.547407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7DF-454C-B429-9DD7DE3F9D30}"/>
            </c:ext>
          </c:extLst>
        </c:ser>
        <c:ser>
          <c:idx val="4"/>
          <c:order val="3"/>
          <c:tx>
            <c:strRef>
              <c:f>'moore''s law'!$H$1</c:f>
              <c:strCache>
                <c:ptCount val="1"/>
                <c:pt idx="0">
                  <c:v>3D NAND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noFill/>
              <a:ln w="50800">
                <a:solidFill>
                  <a:srgbClr val="0070C0"/>
                </a:solidFill>
              </a:ln>
              <a:effectLst/>
            </c:spPr>
          </c:marker>
          <c:xVal>
            <c:numRef>
              <c:f>'moore''s law'!$G$3:$G$62</c:f>
              <c:numCache>
                <c:formatCode>0.00</c:formatCode>
                <c:ptCount val="60"/>
                <c:pt idx="0">
                  <c:v>2016.25</c:v>
                </c:pt>
                <c:pt idx="1">
                  <c:v>2016.5</c:v>
                </c:pt>
                <c:pt idx="2">
                  <c:v>2017.4</c:v>
                </c:pt>
                <c:pt idx="3">
                  <c:v>2017.5</c:v>
                </c:pt>
                <c:pt idx="4">
                  <c:v>2018.6</c:v>
                </c:pt>
                <c:pt idx="5">
                  <c:v>1969.9703</c:v>
                </c:pt>
                <c:pt idx="6">
                  <c:v>1970.8605</c:v>
                </c:pt>
                <c:pt idx="7">
                  <c:v>1971.8249000000001</c:v>
                </c:pt>
                <c:pt idx="8">
                  <c:v>1973.0304000000001</c:v>
                </c:pt>
                <c:pt idx="9">
                  <c:v>1973.9763</c:v>
                </c:pt>
                <c:pt idx="10">
                  <c:v>1974.9776999999999</c:v>
                </c:pt>
                <c:pt idx="11">
                  <c:v>1975.9792</c:v>
                </c:pt>
                <c:pt idx="12">
                  <c:v>1977.9636</c:v>
                </c:pt>
                <c:pt idx="13">
                  <c:v>1977.9821999999999</c:v>
                </c:pt>
                <c:pt idx="14">
                  <c:v>1979.0208</c:v>
                </c:pt>
                <c:pt idx="15">
                  <c:v>1981.9139</c:v>
                </c:pt>
                <c:pt idx="16">
                  <c:v>1981.9881</c:v>
                </c:pt>
                <c:pt idx="17">
                  <c:v>1984.9739999999999</c:v>
                </c:pt>
                <c:pt idx="18">
                  <c:v>1985.0297</c:v>
                </c:pt>
                <c:pt idx="19">
                  <c:v>1987.0326</c:v>
                </c:pt>
                <c:pt idx="20">
                  <c:v>1988.9984999999999</c:v>
                </c:pt>
                <c:pt idx="21">
                  <c:v>1989.0355999999999</c:v>
                </c:pt>
                <c:pt idx="22">
                  <c:v>1991.0015000000001</c:v>
                </c:pt>
                <c:pt idx="23">
                  <c:v>1993.0045</c:v>
                </c:pt>
                <c:pt idx="24">
                  <c:v>1993.0415</c:v>
                </c:pt>
                <c:pt idx="25">
                  <c:v>1994.0059000000001</c:v>
                </c:pt>
                <c:pt idx="26">
                  <c:v>1994.9703</c:v>
                </c:pt>
                <c:pt idx="27">
                  <c:v>1996.0273999999999</c:v>
                </c:pt>
                <c:pt idx="28">
                  <c:v>1997.1216999999999</c:v>
                </c:pt>
                <c:pt idx="29">
                  <c:v>1998.0861</c:v>
                </c:pt>
                <c:pt idx="30">
                  <c:v>1998.9947999999999</c:v>
                </c:pt>
                <c:pt idx="31">
                  <c:v>1999.0504000000001</c:v>
                </c:pt>
                <c:pt idx="32">
                  <c:v>1999.9221</c:v>
                </c:pt>
                <c:pt idx="33">
                  <c:v>1999.9407000000001</c:v>
                </c:pt>
                <c:pt idx="34">
                  <c:v>2001.9807000000001</c:v>
                </c:pt>
                <c:pt idx="35">
                  <c:v>2001.9992999999999</c:v>
                </c:pt>
                <c:pt idx="36">
                  <c:v>2003.0563999999999</c:v>
                </c:pt>
                <c:pt idx="37">
                  <c:v>2003.9466</c:v>
                </c:pt>
                <c:pt idx="38">
                  <c:v>2003.9837</c:v>
                </c:pt>
                <c:pt idx="39">
                  <c:v>2006.0052000000001</c:v>
                </c:pt>
                <c:pt idx="40">
                  <c:v>2006.0237</c:v>
                </c:pt>
                <c:pt idx="41">
                  <c:v>2006.0979</c:v>
                </c:pt>
                <c:pt idx="42">
                  <c:v>2007.9525000000001</c:v>
                </c:pt>
                <c:pt idx="43">
                  <c:v>2008.0266999999999</c:v>
                </c:pt>
                <c:pt idx="44">
                  <c:v>2008.1750999999999</c:v>
                </c:pt>
                <c:pt idx="45">
                  <c:v>2008.9911</c:v>
                </c:pt>
                <c:pt idx="46">
                  <c:v>2009.9555</c:v>
                </c:pt>
                <c:pt idx="47">
                  <c:v>2010.0297</c:v>
                </c:pt>
                <c:pt idx="48">
                  <c:v>2010.7529999999999</c:v>
                </c:pt>
                <c:pt idx="49">
                  <c:v>2011.2908</c:v>
                </c:pt>
                <c:pt idx="50">
                  <c:v>2012.0326</c:v>
                </c:pt>
                <c:pt idx="51">
                  <c:v>2014.9815000000001</c:v>
                </c:pt>
                <c:pt idx="52">
                  <c:v>2015.5</c:v>
                </c:pt>
              </c:numCache>
            </c:numRef>
          </c:xVal>
          <c:yVal>
            <c:numRef>
              <c:f>'moore''s law'!$H$3:$H$62</c:f>
              <c:numCache>
                <c:formatCode>General</c:formatCode>
                <c:ptCount val="60"/>
                <c:pt idx="0" formatCode="0">
                  <c:v>412316860416</c:v>
                </c:pt>
                <c:pt idx="3" formatCode="0">
                  <c:v>1099511627776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7DF-454C-B429-9DD7DE3F9D30}"/>
            </c:ext>
          </c:extLst>
        </c:ser>
        <c:ser>
          <c:idx val="3"/>
          <c:order val="4"/>
          <c:tx>
            <c:strRef>
              <c:f>'moore''s law'!$I$1</c:f>
              <c:strCache>
                <c:ptCount val="1"/>
                <c:pt idx="0">
                  <c:v>3D XPoint™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50800">
                <a:solidFill>
                  <a:srgbClr val="C00000">
                    <a:alpha val="95000"/>
                  </a:srgbClr>
                </a:solidFill>
              </a:ln>
              <a:effectLst/>
            </c:spPr>
          </c:marker>
          <c:dPt>
            <c:idx val="49"/>
            <c:marker>
              <c:symbol val="x"/>
              <c:size val="10"/>
              <c:spPr>
                <a:noFill/>
                <a:ln w="50800">
                  <a:solidFill>
                    <a:srgbClr val="C00000">
                      <a:alpha val="95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7DF-454C-B429-9DD7DE3F9D30}"/>
              </c:ext>
            </c:extLst>
          </c:dPt>
          <c:xVal>
            <c:numRef>
              <c:f>'moore''s law'!$G$3:$G$62</c:f>
              <c:numCache>
                <c:formatCode>0.00</c:formatCode>
                <c:ptCount val="60"/>
                <c:pt idx="0">
                  <c:v>2016.25</c:v>
                </c:pt>
                <c:pt idx="1">
                  <c:v>2016.5</c:v>
                </c:pt>
                <c:pt idx="2">
                  <c:v>2017.4</c:v>
                </c:pt>
                <c:pt idx="3">
                  <c:v>2017.5</c:v>
                </c:pt>
                <c:pt idx="4">
                  <c:v>2018.6</c:v>
                </c:pt>
                <c:pt idx="5">
                  <c:v>1969.9703</c:v>
                </c:pt>
                <c:pt idx="6">
                  <c:v>1970.8605</c:v>
                </c:pt>
                <c:pt idx="7">
                  <c:v>1971.8249000000001</c:v>
                </c:pt>
                <c:pt idx="8">
                  <c:v>1973.0304000000001</c:v>
                </c:pt>
                <c:pt idx="9">
                  <c:v>1973.9763</c:v>
                </c:pt>
                <c:pt idx="10">
                  <c:v>1974.9776999999999</c:v>
                </c:pt>
                <c:pt idx="11">
                  <c:v>1975.9792</c:v>
                </c:pt>
                <c:pt idx="12">
                  <c:v>1977.9636</c:v>
                </c:pt>
                <c:pt idx="13">
                  <c:v>1977.9821999999999</c:v>
                </c:pt>
                <c:pt idx="14">
                  <c:v>1979.0208</c:v>
                </c:pt>
                <c:pt idx="15">
                  <c:v>1981.9139</c:v>
                </c:pt>
                <c:pt idx="16">
                  <c:v>1981.9881</c:v>
                </c:pt>
                <c:pt idx="17">
                  <c:v>1984.9739999999999</c:v>
                </c:pt>
                <c:pt idx="18">
                  <c:v>1985.0297</c:v>
                </c:pt>
                <c:pt idx="19">
                  <c:v>1987.0326</c:v>
                </c:pt>
                <c:pt idx="20">
                  <c:v>1988.9984999999999</c:v>
                </c:pt>
                <c:pt idx="21">
                  <c:v>1989.0355999999999</c:v>
                </c:pt>
                <c:pt idx="22">
                  <c:v>1991.0015000000001</c:v>
                </c:pt>
                <c:pt idx="23">
                  <c:v>1993.0045</c:v>
                </c:pt>
                <c:pt idx="24">
                  <c:v>1993.0415</c:v>
                </c:pt>
                <c:pt idx="25">
                  <c:v>1994.0059000000001</c:v>
                </c:pt>
                <c:pt idx="26">
                  <c:v>1994.9703</c:v>
                </c:pt>
                <c:pt idx="27">
                  <c:v>1996.0273999999999</c:v>
                </c:pt>
                <c:pt idx="28">
                  <c:v>1997.1216999999999</c:v>
                </c:pt>
                <c:pt idx="29">
                  <c:v>1998.0861</c:v>
                </c:pt>
                <c:pt idx="30">
                  <c:v>1998.9947999999999</c:v>
                </c:pt>
                <c:pt idx="31">
                  <c:v>1999.0504000000001</c:v>
                </c:pt>
                <c:pt idx="32">
                  <c:v>1999.9221</c:v>
                </c:pt>
                <c:pt idx="33">
                  <c:v>1999.9407000000001</c:v>
                </c:pt>
                <c:pt idx="34">
                  <c:v>2001.9807000000001</c:v>
                </c:pt>
                <c:pt idx="35">
                  <c:v>2001.9992999999999</c:v>
                </c:pt>
                <c:pt idx="36">
                  <c:v>2003.0563999999999</c:v>
                </c:pt>
                <c:pt idx="37">
                  <c:v>2003.9466</c:v>
                </c:pt>
                <c:pt idx="38">
                  <c:v>2003.9837</c:v>
                </c:pt>
                <c:pt idx="39">
                  <c:v>2006.0052000000001</c:v>
                </c:pt>
                <c:pt idx="40">
                  <c:v>2006.0237</c:v>
                </c:pt>
                <c:pt idx="41">
                  <c:v>2006.0979</c:v>
                </c:pt>
                <c:pt idx="42">
                  <c:v>2007.9525000000001</c:v>
                </c:pt>
                <c:pt idx="43">
                  <c:v>2008.0266999999999</c:v>
                </c:pt>
                <c:pt idx="44">
                  <c:v>2008.1750999999999</c:v>
                </c:pt>
                <c:pt idx="45">
                  <c:v>2008.9911</c:v>
                </c:pt>
                <c:pt idx="46">
                  <c:v>2009.9555</c:v>
                </c:pt>
                <c:pt idx="47">
                  <c:v>2010.0297</c:v>
                </c:pt>
                <c:pt idx="48">
                  <c:v>2010.7529999999999</c:v>
                </c:pt>
                <c:pt idx="49">
                  <c:v>2011.2908</c:v>
                </c:pt>
                <c:pt idx="50">
                  <c:v>2012.0326</c:v>
                </c:pt>
                <c:pt idx="51">
                  <c:v>2014.9815000000001</c:v>
                </c:pt>
                <c:pt idx="52">
                  <c:v>2015.5</c:v>
                </c:pt>
              </c:numCache>
            </c:numRef>
          </c:xVal>
          <c:yVal>
            <c:numRef>
              <c:f>'moore''s law'!$I$3:$I$62</c:f>
              <c:numCache>
                <c:formatCode>General</c:formatCode>
                <c:ptCount val="60"/>
                <c:pt idx="2" formatCode="0">
                  <c:v>137438953472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7DF-454C-B429-9DD7DE3F9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384200"/>
        <c:axId val="142653920"/>
      </c:scatterChart>
      <c:valAx>
        <c:axId val="522384200"/>
        <c:scaling>
          <c:orientation val="minMax"/>
          <c:max val="2018"/>
          <c:min val="1965"/>
        </c:scaling>
        <c:delete val="0"/>
        <c:axPos val="b"/>
        <c:numFmt formatCode="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42653920"/>
        <c:crosses val="autoZero"/>
        <c:crossBetween val="midCat"/>
        <c:minorUnit val="1"/>
      </c:valAx>
      <c:valAx>
        <c:axId val="142653920"/>
        <c:scaling>
          <c:logBase val="10"/>
          <c:orientation val="minMax"/>
          <c:max val="3000000000000"/>
          <c:min val="1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baseline="0">
                    <a:effectLst/>
                  </a:rPr>
                  <a:t>Transistor/Bit </a:t>
                </a:r>
                <a:r>
                  <a:rPr lang="en-US" sz="1800" b="1" i="0" baseline="0">
                    <a:solidFill>
                      <a:schemeClr val="accent1">
                        <a:lumMod val="50000"/>
                      </a:schemeClr>
                    </a:solidFill>
                  </a:rPr>
                  <a:t> Count per Die</a:t>
                </a:r>
              </a:p>
            </c:rich>
          </c:tx>
          <c:layout>
            <c:manualLayout>
              <c:xMode val="edge"/>
              <c:yMode val="edge"/>
              <c:x val="7.8771290164968866E-2"/>
              <c:y val="7.03066555158540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22384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76406117975534"/>
          <c:y val="3.6976136471440525E-2"/>
          <c:w val="0.16390325859345339"/>
          <c:h val="0.589621823011444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0.35881</cdr:x>
      <cdr:y>0.05506</cdr:y>
    </cdr:from>
    <cdr:to>
      <cdr:x>0.42463</cdr:x>
      <cdr:y>0.15365</cdr:y>
    </cdr:to>
    <cdr:pic>
      <cdr:nvPicPr>
        <cdr:cNvPr id="14" name="Picture 13">
          <a:extLst xmlns:a="http://schemas.openxmlformats.org/drawingml/2006/main">
            <a:ext uri="{FF2B5EF4-FFF2-40B4-BE49-F238E27FC236}">
              <a16:creationId xmlns:a16="http://schemas.microsoft.com/office/drawing/2014/main" id="{E09DD922-A2DC-E748-A4F1-D2DB732E6BE6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2693" t="32271" r="20122" b="18232"/>
        <a:stretch xmlns:a="http://schemas.openxmlformats.org/drawingml/2006/main"/>
      </cdr:blipFill>
      <cdr:spPr>
        <a:xfrm xmlns:a="http://schemas.openxmlformats.org/drawingml/2006/main">
          <a:off x="3662564" y="319194"/>
          <a:ext cx="671866" cy="5715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0.3548</cdr:x>
      <cdr:y>0.28954</cdr:y>
    </cdr:from>
    <cdr:to>
      <cdr:x>0.47252</cdr:x>
      <cdr:y>0.37934</cdr:y>
    </cdr:to>
    <cdr:pic>
      <cdr:nvPicPr>
        <cdr:cNvPr id="15" name="Picture 14">
          <a:extLst xmlns:a="http://schemas.openxmlformats.org/drawingml/2006/main">
            <a:ext uri="{FF2B5EF4-FFF2-40B4-BE49-F238E27FC236}">
              <a16:creationId xmlns:a16="http://schemas.microsoft.com/office/drawing/2014/main" id="{B21F209B-E349-9A4F-8222-FAB82634DDBB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4" t="44234" r="80126" b="37584"/>
        <a:stretch xmlns:a="http://schemas.openxmlformats.org/drawingml/2006/main"/>
      </cdr:blipFill>
      <cdr:spPr>
        <a:xfrm xmlns:a="http://schemas.openxmlformats.org/drawingml/2006/main">
          <a:off x="3621670" y="1678617"/>
          <a:ext cx="1201642" cy="5206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0.35651</cdr:x>
      <cdr:y>0.17658</cdr:y>
    </cdr:from>
    <cdr:to>
      <cdr:x>0.4249</cdr:x>
      <cdr:y>0.26655</cdr:y>
    </cdr:to>
    <cdr:pic>
      <cdr:nvPicPr>
        <cdr:cNvPr id="16" name="Picture 15">
          <a:extLst xmlns:a="http://schemas.openxmlformats.org/drawingml/2006/main">
            <a:ext uri="{FF2B5EF4-FFF2-40B4-BE49-F238E27FC236}">
              <a16:creationId xmlns:a16="http://schemas.microsoft.com/office/drawing/2014/main" id="{7E0DD5C5-E1FE-1D49-9F0D-EF9B8E2873C0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4023" t="49000" r="62915" b="28581"/>
        <a:stretch xmlns:a="http://schemas.openxmlformats.org/drawingml/2006/main"/>
      </cdr:blipFill>
      <cdr:spPr>
        <a:xfrm xmlns:a="http://schemas.openxmlformats.org/drawingml/2006/main">
          <a:off x="3639087" y="1023756"/>
          <a:ext cx="698100" cy="5216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0.35363</cdr:x>
      <cdr:y>0.531</cdr:y>
    </cdr:from>
    <cdr:to>
      <cdr:x>0.44674</cdr:x>
      <cdr:y>0.62644</cdr:y>
    </cdr:to>
    <cdr:pic>
      <cdr:nvPicPr>
        <cdr:cNvPr id="17" name="Picture 16">
          <a:extLst xmlns:a="http://schemas.openxmlformats.org/drawingml/2006/main">
            <a:ext uri="{FF2B5EF4-FFF2-40B4-BE49-F238E27FC236}">
              <a16:creationId xmlns:a16="http://schemas.microsoft.com/office/drawing/2014/main" id="{AD7F047F-6B7C-8046-906D-A7F223531F2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078" t="3642" b="4783"/>
        <a:stretch xmlns:a="http://schemas.openxmlformats.org/drawingml/2006/main"/>
      </cdr:blipFill>
      <cdr:spPr>
        <a:xfrm xmlns:a="http://schemas.openxmlformats.org/drawingml/2006/main">
          <a:off x="3609749" y="3078515"/>
          <a:ext cx="950432" cy="55331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0.35369</cdr:x>
      <cdr:y>0.40156</cdr:y>
    </cdr:from>
    <cdr:to>
      <cdr:x>0.44807</cdr:x>
      <cdr:y>0.50794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AA1D76E-8ACF-104B-B506-65C3316BA5F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3601357" y="2294164"/>
          <a:ext cx="961021" cy="6077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0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419600"/>
          </a:xfrm>
        </p:spPr>
        <p:txBody>
          <a:bodyPr/>
          <a:lstStyle/>
          <a:p>
            <a:r>
              <a:rPr lang="en-US" sz="1800" dirty="0"/>
              <a:t>Introduced to Chalcogenide – Memory devices, threshold switches and NVM cell</a:t>
            </a:r>
          </a:p>
          <a:p>
            <a:r>
              <a:rPr lang="en-US" sz="1800" dirty="0"/>
              <a:t>Introduction to 3DXP – </a:t>
            </a:r>
          </a:p>
          <a:p>
            <a:pPr lvl="1"/>
            <a:r>
              <a:rPr lang="en-US" sz="1800" dirty="0"/>
              <a:t>Operating point per IV and program transfer curves </a:t>
            </a:r>
          </a:p>
          <a:p>
            <a:pPr lvl="1"/>
            <a:r>
              <a:rPr lang="en-US" sz="1800" dirty="0"/>
              <a:t>Key material Attributes to device performance</a:t>
            </a:r>
          </a:p>
          <a:p>
            <a:r>
              <a:rPr lang="en-US" sz="1800" dirty="0"/>
              <a:t>Roadmap and Pathfinding</a:t>
            </a:r>
          </a:p>
          <a:p>
            <a:pPr lvl="1"/>
            <a:r>
              <a:rPr lang="en-US" sz="1800" dirty="0"/>
              <a:t>Roadmap and challenges in scaling and reliability </a:t>
            </a:r>
          </a:p>
          <a:p>
            <a:pPr lvl="1"/>
            <a:r>
              <a:rPr lang="en-US" sz="1800" dirty="0" err="1"/>
              <a:t>BiSM</a:t>
            </a:r>
            <a:endParaRPr lang="en-US" sz="1800" dirty="0"/>
          </a:p>
          <a:p>
            <a:pPr lvl="1"/>
            <a:r>
              <a:rPr lang="en-US" sz="1800" dirty="0"/>
              <a:t>3D Tiering</a:t>
            </a:r>
          </a:p>
          <a:p>
            <a:pPr lvl="1"/>
            <a:r>
              <a:rPr lang="en-US" sz="1800" dirty="0"/>
              <a:t>3D decoder</a:t>
            </a:r>
          </a:p>
          <a:p>
            <a:r>
              <a:rPr lang="en-US" sz="1800" dirty="0"/>
              <a:t>Long term research topic </a:t>
            </a:r>
          </a:p>
          <a:p>
            <a:pPr lvl="1"/>
            <a:r>
              <a:rPr lang="en-US" sz="1800" dirty="0"/>
              <a:t>Other RRAM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AEP Production Shipment Begins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9676" y="1222781"/>
            <a:ext cx="27817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Navin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 handing 1</a:t>
            </a:r>
            <a:r>
              <a:rPr lang="en-US" sz="24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production DIMM 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to Google on 8/8/18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871287" y="1605364"/>
            <a:ext cx="2520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Factory shipments</a:t>
            </a:r>
            <a:endParaRPr lang="en-US" b="1" dirty="0"/>
          </a:p>
        </p:txBody>
      </p:sp>
      <p:pic>
        <p:nvPicPr>
          <p:cNvPr id="1027" name="Picture 3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581614"/>
            <a:ext cx="3152951" cy="313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45"/>
          <a:stretch/>
        </p:blipFill>
        <p:spPr>
          <a:xfrm>
            <a:off x="4114799" y="2735288"/>
            <a:ext cx="4267201" cy="2958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13570" y="1364226"/>
            <a:ext cx="3273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Yield on 8/8/18: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Record wafer from IMFT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114" r="11114"/>
          <a:stretch/>
        </p:blipFill>
        <p:spPr>
          <a:xfrm>
            <a:off x="304800" y="2733296"/>
            <a:ext cx="3573836" cy="29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3DXP DIMM (Apache Pass, AEP)… Under the HOOD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352800"/>
            <a:ext cx="7620660" cy="28775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47800"/>
            <a:ext cx="747318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1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381000"/>
            <a:ext cx="8130394" cy="457200"/>
          </a:xfrm>
        </p:spPr>
        <p:txBody>
          <a:bodyPr/>
          <a:lstStyle/>
          <a:p>
            <a:r>
              <a:rPr lang="en-US" sz="4000" dirty="0"/>
              <a:t>3D-Xpoint™ </a:t>
            </a:r>
            <a:r>
              <a:rPr lang="en-US" sz="3600" dirty="0"/>
              <a:t>Roadmap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7749"/>
              </p:ext>
            </p:extLst>
          </p:nvPr>
        </p:nvGraphicFramePr>
        <p:xfrm>
          <a:off x="457200" y="1000117"/>
          <a:ext cx="9012016" cy="488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9064445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3731831538"/>
                    </a:ext>
                  </a:extLst>
                </a:gridCol>
                <a:gridCol w="1620616">
                  <a:extLst>
                    <a:ext uri="{9D8B030D-6E8A-4147-A177-3AD203B41FA5}">
                      <a16:colId xmlns:a16="http://schemas.microsoft.com/office/drawing/2014/main" val="51453334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920" marR="97920" marT="36576" marB="3657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Attributes</a:t>
                      </a:r>
                    </a:p>
                  </a:txBody>
                  <a:tcPr marL="97920" marR="97920" marT="36576" marB="3657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10s</a:t>
                      </a:r>
                    </a:p>
                  </a:txBody>
                  <a:tcPr marL="97920" marR="97920" marT="36576" marB="3657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20s</a:t>
                      </a:r>
                    </a:p>
                  </a:txBody>
                  <a:tcPr marL="97920" marR="97920" marT="36576" marB="36576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920" marR="97920" marT="36576" marB="36576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920" marR="97920" marT="36576" marB="3657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920" marR="97920" marT="36576" marB="36576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7920" marR="97920" marT="36576" marB="36576" vert="vert270" anchor="ctr" anchorCtr="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a:t>α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-Product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S15-128Gb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S26-256Gb</a:t>
                      </a: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Alpine Falls-256Gb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Atlantic Falls 512Gb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Atlantic Falls 512Gb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½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Pitch [nm]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20.5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14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14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GB Footprint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/GB]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400" baseline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400" baseline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Eff.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Bit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 Size[</a:t>
                      </a:r>
                      <a:r>
                        <a:rPr lang="el-GR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λ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7920" marR="97920" marT="36576" marB="3657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Array Arch</a:t>
                      </a:r>
                    </a:p>
                  </a:txBody>
                  <a:tcPr marL="97920" marR="97920" marT="36576" marB="36576" vert="vert270" anchor="ctr" anchorCtr="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Access</a:t>
                      </a:r>
                    </a:p>
                  </a:txBody>
                  <a:tcPr marL="97920" marR="97920" marT="36576" marB="36576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SLC,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1b/tile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Tile density [Mb/tile]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2Kx4K, 2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decks)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alibri" panose="020F0502020204030204" pitchFamily="34" charset="0"/>
                        </a:rPr>
                        <a:t>64 (4Kx4K, 4 decks)</a:t>
                      </a: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lvl="2" algn="l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</a:rPr>
                        <a:t>64 (4Kx4K, 4 decks)</a:t>
                      </a: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Partition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[GB/part]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 (128tiles X4 slices)</a:t>
                      </a: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alibri" panose="020F0502020204030204" pitchFamily="34" charset="0"/>
                        </a:rPr>
                        <a:t>1 (128 tiles X 1 slice)</a:t>
                      </a: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lvl="2" algn="l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</a:rPr>
                        <a:t>1 (128 tiles X 1 slice)</a:t>
                      </a: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Core [GB/die]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16 (16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Partitions)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pPr lvl="2" algn="l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32 (32 Partitions)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lvl="2" algn="l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64 (64 Partitions)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Performance</a:t>
                      </a:r>
                    </a:p>
                  </a:txBody>
                  <a:tcPr marL="97920" marR="97920" marT="36576" marB="36576" vert="vert270" anchor="ctr" anchorCtr="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R/W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Energy [</a:t>
                      </a:r>
                      <a:r>
                        <a:rPr lang="en-US" sz="1400" baseline="0" dirty="0" err="1">
                          <a:latin typeface="Calibri" panose="020F0502020204030204" pitchFamily="34" charset="0"/>
                        </a:rPr>
                        <a:t>pJ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/b]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65/192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52/118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17</a:t>
                      </a:r>
                      <a:r>
                        <a:rPr lang="en-US" sz="1400" baseline="0">
                          <a:latin typeface="Calibri" panose="020F0502020204030204" pitchFamily="34" charset="0"/>
                        </a:rPr>
                        <a:t>/34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R/W Latency [ns]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105/475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95/475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</a:rPr>
                        <a:t>80/475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R/W BW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[MB/s]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1600/550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1600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/800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aseline="0">
                          <a:latin typeface="Calibri" panose="020F0502020204030204" pitchFamily="34" charset="0"/>
                        </a:rPr>
                        <a:t>4800/2200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I/O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x8, 1600MTS, DDR4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x8, 1600MTS, DDR4</a:t>
                      </a:r>
                    </a:p>
                  </a:txBody>
                  <a:tcPr marL="97920" marR="97920" marT="36576" marB="36576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x8, 4800MTS, DDR5</a:t>
                      </a: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Reference Memory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&amp; Storage Technologies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 anchor="ctr"/>
                </a:tc>
                <a:tc gridSpan="5">
                  <a:txBody>
                    <a:bodyPr/>
                    <a:lstStyle/>
                    <a:p>
                      <a:pPr lvl="0"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LPDDR4 DRAM:   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19nm, 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SLC, 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40mm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/GB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,  13</a:t>
                      </a:r>
                      <a:r>
                        <a:rPr lang="el-GR" sz="140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λ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in 2017</a:t>
                      </a:r>
                      <a:br>
                        <a:rPr lang="en-US" sz="1400" baseline="0" dirty="0">
                          <a:latin typeface="Calibri" panose="020F0502020204030204" pitchFamily="34" charset="0"/>
                        </a:rPr>
                      </a:b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HBM2E DRAM:    16nm,  SLC,  60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/GB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,  27</a:t>
                      </a:r>
                      <a:r>
                        <a:rPr lang="el-GR" sz="140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λ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in 2020</a:t>
                      </a:r>
                    </a:p>
                    <a:p>
                      <a:pPr lvl="0" algn="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2D-NAND:    20nm,  TLC, 9.2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/GB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, 2.5</a:t>
                      </a:r>
                      <a:r>
                        <a:rPr lang="el-GR" sz="140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λ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in 2014 </a:t>
                      </a:r>
                    </a:p>
                    <a:p>
                      <a:pPr lvl="0" algn="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3D-NAND:    64tier, QLC, 1.4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aseline="30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/GB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,           in 2018</a:t>
                      </a:r>
                    </a:p>
                  </a:txBody>
                  <a:tcPr marL="0" marR="731520" marT="36576" marB="36576"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97920" marR="97920" marT="36576" marB="365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r"/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0" marR="731520" marT="36576" marB="36576" anchor="ctr"/>
                </a:tc>
                <a:tc hMerge="1">
                  <a:txBody>
                    <a:bodyPr/>
                    <a:lstStyle/>
                    <a:p>
                      <a:pPr lvl="0" algn="r"/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0" marR="731520" marT="36576" marB="3657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9469214" y="542917"/>
            <a:ext cx="1810901" cy="1514483"/>
            <a:chOff x="9220041" y="304800"/>
            <a:chExt cx="1810901" cy="15144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0041" y="304800"/>
              <a:ext cx="1810901" cy="151448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125491" y="914400"/>
              <a:ext cx="88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2 decks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71006" y="2209800"/>
            <a:ext cx="1815874" cy="2514600"/>
            <a:chOff x="9221833" y="2057400"/>
            <a:chExt cx="1815874" cy="2514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t="4170" b="2857"/>
            <a:stretch/>
          </p:blipFill>
          <p:spPr>
            <a:xfrm>
              <a:off x="9221833" y="2057400"/>
              <a:ext cx="1809109" cy="2514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48040" y="3733800"/>
              <a:ext cx="88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4 decks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69214" y="4876800"/>
            <a:ext cx="1828959" cy="1524000"/>
            <a:chOff x="9220041" y="4800600"/>
            <a:chExt cx="1828959" cy="1524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t="4554" b="4545"/>
            <a:stretch/>
          </p:blipFill>
          <p:spPr>
            <a:xfrm>
              <a:off x="9220041" y="4800600"/>
              <a:ext cx="1828959" cy="1524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287000" y="5695890"/>
              <a:ext cx="5661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S26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18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5537-F176-1C4B-B500-E4136AC3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EA5B-8DF2-6F4E-B77F-1D93BD306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3DXP – 20nm, 2 deck, 128Gb example</a:t>
            </a:r>
          </a:p>
          <a:p>
            <a:pPr lvl="1"/>
            <a:r>
              <a:rPr lang="en-US" sz="2000" dirty="0"/>
              <a:t>Array architecture and  Operating Principle </a:t>
            </a:r>
          </a:p>
          <a:p>
            <a:pPr lvl="1"/>
            <a:r>
              <a:rPr lang="en-US" sz="2000" dirty="0">
                <a:sym typeface="Wingdings" pitchFamily="2" charset="2"/>
              </a:rPr>
              <a:t>Cell Architecture and Electrical Characteristics (QS-IV and Program Transfer Curves)</a:t>
            </a:r>
            <a:endParaRPr lang="en-US" sz="2000" dirty="0"/>
          </a:p>
          <a:p>
            <a:pPr lvl="1"/>
            <a:r>
              <a:rPr lang="en-US" sz="2000" dirty="0"/>
              <a:t>Role of PM, SD and Electrode and success criteria</a:t>
            </a:r>
          </a:p>
          <a:p>
            <a:r>
              <a:rPr lang="en-US" sz="1800" dirty="0"/>
              <a:t>Roadmap and enablers</a:t>
            </a:r>
          </a:p>
          <a:p>
            <a:pPr lvl="1"/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Gen 20s’ </a:t>
            </a:r>
            <a:r>
              <a:rPr lang="en-US" sz="1800" dirty="0">
                <a:sym typeface="Wingdings" pitchFamily="2" charset="2"/>
              </a:rPr>
              <a:t> –30% cost (by 4deck) and –30% energy (by circuit architecture)</a:t>
            </a:r>
            <a:endParaRPr lang="en-US" sz="1800" dirty="0"/>
          </a:p>
          <a:p>
            <a:pPr lvl="1"/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Gen P1240 </a:t>
            </a:r>
            <a:r>
              <a:rPr lang="en-US" sz="1800" dirty="0">
                <a:sym typeface="Wingdings" pitchFamily="2" charset="2"/>
              </a:rPr>
              <a:t> bandwidth improvement, enabled by advance CMOS and Low K dielectric </a:t>
            </a:r>
            <a:endParaRPr lang="en-US" sz="1800" dirty="0"/>
          </a:p>
          <a:p>
            <a:pPr lvl="1"/>
            <a:r>
              <a:rPr lang="en-US" sz="1800" dirty="0"/>
              <a:t>4</a:t>
            </a:r>
            <a:r>
              <a:rPr lang="en-US" sz="1800" baseline="30000" dirty="0"/>
              <a:t>th</a:t>
            </a:r>
            <a:r>
              <a:rPr lang="en-US" sz="1800" dirty="0"/>
              <a:t> Gen P1241 </a:t>
            </a:r>
            <a:r>
              <a:rPr lang="en-US" sz="1800" dirty="0">
                <a:sym typeface="Wingdings" pitchFamily="2" charset="2"/>
              </a:rPr>
              <a:t> Device scaling, enabled by new material for window and disturb</a:t>
            </a:r>
            <a:endParaRPr lang="en-US" sz="1800" dirty="0"/>
          </a:p>
          <a:p>
            <a:r>
              <a:rPr lang="en-US" sz="1800" dirty="0"/>
              <a:t>Near term pathfinding topics and intercept horizon</a:t>
            </a:r>
          </a:p>
          <a:p>
            <a:pPr lvl="1"/>
            <a:r>
              <a:rPr lang="en-US" sz="1800" dirty="0" err="1"/>
              <a:t>BiSM</a:t>
            </a:r>
            <a:r>
              <a:rPr lang="en-US" sz="1800" dirty="0"/>
              <a:t>: 4</a:t>
            </a:r>
            <a:r>
              <a:rPr lang="en-US" sz="1800" baseline="30000" dirty="0"/>
              <a:t>th</a:t>
            </a:r>
            <a:r>
              <a:rPr lang="en-US" sz="1800" dirty="0"/>
              <a:t> Gen</a:t>
            </a:r>
          </a:p>
          <a:p>
            <a:pPr lvl="1"/>
            <a:r>
              <a:rPr lang="en-US" sz="1800" dirty="0"/>
              <a:t>3D Tiering: 6</a:t>
            </a:r>
            <a:r>
              <a:rPr lang="en-US" sz="1800" baseline="30000" dirty="0"/>
              <a:t>th</a:t>
            </a:r>
            <a:r>
              <a:rPr lang="en-US" sz="1800" dirty="0"/>
              <a:t> Gen and beyond</a:t>
            </a:r>
          </a:p>
          <a:p>
            <a:r>
              <a:rPr lang="en-US" sz="1800" dirty="0"/>
              <a:t>Long term research topic </a:t>
            </a:r>
          </a:p>
          <a:p>
            <a:pPr lvl="1"/>
            <a:r>
              <a:rPr lang="en-US" sz="1800" dirty="0"/>
              <a:t>3DXP for embedded memory subsystem.</a:t>
            </a:r>
          </a:p>
          <a:p>
            <a:pPr lvl="1"/>
            <a:r>
              <a:rPr lang="en-US" sz="1800" dirty="0"/>
              <a:t>Alternative SD/</a:t>
            </a:r>
            <a:r>
              <a:rPr lang="en-US" sz="1800" dirty="0" err="1"/>
              <a:t>BiSM</a:t>
            </a:r>
            <a:r>
              <a:rPr lang="en-US" sz="1800" dirty="0"/>
              <a:t> to improve RWB and reduce voltage rail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8CB5-7383-7D42-88CE-9F24BA08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in action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147021"/>
              </p:ext>
            </p:extLst>
          </p:nvPr>
        </p:nvGraphicFramePr>
        <p:xfrm>
          <a:off x="914400" y="1219200"/>
          <a:ext cx="103632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699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3D </a:t>
            </a:r>
            <a:r>
              <a:rPr lang="en-US" sz="3200" dirty="0" err="1"/>
              <a:t>Xpoint</a:t>
            </a:r>
            <a:r>
              <a:rPr lang="en-US" sz="3200" dirty="0"/>
              <a:t>™ Technology – </a:t>
            </a:r>
            <a:r>
              <a:rPr lang="en-US" sz="3200" dirty="0" err="1"/>
              <a:t>eg.</a:t>
            </a:r>
            <a:r>
              <a:rPr lang="en-US" sz="3200" dirty="0"/>
              <a:t> 20nm 2 deck 128Gbit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449F6D-D0E6-E349-A172-AD83C8C91228}"/>
              </a:ext>
            </a:extLst>
          </p:cNvPr>
          <p:cNvGrpSpPr/>
          <p:nvPr/>
        </p:nvGrpSpPr>
        <p:grpSpPr>
          <a:xfrm>
            <a:off x="965664" y="1574297"/>
            <a:ext cx="8800619" cy="3835903"/>
            <a:chOff x="718800" y="1129954"/>
            <a:chExt cx="10311936" cy="5055103"/>
          </a:xfrm>
        </p:grpSpPr>
        <p:pic>
          <p:nvPicPr>
            <p:cNvPr id="7" name="Picture 6" descr="http://wincgiproda.micron.com/webtemp/imaging/engsearch/cache/514338715.JPG">
              <a:extLst>
                <a:ext uri="{FF2B5EF4-FFF2-40B4-BE49-F238E27FC236}">
                  <a16:creationId xmlns:a16="http://schemas.microsoft.com/office/drawing/2014/main" id="{90B543FE-036B-504D-9ECA-42C6A21851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29" t="27876" r="33707" b="18537"/>
            <a:stretch/>
          </p:blipFill>
          <p:spPr bwMode="auto">
            <a:xfrm>
              <a:off x="6395844" y="3213803"/>
              <a:ext cx="2528123" cy="169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44196F-451D-9F4F-A831-85E7A1E15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9" t="10338" r="52684" b="13014"/>
            <a:stretch/>
          </p:blipFill>
          <p:spPr>
            <a:xfrm>
              <a:off x="9485772" y="2838779"/>
              <a:ext cx="1544964" cy="2341296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00BCC29-E5B3-2A4F-A04A-771C45FFD3E8}"/>
                </a:ext>
              </a:extLst>
            </p:cNvPr>
            <p:cNvSpPr/>
            <p:nvPr/>
          </p:nvSpPr>
          <p:spPr>
            <a:xfrm>
              <a:off x="7291177" y="3994235"/>
              <a:ext cx="421354" cy="497634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CF89B02-1555-8740-AE6D-9EE8C3014ECB}"/>
                </a:ext>
              </a:extLst>
            </p:cNvPr>
            <p:cNvSpPr/>
            <p:nvPr/>
          </p:nvSpPr>
          <p:spPr>
            <a:xfrm>
              <a:off x="7505419" y="4551686"/>
              <a:ext cx="1980354" cy="223213"/>
            </a:xfrm>
            <a:custGeom>
              <a:avLst/>
              <a:gdLst>
                <a:gd name="connsiteX0" fmla="*/ 18501 w 1074415"/>
                <a:gd name="connsiteY0" fmla="*/ 0 h 174353"/>
                <a:gd name="connsiteX1" fmla="*/ 62044 w 1074415"/>
                <a:gd name="connsiteY1" fmla="*/ 32657 h 174353"/>
                <a:gd name="connsiteX2" fmla="*/ 530129 w 1074415"/>
                <a:gd name="connsiteY2" fmla="*/ 174171 h 174353"/>
                <a:gd name="connsiteX3" fmla="*/ 1074415 w 1074415"/>
                <a:gd name="connsiteY3" fmla="*/ 0 h 17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415" h="174353">
                  <a:moveTo>
                    <a:pt x="18501" y="0"/>
                  </a:moveTo>
                  <a:cubicBezTo>
                    <a:pt x="-2363" y="1814"/>
                    <a:pt x="-23227" y="3628"/>
                    <a:pt x="62044" y="32657"/>
                  </a:cubicBezTo>
                  <a:cubicBezTo>
                    <a:pt x="147315" y="61686"/>
                    <a:pt x="361401" y="179614"/>
                    <a:pt x="530129" y="174171"/>
                  </a:cubicBezTo>
                  <a:cubicBezTo>
                    <a:pt x="698857" y="168728"/>
                    <a:pt x="886636" y="84364"/>
                    <a:pt x="1074415" y="0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FE2678-4E4E-A947-A4EC-48486002B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6200" y="2129920"/>
              <a:ext cx="1916535" cy="3055170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755CB05-C83D-0D4F-B178-1C4B9C068BF6}"/>
                </a:ext>
              </a:extLst>
            </p:cNvPr>
            <p:cNvSpPr/>
            <p:nvPr/>
          </p:nvSpPr>
          <p:spPr>
            <a:xfrm>
              <a:off x="4844467" y="3101849"/>
              <a:ext cx="556851" cy="373016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791827A-B63F-0A4E-BDFE-64B1EFCD2E38}"/>
                </a:ext>
              </a:extLst>
            </p:cNvPr>
            <p:cNvSpPr/>
            <p:nvPr/>
          </p:nvSpPr>
          <p:spPr>
            <a:xfrm>
              <a:off x="5163819" y="3517018"/>
              <a:ext cx="1168939" cy="687174"/>
            </a:xfrm>
            <a:custGeom>
              <a:avLst/>
              <a:gdLst>
                <a:gd name="connsiteX0" fmla="*/ 0 w 1433015"/>
                <a:gd name="connsiteY0" fmla="*/ 0 h 982638"/>
                <a:gd name="connsiteX1" fmla="*/ 573206 w 1433015"/>
                <a:gd name="connsiteY1" fmla="*/ 791570 h 982638"/>
                <a:gd name="connsiteX2" fmla="*/ 1433015 w 1433015"/>
                <a:gd name="connsiteY2" fmla="*/ 982638 h 9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3015" h="982638">
                  <a:moveTo>
                    <a:pt x="0" y="0"/>
                  </a:moveTo>
                  <a:cubicBezTo>
                    <a:pt x="167185" y="313898"/>
                    <a:pt x="334370" y="627797"/>
                    <a:pt x="573206" y="791570"/>
                  </a:cubicBezTo>
                  <a:cubicBezTo>
                    <a:pt x="812042" y="955343"/>
                    <a:pt x="1122528" y="968990"/>
                    <a:pt x="1433015" y="982638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E2FC19-9DD4-C946-8955-46D1F94B8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" t="3642" b="4783"/>
            <a:stretch/>
          </p:blipFill>
          <p:spPr>
            <a:xfrm rot="16200000">
              <a:off x="-507002" y="2355756"/>
              <a:ext cx="5055103" cy="2603500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4309B05-811A-5F47-B188-32F98E408A63}"/>
                </a:ext>
              </a:extLst>
            </p:cNvPr>
            <p:cNvSpPr/>
            <p:nvPr/>
          </p:nvSpPr>
          <p:spPr>
            <a:xfrm>
              <a:off x="2209801" y="2514600"/>
              <a:ext cx="304800" cy="220616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346A75-5198-474C-AEC7-F5AA10633614}"/>
                </a:ext>
              </a:extLst>
            </p:cNvPr>
            <p:cNvSpPr/>
            <p:nvPr/>
          </p:nvSpPr>
          <p:spPr>
            <a:xfrm>
              <a:off x="2362201" y="2787690"/>
              <a:ext cx="1521904" cy="869909"/>
            </a:xfrm>
            <a:custGeom>
              <a:avLst/>
              <a:gdLst>
                <a:gd name="connsiteX0" fmla="*/ 0 w 1433015"/>
                <a:gd name="connsiteY0" fmla="*/ 0 h 982638"/>
                <a:gd name="connsiteX1" fmla="*/ 573206 w 1433015"/>
                <a:gd name="connsiteY1" fmla="*/ 791570 h 982638"/>
                <a:gd name="connsiteX2" fmla="*/ 1433015 w 1433015"/>
                <a:gd name="connsiteY2" fmla="*/ 982638 h 9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3015" h="982638">
                  <a:moveTo>
                    <a:pt x="0" y="0"/>
                  </a:moveTo>
                  <a:cubicBezTo>
                    <a:pt x="167185" y="313898"/>
                    <a:pt x="334370" y="627797"/>
                    <a:pt x="573206" y="791570"/>
                  </a:cubicBezTo>
                  <a:cubicBezTo>
                    <a:pt x="812042" y="955343"/>
                    <a:pt x="1122528" y="968990"/>
                    <a:pt x="1433015" y="982638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34DB5D-A15A-6846-AE46-F90D2C9C1BA0}"/>
              </a:ext>
            </a:extLst>
          </p:cNvPr>
          <p:cNvGrpSpPr/>
          <p:nvPr/>
        </p:nvGrpSpPr>
        <p:grpSpPr>
          <a:xfrm>
            <a:off x="10077645" y="3300123"/>
            <a:ext cx="1075812" cy="1349478"/>
            <a:chOff x="7616926" y="4495801"/>
            <a:chExt cx="1075812" cy="1349478"/>
          </a:xfrm>
        </p:grpSpPr>
        <p:sp>
          <p:nvSpPr>
            <p:cNvPr id="18" name="Line 57">
              <a:extLst>
                <a:ext uri="{FF2B5EF4-FFF2-40B4-BE49-F238E27FC236}">
                  <a16:creationId xmlns:a16="http://schemas.microsoft.com/office/drawing/2014/main" id="{5216896E-98CB-A74D-BE39-3E931AEAA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6926" y="4512623"/>
              <a:ext cx="1075812" cy="11876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74">
              <a:extLst>
                <a:ext uri="{FF2B5EF4-FFF2-40B4-BE49-F238E27FC236}">
                  <a16:creationId xmlns:a16="http://schemas.microsoft.com/office/drawing/2014/main" id="{6339A3D7-03FE-4648-8BEE-A7B00EA8088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7696200" y="4495801"/>
              <a:ext cx="381000" cy="1147618"/>
              <a:chOff x="2496" y="1936"/>
              <a:chExt cx="288" cy="1136"/>
            </a:xfrm>
          </p:grpSpPr>
          <p:grpSp>
            <p:nvGrpSpPr>
              <p:cNvPr id="38" name="Group 75">
                <a:extLst>
                  <a:ext uri="{FF2B5EF4-FFF2-40B4-BE49-F238E27FC236}">
                    <a16:creationId xmlns:a16="http://schemas.microsoft.com/office/drawing/2014/main" id="{B4E4B48B-9438-174C-86EB-8279AB81A2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47" name="Oval 76">
                  <a:extLst>
                    <a:ext uri="{FF2B5EF4-FFF2-40B4-BE49-F238E27FC236}">
                      <a16:creationId xmlns:a16="http://schemas.microsoft.com/office/drawing/2014/main" id="{9528876A-568D-454C-90FC-0E1B33A34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7">
                  <a:extLst>
                    <a:ext uri="{FF2B5EF4-FFF2-40B4-BE49-F238E27FC236}">
                      <a16:creationId xmlns:a16="http://schemas.microsoft.com/office/drawing/2014/main" id="{1BCE7FC3-8FF7-3747-B395-7F47F942C3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78">
                  <a:extLst>
                    <a:ext uri="{FF2B5EF4-FFF2-40B4-BE49-F238E27FC236}">
                      <a16:creationId xmlns:a16="http://schemas.microsoft.com/office/drawing/2014/main" id="{F9145D49-66D9-3C4B-A1BE-3D325F6C4B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79">
                  <a:extLst>
                    <a:ext uri="{FF2B5EF4-FFF2-40B4-BE49-F238E27FC236}">
                      <a16:creationId xmlns:a16="http://schemas.microsoft.com/office/drawing/2014/main" id="{7761DD83-8456-8B45-8D6C-61110AC01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80">
                  <a:extLst>
                    <a:ext uri="{FF2B5EF4-FFF2-40B4-BE49-F238E27FC236}">
                      <a16:creationId xmlns:a16="http://schemas.microsoft.com/office/drawing/2014/main" id="{A2F51249-36C5-7142-9C94-26955D74BA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81">
                  <a:extLst>
                    <a:ext uri="{FF2B5EF4-FFF2-40B4-BE49-F238E27FC236}">
                      <a16:creationId xmlns:a16="http://schemas.microsoft.com/office/drawing/2014/main" id="{4C632502-B32D-A64C-A55E-C479C9D8C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" name="Line 82">
                <a:extLst>
                  <a:ext uri="{FF2B5EF4-FFF2-40B4-BE49-F238E27FC236}">
                    <a16:creationId xmlns:a16="http://schemas.microsoft.com/office/drawing/2014/main" id="{C88F401C-EA6E-4644-B0DA-02034857C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" name="Group 83">
                <a:extLst>
                  <a:ext uri="{FF2B5EF4-FFF2-40B4-BE49-F238E27FC236}">
                    <a16:creationId xmlns:a16="http://schemas.microsoft.com/office/drawing/2014/main" id="{28CA9FE6-6AF7-3248-ACEA-83988B1CB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43" name="Oval 84">
                  <a:extLst>
                    <a:ext uri="{FF2B5EF4-FFF2-40B4-BE49-F238E27FC236}">
                      <a16:creationId xmlns:a16="http://schemas.microsoft.com/office/drawing/2014/main" id="{FBBEBACF-3685-E640-8EF4-144A1B307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85">
                  <a:extLst>
                    <a:ext uri="{FF2B5EF4-FFF2-40B4-BE49-F238E27FC236}">
                      <a16:creationId xmlns:a16="http://schemas.microsoft.com/office/drawing/2014/main" id="{8917B123-D9B8-F148-981E-28E1BCB96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86">
                  <a:extLst>
                    <a:ext uri="{FF2B5EF4-FFF2-40B4-BE49-F238E27FC236}">
                      <a16:creationId xmlns:a16="http://schemas.microsoft.com/office/drawing/2014/main" id="{FE2D85BD-97FC-1546-8A7A-D35D474EB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87">
                  <a:extLst>
                    <a:ext uri="{FF2B5EF4-FFF2-40B4-BE49-F238E27FC236}">
                      <a16:creationId xmlns:a16="http://schemas.microsoft.com/office/drawing/2014/main" id="{E62290D4-460C-1D47-9925-00AE919B7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Line 88">
                <a:extLst>
                  <a:ext uri="{FF2B5EF4-FFF2-40B4-BE49-F238E27FC236}">
                    <a16:creationId xmlns:a16="http://schemas.microsoft.com/office/drawing/2014/main" id="{36E33FE5-9770-9745-941B-610B25C75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30" y="1936"/>
                <a:ext cx="10" cy="27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89">
                <a:extLst>
                  <a:ext uri="{FF2B5EF4-FFF2-40B4-BE49-F238E27FC236}">
                    <a16:creationId xmlns:a16="http://schemas.microsoft.com/office/drawing/2014/main" id="{02395B2B-F1A1-F14B-AC9D-59CF443A7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Line 105">
              <a:extLst>
                <a:ext uri="{FF2B5EF4-FFF2-40B4-BE49-F238E27FC236}">
                  <a16:creationId xmlns:a16="http://schemas.microsoft.com/office/drawing/2014/main" id="{7490A43A-A557-CC4D-A47F-9FFE8BE16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6927" y="5464279"/>
              <a:ext cx="549976" cy="38100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74">
              <a:extLst>
                <a:ext uri="{FF2B5EF4-FFF2-40B4-BE49-F238E27FC236}">
                  <a16:creationId xmlns:a16="http://schemas.microsoft.com/office/drawing/2014/main" id="{2D1BAD5D-41C9-7446-8C2D-429E7C9C86E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258175" y="4518089"/>
              <a:ext cx="381000" cy="1147618"/>
              <a:chOff x="2496" y="1936"/>
              <a:chExt cx="288" cy="1136"/>
            </a:xfrm>
          </p:grpSpPr>
          <p:grpSp>
            <p:nvGrpSpPr>
              <p:cNvPr id="23" name="Group 75">
                <a:extLst>
                  <a:ext uri="{FF2B5EF4-FFF2-40B4-BE49-F238E27FC236}">
                    <a16:creationId xmlns:a16="http://schemas.microsoft.com/office/drawing/2014/main" id="{01116BE7-1C34-8549-B3B7-814555A41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32" name="Oval 76">
                  <a:extLst>
                    <a:ext uri="{FF2B5EF4-FFF2-40B4-BE49-F238E27FC236}">
                      <a16:creationId xmlns:a16="http://schemas.microsoft.com/office/drawing/2014/main" id="{D942B763-FBF2-AC41-870F-54398A8F1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7">
                  <a:extLst>
                    <a:ext uri="{FF2B5EF4-FFF2-40B4-BE49-F238E27FC236}">
                      <a16:creationId xmlns:a16="http://schemas.microsoft.com/office/drawing/2014/main" id="{9591F889-1041-DE45-BD0F-5291AE1DD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78">
                  <a:extLst>
                    <a:ext uri="{FF2B5EF4-FFF2-40B4-BE49-F238E27FC236}">
                      <a16:creationId xmlns:a16="http://schemas.microsoft.com/office/drawing/2014/main" id="{B66FDD16-7088-6640-92D9-43B1EC982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79">
                  <a:extLst>
                    <a:ext uri="{FF2B5EF4-FFF2-40B4-BE49-F238E27FC236}">
                      <a16:creationId xmlns:a16="http://schemas.microsoft.com/office/drawing/2014/main" id="{14F55E67-3E3A-1641-A365-D9BA9D10A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80">
                  <a:extLst>
                    <a:ext uri="{FF2B5EF4-FFF2-40B4-BE49-F238E27FC236}">
                      <a16:creationId xmlns:a16="http://schemas.microsoft.com/office/drawing/2014/main" id="{EFBF190C-89BA-5F4C-9946-A7A9274EB2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81">
                  <a:extLst>
                    <a:ext uri="{FF2B5EF4-FFF2-40B4-BE49-F238E27FC236}">
                      <a16:creationId xmlns:a16="http://schemas.microsoft.com/office/drawing/2014/main" id="{0BD12276-DCF1-C948-9FD5-80D03225A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Line 82">
                <a:extLst>
                  <a:ext uri="{FF2B5EF4-FFF2-40B4-BE49-F238E27FC236}">
                    <a16:creationId xmlns:a16="http://schemas.microsoft.com/office/drawing/2014/main" id="{55D8C1E8-0A3C-BE4A-823F-6423031C2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83">
                <a:extLst>
                  <a:ext uri="{FF2B5EF4-FFF2-40B4-BE49-F238E27FC236}">
                    <a16:creationId xmlns:a16="http://schemas.microsoft.com/office/drawing/2014/main" id="{8EAB2AD6-7767-824D-8423-D1081B079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28" name="Oval 84">
                  <a:extLst>
                    <a:ext uri="{FF2B5EF4-FFF2-40B4-BE49-F238E27FC236}">
                      <a16:creationId xmlns:a16="http://schemas.microsoft.com/office/drawing/2014/main" id="{C3158AEC-7951-234C-8081-6D249FD23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85">
                  <a:extLst>
                    <a:ext uri="{FF2B5EF4-FFF2-40B4-BE49-F238E27FC236}">
                      <a16:creationId xmlns:a16="http://schemas.microsoft.com/office/drawing/2014/main" id="{55B70740-0D68-EE47-A839-5628D9FC1D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86">
                  <a:extLst>
                    <a:ext uri="{FF2B5EF4-FFF2-40B4-BE49-F238E27FC236}">
                      <a16:creationId xmlns:a16="http://schemas.microsoft.com/office/drawing/2014/main" id="{D8EBBDC6-0551-A940-B1E0-E371CD73B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87">
                  <a:extLst>
                    <a:ext uri="{FF2B5EF4-FFF2-40B4-BE49-F238E27FC236}">
                      <a16:creationId xmlns:a16="http://schemas.microsoft.com/office/drawing/2014/main" id="{77D6D472-8C76-724E-8073-07B3EC5DD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" name="Line 88">
                <a:extLst>
                  <a:ext uri="{FF2B5EF4-FFF2-40B4-BE49-F238E27FC236}">
                    <a16:creationId xmlns:a16="http://schemas.microsoft.com/office/drawing/2014/main" id="{2EFB6CC6-4A5D-C948-830F-933C9910C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30" y="1936"/>
                <a:ext cx="10" cy="27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89">
                <a:extLst>
                  <a:ext uri="{FF2B5EF4-FFF2-40B4-BE49-F238E27FC236}">
                    <a16:creationId xmlns:a16="http://schemas.microsoft.com/office/drawing/2014/main" id="{C09DBDA1-4A69-6D42-BFC7-4C648B4F2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Line 105">
              <a:extLst>
                <a:ext uri="{FF2B5EF4-FFF2-40B4-BE49-F238E27FC236}">
                  <a16:creationId xmlns:a16="http://schemas.microsoft.com/office/drawing/2014/main" id="{C4B761E0-5315-1C4A-866C-7ED0E8765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6903" y="5464279"/>
              <a:ext cx="525835" cy="38100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7F70-762D-EC41-9922-F5E5FDFA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114">
            <a:extLst>
              <a:ext uri="{FF2B5EF4-FFF2-40B4-BE49-F238E27FC236}">
                <a16:creationId xmlns:a16="http://schemas.microsoft.com/office/drawing/2014/main" id="{6181F3D7-3CAE-764E-81AA-280D3B1E41F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865312"/>
            <a:ext cx="4586288" cy="3616327"/>
            <a:chOff x="2112" y="8"/>
            <a:chExt cx="2889" cy="227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A66366-4CA7-E748-A8A0-2F5531E22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55"/>
              <a:ext cx="240" cy="183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D5CA99BC-D4A2-C942-9128-32F3A4616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1947"/>
              <a:ext cx="160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EE0D0ADC-3772-984C-AD54-00BCE0F8F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6" y="1886"/>
              <a:ext cx="0" cy="61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2CE2A54F-2B4B-2549-A185-DDE563B0E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6" y="1886"/>
              <a:ext cx="0" cy="61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6B8B71C1-C264-C54D-BBD8-E733BE553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6" y="1947"/>
              <a:ext cx="0" cy="61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8B3AA9E6-E2ED-7D42-9EDF-5BB1CEACA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6" y="1947"/>
              <a:ext cx="0" cy="61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FD3C196-5D69-4342-8387-2901DA254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6" y="1792"/>
              <a:ext cx="0" cy="61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1C5284-AC96-F54B-AF05-860EC0F2B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09"/>
              <a:ext cx="240" cy="183"/>
            </a:xfrm>
            <a:prstGeom prst="ellips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35EFC43A-6010-144F-8CDC-57AC5808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1701"/>
              <a:ext cx="160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6EE0A66F-DB15-6D4D-B9DC-5A383C5BF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6" y="1640"/>
              <a:ext cx="0" cy="61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DB3124A-1E13-104E-BD5C-0B887DCCF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6" y="1701"/>
              <a:ext cx="0" cy="61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737B4B6-B10B-4A45-94D3-5D50F2AF3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1488"/>
              <a:ext cx="0" cy="122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F3FC5890-6CCC-784D-9F9D-47D0F1E09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2038"/>
              <a:ext cx="0" cy="122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86FB6CDF-9877-1741-99EA-E7CFFDEED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528"/>
              <a:ext cx="1296" cy="12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17307C3A-AA47-0545-B698-50D33327F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160"/>
              <a:ext cx="1440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44A5BE-6785-FD47-843A-8AB04FEBB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279"/>
              <a:ext cx="240" cy="183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DBE27D7F-BE4A-7D4F-A501-3464B2AC4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1371"/>
              <a:ext cx="160" cy="0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1374FC0-273F-9D48-9034-E20B9FE83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0" y="1310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32E11CDB-1923-3843-BBA4-79A64FCF01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0" y="1310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F7742F34-5451-6449-8C27-395C9E378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0" y="1371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9EA572E0-4D78-EC43-8F64-57262B946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0" y="1371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3FCB7093-2E02-8A4B-9F5D-AC2671FF6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0" y="1216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9EEA1C-B3C4-A44B-86A8-25E8419AE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033"/>
              <a:ext cx="240" cy="183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BB0BB6C-B301-3142-B450-83340CEF9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1125"/>
              <a:ext cx="160" cy="0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5C586B43-C087-2642-BF34-A7998C8DA0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0" y="1064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643C0B5F-46E1-9041-8225-45548CA68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0" y="1125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C43C7C82-C7FD-9947-8566-4F8CCBDC5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0" y="912"/>
              <a:ext cx="0" cy="122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B6AC7544-A63B-1E44-A2E2-095763071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0" y="1462"/>
              <a:ext cx="0" cy="122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BAFADC8-0A24-6247-B2E6-120CAC854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991"/>
              <a:ext cx="240" cy="183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0F4CB757-8BFF-7C4F-9841-65A4F7D1A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1083"/>
              <a:ext cx="160" cy="0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CE004F45-90A6-5E46-993E-035FDF941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8" y="1022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3FB5F636-0581-0E40-8525-F2BA70298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" y="1022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CBF2EECD-6D90-694F-A99B-92B874E5A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8" y="1083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0BA0C310-7357-8A48-987A-5FB7F143B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1083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CDAFBC0F-8994-184F-B387-F9144C52F9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8" y="928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2AAE4B-FCF4-7F41-B706-250DE1CDA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745"/>
              <a:ext cx="240" cy="183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DF1F6F65-6A9D-FB4E-8BF8-C7EC9C510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837"/>
              <a:ext cx="160" cy="0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1DBAC702-B75A-3F41-89DA-40BFEBD55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" y="776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4338B3E5-53B9-964B-AC23-212D03254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837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B6E963D6-A58D-DC44-9AF6-E2C4B8441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8" y="624"/>
              <a:ext cx="0" cy="122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5C21D835-4D05-4248-B3FB-EBCECAA2A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8" y="1174"/>
              <a:ext cx="0" cy="122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1F7B7E8-F5A9-A848-9F59-43D93592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855"/>
              <a:ext cx="240" cy="183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DE229031-3891-D74A-B2F2-B29808530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1947"/>
              <a:ext cx="160" cy="0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1A511714-374E-594A-A260-6D05AB7A9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6" y="1886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1BD5C8A0-4862-7E4B-9E8C-C0268E591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6" y="1886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995FD5B6-F342-4648-B010-B8E3283A5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1947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A7FCAFEC-2857-6C4E-ACD3-A4C86BF06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1947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1E0A2EC6-8B40-254D-9FE1-699B4AF53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6" y="1792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F2A14AA-3A24-124C-A67C-865AF9792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09"/>
              <a:ext cx="240" cy="183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180F110F-38C3-7143-AD36-2C1A5B29F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1701"/>
              <a:ext cx="160" cy="0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C2D36C56-9C1C-B14A-9003-B09BDE0DC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6" y="1640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19F2136C-9EB7-0B4A-B111-6FFEC97B1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1701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A0D34C52-3C00-BB4A-A021-F6F6B53338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6" y="1488"/>
              <a:ext cx="0" cy="122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56453B8A-0361-2C4E-A4AC-07092D941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6" y="2038"/>
              <a:ext cx="0" cy="122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8EBFA623-5ECC-214C-AF39-45C54481A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528"/>
              <a:ext cx="1296" cy="120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6BB01B8-89BE-7F42-A411-0760154D2F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912"/>
              <a:ext cx="240" cy="672"/>
              <a:chOff x="2496" y="2016"/>
              <a:chExt cx="288" cy="1056"/>
            </a:xfrm>
          </p:grpSpPr>
          <p:grpSp>
            <p:nvGrpSpPr>
              <p:cNvPr id="100" name="Group 59">
                <a:extLst>
                  <a:ext uri="{FF2B5EF4-FFF2-40B4-BE49-F238E27FC236}">
                    <a16:creationId xmlns:a16="http://schemas.microsoft.com/office/drawing/2014/main" id="{20B9ADF8-ECA1-904C-9AE5-1C5310FF2D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109" name="Oval 60">
                  <a:extLst>
                    <a:ext uri="{FF2B5EF4-FFF2-40B4-BE49-F238E27FC236}">
                      <a16:creationId xmlns:a16="http://schemas.microsoft.com/office/drawing/2014/main" id="{5E6B90B2-7EAA-B34D-B349-2B2A6EEA0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Line 61">
                  <a:extLst>
                    <a:ext uri="{FF2B5EF4-FFF2-40B4-BE49-F238E27FC236}">
                      <a16:creationId xmlns:a16="http://schemas.microsoft.com/office/drawing/2014/main" id="{B3C414E2-0DA9-254B-804C-87303618FB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62">
                  <a:extLst>
                    <a:ext uri="{FF2B5EF4-FFF2-40B4-BE49-F238E27FC236}">
                      <a16:creationId xmlns:a16="http://schemas.microsoft.com/office/drawing/2014/main" id="{33096D0F-BDEF-0B47-B788-287D1A586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63">
                  <a:extLst>
                    <a:ext uri="{FF2B5EF4-FFF2-40B4-BE49-F238E27FC236}">
                      <a16:creationId xmlns:a16="http://schemas.microsoft.com/office/drawing/2014/main" id="{EA7A875E-4167-A744-8229-C2E6C7FD2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64">
                  <a:extLst>
                    <a:ext uri="{FF2B5EF4-FFF2-40B4-BE49-F238E27FC236}">
                      <a16:creationId xmlns:a16="http://schemas.microsoft.com/office/drawing/2014/main" id="{E9B0A1CF-77AC-FC45-85BE-DD2D9898AC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65">
                  <a:extLst>
                    <a:ext uri="{FF2B5EF4-FFF2-40B4-BE49-F238E27FC236}">
                      <a16:creationId xmlns:a16="http://schemas.microsoft.com/office/drawing/2014/main" id="{07375BA7-47E6-3C41-A793-A8D1D7A8B5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" name="Line 66">
                <a:extLst>
                  <a:ext uri="{FF2B5EF4-FFF2-40B4-BE49-F238E27FC236}">
                    <a16:creationId xmlns:a16="http://schemas.microsoft.com/office/drawing/2014/main" id="{BC1D5AF8-2754-054A-AFFD-074FC2BA0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" name="Group 67">
                <a:extLst>
                  <a:ext uri="{FF2B5EF4-FFF2-40B4-BE49-F238E27FC236}">
                    <a16:creationId xmlns:a16="http://schemas.microsoft.com/office/drawing/2014/main" id="{7E0D7DAE-8167-0848-822E-6310151C5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105" name="Oval 68">
                  <a:extLst>
                    <a:ext uri="{FF2B5EF4-FFF2-40B4-BE49-F238E27FC236}">
                      <a16:creationId xmlns:a16="http://schemas.microsoft.com/office/drawing/2014/main" id="{1440C0E5-A2DE-B541-A1B4-CE261D99D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Line 69">
                  <a:extLst>
                    <a:ext uri="{FF2B5EF4-FFF2-40B4-BE49-F238E27FC236}">
                      <a16:creationId xmlns:a16="http://schemas.microsoft.com/office/drawing/2014/main" id="{3F5A3C7C-F21C-A349-93B0-14CA3DAC0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70">
                  <a:extLst>
                    <a:ext uri="{FF2B5EF4-FFF2-40B4-BE49-F238E27FC236}">
                      <a16:creationId xmlns:a16="http://schemas.microsoft.com/office/drawing/2014/main" id="{D1712DE3-EF1D-E74A-9861-D25A4F7C9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71">
                  <a:extLst>
                    <a:ext uri="{FF2B5EF4-FFF2-40B4-BE49-F238E27FC236}">
                      <a16:creationId xmlns:a16="http://schemas.microsoft.com/office/drawing/2014/main" id="{46383197-6DF9-364A-B88D-6F084F01FD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Line 72">
                <a:extLst>
                  <a:ext uri="{FF2B5EF4-FFF2-40B4-BE49-F238E27FC236}">
                    <a16:creationId xmlns:a16="http://schemas.microsoft.com/office/drawing/2014/main" id="{3E64FF05-E8F9-5447-98CC-129416E40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73">
                <a:extLst>
                  <a:ext uri="{FF2B5EF4-FFF2-40B4-BE49-F238E27FC236}">
                    <a16:creationId xmlns:a16="http://schemas.microsoft.com/office/drawing/2014/main" id="{441685DC-9E5C-B540-8EAC-9E21BDE24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74">
              <a:extLst>
                <a:ext uri="{FF2B5EF4-FFF2-40B4-BE49-F238E27FC236}">
                  <a16:creationId xmlns:a16="http://schemas.microsoft.com/office/drawing/2014/main" id="{7052AAD1-49D2-0746-908C-08E85CB65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624"/>
              <a:ext cx="240" cy="672"/>
              <a:chOff x="2496" y="2016"/>
              <a:chExt cx="288" cy="1056"/>
            </a:xfrm>
          </p:grpSpPr>
          <p:grpSp>
            <p:nvGrpSpPr>
              <p:cNvPr id="85" name="Group 75">
                <a:extLst>
                  <a:ext uri="{FF2B5EF4-FFF2-40B4-BE49-F238E27FC236}">
                    <a16:creationId xmlns:a16="http://schemas.microsoft.com/office/drawing/2014/main" id="{BE949258-C6F2-BB46-A582-BBB484A35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94" name="Oval 76">
                  <a:extLst>
                    <a:ext uri="{FF2B5EF4-FFF2-40B4-BE49-F238E27FC236}">
                      <a16:creationId xmlns:a16="http://schemas.microsoft.com/office/drawing/2014/main" id="{52CED879-AA94-9644-93CA-E754DB411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77">
                  <a:extLst>
                    <a:ext uri="{FF2B5EF4-FFF2-40B4-BE49-F238E27FC236}">
                      <a16:creationId xmlns:a16="http://schemas.microsoft.com/office/drawing/2014/main" id="{56FF10F6-044A-804D-A76D-6F0C695D6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78">
                  <a:extLst>
                    <a:ext uri="{FF2B5EF4-FFF2-40B4-BE49-F238E27FC236}">
                      <a16:creationId xmlns:a16="http://schemas.microsoft.com/office/drawing/2014/main" id="{C87409AF-580E-6C41-AA09-3B487CC458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79">
                  <a:extLst>
                    <a:ext uri="{FF2B5EF4-FFF2-40B4-BE49-F238E27FC236}">
                      <a16:creationId xmlns:a16="http://schemas.microsoft.com/office/drawing/2014/main" id="{58EF45B0-BEC8-9644-BF34-26905D0CC9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80">
                  <a:extLst>
                    <a:ext uri="{FF2B5EF4-FFF2-40B4-BE49-F238E27FC236}">
                      <a16:creationId xmlns:a16="http://schemas.microsoft.com/office/drawing/2014/main" id="{E531327A-7909-FD4D-84BD-286966083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81">
                  <a:extLst>
                    <a:ext uri="{FF2B5EF4-FFF2-40B4-BE49-F238E27FC236}">
                      <a16:creationId xmlns:a16="http://schemas.microsoft.com/office/drawing/2014/main" id="{190996B5-093A-F34F-B2AF-E44A9E1D1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" name="Line 82">
                <a:extLst>
                  <a:ext uri="{FF2B5EF4-FFF2-40B4-BE49-F238E27FC236}">
                    <a16:creationId xmlns:a16="http://schemas.microsoft.com/office/drawing/2014/main" id="{D8E83597-1B06-5F49-A2BB-4FCB6DC42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7" name="Group 83">
                <a:extLst>
                  <a:ext uri="{FF2B5EF4-FFF2-40B4-BE49-F238E27FC236}">
                    <a16:creationId xmlns:a16="http://schemas.microsoft.com/office/drawing/2014/main" id="{46530735-BE6C-0E4E-BB02-137DB626F7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90" name="Oval 84">
                  <a:extLst>
                    <a:ext uri="{FF2B5EF4-FFF2-40B4-BE49-F238E27FC236}">
                      <a16:creationId xmlns:a16="http://schemas.microsoft.com/office/drawing/2014/main" id="{E9BE3914-433E-744F-9788-2F43AD1DD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85">
                  <a:extLst>
                    <a:ext uri="{FF2B5EF4-FFF2-40B4-BE49-F238E27FC236}">
                      <a16:creationId xmlns:a16="http://schemas.microsoft.com/office/drawing/2014/main" id="{81CB4688-CD80-584B-94C3-8D01107ED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86">
                  <a:extLst>
                    <a:ext uri="{FF2B5EF4-FFF2-40B4-BE49-F238E27FC236}">
                      <a16:creationId xmlns:a16="http://schemas.microsoft.com/office/drawing/2014/main" id="{98FFFD20-F260-D04E-A0E7-3E333770F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87">
                  <a:extLst>
                    <a:ext uri="{FF2B5EF4-FFF2-40B4-BE49-F238E27FC236}">
                      <a16:creationId xmlns:a16="http://schemas.microsoft.com/office/drawing/2014/main" id="{05FEF62A-3F04-5F47-B2AF-425B21D246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" name="Line 88">
                <a:extLst>
                  <a:ext uri="{FF2B5EF4-FFF2-40B4-BE49-F238E27FC236}">
                    <a16:creationId xmlns:a16="http://schemas.microsoft.com/office/drawing/2014/main" id="{F7189A67-4E0F-E240-A45F-8BAEC73B3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89">
                <a:extLst>
                  <a:ext uri="{FF2B5EF4-FFF2-40B4-BE49-F238E27FC236}">
                    <a16:creationId xmlns:a16="http://schemas.microsoft.com/office/drawing/2014/main" id="{824332BC-AF2B-9F4E-93F6-04365BF5C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Oval 90">
              <a:extLst>
                <a:ext uri="{FF2B5EF4-FFF2-40B4-BE49-F238E27FC236}">
                  <a16:creationId xmlns:a16="http://schemas.microsoft.com/office/drawing/2014/main" id="{62E24AB7-055A-D74B-86F8-2970A89C0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855"/>
              <a:ext cx="240" cy="183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91">
              <a:extLst>
                <a:ext uri="{FF2B5EF4-FFF2-40B4-BE49-F238E27FC236}">
                  <a16:creationId xmlns:a16="http://schemas.microsoft.com/office/drawing/2014/main" id="{8A59EDA4-B9E8-9C4A-AABF-39B974E07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" y="1947"/>
              <a:ext cx="160" cy="0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92">
              <a:extLst>
                <a:ext uri="{FF2B5EF4-FFF2-40B4-BE49-F238E27FC236}">
                  <a16:creationId xmlns:a16="http://schemas.microsoft.com/office/drawing/2014/main" id="{7872D8D4-D1A4-0247-AA19-82B6E0D28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4" y="1886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93">
              <a:extLst>
                <a:ext uri="{FF2B5EF4-FFF2-40B4-BE49-F238E27FC236}">
                  <a16:creationId xmlns:a16="http://schemas.microsoft.com/office/drawing/2014/main" id="{CA9C8478-0D7A-8141-8698-47319205CE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1886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94">
              <a:extLst>
                <a:ext uri="{FF2B5EF4-FFF2-40B4-BE49-F238E27FC236}">
                  <a16:creationId xmlns:a16="http://schemas.microsoft.com/office/drawing/2014/main" id="{DC17DD23-AAD2-D849-9173-7BA0DF977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4" y="1947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95">
              <a:extLst>
                <a:ext uri="{FF2B5EF4-FFF2-40B4-BE49-F238E27FC236}">
                  <a16:creationId xmlns:a16="http://schemas.microsoft.com/office/drawing/2014/main" id="{5039E5B5-18AC-D649-A226-22936C6C8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4" y="1947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96">
              <a:extLst>
                <a:ext uri="{FF2B5EF4-FFF2-40B4-BE49-F238E27FC236}">
                  <a16:creationId xmlns:a16="http://schemas.microsoft.com/office/drawing/2014/main" id="{19B74C79-8EB1-8046-B2F5-E411D3B82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4" y="1792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97">
              <a:extLst>
                <a:ext uri="{FF2B5EF4-FFF2-40B4-BE49-F238E27FC236}">
                  <a16:creationId xmlns:a16="http://schemas.microsoft.com/office/drawing/2014/main" id="{93ECF06C-825A-8D47-8071-321D671C4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09"/>
              <a:ext cx="240" cy="183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98">
              <a:extLst>
                <a:ext uri="{FF2B5EF4-FFF2-40B4-BE49-F238E27FC236}">
                  <a16:creationId xmlns:a16="http://schemas.microsoft.com/office/drawing/2014/main" id="{12F7E681-2B5A-4F43-AE08-84E4B7E76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" y="1701"/>
              <a:ext cx="160" cy="0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99">
              <a:extLst>
                <a:ext uri="{FF2B5EF4-FFF2-40B4-BE49-F238E27FC236}">
                  <a16:creationId xmlns:a16="http://schemas.microsoft.com/office/drawing/2014/main" id="{59775AF6-53F2-D848-A01A-4FAC80B905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1640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00">
              <a:extLst>
                <a:ext uri="{FF2B5EF4-FFF2-40B4-BE49-F238E27FC236}">
                  <a16:creationId xmlns:a16="http://schemas.microsoft.com/office/drawing/2014/main" id="{879847A4-21F8-EF41-8F48-72AD4F617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4" y="1701"/>
              <a:ext cx="0" cy="61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01">
              <a:extLst>
                <a:ext uri="{FF2B5EF4-FFF2-40B4-BE49-F238E27FC236}">
                  <a16:creationId xmlns:a16="http://schemas.microsoft.com/office/drawing/2014/main" id="{F1A6CAEB-7621-FF4B-9524-0EB3D5644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1488"/>
              <a:ext cx="0" cy="122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02">
              <a:extLst>
                <a:ext uri="{FF2B5EF4-FFF2-40B4-BE49-F238E27FC236}">
                  <a16:creationId xmlns:a16="http://schemas.microsoft.com/office/drawing/2014/main" id="{D4015205-100F-C249-9F5C-23AD4921E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2038"/>
              <a:ext cx="0" cy="122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3">
              <a:extLst>
                <a:ext uri="{FF2B5EF4-FFF2-40B4-BE49-F238E27FC236}">
                  <a16:creationId xmlns:a16="http://schemas.microsoft.com/office/drawing/2014/main" id="{58017D4C-7EB2-6342-A78A-F4441CE6D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528"/>
              <a:ext cx="1296" cy="120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4">
              <a:extLst>
                <a:ext uri="{FF2B5EF4-FFF2-40B4-BE49-F238E27FC236}">
                  <a16:creationId xmlns:a16="http://schemas.microsoft.com/office/drawing/2014/main" id="{59988BAD-FBBC-8A4E-B7BF-E5F710406D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1584"/>
              <a:ext cx="1440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05">
              <a:extLst>
                <a:ext uri="{FF2B5EF4-FFF2-40B4-BE49-F238E27FC236}">
                  <a16:creationId xmlns:a16="http://schemas.microsoft.com/office/drawing/2014/main" id="{65289981-F9E9-224B-AC62-706EC8A8A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1296"/>
              <a:ext cx="1440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06">
              <a:extLst>
                <a:ext uri="{FF2B5EF4-FFF2-40B4-BE49-F238E27FC236}">
                  <a16:creationId xmlns:a16="http://schemas.microsoft.com/office/drawing/2014/main" id="{26E8232F-02D1-134E-875A-6D3602879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632"/>
              <a:ext cx="41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latin typeface="Neo Sans Intel Medium" panose="020B0604020202020204" pitchFamily="34" charset="77"/>
                </a:rPr>
                <a:t>…</a:t>
              </a:r>
            </a:p>
          </p:txBody>
        </p:sp>
        <p:sp>
          <p:nvSpPr>
            <p:cNvPr id="78" name="Text Box 107">
              <a:extLst>
                <a:ext uri="{FF2B5EF4-FFF2-40B4-BE49-F238E27FC236}">
                  <a16:creationId xmlns:a16="http://schemas.microsoft.com/office/drawing/2014/main" id="{D8B55059-4264-F64A-B89A-C1EC2954E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4280188">
              <a:off x="3089" y="1055"/>
              <a:ext cx="41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latin typeface="Neo Sans Intel Medium" panose="020B0604020202020204" pitchFamily="34" charset="77"/>
                </a:rPr>
                <a:t>…</a:t>
              </a:r>
            </a:p>
          </p:txBody>
        </p:sp>
        <p:sp>
          <p:nvSpPr>
            <p:cNvPr id="79" name="Text Box 108">
              <a:extLst>
                <a:ext uri="{FF2B5EF4-FFF2-40B4-BE49-F238E27FC236}">
                  <a16:creationId xmlns:a16="http://schemas.microsoft.com/office/drawing/2014/main" id="{700FC7B3-C7D7-DF4F-A094-5584F9B4F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0" y="225"/>
              <a:ext cx="5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dirty="0" err="1">
                  <a:latin typeface="Neo Sans Intel" panose="020B0504020202020204" pitchFamily="34" charset="77"/>
                </a:rPr>
                <a:t>V</a:t>
              </a:r>
              <a:r>
                <a:rPr lang="en-US" altLang="en-US" sz="2000" b="1" baseline="-25000" dirty="0" err="1">
                  <a:latin typeface="Neo Sans Intel" panose="020B0504020202020204" pitchFamily="34" charset="77"/>
                </a:rPr>
                <a:t>access</a:t>
              </a:r>
              <a:endParaRPr lang="en-US" altLang="en-US" sz="2000" b="1" baseline="-25000" dirty="0">
                <a:latin typeface="Neo Sans Intel" panose="020B0504020202020204" pitchFamily="34" charset="77"/>
              </a:endParaRPr>
            </a:p>
          </p:txBody>
        </p:sp>
        <p:sp>
          <p:nvSpPr>
            <p:cNvPr id="80" name="Text Box 109">
              <a:extLst>
                <a:ext uri="{FF2B5EF4-FFF2-40B4-BE49-F238E27FC236}">
                  <a16:creationId xmlns:a16="http://schemas.microsoft.com/office/drawing/2014/main" id="{C972AB33-097C-9E4B-8FF5-8049F5007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016"/>
              <a:ext cx="47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 dirty="0">
                  <a:latin typeface="Neo Sans Intel" panose="020B0504020202020204" pitchFamily="34" charset="77"/>
                </a:rPr>
                <a:t>0V</a:t>
              </a:r>
              <a:endParaRPr lang="en-US" altLang="en-US" b="1" baseline="-25000" dirty="0">
                <a:latin typeface="Neo Sans Intel" panose="020B0504020202020204" pitchFamily="34" charset="77"/>
              </a:endParaRPr>
            </a:p>
          </p:txBody>
        </p:sp>
        <p:sp>
          <p:nvSpPr>
            <p:cNvPr id="81" name="AutoShape 110">
              <a:extLst>
                <a:ext uri="{FF2B5EF4-FFF2-40B4-BE49-F238E27FC236}">
                  <a16:creationId xmlns:a16="http://schemas.microsoft.com/office/drawing/2014/main" id="{3750DD93-9887-DE4F-9D19-83FF7460A0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815" y="8"/>
              <a:ext cx="70" cy="925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82" name="Text Box 111">
              <a:extLst>
                <a:ext uri="{FF2B5EF4-FFF2-40B4-BE49-F238E27FC236}">
                  <a16:creationId xmlns:a16="http://schemas.microsoft.com/office/drawing/2014/main" id="{99227297-0D9E-3444-B4E6-F35423E3C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" y="1759"/>
              <a:ext cx="7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b="1" dirty="0">
                  <a:latin typeface="Neo Sans Intel" panose="020B0504020202020204" pitchFamily="34" charset="77"/>
                </a:rPr>
                <a:t>[M-1]</a:t>
              </a:r>
            </a:p>
            <a:p>
              <a:pPr algn="ctr"/>
              <a:r>
                <a:rPr lang="en-US" altLang="en-US" sz="2000" b="1" dirty="0">
                  <a:latin typeface="Neo Sans Intel" panose="020B0504020202020204" pitchFamily="34" charset="77"/>
                </a:rPr>
                <a:t>½V</a:t>
              </a:r>
              <a:r>
                <a:rPr lang="en-US" altLang="en-US" sz="2000" b="1" baseline="-25000" dirty="0">
                  <a:latin typeface="Neo Sans Intel" panose="020B0504020202020204" pitchFamily="34" charset="77"/>
                </a:rPr>
                <a:t>access</a:t>
              </a:r>
            </a:p>
          </p:txBody>
        </p:sp>
        <p:sp>
          <p:nvSpPr>
            <p:cNvPr id="83" name="Text Box 112">
              <a:extLst>
                <a:ext uri="{FF2B5EF4-FFF2-40B4-BE49-F238E27FC236}">
                  <a16:creationId xmlns:a16="http://schemas.microsoft.com/office/drawing/2014/main" id="{E763899E-DE1E-544E-8E62-175EF2CDD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8"/>
              <a:ext cx="63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000" b="1" dirty="0">
                  <a:latin typeface="Neo Sans Intel" panose="020B0504020202020204" pitchFamily="34" charset="77"/>
                </a:rPr>
                <a:t>[N-1] ½V</a:t>
              </a:r>
              <a:r>
                <a:rPr lang="en-US" altLang="en-US" sz="2000" b="1" baseline="-25000" dirty="0">
                  <a:latin typeface="Neo Sans Intel" panose="020B0504020202020204" pitchFamily="34" charset="77"/>
                </a:rPr>
                <a:t>access</a:t>
              </a:r>
            </a:p>
          </p:txBody>
        </p:sp>
        <p:sp>
          <p:nvSpPr>
            <p:cNvPr id="84" name="AutoShape 113">
              <a:extLst>
                <a:ext uri="{FF2B5EF4-FFF2-40B4-BE49-F238E27FC236}">
                  <a16:creationId xmlns:a16="http://schemas.microsoft.com/office/drawing/2014/main" id="{58E81133-5B7C-9C43-99F0-386B67443C99}"/>
                </a:ext>
              </a:extLst>
            </p:cNvPr>
            <p:cNvSpPr>
              <a:spLocks/>
            </p:cNvSpPr>
            <p:nvPr/>
          </p:nvSpPr>
          <p:spPr bwMode="auto">
            <a:xfrm rot="3011416">
              <a:off x="4199" y="1176"/>
              <a:ext cx="130" cy="978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529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7F70-762D-EC41-9922-F5E5FDFA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A6CD-B265-2F4E-AF01-A74AC8CA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6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2AAD-3A61-9744-9DC5-C7F2B0CC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7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874D-9AF7-A245-9F6B-C06B38BD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42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13134</TotalTime>
  <Words>460</Words>
  <Application>Microsoft Macintosh PowerPoint</Application>
  <PresentationFormat>Widescreen</PresentationFormat>
  <Paragraphs>108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Neo Sans Intel</vt:lpstr>
      <vt:lpstr>Neo Sans Intel Medium</vt:lpstr>
      <vt:lpstr>Arial</vt:lpstr>
      <vt:lpstr>Calibri</vt:lpstr>
      <vt:lpstr>Cambria Math</vt:lpstr>
      <vt:lpstr>Wingdings</vt:lpstr>
      <vt:lpstr>blank</vt:lpstr>
      <vt:lpstr>PowerPoint Presentation</vt:lpstr>
      <vt:lpstr>PowerPoint Presentation</vt:lpstr>
      <vt:lpstr>Moore’s Law in action</vt:lpstr>
      <vt:lpstr>3D Xpoint™ Technology – eg. 20nm 2 deck 128Gbit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AEP Production Shipment Begins </vt:lpstr>
      <vt:lpstr>3DXP DIMM (Apache Pass, AEP)… Under the HOOD</vt:lpstr>
      <vt:lpstr>3D-Xpoint™ Roadmap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CTPClassification=CTP_NT</cp:keywords>
  <cp:lastModifiedBy>Microsoft Office User</cp:lastModifiedBy>
  <cp:revision>26</cp:revision>
  <dcterms:created xsi:type="dcterms:W3CDTF">2018-11-02T15:13:33Z</dcterms:created>
  <dcterms:modified xsi:type="dcterms:W3CDTF">2018-11-20T01:04:09Z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