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59" r:id="rId5"/>
    <p:sldId id="292" r:id="rId6"/>
    <p:sldId id="266" r:id="rId7"/>
    <p:sldId id="335" r:id="rId8"/>
    <p:sldId id="336" r:id="rId9"/>
    <p:sldId id="412" r:id="rId10"/>
    <p:sldId id="396" r:id="rId11"/>
    <p:sldId id="389" r:id="rId12"/>
    <p:sldId id="407" r:id="rId13"/>
    <p:sldId id="395" r:id="rId14"/>
    <p:sldId id="408" r:id="rId15"/>
    <p:sldId id="401" r:id="rId16"/>
    <p:sldId id="341" r:id="rId17"/>
    <p:sldId id="413" r:id="rId18"/>
    <p:sldId id="414" r:id="rId19"/>
    <p:sldId id="404" r:id="rId20"/>
    <p:sldId id="406" r:id="rId21"/>
    <p:sldId id="410" r:id="rId22"/>
    <p:sldId id="415" r:id="rId23"/>
    <p:sldId id="403" r:id="rId24"/>
    <p:sldId id="409" r:id="rId25"/>
    <p:sldId id="262" r:id="rId26"/>
    <p:sldId id="267" r:id="rId27"/>
    <p:sldId id="268" r:id="rId28"/>
    <p:sldId id="269" r:id="rId29"/>
    <p:sldId id="270" r:id="rId30"/>
    <p:sldId id="271" r:id="rId31"/>
  </p:sldIdLst>
  <p:sldSz cx="12192000" cy="6858000"/>
  <p:notesSz cx="6858000" cy="9144000"/>
  <p:defaultTextStyle>
    <a:defPPr>
      <a:defRPr lang="en-US"/>
    </a:defPPr>
    <a:lvl1pPr marL="0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1pPr>
    <a:lvl2pPr marL="55408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2pPr>
    <a:lvl3pPr marL="110816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3pPr>
    <a:lvl4pPr marL="1662242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4pPr>
    <a:lvl5pPr marL="221632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5pPr>
    <a:lvl6pPr marL="277040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6pPr>
    <a:lvl7pPr marL="3324484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7pPr>
    <a:lvl8pPr marL="387856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8pPr>
    <a:lvl9pPr marL="443264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D2"/>
    <a:srgbClr val="0054B0"/>
    <a:srgbClr val="006FEA"/>
    <a:srgbClr val="0071EE"/>
    <a:srgbClr val="0150ED"/>
    <a:srgbClr val="0E5EFE"/>
    <a:srgbClr val="1E69FE"/>
    <a:srgbClr val="004FEE"/>
    <a:srgbClr val="005ADE"/>
    <a:srgbClr val="0D6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53" autoAdjust="0"/>
    <p:restoredTop sz="94660"/>
  </p:normalViewPr>
  <p:slideViewPr>
    <p:cSldViewPr>
      <p:cViewPr varScale="1">
        <p:scale>
          <a:sx n="113" d="100"/>
          <a:sy n="113" d="100"/>
        </p:scale>
        <p:origin x="592" y="16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5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EC177-E2E5-4455-82C1-178BA1878C75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04A1C-D9A7-450B-9BF6-70A1F0BF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3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2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18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80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4C29B-BCB3-4B96-BBE1-51630E7D82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07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4C29B-BCB3-4B96-BBE1-51630E7D82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62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4C29B-BCB3-4B96-BBE1-51630E7D82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79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4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4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77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0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5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00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9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42A4-00AB-46AA-904A-C2DB914853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3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6379"/>
            <a:ext cx="10363200" cy="1012825"/>
          </a:xfrm>
        </p:spPr>
        <p:txBody>
          <a:bodyPr/>
          <a:lstStyle>
            <a:lvl1pPr>
              <a:defRPr sz="48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8534400" cy="533401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2908" b="1"/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14400" y="2133600"/>
            <a:ext cx="1036320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2"/>
          </a:xfrm>
        </p:spPr>
        <p:txBody>
          <a:bodyPr/>
          <a:lstStyle>
            <a:lvl1pPr>
              <a:defRPr sz="3878"/>
            </a:lvl1pPr>
            <a:lvl2pPr>
              <a:defRPr sz="3393"/>
            </a:lvl2pPr>
            <a:lvl3pPr>
              <a:defRPr sz="2908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78"/>
            </a:lvl1pPr>
            <a:lvl2pPr marL="554035" indent="0">
              <a:buNone/>
              <a:defRPr sz="3393"/>
            </a:lvl2pPr>
            <a:lvl3pPr marL="1108070" indent="0">
              <a:buNone/>
              <a:defRPr sz="2908"/>
            </a:lvl3pPr>
            <a:lvl4pPr marL="1662105" indent="0">
              <a:buNone/>
              <a:defRPr sz="2424"/>
            </a:lvl4pPr>
            <a:lvl5pPr marL="2216140" indent="0">
              <a:buNone/>
              <a:defRPr sz="2424"/>
            </a:lvl5pPr>
            <a:lvl6pPr marL="2770175" indent="0">
              <a:buNone/>
              <a:defRPr sz="2424"/>
            </a:lvl6pPr>
            <a:lvl7pPr marL="3324210" indent="0">
              <a:buNone/>
              <a:defRPr sz="2424"/>
            </a:lvl7pPr>
            <a:lvl8pPr marL="3878245" indent="0">
              <a:buNone/>
              <a:defRPr sz="2424"/>
            </a:lvl8pPr>
            <a:lvl9pPr marL="4432280" indent="0">
              <a:buNone/>
              <a:defRPr sz="242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399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399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0073" y="776330"/>
            <a:ext cx="108712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 dirty="0">
                <a:latin typeface="Calibri" pitchFamily="34" charset="0"/>
                <a:cs typeface="Calibri" pitchFamily="34" charset="0"/>
              </a:rPr>
              <a:t>Phases:</a:t>
            </a:r>
            <a:r>
              <a:rPr lang="en-US" sz="1454" dirty="0">
                <a:latin typeface="Calibri" pitchFamily="34" charset="0"/>
                <a:cs typeface="Calibri" pitchFamily="34" charset="0"/>
              </a:rPr>
              <a:t>                        </a:t>
            </a:r>
            <a:r>
              <a:rPr lang="en-US" sz="1212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1-Assumption 2-Symptom 3-Speculation</a:t>
            </a:r>
            <a:r>
              <a:rPr lang="en-US" sz="1212" i="1" baseline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with limited data 4-Segmentation 5-ID’d 6-Containment deployed 7-Root cause validated</a:t>
            </a:r>
            <a:endParaRPr lang="en-US" sz="1454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364" y="62728"/>
            <a:ext cx="9882909" cy="457200"/>
          </a:xfrm>
        </p:spPr>
        <p:txBody>
          <a:bodyPr/>
          <a:lstStyle>
            <a:lvl1pPr algn="l">
              <a:defRPr sz="3393" baseline="0"/>
            </a:lvl1pPr>
          </a:lstStyle>
          <a:p>
            <a:r>
              <a:rPr lang="en-US" dirty="0"/>
              <a:t>(Enter Heading for Topic or Problem Statement)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0073" y="519928"/>
            <a:ext cx="85344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 dirty="0">
                <a:latin typeface="Calibri" pitchFamily="34" charset="0"/>
                <a:cs typeface="Calibri" pitchFamily="34" charset="0"/>
              </a:rPr>
              <a:t>Risk:</a:t>
            </a:r>
            <a:r>
              <a:rPr lang="en-US" sz="1454" b="0" u="none" baseline="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54" b="0" u="none" baseline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454" b="0" u="none" baseline="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212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1-Showstopper 1.5-High Risk/No Data 2-High Risk</a:t>
            </a:r>
            <a:r>
              <a:rPr lang="en-US" sz="1212" i="1" baseline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12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2.5-No Data 3-Med Risk 4-Low</a:t>
            </a:r>
            <a:r>
              <a:rPr lang="en-US" sz="1212" i="1" baseline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risk 5-cert.</a:t>
            </a:r>
            <a:endParaRPr lang="en-US" sz="1454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20" hasCustomPrompt="1"/>
          </p:nvPr>
        </p:nvSpPr>
        <p:spPr>
          <a:xfrm>
            <a:off x="757382" y="566531"/>
            <a:ext cx="812800" cy="239797"/>
          </a:xfrm>
        </p:spPr>
        <p:txBody>
          <a:bodyPr anchor="ctr" anchorCtr="0"/>
          <a:lstStyle>
            <a:lvl1pPr marL="0" indent="0" algn="l">
              <a:buFont typeface="Arial" pitchFamily="34" charset="0"/>
              <a:buNone/>
              <a:defRPr sz="1454" b="1" baseline="0">
                <a:solidFill>
                  <a:srgbClr val="FF0000"/>
                </a:solidFill>
              </a:defRPr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 dirty="0"/>
              <a:t>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57382" y="776331"/>
            <a:ext cx="812800" cy="244752"/>
          </a:xfrm>
        </p:spPr>
        <p:txBody>
          <a:bodyPr anchor="t" anchorCtr="0"/>
          <a:lstStyle>
            <a:lvl1pPr marL="0" indent="0" algn="l">
              <a:buNone/>
              <a:defRPr sz="1454" b="1" baseline="0">
                <a:solidFill>
                  <a:srgbClr val="FF0000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Stage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9652001" y="573668"/>
            <a:ext cx="2435412" cy="281922"/>
          </a:xfrm>
        </p:spPr>
        <p:txBody>
          <a:bodyPr anchor="b"/>
          <a:lstStyle>
            <a:lvl1pPr marL="0" indent="0" algn="r">
              <a:buNone/>
              <a:defRPr sz="1454" b="1" baseline="0">
                <a:solidFill>
                  <a:schemeClr val="accent2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Date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9605818" y="12505"/>
            <a:ext cx="2493818" cy="539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 dirty="0">
                <a:solidFill>
                  <a:srgbClr val="FF0000"/>
                </a:solidFill>
                <a:latin typeface="Neo Sans Intel Medium" pitchFamily="34" charset="0"/>
              </a:rPr>
              <a:t>Intel-Micron Confidential</a:t>
            </a:r>
          </a:p>
          <a:p>
            <a:pPr algn="r">
              <a:tabLst/>
            </a:pPr>
            <a:r>
              <a:rPr lang="en-US" sz="1454" dirty="0" err="1">
                <a:solidFill>
                  <a:schemeClr val="accent2"/>
                </a:solidFill>
                <a:latin typeface="Neo Sans Intel Medium" pitchFamily="34" charset="0"/>
              </a:rPr>
              <a:t>SxP</a:t>
            </a:r>
            <a:r>
              <a:rPr lang="en-US" sz="1454" dirty="0">
                <a:solidFill>
                  <a:schemeClr val="accent2"/>
                </a:solidFill>
                <a:latin typeface="Neo Sans Intel Medium" pitchFamily="34" charset="0"/>
              </a:rPr>
              <a:t> JDP</a:t>
            </a:r>
          </a:p>
        </p:txBody>
      </p:sp>
      <p:sp>
        <p:nvSpPr>
          <p:cNvPr id="28" name="Rectangle 5"/>
          <p:cNvSpPr>
            <a:spLocks noChangeArrowheads="1"/>
          </p:cNvSpPr>
          <p:nvPr userDrawn="1"/>
        </p:nvSpPr>
        <p:spPr bwMode="auto">
          <a:xfrm>
            <a:off x="10714182" y="843545"/>
            <a:ext cx="1246909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r>
              <a:rPr lang="en-US" sz="1454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Slide </a:t>
            </a:r>
            <a:fld id="{3CBE715E-4167-445E-8F25-69DFD044E05F}" type="slidenum">
              <a:rPr lang="en-US" sz="1454" b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pPr algn="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 dirty="0">
              <a:solidFill>
                <a:schemeClr val="accent2"/>
              </a:solidFill>
              <a:latin typeface="Neo Sans Inte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2364" y="6463641"/>
            <a:ext cx="12007273" cy="38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3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032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1656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1280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2032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1656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81280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182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Goal vs. Gap)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4525818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Model)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497454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Supporting Results)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497454" y="3983026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Plan and Projection)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4525818" y="3970522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Strategy)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554182" y="3970522"/>
            <a:ext cx="3140364" cy="265363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Owners &amp; Status)</a:t>
            </a:r>
          </a:p>
        </p:txBody>
      </p:sp>
    </p:spTree>
    <p:extLst>
      <p:ext uri="{BB962C8B-B14F-4D97-AF65-F5344CB8AC3E}">
        <p14:creationId xmlns:p14="http://schemas.microsoft.com/office/powerpoint/2010/main" val="246883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54035" indent="0" algn="ctr">
              <a:buNone/>
              <a:defRPr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847" b="1" cap="sm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/>
            </a:lvl1pPr>
            <a:lvl2pPr marL="554035" indent="0">
              <a:buNone/>
              <a:defRPr sz="2181"/>
            </a:lvl2pPr>
            <a:lvl3pPr marL="1108070" indent="0">
              <a:buNone/>
              <a:defRPr sz="1939"/>
            </a:lvl3pPr>
            <a:lvl4pPr marL="1662105" indent="0">
              <a:buNone/>
              <a:defRPr sz="1697"/>
            </a:lvl4pPr>
            <a:lvl5pPr marL="2216140" indent="0">
              <a:buNone/>
              <a:defRPr sz="1697"/>
            </a:lvl5pPr>
            <a:lvl6pPr marL="2770175" indent="0">
              <a:buNone/>
              <a:defRPr sz="1697"/>
            </a:lvl6pPr>
            <a:lvl7pPr marL="3324210" indent="0">
              <a:buNone/>
              <a:defRPr sz="1697"/>
            </a:lvl7pPr>
            <a:lvl8pPr marL="3878245" indent="0">
              <a:buNone/>
              <a:defRPr sz="1697"/>
            </a:lvl8pPr>
            <a:lvl9pPr marL="4432280" indent="0">
              <a:buNone/>
              <a:defRPr sz="1697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8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4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4"/>
            <a:ext cx="5389034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80000" y="6621722"/>
            <a:ext cx="2133600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fld id="{3CBE715E-4167-445E-8F25-69DFD044E05F}" type="slidenum">
              <a:rPr lang="en-US" sz="1454" b="0" smtClean="0">
                <a:latin typeface="Calibri" pitchFamily="34" charset="0"/>
                <a:cs typeface="Calibri" pitchFamily="34" charset="0"/>
              </a:rPr>
              <a:pPr algn="ct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 dirty="0">
              <a:latin typeface="Neo Sans Inte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13164" y="6471760"/>
            <a:ext cx="2701636" cy="37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697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Intel Confidential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92363" y="6477003"/>
            <a:ext cx="593437" cy="36849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00B912-248F-CD4C-AA4C-AF387503AA43}"/>
              </a:ext>
            </a:extLst>
          </p:cNvPr>
          <p:cNvSpPr txBox="1"/>
          <p:nvPr userDrawn="1"/>
        </p:nvSpPr>
        <p:spPr>
          <a:xfrm>
            <a:off x="6934200" y="6534554"/>
            <a:ext cx="515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NSG-Component Research Face-to-Face, 12/13/2018, RA3215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3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5pPr>
      <a:lvl6pPr marL="55403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6pPr>
      <a:lvl7pPr marL="110807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7pPr>
      <a:lvl8pPr marL="166210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8pPr>
      <a:lvl9pPr marL="221614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9pPr>
    </p:titleStyle>
    <p:bodyStyle>
      <a:lvl1pPr marL="415526" indent="-415526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•"/>
        <a:defRPr sz="3878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900307" indent="-346272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3878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38508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•"/>
        <a:defRPr sz="3393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939122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49315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304719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6pPr>
      <a:lvl7pPr marL="360122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7pPr>
      <a:lvl8pPr marL="415526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8pPr>
      <a:lvl9pPr marL="470929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1pPr>
      <a:lvl2pPr marL="55403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2pPr>
      <a:lvl3pPr marL="110807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3pPr>
      <a:lvl4pPr marL="166210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4pPr>
      <a:lvl5pPr marL="221614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5pPr>
      <a:lvl6pPr marL="277017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6pPr>
      <a:lvl7pPr marL="332421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7pPr>
      <a:lvl8pPr marL="387824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8pPr>
      <a:lvl9pPr marL="443228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3.pn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C7EB-82EA-2F44-9CE6-85D3359A9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3D </a:t>
            </a:r>
            <a:r>
              <a:rPr lang="en-US" dirty="0" err="1"/>
              <a:t>XPoint</a:t>
            </a:r>
            <a:r>
              <a:rPr lang="en-US" dirty="0"/>
              <a:t>™ Technology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DCBA4-DD72-584F-A76E-6BB7A0CFA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600" y="1371600"/>
            <a:ext cx="8686800" cy="762000"/>
          </a:xfrm>
        </p:spPr>
        <p:txBody>
          <a:bodyPr/>
          <a:lstStyle/>
          <a:p>
            <a:r>
              <a:rPr lang="en-US" sz="1800" dirty="0"/>
              <a:t>DerChang Kau, Max </a:t>
            </a:r>
            <a:r>
              <a:rPr lang="en-US" sz="1800" dirty="0" err="1"/>
              <a:t>Hineman</a:t>
            </a:r>
            <a:r>
              <a:rPr lang="en-US" sz="1800" dirty="0"/>
              <a:t>, Davide </a:t>
            </a:r>
            <a:r>
              <a:rPr lang="en-US" sz="1800" dirty="0" err="1"/>
              <a:t>Fugazza</a:t>
            </a:r>
            <a:r>
              <a:rPr lang="en-US" sz="1800" dirty="0"/>
              <a:t>, Kumar Virwani, Prashant Majhi &amp; Al Fazio</a:t>
            </a:r>
          </a:p>
          <a:p>
            <a:r>
              <a:rPr lang="en-US" sz="1800" dirty="0"/>
              <a:t>WW50.4/2018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77467-4947-834F-B23F-CD8D4BF05E0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048000" y="2514600"/>
            <a:ext cx="6096000" cy="3886200"/>
          </a:xfrm>
        </p:spPr>
        <p:txBody>
          <a:bodyPr/>
          <a:lstStyle/>
          <a:p>
            <a:r>
              <a:rPr lang="en-US" sz="2400" dirty="0"/>
              <a:t>3DXP @ Intel </a:t>
            </a:r>
          </a:p>
          <a:p>
            <a:r>
              <a:rPr lang="en-US" sz="2400" dirty="0"/>
              <a:t>Architecture </a:t>
            </a:r>
          </a:p>
          <a:p>
            <a:r>
              <a:rPr lang="en-US" sz="2400" dirty="0"/>
              <a:t>Read / Write </a:t>
            </a:r>
          </a:p>
          <a:p>
            <a:r>
              <a:rPr lang="en-US" sz="2400" dirty="0"/>
              <a:t>SD, PM and Electrodes</a:t>
            </a:r>
          </a:p>
          <a:p>
            <a:r>
              <a:rPr lang="en-US" sz="2400" dirty="0"/>
              <a:t>Roadmap &amp; Scaling </a:t>
            </a:r>
          </a:p>
          <a:p>
            <a:r>
              <a:rPr lang="en-US" sz="2400" dirty="0" err="1"/>
              <a:t>BiSM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858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64" y="1203280"/>
            <a:ext cx="2748362" cy="1880343"/>
          </a:xfrm>
          <a:prstGeom prst="rect">
            <a:avLst/>
          </a:prstGeom>
        </p:spPr>
      </p:pic>
      <p:graphicFrame>
        <p:nvGraphicFramePr>
          <p:cNvPr id="69" name="Table 68"/>
          <p:cNvGraphicFramePr>
            <a:graphicFrameLocks noGrp="1"/>
          </p:cNvGraphicFramePr>
          <p:nvPr>
            <p:extLst/>
          </p:nvPr>
        </p:nvGraphicFramePr>
        <p:xfrm>
          <a:off x="1524000" y="1138744"/>
          <a:ext cx="4196709" cy="5013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8856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4597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69"/>
          <p:cNvGrpSpPr/>
          <p:nvPr/>
        </p:nvGrpSpPr>
        <p:grpSpPr>
          <a:xfrm>
            <a:off x="6582996" y="3231085"/>
            <a:ext cx="3230792" cy="3098301"/>
            <a:chOff x="3219270" y="1198659"/>
            <a:chExt cx="3536379" cy="3449546"/>
          </a:xfrm>
        </p:grpSpPr>
        <p:pic>
          <p:nvPicPr>
            <p:cNvPr id="71" name="Picture 70" descr="n15_end_stress.png"/>
            <p:cNvPicPr>
              <a:picLocks noChangeAspect="1"/>
            </p:cNvPicPr>
            <p:nvPr/>
          </p:nvPicPr>
          <p:blipFill rotWithShape="1">
            <a:blip r:embed="rId4" cstate="print"/>
            <a:srcRect r="72200" b="50000"/>
            <a:stretch/>
          </p:blipFill>
          <p:spPr>
            <a:xfrm rot="5400000">
              <a:off x="4106119" y="2443175"/>
              <a:ext cx="1966220" cy="2443839"/>
            </a:xfrm>
            <a:prstGeom prst="rect">
              <a:avLst/>
            </a:prstGeom>
          </p:spPr>
        </p:pic>
        <p:pic>
          <p:nvPicPr>
            <p:cNvPr id="72" name="Picture 71" descr="n15_end_stress.png"/>
            <p:cNvPicPr>
              <a:picLocks noChangeAspect="1"/>
            </p:cNvPicPr>
            <p:nvPr/>
          </p:nvPicPr>
          <p:blipFill rotWithShape="1">
            <a:blip r:embed="rId4" cstate="print"/>
            <a:srcRect l="-70" t="50000" r="50070"/>
            <a:stretch/>
          </p:blipFill>
          <p:spPr>
            <a:xfrm>
              <a:off x="3219270" y="1198659"/>
              <a:ext cx="3536379" cy="2443839"/>
            </a:xfrm>
            <a:prstGeom prst="rect">
              <a:avLst/>
            </a:prstGeom>
          </p:spPr>
        </p:pic>
        <p:sp>
          <p:nvSpPr>
            <p:cNvPr id="73" name="Rectangle 72"/>
            <p:cNvSpPr/>
            <p:nvPr/>
          </p:nvSpPr>
          <p:spPr>
            <a:xfrm>
              <a:off x="5342049" y="2589651"/>
              <a:ext cx="252665" cy="2056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PM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491819" y="2612560"/>
              <a:ext cx="233366" cy="2056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SD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783208" y="3135083"/>
              <a:ext cx="215819" cy="2056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TE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908920" y="3135083"/>
              <a:ext cx="252665" cy="2056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ME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70976" y="3135083"/>
              <a:ext cx="233366" cy="2056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BE</a:t>
              </a:r>
            </a:p>
          </p:txBody>
        </p:sp>
      </p:grpSp>
      <p:pic>
        <p:nvPicPr>
          <p:cNvPr id="131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63" y="1138744"/>
            <a:ext cx="1745258" cy="191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6947683" y="2620591"/>
            <a:ext cx="29174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it-IT" sz="1100" b="1" dirty="0">
                <a:latin typeface="Arial" pitchFamily="34" charset="0"/>
              </a:rPr>
              <a:t>FCC</a:t>
            </a:r>
            <a:endParaRPr lang="it-IT" sz="1100" b="1" baseline="-25000" dirty="0">
              <a:latin typeface="Arial" pitchFamily="34" charset="0"/>
            </a:endParaRPr>
          </a:p>
        </p:txBody>
      </p:sp>
      <p:cxnSp>
        <p:nvCxnSpPr>
          <p:cNvPr id="64" name="Straight Arrow Connector 63"/>
          <p:cNvCxnSpPr>
            <a:stCxn id="60" idx="0"/>
          </p:cNvCxnSpPr>
          <p:nvPr/>
        </p:nvCxnSpPr>
        <p:spPr>
          <a:xfrm flipV="1">
            <a:off x="7093557" y="2403402"/>
            <a:ext cx="81481" cy="21718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 rot="16200000">
            <a:off x="859364" y="4446115"/>
            <a:ext cx="1757212" cy="427938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Amorphous</a:t>
            </a:r>
          </a:p>
        </p:txBody>
      </p:sp>
      <p:sp>
        <p:nvSpPr>
          <p:cNvPr id="139" name="Rectangle 138"/>
          <p:cNvSpPr/>
          <p:nvPr/>
        </p:nvSpPr>
        <p:spPr>
          <a:xfrm rot="16200000">
            <a:off x="931499" y="2102407"/>
            <a:ext cx="1612942" cy="427938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Crystalline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A62375-15C4-264F-8B73-2A0D80E2B249}"/>
              </a:ext>
            </a:extLst>
          </p:cNvPr>
          <p:cNvGrpSpPr/>
          <p:nvPr/>
        </p:nvGrpSpPr>
        <p:grpSpPr>
          <a:xfrm>
            <a:off x="2078682" y="1185198"/>
            <a:ext cx="3589421" cy="4910802"/>
            <a:chOff x="2354179" y="1185198"/>
            <a:chExt cx="3589421" cy="4910802"/>
          </a:xfrm>
        </p:grpSpPr>
        <p:sp>
          <p:nvSpPr>
            <p:cNvPr id="135" name="Rectangle 134"/>
            <p:cNvSpPr/>
            <p:nvPr/>
          </p:nvSpPr>
          <p:spPr>
            <a:xfrm>
              <a:off x="2354179" y="3242846"/>
              <a:ext cx="3589421" cy="3385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10% structural vacancies 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result in l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ocalized states near LP band, exhibiting p-type semiconducting characteristics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354179" y="5757446"/>
              <a:ext cx="3589421" cy="3385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Over- and under-coordinated Tellurium lead to defects/traps</a:t>
              </a:r>
            </a:p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Glassy PM exhibits threshold switch characteristics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82EBAA-D250-B841-84D3-C7F12792E0FE}"/>
                </a:ext>
              </a:extLst>
            </p:cNvPr>
            <p:cNvGrpSpPr/>
            <p:nvPr/>
          </p:nvGrpSpPr>
          <p:grpSpPr>
            <a:xfrm>
              <a:off x="2667000" y="1185198"/>
              <a:ext cx="2982837" cy="2091402"/>
              <a:chOff x="2738702" y="1232770"/>
              <a:chExt cx="2982837" cy="2091402"/>
            </a:xfrm>
          </p:grpSpPr>
          <p:graphicFrame>
            <p:nvGraphicFramePr>
              <p:cNvPr id="133" name="Object 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090989" y="1327023"/>
              <a:ext cx="1630550" cy="19971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1" name="CorelDRAW" r:id="rId6" imgW="4130040" imgH="5059680" progId="">
                      <p:embed/>
                    </p:oleObj>
                  </mc:Choice>
                  <mc:Fallback>
                    <p:oleObj name="CorelDRAW" r:id="rId6" imgW="4130040" imgH="5059680" progId="">
                      <p:embed/>
                      <p:pic>
                        <p:nvPicPr>
                          <p:cNvPr id="133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90989" y="1327023"/>
                            <a:ext cx="1630550" cy="199714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2738702" y="1383033"/>
                <a:ext cx="1149260" cy="1864690"/>
                <a:chOff x="192" y="1104"/>
                <a:chExt cx="1527" cy="2652"/>
              </a:xfrm>
            </p:grpSpPr>
            <p:sp>
              <p:nvSpPr>
                <p:cNvPr id="167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92" y="1104"/>
                  <a:ext cx="0" cy="265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68" name="Arc 7"/>
                <p:cNvSpPr>
                  <a:spLocks/>
                </p:cNvSpPr>
                <p:nvPr/>
              </p:nvSpPr>
              <p:spPr bwMode="auto">
                <a:xfrm flipV="1">
                  <a:off x="492" y="1248"/>
                  <a:ext cx="886" cy="81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00"/>
                </a:p>
              </p:txBody>
            </p:sp>
            <p:sp>
              <p:nvSpPr>
                <p:cNvPr id="16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92" y="1920"/>
                  <a:ext cx="196" cy="2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sz="1100" b="1" dirty="0">
                      <a:solidFill>
                        <a:srgbClr val="000000"/>
                      </a:solidFill>
                      <a:latin typeface="Arial" pitchFamily="34" charset="0"/>
                    </a:rPr>
                    <a:t>E</a:t>
                  </a:r>
                  <a:r>
                    <a:rPr lang="it-IT" sz="1100" b="1" baseline="-25000" dirty="0">
                      <a:solidFill>
                        <a:srgbClr val="000000"/>
                      </a:solidFill>
                      <a:latin typeface="Arial" pitchFamily="34" charset="0"/>
                    </a:rPr>
                    <a:t>c</a:t>
                  </a:r>
                </a:p>
              </p:txBody>
            </p:sp>
            <p:sp>
              <p:nvSpPr>
                <p:cNvPr id="17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01" y="2640"/>
                  <a:ext cx="196" cy="2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sz="1100" b="1" dirty="0">
                      <a:solidFill>
                        <a:srgbClr val="000000"/>
                      </a:solidFill>
                      <a:latin typeface="Arial" pitchFamily="34" charset="0"/>
                    </a:rPr>
                    <a:t>E</a:t>
                  </a:r>
                  <a:r>
                    <a:rPr lang="it-IT" sz="1100" b="1" baseline="-25000" dirty="0">
                      <a:solidFill>
                        <a:srgbClr val="000000"/>
                      </a:solidFill>
                      <a:latin typeface="Arial" pitchFamily="34" charset="0"/>
                    </a:rPr>
                    <a:t>v</a:t>
                  </a:r>
                </a:p>
              </p:txBody>
            </p:sp>
            <p:sp>
              <p:nvSpPr>
                <p:cNvPr id="171" name="Line 10"/>
                <p:cNvSpPr>
                  <a:spLocks noChangeShapeType="1"/>
                </p:cNvSpPr>
                <p:nvPr/>
              </p:nvSpPr>
              <p:spPr bwMode="auto">
                <a:xfrm>
                  <a:off x="492" y="2736"/>
                  <a:ext cx="97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7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51" y="2735"/>
                  <a:ext cx="168" cy="2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sz="1100" b="1" dirty="0">
                      <a:latin typeface="Arial" pitchFamily="34" charset="0"/>
                    </a:rPr>
                    <a:t>E</a:t>
                  </a:r>
                  <a:r>
                    <a:rPr lang="it-IT" sz="1100" b="1" baseline="-25000" dirty="0">
                      <a:latin typeface="Arial" pitchFamily="34" charset="0"/>
                    </a:rPr>
                    <a:t>f</a:t>
                  </a:r>
                </a:p>
              </p:txBody>
            </p:sp>
            <p:sp>
              <p:nvSpPr>
                <p:cNvPr id="17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91" y="1194"/>
                  <a:ext cx="126" cy="2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sz="1100" b="1" dirty="0">
                      <a:solidFill>
                        <a:srgbClr val="000000"/>
                      </a:solidFill>
                      <a:latin typeface="Arial" pitchFamily="34" charset="0"/>
                    </a:rPr>
                    <a:t>E</a:t>
                  </a:r>
                  <a:endParaRPr lang="it-IT" sz="1100" b="1" baseline="-2500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36" y="1632"/>
                  <a:ext cx="273" cy="2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sz="1100" b="1" dirty="0">
                      <a:solidFill>
                        <a:srgbClr val="000000"/>
                      </a:solidFill>
                      <a:latin typeface="Arial" pitchFamily="34" charset="0"/>
                    </a:rPr>
                    <a:t>CB</a:t>
                  </a:r>
                  <a:endParaRPr lang="it-IT" sz="1100" b="1" baseline="-2500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5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36" y="2928"/>
                  <a:ext cx="262" cy="2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sz="1100" b="1" dirty="0">
                      <a:solidFill>
                        <a:srgbClr val="000000"/>
                      </a:solidFill>
                      <a:latin typeface="Arial" pitchFamily="34" charset="0"/>
                    </a:rPr>
                    <a:t>VB</a:t>
                  </a:r>
                  <a:endParaRPr lang="it-IT" sz="1100" b="1" baseline="-2500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6" name="Rectangle 15" descr="Diagonali chiare verso il basso"/>
                <p:cNvSpPr>
                  <a:spLocks noChangeArrowheads="1"/>
                </p:cNvSpPr>
                <p:nvPr/>
              </p:nvSpPr>
              <p:spPr bwMode="auto">
                <a:xfrm>
                  <a:off x="492" y="2640"/>
                  <a:ext cx="975" cy="48"/>
                </a:xfrm>
                <a:prstGeom prst="rect">
                  <a:avLst/>
                </a:prstGeom>
                <a:pattFill prst="ltDnDi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00"/>
                </a:p>
              </p:txBody>
            </p:sp>
            <p:sp>
              <p:nvSpPr>
                <p:cNvPr id="177" name="Freeform 16"/>
                <p:cNvSpPr>
                  <a:spLocks/>
                </p:cNvSpPr>
                <p:nvPr/>
              </p:nvSpPr>
              <p:spPr bwMode="auto">
                <a:xfrm>
                  <a:off x="480" y="2784"/>
                  <a:ext cx="912" cy="7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48"/>
                    </a:cxn>
                    <a:cxn ang="0">
                      <a:pos x="576" y="240"/>
                    </a:cxn>
                    <a:cxn ang="0">
                      <a:pos x="912" y="720"/>
                    </a:cxn>
                  </a:cxnLst>
                  <a:rect l="0" t="0" r="r" b="b"/>
                  <a:pathLst>
                    <a:path w="912" h="720">
                      <a:moveTo>
                        <a:pt x="0" y="0"/>
                      </a:moveTo>
                      <a:cubicBezTo>
                        <a:pt x="96" y="4"/>
                        <a:pt x="192" y="8"/>
                        <a:pt x="288" y="48"/>
                      </a:cubicBezTo>
                      <a:cubicBezTo>
                        <a:pt x="384" y="88"/>
                        <a:pt x="472" y="128"/>
                        <a:pt x="576" y="240"/>
                      </a:cubicBezTo>
                      <a:cubicBezTo>
                        <a:pt x="680" y="352"/>
                        <a:pt x="856" y="640"/>
                        <a:pt x="912" y="720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</p:grpSp>
          <p:sp>
            <p:nvSpPr>
              <p:cNvPr id="141" name="Freeform 140"/>
              <p:cNvSpPr/>
              <p:nvPr/>
            </p:nvSpPr>
            <p:spPr>
              <a:xfrm>
                <a:off x="3469642" y="1232770"/>
                <a:ext cx="1620570" cy="1140733"/>
              </a:xfrm>
              <a:custGeom>
                <a:avLst/>
                <a:gdLst>
                  <a:gd name="connsiteX0" fmla="*/ 1620570 w 1620570"/>
                  <a:gd name="connsiteY0" fmla="*/ 408481 h 1214240"/>
                  <a:gd name="connsiteX1" fmla="*/ 561315 w 1620570"/>
                  <a:gd name="connsiteY1" fmla="*/ 37289 h 1214240"/>
                  <a:gd name="connsiteX2" fmla="*/ 0 w 1620570"/>
                  <a:gd name="connsiteY2" fmla="*/ 1214240 h 1214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0570" h="1214240">
                    <a:moveTo>
                      <a:pt x="1620570" y="408481"/>
                    </a:moveTo>
                    <a:cubicBezTo>
                      <a:pt x="1225990" y="155738"/>
                      <a:pt x="831410" y="-97004"/>
                      <a:pt x="561315" y="37289"/>
                    </a:cubicBezTo>
                    <a:cubicBezTo>
                      <a:pt x="291220" y="171582"/>
                      <a:pt x="145610" y="692911"/>
                      <a:pt x="0" y="121424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 Box 11"/>
              <p:cNvSpPr txBox="1">
                <a:spLocks noChangeArrowheads="1"/>
              </p:cNvSpPr>
              <p:nvPr/>
            </p:nvSpPr>
            <p:spPr bwMode="auto">
              <a:xfrm>
                <a:off x="4387164" y="1341855"/>
                <a:ext cx="134652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sz="900" b="1" dirty="0">
                    <a:solidFill>
                      <a:srgbClr val="F59E01"/>
                    </a:solidFill>
                    <a:effectLst>
                      <a:innerShdw dist="139700" dir="5400000">
                        <a:schemeClr val="tx1"/>
                      </a:innerShdw>
                    </a:effectLst>
                    <a:latin typeface="Arial" pitchFamily="34" charset="0"/>
                  </a:rPr>
                  <a:t>Te</a:t>
                </a:r>
              </a:p>
            </p:txBody>
          </p:sp>
          <p:sp>
            <p:nvSpPr>
              <p:cNvPr id="65" name="Text Box 11"/>
              <p:cNvSpPr txBox="1">
                <a:spLocks noChangeArrowheads="1"/>
              </p:cNvSpPr>
              <p:nvPr/>
            </p:nvSpPr>
            <p:spPr bwMode="auto">
              <a:xfrm>
                <a:off x="5157185" y="1411104"/>
                <a:ext cx="76944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sz="900" b="1" dirty="0">
                    <a:effectLst>
                      <a:innerShdw dist="139700" dir="5400000">
                        <a:schemeClr val="tx1"/>
                      </a:innerShdw>
                    </a:effectLst>
                    <a:latin typeface="Arial" pitchFamily="34" charset="0"/>
                  </a:rPr>
                  <a:t>V</a:t>
                </a:r>
                <a:endParaRPr lang="it-IT" sz="900" b="1" baseline="-25000" dirty="0">
                  <a:effectLst>
                    <a:innerShdw dist="139700" dir="5400000">
                      <a:schemeClr val="tx1"/>
                    </a:innerShdw>
                  </a:effectLst>
                  <a:latin typeface="Arial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1D93E0C-F33E-1F4A-88BA-25B6B3622E05}"/>
                </a:ext>
              </a:extLst>
            </p:cNvPr>
            <p:cNvGrpSpPr/>
            <p:nvPr/>
          </p:nvGrpSpPr>
          <p:grpSpPr>
            <a:xfrm>
              <a:off x="2743200" y="3679223"/>
              <a:ext cx="2924643" cy="2035777"/>
              <a:chOff x="2794483" y="3601664"/>
              <a:chExt cx="2924643" cy="2035777"/>
            </a:xfrm>
          </p:grpSpPr>
          <p:graphicFrame>
            <p:nvGraphicFramePr>
              <p:cNvPr id="136" name="Object 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086843" y="3601664"/>
              <a:ext cx="1632283" cy="20357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2" name="CorelDRAW" r:id="rId8" imgW="4130040" imgH="5151120" progId="">
                      <p:embed/>
                    </p:oleObj>
                  </mc:Choice>
                  <mc:Fallback>
                    <p:oleObj name="CorelDRAW" r:id="rId8" imgW="4130040" imgH="5151120" progId="">
                      <p:embed/>
                      <p:pic>
                        <p:nvPicPr>
                          <p:cNvPr id="136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86843" y="3601664"/>
                            <a:ext cx="1632283" cy="203577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6" name="Group 4"/>
              <p:cNvGrpSpPr>
                <a:grpSpLocks/>
              </p:cNvGrpSpPr>
              <p:nvPr/>
            </p:nvGrpSpPr>
            <p:grpSpPr bwMode="auto">
              <a:xfrm>
                <a:off x="2794483" y="3677637"/>
                <a:ext cx="902702" cy="1865720"/>
                <a:chOff x="2937" y="1120"/>
                <a:chExt cx="1527" cy="2786"/>
              </a:xfrm>
            </p:grpSpPr>
            <p:sp>
              <p:nvSpPr>
                <p:cNvPr id="144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3228" y="1168"/>
                  <a:ext cx="0" cy="27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45" name="Arc 7"/>
                <p:cNvSpPr>
                  <a:spLocks/>
                </p:cNvSpPr>
                <p:nvPr/>
              </p:nvSpPr>
              <p:spPr bwMode="auto">
                <a:xfrm flipV="1">
                  <a:off x="3228" y="1312"/>
                  <a:ext cx="1188" cy="81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00"/>
                </a:p>
              </p:txBody>
            </p:sp>
            <p:sp>
              <p:nvSpPr>
                <p:cNvPr id="14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937" y="2030"/>
                  <a:ext cx="249" cy="2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sz="1100" b="1" dirty="0">
                      <a:solidFill>
                        <a:srgbClr val="000000"/>
                      </a:solidFill>
                      <a:latin typeface="Arial" pitchFamily="34" charset="0"/>
                    </a:rPr>
                    <a:t>E</a:t>
                  </a:r>
                  <a:r>
                    <a:rPr lang="it-IT" sz="1100" b="1" baseline="-25000" dirty="0">
                      <a:solidFill>
                        <a:srgbClr val="000000"/>
                      </a:solidFill>
                      <a:latin typeface="Arial" pitchFamily="34" charset="0"/>
                    </a:rPr>
                    <a:t>c</a:t>
                  </a:r>
                </a:p>
              </p:txBody>
            </p:sp>
            <p:sp>
              <p:nvSpPr>
                <p:cNvPr id="14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937" y="3134"/>
                  <a:ext cx="249" cy="2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sz="1100" b="1" dirty="0">
                      <a:solidFill>
                        <a:srgbClr val="000000"/>
                      </a:solidFill>
                      <a:latin typeface="Arial" pitchFamily="34" charset="0"/>
                    </a:rPr>
                    <a:t>E</a:t>
                  </a:r>
                  <a:r>
                    <a:rPr lang="it-IT" sz="1100" b="1" baseline="-25000" dirty="0">
                      <a:solidFill>
                        <a:srgbClr val="000000"/>
                      </a:solidFill>
                      <a:latin typeface="Arial" pitchFamily="34" charset="0"/>
                    </a:rPr>
                    <a:t>v</a:t>
                  </a:r>
                </a:p>
              </p:txBody>
            </p:sp>
            <p:sp>
              <p:nvSpPr>
                <p:cNvPr id="148" name="Line 10"/>
                <p:cNvSpPr>
                  <a:spLocks noChangeShapeType="1"/>
                </p:cNvSpPr>
                <p:nvPr/>
              </p:nvSpPr>
              <p:spPr bwMode="auto">
                <a:xfrm>
                  <a:off x="3228" y="2704"/>
                  <a:ext cx="97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4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937" y="2416"/>
                  <a:ext cx="527" cy="3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it-IT" sz="1100" b="1" dirty="0">
                      <a:latin typeface="Arial" pitchFamily="34" charset="0"/>
                    </a:rPr>
                    <a:t>E</a:t>
                  </a:r>
                  <a:r>
                    <a:rPr lang="it-IT" sz="1100" b="1" baseline="-25000" dirty="0">
                      <a:latin typeface="Arial" pitchFamily="34" charset="0"/>
                    </a:rPr>
                    <a:t>f</a:t>
                  </a:r>
                </a:p>
              </p:txBody>
            </p:sp>
            <p:sp>
              <p:nvSpPr>
                <p:cNvPr id="15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272" y="1120"/>
                  <a:ext cx="472" cy="3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it-IT" sz="1100" b="1">
                      <a:solidFill>
                        <a:srgbClr val="000000"/>
                      </a:solidFill>
                      <a:latin typeface="Arial" pitchFamily="34" charset="0"/>
                    </a:rPr>
                    <a:t>E</a:t>
                  </a:r>
                  <a:endParaRPr lang="it-IT" sz="1100" b="1" baseline="-250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272" y="1696"/>
                  <a:ext cx="659" cy="3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it-IT" sz="1100" b="1">
                      <a:solidFill>
                        <a:srgbClr val="000000"/>
                      </a:solidFill>
                      <a:latin typeface="Arial" pitchFamily="34" charset="0"/>
                    </a:rPr>
                    <a:t>CB</a:t>
                  </a:r>
                  <a:endParaRPr lang="it-IT" sz="1100" b="1" baseline="-250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272" y="3328"/>
                  <a:ext cx="646" cy="3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it-IT" sz="1100" b="1" dirty="0">
                      <a:solidFill>
                        <a:srgbClr val="000000"/>
                      </a:solidFill>
                      <a:latin typeface="Arial" pitchFamily="34" charset="0"/>
                    </a:rPr>
                    <a:t>VB</a:t>
                  </a:r>
                  <a:endParaRPr lang="it-IT" sz="1100" b="1" baseline="-2500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3" name="Line 15"/>
                <p:cNvSpPr>
                  <a:spLocks noChangeShapeType="1"/>
                </p:cNvSpPr>
                <p:nvPr/>
              </p:nvSpPr>
              <p:spPr bwMode="auto">
                <a:xfrm>
                  <a:off x="3228" y="3280"/>
                  <a:ext cx="53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54" name="Arc 16"/>
                <p:cNvSpPr>
                  <a:spLocks/>
                </p:cNvSpPr>
                <p:nvPr/>
              </p:nvSpPr>
              <p:spPr bwMode="auto">
                <a:xfrm>
                  <a:off x="3228" y="3136"/>
                  <a:ext cx="886" cy="770"/>
                </a:xfrm>
                <a:custGeom>
                  <a:avLst/>
                  <a:gdLst>
                    <a:gd name="G0" fmla="+- 0 0 0"/>
                    <a:gd name="G1" fmla="+- 21193 0 0"/>
                    <a:gd name="G2" fmla="+- 21600 0 0"/>
                    <a:gd name="T0" fmla="*/ 4174 w 21600"/>
                    <a:gd name="T1" fmla="*/ 0 h 21193"/>
                    <a:gd name="T2" fmla="*/ 21600 w 21600"/>
                    <a:gd name="T3" fmla="*/ 21193 h 21193"/>
                    <a:gd name="T4" fmla="*/ 0 w 21600"/>
                    <a:gd name="T5" fmla="*/ 21193 h 2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193" fill="none" extrusionOk="0">
                      <a:moveTo>
                        <a:pt x="4173" y="0"/>
                      </a:moveTo>
                      <a:cubicBezTo>
                        <a:pt x="14299" y="1994"/>
                        <a:pt x="21600" y="10872"/>
                        <a:pt x="21600" y="21193"/>
                      </a:cubicBezTo>
                    </a:path>
                    <a:path w="21600" h="21193" stroke="0" extrusionOk="0">
                      <a:moveTo>
                        <a:pt x="4173" y="0"/>
                      </a:moveTo>
                      <a:cubicBezTo>
                        <a:pt x="14299" y="1994"/>
                        <a:pt x="21600" y="10872"/>
                        <a:pt x="21600" y="21193"/>
                      </a:cubicBezTo>
                      <a:lnTo>
                        <a:pt x="0" y="21193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00"/>
                </a:p>
              </p:txBody>
            </p:sp>
            <p:sp>
              <p:nvSpPr>
                <p:cNvPr id="155" name="Freeform 17"/>
                <p:cNvSpPr>
                  <a:spLocks/>
                </p:cNvSpPr>
                <p:nvPr/>
              </p:nvSpPr>
              <p:spPr bwMode="auto">
                <a:xfrm>
                  <a:off x="3228" y="2896"/>
                  <a:ext cx="177" cy="2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" y="156"/>
                    </a:cxn>
                    <a:cxn ang="0">
                      <a:pos x="104" y="212"/>
                    </a:cxn>
                    <a:cxn ang="0">
                      <a:pos x="192" y="240"/>
                    </a:cxn>
                  </a:cxnLst>
                  <a:rect l="0" t="0" r="r" b="b"/>
                  <a:pathLst>
                    <a:path w="192" h="240">
                      <a:moveTo>
                        <a:pt x="0" y="0"/>
                      </a:moveTo>
                      <a:cubicBezTo>
                        <a:pt x="5" y="26"/>
                        <a:pt x="11" y="121"/>
                        <a:pt x="28" y="156"/>
                      </a:cubicBezTo>
                      <a:cubicBezTo>
                        <a:pt x="45" y="191"/>
                        <a:pt x="77" y="198"/>
                        <a:pt x="104" y="212"/>
                      </a:cubicBezTo>
                      <a:cubicBezTo>
                        <a:pt x="131" y="226"/>
                        <a:pt x="174" y="234"/>
                        <a:pt x="192" y="240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56" name="Line 18"/>
                <p:cNvSpPr>
                  <a:spLocks noChangeShapeType="1"/>
                </p:cNvSpPr>
                <p:nvPr/>
              </p:nvSpPr>
              <p:spPr bwMode="auto">
                <a:xfrm>
                  <a:off x="3228" y="3184"/>
                  <a:ext cx="89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57" name="Line 19"/>
                <p:cNvSpPr>
                  <a:spLocks noChangeShapeType="1"/>
                </p:cNvSpPr>
                <p:nvPr/>
              </p:nvSpPr>
              <p:spPr bwMode="auto">
                <a:xfrm>
                  <a:off x="3228" y="3136"/>
                  <a:ext cx="133" cy="14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58" name="Line 20"/>
                <p:cNvSpPr>
                  <a:spLocks noChangeShapeType="1"/>
                </p:cNvSpPr>
                <p:nvPr/>
              </p:nvSpPr>
              <p:spPr bwMode="auto">
                <a:xfrm>
                  <a:off x="3228" y="3088"/>
                  <a:ext cx="17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59" name="Line 21"/>
                <p:cNvSpPr>
                  <a:spLocks noChangeShapeType="1"/>
                </p:cNvSpPr>
                <p:nvPr/>
              </p:nvSpPr>
              <p:spPr bwMode="auto">
                <a:xfrm>
                  <a:off x="3228" y="3040"/>
                  <a:ext cx="222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60" name="Line 22"/>
                <p:cNvSpPr>
                  <a:spLocks noChangeShapeType="1"/>
                </p:cNvSpPr>
                <p:nvPr/>
              </p:nvSpPr>
              <p:spPr bwMode="auto">
                <a:xfrm>
                  <a:off x="3361" y="3136"/>
                  <a:ext cx="133" cy="14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61" name="Line 23"/>
                <p:cNvSpPr>
                  <a:spLocks noChangeShapeType="1"/>
                </p:cNvSpPr>
                <p:nvPr/>
              </p:nvSpPr>
              <p:spPr bwMode="auto">
                <a:xfrm>
                  <a:off x="3405" y="3136"/>
                  <a:ext cx="133" cy="14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62" name="Line 24"/>
                <p:cNvSpPr>
                  <a:spLocks noChangeShapeType="1"/>
                </p:cNvSpPr>
                <p:nvPr/>
              </p:nvSpPr>
              <p:spPr bwMode="auto">
                <a:xfrm>
                  <a:off x="3450" y="3136"/>
                  <a:ext cx="132" cy="14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63" name="Line 25"/>
                <p:cNvSpPr>
                  <a:spLocks noChangeShapeType="1"/>
                </p:cNvSpPr>
                <p:nvPr/>
              </p:nvSpPr>
              <p:spPr bwMode="auto">
                <a:xfrm>
                  <a:off x="3538" y="3184"/>
                  <a:ext cx="89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164" name="Rectangle 26" descr="Diagonali chiare verso il basso"/>
                <p:cNvSpPr>
                  <a:spLocks noChangeArrowheads="1"/>
                </p:cNvSpPr>
                <p:nvPr/>
              </p:nvSpPr>
              <p:spPr bwMode="auto">
                <a:xfrm>
                  <a:off x="3228" y="2224"/>
                  <a:ext cx="975" cy="48"/>
                </a:xfrm>
                <a:prstGeom prst="rect">
                  <a:avLst/>
                </a:prstGeom>
                <a:pattFill prst="ltDnDi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00"/>
                </a:p>
              </p:txBody>
            </p:sp>
            <p:sp>
              <p:nvSpPr>
                <p:cNvPr id="165" name="Rectangle 27" descr="Diagonali chiare verso il basso"/>
                <p:cNvSpPr>
                  <a:spLocks noChangeArrowheads="1"/>
                </p:cNvSpPr>
                <p:nvPr/>
              </p:nvSpPr>
              <p:spPr bwMode="auto">
                <a:xfrm>
                  <a:off x="3228" y="3136"/>
                  <a:ext cx="975" cy="48"/>
                </a:xfrm>
                <a:prstGeom prst="rect">
                  <a:avLst/>
                </a:prstGeom>
                <a:pattFill prst="ltDnDi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00"/>
                </a:p>
              </p:txBody>
            </p:sp>
            <p:sp>
              <p:nvSpPr>
                <p:cNvPr id="166" name="Line 28"/>
                <p:cNvSpPr>
                  <a:spLocks noChangeShapeType="1"/>
                </p:cNvSpPr>
                <p:nvPr/>
              </p:nvSpPr>
              <p:spPr bwMode="auto">
                <a:xfrm>
                  <a:off x="3582" y="3184"/>
                  <a:ext cx="89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000"/>
                </a:p>
              </p:txBody>
            </p:sp>
          </p:grpSp>
          <p:sp>
            <p:nvSpPr>
              <p:cNvPr id="142" name="Freeform 141"/>
              <p:cNvSpPr/>
              <p:nvPr/>
            </p:nvSpPr>
            <p:spPr>
              <a:xfrm>
                <a:off x="3631317" y="4353437"/>
                <a:ext cx="508281" cy="642124"/>
              </a:xfrm>
              <a:custGeom>
                <a:avLst/>
                <a:gdLst>
                  <a:gd name="connsiteX0" fmla="*/ 697117 w 697117"/>
                  <a:gd name="connsiteY0" fmla="*/ 0 h 742384"/>
                  <a:gd name="connsiteX1" fmla="*/ 325925 w 697117"/>
                  <a:gd name="connsiteY1" fmla="*/ 579422 h 742384"/>
                  <a:gd name="connsiteX2" fmla="*/ 0 w 697117"/>
                  <a:gd name="connsiteY2" fmla="*/ 742384 h 74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7117" h="742384">
                    <a:moveTo>
                      <a:pt x="697117" y="0"/>
                    </a:moveTo>
                    <a:cubicBezTo>
                      <a:pt x="569614" y="227845"/>
                      <a:pt x="442111" y="455691"/>
                      <a:pt x="325925" y="579422"/>
                    </a:cubicBezTo>
                    <a:cubicBezTo>
                      <a:pt x="209739" y="703153"/>
                      <a:pt x="104869" y="722768"/>
                      <a:pt x="0" y="74238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3614497" y="3776065"/>
                <a:ext cx="1189341" cy="939511"/>
              </a:xfrm>
              <a:custGeom>
                <a:avLst/>
                <a:gdLst>
                  <a:gd name="connsiteX0" fmla="*/ 1158844 w 1189341"/>
                  <a:gd name="connsiteY0" fmla="*/ 939511 h 939511"/>
                  <a:gd name="connsiteX1" fmla="*/ 1041149 w 1189341"/>
                  <a:gd name="connsiteY1" fmla="*/ 7004 h 939511"/>
                  <a:gd name="connsiteX2" fmla="*/ 0 w 1189341"/>
                  <a:gd name="connsiteY2" fmla="*/ 513998 h 939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9341" h="939511">
                    <a:moveTo>
                      <a:pt x="1158844" y="939511"/>
                    </a:moveTo>
                    <a:cubicBezTo>
                      <a:pt x="1196567" y="508717"/>
                      <a:pt x="1234290" y="77923"/>
                      <a:pt x="1041149" y="7004"/>
                    </a:cubicBezTo>
                    <a:cubicBezTo>
                      <a:pt x="848008" y="-63915"/>
                      <a:pt x="173525" y="424972"/>
                      <a:pt x="0" y="51399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 Box 11"/>
              <p:cNvSpPr txBox="1">
                <a:spLocks noChangeArrowheads="1"/>
              </p:cNvSpPr>
              <p:nvPr/>
            </p:nvSpPr>
            <p:spPr bwMode="auto">
              <a:xfrm>
                <a:off x="4437959" y="3780339"/>
                <a:ext cx="134652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sz="900" b="1" dirty="0">
                    <a:solidFill>
                      <a:srgbClr val="F59E01"/>
                    </a:solidFill>
                    <a:effectLst>
                      <a:innerShdw dist="139700" dir="5400000">
                        <a:schemeClr val="tx1"/>
                      </a:innerShdw>
                    </a:effectLst>
                    <a:latin typeface="Arial" pitchFamily="34" charset="0"/>
                  </a:rPr>
                  <a:t>Te</a:t>
                </a:r>
              </a:p>
            </p:txBody>
          </p:sp>
        </p:grpSp>
      </p:grpSp>
      <p:sp>
        <p:nvSpPr>
          <p:cNvPr id="68" name="Text Box 11">
            <a:extLst>
              <a:ext uri="{FF2B5EF4-FFF2-40B4-BE49-F238E27FC236}">
                <a16:creationId xmlns:a16="http://schemas.microsoft.com/office/drawing/2014/main" id="{E248FC86-18A6-8443-A047-17A8801B0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566" y="2278637"/>
            <a:ext cx="29976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it-IT" sz="1100" b="1" dirty="0">
                <a:latin typeface="Arial" pitchFamily="34" charset="0"/>
              </a:rPr>
              <a:t>HCP</a:t>
            </a:r>
            <a:endParaRPr lang="it-IT" sz="1100" b="1" baseline="-25000" dirty="0">
              <a:latin typeface="Arial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6B204A-A84D-7844-B153-C1DF29EA4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PM: Atomistic Switching Model </a:t>
            </a:r>
            <a:br>
              <a:rPr lang="en-US" sz="3200" dirty="0"/>
            </a:br>
            <a:r>
              <a:rPr lang="en-US" sz="2400" dirty="0"/>
              <a:t>(Ge</a:t>
            </a:r>
            <a:r>
              <a:rPr lang="en-US" sz="2400" baseline="-25000" dirty="0"/>
              <a:t>2</a:t>
            </a:r>
            <a:r>
              <a:rPr lang="en-US" sz="2400" dirty="0"/>
              <a:t>Sb</a:t>
            </a:r>
            <a:r>
              <a:rPr lang="en-US" sz="2400" baseline="-25000" dirty="0"/>
              <a:t>2</a:t>
            </a:r>
            <a:r>
              <a:rPr lang="en-US" sz="2400" dirty="0"/>
              <a:t>Te</a:t>
            </a:r>
            <a:r>
              <a:rPr lang="en-US" sz="2400" baseline="-25000" dirty="0"/>
              <a:t>5</a:t>
            </a:r>
            <a:r>
              <a:rPr lang="en-US" sz="2400" dirty="0"/>
              <a:t> example)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7674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0E4D0-6263-9743-AC09-76313435C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PM Material Exploration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6E301-27EF-DB46-B5AF-02BA63F70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645" y="609600"/>
            <a:ext cx="10363200" cy="5715000"/>
          </a:xfrm>
        </p:spPr>
        <p:txBody>
          <a:bodyPr/>
          <a:lstStyle/>
          <a:p>
            <a:endParaRPr lang="en-US" sz="2000" b="0" dirty="0"/>
          </a:p>
          <a:p>
            <a:r>
              <a:rPr lang="en-US" sz="2000" b="0" dirty="0"/>
              <a:t>PM L0 physical and L1E Electrical success criteria corresponding to DTS</a:t>
            </a:r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400" b="0" dirty="0"/>
          </a:p>
          <a:p>
            <a:r>
              <a:rPr lang="en-US" sz="2000" b="0" dirty="0"/>
              <a:t>PM Material system explored PM0(</a:t>
            </a:r>
            <a:r>
              <a:rPr lang="en-US" sz="2000" b="0" dirty="0" err="1"/>
              <a:t>GeSbTe</a:t>
            </a:r>
            <a:r>
              <a:rPr lang="en-US" sz="2000" b="0" dirty="0"/>
              <a:t> a.k.a. GST), PM1(</a:t>
            </a:r>
            <a:r>
              <a:rPr lang="en-US" sz="2000" b="0" dirty="0" err="1"/>
              <a:t>InSbTe</a:t>
            </a:r>
            <a:r>
              <a:rPr lang="en-US" sz="2000" b="0" dirty="0"/>
              <a:t> a.k.a. IST), PM2(In doped GST or I-GST) and PM3 (PF including Y-GST, Ga-GST, Sc-GST and doped </a:t>
            </a:r>
            <a:r>
              <a:rPr lang="en-US" sz="2000" b="0" dirty="0" err="1"/>
              <a:t>GeSb</a:t>
            </a:r>
            <a:r>
              <a:rPr lang="en-US" sz="2000" b="0" dirty="0"/>
              <a:t> at IMI)</a:t>
            </a:r>
          </a:p>
          <a:p>
            <a:endParaRPr lang="en-US" sz="2000" b="0" dirty="0"/>
          </a:p>
          <a:p>
            <a:endParaRPr lang="en-US" sz="2000" b="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358900" y="1750930"/>
          <a:ext cx="5956300" cy="1661160"/>
        </p:xfrm>
        <a:graphic>
          <a:graphicData uri="http://schemas.openxmlformats.org/drawingml/2006/table">
            <a:tbl>
              <a:tblPr/>
              <a:tblGrid>
                <a:gridCol w="620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48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4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66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8288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(XRD)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[K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[K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VT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[V]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VT@3uA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[V]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 'speed'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[ns]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Egap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[eV]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1.2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500ns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.A001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.A002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.A003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.A004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.A005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711645" y="3581088"/>
            <a:ext cx="2491937" cy="1921910"/>
            <a:chOff x="1182814" y="2981264"/>
            <a:chExt cx="5030175" cy="3876737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2814" y="2981264"/>
              <a:ext cx="5030175" cy="3876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4307506" y="2981264"/>
              <a:ext cx="916861" cy="7449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cs typeface="Calibri"/>
                </a:rPr>
                <a:t>speed [ns]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3910941" y="5700156"/>
              <a:ext cx="510639" cy="178130"/>
            </a:xfrm>
            <a:prstGeom prst="straightConnector1">
              <a:avLst/>
            </a:prstGeom>
            <a:ln w="38100" cap="rnd" cmpd="sng">
              <a:solidFill>
                <a:srgbClr val="0042C8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73045" y="3581088"/>
            <a:ext cx="2421155" cy="1905312"/>
            <a:chOff x="5656613" y="-118750"/>
            <a:chExt cx="5201392" cy="4008693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13" y="-118750"/>
              <a:ext cx="5201392" cy="4008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8613004" y="152627"/>
              <a:ext cx="792063" cy="3885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cs typeface="Calibri"/>
                </a:rPr>
                <a:t>V</a:t>
              </a:r>
              <a:r>
                <a:rPr lang="en-US" sz="1200" b="1" baseline="-25000" dirty="0">
                  <a:solidFill>
                    <a:schemeClr val="bg1">
                      <a:lumMod val="50000"/>
                    </a:schemeClr>
                  </a:solidFill>
                  <a:latin typeface="Calibri"/>
                  <a:cs typeface="Calibri"/>
                </a:rPr>
                <a:t>T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cs typeface="Calibri"/>
                </a:rPr>
                <a:t> [V]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54245" y="3572789"/>
            <a:ext cx="2481181" cy="1913611"/>
            <a:chOff x="1040308" y="0"/>
            <a:chExt cx="5091318" cy="392386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0308" y="0"/>
              <a:ext cx="5091318" cy="3923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4132004" y="281499"/>
              <a:ext cx="927589" cy="3786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err="1">
                  <a:solidFill>
                    <a:schemeClr val="bg1">
                      <a:lumMod val="50000"/>
                    </a:schemeClr>
                  </a:solidFill>
                  <a:latin typeface="Calibri"/>
                  <a:cs typeface="Calibri"/>
                </a:rPr>
                <a:t>Eg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cs typeface="Calibri"/>
                </a:rPr>
                <a:t> [eV]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3790209" y="2753096"/>
              <a:ext cx="510639" cy="178130"/>
            </a:xfrm>
            <a:prstGeom prst="straightConnector1">
              <a:avLst/>
            </a:prstGeom>
            <a:ln w="38100" cap="rnd" cmpd="sng">
              <a:solidFill>
                <a:srgbClr val="0042C8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821" y="3457135"/>
            <a:ext cx="2824979" cy="20597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7B3427-0194-E64A-89A8-B585A9739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976" y="1628346"/>
            <a:ext cx="4462381" cy="189204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FA994306-1080-D444-A800-6452BC60A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t="18588"/>
          <a:stretch/>
        </p:blipFill>
        <p:spPr bwMode="auto">
          <a:xfrm>
            <a:off x="7055226" y="3710506"/>
            <a:ext cx="1750561" cy="151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B659BA3-CABC-EB44-A600-C85897C6FB1D}"/>
              </a:ext>
            </a:extLst>
          </p:cNvPr>
          <p:cNvSpPr txBox="1"/>
          <p:nvPr/>
        </p:nvSpPr>
        <p:spPr>
          <a:xfrm>
            <a:off x="8172999" y="3581088"/>
            <a:ext cx="69730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Segregation</a:t>
            </a:r>
          </a:p>
          <a:p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(XRD, 375C)</a:t>
            </a:r>
          </a:p>
        </p:txBody>
      </p:sp>
    </p:spTree>
    <p:extLst>
      <p:ext uri="{BB962C8B-B14F-4D97-AF65-F5344CB8AC3E}">
        <p14:creationId xmlns:p14="http://schemas.microsoft.com/office/powerpoint/2010/main" val="139970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0E4D0-6263-9743-AC09-76313435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7223837" cy="533400"/>
          </a:xfrm>
        </p:spPr>
        <p:txBody>
          <a:bodyPr/>
          <a:lstStyle/>
          <a:p>
            <a:r>
              <a:rPr lang="en-US" sz="3200" dirty="0"/>
              <a:t>Role of Electrode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6E301-27EF-DB46-B5AF-02BA63F70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85800"/>
            <a:ext cx="7315200" cy="5105400"/>
          </a:xfrm>
        </p:spPr>
        <p:txBody>
          <a:bodyPr/>
          <a:lstStyle/>
          <a:p>
            <a:r>
              <a:rPr lang="en-US" sz="2000" dirty="0"/>
              <a:t>Graphitic carbon servers two roles </a:t>
            </a:r>
          </a:p>
          <a:p>
            <a:pPr lvl="1"/>
            <a:r>
              <a:rPr lang="en-US" sz="2000" dirty="0"/>
              <a:t>Physical barriers to eliminate cross contamination between PM, SD and WL/BL metals during manufacturing and product operations </a:t>
            </a:r>
            <a:endParaRPr lang="en-US" sz="2000" b="0" dirty="0"/>
          </a:p>
          <a:p>
            <a:pPr lvl="1"/>
            <a:r>
              <a:rPr lang="en-US" sz="2000" b="0" dirty="0"/>
              <a:t>Heating elements for phase change</a:t>
            </a:r>
          </a:p>
          <a:p>
            <a:r>
              <a:rPr lang="en-US" sz="2000" dirty="0"/>
              <a:t>Irreversible resistance change subject to thermal budget</a:t>
            </a:r>
          </a:p>
          <a:p>
            <a:pPr marL="554035" lvl="1" indent="0">
              <a:buNone/>
            </a:pPr>
            <a:endParaRPr lang="en-US" sz="2000" dirty="0"/>
          </a:p>
          <a:p>
            <a:r>
              <a:rPr lang="en-US" sz="2000" dirty="0"/>
              <a:t>Electrode Success </a:t>
            </a:r>
            <a:br>
              <a:rPr lang="en-US" sz="2000" dirty="0"/>
            </a:br>
            <a:r>
              <a:rPr lang="en-US" sz="2000" dirty="0"/>
              <a:t>Criteria</a:t>
            </a:r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r>
              <a:rPr lang="en-US" sz="2000" dirty="0"/>
              <a:t>Interfacial liner, W, is needed to improve contact specific resistance to PM.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b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589442" y="2900680"/>
          <a:ext cx="284955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182">
                  <a:extLst>
                    <a:ext uri="{9D8B030D-6E8A-4147-A177-3AD203B41FA5}">
                      <a16:colId xmlns:a16="http://schemas.microsoft.com/office/drawing/2014/main" val="31526298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itchFamily="34" charset="0"/>
                          <a:cs typeface="Calibri" pitchFamily="34" charset="0"/>
                        </a:rPr>
                        <a:t>Component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itchFamily="34" charset="0"/>
                          <a:cs typeface="Calibri" pitchFamily="34" charset="0"/>
                        </a:rPr>
                        <a:t>L0</a:t>
                      </a:r>
                      <a:r>
                        <a:rPr lang="en-US" sz="1200" baseline="0" dirty="0">
                          <a:latin typeface="Calibri" pitchFamily="34" charset="0"/>
                          <a:cs typeface="Calibri" pitchFamily="34" charset="0"/>
                        </a:rPr>
                        <a:t> Spec (</a:t>
                      </a:r>
                      <a:r>
                        <a:rPr lang="en-US" sz="1200" baseline="0" dirty="0" err="1">
                          <a:latin typeface="Calibri" pitchFamily="34" charset="0"/>
                          <a:cs typeface="Calibri" pitchFamily="34" charset="0"/>
                        </a:rPr>
                        <a:t>m</a:t>
                      </a:r>
                      <a:r>
                        <a:rPr lang="en-US" sz="1200" baseline="0" dirty="0" err="1">
                          <a:latin typeface="Symbol" pitchFamily="18" charset="2"/>
                          <a:cs typeface="Calibri" pitchFamily="34" charset="0"/>
                        </a:rPr>
                        <a:t>W</a:t>
                      </a:r>
                      <a:r>
                        <a:rPr lang="en-US" sz="1200" baseline="0" dirty="0" err="1">
                          <a:latin typeface="Cambria Math"/>
                          <a:ea typeface="Cambria Math"/>
                          <a:cs typeface="Calibri" pitchFamily="34" charset="0"/>
                        </a:rPr>
                        <a:t>∙</a:t>
                      </a:r>
                      <a:r>
                        <a:rPr lang="en-US" sz="1200" baseline="0" dirty="0" err="1">
                          <a:latin typeface="Calibri" pitchFamily="34" charset="0"/>
                          <a:cs typeface="Calibri" pitchFamily="34" charset="0"/>
                        </a:rPr>
                        <a:t>cm</a:t>
                      </a:r>
                      <a:r>
                        <a:rPr lang="en-US" sz="1200" baseline="0" dirty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US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Electrode (El.)</a:t>
                      </a:r>
                      <a:r>
                        <a:rPr lang="en-US" sz="1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 Bulk resistivity</a:t>
                      </a:r>
                      <a:endParaRPr lang="en-US" sz="1200" b="1" baseline="30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itchFamily="34" charset="0"/>
                          <a:cs typeface="Calibri" pitchFamily="34" charset="0"/>
                        </a:rPr>
                        <a:t>As dep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itchFamily="34" charset="0"/>
                          <a:cs typeface="Calibri" pitchFamily="34" charset="0"/>
                        </a:rPr>
                        <a:t>1~200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itchFamily="34" charset="0"/>
                          <a:cs typeface="Calibri" pitchFamily="34" charset="0"/>
                        </a:rPr>
                        <a:t>300C cycled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itchFamily="34" charset="0"/>
                          <a:cs typeface="Calibri" pitchFamily="34" charset="0"/>
                        </a:rPr>
                        <a:t>1~30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itchFamily="34" charset="0"/>
                          <a:cs typeface="Calibri" pitchFamily="34" charset="0"/>
                        </a:rPr>
                        <a:t>600C  cycled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08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itchFamily="34" charset="0"/>
                          <a:cs typeface="Calibri" pitchFamily="34" charset="0"/>
                        </a:rPr>
                        <a:t>1~2.5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E/PM Interface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itchFamily="34" charset="0"/>
                          <a:cs typeface="Calibri" pitchFamily="34" charset="0"/>
                        </a:rPr>
                        <a:t>&lt;</a:t>
                      </a:r>
                      <a:r>
                        <a:rPr lang="en-US" sz="1200" baseline="0" dirty="0">
                          <a:latin typeface="Calibri" pitchFamily="34" charset="0"/>
                          <a:cs typeface="Calibri" pitchFamily="34" charset="0"/>
                        </a:rPr>
                        <a:t> 10</a:t>
                      </a:r>
                      <a:r>
                        <a:rPr lang="en-US" sz="1200" baseline="0" dirty="0">
                          <a:latin typeface="Symbol" pitchFamily="18" charset="2"/>
                          <a:cs typeface="Calibri" pitchFamily="34" charset="0"/>
                        </a:rPr>
                        <a:t>M</a:t>
                      </a:r>
                      <a:r>
                        <a:rPr lang="en-US" sz="1200" dirty="0">
                          <a:latin typeface="Symbol" pitchFamily="18" charset="2"/>
                          <a:cs typeface="Calibri" pitchFamily="34" charset="0"/>
                        </a:rPr>
                        <a:t>W</a:t>
                      </a:r>
                      <a:r>
                        <a:rPr lang="en-US" sz="1200" baseline="0" dirty="0">
                          <a:latin typeface="Cambria Math"/>
                          <a:ea typeface="Cambria Math"/>
                          <a:cs typeface="Calibri" pitchFamily="34" charset="0"/>
                        </a:rPr>
                        <a:t>∙</a:t>
                      </a:r>
                      <a:r>
                        <a:rPr lang="en-US" sz="1200" baseline="0" dirty="0">
                          <a:latin typeface="Calibri" pitchFamily="34" charset="0"/>
                          <a:cs typeface="Calibri" pitchFamily="34" charset="0"/>
                        </a:rPr>
                        <a:t>nm</a:t>
                      </a:r>
                      <a:r>
                        <a:rPr lang="en-US" sz="1200" baseline="30000" dirty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r>
                        <a:rPr lang="en-US" sz="1200" baseline="0" dirty="0">
                          <a:latin typeface="Calibri" pitchFamily="34" charset="0"/>
                          <a:cs typeface="Calibri" pitchFamily="34" charset="0"/>
                        </a:rPr>
                        <a:t>@1</a:t>
                      </a:r>
                      <a:r>
                        <a:rPr lang="en-US" sz="1200" dirty="0">
                          <a:latin typeface="Symbol" pitchFamily="18" charset="2"/>
                          <a:cs typeface="Calibri" pitchFamily="34" charset="0"/>
                        </a:rPr>
                        <a:t>mA</a:t>
                      </a:r>
                      <a:endParaRPr lang="en-US" sz="1200" baseline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E/SD Interface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itchFamily="34" charset="0"/>
                          <a:cs typeface="Calibri" pitchFamily="34" charset="0"/>
                        </a:rPr>
                        <a:t>&lt;</a:t>
                      </a:r>
                      <a:r>
                        <a:rPr lang="en-US" sz="1200" baseline="0" dirty="0">
                          <a:latin typeface="Calibri" pitchFamily="34" charset="0"/>
                          <a:cs typeface="Calibri" pitchFamily="34" charset="0"/>
                        </a:rPr>
                        <a:t> 100</a:t>
                      </a:r>
                      <a:r>
                        <a:rPr lang="en-US" sz="1200" baseline="0" dirty="0">
                          <a:latin typeface="Symbol" pitchFamily="18" charset="2"/>
                          <a:cs typeface="Calibri" pitchFamily="34" charset="0"/>
                        </a:rPr>
                        <a:t>M</a:t>
                      </a:r>
                      <a:r>
                        <a:rPr lang="en-US" sz="1200" dirty="0">
                          <a:latin typeface="Symbol" pitchFamily="18" charset="2"/>
                          <a:cs typeface="Calibri" pitchFamily="34" charset="0"/>
                        </a:rPr>
                        <a:t>W</a:t>
                      </a:r>
                      <a:r>
                        <a:rPr lang="en-US" sz="1200" baseline="0" dirty="0">
                          <a:latin typeface="Cambria Math"/>
                          <a:ea typeface="Cambria Math"/>
                          <a:cs typeface="Calibri" pitchFamily="34" charset="0"/>
                        </a:rPr>
                        <a:t>∙</a:t>
                      </a:r>
                      <a:r>
                        <a:rPr lang="en-US" sz="1200" baseline="0" dirty="0">
                          <a:latin typeface="Calibri" pitchFamily="34" charset="0"/>
                          <a:cs typeface="Calibri" pitchFamily="34" charset="0"/>
                        </a:rPr>
                        <a:t>nm</a:t>
                      </a:r>
                      <a:r>
                        <a:rPr lang="en-US" sz="1200" baseline="30000" dirty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r>
                        <a:rPr lang="en-US" sz="1200" baseline="0" dirty="0">
                          <a:latin typeface="Calibri" pitchFamily="34" charset="0"/>
                          <a:cs typeface="Calibri" pitchFamily="34" charset="0"/>
                        </a:rPr>
                        <a:t>@1</a:t>
                      </a:r>
                      <a:r>
                        <a:rPr lang="en-US" sz="1200" dirty="0">
                          <a:latin typeface="Symbol" pitchFamily="18" charset="2"/>
                          <a:cs typeface="Calibri" pitchFamily="34" charset="0"/>
                        </a:rPr>
                        <a:t>mA</a:t>
                      </a:r>
                      <a:endParaRPr lang="en-US" sz="1200" baseline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582" y="626385"/>
            <a:ext cx="3900075" cy="322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4FD174-BEFC-F745-A8BB-8CFE77315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020"/>
          <a:stretch/>
        </p:blipFill>
        <p:spPr>
          <a:xfrm>
            <a:off x="8160649" y="4038600"/>
            <a:ext cx="3164858" cy="2362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C36D17-D07B-A342-8BD9-2634EDF3A43B}"/>
              </a:ext>
            </a:extLst>
          </p:cNvPr>
          <p:cNvSpPr txBox="1"/>
          <p:nvPr/>
        </p:nvSpPr>
        <p:spPr>
          <a:xfrm>
            <a:off x="10072981" y="488955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C/PM/C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AB547D-6AC8-C848-A643-B3A797489355}"/>
              </a:ext>
            </a:extLst>
          </p:cNvPr>
          <p:cNvSpPr txBox="1"/>
          <p:nvPr/>
        </p:nvSpPr>
        <p:spPr>
          <a:xfrm>
            <a:off x="9123324" y="432458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C/PM/</a:t>
            </a:r>
            <a:r>
              <a:rPr lang="en-US" sz="1800" b="1" dirty="0">
                <a:solidFill>
                  <a:srgbClr val="0064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W/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8CBC0A-CCD4-0648-80C8-858842554EA5}"/>
              </a:ext>
            </a:extLst>
          </p:cNvPr>
          <p:cNvCxnSpPr/>
          <p:nvPr/>
        </p:nvCxnSpPr>
        <p:spPr>
          <a:xfrm flipH="1" flipV="1">
            <a:off x="8899541" y="4549591"/>
            <a:ext cx="1173440" cy="69574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1">
            <a:extLst>
              <a:ext uri="{FF2B5EF4-FFF2-40B4-BE49-F238E27FC236}">
                <a16:creationId xmlns:a16="http://schemas.microsoft.com/office/drawing/2014/main" id="{951ED4CA-066D-A94F-A170-7193628D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0000" t="9996"/>
          <a:stretch>
            <a:fillRect/>
          </a:stretch>
        </p:blipFill>
        <p:spPr bwMode="auto">
          <a:xfrm>
            <a:off x="10972800" y="4897465"/>
            <a:ext cx="923719" cy="111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1581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65DEF0-2255-8946-BD61-5A72F0DE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and Pathfinding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5159E-F67E-1C44-ACF6-1B4B2A5C1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C7A7-D201-8F4B-9A5E-1D7D6A375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3D </a:t>
            </a:r>
            <a:r>
              <a:rPr lang="en-US" sz="4000" dirty="0" err="1"/>
              <a:t>XPoint</a:t>
            </a:r>
            <a:r>
              <a:rPr lang="en-US" sz="4000" dirty="0"/>
              <a:t>™ POR Roadmap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F92E17-D569-5A45-BDEA-2CBFF4303FC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905000" y="914400"/>
          <a:ext cx="8400349" cy="53888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5244">
                  <a:extLst>
                    <a:ext uri="{9D8B030D-6E8A-4147-A177-3AD203B41FA5}">
                      <a16:colId xmlns:a16="http://schemas.microsoft.com/office/drawing/2014/main" val="589736726"/>
                    </a:ext>
                  </a:extLst>
                </a:gridCol>
                <a:gridCol w="1665605">
                  <a:extLst>
                    <a:ext uri="{9D8B030D-6E8A-4147-A177-3AD203B41FA5}">
                      <a16:colId xmlns:a16="http://schemas.microsoft.com/office/drawing/2014/main" val="986878901"/>
                    </a:ext>
                  </a:extLst>
                </a:gridCol>
                <a:gridCol w="1582375">
                  <a:extLst>
                    <a:ext uri="{9D8B030D-6E8A-4147-A177-3AD203B41FA5}">
                      <a16:colId xmlns:a16="http://schemas.microsoft.com/office/drawing/2014/main" val="1613960143"/>
                    </a:ext>
                  </a:extLst>
                </a:gridCol>
                <a:gridCol w="1582375">
                  <a:extLst>
                    <a:ext uri="{9D8B030D-6E8A-4147-A177-3AD203B41FA5}">
                      <a16:colId xmlns:a16="http://schemas.microsoft.com/office/drawing/2014/main" val="676918691"/>
                    </a:ext>
                  </a:extLst>
                </a:gridCol>
                <a:gridCol w="1582375">
                  <a:extLst>
                    <a:ext uri="{9D8B030D-6E8A-4147-A177-3AD203B41FA5}">
                      <a16:colId xmlns:a16="http://schemas.microsoft.com/office/drawing/2014/main" val="3394408130"/>
                    </a:ext>
                  </a:extLst>
                </a:gridCol>
                <a:gridCol w="1582375">
                  <a:extLst>
                    <a:ext uri="{9D8B030D-6E8A-4147-A177-3AD203B41FA5}">
                      <a16:colId xmlns:a16="http://schemas.microsoft.com/office/drawing/2014/main" val="1469666997"/>
                    </a:ext>
                  </a:extLst>
                </a:gridCol>
              </a:tblGrid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Technology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10s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20s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P1240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P1241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1129220995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½ Pitch [nm]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3363654910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Effective F [nm]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14.5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10.25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10.25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9.8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1274918127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Immersion layer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(4 PD)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(8 PD)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(8 PD)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(8 PQ)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1264959752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S15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S26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ALF32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ATF-64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2210416377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Platform PRQ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Eo’18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Eo’19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Eo’20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Eo’21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775328601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 [Gb/die]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512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249805640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Read BW [MB/s]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4800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3389504096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Write BW [MB/s]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2200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1251159879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Read E [</a:t>
                      </a:r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pJ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/b]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61188493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Write E [</a:t>
                      </a:r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pJ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/b]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765593898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[W]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0.75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1.15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685341658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X8 I/O Interface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DDR4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DDR4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DDR5/LPDDR5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LPDDR5+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1295621208"/>
                  </a:ext>
                </a:extLst>
              </a:tr>
              <a:tr h="224013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DDR Rate [MT/s]</a:t>
                      </a:r>
                    </a:p>
                  </a:txBody>
                  <a:tcPr marT="36576" marB="3657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4800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927670"/>
                  </a:ext>
                </a:extLst>
              </a:tr>
              <a:tr h="224013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Chop</a:t>
                      </a:r>
                    </a:p>
                  </a:txBody>
                  <a:tcPr marT="36576" marB="36576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 [Gb/die]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 (2D or 16P)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 (2D or 32P)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418955340"/>
                  </a:ext>
                </a:extLst>
              </a:tr>
              <a:tr h="2240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Read BW [MB/s]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3200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4800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2137868396"/>
                  </a:ext>
                </a:extLst>
              </a:tr>
              <a:tr h="2240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Write BW [MB/s]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1100 or 550 </a:t>
                      </a:r>
                    </a:p>
                  </a:txBody>
                  <a:tcPr marT="36576" marB="36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2200 or 1100</a:t>
                      </a:r>
                    </a:p>
                  </a:txBody>
                  <a:tcPr marT="36576" marB="36576"/>
                </a:tc>
                <a:extLst>
                  <a:ext uri="{0D108BD9-81ED-4DB2-BD59-A6C34878D82A}">
                    <a16:rowId xmlns:a16="http://schemas.microsoft.com/office/drawing/2014/main" val="4077175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312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381000"/>
          </a:xfrm>
        </p:spPr>
        <p:txBody>
          <a:bodyPr/>
          <a:lstStyle/>
          <a:p>
            <a:r>
              <a:rPr lang="en-US" sz="4400" dirty="0"/>
              <a:t>P1241+ Scaling Enablers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84860"/>
                <a:ext cx="11277600" cy="5791200"/>
              </a:xfrm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b="0" i="1" u="sng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PM pathfinding:</a:t>
                </a:r>
                <a:r>
                  <a:rPr lang="en-US" sz="16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 </a:t>
                </a:r>
              </a:p>
              <a:p>
                <a:pPr marL="122238" indent="-122238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Need 30% higher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1400" b="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400" b="0" dirty="0">
                            <a:latin typeface="Intel Clear" panose="020B0604020203020204" pitchFamily="34" charset="0"/>
                            <a:ea typeface="Intel Clear" panose="020B0604020203020204" pitchFamily="34" charset="0"/>
                            <a:cs typeface="Intel Clear" panose="020B0604020203020204" pitchFamily="34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US" sz="1400" b="0" baseline="-25000" dirty="0">
                            <a:latin typeface="Intel Clear" panose="020B0604020203020204" pitchFamily="34" charset="0"/>
                            <a:ea typeface="Intel Clear" panose="020B0604020203020204" pitchFamily="34" charset="0"/>
                            <a:cs typeface="Intel Clear" panose="020B0604020203020204" pitchFamily="34" charset="0"/>
                          </a:rPr>
                          <m:t>TH</m:t>
                        </m:r>
                      </m:e>
                    </m:acc>
                  </m:oMath>
                </a14:m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 due to vertical scaling</a:t>
                </a:r>
              </a:p>
              <a:p>
                <a:pPr marL="122238" indent="-122238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Need 50% 𝜏</a:t>
                </a:r>
                <a:r>
                  <a:rPr lang="en-US" sz="1400" b="0" baseline="-250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nuke</a:t>
                </a: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 reduction due to lateral scaling</a:t>
                </a:r>
                <a:endParaRPr lang="en-US" sz="1400" b="0" i="1" u="sng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600" b="0" i="1" u="sng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b="0" i="1" u="sng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SD pathfinding:</a:t>
                </a:r>
                <a:r>
                  <a:rPr lang="en-US" sz="16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 </a:t>
                </a:r>
              </a:p>
              <a:p>
                <a:pPr marL="122238" indent="-122238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15% 𝜎</a:t>
                </a:r>
                <a:r>
                  <a:rPr lang="en-US" sz="1400" b="0" baseline="-250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VT</a:t>
                </a: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 reduction (Empirical)</a:t>
                </a:r>
                <a:endParaRPr lang="en-US" sz="1400" b="0" baseline="-25000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  <a:p>
                <a:pPr marL="122238" indent="-122238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Exploit Memory window (Empirical)</a:t>
                </a:r>
              </a:p>
              <a:p>
                <a:pPr marL="122238" indent="-122238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Seeking opportunity in Drift Reduction (Empirical, SD3 L1E)</a:t>
                </a:r>
                <a:endParaRPr lang="en-US" sz="1400" b="0" i="1" u="sng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600" b="0" i="1" u="sng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b="0" i="1" u="sng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Patterning:</a:t>
                </a:r>
                <a:endParaRPr lang="en-US" sz="1600" b="0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  <a:p>
                <a:pPr marL="122238" indent="-122238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Etch/cleans improvements to minimize modification of the PM/SD compositions.</a:t>
                </a:r>
              </a:p>
              <a:p>
                <a:pPr marL="607019" lvl="1" indent="-12223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Known improvements by wafer ambient control – minimizing exposure to atmospheric O</a:t>
                </a:r>
                <a:r>
                  <a:rPr lang="en-US" sz="1400" baseline="-250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2</a:t>
                </a:r>
                <a:r>
                  <a:rPr lang="en-US" sz="14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, H</a:t>
                </a:r>
                <a:r>
                  <a:rPr lang="en-US" sz="1400" baseline="-250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2</a:t>
                </a:r>
                <a:r>
                  <a:rPr lang="en-US" sz="14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O with tool modifications</a:t>
                </a:r>
                <a:endParaRPr lang="en-US" sz="1400" b="0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  <a:p>
                <a:pPr marL="122238" indent="-122238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Etch improvements for profile in the multilayer.</a:t>
                </a:r>
              </a:p>
              <a:p>
                <a:pPr marL="607019" lvl="1" indent="-12223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Initial work with modified </a:t>
                </a:r>
                <a:r>
                  <a:rPr lang="en-US" sz="1400" dirty="0" err="1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insitu</a:t>
                </a:r>
                <a:r>
                  <a:rPr lang="en-US" sz="14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 depositions (newer tool configuration) has shown capability at 14nm.</a:t>
                </a:r>
                <a:endParaRPr lang="en-US" sz="1400" b="0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600" b="0" i="1" u="sng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b="0" i="1" u="sng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Liner/Seal/Gap Fill:</a:t>
                </a:r>
              </a:p>
              <a:p>
                <a:pPr marL="122238" indent="-122238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Improved step coverage of liner/seal.  These are currently bilayers (nitride/oxide) to ensure adhesion to cell and durability/mechanical stability.</a:t>
                </a:r>
              </a:p>
              <a:p>
                <a:pPr marL="607019" lvl="1" indent="-12223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The oxide is good step coverage (ALD) the nitride is a PECVD (pulsed plasma) film with poor step coverage.  Directions we need to explore are halide free, low temperature ALD films.</a:t>
                </a:r>
                <a:endParaRPr lang="en-US" sz="1400" b="0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  <a:p>
                <a:pPr marL="122238" indent="-122238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Improved durability and barrier capabilities of the liner films (H &amp; O)</a:t>
                </a:r>
              </a:p>
              <a:p>
                <a:pPr marL="607019" lvl="1" indent="-12223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Replacement of oxide w/ metal oxides (Al, </a:t>
                </a:r>
                <a:r>
                  <a:rPr lang="en-US" sz="1400" dirty="0" err="1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Hf</a:t>
                </a:r>
                <a:r>
                  <a:rPr lang="en-US" sz="14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) have shown improved durability, but add significant complexity to etch at 2</a:t>
                </a:r>
                <a:r>
                  <a:rPr lang="en-US" sz="1400" baseline="300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nd</a:t>
                </a:r>
                <a:r>
                  <a:rPr lang="en-US" sz="14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 cut. </a:t>
                </a:r>
                <a:endParaRPr lang="en-US" sz="1400" b="0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  <a:p>
                <a:pPr marL="122238" indent="-122238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Lower thermal conductivity gap fill to reduce thermal cross talk</a:t>
                </a:r>
              </a:p>
              <a:p>
                <a:pPr marL="607019" lvl="1" indent="-12223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Work with the supplier on modifications to the c-doped oxide SOD, higher C content, was in progress.  Mechanical stability and etch impact at 2</a:t>
                </a:r>
                <a:r>
                  <a:rPr lang="en-US" sz="1400" baseline="300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nd</a:t>
                </a:r>
                <a:r>
                  <a:rPr lang="en-US" sz="1400" dirty="0">
                    <a:latin typeface="Intel Clear" panose="020B0604020203020204" pitchFamily="34" charset="0"/>
                    <a:ea typeface="Intel Clear" panose="020B0604020203020204" pitchFamily="34" charset="0"/>
                    <a:cs typeface="Intel Clear" panose="020B0604020203020204" pitchFamily="34" charset="0"/>
                  </a:rPr>
                  <a:t> cut are additional risks.</a:t>
                </a:r>
                <a:endParaRPr lang="en-US" sz="1400" b="0" dirty="0"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84860"/>
                <a:ext cx="11277600" cy="5791200"/>
              </a:xfrm>
              <a:blipFill>
                <a:blip r:embed="rId2"/>
                <a:stretch>
                  <a:fillRect l="-338" t="-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439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3CFF-856D-A24F-A20E-D55EDFA06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P1242 definition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58CD6-64BC-4940-90C1-D1E379079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90600"/>
            <a:ext cx="10363200" cy="4572000"/>
          </a:xfrm>
        </p:spPr>
        <p:txBody>
          <a:bodyPr/>
          <a:lstStyle/>
          <a:p>
            <a:r>
              <a:rPr lang="en-US" sz="1800" dirty="0"/>
              <a:t>Four options being analyzed</a:t>
            </a:r>
          </a:p>
          <a:p>
            <a:pPr lvl="1"/>
            <a:r>
              <a:rPr lang="en-US" sz="1800" dirty="0"/>
              <a:t>Option-1: 4 Deck Cross Point Array Stack / PQ, F=10.25nm –  </a:t>
            </a:r>
            <a:r>
              <a:rPr lang="en-US" sz="1800" dirty="0" err="1"/>
              <a:t>F</a:t>
            </a:r>
            <a:r>
              <a:rPr lang="en-US" sz="1800" baseline="-25000" dirty="0" err="1"/>
              <a:t>eff</a:t>
            </a:r>
            <a:r>
              <a:rPr lang="en-US" sz="1800" dirty="0"/>
              <a:t> = 5.125nm</a:t>
            </a:r>
          </a:p>
          <a:p>
            <a:pPr lvl="1"/>
            <a:r>
              <a:rPr lang="en-US" sz="1800" dirty="0"/>
              <a:t>Option-2: 3D Tier w/o TFT </a:t>
            </a:r>
            <a:r>
              <a:rPr lang="en-US" sz="1800" dirty="0">
                <a:sym typeface="Wingdings" pitchFamily="2" charset="2"/>
              </a:rPr>
              <a:t></a:t>
            </a:r>
            <a:r>
              <a:rPr lang="en-US" sz="1800" dirty="0"/>
              <a:t> not scalable  ( = dual deck cross point array) </a:t>
            </a:r>
          </a:p>
          <a:p>
            <a:pPr lvl="1"/>
            <a:r>
              <a:rPr lang="en-US" sz="1800" dirty="0"/>
              <a:t>Option-3: 3D Tier with Pillar Select </a:t>
            </a:r>
            <a:r>
              <a:rPr lang="en-US" sz="1800" dirty="0" err="1"/>
              <a:t>X’tor</a:t>
            </a:r>
            <a:r>
              <a:rPr lang="en-US" sz="1800" dirty="0"/>
              <a:t>, 2 bits per pillar each tier (Doublet)</a:t>
            </a:r>
          </a:p>
          <a:p>
            <a:pPr lvl="1"/>
            <a:r>
              <a:rPr lang="en-US" sz="1800" dirty="0"/>
              <a:t>Option-4: 3D Tier with Pillar Select </a:t>
            </a:r>
            <a:r>
              <a:rPr lang="en-US" sz="1800" dirty="0" err="1"/>
              <a:t>X’tor</a:t>
            </a:r>
            <a:r>
              <a:rPr lang="en-US" sz="1800" dirty="0"/>
              <a:t>, 1 bit   per pillar each tier (Singlet)</a:t>
            </a:r>
          </a:p>
          <a:p>
            <a:r>
              <a:rPr lang="en-US" sz="1800" dirty="0"/>
              <a:t>3D Tier Doublet example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A342F0-455F-4944-9F4F-CE7B33802122}"/>
              </a:ext>
            </a:extLst>
          </p:cNvPr>
          <p:cNvGrpSpPr/>
          <p:nvPr/>
        </p:nvGrpSpPr>
        <p:grpSpPr>
          <a:xfrm>
            <a:off x="1600200" y="3048000"/>
            <a:ext cx="4640705" cy="2983310"/>
            <a:chOff x="3505200" y="3048000"/>
            <a:chExt cx="4640705" cy="29833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D0AC12-36BA-F440-8631-BD03A6B6C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517" t="8139" b="11945"/>
            <a:stretch/>
          </p:blipFill>
          <p:spPr>
            <a:xfrm>
              <a:off x="3505200" y="3048000"/>
              <a:ext cx="4640705" cy="298331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457CAC-A6F2-9A4C-B0C4-3DD0137D8ACC}"/>
                </a:ext>
              </a:extLst>
            </p:cNvPr>
            <p:cNvSpPr/>
            <p:nvPr/>
          </p:nvSpPr>
          <p:spPr>
            <a:xfrm>
              <a:off x="5801347" y="5458401"/>
              <a:ext cx="20553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Pillar Select Transistor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81E864-95F7-F74A-A777-259BC51EB7F5}"/>
                </a:ext>
              </a:extLst>
            </p:cNvPr>
            <p:cNvSpPr/>
            <p:nvPr/>
          </p:nvSpPr>
          <p:spPr>
            <a:xfrm>
              <a:off x="3646443" y="3999502"/>
              <a:ext cx="19464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WL Comb: </a:t>
              </a:r>
            </a:p>
            <a:p>
              <a:pPr algn="ctr"/>
              <a:r>
                <a:rPr lang="en-US" sz="1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WL Decoders per Tier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947A1E-7FEA-1346-9E00-8C658A6A6B5E}"/>
                </a:ext>
              </a:extLst>
            </p:cNvPr>
            <p:cNvSpPr/>
            <p:nvPr/>
          </p:nvSpPr>
          <p:spPr>
            <a:xfrm>
              <a:off x="5097970" y="3048000"/>
              <a:ext cx="19960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Pillar Doublet</a:t>
              </a:r>
            </a:p>
            <a:p>
              <a:pPr algn="ctr"/>
              <a:r>
                <a:rPr lang="en-US" sz="1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bits per pillar each tier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FE44960-4DDA-0A4B-B3CD-5499F8B31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3050823"/>
            <a:ext cx="3276600" cy="29823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C667BA-89C0-6341-9972-45915305A7CB}"/>
              </a:ext>
            </a:extLst>
          </p:cNvPr>
          <p:cNvSpPr txBox="1"/>
          <p:nvPr/>
        </p:nvSpPr>
        <p:spPr>
          <a:xfrm>
            <a:off x="9520556" y="3714088"/>
            <a:ext cx="1091422" cy="635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WL:</a:t>
            </a:r>
          </a:p>
          <a:p>
            <a:r>
              <a:rPr 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Tier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68F3AA-549E-DE41-AD22-2723C2987939}"/>
              </a:ext>
            </a:extLst>
          </p:cNvPr>
          <p:cNvSpPr txBox="1"/>
          <p:nvPr/>
        </p:nvSpPr>
        <p:spPr>
          <a:xfrm>
            <a:off x="8386160" y="5244641"/>
            <a:ext cx="1207613" cy="635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BL:</a:t>
            </a:r>
          </a:p>
          <a:p>
            <a:r>
              <a:rPr 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Pillar Bias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0DE98F-72F9-6E4E-812E-F16E1526B2BF}"/>
              </a:ext>
            </a:extLst>
          </p:cNvPr>
          <p:cNvSpPr txBox="1"/>
          <p:nvPr/>
        </p:nvSpPr>
        <p:spPr>
          <a:xfrm>
            <a:off x="8276023" y="4279515"/>
            <a:ext cx="1410459" cy="635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PS:</a:t>
            </a:r>
            <a:br>
              <a:rPr 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Pillar Select</a:t>
            </a:r>
          </a:p>
        </p:txBody>
      </p:sp>
    </p:spTree>
    <p:extLst>
      <p:ext uri="{BB962C8B-B14F-4D97-AF65-F5344CB8AC3E}">
        <p14:creationId xmlns:p14="http://schemas.microsoft.com/office/powerpoint/2010/main" val="2253869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1E3B4-A7E6-714F-A240-93199E8EB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334961"/>
          </a:xfrm>
        </p:spPr>
        <p:txBody>
          <a:bodyPr/>
          <a:lstStyle/>
          <a:p>
            <a:r>
              <a:rPr lang="en-US" sz="3600" dirty="0"/>
              <a:t>Enabling technology needed for 3D-Tier 3DXP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A88A6-2555-6A40-9D76-C65558A95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85800"/>
            <a:ext cx="5386918" cy="639763"/>
          </a:xfrm>
        </p:spPr>
        <p:txBody>
          <a:bodyPr/>
          <a:lstStyle/>
          <a:p>
            <a:r>
              <a:rPr lang="en-US" sz="2400" dirty="0">
                <a:solidFill>
                  <a:schemeClr val="accent6"/>
                </a:solidFill>
              </a:rPr>
              <a:t>Pillar Select Transistor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4EBD-96EC-614E-9E81-0DDD2AD24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325561"/>
            <a:ext cx="5386918" cy="1570040"/>
          </a:xfrm>
        </p:spPr>
        <p:txBody>
          <a:bodyPr/>
          <a:lstStyle/>
          <a:p>
            <a:r>
              <a:rPr lang="en-US" sz="1800" dirty="0"/>
              <a:t>5V, 110uA GAA TFT (H</a:t>
            </a:r>
            <a:r>
              <a:rPr lang="en-US" sz="1800" baseline="-25000" dirty="0"/>
              <a:t>75nm</a:t>
            </a:r>
            <a:r>
              <a:rPr lang="en-US" sz="1800" dirty="0"/>
              <a:t> , W</a:t>
            </a:r>
            <a:r>
              <a:rPr lang="en-US" sz="1800" baseline="-25000" dirty="0"/>
              <a:t>270nm</a:t>
            </a:r>
            <a:r>
              <a:rPr lang="en-US" sz="1800" dirty="0"/>
              <a:t> ,  T</a:t>
            </a:r>
            <a:r>
              <a:rPr lang="en-US" sz="1800" baseline="-25000" dirty="0"/>
              <a:t>42nm</a:t>
            </a:r>
            <a:r>
              <a:rPr lang="en-US" sz="1800" dirty="0"/>
              <a:t> ,  S</a:t>
            </a:r>
            <a:r>
              <a:rPr lang="en-US" sz="1800" baseline="-25000" dirty="0"/>
              <a:t>62nm</a:t>
            </a:r>
            <a:r>
              <a:rPr lang="en-US" sz="1800" dirty="0"/>
              <a:t>), On-Resistance 3K</a:t>
            </a:r>
            <a:r>
              <a:rPr lang="el-GR" sz="1800" dirty="0"/>
              <a:t>Ω</a:t>
            </a:r>
            <a:r>
              <a:rPr lang="en-US" sz="1800" dirty="0"/>
              <a:t>, off leakage &lt; 10nA</a:t>
            </a:r>
          </a:p>
          <a:p>
            <a:r>
              <a:rPr lang="en-US" sz="1800" dirty="0"/>
              <a:t>Low thermal budget for BEOL integration</a:t>
            </a:r>
          </a:p>
          <a:p>
            <a:r>
              <a:rPr lang="en-US" sz="1800" dirty="0"/>
              <a:t>Contact resistance (X2) &lt; 300</a:t>
            </a:r>
            <a:r>
              <a:rPr lang="el-GR" sz="1800" dirty="0"/>
              <a:t>Ω</a:t>
            </a:r>
            <a:r>
              <a:rPr lang="en-US" sz="1800" dirty="0"/>
              <a:t> (to BL &amp; pillar)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ECEF0-7CC8-DD4F-BBE0-44AB39B07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1" y="685800"/>
            <a:ext cx="5389034" cy="639763"/>
          </a:xfrm>
        </p:spPr>
        <p:txBody>
          <a:bodyPr/>
          <a:lstStyle/>
          <a:p>
            <a:r>
              <a:rPr lang="en-US" sz="2400" dirty="0">
                <a:solidFill>
                  <a:schemeClr val="accent6"/>
                </a:solidFill>
              </a:rPr>
              <a:t>Tier Array Process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2FB92-E8B5-D647-80D4-15EC2D19F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71" y="1325560"/>
            <a:ext cx="5389034" cy="3951289"/>
          </a:xfrm>
        </p:spPr>
        <p:txBody>
          <a:bodyPr/>
          <a:lstStyle/>
          <a:p>
            <a:r>
              <a:rPr lang="en-US" sz="1800" dirty="0"/>
              <a:t>1st cut is similar to 3D-NAND’s, either replacement vs. subtractive for WL metal </a:t>
            </a:r>
          </a:p>
          <a:p>
            <a:r>
              <a:rPr lang="en-US" sz="1800" dirty="0"/>
              <a:t>ALD Chal, Carbon &amp; W lamina – maintain composition uniformity at high aspect ratio for </a:t>
            </a:r>
            <a:r>
              <a:rPr lang="en-US" sz="1800" dirty="0" err="1"/>
              <a:t>chal</a:t>
            </a:r>
            <a:r>
              <a:rPr lang="en-US" sz="1800" dirty="0"/>
              <a:t> films</a:t>
            </a:r>
          </a:p>
          <a:p>
            <a:r>
              <a:rPr lang="en-US" sz="1800" dirty="0"/>
              <a:t>Recess process control:  thickness control impacts - sigma in Vt, delta Vt, </a:t>
            </a:r>
            <a:r>
              <a:rPr lang="en-US" sz="1800" dirty="0" err="1"/>
              <a:t>Iprogram</a:t>
            </a:r>
            <a:r>
              <a:rPr lang="en-US" sz="1800" dirty="0"/>
              <a:t> (heaters) ~ endurance/WD</a:t>
            </a:r>
          </a:p>
          <a:p>
            <a:r>
              <a:rPr lang="en-US" sz="1800" dirty="0"/>
              <a:t>2nd cut etch capable of  W lamina removal over entire height of bit (vertical lamina) without </a:t>
            </a:r>
            <a:r>
              <a:rPr lang="en-US" sz="1800" dirty="0" err="1"/>
              <a:t>chal</a:t>
            </a:r>
            <a:r>
              <a:rPr lang="en-US" sz="1800" dirty="0"/>
              <a:t> damage</a:t>
            </a:r>
          </a:p>
          <a:p>
            <a:r>
              <a:rPr lang="en-US" sz="1800" dirty="0"/>
              <a:t>Replacement Pillar Metals, liner with good good contact to TE carbon and pillar select source/drain and barrier properties for W dep.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D0BB9C2-5359-FD4E-8BD1-FA641ECDF94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9340" y="3200400"/>
          <a:ext cx="5809932" cy="2654470"/>
        </p:xfrm>
        <a:graphic>
          <a:graphicData uri="http://schemas.openxmlformats.org/drawingml/2006/table">
            <a:tbl>
              <a:tblPr/>
              <a:tblGrid>
                <a:gridCol w="237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8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3D XP </a:t>
                      </a:r>
                      <a:b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(3D Tier)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Poly-Si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 Ge / </a:t>
                      </a:r>
                      <a:b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III-V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Oxide 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ZnO</a:t>
                      </a: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IGZO)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2D</a:t>
                      </a:r>
                      <a:r>
                        <a:rPr lang="en-US" sz="12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TMD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 Lin (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uA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@ (Vg-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Vt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)=4V; 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Vd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0.3V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 </a:t>
                      </a:r>
                      <a:r>
                        <a:rPr lang="en-US" sz="12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uA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8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Voltage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Ioff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 (Vg=0)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Contact Resistivity (M</a:t>
                      </a:r>
                      <a:r>
                        <a:rPr lang="el-GR" sz="1200" dirty="0"/>
                        <a:t>Ω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.nm</a:t>
                      </a:r>
                      <a:r>
                        <a:rPr lang="en-US" sz="1200" b="1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sz="1200" b="1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Transistor</a:t>
                      </a:r>
                      <a:r>
                        <a:rPr lang="en-US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Lg</a:t>
                      </a:r>
                      <a:r>
                        <a:rPr lang="en-US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(nm); W (nm) (GAA)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75; 600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231">
                <a:tc>
                  <a:txBody>
                    <a:bodyPr/>
                    <a:lstStyle/>
                    <a:p>
                      <a:pPr marL="0" marR="0" lvl="0" indent="0" algn="l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Transistor EOT (nm)*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HiK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HiK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HiK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304">
                <a:tc>
                  <a:txBody>
                    <a:bodyPr/>
                    <a:lstStyle/>
                    <a:p>
                      <a:pPr marL="0" marR="0" lvl="0" indent="0" algn="l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Transistor Mobility (cm2.v.sec)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&gt;35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5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Reliability (BTI, ??)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76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 Compatibility</a:t>
                      </a:r>
                      <a:r>
                        <a:rPr lang="en-US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(Max Temp?)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430 C @ 3mts </a:t>
                      </a:r>
                    </a:p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C @ 1hr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DT ?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H+/O barrier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680">
                <a:tc>
                  <a:txBody>
                    <a:bodyPr/>
                    <a:lstStyle/>
                    <a:p>
                      <a:pPr marL="0" marR="0" lvl="0" indent="0" algn="l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CMOS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for </a:t>
                      </a:r>
                      <a:r>
                        <a:rPr lang="en-US" sz="12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BiSM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pTFT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poor 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 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process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08CAE5E-3C34-5C45-8751-4C92470E415A}"/>
              </a:ext>
            </a:extLst>
          </p:cNvPr>
          <p:cNvSpPr txBox="1"/>
          <p:nvPr/>
        </p:nvSpPr>
        <p:spPr>
          <a:xfrm>
            <a:off x="609600" y="5943600"/>
            <a:ext cx="42546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baseline="30000" dirty="0">
                <a:solidFill>
                  <a:prstClr val="black"/>
                </a:solidFill>
                <a:latin typeface="Calibri" panose="020F0502020204030204" pitchFamily="34" charset="0"/>
              </a:rPr>
              <a:t># </a:t>
            </a:r>
            <a:r>
              <a:rPr lang="en-US" sz="1000" b="1" dirty="0">
                <a:solidFill>
                  <a:srgbClr val="004280"/>
                </a:solidFill>
                <a:cs typeface="Neo Sans Intel"/>
              </a:rPr>
              <a:t>Based on </a:t>
            </a:r>
            <a:r>
              <a:rPr lang="en-US" sz="1000" b="1" dirty="0" err="1">
                <a:solidFill>
                  <a:srgbClr val="004280"/>
                </a:solidFill>
                <a:cs typeface="Neo Sans Intel"/>
              </a:rPr>
              <a:t>Rcontact</a:t>
            </a:r>
            <a:r>
              <a:rPr lang="en-US" sz="1000" b="1" dirty="0">
                <a:solidFill>
                  <a:srgbClr val="004280"/>
                </a:solidFill>
                <a:cs typeface="Neo Sans Intel"/>
              </a:rPr>
              <a:t> ~ 10% of R(total) =&gt; 2Rc &lt; 300 ohm</a:t>
            </a:r>
          </a:p>
          <a:p>
            <a:endParaRPr lang="en-US" sz="1000" b="1" dirty="0">
              <a:solidFill>
                <a:srgbClr val="004280"/>
              </a:solidFill>
              <a:cs typeface="Neo Sans Intel"/>
            </a:endParaRPr>
          </a:p>
          <a:p>
            <a:r>
              <a:rPr lang="en-US" sz="1000" b="1" dirty="0">
                <a:solidFill>
                  <a:srgbClr val="004280"/>
                </a:solidFill>
                <a:cs typeface="Neo Sans Intel"/>
              </a:rPr>
              <a:t>* Based on Si with SiO2 gate dielectric; </a:t>
            </a:r>
            <a:r>
              <a:rPr lang="en-US" sz="1000" b="1" dirty="0" err="1">
                <a:solidFill>
                  <a:srgbClr val="004280"/>
                </a:solidFill>
                <a:cs typeface="Neo Sans Intel"/>
              </a:rPr>
              <a:t>HiK</a:t>
            </a:r>
            <a:r>
              <a:rPr lang="en-US" sz="1000" b="1" dirty="0">
                <a:solidFill>
                  <a:srgbClr val="004280"/>
                </a:solidFill>
                <a:cs typeface="Neo Sans Intel"/>
              </a:rPr>
              <a:t> will likely be lower EOT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B8A4F-E9F3-B24D-B5C9-F82714F7F2E5}"/>
              </a:ext>
            </a:extLst>
          </p:cNvPr>
          <p:cNvSpPr txBox="1"/>
          <p:nvPr/>
        </p:nvSpPr>
        <p:spPr>
          <a:xfrm>
            <a:off x="999723" y="2863335"/>
            <a:ext cx="432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PST Success Criteria and Preliminary Survey</a:t>
            </a:r>
          </a:p>
        </p:txBody>
      </p:sp>
    </p:spTree>
    <p:extLst>
      <p:ext uri="{BB962C8B-B14F-4D97-AF65-F5344CB8AC3E}">
        <p14:creationId xmlns:p14="http://schemas.microsoft.com/office/powerpoint/2010/main" val="117581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A44CA1-DAD8-A144-AA68-53FBD563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BiSM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8EC8F4-2DF6-6C46-A6E6-A0B2FC765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18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D8BB9CA-F1E2-0648-B389-4B46035105DB}"/>
              </a:ext>
            </a:extLst>
          </p:cNvPr>
          <p:cNvGrpSpPr/>
          <p:nvPr/>
        </p:nvGrpSpPr>
        <p:grpSpPr>
          <a:xfrm>
            <a:off x="6540524" y="4191000"/>
            <a:ext cx="2146276" cy="1960044"/>
            <a:chOff x="4114800" y="1556132"/>
            <a:chExt cx="2603476" cy="256964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E01049B-ECFD-894E-8634-00954A7C2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4621" y="1556132"/>
              <a:ext cx="2583655" cy="2313080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953A32A-075B-AF4E-A8A9-00C4BB2B4806}"/>
                </a:ext>
              </a:extLst>
            </p:cNvPr>
            <p:cNvSpPr/>
            <p:nvPr/>
          </p:nvSpPr>
          <p:spPr>
            <a:xfrm rot="1574014" flipH="1">
              <a:off x="5226246" y="2957228"/>
              <a:ext cx="165316" cy="1230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E29B6F-31EF-9A49-A711-DAAABA39DD31}"/>
                </a:ext>
              </a:extLst>
            </p:cNvPr>
            <p:cNvSpPr/>
            <p:nvPr/>
          </p:nvSpPr>
          <p:spPr>
            <a:xfrm rot="1574014">
              <a:off x="5483058" y="3402698"/>
              <a:ext cx="173921" cy="1985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2C4B526-5B1E-FA4D-8472-4BDE53F7CC6F}"/>
                </a:ext>
              </a:extLst>
            </p:cNvPr>
            <p:cNvCxnSpPr/>
            <p:nvPr/>
          </p:nvCxnSpPr>
          <p:spPr>
            <a:xfrm flipH="1">
              <a:off x="5328305" y="2420328"/>
              <a:ext cx="478228" cy="1227914"/>
            </a:xfrm>
            <a:prstGeom prst="line">
              <a:avLst/>
            </a:prstGeom>
            <a:ln w="19050">
              <a:solidFill>
                <a:srgbClr val="00990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5CB36B3-934F-AD41-BB8C-634635274FE6}"/>
                </a:ext>
              </a:extLst>
            </p:cNvPr>
            <p:cNvSpPr/>
            <p:nvPr/>
          </p:nvSpPr>
          <p:spPr>
            <a:xfrm>
              <a:off x="5100127" y="3694889"/>
              <a:ext cx="5565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9900"/>
                  </a:solidFill>
                  <a:latin typeface="Comic Sans MS" pitchFamily="66" charset="0"/>
                </a:rPr>
                <a:t>GeSe</a:t>
              </a:r>
              <a:r>
                <a:rPr lang="en-US" sz="1000" b="1" baseline="-25000" dirty="0">
                  <a:solidFill>
                    <a:srgbClr val="009900"/>
                  </a:solidFill>
                  <a:latin typeface="Comic Sans MS" pitchFamily="66" charset="0"/>
                </a:rPr>
                <a:t>2</a:t>
              </a:r>
              <a:endParaRPr lang="en-US" sz="1000" b="1" dirty="0">
                <a:solidFill>
                  <a:srgbClr val="009900"/>
                </a:solidFill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9CA869B-79A1-5B4C-B84F-68C9431004C1}"/>
                </a:ext>
              </a:extLst>
            </p:cNvPr>
            <p:cNvCxnSpPr/>
            <p:nvPr/>
          </p:nvCxnSpPr>
          <p:spPr>
            <a:xfrm flipV="1">
              <a:off x="5831423" y="2318282"/>
              <a:ext cx="221397" cy="86458"/>
            </a:xfrm>
            <a:prstGeom prst="line">
              <a:avLst/>
            </a:prstGeom>
            <a:ln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44EBC7-3E40-204D-B9B9-2D8448806CDD}"/>
                </a:ext>
              </a:extLst>
            </p:cNvPr>
            <p:cNvSpPr/>
            <p:nvPr/>
          </p:nvSpPr>
          <p:spPr>
            <a:xfrm>
              <a:off x="6007445" y="2158217"/>
              <a:ext cx="6078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9900"/>
                  </a:solidFill>
                  <a:latin typeface="Comic Sans MS" pitchFamily="66" charset="0"/>
                </a:rPr>
                <a:t>As</a:t>
              </a:r>
              <a:r>
                <a:rPr lang="en-US" sz="1000" b="1" baseline="-25000" dirty="0">
                  <a:solidFill>
                    <a:srgbClr val="009900"/>
                  </a:solidFill>
                  <a:latin typeface="Comic Sans MS" pitchFamily="66" charset="0"/>
                </a:rPr>
                <a:t>2</a:t>
              </a:r>
              <a:r>
                <a:rPr lang="en-US" sz="1000" b="1" dirty="0">
                  <a:solidFill>
                    <a:srgbClr val="009900"/>
                  </a:solidFill>
                  <a:latin typeface="Comic Sans MS" pitchFamily="66" charset="0"/>
                </a:rPr>
                <a:t>Se</a:t>
              </a:r>
              <a:r>
                <a:rPr lang="en-US" sz="1000" b="1" baseline="-25000" dirty="0">
                  <a:solidFill>
                    <a:srgbClr val="009900"/>
                  </a:solidFill>
                  <a:latin typeface="Comic Sans MS" pitchFamily="66" charset="0"/>
                </a:rPr>
                <a:t>3</a:t>
              </a:r>
              <a:endParaRPr lang="en-US" sz="1000" b="1" dirty="0">
                <a:solidFill>
                  <a:srgbClr val="009900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9850B0C-FD05-5D42-A02E-690E44981D2A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V="1">
              <a:off x="4867267" y="3073912"/>
              <a:ext cx="414448" cy="7953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E5D42AE-7F4E-6448-8CA5-ABE273015CE4}"/>
                </a:ext>
              </a:extLst>
            </p:cNvPr>
            <p:cNvCxnSpPr/>
            <p:nvPr/>
          </p:nvCxnSpPr>
          <p:spPr>
            <a:xfrm>
              <a:off x="5656690" y="3546179"/>
              <a:ext cx="610881" cy="39493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7D759A-E02D-FE4F-BA56-8194143A4DBC}"/>
                </a:ext>
              </a:extLst>
            </p:cNvPr>
            <p:cNvSpPr txBox="1"/>
            <p:nvPr/>
          </p:nvSpPr>
          <p:spPr>
            <a:xfrm>
              <a:off x="4419600" y="3751597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SD.G09</a:t>
              </a:r>
            </a:p>
            <a:p>
              <a:r>
                <a:rPr lang="en-US" sz="9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1.76eV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64323E1-56DA-DB40-B888-8D5C171F0C81}"/>
                </a:ext>
              </a:extLst>
            </p:cNvPr>
            <p:cNvSpPr txBox="1"/>
            <p:nvPr/>
          </p:nvSpPr>
          <p:spPr>
            <a:xfrm>
              <a:off x="6173184" y="3756444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SD.G05</a:t>
              </a:r>
            </a:p>
            <a:p>
              <a:r>
                <a:rPr lang="en-US" sz="9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1.9eV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5D856E3-8710-6449-9611-F9A486AC6986}"/>
                </a:ext>
              </a:extLst>
            </p:cNvPr>
            <p:cNvSpPr txBox="1"/>
            <p:nvPr/>
          </p:nvSpPr>
          <p:spPr>
            <a:xfrm>
              <a:off x="4438115" y="2362200"/>
              <a:ext cx="5148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1.75eV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CA0247D-2E88-9544-B547-ADDEEA62BA75}"/>
                </a:ext>
              </a:extLst>
            </p:cNvPr>
            <p:cNvSpPr txBox="1"/>
            <p:nvPr/>
          </p:nvSpPr>
          <p:spPr>
            <a:xfrm>
              <a:off x="4114800" y="2787906"/>
              <a:ext cx="5148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1.75eV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 to atomistic memory switch with Built-in Selector</a:t>
            </a:r>
            <a:br>
              <a:rPr lang="en-US" sz="2800" dirty="0"/>
            </a:br>
            <a:r>
              <a:rPr lang="en-US" sz="2800" dirty="0"/>
              <a:t>a.k.a. </a:t>
            </a:r>
            <a:r>
              <a:rPr lang="en-US" sz="2800" u="sng" dirty="0"/>
              <a:t>B</a:t>
            </a:r>
            <a:r>
              <a:rPr lang="en-US" sz="2800" dirty="0"/>
              <a:t>uilt-</a:t>
            </a:r>
            <a:r>
              <a:rPr lang="en-US" sz="2800" u="sng" dirty="0"/>
              <a:t>i</a:t>
            </a:r>
            <a:r>
              <a:rPr lang="en-US" sz="2800" dirty="0"/>
              <a:t>n-</a:t>
            </a:r>
            <a:r>
              <a:rPr lang="en-US" sz="2800" u="sng" dirty="0"/>
              <a:t>S</a:t>
            </a:r>
            <a:r>
              <a:rPr lang="en-US" sz="2800" dirty="0"/>
              <a:t>elect </a:t>
            </a:r>
            <a:r>
              <a:rPr lang="en-US" sz="2800" u="sng" dirty="0"/>
              <a:t>M</a:t>
            </a:r>
            <a:r>
              <a:rPr lang="en-US" sz="2800" dirty="0"/>
              <a:t>emory (</a:t>
            </a:r>
            <a:r>
              <a:rPr lang="en-US" sz="2800" dirty="0" err="1"/>
              <a:t>BiSM</a:t>
            </a:r>
            <a:r>
              <a:rPr lang="en-US" sz="2800" dirty="0"/>
              <a:t>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4038600"/>
            <a:ext cx="6184129" cy="2209800"/>
          </a:xfrm>
        </p:spPr>
        <p:txBody>
          <a:bodyPr/>
          <a:lstStyle/>
          <a:p>
            <a:pPr marL="0" indent="0">
              <a:buNone/>
            </a:pPr>
            <a:r>
              <a:rPr lang="it-IT" sz="1600" dirty="0"/>
              <a:t>Conceptually, it is a 3D XPoint</a:t>
            </a:r>
            <a:r>
              <a:rPr lang="en-US" sz="1600" dirty="0"/>
              <a:t>™</a:t>
            </a:r>
            <a:r>
              <a:rPr lang="it-IT" sz="1600" dirty="0"/>
              <a:t> technology.</a:t>
            </a:r>
          </a:p>
          <a:p>
            <a:pPr marL="347663" lvl="1" indent="0">
              <a:buNone/>
            </a:pPr>
            <a:r>
              <a:rPr lang="it-IT" sz="1600" dirty="0"/>
              <a:t>Physical construction of BiSM array is BEOL 3D stackable X-Y cross point array comptatible with mainstream CMOS.</a:t>
            </a:r>
          </a:p>
          <a:p>
            <a:pPr marL="347663" lvl="1" indent="0">
              <a:buNone/>
            </a:pPr>
            <a:r>
              <a:rPr lang="it-IT" sz="1600" dirty="0"/>
              <a:t>Read/Write access deploys threshold selecting one cell while inhibiting the rest of cells in an array with subthreshold </a:t>
            </a:r>
            <a:r>
              <a:rPr lang="it-IT" sz="1600" dirty="0" err="1"/>
              <a:t>bias</a:t>
            </a:r>
            <a:r>
              <a:rPr lang="it-IT" sz="1600" dirty="0"/>
              <a:t>.</a:t>
            </a:r>
          </a:p>
          <a:p>
            <a:pPr marL="347663" indent="-347663">
              <a:buNone/>
            </a:pPr>
            <a:r>
              <a:rPr lang="it-IT" sz="1600" dirty="0"/>
              <a:t>The </a:t>
            </a:r>
            <a:r>
              <a:rPr lang="en-US" sz="1600" dirty="0"/>
              <a:t>best known ∆V</a:t>
            </a:r>
            <a:r>
              <a:rPr lang="en-US" sz="1600" baseline="-25000" dirty="0"/>
              <a:t>T</a:t>
            </a:r>
            <a:r>
              <a:rPr lang="en-US" sz="1600" dirty="0"/>
              <a:t> physics is an electrochemical potential modulation subject to mass transport by polarity.</a:t>
            </a:r>
          </a:p>
          <a:p>
            <a:pPr marL="411678" indent="-336654"/>
            <a:endParaRPr lang="en-US" sz="16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205793"/>
            <a:ext cx="5029200" cy="176299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5F76946-3B10-4242-BD07-E4497594F303}"/>
              </a:ext>
            </a:extLst>
          </p:cNvPr>
          <p:cNvGrpSpPr/>
          <p:nvPr/>
        </p:nvGrpSpPr>
        <p:grpSpPr>
          <a:xfrm>
            <a:off x="6400800" y="1066800"/>
            <a:ext cx="4648200" cy="2002011"/>
            <a:chOff x="6400800" y="1232607"/>
            <a:chExt cx="4648200" cy="20020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A4E4F4-E0A2-4DBB-8C46-811A58A77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792" b="-1"/>
            <a:stretch/>
          </p:blipFill>
          <p:spPr>
            <a:xfrm>
              <a:off x="6400800" y="1524000"/>
              <a:ext cx="4648200" cy="161059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391400" y="3034563"/>
              <a:ext cx="47801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7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[mV]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77400" y="3034563"/>
              <a:ext cx="47801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7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[mV]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10400" y="1395383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Deck 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4800" y="1395382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Deck 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1400145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Deck 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10800" y="1400144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Deck 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73158" y="1234321"/>
              <a:ext cx="79060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Beginning of Life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02247" y="1232607"/>
              <a:ext cx="75212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After 4M cycles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6219031" y="2180431"/>
              <a:ext cx="62068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Sigma of Bit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9557" y="1843481"/>
              <a:ext cx="30168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Set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8505061" y="2180431"/>
              <a:ext cx="62068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Sigma of Bit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55552" y="1839159"/>
              <a:ext cx="38824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Reset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72400" y="1833122"/>
              <a:ext cx="30168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Set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68395" y="1828800"/>
              <a:ext cx="38824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Reset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69357" y="1833122"/>
              <a:ext cx="30168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Set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365352" y="1828800"/>
              <a:ext cx="38824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Reset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59957" y="1833122"/>
              <a:ext cx="30168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Set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355952" y="1828800"/>
              <a:ext cx="38824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Reset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62BDD8-3B26-C44A-BF1F-38A8D800314D}"/>
              </a:ext>
            </a:extLst>
          </p:cNvPr>
          <p:cNvGrpSpPr/>
          <p:nvPr/>
        </p:nvGrpSpPr>
        <p:grpSpPr>
          <a:xfrm>
            <a:off x="6553200" y="3657600"/>
            <a:ext cx="5257800" cy="2590800"/>
            <a:chOff x="838200" y="3118103"/>
            <a:chExt cx="5257800" cy="2590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B0A1DA2-ACF6-4444-8EF4-AE04C5F9B07A}"/>
                </a:ext>
              </a:extLst>
            </p:cNvPr>
            <p:cNvSpPr/>
            <p:nvPr/>
          </p:nvSpPr>
          <p:spPr>
            <a:xfrm>
              <a:off x="990600" y="3118103"/>
              <a:ext cx="51054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dirty="0">
                  <a:latin typeface="Calibri" panose="020F0502020204030204" pitchFamily="34" charset="0"/>
                  <a:sym typeface="Wingdings" panose="05000000000000000000" pitchFamily="2" charset="2"/>
                </a:rPr>
                <a:t>Bipolar memory switching with elemental segregation are observed in wide range of Chalcogenide glasses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35627C3-E2CA-6C4F-9B95-B7F99984F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1800" y="4471711"/>
              <a:ext cx="2619109" cy="1075571"/>
            </a:xfrm>
            <a:prstGeom prst="rect">
              <a:avLst/>
            </a:prstGeom>
          </p:spPr>
        </p:pic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ED47291-3F4F-B94E-B4E7-B27AC027C809}"/>
                </a:ext>
              </a:extLst>
            </p:cNvPr>
            <p:cNvSpPr/>
            <p:nvPr/>
          </p:nvSpPr>
          <p:spPr>
            <a:xfrm>
              <a:off x="838200" y="3130284"/>
              <a:ext cx="5181600" cy="2578619"/>
            </a:xfrm>
            <a:prstGeom prst="roundRect">
              <a:avLst>
                <a:gd name="adj" fmla="val 5953"/>
              </a:avLst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6D4E54-E303-DF40-BF1E-5152F0196CBD}"/>
                  </a:ext>
                </a:extLst>
              </p:cNvPr>
              <p:cNvSpPr txBox="1"/>
              <p:nvPr/>
            </p:nvSpPr>
            <p:spPr>
              <a:xfrm>
                <a:off x="2362200" y="3090446"/>
                <a:ext cx="7487947" cy="338554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V</a:t>
                </a:r>
                <a:r>
                  <a:rPr lang="en-US" sz="1600" b="1" baseline="-25000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sz="16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window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l-GR" sz="1600" b="1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</m:oMath>
                </a14:m>
                <a:r>
                  <a:rPr lang="en-US" sz="16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sz="1600" b="1" baseline="-25000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sz="16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is observed by applying programming pulses with opposite polarity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6D4E54-E303-DF40-BF1E-5152F0196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090446"/>
                <a:ext cx="7487947" cy="338554"/>
              </a:xfrm>
              <a:prstGeom prst="rect">
                <a:avLst/>
              </a:prstGeom>
              <a:blipFill>
                <a:blip r:embed="rId7"/>
                <a:stretch>
                  <a:fillRect l="-338" t="-3448" b="-1379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74778D54-C5F2-974D-BFE2-6BD94A171ED4}"/>
              </a:ext>
            </a:extLst>
          </p:cNvPr>
          <p:cNvGrpSpPr/>
          <p:nvPr/>
        </p:nvGrpSpPr>
        <p:grpSpPr>
          <a:xfrm>
            <a:off x="9650802" y="3874994"/>
            <a:ext cx="1976639" cy="1310108"/>
            <a:chOff x="4936347" y="1125583"/>
            <a:chExt cx="3995934" cy="301007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5CF131C-2CC1-B640-8224-51BB56D10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809" r="14769" b="28821"/>
            <a:stretch/>
          </p:blipFill>
          <p:spPr>
            <a:xfrm>
              <a:off x="4936347" y="1458117"/>
              <a:ext cx="3995934" cy="2677541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B3C2572-3E4E-8C43-9791-47D6B99CB64A}"/>
                </a:ext>
              </a:extLst>
            </p:cNvPr>
            <p:cNvSpPr txBox="1"/>
            <p:nvPr/>
          </p:nvSpPr>
          <p:spPr>
            <a:xfrm>
              <a:off x="5499472" y="1608614"/>
              <a:ext cx="1423271" cy="459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/>
                <a:t>TE.          BE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3F09B5-C8DC-F44C-A986-7D5589FB5A53}"/>
                </a:ext>
              </a:extLst>
            </p:cNvPr>
            <p:cNvSpPr txBox="1"/>
            <p:nvPr/>
          </p:nvSpPr>
          <p:spPr>
            <a:xfrm>
              <a:off x="6568170" y="2037926"/>
              <a:ext cx="593677" cy="459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accent6"/>
                  </a:solidFill>
                </a:rPr>
                <a:t>Se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55C01A6-3781-594D-9B5F-91753ADC7C2D}"/>
                </a:ext>
              </a:extLst>
            </p:cNvPr>
            <p:cNvSpPr txBox="1"/>
            <p:nvPr/>
          </p:nvSpPr>
          <p:spPr>
            <a:xfrm>
              <a:off x="6068296" y="2432916"/>
              <a:ext cx="603401" cy="459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rgbClr val="FF9933"/>
                  </a:solidFill>
                </a:rPr>
                <a:t>As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1288B10-1A91-1A40-AC13-5ED8C8A56FAC}"/>
                </a:ext>
              </a:extLst>
            </p:cNvPr>
            <p:cNvSpPr txBox="1"/>
            <p:nvPr/>
          </p:nvSpPr>
          <p:spPr>
            <a:xfrm>
              <a:off x="5590650" y="3086793"/>
              <a:ext cx="616364" cy="459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rgbClr val="FF0000"/>
                  </a:solidFill>
                </a:rPr>
                <a:t>Ge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6359FFB-1135-F041-9413-A1BA3021781B}"/>
                </a:ext>
              </a:extLst>
            </p:cNvPr>
            <p:cNvSpPr txBox="1"/>
            <p:nvPr/>
          </p:nvSpPr>
          <p:spPr>
            <a:xfrm>
              <a:off x="7104225" y="1643836"/>
              <a:ext cx="1578820" cy="459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/>
                <a:t>TE.             BE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E497BFE-6AA4-0740-96F8-89B70402D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31595" y="3095203"/>
              <a:ext cx="506129" cy="6860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697FC8C-72F0-2A44-A7CC-DE6B72DFA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76585" y="3092048"/>
              <a:ext cx="502964" cy="68171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3D45976-52B9-2D44-A595-9AC107643E95}"/>
                </a:ext>
              </a:extLst>
            </p:cNvPr>
            <p:cNvSpPr txBox="1"/>
            <p:nvPr/>
          </p:nvSpPr>
          <p:spPr>
            <a:xfrm>
              <a:off x="6667064" y="1125583"/>
              <a:ext cx="1073287" cy="45964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SD1 alloy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625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580734"/>
          </a:xfrm>
        </p:spPr>
        <p:txBody>
          <a:bodyPr/>
          <a:lstStyle/>
          <a:p>
            <a:r>
              <a:rPr lang="en-US" sz="3200" dirty="0"/>
              <a:t>3D </a:t>
            </a:r>
            <a:r>
              <a:rPr lang="en-US" sz="3200"/>
              <a:t>XPoint</a:t>
            </a:r>
            <a:r>
              <a:rPr lang="en-US" sz="3200" dirty="0"/>
              <a:t>™ Technology Development Evolution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240F54-CE8A-B246-B96C-9EB075B52625}"/>
              </a:ext>
            </a:extLst>
          </p:cNvPr>
          <p:cNvGrpSpPr/>
          <p:nvPr/>
        </p:nvGrpSpPr>
        <p:grpSpPr>
          <a:xfrm>
            <a:off x="194737" y="838200"/>
            <a:ext cx="2976890" cy="2408006"/>
            <a:chOff x="194737" y="838200"/>
            <a:chExt cx="2976890" cy="2408006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24318E6-59D2-834D-A7B1-34951334F65A}"/>
                </a:ext>
              </a:extLst>
            </p:cNvPr>
            <p:cNvSpPr txBox="1"/>
            <p:nvPr/>
          </p:nvSpPr>
          <p:spPr>
            <a:xfrm>
              <a:off x="194737" y="1030069"/>
              <a:ext cx="2976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4Kb 200nm feature, 2-Mask </a:t>
              </a:r>
              <a:r>
                <a:rPr lang="en-US" sz="12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Sublitho</a:t>
              </a:r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Heater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Damascene PM Subtractive SD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2003~2006    Santa Clara, CA</a:t>
              </a:r>
              <a:endParaRPr lang="en-US" sz="12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B7707B4-98CA-1B4F-87D0-8C86B4ECB1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1655" y="1687700"/>
              <a:ext cx="2497819" cy="1380011"/>
              <a:chOff x="-1479507" y="1947973"/>
              <a:chExt cx="2298700" cy="12700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408E1A6-FD6E-5542-A974-99D490BC0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479507" y="1947973"/>
                <a:ext cx="2298700" cy="1270000"/>
              </a:xfrm>
              <a:prstGeom prst="rect">
                <a:avLst/>
              </a:prstGeom>
            </p:spPr>
          </p:pic>
          <p:sp>
            <p:nvSpPr>
              <p:cNvPr id="72" name="Text Box 15">
                <a:extLst>
                  <a:ext uri="{FF2B5EF4-FFF2-40B4-BE49-F238E27FC236}">
                    <a16:creationId xmlns:a16="http://schemas.microsoft.com/office/drawing/2014/main" id="{E78BE06B-CAC8-954B-95DD-BC74E72768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83622" y="2968308"/>
                <a:ext cx="731290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000" b="1" dirty="0">
                    <a:solidFill>
                      <a:srgbClr val="FFFF00"/>
                    </a:solidFill>
                    <a:latin typeface="Verdana" panose="020B0604030504040204" pitchFamily="34" charset="0"/>
                    <a:cs typeface="Arial" panose="020B0604020202020204" pitchFamily="34" charset="0"/>
                  </a:rPr>
                  <a:t>SD only</a:t>
                </a:r>
              </a:p>
            </p:txBody>
          </p:sp>
          <p:sp>
            <p:nvSpPr>
              <p:cNvPr id="76" name="Text Box 8">
                <a:extLst>
                  <a:ext uri="{FF2B5EF4-FFF2-40B4-BE49-F238E27FC236}">
                    <a16:creationId xmlns:a16="http://schemas.microsoft.com/office/drawing/2014/main" id="{A35CA074-5EE1-C54F-A37B-7B9167ED2CE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-1159575" y="2448364"/>
                <a:ext cx="359386" cy="246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FFFF00"/>
                    </a:solidFill>
                    <a:latin typeface="Neo Sans Intel Medium" pitchFamily="34" charset="0"/>
                    <a:cs typeface="Arial" pitchFamily="34" charset="0"/>
                  </a:rPr>
                  <a:t>PM</a:t>
                </a:r>
              </a:p>
            </p:txBody>
          </p:sp>
          <p:sp>
            <p:nvSpPr>
              <p:cNvPr id="77" name="Text Box 9">
                <a:extLst>
                  <a:ext uri="{FF2B5EF4-FFF2-40B4-BE49-F238E27FC236}">
                    <a16:creationId xmlns:a16="http://schemas.microsoft.com/office/drawing/2014/main" id="{10840AC2-8910-1A4B-A95D-CD20FAE81552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-66754" y="2215335"/>
                <a:ext cx="322516" cy="246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FFFF00"/>
                    </a:solidFill>
                    <a:latin typeface="Neo Sans Intel Medium" pitchFamily="34" charset="0"/>
                    <a:cs typeface="Arial" pitchFamily="34" charset="0"/>
                  </a:rPr>
                  <a:t>SD</a:t>
                </a:r>
              </a:p>
            </p:txBody>
          </p:sp>
          <p:sp>
            <p:nvSpPr>
              <p:cNvPr id="79" name="Line 13">
                <a:extLst>
                  <a:ext uri="{FF2B5EF4-FFF2-40B4-BE49-F238E27FC236}">
                    <a16:creationId xmlns:a16="http://schemas.microsoft.com/office/drawing/2014/main" id="{31A83B83-1F6B-B04F-AA5F-5F0180B44B0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742755" y="2368418"/>
                <a:ext cx="467377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80" name="Line 10">
                <a:extLst>
                  <a:ext uri="{FF2B5EF4-FFF2-40B4-BE49-F238E27FC236}">
                    <a16:creationId xmlns:a16="http://schemas.microsoft.com/office/drawing/2014/main" id="{E18FF5DD-305A-EE44-BA46-EE9D900D81E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841136" y="2774525"/>
                <a:ext cx="91733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81" name="Text Box 8">
                <a:extLst>
                  <a:ext uri="{FF2B5EF4-FFF2-40B4-BE49-F238E27FC236}">
                    <a16:creationId xmlns:a16="http://schemas.microsoft.com/office/drawing/2014/main" id="{5580F6BC-EA82-BB49-883D-D04CA0AE377D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-1294656" y="2664563"/>
                <a:ext cx="447550" cy="246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 err="1">
                    <a:solidFill>
                      <a:srgbClr val="FFFF00"/>
                    </a:solidFill>
                    <a:latin typeface="Neo Sans Intel Medium" pitchFamily="34" charset="0"/>
                    <a:cs typeface="Arial" pitchFamily="34" charset="0"/>
                  </a:rPr>
                  <a:t>TiSiN</a:t>
                </a:r>
                <a:endParaRPr lang="en-US" sz="1000" dirty="0">
                  <a:solidFill>
                    <a:srgbClr val="FFFF00"/>
                  </a:solidFill>
                  <a:latin typeface="Neo Sans Intel Medium" pitchFamily="34" charset="0"/>
                  <a:cs typeface="Arial" pitchFamily="34" charset="0"/>
                </a:endParaRPr>
              </a:p>
            </p:txBody>
          </p:sp>
          <p:sp>
            <p:nvSpPr>
              <p:cNvPr id="82" name="Line 10">
                <a:extLst>
                  <a:ext uri="{FF2B5EF4-FFF2-40B4-BE49-F238E27FC236}">
                    <a16:creationId xmlns:a16="http://schemas.microsoft.com/office/drawing/2014/main" id="{5A53C4A5-0904-8D48-8417-27F56543AD5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699080" y="2417618"/>
                <a:ext cx="403385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83" name="Line 10">
                <a:extLst>
                  <a:ext uri="{FF2B5EF4-FFF2-40B4-BE49-F238E27FC236}">
                    <a16:creationId xmlns:a16="http://schemas.microsoft.com/office/drawing/2014/main" id="{1A81775F-D27C-2D41-B163-C4DE5699AA9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779160" y="2219800"/>
                <a:ext cx="503783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85" name="Text Box 9">
                <a:extLst>
                  <a:ext uri="{FF2B5EF4-FFF2-40B4-BE49-F238E27FC236}">
                    <a16:creationId xmlns:a16="http://schemas.microsoft.com/office/drawing/2014/main" id="{2E57D57E-B8DF-DC48-ABD1-8A685DFFB1D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-253406" y="2071656"/>
                <a:ext cx="461978" cy="246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 err="1">
                    <a:solidFill>
                      <a:srgbClr val="FFFF00"/>
                    </a:solidFill>
                    <a:latin typeface="Neo Sans Intel Medium" pitchFamily="34" charset="0"/>
                    <a:cs typeface="Arial" pitchFamily="34" charset="0"/>
                  </a:rPr>
                  <a:t>TiAlN</a:t>
                </a:r>
                <a:endParaRPr lang="en-US" sz="1000" dirty="0">
                  <a:solidFill>
                    <a:srgbClr val="FFFF00"/>
                  </a:solidFill>
                  <a:latin typeface="Neo Sans Intel Medium" pitchFamily="34" charset="0"/>
                  <a:cs typeface="Arial" pitchFamily="34" charset="0"/>
                </a:endParaRPr>
              </a:p>
            </p:txBody>
          </p:sp>
          <p:sp>
            <p:nvSpPr>
              <p:cNvPr id="86" name="Text Box 9">
                <a:extLst>
                  <a:ext uri="{FF2B5EF4-FFF2-40B4-BE49-F238E27FC236}">
                    <a16:creationId xmlns:a16="http://schemas.microsoft.com/office/drawing/2014/main" id="{C63A18BE-3791-8C42-BAF2-0539ACB30A1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-320392" y="2333630"/>
                <a:ext cx="461978" cy="246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 err="1">
                    <a:solidFill>
                      <a:srgbClr val="FFFF00"/>
                    </a:solidFill>
                    <a:latin typeface="Neo Sans Intel Medium" pitchFamily="34" charset="0"/>
                    <a:cs typeface="Arial" pitchFamily="34" charset="0"/>
                  </a:rPr>
                  <a:t>TiAlN</a:t>
                </a:r>
                <a:endParaRPr lang="en-US" sz="1000" dirty="0">
                  <a:solidFill>
                    <a:srgbClr val="FFFF00"/>
                  </a:solidFill>
                  <a:latin typeface="Neo Sans Intel Medium" pitchFamily="34" charset="0"/>
                  <a:cs typeface="Arial" pitchFamily="34" charset="0"/>
                </a:endParaRPr>
              </a:p>
            </p:txBody>
          </p:sp>
          <p:sp>
            <p:nvSpPr>
              <p:cNvPr id="87" name="Text Box 15">
                <a:extLst>
                  <a:ext uri="{FF2B5EF4-FFF2-40B4-BE49-F238E27FC236}">
                    <a16:creationId xmlns:a16="http://schemas.microsoft.com/office/drawing/2014/main" id="{C2274F30-464B-A54A-AC25-66C48957EE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361761" y="2985181"/>
                <a:ext cx="698072" cy="2265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000" b="1" dirty="0">
                    <a:solidFill>
                      <a:srgbClr val="FFFF00"/>
                    </a:solidFill>
                    <a:latin typeface="Verdana" panose="020B0604030504040204" pitchFamily="34" charset="0"/>
                    <a:cs typeface="Arial" panose="020B0604020202020204" pitchFamily="34" charset="0"/>
                  </a:rPr>
                  <a:t>SXP cell</a:t>
                </a:r>
              </a:p>
            </p:txBody>
          </p:sp>
        </p:grp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BB08523-568C-464E-B36D-A2B56D252BF1}"/>
                </a:ext>
              </a:extLst>
            </p:cNvPr>
            <p:cNvSpPr/>
            <p:nvPr/>
          </p:nvSpPr>
          <p:spPr>
            <a:xfrm>
              <a:off x="194737" y="838200"/>
              <a:ext cx="2976890" cy="2408006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C8151F-96BA-6B46-B68D-5DF6D5858739}"/>
              </a:ext>
            </a:extLst>
          </p:cNvPr>
          <p:cNvGrpSpPr/>
          <p:nvPr/>
        </p:nvGrpSpPr>
        <p:grpSpPr>
          <a:xfrm>
            <a:off x="3286061" y="838199"/>
            <a:ext cx="3126542" cy="2408007"/>
            <a:chOff x="3286061" y="838199"/>
            <a:chExt cx="3126542" cy="2408007"/>
          </a:xfrm>
        </p:grpSpPr>
        <p:sp>
          <p:nvSpPr>
            <p:cNvPr id="49" name="TextBox 48"/>
            <p:cNvSpPr txBox="1"/>
            <p:nvPr/>
          </p:nvSpPr>
          <p:spPr>
            <a:xfrm>
              <a:off x="3286061" y="1030069"/>
              <a:ext cx="3082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64Mb 180nm ½ Pitch 6-Mask </a:t>
              </a:r>
              <a:r>
                <a:rPr lang="en-US" sz="12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Sublitho</a:t>
              </a:r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Heater Damascene PM, Subtractive SD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2007~2009    Santa Clara, CA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1CA8662-05C5-8843-8B1B-63EE3ECDDA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90139" y="1689990"/>
              <a:ext cx="3022464" cy="1397641"/>
              <a:chOff x="2286001" y="2250555"/>
              <a:chExt cx="4134508" cy="1911870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601" y="2590800"/>
                <a:ext cx="1056769" cy="1359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5562601" y="2971802"/>
                <a:ext cx="729112" cy="575845"/>
                <a:chOff x="2802199" y="2296292"/>
                <a:chExt cx="677791" cy="555763"/>
              </a:xfrm>
            </p:grpSpPr>
            <p:sp>
              <p:nvSpPr>
                <p:cNvPr id="4" name="Text Box 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022980" y="2526994"/>
                  <a:ext cx="457010" cy="3250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36" tIns="45718" rIns="91436" bIns="45718">
                  <a:spAutoFit/>
                </a:bodyPr>
                <a:lstStyle/>
                <a:p>
                  <a:pPr eaLnBrk="1" hangingPunct="1"/>
                  <a:r>
                    <a:rPr lang="en-US" sz="1000" dirty="0">
                      <a:solidFill>
                        <a:schemeClr val="folHlink"/>
                      </a:solidFill>
                      <a:latin typeface="Neo Sans Intel Medium" pitchFamily="34" charset="0"/>
                      <a:cs typeface="Arial" pitchFamily="34" charset="0"/>
                    </a:rPr>
                    <a:t>PM</a:t>
                  </a:r>
                </a:p>
              </p:txBody>
            </p:sp>
            <p:sp>
              <p:nvSpPr>
                <p:cNvPr id="5" name="Text Box 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022980" y="2296292"/>
                  <a:ext cx="410125" cy="3250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36" tIns="45718" rIns="91436" bIns="45718">
                  <a:spAutoFit/>
                </a:bodyPr>
                <a:lstStyle/>
                <a:p>
                  <a:pPr eaLnBrk="1" hangingPunct="1"/>
                  <a:r>
                    <a:rPr lang="en-US" sz="1000" dirty="0">
                      <a:solidFill>
                        <a:schemeClr val="folHlink"/>
                      </a:solidFill>
                      <a:latin typeface="Neo Sans Intel Medium" pitchFamily="34" charset="0"/>
                      <a:cs typeface="Arial" pitchFamily="34" charset="0"/>
                    </a:rPr>
                    <a:t>SD</a:t>
                  </a:r>
                </a:p>
              </p:txBody>
            </p:sp>
            <p:sp>
              <p:nvSpPr>
                <p:cNvPr id="6" name="Line 1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02199" y="2649257"/>
                  <a:ext cx="25021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000"/>
                </a:p>
              </p:txBody>
            </p:sp>
            <p:sp>
              <p:nvSpPr>
                <p:cNvPr id="8" name="Line 1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02199" y="2419961"/>
                  <a:ext cx="2502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000"/>
                </a:p>
              </p:txBody>
            </p:sp>
          </p:grpSp>
          <p:pic>
            <p:nvPicPr>
              <p:cNvPr id="9" name="Picture 1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86001" y="2250555"/>
                <a:ext cx="2275325" cy="19118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AutoShape 18"/>
              <p:cNvSpPr>
                <a:spLocks noChangeArrowheads="1"/>
              </p:cNvSpPr>
              <p:nvPr/>
            </p:nvSpPr>
            <p:spPr bwMode="auto">
              <a:xfrm>
                <a:off x="3276602" y="2714625"/>
                <a:ext cx="262908" cy="417904"/>
              </a:xfrm>
              <a:prstGeom prst="roundRect">
                <a:avLst>
                  <a:gd name="adj" fmla="val 16667"/>
                </a:avLst>
              </a:prstGeom>
              <a:noFill/>
              <a:ln w="2222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00">
                  <a:cs typeface="Arial" pitchFamily="34" charset="0"/>
                </a:endParaRPr>
              </a:p>
            </p:txBody>
          </p:sp>
          <p:sp>
            <p:nvSpPr>
              <p:cNvPr id="12" name="AutoShape 19"/>
              <p:cNvSpPr>
                <a:spLocks noChangeArrowheads="1"/>
              </p:cNvSpPr>
              <p:nvPr/>
            </p:nvSpPr>
            <p:spPr bwMode="auto">
              <a:xfrm rot="10800000">
                <a:off x="3679487" y="2882183"/>
                <a:ext cx="983637" cy="236860"/>
              </a:xfrm>
              <a:prstGeom prst="notchedRightArrow">
                <a:avLst>
                  <a:gd name="adj1" fmla="val 50000"/>
                  <a:gd name="adj2" fmla="val 69565"/>
                </a:avLst>
              </a:prstGeom>
              <a:solidFill>
                <a:srgbClr val="FFFF00">
                  <a:alpha val="47842"/>
                </a:srgbClr>
              </a:solidFill>
              <a:ln w="12700">
                <a:solidFill>
                  <a:srgbClr val="339966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00">
                  <a:cs typeface="Arial" pitchFamily="34" charset="0"/>
                </a:endParaRPr>
              </a:p>
            </p:txBody>
          </p:sp>
          <p:sp>
            <p:nvSpPr>
              <p:cNvPr id="44" name="Line 10">
                <a:extLst>
                  <a:ext uri="{FF2B5EF4-FFF2-40B4-BE49-F238E27FC236}">
                    <a16:creationId xmlns:a16="http://schemas.microsoft.com/office/drawing/2014/main" id="{CDDA6AA3-C8B9-FA45-A726-F0A9B77195F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5428022" y="3655465"/>
                <a:ext cx="4293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54" name="Text Box 8">
                <a:extLst>
                  <a:ext uri="{FF2B5EF4-FFF2-40B4-BE49-F238E27FC236}">
                    <a16:creationId xmlns:a16="http://schemas.microsoft.com/office/drawing/2014/main" id="{19A8DFDF-F77E-104C-9852-73F02B6E3A5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808294" y="3524419"/>
                <a:ext cx="612215" cy="336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 err="1">
                    <a:solidFill>
                      <a:schemeClr val="folHlink"/>
                    </a:solidFill>
                    <a:latin typeface="Neo Sans Intel Medium" pitchFamily="34" charset="0"/>
                    <a:cs typeface="Arial" pitchFamily="34" charset="0"/>
                  </a:rPr>
                  <a:t>TiSiN</a:t>
                </a:r>
                <a:endParaRPr lang="en-US" sz="1000" dirty="0">
                  <a:solidFill>
                    <a:schemeClr val="folHlink"/>
                  </a:solidFill>
                  <a:latin typeface="Neo Sans Intel Medium" pitchFamily="34" charset="0"/>
                  <a:cs typeface="Arial" pitchFamily="34" charset="0"/>
                </a:endParaRPr>
              </a:p>
            </p:txBody>
          </p:sp>
          <p:sp>
            <p:nvSpPr>
              <p:cNvPr id="55" name="Text Box 8">
                <a:extLst>
                  <a:ext uri="{FF2B5EF4-FFF2-40B4-BE49-F238E27FC236}">
                    <a16:creationId xmlns:a16="http://schemas.microsoft.com/office/drawing/2014/main" id="{CAABFD2C-D4BD-6E4C-99AA-A2D104EDF6C6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058549" y="3039557"/>
                <a:ext cx="346888" cy="336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chemeClr val="folHlink"/>
                    </a:solidFill>
                    <a:latin typeface="Neo Sans Intel Medium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59" name="Line 10">
                <a:extLst>
                  <a:ext uri="{FF2B5EF4-FFF2-40B4-BE49-F238E27FC236}">
                    <a16:creationId xmlns:a16="http://schemas.microsoft.com/office/drawing/2014/main" id="{6B223874-DFBD-5C44-A6AD-EF167BA73AD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5562600" y="3206490"/>
                <a:ext cx="4959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60" name="Line 10">
                <a:extLst>
                  <a:ext uri="{FF2B5EF4-FFF2-40B4-BE49-F238E27FC236}">
                    <a16:creationId xmlns:a16="http://schemas.microsoft.com/office/drawing/2014/main" id="{C90A2518-0395-074C-B09F-08C2E1659C8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5552139" y="2920702"/>
                <a:ext cx="4959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61" name="Text Box 8">
                <a:extLst>
                  <a:ext uri="{FF2B5EF4-FFF2-40B4-BE49-F238E27FC236}">
                    <a16:creationId xmlns:a16="http://schemas.microsoft.com/office/drawing/2014/main" id="{35F91949-7E66-4340-B2CC-498ED3234A3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058549" y="2790906"/>
                <a:ext cx="346888" cy="336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6" tIns="45718" rIns="91436" bIns="45718"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chemeClr val="folHlink"/>
                    </a:solidFill>
                    <a:latin typeface="Neo Sans Intel Medium" pitchFamily="34" charset="0"/>
                    <a:cs typeface="Arial" pitchFamily="34" charset="0"/>
                  </a:rPr>
                  <a:t>C</a:t>
                </a:r>
              </a:p>
            </p:txBody>
          </p:sp>
        </p:grp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5B2D1EA9-79E5-794E-814C-9E6082543D69}"/>
                </a:ext>
              </a:extLst>
            </p:cNvPr>
            <p:cNvSpPr/>
            <p:nvPr/>
          </p:nvSpPr>
          <p:spPr>
            <a:xfrm>
              <a:off x="3319267" y="838199"/>
              <a:ext cx="3050937" cy="2408007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7EB218-809C-F64D-9752-A91174BA57DE}"/>
              </a:ext>
            </a:extLst>
          </p:cNvPr>
          <p:cNvGrpSpPr/>
          <p:nvPr/>
        </p:nvGrpSpPr>
        <p:grpSpPr>
          <a:xfrm>
            <a:off x="6516018" y="838198"/>
            <a:ext cx="2627982" cy="2408008"/>
            <a:chOff x="6516018" y="838198"/>
            <a:chExt cx="2627982" cy="2408008"/>
          </a:xfrm>
        </p:grpSpPr>
        <p:grpSp>
          <p:nvGrpSpPr>
            <p:cNvPr id="43" name="Group 42"/>
            <p:cNvGrpSpPr>
              <a:grpSpLocks noChangeAspect="1"/>
            </p:cNvGrpSpPr>
            <p:nvPr/>
          </p:nvGrpSpPr>
          <p:grpSpPr>
            <a:xfrm>
              <a:off x="6761205" y="1633667"/>
              <a:ext cx="2270866" cy="1510289"/>
              <a:chOff x="5045174" y="3581400"/>
              <a:chExt cx="3641626" cy="2555875"/>
            </a:xfrm>
          </p:grpSpPr>
          <p:pic>
            <p:nvPicPr>
              <p:cNvPr id="27" name="Picture 181" descr="1379608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48734" t="-476" b="20395"/>
              <a:stretch/>
            </p:blipFill>
            <p:spPr bwMode="auto">
              <a:xfrm>
                <a:off x="5045174" y="3581400"/>
                <a:ext cx="2181124" cy="2555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5791200" y="3886200"/>
                <a:ext cx="466725" cy="952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47"/>
              <p:cNvSpPr txBox="1">
                <a:spLocks noChangeArrowheads="1"/>
              </p:cNvSpPr>
              <p:nvPr/>
            </p:nvSpPr>
            <p:spPr bwMode="auto">
              <a:xfrm>
                <a:off x="6324600" y="3657601"/>
                <a:ext cx="990602" cy="781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sz="8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X-section along ROW</a:t>
                </a:r>
              </a:p>
            </p:txBody>
          </p:sp>
          <p:grpSp>
            <p:nvGrpSpPr>
              <p:cNvPr id="30" name="Group 6"/>
              <p:cNvGrpSpPr>
                <a:grpSpLocks/>
              </p:cNvGrpSpPr>
              <p:nvPr/>
            </p:nvGrpSpPr>
            <p:grpSpPr bwMode="auto">
              <a:xfrm>
                <a:off x="6096000" y="3581400"/>
                <a:ext cx="2590800" cy="2555875"/>
                <a:chOff x="3997" y="2456"/>
                <a:chExt cx="1632" cy="1610"/>
              </a:xfrm>
            </p:grpSpPr>
            <p:pic>
              <p:nvPicPr>
                <p:cNvPr id="31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713" y="2456"/>
                  <a:ext cx="916" cy="1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2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4254" y="2880"/>
                  <a:ext cx="294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spAutoFit/>
                </a:bodyPr>
                <a:lstStyle/>
                <a:p>
                  <a:pPr eaLnBrk="1" hangingPunct="1"/>
                  <a:r>
                    <a:rPr lang="en-US" sz="105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W</a:t>
                  </a:r>
                </a:p>
              </p:txBody>
            </p:sp>
            <p:sp>
              <p:nvSpPr>
                <p:cNvPr id="33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4254" y="3031"/>
                  <a:ext cx="244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spAutoFit/>
                </a:bodyPr>
                <a:lstStyle/>
                <a:p>
                  <a:pPr eaLnBrk="1" hangingPunct="1"/>
                  <a:r>
                    <a:rPr lang="en-US" sz="105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</a:t>
                  </a:r>
                </a:p>
              </p:txBody>
            </p:sp>
            <p:sp>
              <p:nvSpPr>
                <p:cNvPr id="34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214" y="3134"/>
                  <a:ext cx="320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spAutoFit/>
                </a:bodyPr>
                <a:lstStyle/>
                <a:p>
                  <a:pPr eaLnBrk="1" hangingPunct="1"/>
                  <a:r>
                    <a:rPr lang="en-US" sz="105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SD</a:t>
                  </a:r>
                </a:p>
              </p:txBody>
            </p:sp>
            <p:sp>
              <p:nvSpPr>
                <p:cNvPr id="35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4224" y="3515"/>
                  <a:ext cx="362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spAutoFit/>
                </a:bodyPr>
                <a:lstStyle/>
                <a:p>
                  <a:pPr eaLnBrk="1" hangingPunct="1"/>
                  <a:r>
                    <a:rPr lang="en-US" sz="105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PM</a:t>
                  </a:r>
                </a:p>
              </p:txBody>
            </p:sp>
            <p:sp>
              <p:nvSpPr>
                <p:cNvPr id="36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3997" y="3327"/>
                  <a:ext cx="1034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82058" tIns="41029" rIns="82058" bIns="41029">
                  <a:spAutoFit/>
                </a:bodyPr>
                <a:lstStyle/>
                <a:p>
                  <a:pPr eaLnBrk="1" hangingPunct="1"/>
                  <a:r>
                    <a:rPr lang="en-US" sz="105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Mid Electrodes</a:t>
                  </a:r>
                </a:p>
              </p:txBody>
            </p:sp>
            <p:cxnSp>
              <p:nvCxnSpPr>
                <p:cNvPr id="37" name="Straight Arrow Connector 18"/>
                <p:cNvCxnSpPr>
                  <a:cxnSpLocks noChangeShapeType="1"/>
                  <a:stCxn id="32" idx="3"/>
                </p:cNvCxnSpPr>
                <p:nvPr/>
              </p:nvCxnSpPr>
              <p:spPr bwMode="auto">
                <a:xfrm flipV="1">
                  <a:off x="4548" y="2965"/>
                  <a:ext cx="535" cy="50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8" name="Straight Arrow Connector 22"/>
                <p:cNvCxnSpPr>
                  <a:cxnSpLocks noChangeShapeType="1"/>
                  <a:stCxn id="33" idx="3"/>
                </p:cNvCxnSpPr>
                <p:nvPr/>
              </p:nvCxnSpPr>
              <p:spPr bwMode="auto">
                <a:xfrm flipV="1">
                  <a:off x="4498" y="3134"/>
                  <a:ext cx="541" cy="31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9" name="Straight Arrow Connector 26"/>
                <p:cNvCxnSpPr>
                  <a:cxnSpLocks noChangeShapeType="1"/>
                  <a:stCxn id="34" idx="3"/>
                </p:cNvCxnSpPr>
                <p:nvPr/>
              </p:nvCxnSpPr>
              <p:spPr bwMode="auto">
                <a:xfrm flipV="1">
                  <a:off x="4534" y="3261"/>
                  <a:ext cx="549" cy="7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40" name="Straight Arrow Connector 26"/>
                <p:cNvCxnSpPr>
                  <a:cxnSpLocks noChangeShapeType="1"/>
                  <a:stCxn id="36" idx="3"/>
                </p:cNvCxnSpPr>
                <p:nvPr/>
              </p:nvCxnSpPr>
              <p:spPr bwMode="auto">
                <a:xfrm flipV="1">
                  <a:off x="5031" y="3431"/>
                  <a:ext cx="64" cy="30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41" name="Straight Arrow Connector 26"/>
                <p:cNvCxnSpPr>
                  <a:cxnSpLocks noChangeShapeType="1"/>
                  <a:stCxn id="35" idx="3"/>
                </p:cNvCxnSpPr>
                <p:nvPr/>
              </p:nvCxnSpPr>
              <p:spPr bwMode="auto">
                <a:xfrm flipV="1">
                  <a:off x="4586" y="3642"/>
                  <a:ext cx="497" cy="7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</p:grpSp>
        </p:grpSp>
        <p:sp>
          <p:nvSpPr>
            <p:cNvPr id="50" name="TextBox 49"/>
            <p:cNvSpPr txBox="1"/>
            <p:nvPr/>
          </p:nvSpPr>
          <p:spPr>
            <a:xfrm>
              <a:off x="6649845" y="990600"/>
              <a:ext cx="24233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64Mb 100nm feature, 2-Mask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Self-Aligned, Subtractive Cell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2010~2011   </a:t>
              </a:r>
              <a:r>
                <a:rPr lang="en-US" sz="12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Agrate</a:t>
              </a:r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Italy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7C4949C2-BE56-5040-83F1-85EDD50699C5}"/>
                </a:ext>
              </a:extLst>
            </p:cNvPr>
            <p:cNvSpPr/>
            <p:nvPr/>
          </p:nvSpPr>
          <p:spPr>
            <a:xfrm>
              <a:off x="6516018" y="838198"/>
              <a:ext cx="2627982" cy="240800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89446B-4B8A-5842-9B30-D09726998B99}"/>
              </a:ext>
            </a:extLst>
          </p:cNvPr>
          <p:cNvGrpSpPr/>
          <p:nvPr/>
        </p:nvGrpSpPr>
        <p:grpSpPr>
          <a:xfrm>
            <a:off x="9220200" y="838198"/>
            <a:ext cx="2819400" cy="2408008"/>
            <a:chOff x="9220200" y="838198"/>
            <a:chExt cx="2819400" cy="2408008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b="11398"/>
            <a:stretch/>
          </p:blipFill>
          <p:spPr bwMode="auto">
            <a:xfrm>
              <a:off x="9361880" y="1626167"/>
              <a:ext cx="2480431" cy="143780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9220200" y="990600"/>
              <a:ext cx="281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64Mb 50nm ½ Pitch, 2-Mask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Dual Deck, Self Aligned Subtractive Cell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2012~2013  </a:t>
              </a:r>
              <a:r>
                <a:rPr lang="en-US" sz="12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Agrate</a:t>
              </a:r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Italy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0FD9E232-28E7-7C48-A9D8-720EC2AC2868}"/>
                </a:ext>
              </a:extLst>
            </p:cNvPr>
            <p:cNvSpPr/>
            <p:nvPr/>
          </p:nvSpPr>
          <p:spPr>
            <a:xfrm>
              <a:off x="9291201" y="838198"/>
              <a:ext cx="2661982" cy="240800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1D2D94-F9C2-7D43-845D-512BBF693A3E}"/>
              </a:ext>
            </a:extLst>
          </p:cNvPr>
          <p:cNvGrpSpPr/>
          <p:nvPr/>
        </p:nvGrpSpPr>
        <p:grpSpPr>
          <a:xfrm>
            <a:off x="925676" y="3388792"/>
            <a:ext cx="3036723" cy="2935808"/>
            <a:chOff x="925676" y="3388792"/>
            <a:chExt cx="3036723" cy="2935808"/>
          </a:xfrm>
        </p:grpSpPr>
        <p:pic>
          <p:nvPicPr>
            <p:cNvPr id="47" name="23" descr="image00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1880" y="4150079"/>
              <a:ext cx="2743113" cy="195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Box 51"/>
            <p:cNvSpPr txBox="1"/>
            <p:nvPr/>
          </p:nvSpPr>
          <p:spPr>
            <a:xfrm>
              <a:off x="1071880" y="3468469"/>
              <a:ext cx="2743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128Gb 20nm ½ Pitch 7-Mask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Dual Deck Self Aligned Subtractive Cell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2013~2018   Boise, ID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B8E76D45-95E3-064D-B7F5-77F92B6DFE55}"/>
                </a:ext>
              </a:extLst>
            </p:cNvPr>
            <p:cNvSpPr/>
            <p:nvPr/>
          </p:nvSpPr>
          <p:spPr>
            <a:xfrm>
              <a:off x="925676" y="3388792"/>
              <a:ext cx="3036723" cy="293580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7F47B7-47CF-464F-8ACC-922C7065EF39}"/>
              </a:ext>
            </a:extLst>
          </p:cNvPr>
          <p:cNvGrpSpPr/>
          <p:nvPr/>
        </p:nvGrpSpPr>
        <p:grpSpPr>
          <a:xfrm>
            <a:off x="4541833" y="3394156"/>
            <a:ext cx="3108333" cy="2935808"/>
            <a:chOff x="4541833" y="3394156"/>
            <a:chExt cx="3108333" cy="293580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A0287D6-B279-2B40-8FB1-52FB4E250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554" b="4545"/>
            <a:stretch/>
          </p:blipFill>
          <p:spPr>
            <a:xfrm>
              <a:off x="4859306" y="4150078"/>
              <a:ext cx="2350974" cy="195897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4C55062-3A52-9E4C-98BF-3C6D65D96695}"/>
                </a:ext>
              </a:extLst>
            </p:cNvPr>
            <p:cNvSpPr txBox="1"/>
            <p:nvPr/>
          </p:nvSpPr>
          <p:spPr>
            <a:xfrm>
              <a:off x="4541833" y="3468469"/>
              <a:ext cx="31083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256Gb 20nm ½ Pitch 13-Mask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 Deck Self Aligned Subtractive Cell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2015~2019  Lehi, UT &amp; Rio Rancho, NM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655945FB-AD89-B241-B2B7-4E9F4165FA55}"/>
                </a:ext>
              </a:extLst>
            </p:cNvPr>
            <p:cNvSpPr/>
            <p:nvPr/>
          </p:nvSpPr>
          <p:spPr>
            <a:xfrm>
              <a:off x="4553439" y="3394156"/>
              <a:ext cx="3036723" cy="293580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75368C-51FE-4D44-B884-14A62C29E4A4}"/>
              </a:ext>
            </a:extLst>
          </p:cNvPr>
          <p:cNvGrpSpPr/>
          <p:nvPr/>
        </p:nvGrpSpPr>
        <p:grpSpPr>
          <a:xfrm>
            <a:off x="8183637" y="3394156"/>
            <a:ext cx="3036723" cy="2935808"/>
            <a:chOff x="8183637" y="3394156"/>
            <a:chExt cx="3036723" cy="293580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6D67CFE-A255-D748-ACC5-B597C9BB9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64" b="773"/>
            <a:stretch/>
          </p:blipFill>
          <p:spPr>
            <a:xfrm>
              <a:off x="8933614" y="4150078"/>
              <a:ext cx="1676400" cy="208175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5E70571-01BF-AA48-A2AD-A698A746DFD7}"/>
                </a:ext>
              </a:extLst>
            </p:cNvPr>
            <p:cNvSpPr txBox="1"/>
            <p:nvPr/>
          </p:nvSpPr>
          <p:spPr>
            <a:xfrm>
              <a:off x="8377005" y="3505200"/>
              <a:ext cx="2789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512Gb 14nm ½ Pitch 13-Mask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 Deck Self Aligned Subtractive Cell 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2019~2020   Rio Rancho, NM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FAB45DA6-0761-714A-9DB6-487F8E714890}"/>
                </a:ext>
              </a:extLst>
            </p:cNvPr>
            <p:cNvSpPr/>
            <p:nvPr/>
          </p:nvSpPr>
          <p:spPr>
            <a:xfrm>
              <a:off x="8183637" y="3394156"/>
              <a:ext cx="3036723" cy="293580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1880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Switching vs. Disturb: Risk and Mitigation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31DCEF-72C0-9047-81C5-17D8DEB6C944}"/>
              </a:ext>
            </a:extLst>
          </p:cNvPr>
          <p:cNvGrpSpPr/>
          <p:nvPr/>
        </p:nvGrpSpPr>
        <p:grpSpPr>
          <a:xfrm>
            <a:off x="1066800" y="1066800"/>
            <a:ext cx="4648200" cy="5111831"/>
            <a:chOff x="304800" y="1364218"/>
            <a:chExt cx="4648200" cy="51118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t="11344" r="29313"/>
            <a:stretch/>
          </p:blipFill>
          <p:spPr>
            <a:xfrm>
              <a:off x="504843" y="1856066"/>
              <a:ext cx="3989702" cy="3754518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1294144" y="2133600"/>
              <a:ext cx="3330526" cy="2392176"/>
              <a:chOff x="1294144" y="2133600"/>
              <a:chExt cx="3330526" cy="239217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267200" y="4279555"/>
                <a:ext cx="357470" cy="246221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993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50%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642275" y="3929397"/>
                <a:ext cx="461665" cy="246221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100%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294144" y="4127956"/>
                <a:ext cx="373500" cy="307777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294144" y="2133600"/>
                <a:ext cx="387735" cy="307777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RST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990600" y="1364218"/>
              <a:ext cx="3715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Disturb curve Vs. Duty cycle @V/VT ~0.65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9F13E21-18FB-8D48-9A9C-0AAF5B4B89B5}"/>
                </a:ext>
              </a:extLst>
            </p:cNvPr>
            <p:cNvSpPr/>
            <p:nvPr/>
          </p:nvSpPr>
          <p:spPr>
            <a:xfrm>
              <a:off x="304800" y="5645052"/>
              <a:ext cx="46482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0188" indent="-222250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Memory Switching mechanism is also subject to Read/Write inhibiting disturb </a:t>
              </a:r>
            </a:p>
            <a:p>
              <a:pPr marL="461963" indent="-454025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Can </a:t>
              </a:r>
              <a:r>
                <a:rPr lang="en-US" sz="16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BiSM</a:t>
              </a:r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hold off cross point disturb w/o a selector</a:t>
              </a:r>
              <a:endPara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B468D9-9C31-B141-A9ED-8009C4909D38}"/>
              </a:ext>
            </a:extLst>
          </p:cNvPr>
          <p:cNvGrpSpPr/>
          <p:nvPr/>
        </p:nvGrpSpPr>
        <p:grpSpPr>
          <a:xfrm>
            <a:off x="6096000" y="1071353"/>
            <a:ext cx="5029200" cy="5329447"/>
            <a:chOff x="5715000" y="1392823"/>
            <a:chExt cx="5029200" cy="53294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13901" r="10294"/>
            <a:stretch/>
          </p:blipFill>
          <p:spPr>
            <a:xfrm>
              <a:off x="5867400" y="2157651"/>
              <a:ext cx="4648200" cy="345293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781800" y="1392823"/>
              <a:ext cx="26801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Disturb time Vs. Norm. Stress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b="66840"/>
            <a:stretch/>
          </p:blipFill>
          <p:spPr>
            <a:xfrm>
              <a:off x="6754724" y="3991925"/>
              <a:ext cx="707848" cy="11338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96BECB-661D-D74D-BC7E-E458928666F7}"/>
                </a:ext>
              </a:extLst>
            </p:cNvPr>
            <p:cNvSpPr/>
            <p:nvPr/>
          </p:nvSpPr>
          <p:spPr>
            <a:xfrm>
              <a:off x="5715000" y="5645052"/>
              <a:ext cx="50292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0188" indent="-222250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Inverse correction between Time-to-fail and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subVt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leakage suggests segmentation of underline mechanisms</a:t>
              </a:r>
            </a:p>
            <a:p>
              <a:pPr marL="230188" indent="-222250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Seeking </a:t>
              </a:r>
              <a:r>
                <a:rPr lang="en-US" sz="16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BiSM</a:t>
              </a:r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material properties to improve R/W disturb immunity</a:t>
              </a:r>
              <a:endPara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E39111-C697-F848-AEC0-49F8DC63AAE0}"/>
              </a:ext>
            </a:extLst>
          </p:cNvPr>
          <p:cNvCxnSpPr>
            <a:cxnSpLocks/>
          </p:cNvCxnSpPr>
          <p:nvPr/>
        </p:nvCxnSpPr>
        <p:spPr>
          <a:xfrm>
            <a:off x="8839200" y="2819400"/>
            <a:ext cx="0" cy="616507"/>
          </a:xfrm>
          <a:prstGeom prst="straightConnector1">
            <a:avLst/>
          </a:prstGeom>
          <a:ln w="38100" cmpd="dbl">
            <a:solidFill>
              <a:schemeClr val="accent2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F19217F-2CDC-934E-A823-C1E0DE3E8314}"/>
              </a:ext>
            </a:extLst>
          </p:cNvPr>
          <p:cNvSpPr/>
          <p:nvPr/>
        </p:nvSpPr>
        <p:spPr>
          <a:xfrm>
            <a:off x="8077200" y="1447800"/>
            <a:ext cx="2209800" cy="83099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 marL="7938"/>
            <a:r>
              <a:rPr lang="en-US" sz="1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 ratio of TTF : I</a:t>
            </a:r>
            <a:r>
              <a:rPr lang="en-US" sz="1200" b="1" baseline="-25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leakage</a:t>
            </a:r>
            <a:r>
              <a:rPr lang="en-US" sz="1200" b="1" baseline="30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938"/>
            <a:r>
              <a:rPr lang="en-US" sz="1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suggesting “QBD” mechanism incentivizes for switching physics development </a:t>
            </a:r>
            <a:endParaRPr lang="en-US" sz="1200" b="1" baseline="30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1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Materials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26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803728"/>
            <a:ext cx="52578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accent6"/>
                </a:solidFill>
                <a:latin typeface="Calibri" panose="020F0502020204030204" pitchFamily="34" charset="0"/>
              </a:rPr>
              <a:t>Value Proposition (ref. tech: 3DXP)</a:t>
            </a:r>
            <a:endParaRPr lang="en-US" sz="2000" dirty="0">
              <a:latin typeface="Calibri" panose="020F0502020204030204" pitchFamily="34" charset="0"/>
            </a:endParaRPr>
          </a:p>
          <a:p>
            <a:pPr marL="288925" lvl="1" indent="-288925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No cross-contamination between Memory  and Selector materials</a:t>
            </a:r>
          </a:p>
          <a:p>
            <a:pPr marL="288925" lvl="1" indent="-288925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Lower cell aspect-ratio (10:1</a:t>
            </a:r>
            <a:r>
              <a:rPr lang="en-US" sz="1400" dirty="0">
                <a:latin typeface="Calibri" panose="020F0502020204030204" pitchFamily="34" charset="0"/>
                <a:sym typeface="Wingdings" panose="05000000000000000000" pitchFamily="2" charset="2"/>
              </a:rPr>
              <a:t> 5:1)</a:t>
            </a:r>
            <a:endParaRPr lang="en-US" sz="1400" dirty="0">
              <a:latin typeface="Calibri" panose="020F0502020204030204" pitchFamily="34" charset="0"/>
            </a:endParaRPr>
          </a:p>
          <a:p>
            <a:pPr marL="288925" lvl="1" indent="-288925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Lower programming current </a:t>
            </a:r>
            <a:r>
              <a:rPr lang="en-US" sz="14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1400" dirty="0">
                <a:latin typeface="Calibri" panose="020F0502020204030204" pitchFamily="34" charset="0"/>
              </a:rPr>
              <a:t>relaxes metal (WL/BL) requirements and array capacitance</a:t>
            </a:r>
          </a:p>
          <a:p>
            <a:pPr marL="288925" lvl="1" indent="-288925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No nucleation required, fast write (40ns) </a:t>
            </a:r>
            <a:br>
              <a:rPr lang="en-US" sz="1400" dirty="0">
                <a:latin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sym typeface="Wingdings" panose="05000000000000000000" pitchFamily="2" charset="2"/>
              </a:rPr>
              <a:t> an opportunity</a:t>
            </a:r>
            <a:r>
              <a:rPr lang="en-US" sz="1400" dirty="0">
                <a:latin typeface="Calibri" panose="020F0502020204030204" pitchFamily="34" charset="0"/>
              </a:rPr>
              <a:t> for symmetric memory access (read/set/reset)</a:t>
            </a:r>
          </a:p>
          <a:p>
            <a:pPr marL="288925" lvl="1" indent="-288925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Perceived as 3D-Tier integration Friendly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98998"/>
            <a:ext cx="11125200" cy="456259"/>
          </a:xfrm>
        </p:spPr>
        <p:txBody>
          <a:bodyPr/>
          <a:lstStyle/>
          <a:p>
            <a:r>
              <a:rPr lang="en-US" sz="2400" dirty="0"/>
              <a:t>Value Proposition of Built-in-Select Memory Architecture &amp; Motivation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520"/>
          <a:stretch/>
        </p:blipFill>
        <p:spPr>
          <a:xfrm>
            <a:off x="7467600" y="838200"/>
            <a:ext cx="636350" cy="1120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07557" y="1337578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BiSM</a:t>
            </a:r>
            <a:endParaRPr lang="en-US" sz="1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0175" b="7124"/>
          <a:stretch/>
        </p:blipFill>
        <p:spPr>
          <a:xfrm>
            <a:off x="6634823" y="821083"/>
            <a:ext cx="680377" cy="1601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0472" y="1586033"/>
            <a:ext cx="580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Calibri" panose="020F0502020204030204" pitchFamily="34" charset="0"/>
              </a:rPr>
              <a:t>3DXP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547354" y="739913"/>
            <a:ext cx="2413910" cy="2064169"/>
            <a:chOff x="8547354" y="983831"/>
            <a:chExt cx="2413910" cy="20641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r="4598"/>
            <a:stretch/>
          </p:blipFill>
          <p:spPr>
            <a:xfrm>
              <a:off x="8547354" y="983831"/>
              <a:ext cx="2413910" cy="206416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785336" y="2640734"/>
              <a:ext cx="8515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3D-tier</a:t>
              </a:r>
            </a:p>
          </p:txBody>
        </p:sp>
      </p:grpSp>
      <p:sp>
        <p:nvSpPr>
          <p:cNvPr id="3" name="Striped Right Arrow 2"/>
          <p:cNvSpPr/>
          <p:nvPr/>
        </p:nvSpPr>
        <p:spPr>
          <a:xfrm>
            <a:off x="4910520" y="2505199"/>
            <a:ext cx="3586473" cy="152567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990600" y="2804082"/>
            <a:ext cx="5105400" cy="2904821"/>
            <a:chOff x="990600" y="2804082"/>
            <a:chExt cx="5105400" cy="2904821"/>
          </a:xfrm>
        </p:grpSpPr>
        <p:sp>
          <p:nvSpPr>
            <p:cNvPr id="12" name="Rectangle 11"/>
            <p:cNvSpPr/>
            <p:nvPr/>
          </p:nvSpPr>
          <p:spPr>
            <a:xfrm>
              <a:off x="990600" y="2804082"/>
              <a:ext cx="5105400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u="sng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Motivation</a:t>
              </a:r>
            </a:p>
            <a:p>
              <a:pPr marL="0" lvl="1"/>
              <a:r>
                <a:rPr lang="en-US" sz="1400" dirty="0">
                  <a:latin typeface="Calibri" panose="020F0502020204030204" pitchFamily="34" charset="0"/>
                  <a:sym typeface="Wingdings" panose="05000000000000000000" pitchFamily="2" charset="2"/>
                </a:rPr>
                <a:t>Bipolar memory switching with elemental segregation are observed in wide range of Chalcogenide glasses</a:t>
              </a:r>
            </a:p>
            <a:p>
              <a:pPr marL="288925" lvl="1" indent="-288925">
                <a:buFont typeface="Arial" panose="020B0604020202020204" pitchFamily="34" charset="0"/>
                <a:buChar char="•"/>
              </a:pPr>
              <a:endParaRPr lang="en-US" sz="1400" dirty="0">
                <a:latin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8729" y="3611584"/>
              <a:ext cx="2121671" cy="19510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1800" y="4471711"/>
              <a:ext cx="2619109" cy="10755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59532" y="3413682"/>
              <a:ext cx="1784068" cy="1260962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990600" y="3130284"/>
              <a:ext cx="5029200" cy="2578619"/>
            </a:xfrm>
            <a:prstGeom prst="roundRect">
              <a:avLst>
                <a:gd name="adj" fmla="val 5953"/>
              </a:avLst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96000" y="2807041"/>
            <a:ext cx="5040086" cy="2913771"/>
            <a:chOff x="6096000" y="2807041"/>
            <a:chExt cx="5040086" cy="29137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39514" y="3779302"/>
              <a:ext cx="3743268" cy="161558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096000" y="2807041"/>
              <a:ext cx="5029200" cy="1190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u="sng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 </a:t>
              </a:r>
            </a:p>
            <a:p>
              <a:pPr marL="0" lvl="1"/>
              <a:r>
                <a:rPr lang="en-US" sz="1400" dirty="0">
                  <a:latin typeface="Calibri" panose="020F0502020204030204" pitchFamily="34" charset="0"/>
                </a:rPr>
                <a:t>Threshold switching characteristics are not limited to Chalcogenide glass.   It has been sighted also with other binary oxide, such as </a:t>
              </a:r>
              <a:r>
                <a:rPr lang="en-US" sz="1400" dirty="0" err="1">
                  <a:latin typeface="Calibri" panose="020F0502020204030204" pitchFamily="34" charset="0"/>
                </a:rPr>
                <a:t>NbO</a:t>
              </a:r>
              <a:r>
                <a:rPr lang="en-US" sz="1400" baseline="-25000" dirty="0" err="1">
                  <a:latin typeface="Calibri" panose="020F0502020204030204" pitchFamily="34" charset="0"/>
                </a:rPr>
                <a:t>x</a:t>
              </a:r>
              <a:r>
                <a:rPr lang="en-US" sz="1400" dirty="0">
                  <a:latin typeface="Calibri" panose="020F0502020204030204" pitchFamily="34" charset="0"/>
                </a:rPr>
                <a:t>, </a:t>
              </a:r>
              <a:r>
                <a:rPr lang="en-US" sz="1400" dirty="0" err="1">
                  <a:latin typeface="Calibri" panose="020F0502020204030204" pitchFamily="34" charset="0"/>
                </a:rPr>
                <a:t>SiO</a:t>
              </a:r>
              <a:r>
                <a:rPr lang="en-US" sz="1400" baseline="-25000" dirty="0" err="1">
                  <a:latin typeface="Calibri" panose="020F0502020204030204" pitchFamily="34" charset="0"/>
                </a:rPr>
                <a:t>x</a:t>
              </a:r>
              <a:r>
                <a:rPr lang="en-US" sz="1400" dirty="0">
                  <a:latin typeface="Calibri" panose="020F0502020204030204" pitchFamily="34" charset="0"/>
                </a:rPr>
                <a:t> and etc.</a:t>
              </a:r>
              <a:endParaRPr lang="en-US" sz="1400" baseline="-25000" dirty="0">
                <a:latin typeface="Calibri" panose="020F0502020204030204" pitchFamily="34" charset="0"/>
              </a:endParaRPr>
            </a:p>
            <a:p>
              <a:pPr marL="288925" lvl="1" indent="-288925">
                <a:buFont typeface="Arial" panose="020B0604020202020204" pitchFamily="34" charset="0"/>
                <a:buChar char="•"/>
              </a:pPr>
              <a:endParaRPr lang="en-US" sz="14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06886" y="3142193"/>
              <a:ext cx="5029200" cy="2578619"/>
            </a:xfrm>
            <a:prstGeom prst="roundRect">
              <a:avLst>
                <a:gd name="adj" fmla="val 5953"/>
              </a:avLst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383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124" y="152400"/>
            <a:ext cx="10744200" cy="838200"/>
          </a:xfrm>
        </p:spPr>
        <p:txBody>
          <a:bodyPr/>
          <a:lstStyle/>
          <a:p>
            <a:r>
              <a:rPr lang="en-US" sz="3600" dirty="0"/>
              <a:t>L0/L1D Physical characterization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328" y="1219200"/>
            <a:ext cx="10439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L0: As-deposited film char: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 intrinsic properties </a:t>
            </a:r>
          </a:p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L1D ’movies’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Composition transfer function &amp; bit-2-bit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85800" y="1769493"/>
          <a:ext cx="6379578" cy="2430780"/>
        </p:xfrm>
        <a:graphic>
          <a:graphicData uri="http://schemas.openxmlformats.org/drawingml/2006/table">
            <a:tbl>
              <a:tblPr firstRow="1" firstCol="1">
                <a:tableStyleId>{D27102A9-8310-4765-A935-A1911B00CA55}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1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Metrics (</a:t>
                      </a:r>
                      <a:r>
                        <a:rPr lang="en-US" sz="1300" dirty="0"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00" dirty="0"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Avg. 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XRF, ICP-OES</a:t>
                      </a:r>
                    </a:p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Element %</a:t>
                      </a:r>
                    </a:p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Match peak ratio x-wafer</a:t>
                      </a:r>
                    </a:p>
                    <a:p>
                      <a:endParaRPr 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63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 Int.    compatibility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EDS</a:t>
                      </a:r>
                    </a:p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‘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wrikle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 test (200C-340C)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 % 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std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dev (eq. bit-2-bit)</a:t>
                      </a:r>
                    </a:p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‘bubbling’ onset</a:t>
                      </a:r>
                    </a:p>
                    <a:p>
                      <a:endParaRPr 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90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Electrical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proxy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Vs 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scans [30C-650C]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UV-vis spectroscopy</a:t>
                      </a:r>
                    </a:p>
                    <a:p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TDTR [SC9]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R(post-DT)/R(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asdep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), E</a:t>
                      </a:r>
                      <a:r>
                        <a:rPr lang="en-US" sz="13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,…</a:t>
                      </a:r>
                    </a:p>
                    <a:p>
                      <a:pPr marL="0" marR="0" lvl="0" indent="0" algn="l" defTabSz="1108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Opt. 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Egap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(pre-/post-anneal)</a:t>
                      </a:r>
                    </a:p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Thermal Resistance</a:t>
                      </a:r>
                    </a:p>
                    <a:p>
                      <a:endParaRPr 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685800" y="4812920"/>
          <a:ext cx="6400800" cy="1386840"/>
        </p:xfrm>
        <a:graphic>
          <a:graphicData uri="http://schemas.openxmlformats.org/drawingml/2006/table">
            <a:tbl>
              <a:tblPr firstRow="1" firstCol="1">
                <a:tableStyleId>{D27102A9-8310-4765-A935-A1911B00CA55}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4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Metrics (m, 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Health      (composition)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XRF, EDS, (XRD)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Element %</a:t>
                      </a:r>
                    </a:p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Stack x-contamination</a:t>
                      </a:r>
                    </a:p>
                    <a:p>
                      <a:endParaRPr 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857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morphology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CDx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CDy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thicknesses</a:t>
                      </a:r>
                    </a:p>
                    <a:p>
                      <a:endParaRPr 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Arrow Connector 25"/>
          <p:cNvCxnSpPr/>
          <p:nvPr/>
        </p:nvCxnSpPr>
        <p:spPr>
          <a:xfrm>
            <a:off x="7639485" y="2746506"/>
            <a:ext cx="1463040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48030" y="1482955"/>
            <a:ext cx="2623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As deposited Elemental mapping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582" y="1877495"/>
            <a:ext cx="1798476" cy="1889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058" y="1877495"/>
            <a:ext cx="2481287" cy="2310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334" y="4200273"/>
            <a:ext cx="2950720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56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599" y="1219200"/>
            <a:ext cx="11049001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L1E/L3, including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EoL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reliability (FM-TEM):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root-causing to intercept (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PE, (ii) PI, and (iii) TD changes</a:t>
            </a: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Metrology and methodology main gaps and plan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124" y="152400"/>
            <a:ext cx="10744200" cy="838200"/>
          </a:xfrm>
        </p:spPr>
        <p:txBody>
          <a:bodyPr/>
          <a:lstStyle/>
          <a:p>
            <a:r>
              <a:rPr lang="en-US" sz="3600" dirty="0"/>
              <a:t>L1E/L3 Physical characterization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689190" y="1741576"/>
          <a:ext cx="6397410" cy="2712720"/>
        </p:xfrm>
        <a:graphic>
          <a:graphicData uri="http://schemas.openxmlformats.org/drawingml/2006/table">
            <a:tbl>
              <a:tblPr firstRow="1" firstCol="1">
                <a:tableStyleId>{D27102A9-8310-4765-A935-A1911B00CA55}</a:tableStyleId>
              </a:tblPr>
              <a:tblGrid>
                <a:gridCol w="197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Technique [multi-bit cut]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Metrics (</a:t>
                      </a:r>
                      <a:r>
                        <a:rPr lang="en-US" sz="1300" dirty="0"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00" dirty="0"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[Automated]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Sample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FIB ‘grounding’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i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Output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Reduce beam sensitivity artifacts on element </a:t>
                      </a:r>
                      <a:r>
                        <a:rPr lang="en-US" sz="13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distrib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^</a:t>
                      </a:r>
                    </a:p>
                    <a:p>
                      <a:endParaRPr lang="en-US" sz="1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Physical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CDx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CDy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thicknesses</a:t>
                      </a:r>
                    </a:p>
                    <a:p>
                      <a:endParaRPr lang="en-US" sz="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857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Composition/x-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contam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EDS,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(EELS)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08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Element %</a:t>
                      </a:r>
                    </a:p>
                    <a:p>
                      <a:pPr marL="0" marR="0" lvl="0" indent="0" algn="l" defTabSz="1108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vertical/lateral elem. gradients</a:t>
                      </a:r>
                    </a:p>
                    <a:p>
                      <a:endParaRPr lang="en-US" sz="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Crystallinity /</a:t>
                      </a:r>
                    </a:p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(amorphous)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STEM-ADF (coarse 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.)</a:t>
                      </a:r>
                    </a:p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NBD (fine)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Crystalline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fraction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Phase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determination</a:t>
                      </a:r>
                    </a:p>
                    <a:p>
                      <a:endParaRPr lang="en-US" sz="3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Atomic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resolution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HR-TEM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CDx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CDy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thicknesses</a:t>
                      </a:r>
                    </a:p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Phases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location</a:t>
                      </a:r>
                    </a:p>
                    <a:p>
                      <a:endParaRPr lang="en-US" sz="5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/>
          </p:nvPr>
        </p:nvGraphicFramePr>
        <p:xfrm>
          <a:off x="689190" y="5086697"/>
          <a:ext cx="6321210" cy="1264920"/>
        </p:xfrm>
        <a:graphic>
          <a:graphicData uri="http://schemas.openxmlformats.org/drawingml/2006/table">
            <a:tbl>
              <a:tblPr firstRow="1" firstCol="1">
                <a:tableStyleId>{D27102A9-8310-4765-A935-A1911B00CA55}</a:tableStyleId>
              </a:tblPr>
              <a:tblGrid>
                <a:gridCol w="197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Gap/Challenge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 and current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Chal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selector fingerprint (elem. profile, bonding, band align.) Vs. e-stimuli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Collaboration w/ OR-CQN started w.r.t.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APT and XPS/IPE</a:t>
                      </a:r>
                    </a:p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Raman also being evaluated (TBD)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Mobile species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1553807"/>
            <a:ext cx="4359018" cy="2487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041191"/>
            <a:ext cx="420660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63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Moat isolated Thin Film Device for RRAM/Selector L1E 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285" y="1545160"/>
            <a:ext cx="3072650" cy="20362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156" y="1539063"/>
            <a:ext cx="3846909" cy="2042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525" y="4836415"/>
            <a:ext cx="1066800" cy="562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60989"/>
            <a:ext cx="3828620" cy="2749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4648200"/>
            <a:ext cx="2243522" cy="1066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864" y="3886200"/>
            <a:ext cx="6000600" cy="210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79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152400"/>
            <a:ext cx="6172200" cy="838200"/>
          </a:xfrm>
        </p:spPr>
        <p:txBody>
          <a:bodyPr/>
          <a:lstStyle/>
          <a:p>
            <a:r>
              <a:rPr lang="en-US" sz="3200" dirty="0"/>
              <a:t>Connectivity of “Bottom” Electrode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452" y="1219200"/>
            <a:ext cx="6208948" cy="4876800"/>
          </a:xfrm>
        </p:spPr>
        <p:txBody>
          <a:bodyPr/>
          <a:lstStyle/>
          <a:p>
            <a:r>
              <a:rPr lang="en-US" sz="2800" dirty="0"/>
              <a:t>Connectivity below top electrode</a:t>
            </a:r>
          </a:p>
          <a:p>
            <a:pPr lvl="1"/>
            <a:r>
              <a:rPr lang="en-US" sz="2800" dirty="0"/>
              <a:t>DUT load-line, such as</a:t>
            </a:r>
            <a:br>
              <a:rPr lang="en-US" sz="2800" dirty="0"/>
            </a:br>
            <a:r>
              <a:rPr lang="en-US" sz="2800" dirty="0"/>
              <a:t>Ballast Resistors, MOSTs</a:t>
            </a:r>
          </a:p>
          <a:p>
            <a:pPr lvl="1"/>
            <a:r>
              <a:rPr lang="en-US" sz="2800" dirty="0"/>
              <a:t>Proximity heaters</a:t>
            </a:r>
          </a:p>
          <a:p>
            <a:pPr lvl="1"/>
            <a:r>
              <a:rPr lang="en-US" sz="2800" dirty="0"/>
              <a:t>And other active components</a:t>
            </a:r>
          </a:p>
          <a:p>
            <a:r>
              <a:rPr lang="en-US" sz="2800" dirty="0"/>
              <a:t>Options including </a:t>
            </a:r>
          </a:p>
          <a:p>
            <a:pPr lvl="1"/>
            <a:r>
              <a:rPr lang="en-US" sz="2800" dirty="0"/>
              <a:t>“C-pad” – 10~100K:1 high “R” ratio </a:t>
            </a:r>
          </a:p>
          <a:p>
            <a:pPr lvl="1"/>
            <a:r>
              <a:rPr lang="en-US" sz="2800" dirty="0"/>
              <a:t>Budding contact to backside </a:t>
            </a:r>
          </a:p>
          <a:p>
            <a:pPr lvl="1"/>
            <a:r>
              <a:rPr lang="en-US" sz="2800" dirty="0"/>
              <a:t>Poor man’s Anti Fuse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838200" y="152400"/>
            <a:ext cx="47704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5pPr>
            <a:lvl6pPr marL="55403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6pPr>
            <a:lvl7pPr marL="110807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7pPr>
            <a:lvl8pPr marL="166210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8pPr>
            <a:lvl9pPr marL="221614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9pPr>
          </a:lstStyle>
          <a:p>
            <a:pPr defTabSz="914400"/>
            <a:r>
              <a:rPr lang="en-US" sz="3200" kern="0" dirty="0"/>
              <a:t>Basic Device Formation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4770437" cy="391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776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6726" y="152400"/>
            <a:ext cx="5391061" cy="838200"/>
          </a:xfrm>
        </p:spPr>
        <p:txBody>
          <a:bodyPr/>
          <a:lstStyle/>
          <a:p>
            <a:r>
              <a:rPr lang="en-US" sz="3600" dirty="0"/>
              <a:t>DUT examples</a:t>
            </a:r>
            <a:br>
              <a:rPr lang="en-US" sz="3600" dirty="0"/>
            </a:br>
            <a:endParaRPr lang="en-US" sz="12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554418" y="244930"/>
            <a:ext cx="2301222" cy="2972828"/>
            <a:chOff x="554418" y="244930"/>
            <a:chExt cx="2301222" cy="2972828"/>
          </a:xfrm>
        </p:grpSpPr>
        <p:grpSp>
          <p:nvGrpSpPr>
            <p:cNvPr id="32" name="Group 31"/>
            <p:cNvGrpSpPr/>
            <p:nvPr/>
          </p:nvGrpSpPr>
          <p:grpSpPr>
            <a:xfrm>
              <a:off x="1502718" y="322820"/>
              <a:ext cx="704850" cy="2839617"/>
              <a:chOff x="8120063" y="2874963"/>
              <a:chExt cx="704850" cy="2839617"/>
            </a:xfrm>
          </p:grpSpPr>
          <p:sp>
            <p:nvSpPr>
              <p:cNvPr id="33" name="Oval 58"/>
              <p:cNvSpPr>
                <a:spLocks noChangeArrowheads="1"/>
              </p:cNvSpPr>
              <p:nvPr/>
            </p:nvSpPr>
            <p:spPr bwMode="auto">
              <a:xfrm>
                <a:off x="8296771" y="3785854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rgbClr val="FF99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4" name="Group 59"/>
              <p:cNvGrpSpPr>
                <a:grpSpLocks/>
              </p:cNvGrpSpPr>
              <p:nvPr/>
            </p:nvGrpSpPr>
            <p:grpSpPr bwMode="auto">
              <a:xfrm>
                <a:off x="8347075" y="3835400"/>
                <a:ext cx="344488" cy="342900"/>
                <a:chOff x="5040" y="2688"/>
                <a:chExt cx="288" cy="288"/>
              </a:xfrm>
            </p:grpSpPr>
            <p:sp>
              <p:nvSpPr>
                <p:cNvPr id="50" name="Oval 60"/>
                <p:cNvSpPr>
                  <a:spLocks noChangeArrowheads="1"/>
                </p:cNvSpPr>
                <p:nvPr/>
              </p:nvSpPr>
              <p:spPr bwMode="auto">
                <a:xfrm>
                  <a:off x="5040" y="2688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Line 61"/>
                <p:cNvSpPr>
                  <a:spLocks noChangeShapeType="1"/>
                </p:cNvSpPr>
                <p:nvPr/>
              </p:nvSpPr>
              <p:spPr bwMode="auto">
                <a:xfrm>
                  <a:off x="5088" y="2832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5232" y="273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5208" y="273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5136" y="2832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5160" y="2832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5" name="Line 66"/>
              <p:cNvSpPr>
                <a:spLocks noChangeShapeType="1"/>
              </p:cNvSpPr>
              <p:nvPr/>
            </p:nvSpPr>
            <p:spPr bwMode="auto">
              <a:xfrm>
                <a:off x="8516938" y="3149600"/>
                <a:ext cx="0" cy="6873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Rectangle 67"/>
              <p:cNvSpPr>
                <a:spLocks noChangeArrowheads="1"/>
              </p:cNvSpPr>
              <p:nvPr/>
            </p:nvSpPr>
            <p:spPr bwMode="auto">
              <a:xfrm>
                <a:off x="8120063" y="2874963"/>
                <a:ext cx="704850" cy="31273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chemeClr val="bg1"/>
                    </a:solidFill>
                  </a:rPr>
                  <a:t>TE</a:t>
                </a:r>
              </a:p>
            </p:txBody>
          </p:sp>
          <p:sp>
            <p:nvSpPr>
              <p:cNvPr id="38" name="Line 113"/>
              <p:cNvSpPr>
                <a:spLocks noChangeShapeType="1"/>
              </p:cNvSpPr>
              <p:nvPr/>
            </p:nvSpPr>
            <p:spPr bwMode="auto">
              <a:xfrm flipH="1">
                <a:off x="8540453" y="4176698"/>
                <a:ext cx="0" cy="3373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Rectangle 132"/>
              <p:cNvSpPr>
                <a:spLocks noChangeArrowheads="1"/>
              </p:cNvSpPr>
              <p:nvPr/>
            </p:nvSpPr>
            <p:spPr bwMode="auto">
              <a:xfrm>
                <a:off x="8259701" y="5297067"/>
                <a:ext cx="550552" cy="417513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chemeClr val="bg1"/>
                    </a:solidFill>
                  </a:rPr>
                  <a:t>BE</a:t>
                </a:r>
              </a:p>
            </p:txBody>
          </p:sp>
          <p:sp>
            <p:nvSpPr>
              <p:cNvPr id="40" name="Line 133"/>
              <p:cNvSpPr>
                <a:spLocks noChangeShapeType="1"/>
              </p:cNvSpPr>
              <p:nvPr/>
            </p:nvSpPr>
            <p:spPr bwMode="auto">
              <a:xfrm flipH="1">
                <a:off x="8516938" y="4948356"/>
                <a:ext cx="15873" cy="3552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2" name="Group 34"/>
              <p:cNvGrpSpPr>
                <a:grpSpLocks/>
              </p:cNvGrpSpPr>
              <p:nvPr/>
            </p:nvGrpSpPr>
            <p:grpSpPr bwMode="auto">
              <a:xfrm>
                <a:off x="8428038" y="4527550"/>
                <a:ext cx="209550" cy="411163"/>
                <a:chOff x="3557" y="3009"/>
                <a:chExt cx="192" cy="313"/>
              </a:xfrm>
            </p:grpSpPr>
            <p:sp>
              <p:nvSpPr>
                <p:cNvPr id="43" name="Line 35"/>
                <p:cNvSpPr>
                  <a:spLocks noChangeShapeType="1"/>
                </p:cNvSpPr>
                <p:nvPr/>
              </p:nvSpPr>
              <p:spPr bwMode="auto">
                <a:xfrm>
                  <a:off x="3653" y="3009"/>
                  <a:ext cx="96" cy="3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557" y="3048"/>
                  <a:ext cx="192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Line 37"/>
                <p:cNvSpPr>
                  <a:spLocks noChangeShapeType="1"/>
                </p:cNvSpPr>
                <p:nvPr/>
              </p:nvSpPr>
              <p:spPr bwMode="auto">
                <a:xfrm>
                  <a:off x="3557" y="3096"/>
                  <a:ext cx="192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557" y="3144"/>
                  <a:ext cx="192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Line 39"/>
                <p:cNvSpPr>
                  <a:spLocks noChangeShapeType="1"/>
                </p:cNvSpPr>
                <p:nvPr/>
              </p:nvSpPr>
              <p:spPr bwMode="auto">
                <a:xfrm>
                  <a:off x="3557" y="3192"/>
                  <a:ext cx="192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557" y="3240"/>
                  <a:ext cx="192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Line 41"/>
                <p:cNvSpPr>
                  <a:spLocks noChangeShapeType="1"/>
                </p:cNvSpPr>
                <p:nvPr/>
              </p:nvSpPr>
              <p:spPr bwMode="auto">
                <a:xfrm>
                  <a:off x="3557" y="3288"/>
                  <a:ext cx="103" cy="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0" name="Rounded Rectangle 19"/>
            <p:cNvSpPr/>
            <p:nvPr/>
          </p:nvSpPr>
          <p:spPr>
            <a:xfrm>
              <a:off x="554418" y="244930"/>
              <a:ext cx="2301222" cy="2972828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305800" y="215368"/>
            <a:ext cx="3335818" cy="3017142"/>
            <a:chOff x="8376807" y="3531671"/>
            <a:chExt cx="3335818" cy="3017142"/>
          </a:xfrm>
        </p:grpSpPr>
        <p:grpSp>
          <p:nvGrpSpPr>
            <p:cNvPr id="295" name="Group 294"/>
            <p:cNvGrpSpPr/>
            <p:nvPr/>
          </p:nvGrpSpPr>
          <p:grpSpPr>
            <a:xfrm>
              <a:off x="8466397" y="3570891"/>
              <a:ext cx="3178369" cy="2948380"/>
              <a:chOff x="8546074" y="2424836"/>
              <a:chExt cx="3178369" cy="2948380"/>
            </a:xfrm>
          </p:grpSpPr>
          <p:grpSp>
            <p:nvGrpSpPr>
              <p:cNvPr id="209" name="Group 208"/>
              <p:cNvGrpSpPr/>
              <p:nvPr/>
            </p:nvGrpSpPr>
            <p:grpSpPr>
              <a:xfrm>
                <a:off x="9199319" y="3767450"/>
                <a:ext cx="1978225" cy="196095"/>
                <a:chOff x="9249371" y="3760543"/>
                <a:chExt cx="1978225" cy="196095"/>
              </a:xfrm>
              <a:effectLst>
                <a:glow rad="127000">
                  <a:srgbClr val="FF0000">
                    <a:alpha val="50000"/>
                  </a:srgbClr>
                </a:glow>
              </a:effectLst>
            </p:grpSpPr>
            <p:pic>
              <p:nvPicPr>
                <p:cNvPr id="202" name="Picture 201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9876490" y="3769683"/>
                  <a:ext cx="408825" cy="180833"/>
                </a:xfrm>
                <a:prstGeom prst="rect">
                  <a:avLst/>
                </a:prstGeom>
              </p:spPr>
            </p:pic>
            <p:pic>
              <p:nvPicPr>
                <p:cNvPr id="203" name="Picture 202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0192099" y="3774990"/>
                  <a:ext cx="408825" cy="180833"/>
                </a:xfrm>
                <a:prstGeom prst="rect">
                  <a:avLst/>
                </a:prstGeom>
              </p:spPr>
            </p:pic>
            <p:pic>
              <p:nvPicPr>
                <p:cNvPr id="204" name="Picture 203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0503162" y="3770498"/>
                  <a:ext cx="408825" cy="180833"/>
                </a:xfrm>
                <a:prstGeom prst="rect">
                  <a:avLst/>
                </a:prstGeom>
              </p:spPr>
            </p:pic>
            <p:pic>
              <p:nvPicPr>
                <p:cNvPr id="205" name="Picture 20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0818771" y="3775805"/>
                  <a:ext cx="408825" cy="180833"/>
                </a:xfrm>
                <a:prstGeom prst="rect">
                  <a:avLst/>
                </a:prstGeom>
              </p:spPr>
            </p:pic>
            <p:pic>
              <p:nvPicPr>
                <p:cNvPr id="206" name="Picture 205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9249371" y="3760543"/>
                  <a:ext cx="408825" cy="180833"/>
                </a:xfrm>
                <a:prstGeom prst="rect">
                  <a:avLst/>
                </a:prstGeom>
              </p:spPr>
            </p:pic>
            <p:pic>
              <p:nvPicPr>
                <p:cNvPr id="207" name="Picture 206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9564980" y="3765850"/>
                  <a:ext cx="408825" cy="180833"/>
                </a:xfrm>
                <a:prstGeom prst="rect">
                  <a:avLst/>
                </a:prstGeom>
              </p:spPr>
            </p:pic>
          </p:grpSp>
          <p:grpSp>
            <p:nvGrpSpPr>
              <p:cNvPr id="152" name="Group 151"/>
              <p:cNvGrpSpPr/>
              <p:nvPr/>
            </p:nvGrpSpPr>
            <p:grpSpPr>
              <a:xfrm>
                <a:off x="9315908" y="3356992"/>
                <a:ext cx="344488" cy="342900"/>
                <a:chOff x="8260433" y="3273533"/>
                <a:chExt cx="344488" cy="342900"/>
              </a:xfrm>
            </p:grpSpPr>
            <p:sp>
              <p:nvSpPr>
                <p:cNvPr id="154" name="Oval 60"/>
                <p:cNvSpPr>
                  <a:spLocks noChangeArrowheads="1"/>
                </p:cNvSpPr>
                <p:nvPr/>
              </p:nvSpPr>
              <p:spPr bwMode="auto">
                <a:xfrm>
                  <a:off x="8260433" y="3273533"/>
                  <a:ext cx="344488" cy="3429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" name="Line 61"/>
                <p:cNvSpPr>
                  <a:spLocks noChangeShapeType="1"/>
                </p:cNvSpPr>
                <p:nvPr/>
              </p:nvSpPr>
              <p:spPr bwMode="auto">
                <a:xfrm>
                  <a:off x="8317848" y="3444983"/>
                  <a:ext cx="2296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8490092" y="33306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8461384" y="33306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8375262" y="34449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8403970" y="34449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9776177" y="3358074"/>
                <a:ext cx="344488" cy="342900"/>
                <a:chOff x="8260433" y="3273533"/>
                <a:chExt cx="344488" cy="342900"/>
              </a:xfrm>
            </p:grpSpPr>
            <p:sp>
              <p:nvSpPr>
                <p:cNvPr id="168" name="Oval 60"/>
                <p:cNvSpPr>
                  <a:spLocks noChangeArrowheads="1"/>
                </p:cNvSpPr>
                <p:nvPr/>
              </p:nvSpPr>
              <p:spPr bwMode="auto">
                <a:xfrm>
                  <a:off x="8260433" y="3273533"/>
                  <a:ext cx="344488" cy="3429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" name="Line 61"/>
                <p:cNvSpPr>
                  <a:spLocks noChangeShapeType="1"/>
                </p:cNvSpPr>
                <p:nvPr/>
              </p:nvSpPr>
              <p:spPr bwMode="auto">
                <a:xfrm>
                  <a:off x="8317848" y="3444983"/>
                  <a:ext cx="2296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8490092" y="33306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8461384" y="33306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8375262" y="34449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8403970" y="34449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4" name="Group 173"/>
              <p:cNvGrpSpPr/>
              <p:nvPr/>
            </p:nvGrpSpPr>
            <p:grpSpPr>
              <a:xfrm>
                <a:off x="10216008" y="3351202"/>
                <a:ext cx="344488" cy="342900"/>
                <a:chOff x="8260433" y="3273533"/>
                <a:chExt cx="344488" cy="342900"/>
              </a:xfrm>
            </p:grpSpPr>
            <p:sp>
              <p:nvSpPr>
                <p:cNvPr id="175" name="Oval 60"/>
                <p:cNvSpPr>
                  <a:spLocks noChangeArrowheads="1"/>
                </p:cNvSpPr>
                <p:nvPr/>
              </p:nvSpPr>
              <p:spPr bwMode="auto">
                <a:xfrm>
                  <a:off x="8260433" y="3273533"/>
                  <a:ext cx="344488" cy="3429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" name="Line 61"/>
                <p:cNvSpPr>
                  <a:spLocks noChangeShapeType="1"/>
                </p:cNvSpPr>
                <p:nvPr/>
              </p:nvSpPr>
              <p:spPr bwMode="auto">
                <a:xfrm>
                  <a:off x="8317848" y="3444983"/>
                  <a:ext cx="2296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8490092" y="33306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8461384" y="33306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8375262" y="34449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8403970" y="34449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1" name="Group 180"/>
              <p:cNvGrpSpPr/>
              <p:nvPr/>
            </p:nvGrpSpPr>
            <p:grpSpPr>
              <a:xfrm>
                <a:off x="10682328" y="3318806"/>
                <a:ext cx="344488" cy="342900"/>
                <a:chOff x="8260433" y="3273533"/>
                <a:chExt cx="344488" cy="342900"/>
              </a:xfrm>
            </p:grpSpPr>
            <p:sp>
              <p:nvSpPr>
                <p:cNvPr id="182" name="Oval 60"/>
                <p:cNvSpPr>
                  <a:spLocks noChangeArrowheads="1"/>
                </p:cNvSpPr>
                <p:nvPr/>
              </p:nvSpPr>
              <p:spPr bwMode="auto">
                <a:xfrm>
                  <a:off x="8260433" y="3273533"/>
                  <a:ext cx="344488" cy="3429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" name="Line 61"/>
                <p:cNvSpPr>
                  <a:spLocks noChangeShapeType="1"/>
                </p:cNvSpPr>
                <p:nvPr/>
              </p:nvSpPr>
              <p:spPr bwMode="auto">
                <a:xfrm>
                  <a:off x="8317848" y="3444983"/>
                  <a:ext cx="2296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8490092" y="33306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8461384" y="33306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8375262" y="34449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8403970" y="3444983"/>
                  <a:ext cx="0" cy="1143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88" name="Line 128"/>
              <p:cNvSpPr>
                <a:spLocks noChangeShapeType="1"/>
              </p:cNvSpPr>
              <p:nvPr/>
            </p:nvSpPr>
            <p:spPr bwMode="auto">
              <a:xfrm flipH="1">
                <a:off x="9477652" y="3204505"/>
                <a:ext cx="1370875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9" name="Line 128"/>
              <p:cNvSpPr>
                <a:spLocks noChangeShapeType="1"/>
              </p:cNvSpPr>
              <p:nvPr/>
            </p:nvSpPr>
            <p:spPr bwMode="auto">
              <a:xfrm flipH="1" flipV="1">
                <a:off x="9482305" y="3211627"/>
                <a:ext cx="1702" cy="1464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0" name="Line 128"/>
              <p:cNvSpPr>
                <a:spLocks noChangeShapeType="1"/>
              </p:cNvSpPr>
              <p:nvPr/>
            </p:nvSpPr>
            <p:spPr bwMode="auto">
              <a:xfrm flipH="1" flipV="1">
                <a:off x="9948428" y="3207634"/>
                <a:ext cx="0" cy="1435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1" name="Line 128"/>
              <p:cNvSpPr>
                <a:spLocks noChangeShapeType="1"/>
              </p:cNvSpPr>
              <p:nvPr/>
            </p:nvSpPr>
            <p:spPr bwMode="auto">
              <a:xfrm flipV="1">
                <a:off x="10380476" y="3194496"/>
                <a:ext cx="0" cy="1466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Line 128"/>
              <p:cNvSpPr>
                <a:spLocks noChangeShapeType="1"/>
              </p:cNvSpPr>
              <p:nvPr/>
            </p:nvSpPr>
            <p:spPr bwMode="auto">
              <a:xfrm flipH="1" flipV="1">
                <a:off x="10848528" y="3194496"/>
                <a:ext cx="0" cy="1376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3" name="Line 128"/>
              <p:cNvSpPr>
                <a:spLocks noChangeShapeType="1"/>
              </p:cNvSpPr>
              <p:nvPr/>
            </p:nvSpPr>
            <p:spPr bwMode="auto">
              <a:xfrm flipV="1">
                <a:off x="9484007" y="3695255"/>
                <a:ext cx="3536" cy="6899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4" name="Line 128"/>
              <p:cNvSpPr>
                <a:spLocks noChangeShapeType="1"/>
              </p:cNvSpPr>
              <p:nvPr/>
            </p:nvSpPr>
            <p:spPr bwMode="auto">
              <a:xfrm flipH="1" flipV="1">
                <a:off x="9948428" y="3700672"/>
                <a:ext cx="0" cy="5983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" name="Line 128"/>
              <p:cNvSpPr>
                <a:spLocks noChangeShapeType="1"/>
              </p:cNvSpPr>
              <p:nvPr/>
            </p:nvSpPr>
            <p:spPr bwMode="auto">
              <a:xfrm flipV="1">
                <a:off x="10399660" y="3694102"/>
                <a:ext cx="7182" cy="5997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Line 128"/>
              <p:cNvSpPr>
                <a:spLocks noChangeShapeType="1"/>
              </p:cNvSpPr>
              <p:nvPr/>
            </p:nvSpPr>
            <p:spPr bwMode="auto">
              <a:xfrm flipH="1" flipV="1">
                <a:off x="10848527" y="3666645"/>
                <a:ext cx="0" cy="6205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44" name="Group 243"/>
              <p:cNvGrpSpPr/>
              <p:nvPr/>
            </p:nvGrpSpPr>
            <p:grpSpPr>
              <a:xfrm>
                <a:off x="9732404" y="4298994"/>
                <a:ext cx="432048" cy="1074222"/>
                <a:chOff x="1337196" y="4179080"/>
                <a:chExt cx="432048" cy="1074222"/>
              </a:xfrm>
            </p:grpSpPr>
            <p:sp>
              <p:nvSpPr>
                <p:cNvPr id="245" name="Rectangle 132"/>
                <p:cNvSpPr>
                  <a:spLocks noChangeArrowheads="1"/>
                </p:cNvSpPr>
                <p:nvPr/>
              </p:nvSpPr>
              <p:spPr bwMode="auto">
                <a:xfrm>
                  <a:off x="1337196" y="4835789"/>
                  <a:ext cx="432048" cy="41751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BE2</a:t>
                  </a:r>
                </a:p>
              </p:txBody>
            </p:sp>
            <p:sp>
              <p:nvSpPr>
                <p:cNvPr id="246" name="Line 133"/>
                <p:cNvSpPr>
                  <a:spLocks noChangeShapeType="1"/>
                </p:cNvSpPr>
                <p:nvPr/>
              </p:nvSpPr>
              <p:spPr bwMode="auto">
                <a:xfrm>
                  <a:off x="1558168" y="4578931"/>
                  <a:ext cx="2381" cy="25685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7" name="Line 35"/>
                <p:cNvSpPr>
                  <a:spLocks noChangeShapeType="1"/>
                </p:cNvSpPr>
                <p:nvPr/>
              </p:nvSpPr>
              <p:spPr bwMode="auto">
                <a:xfrm>
                  <a:off x="1557028" y="4179080"/>
                  <a:ext cx="104775" cy="512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452253" y="4230311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Line 37"/>
                <p:cNvSpPr>
                  <a:spLocks noChangeShapeType="1"/>
                </p:cNvSpPr>
                <p:nvPr/>
              </p:nvSpPr>
              <p:spPr bwMode="auto">
                <a:xfrm>
                  <a:off x="1452253" y="4293365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452253" y="4356419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Line 39"/>
                <p:cNvSpPr>
                  <a:spLocks noChangeShapeType="1"/>
                </p:cNvSpPr>
                <p:nvPr/>
              </p:nvSpPr>
              <p:spPr bwMode="auto">
                <a:xfrm>
                  <a:off x="1452253" y="4419472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452253" y="4482526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3" name="Line 41"/>
                <p:cNvSpPr>
                  <a:spLocks noChangeShapeType="1"/>
                </p:cNvSpPr>
                <p:nvPr/>
              </p:nvSpPr>
              <p:spPr bwMode="auto">
                <a:xfrm>
                  <a:off x="1452253" y="4545580"/>
                  <a:ext cx="112415" cy="446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4" name="Group 253"/>
              <p:cNvGrpSpPr/>
              <p:nvPr/>
            </p:nvGrpSpPr>
            <p:grpSpPr>
              <a:xfrm>
                <a:off x="9264352" y="4298994"/>
                <a:ext cx="432048" cy="1074222"/>
                <a:chOff x="1337196" y="4179080"/>
                <a:chExt cx="432048" cy="1074222"/>
              </a:xfrm>
            </p:grpSpPr>
            <p:sp>
              <p:nvSpPr>
                <p:cNvPr id="255" name="Rectangle 132"/>
                <p:cNvSpPr>
                  <a:spLocks noChangeArrowheads="1"/>
                </p:cNvSpPr>
                <p:nvPr/>
              </p:nvSpPr>
              <p:spPr bwMode="auto">
                <a:xfrm>
                  <a:off x="1337196" y="4835789"/>
                  <a:ext cx="432048" cy="41751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BE1</a:t>
                  </a:r>
                </a:p>
              </p:txBody>
            </p:sp>
            <p:sp>
              <p:nvSpPr>
                <p:cNvPr id="256" name="Line 133"/>
                <p:cNvSpPr>
                  <a:spLocks noChangeShapeType="1"/>
                </p:cNvSpPr>
                <p:nvPr/>
              </p:nvSpPr>
              <p:spPr bwMode="auto">
                <a:xfrm>
                  <a:off x="1558168" y="4578931"/>
                  <a:ext cx="2381" cy="25685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Line 35"/>
                <p:cNvSpPr>
                  <a:spLocks noChangeShapeType="1"/>
                </p:cNvSpPr>
                <p:nvPr/>
              </p:nvSpPr>
              <p:spPr bwMode="auto">
                <a:xfrm>
                  <a:off x="1557028" y="4179080"/>
                  <a:ext cx="104775" cy="512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452253" y="4230311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9" name="Line 37"/>
                <p:cNvSpPr>
                  <a:spLocks noChangeShapeType="1"/>
                </p:cNvSpPr>
                <p:nvPr/>
              </p:nvSpPr>
              <p:spPr bwMode="auto">
                <a:xfrm>
                  <a:off x="1452253" y="4293365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0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452253" y="4356419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1" name="Line 39"/>
                <p:cNvSpPr>
                  <a:spLocks noChangeShapeType="1"/>
                </p:cNvSpPr>
                <p:nvPr/>
              </p:nvSpPr>
              <p:spPr bwMode="auto">
                <a:xfrm>
                  <a:off x="1452253" y="4419472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452253" y="4482526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3" name="Line 41"/>
                <p:cNvSpPr>
                  <a:spLocks noChangeShapeType="1"/>
                </p:cNvSpPr>
                <p:nvPr/>
              </p:nvSpPr>
              <p:spPr bwMode="auto">
                <a:xfrm>
                  <a:off x="1452253" y="4545580"/>
                  <a:ext cx="112415" cy="446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4" name="Group 263"/>
              <p:cNvGrpSpPr/>
              <p:nvPr/>
            </p:nvGrpSpPr>
            <p:grpSpPr>
              <a:xfrm>
                <a:off x="10200456" y="4293840"/>
                <a:ext cx="432048" cy="1079376"/>
                <a:chOff x="1337196" y="4173926"/>
                <a:chExt cx="432048" cy="1079376"/>
              </a:xfrm>
            </p:grpSpPr>
            <p:sp>
              <p:nvSpPr>
                <p:cNvPr id="265" name="Rectangle 132"/>
                <p:cNvSpPr>
                  <a:spLocks noChangeArrowheads="1"/>
                </p:cNvSpPr>
                <p:nvPr/>
              </p:nvSpPr>
              <p:spPr bwMode="auto">
                <a:xfrm>
                  <a:off x="1337196" y="4835789"/>
                  <a:ext cx="432048" cy="41751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BE3</a:t>
                  </a:r>
                </a:p>
              </p:txBody>
            </p:sp>
            <p:sp>
              <p:nvSpPr>
                <p:cNvPr id="266" name="Line 133"/>
                <p:cNvSpPr>
                  <a:spLocks noChangeShapeType="1"/>
                </p:cNvSpPr>
                <p:nvPr/>
              </p:nvSpPr>
              <p:spPr bwMode="auto">
                <a:xfrm>
                  <a:off x="1558168" y="4578931"/>
                  <a:ext cx="2381" cy="25685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Line 35"/>
                <p:cNvSpPr>
                  <a:spLocks noChangeShapeType="1"/>
                </p:cNvSpPr>
                <p:nvPr/>
              </p:nvSpPr>
              <p:spPr bwMode="auto">
                <a:xfrm>
                  <a:off x="1543582" y="4173926"/>
                  <a:ext cx="118221" cy="563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452253" y="4230311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9" name="Line 37"/>
                <p:cNvSpPr>
                  <a:spLocks noChangeShapeType="1"/>
                </p:cNvSpPr>
                <p:nvPr/>
              </p:nvSpPr>
              <p:spPr bwMode="auto">
                <a:xfrm>
                  <a:off x="1452253" y="4293365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0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452253" y="4356419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1" name="Line 39"/>
                <p:cNvSpPr>
                  <a:spLocks noChangeShapeType="1"/>
                </p:cNvSpPr>
                <p:nvPr/>
              </p:nvSpPr>
              <p:spPr bwMode="auto">
                <a:xfrm>
                  <a:off x="1452253" y="4419472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452253" y="4482526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3" name="Line 41"/>
                <p:cNvSpPr>
                  <a:spLocks noChangeShapeType="1"/>
                </p:cNvSpPr>
                <p:nvPr/>
              </p:nvSpPr>
              <p:spPr bwMode="auto">
                <a:xfrm>
                  <a:off x="1452253" y="4545580"/>
                  <a:ext cx="112415" cy="446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75" name="Group 274"/>
              <p:cNvGrpSpPr/>
              <p:nvPr/>
            </p:nvGrpSpPr>
            <p:grpSpPr>
              <a:xfrm>
                <a:off x="10668508" y="4280698"/>
                <a:ext cx="432048" cy="1092518"/>
                <a:chOff x="1337196" y="4160784"/>
                <a:chExt cx="432048" cy="1092518"/>
              </a:xfrm>
            </p:grpSpPr>
            <p:sp>
              <p:nvSpPr>
                <p:cNvPr id="276" name="Rectangle 132"/>
                <p:cNvSpPr>
                  <a:spLocks noChangeArrowheads="1"/>
                </p:cNvSpPr>
                <p:nvPr/>
              </p:nvSpPr>
              <p:spPr bwMode="auto">
                <a:xfrm>
                  <a:off x="1337196" y="4835789"/>
                  <a:ext cx="432048" cy="41751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BE4</a:t>
                  </a:r>
                </a:p>
              </p:txBody>
            </p:sp>
            <p:sp>
              <p:nvSpPr>
                <p:cNvPr id="277" name="Line 133"/>
                <p:cNvSpPr>
                  <a:spLocks noChangeShapeType="1"/>
                </p:cNvSpPr>
                <p:nvPr/>
              </p:nvSpPr>
              <p:spPr bwMode="auto">
                <a:xfrm>
                  <a:off x="1558168" y="4578931"/>
                  <a:ext cx="2381" cy="25685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8" name="Line 35"/>
                <p:cNvSpPr>
                  <a:spLocks noChangeShapeType="1"/>
                </p:cNvSpPr>
                <p:nvPr/>
              </p:nvSpPr>
              <p:spPr bwMode="auto">
                <a:xfrm>
                  <a:off x="1517216" y="4160784"/>
                  <a:ext cx="144588" cy="695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9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452253" y="4230311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0" name="Line 37"/>
                <p:cNvSpPr>
                  <a:spLocks noChangeShapeType="1"/>
                </p:cNvSpPr>
                <p:nvPr/>
              </p:nvSpPr>
              <p:spPr bwMode="auto">
                <a:xfrm>
                  <a:off x="1452253" y="4293365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1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452253" y="4356419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2" name="Line 39"/>
                <p:cNvSpPr>
                  <a:spLocks noChangeShapeType="1"/>
                </p:cNvSpPr>
                <p:nvPr/>
              </p:nvSpPr>
              <p:spPr bwMode="auto">
                <a:xfrm>
                  <a:off x="1452253" y="4419472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3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452253" y="4482526"/>
                  <a:ext cx="209550" cy="630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4" name="Line 41"/>
                <p:cNvSpPr>
                  <a:spLocks noChangeShapeType="1"/>
                </p:cNvSpPr>
                <p:nvPr/>
              </p:nvSpPr>
              <p:spPr bwMode="auto">
                <a:xfrm>
                  <a:off x="1452253" y="4545580"/>
                  <a:ext cx="112415" cy="446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85" name="Line 66"/>
              <p:cNvSpPr>
                <a:spLocks noChangeShapeType="1"/>
              </p:cNvSpPr>
              <p:nvPr/>
            </p:nvSpPr>
            <p:spPr bwMode="auto">
              <a:xfrm>
                <a:off x="10140402" y="2733269"/>
                <a:ext cx="1645" cy="464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6" name="Rectangle 67"/>
              <p:cNvSpPr>
                <a:spLocks noChangeArrowheads="1"/>
              </p:cNvSpPr>
              <p:nvPr/>
            </p:nvSpPr>
            <p:spPr bwMode="auto">
              <a:xfrm>
                <a:off x="9790249" y="2424836"/>
                <a:ext cx="704850" cy="31273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chemeClr val="bg1"/>
                    </a:solidFill>
                  </a:rPr>
                  <a:t>TE</a:t>
                </a:r>
              </a:p>
            </p:txBody>
          </p:sp>
          <p:sp>
            <p:nvSpPr>
              <p:cNvPr id="287" name="Rectangle 134"/>
              <p:cNvSpPr>
                <a:spLocks noChangeArrowheads="1"/>
              </p:cNvSpPr>
              <p:nvPr/>
            </p:nvSpPr>
            <p:spPr bwMode="auto">
              <a:xfrm>
                <a:off x="8546074" y="4013157"/>
                <a:ext cx="623887" cy="360363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chemeClr val="bg1"/>
                    </a:solidFill>
                  </a:rPr>
                  <a:t>Heater</a:t>
                </a:r>
              </a:p>
            </p:txBody>
          </p:sp>
          <p:sp>
            <p:nvSpPr>
              <p:cNvPr id="288" name="Rectangle 134"/>
              <p:cNvSpPr>
                <a:spLocks noChangeArrowheads="1"/>
              </p:cNvSpPr>
              <p:nvPr/>
            </p:nvSpPr>
            <p:spPr bwMode="auto">
              <a:xfrm>
                <a:off x="11100556" y="4023837"/>
                <a:ext cx="623887" cy="360363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chemeClr val="bg1"/>
                    </a:solidFill>
                  </a:rPr>
                  <a:t>Heater</a:t>
                </a:r>
              </a:p>
            </p:txBody>
          </p:sp>
          <p:sp>
            <p:nvSpPr>
              <p:cNvPr id="289" name="Line 128"/>
              <p:cNvSpPr>
                <a:spLocks noChangeShapeType="1"/>
              </p:cNvSpPr>
              <p:nvPr/>
            </p:nvSpPr>
            <p:spPr bwMode="auto">
              <a:xfrm flipH="1" flipV="1">
                <a:off x="11413534" y="3933055"/>
                <a:ext cx="0" cy="984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0" name="Line 128"/>
              <p:cNvSpPr>
                <a:spLocks noChangeShapeType="1"/>
              </p:cNvSpPr>
              <p:nvPr/>
            </p:nvSpPr>
            <p:spPr bwMode="auto">
              <a:xfrm flipH="1" flipV="1">
                <a:off x="11100556" y="3925516"/>
                <a:ext cx="312978" cy="75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2" name="Line 128"/>
              <p:cNvSpPr>
                <a:spLocks noChangeShapeType="1"/>
              </p:cNvSpPr>
              <p:nvPr/>
            </p:nvSpPr>
            <p:spPr bwMode="auto">
              <a:xfrm flipH="1" flipV="1">
                <a:off x="8903811" y="3908179"/>
                <a:ext cx="0" cy="984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3" name="Line 128"/>
              <p:cNvSpPr>
                <a:spLocks noChangeShapeType="1"/>
              </p:cNvSpPr>
              <p:nvPr/>
            </p:nvSpPr>
            <p:spPr bwMode="auto">
              <a:xfrm flipH="1" flipV="1">
                <a:off x="8901664" y="3904409"/>
                <a:ext cx="312978" cy="75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4" name="Rounded Rectangle 293"/>
              <p:cNvSpPr/>
              <p:nvPr/>
            </p:nvSpPr>
            <p:spPr>
              <a:xfrm>
                <a:off x="9074728" y="3076676"/>
                <a:ext cx="2178061" cy="89593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5" name="Rounded Rectangle 304"/>
            <p:cNvSpPr/>
            <p:nvPr/>
          </p:nvSpPr>
          <p:spPr>
            <a:xfrm>
              <a:off x="8376807" y="3531671"/>
              <a:ext cx="3335818" cy="3017142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54418" y="3406715"/>
            <a:ext cx="2299497" cy="3146486"/>
            <a:chOff x="554418" y="3370218"/>
            <a:chExt cx="2299497" cy="3146486"/>
          </a:xfrm>
        </p:grpSpPr>
        <p:grpSp>
          <p:nvGrpSpPr>
            <p:cNvPr id="135" name="Group 134"/>
            <p:cNvGrpSpPr/>
            <p:nvPr/>
          </p:nvGrpSpPr>
          <p:grpSpPr>
            <a:xfrm>
              <a:off x="762435" y="3419053"/>
              <a:ext cx="1481137" cy="2962275"/>
              <a:chOff x="1919536" y="2400859"/>
              <a:chExt cx="1481137" cy="296227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919536" y="2400859"/>
                <a:ext cx="1481137" cy="2962275"/>
                <a:chOff x="6875463" y="3205163"/>
                <a:chExt cx="1481137" cy="2962275"/>
              </a:xfrm>
            </p:grpSpPr>
            <p:sp>
              <p:nvSpPr>
                <p:cNvPr id="4" name="Oval 58"/>
                <p:cNvSpPr>
                  <a:spLocks noChangeArrowheads="1"/>
                </p:cNvSpPr>
                <p:nvPr/>
              </p:nvSpPr>
              <p:spPr bwMode="auto">
                <a:xfrm>
                  <a:off x="7775574" y="4089399"/>
                  <a:ext cx="489097" cy="487363"/>
                </a:xfrm>
                <a:prstGeom prst="ellipse">
                  <a:avLst/>
                </a:prstGeom>
                <a:noFill/>
                <a:ln w="25400">
                  <a:solidFill>
                    <a:srgbClr val="FF9900"/>
                  </a:solidFill>
                  <a:prstDash val="sysDot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5" name="Group 59"/>
                <p:cNvGrpSpPr>
                  <a:grpSpLocks/>
                </p:cNvGrpSpPr>
                <p:nvPr/>
              </p:nvGrpSpPr>
              <p:grpSpPr bwMode="auto">
                <a:xfrm>
                  <a:off x="7851775" y="4165600"/>
                  <a:ext cx="344488" cy="342900"/>
                  <a:chOff x="5040" y="2688"/>
                  <a:chExt cx="288" cy="288"/>
                </a:xfrm>
              </p:grpSpPr>
              <p:sp>
                <p:nvSpPr>
                  <p:cNvPr id="2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5040" y="2688"/>
                    <a:ext cx="288" cy="2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5088" y="2832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32" y="273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08" y="273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0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6" y="2832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60" y="2832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6" name="Line 66"/>
                <p:cNvSpPr>
                  <a:spLocks noChangeShapeType="1"/>
                </p:cNvSpPr>
                <p:nvPr/>
              </p:nvSpPr>
              <p:spPr bwMode="auto">
                <a:xfrm>
                  <a:off x="8021638" y="3479800"/>
                  <a:ext cx="0" cy="6873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Rectangle 67"/>
                <p:cNvSpPr>
                  <a:spLocks noChangeArrowheads="1"/>
                </p:cNvSpPr>
                <p:nvPr/>
              </p:nvSpPr>
              <p:spPr bwMode="auto">
                <a:xfrm>
                  <a:off x="7775573" y="3205163"/>
                  <a:ext cx="554039" cy="310991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TE</a:t>
                  </a:r>
                </a:p>
              </p:txBody>
            </p:sp>
            <p:sp>
              <p:nvSpPr>
                <p:cNvPr id="9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8042276" y="4519029"/>
                  <a:ext cx="3174" cy="5453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10" name="Group 127"/>
                <p:cNvGrpSpPr>
                  <a:grpSpLocks/>
                </p:cNvGrpSpPr>
                <p:nvPr/>
              </p:nvGrpSpPr>
              <p:grpSpPr bwMode="auto">
                <a:xfrm>
                  <a:off x="7842250" y="5008563"/>
                  <a:ext cx="200025" cy="331787"/>
                  <a:chOff x="5040" y="1968"/>
                  <a:chExt cx="168" cy="240"/>
                </a:xfrm>
              </p:grpSpPr>
              <p:sp>
                <p:nvSpPr>
                  <p:cNvPr id="22" name="Line 1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88" y="2016"/>
                    <a:ext cx="12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5088" y="1968"/>
                    <a:ext cx="0" cy="24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" name="Line 1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88" y="2160"/>
                    <a:ext cx="12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2016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Rectangle 132"/>
                <p:cNvSpPr>
                  <a:spLocks noChangeArrowheads="1"/>
                </p:cNvSpPr>
                <p:nvPr/>
              </p:nvSpPr>
              <p:spPr bwMode="auto">
                <a:xfrm>
                  <a:off x="7580313" y="5749925"/>
                  <a:ext cx="633412" cy="41751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GND</a:t>
                  </a:r>
                </a:p>
              </p:txBody>
            </p:sp>
            <p:sp>
              <p:nvSpPr>
                <p:cNvPr id="12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8037513" y="5263465"/>
                  <a:ext cx="4762" cy="4735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Rectangle 134"/>
                <p:cNvSpPr>
                  <a:spLocks noChangeArrowheads="1"/>
                </p:cNvSpPr>
                <p:nvPr/>
              </p:nvSpPr>
              <p:spPr bwMode="auto">
                <a:xfrm>
                  <a:off x="6875463" y="5000625"/>
                  <a:ext cx="623887" cy="36036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Control</a:t>
                  </a:r>
                </a:p>
              </p:txBody>
            </p:sp>
            <p:sp>
              <p:nvSpPr>
                <p:cNvPr id="14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7499350" y="5189538"/>
                  <a:ext cx="342900" cy="15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Line 136"/>
                <p:cNvSpPr>
                  <a:spLocks noChangeShapeType="1"/>
                </p:cNvSpPr>
                <p:nvPr/>
              </p:nvSpPr>
              <p:spPr bwMode="auto">
                <a:xfrm>
                  <a:off x="7915275" y="5192713"/>
                  <a:ext cx="441325" cy="477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Line 138"/>
                <p:cNvSpPr>
                  <a:spLocks noChangeShapeType="1"/>
                </p:cNvSpPr>
                <p:nvPr/>
              </p:nvSpPr>
              <p:spPr bwMode="auto">
                <a:xfrm>
                  <a:off x="8356600" y="5204618"/>
                  <a:ext cx="0" cy="3357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9" name="Line 136"/>
              <p:cNvSpPr>
                <a:spLocks noChangeShapeType="1"/>
              </p:cNvSpPr>
              <p:nvPr/>
            </p:nvSpPr>
            <p:spPr bwMode="auto">
              <a:xfrm>
                <a:off x="3081586" y="4736017"/>
                <a:ext cx="31908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6" name="Rounded Rectangle 305"/>
            <p:cNvSpPr/>
            <p:nvPr/>
          </p:nvSpPr>
          <p:spPr>
            <a:xfrm>
              <a:off x="554418" y="3370218"/>
              <a:ext cx="2299497" cy="3146486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143672" y="3412813"/>
            <a:ext cx="2716271" cy="3140387"/>
            <a:chOff x="3143672" y="2231282"/>
            <a:chExt cx="2716271" cy="3140387"/>
          </a:xfrm>
        </p:grpSpPr>
        <p:grpSp>
          <p:nvGrpSpPr>
            <p:cNvPr id="19" name="Group 18"/>
            <p:cNvGrpSpPr/>
            <p:nvPr/>
          </p:nvGrpSpPr>
          <p:grpSpPr>
            <a:xfrm>
              <a:off x="3224383" y="2306106"/>
              <a:ext cx="2547581" cy="2947923"/>
              <a:chOff x="3959945" y="2400859"/>
              <a:chExt cx="2547581" cy="2947923"/>
            </a:xfrm>
          </p:grpSpPr>
          <p:grpSp>
            <p:nvGrpSpPr>
              <p:cNvPr id="214" name="Group 213"/>
              <p:cNvGrpSpPr/>
              <p:nvPr/>
            </p:nvGrpSpPr>
            <p:grpSpPr>
              <a:xfrm>
                <a:off x="3959945" y="2400859"/>
                <a:ext cx="1573981" cy="2947923"/>
                <a:chOff x="1799705" y="2400859"/>
                <a:chExt cx="1573981" cy="2947923"/>
              </a:xfrm>
            </p:grpSpPr>
            <p:grpSp>
              <p:nvGrpSpPr>
                <p:cNvPr id="215" name="Group 214"/>
                <p:cNvGrpSpPr/>
                <p:nvPr/>
              </p:nvGrpSpPr>
              <p:grpSpPr>
                <a:xfrm>
                  <a:off x="1799705" y="2400859"/>
                  <a:ext cx="1573981" cy="2947923"/>
                  <a:chOff x="6755632" y="3205163"/>
                  <a:chExt cx="1573981" cy="2947923"/>
                </a:xfrm>
              </p:grpSpPr>
              <p:sp>
                <p:nvSpPr>
                  <p:cNvPr id="217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7775574" y="4089399"/>
                    <a:ext cx="489097" cy="487363"/>
                  </a:xfrm>
                  <a:prstGeom prst="ellipse">
                    <a:avLst/>
                  </a:prstGeom>
                  <a:noFill/>
                  <a:ln w="25400">
                    <a:solidFill>
                      <a:srgbClr val="FF99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18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7851775" y="4165600"/>
                    <a:ext cx="344488" cy="342900"/>
                    <a:chOff x="5040" y="2688"/>
                    <a:chExt cx="288" cy="288"/>
                  </a:xfrm>
                </p:grpSpPr>
                <p:sp>
                  <p:nvSpPr>
                    <p:cNvPr id="233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0" y="2688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34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88" y="2832"/>
                      <a:ext cx="19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35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32" y="2736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36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08" y="2736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37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136" y="283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38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160" y="283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219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8021638" y="3479800"/>
                    <a:ext cx="0" cy="6873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7624763" y="3205163"/>
                    <a:ext cx="704850" cy="312737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b="1" dirty="0">
                        <a:solidFill>
                          <a:schemeClr val="bg1"/>
                        </a:solidFill>
                      </a:rPr>
                      <a:t>TE</a:t>
                    </a:r>
                  </a:p>
                </p:txBody>
              </p:sp>
              <p:sp>
                <p:nvSpPr>
                  <p:cNvPr id="221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8037512" y="4510025"/>
                    <a:ext cx="3431" cy="37219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22" name="Group 127"/>
                  <p:cNvGrpSpPr>
                    <a:grpSpLocks/>
                  </p:cNvGrpSpPr>
                  <p:nvPr/>
                </p:nvGrpSpPr>
                <p:grpSpPr bwMode="auto">
                  <a:xfrm>
                    <a:off x="7520782" y="5008563"/>
                    <a:ext cx="200025" cy="331787"/>
                    <a:chOff x="4770" y="1968"/>
                    <a:chExt cx="168" cy="240"/>
                  </a:xfrm>
                </p:grpSpPr>
                <p:sp>
                  <p:nvSpPr>
                    <p:cNvPr id="229" name="Line 1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18" y="2016"/>
                      <a:ext cx="1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30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18" y="1968"/>
                      <a:ext cx="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31" name="Line 1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18" y="2160"/>
                      <a:ext cx="1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32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70" y="2016"/>
                      <a:ext cx="0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223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7518213" y="5735573"/>
                    <a:ext cx="390977" cy="417513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b="1" dirty="0">
                        <a:solidFill>
                          <a:schemeClr val="bg1"/>
                        </a:solidFill>
                      </a:rPr>
                      <a:t>“P”</a:t>
                    </a:r>
                  </a:p>
                </p:txBody>
              </p:sp>
              <p:sp>
                <p:nvSpPr>
                  <p:cNvPr id="224" name="Line 1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13477" y="5263465"/>
                    <a:ext cx="4762" cy="47358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6755632" y="5000625"/>
                    <a:ext cx="623887" cy="360363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b="1" dirty="0" err="1">
                        <a:solidFill>
                          <a:schemeClr val="bg1"/>
                        </a:solidFill>
                      </a:rPr>
                      <a:t>Cntl</a:t>
                    </a:r>
                    <a:r>
                      <a:rPr lang="en-US" altLang="en-US" b="1" dirty="0">
                        <a:solidFill>
                          <a:schemeClr val="bg1"/>
                        </a:solidFill>
                      </a:rPr>
                      <a:t>-P</a:t>
                    </a:r>
                  </a:p>
                </p:txBody>
              </p:sp>
              <p:sp>
                <p:nvSpPr>
                  <p:cNvPr id="226" name="Line 1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385237" y="5189537"/>
                    <a:ext cx="132975" cy="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91240" y="5189537"/>
                    <a:ext cx="203865" cy="31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7799202" y="5196710"/>
                    <a:ext cx="0" cy="3357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16" name="Line 136"/>
                <p:cNvSpPr>
                  <a:spLocks noChangeShapeType="1"/>
                </p:cNvSpPr>
                <p:nvPr/>
              </p:nvSpPr>
              <p:spPr bwMode="auto">
                <a:xfrm>
                  <a:off x="2757154" y="4728109"/>
                  <a:ext cx="82575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5303912" y="4185084"/>
                <a:ext cx="1203614" cy="1145995"/>
                <a:chOff x="5468984" y="5986110"/>
                <a:chExt cx="1203614" cy="1145995"/>
              </a:xfrm>
            </p:grpSpPr>
            <p:sp>
              <p:nvSpPr>
                <p:cNvPr id="239" name="Line 128"/>
                <p:cNvSpPr>
                  <a:spLocks noChangeShapeType="1"/>
                </p:cNvSpPr>
                <p:nvPr/>
              </p:nvSpPr>
              <p:spPr bwMode="auto">
                <a:xfrm>
                  <a:off x="5648860" y="6052467"/>
                  <a:ext cx="1428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5791735" y="5986110"/>
                  <a:ext cx="0" cy="3317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Line 130"/>
                <p:cNvSpPr>
                  <a:spLocks noChangeShapeType="1"/>
                </p:cNvSpPr>
                <p:nvPr/>
              </p:nvSpPr>
              <p:spPr bwMode="auto">
                <a:xfrm flipH="1" flipV="1">
                  <a:off x="5648860" y="6251540"/>
                  <a:ext cx="1428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2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5848885" y="6052467"/>
                  <a:ext cx="0" cy="1990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3" name="Line 133"/>
                <p:cNvSpPr>
                  <a:spLocks noChangeShapeType="1"/>
                </p:cNvSpPr>
                <p:nvPr/>
              </p:nvSpPr>
              <p:spPr bwMode="auto">
                <a:xfrm>
                  <a:off x="5651428" y="6241012"/>
                  <a:ext cx="4762" cy="4735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4" name="Rectangle 134"/>
                <p:cNvSpPr>
                  <a:spLocks noChangeArrowheads="1"/>
                </p:cNvSpPr>
                <p:nvPr/>
              </p:nvSpPr>
              <p:spPr bwMode="auto">
                <a:xfrm flipH="1">
                  <a:off x="6048711" y="6004272"/>
                  <a:ext cx="623887" cy="36036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 err="1">
                      <a:solidFill>
                        <a:schemeClr val="bg1"/>
                      </a:solidFill>
                    </a:rPr>
                    <a:t>Cntl</a:t>
                  </a:r>
                  <a:r>
                    <a:rPr lang="en-US" altLang="en-US" b="1" dirty="0">
                      <a:solidFill>
                        <a:schemeClr val="bg1"/>
                      </a:solidFill>
                    </a:rPr>
                    <a:t>-N</a:t>
                  </a:r>
                </a:p>
              </p:txBody>
            </p:sp>
            <p:sp>
              <p:nvSpPr>
                <p:cNvPr id="291" name="Line 135"/>
                <p:cNvSpPr>
                  <a:spLocks noChangeShapeType="1"/>
                </p:cNvSpPr>
                <p:nvPr/>
              </p:nvSpPr>
              <p:spPr bwMode="auto">
                <a:xfrm>
                  <a:off x="5851453" y="6167085"/>
                  <a:ext cx="197258" cy="31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7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5576197" y="6170261"/>
                  <a:ext cx="202230" cy="43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8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5572098" y="6174658"/>
                  <a:ext cx="2" cy="3110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9" name="Line 136"/>
                <p:cNvSpPr>
                  <a:spLocks noChangeShapeType="1"/>
                </p:cNvSpPr>
                <p:nvPr/>
              </p:nvSpPr>
              <p:spPr bwMode="auto">
                <a:xfrm flipH="1" flipV="1">
                  <a:off x="5572099" y="6485747"/>
                  <a:ext cx="767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5852983" y="6131081"/>
                  <a:ext cx="77331" cy="72008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Rectangle 132"/>
                <p:cNvSpPr>
                  <a:spLocks noChangeArrowheads="1"/>
                </p:cNvSpPr>
                <p:nvPr/>
              </p:nvSpPr>
              <p:spPr bwMode="auto">
                <a:xfrm>
                  <a:off x="5468984" y="6714592"/>
                  <a:ext cx="410992" cy="41751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“N”</a:t>
                  </a:r>
                </a:p>
              </p:txBody>
            </p:sp>
          </p:grpSp>
          <p:sp>
            <p:nvSpPr>
              <p:cNvPr id="301" name="Line 131"/>
              <p:cNvSpPr>
                <a:spLocks noChangeShapeType="1"/>
              </p:cNvSpPr>
              <p:nvPr/>
            </p:nvSpPr>
            <p:spPr bwMode="auto">
              <a:xfrm>
                <a:off x="4925120" y="4077911"/>
                <a:ext cx="0" cy="1990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2" name="Line 131"/>
              <p:cNvSpPr>
                <a:spLocks noChangeShapeType="1"/>
              </p:cNvSpPr>
              <p:nvPr/>
            </p:nvSpPr>
            <p:spPr bwMode="auto">
              <a:xfrm>
                <a:off x="5483686" y="4068000"/>
                <a:ext cx="0" cy="1990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3" name="Line 136"/>
              <p:cNvSpPr>
                <a:spLocks noChangeShapeType="1"/>
              </p:cNvSpPr>
              <p:nvPr/>
            </p:nvSpPr>
            <p:spPr bwMode="auto">
              <a:xfrm flipV="1">
                <a:off x="4922210" y="4083546"/>
                <a:ext cx="561476" cy="4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7" name="Rounded Rectangle 306"/>
            <p:cNvSpPr/>
            <p:nvPr/>
          </p:nvSpPr>
          <p:spPr>
            <a:xfrm>
              <a:off x="3143672" y="2231282"/>
              <a:ext cx="2716271" cy="3140387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174888" y="3376318"/>
            <a:ext cx="1913494" cy="3140385"/>
            <a:chOff x="6174888" y="2270987"/>
            <a:chExt cx="1913494" cy="3140385"/>
          </a:xfrm>
        </p:grpSpPr>
        <p:grpSp>
          <p:nvGrpSpPr>
            <p:cNvPr id="296" name="Group 295"/>
            <p:cNvGrpSpPr/>
            <p:nvPr/>
          </p:nvGrpSpPr>
          <p:grpSpPr>
            <a:xfrm>
              <a:off x="6343055" y="2338112"/>
              <a:ext cx="1481137" cy="2962275"/>
              <a:chOff x="6235043" y="2410941"/>
              <a:chExt cx="1481137" cy="2962275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6235043" y="2410941"/>
                <a:ext cx="1481137" cy="2962275"/>
                <a:chOff x="6875463" y="3205163"/>
                <a:chExt cx="1481137" cy="2962275"/>
              </a:xfrm>
            </p:grpSpPr>
            <p:grpSp>
              <p:nvGrpSpPr>
                <p:cNvPr id="114" name="Group 59"/>
                <p:cNvGrpSpPr>
                  <a:grpSpLocks/>
                </p:cNvGrpSpPr>
                <p:nvPr/>
              </p:nvGrpSpPr>
              <p:grpSpPr bwMode="auto">
                <a:xfrm>
                  <a:off x="7851775" y="4028677"/>
                  <a:ext cx="344488" cy="342900"/>
                  <a:chOff x="5040" y="2573"/>
                  <a:chExt cx="288" cy="288"/>
                </a:xfrm>
              </p:grpSpPr>
              <p:sp>
                <p:nvSpPr>
                  <p:cNvPr id="129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5040" y="2573"/>
                    <a:ext cx="288" cy="2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0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5088" y="2717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1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32" y="2621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2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08" y="2621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3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6" y="2717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60" y="2717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5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8037512" y="3517900"/>
                  <a:ext cx="0" cy="5107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Rectangle 67"/>
                <p:cNvSpPr>
                  <a:spLocks noChangeArrowheads="1"/>
                </p:cNvSpPr>
                <p:nvPr/>
              </p:nvSpPr>
              <p:spPr bwMode="auto">
                <a:xfrm>
                  <a:off x="7624763" y="3205163"/>
                  <a:ext cx="704850" cy="312737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TE</a:t>
                  </a:r>
                </a:p>
              </p:txBody>
            </p:sp>
            <p:sp>
              <p:nvSpPr>
                <p:cNvPr id="117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8042276" y="4371577"/>
                  <a:ext cx="10450" cy="692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118" name="Group 127"/>
                <p:cNvGrpSpPr>
                  <a:grpSpLocks/>
                </p:cNvGrpSpPr>
                <p:nvPr/>
              </p:nvGrpSpPr>
              <p:grpSpPr bwMode="auto">
                <a:xfrm>
                  <a:off x="7842250" y="5008563"/>
                  <a:ext cx="200025" cy="331787"/>
                  <a:chOff x="5040" y="1968"/>
                  <a:chExt cx="168" cy="240"/>
                </a:xfrm>
              </p:grpSpPr>
              <p:sp>
                <p:nvSpPr>
                  <p:cNvPr id="125" name="Line 1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88" y="2016"/>
                    <a:ext cx="12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5088" y="1968"/>
                    <a:ext cx="0" cy="24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" name="Line 1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88" y="2160"/>
                    <a:ext cx="12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8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2016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9" name="Rectangle 132"/>
                <p:cNvSpPr>
                  <a:spLocks noChangeArrowheads="1"/>
                </p:cNvSpPr>
                <p:nvPr/>
              </p:nvSpPr>
              <p:spPr bwMode="auto">
                <a:xfrm>
                  <a:off x="7580313" y="5749925"/>
                  <a:ext cx="633412" cy="41751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GND</a:t>
                  </a:r>
                </a:p>
              </p:txBody>
            </p:sp>
            <p:sp>
              <p:nvSpPr>
                <p:cNvPr id="120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8037513" y="5263465"/>
                  <a:ext cx="4762" cy="4735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Rectangle 134"/>
                <p:cNvSpPr>
                  <a:spLocks noChangeArrowheads="1"/>
                </p:cNvSpPr>
                <p:nvPr/>
              </p:nvSpPr>
              <p:spPr bwMode="auto">
                <a:xfrm>
                  <a:off x="6875463" y="5000625"/>
                  <a:ext cx="623887" cy="36036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Control</a:t>
                  </a:r>
                </a:p>
              </p:txBody>
            </p:sp>
            <p:sp>
              <p:nvSpPr>
                <p:cNvPr id="122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7499350" y="5189538"/>
                  <a:ext cx="342900" cy="15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Line 136"/>
                <p:cNvSpPr>
                  <a:spLocks noChangeShapeType="1"/>
                </p:cNvSpPr>
                <p:nvPr/>
              </p:nvSpPr>
              <p:spPr bwMode="auto">
                <a:xfrm>
                  <a:off x="7915275" y="5192713"/>
                  <a:ext cx="441325" cy="477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Line 138"/>
                <p:cNvSpPr>
                  <a:spLocks noChangeShapeType="1"/>
                </p:cNvSpPr>
                <p:nvPr/>
              </p:nvSpPr>
              <p:spPr bwMode="auto">
                <a:xfrm>
                  <a:off x="8356600" y="5204618"/>
                  <a:ext cx="0" cy="3357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36" name="Line 136"/>
              <p:cNvSpPr>
                <a:spLocks noChangeShapeType="1"/>
              </p:cNvSpPr>
              <p:nvPr/>
            </p:nvSpPr>
            <p:spPr bwMode="auto">
              <a:xfrm>
                <a:off x="7397093" y="4728109"/>
                <a:ext cx="31908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Rectangle 134"/>
              <p:cNvSpPr>
                <a:spLocks noChangeArrowheads="1"/>
              </p:cNvSpPr>
              <p:nvPr/>
            </p:nvSpPr>
            <p:spPr bwMode="auto">
              <a:xfrm>
                <a:off x="6240016" y="3702780"/>
                <a:ext cx="623887" cy="360363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chemeClr val="bg1"/>
                    </a:solidFill>
                  </a:rPr>
                  <a:t>Heater</a:t>
                </a:r>
              </a:p>
            </p:txBody>
          </p:sp>
          <p:sp>
            <p:nvSpPr>
              <p:cNvPr id="139" name="Rectangle 134"/>
              <p:cNvSpPr>
                <a:spLocks noChangeArrowheads="1"/>
              </p:cNvSpPr>
              <p:nvPr/>
            </p:nvSpPr>
            <p:spPr bwMode="auto">
              <a:xfrm>
                <a:off x="6244252" y="2741284"/>
                <a:ext cx="623887" cy="360363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chemeClr val="bg1"/>
                    </a:solidFill>
                  </a:rPr>
                  <a:t>Heater</a:t>
                </a:r>
              </a:p>
            </p:txBody>
          </p:sp>
          <p:sp>
            <p:nvSpPr>
              <p:cNvPr id="149" name="Line 128"/>
              <p:cNvSpPr>
                <a:spLocks noChangeShapeType="1"/>
              </p:cNvSpPr>
              <p:nvPr/>
            </p:nvSpPr>
            <p:spPr bwMode="auto">
              <a:xfrm flipH="1" flipV="1">
                <a:off x="6868453" y="2907986"/>
                <a:ext cx="184654" cy="46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Line 128"/>
              <p:cNvSpPr>
                <a:spLocks noChangeShapeType="1"/>
              </p:cNvSpPr>
              <p:nvPr/>
            </p:nvSpPr>
            <p:spPr bwMode="auto">
              <a:xfrm flipH="1" flipV="1">
                <a:off x="6868139" y="3882962"/>
                <a:ext cx="1805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Line 113"/>
              <p:cNvSpPr>
                <a:spLocks noChangeShapeType="1"/>
              </p:cNvSpPr>
              <p:nvPr/>
            </p:nvSpPr>
            <p:spPr bwMode="auto">
              <a:xfrm flipH="1">
                <a:off x="7056728" y="2909137"/>
                <a:ext cx="1" cy="2973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 flipH="1">
                <a:off x="7048661" y="3585592"/>
                <a:ext cx="1" cy="2973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200" name="Picture 199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5400000">
                <a:off x="6854424" y="3333742"/>
                <a:ext cx="508069" cy="221466"/>
              </a:xfrm>
              <a:prstGeom prst="rect">
                <a:avLst/>
              </a:prstGeom>
              <a:effectLst>
                <a:glow rad="127000">
                  <a:srgbClr val="FF0000">
                    <a:alpha val="47000"/>
                  </a:srgbClr>
                </a:glow>
              </a:effectLst>
            </p:spPr>
          </p:pic>
          <p:sp>
            <p:nvSpPr>
              <p:cNvPr id="201" name="Rounded Rectangle 200"/>
              <p:cNvSpPr/>
              <p:nvPr/>
            </p:nvSpPr>
            <p:spPr>
              <a:xfrm>
                <a:off x="6997725" y="3068614"/>
                <a:ext cx="610443" cy="646111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8" name="Rounded Rectangle 307"/>
            <p:cNvSpPr/>
            <p:nvPr/>
          </p:nvSpPr>
          <p:spPr>
            <a:xfrm>
              <a:off x="6174888" y="2270987"/>
              <a:ext cx="1913494" cy="3140385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Content Placeholder 2"/>
          <p:cNvSpPr txBox="1">
            <a:spLocks/>
          </p:cNvSpPr>
          <p:nvPr/>
        </p:nvSpPr>
        <p:spPr>
          <a:xfrm>
            <a:off x="2999176" y="987286"/>
            <a:ext cx="5170135" cy="2154455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defTabSz="914400">
              <a:buFontTx/>
              <a:buNone/>
            </a:pPr>
            <a:r>
              <a:rPr lang="en-US" sz="2000" kern="0" dirty="0"/>
              <a:t>To exploit Intel’s CMOS power house for thin film device characterization in 10s nm regime without thin film patterning.  </a:t>
            </a:r>
          </a:p>
          <a:p>
            <a:pPr marL="457200" indent="-457200" defTabSz="914400">
              <a:buFontTx/>
              <a:buNone/>
            </a:pPr>
            <a:r>
              <a:rPr lang="en-US" sz="2000" kern="0" dirty="0"/>
              <a:t>The CMOS base technology is used for DUT </a:t>
            </a:r>
            <a:r>
              <a:rPr lang="en-US" sz="2000" kern="0" dirty="0" err="1"/>
              <a:t>loadline</a:t>
            </a:r>
            <a:r>
              <a:rPr lang="en-US" sz="2000" kern="0" dirty="0"/>
              <a:t>, electrical/thermal stimuli and sensing metrology.</a:t>
            </a:r>
          </a:p>
        </p:txBody>
      </p:sp>
      <p:grpSp>
        <p:nvGrpSpPr>
          <p:cNvPr id="325" name="Group 324"/>
          <p:cNvGrpSpPr/>
          <p:nvPr/>
        </p:nvGrpSpPr>
        <p:grpSpPr>
          <a:xfrm>
            <a:off x="8305800" y="3376318"/>
            <a:ext cx="3335818" cy="3140385"/>
            <a:chOff x="8396065" y="320111"/>
            <a:chExt cx="3335818" cy="3140385"/>
          </a:xfrm>
        </p:grpSpPr>
        <p:grpSp>
          <p:nvGrpSpPr>
            <p:cNvPr id="326" name="Group 325"/>
            <p:cNvGrpSpPr/>
            <p:nvPr/>
          </p:nvGrpSpPr>
          <p:grpSpPr>
            <a:xfrm>
              <a:off x="8886436" y="405782"/>
              <a:ext cx="2308175" cy="2903356"/>
              <a:chOff x="6571928" y="2433856"/>
              <a:chExt cx="2308175" cy="2903356"/>
            </a:xfrm>
          </p:grpSpPr>
          <p:grpSp>
            <p:nvGrpSpPr>
              <p:cNvPr id="350" name="Group 349"/>
              <p:cNvGrpSpPr/>
              <p:nvPr/>
            </p:nvGrpSpPr>
            <p:grpSpPr>
              <a:xfrm>
                <a:off x="7407374" y="2433856"/>
                <a:ext cx="1472729" cy="1799082"/>
                <a:chOff x="8182656" y="3372092"/>
                <a:chExt cx="1472729" cy="1799082"/>
              </a:xfrm>
            </p:grpSpPr>
            <p:sp>
              <p:nvSpPr>
                <p:cNvPr id="366" name="Oval 58"/>
                <p:cNvSpPr>
                  <a:spLocks noChangeArrowheads="1"/>
                </p:cNvSpPr>
                <p:nvPr/>
              </p:nvSpPr>
              <p:spPr bwMode="auto">
                <a:xfrm>
                  <a:off x="8275438" y="3791171"/>
                  <a:ext cx="473534" cy="465871"/>
                </a:xfrm>
                <a:prstGeom prst="ellipse">
                  <a:avLst/>
                </a:prstGeom>
                <a:noFill/>
                <a:ln w="25400">
                  <a:solidFill>
                    <a:srgbClr val="FF9900"/>
                  </a:solidFill>
                  <a:prstDash val="sysDot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367" name="Group 59"/>
                <p:cNvGrpSpPr>
                  <a:grpSpLocks/>
                </p:cNvGrpSpPr>
                <p:nvPr/>
              </p:nvGrpSpPr>
              <p:grpSpPr bwMode="auto">
                <a:xfrm>
                  <a:off x="8347075" y="3835400"/>
                  <a:ext cx="344488" cy="342900"/>
                  <a:chOff x="5040" y="2688"/>
                  <a:chExt cx="288" cy="288"/>
                </a:xfrm>
              </p:grpSpPr>
              <p:sp>
                <p:nvSpPr>
                  <p:cNvPr id="373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5040" y="2688"/>
                    <a:ext cx="288" cy="2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74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5088" y="2832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75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32" y="273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76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08" y="273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77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6" y="2832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78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60" y="2832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8" name="Line 66"/>
                <p:cNvSpPr>
                  <a:spLocks noChangeShapeType="1"/>
                </p:cNvSpPr>
                <p:nvPr/>
              </p:nvSpPr>
              <p:spPr bwMode="auto">
                <a:xfrm>
                  <a:off x="8532809" y="3680525"/>
                  <a:ext cx="1" cy="1648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9" name="Rectangle 67"/>
                <p:cNvSpPr>
                  <a:spLocks noChangeArrowheads="1"/>
                </p:cNvSpPr>
                <p:nvPr/>
              </p:nvSpPr>
              <p:spPr bwMode="auto">
                <a:xfrm>
                  <a:off x="8182656" y="3372092"/>
                  <a:ext cx="704850" cy="312737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TE</a:t>
                  </a:r>
                </a:p>
              </p:txBody>
            </p:sp>
            <p:sp>
              <p:nvSpPr>
                <p:cNvPr id="370" name="Line 113"/>
                <p:cNvSpPr>
                  <a:spLocks noChangeShapeType="1"/>
                </p:cNvSpPr>
                <p:nvPr/>
              </p:nvSpPr>
              <p:spPr bwMode="auto">
                <a:xfrm>
                  <a:off x="8540222" y="4184362"/>
                  <a:ext cx="229" cy="1198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1" name="Rectangle 132"/>
                <p:cNvSpPr>
                  <a:spLocks noChangeArrowheads="1"/>
                </p:cNvSpPr>
                <p:nvPr/>
              </p:nvSpPr>
              <p:spPr bwMode="auto">
                <a:xfrm>
                  <a:off x="9021973" y="4753661"/>
                  <a:ext cx="633412" cy="41751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Kelvin</a:t>
                  </a:r>
                </a:p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Probe</a:t>
                  </a:r>
                </a:p>
              </p:txBody>
            </p:sp>
            <p:sp>
              <p:nvSpPr>
                <p:cNvPr id="372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8540222" y="4967929"/>
                  <a:ext cx="482859" cy="16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51" name="Group 350"/>
              <p:cNvGrpSpPr/>
              <p:nvPr/>
            </p:nvGrpSpPr>
            <p:grpSpPr>
              <a:xfrm>
                <a:off x="6571928" y="3896250"/>
                <a:ext cx="1453628" cy="1440962"/>
                <a:chOff x="6875463" y="4711081"/>
                <a:chExt cx="1453628" cy="1440962"/>
              </a:xfrm>
            </p:grpSpPr>
            <p:sp>
              <p:nvSpPr>
                <p:cNvPr id="353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8061063" y="4711081"/>
                  <a:ext cx="7411" cy="36383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354" name="Group 127"/>
                <p:cNvGrpSpPr>
                  <a:grpSpLocks/>
                </p:cNvGrpSpPr>
                <p:nvPr/>
              </p:nvGrpSpPr>
              <p:grpSpPr bwMode="auto">
                <a:xfrm>
                  <a:off x="7842257" y="5008563"/>
                  <a:ext cx="226219" cy="331787"/>
                  <a:chOff x="5040" y="1968"/>
                  <a:chExt cx="190" cy="240"/>
                </a:xfrm>
              </p:grpSpPr>
              <p:sp>
                <p:nvSpPr>
                  <p:cNvPr id="362" name="Line 1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88" y="2016"/>
                    <a:ext cx="14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63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5088" y="1968"/>
                    <a:ext cx="0" cy="24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64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5088" y="2160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65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2016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55" name="Rectangle 132"/>
                <p:cNvSpPr>
                  <a:spLocks noChangeArrowheads="1"/>
                </p:cNvSpPr>
                <p:nvPr/>
              </p:nvSpPr>
              <p:spPr bwMode="auto">
                <a:xfrm>
                  <a:off x="7695679" y="5734530"/>
                  <a:ext cx="633412" cy="41751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GND</a:t>
                  </a:r>
                </a:p>
              </p:txBody>
            </p:sp>
            <p:sp>
              <p:nvSpPr>
                <p:cNvPr id="356" name="Line 133"/>
                <p:cNvSpPr>
                  <a:spLocks noChangeShapeType="1"/>
                </p:cNvSpPr>
                <p:nvPr/>
              </p:nvSpPr>
              <p:spPr bwMode="auto">
                <a:xfrm>
                  <a:off x="8013700" y="5248275"/>
                  <a:ext cx="3175" cy="4857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7" name="Rectangle 134"/>
                <p:cNvSpPr>
                  <a:spLocks noChangeArrowheads="1"/>
                </p:cNvSpPr>
                <p:nvPr/>
              </p:nvSpPr>
              <p:spPr bwMode="auto">
                <a:xfrm>
                  <a:off x="6875463" y="5000625"/>
                  <a:ext cx="623887" cy="360363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b="1" dirty="0">
                      <a:solidFill>
                        <a:schemeClr val="bg1"/>
                      </a:solidFill>
                    </a:rPr>
                    <a:t>Control</a:t>
                  </a:r>
                </a:p>
              </p:txBody>
            </p:sp>
            <p:sp>
              <p:nvSpPr>
                <p:cNvPr id="358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7499350" y="5189538"/>
                  <a:ext cx="342900" cy="15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9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7915275" y="5191125"/>
                  <a:ext cx="298449" cy="15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0" name="Oval 137"/>
                <p:cNvSpPr>
                  <a:spLocks noChangeArrowheads="1"/>
                </p:cNvSpPr>
                <p:nvPr/>
              </p:nvSpPr>
              <p:spPr bwMode="auto">
                <a:xfrm>
                  <a:off x="7699375" y="4905375"/>
                  <a:ext cx="457200" cy="528638"/>
                </a:xfrm>
                <a:prstGeom prst="ellipse">
                  <a:avLst/>
                </a:prstGeom>
                <a:noFill/>
                <a:ln w="19050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ahom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1" name="Line 138"/>
                <p:cNvSpPr>
                  <a:spLocks noChangeShapeType="1"/>
                </p:cNvSpPr>
                <p:nvPr/>
              </p:nvSpPr>
              <p:spPr bwMode="auto">
                <a:xfrm>
                  <a:off x="8219816" y="5189663"/>
                  <a:ext cx="1588" cy="3127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52" name="Line 136"/>
              <p:cNvSpPr>
                <a:spLocks noChangeShapeType="1"/>
              </p:cNvSpPr>
              <p:nvPr/>
            </p:nvSpPr>
            <p:spPr bwMode="auto">
              <a:xfrm flipV="1">
                <a:off x="7710165" y="4683795"/>
                <a:ext cx="212724" cy="17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7" name="Rounded Rectangle 326"/>
            <p:cNvSpPr/>
            <p:nvPr/>
          </p:nvSpPr>
          <p:spPr>
            <a:xfrm>
              <a:off x="8396065" y="320111"/>
              <a:ext cx="3335818" cy="3140385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8" name="Group 327"/>
            <p:cNvGrpSpPr/>
            <p:nvPr/>
          </p:nvGrpSpPr>
          <p:grpSpPr>
            <a:xfrm>
              <a:off x="9967766" y="1337163"/>
              <a:ext cx="209550" cy="225520"/>
              <a:chOff x="10143098" y="1473732"/>
              <a:chExt cx="209550" cy="411163"/>
            </a:xfrm>
          </p:grpSpPr>
          <p:sp>
            <p:nvSpPr>
              <p:cNvPr id="343" name="Line 35"/>
              <p:cNvSpPr>
                <a:spLocks noChangeShapeType="1"/>
              </p:cNvSpPr>
              <p:nvPr/>
            </p:nvSpPr>
            <p:spPr bwMode="auto">
              <a:xfrm>
                <a:off x="10247873" y="1473732"/>
                <a:ext cx="104775" cy="51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4" name="Line 36"/>
              <p:cNvSpPr>
                <a:spLocks noChangeShapeType="1"/>
              </p:cNvSpPr>
              <p:nvPr/>
            </p:nvSpPr>
            <p:spPr bwMode="auto">
              <a:xfrm flipH="1">
                <a:off x="10143098" y="1524963"/>
                <a:ext cx="209550" cy="630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5" name="Line 37"/>
              <p:cNvSpPr>
                <a:spLocks noChangeShapeType="1"/>
              </p:cNvSpPr>
              <p:nvPr/>
            </p:nvSpPr>
            <p:spPr bwMode="auto">
              <a:xfrm>
                <a:off x="10143098" y="1588017"/>
                <a:ext cx="209550" cy="630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6" name="Line 38"/>
              <p:cNvSpPr>
                <a:spLocks noChangeShapeType="1"/>
              </p:cNvSpPr>
              <p:nvPr/>
            </p:nvSpPr>
            <p:spPr bwMode="auto">
              <a:xfrm flipH="1">
                <a:off x="10143098" y="1651071"/>
                <a:ext cx="209550" cy="630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7" name="Line 39"/>
              <p:cNvSpPr>
                <a:spLocks noChangeShapeType="1"/>
              </p:cNvSpPr>
              <p:nvPr/>
            </p:nvSpPr>
            <p:spPr bwMode="auto">
              <a:xfrm>
                <a:off x="10143098" y="1714124"/>
                <a:ext cx="209550" cy="630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8" name="Line 40"/>
              <p:cNvSpPr>
                <a:spLocks noChangeShapeType="1"/>
              </p:cNvSpPr>
              <p:nvPr/>
            </p:nvSpPr>
            <p:spPr bwMode="auto">
              <a:xfrm flipH="1">
                <a:off x="10143098" y="1777178"/>
                <a:ext cx="209550" cy="630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9" name="Line 41"/>
              <p:cNvSpPr>
                <a:spLocks noChangeShapeType="1"/>
              </p:cNvSpPr>
              <p:nvPr/>
            </p:nvSpPr>
            <p:spPr bwMode="auto">
              <a:xfrm>
                <a:off x="10143098" y="1840232"/>
                <a:ext cx="112415" cy="446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9" name="Group 328"/>
            <p:cNvGrpSpPr/>
            <p:nvPr/>
          </p:nvGrpSpPr>
          <p:grpSpPr>
            <a:xfrm>
              <a:off x="9977334" y="1643077"/>
              <a:ext cx="209550" cy="225520"/>
              <a:chOff x="10143098" y="1473732"/>
              <a:chExt cx="209550" cy="411163"/>
            </a:xfrm>
          </p:grpSpPr>
          <p:sp>
            <p:nvSpPr>
              <p:cNvPr id="336" name="Line 35"/>
              <p:cNvSpPr>
                <a:spLocks noChangeShapeType="1"/>
              </p:cNvSpPr>
              <p:nvPr/>
            </p:nvSpPr>
            <p:spPr bwMode="auto">
              <a:xfrm>
                <a:off x="10247873" y="1473732"/>
                <a:ext cx="104775" cy="51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7" name="Line 36"/>
              <p:cNvSpPr>
                <a:spLocks noChangeShapeType="1"/>
              </p:cNvSpPr>
              <p:nvPr/>
            </p:nvSpPr>
            <p:spPr bwMode="auto">
              <a:xfrm flipH="1">
                <a:off x="10143098" y="1524963"/>
                <a:ext cx="209550" cy="630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8" name="Line 37"/>
              <p:cNvSpPr>
                <a:spLocks noChangeShapeType="1"/>
              </p:cNvSpPr>
              <p:nvPr/>
            </p:nvSpPr>
            <p:spPr bwMode="auto">
              <a:xfrm>
                <a:off x="10143098" y="1588017"/>
                <a:ext cx="209550" cy="630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9" name="Line 38"/>
              <p:cNvSpPr>
                <a:spLocks noChangeShapeType="1"/>
              </p:cNvSpPr>
              <p:nvPr/>
            </p:nvSpPr>
            <p:spPr bwMode="auto">
              <a:xfrm flipH="1">
                <a:off x="10143098" y="1651071"/>
                <a:ext cx="209550" cy="630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0" name="Line 39"/>
              <p:cNvSpPr>
                <a:spLocks noChangeShapeType="1"/>
              </p:cNvSpPr>
              <p:nvPr/>
            </p:nvSpPr>
            <p:spPr bwMode="auto">
              <a:xfrm>
                <a:off x="10143098" y="1714124"/>
                <a:ext cx="209550" cy="630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1" name="Line 40"/>
              <p:cNvSpPr>
                <a:spLocks noChangeShapeType="1"/>
              </p:cNvSpPr>
              <p:nvPr/>
            </p:nvSpPr>
            <p:spPr bwMode="auto">
              <a:xfrm flipH="1">
                <a:off x="10143098" y="1777178"/>
                <a:ext cx="209550" cy="630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2" name="Line 41"/>
              <p:cNvSpPr>
                <a:spLocks noChangeShapeType="1"/>
              </p:cNvSpPr>
              <p:nvPr/>
            </p:nvSpPr>
            <p:spPr bwMode="auto">
              <a:xfrm>
                <a:off x="10143098" y="1840232"/>
                <a:ext cx="112415" cy="446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0" name="Line 113"/>
            <p:cNvSpPr>
              <a:spLocks noChangeShapeType="1"/>
            </p:cNvSpPr>
            <p:nvPr/>
          </p:nvSpPr>
          <p:spPr bwMode="auto">
            <a:xfrm>
              <a:off x="10079448" y="1566148"/>
              <a:ext cx="0" cy="720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1" name="Rectangle 132"/>
            <p:cNvSpPr>
              <a:spLocks noChangeArrowheads="1"/>
            </p:cNvSpPr>
            <p:nvPr/>
          </p:nvSpPr>
          <p:spPr bwMode="auto">
            <a:xfrm>
              <a:off x="8871642" y="1408678"/>
              <a:ext cx="633412" cy="417513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chemeClr val="bg1"/>
                  </a:solidFill>
                </a:rPr>
                <a:t>Kelvin</a:t>
              </a:r>
            </a:p>
            <a:p>
              <a:pPr algn="ctr" eaLnBrk="1" hangingPunct="1"/>
              <a:r>
                <a:rPr lang="en-US" altLang="en-US" b="1" dirty="0">
                  <a:solidFill>
                    <a:schemeClr val="bg1"/>
                  </a:solidFill>
                </a:rPr>
                <a:t>Probe</a:t>
              </a:r>
            </a:p>
          </p:txBody>
        </p:sp>
        <p:sp>
          <p:nvSpPr>
            <p:cNvPr id="335" name="Line 133"/>
            <p:cNvSpPr>
              <a:spLocks noChangeShapeType="1"/>
            </p:cNvSpPr>
            <p:nvPr/>
          </p:nvSpPr>
          <p:spPr bwMode="auto">
            <a:xfrm flipH="1">
              <a:off x="9507714" y="1602008"/>
              <a:ext cx="5710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5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9B51-26E4-0346-A795-5E6B02B0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3DXP Process Architecture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C7444-514F-314E-BEDF-D837FBFA7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0"/>
            <a:ext cx="5715000" cy="4876800"/>
          </a:xfrm>
        </p:spPr>
        <p:txBody>
          <a:bodyPr/>
          <a:lstStyle/>
          <a:p>
            <a:r>
              <a:rPr lang="en-US" sz="2000" dirty="0"/>
              <a:t>3DXP is a back end memory technology.  CMOS enabling array access and control logic plus I/O are completed prior to array processing.</a:t>
            </a:r>
          </a:p>
          <a:p>
            <a:r>
              <a:rPr lang="en-US" sz="2000" dirty="0"/>
              <a:t>Due to properties of the memory materials array processing is done at temperatures consistent with Cu interconnect requirements.</a:t>
            </a:r>
          </a:p>
          <a:p>
            <a:r>
              <a:rPr lang="en-US" sz="2000" dirty="0"/>
              <a:t>The cross point structures are stacked to achieve higher memory density at a given die size.</a:t>
            </a:r>
          </a:p>
          <a:p>
            <a:r>
              <a:rPr lang="en-US" sz="2000" dirty="0"/>
              <a:t>The top metal is a final interconnect layer (primarily bussing) and enables cost effective </a:t>
            </a:r>
            <a:r>
              <a:rPr lang="en-US" sz="2000" dirty="0" err="1"/>
              <a:t>wirebonding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F7960-C927-0141-A7DB-1527ABA29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1" y="1219200"/>
            <a:ext cx="403798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00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AA313-05E9-E44C-8B69-F1BE8772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Memory Cell Architecture – High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651A3-0399-1244-98A7-4478883B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52600"/>
            <a:ext cx="6096000" cy="4343400"/>
          </a:xfrm>
        </p:spPr>
        <p:txBody>
          <a:bodyPr/>
          <a:lstStyle/>
          <a:p>
            <a:r>
              <a:rPr lang="en-US" sz="2000" dirty="0"/>
              <a:t>The cross point is created by cutting </a:t>
            </a:r>
            <a:r>
              <a:rPr lang="en-US" sz="2000" dirty="0" err="1"/>
              <a:t>wordlines</a:t>
            </a:r>
            <a:r>
              <a:rPr lang="en-US" sz="2000" dirty="0"/>
              <a:t> in a line/space pattern without the </a:t>
            </a:r>
            <a:r>
              <a:rPr lang="en-US" sz="2000" dirty="0" err="1"/>
              <a:t>bitline</a:t>
            </a:r>
            <a:r>
              <a:rPr lang="en-US" sz="2000" dirty="0"/>
              <a:t> conductor.  </a:t>
            </a:r>
          </a:p>
          <a:p>
            <a:r>
              <a:rPr lang="en-US" sz="2000" dirty="0"/>
              <a:t>Then after </a:t>
            </a:r>
            <a:r>
              <a:rPr lang="en-US" sz="2000" dirty="0" err="1"/>
              <a:t>gapfill</a:t>
            </a:r>
            <a:r>
              <a:rPr lang="en-US" sz="2000" dirty="0"/>
              <a:t> and planarization to expose the top electrode, depositing the </a:t>
            </a:r>
            <a:r>
              <a:rPr lang="en-US" sz="2000" dirty="0" err="1"/>
              <a:t>bitline</a:t>
            </a:r>
            <a:r>
              <a:rPr lang="en-US" sz="2000" dirty="0"/>
              <a:t> conductor and cutting </a:t>
            </a:r>
            <a:r>
              <a:rPr lang="en-US" sz="2000" dirty="0" err="1"/>
              <a:t>bitlines</a:t>
            </a:r>
            <a:r>
              <a:rPr lang="en-US" sz="2000" dirty="0"/>
              <a:t> in a perpendicular line/space pattern stopping above the </a:t>
            </a:r>
            <a:r>
              <a:rPr lang="en-US" sz="2000" dirty="0" err="1"/>
              <a:t>wordline</a:t>
            </a:r>
            <a:r>
              <a:rPr lang="en-US" sz="2000" dirty="0"/>
              <a:t> conductor to leave a square memory cell stack at the intersection and a true 4F</a:t>
            </a:r>
            <a:r>
              <a:rPr lang="en-US" sz="2000" baseline="30000" dirty="0"/>
              <a:t>2</a:t>
            </a:r>
            <a:r>
              <a:rPr lang="en-US" sz="2000" dirty="0"/>
              <a:t> cell size.</a:t>
            </a:r>
          </a:p>
          <a:p>
            <a:r>
              <a:rPr lang="en-US" sz="2000" dirty="0"/>
              <a:t>Pattern scaling due to a simple line/space pattern moves from spacer based pitch doubling to spacer based pitch quad.  No multiple patterning required.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CBD3A-4EBB-0E4B-B3C8-9F1BACC3A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549" y="1752600"/>
            <a:ext cx="409605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6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5E90-3E45-6040-B522-09D72DE4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Patterning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822B0-CC72-BC4E-A78F-277925E65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066800"/>
            <a:ext cx="10363200" cy="2819400"/>
          </a:xfrm>
        </p:spPr>
        <p:txBody>
          <a:bodyPr/>
          <a:lstStyle/>
          <a:p>
            <a:pPr marL="228594" indent="-228594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 err="1"/>
              <a:t>wordline</a:t>
            </a:r>
            <a:r>
              <a:rPr lang="en-US" sz="1600" dirty="0"/>
              <a:t> (and </a:t>
            </a:r>
            <a:r>
              <a:rPr lang="en-US" sz="1600" dirty="0" err="1"/>
              <a:t>bitline</a:t>
            </a:r>
            <a:r>
              <a:rPr lang="en-US" sz="1600" dirty="0"/>
              <a:t>) etch process is split in two to avoid cross contaminating the PM and SD as the cross contamination degrades the response of each film.  A liner is used to protect the PM during the SD etch and in the case of the </a:t>
            </a:r>
            <a:r>
              <a:rPr lang="en-US" sz="1600" dirty="0" err="1"/>
              <a:t>wordline</a:t>
            </a:r>
            <a:r>
              <a:rPr lang="en-US" sz="1600" dirty="0"/>
              <a:t> – the W etch.</a:t>
            </a:r>
          </a:p>
          <a:p>
            <a:pPr marL="228594" indent="-228594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liner between the first and second “partial” etch processes is a bilayer, nitride is required for adhesion of the oxide liner to the carbon electrodes and the oxide is required for durability through the W etch.  A seal film is then applied prior to gap fill to protect both PM and SD.</a:t>
            </a:r>
          </a:p>
          <a:p>
            <a:pPr marL="228594" indent="-228594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Gap fill between the array pitch lines requires &gt; 10:1 AR and retrograde capability.  Using spin on, need to control thermal energy transfer from a bit being written to the neighboring bits.</a:t>
            </a:r>
          </a:p>
          <a:p>
            <a:pPr marL="228594" indent="-228594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Ambient control is used (N2 purge of FOUPs, EFEM) is used to avoid air exposure of PM/SD.  The film composition is modified through the etch/clean sequence (undesirable) and this modification is exacerbated by ambient exposure.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ECC8E-FB88-B049-8E83-F4E68F99E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70" r="39337" b="30260"/>
          <a:stretch/>
        </p:blipFill>
        <p:spPr>
          <a:xfrm>
            <a:off x="2743200" y="4016895"/>
            <a:ext cx="1828800" cy="1733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5B2FC1-803E-BF46-9AB4-2548348DA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6737" r="54424" b="12965"/>
          <a:stretch/>
        </p:blipFill>
        <p:spPr>
          <a:xfrm>
            <a:off x="4673600" y="3987800"/>
            <a:ext cx="1422400" cy="248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181CBB-4AE1-CE41-B000-B939963B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55" t="9687" b="17407"/>
          <a:stretch/>
        </p:blipFill>
        <p:spPr>
          <a:xfrm>
            <a:off x="7899401" y="4016896"/>
            <a:ext cx="1869644" cy="1828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6359F-DF24-C544-B85A-0147F814E5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928" r="42365" b="21612"/>
          <a:stretch/>
        </p:blipFill>
        <p:spPr>
          <a:xfrm>
            <a:off x="6172200" y="4004426"/>
            <a:ext cx="1625600" cy="20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335F19FE-F85E-2E4B-8B17-0DCD5FDDC6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19" b="-898"/>
          <a:stretch/>
        </p:blipFill>
        <p:spPr>
          <a:xfrm>
            <a:off x="7096139" y="2138423"/>
            <a:ext cx="3038461" cy="1726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DAE38F-DA61-9A4C-B3B6-3F45F64B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578207"/>
          </a:xfrm>
        </p:spPr>
        <p:txBody>
          <a:bodyPr/>
          <a:lstStyle/>
          <a:p>
            <a:r>
              <a:rPr lang="en-US" sz="3600" dirty="0"/>
              <a:t>How SXP cell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12E40-41A1-A64A-90A2-C3FCFF604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852" y="990024"/>
            <a:ext cx="4360176" cy="354438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/>
              <a:t>Demarcation Read on Quasi-static I-V curves  </a:t>
            </a:r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241202-8D70-E049-A392-3A3D52541E96}"/>
              </a:ext>
            </a:extLst>
          </p:cNvPr>
          <p:cNvGrpSpPr/>
          <p:nvPr/>
        </p:nvGrpSpPr>
        <p:grpSpPr>
          <a:xfrm>
            <a:off x="914400" y="4295545"/>
            <a:ext cx="4360176" cy="2220195"/>
            <a:chOff x="7631538" y="1791001"/>
            <a:chExt cx="4360176" cy="222019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FFF07F-7050-F340-8730-FE5C90DFF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1538" y="1791001"/>
              <a:ext cx="4106653" cy="2152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C499C8-7017-2B47-96F7-2332C70F8C25}"/>
                </a:ext>
              </a:extLst>
            </p:cNvPr>
            <p:cNvSpPr txBox="1"/>
            <p:nvPr/>
          </p:nvSpPr>
          <p:spPr>
            <a:xfrm>
              <a:off x="8123725" y="3294787"/>
              <a:ext cx="27606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STEM-ADF: High throughput for </a:t>
              </a:r>
              <a:r>
                <a:rPr lang="en-US" sz="1100" b="1" i="1" dirty="0">
                  <a:solidFill>
                    <a:srgbClr val="FFC000"/>
                  </a:solidFill>
                  <a:latin typeface="Symbol" panose="05050102010706020507" pitchFamily="18" charset="2"/>
                  <a:cs typeface="Calibri" panose="020F0502020204030204" pitchFamily="34" charset="0"/>
                </a:rPr>
                <a:t>c</a:t>
              </a:r>
              <a:r>
                <a:rPr lang="en-US" sz="1100" b="1" i="1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n-US" sz="1100" b="1" i="1" dirty="0">
                  <a:solidFill>
                    <a:srgbClr val="FFC000"/>
                  </a:solidFill>
                  <a:latin typeface="Symbol" panose="05050102010706020507" pitchFamily="18" charset="2"/>
                  <a:cs typeface="Calibri" panose="020F0502020204030204" pitchFamily="34" charset="0"/>
                </a:rPr>
                <a:t>a</a:t>
              </a:r>
              <a:r>
                <a:rPr lang="en-US" sz="1100" b="1" i="1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fraction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0513284-94C9-874F-A8C6-51D364B4570A}"/>
                </a:ext>
              </a:extLst>
            </p:cNvPr>
            <p:cNvSpPr/>
            <p:nvPr/>
          </p:nvSpPr>
          <p:spPr>
            <a:xfrm>
              <a:off x="11277600" y="3283227"/>
              <a:ext cx="381000" cy="533400"/>
            </a:xfrm>
            <a:prstGeom prst="ellipse">
              <a:avLst/>
            </a:prstGeom>
            <a:noFill/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777133F-A075-F540-8A27-BE02E6E4079D}"/>
                </a:ext>
              </a:extLst>
            </p:cNvPr>
            <p:cNvSpPr/>
            <p:nvPr/>
          </p:nvSpPr>
          <p:spPr>
            <a:xfrm>
              <a:off x="10333890" y="1843242"/>
              <a:ext cx="381000" cy="533400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2E3DAA-5023-4041-B193-25F1694BBC56}"/>
                </a:ext>
              </a:extLst>
            </p:cNvPr>
            <p:cNvSpPr txBox="1"/>
            <p:nvPr/>
          </p:nvSpPr>
          <p:spPr>
            <a:xfrm>
              <a:off x="10603991" y="2214826"/>
              <a:ext cx="116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i="1" dirty="0">
                  <a:solidFill>
                    <a:srgbClr val="FFFF00"/>
                  </a:solidFill>
                </a:rPr>
                <a:t>Fully </a:t>
              </a:r>
              <a:br>
                <a:rPr lang="en-US" sz="800" b="1" i="1" dirty="0">
                  <a:solidFill>
                    <a:srgbClr val="FFFF00"/>
                  </a:solidFill>
                </a:rPr>
              </a:br>
              <a:r>
                <a:rPr lang="en-US" sz="800" b="1" i="1" dirty="0">
                  <a:solidFill>
                    <a:srgbClr val="FFFF00"/>
                  </a:solidFill>
                </a:rPr>
                <a:t>crystalline (</a:t>
              </a:r>
              <a:r>
                <a:rPr lang="en-US" sz="800" b="1" i="1" dirty="0">
                  <a:solidFill>
                    <a:srgbClr val="FFFF00"/>
                  </a:solidFill>
                  <a:latin typeface="Symbol" panose="05050102010706020507" pitchFamily="18" charset="2"/>
                  <a:cs typeface="Calibri" panose="020F0502020204030204" pitchFamily="34" charset="0"/>
                </a:rPr>
                <a:t>c</a:t>
              </a:r>
              <a:r>
                <a:rPr lang="en-US" sz="800" b="1" i="1" dirty="0">
                  <a:solidFill>
                    <a:srgbClr val="FFFF00"/>
                  </a:solidFill>
                  <a:latin typeface="Symbol" panose="05050102010706020507" pitchFamily="18" charset="2"/>
                  <a:cs typeface="Calibri" panose="020F0502020204030204" pitchFamily="34" charset="0"/>
                  <a:sym typeface="Symbol" panose="05050102010706020507" pitchFamily="18" charset="2"/>
                </a:rPr>
                <a:t></a:t>
              </a:r>
              <a:r>
                <a:rPr lang="en-US" sz="800" b="1" i="1" dirty="0">
                  <a:solidFill>
                    <a:srgbClr val="FFFF00"/>
                  </a:solidFill>
                </a:rPr>
                <a:t>1)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F354FFD-359E-5146-948E-573ABB7E8D95}"/>
                </a:ext>
              </a:extLst>
            </p:cNvPr>
            <p:cNvSpPr/>
            <p:nvPr/>
          </p:nvSpPr>
          <p:spPr>
            <a:xfrm>
              <a:off x="9440985" y="3548952"/>
              <a:ext cx="304800" cy="228600"/>
            </a:xfrm>
            <a:prstGeom prst="ellipse">
              <a:avLst/>
            </a:prstGeom>
            <a:noFill/>
            <a:ln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7764F4-7575-474C-AA06-29CF3A781B51}"/>
                </a:ext>
              </a:extLst>
            </p:cNvPr>
            <p:cNvSpPr txBox="1"/>
            <p:nvPr/>
          </p:nvSpPr>
          <p:spPr>
            <a:xfrm>
              <a:off x="9696971" y="3549531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C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800" b="1" dirty="0">
                  <a:solidFill>
                    <a:srgbClr val="FFC000"/>
                  </a:solidFill>
                </a:rPr>
                <a:t>corners</a:t>
              </a:r>
            </a:p>
            <a:p>
              <a:r>
                <a:rPr lang="en-US" sz="800" b="1" dirty="0">
                  <a:solidFill>
                    <a:srgbClr val="FFC000"/>
                  </a:solidFill>
                </a:rPr>
                <a:t>(</a:t>
              </a:r>
              <a:r>
                <a:rPr lang="en-US" sz="800" b="1" i="1" dirty="0">
                  <a:solidFill>
                    <a:srgbClr val="FFC000"/>
                  </a:solidFill>
                  <a:latin typeface="Symbol" panose="05050102010706020507" pitchFamily="18" charset="2"/>
                  <a:cs typeface="Calibri" panose="020F0502020204030204" pitchFamily="34" charset="0"/>
                </a:rPr>
                <a:t>c </a:t>
              </a:r>
              <a:r>
                <a:rPr lang="en-US" sz="800" b="1" i="1" dirty="0">
                  <a:solidFill>
                    <a:srgbClr val="FFC000"/>
                  </a:solidFill>
                  <a:latin typeface="Symbol" panose="05050102010706020507" pitchFamily="18" charset="2"/>
                  <a:cs typeface="Calibri" panose="020F0502020204030204" pitchFamily="34" charset="0"/>
                  <a:sym typeface="Symbol" panose="05050102010706020507" pitchFamily="18" charset="2"/>
                </a:rPr>
                <a:t> </a:t>
              </a:r>
              <a:r>
                <a:rPr lang="en-US" sz="800" b="1" i="1" dirty="0">
                  <a:solidFill>
                    <a:srgbClr val="FFC000"/>
                  </a:solidFill>
                </a:rPr>
                <a:t>0.85)</a:t>
              </a:r>
              <a:endParaRPr lang="en-US" sz="800" b="1" dirty="0">
                <a:solidFill>
                  <a:srgbClr val="FFC000"/>
                </a:solidFill>
              </a:endParaRPr>
            </a:p>
            <a:p>
              <a:endParaRPr lang="en-US" sz="800" b="1" dirty="0">
                <a:solidFill>
                  <a:srgbClr val="FFC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0A2BAB-85AC-994C-8CBC-931AE07F093E}"/>
                </a:ext>
              </a:extLst>
            </p:cNvPr>
            <p:cNvSpPr txBox="1"/>
            <p:nvPr/>
          </p:nvSpPr>
          <p:spPr>
            <a:xfrm>
              <a:off x="10828339" y="3567957"/>
              <a:ext cx="116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i="1" dirty="0">
                  <a:solidFill>
                    <a:srgbClr val="92D050"/>
                  </a:solidFill>
                </a:rPr>
                <a:t>Fully </a:t>
              </a:r>
              <a:r>
                <a:rPr lang="en-US" sz="800" b="1" i="1" dirty="0">
                  <a:solidFill>
                    <a:srgbClr val="92D050"/>
                  </a:solidFill>
                  <a:latin typeface="Symbol" panose="05050102010706020507" pitchFamily="18" charset="2"/>
                </a:rPr>
                <a:t>a</a:t>
              </a:r>
              <a:r>
                <a:rPr lang="en-US" sz="800" b="1" i="1" dirty="0">
                  <a:solidFill>
                    <a:srgbClr val="92D050"/>
                  </a:solidFill>
                </a:rPr>
                <a:t> </a:t>
              </a:r>
            </a:p>
            <a:p>
              <a:r>
                <a:rPr lang="en-US" sz="800" b="1" i="1" dirty="0">
                  <a:solidFill>
                    <a:srgbClr val="92D050"/>
                  </a:solidFill>
                </a:rPr>
                <a:t>(</a:t>
              </a:r>
              <a:r>
                <a:rPr lang="en-US" sz="800" b="1" i="1" dirty="0">
                  <a:solidFill>
                    <a:srgbClr val="92D050"/>
                  </a:solidFill>
                  <a:latin typeface="Symbol" panose="05050102010706020507" pitchFamily="18" charset="2"/>
                  <a:cs typeface="Calibri" panose="020F0502020204030204" pitchFamily="34" charset="0"/>
                </a:rPr>
                <a:t>c </a:t>
              </a:r>
              <a:r>
                <a:rPr lang="en-US" sz="800" b="1" i="1" dirty="0">
                  <a:solidFill>
                    <a:srgbClr val="92D050"/>
                  </a:solidFill>
                  <a:latin typeface="Symbol" panose="05050102010706020507" pitchFamily="18" charset="2"/>
                  <a:cs typeface="Calibri" panose="020F0502020204030204" pitchFamily="34" charset="0"/>
                  <a:sym typeface="Symbol" panose="05050102010706020507" pitchFamily="18" charset="2"/>
                </a:rPr>
                <a:t> </a:t>
              </a:r>
              <a:r>
                <a:rPr lang="en-US" sz="800" b="1" i="1" dirty="0">
                  <a:solidFill>
                    <a:srgbClr val="92D050"/>
                  </a:solidFill>
                </a:rPr>
                <a:t>0)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8BF0E38-7152-CE40-96DE-2F9DF14C9009}"/>
              </a:ext>
            </a:extLst>
          </p:cNvPr>
          <p:cNvSpPr txBox="1">
            <a:spLocks/>
          </p:cNvSpPr>
          <p:nvPr/>
        </p:nvSpPr>
        <p:spPr bwMode="auto">
          <a:xfrm>
            <a:off x="6324600" y="3840636"/>
            <a:ext cx="5334000" cy="115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0" dirty="0"/>
              <a:t>Reset Operations : Melt-quench vitrification to produce glassy PM / high threshold switching state</a:t>
            </a:r>
          </a:p>
          <a:p>
            <a:pPr marL="0" indent="0">
              <a:buNone/>
            </a:pPr>
            <a:r>
              <a:rPr lang="en-US" sz="1800" b="0" kern="0" dirty="0"/>
              <a:t>Key attributes: I</a:t>
            </a:r>
            <a:r>
              <a:rPr lang="en-US" sz="1800" b="0" kern="0" baseline="-25000" dirty="0"/>
              <a:t>RESET</a:t>
            </a:r>
            <a:r>
              <a:rPr lang="en-US" sz="1800" b="0" kern="0" dirty="0"/>
              <a:t>, </a:t>
            </a:r>
            <a:r>
              <a:rPr lang="en-US" sz="1800" b="0" kern="0" dirty="0" err="1"/>
              <a:t>V</a:t>
            </a:r>
            <a:r>
              <a:rPr lang="en-US" sz="1800" b="0" kern="0" baseline="-25000" dirty="0" err="1"/>
              <a:t>t,RESET</a:t>
            </a:r>
            <a:endParaRPr lang="en-US" sz="1800" b="0" dirty="0"/>
          </a:p>
          <a:p>
            <a:pPr marL="0" indent="0" defTabSz="914400">
              <a:buNone/>
            </a:pPr>
            <a:endParaRPr lang="en-US" sz="1800" kern="0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8D3A3FFF-10CD-AD49-983C-B3478A274464}"/>
              </a:ext>
            </a:extLst>
          </p:cNvPr>
          <p:cNvSpPr txBox="1">
            <a:spLocks/>
          </p:cNvSpPr>
          <p:nvPr/>
        </p:nvSpPr>
        <p:spPr bwMode="auto">
          <a:xfrm>
            <a:off x="6302188" y="870452"/>
            <a:ext cx="5356412" cy="120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sz="1800" b="0" kern="0" dirty="0"/>
              <a:t>Set Operations: Solid-state recrystallization to produce crystalline PM / low threshold switching state</a:t>
            </a:r>
          </a:p>
          <a:p>
            <a:pPr marL="0" indent="0" defTabSz="914400">
              <a:buFontTx/>
              <a:buNone/>
            </a:pPr>
            <a:r>
              <a:rPr lang="en-US" sz="1800" b="0" kern="0" dirty="0"/>
              <a:t>Key attributes: I</a:t>
            </a:r>
            <a:r>
              <a:rPr lang="en-US" sz="1800" b="0" kern="0" baseline="-25000" dirty="0"/>
              <a:t>SET</a:t>
            </a:r>
            <a:r>
              <a:rPr lang="en-US" sz="1800" b="0" kern="0" dirty="0"/>
              <a:t>, </a:t>
            </a:r>
            <a:r>
              <a:rPr lang="en-US" sz="1800" b="0" kern="0" dirty="0" err="1"/>
              <a:t>V</a:t>
            </a:r>
            <a:r>
              <a:rPr lang="en-US" sz="1800" b="0" kern="0" baseline="-25000" dirty="0" err="1"/>
              <a:t>t,SET</a:t>
            </a:r>
            <a:r>
              <a:rPr lang="en-US" sz="1800" b="0" kern="0" dirty="0"/>
              <a:t>, 𝜏</a:t>
            </a:r>
            <a:r>
              <a:rPr lang="en-US" sz="1800" b="0" kern="0" baseline="-25000" dirty="0"/>
              <a:t>SET</a:t>
            </a:r>
          </a:p>
          <a:p>
            <a:pPr marL="0" indent="0" defTabSz="914400">
              <a:buFontTx/>
              <a:buNone/>
            </a:pPr>
            <a:endParaRPr lang="en-US" sz="1800" b="0" kern="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18A74A7-D4B7-4342-954F-F4B9D0F0E2D2}"/>
              </a:ext>
            </a:extLst>
          </p:cNvPr>
          <p:cNvGrpSpPr/>
          <p:nvPr/>
        </p:nvGrpSpPr>
        <p:grpSpPr>
          <a:xfrm>
            <a:off x="8256453" y="5105400"/>
            <a:ext cx="1344747" cy="1234553"/>
            <a:chOff x="7880317" y="4527745"/>
            <a:chExt cx="1344747" cy="123455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C1BD266-680D-BF4D-A3C5-C0D00756649B}"/>
                </a:ext>
              </a:extLst>
            </p:cNvPr>
            <p:cNvGrpSpPr/>
            <p:nvPr/>
          </p:nvGrpSpPr>
          <p:grpSpPr>
            <a:xfrm>
              <a:off x="7925610" y="4536715"/>
              <a:ext cx="1299454" cy="1225583"/>
              <a:chOff x="8228861" y="5211696"/>
              <a:chExt cx="1299454" cy="122558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3A316E0-185F-DE4B-88CA-18622E723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8861" y="5211696"/>
                <a:ext cx="1299454" cy="1225583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D7ECB59-1EFB-6842-A7D1-16CE0BEB9B3F}"/>
                  </a:ext>
                </a:extLst>
              </p:cNvPr>
              <p:cNvSpPr txBox="1"/>
              <p:nvPr/>
            </p:nvSpPr>
            <p:spPr>
              <a:xfrm>
                <a:off x="8312378" y="5239933"/>
                <a:ext cx="114165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bg1"/>
                    </a:solidFill>
                  </a:rPr>
                  <a:t>Amorphous (</a:t>
                </a:r>
                <a:r>
                  <a:rPr lang="en-US" sz="1050" b="1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1050" b="1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025F0E-D78D-F145-BD75-994B340C1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0317" y="4531373"/>
              <a:ext cx="1299454" cy="1225583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795A2A-8548-3F4A-8EAC-A9A511C1338E}"/>
                </a:ext>
              </a:extLst>
            </p:cNvPr>
            <p:cNvSpPr txBox="1"/>
            <p:nvPr/>
          </p:nvSpPr>
          <p:spPr>
            <a:xfrm>
              <a:off x="8082064" y="4654829"/>
              <a:ext cx="93968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Amorphous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244B2D7-F9F3-8A40-839D-EE94EA794ABE}"/>
                </a:ext>
              </a:extLst>
            </p:cNvPr>
            <p:cNvSpPr/>
            <p:nvPr/>
          </p:nvSpPr>
          <p:spPr>
            <a:xfrm>
              <a:off x="7936403" y="4527745"/>
              <a:ext cx="1216601" cy="1229212"/>
            </a:xfrm>
            <a:prstGeom prst="ellipse">
              <a:avLst/>
            </a:prstGeom>
            <a:noFill/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ADF1E63-0832-B743-98C5-B28A47C7FB48}"/>
              </a:ext>
            </a:extLst>
          </p:cNvPr>
          <p:cNvGrpSpPr/>
          <p:nvPr/>
        </p:nvGrpSpPr>
        <p:grpSpPr>
          <a:xfrm>
            <a:off x="762000" y="959388"/>
            <a:ext cx="4553769" cy="3003012"/>
            <a:chOff x="497980" y="806988"/>
            <a:chExt cx="4553769" cy="3003012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664C6B-E024-1E4A-9F9D-755099B91418}"/>
                </a:ext>
              </a:extLst>
            </p:cNvPr>
            <p:cNvGrpSpPr/>
            <p:nvPr/>
          </p:nvGrpSpPr>
          <p:grpSpPr>
            <a:xfrm>
              <a:off x="1162743" y="1187116"/>
              <a:ext cx="2929524" cy="2597052"/>
              <a:chOff x="1162743" y="1187116"/>
              <a:chExt cx="2929524" cy="259705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F00C81E-8A84-2047-B1B6-1E9759A25CD6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2743" y="1190308"/>
                <a:ext cx="2929524" cy="259386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11ABCC-4D69-3C48-8640-7F5DAB337197}"/>
                  </a:ext>
                </a:extLst>
              </p:cNvPr>
              <p:cNvSpPr txBox="1"/>
              <p:nvPr/>
            </p:nvSpPr>
            <p:spPr>
              <a:xfrm>
                <a:off x="2609511" y="2051192"/>
                <a:ext cx="655787" cy="420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SET</a:t>
                </a:r>
              </a:p>
              <a:p>
                <a:pPr algn="ctr"/>
                <a:r>
                  <a:rPr lang="en-US" sz="1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State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E4CAB1-4E69-7343-B359-716DF9ECCF51}"/>
                  </a:ext>
                </a:extLst>
              </p:cNvPr>
              <p:cNvSpPr txBox="1"/>
              <p:nvPr/>
            </p:nvSpPr>
            <p:spPr>
              <a:xfrm>
                <a:off x="3451366" y="2051960"/>
                <a:ext cx="478352" cy="420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CC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RST</a:t>
                </a:r>
              </a:p>
              <a:p>
                <a:pPr algn="ctr"/>
                <a:r>
                  <a:rPr lang="en-US" sz="1200" b="1" dirty="0">
                    <a:solidFill>
                      <a:srgbClr val="CC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State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87D166-2923-D54D-A90E-C60A1D4897FF}"/>
                  </a:ext>
                </a:extLst>
              </p:cNvPr>
              <p:cNvSpPr txBox="1"/>
              <p:nvPr/>
            </p:nvSpPr>
            <p:spPr>
              <a:xfrm>
                <a:off x="2020173" y="1187116"/>
                <a:ext cx="1046470" cy="58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On-bias</a:t>
                </a:r>
              </a:p>
              <a:p>
                <a:r>
                  <a:rPr lang="en-US" sz="12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a.k.a.</a:t>
                </a:r>
              </a:p>
              <a:p>
                <a:r>
                  <a:rPr lang="en-US" sz="12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Snapback NDR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15B326-A564-AE4B-A635-A715904C4C5E}"/>
                  </a:ext>
                </a:extLst>
              </p:cNvPr>
              <p:cNvSpPr txBox="1"/>
              <p:nvPr/>
            </p:nvSpPr>
            <p:spPr>
              <a:xfrm>
                <a:off x="2020173" y="2648479"/>
                <a:ext cx="643454" cy="58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Off-bias</a:t>
                </a:r>
              </a:p>
              <a:p>
                <a:r>
                  <a:rPr lang="en-US" sz="12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a.k.a.</a:t>
                </a:r>
              </a:p>
              <a:p>
                <a:r>
                  <a:rPr lang="en-US" sz="1200" b="1" dirty="0" err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SubVt</a:t>
                </a:r>
                <a:endParaRPr lang="en-US" sz="12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Line 10">
                <a:extLst>
                  <a:ext uri="{FF2B5EF4-FFF2-40B4-BE49-F238E27FC236}">
                    <a16:creationId xmlns:a16="http://schemas.microsoft.com/office/drawing/2014/main" id="{9FA29F05-EDB9-DD43-8032-0B5A3F45C5A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2524228" y="3000859"/>
                <a:ext cx="100152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Line 10">
                <a:extLst>
                  <a:ext uri="{FF2B5EF4-FFF2-40B4-BE49-F238E27FC236}">
                    <a16:creationId xmlns:a16="http://schemas.microsoft.com/office/drawing/2014/main" id="{F40CC0C7-E8AA-8D4B-B6E3-EB4DD8F2B63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3197050" y="3000859"/>
                <a:ext cx="100152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Line 10">
                <a:extLst>
                  <a:ext uri="{FF2B5EF4-FFF2-40B4-BE49-F238E27FC236}">
                    <a16:creationId xmlns:a16="http://schemas.microsoft.com/office/drawing/2014/main" id="{9616281F-BDB7-1A46-9469-A46013AD139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2625674" y="2776408"/>
                <a:ext cx="14504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B7490F-CB58-D345-A676-FE883318685D}"/>
                  </a:ext>
                </a:extLst>
              </p:cNvPr>
              <p:cNvSpPr txBox="1"/>
              <p:nvPr/>
            </p:nvSpPr>
            <p:spPr>
              <a:xfrm>
                <a:off x="3180682" y="1771113"/>
                <a:ext cx="324886" cy="197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sz="1200" b="1" baseline="-250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DM</a:t>
                </a:r>
              </a:p>
            </p:txBody>
          </p:sp>
        </p:grp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C9FB43DE-003C-3B40-B76B-5807115EC5B8}"/>
                </a:ext>
              </a:extLst>
            </p:cNvPr>
            <p:cNvSpPr/>
            <p:nvPr/>
          </p:nvSpPr>
          <p:spPr>
            <a:xfrm>
              <a:off x="497980" y="806988"/>
              <a:ext cx="4553769" cy="300301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CA2807B9-80D9-FD4B-9426-7EDB0EB92E5B}"/>
              </a:ext>
            </a:extLst>
          </p:cNvPr>
          <p:cNvSpPr/>
          <p:nvPr/>
        </p:nvSpPr>
        <p:spPr>
          <a:xfrm>
            <a:off x="4957482" y="5818094"/>
            <a:ext cx="3281083" cy="394355"/>
          </a:xfrm>
          <a:custGeom>
            <a:avLst/>
            <a:gdLst>
              <a:gd name="connsiteX0" fmla="*/ 0 w 3281083"/>
              <a:gd name="connsiteY0" fmla="*/ 233082 h 394355"/>
              <a:gd name="connsiteX1" fmla="*/ 1676400 w 3281083"/>
              <a:gd name="connsiteY1" fmla="*/ 385482 h 394355"/>
              <a:gd name="connsiteX2" fmla="*/ 3281083 w 3281083"/>
              <a:gd name="connsiteY2" fmla="*/ 0 h 39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1083" h="394355">
                <a:moveTo>
                  <a:pt x="0" y="233082"/>
                </a:moveTo>
                <a:cubicBezTo>
                  <a:pt x="564776" y="328705"/>
                  <a:pt x="1129553" y="424329"/>
                  <a:pt x="1676400" y="385482"/>
                </a:cubicBezTo>
                <a:cubicBezTo>
                  <a:pt x="2223247" y="346635"/>
                  <a:pt x="2752165" y="173317"/>
                  <a:pt x="3281083" y="0"/>
                </a:cubicBezTo>
              </a:path>
            </a:pathLst>
          </a:custGeom>
          <a:noFill/>
          <a:ln>
            <a:solidFill>
              <a:srgbClr val="92D05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9A272CF-6F87-DA45-A4E1-1CA9F60E6044}"/>
              </a:ext>
            </a:extLst>
          </p:cNvPr>
          <p:cNvSpPr/>
          <p:nvPr/>
        </p:nvSpPr>
        <p:spPr>
          <a:xfrm>
            <a:off x="3997752" y="3546993"/>
            <a:ext cx="4765248" cy="933283"/>
          </a:xfrm>
          <a:custGeom>
            <a:avLst/>
            <a:gdLst>
              <a:gd name="connsiteX0" fmla="*/ 0 w 4618653"/>
              <a:gd name="connsiteY0" fmla="*/ 1034338 h 1034338"/>
              <a:gd name="connsiteX1" fmla="*/ 195943 w 4618653"/>
              <a:gd name="connsiteY1" fmla="*/ 959693 h 1034338"/>
              <a:gd name="connsiteX2" fmla="*/ 2724539 w 4618653"/>
              <a:gd name="connsiteY2" fmla="*/ 138599 h 1034338"/>
              <a:gd name="connsiteX3" fmla="*/ 4618653 w 4618653"/>
              <a:gd name="connsiteY3" fmla="*/ 7970 h 103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8653" h="1034338">
                <a:moveTo>
                  <a:pt x="0" y="1034338"/>
                </a:moveTo>
                <a:lnTo>
                  <a:pt x="195943" y="959693"/>
                </a:lnTo>
                <a:cubicBezTo>
                  <a:pt x="650033" y="810403"/>
                  <a:pt x="1987421" y="297219"/>
                  <a:pt x="2724539" y="138599"/>
                </a:cubicBezTo>
                <a:cubicBezTo>
                  <a:pt x="3461657" y="-20021"/>
                  <a:pt x="4040155" y="-6026"/>
                  <a:pt x="4618653" y="7970"/>
                </a:cubicBezTo>
              </a:path>
            </a:pathLst>
          </a:custGeom>
          <a:noFill/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30B3C4DB-B9A5-A145-A156-34E25943B4C5}"/>
              </a:ext>
            </a:extLst>
          </p:cNvPr>
          <p:cNvSpPr/>
          <p:nvPr/>
        </p:nvSpPr>
        <p:spPr>
          <a:xfrm>
            <a:off x="4560462" y="3534864"/>
            <a:ext cx="3874411" cy="767650"/>
          </a:xfrm>
          <a:custGeom>
            <a:avLst/>
            <a:gdLst>
              <a:gd name="connsiteX0" fmla="*/ 0 w 4441371"/>
              <a:gd name="connsiteY0" fmla="*/ 943830 h 943830"/>
              <a:gd name="connsiteX1" fmla="*/ 2649894 w 4441371"/>
              <a:gd name="connsiteY1" fmla="*/ 132067 h 943830"/>
              <a:gd name="connsiteX2" fmla="*/ 4441371 w 4441371"/>
              <a:gd name="connsiteY2" fmla="*/ 10769 h 94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1371" h="943830">
                <a:moveTo>
                  <a:pt x="0" y="943830"/>
                </a:moveTo>
                <a:cubicBezTo>
                  <a:pt x="954833" y="615703"/>
                  <a:pt x="1909666" y="287577"/>
                  <a:pt x="2649894" y="132067"/>
                </a:cubicBezTo>
                <a:cubicBezTo>
                  <a:pt x="3390123" y="-23443"/>
                  <a:pt x="3915747" y="-6337"/>
                  <a:pt x="4441371" y="10769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94068BD-F479-1340-A487-DC3CB9166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2" r="36079" b="35928"/>
          <a:stretch/>
        </p:blipFill>
        <p:spPr>
          <a:xfrm>
            <a:off x="1219200" y="4168081"/>
            <a:ext cx="816814" cy="8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3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942267-4B39-204E-932D-8FA94351D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in a 3DXP cell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A7538-88FA-9C40-B56C-2D9BE68C1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SD: Selector</a:t>
            </a:r>
          </a:p>
          <a:p>
            <a:r>
              <a:rPr lang="en-US" sz="2400" dirty="0"/>
              <a:t>PM: Storage</a:t>
            </a:r>
          </a:p>
          <a:p>
            <a:r>
              <a:rPr lang="en-US" sz="2400" dirty="0"/>
              <a:t>Electrodes: Physical Barrier and Electrical conductor</a:t>
            </a:r>
          </a:p>
        </p:txBody>
      </p:sp>
    </p:spTree>
    <p:extLst>
      <p:ext uri="{BB962C8B-B14F-4D97-AF65-F5344CB8AC3E}">
        <p14:creationId xmlns:p14="http://schemas.microsoft.com/office/powerpoint/2010/main" val="1445632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/>
          <p:nvPr/>
        </p:nvGrpSpPr>
        <p:grpSpPr>
          <a:xfrm>
            <a:off x="3475628" y="1979808"/>
            <a:ext cx="4090483" cy="3129130"/>
            <a:chOff x="343790" y="794254"/>
            <a:chExt cx="4531057" cy="3474159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3790" y="794254"/>
              <a:ext cx="4531057" cy="347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590" y="1175255"/>
              <a:ext cx="18097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529579" y="1203056"/>
              <a:ext cx="850895" cy="307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(120nm)</a:t>
              </a:r>
              <a:r>
                <a:rPr lang="en-US" sz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59178" y="1556255"/>
              <a:ext cx="763888" cy="3075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(45nm)</a:t>
              </a:r>
              <a:r>
                <a:rPr lang="en-US" sz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1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01390" y="794254"/>
              <a:ext cx="762000" cy="990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05790" y="794254"/>
              <a:ext cx="2438400" cy="197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3790" y="1906213"/>
              <a:ext cx="186989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88648" y="1323460"/>
              <a:ext cx="1153638" cy="375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  [A/nm</a:t>
              </a:r>
              <a:r>
                <a:rPr lang="en-US" sz="1600" b="1" baseline="300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en-US" sz="1600" b="1" baseline="30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96390" y="3735013"/>
              <a:ext cx="6096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064694" y="3756872"/>
              <a:ext cx="1010847" cy="375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 [Volts]</a:t>
              </a:r>
              <a:endParaRPr lang="en-US" sz="1200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3" name="Group 259"/>
          <p:cNvGrpSpPr/>
          <p:nvPr/>
        </p:nvGrpSpPr>
        <p:grpSpPr>
          <a:xfrm>
            <a:off x="6985563" y="2109209"/>
            <a:ext cx="3405565" cy="2709012"/>
            <a:chOff x="2365436" y="2353104"/>
            <a:chExt cx="3405565" cy="2709012"/>
          </a:xfrm>
        </p:grpSpPr>
        <p:pic>
          <p:nvPicPr>
            <p:cNvPr id="261" name="Picture 26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0" t="3348" r="15116" b="15538"/>
            <a:stretch/>
          </p:blipFill>
          <p:spPr bwMode="auto">
            <a:xfrm>
              <a:off x="2811610" y="2424621"/>
              <a:ext cx="2959391" cy="2355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2" name="TextBox 13"/>
            <p:cNvSpPr txBox="1"/>
            <p:nvPr/>
          </p:nvSpPr>
          <p:spPr>
            <a:xfrm>
              <a:off x="4782199" y="3317682"/>
              <a:ext cx="84459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Full-STACK</a:t>
              </a:r>
            </a:p>
          </p:txBody>
        </p:sp>
        <p:sp>
          <p:nvSpPr>
            <p:cNvPr id="263" name="TextBox 46"/>
            <p:cNvSpPr txBox="1"/>
            <p:nvPr/>
          </p:nvSpPr>
          <p:spPr>
            <a:xfrm>
              <a:off x="2999874" y="3672895"/>
              <a:ext cx="106118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rgbClr val="FF9900"/>
                  </a:solidFill>
                </a:rPr>
                <a:t>Electrode only</a:t>
              </a:r>
            </a:p>
          </p:txBody>
        </p:sp>
        <p:cxnSp>
          <p:nvCxnSpPr>
            <p:cNvPr id="265" name="Straight Connector 264"/>
            <p:cNvCxnSpPr/>
            <p:nvPr/>
          </p:nvCxnSpPr>
          <p:spPr>
            <a:xfrm>
              <a:off x="3366856" y="2683972"/>
              <a:ext cx="182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Rectangle 266"/>
            <p:cNvSpPr/>
            <p:nvPr/>
          </p:nvSpPr>
          <p:spPr>
            <a:xfrm>
              <a:off x="3914274" y="4815895"/>
              <a:ext cx="727892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 [Volts]</a:t>
              </a:r>
              <a:endParaRPr lang="en-US" sz="1600" b="1" dirty="0">
                <a:solidFill>
                  <a:schemeClr val="accent6"/>
                </a:solidFill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 rot="16200000">
              <a:off x="2009345" y="2735703"/>
              <a:ext cx="95840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 [MA/cm</a:t>
              </a:r>
              <a:r>
                <a:rPr lang="en-US" sz="1600" b="1" baseline="300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en-US" sz="1600" b="1" baseline="30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2628868" y="2843071"/>
              <a:ext cx="18274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48</a:t>
              </a: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2640302" y="3364637"/>
              <a:ext cx="18274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32</a:t>
              </a: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2630956" y="3875638"/>
              <a:ext cx="18274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2628868" y="2353104"/>
              <a:ext cx="18274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64</a:t>
              </a:r>
            </a:p>
          </p:txBody>
        </p:sp>
      </p:grpSp>
      <p:grpSp>
        <p:nvGrpSpPr>
          <p:cNvPr id="4" name="Group 229"/>
          <p:cNvGrpSpPr/>
          <p:nvPr/>
        </p:nvGrpSpPr>
        <p:grpSpPr>
          <a:xfrm>
            <a:off x="1912480" y="1657350"/>
            <a:ext cx="1364121" cy="2198002"/>
            <a:chOff x="388479" y="1025250"/>
            <a:chExt cx="1731956" cy="271221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479" y="1025250"/>
              <a:ext cx="1731956" cy="2712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535523" y="2528190"/>
              <a:ext cx="1255018" cy="721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n>
                    <a:solidFill>
                      <a:schemeClr val="bg1"/>
                    </a:solidFill>
                  </a:ln>
                  <a:latin typeface="Calibri" panose="020F0502020204030204" pitchFamily="34" charset="0"/>
                  <a:cs typeface="Calibri" panose="020F0502020204030204" pitchFamily="34" charset="0"/>
                </a:rPr>
                <a:t>Bottom</a:t>
              </a:r>
            </a:p>
            <a:p>
              <a:r>
                <a:rPr lang="en-US" sz="1600" b="1" dirty="0">
                  <a:ln>
                    <a:solidFill>
                      <a:schemeClr val="bg1"/>
                    </a:solidFill>
                  </a:ln>
                  <a:latin typeface="Calibri" panose="020F0502020204030204" pitchFamily="34" charset="0"/>
                  <a:cs typeface="Calibri" panose="020F0502020204030204" pitchFamily="34" charset="0"/>
                </a:rPr>
                <a:t>Electrode</a:t>
              </a:r>
              <a:endParaRPr lang="en-US" sz="1200" b="1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6989" y="1512765"/>
              <a:ext cx="1129241" cy="645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n>
                    <a:solidFill>
                      <a:schemeClr val="bg1"/>
                    </a:solidFill>
                  </a:ln>
                  <a:latin typeface="Calibri" panose="020F0502020204030204" pitchFamily="34" charset="0"/>
                  <a:cs typeface="Calibri" panose="020F0502020204030204" pitchFamily="34" charset="0"/>
                </a:rPr>
                <a:t>Top </a:t>
              </a:r>
            </a:p>
            <a:p>
              <a:r>
                <a:rPr lang="en-US" sz="1400" b="1" dirty="0">
                  <a:ln>
                    <a:solidFill>
                      <a:schemeClr val="bg1"/>
                    </a:solidFill>
                  </a:ln>
                  <a:latin typeface="Calibri" panose="020F0502020204030204" pitchFamily="34" charset="0"/>
                  <a:cs typeface="Calibri" panose="020F0502020204030204" pitchFamily="34" charset="0"/>
                </a:rPr>
                <a:t>Electrode</a:t>
              </a:r>
              <a:endParaRPr lang="en-US" sz="1100" b="1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6" name="Group 88"/>
          <p:cNvGrpSpPr/>
          <p:nvPr/>
        </p:nvGrpSpPr>
        <p:grpSpPr>
          <a:xfrm>
            <a:off x="4599883" y="657784"/>
            <a:ext cx="1846537" cy="1468893"/>
            <a:chOff x="2967585" y="104774"/>
            <a:chExt cx="1846537" cy="1468893"/>
          </a:xfrm>
        </p:grpSpPr>
        <p:sp>
          <p:nvSpPr>
            <p:cNvPr id="68" name="Parallelogram 67"/>
            <p:cNvSpPr/>
            <p:nvPr/>
          </p:nvSpPr>
          <p:spPr>
            <a:xfrm rot="5400000">
              <a:off x="3229215" y="283300"/>
              <a:ext cx="1391933" cy="1130133"/>
            </a:xfrm>
            <a:prstGeom prst="parallelogram">
              <a:avLst>
                <a:gd name="adj" fmla="val 6554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alf Frame 73"/>
            <p:cNvSpPr/>
            <p:nvPr/>
          </p:nvSpPr>
          <p:spPr>
            <a:xfrm flipH="1">
              <a:off x="3018369" y="609601"/>
              <a:ext cx="326170" cy="228600"/>
            </a:xfrm>
            <a:prstGeom prst="halfFrame">
              <a:avLst>
                <a:gd name="adj1" fmla="val 7519"/>
                <a:gd name="adj2" fmla="val 7903"/>
              </a:avLst>
            </a:prstGeom>
            <a:solidFill>
              <a:srgbClr val="C0C0C0">
                <a:alpha val="25882"/>
              </a:srgbClr>
            </a:solidFill>
            <a:ln>
              <a:solidFill>
                <a:schemeClr val="accent2">
                  <a:alpha val="25882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</a:t>
              </a: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3365667" y="609600"/>
              <a:ext cx="1130133" cy="762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Half Frame 71"/>
            <p:cNvSpPr/>
            <p:nvPr/>
          </p:nvSpPr>
          <p:spPr>
            <a:xfrm>
              <a:off x="4487952" y="1348740"/>
              <a:ext cx="326170" cy="224927"/>
            </a:xfrm>
            <a:prstGeom prst="halfFrame">
              <a:avLst>
                <a:gd name="adj1" fmla="val 7519"/>
                <a:gd name="adj2" fmla="val 7903"/>
              </a:avLst>
            </a:prstGeom>
            <a:solidFill>
              <a:schemeClr val="accent1">
                <a:alpha val="26000"/>
              </a:schemeClr>
            </a:solidFill>
            <a:ln>
              <a:solidFill>
                <a:schemeClr val="accent2">
                  <a:alpha val="2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</a:t>
              </a:r>
            </a:p>
          </p:txBody>
        </p:sp>
        <p:sp>
          <p:nvSpPr>
            <p:cNvPr id="81" name="Oval 80"/>
            <p:cNvSpPr/>
            <p:nvPr/>
          </p:nvSpPr>
          <p:spPr>
            <a:xfrm>
              <a:off x="4510726" y="1329688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436480" y="1329688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255790" y="120141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4457700" y="1242059"/>
              <a:ext cx="80010" cy="87631"/>
            </a:xfrm>
            <a:custGeom>
              <a:avLst/>
              <a:gdLst>
                <a:gd name="connsiteX0" fmla="*/ 80010 w 80010"/>
                <a:gd name="connsiteY0" fmla="*/ 70486 h 70486"/>
                <a:gd name="connsiteX1" fmla="*/ 32385 w 80010"/>
                <a:gd name="connsiteY1" fmla="*/ 1 h 70486"/>
                <a:gd name="connsiteX2" fmla="*/ 0 w 80010"/>
                <a:gd name="connsiteY2" fmla="*/ 68581 h 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" h="70486">
                  <a:moveTo>
                    <a:pt x="80010" y="70486"/>
                  </a:moveTo>
                  <a:cubicBezTo>
                    <a:pt x="62865" y="35402"/>
                    <a:pt x="45720" y="318"/>
                    <a:pt x="32385" y="1"/>
                  </a:cubicBezTo>
                  <a:cubicBezTo>
                    <a:pt x="19050" y="-317"/>
                    <a:pt x="5715" y="56516"/>
                    <a:pt x="0" y="68581"/>
                  </a:cubicBezTo>
                </a:path>
              </a:pathLst>
            </a:custGeom>
            <a:noFill/>
            <a:ln w="3175">
              <a:solidFill>
                <a:schemeClr val="accent6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4391025" y="1375410"/>
              <a:ext cx="70521" cy="168923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4210107" y="1245226"/>
              <a:ext cx="68542" cy="192406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 flipH="1">
              <a:off x="4278646" y="1247129"/>
              <a:ext cx="45719" cy="256555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headEnd type="stealth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072282" y="1077900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4026599" y="1121715"/>
              <a:ext cx="68542" cy="192406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 flipH="1">
              <a:off x="4095138" y="1123618"/>
              <a:ext cx="45719" cy="256555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headEnd type="stealth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902321" y="956616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3856638" y="1000431"/>
              <a:ext cx="68542" cy="192406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 flipH="1">
              <a:off x="3925177" y="1002334"/>
              <a:ext cx="45719" cy="256555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headEnd type="stealth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745489" y="857886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3699806" y="901701"/>
              <a:ext cx="68542" cy="192406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 100"/>
            <p:cNvSpPr/>
            <p:nvPr/>
          </p:nvSpPr>
          <p:spPr>
            <a:xfrm flipH="1">
              <a:off x="3768345" y="903604"/>
              <a:ext cx="45719" cy="256555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headEnd type="stealth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577682" y="746760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3531999" y="790575"/>
              <a:ext cx="68542" cy="192406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 flipH="1">
              <a:off x="3600538" y="792478"/>
              <a:ext cx="45719" cy="256555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headEnd type="stealth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418786" y="638173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3373103" y="681988"/>
              <a:ext cx="68542" cy="192406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 flipH="1">
              <a:off x="3441642" y="683891"/>
              <a:ext cx="45719" cy="256555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headEnd type="stealth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319298" y="830576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2967585" y="615313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222186" y="6096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222186" y="56388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 115"/>
            <p:cNvSpPr/>
            <p:nvPr/>
          </p:nvSpPr>
          <p:spPr>
            <a:xfrm flipH="1">
              <a:off x="3253462" y="655320"/>
              <a:ext cx="65835" cy="198115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headEnd type="stealth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3319297" y="531491"/>
              <a:ext cx="122347" cy="87631"/>
            </a:xfrm>
            <a:custGeom>
              <a:avLst/>
              <a:gdLst>
                <a:gd name="connsiteX0" fmla="*/ 80010 w 80010"/>
                <a:gd name="connsiteY0" fmla="*/ 70486 h 70486"/>
                <a:gd name="connsiteX1" fmla="*/ 32385 w 80010"/>
                <a:gd name="connsiteY1" fmla="*/ 1 h 70486"/>
                <a:gd name="connsiteX2" fmla="*/ 0 w 80010"/>
                <a:gd name="connsiteY2" fmla="*/ 68581 h 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" h="70486">
                  <a:moveTo>
                    <a:pt x="80010" y="70486"/>
                  </a:moveTo>
                  <a:cubicBezTo>
                    <a:pt x="62865" y="35402"/>
                    <a:pt x="45720" y="318"/>
                    <a:pt x="32385" y="1"/>
                  </a:cubicBezTo>
                  <a:cubicBezTo>
                    <a:pt x="19050" y="-317"/>
                    <a:pt x="5715" y="56516"/>
                    <a:pt x="0" y="68581"/>
                  </a:cubicBezTo>
                </a:path>
              </a:pathLst>
            </a:custGeom>
            <a:noFill/>
            <a:ln w="3175">
              <a:solidFill>
                <a:schemeClr val="accent6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295180" y="609600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119"/>
            <p:cNvSpPr/>
            <p:nvPr/>
          </p:nvSpPr>
          <p:spPr>
            <a:xfrm flipV="1">
              <a:off x="3022117" y="632458"/>
              <a:ext cx="200069" cy="64771"/>
            </a:xfrm>
            <a:custGeom>
              <a:avLst/>
              <a:gdLst>
                <a:gd name="connsiteX0" fmla="*/ 80010 w 80010"/>
                <a:gd name="connsiteY0" fmla="*/ 70486 h 70486"/>
                <a:gd name="connsiteX1" fmla="*/ 32385 w 80010"/>
                <a:gd name="connsiteY1" fmla="*/ 1 h 70486"/>
                <a:gd name="connsiteX2" fmla="*/ 0 w 80010"/>
                <a:gd name="connsiteY2" fmla="*/ 68581 h 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" h="70486">
                  <a:moveTo>
                    <a:pt x="80010" y="70486"/>
                  </a:moveTo>
                  <a:cubicBezTo>
                    <a:pt x="62865" y="35402"/>
                    <a:pt x="45720" y="318"/>
                    <a:pt x="32385" y="1"/>
                  </a:cubicBezTo>
                  <a:cubicBezTo>
                    <a:pt x="19050" y="-317"/>
                    <a:pt x="5715" y="56516"/>
                    <a:pt x="0" y="68581"/>
                  </a:cubicBezTo>
                </a:path>
              </a:pathLst>
            </a:custGeom>
            <a:noFill/>
            <a:ln w="3175">
              <a:solidFill>
                <a:schemeClr val="accent6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121"/>
            <p:cNvSpPr/>
            <p:nvPr/>
          </p:nvSpPr>
          <p:spPr>
            <a:xfrm flipH="1" flipV="1">
              <a:off x="3245045" y="104774"/>
              <a:ext cx="115070" cy="459107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Freeform 110"/>
          <p:cNvSpPr/>
          <p:nvPr/>
        </p:nvSpPr>
        <p:spPr>
          <a:xfrm>
            <a:off x="5161548" y="1679939"/>
            <a:ext cx="858253" cy="1046747"/>
          </a:xfrm>
          <a:custGeom>
            <a:avLst/>
            <a:gdLst>
              <a:gd name="connsiteX0" fmla="*/ 858253 w 858253"/>
              <a:gd name="connsiteY0" fmla="*/ 1046747 h 1046747"/>
              <a:gd name="connsiteX1" fmla="*/ 204537 w 858253"/>
              <a:gd name="connsiteY1" fmla="*/ 617621 h 1046747"/>
              <a:gd name="connsiteX2" fmla="*/ 0 w 858253"/>
              <a:gd name="connsiteY2" fmla="*/ 0 h 104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253" h="1046747">
                <a:moveTo>
                  <a:pt x="858253" y="1046747"/>
                </a:moveTo>
                <a:cubicBezTo>
                  <a:pt x="602916" y="919413"/>
                  <a:pt x="347579" y="792079"/>
                  <a:pt x="204537" y="617621"/>
                </a:cubicBezTo>
                <a:cubicBezTo>
                  <a:pt x="61495" y="443163"/>
                  <a:pt x="30747" y="221581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5381999" y="639969"/>
            <a:ext cx="149201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 Threshold</a:t>
            </a:r>
          </a:p>
        </p:txBody>
      </p:sp>
      <p:sp>
        <p:nvSpPr>
          <p:cNvPr id="131" name="Oval 130"/>
          <p:cNvSpPr/>
          <p:nvPr/>
        </p:nvSpPr>
        <p:spPr>
          <a:xfrm>
            <a:off x="5968865" y="2049598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5771748" y="1934090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5601787" y="1821412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5429115" y="1713169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5279053" y="1608050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5113636" y="1497891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37"/>
          <p:cNvGrpSpPr/>
          <p:nvPr/>
        </p:nvGrpSpPr>
        <p:grpSpPr>
          <a:xfrm>
            <a:off x="7695306" y="4906329"/>
            <a:ext cx="2478763" cy="1717069"/>
            <a:chOff x="2039971" y="3838574"/>
            <a:chExt cx="1832715" cy="1467819"/>
          </a:xfrm>
        </p:grpSpPr>
        <p:sp>
          <p:nvSpPr>
            <p:cNvPr id="139" name="Parallelogram 138"/>
            <p:cNvSpPr/>
            <p:nvPr/>
          </p:nvSpPr>
          <p:spPr>
            <a:xfrm rot="5400000">
              <a:off x="2564311" y="4043573"/>
              <a:ext cx="795405" cy="1130136"/>
            </a:xfrm>
            <a:prstGeom prst="parallelogram">
              <a:avLst>
                <a:gd name="adj" fmla="val 6564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0" name="Freeform 139"/>
            <p:cNvSpPr/>
            <p:nvPr/>
          </p:nvSpPr>
          <p:spPr>
            <a:xfrm>
              <a:off x="2393136" y="3838574"/>
              <a:ext cx="153849" cy="441961"/>
            </a:xfrm>
            <a:custGeom>
              <a:avLst/>
              <a:gdLst>
                <a:gd name="connsiteX0" fmla="*/ 4104 w 211922"/>
                <a:gd name="connsiteY0" fmla="*/ 471099 h 478027"/>
                <a:gd name="connsiteX1" fmla="*/ 4104 w 211922"/>
                <a:gd name="connsiteY1" fmla="*/ 270208 h 478027"/>
                <a:gd name="connsiteX2" fmla="*/ 4104 w 211922"/>
                <a:gd name="connsiteY2" fmla="*/ 45 h 478027"/>
                <a:gd name="connsiteX3" fmla="*/ 59522 w 211922"/>
                <a:gd name="connsiteY3" fmla="*/ 290990 h 478027"/>
                <a:gd name="connsiteX4" fmla="*/ 211922 w 211922"/>
                <a:gd name="connsiteY4" fmla="*/ 478027 h 47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22" h="478027">
                  <a:moveTo>
                    <a:pt x="4104" y="471099"/>
                  </a:moveTo>
                  <a:lnTo>
                    <a:pt x="4104" y="270208"/>
                  </a:lnTo>
                  <a:cubicBezTo>
                    <a:pt x="4104" y="191699"/>
                    <a:pt x="-5132" y="-3419"/>
                    <a:pt x="4104" y="45"/>
                  </a:cubicBezTo>
                  <a:cubicBezTo>
                    <a:pt x="13340" y="3509"/>
                    <a:pt x="24886" y="211326"/>
                    <a:pt x="59522" y="290990"/>
                  </a:cubicBezTo>
                  <a:cubicBezTo>
                    <a:pt x="94158" y="370654"/>
                    <a:pt x="211922" y="478027"/>
                    <a:pt x="211922" y="478027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1" name="Freeform 140"/>
            <p:cNvSpPr/>
            <p:nvPr/>
          </p:nvSpPr>
          <p:spPr>
            <a:xfrm flipH="1" flipV="1">
              <a:off x="3392768" y="4937693"/>
              <a:ext cx="136217" cy="340044"/>
            </a:xfrm>
            <a:custGeom>
              <a:avLst/>
              <a:gdLst>
                <a:gd name="connsiteX0" fmla="*/ 4104 w 211922"/>
                <a:gd name="connsiteY0" fmla="*/ 471099 h 478027"/>
                <a:gd name="connsiteX1" fmla="*/ 4104 w 211922"/>
                <a:gd name="connsiteY1" fmla="*/ 270208 h 478027"/>
                <a:gd name="connsiteX2" fmla="*/ 4104 w 211922"/>
                <a:gd name="connsiteY2" fmla="*/ 45 h 478027"/>
                <a:gd name="connsiteX3" fmla="*/ 59522 w 211922"/>
                <a:gd name="connsiteY3" fmla="*/ 290990 h 478027"/>
                <a:gd name="connsiteX4" fmla="*/ 211922 w 211922"/>
                <a:gd name="connsiteY4" fmla="*/ 478027 h 47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22" h="478027">
                  <a:moveTo>
                    <a:pt x="4104" y="471099"/>
                  </a:moveTo>
                  <a:lnTo>
                    <a:pt x="4104" y="270208"/>
                  </a:lnTo>
                  <a:cubicBezTo>
                    <a:pt x="4104" y="191699"/>
                    <a:pt x="-5132" y="-3419"/>
                    <a:pt x="4104" y="45"/>
                  </a:cubicBezTo>
                  <a:cubicBezTo>
                    <a:pt x="13340" y="3509"/>
                    <a:pt x="24886" y="211326"/>
                    <a:pt x="59522" y="290990"/>
                  </a:cubicBezTo>
                  <a:cubicBezTo>
                    <a:pt x="94158" y="370654"/>
                    <a:pt x="211922" y="478027"/>
                    <a:pt x="211922" y="478027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2" name="Half Frame 141"/>
            <p:cNvSpPr/>
            <p:nvPr/>
          </p:nvSpPr>
          <p:spPr>
            <a:xfrm flipH="1">
              <a:off x="2066966" y="4309618"/>
              <a:ext cx="326170" cy="228600"/>
            </a:xfrm>
            <a:prstGeom prst="halfFrame">
              <a:avLst>
                <a:gd name="adj1" fmla="val 7519"/>
                <a:gd name="adj2" fmla="val 7903"/>
              </a:avLst>
            </a:prstGeom>
            <a:solidFill>
              <a:srgbClr val="C0C0C0">
                <a:alpha val="25882"/>
              </a:srgbClr>
            </a:solidFill>
            <a:ln>
              <a:solidFill>
                <a:schemeClr val="accent2">
                  <a:alpha val="25882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</a:t>
              </a:r>
            </a:p>
          </p:txBody>
        </p:sp>
        <p:sp>
          <p:nvSpPr>
            <p:cNvPr id="143" name="Half Frame 142"/>
            <p:cNvSpPr/>
            <p:nvPr/>
          </p:nvSpPr>
          <p:spPr>
            <a:xfrm>
              <a:off x="3523269" y="5081466"/>
              <a:ext cx="326170" cy="224927"/>
            </a:xfrm>
            <a:prstGeom prst="halfFrame">
              <a:avLst>
                <a:gd name="adj1" fmla="val 7519"/>
                <a:gd name="adj2" fmla="val 7903"/>
              </a:avLst>
            </a:prstGeom>
            <a:solidFill>
              <a:schemeClr val="accent1">
                <a:alpha val="26000"/>
              </a:schemeClr>
            </a:solidFill>
            <a:ln>
              <a:solidFill>
                <a:schemeClr val="accent2">
                  <a:alpha val="2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</a:t>
              </a:r>
            </a:p>
          </p:txBody>
        </p:sp>
        <p:sp>
          <p:nvSpPr>
            <p:cNvPr id="144" name="Oval 143"/>
            <p:cNvSpPr/>
            <p:nvPr/>
          </p:nvSpPr>
          <p:spPr>
            <a:xfrm>
              <a:off x="3534928" y="5069277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5" name="Oval 144"/>
            <p:cNvSpPr/>
            <p:nvPr/>
          </p:nvSpPr>
          <p:spPr>
            <a:xfrm>
              <a:off x="3431115" y="5069277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6" name="Freeform 145"/>
            <p:cNvSpPr/>
            <p:nvPr/>
          </p:nvSpPr>
          <p:spPr>
            <a:xfrm>
              <a:off x="3450454" y="4981648"/>
              <a:ext cx="111458" cy="87631"/>
            </a:xfrm>
            <a:custGeom>
              <a:avLst/>
              <a:gdLst>
                <a:gd name="connsiteX0" fmla="*/ 80010 w 80010"/>
                <a:gd name="connsiteY0" fmla="*/ 70486 h 70486"/>
                <a:gd name="connsiteX1" fmla="*/ 32385 w 80010"/>
                <a:gd name="connsiteY1" fmla="*/ 1 h 70486"/>
                <a:gd name="connsiteX2" fmla="*/ 0 w 80010"/>
                <a:gd name="connsiteY2" fmla="*/ 68581 h 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" h="70486">
                  <a:moveTo>
                    <a:pt x="80010" y="70486"/>
                  </a:moveTo>
                  <a:cubicBezTo>
                    <a:pt x="62865" y="35402"/>
                    <a:pt x="45720" y="318"/>
                    <a:pt x="32385" y="1"/>
                  </a:cubicBezTo>
                  <a:cubicBezTo>
                    <a:pt x="19050" y="-317"/>
                    <a:pt x="5715" y="56516"/>
                    <a:pt x="0" y="68581"/>
                  </a:cubicBezTo>
                </a:path>
              </a:pathLst>
            </a:custGeom>
            <a:noFill/>
            <a:ln w="3175">
              <a:solidFill>
                <a:schemeClr val="accent6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7" name="Oval 146"/>
            <p:cNvSpPr/>
            <p:nvPr/>
          </p:nvSpPr>
          <p:spPr>
            <a:xfrm>
              <a:off x="2570752" y="4591937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8" name="Oval 147"/>
            <p:cNvSpPr/>
            <p:nvPr/>
          </p:nvSpPr>
          <p:spPr>
            <a:xfrm>
              <a:off x="2039971" y="432898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9" name="Oval 148"/>
            <p:cNvSpPr/>
            <p:nvPr/>
          </p:nvSpPr>
          <p:spPr>
            <a:xfrm>
              <a:off x="2294572" y="4323272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0" name="Oval 149"/>
            <p:cNvSpPr/>
            <p:nvPr/>
          </p:nvSpPr>
          <p:spPr>
            <a:xfrm>
              <a:off x="2294572" y="427755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1" name="Freeform 150"/>
            <p:cNvSpPr/>
            <p:nvPr/>
          </p:nvSpPr>
          <p:spPr>
            <a:xfrm flipV="1">
              <a:off x="2094503" y="4346129"/>
              <a:ext cx="200069" cy="64771"/>
            </a:xfrm>
            <a:custGeom>
              <a:avLst/>
              <a:gdLst>
                <a:gd name="connsiteX0" fmla="*/ 80010 w 80010"/>
                <a:gd name="connsiteY0" fmla="*/ 70486 h 70486"/>
                <a:gd name="connsiteX1" fmla="*/ 32385 w 80010"/>
                <a:gd name="connsiteY1" fmla="*/ 1 h 70486"/>
                <a:gd name="connsiteX2" fmla="*/ 0 w 80010"/>
                <a:gd name="connsiteY2" fmla="*/ 68581 h 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" h="70486">
                  <a:moveTo>
                    <a:pt x="80010" y="70486"/>
                  </a:moveTo>
                  <a:cubicBezTo>
                    <a:pt x="62865" y="35402"/>
                    <a:pt x="45720" y="318"/>
                    <a:pt x="32385" y="1"/>
                  </a:cubicBezTo>
                  <a:cubicBezTo>
                    <a:pt x="19050" y="-317"/>
                    <a:pt x="5715" y="56516"/>
                    <a:pt x="0" y="68581"/>
                  </a:cubicBezTo>
                </a:path>
              </a:pathLst>
            </a:custGeom>
            <a:noFill/>
            <a:ln w="3175">
              <a:solidFill>
                <a:schemeClr val="accent6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2" name="Freeform 151"/>
            <p:cNvSpPr/>
            <p:nvPr/>
          </p:nvSpPr>
          <p:spPr>
            <a:xfrm flipH="1" flipV="1">
              <a:off x="2317429" y="3979544"/>
              <a:ext cx="152630" cy="298006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3" name="Oval 152"/>
            <p:cNvSpPr/>
            <p:nvPr/>
          </p:nvSpPr>
          <p:spPr>
            <a:xfrm>
              <a:off x="3207588" y="4884355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4" name="Oval 153"/>
            <p:cNvSpPr/>
            <p:nvPr/>
          </p:nvSpPr>
          <p:spPr>
            <a:xfrm>
              <a:off x="2970337" y="4778950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5" name="Oval 154"/>
            <p:cNvSpPr/>
            <p:nvPr/>
          </p:nvSpPr>
          <p:spPr>
            <a:xfrm>
              <a:off x="2769870" y="4684635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6" name="Oval 155"/>
            <p:cNvSpPr/>
            <p:nvPr/>
          </p:nvSpPr>
          <p:spPr>
            <a:xfrm>
              <a:off x="2546985" y="421093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7" name="Oval 156"/>
            <p:cNvSpPr/>
            <p:nvPr/>
          </p:nvSpPr>
          <p:spPr>
            <a:xfrm>
              <a:off x="2792728" y="433279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8" name="Oval 157"/>
            <p:cNvSpPr/>
            <p:nvPr/>
          </p:nvSpPr>
          <p:spPr>
            <a:xfrm>
              <a:off x="3041788" y="445490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159" name="Oval 158"/>
            <p:cNvSpPr/>
            <p:nvPr/>
          </p:nvSpPr>
          <p:spPr>
            <a:xfrm>
              <a:off x="3230447" y="453821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60" name="Oval 159"/>
            <p:cNvSpPr/>
            <p:nvPr/>
          </p:nvSpPr>
          <p:spPr>
            <a:xfrm>
              <a:off x="2409641" y="4526148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61" name="Oval 160"/>
            <p:cNvSpPr/>
            <p:nvPr/>
          </p:nvSpPr>
          <p:spPr>
            <a:xfrm>
              <a:off x="3433985" y="464119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62" name="Oval 161"/>
            <p:cNvSpPr/>
            <p:nvPr/>
          </p:nvSpPr>
          <p:spPr>
            <a:xfrm flipV="1">
              <a:off x="3628848" y="5072069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63" name="Oval 162"/>
            <p:cNvSpPr/>
            <p:nvPr/>
          </p:nvSpPr>
          <p:spPr>
            <a:xfrm flipV="1">
              <a:off x="3628848" y="502635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64" name="Oval 163"/>
            <p:cNvSpPr/>
            <p:nvPr/>
          </p:nvSpPr>
          <p:spPr>
            <a:xfrm flipV="1">
              <a:off x="3826967" y="502730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65" name="Freeform 164"/>
            <p:cNvSpPr/>
            <p:nvPr/>
          </p:nvSpPr>
          <p:spPr>
            <a:xfrm flipH="1">
              <a:off x="3654519" y="4949262"/>
              <a:ext cx="200069" cy="64771"/>
            </a:xfrm>
            <a:custGeom>
              <a:avLst/>
              <a:gdLst>
                <a:gd name="connsiteX0" fmla="*/ 80010 w 80010"/>
                <a:gd name="connsiteY0" fmla="*/ 70486 h 70486"/>
                <a:gd name="connsiteX1" fmla="*/ 32385 w 80010"/>
                <a:gd name="connsiteY1" fmla="*/ 1 h 70486"/>
                <a:gd name="connsiteX2" fmla="*/ 0 w 80010"/>
                <a:gd name="connsiteY2" fmla="*/ 68581 h 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" h="70486">
                  <a:moveTo>
                    <a:pt x="80010" y="70486"/>
                  </a:moveTo>
                  <a:cubicBezTo>
                    <a:pt x="62865" y="35402"/>
                    <a:pt x="45720" y="318"/>
                    <a:pt x="32385" y="1"/>
                  </a:cubicBezTo>
                  <a:cubicBezTo>
                    <a:pt x="19050" y="-317"/>
                    <a:pt x="5715" y="56516"/>
                    <a:pt x="0" y="68581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66" name="Freeform 165"/>
            <p:cNvSpPr/>
            <p:nvPr/>
          </p:nvSpPr>
          <p:spPr>
            <a:xfrm flipV="1">
              <a:off x="3435830" y="5129158"/>
              <a:ext cx="200069" cy="64771"/>
            </a:xfrm>
            <a:custGeom>
              <a:avLst/>
              <a:gdLst>
                <a:gd name="connsiteX0" fmla="*/ 80010 w 80010"/>
                <a:gd name="connsiteY0" fmla="*/ 70486 h 70486"/>
                <a:gd name="connsiteX1" fmla="*/ 32385 w 80010"/>
                <a:gd name="connsiteY1" fmla="*/ 1 h 70486"/>
                <a:gd name="connsiteX2" fmla="*/ 0 w 80010"/>
                <a:gd name="connsiteY2" fmla="*/ 68581 h 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" h="70486">
                  <a:moveTo>
                    <a:pt x="80010" y="70486"/>
                  </a:moveTo>
                  <a:cubicBezTo>
                    <a:pt x="62865" y="35402"/>
                    <a:pt x="45720" y="318"/>
                    <a:pt x="32385" y="1"/>
                  </a:cubicBezTo>
                  <a:cubicBezTo>
                    <a:pt x="19050" y="-317"/>
                    <a:pt x="5715" y="56516"/>
                    <a:pt x="0" y="68581"/>
                  </a:cubicBezTo>
                </a:path>
              </a:pathLst>
            </a:custGeom>
            <a:noFill/>
            <a:ln w="3175">
              <a:solidFill>
                <a:schemeClr val="accent6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67" name="Freeform 166"/>
            <p:cNvSpPr/>
            <p:nvPr/>
          </p:nvSpPr>
          <p:spPr>
            <a:xfrm flipH="1">
              <a:off x="2327301" y="4393822"/>
              <a:ext cx="65835" cy="198115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headEnd type="stealth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68" name="Freeform 167"/>
            <p:cNvSpPr/>
            <p:nvPr/>
          </p:nvSpPr>
          <p:spPr>
            <a:xfrm flipV="1">
              <a:off x="3481400" y="4673166"/>
              <a:ext cx="153954" cy="354142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headEnd type="stealth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cxnSp>
          <p:nvCxnSpPr>
            <p:cNvPr id="169" name="Straight Arrow Connector 168"/>
            <p:cNvCxnSpPr/>
            <p:nvPr/>
          </p:nvCxnSpPr>
          <p:spPr>
            <a:xfrm>
              <a:off x="2720340" y="4232399"/>
              <a:ext cx="610143" cy="272854"/>
            </a:xfrm>
            <a:prstGeom prst="straightConnector1">
              <a:avLst/>
            </a:prstGeom>
            <a:ln w="3175">
              <a:solidFill>
                <a:srgbClr val="FF0000"/>
              </a:solidFill>
              <a:prstDash val="dash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/>
            <p:nvPr/>
          </p:nvCxnSpPr>
          <p:spPr>
            <a:xfrm>
              <a:off x="2533252" y="4672438"/>
              <a:ext cx="697195" cy="309209"/>
            </a:xfrm>
            <a:prstGeom prst="straightConnector1">
              <a:avLst/>
            </a:prstGeom>
            <a:ln w="3175">
              <a:solidFill>
                <a:schemeClr val="accent2"/>
              </a:solidFill>
              <a:prstDash val="dash"/>
              <a:headEnd type="stealth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1" name="Freeform 1030"/>
          <p:cNvSpPr/>
          <p:nvPr/>
        </p:nvSpPr>
        <p:spPr>
          <a:xfrm>
            <a:off x="9062512" y="3837733"/>
            <a:ext cx="1175351" cy="1463542"/>
          </a:xfrm>
          <a:custGeom>
            <a:avLst/>
            <a:gdLst>
              <a:gd name="connsiteX0" fmla="*/ 659567 w 1250253"/>
              <a:gd name="connsiteY0" fmla="*/ 131957 h 1196259"/>
              <a:gd name="connsiteX1" fmla="*/ 1229193 w 1250253"/>
              <a:gd name="connsiteY1" fmla="*/ 94482 h 1196259"/>
              <a:gd name="connsiteX2" fmla="*/ 0 w 1250253"/>
              <a:gd name="connsiteY2" fmla="*/ 1196259 h 119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0253" h="1196259">
                <a:moveTo>
                  <a:pt x="659567" y="131957"/>
                </a:moveTo>
                <a:cubicBezTo>
                  <a:pt x="999344" y="24527"/>
                  <a:pt x="1339121" y="-82902"/>
                  <a:pt x="1229193" y="94482"/>
                </a:cubicBezTo>
                <a:cubicBezTo>
                  <a:pt x="1119265" y="271866"/>
                  <a:pt x="559632" y="734062"/>
                  <a:pt x="0" y="1196259"/>
                </a:cubicBezTo>
              </a:path>
            </a:pathLst>
          </a:custGeom>
          <a:noFill/>
          <a:ln>
            <a:solidFill>
              <a:schemeClr val="accent6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TextBox 184"/>
          <p:cNvSpPr txBox="1"/>
          <p:nvPr/>
        </p:nvSpPr>
        <p:spPr>
          <a:xfrm>
            <a:off x="7012496" y="5798404"/>
            <a:ext cx="186640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Threshold, </a:t>
            </a:r>
          </a:p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(positive feedback)</a:t>
            </a:r>
          </a:p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Snapback Regime</a:t>
            </a:r>
          </a:p>
        </p:txBody>
      </p:sp>
      <p:cxnSp>
        <p:nvCxnSpPr>
          <p:cNvPr id="231" name="Straight Connector 230"/>
          <p:cNvCxnSpPr/>
          <p:nvPr/>
        </p:nvCxnSpPr>
        <p:spPr>
          <a:xfrm>
            <a:off x="8039656" y="1276911"/>
            <a:ext cx="1265779" cy="366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85"/>
          <p:cNvGrpSpPr/>
          <p:nvPr/>
        </p:nvGrpSpPr>
        <p:grpSpPr>
          <a:xfrm>
            <a:off x="7465490" y="480726"/>
            <a:ext cx="2574494" cy="1700101"/>
            <a:chOff x="6234653" y="1804123"/>
            <a:chExt cx="1838737" cy="916862"/>
          </a:xfrm>
        </p:grpSpPr>
        <p:cxnSp>
          <p:nvCxnSpPr>
            <p:cNvPr id="187" name="Straight Connector 186"/>
            <p:cNvCxnSpPr/>
            <p:nvPr/>
          </p:nvCxnSpPr>
          <p:spPr>
            <a:xfrm flipV="1">
              <a:off x="7702959" y="2445736"/>
              <a:ext cx="4125" cy="275249"/>
            </a:xfrm>
            <a:prstGeom prst="line">
              <a:avLst/>
            </a:prstGeom>
            <a:ln w="31750">
              <a:solidFill>
                <a:schemeClr val="accent2">
                  <a:alpha val="2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flipH="1" flipV="1">
              <a:off x="7688542" y="2429809"/>
              <a:ext cx="384848" cy="153524"/>
            </a:xfrm>
            <a:prstGeom prst="line">
              <a:avLst/>
            </a:prstGeom>
            <a:ln w="31750">
              <a:solidFill>
                <a:schemeClr val="accent2">
                  <a:alpha val="2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Parallelogram 188"/>
            <p:cNvSpPr/>
            <p:nvPr/>
          </p:nvSpPr>
          <p:spPr>
            <a:xfrm rot="5400000">
              <a:off x="7034273" y="1682561"/>
              <a:ext cx="162627" cy="1132471"/>
            </a:xfrm>
            <a:prstGeom prst="parallelogram">
              <a:avLst>
                <a:gd name="adj" fmla="val 1356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6545542" y="1804123"/>
              <a:ext cx="112433" cy="381872"/>
            </a:xfrm>
            <a:custGeom>
              <a:avLst/>
              <a:gdLst>
                <a:gd name="connsiteX0" fmla="*/ 4104 w 211922"/>
                <a:gd name="connsiteY0" fmla="*/ 471099 h 478027"/>
                <a:gd name="connsiteX1" fmla="*/ 4104 w 211922"/>
                <a:gd name="connsiteY1" fmla="*/ 270208 h 478027"/>
                <a:gd name="connsiteX2" fmla="*/ 4104 w 211922"/>
                <a:gd name="connsiteY2" fmla="*/ 45 h 478027"/>
                <a:gd name="connsiteX3" fmla="*/ 59522 w 211922"/>
                <a:gd name="connsiteY3" fmla="*/ 290990 h 478027"/>
                <a:gd name="connsiteX4" fmla="*/ 211922 w 211922"/>
                <a:gd name="connsiteY4" fmla="*/ 478027 h 47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22" h="478027">
                  <a:moveTo>
                    <a:pt x="4104" y="471099"/>
                  </a:moveTo>
                  <a:lnTo>
                    <a:pt x="4104" y="270208"/>
                  </a:lnTo>
                  <a:cubicBezTo>
                    <a:pt x="4104" y="191699"/>
                    <a:pt x="-5132" y="-3419"/>
                    <a:pt x="4104" y="45"/>
                  </a:cubicBezTo>
                  <a:cubicBezTo>
                    <a:pt x="13340" y="3509"/>
                    <a:pt x="24886" y="211326"/>
                    <a:pt x="59522" y="290990"/>
                  </a:cubicBezTo>
                  <a:cubicBezTo>
                    <a:pt x="94158" y="370654"/>
                    <a:pt x="211922" y="478027"/>
                    <a:pt x="211922" y="478027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1" name="Freeform 190"/>
            <p:cNvSpPr/>
            <p:nvPr/>
          </p:nvSpPr>
          <p:spPr>
            <a:xfrm flipH="1" flipV="1">
              <a:off x="7543970" y="2313585"/>
              <a:ext cx="142666" cy="344288"/>
            </a:xfrm>
            <a:custGeom>
              <a:avLst/>
              <a:gdLst>
                <a:gd name="connsiteX0" fmla="*/ 4104 w 211922"/>
                <a:gd name="connsiteY0" fmla="*/ 471099 h 478027"/>
                <a:gd name="connsiteX1" fmla="*/ 4104 w 211922"/>
                <a:gd name="connsiteY1" fmla="*/ 270208 h 478027"/>
                <a:gd name="connsiteX2" fmla="*/ 4104 w 211922"/>
                <a:gd name="connsiteY2" fmla="*/ 45 h 478027"/>
                <a:gd name="connsiteX3" fmla="*/ 59522 w 211922"/>
                <a:gd name="connsiteY3" fmla="*/ 290990 h 478027"/>
                <a:gd name="connsiteX4" fmla="*/ 211922 w 211922"/>
                <a:gd name="connsiteY4" fmla="*/ 478027 h 47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22" h="478027">
                  <a:moveTo>
                    <a:pt x="4104" y="471099"/>
                  </a:moveTo>
                  <a:lnTo>
                    <a:pt x="4104" y="270208"/>
                  </a:lnTo>
                  <a:cubicBezTo>
                    <a:pt x="4104" y="191699"/>
                    <a:pt x="-5132" y="-3419"/>
                    <a:pt x="4104" y="45"/>
                  </a:cubicBezTo>
                  <a:cubicBezTo>
                    <a:pt x="13340" y="3509"/>
                    <a:pt x="24886" y="211326"/>
                    <a:pt x="59522" y="290990"/>
                  </a:cubicBezTo>
                  <a:cubicBezTo>
                    <a:pt x="94158" y="370654"/>
                    <a:pt x="211922" y="478027"/>
                    <a:pt x="211922" y="478027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2" name="Oval 191"/>
            <p:cNvSpPr/>
            <p:nvPr/>
          </p:nvSpPr>
          <p:spPr>
            <a:xfrm>
              <a:off x="7691805" y="243474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3" name="Oval 192"/>
            <p:cNvSpPr/>
            <p:nvPr/>
          </p:nvSpPr>
          <p:spPr>
            <a:xfrm>
              <a:off x="7572462" y="2429292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4" name="Freeform 193"/>
            <p:cNvSpPr/>
            <p:nvPr/>
          </p:nvSpPr>
          <p:spPr>
            <a:xfrm flipV="1">
              <a:off x="7607331" y="2495702"/>
              <a:ext cx="111458" cy="87631"/>
            </a:xfrm>
            <a:custGeom>
              <a:avLst/>
              <a:gdLst>
                <a:gd name="connsiteX0" fmla="*/ 80010 w 80010"/>
                <a:gd name="connsiteY0" fmla="*/ 70486 h 70486"/>
                <a:gd name="connsiteX1" fmla="*/ 32385 w 80010"/>
                <a:gd name="connsiteY1" fmla="*/ 1 h 70486"/>
                <a:gd name="connsiteX2" fmla="*/ 0 w 80010"/>
                <a:gd name="connsiteY2" fmla="*/ 68581 h 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" h="70486">
                  <a:moveTo>
                    <a:pt x="80010" y="70486"/>
                  </a:moveTo>
                  <a:cubicBezTo>
                    <a:pt x="62865" y="35402"/>
                    <a:pt x="45720" y="318"/>
                    <a:pt x="32385" y="1"/>
                  </a:cubicBezTo>
                  <a:cubicBezTo>
                    <a:pt x="19050" y="-317"/>
                    <a:pt x="5715" y="56516"/>
                    <a:pt x="0" y="68581"/>
                  </a:cubicBezTo>
                </a:path>
              </a:pathLst>
            </a:custGeom>
            <a:noFill/>
            <a:ln w="3175">
              <a:solidFill>
                <a:schemeClr val="accent6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5" name="Oval 194"/>
            <p:cNvSpPr/>
            <p:nvPr/>
          </p:nvSpPr>
          <p:spPr>
            <a:xfrm>
              <a:off x="6770699" y="2330110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6" name="Oval 195"/>
            <p:cNvSpPr/>
            <p:nvPr/>
          </p:nvSpPr>
          <p:spPr>
            <a:xfrm>
              <a:off x="6234653" y="2053096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7" name="Oval 196"/>
            <p:cNvSpPr/>
            <p:nvPr/>
          </p:nvSpPr>
          <p:spPr>
            <a:xfrm>
              <a:off x="6453494" y="2145990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8" name="Oval 197"/>
            <p:cNvSpPr/>
            <p:nvPr/>
          </p:nvSpPr>
          <p:spPr>
            <a:xfrm>
              <a:off x="6456847" y="209518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9" name="Oval 198"/>
            <p:cNvSpPr/>
            <p:nvPr/>
          </p:nvSpPr>
          <p:spPr>
            <a:xfrm>
              <a:off x="7362375" y="2347112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0" name="Oval 199"/>
            <p:cNvSpPr/>
            <p:nvPr/>
          </p:nvSpPr>
          <p:spPr>
            <a:xfrm>
              <a:off x="7145602" y="2339516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1" name="Oval 200"/>
            <p:cNvSpPr/>
            <p:nvPr/>
          </p:nvSpPr>
          <p:spPr>
            <a:xfrm>
              <a:off x="6950355" y="2337922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2" name="Oval 201"/>
            <p:cNvSpPr/>
            <p:nvPr/>
          </p:nvSpPr>
          <p:spPr>
            <a:xfrm>
              <a:off x="6718853" y="211362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3" name="Oval 202"/>
            <p:cNvSpPr/>
            <p:nvPr/>
          </p:nvSpPr>
          <p:spPr>
            <a:xfrm>
              <a:off x="6945135" y="2113621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4" name="Oval 203"/>
            <p:cNvSpPr/>
            <p:nvPr/>
          </p:nvSpPr>
          <p:spPr>
            <a:xfrm>
              <a:off x="7219508" y="211362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205" name="Oval 204"/>
            <p:cNvSpPr/>
            <p:nvPr/>
          </p:nvSpPr>
          <p:spPr>
            <a:xfrm>
              <a:off x="7408094" y="2123131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6" name="Oval 205"/>
            <p:cNvSpPr/>
            <p:nvPr/>
          </p:nvSpPr>
          <p:spPr>
            <a:xfrm>
              <a:off x="6584906" y="231991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7" name="Oval 206"/>
            <p:cNvSpPr/>
            <p:nvPr/>
          </p:nvSpPr>
          <p:spPr>
            <a:xfrm>
              <a:off x="7582772" y="212925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8" name="Oval 207"/>
            <p:cNvSpPr/>
            <p:nvPr/>
          </p:nvSpPr>
          <p:spPr>
            <a:xfrm flipV="1">
              <a:off x="7785725" y="240324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9" name="Oval 208"/>
            <p:cNvSpPr/>
            <p:nvPr/>
          </p:nvSpPr>
          <p:spPr>
            <a:xfrm flipV="1">
              <a:off x="7945513" y="247802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10" name="Freeform 209"/>
            <p:cNvSpPr/>
            <p:nvPr/>
          </p:nvSpPr>
          <p:spPr>
            <a:xfrm flipH="1">
              <a:off x="6479705" y="2207895"/>
              <a:ext cx="69645" cy="139217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chemeClr val="accent2"/>
              </a:solidFill>
              <a:headEnd type="stealth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11" name="Freeform 210"/>
            <p:cNvSpPr/>
            <p:nvPr/>
          </p:nvSpPr>
          <p:spPr>
            <a:xfrm flipV="1">
              <a:off x="7663060" y="2150876"/>
              <a:ext cx="139285" cy="212537"/>
            </a:xfrm>
            <a:custGeom>
              <a:avLst/>
              <a:gdLst>
                <a:gd name="connsiteX0" fmla="*/ 70485 w 70521"/>
                <a:gd name="connsiteY0" fmla="*/ 0 h 158115"/>
                <a:gd name="connsiteX1" fmla="*/ 59055 w 70521"/>
                <a:gd name="connsiteY1" fmla="*/ 108585 h 158115"/>
                <a:gd name="connsiteX2" fmla="*/ 0 w 70521"/>
                <a:gd name="connsiteY2" fmla="*/ 158115 h 15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521" h="158115">
                  <a:moveTo>
                    <a:pt x="70485" y="0"/>
                  </a:moveTo>
                  <a:cubicBezTo>
                    <a:pt x="70644" y="41116"/>
                    <a:pt x="70803" y="82233"/>
                    <a:pt x="59055" y="108585"/>
                  </a:cubicBezTo>
                  <a:cubicBezTo>
                    <a:pt x="47307" y="134938"/>
                    <a:pt x="23653" y="146526"/>
                    <a:pt x="0" y="158115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headEnd type="stealth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cxnSp>
          <p:nvCxnSpPr>
            <p:cNvPr id="212" name="Straight Arrow Connector 211"/>
            <p:cNvCxnSpPr/>
            <p:nvPr/>
          </p:nvCxnSpPr>
          <p:spPr>
            <a:xfrm>
              <a:off x="6741712" y="2088100"/>
              <a:ext cx="734111" cy="10715"/>
            </a:xfrm>
            <a:prstGeom prst="straightConnector1">
              <a:avLst/>
            </a:prstGeom>
            <a:ln w="3175">
              <a:solidFill>
                <a:srgbClr val="FF0000"/>
              </a:solidFill>
              <a:prstDash val="dash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/>
            <p:cNvCxnSpPr/>
            <p:nvPr/>
          </p:nvCxnSpPr>
          <p:spPr>
            <a:xfrm>
              <a:off x="6675691" y="2403243"/>
              <a:ext cx="699576" cy="11430"/>
            </a:xfrm>
            <a:prstGeom prst="straightConnector1">
              <a:avLst/>
            </a:prstGeom>
            <a:ln w="3175">
              <a:solidFill>
                <a:schemeClr val="accent2"/>
              </a:solidFill>
              <a:prstDash val="dash"/>
              <a:headEnd type="stealth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Freeform 220"/>
            <p:cNvSpPr/>
            <p:nvPr/>
          </p:nvSpPr>
          <p:spPr>
            <a:xfrm flipH="1">
              <a:off x="6529176" y="2065715"/>
              <a:ext cx="156481" cy="87631"/>
            </a:xfrm>
            <a:custGeom>
              <a:avLst/>
              <a:gdLst>
                <a:gd name="connsiteX0" fmla="*/ 80010 w 80010"/>
                <a:gd name="connsiteY0" fmla="*/ 70486 h 70486"/>
                <a:gd name="connsiteX1" fmla="*/ 32385 w 80010"/>
                <a:gd name="connsiteY1" fmla="*/ 1 h 70486"/>
                <a:gd name="connsiteX2" fmla="*/ 0 w 80010"/>
                <a:gd name="connsiteY2" fmla="*/ 68581 h 7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" h="70486">
                  <a:moveTo>
                    <a:pt x="80010" y="70486"/>
                  </a:moveTo>
                  <a:cubicBezTo>
                    <a:pt x="62865" y="35402"/>
                    <a:pt x="45720" y="318"/>
                    <a:pt x="32385" y="1"/>
                  </a:cubicBezTo>
                  <a:cubicBezTo>
                    <a:pt x="19050" y="-317"/>
                    <a:pt x="5715" y="56516"/>
                    <a:pt x="0" y="68581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cxnSp>
          <p:nvCxnSpPr>
            <p:cNvPr id="222" name="Straight Connector 221"/>
            <p:cNvCxnSpPr/>
            <p:nvPr/>
          </p:nvCxnSpPr>
          <p:spPr>
            <a:xfrm flipH="1" flipV="1">
              <a:off x="6257513" y="2039180"/>
              <a:ext cx="279732" cy="106356"/>
            </a:xfrm>
            <a:prstGeom prst="line">
              <a:avLst/>
            </a:prstGeom>
            <a:ln w="31750">
              <a:solidFill>
                <a:schemeClr val="accent2">
                  <a:alpha val="2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H="1" flipV="1">
              <a:off x="6524505" y="2150880"/>
              <a:ext cx="1085" cy="269290"/>
            </a:xfrm>
            <a:prstGeom prst="line">
              <a:avLst/>
            </a:prstGeom>
            <a:ln w="31750">
              <a:solidFill>
                <a:schemeClr val="accent2">
                  <a:alpha val="2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Rectangle 223"/>
            <p:cNvSpPr/>
            <p:nvPr/>
          </p:nvSpPr>
          <p:spPr>
            <a:xfrm>
              <a:off x="7754315" y="2528413"/>
              <a:ext cx="143111" cy="1327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</a:t>
              </a: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6272476" y="2186854"/>
              <a:ext cx="152270" cy="1327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</a:t>
              </a:r>
            </a:p>
          </p:txBody>
        </p:sp>
        <p:cxnSp>
          <p:nvCxnSpPr>
            <p:cNvPr id="227" name="Straight Arrow Connector 226"/>
            <p:cNvCxnSpPr/>
            <p:nvPr/>
          </p:nvCxnSpPr>
          <p:spPr>
            <a:xfrm>
              <a:off x="7831444" y="2367400"/>
              <a:ext cx="192416" cy="74422"/>
            </a:xfrm>
            <a:prstGeom prst="straightConnector1">
              <a:avLst/>
            </a:prstGeom>
            <a:ln w="3175">
              <a:solidFill>
                <a:srgbClr val="FF0000"/>
              </a:solidFill>
              <a:prstDash val="dash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/>
            <p:nvPr/>
          </p:nvCxnSpPr>
          <p:spPr>
            <a:xfrm>
              <a:off x="6234653" y="2136480"/>
              <a:ext cx="196511" cy="71415"/>
            </a:xfrm>
            <a:prstGeom prst="straightConnector1">
              <a:avLst/>
            </a:prstGeom>
            <a:ln w="3175">
              <a:solidFill>
                <a:schemeClr val="accent2"/>
              </a:solidFill>
              <a:prstDash val="dash"/>
              <a:headEnd type="stealth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4" name="TextBox 233"/>
          <p:cNvSpPr txBox="1"/>
          <p:nvPr/>
        </p:nvSpPr>
        <p:spPr>
          <a:xfrm>
            <a:off x="8493969" y="423145"/>
            <a:ext cx="1082348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Ambipolar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On-state</a:t>
            </a:r>
          </a:p>
        </p:txBody>
      </p:sp>
      <p:cxnSp>
        <p:nvCxnSpPr>
          <p:cNvPr id="1040" name="Straight Connector 1039"/>
          <p:cNvCxnSpPr/>
          <p:nvPr/>
        </p:nvCxnSpPr>
        <p:spPr>
          <a:xfrm flipH="1" flipV="1">
            <a:off x="9404600" y="1189278"/>
            <a:ext cx="163581" cy="1110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flipV="1">
            <a:off x="9489829" y="1154490"/>
            <a:ext cx="1905" cy="1011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flipV="1">
            <a:off x="7900780" y="1338683"/>
            <a:ext cx="1905" cy="1011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H="1" flipV="1">
            <a:off x="7907672" y="1414292"/>
            <a:ext cx="80228" cy="18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Arc 1037"/>
          <p:cNvSpPr/>
          <p:nvPr/>
        </p:nvSpPr>
        <p:spPr>
          <a:xfrm>
            <a:off x="9124695" y="1194968"/>
            <a:ext cx="367038" cy="178402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Arc 236"/>
          <p:cNvSpPr/>
          <p:nvPr/>
        </p:nvSpPr>
        <p:spPr>
          <a:xfrm flipH="1" flipV="1">
            <a:off x="7908695" y="1237706"/>
            <a:ext cx="367038" cy="178402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 flipV="1">
            <a:off x="8486380" y="1078255"/>
            <a:ext cx="129130" cy="208839"/>
          </a:xfrm>
          <a:custGeom>
            <a:avLst/>
            <a:gdLst>
              <a:gd name="connsiteX0" fmla="*/ 70485 w 70521"/>
              <a:gd name="connsiteY0" fmla="*/ 0 h 158115"/>
              <a:gd name="connsiteX1" fmla="*/ 59055 w 70521"/>
              <a:gd name="connsiteY1" fmla="*/ 108585 h 158115"/>
              <a:gd name="connsiteX2" fmla="*/ 0 w 70521"/>
              <a:gd name="connsiteY2" fmla="*/ 158115 h 15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21" h="158115">
                <a:moveTo>
                  <a:pt x="70485" y="0"/>
                </a:moveTo>
                <a:cubicBezTo>
                  <a:pt x="70644" y="41116"/>
                  <a:pt x="70803" y="82233"/>
                  <a:pt x="59055" y="108585"/>
                </a:cubicBezTo>
                <a:cubicBezTo>
                  <a:pt x="47307" y="134938"/>
                  <a:pt x="23653" y="146526"/>
                  <a:pt x="0" y="158115"/>
                </a:cubicBezTo>
              </a:path>
            </a:pathLst>
          </a:custGeom>
          <a:noFill/>
          <a:ln w="3175">
            <a:solidFill>
              <a:srgbClr val="FF0000"/>
            </a:solidFill>
            <a:headEnd type="stealth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33" name="Freeform 232"/>
          <p:cNvSpPr/>
          <p:nvPr/>
        </p:nvSpPr>
        <p:spPr>
          <a:xfrm flipH="1">
            <a:off x="8615510" y="1295215"/>
            <a:ext cx="119676" cy="239525"/>
          </a:xfrm>
          <a:custGeom>
            <a:avLst/>
            <a:gdLst>
              <a:gd name="connsiteX0" fmla="*/ 70485 w 70521"/>
              <a:gd name="connsiteY0" fmla="*/ 0 h 158115"/>
              <a:gd name="connsiteX1" fmla="*/ 59055 w 70521"/>
              <a:gd name="connsiteY1" fmla="*/ 108585 h 158115"/>
              <a:gd name="connsiteX2" fmla="*/ 0 w 70521"/>
              <a:gd name="connsiteY2" fmla="*/ 158115 h 15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21" h="158115">
                <a:moveTo>
                  <a:pt x="70485" y="0"/>
                </a:moveTo>
                <a:cubicBezTo>
                  <a:pt x="70644" y="41116"/>
                  <a:pt x="70803" y="82233"/>
                  <a:pt x="59055" y="108585"/>
                </a:cubicBezTo>
                <a:cubicBezTo>
                  <a:pt x="47307" y="134938"/>
                  <a:pt x="23653" y="146526"/>
                  <a:pt x="0" y="158115"/>
                </a:cubicBezTo>
              </a:path>
            </a:pathLst>
          </a:custGeom>
          <a:noFill/>
          <a:ln w="3175">
            <a:solidFill>
              <a:schemeClr val="accent2"/>
            </a:solidFill>
            <a:headEnd type="stealth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12" name="Group 237"/>
          <p:cNvGrpSpPr/>
          <p:nvPr/>
        </p:nvGrpSpPr>
        <p:grpSpPr>
          <a:xfrm>
            <a:off x="1978644" y="3804695"/>
            <a:ext cx="1490559" cy="2728111"/>
            <a:chOff x="5410200" y="2453488"/>
            <a:chExt cx="1490559" cy="2728111"/>
          </a:xfrm>
        </p:grpSpPr>
        <p:pic>
          <p:nvPicPr>
            <p:cNvPr id="240" name="Picture 239" descr="SemiC_vs_Diel2_tec.png"/>
            <p:cNvPicPr>
              <a:picLocks noChangeAspect="1"/>
            </p:cNvPicPr>
            <p:nvPr/>
          </p:nvPicPr>
          <p:blipFill rotWithShape="1">
            <a:blip r:embed="rId6" cstate="print"/>
            <a:srcRect l="50000" t="1211" r="9185"/>
            <a:stretch/>
          </p:blipFill>
          <p:spPr>
            <a:xfrm>
              <a:off x="5410200" y="2486526"/>
              <a:ext cx="1490559" cy="2695073"/>
            </a:xfrm>
            <a:prstGeom prst="rect">
              <a:avLst/>
            </a:prstGeom>
          </p:spPr>
        </p:pic>
        <p:sp>
          <p:nvSpPr>
            <p:cNvPr id="241" name="Oval 240"/>
            <p:cNvSpPr/>
            <p:nvPr/>
          </p:nvSpPr>
          <p:spPr bwMode="auto">
            <a:xfrm>
              <a:off x="6451182" y="4046531"/>
              <a:ext cx="91300" cy="98702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Times New Roman" pitchFamily="18" charset="0"/>
                <a:cs typeface="Arial" charset="0"/>
              </a:endParaRPr>
            </a:p>
          </p:txBody>
        </p:sp>
        <p:cxnSp>
          <p:nvCxnSpPr>
            <p:cNvPr id="242" name="Straight Connector 241"/>
            <p:cNvCxnSpPr/>
            <p:nvPr/>
          </p:nvCxnSpPr>
          <p:spPr bwMode="auto">
            <a:xfrm>
              <a:off x="6504124" y="4145233"/>
              <a:ext cx="0" cy="5856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3" name="Straight Arrow Connector 242"/>
            <p:cNvCxnSpPr/>
            <p:nvPr/>
          </p:nvCxnSpPr>
          <p:spPr bwMode="auto">
            <a:xfrm flipH="1">
              <a:off x="6314232" y="4737442"/>
              <a:ext cx="182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44" name="Straight Arrow Connector 243"/>
            <p:cNvCxnSpPr/>
            <p:nvPr/>
          </p:nvCxnSpPr>
          <p:spPr bwMode="auto">
            <a:xfrm>
              <a:off x="6003650" y="3368879"/>
              <a:ext cx="0" cy="131218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45" name="TextBox 244"/>
            <p:cNvSpPr txBox="1"/>
            <p:nvPr/>
          </p:nvSpPr>
          <p:spPr>
            <a:xfrm>
              <a:off x="5978671" y="3700914"/>
              <a:ext cx="365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2">
                      <a:lumMod val="50000"/>
                    </a:schemeClr>
                  </a:solidFill>
                </a:rPr>
                <a:t>1.7</a:t>
              </a: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5686981" y="4025634"/>
              <a:ext cx="216520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b="1" dirty="0">
                  <a:solidFill>
                    <a:schemeClr val="accent1">
                      <a:lumMod val="75000"/>
                    </a:schemeClr>
                  </a:solidFill>
                </a:rPr>
                <a:t>BE</a:t>
              </a: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6645975" y="4052210"/>
              <a:ext cx="175535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b="1" dirty="0">
                  <a:solidFill>
                    <a:schemeClr val="accent1">
                      <a:lumMod val="75000"/>
                    </a:schemeClr>
                  </a:solidFill>
                </a:rPr>
                <a:t>TE</a:t>
              </a: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5967685" y="3053706"/>
              <a:ext cx="365200" cy="1538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</a:rPr>
                <a:t>3.0eV</a:t>
              </a: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6541719" y="3056494"/>
              <a:ext cx="330963" cy="1538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</a:rPr>
                <a:t>4.4eV</a:t>
              </a:r>
            </a:p>
          </p:txBody>
        </p:sp>
        <p:sp>
          <p:nvSpPr>
            <p:cNvPr id="251" name="Freeform 250"/>
            <p:cNvSpPr/>
            <p:nvPr/>
          </p:nvSpPr>
          <p:spPr bwMode="auto">
            <a:xfrm>
              <a:off x="5896346" y="3056784"/>
              <a:ext cx="554775" cy="1627205"/>
            </a:xfrm>
            <a:custGeom>
              <a:avLst/>
              <a:gdLst>
                <a:gd name="connsiteX0" fmla="*/ 2117 w 926042"/>
                <a:gd name="connsiteY0" fmla="*/ 178858 h 2512483"/>
                <a:gd name="connsiteX1" fmla="*/ 14817 w 926042"/>
                <a:gd name="connsiteY1" fmla="*/ 420158 h 2512483"/>
                <a:gd name="connsiteX2" fmla="*/ 14817 w 926042"/>
                <a:gd name="connsiteY2" fmla="*/ 610658 h 2512483"/>
                <a:gd name="connsiteX3" fmla="*/ 14817 w 926042"/>
                <a:gd name="connsiteY3" fmla="*/ 750358 h 2512483"/>
                <a:gd name="connsiteX4" fmla="*/ 21167 w 926042"/>
                <a:gd name="connsiteY4" fmla="*/ 851958 h 2512483"/>
                <a:gd name="connsiteX5" fmla="*/ 8467 w 926042"/>
                <a:gd name="connsiteY5" fmla="*/ 966258 h 2512483"/>
                <a:gd name="connsiteX6" fmla="*/ 8467 w 926042"/>
                <a:gd name="connsiteY6" fmla="*/ 1131358 h 2512483"/>
                <a:gd name="connsiteX7" fmla="*/ 14817 w 926042"/>
                <a:gd name="connsiteY7" fmla="*/ 1404408 h 2512483"/>
                <a:gd name="connsiteX8" fmla="*/ 8467 w 926042"/>
                <a:gd name="connsiteY8" fmla="*/ 1785408 h 2512483"/>
                <a:gd name="connsiteX9" fmla="*/ 8467 w 926042"/>
                <a:gd name="connsiteY9" fmla="*/ 1918758 h 2512483"/>
                <a:gd name="connsiteX10" fmla="*/ 14817 w 926042"/>
                <a:gd name="connsiteY10" fmla="*/ 2033058 h 2512483"/>
                <a:gd name="connsiteX11" fmla="*/ 27517 w 926042"/>
                <a:gd name="connsiteY11" fmla="*/ 2153708 h 2512483"/>
                <a:gd name="connsiteX12" fmla="*/ 27517 w 926042"/>
                <a:gd name="connsiteY12" fmla="*/ 2280708 h 2512483"/>
                <a:gd name="connsiteX13" fmla="*/ 40217 w 926042"/>
                <a:gd name="connsiteY13" fmla="*/ 2382308 h 2512483"/>
                <a:gd name="connsiteX14" fmla="*/ 91017 w 926042"/>
                <a:gd name="connsiteY14" fmla="*/ 2490258 h 2512483"/>
                <a:gd name="connsiteX15" fmla="*/ 148167 w 926042"/>
                <a:gd name="connsiteY15" fmla="*/ 2509308 h 2512483"/>
                <a:gd name="connsiteX16" fmla="*/ 300567 w 926042"/>
                <a:gd name="connsiteY16" fmla="*/ 2509308 h 2512483"/>
                <a:gd name="connsiteX17" fmla="*/ 503767 w 926042"/>
                <a:gd name="connsiteY17" fmla="*/ 2496608 h 2512483"/>
                <a:gd name="connsiteX18" fmla="*/ 738717 w 926042"/>
                <a:gd name="connsiteY18" fmla="*/ 2509308 h 2512483"/>
                <a:gd name="connsiteX19" fmla="*/ 814917 w 926042"/>
                <a:gd name="connsiteY19" fmla="*/ 2496608 h 2512483"/>
                <a:gd name="connsiteX20" fmla="*/ 846667 w 926042"/>
                <a:gd name="connsiteY20" fmla="*/ 2477558 h 2512483"/>
                <a:gd name="connsiteX21" fmla="*/ 865717 w 926042"/>
                <a:gd name="connsiteY21" fmla="*/ 2445808 h 2512483"/>
                <a:gd name="connsiteX22" fmla="*/ 884767 w 926042"/>
                <a:gd name="connsiteY22" fmla="*/ 2382308 h 2512483"/>
                <a:gd name="connsiteX23" fmla="*/ 891117 w 926042"/>
                <a:gd name="connsiteY23" fmla="*/ 2318808 h 2512483"/>
                <a:gd name="connsiteX24" fmla="*/ 910167 w 926042"/>
                <a:gd name="connsiteY24" fmla="*/ 2185458 h 2512483"/>
                <a:gd name="connsiteX25" fmla="*/ 910167 w 926042"/>
                <a:gd name="connsiteY25" fmla="*/ 2058458 h 2512483"/>
                <a:gd name="connsiteX26" fmla="*/ 922867 w 926042"/>
                <a:gd name="connsiteY26" fmla="*/ 1747308 h 2512483"/>
                <a:gd name="connsiteX27" fmla="*/ 916517 w 926042"/>
                <a:gd name="connsiteY27" fmla="*/ 1480608 h 2512483"/>
                <a:gd name="connsiteX28" fmla="*/ 922867 w 926042"/>
                <a:gd name="connsiteY28" fmla="*/ 1093258 h 2512483"/>
                <a:gd name="connsiteX29" fmla="*/ 922867 w 926042"/>
                <a:gd name="connsiteY29" fmla="*/ 744008 h 2512483"/>
                <a:gd name="connsiteX30" fmla="*/ 922867 w 926042"/>
                <a:gd name="connsiteY30" fmla="*/ 528108 h 2512483"/>
                <a:gd name="connsiteX31" fmla="*/ 922867 w 926042"/>
                <a:gd name="connsiteY31" fmla="*/ 388408 h 2512483"/>
                <a:gd name="connsiteX32" fmla="*/ 922867 w 926042"/>
                <a:gd name="connsiteY32" fmla="*/ 39158 h 2512483"/>
                <a:gd name="connsiteX33" fmla="*/ 903817 w 926042"/>
                <a:gd name="connsiteY33" fmla="*/ 153458 h 2512483"/>
                <a:gd name="connsiteX34" fmla="*/ 878417 w 926042"/>
                <a:gd name="connsiteY34" fmla="*/ 369358 h 2512483"/>
                <a:gd name="connsiteX35" fmla="*/ 840317 w 926042"/>
                <a:gd name="connsiteY35" fmla="*/ 439208 h 2512483"/>
                <a:gd name="connsiteX36" fmla="*/ 770467 w 926042"/>
                <a:gd name="connsiteY36" fmla="*/ 470958 h 2512483"/>
                <a:gd name="connsiteX37" fmla="*/ 605367 w 926042"/>
                <a:gd name="connsiteY37" fmla="*/ 464608 h 2512483"/>
                <a:gd name="connsiteX38" fmla="*/ 433917 w 926042"/>
                <a:gd name="connsiteY38" fmla="*/ 470958 h 2512483"/>
                <a:gd name="connsiteX39" fmla="*/ 364067 w 926042"/>
                <a:gd name="connsiteY39" fmla="*/ 470958 h 2512483"/>
                <a:gd name="connsiteX40" fmla="*/ 294217 w 926042"/>
                <a:gd name="connsiteY40" fmla="*/ 470958 h 2512483"/>
                <a:gd name="connsiteX41" fmla="*/ 256117 w 926042"/>
                <a:gd name="connsiteY41" fmla="*/ 470958 h 2512483"/>
                <a:gd name="connsiteX42" fmla="*/ 211667 w 926042"/>
                <a:gd name="connsiteY42" fmla="*/ 470958 h 2512483"/>
                <a:gd name="connsiteX43" fmla="*/ 160867 w 926042"/>
                <a:gd name="connsiteY43" fmla="*/ 464608 h 2512483"/>
                <a:gd name="connsiteX44" fmla="*/ 84667 w 926042"/>
                <a:gd name="connsiteY44" fmla="*/ 458258 h 2512483"/>
                <a:gd name="connsiteX45" fmla="*/ 59267 w 926042"/>
                <a:gd name="connsiteY45" fmla="*/ 401108 h 2512483"/>
                <a:gd name="connsiteX46" fmla="*/ 46567 w 926042"/>
                <a:gd name="connsiteY46" fmla="*/ 382058 h 2512483"/>
                <a:gd name="connsiteX47" fmla="*/ 40217 w 926042"/>
                <a:gd name="connsiteY47" fmla="*/ 343958 h 2512483"/>
                <a:gd name="connsiteX48" fmla="*/ 27517 w 926042"/>
                <a:gd name="connsiteY48" fmla="*/ 305858 h 2512483"/>
                <a:gd name="connsiteX49" fmla="*/ 27517 w 926042"/>
                <a:gd name="connsiteY49" fmla="*/ 223308 h 2512483"/>
                <a:gd name="connsiteX50" fmla="*/ 2117 w 926042"/>
                <a:gd name="connsiteY50" fmla="*/ 178858 h 251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6042" h="2512483">
                  <a:moveTo>
                    <a:pt x="2117" y="178858"/>
                  </a:moveTo>
                  <a:cubicBezTo>
                    <a:pt x="0" y="211666"/>
                    <a:pt x="12700" y="348191"/>
                    <a:pt x="14817" y="420158"/>
                  </a:cubicBezTo>
                  <a:cubicBezTo>
                    <a:pt x="16934" y="492125"/>
                    <a:pt x="14817" y="610658"/>
                    <a:pt x="14817" y="610658"/>
                  </a:cubicBezTo>
                  <a:cubicBezTo>
                    <a:pt x="14817" y="665691"/>
                    <a:pt x="13759" y="710141"/>
                    <a:pt x="14817" y="750358"/>
                  </a:cubicBezTo>
                  <a:cubicBezTo>
                    <a:pt x="15875" y="790575"/>
                    <a:pt x="22225" y="815975"/>
                    <a:pt x="21167" y="851958"/>
                  </a:cubicBezTo>
                  <a:cubicBezTo>
                    <a:pt x="20109" y="887941"/>
                    <a:pt x="10584" y="919691"/>
                    <a:pt x="8467" y="966258"/>
                  </a:cubicBezTo>
                  <a:cubicBezTo>
                    <a:pt x="6350" y="1012825"/>
                    <a:pt x="7409" y="1058333"/>
                    <a:pt x="8467" y="1131358"/>
                  </a:cubicBezTo>
                  <a:cubicBezTo>
                    <a:pt x="9525" y="1204383"/>
                    <a:pt x="14817" y="1295400"/>
                    <a:pt x="14817" y="1404408"/>
                  </a:cubicBezTo>
                  <a:cubicBezTo>
                    <a:pt x="14817" y="1513416"/>
                    <a:pt x="9525" y="1699683"/>
                    <a:pt x="8467" y="1785408"/>
                  </a:cubicBezTo>
                  <a:cubicBezTo>
                    <a:pt x="7409" y="1871133"/>
                    <a:pt x="7409" y="1877483"/>
                    <a:pt x="8467" y="1918758"/>
                  </a:cubicBezTo>
                  <a:cubicBezTo>
                    <a:pt x="9525" y="1960033"/>
                    <a:pt x="11642" y="1993900"/>
                    <a:pt x="14817" y="2033058"/>
                  </a:cubicBezTo>
                  <a:cubicBezTo>
                    <a:pt x="17992" y="2072216"/>
                    <a:pt x="25400" y="2112433"/>
                    <a:pt x="27517" y="2153708"/>
                  </a:cubicBezTo>
                  <a:cubicBezTo>
                    <a:pt x="29634" y="2194983"/>
                    <a:pt x="25400" y="2242608"/>
                    <a:pt x="27517" y="2280708"/>
                  </a:cubicBezTo>
                  <a:cubicBezTo>
                    <a:pt x="29634" y="2318808"/>
                    <a:pt x="29634" y="2347383"/>
                    <a:pt x="40217" y="2382308"/>
                  </a:cubicBezTo>
                  <a:cubicBezTo>
                    <a:pt x="50800" y="2417233"/>
                    <a:pt x="73025" y="2469091"/>
                    <a:pt x="91017" y="2490258"/>
                  </a:cubicBezTo>
                  <a:cubicBezTo>
                    <a:pt x="109009" y="2511425"/>
                    <a:pt x="113242" y="2506133"/>
                    <a:pt x="148167" y="2509308"/>
                  </a:cubicBezTo>
                  <a:cubicBezTo>
                    <a:pt x="183092" y="2512483"/>
                    <a:pt x="241300" y="2511425"/>
                    <a:pt x="300567" y="2509308"/>
                  </a:cubicBezTo>
                  <a:cubicBezTo>
                    <a:pt x="359834" y="2507191"/>
                    <a:pt x="430742" y="2496608"/>
                    <a:pt x="503767" y="2496608"/>
                  </a:cubicBezTo>
                  <a:cubicBezTo>
                    <a:pt x="576792" y="2496608"/>
                    <a:pt x="686859" y="2509308"/>
                    <a:pt x="738717" y="2509308"/>
                  </a:cubicBezTo>
                  <a:cubicBezTo>
                    <a:pt x="790575" y="2509308"/>
                    <a:pt x="796925" y="2501900"/>
                    <a:pt x="814917" y="2496608"/>
                  </a:cubicBezTo>
                  <a:cubicBezTo>
                    <a:pt x="832909" y="2491316"/>
                    <a:pt x="838200" y="2486025"/>
                    <a:pt x="846667" y="2477558"/>
                  </a:cubicBezTo>
                  <a:cubicBezTo>
                    <a:pt x="855134" y="2469091"/>
                    <a:pt x="859367" y="2461683"/>
                    <a:pt x="865717" y="2445808"/>
                  </a:cubicBezTo>
                  <a:cubicBezTo>
                    <a:pt x="872067" y="2429933"/>
                    <a:pt x="880534" y="2403475"/>
                    <a:pt x="884767" y="2382308"/>
                  </a:cubicBezTo>
                  <a:cubicBezTo>
                    <a:pt x="889000" y="2361141"/>
                    <a:pt x="886884" y="2351616"/>
                    <a:pt x="891117" y="2318808"/>
                  </a:cubicBezTo>
                  <a:cubicBezTo>
                    <a:pt x="895350" y="2286000"/>
                    <a:pt x="906992" y="2228850"/>
                    <a:pt x="910167" y="2185458"/>
                  </a:cubicBezTo>
                  <a:cubicBezTo>
                    <a:pt x="913342" y="2142066"/>
                    <a:pt x="908050" y="2131483"/>
                    <a:pt x="910167" y="2058458"/>
                  </a:cubicBezTo>
                  <a:cubicBezTo>
                    <a:pt x="912284" y="1985433"/>
                    <a:pt x="921809" y="1843616"/>
                    <a:pt x="922867" y="1747308"/>
                  </a:cubicBezTo>
                  <a:cubicBezTo>
                    <a:pt x="923925" y="1651000"/>
                    <a:pt x="916517" y="1589616"/>
                    <a:pt x="916517" y="1480608"/>
                  </a:cubicBezTo>
                  <a:cubicBezTo>
                    <a:pt x="916517" y="1371600"/>
                    <a:pt x="921809" y="1216025"/>
                    <a:pt x="922867" y="1093258"/>
                  </a:cubicBezTo>
                  <a:cubicBezTo>
                    <a:pt x="923925" y="970491"/>
                    <a:pt x="922867" y="744008"/>
                    <a:pt x="922867" y="744008"/>
                  </a:cubicBezTo>
                  <a:lnTo>
                    <a:pt x="922867" y="528108"/>
                  </a:lnTo>
                  <a:lnTo>
                    <a:pt x="922867" y="388408"/>
                  </a:lnTo>
                  <a:cubicBezTo>
                    <a:pt x="922867" y="306916"/>
                    <a:pt x="926042" y="78316"/>
                    <a:pt x="922867" y="39158"/>
                  </a:cubicBezTo>
                  <a:cubicBezTo>
                    <a:pt x="919692" y="0"/>
                    <a:pt x="911225" y="98425"/>
                    <a:pt x="903817" y="153458"/>
                  </a:cubicBezTo>
                  <a:cubicBezTo>
                    <a:pt x="896409" y="208491"/>
                    <a:pt x="889000" y="321733"/>
                    <a:pt x="878417" y="369358"/>
                  </a:cubicBezTo>
                  <a:cubicBezTo>
                    <a:pt x="867834" y="416983"/>
                    <a:pt x="858309" y="422275"/>
                    <a:pt x="840317" y="439208"/>
                  </a:cubicBezTo>
                  <a:cubicBezTo>
                    <a:pt x="822325" y="456141"/>
                    <a:pt x="809625" y="466725"/>
                    <a:pt x="770467" y="470958"/>
                  </a:cubicBezTo>
                  <a:cubicBezTo>
                    <a:pt x="731309" y="475191"/>
                    <a:pt x="661459" y="464608"/>
                    <a:pt x="605367" y="464608"/>
                  </a:cubicBezTo>
                  <a:cubicBezTo>
                    <a:pt x="549275" y="464608"/>
                    <a:pt x="474134" y="469900"/>
                    <a:pt x="433917" y="470958"/>
                  </a:cubicBezTo>
                  <a:cubicBezTo>
                    <a:pt x="393700" y="472016"/>
                    <a:pt x="364067" y="470958"/>
                    <a:pt x="364067" y="470958"/>
                  </a:cubicBezTo>
                  <a:lnTo>
                    <a:pt x="294217" y="470958"/>
                  </a:lnTo>
                  <a:lnTo>
                    <a:pt x="256117" y="470958"/>
                  </a:lnTo>
                  <a:cubicBezTo>
                    <a:pt x="242359" y="470958"/>
                    <a:pt x="227542" y="472016"/>
                    <a:pt x="211667" y="470958"/>
                  </a:cubicBezTo>
                  <a:cubicBezTo>
                    <a:pt x="195792" y="469900"/>
                    <a:pt x="182034" y="466725"/>
                    <a:pt x="160867" y="464608"/>
                  </a:cubicBezTo>
                  <a:cubicBezTo>
                    <a:pt x="139700" y="462491"/>
                    <a:pt x="101600" y="468841"/>
                    <a:pt x="84667" y="458258"/>
                  </a:cubicBezTo>
                  <a:cubicBezTo>
                    <a:pt x="67734" y="447675"/>
                    <a:pt x="65617" y="413808"/>
                    <a:pt x="59267" y="401108"/>
                  </a:cubicBezTo>
                  <a:cubicBezTo>
                    <a:pt x="52917" y="388408"/>
                    <a:pt x="49742" y="391583"/>
                    <a:pt x="46567" y="382058"/>
                  </a:cubicBezTo>
                  <a:cubicBezTo>
                    <a:pt x="43392" y="372533"/>
                    <a:pt x="43392" y="356658"/>
                    <a:pt x="40217" y="343958"/>
                  </a:cubicBezTo>
                  <a:cubicBezTo>
                    <a:pt x="37042" y="331258"/>
                    <a:pt x="29634" y="325966"/>
                    <a:pt x="27517" y="305858"/>
                  </a:cubicBezTo>
                  <a:cubicBezTo>
                    <a:pt x="25400" y="285750"/>
                    <a:pt x="28575" y="244475"/>
                    <a:pt x="27517" y="223308"/>
                  </a:cubicBezTo>
                  <a:cubicBezTo>
                    <a:pt x="26459" y="202141"/>
                    <a:pt x="4234" y="146050"/>
                    <a:pt x="2117" y="178858"/>
                  </a:cubicBezTo>
                  <a:close/>
                </a:path>
              </a:pathLst>
            </a:custGeom>
            <a:solidFill>
              <a:srgbClr val="F59E01">
                <a:alpha val="23000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latin typeface="Times New Roman" pitchFamily="18" charset="0"/>
                <a:cs typeface="Arial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latin typeface="Times New Roman" pitchFamily="18" charset="0"/>
                <a:cs typeface="Arial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latin typeface="Times New Roman" pitchFamily="18" charset="0"/>
                <a:cs typeface="Arial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accent2"/>
                  </a:solidFill>
                  <a:latin typeface="Times New Roman" pitchFamily="18" charset="0"/>
                  <a:cs typeface="Arial" charset="0"/>
                </a:rPr>
                <a:t>  </a:t>
              </a:r>
              <a:r>
                <a:rPr lang="en-US" sz="1100" dirty="0">
                  <a:solidFill>
                    <a:schemeClr val="accent2"/>
                  </a:solidFill>
                  <a:latin typeface="Times New Roman" pitchFamily="18" charset="0"/>
                  <a:cs typeface="Arial" charset="0"/>
                </a:rPr>
                <a:t> </a:t>
              </a:r>
              <a:endParaRPr lang="en-US" sz="1100" b="1" dirty="0">
                <a:solidFill>
                  <a:schemeClr val="accent2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6173733" y="2486526"/>
              <a:ext cx="727026" cy="413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5" name="Straight Arrow Connector 254"/>
            <p:cNvCxnSpPr/>
            <p:nvPr/>
          </p:nvCxnSpPr>
          <p:spPr bwMode="auto">
            <a:xfrm>
              <a:off x="6506383" y="2453488"/>
              <a:ext cx="0" cy="153722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256" name="Straight Arrow Connector 255"/>
            <p:cNvCxnSpPr/>
            <p:nvPr/>
          </p:nvCxnSpPr>
          <p:spPr bwMode="auto">
            <a:xfrm>
              <a:off x="6325888" y="2453488"/>
              <a:ext cx="0" cy="91539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57" name="TextBox 256"/>
            <p:cNvSpPr txBox="1"/>
            <p:nvPr/>
          </p:nvSpPr>
          <p:spPr>
            <a:xfrm>
              <a:off x="5720721" y="2745930"/>
              <a:ext cx="593511" cy="1538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l-GR" sz="1000" dirty="0">
                  <a:solidFill>
                    <a:schemeClr val="accent6"/>
                  </a:solidFill>
                  <a:latin typeface="Cambria Math"/>
                  <a:ea typeface="Cambria Math"/>
                </a:rPr>
                <a:t>φ</a:t>
              </a:r>
              <a:r>
                <a:rPr lang="en-US" sz="1000" baseline="-25000" dirty="0">
                  <a:solidFill>
                    <a:schemeClr val="accent6"/>
                  </a:solidFill>
                </a:rPr>
                <a:t>B</a:t>
              </a:r>
              <a:r>
                <a:rPr lang="en-US" sz="1000" dirty="0">
                  <a:solidFill>
                    <a:schemeClr val="accent6"/>
                  </a:solidFill>
                </a:rPr>
                <a:t>=.85eV</a:t>
              </a: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6598172" y="3829518"/>
              <a:ext cx="21358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</a:rPr>
                <a:t>E</a:t>
              </a:r>
              <a:r>
                <a:rPr lang="en-US" sz="1000" baseline="-25000" dirty="0">
                  <a:solidFill>
                    <a:schemeClr val="accent6">
                      <a:lumMod val="50000"/>
                    </a:schemeClr>
                  </a:solidFill>
                </a:rPr>
                <a:t>F</a:t>
              </a: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6029691" y="3759113"/>
              <a:ext cx="330963" cy="1538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</a:rPr>
                <a:t>1.7eV</a:t>
              </a:r>
            </a:p>
          </p:txBody>
        </p:sp>
      </p:grpSp>
      <p:sp>
        <p:nvSpPr>
          <p:cNvPr id="274" name="Half Frame 273"/>
          <p:cNvSpPr/>
          <p:nvPr/>
        </p:nvSpPr>
        <p:spPr>
          <a:xfrm>
            <a:off x="6257919" y="5964344"/>
            <a:ext cx="326170" cy="355774"/>
          </a:xfrm>
          <a:prstGeom prst="halfFrame">
            <a:avLst>
              <a:gd name="adj1" fmla="val 7519"/>
              <a:gd name="adj2" fmla="val 7903"/>
            </a:avLst>
          </a:prstGeom>
          <a:solidFill>
            <a:schemeClr val="accent1">
              <a:alpha val="26000"/>
            </a:schemeClr>
          </a:solidFill>
          <a:ln>
            <a:solidFill>
              <a:schemeClr val="accent2"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</a:p>
        </p:txBody>
      </p:sp>
      <p:sp>
        <p:nvSpPr>
          <p:cNvPr id="275" name="Half Frame 274"/>
          <p:cNvSpPr/>
          <p:nvPr/>
        </p:nvSpPr>
        <p:spPr>
          <a:xfrm flipH="1">
            <a:off x="4495800" y="5454540"/>
            <a:ext cx="326170" cy="337841"/>
          </a:xfrm>
          <a:prstGeom prst="halfFrame">
            <a:avLst>
              <a:gd name="adj1" fmla="val 7519"/>
              <a:gd name="adj2" fmla="val 7903"/>
            </a:avLst>
          </a:prstGeom>
          <a:solidFill>
            <a:srgbClr val="C0C0C0">
              <a:alpha val="25882"/>
            </a:srgbClr>
          </a:solidFill>
          <a:ln>
            <a:solidFill>
              <a:schemeClr val="accent2">
                <a:alpha val="25882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</a:p>
        </p:txBody>
      </p:sp>
      <p:pic>
        <p:nvPicPr>
          <p:cNvPr id="27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5" t="23135" r="23452" b="14811"/>
          <a:stretch/>
        </p:blipFill>
        <p:spPr bwMode="auto">
          <a:xfrm>
            <a:off x="4982633" y="5613612"/>
            <a:ext cx="1054100" cy="61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" name="Freeform 276"/>
          <p:cNvSpPr/>
          <p:nvPr/>
        </p:nvSpPr>
        <p:spPr>
          <a:xfrm>
            <a:off x="5699125" y="3870689"/>
            <a:ext cx="1277994" cy="1692275"/>
          </a:xfrm>
          <a:custGeom>
            <a:avLst/>
            <a:gdLst>
              <a:gd name="connsiteX0" fmla="*/ 0 w 1277994"/>
              <a:gd name="connsiteY0" fmla="*/ 0 h 1692275"/>
              <a:gd name="connsiteX1" fmla="*/ 1257300 w 1277994"/>
              <a:gd name="connsiteY1" fmla="*/ 854075 h 1692275"/>
              <a:gd name="connsiteX2" fmla="*/ 663575 w 1277994"/>
              <a:gd name="connsiteY2" fmla="*/ 1692275 h 169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7994" h="1692275">
                <a:moveTo>
                  <a:pt x="0" y="0"/>
                </a:moveTo>
                <a:cubicBezTo>
                  <a:pt x="573352" y="286014"/>
                  <a:pt x="1146704" y="572029"/>
                  <a:pt x="1257300" y="854075"/>
                </a:cubicBezTo>
                <a:cubicBezTo>
                  <a:pt x="1367896" y="1136121"/>
                  <a:pt x="1015735" y="1414198"/>
                  <a:pt x="663575" y="1692275"/>
                </a:cubicBezTo>
              </a:path>
            </a:pathLst>
          </a:custGeom>
          <a:noFill/>
          <a:ln>
            <a:solidFill>
              <a:schemeClr val="accent2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TextBox 277"/>
          <p:cNvSpPr txBox="1"/>
          <p:nvPr/>
        </p:nvSpPr>
        <p:spPr>
          <a:xfrm>
            <a:off x="3819525" y="5818202"/>
            <a:ext cx="139070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SubThreshold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 conduction</a:t>
            </a:r>
          </a:p>
        </p:txBody>
      </p:sp>
      <p:cxnSp>
        <p:nvCxnSpPr>
          <p:cNvPr id="279" name="Straight Connector 278"/>
          <p:cNvCxnSpPr>
            <a:endCxn id="274" idx="1"/>
          </p:cNvCxnSpPr>
          <p:nvPr/>
        </p:nvCxnSpPr>
        <p:spPr>
          <a:xfrm>
            <a:off x="4830436" y="5769476"/>
            <a:ext cx="1440372" cy="53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4830436" y="4829676"/>
            <a:ext cx="1440372" cy="53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flipH="1">
            <a:off x="4830437" y="4829676"/>
            <a:ext cx="203" cy="9415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H="1">
            <a:off x="6257717" y="5375372"/>
            <a:ext cx="203" cy="9415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itle 1"/>
          <p:cNvSpPr txBox="1">
            <a:spLocks/>
          </p:cNvSpPr>
          <p:nvPr/>
        </p:nvSpPr>
        <p:spPr>
          <a:xfrm rot="16200000">
            <a:off x="-1001300" y="3163431"/>
            <a:ext cx="4108617" cy="399834"/>
          </a:xfrm>
          <a:prstGeom prst="rect">
            <a:avLst/>
          </a:prstGeo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Best Know SD Model</a:t>
            </a:r>
          </a:p>
        </p:txBody>
      </p:sp>
      <p:pic>
        <p:nvPicPr>
          <p:cNvPr id="214" name="Picture 7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1" y="457200"/>
            <a:ext cx="140327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" name="TextBox 214"/>
          <p:cNvSpPr txBox="1"/>
          <p:nvPr/>
        </p:nvSpPr>
        <p:spPr>
          <a:xfrm>
            <a:off x="2209800" y="2514601"/>
            <a:ext cx="1066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Selector</a:t>
            </a:r>
          </a:p>
        </p:txBody>
      </p:sp>
      <p:sp>
        <p:nvSpPr>
          <p:cNvPr id="216" name="Freeform 215"/>
          <p:cNvSpPr/>
          <p:nvPr/>
        </p:nvSpPr>
        <p:spPr>
          <a:xfrm rot="1211713">
            <a:off x="8419941" y="1778204"/>
            <a:ext cx="716370" cy="710794"/>
          </a:xfrm>
          <a:custGeom>
            <a:avLst/>
            <a:gdLst>
              <a:gd name="connsiteX0" fmla="*/ 858253 w 858253"/>
              <a:gd name="connsiteY0" fmla="*/ 1046747 h 1046747"/>
              <a:gd name="connsiteX1" fmla="*/ 204537 w 858253"/>
              <a:gd name="connsiteY1" fmla="*/ 617621 h 1046747"/>
              <a:gd name="connsiteX2" fmla="*/ 0 w 858253"/>
              <a:gd name="connsiteY2" fmla="*/ 0 h 104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253" h="1046747">
                <a:moveTo>
                  <a:pt x="858253" y="1046747"/>
                </a:moveTo>
                <a:cubicBezTo>
                  <a:pt x="602916" y="919413"/>
                  <a:pt x="347579" y="792079"/>
                  <a:pt x="204537" y="617621"/>
                </a:cubicBezTo>
                <a:cubicBezTo>
                  <a:pt x="61495" y="443163"/>
                  <a:pt x="30747" y="221581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5525043-AC94-E449-AFEB-2F0377347BE4}"/>
              </a:ext>
            </a:extLst>
          </p:cNvPr>
          <p:cNvSpPr txBox="1"/>
          <p:nvPr/>
        </p:nvSpPr>
        <p:spPr>
          <a:xfrm>
            <a:off x="1828800" y="149423"/>
            <a:ext cx="1676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Bi-directional I-V</a:t>
            </a:r>
          </a:p>
        </p:txBody>
      </p:sp>
    </p:spTree>
    <p:extLst>
      <p:ext uri="{BB962C8B-B14F-4D97-AF65-F5344CB8AC3E}">
        <p14:creationId xmlns:p14="http://schemas.microsoft.com/office/powerpoint/2010/main" val="1693293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2753-F79F-2B49-9018-927D58B0A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7188208" cy="838200"/>
          </a:xfrm>
        </p:spPr>
        <p:txBody>
          <a:bodyPr/>
          <a:lstStyle/>
          <a:p>
            <a:r>
              <a:rPr lang="en-US" dirty="0"/>
              <a:t>SD Material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024E0-5F2E-4142-BBDD-48867BD8A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219200"/>
            <a:ext cx="7819925" cy="4876800"/>
          </a:xfrm>
        </p:spPr>
        <p:txBody>
          <a:bodyPr/>
          <a:lstStyle/>
          <a:p>
            <a:r>
              <a:rPr lang="en-US" sz="1800" b="0" dirty="0"/>
              <a:t>SD L0 physical and L1E Electrical success criteria corresponding to DTS (with examples from </a:t>
            </a:r>
            <a:r>
              <a:rPr lang="en-US" sz="1800" b="0" dirty="0" err="1"/>
              <a:t>SD</a:t>
            </a:r>
            <a:r>
              <a:rPr lang="en-US" sz="1800" b="0" dirty="0" err="1">
                <a:latin typeface="Symbol" panose="05050102010706020507" pitchFamily="18" charset="2"/>
              </a:rPr>
              <a:t>d</a:t>
            </a:r>
            <a:r>
              <a:rPr lang="en-US" sz="1800" b="0" dirty="0">
                <a:latin typeface="Symbol" panose="05050102010706020507" pitchFamily="18" charset="2"/>
              </a:rPr>
              <a:t> </a:t>
            </a:r>
            <a:r>
              <a:rPr lang="en-US" sz="1800" b="0" dirty="0"/>
              <a:t>experiments)</a:t>
            </a:r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lvl="0"/>
            <a:r>
              <a:rPr lang="en-US" sz="1800" b="0" dirty="0"/>
              <a:t>SD Material system explored include: SD0 (</a:t>
            </a:r>
            <a:r>
              <a:rPr lang="en-US" sz="1800" b="0" dirty="0" err="1"/>
              <a:t>GeAsTe</a:t>
            </a:r>
            <a:r>
              <a:rPr lang="en-US" sz="1800" b="0" dirty="0"/>
              <a:t>, aka TAG), SD1(</a:t>
            </a:r>
            <a:r>
              <a:rPr lang="en-US" sz="1800" b="0" dirty="0" err="1"/>
              <a:t>GeAsSe</a:t>
            </a:r>
            <a:r>
              <a:rPr lang="en-US" sz="1800" b="0" dirty="0"/>
              <a:t>, aka SAG), SD2 (POR, </a:t>
            </a:r>
            <a:r>
              <a:rPr lang="en-US" sz="1800" b="0" dirty="0" err="1"/>
              <a:t>SiGeAsSe</a:t>
            </a:r>
            <a:r>
              <a:rPr lang="en-US" sz="1800" b="0" dirty="0"/>
              <a:t>, aka </a:t>
            </a:r>
            <a:r>
              <a:rPr lang="en-US" sz="1800" b="0" dirty="0" err="1"/>
              <a:t>SiSAG</a:t>
            </a:r>
            <a:r>
              <a:rPr lang="en-US" sz="1800" b="0" dirty="0"/>
              <a:t>), SD3 (PF including </a:t>
            </a:r>
            <a:r>
              <a:rPr lang="en-US" sz="1800" b="0" dirty="0" err="1"/>
              <a:t>InSAG</a:t>
            </a:r>
            <a:r>
              <a:rPr lang="en-US" sz="1800" b="0" dirty="0"/>
              <a:t>, </a:t>
            </a:r>
            <a:r>
              <a:rPr lang="en-US" sz="1800" b="0" dirty="0" err="1"/>
              <a:t>GaSAG</a:t>
            </a:r>
            <a:r>
              <a:rPr lang="en-US" sz="1800" b="0" dirty="0"/>
              <a:t>, doped </a:t>
            </a:r>
            <a:r>
              <a:rPr lang="en-US" sz="1800" b="0" dirty="0" err="1"/>
              <a:t>Ge</a:t>
            </a:r>
            <a:r>
              <a:rPr lang="en-US" sz="1800" b="0" baseline="-25000" dirty="0" err="1"/>
              <a:t>x</a:t>
            </a:r>
            <a:r>
              <a:rPr lang="en-US" sz="1800" b="0" dirty="0" err="1"/>
              <a:t>Se</a:t>
            </a:r>
            <a:r>
              <a:rPr lang="en-US" sz="1800" b="0" dirty="0"/>
              <a:t> binary and doped oxide)</a:t>
            </a:r>
          </a:p>
          <a:p>
            <a:endParaRPr lang="en-US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5F6E45-A928-9F45-AC92-3270D281A0AF}"/>
              </a:ext>
            </a:extLst>
          </p:cNvPr>
          <p:cNvGrpSpPr/>
          <p:nvPr/>
        </p:nvGrpSpPr>
        <p:grpSpPr>
          <a:xfrm>
            <a:off x="8219662" y="2217004"/>
            <a:ext cx="2793992" cy="2354995"/>
            <a:chOff x="1752600" y="3528060"/>
            <a:chExt cx="2272794" cy="15431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9ED50D-9EDF-BC40-9460-6145DBBDA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3528060"/>
              <a:ext cx="2272794" cy="154315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D82D2B-F0C0-9E45-9B08-7EF96D19E390}"/>
                </a:ext>
              </a:extLst>
            </p:cNvPr>
            <p:cNvSpPr txBox="1"/>
            <p:nvPr/>
          </p:nvSpPr>
          <p:spPr>
            <a:xfrm>
              <a:off x="2613426" y="3576158"/>
              <a:ext cx="1264671" cy="230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0064D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1400" b="1" i="1" baseline="-25000" dirty="0">
                  <a:solidFill>
                    <a:srgbClr val="0064D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T@L1E</a:t>
              </a:r>
              <a:r>
                <a:rPr lang="en-US" sz="1400" b="1" i="1" dirty="0">
                  <a:solidFill>
                    <a:srgbClr val="0064D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Vs. E</a:t>
              </a:r>
              <a:r>
                <a:rPr lang="en-US" sz="1400" b="1" i="1" baseline="-25000" dirty="0">
                  <a:solidFill>
                    <a:srgbClr val="0064D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Gap@L0</a:t>
              </a:r>
            </a:p>
          </p:txBody>
        </p:sp>
      </p:grpSp>
      <p:pic>
        <p:nvPicPr>
          <p:cNvPr id="11" name="Picture 10" descr="Ileak_VT_CLV123_CLV124.png">
            <a:extLst>
              <a:ext uri="{FF2B5EF4-FFF2-40B4-BE49-F238E27FC236}">
                <a16:creationId xmlns:a16="http://schemas.microsoft.com/office/drawing/2014/main" id="{74DA7D34-378D-0043-8C2E-A8145C006A59}"/>
              </a:ext>
            </a:extLst>
          </p:cNvPr>
          <p:cNvPicPr/>
          <p:nvPr/>
        </p:nvPicPr>
        <p:blipFill>
          <a:blip r:embed="rId4" cstate="print"/>
          <a:srcRect t="2206"/>
          <a:stretch>
            <a:fillRect/>
          </a:stretch>
        </p:blipFill>
        <p:spPr>
          <a:xfrm>
            <a:off x="8575253" y="381000"/>
            <a:ext cx="2590800" cy="179656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71600" y="2086149"/>
          <a:ext cx="6324600" cy="2156460"/>
        </p:xfrm>
        <a:graphic>
          <a:graphicData uri="http://schemas.openxmlformats.org/drawingml/2006/table">
            <a:tbl>
              <a:tblPr/>
              <a:tblGrid>
                <a:gridCol w="855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8288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Alloy [25 nm]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 Stability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VT,FF</a:t>
                      </a:r>
                      <a:b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[V]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VT@1E3 cyc [V]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US" sz="11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leak 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@85%VT [nA]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VT drift (mV/dec)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Bounce [mV/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320C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Egap [eV]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7.9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3.6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rough.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SDdelta.A001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SDdelta.B001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SDdelta.B002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SDdelta.B003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SDdelta.B004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SDdelta.B005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SDdelta.B006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829637" y="536795"/>
            <a:ext cx="86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~ e</a:t>
            </a:r>
            <a:r>
              <a:rPr lang="en-US" sz="1400" b="1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1400" b="1" baseline="30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US" sz="1400" b="1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400" b="1" baseline="30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</a:t>
            </a:r>
            <a:endParaRPr lang="en-US" sz="1400" b="1" baseline="30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441F6B-BE2A-A24E-B54A-6586879236C5}"/>
              </a:ext>
            </a:extLst>
          </p:cNvPr>
          <p:cNvGrpSpPr/>
          <p:nvPr/>
        </p:nvGrpSpPr>
        <p:grpSpPr>
          <a:xfrm>
            <a:off x="8680472" y="4689912"/>
            <a:ext cx="2749528" cy="1693470"/>
            <a:chOff x="10899723" y="2030125"/>
            <a:chExt cx="3180688" cy="2103038"/>
          </a:xfrm>
        </p:grpSpPr>
        <p:sp>
          <p:nvSpPr>
            <p:cNvPr id="13" name="Isosceles Triangle 10">
              <a:extLst>
                <a:ext uri="{FF2B5EF4-FFF2-40B4-BE49-F238E27FC236}">
                  <a16:creationId xmlns:a16="http://schemas.microsoft.com/office/drawing/2014/main" id="{E7CB3DE4-3A5E-464F-9481-C3DACD6DBC27}"/>
                </a:ext>
              </a:extLst>
            </p:cNvPr>
            <p:cNvSpPr/>
            <p:nvPr/>
          </p:nvSpPr>
          <p:spPr bwMode="auto">
            <a:xfrm>
              <a:off x="11582400" y="2238760"/>
              <a:ext cx="1697911" cy="1463716"/>
            </a:xfrm>
            <a:prstGeom prst="triangl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9645D4-127C-E74A-9D57-CFB4109C30D6}"/>
                </a:ext>
              </a:extLst>
            </p:cNvPr>
            <p:cNvSpPr txBox="1"/>
            <p:nvPr/>
          </p:nvSpPr>
          <p:spPr>
            <a:xfrm>
              <a:off x="12480211" y="2030125"/>
              <a:ext cx="1600200" cy="41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As</a:t>
              </a:r>
              <a:r>
                <a:rPr lang="en-US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Te</a:t>
              </a:r>
              <a:r>
                <a:rPr lang="en-US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As</a:t>
              </a:r>
              <a:r>
                <a:rPr lang="en-US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Se</a:t>
              </a:r>
              <a:r>
                <a:rPr lang="en-US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49FBD3-7B96-0F4E-B3E1-1527CADD77AB}"/>
                </a:ext>
              </a:extLst>
            </p:cNvPr>
            <p:cNvSpPr txBox="1"/>
            <p:nvPr/>
          </p:nvSpPr>
          <p:spPr>
            <a:xfrm>
              <a:off x="10899723" y="3715895"/>
              <a:ext cx="1279833" cy="41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Si 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In</a:t>
              </a:r>
              <a:r>
                <a:rPr lang="en-US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Se</a:t>
              </a:r>
              <a:r>
                <a:rPr lang="en-US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ABB4B6-F1C5-3448-A4C6-FB401FBE2E42}"/>
                </a:ext>
              </a:extLst>
            </p:cNvPr>
            <p:cNvSpPr txBox="1"/>
            <p:nvPr/>
          </p:nvSpPr>
          <p:spPr>
            <a:xfrm>
              <a:off x="13280311" y="3715895"/>
              <a:ext cx="523992" cy="41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50584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C00000"/>
      </a:hlink>
      <a:folHlink>
        <a:srgbClr val="0066FF"/>
      </a:folHlink>
    </a:clrScheme>
    <a:fontScheme name="Analog Elements Learning">
      <a:majorFont>
        <a:latin typeface="Neo Sans Intel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alog Elements Lear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alog Elements Lear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SG-CR face to face WW32.4-2018" id="{0CD437F6-E51D-234B-B6DA-6B867D20373A}" vid="{C37B88EF-430A-1D4A-B608-2D1BA0B392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C1F46DCE9E2F4F9C406A5B31F187EA" ma:contentTypeVersion="3" ma:contentTypeDescription="Create a new document." ma:contentTypeScope="" ma:versionID="04459668d14e26c729f944268f7885eb">
  <xsd:schema xmlns:xsd="http://www.w3.org/2001/XMLSchema" xmlns:xs="http://www.w3.org/2001/XMLSchema" xmlns:p="http://schemas.microsoft.com/office/2006/metadata/properties" xmlns:ns2="90b7a245-a7c3-4504-88b2-cf85318e6b78" targetNamespace="http://schemas.microsoft.com/office/2006/metadata/properties" ma:root="true" ma:fieldsID="2d0c6bccf2654138a3d8763ce5403cee" ns2:_="">
    <xsd:import namespace="90b7a245-a7c3-4504-88b2-cf85318e6b78"/>
    <xsd:element name="properties">
      <xsd:complexType>
        <xsd:sequence>
          <xsd:element name="documentManagement">
            <xsd:complexType>
              <xsd:all>
                <xsd:element ref="ns2:Date"/>
                <xsd:element ref="ns2:Agenda"/>
                <xsd:element ref="ns2:Present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b7a245-a7c3-4504-88b2-cf85318e6b78" elementFormDefault="qualified">
    <xsd:import namespace="http://schemas.microsoft.com/office/2006/documentManagement/types"/>
    <xsd:import namespace="http://schemas.microsoft.com/office/infopath/2007/PartnerControls"/>
    <xsd:element name="Date" ma:index="8" ma:displayName="Meeting Date" ma:format="DateOnly" ma:internalName="Date">
      <xsd:simpleType>
        <xsd:restriction base="dms:DateTime"/>
      </xsd:simpleType>
    </xsd:element>
    <xsd:element name="Agenda" ma:index="9" ma:displayName="Agenda Topic" ma:internalName="Agenda">
      <xsd:simpleType>
        <xsd:restriction base="dms:Text">
          <xsd:maxLength value="255"/>
        </xsd:restriction>
      </xsd:simpleType>
    </xsd:element>
    <xsd:element name="Presenter" ma:index="10" ma:displayName="Presenter" ma:internalName="Present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 xmlns="90b7a245-a7c3-4504-88b2-cf85318e6b78">SD for Rev 7</Agenda>
    <Date xmlns="90b7a245-a7c3-4504-88b2-cf85318e6b78">2016-03-15T00:00:00-07:00</Date>
    <Presenter xmlns="90b7a245-a7c3-4504-88b2-cf85318e6b78">DerChang Kau</Presenter>
  </documentManagement>
</p:properties>
</file>

<file path=customXml/itemProps1.xml><?xml version="1.0" encoding="utf-8"?>
<ds:datastoreItem xmlns:ds="http://schemas.openxmlformats.org/officeDocument/2006/customXml" ds:itemID="{53B8EBDB-013A-44C4-B714-038C8F2517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b7a245-a7c3-4504-88b2-cf85318e6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23BD8A-0332-458A-BADF-7C67442761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9757D6-16EA-49DF-BF94-FEF25FAF835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90b7a245-a7c3-4504-88b2-cf85318e6b78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</TotalTime>
  <Words>3000</Words>
  <Application>Microsoft Macintosh PowerPoint</Application>
  <PresentationFormat>Widescreen</PresentationFormat>
  <Paragraphs>771</Paragraphs>
  <Slides>27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MS PGothic</vt:lpstr>
      <vt:lpstr>Neo Sans Intel</vt:lpstr>
      <vt:lpstr>Neo Sans Intel Medium</vt:lpstr>
      <vt:lpstr>Segoe UI</vt:lpstr>
      <vt:lpstr>Arial</vt:lpstr>
      <vt:lpstr>Calibri</vt:lpstr>
      <vt:lpstr>Cambria Math</vt:lpstr>
      <vt:lpstr>Comic Sans MS</vt:lpstr>
      <vt:lpstr>Intel Clear</vt:lpstr>
      <vt:lpstr>Symbol</vt:lpstr>
      <vt:lpstr>Tahoma</vt:lpstr>
      <vt:lpstr>Times New Roman</vt:lpstr>
      <vt:lpstr>Verdana</vt:lpstr>
      <vt:lpstr>Wingdings</vt:lpstr>
      <vt:lpstr>blank</vt:lpstr>
      <vt:lpstr>CorelDRAW</vt:lpstr>
      <vt:lpstr>3D XPoint™ Technology</vt:lpstr>
      <vt:lpstr>3D XPoint™ Technology Development Evolution</vt:lpstr>
      <vt:lpstr>3DXP Process Architecture Overview</vt:lpstr>
      <vt:lpstr>Memory Cell Architecture – High Level</vt:lpstr>
      <vt:lpstr>Patterning</vt:lpstr>
      <vt:lpstr>How SXP cell works</vt:lpstr>
      <vt:lpstr>Components in a 3DXP cell</vt:lpstr>
      <vt:lpstr>PowerPoint Presentation</vt:lpstr>
      <vt:lpstr>SD Material Exploration</vt:lpstr>
      <vt:lpstr>PM: Atomistic Switching Model  (Ge2Sb2Te5 example)</vt:lpstr>
      <vt:lpstr>PM Material Exploration </vt:lpstr>
      <vt:lpstr>Role of Electrode</vt:lpstr>
      <vt:lpstr>Roadmap and Pathfinding</vt:lpstr>
      <vt:lpstr>3D XPoint™ POR Roadmap</vt:lpstr>
      <vt:lpstr>P1241+ Scaling Enablers</vt:lpstr>
      <vt:lpstr>P1242 definition and Beyond</vt:lpstr>
      <vt:lpstr>Enabling technology needed for 3D-Tier 3DXP</vt:lpstr>
      <vt:lpstr>BiSM</vt:lpstr>
      <vt:lpstr>Introduction to atomistic memory switch with Built-in Selector a.k.a. Built-in-Select Memory (BiSM)</vt:lpstr>
      <vt:lpstr>Switching vs. Disturb: Risk and Mitigation</vt:lpstr>
      <vt:lpstr>Supporting Materials</vt:lpstr>
      <vt:lpstr>Value Proposition of Built-in-Select Memory Architecture &amp; Motivation</vt:lpstr>
      <vt:lpstr>L0/L1D Physical characterization</vt:lpstr>
      <vt:lpstr>L1E/L3 Physical characterization</vt:lpstr>
      <vt:lpstr>Moat isolated Thin Film Device for RRAM/Selector L1E  </vt:lpstr>
      <vt:lpstr>Connectivity of “Bottom” Electrode </vt:lpstr>
      <vt:lpstr>DUT examples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XPoint™ Technology</dc:title>
  <dc:creator>Microsoft Office User</dc:creator>
  <cp:keywords>CTPClassification=CTP_NT</cp:keywords>
  <cp:lastModifiedBy>Microsoft Office User</cp:lastModifiedBy>
  <cp:revision>3</cp:revision>
  <dcterms:created xsi:type="dcterms:W3CDTF">2018-12-14T20:26:00Z</dcterms:created>
  <dcterms:modified xsi:type="dcterms:W3CDTF">2018-12-14T20:34:57Z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0x01010056C1F46DCE9E2F4F9C406A5B31F187EA</vt:lpwstr>
  </property>
  <property fmtid="{D5CDD505-2E9C-101B-9397-08002B2CF9AE}" pid="3" name="TitusGUID">
    <vt:lpwstr>18736c36-3ecb-425e-9f87-88ac498b04cd</vt:lpwstr>
  </property>
  <property fmtid="{D5CDD505-2E9C-101B-9397-08002B2CF9AE}" pid="4" name="CTP_TimeStamp">
    <vt:lpwstr>2018-08-10 06:13:33Z</vt:lpwstr>
  </property>
  <property fmtid="{D5CDD505-2E9C-101B-9397-08002B2CF9AE}" pid="5" name="CTP_BU">
    <vt:lpwstr>NA</vt:lpwstr>
  </property>
  <property fmtid="{D5CDD505-2E9C-101B-9397-08002B2CF9AE}" pid="6" name="CTP_IDSID">
    <vt:lpwstr>NA</vt:lpwstr>
  </property>
  <property fmtid="{D5CDD505-2E9C-101B-9397-08002B2CF9AE}" pid="7" name="CTP_WWID">
    <vt:lpwstr>NA</vt:lpwstr>
  </property>
  <property fmtid="{D5CDD505-2E9C-101B-9397-08002B2CF9AE}" pid="8" name="CTPClassification">
    <vt:lpwstr>CTP_NT</vt:lpwstr>
  </property>
</Properties>
</file>