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9" r:id="rId4"/>
    <p:sldMasterId id="2147483778" r:id="rId5"/>
    <p:sldMasterId id="2147483785" r:id="rId6"/>
    <p:sldMasterId id="2147483792" r:id="rId7"/>
    <p:sldMasterId id="2147483799" r:id="rId8"/>
    <p:sldMasterId id="2147483806" r:id="rId9"/>
    <p:sldMasterId id="2147483813" r:id="rId10"/>
    <p:sldMasterId id="2147483825" r:id="rId11"/>
    <p:sldMasterId id="2147483832" r:id="rId12"/>
    <p:sldMasterId id="2147483839" r:id="rId13"/>
    <p:sldMasterId id="2147483846" r:id="rId14"/>
    <p:sldMasterId id="2147483853" r:id="rId15"/>
    <p:sldMasterId id="2147483860" r:id="rId16"/>
    <p:sldMasterId id="2147483867" r:id="rId17"/>
  </p:sldMasterIdLst>
  <p:notesMasterIdLst>
    <p:notesMasterId r:id="rId74"/>
  </p:notesMasterIdLst>
  <p:handoutMasterIdLst>
    <p:handoutMasterId r:id="rId75"/>
  </p:handoutMasterIdLst>
  <p:sldIdLst>
    <p:sldId id="349" r:id="rId18"/>
    <p:sldId id="818" r:id="rId19"/>
    <p:sldId id="773" r:id="rId20"/>
    <p:sldId id="836" r:id="rId21"/>
    <p:sldId id="488" r:id="rId22"/>
    <p:sldId id="6435" r:id="rId23"/>
    <p:sldId id="823" r:id="rId24"/>
    <p:sldId id="333" r:id="rId25"/>
    <p:sldId id="371" r:id="rId26"/>
    <p:sldId id="337" r:id="rId27"/>
    <p:sldId id="257" r:id="rId28"/>
    <p:sldId id="993" r:id="rId29"/>
    <p:sldId id="1022" r:id="rId30"/>
    <p:sldId id="819" r:id="rId31"/>
    <p:sldId id="921" r:id="rId32"/>
    <p:sldId id="373" r:id="rId33"/>
    <p:sldId id="871" r:id="rId34"/>
    <p:sldId id="334" r:id="rId35"/>
    <p:sldId id="272" r:id="rId36"/>
    <p:sldId id="268" r:id="rId37"/>
    <p:sldId id="820" r:id="rId38"/>
    <p:sldId id="396" r:id="rId39"/>
    <p:sldId id="6413" r:id="rId40"/>
    <p:sldId id="920" r:id="rId41"/>
    <p:sldId id="258" r:id="rId42"/>
    <p:sldId id="2185" r:id="rId43"/>
    <p:sldId id="356" r:id="rId44"/>
    <p:sldId id="839" r:id="rId45"/>
    <p:sldId id="455" r:id="rId46"/>
    <p:sldId id="2195" r:id="rId47"/>
    <p:sldId id="6420" r:id="rId48"/>
    <p:sldId id="887" r:id="rId49"/>
    <p:sldId id="6452" r:id="rId50"/>
    <p:sldId id="492" r:id="rId51"/>
    <p:sldId id="385" r:id="rId52"/>
    <p:sldId id="504" r:id="rId53"/>
    <p:sldId id="6465" r:id="rId54"/>
    <p:sldId id="6467" r:id="rId55"/>
    <p:sldId id="6408" r:id="rId56"/>
    <p:sldId id="833" r:id="rId57"/>
    <p:sldId id="6434" r:id="rId58"/>
    <p:sldId id="6436" r:id="rId59"/>
    <p:sldId id="6437" r:id="rId60"/>
    <p:sldId id="6446" r:id="rId61"/>
    <p:sldId id="6438" r:id="rId62"/>
    <p:sldId id="259" r:id="rId63"/>
    <p:sldId id="491" r:id="rId64"/>
    <p:sldId id="802" r:id="rId65"/>
    <p:sldId id="280" r:id="rId66"/>
    <p:sldId id="324" r:id="rId67"/>
    <p:sldId id="805" r:id="rId68"/>
    <p:sldId id="806" r:id="rId69"/>
    <p:sldId id="807" r:id="rId70"/>
    <p:sldId id="811" r:id="rId71"/>
    <p:sldId id="293" r:id="rId72"/>
    <p:sldId id="6439" r:id="rId73"/>
  </p:sldIdLst>
  <p:sldSz cx="9144000" cy="5143500" type="screen16x9"/>
  <p:notesSz cx="6858000" cy="9144000"/>
  <p:defaultTextStyle>
    <a:defPPr>
      <a:defRPr lang="en-US"/>
    </a:defPPr>
    <a:lvl1pPr marL="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5" orient="horz" pos="2928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Van Houdt (imec)" initials="JVH(" lastIdx="1" clrIdx="0">
    <p:extLst>
      <p:ext uri="{19B8F6BF-5375-455C-9EA6-DF929625EA0E}">
        <p15:presenceInfo xmlns:p15="http://schemas.microsoft.com/office/powerpoint/2012/main" userId="S::vanhoudt@imec.be::d596503f-672d-4214-adae-c9461b64bb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9900"/>
    <a:srgbClr val="000000"/>
    <a:srgbClr val="7871E0"/>
    <a:srgbClr val="6F04C5"/>
    <a:srgbClr val="0070C0"/>
    <a:srgbClr val="66BB66"/>
    <a:srgbClr val="FF7D7D"/>
    <a:srgbClr val="7030A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CF537-145C-45D9-9809-AC6C083E8B72}" v="41" dt="2020-02-07T15:55:17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898" autoAdjust="0"/>
    <p:restoredTop sz="79945"/>
  </p:normalViewPr>
  <p:slideViewPr>
    <p:cSldViewPr snapToGrid="0" snapToObjects="1" showGuides="1">
      <p:cViewPr varScale="1">
        <p:scale>
          <a:sx n="88" d="100"/>
          <a:sy n="88" d="100"/>
        </p:scale>
        <p:origin x="724" y="64"/>
      </p:cViewPr>
      <p:guideLst>
        <p:guide orient="horz" pos="3140"/>
        <p:guide orient="horz" pos="29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668"/>
    </p:cViewPr>
  </p:sorterViewPr>
  <p:notesViewPr>
    <p:cSldViewPr snapToGrid="0" snapToObjects="1">
      <p:cViewPr>
        <p:scale>
          <a:sx n="164" d="100"/>
          <a:sy n="164" d="100"/>
        </p:scale>
        <p:origin x="4904" y="-4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82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Van Houdt (imec)" userId="d596503f-672d-4214-adae-c9461b64bb2a" providerId="ADAL" clId="{A7668FFF-EFE7-456F-9525-088682538976}"/>
    <pc:docChg chg="undo custSel addSld delSld modSld sldOrd">
      <pc:chgData name="Jan Van Houdt (imec)" userId="d596503f-672d-4214-adae-c9461b64bb2a" providerId="ADAL" clId="{A7668FFF-EFE7-456F-9525-088682538976}" dt="2020-02-06T17:06:03.618" v="430" actId="20577"/>
      <pc:docMkLst>
        <pc:docMk/>
      </pc:docMkLst>
      <pc:sldChg chg="delSp modSp add delAnim">
        <pc:chgData name="Jan Van Houdt (imec)" userId="d596503f-672d-4214-adae-c9461b64bb2a" providerId="ADAL" clId="{A7668FFF-EFE7-456F-9525-088682538976}" dt="2020-02-06T16:58:11.697" v="325" actId="20577"/>
        <pc:sldMkLst>
          <pc:docMk/>
          <pc:sldMk cId="1381238322" sldId="257"/>
        </pc:sldMkLst>
        <pc:spChg chg="mod">
          <ac:chgData name="Jan Van Houdt (imec)" userId="d596503f-672d-4214-adae-c9461b64bb2a" providerId="ADAL" clId="{A7668FFF-EFE7-456F-9525-088682538976}" dt="2020-02-06T16:58:11.697" v="325" actId="20577"/>
          <ac:spMkLst>
            <pc:docMk/>
            <pc:sldMk cId="1381238322" sldId="257"/>
            <ac:spMk id="19" creationId="{DBAB2777-8FA6-43C5-860A-A9364F3C0582}"/>
          </ac:spMkLst>
        </pc:spChg>
        <pc:spChg chg="del">
          <ac:chgData name="Jan Van Houdt (imec)" userId="d596503f-672d-4214-adae-c9461b64bb2a" providerId="ADAL" clId="{A7668FFF-EFE7-456F-9525-088682538976}" dt="2020-02-06T16:58:00.833" v="322" actId="478"/>
          <ac:spMkLst>
            <pc:docMk/>
            <pc:sldMk cId="1381238322" sldId="257"/>
            <ac:spMk id="20" creationId="{633B9B4A-D6A5-4281-A985-1B29D53B0913}"/>
          </ac:spMkLst>
        </pc:spChg>
      </pc:sldChg>
      <pc:sldChg chg="modSp add">
        <pc:chgData name="Jan Van Houdt (imec)" userId="d596503f-672d-4214-adae-c9461b64bb2a" providerId="ADAL" clId="{A7668FFF-EFE7-456F-9525-088682538976}" dt="2020-02-06T17:04:43.577" v="406"/>
        <pc:sldMkLst>
          <pc:docMk/>
          <pc:sldMk cId="1159080218" sldId="258"/>
        </pc:sldMkLst>
        <pc:spChg chg="mod">
          <ac:chgData name="Jan Van Houdt (imec)" userId="d596503f-672d-4214-adae-c9461b64bb2a" providerId="ADAL" clId="{A7668FFF-EFE7-456F-9525-088682538976}" dt="2020-02-06T17:04:43.577" v="406"/>
          <ac:spMkLst>
            <pc:docMk/>
            <pc:sldMk cId="1159080218" sldId="258"/>
            <ac:spMk id="2" creationId="{0FE12B7C-7CF6-4B4D-828D-365B4BEF2F1B}"/>
          </ac:spMkLst>
        </pc:spChg>
      </pc:sldChg>
      <pc:sldChg chg="modSp add del">
        <pc:chgData name="Jan Van Houdt (imec)" userId="d596503f-672d-4214-adae-c9461b64bb2a" providerId="ADAL" clId="{A7668FFF-EFE7-456F-9525-088682538976}" dt="2020-02-06T17:03:19.095" v="381" actId="2696"/>
        <pc:sldMkLst>
          <pc:docMk/>
          <pc:sldMk cId="2900741502" sldId="258"/>
        </pc:sldMkLst>
        <pc:spChg chg="mod">
          <ac:chgData name="Jan Van Houdt (imec)" userId="d596503f-672d-4214-adae-c9461b64bb2a" providerId="ADAL" clId="{A7668FFF-EFE7-456F-9525-088682538976}" dt="2020-02-06T17:02:55.503" v="380" actId="20577"/>
          <ac:spMkLst>
            <pc:docMk/>
            <pc:sldMk cId="2900741502" sldId="258"/>
            <ac:spMk id="2" creationId="{0FE12B7C-7CF6-4B4D-828D-365B4BEF2F1B}"/>
          </ac:spMkLst>
        </pc:spChg>
      </pc:sldChg>
      <pc:sldChg chg="add del">
        <pc:chgData name="Jan Van Houdt (imec)" userId="d596503f-672d-4214-adae-c9461b64bb2a" providerId="ADAL" clId="{A7668FFF-EFE7-456F-9525-088682538976}" dt="2020-02-06T17:02:39.195" v="353" actId="2696"/>
        <pc:sldMkLst>
          <pc:docMk/>
          <pc:sldMk cId="3523943423" sldId="258"/>
        </pc:sldMkLst>
      </pc:sldChg>
      <pc:sldChg chg="add">
        <pc:chgData name="Jan Van Houdt (imec)" userId="d596503f-672d-4214-adae-c9461b64bb2a" providerId="ADAL" clId="{A7668FFF-EFE7-456F-9525-088682538976}" dt="2020-02-06T14:50:40.983" v="5"/>
        <pc:sldMkLst>
          <pc:docMk/>
          <pc:sldMk cId="1241695994" sldId="259"/>
        </pc:sldMkLst>
      </pc:sldChg>
      <pc:sldChg chg="delSp add delAnim">
        <pc:chgData name="Jan Van Houdt (imec)" userId="d596503f-672d-4214-adae-c9461b64bb2a" providerId="ADAL" clId="{A7668FFF-EFE7-456F-9525-088682538976}" dt="2020-02-06T17:00:40.928" v="345" actId="478"/>
        <pc:sldMkLst>
          <pc:docMk/>
          <pc:sldMk cId="1046196913" sldId="268"/>
        </pc:sldMkLst>
        <pc:spChg chg="del">
          <ac:chgData name="Jan Van Houdt (imec)" userId="d596503f-672d-4214-adae-c9461b64bb2a" providerId="ADAL" clId="{A7668FFF-EFE7-456F-9525-088682538976}" dt="2020-02-06T17:00:40.928" v="345" actId="478"/>
          <ac:spMkLst>
            <pc:docMk/>
            <pc:sldMk cId="1046196913" sldId="268"/>
            <ac:spMk id="13" creationId="{C6AEEBE7-20C4-463C-AB0A-0599C1EE4AC8}"/>
          </ac:spMkLst>
        </pc:spChg>
      </pc:sldChg>
      <pc:sldChg chg="delSp add delAnim">
        <pc:chgData name="Jan Van Houdt (imec)" userId="d596503f-672d-4214-adae-c9461b64bb2a" providerId="ADAL" clId="{A7668FFF-EFE7-456F-9525-088682538976}" dt="2020-02-06T17:00:37.072" v="344" actId="478"/>
        <pc:sldMkLst>
          <pc:docMk/>
          <pc:sldMk cId="3363340140" sldId="272"/>
        </pc:sldMkLst>
        <pc:spChg chg="del">
          <ac:chgData name="Jan Van Houdt (imec)" userId="d596503f-672d-4214-adae-c9461b64bb2a" providerId="ADAL" clId="{A7668FFF-EFE7-456F-9525-088682538976}" dt="2020-02-06T17:00:37.072" v="344" actId="478"/>
          <ac:spMkLst>
            <pc:docMk/>
            <pc:sldMk cId="3363340140" sldId="272"/>
            <ac:spMk id="12" creationId="{CD0A35D7-E6C3-447A-9DEA-3C623CFAF99D}"/>
          </ac:spMkLst>
        </pc:spChg>
      </pc:sldChg>
      <pc:sldChg chg="add">
        <pc:chgData name="Jan Van Houdt (imec)" userId="d596503f-672d-4214-adae-c9461b64bb2a" providerId="ADAL" clId="{A7668FFF-EFE7-456F-9525-088682538976}" dt="2020-02-06T14:51:17.670" v="6"/>
        <pc:sldMkLst>
          <pc:docMk/>
          <pc:sldMk cId="1128942598" sldId="280"/>
        </pc:sldMkLst>
      </pc:sldChg>
      <pc:sldChg chg="add">
        <pc:chgData name="Jan Van Houdt (imec)" userId="d596503f-672d-4214-adae-c9461b64bb2a" providerId="ADAL" clId="{A7668FFF-EFE7-456F-9525-088682538976}" dt="2020-02-06T15:00:55.755" v="14"/>
        <pc:sldMkLst>
          <pc:docMk/>
          <pc:sldMk cId="3818094594" sldId="293"/>
        </pc:sldMkLst>
      </pc:sldChg>
      <pc:sldChg chg="add">
        <pc:chgData name="Jan Van Houdt (imec)" userId="d596503f-672d-4214-adae-c9461b64bb2a" providerId="ADAL" clId="{A7668FFF-EFE7-456F-9525-088682538976}" dt="2020-02-06T14:48:28.838" v="3"/>
        <pc:sldMkLst>
          <pc:docMk/>
          <pc:sldMk cId="2110317058" sldId="333"/>
        </pc:sldMkLst>
      </pc:sldChg>
      <pc:sldChg chg="add">
        <pc:chgData name="Jan Van Houdt (imec)" userId="d596503f-672d-4214-adae-c9461b64bb2a" providerId="ADAL" clId="{A7668FFF-EFE7-456F-9525-088682538976}" dt="2020-02-06T14:55:29.621" v="9"/>
        <pc:sldMkLst>
          <pc:docMk/>
          <pc:sldMk cId="1905937826" sldId="337"/>
        </pc:sldMkLst>
      </pc:sldChg>
      <pc:sldChg chg="modSp">
        <pc:chgData name="Jan Van Houdt (imec)" userId="d596503f-672d-4214-adae-c9461b64bb2a" providerId="ADAL" clId="{A7668FFF-EFE7-456F-9525-088682538976}" dt="2020-02-06T16:57:06.178" v="246" actId="255"/>
        <pc:sldMkLst>
          <pc:docMk/>
          <pc:sldMk cId="3960641935" sldId="349"/>
        </pc:sldMkLst>
        <pc:spChg chg="mod">
          <ac:chgData name="Jan Van Houdt (imec)" userId="d596503f-672d-4214-adae-c9461b64bb2a" providerId="ADAL" clId="{A7668FFF-EFE7-456F-9525-088682538976}" dt="2020-02-06T16:56:56.704" v="244" actId="1076"/>
          <ac:spMkLst>
            <pc:docMk/>
            <pc:sldMk cId="3960641935" sldId="349"/>
            <ac:spMk id="2" creationId="{00000000-0000-0000-0000-000000000000}"/>
          </ac:spMkLst>
        </pc:spChg>
        <pc:spChg chg="mod">
          <ac:chgData name="Jan Van Houdt (imec)" userId="d596503f-672d-4214-adae-c9461b64bb2a" providerId="ADAL" clId="{A7668FFF-EFE7-456F-9525-088682538976}" dt="2020-02-06T16:57:06.178" v="246" actId="255"/>
          <ac:spMkLst>
            <pc:docMk/>
            <pc:sldMk cId="3960641935" sldId="349"/>
            <ac:spMk id="3" creationId="{00000000-0000-0000-0000-000000000000}"/>
          </ac:spMkLst>
        </pc:spChg>
      </pc:sldChg>
      <pc:sldChg chg="add">
        <pc:chgData name="Jan Van Houdt (imec)" userId="d596503f-672d-4214-adae-c9461b64bb2a" providerId="ADAL" clId="{A7668FFF-EFE7-456F-9525-088682538976}" dt="2020-02-06T14:59:01.936" v="12"/>
        <pc:sldMkLst>
          <pc:docMk/>
          <pc:sldMk cId="3394472427" sldId="356"/>
        </pc:sldMkLst>
      </pc:sldChg>
      <pc:sldChg chg="delSp add delAnim">
        <pc:chgData name="Jan Van Houdt (imec)" userId="d596503f-672d-4214-adae-c9461b64bb2a" providerId="ADAL" clId="{A7668FFF-EFE7-456F-9525-088682538976}" dt="2020-02-06T16:57:45.889" v="321" actId="478"/>
        <pc:sldMkLst>
          <pc:docMk/>
          <pc:sldMk cId="3115188501" sldId="371"/>
        </pc:sldMkLst>
        <pc:spChg chg="del">
          <ac:chgData name="Jan Van Houdt (imec)" userId="d596503f-672d-4214-adae-c9461b64bb2a" providerId="ADAL" clId="{A7668FFF-EFE7-456F-9525-088682538976}" dt="2020-02-06T16:57:45.889" v="321" actId="478"/>
          <ac:spMkLst>
            <pc:docMk/>
            <pc:sldMk cId="3115188501" sldId="371"/>
            <ac:spMk id="33" creationId="{5460DE0D-601F-45DD-B1E9-367A2C0690EC}"/>
          </ac:spMkLst>
        </pc:spChg>
      </pc:sldChg>
      <pc:sldChg chg="delSp add">
        <pc:chgData name="Jan Van Houdt (imec)" userId="d596503f-672d-4214-adae-c9461b64bb2a" providerId="ADAL" clId="{A7668FFF-EFE7-456F-9525-088682538976}" dt="2020-02-06T17:00:26.333" v="341" actId="478"/>
        <pc:sldMkLst>
          <pc:docMk/>
          <pc:sldMk cId="1619261650" sldId="373"/>
        </pc:sldMkLst>
        <pc:spChg chg="del">
          <ac:chgData name="Jan Van Houdt (imec)" userId="d596503f-672d-4214-adae-c9461b64bb2a" providerId="ADAL" clId="{A7668FFF-EFE7-456F-9525-088682538976}" dt="2020-02-06T17:00:26.333" v="341" actId="478"/>
          <ac:spMkLst>
            <pc:docMk/>
            <pc:sldMk cId="1619261650" sldId="373"/>
            <ac:spMk id="16" creationId="{5AC3E485-9D97-4963-BD48-383596601E5F}"/>
          </ac:spMkLst>
        </pc:spChg>
      </pc:sldChg>
      <pc:sldChg chg="add">
        <pc:chgData name="Jan Van Houdt (imec)" userId="d596503f-672d-4214-adae-c9461b64bb2a" providerId="ADAL" clId="{A7668FFF-EFE7-456F-9525-088682538976}" dt="2020-02-06T14:57:52.130" v="11"/>
        <pc:sldMkLst>
          <pc:docMk/>
          <pc:sldMk cId="2076803191" sldId="396"/>
        </pc:sldMkLst>
      </pc:sldChg>
      <pc:sldChg chg="delSp modSp add modTransition delAnim">
        <pc:chgData name="Jan Van Houdt (imec)" userId="d596503f-672d-4214-adae-c9461b64bb2a" providerId="ADAL" clId="{A7668FFF-EFE7-456F-9525-088682538976}" dt="2020-02-06T17:01:12.166" v="348" actId="478"/>
        <pc:sldMkLst>
          <pc:docMk/>
          <pc:sldMk cId="2492049885" sldId="455"/>
        </pc:sldMkLst>
        <pc:spChg chg="mod">
          <ac:chgData name="Jan Van Houdt (imec)" userId="d596503f-672d-4214-adae-c9461b64bb2a" providerId="ADAL" clId="{A7668FFF-EFE7-456F-9525-088682538976}" dt="2020-02-06T14:43:07.811" v="1" actId="27636"/>
          <ac:spMkLst>
            <pc:docMk/>
            <pc:sldMk cId="2492049885" sldId="455"/>
            <ac:spMk id="3" creationId="{5D4C586F-0EBA-4A65-A2DB-0045D422E74C}"/>
          </ac:spMkLst>
        </pc:spChg>
        <pc:spChg chg="del mod">
          <ac:chgData name="Jan Van Houdt (imec)" userId="d596503f-672d-4214-adae-c9461b64bb2a" providerId="ADAL" clId="{A7668FFF-EFE7-456F-9525-088682538976}" dt="2020-02-06T17:01:12.166" v="348" actId="478"/>
          <ac:spMkLst>
            <pc:docMk/>
            <pc:sldMk cId="2492049885" sldId="455"/>
            <ac:spMk id="35" creationId="{B838B00E-3888-4001-9EBB-6561CDF80C10}"/>
          </ac:spMkLst>
        </pc:spChg>
      </pc:sldChg>
      <pc:sldChg chg="add del">
        <pc:chgData name="Jan Van Houdt (imec)" userId="d596503f-672d-4214-adae-c9461b64bb2a" providerId="ADAL" clId="{A7668FFF-EFE7-456F-9525-088682538976}" dt="2020-02-06T15:49:28.714" v="17" actId="47"/>
        <pc:sldMkLst>
          <pc:docMk/>
          <pc:sldMk cId="2630996096" sldId="464"/>
        </pc:sldMkLst>
      </pc:sldChg>
      <pc:sldChg chg="delSp add">
        <pc:chgData name="Jan Van Houdt (imec)" userId="d596503f-672d-4214-adae-c9461b64bb2a" providerId="ADAL" clId="{A7668FFF-EFE7-456F-9525-088682538976}" dt="2020-02-06T16:59:20.078" v="331" actId="478"/>
        <pc:sldMkLst>
          <pc:docMk/>
          <pc:sldMk cId="3843239272" sldId="467"/>
        </pc:sldMkLst>
        <pc:spChg chg="del">
          <ac:chgData name="Jan Van Houdt (imec)" userId="d596503f-672d-4214-adae-c9461b64bb2a" providerId="ADAL" clId="{A7668FFF-EFE7-456F-9525-088682538976}" dt="2020-02-06T16:59:20.078" v="331" actId="478"/>
          <ac:spMkLst>
            <pc:docMk/>
            <pc:sldMk cId="3843239272" sldId="467"/>
            <ac:spMk id="26" creationId="{3A488134-F67A-4F62-ACA9-220CD99C6944}"/>
          </ac:spMkLst>
        </pc:spChg>
      </pc:sldChg>
      <pc:sldChg chg="modSp add">
        <pc:chgData name="Jan Van Houdt (imec)" userId="d596503f-672d-4214-adae-c9461b64bb2a" providerId="ADAL" clId="{A7668FFF-EFE7-456F-9525-088682538976}" dt="2020-02-06T17:01:50.472" v="352" actId="20577"/>
        <pc:sldMkLst>
          <pc:docMk/>
          <pc:sldMk cId="2759067058" sldId="492"/>
        </pc:sldMkLst>
        <pc:spChg chg="mod">
          <ac:chgData name="Jan Van Houdt (imec)" userId="d596503f-672d-4214-adae-c9461b64bb2a" providerId="ADAL" clId="{A7668FFF-EFE7-456F-9525-088682538976}" dt="2020-02-06T17:01:50.472" v="352" actId="20577"/>
          <ac:spMkLst>
            <pc:docMk/>
            <pc:sldMk cId="2759067058" sldId="492"/>
            <ac:spMk id="3" creationId="{04A72B16-D190-4049-9912-95E6DA5DA4FC}"/>
          </ac:spMkLst>
        </pc:spChg>
      </pc:sldChg>
      <pc:sldChg chg="add">
        <pc:chgData name="Jan Van Houdt (imec)" userId="d596503f-672d-4214-adae-c9461b64bb2a" providerId="ADAL" clId="{A7668FFF-EFE7-456F-9525-088682538976}" dt="2020-02-06T15:00:55.755" v="14"/>
        <pc:sldMkLst>
          <pc:docMk/>
          <pc:sldMk cId="442592015" sldId="805"/>
        </pc:sldMkLst>
      </pc:sldChg>
      <pc:sldChg chg="add">
        <pc:chgData name="Jan Van Houdt (imec)" userId="d596503f-672d-4214-adae-c9461b64bb2a" providerId="ADAL" clId="{A7668FFF-EFE7-456F-9525-088682538976}" dt="2020-02-06T15:00:55.755" v="14"/>
        <pc:sldMkLst>
          <pc:docMk/>
          <pc:sldMk cId="4188361867" sldId="806"/>
        </pc:sldMkLst>
      </pc:sldChg>
      <pc:sldChg chg="add">
        <pc:chgData name="Jan Van Houdt (imec)" userId="d596503f-672d-4214-adae-c9461b64bb2a" providerId="ADAL" clId="{A7668FFF-EFE7-456F-9525-088682538976}" dt="2020-02-06T15:00:55.755" v="14"/>
        <pc:sldMkLst>
          <pc:docMk/>
          <pc:sldMk cId="1837255430" sldId="807"/>
        </pc:sldMkLst>
      </pc:sldChg>
      <pc:sldChg chg="add">
        <pc:chgData name="Jan Van Houdt (imec)" userId="d596503f-672d-4214-adae-c9461b64bb2a" providerId="ADAL" clId="{A7668FFF-EFE7-456F-9525-088682538976}" dt="2020-02-06T15:00:55.755" v="14"/>
        <pc:sldMkLst>
          <pc:docMk/>
          <pc:sldMk cId="3006103216" sldId="811"/>
        </pc:sldMkLst>
      </pc:sldChg>
      <pc:sldChg chg="modSp add">
        <pc:chgData name="Jan Van Houdt (imec)" userId="d596503f-672d-4214-adae-c9461b64bb2a" providerId="ADAL" clId="{A7668FFF-EFE7-456F-9525-088682538976}" dt="2020-02-06T17:00:01.845" v="334" actId="1076"/>
        <pc:sldMkLst>
          <pc:docMk/>
          <pc:sldMk cId="220302404" sldId="819"/>
        </pc:sldMkLst>
        <pc:spChg chg="mod">
          <ac:chgData name="Jan Van Houdt (imec)" userId="d596503f-672d-4214-adae-c9461b64bb2a" providerId="ADAL" clId="{A7668FFF-EFE7-456F-9525-088682538976}" dt="2020-02-06T16:15:18.178" v="44" actId="20577"/>
          <ac:spMkLst>
            <pc:docMk/>
            <pc:sldMk cId="220302404" sldId="819"/>
            <ac:spMk id="2" creationId="{6C9BFD4A-0F8E-45EC-A79C-C35CF5372D53}"/>
          </ac:spMkLst>
        </pc:spChg>
        <pc:spChg chg="mod">
          <ac:chgData name="Jan Van Houdt (imec)" userId="d596503f-672d-4214-adae-c9461b64bb2a" providerId="ADAL" clId="{A7668FFF-EFE7-456F-9525-088682538976}" dt="2020-02-06T17:00:01.845" v="334" actId="1076"/>
          <ac:spMkLst>
            <pc:docMk/>
            <pc:sldMk cId="220302404" sldId="819"/>
            <ac:spMk id="3" creationId="{A031E998-1084-41BD-918D-CD0953CB3486}"/>
          </ac:spMkLst>
        </pc:spChg>
      </pc:sldChg>
      <pc:sldChg chg="del">
        <pc:chgData name="Jan Van Houdt (imec)" userId="d596503f-672d-4214-adae-c9461b64bb2a" providerId="ADAL" clId="{A7668FFF-EFE7-456F-9525-088682538976}" dt="2020-02-06T16:11:37.064" v="19" actId="2696"/>
        <pc:sldMkLst>
          <pc:docMk/>
          <pc:sldMk cId="863209797" sldId="819"/>
        </pc:sldMkLst>
      </pc:sldChg>
      <pc:sldChg chg="add">
        <pc:chgData name="Jan Van Houdt (imec)" userId="d596503f-672d-4214-adae-c9461b64bb2a" providerId="ADAL" clId="{A7668FFF-EFE7-456F-9525-088682538976}" dt="2020-02-06T16:11:59.717" v="22"/>
        <pc:sldMkLst>
          <pc:docMk/>
          <pc:sldMk cId="4041004397" sldId="820"/>
        </pc:sldMkLst>
      </pc:sldChg>
      <pc:sldChg chg="del">
        <pc:chgData name="Jan Van Houdt (imec)" userId="d596503f-672d-4214-adae-c9461b64bb2a" providerId="ADAL" clId="{A7668FFF-EFE7-456F-9525-088682538976}" dt="2020-02-06T16:11:52.177" v="21" actId="2696"/>
        <pc:sldMkLst>
          <pc:docMk/>
          <pc:sldMk cId="4231162021" sldId="820"/>
        </pc:sldMkLst>
      </pc:sldChg>
      <pc:sldChg chg="add del">
        <pc:chgData name="Jan Van Houdt (imec)" userId="d596503f-672d-4214-adae-c9461b64bb2a" providerId="ADAL" clId="{A7668FFF-EFE7-456F-9525-088682538976}" dt="2020-02-06T16:12:16.847" v="25" actId="2696"/>
        <pc:sldMkLst>
          <pc:docMk/>
          <pc:sldMk cId="397826599" sldId="821"/>
        </pc:sldMkLst>
      </pc:sldChg>
      <pc:sldChg chg="modSp add del">
        <pc:chgData name="Jan Van Houdt (imec)" userId="d596503f-672d-4214-adae-c9461b64bb2a" providerId="ADAL" clId="{A7668FFF-EFE7-456F-9525-088682538976}" dt="2020-02-06T17:04:58.436" v="407" actId="47"/>
        <pc:sldMkLst>
          <pc:docMk/>
          <pc:sldMk cId="557312719" sldId="821"/>
        </pc:sldMkLst>
        <pc:spChg chg="mod">
          <ac:chgData name="Jan Van Houdt (imec)" userId="d596503f-672d-4214-adae-c9461b64bb2a" providerId="ADAL" clId="{A7668FFF-EFE7-456F-9525-088682538976}" dt="2020-02-06T17:03:35.283" v="405" actId="20577"/>
          <ac:spMkLst>
            <pc:docMk/>
            <pc:sldMk cId="557312719" sldId="821"/>
            <ac:spMk id="2" creationId="{A0B52AF6-4E04-4655-B26D-3C66939C68D7}"/>
          </ac:spMkLst>
        </pc:spChg>
      </pc:sldChg>
      <pc:sldChg chg="ord">
        <pc:chgData name="Jan Van Houdt (imec)" userId="d596503f-672d-4214-adae-c9461b64bb2a" providerId="ADAL" clId="{A7668FFF-EFE7-456F-9525-088682538976}" dt="2020-02-06T14:51:25.494" v="8"/>
        <pc:sldMkLst>
          <pc:docMk/>
          <pc:sldMk cId="2775034979" sldId="822"/>
        </pc:sldMkLst>
      </pc:sldChg>
      <pc:sldChg chg="modSp">
        <pc:chgData name="Jan Van Houdt (imec)" userId="d596503f-672d-4214-adae-c9461b64bb2a" providerId="ADAL" clId="{A7668FFF-EFE7-456F-9525-088682538976}" dt="2020-02-06T16:57:31.259" v="320" actId="20577"/>
        <pc:sldMkLst>
          <pc:docMk/>
          <pc:sldMk cId="2760044901" sldId="823"/>
        </pc:sldMkLst>
        <pc:spChg chg="mod">
          <ac:chgData name="Jan Van Houdt (imec)" userId="d596503f-672d-4214-adae-c9461b64bb2a" providerId="ADAL" clId="{A7668FFF-EFE7-456F-9525-088682538976}" dt="2020-02-06T16:14:57.315" v="36" actId="20577"/>
          <ac:spMkLst>
            <pc:docMk/>
            <pc:sldMk cId="2760044901" sldId="823"/>
            <ac:spMk id="2" creationId="{6A353CFA-71F5-46D8-AE6D-0222215F315F}"/>
          </ac:spMkLst>
        </pc:spChg>
        <pc:spChg chg="mod">
          <ac:chgData name="Jan Van Houdt (imec)" userId="d596503f-672d-4214-adae-c9461b64bb2a" providerId="ADAL" clId="{A7668FFF-EFE7-456F-9525-088682538976}" dt="2020-02-06T16:57:31.259" v="320" actId="20577"/>
          <ac:spMkLst>
            <pc:docMk/>
            <pc:sldMk cId="2760044901" sldId="823"/>
            <ac:spMk id="3" creationId="{0BEDF922-6B6D-4EBF-BE0F-89D9AE706F81}"/>
          </ac:spMkLst>
        </pc:spChg>
      </pc:sldChg>
      <pc:sldChg chg="add del">
        <pc:chgData name="Jan Van Houdt (imec)" userId="d596503f-672d-4214-adae-c9461b64bb2a" providerId="ADAL" clId="{A7668FFF-EFE7-456F-9525-088682538976}" dt="2020-02-06T16:13:06.536" v="27" actId="2696"/>
        <pc:sldMkLst>
          <pc:docMk/>
          <pc:sldMk cId="1314461687" sldId="827"/>
        </pc:sldMkLst>
      </pc:sldChg>
      <pc:sldChg chg="add del">
        <pc:chgData name="Jan Van Houdt (imec)" userId="d596503f-672d-4214-adae-c9461b64bb2a" providerId="ADAL" clId="{A7668FFF-EFE7-456F-9525-088682538976}" dt="2020-02-06T16:14:28.223" v="29" actId="47"/>
        <pc:sldMkLst>
          <pc:docMk/>
          <pc:sldMk cId="2440317790" sldId="827"/>
        </pc:sldMkLst>
      </pc:sldChg>
      <pc:sldChg chg="del">
        <pc:chgData name="Jan Van Houdt (imec)" userId="d596503f-672d-4214-adae-c9461b64bb2a" providerId="ADAL" clId="{A7668FFF-EFE7-456F-9525-088682538976}" dt="2020-02-06T16:12:16.847" v="25" actId="2696"/>
        <pc:sldMkLst>
          <pc:docMk/>
          <pc:sldMk cId="2675197712" sldId="827"/>
        </pc:sldMkLst>
      </pc:sldChg>
      <pc:sldChg chg="add">
        <pc:chgData name="Jan Van Houdt (imec)" userId="d596503f-672d-4214-adae-c9461b64bb2a" providerId="ADAL" clId="{A7668FFF-EFE7-456F-9525-088682538976}" dt="2020-02-06T14:45:08.436" v="2"/>
        <pc:sldMkLst>
          <pc:docMk/>
          <pc:sldMk cId="2250538744" sldId="833"/>
        </pc:sldMkLst>
      </pc:sldChg>
      <pc:sldChg chg="add">
        <pc:chgData name="Jan Van Houdt (imec)" userId="d596503f-672d-4214-adae-c9461b64bb2a" providerId="ADAL" clId="{A7668FFF-EFE7-456F-9525-088682538976}" dt="2020-02-06T14:59:01.936" v="12"/>
        <pc:sldMkLst>
          <pc:docMk/>
          <pc:sldMk cId="802197417" sldId="839"/>
        </pc:sldMkLst>
      </pc:sldChg>
      <pc:sldChg chg="delSp add delAnim">
        <pc:chgData name="Jan Van Houdt (imec)" userId="d596503f-672d-4214-adae-c9461b64bb2a" providerId="ADAL" clId="{A7668FFF-EFE7-456F-9525-088682538976}" dt="2020-02-06T17:00:32.097" v="343" actId="478"/>
        <pc:sldMkLst>
          <pc:docMk/>
          <pc:sldMk cId="2017571892" sldId="871"/>
        </pc:sldMkLst>
        <pc:spChg chg="del">
          <ac:chgData name="Jan Van Houdt (imec)" userId="d596503f-672d-4214-adae-c9461b64bb2a" providerId="ADAL" clId="{A7668FFF-EFE7-456F-9525-088682538976}" dt="2020-02-06T17:00:32.097" v="343" actId="478"/>
          <ac:spMkLst>
            <pc:docMk/>
            <pc:sldMk cId="2017571892" sldId="871"/>
            <ac:spMk id="11" creationId="{7B2A0290-AC0C-465C-9E06-086A8C64F5E2}"/>
          </ac:spMkLst>
        </pc:spChg>
        <pc:spChg chg="del">
          <ac:chgData name="Jan Van Houdt (imec)" userId="d596503f-672d-4214-adae-c9461b64bb2a" providerId="ADAL" clId="{A7668FFF-EFE7-456F-9525-088682538976}" dt="2020-02-06T17:00:30.914" v="342" actId="478"/>
          <ac:spMkLst>
            <pc:docMk/>
            <pc:sldMk cId="2017571892" sldId="871"/>
            <ac:spMk id="20" creationId="{4A7670BC-B0E5-4187-87D9-374AE2635A04}"/>
          </ac:spMkLst>
        </pc:spChg>
      </pc:sldChg>
      <pc:sldChg chg="delSp add">
        <pc:chgData name="Jan Van Houdt (imec)" userId="d596503f-672d-4214-adae-c9461b64bb2a" providerId="ADAL" clId="{A7668FFF-EFE7-456F-9525-088682538976}" dt="2020-02-06T17:01:29.424" v="351" actId="478"/>
        <pc:sldMkLst>
          <pc:docMk/>
          <pc:sldMk cId="876382433" sldId="887"/>
        </pc:sldMkLst>
        <pc:spChg chg="del">
          <ac:chgData name="Jan Van Houdt (imec)" userId="d596503f-672d-4214-adae-c9461b64bb2a" providerId="ADAL" clId="{A7668FFF-EFE7-456F-9525-088682538976}" dt="2020-02-06T17:01:29.424" v="351" actId="478"/>
          <ac:spMkLst>
            <pc:docMk/>
            <pc:sldMk cId="876382433" sldId="887"/>
            <ac:spMk id="43" creationId="{9F323EE0-5590-490F-8FF8-634B487E6F1E}"/>
          </ac:spMkLst>
        </pc:spChg>
      </pc:sldChg>
      <pc:sldChg chg="delSp add delAnim">
        <pc:chgData name="Jan Van Houdt (imec)" userId="d596503f-672d-4214-adae-c9461b64bb2a" providerId="ADAL" clId="{A7668FFF-EFE7-456F-9525-088682538976}" dt="2020-02-06T17:00:50.943" v="346" actId="478"/>
        <pc:sldMkLst>
          <pc:docMk/>
          <pc:sldMk cId="1939118865" sldId="920"/>
        </pc:sldMkLst>
        <pc:spChg chg="del">
          <ac:chgData name="Jan Van Houdt (imec)" userId="d596503f-672d-4214-adae-c9461b64bb2a" providerId="ADAL" clId="{A7668FFF-EFE7-456F-9525-088682538976}" dt="2020-02-06T17:00:50.943" v="346" actId="478"/>
          <ac:spMkLst>
            <pc:docMk/>
            <pc:sldMk cId="1939118865" sldId="920"/>
            <ac:spMk id="33" creationId="{E33B22BA-2297-445F-9835-ADBB9CD103B1}"/>
          </ac:spMkLst>
        </pc:spChg>
      </pc:sldChg>
      <pc:sldChg chg="modSp add">
        <pc:chgData name="Jan Van Houdt (imec)" userId="d596503f-672d-4214-adae-c9461b64bb2a" providerId="ADAL" clId="{A7668FFF-EFE7-456F-9525-088682538976}" dt="2020-02-06T17:00:16.574" v="340" actId="20577"/>
        <pc:sldMkLst>
          <pc:docMk/>
          <pc:sldMk cId="2543509714" sldId="921"/>
        </pc:sldMkLst>
        <pc:spChg chg="mod">
          <ac:chgData name="Jan Van Houdt (imec)" userId="d596503f-672d-4214-adae-c9461b64bb2a" providerId="ADAL" clId="{A7668FFF-EFE7-456F-9525-088682538976}" dt="2020-02-06T17:00:16.574" v="340" actId="20577"/>
          <ac:spMkLst>
            <pc:docMk/>
            <pc:sldMk cId="2543509714" sldId="921"/>
            <ac:spMk id="9" creationId="{36F0855F-8A65-46AB-854B-9A6339D9A46E}"/>
          </ac:spMkLst>
        </pc:spChg>
      </pc:sldChg>
      <pc:sldChg chg="delSp modSp add delAnim">
        <pc:chgData name="Jan Van Houdt (imec)" userId="d596503f-672d-4214-adae-c9461b64bb2a" providerId="ADAL" clId="{A7668FFF-EFE7-456F-9525-088682538976}" dt="2020-02-06T16:59:05.574" v="329" actId="1076"/>
        <pc:sldMkLst>
          <pc:docMk/>
          <pc:sldMk cId="3174877004" sldId="993"/>
        </pc:sldMkLst>
        <pc:spChg chg="mod">
          <ac:chgData name="Jan Van Houdt (imec)" userId="d596503f-672d-4214-adae-c9461b64bb2a" providerId="ADAL" clId="{A7668FFF-EFE7-456F-9525-088682538976}" dt="2020-02-06T16:59:05.574" v="329" actId="1076"/>
          <ac:spMkLst>
            <pc:docMk/>
            <pc:sldMk cId="3174877004" sldId="993"/>
            <ac:spMk id="6" creationId="{365D2C6E-B867-4720-BDF1-25E99EF48D28}"/>
          </ac:spMkLst>
        </pc:spChg>
        <pc:spChg chg="del">
          <ac:chgData name="Jan Van Houdt (imec)" userId="d596503f-672d-4214-adae-c9461b64bb2a" providerId="ADAL" clId="{A7668FFF-EFE7-456F-9525-088682538976}" dt="2020-02-06T16:58:18.754" v="326" actId="478"/>
          <ac:spMkLst>
            <pc:docMk/>
            <pc:sldMk cId="3174877004" sldId="993"/>
            <ac:spMk id="12" creationId="{B746E4D5-6B3C-4105-89A4-4F4F94EF3C0F}"/>
          </ac:spMkLst>
        </pc:spChg>
      </pc:sldChg>
      <pc:sldChg chg="delSp add modTransition">
        <pc:chgData name="Jan Van Houdt (imec)" userId="d596503f-672d-4214-adae-c9461b64bb2a" providerId="ADAL" clId="{A7668FFF-EFE7-456F-9525-088682538976}" dt="2020-02-06T16:59:11.250" v="330" actId="478"/>
        <pc:sldMkLst>
          <pc:docMk/>
          <pc:sldMk cId="304773385" sldId="1022"/>
        </pc:sldMkLst>
        <pc:spChg chg="del">
          <ac:chgData name="Jan Van Houdt (imec)" userId="d596503f-672d-4214-adae-c9461b64bb2a" providerId="ADAL" clId="{A7668FFF-EFE7-456F-9525-088682538976}" dt="2020-02-06T16:59:11.250" v="330" actId="478"/>
          <ac:spMkLst>
            <pc:docMk/>
            <pc:sldMk cId="304773385" sldId="1022"/>
            <ac:spMk id="5" creationId="{A1FA2433-F3CA-4D01-9C8D-E51B2F6A1B41}"/>
          </ac:spMkLst>
        </pc:spChg>
      </pc:sldChg>
      <pc:sldChg chg="modSp add">
        <pc:chgData name="Jan Van Houdt (imec)" userId="d596503f-672d-4214-adae-c9461b64bb2a" providerId="ADAL" clId="{A7668FFF-EFE7-456F-9525-088682538976}" dt="2020-02-06T17:06:03.618" v="430" actId="20577"/>
        <pc:sldMkLst>
          <pc:docMk/>
          <pc:sldMk cId="2527895842" sldId="2185"/>
        </pc:sldMkLst>
        <pc:spChg chg="mod">
          <ac:chgData name="Jan Van Houdt (imec)" userId="d596503f-672d-4214-adae-c9461b64bb2a" providerId="ADAL" clId="{A7668FFF-EFE7-456F-9525-088682538976}" dt="2020-02-06T17:06:03.618" v="430" actId="20577"/>
          <ac:spMkLst>
            <pc:docMk/>
            <pc:sldMk cId="2527895842" sldId="2185"/>
            <ac:spMk id="2" creationId="{00000000-0000-0000-0000-000000000000}"/>
          </ac:spMkLst>
        </pc:spChg>
      </pc:sldChg>
      <pc:sldChg chg="add">
        <pc:chgData name="Jan Van Houdt (imec)" userId="d596503f-672d-4214-adae-c9461b64bb2a" providerId="ADAL" clId="{A7668FFF-EFE7-456F-9525-088682538976}" dt="2020-02-06T15:02:01.631" v="15"/>
        <pc:sldMkLst>
          <pc:docMk/>
          <pc:sldMk cId="1611999246" sldId="2194"/>
        </pc:sldMkLst>
      </pc:sldChg>
      <pc:sldChg chg="add">
        <pc:chgData name="Jan Van Houdt (imec)" userId="d596503f-672d-4214-adae-c9461b64bb2a" providerId="ADAL" clId="{A7668FFF-EFE7-456F-9525-088682538976}" dt="2020-02-06T14:59:44.550" v="13"/>
        <pc:sldMkLst>
          <pc:docMk/>
          <pc:sldMk cId="87036554" sldId="2195"/>
        </pc:sldMkLst>
      </pc:sldChg>
      <pc:sldChg chg="add">
        <pc:chgData name="Jan Van Houdt (imec)" userId="d596503f-672d-4214-adae-c9461b64bb2a" providerId="ADAL" clId="{A7668FFF-EFE7-456F-9525-088682538976}" dt="2020-02-06T14:43:07.726" v="0"/>
        <pc:sldMkLst>
          <pc:docMk/>
          <pc:sldMk cId="4224273918" sldId="6408"/>
        </pc:sldMkLst>
      </pc:sldChg>
      <pc:sldChg chg="add">
        <pc:chgData name="Jan Van Houdt (imec)" userId="d596503f-672d-4214-adae-c9461b64bb2a" providerId="ADAL" clId="{A7668FFF-EFE7-456F-9525-088682538976}" dt="2020-02-06T14:43:07.726" v="0"/>
        <pc:sldMkLst>
          <pc:docMk/>
          <pc:sldMk cId="430780780" sldId="6413"/>
        </pc:sldMkLst>
      </pc:sldChg>
      <pc:sldChg chg="delSp modSp add">
        <pc:chgData name="Jan Van Houdt (imec)" userId="d596503f-672d-4214-adae-c9461b64bb2a" providerId="ADAL" clId="{A7668FFF-EFE7-456F-9525-088682538976}" dt="2020-02-06T17:01:22.381" v="350" actId="478"/>
        <pc:sldMkLst>
          <pc:docMk/>
          <pc:sldMk cId="1406801302" sldId="6420"/>
        </pc:sldMkLst>
        <pc:spChg chg="del mod">
          <ac:chgData name="Jan Van Houdt (imec)" userId="d596503f-672d-4214-adae-c9461b64bb2a" providerId="ADAL" clId="{A7668FFF-EFE7-456F-9525-088682538976}" dt="2020-02-06T17:01:22.381" v="350" actId="478"/>
          <ac:spMkLst>
            <pc:docMk/>
            <pc:sldMk cId="1406801302" sldId="6420"/>
            <ac:spMk id="19" creationId="{5E79870B-A8EB-49E8-8A53-EC34199969C5}"/>
          </ac:spMkLst>
        </pc:spChg>
      </pc:sldChg>
      <pc:sldChg chg="add">
        <pc:chgData name="Jan Van Houdt (imec)" userId="d596503f-672d-4214-adae-c9461b64bb2a" providerId="ADAL" clId="{A7668FFF-EFE7-456F-9525-088682538976}" dt="2020-02-06T14:49:47.634" v="4"/>
        <pc:sldMkLst>
          <pc:docMk/>
          <pc:sldMk cId="3429836552" sldId="6436"/>
        </pc:sldMkLst>
      </pc:sldChg>
      <pc:sldChg chg="add">
        <pc:chgData name="Jan Van Houdt (imec)" userId="d596503f-672d-4214-adae-c9461b64bb2a" providerId="ADAL" clId="{A7668FFF-EFE7-456F-9525-088682538976}" dt="2020-02-06T14:49:47.634" v="4"/>
        <pc:sldMkLst>
          <pc:docMk/>
          <pc:sldMk cId="3062582478" sldId="6437"/>
        </pc:sldMkLst>
      </pc:sldChg>
      <pc:sldChg chg="add">
        <pc:chgData name="Jan Van Houdt (imec)" userId="d596503f-672d-4214-adae-c9461b64bb2a" providerId="ADAL" clId="{A7668FFF-EFE7-456F-9525-088682538976}" dt="2020-02-06T14:49:47.634" v="4"/>
        <pc:sldMkLst>
          <pc:docMk/>
          <pc:sldMk cId="1006519177" sldId="6438"/>
        </pc:sldMkLst>
      </pc:sldChg>
      <pc:sldChg chg="add">
        <pc:chgData name="Jan Van Houdt (imec)" userId="d596503f-672d-4214-adae-c9461b64bb2a" providerId="ADAL" clId="{A7668FFF-EFE7-456F-9525-088682538976}" dt="2020-02-06T15:00:55.755" v="14"/>
        <pc:sldMkLst>
          <pc:docMk/>
          <pc:sldMk cId="2031007828" sldId="6439"/>
        </pc:sldMkLst>
      </pc:sldChg>
      <pc:sldChg chg="add">
        <pc:chgData name="Jan Van Houdt (imec)" userId="d596503f-672d-4214-adae-c9461b64bb2a" providerId="ADAL" clId="{A7668FFF-EFE7-456F-9525-088682538976}" dt="2020-02-06T15:49:19.163" v="16"/>
        <pc:sldMkLst>
          <pc:docMk/>
          <pc:sldMk cId="2620826842" sldId="6452"/>
        </pc:sldMkLst>
      </pc:sldChg>
    </pc:docChg>
  </pc:docChgLst>
  <pc:docChgLst>
    <pc:chgData name="Jan Van Houdt (imec)" userId="d596503f-672d-4214-adae-c9461b64bb2a" providerId="ADAL" clId="{078CF537-145C-45D9-9809-AC6C083E8B72}"/>
    <pc:docChg chg="undo custSel addSld delSld modSld sldOrd">
      <pc:chgData name="Jan Van Houdt (imec)" userId="d596503f-672d-4214-adae-c9461b64bb2a" providerId="ADAL" clId="{078CF537-145C-45D9-9809-AC6C083E8B72}" dt="2020-02-07T15:55:06.812" v="220" actId="47"/>
      <pc:docMkLst>
        <pc:docMk/>
      </pc:docMkLst>
      <pc:sldChg chg="add">
        <pc:chgData name="Jan Van Houdt (imec)" userId="d596503f-672d-4214-adae-c9461b64bb2a" providerId="ADAL" clId="{078CF537-145C-45D9-9809-AC6C083E8B72}" dt="2020-02-07T15:34:54.279" v="131"/>
        <pc:sldMkLst>
          <pc:docMk/>
          <pc:sldMk cId="3059175675" sldId="334"/>
        </pc:sldMkLst>
      </pc:sldChg>
      <pc:sldChg chg="modSp">
        <pc:chgData name="Jan Van Houdt (imec)" userId="d596503f-672d-4214-adae-c9461b64bb2a" providerId="ADAL" clId="{078CF537-145C-45D9-9809-AC6C083E8B72}" dt="2020-02-07T15:21:57.631" v="116" actId="14100"/>
        <pc:sldMkLst>
          <pc:docMk/>
          <pc:sldMk cId="1905937826" sldId="337"/>
        </pc:sldMkLst>
        <pc:spChg chg="mod">
          <ac:chgData name="Jan Van Houdt (imec)" userId="d596503f-672d-4214-adae-c9461b64bb2a" providerId="ADAL" clId="{078CF537-145C-45D9-9809-AC6C083E8B72}" dt="2020-02-07T15:21:57.631" v="116" actId="14100"/>
          <ac:spMkLst>
            <pc:docMk/>
            <pc:sldMk cId="1905937826" sldId="337"/>
            <ac:spMk id="7" creationId="{1FD7C82A-7462-4785-8FF4-F71E141E6AF7}"/>
          </ac:spMkLst>
        </pc:spChg>
      </pc:sldChg>
      <pc:sldChg chg="add ord">
        <pc:chgData name="Jan Van Houdt (imec)" userId="d596503f-672d-4214-adae-c9461b64bb2a" providerId="ADAL" clId="{078CF537-145C-45D9-9809-AC6C083E8B72}" dt="2020-02-07T12:18:58.307" v="95"/>
        <pc:sldMkLst>
          <pc:docMk/>
          <pc:sldMk cId="196397508" sldId="385"/>
        </pc:sldMkLst>
      </pc:sldChg>
      <pc:sldChg chg="del">
        <pc:chgData name="Jan Van Houdt (imec)" userId="d596503f-672d-4214-adae-c9461b64bb2a" providerId="ADAL" clId="{078CF537-145C-45D9-9809-AC6C083E8B72}" dt="2020-02-07T15:26:10.196" v="120" actId="47"/>
        <pc:sldMkLst>
          <pc:docMk/>
          <pc:sldMk cId="3843239272" sldId="467"/>
        </pc:sldMkLst>
      </pc:sldChg>
      <pc:sldChg chg="modSp">
        <pc:chgData name="Jan Van Houdt (imec)" userId="d596503f-672d-4214-adae-c9461b64bb2a" providerId="ADAL" clId="{078CF537-145C-45D9-9809-AC6C083E8B72}" dt="2020-02-07T12:03:51.430" v="86" actId="20577"/>
        <pc:sldMkLst>
          <pc:docMk/>
          <pc:sldMk cId="2759067058" sldId="492"/>
        </pc:sldMkLst>
        <pc:spChg chg="mod">
          <ac:chgData name="Jan Van Houdt (imec)" userId="d596503f-672d-4214-adae-c9461b64bb2a" providerId="ADAL" clId="{078CF537-145C-45D9-9809-AC6C083E8B72}" dt="2020-02-07T12:03:30.656" v="82" actId="20577"/>
          <ac:spMkLst>
            <pc:docMk/>
            <pc:sldMk cId="2759067058" sldId="492"/>
            <ac:spMk id="2" creationId="{68237EAA-0AE1-4A79-9325-63805EBA092A}"/>
          </ac:spMkLst>
        </pc:spChg>
        <pc:spChg chg="mod">
          <ac:chgData name="Jan Van Houdt (imec)" userId="d596503f-672d-4214-adae-c9461b64bb2a" providerId="ADAL" clId="{078CF537-145C-45D9-9809-AC6C083E8B72}" dt="2020-02-07T12:03:51.430" v="86" actId="20577"/>
          <ac:spMkLst>
            <pc:docMk/>
            <pc:sldMk cId="2759067058" sldId="492"/>
            <ac:spMk id="3" creationId="{04A72B16-D190-4049-9912-95E6DA5DA4FC}"/>
          </ac:spMkLst>
        </pc:spChg>
      </pc:sldChg>
      <pc:sldChg chg="add">
        <pc:chgData name="Jan Van Houdt (imec)" userId="d596503f-672d-4214-adae-c9461b64bb2a" providerId="ADAL" clId="{078CF537-145C-45D9-9809-AC6C083E8B72}" dt="2020-02-07T11:17:56.244" v="4"/>
        <pc:sldMkLst>
          <pc:docMk/>
          <pc:sldMk cId="3883585360" sldId="504"/>
        </pc:sldMkLst>
      </pc:sldChg>
      <pc:sldChg chg="del">
        <pc:chgData name="Jan Van Houdt (imec)" userId="d596503f-672d-4214-adae-c9461b64bb2a" providerId="ADAL" clId="{078CF537-145C-45D9-9809-AC6C083E8B72}" dt="2020-02-07T12:22:26.302" v="97" actId="47"/>
        <pc:sldMkLst>
          <pc:docMk/>
          <pc:sldMk cId="146475051" sldId="774"/>
        </pc:sldMkLst>
      </pc:sldChg>
      <pc:sldChg chg="modSp">
        <pc:chgData name="Jan Van Houdt (imec)" userId="d596503f-672d-4214-adae-c9461b64bb2a" providerId="ADAL" clId="{078CF537-145C-45D9-9809-AC6C083E8B72}" dt="2020-02-07T10:33:05.137" v="1" actId="14100"/>
        <pc:sldMkLst>
          <pc:docMk/>
          <pc:sldMk cId="961525417" sldId="802"/>
        </pc:sldMkLst>
        <pc:spChg chg="mod">
          <ac:chgData name="Jan Van Houdt (imec)" userId="d596503f-672d-4214-adae-c9461b64bb2a" providerId="ADAL" clId="{078CF537-145C-45D9-9809-AC6C083E8B72}" dt="2020-02-07T10:33:05.137" v="1" actId="14100"/>
          <ac:spMkLst>
            <pc:docMk/>
            <pc:sldMk cId="961525417" sldId="802"/>
            <ac:spMk id="37" creationId="{CD28F2ED-616E-43D2-A17E-DF5EC3959D25}"/>
          </ac:spMkLst>
        </pc:spChg>
      </pc:sldChg>
      <pc:sldChg chg="modSp">
        <pc:chgData name="Jan Van Houdt (imec)" userId="d596503f-672d-4214-adae-c9461b64bb2a" providerId="ADAL" clId="{078CF537-145C-45D9-9809-AC6C083E8B72}" dt="2020-02-07T15:38:14.250" v="166" actId="1076"/>
        <pc:sldMkLst>
          <pc:docMk/>
          <pc:sldMk cId="4041004397" sldId="820"/>
        </pc:sldMkLst>
        <pc:spChg chg="mod">
          <ac:chgData name="Jan Van Houdt (imec)" userId="d596503f-672d-4214-adae-c9461b64bb2a" providerId="ADAL" clId="{078CF537-145C-45D9-9809-AC6C083E8B72}" dt="2020-02-07T15:38:10.366" v="165" actId="20577"/>
          <ac:spMkLst>
            <pc:docMk/>
            <pc:sldMk cId="4041004397" sldId="820"/>
            <ac:spMk id="2" creationId="{17442336-4F3F-4D1B-9DCC-F0E83D0E3A2A}"/>
          </ac:spMkLst>
        </pc:spChg>
        <pc:spChg chg="mod">
          <ac:chgData name="Jan Van Houdt (imec)" userId="d596503f-672d-4214-adae-c9461b64bb2a" providerId="ADAL" clId="{078CF537-145C-45D9-9809-AC6C083E8B72}" dt="2020-02-07T15:38:14.250" v="166" actId="1076"/>
          <ac:spMkLst>
            <pc:docMk/>
            <pc:sldMk cId="4041004397" sldId="820"/>
            <ac:spMk id="3" creationId="{4B1AC565-C546-4359-B73F-A622FB3BA668}"/>
          </ac:spMkLst>
        </pc:spChg>
      </pc:sldChg>
      <pc:sldChg chg="del">
        <pc:chgData name="Jan Van Houdt (imec)" userId="d596503f-672d-4214-adae-c9461b64bb2a" providerId="ADAL" clId="{078CF537-145C-45D9-9809-AC6C083E8B72}" dt="2020-02-07T15:55:06.812" v="220" actId="47"/>
        <pc:sldMkLst>
          <pc:docMk/>
          <pc:sldMk cId="2775034979" sldId="822"/>
        </pc:sldMkLst>
      </pc:sldChg>
      <pc:sldChg chg="modSp ord">
        <pc:chgData name="Jan Van Houdt (imec)" userId="d596503f-672d-4214-adae-c9461b64bb2a" providerId="ADAL" clId="{078CF537-145C-45D9-9809-AC6C083E8B72}" dt="2020-02-07T15:45:32.521" v="218"/>
        <pc:sldMkLst>
          <pc:docMk/>
          <pc:sldMk cId="2250538744" sldId="833"/>
        </pc:sldMkLst>
        <pc:spChg chg="mod">
          <ac:chgData name="Jan Van Houdt (imec)" userId="d596503f-672d-4214-adae-c9461b64bb2a" providerId="ADAL" clId="{078CF537-145C-45D9-9809-AC6C083E8B72}" dt="2020-02-07T12:01:34.852" v="15" actId="20577"/>
          <ac:spMkLst>
            <pc:docMk/>
            <pc:sldMk cId="2250538744" sldId="833"/>
            <ac:spMk id="2" creationId="{FD04CF91-1264-4438-9DDA-AE4F92085254}"/>
          </ac:spMkLst>
        </pc:spChg>
        <pc:spChg chg="mod">
          <ac:chgData name="Jan Van Houdt (imec)" userId="d596503f-672d-4214-adae-c9461b64bb2a" providerId="ADAL" clId="{078CF537-145C-45D9-9809-AC6C083E8B72}" dt="2020-02-07T15:42:22.202" v="212" actId="20577"/>
          <ac:spMkLst>
            <pc:docMk/>
            <pc:sldMk cId="2250538744" sldId="833"/>
            <ac:spMk id="6" creationId="{1CC41EAA-D037-4924-B846-BC1177D9F305}"/>
          </ac:spMkLst>
        </pc:spChg>
      </pc:sldChg>
      <pc:sldChg chg="modSp">
        <pc:chgData name="Jan Van Houdt (imec)" userId="d596503f-672d-4214-adae-c9461b64bb2a" providerId="ADAL" clId="{078CF537-145C-45D9-9809-AC6C083E8B72}" dt="2020-02-07T15:29:30.443" v="130" actId="20577"/>
        <pc:sldMkLst>
          <pc:docMk/>
          <pc:sldMk cId="2017571892" sldId="871"/>
        </pc:sldMkLst>
        <pc:spChg chg="mod">
          <ac:chgData name="Jan Van Houdt (imec)" userId="d596503f-672d-4214-adae-c9461b64bb2a" providerId="ADAL" clId="{078CF537-145C-45D9-9809-AC6C083E8B72}" dt="2020-02-07T15:29:30.443" v="130" actId="20577"/>
          <ac:spMkLst>
            <pc:docMk/>
            <pc:sldMk cId="2017571892" sldId="871"/>
            <ac:spMk id="7" creationId="{8BDAA36C-A7B4-4841-B659-42292730622B}"/>
          </ac:spMkLst>
        </pc:spChg>
      </pc:sldChg>
      <pc:sldChg chg="modSp">
        <pc:chgData name="Jan Van Houdt (imec)" userId="d596503f-672d-4214-adae-c9461b64bb2a" providerId="ADAL" clId="{078CF537-145C-45D9-9809-AC6C083E8B72}" dt="2020-02-07T15:27:53.056" v="128" actId="1076"/>
        <pc:sldMkLst>
          <pc:docMk/>
          <pc:sldMk cId="2543509714" sldId="921"/>
        </pc:sldMkLst>
        <pc:spChg chg="mod">
          <ac:chgData name="Jan Van Houdt (imec)" userId="d596503f-672d-4214-adae-c9461b64bb2a" providerId="ADAL" clId="{078CF537-145C-45D9-9809-AC6C083E8B72}" dt="2020-02-07T15:27:51.306" v="125" actId="1076"/>
          <ac:spMkLst>
            <pc:docMk/>
            <pc:sldMk cId="2543509714" sldId="921"/>
            <ac:spMk id="7" creationId="{B9926EA6-C653-485A-A175-669BF8D8BF29}"/>
          </ac:spMkLst>
        </pc:spChg>
        <pc:spChg chg="mod">
          <ac:chgData name="Jan Van Houdt (imec)" userId="d596503f-672d-4214-adae-c9461b64bb2a" providerId="ADAL" clId="{078CF537-145C-45D9-9809-AC6C083E8B72}" dt="2020-02-07T15:27:51.306" v="125" actId="1076"/>
          <ac:spMkLst>
            <pc:docMk/>
            <pc:sldMk cId="2543509714" sldId="921"/>
            <ac:spMk id="8" creationId="{D177515D-A5B8-49F1-8B1B-C92D1C8C3EF4}"/>
          </ac:spMkLst>
        </pc:spChg>
        <pc:spChg chg="mod">
          <ac:chgData name="Jan Van Houdt (imec)" userId="d596503f-672d-4214-adae-c9461b64bb2a" providerId="ADAL" clId="{078CF537-145C-45D9-9809-AC6C083E8B72}" dt="2020-02-07T15:27:51.306" v="125" actId="1076"/>
          <ac:spMkLst>
            <pc:docMk/>
            <pc:sldMk cId="2543509714" sldId="921"/>
            <ac:spMk id="9" creationId="{36F0855F-8A65-46AB-854B-9A6339D9A46E}"/>
          </ac:spMkLst>
        </pc:spChg>
        <pc:spChg chg="mod">
          <ac:chgData name="Jan Van Houdt (imec)" userId="d596503f-672d-4214-adae-c9461b64bb2a" providerId="ADAL" clId="{078CF537-145C-45D9-9809-AC6C083E8B72}" dt="2020-02-07T15:27:52.571" v="127" actId="1076"/>
          <ac:spMkLst>
            <pc:docMk/>
            <pc:sldMk cId="2543509714" sldId="921"/>
            <ac:spMk id="11" creationId="{00000000-0000-0000-0000-000000000000}"/>
          </ac:spMkLst>
        </pc:spChg>
        <pc:spChg chg="mod">
          <ac:chgData name="Jan Van Houdt (imec)" userId="d596503f-672d-4214-adae-c9461b64bb2a" providerId="ADAL" clId="{078CF537-145C-45D9-9809-AC6C083E8B72}" dt="2020-02-07T15:27:53.056" v="128" actId="1076"/>
          <ac:spMkLst>
            <pc:docMk/>
            <pc:sldMk cId="2543509714" sldId="921"/>
            <ac:spMk id="35" creationId="{E3BF35B5-3DC1-42EF-84B4-3E98D32BB577}"/>
          </ac:spMkLst>
        </pc:spChg>
        <pc:spChg chg="mod">
          <ac:chgData name="Jan Van Houdt (imec)" userId="d596503f-672d-4214-adae-c9461b64bb2a" providerId="ADAL" clId="{078CF537-145C-45D9-9809-AC6C083E8B72}" dt="2020-02-07T15:27:51.306" v="125" actId="1076"/>
          <ac:spMkLst>
            <pc:docMk/>
            <pc:sldMk cId="2543509714" sldId="921"/>
            <ac:spMk id="58" creationId="{00000000-0000-0000-0000-000000000000}"/>
          </ac:spMkLst>
        </pc:spChg>
        <pc:spChg chg="mod">
          <ac:chgData name="Jan Van Houdt (imec)" userId="d596503f-672d-4214-adae-c9461b64bb2a" providerId="ADAL" clId="{078CF537-145C-45D9-9809-AC6C083E8B72}" dt="2020-02-07T15:27:51.306" v="125" actId="1076"/>
          <ac:spMkLst>
            <pc:docMk/>
            <pc:sldMk cId="2543509714" sldId="921"/>
            <ac:spMk id="62" creationId="{00000000-0000-0000-0000-000000000000}"/>
          </ac:spMkLst>
        </pc:spChg>
        <pc:spChg chg="mod">
          <ac:chgData name="Jan Van Houdt (imec)" userId="d596503f-672d-4214-adae-c9461b64bb2a" providerId="ADAL" clId="{078CF537-145C-45D9-9809-AC6C083E8B72}" dt="2020-02-07T15:27:51.306" v="125" actId="1076"/>
          <ac:spMkLst>
            <pc:docMk/>
            <pc:sldMk cId="2543509714" sldId="921"/>
            <ac:spMk id="63" creationId="{00000000-0000-0000-0000-000000000000}"/>
          </ac:spMkLst>
        </pc:spChg>
        <pc:spChg chg="mod">
          <ac:chgData name="Jan Van Houdt (imec)" userId="d596503f-672d-4214-adae-c9461b64bb2a" providerId="ADAL" clId="{078CF537-145C-45D9-9809-AC6C083E8B72}" dt="2020-02-07T15:27:51.306" v="125" actId="1076"/>
          <ac:spMkLst>
            <pc:docMk/>
            <pc:sldMk cId="2543509714" sldId="921"/>
            <ac:spMk id="64" creationId="{00000000-0000-0000-0000-000000000000}"/>
          </ac:spMkLst>
        </pc:spChg>
        <pc:spChg chg="mod">
          <ac:chgData name="Jan Van Houdt (imec)" userId="d596503f-672d-4214-adae-c9461b64bb2a" providerId="ADAL" clId="{078CF537-145C-45D9-9809-AC6C083E8B72}" dt="2020-02-07T15:27:51.306" v="125" actId="1076"/>
          <ac:spMkLst>
            <pc:docMk/>
            <pc:sldMk cId="2543509714" sldId="921"/>
            <ac:spMk id="67" creationId="{00000000-0000-0000-0000-000000000000}"/>
          </ac:spMkLst>
        </pc:spChg>
        <pc:spChg chg="mod">
          <ac:chgData name="Jan Van Houdt (imec)" userId="d596503f-672d-4214-adae-c9461b64bb2a" providerId="ADAL" clId="{078CF537-145C-45D9-9809-AC6C083E8B72}" dt="2020-02-07T15:27:51.306" v="125" actId="1076"/>
          <ac:spMkLst>
            <pc:docMk/>
            <pc:sldMk cId="2543509714" sldId="921"/>
            <ac:spMk id="68" creationId="{00000000-0000-0000-0000-000000000000}"/>
          </ac:spMkLst>
        </pc:spChg>
        <pc:spChg chg="mod">
          <ac:chgData name="Jan Van Houdt (imec)" userId="d596503f-672d-4214-adae-c9461b64bb2a" providerId="ADAL" clId="{078CF537-145C-45D9-9809-AC6C083E8B72}" dt="2020-02-07T15:27:52.571" v="127" actId="1076"/>
          <ac:spMkLst>
            <pc:docMk/>
            <pc:sldMk cId="2543509714" sldId="921"/>
            <ac:spMk id="69" creationId="{00000000-0000-0000-0000-000000000000}"/>
          </ac:spMkLst>
        </pc:spChg>
        <pc:spChg chg="mod">
          <ac:chgData name="Jan Van Houdt (imec)" userId="d596503f-672d-4214-adae-c9461b64bb2a" providerId="ADAL" clId="{078CF537-145C-45D9-9809-AC6C083E8B72}" dt="2020-02-07T15:27:53.056" v="128" actId="1076"/>
          <ac:spMkLst>
            <pc:docMk/>
            <pc:sldMk cId="2543509714" sldId="921"/>
            <ac:spMk id="70" creationId="{00000000-0000-0000-0000-000000000000}"/>
          </ac:spMkLst>
        </pc:spChg>
        <pc:picChg chg="mod">
          <ac:chgData name="Jan Van Houdt (imec)" userId="d596503f-672d-4214-adae-c9461b64bb2a" providerId="ADAL" clId="{078CF537-145C-45D9-9809-AC6C083E8B72}" dt="2020-02-07T15:27:52.571" v="127" actId="1076"/>
          <ac:picMkLst>
            <pc:docMk/>
            <pc:sldMk cId="2543509714" sldId="921"/>
            <ac:picMk id="4" creationId="{2827A556-9D79-415D-9906-D9CC6FA4D8E2}"/>
          </ac:picMkLst>
        </pc:picChg>
        <pc:picChg chg="mod">
          <ac:chgData name="Jan Van Houdt (imec)" userId="d596503f-672d-4214-adae-c9461b64bb2a" providerId="ADAL" clId="{078CF537-145C-45D9-9809-AC6C083E8B72}" dt="2020-02-07T15:27:53.056" v="128" actId="1076"/>
          <ac:picMkLst>
            <pc:docMk/>
            <pc:sldMk cId="2543509714" sldId="921"/>
            <ac:picMk id="6" creationId="{00000000-0000-0000-0000-000000000000}"/>
          </ac:picMkLst>
        </pc:picChg>
        <pc:picChg chg="mod">
          <ac:chgData name="Jan Van Houdt (imec)" userId="d596503f-672d-4214-adae-c9461b64bb2a" providerId="ADAL" clId="{078CF537-145C-45D9-9809-AC6C083E8B72}" dt="2020-02-07T15:27:52.571" v="127" actId="1076"/>
          <ac:picMkLst>
            <pc:docMk/>
            <pc:sldMk cId="2543509714" sldId="921"/>
            <ac:picMk id="10" creationId="{00000000-0000-0000-0000-000000000000}"/>
          </ac:picMkLst>
        </pc:picChg>
        <pc:picChg chg="mod">
          <ac:chgData name="Jan Van Houdt (imec)" userId="d596503f-672d-4214-adae-c9461b64bb2a" providerId="ADAL" clId="{078CF537-145C-45D9-9809-AC6C083E8B72}" dt="2020-02-07T15:27:53.056" v="128" actId="1076"/>
          <ac:picMkLst>
            <pc:docMk/>
            <pc:sldMk cId="2543509714" sldId="921"/>
            <ac:picMk id="37" creationId="{4D60E538-0960-449A-BB78-6D3E2CCF84DF}"/>
          </ac:picMkLst>
        </pc:picChg>
      </pc:sldChg>
      <pc:sldChg chg="modSp">
        <pc:chgData name="Jan Van Houdt (imec)" userId="d596503f-672d-4214-adae-c9461b64bb2a" providerId="ADAL" clId="{078CF537-145C-45D9-9809-AC6C083E8B72}" dt="2020-02-07T15:25:06.066" v="118" actId="1076"/>
        <pc:sldMkLst>
          <pc:docMk/>
          <pc:sldMk cId="3174877004" sldId="993"/>
        </pc:sldMkLst>
        <pc:spChg chg="mod">
          <ac:chgData name="Jan Van Houdt (imec)" userId="d596503f-672d-4214-adae-c9461b64bb2a" providerId="ADAL" clId="{078CF537-145C-45D9-9809-AC6C083E8B72}" dt="2020-02-07T15:25:06.066" v="118" actId="1076"/>
          <ac:spMkLst>
            <pc:docMk/>
            <pc:sldMk cId="3174877004" sldId="993"/>
            <ac:spMk id="6" creationId="{365D2C6E-B867-4720-BDF1-25E99EF48D28}"/>
          </ac:spMkLst>
        </pc:spChg>
      </pc:sldChg>
      <pc:sldChg chg="modSp">
        <pc:chgData name="Jan Van Houdt (imec)" userId="d596503f-672d-4214-adae-c9461b64bb2a" providerId="ADAL" clId="{078CF537-145C-45D9-9809-AC6C083E8B72}" dt="2020-02-07T15:25:50.806" v="119" actId="14100"/>
        <pc:sldMkLst>
          <pc:docMk/>
          <pc:sldMk cId="304773385" sldId="1022"/>
        </pc:sldMkLst>
        <pc:spChg chg="mod">
          <ac:chgData name="Jan Van Houdt (imec)" userId="d596503f-672d-4214-adae-c9461b64bb2a" providerId="ADAL" clId="{078CF537-145C-45D9-9809-AC6C083E8B72}" dt="2020-02-07T15:25:50.806" v="119" actId="14100"/>
          <ac:spMkLst>
            <pc:docMk/>
            <pc:sldMk cId="304773385" sldId="1022"/>
            <ac:spMk id="3" creationId="{00877124-63BE-4E85-9CD4-B44A63738EA6}"/>
          </ac:spMkLst>
        </pc:spChg>
      </pc:sldChg>
      <pc:sldChg chg="del">
        <pc:chgData name="Jan Van Houdt (imec)" userId="d596503f-672d-4214-adae-c9461b64bb2a" providerId="ADAL" clId="{078CF537-145C-45D9-9809-AC6C083E8B72}" dt="2020-02-07T10:48:14.375" v="2" actId="47"/>
        <pc:sldMkLst>
          <pc:docMk/>
          <pc:sldMk cId="1611999246" sldId="2194"/>
        </pc:sldMkLst>
      </pc:sldChg>
      <pc:sldChg chg="ord">
        <pc:chgData name="Jan Van Houdt (imec)" userId="d596503f-672d-4214-adae-c9461b64bb2a" providerId="ADAL" clId="{078CF537-145C-45D9-9809-AC6C083E8B72}" dt="2020-02-07T15:45:30.087" v="216"/>
        <pc:sldMkLst>
          <pc:docMk/>
          <pc:sldMk cId="4224273918" sldId="6408"/>
        </pc:sldMkLst>
      </pc:sldChg>
      <pc:sldChg chg="add">
        <pc:chgData name="Jan Van Houdt (imec)" userId="d596503f-672d-4214-adae-c9461b64bb2a" providerId="ADAL" clId="{078CF537-145C-45D9-9809-AC6C083E8B72}" dt="2020-02-07T15:51:59.222" v="219"/>
        <pc:sldMkLst>
          <pc:docMk/>
          <pc:sldMk cId="3886840539" sldId="6446"/>
        </pc:sldMkLst>
      </pc:sldChg>
      <pc:sldChg chg="addSp modSp modAnim">
        <pc:chgData name="Jan Van Houdt (imec)" userId="d596503f-672d-4214-adae-c9461b64bb2a" providerId="ADAL" clId="{078CF537-145C-45D9-9809-AC6C083E8B72}" dt="2020-02-07T12:17:19.438" v="93"/>
        <pc:sldMkLst>
          <pc:docMk/>
          <pc:sldMk cId="2620826842" sldId="6452"/>
        </pc:sldMkLst>
        <pc:spChg chg="mod">
          <ac:chgData name="Jan Van Houdt (imec)" userId="d596503f-672d-4214-adae-c9461b64bb2a" providerId="ADAL" clId="{078CF537-145C-45D9-9809-AC6C083E8B72}" dt="2020-02-07T12:17:11.083" v="91" actId="1076"/>
          <ac:spMkLst>
            <pc:docMk/>
            <pc:sldMk cId="2620826842" sldId="6452"/>
            <ac:spMk id="15" creationId="{03C41F68-2DB0-4840-9627-2C6F336A7F03}"/>
          </ac:spMkLst>
        </pc:spChg>
        <pc:picChg chg="add mod">
          <ac:chgData name="Jan Van Houdt (imec)" userId="d596503f-672d-4214-adae-c9461b64bb2a" providerId="ADAL" clId="{078CF537-145C-45D9-9809-AC6C083E8B72}" dt="2020-02-07T12:17:08.398" v="90" actId="1076"/>
          <ac:picMkLst>
            <pc:docMk/>
            <pc:sldMk cId="2620826842" sldId="6452"/>
            <ac:picMk id="5" creationId="{6C2B8421-8044-4DE4-9856-9AD273E6B52F}"/>
          </ac:picMkLst>
        </pc:picChg>
        <pc:picChg chg="mod">
          <ac:chgData name="Jan Van Houdt (imec)" userId="d596503f-672d-4214-adae-c9461b64bb2a" providerId="ADAL" clId="{078CF537-145C-45D9-9809-AC6C083E8B72}" dt="2020-02-07T12:17:04.945" v="89" actId="1076"/>
          <ac:picMkLst>
            <pc:docMk/>
            <pc:sldMk cId="2620826842" sldId="6452"/>
            <ac:picMk id="13" creationId="{99B978AA-353C-405E-976D-169330AEA747}"/>
          </ac:picMkLst>
        </pc:picChg>
      </pc:sldChg>
      <pc:sldChg chg="add">
        <pc:chgData name="Jan Van Houdt (imec)" userId="d596503f-672d-4214-adae-c9461b64bb2a" providerId="ADAL" clId="{078CF537-145C-45D9-9809-AC6C083E8B72}" dt="2020-02-07T15:44:20.590" v="213"/>
        <pc:sldMkLst>
          <pc:docMk/>
          <pc:sldMk cId="54410756" sldId="6465"/>
        </pc:sldMkLst>
      </pc:sldChg>
      <pc:sldChg chg="add del">
        <pc:chgData name="Jan Van Houdt (imec)" userId="d596503f-672d-4214-adae-c9461b64bb2a" providerId="ADAL" clId="{078CF537-145C-45D9-9809-AC6C083E8B72}" dt="2020-02-07T15:44:23.240" v="214" actId="47"/>
        <pc:sldMkLst>
          <pc:docMk/>
          <pc:sldMk cId="2908123797" sldId="6466"/>
        </pc:sldMkLst>
      </pc:sldChg>
      <pc:sldChg chg="add">
        <pc:chgData name="Jan Van Houdt (imec)" userId="d596503f-672d-4214-adae-c9461b64bb2a" providerId="ADAL" clId="{078CF537-145C-45D9-9809-AC6C083E8B72}" dt="2020-02-07T15:44:20.590" v="213"/>
        <pc:sldMkLst>
          <pc:docMk/>
          <pc:sldMk cId="1399383234" sldId="646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mecinternational-my.sharepoint.com/personal/clima_imec_be/Documents/Work/FEFET/2019_HfO2_DopantConfin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clima\Work\FEFET\HfO2_FE-AF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64725329297929"/>
          <c:y val="5.0925925925925923E-2"/>
          <c:w val="0.70031092762815217"/>
          <c:h val="0.71880579519021193"/>
        </c:manualLayout>
      </c:layout>
      <c:scatterChart>
        <c:scatterStyle val="lineMarker"/>
        <c:varyColors val="0"/>
        <c:ser>
          <c:idx val="0"/>
          <c:order val="0"/>
          <c:tx>
            <c:strRef>
              <c:f>G2_HO_222_Nd!$N$8</c:f>
              <c:strCache>
                <c:ptCount val="1"/>
                <c:pt idx="0">
                  <c:v>Al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1"/>
            <c:dispRSqr val="0"/>
            <c:dispEq val="0"/>
          </c:trendline>
          <c:xVal>
            <c:numRef>
              <c:f>G2_HO_222_Nd!$M$9:$M$11</c:f>
              <c:numCache>
                <c:formatCode>General</c:formatCode>
                <c:ptCount val="3"/>
                <c:pt idx="0">
                  <c:v>0.14000000000000001</c:v>
                </c:pt>
                <c:pt idx="1">
                  <c:v>1.4</c:v>
                </c:pt>
                <c:pt idx="2">
                  <c:v>4.2</c:v>
                </c:pt>
              </c:numCache>
            </c:numRef>
          </c:xVal>
          <c:yVal>
            <c:numRef>
              <c:f>G2_HO_222_Nd!$N$9:$N$11</c:f>
              <c:numCache>
                <c:formatCode>General</c:formatCode>
                <c:ptCount val="3"/>
                <c:pt idx="0">
                  <c:v>-9.1431253728467311E-3</c:v>
                </c:pt>
                <c:pt idx="1">
                  <c:v>8.2514154544563196E-3</c:v>
                </c:pt>
                <c:pt idx="2">
                  <c:v>9.0976068037281463E-2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08A-4F03-82D9-96EE54E86C87}"/>
            </c:ext>
          </c:extLst>
        </c:ser>
        <c:ser>
          <c:idx val="1"/>
          <c:order val="1"/>
          <c:tx>
            <c:strRef>
              <c:f>G2_HO_222_Nd!$O$8</c:f>
              <c:strCache>
                <c:ptCount val="1"/>
                <c:pt idx="0">
                  <c:v>La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G2_HO_222_Nd!$M$9:$M$11</c:f>
              <c:numCache>
                <c:formatCode>General</c:formatCode>
                <c:ptCount val="3"/>
                <c:pt idx="0">
                  <c:v>0.14000000000000001</c:v>
                </c:pt>
                <c:pt idx="1">
                  <c:v>1.4</c:v>
                </c:pt>
                <c:pt idx="2">
                  <c:v>4.2</c:v>
                </c:pt>
              </c:numCache>
            </c:numRef>
          </c:xVal>
          <c:yVal>
            <c:numRef>
              <c:f>G2_HO_222_Nd!$O$9:$O$11</c:f>
              <c:numCache>
                <c:formatCode>General</c:formatCode>
                <c:ptCount val="3"/>
                <c:pt idx="0">
                  <c:v>-9.1467308511761544E-3</c:v>
                </c:pt>
                <c:pt idx="1">
                  <c:v>1.6574715696588305E-3</c:v>
                </c:pt>
                <c:pt idx="2">
                  <c:v>6.6968694288045055E-2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08A-4F03-82D9-96EE54E86C87}"/>
            </c:ext>
          </c:extLst>
        </c:ser>
        <c:ser>
          <c:idx val="2"/>
          <c:order val="2"/>
          <c:tx>
            <c:strRef>
              <c:f>G2_HO_222_Nd!$P$8</c:f>
              <c:strCache>
                <c:ptCount val="1"/>
                <c:pt idx="0">
                  <c:v>Si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G2_HO_222_Nd!$M$9:$M$11</c:f>
              <c:numCache>
                <c:formatCode>General</c:formatCode>
                <c:ptCount val="3"/>
                <c:pt idx="0">
                  <c:v>0.14000000000000001</c:v>
                </c:pt>
                <c:pt idx="1">
                  <c:v>1.4</c:v>
                </c:pt>
                <c:pt idx="2">
                  <c:v>4.2</c:v>
                </c:pt>
              </c:numCache>
            </c:numRef>
          </c:xVal>
          <c:yVal>
            <c:numRef>
              <c:f>G2_HO_222_Nd!$P$9:$P$11</c:f>
              <c:numCache>
                <c:formatCode>General</c:formatCode>
                <c:ptCount val="3"/>
                <c:pt idx="0">
                  <c:v>-6.1478675830626507E-3</c:v>
                </c:pt>
                <c:pt idx="1">
                  <c:v>3.9440560729074925E-2</c:v>
                </c:pt>
                <c:pt idx="2">
                  <c:v>0.13852007994682594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08A-4F03-82D9-96EE54E86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8068920"/>
        <c:axId val="468069248"/>
      </c:scatterChart>
      <c:valAx>
        <c:axId val="468068920"/>
        <c:scaling>
          <c:orientation val="minMax"/>
          <c:max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rgbClr val="000000"/>
                    </a:solidFill>
                  </a:rPr>
                  <a:t>Dopant concentration [atomic%]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069248"/>
        <c:crossesAt val="-2.0000000000000004E-2"/>
        <c:crossBetween val="midCat"/>
      </c:valAx>
      <c:valAx>
        <c:axId val="468069248"/>
        <c:scaling>
          <c:orientation val="minMax"/>
          <c:min val="-2.0000000000000004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rgbClr val="000000"/>
                    </a:solidFill>
                  </a:rPr>
                  <a:t>Dopant/Defect formation [eV/atom]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068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30231521039418202"/>
          <c:y val="6.8929878752329046E-2"/>
          <c:w val="0.13560152330017114"/>
          <c:h val="0.250751805554593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523597306328687E-2"/>
          <c:y val="4.1837006973932576E-2"/>
          <c:w val="0.91947640269367126"/>
          <c:h val="0.91632598605213489"/>
        </c:manualLayout>
      </c:layout>
      <c:scatterChart>
        <c:scatterStyle val="lineMarker"/>
        <c:varyColors val="0"/>
        <c:ser>
          <c:idx val="0"/>
          <c:order val="0"/>
          <c:tx>
            <c:strRef>
              <c:f>All!$A$1</c:f>
              <c:strCache>
                <c:ptCount val="1"/>
                <c:pt idx="0">
                  <c:v>Energy (eV/atom)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38013851486601069"/>
                  <c:y val="-7.106533282558386E-2"/>
                </c:manualLayout>
              </c:layout>
              <c:tx>
                <c:rich>
                  <a:bodyPr/>
                  <a:lstStyle/>
                  <a:p>
                    <a:fld id="{A0BDFFC9-377D-4B70-A400-F0CDA02C5A54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49242215143761"/>
                      <c:h val="0.1084084617326527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EC9-42DD-B650-3D4A1EF5FE73}"/>
                </c:ext>
              </c:extLst>
            </c:dLbl>
            <c:dLbl>
              <c:idx val="1"/>
              <c:layout>
                <c:manualLayout>
                  <c:x val="7.6058288234217772E-2"/>
                  <c:y val="1.2046440115521763E-2"/>
                </c:manualLayout>
              </c:layout>
              <c:tx>
                <c:rich>
                  <a:bodyPr/>
                  <a:lstStyle/>
                  <a:p>
                    <a:fld id="{6AF226DC-8919-45B9-9D5B-BEEDA4B32E2C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34885953068316"/>
                      <c:h val="0.12936677135436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EC9-42DD-B650-3D4A1EF5FE73}"/>
                </c:ext>
              </c:extLst>
            </c:dLbl>
            <c:dLbl>
              <c:idx val="2"/>
              <c:layout>
                <c:manualLayout>
                  <c:x val="9.8140652817158613E-2"/>
                  <c:y val="-1.8015120736292321E-2"/>
                </c:manualLayout>
              </c:layout>
              <c:tx>
                <c:rich>
                  <a:bodyPr/>
                  <a:lstStyle/>
                  <a:p>
                    <a:fld id="{8AD822CF-8C20-4A18-8A12-63716FB82435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79909936119794"/>
                      <c:h val="0.1423553020610925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EC9-42DD-B650-3D4A1EF5FE73}"/>
                </c:ext>
              </c:extLst>
            </c:dLbl>
            <c:dLbl>
              <c:idx val="3"/>
              <c:layout>
                <c:manualLayout>
                  <c:x val="-0.37678017518228402"/>
                  <c:y val="-7.4453067467286013E-2"/>
                </c:manualLayout>
              </c:layout>
              <c:tx>
                <c:rich>
                  <a:bodyPr/>
                  <a:lstStyle/>
                  <a:p>
                    <a:fld id="{479822CA-E9BD-4277-9DC1-2CEE17B55A4A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00041229061891"/>
                      <c:h val="0.1903170377084159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EC9-42DD-B650-3D4A1EF5FE73}"/>
                </c:ext>
              </c:extLst>
            </c:dLbl>
            <c:dLbl>
              <c:idx val="4"/>
              <c:layout>
                <c:manualLayout>
                  <c:x val="0.12606068122309833"/>
                  <c:y val="-0.15413601092802651"/>
                </c:manualLayout>
              </c:layout>
              <c:tx>
                <c:rich>
                  <a:bodyPr/>
                  <a:lstStyle/>
                  <a:p>
                    <a:fld id="{33007CB2-C361-4F36-8882-4A94F2E9D037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7036172260222"/>
                      <c:h val="0.1609434301337976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EC9-42DD-B650-3D4A1EF5FE73}"/>
                </c:ext>
              </c:extLst>
            </c:dLbl>
            <c:dLbl>
              <c:idx val="5"/>
              <c:layout>
                <c:manualLayout>
                  <c:x val="2.6128328779817071E-2"/>
                  <c:y val="-0.355241566037069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6AF42E-E2A8-41BA-999D-AAA6945BE11C}" type="CELLRANGE">
                      <a:rPr lang="en-US" dirty="0"/>
                      <a:pPr>
                        <a:defRPr sz="1050">
                          <a:solidFill>
                            <a:srgbClr val="000000"/>
                          </a:solidFill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solidFill>
                  <a:srgbClr val="00B050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045646125040096"/>
                      <c:h val="0.1571337035911874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EC9-42DD-B650-3D4A1EF5FE73}"/>
                </c:ext>
              </c:extLst>
            </c:dLbl>
            <c:dLbl>
              <c:idx val="6"/>
              <c:layout>
                <c:manualLayout>
                  <c:x val="-0.40012874261175313"/>
                  <c:y val="-1.794443778855080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FB207A-29E3-4DEC-BF6F-D29A6DA4086E}" type="CELLRANGE">
                      <a:rPr lang="en-US" dirty="0"/>
                      <a:pPr>
                        <a:defRPr sz="1050">
                          <a:solidFill>
                            <a:srgbClr val="000000"/>
                          </a:solidFill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794653358497505"/>
                      <c:h val="0.1571337035911874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EC9-42DD-B650-3D4A1EF5FE73}"/>
                </c:ext>
              </c:extLst>
            </c:dLbl>
            <c:dLbl>
              <c:idx val="7"/>
              <c:layout>
                <c:manualLayout>
                  <c:x val="4.8620990952282298E-2"/>
                  <c:y val="-2.3980815347721833E-2"/>
                </c:manualLayout>
              </c:layout>
              <c:tx>
                <c:rich>
                  <a:bodyPr/>
                  <a:lstStyle/>
                  <a:p>
                    <a:fld id="{264E7D36-57F9-4EB9-8FD2-28F3CD2DA5B4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02558763929161"/>
                      <c:h val="6.293321248513000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EC9-42DD-B650-3D4A1EF5FE73}"/>
                </c:ext>
              </c:extLst>
            </c:dLbl>
            <c:dLbl>
              <c:idx val="8"/>
              <c:layout>
                <c:manualLayout>
                  <c:x val="2.5000109361329834E-2"/>
                  <c:y val="7.1588366890380312E-2"/>
                </c:manualLayout>
              </c:layout>
              <c:tx>
                <c:rich>
                  <a:bodyPr/>
                  <a:lstStyle/>
                  <a:p>
                    <a:fld id="{4521D643-5F80-46BE-8775-9EF50515A5C3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44225721784771"/>
                      <c:h val="7.520912234963918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CEC9-42DD-B650-3D4A1EF5FE7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yVal>
            <c:numRef>
              <c:f>All!$A$2:$A$10</c:f>
              <c:numCache>
                <c:formatCode>General</c:formatCode>
                <c:ptCount val="9"/>
                <c:pt idx="0">
                  <c:v>0</c:v>
                </c:pt>
                <c:pt idx="1">
                  <c:v>0.01</c:v>
                </c:pt>
                <c:pt idx="2">
                  <c:v>2.4E-2</c:v>
                </c:pt>
                <c:pt idx="3">
                  <c:v>2.5000000000000001E-2</c:v>
                </c:pt>
                <c:pt idx="4">
                  <c:v>2.8000000000000001E-2</c:v>
                </c:pt>
                <c:pt idx="5">
                  <c:v>2.9000000000000001E-2</c:v>
                </c:pt>
                <c:pt idx="6">
                  <c:v>5.5E-2</c:v>
                </c:pt>
                <c:pt idx="7">
                  <c:v>8.8999999999999996E-2</c:v>
                </c:pt>
                <c:pt idx="8">
                  <c:v>0.13900000000000001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All!$B$2:$B$10</c15:f>
                <c15:dlblRangeCache>
                  <c:ptCount val="9"/>
                  <c:pt idx="0">
                    <c:v>monoclinic</c:v>
                  </c:pt>
                  <c:pt idx="1">
                    <c:v>orthorhombic (o-I)</c:v>
                  </c:pt>
                  <c:pt idx="2">
                    <c:v>AFE orthorhombic (o-II)</c:v>
                  </c:pt>
                  <c:pt idx="3">
                    <c:v>tetragonal (t-I)</c:v>
                  </c:pt>
                  <c:pt idx="4">
                    <c:v>orthorhombic (o-III)</c:v>
                  </c:pt>
                  <c:pt idx="5">
                    <c:v>FE orthorhombic (o-IV) </c:v>
                  </c:pt>
                  <c:pt idx="6">
                    <c:v>AFE tetragonal (t-II)</c:v>
                  </c:pt>
                  <c:pt idx="7">
                    <c:v>cubic</c:v>
                  </c:pt>
                  <c:pt idx="8">
                    <c:v>orthorhombic (o-V)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CEC9-42DD-B650-3D4A1EF5F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998784"/>
        <c:axId val="373999112"/>
      </c:scatterChart>
      <c:valAx>
        <c:axId val="373998784"/>
        <c:scaling>
          <c:orientation val="minMax"/>
          <c:max val="1000"/>
          <c:min val="-10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ajorTickMark val="none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999112"/>
        <c:crosses val="autoZero"/>
        <c:crossBetween val="midCat"/>
        <c:majorUnit val="1000"/>
      </c:valAx>
      <c:valAx>
        <c:axId val="373999112"/>
        <c:scaling>
          <c:orientation val="minMax"/>
          <c:max val="0.1"/>
        </c:scaling>
        <c:delete val="0"/>
        <c:axPos val="l"/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99878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2D495-AFBC-D049-9D2A-D4CC16EF0503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52AA6-2B99-6D4C-A44D-6EF5FEC7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19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8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5557" y="4247147"/>
            <a:ext cx="609872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080982" y="8701475"/>
            <a:ext cx="696036" cy="2308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>
              <a:defRPr sz="900" b="0" i="0"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7B91B61D-47B7-A144-8E63-D9376A676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28820" y="8701475"/>
            <a:ext cx="2535988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i="0" cap="all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Confidential LIMITED USE ONLY</a:t>
            </a:r>
          </a:p>
        </p:txBody>
      </p:sp>
      <p:pic>
        <p:nvPicPr>
          <p:cNvPr id="11" name="Picture 10" descr="IMEC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9" y="8718306"/>
            <a:ext cx="566612" cy="19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7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5430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1pPr>
    <a:lvl2pPr marL="565785" indent="-154305" algn="l" defTabSz="411480" rtl="0" eaLnBrk="1" latinLnBrk="0" hangingPunct="1">
      <a:buClr>
        <a:srgbClr val="007BB8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2pPr>
    <a:lvl3pPr marL="97726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3pPr>
    <a:lvl4pPr marL="1388745" indent="-154305" algn="l" defTabSz="411480" rtl="0" eaLnBrk="1" latinLnBrk="0" hangingPunct="1">
      <a:buClr>
        <a:srgbClr val="007BB8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4pPr>
    <a:lvl5pPr marL="180022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5pPr>
    <a:lvl6pPr marL="205740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4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1B61D-47B7-A144-8E63-D9376A6761B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charset="0"/>
              </a:rPr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438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0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1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40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Materials optimization continued (nanograin); 2D </a:t>
            </a:r>
            <a:r>
              <a:rPr lang="en-US" dirty="0" err="1"/>
              <a:t>FeFETwork</a:t>
            </a:r>
            <a:r>
              <a:rPr lang="en-US" dirty="0"/>
              <a:t> ramped up, 3D plug cell continued but trench is final goal (also MLC analysis)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C8B8CC-B62B-46EC-8E82-F6933D3A7C16}" type="slidenum">
              <a:rPr lang="nl-BE" smtClean="0"/>
              <a:pPr>
                <a:defRPr/>
              </a:pPr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5143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Defense, military systems, telecom = signal integrity/decoding  towers and </a:t>
            </a:r>
            <a:r>
              <a:rPr lang="en-US" dirty="0" err="1"/>
              <a:t>cablebox</a:t>
            </a:r>
            <a:r>
              <a:rPr lang="en-US" dirty="0"/>
              <a:t> at home, finance, medical devices.. FAST and reprogrammable on the fly</a:t>
            </a:r>
          </a:p>
          <a:p>
            <a:r>
              <a:rPr lang="en-US" dirty="0" err="1"/>
              <a:t>Ghz</a:t>
            </a:r>
            <a:r>
              <a:rPr lang="en-US" dirty="0"/>
              <a:t> range for processor, but 1 operation at a time (sequential) </a:t>
            </a:r>
            <a:r>
              <a:rPr lang="en-US" dirty="0">
                <a:sym typeface="Wingdings" panose="05000000000000000000" pitchFamily="2" charset="2"/>
              </a:rPr>
              <a:t> FPGA can work in parallel so you can send a lot of data in real time (ex. HDMI)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7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Divider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656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73" y="4891116"/>
            <a:ext cx="554400" cy="169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712" y="1276898"/>
            <a:ext cx="5142576" cy="2567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 – INTERNAL USE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73" y="4891116"/>
            <a:ext cx="554400" cy="169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712" y="1276898"/>
            <a:ext cx="5142576" cy="25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924F-F48D-4201-8A14-25DC82E2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ABF79-390E-4DD8-B894-240EF6629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A6937-0B5B-4ABC-AF0E-8E4A1795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EAC1-30BC-4050-A91F-A007F4E552FE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54DF7-137F-47E2-8046-4E3166B8B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57CA6-9948-4AA2-8BA1-43154256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B4C18-B53C-40BF-A9BF-9B651DA7C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37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63754" y="1077610"/>
            <a:ext cx="8755200" cy="35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7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5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2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1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1457" y="3042176"/>
            <a:ext cx="8421086" cy="430887"/>
          </a:xfrm>
        </p:spPr>
        <p:txBody>
          <a:bodyPr wrap="square" lIns="108000" rIns="0" anchor="b">
            <a:spAutoFit/>
          </a:bodyPr>
          <a:lstStyle>
            <a:lvl1pPr algn="ctr">
              <a:defRPr sz="2200" baseline="0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A SHOrt teasing title can be put here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456" y="3398767"/>
            <a:ext cx="8421089" cy="341632"/>
          </a:xfrm>
        </p:spPr>
        <p:txBody>
          <a:bodyPr wrap="square" lIns="108000" rIns="0" anchor="t">
            <a:spAutoFit/>
          </a:bodyPr>
          <a:lstStyle>
            <a:lvl1pPr marL="0" indent="0" algn="ctr">
              <a:buNone/>
              <a:defRPr sz="1620" cap="all">
                <a:solidFill>
                  <a:schemeClr val="tx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Your Name 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697" y="4888978"/>
            <a:ext cx="8650606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cap="all" dirty="0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46697" y="4888978"/>
            <a:ext cx="8650606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6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5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4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our divider">
    <p:bg>
      <p:bg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358385"/>
            <a:ext cx="8839200" cy="42473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651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0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Divider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76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185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73" y="4891116"/>
            <a:ext cx="554400" cy="169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712" y="1276898"/>
            <a:ext cx="5142576" cy="2567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 – INTERNAL USE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73" y="4891116"/>
            <a:ext cx="554400" cy="169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712" y="1276898"/>
            <a:ext cx="5142576" cy="25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1457" y="3042176"/>
            <a:ext cx="8421086" cy="430887"/>
          </a:xfrm>
        </p:spPr>
        <p:txBody>
          <a:bodyPr wrap="square" lIns="108000" rIns="0" anchor="b">
            <a:spAutoFit/>
          </a:bodyPr>
          <a:lstStyle>
            <a:lvl1pPr algn="ctr">
              <a:defRPr sz="2200" baseline="0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A SHOrt teasing title can be put here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456" y="3398767"/>
            <a:ext cx="8421089" cy="341632"/>
          </a:xfrm>
        </p:spPr>
        <p:txBody>
          <a:bodyPr wrap="square" lIns="108000" rIns="0" anchor="t">
            <a:spAutoFit/>
          </a:bodyPr>
          <a:lstStyle>
            <a:lvl1pPr marL="0" indent="0" algn="ctr">
              <a:buNone/>
              <a:defRPr sz="1620" cap="all">
                <a:solidFill>
                  <a:schemeClr val="tx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Your Name here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46697" y="4888978"/>
            <a:ext cx="8650606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our divider">
    <p:bg>
      <p:bg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358385"/>
            <a:ext cx="8839200" cy="42473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085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5021264" y="4894325"/>
            <a:ext cx="3889374" cy="189283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7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795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7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1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4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4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3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1457" y="3042176"/>
            <a:ext cx="8421086" cy="430887"/>
          </a:xfrm>
        </p:spPr>
        <p:txBody>
          <a:bodyPr wrap="square" lIns="108000" rIns="0" anchor="b">
            <a:spAutoFit/>
          </a:bodyPr>
          <a:lstStyle>
            <a:lvl1pPr algn="ctr">
              <a:defRPr sz="2200" baseline="0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A SHOrt teasing title can be put here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456" y="3398767"/>
            <a:ext cx="8421089" cy="341632"/>
          </a:xfrm>
        </p:spPr>
        <p:txBody>
          <a:bodyPr wrap="square" lIns="108000" rIns="0" anchor="t">
            <a:spAutoFit/>
          </a:bodyPr>
          <a:lstStyle>
            <a:lvl1pPr marL="0" indent="0" algn="ctr">
              <a:buNone/>
              <a:defRPr sz="1620" cap="all">
                <a:solidFill>
                  <a:schemeClr val="tx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Your Name 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697" y="4888978"/>
            <a:ext cx="8650606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5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3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our divider">
    <p:bg>
      <p:bg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358385"/>
            <a:ext cx="8839200" cy="42473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372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1.xml"/><Relationship Id="rId9" Type="http://schemas.microsoft.com/office/2007/relationships/hdphoto" Target="../media/hdphoto2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83.xml"/><Relationship Id="rId9" Type="http://schemas.microsoft.com/office/2007/relationships/hdphoto" Target="../media/hdphoto3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8.xml"/><Relationship Id="rId7" Type="http://schemas.openxmlformats.org/officeDocument/2006/relationships/theme" Target="../theme/theme1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89.xml"/><Relationship Id="rId9" Type="http://schemas.microsoft.com/office/2007/relationships/hdphoto" Target="../media/hdphoto3.wdp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microsoft.com/office/2007/relationships/hdphoto" Target="../media/hdphoto2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microsoft.com/office/2007/relationships/hdphoto" Target="../media/hdphoto3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34.xml"/><Relationship Id="rId9" Type="http://schemas.microsoft.com/office/2007/relationships/hdphoto" Target="../media/hdphoto3.wdp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80581"/>
            <a:ext cx="792136" cy="210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44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olliance_high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980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41006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4-Exascienc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873805"/>
            <a:ext cx="464996" cy="225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45599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5-energyville.p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74328"/>
            <a:ext cx="514398" cy="21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176454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5-energyville.p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12" y="4874328"/>
            <a:ext cx="514398" cy="213028"/>
          </a:xfrm>
          <a:prstGeom prst="rect">
            <a:avLst/>
          </a:prstGeom>
        </p:spPr>
      </p:pic>
      <p:pic>
        <p:nvPicPr>
          <p:cNvPr id="10" name="Picture 9" descr="Solliance_high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95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200557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6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762607"/>
            <a:ext cx="400711" cy="30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0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8" name="Picture 7" descr="Solliance_high.jp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980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8" name="Picture 7" descr="4-Exascienc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873805"/>
            <a:ext cx="464996" cy="225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4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9" name="Picture 8" descr="5-energyville.png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74328"/>
            <a:ext cx="514398" cy="21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8" name="Picture 7" descr="5-energyville.png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12" y="4874328"/>
            <a:ext cx="514398" cy="213028"/>
          </a:xfrm>
          <a:prstGeom prst="rect">
            <a:avLst/>
          </a:prstGeom>
        </p:spPr>
      </p:pic>
      <p:pic>
        <p:nvPicPr>
          <p:cNvPr id="10" name="Picture 9" descr="Solliance_high.jpg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95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3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3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3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649" r:id="rId12"/>
    <p:sldLayoutId id="2147483650" r:id="rId13"/>
    <p:sldLayoutId id="2147483676" r:id="rId14"/>
    <p:sldLayoutId id="2147483656" r:id="rId15"/>
    <p:sldLayoutId id="2147483659" r:id="rId16"/>
    <p:sldLayoutId id="2147483657" r:id="rId17"/>
    <p:sldLayoutId id="2147483687" r:id="rId18"/>
    <p:sldLayoutId id="2147483688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80581"/>
            <a:ext cx="792136" cy="2101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268721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762607"/>
            <a:ext cx="400711" cy="30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234511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1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62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9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70.pn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9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23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417" y="2655916"/>
            <a:ext cx="8421086" cy="430887"/>
          </a:xfrm>
        </p:spPr>
        <p:txBody>
          <a:bodyPr/>
          <a:lstStyle/>
          <a:p>
            <a:r>
              <a:rPr lang="en-US" dirty="0" err="1"/>
              <a:t>FERROelectrics</a:t>
            </a:r>
            <a:r>
              <a:rPr lang="en-US" dirty="0"/>
              <a:t> review FEB.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456" y="3398767"/>
            <a:ext cx="8421089" cy="307777"/>
          </a:xfrm>
        </p:spPr>
        <p:txBody>
          <a:bodyPr/>
          <a:lstStyle/>
          <a:p>
            <a:r>
              <a:rPr lang="en-US" sz="1400" dirty="0"/>
              <a:t>Jan Van Houdt on behalf of the ferro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56" y="490694"/>
            <a:ext cx="1609725" cy="555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7564" y="1346200"/>
            <a:ext cx="4714586" cy="142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60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91C5-C031-4427-A3DA-2910D2150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GIXRD for phase ratio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389FD-C8BC-4A93-A65E-D223922CC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1" y="1078230"/>
            <a:ext cx="8753475" cy="3040412"/>
          </a:xfrm>
        </p:spPr>
        <p:txBody>
          <a:bodyPr/>
          <a:lstStyle/>
          <a:p>
            <a:r>
              <a:rPr lang="en-US" dirty="0"/>
              <a:t>Polycrystalline</a:t>
            </a:r>
          </a:p>
          <a:p>
            <a:r>
              <a:rPr lang="en-US" dirty="0"/>
              <a:t>Poly-phase</a:t>
            </a:r>
          </a:p>
          <a:p>
            <a:r>
              <a:rPr lang="en-US" dirty="0"/>
              <a:t>Several “doping” atoms</a:t>
            </a:r>
          </a:p>
          <a:p>
            <a:pPr lvl="1"/>
            <a:r>
              <a:rPr lang="en-US" dirty="0"/>
              <a:t>Different phase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133E8-CB33-4BDA-BD61-8FC2D733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1B0F0-D605-4795-86AA-A4C76FA0CA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cap="none" dirty="0"/>
              <a:t>HfO</a:t>
            </a:r>
            <a:r>
              <a:rPr lang="en-US" cap="none" baseline="-25000" dirty="0"/>
              <a:t>2</a:t>
            </a:r>
            <a:r>
              <a:rPr lang="en-US" cap="none" dirty="0"/>
              <a:t> </a:t>
            </a:r>
            <a:r>
              <a:rPr lang="en-US" dirty="0"/>
              <a:t>films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45B788-A6EF-4D8E-91C1-2B597AD69C46}"/>
              </a:ext>
            </a:extLst>
          </p:cNvPr>
          <p:cNvGrpSpPr/>
          <p:nvPr/>
        </p:nvGrpSpPr>
        <p:grpSpPr>
          <a:xfrm>
            <a:off x="3371717" y="1736991"/>
            <a:ext cx="5251780" cy="2089421"/>
            <a:chOff x="3371717" y="1736991"/>
            <a:chExt cx="5251780" cy="20894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4B3E9A-3F0F-4440-A27E-06D22B7958E4}"/>
                </a:ext>
              </a:extLst>
            </p:cNvPr>
            <p:cNvGrpSpPr/>
            <p:nvPr/>
          </p:nvGrpSpPr>
          <p:grpSpPr>
            <a:xfrm>
              <a:off x="3371717" y="1736991"/>
              <a:ext cx="5251780" cy="2009311"/>
              <a:chOff x="3181803" y="1807698"/>
              <a:chExt cx="5251780" cy="200931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8843824-594A-4CB4-A312-665A09B70B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0188" r="33925" b="13676"/>
              <a:stretch/>
            </p:blipFill>
            <p:spPr>
              <a:xfrm>
                <a:off x="3181803" y="2025748"/>
                <a:ext cx="5251780" cy="179126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EB98BD9-87F9-42F4-BDB5-458980770214}"/>
                  </a:ext>
                </a:extLst>
              </p:cNvPr>
              <p:cNvSpPr/>
              <p:nvPr/>
            </p:nvSpPr>
            <p:spPr>
              <a:xfrm>
                <a:off x="3699803" y="1807698"/>
                <a:ext cx="1318065" cy="485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>
                  <a:latin typeface="Gill Sans MT"/>
                  <a:cs typeface="Gill Sans MT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335C1-9096-452B-9D1A-4E0787D8732F}"/>
                  </a:ext>
                </a:extLst>
              </p:cNvPr>
              <p:cNvSpPr/>
              <p:nvPr/>
            </p:nvSpPr>
            <p:spPr>
              <a:xfrm>
                <a:off x="6271847" y="1812229"/>
                <a:ext cx="1318065" cy="485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>
                  <a:latin typeface="Gill Sans MT"/>
                  <a:cs typeface="Gill Sans MT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6F5B4A-FA46-4AB7-8685-E4291EF67D90}"/>
                </a:ext>
              </a:extLst>
            </p:cNvPr>
            <p:cNvSpPr/>
            <p:nvPr/>
          </p:nvSpPr>
          <p:spPr>
            <a:xfrm>
              <a:off x="7667845" y="3579934"/>
              <a:ext cx="674297" cy="246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Gill Sans MT"/>
                <a:cs typeface="Gill Sans M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AEF776-1ACA-4B95-A6F7-35A624300139}"/>
                </a:ext>
              </a:extLst>
            </p:cNvPr>
            <p:cNvSpPr/>
            <p:nvPr/>
          </p:nvSpPr>
          <p:spPr>
            <a:xfrm>
              <a:off x="5050857" y="3539879"/>
              <a:ext cx="674297" cy="246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Gill Sans MT"/>
                <a:cs typeface="Gill Sans M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FD7C82A-7462-4785-8FF4-F71E141E6AF7}"/>
              </a:ext>
            </a:extLst>
          </p:cNvPr>
          <p:cNvSpPr txBox="1"/>
          <p:nvPr/>
        </p:nvSpPr>
        <p:spPr>
          <a:xfrm>
            <a:off x="1698171" y="4118642"/>
            <a:ext cx="664397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Material optimization for different dopants/doping levels done (Si, Al), </a:t>
            </a:r>
            <a:br>
              <a:rPr lang="en-US" sz="1800" dirty="0"/>
            </a:br>
            <a:r>
              <a:rPr lang="en-US" sz="1800" dirty="0"/>
              <a:t>La underway</a:t>
            </a:r>
            <a:endParaRPr lang="en-GB" sz="1800" dirty="0" err="1"/>
          </a:p>
        </p:txBody>
      </p:sp>
    </p:spTree>
    <p:extLst>
      <p:ext uri="{BB962C8B-B14F-4D97-AF65-F5344CB8AC3E}">
        <p14:creationId xmlns:p14="http://schemas.microsoft.com/office/powerpoint/2010/main" val="19059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79C3-5B74-4703-82CF-6BEEC7B35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understanding and materials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D3D6F-5CA8-49B5-81C8-11CF68E7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411480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36216C-5BC3-7C44-80F8-E30864FFC22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BA3F1-8DBD-4522-ADB1-3D9836512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00" y="745083"/>
            <a:ext cx="3607673" cy="2317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4D11DC-F181-45C4-BA9D-1618CBD091DC}"/>
              </a:ext>
            </a:extLst>
          </p:cNvPr>
          <p:cNvSpPr txBox="1"/>
          <p:nvPr/>
        </p:nvSpPr>
        <p:spPr>
          <a:xfrm>
            <a:off x="-521860" y="1481186"/>
            <a:ext cx="295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ym typeface="Wingdings" panose="05000000000000000000" pitchFamily="2" charset="2"/>
              </a:rPr>
              <a:t>o-content decreases</a:t>
            </a:r>
          </a:p>
          <a:p>
            <a:pPr algn="ctr"/>
            <a:r>
              <a:rPr lang="en-US" sz="1200" b="1" i="1" dirty="0">
                <a:sym typeface="Wingdings" panose="05000000000000000000" pitchFamily="2" charset="2"/>
              </a:rPr>
              <a:t>m-content increase</a:t>
            </a:r>
            <a:endParaRPr lang="en-GB" sz="1200" b="1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FCBF1-844B-44A2-A742-A8EB110D9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986" y="968081"/>
            <a:ext cx="3098119" cy="2106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AB48A-5F58-4519-9760-81A1EB83A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45" y="3160470"/>
            <a:ext cx="3576320" cy="18156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568B9E8-6A6D-477B-B0C2-08BE375EF234}"/>
              </a:ext>
            </a:extLst>
          </p:cNvPr>
          <p:cNvGrpSpPr>
            <a:grpSpLocks noChangeAspect="1"/>
          </p:cNvGrpSpPr>
          <p:nvPr/>
        </p:nvGrpSpPr>
        <p:grpSpPr>
          <a:xfrm>
            <a:off x="2437742" y="3317566"/>
            <a:ext cx="478801" cy="155003"/>
            <a:chOff x="4760048" y="3536884"/>
            <a:chExt cx="745371" cy="241300"/>
          </a:xfrm>
        </p:grpSpPr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9939A046-B2E3-47E0-B612-EB7AA4712033}"/>
                </a:ext>
              </a:extLst>
            </p:cNvPr>
            <p:cNvSpPr/>
            <p:nvPr/>
          </p:nvSpPr>
          <p:spPr>
            <a:xfrm rot="10800000">
              <a:off x="4760048" y="3536884"/>
              <a:ext cx="273050" cy="2413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7B4528F1-5CDA-49DC-A168-B22304A66762}"/>
                </a:ext>
              </a:extLst>
            </p:cNvPr>
            <p:cNvSpPr/>
            <p:nvPr/>
          </p:nvSpPr>
          <p:spPr>
            <a:xfrm>
              <a:off x="5232369" y="3536884"/>
              <a:ext cx="273050" cy="2413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09AF41-61FD-4120-80C2-6D88566C8A53}"/>
              </a:ext>
            </a:extLst>
          </p:cNvPr>
          <p:cNvGrpSpPr>
            <a:grpSpLocks noChangeAspect="1"/>
          </p:cNvGrpSpPr>
          <p:nvPr/>
        </p:nvGrpSpPr>
        <p:grpSpPr>
          <a:xfrm>
            <a:off x="3160172" y="3340728"/>
            <a:ext cx="428519" cy="205284"/>
            <a:chOff x="4822448" y="3474485"/>
            <a:chExt cx="667095" cy="319574"/>
          </a:xfrm>
        </p:grpSpPr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44C68EEB-6604-47E5-96E4-F0BA4FDD5B2C}"/>
                </a:ext>
              </a:extLst>
            </p:cNvPr>
            <p:cNvSpPr/>
            <p:nvPr/>
          </p:nvSpPr>
          <p:spPr>
            <a:xfrm rot="5400000">
              <a:off x="4760048" y="3536885"/>
              <a:ext cx="241302" cy="11650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6208D71F-7FF5-4D50-A54A-67E0628D8341}"/>
                </a:ext>
              </a:extLst>
            </p:cNvPr>
            <p:cNvSpPr/>
            <p:nvPr/>
          </p:nvSpPr>
          <p:spPr>
            <a:xfrm rot="5400000">
              <a:off x="5232368" y="3536884"/>
              <a:ext cx="273051" cy="24129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BA76E8E-7737-4DD0-BA97-17542E8E534B}"/>
              </a:ext>
            </a:extLst>
          </p:cNvPr>
          <p:cNvSpPr txBox="1"/>
          <p:nvPr/>
        </p:nvSpPr>
        <p:spPr>
          <a:xfrm>
            <a:off x="1002864" y="3219889"/>
            <a:ext cx="13068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464749"/>
                </a:solidFill>
              </a:rPr>
              <a:t>90º domain flip to accommodate strain</a:t>
            </a:r>
            <a:endParaRPr lang="en-GB" sz="1050" b="1" dirty="0">
              <a:solidFill>
                <a:srgbClr val="464749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831FFF-9BA5-439D-B85D-A19086EACAF5}"/>
              </a:ext>
            </a:extLst>
          </p:cNvPr>
          <p:cNvSpPr/>
          <p:nvPr/>
        </p:nvSpPr>
        <p:spPr>
          <a:xfrm>
            <a:off x="1935087" y="3095361"/>
            <a:ext cx="1443100" cy="63252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latin typeface="Gill Sans MT"/>
              <a:cs typeface="Gill Sans M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AB2777-8FA6-43C5-860A-A9364F3C0582}"/>
              </a:ext>
            </a:extLst>
          </p:cNvPr>
          <p:cNvSpPr txBox="1"/>
          <p:nvPr/>
        </p:nvSpPr>
        <p:spPr>
          <a:xfrm>
            <a:off x="5351666" y="3317566"/>
            <a:ext cx="3562439" cy="160043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Grains re-orient to put polarization direction of o-phase parallel to E-field </a:t>
            </a:r>
            <a:r>
              <a:rPr lang="en-US" sz="1400" dirty="0">
                <a:sym typeface="Wingdings" panose="05000000000000000000" pitchFamily="2" charset="2"/>
              </a:rPr>
              <a:t></a:t>
            </a:r>
            <a:r>
              <a:rPr lang="en-US" sz="1400" dirty="0" err="1">
                <a:sym typeface="Wingdings" panose="05000000000000000000" pitchFamily="2" charset="2"/>
              </a:rPr>
              <a:t>Pr</a:t>
            </a:r>
            <a:r>
              <a:rPr lang="en-US" sz="1400" dirty="0">
                <a:sym typeface="Wingdings" panose="05000000000000000000" pitchFamily="2" charset="2"/>
              </a:rPr>
              <a:t> increase</a:t>
            </a:r>
            <a:endParaRPr lang="en-US" sz="1400" dirty="0"/>
          </a:p>
          <a:p>
            <a:pPr marL="171450" indent="-1714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i="1" dirty="0"/>
              <a:t>Measured</a:t>
            </a:r>
            <a:r>
              <a:rPr lang="en-US" sz="1400" dirty="0"/>
              <a:t> o-content decreases due to limitation of GIXRD</a:t>
            </a:r>
          </a:p>
          <a:p>
            <a:pPr marL="171450" indent="-1714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m-phase is generated to accommodate strain =&gt; wake-up mechanism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B3B38EE-7A1B-47B1-8634-4560267D35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630" y="576315"/>
            <a:ext cx="8753475" cy="338554"/>
          </a:xfrm>
        </p:spPr>
        <p:txBody>
          <a:bodyPr/>
          <a:lstStyle/>
          <a:p>
            <a:r>
              <a:rPr lang="en-US" dirty="0"/>
              <a:t>Grain re-orientation identified as main mechanism for wake 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2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7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1C04-9D2E-458F-8F4E-264EFF74E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15101"/>
            <a:ext cx="8753475" cy="430887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Imprint explained from interaction with traps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32FB72-D491-48D5-AD87-72EB278F4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1" y="1246902"/>
            <a:ext cx="4632936" cy="32321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F4077B-EA25-46C4-9AE8-0F1BA0B9585D}"/>
              </a:ext>
            </a:extLst>
          </p:cNvPr>
          <p:cNvSpPr/>
          <p:nvPr/>
        </p:nvSpPr>
        <p:spPr>
          <a:xfrm>
            <a:off x="160631" y="803594"/>
            <a:ext cx="5743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defect density corresponding to same effect as polarization charge (8</a:t>
            </a:r>
            <a:r>
              <a:rPr lang="el-GR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μ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C/cm</a:t>
            </a:r>
            <a:r>
              <a:rPr lang="en-US" sz="1400" baseline="30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GB" sz="14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7" name="Picture 2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D929B9E-EED9-4B67-B2F2-7DEBE5EA3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48" y="849460"/>
            <a:ext cx="1645920" cy="16459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774821-48D0-4DF4-8050-2123A3681BFC}"/>
              </a:ext>
            </a:extLst>
          </p:cNvPr>
          <p:cNvSpPr txBox="1"/>
          <p:nvPr/>
        </p:nvSpPr>
        <p:spPr>
          <a:xfrm>
            <a:off x="6831778" y="1410810"/>
            <a:ext cx="394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+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B5B3C-5535-4726-AC81-6B8E9C3E32BB}"/>
              </a:ext>
            </a:extLst>
          </p:cNvPr>
          <p:cNvSpPr txBox="1"/>
          <p:nvPr/>
        </p:nvSpPr>
        <p:spPr>
          <a:xfrm>
            <a:off x="6222415" y="2509090"/>
            <a:ext cx="2453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 high defect density,</a:t>
            </a:r>
          </a:p>
          <a:p>
            <a:r>
              <a:rPr lang="en-US" sz="1400" dirty="0"/>
              <a:t>charge trapping balanced </a:t>
            </a:r>
          </a:p>
          <a:p>
            <a:r>
              <a:rPr lang="en-US" sz="1400" dirty="0"/>
              <a:t>by polarization charge</a:t>
            </a:r>
            <a:endParaRPr lang="en-GB" sz="14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0071270-1E99-437B-9F86-E67B8ADA0688}"/>
              </a:ext>
            </a:extLst>
          </p:cNvPr>
          <p:cNvCxnSpPr>
            <a:cxnSpLocks/>
          </p:cNvCxnSpPr>
          <p:nvPr/>
        </p:nvCxnSpPr>
        <p:spPr>
          <a:xfrm flipH="1">
            <a:off x="2838154" y="1068965"/>
            <a:ext cx="143648" cy="355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65D2C6E-B867-4720-BDF1-25E99EF48D28}"/>
              </a:ext>
            </a:extLst>
          </p:cNvPr>
          <p:cNvSpPr/>
          <p:nvPr/>
        </p:nvSpPr>
        <p:spPr>
          <a:xfrm>
            <a:off x="4637314" y="4105283"/>
            <a:ext cx="4506686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Imprint can be drastically suppressed when impact of defect density becomes lower than that of polarization charge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74877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D4C1A69-E71D-4137-8EB1-50DFAF07B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82" y="1417717"/>
            <a:ext cx="3971920" cy="25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BFD2F-06C3-4452-8EE4-0B766A7F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6" y="1352532"/>
            <a:ext cx="3971920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37B29-CA3E-4081-942F-A43B2E2B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trap characterization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77124-63BE-4E85-9CD4-B44A6373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4085599"/>
            <a:ext cx="5771243" cy="800514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dirty="0"/>
              <a:t>Similar defect density for both layers present</a:t>
            </a:r>
          </a:p>
          <a:p>
            <a:r>
              <a:rPr lang="en-US" dirty="0"/>
              <a:t>E</a:t>
            </a:r>
            <a:r>
              <a:rPr lang="en-US" baseline="-25000" dirty="0"/>
              <a:t>t</a:t>
            </a:r>
            <a:r>
              <a:rPr lang="en-US" dirty="0"/>
              <a:t> ~ 2eV below HfO</a:t>
            </a:r>
            <a:r>
              <a:rPr lang="en-US" baseline="-25000" dirty="0"/>
              <a:t>2</a:t>
            </a:r>
            <a:r>
              <a:rPr lang="en-US" dirty="0"/>
              <a:t> conduction band minimum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293F0-E843-4C76-9D22-F7CBCAE0CB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Comparison ferro vs. non-ferro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EDE7CA-B51E-42AB-AE6E-1A199A0C9F1C}"/>
              </a:ext>
            </a:extLst>
          </p:cNvPr>
          <p:cNvSpPr/>
          <p:nvPr/>
        </p:nvSpPr>
        <p:spPr>
          <a:xfrm>
            <a:off x="5731352" y="921645"/>
            <a:ext cx="1918741" cy="430887"/>
          </a:xfrm>
          <a:prstGeom prst="roundRect">
            <a:avLst/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nm Si: HfO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0" lang="en-GB" sz="14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AF6568-7CFF-4490-8519-630A05894C99}"/>
              </a:ext>
            </a:extLst>
          </p:cNvPr>
          <p:cNvSpPr/>
          <p:nvPr/>
        </p:nvSpPr>
        <p:spPr>
          <a:xfrm>
            <a:off x="1722381" y="939263"/>
            <a:ext cx="1918741" cy="430887"/>
          </a:xfrm>
          <a:prstGeom prst="roundRect">
            <a:avLst/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nm HfO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0" lang="en-GB" sz="14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2819AB-1B29-4764-9E02-71DB14D6DEDB}"/>
              </a:ext>
            </a:extLst>
          </p:cNvPr>
          <p:cNvCxnSpPr/>
          <p:nvPr/>
        </p:nvCxnSpPr>
        <p:spPr>
          <a:xfrm>
            <a:off x="5549441" y="3077574"/>
            <a:ext cx="2160000" cy="0"/>
          </a:xfrm>
          <a:prstGeom prst="line">
            <a:avLst/>
          </a:prstGeom>
          <a:ln w="19050" cmpd="sng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6683BAC-2A15-4F4A-9543-C88AF1CC360B}"/>
              </a:ext>
            </a:extLst>
          </p:cNvPr>
          <p:cNvSpPr txBox="1"/>
          <p:nvPr/>
        </p:nvSpPr>
        <p:spPr>
          <a:xfrm>
            <a:off x="5248148" y="1593343"/>
            <a:ext cx="1725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1.85 eV below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0" lang="en-US" sz="1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Sigma 0.124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2.3E19</a:t>
            </a:r>
            <a:endParaRPr kumimoji="0" lang="en-GB" sz="12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444DB7-283E-4C61-9AEF-AE2AF3ADC95D}"/>
              </a:ext>
            </a:extLst>
          </p:cNvPr>
          <p:cNvSpPr txBox="1"/>
          <p:nvPr/>
        </p:nvSpPr>
        <p:spPr>
          <a:xfrm>
            <a:off x="1140945" y="1417717"/>
            <a:ext cx="1540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1.7 eV from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0" lang="en-US" sz="1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Sigma 0.087 eV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2E19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B8B86479-0F25-41E9-AA6F-AEC566154681}"/>
              </a:ext>
            </a:extLst>
          </p:cNvPr>
          <p:cNvSpPr/>
          <p:nvPr/>
        </p:nvSpPr>
        <p:spPr>
          <a:xfrm>
            <a:off x="5889309" y="2467378"/>
            <a:ext cx="221415" cy="420679"/>
          </a:xfrm>
          <a:prstGeom prst="downArrow">
            <a:avLst/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FD4A-0F8E-45EC-A79C-C35CF537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65034"/>
            <a:ext cx="8753475" cy="430887"/>
          </a:xfrm>
        </p:spPr>
        <p:txBody>
          <a:bodyPr/>
          <a:lstStyle/>
          <a:p>
            <a:r>
              <a:rPr lang="en-US" dirty="0"/>
              <a:t>Ff02 materials study (caps): 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1E998-1084-41BD-918D-CD0953CB3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" y="223820"/>
            <a:ext cx="8753475" cy="2324100"/>
          </a:xfrm>
        </p:spPr>
        <p:txBody>
          <a:bodyPr>
            <a:normAutofit/>
          </a:bodyPr>
          <a:lstStyle/>
          <a:p>
            <a:r>
              <a:rPr lang="en-US" dirty="0"/>
              <a:t>Si- and Al-doped stacks delivered with 1E5 cycles and 10 years retention at 85C</a:t>
            </a:r>
          </a:p>
          <a:p>
            <a:r>
              <a:rPr lang="en-US" dirty="0"/>
              <a:t>La-doped stack almost ready (retention @RT)</a:t>
            </a:r>
          </a:p>
          <a:p>
            <a:r>
              <a:rPr lang="en-US" dirty="0"/>
              <a:t>MO precursor route explored (not beating Cl-based)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9E9DE-F53B-486F-9EBA-695AD4B5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200" y="4915768"/>
            <a:ext cx="863600" cy="169277"/>
          </a:xfrm>
        </p:spPr>
        <p:txBody>
          <a:bodyPr/>
          <a:lstStyle/>
          <a:p>
            <a:fld id="{8836216C-5BC3-7C44-80F8-E30864FFC228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9443D-05A1-4F72-882A-CBEF44D2C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143" y="2571750"/>
            <a:ext cx="3600001" cy="2553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2E762-EF32-43B9-9E0B-C9CD0913D763}"/>
              </a:ext>
            </a:extLst>
          </p:cNvPr>
          <p:cNvSpPr txBox="1"/>
          <p:nvPr/>
        </p:nvSpPr>
        <p:spPr>
          <a:xfrm>
            <a:off x="5606143" y="2275819"/>
            <a:ext cx="84350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2.5% Si</a:t>
            </a:r>
          </a:p>
        </p:txBody>
      </p:sp>
    </p:spTree>
    <p:extLst>
      <p:ext uri="{BB962C8B-B14F-4D97-AF65-F5344CB8AC3E}">
        <p14:creationId xmlns:p14="http://schemas.microsoft.com/office/powerpoint/2010/main" val="22030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</p:spPr>
        <p:txBody>
          <a:bodyPr/>
          <a:lstStyle/>
          <a:p>
            <a:r>
              <a:rPr lang="en-US" dirty="0"/>
              <a:t>MIM </a:t>
            </a:r>
            <a:r>
              <a:rPr lang="en-US" cap="none" dirty="0"/>
              <a:t>vs</a:t>
            </a:r>
            <a:r>
              <a:rPr lang="en-US" dirty="0"/>
              <a:t> 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15</a:t>
            </a:fld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6628572" y="2263546"/>
            <a:ext cx="340963" cy="361029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24240" y="1512796"/>
            <a:ext cx="1440000" cy="720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5" name="Rectangle 44"/>
          <p:cNvSpPr/>
          <p:nvPr/>
        </p:nvSpPr>
        <p:spPr>
          <a:xfrm>
            <a:off x="6024240" y="1243633"/>
            <a:ext cx="1440000" cy="1206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6" name="Rectangle 45"/>
          <p:cNvSpPr/>
          <p:nvPr/>
        </p:nvSpPr>
        <p:spPr>
          <a:xfrm>
            <a:off x="6024240" y="1398496"/>
            <a:ext cx="1440000" cy="1206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7" name="Rectangle 46"/>
          <p:cNvSpPr/>
          <p:nvPr/>
        </p:nvSpPr>
        <p:spPr>
          <a:xfrm>
            <a:off x="6024240" y="1364283"/>
            <a:ext cx="1440000" cy="36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Rectangle 47"/>
          <p:cNvSpPr/>
          <p:nvPr/>
        </p:nvSpPr>
        <p:spPr>
          <a:xfrm>
            <a:off x="6376455" y="1205854"/>
            <a:ext cx="722376" cy="36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9" name="Rectangle 48"/>
          <p:cNvSpPr/>
          <p:nvPr/>
        </p:nvSpPr>
        <p:spPr>
          <a:xfrm>
            <a:off x="6375890" y="1084329"/>
            <a:ext cx="720000" cy="122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0" name="TextBox 49"/>
          <p:cNvSpPr txBox="1"/>
          <p:nvPr/>
        </p:nvSpPr>
        <p:spPr>
          <a:xfrm>
            <a:off x="6470074" y="1019351"/>
            <a:ext cx="5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chemeClr val="bg1"/>
                </a:solidFill>
              </a:rPr>
              <a:t>TiN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76090" y="1320867"/>
            <a:ext cx="5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chemeClr val="bg1"/>
                </a:solidFill>
              </a:rPr>
              <a:t>TiN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11515" y="1173996"/>
            <a:ext cx="5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HfOx</a:t>
            </a:r>
            <a:endParaRPr lang="en-US" sz="1000" dirty="0"/>
          </a:p>
        </p:txBody>
      </p:sp>
      <p:sp>
        <p:nvSpPr>
          <p:cNvPr id="53" name="TextBox 52"/>
          <p:cNvSpPr txBox="1"/>
          <p:nvPr/>
        </p:nvSpPr>
        <p:spPr>
          <a:xfrm>
            <a:off x="6057286" y="1097388"/>
            <a:ext cx="5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49237" y="1265087"/>
            <a:ext cx="5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710609" y="667759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MIM with Si interfaces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482915" y="1664885"/>
            <a:ext cx="5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p-type</a:t>
            </a:r>
          </a:p>
        </p:txBody>
      </p:sp>
      <p:sp>
        <p:nvSpPr>
          <p:cNvPr id="57" name="Down Arrow 56"/>
          <p:cNvSpPr/>
          <p:nvPr/>
        </p:nvSpPr>
        <p:spPr>
          <a:xfrm>
            <a:off x="2295792" y="2263048"/>
            <a:ext cx="340963" cy="361029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118492" y="1004221"/>
            <a:ext cx="720000" cy="2880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9" name="Rectangle 58"/>
          <p:cNvSpPr/>
          <p:nvPr/>
        </p:nvSpPr>
        <p:spPr>
          <a:xfrm>
            <a:off x="1746274" y="1511308"/>
            <a:ext cx="1440000" cy="720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0" name="Rectangle 59"/>
          <p:cNvSpPr/>
          <p:nvPr/>
        </p:nvSpPr>
        <p:spPr>
          <a:xfrm>
            <a:off x="1746274" y="1334754"/>
            <a:ext cx="1440000" cy="1206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1" name="Rectangle 60"/>
          <p:cNvSpPr/>
          <p:nvPr/>
        </p:nvSpPr>
        <p:spPr>
          <a:xfrm>
            <a:off x="1746274" y="1455830"/>
            <a:ext cx="1440000" cy="6182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Rectangle 61"/>
          <p:cNvSpPr/>
          <p:nvPr/>
        </p:nvSpPr>
        <p:spPr>
          <a:xfrm>
            <a:off x="2118492" y="1291297"/>
            <a:ext cx="720000" cy="458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3" name="TextBox 62"/>
          <p:cNvSpPr txBox="1"/>
          <p:nvPr/>
        </p:nvSpPr>
        <p:spPr>
          <a:xfrm>
            <a:off x="1980706" y="1169083"/>
            <a:ext cx="52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bg1"/>
                </a:solidFill>
              </a:rPr>
              <a:t>TiN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80706" y="1382180"/>
            <a:ext cx="522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chemeClr val="bg1"/>
                </a:solidFill>
              </a:rPr>
              <a:t>TiN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633549" y="1269879"/>
            <a:ext cx="5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HfOx</a:t>
            </a:r>
            <a:endParaRPr lang="en-US" sz="1000" dirty="0"/>
          </a:p>
        </p:txBody>
      </p:sp>
      <p:sp>
        <p:nvSpPr>
          <p:cNvPr id="66" name="TextBox 65"/>
          <p:cNvSpPr txBox="1"/>
          <p:nvPr/>
        </p:nvSpPr>
        <p:spPr>
          <a:xfrm>
            <a:off x="1454671" y="660268"/>
            <a:ext cx="2097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SIS with </a:t>
            </a:r>
            <a:r>
              <a:rPr lang="en-US" sz="1400" b="1" dirty="0" err="1">
                <a:solidFill>
                  <a:srgbClr val="000000"/>
                </a:solidFill>
              </a:rPr>
              <a:t>TiN</a:t>
            </a:r>
            <a:r>
              <a:rPr lang="en-US" sz="1400" b="1" dirty="0">
                <a:solidFill>
                  <a:srgbClr val="000000"/>
                </a:solidFill>
              </a:rPr>
              <a:t> interfaces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204949" y="1663397"/>
            <a:ext cx="5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p-type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10131" y="1015389"/>
            <a:ext cx="522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n-type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24" y="2903200"/>
            <a:ext cx="1985785" cy="1155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35" y="2903200"/>
            <a:ext cx="1985785" cy="1155971"/>
          </a:xfrm>
          <a:prstGeom prst="rect">
            <a:avLst/>
          </a:prstGeom>
        </p:spPr>
      </p:pic>
      <p:sp>
        <p:nvSpPr>
          <p:cNvPr id="69" name="Content Placeholder 3"/>
          <p:cNvSpPr txBox="1">
            <a:spLocks/>
          </p:cNvSpPr>
          <p:nvPr/>
        </p:nvSpPr>
        <p:spPr>
          <a:xfrm>
            <a:off x="576372" y="2967038"/>
            <a:ext cx="792855" cy="37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80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5"/>
              </a:buBlip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5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050" b="1" i="1" dirty="0">
                <a:solidFill>
                  <a:srgbClr val="4DBEEE"/>
                </a:solidFill>
              </a:rPr>
              <a:t>Pristine</a:t>
            </a:r>
          </a:p>
          <a:p>
            <a:pPr marL="0" indent="0">
              <a:buFontTx/>
              <a:buNone/>
            </a:pPr>
            <a:r>
              <a:rPr lang="en-US" sz="1050" b="1" i="1" dirty="0">
                <a:solidFill>
                  <a:srgbClr val="A2142F"/>
                </a:solidFill>
              </a:rPr>
              <a:t>1000 cycles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299" y="4276832"/>
            <a:ext cx="3808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MIM behavior without opening –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Strong pinning of domains at interface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24572" y="4265800"/>
            <a:ext cx="4189534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SIS behavior –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2nm Si interfaces: no need to wake-up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E3BF35B5-3DC1-42EF-84B4-3E98D32BB577}"/>
              </a:ext>
            </a:extLst>
          </p:cNvPr>
          <p:cNvSpPr txBox="1">
            <a:spLocks/>
          </p:cNvSpPr>
          <p:nvPr/>
        </p:nvSpPr>
        <p:spPr>
          <a:xfrm>
            <a:off x="4857761" y="2965312"/>
            <a:ext cx="792855" cy="37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80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5"/>
              </a:buBlip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5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050" b="1" i="1" dirty="0">
                <a:solidFill>
                  <a:srgbClr val="4DBEEE"/>
                </a:solidFill>
              </a:rPr>
              <a:t>Pristine</a:t>
            </a:r>
          </a:p>
          <a:p>
            <a:pPr marL="0" indent="0">
              <a:buFontTx/>
              <a:buNone/>
            </a:pPr>
            <a:r>
              <a:rPr lang="en-US" sz="1050" b="1" i="1" dirty="0">
                <a:solidFill>
                  <a:srgbClr val="A2142F"/>
                </a:solidFill>
              </a:rPr>
              <a:t>1000 cycles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7A556-9D79-415D-9906-D9CC6FA4D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305" y="2875319"/>
            <a:ext cx="1985785" cy="11897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60E538-0960-449A-BB78-6D3E2CCF8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80" y="2881738"/>
            <a:ext cx="1985785" cy="1176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2CAE5-7664-47F9-91F9-B7E53A7AF084}"/>
              </a:ext>
            </a:extLst>
          </p:cNvPr>
          <p:cNvSpPr txBox="1"/>
          <p:nvPr/>
        </p:nvSpPr>
        <p:spPr>
          <a:xfrm>
            <a:off x="2922706" y="155002"/>
            <a:ext cx="230800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Key role of interfaces! </a:t>
            </a:r>
            <a:endParaRPr lang="en-GB" sz="1800" dirty="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926EA6-C653-485A-A175-669BF8D8BF29}"/>
              </a:ext>
            </a:extLst>
          </p:cNvPr>
          <p:cNvSpPr/>
          <p:nvPr/>
        </p:nvSpPr>
        <p:spPr>
          <a:xfrm>
            <a:off x="1065600" y="222178"/>
            <a:ext cx="583200" cy="51275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177515D-A5B8-49F1-8B1B-C92D1C8C3EF4}"/>
              </a:ext>
            </a:extLst>
          </p:cNvPr>
          <p:cNvSpPr/>
          <p:nvPr/>
        </p:nvSpPr>
        <p:spPr>
          <a:xfrm>
            <a:off x="1170285" y="715345"/>
            <a:ext cx="351265" cy="448090"/>
          </a:xfrm>
          <a:prstGeom prst="downArrow">
            <a:avLst/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F0855F-8A65-46AB-854B-9A6339D9A46E}"/>
              </a:ext>
            </a:extLst>
          </p:cNvPr>
          <p:cNvSpPr txBox="1"/>
          <p:nvPr/>
        </p:nvSpPr>
        <p:spPr>
          <a:xfrm>
            <a:off x="896081" y="1165491"/>
            <a:ext cx="82011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Our focus </a:t>
            </a:r>
            <a:r>
              <a:rPr lang="en-US" sz="1200" dirty="0" err="1"/>
              <a:t>sofar</a:t>
            </a:r>
            <a:endParaRPr lang="en-GB" sz="1200" dirty="0" err="1"/>
          </a:p>
        </p:txBody>
      </p:sp>
    </p:spTree>
    <p:extLst>
      <p:ext uri="{BB962C8B-B14F-4D97-AF65-F5344CB8AC3E}">
        <p14:creationId xmlns:p14="http://schemas.microsoft.com/office/powerpoint/2010/main" val="25435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2E86B9-4D2B-4D8C-BA6B-4F7FA84CD526}"/>
              </a:ext>
            </a:extLst>
          </p:cNvPr>
          <p:cNvSpPr/>
          <p:nvPr/>
        </p:nvSpPr>
        <p:spPr>
          <a:xfrm>
            <a:off x="1250576" y="4094629"/>
            <a:ext cx="6353736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C30A5-FE21-4F7F-8DB4-8A64D0FB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48" y="194708"/>
            <a:ext cx="8633346" cy="430887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Endurance and Retention on Si:HfO2 SIS caps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555FDB-75C2-4B17-A720-C96FAFD3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6216C-5BC3-7C44-80F8-E30864FFC22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8045FA-DC77-4A20-8CF6-793A3F9DD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1295002"/>
            <a:ext cx="3600001" cy="25534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B60FE4-D584-47A1-9583-8BEAA786D9C0}"/>
              </a:ext>
            </a:extLst>
          </p:cNvPr>
          <p:cNvSpPr/>
          <p:nvPr/>
        </p:nvSpPr>
        <p:spPr>
          <a:xfrm>
            <a:off x="7382342" y="3073022"/>
            <a:ext cx="983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4.5MV/cm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48D2E2-16D7-4A84-A920-DF7608583E9A}"/>
              </a:ext>
            </a:extLst>
          </p:cNvPr>
          <p:cNvSpPr txBox="1"/>
          <p:nvPr/>
        </p:nvSpPr>
        <p:spPr>
          <a:xfrm>
            <a:off x="5003800" y="999071"/>
            <a:ext cx="84350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2.5% Si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C7D57-2EAA-43B6-9476-9FA694E1603E}"/>
              </a:ext>
            </a:extLst>
          </p:cNvPr>
          <p:cNvSpPr txBox="1"/>
          <p:nvPr/>
        </p:nvSpPr>
        <p:spPr>
          <a:xfrm>
            <a:off x="1268243" y="4094629"/>
            <a:ext cx="635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SIS stack specifications are reached </a:t>
            </a:r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0199AE16-B8BE-421B-98A9-11C505C466A2}"/>
              </a:ext>
            </a:extLst>
          </p:cNvPr>
          <p:cNvSpPr/>
          <p:nvPr/>
        </p:nvSpPr>
        <p:spPr>
          <a:xfrm>
            <a:off x="8298324" y="2659386"/>
            <a:ext cx="134471" cy="764210"/>
          </a:xfrm>
          <a:prstGeom prst="up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D43F41-A1B0-4874-9CEF-3B44EF0A7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86" y="1002109"/>
            <a:ext cx="4320245" cy="30164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04C1A3-0971-487B-A9C1-A3BD218EE2DB}"/>
              </a:ext>
            </a:extLst>
          </p:cNvPr>
          <p:cNvSpPr txBox="1"/>
          <p:nvPr/>
        </p:nvSpPr>
        <p:spPr>
          <a:xfrm>
            <a:off x="3149600" y="2227943"/>
            <a:ext cx="83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64749"/>
                </a:solidFill>
              </a:rPr>
              <a:t>1E5 cycles</a:t>
            </a:r>
            <a:endParaRPr lang="en-GB" sz="1600" b="1" dirty="0">
              <a:solidFill>
                <a:srgbClr val="4647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FD212-858E-472B-B75C-D2CCADF7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760"/>
            <a:ext cx="8753475" cy="430887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Endurance and retention on S</a:t>
            </a:r>
            <a:r>
              <a:rPr lang="en-US" cap="small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:H</a:t>
            </a:r>
            <a:r>
              <a:rPr lang="en-US" cap="small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US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MIS caps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9B71A-551B-471A-9F04-3AE879553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344" y="93981"/>
            <a:ext cx="1460025" cy="1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AA36C-A7B4-4841-B659-42292730622B}"/>
              </a:ext>
            </a:extLst>
          </p:cNvPr>
          <p:cNvSpPr txBox="1"/>
          <p:nvPr/>
        </p:nvSpPr>
        <p:spPr>
          <a:xfrm>
            <a:off x="160631" y="1269377"/>
            <a:ext cx="5983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Good endurance for both 3.6% and 2.5% Si content wafers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CBE71F-1ED6-4ABF-911C-2CB50ED1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2" y="1863160"/>
            <a:ext cx="3904852" cy="2626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131C87-9ECF-45D6-9BBF-78FF9722CC9C}"/>
              </a:ext>
            </a:extLst>
          </p:cNvPr>
          <p:cNvSpPr txBox="1"/>
          <p:nvPr/>
        </p:nvSpPr>
        <p:spPr>
          <a:xfrm>
            <a:off x="928577" y="1850254"/>
            <a:ext cx="29842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10</a:t>
            </a:r>
            <a:r>
              <a:rPr lang="en-US" sz="1400" baseline="30000" dirty="0">
                <a:solidFill>
                  <a:srgbClr val="000000"/>
                </a:solidFill>
              </a:rPr>
              <a:t>5</a:t>
            </a:r>
            <a:r>
              <a:rPr lang="en-US" sz="1400" dirty="0">
                <a:solidFill>
                  <a:srgbClr val="000000"/>
                </a:solidFill>
              </a:rPr>
              <a:t> cycles - 4V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3A74CF-F4FE-418B-BCDB-95A79F717AD4}"/>
              </a:ext>
            </a:extLst>
          </p:cNvPr>
          <p:cNvSpPr txBox="1"/>
          <p:nvPr/>
        </p:nvSpPr>
        <p:spPr>
          <a:xfrm>
            <a:off x="3544968" y="1777961"/>
            <a:ext cx="132198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270DD"/>
                </a:solidFill>
              </a:rPr>
              <a:t>3.6% 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D44958"/>
                </a:solidFill>
              </a:rPr>
              <a:t>2.5% Si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C5F79A-6B1E-4F77-A847-A56AB54E9483}"/>
              </a:ext>
            </a:extLst>
          </p:cNvPr>
          <p:cNvGrpSpPr/>
          <p:nvPr/>
        </p:nvGrpSpPr>
        <p:grpSpPr>
          <a:xfrm>
            <a:off x="5023369" y="1813890"/>
            <a:ext cx="3960000" cy="2445492"/>
            <a:chOff x="4846618" y="1496650"/>
            <a:chExt cx="3960000" cy="24454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53C0C03-61F6-40C1-A345-410E9A6A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6618" y="1496650"/>
              <a:ext cx="3960000" cy="244549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F254EB-899D-40A0-BC60-3884D39F9435}"/>
                </a:ext>
              </a:extLst>
            </p:cNvPr>
            <p:cNvSpPr txBox="1"/>
            <p:nvPr/>
          </p:nvSpPr>
          <p:spPr>
            <a:xfrm rot="16200000">
              <a:off x="4259844" y="2517963"/>
              <a:ext cx="143515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norm. variation</a:t>
              </a:r>
              <a:endParaRPr lang="en-GB" sz="11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A522E8C-1340-4BC9-8E33-9B58FBED9E8F}"/>
              </a:ext>
            </a:extLst>
          </p:cNvPr>
          <p:cNvSpPr txBox="1"/>
          <p:nvPr/>
        </p:nvSpPr>
        <p:spPr>
          <a:xfrm>
            <a:off x="753785" y="4537296"/>
            <a:ext cx="79602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Similar to the SIS case,  low Si dopant concentration in MIS gives better retention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786E95-5A31-40D8-8AC7-92E14C275F8F}"/>
              </a:ext>
            </a:extLst>
          </p:cNvPr>
          <p:cNvSpPr/>
          <p:nvPr/>
        </p:nvSpPr>
        <p:spPr>
          <a:xfrm>
            <a:off x="7745684" y="1810600"/>
            <a:ext cx="771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D74C5A"/>
                </a:solidFill>
                <a:latin typeface="Gill Sans MT" panose="020B0502020104020203" pitchFamily="34" charset="0"/>
              </a:rPr>
              <a:t>2.5% Si</a:t>
            </a:r>
          </a:p>
        </p:txBody>
      </p:sp>
    </p:spTree>
    <p:extLst>
      <p:ext uri="{BB962C8B-B14F-4D97-AF65-F5344CB8AC3E}">
        <p14:creationId xmlns:p14="http://schemas.microsoft.com/office/powerpoint/2010/main" val="20175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92F78F5-F7FE-483A-BD6F-6B347F4AC5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0631" y="576316"/>
            <a:ext cx="8753475" cy="369332"/>
          </a:xfrm>
        </p:spPr>
        <p:txBody>
          <a:bodyPr/>
          <a:lstStyle/>
          <a:p>
            <a:r>
              <a:rPr lang="en-US" dirty="0"/>
              <a:t>flow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A9A53C-1D1C-4CFF-8892-FA80C45C1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36873"/>
            <a:ext cx="8983369" cy="430887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cap="none" dirty="0"/>
              <a:t>a</a:t>
            </a:r>
            <a:r>
              <a:rPr lang="en-US" dirty="0"/>
              <a:t>:H</a:t>
            </a:r>
            <a:r>
              <a:rPr lang="en-US" cap="none" dirty="0"/>
              <a:t>f</a:t>
            </a:r>
            <a:r>
              <a:rPr lang="en-US" dirty="0"/>
              <a:t>O</a:t>
            </a:r>
            <a:r>
              <a:rPr lang="en-US" baseline="-25000" dirty="0"/>
              <a:t>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2254CC-68E0-4DDA-9024-1EC0D08A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6216C-5BC3-7C44-80F8-E30864FFC22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D77BE77-44AA-426D-A20F-50DD17EA610D}"/>
              </a:ext>
            </a:extLst>
          </p:cNvPr>
          <p:cNvSpPr txBox="1">
            <a:spLocks/>
          </p:cNvSpPr>
          <p:nvPr/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411480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6216C-5BC3-7C44-80F8-E30864FFC22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46BF8887-18EE-4F0A-A70B-BC11EFA78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6" y="1449472"/>
            <a:ext cx="4266329" cy="269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Metal Precursors:</a:t>
            </a:r>
          </a:p>
          <a:p>
            <a:pPr marL="720090" marR="0" lvl="1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HfCl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4</a:t>
            </a:r>
          </a:p>
          <a:p>
            <a:pPr marL="720090" marR="0" lvl="1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LOLA’</a:t>
            </a:r>
          </a:p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Oxidant: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Reactor Temperature: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300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C</a:t>
            </a:r>
          </a:p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As grown La:HfO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 films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Gill Sans MT"/>
              </a:rPr>
              <a:t>:  Amorphous</a:t>
            </a:r>
          </a:p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Gill Sans MT"/>
              </a:rPr>
              <a:t>Hf:La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/>
                <a:ea typeface="+mn-ea"/>
                <a:cs typeface="Gill Sans MT"/>
              </a:rPr>
              <a:t> = 14:1 - 48:1</a:t>
            </a:r>
          </a:p>
          <a:p>
            <a:pPr marL="308610" marR="0" lvl="0" indent="-30861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F98BD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en-US" sz="1800" b="1" dirty="0">
                <a:solidFill>
                  <a:srgbClr val="3F98BD"/>
                </a:solidFill>
                <a:latin typeface="Gill Sans MT"/>
                <a:cs typeface="Gill Sans MT"/>
              </a:rPr>
              <a:t>La% = 5.6 – 1.9%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grpSp>
        <p:nvGrpSpPr>
          <p:cNvPr id="8" name="Group 126">
            <a:extLst>
              <a:ext uri="{FF2B5EF4-FFF2-40B4-BE49-F238E27FC236}">
                <a16:creationId xmlns:a16="http://schemas.microsoft.com/office/drawing/2014/main" id="{B021B17F-D87B-4A4B-9CDA-BD070CAD3D6A}"/>
              </a:ext>
            </a:extLst>
          </p:cNvPr>
          <p:cNvGrpSpPr>
            <a:grpSpLocks/>
          </p:cNvGrpSpPr>
          <p:nvPr/>
        </p:nvGrpSpPr>
        <p:grpSpPr bwMode="auto">
          <a:xfrm>
            <a:off x="3933042" y="1191716"/>
            <a:ext cx="5135563" cy="871802"/>
            <a:chOff x="839" y="1026"/>
            <a:chExt cx="3882" cy="659"/>
          </a:xfrm>
        </p:grpSpPr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E8ACD1C0-69CB-4E4A-AF1B-FA3CB5F887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7" y="1087"/>
              <a:ext cx="367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</a:t>
              </a:r>
              <a:r>
                <a:rPr kumimoji="0" lang="en-US" sz="1500" b="0" i="0" u="none" strike="noStrike" kern="1200" cap="none" spc="0" normalizeH="0" baseline="-2500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2D6C8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41F7E451-157F-4E76-851A-1DE1FF998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4" y="1026"/>
              <a:ext cx="367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</a:t>
              </a:r>
              <a:r>
                <a:rPr kumimoji="0" lang="en-US" sz="1500" b="0" i="0" u="none" strike="noStrike" kern="1200" cap="none" spc="0" normalizeH="0" baseline="-2500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2D6C8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9429D1D1-0EB2-4404-8E8C-B30E5A641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" y="1030"/>
              <a:ext cx="367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</a:t>
              </a:r>
              <a:r>
                <a:rPr kumimoji="0" lang="en-US" sz="1500" b="0" i="0" u="none" strike="noStrike" kern="1200" cap="none" spc="0" normalizeH="0" baseline="-2500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2D6C8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4C226C-A434-4E60-9627-3673DB0C1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1042"/>
              <a:ext cx="272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</a:t>
              </a:r>
              <a:r>
                <a:rPr kumimoji="0" lang="en-US" sz="1167" b="0" i="0" u="none" strike="noStrike" kern="1200" cap="none" spc="0" normalizeH="0" baseline="-2500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8E926E4-A9CE-407A-9812-51401245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042"/>
              <a:ext cx="272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</a:t>
              </a:r>
              <a:r>
                <a:rPr kumimoji="0" lang="en-US" sz="1167" b="0" i="0" u="none" strike="noStrike" kern="1200" cap="none" spc="0" normalizeH="0" baseline="-2500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316AFF-50B6-4840-A4CF-E3D957ACE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1045"/>
              <a:ext cx="459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83EE6C-B57E-46FD-BA60-D5D86F0AF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1045"/>
              <a:ext cx="459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717A58E-F8DB-4E70-AAA7-4190E41C1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1045"/>
              <a:ext cx="459" cy="32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A95822-260B-4FC1-8B33-C9EB8B4BA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" y="1045"/>
              <a:ext cx="458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8E2275-EE8F-4C6E-A38E-1D2268362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7" y="1045"/>
              <a:ext cx="459" cy="324"/>
            </a:xfrm>
            <a:prstGeom prst="rect">
              <a:avLst/>
            </a:prstGeom>
            <a:solidFill>
              <a:srgbClr val="B1C6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070028-02D1-44D5-A03D-339DA7A81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7" y="1045"/>
              <a:ext cx="459" cy="32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51BF97-C064-402C-A0F4-FBD2301F1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0" y="1070"/>
              <a:ext cx="29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TMA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477CCC-EF60-4A32-A8F2-61A383D50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45"/>
              <a:ext cx="458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F130FDB-B88E-40AB-8760-0203CB605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45"/>
              <a:ext cx="458" cy="32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3B6210-F925-4607-A17A-8D502FFC8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1045"/>
              <a:ext cx="459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146562A-3136-44FC-BC90-F4BA50546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1045"/>
              <a:ext cx="459" cy="32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737E8B-0E10-44F5-A938-1520963C1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" y="1045"/>
              <a:ext cx="458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4A1191-BEA1-4871-8B85-1543ABEF5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7" y="1045"/>
              <a:ext cx="459" cy="324"/>
            </a:xfrm>
            <a:prstGeom prst="rect">
              <a:avLst/>
            </a:prstGeom>
            <a:solidFill>
              <a:srgbClr val="B1C6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54A538-B25D-47F9-B29D-23217DA67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7" y="1045"/>
              <a:ext cx="459" cy="32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BF421E-BD53-41AF-8A9F-843099B00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0" y="1070"/>
              <a:ext cx="29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TMA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358D28B-47A0-4A0C-BB79-1F6203F97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45"/>
              <a:ext cx="458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4F37012-ED97-4637-AAF7-B1FBD36A4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45"/>
              <a:ext cx="458" cy="32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C01EF5D-5061-4F0A-96E3-712F118C8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1045"/>
              <a:ext cx="459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5F30358-A990-42D2-B824-927E7F872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1045"/>
              <a:ext cx="459" cy="32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49F0B5-5ED8-4E90-A9EA-D1D3F6CA7F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9" y="1045"/>
              <a:ext cx="459" cy="324"/>
              <a:chOff x="954" y="1165"/>
              <a:chExt cx="459" cy="324"/>
            </a:xfrm>
          </p:grpSpPr>
          <p:sp>
            <p:nvSpPr>
              <p:cNvPr id="68" name="Rectangle 38">
                <a:extLst>
                  <a:ext uri="{FF2B5EF4-FFF2-40B4-BE49-F238E27FC236}">
                    <a16:creationId xmlns:a16="http://schemas.microsoft.com/office/drawing/2014/main" id="{C667A5B5-2BDF-4BDF-BF02-56EB44B08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solidFill>
                <a:srgbClr val="B1C6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9" name="Rectangle 39">
                <a:extLst>
                  <a:ext uri="{FF2B5EF4-FFF2-40B4-BE49-F238E27FC236}">
                    <a16:creationId xmlns:a16="http://schemas.microsoft.com/office/drawing/2014/main" id="{EAC2E8B6-5900-41C5-BEC0-6FF9AA1CF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70" name="Rectangle 40">
                <a:extLst>
                  <a:ext uri="{FF2B5EF4-FFF2-40B4-BE49-F238E27FC236}">
                    <a16:creationId xmlns:a16="http://schemas.microsoft.com/office/drawing/2014/main" id="{E7E035BE-EA60-41AA-8891-ABCDFAFF4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" y="1190"/>
                <a:ext cx="10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H</a:t>
                </a:r>
              </a:p>
            </p:txBody>
          </p:sp>
          <p:sp>
            <p:nvSpPr>
              <p:cNvPr id="71" name="Rectangle 41">
                <a:extLst>
                  <a:ext uri="{FF2B5EF4-FFF2-40B4-BE49-F238E27FC236}">
                    <a16:creationId xmlns:a16="http://schemas.microsoft.com/office/drawing/2014/main" id="{8F1077B2-9B62-4E19-8FED-AEF98E62B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276"/>
                <a:ext cx="52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83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2</a:t>
                </a: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72" name="Rectangle 42">
                <a:extLst>
                  <a:ext uri="{FF2B5EF4-FFF2-40B4-BE49-F238E27FC236}">
                    <a16:creationId xmlns:a16="http://schemas.microsoft.com/office/drawing/2014/main" id="{81C67BFD-8F20-449B-A854-B6281C055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" y="1190"/>
                <a:ext cx="12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O</a:t>
                </a:r>
              </a:p>
            </p:txBody>
          </p:sp>
          <p:sp>
            <p:nvSpPr>
              <p:cNvPr id="73" name="Rectangle 43">
                <a:extLst>
                  <a:ext uri="{FF2B5EF4-FFF2-40B4-BE49-F238E27FC236}">
                    <a16:creationId xmlns:a16="http://schemas.microsoft.com/office/drawing/2014/main" id="{1930F3FA-B788-43AD-AFC9-826840562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solidFill>
                <a:srgbClr val="B1C6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74" name="Rectangle 44">
                <a:extLst>
                  <a:ext uri="{FF2B5EF4-FFF2-40B4-BE49-F238E27FC236}">
                    <a16:creationId xmlns:a16="http://schemas.microsoft.com/office/drawing/2014/main" id="{F379BA81-E690-4A6E-909A-A3689E571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75" name="Rectangle 45">
                <a:extLst>
                  <a:ext uri="{FF2B5EF4-FFF2-40B4-BE49-F238E27FC236}">
                    <a16:creationId xmlns:a16="http://schemas.microsoft.com/office/drawing/2014/main" id="{F5F14E9A-ECA6-4DEF-87A4-8D16732B5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" y="1190"/>
                <a:ext cx="10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H</a:t>
                </a:r>
              </a:p>
            </p:txBody>
          </p:sp>
          <p:sp>
            <p:nvSpPr>
              <p:cNvPr id="76" name="Rectangle 46">
                <a:extLst>
                  <a:ext uri="{FF2B5EF4-FFF2-40B4-BE49-F238E27FC236}">
                    <a16:creationId xmlns:a16="http://schemas.microsoft.com/office/drawing/2014/main" id="{8680F9C7-E479-4BD3-85B2-06259F651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276"/>
                <a:ext cx="52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83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2</a:t>
                </a: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77" name="Rectangle 47">
                <a:extLst>
                  <a:ext uri="{FF2B5EF4-FFF2-40B4-BE49-F238E27FC236}">
                    <a16:creationId xmlns:a16="http://schemas.microsoft.com/office/drawing/2014/main" id="{459298CD-216E-493A-94F1-69266DAB8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" y="1190"/>
                <a:ext cx="12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O</a:t>
                </a:r>
              </a:p>
            </p:txBody>
          </p:sp>
          <p:sp>
            <p:nvSpPr>
              <p:cNvPr id="78" name="Rectangle 48">
                <a:extLst>
                  <a:ext uri="{FF2B5EF4-FFF2-40B4-BE49-F238E27FC236}">
                    <a16:creationId xmlns:a16="http://schemas.microsoft.com/office/drawing/2014/main" id="{58CF02EC-C80B-4A3B-9CB6-21FB5E6AE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solidFill>
                <a:srgbClr val="B1C6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79" name="Rectangle 49">
                <a:extLst>
                  <a:ext uri="{FF2B5EF4-FFF2-40B4-BE49-F238E27FC236}">
                    <a16:creationId xmlns:a16="http://schemas.microsoft.com/office/drawing/2014/main" id="{6C5D3C54-EB21-45F9-81BD-4569EEDDC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82" name="Rectangle 52">
                <a:extLst>
                  <a:ext uri="{FF2B5EF4-FFF2-40B4-BE49-F238E27FC236}">
                    <a16:creationId xmlns:a16="http://schemas.microsoft.com/office/drawing/2014/main" id="{17EAC080-3E5D-4857-9EDE-1A1C43B55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" y="1219"/>
                <a:ext cx="16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O</a:t>
                </a:r>
                <a:r>
                  <a:rPr kumimoji="0" lang="en-US" sz="15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36" name="Rectangle 53">
              <a:extLst>
                <a:ext uri="{FF2B5EF4-FFF2-40B4-BE49-F238E27FC236}">
                  <a16:creationId xmlns:a16="http://schemas.microsoft.com/office/drawing/2014/main" id="{21E5D936-4814-4B6A-97D5-6D1D8C507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045"/>
              <a:ext cx="998" cy="324"/>
            </a:xfrm>
            <a:prstGeom prst="rect">
              <a:avLst/>
            </a:prstGeom>
            <a:solidFill>
              <a:srgbClr val="B1C6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7" name="Rectangle 54">
              <a:extLst>
                <a:ext uri="{FF2B5EF4-FFF2-40B4-BE49-F238E27FC236}">
                  <a16:creationId xmlns:a16="http://schemas.microsoft.com/office/drawing/2014/main" id="{58426F05-B09C-4566-9224-063C2C925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045"/>
              <a:ext cx="998" cy="32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8" name="Rectangle 55">
              <a:extLst>
                <a:ext uri="{FF2B5EF4-FFF2-40B4-BE49-F238E27FC236}">
                  <a16:creationId xmlns:a16="http://schemas.microsoft.com/office/drawing/2014/main" id="{41CF0AAC-EF9D-403C-90EB-40D4E5EA7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6" y="1133"/>
              <a:ext cx="0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-25000" noProof="0">
                <a:ln>
                  <a:noFill/>
                </a:ln>
                <a:solidFill>
                  <a:srgbClr val="2D6C8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9" name="Rectangle 56">
              <a:extLst>
                <a:ext uri="{FF2B5EF4-FFF2-40B4-BE49-F238E27FC236}">
                  <a16:creationId xmlns:a16="http://schemas.microsoft.com/office/drawing/2014/main" id="{3BB8ED42-0856-4503-8119-1B3BB5DE4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45"/>
              <a:ext cx="458" cy="3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0" name="Rectangle 57">
              <a:extLst>
                <a:ext uri="{FF2B5EF4-FFF2-40B4-BE49-F238E27FC236}">
                  <a16:creationId xmlns:a16="http://schemas.microsoft.com/office/drawing/2014/main" id="{C3B90407-6648-42A3-95FF-B35EB1A0B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45"/>
              <a:ext cx="458" cy="32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1" name="Freeform 58">
              <a:extLst>
                <a:ext uri="{FF2B5EF4-FFF2-40B4-BE49-F238E27FC236}">
                  <a16:creationId xmlns:a16="http://schemas.microsoft.com/office/drawing/2014/main" id="{005A7E4A-C4CF-44D6-AEC6-ADF574686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1420"/>
              <a:ext cx="1837" cy="265"/>
            </a:xfrm>
            <a:custGeom>
              <a:avLst/>
              <a:gdLst>
                <a:gd name="T0" fmla="*/ 0 w 3740"/>
                <a:gd name="T1" fmla="*/ 7 h 528"/>
                <a:gd name="T2" fmla="*/ 2 w 3740"/>
                <a:gd name="T3" fmla="*/ 17 h 528"/>
                <a:gd name="T4" fmla="*/ 6 w 3740"/>
                <a:gd name="T5" fmla="*/ 26 h 528"/>
                <a:gd name="T6" fmla="*/ 11 w 3740"/>
                <a:gd name="T7" fmla="*/ 35 h 528"/>
                <a:gd name="T8" fmla="*/ 17 w 3740"/>
                <a:gd name="T9" fmla="*/ 42 h 528"/>
                <a:gd name="T10" fmla="*/ 25 w 3740"/>
                <a:gd name="T11" fmla="*/ 49 h 528"/>
                <a:gd name="T12" fmla="*/ 33 w 3740"/>
                <a:gd name="T13" fmla="*/ 55 h 528"/>
                <a:gd name="T14" fmla="*/ 43 w 3740"/>
                <a:gd name="T15" fmla="*/ 60 h 528"/>
                <a:gd name="T16" fmla="*/ 53 w 3740"/>
                <a:gd name="T17" fmla="*/ 64 h 528"/>
                <a:gd name="T18" fmla="*/ 64 w 3740"/>
                <a:gd name="T19" fmla="*/ 66 h 528"/>
                <a:gd name="T20" fmla="*/ 76 w 3740"/>
                <a:gd name="T21" fmla="*/ 67 h 528"/>
                <a:gd name="T22" fmla="*/ 383 w 3740"/>
                <a:gd name="T23" fmla="*/ 67 h 528"/>
                <a:gd name="T24" fmla="*/ 395 w 3740"/>
                <a:gd name="T25" fmla="*/ 69 h 528"/>
                <a:gd name="T26" fmla="*/ 405 w 3740"/>
                <a:gd name="T27" fmla="*/ 72 h 528"/>
                <a:gd name="T28" fmla="*/ 415 w 3740"/>
                <a:gd name="T29" fmla="*/ 76 h 528"/>
                <a:gd name="T30" fmla="*/ 424 w 3740"/>
                <a:gd name="T31" fmla="*/ 82 h 528"/>
                <a:gd name="T32" fmla="*/ 432 w 3740"/>
                <a:gd name="T33" fmla="*/ 88 h 528"/>
                <a:gd name="T34" fmla="*/ 438 w 3740"/>
                <a:gd name="T35" fmla="*/ 96 h 528"/>
                <a:gd name="T36" fmla="*/ 444 w 3740"/>
                <a:gd name="T37" fmla="*/ 104 h 528"/>
                <a:gd name="T38" fmla="*/ 448 w 3740"/>
                <a:gd name="T39" fmla="*/ 113 h 528"/>
                <a:gd name="T40" fmla="*/ 450 w 3740"/>
                <a:gd name="T41" fmla="*/ 122 h 528"/>
                <a:gd name="T42" fmla="*/ 451 w 3740"/>
                <a:gd name="T43" fmla="*/ 133 h 528"/>
                <a:gd name="T44" fmla="*/ 452 w 3740"/>
                <a:gd name="T45" fmla="*/ 122 h 528"/>
                <a:gd name="T46" fmla="*/ 454 w 3740"/>
                <a:gd name="T47" fmla="*/ 113 h 528"/>
                <a:gd name="T48" fmla="*/ 459 w 3740"/>
                <a:gd name="T49" fmla="*/ 104 h 528"/>
                <a:gd name="T50" fmla="*/ 464 w 3740"/>
                <a:gd name="T51" fmla="*/ 96 h 528"/>
                <a:gd name="T52" fmla="*/ 471 w 3740"/>
                <a:gd name="T53" fmla="*/ 88 h 528"/>
                <a:gd name="T54" fmla="*/ 478 w 3740"/>
                <a:gd name="T55" fmla="*/ 82 h 528"/>
                <a:gd name="T56" fmla="*/ 487 w 3740"/>
                <a:gd name="T57" fmla="*/ 76 h 528"/>
                <a:gd name="T58" fmla="*/ 497 w 3740"/>
                <a:gd name="T59" fmla="*/ 72 h 528"/>
                <a:gd name="T60" fmla="*/ 507 w 3740"/>
                <a:gd name="T61" fmla="*/ 69 h 528"/>
                <a:gd name="T62" fmla="*/ 519 w 3740"/>
                <a:gd name="T63" fmla="*/ 67 h 528"/>
                <a:gd name="T64" fmla="*/ 827 w 3740"/>
                <a:gd name="T65" fmla="*/ 67 h 528"/>
                <a:gd name="T66" fmla="*/ 838 w 3740"/>
                <a:gd name="T67" fmla="*/ 66 h 528"/>
                <a:gd name="T68" fmla="*/ 849 w 3740"/>
                <a:gd name="T69" fmla="*/ 64 h 528"/>
                <a:gd name="T70" fmla="*/ 860 w 3740"/>
                <a:gd name="T71" fmla="*/ 60 h 528"/>
                <a:gd name="T72" fmla="*/ 869 w 3740"/>
                <a:gd name="T73" fmla="*/ 55 h 528"/>
                <a:gd name="T74" fmla="*/ 878 w 3740"/>
                <a:gd name="T75" fmla="*/ 49 h 528"/>
                <a:gd name="T76" fmla="*/ 885 w 3740"/>
                <a:gd name="T77" fmla="*/ 42 h 528"/>
                <a:gd name="T78" fmla="*/ 891 w 3740"/>
                <a:gd name="T79" fmla="*/ 35 h 528"/>
                <a:gd name="T80" fmla="*/ 896 w 3740"/>
                <a:gd name="T81" fmla="*/ 26 h 528"/>
                <a:gd name="T82" fmla="*/ 900 w 3740"/>
                <a:gd name="T83" fmla="*/ 17 h 528"/>
                <a:gd name="T84" fmla="*/ 902 w 3740"/>
                <a:gd name="T85" fmla="*/ 7 h 5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40"/>
                <a:gd name="T130" fmla="*/ 0 h 528"/>
                <a:gd name="T131" fmla="*/ 3740 w 3740"/>
                <a:gd name="T132" fmla="*/ 528 h 5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40" h="528">
                  <a:moveTo>
                    <a:pt x="0" y="0"/>
                  </a:moveTo>
                  <a:lnTo>
                    <a:pt x="0" y="14"/>
                  </a:lnTo>
                  <a:lnTo>
                    <a:pt x="2" y="27"/>
                  </a:lnTo>
                  <a:lnTo>
                    <a:pt x="3" y="39"/>
                  </a:lnTo>
                  <a:lnTo>
                    <a:pt x="6" y="52"/>
                  </a:lnTo>
                  <a:lnTo>
                    <a:pt x="9" y="65"/>
                  </a:lnTo>
                  <a:lnTo>
                    <a:pt x="14" y="78"/>
                  </a:lnTo>
                  <a:lnTo>
                    <a:pt x="18" y="90"/>
                  </a:lnTo>
                  <a:lnTo>
                    <a:pt x="24" y="103"/>
                  </a:lnTo>
                  <a:lnTo>
                    <a:pt x="30" y="114"/>
                  </a:lnTo>
                  <a:lnTo>
                    <a:pt x="38" y="125"/>
                  </a:lnTo>
                  <a:lnTo>
                    <a:pt x="45" y="137"/>
                  </a:lnTo>
                  <a:lnTo>
                    <a:pt x="53" y="148"/>
                  </a:lnTo>
                  <a:lnTo>
                    <a:pt x="62" y="157"/>
                  </a:lnTo>
                  <a:lnTo>
                    <a:pt x="71" y="168"/>
                  </a:lnTo>
                  <a:lnTo>
                    <a:pt x="81" y="178"/>
                  </a:lnTo>
                  <a:lnTo>
                    <a:pt x="92" y="186"/>
                  </a:lnTo>
                  <a:lnTo>
                    <a:pt x="102" y="196"/>
                  </a:lnTo>
                  <a:lnTo>
                    <a:pt x="114" y="203"/>
                  </a:lnTo>
                  <a:lnTo>
                    <a:pt x="124" y="211"/>
                  </a:lnTo>
                  <a:lnTo>
                    <a:pt x="138" y="219"/>
                  </a:lnTo>
                  <a:lnTo>
                    <a:pt x="150" y="226"/>
                  </a:lnTo>
                  <a:lnTo>
                    <a:pt x="163" y="232"/>
                  </a:lnTo>
                  <a:lnTo>
                    <a:pt x="177" y="239"/>
                  </a:lnTo>
                  <a:lnTo>
                    <a:pt x="190" y="243"/>
                  </a:lnTo>
                  <a:lnTo>
                    <a:pt x="205" y="248"/>
                  </a:lnTo>
                  <a:lnTo>
                    <a:pt x="219" y="253"/>
                  </a:lnTo>
                  <a:lnTo>
                    <a:pt x="233" y="256"/>
                  </a:lnTo>
                  <a:lnTo>
                    <a:pt x="248" y="259"/>
                  </a:lnTo>
                  <a:lnTo>
                    <a:pt x="265" y="261"/>
                  </a:lnTo>
                  <a:lnTo>
                    <a:pt x="280" y="262"/>
                  </a:lnTo>
                  <a:lnTo>
                    <a:pt x="296" y="264"/>
                  </a:lnTo>
                  <a:lnTo>
                    <a:pt x="313" y="264"/>
                  </a:lnTo>
                  <a:lnTo>
                    <a:pt x="1558" y="264"/>
                  </a:lnTo>
                  <a:lnTo>
                    <a:pt x="1574" y="264"/>
                  </a:lnTo>
                  <a:lnTo>
                    <a:pt x="1589" y="266"/>
                  </a:lnTo>
                  <a:lnTo>
                    <a:pt x="1606" y="267"/>
                  </a:lnTo>
                  <a:lnTo>
                    <a:pt x="1621" y="269"/>
                  </a:lnTo>
                  <a:lnTo>
                    <a:pt x="1636" y="272"/>
                  </a:lnTo>
                  <a:lnTo>
                    <a:pt x="1651" y="275"/>
                  </a:lnTo>
                  <a:lnTo>
                    <a:pt x="1666" y="280"/>
                  </a:lnTo>
                  <a:lnTo>
                    <a:pt x="1679" y="285"/>
                  </a:lnTo>
                  <a:lnTo>
                    <a:pt x="1694" y="289"/>
                  </a:lnTo>
                  <a:lnTo>
                    <a:pt x="1707" y="296"/>
                  </a:lnTo>
                  <a:lnTo>
                    <a:pt x="1719" y="302"/>
                  </a:lnTo>
                  <a:lnTo>
                    <a:pt x="1733" y="309"/>
                  </a:lnTo>
                  <a:lnTo>
                    <a:pt x="1745" y="317"/>
                  </a:lnTo>
                  <a:lnTo>
                    <a:pt x="1757" y="325"/>
                  </a:lnTo>
                  <a:lnTo>
                    <a:pt x="1769" y="333"/>
                  </a:lnTo>
                  <a:lnTo>
                    <a:pt x="1779" y="340"/>
                  </a:lnTo>
                  <a:lnTo>
                    <a:pt x="1789" y="350"/>
                  </a:lnTo>
                  <a:lnTo>
                    <a:pt x="1798" y="360"/>
                  </a:lnTo>
                  <a:lnTo>
                    <a:pt x="1809" y="369"/>
                  </a:lnTo>
                  <a:lnTo>
                    <a:pt x="1816" y="380"/>
                  </a:lnTo>
                  <a:lnTo>
                    <a:pt x="1825" y="391"/>
                  </a:lnTo>
                  <a:lnTo>
                    <a:pt x="1833" y="403"/>
                  </a:lnTo>
                  <a:lnTo>
                    <a:pt x="1839" y="414"/>
                  </a:lnTo>
                  <a:lnTo>
                    <a:pt x="1846" y="425"/>
                  </a:lnTo>
                  <a:lnTo>
                    <a:pt x="1851" y="438"/>
                  </a:lnTo>
                  <a:lnTo>
                    <a:pt x="1857" y="449"/>
                  </a:lnTo>
                  <a:lnTo>
                    <a:pt x="1860" y="462"/>
                  </a:lnTo>
                  <a:lnTo>
                    <a:pt x="1864" y="474"/>
                  </a:lnTo>
                  <a:lnTo>
                    <a:pt x="1867" y="487"/>
                  </a:lnTo>
                  <a:lnTo>
                    <a:pt x="1869" y="501"/>
                  </a:lnTo>
                  <a:lnTo>
                    <a:pt x="1870" y="514"/>
                  </a:lnTo>
                  <a:lnTo>
                    <a:pt x="1870" y="528"/>
                  </a:lnTo>
                  <a:lnTo>
                    <a:pt x="1870" y="514"/>
                  </a:lnTo>
                  <a:lnTo>
                    <a:pt x="1872" y="501"/>
                  </a:lnTo>
                  <a:lnTo>
                    <a:pt x="1873" y="487"/>
                  </a:lnTo>
                  <a:lnTo>
                    <a:pt x="1876" y="474"/>
                  </a:lnTo>
                  <a:lnTo>
                    <a:pt x="1881" y="462"/>
                  </a:lnTo>
                  <a:lnTo>
                    <a:pt x="1884" y="449"/>
                  </a:lnTo>
                  <a:lnTo>
                    <a:pt x="1890" y="438"/>
                  </a:lnTo>
                  <a:lnTo>
                    <a:pt x="1894" y="425"/>
                  </a:lnTo>
                  <a:lnTo>
                    <a:pt x="1901" y="414"/>
                  </a:lnTo>
                  <a:lnTo>
                    <a:pt x="1907" y="403"/>
                  </a:lnTo>
                  <a:lnTo>
                    <a:pt x="1915" y="391"/>
                  </a:lnTo>
                  <a:lnTo>
                    <a:pt x="1924" y="380"/>
                  </a:lnTo>
                  <a:lnTo>
                    <a:pt x="1931" y="369"/>
                  </a:lnTo>
                  <a:lnTo>
                    <a:pt x="1942" y="360"/>
                  </a:lnTo>
                  <a:lnTo>
                    <a:pt x="1951" y="350"/>
                  </a:lnTo>
                  <a:lnTo>
                    <a:pt x="1961" y="340"/>
                  </a:lnTo>
                  <a:lnTo>
                    <a:pt x="1972" y="333"/>
                  </a:lnTo>
                  <a:lnTo>
                    <a:pt x="1984" y="325"/>
                  </a:lnTo>
                  <a:lnTo>
                    <a:pt x="1996" y="317"/>
                  </a:lnTo>
                  <a:lnTo>
                    <a:pt x="2007" y="309"/>
                  </a:lnTo>
                  <a:lnTo>
                    <a:pt x="2019" y="302"/>
                  </a:lnTo>
                  <a:lnTo>
                    <a:pt x="2033" y="296"/>
                  </a:lnTo>
                  <a:lnTo>
                    <a:pt x="2046" y="289"/>
                  </a:lnTo>
                  <a:lnTo>
                    <a:pt x="2060" y="285"/>
                  </a:lnTo>
                  <a:lnTo>
                    <a:pt x="2075" y="280"/>
                  </a:lnTo>
                  <a:lnTo>
                    <a:pt x="2090" y="275"/>
                  </a:lnTo>
                  <a:lnTo>
                    <a:pt x="2103" y="272"/>
                  </a:lnTo>
                  <a:lnTo>
                    <a:pt x="2119" y="269"/>
                  </a:lnTo>
                  <a:lnTo>
                    <a:pt x="2134" y="267"/>
                  </a:lnTo>
                  <a:lnTo>
                    <a:pt x="2149" y="266"/>
                  </a:lnTo>
                  <a:lnTo>
                    <a:pt x="2166" y="264"/>
                  </a:lnTo>
                  <a:lnTo>
                    <a:pt x="2182" y="264"/>
                  </a:lnTo>
                  <a:lnTo>
                    <a:pt x="3428" y="264"/>
                  </a:lnTo>
                  <a:lnTo>
                    <a:pt x="3444" y="264"/>
                  </a:lnTo>
                  <a:lnTo>
                    <a:pt x="3459" y="262"/>
                  </a:lnTo>
                  <a:lnTo>
                    <a:pt x="3475" y="261"/>
                  </a:lnTo>
                  <a:lnTo>
                    <a:pt x="3490" y="259"/>
                  </a:lnTo>
                  <a:lnTo>
                    <a:pt x="3505" y="256"/>
                  </a:lnTo>
                  <a:lnTo>
                    <a:pt x="3520" y="253"/>
                  </a:lnTo>
                  <a:lnTo>
                    <a:pt x="3535" y="248"/>
                  </a:lnTo>
                  <a:lnTo>
                    <a:pt x="3549" y="243"/>
                  </a:lnTo>
                  <a:lnTo>
                    <a:pt x="3563" y="239"/>
                  </a:lnTo>
                  <a:lnTo>
                    <a:pt x="3577" y="232"/>
                  </a:lnTo>
                  <a:lnTo>
                    <a:pt x="3589" y="226"/>
                  </a:lnTo>
                  <a:lnTo>
                    <a:pt x="3602" y="219"/>
                  </a:lnTo>
                  <a:lnTo>
                    <a:pt x="3614" y="211"/>
                  </a:lnTo>
                  <a:lnTo>
                    <a:pt x="3626" y="203"/>
                  </a:lnTo>
                  <a:lnTo>
                    <a:pt x="3638" y="196"/>
                  </a:lnTo>
                  <a:lnTo>
                    <a:pt x="3649" y="186"/>
                  </a:lnTo>
                  <a:lnTo>
                    <a:pt x="3659" y="178"/>
                  </a:lnTo>
                  <a:lnTo>
                    <a:pt x="3668" y="168"/>
                  </a:lnTo>
                  <a:lnTo>
                    <a:pt x="3678" y="157"/>
                  </a:lnTo>
                  <a:lnTo>
                    <a:pt x="3686" y="148"/>
                  </a:lnTo>
                  <a:lnTo>
                    <a:pt x="3695" y="137"/>
                  </a:lnTo>
                  <a:lnTo>
                    <a:pt x="3702" y="125"/>
                  </a:lnTo>
                  <a:lnTo>
                    <a:pt x="3708" y="114"/>
                  </a:lnTo>
                  <a:lnTo>
                    <a:pt x="3716" y="103"/>
                  </a:lnTo>
                  <a:lnTo>
                    <a:pt x="3720" y="90"/>
                  </a:lnTo>
                  <a:lnTo>
                    <a:pt x="3726" y="78"/>
                  </a:lnTo>
                  <a:lnTo>
                    <a:pt x="3729" y="65"/>
                  </a:lnTo>
                  <a:lnTo>
                    <a:pt x="3734" y="52"/>
                  </a:lnTo>
                  <a:lnTo>
                    <a:pt x="3737" y="39"/>
                  </a:lnTo>
                  <a:lnTo>
                    <a:pt x="3738" y="27"/>
                  </a:lnTo>
                  <a:lnTo>
                    <a:pt x="3740" y="14"/>
                  </a:lnTo>
                  <a:lnTo>
                    <a:pt x="374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2" name="Freeform 59">
              <a:extLst>
                <a:ext uri="{FF2B5EF4-FFF2-40B4-BE49-F238E27FC236}">
                  <a16:creationId xmlns:a16="http://schemas.microsoft.com/office/drawing/2014/main" id="{85483896-6756-40B0-A4C8-CBB1A2892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1405"/>
              <a:ext cx="1995" cy="265"/>
            </a:xfrm>
            <a:custGeom>
              <a:avLst/>
              <a:gdLst>
                <a:gd name="T0" fmla="*/ 1 w 3740"/>
                <a:gd name="T1" fmla="*/ 7 h 529"/>
                <a:gd name="T2" fmla="*/ 3 w 3740"/>
                <a:gd name="T3" fmla="*/ 17 h 529"/>
                <a:gd name="T4" fmla="*/ 7 w 3740"/>
                <a:gd name="T5" fmla="*/ 26 h 529"/>
                <a:gd name="T6" fmla="*/ 13 w 3740"/>
                <a:gd name="T7" fmla="*/ 35 h 529"/>
                <a:gd name="T8" fmla="*/ 20 w 3740"/>
                <a:gd name="T9" fmla="*/ 43 h 529"/>
                <a:gd name="T10" fmla="*/ 29 w 3740"/>
                <a:gd name="T11" fmla="*/ 49 h 529"/>
                <a:gd name="T12" fmla="*/ 39 w 3740"/>
                <a:gd name="T13" fmla="*/ 55 h 529"/>
                <a:gd name="T14" fmla="*/ 50 w 3740"/>
                <a:gd name="T15" fmla="*/ 60 h 529"/>
                <a:gd name="T16" fmla="*/ 62 w 3740"/>
                <a:gd name="T17" fmla="*/ 64 h 529"/>
                <a:gd name="T18" fmla="*/ 75 w 3740"/>
                <a:gd name="T19" fmla="*/ 66 h 529"/>
                <a:gd name="T20" fmla="*/ 89 w 3740"/>
                <a:gd name="T21" fmla="*/ 67 h 529"/>
                <a:gd name="T22" fmla="*/ 452 w 3740"/>
                <a:gd name="T23" fmla="*/ 67 h 529"/>
                <a:gd name="T24" fmla="*/ 466 w 3740"/>
                <a:gd name="T25" fmla="*/ 69 h 529"/>
                <a:gd name="T26" fmla="*/ 478 w 3740"/>
                <a:gd name="T27" fmla="*/ 72 h 529"/>
                <a:gd name="T28" fmla="*/ 489 w 3740"/>
                <a:gd name="T29" fmla="*/ 76 h 529"/>
                <a:gd name="T30" fmla="*/ 500 w 3740"/>
                <a:gd name="T31" fmla="*/ 82 h 529"/>
                <a:gd name="T32" fmla="*/ 509 w 3740"/>
                <a:gd name="T33" fmla="*/ 88 h 529"/>
                <a:gd name="T34" fmla="*/ 517 w 3740"/>
                <a:gd name="T35" fmla="*/ 96 h 529"/>
                <a:gd name="T36" fmla="*/ 523 w 3740"/>
                <a:gd name="T37" fmla="*/ 104 h 529"/>
                <a:gd name="T38" fmla="*/ 529 w 3740"/>
                <a:gd name="T39" fmla="*/ 113 h 529"/>
                <a:gd name="T40" fmla="*/ 531 w 3740"/>
                <a:gd name="T41" fmla="*/ 122 h 529"/>
                <a:gd name="T42" fmla="*/ 532 w 3740"/>
                <a:gd name="T43" fmla="*/ 133 h 529"/>
                <a:gd name="T44" fmla="*/ 533 w 3740"/>
                <a:gd name="T45" fmla="*/ 122 h 529"/>
                <a:gd name="T46" fmla="*/ 536 w 3740"/>
                <a:gd name="T47" fmla="*/ 113 h 529"/>
                <a:gd name="T48" fmla="*/ 541 w 3740"/>
                <a:gd name="T49" fmla="*/ 104 h 529"/>
                <a:gd name="T50" fmla="*/ 547 w 3740"/>
                <a:gd name="T51" fmla="*/ 96 h 529"/>
                <a:gd name="T52" fmla="*/ 555 w 3740"/>
                <a:gd name="T53" fmla="*/ 88 h 529"/>
                <a:gd name="T54" fmla="*/ 564 w 3740"/>
                <a:gd name="T55" fmla="*/ 82 h 529"/>
                <a:gd name="T56" fmla="*/ 574 w 3740"/>
                <a:gd name="T57" fmla="*/ 76 h 529"/>
                <a:gd name="T58" fmla="*/ 586 w 3740"/>
                <a:gd name="T59" fmla="*/ 72 h 529"/>
                <a:gd name="T60" fmla="*/ 599 w 3740"/>
                <a:gd name="T61" fmla="*/ 69 h 529"/>
                <a:gd name="T62" fmla="*/ 611 w 3740"/>
                <a:gd name="T63" fmla="*/ 67 h 529"/>
                <a:gd name="T64" fmla="*/ 976 w 3740"/>
                <a:gd name="T65" fmla="*/ 67 h 529"/>
                <a:gd name="T66" fmla="*/ 989 w 3740"/>
                <a:gd name="T67" fmla="*/ 66 h 529"/>
                <a:gd name="T68" fmla="*/ 1002 w 3740"/>
                <a:gd name="T69" fmla="*/ 64 h 529"/>
                <a:gd name="T70" fmla="*/ 1014 w 3740"/>
                <a:gd name="T71" fmla="*/ 60 h 529"/>
                <a:gd name="T72" fmla="*/ 1025 w 3740"/>
                <a:gd name="T73" fmla="*/ 55 h 529"/>
                <a:gd name="T74" fmla="*/ 1035 w 3740"/>
                <a:gd name="T75" fmla="*/ 49 h 529"/>
                <a:gd name="T76" fmla="*/ 1044 w 3740"/>
                <a:gd name="T77" fmla="*/ 43 h 529"/>
                <a:gd name="T78" fmla="*/ 1051 w 3740"/>
                <a:gd name="T79" fmla="*/ 35 h 529"/>
                <a:gd name="T80" fmla="*/ 1057 w 3740"/>
                <a:gd name="T81" fmla="*/ 26 h 529"/>
                <a:gd name="T82" fmla="*/ 1061 w 3740"/>
                <a:gd name="T83" fmla="*/ 17 h 529"/>
                <a:gd name="T84" fmla="*/ 1064 w 3740"/>
                <a:gd name="T85" fmla="*/ 7 h 5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40"/>
                <a:gd name="T130" fmla="*/ 0 h 529"/>
                <a:gd name="T131" fmla="*/ 3740 w 3740"/>
                <a:gd name="T132" fmla="*/ 529 h 52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40" h="529">
                  <a:moveTo>
                    <a:pt x="0" y="0"/>
                  </a:moveTo>
                  <a:lnTo>
                    <a:pt x="0" y="15"/>
                  </a:lnTo>
                  <a:lnTo>
                    <a:pt x="2" y="27"/>
                  </a:lnTo>
                  <a:lnTo>
                    <a:pt x="3" y="40"/>
                  </a:lnTo>
                  <a:lnTo>
                    <a:pt x="6" y="53"/>
                  </a:lnTo>
                  <a:lnTo>
                    <a:pt x="11" y="66"/>
                  </a:lnTo>
                  <a:lnTo>
                    <a:pt x="14" y="78"/>
                  </a:lnTo>
                  <a:lnTo>
                    <a:pt x="20" y="91"/>
                  </a:lnTo>
                  <a:lnTo>
                    <a:pt x="24" y="104"/>
                  </a:lnTo>
                  <a:lnTo>
                    <a:pt x="32" y="115"/>
                  </a:lnTo>
                  <a:lnTo>
                    <a:pt x="38" y="126"/>
                  </a:lnTo>
                  <a:lnTo>
                    <a:pt x="45" y="137"/>
                  </a:lnTo>
                  <a:lnTo>
                    <a:pt x="54" y="148"/>
                  </a:lnTo>
                  <a:lnTo>
                    <a:pt x="62" y="158"/>
                  </a:lnTo>
                  <a:lnTo>
                    <a:pt x="72" y="169"/>
                  </a:lnTo>
                  <a:lnTo>
                    <a:pt x="81" y="179"/>
                  </a:lnTo>
                  <a:lnTo>
                    <a:pt x="91" y="187"/>
                  </a:lnTo>
                  <a:lnTo>
                    <a:pt x="102" y="196"/>
                  </a:lnTo>
                  <a:lnTo>
                    <a:pt x="114" y="204"/>
                  </a:lnTo>
                  <a:lnTo>
                    <a:pt x="126" y="212"/>
                  </a:lnTo>
                  <a:lnTo>
                    <a:pt x="138" y="220"/>
                  </a:lnTo>
                  <a:lnTo>
                    <a:pt x="150" y="226"/>
                  </a:lnTo>
                  <a:lnTo>
                    <a:pt x="163" y="233"/>
                  </a:lnTo>
                  <a:lnTo>
                    <a:pt x="177" y="239"/>
                  </a:lnTo>
                  <a:lnTo>
                    <a:pt x="190" y="244"/>
                  </a:lnTo>
                  <a:lnTo>
                    <a:pt x="205" y="249"/>
                  </a:lnTo>
                  <a:lnTo>
                    <a:pt x="220" y="253"/>
                  </a:lnTo>
                  <a:lnTo>
                    <a:pt x="233" y="257"/>
                  </a:lnTo>
                  <a:lnTo>
                    <a:pt x="250" y="260"/>
                  </a:lnTo>
                  <a:lnTo>
                    <a:pt x="265" y="261"/>
                  </a:lnTo>
                  <a:lnTo>
                    <a:pt x="280" y="263"/>
                  </a:lnTo>
                  <a:lnTo>
                    <a:pt x="296" y="265"/>
                  </a:lnTo>
                  <a:lnTo>
                    <a:pt x="312" y="265"/>
                  </a:lnTo>
                  <a:lnTo>
                    <a:pt x="1558" y="265"/>
                  </a:lnTo>
                  <a:lnTo>
                    <a:pt x="1574" y="265"/>
                  </a:lnTo>
                  <a:lnTo>
                    <a:pt x="1589" y="266"/>
                  </a:lnTo>
                  <a:lnTo>
                    <a:pt x="1606" y="268"/>
                  </a:lnTo>
                  <a:lnTo>
                    <a:pt x="1621" y="269"/>
                  </a:lnTo>
                  <a:lnTo>
                    <a:pt x="1636" y="273"/>
                  </a:lnTo>
                  <a:lnTo>
                    <a:pt x="1650" y="276"/>
                  </a:lnTo>
                  <a:lnTo>
                    <a:pt x="1665" y="281"/>
                  </a:lnTo>
                  <a:lnTo>
                    <a:pt x="1679" y="285"/>
                  </a:lnTo>
                  <a:lnTo>
                    <a:pt x="1694" y="290"/>
                  </a:lnTo>
                  <a:lnTo>
                    <a:pt x="1707" y="296"/>
                  </a:lnTo>
                  <a:lnTo>
                    <a:pt x="1719" y="303"/>
                  </a:lnTo>
                  <a:lnTo>
                    <a:pt x="1733" y="309"/>
                  </a:lnTo>
                  <a:lnTo>
                    <a:pt x="1745" y="317"/>
                  </a:lnTo>
                  <a:lnTo>
                    <a:pt x="1756" y="325"/>
                  </a:lnTo>
                  <a:lnTo>
                    <a:pt x="1768" y="333"/>
                  </a:lnTo>
                  <a:lnTo>
                    <a:pt x="1779" y="341"/>
                  </a:lnTo>
                  <a:lnTo>
                    <a:pt x="1789" y="351"/>
                  </a:lnTo>
                  <a:lnTo>
                    <a:pt x="1798" y="360"/>
                  </a:lnTo>
                  <a:lnTo>
                    <a:pt x="1809" y="370"/>
                  </a:lnTo>
                  <a:lnTo>
                    <a:pt x="1816" y="381"/>
                  </a:lnTo>
                  <a:lnTo>
                    <a:pt x="1825" y="392"/>
                  </a:lnTo>
                  <a:lnTo>
                    <a:pt x="1833" y="403"/>
                  </a:lnTo>
                  <a:lnTo>
                    <a:pt x="1839" y="414"/>
                  </a:lnTo>
                  <a:lnTo>
                    <a:pt x="1846" y="425"/>
                  </a:lnTo>
                  <a:lnTo>
                    <a:pt x="1851" y="438"/>
                  </a:lnTo>
                  <a:lnTo>
                    <a:pt x="1857" y="449"/>
                  </a:lnTo>
                  <a:lnTo>
                    <a:pt x="1860" y="462"/>
                  </a:lnTo>
                  <a:lnTo>
                    <a:pt x="1864" y="475"/>
                  </a:lnTo>
                  <a:lnTo>
                    <a:pt x="1867" y="488"/>
                  </a:lnTo>
                  <a:lnTo>
                    <a:pt x="1868" y="502"/>
                  </a:lnTo>
                  <a:lnTo>
                    <a:pt x="1870" y="515"/>
                  </a:lnTo>
                  <a:lnTo>
                    <a:pt x="1870" y="529"/>
                  </a:lnTo>
                  <a:lnTo>
                    <a:pt x="1870" y="515"/>
                  </a:lnTo>
                  <a:lnTo>
                    <a:pt x="1871" y="502"/>
                  </a:lnTo>
                  <a:lnTo>
                    <a:pt x="1873" y="488"/>
                  </a:lnTo>
                  <a:lnTo>
                    <a:pt x="1876" y="475"/>
                  </a:lnTo>
                  <a:lnTo>
                    <a:pt x="1880" y="462"/>
                  </a:lnTo>
                  <a:lnTo>
                    <a:pt x="1883" y="449"/>
                  </a:lnTo>
                  <a:lnTo>
                    <a:pt x="1889" y="438"/>
                  </a:lnTo>
                  <a:lnTo>
                    <a:pt x="1894" y="425"/>
                  </a:lnTo>
                  <a:lnTo>
                    <a:pt x="1901" y="414"/>
                  </a:lnTo>
                  <a:lnTo>
                    <a:pt x="1907" y="403"/>
                  </a:lnTo>
                  <a:lnTo>
                    <a:pt x="1915" y="392"/>
                  </a:lnTo>
                  <a:lnTo>
                    <a:pt x="1924" y="381"/>
                  </a:lnTo>
                  <a:lnTo>
                    <a:pt x="1931" y="370"/>
                  </a:lnTo>
                  <a:lnTo>
                    <a:pt x="1942" y="360"/>
                  </a:lnTo>
                  <a:lnTo>
                    <a:pt x="1951" y="351"/>
                  </a:lnTo>
                  <a:lnTo>
                    <a:pt x="1961" y="341"/>
                  </a:lnTo>
                  <a:lnTo>
                    <a:pt x="1972" y="333"/>
                  </a:lnTo>
                  <a:lnTo>
                    <a:pt x="1983" y="325"/>
                  </a:lnTo>
                  <a:lnTo>
                    <a:pt x="1995" y="317"/>
                  </a:lnTo>
                  <a:lnTo>
                    <a:pt x="2007" y="309"/>
                  </a:lnTo>
                  <a:lnTo>
                    <a:pt x="2019" y="303"/>
                  </a:lnTo>
                  <a:lnTo>
                    <a:pt x="2033" y="296"/>
                  </a:lnTo>
                  <a:lnTo>
                    <a:pt x="2046" y="290"/>
                  </a:lnTo>
                  <a:lnTo>
                    <a:pt x="2060" y="285"/>
                  </a:lnTo>
                  <a:lnTo>
                    <a:pt x="2075" y="281"/>
                  </a:lnTo>
                  <a:lnTo>
                    <a:pt x="2089" y="276"/>
                  </a:lnTo>
                  <a:lnTo>
                    <a:pt x="2103" y="273"/>
                  </a:lnTo>
                  <a:lnTo>
                    <a:pt x="2119" y="269"/>
                  </a:lnTo>
                  <a:lnTo>
                    <a:pt x="2134" y="268"/>
                  </a:lnTo>
                  <a:lnTo>
                    <a:pt x="2149" y="266"/>
                  </a:lnTo>
                  <a:lnTo>
                    <a:pt x="2166" y="265"/>
                  </a:lnTo>
                  <a:lnTo>
                    <a:pt x="2182" y="265"/>
                  </a:lnTo>
                  <a:lnTo>
                    <a:pt x="3429" y="265"/>
                  </a:lnTo>
                  <a:lnTo>
                    <a:pt x="3444" y="265"/>
                  </a:lnTo>
                  <a:lnTo>
                    <a:pt x="3460" y="263"/>
                  </a:lnTo>
                  <a:lnTo>
                    <a:pt x="3475" y="261"/>
                  </a:lnTo>
                  <a:lnTo>
                    <a:pt x="3490" y="260"/>
                  </a:lnTo>
                  <a:lnTo>
                    <a:pt x="3507" y="257"/>
                  </a:lnTo>
                  <a:lnTo>
                    <a:pt x="3520" y="253"/>
                  </a:lnTo>
                  <a:lnTo>
                    <a:pt x="3535" y="249"/>
                  </a:lnTo>
                  <a:lnTo>
                    <a:pt x="3550" y="244"/>
                  </a:lnTo>
                  <a:lnTo>
                    <a:pt x="3563" y="239"/>
                  </a:lnTo>
                  <a:lnTo>
                    <a:pt x="3577" y="233"/>
                  </a:lnTo>
                  <a:lnTo>
                    <a:pt x="3590" y="226"/>
                  </a:lnTo>
                  <a:lnTo>
                    <a:pt x="3602" y="220"/>
                  </a:lnTo>
                  <a:lnTo>
                    <a:pt x="3614" y="212"/>
                  </a:lnTo>
                  <a:lnTo>
                    <a:pt x="3626" y="204"/>
                  </a:lnTo>
                  <a:lnTo>
                    <a:pt x="3638" y="196"/>
                  </a:lnTo>
                  <a:lnTo>
                    <a:pt x="3648" y="187"/>
                  </a:lnTo>
                  <a:lnTo>
                    <a:pt x="3659" y="179"/>
                  </a:lnTo>
                  <a:lnTo>
                    <a:pt x="3668" y="169"/>
                  </a:lnTo>
                  <a:lnTo>
                    <a:pt x="3678" y="158"/>
                  </a:lnTo>
                  <a:lnTo>
                    <a:pt x="3686" y="148"/>
                  </a:lnTo>
                  <a:lnTo>
                    <a:pt x="3695" y="137"/>
                  </a:lnTo>
                  <a:lnTo>
                    <a:pt x="3702" y="126"/>
                  </a:lnTo>
                  <a:lnTo>
                    <a:pt x="3708" y="115"/>
                  </a:lnTo>
                  <a:lnTo>
                    <a:pt x="3716" y="104"/>
                  </a:lnTo>
                  <a:lnTo>
                    <a:pt x="3720" y="91"/>
                  </a:lnTo>
                  <a:lnTo>
                    <a:pt x="3726" y="78"/>
                  </a:lnTo>
                  <a:lnTo>
                    <a:pt x="3729" y="66"/>
                  </a:lnTo>
                  <a:lnTo>
                    <a:pt x="3734" y="53"/>
                  </a:lnTo>
                  <a:lnTo>
                    <a:pt x="3737" y="40"/>
                  </a:lnTo>
                  <a:lnTo>
                    <a:pt x="3738" y="27"/>
                  </a:lnTo>
                  <a:lnTo>
                    <a:pt x="3740" y="15"/>
                  </a:lnTo>
                  <a:lnTo>
                    <a:pt x="3740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3" name="Rectangle 60">
              <a:extLst>
                <a:ext uri="{FF2B5EF4-FFF2-40B4-BE49-F238E27FC236}">
                  <a16:creationId xmlns:a16="http://schemas.microsoft.com/office/drawing/2014/main" id="{C869E337-FC56-4401-BB7A-16396F012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1042"/>
              <a:ext cx="862" cy="324"/>
            </a:xfrm>
            <a:prstGeom prst="rect">
              <a:avLst/>
            </a:prstGeom>
            <a:solidFill>
              <a:srgbClr val="B1C6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4" name="Rectangle 61">
              <a:extLst>
                <a:ext uri="{FF2B5EF4-FFF2-40B4-BE49-F238E27FC236}">
                  <a16:creationId xmlns:a16="http://schemas.microsoft.com/office/drawing/2014/main" id="{D9D9BD57-4B35-42BC-9F2C-3079A47DD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1133"/>
              <a:ext cx="571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-25000" noProof="0">
                <a:ln>
                  <a:noFill/>
                </a:ln>
                <a:solidFill>
                  <a:srgbClr val="2D6C8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grpSp>
          <p:nvGrpSpPr>
            <p:cNvPr id="45" name="Group 62">
              <a:extLst>
                <a:ext uri="{FF2B5EF4-FFF2-40B4-BE49-F238E27FC236}">
                  <a16:creationId xmlns:a16="http://schemas.microsoft.com/office/drawing/2014/main" id="{15065665-3288-4AAE-A40D-5A49DC0314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" y="1042"/>
              <a:ext cx="459" cy="324"/>
              <a:chOff x="954" y="1165"/>
              <a:chExt cx="459" cy="324"/>
            </a:xfrm>
          </p:grpSpPr>
          <p:sp>
            <p:nvSpPr>
              <p:cNvPr id="53" name="Rectangle 63">
                <a:extLst>
                  <a:ext uri="{FF2B5EF4-FFF2-40B4-BE49-F238E27FC236}">
                    <a16:creationId xmlns:a16="http://schemas.microsoft.com/office/drawing/2014/main" id="{AABC7BBC-BAE4-4C0E-801E-35755F476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solidFill>
                <a:srgbClr val="B1C6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54" name="Rectangle 64">
                <a:extLst>
                  <a:ext uri="{FF2B5EF4-FFF2-40B4-BE49-F238E27FC236}">
                    <a16:creationId xmlns:a16="http://schemas.microsoft.com/office/drawing/2014/main" id="{53ED5651-D555-4096-BBC2-8C6CB7461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55" name="Rectangle 65">
                <a:extLst>
                  <a:ext uri="{FF2B5EF4-FFF2-40B4-BE49-F238E27FC236}">
                    <a16:creationId xmlns:a16="http://schemas.microsoft.com/office/drawing/2014/main" id="{A6DA569D-6504-4831-A273-297D48896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" y="1190"/>
                <a:ext cx="10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H</a:t>
                </a:r>
              </a:p>
            </p:txBody>
          </p:sp>
          <p:sp>
            <p:nvSpPr>
              <p:cNvPr id="56" name="Rectangle 66">
                <a:extLst>
                  <a:ext uri="{FF2B5EF4-FFF2-40B4-BE49-F238E27FC236}">
                    <a16:creationId xmlns:a16="http://schemas.microsoft.com/office/drawing/2014/main" id="{605E73AF-37EF-4428-8950-4A49601BF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276"/>
                <a:ext cx="52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83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2</a:t>
                </a: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57" name="Rectangle 67">
                <a:extLst>
                  <a:ext uri="{FF2B5EF4-FFF2-40B4-BE49-F238E27FC236}">
                    <a16:creationId xmlns:a16="http://schemas.microsoft.com/office/drawing/2014/main" id="{49BB8338-003F-48C8-8294-921C7E697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" y="1190"/>
                <a:ext cx="12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O</a:t>
                </a:r>
              </a:p>
            </p:txBody>
          </p:sp>
          <p:sp>
            <p:nvSpPr>
              <p:cNvPr id="58" name="Rectangle 68">
                <a:extLst>
                  <a:ext uri="{FF2B5EF4-FFF2-40B4-BE49-F238E27FC236}">
                    <a16:creationId xmlns:a16="http://schemas.microsoft.com/office/drawing/2014/main" id="{EB5FEF16-0A18-4CE5-9653-CCCAA0C24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solidFill>
                <a:srgbClr val="B1C6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59" name="Rectangle 69">
                <a:extLst>
                  <a:ext uri="{FF2B5EF4-FFF2-40B4-BE49-F238E27FC236}">
                    <a16:creationId xmlns:a16="http://schemas.microsoft.com/office/drawing/2014/main" id="{45E5BE83-1704-41EB-8CC4-83D44F90B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0" name="Rectangle 70">
                <a:extLst>
                  <a:ext uri="{FF2B5EF4-FFF2-40B4-BE49-F238E27FC236}">
                    <a16:creationId xmlns:a16="http://schemas.microsoft.com/office/drawing/2014/main" id="{020E9501-647A-48AC-9C1C-4BB5C253A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" y="1190"/>
                <a:ext cx="10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H</a:t>
                </a:r>
              </a:p>
            </p:txBody>
          </p:sp>
          <p:sp>
            <p:nvSpPr>
              <p:cNvPr id="61" name="Rectangle 71">
                <a:extLst>
                  <a:ext uri="{FF2B5EF4-FFF2-40B4-BE49-F238E27FC236}">
                    <a16:creationId xmlns:a16="http://schemas.microsoft.com/office/drawing/2014/main" id="{430E888C-B90E-4904-A792-159E40BF2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276"/>
                <a:ext cx="52" cy="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83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2</a:t>
                </a: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2" name="Rectangle 72">
                <a:extLst>
                  <a:ext uri="{FF2B5EF4-FFF2-40B4-BE49-F238E27FC236}">
                    <a16:creationId xmlns:a16="http://schemas.microsoft.com/office/drawing/2014/main" id="{8B067DF0-3980-419E-9989-CCC27D6D6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" y="1190"/>
                <a:ext cx="12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O</a:t>
                </a:r>
              </a:p>
            </p:txBody>
          </p:sp>
          <p:sp>
            <p:nvSpPr>
              <p:cNvPr id="63" name="Rectangle 73">
                <a:extLst>
                  <a:ext uri="{FF2B5EF4-FFF2-40B4-BE49-F238E27FC236}">
                    <a16:creationId xmlns:a16="http://schemas.microsoft.com/office/drawing/2014/main" id="{99E06628-35E9-45BE-8C1C-36DA7A716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solidFill>
                <a:srgbClr val="B1C6D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4" name="Rectangle 74">
                <a:extLst>
                  <a:ext uri="{FF2B5EF4-FFF2-40B4-BE49-F238E27FC236}">
                    <a16:creationId xmlns:a16="http://schemas.microsoft.com/office/drawing/2014/main" id="{664D70B0-7342-41AD-9B24-CBF937E92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" y="1165"/>
                <a:ext cx="459" cy="32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6" name="Rectangle 76">
                <a:extLst>
                  <a:ext uri="{FF2B5EF4-FFF2-40B4-BE49-F238E27FC236}">
                    <a16:creationId xmlns:a16="http://schemas.microsoft.com/office/drawing/2014/main" id="{4C81E92F-C8CE-4FC3-BC7E-1AE4D9D5C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276"/>
                <a:ext cx="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  <p:sp>
            <p:nvSpPr>
              <p:cNvPr id="67" name="Rectangle 77">
                <a:extLst>
                  <a:ext uri="{FF2B5EF4-FFF2-40B4-BE49-F238E27FC236}">
                    <a16:creationId xmlns:a16="http://schemas.microsoft.com/office/drawing/2014/main" id="{82464F51-2B34-40E3-AE61-0673967CD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1229"/>
                <a:ext cx="16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114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O</a:t>
                </a:r>
                <a:r>
                  <a:rPr kumimoji="0" lang="en-US" sz="15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2D6C85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46" name="Text Box 78">
              <a:extLst>
                <a:ext uri="{FF2B5EF4-FFF2-40B4-BE49-F238E27FC236}">
                  <a16:creationId xmlns:a16="http://schemas.microsoft.com/office/drawing/2014/main" id="{276C7248-38BD-4F42-9E6C-56007D647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071"/>
              <a:ext cx="367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</a:t>
              </a:r>
              <a:r>
                <a:rPr kumimoji="0" lang="en-US" sz="1500" b="0" i="0" u="none" strike="noStrike" kern="1200" cap="none" spc="0" normalizeH="0" baseline="-2500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2D6C8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7" name="Text Box 79">
              <a:extLst>
                <a:ext uri="{FF2B5EF4-FFF2-40B4-BE49-F238E27FC236}">
                  <a16:creationId xmlns:a16="http://schemas.microsoft.com/office/drawing/2014/main" id="{5A1CF731-2210-4A2C-98F3-7E3565790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8" y="1071"/>
              <a:ext cx="367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</a:t>
              </a:r>
              <a:r>
                <a:rPr kumimoji="0" lang="en-US" sz="1500" b="0" i="0" u="none" strike="noStrike" kern="1200" cap="none" spc="0" normalizeH="0" baseline="-2500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2D6C8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8" name="Text Box 80">
              <a:extLst>
                <a:ext uri="{FF2B5EF4-FFF2-40B4-BE49-F238E27FC236}">
                  <a16:creationId xmlns:a16="http://schemas.microsoft.com/office/drawing/2014/main" id="{49114302-9311-4475-B513-641AEF6E2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4" y="1071"/>
              <a:ext cx="367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</a:t>
              </a:r>
              <a:r>
                <a:rPr kumimoji="0" lang="en-US" sz="1500" b="0" i="0" u="none" strike="noStrike" kern="1200" cap="none" spc="0" normalizeH="0" baseline="-2500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2D6C8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9" name="Text Box 81">
              <a:extLst>
                <a:ext uri="{FF2B5EF4-FFF2-40B4-BE49-F238E27FC236}">
                  <a16:creationId xmlns:a16="http://schemas.microsoft.com/office/drawing/2014/main" id="{0AB3640E-1C16-497E-8CA7-47BAD6014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1071"/>
              <a:ext cx="367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N</a:t>
              </a:r>
              <a:r>
                <a:rPr kumimoji="0" lang="en-US" sz="1500" b="0" i="0" u="none" strike="noStrike" kern="1200" cap="none" spc="0" normalizeH="0" baseline="-25000" noProof="0">
                  <a:ln>
                    <a:noFill/>
                  </a:ln>
                  <a:solidFill>
                    <a:srgbClr val="2D6C85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2D6C8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0" name="Rectangle 82">
              <a:extLst>
                <a:ext uri="{FF2B5EF4-FFF2-40B4-BE49-F238E27FC236}">
                  <a16:creationId xmlns:a16="http://schemas.microsoft.com/office/drawing/2014/main" id="{B3A3A1AD-94FF-4ECE-AC41-7B67F3EAF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1042"/>
              <a:ext cx="3832" cy="31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51" name="Rectangle 86">
              <a:extLst>
                <a:ext uri="{FF2B5EF4-FFF2-40B4-BE49-F238E27FC236}">
                  <a16:creationId xmlns:a16="http://schemas.microsoft.com/office/drawing/2014/main" id="{1C455F6C-ECC1-49B1-826A-CA97EF0AE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1082"/>
              <a:ext cx="6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F1C7D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LOLA’ </a:t>
              </a:r>
            </a:p>
          </p:txBody>
        </p:sp>
        <p:sp>
          <p:nvSpPr>
            <p:cNvPr id="52" name="Rectangle 87">
              <a:extLst>
                <a:ext uri="{FF2B5EF4-FFF2-40B4-BE49-F238E27FC236}">
                  <a16:creationId xmlns:a16="http://schemas.microsoft.com/office/drawing/2014/main" id="{3288BDC7-9C69-492F-AA61-B60EB67BC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1087"/>
              <a:ext cx="48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F1C7D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HfCl</a:t>
              </a:r>
              <a:r>
                <a:rPr kumimoji="0" 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7F1C7D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83" name="Line 127">
            <a:extLst>
              <a:ext uri="{FF2B5EF4-FFF2-40B4-BE49-F238E27FC236}">
                <a16:creationId xmlns:a16="http://schemas.microsoft.com/office/drawing/2014/main" id="{492175FC-C0E0-4A0E-AC12-F47B820ED8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043" y="1011800"/>
            <a:ext cx="239977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4" name="Line 128">
            <a:extLst>
              <a:ext uri="{FF2B5EF4-FFF2-40B4-BE49-F238E27FC236}">
                <a16:creationId xmlns:a16="http://schemas.microsoft.com/office/drawing/2014/main" id="{D4847CE4-8906-4EEB-AF5B-EEC2F44F84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3667" y="1011800"/>
            <a:ext cx="2579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5" name="Text Box 129">
            <a:extLst>
              <a:ext uri="{FF2B5EF4-FFF2-40B4-BE49-F238E27FC236}">
                <a16:creationId xmlns:a16="http://schemas.microsoft.com/office/drawing/2014/main" id="{511CBCE8-84C4-4BFB-B9BD-218B81233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035" y="1985677"/>
            <a:ext cx="81304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Hf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cycle</a:t>
            </a:r>
          </a:p>
        </p:txBody>
      </p:sp>
      <p:sp>
        <p:nvSpPr>
          <p:cNvPr id="86" name="Text Box 130">
            <a:extLst>
              <a:ext uri="{FF2B5EF4-FFF2-40B4-BE49-F238E27FC236}">
                <a16:creationId xmlns:a16="http://schemas.microsoft.com/office/drawing/2014/main" id="{C77042EC-E1D6-4ED2-B41D-3556F924A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805" y="1980421"/>
            <a:ext cx="80182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 cycle</a:t>
            </a:r>
          </a:p>
        </p:txBody>
      </p:sp>
      <p:sp>
        <p:nvSpPr>
          <p:cNvPr id="87" name="Freeform 90">
            <a:extLst>
              <a:ext uri="{FF2B5EF4-FFF2-40B4-BE49-F238E27FC236}">
                <a16:creationId xmlns:a16="http://schemas.microsoft.com/office/drawing/2014/main" id="{26600C4A-421F-448A-819E-3E450B7E2325}"/>
              </a:ext>
            </a:extLst>
          </p:cNvPr>
          <p:cNvSpPr/>
          <p:nvPr/>
        </p:nvSpPr>
        <p:spPr>
          <a:xfrm>
            <a:off x="6294120" y="2516576"/>
            <a:ext cx="2130178" cy="1710769"/>
          </a:xfrm>
          <a:custGeom>
            <a:avLst/>
            <a:gdLst>
              <a:gd name="connsiteX0" fmla="*/ 0 w 2130178"/>
              <a:gd name="connsiteY0" fmla="*/ 1704904 h 1710769"/>
              <a:gd name="connsiteX1" fmla="*/ 251460 w 2130178"/>
              <a:gd name="connsiteY1" fmla="*/ 1704904 h 1710769"/>
              <a:gd name="connsiteX2" fmla="*/ 640080 w 2130178"/>
              <a:gd name="connsiteY2" fmla="*/ 1643944 h 1710769"/>
              <a:gd name="connsiteX3" fmla="*/ 830580 w 2130178"/>
              <a:gd name="connsiteY3" fmla="*/ 1605844 h 1710769"/>
              <a:gd name="connsiteX4" fmla="*/ 1120140 w 2130178"/>
              <a:gd name="connsiteY4" fmla="*/ 1537264 h 1710769"/>
              <a:gd name="connsiteX5" fmla="*/ 1371600 w 2130178"/>
              <a:gd name="connsiteY5" fmla="*/ 1438204 h 1710769"/>
              <a:gd name="connsiteX6" fmla="*/ 1592580 w 2130178"/>
              <a:gd name="connsiteY6" fmla="*/ 1201984 h 1710769"/>
              <a:gd name="connsiteX7" fmla="*/ 1775460 w 2130178"/>
              <a:gd name="connsiteY7" fmla="*/ 874324 h 1710769"/>
              <a:gd name="connsiteX8" fmla="*/ 1927860 w 2130178"/>
              <a:gd name="connsiteY8" fmla="*/ 523804 h 1710769"/>
              <a:gd name="connsiteX9" fmla="*/ 2118360 w 2130178"/>
              <a:gd name="connsiteY9" fmla="*/ 36124 h 1710769"/>
              <a:gd name="connsiteX10" fmla="*/ 2110740 w 2130178"/>
              <a:gd name="connsiteY10" fmla="*/ 36124 h 171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0178" h="1710769">
                <a:moveTo>
                  <a:pt x="0" y="1704904"/>
                </a:moveTo>
                <a:cubicBezTo>
                  <a:pt x="72390" y="1709984"/>
                  <a:pt x="144780" y="1715064"/>
                  <a:pt x="251460" y="1704904"/>
                </a:cubicBezTo>
                <a:cubicBezTo>
                  <a:pt x="358140" y="1694744"/>
                  <a:pt x="543560" y="1660454"/>
                  <a:pt x="640080" y="1643944"/>
                </a:cubicBezTo>
                <a:cubicBezTo>
                  <a:pt x="736600" y="1627434"/>
                  <a:pt x="750570" y="1623624"/>
                  <a:pt x="830580" y="1605844"/>
                </a:cubicBezTo>
                <a:cubicBezTo>
                  <a:pt x="910590" y="1588064"/>
                  <a:pt x="1029970" y="1565204"/>
                  <a:pt x="1120140" y="1537264"/>
                </a:cubicBezTo>
                <a:cubicBezTo>
                  <a:pt x="1210310" y="1509324"/>
                  <a:pt x="1292860" y="1494084"/>
                  <a:pt x="1371600" y="1438204"/>
                </a:cubicBezTo>
                <a:cubicBezTo>
                  <a:pt x="1450340" y="1382324"/>
                  <a:pt x="1525270" y="1295964"/>
                  <a:pt x="1592580" y="1201984"/>
                </a:cubicBezTo>
                <a:cubicBezTo>
                  <a:pt x="1659890" y="1108004"/>
                  <a:pt x="1719580" y="987354"/>
                  <a:pt x="1775460" y="874324"/>
                </a:cubicBezTo>
                <a:cubicBezTo>
                  <a:pt x="1831340" y="761294"/>
                  <a:pt x="1870710" y="663504"/>
                  <a:pt x="1927860" y="523804"/>
                </a:cubicBezTo>
                <a:cubicBezTo>
                  <a:pt x="1985010" y="384104"/>
                  <a:pt x="2087880" y="117404"/>
                  <a:pt x="2118360" y="36124"/>
                </a:cubicBezTo>
                <a:cubicBezTo>
                  <a:pt x="2148840" y="-45156"/>
                  <a:pt x="2110740" y="36124"/>
                  <a:pt x="2110740" y="36124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9CB33-A9C7-43AB-9FDE-09DE5B61C33F}"/>
              </a:ext>
            </a:extLst>
          </p:cNvPr>
          <p:cNvSpPr txBox="1"/>
          <p:nvPr/>
        </p:nvSpPr>
        <p:spPr>
          <a:xfrm>
            <a:off x="4337160" y="282500"/>
            <a:ext cx="4113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Pulse ratios: 14:1-48:1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11B1488-1410-4024-9480-E6B10AF10304}"/>
              </a:ext>
            </a:extLst>
          </p:cNvPr>
          <p:cNvSpPr txBox="1"/>
          <p:nvPr/>
        </p:nvSpPr>
        <p:spPr>
          <a:xfrm>
            <a:off x="3864253" y="555563"/>
            <a:ext cx="224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14-48 pulses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3D545A8-52DE-460B-8362-A672759FF758}"/>
              </a:ext>
            </a:extLst>
          </p:cNvPr>
          <p:cNvSpPr txBox="1"/>
          <p:nvPr/>
        </p:nvSpPr>
        <p:spPr>
          <a:xfrm>
            <a:off x="7093490" y="555563"/>
            <a:ext cx="123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pulse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E9CBC-3FE4-421C-9763-0C47A41896D0}"/>
              </a:ext>
            </a:extLst>
          </p:cNvPr>
          <p:cNvSpPr/>
          <p:nvPr/>
        </p:nvSpPr>
        <p:spPr>
          <a:xfrm>
            <a:off x="4330883" y="2318328"/>
            <a:ext cx="2206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800" b="1" dirty="0">
                <a:solidFill>
                  <a:srgbClr val="464749"/>
                </a:solidFill>
              </a:rPr>
              <a:t>Anneal: </a:t>
            </a:r>
            <a:r>
              <a:rPr lang="en-US" sz="1800" b="1" dirty="0">
                <a:solidFill>
                  <a:srgbClr val="FF0000"/>
                </a:solidFill>
              </a:rPr>
              <a:t>700ºC/60s </a:t>
            </a:r>
          </a:p>
          <a:p>
            <a:pPr lvl="0" algn="ctr">
              <a:defRPr/>
            </a:pPr>
            <a:r>
              <a:rPr lang="en-US" sz="1800" b="1" dirty="0">
                <a:solidFill>
                  <a:srgbClr val="464749"/>
                </a:solidFill>
              </a:rPr>
              <a:t>		</a:t>
            </a:r>
            <a:r>
              <a:rPr lang="en-US" sz="1800" b="1" dirty="0">
                <a:solidFill>
                  <a:srgbClr val="0070C0"/>
                </a:solidFill>
              </a:rPr>
              <a:t>900ºC/60s </a:t>
            </a:r>
          </a:p>
          <a:p>
            <a:pPr lvl="0" algn="ctr">
              <a:defRPr/>
            </a:pPr>
            <a:r>
              <a:rPr lang="en-US" sz="1800" b="1" dirty="0">
                <a:solidFill>
                  <a:srgbClr val="0070C0"/>
                </a:solidFill>
              </a:rPr>
              <a:t>		1000ºC/30s</a:t>
            </a:r>
          </a:p>
          <a:p>
            <a:pPr lvl="0" algn="ctr">
              <a:defRPr/>
            </a:pPr>
            <a:endParaRPr lang="en-US" sz="1800" b="1" dirty="0">
              <a:solidFill>
                <a:srgbClr val="4647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AE9EF-12C7-4A51-BFC9-F1DC831D7573}"/>
              </a:ext>
            </a:extLst>
          </p:cNvPr>
          <p:cNvSpPr txBox="1"/>
          <p:nvPr/>
        </p:nvSpPr>
        <p:spPr>
          <a:xfrm>
            <a:off x="6363977" y="2390400"/>
            <a:ext cx="2103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FF0000"/>
                </a:solidFill>
                <a:sym typeface="Wingdings" panose="05000000000000000000" pitchFamily="2" charset="2"/>
              </a:rPr>
              <a:t> Poly Si did not </a:t>
            </a:r>
            <a:r>
              <a:rPr lang="en-US" sz="1200" b="1" i="1" dirty="0" err="1">
                <a:solidFill>
                  <a:srgbClr val="FF0000"/>
                </a:solidFill>
                <a:sym typeface="Wingdings" panose="05000000000000000000" pitchFamily="2" charset="2"/>
              </a:rPr>
              <a:t>crystallise</a:t>
            </a:r>
            <a:endParaRPr lang="en-GB" sz="1200" b="1" i="1" dirty="0">
              <a:solidFill>
                <a:srgbClr val="FF0000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E9377D2F-7D18-42BF-B970-EAEF7699D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13" y="3169117"/>
            <a:ext cx="1835055" cy="173751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82C24A-14A2-47CE-B8A7-BA2D7D38F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780" y="3150827"/>
            <a:ext cx="183505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CDCA-58F4-4705-BB21-EE6B80A4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15101"/>
            <a:ext cx="8753475" cy="430887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Endurance on L</a:t>
            </a:r>
            <a:r>
              <a:rPr lang="en-US" cap="small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:H</a:t>
            </a:r>
            <a:r>
              <a:rPr lang="en-US" cap="small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US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SIS caps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EABB00-E040-4C02-9B79-C17ED02C2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best hysteresis loop (higher 2Pr) for 14:1 ratio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44FA2-4A9D-4A1D-8B23-D61E4F226913}"/>
              </a:ext>
            </a:extLst>
          </p:cNvPr>
          <p:cNvSpPr txBox="1"/>
          <p:nvPr/>
        </p:nvSpPr>
        <p:spPr>
          <a:xfrm>
            <a:off x="506196" y="4342431"/>
            <a:ext cx="767040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Better endurance (10k) for intermediate PDA temperature (900C 1min)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06343-26F7-4F0F-9561-63531E7AD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75" r="14083"/>
          <a:stretch/>
        </p:blipFill>
        <p:spPr>
          <a:xfrm>
            <a:off x="139100" y="1252345"/>
            <a:ext cx="4284044" cy="29397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A80828-9874-4CFA-9E9B-F9F0FB6E88C3}"/>
              </a:ext>
            </a:extLst>
          </p:cNvPr>
          <p:cNvSpPr/>
          <p:nvPr/>
        </p:nvSpPr>
        <p:spPr>
          <a:xfrm>
            <a:off x="3723167" y="2803083"/>
            <a:ext cx="1697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270DD"/>
                </a:solidFill>
              </a:rPr>
              <a:t>1000C 30s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D44958"/>
                </a:solidFill>
              </a:rPr>
              <a:t>900C 1min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BF7F9-483B-487C-A84F-691DA14CACA6}"/>
              </a:ext>
            </a:extLst>
          </p:cNvPr>
          <p:cNvSpPr txBox="1"/>
          <p:nvPr/>
        </p:nvSpPr>
        <p:spPr>
          <a:xfrm>
            <a:off x="828717" y="1089627"/>
            <a:ext cx="2013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10</a:t>
            </a:r>
            <a:r>
              <a:rPr lang="en-US" sz="1400" baseline="30000" dirty="0">
                <a:solidFill>
                  <a:srgbClr val="000000"/>
                </a:solidFill>
              </a:rPr>
              <a:t>4</a:t>
            </a:r>
            <a:r>
              <a:rPr lang="en-US" sz="1400" dirty="0">
                <a:solidFill>
                  <a:srgbClr val="000000"/>
                </a:solidFill>
              </a:rPr>
              <a:t> cycles, 4V bias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A02AC-0C9E-471E-9FDA-29A9A799F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437" y="1028974"/>
            <a:ext cx="2761578" cy="3192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56D96C-4A8C-45DE-B177-5FBCD8F22B64}"/>
              </a:ext>
            </a:extLst>
          </p:cNvPr>
          <p:cNvSpPr txBox="1"/>
          <p:nvPr/>
        </p:nvSpPr>
        <p:spPr>
          <a:xfrm>
            <a:off x="7511275" y="198845"/>
            <a:ext cx="10531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464749"/>
                </a:solidFill>
              </a:rPr>
              <a:t>Retention not met at 85C</a:t>
            </a:r>
            <a:endParaRPr lang="en-GB" sz="1050" b="1" dirty="0">
              <a:solidFill>
                <a:srgbClr val="4647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3CFA-71F5-46D8-AE6D-0222215F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15101"/>
            <a:ext cx="8753475" cy="43088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F922-6B6D-4EBF-BE0F-89D9AE706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" y="1574264"/>
            <a:ext cx="8753475" cy="2521125"/>
          </a:xfrm>
        </p:spPr>
        <p:txBody>
          <a:bodyPr anchor="t"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Introduction: program targets and research vehicles</a:t>
            </a:r>
          </a:p>
          <a:p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2019 Plan</a:t>
            </a:r>
            <a:endParaRPr lang="en-US" sz="1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Progress made in 2019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Materials and basic understanding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2D </a:t>
            </a:r>
            <a:r>
              <a:rPr lang="en-US" b="1" dirty="0" err="1">
                <a:solidFill>
                  <a:schemeClr val="tx1"/>
                </a:solidFill>
                <a:sym typeface="Wingdings" panose="05000000000000000000" pitchFamily="2" charset="2"/>
              </a:rPr>
              <a:t>FeFET</a:t>
            </a:r>
            <a:endParaRPr lang="en-US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3D </a:t>
            </a:r>
            <a:r>
              <a:rPr lang="en-US" b="1" dirty="0" err="1">
                <a:solidFill>
                  <a:schemeClr val="tx1"/>
                </a:solidFill>
                <a:sym typeface="Wingdings" panose="05000000000000000000" pitchFamily="2" charset="2"/>
              </a:rPr>
              <a:t>FeFET</a:t>
            </a:r>
            <a:endParaRPr lang="en-US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What’s new in 2020?</a:t>
            </a:r>
          </a:p>
          <a:p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Conclusion</a:t>
            </a:r>
            <a:endParaRPr lang="en-US" b="1" dirty="0"/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lvl="1"/>
            <a:endParaRPr lang="en-US" sz="128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15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5FBC-DAFD-4F43-BB44-5159D5E70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15101"/>
            <a:ext cx="8753475" cy="430887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Endurance on L</a:t>
            </a:r>
            <a:r>
              <a:rPr lang="en-US" cap="small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:H</a:t>
            </a:r>
            <a:r>
              <a:rPr lang="en-US" cap="small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US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MIS caps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295CE-989E-48A7-82ED-E31156F2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411480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36216C-5BC3-7C44-80F8-E30864FFC2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63D24-879B-4873-8BB7-2D8FD815C5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2344" y="729790"/>
            <a:ext cx="2981712" cy="307777"/>
          </a:xfrm>
        </p:spPr>
        <p:txBody>
          <a:bodyPr/>
          <a:lstStyle/>
          <a:p>
            <a:r>
              <a:rPr lang="en-US" sz="1400" dirty="0"/>
              <a:t>PDA: </a:t>
            </a:r>
            <a:r>
              <a:rPr lang="en-GB" sz="1400" dirty="0"/>
              <a:t>1000C 30s, 1nm SiO</a:t>
            </a:r>
            <a:r>
              <a:rPr lang="en-GB" sz="1400" baseline="-25000" dirty="0"/>
              <a:t>2</a:t>
            </a:r>
            <a:r>
              <a:rPr lang="en-GB" sz="1400" dirty="0"/>
              <a:t> (ISSG)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950EB-B92E-45FF-A358-7EE78EA0E909}"/>
              </a:ext>
            </a:extLst>
          </p:cNvPr>
          <p:cNvSpPr txBox="1"/>
          <p:nvPr/>
        </p:nvSpPr>
        <p:spPr>
          <a:xfrm>
            <a:off x="160631" y="1037567"/>
            <a:ext cx="422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Good endurance at 4V up to 10</a:t>
            </a:r>
            <a:r>
              <a:rPr lang="en-US" sz="1800" baseline="30000" dirty="0">
                <a:solidFill>
                  <a:srgbClr val="000000"/>
                </a:solidFill>
              </a:rPr>
              <a:t>5</a:t>
            </a:r>
            <a:r>
              <a:rPr lang="en-US" sz="1800" dirty="0">
                <a:solidFill>
                  <a:srgbClr val="000000"/>
                </a:solidFill>
              </a:rPr>
              <a:t> cycles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906BE-45BE-478D-9AE0-846DECBC5831}"/>
              </a:ext>
            </a:extLst>
          </p:cNvPr>
          <p:cNvGrpSpPr/>
          <p:nvPr/>
        </p:nvGrpSpPr>
        <p:grpSpPr>
          <a:xfrm>
            <a:off x="437078" y="1479867"/>
            <a:ext cx="4229263" cy="3226388"/>
            <a:chOff x="437078" y="1116463"/>
            <a:chExt cx="4229263" cy="3226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D53D62-F405-4A30-81B0-191AF088C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813"/>
            <a:stretch/>
          </p:blipFill>
          <p:spPr>
            <a:xfrm>
              <a:off x="437078" y="1116463"/>
              <a:ext cx="4134922" cy="322638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B00B36-DE7B-430E-9D03-FFA035784DEF}"/>
                </a:ext>
              </a:extLst>
            </p:cNvPr>
            <p:cNvSpPr/>
            <p:nvPr/>
          </p:nvSpPr>
          <p:spPr>
            <a:xfrm>
              <a:off x="950686" y="1116463"/>
              <a:ext cx="3715655" cy="3416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4270DD"/>
                  </a:solidFill>
                </a:rPr>
                <a:t> 14:1        </a:t>
              </a:r>
              <a:r>
                <a:rPr lang="en-GB" dirty="0">
                  <a:solidFill>
                    <a:srgbClr val="D54958"/>
                  </a:solidFill>
                </a:rPr>
                <a:t>20:1       </a:t>
              </a:r>
              <a:r>
                <a:rPr lang="en-GB" dirty="0">
                  <a:solidFill>
                    <a:srgbClr val="3DAE46"/>
                  </a:solidFill>
                </a:rPr>
                <a:t>34:1       </a:t>
              </a:r>
              <a:r>
                <a:rPr lang="en-GB" dirty="0">
                  <a:solidFill>
                    <a:srgbClr val="A22ADD"/>
                  </a:solidFill>
                </a:rPr>
                <a:t>40:1     </a:t>
              </a:r>
              <a:r>
                <a:rPr lang="en-GB" dirty="0">
                  <a:solidFill>
                    <a:srgbClr val="CC7929"/>
                  </a:solidFill>
                </a:rPr>
                <a:t>48:1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C5A0A51-D3F1-415E-8701-F6F42F80D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49" y="1645668"/>
            <a:ext cx="3592297" cy="25478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82C917-9E20-463D-94CC-F1060692782F}"/>
              </a:ext>
            </a:extLst>
          </p:cNvPr>
          <p:cNvSpPr/>
          <p:nvPr/>
        </p:nvSpPr>
        <p:spPr>
          <a:xfrm>
            <a:off x="4307115" y="1074051"/>
            <a:ext cx="500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Good RT retention results extrapolated to 1 </a:t>
            </a:r>
            <a:r>
              <a:rPr lang="en-US" sz="1800" dirty="0" err="1">
                <a:solidFill>
                  <a:srgbClr val="000000"/>
                </a:solidFill>
              </a:rPr>
              <a:t>yr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BA4781-294E-479F-A971-9E860A51E1EB}"/>
              </a:ext>
            </a:extLst>
          </p:cNvPr>
          <p:cNvSpPr txBox="1"/>
          <p:nvPr/>
        </p:nvSpPr>
        <p:spPr>
          <a:xfrm>
            <a:off x="1168599" y="4537296"/>
            <a:ext cx="668363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Good endurance and RT retention obtained on La-doped MIS stacks</a:t>
            </a:r>
          </a:p>
        </p:txBody>
      </p:sp>
    </p:spTree>
    <p:extLst>
      <p:ext uri="{BB962C8B-B14F-4D97-AF65-F5344CB8AC3E}">
        <p14:creationId xmlns:p14="http://schemas.microsoft.com/office/powerpoint/2010/main" val="10461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42336-4F3F-4D1B-9DCC-F0E83D0E3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Ff03 planar </a:t>
            </a:r>
            <a:r>
              <a:rPr lang="en-US" dirty="0" err="1"/>
              <a:t>fet</a:t>
            </a:r>
            <a:r>
              <a:rPr lang="en-US" dirty="0"/>
              <a:t>: 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AC565-C546-4359-B73F-A622FB3BA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0800" y="693738"/>
            <a:ext cx="8753475" cy="2345509"/>
          </a:xfrm>
        </p:spPr>
        <p:txBody>
          <a:bodyPr/>
          <a:lstStyle/>
          <a:p>
            <a:r>
              <a:rPr lang="en-US" dirty="0"/>
              <a:t>Working MFIS FET established in Salsa-3 (Si-doped HfO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Si buffer layer between HfO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dirty="0" err="1"/>
              <a:t>TiN</a:t>
            </a:r>
            <a:r>
              <a:rPr lang="en-US" dirty="0"/>
              <a:t> yields 1E5 cycles</a:t>
            </a:r>
          </a:p>
          <a:p>
            <a:r>
              <a:rPr lang="en-US" dirty="0"/>
              <a:t>La-doped FET underway (later also </a:t>
            </a:r>
            <a:r>
              <a:rPr lang="en-US" dirty="0" err="1"/>
              <a:t>Gd</a:t>
            </a:r>
            <a:r>
              <a:rPr lang="en-US" dirty="0"/>
              <a:t> and 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E179E-CCF9-470C-AC72-26BA6028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6CEE9-F6E7-4424-A5CC-F29D8CCFB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817" y="2475180"/>
            <a:ext cx="3600000" cy="2233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5044B1-65A7-4BF7-931C-E3982DBCBC5F}"/>
              </a:ext>
            </a:extLst>
          </p:cNvPr>
          <p:cNvSpPr txBox="1"/>
          <p:nvPr/>
        </p:nvSpPr>
        <p:spPr>
          <a:xfrm>
            <a:off x="5649607" y="2519602"/>
            <a:ext cx="1796913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464749"/>
                </a:solidFill>
              </a:defRPr>
            </a:lvl1pPr>
          </a:lstStyle>
          <a:p>
            <a:r>
              <a:rPr lang="en-US" sz="800" dirty="0"/>
              <a:t>~0.8V MW @ 1e5cycles</a:t>
            </a:r>
            <a:endParaRPr lang="en-GB" sz="8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F7CC5B2-4FF6-4507-967F-048263703889}"/>
              </a:ext>
            </a:extLst>
          </p:cNvPr>
          <p:cNvSpPr/>
          <p:nvPr/>
        </p:nvSpPr>
        <p:spPr>
          <a:xfrm rot="2557177">
            <a:off x="7302675" y="2974319"/>
            <a:ext cx="653881" cy="6123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40410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9C407-DBB8-46F6-B5B3-D407CB320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1" y="125370"/>
            <a:ext cx="8753475" cy="430887"/>
          </a:xfrm>
        </p:spPr>
        <p:txBody>
          <a:bodyPr/>
          <a:lstStyle/>
          <a:p>
            <a:r>
              <a:rPr lang="en-US" dirty="0"/>
              <a:t>Metal/Insulator/Semiconductor (MIS) </a:t>
            </a:r>
            <a:r>
              <a:rPr lang="en-US" dirty="0" err="1"/>
              <a:t>FeFET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D542A-6B00-420B-B307-D5C4CA60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7FE142-DDA7-41B1-AA49-000FF4BBBC6C}"/>
              </a:ext>
            </a:extLst>
          </p:cNvPr>
          <p:cNvSpPr txBox="1"/>
          <p:nvPr/>
        </p:nvSpPr>
        <p:spPr>
          <a:xfrm>
            <a:off x="5381117" y="785797"/>
            <a:ext cx="3855864" cy="342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Top Electrode Stack: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50 nm CVD Si (Poly-crystalline Gate)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5 nm ALD TiN / 2nm PVD Si (Metal Gate)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rgbClr val="000000"/>
                </a:solidFill>
              </a:rPr>
              <a:t>Ferroelectric layer: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highlight>
                  <a:srgbClr val="00FF00"/>
                </a:highlight>
              </a:rPr>
              <a:t>9.5 nm</a:t>
            </a:r>
            <a:r>
              <a:rPr lang="en-US" sz="1600" dirty="0">
                <a:solidFill>
                  <a:srgbClr val="000000"/>
                </a:solidFill>
              </a:rPr>
              <a:t> Si-doped HfO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highlight>
                  <a:srgbClr val="00FF00"/>
                </a:highlight>
              </a:rPr>
              <a:t>3.6% Si doping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PDA: 1000C, 30s, N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/O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rgbClr val="000000"/>
                </a:solidFill>
              </a:rPr>
              <a:t>Interfacial Layer: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highlight>
                  <a:srgbClr val="00FF00"/>
                </a:highlight>
              </a:rPr>
              <a:t>1 nm SiO</a:t>
            </a:r>
            <a:r>
              <a:rPr lang="en-US" sz="1600" i="1" baseline="-25000" dirty="0">
                <a:solidFill>
                  <a:srgbClr val="000000"/>
                </a:solidFill>
                <a:highlight>
                  <a:srgbClr val="00FF00"/>
                </a:highlight>
              </a:rPr>
              <a:t>2</a:t>
            </a:r>
            <a:r>
              <a:rPr lang="en-US" sz="1600" i="1" dirty="0">
                <a:solidFill>
                  <a:srgbClr val="000000"/>
                </a:solidFill>
                <a:highlight>
                  <a:srgbClr val="00FF00"/>
                </a:highlight>
              </a:rPr>
              <a:t> (chemical)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rgbClr val="000000"/>
                </a:solidFill>
              </a:rPr>
              <a:t>Substrate: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p-Si</a:t>
            </a:r>
            <a:endParaRPr lang="en-US" sz="1600" baseline="-25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-25000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4B963-5640-4FA6-B16B-40E41C72CF2B}"/>
              </a:ext>
            </a:extLst>
          </p:cNvPr>
          <p:cNvSpPr txBox="1"/>
          <p:nvPr/>
        </p:nvSpPr>
        <p:spPr>
          <a:xfrm>
            <a:off x="5381117" y="452315"/>
            <a:ext cx="1149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Reference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BC5E06-6BBB-4590-AA22-B1AC17722509}"/>
              </a:ext>
            </a:extLst>
          </p:cNvPr>
          <p:cNvSpPr/>
          <p:nvPr/>
        </p:nvSpPr>
        <p:spPr>
          <a:xfrm>
            <a:off x="960697" y="4297236"/>
            <a:ext cx="743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  <a:highlight>
                  <a:srgbClr val="00FF00"/>
                </a:highlight>
              </a:rPr>
              <a:t>DOE: MW as function of Si doping, HfO</a:t>
            </a:r>
            <a:r>
              <a:rPr lang="en-US" sz="1800" i="1" baseline="-25000" dirty="0">
                <a:solidFill>
                  <a:srgbClr val="000000"/>
                </a:solidFill>
                <a:highlight>
                  <a:srgbClr val="00FF00"/>
                </a:highlight>
              </a:rPr>
              <a:t>2</a:t>
            </a:r>
            <a:r>
              <a:rPr lang="en-US" sz="1800" i="1" dirty="0">
                <a:solidFill>
                  <a:srgbClr val="000000"/>
                </a:solidFill>
                <a:highlight>
                  <a:srgbClr val="00FF00"/>
                </a:highlight>
              </a:rPr>
              <a:t> thickness and interfacial layer composition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AB33EA-8953-4A6F-87E6-EF0D3F1F20F8}"/>
              </a:ext>
            </a:extLst>
          </p:cNvPr>
          <p:cNvSpPr txBox="1"/>
          <p:nvPr/>
        </p:nvSpPr>
        <p:spPr>
          <a:xfrm>
            <a:off x="2365571" y="1532696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GATE</a:t>
            </a:r>
            <a:endParaRPr lang="en-GB" sz="105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7A87AF-27D4-4E63-B6FD-856BD8C792DE}"/>
              </a:ext>
            </a:extLst>
          </p:cNvPr>
          <p:cNvSpPr txBox="1"/>
          <p:nvPr/>
        </p:nvSpPr>
        <p:spPr>
          <a:xfrm>
            <a:off x="184522" y="2372128"/>
            <a:ext cx="7761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SOURCE</a:t>
            </a:r>
            <a:endParaRPr lang="en-GB" sz="105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B0952A-355E-4DA6-B82A-D786C527AB54}"/>
              </a:ext>
            </a:extLst>
          </p:cNvPr>
          <p:cNvSpPr txBox="1"/>
          <p:nvPr/>
        </p:nvSpPr>
        <p:spPr>
          <a:xfrm>
            <a:off x="4397439" y="2332027"/>
            <a:ext cx="647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DRAIN</a:t>
            </a:r>
            <a:endParaRPr lang="en-GB" sz="1050" b="1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74AA80-8754-46CA-A0D8-8A4FF99D5FBF}"/>
              </a:ext>
            </a:extLst>
          </p:cNvPr>
          <p:cNvSpPr/>
          <p:nvPr/>
        </p:nvSpPr>
        <p:spPr>
          <a:xfrm>
            <a:off x="1350636" y="1381958"/>
            <a:ext cx="1831876" cy="1761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19BCF9-A777-44D9-A257-F04EF9615FBE}"/>
              </a:ext>
            </a:extLst>
          </p:cNvPr>
          <p:cNvSpPr/>
          <p:nvPr/>
        </p:nvSpPr>
        <p:spPr>
          <a:xfrm>
            <a:off x="1889473" y="2184444"/>
            <a:ext cx="720000" cy="914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cs typeface="Gill Sans MT"/>
              </a:rPr>
              <a:t>FERRO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65CEF9-7590-41DC-AD17-F16A7BC06314}"/>
              </a:ext>
            </a:extLst>
          </p:cNvPr>
          <p:cNvSpPr/>
          <p:nvPr/>
        </p:nvSpPr>
        <p:spPr>
          <a:xfrm>
            <a:off x="1350632" y="2853758"/>
            <a:ext cx="1839600" cy="1189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" b="1" dirty="0">
                <a:latin typeface="Gill Sans MT"/>
                <a:cs typeface="Gill Sans MT"/>
              </a:rPr>
              <a:t>Aluminum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19B4F1-E53E-410E-8030-22720919FCD9}"/>
              </a:ext>
            </a:extLst>
          </p:cNvPr>
          <p:cNvSpPr/>
          <p:nvPr/>
        </p:nvSpPr>
        <p:spPr>
          <a:xfrm>
            <a:off x="1350634" y="2097184"/>
            <a:ext cx="1774099" cy="91440"/>
          </a:xfrm>
          <a:prstGeom prst="rect">
            <a:avLst/>
          </a:prstGeom>
          <a:solidFill>
            <a:srgbClr val="D20A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Gill Sans MT"/>
                <a:cs typeface="Gill Sans MT"/>
              </a:rPr>
              <a:t>MG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118C59-8578-4B7D-B7E3-78F2F54008F3}"/>
              </a:ext>
            </a:extLst>
          </p:cNvPr>
          <p:cNvSpPr/>
          <p:nvPr/>
        </p:nvSpPr>
        <p:spPr>
          <a:xfrm>
            <a:off x="1350634" y="1550563"/>
            <a:ext cx="1774103" cy="548640"/>
          </a:xfrm>
          <a:prstGeom prst="rect">
            <a:avLst/>
          </a:prstGeom>
          <a:solidFill>
            <a:srgbClr val="9797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" b="1" dirty="0">
                <a:latin typeface="Gill Sans MT"/>
              </a:rPr>
              <a:t>PG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9A350D-3075-4C05-8169-511B48A3EA9E}"/>
              </a:ext>
            </a:extLst>
          </p:cNvPr>
          <p:cNvSpPr/>
          <p:nvPr/>
        </p:nvSpPr>
        <p:spPr>
          <a:xfrm>
            <a:off x="2604970" y="1550563"/>
            <a:ext cx="577541" cy="7523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748964-1841-48B2-B0A6-D272A7C2B19A}"/>
              </a:ext>
            </a:extLst>
          </p:cNvPr>
          <p:cNvSpPr/>
          <p:nvPr/>
        </p:nvSpPr>
        <p:spPr>
          <a:xfrm>
            <a:off x="1350624" y="1550561"/>
            <a:ext cx="542980" cy="7523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26B9D89-E388-4A94-AB2F-1F18BDC6C801}"/>
              </a:ext>
            </a:extLst>
          </p:cNvPr>
          <p:cNvSpPr/>
          <p:nvPr/>
        </p:nvSpPr>
        <p:spPr>
          <a:xfrm>
            <a:off x="1350637" y="2302919"/>
            <a:ext cx="1831876" cy="5531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0" b="1" dirty="0">
              <a:solidFill>
                <a:srgbClr val="000000"/>
              </a:solidFill>
              <a:latin typeface="Gill Sans MT"/>
              <a:cs typeface="Gill Sans MT"/>
            </a:endParaRPr>
          </a:p>
          <a:p>
            <a:pPr algn="ctr"/>
            <a:r>
              <a:rPr lang="en-US" sz="500" b="1" dirty="0">
                <a:solidFill>
                  <a:srgbClr val="000000"/>
                </a:solidFill>
                <a:latin typeface="Gill Sans MT"/>
                <a:cs typeface="Gill Sans MT"/>
              </a:rPr>
              <a:t>p-Si substrate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3E1AEE-E732-42BD-AC8B-9A11BA7E5A66}"/>
              </a:ext>
            </a:extLst>
          </p:cNvPr>
          <p:cNvSpPr/>
          <p:nvPr/>
        </p:nvSpPr>
        <p:spPr>
          <a:xfrm>
            <a:off x="1350636" y="2298318"/>
            <a:ext cx="1774101" cy="2662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66000">
                <a:schemeClr val="bg1">
                  <a:lumMod val="75000"/>
                </a:schemeClr>
              </a:gs>
              <a:gs pos="100000">
                <a:srgbClr val="A6A6A6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" b="1" dirty="0" err="1">
                <a:solidFill>
                  <a:srgbClr val="000000"/>
                </a:solidFill>
                <a:cs typeface="Gill Sans MT"/>
              </a:rPr>
              <a:t>Pwell</a:t>
            </a:r>
            <a:endParaRPr lang="en-US" sz="810" b="1" dirty="0">
              <a:latin typeface="Gill Sans MT"/>
              <a:cs typeface="Gill Sans MT"/>
            </a:endParaRPr>
          </a:p>
        </p:txBody>
      </p:sp>
      <p:sp>
        <p:nvSpPr>
          <p:cNvPr id="43" name="Trapezoid 42">
            <a:extLst>
              <a:ext uri="{FF2B5EF4-FFF2-40B4-BE49-F238E27FC236}">
                <a16:creationId xmlns:a16="http://schemas.microsoft.com/office/drawing/2014/main" id="{D75960E8-A78B-47C0-9D84-A6D3D33ED00D}"/>
              </a:ext>
            </a:extLst>
          </p:cNvPr>
          <p:cNvSpPr/>
          <p:nvPr/>
        </p:nvSpPr>
        <p:spPr>
          <a:xfrm rot="10800000">
            <a:off x="1420619" y="1388511"/>
            <a:ext cx="269837" cy="914407"/>
          </a:xfrm>
          <a:prstGeom prst="trapezoid">
            <a:avLst/>
          </a:prstGeom>
          <a:solidFill>
            <a:schemeClr val="tx1"/>
          </a:solidFill>
          <a:ln>
            <a:solidFill>
              <a:srgbClr val="D20A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sp>
        <p:nvSpPr>
          <p:cNvPr id="44" name="Trapezoid 43">
            <a:extLst>
              <a:ext uri="{FF2B5EF4-FFF2-40B4-BE49-F238E27FC236}">
                <a16:creationId xmlns:a16="http://schemas.microsoft.com/office/drawing/2014/main" id="{ACED4B4C-95AF-4CCA-A872-05E4A779CE1F}"/>
              </a:ext>
            </a:extLst>
          </p:cNvPr>
          <p:cNvSpPr/>
          <p:nvPr/>
        </p:nvSpPr>
        <p:spPr>
          <a:xfrm rot="10800000">
            <a:off x="2806219" y="1383910"/>
            <a:ext cx="269837" cy="919008"/>
          </a:xfrm>
          <a:prstGeom prst="trapezoid">
            <a:avLst/>
          </a:prstGeom>
          <a:solidFill>
            <a:schemeClr val="tx1"/>
          </a:solidFill>
          <a:ln>
            <a:solidFill>
              <a:srgbClr val="D20AD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sp>
        <p:nvSpPr>
          <p:cNvPr id="45" name="Partial Circle 44">
            <a:extLst>
              <a:ext uri="{FF2B5EF4-FFF2-40B4-BE49-F238E27FC236}">
                <a16:creationId xmlns:a16="http://schemas.microsoft.com/office/drawing/2014/main" id="{A3AF6AD4-3009-4782-9E70-1814F2B41B93}"/>
              </a:ext>
            </a:extLst>
          </p:cNvPr>
          <p:cNvSpPr/>
          <p:nvPr/>
        </p:nvSpPr>
        <p:spPr>
          <a:xfrm>
            <a:off x="921926" y="2055323"/>
            <a:ext cx="823160" cy="472214"/>
          </a:xfrm>
          <a:prstGeom prst="pie">
            <a:avLst>
              <a:gd name="adj1" fmla="val 0"/>
              <a:gd name="adj2" fmla="val 5400003"/>
            </a:avLst>
          </a:prstGeom>
          <a:solidFill>
            <a:srgbClr val="3333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48" name="Partial Circle 47">
            <a:extLst>
              <a:ext uri="{FF2B5EF4-FFF2-40B4-BE49-F238E27FC236}">
                <a16:creationId xmlns:a16="http://schemas.microsoft.com/office/drawing/2014/main" id="{AB06E3BE-8E39-43AC-A3C9-59825E518CD9}"/>
              </a:ext>
            </a:extLst>
          </p:cNvPr>
          <p:cNvSpPr/>
          <p:nvPr/>
        </p:nvSpPr>
        <p:spPr>
          <a:xfrm flipH="1">
            <a:off x="2775573" y="2058084"/>
            <a:ext cx="823160" cy="472214"/>
          </a:xfrm>
          <a:prstGeom prst="pie">
            <a:avLst>
              <a:gd name="adj1" fmla="val 0"/>
              <a:gd name="adj2" fmla="val 5400003"/>
            </a:avLst>
          </a:prstGeom>
          <a:solidFill>
            <a:srgbClr val="3333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AC29504-55BF-4C1C-98A2-855E46FF9F04}"/>
              </a:ext>
            </a:extLst>
          </p:cNvPr>
          <p:cNvSpPr/>
          <p:nvPr/>
        </p:nvSpPr>
        <p:spPr>
          <a:xfrm>
            <a:off x="1319240" y="1355637"/>
            <a:ext cx="187099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A4ECC06-FF5D-43F9-AEE1-643688BAF940}"/>
              </a:ext>
            </a:extLst>
          </p:cNvPr>
          <p:cNvSpPr/>
          <p:nvPr/>
        </p:nvSpPr>
        <p:spPr>
          <a:xfrm>
            <a:off x="1891892" y="2259888"/>
            <a:ext cx="720000" cy="36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>
                <a:solidFill>
                  <a:schemeClr val="tx1"/>
                </a:solidFill>
                <a:cs typeface="Gill Sans MT"/>
              </a:rPr>
              <a:t>IL</a:t>
            </a:r>
          </a:p>
        </p:txBody>
      </p:sp>
      <p:sp>
        <p:nvSpPr>
          <p:cNvPr id="46" name="Partial Circle 45">
            <a:extLst>
              <a:ext uri="{FF2B5EF4-FFF2-40B4-BE49-F238E27FC236}">
                <a16:creationId xmlns:a16="http://schemas.microsoft.com/office/drawing/2014/main" id="{4364B8F6-8D76-4E91-9AA2-E0CEFFAF2931}"/>
              </a:ext>
            </a:extLst>
          </p:cNvPr>
          <p:cNvSpPr/>
          <p:nvPr/>
        </p:nvSpPr>
        <p:spPr>
          <a:xfrm rot="16200000">
            <a:off x="1857988" y="2131550"/>
            <a:ext cx="1486166" cy="339328"/>
          </a:xfrm>
          <a:prstGeom prst="pie">
            <a:avLst>
              <a:gd name="adj1" fmla="val 0"/>
              <a:gd name="adj2" fmla="val 5400003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47" name="Partial Circle 46">
            <a:extLst>
              <a:ext uri="{FF2B5EF4-FFF2-40B4-BE49-F238E27FC236}">
                <a16:creationId xmlns:a16="http://schemas.microsoft.com/office/drawing/2014/main" id="{ACB21D53-4C37-43E5-846F-42AC6C054DB0}"/>
              </a:ext>
            </a:extLst>
          </p:cNvPr>
          <p:cNvSpPr/>
          <p:nvPr/>
        </p:nvSpPr>
        <p:spPr>
          <a:xfrm rot="5400000" flipH="1">
            <a:off x="1161720" y="2131550"/>
            <a:ext cx="1486166" cy="339328"/>
          </a:xfrm>
          <a:prstGeom prst="pie">
            <a:avLst>
              <a:gd name="adj1" fmla="val 0"/>
              <a:gd name="adj2" fmla="val 5400003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3710E-4950-4254-B571-6F28251FE26D}"/>
              </a:ext>
            </a:extLst>
          </p:cNvPr>
          <p:cNvSpPr/>
          <p:nvPr/>
        </p:nvSpPr>
        <p:spPr>
          <a:xfrm>
            <a:off x="1319240" y="1355637"/>
            <a:ext cx="45719" cy="1735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C3B48E9-B88B-4D3E-AA66-145CBA342970}"/>
              </a:ext>
            </a:extLst>
          </p:cNvPr>
          <p:cNvSpPr/>
          <p:nvPr/>
        </p:nvSpPr>
        <p:spPr>
          <a:xfrm>
            <a:off x="3175755" y="1284201"/>
            <a:ext cx="45719" cy="1735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835C2C-2CD8-4CEA-9F0B-CD022F760098}"/>
              </a:ext>
            </a:extLst>
          </p:cNvPr>
          <p:cNvCxnSpPr>
            <a:cxnSpLocks/>
          </p:cNvCxnSpPr>
          <p:nvPr/>
        </p:nvCxnSpPr>
        <p:spPr>
          <a:xfrm flipH="1" flipV="1">
            <a:off x="2618655" y="2289014"/>
            <a:ext cx="2762463" cy="855567"/>
          </a:xfrm>
          <a:prstGeom prst="straightConnector1">
            <a:avLst/>
          </a:prstGeom>
          <a:ln w="28575" cmpd="sng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324B330-586B-4288-9957-3ADB314F76DA}"/>
              </a:ext>
            </a:extLst>
          </p:cNvPr>
          <p:cNvCxnSpPr>
            <a:cxnSpLocks/>
          </p:cNvCxnSpPr>
          <p:nvPr/>
        </p:nvCxnSpPr>
        <p:spPr>
          <a:xfrm flipH="1" flipV="1">
            <a:off x="3213910" y="2708396"/>
            <a:ext cx="2167209" cy="1158339"/>
          </a:xfrm>
          <a:prstGeom prst="straightConnector1">
            <a:avLst/>
          </a:prstGeom>
          <a:ln w="28575" cmpd="sng">
            <a:solidFill>
              <a:srgbClr val="8B997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54C84F7-9BFC-4E6A-8354-8D86FDBCF299}"/>
              </a:ext>
            </a:extLst>
          </p:cNvPr>
          <p:cNvCxnSpPr>
            <a:cxnSpLocks/>
          </p:cNvCxnSpPr>
          <p:nvPr/>
        </p:nvCxnSpPr>
        <p:spPr>
          <a:xfrm flipH="1">
            <a:off x="2618655" y="1432560"/>
            <a:ext cx="2762462" cy="694687"/>
          </a:xfrm>
          <a:prstGeom prst="straightConnector1">
            <a:avLst/>
          </a:prstGeom>
          <a:ln w="28575" cmpd="sng">
            <a:solidFill>
              <a:srgbClr val="F108E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3C7C07-1EE3-4F51-B3FF-25C0DB36033E}"/>
              </a:ext>
            </a:extLst>
          </p:cNvPr>
          <p:cNvCxnSpPr>
            <a:cxnSpLocks/>
          </p:cNvCxnSpPr>
          <p:nvPr/>
        </p:nvCxnSpPr>
        <p:spPr>
          <a:xfrm flipH="1">
            <a:off x="2486729" y="1210224"/>
            <a:ext cx="2894388" cy="502218"/>
          </a:xfrm>
          <a:prstGeom prst="straightConnector1">
            <a:avLst/>
          </a:prstGeom>
          <a:ln w="28575" cmpd="sng">
            <a:solidFill>
              <a:srgbClr val="857F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B65816-D8A7-4068-9138-9066D100291F}"/>
              </a:ext>
            </a:extLst>
          </p:cNvPr>
          <p:cNvCxnSpPr>
            <a:cxnSpLocks/>
          </p:cNvCxnSpPr>
          <p:nvPr/>
        </p:nvCxnSpPr>
        <p:spPr>
          <a:xfrm flipH="1">
            <a:off x="2601071" y="1896317"/>
            <a:ext cx="2839609" cy="323417"/>
          </a:xfrm>
          <a:prstGeom prst="straightConnector1">
            <a:avLst/>
          </a:prstGeom>
          <a:ln w="28575" cmpd="sng">
            <a:solidFill>
              <a:srgbClr val="E8EB0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A4399AA-07E8-478E-B038-8A47BAFF7DD8}"/>
              </a:ext>
            </a:extLst>
          </p:cNvPr>
          <p:cNvSpPr txBox="1"/>
          <p:nvPr/>
        </p:nvSpPr>
        <p:spPr>
          <a:xfrm>
            <a:off x="1290425" y="1036317"/>
            <a:ext cx="1952298" cy="21544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SALSA3-PLANAR 2DFeFET device</a:t>
            </a:r>
          </a:p>
        </p:txBody>
      </p:sp>
    </p:spTree>
    <p:extLst>
      <p:ext uri="{BB962C8B-B14F-4D97-AF65-F5344CB8AC3E}">
        <p14:creationId xmlns:p14="http://schemas.microsoft.com/office/powerpoint/2010/main" val="20768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C0E13-67A5-48BB-B91E-89C81EE2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2D </a:t>
            </a:r>
            <a:r>
              <a:rPr lang="en-US" dirty="0" err="1"/>
              <a:t>FeFET</a:t>
            </a:r>
            <a:r>
              <a:rPr lang="en-US" dirty="0"/>
              <a:t> (MFIS)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E9B8D-6E50-4A7E-9AFA-F83DFED6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6216C-5BC3-7C44-80F8-E30864FFC22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3457A-9689-49C8-820C-95725D12F81D}"/>
              </a:ext>
            </a:extLst>
          </p:cNvPr>
          <p:cNvSpPr/>
          <p:nvPr/>
        </p:nvSpPr>
        <p:spPr>
          <a:xfrm>
            <a:off x="160631" y="680632"/>
            <a:ext cx="44113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IL: 1nm SiO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Ferro: 9.5nm/3.6% Si</a:t>
            </a: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MG: 5ALD-TiN/2PVD-Si</a:t>
            </a: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PG: 50CVD-Si</a:t>
            </a:r>
          </a:p>
          <a:p>
            <a:pPr marL="285750" marR="0" lvl="0" indent="-28575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PDA: 1000C,30s,N2/O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A9E55-56E0-4D4D-B0E3-6C67CA4AC4F8}"/>
              </a:ext>
            </a:extLst>
          </p:cNvPr>
          <p:cNvSpPr txBox="1"/>
          <p:nvPr/>
        </p:nvSpPr>
        <p:spPr>
          <a:xfrm>
            <a:off x="6559594" y="3376165"/>
            <a:ext cx="254909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MW @ 100cycles = 0.5V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94F6A-B7EA-4A1F-A406-2E653F7B8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432" y="2054630"/>
            <a:ext cx="3884469" cy="2880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32EADD-6C83-4AB4-8F1C-C7B28FB7AC35}"/>
              </a:ext>
            </a:extLst>
          </p:cNvPr>
          <p:cNvGrpSpPr/>
          <p:nvPr/>
        </p:nvGrpSpPr>
        <p:grpSpPr>
          <a:xfrm>
            <a:off x="2941940" y="2101283"/>
            <a:ext cx="440070" cy="197299"/>
            <a:chOff x="5062010" y="2091646"/>
            <a:chExt cx="440070" cy="1972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6D8AF6-FC98-4221-9CA1-939CF80CB74C}"/>
                </a:ext>
              </a:extLst>
            </p:cNvPr>
            <p:cNvSpPr txBox="1"/>
            <p:nvPr/>
          </p:nvSpPr>
          <p:spPr>
            <a:xfrm>
              <a:off x="5062010" y="2181223"/>
              <a:ext cx="440070" cy="107722"/>
            </a:xfrm>
            <a:prstGeom prst="rect">
              <a:avLst/>
            </a:prstGeom>
            <a:solidFill>
              <a:srgbClr val="E9E8DF"/>
            </a:solidFill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init</a:t>
              </a:r>
              <a:endPara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562EE3-6168-4FFF-8E6B-44A0D94250D0}"/>
                </a:ext>
              </a:extLst>
            </p:cNvPr>
            <p:cNvSpPr txBox="1"/>
            <p:nvPr/>
          </p:nvSpPr>
          <p:spPr>
            <a:xfrm>
              <a:off x="5062010" y="2091646"/>
              <a:ext cx="440070" cy="107722"/>
            </a:xfrm>
            <a:prstGeom prst="rect">
              <a:avLst/>
            </a:prstGeom>
            <a:solidFill>
              <a:srgbClr val="DBD9CA"/>
            </a:solidFill>
          </p:spPr>
          <p:txBody>
            <a:bodyPr wrap="square" tIns="0" rIns="108000" bIns="0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Vth</a:t>
              </a:r>
              <a:endPara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0DF74AE1-218C-4A3F-8FCC-EC602E2BE5F8}"/>
              </a:ext>
            </a:extLst>
          </p:cNvPr>
          <p:cNvSpPr/>
          <p:nvPr/>
        </p:nvSpPr>
        <p:spPr>
          <a:xfrm>
            <a:off x="4089751" y="3971078"/>
            <a:ext cx="825909" cy="64155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740AFA-5908-48C7-AE19-048626DAD681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4794708" y="3750753"/>
            <a:ext cx="1844682" cy="314279"/>
          </a:xfrm>
          <a:prstGeom prst="straightConnector1">
            <a:avLst/>
          </a:prstGeom>
          <a:ln w="50800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6E808-9B12-4E9B-8109-2AE60B29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789" y="541981"/>
            <a:ext cx="1732768" cy="1952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8D2A0F-72E8-47C1-8787-5BB75FAACFD1}"/>
              </a:ext>
            </a:extLst>
          </p:cNvPr>
          <p:cNvSpPr txBox="1"/>
          <p:nvPr/>
        </p:nvSpPr>
        <p:spPr>
          <a:xfrm>
            <a:off x="3623607" y="735427"/>
            <a:ext cx="1516016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64749"/>
                </a:solidFill>
              </a:rPr>
              <a:t>April PTW</a:t>
            </a:r>
            <a:endParaRPr lang="en-GB" sz="1400" b="1" dirty="0">
              <a:solidFill>
                <a:srgbClr val="4647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1E1273-0737-43D7-B879-D7A10766B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89" y="2312220"/>
            <a:ext cx="3600000" cy="2233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8C0E13-67A5-48BB-B91E-89C81EE2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High endurance 2D FeFET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3457A-9689-49C8-820C-95725D12F81D}"/>
              </a:ext>
            </a:extLst>
          </p:cNvPr>
          <p:cNvSpPr/>
          <p:nvPr/>
        </p:nvSpPr>
        <p:spPr>
          <a:xfrm>
            <a:off x="160631" y="680632"/>
            <a:ext cx="44113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IL: 1nm SiO</a:t>
            </a:r>
            <a:r>
              <a:rPr lang="en-GB" sz="1400" baseline="-25000" dirty="0">
                <a:solidFill>
                  <a:srgbClr val="000000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Ferro: 9.5nm/3.6% 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MG: </a:t>
            </a:r>
            <a:r>
              <a:rPr lang="en-GB" sz="1400" b="1" dirty="0">
                <a:solidFill>
                  <a:srgbClr val="D54756"/>
                </a:solidFill>
              </a:rPr>
              <a:t>2PVD-Si</a:t>
            </a:r>
            <a:r>
              <a:rPr lang="en-GB" sz="1400" dirty="0">
                <a:solidFill>
                  <a:srgbClr val="000000"/>
                </a:solidFill>
              </a:rPr>
              <a:t>/5ALD-TiN/2PVD-Si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PG: 50CVD-Si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PDA: 1000C,30s,N2/O</a:t>
            </a:r>
            <a:r>
              <a:rPr lang="en-GB" sz="140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6E808-9B12-4E9B-8109-2AE60B29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38" y="111601"/>
            <a:ext cx="1732768" cy="1952736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FFFFA189-8AD4-46FA-AD43-2CE1B3F3A75E}"/>
              </a:ext>
            </a:extLst>
          </p:cNvPr>
          <p:cNvSpPr/>
          <p:nvPr/>
        </p:nvSpPr>
        <p:spPr>
          <a:xfrm rot="10800000">
            <a:off x="447932" y="2473802"/>
            <a:ext cx="82012" cy="1548580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latin typeface="Gill Sans MT"/>
              <a:cs typeface="Gill Sans M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2D337-3712-4B8D-B61D-F03F3DAD1327}"/>
              </a:ext>
            </a:extLst>
          </p:cNvPr>
          <p:cNvSpPr txBox="1"/>
          <p:nvPr/>
        </p:nvSpPr>
        <p:spPr>
          <a:xfrm>
            <a:off x="193209" y="2058304"/>
            <a:ext cx="5914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464749"/>
                </a:solidFill>
              </a:rPr>
              <a:t>FE MW</a:t>
            </a:r>
            <a:endParaRPr lang="en-GB" sz="1050" b="1" dirty="0">
              <a:solidFill>
                <a:srgbClr val="46474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07EFD5-F554-4295-8350-8B7BC7D0E531}"/>
              </a:ext>
            </a:extLst>
          </p:cNvPr>
          <p:cNvSpPr txBox="1"/>
          <p:nvPr/>
        </p:nvSpPr>
        <p:spPr>
          <a:xfrm>
            <a:off x="929366" y="2064337"/>
            <a:ext cx="2182101" cy="25391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Asymmetric pulse </a:t>
            </a:r>
            <a:r>
              <a:rPr lang="en-US" sz="1050" b="1" dirty="0">
                <a:solidFill>
                  <a:schemeClr val="bg1"/>
                </a:solidFill>
              </a:rPr>
              <a:t>+4V </a:t>
            </a:r>
            <a:r>
              <a:rPr lang="en-US" sz="1050" dirty="0">
                <a:solidFill>
                  <a:schemeClr val="bg1"/>
                </a:solidFill>
              </a:rPr>
              <a:t>/ -5V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CA634DB5-170C-410A-93EF-88A451CE7326}"/>
              </a:ext>
            </a:extLst>
          </p:cNvPr>
          <p:cNvSpPr/>
          <p:nvPr/>
        </p:nvSpPr>
        <p:spPr>
          <a:xfrm rot="20099899">
            <a:off x="8108806" y="1594724"/>
            <a:ext cx="467508" cy="253886"/>
          </a:xfrm>
          <a:prstGeom prst="parallelogram">
            <a:avLst>
              <a:gd name="adj" fmla="val 50534"/>
            </a:avLst>
          </a:prstGeom>
          <a:noFill/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latin typeface="Gill Sans MT"/>
              <a:cs typeface="Gill Sans M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C599E0B-79F5-46CC-B746-EFB4472E0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282856"/>
            <a:ext cx="1662058" cy="1293998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5344EF-8F6A-460F-B4BD-36962435B482}"/>
              </a:ext>
            </a:extLst>
          </p:cNvPr>
          <p:cNvCxnSpPr>
            <a:cxnSpLocks/>
          </p:cNvCxnSpPr>
          <p:nvPr/>
        </p:nvCxnSpPr>
        <p:spPr>
          <a:xfrm flipH="1" flipV="1">
            <a:off x="6234060" y="279205"/>
            <a:ext cx="2266474" cy="1228620"/>
          </a:xfrm>
          <a:prstGeom prst="line">
            <a:avLst/>
          </a:prstGeom>
          <a:ln w="3175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E0E295-1803-41E4-B398-233FFF0CB677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1576854"/>
            <a:ext cx="3622490" cy="358657"/>
          </a:xfrm>
          <a:prstGeom prst="line">
            <a:avLst/>
          </a:prstGeom>
          <a:ln w="3175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52F1508-6BF9-4A78-A610-E819CB0CF906}"/>
              </a:ext>
            </a:extLst>
          </p:cNvPr>
          <p:cNvSpPr txBox="1"/>
          <p:nvPr/>
        </p:nvSpPr>
        <p:spPr>
          <a:xfrm>
            <a:off x="1286779" y="2356642"/>
            <a:ext cx="1796913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464749"/>
                </a:solidFill>
              </a:defRPr>
            </a:lvl1pPr>
          </a:lstStyle>
          <a:p>
            <a:r>
              <a:rPr lang="en-US" sz="800" dirty="0"/>
              <a:t>~0.8V MW @ 1e5cycles</a:t>
            </a:r>
            <a:endParaRPr lang="en-GB" sz="8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F974361-F1B5-4888-9028-92B50A8895F8}"/>
              </a:ext>
            </a:extLst>
          </p:cNvPr>
          <p:cNvSpPr/>
          <p:nvPr/>
        </p:nvSpPr>
        <p:spPr>
          <a:xfrm rot="2557177">
            <a:off x="2939847" y="2811359"/>
            <a:ext cx="653881" cy="6123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DF674C0-2F25-45AC-9AEB-A411E39444FF}"/>
              </a:ext>
            </a:extLst>
          </p:cNvPr>
          <p:cNvSpPr/>
          <p:nvPr/>
        </p:nvSpPr>
        <p:spPr>
          <a:xfrm>
            <a:off x="4189063" y="1133577"/>
            <a:ext cx="444285" cy="186988"/>
          </a:xfrm>
          <a:prstGeom prst="rightArrow">
            <a:avLst/>
          </a:prstGeom>
          <a:solidFill>
            <a:schemeClr val="bg2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9B7D50-4A45-40E9-8465-E8EE57345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038" y="2189608"/>
            <a:ext cx="3890024" cy="25881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57BEAD-E7C5-4276-84A1-A72551C67799}"/>
              </a:ext>
            </a:extLst>
          </p:cNvPr>
          <p:cNvSpPr txBox="1"/>
          <p:nvPr/>
        </p:nvSpPr>
        <p:spPr>
          <a:xfrm>
            <a:off x="1052285" y="4675803"/>
            <a:ext cx="76127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1E5 endurance and RT retention after 1kcycles obtained on Si-doped 2D </a:t>
            </a:r>
            <a:r>
              <a:rPr lang="en-US" sz="1800" dirty="0" err="1">
                <a:solidFill>
                  <a:srgbClr val="000000"/>
                </a:solidFill>
              </a:rPr>
              <a:t>Fefets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C2D64-0B24-4A8B-A407-B3591724A492}"/>
              </a:ext>
            </a:extLst>
          </p:cNvPr>
          <p:cNvSpPr txBox="1"/>
          <p:nvPr/>
        </p:nvSpPr>
        <p:spPr>
          <a:xfrm>
            <a:off x="7293428" y="2652347"/>
            <a:ext cx="7836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464749"/>
                </a:solidFill>
              </a:rPr>
              <a:t>Low Vt level</a:t>
            </a:r>
            <a:endParaRPr lang="en-GB" sz="1050" b="1" dirty="0">
              <a:solidFill>
                <a:srgbClr val="464749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2B8285-FC55-4C31-9CF2-0EFB154F39C8}"/>
              </a:ext>
            </a:extLst>
          </p:cNvPr>
          <p:cNvSpPr txBox="1"/>
          <p:nvPr/>
        </p:nvSpPr>
        <p:spPr>
          <a:xfrm>
            <a:off x="7337831" y="3426288"/>
            <a:ext cx="7836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464749"/>
                </a:solidFill>
              </a:rPr>
              <a:t>High Vt level</a:t>
            </a:r>
            <a:endParaRPr lang="en-GB" sz="1050" b="1" dirty="0">
              <a:solidFill>
                <a:srgbClr val="4647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2B7C-7CF6-4B4D-828D-365B4BEF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Ff04 3d </a:t>
            </a:r>
            <a:r>
              <a:rPr lang="en-US" dirty="0" err="1"/>
              <a:t>Fefet</a:t>
            </a:r>
            <a:r>
              <a:rPr lang="en-US" dirty="0"/>
              <a:t>: summary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AA771-C84B-4A58-A576-A0FE33F0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25</a:t>
            </a:fld>
            <a:endParaRPr lang="en-US"/>
          </a:p>
        </p:txBody>
      </p:sp>
      <p:pic>
        <p:nvPicPr>
          <p:cNvPr id="13" name="Picture 12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5B902276-C338-4412-A274-5954535F7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365" y="2984658"/>
            <a:ext cx="1887532" cy="1260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3C2719-E555-4A19-8C71-44F9E54686F3}"/>
              </a:ext>
            </a:extLst>
          </p:cNvPr>
          <p:cNvGrpSpPr/>
          <p:nvPr/>
        </p:nvGrpSpPr>
        <p:grpSpPr>
          <a:xfrm>
            <a:off x="5670747" y="3049055"/>
            <a:ext cx="3036908" cy="1825376"/>
            <a:chOff x="6018937" y="2668706"/>
            <a:chExt cx="3036908" cy="18253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030CF0-6FA7-4EF8-A602-5FE6E49E8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8937" y="2668706"/>
              <a:ext cx="3036908" cy="1825376"/>
            </a:xfrm>
            <a:prstGeom prst="rect">
              <a:avLst/>
            </a:prstGeom>
          </p:spPr>
        </p:pic>
        <p:sp>
          <p:nvSpPr>
            <p:cNvPr id="15" name="Arrow: Up-Down 14">
              <a:extLst>
                <a:ext uri="{FF2B5EF4-FFF2-40B4-BE49-F238E27FC236}">
                  <a16:creationId xmlns:a16="http://schemas.microsoft.com/office/drawing/2014/main" id="{BF27ABFD-E485-4339-AC8F-FC7760B8C271}"/>
                </a:ext>
              </a:extLst>
            </p:cNvPr>
            <p:cNvSpPr/>
            <p:nvPr/>
          </p:nvSpPr>
          <p:spPr>
            <a:xfrm>
              <a:off x="6326126" y="3191097"/>
              <a:ext cx="235323" cy="614101"/>
            </a:xfrm>
            <a:prstGeom prst="upDown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CEEC18-300B-449E-9F3A-4D3A9E4EDE75}"/>
                </a:ext>
              </a:extLst>
            </p:cNvPr>
            <p:cNvSpPr txBox="1"/>
            <p:nvPr/>
          </p:nvSpPr>
          <p:spPr>
            <a:xfrm>
              <a:off x="6431984" y="3290398"/>
              <a:ext cx="70919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464749"/>
                  </a:solidFill>
                </a:rPr>
                <a:t>3V window!</a:t>
              </a:r>
              <a:endParaRPr lang="en-GB" sz="1050" b="1" dirty="0">
                <a:solidFill>
                  <a:srgbClr val="464749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E35721A-5E75-4F62-A27E-815D7433A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242" y="0"/>
            <a:ext cx="2321212" cy="315963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A70FEAE-ED2B-4BF4-B6E4-CE2B26349F9E}"/>
              </a:ext>
            </a:extLst>
          </p:cNvPr>
          <p:cNvSpPr/>
          <p:nvPr/>
        </p:nvSpPr>
        <p:spPr>
          <a:xfrm>
            <a:off x="960091" y="4397635"/>
            <a:ext cx="4155266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Trench cell shows large window with good uniformity but limited endurance (1E3)</a:t>
            </a:r>
            <a:endParaRPr lang="en-GB" sz="1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D16AFC-0B4F-4836-958B-382786213BF6}"/>
              </a:ext>
            </a:extLst>
          </p:cNvPr>
          <p:cNvSpPr/>
          <p:nvPr/>
        </p:nvSpPr>
        <p:spPr>
          <a:xfrm>
            <a:off x="3121030" y="2527713"/>
            <a:ext cx="3671957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Plug cell shows 1E5 cycles with good </a:t>
            </a:r>
            <a:br>
              <a:rPr lang="en-US" sz="1800" dirty="0"/>
            </a:br>
            <a:r>
              <a:rPr lang="en-US" sz="1800" dirty="0"/>
              <a:t>uniformity but limited window (~1V)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A90EF7-D162-46C3-85B9-4B7626D4883D}"/>
              </a:ext>
            </a:extLst>
          </p:cNvPr>
          <p:cNvGrpSpPr/>
          <p:nvPr/>
        </p:nvGrpSpPr>
        <p:grpSpPr>
          <a:xfrm>
            <a:off x="0" y="777235"/>
            <a:ext cx="5085732" cy="2197875"/>
            <a:chOff x="0" y="777235"/>
            <a:chExt cx="5085732" cy="21978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CA0E3D-A9C0-46F2-9BFA-CB6B9AE92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6649" y="844159"/>
              <a:ext cx="1172355" cy="2130951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A69D7B-7846-45F4-9446-8047ADBB24B5}"/>
                </a:ext>
              </a:extLst>
            </p:cNvPr>
            <p:cNvSpPr txBox="1"/>
            <p:nvPr/>
          </p:nvSpPr>
          <p:spPr>
            <a:xfrm>
              <a:off x="0" y="1306886"/>
              <a:ext cx="74479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64749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TSEL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E42748-5E53-438F-A98C-2C36E595E10D}"/>
                </a:ext>
              </a:extLst>
            </p:cNvPr>
            <p:cNvSpPr txBox="1"/>
            <p:nvPr/>
          </p:nvSpPr>
          <p:spPr>
            <a:xfrm>
              <a:off x="0" y="1743313"/>
              <a:ext cx="7424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64749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3147B0-DC92-4A8E-A263-6641C88F8477}"/>
                </a:ext>
              </a:extLst>
            </p:cNvPr>
            <p:cNvSpPr txBox="1"/>
            <p:nvPr/>
          </p:nvSpPr>
          <p:spPr>
            <a:xfrm>
              <a:off x="51619" y="2198665"/>
              <a:ext cx="69317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64749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BSEL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A8AB48-261D-4421-AAAE-DE66E32C9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3119" y="777235"/>
              <a:ext cx="2992613" cy="179875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CE55AB-B57A-4A14-9A89-A4334605792D}"/>
                </a:ext>
              </a:extLst>
            </p:cNvPr>
            <p:cNvSpPr txBox="1"/>
            <p:nvPr/>
          </p:nvSpPr>
          <p:spPr>
            <a:xfrm>
              <a:off x="2093119" y="844159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MW</a:t>
              </a:r>
              <a:endParaRPr lang="en-GB" sz="12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1590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6" y="197198"/>
            <a:ext cx="8753475" cy="523220"/>
          </a:xfr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sz="2800" dirty="0"/>
              <a:t>Where could it fit in?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502" y="2034887"/>
            <a:ext cx="959993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95">
              <a:defRPr sz="1167" i="1">
                <a:solidFill>
                  <a:srgbClr val="3C3C3B"/>
                </a:solidFill>
                <a:latin typeface="Gill Sans MT" panose="020B0502020104020203"/>
              </a:defRPr>
            </a:lvl1pPr>
          </a:lstStyle>
          <a:p>
            <a:r>
              <a:rPr lang="en-US" sz="1050" dirty="0"/>
              <a:t>MRAM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5376" y="1729283"/>
            <a:ext cx="95999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0" dirty="0"/>
              <a:t>Legend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79241" y="2331716"/>
            <a:ext cx="959993" cy="2539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95">
              <a:defRPr sz="1167" i="1">
                <a:solidFill>
                  <a:srgbClr val="3C3C3B"/>
                </a:solidFill>
                <a:latin typeface="Gill Sans MT" panose="020B0502020104020203"/>
              </a:defRPr>
            </a:lvl1pPr>
          </a:lstStyle>
          <a:p>
            <a:r>
              <a:rPr lang="en-US" sz="1050" dirty="0"/>
              <a:t>Emerging/MIM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9241" y="2621909"/>
            <a:ext cx="959993" cy="25391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95">
              <a:defRPr sz="1167" i="1">
                <a:solidFill>
                  <a:srgbClr val="3C3C3B"/>
                </a:solidFill>
                <a:latin typeface="Gill Sans MT" panose="020B0502020104020203"/>
              </a:defRPr>
            </a:lvl1pPr>
          </a:lstStyle>
          <a:p>
            <a:r>
              <a:rPr lang="en-US" sz="1050" dirty="0"/>
              <a:t>Ferro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86259" y="2934289"/>
            <a:ext cx="959993" cy="253916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95">
              <a:defRPr sz="1167" i="1">
                <a:solidFill>
                  <a:srgbClr val="3C3C3B"/>
                </a:solidFill>
                <a:latin typeface="Gill Sans MT" panose="020B0502020104020203"/>
              </a:defRPr>
            </a:lvl1pPr>
          </a:lstStyle>
          <a:p>
            <a:r>
              <a:rPr lang="en-US" sz="1050" dirty="0"/>
              <a:t>Flash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79241" y="3253544"/>
            <a:ext cx="959993" cy="415498"/>
          </a:xfrm>
          <a:prstGeom prst="rect">
            <a:avLst/>
          </a:prstGeom>
          <a:solidFill>
            <a:srgbClr val="CCFF66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11476">
              <a:defRPr sz="1050" i="1">
                <a:solidFill>
                  <a:srgbClr val="3C3C3B"/>
                </a:solidFill>
                <a:latin typeface="Gill Sans MT" panose="020B0502020104020203"/>
              </a:defRPr>
            </a:lvl1pPr>
          </a:lstStyle>
          <a:p>
            <a:r>
              <a:rPr lang="en-US" dirty="0"/>
              <a:t>Separate offering</a:t>
            </a:r>
          </a:p>
        </p:txBody>
      </p:sp>
      <p:sp>
        <p:nvSpPr>
          <p:cNvPr id="67" name="Trapezoid 66"/>
          <p:cNvSpPr/>
          <p:nvPr/>
        </p:nvSpPr>
        <p:spPr>
          <a:xfrm>
            <a:off x="3440932" y="3513877"/>
            <a:ext cx="2563547" cy="181039"/>
          </a:xfrm>
          <a:prstGeom prst="trapezoid">
            <a:avLst>
              <a:gd name="adj" fmla="val 56282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0" dirty="0"/>
              <a:t>Archival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92816" y="1952894"/>
            <a:ext cx="1121708" cy="17521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grpSp>
        <p:nvGrpSpPr>
          <p:cNvPr id="42" name="Group 41"/>
          <p:cNvGrpSpPr/>
          <p:nvPr/>
        </p:nvGrpSpPr>
        <p:grpSpPr>
          <a:xfrm>
            <a:off x="1468969" y="1680794"/>
            <a:ext cx="7613835" cy="2101624"/>
            <a:chOff x="1704635" y="550219"/>
            <a:chExt cx="10586513" cy="3003908"/>
          </a:xfrm>
        </p:grpSpPr>
        <p:grpSp>
          <p:nvGrpSpPr>
            <p:cNvPr id="3" name="Group 2"/>
            <p:cNvGrpSpPr/>
            <p:nvPr/>
          </p:nvGrpSpPr>
          <p:grpSpPr>
            <a:xfrm>
              <a:off x="1704635" y="550219"/>
              <a:ext cx="10586513" cy="3003908"/>
              <a:chOff x="32235" y="967117"/>
              <a:chExt cx="8201681" cy="2590864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1370" y="967117"/>
                <a:ext cx="2571751" cy="2293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924474" y="1952603"/>
                <a:ext cx="1304480" cy="230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11476"/>
                <a:r>
                  <a:rPr lang="en-US" sz="700" dirty="0">
                    <a:solidFill>
                      <a:srgbClr val="3C3C3B"/>
                    </a:solidFill>
                    <a:latin typeface="Verdana" pitchFamily="34" charset="0"/>
                    <a:cs typeface="Gill Sans MT"/>
                  </a:rPr>
                  <a:t>Slow cache L3/</a:t>
                </a:r>
                <a:r>
                  <a:rPr lang="en-US" sz="700" dirty="0" err="1">
                    <a:solidFill>
                      <a:srgbClr val="3C3C3B"/>
                    </a:solidFill>
                    <a:latin typeface="Verdana" pitchFamily="34" charset="0"/>
                    <a:cs typeface="Gill Sans MT"/>
                  </a:rPr>
                  <a:t>eDRAM</a:t>
                </a:r>
                <a:endParaRPr lang="en-US" sz="700" dirty="0">
                  <a:solidFill>
                    <a:srgbClr val="3C3C3B"/>
                  </a:solidFill>
                  <a:latin typeface="Verdana" pitchFamily="34" charset="0"/>
                  <a:cs typeface="Gill Sans MT"/>
                </a:endParaRPr>
              </a:p>
            </p:txBody>
          </p:sp>
          <p:cxnSp>
            <p:nvCxnSpPr>
              <p:cNvPr id="13" name="Straight Arrow Connector 12"/>
              <p:cNvCxnSpPr>
                <a:stCxn id="6" idx="1"/>
              </p:cNvCxnSpPr>
              <p:nvPr/>
            </p:nvCxnSpPr>
            <p:spPr>
              <a:xfrm flipV="1">
                <a:off x="2261370" y="1512542"/>
                <a:ext cx="0" cy="60114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261370" y="2266255"/>
                <a:ext cx="0" cy="48466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649810" y="1042189"/>
                <a:ext cx="1210284" cy="530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11476"/>
                <a:r>
                  <a:rPr lang="en-US" sz="1200" dirty="0">
                    <a:solidFill>
                      <a:srgbClr val="3C3C3B"/>
                    </a:solidFill>
                    <a:latin typeface="Verdana" pitchFamily="34" charset="0"/>
                    <a:cs typeface="Gill Sans MT"/>
                  </a:rPr>
                  <a:t>On-chip (embedded)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68253" y="2701800"/>
                <a:ext cx="1094360" cy="743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11476"/>
                <a:r>
                  <a:rPr lang="en-US" sz="1100" dirty="0">
                    <a:solidFill>
                      <a:srgbClr val="3C3C3B"/>
                    </a:solidFill>
                    <a:latin typeface="Verdana" pitchFamily="34" charset="0"/>
                    <a:cs typeface="Gill Sans MT"/>
                  </a:rPr>
                  <a:t>Off-chip</a:t>
                </a:r>
              </a:p>
              <a:p>
                <a:pPr defTabSz="411476"/>
                <a:r>
                  <a:rPr lang="en-US" sz="1100" dirty="0">
                    <a:solidFill>
                      <a:srgbClr val="3C3C3B"/>
                    </a:solidFill>
                    <a:latin typeface="Verdana" pitchFamily="34" charset="0"/>
                    <a:cs typeface="Gill Sans MT"/>
                  </a:rPr>
                  <a:t>(stand-alone)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92951" y="1236545"/>
                <a:ext cx="1152384" cy="29200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SOT MRAM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995189" y="1581381"/>
                <a:ext cx="1167288" cy="29200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STT-MRAM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92951" y="1917783"/>
                <a:ext cx="1162030" cy="29200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MIMCAP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239211" y="1825330"/>
                <a:ext cx="994705" cy="71142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3D  DRAM / IGZO select transistor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000446" y="2250998"/>
                <a:ext cx="2071440" cy="31302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3D SCM (PCM +selector)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002685" y="2937145"/>
                <a:ext cx="1180995" cy="292001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3D  NAND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008750" y="3265979"/>
                <a:ext cx="1174931" cy="292002"/>
              </a:xfrm>
              <a:prstGeom prst="rect">
                <a:avLst/>
              </a:prstGeom>
              <a:solidFill>
                <a:srgbClr val="CCFF66"/>
              </a:solidFill>
              <a:ln w="9525"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DNA-inspired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239210" y="1207487"/>
                <a:ext cx="994705" cy="51222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STT-MRAM + selector</a:t>
                </a:r>
              </a:p>
            </p:txBody>
          </p:sp>
          <p:cxnSp>
            <p:nvCxnSpPr>
              <p:cNvPr id="28" name="Straight Arrow Connector 27"/>
              <p:cNvCxnSpPr>
                <a:cxnSpLocks/>
                <a:stCxn id="20" idx="3"/>
                <a:endCxn id="26" idx="1"/>
              </p:cNvCxnSpPr>
              <p:nvPr/>
            </p:nvCxnSpPr>
            <p:spPr>
              <a:xfrm flipV="1">
                <a:off x="6154981" y="1463599"/>
                <a:ext cx="1084229" cy="600184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cxnSpLocks/>
                <a:stCxn id="20" idx="3"/>
                <a:endCxn id="22" idx="1"/>
              </p:cNvCxnSpPr>
              <p:nvPr/>
            </p:nvCxnSpPr>
            <p:spPr>
              <a:xfrm>
                <a:off x="6154981" y="2063784"/>
                <a:ext cx="1084230" cy="117257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cxnSpLocks/>
                <a:endCxn id="18" idx="1"/>
              </p:cNvCxnSpPr>
              <p:nvPr/>
            </p:nvCxnSpPr>
            <p:spPr>
              <a:xfrm flipV="1">
                <a:off x="4039001" y="1382547"/>
                <a:ext cx="953949" cy="406858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cxnSpLocks/>
                <a:stCxn id="11" idx="3"/>
                <a:endCxn id="19" idx="1"/>
              </p:cNvCxnSpPr>
              <p:nvPr/>
            </p:nvCxnSpPr>
            <p:spPr>
              <a:xfrm flipV="1">
                <a:off x="4228954" y="1727383"/>
                <a:ext cx="766235" cy="340252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endCxn id="20" idx="1"/>
              </p:cNvCxnSpPr>
              <p:nvPr/>
            </p:nvCxnSpPr>
            <p:spPr>
              <a:xfrm flipV="1">
                <a:off x="4332809" y="2063784"/>
                <a:ext cx="660142" cy="256876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cxnSpLocks/>
                <a:endCxn id="23" idx="1"/>
              </p:cNvCxnSpPr>
              <p:nvPr/>
            </p:nvCxnSpPr>
            <p:spPr>
              <a:xfrm flipV="1">
                <a:off x="4458042" y="2407509"/>
                <a:ext cx="542404" cy="149698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cxnSpLocks/>
                <a:endCxn id="24" idx="1"/>
              </p:cNvCxnSpPr>
              <p:nvPr/>
            </p:nvCxnSpPr>
            <p:spPr>
              <a:xfrm>
                <a:off x="4663593" y="2937145"/>
                <a:ext cx="339092" cy="146001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5000447" y="2602736"/>
                <a:ext cx="1175738" cy="29200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3D  </a:t>
                </a:r>
                <a:r>
                  <a:rPr lang="en-US" sz="1050" dirty="0" err="1">
                    <a:solidFill>
                      <a:srgbClr val="3C3C3B"/>
                    </a:solidFill>
                    <a:latin typeface="Gill Sans MT" panose="020B0502020104020203"/>
                  </a:rPr>
                  <a:t>FeFET</a:t>
                </a:r>
                <a:endParaRPr lang="en-US" sz="1050" dirty="0">
                  <a:solidFill>
                    <a:srgbClr val="3C3C3B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37" name="Straight Arrow Connector 36"/>
              <p:cNvCxnSpPr>
                <a:endCxn id="36" idx="1"/>
              </p:cNvCxnSpPr>
              <p:nvPr/>
            </p:nvCxnSpPr>
            <p:spPr>
              <a:xfrm flipV="1">
                <a:off x="4516229" y="2748738"/>
                <a:ext cx="484218" cy="17622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sosceles Triangle 70"/>
              <p:cNvSpPr/>
              <p:nvPr/>
            </p:nvSpPr>
            <p:spPr>
              <a:xfrm>
                <a:off x="1251286" y="1670243"/>
                <a:ext cx="880007" cy="763136"/>
              </a:xfrm>
              <a:prstGeom prst="triangle">
                <a:avLst/>
              </a:prstGeom>
              <a:solidFill>
                <a:srgbClr val="0D6EE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11476"/>
                <a:endParaRPr lang="en-US" sz="1050">
                  <a:solidFill>
                    <a:srgbClr val="FFFFFF"/>
                  </a:solidFill>
                  <a:latin typeface="Gill Sans MT" panose="020B0502020104020203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384334" y="2196987"/>
                <a:ext cx="589694" cy="28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11476"/>
                <a:r>
                  <a:rPr lang="en-US" sz="1000" b="1" dirty="0">
                    <a:solidFill>
                      <a:srgbClr val="FFFFFF"/>
                    </a:solidFill>
                    <a:latin typeface="Gill Sans MT" panose="020B0502020104020203"/>
                  </a:rPr>
                  <a:t>NOR</a:t>
                </a:r>
              </a:p>
            </p:txBody>
          </p:sp>
          <p:sp>
            <p:nvSpPr>
              <p:cNvPr id="73" name="Isosceles Triangle 72"/>
              <p:cNvSpPr/>
              <p:nvPr/>
            </p:nvSpPr>
            <p:spPr>
              <a:xfrm>
                <a:off x="1412111" y="1634826"/>
                <a:ext cx="561917" cy="550081"/>
              </a:xfrm>
              <a:prstGeom prst="triangle">
                <a:avLst/>
              </a:prstGeom>
              <a:solidFill>
                <a:srgbClr val="70A7F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11476"/>
                <a:endParaRPr lang="en-US" sz="1050">
                  <a:solidFill>
                    <a:srgbClr val="FFFFFF"/>
                  </a:solidFill>
                  <a:latin typeface="Gill Sans MT" panose="020B0502020104020203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396441" y="1914181"/>
                <a:ext cx="589694" cy="28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11476"/>
                <a:r>
                  <a:rPr lang="en-US" sz="900" b="1" dirty="0" err="1">
                    <a:solidFill>
                      <a:srgbClr val="FFFFFF"/>
                    </a:solidFill>
                    <a:latin typeface="Gill Sans MT" panose="020B0502020104020203"/>
                  </a:rPr>
                  <a:t>eFlash</a:t>
                </a:r>
                <a:endParaRPr lang="en-US" sz="900" b="1" dirty="0">
                  <a:solidFill>
                    <a:srgbClr val="FFFFFF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1384334" y="2196987"/>
                <a:ext cx="3312996" cy="1389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37715" y="1547057"/>
                <a:ext cx="1167288" cy="29200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STT-MRAM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2235" y="1855156"/>
                <a:ext cx="1175738" cy="3130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OXRAM/CBRAM</a:t>
                </a:r>
              </a:p>
            </p:txBody>
          </p:sp>
          <p:cxnSp>
            <p:nvCxnSpPr>
              <p:cNvPr id="77" name="Straight Arrow Connector 76"/>
              <p:cNvCxnSpPr>
                <a:stCxn id="73" idx="1"/>
                <a:endCxn id="75" idx="3"/>
              </p:cNvCxnSpPr>
              <p:nvPr/>
            </p:nvCxnSpPr>
            <p:spPr>
              <a:xfrm flipH="1" flipV="1">
                <a:off x="1205003" y="1693058"/>
                <a:ext cx="347587" cy="216810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>
                <a:endCxn id="76" idx="3"/>
              </p:cNvCxnSpPr>
              <p:nvPr/>
            </p:nvCxnSpPr>
            <p:spPr>
              <a:xfrm flipH="1" flipV="1">
                <a:off x="1207973" y="2011669"/>
                <a:ext cx="275143" cy="50607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rapezoid 79"/>
            <p:cNvSpPr/>
            <p:nvPr/>
          </p:nvSpPr>
          <p:spPr>
            <a:xfrm>
              <a:off x="4932265" y="2293221"/>
              <a:ext cx="2634262" cy="332689"/>
            </a:xfrm>
            <a:prstGeom prst="trapezoid">
              <a:avLst>
                <a:gd name="adj" fmla="val 64392"/>
              </a:avLst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60" dirty="0"/>
                <a:t>SCM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7147286" y="1992273"/>
              <a:ext cx="535384" cy="86298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4845465" y="2076534"/>
              <a:ext cx="435837" cy="68757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BF436FB-48C0-47CA-A6A5-489774A6E2FD}"/>
              </a:ext>
            </a:extLst>
          </p:cNvPr>
          <p:cNvGrpSpPr/>
          <p:nvPr/>
        </p:nvGrpSpPr>
        <p:grpSpPr>
          <a:xfrm>
            <a:off x="2267179" y="4062293"/>
            <a:ext cx="1226350" cy="269232"/>
            <a:chOff x="1794092" y="4030098"/>
            <a:chExt cx="1226350" cy="2692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8F99D9-4F2F-4E1E-82C3-381A25CD176C}"/>
                </a:ext>
              </a:extLst>
            </p:cNvPr>
            <p:cNvSpPr/>
            <p:nvPr/>
          </p:nvSpPr>
          <p:spPr>
            <a:xfrm>
              <a:off x="1794092" y="4030098"/>
              <a:ext cx="323609" cy="253916"/>
            </a:xfrm>
            <a:prstGeom prst="rect">
              <a:avLst/>
            </a:prstGeom>
            <a:solidFill>
              <a:srgbClr val="C9E8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Gill Sans MT"/>
                <a:cs typeface="Gill Sans MT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89C0FDC-1704-4E50-B1AB-8F6C2CB9DB40}"/>
                </a:ext>
              </a:extLst>
            </p:cNvPr>
            <p:cNvSpPr/>
            <p:nvPr/>
          </p:nvSpPr>
          <p:spPr>
            <a:xfrm>
              <a:off x="2117701" y="4034254"/>
              <a:ext cx="323607" cy="2539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Gill Sans MT"/>
                <a:cs typeface="Gill Sans MT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9CA9E5D-2EDE-44EC-81AD-A99AE0CB7801}"/>
                </a:ext>
              </a:extLst>
            </p:cNvPr>
            <p:cNvSpPr/>
            <p:nvPr/>
          </p:nvSpPr>
          <p:spPr>
            <a:xfrm>
              <a:off x="2441308" y="4045414"/>
              <a:ext cx="289567" cy="2539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Gill Sans MT"/>
                <a:cs typeface="Gill Sans MT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647E02A-C930-4628-B723-C0DF1E31B7DB}"/>
                </a:ext>
              </a:extLst>
            </p:cNvPr>
            <p:cNvSpPr/>
            <p:nvPr/>
          </p:nvSpPr>
          <p:spPr>
            <a:xfrm>
              <a:off x="2730876" y="4039489"/>
              <a:ext cx="289566" cy="2539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Gill Sans MT"/>
                <a:cs typeface="Gill Sans M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94093" y="4030098"/>
              <a:ext cx="1226348" cy="25391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411476">
                <a:defRPr sz="1050" i="1">
                  <a:solidFill>
                    <a:srgbClr val="3C3C3B"/>
                  </a:solidFill>
                  <a:latin typeface="Gill Sans MT" panose="020B0502020104020203"/>
                </a:defRPr>
              </a:lvl1pPr>
            </a:lstStyle>
            <a:p>
              <a:r>
                <a:rPr lang="en-US" dirty="0"/>
                <a:t>Memory insite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C3F9DD7-E551-409D-8633-28F141E77085}"/>
              </a:ext>
            </a:extLst>
          </p:cNvPr>
          <p:cNvCxnSpPr>
            <a:endCxn id="6" idx="0"/>
          </p:cNvCxnSpPr>
          <p:nvPr/>
        </p:nvCxnSpPr>
        <p:spPr>
          <a:xfrm flipV="1">
            <a:off x="3440932" y="1680794"/>
            <a:ext cx="1291113" cy="201004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09B7D1A-D383-4073-A3B1-87C932C1C4DF}"/>
              </a:ext>
            </a:extLst>
          </p:cNvPr>
          <p:cNvCxnSpPr>
            <a:cxnSpLocks/>
            <a:endCxn id="6" idx="0"/>
          </p:cNvCxnSpPr>
          <p:nvPr/>
        </p:nvCxnSpPr>
        <p:spPr>
          <a:xfrm flipH="1" flipV="1">
            <a:off x="4732045" y="1680794"/>
            <a:ext cx="1284034" cy="202425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38B4E92-B1E0-4CDC-88C1-38430E6BE332}"/>
              </a:ext>
            </a:extLst>
          </p:cNvPr>
          <p:cNvGrpSpPr/>
          <p:nvPr/>
        </p:nvGrpSpPr>
        <p:grpSpPr>
          <a:xfrm>
            <a:off x="4181474" y="1514627"/>
            <a:ext cx="3006215" cy="1911471"/>
            <a:chOff x="4107895" y="187866"/>
            <a:chExt cx="3006215" cy="191147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9EAAE0-46E2-4FCA-BAED-3A69B5A05B3C}"/>
                </a:ext>
              </a:extLst>
            </p:cNvPr>
            <p:cNvGrpSpPr/>
            <p:nvPr/>
          </p:nvGrpSpPr>
          <p:grpSpPr>
            <a:xfrm>
              <a:off x="4521119" y="187866"/>
              <a:ext cx="2592991" cy="873996"/>
              <a:chOff x="4521119" y="187866"/>
              <a:chExt cx="2592991" cy="873996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2F8FE91-76B2-4D73-8ABC-C2664FC82E47}"/>
                  </a:ext>
                </a:extLst>
              </p:cNvPr>
              <p:cNvSpPr txBox="1"/>
              <p:nvPr/>
            </p:nvSpPr>
            <p:spPr>
              <a:xfrm>
                <a:off x="5068573" y="187866"/>
                <a:ext cx="2045537" cy="253916"/>
              </a:xfrm>
              <a:prstGeom prst="rect">
                <a:avLst/>
              </a:prstGeom>
              <a:solidFill>
                <a:srgbClr val="CCFF66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i="1"/>
                </a:lvl1pPr>
              </a:lstStyle>
              <a:p>
                <a:pPr defTabSz="411476"/>
                <a:r>
                  <a:rPr lang="en-US" sz="1050" dirty="0">
                    <a:solidFill>
                      <a:srgbClr val="3C3C3B"/>
                    </a:solidFill>
                    <a:latin typeface="Gill Sans MT" panose="020B0502020104020203"/>
                  </a:rPr>
                  <a:t>Device for Machine Learning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A51C2C07-023C-46CF-9312-62155D9EFDC2}"/>
                  </a:ext>
                </a:extLst>
              </p:cNvPr>
              <p:cNvCxnSpPr>
                <a:cxnSpLocks/>
                <a:stCxn id="17" idx="5"/>
              </p:cNvCxnSpPr>
              <p:nvPr/>
            </p:nvCxnSpPr>
            <p:spPr>
              <a:xfrm flipV="1">
                <a:off x="4521119" y="451584"/>
                <a:ext cx="788633" cy="610278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8C1ABD-35DB-4074-B9BB-FD5E1FEA9BE9}"/>
                </a:ext>
              </a:extLst>
            </p:cNvPr>
            <p:cNvSpPr/>
            <p:nvPr/>
          </p:nvSpPr>
          <p:spPr>
            <a:xfrm rot="17771855">
              <a:off x="3575858" y="1313385"/>
              <a:ext cx="1317989" cy="2539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i="1" dirty="0">
                  <a:solidFill>
                    <a:schemeClr val="tx1"/>
                  </a:solidFill>
                </a:rPr>
                <a:t>Disruptive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680135B-BCF1-4301-A0A7-4630F3089984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5959057" y="3545556"/>
            <a:ext cx="129741" cy="118431"/>
          </a:xfrm>
          <a:prstGeom prst="straightConnector1">
            <a:avLst/>
          </a:prstGeom>
          <a:ln w="3175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2DC400F-DF1E-4851-A489-4316E4408045}"/>
              </a:ext>
            </a:extLst>
          </p:cNvPr>
          <p:cNvSpPr/>
          <p:nvPr/>
        </p:nvSpPr>
        <p:spPr>
          <a:xfrm>
            <a:off x="5847959" y="2849193"/>
            <a:ext cx="1533077" cy="52711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5278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5584825" y="3929713"/>
            <a:ext cx="2432050" cy="86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27"/>
            <a:ext cx="8753475" cy="430887"/>
          </a:xfrm>
        </p:spPr>
        <p:txBody>
          <a:bodyPr/>
          <a:lstStyle/>
          <a:p>
            <a:r>
              <a:rPr lang="en-US" dirty="0"/>
              <a:t>vertical ferroelectric FET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27</a:t>
            </a:fld>
            <a:endParaRPr lang="en-US"/>
          </a:p>
        </p:txBody>
      </p:sp>
      <p:sp>
        <p:nvSpPr>
          <p:cNvPr id="14" name="Trapezoid 13"/>
          <p:cNvSpPr/>
          <p:nvPr/>
        </p:nvSpPr>
        <p:spPr>
          <a:xfrm rot="10800000">
            <a:off x="6212922" y="2135705"/>
            <a:ext cx="1060305" cy="1802449"/>
          </a:xfrm>
          <a:prstGeom prst="trapezoid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013" kern="0">
              <a:solidFill>
                <a:prstClr val="white"/>
              </a:solidFill>
              <a:ea typeface="ＭＳ Ｐゴシック" charset="-128"/>
            </a:endParaRPr>
          </a:p>
        </p:txBody>
      </p:sp>
      <p:grpSp>
        <p:nvGrpSpPr>
          <p:cNvPr id="7" name="Group 66"/>
          <p:cNvGrpSpPr/>
          <p:nvPr/>
        </p:nvGrpSpPr>
        <p:grpSpPr>
          <a:xfrm>
            <a:off x="5615853" y="2146159"/>
            <a:ext cx="2176417" cy="1802449"/>
            <a:chOff x="3923928" y="1988840"/>
            <a:chExt cx="2808312" cy="2160240"/>
          </a:xfrm>
        </p:grpSpPr>
        <p:sp>
          <p:nvSpPr>
            <p:cNvPr id="9" name="Rectangle 8"/>
            <p:cNvSpPr/>
            <p:nvPr/>
          </p:nvSpPr>
          <p:spPr>
            <a:xfrm>
              <a:off x="3923928" y="3717032"/>
              <a:ext cx="2808312" cy="432048"/>
            </a:xfrm>
            <a:prstGeom prst="rect">
              <a:avLst/>
            </a:prstGeom>
            <a:solidFill>
              <a:srgbClr val="C9E8F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23928" y="3284984"/>
              <a:ext cx="2808312" cy="432048"/>
            </a:xfrm>
            <a:prstGeom prst="rect">
              <a:avLst/>
            </a:prstGeom>
            <a:solidFill>
              <a:srgbClr val="FF99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23928" y="2852936"/>
              <a:ext cx="2808312" cy="432048"/>
            </a:xfrm>
            <a:prstGeom prst="rect">
              <a:avLst/>
            </a:prstGeom>
            <a:solidFill>
              <a:srgbClr val="C9E8F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23928" y="2420888"/>
              <a:ext cx="2808312" cy="432048"/>
            </a:xfrm>
            <a:prstGeom prst="rect">
              <a:avLst/>
            </a:prstGeom>
            <a:solidFill>
              <a:srgbClr val="FF99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23928" y="1988840"/>
              <a:ext cx="2808312" cy="432048"/>
            </a:xfrm>
            <a:prstGeom prst="rect">
              <a:avLst/>
            </a:prstGeom>
            <a:solidFill>
              <a:srgbClr val="C9E8F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>
                <a:solidFill>
                  <a:prstClr val="white"/>
                </a:solidFill>
                <a:ea typeface="ＭＳ Ｐゴシック" charset="-12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37617" y="2385495"/>
            <a:ext cx="1090298" cy="1560103"/>
            <a:chOff x="7437617" y="2385495"/>
            <a:chExt cx="1090298" cy="1560103"/>
          </a:xfrm>
        </p:grpSpPr>
        <p:sp>
          <p:nvSpPr>
            <p:cNvPr id="42" name="TextBox 41"/>
            <p:cNvSpPr txBox="1"/>
            <p:nvPr/>
          </p:nvSpPr>
          <p:spPr>
            <a:xfrm>
              <a:off x="7463779" y="3093797"/>
              <a:ext cx="9517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latin typeface="Gill Sans MT"/>
                  <a:cs typeface="Gill Sans MT"/>
                </a:rPr>
                <a:t>Poly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437617" y="2739646"/>
              <a:ext cx="109029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latin typeface="Gill Sans MT"/>
                  <a:cs typeface="Gill Sans MT"/>
                </a:rPr>
                <a:t>Oxide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77069" y="2385495"/>
              <a:ext cx="9517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latin typeface="Gill Sans MT"/>
                  <a:cs typeface="Gill Sans MT"/>
                </a:rPr>
                <a:t>Poly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46637" y="3453155"/>
              <a:ext cx="10812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latin typeface="Gill Sans MT"/>
                  <a:cs typeface="Gill Sans MT"/>
                </a:rPr>
                <a:t>Oxide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7503696" y="2385495"/>
            <a:ext cx="282117" cy="151737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674186" y="334326"/>
            <a:ext cx="2153238" cy="1796050"/>
            <a:chOff x="5674186" y="334326"/>
            <a:chExt cx="2153238" cy="179605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184201" y="1244876"/>
              <a:ext cx="0" cy="88549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330622" y="1244877"/>
              <a:ext cx="0" cy="88549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351812" y="905667"/>
              <a:ext cx="828445" cy="548276"/>
            </a:xfrm>
            <a:prstGeom prst="rect">
              <a:avLst/>
            </a:prstGeom>
            <a:solidFill>
              <a:srgbClr val="C9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180257" y="336798"/>
              <a:ext cx="66078" cy="1117145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278313" y="342982"/>
              <a:ext cx="73499" cy="1117145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188870" y="336798"/>
              <a:ext cx="91727" cy="1117145"/>
            </a:xfrm>
            <a:prstGeom prst="rect">
              <a:avLst/>
            </a:prstGeom>
            <a:solidFill>
              <a:srgbClr val="D46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39008" y="473619"/>
              <a:ext cx="7071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prstClr val="black"/>
                  </a:solidFill>
                  <a:latin typeface="Verdana" pitchFamily="34" charset="0"/>
                  <a:ea typeface="ＭＳ Ｐゴシック" charset="-128"/>
                  <a:cs typeface="Gill Sans MT"/>
                </a:rPr>
                <a:t>oxide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278312" y="336286"/>
              <a:ext cx="967661" cy="570947"/>
            </a:xfrm>
            <a:prstGeom prst="rect">
              <a:avLst/>
            </a:prstGeom>
            <a:solidFill>
              <a:srgbClr val="C9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82668" y="336286"/>
              <a:ext cx="510710" cy="1117657"/>
            </a:xfrm>
            <a:prstGeom prst="rect">
              <a:avLst/>
            </a:prstGeom>
            <a:solidFill>
              <a:srgbClr val="FF99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316714" y="334326"/>
              <a:ext cx="510710" cy="1117657"/>
            </a:xfrm>
            <a:prstGeom prst="rect">
              <a:avLst/>
            </a:prstGeom>
            <a:solidFill>
              <a:srgbClr val="FF99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74186" y="925001"/>
              <a:ext cx="45717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Verdana" pitchFamily="34" charset="0"/>
                  <a:ea typeface="ＭＳ Ｐゴシック" charset="-128"/>
                  <a:cs typeface="Gill Sans MT"/>
                </a:rPr>
                <a:t>Gate</a:t>
              </a:r>
              <a:endParaRPr lang="en-US" sz="900" kern="0" baseline="-25000" dirty="0">
                <a:solidFill>
                  <a:prstClr val="black"/>
                </a:solidFill>
                <a:latin typeface="Verdana" pitchFamily="34" charset="0"/>
                <a:ea typeface="ＭＳ Ｐゴシック" charset="-128"/>
                <a:cs typeface="Gill Sans MT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245974" y="336798"/>
              <a:ext cx="99329" cy="1117145"/>
            </a:xfrm>
            <a:prstGeom prst="rect">
              <a:avLst/>
            </a:prstGeom>
            <a:solidFill>
              <a:srgbClr val="D46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Trapezoid 65"/>
          <p:cNvSpPr/>
          <p:nvPr/>
        </p:nvSpPr>
        <p:spPr>
          <a:xfrm flipV="1">
            <a:off x="6167340" y="2129309"/>
            <a:ext cx="1184499" cy="1802449"/>
          </a:xfrm>
          <a:prstGeom prst="trapezoid">
            <a:avLst>
              <a:gd name="adj" fmla="val 232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193378" y="1533695"/>
            <a:ext cx="1103111" cy="2412728"/>
            <a:chOff x="6193378" y="1533695"/>
            <a:chExt cx="1103111" cy="2412728"/>
          </a:xfrm>
        </p:grpSpPr>
        <p:grpSp>
          <p:nvGrpSpPr>
            <p:cNvPr id="20" name="Group 19"/>
            <p:cNvGrpSpPr/>
            <p:nvPr/>
          </p:nvGrpSpPr>
          <p:grpSpPr>
            <a:xfrm>
              <a:off x="6193378" y="1533695"/>
              <a:ext cx="1103111" cy="607342"/>
              <a:chOff x="1309154" y="570498"/>
              <a:chExt cx="1342125" cy="72790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501916" y="570498"/>
                <a:ext cx="1073072" cy="442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endParaRPr lang="en-US" sz="900" kern="0" dirty="0">
                  <a:solidFill>
                    <a:prstClr val="black"/>
                  </a:solidFill>
                  <a:latin typeface="Verdana" pitchFamily="34" charset="0"/>
                  <a:ea typeface="ＭＳ Ｐゴシック" charset="-128"/>
                  <a:cs typeface="Gill Sans MT"/>
                </a:endParaRPr>
              </a:p>
              <a:p>
                <a:pPr>
                  <a:defRPr/>
                </a:pPr>
                <a:r>
                  <a:rPr lang="en-US" sz="900" kern="0" dirty="0">
                    <a:solidFill>
                      <a:prstClr val="black"/>
                    </a:solidFill>
                    <a:latin typeface="Verdana" pitchFamily="34" charset="0"/>
                    <a:ea typeface="ＭＳ Ｐゴシック" charset="-128"/>
                    <a:cs typeface="Gill Sans MT"/>
                  </a:rPr>
                  <a:t>ferroelectric</a:t>
                </a:r>
                <a:endParaRPr lang="en-US" sz="900" kern="0" baseline="-25000" dirty="0">
                  <a:solidFill>
                    <a:prstClr val="black"/>
                  </a:solidFill>
                  <a:latin typeface="Verdana" pitchFamily="34" charset="0"/>
                  <a:ea typeface="ＭＳ Ｐゴシック" charset="-128"/>
                  <a:cs typeface="Gill Sans MT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2260419" y="971507"/>
                <a:ext cx="390860" cy="32689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309154" y="941418"/>
                <a:ext cx="298853" cy="35053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15" name="Group 71"/>
            <p:cNvGrpSpPr/>
            <p:nvPr/>
          </p:nvGrpSpPr>
          <p:grpSpPr>
            <a:xfrm>
              <a:off x="6230437" y="2143974"/>
              <a:ext cx="1060303" cy="1802449"/>
              <a:chOff x="4567903" y="1988840"/>
              <a:chExt cx="1368152" cy="216024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4567903" y="1988840"/>
                <a:ext cx="360041" cy="2160240"/>
              </a:xfrm>
              <a:prstGeom prst="line">
                <a:avLst/>
              </a:prstGeom>
              <a:noFill/>
              <a:ln w="127000" cap="flat" cmpd="sng" algn="ctr">
                <a:solidFill>
                  <a:srgbClr val="D467D1"/>
                </a:solidFill>
                <a:prstDash val="soli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5576015" y="1988840"/>
                <a:ext cx="360040" cy="2160240"/>
              </a:xfrm>
              <a:prstGeom prst="line">
                <a:avLst/>
              </a:prstGeom>
              <a:noFill/>
              <a:ln w="127000" cap="flat" cmpd="sng" algn="ctr">
                <a:solidFill>
                  <a:srgbClr val="D467D1"/>
                </a:solidFill>
                <a:prstDash val="solid"/>
              </a:ln>
              <a:effectLst/>
            </p:spPr>
          </p:cxnSp>
        </p:grpSp>
      </p:grpSp>
      <p:grpSp>
        <p:nvGrpSpPr>
          <p:cNvPr id="56" name="Group 55"/>
          <p:cNvGrpSpPr/>
          <p:nvPr/>
        </p:nvGrpSpPr>
        <p:grpSpPr>
          <a:xfrm>
            <a:off x="5650638" y="2156913"/>
            <a:ext cx="1622775" cy="2531338"/>
            <a:chOff x="749327" y="1762263"/>
            <a:chExt cx="1622775" cy="2531338"/>
          </a:xfrm>
        </p:grpSpPr>
        <p:grpSp>
          <p:nvGrpSpPr>
            <p:cNvPr id="51" name="Group 50"/>
            <p:cNvGrpSpPr/>
            <p:nvPr/>
          </p:nvGrpSpPr>
          <p:grpSpPr>
            <a:xfrm>
              <a:off x="749327" y="1764333"/>
              <a:ext cx="1622775" cy="2529268"/>
              <a:chOff x="2623645" y="2056905"/>
              <a:chExt cx="1622775" cy="2529268"/>
            </a:xfrm>
          </p:grpSpPr>
          <p:sp>
            <p:nvSpPr>
              <p:cNvPr id="18" name="Trapezoid 17"/>
              <p:cNvSpPr/>
              <p:nvPr/>
            </p:nvSpPr>
            <p:spPr>
              <a:xfrm rot="10800000">
                <a:off x="3228899" y="2056905"/>
                <a:ext cx="1017521" cy="1797070"/>
              </a:xfrm>
              <a:prstGeom prst="trapezoid">
                <a:avLst>
                  <a:gd name="adj" fmla="val 26808"/>
                </a:avLst>
              </a:prstGeom>
              <a:solidFill>
                <a:srgbClr val="FF996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13" kern="0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23645" y="4182088"/>
                <a:ext cx="874215" cy="404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13" dirty="0">
                    <a:solidFill>
                      <a:prstClr val="black"/>
                    </a:solidFill>
                    <a:ea typeface="ＭＳ Ｐゴシック" charset="-128"/>
                    <a:cs typeface="Gill Sans MT"/>
                  </a:rPr>
                  <a:t>Channel liner</a:t>
                </a: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H="1">
                <a:off x="3117097" y="3842999"/>
                <a:ext cx="430942" cy="3575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rapezoid 54"/>
            <p:cNvSpPr/>
            <p:nvPr/>
          </p:nvSpPr>
          <p:spPr>
            <a:xfrm rot="10800000">
              <a:off x="1470030" y="1762263"/>
              <a:ext cx="797743" cy="1797070"/>
            </a:xfrm>
            <a:prstGeom prst="trapezoid">
              <a:avLst>
                <a:gd name="adj" fmla="val 30293"/>
              </a:avLst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>
                <a:solidFill>
                  <a:prstClr val="white"/>
                </a:solidFill>
                <a:ea typeface="ＭＳ Ｐゴシック" charset="-128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29184" y="2158980"/>
            <a:ext cx="1034456" cy="2572497"/>
            <a:chOff x="6313247" y="2158980"/>
            <a:chExt cx="1029453" cy="2572497"/>
          </a:xfrm>
          <a:solidFill>
            <a:srgbClr val="C9E8F9"/>
          </a:solidFill>
        </p:grpSpPr>
        <p:cxnSp>
          <p:nvCxnSpPr>
            <p:cNvPr id="25" name="Straight Arrow Connector 24"/>
            <p:cNvCxnSpPr/>
            <p:nvPr/>
          </p:nvCxnSpPr>
          <p:spPr>
            <a:xfrm>
              <a:off x="6770876" y="3852827"/>
              <a:ext cx="0" cy="497735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432023" y="4327392"/>
              <a:ext cx="910677" cy="404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>
                  <a:solidFill>
                    <a:prstClr val="black"/>
                  </a:solidFill>
                  <a:ea typeface="ＭＳ Ｐゴシック" charset="-128"/>
                  <a:cs typeface="Gill Sans MT"/>
                </a:rPr>
                <a:t>Dielectric filler</a:t>
              </a:r>
            </a:p>
          </p:txBody>
        </p:sp>
        <p:sp>
          <p:nvSpPr>
            <p:cNvPr id="24" name="Trapezoid 23"/>
            <p:cNvSpPr/>
            <p:nvPr/>
          </p:nvSpPr>
          <p:spPr>
            <a:xfrm rot="10800000">
              <a:off x="6313247" y="2158980"/>
              <a:ext cx="867377" cy="1800761"/>
            </a:xfrm>
            <a:prstGeom prst="trapezoid">
              <a:avLst>
                <a:gd name="adj" fmla="val 30293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>
                <a:solidFill>
                  <a:prstClr val="white"/>
                </a:solidFill>
                <a:ea typeface="ＭＳ Ｐゴシック" charset="-128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897202" y="2596077"/>
            <a:ext cx="81537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dirty="0">
                <a:solidFill>
                  <a:prstClr val="black"/>
                </a:solidFill>
                <a:ea typeface="ＭＳ Ｐゴシック" charset="-128"/>
                <a:cs typeface="Gill Sans MT"/>
              </a:rPr>
              <a:t>Cell 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28536" y="2605640"/>
            <a:ext cx="762951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dirty="0">
                <a:solidFill>
                  <a:prstClr val="black"/>
                </a:solidFill>
                <a:ea typeface="ＭＳ Ｐゴシック" charset="-128"/>
                <a:cs typeface="Gill Sans MT"/>
              </a:rPr>
              <a:t>Cell 2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02125" y="333519"/>
            <a:ext cx="5883368" cy="4596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80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4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980" dirty="0">
                <a:ea typeface="ＭＳ Ｐゴシック" charset="-128"/>
              </a:rPr>
              <a:t>3D NAND scaling limitations : 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ea typeface="ＭＳ Ｐゴシック" charset="-128"/>
              </a:rPr>
              <a:t>Vertical pitch: high voltages (O), channel length (P)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ea typeface="ＭＳ Ｐゴシック" charset="-128"/>
              </a:rPr>
              <a:t>Lateral pitch: plug diameter and slits (RMG)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980" dirty="0" err="1">
                <a:ea typeface="ＭＳ Ｐゴシック" charset="-128"/>
              </a:rPr>
              <a:t>FeFET</a:t>
            </a:r>
            <a:r>
              <a:rPr lang="en-US" sz="1980" dirty="0">
                <a:ea typeface="ＭＳ Ｐゴシック" charset="-128"/>
              </a:rPr>
              <a:t> = 1T 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i="1" dirty="0">
                <a:ea typeface="ＭＳ Ｐゴシック" charset="-128"/>
              </a:rPr>
              <a:t>Similar</a:t>
            </a:r>
            <a:r>
              <a:rPr lang="en-US" sz="1600" dirty="0">
                <a:ea typeface="ＭＳ Ｐゴシック" charset="-128"/>
              </a:rPr>
              <a:t> to existing 3D architectures 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ea typeface="ＭＳ Ｐゴシック" charset="-128"/>
              </a:rPr>
              <a:t>Higher density possible 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ea typeface="ＭＳ Ｐゴシック" charset="-128"/>
              </a:rPr>
              <a:t>Vertical: lower voltages, no lateral charge migration, no interference, shorter channel (thinner EOT) 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ea typeface="ＭＳ Ｐゴシック" charset="-128"/>
              </a:rPr>
              <a:t>Lateral: thinner gate stack, relaxed etch, </a:t>
            </a:r>
            <a:br>
              <a:rPr lang="en-US" sz="1600" dirty="0">
                <a:ea typeface="ＭＳ Ｐゴシック" charset="-128"/>
              </a:rPr>
            </a:br>
            <a:r>
              <a:rPr lang="en-US" sz="1600" dirty="0">
                <a:ea typeface="ＭＳ Ｐゴシック" charset="-128"/>
              </a:rPr>
              <a:t>POPO flow allows for fewer (or no) slits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i="1" dirty="0">
                <a:ea typeface="ＭＳ Ｐゴシック" charset="-128"/>
              </a:rPr>
              <a:t>Bonus</a:t>
            </a:r>
            <a:r>
              <a:rPr lang="en-US" sz="1600" dirty="0">
                <a:ea typeface="ＭＳ Ｐゴシック" charset="-128"/>
              </a:rPr>
              <a:t>: low EOT yields higher read current (for same channel quality)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980" dirty="0">
                <a:ea typeface="ＭＳ Ｐゴシック" charset="-128"/>
              </a:rPr>
              <a:t>Challenges/solutions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ea typeface="ＭＳ Ｐゴシック" charset="-128"/>
              </a:rPr>
              <a:t>Reduce depolarization/disturbs : POFET concept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ea typeface="ＭＳ Ｐゴシック" charset="-128"/>
              </a:rPr>
              <a:t>Stable ferroelectricity on vertical sidewall : ALD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ea typeface="ＭＳ Ｐゴシック" charset="-128"/>
              </a:rPr>
              <a:t>Statistics of grains and domains: nanograin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587525" y="2137500"/>
            <a:ext cx="243205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9" name="Rectangle 58"/>
          <p:cNvSpPr/>
          <p:nvPr/>
        </p:nvSpPr>
        <p:spPr>
          <a:xfrm>
            <a:off x="5554187" y="1422555"/>
            <a:ext cx="2432050" cy="56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770352A-4EEC-44A2-9B71-61BDF4FDF14F}"/>
              </a:ext>
            </a:extLst>
          </p:cNvPr>
          <p:cNvGrpSpPr/>
          <p:nvPr/>
        </p:nvGrpSpPr>
        <p:grpSpPr>
          <a:xfrm>
            <a:off x="5554187" y="865114"/>
            <a:ext cx="3006986" cy="3306769"/>
            <a:chOff x="672285" y="1140136"/>
            <a:chExt cx="3006986" cy="359043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F905401-C198-41CD-8C45-27111C411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285" y="1140136"/>
              <a:ext cx="3006986" cy="35904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A636280-EBCC-4192-B3BD-68E20B7FB499}"/>
                </a:ext>
              </a:extLst>
            </p:cNvPr>
            <p:cNvSpPr txBox="1"/>
            <p:nvPr/>
          </p:nvSpPr>
          <p:spPr>
            <a:xfrm>
              <a:off x="2958279" y="1901281"/>
              <a:ext cx="533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genda Light" panose="02000603040000020004" pitchFamily="50" charset="0"/>
                </a:rPr>
                <a:t>gate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97DBAA7-9E04-4B5A-A0E3-3BAF3C7EF68E}"/>
                </a:ext>
              </a:extLst>
            </p:cNvPr>
            <p:cNvSpPr txBox="1"/>
            <p:nvPr/>
          </p:nvSpPr>
          <p:spPr>
            <a:xfrm>
              <a:off x="2958279" y="2604458"/>
              <a:ext cx="533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genda Light" panose="02000603040000020004" pitchFamily="50" charset="0"/>
                </a:rPr>
                <a:t>gate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192FEC2-2B6B-4491-8BBB-8C7341C45E63}"/>
                </a:ext>
              </a:extLst>
            </p:cNvPr>
            <p:cNvSpPr txBox="1"/>
            <p:nvPr/>
          </p:nvSpPr>
          <p:spPr>
            <a:xfrm>
              <a:off x="2958279" y="3307635"/>
              <a:ext cx="533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genda Light" panose="02000603040000020004" pitchFamily="50" charset="0"/>
                </a:rPr>
                <a:t>gate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7EDDF05-27D2-4513-811A-2511AB8BF90D}"/>
                </a:ext>
              </a:extLst>
            </p:cNvPr>
            <p:cNvSpPr txBox="1"/>
            <p:nvPr/>
          </p:nvSpPr>
          <p:spPr>
            <a:xfrm rot="16514572">
              <a:off x="1950749" y="2491977"/>
              <a:ext cx="15010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genda Light" panose="02000603040000020004" pitchFamily="50" charset="0"/>
                </a:rPr>
                <a:t>HfO</a:t>
              </a:r>
              <a:r>
                <a:rPr lang="en-US" sz="1200" dirty="0">
                  <a:solidFill>
                    <a:schemeClr val="bg1"/>
                  </a:solidFill>
                  <a:latin typeface="Agenda Light" panose="02000603040000020004" pitchFamily="50" charset="0"/>
                </a:rPr>
                <a:t> ferro layer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976E3B4-61B4-486A-8253-763AF6FFDC47}"/>
                </a:ext>
              </a:extLst>
            </p:cNvPr>
            <p:cNvSpPr txBox="1"/>
            <p:nvPr/>
          </p:nvSpPr>
          <p:spPr>
            <a:xfrm rot="16514572">
              <a:off x="1762662" y="2535692"/>
              <a:ext cx="15010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genda Light" panose="02000603040000020004" pitchFamily="50" charset="0"/>
                </a:rPr>
                <a:t>Poly channel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9697E6-7C88-4887-87CC-243E6CD53984}"/>
                </a:ext>
              </a:extLst>
            </p:cNvPr>
            <p:cNvSpPr txBox="1"/>
            <p:nvPr/>
          </p:nvSpPr>
          <p:spPr>
            <a:xfrm rot="16514572">
              <a:off x="1404089" y="2465958"/>
              <a:ext cx="15010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genda Light" panose="02000603040000020004" pitchFamily="50" charset="0"/>
                </a:rPr>
                <a:t>Oxide filler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6D07776-6F1D-4965-915A-CBA8089765E2}"/>
                </a:ext>
              </a:extLst>
            </p:cNvPr>
            <p:cNvSpPr txBox="1"/>
            <p:nvPr/>
          </p:nvSpPr>
          <p:spPr>
            <a:xfrm>
              <a:off x="1770337" y="4339990"/>
              <a:ext cx="812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genda Light" panose="02000603040000020004" pitchFamily="50" charset="0"/>
                </a:rPr>
                <a:t>source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1965D54-D245-43B3-8FA3-9C09C867A879}"/>
                </a:ext>
              </a:extLst>
            </p:cNvPr>
            <p:cNvSpPr txBox="1"/>
            <p:nvPr/>
          </p:nvSpPr>
          <p:spPr>
            <a:xfrm>
              <a:off x="1769514" y="1294401"/>
              <a:ext cx="812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genda Light" panose="02000603040000020004" pitchFamily="50" charset="0"/>
                </a:rPr>
                <a:t>drain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4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6" grpId="0" animBg="1"/>
      <p:bldP spid="66" grpId="0" animBg="1"/>
      <p:bldP spid="29" grpId="0"/>
      <p:bldP spid="30" grpId="0"/>
      <p:bldP spid="6" grpId="0" build="p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Trench </a:t>
            </a:r>
            <a:r>
              <a:rPr lang="en-US" dirty="0" err="1"/>
              <a:t>fefet</a:t>
            </a:r>
            <a:r>
              <a:rPr lang="en-US" dirty="0"/>
              <a:t>: the </a:t>
            </a:r>
            <a:r>
              <a:rPr lang="en-US" dirty="0" err="1"/>
              <a:t>rationalE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CDB7C60C-9180-44C4-9E6A-D6EDCBEF3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23427"/>
            <a:ext cx="9143999" cy="430887"/>
          </a:xfrm>
          <a:solidFill>
            <a:srgbClr val="FFC000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dirty="0"/>
              <a:t>2bpc trench </a:t>
            </a:r>
            <a:r>
              <a:rPr lang="en-US" dirty="0" err="1"/>
              <a:t>FeFET</a:t>
            </a:r>
            <a:r>
              <a:rPr lang="en-US" dirty="0"/>
              <a:t> can be denser than 4bpc NAND because of better lateral and vertical scaling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8A777B-1455-43E0-9A6A-1BFB36AAD132}"/>
              </a:ext>
            </a:extLst>
          </p:cNvPr>
          <p:cNvGrpSpPr/>
          <p:nvPr/>
        </p:nvGrpSpPr>
        <p:grpSpPr>
          <a:xfrm>
            <a:off x="5235073" y="762130"/>
            <a:ext cx="3208020" cy="3163570"/>
            <a:chOff x="0" y="0"/>
            <a:chExt cx="5517439" cy="442902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0F4A94-6FBD-4B65-9489-81E2D6BF1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17439" cy="44290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15DBB1-17FC-448E-8B60-E1D5109F7B1A}"/>
                </a:ext>
              </a:extLst>
            </p:cNvPr>
            <p:cNvSpPr/>
            <p:nvPr/>
          </p:nvSpPr>
          <p:spPr>
            <a:xfrm>
              <a:off x="2557995" y="1492938"/>
              <a:ext cx="864096" cy="288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4" name="Down Arrow 9">
            <a:extLst>
              <a:ext uri="{FF2B5EF4-FFF2-40B4-BE49-F238E27FC236}">
                <a16:creationId xmlns:a16="http://schemas.microsoft.com/office/drawing/2014/main" id="{5CE6A42E-BBF1-4310-96F6-145A5239C56B}"/>
              </a:ext>
            </a:extLst>
          </p:cNvPr>
          <p:cNvSpPr/>
          <p:nvPr/>
        </p:nvSpPr>
        <p:spPr>
          <a:xfrm>
            <a:off x="7671839" y="1490788"/>
            <a:ext cx="216024" cy="1512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F8B652-04A8-43C2-BC75-34736711DA05}"/>
              </a:ext>
            </a:extLst>
          </p:cNvPr>
          <p:cNvGraphicFramePr>
            <a:graphicFrameLocks noGrp="1"/>
          </p:cNvGraphicFramePr>
          <p:nvPr/>
        </p:nvGraphicFramePr>
        <p:xfrm>
          <a:off x="302454" y="1097280"/>
          <a:ext cx="4269545" cy="2103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1117">
                  <a:extLst>
                    <a:ext uri="{9D8B030D-6E8A-4147-A177-3AD203B41FA5}">
                      <a16:colId xmlns:a16="http://schemas.microsoft.com/office/drawing/2014/main" val="1335944307"/>
                    </a:ext>
                  </a:extLst>
                </a:gridCol>
                <a:gridCol w="774643">
                  <a:extLst>
                    <a:ext uri="{9D8B030D-6E8A-4147-A177-3AD203B41FA5}">
                      <a16:colId xmlns:a16="http://schemas.microsoft.com/office/drawing/2014/main" val="3090160586"/>
                    </a:ext>
                  </a:extLst>
                </a:gridCol>
                <a:gridCol w="849277">
                  <a:extLst>
                    <a:ext uri="{9D8B030D-6E8A-4147-A177-3AD203B41FA5}">
                      <a16:colId xmlns:a16="http://schemas.microsoft.com/office/drawing/2014/main" val="4125908554"/>
                    </a:ext>
                  </a:extLst>
                </a:gridCol>
                <a:gridCol w="849277">
                  <a:extLst>
                    <a:ext uri="{9D8B030D-6E8A-4147-A177-3AD203B41FA5}">
                      <a16:colId xmlns:a16="http://schemas.microsoft.com/office/drawing/2014/main" val="1184434049"/>
                    </a:ext>
                  </a:extLst>
                </a:gridCol>
                <a:gridCol w="795231">
                  <a:extLst>
                    <a:ext uri="{9D8B030D-6E8A-4147-A177-3AD203B41FA5}">
                      <a16:colId xmlns:a16="http://schemas.microsoft.com/office/drawing/2014/main" val="4200199985"/>
                    </a:ext>
                  </a:extLst>
                </a:gridCol>
              </a:tblGrid>
              <a:tr h="2110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Main parameters [nm]</a:t>
                      </a:r>
                      <a:endParaRPr lang="en-US" sz="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Memory option</a:t>
                      </a:r>
                      <a:endParaRPr lang="en-US" sz="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715632"/>
                  </a:ext>
                </a:extLst>
              </a:tr>
              <a:tr h="316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50">
                          <a:effectLst/>
                        </a:rPr>
                        <a:t>Scaled 3D NAND</a:t>
                      </a:r>
                      <a:endParaRPr lang="en-US" sz="750" b="1" i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50">
                          <a:effectLst/>
                        </a:rPr>
                        <a:t>Plug FeFET</a:t>
                      </a:r>
                      <a:endParaRPr lang="en-US" sz="750" b="1" i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50">
                          <a:effectLst/>
                        </a:rPr>
                        <a:t>V-RRAM</a:t>
                      </a:r>
                      <a:endParaRPr lang="en-US" sz="750" b="1" i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750">
                          <a:effectLst/>
                        </a:rPr>
                        <a:t>Trench-FeFET</a:t>
                      </a:r>
                      <a:endParaRPr lang="en-US" sz="750" b="1" i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4406933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Plug diameter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/trench width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3100358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Dielectric stack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2894815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Cell width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7268614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Cell length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8478024"/>
                  </a:ext>
                </a:extLst>
              </a:tr>
              <a:tr h="3376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Intergate spacing 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</a:t>
                      </a:r>
                      <a:endParaRPr lang="en-US" sz="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US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48100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617852D-AB54-48DC-B587-4CECD6EEAF5A}"/>
              </a:ext>
            </a:extLst>
          </p:cNvPr>
          <p:cNvSpPr txBox="1"/>
          <p:nvPr/>
        </p:nvSpPr>
        <p:spPr>
          <a:xfrm>
            <a:off x="5627076" y="4542354"/>
            <a:ext cx="34254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464749"/>
                </a:solidFill>
              </a:rPr>
              <a:t>J. Van Houdt, invited papers at 2017 IMW and VLSI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E03D45-8D86-4033-BC3F-011CFDC780F2}"/>
              </a:ext>
            </a:extLst>
          </p:cNvPr>
          <p:cNvSpPr/>
          <p:nvPr/>
        </p:nvSpPr>
        <p:spPr>
          <a:xfrm>
            <a:off x="7111218" y="1336431"/>
            <a:ext cx="1132450" cy="15435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0219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679C5-444F-440D-AFB3-C58EBFA11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7" y="59901"/>
            <a:ext cx="8753475" cy="430887"/>
          </a:xfrm>
        </p:spPr>
        <p:txBody>
          <a:bodyPr/>
          <a:lstStyle/>
          <a:p>
            <a:r>
              <a:rPr lang="en-US" dirty="0"/>
              <a:t>3D </a:t>
            </a:r>
            <a:r>
              <a:rPr lang="en-US" dirty="0" err="1"/>
              <a:t>FeFET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C586F-0EBA-4A65-A2DB-0045D422E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886" y="4483069"/>
            <a:ext cx="6375231" cy="578631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Improved MW uniformity between gates with thinner channel</a:t>
            </a:r>
          </a:p>
          <a:p>
            <a:r>
              <a:rPr lang="en-US" dirty="0"/>
              <a:t>Asymmetric pulses allowed better endurance up to 1E5 cycles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827B6-55E2-4ABA-BEE0-D4334133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6" y="657831"/>
            <a:ext cx="4567126" cy="1564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F6B12F-2212-4390-8365-F6A81E12A2CC}"/>
              </a:ext>
            </a:extLst>
          </p:cNvPr>
          <p:cNvSpPr txBox="1"/>
          <p:nvPr/>
        </p:nvSpPr>
        <p:spPr>
          <a:xfrm>
            <a:off x="519297" y="612954"/>
            <a:ext cx="153599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POR (20nm channel)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52CAA-D4C6-40DD-8138-6B95A979659C}"/>
              </a:ext>
            </a:extLst>
          </p:cNvPr>
          <p:cNvSpPr txBox="1"/>
          <p:nvPr/>
        </p:nvSpPr>
        <p:spPr>
          <a:xfrm>
            <a:off x="3014913" y="612954"/>
            <a:ext cx="1098379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11nm</a:t>
            </a:r>
            <a:r>
              <a:rPr lang="en-US" sz="900" b="1" dirty="0">
                <a:solidFill>
                  <a:srgbClr val="464749"/>
                </a:solidFill>
                <a:latin typeface="Verdana"/>
              </a:rPr>
              <a:t> channel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E101A9-A1DB-4ADF-B801-26A6C650EA5B}"/>
              </a:ext>
            </a:extLst>
          </p:cNvPr>
          <p:cNvGrpSpPr/>
          <p:nvPr/>
        </p:nvGrpSpPr>
        <p:grpSpPr>
          <a:xfrm>
            <a:off x="583214" y="2389349"/>
            <a:ext cx="3408545" cy="2001191"/>
            <a:chOff x="430933" y="1224071"/>
            <a:chExt cx="3782809" cy="22737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B0B058-E2CC-4A88-8A34-2BA0930F0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933" y="1224071"/>
              <a:ext cx="3782809" cy="22737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8B0C5B-CD32-4A33-B1A4-97C74BA8411F}"/>
                </a:ext>
              </a:extLst>
            </p:cNvPr>
            <p:cNvSpPr txBox="1"/>
            <p:nvPr/>
          </p:nvSpPr>
          <p:spPr>
            <a:xfrm>
              <a:off x="1797352" y="1277932"/>
              <a:ext cx="1049976" cy="2797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64749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Endurance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0D52CA8-F5EC-4FE9-8263-2EAD2AAF12B2}"/>
              </a:ext>
            </a:extLst>
          </p:cNvPr>
          <p:cNvSpPr txBox="1"/>
          <p:nvPr/>
        </p:nvSpPr>
        <p:spPr>
          <a:xfrm>
            <a:off x="2304222" y="2771194"/>
            <a:ext cx="140615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Thin channel (11nm)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5770A4-7B8B-4D60-B3F1-3B46B445049F}"/>
              </a:ext>
            </a:extLst>
          </p:cNvPr>
          <p:cNvSpPr txBox="1"/>
          <p:nvPr/>
        </p:nvSpPr>
        <p:spPr>
          <a:xfrm>
            <a:off x="2436217" y="527671"/>
            <a:ext cx="3722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</a:t>
            </a:r>
            <a:endParaRPr kumimoji="0" lang="en-GB" sz="8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9AA405-55A1-4B72-B48D-4434DB937D6E}"/>
              </a:ext>
            </a:extLst>
          </p:cNvPr>
          <p:cNvSpPr txBox="1"/>
          <p:nvPr/>
        </p:nvSpPr>
        <p:spPr>
          <a:xfrm>
            <a:off x="650055" y="2470957"/>
            <a:ext cx="3722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</a:t>
            </a:r>
            <a:endParaRPr kumimoji="0" lang="en-GB" sz="8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BBAAE7-A61D-4CBC-851D-F7638EBE91C1}"/>
              </a:ext>
            </a:extLst>
          </p:cNvPr>
          <p:cNvSpPr txBox="1"/>
          <p:nvPr/>
        </p:nvSpPr>
        <p:spPr>
          <a:xfrm>
            <a:off x="104510" y="512926"/>
            <a:ext cx="3722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</a:t>
            </a:r>
            <a:endParaRPr kumimoji="0" lang="en-GB" sz="8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428512-1A60-4D90-BEB7-4AD00974C73E}"/>
              </a:ext>
            </a:extLst>
          </p:cNvPr>
          <p:cNvSpPr txBox="1"/>
          <p:nvPr/>
        </p:nvSpPr>
        <p:spPr>
          <a:xfrm>
            <a:off x="2079641" y="3824218"/>
            <a:ext cx="449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 cy</a:t>
            </a:r>
            <a:endParaRPr kumimoji="0" lang="en-GB" sz="9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4D2358-E601-4FEF-94F7-9F926C3C90FE}"/>
              </a:ext>
            </a:extLst>
          </p:cNvPr>
          <p:cNvSpPr txBox="1"/>
          <p:nvPr/>
        </p:nvSpPr>
        <p:spPr>
          <a:xfrm>
            <a:off x="3339520" y="1600366"/>
            <a:ext cx="449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 cy</a:t>
            </a:r>
            <a:endParaRPr kumimoji="0" lang="en-GB" sz="9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AF9921-A7D4-4598-B8A7-CB32191A83E9}"/>
              </a:ext>
            </a:extLst>
          </p:cNvPr>
          <p:cNvSpPr txBox="1"/>
          <p:nvPr/>
        </p:nvSpPr>
        <p:spPr>
          <a:xfrm>
            <a:off x="1148500" y="1618966"/>
            <a:ext cx="449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 cy</a:t>
            </a:r>
            <a:endParaRPr kumimoji="0" lang="en-GB" sz="9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270100-3742-4451-B88C-B08A16DC8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478" y="260490"/>
            <a:ext cx="2798833" cy="16822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E0B071B-8F24-45D5-988F-351D289F85BC}"/>
              </a:ext>
            </a:extLst>
          </p:cNvPr>
          <p:cNvSpPr txBox="1"/>
          <p:nvPr/>
        </p:nvSpPr>
        <p:spPr>
          <a:xfrm>
            <a:off x="6197548" y="274938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</a:t>
            </a:r>
            <a:endParaRPr kumimoji="0" lang="en-GB" sz="105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31217F-006F-4371-952B-259116515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446" y="2748112"/>
            <a:ext cx="2992613" cy="179875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861F8F4-1384-42C6-8523-D1BE6732D731}"/>
              </a:ext>
            </a:extLst>
          </p:cNvPr>
          <p:cNvSpPr/>
          <p:nvPr/>
        </p:nvSpPr>
        <p:spPr>
          <a:xfrm>
            <a:off x="4704502" y="2403852"/>
            <a:ext cx="3343498" cy="211641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0AC62C-C3EE-459F-A269-F9675B980F8F}"/>
              </a:ext>
            </a:extLst>
          </p:cNvPr>
          <p:cNvSpPr txBox="1"/>
          <p:nvPr/>
        </p:nvSpPr>
        <p:spPr>
          <a:xfrm>
            <a:off x="5532155" y="2720630"/>
            <a:ext cx="214864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D18  11nm Undoped channel</a:t>
            </a:r>
            <a:endParaRPr kumimoji="0" lang="en-GB" sz="105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B658FD-6CA9-477D-A48B-903ABA7996F4}"/>
              </a:ext>
            </a:extLst>
          </p:cNvPr>
          <p:cNvGrpSpPr/>
          <p:nvPr/>
        </p:nvGrpSpPr>
        <p:grpSpPr>
          <a:xfrm>
            <a:off x="4296177" y="180372"/>
            <a:ext cx="1819004" cy="2130951"/>
            <a:chOff x="3669182" y="2222306"/>
            <a:chExt cx="1819004" cy="213095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611AE08-B617-42A4-B98D-F05C41DE9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15831" y="2222306"/>
              <a:ext cx="1172355" cy="2130951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7C522C-837B-4012-9A28-5353D78DAB63}"/>
                </a:ext>
              </a:extLst>
            </p:cNvPr>
            <p:cNvSpPr txBox="1"/>
            <p:nvPr/>
          </p:nvSpPr>
          <p:spPr>
            <a:xfrm>
              <a:off x="3669182" y="2685033"/>
              <a:ext cx="74479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64749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TSEL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6F458FA-185C-4C7F-B6F7-78E52B749833}"/>
                </a:ext>
              </a:extLst>
            </p:cNvPr>
            <p:cNvSpPr txBox="1"/>
            <p:nvPr/>
          </p:nvSpPr>
          <p:spPr>
            <a:xfrm>
              <a:off x="3669182" y="3121460"/>
              <a:ext cx="7424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64749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E46FD4-7A2A-48B6-97BB-8CF37A84E0F3}"/>
                </a:ext>
              </a:extLst>
            </p:cNvPr>
            <p:cNvSpPr txBox="1"/>
            <p:nvPr/>
          </p:nvSpPr>
          <p:spPr>
            <a:xfrm>
              <a:off x="3720801" y="3576812"/>
              <a:ext cx="69317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64749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BSEL</a:t>
              </a:r>
            </a:p>
          </p:txBody>
        </p:sp>
      </p:grp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3EC87A04-92EC-4E5D-838C-C0667D210580}"/>
              </a:ext>
            </a:extLst>
          </p:cNvPr>
          <p:cNvSpPr/>
          <p:nvPr/>
        </p:nvSpPr>
        <p:spPr>
          <a:xfrm>
            <a:off x="2203930" y="1325285"/>
            <a:ext cx="464574" cy="33951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9204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 animBg="1"/>
      <p:bldP spid="19" grpId="0"/>
      <p:bldP spid="21" grpId="0"/>
      <p:bldP spid="26" grpId="0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Ferroelectric memory Program targets - 2019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Identify the best </a:t>
            </a:r>
            <a:r>
              <a:rPr lang="en-US" sz="2800" b="1" dirty="0"/>
              <a:t>materials</a:t>
            </a:r>
            <a:r>
              <a:rPr lang="en-US" sz="2800" dirty="0"/>
              <a:t> stack for nonvolatile ferroelectric FETs (currently Hf-based)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Build </a:t>
            </a:r>
            <a:r>
              <a:rPr lang="en-US" sz="2800" b="1" dirty="0"/>
              <a:t>basic understanding </a:t>
            </a:r>
            <a:r>
              <a:rPr lang="en-US" sz="2800" dirty="0"/>
              <a:t>on ferroelectric switching behavior in </a:t>
            </a:r>
            <a:r>
              <a:rPr lang="en-US" sz="2800" dirty="0" err="1"/>
              <a:t>Hf</a:t>
            </a:r>
            <a:r>
              <a:rPr lang="en-US" sz="2800" dirty="0"/>
              <a:t>-based materials and related reliability issues</a:t>
            </a:r>
          </a:p>
          <a:p>
            <a:endParaRPr lang="en-US" sz="2800" dirty="0"/>
          </a:p>
          <a:p>
            <a:r>
              <a:rPr lang="en-US" sz="2800" dirty="0"/>
              <a:t>Demonstrate the best stack in </a:t>
            </a:r>
            <a:r>
              <a:rPr lang="en-US" sz="2800" b="1" dirty="0"/>
              <a:t>vertical </a:t>
            </a:r>
            <a:r>
              <a:rPr lang="en-US" sz="2800" b="1" dirty="0" err="1"/>
              <a:t>FeFET</a:t>
            </a:r>
            <a:r>
              <a:rPr lang="en-US" sz="2800" b="1" dirty="0"/>
              <a:t> vehicle </a:t>
            </a:r>
            <a:r>
              <a:rPr lang="en-US" sz="2800" dirty="0"/>
              <a:t>and</a:t>
            </a:r>
            <a:r>
              <a:rPr lang="en-US" sz="2800" b="1" dirty="0"/>
              <a:t> planar FET vehicle 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" y="22339"/>
            <a:ext cx="8753475" cy="430887"/>
          </a:xfrm>
        </p:spPr>
        <p:txBody>
          <a:bodyPr/>
          <a:lstStyle/>
          <a:p>
            <a:r>
              <a:rPr lang="en-US" dirty="0"/>
              <a:t>Endurance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505097" y="4363714"/>
            <a:ext cx="5563138" cy="569784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Some cells have large MW after 1E5 cycles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8CAAEF5-DBA7-4EBC-8759-84347252A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809" y="442597"/>
            <a:ext cx="8753475" cy="369332"/>
          </a:xfrm>
        </p:spPr>
        <p:txBody>
          <a:bodyPr/>
          <a:lstStyle/>
          <a:p>
            <a:r>
              <a:rPr lang="en-US" dirty="0"/>
              <a:t>TSEL P7N8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0F75D-384A-4799-90BC-12C4863B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80" y="91656"/>
            <a:ext cx="7067870" cy="4240722"/>
          </a:xfrm>
          <a:prstGeom prst="rect">
            <a:avLst/>
          </a:prstGeom>
        </p:spPr>
      </p:pic>
      <p:sp>
        <p:nvSpPr>
          <p:cNvPr id="9" name="Arrow: Up-Down 8">
            <a:extLst>
              <a:ext uri="{FF2B5EF4-FFF2-40B4-BE49-F238E27FC236}">
                <a16:creationId xmlns:a16="http://schemas.microsoft.com/office/drawing/2014/main" id="{E13C195C-6C8C-45B1-87E0-6A546348DF1C}"/>
              </a:ext>
            </a:extLst>
          </p:cNvPr>
          <p:cNvSpPr/>
          <p:nvPr/>
        </p:nvSpPr>
        <p:spPr>
          <a:xfrm>
            <a:off x="8228159" y="627263"/>
            <a:ext cx="630091" cy="2013217"/>
          </a:xfrm>
          <a:prstGeom prst="upDownArrow">
            <a:avLst/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16B23-D05D-4C36-B6D0-3377227B53D1}"/>
              </a:ext>
            </a:extLst>
          </p:cNvPr>
          <p:cNvSpPr txBox="1"/>
          <p:nvPr/>
        </p:nvSpPr>
        <p:spPr>
          <a:xfrm>
            <a:off x="7511812" y="1347536"/>
            <a:ext cx="1106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0.8</a:t>
            </a: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870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65371-6FD6-4C3F-A5DF-30FC8F18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" y="344749"/>
            <a:ext cx="8753475" cy="430887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3D trench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Fefets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F3C38F-48D5-48EE-9616-ECD827D1C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6216C-5BC3-7C44-80F8-E30864FFC22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D57501-CD5F-4ACC-A613-F9F13D0747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9221" y="4041911"/>
            <a:ext cx="8753475" cy="698848"/>
          </a:xfrm>
          <a:solidFill>
            <a:srgbClr val="FFC000"/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Vertical trench cells obtained with good Id-Vg characteristic and ferroelectric memory window... But low yield....</a:t>
            </a:r>
            <a:endParaRPr lang="en-GB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70303A-A245-40E7-8001-BC6AA8CC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358" y="1952935"/>
            <a:ext cx="3481302" cy="2092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1ED89-9EC2-4D32-8029-D50E66614DA5}"/>
              </a:ext>
            </a:extLst>
          </p:cNvPr>
          <p:cNvSpPr txBox="1"/>
          <p:nvPr/>
        </p:nvSpPr>
        <p:spPr>
          <a:xfrm>
            <a:off x="6640464" y="1705549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Vt after -8V pulse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DE76AA-C757-4EE7-89F3-25F18325D727}"/>
              </a:ext>
            </a:extLst>
          </p:cNvPr>
          <p:cNvSpPr txBox="1"/>
          <p:nvPr/>
        </p:nvSpPr>
        <p:spPr>
          <a:xfrm>
            <a:off x="6640464" y="2359036"/>
            <a:ext cx="1321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Vt after +8V pulse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9BA9F7-3FA2-446B-93F5-B056B3790B94}"/>
              </a:ext>
            </a:extLst>
          </p:cNvPr>
          <p:cNvSpPr txBox="1"/>
          <p:nvPr/>
        </p:nvSpPr>
        <p:spPr>
          <a:xfrm>
            <a:off x="5196453" y="1591090"/>
            <a:ext cx="149912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+/-8V 100ns pulses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Arrow: Up-Down 3">
            <a:extLst>
              <a:ext uri="{FF2B5EF4-FFF2-40B4-BE49-F238E27FC236}">
                <a16:creationId xmlns:a16="http://schemas.microsoft.com/office/drawing/2014/main" id="{38C451BE-F50B-42F2-9950-A175D230A4B0}"/>
              </a:ext>
            </a:extLst>
          </p:cNvPr>
          <p:cNvSpPr/>
          <p:nvPr/>
        </p:nvSpPr>
        <p:spPr>
          <a:xfrm>
            <a:off x="5828356" y="2500496"/>
            <a:ext cx="235323" cy="688998"/>
          </a:xfrm>
          <a:prstGeom prst="up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6BA7E7-5665-4635-A931-44039E9C4ABB}"/>
              </a:ext>
            </a:extLst>
          </p:cNvPr>
          <p:cNvSpPr txBox="1"/>
          <p:nvPr/>
        </p:nvSpPr>
        <p:spPr>
          <a:xfrm>
            <a:off x="6047496" y="2718037"/>
            <a:ext cx="5287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0.6V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130E4C-80F7-495A-B402-8BAB6C394E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800" y="173463"/>
            <a:ext cx="1891978" cy="1260000"/>
          </a:xfrm>
          <a:prstGeom prst="rect">
            <a:avLst/>
          </a:prstGeom>
        </p:spPr>
      </p:pic>
      <p:pic>
        <p:nvPicPr>
          <p:cNvPr id="16" name="Picture 15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7CC86A3F-9803-4759-985F-3FEBE81C30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825" y="173463"/>
            <a:ext cx="1887532" cy="12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A2597E-B55A-45F9-BE11-C323FF3DBDC3}"/>
              </a:ext>
            </a:extLst>
          </p:cNvPr>
          <p:cNvSpPr txBox="1"/>
          <p:nvPr/>
        </p:nvSpPr>
        <p:spPr>
          <a:xfrm>
            <a:off x="5893608" y="427207"/>
            <a:ext cx="15388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143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531F8C-3570-475D-B80A-9D5FB8DCAE64}"/>
              </a:ext>
            </a:extLst>
          </p:cNvPr>
          <p:cNvCxnSpPr>
            <a:cxnSpLocks/>
          </p:cNvCxnSpPr>
          <p:nvPr/>
        </p:nvCxnSpPr>
        <p:spPr>
          <a:xfrm>
            <a:off x="5723715" y="479664"/>
            <a:ext cx="162273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3AAAE1E9-F161-46F2-8E27-CB6C28CCF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" y="1499497"/>
            <a:ext cx="4355265" cy="254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A327AC-065F-4DE9-ACE6-10975D811955}"/>
              </a:ext>
            </a:extLst>
          </p:cNvPr>
          <p:cNvSpPr txBox="1"/>
          <p:nvPr/>
        </p:nvSpPr>
        <p:spPr>
          <a:xfrm>
            <a:off x="1665504" y="1566864"/>
            <a:ext cx="1872629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Good Id-Vg characteristic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1" grpId="0"/>
      <p:bldP spid="12" grpId="0"/>
      <p:bldP spid="13" grpId="0" animBg="1"/>
      <p:bldP spid="4" grpId="0" animBg="1"/>
      <p:bldP spid="6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73725-F1C0-4DBC-959F-2E8D9746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057" y="1012086"/>
            <a:ext cx="2438804" cy="244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67B2DB-5886-480B-BD08-4515C2B8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1840"/>
            <a:ext cx="8753475" cy="430887"/>
          </a:xfrm>
        </p:spPr>
        <p:txBody>
          <a:bodyPr/>
          <a:lstStyle/>
          <a:p>
            <a:r>
              <a:rPr lang="en-US" dirty="0"/>
              <a:t>Yield improvement for 3D trench </a:t>
            </a:r>
            <a:r>
              <a:rPr lang="en-US" dirty="0" err="1"/>
              <a:t>fefets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7728E-01FD-41F9-AAED-F6E67D69A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261" y="1016526"/>
            <a:ext cx="2425559" cy="2445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F4F4B1-9E06-41D3-9277-1804E973F12F}"/>
              </a:ext>
            </a:extLst>
          </p:cNvPr>
          <p:cNvSpPr txBox="1"/>
          <p:nvPr/>
        </p:nvSpPr>
        <p:spPr>
          <a:xfrm>
            <a:off x="3384736" y="2165633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Leakage (gate)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68.6%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5D1FF-2437-4E18-94D3-E651961A8D95}"/>
              </a:ext>
            </a:extLst>
          </p:cNvPr>
          <p:cNvSpPr txBox="1"/>
          <p:nvPr/>
        </p:nvSpPr>
        <p:spPr>
          <a:xfrm>
            <a:off x="2105424" y="1776361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Leakage (other)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27.4%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60C22-7807-4F65-8C2F-310A7B18320C}"/>
              </a:ext>
            </a:extLst>
          </p:cNvPr>
          <p:cNvSpPr txBox="1"/>
          <p:nvPr/>
        </p:nvSpPr>
        <p:spPr>
          <a:xfrm>
            <a:off x="2778747" y="710310"/>
            <a:ext cx="9252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Working 3%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549927B-5E6D-4AAD-ACFF-FD3A8442E2A0}"/>
              </a:ext>
            </a:extLst>
          </p:cNvPr>
          <p:cNvSpPr/>
          <p:nvPr/>
        </p:nvSpPr>
        <p:spPr>
          <a:xfrm rot="16614485">
            <a:off x="3242087" y="853997"/>
            <a:ext cx="101603" cy="265893"/>
          </a:xfrm>
          <a:prstGeom prst="rightBrac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2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0B7B5A-3D56-42E7-9BB8-A352D44FBD4A}"/>
              </a:ext>
            </a:extLst>
          </p:cNvPr>
          <p:cNvSpPr txBox="1"/>
          <p:nvPr/>
        </p:nvSpPr>
        <p:spPr>
          <a:xfrm rot="19115286">
            <a:off x="6323838" y="1630308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Leakage (gate)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17.6%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6EA48B-716E-4010-BD96-FDBC195D3DCC}"/>
              </a:ext>
            </a:extLst>
          </p:cNvPr>
          <p:cNvSpPr txBox="1"/>
          <p:nvPr/>
        </p:nvSpPr>
        <p:spPr>
          <a:xfrm>
            <a:off x="5908980" y="1304523"/>
            <a:ext cx="1099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Leakage (other)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12.4%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55D2E-EE99-4790-BA96-AF909E2BC016}"/>
              </a:ext>
            </a:extLst>
          </p:cNvPr>
          <p:cNvSpPr txBox="1"/>
          <p:nvPr/>
        </p:nvSpPr>
        <p:spPr>
          <a:xfrm>
            <a:off x="6669785" y="2046344"/>
            <a:ext cx="6772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Open 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22BAF5-7D31-4A59-AB81-D3F2B6B82570}"/>
              </a:ext>
            </a:extLst>
          </p:cNvPr>
          <p:cNvSpPr txBox="1"/>
          <p:nvPr/>
        </p:nvSpPr>
        <p:spPr>
          <a:xfrm>
            <a:off x="5158321" y="2163389"/>
            <a:ext cx="734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Working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75%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881602-7C80-42DE-A880-FFCE36013BFE}"/>
              </a:ext>
            </a:extLst>
          </p:cNvPr>
          <p:cNvSpPr txBox="1"/>
          <p:nvPr/>
        </p:nvSpPr>
        <p:spPr>
          <a:xfrm>
            <a:off x="2058023" y="3514794"/>
            <a:ext cx="2242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2019: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pipecleaner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lot</a:t>
            </a:r>
            <a:endParaRPr kumimoji="0" lang="en-GB" sz="12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800649-A7FB-430D-BA7C-52C6AAD2DF10}"/>
              </a:ext>
            </a:extLst>
          </p:cNvPr>
          <p:cNvSpPr txBox="1"/>
          <p:nvPr/>
        </p:nvSpPr>
        <p:spPr>
          <a:xfrm>
            <a:off x="5176573" y="3463301"/>
            <a:ext cx="1653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2019: LC1</a:t>
            </a:r>
            <a:endParaRPr kumimoji="0" lang="en-GB" sz="12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98F6B-CA75-4A3C-82FF-73561D0C773E}"/>
              </a:ext>
            </a:extLst>
          </p:cNvPr>
          <p:cNvSpPr txBox="1"/>
          <p:nvPr/>
        </p:nvSpPr>
        <p:spPr>
          <a:xfrm>
            <a:off x="2367142" y="4395471"/>
            <a:ext cx="4759372" cy="6994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Significant yield improvement with modified trench etch strategy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7" descr="A picture containing monitor, sitting, front, television&#10;&#10;Description automatically generated">
            <a:extLst>
              <a:ext uri="{FF2B5EF4-FFF2-40B4-BE49-F238E27FC236}">
                <a16:creationId xmlns:a16="http://schemas.microsoft.com/office/drawing/2014/main" id="{35F5F798-217E-4E34-AE94-41AA739AB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99" y="1165216"/>
            <a:ext cx="1516344" cy="10150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E461FE-F77E-4A49-BAB4-2F662EF44AAD}"/>
              </a:ext>
            </a:extLst>
          </p:cNvPr>
          <p:cNvSpPr txBox="1"/>
          <p:nvPr/>
        </p:nvSpPr>
        <p:spPr>
          <a:xfrm>
            <a:off x="221196" y="829704"/>
            <a:ext cx="1564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APF based trench etch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full of pits</a:t>
            </a:r>
            <a:endParaRPr kumimoji="0" lang="en-GB" sz="8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8FA399-F363-4137-B308-DA247EA34C20}"/>
              </a:ext>
            </a:extLst>
          </p:cNvPr>
          <p:cNvCxnSpPr>
            <a:cxnSpLocks/>
          </p:cNvCxnSpPr>
          <p:nvPr/>
        </p:nvCxnSpPr>
        <p:spPr>
          <a:xfrm>
            <a:off x="756817" y="1851448"/>
            <a:ext cx="455988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00BBCC6-0ADA-4DD8-8124-E00D18D5F528}"/>
              </a:ext>
            </a:extLst>
          </p:cNvPr>
          <p:cNvSpPr txBox="1"/>
          <p:nvPr/>
        </p:nvSpPr>
        <p:spPr>
          <a:xfrm>
            <a:off x="845097" y="1870413"/>
            <a:ext cx="27251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242nm</a:t>
            </a:r>
            <a:endParaRPr kumimoji="0" lang="en-GB" sz="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DA31C5-45C9-4616-841E-6ACFB523FFBA}"/>
              </a:ext>
            </a:extLst>
          </p:cNvPr>
          <p:cNvCxnSpPr>
            <a:cxnSpLocks/>
          </p:cNvCxnSpPr>
          <p:nvPr/>
        </p:nvCxnSpPr>
        <p:spPr>
          <a:xfrm>
            <a:off x="683690" y="1363496"/>
            <a:ext cx="602243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5D7A777-2A02-4531-AC37-93D48B3F89E0}"/>
              </a:ext>
            </a:extLst>
          </p:cNvPr>
          <p:cNvSpPr txBox="1"/>
          <p:nvPr/>
        </p:nvSpPr>
        <p:spPr>
          <a:xfrm>
            <a:off x="848555" y="1368639"/>
            <a:ext cx="27251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333nm</a:t>
            </a:r>
            <a:endParaRPr kumimoji="0" lang="en-GB" sz="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EAA74-58E3-49B0-973F-E9152ED56415}"/>
              </a:ext>
            </a:extLst>
          </p:cNvPr>
          <p:cNvCxnSpPr/>
          <p:nvPr/>
        </p:nvCxnSpPr>
        <p:spPr>
          <a:xfrm>
            <a:off x="683980" y="1368639"/>
            <a:ext cx="79564" cy="48812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04E1AE-A2C5-4A1D-9723-2AA063DAE230}"/>
              </a:ext>
            </a:extLst>
          </p:cNvPr>
          <p:cNvSpPr txBox="1"/>
          <p:nvPr/>
        </p:nvSpPr>
        <p:spPr>
          <a:xfrm>
            <a:off x="781642" y="1737851"/>
            <a:ext cx="20678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99.5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</a:t>
            </a:r>
            <a:endParaRPr kumimoji="0" lang="en-GB" sz="600" b="0" i="0" u="none" strike="noStrike" kern="1200" cap="none" spc="0" normalizeH="0" baseline="3000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9" name="Picture 28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20504821-EE68-41A9-A7A1-293F48DB34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98" y="2239521"/>
            <a:ext cx="1516343" cy="1424468"/>
          </a:xfrm>
          <a:prstGeom prst="rect">
            <a:avLst/>
          </a:prstGeom>
          <a:ln w="28575">
            <a:noFill/>
          </a:ln>
        </p:spPr>
      </p:pic>
      <p:pic>
        <p:nvPicPr>
          <p:cNvPr id="33" name="Picture 32" descr="A picture containing sitting, television, front, photo&#10;&#10;Description automatically generated">
            <a:extLst>
              <a:ext uri="{FF2B5EF4-FFF2-40B4-BE49-F238E27FC236}">
                <a16:creationId xmlns:a16="http://schemas.microsoft.com/office/drawing/2014/main" id="{B502813C-0DBA-45E8-8A52-C0A438B39E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857" y="1165216"/>
            <a:ext cx="1516344" cy="100852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10DD124-E7B7-4D98-BCD6-14EBFE1F7750}"/>
              </a:ext>
            </a:extLst>
          </p:cNvPr>
          <p:cNvSpPr txBox="1"/>
          <p:nvPr/>
        </p:nvSpPr>
        <p:spPr>
          <a:xfrm>
            <a:off x="7349323" y="826252"/>
            <a:ext cx="1564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 based trench etch</a:t>
            </a:r>
          </a:p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 surface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116411-BA96-4E91-A648-4D6328026944}"/>
              </a:ext>
            </a:extLst>
          </p:cNvPr>
          <p:cNvCxnSpPr>
            <a:cxnSpLocks/>
          </p:cNvCxnSpPr>
          <p:nvPr/>
        </p:nvCxnSpPr>
        <p:spPr>
          <a:xfrm flipV="1">
            <a:off x="7837683" y="1836168"/>
            <a:ext cx="524858" cy="1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D573C87-FD7D-4FD3-A15D-B8CF2A47F53D}"/>
              </a:ext>
            </a:extLst>
          </p:cNvPr>
          <p:cNvSpPr txBox="1"/>
          <p:nvPr/>
        </p:nvSpPr>
        <p:spPr>
          <a:xfrm>
            <a:off x="7973961" y="1847414"/>
            <a:ext cx="27251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280nm</a:t>
            </a:r>
            <a:endParaRPr kumimoji="0" lang="en-GB" sz="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F048C4-58E6-4C89-8E2F-CB985FF59207}"/>
              </a:ext>
            </a:extLst>
          </p:cNvPr>
          <p:cNvCxnSpPr>
            <a:cxnSpLocks/>
          </p:cNvCxnSpPr>
          <p:nvPr/>
        </p:nvCxnSpPr>
        <p:spPr>
          <a:xfrm>
            <a:off x="7759312" y="1381532"/>
            <a:ext cx="659384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1501766-D67D-46F1-A5B0-A70314705577}"/>
              </a:ext>
            </a:extLst>
          </p:cNvPr>
          <p:cNvSpPr txBox="1"/>
          <p:nvPr/>
        </p:nvSpPr>
        <p:spPr>
          <a:xfrm>
            <a:off x="7939535" y="1381532"/>
            <a:ext cx="27251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350nm</a:t>
            </a:r>
            <a:endParaRPr kumimoji="0" lang="en-GB" sz="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A79DD6A-544B-4EAE-A1AA-71BC327A85C6}"/>
              </a:ext>
            </a:extLst>
          </p:cNvPr>
          <p:cNvCxnSpPr>
            <a:cxnSpLocks/>
          </p:cNvCxnSpPr>
          <p:nvPr/>
        </p:nvCxnSpPr>
        <p:spPr>
          <a:xfrm>
            <a:off x="7785260" y="1381532"/>
            <a:ext cx="52423" cy="455964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1A16B31-FECE-45C0-B9CF-2B20825D76EE}"/>
              </a:ext>
            </a:extLst>
          </p:cNvPr>
          <p:cNvSpPr txBox="1"/>
          <p:nvPr/>
        </p:nvSpPr>
        <p:spPr>
          <a:xfrm>
            <a:off x="7836141" y="1726483"/>
            <a:ext cx="206787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96.5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</a:t>
            </a:r>
            <a:endParaRPr kumimoji="0" lang="en-GB" sz="600" b="0" i="0" u="none" strike="noStrike" kern="1200" cap="none" spc="0" normalizeH="0" baseline="3000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1" name="Picture 40" descr="A picture containing building, wall, ground, skating&#10;&#10;Description automatically generated">
            <a:extLst>
              <a:ext uri="{FF2B5EF4-FFF2-40B4-BE49-F238E27FC236}">
                <a16:creationId xmlns:a16="http://schemas.microsoft.com/office/drawing/2014/main" id="{999EFE07-28FD-4A2C-ABE4-8137E4B6D2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999" y="2241278"/>
            <a:ext cx="1517845" cy="1407629"/>
          </a:xfrm>
          <a:prstGeom prst="rect">
            <a:avLst/>
          </a:prstGeom>
          <a:ln w="28575">
            <a:noFill/>
          </a:ln>
        </p:spPr>
      </p:pic>
      <p:sp>
        <p:nvSpPr>
          <p:cNvPr id="42" name="Arrow: Right 41">
            <a:extLst>
              <a:ext uri="{FF2B5EF4-FFF2-40B4-BE49-F238E27FC236}">
                <a16:creationId xmlns:a16="http://schemas.microsoft.com/office/drawing/2014/main" id="{009F7CE1-8A6E-456E-9489-95684554DF5C}"/>
              </a:ext>
            </a:extLst>
          </p:cNvPr>
          <p:cNvSpPr/>
          <p:nvPr/>
        </p:nvSpPr>
        <p:spPr>
          <a:xfrm>
            <a:off x="4381632" y="1877959"/>
            <a:ext cx="509761" cy="575347"/>
          </a:xfrm>
          <a:prstGeom prst="rightArrow">
            <a:avLst/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A91E-27BE-42B3-A609-C97A0FBF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747"/>
            <a:ext cx="9053258" cy="430887"/>
          </a:xfrm>
        </p:spPr>
        <p:txBody>
          <a:bodyPr/>
          <a:lstStyle/>
          <a:p>
            <a:r>
              <a:rPr lang="en-US" dirty="0"/>
              <a:t>LARGE Memory window OBTAINED in 3D trench!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475E4-C584-4F29-A0DC-E5CD0992A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515" y="4149331"/>
            <a:ext cx="3496286" cy="918516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dirty="0"/>
              <a:t>MW larger (up to 3V window)</a:t>
            </a:r>
          </a:p>
          <a:p>
            <a:r>
              <a:rPr lang="en-US" dirty="0"/>
              <a:t>1k endurance and RT retention</a:t>
            </a:r>
          </a:p>
          <a:p>
            <a:r>
              <a:rPr lang="en-US" dirty="0"/>
              <a:t>Good uniformity between gates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982EA9-015A-45A9-A3B7-E1A825812E65}"/>
              </a:ext>
            </a:extLst>
          </p:cNvPr>
          <p:cNvSpPr txBox="1"/>
          <p:nvPr/>
        </p:nvSpPr>
        <p:spPr>
          <a:xfrm>
            <a:off x="840667" y="502752"/>
            <a:ext cx="1659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Vertical uniformity</a:t>
            </a:r>
            <a:endParaRPr lang="en-GB" sz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8B774-65F7-4E90-B001-B634FACC2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37" y="843279"/>
            <a:ext cx="3036908" cy="18253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978AA-353C-405E-976D-169330AEA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555" y="2656862"/>
            <a:ext cx="2473779" cy="14868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C41F68-2DB0-4840-9627-2C6F336A7F03}"/>
              </a:ext>
            </a:extLst>
          </p:cNvPr>
          <p:cNvSpPr txBox="1"/>
          <p:nvPr/>
        </p:nvSpPr>
        <p:spPr>
          <a:xfrm>
            <a:off x="5738424" y="2957645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Bias impact</a:t>
            </a:r>
            <a:endParaRPr lang="en-GB" sz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BD7A9001-7CED-42B9-967D-189755624686}"/>
              </a:ext>
            </a:extLst>
          </p:cNvPr>
          <p:cNvSpPr/>
          <p:nvPr/>
        </p:nvSpPr>
        <p:spPr>
          <a:xfrm>
            <a:off x="616206" y="1330026"/>
            <a:ext cx="235323" cy="614101"/>
          </a:xfrm>
          <a:prstGeom prst="up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A40CF-D48E-4A26-801F-A578AA21876A}"/>
              </a:ext>
            </a:extLst>
          </p:cNvPr>
          <p:cNvSpPr txBox="1"/>
          <p:nvPr/>
        </p:nvSpPr>
        <p:spPr>
          <a:xfrm>
            <a:off x="722064" y="1429327"/>
            <a:ext cx="7091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464749"/>
                </a:solidFill>
              </a:rPr>
              <a:t>3V window!</a:t>
            </a:r>
            <a:endParaRPr lang="en-GB" sz="1050" b="1" dirty="0">
              <a:solidFill>
                <a:srgbClr val="464749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FCE8E2-6403-4177-8F45-EAD150F90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34" y="955013"/>
            <a:ext cx="2750186" cy="171364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4265D8-EF64-4FF8-9B68-3EB2048BDBCC}"/>
              </a:ext>
            </a:extLst>
          </p:cNvPr>
          <p:cNvCxnSpPr/>
          <p:nvPr/>
        </p:nvCxnSpPr>
        <p:spPr>
          <a:xfrm flipV="1">
            <a:off x="8218508" y="1401836"/>
            <a:ext cx="0" cy="837619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93DC6BA-7D88-472E-85BC-88B11ED31E94}"/>
              </a:ext>
            </a:extLst>
          </p:cNvPr>
          <p:cNvSpPr txBox="1"/>
          <p:nvPr/>
        </p:nvSpPr>
        <p:spPr>
          <a:xfrm>
            <a:off x="8062718" y="1226846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10yrs</a:t>
            </a:r>
            <a:endParaRPr kumimoji="0" lang="en-GB" sz="900" b="0" i="0" u="none" strike="noStrike" kern="1200" cap="none" spc="0" normalizeH="0" baseline="0" noProof="0" dirty="0" err="1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2EB1CB-9DB4-4ABA-85EA-B8CE40792682}"/>
              </a:ext>
            </a:extLst>
          </p:cNvPr>
          <p:cNvCxnSpPr>
            <a:cxnSpLocks/>
          </p:cNvCxnSpPr>
          <p:nvPr/>
        </p:nvCxnSpPr>
        <p:spPr>
          <a:xfrm flipV="1">
            <a:off x="7109807" y="2022828"/>
            <a:ext cx="1108701" cy="65955"/>
          </a:xfrm>
          <a:prstGeom prst="line">
            <a:avLst/>
          </a:prstGeom>
          <a:ln w="3175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BE1F7C-DA57-426F-814E-9CC0C75DA152}"/>
              </a:ext>
            </a:extLst>
          </p:cNvPr>
          <p:cNvCxnSpPr>
            <a:cxnSpLocks/>
          </p:cNvCxnSpPr>
          <p:nvPr/>
        </p:nvCxnSpPr>
        <p:spPr>
          <a:xfrm>
            <a:off x="7248534" y="1726732"/>
            <a:ext cx="969974" cy="173799"/>
          </a:xfrm>
          <a:prstGeom prst="line">
            <a:avLst/>
          </a:prstGeom>
          <a:ln w="3175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6290025-E844-4DE7-872C-D94F2D46D9F1}"/>
              </a:ext>
            </a:extLst>
          </p:cNvPr>
          <p:cNvSpPr txBox="1"/>
          <p:nvPr/>
        </p:nvSpPr>
        <p:spPr>
          <a:xfrm>
            <a:off x="6362202" y="1900531"/>
            <a:ext cx="6639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 pulse</a:t>
            </a:r>
            <a:endParaRPr kumimoji="0" lang="en-GB" sz="700" b="1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6914D-B0C6-4F54-B9FB-C58DB9018834}"/>
              </a:ext>
            </a:extLst>
          </p:cNvPr>
          <p:cNvSpPr txBox="1"/>
          <p:nvPr/>
        </p:nvSpPr>
        <p:spPr>
          <a:xfrm>
            <a:off x="6495071" y="1459618"/>
            <a:ext cx="6815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3F9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Neg pulse</a:t>
            </a:r>
            <a:endParaRPr kumimoji="0" lang="en-GB" sz="700" b="1" i="0" u="none" strike="noStrike" kern="1200" cap="none" spc="0" normalizeH="0" baseline="0" noProof="0" dirty="0" err="1">
              <a:ln>
                <a:noFill/>
              </a:ln>
              <a:solidFill>
                <a:srgbClr val="3F98B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CFD447-FD6A-4C6D-BFBB-BF775227D390}"/>
              </a:ext>
            </a:extLst>
          </p:cNvPr>
          <p:cNvSpPr txBox="1"/>
          <p:nvPr/>
        </p:nvSpPr>
        <p:spPr>
          <a:xfrm>
            <a:off x="6662247" y="741246"/>
            <a:ext cx="92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Retention</a:t>
            </a:r>
            <a:endParaRPr lang="en-GB" sz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7C94B-6891-410C-A743-B6F197867B6A}"/>
              </a:ext>
            </a:extLst>
          </p:cNvPr>
          <p:cNvSpPr txBox="1"/>
          <p:nvPr/>
        </p:nvSpPr>
        <p:spPr>
          <a:xfrm>
            <a:off x="5388042" y="4274694"/>
            <a:ext cx="283046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MLC capability to be checked</a:t>
            </a:r>
            <a:endParaRPr lang="en-GB" sz="1800" dirty="0" err="1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38E4055-1499-47CC-83AB-0E53C1A8C222}"/>
              </a:ext>
            </a:extLst>
          </p:cNvPr>
          <p:cNvSpPr/>
          <p:nvPr/>
        </p:nvSpPr>
        <p:spPr>
          <a:xfrm>
            <a:off x="4960800" y="4402254"/>
            <a:ext cx="352800" cy="356946"/>
          </a:xfrm>
          <a:prstGeom prst="rightArrow">
            <a:avLst/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B8421-8044-4DE4-9856-9AD273E6B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824" y="462315"/>
            <a:ext cx="21336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5" grpId="0"/>
      <p:bldP spid="16" grpId="0" animBg="1"/>
      <p:bldP spid="21" grpId="0"/>
      <p:bldP spid="24" grpId="0"/>
      <p:bldP spid="25" grpId="0"/>
      <p:bldP spid="26" grpId="0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37EAA-0AE1-4A79-9325-63805EBA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4" y="120407"/>
            <a:ext cx="8753475" cy="430887"/>
          </a:xfrm>
        </p:spPr>
        <p:txBody>
          <a:bodyPr/>
          <a:lstStyle/>
          <a:p>
            <a:r>
              <a:rPr lang="en-US" dirty="0"/>
              <a:t>longer pulse  yields same window for lower </a:t>
            </a:r>
            <a:r>
              <a:rPr lang="en-US" dirty="0" err="1"/>
              <a:t>Vpp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72B16-D190-4049-9912-95E6DA5DA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225" y="3804059"/>
            <a:ext cx="6400028" cy="967013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/>
              <a:t>Longer pulse duration of 1us (</a:t>
            </a:r>
            <a:r>
              <a:rPr lang="en-US" dirty="0" err="1"/>
              <a:t>i.o</a:t>
            </a:r>
            <a:r>
              <a:rPr lang="en-US" dirty="0"/>
              <a:t>. 100ns) allows high MW also at 10V bias amplitude.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RC delay problem at 100ns</a:t>
            </a:r>
            <a:endParaRPr lang="en-US" dirty="0"/>
          </a:p>
          <a:p>
            <a:r>
              <a:rPr lang="en-US" dirty="0"/>
              <a:t>Increasing to 10us does not improve further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 Max achievable MW for this stack = 3V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5792-BE70-4735-B363-259A83E1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BE7C3-DA50-404B-BCB0-8519F20E5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2" y="1165013"/>
            <a:ext cx="3806514" cy="2287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AEACC-C856-4C5D-806B-DE64C29B0831}"/>
              </a:ext>
            </a:extLst>
          </p:cNvPr>
          <p:cNvSpPr txBox="1"/>
          <p:nvPr/>
        </p:nvSpPr>
        <p:spPr>
          <a:xfrm>
            <a:off x="221387" y="506477"/>
            <a:ext cx="3451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Case 12nm Si:HfO2 ; P-type gate (D11)</a:t>
            </a:r>
            <a:endParaRPr lang="en-GB" sz="1600" dirty="0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EB1BB-B1D7-4C45-97C9-B07CA461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154" y="2338336"/>
            <a:ext cx="2312160" cy="124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322013-5435-436E-884F-CEF91CEAF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54" y="1053819"/>
            <a:ext cx="2312160" cy="1242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5982B9-EDDB-4BE3-9607-9913A6E84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787" y="2338336"/>
            <a:ext cx="2303368" cy="123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048150-50D0-4DDF-AB30-2C5A5DF41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995" y="1049095"/>
            <a:ext cx="2312160" cy="124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6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27BA-97DE-4F0D-94E2-CCD318E9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5" y="69354"/>
            <a:ext cx="8753475" cy="430887"/>
          </a:xfrm>
        </p:spPr>
        <p:txBody>
          <a:bodyPr/>
          <a:lstStyle/>
          <a:p>
            <a:r>
              <a:rPr lang="en-US" dirty="0"/>
              <a:t>Reason for high </a:t>
            </a:r>
            <a:r>
              <a:rPr lang="en-US" dirty="0" err="1"/>
              <a:t>Vprog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B62AE-0F7E-4E15-800E-D180BAEA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35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AABD5-2A33-4C66-A2E2-282C5D1CCA93}"/>
              </a:ext>
            </a:extLst>
          </p:cNvPr>
          <p:cNvSpPr txBox="1">
            <a:spLocks/>
          </p:cNvSpPr>
          <p:nvPr/>
        </p:nvSpPr>
        <p:spPr>
          <a:xfrm>
            <a:off x="212938" y="1283190"/>
            <a:ext cx="6137477" cy="2743243"/>
          </a:xfrm>
          <a:prstGeom prst="rect">
            <a:avLst/>
          </a:prstGeom>
        </p:spPr>
        <p:txBody>
          <a:bodyPr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Bias amplitude can be lowered by longer duration pulse (RC delay problem with short pulses)</a:t>
            </a:r>
          </a:p>
          <a:p>
            <a:r>
              <a:rPr lang="en-US" dirty="0"/>
              <a:t>Root cause is low channel conductivity rather than WL issue: </a:t>
            </a:r>
          </a:p>
          <a:p>
            <a:pPr lvl="1"/>
            <a:r>
              <a:rPr lang="en-US" sz="1500" dirty="0"/>
              <a:t>Strong dependence of MW on channel width</a:t>
            </a:r>
          </a:p>
          <a:p>
            <a:pPr lvl="1"/>
            <a:r>
              <a:rPr lang="en-US" sz="1500" dirty="0">
                <a:solidFill>
                  <a:schemeClr val="tx1"/>
                </a:solidFill>
                <a:latin typeface="+mn-lt"/>
              </a:rPr>
              <a:t>Interfacial layer at drain / channel and source / channel observed in TEM (worse on drain side since Ion @</a:t>
            </a:r>
            <a:r>
              <a:rPr lang="en-US" sz="1500" dirty="0" err="1">
                <a:solidFill>
                  <a:schemeClr val="tx1"/>
                </a:solidFill>
                <a:latin typeface="+mn-lt"/>
              </a:rPr>
              <a:t>Vd</a:t>
            </a:r>
            <a:r>
              <a:rPr lang="en-US" sz="1500" dirty="0">
                <a:solidFill>
                  <a:schemeClr val="tx1"/>
                </a:solidFill>
                <a:latin typeface="+mn-lt"/>
              </a:rPr>
              <a:t>=1V &gt; Ion @Vs=1V) </a:t>
            </a:r>
          </a:p>
          <a:p>
            <a:pPr lvl="1"/>
            <a:r>
              <a:rPr lang="en-US" sz="1500" dirty="0"/>
              <a:t>No difference between n-type and p-type gate</a:t>
            </a:r>
          </a:p>
          <a:p>
            <a:pPr lvl="1"/>
            <a:r>
              <a:rPr lang="en-US" sz="1500" dirty="0"/>
              <a:t>Gates are similar in </a:t>
            </a:r>
            <a:r>
              <a:rPr lang="en-US" sz="1500" dirty="0" err="1"/>
              <a:t>memhole</a:t>
            </a:r>
            <a:r>
              <a:rPr lang="en-US" sz="1500" dirty="0"/>
              <a:t> and trench versions, yet </a:t>
            </a:r>
            <a:r>
              <a:rPr lang="en-US" sz="1500" dirty="0" err="1"/>
              <a:t>memhole</a:t>
            </a:r>
            <a:r>
              <a:rPr lang="en-US" sz="1500" dirty="0"/>
              <a:t> device does not need high </a:t>
            </a:r>
            <a:r>
              <a:rPr lang="en-US" sz="1500" dirty="0" err="1"/>
              <a:t>Vprog</a:t>
            </a:r>
            <a:r>
              <a:rPr lang="en-US" sz="1500" dirty="0"/>
              <a:t> </a:t>
            </a:r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23C7A45-1956-47F5-B8B0-98E16F8E5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15" y="107818"/>
            <a:ext cx="2236779" cy="232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22767-A27F-4EA2-BD60-28037E6E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55"/>
            <a:ext cx="8753475" cy="430887"/>
          </a:xfrm>
        </p:spPr>
        <p:txBody>
          <a:bodyPr/>
          <a:lstStyle/>
          <a:p>
            <a:r>
              <a:rPr lang="en-US" dirty="0"/>
              <a:t>Cycling  with  verify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F8C70-CE40-4F4C-962E-26A27EAB0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1" y="4339882"/>
            <a:ext cx="8753475" cy="26259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Verify reduces the memory window variability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6C96A-70BA-441C-9C14-9ED61319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36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699B7-A3A1-4A09-B90E-22CA79C3DE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26" y="442550"/>
            <a:ext cx="8753475" cy="369332"/>
          </a:xfrm>
        </p:spPr>
        <p:txBody>
          <a:bodyPr/>
          <a:lstStyle/>
          <a:p>
            <a:r>
              <a:rPr lang="en-US" dirty="0"/>
              <a:t>More stable window up to 1E3 cycles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44DBD-8286-4B49-B896-5BBCD7D2C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35" y="1278339"/>
            <a:ext cx="3798718" cy="238108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A47E7B-F8E3-400C-AC46-8BFDC22496EB}"/>
              </a:ext>
            </a:extLst>
          </p:cNvPr>
          <p:cNvCxnSpPr>
            <a:cxnSpLocks/>
          </p:cNvCxnSpPr>
          <p:nvPr/>
        </p:nvCxnSpPr>
        <p:spPr>
          <a:xfrm>
            <a:off x="1146517" y="2265777"/>
            <a:ext cx="0" cy="611945"/>
          </a:xfrm>
          <a:prstGeom prst="straightConnector1">
            <a:avLst/>
          </a:prstGeom>
          <a:ln w="38100" cmpd="sng">
            <a:solidFill>
              <a:schemeClr val="tx2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A25367-B728-4CE7-A1FE-8748AAC58403}"/>
              </a:ext>
            </a:extLst>
          </p:cNvPr>
          <p:cNvSpPr txBox="1"/>
          <p:nvPr/>
        </p:nvSpPr>
        <p:spPr>
          <a:xfrm>
            <a:off x="1146517" y="2578468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MW</a:t>
            </a:r>
            <a:endParaRPr lang="en-GB" sz="12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A3EB6C-2A4D-4582-9363-5013235ED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37" y="2619654"/>
            <a:ext cx="4210285" cy="23810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FCD0F1-38F1-4DE4-8073-B9677AC415C4}"/>
              </a:ext>
            </a:extLst>
          </p:cNvPr>
          <p:cNvGrpSpPr/>
          <p:nvPr/>
        </p:nvGrpSpPr>
        <p:grpSpPr>
          <a:xfrm>
            <a:off x="4945235" y="374958"/>
            <a:ext cx="3271303" cy="2512501"/>
            <a:chOff x="811080" y="1084495"/>
            <a:chExt cx="3271303" cy="25125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E0ED53-61ED-4C7F-845C-D5070C148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80" y="1546505"/>
              <a:ext cx="3271303" cy="205049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B5B473-1AA8-4D4F-A8C7-F5D36AE07263}"/>
                </a:ext>
              </a:extLst>
            </p:cNvPr>
            <p:cNvSpPr txBox="1"/>
            <p:nvPr/>
          </p:nvSpPr>
          <p:spPr>
            <a:xfrm>
              <a:off x="1358118" y="2903099"/>
              <a:ext cx="8675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+14V 100ns</a:t>
              </a:r>
              <a:endParaRPr lang="en-GB" sz="1050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A6A45F-9C8B-48D8-9D0A-A6F8ECA598A3}"/>
                </a:ext>
              </a:extLst>
            </p:cNvPr>
            <p:cNvSpPr txBox="1"/>
            <p:nvPr/>
          </p:nvSpPr>
          <p:spPr>
            <a:xfrm>
              <a:off x="1390978" y="1716137"/>
              <a:ext cx="80182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-14V 100ns</a:t>
              </a:r>
              <a:endParaRPr lang="en-GB" sz="1050" dirty="0" err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824302-5F3C-40FA-A87A-E842601E6034}"/>
                </a:ext>
              </a:extLst>
            </p:cNvPr>
            <p:cNvSpPr txBox="1"/>
            <p:nvPr/>
          </p:nvSpPr>
          <p:spPr>
            <a:xfrm>
              <a:off x="2153140" y="1084495"/>
              <a:ext cx="11448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Single pulse P/E</a:t>
              </a:r>
              <a:endParaRPr lang="en-GB" sz="1200" dirty="0" err="1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ACD55E-F17C-4143-9487-454FA900A61A}"/>
              </a:ext>
            </a:extLst>
          </p:cNvPr>
          <p:cNvSpPr txBox="1"/>
          <p:nvPr/>
        </p:nvSpPr>
        <p:spPr>
          <a:xfrm>
            <a:off x="927462" y="962680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P/E to target [ -1.5 | +1.5V ]</a:t>
            </a:r>
            <a:endParaRPr lang="en-GB" sz="1200" dirty="0" err="1"/>
          </a:p>
        </p:txBody>
      </p:sp>
    </p:spTree>
    <p:extLst>
      <p:ext uri="{BB962C8B-B14F-4D97-AF65-F5344CB8AC3E}">
        <p14:creationId xmlns:p14="http://schemas.microsoft.com/office/powerpoint/2010/main" val="38835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22767-A27F-4EA2-BD60-28037E6E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55"/>
            <a:ext cx="8753475" cy="430887"/>
          </a:xfrm>
        </p:spPr>
        <p:txBody>
          <a:bodyPr/>
          <a:lstStyle/>
          <a:p>
            <a:r>
              <a:rPr lang="en-US" dirty="0"/>
              <a:t>Channel width dependence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6C96A-70BA-441C-9C14-9ED61319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37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699B7-A3A1-4A09-B90E-22CA79C3DE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26" y="442550"/>
            <a:ext cx="8753475" cy="369332"/>
          </a:xfrm>
        </p:spPr>
        <p:txBody>
          <a:bodyPr/>
          <a:lstStyle/>
          <a:p>
            <a:r>
              <a:rPr lang="en-US" dirty="0"/>
              <a:t>Sharp Ion decrease, STS variability below 100nm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5FD1B3-BB65-4256-850B-ED5E7706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914400"/>
            <a:ext cx="623887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22767-A27F-4EA2-BD60-28037E6E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55"/>
            <a:ext cx="8753475" cy="430887"/>
          </a:xfrm>
        </p:spPr>
        <p:txBody>
          <a:bodyPr/>
          <a:lstStyle/>
          <a:p>
            <a:r>
              <a:rPr lang="en-US" dirty="0"/>
              <a:t>3D trench : summary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6C96A-70BA-441C-9C14-9ED61319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38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699B7-A3A1-4A09-B90E-22CA79C3DE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26" y="442550"/>
            <a:ext cx="8753475" cy="369332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5FD1B3-BB65-4256-850B-ED5E7706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914400"/>
            <a:ext cx="6238875" cy="3314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EED6BD-4E63-418D-BCCB-4E8440FAC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" y="895350"/>
            <a:ext cx="84486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7CB7-F694-4EF9-880E-77FEF387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2" y="70143"/>
            <a:ext cx="8753475" cy="430887"/>
          </a:xfrm>
        </p:spPr>
        <p:txBody>
          <a:bodyPr/>
          <a:lstStyle/>
          <a:p>
            <a:r>
              <a:rPr lang="en-US" dirty="0"/>
              <a:t>3D </a:t>
            </a:r>
            <a:r>
              <a:rPr lang="en-US" dirty="0" err="1"/>
              <a:t>FerroFET</a:t>
            </a:r>
            <a:r>
              <a:rPr lang="en-US" dirty="0"/>
              <a:t> patents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028FCA-C385-4911-A9B7-FE3AA2F88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2" y="515341"/>
            <a:ext cx="3207225" cy="4558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06DE4B-FEC1-4724-8F58-6C02B487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726" y="532577"/>
            <a:ext cx="3406588" cy="47271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26F8B1-1145-4CF0-824F-C7A9DC890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345" y="0"/>
            <a:ext cx="37786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C7BB7-7A5C-454E-828D-5B61FC91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VEHICLES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F7530-80DF-4328-8B8C-56839D2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6216C-5BC3-7C44-80F8-E30864FFC22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F746BE-0E2C-4123-8F96-1C5B90B5E132}"/>
              </a:ext>
            </a:extLst>
          </p:cNvPr>
          <p:cNvCxnSpPr>
            <a:cxnSpLocks/>
          </p:cNvCxnSpPr>
          <p:nvPr/>
        </p:nvCxnSpPr>
        <p:spPr>
          <a:xfrm flipH="1">
            <a:off x="71012" y="2772319"/>
            <a:ext cx="5260656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88D4F92-B9DD-4DC9-B731-BD593A6BF420}"/>
              </a:ext>
            </a:extLst>
          </p:cNvPr>
          <p:cNvSpPr/>
          <p:nvPr/>
        </p:nvSpPr>
        <p:spPr>
          <a:xfrm>
            <a:off x="2512767" y="3038250"/>
            <a:ext cx="985133" cy="835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60BC84-D99E-448E-B919-EF187D816B16}"/>
              </a:ext>
            </a:extLst>
          </p:cNvPr>
          <p:cNvSpPr/>
          <p:nvPr/>
        </p:nvSpPr>
        <p:spPr>
          <a:xfrm>
            <a:off x="3926050" y="3333217"/>
            <a:ext cx="929754" cy="2387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35B7C-B7F7-43A1-AB1F-8800D1EA21C9}"/>
              </a:ext>
            </a:extLst>
          </p:cNvPr>
          <p:cNvSpPr txBox="1"/>
          <p:nvPr/>
        </p:nvSpPr>
        <p:spPr>
          <a:xfrm>
            <a:off x="643913" y="907022"/>
            <a:ext cx="1197764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Blanket test material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268A72-4CCE-410B-97BF-7CA7CC5686A7}"/>
              </a:ext>
            </a:extLst>
          </p:cNvPr>
          <p:cNvCxnSpPr/>
          <p:nvPr/>
        </p:nvCxnSpPr>
        <p:spPr>
          <a:xfrm>
            <a:off x="2695306" y="1078230"/>
            <a:ext cx="0" cy="352425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872B0F-D4DC-4FA6-841F-490D54A5CB4E}"/>
              </a:ext>
            </a:extLst>
          </p:cNvPr>
          <p:cNvSpPr txBox="1"/>
          <p:nvPr/>
        </p:nvSpPr>
        <p:spPr>
          <a:xfrm>
            <a:off x="3230351" y="901255"/>
            <a:ext cx="1590360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CAPATWO 1maskflow (SIS)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9AF284C-E731-4371-8D9A-6324AE3CDA45}"/>
              </a:ext>
            </a:extLst>
          </p:cNvPr>
          <p:cNvCxnSpPr/>
          <p:nvPr/>
        </p:nvCxnSpPr>
        <p:spPr>
          <a:xfrm>
            <a:off x="5331664" y="1122466"/>
            <a:ext cx="0" cy="352425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E6BA1E-45A4-4C85-936F-9376CD0F3570}"/>
              </a:ext>
            </a:extLst>
          </p:cNvPr>
          <p:cNvCxnSpPr>
            <a:cxnSpLocks/>
          </p:cNvCxnSpPr>
          <p:nvPr/>
        </p:nvCxnSpPr>
        <p:spPr>
          <a:xfrm flipH="1">
            <a:off x="5331664" y="2772319"/>
            <a:ext cx="2927022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A339FB0-EEC6-4DEB-9BE8-0B68D1BF0735}"/>
              </a:ext>
            </a:extLst>
          </p:cNvPr>
          <p:cNvSpPr txBox="1"/>
          <p:nvPr/>
        </p:nvSpPr>
        <p:spPr>
          <a:xfrm>
            <a:off x="6142383" y="907022"/>
            <a:ext cx="1634729" cy="21544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CAPATWO 1maskflow (MIS)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A160A-DE66-4415-95B3-E93B80B11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673" y="3197944"/>
            <a:ext cx="1140188" cy="1207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3B53F0-E7C4-4BDB-A752-6A05BFCDC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56" y="3197944"/>
            <a:ext cx="1235668" cy="1207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EACC05-0955-4793-9EA1-B9B370813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348" b="45875"/>
          <a:stretch/>
        </p:blipFill>
        <p:spPr>
          <a:xfrm>
            <a:off x="314873" y="3129803"/>
            <a:ext cx="807332" cy="1665083"/>
          </a:xfrm>
          <a:prstGeom prst="rect">
            <a:avLst/>
          </a:prstGeom>
          <a:ln>
            <a:solidFill>
              <a:srgbClr val="66FF66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D87F02-44CA-4826-BE7E-DEC6FD7EA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687" b="45875"/>
          <a:stretch/>
        </p:blipFill>
        <p:spPr>
          <a:xfrm>
            <a:off x="3030096" y="3129803"/>
            <a:ext cx="706084" cy="1665082"/>
          </a:xfrm>
          <a:prstGeom prst="rect">
            <a:avLst/>
          </a:prstGeom>
          <a:ln>
            <a:solidFill>
              <a:srgbClr val="5DBAED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A21251-3776-43AE-ABC6-6DD3D1B698A3}"/>
              </a:ext>
            </a:extLst>
          </p:cNvPr>
          <p:cNvSpPr txBox="1"/>
          <p:nvPr/>
        </p:nvSpPr>
        <p:spPr>
          <a:xfrm>
            <a:off x="370538" y="2874523"/>
            <a:ext cx="1798839" cy="215444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SAKKARA 3DFET Trench device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D4EE36-9F91-4972-A569-48F0297139BE}"/>
              </a:ext>
            </a:extLst>
          </p:cNvPr>
          <p:cNvSpPr txBox="1"/>
          <p:nvPr/>
        </p:nvSpPr>
        <p:spPr>
          <a:xfrm>
            <a:off x="3041402" y="2874523"/>
            <a:ext cx="2051975" cy="2154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SAKKARA Macaroni (Memhole) device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FB8E5235-0209-43B8-9C14-CD35E3D41C24}"/>
              </a:ext>
            </a:extLst>
          </p:cNvPr>
          <p:cNvSpPr/>
          <p:nvPr/>
        </p:nvSpPr>
        <p:spPr>
          <a:xfrm rot="5400000">
            <a:off x="3926514" y="3535469"/>
            <a:ext cx="419729" cy="145155"/>
          </a:xfrm>
          <a:prstGeom prst="parallelogram">
            <a:avLst>
              <a:gd name="adj" fmla="val 58927"/>
            </a:avLst>
          </a:prstGeom>
          <a:noFill/>
          <a:ln>
            <a:solidFill>
              <a:srgbClr val="5DBA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11D6C7B7-6D5F-40FF-9897-42469AFE1B11}"/>
              </a:ext>
            </a:extLst>
          </p:cNvPr>
          <p:cNvSpPr/>
          <p:nvPr/>
        </p:nvSpPr>
        <p:spPr>
          <a:xfrm rot="5400000">
            <a:off x="1315193" y="3495630"/>
            <a:ext cx="468631" cy="186668"/>
          </a:xfrm>
          <a:prstGeom prst="parallelogram">
            <a:avLst>
              <a:gd name="adj" fmla="val 58927"/>
            </a:avLst>
          </a:prstGeom>
          <a:noFill/>
          <a:ln>
            <a:solidFill>
              <a:srgbClr val="66FF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E55231-AABA-4EB8-BD39-0BD2C5057DAE}"/>
              </a:ext>
            </a:extLst>
          </p:cNvPr>
          <p:cNvCxnSpPr/>
          <p:nvPr/>
        </p:nvCxnSpPr>
        <p:spPr>
          <a:xfrm flipH="1" flipV="1">
            <a:off x="3756637" y="3477394"/>
            <a:ext cx="255578" cy="88323"/>
          </a:xfrm>
          <a:prstGeom prst="straightConnector1">
            <a:avLst/>
          </a:prstGeom>
          <a:ln w="28575" cmpd="sng">
            <a:solidFill>
              <a:srgbClr val="5DBAED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63FC77C-6171-461F-83DF-EB9A98B60B09}"/>
              </a:ext>
            </a:extLst>
          </p:cNvPr>
          <p:cNvCxnSpPr/>
          <p:nvPr/>
        </p:nvCxnSpPr>
        <p:spPr>
          <a:xfrm flipH="1" flipV="1">
            <a:off x="1132339" y="3477394"/>
            <a:ext cx="255578" cy="88323"/>
          </a:xfrm>
          <a:prstGeom prst="straightConnector1">
            <a:avLst/>
          </a:prstGeom>
          <a:ln w="28575" cmpd="sng">
            <a:solidFill>
              <a:srgbClr val="66FF6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FE9B3AC-9FC7-4E6B-8DCE-157B7E950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180" y="2953892"/>
            <a:ext cx="1732768" cy="195273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417421A-B2FB-4EF8-86BA-E21BEB3BFBFC}"/>
              </a:ext>
            </a:extLst>
          </p:cNvPr>
          <p:cNvSpPr txBox="1"/>
          <p:nvPr/>
        </p:nvSpPr>
        <p:spPr>
          <a:xfrm>
            <a:off x="5975415" y="2887085"/>
            <a:ext cx="1952298" cy="21544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SALSA3-PLANAR 2DFeFET device</a:t>
            </a: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0F9277F5-8D60-4AA0-847C-F81177AAA1D6}"/>
              </a:ext>
            </a:extLst>
          </p:cNvPr>
          <p:cNvSpPr/>
          <p:nvPr/>
        </p:nvSpPr>
        <p:spPr>
          <a:xfrm rot="16200000">
            <a:off x="7262767" y="4482238"/>
            <a:ext cx="307182" cy="528614"/>
          </a:xfrm>
          <a:prstGeom prst="rtTriangle">
            <a:avLst/>
          </a:prstGeom>
          <a:solidFill>
            <a:srgbClr val="5151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53BCCD-5D47-4477-91C9-B2074F807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56" y="1420213"/>
            <a:ext cx="1537124" cy="950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D624D3-43F4-401A-9EE7-C50183EC3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700" y="1265589"/>
            <a:ext cx="1589946" cy="12677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D53F48-7CB4-44F7-A602-A40DEA4C3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6182" y="1220598"/>
            <a:ext cx="1589945" cy="130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4CF91-1264-4438-9DDA-AE4F9208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-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E28ECB-3800-415D-B01F-EC7EBE0F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40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C41EAA-D037-4924-B846-BC1177D9F305}"/>
              </a:ext>
            </a:extLst>
          </p:cNvPr>
          <p:cNvSpPr txBox="1">
            <a:spLocks/>
          </p:cNvSpPr>
          <p:nvPr/>
        </p:nvSpPr>
        <p:spPr>
          <a:xfrm>
            <a:off x="-34632" y="1206499"/>
            <a:ext cx="9144000" cy="3096143"/>
          </a:xfrm>
          <a:prstGeom prst="rect">
            <a:avLst/>
          </a:prstGeom>
        </p:spPr>
        <p:txBody>
          <a:bodyPr anchor="t"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80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Good understanding of </a:t>
            </a:r>
            <a:r>
              <a:rPr lang="en-US" sz="2000" b="1" dirty="0"/>
              <a:t>nucleation/propagation effects </a:t>
            </a:r>
            <a:r>
              <a:rPr lang="en-US" sz="2000" dirty="0"/>
              <a:t>and their interplay</a:t>
            </a:r>
          </a:p>
          <a:p>
            <a:r>
              <a:rPr lang="en-US" sz="2000" dirty="0"/>
              <a:t>Explanation for wake-up and cycling-induced </a:t>
            </a:r>
            <a:r>
              <a:rPr lang="en-US" sz="2000" b="1" dirty="0"/>
              <a:t>phase ratio change</a:t>
            </a:r>
            <a:r>
              <a:rPr lang="en-US" sz="2000" dirty="0"/>
              <a:t> in Si:HfO</a:t>
            </a:r>
            <a:r>
              <a:rPr lang="en-US" sz="2000" baseline="-25000" dirty="0"/>
              <a:t>2</a:t>
            </a:r>
          </a:p>
          <a:p>
            <a:r>
              <a:rPr lang="en-US" sz="2000" dirty="0"/>
              <a:t>Improved model for </a:t>
            </a:r>
            <a:r>
              <a:rPr lang="en-US" sz="2000" b="1" dirty="0"/>
              <a:t>imprint</a:t>
            </a:r>
            <a:r>
              <a:rPr lang="en-US" sz="2000" dirty="0"/>
              <a:t> in </a:t>
            </a:r>
            <a:r>
              <a:rPr lang="en-US" sz="2000" dirty="0" err="1"/>
              <a:t>ferrocaps</a:t>
            </a:r>
            <a:r>
              <a:rPr lang="en-US" sz="2000" dirty="0"/>
              <a:t> and –</a:t>
            </a:r>
            <a:r>
              <a:rPr lang="en-US" sz="2000" dirty="0" err="1"/>
              <a:t>fets</a:t>
            </a:r>
            <a:endParaRPr lang="en-US" sz="2000" dirty="0"/>
          </a:p>
          <a:p>
            <a:r>
              <a:rPr lang="en-US" sz="2000" dirty="0"/>
              <a:t>Working </a:t>
            </a:r>
            <a:r>
              <a:rPr lang="en-US" sz="2000" b="1" dirty="0"/>
              <a:t>La-doped HfO</a:t>
            </a:r>
            <a:r>
              <a:rPr lang="en-US" sz="2000" b="1" baseline="-25000" dirty="0"/>
              <a:t>2</a:t>
            </a:r>
            <a:r>
              <a:rPr lang="en-US" sz="2000" b="1" dirty="0"/>
              <a:t> </a:t>
            </a:r>
            <a:r>
              <a:rPr lang="en-US" sz="2000" dirty="0"/>
              <a:t>layer developed (cap level)</a:t>
            </a:r>
          </a:p>
          <a:p>
            <a:r>
              <a:rPr lang="en-US" sz="2000" dirty="0"/>
              <a:t>Improved </a:t>
            </a:r>
            <a:r>
              <a:rPr lang="en-US" sz="2000" b="1" dirty="0"/>
              <a:t>endurance</a:t>
            </a:r>
            <a:r>
              <a:rPr lang="en-US" sz="2000" dirty="0"/>
              <a:t> on 2D and 3D GAA </a:t>
            </a:r>
            <a:r>
              <a:rPr lang="en-US" sz="2000" dirty="0" err="1"/>
              <a:t>FerroFET</a:t>
            </a:r>
            <a:r>
              <a:rPr lang="en-US" sz="2000" dirty="0"/>
              <a:t> (1E5 cycles)</a:t>
            </a:r>
          </a:p>
          <a:p>
            <a:r>
              <a:rPr lang="en-US" sz="2000" dirty="0"/>
              <a:t>Good yield and </a:t>
            </a:r>
            <a:r>
              <a:rPr lang="en-US" sz="2000" b="1" dirty="0"/>
              <a:t>large memory window</a:t>
            </a:r>
            <a:r>
              <a:rPr lang="en-US" sz="2000" dirty="0"/>
              <a:t> (~3V) obtained on 2</a:t>
            </a:r>
            <a:r>
              <a:rPr lang="en-US" sz="2000" baseline="30000" dirty="0"/>
              <a:t>nd</a:t>
            </a:r>
            <a:r>
              <a:rPr lang="en-US" sz="2000" dirty="0"/>
              <a:t> 3D trench </a:t>
            </a:r>
            <a:r>
              <a:rPr lang="en-US" sz="2000" dirty="0" err="1"/>
              <a:t>FerroFET</a:t>
            </a:r>
            <a:r>
              <a:rPr lang="en-US" sz="2000" dirty="0"/>
              <a:t> lot</a:t>
            </a:r>
          </a:p>
          <a:p>
            <a:pPr marL="0" indent="0">
              <a:buFontTx/>
              <a:buNone/>
            </a:pPr>
            <a:endParaRPr lang="en-US" sz="1200" dirty="0">
              <a:latin typeface="+mj-lt"/>
            </a:endParaRPr>
          </a:p>
          <a:p>
            <a:pPr marL="0" indent="0"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53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27B4B7-3914-4778-B2A2-2A5BEBB0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355308"/>
            <a:ext cx="8839200" cy="430887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E19C6-3542-4140-8063-391F3024F9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411480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36216C-5BC3-7C44-80F8-E30864FFC22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1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7DDA-85FD-4DFF-9082-85B16E13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79" y="126918"/>
            <a:ext cx="8753475" cy="769441"/>
          </a:xfrm>
        </p:spPr>
        <p:txBody>
          <a:bodyPr/>
          <a:lstStyle/>
          <a:p>
            <a:r>
              <a:rPr lang="en-GB" dirty="0"/>
              <a:t>Ab initio study of ferroelectric switching dynamics </a:t>
            </a:r>
            <a:r>
              <a:rPr lang="en-US" dirty="0"/>
              <a:t>in H</a:t>
            </a:r>
            <a:r>
              <a:rPr lang="en-US" cap="none" dirty="0"/>
              <a:t>f</a:t>
            </a:r>
            <a:r>
              <a:rPr lang="en-US" dirty="0"/>
              <a:t>O</a:t>
            </a:r>
            <a:r>
              <a:rPr lang="en-US" baseline="-25000" dirty="0"/>
              <a:t>2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5D639F-20CE-4789-8EA9-386C7557BEFC}"/>
              </a:ext>
            </a:extLst>
          </p:cNvPr>
          <p:cNvGrpSpPr/>
          <p:nvPr/>
        </p:nvGrpSpPr>
        <p:grpSpPr>
          <a:xfrm>
            <a:off x="225046" y="896359"/>
            <a:ext cx="2246540" cy="1732936"/>
            <a:chOff x="308974" y="1334729"/>
            <a:chExt cx="2246540" cy="17329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BF3D8F-DFF1-42D6-A176-91F5D151C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974" y="1573872"/>
              <a:ext cx="2246540" cy="149379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E92841-17D0-4E2D-B769-C96731E92DCB}"/>
                </a:ext>
              </a:extLst>
            </p:cNvPr>
            <p:cNvSpPr txBox="1"/>
            <p:nvPr/>
          </p:nvSpPr>
          <p:spPr>
            <a:xfrm>
              <a:off x="589935" y="1334729"/>
              <a:ext cx="1965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Polarization reversal barrier</a:t>
              </a:r>
              <a:endParaRPr lang="en-GB" sz="1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BDDF8E3-5CEE-4C7F-BAC8-9F30F2EBE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2" t="7740" r="7877"/>
          <a:stretch/>
        </p:blipFill>
        <p:spPr>
          <a:xfrm>
            <a:off x="165479" y="2753347"/>
            <a:ext cx="2491643" cy="20460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CAAE0C-A57F-48F1-9ECD-F1ADA52E3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87" y="2616708"/>
            <a:ext cx="1058029" cy="63430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CA30F70-3346-4A91-B1C3-E8F3DB949598}"/>
              </a:ext>
            </a:extLst>
          </p:cNvPr>
          <p:cNvGrpSpPr/>
          <p:nvPr/>
        </p:nvGrpSpPr>
        <p:grpSpPr>
          <a:xfrm>
            <a:off x="2761088" y="901633"/>
            <a:ext cx="3636794" cy="3299333"/>
            <a:chOff x="3089281" y="1165680"/>
            <a:chExt cx="3636794" cy="329933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1B9FDE5-C97A-4B99-8D4A-EDFE11D1F640}"/>
                </a:ext>
              </a:extLst>
            </p:cNvPr>
            <p:cNvGrpSpPr/>
            <p:nvPr/>
          </p:nvGrpSpPr>
          <p:grpSpPr>
            <a:xfrm>
              <a:off x="3089281" y="1406612"/>
              <a:ext cx="3636794" cy="3058401"/>
              <a:chOff x="3611651" y="1739316"/>
              <a:chExt cx="3636794" cy="3058401"/>
            </a:xfrm>
          </p:grpSpPr>
          <p:pic>
            <p:nvPicPr>
              <p:cNvPr id="37" name="Picture 36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2B8831F0-75FE-480C-9DE0-18D8B47175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7443"/>
              <a:stretch/>
            </p:blipFill>
            <p:spPr>
              <a:xfrm>
                <a:off x="3611651" y="1739316"/>
                <a:ext cx="3344139" cy="1857136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5B84DA8-48EC-4BD7-B7CD-C3AD9CCB016E}"/>
                  </a:ext>
                </a:extLst>
              </p:cNvPr>
              <p:cNvGrpSpPr/>
              <p:nvPr/>
            </p:nvGrpSpPr>
            <p:grpSpPr>
              <a:xfrm>
                <a:off x="4187516" y="2793115"/>
                <a:ext cx="1742391" cy="246221"/>
                <a:chOff x="5989903" y="1870905"/>
                <a:chExt cx="1742391" cy="246221"/>
              </a:xfrm>
            </p:grpSpPr>
            <p:cxnSp>
              <p:nvCxnSpPr>
                <p:cNvPr id="39" name="Connector: Elbow 38">
                  <a:extLst>
                    <a:ext uri="{FF2B5EF4-FFF2-40B4-BE49-F238E27FC236}">
                      <a16:creationId xmlns:a16="http://schemas.microsoft.com/office/drawing/2014/main" id="{07AB8A31-DA4D-4815-BFEB-05CE133AAB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89903" y="1899256"/>
                  <a:ext cx="1742391" cy="173403"/>
                </a:xfrm>
                <a:prstGeom prst="bentConnector3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991791E-D158-45DE-8F06-A82BD69207E4}"/>
                    </a:ext>
                  </a:extLst>
                </p:cNvPr>
                <p:cNvSpPr txBox="1"/>
                <p:nvPr/>
              </p:nvSpPr>
              <p:spPr>
                <a:xfrm>
                  <a:off x="6261023" y="1870905"/>
                  <a:ext cx="120015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1</a:t>
                  </a:r>
                  <a:r>
                    <a:rPr lang="en-US" sz="1000" baseline="30000" dirty="0"/>
                    <a:t>st</a:t>
                  </a:r>
                  <a:r>
                    <a:rPr lang="en-US" sz="1000" dirty="0"/>
                    <a:t> Nucleation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08A2205-7189-4799-B49D-3186FE518143}"/>
                  </a:ext>
                </a:extLst>
              </p:cNvPr>
              <p:cNvGrpSpPr/>
              <p:nvPr/>
            </p:nvGrpSpPr>
            <p:grpSpPr>
              <a:xfrm>
                <a:off x="5982532" y="2681237"/>
                <a:ext cx="981799" cy="246221"/>
                <a:chOff x="5772012" y="1878247"/>
                <a:chExt cx="2687671" cy="246221"/>
              </a:xfrm>
            </p:grpSpPr>
            <p:cxnSp>
              <p:nvCxnSpPr>
                <p:cNvPr id="42" name="Connector: Elbow 41">
                  <a:extLst>
                    <a:ext uri="{FF2B5EF4-FFF2-40B4-BE49-F238E27FC236}">
                      <a16:creationId xmlns:a16="http://schemas.microsoft.com/office/drawing/2014/main" id="{29F3E3FC-5C3F-4E55-AFB4-001D279260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89903" y="1899256"/>
                  <a:ext cx="1742391" cy="173403"/>
                </a:xfrm>
                <a:prstGeom prst="bentConnector3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6C53855-8213-40B1-A318-969720B2F848}"/>
                    </a:ext>
                  </a:extLst>
                </p:cNvPr>
                <p:cNvSpPr txBox="1"/>
                <p:nvPr/>
              </p:nvSpPr>
              <p:spPr>
                <a:xfrm>
                  <a:off x="5772012" y="1878247"/>
                  <a:ext cx="268767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2</a:t>
                  </a:r>
                  <a:r>
                    <a:rPr lang="en-US" sz="1000" baseline="30000" dirty="0"/>
                    <a:t>nd</a:t>
                  </a:r>
                  <a:r>
                    <a:rPr lang="en-US" sz="1000" dirty="0"/>
                    <a:t> Nucleation</a:t>
                  </a:r>
                </a:p>
              </p:txBody>
            </p:sp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8854CF0-2460-477E-9F5F-643DA69C6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12445" y="3645717"/>
                <a:ext cx="1536000" cy="115200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EB7C6D8-6411-414B-9087-BADF8FA84D2C}"/>
                </a:ext>
              </a:extLst>
            </p:cNvPr>
            <p:cNvSpPr txBox="1"/>
            <p:nvPr/>
          </p:nvSpPr>
          <p:spPr>
            <a:xfrm>
              <a:off x="3551207" y="1165680"/>
              <a:ext cx="26250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Domain switching dynamics</a:t>
              </a:r>
              <a:endParaRPr lang="en-GB" sz="1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9CCAC37-436E-461A-8B59-049963CCF2D6}"/>
              </a:ext>
            </a:extLst>
          </p:cNvPr>
          <p:cNvGrpSpPr/>
          <p:nvPr/>
        </p:nvGrpSpPr>
        <p:grpSpPr>
          <a:xfrm>
            <a:off x="6250483" y="909516"/>
            <a:ext cx="2880000" cy="3419521"/>
            <a:chOff x="6250483" y="983256"/>
            <a:chExt cx="2880000" cy="3419521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1F9265FF-5AF2-4934-8C9C-48C74BE8EBCB}"/>
                </a:ext>
              </a:extLst>
            </p:cNvPr>
            <p:cNvGrpSpPr/>
            <p:nvPr/>
          </p:nvGrpSpPr>
          <p:grpSpPr>
            <a:xfrm>
              <a:off x="6250483" y="1093616"/>
              <a:ext cx="2880000" cy="3309161"/>
              <a:chOff x="6250483" y="1093616"/>
              <a:chExt cx="2880000" cy="3309161"/>
            </a:xfrm>
          </p:grpSpPr>
          <p:pic>
            <p:nvPicPr>
              <p:cNvPr id="67" name="Picture 66" descr="A picture containing screenshot&#10;&#10;Description automatically generated">
                <a:extLst>
                  <a:ext uri="{FF2B5EF4-FFF2-40B4-BE49-F238E27FC236}">
                    <a16:creationId xmlns:a16="http://schemas.microsoft.com/office/drawing/2014/main" id="{D44E6DF8-458F-49FE-852F-EA497643D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50483" y="1093616"/>
                <a:ext cx="2880000" cy="1728000"/>
              </a:xfrm>
              <a:prstGeom prst="rect">
                <a:avLst/>
              </a:prstGeom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E52BE144-E5D0-4B95-AB67-767ED7E6D25D}"/>
                  </a:ext>
                </a:extLst>
              </p:cNvPr>
              <p:cNvGrpSpPr/>
              <p:nvPr/>
            </p:nvGrpSpPr>
            <p:grpSpPr>
              <a:xfrm>
                <a:off x="6494139" y="2703632"/>
                <a:ext cx="2372793" cy="1699145"/>
                <a:chOff x="1625600" y="2411808"/>
                <a:chExt cx="2372793" cy="1699145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F8634837-E3E6-4A9A-8611-A47961B2171C}"/>
                    </a:ext>
                  </a:extLst>
                </p:cNvPr>
                <p:cNvGrpSpPr/>
                <p:nvPr/>
              </p:nvGrpSpPr>
              <p:grpSpPr>
                <a:xfrm>
                  <a:off x="1625600" y="2411808"/>
                  <a:ext cx="2372793" cy="1699145"/>
                  <a:chOff x="1625600" y="2411808"/>
                  <a:chExt cx="2372793" cy="1699145"/>
                </a:xfrm>
              </p:grpSpPr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9F0C73A8-0C9C-4E11-8B2A-AF5262692E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625600" y="2687277"/>
                    <a:ext cx="2372793" cy="1423676"/>
                  </a:xfrm>
                  <a:prstGeom prst="rect">
                    <a:avLst/>
                  </a:prstGeom>
                </p:spPr>
              </p:pic>
              <p:cxnSp>
                <p:nvCxnSpPr>
                  <p:cNvPr id="86" name="Straight Arrow Connector 85">
                    <a:extLst>
                      <a:ext uri="{FF2B5EF4-FFF2-40B4-BE49-F238E27FC236}">
                        <a16:creationId xmlns:a16="http://schemas.microsoft.com/office/drawing/2014/main" id="{0841D619-6E2C-474A-9A15-63095B3D5342}"/>
                      </a:ext>
                    </a:extLst>
                  </p:cNvPr>
                  <p:cNvCxnSpPr>
                    <a:stCxn id="85" idx="0"/>
                  </p:cNvCxnSpPr>
                  <p:nvPr/>
                </p:nvCxnSpPr>
                <p:spPr>
                  <a:xfrm flipV="1">
                    <a:off x="2811997" y="2411808"/>
                    <a:ext cx="868051" cy="275469"/>
                  </a:xfrm>
                  <a:prstGeom prst="straightConnector1">
                    <a:avLst/>
                  </a:prstGeom>
                  <a:ln w="3175" cmpd="sng">
                    <a:solidFill>
                      <a:schemeClr val="tx2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4E12FB7-1F15-4BCB-B212-6E6CB60339FC}"/>
                    </a:ext>
                  </a:extLst>
                </p:cNvPr>
                <p:cNvSpPr/>
                <p:nvPr/>
              </p:nvSpPr>
              <p:spPr>
                <a:xfrm>
                  <a:off x="2185682" y="2821460"/>
                  <a:ext cx="773417" cy="1129814"/>
                </a:xfrm>
                <a:prstGeom prst="rect">
                  <a:avLst/>
                </a:prstGeom>
                <a:solidFill>
                  <a:srgbClr val="3399FF">
                    <a:alpha val="49804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0000"/>
                      </a:solidFill>
                    </a:rPr>
                    <a:t>m</a:t>
                  </a:r>
                  <a:endParaRPr lang="en-US" sz="1200" b="1" dirty="0">
                    <a:solidFill>
                      <a:srgbClr val="FF0000"/>
                    </a:solidFill>
                  </a:endParaRPr>
                </a:p>
                <a:p>
                  <a:pPr algn="ctr"/>
                  <a:r>
                    <a:rPr lang="en-US" sz="1200" dirty="0">
                      <a:solidFill>
                        <a:srgbClr val="FFFF00"/>
                      </a:solidFill>
                    </a:rPr>
                    <a:t>Final</a:t>
                  </a: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8869A8C2-72D0-4BA9-883D-4BDDFA08DC72}"/>
                    </a:ext>
                  </a:extLst>
                </p:cNvPr>
                <p:cNvSpPr/>
                <p:nvPr/>
              </p:nvSpPr>
              <p:spPr>
                <a:xfrm>
                  <a:off x="3324499" y="2827945"/>
                  <a:ext cx="596998" cy="1129814"/>
                </a:xfrm>
                <a:prstGeom prst="rect">
                  <a:avLst/>
                </a:prstGeom>
                <a:solidFill>
                  <a:srgbClr val="3399FF">
                    <a:alpha val="49804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0000"/>
                      </a:solidFill>
                    </a:rPr>
                    <a:t>m</a:t>
                  </a:r>
                  <a:endParaRPr lang="en-US" sz="1200" b="1" dirty="0">
                    <a:solidFill>
                      <a:srgbClr val="FF0000"/>
                    </a:solidFill>
                  </a:endParaRPr>
                </a:p>
                <a:p>
                  <a:pPr algn="ctr"/>
                  <a:r>
                    <a:rPr lang="en-US" sz="1200" dirty="0">
                      <a:solidFill>
                        <a:srgbClr val="FFFF00"/>
                      </a:solidFill>
                    </a:rPr>
                    <a:t>Final</a:t>
                  </a:r>
                </a:p>
              </p:txBody>
            </p:sp>
          </p:grp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2B2EBE4A-7F8B-40A1-BCE7-6A18417EC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00333" y="1282087"/>
                <a:ext cx="1360406" cy="210008"/>
              </a:xfrm>
              <a:prstGeom prst="rect">
                <a:avLst/>
              </a:prstGeom>
            </p:spPr>
          </p:pic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3D0AA43B-3C7A-4962-902D-772BA0C6BB39}"/>
                  </a:ext>
                </a:extLst>
              </p:cNvPr>
              <p:cNvCxnSpPr>
                <a:cxnSpLocks/>
                <a:stCxn id="100" idx="2"/>
              </p:cNvCxnSpPr>
              <p:nvPr/>
            </p:nvCxnSpPr>
            <p:spPr>
              <a:xfrm flipH="1">
                <a:off x="6747387" y="1492095"/>
                <a:ext cx="933149" cy="199269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F1F614C-C204-4F61-BB42-93157B6ADCD0}"/>
                </a:ext>
              </a:extLst>
            </p:cNvPr>
            <p:cNvSpPr txBox="1"/>
            <p:nvPr/>
          </p:nvSpPr>
          <p:spPr>
            <a:xfrm>
              <a:off x="6747387" y="983256"/>
              <a:ext cx="217156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Crystal clamping</a:t>
              </a:r>
              <a:endParaRPr lang="en-GB" sz="1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ACF0227-DBB1-49AC-A859-ADADBE776AFF}"/>
              </a:ext>
            </a:extLst>
          </p:cNvPr>
          <p:cNvSpPr txBox="1"/>
          <p:nvPr/>
        </p:nvSpPr>
        <p:spPr>
          <a:xfrm>
            <a:off x="2805059" y="2946231"/>
            <a:ext cx="2056823" cy="938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 Switching = stochastic process of jumping across a barrier. Barrier is modulated by T, strain,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1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defects, etc.</a:t>
            </a:r>
            <a:endParaRPr lang="en-GB" sz="11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BF1BD-425C-47B2-8A99-07129DDA7ED9}"/>
              </a:ext>
            </a:extLst>
          </p:cNvPr>
          <p:cNvSpPr/>
          <p:nvPr/>
        </p:nvSpPr>
        <p:spPr>
          <a:xfrm>
            <a:off x="3501483" y="4386146"/>
            <a:ext cx="4244897" cy="67182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Gill Sans MT"/>
                <a:cs typeface="Gill Sans MT"/>
              </a:rPr>
              <a:t>2020: trapping-switching interaction study </a:t>
            </a:r>
            <a:endParaRPr lang="en-GB" sz="1800" b="1" dirty="0">
              <a:solidFill>
                <a:schemeClr val="tx1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2983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79C3-5B74-4703-82CF-6BEEC7B3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9" y="71489"/>
            <a:ext cx="8753475" cy="430887"/>
          </a:xfrm>
        </p:spPr>
        <p:txBody>
          <a:bodyPr/>
          <a:lstStyle/>
          <a:p>
            <a:r>
              <a:rPr lang="en-US" dirty="0"/>
              <a:t>Basic understanding and materials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D3D6F-5CA8-49B5-81C8-11CF68E7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411480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36216C-5BC3-7C44-80F8-E30864FFC22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BA3F1-8DBD-4522-ADB1-3D9836512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00" y="745083"/>
            <a:ext cx="3607673" cy="2317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4D11DC-F181-45C4-BA9D-1618CBD091DC}"/>
              </a:ext>
            </a:extLst>
          </p:cNvPr>
          <p:cNvSpPr txBox="1"/>
          <p:nvPr/>
        </p:nvSpPr>
        <p:spPr>
          <a:xfrm>
            <a:off x="-521860" y="1481186"/>
            <a:ext cx="295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ym typeface="Wingdings" panose="05000000000000000000" pitchFamily="2" charset="2"/>
              </a:rPr>
              <a:t>o-content decreases</a:t>
            </a:r>
          </a:p>
          <a:p>
            <a:pPr algn="ctr"/>
            <a:r>
              <a:rPr lang="en-US" sz="1200" b="1" i="1" dirty="0">
                <a:sym typeface="Wingdings" panose="05000000000000000000" pitchFamily="2" charset="2"/>
              </a:rPr>
              <a:t>m-content increase</a:t>
            </a:r>
            <a:endParaRPr lang="en-GB" sz="1200" b="1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FCBF1-844B-44A2-A742-A8EB110D9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986" y="968081"/>
            <a:ext cx="3098119" cy="2106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AB48A-5F58-4519-9760-81A1EB83A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45" y="3160470"/>
            <a:ext cx="3576320" cy="18156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568B9E8-6A6D-477B-B0C2-08BE375EF234}"/>
              </a:ext>
            </a:extLst>
          </p:cNvPr>
          <p:cNvGrpSpPr>
            <a:grpSpLocks noChangeAspect="1"/>
          </p:cNvGrpSpPr>
          <p:nvPr/>
        </p:nvGrpSpPr>
        <p:grpSpPr>
          <a:xfrm>
            <a:off x="2437742" y="3317566"/>
            <a:ext cx="478801" cy="155003"/>
            <a:chOff x="4760048" y="3536884"/>
            <a:chExt cx="745371" cy="241300"/>
          </a:xfrm>
        </p:grpSpPr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9939A046-B2E3-47E0-B612-EB7AA4712033}"/>
                </a:ext>
              </a:extLst>
            </p:cNvPr>
            <p:cNvSpPr/>
            <p:nvPr/>
          </p:nvSpPr>
          <p:spPr>
            <a:xfrm rot="10800000">
              <a:off x="4760048" y="3536884"/>
              <a:ext cx="273050" cy="2413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7B4528F1-5CDA-49DC-A168-B22304A66762}"/>
                </a:ext>
              </a:extLst>
            </p:cNvPr>
            <p:cNvSpPr/>
            <p:nvPr/>
          </p:nvSpPr>
          <p:spPr>
            <a:xfrm>
              <a:off x="5232369" y="3536884"/>
              <a:ext cx="273050" cy="2413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09AF41-61FD-4120-80C2-6D88566C8A53}"/>
              </a:ext>
            </a:extLst>
          </p:cNvPr>
          <p:cNvGrpSpPr>
            <a:grpSpLocks noChangeAspect="1"/>
          </p:cNvGrpSpPr>
          <p:nvPr/>
        </p:nvGrpSpPr>
        <p:grpSpPr>
          <a:xfrm>
            <a:off x="3160172" y="3340728"/>
            <a:ext cx="428519" cy="205284"/>
            <a:chOff x="4822448" y="3474485"/>
            <a:chExt cx="667095" cy="319574"/>
          </a:xfrm>
        </p:grpSpPr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44C68EEB-6604-47E5-96E4-F0BA4FDD5B2C}"/>
                </a:ext>
              </a:extLst>
            </p:cNvPr>
            <p:cNvSpPr/>
            <p:nvPr/>
          </p:nvSpPr>
          <p:spPr>
            <a:xfrm rot="5400000">
              <a:off x="4760048" y="3536885"/>
              <a:ext cx="241302" cy="11650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6208D71F-7FF5-4D50-A54A-67E0628D8341}"/>
                </a:ext>
              </a:extLst>
            </p:cNvPr>
            <p:cNvSpPr/>
            <p:nvPr/>
          </p:nvSpPr>
          <p:spPr>
            <a:xfrm rot="5400000">
              <a:off x="5232368" y="3536884"/>
              <a:ext cx="273051" cy="24129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BA76E8E-7737-4DD0-BA97-17542E8E534B}"/>
              </a:ext>
            </a:extLst>
          </p:cNvPr>
          <p:cNvSpPr txBox="1"/>
          <p:nvPr/>
        </p:nvSpPr>
        <p:spPr>
          <a:xfrm>
            <a:off x="1002864" y="3219889"/>
            <a:ext cx="13068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464749"/>
                </a:solidFill>
              </a:rPr>
              <a:t>90º domain flip to accommodate strain</a:t>
            </a:r>
            <a:endParaRPr lang="en-GB" sz="1050" b="1" dirty="0">
              <a:solidFill>
                <a:srgbClr val="464749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831FFF-9BA5-439D-B85D-A19086EACAF5}"/>
              </a:ext>
            </a:extLst>
          </p:cNvPr>
          <p:cNvSpPr/>
          <p:nvPr/>
        </p:nvSpPr>
        <p:spPr>
          <a:xfrm>
            <a:off x="1935087" y="3095361"/>
            <a:ext cx="1443100" cy="63252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latin typeface="Gill Sans MT"/>
              <a:cs typeface="Gill Sans M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AB2777-8FA6-43C5-860A-A9364F3C0582}"/>
              </a:ext>
            </a:extLst>
          </p:cNvPr>
          <p:cNvSpPr txBox="1"/>
          <p:nvPr/>
        </p:nvSpPr>
        <p:spPr>
          <a:xfrm>
            <a:off x="5351666" y="3153589"/>
            <a:ext cx="3792334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</a:pPr>
            <a:r>
              <a:rPr lang="en-US" sz="1600" b="1" dirty="0"/>
              <a:t>2020: </a:t>
            </a:r>
          </a:p>
          <a:p>
            <a:pPr>
              <a:buClr>
                <a:schemeClr val="accent3"/>
              </a:buClr>
            </a:pPr>
            <a:r>
              <a:rPr lang="en-US" sz="1600" b="1" dirty="0"/>
              <a:t>- nanograin exploration  for more uniform response</a:t>
            </a:r>
          </a:p>
          <a:p>
            <a:pPr>
              <a:buClr>
                <a:schemeClr val="accent3"/>
              </a:buClr>
            </a:pPr>
            <a:r>
              <a:rPr lang="en-US" sz="1600" b="1" dirty="0"/>
              <a:t>- new dopants </a:t>
            </a:r>
            <a:r>
              <a:rPr lang="en-US" sz="1600" b="1" dirty="0" err="1"/>
              <a:t>Gd</a:t>
            </a:r>
            <a:r>
              <a:rPr lang="en-US" sz="1600" b="1" dirty="0"/>
              <a:t>/Y in HfO</a:t>
            </a:r>
            <a:r>
              <a:rPr lang="en-US" sz="1600" b="1" baseline="-25000" dirty="0"/>
              <a:t>2</a:t>
            </a:r>
          </a:p>
          <a:p>
            <a:pPr>
              <a:buClr>
                <a:schemeClr val="accent3"/>
              </a:buClr>
            </a:pPr>
            <a:r>
              <a:rPr lang="en-US" sz="1600" b="1" dirty="0"/>
              <a:t>- HfZrO</a:t>
            </a:r>
            <a:r>
              <a:rPr lang="en-US" sz="1600" b="1" baseline="-25000" dirty="0"/>
              <a:t>4</a:t>
            </a:r>
            <a:r>
              <a:rPr lang="en-US" sz="1600" b="1" dirty="0"/>
              <a:t> will be revisited in </a:t>
            </a:r>
            <a:r>
              <a:rPr lang="en-US" sz="1600" b="1" dirty="0" err="1"/>
              <a:t>MiM</a:t>
            </a:r>
            <a:r>
              <a:rPr lang="en-US" sz="1600" b="1" dirty="0"/>
              <a:t> caps (+ doping) as well as alternative ferroelectrics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B3B38EE-7A1B-47B1-8634-4560267D35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459" y="469616"/>
            <a:ext cx="8753475" cy="338554"/>
          </a:xfrm>
        </p:spPr>
        <p:txBody>
          <a:bodyPr/>
          <a:lstStyle/>
          <a:p>
            <a:r>
              <a:rPr lang="en-US" dirty="0"/>
              <a:t>Grain re-orientation identified as main mechanism for wake 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58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7" grpId="0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CBE31-3997-4AB2-B3DA-7C300AEC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Nanograin for ferro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0B355-28A4-48D8-9912-E60F8E89D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44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BC95E-E4A7-47FD-B537-1431D9619F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630" y="576315"/>
            <a:ext cx="8915637" cy="646331"/>
          </a:xfrm>
        </p:spPr>
        <p:txBody>
          <a:bodyPr/>
          <a:lstStyle/>
          <a:p>
            <a:r>
              <a:rPr lang="en-US" dirty="0"/>
              <a:t>Variability and coercive field control through grain size engineering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ECAE3-3BDD-42AB-8ED7-A8860182BA3F}"/>
              </a:ext>
            </a:extLst>
          </p:cNvPr>
          <p:cNvSpPr txBox="1"/>
          <p:nvPr/>
        </p:nvSpPr>
        <p:spPr>
          <a:xfrm>
            <a:off x="3976438" y="1016063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 </a:t>
            </a:r>
            <a:endParaRPr lang="en-GB" sz="1600" b="1" u="sng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F0C7E-6AAF-4397-A4B3-E752ABF7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029" y="1185340"/>
            <a:ext cx="2388341" cy="30276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131959-C358-44B8-BD0E-59FA6B5F0725}"/>
              </a:ext>
            </a:extLst>
          </p:cNvPr>
          <p:cNvSpPr txBox="1"/>
          <p:nvPr/>
        </p:nvSpPr>
        <p:spPr>
          <a:xfrm>
            <a:off x="2800667" y="4232034"/>
            <a:ext cx="210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Nanograin could provide better control</a:t>
            </a:r>
          </a:p>
          <a:p>
            <a:pPr algn="ctr"/>
            <a:r>
              <a:rPr lang="en-US" sz="1200" dirty="0" err="1"/>
              <a:t>Yoo</a:t>
            </a:r>
            <a:r>
              <a:rPr lang="en-US" sz="1200" dirty="0"/>
              <a:t> et al., IEDM 2017, p481</a:t>
            </a:r>
            <a:endParaRPr lang="en-GB" sz="12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BA727-C4DD-4E9E-BA1B-D83D66167E70}"/>
              </a:ext>
            </a:extLst>
          </p:cNvPr>
          <p:cNvSpPr txBox="1"/>
          <p:nvPr/>
        </p:nvSpPr>
        <p:spPr>
          <a:xfrm>
            <a:off x="5240468" y="1534690"/>
            <a:ext cx="383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Requires accurate annealing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Requires also adequate metrology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Benefit to be proven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6AC771-288F-48AB-BB9E-BBE11AACE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871" y="2551242"/>
            <a:ext cx="3016126" cy="242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E9B673-0D14-4408-9FA0-D7A83C156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" y="1248188"/>
            <a:ext cx="3082670" cy="2003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0716D8-3095-43C7-B140-C1CA34B54DFC}"/>
              </a:ext>
            </a:extLst>
          </p:cNvPr>
          <p:cNvSpPr txBox="1"/>
          <p:nvPr/>
        </p:nvSpPr>
        <p:spPr>
          <a:xfrm>
            <a:off x="406400" y="3610187"/>
            <a:ext cx="174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Large </a:t>
            </a:r>
            <a:r>
              <a:rPr lang="en-US" sz="1200" dirty="0" err="1"/>
              <a:t>WiW</a:t>
            </a:r>
            <a:r>
              <a:rPr lang="en-US" sz="1200" dirty="0"/>
              <a:t> variation in (single shot) ferro characteristics </a:t>
            </a:r>
            <a:endParaRPr lang="en-GB" sz="1200" dirty="0" err="1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897829C-3A55-4777-A21F-A92A96A3E220}"/>
              </a:ext>
            </a:extLst>
          </p:cNvPr>
          <p:cNvSpPr/>
          <p:nvPr/>
        </p:nvSpPr>
        <p:spPr>
          <a:xfrm>
            <a:off x="2800667" y="2335451"/>
            <a:ext cx="220240" cy="340016"/>
          </a:xfrm>
          <a:prstGeom prst="rightArrow">
            <a:avLst/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8868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1E1273-0737-43D7-B879-D7A10766B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4" y="2256141"/>
            <a:ext cx="3600000" cy="2233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8C0E13-67A5-48BB-B91E-89C81EE2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endurance 2D FeFET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3457A-9689-49C8-820C-95725D12F81D}"/>
              </a:ext>
            </a:extLst>
          </p:cNvPr>
          <p:cNvSpPr/>
          <p:nvPr/>
        </p:nvSpPr>
        <p:spPr>
          <a:xfrm>
            <a:off x="160631" y="680632"/>
            <a:ext cx="44113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IL: 1nm SiO</a:t>
            </a:r>
            <a:r>
              <a:rPr lang="en-GB" sz="1400" baseline="-25000" dirty="0">
                <a:solidFill>
                  <a:srgbClr val="000000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Ferro: 9.5nm/3.6% 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MG: </a:t>
            </a:r>
            <a:r>
              <a:rPr lang="en-GB" sz="1400" b="1" dirty="0">
                <a:solidFill>
                  <a:srgbClr val="D54756"/>
                </a:solidFill>
              </a:rPr>
              <a:t>2PVD-Si</a:t>
            </a:r>
            <a:r>
              <a:rPr lang="en-GB" sz="1400" dirty="0">
                <a:solidFill>
                  <a:srgbClr val="000000"/>
                </a:solidFill>
              </a:rPr>
              <a:t>/5ALD-TiN/2PVD-Si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PG: 50CVD-Si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PDA: 1000C,30s,N2/O</a:t>
            </a:r>
            <a:r>
              <a:rPr lang="en-GB" sz="140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6E808-9B12-4E9B-8109-2AE60B29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38" y="111601"/>
            <a:ext cx="1732768" cy="1952736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FFFFA189-8AD4-46FA-AD43-2CE1B3F3A75E}"/>
              </a:ext>
            </a:extLst>
          </p:cNvPr>
          <p:cNvSpPr/>
          <p:nvPr/>
        </p:nvSpPr>
        <p:spPr>
          <a:xfrm rot="10800000">
            <a:off x="484617" y="2417723"/>
            <a:ext cx="82012" cy="1548580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latin typeface="Gill Sans MT"/>
              <a:cs typeface="Gill Sans M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2D337-3712-4B8D-B61D-F03F3DAD1327}"/>
              </a:ext>
            </a:extLst>
          </p:cNvPr>
          <p:cNvSpPr txBox="1"/>
          <p:nvPr/>
        </p:nvSpPr>
        <p:spPr>
          <a:xfrm>
            <a:off x="229894" y="2002225"/>
            <a:ext cx="5914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464749"/>
                </a:solidFill>
              </a:rPr>
              <a:t>FE MW</a:t>
            </a:r>
            <a:endParaRPr lang="en-GB" sz="1050" b="1" dirty="0">
              <a:solidFill>
                <a:srgbClr val="46474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07EFD5-F554-4295-8350-8B7BC7D0E531}"/>
              </a:ext>
            </a:extLst>
          </p:cNvPr>
          <p:cNvSpPr txBox="1"/>
          <p:nvPr/>
        </p:nvSpPr>
        <p:spPr>
          <a:xfrm>
            <a:off x="966051" y="2008258"/>
            <a:ext cx="2182101" cy="25391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Asymmetric pulse </a:t>
            </a:r>
            <a:r>
              <a:rPr lang="en-US" sz="1050" b="1" dirty="0">
                <a:solidFill>
                  <a:schemeClr val="bg1"/>
                </a:solidFill>
              </a:rPr>
              <a:t>+4V </a:t>
            </a:r>
            <a:r>
              <a:rPr lang="en-US" sz="1050" dirty="0">
                <a:solidFill>
                  <a:schemeClr val="bg1"/>
                </a:solidFill>
              </a:rPr>
              <a:t>/ -5V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CA634DB5-170C-410A-93EF-88A451CE7326}"/>
              </a:ext>
            </a:extLst>
          </p:cNvPr>
          <p:cNvSpPr/>
          <p:nvPr/>
        </p:nvSpPr>
        <p:spPr>
          <a:xfrm rot="20099899">
            <a:off x="8108806" y="1594724"/>
            <a:ext cx="467508" cy="253886"/>
          </a:xfrm>
          <a:prstGeom prst="parallelogram">
            <a:avLst>
              <a:gd name="adj" fmla="val 50534"/>
            </a:avLst>
          </a:prstGeom>
          <a:noFill/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b="1" dirty="0">
              <a:latin typeface="Gill Sans MT"/>
              <a:cs typeface="Gill Sans M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C599E0B-79F5-46CC-B746-EFB4472E0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282856"/>
            <a:ext cx="1662058" cy="1293998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5344EF-8F6A-460F-B4BD-36962435B482}"/>
              </a:ext>
            </a:extLst>
          </p:cNvPr>
          <p:cNvCxnSpPr>
            <a:cxnSpLocks/>
          </p:cNvCxnSpPr>
          <p:nvPr/>
        </p:nvCxnSpPr>
        <p:spPr>
          <a:xfrm flipH="1" flipV="1">
            <a:off x="6234060" y="279205"/>
            <a:ext cx="2266474" cy="1228620"/>
          </a:xfrm>
          <a:prstGeom prst="line">
            <a:avLst/>
          </a:prstGeom>
          <a:ln w="3175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E0E295-1803-41E4-B398-233FFF0CB677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1576854"/>
            <a:ext cx="3622490" cy="358657"/>
          </a:xfrm>
          <a:prstGeom prst="line">
            <a:avLst/>
          </a:prstGeom>
          <a:ln w="3175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52F1508-6BF9-4A78-A610-E819CB0CF906}"/>
              </a:ext>
            </a:extLst>
          </p:cNvPr>
          <p:cNvSpPr txBox="1"/>
          <p:nvPr/>
        </p:nvSpPr>
        <p:spPr>
          <a:xfrm>
            <a:off x="1323464" y="2300563"/>
            <a:ext cx="1796913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464749"/>
                </a:solidFill>
              </a:defRPr>
            </a:lvl1pPr>
          </a:lstStyle>
          <a:p>
            <a:r>
              <a:rPr lang="en-US" sz="800" dirty="0"/>
              <a:t>~0.8V MW @ 1e5cycles</a:t>
            </a:r>
            <a:endParaRPr lang="en-GB" sz="8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F974361-F1B5-4888-9028-92B50A8895F8}"/>
              </a:ext>
            </a:extLst>
          </p:cNvPr>
          <p:cNvSpPr/>
          <p:nvPr/>
        </p:nvSpPr>
        <p:spPr>
          <a:xfrm rot="2557177">
            <a:off x="2976532" y="2755280"/>
            <a:ext cx="653881" cy="6123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DF674C0-2F25-45AC-9AEB-A411E39444FF}"/>
              </a:ext>
            </a:extLst>
          </p:cNvPr>
          <p:cNvSpPr/>
          <p:nvPr/>
        </p:nvSpPr>
        <p:spPr>
          <a:xfrm>
            <a:off x="4189063" y="1133577"/>
            <a:ext cx="444285" cy="186988"/>
          </a:xfrm>
          <a:prstGeom prst="rightArrow">
            <a:avLst/>
          </a:prstGeom>
          <a:solidFill>
            <a:schemeClr val="bg2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A344E8-C065-4835-A23A-A20AF8F960FA}"/>
              </a:ext>
            </a:extLst>
          </p:cNvPr>
          <p:cNvSpPr txBox="1"/>
          <p:nvPr/>
        </p:nvSpPr>
        <p:spPr>
          <a:xfrm>
            <a:off x="2772937" y="4653776"/>
            <a:ext cx="374680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464749"/>
                </a:solidFill>
              </a:rPr>
              <a:t>2020: need to improve retention</a:t>
            </a:r>
            <a:endParaRPr lang="en-GB" sz="1800" b="1" dirty="0">
              <a:solidFill>
                <a:srgbClr val="464749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9F8C39-6680-4DE0-B5F7-C18E759F20C3}"/>
              </a:ext>
            </a:extLst>
          </p:cNvPr>
          <p:cNvGrpSpPr/>
          <p:nvPr/>
        </p:nvGrpSpPr>
        <p:grpSpPr>
          <a:xfrm>
            <a:off x="4923464" y="2133366"/>
            <a:ext cx="3538560" cy="2460526"/>
            <a:chOff x="4572000" y="1765564"/>
            <a:chExt cx="3890024" cy="25881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9548F5-8A0C-4436-808A-9E3BCD4DB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1765564"/>
              <a:ext cx="3890024" cy="258812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46352C-5F2A-4024-84A6-8D0272A6A9C1}"/>
                </a:ext>
              </a:extLst>
            </p:cNvPr>
            <p:cNvSpPr txBox="1"/>
            <p:nvPr/>
          </p:nvSpPr>
          <p:spPr>
            <a:xfrm>
              <a:off x="7155034" y="2285977"/>
              <a:ext cx="631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en-US" sz="1200" baseline="-25000" dirty="0" err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aft_pos</a:t>
              </a:r>
              <a:endParaRPr lang="en-GB" sz="12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52E7FA-DF80-4147-8B73-54EDEB3FE9C4}"/>
                </a:ext>
              </a:extLst>
            </p:cNvPr>
            <p:cNvSpPr txBox="1"/>
            <p:nvPr/>
          </p:nvSpPr>
          <p:spPr>
            <a:xfrm>
              <a:off x="7290501" y="3059624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en-US" sz="1200" baseline="-25000" dirty="0" err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aft_neg</a:t>
              </a:r>
              <a:endParaRPr lang="en-GB" sz="12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3" name="Arrow: Up-Down 32">
            <a:extLst>
              <a:ext uri="{FF2B5EF4-FFF2-40B4-BE49-F238E27FC236}">
                <a16:creationId xmlns:a16="http://schemas.microsoft.com/office/drawing/2014/main" id="{B4D0C1BF-890D-4298-80FB-ECACB8BDCBCF}"/>
              </a:ext>
            </a:extLst>
          </p:cNvPr>
          <p:cNvSpPr/>
          <p:nvPr/>
        </p:nvSpPr>
        <p:spPr>
          <a:xfrm>
            <a:off x="8044654" y="3049828"/>
            <a:ext cx="110671" cy="313802"/>
          </a:xfrm>
          <a:prstGeom prst="up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065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2B7C-7CF6-4B4D-828D-365B4BEF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33" y="130626"/>
            <a:ext cx="8753475" cy="430887"/>
          </a:xfrm>
        </p:spPr>
        <p:txBody>
          <a:bodyPr/>
          <a:lstStyle/>
          <a:p>
            <a:r>
              <a:rPr lang="en-US" dirty="0"/>
              <a:t>Further improvements on 3D </a:t>
            </a:r>
            <a:r>
              <a:rPr lang="en-US" dirty="0" err="1"/>
              <a:t>FeFET</a:t>
            </a:r>
            <a:r>
              <a:rPr lang="en-US" dirty="0"/>
              <a:t> planned for 2020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7956A-40E1-48D2-A657-1E2270111555}"/>
              </a:ext>
            </a:extLst>
          </p:cNvPr>
          <p:cNvGrpSpPr/>
          <p:nvPr/>
        </p:nvGrpSpPr>
        <p:grpSpPr>
          <a:xfrm>
            <a:off x="9320" y="650012"/>
            <a:ext cx="4477722" cy="2534285"/>
            <a:chOff x="93114" y="1077929"/>
            <a:chExt cx="4477722" cy="2534285"/>
          </a:xfrm>
        </p:grpSpPr>
        <p:pic>
          <p:nvPicPr>
            <p:cNvPr id="5" name="Content Placeholder 6" descr="A close up of a map&#10;&#10;Description automatically generated">
              <a:extLst>
                <a:ext uri="{FF2B5EF4-FFF2-40B4-BE49-F238E27FC236}">
                  <a16:creationId xmlns:a16="http://schemas.microsoft.com/office/drawing/2014/main" id="{CF1E7C15-CE86-4C35-9CAC-C5D661D1D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14" y="1077929"/>
              <a:ext cx="4477722" cy="25342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E64B59-6B9D-4A32-89BE-5D588A43B749}"/>
                </a:ext>
              </a:extLst>
            </p:cNvPr>
            <p:cNvSpPr txBox="1"/>
            <p:nvPr/>
          </p:nvSpPr>
          <p:spPr>
            <a:xfrm>
              <a:off x="641929" y="1934733"/>
              <a:ext cx="593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3"/>
                  </a:solidFill>
                </a:rPr>
                <a:t>MW</a:t>
              </a:r>
            </a:p>
            <a:p>
              <a:pPr algn="ctr"/>
              <a:r>
                <a:rPr lang="en-US" sz="900" dirty="0">
                  <a:solidFill>
                    <a:schemeClr val="accent3"/>
                  </a:solidFill>
                </a:rPr>
                <a:t>CG</a:t>
              </a:r>
              <a:endParaRPr lang="en-GB" sz="900" dirty="0" err="1">
                <a:solidFill>
                  <a:schemeClr val="accent3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63FDC02-C2C6-46D7-A0F5-889F60A40720}"/>
                </a:ext>
              </a:extLst>
            </p:cNvPr>
            <p:cNvCxnSpPr>
              <a:cxnSpLocks/>
            </p:cNvCxnSpPr>
            <p:nvPr/>
          </p:nvCxnSpPr>
          <p:spPr>
            <a:xfrm>
              <a:off x="641929" y="1402616"/>
              <a:ext cx="0" cy="1556676"/>
            </a:xfrm>
            <a:prstGeom prst="straightConnector1">
              <a:avLst/>
            </a:prstGeom>
            <a:ln w="19050" cmpd="sng">
              <a:solidFill>
                <a:schemeClr val="tx2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8E7C78-12B4-4B8B-B0B1-49B7ABFE4572}"/>
                </a:ext>
              </a:extLst>
            </p:cNvPr>
            <p:cNvSpPr txBox="1"/>
            <p:nvPr/>
          </p:nvSpPr>
          <p:spPr>
            <a:xfrm>
              <a:off x="1305891" y="1934733"/>
              <a:ext cx="4523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B050"/>
                  </a:solidFill>
                </a:rPr>
                <a:t>MW</a:t>
              </a:r>
            </a:p>
            <a:p>
              <a:pPr algn="ctr"/>
              <a:r>
                <a:rPr lang="en-US" sz="900" dirty="0">
                  <a:solidFill>
                    <a:srgbClr val="00B050"/>
                  </a:solidFill>
                </a:rPr>
                <a:t>TSEL </a:t>
              </a:r>
              <a:endParaRPr lang="en-GB" sz="900" dirty="0" err="1">
                <a:solidFill>
                  <a:srgbClr val="00B05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69251F2-4ABB-438F-8B0C-2F00BD82A608}"/>
                </a:ext>
              </a:extLst>
            </p:cNvPr>
            <p:cNvCxnSpPr>
              <a:cxnSpLocks/>
            </p:cNvCxnSpPr>
            <p:nvPr/>
          </p:nvCxnSpPr>
          <p:spPr>
            <a:xfrm>
              <a:off x="1235360" y="1402616"/>
              <a:ext cx="0" cy="1556676"/>
            </a:xfrm>
            <a:prstGeom prst="straightConnector1">
              <a:avLst/>
            </a:prstGeom>
            <a:ln w="19050" cmpd="sng">
              <a:solidFill>
                <a:srgbClr val="21BC2D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2A68A2-33A5-4051-A25F-F71C3DCF5402}"/>
                </a:ext>
              </a:extLst>
            </p:cNvPr>
            <p:cNvSpPr txBox="1"/>
            <p:nvPr/>
          </p:nvSpPr>
          <p:spPr>
            <a:xfrm>
              <a:off x="1928863" y="1948875"/>
              <a:ext cx="593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C00000"/>
                  </a:solidFill>
                </a:rPr>
                <a:t>MW</a:t>
              </a:r>
            </a:p>
            <a:p>
              <a:pPr algn="ctr"/>
              <a:r>
                <a:rPr lang="en-US" sz="900" dirty="0">
                  <a:solidFill>
                    <a:srgbClr val="C00000"/>
                  </a:solidFill>
                </a:rPr>
                <a:t>BSEL</a:t>
              </a:r>
              <a:endParaRPr lang="en-GB" sz="900" dirty="0" err="1">
                <a:solidFill>
                  <a:srgbClr val="C00000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60A2E4F-32E3-423D-B437-9AFC64720D9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863" y="1645920"/>
              <a:ext cx="0" cy="1327514"/>
            </a:xfrm>
            <a:prstGeom prst="straightConnector1">
              <a:avLst/>
            </a:prstGeom>
            <a:ln w="19050" cmpd="sng">
              <a:solidFill>
                <a:srgbClr val="C0000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1B60DA-E1DE-4E44-8AD5-0C9E55B565C6}"/>
                </a:ext>
              </a:extLst>
            </p:cNvPr>
            <p:cNvSpPr txBox="1"/>
            <p:nvPr/>
          </p:nvSpPr>
          <p:spPr>
            <a:xfrm>
              <a:off x="3023400" y="1125617"/>
              <a:ext cx="4812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-14V</a:t>
              </a:r>
              <a:endParaRPr lang="en-GB" sz="1200" dirty="0" err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70C597-6D79-444E-87C1-7BAB5BD9D008}"/>
                </a:ext>
              </a:extLst>
            </p:cNvPr>
            <p:cNvSpPr txBox="1"/>
            <p:nvPr/>
          </p:nvSpPr>
          <p:spPr>
            <a:xfrm>
              <a:off x="2810461" y="2696435"/>
              <a:ext cx="521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+14V</a:t>
              </a:r>
              <a:endParaRPr lang="en-GB" sz="1200" dirty="0" err="1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7D9D024-CF95-4D85-BE07-877BAC37EB64}"/>
              </a:ext>
            </a:extLst>
          </p:cNvPr>
          <p:cNvSpPr txBox="1"/>
          <p:nvPr/>
        </p:nvSpPr>
        <p:spPr>
          <a:xfrm>
            <a:off x="4584699" y="793766"/>
            <a:ext cx="383540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higher endurance &amp; lower P/E voltage</a:t>
            </a:r>
            <a:endParaRPr lang="en-GB" sz="1800" dirty="0" err="1"/>
          </a:p>
        </p:txBody>
      </p:sp>
      <p:pic>
        <p:nvPicPr>
          <p:cNvPr id="28" name="Picture 27" descr="A close up of a map&#10;&#10;Description automatically generated">
            <a:extLst>
              <a:ext uri="{FF2B5EF4-FFF2-40B4-BE49-F238E27FC236}">
                <a16:creationId xmlns:a16="http://schemas.microsoft.com/office/drawing/2014/main" id="{E90526B4-0770-4F8C-99F5-064DF7490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511" y="1219758"/>
            <a:ext cx="4228097" cy="239299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0A09DF2-6E49-497C-8910-4E9CFB2EBB7A}"/>
              </a:ext>
            </a:extLst>
          </p:cNvPr>
          <p:cNvCxnSpPr>
            <a:cxnSpLocks/>
          </p:cNvCxnSpPr>
          <p:nvPr/>
        </p:nvCxnSpPr>
        <p:spPr>
          <a:xfrm>
            <a:off x="5567680" y="2215475"/>
            <a:ext cx="1869440" cy="20320"/>
          </a:xfrm>
          <a:prstGeom prst="straightConnector1">
            <a:avLst/>
          </a:prstGeom>
          <a:ln w="19050" cmpd="sng">
            <a:solidFill>
              <a:schemeClr val="tx2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B35E56-DB12-40D2-B018-FC42766D9447}"/>
              </a:ext>
            </a:extLst>
          </p:cNvPr>
          <p:cNvSpPr txBox="1"/>
          <p:nvPr/>
        </p:nvSpPr>
        <p:spPr>
          <a:xfrm>
            <a:off x="6531463" y="1976027"/>
            <a:ext cx="6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/>
                </a:solidFill>
              </a:rPr>
              <a:t>MW=2V</a:t>
            </a:r>
            <a:endParaRPr lang="en-GB" sz="1000" dirty="0" err="1">
              <a:solidFill>
                <a:schemeClr val="accent3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93609F-33AB-42E5-9D98-8F9DC03BC1E7}"/>
              </a:ext>
            </a:extLst>
          </p:cNvPr>
          <p:cNvCxnSpPr>
            <a:cxnSpLocks/>
          </p:cNvCxnSpPr>
          <p:nvPr/>
        </p:nvCxnSpPr>
        <p:spPr>
          <a:xfrm>
            <a:off x="6475307" y="1625600"/>
            <a:ext cx="0" cy="1388533"/>
          </a:xfrm>
          <a:prstGeom prst="straightConnector1">
            <a:avLst/>
          </a:prstGeom>
          <a:ln w="73025" cmpd="sng">
            <a:solidFill>
              <a:schemeClr val="tx2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05AB8FE-4921-4432-BB77-4EBAAF4E46A8}"/>
              </a:ext>
            </a:extLst>
          </p:cNvPr>
          <p:cNvSpPr txBox="1"/>
          <p:nvPr/>
        </p:nvSpPr>
        <p:spPr>
          <a:xfrm>
            <a:off x="5341714" y="2501853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3"/>
                </a:solidFill>
              </a:rPr>
              <a:t>Current MW=1E4</a:t>
            </a:r>
            <a:endParaRPr lang="en-GB" sz="1000" dirty="0" err="1">
              <a:solidFill>
                <a:schemeClr val="accent3"/>
              </a:solidFill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A9AE3919-AE82-40A2-8048-0C4541280C2F}"/>
              </a:ext>
            </a:extLst>
          </p:cNvPr>
          <p:cNvSpPr/>
          <p:nvPr/>
        </p:nvSpPr>
        <p:spPr>
          <a:xfrm>
            <a:off x="3673090" y="697700"/>
            <a:ext cx="934220" cy="586542"/>
          </a:xfrm>
          <a:prstGeom prst="rightArrow">
            <a:avLst/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896A77-6257-4393-BEE1-7C4DB0EF0912}"/>
              </a:ext>
            </a:extLst>
          </p:cNvPr>
          <p:cNvSpPr txBox="1"/>
          <p:nvPr/>
        </p:nvSpPr>
        <p:spPr>
          <a:xfrm>
            <a:off x="5311614" y="3639239"/>
            <a:ext cx="310848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larger window and I</a:t>
            </a:r>
            <a:r>
              <a:rPr lang="en-US" sz="1800" baseline="-25000" dirty="0"/>
              <a:t>on</a:t>
            </a:r>
            <a:r>
              <a:rPr lang="en-US" sz="1800" dirty="0"/>
              <a:t>/</a:t>
            </a:r>
            <a:r>
              <a:rPr lang="en-US" sz="1800" dirty="0" err="1"/>
              <a:t>I</a:t>
            </a:r>
            <a:r>
              <a:rPr lang="en-US" sz="1800" baseline="-25000" dirty="0" err="1"/>
              <a:t>off</a:t>
            </a:r>
            <a:r>
              <a:rPr lang="en-US" sz="1800" dirty="0"/>
              <a:t> ratio</a:t>
            </a:r>
            <a:endParaRPr lang="en-GB" sz="1800" dirty="0" err="1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DE8A98-CEE6-405F-9146-74500757B03F}"/>
              </a:ext>
            </a:extLst>
          </p:cNvPr>
          <p:cNvGrpSpPr/>
          <p:nvPr/>
        </p:nvGrpSpPr>
        <p:grpSpPr>
          <a:xfrm>
            <a:off x="667529" y="3347693"/>
            <a:ext cx="4605808" cy="1715581"/>
            <a:chOff x="667529" y="3347693"/>
            <a:chExt cx="4605808" cy="171558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E2A34F2-5048-4C41-A6E5-DC623F25B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529" y="3347693"/>
              <a:ext cx="2753299" cy="171558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CF9BA7-9545-4E4B-B113-B19E96D41483}"/>
                </a:ext>
              </a:extLst>
            </p:cNvPr>
            <p:cNvSpPr txBox="1"/>
            <p:nvPr/>
          </p:nvSpPr>
          <p:spPr>
            <a:xfrm>
              <a:off x="1721589" y="3400549"/>
              <a:ext cx="712054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retention</a:t>
              </a:r>
              <a:endParaRPr lang="en-GB" sz="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74BE2CC-A827-4B70-8481-B6BD0622BEBA}"/>
                </a:ext>
              </a:extLst>
            </p:cNvPr>
            <p:cNvCxnSpPr/>
            <p:nvPr/>
          </p:nvCxnSpPr>
          <p:spPr>
            <a:xfrm flipV="1">
              <a:off x="3014152" y="3786673"/>
              <a:ext cx="0" cy="837619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CC5671C-1410-4A0C-9D37-51AB4F2E12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3494" y="4283432"/>
              <a:ext cx="1042676" cy="188253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FE26228-AB89-4635-AF4C-02BB19E430FF}"/>
                </a:ext>
              </a:extLst>
            </p:cNvPr>
            <p:cNvCxnSpPr>
              <a:cxnSpLocks/>
            </p:cNvCxnSpPr>
            <p:nvPr/>
          </p:nvCxnSpPr>
          <p:spPr>
            <a:xfrm>
              <a:off x="1905451" y="4092436"/>
              <a:ext cx="1108701" cy="109279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D500495-96F8-4474-8662-5989A9680B23}"/>
                </a:ext>
              </a:extLst>
            </p:cNvPr>
            <p:cNvSpPr txBox="1"/>
            <p:nvPr/>
          </p:nvSpPr>
          <p:spPr>
            <a:xfrm>
              <a:off x="3273743" y="4252291"/>
              <a:ext cx="1999594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improved retention</a:t>
              </a:r>
              <a:endParaRPr lang="en-GB" sz="1800" dirty="0" err="1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DC14479-1AD2-4D9F-A73D-CBA07FEB59FA}"/>
                </a:ext>
              </a:extLst>
            </p:cNvPr>
            <p:cNvSpPr txBox="1"/>
            <p:nvPr/>
          </p:nvSpPr>
          <p:spPr>
            <a:xfrm>
              <a:off x="667529" y="3400549"/>
              <a:ext cx="484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MW</a:t>
              </a:r>
              <a:endParaRPr lang="en-GB" sz="1200" dirty="0" err="1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71A5B89-2940-45FD-9B43-45BA030C25D1}"/>
              </a:ext>
            </a:extLst>
          </p:cNvPr>
          <p:cNvSpPr txBox="1"/>
          <p:nvPr/>
        </p:nvSpPr>
        <p:spPr>
          <a:xfrm>
            <a:off x="5602849" y="4283432"/>
            <a:ext cx="327775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Start MLC study &amp; scale z-pitch</a:t>
            </a:r>
            <a:endParaRPr lang="en-GB" sz="1800" dirty="0" err="1"/>
          </a:p>
        </p:txBody>
      </p:sp>
    </p:spTree>
    <p:extLst>
      <p:ext uri="{BB962C8B-B14F-4D97-AF65-F5344CB8AC3E}">
        <p14:creationId xmlns:p14="http://schemas.microsoft.com/office/powerpoint/2010/main" val="12416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/>
      <p:bldP spid="32" grpId="0"/>
      <p:bldP spid="38" grpId="0" animBg="1"/>
      <p:bldP spid="41" grpId="0" animBg="1"/>
      <p:bldP spid="5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FERROelectrics</a:t>
            </a:r>
            <a:r>
              <a:rPr lang="en-US" dirty="0"/>
              <a:t>  2020 HLP and deliverables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47</a:t>
            </a:fld>
            <a:endParaRPr lang="en-US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/>
        </p:nvGraphicFramePr>
        <p:xfrm>
          <a:off x="84707" y="1012977"/>
          <a:ext cx="9059293" cy="31737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001">
                  <a:extLst>
                    <a:ext uri="{9D8B030D-6E8A-4147-A177-3AD203B41FA5}">
                      <a16:colId xmlns:a16="http://schemas.microsoft.com/office/drawing/2014/main" val="779850313"/>
                    </a:ext>
                  </a:extLst>
                </a:gridCol>
                <a:gridCol w="3397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1329">
                  <a:extLst>
                    <a:ext uri="{9D8B030D-6E8A-4147-A177-3AD203B41FA5}">
                      <a16:colId xmlns:a16="http://schemas.microsoft.com/office/drawing/2014/main" val="3718095708"/>
                    </a:ext>
                  </a:extLst>
                </a:gridCol>
              </a:tblGrid>
              <a:tr h="160296">
                <a:tc>
                  <a:txBody>
                    <a:bodyPr/>
                    <a:lstStyle/>
                    <a:p>
                      <a:pPr algn="l"/>
                      <a:r>
                        <a:rPr lang="en-US" sz="900" baseline="0" dirty="0"/>
                        <a:t>Code</a:t>
                      </a:r>
                      <a:endParaRPr lang="en-US" sz="900" dirty="0"/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Topic Group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Deliverable</a:t>
                      </a:r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Success criteria</a:t>
                      </a:r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Timeline</a:t>
                      </a:r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Status</a:t>
                      </a:r>
                    </a:p>
                  </a:txBody>
                  <a:tcPr marL="82296" marR="82296" marT="41148" marB="41148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238">
                <a:tc rowSpan="2">
                  <a:txBody>
                    <a:bodyPr/>
                    <a:lstStyle/>
                    <a:p>
                      <a:r>
                        <a:rPr lang="en-US" sz="1100" dirty="0"/>
                        <a:t>FF01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/>
                        <a:t>Basic understanding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/>
                        <a:t>Ferroelectric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Understanding of the interaction between defects and ferroelectric switching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Impact of this interaction on wake-up, imprint and 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Oct.</a:t>
                      </a:r>
                      <a:b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9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228600" marR="0" lvl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Dec.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900" u="none" strike="noStrike" dirty="0">
                        <a:effectLst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74513"/>
                  </a:ext>
                </a:extLst>
              </a:tr>
              <a:tr h="267160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kern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Material characterization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La-doped ferroelectrics benchmarked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</a:rPr>
                        <a:t>wrt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 Si doped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Alternative dielectrics screening (literature, simulations)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April </a:t>
                      </a: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721255"/>
                  </a:ext>
                </a:extLst>
              </a:tr>
              <a:tr h="300998">
                <a:tc rowSpan="2">
                  <a:txBody>
                    <a:bodyPr/>
                    <a:lstStyle/>
                    <a:p>
                      <a:r>
                        <a:rPr lang="en-US" sz="1100" dirty="0"/>
                        <a:t>FF02</a:t>
                      </a:r>
                    </a:p>
                  </a:txBody>
                  <a:tcPr>
                    <a:solidFill>
                      <a:srgbClr val="E8E8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/>
                        <a:t>Material study</a:t>
                      </a:r>
                    </a:p>
                  </a:txBody>
                  <a:tcPr>
                    <a:solidFill>
                      <a:srgbClr val="E8E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MIS further exploration and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Optimized La-doped MFIS stack (better than  Si-doped case)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Oct. </a:t>
                      </a:r>
                      <a:endParaRPr lang="en-US" sz="900" u="none" strike="noStrike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973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E8E8E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kern="1200" dirty="0"/>
                    </a:p>
                  </a:txBody>
                  <a:tcPr>
                    <a:solidFill>
                      <a:srgbClr val="E8E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/>
                        <a:t>MIM exploration of alternative dielectrics (HZO/perovskites...)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ko-KR" sz="900" baseline="0" dirty="0"/>
                        <a:t>Doped and undoped HZO </a:t>
                      </a:r>
                      <a:r>
                        <a:rPr lang="en-US" altLang="ko-KR" sz="900" baseline="0" dirty="0" err="1"/>
                        <a:t>MIMcaps</a:t>
                      </a:r>
                      <a:r>
                        <a:rPr lang="en-US" altLang="ko-KR" sz="900" baseline="0" dirty="0"/>
                        <a:t> with high endurance (1E9)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ko-KR" sz="900" baseline="0" dirty="0"/>
                        <a:t>Choice of alternative (non-Hf) ferroelectric with implementation plan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ko-KR" sz="900" baseline="0" dirty="0"/>
                        <a:t>Final benchmarking of dopants in HZO for high endurance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June</a:t>
                      </a:r>
                    </a:p>
                    <a:p>
                      <a:pPr marL="228600" marR="0" lvl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Oct.</a:t>
                      </a:r>
                    </a:p>
                    <a:p>
                      <a:pPr marL="228600" marR="0" lvl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900" u="none" strike="noStrike" dirty="0">
                        <a:effectLst/>
                      </a:endParaRPr>
                    </a:p>
                    <a:p>
                      <a:pPr marL="228600" marR="0" lvl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April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59442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r>
                        <a:rPr lang="en-US" sz="1100" dirty="0"/>
                        <a:t>FF03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/>
                        <a:t>2DFeFET 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900" baseline="0" dirty="0"/>
                        <a:t>Planar Ferroelectric FET demonstration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ko-KR" sz="900" baseline="0" dirty="0"/>
                        <a:t>Optimized 2D MFIS FET with 1E5 cycles and 10yrs retention at 85C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575155"/>
                  </a:ext>
                </a:extLst>
              </a:tr>
              <a:tr h="667900">
                <a:tc>
                  <a:txBody>
                    <a:bodyPr/>
                    <a:lstStyle/>
                    <a:p>
                      <a:r>
                        <a:rPr lang="en-US" sz="1100" dirty="0"/>
                        <a:t>FF04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/>
                        <a:t>3DFeFET 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900" baseline="0" dirty="0"/>
                        <a:t>Vertical Ferroelectric FET optimization in </a:t>
                      </a:r>
                      <a:r>
                        <a:rPr lang="en-US" altLang="ko-KR" sz="900" baseline="0" dirty="0" err="1"/>
                        <a:t>Memhole</a:t>
                      </a:r>
                      <a:r>
                        <a:rPr lang="en-US" altLang="ko-KR" sz="900" baseline="0" dirty="0"/>
                        <a:t> and Trench approaches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kern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b="0" kern="1200" baseline="0" dirty="0" err="1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Memhole</a:t>
                      </a:r>
                      <a:r>
                        <a:rPr lang="en-US" sz="900" b="0" kern="1200" baseline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 cell with &gt;1.5V</a:t>
                      </a:r>
                      <a:r>
                        <a:rPr lang="en-US" sz="900" kern="1200" baseline="0" dirty="0">
                          <a:solidFill>
                            <a:schemeClr val="tx1"/>
                          </a:solidFill>
                        </a:rPr>
                        <a:t> MW, 1E5 cycles and 10 </a:t>
                      </a:r>
                      <a:r>
                        <a:rPr lang="en-US" sz="900" kern="1200" baseline="0" dirty="0" err="1">
                          <a:solidFill>
                            <a:schemeClr val="tx1"/>
                          </a:solidFill>
                        </a:rPr>
                        <a:t>yrs</a:t>
                      </a:r>
                      <a:r>
                        <a:rPr lang="en-US" sz="900" kern="1200" baseline="0" dirty="0">
                          <a:solidFill>
                            <a:schemeClr val="tx1"/>
                          </a:solidFill>
                        </a:rPr>
                        <a:t> retention @85C, incl. first </a:t>
                      </a:r>
                      <a:r>
                        <a:rPr lang="en-US" sz="900" kern="1200" baseline="0" dirty="0" err="1">
                          <a:solidFill>
                            <a:schemeClr val="tx1"/>
                          </a:solidFill>
                        </a:rPr>
                        <a:t>MultiLevel</a:t>
                      </a:r>
                      <a:r>
                        <a:rPr lang="en-US" sz="900" kern="1200" baseline="0" dirty="0">
                          <a:solidFill>
                            <a:schemeClr val="tx1"/>
                          </a:solidFill>
                        </a:rPr>
                        <a:t> assessment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baseline="0" dirty="0"/>
                        <a:t>Trench </a:t>
                      </a:r>
                      <a:r>
                        <a:rPr lang="en-US" sz="900" kern="1200" baseline="0" dirty="0" err="1"/>
                        <a:t>FeFET</a:t>
                      </a:r>
                      <a:r>
                        <a:rPr lang="en-US" sz="900" kern="1200" baseline="0" dirty="0"/>
                        <a:t> with sufficient reliability (&gt;1E4 Endurance and 10 </a:t>
                      </a:r>
                      <a:r>
                        <a:rPr lang="en-US" sz="900" kern="1200" baseline="0" dirty="0" err="1"/>
                        <a:t>yrs</a:t>
                      </a:r>
                      <a:r>
                        <a:rPr lang="en-US" sz="900" kern="1200" baseline="0" dirty="0"/>
                        <a:t> retention @ 85C)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baseline="0" dirty="0"/>
                        <a:t>2 </a:t>
                      </a:r>
                      <a:r>
                        <a:rPr lang="en-US" sz="900" kern="1200" baseline="0" dirty="0" err="1"/>
                        <a:t>bpc</a:t>
                      </a:r>
                      <a:r>
                        <a:rPr lang="en-US" sz="900" kern="1200" baseline="0" dirty="0"/>
                        <a:t> demonstrated on trench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April</a:t>
                      </a: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Oct.</a:t>
                      </a: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Dec.</a:t>
                      </a:r>
                      <a:endParaRPr lang="en-US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5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2338109" y="1029295"/>
          <a:ext cx="5681587" cy="3522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6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1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2878">
                <a:tc>
                  <a:txBody>
                    <a:bodyPr/>
                    <a:lstStyle/>
                    <a:p>
                      <a:pPr algn="ctr"/>
                      <a:endParaRPr lang="en-US" sz="11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94" y="98127"/>
            <a:ext cx="7617087" cy="38291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ferroelectric Activity ROADMAP</a:t>
            </a:r>
          </a:p>
        </p:txBody>
      </p:sp>
      <p:sp>
        <p:nvSpPr>
          <p:cNvPr id="61" name="Striped Right Arrow 60"/>
          <p:cNvSpPr/>
          <p:nvPr/>
        </p:nvSpPr>
        <p:spPr>
          <a:xfrm>
            <a:off x="2306100" y="2780204"/>
            <a:ext cx="5688244" cy="1147910"/>
          </a:xfrm>
          <a:prstGeom prst="stripedRightArrow">
            <a:avLst>
              <a:gd name="adj1" fmla="val 78916"/>
              <a:gd name="adj2" fmla="val 46491"/>
            </a:avLst>
          </a:prstGeom>
          <a:solidFill>
            <a:srgbClr val="EAEAEA">
              <a:alpha val="49804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900" baseline="30000" dirty="0"/>
          </a:p>
        </p:txBody>
      </p:sp>
      <p:sp>
        <p:nvSpPr>
          <p:cNvPr id="62" name="Striped Right Arrow 61"/>
          <p:cNvSpPr/>
          <p:nvPr/>
        </p:nvSpPr>
        <p:spPr>
          <a:xfrm>
            <a:off x="2294413" y="4140262"/>
            <a:ext cx="5688244" cy="827740"/>
          </a:xfrm>
          <a:prstGeom prst="stripedRightArrow">
            <a:avLst>
              <a:gd name="adj1" fmla="val 78916"/>
              <a:gd name="adj2" fmla="val 56079"/>
            </a:avLst>
          </a:prstGeom>
          <a:solidFill>
            <a:srgbClr val="EAEAEA">
              <a:alpha val="49804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900" baseline="30000" dirty="0"/>
          </a:p>
        </p:txBody>
      </p:sp>
      <p:sp>
        <p:nvSpPr>
          <p:cNvPr id="45" name="Striped Right Arrow 44"/>
          <p:cNvSpPr/>
          <p:nvPr/>
        </p:nvSpPr>
        <p:spPr>
          <a:xfrm>
            <a:off x="2308254" y="1030308"/>
            <a:ext cx="5700047" cy="893975"/>
          </a:xfrm>
          <a:prstGeom prst="stripedRightArrow">
            <a:avLst>
              <a:gd name="adj1" fmla="val 78916"/>
              <a:gd name="adj2" fmla="val 51205"/>
            </a:avLst>
          </a:prstGeom>
          <a:solidFill>
            <a:srgbClr val="EAEAEA">
              <a:alpha val="49804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215" baseline="30000" dirty="0"/>
          </a:p>
        </p:txBody>
      </p:sp>
      <p:sp>
        <p:nvSpPr>
          <p:cNvPr id="34" name="Chevron 33"/>
          <p:cNvSpPr/>
          <p:nvPr/>
        </p:nvSpPr>
        <p:spPr>
          <a:xfrm>
            <a:off x="2452577" y="1166407"/>
            <a:ext cx="4433240" cy="120154"/>
          </a:xfrm>
          <a:prstGeom prst="chevr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4" name="Chevron 63"/>
          <p:cNvSpPr/>
          <p:nvPr/>
        </p:nvSpPr>
        <p:spPr>
          <a:xfrm>
            <a:off x="2458553" y="1326965"/>
            <a:ext cx="3744702" cy="133234"/>
          </a:xfrm>
          <a:prstGeom prst="chevr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65" name="Chevron 64"/>
          <p:cNvSpPr/>
          <p:nvPr/>
        </p:nvSpPr>
        <p:spPr>
          <a:xfrm>
            <a:off x="3405782" y="1494132"/>
            <a:ext cx="3562088" cy="122554"/>
          </a:xfrm>
          <a:prstGeom prst="chevr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91" name="Chevron 90"/>
          <p:cNvSpPr/>
          <p:nvPr/>
        </p:nvSpPr>
        <p:spPr>
          <a:xfrm>
            <a:off x="2477707" y="3186541"/>
            <a:ext cx="2214189" cy="113385"/>
          </a:xfrm>
          <a:prstGeom prst="chevr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23" name="Pentagon 122"/>
          <p:cNvSpPr/>
          <p:nvPr/>
        </p:nvSpPr>
        <p:spPr>
          <a:xfrm>
            <a:off x="1124657" y="1132951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/>
              <a:t>Basic understanding</a:t>
            </a:r>
          </a:p>
        </p:txBody>
      </p:sp>
      <p:sp>
        <p:nvSpPr>
          <p:cNvPr id="124" name="Pentagon 123"/>
          <p:cNvSpPr/>
          <p:nvPr/>
        </p:nvSpPr>
        <p:spPr>
          <a:xfrm>
            <a:off x="1124771" y="1302328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 err="1"/>
              <a:t>Hf</a:t>
            </a:r>
            <a:r>
              <a:rPr lang="en-US" sz="750" dirty="0"/>
              <a:t>-based stacks</a:t>
            </a:r>
          </a:p>
        </p:txBody>
      </p:sp>
      <p:sp>
        <p:nvSpPr>
          <p:cNvPr id="125" name="Pentagon 124"/>
          <p:cNvSpPr/>
          <p:nvPr/>
        </p:nvSpPr>
        <p:spPr>
          <a:xfrm>
            <a:off x="1124657" y="1468304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 err="1"/>
              <a:t>Zr</a:t>
            </a:r>
            <a:r>
              <a:rPr lang="en-US" sz="750" dirty="0"/>
              <a:t>-based stacks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31578" y="910149"/>
            <a:ext cx="11833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/>
              <a:t>Materials research</a:t>
            </a:r>
          </a:p>
        </p:txBody>
      </p:sp>
      <p:sp>
        <p:nvSpPr>
          <p:cNvPr id="126" name="Pentagon 125"/>
          <p:cNvSpPr/>
          <p:nvPr/>
        </p:nvSpPr>
        <p:spPr>
          <a:xfrm>
            <a:off x="1110701" y="3140385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>
                <a:solidFill>
                  <a:schemeClr val="bg1"/>
                </a:solidFill>
                <a:cs typeface="Gill Sans MT"/>
              </a:rPr>
              <a:t>Vertical plug device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1141323" y="2790422"/>
            <a:ext cx="7328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/>
              <a:t>3D </a:t>
            </a:r>
            <a:r>
              <a:rPr lang="en-US" sz="900" b="1" dirty="0" err="1"/>
              <a:t>FeFET</a:t>
            </a:r>
            <a:endParaRPr lang="en-US" sz="900" b="1" dirty="0"/>
          </a:p>
        </p:txBody>
      </p:sp>
      <p:sp>
        <p:nvSpPr>
          <p:cNvPr id="68" name="Rectangle 67"/>
          <p:cNvSpPr/>
          <p:nvPr/>
        </p:nvSpPr>
        <p:spPr>
          <a:xfrm>
            <a:off x="1018866" y="4074834"/>
            <a:ext cx="11897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/>
              <a:t>Other applications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2320801" y="722222"/>
          <a:ext cx="5681587" cy="21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6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1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&gt;2022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" name="Rectangle 59"/>
          <p:cNvSpPr/>
          <p:nvPr/>
        </p:nvSpPr>
        <p:spPr>
          <a:xfrm>
            <a:off x="3590387" y="728586"/>
            <a:ext cx="79284" cy="372222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5"/>
          </a:p>
        </p:txBody>
      </p:sp>
      <p:sp>
        <p:nvSpPr>
          <p:cNvPr id="48" name="Pentagon 47"/>
          <p:cNvSpPr/>
          <p:nvPr/>
        </p:nvSpPr>
        <p:spPr>
          <a:xfrm>
            <a:off x="1110700" y="3593904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>
                <a:solidFill>
                  <a:schemeClr val="bg1"/>
                </a:solidFill>
                <a:cs typeface="Gill Sans MT"/>
              </a:rPr>
              <a:t>MLC assessment</a:t>
            </a:r>
          </a:p>
        </p:txBody>
      </p:sp>
      <p:sp>
        <p:nvSpPr>
          <p:cNvPr id="50" name="Chevron 49"/>
          <p:cNvSpPr/>
          <p:nvPr/>
        </p:nvSpPr>
        <p:spPr>
          <a:xfrm>
            <a:off x="2473124" y="3402663"/>
            <a:ext cx="4733562" cy="96234"/>
          </a:xfrm>
          <a:prstGeom prst="chevr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8" name="Pentagon 47"/>
          <p:cNvSpPr/>
          <p:nvPr/>
        </p:nvSpPr>
        <p:spPr>
          <a:xfrm>
            <a:off x="1096375" y="4648921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>
                <a:solidFill>
                  <a:schemeClr val="bg1"/>
                </a:solidFill>
                <a:cs typeface="Gill Sans MT"/>
              </a:rPr>
              <a:t>In-memory computing</a:t>
            </a:r>
          </a:p>
        </p:txBody>
      </p:sp>
      <p:sp>
        <p:nvSpPr>
          <p:cNvPr id="40" name="Pentagon 47"/>
          <p:cNvSpPr/>
          <p:nvPr/>
        </p:nvSpPr>
        <p:spPr>
          <a:xfrm>
            <a:off x="1096375" y="4387483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>
                <a:solidFill>
                  <a:schemeClr val="bg1"/>
                </a:solidFill>
                <a:cs typeface="Gill Sans MT"/>
              </a:rPr>
              <a:t>Steep slope </a:t>
            </a:r>
            <a:r>
              <a:rPr lang="en-US" sz="750" dirty="0" err="1">
                <a:solidFill>
                  <a:schemeClr val="bg1"/>
                </a:solidFill>
                <a:cs typeface="Gill Sans MT"/>
              </a:rPr>
              <a:t>FeFET</a:t>
            </a:r>
            <a:endParaRPr lang="en-US" sz="75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51" name="Chevron 35"/>
          <p:cNvSpPr/>
          <p:nvPr/>
        </p:nvSpPr>
        <p:spPr>
          <a:xfrm>
            <a:off x="2407261" y="4364605"/>
            <a:ext cx="1067841" cy="111498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900" dirty="0"/>
              <a:t>In logic program</a:t>
            </a:r>
          </a:p>
        </p:txBody>
      </p:sp>
      <p:sp>
        <p:nvSpPr>
          <p:cNvPr id="44" name="AutoShape 57"/>
          <p:cNvSpPr>
            <a:spLocks/>
          </p:cNvSpPr>
          <p:nvPr/>
        </p:nvSpPr>
        <p:spPr bwMode="auto">
          <a:xfrm>
            <a:off x="4760084" y="3253549"/>
            <a:ext cx="1375996" cy="159384"/>
          </a:xfrm>
          <a:prstGeom prst="borderCallout2">
            <a:avLst>
              <a:gd name="adj1" fmla="val 25000"/>
              <a:gd name="adj2" fmla="val -5264"/>
              <a:gd name="adj3" fmla="val 25000"/>
              <a:gd name="adj4" fmla="val -5921"/>
              <a:gd name="adj5" fmla="val 117044"/>
              <a:gd name="adj6" fmla="val -26232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</a:rPr>
              <a:t>Reliable trench cell </a:t>
            </a:r>
          </a:p>
        </p:txBody>
      </p:sp>
      <p:sp>
        <p:nvSpPr>
          <p:cNvPr id="36" name="AutoShape 57"/>
          <p:cNvSpPr>
            <a:spLocks/>
          </p:cNvSpPr>
          <p:nvPr/>
        </p:nvSpPr>
        <p:spPr bwMode="auto">
          <a:xfrm>
            <a:off x="3550952" y="3012546"/>
            <a:ext cx="869653" cy="157774"/>
          </a:xfrm>
          <a:prstGeom prst="borderCallout2">
            <a:avLst>
              <a:gd name="adj1" fmla="val 25000"/>
              <a:gd name="adj2" fmla="val -5264"/>
              <a:gd name="adj3" fmla="val 25000"/>
              <a:gd name="adj4" fmla="val -5921"/>
              <a:gd name="adj5" fmla="val 117044"/>
              <a:gd name="adj6" fmla="val -26232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</a:rPr>
              <a:t>Reliable plug cell </a:t>
            </a:r>
          </a:p>
        </p:txBody>
      </p:sp>
      <p:sp>
        <p:nvSpPr>
          <p:cNvPr id="37" name="Chevron 35">
            <a:extLst>
              <a:ext uri="{FF2B5EF4-FFF2-40B4-BE49-F238E27FC236}">
                <a16:creationId xmlns:a16="http://schemas.microsoft.com/office/drawing/2014/main" id="{CD28F2ED-616E-43D2-A17E-DF5EC3959D25}"/>
              </a:ext>
            </a:extLst>
          </p:cNvPr>
          <p:cNvSpPr/>
          <p:nvPr/>
        </p:nvSpPr>
        <p:spPr>
          <a:xfrm>
            <a:off x="3550952" y="4625087"/>
            <a:ext cx="3655733" cy="131027"/>
          </a:xfrm>
          <a:prstGeom prst="chevron">
            <a:avLst/>
          </a:prstGeom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900" dirty="0"/>
              <a:t>In Machine Learning program</a:t>
            </a:r>
          </a:p>
        </p:txBody>
      </p:sp>
      <p:sp>
        <p:nvSpPr>
          <p:cNvPr id="46" name="AutoShape 57">
            <a:extLst>
              <a:ext uri="{FF2B5EF4-FFF2-40B4-BE49-F238E27FC236}">
                <a16:creationId xmlns:a16="http://schemas.microsoft.com/office/drawing/2014/main" id="{C99D749C-936E-4ACA-8BB5-98EF87BB2D72}"/>
              </a:ext>
            </a:extLst>
          </p:cNvPr>
          <p:cNvSpPr>
            <a:spLocks/>
          </p:cNvSpPr>
          <p:nvPr/>
        </p:nvSpPr>
        <p:spPr bwMode="auto">
          <a:xfrm>
            <a:off x="4963620" y="3947603"/>
            <a:ext cx="1366295" cy="165589"/>
          </a:xfrm>
          <a:prstGeom prst="borderCallout2">
            <a:avLst>
              <a:gd name="adj1" fmla="val 25000"/>
              <a:gd name="adj2" fmla="val -5264"/>
              <a:gd name="adj3" fmla="val 25000"/>
              <a:gd name="adj4" fmla="val -5921"/>
              <a:gd name="adj5" fmla="val -128894"/>
              <a:gd name="adj6" fmla="val -25027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</a:rPr>
              <a:t>1</a:t>
            </a:r>
            <a:r>
              <a:rPr lang="en-US" sz="750" baseline="30000" dirty="0">
                <a:solidFill>
                  <a:schemeClr val="bg1"/>
                </a:solidFill>
              </a:rPr>
              <a:t>st</a:t>
            </a:r>
            <a:r>
              <a:rPr lang="en-US" sz="750" dirty="0">
                <a:solidFill>
                  <a:schemeClr val="bg1"/>
                </a:solidFill>
              </a:rPr>
              <a:t> MLC assessment ready</a:t>
            </a:r>
          </a:p>
        </p:txBody>
      </p:sp>
      <p:sp>
        <p:nvSpPr>
          <p:cNvPr id="42" name="AutoShape 57">
            <a:extLst>
              <a:ext uri="{FF2B5EF4-FFF2-40B4-BE49-F238E27FC236}">
                <a16:creationId xmlns:a16="http://schemas.microsoft.com/office/drawing/2014/main" id="{F2551FAB-977C-46F5-802F-447DD1A61184}"/>
              </a:ext>
            </a:extLst>
          </p:cNvPr>
          <p:cNvSpPr>
            <a:spLocks/>
          </p:cNvSpPr>
          <p:nvPr/>
        </p:nvSpPr>
        <p:spPr bwMode="auto">
          <a:xfrm>
            <a:off x="3428976" y="990161"/>
            <a:ext cx="1008704" cy="170950"/>
          </a:xfrm>
          <a:prstGeom prst="borderCallout2">
            <a:avLst>
              <a:gd name="adj1" fmla="val 25000"/>
              <a:gd name="adj2" fmla="val -5264"/>
              <a:gd name="adj3" fmla="val 25000"/>
              <a:gd name="adj4" fmla="val -5921"/>
              <a:gd name="adj5" fmla="val 117044"/>
              <a:gd name="adj6" fmla="val -26232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</a:rPr>
              <a:t>Nucleation dynamics</a:t>
            </a:r>
          </a:p>
        </p:txBody>
      </p:sp>
      <p:sp>
        <p:nvSpPr>
          <p:cNvPr id="70" name="Striped Right Arrow 60">
            <a:extLst>
              <a:ext uri="{FF2B5EF4-FFF2-40B4-BE49-F238E27FC236}">
                <a16:creationId xmlns:a16="http://schemas.microsoft.com/office/drawing/2014/main" id="{1B74C429-30F6-44A6-8FF1-212246B533EE}"/>
              </a:ext>
            </a:extLst>
          </p:cNvPr>
          <p:cNvSpPr/>
          <p:nvPr/>
        </p:nvSpPr>
        <p:spPr>
          <a:xfrm>
            <a:off x="2309428" y="2015357"/>
            <a:ext cx="5688244" cy="560905"/>
          </a:xfrm>
          <a:prstGeom prst="stripedRightArrow">
            <a:avLst>
              <a:gd name="adj1" fmla="val 78916"/>
              <a:gd name="adj2" fmla="val 46491"/>
            </a:avLst>
          </a:prstGeom>
          <a:solidFill>
            <a:srgbClr val="EAEAEA">
              <a:alpha val="49804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900" baseline="30000" dirty="0"/>
          </a:p>
        </p:txBody>
      </p:sp>
      <p:sp>
        <p:nvSpPr>
          <p:cNvPr id="72" name="Pentagon 125">
            <a:extLst>
              <a:ext uri="{FF2B5EF4-FFF2-40B4-BE49-F238E27FC236}">
                <a16:creationId xmlns:a16="http://schemas.microsoft.com/office/drawing/2014/main" id="{E951DF6B-8DCA-4B0F-9F95-AEFB482EE7E1}"/>
              </a:ext>
            </a:extLst>
          </p:cNvPr>
          <p:cNvSpPr/>
          <p:nvPr/>
        </p:nvSpPr>
        <p:spPr>
          <a:xfrm>
            <a:off x="1085058" y="2271216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>
                <a:solidFill>
                  <a:schemeClr val="bg1"/>
                </a:solidFill>
                <a:cs typeface="Gill Sans MT"/>
              </a:rPr>
              <a:t>Hf-based FET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CCD143F-E538-4FBE-9CCC-24B4826CE82B}"/>
              </a:ext>
            </a:extLst>
          </p:cNvPr>
          <p:cNvSpPr/>
          <p:nvPr/>
        </p:nvSpPr>
        <p:spPr>
          <a:xfrm>
            <a:off x="1190135" y="2055873"/>
            <a:ext cx="7328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/>
              <a:t>2D </a:t>
            </a:r>
            <a:r>
              <a:rPr lang="en-US" sz="900" b="1" dirty="0" err="1"/>
              <a:t>FeFET</a:t>
            </a:r>
            <a:endParaRPr lang="en-US" sz="900" b="1" dirty="0"/>
          </a:p>
        </p:txBody>
      </p:sp>
      <p:sp>
        <p:nvSpPr>
          <p:cNvPr id="81" name="AutoShape 57">
            <a:extLst>
              <a:ext uri="{FF2B5EF4-FFF2-40B4-BE49-F238E27FC236}">
                <a16:creationId xmlns:a16="http://schemas.microsoft.com/office/drawing/2014/main" id="{AD6A1A0A-F96C-4BAB-A71E-DA0FAEE55CB5}"/>
              </a:ext>
            </a:extLst>
          </p:cNvPr>
          <p:cNvSpPr>
            <a:spLocks/>
          </p:cNvSpPr>
          <p:nvPr/>
        </p:nvSpPr>
        <p:spPr bwMode="auto">
          <a:xfrm>
            <a:off x="4582458" y="2071317"/>
            <a:ext cx="818932" cy="154568"/>
          </a:xfrm>
          <a:prstGeom prst="borderCallout2">
            <a:avLst>
              <a:gd name="adj1" fmla="val 25000"/>
              <a:gd name="adj2" fmla="val -5264"/>
              <a:gd name="adj3" fmla="val 25000"/>
              <a:gd name="adj4" fmla="val -5921"/>
              <a:gd name="adj5" fmla="val 117044"/>
              <a:gd name="adj6" fmla="val -26232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</a:rPr>
              <a:t>Optimized FET </a:t>
            </a:r>
          </a:p>
        </p:txBody>
      </p:sp>
      <p:sp>
        <p:nvSpPr>
          <p:cNvPr id="47" name="Chevron 90">
            <a:extLst>
              <a:ext uri="{FF2B5EF4-FFF2-40B4-BE49-F238E27FC236}">
                <a16:creationId xmlns:a16="http://schemas.microsoft.com/office/drawing/2014/main" id="{3917E230-CC5D-4EEA-832C-6A6829A32B58}"/>
              </a:ext>
            </a:extLst>
          </p:cNvPr>
          <p:cNvSpPr/>
          <p:nvPr/>
        </p:nvSpPr>
        <p:spPr>
          <a:xfrm>
            <a:off x="2394695" y="2251813"/>
            <a:ext cx="2743840" cy="130289"/>
          </a:xfrm>
          <a:prstGeom prst="chevr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49" name="AutoShape 57">
            <a:extLst>
              <a:ext uri="{FF2B5EF4-FFF2-40B4-BE49-F238E27FC236}">
                <a16:creationId xmlns:a16="http://schemas.microsoft.com/office/drawing/2014/main" id="{988D17FD-CC90-42C2-88C6-4EE2C6EBF66A}"/>
              </a:ext>
            </a:extLst>
          </p:cNvPr>
          <p:cNvSpPr>
            <a:spLocks/>
          </p:cNvSpPr>
          <p:nvPr/>
        </p:nvSpPr>
        <p:spPr bwMode="auto">
          <a:xfrm>
            <a:off x="5006078" y="993079"/>
            <a:ext cx="1413322" cy="143996"/>
          </a:xfrm>
          <a:prstGeom prst="borderCallout2">
            <a:avLst>
              <a:gd name="adj1" fmla="val 25000"/>
              <a:gd name="adj2" fmla="val -5264"/>
              <a:gd name="adj3" fmla="val 25000"/>
              <a:gd name="adj4" fmla="val -5921"/>
              <a:gd name="adj5" fmla="val 117044"/>
              <a:gd name="adj6" fmla="val -26232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</a:rPr>
              <a:t>Trapping-switching interaction </a:t>
            </a:r>
          </a:p>
        </p:txBody>
      </p:sp>
      <p:sp>
        <p:nvSpPr>
          <p:cNvPr id="53" name="Chevron 88">
            <a:extLst>
              <a:ext uri="{FF2B5EF4-FFF2-40B4-BE49-F238E27FC236}">
                <a16:creationId xmlns:a16="http://schemas.microsoft.com/office/drawing/2014/main" id="{B6FE4F41-4BD0-4645-AB55-3D839E4C1844}"/>
              </a:ext>
            </a:extLst>
          </p:cNvPr>
          <p:cNvSpPr/>
          <p:nvPr/>
        </p:nvSpPr>
        <p:spPr>
          <a:xfrm flipV="1">
            <a:off x="3475101" y="3598697"/>
            <a:ext cx="3403728" cy="112031"/>
          </a:xfrm>
          <a:prstGeom prst="chevr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900" dirty="0"/>
          </a:p>
        </p:txBody>
      </p:sp>
      <p:sp>
        <p:nvSpPr>
          <p:cNvPr id="57" name="Pentagon 124">
            <a:extLst>
              <a:ext uri="{FF2B5EF4-FFF2-40B4-BE49-F238E27FC236}">
                <a16:creationId xmlns:a16="http://schemas.microsoft.com/office/drawing/2014/main" id="{B9355E84-00D1-40FB-9995-43C8A4D2B584}"/>
              </a:ext>
            </a:extLst>
          </p:cNvPr>
          <p:cNvSpPr/>
          <p:nvPr/>
        </p:nvSpPr>
        <p:spPr>
          <a:xfrm>
            <a:off x="1124771" y="1649136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/>
              <a:t>Alternative ferroelectric</a:t>
            </a: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B002B0CE-F2F3-4524-8339-A17ED155E4CD}"/>
              </a:ext>
            </a:extLst>
          </p:cNvPr>
          <p:cNvSpPr>
            <a:spLocks/>
          </p:cNvSpPr>
          <p:nvPr/>
        </p:nvSpPr>
        <p:spPr bwMode="auto">
          <a:xfrm>
            <a:off x="5465507" y="1366979"/>
            <a:ext cx="1413322" cy="163201"/>
          </a:xfrm>
          <a:prstGeom prst="borderCallout2">
            <a:avLst>
              <a:gd name="adj1" fmla="val 25000"/>
              <a:gd name="adj2" fmla="val -5264"/>
              <a:gd name="adj3" fmla="val 25000"/>
              <a:gd name="adj4" fmla="val -5921"/>
              <a:gd name="adj5" fmla="val 117044"/>
              <a:gd name="adj6" fmla="val -26232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</a:rPr>
              <a:t>High endurance stack </a:t>
            </a:r>
          </a:p>
        </p:txBody>
      </p:sp>
      <p:sp>
        <p:nvSpPr>
          <p:cNvPr id="59" name="Pentagon 125">
            <a:extLst>
              <a:ext uri="{FF2B5EF4-FFF2-40B4-BE49-F238E27FC236}">
                <a16:creationId xmlns:a16="http://schemas.microsoft.com/office/drawing/2014/main" id="{BA63B299-4BAC-45A0-9529-3C8C74481EAA}"/>
              </a:ext>
            </a:extLst>
          </p:cNvPr>
          <p:cNvSpPr/>
          <p:nvPr/>
        </p:nvSpPr>
        <p:spPr>
          <a:xfrm>
            <a:off x="1110701" y="3361648"/>
            <a:ext cx="1169756" cy="129304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50" dirty="0">
                <a:solidFill>
                  <a:schemeClr val="bg1"/>
                </a:solidFill>
                <a:cs typeface="Gill Sans MT"/>
              </a:rPr>
              <a:t>Vertical trench device</a:t>
            </a:r>
          </a:p>
        </p:txBody>
      </p:sp>
      <p:sp>
        <p:nvSpPr>
          <p:cNvPr id="67" name="Chevron 64">
            <a:extLst>
              <a:ext uri="{FF2B5EF4-FFF2-40B4-BE49-F238E27FC236}">
                <a16:creationId xmlns:a16="http://schemas.microsoft.com/office/drawing/2014/main" id="{C40EA0BE-5F9A-4710-B787-E6DC1F4E536C}"/>
              </a:ext>
            </a:extLst>
          </p:cNvPr>
          <p:cNvSpPr/>
          <p:nvPr/>
        </p:nvSpPr>
        <p:spPr>
          <a:xfrm>
            <a:off x="4005296" y="1669767"/>
            <a:ext cx="3628881" cy="118166"/>
          </a:xfrm>
          <a:prstGeom prst="chevr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69" name="AutoShape 57">
            <a:extLst>
              <a:ext uri="{FF2B5EF4-FFF2-40B4-BE49-F238E27FC236}">
                <a16:creationId xmlns:a16="http://schemas.microsoft.com/office/drawing/2014/main" id="{27AFDC29-B57C-45FE-B9E1-1350A6AEB1F2}"/>
              </a:ext>
            </a:extLst>
          </p:cNvPr>
          <p:cNvSpPr>
            <a:spLocks/>
          </p:cNvSpPr>
          <p:nvPr/>
        </p:nvSpPr>
        <p:spPr bwMode="auto">
          <a:xfrm>
            <a:off x="6838673" y="3253549"/>
            <a:ext cx="1375996" cy="130474"/>
          </a:xfrm>
          <a:prstGeom prst="borderCallout2">
            <a:avLst>
              <a:gd name="adj1" fmla="val 25000"/>
              <a:gd name="adj2" fmla="val -5264"/>
              <a:gd name="adj3" fmla="val 25000"/>
              <a:gd name="adj4" fmla="val -5921"/>
              <a:gd name="adj5" fmla="val 117044"/>
              <a:gd name="adj6" fmla="val -26232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</a:rPr>
              <a:t>Ultimately scaled cell </a:t>
            </a:r>
          </a:p>
        </p:txBody>
      </p:sp>
      <p:sp>
        <p:nvSpPr>
          <p:cNvPr id="75" name="AutoShape 57">
            <a:extLst>
              <a:ext uri="{FF2B5EF4-FFF2-40B4-BE49-F238E27FC236}">
                <a16:creationId xmlns:a16="http://schemas.microsoft.com/office/drawing/2014/main" id="{E7AD467C-89A0-4EA1-B7FC-0682BC5C14C4}"/>
              </a:ext>
            </a:extLst>
          </p:cNvPr>
          <p:cNvSpPr>
            <a:spLocks/>
          </p:cNvSpPr>
          <p:nvPr/>
        </p:nvSpPr>
        <p:spPr bwMode="auto">
          <a:xfrm>
            <a:off x="3722869" y="4214941"/>
            <a:ext cx="869653" cy="157774"/>
          </a:xfrm>
          <a:prstGeom prst="borderCallout2">
            <a:avLst>
              <a:gd name="adj1" fmla="val 25000"/>
              <a:gd name="adj2" fmla="val -5264"/>
              <a:gd name="adj3" fmla="val 25000"/>
              <a:gd name="adj4" fmla="val -5921"/>
              <a:gd name="adj5" fmla="val 117044"/>
              <a:gd name="adj6" fmla="val -26232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</a:rPr>
              <a:t>Final report </a:t>
            </a:r>
          </a:p>
        </p:txBody>
      </p:sp>
    </p:spTree>
    <p:extLst>
      <p:ext uri="{BB962C8B-B14F-4D97-AF65-F5344CB8AC3E}">
        <p14:creationId xmlns:p14="http://schemas.microsoft.com/office/powerpoint/2010/main" val="96152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1" y="658407"/>
            <a:ext cx="8889026" cy="3524250"/>
          </a:xfrm>
        </p:spPr>
        <p:txBody>
          <a:bodyPr/>
          <a:lstStyle/>
          <a:p>
            <a:r>
              <a:rPr lang="en-US" dirty="0"/>
              <a:t>Continued effort on fundamental understanding : variability &amp; reliability</a:t>
            </a:r>
          </a:p>
          <a:p>
            <a:r>
              <a:rPr lang="en-US" dirty="0"/>
              <a:t>New materials under way (dopants, non-Hf) </a:t>
            </a:r>
          </a:p>
          <a:p>
            <a:r>
              <a:rPr lang="en-US" dirty="0"/>
              <a:t>MIM capacitor work added</a:t>
            </a:r>
          </a:p>
          <a:p>
            <a:r>
              <a:rPr lang="en-US" dirty="0"/>
              <a:t>3D </a:t>
            </a:r>
            <a:r>
              <a:rPr lang="en-US" dirty="0" err="1"/>
              <a:t>FeFET</a:t>
            </a:r>
            <a:r>
              <a:rPr lang="en-US" dirty="0"/>
              <a:t> work continued on trench (large window/MLC/vertical scaling)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4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FERRO HLP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/>
        </p:nvGraphicFramePr>
        <p:xfrm>
          <a:off x="30116" y="805809"/>
          <a:ext cx="9059293" cy="34214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001">
                  <a:extLst>
                    <a:ext uri="{9D8B030D-6E8A-4147-A177-3AD203B41FA5}">
                      <a16:colId xmlns:a16="http://schemas.microsoft.com/office/drawing/2014/main" val="779850313"/>
                    </a:ext>
                  </a:extLst>
                </a:gridCol>
                <a:gridCol w="3397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1329">
                  <a:extLst>
                    <a:ext uri="{9D8B030D-6E8A-4147-A177-3AD203B41FA5}">
                      <a16:colId xmlns:a16="http://schemas.microsoft.com/office/drawing/2014/main" val="3718095708"/>
                    </a:ext>
                  </a:extLst>
                </a:gridCol>
              </a:tblGrid>
              <a:tr h="160296">
                <a:tc>
                  <a:txBody>
                    <a:bodyPr/>
                    <a:lstStyle/>
                    <a:p>
                      <a:pPr algn="l"/>
                      <a:r>
                        <a:rPr lang="en-US" sz="900" baseline="0" dirty="0"/>
                        <a:t>Code</a:t>
                      </a:r>
                      <a:endParaRPr lang="en-US" sz="900" dirty="0"/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Topic Group</a:t>
                      </a:r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Deliverable</a:t>
                      </a:r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Success criteria</a:t>
                      </a:r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Timeline</a:t>
                      </a:r>
                    </a:p>
                  </a:txBody>
                  <a:tcPr marL="82296" marR="82296" marT="41148" marB="41148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Status</a:t>
                      </a:r>
                    </a:p>
                  </a:txBody>
                  <a:tcPr marL="82296" marR="82296" marT="41148" marB="41148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238">
                <a:tc rowSpan="2">
                  <a:txBody>
                    <a:bodyPr/>
                    <a:lstStyle/>
                    <a:p>
                      <a:r>
                        <a:rPr lang="en-US" sz="1100" dirty="0"/>
                        <a:t>FF01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/>
                        <a:t>Basic understanding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/>
                        <a:t>Ferroelectric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bg2"/>
                          </a:solidFill>
                        </a:rPr>
                        <a:t>Fundamental study of the wake up effect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/>
                        <a:t>Analysis of dopant confinement effects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/>
                        <a:t>Theoretical assessment of nucleation and propagation 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bg2"/>
                          </a:solidFill>
                          <a:effectLst/>
                        </a:rPr>
                        <a:t>Dec. 2018</a:t>
                      </a:r>
                    </a:p>
                    <a:p>
                      <a:pPr marL="228600" marR="0" lvl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April 2019</a:t>
                      </a:r>
                    </a:p>
                    <a:p>
                      <a:pPr marL="228600" marR="0" lvl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Oct. 2019</a:t>
                      </a: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900" u="none" strike="noStrike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Nucleation and propagation study showing very fast propagation (nucleation limited switching)</a:t>
                      </a: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900" u="none" strike="noStrike" dirty="0">
                        <a:effectLst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74513"/>
                  </a:ext>
                </a:extLst>
              </a:tr>
              <a:tr h="267160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kern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Material characterization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Continuous material analysis through XRD  (phase optimization)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Dec.2019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XRD phase ratio vs. cycling confirmed on Si-doped films</a:t>
                      </a:r>
                    </a:p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Nanograin ongoing</a:t>
                      </a:r>
                    </a:p>
                  </a:txBody>
                  <a:tcP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721255"/>
                  </a:ext>
                </a:extLst>
              </a:tr>
              <a:tr h="189238">
                <a:tc rowSpan="2">
                  <a:txBody>
                    <a:bodyPr/>
                    <a:lstStyle/>
                    <a:p>
                      <a:r>
                        <a:rPr lang="en-US" sz="1100" dirty="0"/>
                        <a:t>FF02</a:t>
                      </a:r>
                    </a:p>
                  </a:txBody>
                  <a:tcPr>
                    <a:solidFill>
                      <a:srgbClr val="E8E8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/>
                        <a:t>Material study</a:t>
                      </a:r>
                    </a:p>
                  </a:txBody>
                  <a:tcPr>
                    <a:solidFill>
                      <a:srgbClr val="E8E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SIS further exploration and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SIS Material exploration (dopants/dep. conditions)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/>
                        <a:t>SIS Best known stack</a:t>
                      </a:r>
                      <a:r>
                        <a:rPr lang="en-US" sz="900" kern="1200" baseline="0" dirty="0"/>
                        <a:t> delivering </a:t>
                      </a:r>
                      <a:r>
                        <a:rPr lang="en-US" sz="900" kern="1200" dirty="0"/>
                        <a:t>10 years of retention @85C, 100k cycles, &lt;4V operating conditions, in cap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April 2019</a:t>
                      </a:r>
                    </a:p>
                    <a:p>
                      <a:pPr marL="228600" marR="0" lvl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Oct. 2019</a:t>
                      </a:r>
                    </a:p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La: HfO2 film developed and  first 2  lots evaluated. La layer ready for integration</a:t>
                      </a:r>
                    </a:p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345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kern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kern="1200" dirty="0"/>
                        <a:t>MIS exploration and characterization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dirty="0"/>
                        <a:t>MIS Si-doped HfO2 stack available in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</a:rPr>
                        <a:t>MIS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baseline="0" dirty="0"/>
                        <a:t>(&gt;1000C TB, 1yr retention @RT, </a:t>
                      </a:r>
                      <a:r>
                        <a:rPr lang="en-US" altLang="ko-KR" sz="900" dirty="0"/>
                        <a:t>100k cycles @&lt;4V</a:t>
                      </a:r>
                      <a:r>
                        <a:rPr lang="en-US" altLang="ko-KR" sz="900" baseline="0" dirty="0"/>
                        <a:t>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ko-KR" sz="900" baseline="0" dirty="0"/>
                        <a:t>MIS Imprint analysis finalized on Si-doped HfO2 stack</a:t>
                      </a:r>
                      <a:endParaRPr lang="en-US" sz="900" kern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June 2019</a:t>
                      </a:r>
                    </a:p>
                    <a:p>
                      <a:pPr marL="228600" marR="0" lvl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Oct. 2019</a:t>
                      </a: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900" u="none" strike="noStrike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MIS imprint ready. New model available.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630493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r>
                        <a:rPr lang="en-US" sz="1100" dirty="0"/>
                        <a:t>FF03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/>
                        <a:t>2DFeFET 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900" baseline="0" dirty="0"/>
                        <a:t>Planar </a:t>
                      </a:r>
                      <a:r>
                        <a:rPr lang="en-US" altLang="ko-KR" sz="900" baseline="0" dirty="0" err="1"/>
                        <a:t>FerroelectricFET</a:t>
                      </a:r>
                      <a:r>
                        <a:rPr lang="en-US" altLang="ko-KR" sz="900" baseline="0" dirty="0"/>
                        <a:t> demonstration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ko-KR" sz="900" baseline="0" dirty="0"/>
                        <a:t>Functional single cell (0.5V MW)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altLang="ko-KR" sz="900" baseline="0" dirty="0"/>
                        <a:t>Single cell with 1E5 cycles endurance and 1yr retention @RT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April 2019</a:t>
                      </a: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2DFeFET </a:t>
                      </a:r>
                      <a:r>
                        <a:rPr kumimoji="0" lang="en-US" sz="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pipecleaner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ready and working, endurance reached, retention not</a:t>
                      </a:r>
                      <a:endParaRPr lang="en-US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575155"/>
                  </a:ext>
                </a:extLst>
              </a:tr>
              <a:tr h="667900">
                <a:tc>
                  <a:txBody>
                    <a:bodyPr/>
                    <a:lstStyle/>
                    <a:p>
                      <a:r>
                        <a:rPr lang="en-US" sz="1100" dirty="0"/>
                        <a:t>FF04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900" dirty="0"/>
                        <a:t>3DFeFET 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900" baseline="0" dirty="0"/>
                        <a:t>Vertical </a:t>
                      </a:r>
                      <a:r>
                        <a:rPr lang="en-US" altLang="ko-KR" sz="900" baseline="0" dirty="0" err="1"/>
                        <a:t>FerroelectricFET</a:t>
                      </a:r>
                      <a:r>
                        <a:rPr lang="en-US" altLang="ko-KR" sz="900" baseline="0" dirty="0"/>
                        <a:t> optimization in </a:t>
                      </a:r>
                      <a:r>
                        <a:rPr lang="en-US" altLang="ko-KR" sz="900" baseline="0" dirty="0" err="1"/>
                        <a:t>Memholes</a:t>
                      </a:r>
                      <a:r>
                        <a:rPr lang="en-US" altLang="ko-KR" sz="900" baseline="0" dirty="0"/>
                        <a:t> and Trench approaches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900" kern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b="0" kern="1200" baseline="0" dirty="0">
                          <a:solidFill>
                            <a:schemeClr val="bg2"/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Plug cell with </a:t>
                      </a:r>
                      <a:r>
                        <a:rPr lang="en-US" sz="900" kern="1200" baseline="0" dirty="0">
                          <a:solidFill>
                            <a:schemeClr val="bg2"/>
                          </a:solidFill>
                        </a:rPr>
                        <a:t>1V MW @1k cycles and 10 </a:t>
                      </a:r>
                      <a:r>
                        <a:rPr lang="en-US" sz="900" kern="1200" baseline="0" dirty="0" err="1">
                          <a:solidFill>
                            <a:schemeClr val="bg2"/>
                          </a:solidFill>
                        </a:rPr>
                        <a:t>yrs</a:t>
                      </a:r>
                      <a:r>
                        <a:rPr lang="en-US" sz="900" kern="1200" baseline="0" dirty="0">
                          <a:solidFill>
                            <a:schemeClr val="bg2"/>
                          </a:solidFill>
                        </a:rPr>
                        <a:t> of retention @RT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baseline="0" dirty="0"/>
                        <a:t>Trench </a:t>
                      </a:r>
                      <a:r>
                        <a:rPr lang="en-US" sz="900" kern="1200" baseline="0" dirty="0" err="1"/>
                        <a:t>FeFET</a:t>
                      </a:r>
                      <a:r>
                        <a:rPr lang="en-US" sz="900" kern="1200" baseline="0" dirty="0"/>
                        <a:t> 1</a:t>
                      </a:r>
                      <a:r>
                        <a:rPr lang="en-US" sz="900" kern="1200" baseline="30000" dirty="0"/>
                        <a:t>st</a:t>
                      </a:r>
                      <a:r>
                        <a:rPr lang="en-US" sz="900" kern="1200" baseline="0" dirty="0"/>
                        <a:t> electrical results (read current density similar to plug version and 0.5V MW)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kern="1200" baseline="0" dirty="0"/>
                        <a:t>Trench </a:t>
                      </a:r>
                      <a:r>
                        <a:rPr lang="en-US" sz="900" kern="1200" baseline="0" dirty="0" err="1"/>
                        <a:t>FeFET</a:t>
                      </a:r>
                      <a:r>
                        <a:rPr lang="en-US" sz="900" kern="1200" baseline="0" dirty="0"/>
                        <a:t> Endurance (1k) and 10 </a:t>
                      </a:r>
                      <a:r>
                        <a:rPr lang="en-US" sz="900" kern="1200" baseline="0" dirty="0" err="1"/>
                        <a:t>yrs</a:t>
                      </a:r>
                      <a:r>
                        <a:rPr lang="en-US" sz="900" kern="1200" baseline="0" dirty="0"/>
                        <a:t> retention @ 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Dec. 2018</a:t>
                      </a: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April 2019</a:t>
                      </a:r>
                    </a:p>
                    <a:p>
                      <a:pPr marL="228600" marR="0" indent="-2286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Oct.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Trench etch development completed for pipecleaner. First 3D Trench </a:t>
                      </a:r>
                      <a:r>
                        <a:rPr kumimoji="0" lang="en-US" sz="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FeFET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cells found working. 2</a:t>
                      </a:r>
                      <a:r>
                        <a:rPr kumimoji="0" lang="en-US" sz="6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lot showing good yield and large memory windows (~3V)</a:t>
                      </a:r>
                      <a:endParaRPr lang="en-US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7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88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3E4D-C0A1-4BEF-8826-2D2CA77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NAND replacement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C831-AD6D-44DF-B268-0ABF23FD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51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6BE235-AB8D-4DCA-BE14-5D0BEC6A4F80}"/>
              </a:ext>
            </a:extLst>
          </p:cNvPr>
          <p:cNvSpPr txBox="1"/>
          <p:nvPr/>
        </p:nvSpPr>
        <p:spPr>
          <a:xfrm>
            <a:off x="8919329" y="882309"/>
            <a:ext cx="218330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dirty="0"/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9E1442-A783-4212-8990-ED839FB33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1" y="1078230"/>
            <a:ext cx="8753475" cy="288865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Benefits</a:t>
            </a:r>
          </a:p>
          <a:p>
            <a:pPr>
              <a:buFontTx/>
              <a:buChar char="-"/>
            </a:pPr>
            <a:r>
              <a:rPr lang="en-US" dirty="0"/>
              <a:t>Vertical device: larger FE area =&gt; many domains =&gt; MLC?</a:t>
            </a:r>
          </a:p>
          <a:p>
            <a:pPr>
              <a:buFontTx/>
              <a:buChar char="-"/>
            </a:pPr>
            <a:r>
              <a:rPr lang="en-US" dirty="0"/>
              <a:t>Lower voltages and power</a:t>
            </a:r>
          </a:p>
          <a:p>
            <a:pPr>
              <a:buFontTx/>
              <a:buChar char="-"/>
            </a:pPr>
            <a:r>
              <a:rPr lang="en-US" dirty="0"/>
              <a:t>Faster W/E =&gt; throughput</a:t>
            </a:r>
          </a:p>
          <a:p>
            <a:pPr>
              <a:buFontTx/>
              <a:buChar char="-"/>
            </a:pPr>
            <a:r>
              <a:rPr lang="en-US" dirty="0"/>
              <a:t>Cost (MV, no separate selectors, potentially larger density </a:t>
            </a:r>
            <a:r>
              <a:rPr lang="en-US" i="1" dirty="0"/>
              <a:t>for trench</a:t>
            </a:r>
            <a:r>
              <a:rPr lang="en-US" dirty="0"/>
              <a:t>, no curvature)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Challenges:</a:t>
            </a:r>
          </a:p>
          <a:p>
            <a:pPr>
              <a:buFontTx/>
              <a:buChar char="-"/>
            </a:pPr>
            <a:r>
              <a:rPr lang="en-US" dirty="0"/>
              <a:t>Vertical uniformity of FE layer ?</a:t>
            </a:r>
          </a:p>
          <a:p>
            <a:pPr>
              <a:buFontTx/>
              <a:buChar char="-"/>
            </a:pPr>
            <a:r>
              <a:rPr lang="en-US" dirty="0"/>
              <a:t>Endurance (memory type) / MLC (storage type) not obvious</a:t>
            </a:r>
          </a:p>
          <a:p>
            <a:pPr marL="411480" lvl="1" indent="0">
              <a:buNone/>
            </a:pP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A570F-9C38-4A53-A406-A41018EC62BD}"/>
              </a:ext>
            </a:extLst>
          </p:cNvPr>
          <p:cNvSpPr txBox="1"/>
          <p:nvPr/>
        </p:nvSpPr>
        <p:spPr>
          <a:xfrm>
            <a:off x="2480982" y="4215652"/>
            <a:ext cx="487455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Huge market potential, high density entry level...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AE77C-806D-47A0-9DDF-25704D30E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105" y="73844"/>
            <a:ext cx="1412238" cy="139154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4E21975-CA84-4D15-81EB-19025BAF951A}"/>
              </a:ext>
            </a:extLst>
          </p:cNvPr>
          <p:cNvGrpSpPr/>
          <p:nvPr/>
        </p:nvGrpSpPr>
        <p:grpSpPr>
          <a:xfrm>
            <a:off x="7355541" y="2571749"/>
            <a:ext cx="1632674" cy="2210809"/>
            <a:chOff x="4626187" y="780098"/>
            <a:chExt cx="3481494" cy="4114800"/>
          </a:xfrm>
        </p:grpSpPr>
        <p:pic>
          <p:nvPicPr>
            <p:cNvPr id="10" name="Picture Placeholder 2" descr="frame00013.png">
              <a:extLst>
                <a:ext uri="{FF2B5EF4-FFF2-40B4-BE49-F238E27FC236}">
                  <a16:creationId xmlns:a16="http://schemas.microsoft.com/office/drawing/2014/main" id="{59CF3FA7-046C-48D4-ADC0-3FAB3D166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685" r="16874"/>
            <a:stretch/>
          </p:blipFill>
          <p:spPr>
            <a:xfrm>
              <a:off x="4626187" y="780098"/>
              <a:ext cx="3481493" cy="4114800"/>
            </a:xfrm>
            <a:prstGeom prst="rect">
              <a:avLst/>
            </a:prstGeom>
          </p:spPr>
        </p:pic>
        <p:pic>
          <p:nvPicPr>
            <p:cNvPr id="12" name="Picture Placeholder 2" descr="frame00013.png">
              <a:extLst>
                <a:ext uri="{FF2B5EF4-FFF2-40B4-BE49-F238E27FC236}">
                  <a16:creationId xmlns:a16="http://schemas.microsoft.com/office/drawing/2014/main" id="{B9FA796A-8089-4646-A0D8-F5D94C340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685" t="82359" r="65319"/>
            <a:stretch/>
          </p:blipFill>
          <p:spPr>
            <a:xfrm>
              <a:off x="6905415" y="4168086"/>
              <a:ext cx="1202266" cy="725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25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3E4D-C0A1-4BEF-8826-2D2CA77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NOR/AND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C831-AD6D-44DF-B268-0ABF23FD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52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6BE235-AB8D-4DCA-BE14-5D0BEC6A4F80}"/>
              </a:ext>
            </a:extLst>
          </p:cNvPr>
          <p:cNvSpPr txBox="1"/>
          <p:nvPr/>
        </p:nvSpPr>
        <p:spPr>
          <a:xfrm>
            <a:off x="8919329" y="882309"/>
            <a:ext cx="218330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dirty="0"/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9E1442-A783-4212-8990-ED839FB33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1" y="1078230"/>
            <a:ext cx="8753475" cy="288865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Benefits</a:t>
            </a:r>
          </a:p>
          <a:p>
            <a:pPr>
              <a:buFontTx/>
              <a:buChar char="-"/>
            </a:pPr>
            <a:r>
              <a:rPr lang="en-US" dirty="0"/>
              <a:t>Vertical device: larger FE area =&gt; many domains =&gt; stability</a:t>
            </a:r>
          </a:p>
          <a:p>
            <a:pPr>
              <a:buFontTx/>
              <a:buChar char="-"/>
            </a:pPr>
            <a:r>
              <a:rPr lang="en-US" dirty="0"/>
              <a:t>Lower voltages, power</a:t>
            </a:r>
          </a:p>
          <a:p>
            <a:pPr>
              <a:buFontTx/>
              <a:buChar char="-"/>
            </a:pPr>
            <a:r>
              <a:rPr lang="en-US" dirty="0"/>
              <a:t>Faster W/E =&gt; throughput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Challenges</a:t>
            </a:r>
          </a:p>
          <a:p>
            <a:pPr>
              <a:buFontTx/>
              <a:buChar char="-"/>
            </a:pPr>
            <a:r>
              <a:rPr lang="en-US" dirty="0"/>
              <a:t>Maturity </a:t>
            </a:r>
          </a:p>
          <a:p>
            <a:pPr>
              <a:buFontTx/>
              <a:buChar char="-"/>
            </a:pPr>
            <a:r>
              <a:rPr lang="en-US" dirty="0"/>
              <a:t>Enough differentiator </a:t>
            </a:r>
            <a:r>
              <a:rPr lang="en-US" dirty="0" err="1"/>
              <a:t>wrt</a:t>
            </a:r>
            <a:r>
              <a:rPr lang="en-US" dirty="0"/>
              <a:t> floating gate/NROM?</a:t>
            </a:r>
          </a:p>
          <a:p>
            <a:pPr>
              <a:buFontTx/>
              <a:buChar char="-"/>
            </a:pPr>
            <a:r>
              <a:rPr lang="en-US" dirty="0"/>
              <a:t>Few NOR players (</a:t>
            </a:r>
            <a:r>
              <a:rPr lang="en-US" b="1" dirty="0"/>
              <a:t>Cypress, </a:t>
            </a:r>
            <a:r>
              <a:rPr lang="en-US" b="1" dirty="0" err="1"/>
              <a:t>Macronix</a:t>
            </a:r>
            <a:r>
              <a:rPr lang="en-US" dirty="0"/>
              <a:t>, Micron)</a:t>
            </a:r>
          </a:p>
          <a:p>
            <a:pPr marL="411480" lvl="1" indent="0">
              <a:buNone/>
            </a:pP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A570F-9C38-4A53-A406-A41018EC62BD}"/>
              </a:ext>
            </a:extLst>
          </p:cNvPr>
          <p:cNvSpPr txBox="1"/>
          <p:nvPr/>
        </p:nvSpPr>
        <p:spPr>
          <a:xfrm>
            <a:off x="1943099" y="4192687"/>
            <a:ext cx="45451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Smaller market potential, lower density entry level but still (relatively) high entry cost</a:t>
            </a:r>
          </a:p>
        </p:txBody>
      </p:sp>
      <p:pic>
        <p:nvPicPr>
          <p:cNvPr id="12" name="Picture 11" descr="Image result for vertical transistor">
            <a:extLst>
              <a:ext uri="{FF2B5EF4-FFF2-40B4-BE49-F238E27FC236}">
                <a16:creationId xmlns:a16="http://schemas.microsoft.com/office/drawing/2014/main" id="{42BB1DED-721C-4DE9-8C10-70D66E638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21193" r="62540"/>
          <a:stretch/>
        </p:blipFill>
        <p:spPr bwMode="auto">
          <a:xfrm>
            <a:off x="6708232" y="3183833"/>
            <a:ext cx="1185192" cy="11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A97114-B707-4F74-A858-E45DB753B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184" y="217488"/>
            <a:ext cx="2750185" cy="25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3E4D-C0A1-4BEF-8826-2D2CA77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NVM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C831-AD6D-44DF-B268-0ABF23FD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53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6BE235-AB8D-4DCA-BE14-5D0BEC6A4F80}"/>
              </a:ext>
            </a:extLst>
          </p:cNvPr>
          <p:cNvSpPr txBox="1"/>
          <p:nvPr/>
        </p:nvSpPr>
        <p:spPr>
          <a:xfrm>
            <a:off x="8919329" y="882309"/>
            <a:ext cx="218330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dirty="0"/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9E1442-A783-4212-8990-ED839FB33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1" y="1078230"/>
            <a:ext cx="8753475" cy="288865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Benefit</a:t>
            </a:r>
          </a:p>
          <a:p>
            <a:pPr>
              <a:buFontTx/>
              <a:buChar char="-"/>
            </a:pPr>
            <a:r>
              <a:rPr lang="en-US" dirty="0" err="1"/>
              <a:t>Finfet</a:t>
            </a:r>
            <a:r>
              <a:rPr lang="en-US" dirty="0"/>
              <a:t> contains sufficient domains</a:t>
            </a:r>
          </a:p>
          <a:p>
            <a:pPr>
              <a:buFontTx/>
              <a:buChar char="-"/>
            </a:pPr>
            <a:r>
              <a:rPr lang="en-US" dirty="0"/>
              <a:t>Lower voltages, power</a:t>
            </a:r>
          </a:p>
          <a:p>
            <a:pPr>
              <a:buFontTx/>
              <a:buChar char="-"/>
            </a:pPr>
            <a:r>
              <a:rPr lang="en-US" dirty="0"/>
              <a:t>Faster W/E =&gt; throughput</a:t>
            </a:r>
          </a:p>
          <a:p>
            <a:pPr>
              <a:buFontTx/>
              <a:buChar char="-"/>
            </a:pPr>
            <a:r>
              <a:rPr lang="en-US" dirty="0"/>
              <a:t>Cheaper than STT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Challenges</a:t>
            </a:r>
          </a:p>
          <a:p>
            <a:pPr>
              <a:buFontTx/>
              <a:buChar char="-"/>
            </a:pPr>
            <a:r>
              <a:rPr lang="en-US" dirty="0"/>
              <a:t>High temperature/robustness (automotive)</a:t>
            </a:r>
          </a:p>
          <a:p>
            <a:pPr>
              <a:buFontTx/>
              <a:buChar char="-"/>
            </a:pPr>
            <a:r>
              <a:rPr lang="en-US" dirty="0"/>
              <a:t>New market needed (IoT?)</a:t>
            </a:r>
          </a:p>
          <a:p>
            <a:pPr>
              <a:buFontTx/>
              <a:buChar char="-"/>
            </a:pPr>
            <a:r>
              <a:rPr lang="en-US" dirty="0"/>
              <a:t>Strong IP confinement (</a:t>
            </a:r>
            <a:r>
              <a:rPr lang="en-US" b="1" dirty="0"/>
              <a:t>FMC/GF</a:t>
            </a:r>
            <a:r>
              <a:rPr lang="en-US" dirty="0"/>
              <a:t>)</a:t>
            </a:r>
          </a:p>
          <a:p>
            <a:pPr marL="411480" lvl="1" indent="0">
              <a:buNone/>
            </a:pP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A570F-9C38-4A53-A406-A41018EC62BD}"/>
              </a:ext>
            </a:extLst>
          </p:cNvPr>
          <p:cNvSpPr txBox="1"/>
          <p:nvPr/>
        </p:nvSpPr>
        <p:spPr>
          <a:xfrm>
            <a:off x="786651" y="4236254"/>
            <a:ext cx="697100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Small-medium market potential, lower density entry level but still high entry cost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271DE-2FF2-4E91-8801-9111FA146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9" t="33292" r="9348" b="21211"/>
          <a:stretch>
            <a:fillRect/>
          </a:stretch>
        </p:blipFill>
        <p:spPr bwMode="auto">
          <a:xfrm>
            <a:off x="5632349" y="735547"/>
            <a:ext cx="2135160" cy="208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726B8-3166-432E-86E3-2C2DD4B6756B}"/>
              </a:ext>
            </a:extLst>
          </p:cNvPr>
          <p:cNvSpPr txBox="1"/>
          <p:nvPr/>
        </p:nvSpPr>
        <p:spPr>
          <a:xfrm>
            <a:off x="5983941" y="3408829"/>
            <a:ext cx="1916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 patent apps</a:t>
            </a:r>
          </a:p>
        </p:txBody>
      </p:sp>
    </p:spTree>
    <p:extLst>
      <p:ext uri="{BB962C8B-B14F-4D97-AF65-F5344CB8AC3E}">
        <p14:creationId xmlns:p14="http://schemas.microsoft.com/office/powerpoint/2010/main" val="18372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3E4D-C0A1-4BEF-8826-2D2CA77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C831-AD6D-44DF-B268-0ABF23FD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54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6BE235-AB8D-4DCA-BE14-5D0BEC6A4F80}"/>
              </a:ext>
            </a:extLst>
          </p:cNvPr>
          <p:cNvSpPr txBox="1"/>
          <p:nvPr/>
        </p:nvSpPr>
        <p:spPr>
          <a:xfrm>
            <a:off x="8919329" y="882309"/>
            <a:ext cx="218330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dirty="0"/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9E1442-A783-4212-8990-ED839FB33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1" y="1078230"/>
            <a:ext cx="8753475" cy="2888652"/>
          </a:xfrm>
        </p:spPr>
        <p:txBody>
          <a:bodyPr anchor="t"/>
          <a:lstStyle/>
          <a:p>
            <a:pPr marL="0" indent="0">
              <a:buNone/>
            </a:pPr>
            <a:r>
              <a:rPr lang="en-US" dirty="0"/>
              <a:t>Benefit</a:t>
            </a:r>
          </a:p>
          <a:p>
            <a:pPr>
              <a:buFontTx/>
              <a:buChar char="-"/>
            </a:pPr>
            <a:r>
              <a:rPr lang="en-US" dirty="0" err="1"/>
              <a:t>Finfet</a:t>
            </a:r>
            <a:r>
              <a:rPr lang="en-US" dirty="0"/>
              <a:t> contains sufficient domains </a:t>
            </a:r>
          </a:p>
          <a:p>
            <a:pPr>
              <a:buFontTx/>
              <a:buChar char="-"/>
            </a:pPr>
            <a:r>
              <a:rPr lang="en-US" dirty="0"/>
              <a:t>Low power</a:t>
            </a:r>
          </a:p>
          <a:p>
            <a:pPr>
              <a:buFontTx/>
              <a:buChar char="-"/>
            </a:pPr>
            <a:r>
              <a:rPr lang="en-US" dirty="0"/>
              <a:t>Strong non-linearity (Ion/</a:t>
            </a:r>
            <a:r>
              <a:rPr lang="en-US" dirty="0" err="1"/>
              <a:t>Ioff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Challenges</a:t>
            </a:r>
          </a:p>
          <a:p>
            <a:pPr>
              <a:buFontTx/>
              <a:buChar char="-"/>
            </a:pPr>
            <a:r>
              <a:rPr lang="en-US" dirty="0"/>
              <a:t>Accurate analog programming? (not always needed)</a:t>
            </a:r>
          </a:p>
          <a:p>
            <a:pPr>
              <a:buFontTx/>
              <a:buChar char="-"/>
            </a:pPr>
            <a:r>
              <a:rPr lang="en-US" dirty="0"/>
              <a:t>Other device options get more traction </a:t>
            </a:r>
          </a:p>
          <a:p>
            <a:pPr marL="411480" lvl="1" indent="0">
              <a:buNone/>
            </a:pP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A570F-9C38-4A53-A406-A41018EC62BD}"/>
              </a:ext>
            </a:extLst>
          </p:cNvPr>
          <p:cNvSpPr txBox="1"/>
          <p:nvPr/>
        </p:nvSpPr>
        <p:spPr>
          <a:xfrm>
            <a:off x="1943099" y="4192687"/>
            <a:ext cx="45451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Large market potential, lower density entry level but still high entry cost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2A063-410D-44B0-AAE5-ABB60E20D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699" y="395288"/>
            <a:ext cx="3339465" cy="25336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8E4F06-7D7B-4DFC-901D-437FB8EFD27A}"/>
              </a:ext>
            </a:extLst>
          </p:cNvPr>
          <p:cNvSpPr txBox="1"/>
          <p:nvPr/>
        </p:nvSpPr>
        <p:spPr>
          <a:xfrm>
            <a:off x="6979920" y="3182017"/>
            <a:ext cx="1733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Purdue, IEDM18 (see also Notre Dame)</a:t>
            </a:r>
          </a:p>
        </p:txBody>
      </p:sp>
    </p:spTree>
    <p:extLst>
      <p:ext uri="{BB962C8B-B14F-4D97-AF65-F5344CB8AC3E}">
        <p14:creationId xmlns:p14="http://schemas.microsoft.com/office/powerpoint/2010/main" val="30061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charset="-128"/>
              </a:rPr>
              <a:t>FPGA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90168-14F4-4E2E-A092-73057DAB1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14D70-05AE-4A2A-9B0D-8A469AE9AA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1893051" y="1973817"/>
            <a:ext cx="1407319" cy="561975"/>
          </a:xfrm>
          <a:prstGeom prst="rect">
            <a:avLst/>
          </a:prstGeom>
          <a:noFill/>
          <a:ln w="38100" algn="ctr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37160"/>
          <a:lstStyle>
            <a:lvl1pPr>
              <a:spcBef>
                <a:spcPct val="20000"/>
              </a:spcBef>
              <a:buClr>
                <a:srgbClr val="336699"/>
              </a:buClr>
              <a:buSzPct val="65000"/>
              <a:buFont typeface="Monotype Sorts"/>
              <a:buChar char="u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36699"/>
              </a:buClr>
              <a:buSzPct val="75000"/>
              <a:buFont typeface="Monotype Sorts"/>
              <a:buChar char="v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36699"/>
              </a:buClr>
              <a:buSzPct val="50000"/>
              <a:buFont typeface="Monotype Sorts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336699"/>
              </a:buClr>
              <a:buSzPct val="65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Arial Black" panose="020B0A04020102020204" pitchFamily="34" charset="0"/>
              </a:rPr>
              <a:t>Memory</a:t>
            </a: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1893051" y="2702480"/>
            <a:ext cx="1407319" cy="561975"/>
          </a:xfrm>
          <a:prstGeom prst="rect">
            <a:avLst/>
          </a:prstGeom>
          <a:noFill/>
          <a:ln w="38100" algn="ctr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37160"/>
          <a:lstStyle>
            <a:lvl1pPr>
              <a:spcBef>
                <a:spcPct val="20000"/>
              </a:spcBef>
              <a:buClr>
                <a:srgbClr val="336699"/>
              </a:buClr>
              <a:buSzPct val="65000"/>
              <a:buFont typeface="Monotype Sorts"/>
              <a:buChar char="u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36699"/>
              </a:buClr>
              <a:buSzPct val="75000"/>
              <a:buFont typeface="Monotype Sorts"/>
              <a:buChar char="v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36699"/>
              </a:buClr>
              <a:buSzPct val="50000"/>
              <a:buFont typeface="Monotype Sorts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336699"/>
              </a:buClr>
              <a:buSzPct val="65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Arial Black" panose="020B0A04020102020204" pitchFamily="34" charset="0"/>
              </a:rPr>
              <a:t>Memory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432279" y="2478642"/>
            <a:ext cx="396478" cy="223838"/>
          </a:xfrm>
          <a:prstGeom prst="rect">
            <a:avLst/>
          </a:prstGeom>
          <a:noFill/>
          <a:ln w="38100" algn="ctr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/>
          <a:lstStyle>
            <a:lvl1pPr>
              <a:spcBef>
                <a:spcPct val="20000"/>
              </a:spcBef>
              <a:buClr>
                <a:srgbClr val="336699"/>
              </a:buClr>
              <a:buSzPct val="65000"/>
              <a:buFont typeface="Monotype Sorts"/>
              <a:buChar char="u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36699"/>
              </a:buClr>
              <a:buSzPct val="75000"/>
              <a:buFont typeface="Monotype Sorts"/>
              <a:buChar char="v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36699"/>
              </a:buClr>
              <a:buSzPct val="50000"/>
              <a:buFont typeface="Monotype Sorts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336699"/>
              </a:buClr>
              <a:buSzPct val="65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99"/>
              </a:buClr>
              <a:buSzPct val="50000"/>
              <a:buChar char="o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243131" y="1040477"/>
            <a:ext cx="6337697" cy="53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93663" indent="-93663" algn="l" rtl="0" eaLnBrk="0" fontAlgn="base" hangingPunct="0">
              <a:spcBef>
                <a:spcPts val="600"/>
              </a:spcBef>
              <a:spcAft>
                <a:spcPts val="1200"/>
              </a:spcAft>
              <a:buFont typeface="Lucida Grande"/>
              <a:buChar char=" "/>
              <a:defRPr lang="nl-NL"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-128"/>
              </a:defRPr>
            </a:lvl1pPr>
            <a:lvl2pPr marL="365125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▸"/>
              <a:defRPr lang="nl-NL"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20713" indent="-241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900113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166813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eaLnBrk="1" hangingPunct="1">
              <a:spcBef>
                <a:spcPts val="450"/>
              </a:spcBef>
              <a:spcAft>
                <a:spcPts val="9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100" dirty="0">
                <a:solidFill>
                  <a:sysClr val="windowText" lastClr="000000"/>
                </a:solidFill>
                <a:latin typeface="Gill Sans MT"/>
              </a:rPr>
              <a:t> </a:t>
            </a:r>
            <a:r>
              <a:rPr lang="en-US" altLang="en-US" sz="2100" dirty="0" err="1">
                <a:solidFill>
                  <a:sysClr val="windowText" lastClr="000000"/>
                </a:solidFill>
                <a:latin typeface="Gill Sans MT"/>
              </a:rPr>
              <a:t>FeFET</a:t>
            </a:r>
            <a:r>
              <a:rPr lang="en-US" altLang="en-US" sz="2100" dirty="0">
                <a:solidFill>
                  <a:sysClr val="windowText" lastClr="000000"/>
                </a:solidFill>
                <a:latin typeface="Gill Sans MT"/>
              </a:rPr>
              <a:t> or </a:t>
            </a:r>
            <a:r>
              <a:rPr lang="en-US" altLang="en-US" sz="2100" dirty="0" err="1">
                <a:solidFill>
                  <a:sysClr val="windowText" lastClr="000000"/>
                </a:solidFill>
                <a:latin typeface="Gill Sans MT"/>
              </a:rPr>
              <a:t>FeCAP</a:t>
            </a:r>
            <a:r>
              <a:rPr lang="en-US" altLang="en-US" sz="2100" dirty="0">
                <a:solidFill>
                  <a:sysClr val="windowText" lastClr="000000"/>
                </a:solidFill>
                <a:latin typeface="Gill Sans MT"/>
              </a:rPr>
              <a:t> possible</a:t>
            </a:r>
          </a:p>
          <a:p>
            <a:pPr marL="0" indent="0" defTabSz="685800" eaLnBrk="1" hangingPunct="1">
              <a:spcBef>
                <a:spcPts val="450"/>
              </a:spcBef>
              <a:spcAft>
                <a:spcPts val="900"/>
              </a:spcAft>
              <a:buNone/>
              <a:defRPr/>
            </a:pPr>
            <a:endParaRPr lang="en-US" altLang="en-US" sz="2100" dirty="0">
              <a:solidFill>
                <a:sysClr val="windowText" lastClr="000000"/>
              </a:solidFill>
              <a:latin typeface="Gill Sans MT"/>
            </a:endParaRPr>
          </a:p>
        </p:txBody>
      </p:sp>
      <p:grpSp>
        <p:nvGrpSpPr>
          <p:cNvPr id="78" name="Group 4"/>
          <p:cNvGrpSpPr>
            <a:grpSpLocks noChangeAspect="1"/>
          </p:cNvGrpSpPr>
          <p:nvPr/>
        </p:nvGrpSpPr>
        <p:grpSpPr bwMode="auto">
          <a:xfrm flipH="1">
            <a:off x="5194056" y="2478643"/>
            <a:ext cx="1826419" cy="1069181"/>
            <a:chOff x="2184" y="2069"/>
            <a:chExt cx="1534" cy="898"/>
          </a:xfrm>
        </p:grpSpPr>
        <p:sp>
          <p:nvSpPr>
            <p:cNvPr id="80" name="Line 5"/>
            <p:cNvSpPr>
              <a:spLocks noChangeShapeType="1"/>
            </p:cNvSpPr>
            <p:nvPr/>
          </p:nvSpPr>
          <p:spPr bwMode="auto">
            <a:xfrm flipV="1">
              <a:off x="2212" y="2605"/>
              <a:ext cx="0" cy="19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81" name="Line 6"/>
            <p:cNvSpPr>
              <a:spLocks noChangeShapeType="1"/>
            </p:cNvSpPr>
            <p:nvPr/>
          </p:nvSpPr>
          <p:spPr bwMode="auto">
            <a:xfrm flipV="1">
              <a:off x="2294" y="2410"/>
              <a:ext cx="0" cy="19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82" name="Line 7"/>
            <p:cNvSpPr>
              <a:spLocks noChangeShapeType="1"/>
            </p:cNvSpPr>
            <p:nvPr/>
          </p:nvSpPr>
          <p:spPr bwMode="auto">
            <a:xfrm flipV="1">
              <a:off x="2212" y="2215"/>
              <a:ext cx="0" cy="19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83" name="Line 8"/>
            <p:cNvSpPr>
              <a:spLocks noChangeShapeType="1"/>
            </p:cNvSpPr>
            <p:nvPr/>
          </p:nvSpPr>
          <p:spPr bwMode="auto">
            <a:xfrm>
              <a:off x="2212" y="2605"/>
              <a:ext cx="83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84" name="Line 9"/>
            <p:cNvSpPr>
              <a:spLocks noChangeShapeType="1"/>
            </p:cNvSpPr>
            <p:nvPr/>
          </p:nvSpPr>
          <p:spPr bwMode="auto">
            <a:xfrm>
              <a:off x="2212" y="2410"/>
              <a:ext cx="83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85" name="Line 10"/>
            <p:cNvSpPr>
              <a:spLocks noChangeShapeType="1"/>
            </p:cNvSpPr>
            <p:nvPr/>
          </p:nvSpPr>
          <p:spPr bwMode="auto">
            <a:xfrm flipV="1">
              <a:off x="2335" y="2410"/>
              <a:ext cx="0" cy="194"/>
            </a:xfrm>
            <a:prstGeom prst="line">
              <a:avLst/>
            </a:prstGeom>
            <a:noFill/>
            <a:ln w="301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86" name="Line 11"/>
            <p:cNvSpPr>
              <a:spLocks noChangeShapeType="1"/>
            </p:cNvSpPr>
            <p:nvPr/>
          </p:nvSpPr>
          <p:spPr bwMode="auto">
            <a:xfrm>
              <a:off x="2335" y="2510"/>
              <a:ext cx="83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87" name="Line 12"/>
            <p:cNvSpPr>
              <a:spLocks noChangeShapeType="1"/>
            </p:cNvSpPr>
            <p:nvPr/>
          </p:nvSpPr>
          <p:spPr bwMode="auto">
            <a:xfrm flipH="1">
              <a:off x="3309" y="2507"/>
              <a:ext cx="19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88" name="Line 13"/>
            <p:cNvSpPr>
              <a:spLocks noChangeShapeType="1"/>
            </p:cNvSpPr>
            <p:nvPr/>
          </p:nvSpPr>
          <p:spPr bwMode="auto">
            <a:xfrm flipH="1">
              <a:off x="3114" y="2425"/>
              <a:ext cx="19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H="1">
              <a:off x="2919" y="2507"/>
              <a:ext cx="19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0" name="Line 15"/>
            <p:cNvSpPr>
              <a:spLocks noChangeShapeType="1"/>
            </p:cNvSpPr>
            <p:nvPr/>
          </p:nvSpPr>
          <p:spPr bwMode="auto">
            <a:xfrm flipV="1">
              <a:off x="3309" y="2425"/>
              <a:ext cx="0" cy="82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1" name="Line 16"/>
            <p:cNvSpPr>
              <a:spLocks noChangeShapeType="1"/>
            </p:cNvSpPr>
            <p:nvPr/>
          </p:nvSpPr>
          <p:spPr bwMode="auto">
            <a:xfrm flipV="1">
              <a:off x="3114" y="2425"/>
              <a:ext cx="0" cy="82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2" name="Line 17"/>
            <p:cNvSpPr>
              <a:spLocks noChangeShapeType="1"/>
            </p:cNvSpPr>
            <p:nvPr/>
          </p:nvSpPr>
          <p:spPr bwMode="auto">
            <a:xfrm flipH="1">
              <a:off x="3113" y="2384"/>
              <a:ext cx="196" cy="0"/>
            </a:xfrm>
            <a:prstGeom prst="line">
              <a:avLst/>
            </a:prstGeom>
            <a:noFill/>
            <a:ln w="301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3" name="Line 18"/>
            <p:cNvSpPr>
              <a:spLocks noChangeShapeType="1"/>
            </p:cNvSpPr>
            <p:nvPr/>
          </p:nvSpPr>
          <p:spPr bwMode="auto">
            <a:xfrm flipV="1">
              <a:off x="3214" y="2302"/>
              <a:ext cx="0" cy="82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4" name="Line 19"/>
            <p:cNvSpPr>
              <a:spLocks noChangeShapeType="1"/>
            </p:cNvSpPr>
            <p:nvPr/>
          </p:nvSpPr>
          <p:spPr bwMode="auto">
            <a:xfrm flipH="1">
              <a:off x="2413" y="2510"/>
              <a:ext cx="603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5" name="Line 20"/>
            <p:cNvSpPr>
              <a:spLocks noChangeShapeType="1"/>
            </p:cNvSpPr>
            <p:nvPr/>
          </p:nvSpPr>
          <p:spPr bwMode="auto">
            <a:xfrm flipV="1">
              <a:off x="2684" y="2514"/>
              <a:ext cx="0" cy="192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6" name="Line 21"/>
            <p:cNvSpPr>
              <a:spLocks noChangeShapeType="1"/>
            </p:cNvSpPr>
            <p:nvPr/>
          </p:nvSpPr>
          <p:spPr bwMode="auto">
            <a:xfrm flipV="1">
              <a:off x="2573" y="2701"/>
              <a:ext cx="220" cy="1"/>
            </a:xfrm>
            <a:prstGeom prst="line">
              <a:avLst/>
            </a:prstGeom>
            <a:noFill/>
            <a:ln w="301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7" name="Line 22"/>
            <p:cNvSpPr>
              <a:spLocks noChangeShapeType="1"/>
            </p:cNvSpPr>
            <p:nvPr/>
          </p:nvSpPr>
          <p:spPr bwMode="auto">
            <a:xfrm flipV="1">
              <a:off x="2573" y="2750"/>
              <a:ext cx="220" cy="1"/>
            </a:xfrm>
            <a:prstGeom prst="line">
              <a:avLst/>
            </a:prstGeom>
            <a:noFill/>
            <a:ln w="301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8" name="Freeform 23"/>
            <p:cNvSpPr>
              <a:spLocks noEditPoints="1"/>
            </p:cNvSpPr>
            <p:nvPr/>
          </p:nvSpPr>
          <p:spPr bwMode="auto">
            <a:xfrm>
              <a:off x="2660" y="2752"/>
              <a:ext cx="47" cy="215"/>
            </a:xfrm>
            <a:custGeom>
              <a:avLst/>
              <a:gdLst>
                <a:gd name="T0" fmla="*/ 304 w 760"/>
                <a:gd name="T1" fmla="*/ 3133 h 3513"/>
                <a:gd name="T2" fmla="*/ 298 w 760"/>
                <a:gd name="T3" fmla="*/ 1 h 3513"/>
                <a:gd name="T4" fmla="*/ 450 w 760"/>
                <a:gd name="T5" fmla="*/ 0 h 3513"/>
                <a:gd name="T6" fmla="*/ 456 w 760"/>
                <a:gd name="T7" fmla="*/ 3133 h 3513"/>
                <a:gd name="T8" fmla="*/ 304 w 760"/>
                <a:gd name="T9" fmla="*/ 3133 h 3513"/>
                <a:gd name="T10" fmla="*/ 760 w 760"/>
                <a:gd name="T11" fmla="*/ 3132 h 3513"/>
                <a:gd name="T12" fmla="*/ 381 w 760"/>
                <a:gd name="T13" fmla="*/ 3513 h 3513"/>
                <a:gd name="T14" fmla="*/ 0 w 760"/>
                <a:gd name="T15" fmla="*/ 3134 h 3513"/>
                <a:gd name="T16" fmla="*/ 379 w 760"/>
                <a:gd name="T17" fmla="*/ 2753 h 3513"/>
                <a:gd name="T18" fmla="*/ 760 w 760"/>
                <a:gd name="T19" fmla="*/ 3132 h 3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3513">
                  <a:moveTo>
                    <a:pt x="304" y="3133"/>
                  </a:moveTo>
                  <a:lnTo>
                    <a:pt x="298" y="1"/>
                  </a:lnTo>
                  <a:lnTo>
                    <a:pt x="450" y="0"/>
                  </a:lnTo>
                  <a:lnTo>
                    <a:pt x="456" y="3133"/>
                  </a:lnTo>
                  <a:lnTo>
                    <a:pt x="304" y="3133"/>
                  </a:lnTo>
                  <a:close/>
                  <a:moveTo>
                    <a:pt x="760" y="3132"/>
                  </a:moveTo>
                  <a:cubicBezTo>
                    <a:pt x="760" y="3342"/>
                    <a:pt x="591" y="3512"/>
                    <a:pt x="381" y="3513"/>
                  </a:cubicBezTo>
                  <a:cubicBezTo>
                    <a:pt x="171" y="3513"/>
                    <a:pt x="0" y="3343"/>
                    <a:pt x="0" y="3134"/>
                  </a:cubicBezTo>
                  <a:cubicBezTo>
                    <a:pt x="0" y="2924"/>
                    <a:pt x="170" y="2753"/>
                    <a:pt x="379" y="2753"/>
                  </a:cubicBezTo>
                  <a:cubicBezTo>
                    <a:pt x="589" y="2752"/>
                    <a:pt x="760" y="2922"/>
                    <a:pt x="760" y="313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99" name="Freeform 24"/>
            <p:cNvSpPr>
              <a:spLocks noEditPoints="1"/>
            </p:cNvSpPr>
            <p:nvPr/>
          </p:nvSpPr>
          <p:spPr bwMode="auto">
            <a:xfrm>
              <a:off x="2184" y="2069"/>
              <a:ext cx="48" cy="193"/>
            </a:xfrm>
            <a:custGeom>
              <a:avLst/>
              <a:gdLst>
                <a:gd name="T0" fmla="*/ 920 w 1537"/>
                <a:gd name="T1" fmla="*/ 765 h 6293"/>
                <a:gd name="T2" fmla="*/ 1032 w 1537"/>
                <a:gd name="T3" fmla="*/ 6286 h 6293"/>
                <a:gd name="T4" fmla="*/ 728 w 1537"/>
                <a:gd name="T5" fmla="*/ 6293 h 6293"/>
                <a:gd name="T6" fmla="*/ 616 w 1537"/>
                <a:gd name="T7" fmla="*/ 772 h 6293"/>
                <a:gd name="T8" fmla="*/ 920 w 1537"/>
                <a:gd name="T9" fmla="*/ 765 h 6293"/>
                <a:gd name="T10" fmla="*/ 9 w 1537"/>
                <a:gd name="T11" fmla="*/ 784 h 6293"/>
                <a:gd name="T12" fmla="*/ 753 w 1537"/>
                <a:gd name="T13" fmla="*/ 9 h 6293"/>
                <a:gd name="T14" fmla="*/ 1528 w 1537"/>
                <a:gd name="T15" fmla="*/ 753 h 6293"/>
                <a:gd name="T16" fmla="*/ 784 w 1537"/>
                <a:gd name="T17" fmla="*/ 1528 h 6293"/>
                <a:gd name="T18" fmla="*/ 9 w 1537"/>
                <a:gd name="T19" fmla="*/ 784 h 6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7" h="6293">
                  <a:moveTo>
                    <a:pt x="920" y="765"/>
                  </a:moveTo>
                  <a:lnTo>
                    <a:pt x="1032" y="6286"/>
                  </a:lnTo>
                  <a:lnTo>
                    <a:pt x="728" y="6293"/>
                  </a:lnTo>
                  <a:lnTo>
                    <a:pt x="616" y="772"/>
                  </a:lnTo>
                  <a:lnTo>
                    <a:pt x="920" y="765"/>
                  </a:lnTo>
                  <a:close/>
                  <a:moveTo>
                    <a:pt x="9" y="784"/>
                  </a:moveTo>
                  <a:cubicBezTo>
                    <a:pt x="0" y="364"/>
                    <a:pt x="333" y="17"/>
                    <a:pt x="753" y="9"/>
                  </a:cubicBezTo>
                  <a:cubicBezTo>
                    <a:pt x="1173" y="0"/>
                    <a:pt x="1520" y="333"/>
                    <a:pt x="1528" y="753"/>
                  </a:cubicBezTo>
                  <a:cubicBezTo>
                    <a:pt x="1537" y="1173"/>
                    <a:pt x="1204" y="1520"/>
                    <a:pt x="784" y="1528"/>
                  </a:cubicBezTo>
                  <a:cubicBezTo>
                    <a:pt x="364" y="1537"/>
                    <a:pt x="17" y="1204"/>
                    <a:pt x="9" y="784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00" name="Freeform 25"/>
            <p:cNvSpPr>
              <a:spLocks noEditPoints="1"/>
            </p:cNvSpPr>
            <p:nvPr/>
          </p:nvSpPr>
          <p:spPr bwMode="auto">
            <a:xfrm>
              <a:off x="3191" y="2163"/>
              <a:ext cx="47" cy="193"/>
            </a:xfrm>
            <a:custGeom>
              <a:avLst/>
              <a:gdLst>
                <a:gd name="T0" fmla="*/ 460 w 769"/>
                <a:gd name="T1" fmla="*/ 383 h 3147"/>
                <a:gd name="T2" fmla="*/ 516 w 769"/>
                <a:gd name="T3" fmla="*/ 3143 h 3147"/>
                <a:gd name="T4" fmla="*/ 364 w 769"/>
                <a:gd name="T5" fmla="*/ 3147 h 3147"/>
                <a:gd name="T6" fmla="*/ 308 w 769"/>
                <a:gd name="T7" fmla="*/ 386 h 3147"/>
                <a:gd name="T8" fmla="*/ 460 w 769"/>
                <a:gd name="T9" fmla="*/ 383 h 3147"/>
                <a:gd name="T10" fmla="*/ 5 w 769"/>
                <a:gd name="T11" fmla="*/ 392 h 3147"/>
                <a:gd name="T12" fmla="*/ 377 w 769"/>
                <a:gd name="T13" fmla="*/ 5 h 3147"/>
                <a:gd name="T14" fmla="*/ 764 w 769"/>
                <a:gd name="T15" fmla="*/ 377 h 3147"/>
                <a:gd name="T16" fmla="*/ 392 w 769"/>
                <a:gd name="T17" fmla="*/ 764 h 3147"/>
                <a:gd name="T18" fmla="*/ 5 w 769"/>
                <a:gd name="T19" fmla="*/ 392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9" h="3147">
                  <a:moveTo>
                    <a:pt x="460" y="383"/>
                  </a:moveTo>
                  <a:lnTo>
                    <a:pt x="516" y="3143"/>
                  </a:lnTo>
                  <a:lnTo>
                    <a:pt x="364" y="3147"/>
                  </a:lnTo>
                  <a:lnTo>
                    <a:pt x="308" y="386"/>
                  </a:lnTo>
                  <a:lnTo>
                    <a:pt x="460" y="383"/>
                  </a:lnTo>
                  <a:close/>
                  <a:moveTo>
                    <a:pt x="5" y="392"/>
                  </a:moveTo>
                  <a:cubicBezTo>
                    <a:pt x="0" y="182"/>
                    <a:pt x="167" y="9"/>
                    <a:pt x="377" y="5"/>
                  </a:cubicBezTo>
                  <a:cubicBezTo>
                    <a:pt x="587" y="0"/>
                    <a:pt x="760" y="167"/>
                    <a:pt x="764" y="377"/>
                  </a:cubicBezTo>
                  <a:cubicBezTo>
                    <a:pt x="769" y="587"/>
                    <a:pt x="602" y="760"/>
                    <a:pt x="392" y="764"/>
                  </a:cubicBezTo>
                  <a:cubicBezTo>
                    <a:pt x="182" y="769"/>
                    <a:pt x="9" y="602"/>
                    <a:pt x="5" y="39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01" name="Freeform 26"/>
            <p:cNvSpPr>
              <a:spLocks noEditPoints="1"/>
            </p:cNvSpPr>
            <p:nvPr/>
          </p:nvSpPr>
          <p:spPr bwMode="auto">
            <a:xfrm>
              <a:off x="3458" y="2484"/>
              <a:ext cx="260" cy="47"/>
            </a:xfrm>
            <a:custGeom>
              <a:avLst/>
              <a:gdLst>
                <a:gd name="T0" fmla="*/ 3847 w 4227"/>
                <a:gd name="T1" fmla="*/ 304 h 760"/>
                <a:gd name="T2" fmla="*/ 0 w 4227"/>
                <a:gd name="T3" fmla="*/ 304 h 760"/>
                <a:gd name="T4" fmla="*/ 0 w 4227"/>
                <a:gd name="T5" fmla="*/ 456 h 760"/>
                <a:gd name="T6" fmla="*/ 3847 w 4227"/>
                <a:gd name="T7" fmla="*/ 456 h 760"/>
                <a:gd name="T8" fmla="*/ 3847 w 4227"/>
                <a:gd name="T9" fmla="*/ 304 h 760"/>
                <a:gd name="T10" fmla="*/ 3847 w 4227"/>
                <a:gd name="T11" fmla="*/ 760 h 760"/>
                <a:gd name="T12" fmla="*/ 4227 w 4227"/>
                <a:gd name="T13" fmla="*/ 380 h 760"/>
                <a:gd name="T14" fmla="*/ 3847 w 4227"/>
                <a:gd name="T15" fmla="*/ 0 h 760"/>
                <a:gd name="T16" fmla="*/ 3467 w 4227"/>
                <a:gd name="T17" fmla="*/ 380 h 760"/>
                <a:gd name="T18" fmla="*/ 3847 w 4227"/>
                <a:gd name="T1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7" h="760">
                  <a:moveTo>
                    <a:pt x="3847" y="304"/>
                  </a:moveTo>
                  <a:lnTo>
                    <a:pt x="0" y="304"/>
                  </a:lnTo>
                  <a:lnTo>
                    <a:pt x="0" y="456"/>
                  </a:lnTo>
                  <a:lnTo>
                    <a:pt x="3847" y="456"/>
                  </a:lnTo>
                  <a:lnTo>
                    <a:pt x="3847" y="304"/>
                  </a:lnTo>
                  <a:close/>
                  <a:moveTo>
                    <a:pt x="3847" y="760"/>
                  </a:moveTo>
                  <a:cubicBezTo>
                    <a:pt x="4057" y="760"/>
                    <a:pt x="4227" y="590"/>
                    <a:pt x="4227" y="380"/>
                  </a:cubicBezTo>
                  <a:cubicBezTo>
                    <a:pt x="4227" y="171"/>
                    <a:pt x="4057" y="0"/>
                    <a:pt x="3847" y="0"/>
                  </a:cubicBezTo>
                  <a:cubicBezTo>
                    <a:pt x="3637" y="0"/>
                    <a:pt x="3467" y="171"/>
                    <a:pt x="3467" y="380"/>
                  </a:cubicBezTo>
                  <a:cubicBezTo>
                    <a:pt x="3467" y="590"/>
                    <a:pt x="3637" y="760"/>
                    <a:pt x="3847" y="76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02" name="Freeform 27"/>
            <p:cNvSpPr>
              <a:spLocks noEditPoints="1"/>
            </p:cNvSpPr>
            <p:nvPr/>
          </p:nvSpPr>
          <p:spPr bwMode="auto">
            <a:xfrm>
              <a:off x="2188" y="2750"/>
              <a:ext cx="47" cy="216"/>
            </a:xfrm>
            <a:custGeom>
              <a:avLst/>
              <a:gdLst>
                <a:gd name="T0" fmla="*/ 304 w 760"/>
                <a:gd name="T1" fmla="*/ 3133 h 3513"/>
                <a:gd name="T2" fmla="*/ 298 w 760"/>
                <a:gd name="T3" fmla="*/ 1 h 3513"/>
                <a:gd name="T4" fmla="*/ 450 w 760"/>
                <a:gd name="T5" fmla="*/ 0 h 3513"/>
                <a:gd name="T6" fmla="*/ 456 w 760"/>
                <a:gd name="T7" fmla="*/ 3133 h 3513"/>
                <a:gd name="T8" fmla="*/ 304 w 760"/>
                <a:gd name="T9" fmla="*/ 3133 h 3513"/>
                <a:gd name="T10" fmla="*/ 760 w 760"/>
                <a:gd name="T11" fmla="*/ 3132 h 3513"/>
                <a:gd name="T12" fmla="*/ 381 w 760"/>
                <a:gd name="T13" fmla="*/ 3513 h 3513"/>
                <a:gd name="T14" fmla="*/ 0 w 760"/>
                <a:gd name="T15" fmla="*/ 3134 h 3513"/>
                <a:gd name="T16" fmla="*/ 379 w 760"/>
                <a:gd name="T17" fmla="*/ 2753 h 3513"/>
                <a:gd name="T18" fmla="*/ 760 w 760"/>
                <a:gd name="T19" fmla="*/ 3132 h 3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3513">
                  <a:moveTo>
                    <a:pt x="304" y="3133"/>
                  </a:moveTo>
                  <a:lnTo>
                    <a:pt x="298" y="1"/>
                  </a:lnTo>
                  <a:lnTo>
                    <a:pt x="450" y="0"/>
                  </a:lnTo>
                  <a:lnTo>
                    <a:pt x="456" y="3133"/>
                  </a:lnTo>
                  <a:lnTo>
                    <a:pt x="304" y="3133"/>
                  </a:lnTo>
                  <a:close/>
                  <a:moveTo>
                    <a:pt x="760" y="3132"/>
                  </a:moveTo>
                  <a:cubicBezTo>
                    <a:pt x="760" y="3342"/>
                    <a:pt x="591" y="3512"/>
                    <a:pt x="381" y="3513"/>
                  </a:cubicBezTo>
                  <a:cubicBezTo>
                    <a:pt x="171" y="3513"/>
                    <a:pt x="0" y="3343"/>
                    <a:pt x="0" y="3134"/>
                  </a:cubicBezTo>
                  <a:cubicBezTo>
                    <a:pt x="0" y="2924"/>
                    <a:pt x="170" y="2753"/>
                    <a:pt x="379" y="2753"/>
                  </a:cubicBezTo>
                  <a:cubicBezTo>
                    <a:pt x="589" y="2752"/>
                    <a:pt x="760" y="2922"/>
                    <a:pt x="760" y="313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29875" y="3115627"/>
            <a:ext cx="760811" cy="295275"/>
            <a:chOff x="4425951" y="4143377"/>
            <a:chExt cx="1168401" cy="393700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4425951" y="4537077"/>
              <a:ext cx="3095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4735514" y="4143377"/>
              <a:ext cx="549275" cy="393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5284789" y="4143377"/>
              <a:ext cx="3095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4"/>
          <p:cNvGrpSpPr>
            <a:grpSpLocks noChangeAspect="1"/>
          </p:cNvGrpSpPr>
          <p:nvPr/>
        </p:nvGrpSpPr>
        <p:grpSpPr bwMode="auto">
          <a:xfrm flipH="1">
            <a:off x="1854655" y="2365017"/>
            <a:ext cx="1821656" cy="1064419"/>
            <a:chOff x="2188" y="2072"/>
            <a:chExt cx="1530" cy="894"/>
          </a:xfrm>
        </p:grpSpPr>
        <p:sp>
          <p:nvSpPr>
            <p:cNvPr id="121" name="Line 5"/>
            <p:cNvSpPr>
              <a:spLocks noChangeShapeType="1"/>
            </p:cNvSpPr>
            <p:nvPr/>
          </p:nvSpPr>
          <p:spPr bwMode="auto">
            <a:xfrm flipV="1">
              <a:off x="2212" y="2605"/>
              <a:ext cx="0" cy="19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22" name="Line 6"/>
            <p:cNvSpPr>
              <a:spLocks noChangeShapeType="1"/>
            </p:cNvSpPr>
            <p:nvPr/>
          </p:nvSpPr>
          <p:spPr bwMode="auto">
            <a:xfrm flipV="1">
              <a:off x="2308" y="2407"/>
              <a:ext cx="0" cy="19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23" name="Line 7"/>
            <p:cNvSpPr>
              <a:spLocks noChangeShapeType="1"/>
            </p:cNvSpPr>
            <p:nvPr/>
          </p:nvSpPr>
          <p:spPr bwMode="auto">
            <a:xfrm flipV="1">
              <a:off x="2212" y="2215"/>
              <a:ext cx="0" cy="195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24" name="Line 8"/>
            <p:cNvSpPr>
              <a:spLocks noChangeShapeType="1"/>
            </p:cNvSpPr>
            <p:nvPr/>
          </p:nvSpPr>
          <p:spPr bwMode="auto">
            <a:xfrm>
              <a:off x="2212" y="2605"/>
              <a:ext cx="83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25" name="Line 9"/>
            <p:cNvSpPr>
              <a:spLocks noChangeShapeType="1"/>
            </p:cNvSpPr>
            <p:nvPr/>
          </p:nvSpPr>
          <p:spPr bwMode="auto">
            <a:xfrm>
              <a:off x="2212" y="2410"/>
              <a:ext cx="83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26" name="Line 10"/>
            <p:cNvSpPr>
              <a:spLocks noChangeShapeType="1"/>
            </p:cNvSpPr>
            <p:nvPr/>
          </p:nvSpPr>
          <p:spPr bwMode="auto">
            <a:xfrm flipV="1">
              <a:off x="2413" y="2411"/>
              <a:ext cx="0" cy="194"/>
            </a:xfrm>
            <a:prstGeom prst="line">
              <a:avLst/>
            </a:prstGeom>
            <a:noFill/>
            <a:ln w="301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27" name="Line 11"/>
            <p:cNvSpPr>
              <a:spLocks noChangeShapeType="1"/>
            </p:cNvSpPr>
            <p:nvPr/>
          </p:nvSpPr>
          <p:spPr bwMode="auto">
            <a:xfrm>
              <a:off x="2413" y="2507"/>
              <a:ext cx="5" cy="3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28" name="Line 12"/>
            <p:cNvSpPr>
              <a:spLocks noChangeShapeType="1"/>
            </p:cNvSpPr>
            <p:nvPr/>
          </p:nvSpPr>
          <p:spPr bwMode="auto">
            <a:xfrm flipH="1">
              <a:off x="3309" y="2508"/>
              <a:ext cx="19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29" name="Line 13"/>
            <p:cNvSpPr>
              <a:spLocks noChangeShapeType="1"/>
            </p:cNvSpPr>
            <p:nvPr/>
          </p:nvSpPr>
          <p:spPr bwMode="auto">
            <a:xfrm flipH="1">
              <a:off x="3114" y="2425"/>
              <a:ext cx="19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30" name="Line 14"/>
            <p:cNvSpPr>
              <a:spLocks noChangeShapeType="1"/>
            </p:cNvSpPr>
            <p:nvPr/>
          </p:nvSpPr>
          <p:spPr bwMode="auto">
            <a:xfrm flipH="1">
              <a:off x="2919" y="2507"/>
              <a:ext cx="195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31" name="Line 15"/>
            <p:cNvSpPr>
              <a:spLocks noChangeShapeType="1"/>
            </p:cNvSpPr>
            <p:nvPr/>
          </p:nvSpPr>
          <p:spPr bwMode="auto">
            <a:xfrm flipV="1">
              <a:off x="3309" y="2425"/>
              <a:ext cx="0" cy="82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32" name="Line 16"/>
            <p:cNvSpPr>
              <a:spLocks noChangeShapeType="1"/>
            </p:cNvSpPr>
            <p:nvPr/>
          </p:nvSpPr>
          <p:spPr bwMode="auto">
            <a:xfrm flipV="1">
              <a:off x="3114" y="2425"/>
              <a:ext cx="0" cy="82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33" name="Line 17"/>
            <p:cNvSpPr>
              <a:spLocks noChangeShapeType="1"/>
            </p:cNvSpPr>
            <p:nvPr/>
          </p:nvSpPr>
          <p:spPr bwMode="auto">
            <a:xfrm flipH="1">
              <a:off x="3113" y="2384"/>
              <a:ext cx="196" cy="0"/>
            </a:xfrm>
            <a:prstGeom prst="line">
              <a:avLst/>
            </a:prstGeom>
            <a:noFill/>
            <a:ln w="301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34" name="Line 18"/>
            <p:cNvSpPr>
              <a:spLocks noChangeShapeType="1"/>
            </p:cNvSpPr>
            <p:nvPr/>
          </p:nvSpPr>
          <p:spPr bwMode="auto">
            <a:xfrm flipV="1">
              <a:off x="3214" y="2302"/>
              <a:ext cx="0" cy="82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35" name="Line 19"/>
            <p:cNvSpPr>
              <a:spLocks noChangeShapeType="1"/>
            </p:cNvSpPr>
            <p:nvPr/>
          </p:nvSpPr>
          <p:spPr bwMode="auto">
            <a:xfrm flipH="1">
              <a:off x="2413" y="2505"/>
              <a:ext cx="603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40" name="Freeform 24"/>
            <p:cNvSpPr>
              <a:spLocks noEditPoints="1"/>
            </p:cNvSpPr>
            <p:nvPr/>
          </p:nvSpPr>
          <p:spPr bwMode="auto">
            <a:xfrm>
              <a:off x="2188" y="2072"/>
              <a:ext cx="48" cy="193"/>
            </a:xfrm>
            <a:custGeom>
              <a:avLst/>
              <a:gdLst>
                <a:gd name="T0" fmla="*/ 920 w 1537"/>
                <a:gd name="T1" fmla="*/ 765 h 6293"/>
                <a:gd name="T2" fmla="*/ 1032 w 1537"/>
                <a:gd name="T3" fmla="*/ 6286 h 6293"/>
                <a:gd name="T4" fmla="*/ 728 w 1537"/>
                <a:gd name="T5" fmla="*/ 6293 h 6293"/>
                <a:gd name="T6" fmla="*/ 616 w 1537"/>
                <a:gd name="T7" fmla="*/ 772 h 6293"/>
                <a:gd name="T8" fmla="*/ 920 w 1537"/>
                <a:gd name="T9" fmla="*/ 765 h 6293"/>
                <a:gd name="T10" fmla="*/ 9 w 1537"/>
                <a:gd name="T11" fmla="*/ 784 h 6293"/>
                <a:gd name="T12" fmla="*/ 753 w 1537"/>
                <a:gd name="T13" fmla="*/ 9 h 6293"/>
                <a:gd name="T14" fmla="*/ 1528 w 1537"/>
                <a:gd name="T15" fmla="*/ 753 h 6293"/>
                <a:gd name="T16" fmla="*/ 784 w 1537"/>
                <a:gd name="T17" fmla="*/ 1528 h 6293"/>
                <a:gd name="T18" fmla="*/ 9 w 1537"/>
                <a:gd name="T19" fmla="*/ 784 h 6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7" h="6293">
                  <a:moveTo>
                    <a:pt x="920" y="765"/>
                  </a:moveTo>
                  <a:lnTo>
                    <a:pt x="1032" y="6286"/>
                  </a:lnTo>
                  <a:lnTo>
                    <a:pt x="728" y="6293"/>
                  </a:lnTo>
                  <a:lnTo>
                    <a:pt x="616" y="772"/>
                  </a:lnTo>
                  <a:lnTo>
                    <a:pt x="920" y="765"/>
                  </a:lnTo>
                  <a:close/>
                  <a:moveTo>
                    <a:pt x="9" y="784"/>
                  </a:moveTo>
                  <a:cubicBezTo>
                    <a:pt x="0" y="364"/>
                    <a:pt x="333" y="17"/>
                    <a:pt x="753" y="9"/>
                  </a:cubicBezTo>
                  <a:cubicBezTo>
                    <a:pt x="1173" y="0"/>
                    <a:pt x="1520" y="333"/>
                    <a:pt x="1528" y="753"/>
                  </a:cubicBezTo>
                  <a:cubicBezTo>
                    <a:pt x="1537" y="1173"/>
                    <a:pt x="1204" y="1520"/>
                    <a:pt x="784" y="1528"/>
                  </a:cubicBezTo>
                  <a:cubicBezTo>
                    <a:pt x="364" y="1537"/>
                    <a:pt x="17" y="1204"/>
                    <a:pt x="9" y="784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41" name="Freeform 25"/>
            <p:cNvSpPr>
              <a:spLocks noEditPoints="1"/>
            </p:cNvSpPr>
            <p:nvPr/>
          </p:nvSpPr>
          <p:spPr bwMode="auto">
            <a:xfrm>
              <a:off x="3191" y="2163"/>
              <a:ext cx="47" cy="193"/>
            </a:xfrm>
            <a:custGeom>
              <a:avLst/>
              <a:gdLst>
                <a:gd name="T0" fmla="*/ 460 w 769"/>
                <a:gd name="T1" fmla="*/ 383 h 3147"/>
                <a:gd name="T2" fmla="*/ 516 w 769"/>
                <a:gd name="T3" fmla="*/ 3143 h 3147"/>
                <a:gd name="T4" fmla="*/ 364 w 769"/>
                <a:gd name="T5" fmla="*/ 3147 h 3147"/>
                <a:gd name="T6" fmla="*/ 308 w 769"/>
                <a:gd name="T7" fmla="*/ 386 h 3147"/>
                <a:gd name="T8" fmla="*/ 460 w 769"/>
                <a:gd name="T9" fmla="*/ 383 h 3147"/>
                <a:gd name="T10" fmla="*/ 5 w 769"/>
                <a:gd name="T11" fmla="*/ 392 h 3147"/>
                <a:gd name="T12" fmla="*/ 377 w 769"/>
                <a:gd name="T13" fmla="*/ 5 h 3147"/>
                <a:gd name="T14" fmla="*/ 764 w 769"/>
                <a:gd name="T15" fmla="*/ 377 h 3147"/>
                <a:gd name="T16" fmla="*/ 392 w 769"/>
                <a:gd name="T17" fmla="*/ 764 h 3147"/>
                <a:gd name="T18" fmla="*/ 5 w 769"/>
                <a:gd name="T19" fmla="*/ 392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9" h="3147">
                  <a:moveTo>
                    <a:pt x="460" y="383"/>
                  </a:moveTo>
                  <a:lnTo>
                    <a:pt x="516" y="3143"/>
                  </a:lnTo>
                  <a:lnTo>
                    <a:pt x="364" y="3147"/>
                  </a:lnTo>
                  <a:lnTo>
                    <a:pt x="308" y="386"/>
                  </a:lnTo>
                  <a:lnTo>
                    <a:pt x="460" y="383"/>
                  </a:lnTo>
                  <a:close/>
                  <a:moveTo>
                    <a:pt x="5" y="392"/>
                  </a:moveTo>
                  <a:cubicBezTo>
                    <a:pt x="0" y="182"/>
                    <a:pt x="167" y="9"/>
                    <a:pt x="377" y="5"/>
                  </a:cubicBezTo>
                  <a:cubicBezTo>
                    <a:pt x="587" y="0"/>
                    <a:pt x="760" y="167"/>
                    <a:pt x="764" y="377"/>
                  </a:cubicBezTo>
                  <a:cubicBezTo>
                    <a:pt x="769" y="587"/>
                    <a:pt x="602" y="760"/>
                    <a:pt x="392" y="764"/>
                  </a:cubicBezTo>
                  <a:cubicBezTo>
                    <a:pt x="182" y="769"/>
                    <a:pt x="9" y="602"/>
                    <a:pt x="5" y="39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42" name="Freeform 26"/>
            <p:cNvSpPr>
              <a:spLocks noEditPoints="1"/>
            </p:cNvSpPr>
            <p:nvPr/>
          </p:nvSpPr>
          <p:spPr bwMode="auto">
            <a:xfrm>
              <a:off x="3458" y="2484"/>
              <a:ext cx="260" cy="47"/>
            </a:xfrm>
            <a:custGeom>
              <a:avLst/>
              <a:gdLst>
                <a:gd name="T0" fmla="*/ 3847 w 4227"/>
                <a:gd name="T1" fmla="*/ 304 h 760"/>
                <a:gd name="T2" fmla="*/ 0 w 4227"/>
                <a:gd name="T3" fmla="*/ 304 h 760"/>
                <a:gd name="T4" fmla="*/ 0 w 4227"/>
                <a:gd name="T5" fmla="*/ 456 h 760"/>
                <a:gd name="T6" fmla="*/ 3847 w 4227"/>
                <a:gd name="T7" fmla="*/ 456 h 760"/>
                <a:gd name="T8" fmla="*/ 3847 w 4227"/>
                <a:gd name="T9" fmla="*/ 304 h 760"/>
                <a:gd name="T10" fmla="*/ 3847 w 4227"/>
                <a:gd name="T11" fmla="*/ 760 h 760"/>
                <a:gd name="T12" fmla="*/ 4227 w 4227"/>
                <a:gd name="T13" fmla="*/ 380 h 760"/>
                <a:gd name="T14" fmla="*/ 3847 w 4227"/>
                <a:gd name="T15" fmla="*/ 0 h 760"/>
                <a:gd name="T16" fmla="*/ 3467 w 4227"/>
                <a:gd name="T17" fmla="*/ 380 h 760"/>
                <a:gd name="T18" fmla="*/ 3847 w 4227"/>
                <a:gd name="T19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27" h="760">
                  <a:moveTo>
                    <a:pt x="3847" y="304"/>
                  </a:moveTo>
                  <a:lnTo>
                    <a:pt x="0" y="304"/>
                  </a:lnTo>
                  <a:lnTo>
                    <a:pt x="0" y="456"/>
                  </a:lnTo>
                  <a:lnTo>
                    <a:pt x="3847" y="456"/>
                  </a:lnTo>
                  <a:lnTo>
                    <a:pt x="3847" y="304"/>
                  </a:lnTo>
                  <a:close/>
                  <a:moveTo>
                    <a:pt x="3847" y="760"/>
                  </a:moveTo>
                  <a:cubicBezTo>
                    <a:pt x="4057" y="760"/>
                    <a:pt x="4227" y="590"/>
                    <a:pt x="4227" y="380"/>
                  </a:cubicBezTo>
                  <a:cubicBezTo>
                    <a:pt x="4227" y="171"/>
                    <a:pt x="4057" y="0"/>
                    <a:pt x="3847" y="0"/>
                  </a:cubicBezTo>
                  <a:cubicBezTo>
                    <a:pt x="3637" y="0"/>
                    <a:pt x="3467" y="171"/>
                    <a:pt x="3467" y="380"/>
                  </a:cubicBezTo>
                  <a:cubicBezTo>
                    <a:pt x="3467" y="590"/>
                    <a:pt x="3637" y="760"/>
                    <a:pt x="3847" y="76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  <p:sp>
          <p:nvSpPr>
            <p:cNvPr id="143" name="Freeform 27"/>
            <p:cNvSpPr>
              <a:spLocks noEditPoints="1"/>
            </p:cNvSpPr>
            <p:nvPr/>
          </p:nvSpPr>
          <p:spPr bwMode="auto">
            <a:xfrm>
              <a:off x="2188" y="2750"/>
              <a:ext cx="47" cy="216"/>
            </a:xfrm>
            <a:custGeom>
              <a:avLst/>
              <a:gdLst>
                <a:gd name="T0" fmla="*/ 304 w 760"/>
                <a:gd name="T1" fmla="*/ 3133 h 3513"/>
                <a:gd name="T2" fmla="*/ 298 w 760"/>
                <a:gd name="T3" fmla="*/ 1 h 3513"/>
                <a:gd name="T4" fmla="*/ 450 w 760"/>
                <a:gd name="T5" fmla="*/ 0 h 3513"/>
                <a:gd name="T6" fmla="*/ 456 w 760"/>
                <a:gd name="T7" fmla="*/ 3133 h 3513"/>
                <a:gd name="T8" fmla="*/ 304 w 760"/>
                <a:gd name="T9" fmla="*/ 3133 h 3513"/>
                <a:gd name="T10" fmla="*/ 760 w 760"/>
                <a:gd name="T11" fmla="*/ 3132 h 3513"/>
                <a:gd name="T12" fmla="*/ 381 w 760"/>
                <a:gd name="T13" fmla="*/ 3513 h 3513"/>
                <a:gd name="T14" fmla="*/ 0 w 760"/>
                <a:gd name="T15" fmla="*/ 3134 h 3513"/>
                <a:gd name="T16" fmla="*/ 379 w 760"/>
                <a:gd name="T17" fmla="*/ 2753 h 3513"/>
                <a:gd name="T18" fmla="*/ 760 w 760"/>
                <a:gd name="T19" fmla="*/ 3132 h 3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3513">
                  <a:moveTo>
                    <a:pt x="304" y="3133"/>
                  </a:moveTo>
                  <a:lnTo>
                    <a:pt x="298" y="1"/>
                  </a:lnTo>
                  <a:lnTo>
                    <a:pt x="450" y="0"/>
                  </a:lnTo>
                  <a:lnTo>
                    <a:pt x="456" y="3133"/>
                  </a:lnTo>
                  <a:lnTo>
                    <a:pt x="304" y="3133"/>
                  </a:lnTo>
                  <a:close/>
                  <a:moveTo>
                    <a:pt x="760" y="3132"/>
                  </a:moveTo>
                  <a:cubicBezTo>
                    <a:pt x="760" y="3342"/>
                    <a:pt x="591" y="3512"/>
                    <a:pt x="381" y="3513"/>
                  </a:cubicBezTo>
                  <a:cubicBezTo>
                    <a:pt x="171" y="3513"/>
                    <a:pt x="0" y="3343"/>
                    <a:pt x="0" y="3134"/>
                  </a:cubicBezTo>
                  <a:cubicBezTo>
                    <a:pt x="0" y="2924"/>
                    <a:pt x="170" y="2753"/>
                    <a:pt x="379" y="2753"/>
                  </a:cubicBezTo>
                  <a:cubicBezTo>
                    <a:pt x="589" y="2752"/>
                    <a:pt x="760" y="2922"/>
                    <a:pt x="760" y="313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215"/>
            </a:p>
          </p:txBody>
        </p:sp>
      </p:grpSp>
      <p:cxnSp>
        <p:nvCxnSpPr>
          <p:cNvPr id="149" name="Straight Connector 148"/>
          <p:cNvCxnSpPr/>
          <p:nvPr/>
        </p:nvCxnSpPr>
        <p:spPr>
          <a:xfrm>
            <a:off x="3477111" y="2756058"/>
            <a:ext cx="6594" cy="24970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2137517" y="2951320"/>
            <a:ext cx="6672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ill Sans MT"/>
                <a:cs typeface="Gill Sans MT"/>
              </a:rPr>
              <a:t>Regular NMOS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213589" y="3435904"/>
            <a:ext cx="6396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Gill Sans MT"/>
                <a:cs typeface="Gill Sans MT"/>
              </a:rPr>
              <a:t>FeFET</a:t>
            </a:r>
            <a:endParaRPr lang="en-US" sz="1050" dirty="0">
              <a:latin typeface="Gill Sans MT"/>
              <a:cs typeface="Gill Sans MT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893049" y="3932910"/>
            <a:ext cx="273273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2T version (PSU patent)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5462726" y="3975832"/>
            <a:ext cx="361403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2T1C version (imec patent appl.)</a:t>
            </a:r>
          </a:p>
        </p:txBody>
      </p:sp>
      <p:cxnSp>
        <p:nvCxnSpPr>
          <p:cNvPr id="156" name="Straight Connector 155"/>
          <p:cNvCxnSpPr/>
          <p:nvPr/>
        </p:nvCxnSpPr>
        <p:spPr>
          <a:xfrm>
            <a:off x="5504901" y="2631295"/>
            <a:ext cx="578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2165500" y="2531078"/>
            <a:ext cx="578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893050" y="2478642"/>
            <a:ext cx="0" cy="752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743960" y="2365018"/>
            <a:ext cx="21904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1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729887" y="2307982"/>
            <a:ext cx="16316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2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3774098" y="2202474"/>
            <a:ext cx="30333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3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3787287" y="3343735"/>
            <a:ext cx="36268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4</a:t>
            </a:r>
          </a:p>
        </p:txBody>
      </p:sp>
      <p:cxnSp>
        <p:nvCxnSpPr>
          <p:cNvPr id="166" name="Straight Connector 165"/>
          <p:cNvCxnSpPr/>
          <p:nvPr/>
        </p:nvCxnSpPr>
        <p:spPr>
          <a:xfrm>
            <a:off x="5207750" y="2591260"/>
            <a:ext cx="0" cy="752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5121814" y="2237127"/>
            <a:ext cx="11649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2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061455" y="2372971"/>
            <a:ext cx="21904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1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6991900" y="2253257"/>
            <a:ext cx="30333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030824" y="3343735"/>
            <a:ext cx="36268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6295385" y="3600451"/>
            <a:ext cx="29372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Gill Sans MT"/>
                <a:cs typeface="Gill Sans MT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E5F2FD-3C7D-4586-B0B5-1A01EB0D89D4}"/>
              </a:ext>
            </a:extLst>
          </p:cNvPr>
          <p:cNvSpPr txBox="1"/>
          <p:nvPr/>
        </p:nvSpPr>
        <p:spPr>
          <a:xfrm>
            <a:off x="5546227" y="3018807"/>
            <a:ext cx="6672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ill Sans MT"/>
                <a:cs typeface="Gill Sans MT"/>
              </a:rPr>
              <a:t>IGZO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DFA6E29-7F04-4EFB-A23C-623906F214D3}"/>
              </a:ext>
            </a:extLst>
          </p:cNvPr>
          <p:cNvSpPr txBox="1"/>
          <p:nvPr/>
        </p:nvSpPr>
        <p:spPr>
          <a:xfrm>
            <a:off x="914406" y="4551849"/>
            <a:ext cx="69951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Medium market potential, low density entry level but still high entry cost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DF4D2-5134-4C93-8526-339EB7ED887E}"/>
              </a:ext>
            </a:extLst>
          </p:cNvPr>
          <p:cNvSpPr txBox="1"/>
          <p:nvPr/>
        </p:nvSpPr>
        <p:spPr>
          <a:xfrm>
            <a:off x="5821515" y="558053"/>
            <a:ext cx="2088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 patent apps</a:t>
            </a:r>
          </a:p>
        </p:txBody>
      </p:sp>
    </p:spTree>
    <p:extLst>
      <p:ext uri="{BB962C8B-B14F-4D97-AF65-F5344CB8AC3E}">
        <p14:creationId xmlns:p14="http://schemas.microsoft.com/office/powerpoint/2010/main" val="38180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7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3E4D-C0A1-4BEF-8826-2D2CA77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C831-AD6D-44DF-B268-0ABF23FD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2BF5410-2D3E-468C-AD9D-79B05D8DC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0338" y="1077913"/>
          <a:ext cx="8753475" cy="296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0695">
                  <a:extLst>
                    <a:ext uri="{9D8B030D-6E8A-4147-A177-3AD203B41FA5}">
                      <a16:colId xmlns:a16="http://schemas.microsoft.com/office/drawing/2014/main" val="961041109"/>
                    </a:ext>
                  </a:extLst>
                </a:gridCol>
                <a:gridCol w="1750695">
                  <a:extLst>
                    <a:ext uri="{9D8B030D-6E8A-4147-A177-3AD203B41FA5}">
                      <a16:colId xmlns:a16="http://schemas.microsoft.com/office/drawing/2014/main" val="2212241460"/>
                    </a:ext>
                  </a:extLst>
                </a:gridCol>
                <a:gridCol w="1750695">
                  <a:extLst>
                    <a:ext uri="{9D8B030D-6E8A-4147-A177-3AD203B41FA5}">
                      <a16:colId xmlns:a16="http://schemas.microsoft.com/office/drawing/2014/main" val="47216061"/>
                    </a:ext>
                  </a:extLst>
                </a:gridCol>
                <a:gridCol w="1750695">
                  <a:extLst>
                    <a:ext uri="{9D8B030D-6E8A-4147-A177-3AD203B41FA5}">
                      <a16:colId xmlns:a16="http://schemas.microsoft.com/office/drawing/2014/main" val="3263170009"/>
                    </a:ext>
                  </a:extLst>
                </a:gridCol>
                <a:gridCol w="1750695">
                  <a:extLst>
                    <a:ext uri="{9D8B030D-6E8A-4147-A177-3AD203B41FA5}">
                      <a16:colId xmlns:a16="http://schemas.microsoft.com/office/drawing/2014/main" val="3431751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entry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 issue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87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NAND-like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density (MLC)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05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entry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02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DRAM/SCM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lower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880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Embedded NVM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lower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T 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271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Machine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398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Steep slope 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still a MOSFET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hysteresis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027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FPGA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direct boot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470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0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27B4B7-3914-4778-B2A2-2A5BEBB0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355308"/>
            <a:ext cx="8839200" cy="430887"/>
          </a:xfrm>
        </p:spPr>
        <p:txBody>
          <a:bodyPr/>
          <a:lstStyle/>
          <a:p>
            <a:r>
              <a:rPr lang="en-US" dirty="0"/>
              <a:t>Progress (highlights)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E19C6-3542-4140-8063-391F3024F9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411480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algn="l" defTabSz="41148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36216C-5BC3-7C44-80F8-E30864FFC22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3CFA-71F5-46D8-AE6D-0222215F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215101"/>
            <a:ext cx="8753475" cy="430887"/>
          </a:xfrm>
        </p:spPr>
        <p:txBody>
          <a:bodyPr/>
          <a:lstStyle/>
          <a:p>
            <a:r>
              <a:rPr lang="en-US" dirty="0"/>
              <a:t>FF01 basic understanding: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F922-6B6D-4EBF-BE0F-89D9AE706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1" y="834035"/>
            <a:ext cx="8753475" cy="2521125"/>
          </a:xfrm>
        </p:spPr>
        <p:txBody>
          <a:bodyPr anchor="t">
            <a:normAutofit/>
          </a:bodyPr>
          <a:lstStyle/>
          <a:p>
            <a:r>
              <a:rPr lang="en-US" dirty="0"/>
              <a:t>Ab-initio work shows good progress:</a:t>
            </a:r>
          </a:p>
          <a:p>
            <a:pPr lvl="1"/>
            <a:r>
              <a:rPr lang="en-US" dirty="0"/>
              <a:t>Dopant impact</a:t>
            </a:r>
          </a:p>
          <a:p>
            <a:pPr lvl="1"/>
            <a:r>
              <a:rPr lang="en-US" dirty="0"/>
              <a:t>Nucleation/propagation dynamics</a:t>
            </a:r>
          </a:p>
          <a:p>
            <a:pPr lvl="1"/>
            <a:r>
              <a:rPr lang="en-US" dirty="0"/>
              <a:t>Link to XRD to explain wake-up (phase transformation)</a:t>
            </a:r>
          </a:p>
          <a:p>
            <a:r>
              <a:rPr lang="en-US" dirty="0"/>
              <a:t>XRD analysis has been helpful to understand phase (ratio) changes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lvl="1"/>
            <a:endParaRPr lang="en-US" sz="128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AD489-A5F8-4714-8C8E-FA802BF96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2" t="7740" r="7877"/>
          <a:stretch/>
        </p:blipFill>
        <p:spPr>
          <a:xfrm>
            <a:off x="752087" y="3011715"/>
            <a:ext cx="2491643" cy="2019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10CBF-3BDA-4FFF-A968-377D372B3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695" y="2848937"/>
            <a:ext cx="1058029" cy="634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D0C4F-CDB4-4747-B3A0-02E0DC433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271" y="2721493"/>
            <a:ext cx="3607673" cy="2317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71444E-9835-44DC-A97A-05C757AF6370}"/>
              </a:ext>
            </a:extLst>
          </p:cNvPr>
          <p:cNvSpPr txBox="1"/>
          <p:nvPr/>
        </p:nvSpPr>
        <p:spPr>
          <a:xfrm>
            <a:off x="3520368" y="4309465"/>
            <a:ext cx="295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ym typeface="Wingdings" panose="05000000000000000000" pitchFamily="2" charset="2"/>
              </a:rPr>
              <a:t>o-content decreases</a:t>
            </a:r>
          </a:p>
          <a:p>
            <a:pPr algn="ctr"/>
            <a:r>
              <a:rPr lang="en-US" sz="1200" b="1" i="1" dirty="0">
                <a:sym typeface="Wingdings" panose="05000000000000000000" pitchFamily="2" charset="2"/>
              </a:rPr>
              <a:t>m-content increase</a:t>
            </a:r>
            <a:endParaRPr lang="en-GB" sz="1200" b="1" i="1" dirty="0"/>
          </a:p>
        </p:txBody>
      </p:sp>
    </p:spTree>
    <p:extLst>
      <p:ext uri="{BB962C8B-B14F-4D97-AF65-F5344CB8AC3E}">
        <p14:creationId xmlns:p14="http://schemas.microsoft.com/office/powerpoint/2010/main" val="27600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A85B-CEF4-4B82-9916-40C29A6C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</a:t>
            </a:r>
            <a:r>
              <a:rPr lang="en-US" cap="none" dirty="0"/>
              <a:t>HfO</a:t>
            </a:r>
            <a:r>
              <a:rPr lang="en-US" cap="none" baseline="-25000" dirty="0"/>
              <a:t>2</a:t>
            </a:r>
            <a:r>
              <a:rPr lang="en-US" dirty="0"/>
              <a:t> – ab initio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46B9-955B-410F-A3F0-D94675409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78230"/>
            <a:ext cx="2447904" cy="3524250"/>
          </a:xfrm>
        </p:spPr>
        <p:txBody>
          <a:bodyPr/>
          <a:lstStyle/>
          <a:p>
            <a:r>
              <a:rPr lang="en-US" dirty="0"/>
              <a:t>Linear impact of dopant concentration on energetic stability </a:t>
            </a:r>
            <a:br>
              <a:rPr lang="en-US" dirty="0"/>
            </a:br>
            <a:r>
              <a:rPr lang="en-US" dirty="0"/>
              <a:t>of the ferro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0CECD-3CEA-41D3-9209-600DE5DF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9AB12B7-369C-4A90-B979-1F536F757471}"/>
              </a:ext>
            </a:extLst>
          </p:cNvPr>
          <p:cNvGraphicFramePr>
            <a:graphicFrameLocks/>
          </p:cNvGraphicFramePr>
          <p:nvPr/>
        </p:nvGraphicFramePr>
        <p:xfrm>
          <a:off x="2364259" y="1441622"/>
          <a:ext cx="3711153" cy="274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78B0F1A-CFF5-493F-9D9B-05BCE0FFC3D7}"/>
              </a:ext>
            </a:extLst>
          </p:cNvPr>
          <p:cNvGraphicFramePr>
            <a:graphicFrameLocks/>
          </p:cNvGraphicFramePr>
          <p:nvPr/>
        </p:nvGraphicFramePr>
        <p:xfrm>
          <a:off x="5887799" y="667759"/>
          <a:ext cx="3217272" cy="3739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65268569-0919-4060-B640-BD42856E829A}"/>
              </a:ext>
            </a:extLst>
          </p:cNvPr>
          <p:cNvGrpSpPr/>
          <p:nvPr/>
        </p:nvGrpSpPr>
        <p:grpSpPr>
          <a:xfrm>
            <a:off x="3286898" y="3245708"/>
            <a:ext cx="4390767" cy="90480"/>
            <a:chOff x="3286898" y="3245708"/>
            <a:chExt cx="4390767" cy="90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F6C3896-63EB-4EFD-983D-79705BEB8B7D}"/>
                </a:ext>
              </a:extLst>
            </p:cNvPr>
            <p:cNvCxnSpPr/>
            <p:nvPr/>
          </p:nvCxnSpPr>
          <p:spPr>
            <a:xfrm>
              <a:off x="3286898" y="3336188"/>
              <a:ext cx="2594919" cy="0"/>
            </a:xfrm>
            <a:prstGeom prst="line">
              <a:avLst/>
            </a:prstGeom>
            <a:ln w="19050" cmpd="sng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AED6BFD-F015-417E-B948-BD1EE1E9F578}"/>
                </a:ext>
              </a:extLst>
            </p:cNvPr>
            <p:cNvCxnSpPr/>
            <p:nvPr/>
          </p:nvCxnSpPr>
          <p:spPr>
            <a:xfrm flipV="1">
              <a:off x="5881817" y="3245708"/>
              <a:ext cx="1795848" cy="90480"/>
            </a:xfrm>
            <a:prstGeom prst="straightConnector1">
              <a:avLst/>
            </a:prstGeom>
            <a:ln w="3175" cmpd="sng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82FAD9-79B4-46D0-ABB2-8C8E6855BCE9}"/>
              </a:ext>
            </a:extLst>
          </p:cNvPr>
          <p:cNvGrpSpPr/>
          <p:nvPr/>
        </p:nvGrpSpPr>
        <p:grpSpPr>
          <a:xfrm>
            <a:off x="3286898" y="2356022"/>
            <a:ext cx="4390767" cy="694261"/>
            <a:chOff x="3286898" y="2356022"/>
            <a:chExt cx="4390767" cy="69426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7A5E02-5430-4DDC-B13A-3F10C579252F}"/>
                </a:ext>
              </a:extLst>
            </p:cNvPr>
            <p:cNvCxnSpPr/>
            <p:nvPr/>
          </p:nvCxnSpPr>
          <p:spPr>
            <a:xfrm>
              <a:off x="3286898" y="3050283"/>
              <a:ext cx="2594919" cy="0"/>
            </a:xfrm>
            <a:prstGeom prst="line">
              <a:avLst/>
            </a:prstGeom>
            <a:ln w="19050" cmpd="sng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DE8F33E-2A63-48EB-9A25-6F3D6845F223}"/>
                </a:ext>
              </a:extLst>
            </p:cNvPr>
            <p:cNvCxnSpPr/>
            <p:nvPr/>
          </p:nvCxnSpPr>
          <p:spPr>
            <a:xfrm flipV="1">
              <a:off x="5881817" y="2356022"/>
              <a:ext cx="1795848" cy="694261"/>
            </a:xfrm>
            <a:prstGeom prst="straightConnector1">
              <a:avLst/>
            </a:prstGeom>
            <a:ln w="3175" cmpd="sng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5C05DF-083D-4A5F-9200-655DCAE0ABC8}"/>
              </a:ext>
            </a:extLst>
          </p:cNvPr>
          <p:cNvGrpSpPr/>
          <p:nvPr/>
        </p:nvGrpSpPr>
        <p:grpSpPr>
          <a:xfrm>
            <a:off x="3286898" y="1176947"/>
            <a:ext cx="4333102" cy="1506188"/>
            <a:chOff x="3286898" y="1176947"/>
            <a:chExt cx="4333102" cy="150618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CAB2F29-BD16-4FDD-9EFF-B745345E2DCC}"/>
                </a:ext>
              </a:extLst>
            </p:cNvPr>
            <p:cNvCxnSpPr>
              <a:cxnSpLocks/>
            </p:cNvCxnSpPr>
            <p:nvPr/>
          </p:nvCxnSpPr>
          <p:spPr>
            <a:xfrm>
              <a:off x="3286898" y="2683134"/>
              <a:ext cx="2594919" cy="0"/>
            </a:xfrm>
            <a:prstGeom prst="line">
              <a:avLst/>
            </a:prstGeom>
            <a:ln w="190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1DFD377-ACF9-44E2-8B84-4ADF6D1A7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1817" y="1176947"/>
              <a:ext cx="1738183" cy="1506188"/>
            </a:xfrm>
            <a:prstGeom prst="straightConnector1">
              <a:avLst/>
            </a:prstGeom>
            <a:ln w="3175" cmpd="sng"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DAE5C2-86EC-4DEF-97B3-C456CC1B42DC}"/>
              </a:ext>
            </a:extLst>
          </p:cNvPr>
          <p:cNvGrpSpPr/>
          <p:nvPr/>
        </p:nvGrpSpPr>
        <p:grpSpPr>
          <a:xfrm>
            <a:off x="3932976" y="1104593"/>
            <a:ext cx="2084771" cy="1145472"/>
            <a:chOff x="3932976" y="1104593"/>
            <a:chExt cx="2084771" cy="1145472"/>
          </a:xfrm>
        </p:grpSpPr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425B047F-AC98-4BE1-9284-E7C03949A846}"/>
                </a:ext>
              </a:extLst>
            </p:cNvPr>
            <p:cNvSpPr/>
            <p:nvPr/>
          </p:nvSpPr>
          <p:spPr>
            <a:xfrm>
              <a:off x="5824152" y="2044185"/>
              <a:ext cx="193595" cy="205880"/>
            </a:xfrm>
            <a:prstGeom prst="star5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Gill Sans MT"/>
                <a:cs typeface="Gill Sans MT"/>
              </a:endParaRPr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6D34B8D8-5A50-40FC-A8F4-9C01E8322602}"/>
                </a:ext>
              </a:extLst>
            </p:cNvPr>
            <p:cNvSpPr/>
            <p:nvPr/>
          </p:nvSpPr>
          <p:spPr>
            <a:xfrm>
              <a:off x="5119823" y="1909271"/>
              <a:ext cx="193595" cy="205880"/>
            </a:xfrm>
            <a:prstGeom prst="star5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Gill Sans MT"/>
                <a:cs typeface="Gill Sans M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36FD2C4-5B65-48F4-8E88-5AB07B6E277D}"/>
                </a:ext>
              </a:extLst>
            </p:cNvPr>
            <p:cNvGrpSpPr/>
            <p:nvPr/>
          </p:nvGrpSpPr>
          <p:grpSpPr>
            <a:xfrm>
              <a:off x="3932976" y="1104593"/>
              <a:ext cx="1597555" cy="253916"/>
              <a:chOff x="3932976" y="1104593"/>
              <a:chExt cx="1597555" cy="253916"/>
            </a:xfrm>
          </p:grpSpPr>
          <p:sp>
            <p:nvSpPr>
              <p:cNvPr id="25" name="Star: 5 Points 24">
                <a:extLst>
                  <a:ext uri="{FF2B5EF4-FFF2-40B4-BE49-F238E27FC236}">
                    <a16:creationId xmlns:a16="http://schemas.microsoft.com/office/drawing/2014/main" id="{D5377137-853D-4E38-AC70-09DC359B5FDE}"/>
                  </a:ext>
                </a:extLst>
              </p:cNvPr>
              <p:cNvSpPr/>
              <p:nvPr/>
            </p:nvSpPr>
            <p:spPr>
              <a:xfrm>
                <a:off x="3932976" y="1122148"/>
                <a:ext cx="193595" cy="205880"/>
              </a:xfrm>
              <a:prstGeom prst="star5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>
                  <a:latin typeface="Gill Sans MT"/>
                  <a:cs typeface="Gill Sans MT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092C50E-C0DF-4B8C-9340-B13A786CEC21}"/>
                  </a:ext>
                </a:extLst>
              </p:cNvPr>
              <p:cNvSpPr txBox="1"/>
              <p:nvPr/>
            </p:nvSpPr>
            <p:spPr>
              <a:xfrm>
                <a:off x="4143634" y="1104593"/>
                <a:ext cx="138689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464749"/>
                    </a:solidFill>
                  </a:rPr>
                  <a:t>Experimental % for FE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53F0CD8-FDE5-469F-AAC0-0901BCC9FD5C}"/>
              </a:ext>
            </a:extLst>
          </p:cNvPr>
          <p:cNvSpPr txBox="1"/>
          <p:nvPr/>
        </p:nvSpPr>
        <p:spPr>
          <a:xfrm>
            <a:off x="1385327" y="4248842"/>
            <a:ext cx="5701526" cy="830997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64749"/>
                </a:solidFill>
              </a:rPr>
              <a:t>5%Al-doping/3.6%Si-doping make ortho-IV, tetra-II and cubic phases accessible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D1BD8-458B-4CED-AB33-4C8B169DE319}"/>
              </a:ext>
            </a:extLst>
          </p:cNvPr>
          <p:cNvSpPr txBox="1"/>
          <p:nvPr/>
        </p:nvSpPr>
        <p:spPr>
          <a:xfrm>
            <a:off x="6879102" y="358726"/>
            <a:ext cx="136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Relative energy [eV/atom]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5C1C3E-3805-4586-841F-BC325EAE9AD4}"/>
              </a:ext>
            </a:extLst>
          </p:cNvPr>
          <p:cNvGrpSpPr/>
          <p:nvPr/>
        </p:nvGrpSpPr>
        <p:grpSpPr>
          <a:xfrm>
            <a:off x="256960" y="634093"/>
            <a:ext cx="1295948" cy="1295948"/>
            <a:chOff x="325422" y="786889"/>
            <a:chExt cx="1295948" cy="1295948"/>
          </a:xfrm>
        </p:grpSpPr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1434A22A-8D80-46BF-82DE-C01CB3E81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422" y="786889"/>
              <a:ext cx="1295948" cy="1295948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461D2D9-C6CC-49BE-9268-7AE2E51F50CC}"/>
                </a:ext>
              </a:extLst>
            </p:cNvPr>
            <p:cNvSpPr/>
            <p:nvPr/>
          </p:nvSpPr>
          <p:spPr>
            <a:xfrm>
              <a:off x="759655" y="1294228"/>
              <a:ext cx="633047" cy="569741"/>
            </a:xfrm>
            <a:prstGeom prst="ellipse">
              <a:avLst/>
            </a:prstGeom>
            <a:solidFill>
              <a:srgbClr val="0000CC">
                <a:alpha val="2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G1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3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29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7DDA-85FD-4DFF-9082-85B16E13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79" y="126918"/>
            <a:ext cx="8753475" cy="769441"/>
          </a:xfrm>
        </p:spPr>
        <p:txBody>
          <a:bodyPr/>
          <a:lstStyle/>
          <a:p>
            <a:r>
              <a:rPr lang="en-GB" dirty="0"/>
              <a:t>Ab initio study of ferroelectric switching dynamics </a:t>
            </a:r>
            <a:r>
              <a:rPr lang="en-US" dirty="0"/>
              <a:t>in H</a:t>
            </a:r>
            <a:r>
              <a:rPr lang="en-US" cap="none" dirty="0"/>
              <a:t>f</a:t>
            </a:r>
            <a:r>
              <a:rPr lang="en-US" dirty="0"/>
              <a:t>O</a:t>
            </a:r>
            <a:r>
              <a:rPr lang="en-US" baseline="-25000" dirty="0"/>
              <a:t>2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5D639F-20CE-4789-8EA9-386C7557BEFC}"/>
              </a:ext>
            </a:extLst>
          </p:cNvPr>
          <p:cNvGrpSpPr/>
          <p:nvPr/>
        </p:nvGrpSpPr>
        <p:grpSpPr>
          <a:xfrm>
            <a:off x="225046" y="896359"/>
            <a:ext cx="2246540" cy="1732936"/>
            <a:chOff x="308974" y="1334729"/>
            <a:chExt cx="2246540" cy="17329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BF3D8F-DFF1-42D6-A176-91F5D151C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974" y="1573872"/>
              <a:ext cx="2246540" cy="149379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E92841-17D0-4E2D-B769-C96731E92DCB}"/>
                </a:ext>
              </a:extLst>
            </p:cNvPr>
            <p:cNvSpPr txBox="1"/>
            <p:nvPr/>
          </p:nvSpPr>
          <p:spPr>
            <a:xfrm>
              <a:off x="589935" y="1334729"/>
              <a:ext cx="19655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Polarization reversal barrier</a:t>
              </a:r>
              <a:endParaRPr lang="en-GB" sz="1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BDDF8E3-5CEE-4C7F-BAC8-9F30F2EBE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2" t="7740" r="7877"/>
          <a:stretch/>
        </p:blipFill>
        <p:spPr>
          <a:xfrm>
            <a:off x="165479" y="2753347"/>
            <a:ext cx="2491643" cy="20460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CAAE0C-A57F-48F1-9ECD-F1ADA52E3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87" y="2616708"/>
            <a:ext cx="1058029" cy="63430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CA30F70-3346-4A91-B1C3-E8F3DB949598}"/>
              </a:ext>
            </a:extLst>
          </p:cNvPr>
          <p:cNvGrpSpPr/>
          <p:nvPr/>
        </p:nvGrpSpPr>
        <p:grpSpPr>
          <a:xfrm>
            <a:off x="2761088" y="901633"/>
            <a:ext cx="3636794" cy="3299333"/>
            <a:chOff x="3089281" y="1165680"/>
            <a:chExt cx="3636794" cy="329933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1B9FDE5-C97A-4B99-8D4A-EDFE11D1F640}"/>
                </a:ext>
              </a:extLst>
            </p:cNvPr>
            <p:cNvGrpSpPr/>
            <p:nvPr/>
          </p:nvGrpSpPr>
          <p:grpSpPr>
            <a:xfrm>
              <a:off x="3089281" y="1406612"/>
              <a:ext cx="3636794" cy="3058401"/>
              <a:chOff x="3611651" y="1739316"/>
              <a:chExt cx="3636794" cy="3058401"/>
            </a:xfrm>
          </p:grpSpPr>
          <p:pic>
            <p:nvPicPr>
              <p:cNvPr id="37" name="Picture 36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2B8831F0-75FE-480C-9DE0-18D8B47175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7443"/>
              <a:stretch/>
            </p:blipFill>
            <p:spPr>
              <a:xfrm>
                <a:off x="3611651" y="1739316"/>
                <a:ext cx="3344139" cy="1857136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5B84DA8-48EC-4BD7-B7CD-C3AD9CCB016E}"/>
                  </a:ext>
                </a:extLst>
              </p:cNvPr>
              <p:cNvGrpSpPr/>
              <p:nvPr/>
            </p:nvGrpSpPr>
            <p:grpSpPr>
              <a:xfrm>
                <a:off x="4187516" y="2793115"/>
                <a:ext cx="1742391" cy="246221"/>
                <a:chOff x="5989903" y="1870905"/>
                <a:chExt cx="1742391" cy="246221"/>
              </a:xfrm>
            </p:grpSpPr>
            <p:cxnSp>
              <p:nvCxnSpPr>
                <p:cNvPr id="39" name="Connector: Elbow 38">
                  <a:extLst>
                    <a:ext uri="{FF2B5EF4-FFF2-40B4-BE49-F238E27FC236}">
                      <a16:creationId xmlns:a16="http://schemas.microsoft.com/office/drawing/2014/main" id="{07AB8A31-DA4D-4815-BFEB-05CE133AAB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89903" y="1899256"/>
                  <a:ext cx="1742391" cy="173403"/>
                </a:xfrm>
                <a:prstGeom prst="bentConnector3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991791E-D158-45DE-8F06-A82BD69207E4}"/>
                    </a:ext>
                  </a:extLst>
                </p:cNvPr>
                <p:cNvSpPr txBox="1"/>
                <p:nvPr/>
              </p:nvSpPr>
              <p:spPr>
                <a:xfrm>
                  <a:off x="6261023" y="1870905"/>
                  <a:ext cx="120015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1</a:t>
                  </a:r>
                  <a:r>
                    <a:rPr lang="en-US" sz="1000" baseline="30000" dirty="0"/>
                    <a:t>st</a:t>
                  </a:r>
                  <a:r>
                    <a:rPr lang="en-US" sz="1000" dirty="0"/>
                    <a:t> Nucleation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08A2205-7189-4799-B49D-3186FE518143}"/>
                  </a:ext>
                </a:extLst>
              </p:cNvPr>
              <p:cNvGrpSpPr/>
              <p:nvPr/>
            </p:nvGrpSpPr>
            <p:grpSpPr>
              <a:xfrm>
                <a:off x="5982532" y="2681237"/>
                <a:ext cx="981799" cy="246221"/>
                <a:chOff x="5772012" y="1878247"/>
                <a:chExt cx="2687671" cy="246221"/>
              </a:xfrm>
            </p:grpSpPr>
            <p:cxnSp>
              <p:nvCxnSpPr>
                <p:cNvPr id="42" name="Connector: Elbow 41">
                  <a:extLst>
                    <a:ext uri="{FF2B5EF4-FFF2-40B4-BE49-F238E27FC236}">
                      <a16:creationId xmlns:a16="http://schemas.microsoft.com/office/drawing/2014/main" id="{29F3E3FC-5C3F-4E55-AFB4-001D279260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89903" y="1899256"/>
                  <a:ext cx="1742391" cy="173403"/>
                </a:xfrm>
                <a:prstGeom prst="bentConnector3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6C53855-8213-40B1-A318-969720B2F848}"/>
                    </a:ext>
                  </a:extLst>
                </p:cNvPr>
                <p:cNvSpPr txBox="1"/>
                <p:nvPr/>
              </p:nvSpPr>
              <p:spPr>
                <a:xfrm>
                  <a:off x="5772012" y="1878247"/>
                  <a:ext cx="268767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2</a:t>
                  </a:r>
                  <a:r>
                    <a:rPr lang="en-US" sz="1000" baseline="30000" dirty="0"/>
                    <a:t>nd</a:t>
                  </a:r>
                  <a:r>
                    <a:rPr lang="en-US" sz="1000" dirty="0"/>
                    <a:t> Nucleation</a:t>
                  </a:r>
                </a:p>
              </p:txBody>
            </p:sp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8854CF0-2460-477E-9F5F-643DA69C6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12445" y="3645717"/>
                <a:ext cx="1536000" cy="115200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EB7C6D8-6411-414B-9087-BADF8FA84D2C}"/>
                </a:ext>
              </a:extLst>
            </p:cNvPr>
            <p:cNvSpPr txBox="1"/>
            <p:nvPr/>
          </p:nvSpPr>
          <p:spPr>
            <a:xfrm>
              <a:off x="3551207" y="1165680"/>
              <a:ext cx="26250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Domain switching dynamics</a:t>
              </a:r>
              <a:endParaRPr lang="en-GB" sz="1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9CCAC37-436E-461A-8B59-049963CCF2D6}"/>
              </a:ext>
            </a:extLst>
          </p:cNvPr>
          <p:cNvGrpSpPr/>
          <p:nvPr/>
        </p:nvGrpSpPr>
        <p:grpSpPr>
          <a:xfrm>
            <a:off x="6250483" y="909516"/>
            <a:ext cx="2880000" cy="3419521"/>
            <a:chOff x="6250483" y="983256"/>
            <a:chExt cx="2880000" cy="3419521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1F9265FF-5AF2-4934-8C9C-48C74BE8EBCB}"/>
                </a:ext>
              </a:extLst>
            </p:cNvPr>
            <p:cNvGrpSpPr/>
            <p:nvPr/>
          </p:nvGrpSpPr>
          <p:grpSpPr>
            <a:xfrm>
              <a:off x="6250483" y="1093616"/>
              <a:ext cx="2880000" cy="3309161"/>
              <a:chOff x="6250483" y="1093616"/>
              <a:chExt cx="2880000" cy="3309161"/>
            </a:xfrm>
          </p:grpSpPr>
          <p:pic>
            <p:nvPicPr>
              <p:cNvPr id="67" name="Picture 66" descr="A picture containing screenshot&#10;&#10;Description automatically generated">
                <a:extLst>
                  <a:ext uri="{FF2B5EF4-FFF2-40B4-BE49-F238E27FC236}">
                    <a16:creationId xmlns:a16="http://schemas.microsoft.com/office/drawing/2014/main" id="{D44E6DF8-458F-49FE-852F-EA497643D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50483" y="1093616"/>
                <a:ext cx="2880000" cy="1728000"/>
              </a:xfrm>
              <a:prstGeom prst="rect">
                <a:avLst/>
              </a:prstGeom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E52BE144-E5D0-4B95-AB67-767ED7E6D25D}"/>
                  </a:ext>
                </a:extLst>
              </p:cNvPr>
              <p:cNvGrpSpPr/>
              <p:nvPr/>
            </p:nvGrpSpPr>
            <p:grpSpPr>
              <a:xfrm>
                <a:off x="6494139" y="2703632"/>
                <a:ext cx="2372793" cy="1699145"/>
                <a:chOff x="1625600" y="2411808"/>
                <a:chExt cx="2372793" cy="1699145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F8634837-E3E6-4A9A-8611-A47961B2171C}"/>
                    </a:ext>
                  </a:extLst>
                </p:cNvPr>
                <p:cNvGrpSpPr/>
                <p:nvPr/>
              </p:nvGrpSpPr>
              <p:grpSpPr>
                <a:xfrm>
                  <a:off x="1625600" y="2411808"/>
                  <a:ext cx="2372793" cy="1699145"/>
                  <a:chOff x="1625600" y="2411808"/>
                  <a:chExt cx="2372793" cy="1699145"/>
                </a:xfrm>
              </p:grpSpPr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9F0C73A8-0C9C-4E11-8B2A-AF5262692E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625600" y="2687277"/>
                    <a:ext cx="2372793" cy="1423676"/>
                  </a:xfrm>
                  <a:prstGeom prst="rect">
                    <a:avLst/>
                  </a:prstGeom>
                </p:spPr>
              </p:pic>
              <p:cxnSp>
                <p:nvCxnSpPr>
                  <p:cNvPr id="86" name="Straight Arrow Connector 85">
                    <a:extLst>
                      <a:ext uri="{FF2B5EF4-FFF2-40B4-BE49-F238E27FC236}">
                        <a16:creationId xmlns:a16="http://schemas.microsoft.com/office/drawing/2014/main" id="{0841D619-6E2C-474A-9A15-63095B3D5342}"/>
                      </a:ext>
                    </a:extLst>
                  </p:cNvPr>
                  <p:cNvCxnSpPr>
                    <a:stCxn id="85" idx="0"/>
                  </p:cNvCxnSpPr>
                  <p:nvPr/>
                </p:nvCxnSpPr>
                <p:spPr>
                  <a:xfrm flipV="1">
                    <a:off x="2811997" y="2411808"/>
                    <a:ext cx="868051" cy="275469"/>
                  </a:xfrm>
                  <a:prstGeom prst="straightConnector1">
                    <a:avLst/>
                  </a:prstGeom>
                  <a:ln w="3175" cmpd="sng">
                    <a:solidFill>
                      <a:schemeClr val="tx2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4E12FB7-1F15-4BCB-B212-6E6CB60339FC}"/>
                    </a:ext>
                  </a:extLst>
                </p:cNvPr>
                <p:cNvSpPr/>
                <p:nvPr/>
              </p:nvSpPr>
              <p:spPr>
                <a:xfrm>
                  <a:off x="2185682" y="2821460"/>
                  <a:ext cx="773417" cy="1129814"/>
                </a:xfrm>
                <a:prstGeom prst="rect">
                  <a:avLst/>
                </a:prstGeom>
                <a:solidFill>
                  <a:srgbClr val="3399FF">
                    <a:alpha val="49804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0000"/>
                      </a:solidFill>
                    </a:rPr>
                    <a:t>m</a:t>
                  </a:r>
                  <a:endParaRPr lang="en-US" sz="1200" b="1" dirty="0">
                    <a:solidFill>
                      <a:srgbClr val="FF0000"/>
                    </a:solidFill>
                  </a:endParaRPr>
                </a:p>
                <a:p>
                  <a:pPr algn="ctr"/>
                  <a:r>
                    <a:rPr lang="en-US" sz="1200" dirty="0">
                      <a:solidFill>
                        <a:srgbClr val="FFFF00"/>
                      </a:solidFill>
                    </a:rPr>
                    <a:t>Final</a:t>
                  </a: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8869A8C2-72D0-4BA9-883D-4BDDFA08DC72}"/>
                    </a:ext>
                  </a:extLst>
                </p:cNvPr>
                <p:cNvSpPr/>
                <p:nvPr/>
              </p:nvSpPr>
              <p:spPr>
                <a:xfrm>
                  <a:off x="3324499" y="2827945"/>
                  <a:ext cx="596998" cy="1129814"/>
                </a:xfrm>
                <a:prstGeom prst="rect">
                  <a:avLst/>
                </a:prstGeom>
                <a:solidFill>
                  <a:srgbClr val="3399FF">
                    <a:alpha val="49804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rgbClr val="FF0000"/>
                      </a:solidFill>
                    </a:rPr>
                    <a:t>m</a:t>
                  </a:r>
                  <a:endParaRPr lang="en-US" sz="1200" b="1" dirty="0">
                    <a:solidFill>
                      <a:srgbClr val="FF0000"/>
                    </a:solidFill>
                  </a:endParaRPr>
                </a:p>
                <a:p>
                  <a:pPr algn="ctr"/>
                  <a:r>
                    <a:rPr lang="en-US" sz="1200" dirty="0">
                      <a:solidFill>
                        <a:srgbClr val="FFFF00"/>
                      </a:solidFill>
                    </a:rPr>
                    <a:t>Final</a:t>
                  </a:r>
                </a:p>
              </p:txBody>
            </p:sp>
          </p:grp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2B2EBE4A-7F8B-40A1-BCE7-6A18417EC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00333" y="1282087"/>
                <a:ext cx="1360406" cy="210008"/>
              </a:xfrm>
              <a:prstGeom prst="rect">
                <a:avLst/>
              </a:prstGeom>
            </p:spPr>
          </p:pic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3D0AA43B-3C7A-4962-902D-772BA0C6BB39}"/>
                  </a:ext>
                </a:extLst>
              </p:cNvPr>
              <p:cNvCxnSpPr>
                <a:cxnSpLocks/>
                <a:stCxn id="100" idx="2"/>
              </p:cNvCxnSpPr>
              <p:nvPr/>
            </p:nvCxnSpPr>
            <p:spPr>
              <a:xfrm flipH="1">
                <a:off x="6747387" y="1492095"/>
                <a:ext cx="933149" cy="199269"/>
              </a:xfrm>
              <a:prstGeom prst="straightConnector1">
                <a:avLst/>
              </a:prstGeom>
              <a:ln w="3175" cmpd="sng">
                <a:solidFill>
                  <a:schemeClr val="tx2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F1F614C-C204-4F61-BB42-93157B6ADCD0}"/>
                </a:ext>
              </a:extLst>
            </p:cNvPr>
            <p:cNvSpPr txBox="1"/>
            <p:nvPr/>
          </p:nvSpPr>
          <p:spPr>
            <a:xfrm>
              <a:off x="6747387" y="983256"/>
              <a:ext cx="217156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Crystal clamping</a:t>
              </a:r>
              <a:endParaRPr lang="en-GB" sz="1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ACF0227-DBB1-49AC-A859-ADADBE776AFF}"/>
              </a:ext>
            </a:extLst>
          </p:cNvPr>
          <p:cNvSpPr txBox="1"/>
          <p:nvPr/>
        </p:nvSpPr>
        <p:spPr>
          <a:xfrm>
            <a:off x="2919282" y="3394908"/>
            <a:ext cx="2056823" cy="938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 Switching = stochastic process of jumping across a barrier. Barrier is modulated by T, strain,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1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defects, etc.</a:t>
            </a:r>
            <a:endParaRPr lang="en-GB" sz="11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024914F-0C6A-4D26-92DD-89EAFEEAE8CD}"/>
              </a:ext>
            </a:extLst>
          </p:cNvPr>
          <p:cNvSpPr txBox="1"/>
          <p:nvPr/>
        </p:nvSpPr>
        <p:spPr>
          <a:xfrm>
            <a:off x="5848055" y="4305316"/>
            <a:ext cx="3070899" cy="6001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Un-clamped system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freedom to relax/phase-transform towards lower energy configuration (monoclinic grains)</a:t>
            </a:r>
            <a:endParaRPr lang="en-GB" sz="11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</p:bldLst>
  </p:timing>
</p:sld>
</file>

<file path=ppt/theme/theme1.xml><?xml version="1.0" encoding="utf-8"?>
<a:theme xmlns:a="http://schemas.openxmlformats.org/drawingml/2006/main" name="imec - holst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mec_confidential" id="{905E0B4D-3315-9B48-B2F8-A4DC1AFAEE67}" vid="{9E8D337E-0708-6B45-B236-1AFF4B1A5D47}"/>
    </a:ext>
  </a:extLst>
</a:theme>
</file>

<file path=ppt/theme/theme10.xml><?xml version="1.0" encoding="utf-8"?>
<a:theme xmlns:a="http://schemas.openxmlformats.org/drawingml/2006/main" name="1_imec - sollia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1_imec - exascie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_imec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1_imec - solliance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_2017 imec confidential internal us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ln>
          <a:noFill/>
        </a:ln>
        <a:effectLst/>
      </a:spPr>
      <a:bodyPr rtlCol="0" anchor="ctr"/>
      <a:lstStyle>
        <a:defPPr algn="ctr">
          <a:defRPr sz="14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7 imec confidential internal use" id="{84600FA7-F861-6841-A3AC-48A635B79312}" vid="{5EAE40AC-62EB-7D42-AAB4-2782C1DEC7AE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mec - nerf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mec_confidential" id="{905E0B4D-3315-9B48-B2F8-A4DC1AFAEE67}" vid="{A10D1E16-7BBD-EE4A-8604-D9C02834E29D}"/>
    </a:ext>
  </a:extLst>
</a:theme>
</file>

<file path=ppt/theme/theme3.xml><?xml version="1.0" encoding="utf-8"?>
<a:theme xmlns:a="http://schemas.openxmlformats.org/drawingml/2006/main" name="imec - sollia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mec_confidential" id="{905E0B4D-3315-9B48-B2F8-A4DC1AFAEE67}" vid="{D8B204A2-6975-A14F-A50B-C0F5CB337F2C}"/>
    </a:ext>
  </a:extLst>
</a:theme>
</file>

<file path=ppt/theme/theme4.xml><?xml version="1.0" encoding="utf-8"?>
<a:theme xmlns:a="http://schemas.openxmlformats.org/drawingml/2006/main" name="imec - exascie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mec_confidential" id="{905E0B4D-3315-9B48-B2F8-A4DC1AFAEE67}" vid="{53621A61-4D1C-8447-91AF-B79ACBDE7018}"/>
    </a:ext>
  </a:extLst>
</a:theme>
</file>

<file path=ppt/theme/theme5.xml><?xml version="1.0" encoding="utf-8"?>
<a:theme xmlns:a="http://schemas.openxmlformats.org/drawingml/2006/main" name="imec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mec_confidential" id="{905E0B4D-3315-9B48-B2F8-A4DC1AFAEE67}" vid="{CC080856-A670-D342-A32F-68E380CF7216}"/>
    </a:ext>
  </a:extLst>
</a:theme>
</file>

<file path=ppt/theme/theme6.xml><?xml version="1.0" encoding="utf-8"?>
<a:theme xmlns:a="http://schemas.openxmlformats.org/drawingml/2006/main" name="imec - solliance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mec_confidential" id="{905E0B4D-3315-9B48-B2F8-A4DC1AFAEE67}" vid="{4DD749F8-E121-4F48-A95D-AF9CB59C19F1}"/>
    </a:ext>
  </a:extLst>
</a:theme>
</file>

<file path=ppt/theme/theme7.xml><?xml version="1.0" encoding="utf-8"?>
<a:theme xmlns:a="http://schemas.openxmlformats.org/drawingml/2006/main" name="2017 imec confidential internal us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ln>
          <a:noFill/>
        </a:ln>
        <a:effectLst/>
      </a:spPr>
      <a:bodyPr rtlCol="0" anchor="ctr"/>
      <a:lstStyle>
        <a:defPPr algn="ctr">
          <a:defRPr sz="14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7 imec confidential internal use" id="{84600FA7-F861-6841-A3AC-48A635B79312}" vid="{5EAE40AC-62EB-7D42-AAB4-2782C1DEC7AE}"/>
    </a:ext>
  </a:extLst>
</a:theme>
</file>

<file path=ppt/theme/theme8.xml><?xml version="1.0" encoding="utf-8"?>
<a:theme xmlns:a="http://schemas.openxmlformats.org/drawingml/2006/main" name="1_imec - holst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imec - nerf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A41FF3A69FBA41947B95DBB62852D0" ma:contentTypeVersion="9" ma:contentTypeDescription="Create a new document." ma:contentTypeScope="" ma:versionID="0eb4f96e152b14304ecad4e1a9f7c57a">
  <xsd:schema xmlns:xsd="http://www.w3.org/2001/XMLSchema" xmlns:xs="http://www.w3.org/2001/XMLSchema" xmlns:p="http://schemas.microsoft.com/office/2006/metadata/properties" xmlns:ns3="5d257320-1a64-417c-a9ba-4cbcebd69d30" xmlns:ns4="73017670-7a3d-438d-ba02-d193111eb2c7" targetNamespace="http://schemas.microsoft.com/office/2006/metadata/properties" ma:root="true" ma:fieldsID="7c0171807a482b8db67a0e7f8dce10fa" ns3:_="" ns4:_="">
    <xsd:import namespace="5d257320-1a64-417c-a9ba-4cbcebd69d30"/>
    <xsd:import namespace="73017670-7a3d-438d-ba02-d193111eb2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257320-1a64-417c-a9ba-4cbcebd69d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17670-7a3d-438d-ba02-d193111eb2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DE43-2F6B-4503-B5BC-D82FBAB13D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4AEA55-558C-49A4-9170-D202F0F0AC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257320-1a64-417c-a9ba-4cbcebd69d30"/>
    <ds:schemaRef ds:uri="73017670-7a3d-438d-ba02-d193111eb2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A0F549-3622-4417-9EF9-3CDDA9F6953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imec_confidential</Template>
  <TotalTime>13535</TotalTime>
  <Words>3342</Words>
  <Application>Microsoft Office PowerPoint</Application>
  <PresentationFormat>On-screen Show (16:9)</PresentationFormat>
  <Paragraphs>815</Paragraphs>
  <Slides>56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56</vt:i4>
      </vt:variant>
    </vt:vector>
  </HeadingPairs>
  <TitlesOfParts>
    <vt:vector size="80" baseType="lpstr">
      <vt:lpstr>Agenda Light</vt:lpstr>
      <vt:lpstr>Arial</vt:lpstr>
      <vt:lpstr>Arial Black</vt:lpstr>
      <vt:lpstr>Calibri</vt:lpstr>
      <vt:lpstr>Courier New</vt:lpstr>
      <vt:lpstr>Gill Sans MT</vt:lpstr>
      <vt:lpstr>Lucida Grande</vt:lpstr>
      <vt:lpstr>Times New Roman</vt:lpstr>
      <vt:lpstr>Verdana</vt:lpstr>
      <vt:lpstr>Wingdings</vt:lpstr>
      <vt:lpstr>imec - holst</vt:lpstr>
      <vt:lpstr>imec - nerf</vt:lpstr>
      <vt:lpstr>imec - solliance</vt:lpstr>
      <vt:lpstr>imec - exascience</vt:lpstr>
      <vt:lpstr>imec - energyville</vt:lpstr>
      <vt:lpstr>imec - solliance - energyville</vt:lpstr>
      <vt:lpstr>2017 imec confidential internal use</vt:lpstr>
      <vt:lpstr>1_imec - holst</vt:lpstr>
      <vt:lpstr>1_imec - nerf</vt:lpstr>
      <vt:lpstr>1_imec - solliance</vt:lpstr>
      <vt:lpstr>1_imec - exascience</vt:lpstr>
      <vt:lpstr>1_imec - energyville</vt:lpstr>
      <vt:lpstr>1_imec - solliance - energyville</vt:lpstr>
      <vt:lpstr>1_2017 imec confidential internal use</vt:lpstr>
      <vt:lpstr>FERROelectrics review FEB. 2020</vt:lpstr>
      <vt:lpstr>outline</vt:lpstr>
      <vt:lpstr>Ferroelectric memory Program targets - 2019</vt:lpstr>
      <vt:lpstr>TEST VEHICLES</vt:lpstr>
      <vt:lpstr>FERRO HLP 2019</vt:lpstr>
      <vt:lpstr>Progress (highlights)</vt:lpstr>
      <vt:lpstr>FF01 basic understanding: summary</vt:lpstr>
      <vt:lpstr>FE HfO2 – ab initio analysis</vt:lpstr>
      <vt:lpstr>Ab initio study of ferroelectric switching dynamics in HfO2</vt:lpstr>
      <vt:lpstr>GIXRD for phase ratio analysis</vt:lpstr>
      <vt:lpstr>Basic understanding and materials</vt:lpstr>
      <vt:lpstr>Imprint explained from interaction with traps</vt:lpstr>
      <vt:lpstr>Charge trap characterization</vt:lpstr>
      <vt:lpstr>Ff02 materials study (caps): summary</vt:lpstr>
      <vt:lpstr>MIM vs SIS</vt:lpstr>
      <vt:lpstr>Endurance and Retention on Si:HfO2 SIS caps</vt:lpstr>
      <vt:lpstr>Endurance and retention on Si:HfO2 MIS caps</vt:lpstr>
      <vt:lpstr>La:HfO2</vt:lpstr>
      <vt:lpstr>Endurance on La:HfO2 SIS caps</vt:lpstr>
      <vt:lpstr>Endurance on La:HfO2 MIS caps</vt:lpstr>
      <vt:lpstr>Ff03 planar fet: summary</vt:lpstr>
      <vt:lpstr>Metal/Insulator/Semiconductor (MIS) FeFET</vt:lpstr>
      <vt:lpstr>Working 2D FeFET (MFIS)</vt:lpstr>
      <vt:lpstr>High endurance 2D FeFET</vt:lpstr>
      <vt:lpstr>Ff04 3d Fefet: summary</vt:lpstr>
      <vt:lpstr>Where could it fit in?</vt:lpstr>
      <vt:lpstr>vertical ferroelectric FET</vt:lpstr>
      <vt:lpstr>3D Trench fefet: the rationalE</vt:lpstr>
      <vt:lpstr>3D FeFET</vt:lpstr>
      <vt:lpstr>Endurance </vt:lpstr>
      <vt:lpstr>3D trench Fefets</vt:lpstr>
      <vt:lpstr>Yield improvement for 3D trench fefets</vt:lpstr>
      <vt:lpstr>LARGE Memory window OBTAINED in 3D trench!</vt:lpstr>
      <vt:lpstr>longer pulse  yields same window for lower Vpp</vt:lpstr>
      <vt:lpstr>Reason for high Vprog</vt:lpstr>
      <vt:lpstr>Cycling  with  verify </vt:lpstr>
      <vt:lpstr>Channel width dependence </vt:lpstr>
      <vt:lpstr>3D trench : summary </vt:lpstr>
      <vt:lpstr>3D FerroFET patents</vt:lpstr>
      <vt:lpstr>Highlights - summary</vt:lpstr>
      <vt:lpstr>What’s next?</vt:lpstr>
      <vt:lpstr>Ab initio study of ferroelectric switching dynamics in HfO2</vt:lpstr>
      <vt:lpstr>Basic understanding and materials</vt:lpstr>
      <vt:lpstr>Nanograin for ferro</vt:lpstr>
      <vt:lpstr>High endurance 2D FeFET</vt:lpstr>
      <vt:lpstr>Further improvements on 3D FeFET planned for 2020</vt:lpstr>
      <vt:lpstr>FERROelectrics  2020 HLP and deliverables</vt:lpstr>
      <vt:lpstr>ferroelectric Activity ROADMAP</vt:lpstr>
      <vt:lpstr>Key messages</vt:lpstr>
      <vt:lpstr>PowerPoint Presentation</vt:lpstr>
      <vt:lpstr>NAND replacement</vt:lpstr>
      <vt:lpstr>NOR/AND</vt:lpstr>
      <vt:lpstr>embedded NVM</vt:lpstr>
      <vt:lpstr>machine learning</vt:lpstr>
      <vt:lpstr>FPGA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FERRO activity list</dc:title>
  <dc:subject/>
  <dc:creator>Luca Di Piazza (imec)</dc:creator>
  <cp:keywords/>
  <dc:description/>
  <cp:lastModifiedBy>Jan Van Houdt (imec)</cp:lastModifiedBy>
  <cp:revision>698</cp:revision>
  <dcterms:created xsi:type="dcterms:W3CDTF">2016-11-02T10:34:20Z</dcterms:created>
  <dcterms:modified xsi:type="dcterms:W3CDTF">2020-02-07T15:55:17Z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0x010100ACA41FF3A69FBA41947B95DBB62852D0</vt:lpwstr>
  </property>
</Properties>
</file>