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4" r:id="rId3"/>
    <p:sldId id="266" r:id="rId4"/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1" autoAdjust="0"/>
    <p:restoredTop sz="94660"/>
  </p:normalViewPr>
  <p:slideViewPr>
    <p:cSldViewPr>
      <p:cViewPr varScale="1">
        <p:scale>
          <a:sx n="112" d="100"/>
          <a:sy n="112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25630-F7CC-4463-BBC3-A4D76E9ED69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F405C-A797-44BD-A7A9-9AAF304A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1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405C-A797-44BD-A7A9-9AAF304AE4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7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405C-A797-44BD-A7A9-9AAF304AE4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3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1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5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5A62-8483-4F4B-917E-AE03CEE866C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306D-7635-4752-A0AA-395E9343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eeexplore.ieee.org/document/8556508" TargetMode="External"/><Relationship Id="rId13" Type="http://schemas.openxmlformats.org/officeDocument/2006/relationships/hyperlink" Target="https://ieeexplore.ieee.org/document/1221171" TargetMode="External"/><Relationship Id="rId18" Type="http://schemas.openxmlformats.org/officeDocument/2006/relationships/hyperlink" Target="https://ieeexplore.ieee.org/document/4154265" TargetMode="External"/><Relationship Id="rId26" Type="http://schemas.openxmlformats.org/officeDocument/2006/relationships/hyperlink" Target="https://ieeexplore.ieee.org/document/4796819" TargetMode="External"/><Relationship Id="rId3" Type="http://schemas.openxmlformats.org/officeDocument/2006/relationships/hyperlink" Target="https://ieeexplore.ieee.org/abstract/document/958032" TargetMode="External"/><Relationship Id="rId21" Type="http://schemas.openxmlformats.org/officeDocument/2006/relationships/hyperlink" Target="https://ieeexplore.ieee.org/document/4419103" TargetMode="External"/><Relationship Id="rId7" Type="http://schemas.openxmlformats.org/officeDocument/2006/relationships/hyperlink" Target="http://virtual-strategy.com/2016/10/11/kilopass-reveals-new-vlt-dram-technology-this-week-at-memcon-csia-iccad/" TargetMode="External"/><Relationship Id="rId12" Type="http://schemas.openxmlformats.org/officeDocument/2006/relationships/hyperlink" Target="https://ieeexplore.ieee.org/document/992981" TargetMode="External"/><Relationship Id="rId17" Type="http://schemas.openxmlformats.org/officeDocument/2006/relationships/hyperlink" Target="https://ieeexplore.ieee.org/document/1705369" TargetMode="External"/><Relationship Id="rId25" Type="http://schemas.openxmlformats.org/officeDocument/2006/relationships/hyperlink" Target="https://ieeexplore.ieee.org/document/4796818" TargetMode="External"/><Relationship Id="rId2" Type="http://schemas.openxmlformats.org/officeDocument/2006/relationships/hyperlink" Target="https://ieeexplore.ieee.org/stamp/stamp.jsp?arnumber=824152" TargetMode="External"/><Relationship Id="rId16" Type="http://schemas.openxmlformats.org/officeDocument/2006/relationships/hyperlink" Target="https://ieeexplore.ieee.org/document/1494067" TargetMode="External"/><Relationship Id="rId20" Type="http://schemas.openxmlformats.org/officeDocument/2006/relationships/hyperlink" Target="https://ieeexplore.ieee.org/document/4418857" TargetMode="External"/><Relationship Id="rId29" Type="http://schemas.openxmlformats.org/officeDocument/2006/relationships/hyperlink" Target="https://ieeexplore.ieee.org/document/527984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eexplore.ieee.org/document/6135246" TargetMode="External"/><Relationship Id="rId11" Type="http://schemas.openxmlformats.org/officeDocument/2006/relationships/hyperlink" Target="https://ieeexplore.ieee.org/8614555" TargetMode="External"/><Relationship Id="rId24" Type="http://schemas.openxmlformats.org/officeDocument/2006/relationships/hyperlink" Target="https://ieeexplore.ieee.org/document/4796658" TargetMode="External"/><Relationship Id="rId32" Type="http://schemas.openxmlformats.org/officeDocument/2006/relationships/hyperlink" Target="https://ieeexplore.ieee.org/document/4588575" TargetMode="External"/><Relationship Id="rId5" Type="http://schemas.openxmlformats.org/officeDocument/2006/relationships/hyperlink" Target="https://ieeexplore.ieee.org/document/4419105" TargetMode="External"/><Relationship Id="rId15" Type="http://schemas.openxmlformats.org/officeDocument/2006/relationships/hyperlink" Target="https://ieeexplore.ieee.org/stamp/stamp.jsp?arnumber=1494067" TargetMode="External"/><Relationship Id="rId23" Type="http://schemas.openxmlformats.org/officeDocument/2006/relationships/hyperlink" Target="https://ieeexplore.ieee.org/document/4588618" TargetMode="External"/><Relationship Id="rId28" Type="http://schemas.openxmlformats.org/officeDocument/2006/relationships/hyperlink" Target="https://ieeexplore.ieee.org/document/5200611" TargetMode="External"/><Relationship Id="rId10" Type="http://schemas.openxmlformats.org/officeDocument/2006/relationships/hyperlink" Target="https://ieeexplore.ieee.org/7409776" TargetMode="External"/><Relationship Id="rId19" Type="http://schemas.openxmlformats.org/officeDocument/2006/relationships/hyperlink" Target="https://ieeexplore.ieee.org/document/4362083" TargetMode="External"/><Relationship Id="rId31" Type="http://schemas.openxmlformats.org/officeDocument/2006/relationships/hyperlink" Target="https://ieeexplore.ieee.org/document/5556212" TargetMode="External"/><Relationship Id="rId4" Type="http://schemas.openxmlformats.org/officeDocument/2006/relationships/hyperlink" Target="https://ieeexplore.ieee.org/document/1696327" TargetMode="External"/><Relationship Id="rId9" Type="http://schemas.openxmlformats.org/officeDocument/2006/relationships/hyperlink" Target="https://ieeexplore.ieee.org/" TargetMode="External"/><Relationship Id="rId14" Type="http://schemas.openxmlformats.org/officeDocument/2006/relationships/hyperlink" Target="https://ieeexplore.ieee.org/document/1345433" TargetMode="External"/><Relationship Id="rId22" Type="http://schemas.openxmlformats.org/officeDocument/2006/relationships/hyperlink" Target="https://ieeexplore.ieee.org/document/4419104" TargetMode="External"/><Relationship Id="rId27" Type="http://schemas.openxmlformats.org/officeDocument/2006/relationships/hyperlink" Target="https://ieeexplore.ieee.org/document/4977507" TargetMode="External"/><Relationship Id="rId30" Type="http://schemas.openxmlformats.org/officeDocument/2006/relationships/hyperlink" Target="https://ieeexplore.ieee.org/document/54310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590800"/>
            <a:ext cx="8412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Survey of Bi-polar Base </a:t>
            </a:r>
            <a:r>
              <a:rPr lang="en-US" sz="4800" b="1" dirty="0"/>
              <a:t>M</a:t>
            </a:r>
            <a:r>
              <a:rPr lang="en-US" sz="4800" b="1" dirty="0" smtClean="0"/>
              <a:t>emory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48800" y="6172200"/>
            <a:ext cx="218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Tomi (IL/ADR/MAAL)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40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4686431" cy="4952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0"/>
            <a:ext cx="5222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hold the data, CI is MUST. 10 ~ 20pA/cell at 28nm.</a:t>
            </a:r>
          </a:p>
          <a:p>
            <a:r>
              <a:rPr lang="en-US" b="1" dirty="0" smtClean="0"/>
              <a:t>Small CI degrade the retention. (from </a:t>
            </a:r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b="1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235" y="1600200"/>
            <a:ext cx="6895158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111" y="5772834"/>
            <a:ext cx="5724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is BL leakage/Threshold leakage discussion to cut off.</a:t>
            </a:r>
          </a:p>
          <a:p>
            <a:r>
              <a:rPr lang="en-US" b="1" dirty="0" smtClean="0"/>
              <a:t>CI data hold current still remains.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130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&lt;Leakage Suppression&gt;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80201"/>
            <a:ext cx="5996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 Leakage paths exist: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 NPN Bi-polar current (Data Holding current).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 Threshold leakage current at half selected.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2434666"/>
            <a:ext cx="4343400" cy="3585134"/>
            <a:chOff x="2819400" y="1266825"/>
            <a:chExt cx="6219825" cy="51339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266825"/>
              <a:ext cx="6219825" cy="51339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731799" y="4427756"/>
              <a:ext cx="152400" cy="152400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25532" y="1556764"/>
            <a:ext cx="282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Intel 10nm SRAM cell size 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0.030 um2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27931" y="2313495"/>
            <a:ext cx="2362200" cy="2328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4398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&lt;Scale-down Projection&gt;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131" y="2478429"/>
            <a:ext cx="4286695" cy="34385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36751" y="4332008"/>
            <a:ext cx="106423" cy="106423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5966531" y="2046008"/>
            <a:ext cx="885805" cy="2301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51893" b="25991"/>
          <a:stretch/>
        </p:blipFill>
        <p:spPr>
          <a:xfrm>
            <a:off x="9606640" y="2590800"/>
            <a:ext cx="2057400" cy="2023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826" y="76200"/>
            <a:ext cx="4284974" cy="19710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10022906" y="1219200"/>
            <a:ext cx="612434" cy="225854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1201400" y="1143000"/>
            <a:ext cx="626540" cy="16764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3600" y="2590800"/>
            <a:ext cx="1761070" cy="2104404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392840" y="2590800"/>
            <a:ext cx="103402" cy="2104404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64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&lt;Cell/Array Arrangement&gt;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4276725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133600"/>
            <a:ext cx="2609850" cy="2057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239000" y="1981200"/>
            <a:ext cx="609600" cy="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49370" y="1581246"/>
            <a:ext cx="10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Isolation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43030" y="1976352"/>
            <a:ext cx="609600" cy="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53400" y="1576398"/>
            <a:ext cx="10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Isolation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02509" y="1524000"/>
            <a:ext cx="49443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1679" y="112844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5638800"/>
            <a:ext cx="7650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IEDM 2018 paper, they deleted any descriptions about VCI (N-Well Voltage).</a:t>
            </a:r>
          </a:p>
          <a:p>
            <a:r>
              <a:rPr lang="en-US" b="1" dirty="0" smtClean="0"/>
              <a:t>Still ~2.0V or slightly lower than 2015 paper?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24392"/>
            <a:ext cx="366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usage of High voltage like ~2.0V </a:t>
            </a:r>
          </a:p>
          <a:p>
            <a:r>
              <a:rPr lang="en-US" b="1" dirty="0" smtClean="0"/>
              <a:t>should force large STI separation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96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672" y="1536338"/>
            <a:ext cx="1553092" cy="100442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56" y="5097604"/>
            <a:ext cx="1358202" cy="928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214" y="1044057"/>
            <a:ext cx="954365" cy="1393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609600"/>
            <a:ext cx="24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solidFill>
                  <a:srgbClr val="00B0F0"/>
                </a:solidFill>
              </a:rPr>
              <a:t>Thyristor</a:t>
            </a:r>
            <a:r>
              <a:rPr lang="en-US" sz="2400" b="1" u="sng" dirty="0" smtClean="0">
                <a:solidFill>
                  <a:srgbClr val="00B0F0"/>
                </a:solidFill>
              </a:rPr>
              <a:t> Memory</a:t>
            </a:r>
            <a:endParaRPr lang="en-US" sz="24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3469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B0F0"/>
                </a:solidFill>
              </a:rPr>
              <a:t>Floating Body 1T Memory</a:t>
            </a:r>
            <a:endParaRPr lang="en-US" sz="2400" b="1" u="sng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65760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TOSHIBA</a:t>
            </a:r>
          </a:p>
          <a:p>
            <a:r>
              <a:rPr lang="en-US" sz="1000" b="1" dirty="0"/>
              <a:t>(ISSCC </a:t>
            </a:r>
            <a:r>
              <a:rPr lang="en-US" sz="1000" b="1" dirty="0" smtClean="0"/>
              <a:t>2005)</a:t>
            </a:r>
            <a:r>
              <a:rPr lang="en-US" sz="1000" b="1" baseline="30000" dirty="0" smtClean="0"/>
              <a:t> REF2-5)</a:t>
            </a:r>
            <a:endParaRPr lang="en-US" sz="10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53146" y="101393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Stanford</a:t>
            </a:r>
            <a:r>
              <a:rPr lang="en-US" sz="1400" b="1" dirty="0" smtClean="0"/>
              <a:t> </a:t>
            </a:r>
          </a:p>
          <a:p>
            <a:r>
              <a:rPr lang="en-US" sz="1000" b="1" dirty="0" smtClean="0"/>
              <a:t>(IEDM 1999) </a:t>
            </a:r>
            <a:r>
              <a:rPr lang="en-US" sz="1000" b="1" baseline="30000" dirty="0" smtClean="0"/>
              <a:t>REF1-1)</a:t>
            </a:r>
            <a:endParaRPr lang="en-US" sz="10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8241691" y="725968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 smtClean="0"/>
              <a:t>Kilopass</a:t>
            </a:r>
            <a:endParaRPr lang="en-US" sz="1400" b="1" u="sng" dirty="0" smtClean="0"/>
          </a:p>
          <a:p>
            <a:r>
              <a:rPr lang="en-US" sz="1000" b="1" dirty="0" smtClean="0"/>
              <a:t>(</a:t>
            </a:r>
            <a:r>
              <a:rPr lang="en-US" sz="1000" b="1" dirty="0" err="1" smtClean="0"/>
              <a:t>MemCon</a:t>
            </a:r>
            <a:r>
              <a:rPr lang="en-US" sz="1000" b="1" dirty="0" smtClean="0"/>
              <a:t> 2016</a:t>
            </a:r>
            <a:r>
              <a:rPr lang="en-US" sz="1000" b="1" dirty="0"/>
              <a:t>)</a:t>
            </a:r>
            <a:r>
              <a:rPr lang="en-US" sz="1000" b="1" baseline="30000" dirty="0"/>
              <a:t> </a:t>
            </a:r>
            <a:r>
              <a:rPr lang="en-US" sz="1000" b="1" baseline="30000" dirty="0" smtClean="0"/>
              <a:t>REF1-5)</a:t>
            </a:r>
            <a:endParaRPr lang="en-US" sz="1000" b="1" baseline="30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28667" y="171171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Trench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40007" y="259080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B0F0"/>
                </a:solidFill>
              </a:rPr>
              <a:t>1T-SRAM</a:t>
            </a:r>
            <a:endParaRPr lang="en-US" sz="2400" b="1" u="sng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14488" y="3119735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Zeno</a:t>
            </a:r>
          </a:p>
          <a:p>
            <a:r>
              <a:rPr lang="en-US" sz="1000" b="1" dirty="0"/>
              <a:t>(</a:t>
            </a:r>
            <a:r>
              <a:rPr lang="en-US" sz="1000" b="1" dirty="0" smtClean="0"/>
              <a:t>IEDM 2018)</a:t>
            </a:r>
            <a:r>
              <a:rPr lang="en-US" sz="1000" b="1" baseline="30000" dirty="0" smtClean="0"/>
              <a:t> REF3-2)</a:t>
            </a:r>
            <a:endParaRPr lang="en-US" sz="10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9069334" y="2971334"/>
            <a:ext cx="1973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Floating 1T+ Vertical Bi-</a:t>
            </a:r>
            <a:r>
              <a:rPr lang="en-US" sz="1200" b="1" dirty="0" err="1" smtClean="0">
                <a:solidFill>
                  <a:srgbClr val="FF0000"/>
                </a:solidFill>
              </a:rPr>
              <a:t>pola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2515" y="1013936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T-RAM</a:t>
            </a:r>
            <a:r>
              <a:rPr lang="en-US" sz="1400" b="1" dirty="0" smtClean="0"/>
              <a:t> </a:t>
            </a:r>
          </a:p>
          <a:p>
            <a:r>
              <a:rPr lang="en-US" sz="1000" b="1" dirty="0" smtClean="0"/>
              <a:t>(ISSCC 2006)</a:t>
            </a:r>
            <a:r>
              <a:rPr lang="en-US" sz="1000" b="1" baseline="30000" dirty="0"/>
              <a:t> </a:t>
            </a:r>
            <a:r>
              <a:rPr lang="en-US" sz="1000" b="1" baseline="30000" dirty="0" smtClean="0"/>
              <a:t>REF1-2)</a:t>
            </a:r>
            <a:endParaRPr lang="en-US" sz="1000" b="1" baseline="30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8600" y="6122312"/>
            <a:ext cx="11865645" cy="12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616199"/>
            <a:ext cx="1888608" cy="8218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600200"/>
            <a:ext cx="1347450" cy="9391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16983" y="4045133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IS</a:t>
            </a:r>
            <a:r>
              <a:rPr lang="en-US" sz="1400" b="1" u="sng" dirty="0"/>
              <a:t> </a:t>
            </a:r>
            <a:r>
              <a:rPr lang="en-US" sz="1400" b="1" u="sng" dirty="0" smtClean="0"/>
              <a:t>(Z-RAM)</a:t>
            </a:r>
          </a:p>
          <a:p>
            <a:r>
              <a:rPr lang="en-US" sz="1000" b="1" dirty="0"/>
              <a:t>(IEDM 2007)</a:t>
            </a:r>
            <a:r>
              <a:rPr lang="en-US" sz="1000" b="1" baseline="30000" dirty="0"/>
              <a:t> </a:t>
            </a:r>
            <a:r>
              <a:rPr lang="en-US" sz="1000" b="1" baseline="30000" dirty="0" smtClean="0"/>
              <a:t>REF2-10)</a:t>
            </a:r>
            <a:endParaRPr lang="en-US" sz="10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4215380" y="4479336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FF9900"/>
                </a:solidFill>
              </a:rPr>
              <a:t>KAIST</a:t>
            </a:r>
          </a:p>
          <a:p>
            <a:r>
              <a:rPr lang="en-US" sz="1000" b="1" dirty="0"/>
              <a:t>(IEDM 2007)</a:t>
            </a:r>
            <a:r>
              <a:rPr lang="en-US" sz="1000" b="1" baseline="30000" dirty="0"/>
              <a:t> </a:t>
            </a:r>
            <a:r>
              <a:rPr lang="en-US" sz="1000" b="1" baseline="30000" dirty="0" smtClean="0"/>
              <a:t>REF2-11)</a:t>
            </a:r>
            <a:endParaRPr lang="en-US" sz="10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4287496" y="4820011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Bulk Fin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47285" y="1940556"/>
            <a:ext cx="749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Vertical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8966" y="1612524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Planer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96700" y="3505200"/>
            <a:ext cx="1049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GEN1 came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from </a:t>
            </a:r>
            <a:r>
              <a:rPr lang="en-US" sz="1200" b="1" dirty="0" err="1" smtClean="0">
                <a:solidFill>
                  <a:srgbClr val="FF0000"/>
                </a:solidFill>
              </a:rPr>
              <a:t>STMicro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4632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Industry History Overview</a:t>
            </a:r>
            <a:endParaRPr lang="en-US" sz="32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87885" y="3734715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TOSHIBA</a:t>
            </a:r>
          </a:p>
          <a:p>
            <a:r>
              <a:rPr lang="en-US" sz="1000" b="1" dirty="0"/>
              <a:t>(ISSCC </a:t>
            </a:r>
            <a:r>
              <a:rPr lang="en-US" sz="1000" b="1" dirty="0" smtClean="0"/>
              <a:t>2002)</a:t>
            </a:r>
            <a:r>
              <a:rPr lang="en-US" sz="1000" b="1" baseline="30000" dirty="0" smtClean="0"/>
              <a:t> REF2-2)</a:t>
            </a:r>
            <a:endParaRPr lang="en-US" sz="1000" b="1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6539978"/>
            <a:ext cx="518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1. SOI Trend moved from PD to FD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u="sng" dirty="0" smtClean="0">
                <a:solidFill>
                  <a:srgbClr val="FF0000"/>
                </a:solidFill>
              </a:rPr>
              <a:t>2. Scaling Issue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1100" y="426240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IS</a:t>
            </a:r>
          </a:p>
          <a:p>
            <a:r>
              <a:rPr lang="en-US" sz="1000" b="1" dirty="0" smtClean="0"/>
              <a:t>(ISOIC 2001)</a:t>
            </a:r>
            <a:r>
              <a:rPr lang="en-US" sz="1000" b="1" baseline="30000" dirty="0" smtClean="0"/>
              <a:t> REF2-1)</a:t>
            </a:r>
            <a:endParaRPr lang="en-US" sz="10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275931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100nm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8464" y="4549637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 smtClean="0">
                <a:solidFill>
                  <a:srgbClr val="00B050"/>
                </a:solidFill>
              </a:rPr>
              <a:t>STMicro</a:t>
            </a:r>
            <a:endParaRPr lang="en-US" sz="1400" b="1" u="sng" dirty="0" smtClean="0">
              <a:solidFill>
                <a:srgbClr val="00B050"/>
              </a:solidFill>
            </a:endParaRPr>
          </a:p>
          <a:p>
            <a:r>
              <a:rPr lang="en-US" sz="1000" b="1" dirty="0" smtClean="0"/>
              <a:t>(VLT 2004)</a:t>
            </a:r>
            <a:r>
              <a:rPr lang="en-US" sz="1000" b="1" baseline="30000" dirty="0" smtClean="0"/>
              <a:t> REF2-4)</a:t>
            </a:r>
            <a:endParaRPr lang="en-US" sz="1000" b="1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1259599" y="4108538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TOSHIBA</a:t>
            </a:r>
          </a:p>
          <a:p>
            <a:r>
              <a:rPr lang="en-US" sz="1000" b="1" dirty="0" smtClean="0"/>
              <a:t>(VLT 2003)</a:t>
            </a:r>
            <a:r>
              <a:rPr lang="en-US" sz="1000" b="1" baseline="30000" dirty="0" smtClean="0"/>
              <a:t> REF2-3)</a:t>
            </a:r>
            <a:endParaRPr lang="en-US" sz="1000" b="1" baseline="30000" dirty="0"/>
          </a:p>
        </p:txBody>
      </p:sp>
      <p:sp>
        <p:nvSpPr>
          <p:cNvPr id="39" name="TextBox 38"/>
          <p:cNvSpPr txBox="1"/>
          <p:nvPr/>
        </p:nvSpPr>
        <p:spPr>
          <a:xfrm>
            <a:off x="3304668" y="3657600"/>
            <a:ext cx="1132041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TOSHIBA</a:t>
            </a:r>
          </a:p>
          <a:p>
            <a:r>
              <a:rPr lang="en-US" sz="1000" b="1" dirty="0" smtClean="0"/>
              <a:t>(VLC 2006)</a:t>
            </a:r>
            <a:r>
              <a:rPr lang="en-US" sz="1000" b="1" baseline="30000" dirty="0" smtClean="0"/>
              <a:t> REF2-6)</a:t>
            </a:r>
          </a:p>
          <a:p>
            <a:r>
              <a:rPr lang="en-US" sz="1000" b="1" dirty="0"/>
              <a:t>(IEDM 2006)</a:t>
            </a:r>
            <a:r>
              <a:rPr lang="en-US" sz="1000" b="1" baseline="30000" dirty="0"/>
              <a:t> </a:t>
            </a:r>
            <a:r>
              <a:rPr lang="en-US" sz="1000" b="1" baseline="30000" dirty="0" smtClean="0"/>
              <a:t>REF2-7</a:t>
            </a:r>
            <a:r>
              <a:rPr lang="en-US" sz="1000" b="1" baseline="30000" dirty="0"/>
              <a:t>)</a:t>
            </a:r>
          </a:p>
          <a:p>
            <a:endParaRPr lang="en-US" sz="1000" b="1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4222841" y="502473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 smtClean="0"/>
              <a:t>Renesas</a:t>
            </a:r>
            <a:endParaRPr lang="en-US" sz="1400" b="1" u="sng" dirty="0" smtClean="0"/>
          </a:p>
          <a:p>
            <a:r>
              <a:rPr lang="en-US" sz="1000" b="1" dirty="0" smtClean="0"/>
              <a:t>(JSSC 2007)</a:t>
            </a:r>
            <a:r>
              <a:rPr lang="en-US" sz="1000" b="1" baseline="30000" dirty="0" smtClean="0"/>
              <a:t> REF2-8)</a:t>
            </a:r>
            <a:endParaRPr lang="en-US" sz="1000" b="1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4216983" y="3581400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TOSHIBA</a:t>
            </a:r>
          </a:p>
          <a:p>
            <a:r>
              <a:rPr lang="en-US" sz="1000" b="1" dirty="0" smtClean="0"/>
              <a:t>(IEDM 2007)</a:t>
            </a:r>
            <a:r>
              <a:rPr lang="en-US" sz="1000" b="1" baseline="30000" dirty="0" smtClean="0"/>
              <a:t> REF2-9)</a:t>
            </a:r>
            <a:endParaRPr lang="en-US" sz="1000" b="1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5065807" y="3335447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 smtClean="0"/>
              <a:t>Samsungx</a:t>
            </a:r>
            <a:endParaRPr lang="en-US" sz="1400" b="1" u="sng" dirty="0" smtClean="0"/>
          </a:p>
          <a:p>
            <a:r>
              <a:rPr lang="en-US" sz="1000" b="1" dirty="0"/>
              <a:t>(IEDM </a:t>
            </a:r>
            <a:r>
              <a:rPr lang="en-US" sz="1000" b="1" dirty="0" smtClean="0"/>
              <a:t>2008)</a:t>
            </a:r>
            <a:r>
              <a:rPr lang="en-US" sz="1000" b="1" baseline="30000" dirty="0" smtClean="0"/>
              <a:t> REF2-14)</a:t>
            </a:r>
            <a:endParaRPr lang="en-US" sz="1000" b="1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5065807" y="386856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TOSHIBA</a:t>
            </a:r>
          </a:p>
          <a:p>
            <a:r>
              <a:rPr lang="en-US" sz="1000" b="1" dirty="0" smtClean="0"/>
              <a:t>(IEDM 2008)</a:t>
            </a:r>
            <a:r>
              <a:rPr lang="en-US" sz="1000" b="1" baseline="30000" dirty="0" smtClean="0"/>
              <a:t> REF2-15)</a:t>
            </a:r>
            <a:endParaRPr lang="en-US" sz="1000" b="1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5791200" y="365638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IS &amp; AMD</a:t>
            </a:r>
          </a:p>
          <a:p>
            <a:r>
              <a:rPr lang="en-US" sz="1000" b="1" dirty="0"/>
              <a:t>(ISSCC </a:t>
            </a:r>
            <a:r>
              <a:rPr lang="en-US" sz="1000" b="1" dirty="0" smtClean="0"/>
              <a:t>2009)</a:t>
            </a:r>
            <a:r>
              <a:rPr lang="en-US" sz="1000" b="1" baseline="30000" dirty="0" smtClean="0"/>
              <a:t> REF2-16)</a:t>
            </a:r>
            <a:endParaRPr lang="en-US" sz="1000" b="1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5791200" y="4185315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Hynix &amp; IS</a:t>
            </a:r>
          </a:p>
          <a:p>
            <a:r>
              <a:rPr lang="en-US" sz="1000" b="1" dirty="0" smtClean="0"/>
              <a:t>(IEDM 2009)</a:t>
            </a:r>
            <a:r>
              <a:rPr lang="en-US" sz="1000" b="1" baseline="30000" dirty="0" smtClean="0"/>
              <a:t> REF2-17)</a:t>
            </a:r>
            <a:endParaRPr lang="en-US" sz="1000" b="1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5791200" y="4793427"/>
            <a:ext cx="13580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00B050"/>
                </a:solidFill>
              </a:rPr>
              <a:t>IMEC</a:t>
            </a:r>
          </a:p>
          <a:p>
            <a:r>
              <a:rPr lang="en-US" sz="1000" b="1" dirty="0" smtClean="0"/>
              <a:t>(IWMTDT 2009)</a:t>
            </a:r>
            <a:r>
              <a:rPr lang="en-US" sz="1000" b="1" baseline="30000" dirty="0" smtClean="0"/>
              <a:t> REF2-18)</a:t>
            </a:r>
          </a:p>
          <a:p>
            <a:r>
              <a:rPr lang="en-US" sz="1000" b="1" dirty="0" smtClean="0"/>
              <a:t>(</a:t>
            </a:r>
            <a:r>
              <a:rPr lang="en-US" sz="1000" b="1" dirty="0" err="1" smtClean="0"/>
              <a:t>TonCS</a:t>
            </a:r>
            <a:r>
              <a:rPr lang="en-US" sz="1000" b="1" dirty="0" smtClean="0"/>
              <a:t> 2010)</a:t>
            </a:r>
            <a:r>
              <a:rPr lang="en-US" sz="1000" b="1" baseline="30000" dirty="0"/>
              <a:t> </a:t>
            </a:r>
            <a:r>
              <a:rPr lang="en-US" sz="1000" b="1" baseline="30000" dirty="0" smtClean="0"/>
              <a:t>REF2-19)</a:t>
            </a:r>
            <a:endParaRPr lang="en-US" sz="1000" b="1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6495880" y="4551929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00B050"/>
                </a:solidFill>
              </a:rPr>
              <a:t>SK Hynix &amp; IS</a:t>
            </a:r>
          </a:p>
          <a:p>
            <a:r>
              <a:rPr lang="en-US" sz="1000" b="1" dirty="0" smtClean="0"/>
              <a:t>(VLT 2010)</a:t>
            </a:r>
            <a:r>
              <a:rPr lang="en-US" sz="1000" b="1" baseline="30000" dirty="0" smtClean="0"/>
              <a:t> REF2-20)</a:t>
            </a:r>
            <a:endParaRPr lang="en-US" sz="1000" b="1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5108009" y="4390912"/>
            <a:ext cx="11753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FF9900"/>
                </a:solidFill>
              </a:rPr>
              <a:t>KAIST</a:t>
            </a:r>
          </a:p>
          <a:p>
            <a:r>
              <a:rPr lang="en-US" sz="1000" b="1" dirty="0" smtClean="0"/>
              <a:t>(VLT 2008)</a:t>
            </a:r>
            <a:r>
              <a:rPr lang="en-US" sz="1000" b="1" baseline="30000" dirty="0" smtClean="0"/>
              <a:t> REF2-12)</a:t>
            </a:r>
          </a:p>
          <a:p>
            <a:r>
              <a:rPr lang="en-US" sz="1000" b="1" dirty="0"/>
              <a:t>(IEDM 2008)</a:t>
            </a:r>
            <a:r>
              <a:rPr lang="en-US" sz="1000" b="1" baseline="30000" dirty="0"/>
              <a:t> </a:t>
            </a:r>
            <a:r>
              <a:rPr lang="en-US" sz="1000" b="1" baseline="30000" dirty="0" smtClean="0"/>
              <a:t>REF2-13)</a:t>
            </a:r>
            <a:endParaRPr lang="en-US" sz="1000" b="1" baseline="30000" dirty="0"/>
          </a:p>
        </p:txBody>
      </p:sp>
      <p:sp>
        <p:nvSpPr>
          <p:cNvPr id="56" name="TextBox 55"/>
          <p:cNvSpPr txBox="1"/>
          <p:nvPr/>
        </p:nvSpPr>
        <p:spPr>
          <a:xfrm>
            <a:off x="0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2000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66999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2005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43600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2010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92551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2015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41502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2020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06296" y="3102382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Zeno</a:t>
            </a:r>
          </a:p>
          <a:p>
            <a:r>
              <a:rPr lang="en-US" sz="1000" b="1" dirty="0"/>
              <a:t>(</a:t>
            </a:r>
            <a:r>
              <a:rPr lang="en-US" sz="1000" b="1" dirty="0" smtClean="0"/>
              <a:t>IEDM 2015)</a:t>
            </a:r>
            <a:r>
              <a:rPr lang="en-US" sz="1000" b="1" baseline="30000" dirty="0" smtClean="0"/>
              <a:t> REF3-1)</a:t>
            </a:r>
            <a:endParaRPr lang="en-US" sz="1000" b="1" baseline="300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942604"/>
            <a:ext cx="1392598" cy="64878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8450" y="4939492"/>
            <a:ext cx="1279987" cy="71641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/>
          <a:srcRect r="3778"/>
          <a:stretch/>
        </p:blipFill>
        <p:spPr>
          <a:xfrm>
            <a:off x="3185688" y="4339370"/>
            <a:ext cx="975483" cy="128751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237" y="5589056"/>
            <a:ext cx="1404842" cy="385816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0310619" y="0"/>
            <a:ext cx="1864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GREEN</a:t>
            </a:r>
            <a:r>
              <a:rPr lang="en-US" sz="1400" b="1" dirty="0" smtClean="0"/>
              <a:t>: Bulk + N-well</a:t>
            </a:r>
          </a:p>
          <a:p>
            <a:r>
              <a:rPr lang="en-US" sz="1400" b="1" dirty="0" smtClean="0">
                <a:solidFill>
                  <a:srgbClr val="FF9900"/>
                </a:solidFill>
              </a:rPr>
              <a:t>Orange</a:t>
            </a:r>
            <a:r>
              <a:rPr lang="en-US" sz="1400" b="1" dirty="0" smtClean="0"/>
              <a:t>: SONOS for NV</a:t>
            </a:r>
            <a:endParaRPr lang="en-US" sz="1400" b="1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0454" y="4178270"/>
            <a:ext cx="1508880" cy="88944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2"/>
          <a:srcRect l="5679" t="5571" r="6744" b="8716"/>
          <a:stretch/>
        </p:blipFill>
        <p:spPr>
          <a:xfrm>
            <a:off x="9477983" y="3908047"/>
            <a:ext cx="1200031" cy="108682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5638800" y="6290546"/>
            <a:ext cx="147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45 ~ 50 ~ 55nm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78842" y="6273285"/>
            <a:ext cx="670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9</a:t>
            </a:r>
            <a:r>
              <a:rPr lang="en-US" sz="1600" b="1" dirty="0" smtClean="0">
                <a:solidFill>
                  <a:srgbClr val="0000FF"/>
                </a:solidFill>
              </a:rPr>
              <a:t>0nm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32359" y="1047217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SONY</a:t>
            </a:r>
            <a:r>
              <a:rPr lang="en-US" sz="1400" b="1" dirty="0" smtClean="0"/>
              <a:t> </a:t>
            </a:r>
          </a:p>
          <a:p>
            <a:r>
              <a:rPr lang="en-US" sz="1000" b="1" dirty="0" smtClean="0"/>
              <a:t>(IEDM 2007)</a:t>
            </a:r>
            <a:r>
              <a:rPr lang="en-US" sz="1000" b="1" baseline="30000" dirty="0" smtClean="0"/>
              <a:t> REF1-3)</a:t>
            </a:r>
            <a:endParaRPr lang="en-US" sz="1000" b="1" baseline="300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0342" y="1162823"/>
            <a:ext cx="1143058" cy="1292967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594664" y="721824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Korean Univ</a:t>
            </a:r>
          </a:p>
          <a:p>
            <a:r>
              <a:rPr lang="en-US" sz="1000" b="1" dirty="0" smtClean="0"/>
              <a:t>(</a:t>
            </a:r>
            <a:r>
              <a:rPr lang="en-US" sz="1000" b="1" dirty="0" err="1" smtClean="0"/>
              <a:t>TonED</a:t>
            </a:r>
            <a:r>
              <a:rPr lang="en-US" sz="1000" b="1" dirty="0" smtClean="0"/>
              <a:t> 2019)</a:t>
            </a:r>
            <a:r>
              <a:rPr lang="en-US" sz="1000" b="1" baseline="30000" dirty="0" smtClean="0"/>
              <a:t> REF1-6)</a:t>
            </a:r>
            <a:endParaRPr lang="en-US" sz="1000" b="1" baseline="30000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5679" y="1524000"/>
            <a:ext cx="1419212" cy="95228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5890015" y="1029053"/>
            <a:ext cx="1772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George Mayson Univ</a:t>
            </a:r>
            <a:r>
              <a:rPr lang="en-US" sz="1400" b="1" dirty="0" smtClean="0"/>
              <a:t> </a:t>
            </a:r>
          </a:p>
          <a:p>
            <a:r>
              <a:rPr lang="en-US" sz="1000" b="1" dirty="0" smtClean="0"/>
              <a:t>(ISDRS 2011)</a:t>
            </a:r>
            <a:r>
              <a:rPr lang="en-US" sz="1000" b="1" baseline="30000" dirty="0" smtClean="0"/>
              <a:t> REF1-4)</a:t>
            </a:r>
            <a:endParaRPr lang="en-US" sz="1000" b="1" baseline="30000" dirty="0"/>
          </a:p>
        </p:txBody>
      </p:sp>
      <p:sp>
        <p:nvSpPr>
          <p:cNvPr id="86" name="TextBox 85"/>
          <p:cNvSpPr txBox="1"/>
          <p:nvPr/>
        </p:nvSpPr>
        <p:spPr>
          <a:xfrm>
            <a:off x="10530533" y="3527047"/>
            <a:ext cx="165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GEN2 uses Depleted Si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30677" y="3908047"/>
            <a:ext cx="1221650" cy="1169506"/>
          </a:xfrm>
          <a:prstGeom prst="rect">
            <a:avLst/>
          </a:prstGeom>
        </p:spPr>
      </p:pic>
      <p:sp>
        <p:nvSpPr>
          <p:cNvPr id="90" name="Freeform 89"/>
          <p:cNvSpPr/>
          <p:nvPr/>
        </p:nvSpPr>
        <p:spPr>
          <a:xfrm>
            <a:off x="178594" y="3068267"/>
            <a:ext cx="6973369" cy="3030699"/>
          </a:xfrm>
          <a:custGeom>
            <a:avLst/>
            <a:gdLst>
              <a:gd name="connsiteX0" fmla="*/ 0 w 6973369"/>
              <a:gd name="connsiteY0" fmla="*/ 2740142 h 3030699"/>
              <a:gd name="connsiteX1" fmla="*/ 2418460 w 6973369"/>
              <a:gd name="connsiteY1" fmla="*/ 2629047 h 3030699"/>
              <a:gd name="connsiteX2" fmla="*/ 3879791 w 6973369"/>
              <a:gd name="connsiteY2" fmla="*/ 2210303 h 3030699"/>
              <a:gd name="connsiteX3" fmla="*/ 4674550 w 6973369"/>
              <a:gd name="connsiteY3" fmla="*/ 672060 h 3030699"/>
              <a:gd name="connsiteX4" fmla="*/ 5358214 w 6973369"/>
              <a:gd name="connsiteY4" fmla="*/ 116583 h 3030699"/>
              <a:gd name="connsiteX5" fmla="*/ 5947873 w 6973369"/>
              <a:gd name="connsiteY5" fmla="*/ 296045 h 3030699"/>
              <a:gd name="connsiteX6" fmla="*/ 6973369 w 6973369"/>
              <a:gd name="connsiteY6" fmla="*/ 3030699 h 30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3369" h="3030699">
                <a:moveTo>
                  <a:pt x="0" y="2740142"/>
                </a:moveTo>
                <a:cubicBezTo>
                  <a:pt x="885914" y="2728748"/>
                  <a:pt x="1771828" y="2717354"/>
                  <a:pt x="2418460" y="2629047"/>
                </a:cubicBezTo>
                <a:cubicBezTo>
                  <a:pt x="3065092" y="2540740"/>
                  <a:pt x="3503776" y="2536467"/>
                  <a:pt x="3879791" y="2210303"/>
                </a:cubicBezTo>
                <a:cubicBezTo>
                  <a:pt x="4255806" y="1884139"/>
                  <a:pt x="4428146" y="1021013"/>
                  <a:pt x="4674550" y="672060"/>
                </a:cubicBezTo>
                <a:cubicBezTo>
                  <a:pt x="4920954" y="323107"/>
                  <a:pt x="5145994" y="179252"/>
                  <a:pt x="5358214" y="116583"/>
                </a:cubicBezTo>
                <a:cubicBezTo>
                  <a:pt x="5570434" y="53914"/>
                  <a:pt x="5678681" y="-189641"/>
                  <a:pt x="5947873" y="296045"/>
                </a:cubicBezTo>
                <a:cubicBezTo>
                  <a:pt x="6217066" y="781731"/>
                  <a:pt x="6595217" y="1906215"/>
                  <a:pt x="6973369" y="3030699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321577" y="2979233"/>
            <a:ext cx="1883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(IS: Innovation Silicon Inc.)</a:t>
            </a:r>
            <a:endParaRPr lang="en-US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137658" y="5121001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Intel</a:t>
            </a:r>
            <a:endParaRPr lang="en-US" sz="1400" b="1" u="sng" dirty="0" smtClean="0"/>
          </a:p>
          <a:p>
            <a:r>
              <a:rPr lang="en-US" sz="1000" b="1" dirty="0" smtClean="0"/>
              <a:t>(</a:t>
            </a:r>
            <a:r>
              <a:rPr lang="en-US" sz="1000" b="1" dirty="0" smtClean="0"/>
              <a:t>VLT</a:t>
            </a:r>
            <a:r>
              <a:rPr lang="en-US" sz="1000" b="1" dirty="0" smtClean="0"/>
              <a:t> </a:t>
            </a:r>
            <a:r>
              <a:rPr lang="en-US" sz="1000" b="1" dirty="0" smtClean="0"/>
              <a:t>2008)</a:t>
            </a:r>
            <a:r>
              <a:rPr lang="en-US" sz="1000" b="1" baseline="30000" dirty="0" smtClean="0"/>
              <a:t> </a:t>
            </a:r>
            <a:r>
              <a:rPr lang="en-US" sz="1000" b="1" baseline="30000" dirty="0" smtClean="0"/>
              <a:t>REF2-21)</a:t>
            </a:r>
            <a:endParaRPr lang="en-US" sz="1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4576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53180"/>
            <a:ext cx="901599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1-1)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ieeexplore.ieee.org/</a:t>
            </a:r>
            <a:r>
              <a:rPr lang="en-US" sz="1400" dirty="0" smtClean="0">
                <a:hlinkClick r:id="rId3"/>
              </a:rPr>
              <a:t>document/</a:t>
            </a:r>
            <a:r>
              <a:rPr lang="en-US" sz="1400" dirty="0" smtClean="0">
                <a:hlinkClick r:id="rId2"/>
              </a:rPr>
              <a:t>824152</a:t>
            </a:r>
            <a:endParaRPr lang="en-US" sz="1400" dirty="0" smtClean="0"/>
          </a:p>
          <a:p>
            <a:r>
              <a:rPr lang="en-US" sz="1400" dirty="0" smtClean="0"/>
              <a:t>1-2)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ieeexplore.ieee.org/document/1696327</a:t>
            </a:r>
            <a:endParaRPr lang="en-US" sz="1400" dirty="0" smtClean="0"/>
          </a:p>
          <a:p>
            <a:r>
              <a:rPr lang="en-US" sz="1400" dirty="0" smtClean="0"/>
              <a:t>1-3) 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ieeexplore.ieee.org/document/4419105</a:t>
            </a:r>
            <a:endParaRPr lang="en-US" sz="1400" dirty="0" smtClean="0"/>
          </a:p>
          <a:p>
            <a:r>
              <a:rPr lang="en-US" sz="1400" dirty="0" smtClean="0"/>
              <a:t>1-4) </a:t>
            </a:r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ieeexplore.ieee.org/document/6135246</a:t>
            </a:r>
            <a:endParaRPr lang="en-US" sz="1400" dirty="0"/>
          </a:p>
          <a:p>
            <a:r>
              <a:rPr lang="en-US" sz="1400" dirty="0" smtClean="0"/>
              <a:t>1-5) 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://virtual-strategy.com/2016/10/11/kilopass-reveals-new-vlt-dram-technology-this-week-at-memcon-csia-iccad</a:t>
            </a:r>
            <a:r>
              <a:rPr lang="en-US" sz="1400" dirty="0" smtClean="0">
                <a:hlinkClick r:id="rId7"/>
              </a:rPr>
              <a:t>/</a:t>
            </a:r>
            <a:endParaRPr lang="en-US" sz="1400" dirty="0" smtClean="0"/>
          </a:p>
          <a:p>
            <a:r>
              <a:rPr lang="en-US" sz="1400" dirty="0" smtClean="0"/>
              <a:t>1-6) </a:t>
            </a:r>
            <a:r>
              <a:rPr lang="en-US" sz="1400" dirty="0" smtClean="0">
                <a:hlinkClick r:id="rId8"/>
              </a:rPr>
              <a:t>https</a:t>
            </a:r>
            <a:r>
              <a:rPr lang="en-US" sz="1400" dirty="0">
                <a:hlinkClick r:id="rId8"/>
              </a:rPr>
              <a:t>://</a:t>
            </a:r>
            <a:r>
              <a:rPr lang="en-US" sz="1400" dirty="0" smtClean="0">
                <a:hlinkClick r:id="rId8"/>
              </a:rPr>
              <a:t>ieeexplore.ieee.org/document/8556508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6106180"/>
            <a:ext cx="401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3-1) </a:t>
            </a:r>
            <a:r>
              <a:rPr lang="en-US" sz="1400" dirty="0" smtClean="0">
                <a:hlinkClick r:id="rId9"/>
              </a:rPr>
              <a:t>https://ieeexplore.ieee.org/</a:t>
            </a:r>
            <a:r>
              <a:rPr lang="en-US" sz="1400" dirty="0" smtClean="0">
                <a:hlinkClick r:id="rId3"/>
              </a:rPr>
              <a:t>document/</a:t>
            </a:r>
            <a:r>
              <a:rPr lang="en-US" sz="1400" dirty="0" smtClean="0">
                <a:hlinkClick r:id="rId10"/>
              </a:rPr>
              <a:t>7409776</a:t>
            </a:r>
            <a:endParaRPr lang="en-US" sz="1400" dirty="0" smtClean="0"/>
          </a:p>
          <a:p>
            <a:r>
              <a:rPr lang="en-US" sz="1400" dirty="0" smtClean="0"/>
              <a:t>3-2) </a:t>
            </a:r>
            <a:r>
              <a:rPr lang="en-US" sz="1400" dirty="0" smtClean="0">
                <a:hlinkClick r:id="rId11"/>
              </a:rPr>
              <a:t>https://ieeexplore.ieee.org/</a:t>
            </a:r>
            <a:r>
              <a:rPr lang="en-US" sz="1400" dirty="0" smtClean="0">
                <a:hlinkClick r:id="rId3"/>
              </a:rPr>
              <a:t>document/</a:t>
            </a:r>
            <a:r>
              <a:rPr lang="en-US" sz="1400" dirty="0" smtClean="0">
                <a:hlinkClick r:id="rId11"/>
              </a:rPr>
              <a:t>8614555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39952" y="5828727"/>
            <a:ext cx="134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Zeno Papers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9952" y="695980"/>
            <a:ext cx="260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Thyristor</a:t>
            </a:r>
            <a:r>
              <a:rPr lang="en-US" b="1" u="sng" dirty="0" smtClean="0"/>
              <a:t> Memory Papers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970870"/>
            <a:ext cx="41073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2-1</a:t>
            </a:r>
            <a:r>
              <a:rPr lang="en-US" sz="1400" dirty="0"/>
              <a:t>)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ieeexplore.ieee.org/document/958032</a:t>
            </a:r>
            <a:endParaRPr lang="en-US" sz="1400" dirty="0" smtClean="0"/>
          </a:p>
          <a:p>
            <a:r>
              <a:rPr lang="en-US" sz="1400" dirty="0" smtClean="0"/>
              <a:t>2-2) </a:t>
            </a:r>
            <a:r>
              <a:rPr lang="en-US" sz="1400" dirty="0" smtClean="0">
                <a:hlinkClick r:id="rId12"/>
              </a:rPr>
              <a:t>https</a:t>
            </a:r>
            <a:r>
              <a:rPr lang="en-US" sz="1400" dirty="0">
                <a:hlinkClick r:id="rId12"/>
              </a:rPr>
              <a:t>://</a:t>
            </a:r>
            <a:r>
              <a:rPr lang="en-US" sz="1400" dirty="0" smtClean="0">
                <a:hlinkClick r:id="rId12"/>
              </a:rPr>
              <a:t>ieeexplore.ieee.org/document/992981</a:t>
            </a:r>
            <a:endParaRPr lang="en-US" sz="1400" dirty="0" smtClean="0"/>
          </a:p>
          <a:p>
            <a:r>
              <a:rPr lang="en-US" sz="1400" dirty="0" smtClean="0"/>
              <a:t>2-3) </a:t>
            </a:r>
            <a:r>
              <a:rPr lang="en-US" sz="1400" dirty="0" smtClean="0">
                <a:hlinkClick r:id="rId13"/>
              </a:rPr>
              <a:t>https</a:t>
            </a:r>
            <a:r>
              <a:rPr lang="en-US" sz="1400" dirty="0">
                <a:hlinkClick r:id="rId13"/>
              </a:rPr>
              <a:t>://</a:t>
            </a:r>
            <a:r>
              <a:rPr lang="en-US" sz="1400" dirty="0" smtClean="0">
                <a:hlinkClick r:id="rId13"/>
              </a:rPr>
              <a:t>ieeexplore.ieee.org/document/1221171</a:t>
            </a:r>
            <a:endParaRPr lang="en-US" sz="1400" dirty="0" smtClean="0"/>
          </a:p>
          <a:p>
            <a:r>
              <a:rPr lang="en-US" sz="1400" dirty="0" smtClean="0"/>
              <a:t>2-4) </a:t>
            </a:r>
            <a:r>
              <a:rPr lang="en-US" sz="1400" dirty="0" smtClean="0">
                <a:hlinkClick r:id="rId14"/>
              </a:rPr>
              <a:t>https</a:t>
            </a:r>
            <a:r>
              <a:rPr lang="en-US" sz="1400" dirty="0">
                <a:hlinkClick r:id="rId14"/>
              </a:rPr>
              <a:t>://ieeexplore.ieee.org/document/1345433</a:t>
            </a:r>
            <a:endParaRPr lang="en-US" sz="1400" dirty="0" smtClean="0">
              <a:hlinkClick r:id="rId15"/>
            </a:endParaRPr>
          </a:p>
          <a:p>
            <a:r>
              <a:rPr lang="en-US" sz="1400" dirty="0" smtClean="0"/>
              <a:t>2-5) </a:t>
            </a:r>
            <a:r>
              <a:rPr lang="en-US" sz="1400" dirty="0" smtClean="0">
                <a:hlinkClick r:id="rId16"/>
              </a:rPr>
              <a:t>https</a:t>
            </a:r>
            <a:r>
              <a:rPr lang="en-US" sz="1400" dirty="0">
                <a:hlinkClick r:id="rId16"/>
              </a:rPr>
              <a:t>://</a:t>
            </a:r>
            <a:r>
              <a:rPr lang="en-US" sz="1400" dirty="0" smtClean="0">
                <a:hlinkClick r:id="rId16"/>
              </a:rPr>
              <a:t>ieeexplore.ieee.org/document/1494067</a:t>
            </a:r>
            <a:endParaRPr lang="en-US" sz="1400" dirty="0" smtClean="0"/>
          </a:p>
          <a:p>
            <a:r>
              <a:rPr lang="en-US" sz="1400" dirty="0" smtClean="0"/>
              <a:t>2-6) </a:t>
            </a:r>
            <a:r>
              <a:rPr lang="en-US" sz="1400" dirty="0" smtClean="0">
                <a:hlinkClick r:id="rId17"/>
              </a:rPr>
              <a:t>https</a:t>
            </a:r>
            <a:r>
              <a:rPr lang="en-US" sz="1400" dirty="0">
                <a:hlinkClick r:id="rId17"/>
              </a:rPr>
              <a:t>://</a:t>
            </a:r>
            <a:r>
              <a:rPr lang="en-US" sz="1400" dirty="0" smtClean="0">
                <a:hlinkClick r:id="rId17"/>
              </a:rPr>
              <a:t>ieeexplore.ieee.org/document/1705369</a:t>
            </a:r>
            <a:endParaRPr lang="en-US" sz="1400" dirty="0" smtClean="0"/>
          </a:p>
          <a:p>
            <a:r>
              <a:rPr lang="en-US" sz="1400" dirty="0" smtClean="0"/>
              <a:t>2-7) </a:t>
            </a:r>
            <a:r>
              <a:rPr lang="en-US" sz="1400" dirty="0" smtClean="0">
                <a:hlinkClick r:id="rId18"/>
              </a:rPr>
              <a:t>https</a:t>
            </a:r>
            <a:r>
              <a:rPr lang="en-US" sz="1400" dirty="0">
                <a:hlinkClick r:id="rId18"/>
              </a:rPr>
              <a:t>://</a:t>
            </a:r>
            <a:r>
              <a:rPr lang="en-US" sz="1400" dirty="0" smtClean="0">
                <a:hlinkClick r:id="rId18"/>
              </a:rPr>
              <a:t>ieeexplore.ieee.org/document/4154265</a:t>
            </a:r>
            <a:endParaRPr lang="en-US" sz="1400" dirty="0" smtClean="0"/>
          </a:p>
          <a:p>
            <a:r>
              <a:rPr lang="en-US" sz="1400" dirty="0" smtClean="0"/>
              <a:t>2-8) </a:t>
            </a:r>
            <a:r>
              <a:rPr lang="en-US" sz="1400" dirty="0" smtClean="0">
                <a:hlinkClick r:id="rId19"/>
              </a:rPr>
              <a:t>https</a:t>
            </a:r>
            <a:r>
              <a:rPr lang="en-US" sz="1400" dirty="0">
                <a:hlinkClick r:id="rId19"/>
              </a:rPr>
              <a:t>://</a:t>
            </a:r>
            <a:r>
              <a:rPr lang="en-US" sz="1400" dirty="0" smtClean="0">
                <a:hlinkClick r:id="rId19"/>
              </a:rPr>
              <a:t>ieeexplore.ieee.org/document/4362083</a:t>
            </a:r>
            <a:endParaRPr lang="en-US" sz="1400" dirty="0" smtClean="0"/>
          </a:p>
          <a:p>
            <a:r>
              <a:rPr lang="en-US" sz="1400" dirty="0" smtClean="0"/>
              <a:t>2-9) </a:t>
            </a:r>
            <a:r>
              <a:rPr lang="en-US" sz="1400" dirty="0" smtClean="0">
                <a:hlinkClick r:id="rId20"/>
              </a:rPr>
              <a:t>https</a:t>
            </a:r>
            <a:r>
              <a:rPr lang="en-US" sz="1400" dirty="0">
                <a:hlinkClick r:id="rId20"/>
              </a:rPr>
              <a:t>://</a:t>
            </a:r>
            <a:r>
              <a:rPr lang="en-US" sz="1400" dirty="0" smtClean="0">
                <a:hlinkClick r:id="rId20"/>
              </a:rPr>
              <a:t>ieeexplore.ieee.org/document/4418857</a:t>
            </a:r>
            <a:endParaRPr lang="en-US" sz="1400" dirty="0" smtClean="0"/>
          </a:p>
          <a:p>
            <a:r>
              <a:rPr lang="en-US" sz="1400" dirty="0" smtClean="0"/>
              <a:t>2-10) </a:t>
            </a:r>
            <a:r>
              <a:rPr lang="en-US" sz="1400" dirty="0" smtClean="0">
                <a:hlinkClick r:id="rId21"/>
              </a:rPr>
              <a:t>https</a:t>
            </a:r>
            <a:r>
              <a:rPr lang="en-US" sz="1400" dirty="0">
                <a:hlinkClick r:id="rId21"/>
              </a:rPr>
              <a:t>://</a:t>
            </a:r>
            <a:r>
              <a:rPr lang="en-US" sz="1400" dirty="0" smtClean="0">
                <a:hlinkClick r:id="rId21"/>
              </a:rPr>
              <a:t>ieeexplore.ieee.org/document/4419103</a:t>
            </a:r>
            <a:endParaRPr lang="en-US" sz="1400" dirty="0" smtClean="0"/>
          </a:p>
          <a:p>
            <a:r>
              <a:rPr lang="en-US" sz="1400" dirty="0" smtClean="0"/>
              <a:t>2-11) </a:t>
            </a:r>
            <a:r>
              <a:rPr lang="en-US" sz="1400" dirty="0" smtClean="0">
                <a:hlinkClick r:id="rId22"/>
              </a:rPr>
              <a:t>https</a:t>
            </a:r>
            <a:r>
              <a:rPr lang="en-US" sz="1400" dirty="0">
                <a:hlinkClick r:id="rId22"/>
              </a:rPr>
              <a:t>://</a:t>
            </a:r>
            <a:r>
              <a:rPr lang="en-US" sz="1400" dirty="0" smtClean="0">
                <a:hlinkClick r:id="rId22"/>
              </a:rPr>
              <a:t>ieeexplore.ieee.org/document/4419104</a:t>
            </a:r>
            <a:endParaRPr lang="en-US" sz="1400" dirty="0"/>
          </a:p>
          <a:p>
            <a:r>
              <a:rPr lang="en-US" sz="1400" dirty="0" smtClean="0"/>
              <a:t>2-12) </a:t>
            </a:r>
            <a:r>
              <a:rPr lang="en-US" sz="1400" dirty="0" smtClean="0">
                <a:hlinkClick r:id="rId23"/>
              </a:rPr>
              <a:t>https</a:t>
            </a:r>
            <a:r>
              <a:rPr lang="en-US" sz="1400" dirty="0">
                <a:hlinkClick r:id="rId23"/>
              </a:rPr>
              <a:t>://</a:t>
            </a:r>
            <a:r>
              <a:rPr lang="en-US" sz="1400" dirty="0" smtClean="0">
                <a:hlinkClick r:id="rId23"/>
              </a:rPr>
              <a:t>ieeexplore.ieee.org/document/4588618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39952" y="2513670"/>
            <a:ext cx="19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FB Memory Papers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2970870"/>
            <a:ext cx="41073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2-13) </a:t>
            </a:r>
            <a:r>
              <a:rPr lang="en-US" sz="1400" dirty="0">
                <a:hlinkClick r:id="rId24"/>
              </a:rPr>
              <a:t>https://</a:t>
            </a:r>
            <a:r>
              <a:rPr lang="en-US" sz="1400" dirty="0" smtClean="0">
                <a:hlinkClick r:id="rId24"/>
              </a:rPr>
              <a:t>ieeexplore.ieee.org/document/4796658</a:t>
            </a:r>
            <a:endParaRPr lang="en-US" sz="1400" dirty="0" smtClean="0"/>
          </a:p>
          <a:p>
            <a:r>
              <a:rPr lang="en-US" sz="1400" dirty="0" smtClean="0"/>
              <a:t>2-14) </a:t>
            </a:r>
            <a:r>
              <a:rPr lang="en-US" sz="1400" dirty="0" smtClean="0">
                <a:hlinkClick r:id="rId25"/>
              </a:rPr>
              <a:t>https</a:t>
            </a:r>
            <a:r>
              <a:rPr lang="en-US" sz="1400" dirty="0">
                <a:hlinkClick r:id="rId25"/>
              </a:rPr>
              <a:t>://</a:t>
            </a:r>
            <a:r>
              <a:rPr lang="en-US" sz="1400" dirty="0" smtClean="0">
                <a:hlinkClick r:id="rId25"/>
              </a:rPr>
              <a:t>ieeexplore.ieee.org/document/4796818</a:t>
            </a:r>
            <a:endParaRPr lang="en-US" sz="1400" dirty="0" smtClean="0"/>
          </a:p>
          <a:p>
            <a:r>
              <a:rPr lang="en-US" sz="1400" dirty="0" smtClean="0"/>
              <a:t>2-15) </a:t>
            </a:r>
            <a:r>
              <a:rPr lang="en-US" sz="1400" dirty="0" smtClean="0">
                <a:hlinkClick r:id="rId26"/>
              </a:rPr>
              <a:t>https</a:t>
            </a:r>
            <a:r>
              <a:rPr lang="en-US" sz="1400" dirty="0">
                <a:hlinkClick r:id="rId26"/>
              </a:rPr>
              <a:t>://</a:t>
            </a:r>
            <a:r>
              <a:rPr lang="en-US" sz="1400" dirty="0" smtClean="0">
                <a:hlinkClick r:id="rId26"/>
              </a:rPr>
              <a:t>ieeexplore.ieee.org/document/4796819</a:t>
            </a:r>
            <a:endParaRPr lang="en-US" sz="1400" dirty="0" smtClean="0"/>
          </a:p>
          <a:p>
            <a:r>
              <a:rPr lang="en-US" sz="1400" dirty="0" smtClean="0"/>
              <a:t>2-16) </a:t>
            </a:r>
            <a:r>
              <a:rPr lang="en-US" sz="1400" dirty="0" smtClean="0">
                <a:hlinkClick r:id="rId27"/>
              </a:rPr>
              <a:t>https</a:t>
            </a:r>
            <a:r>
              <a:rPr lang="en-US" sz="1400" dirty="0">
                <a:hlinkClick r:id="rId27"/>
              </a:rPr>
              <a:t>://</a:t>
            </a:r>
            <a:r>
              <a:rPr lang="en-US" sz="1400" dirty="0" smtClean="0">
                <a:hlinkClick r:id="rId27"/>
              </a:rPr>
              <a:t>ieeexplore.ieee.org/document/4977507</a:t>
            </a:r>
            <a:endParaRPr lang="en-US" sz="1400" dirty="0" smtClean="0"/>
          </a:p>
          <a:p>
            <a:r>
              <a:rPr lang="en-US" sz="1400" dirty="0" smtClean="0"/>
              <a:t>2-17) </a:t>
            </a:r>
            <a:r>
              <a:rPr lang="en-US" sz="1400" dirty="0" smtClean="0">
                <a:hlinkClick r:id="rId28"/>
              </a:rPr>
              <a:t>https</a:t>
            </a:r>
            <a:r>
              <a:rPr lang="en-US" sz="1400" dirty="0">
                <a:hlinkClick r:id="rId28"/>
              </a:rPr>
              <a:t>://</a:t>
            </a:r>
            <a:r>
              <a:rPr lang="en-US" sz="1400" dirty="0" smtClean="0">
                <a:hlinkClick r:id="rId28"/>
              </a:rPr>
              <a:t>ieeexplore.ieee.org/document/5200611</a:t>
            </a:r>
            <a:endParaRPr lang="en-US" sz="1400" dirty="0" smtClean="0"/>
          </a:p>
          <a:p>
            <a:r>
              <a:rPr lang="en-US" sz="1400" dirty="0" smtClean="0"/>
              <a:t>2-18) </a:t>
            </a:r>
            <a:r>
              <a:rPr lang="en-US" sz="1400" dirty="0" smtClean="0">
                <a:hlinkClick r:id="rId29"/>
              </a:rPr>
              <a:t>https</a:t>
            </a:r>
            <a:r>
              <a:rPr lang="en-US" sz="1400" dirty="0">
                <a:hlinkClick r:id="rId29"/>
              </a:rPr>
              <a:t>://</a:t>
            </a:r>
            <a:r>
              <a:rPr lang="en-US" sz="1400" dirty="0" smtClean="0">
                <a:hlinkClick r:id="rId29"/>
              </a:rPr>
              <a:t>ieeexplore.ieee.org/document/5279849</a:t>
            </a:r>
            <a:endParaRPr lang="en-US" sz="1400" dirty="0" smtClean="0"/>
          </a:p>
          <a:p>
            <a:r>
              <a:rPr lang="en-US" sz="1400" dirty="0" smtClean="0"/>
              <a:t>2-19) </a:t>
            </a:r>
            <a:r>
              <a:rPr lang="en-US" sz="1400" dirty="0" smtClean="0">
                <a:hlinkClick r:id="rId30"/>
              </a:rPr>
              <a:t>https</a:t>
            </a:r>
            <a:r>
              <a:rPr lang="en-US" sz="1400" dirty="0">
                <a:hlinkClick r:id="rId30"/>
              </a:rPr>
              <a:t>://</a:t>
            </a:r>
            <a:r>
              <a:rPr lang="en-US" sz="1400" dirty="0" smtClean="0">
                <a:hlinkClick r:id="rId30"/>
              </a:rPr>
              <a:t>ieeexplore.ieee.org/document/5431014</a:t>
            </a:r>
            <a:endParaRPr lang="en-US" sz="1400" dirty="0" smtClean="0"/>
          </a:p>
          <a:p>
            <a:r>
              <a:rPr lang="en-US" sz="1400" dirty="0" smtClean="0"/>
              <a:t>2-20) </a:t>
            </a:r>
            <a:r>
              <a:rPr lang="en-US" sz="1400" dirty="0" smtClean="0">
                <a:hlinkClick r:id="rId31"/>
              </a:rPr>
              <a:t>https</a:t>
            </a:r>
            <a:r>
              <a:rPr lang="en-US" sz="1400" dirty="0">
                <a:hlinkClick r:id="rId31"/>
              </a:rPr>
              <a:t>://</a:t>
            </a:r>
            <a:r>
              <a:rPr lang="en-US" sz="1400" dirty="0" smtClean="0">
                <a:hlinkClick r:id="rId31"/>
              </a:rPr>
              <a:t>ieeexplore.ieee.org/document/5556212</a:t>
            </a:r>
            <a:endParaRPr lang="en-US" sz="1400" dirty="0" smtClean="0"/>
          </a:p>
          <a:p>
            <a:r>
              <a:rPr lang="en-US" sz="1400" dirty="0" smtClean="0"/>
              <a:t>2-21</a:t>
            </a:r>
            <a:r>
              <a:rPr lang="en-US" sz="1400" dirty="0"/>
              <a:t>) </a:t>
            </a:r>
            <a:r>
              <a:rPr lang="en-US" sz="1400" dirty="0">
                <a:hlinkClick r:id="rId32"/>
              </a:rPr>
              <a:t>https://</a:t>
            </a:r>
            <a:r>
              <a:rPr lang="en-US" sz="1400" dirty="0" smtClean="0">
                <a:hlinkClick r:id="rId32"/>
              </a:rPr>
              <a:t>ieeexplore.ieee.org/document/4588575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12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Reference </a:t>
            </a:r>
            <a:r>
              <a:rPr lang="en-US" sz="3200" b="1" u="sng" dirty="0"/>
              <a:t>P</a:t>
            </a:r>
            <a:r>
              <a:rPr lang="en-US" sz="3200" b="1" u="sng" dirty="0" smtClean="0"/>
              <a:t>apers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8997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044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Zeno IEDM 2015 Paper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811299"/>
            <a:ext cx="437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&lt;Memory Device Structure&gt;</a:t>
            </a:r>
            <a:endParaRPr lang="en-US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9143" y="1828800"/>
            <a:ext cx="4611458" cy="4267200"/>
            <a:chOff x="76200" y="1526859"/>
            <a:chExt cx="5349496" cy="49501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1526859"/>
              <a:ext cx="5349496" cy="495014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124200" y="3048000"/>
              <a:ext cx="720596" cy="18288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5800" y="3048000"/>
              <a:ext cx="720596" cy="18288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88354" y="372758"/>
            <a:ext cx="6477000" cy="2912083"/>
            <a:chOff x="5638801" y="2746059"/>
            <a:chExt cx="6477000" cy="29120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1" y="2746059"/>
              <a:ext cx="6477000" cy="2912083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7239000" y="3829342"/>
              <a:ext cx="533400" cy="112365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867400" y="3829342"/>
              <a:ext cx="533400" cy="112365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59125"/>
          <a:stretch/>
        </p:blipFill>
        <p:spPr>
          <a:xfrm>
            <a:off x="4927188" y="3386655"/>
            <a:ext cx="2708444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35632" y="3987325"/>
            <a:ext cx="4298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&lt;Device Features&gt;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- The structure is same with </a:t>
            </a:r>
            <a:r>
              <a:rPr lang="en-US" sz="2000" b="1" dirty="0" err="1" smtClean="0">
                <a:solidFill>
                  <a:srgbClr val="0000FF"/>
                </a:solidFill>
              </a:rPr>
              <a:t>STMicro</a:t>
            </a:r>
            <a:r>
              <a:rPr lang="en-US" sz="2000" b="1" dirty="0" smtClean="0">
                <a:solidFill>
                  <a:srgbClr val="0000FF"/>
                </a:solidFill>
              </a:rPr>
              <a:t> paper (VLT 2004).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- Use the vertical NPN bi-polar aggressively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han </a:t>
            </a:r>
            <a:r>
              <a:rPr lang="en-US" sz="2000" b="1" dirty="0" err="1" smtClean="0">
                <a:solidFill>
                  <a:srgbClr val="0000FF"/>
                </a:solidFill>
              </a:rPr>
              <a:t>STMicro</a:t>
            </a:r>
            <a:r>
              <a:rPr lang="en-US" sz="2000" b="1" dirty="0" smtClean="0">
                <a:solidFill>
                  <a:srgbClr val="0000FF"/>
                </a:solidFill>
              </a:rPr>
              <a:t> paper.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044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Zeno IEDM 2018 Paper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811299"/>
            <a:ext cx="437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&lt;Memory Device Structure&gt;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61043"/>
            <a:ext cx="6626087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447800"/>
            <a:ext cx="3352800" cy="34326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6600" y="5638800"/>
            <a:ext cx="522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Although </a:t>
            </a:r>
            <a:r>
              <a:rPr lang="en-US" b="1" dirty="0"/>
              <a:t>the </a:t>
            </a:r>
            <a:r>
              <a:rPr lang="en-US" b="1" dirty="0" smtClean="0"/>
              <a:t>body capacitance would become small,</a:t>
            </a:r>
          </a:p>
          <a:p>
            <a:r>
              <a:rPr lang="en-US" b="1" dirty="0" smtClean="0"/>
              <a:t>Junction Leakage would also decrease.</a:t>
            </a:r>
          </a:p>
        </p:txBody>
      </p:sp>
    </p:spTree>
    <p:extLst>
      <p:ext uri="{BB962C8B-B14F-4D97-AF65-F5344CB8AC3E}">
        <p14:creationId xmlns:p14="http://schemas.microsoft.com/office/powerpoint/2010/main" val="20973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81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&lt;Potential Structure&gt;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4746" y="1460715"/>
            <a:ext cx="6838123" cy="4631894"/>
            <a:chOff x="2209800" y="1143000"/>
            <a:chExt cx="8034075" cy="5441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1143000"/>
              <a:ext cx="8034075" cy="54419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24400" y="29718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2.0V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505200" y="4800600"/>
              <a:ext cx="762000" cy="762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715000" y="3276600"/>
              <a:ext cx="762000" cy="762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070" y="1600200"/>
            <a:ext cx="48672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76398"/>
            <a:ext cx="6737676" cy="3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96184"/>
            <a:ext cx="4953000" cy="3979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5079" y="4038600"/>
            <a:ext cx="341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 N-well optimization may reduce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holding current further?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158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&lt;Data Retention&gt;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5029200"/>
            <a:ext cx="2514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67200" y="3657600"/>
            <a:ext cx="5029200" cy="16401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9067800" y="3276600"/>
            <a:ext cx="3003876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378" y="141789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2.0V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4395" y="14478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2.0V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343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&lt;READ Operation&gt;</a:t>
            </a:r>
            <a:endParaRPr lang="en-US" sz="3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641849" y="990600"/>
            <a:ext cx="2823851" cy="5225055"/>
            <a:chOff x="7708650" y="439258"/>
            <a:chExt cx="3468973" cy="64187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8650" y="439258"/>
              <a:ext cx="3468973" cy="32409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8839"/>
            <a:stretch/>
          </p:blipFill>
          <p:spPr>
            <a:xfrm>
              <a:off x="7924800" y="3714750"/>
              <a:ext cx="3180529" cy="314325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0439400" y="1066800"/>
              <a:ext cx="0" cy="22098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906000" y="697468"/>
              <a:ext cx="1011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VG=0.7V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9067800" y="4343400"/>
              <a:ext cx="0" cy="2033426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562277" y="4050268"/>
              <a:ext cx="1011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VG=0.7V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30107" y="1611868"/>
              <a:ext cx="1492036" cy="45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~20uA/cell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62890" y="2341602"/>
              <a:ext cx="1348284" cy="45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~8uA/cell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297" y="990600"/>
            <a:ext cx="2606582" cy="2574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762000"/>
            <a:ext cx="6586538" cy="36931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25645" y="411736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GEN1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332395" y="411736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GEN2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86390" y="1472905"/>
            <a:ext cx="587543" cy="352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2.0V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9916" y="1501439"/>
            <a:ext cx="587543" cy="352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2.0V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1086" y="1166449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0.4</a:t>
            </a:r>
            <a:r>
              <a:rPr lang="en-US" b="1" dirty="0" smtClean="0">
                <a:solidFill>
                  <a:schemeClr val="bg1"/>
                </a:solidFill>
              </a:rPr>
              <a:t>V (GEN2)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4029" y="104855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0.4</a:t>
            </a:r>
            <a:r>
              <a:rPr lang="en-US" b="1" dirty="0" smtClean="0">
                <a:solidFill>
                  <a:schemeClr val="bg1"/>
                </a:solidFill>
              </a:rPr>
              <a:t>V (GEN2)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0964725" y="1817132"/>
            <a:ext cx="8075" cy="142951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243768" y="1472905"/>
            <a:ext cx="101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VG=0.4V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89835" y="2014001"/>
            <a:ext cx="109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~9uA/cell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27671" y="2554926"/>
            <a:ext cx="109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~2uA/cell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352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&lt;WRITE Operation&gt;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568612"/>
            <a:ext cx="361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Pull Hole (positive) out from P-body</a:t>
            </a:r>
          </a:p>
          <a:p>
            <a:r>
              <a:rPr lang="en-US" b="1" dirty="0" smtClean="0"/>
              <a:t>By Negative voltage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11678" y="5987593"/>
            <a:ext cx="361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Pull Hole (positive) out from P-body</a:t>
            </a:r>
          </a:p>
          <a:p>
            <a:r>
              <a:rPr lang="en-US" b="1" dirty="0" smtClean="0"/>
              <a:t>By Negative voltage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2813" y="1399401"/>
            <a:ext cx="6162183" cy="3934599"/>
            <a:chOff x="398677" y="1066800"/>
            <a:chExt cx="6459323" cy="4124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677" y="1066800"/>
              <a:ext cx="6426002" cy="41243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812003" y="1491734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0.8V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97803" y="19812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0.8V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27937" y="19812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0V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6459" y="1491734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-0.5V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46737" y="19812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0V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8259" y="198120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-0.5V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2126" y="16764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2.0V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8143" y="170631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2.0V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5560" y="4572000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(?)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010" y="1532335"/>
            <a:ext cx="5311147" cy="36587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40481" y="1783694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-0.3</a:t>
            </a:r>
            <a:r>
              <a:rPr lang="en-US" b="1" dirty="0" smtClean="0">
                <a:solidFill>
                  <a:schemeClr val="bg1"/>
                </a:solidFill>
              </a:rPr>
              <a:t>V (GEN2)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354" y="2014857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-0.3</a:t>
            </a:r>
            <a:r>
              <a:rPr lang="en-US" b="1" dirty="0" smtClean="0">
                <a:solidFill>
                  <a:schemeClr val="bg1"/>
                </a:solidFill>
              </a:rPr>
              <a:t>V (GEN2)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735</Words>
  <Application>Microsoft Office PowerPoint</Application>
  <PresentationFormat>Widescreen</PresentationFormat>
  <Paragraphs>182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Tomishima, Shigeki</dc:creator>
  <cp:keywords>CTPClassification=CTP_NT</cp:keywords>
  <cp:lastModifiedBy>Tomishima, Shigeki</cp:lastModifiedBy>
  <cp:revision>92</cp:revision>
  <dcterms:created xsi:type="dcterms:W3CDTF">2019-10-04T23:21:46Z</dcterms:created>
  <dcterms:modified xsi:type="dcterms:W3CDTF">2019-10-18T23:19:55Z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9596e6ba-a5eb-4f3c-8a1b-739de0904ad8</vt:lpwstr>
  </property>
  <property fmtid="{D5CDD505-2E9C-101B-9397-08002B2CF9AE}" pid="3" name="CTP_TimeStamp">
    <vt:lpwstr>2019-10-18 23:19:55Z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