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2" r:id="rId5"/>
    <p:sldId id="310" r:id="rId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EA"/>
    <a:srgbClr val="0D6FFF"/>
    <a:srgbClr val="0064D2"/>
    <a:srgbClr val="0054B0"/>
    <a:srgbClr val="0071EE"/>
    <a:srgbClr val="0150ED"/>
    <a:srgbClr val="0E5EFE"/>
    <a:srgbClr val="1E69FE"/>
    <a:srgbClr val="004FEE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2" autoAdjust="0"/>
    <p:restoredTop sz="97030"/>
  </p:normalViewPr>
  <p:slideViewPr>
    <p:cSldViewPr>
      <p:cViewPr varScale="1">
        <p:scale>
          <a:sx n="124" d="100"/>
          <a:sy n="124" d="100"/>
        </p:scale>
        <p:origin x="1032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Top Secret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emf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80734"/>
          </a:xfrm>
        </p:spPr>
        <p:txBody>
          <a:bodyPr/>
          <a:lstStyle/>
          <a:p>
            <a:r>
              <a:rPr lang="en-US" sz="3200" dirty="0"/>
              <a:t>3D </a:t>
            </a:r>
            <a:r>
              <a:rPr lang="en-US" sz="3200" dirty="0" err="1"/>
              <a:t>XPoint</a:t>
            </a:r>
            <a:r>
              <a:rPr lang="en-US" sz="3200" dirty="0"/>
              <a:t>™ technology development evolution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240F54-CE8A-B246-B96C-9EB075B52625}"/>
              </a:ext>
            </a:extLst>
          </p:cNvPr>
          <p:cNvGrpSpPr/>
          <p:nvPr/>
        </p:nvGrpSpPr>
        <p:grpSpPr>
          <a:xfrm>
            <a:off x="194737" y="838200"/>
            <a:ext cx="2976890" cy="2408006"/>
            <a:chOff x="194737" y="838200"/>
            <a:chExt cx="2976890" cy="240800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24318E6-59D2-834D-A7B1-34951334F65A}"/>
                </a:ext>
              </a:extLst>
            </p:cNvPr>
            <p:cNvSpPr txBox="1"/>
            <p:nvPr/>
          </p:nvSpPr>
          <p:spPr>
            <a:xfrm>
              <a:off x="194737" y="1030069"/>
              <a:ext cx="2976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4Kb 200nm feature, 4-mask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Sublitho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Heater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Damascene PM Subtractive SD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2003~2006    Santa Clara, CA</a:t>
              </a:r>
              <a:endParaRPr lang="en-US" sz="12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7707B4-98CA-1B4F-87D0-8C86B4ECB1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1655" y="1687700"/>
              <a:ext cx="2497819" cy="1380011"/>
              <a:chOff x="-1479507" y="1947973"/>
              <a:chExt cx="2298700" cy="1270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408E1A6-FD6E-5542-A974-99D490BC0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479507" y="1947973"/>
                <a:ext cx="2298700" cy="1270000"/>
              </a:xfrm>
              <a:prstGeom prst="rect">
                <a:avLst/>
              </a:prstGeom>
            </p:spPr>
          </p:pic>
          <p:sp>
            <p:nvSpPr>
              <p:cNvPr id="72" name="Text Box 15">
                <a:extLst>
                  <a:ext uri="{FF2B5EF4-FFF2-40B4-BE49-F238E27FC236}">
                    <a16:creationId xmlns:a16="http://schemas.microsoft.com/office/drawing/2014/main" id="{E78BE06B-CAC8-954B-95DD-BC74E7276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3622" y="2968308"/>
                <a:ext cx="73129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000" b="1" dirty="0">
                    <a:solidFill>
                      <a:srgbClr val="FFFF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SD only</a:t>
                </a:r>
              </a:p>
            </p:txBody>
          </p:sp>
          <p:sp>
            <p:nvSpPr>
              <p:cNvPr id="76" name="Text Box 8">
                <a:extLst>
                  <a:ext uri="{FF2B5EF4-FFF2-40B4-BE49-F238E27FC236}">
                    <a16:creationId xmlns:a16="http://schemas.microsoft.com/office/drawing/2014/main" id="{A35CA074-5EE1-C54F-A37B-7B9167ED2CE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1159575" y="2448364"/>
                <a:ext cx="359386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PM</a:t>
                </a:r>
              </a:p>
            </p:txBody>
          </p:sp>
          <p:sp>
            <p:nvSpPr>
              <p:cNvPr id="77" name="Text Box 9">
                <a:extLst>
                  <a:ext uri="{FF2B5EF4-FFF2-40B4-BE49-F238E27FC236}">
                    <a16:creationId xmlns:a16="http://schemas.microsoft.com/office/drawing/2014/main" id="{10840AC2-8910-1A4B-A95D-CD20FAE8155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66754" y="2215335"/>
                <a:ext cx="322516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SD</a:t>
                </a:r>
              </a:p>
            </p:txBody>
          </p:sp>
          <p:sp>
            <p:nvSpPr>
              <p:cNvPr id="79" name="Line 13">
                <a:extLst>
                  <a:ext uri="{FF2B5EF4-FFF2-40B4-BE49-F238E27FC236}">
                    <a16:creationId xmlns:a16="http://schemas.microsoft.com/office/drawing/2014/main" id="{31A83B83-1F6B-B04F-AA5F-5F0180B44B0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742755" y="2368418"/>
                <a:ext cx="467377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0" name="Line 10">
                <a:extLst>
                  <a:ext uri="{FF2B5EF4-FFF2-40B4-BE49-F238E27FC236}">
                    <a16:creationId xmlns:a16="http://schemas.microsoft.com/office/drawing/2014/main" id="{E18FF5DD-305A-EE44-BA46-EE9D900D81E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841136" y="2774525"/>
                <a:ext cx="9173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1" name="Text Box 8">
                <a:extLst>
                  <a:ext uri="{FF2B5EF4-FFF2-40B4-BE49-F238E27FC236}">
                    <a16:creationId xmlns:a16="http://schemas.microsoft.com/office/drawing/2014/main" id="{5580F6BC-EA82-BB49-883D-D04CA0AE377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1294656" y="2664563"/>
                <a:ext cx="447550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TiSiN</a:t>
                </a:r>
                <a:endParaRPr lang="en-US" sz="1000" dirty="0">
                  <a:solidFill>
                    <a:srgbClr val="FFFF00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82" name="Line 10">
                <a:extLst>
                  <a:ext uri="{FF2B5EF4-FFF2-40B4-BE49-F238E27FC236}">
                    <a16:creationId xmlns:a16="http://schemas.microsoft.com/office/drawing/2014/main" id="{5A53C4A5-0904-8D48-8417-27F56543AD5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699080" y="2417618"/>
                <a:ext cx="403385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3" name="Line 10">
                <a:extLst>
                  <a:ext uri="{FF2B5EF4-FFF2-40B4-BE49-F238E27FC236}">
                    <a16:creationId xmlns:a16="http://schemas.microsoft.com/office/drawing/2014/main" id="{1A81775F-D27C-2D41-B163-C4DE5699AA9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779160" y="2219800"/>
                <a:ext cx="503783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5" name="Text Box 9">
                <a:extLst>
                  <a:ext uri="{FF2B5EF4-FFF2-40B4-BE49-F238E27FC236}">
                    <a16:creationId xmlns:a16="http://schemas.microsoft.com/office/drawing/2014/main" id="{2E57D57E-B8DF-DC48-ABD1-8A685DFFB1D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253406" y="2071656"/>
                <a:ext cx="461978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TiAlN</a:t>
                </a:r>
                <a:endParaRPr lang="en-US" sz="1000" dirty="0">
                  <a:solidFill>
                    <a:srgbClr val="FFFF00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">
                <a:extLst>
                  <a:ext uri="{FF2B5EF4-FFF2-40B4-BE49-F238E27FC236}">
                    <a16:creationId xmlns:a16="http://schemas.microsoft.com/office/drawing/2014/main" id="{C63A18BE-3791-8C42-BAF2-0539ACB30A1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320392" y="2333630"/>
                <a:ext cx="461978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TiAlN</a:t>
                </a:r>
                <a:endParaRPr lang="en-US" sz="1000" dirty="0">
                  <a:solidFill>
                    <a:srgbClr val="FFFF00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15">
                <a:extLst>
                  <a:ext uri="{FF2B5EF4-FFF2-40B4-BE49-F238E27FC236}">
                    <a16:creationId xmlns:a16="http://schemas.microsoft.com/office/drawing/2014/main" id="{C2274F30-464B-A54A-AC25-66C48957E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61761" y="2985181"/>
                <a:ext cx="698072" cy="226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000" b="1" dirty="0">
                    <a:solidFill>
                      <a:srgbClr val="FFFF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SXP cell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BB08523-568C-464E-B36D-A2B56D252BF1}"/>
                </a:ext>
              </a:extLst>
            </p:cNvPr>
            <p:cNvSpPr/>
            <p:nvPr/>
          </p:nvSpPr>
          <p:spPr>
            <a:xfrm>
              <a:off x="194737" y="838200"/>
              <a:ext cx="2976890" cy="240800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C8151F-96BA-6B46-B68D-5DF6D5858739}"/>
              </a:ext>
            </a:extLst>
          </p:cNvPr>
          <p:cNvGrpSpPr/>
          <p:nvPr/>
        </p:nvGrpSpPr>
        <p:grpSpPr>
          <a:xfrm>
            <a:off x="3286061" y="838199"/>
            <a:ext cx="3126542" cy="2408007"/>
            <a:chOff x="3286061" y="838199"/>
            <a:chExt cx="3126542" cy="2408007"/>
          </a:xfrm>
        </p:grpSpPr>
        <p:sp>
          <p:nvSpPr>
            <p:cNvPr id="49" name="TextBox 48"/>
            <p:cNvSpPr txBox="1"/>
            <p:nvPr/>
          </p:nvSpPr>
          <p:spPr>
            <a:xfrm>
              <a:off x="3286061" y="1030069"/>
              <a:ext cx="3082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 180nm ½ Pitch 6-Mask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Sublitho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Heater Damascene PM, Subtractive SD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2007~2009    Santa Clara, CA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CA8662-05C5-8843-8B1B-63EE3ECDDA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90139" y="1689990"/>
              <a:ext cx="3022464" cy="1397641"/>
              <a:chOff x="2286001" y="2250555"/>
              <a:chExt cx="4134508" cy="1911870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1" y="2590800"/>
                <a:ext cx="1056769" cy="1359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5562601" y="2971802"/>
                <a:ext cx="729112" cy="575845"/>
                <a:chOff x="2802199" y="2296292"/>
                <a:chExt cx="677791" cy="555763"/>
              </a:xfrm>
            </p:grpSpPr>
            <p:sp>
              <p:nvSpPr>
                <p:cNvPr id="4" name="Text Box 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22980" y="2526994"/>
                  <a:ext cx="457010" cy="325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6" tIns="45718" rIns="91436" bIns="45718">
                  <a:spAutoFit/>
                </a:bodyPr>
                <a:lstStyle/>
                <a:p>
                  <a:pPr eaLnBrk="1" hangingPunct="1"/>
                  <a:r>
                    <a:rPr lang="en-US" sz="1000" dirty="0">
                      <a:solidFill>
                        <a:schemeClr val="folHlink"/>
                      </a:solidFill>
                      <a:latin typeface="Neo Sans Intel Medium" pitchFamily="34" charset="0"/>
                      <a:cs typeface="Arial" pitchFamily="34" charset="0"/>
                    </a:rPr>
                    <a:t>PM</a:t>
                  </a:r>
                </a:p>
              </p:txBody>
            </p:sp>
            <p:sp>
              <p:nvSpPr>
                <p:cNvPr id="5" name="Text Box 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22980" y="2296292"/>
                  <a:ext cx="410125" cy="325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6" tIns="45718" rIns="91436" bIns="45718">
                  <a:spAutoFit/>
                </a:bodyPr>
                <a:lstStyle/>
                <a:p>
                  <a:pPr eaLnBrk="1" hangingPunct="1"/>
                  <a:r>
                    <a:rPr lang="en-US" sz="1000" dirty="0">
                      <a:solidFill>
                        <a:schemeClr val="folHlink"/>
                      </a:solidFill>
                      <a:latin typeface="Neo Sans Intel Medium" pitchFamily="34" charset="0"/>
                      <a:cs typeface="Arial" pitchFamily="34" charset="0"/>
                    </a:rPr>
                    <a:t>SD</a:t>
                  </a:r>
                </a:p>
              </p:txBody>
            </p:sp>
            <p:sp>
              <p:nvSpPr>
                <p:cNvPr id="6" name="Line 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02199" y="2649257"/>
                  <a:ext cx="250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8" name="Line 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02199" y="2419961"/>
                  <a:ext cx="2502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</p:grpSp>
          <p:pic>
            <p:nvPicPr>
              <p:cNvPr id="9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1" y="2250555"/>
                <a:ext cx="2275325" cy="191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3276602" y="2714625"/>
                <a:ext cx="262908" cy="417904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>
                  <a:cs typeface="Arial" pitchFamily="34" charset="0"/>
                </a:endParaRPr>
              </a:p>
            </p:txBody>
          </p:sp>
          <p:sp>
            <p:nvSpPr>
              <p:cNvPr id="12" name="AutoShape 19"/>
              <p:cNvSpPr>
                <a:spLocks noChangeArrowheads="1"/>
              </p:cNvSpPr>
              <p:nvPr/>
            </p:nvSpPr>
            <p:spPr bwMode="auto">
              <a:xfrm rot="10800000">
                <a:off x="3679487" y="2882183"/>
                <a:ext cx="983637" cy="236860"/>
              </a:xfrm>
              <a:prstGeom prst="notchedRightArrow">
                <a:avLst>
                  <a:gd name="adj1" fmla="val 50000"/>
                  <a:gd name="adj2" fmla="val 69565"/>
                </a:avLst>
              </a:prstGeom>
              <a:solidFill>
                <a:srgbClr val="FFFF00">
                  <a:alpha val="47842"/>
                </a:srgbClr>
              </a:solidFill>
              <a:ln w="12700">
                <a:solidFill>
                  <a:srgbClr val="3399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>
                  <a:cs typeface="Arial" pitchFamily="34" charset="0"/>
                </a:endParaRPr>
              </a:p>
            </p:txBody>
          </p:sp>
          <p:sp>
            <p:nvSpPr>
              <p:cNvPr id="44" name="Line 10">
                <a:extLst>
                  <a:ext uri="{FF2B5EF4-FFF2-40B4-BE49-F238E27FC236}">
                    <a16:creationId xmlns:a16="http://schemas.microsoft.com/office/drawing/2014/main" id="{CDDA6AA3-C8B9-FA45-A726-F0A9B77195F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428022" y="3655465"/>
                <a:ext cx="429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54" name="Text Box 8">
                <a:extLst>
                  <a:ext uri="{FF2B5EF4-FFF2-40B4-BE49-F238E27FC236}">
                    <a16:creationId xmlns:a16="http://schemas.microsoft.com/office/drawing/2014/main" id="{19A8DFDF-F77E-104C-9852-73F02B6E3A5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808294" y="3524419"/>
                <a:ext cx="612215" cy="33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chemeClr val="folHlink"/>
                    </a:solidFill>
                    <a:latin typeface="Neo Sans Intel Medium" pitchFamily="34" charset="0"/>
                    <a:cs typeface="Arial" pitchFamily="34" charset="0"/>
                  </a:rPr>
                  <a:t>TiSiN</a:t>
                </a:r>
                <a:endParaRPr lang="en-US" sz="1000" dirty="0">
                  <a:solidFill>
                    <a:schemeClr val="folHlink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8">
                <a:extLst>
                  <a:ext uri="{FF2B5EF4-FFF2-40B4-BE49-F238E27FC236}">
                    <a16:creationId xmlns:a16="http://schemas.microsoft.com/office/drawing/2014/main" id="{CAABFD2C-D4BD-6E4C-99AA-A2D104EDF6C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058549" y="3039557"/>
                <a:ext cx="346888" cy="33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chemeClr val="folHlink"/>
                    </a:solidFill>
                    <a:latin typeface="Neo Sans Intel Medium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59" name="Line 10">
                <a:extLst>
                  <a:ext uri="{FF2B5EF4-FFF2-40B4-BE49-F238E27FC236}">
                    <a16:creationId xmlns:a16="http://schemas.microsoft.com/office/drawing/2014/main" id="{6B223874-DFBD-5C44-A6AD-EF167BA73AD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562600" y="3206490"/>
                <a:ext cx="4959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0" name="Line 10">
                <a:extLst>
                  <a:ext uri="{FF2B5EF4-FFF2-40B4-BE49-F238E27FC236}">
                    <a16:creationId xmlns:a16="http://schemas.microsoft.com/office/drawing/2014/main" id="{C90A2518-0395-074C-B09F-08C2E1659C8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552139" y="2920702"/>
                <a:ext cx="4959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1" name="Text Box 8">
                <a:extLst>
                  <a:ext uri="{FF2B5EF4-FFF2-40B4-BE49-F238E27FC236}">
                    <a16:creationId xmlns:a16="http://schemas.microsoft.com/office/drawing/2014/main" id="{35F91949-7E66-4340-B2CC-498ED3234A3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058549" y="2790906"/>
                <a:ext cx="346888" cy="33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chemeClr val="folHlink"/>
                    </a:solidFill>
                    <a:latin typeface="Neo Sans Intel Medium" pitchFamily="34" charset="0"/>
                    <a:cs typeface="Arial" pitchFamily="34" charset="0"/>
                  </a:rPr>
                  <a:t>C</a:t>
                </a:r>
              </a:p>
            </p:txBody>
          </p:sp>
        </p:grp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5B2D1EA9-79E5-794E-814C-9E6082543D69}"/>
                </a:ext>
              </a:extLst>
            </p:cNvPr>
            <p:cNvSpPr/>
            <p:nvPr/>
          </p:nvSpPr>
          <p:spPr>
            <a:xfrm>
              <a:off x="3319267" y="838199"/>
              <a:ext cx="3050937" cy="2408007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7EB218-809C-F64D-9752-A91174BA57DE}"/>
              </a:ext>
            </a:extLst>
          </p:cNvPr>
          <p:cNvGrpSpPr/>
          <p:nvPr/>
        </p:nvGrpSpPr>
        <p:grpSpPr>
          <a:xfrm>
            <a:off x="6516018" y="838198"/>
            <a:ext cx="2627982" cy="2408008"/>
            <a:chOff x="6516018" y="838198"/>
            <a:chExt cx="2627982" cy="2408008"/>
          </a:xfrm>
        </p:grpSpPr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6761205" y="1633667"/>
              <a:ext cx="2270866" cy="1510289"/>
              <a:chOff x="5045174" y="3581400"/>
              <a:chExt cx="3641626" cy="2555875"/>
            </a:xfrm>
          </p:grpSpPr>
          <p:pic>
            <p:nvPicPr>
              <p:cNvPr id="27" name="Picture 181" descr="1379608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48734" t="-476" b="20395"/>
              <a:stretch/>
            </p:blipFill>
            <p:spPr bwMode="auto">
              <a:xfrm>
                <a:off x="5045174" y="3581400"/>
                <a:ext cx="2181124" cy="2555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" name="Straight Connector 27"/>
              <p:cNvCxnSpPr/>
              <p:nvPr/>
            </p:nvCxnSpPr>
            <p:spPr>
              <a:xfrm>
                <a:off x="5791200" y="3886200"/>
                <a:ext cx="466725" cy="952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47"/>
              <p:cNvSpPr txBox="1">
                <a:spLocks noChangeArrowheads="1"/>
              </p:cNvSpPr>
              <p:nvPr/>
            </p:nvSpPr>
            <p:spPr bwMode="auto">
              <a:xfrm>
                <a:off x="6324600" y="3657601"/>
                <a:ext cx="990602" cy="781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8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X-section along ROW</a:t>
                </a:r>
              </a:p>
            </p:txBody>
          </p:sp>
          <p:grpSp>
            <p:nvGrpSpPr>
              <p:cNvPr id="30" name="Group 6"/>
              <p:cNvGrpSpPr>
                <a:grpSpLocks/>
              </p:cNvGrpSpPr>
              <p:nvPr/>
            </p:nvGrpSpPr>
            <p:grpSpPr bwMode="auto">
              <a:xfrm>
                <a:off x="6096000" y="3581400"/>
                <a:ext cx="2590800" cy="2555875"/>
                <a:chOff x="3997" y="2456"/>
                <a:chExt cx="1632" cy="1610"/>
              </a:xfrm>
            </p:grpSpPr>
            <p:pic>
              <p:nvPicPr>
                <p:cNvPr id="31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13" y="2456"/>
                  <a:ext cx="916" cy="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254" y="2880"/>
                  <a:ext cx="29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</a:t>
                  </a:r>
                </a:p>
              </p:txBody>
            </p:sp>
            <p:sp>
              <p:nvSpPr>
                <p:cNvPr id="33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254" y="3031"/>
                  <a:ext cx="24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34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214" y="3134"/>
                  <a:ext cx="320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SD</a:t>
                  </a:r>
                </a:p>
              </p:txBody>
            </p:sp>
            <p:sp>
              <p:nvSpPr>
                <p:cNvPr id="3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224" y="3515"/>
                  <a:ext cx="362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PM</a:t>
                  </a:r>
                </a:p>
              </p:txBody>
            </p:sp>
            <p:sp>
              <p:nvSpPr>
                <p:cNvPr id="3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3327"/>
                  <a:ext cx="103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Mid Electrodes</a:t>
                  </a:r>
                </a:p>
              </p:txBody>
            </p:sp>
            <p:cxnSp>
              <p:nvCxnSpPr>
                <p:cNvPr id="37" name="Straight Arrow Connector 18"/>
                <p:cNvCxnSpPr>
                  <a:cxnSpLocks noChangeShapeType="1"/>
                  <a:stCxn id="32" idx="3"/>
                </p:cNvCxnSpPr>
                <p:nvPr/>
              </p:nvCxnSpPr>
              <p:spPr bwMode="auto">
                <a:xfrm flipV="1">
                  <a:off x="4548" y="2965"/>
                  <a:ext cx="535" cy="5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38" name="Straight Arrow Connector 22"/>
                <p:cNvCxnSpPr>
                  <a:cxnSpLocks noChangeShapeType="1"/>
                  <a:stCxn id="33" idx="3"/>
                </p:cNvCxnSpPr>
                <p:nvPr/>
              </p:nvCxnSpPr>
              <p:spPr bwMode="auto">
                <a:xfrm flipV="1">
                  <a:off x="4498" y="3134"/>
                  <a:ext cx="541" cy="31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39" name="Straight Arrow Connector 26"/>
                <p:cNvCxnSpPr>
                  <a:cxnSpLocks noChangeShapeType="1"/>
                  <a:stCxn id="34" idx="3"/>
                </p:cNvCxnSpPr>
                <p:nvPr/>
              </p:nvCxnSpPr>
              <p:spPr bwMode="auto">
                <a:xfrm flipV="1">
                  <a:off x="4534" y="3261"/>
                  <a:ext cx="549" cy="7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40" name="Straight Arrow Connector 26"/>
                <p:cNvCxnSpPr>
                  <a:cxnSpLocks noChangeShapeType="1"/>
                  <a:stCxn id="36" idx="3"/>
                </p:cNvCxnSpPr>
                <p:nvPr/>
              </p:nvCxnSpPr>
              <p:spPr bwMode="auto">
                <a:xfrm flipV="1">
                  <a:off x="5031" y="3431"/>
                  <a:ext cx="64" cy="3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41" name="Straight Arrow Connector 26"/>
                <p:cNvCxnSpPr>
                  <a:cxnSpLocks noChangeShapeType="1"/>
                  <a:stCxn id="35" idx="3"/>
                </p:cNvCxnSpPr>
                <p:nvPr/>
              </p:nvCxnSpPr>
              <p:spPr bwMode="auto">
                <a:xfrm flipV="1">
                  <a:off x="4586" y="3642"/>
                  <a:ext cx="497" cy="7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  <p:sp>
          <p:nvSpPr>
            <p:cNvPr id="50" name="TextBox 49"/>
            <p:cNvSpPr txBox="1"/>
            <p:nvPr/>
          </p:nvSpPr>
          <p:spPr>
            <a:xfrm>
              <a:off x="6649845" y="990600"/>
              <a:ext cx="2423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 100nm feature, 2-Mask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Self-Aligned, Subtractive Cell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2010~2011  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Agrate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Italy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7C4949C2-BE56-5040-83F1-85EDD50699C5}"/>
                </a:ext>
              </a:extLst>
            </p:cNvPr>
            <p:cNvSpPr/>
            <p:nvPr/>
          </p:nvSpPr>
          <p:spPr>
            <a:xfrm>
              <a:off x="6516018" y="838198"/>
              <a:ext cx="2627982" cy="24080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89446B-4B8A-5842-9B30-D09726998B99}"/>
              </a:ext>
            </a:extLst>
          </p:cNvPr>
          <p:cNvGrpSpPr/>
          <p:nvPr/>
        </p:nvGrpSpPr>
        <p:grpSpPr>
          <a:xfrm>
            <a:off x="9220200" y="838198"/>
            <a:ext cx="2819400" cy="2408008"/>
            <a:chOff x="9220200" y="838198"/>
            <a:chExt cx="2819400" cy="2408008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b="11398"/>
            <a:stretch/>
          </p:blipFill>
          <p:spPr bwMode="auto">
            <a:xfrm>
              <a:off x="9361880" y="1626167"/>
              <a:ext cx="2480431" cy="143780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9220200" y="9906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 50nm ½ Pitch, 2-Mask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Dual Deck, Self Aligned Subtractive Cell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2012~2013 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Agrate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Italy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0FD9E232-28E7-7C48-A9D8-720EC2AC2868}"/>
                </a:ext>
              </a:extLst>
            </p:cNvPr>
            <p:cNvSpPr/>
            <p:nvPr/>
          </p:nvSpPr>
          <p:spPr>
            <a:xfrm>
              <a:off x="9291201" y="838198"/>
              <a:ext cx="2661982" cy="24080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334F4A-2A98-CC4C-B44C-0540BB0E2E02}"/>
              </a:ext>
            </a:extLst>
          </p:cNvPr>
          <p:cNvGrpSpPr/>
          <p:nvPr/>
        </p:nvGrpSpPr>
        <p:grpSpPr>
          <a:xfrm>
            <a:off x="925676" y="3388792"/>
            <a:ext cx="3036723" cy="2935808"/>
            <a:chOff x="925676" y="3388792"/>
            <a:chExt cx="3036723" cy="2935808"/>
          </a:xfrm>
        </p:grpSpPr>
        <p:pic>
          <p:nvPicPr>
            <p:cNvPr id="47" name="23" descr="image00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1880" y="4150079"/>
              <a:ext cx="2743113" cy="195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071880" y="3468469"/>
              <a:ext cx="2743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128Gb 41nm Pitch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Dual Deck Self Aligned Subtractive Cell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2013-2017 Boise, ID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B8E76D45-95E3-064D-B7F5-77F92B6DFE55}"/>
                </a:ext>
              </a:extLst>
            </p:cNvPr>
            <p:cNvSpPr/>
            <p:nvPr/>
          </p:nvSpPr>
          <p:spPr>
            <a:xfrm>
              <a:off x="925676" y="3388792"/>
              <a:ext cx="3036723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F6391D5-1EE9-8549-919C-549EBBE14883}"/>
                </a:ext>
              </a:extLst>
            </p:cNvPr>
            <p:cNvSpPr txBox="1"/>
            <p:nvPr/>
          </p:nvSpPr>
          <p:spPr>
            <a:xfrm>
              <a:off x="1742947" y="4166509"/>
              <a:ext cx="1486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10-series: S15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44C1D6-B2AC-0C47-9BC4-565D9CBC4A3D}"/>
              </a:ext>
            </a:extLst>
          </p:cNvPr>
          <p:cNvGrpSpPr/>
          <p:nvPr/>
        </p:nvGrpSpPr>
        <p:grpSpPr>
          <a:xfrm>
            <a:off x="4541833" y="3394156"/>
            <a:ext cx="3108333" cy="2935808"/>
            <a:chOff x="4541833" y="3394156"/>
            <a:chExt cx="3108333" cy="293580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A0287D6-B279-2B40-8FB1-52FB4E250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554" b="4545"/>
            <a:stretch/>
          </p:blipFill>
          <p:spPr>
            <a:xfrm>
              <a:off x="4859306" y="4150078"/>
              <a:ext cx="2350974" cy="195897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C55062-3A52-9E4C-98BF-3C6D65D96695}"/>
                </a:ext>
              </a:extLst>
            </p:cNvPr>
            <p:cNvSpPr txBox="1"/>
            <p:nvPr/>
          </p:nvSpPr>
          <p:spPr>
            <a:xfrm>
              <a:off x="4541833" y="3468469"/>
              <a:ext cx="3108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256Gb 41nm Pitch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Quad Deck Self Aligned Subtractive Cell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2015-2020  Lehi, UT &amp; Rio Rancho, NM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655945FB-AD89-B241-B2B7-4E9F4165FA55}"/>
                </a:ext>
              </a:extLst>
            </p:cNvPr>
            <p:cNvSpPr/>
            <p:nvPr/>
          </p:nvSpPr>
          <p:spPr>
            <a:xfrm>
              <a:off x="4553439" y="3394156"/>
              <a:ext cx="3036723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30F1E6F-1D74-9547-87EE-AE3F252AF707}"/>
                </a:ext>
              </a:extLst>
            </p:cNvPr>
            <p:cNvSpPr txBox="1"/>
            <p:nvPr/>
          </p:nvSpPr>
          <p:spPr>
            <a:xfrm>
              <a:off x="5327684" y="4493012"/>
              <a:ext cx="1486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20-series: S26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FE9618-5856-764F-BC7C-67935BA7CFBD}"/>
              </a:ext>
            </a:extLst>
          </p:cNvPr>
          <p:cNvGrpSpPr/>
          <p:nvPr/>
        </p:nvGrpSpPr>
        <p:grpSpPr>
          <a:xfrm>
            <a:off x="8183637" y="3394156"/>
            <a:ext cx="3036723" cy="2935808"/>
            <a:chOff x="8183637" y="3394156"/>
            <a:chExt cx="3036723" cy="293580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6D67CFE-A255-D748-ACC5-B597C9BB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64" b="773"/>
            <a:stretch/>
          </p:blipFill>
          <p:spPr>
            <a:xfrm>
              <a:off x="9296400" y="4150078"/>
              <a:ext cx="1676400" cy="208175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E70571-01BF-AA48-A2AD-A698A746DFD7}"/>
                </a:ext>
              </a:extLst>
            </p:cNvPr>
            <p:cNvSpPr txBox="1"/>
            <p:nvPr/>
          </p:nvSpPr>
          <p:spPr>
            <a:xfrm>
              <a:off x="8377005" y="3505200"/>
              <a:ext cx="2789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256Gb 33.5nm Pitch 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Quad Deck Self Aligned Subtractive Cell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2019~2022   Rio Rancho, NM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FAB45DA6-0761-714A-9DB6-487F8E714890}"/>
                </a:ext>
              </a:extLst>
            </p:cNvPr>
            <p:cNvSpPr/>
            <p:nvPr/>
          </p:nvSpPr>
          <p:spPr>
            <a:xfrm>
              <a:off x="8183637" y="3394156"/>
              <a:ext cx="3036723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A32F1C3-6C9C-4A41-B35F-21FBF3469D96}"/>
                </a:ext>
              </a:extLst>
            </p:cNvPr>
            <p:cNvSpPr txBox="1"/>
            <p:nvPr/>
          </p:nvSpPr>
          <p:spPr>
            <a:xfrm>
              <a:off x="8229600" y="4625422"/>
              <a:ext cx="11726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6FEA"/>
                  </a:solidFill>
                </a:rPr>
                <a:t>P1241: Atlantic Falls (ATF)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0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1FD1-B826-6948-824B-3CB385FF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68576"/>
          </a:xfrm>
        </p:spPr>
        <p:txBody>
          <a:bodyPr/>
          <a:lstStyle/>
          <a:p>
            <a:r>
              <a:rPr lang="en-US" sz="3600" dirty="0"/>
              <a:t>Competitive landscape – chalcogenide selector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EB5328-91BE-884E-9C87-B03EFAB67C89}"/>
              </a:ext>
            </a:extLst>
          </p:cNvPr>
          <p:cNvGrpSpPr/>
          <p:nvPr/>
        </p:nvGrpSpPr>
        <p:grpSpPr>
          <a:xfrm>
            <a:off x="304800" y="821675"/>
            <a:ext cx="3581400" cy="5671229"/>
            <a:chOff x="304800" y="821675"/>
            <a:chExt cx="3581400" cy="56712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AA25D3-21C1-1D4E-9B49-359692166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59" t="834" r="10075" b="46739"/>
            <a:stretch/>
          </p:blipFill>
          <p:spPr>
            <a:xfrm>
              <a:off x="533400" y="1764778"/>
              <a:ext cx="2821235" cy="18824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9539362-412F-1043-ADE8-CB0BDB4FC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7673"/>
            <a:stretch/>
          </p:blipFill>
          <p:spPr>
            <a:xfrm>
              <a:off x="683960" y="1219200"/>
              <a:ext cx="2821235" cy="4776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B47D5E-4FF9-D84F-BD55-72C65EC076C2}"/>
                </a:ext>
              </a:extLst>
            </p:cNvPr>
            <p:cNvSpPr txBox="1"/>
            <p:nvPr/>
          </p:nvSpPr>
          <p:spPr>
            <a:xfrm>
              <a:off x="1545296" y="846056"/>
              <a:ext cx="1239511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IBM/</a:t>
              </a:r>
              <a:r>
                <a:rPr lang="en-US" sz="1200" b="1" dirty="0" err="1">
                  <a:solidFill>
                    <a:schemeClr val="bg1"/>
                  </a:solidFill>
                  <a:latin typeface="Neo Sans Intel"/>
                  <a:cs typeface="Neo Sans Intel"/>
                </a:rPr>
                <a:t>Macronix</a:t>
              </a:r>
              <a:endParaRPr lang="en-US" sz="1200" b="1" dirty="0">
                <a:solidFill>
                  <a:schemeClr val="bg1"/>
                </a:solidFill>
                <a:latin typeface="Neo Sans Intel"/>
                <a:cs typeface="Neo Sans Inte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68CA9D-00A1-9045-9107-AB60B24FC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3962400"/>
              <a:ext cx="2731179" cy="25305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BC2968-EBAF-B34E-8FE1-6674C75FE5FE}"/>
                </a:ext>
              </a:extLst>
            </p:cNvPr>
            <p:cNvSpPr txBox="1"/>
            <p:nvPr/>
          </p:nvSpPr>
          <p:spPr>
            <a:xfrm>
              <a:off x="1066799" y="3740085"/>
              <a:ext cx="1718007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IEDM 2018; VLSI 2019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AE53A68-11A7-4F44-A8B1-9FDC460E72B8}"/>
                </a:ext>
              </a:extLst>
            </p:cNvPr>
            <p:cNvSpPr/>
            <p:nvPr/>
          </p:nvSpPr>
          <p:spPr>
            <a:xfrm>
              <a:off x="304800" y="821675"/>
              <a:ext cx="3581400" cy="5601926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5BE91E-F726-4E0C-9E6F-798143A06D28}"/>
                </a:ext>
              </a:extLst>
            </p:cNvPr>
            <p:cNvSpPr txBox="1"/>
            <p:nvPr/>
          </p:nvSpPr>
          <p:spPr>
            <a:xfrm>
              <a:off x="421165" y="1490990"/>
              <a:ext cx="645635" cy="2616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2016 +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12225D7-9E35-F14C-B5D3-2D2CC4AEA7BB}"/>
              </a:ext>
            </a:extLst>
          </p:cNvPr>
          <p:cNvGrpSpPr/>
          <p:nvPr/>
        </p:nvGrpSpPr>
        <p:grpSpPr>
          <a:xfrm>
            <a:off x="3983466" y="821675"/>
            <a:ext cx="3967177" cy="2497665"/>
            <a:chOff x="3983466" y="821675"/>
            <a:chExt cx="3967177" cy="24976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F273D5-0378-EB43-BFE3-8E78DAFE1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121" r="17136" b="11457"/>
            <a:stretch/>
          </p:blipFill>
          <p:spPr>
            <a:xfrm>
              <a:off x="4439942" y="1447800"/>
              <a:ext cx="1267520" cy="18301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FD97DC-F36B-0D41-B06A-A1227417F98F}"/>
                </a:ext>
              </a:extLst>
            </p:cNvPr>
            <p:cNvSpPr txBox="1"/>
            <p:nvPr/>
          </p:nvSpPr>
          <p:spPr>
            <a:xfrm>
              <a:off x="4804534" y="866001"/>
              <a:ext cx="758066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SK-Hynix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3AAE87-B6BE-FB47-A093-5873358E1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798" t="5802" r="13065" b="28567"/>
            <a:stretch/>
          </p:blipFill>
          <p:spPr>
            <a:xfrm>
              <a:off x="5904103" y="954023"/>
              <a:ext cx="1568270" cy="11018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0B347A-9066-0C4E-9D96-20D9E4801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044" t="5334" r="9365" b="23620"/>
            <a:stretch/>
          </p:blipFill>
          <p:spPr>
            <a:xfrm>
              <a:off x="5915323" y="2057400"/>
              <a:ext cx="1568271" cy="1165782"/>
            </a:xfrm>
            <a:prstGeom prst="rect">
              <a:avLst/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733167F-048F-AC49-B726-F3E87DBC3390}"/>
                </a:ext>
              </a:extLst>
            </p:cNvPr>
            <p:cNvSpPr/>
            <p:nvPr/>
          </p:nvSpPr>
          <p:spPr>
            <a:xfrm>
              <a:off x="3983466" y="821675"/>
              <a:ext cx="3967177" cy="2497665"/>
            </a:xfrm>
            <a:prstGeom prst="roundRect">
              <a:avLst/>
            </a:prstGeom>
            <a:noFill/>
            <a:ln w="76200" cmpd="thinThick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E33DE4-C92C-42F1-A4A6-219204354FBF}"/>
                </a:ext>
              </a:extLst>
            </p:cNvPr>
            <p:cNvSpPr txBox="1"/>
            <p:nvPr/>
          </p:nvSpPr>
          <p:spPr>
            <a:xfrm>
              <a:off x="4724400" y="1221733"/>
              <a:ext cx="931533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2018 IEDM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2E9E3A-1812-0D4D-A123-102E04A8DD75}"/>
              </a:ext>
            </a:extLst>
          </p:cNvPr>
          <p:cNvGrpSpPr/>
          <p:nvPr/>
        </p:nvGrpSpPr>
        <p:grpSpPr>
          <a:xfrm>
            <a:off x="8021342" y="819646"/>
            <a:ext cx="3865858" cy="2534709"/>
            <a:chOff x="8021342" y="819646"/>
            <a:chExt cx="3865858" cy="253470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E4DD83-D7A6-EE49-8A98-3547C80EBE6E}"/>
                </a:ext>
              </a:extLst>
            </p:cNvPr>
            <p:cNvGrpSpPr/>
            <p:nvPr/>
          </p:nvGrpSpPr>
          <p:grpSpPr>
            <a:xfrm>
              <a:off x="8042691" y="2331511"/>
              <a:ext cx="3331062" cy="1022844"/>
              <a:chOff x="7192711" y="-192684"/>
              <a:chExt cx="4187319" cy="117953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4D8FA85-2034-A546-8316-BF73D51CD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158" t="11617" r="4077" b="19816"/>
              <a:stretch/>
            </p:blipFill>
            <p:spPr>
              <a:xfrm>
                <a:off x="8829671" y="-192684"/>
                <a:ext cx="2550359" cy="117953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BB7C0F0-BCEE-C14E-9DA6-3B9DC80585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44019"/>
              <a:stretch/>
            </p:blipFill>
            <p:spPr>
              <a:xfrm>
                <a:off x="7192711" y="569184"/>
                <a:ext cx="2013494" cy="3194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5B17A0-966E-8149-B43F-DE5FF64110D1}"/>
                  </a:ext>
                </a:extLst>
              </p:cNvPr>
              <p:cNvSpPr txBox="1"/>
              <p:nvPr/>
            </p:nvSpPr>
            <p:spPr>
              <a:xfrm>
                <a:off x="7371705" y="-118766"/>
                <a:ext cx="1205409" cy="35492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Neo Sans Intel"/>
                    <a:cs typeface="Neo Sans Intel"/>
                  </a:rPr>
                  <a:t>IMW 2019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295A506-A2C9-FE47-B039-328DCD045010}"/>
                </a:ext>
              </a:extLst>
            </p:cNvPr>
            <p:cNvGrpSpPr/>
            <p:nvPr/>
          </p:nvGrpSpPr>
          <p:grpSpPr>
            <a:xfrm>
              <a:off x="8179633" y="819647"/>
              <a:ext cx="3101061" cy="1465607"/>
              <a:chOff x="364647" y="1460776"/>
              <a:chExt cx="6058047" cy="277238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016121F-80BF-744F-9239-603F84B22F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96" t="4716" r="-596" b="26491"/>
              <a:stretch/>
            </p:blipFill>
            <p:spPr>
              <a:xfrm>
                <a:off x="1415159" y="2084606"/>
                <a:ext cx="2303738" cy="214855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0E91B9D-3001-2848-B15D-7750537BE6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b="28133"/>
              <a:stretch/>
            </p:blipFill>
            <p:spPr>
              <a:xfrm>
                <a:off x="3706828" y="2280811"/>
                <a:ext cx="2646322" cy="192368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8D8A4A-E1D6-0E45-8BE5-EB824959F80D}"/>
                  </a:ext>
                </a:extLst>
              </p:cNvPr>
              <p:cNvSpPr txBox="1"/>
              <p:nvPr/>
            </p:nvSpPr>
            <p:spPr>
              <a:xfrm>
                <a:off x="364647" y="2745354"/>
                <a:ext cx="1572656" cy="52398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Neo Sans Intel"/>
                    <a:cs typeface="Neo Sans Intel"/>
                  </a:rPr>
                  <a:t>VLSI 2017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F4A1397-EED4-264A-A543-7E4409572A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48690"/>
              <a:stretch/>
            </p:blipFill>
            <p:spPr>
              <a:xfrm>
                <a:off x="2459272" y="1460776"/>
                <a:ext cx="3963422" cy="624316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6A8336-20E4-D64D-8BD4-25143B70BB48}"/>
                </a:ext>
              </a:extLst>
            </p:cNvPr>
            <p:cNvSpPr txBox="1"/>
            <p:nvPr/>
          </p:nvSpPr>
          <p:spPr>
            <a:xfrm>
              <a:off x="8406811" y="866001"/>
              <a:ext cx="73718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CEA-LETI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ECCC59E3-699D-F848-BBBF-9BE1F29E6F7C}"/>
                </a:ext>
              </a:extLst>
            </p:cNvPr>
            <p:cNvSpPr/>
            <p:nvPr/>
          </p:nvSpPr>
          <p:spPr>
            <a:xfrm>
              <a:off x="8021342" y="819646"/>
              <a:ext cx="3865858" cy="2534709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61481B-4D3F-B544-BFF9-A478262E8E56}"/>
              </a:ext>
            </a:extLst>
          </p:cNvPr>
          <p:cNvGrpSpPr/>
          <p:nvPr/>
        </p:nvGrpSpPr>
        <p:grpSpPr>
          <a:xfrm>
            <a:off x="6356146" y="3428999"/>
            <a:ext cx="5531054" cy="2994600"/>
            <a:chOff x="6356146" y="3428999"/>
            <a:chExt cx="5531054" cy="29946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055A78-92C0-47A3-A426-3DC563BE4704}"/>
                </a:ext>
              </a:extLst>
            </p:cNvPr>
            <p:cNvSpPr txBox="1"/>
            <p:nvPr/>
          </p:nvSpPr>
          <p:spPr>
            <a:xfrm>
              <a:off x="6669908" y="3505200"/>
              <a:ext cx="492892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Sony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8C1AF9-B899-4C91-A56F-AB746DEB2F4A}"/>
                </a:ext>
              </a:extLst>
            </p:cNvPr>
            <p:cNvSpPr txBox="1"/>
            <p:nvPr/>
          </p:nvSpPr>
          <p:spPr>
            <a:xfrm>
              <a:off x="7245833" y="3504641"/>
              <a:ext cx="805029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VLSI 2017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B99531-95CC-43C4-9A8D-4EE5BEE08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21399" y="3839768"/>
              <a:ext cx="1807392" cy="10960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825982-E183-4474-A982-2D9BE5CD2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54071" y="5027947"/>
              <a:ext cx="2046702" cy="125204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135A145-5B2B-4BE3-A68D-16A4CCD6F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58200" y="3878584"/>
              <a:ext cx="1237108" cy="103009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23048F-4CA1-4B57-816A-0E29F335C0BA}"/>
                </a:ext>
              </a:extLst>
            </p:cNvPr>
            <p:cNvSpPr txBox="1"/>
            <p:nvPr/>
          </p:nvSpPr>
          <p:spPr>
            <a:xfrm>
              <a:off x="8610600" y="3505200"/>
              <a:ext cx="849913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IMW 2018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2F99D7-9171-41A5-B865-BC7425C8DDF3}"/>
                </a:ext>
              </a:extLst>
            </p:cNvPr>
            <p:cNvSpPr txBox="1"/>
            <p:nvPr/>
          </p:nvSpPr>
          <p:spPr>
            <a:xfrm>
              <a:off x="8578547" y="5062817"/>
              <a:ext cx="1282723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PM Summit 2019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3AFDF77-3375-4D49-A8DA-99649F9B4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63440" y="5372118"/>
              <a:ext cx="3018959" cy="907875"/>
            </a:xfrm>
            <a:prstGeom prst="rect">
              <a:avLst/>
            </a:prstGeom>
          </p:spPr>
        </p:pic>
        <p:sp>
          <p:nvSpPr>
            <p:cNvPr id="34" name="Rounded Rectangle 19">
              <a:extLst>
                <a:ext uri="{FF2B5EF4-FFF2-40B4-BE49-F238E27FC236}">
                  <a16:creationId xmlns:a16="http://schemas.microsoft.com/office/drawing/2014/main" id="{89C8F1EC-13C0-443B-9EA3-32F9855F46E7}"/>
                </a:ext>
              </a:extLst>
            </p:cNvPr>
            <p:cNvSpPr/>
            <p:nvPr/>
          </p:nvSpPr>
          <p:spPr>
            <a:xfrm>
              <a:off x="6356146" y="3428999"/>
              <a:ext cx="5531054" cy="2994600"/>
            </a:xfrm>
            <a:prstGeom prst="roundRect">
              <a:avLst/>
            </a:prstGeom>
            <a:noFill/>
            <a:ln w="76200" cmpd="thinThick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C42046-D43E-294B-8AB9-3744610DB6AB}"/>
                </a:ext>
              </a:extLst>
            </p:cNvPr>
            <p:cNvSpPr txBox="1"/>
            <p:nvPr/>
          </p:nvSpPr>
          <p:spPr>
            <a:xfrm>
              <a:off x="10058400" y="3505200"/>
              <a:ext cx="1394934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Flash Summit 2019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B922A6F-762C-124D-B316-243B5ABF3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894454" y="3810000"/>
              <a:ext cx="880685" cy="154805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5E02052-EB84-C340-8625-F597C3741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772442" y="3998552"/>
              <a:ext cx="1064374" cy="127380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41660C7-B893-A24C-ACA5-EC10F7025E68}"/>
              </a:ext>
            </a:extLst>
          </p:cNvPr>
          <p:cNvGrpSpPr/>
          <p:nvPr/>
        </p:nvGrpSpPr>
        <p:grpSpPr>
          <a:xfrm>
            <a:off x="3993946" y="3429000"/>
            <a:ext cx="2254454" cy="2994601"/>
            <a:chOff x="3993946" y="3429000"/>
            <a:chExt cx="2254454" cy="29946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1E6789-7F81-B846-91C9-5F93A15B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32796" y="3810000"/>
              <a:ext cx="2005061" cy="25299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570C8E-DE81-664E-8DFC-1430BDB0A740}"/>
                </a:ext>
              </a:extLst>
            </p:cNvPr>
            <p:cNvSpPr txBox="1"/>
            <p:nvPr/>
          </p:nvSpPr>
          <p:spPr>
            <a:xfrm>
              <a:off x="4267200" y="3505200"/>
              <a:ext cx="551113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IMEC 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DD79011-87C5-A34E-82D5-2453A3ABFAE9}"/>
                </a:ext>
              </a:extLst>
            </p:cNvPr>
            <p:cNvSpPr/>
            <p:nvPr/>
          </p:nvSpPr>
          <p:spPr>
            <a:xfrm>
              <a:off x="3993946" y="3429000"/>
              <a:ext cx="2254454" cy="299460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C6D246-1F0D-7345-9071-B2E1A74757C5}"/>
                </a:ext>
              </a:extLst>
            </p:cNvPr>
            <p:cNvSpPr txBox="1"/>
            <p:nvPr/>
          </p:nvSpPr>
          <p:spPr>
            <a:xfrm>
              <a:off x="4953000" y="3501528"/>
              <a:ext cx="805029" cy="2769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Neo Sans Intel"/>
                  <a:cs typeface="Neo Sans Intel"/>
                </a:rPr>
                <a:t>VLSI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7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 Advance Pathfinding" id="{53CE7C69-6139-0948-A6AB-4607575A99AD}" vid="{791383CE-0F90-1B4A-BC7E-FC237DDE09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90b7a245-a7c3-4504-88b2-cf85318e6b78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2177</TotalTime>
  <Words>188</Words>
  <Application>Microsoft Macintosh PowerPoint</Application>
  <PresentationFormat>Widescreen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Neo Sans Intel</vt:lpstr>
      <vt:lpstr>Neo Sans Intel Medium</vt:lpstr>
      <vt:lpstr>Arial</vt:lpstr>
      <vt:lpstr>Calibri</vt:lpstr>
      <vt:lpstr>Verdana</vt:lpstr>
      <vt:lpstr>blank</vt:lpstr>
      <vt:lpstr>3D XPoint™ technology development evolution</vt:lpstr>
      <vt:lpstr>Competitive landscape – chalcogenide selector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XPoint™/Optane™ TD Roadmap</dc:title>
  <dc:creator>Microsoft Office User</dc:creator>
  <cp:keywords>CTPClassification=CTP_NT</cp:keywords>
  <cp:lastModifiedBy>Kau, Derchang</cp:lastModifiedBy>
  <cp:revision>91</cp:revision>
  <dcterms:created xsi:type="dcterms:W3CDTF">2020-05-10T22:29:16Z</dcterms:created>
  <dcterms:modified xsi:type="dcterms:W3CDTF">2020-06-03T15:54:25Z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