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87" r:id="rId4"/>
    <p:sldId id="286" r:id="rId5"/>
    <p:sldId id="28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0" d="100"/>
          <a:sy n="90" d="100"/>
        </p:scale>
        <p:origin x="302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836858-2B74-4A25-A92A-EC2E52B46231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972108-510E-411F-BC81-5A5ED01D0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25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5E892-B38B-4D6F-8A8E-9B5DBE2628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83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85E892-B38B-4D6F-8A8E-9B5DBE2628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47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744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776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672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6105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308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9384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81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3614146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11062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7471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3507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373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97717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1535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574405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108364" y="6471760"/>
            <a:ext cx="20320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Intel</a:t>
            </a:r>
            <a:r>
              <a:rPr lang="en-US" sz="1697" b="1" baseline="0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697" b="1" dirty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76189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66830-E9C8-4451-B082-A7D69F69D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198" y="2130427"/>
            <a:ext cx="11640710" cy="1470025"/>
          </a:xfrm>
        </p:spPr>
        <p:txBody>
          <a:bodyPr/>
          <a:lstStyle/>
          <a:p>
            <a:r>
              <a:rPr lang="en-US" sz="4400" dirty="0"/>
              <a:t>3D </a:t>
            </a:r>
            <a:r>
              <a:rPr lang="en-US" sz="4400" dirty="0" err="1"/>
              <a:t>XPoint</a:t>
            </a:r>
            <a:r>
              <a:rPr lang="en-US" sz="4400" dirty="0"/>
              <a:t>™ Technology Competitive Landscape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4E559B-5D82-482E-8C3B-967689265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 Fazio</a:t>
            </a:r>
          </a:p>
          <a:p>
            <a:r>
              <a:rPr lang="en-US" dirty="0"/>
              <a:t>April 2020</a:t>
            </a:r>
          </a:p>
        </p:txBody>
      </p:sp>
    </p:spTree>
    <p:extLst>
      <p:ext uri="{BB962C8B-B14F-4D97-AF65-F5344CB8AC3E}">
        <p14:creationId xmlns:p14="http://schemas.microsoft.com/office/powerpoint/2010/main" val="1908434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D64A9-8F6D-45A2-AB8F-F04541FEC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2163"/>
            <a:ext cx="10363200" cy="609600"/>
          </a:xfrm>
        </p:spPr>
        <p:txBody>
          <a:bodyPr/>
          <a:lstStyle/>
          <a:p>
            <a:r>
              <a:rPr lang="en-US" sz="4000" dirty="0"/>
              <a:t>Executive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D05E8-1C24-4C6B-AC61-E69D2A006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076" y="795130"/>
            <a:ext cx="11911054" cy="591047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2000" dirty="0"/>
              <a:t>Past conversations with Execs/BOD Members…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Q: How much of a lead do you think you have?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A: 18-36 Months … 18 Month = window which customers tell us being sampled by other suppliers; 36 Months = Competitor should be able to copy – e.g. our logic lead was never &gt;3 year</a:t>
            </a:r>
          </a:p>
          <a:p>
            <a:pPr>
              <a:spcBef>
                <a:spcPts val="300"/>
              </a:spcBef>
            </a:pPr>
            <a:r>
              <a:rPr lang="en-US" sz="2000" dirty="0"/>
              <a:t>Today: 5 </a:t>
            </a:r>
            <a:r>
              <a:rPr lang="en-US" sz="2000" dirty="0" err="1"/>
              <a:t>yr</a:t>
            </a:r>
            <a:r>
              <a:rPr lang="en-US" sz="2000" dirty="0"/>
              <a:t> post Tech intro; 3 </a:t>
            </a:r>
            <a:r>
              <a:rPr lang="en-US" sz="2000" dirty="0" err="1"/>
              <a:t>yr</a:t>
            </a:r>
            <a:r>
              <a:rPr lang="en-US" sz="2000" dirty="0"/>
              <a:t> post 1</a:t>
            </a:r>
            <a:r>
              <a:rPr lang="en-US" sz="2000" baseline="30000" dirty="0"/>
              <a:t>st</a:t>
            </a:r>
            <a:r>
              <a:rPr lang="en-US" sz="2000" dirty="0"/>
              <a:t> commercial available systems…We should expect competition.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MU (access to same technology) in early sampling phase of 1</a:t>
            </a:r>
            <a:r>
              <a:rPr lang="en-US" sz="2000" baseline="30000" dirty="0"/>
              <a:t>st</a:t>
            </a:r>
            <a:r>
              <a:rPr lang="en-US" sz="2000" dirty="0"/>
              <a:t> SSD (FPGA based) 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@ end of JDP (2018), MU favored self select memory (</a:t>
            </a:r>
            <a:r>
              <a:rPr lang="en-US" sz="2000" dirty="0" err="1"/>
              <a:t>BiSM</a:t>
            </a:r>
            <a:r>
              <a:rPr lang="en-US" sz="2000" dirty="0"/>
              <a:t>) due to potentially simpler manufacturing, at other potential negative attributes.   </a:t>
            </a:r>
          </a:p>
          <a:p>
            <a:pPr lvl="2">
              <a:spcBef>
                <a:spcPts val="300"/>
              </a:spcBef>
            </a:pPr>
            <a:r>
              <a:rPr lang="en-US" sz="1515" dirty="0"/>
              <a:t>Internal Path-finding option; we could accelerate if competitively pressured</a:t>
            </a:r>
          </a:p>
          <a:p>
            <a:pPr>
              <a:spcBef>
                <a:spcPts val="300"/>
              </a:spcBef>
            </a:pPr>
            <a:r>
              <a:rPr lang="en-US" sz="2000" dirty="0"/>
              <a:t>Korea Inc: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Hynix publishes most on 3D </a:t>
            </a:r>
            <a:r>
              <a:rPr lang="en-US" sz="2000" dirty="0" err="1"/>
              <a:t>XPoint</a:t>
            </a:r>
            <a:r>
              <a:rPr lang="en-US" sz="2000" dirty="0"/>
              <a:t> copy technology; publications closest to Intel capability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Samsung is silent publicly – Rumor from ~2016 was they were funding 3DXP program at level they would fund DRAM node.   They should be capable of having something by ~now. 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Lots of poaching attempts for “3DXP consultants” in 2016/2017 for “Korea based” customer </a:t>
            </a:r>
          </a:p>
          <a:p>
            <a:pPr>
              <a:spcBef>
                <a:spcPts val="300"/>
              </a:spcBef>
            </a:pPr>
            <a:r>
              <a:rPr lang="en-US" sz="2000" dirty="0"/>
              <a:t>Alternative technologies in research phase (long lead time) and/or deemed low probability of success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With that said, </a:t>
            </a:r>
            <a:r>
              <a:rPr lang="en-US" sz="2000" dirty="0" err="1"/>
              <a:t>Yole</a:t>
            </a:r>
            <a:r>
              <a:rPr lang="en-US" sz="2000" dirty="0"/>
              <a:t> (market research) claim: “Sony plans to release low-latency drives with TB-capacity, and eventually direct-access-memory modules that could make use of new interfaces / protocols.”</a:t>
            </a:r>
          </a:p>
        </p:txBody>
      </p:sp>
    </p:spTree>
    <p:extLst>
      <p:ext uri="{BB962C8B-B14F-4D97-AF65-F5344CB8AC3E}">
        <p14:creationId xmlns:p14="http://schemas.microsoft.com/office/powerpoint/2010/main" val="2274615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" y="73907"/>
            <a:ext cx="10972800" cy="721224"/>
          </a:xfrm>
        </p:spPr>
        <p:txBody>
          <a:bodyPr>
            <a:normAutofit fontScale="90000"/>
          </a:bodyPr>
          <a:lstStyle/>
          <a:p>
            <a:r>
              <a:rPr lang="en-US" dirty="0"/>
              <a:t>Many Industry Players Pursuing 3D XP Options</a:t>
            </a:r>
            <a:br>
              <a:rPr lang="en-US" dirty="0"/>
            </a:br>
            <a:r>
              <a:rPr lang="en-US" sz="2400" dirty="0"/>
              <a:t>(Select Examples of OTS+PCM &amp; RRAM Based…furthest along)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3611" y="6287349"/>
            <a:ext cx="54184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solidFill>
                  <a:schemeClr val="tx2"/>
                </a:solidFill>
                <a:latin typeface="Neo Sans Intel"/>
                <a:cs typeface="Neo Sans Intel"/>
              </a:rPr>
              <a:t>* Perception based on understanding of memory switching mechanism and published data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267247"/>
              </p:ext>
            </p:extLst>
          </p:nvPr>
        </p:nvGraphicFramePr>
        <p:xfrm>
          <a:off x="426720" y="888716"/>
          <a:ext cx="11624760" cy="2388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8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3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02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32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08697">
                  <a:extLst>
                    <a:ext uri="{9D8B030D-6E8A-4147-A177-3AD203B41FA5}">
                      <a16:colId xmlns:a16="http://schemas.microsoft.com/office/drawing/2014/main" val="2067339503"/>
                    </a:ext>
                  </a:extLst>
                </a:gridCol>
              </a:tblGrid>
              <a:tr h="297851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Memory</a:t>
                      </a:r>
                      <a:r>
                        <a:rPr lang="en-US" sz="1200" baseline="0" dirty="0"/>
                        <a:t> Type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Memory Mechanism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Cons*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R&amp;D Effort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Overall Assessment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661">
                <a:tc>
                  <a:txBody>
                    <a:bodyPr/>
                    <a:lstStyle/>
                    <a:p>
                      <a:r>
                        <a:rPr lang="en-US" sz="1200" dirty="0"/>
                        <a:t>Hynix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1S1R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OTS + PCM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3D stackable; Engineering composition for RW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TBD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Array demo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Most aggressive publications; Publications closest to Intel capability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865539"/>
                  </a:ext>
                </a:extLst>
              </a:tr>
              <a:tr h="357661">
                <a:tc>
                  <a:txBody>
                    <a:bodyPr/>
                    <a:lstStyle/>
                    <a:p>
                      <a:r>
                        <a:rPr lang="en-US" sz="1200" dirty="0"/>
                        <a:t>IBM / </a:t>
                      </a:r>
                      <a:r>
                        <a:rPr lang="en-US" sz="1200" dirty="0" err="1"/>
                        <a:t>Macronix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1T1R =&gt; 1S1R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OTS+PCM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3D stackable; Engineering composition for thermal stability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Limited</a:t>
                      </a:r>
                      <a:r>
                        <a:rPr lang="en-US" sz="1200" baseline="0" dirty="0"/>
                        <a:t> operating window (Variability?)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Small</a:t>
                      </a:r>
                      <a:r>
                        <a:rPr lang="en-US" sz="1200" baseline="0" dirty="0"/>
                        <a:t> a</a:t>
                      </a:r>
                      <a:r>
                        <a:rPr lang="en-US" sz="1200" dirty="0"/>
                        <a:t>rray demo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Research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9556">
                <a:tc>
                  <a:txBody>
                    <a:bodyPr/>
                    <a:lstStyle/>
                    <a:p>
                      <a:r>
                        <a:rPr lang="en-US" sz="1200" dirty="0"/>
                        <a:t>IMEC/</a:t>
                      </a:r>
                      <a:r>
                        <a:rPr lang="en-US" sz="1200" baseline="0" dirty="0"/>
                        <a:t> CEA-LETI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1S1R 3DXP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OTS+PCM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3D stackable;</a:t>
                      </a:r>
                      <a:r>
                        <a:rPr lang="en-US" sz="1200" baseline="0" dirty="0"/>
                        <a:t> Binary alloys based OTS Selectors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Limited</a:t>
                      </a:r>
                      <a:r>
                        <a:rPr lang="en-US" sz="1200" baseline="0" dirty="0"/>
                        <a:t> operating window (Variability?)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device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Research Level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715">
                <a:tc>
                  <a:txBody>
                    <a:bodyPr/>
                    <a:lstStyle/>
                    <a:p>
                      <a:r>
                        <a:rPr lang="en-US" sz="1200" dirty="0"/>
                        <a:t>Multiple </a:t>
                      </a:r>
                      <a:r>
                        <a:rPr lang="en-US" sz="1200" dirty="0" err="1"/>
                        <a:t>Univ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3DXP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OTS + PCM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Materials engineering</a:t>
                      </a:r>
                      <a:r>
                        <a:rPr lang="en-US" sz="1200" baseline="0" dirty="0"/>
                        <a:t> for Scalability, Reliability, Extendibility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No array</a:t>
                      </a:r>
                      <a:r>
                        <a:rPr lang="en-US" sz="1200" baseline="0" dirty="0"/>
                        <a:t> data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Device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Research Level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 rot="16200000">
            <a:off x="-274431" y="1945101"/>
            <a:ext cx="11560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Neo Sans Intel"/>
                <a:cs typeface="Neo Sans Intel"/>
              </a:rPr>
              <a:t>OTS + PCM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4ADD17F5-2CC1-4522-B17F-19ECA5B196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882561"/>
              </p:ext>
            </p:extLst>
          </p:nvPr>
        </p:nvGraphicFramePr>
        <p:xfrm>
          <a:off x="426720" y="3361269"/>
          <a:ext cx="11706971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3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331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9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42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321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96710">
                  <a:extLst>
                    <a:ext uri="{9D8B030D-6E8A-4147-A177-3AD203B41FA5}">
                      <a16:colId xmlns:a16="http://schemas.microsoft.com/office/drawing/2014/main" val="197913036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Memory</a:t>
                      </a:r>
                      <a:r>
                        <a:rPr lang="en-US" sz="1200" baseline="0" dirty="0"/>
                        <a:t> Type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Memory Mechanism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R&amp;D Effort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Overall Assessment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/>
                        <a:t>Sandisk</a:t>
                      </a:r>
                      <a:r>
                        <a:rPr lang="en-US" sz="1200" dirty="0"/>
                        <a:t>/WD/Unity/Rambus/4DS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1R (filament / interfacial)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(Non)</a:t>
                      </a:r>
                      <a:r>
                        <a:rPr lang="en-US" sz="1200" baseline="0" dirty="0"/>
                        <a:t> </a:t>
                      </a:r>
                      <a:r>
                        <a:rPr lang="en-US" sz="1200" dirty="0"/>
                        <a:t>linear RRAM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Stackable </a:t>
                      </a:r>
                      <a:r>
                        <a:rPr lang="en-US" sz="1200" dirty="0"/>
                        <a:t>4f2;</a:t>
                      </a:r>
                      <a:r>
                        <a:rPr lang="en-US" sz="1200" baseline="0" dirty="0"/>
                        <a:t> 3D RRAM (Selector-less)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Variability(stochastic); High R at scale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University</a:t>
                      </a:r>
                      <a:r>
                        <a:rPr lang="en-US" sz="1200" baseline="0" dirty="0"/>
                        <a:t> Collab, internal R&amp;D; Limited Array Demo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Dropped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Hynix/HP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1S1R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SiOx</a:t>
                      </a:r>
                      <a:r>
                        <a:rPr lang="en-US" sz="1200" dirty="0"/>
                        <a:t>(S)/ ox-RRAM</a:t>
                      </a:r>
                    </a:p>
                    <a:p>
                      <a:r>
                        <a:rPr lang="en-US" sz="1200" dirty="0" err="1"/>
                        <a:t>NbOx</a:t>
                      </a:r>
                      <a:r>
                        <a:rPr lang="en-US" sz="1200" dirty="0"/>
                        <a:t> Selector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3D RRAM; </a:t>
                      </a:r>
                      <a:r>
                        <a:rPr lang="en-US" sz="1200" baseline="0" dirty="0"/>
                        <a:t> Scaled (filament)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Variability(stochastic); RRAM</a:t>
                      </a:r>
                      <a:r>
                        <a:rPr lang="en-US" sz="1200" baseline="0" dirty="0"/>
                        <a:t> compatibility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Array demo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Dropped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Crossbar/SMIC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1T-nR; 1S1R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Oxide 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Stackable </a:t>
                      </a:r>
                      <a:r>
                        <a:rPr lang="en-US" sz="1200" dirty="0"/>
                        <a:t>4f2; High NL; FAAST</a:t>
                      </a:r>
                      <a:r>
                        <a:rPr lang="en-US" sz="1200" baseline="0" dirty="0"/>
                        <a:t> selector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Disturb; Variability;</a:t>
                      </a:r>
                      <a:r>
                        <a:rPr lang="en-US" sz="1200" baseline="0" dirty="0"/>
                        <a:t> Integration Compatibility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Array demo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Deemed Low Probability of Success for 1S1R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Sony (Previously in JDP w/Micron)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1T1R =&gt; 1S1R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OTS(s) + CBRAM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Stackable </a:t>
                      </a:r>
                      <a:r>
                        <a:rPr lang="en-US" sz="1200" dirty="0"/>
                        <a:t>4f2; High NL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Complex integration for</a:t>
                      </a:r>
                      <a:r>
                        <a:rPr lang="en-US" sz="1200" baseline="0" dirty="0"/>
                        <a:t> Cu; Disturb; Variability;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 R&amp;D; Array</a:t>
                      </a:r>
                      <a:r>
                        <a:rPr lang="en-US" sz="1200" baseline="0" dirty="0"/>
                        <a:t> Level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Internal: Low Prop of Success;</a:t>
                      </a:r>
                    </a:p>
                    <a:p>
                      <a:r>
                        <a:rPr lang="en-US" sz="1200" dirty="0"/>
                        <a:t>External: (</a:t>
                      </a:r>
                      <a:r>
                        <a:rPr lang="en-US" sz="1200" dirty="0" err="1"/>
                        <a:t>Yole</a:t>
                      </a:r>
                      <a:r>
                        <a:rPr lang="en-US" sz="1200" dirty="0"/>
                        <a:t>)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Sony plans low-latency drives TB-capacity in 2020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err="1"/>
                        <a:t>Nantero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1T-1R;</a:t>
                      </a:r>
                      <a:r>
                        <a:rPr lang="en-US" sz="1200" baseline="0" dirty="0"/>
                        <a:t> 1R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CNT based RRAM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Selector-less 4F2;</a:t>
                      </a:r>
                    </a:p>
                    <a:p>
                      <a:r>
                        <a:rPr lang="en-US" sz="1200" dirty="0"/>
                        <a:t>High Speed;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Low NL; Inhibit / Disturb; Variability;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Univ</a:t>
                      </a:r>
                      <a:r>
                        <a:rPr lang="en-US" sz="1200" dirty="0"/>
                        <a:t> and Internal R&amp;D; Limited Array</a:t>
                      </a:r>
                      <a:r>
                        <a:rPr lang="en-US" sz="1200" baseline="0" dirty="0"/>
                        <a:t> Demo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Internal: Low Prob. of Success;</a:t>
                      </a:r>
                    </a:p>
                    <a:p>
                      <a:r>
                        <a:rPr lang="en-US" sz="1200" dirty="0"/>
                        <a:t>External: Dell venture backed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0D3AEAAE-C99E-43B2-B931-BD624993943D}"/>
              </a:ext>
            </a:extLst>
          </p:cNvPr>
          <p:cNvSpPr txBox="1"/>
          <p:nvPr/>
        </p:nvSpPr>
        <p:spPr>
          <a:xfrm rot="16200000">
            <a:off x="-58027" y="4821528"/>
            <a:ext cx="7232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Neo Sans Intel"/>
                <a:cs typeface="Neo Sans Intel"/>
              </a:rPr>
              <a:t>RRAM</a:t>
            </a:r>
          </a:p>
        </p:txBody>
      </p:sp>
    </p:spTree>
    <p:extLst>
      <p:ext uri="{BB962C8B-B14F-4D97-AF65-F5344CB8AC3E}">
        <p14:creationId xmlns:p14="http://schemas.microsoft.com/office/powerpoint/2010/main" val="469105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363083"/>
              </p:ext>
            </p:extLst>
          </p:nvPr>
        </p:nvGraphicFramePr>
        <p:xfrm>
          <a:off x="518160" y="1393189"/>
          <a:ext cx="11314176" cy="4262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7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3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7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43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50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861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Memory</a:t>
                      </a:r>
                      <a:r>
                        <a:rPr lang="en-US" sz="1400" baseline="0" dirty="0"/>
                        <a:t> Type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Memory Mechanism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Pros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R&amp;D Effort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596">
                <a:tc>
                  <a:txBody>
                    <a:bodyPr/>
                    <a:lstStyle/>
                    <a:p>
                      <a:r>
                        <a:rPr lang="en-US" sz="1400" dirty="0"/>
                        <a:t>Avalanche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1S-1MRAM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MRAM with Threshold Selector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8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/>
                        <a:t>Stackable </a:t>
                      </a:r>
                      <a:r>
                        <a:rPr lang="en-US" sz="1400" dirty="0"/>
                        <a:t>4f2 ;</a:t>
                      </a:r>
                      <a:r>
                        <a:rPr lang="en-US" sz="1400" baseline="0" dirty="0"/>
                        <a:t> High NL; Lo </a:t>
                      </a:r>
                      <a:r>
                        <a:rPr lang="en-US" sz="1400" baseline="0" dirty="0" err="1"/>
                        <a:t>Ioff</a:t>
                      </a:r>
                      <a:r>
                        <a:rPr lang="en-US" sz="1400" baseline="0" dirty="0"/>
                        <a:t>;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Disturb; Operating Window (Variability);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Internal R&amp;D; limited</a:t>
                      </a:r>
                      <a:r>
                        <a:rPr lang="en-US" sz="1400" baseline="0" dirty="0"/>
                        <a:t> array demo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Namlab</a:t>
                      </a:r>
                      <a:r>
                        <a:rPr lang="en-US" sz="1400" dirty="0"/>
                        <a:t>/Global</a:t>
                      </a:r>
                    </a:p>
                    <a:p>
                      <a:r>
                        <a:rPr lang="en-US" sz="1400" dirty="0"/>
                        <a:t>Foundries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FeFET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HfO2 based </a:t>
                      </a:r>
                      <a:r>
                        <a:rPr lang="en-US" sz="1400" dirty="0" err="1"/>
                        <a:t>FerroFET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High Speed + Low voltage; CMOS compatible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Variability; Endurance;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Univ</a:t>
                      </a:r>
                      <a:r>
                        <a:rPr lang="en-US" sz="1400" dirty="0"/>
                        <a:t> and Internal R&amp;D; device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IMEC 3D </a:t>
                      </a:r>
                      <a:r>
                        <a:rPr lang="en-US" sz="1400" dirty="0" err="1"/>
                        <a:t>FeFET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3D </a:t>
                      </a:r>
                      <a:r>
                        <a:rPr lang="en-US" sz="1400" dirty="0" err="1"/>
                        <a:t>FeFET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HfO2 based </a:t>
                      </a:r>
                      <a:r>
                        <a:rPr lang="en-US" sz="1400" dirty="0" err="1"/>
                        <a:t>FerroFET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High Density 3D</a:t>
                      </a:r>
                      <a:r>
                        <a:rPr lang="en-US" sz="1400" baseline="0" dirty="0"/>
                        <a:t> NAND like;  BE ALD process;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Variability; High Op Voltage; Endurance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Internal R&amp;D; device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Toshiba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1FTJ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HfO2 based Ferro tunnel junction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Selector-less; 3D Stackable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Low NL; Variability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Internal R&amp;D; device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err="1"/>
                        <a:t>Kilopass</a:t>
                      </a:r>
                      <a:r>
                        <a:rPr lang="en-US" sz="1400" dirty="0"/>
                        <a:t> /</a:t>
                      </a:r>
                    </a:p>
                    <a:p>
                      <a:r>
                        <a:rPr lang="en-US" sz="1400" dirty="0"/>
                        <a:t>TC Labs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Thyristor</a:t>
                      </a:r>
                      <a:r>
                        <a:rPr lang="en-US" sz="1400" dirty="0"/>
                        <a:t> (3D)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Vertical </a:t>
                      </a:r>
                      <a:r>
                        <a:rPr lang="en-US" sz="1400" dirty="0" err="1"/>
                        <a:t>thyristor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3D</a:t>
                      </a:r>
                      <a:r>
                        <a:rPr lang="en-US" sz="1400" baseline="0" dirty="0"/>
                        <a:t> stackable; high speed;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Epi</a:t>
                      </a:r>
                      <a:r>
                        <a:rPr lang="en-US" sz="1400" baseline="0" dirty="0"/>
                        <a:t> for abrupt </a:t>
                      </a:r>
                      <a:r>
                        <a:rPr lang="en-US" sz="1400" dirty="0"/>
                        <a:t>junctions;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Internal R&amp;D; mostly</a:t>
                      </a:r>
                      <a:r>
                        <a:rPr lang="en-US" sz="1400" baseline="0" dirty="0"/>
                        <a:t> simulations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Sunrise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3D 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Known Material Base (Silicon)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Large block, Slow Erase (not memory friendly?)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Micron/Intel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Self Select</a:t>
                      </a:r>
                      <a:r>
                        <a:rPr lang="en-US" sz="1400" baseline="0" dirty="0"/>
                        <a:t> Memory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Internal R&amp;D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26720" y="137197"/>
            <a:ext cx="10972800" cy="988747"/>
          </a:xfrm>
        </p:spPr>
        <p:txBody>
          <a:bodyPr>
            <a:normAutofit fontScale="90000"/>
          </a:bodyPr>
          <a:lstStyle/>
          <a:p>
            <a:r>
              <a:rPr lang="en-US" dirty="0"/>
              <a:t>Many Industry Players Pursuing 3D XP Options</a:t>
            </a:r>
            <a:br>
              <a:rPr lang="en-US" dirty="0"/>
            </a:br>
            <a:r>
              <a:rPr lang="en-US" dirty="0"/>
              <a:t>(</a:t>
            </a:r>
            <a:r>
              <a:rPr lang="en-US" sz="3100" dirty="0"/>
              <a:t>Examples of Non-RRAM Memories – largely @ research level</a:t>
            </a:r>
            <a:r>
              <a:rPr lang="en-US" dirty="0"/>
              <a:t>)</a:t>
            </a:r>
          </a:p>
        </p:txBody>
      </p:sp>
      <p:sp>
        <p:nvSpPr>
          <p:cNvPr id="14" name="TextBox 13"/>
          <p:cNvSpPr txBox="1"/>
          <p:nvPr/>
        </p:nvSpPr>
        <p:spPr>
          <a:xfrm rot="16200000">
            <a:off x="-107065" y="1958967"/>
            <a:ext cx="9733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MRAM Based</a:t>
            </a:r>
          </a:p>
        </p:txBody>
      </p:sp>
      <p:sp>
        <p:nvSpPr>
          <p:cNvPr id="15" name="Left Brace 14"/>
          <p:cNvSpPr/>
          <p:nvPr/>
        </p:nvSpPr>
        <p:spPr>
          <a:xfrm>
            <a:off x="345385" y="2533552"/>
            <a:ext cx="149353" cy="1657810"/>
          </a:xfrm>
          <a:prstGeom prst="leftBrac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 rot="16200000">
            <a:off x="-408061" y="3234948"/>
            <a:ext cx="12923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Ferroelectric Based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130805" y="4364166"/>
            <a:ext cx="5918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T-RAM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9349" y="6214553"/>
            <a:ext cx="54184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solidFill>
                  <a:schemeClr val="tx2"/>
                </a:solidFill>
                <a:latin typeface="Neo Sans Intel"/>
                <a:cs typeface="Neo Sans Intel"/>
              </a:rPr>
              <a:t>* Perception based on understanding of memory switching mechanism and published data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00625" y="6668748"/>
            <a:ext cx="14494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cs typeface="Neo Sans Intel"/>
              </a:rPr>
              <a:t>INTEL CONFIDENTIAL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198313" y="4847213"/>
            <a:ext cx="4700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2"/>
                </a:solidFill>
                <a:latin typeface="Neo Sans Intel"/>
                <a:cs typeface="Neo Sans Intel"/>
              </a:rPr>
              <a:t>NOR</a:t>
            </a:r>
          </a:p>
        </p:txBody>
      </p:sp>
    </p:spTree>
    <p:extLst>
      <p:ext uri="{BB962C8B-B14F-4D97-AF65-F5344CB8AC3E}">
        <p14:creationId xmlns:p14="http://schemas.microsoft.com/office/powerpoint/2010/main" val="1609650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E7A82-84CC-465A-AFD9-08AEF9312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21" y="152400"/>
            <a:ext cx="11871297" cy="838200"/>
          </a:xfrm>
        </p:spPr>
        <p:txBody>
          <a:bodyPr/>
          <a:lstStyle/>
          <a:p>
            <a:r>
              <a:rPr lang="en-US" sz="3600" dirty="0"/>
              <a:t>Reference Material </a:t>
            </a:r>
            <a:br>
              <a:rPr lang="en-US" sz="3600" dirty="0"/>
            </a:br>
            <a:r>
              <a:rPr lang="en-US" sz="3600" dirty="0"/>
              <a:t>(</a:t>
            </a:r>
            <a:r>
              <a:rPr lang="en-US" sz="3600" dirty="0" err="1"/>
              <a:t>syncplicity</a:t>
            </a:r>
            <a:r>
              <a:rPr lang="en-US" sz="3600" dirty="0"/>
              <a:t> links available for those wanting to spelunk)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7D94E0-96F9-4B4D-86C4-8AB2B0D27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812" y="1304014"/>
            <a:ext cx="10797871" cy="5110038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sz="2000" dirty="0"/>
              <a:t>“Emerging Memory: Competitive Landscape”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Q3’19 Presentation to cross Intel Memory Architecture Technologies Steering Committee (Carolyn Duran forum)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Authors: </a:t>
            </a:r>
            <a:r>
              <a:rPr lang="en-US" sz="2000" dirty="0" err="1"/>
              <a:t>DerChang</a:t>
            </a:r>
            <a:r>
              <a:rPr lang="en-US" sz="2000" dirty="0"/>
              <a:t> Kau, Prashant Majhi, Al Fazio </a:t>
            </a:r>
          </a:p>
          <a:p>
            <a:pPr>
              <a:spcBef>
                <a:spcPts val="300"/>
              </a:spcBef>
            </a:pPr>
            <a:r>
              <a:rPr lang="en-US" sz="2000" dirty="0"/>
              <a:t>“Build-in Selector Memory (</a:t>
            </a:r>
            <a:r>
              <a:rPr lang="en-US" sz="2000" dirty="0" err="1"/>
              <a:t>BiSM</a:t>
            </a:r>
            <a:r>
              <a:rPr lang="en-US" sz="2000" dirty="0"/>
              <a:t>)”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July 2019 Whitepaper (written at Rob’s request), provided to Bob, Navin, Mike Mayberry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Authors: Al Fazio, Erik Hammer</a:t>
            </a:r>
          </a:p>
          <a:p>
            <a:pPr>
              <a:spcBef>
                <a:spcPts val="300"/>
              </a:spcBef>
            </a:pPr>
            <a:r>
              <a:rPr lang="en-US" sz="2000" dirty="0"/>
              <a:t>“Emerging Non-Volatile Memory 2020 Market and Technology Report 2020” </a:t>
            </a:r>
          </a:p>
          <a:p>
            <a:pPr lvl="1">
              <a:spcBef>
                <a:spcPts val="300"/>
              </a:spcBef>
            </a:pPr>
            <a:r>
              <a:rPr lang="en-US" sz="2000" dirty="0"/>
              <a:t>Authors: </a:t>
            </a:r>
            <a:r>
              <a:rPr lang="en-US" sz="2000" dirty="0" err="1"/>
              <a:t>Yole</a:t>
            </a:r>
            <a:r>
              <a:rPr lang="en-US" sz="2000" dirty="0"/>
              <a:t> </a:t>
            </a:r>
            <a:r>
              <a:rPr lang="en-US" sz="2000" dirty="0" err="1"/>
              <a:t>Développement</a:t>
            </a:r>
            <a:r>
              <a:rPr lang="en-US" sz="2000" dirty="0"/>
              <a:t> (3</a:t>
            </a:r>
            <a:r>
              <a:rPr lang="en-US" sz="2000" baseline="30000" dirty="0"/>
              <a:t>rd</a:t>
            </a:r>
            <a:r>
              <a:rPr lang="en-US" sz="2000" dirty="0"/>
              <a:t> party market-technology research)</a:t>
            </a:r>
          </a:p>
          <a:p>
            <a:pPr>
              <a:spcBef>
                <a:spcPts val="300"/>
              </a:spcBef>
            </a:pPr>
            <a:endParaRPr lang="en-US" sz="2000" dirty="0"/>
          </a:p>
          <a:p>
            <a:pPr>
              <a:spcBef>
                <a:spcPts val="300"/>
              </a:spcBef>
            </a:pPr>
            <a:r>
              <a:rPr lang="en-US" sz="2000" dirty="0"/>
              <a:t>Note: Above reference material (and summary in these slides) are based on our own research, published journal materials, notes, </a:t>
            </a:r>
            <a:r>
              <a:rPr lang="en-US" sz="2000" dirty="0" err="1"/>
              <a:t>etc</a:t>
            </a:r>
            <a:r>
              <a:rPr lang="en-US" sz="2000" dirty="0"/>
              <a:t>, from customers, start-up company engagements (</a:t>
            </a:r>
            <a:r>
              <a:rPr lang="en-US" sz="2000" dirty="0" err="1"/>
              <a:t>Icap</a:t>
            </a:r>
            <a:r>
              <a:rPr lang="en-US" sz="2000" dirty="0"/>
              <a:t>), and other industry engagements.  </a:t>
            </a:r>
          </a:p>
          <a:p>
            <a:pPr lvl="1">
              <a:spcBef>
                <a:spcPts val="300"/>
              </a:spcBef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3315384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Analog Elements Learning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Al's wide Intel template</Template>
  <TotalTime>356</TotalTime>
  <Words>999</Words>
  <Application>Microsoft Office PowerPoint</Application>
  <PresentationFormat>Widescreen</PresentationFormat>
  <Paragraphs>171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Neo Sans Intel</vt:lpstr>
      <vt:lpstr>Neo Sans Intel Medium</vt:lpstr>
      <vt:lpstr>blank</vt:lpstr>
      <vt:lpstr>3D XPoint™ Technology Competitive Landscape</vt:lpstr>
      <vt:lpstr>Executive Summary</vt:lpstr>
      <vt:lpstr>Many Industry Players Pursuing 3D XP Options (Select Examples of OTS+PCM &amp; RRAM Based…furthest along)</vt:lpstr>
      <vt:lpstr>Many Industry Players Pursuing 3D XP Options (Examples of Non-RRAM Memories – largely @ research level)</vt:lpstr>
      <vt:lpstr>Reference Material  (syncplicity links available for those wanting to spelunk)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3D XPoint™ Technology Competitive Landscape</dc:title>
  <dc:creator>Fazio, Al</dc:creator>
  <cp:keywords>CTPClassification=CTP_NT</cp:keywords>
  <cp:lastModifiedBy>Fazio, Al</cp:lastModifiedBy>
  <cp:revision>42</cp:revision>
  <dcterms:created xsi:type="dcterms:W3CDTF">2020-04-27T15:48:25Z</dcterms:created>
  <dcterms:modified xsi:type="dcterms:W3CDTF">2020-05-12T04:31:07Z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e511cd05-9f85-403d-a0d6-4660ae6ee9dd</vt:lpwstr>
  </property>
  <property fmtid="{D5CDD505-2E9C-101B-9397-08002B2CF9AE}" pid="3" name="CTP_TimeStamp">
    <vt:lpwstr>2020-05-12 04:31:06Z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