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7" r:id="rId5"/>
    <p:sldId id="258" r:id="rId6"/>
    <p:sldId id="280" r:id="rId7"/>
    <p:sldId id="292" r:id="rId8"/>
    <p:sldId id="310" r:id="rId9"/>
    <p:sldId id="317" r:id="rId10"/>
    <p:sldId id="313" r:id="rId11"/>
    <p:sldId id="314" r:id="rId12"/>
    <p:sldId id="312" r:id="rId13"/>
    <p:sldId id="318" r:id="rId14"/>
    <p:sldId id="285" r:id="rId15"/>
    <p:sldId id="286" r:id="rId16"/>
    <p:sldId id="287" r:id="rId17"/>
    <p:sldId id="315" r:id="rId18"/>
    <p:sldId id="309" r:id="rId19"/>
  </p:sldIdLst>
  <p:sldSz cx="12192000" cy="6858000"/>
  <p:notesSz cx="6858000" cy="9144000"/>
  <p:defaultTextStyle>
    <a:defPPr>
      <a:defRPr lang="en-US"/>
    </a:defPPr>
    <a:lvl1pPr marL="0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1pPr>
    <a:lvl2pPr marL="55408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2pPr>
    <a:lvl3pPr marL="110816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3pPr>
    <a:lvl4pPr marL="1662242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4pPr>
    <a:lvl5pPr marL="221632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5pPr>
    <a:lvl6pPr marL="277040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6pPr>
    <a:lvl7pPr marL="3324484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7pPr>
    <a:lvl8pPr marL="387856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8pPr>
    <a:lvl9pPr marL="443264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EA"/>
    <a:srgbClr val="0D6FFF"/>
    <a:srgbClr val="0064D2"/>
    <a:srgbClr val="0054B0"/>
    <a:srgbClr val="0071EE"/>
    <a:srgbClr val="0150ED"/>
    <a:srgbClr val="0E5EFE"/>
    <a:srgbClr val="1E69FE"/>
    <a:srgbClr val="004FEE"/>
    <a:srgbClr val="005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37" autoAdjust="0"/>
    <p:restoredTop sz="97030"/>
  </p:normalViewPr>
  <p:slideViewPr>
    <p:cSldViewPr>
      <p:cViewPr varScale="1">
        <p:scale>
          <a:sx n="118" d="100"/>
          <a:sy n="118" d="100"/>
        </p:scale>
        <p:origin x="114" y="10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5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EC177-E2E5-4455-82C1-178BA1878C7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04A1C-D9A7-450B-9BF6-70A1F0BF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3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33602">
              <a:defRPr/>
            </a:pPr>
            <a:fld id="{F00F366D-FF61-43D6-A0CC-ECEAE131B6BE}" type="slidenum">
              <a:rPr lang="en-US" sz="1800" kern="0">
                <a:solidFill>
                  <a:srgbClr val="000000"/>
                </a:solidFill>
              </a:rPr>
              <a:pPr defTabSz="933602">
                <a:defRPr/>
              </a:pPr>
              <a:t>3</a:t>
            </a:fld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295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</a:t>
            </a:r>
            <a:r>
              <a:rPr lang="en-US" baseline="0" dirty="0"/>
              <a:t> models are scaled the same.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20 series is slightly taller (400 nm + 300 nm).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9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02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BA5E-AFF1-470A-B870-6AD250EE6C6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2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379"/>
            <a:ext cx="10363200" cy="1012825"/>
          </a:xfrm>
        </p:spPr>
        <p:txBody>
          <a:bodyPr/>
          <a:lstStyle>
            <a:lvl1pPr>
              <a:defRPr sz="48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534400" cy="533401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908" b="1"/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133600"/>
            <a:ext cx="10363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2"/>
          </a:xfrm>
        </p:spPr>
        <p:txBody>
          <a:bodyPr/>
          <a:lstStyle>
            <a:lvl1pPr>
              <a:defRPr sz="3878"/>
            </a:lvl1pPr>
            <a:lvl2pPr>
              <a:defRPr sz="3393"/>
            </a:lvl2pPr>
            <a:lvl3pPr>
              <a:defRPr sz="2908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8"/>
            </a:lvl1pPr>
            <a:lvl2pPr marL="554035" indent="0">
              <a:buNone/>
              <a:defRPr sz="3393"/>
            </a:lvl2pPr>
            <a:lvl3pPr marL="1108070" indent="0">
              <a:buNone/>
              <a:defRPr sz="2908"/>
            </a:lvl3pPr>
            <a:lvl4pPr marL="1662105" indent="0">
              <a:buNone/>
              <a:defRPr sz="2424"/>
            </a:lvl4pPr>
            <a:lvl5pPr marL="2216140" indent="0">
              <a:buNone/>
              <a:defRPr sz="2424"/>
            </a:lvl5pPr>
            <a:lvl6pPr marL="2770175" indent="0">
              <a:buNone/>
              <a:defRPr sz="2424"/>
            </a:lvl6pPr>
            <a:lvl7pPr marL="3324210" indent="0">
              <a:buNone/>
              <a:defRPr sz="2424"/>
            </a:lvl7pPr>
            <a:lvl8pPr marL="3878245" indent="0">
              <a:buNone/>
              <a:defRPr sz="2424"/>
            </a:lvl8pPr>
            <a:lvl9pPr marL="4432280" indent="0">
              <a:buNone/>
              <a:defRPr sz="24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399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399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0073" y="776330"/>
            <a:ext cx="108712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 dirty="0">
                <a:latin typeface="Calibri" pitchFamily="34" charset="0"/>
                <a:cs typeface="Calibri" pitchFamily="34" charset="0"/>
              </a:rPr>
              <a:t>Phases:</a:t>
            </a:r>
            <a:r>
              <a:rPr lang="en-US" sz="1454" dirty="0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en-US" sz="1212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1-Assumption 2-Symptom 3-Speculation</a:t>
            </a:r>
            <a:r>
              <a:rPr lang="en-US" sz="1212" i="1" baseline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with limited data 4-Segmentation 5-ID’d 6-Containment deployed 7-Root cause validated</a:t>
            </a:r>
            <a:endParaRPr lang="en-US" sz="1454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64" y="62728"/>
            <a:ext cx="9882909" cy="457200"/>
          </a:xfrm>
        </p:spPr>
        <p:txBody>
          <a:bodyPr/>
          <a:lstStyle>
            <a:lvl1pPr algn="l">
              <a:defRPr sz="3393" baseline="0"/>
            </a:lvl1pPr>
          </a:lstStyle>
          <a:p>
            <a:r>
              <a:rPr lang="en-US" dirty="0"/>
              <a:t>(Enter Heading for Topic or Problem Statement)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0073" y="519928"/>
            <a:ext cx="85344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 dirty="0">
                <a:latin typeface="Calibri" pitchFamily="34" charset="0"/>
                <a:cs typeface="Calibri" pitchFamily="34" charset="0"/>
              </a:rPr>
              <a:t>Risk:</a:t>
            </a:r>
            <a:r>
              <a:rPr lang="en-US" sz="1454" b="0" u="none" baseline="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54" b="0" u="none" baseline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454" b="0" u="none" baseline="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212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1-Showstopper 1.5-High Risk/No Data 2-High Risk</a:t>
            </a:r>
            <a:r>
              <a:rPr lang="en-US" sz="1212" i="1" baseline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12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2.5-No Data 3-Med Risk 4-Low</a:t>
            </a:r>
            <a:r>
              <a:rPr lang="en-US" sz="1212" i="1" baseline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risk 5-cert.</a:t>
            </a:r>
            <a:endParaRPr lang="en-US" sz="1454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20" hasCustomPrompt="1"/>
          </p:nvPr>
        </p:nvSpPr>
        <p:spPr>
          <a:xfrm>
            <a:off x="757382" y="566531"/>
            <a:ext cx="812800" cy="239797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1454" b="1" baseline="0">
                <a:solidFill>
                  <a:srgbClr val="FF0000"/>
                </a:solidFill>
              </a:defRPr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 dirty="0"/>
              <a:t>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57382" y="776331"/>
            <a:ext cx="812800" cy="244752"/>
          </a:xfrm>
        </p:spPr>
        <p:txBody>
          <a:bodyPr anchor="t" anchorCtr="0"/>
          <a:lstStyle>
            <a:lvl1pPr marL="0" indent="0" algn="l">
              <a:buNone/>
              <a:defRPr sz="1454" b="1" baseline="0">
                <a:solidFill>
                  <a:srgbClr val="FF0000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Stage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9652001" y="573668"/>
            <a:ext cx="2435412" cy="281922"/>
          </a:xfrm>
        </p:spPr>
        <p:txBody>
          <a:bodyPr anchor="b"/>
          <a:lstStyle>
            <a:lvl1pPr marL="0" indent="0" algn="r">
              <a:buNone/>
              <a:defRPr sz="1454" b="1" baseline="0">
                <a:solidFill>
                  <a:schemeClr val="accent2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Date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9605818" y="12505"/>
            <a:ext cx="249381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dirty="0">
                <a:solidFill>
                  <a:srgbClr val="FF0000"/>
                </a:solidFill>
                <a:latin typeface="Neo Sans Intel Medium" pitchFamily="34" charset="0"/>
              </a:rPr>
              <a:t>Intel Confidential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0714182" y="843545"/>
            <a:ext cx="1246909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r>
              <a:rPr lang="en-US" sz="1454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3CBE715E-4167-445E-8F25-69DFD044E05F}" type="slidenum">
              <a:rPr lang="en-US" sz="1454" b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pPr algn="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 dirty="0">
              <a:solidFill>
                <a:schemeClr val="accent2"/>
              </a:solidFill>
              <a:latin typeface="Neo Sans Inte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2364" y="6463641"/>
            <a:ext cx="12007273" cy="38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3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1656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1280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2032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1656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81280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182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Goal vs. Gap)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525818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Model)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497454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Supporting Results)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497454" y="3983026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Plan and Projection)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4525818" y="3970522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Strategy)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54182" y="3970522"/>
            <a:ext cx="3140364" cy="265363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Owners &amp; Status)</a:t>
            </a:r>
          </a:p>
        </p:txBody>
      </p:sp>
    </p:spTree>
    <p:extLst>
      <p:ext uri="{BB962C8B-B14F-4D97-AF65-F5344CB8AC3E}">
        <p14:creationId xmlns:p14="http://schemas.microsoft.com/office/powerpoint/2010/main" val="246883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54035" indent="0" algn="ctr">
              <a:buNone/>
              <a:defRPr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47" b="1" cap="sm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035" indent="0">
              <a:buNone/>
              <a:defRPr sz="2181"/>
            </a:lvl2pPr>
            <a:lvl3pPr marL="1108070" indent="0">
              <a:buNone/>
              <a:defRPr sz="1939"/>
            </a:lvl3pPr>
            <a:lvl4pPr marL="1662105" indent="0">
              <a:buNone/>
              <a:defRPr sz="1697"/>
            </a:lvl4pPr>
            <a:lvl5pPr marL="2216140" indent="0">
              <a:buNone/>
              <a:defRPr sz="1697"/>
            </a:lvl5pPr>
            <a:lvl6pPr marL="2770175" indent="0">
              <a:buNone/>
              <a:defRPr sz="1697"/>
            </a:lvl6pPr>
            <a:lvl7pPr marL="3324210" indent="0">
              <a:buNone/>
              <a:defRPr sz="1697"/>
            </a:lvl7pPr>
            <a:lvl8pPr marL="3878245" indent="0">
              <a:buNone/>
              <a:defRPr sz="1697"/>
            </a:lvl8pPr>
            <a:lvl9pPr marL="4432280" indent="0">
              <a:buNone/>
              <a:defRPr sz="16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4"/>
            <a:ext cx="5389034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0000" y="6621722"/>
            <a:ext cx="2133600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fld id="{3CBE715E-4167-445E-8F25-69DFD044E05F}" type="slidenum">
              <a:rPr lang="en-US" sz="1454" b="0" smtClean="0">
                <a:latin typeface="Calibri" pitchFamily="34" charset="0"/>
                <a:cs typeface="Calibri" pitchFamily="34" charset="0"/>
              </a:rPr>
              <a:pPr algn="ct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 dirty="0">
              <a:latin typeface="Neo Sans Int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6534554"/>
            <a:ext cx="4013201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baseline="0" dirty="0">
                <a:latin typeface="Calibri" pitchFamily="34" charset="0"/>
                <a:cs typeface="Calibri" pitchFamily="34" charset="0"/>
              </a:rPr>
              <a:t>NSG Advanced Pathfinding</a:t>
            </a:r>
            <a:endParaRPr lang="en-US" sz="1454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13164" y="6471760"/>
            <a:ext cx="2701636" cy="3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697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Intel Top Secret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92363" y="6477003"/>
            <a:ext cx="593437" cy="36849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5pPr>
      <a:lvl6pPr marL="55403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6pPr>
      <a:lvl7pPr marL="110807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7pPr>
      <a:lvl8pPr marL="166210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8pPr>
      <a:lvl9pPr marL="221614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9pPr>
    </p:titleStyle>
    <p:bodyStyle>
      <a:lvl1pPr marL="415526" indent="-415526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•"/>
        <a:defRPr sz="3878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0307" indent="-346272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3878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8508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3393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939122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49315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04719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6pPr>
      <a:lvl7pPr marL="360122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7pPr>
      <a:lvl8pPr marL="415526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8pPr>
      <a:lvl9pPr marL="470929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em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C7EB-82EA-2F44-9CE6-85D3359A9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3D </a:t>
            </a:r>
            <a:r>
              <a:rPr lang="en-US" sz="4000" dirty="0" err="1"/>
              <a:t>XPoint</a:t>
            </a:r>
            <a:r>
              <a:rPr lang="en-US" sz="4000" dirty="0"/>
              <a:t>™/</a:t>
            </a:r>
            <a:r>
              <a:rPr lang="en-US" sz="4000" dirty="0" err="1"/>
              <a:t>Optane</a:t>
            </a:r>
            <a:r>
              <a:rPr lang="en-US" sz="4000" dirty="0"/>
              <a:t>™ TD Roadmap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DCBA4-DD72-584F-A76E-6BB7A0CFAF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DerChang Kau, WW20.2/2020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77467-4947-834F-B23F-CD8D4BF05E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90800" y="2438400"/>
            <a:ext cx="8686800" cy="3962400"/>
          </a:xfrm>
        </p:spPr>
        <p:txBody>
          <a:bodyPr/>
          <a:lstStyle/>
          <a:p>
            <a:r>
              <a:rPr lang="en-US" sz="2800" dirty="0"/>
              <a:t>Executive Summary</a:t>
            </a:r>
          </a:p>
          <a:p>
            <a:r>
              <a:rPr lang="en-US" sz="2800" dirty="0"/>
              <a:t>Technology Overview &amp; Process Roadmap</a:t>
            </a:r>
          </a:p>
          <a:p>
            <a:r>
              <a:rPr lang="en-US" sz="2800" dirty="0"/>
              <a:t>Competitive Landscape </a:t>
            </a:r>
          </a:p>
          <a:p>
            <a:r>
              <a:rPr lang="en-US" sz="2800" dirty="0"/>
              <a:t>Scaling Challenge &amp; Research Topics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1199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63F453-F80F-4665-A555-EBC0B4F94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Material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8CA52-2A23-4A97-82FC-74F184912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6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44449"/>
            <a:ext cx="10972800" cy="988747"/>
          </a:xfrm>
        </p:spPr>
        <p:txBody>
          <a:bodyPr/>
          <a:lstStyle/>
          <a:p>
            <a:r>
              <a:rPr lang="en-US" sz="3600" dirty="0"/>
              <a:t>Academic R&amp;D on 3D XP Based on OTS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1D467B-45C1-6E42-9AE7-E88B25741C89}"/>
              </a:ext>
            </a:extLst>
          </p:cNvPr>
          <p:cNvGrpSpPr/>
          <p:nvPr/>
        </p:nvGrpSpPr>
        <p:grpSpPr>
          <a:xfrm>
            <a:off x="762000" y="1233196"/>
            <a:ext cx="10820400" cy="5167604"/>
            <a:chOff x="145930" y="1237331"/>
            <a:chExt cx="12046070" cy="54774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6872" y="1237331"/>
              <a:ext cx="5597992" cy="109095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730069" y="1782810"/>
              <a:ext cx="987668" cy="3318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Neo Sans Intel"/>
                  <a:cs typeface="Neo Sans Intel"/>
                </a:rPr>
                <a:t>ASU, 2019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5018" y="2691925"/>
              <a:ext cx="5606982" cy="17618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87672" y="3008033"/>
              <a:ext cx="2192847" cy="4977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/>
                  </a:solidFill>
                  <a:latin typeface="Neo Sans Intel"/>
                  <a:cs typeface="Neo Sans Intel"/>
                </a:rPr>
                <a:t>Academic consortium, </a:t>
              </a:r>
            </a:p>
            <a:p>
              <a:r>
                <a:rPr lang="en-US" sz="1050" dirty="0">
                  <a:solidFill>
                    <a:schemeClr val="tx2"/>
                  </a:solidFill>
                  <a:latin typeface="Neo Sans Intel"/>
                  <a:cs typeface="Neo Sans Intel"/>
                </a:rPr>
                <a:t>Chinese Academy of Sciences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930" y="3145007"/>
              <a:ext cx="6027607" cy="1937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12695" y="3717607"/>
              <a:ext cx="2398777" cy="5162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solidFill>
                    <a:schemeClr val="tx2"/>
                  </a:solidFill>
                  <a:latin typeface="Neo Sans Intel"/>
                  <a:cs typeface="Neo Sans Intel"/>
                </a:rPr>
                <a:t>Univ</a:t>
              </a:r>
              <a:r>
                <a:rPr lang="en-US" sz="1100" dirty="0">
                  <a:solidFill>
                    <a:schemeClr val="tx2"/>
                  </a:solidFill>
                  <a:latin typeface="Neo Sans Intel"/>
                  <a:cs typeface="Neo Sans Intel"/>
                </a:rPr>
                <a:t> of Grenoble, </a:t>
              </a:r>
            </a:p>
            <a:p>
              <a:r>
                <a:rPr lang="en-US" sz="1100" dirty="0">
                  <a:solidFill>
                    <a:schemeClr val="tx2"/>
                  </a:solidFill>
                  <a:latin typeface="Neo Sans Intel"/>
                  <a:cs typeface="Neo Sans Intel"/>
                </a:rPr>
                <a:t>MINATECH, France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8600" y="5019318"/>
              <a:ext cx="5745664" cy="16954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872800" y="5590033"/>
              <a:ext cx="2398777" cy="3134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latin typeface="Neo Sans Intel"/>
                  <a:cs typeface="Neo Sans Intel"/>
                </a:rPr>
                <a:t>POSTECH, SK Hynix, Korea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930" y="1364160"/>
              <a:ext cx="5358758" cy="99636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4696" y="2436913"/>
              <a:ext cx="6096000" cy="3042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50" dirty="0"/>
                <a:t>2019 Electron Devices Technology and Manufacturing Conference (EDTM)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57641" y="2121720"/>
              <a:ext cx="1254439" cy="3134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latin typeface="Neo Sans Intel"/>
                  <a:cs typeface="Neo Sans Intel"/>
                </a:rPr>
                <a:t>HU, NTU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37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63136" y="6456193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Intel Clear Light" panose="020B0404020203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817400"/>
              </p:ext>
            </p:extLst>
          </p:nvPr>
        </p:nvGraphicFramePr>
        <p:xfrm>
          <a:off x="1066800" y="1393189"/>
          <a:ext cx="10073640" cy="4780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Company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Memory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Type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Memory Mechanism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Cons?*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R&amp;D Effort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59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Avalanche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1S-1MRAM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MRAM with Threshold Selector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Stackable 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4f2 ;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High NL; Lo </a:t>
                      </a:r>
                      <a:r>
                        <a:rPr lang="en-US" sz="14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Ioff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Disturb; Operating Window (Variability);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Internal R&amp;D; limited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array demo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1S-1CBRAM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CBRAM with threshold selector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Stackable 4F2; 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NL; Lo </a:t>
                      </a:r>
                      <a:r>
                        <a:rPr lang="en-US" sz="14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Ioff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“Stuck-at” 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Internal R&amp;D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Namlab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/Global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Foundries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FeFET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HfO2 based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FerroFET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Speed + Low voltage; CMOS compatible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Variability; Endurance;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Univ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Internal R&amp;D; device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IMEC 3D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FeFET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FeFET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HfO2 based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FerroFET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Density 3D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NAND like;  BE ALD process;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Variability; High Op Voltage; Endurance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Internal R&amp;D; device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1FTJ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HfO2 based Ferro tunnel 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Selector-less; 3D Stackable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NL; Variability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Internal R&amp;D; device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Kilopass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TC 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Thyristor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(3D)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Vertical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thyristor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stackable; high speed; 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Epi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abrupt 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junctions;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Internal R&amp;D; mostly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simulations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Sunrise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 NOR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Known Material Base (Silicon)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Large block, Slow Erase (not memory friendly?)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Micron (Intel)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Self-Select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 simplicity,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Decoder footprint and access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Intel/Micron JDP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6720" y="137197"/>
            <a:ext cx="10972800" cy="988747"/>
          </a:xfrm>
        </p:spPr>
        <p:txBody>
          <a:bodyPr>
            <a:noAutofit/>
          </a:bodyPr>
          <a:lstStyle/>
          <a:p>
            <a:r>
              <a:rPr lang="en-US" sz="3600" dirty="0"/>
              <a:t>Many Industry Players Pursuing 3DXP Options</a:t>
            </a:r>
            <a:br>
              <a:rPr lang="en-US" sz="3600" dirty="0"/>
            </a:br>
            <a:r>
              <a:rPr lang="en-US" sz="2000" dirty="0"/>
              <a:t>(Examples of Non-RRAM Memories)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568463" y="1765692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MRAM 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Based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850433" y="2895600"/>
            <a:ext cx="193999" cy="1467671"/>
          </a:xfrm>
          <a:prstGeom prst="leftBrac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86541" y="3534719"/>
            <a:ext cx="1292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Ferroelectric Based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647775" y="4560461"/>
            <a:ext cx="591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T-RAM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3689" y="6230525"/>
            <a:ext cx="5418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tx2"/>
                </a:solidFill>
                <a:latin typeface="Neo Sans Intel"/>
                <a:cs typeface="Neo Sans Intel"/>
              </a:rPr>
              <a:t>* Perception based on understanding of memory switching mechanism and published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3450" y="5091375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NOR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3B328-683F-9E40-BE8D-99FBF3F7FE7A}"/>
              </a:ext>
            </a:extLst>
          </p:cNvPr>
          <p:cNvSpPr txBox="1"/>
          <p:nvPr/>
        </p:nvSpPr>
        <p:spPr>
          <a:xfrm rot="16200000">
            <a:off x="588134" y="2340690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CBRAM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Based</a:t>
            </a:r>
          </a:p>
        </p:txBody>
      </p:sp>
    </p:spTree>
    <p:extLst>
      <p:ext uri="{BB962C8B-B14F-4D97-AF65-F5344CB8AC3E}">
        <p14:creationId xmlns:p14="http://schemas.microsoft.com/office/powerpoint/2010/main" val="1816390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73907"/>
            <a:ext cx="10972800" cy="721224"/>
          </a:xfrm>
        </p:spPr>
        <p:txBody>
          <a:bodyPr>
            <a:noAutofit/>
          </a:bodyPr>
          <a:lstStyle/>
          <a:p>
            <a:r>
              <a:rPr lang="en-US" sz="3200" dirty="0"/>
              <a:t>Many Industry Players Pursuing 3D XP Options</a:t>
            </a:r>
            <a:br>
              <a:rPr lang="en-US" sz="3200" dirty="0"/>
            </a:br>
            <a:r>
              <a:rPr lang="en-US" sz="1600" dirty="0"/>
              <a:t>(Select Examples of OTS+PCM &amp; RRAM Based…furthest along)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3611" y="6287349"/>
            <a:ext cx="5418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tx2"/>
                </a:solidFill>
                <a:latin typeface="Neo Sans Intel"/>
                <a:cs typeface="Neo Sans Intel"/>
              </a:rPr>
              <a:t>* Perception based on understanding of memory switching mechanism and published data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26720" y="888716"/>
          <a:ext cx="11624760" cy="2388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6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02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32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08697">
                  <a:extLst>
                    <a:ext uri="{9D8B030D-6E8A-4147-A177-3AD203B41FA5}">
                      <a16:colId xmlns:a16="http://schemas.microsoft.com/office/drawing/2014/main" val="2067339503"/>
                    </a:ext>
                  </a:extLst>
                </a:gridCol>
              </a:tblGrid>
              <a:tr h="2978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Memory</a:t>
                      </a:r>
                      <a:r>
                        <a:rPr lang="en-US" sz="1200" baseline="0" dirty="0"/>
                        <a:t> 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Memory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R&amp;D Effort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Overall 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661">
                <a:tc>
                  <a:txBody>
                    <a:bodyPr/>
                    <a:lstStyle/>
                    <a:p>
                      <a:r>
                        <a:rPr lang="en-US" sz="1200" dirty="0"/>
                        <a:t>Hynix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 + PCM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3D stackable; Engineering composition for RW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Array demo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Most aggressive publications; Publications closest to Intel capability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865539"/>
                  </a:ext>
                </a:extLst>
              </a:tr>
              <a:tr h="357661">
                <a:tc>
                  <a:txBody>
                    <a:bodyPr/>
                    <a:lstStyle/>
                    <a:p>
                      <a:r>
                        <a:rPr lang="en-US" sz="1200" dirty="0"/>
                        <a:t>IBM / </a:t>
                      </a:r>
                      <a:r>
                        <a:rPr lang="en-US" sz="1200" dirty="0" err="1"/>
                        <a:t>Macronix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1T1R =&gt; 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OTS+PCM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3D stackable; Engineering composition for thermal 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Limited</a:t>
                      </a:r>
                      <a:r>
                        <a:rPr lang="en-US" sz="1200" baseline="0" dirty="0"/>
                        <a:t> operating window (Variability?)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Small</a:t>
                      </a:r>
                      <a:r>
                        <a:rPr lang="en-US" sz="1200" baseline="0" dirty="0"/>
                        <a:t> a</a:t>
                      </a:r>
                      <a:r>
                        <a:rPr lang="en-US" sz="1200" dirty="0"/>
                        <a:t>rray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Research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556">
                <a:tc>
                  <a:txBody>
                    <a:bodyPr/>
                    <a:lstStyle/>
                    <a:p>
                      <a:r>
                        <a:rPr lang="en-US" sz="1200" dirty="0"/>
                        <a:t>IMEC/</a:t>
                      </a:r>
                      <a:r>
                        <a:rPr lang="en-US" sz="1200" baseline="0" dirty="0"/>
                        <a:t> CEA-LETI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1S1R 3DXP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OTS+PCM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3D stackable;</a:t>
                      </a:r>
                      <a:r>
                        <a:rPr lang="en-US" sz="1200" baseline="0" dirty="0"/>
                        <a:t> Binary alloys based OTS Selectors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Limited</a:t>
                      </a:r>
                      <a:r>
                        <a:rPr lang="en-US" sz="1200" baseline="0" dirty="0"/>
                        <a:t> operating window (Variability?)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device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08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Research Level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715">
                <a:tc>
                  <a:txBody>
                    <a:bodyPr/>
                    <a:lstStyle/>
                    <a:p>
                      <a:r>
                        <a:rPr lang="en-US" sz="1200" dirty="0"/>
                        <a:t>Multiple </a:t>
                      </a:r>
                      <a:r>
                        <a:rPr lang="en-US" sz="1200" dirty="0" err="1"/>
                        <a:t>Univ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3DXP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 + PCM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Materials engineering</a:t>
                      </a:r>
                      <a:r>
                        <a:rPr lang="en-US" sz="1200" baseline="0" dirty="0"/>
                        <a:t> for Scalability, Reliability, Extendibility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 array</a:t>
                      </a:r>
                      <a:r>
                        <a:rPr lang="en-US" sz="1200" baseline="0" dirty="0"/>
                        <a:t> data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Device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08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Research Level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 rot="16200000">
            <a:off x="-274431" y="1945101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OTS + PCM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DD17F5-2CC1-4522-B17F-19ECA5B19661}"/>
              </a:ext>
            </a:extLst>
          </p:cNvPr>
          <p:cNvGraphicFramePr>
            <a:graphicFrameLocks noGrp="1"/>
          </p:cNvGraphicFramePr>
          <p:nvPr/>
        </p:nvGraphicFramePr>
        <p:xfrm>
          <a:off x="426720" y="3361269"/>
          <a:ext cx="1170697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96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32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6710">
                  <a:extLst>
                    <a:ext uri="{9D8B030D-6E8A-4147-A177-3AD203B41FA5}">
                      <a16:colId xmlns:a16="http://schemas.microsoft.com/office/drawing/2014/main" val="19791303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Memory</a:t>
                      </a:r>
                      <a:r>
                        <a:rPr lang="en-US" sz="1200" baseline="0" dirty="0"/>
                        <a:t> 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Memory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R&amp;D Effort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Overall 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Sandisk</a:t>
                      </a:r>
                      <a:r>
                        <a:rPr lang="en-US" sz="1200" dirty="0"/>
                        <a:t>/WD/Unity/Rambus/4DS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1R (filament / interfacial)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(Non)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linear RRAM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Stackable </a:t>
                      </a:r>
                      <a:r>
                        <a:rPr lang="en-US" sz="1200" dirty="0"/>
                        <a:t>4f2;</a:t>
                      </a:r>
                      <a:r>
                        <a:rPr lang="en-US" sz="1200" baseline="0" dirty="0"/>
                        <a:t> 3D RRAM (Selector-less)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Variability(stochastic); High R at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University</a:t>
                      </a:r>
                      <a:r>
                        <a:rPr lang="en-US" sz="1200" baseline="0" dirty="0"/>
                        <a:t> Collab, internal R&amp;D; Limited Array Demo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Dropped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Hynix/HP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SiOx</a:t>
                      </a:r>
                      <a:r>
                        <a:rPr lang="en-US" sz="1200" dirty="0"/>
                        <a:t>(S)/ ox-RRAM</a:t>
                      </a:r>
                    </a:p>
                    <a:p>
                      <a:r>
                        <a:rPr lang="en-US" sz="1200" dirty="0" err="1"/>
                        <a:t>NbOx</a:t>
                      </a:r>
                      <a:r>
                        <a:rPr lang="en-US" sz="1200" dirty="0"/>
                        <a:t> Selector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3D RRAM; </a:t>
                      </a:r>
                      <a:r>
                        <a:rPr lang="en-US" sz="1200" baseline="0" dirty="0"/>
                        <a:t> Scaled (filament)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Variability(stochastic); RRAM</a:t>
                      </a:r>
                      <a:r>
                        <a:rPr lang="en-US" sz="1200" baseline="0" dirty="0"/>
                        <a:t> compatibility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Array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Dropped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Crossbar/SMIC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1T-nR; 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Oxide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Stackable </a:t>
                      </a:r>
                      <a:r>
                        <a:rPr lang="en-US" sz="1200" dirty="0"/>
                        <a:t>4f2; High NL; FAAST</a:t>
                      </a:r>
                      <a:r>
                        <a:rPr lang="en-US" sz="1200" baseline="0" dirty="0"/>
                        <a:t> selector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Disturb; Variability;</a:t>
                      </a:r>
                      <a:r>
                        <a:rPr lang="en-US" sz="1200" baseline="0" dirty="0"/>
                        <a:t> Integration Compatibility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Array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Deemed Low Probability of Success for 1S1R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Sony (Previously in JDP w/Micron)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1T1R =&gt; 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OTS(s) + CBRAM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Stackable </a:t>
                      </a:r>
                      <a:r>
                        <a:rPr lang="en-US" sz="1200" dirty="0"/>
                        <a:t>4f2; High 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Complex integration for</a:t>
                      </a:r>
                      <a:r>
                        <a:rPr lang="en-US" sz="1200" baseline="0" dirty="0"/>
                        <a:t> Cu; Disturb; Variability;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Array</a:t>
                      </a:r>
                      <a:r>
                        <a:rPr lang="en-US" sz="1200" baseline="0" dirty="0"/>
                        <a:t> Level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Internal: Low Prop of Success;</a:t>
                      </a:r>
                    </a:p>
                    <a:p>
                      <a:r>
                        <a:rPr lang="en-US" sz="1200" dirty="0"/>
                        <a:t>External: (</a:t>
                      </a:r>
                      <a:r>
                        <a:rPr lang="en-US" sz="1200" dirty="0" err="1"/>
                        <a:t>Yole</a:t>
                      </a:r>
                      <a:r>
                        <a:rPr lang="en-US" sz="1200" dirty="0"/>
                        <a:t>)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Sony plans low-latency drives TB-capacity in 2020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Nantero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1T-1R;</a:t>
                      </a:r>
                      <a:r>
                        <a:rPr lang="en-US" sz="1200" baseline="0" dirty="0"/>
                        <a:t> 1R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CNT based RRAM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Selector-less 4F2;</a:t>
                      </a:r>
                    </a:p>
                    <a:p>
                      <a:r>
                        <a:rPr lang="en-US" sz="1200" dirty="0"/>
                        <a:t>High Speed;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 NL; Inhibit / Disturb; Variability;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Univ</a:t>
                      </a:r>
                      <a:r>
                        <a:rPr lang="en-US" sz="1200" dirty="0"/>
                        <a:t> and Internal R&amp;D; Limited Array</a:t>
                      </a:r>
                      <a:r>
                        <a:rPr lang="en-US" sz="1200" baseline="0" dirty="0"/>
                        <a:t> Demo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Internal: Low Prob. of Success;</a:t>
                      </a:r>
                    </a:p>
                    <a:p>
                      <a:r>
                        <a:rPr lang="en-US" sz="1200" dirty="0"/>
                        <a:t>External: Dell venture backed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D3AEAAE-C99E-43B2-B931-BD624993943D}"/>
              </a:ext>
            </a:extLst>
          </p:cNvPr>
          <p:cNvSpPr txBox="1"/>
          <p:nvPr/>
        </p:nvSpPr>
        <p:spPr>
          <a:xfrm rot="16200000">
            <a:off x="-58027" y="482152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RRAM</a:t>
            </a:r>
          </a:p>
        </p:txBody>
      </p:sp>
    </p:spTree>
    <p:extLst>
      <p:ext uri="{BB962C8B-B14F-4D97-AF65-F5344CB8AC3E}">
        <p14:creationId xmlns:p14="http://schemas.microsoft.com/office/powerpoint/2010/main" val="110550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4B0178-82F1-0F44-ABE8-4E84B64D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Pathfinding Stage/Maturity Definitions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B679D46-6656-F948-AC90-88DEBC7E7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800" dirty="0"/>
              <a:t>(Similar to “POR”, “PrePOR” and “Ideas” in TD program) </a:t>
            </a:r>
          </a:p>
          <a:p>
            <a:pPr marL="0" indent="0" algn="ctr">
              <a:buNone/>
            </a:pPr>
            <a:endParaRPr lang="en-US" sz="1800" dirty="0"/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1800" u="sng" cap="small" dirty="0">
                <a:highlight>
                  <a:srgbClr val="D3D3D3"/>
                </a:highlight>
                <a:ea typeface="PMingLiU" panose="02020500000000000000" pitchFamily="18" charset="-120"/>
                <a:cs typeface="Times New Roman" panose="02020603050405020304" pitchFamily="18" charset="0"/>
              </a:rPr>
              <a:t>Concept</a:t>
            </a:r>
            <a:r>
              <a:rPr lang="en-US" sz="1800" cap="small" dirty="0">
                <a:highlight>
                  <a:srgbClr val="D3D3D3"/>
                </a:highlight>
                <a:ea typeface="PMingLiU" panose="02020500000000000000" pitchFamily="18" charset="-120"/>
                <a:cs typeface="Times New Roman" panose="02020603050405020304" pitchFamily="18" charset="0"/>
              </a:rPr>
              <a:t>:</a:t>
            </a:r>
            <a:r>
              <a:rPr lang="en-US" sz="1800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ea typeface="PMingLiU" panose="02020500000000000000" pitchFamily="18" charset="-120"/>
                <a:cs typeface="Times New Roman" panose="02020603050405020304" pitchFamily="18" charset="0"/>
              </a:rPr>
              <a:t>Ideas with first principle / trust-worthy empirical</a:t>
            </a:r>
            <a:endParaRPr lang="en-US" sz="1800" b="0" dirty="0"/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n-US" sz="1800" u="sng" cap="small" dirty="0">
                <a:highlight>
                  <a:srgbClr val="FFFF00"/>
                </a:highlight>
                <a:ea typeface="PMingLiU" panose="02020500000000000000" pitchFamily="18" charset="-120"/>
                <a:cs typeface="Times New Roman" panose="02020603050405020304" pitchFamily="18" charset="0"/>
              </a:rPr>
              <a:t>Early Research</a:t>
            </a:r>
            <a:r>
              <a:rPr lang="en-US" sz="1800" cap="small" dirty="0">
                <a:highlight>
                  <a:srgbClr val="FFFF00"/>
                </a:highlight>
                <a:ea typeface="PMingLiU" panose="02020500000000000000" pitchFamily="18" charset="-120"/>
                <a:cs typeface="Times New Roman" panose="02020603050405020304" pitchFamily="18" charset="0"/>
              </a:rPr>
              <a:t>:</a:t>
            </a:r>
            <a:r>
              <a:rPr lang="en-US" sz="1800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ea typeface="PMingLiU" panose="02020500000000000000" pitchFamily="18" charset="-120"/>
                <a:cs typeface="Times New Roman" panose="02020603050405020304" pitchFamily="18" charset="0"/>
              </a:rPr>
              <a:t>Incumbent identified, competition surveyed, papers studied, landing zone emerging</a:t>
            </a:r>
          </a:p>
          <a:p>
            <a:pPr marL="457200" marR="0" lvl="0" indent="-457200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800" u="sng" cap="small" dirty="0">
                <a:highlight>
                  <a:srgbClr val="00FFFF"/>
                </a:highlight>
                <a:ea typeface="PMingLiU" panose="02020500000000000000" pitchFamily="18" charset="-120"/>
                <a:cs typeface="Times New Roman" panose="02020603050405020304" pitchFamily="18" charset="0"/>
              </a:rPr>
              <a:t>Path Validation</a:t>
            </a:r>
            <a:r>
              <a:rPr lang="en-US" sz="1800" cap="small" dirty="0">
                <a:highlight>
                  <a:srgbClr val="00FFFF"/>
                </a:highlight>
                <a:ea typeface="PMingLiU" panose="02020500000000000000" pitchFamily="18" charset="-120"/>
                <a:cs typeface="Times New Roman" panose="02020603050405020304" pitchFamily="18" charset="0"/>
              </a:rPr>
              <a:t>:</a:t>
            </a:r>
            <a:r>
              <a:rPr lang="en-US" sz="1800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ea typeface="PMingLiU" panose="02020500000000000000" pitchFamily="18" charset="-120"/>
                <a:cs typeface="Times New Roman" panose="02020603050405020304" pitchFamily="18" charset="0"/>
              </a:rPr>
              <a:t>to validate, quantify, justify for the value proposition and identify execution paths 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800" u="sng" cap="small" dirty="0">
                <a:highlight>
                  <a:srgbClr val="00FF00"/>
                </a:highlight>
                <a:ea typeface="PMingLiU" panose="02020500000000000000" pitchFamily="18" charset="-120"/>
                <a:cs typeface="Times New Roman" panose="02020603050405020304" pitchFamily="18" charset="0"/>
              </a:rPr>
              <a:t>Module Definition</a:t>
            </a:r>
            <a:r>
              <a:rPr lang="en-US" sz="1800" cap="small" dirty="0">
                <a:highlight>
                  <a:srgbClr val="00FF00"/>
                </a:highlight>
                <a:ea typeface="PMingLiU" panose="02020500000000000000" pitchFamily="18" charset="-120"/>
                <a:cs typeface="Times New Roman" panose="02020603050405020304" pitchFamily="18" charset="0"/>
              </a:rPr>
              <a:t>:</a:t>
            </a:r>
            <a:r>
              <a:rPr lang="en-US" sz="1800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ea typeface="PMingLiU" panose="02020500000000000000" pitchFamily="18" charset="-120"/>
                <a:cs typeface="Times New Roman" panose="02020603050405020304" pitchFamily="18" charset="0"/>
              </a:rPr>
              <a:t>Critical logistics and infrastructures identified for intercept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u="sng" cap="small" dirty="0">
                <a:ea typeface="PMingLiU" panose="02020500000000000000" pitchFamily="18" charset="-120"/>
                <a:cs typeface="Times New Roman" panose="02020603050405020304" pitchFamily="18" charset="0"/>
              </a:rPr>
              <a:t>Exiting Path-finding</a:t>
            </a:r>
            <a:r>
              <a:rPr lang="en-US" sz="1800" cap="small" dirty="0">
                <a:ea typeface="PMingLiU" panose="02020500000000000000" pitchFamily="18" charset="-120"/>
                <a:cs typeface="Times New Roman" panose="02020603050405020304" pitchFamily="18" charset="0"/>
              </a:rPr>
              <a:t>:</a:t>
            </a:r>
            <a:r>
              <a:rPr lang="en-US" sz="1800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ea typeface="PMingLiU" panose="02020500000000000000" pitchFamily="18" charset="-120"/>
                <a:cs typeface="Times New Roman" panose="02020603050405020304" pitchFamily="18" charset="0"/>
              </a:rPr>
              <a:t>Spec definitions and risk assessment.  One step prior to NTI/NPI </a:t>
            </a:r>
          </a:p>
          <a:p>
            <a:pPr marL="400050" marR="0" lvl="0" indent="-40005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dirty="0"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33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2F65-CEE4-034C-9836-2D7F7850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Combining Memory &amp; Storage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3D66F-E350-2C4B-99CD-7364F4C11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88144"/>
            <a:ext cx="10363200" cy="1439354"/>
          </a:xfrm>
        </p:spPr>
        <p:txBody>
          <a:bodyPr>
            <a:noAutofit/>
          </a:bodyPr>
          <a:lstStyle/>
          <a:p>
            <a:pPr marL="81635" indent="0" defTabSz="609561">
              <a:lnSpc>
                <a:spcPct val="90000"/>
              </a:lnSpc>
              <a:spcBef>
                <a:spcPts val="400"/>
              </a:spcBef>
              <a:buNone/>
              <a:defRPr/>
            </a:pPr>
            <a:r>
              <a:rPr lang="en-US" sz="1667" dirty="0">
                <a:cs typeface="Intel Clear" panose="020B0604020203020204" pitchFamily="34" charset="0"/>
              </a:rPr>
              <a:t>Desirable Attributes: Non-volatile, Low Cost, High Performance</a:t>
            </a:r>
          </a:p>
          <a:p>
            <a:pPr defTabSz="60956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667" dirty="0">
                <a:cs typeface="Intel Clear" panose="020B0604020203020204" pitchFamily="34" charset="0"/>
                <a:sym typeface="Wingdings" pitchFamily="2" charset="2"/>
              </a:rPr>
              <a:t>Simple scalable structure + 3D technology  Large Memory Capacity </a:t>
            </a:r>
          </a:p>
          <a:p>
            <a:pPr defTabSz="60956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667" dirty="0">
                <a:cs typeface="Intel Clear" panose="020B0604020203020204" pitchFamily="34" charset="0"/>
              </a:rPr>
              <a:t>Memory in atomistic state, not electrostatic state  </a:t>
            </a:r>
            <a:r>
              <a:rPr lang="en-US" sz="1667" dirty="0">
                <a:cs typeface="Intel Clear" panose="020B0604020203020204" pitchFamily="34" charset="0"/>
                <a:sym typeface="Wingdings" pitchFamily="2" charset="2"/>
              </a:rPr>
              <a:t></a:t>
            </a:r>
            <a:r>
              <a:rPr lang="en-US" sz="1667" dirty="0">
                <a:cs typeface="Intel Clear" panose="020B0604020203020204" pitchFamily="34" charset="0"/>
              </a:rPr>
              <a:t> Scalable</a:t>
            </a:r>
          </a:p>
          <a:p>
            <a:pPr defTabSz="60956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667" dirty="0">
                <a:cs typeface="Intel Clear" panose="020B0604020203020204" pitchFamily="34" charset="0"/>
              </a:rPr>
              <a:t>Individual Cell Access </a:t>
            </a:r>
            <a:r>
              <a:rPr lang="en-US" sz="1667" dirty="0">
                <a:cs typeface="Intel Clear" panose="020B0604020203020204" pitchFamily="34" charset="0"/>
                <a:sym typeface="Wingdings" panose="05000000000000000000" pitchFamily="2" charset="2"/>
              </a:rPr>
              <a:t> Word (small granularity accessible)</a:t>
            </a:r>
            <a:endParaRPr lang="en-US" sz="1667" dirty="0">
              <a:cs typeface="Intel Clear" panose="020B0604020203020204" pitchFamily="34" charset="0"/>
            </a:endParaRPr>
          </a:p>
          <a:p>
            <a:pPr defTabSz="60956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667" dirty="0">
                <a:cs typeface="Intel Clear" panose="020B0604020203020204" pitchFamily="34" charset="0"/>
              </a:rPr>
              <a:t>Fast switching materials + local low resistance metal interconnect </a:t>
            </a:r>
            <a:r>
              <a:rPr lang="en-US" sz="1667" dirty="0">
                <a:cs typeface="Intel Clear" panose="020B0604020203020204" pitchFamily="34" charset="0"/>
                <a:sym typeface="Wingdings" panose="05000000000000000000" pitchFamily="2" charset="2"/>
              </a:rPr>
              <a:t> Immediately Available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A3DAF-2932-5445-A21E-E6D6B206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76960" y="7700011"/>
            <a:ext cx="73152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defPPr>
              <a:defRPr lang="en-US"/>
            </a:defPPr>
            <a:lvl1pPr algn="l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700" kern="1200">
                <a:solidFill>
                  <a:schemeClr val="tx2"/>
                </a:solidFill>
                <a:latin typeface="Arial" charset="0"/>
                <a:ea typeface="ＭＳ Ｐゴシック" pitchFamily="-48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48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48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48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4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4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4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4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48" charset="-128"/>
                <a:cs typeface="+mn-cs"/>
              </a:defRPr>
            </a:lvl9pPr>
          </a:lstStyle>
          <a:p>
            <a:fld id="{518727FE-8BA6-410E-8B18-E4109D39D29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id="{9CE4EA6F-95DB-3B4C-BA2D-4672523B5113}"/>
              </a:ext>
            </a:extLst>
          </p:cNvPr>
          <p:cNvSpPr txBox="1">
            <a:spLocks/>
          </p:cNvSpPr>
          <p:nvPr/>
        </p:nvSpPr>
        <p:spPr>
          <a:xfrm>
            <a:off x="5044553" y="2743200"/>
            <a:ext cx="3413647" cy="2648776"/>
          </a:xfrm>
          <a:prstGeom prst="rect">
            <a:avLst/>
          </a:prstGeom>
        </p:spPr>
        <p:txBody>
          <a:bodyPr/>
          <a:lstStyle>
            <a:lvl1pPr marL="309003" indent="-309003" algn="l" defTabSz="121908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74077" algn="l"/>
              </a:tabLst>
              <a:defRPr lang="en-US" sz="24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59809" indent="-450803" algn="l" defTabSz="121908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219080" indent="-385196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1293156" algn="l"/>
              </a:tabLst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46148" indent="-292086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709" indent="-227002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335246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53" indent="0">
              <a:buClr>
                <a:schemeClr val="tx1"/>
              </a:buClr>
              <a:buNone/>
              <a:tabLst>
                <a:tab pos="60852" algn="l"/>
              </a:tabLst>
            </a:pPr>
            <a:r>
              <a:rPr lang="en-US" altLang="en-US" sz="1667" b="1" u="sng" dirty="0"/>
              <a:t>Potential Selector Options</a:t>
            </a:r>
            <a:r>
              <a:rPr lang="en-US" altLang="en-US" sz="1667" b="1" dirty="0"/>
              <a:t>:</a:t>
            </a:r>
          </a:p>
          <a:p>
            <a:pPr marL="257958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altLang="en-US" sz="1500" dirty="0"/>
              <a:t>Diode (Unidirectional Rectifier)</a:t>
            </a:r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Homogenous P/N </a:t>
            </a:r>
            <a:r>
              <a:rPr lang="en-US" altLang="en-US" sz="1500" dirty="0" err="1"/>
              <a:t>Jx</a:t>
            </a:r>
            <a:endParaRPr lang="en-US" altLang="en-US" sz="1500" dirty="0"/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Heterogeneous P/N </a:t>
            </a:r>
            <a:r>
              <a:rPr lang="en-US" altLang="en-US" sz="1500" dirty="0" err="1"/>
              <a:t>Jx</a:t>
            </a:r>
            <a:endParaRPr lang="en-US" altLang="en-US" sz="1500" dirty="0"/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Schottky </a:t>
            </a:r>
            <a:r>
              <a:rPr lang="en-US" altLang="en-US" sz="1500" dirty="0">
                <a:sym typeface="Wingdings" panose="05000000000000000000" pitchFamily="2" charset="2"/>
              </a:rPr>
              <a:t></a:t>
            </a:r>
            <a:r>
              <a:rPr lang="en-US" altLang="en-US" sz="1500" dirty="0"/>
              <a:t> Ag/n-</a:t>
            </a:r>
            <a:r>
              <a:rPr lang="en-US" altLang="en-US" sz="1500" dirty="0" err="1"/>
              <a:t>ZnO</a:t>
            </a:r>
            <a:endParaRPr lang="en-US" altLang="en-US" sz="1500" dirty="0"/>
          </a:p>
          <a:p>
            <a:pPr marL="257958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altLang="en-US" sz="1500" dirty="0"/>
              <a:t>Bidirectional</a:t>
            </a:r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Mixed Ionic Electronic Conduction</a:t>
            </a:r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 err="1"/>
              <a:t>MiM</a:t>
            </a:r>
            <a:r>
              <a:rPr lang="en-US" altLang="en-US" sz="1500" dirty="0"/>
              <a:t> Tunneling Barrier</a:t>
            </a:r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Thin-film chalcogenide selector</a:t>
            </a:r>
          </a:p>
          <a:p>
            <a:pPr>
              <a:buClr>
                <a:schemeClr val="tx1"/>
              </a:buClr>
            </a:pPr>
            <a:endParaRPr lang="en-US" altLang="en-US" sz="1667" dirty="0"/>
          </a:p>
          <a:p>
            <a:pPr>
              <a:buClr>
                <a:schemeClr val="tx1"/>
              </a:buClr>
            </a:pPr>
            <a:endParaRPr lang="en-US" sz="1667" dirty="0"/>
          </a:p>
        </p:txBody>
      </p:sp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B1DA7188-2CD0-D94F-8491-8F3CF05C4237}"/>
              </a:ext>
            </a:extLst>
          </p:cNvPr>
          <p:cNvSpPr txBox="1">
            <a:spLocks/>
          </p:cNvSpPr>
          <p:nvPr/>
        </p:nvSpPr>
        <p:spPr>
          <a:xfrm>
            <a:off x="1452949" y="2743200"/>
            <a:ext cx="3693697" cy="2520753"/>
          </a:xfrm>
          <a:prstGeom prst="rect">
            <a:avLst/>
          </a:prstGeom>
        </p:spPr>
        <p:txBody>
          <a:bodyPr/>
          <a:lstStyle>
            <a:lvl1pPr marL="309003" indent="-309003" algn="l" defTabSz="121908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74077" algn="l"/>
              </a:tabLst>
              <a:defRPr lang="en-US" sz="24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59809" indent="-450803" algn="l" defTabSz="1219080" rtl="0" eaLnBrk="1" latinLnBrk="0" hangingPunct="1"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219080" indent="-385196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1293156" algn="l"/>
              </a:tabLst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46148" indent="-292086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709" indent="-227002" algn="l" defTabSz="121908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335246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53" indent="0">
              <a:buClr>
                <a:schemeClr val="tx1"/>
              </a:buClr>
              <a:buNone/>
              <a:tabLst>
                <a:tab pos="60852" algn="l"/>
              </a:tabLst>
            </a:pPr>
            <a:r>
              <a:rPr lang="en-US" altLang="en-US" sz="1667" b="1" u="sng" dirty="0"/>
              <a:t>Potential Memory Options</a:t>
            </a:r>
            <a:r>
              <a:rPr lang="en-US" altLang="en-US" sz="1667" b="1" dirty="0"/>
              <a:t>:</a:t>
            </a:r>
            <a:endParaRPr lang="en-US" altLang="en-US" sz="1500" dirty="0"/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Magnetic: MRAM, STTM</a:t>
            </a:r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Conductive Bridge: CBRAM</a:t>
            </a:r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Phase Change: PCM</a:t>
            </a:r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Ferroelectric: FTJ</a:t>
            </a:r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>
                <a:sym typeface="Wingdings" panose="05000000000000000000" pitchFamily="2" charset="2"/>
              </a:rPr>
              <a:t>Interfacial 𝜙: VMCO, </a:t>
            </a:r>
            <a:r>
              <a:rPr lang="en-US" altLang="en-US" sz="1500" dirty="0" err="1">
                <a:sym typeface="Wingdings" panose="05000000000000000000" pitchFamily="2" charset="2"/>
              </a:rPr>
              <a:t>CMOx</a:t>
            </a:r>
            <a:r>
              <a:rPr lang="en-US" altLang="en-US" sz="1500" dirty="0">
                <a:sym typeface="Wingdings" panose="05000000000000000000" pitchFamily="2" charset="2"/>
              </a:rPr>
              <a:t> </a:t>
            </a:r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>
                <a:sym typeface="Wingdings" panose="05000000000000000000" pitchFamily="2" charset="2"/>
              </a:rPr>
              <a:t>Oxygen Vacancy: V</a:t>
            </a:r>
            <a:r>
              <a:rPr lang="en-US" altLang="en-US" sz="1500" baseline="-25000" dirty="0">
                <a:sym typeface="Wingdings" panose="05000000000000000000" pitchFamily="2" charset="2"/>
              </a:rPr>
              <a:t>O</a:t>
            </a:r>
            <a:r>
              <a:rPr lang="en-US" altLang="en-US" sz="1500" dirty="0">
                <a:sym typeface="Wingdings" panose="05000000000000000000" pitchFamily="2" charset="2"/>
              </a:rPr>
              <a:t>RAM</a:t>
            </a:r>
            <a:endParaRPr lang="en-US" altLang="en-US" sz="1500" dirty="0"/>
          </a:p>
          <a:p>
            <a:pPr marL="484168" lvl="1" indent="-226210">
              <a:spcAft>
                <a:spcPts val="0"/>
              </a:spcAft>
              <a:buClr>
                <a:schemeClr val="tx1"/>
              </a:buClr>
            </a:pPr>
            <a:r>
              <a:rPr lang="en-US" altLang="en-US" sz="1500" dirty="0"/>
              <a:t>Phase Change: PCM</a:t>
            </a:r>
            <a:endParaRPr lang="en-US" altLang="en-US" sz="1667" dirty="0"/>
          </a:p>
          <a:p>
            <a:pPr>
              <a:buClr>
                <a:schemeClr val="tx1"/>
              </a:buClr>
            </a:pPr>
            <a:endParaRPr lang="en-US" sz="1667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58E447-9C73-F440-B820-09FC6CE74F66}"/>
              </a:ext>
            </a:extLst>
          </p:cNvPr>
          <p:cNvGrpSpPr/>
          <p:nvPr/>
        </p:nvGrpSpPr>
        <p:grpSpPr>
          <a:xfrm>
            <a:off x="8472377" y="2737743"/>
            <a:ext cx="3250778" cy="2524438"/>
            <a:chOff x="2193622" y="1752600"/>
            <a:chExt cx="3900933" cy="30293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E7E2F7-D29B-3641-9491-302FA496C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5143" t="15556" r="25395" b="17778"/>
            <a:stretch/>
          </p:blipFill>
          <p:spPr>
            <a:xfrm>
              <a:off x="2193622" y="1752600"/>
              <a:ext cx="2924074" cy="3024904"/>
            </a:xfrm>
            <a:prstGeom prst="rect">
              <a:avLst/>
            </a:prstGeom>
          </p:spPr>
        </p:pic>
        <p:sp>
          <p:nvSpPr>
            <p:cNvPr id="18" name="Text Box 81">
              <a:extLst>
                <a:ext uri="{FF2B5EF4-FFF2-40B4-BE49-F238E27FC236}">
                  <a16:creationId xmlns:a16="http://schemas.microsoft.com/office/drawing/2014/main" id="{741764C6-A7B8-C941-868B-D178DF9EDA2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20615219">
              <a:off x="2557958" y="2103065"/>
              <a:ext cx="962187" cy="2954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just" defTabSz="9143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0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Intel Clear"/>
                  <a:ea typeface="MS PGothic" pitchFamily="34" charset="-128"/>
                  <a:cs typeface="Arial" pitchFamily="34" charset="0"/>
                </a:rPr>
                <a:t>Wordlines</a:t>
              </a:r>
              <a:endParaRPr kumimoji="1" lang="en-US" sz="1000" b="1" kern="0" dirty="0">
                <a:solidFill>
                  <a:schemeClr val="accent2">
                    <a:lumMod val="20000"/>
                    <a:lumOff val="80000"/>
                  </a:schemeClr>
                </a:solidFill>
                <a:latin typeface="Intel Clear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20" name="Text Box 82">
              <a:extLst>
                <a:ext uri="{FF2B5EF4-FFF2-40B4-BE49-F238E27FC236}">
                  <a16:creationId xmlns:a16="http://schemas.microsoft.com/office/drawing/2014/main" id="{3383D007-F29E-B045-8B38-DF7E3AD7F37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587971">
              <a:off x="3979284" y="3371321"/>
              <a:ext cx="916614" cy="2954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 defTabSz="9143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0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Intel Clear"/>
                  <a:ea typeface="MS PGothic" pitchFamily="34" charset="-128"/>
                  <a:cs typeface="Arial" pitchFamily="34" charset="0"/>
                </a:rPr>
                <a:t>Bitlines</a:t>
              </a:r>
              <a:endParaRPr kumimoji="1" lang="en-US" sz="1000" b="1" kern="0" dirty="0">
                <a:solidFill>
                  <a:schemeClr val="accent2">
                    <a:lumMod val="20000"/>
                    <a:lumOff val="80000"/>
                  </a:schemeClr>
                </a:solidFill>
                <a:latin typeface="Intel Clear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21" name="Text Box 81">
              <a:extLst>
                <a:ext uri="{FF2B5EF4-FFF2-40B4-BE49-F238E27FC236}">
                  <a16:creationId xmlns:a16="http://schemas.microsoft.com/office/drawing/2014/main" id="{34F4391D-8265-FD45-AE92-49318A08E13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557958" y="4486461"/>
              <a:ext cx="962187" cy="2954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just" defTabSz="9143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0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Intel Clear"/>
                  <a:ea typeface="MS PGothic" pitchFamily="34" charset="-128"/>
                  <a:cs typeface="Arial" pitchFamily="34" charset="0"/>
                </a:rPr>
                <a:t>Wordlines</a:t>
              </a:r>
              <a:endParaRPr kumimoji="1" lang="en-US" sz="1000" b="1" kern="0" dirty="0">
                <a:solidFill>
                  <a:schemeClr val="accent2">
                    <a:lumMod val="20000"/>
                    <a:lumOff val="80000"/>
                  </a:schemeClr>
                </a:solidFill>
                <a:latin typeface="Intel Clear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C24E8F-7B62-C04C-B5A0-4B5EB225777A}"/>
                </a:ext>
              </a:extLst>
            </p:cNvPr>
            <p:cNvSpPr/>
            <p:nvPr/>
          </p:nvSpPr>
          <p:spPr>
            <a:xfrm>
              <a:off x="5228782" y="2686308"/>
              <a:ext cx="865773" cy="664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000" b="1" kern="0" dirty="0">
                  <a:solidFill>
                    <a:schemeClr val="tx2"/>
                  </a:solidFill>
                  <a:latin typeface="Intel Clear"/>
                  <a:ea typeface="MS PGothic" pitchFamily="34" charset="-128"/>
                  <a:cs typeface="Arial" pitchFamily="34" charset="0"/>
                </a:rPr>
                <a:t>Memory &amp; Selector</a:t>
              </a:r>
            </a:p>
          </p:txBody>
        </p:sp>
        <p:sp>
          <p:nvSpPr>
            <p:cNvPr id="23" name="AutoShape 79">
              <a:extLst>
                <a:ext uri="{FF2B5EF4-FFF2-40B4-BE49-F238E27FC236}">
                  <a16:creationId xmlns:a16="http://schemas.microsoft.com/office/drawing/2014/main" id="{F0BEC4E6-F74C-D04C-A34C-FB5F944596EA}"/>
                </a:ext>
              </a:extLst>
            </p:cNvPr>
            <p:cNvSpPr>
              <a:spLocks noChangeAspect="1"/>
            </p:cNvSpPr>
            <p:nvPr/>
          </p:nvSpPr>
          <p:spPr bwMode="auto">
            <a:xfrm rot="21304170">
              <a:off x="5025128" y="2733423"/>
              <a:ext cx="198041" cy="523366"/>
            </a:xfrm>
            <a:prstGeom prst="rightBrace">
              <a:avLst>
                <a:gd name="adj1" fmla="val 22242"/>
                <a:gd name="adj2" fmla="val 49593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defTabSz="9143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67" kern="0" dirty="0">
                <a:solidFill>
                  <a:schemeClr val="tx2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217378-7276-4E47-81BA-9B03FC78D82F}"/>
              </a:ext>
            </a:extLst>
          </p:cNvPr>
          <p:cNvSpPr txBox="1">
            <a:spLocks/>
          </p:cNvSpPr>
          <p:nvPr/>
        </p:nvSpPr>
        <p:spPr bwMode="auto">
          <a:xfrm>
            <a:off x="1986138" y="5569856"/>
            <a:ext cx="8300862" cy="37374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81635" indent="0" defTabSz="914400">
              <a:buFontTx/>
              <a:buNone/>
            </a:pPr>
            <a:r>
              <a:rPr lang="en-US" sz="1667" kern="0" dirty="0">
                <a:solidFill>
                  <a:schemeClr val="accent2"/>
                </a:solidFill>
                <a:cs typeface="Intel Clear" panose="020B0604020203020204" pitchFamily="34" charset="0"/>
              </a:rPr>
              <a:t>Challenge: To make this work, need a Selector + Selector &amp; Memory “mated” non-linear I-V</a:t>
            </a:r>
          </a:p>
        </p:txBody>
      </p:sp>
    </p:spTree>
    <p:extLst>
      <p:ext uri="{BB962C8B-B14F-4D97-AF65-F5344CB8AC3E}">
        <p14:creationId xmlns:p14="http://schemas.microsoft.com/office/powerpoint/2010/main" val="24448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5FCF-924B-7344-AB14-C3AE7FB8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F78F-1058-1847-9F55-02ADB27E2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066800"/>
            <a:ext cx="110490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Overview:  </a:t>
            </a:r>
          </a:p>
          <a:p>
            <a:pPr marL="554035" lvl="1" indent="0">
              <a:buNone/>
            </a:pPr>
            <a:r>
              <a:rPr lang="en-US" sz="1800" b="0" dirty="0"/>
              <a:t>3D </a:t>
            </a:r>
            <a:r>
              <a:rPr lang="en-US" sz="1800" b="0" dirty="0" err="1"/>
              <a:t>XPoint</a:t>
            </a:r>
            <a:r>
              <a:rPr lang="en-US" sz="1800" b="0" dirty="0"/>
              <a:t>™ technology is a nonvolatile memory technology.</a:t>
            </a:r>
          </a:p>
          <a:p>
            <a:pPr marL="554035" lvl="1" indent="0">
              <a:buNone/>
            </a:pPr>
            <a:r>
              <a:rPr lang="en-US" sz="1800" dirty="0"/>
              <a:t>C</a:t>
            </a:r>
            <a:r>
              <a:rPr lang="en-US" sz="1800" b="0" dirty="0"/>
              <a:t>ost close to NAND, performance 2</a:t>
            </a:r>
            <a:r>
              <a:rPr lang="en-US" sz="1800" b="0" baseline="30000" dirty="0"/>
              <a:t>nd</a:t>
            </a:r>
            <a:r>
              <a:rPr lang="en-US" sz="1800" b="0" dirty="0"/>
              <a:t> to DRAM.</a:t>
            </a:r>
          </a:p>
          <a:p>
            <a:pPr marL="554035" lvl="1" indent="0">
              <a:buNone/>
            </a:pPr>
            <a:r>
              <a:rPr lang="en-US" sz="1800" b="0" dirty="0"/>
              <a:t>Two grade</a:t>
            </a:r>
            <a:r>
              <a:rPr lang="en-US" sz="1800" dirty="0"/>
              <a:t>s for each product – Low-latency storage and persistent memory (</a:t>
            </a:r>
            <a:r>
              <a:rPr lang="en-US" sz="1800" dirty="0" err="1"/>
              <a:t>Yole</a:t>
            </a:r>
            <a:r>
              <a:rPr lang="en-US" sz="1800" dirty="0">
                <a:solidFill>
                  <a:srgbClr val="000000"/>
                </a:solidFill>
                <a:ea typeface="+mn-ea"/>
              </a:rPr>
              <a:t> </a:t>
            </a:r>
            <a:r>
              <a:rPr lang="en-US" sz="1800" dirty="0"/>
              <a:t>estimates &gt;$3B by 2025)</a:t>
            </a:r>
            <a:endParaRPr lang="en-US" sz="1800" b="0" dirty="0"/>
          </a:p>
          <a:p>
            <a:pPr marL="0" indent="0">
              <a:buNone/>
            </a:pPr>
            <a:r>
              <a:rPr lang="en-US" sz="1800" dirty="0"/>
              <a:t>Problem to address: </a:t>
            </a:r>
            <a:r>
              <a:rPr lang="en-US" sz="1800" b="0" dirty="0"/>
              <a:t>fill the gap between DRAM and storage in cost and performance</a:t>
            </a:r>
          </a:p>
          <a:p>
            <a:pPr marL="0" indent="0">
              <a:buNone/>
            </a:pPr>
            <a:r>
              <a:rPr lang="en-US" sz="1800" dirty="0"/>
              <a:t>The Solution is addressed by 3D </a:t>
            </a:r>
            <a:r>
              <a:rPr lang="en-US" sz="1800" dirty="0" err="1"/>
              <a:t>XPoint</a:t>
            </a:r>
            <a:r>
              <a:rPr lang="en-US" sz="1800" dirty="0"/>
              <a:t>™ technology</a:t>
            </a:r>
          </a:p>
          <a:p>
            <a:pPr marL="554035" lvl="1" indent="0">
              <a:buNone/>
            </a:pPr>
            <a:r>
              <a:rPr lang="en-US" sz="1800" dirty="0"/>
              <a:t>The smallest two terminal memory cell constructed in a x-y array hence cross point memory</a:t>
            </a:r>
          </a:p>
          <a:p>
            <a:pPr marL="554035" lvl="1" indent="0">
              <a:buNone/>
            </a:pPr>
            <a:r>
              <a:rPr lang="en-US" sz="1800" dirty="0"/>
              <a:t>Each cell consists of a selector element and a memory element serially connected at cross point</a:t>
            </a:r>
          </a:p>
          <a:p>
            <a:pPr marL="554035" lvl="1" indent="0">
              <a:buNone/>
            </a:pPr>
            <a:r>
              <a:rPr lang="en-US" sz="1800" dirty="0"/>
              <a:t>It’s a BEOL technology compatible with main steam CMOS technology.  </a:t>
            </a:r>
          </a:p>
          <a:p>
            <a:pPr marL="554035" lvl="1" indent="0">
              <a:buNone/>
            </a:pPr>
            <a:r>
              <a:rPr lang="en-US" sz="1800" dirty="0"/>
              <a:t>Multiple layers of memory array are stackable, therefore packing density multiplied.</a:t>
            </a:r>
          </a:p>
          <a:p>
            <a:pPr marL="554035" lvl="1" indent="0">
              <a:buNone/>
            </a:pPr>
            <a:r>
              <a:rPr lang="en-US" sz="1800" dirty="0"/>
              <a:t>The underline mechanism &amp; process control is well developed in house (16 years strong and going).</a:t>
            </a:r>
          </a:p>
          <a:p>
            <a:pPr marL="0" indent="0">
              <a:buNone/>
            </a:pPr>
            <a:r>
              <a:rPr lang="en-US" sz="1800" dirty="0"/>
              <a:t>Technology development</a:t>
            </a:r>
          </a:p>
          <a:p>
            <a:pPr marL="554035" lvl="1" indent="0">
              <a:buNone/>
            </a:pPr>
            <a:r>
              <a:rPr lang="en-US" sz="1800" dirty="0"/>
              <a:t>took near 10 years to graduate from research  </a:t>
            </a:r>
          </a:p>
          <a:p>
            <a:pPr marL="554035" lvl="1" indent="0">
              <a:buNone/>
            </a:pPr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gen. demonstrated HVM maturity </a:t>
            </a:r>
            <a:r>
              <a:rPr lang="en-US" sz="1800" dirty="0">
                <a:sym typeface="Wingdings" pitchFamily="2" charset="2"/>
              </a:rPr>
              <a:t></a:t>
            </a:r>
            <a:r>
              <a:rPr lang="en-US" sz="1800" dirty="0"/>
              <a:t> predictable scaling roadmap key to business (PRQ 2017)</a:t>
            </a:r>
          </a:p>
          <a:p>
            <a:pPr marL="554035" lvl="1" indent="0">
              <a:buNone/>
            </a:pP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gen in PRQ/yield ramp phase </a:t>
            </a:r>
            <a:r>
              <a:rPr lang="en-US" sz="1800" dirty="0">
                <a:sym typeface="Wingdings" pitchFamily="2" charset="2"/>
              </a:rPr>
              <a:t> </a:t>
            </a:r>
            <a:r>
              <a:rPr lang="en-US" sz="1800" dirty="0"/>
              <a:t> double component density (PRQ Q4/2020)</a:t>
            </a:r>
          </a:p>
          <a:p>
            <a:pPr marL="554035" lvl="1" indent="0">
              <a:buNone/>
            </a:pPr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 gen completes definition phase </a:t>
            </a:r>
            <a:r>
              <a:rPr lang="en-US" sz="1800" dirty="0">
                <a:sym typeface="Wingdings" pitchFamily="2" charset="2"/>
              </a:rPr>
              <a:t> Die size: 68%, BW: read 2X, write &gt; 1.4X (PRQ 2022)</a:t>
            </a:r>
          </a:p>
          <a:p>
            <a:pPr marL="554035" lvl="1" indent="0">
              <a:buNone/>
            </a:pPr>
            <a:r>
              <a:rPr lang="en-US" sz="1800" dirty="0"/>
              <a:t>Several candidates in horizon besides geometry shrink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450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0" y="1"/>
            <a:ext cx="9144000" cy="57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accent2"/>
                </a:solidFill>
              </a:rPr>
              <a:t>3DXPoint</a:t>
            </a:r>
            <a:r>
              <a:rPr lang="en-US" sz="2000" b="1" baseline="30000" dirty="0">
                <a:solidFill>
                  <a:schemeClr val="accent2"/>
                </a:solidFill>
              </a:rPr>
              <a:t>TM</a:t>
            </a:r>
            <a:r>
              <a:rPr lang="en-US" sz="2000" b="1" dirty="0">
                <a:solidFill>
                  <a:schemeClr val="accent2"/>
                </a:solidFill>
              </a:rPr>
              <a:t> technology: CMOS Under Array (a.k.a. CUA)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4750993" y="552803"/>
            <a:ext cx="9728" cy="5656215"/>
          </a:xfrm>
          <a:prstGeom prst="line">
            <a:avLst/>
          </a:prstGeom>
          <a:ln w="12700" cap="rnd" cmpd="sng">
            <a:solidFill>
              <a:schemeClr val="tx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4779748" y="546993"/>
            <a:ext cx="3907052" cy="5943600"/>
            <a:chOff x="4778497" y="731521"/>
            <a:chExt cx="3907052" cy="5943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2808" y="731521"/>
              <a:ext cx="2082741" cy="5943600"/>
            </a:xfrm>
            <a:prstGeom prst="rect">
              <a:avLst/>
            </a:prstGeom>
          </p:spPr>
        </p:pic>
        <p:sp>
          <p:nvSpPr>
            <p:cNvPr id="45" name="Text Box 38"/>
            <p:cNvSpPr txBox="1">
              <a:spLocks noChangeArrowheads="1"/>
            </p:cNvSpPr>
            <p:nvPr/>
          </p:nvSpPr>
          <p:spPr bwMode="auto">
            <a:xfrm>
              <a:off x="7688514" y="1102974"/>
              <a:ext cx="8322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 Series</a:t>
              </a: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5800239" y="6179657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5800239" y="6632716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5791050" y="5939258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791050" y="5292030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781862" y="4770302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791050" y="4230083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5781862" y="3699109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772673" y="3189352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5772673" y="2146661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5772673" y="1830724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772673" y="793618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rot="16200000" flipH="1">
              <a:off x="5765927" y="1299582"/>
              <a:ext cx="100584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6269614" y="1831976"/>
              <a:ext cx="0" cy="32004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6278575" y="2165729"/>
              <a:ext cx="0" cy="100584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5400000">
              <a:off x="6018152" y="3945167"/>
              <a:ext cx="5029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6017387" y="4490784"/>
              <a:ext cx="5029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>
              <a:off x="6018153" y="5014173"/>
              <a:ext cx="5029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rot="5400000">
              <a:off x="5949857" y="5611020"/>
              <a:ext cx="637982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5400000">
              <a:off x="6157894" y="6050211"/>
              <a:ext cx="22190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5400000">
              <a:off x="6056953" y="6402334"/>
              <a:ext cx="425321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5292089" y="6262872"/>
              <a:ext cx="1023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STI: 270 nm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22172" y="5930975"/>
              <a:ext cx="11929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Gates: 150 nm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52014" y="5654074"/>
              <a:ext cx="106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Con: 320 nm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50411" y="2464273"/>
              <a:ext cx="1064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Array Decks:</a:t>
              </a:r>
            </a:p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 200nm x 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18352" y="1750972"/>
              <a:ext cx="1096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V9: 300 nm</a:t>
              </a:r>
            </a:p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(above array)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34382" y="1178585"/>
              <a:ext cx="10807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M5: 1000 nm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5055978" y="782503"/>
              <a:ext cx="0" cy="534924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 rot="16200000">
              <a:off x="3603977" y="3094790"/>
              <a:ext cx="2626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Total Height Above Wafer: 4020 nm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19341" y="5321214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M1: 160 nm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44989" y="5064250"/>
              <a:ext cx="970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V1: 230 nm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19341" y="4731390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M2: 160 nm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344989" y="4523061"/>
              <a:ext cx="970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V2: 230 nm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19341" y="4190201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M3: 160 nm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44989" y="4002296"/>
              <a:ext cx="970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V3: 230 nm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19341" y="3669436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M4: 160 nm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 rot="5400000">
              <a:off x="6044007" y="3444636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5099518" y="3299756"/>
              <a:ext cx="12186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VA/V4: 360 nm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6014" y="1098851"/>
            <a:ext cx="4155604" cy="5397553"/>
            <a:chOff x="193512" y="1277569"/>
            <a:chExt cx="4155604" cy="5397553"/>
          </a:xfrm>
        </p:grpSpPr>
        <p:grpSp>
          <p:nvGrpSpPr>
            <p:cNvPr id="4" name="Group 3"/>
            <p:cNvGrpSpPr/>
            <p:nvPr/>
          </p:nvGrpSpPr>
          <p:grpSpPr>
            <a:xfrm>
              <a:off x="1959607" y="1277569"/>
              <a:ext cx="2389509" cy="5397553"/>
              <a:chOff x="1959607" y="1277569"/>
              <a:chExt cx="2389509" cy="539755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081711" y="1277569"/>
                <a:ext cx="2089355" cy="2419942"/>
                <a:chOff x="2079134" y="1277843"/>
                <a:chExt cx="2089355" cy="2419942"/>
              </a:xfrm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2403" b="50227"/>
                <a:stretch/>
              </p:blipFill>
              <p:spPr>
                <a:xfrm>
                  <a:off x="2085748" y="2665381"/>
                  <a:ext cx="2082741" cy="1032404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77645"/>
                <a:stretch/>
              </p:blipFill>
              <p:spPr>
                <a:xfrm>
                  <a:off x="2079134" y="1277843"/>
                  <a:ext cx="2082741" cy="1463040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9790" r="14387" b="2574"/>
              <a:stretch/>
            </p:blipFill>
            <p:spPr>
              <a:xfrm>
                <a:off x="1959607" y="3657758"/>
                <a:ext cx="2389509" cy="3017364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886" t="1" r="55434" b="90562"/>
              <a:stretch/>
            </p:blipFill>
            <p:spPr>
              <a:xfrm>
                <a:off x="2644258" y="3653246"/>
                <a:ext cx="1297055" cy="292238"/>
              </a:xfrm>
              <a:prstGeom prst="rect">
                <a:avLst/>
              </a:prstGeom>
            </p:spPr>
          </p:pic>
        </p:grp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3153709" y="1717367"/>
              <a:ext cx="8322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 Series</a:t>
              </a:r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>
              <a:off x="1215253" y="6176411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1215253" y="6629470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1206064" y="5936012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1206064" y="5288784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1196876" y="4767056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1206064" y="4226837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1196876" y="3695863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1187687" y="3254202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1187687" y="2736808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1187687" y="2420871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1187687" y="1335125"/>
              <a:ext cx="7056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rot="16200000" flipH="1">
              <a:off x="1158081" y="1866869"/>
              <a:ext cx="105156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>
              <a:off x="1684628" y="2422123"/>
              <a:ext cx="0" cy="32004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 bwMode="auto">
            <a:xfrm>
              <a:off x="1693589" y="2736422"/>
              <a:ext cx="0" cy="50292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 rot="5400000">
              <a:off x="1433166" y="3941921"/>
              <a:ext cx="5029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rot="5400000">
              <a:off x="1432401" y="4487538"/>
              <a:ext cx="5029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rot="5400000">
              <a:off x="1433167" y="5010927"/>
              <a:ext cx="5029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74" name="Straight Arrow Connector 73"/>
            <p:cNvCxnSpPr/>
            <p:nvPr/>
          </p:nvCxnSpPr>
          <p:spPr bwMode="auto">
            <a:xfrm rot="5400000">
              <a:off x="1364871" y="5607774"/>
              <a:ext cx="637982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 rot="5400000">
              <a:off x="1572908" y="6046965"/>
              <a:ext cx="22190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76" name="Straight Arrow Connector 75"/>
            <p:cNvCxnSpPr/>
            <p:nvPr/>
          </p:nvCxnSpPr>
          <p:spPr bwMode="auto">
            <a:xfrm rot="5400000">
              <a:off x="1471967" y="6399088"/>
              <a:ext cx="425321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77" name="TextBox 76"/>
            <p:cNvSpPr txBox="1"/>
            <p:nvPr/>
          </p:nvSpPr>
          <p:spPr>
            <a:xfrm>
              <a:off x="707103" y="6259626"/>
              <a:ext cx="1023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STI: 270 nm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37186" y="5927729"/>
              <a:ext cx="11929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Gates: 150 nm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67028" y="5650828"/>
              <a:ext cx="106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Con: 320 nm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65425" y="2772317"/>
              <a:ext cx="1064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Array Decks:</a:t>
              </a:r>
            </a:p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 200nm x 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33366" y="2341119"/>
              <a:ext cx="1096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V7: 300 nm</a:t>
              </a:r>
            </a:p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(above array)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34355" y="1768732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M5: 700 nm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 bwMode="auto">
            <a:xfrm>
              <a:off x="470992" y="1335125"/>
              <a:ext cx="0" cy="479337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84" name="TextBox 83"/>
            <p:cNvSpPr txBox="1"/>
            <p:nvPr/>
          </p:nvSpPr>
          <p:spPr>
            <a:xfrm rot="16200000">
              <a:off x="-981008" y="3714115"/>
              <a:ext cx="2626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Total Height Above Wafer: 3620 nm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34355" y="5317968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M1: 160 nm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60003" y="5061004"/>
              <a:ext cx="970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V1: 230 nm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34355" y="4728144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M2: 160 nm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60003" y="4519815"/>
              <a:ext cx="970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V2: 230 nm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34355" y="4186955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M3: 160 nm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60003" y="3999050"/>
              <a:ext cx="970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V3: 230 nm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34355" y="3666190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M4: 160 nm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5400000">
              <a:off x="1481881" y="3467170"/>
              <a:ext cx="41148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514532" y="3296510"/>
              <a:ext cx="12186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VA/V4: 360 nm</a:t>
              </a:r>
            </a:p>
          </p:txBody>
        </p:sp>
      </p:grpSp>
      <p:pic>
        <p:nvPicPr>
          <p:cNvPr id="12" name="Picture 11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8F9E4A92-BA76-C74F-8FCB-616249738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495" y="1962133"/>
            <a:ext cx="3013118" cy="42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16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580734"/>
          </a:xfrm>
        </p:spPr>
        <p:txBody>
          <a:bodyPr/>
          <a:lstStyle/>
          <a:p>
            <a:r>
              <a:rPr lang="en-US" sz="3200" dirty="0"/>
              <a:t>3D </a:t>
            </a:r>
            <a:r>
              <a:rPr lang="en-US" sz="3200" dirty="0" err="1"/>
              <a:t>XPoint</a:t>
            </a:r>
            <a:r>
              <a:rPr lang="en-US" sz="3200" dirty="0"/>
              <a:t>™ technology development evolution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240F54-CE8A-B246-B96C-9EB075B52625}"/>
              </a:ext>
            </a:extLst>
          </p:cNvPr>
          <p:cNvGrpSpPr/>
          <p:nvPr/>
        </p:nvGrpSpPr>
        <p:grpSpPr>
          <a:xfrm>
            <a:off x="194737" y="838200"/>
            <a:ext cx="2976890" cy="2408006"/>
            <a:chOff x="194737" y="838200"/>
            <a:chExt cx="2976890" cy="2408006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24318E6-59D2-834D-A7B1-34951334F65A}"/>
                </a:ext>
              </a:extLst>
            </p:cNvPr>
            <p:cNvSpPr txBox="1"/>
            <p:nvPr/>
          </p:nvSpPr>
          <p:spPr>
            <a:xfrm>
              <a:off x="194737" y="1030069"/>
              <a:ext cx="2976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4Kb 200nm feature, 4-mask </a:t>
              </a:r>
              <a:r>
                <a:rPr lang="en-US" sz="1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Sublitho</a:t>
              </a:r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Heater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Damascene PM Subtractive SD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2003~2006    Santa Clara, CA</a:t>
              </a:r>
              <a:endParaRPr lang="en-US" sz="12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B7707B4-98CA-1B4F-87D0-8C86B4ECB1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1655" y="1687700"/>
              <a:ext cx="2497819" cy="1380011"/>
              <a:chOff x="-1479507" y="1947973"/>
              <a:chExt cx="2298700" cy="1270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408E1A6-FD6E-5542-A974-99D490BC0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479507" y="1947973"/>
                <a:ext cx="2298700" cy="1270000"/>
              </a:xfrm>
              <a:prstGeom prst="rect">
                <a:avLst/>
              </a:prstGeom>
            </p:spPr>
          </p:pic>
          <p:sp>
            <p:nvSpPr>
              <p:cNvPr id="72" name="Text Box 15">
                <a:extLst>
                  <a:ext uri="{FF2B5EF4-FFF2-40B4-BE49-F238E27FC236}">
                    <a16:creationId xmlns:a16="http://schemas.microsoft.com/office/drawing/2014/main" id="{E78BE06B-CAC8-954B-95DD-BC74E72768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83622" y="2968308"/>
                <a:ext cx="73129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000" b="1" dirty="0">
                    <a:solidFill>
                      <a:srgbClr val="FFFF00"/>
                    </a:solidFill>
                    <a:latin typeface="Verdana" panose="020B0604030504040204" pitchFamily="34" charset="0"/>
                    <a:cs typeface="Arial" panose="020B0604020202020204" pitchFamily="34" charset="0"/>
                  </a:rPr>
                  <a:t>SD only</a:t>
                </a:r>
              </a:p>
            </p:txBody>
          </p:sp>
          <p:sp>
            <p:nvSpPr>
              <p:cNvPr id="76" name="Text Box 8">
                <a:extLst>
                  <a:ext uri="{FF2B5EF4-FFF2-40B4-BE49-F238E27FC236}">
                    <a16:creationId xmlns:a16="http://schemas.microsoft.com/office/drawing/2014/main" id="{A35CA074-5EE1-C54F-A37B-7B9167ED2CE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1159575" y="2448364"/>
                <a:ext cx="359386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PM</a:t>
                </a:r>
              </a:p>
            </p:txBody>
          </p:sp>
          <p:sp>
            <p:nvSpPr>
              <p:cNvPr id="77" name="Text Box 9">
                <a:extLst>
                  <a:ext uri="{FF2B5EF4-FFF2-40B4-BE49-F238E27FC236}">
                    <a16:creationId xmlns:a16="http://schemas.microsoft.com/office/drawing/2014/main" id="{10840AC2-8910-1A4B-A95D-CD20FAE81552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66754" y="2215335"/>
                <a:ext cx="322516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SD</a:t>
                </a:r>
              </a:p>
            </p:txBody>
          </p:sp>
          <p:sp>
            <p:nvSpPr>
              <p:cNvPr id="79" name="Line 13">
                <a:extLst>
                  <a:ext uri="{FF2B5EF4-FFF2-40B4-BE49-F238E27FC236}">
                    <a16:creationId xmlns:a16="http://schemas.microsoft.com/office/drawing/2014/main" id="{31A83B83-1F6B-B04F-AA5F-5F0180B44B0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742755" y="2368418"/>
                <a:ext cx="467377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80" name="Line 10">
                <a:extLst>
                  <a:ext uri="{FF2B5EF4-FFF2-40B4-BE49-F238E27FC236}">
                    <a16:creationId xmlns:a16="http://schemas.microsoft.com/office/drawing/2014/main" id="{E18FF5DD-305A-EE44-BA46-EE9D900D81E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841136" y="2774525"/>
                <a:ext cx="91733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81" name="Text Box 8">
                <a:extLst>
                  <a:ext uri="{FF2B5EF4-FFF2-40B4-BE49-F238E27FC236}">
                    <a16:creationId xmlns:a16="http://schemas.microsoft.com/office/drawing/2014/main" id="{5580F6BC-EA82-BB49-883D-D04CA0AE377D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1294656" y="2664563"/>
                <a:ext cx="447550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 err="1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TiSiN</a:t>
                </a:r>
                <a:endParaRPr lang="en-US" sz="1000" dirty="0">
                  <a:solidFill>
                    <a:srgbClr val="FFFF00"/>
                  </a:solidFill>
                  <a:latin typeface="Neo Sans Intel Medium" pitchFamily="34" charset="0"/>
                  <a:cs typeface="Arial" pitchFamily="34" charset="0"/>
                </a:endParaRPr>
              </a:p>
            </p:txBody>
          </p:sp>
          <p:sp>
            <p:nvSpPr>
              <p:cNvPr id="82" name="Line 10">
                <a:extLst>
                  <a:ext uri="{FF2B5EF4-FFF2-40B4-BE49-F238E27FC236}">
                    <a16:creationId xmlns:a16="http://schemas.microsoft.com/office/drawing/2014/main" id="{5A53C4A5-0904-8D48-8417-27F56543AD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699080" y="2417618"/>
                <a:ext cx="403385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83" name="Line 10">
                <a:extLst>
                  <a:ext uri="{FF2B5EF4-FFF2-40B4-BE49-F238E27FC236}">
                    <a16:creationId xmlns:a16="http://schemas.microsoft.com/office/drawing/2014/main" id="{1A81775F-D27C-2D41-B163-C4DE5699AA9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779160" y="2219800"/>
                <a:ext cx="503783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85" name="Text Box 9">
                <a:extLst>
                  <a:ext uri="{FF2B5EF4-FFF2-40B4-BE49-F238E27FC236}">
                    <a16:creationId xmlns:a16="http://schemas.microsoft.com/office/drawing/2014/main" id="{2E57D57E-B8DF-DC48-ABD1-8A685DFFB1D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253406" y="2071656"/>
                <a:ext cx="461978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 err="1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TiAlN</a:t>
                </a:r>
                <a:endParaRPr lang="en-US" sz="1000" dirty="0">
                  <a:solidFill>
                    <a:srgbClr val="FFFF00"/>
                  </a:solidFill>
                  <a:latin typeface="Neo Sans Intel Medium" pitchFamily="34" charset="0"/>
                  <a:cs typeface="Arial" pitchFamily="34" charset="0"/>
                </a:endParaRPr>
              </a:p>
            </p:txBody>
          </p:sp>
          <p:sp>
            <p:nvSpPr>
              <p:cNvPr id="86" name="Text Box 9">
                <a:extLst>
                  <a:ext uri="{FF2B5EF4-FFF2-40B4-BE49-F238E27FC236}">
                    <a16:creationId xmlns:a16="http://schemas.microsoft.com/office/drawing/2014/main" id="{C63A18BE-3791-8C42-BAF2-0539ACB30A1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320392" y="2333630"/>
                <a:ext cx="461978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 err="1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TiAlN</a:t>
                </a:r>
                <a:endParaRPr lang="en-US" sz="1000" dirty="0">
                  <a:solidFill>
                    <a:srgbClr val="FFFF00"/>
                  </a:solidFill>
                  <a:latin typeface="Neo Sans Intel Medium" pitchFamily="34" charset="0"/>
                  <a:cs typeface="Arial" pitchFamily="34" charset="0"/>
                </a:endParaRPr>
              </a:p>
            </p:txBody>
          </p:sp>
          <p:sp>
            <p:nvSpPr>
              <p:cNvPr id="87" name="Text Box 15">
                <a:extLst>
                  <a:ext uri="{FF2B5EF4-FFF2-40B4-BE49-F238E27FC236}">
                    <a16:creationId xmlns:a16="http://schemas.microsoft.com/office/drawing/2014/main" id="{C2274F30-464B-A54A-AC25-66C48957EE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361761" y="2985181"/>
                <a:ext cx="698072" cy="2265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000" b="1" dirty="0">
                    <a:solidFill>
                      <a:srgbClr val="FFFF00"/>
                    </a:solidFill>
                    <a:latin typeface="Verdana" panose="020B0604030504040204" pitchFamily="34" charset="0"/>
                    <a:cs typeface="Arial" panose="020B0604020202020204" pitchFamily="34" charset="0"/>
                  </a:rPr>
                  <a:t>SXP cell</a:t>
                </a:r>
              </a:p>
            </p:txBody>
          </p:sp>
        </p:grp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BB08523-568C-464E-B36D-A2B56D252BF1}"/>
                </a:ext>
              </a:extLst>
            </p:cNvPr>
            <p:cNvSpPr/>
            <p:nvPr/>
          </p:nvSpPr>
          <p:spPr>
            <a:xfrm>
              <a:off x="194737" y="838200"/>
              <a:ext cx="2976890" cy="2408006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C8151F-96BA-6B46-B68D-5DF6D5858739}"/>
              </a:ext>
            </a:extLst>
          </p:cNvPr>
          <p:cNvGrpSpPr/>
          <p:nvPr/>
        </p:nvGrpSpPr>
        <p:grpSpPr>
          <a:xfrm>
            <a:off x="3286061" y="838199"/>
            <a:ext cx="3126542" cy="2408007"/>
            <a:chOff x="3286061" y="838199"/>
            <a:chExt cx="3126542" cy="2408007"/>
          </a:xfrm>
        </p:grpSpPr>
        <p:sp>
          <p:nvSpPr>
            <p:cNvPr id="49" name="TextBox 48"/>
            <p:cNvSpPr txBox="1"/>
            <p:nvPr/>
          </p:nvSpPr>
          <p:spPr>
            <a:xfrm>
              <a:off x="3286061" y="1030069"/>
              <a:ext cx="3082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64Mb 180nm ½ Pitch 6-Mask </a:t>
              </a:r>
              <a:r>
                <a:rPr lang="en-US" sz="1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Sublitho</a:t>
              </a:r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Heater Damascene PM, Subtractive SD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2007~2009    Santa Clara, CA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1CA8662-05C5-8843-8B1B-63EE3ECDDA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90139" y="1689990"/>
              <a:ext cx="3022464" cy="1397641"/>
              <a:chOff x="2286001" y="2250555"/>
              <a:chExt cx="4134508" cy="1911870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601" y="2590800"/>
                <a:ext cx="1056769" cy="1359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5562601" y="2971802"/>
                <a:ext cx="729112" cy="575845"/>
                <a:chOff x="2802199" y="2296292"/>
                <a:chExt cx="677791" cy="555763"/>
              </a:xfrm>
            </p:grpSpPr>
            <p:sp>
              <p:nvSpPr>
                <p:cNvPr id="4" name="Text Box 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022980" y="2526994"/>
                  <a:ext cx="457010" cy="3250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36" tIns="45718" rIns="91436" bIns="45718">
                  <a:spAutoFit/>
                </a:bodyPr>
                <a:lstStyle/>
                <a:p>
                  <a:pPr eaLnBrk="1" hangingPunct="1"/>
                  <a:r>
                    <a:rPr lang="en-US" sz="1000" dirty="0">
                      <a:solidFill>
                        <a:schemeClr val="folHlink"/>
                      </a:solidFill>
                      <a:latin typeface="Neo Sans Intel Medium" pitchFamily="34" charset="0"/>
                      <a:cs typeface="Arial" pitchFamily="34" charset="0"/>
                    </a:rPr>
                    <a:t>PM</a:t>
                  </a:r>
                </a:p>
              </p:txBody>
            </p:sp>
            <p:sp>
              <p:nvSpPr>
                <p:cNvPr id="5" name="Text Box 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022980" y="2296292"/>
                  <a:ext cx="410125" cy="3250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36" tIns="45718" rIns="91436" bIns="45718">
                  <a:spAutoFit/>
                </a:bodyPr>
                <a:lstStyle/>
                <a:p>
                  <a:pPr eaLnBrk="1" hangingPunct="1"/>
                  <a:r>
                    <a:rPr lang="en-US" sz="1000" dirty="0">
                      <a:solidFill>
                        <a:schemeClr val="folHlink"/>
                      </a:solidFill>
                      <a:latin typeface="Neo Sans Intel Medium" pitchFamily="34" charset="0"/>
                      <a:cs typeface="Arial" pitchFamily="34" charset="0"/>
                    </a:rPr>
                    <a:t>SD</a:t>
                  </a:r>
                </a:p>
              </p:txBody>
            </p:sp>
            <p:sp>
              <p:nvSpPr>
                <p:cNvPr id="6" name="Line 1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02199" y="2649257"/>
                  <a:ext cx="25021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8" name="Line 1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02199" y="2419961"/>
                  <a:ext cx="2502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000"/>
                </a:p>
              </p:txBody>
            </p:sp>
          </p:grpSp>
          <p:pic>
            <p:nvPicPr>
              <p:cNvPr id="9" name="Picture 1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86001" y="2250555"/>
                <a:ext cx="2275325" cy="1911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>
                <a:off x="3276602" y="2714625"/>
                <a:ext cx="262908" cy="417904"/>
              </a:xfrm>
              <a:prstGeom prst="roundRect">
                <a:avLst>
                  <a:gd name="adj" fmla="val 16667"/>
                </a:avLst>
              </a:prstGeom>
              <a:noFill/>
              <a:ln w="222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00">
                  <a:cs typeface="Arial" pitchFamily="34" charset="0"/>
                </a:endParaRPr>
              </a:p>
            </p:txBody>
          </p:sp>
          <p:sp>
            <p:nvSpPr>
              <p:cNvPr id="12" name="AutoShape 19"/>
              <p:cNvSpPr>
                <a:spLocks noChangeArrowheads="1"/>
              </p:cNvSpPr>
              <p:nvPr/>
            </p:nvSpPr>
            <p:spPr bwMode="auto">
              <a:xfrm rot="10800000">
                <a:off x="3679487" y="2882183"/>
                <a:ext cx="983637" cy="236860"/>
              </a:xfrm>
              <a:prstGeom prst="notchedRightArrow">
                <a:avLst>
                  <a:gd name="adj1" fmla="val 50000"/>
                  <a:gd name="adj2" fmla="val 69565"/>
                </a:avLst>
              </a:prstGeom>
              <a:solidFill>
                <a:srgbClr val="FFFF00">
                  <a:alpha val="47842"/>
                </a:srgbClr>
              </a:solidFill>
              <a:ln w="12700">
                <a:solidFill>
                  <a:srgbClr val="339966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00">
                  <a:cs typeface="Arial" pitchFamily="34" charset="0"/>
                </a:endParaRPr>
              </a:p>
            </p:txBody>
          </p:sp>
          <p:sp>
            <p:nvSpPr>
              <p:cNvPr id="44" name="Line 10">
                <a:extLst>
                  <a:ext uri="{FF2B5EF4-FFF2-40B4-BE49-F238E27FC236}">
                    <a16:creationId xmlns:a16="http://schemas.microsoft.com/office/drawing/2014/main" id="{CDDA6AA3-C8B9-FA45-A726-F0A9B77195F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428022" y="3655465"/>
                <a:ext cx="4293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54" name="Text Box 8">
                <a:extLst>
                  <a:ext uri="{FF2B5EF4-FFF2-40B4-BE49-F238E27FC236}">
                    <a16:creationId xmlns:a16="http://schemas.microsoft.com/office/drawing/2014/main" id="{19A8DFDF-F77E-104C-9852-73F02B6E3A5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08294" y="3524419"/>
                <a:ext cx="612215" cy="336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 err="1">
                    <a:solidFill>
                      <a:schemeClr val="folHlink"/>
                    </a:solidFill>
                    <a:latin typeface="Neo Sans Intel Medium" pitchFamily="34" charset="0"/>
                    <a:cs typeface="Arial" pitchFamily="34" charset="0"/>
                  </a:rPr>
                  <a:t>TiSiN</a:t>
                </a:r>
                <a:endParaRPr lang="en-US" sz="1000" dirty="0">
                  <a:solidFill>
                    <a:schemeClr val="folHlink"/>
                  </a:solidFill>
                  <a:latin typeface="Neo Sans Intel Medium" pitchFamily="34" charset="0"/>
                  <a:cs typeface="Arial" pitchFamily="34" charset="0"/>
                </a:endParaRPr>
              </a:p>
            </p:txBody>
          </p:sp>
          <p:sp>
            <p:nvSpPr>
              <p:cNvPr id="55" name="Text Box 8">
                <a:extLst>
                  <a:ext uri="{FF2B5EF4-FFF2-40B4-BE49-F238E27FC236}">
                    <a16:creationId xmlns:a16="http://schemas.microsoft.com/office/drawing/2014/main" id="{CAABFD2C-D4BD-6E4C-99AA-A2D104EDF6C6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058549" y="3039557"/>
                <a:ext cx="346888" cy="336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chemeClr val="folHlink"/>
                    </a:solidFill>
                    <a:latin typeface="Neo Sans Intel Medium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id="{6B223874-DFBD-5C44-A6AD-EF167BA73AD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562600" y="3206490"/>
                <a:ext cx="4959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60" name="Line 10">
                <a:extLst>
                  <a:ext uri="{FF2B5EF4-FFF2-40B4-BE49-F238E27FC236}">
                    <a16:creationId xmlns:a16="http://schemas.microsoft.com/office/drawing/2014/main" id="{C90A2518-0395-074C-B09F-08C2E1659C8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552139" y="2920702"/>
                <a:ext cx="4959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61" name="Text Box 8">
                <a:extLst>
                  <a:ext uri="{FF2B5EF4-FFF2-40B4-BE49-F238E27FC236}">
                    <a16:creationId xmlns:a16="http://schemas.microsoft.com/office/drawing/2014/main" id="{35F91949-7E66-4340-B2CC-498ED3234A3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058549" y="2790906"/>
                <a:ext cx="346888" cy="336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chemeClr val="folHlink"/>
                    </a:solidFill>
                    <a:latin typeface="Neo Sans Intel Medium" pitchFamily="34" charset="0"/>
                    <a:cs typeface="Arial" pitchFamily="34" charset="0"/>
                  </a:rPr>
                  <a:t>C</a:t>
                </a:r>
              </a:p>
            </p:txBody>
          </p:sp>
        </p:grp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5B2D1EA9-79E5-794E-814C-9E6082543D69}"/>
                </a:ext>
              </a:extLst>
            </p:cNvPr>
            <p:cNvSpPr/>
            <p:nvPr/>
          </p:nvSpPr>
          <p:spPr>
            <a:xfrm>
              <a:off x="3319267" y="838199"/>
              <a:ext cx="3050937" cy="2408007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7EB218-809C-F64D-9752-A91174BA57DE}"/>
              </a:ext>
            </a:extLst>
          </p:cNvPr>
          <p:cNvGrpSpPr/>
          <p:nvPr/>
        </p:nvGrpSpPr>
        <p:grpSpPr>
          <a:xfrm>
            <a:off x="6516018" y="838198"/>
            <a:ext cx="2627982" cy="2408008"/>
            <a:chOff x="6516018" y="838198"/>
            <a:chExt cx="2627982" cy="2408008"/>
          </a:xfrm>
        </p:grpSpPr>
        <p:grpSp>
          <p:nvGrpSpPr>
            <p:cNvPr id="43" name="Group 42"/>
            <p:cNvGrpSpPr>
              <a:grpSpLocks noChangeAspect="1"/>
            </p:cNvGrpSpPr>
            <p:nvPr/>
          </p:nvGrpSpPr>
          <p:grpSpPr>
            <a:xfrm>
              <a:off x="6761205" y="1633667"/>
              <a:ext cx="2270866" cy="1510289"/>
              <a:chOff x="5045174" y="3581400"/>
              <a:chExt cx="3641626" cy="2555875"/>
            </a:xfrm>
          </p:grpSpPr>
          <p:pic>
            <p:nvPicPr>
              <p:cNvPr id="27" name="Picture 181" descr="1379608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48734" t="-476" b="20395"/>
              <a:stretch/>
            </p:blipFill>
            <p:spPr bwMode="auto">
              <a:xfrm>
                <a:off x="5045174" y="3581400"/>
                <a:ext cx="2181124" cy="2555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5791200" y="3886200"/>
                <a:ext cx="466725" cy="952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47"/>
              <p:cNvSpPr txBox="1">
                <a:spLocks noChangeArrowheads="1"/>
              </p:cNvSpPr>
              <p:nvPr/>
            </p:nvSpPr>
            <p:spPr bwMode="auto">
              <a:xfrm>
                <a:off x="6324600" y="3657601"/>
                <a:ext cx="990602" cy="781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8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X-section along ROW</a:t>
                </a:r>
              </a:p>
            </p:txBody>
          </p:sp>
          <p:grpSp>
            <p:nvGrpSpPr>
              <p:cNvPr id="30" name="Group 6"/>
              <p:cNvGrpSpPr>
                <a:grpSpLocks/>
              </p:cNvGrpSpPr>
              <p:nvPr/>
            </p:nvGrpSpPr>
            <p:grpSpPr bwMode="auto">
              <a:xfrm>
                <a:off x="6096000" y="3581400"/>
                <a:ext cx="2590800" cy="2555875"/>
                <a:chOff x="3997" y="2456"/>
                <a:chExt cx="1632" cy="1610"/>
              </a:xfrm>
            </p:grpSpPr>
            <p:pic>
              <p:nvPicPr>
                <p:cNvPr id="31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713" y="2456"/>
                  <a:ext cx="916" cy="1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4254" y="2880"/>
                  <a:ext cx="294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W</a:t>
                  </a:r>
                </a:p>
              </p:txBody>
            </p:sp>
            <p:sp>
              <p:nvSpPr>
                <p:cNvPr id="33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4254" y="3031"/>
                  <a:ext cx="244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  <p:sp>
              <p:nvSpPr>
                <p:cNvPr id="34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214" y="3134"/>
                  <a:ext cx="320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SD</a:t>
                  </a:r>
                </a:p>
              </p:txBody>
            </p:sp>
            <p:sp>
              <p:nvSpPr>
                <p:cNvPr id="35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4224" y="3515"/>
                  <a:ext cx="362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PM</a:t>
                  </a:r>
                </a:p>
              </p:txBody>
            </p:sp>
            <p:sp>
              <p:nvSpPr>
                <p:cNvPr id="36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3997" y="3327"/>
                  <a:ext cx="1034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Mid Electrodes</a:t>
                  </a:r>
                </a:p>
              </p:txBody>
            </p:sp>
            <p:cxnSp>
              <p:nvCxnSpPr>
                <p:cNvPr id="37" name="Straight Arrow Connector 18"/>
                <p:cNvCxnSpPr>
                  <a:cxnSpLocks noChangeShapeType="1"/>
                  <a:stCxn id="32" idx="3"/>
                </p:cNvCxnSpPr>
                <p:nvPr/>
              </p:nvCxnSpPr>
              <p:spPr bwMode="auto">
                <a:xfrm flipV="1">
                  <a:off x="4548" y="2965"/>
                  <a:ext cx="535" cy="50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8" name="Straight Arrow Connector 22"/>
                <p:cNvCxnSpPr>
                  <a:cxnSpLocks noChangeShapeType="1"/>
                  <a:stCxn id="33" idx="3"/>
                </p:cNvCxnSpPr>
                <p:nvPr/>
              </p:nvCxnSpPr>
              <p:spPr bwMode="auto">
                <a:xfrm flipV="1">
                  <a:off x="4498" y="3134"/>
                  <a:ext cx="541" cy="31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9" name="Straight Arrow Connector 26"/>
                <p:cNvCxnSpPr>
                  <a:cxnSpLocks noChangeShapeType="1"/>
                  <a:stCxn id="34" idx="3"/>
                </p:cNvCxnSpPr>
                <p:nvPr/>
              </p:nvCxnSpPr>
              <p:spPr bwMode="auto">
                <a:xfrm flipV="1">
                  <a:off x="4534" y="3261"/>
                  <a:ext cx="549" cy="7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40" name="Straight Arrow Connector 26"/>
                <p:cNvCxnSpPr>
                  <a:cxnSpLocks noChangeShapeType="1"/>
                  <a:stCxn id="36" idx="3"/>
                </p:cNvCxnSpPr>
                <p:nvPr/>
              </p:nvCxnSpPr>
              <p:spPr bwMode="auto">
                <a:xfrm flipV="1">
                  <a:off x="5031" y="3431"/>
                  <a:ext cx="64" cy="30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41" name="Straight Arrow Connector 26"/>
                <p:cNvCxnSpPr>
                  <a:cxnSpLocks noChangeShapeType="1"/>
                  <a:stCxn id="35" idx="3"/>
                </p:cNvCxnSpPr>
                <p:nvPr/>
              </p:nvCxnSpPr>
              <p:spPr bwMode="auto">
                <a:xfrm flipV="1">
                  <a:off x="4586" y="3642"/>
                  <a:ext cx="497" cy="7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sp>
          <p:nvSpPr>
            <p:cNvPr id="50" name="TextBox 49"/>
            <p:cNvSpPr txBox="1"/>
            <p:nvPr/>
          </p:nvSpPr>
          <p:spPr>
            <a:xfrm>
              <a:off x="6649845" y="990600"/>
              <a:ext cx="24233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64Mb 100nm feature, 2-Mask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Self-Aligned, Subtractive Cell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2010~2011   </a:t>
              </a:r>
              <a:r>
                <a:rPr lang="en-US" sz="1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Agrate</a:t>
              </a:r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Italy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7C4949C2-BE56-5040-83F1-85EDD50699C5}"/>
                </a:ext>
              </a:extLst>
            </p:cNvPr>
            <p:cNvSpPr/>
            <p:nvPr/>
          </p:nvSpPr>
          <p:spPr>
            <a:xfrm>
              <a:off x="6516018" y="838198"/>
              <a:ext cx="2627982" cy="24080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89446B-4B8A-5842-9B30-D09726998B99}"/>
              </a:ext>
            </a:extLst>
          </p:cNvPr>
          <p:cNvGrpSpPr/>
          <p:nvPr/>
        </p:nvGrpSpPr>
        <p:grpSpPr>
          <a:xfrm>
            <a:off x="9220200" y="838198"/>
            <a:ext cx="2819400" cy="2408008"/>
            <a:chOff x="9220200" y="838198"/>
            <a:chExt cx="2819400" cy="2408008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b="11398"/>
            <a:stretch/>
          </p:blipFill>
          <p:spPr bwMode="auto">
            <a:xfrm>
              <a:off x="9361880" y="1626167"/>
              <a:ext cx="2480431" cy="143780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9220200" y="990600"/>
              <a:ext cx="281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64Mb 50nm ½ Pitch, 2-Mask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Dual Deck, Self Aligned Subtractive Cell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2012~2013  </a:t>
              </a:r>
              <a:r>
                <a:rPr lang="en-US" sz="1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Agrate</a:t>
              </a:r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Italy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0FD9E232-28E7-7C48-A9D8-720EC2AC2868}"/>
                </a:ext>
              </a:extLst>
            </p:cNvPr>
            <p:cNvSpPr/>
            <p:nvPr/>
          </p:nvSpPr>
          <p:spPr>
            <a:xfrm>
              <a:off x="9291201" y="838198"/>
              <a:ext cx="2661982" cy="24080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1334F4A-2A98-CC4C-B44C-0540BB0E2E02}"/>
              </a:ext>
            </a:extLst>
          </p:cNvPr>
          <p:cNvGrpSpPr/>
          <p:nvPr/>
        </p:nvGrpSpPr>
        <p:grpSpPr>
          <a:xfrm>
            <a:off x="925676" y="3388792"/>
            <a:ext cx="3036723" cy="2935808"/>
            <a:chOff x="925676" y="3388792"/>
            <a:chExt cx="3036723" cy="2935808"/>
          </a:xfrm>
        </p:grpSpPr>
        <p:pic>
          <p:nvPicPr>
            <p:cNvPr id="47" name="23" descr="image00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1880" y="4150079"/>
              <a:ext cx="2743113" cy="195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51"/>
            <p:cNvSpPr txBox="1"/>
            <p:nvPr/>
          </p:nvSpPr>
          <p:spPr>
            <a:xfrm>
              <a:off x="1071880" y="3468469"/>
              <a:ext cx="2743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128Gb 41nm Pitch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Dual Deck Self Aligned Subtractive Cell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2013-2017 Boise, ID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B8E76D45-95E3-064D-B7F5-77F92B6DFE55}"/>
                </a:ext>
              </a:extLst>
            </p:cNvPr>
            <p:cNvSpPr/>
            <p:nvPr/>
          </p:nvSpPr>
          <p:spPr>
            <a:xfrm>
              <a:off x="925676" y="3388792"/>
              <a:ext cx="3036723" cy="29358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F6391D5-1EE9-8549-919C-549EBBE14883}"/>
                </a:ext>
              </a:extLst>
            </p:cNvPr>
            <p:cNvSpPr txBox="1"/>
            <p:nvPr/>
          </p:nvSpPr>
          <p:spPr>
            <a:xfrm>
              <a:off x="1742947" y="4166509"/>
              <a:ext cx="14863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10-series: S15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44C1D6-B2AC-0C47-9BC4-565D9CBC4A3D}"/>
              </a:ext>
            </a:extLst>
          </p:cNvPr>
          <p:cNvGrpSpPr/>
          <p:nvPr/>
        </p:nvGrpSpPr>
        <p:grpSpPr>
          <a:xfrm>
            <a:off x="4541833" y="3394156"/>
            <a:ext cx="3108333" cy="2935808"/>
            <a:chOff x="4541833" y="3394156"/>
            <a:chExt cx="3108333" cy="293580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A0287D6-B279-2B40-8FB1-52FB4E250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554" b="4545"/>
            <a:stretch/>
          </p:blipFill>
          <p:spPr>
            <a:xfrm>
              <a:off x="4859306" y="4150078"/>
              <a:ext cx="2350974" cy="195897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4C55062-3A52-9E4C-98BF-3C6D65D96695}"/>
                </a:ext>
              </a:extLst>
            </p:cNvPr>
            <p:cNvSpPr txBox="1"/>
            <p:nvPr/>
          </p:nvSpPr>
          <p:spPr>
            <a:xfrm>
              <a:off x="4541833" y="3468469"/>
              <a:ext cx="31083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256Gb 41nm Pitch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 Deck Self Aligned Subtractive Cell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2015-2020  Lehi, UT &amp; Rio Rancho, NM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655945FB-AD89-B241-B2B7-4E9F4165FA55}"/>
                </a:ext>
              </a:extLst>
            </p:cNvPr>
            <p:cNvSpPr/>
            <p:nvPr/>
          </p:nvSpPr>
          <p:spPr>
            <a:xfrm>
              <a:off x="4553439" y="3394156"/>
              <a:ext cx="3036723" cy="29358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30F1E6F-1D74-9547-87EE-AE3F252AF707}"/>
                </a:ext>
              </a:extLst>
            </p:cNvPr>
            <p:cNvSpPr txBox="1"/>
            <p:nvPr/>
          </p:nvSpPr>
          <p:spPr>
            <a:xfrm>
              <a:off x="5327684" y="4493012"/>
              <a:ext cx="14863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20-series: S26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FE9618-5856-764F-BC7C-67935BA7CFBD}"/>
              </a:ext>
            </a:extLst>
          </p:cNvPr>
          <p:cNvGrpSpPr/>
          <p:nvPr/>
        </p:nvGrpSpPr>
        <p:grpSpPr>
          <a:xfrm>
            <a:off x="8183637" y="3394156"/>
            <a:ext cx="3036723" cy="2935808"/>
            <a:chOff x="8183637" y="3394156"/>
            <a:chExt cx="3036723" cy="293580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6D67CFE-A255-D748-ACC5-B597C9BB9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64" b="773"/>
            <a:stretch/>
          </p:blipFill>
          <p:spPr>
            <a:xfrm>
              <a:off x="9296400" y="4150078"/>
              <a:ext cx="1676400" cy="208175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5E70571-01BF-AA48-A2AD-A698A746DFD7}"/>
                </a:ext>
              </a:extLst>
            </p:cNvPr>
            <p:cNvSpPr txBox="1"/>
            <p:nvPr/>
          </p:nvSpPr>
          <p:spPr>
            <a:xfrm>
              <a:off x="8377005" y="3505200"/>
              <a:ext cx="2789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256Gb 33.5nm Pitch 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 Deck Self Aligned Subtractive Cell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2019~2022   Rio Rancho, NM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FAB45DA6-0761-714A-9DB6-487F8E714890}"/>
                </a:ext>
              </a:extLst>
            </p:cNvPr>
            <p:cNvSpPr/>
            <p:nvPr/>
          </p:nvSpPr>
          <p:spPr>
            <a:xfrm>
              <a:off x="8183637" y="3394156"/>
              <a:ext cx="3036723" cy="29358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A32F1C3-6C9C-4A41-B35F-21FBF3469D96}"/>
                </a:ext>
              </a:extLst>
            </p:cNvPr>
            <p:cNvSpPr txBox="1"/>
            <p:nvPr/>
          </p:nvSpPr>
          <p:spPr>
            <a:xfrm>
              <a:off x="8229600" y="4625422"/>
              <a:ext cx="11726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6FEA"/>
                  </a:solidFill>
                </a:rPr>
                <a:t>P1241: Atlantic Falls (ATF)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508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1FD1-B826-6948-824B-3CB385FF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468576"/>
          </a:xfrm>
        </p:spPr>
        <p:txBody>
          <a:bodyPr/>
          <a:lstStyle/>
          <a:p>
            <a:r>
              <a:rPr lang="en-US" sz="3600" dirty="0"/>
              <a:t>Competitive landscape – chalcogenide selector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6EB5328-91BE-884E-9C87-B03EFAB67C89}"/>
              </a:ext>
            </a:extLst>
          </p:cNvPr>
          <p:cNvGrpSpPr/>
          <p:nvPr/>
        </p:nvGrpSpPr>
        <p:grpSpPr>
          <a:xfrm>
            <a:off x="304800" y="821675"/>
            <a:ext cx="3581400" cy="5671229"/>
            <a:chOff x="304800" y="821675"/>
            <a:chExt cx="3581400" cy="56712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AA25D3-21C1-1D4E-9B49-35969216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59" t="834" r="10075" b="46739"/>
            <a:stretch/>
          </p:blipFill>
          <p:spPr>
            <a:xfrm>
              <a:off x="533400" y="1764778"/>
              <a:ext cx="2821235" cy="188247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539362-412F-1043-ADE8-CB0BDB4FC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7673"/>
            <a:stretch/>
          </p:blipFill>
          <p:spPr>
            <a:xfrm>
              <a:off x="683960" y="1219200"/>
              <a:ext cx="2821235" cy="4776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B47D5E-4FF9-D84F-BD55-72C65EC076C2}"/>
                </a:ext>
              </a:extLst>
            </p:cNvPr>
            <p:cNvSpPr txBox="1"/>
            <p:nvPr/>
          </p:nvSpPr>
          <p:spPr>
            <a:xfrm>
              <a:off x="1545296" y="846056"/>
              <a:ext cx="1239511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IBM/</a:t>
              </a:r>
              <a:r>
                <a:rPr lang="en-US" sz="1200" b="1" dirty="0" err="1">
                  <a:solidFill>
                    <a:schemeClr val="bg1"/>
                  </a:solidFill>
                  <a:latin typeface="Neo Sans Intel"/>
                  <a:cs typeface="Neo Sans Intel"/>
                </a:rPr>
                <a:t>Macronix</a:t>
              </a:r>
              <a:endParaRPr lang="en-US" sz="1200" b="1" dirty="0">
                <a:solidFill>
                  <a:schemeClr val="bg1"/>
                </a:solidFill>
                <a:latin typeface="Neo Sans Intel"/>
                <a:cs typeface="Neo Sans Inte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68CA9D-00A1-9045-9107-AB60B24FC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3962400"/>
              <a:ext cx="2731179" cy="25305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BC2968-EBAF-B34E-8FE1-6674C75FE5FE}"/>
                </a:ext>
              </a:extLst>
            </p:cNvPr>
            <p:cNvSpPr txBox="1"/>
            <p:nvPr/>
          </p:nvSpPr>
          <p:spPr>
            <a:xfrm>
              <a:off x="1066799" y="3740085"/>
              <a:ext cx="1718007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IEDM 2018; VLSI 2019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AE53A68-11A7-4F44-A8B1-9FDC460E72B8}"/>
                </a:ext>
              </a:extLst>
            </p:cNvPr>
            <p:cNvSpPr/>
            <p:nvPr/>
          </p:nvSpPr>
          <p:spPr>
            <a:xfrm>
              <a:off x="304800" y="821675"/>
              <a:ext cx="3581400" cy="5601926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5BE91E-F726-4E0C-9E6F-798143A06D28}"/>
                </a:ext>
              </a:extLst>
            </p:cNvPr>
            <p:cNvSpPr txBox="1"/>
            <p:nvPr/>
          </p:nvSpPr>
          <p:spPr>
            <a:xfrm>
              <a:off x="421165" y="1490990"/>
              <a:ext cx="645635" cy="2616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2016 +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12225D7-9E35-F14C-B5D3-2D2CC4AEA7BB}"/>
              </a:ext>
            </a:extLst>
          </p:cNvPr>
          <p:cNvGrpSpPr/>
          <p:nvPr/>
        </p:nvGrpSpPr>
        <p:grpSpPr>
          <a:xfrm>
            <a:off x="3983466" y="821675"/>
            <a:ext cx="3967177" cy="2497665"/>
            <a:chOff x="3983466" y="821675"/>
            <a:chExt cx="3967177" cy="2497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F273D5-0378-EB43-BFE3-8E78DAFE1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121" r="17136" b="11457"/>
            <a:stretch/>
          </p:blipFill>
          <p:spPr>
            <a:xfrm>
              <a:off x="4439942" y="1447800"/>
              <a:ext cx="1267520" cy="18301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FD97DC-F36B-0D41-B06A-A1227417F98F}"/>
                </a:ext>
              </a:extLst>
            </p:cNvPr>
            <p:cNvSpPr txBox="1"/>
            <p:nvPr/>
          </p:nvSpPr>
          <p:spPr>
            <a:xfrm>
              <a:off x="4804534" y="866001"/>
              <a:ext cx="758066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SK-Hynix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3AAE87-B6BE-FB47-A093-5873358E1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98" t="5802" r="13065" b="28567"/>
            <a:stretch/>
          </p:blipFill>
          <p:spPr>
            <a:xfrm>
              <a:off x="5904103" y="954023"/>
              <a:ext cx="1568270" cy="11018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0B347A-9066-0C4E-9D96-20D9E4801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044" t="5334" r="9365" b="23620"/>
            <a:stretch/>
          </p:blipFill>
          <p:spPr>
            <a:xfrm>
              <a:off x="5915323" y="2057400"/>
              <a:ext cx="1568271" cy="1165782"/>
            </a:xfrm>
            <a:prstGeom prst="rect">
              <a:avLst/>
            </a:prstGeom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733167F-048F-AC49-B726-F3E87DBC3390}"/>
                </a:ext>
              </a:extLst>
            </p:cNvPr>
            <p:cNvSpPr/>
            <p:nvPr/>
          </p:nvSpPr>
          <p:spPr>
            <a:xfrm>
              <a:off x="3983466" y="821675"/>
              <a:ext cx="3967177" cy="2497665"/>
            </a:xfrm>
            <a:prstGeom prst="roundRect">
              <a:avLst/>
            </a:prstGeom>
            <a:noFill/>
            <a:ln w="76200" cmpd="thinThick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E33DE4-C92C-42F1-A4A6-219204354FBF}"/>
                </a:ext>
              </a:extLst>
            </p:cNvPr>
            <p:cNvSpPr txBox="1"/>
            <p:nvPr/>
          </p:nvSpPr>
          <p:spPr>
            <a:xfrm>
              <a:off x="4724400" y="1221733"/>
              <a:ext cx="931533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2018 IEDM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F2E9E3A-1812-0D4D-A123-102E04A8DD75}"/>
              </a:ext>
            </a:extLst>
          </p:cNvPr>
          <p:cNvGrpSpPr/>
          <p:nvPr/>
        </p:nvGrpSpPr>
        <p:grpSpPr>
          <a:xfrm>
            <a:off x="8021342" y="819646"/>
            <a:ext cx="3865858" cy="2534709"/>
            <a:chOff x="8021342" y="819646"/>
            <a:chExt cx="3865858" cy="253470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AE4DD83-D7A6-EE49-8A98-3547C80EBE6E}"/>
                </a:ext>
              </a:extLst>
            </p:cNvPr>
            <p:cNvGrpSpPr/>
            <p:nvPr/>
          </p:nvGrpSpPr>
          <p:grpSpPr>
            <a:xfrm>
              <a:off x="8042691" y="2331511"/>
              <a:ext cx="3331062" cy="1022844"/>
              <a:chOff x="7192711" y="-192684"/>
              <a:chExt cx="4187319" cy="117953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4D8FA85-2034-A546-8316-BF73D51CD4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158" t="11617" r="4077" b="19816"/>
              <a:stretch/>
            </p:blipFill>
            <p:spPr>
              <a:xfrm>
                <a:off x="8829671" y="-192684"/>
                <a:ext cx="2550359" cy="117953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BB7C0F0-BCEE-C14E-9DA6-3B9DC80585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44019"/>
              <a:stretch/>
            </p:blipFill>
            <p:spPr>
              <a:xfrm>
                <a:off x="7192711" y="569184"/>
                <a:ext cx="2013494" cy="3194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5B17A0-966E-8149-B43F-DE5FF64110D1}"/>
                  </a:ext>
                </a:extLst>
              </p:cNvPr>
              <p:cNvSpPr txBox="1"/>
              <p:nvPr/>
            </p:nvSpPr>
            <p:spPr>
              <a:xfrm>
                <a:off x="7371705" y="-118766"/>
                <a:ext cx="1205409" cy="35492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Neo Sans Intel"/>
                    <a:cs typeface="Neo Sans Intel"/>
                  </a:rPr>
                  <a:t>IMW 2019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95A506-A2C9-FE47-B039-328DCD045010}"/>
                </a:ext>
              </a:extLst>
            </p:cNvPr>
            <p:cNvGrpSpPr/>
            <p:nvPr/>
          </p:nvGrpSpPr>
          <p:grpSpPr>
            <a:xfrm>
              <a:off x="8179633" y="819647"/>
              <a:ext cx="3101061" cy="1465607"/>
              <a:chOff x="364647" y="1460776"/>
              <a:chExt cx="6058047" cy="277238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016121F-80BF-744F-9239-603F84B22F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96" t="4716" r="-596" b="26491"/>
              <a:stretch/>
            </p:blipFill>
            <p:spPr>
              <a:xfrm>
                <a:off x="1415159" y="2084606"/>
                <a:ext cx="2303738" cy="214855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0E91B9D-3001-2848-B15D-7750537BE6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b="28133"/>
              <a:stretch/>
            </p:blipFill>
            <p:spPr>
              <a:xfrm>
                <a:off x="3706828" y="2280811"/>
                <a:ext cx="2646322" cy="1923683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8D8A4A-E1D6-0E45-8BE5-EB824959F80D}"/>
                  </a:ext>
                </a:extLst>
              </p:cNvPr>
              <p:cNvSpPr txBox="1"/>
              <p:nvPr/>
            </p:nvSpPr>
            <p:spPr>
              <a:xfrm>
                <a:off x="364647" y="2745354"/>
                <a:ext cx="1572656" cy="52398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Neo Sans Intel"/>
                    <a:cs typeface="Neo Sans Intel"/>
                  </a:rPr>
                  <a:t>VLSI 2017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F4A1397-EED4-264A-A543-7E4409572A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48690"/>
              <a:stretch/>
            </p:blipFill>
            <p:spPr>
              <a:xfrm>
                <a:off x="2459272" y="1460776"/>
                <a:ext cx="3963422" cy="624316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6A8336-20E4-D64D-8BD4-25143B70BB48}"/>
                </a:ext>
              </a:extLst>
            </p:cNvPr>
            <p:cNvSpPr txBox="1"/>
            <p:nvPr/>
          </p:nvSpPr>
          <p:spPr>
            <a:xfrm>
              <a:off x="8406811" y="866001"/>
              <a:ext cx="737189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CEA-LETI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ECCC59E3-699D-F848-BBBF-9BE1F29E6F7C}"/>
                </a:ext>
              </a:extLst>
            </p:cNvPr>
            <p:cNvSpPr/>
            <p:nvPr/>
          </p:nvSpPr>
          <p:spPr>
            <a:xfrm>
              <a:off x="8021342" y="819646"/>
              <a:ext cx="3865858" cy="2534709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861481B-4D3F-B544-BFF9-A478262E8E56}"/>
              </a:ext>
            </a:extLst>
          </p:cNvPr>
          <p:cNvGrpSpPr/>
          <p:nvPr/>
        </p:nvGrpSpPr>
        <p:grpSpPr>
          <a:xfrm>
            <a:off x="6356146" y="3428999"/>
            <a:ext cx="5531054" cy="2994600"/>
            <a:chOff x="6356146" y="3428999"/>
            <a:chExt cx="5531054" cy="299460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055A78-92C0-47A3-A426-3DC563BE4704}"/>
                </a:ext>
              </a:extLst>
            </p:cNvPr>
            <p:cNvSpPr txBox="1"/>
            <p:nvPr/>
          </p:nvSpPr>
          <p:spPr>
            <a:xfrm>
              <a:off x="6669908" y="3505200"/>
              <a:ext cx="492892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Sony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8C1AF9-B899-4C91-A56F-AB746DEB2F4A}"/>
                </a:ext>
              </a:extLst>
            </p:cNvPr>
            <p:cNvSpPr txBox="1"/>
            <p:nvPr/>
          </p:nvSpPr>
          <p:spPr>
            <a:xfrm>
              <a:off x="7245833" y="3504641"/>
              <a:ext cx="805029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VLSI 2017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99531-95CC-43C4-9A8D-4EE5BEE08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21399" y="3839768"/>
              <a:ext cx="1807392" cy="10960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825982-E183-4474-A982-2D9BE5CD2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54071" y="5027947"/>
              <a:ext cx="2046702" cy="125204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135A145-5B2B-4BE3-A68D-16A4CCD6F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458200" y="3878584"/>
              <a:ext cx="1237108" cy="103009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23048F-4CA1-4B57-816A-0E29F335C0BA}"/>
                </a:ext>
              </a:extLst>
            </p:cNvPr>
            <p:cNvSpPr txBox="1"/>
            <p:nvPr/>
          </p:nvSpPr>
          <p:spPr>
            <a:xfrm>
              <a:off x="8610600" y="3505200"/>
              <a:ext cx="849913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IMW 2018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2F99D7-9171-41A5-B865-BC7425C8DDF3}"/>
                </a:ext>
              </a:extLst>
            </p:cNvPr>
            <p:cNvSpPr txBox="1"/>
            <p:nvPr/>
          </p:nvSpPr>
          <p:spPr>
            <a:xfrm>
              <a:off x="8578547" y="5062817"/>
              <a:ext cx="1282723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PM Summit 2019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3AFDF77-3375-4D49-A8DA-99649F9B4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3440" y="5372118"/>
              <a:ext cx="3018959" cy="907875"/>
            </a:xfrm>
            <a:prstGeom prst="rect">
              <a:avLst/>
            </a:prstGeom>
          </p:spPr>
        </p:pic>
        <p:sp>
          <p:nvSpPr>
            <p:cNvPr id="34" name="Rounded Rectangle 19">
              <a:extLst>
                <a:ext uri="{FF2B5EF4-FFF2-40B4-BE49-F238E27FC236}">
                  <a16:creationId xmlns:a16="http://schemas.microsoft.com/office/drawing/2014/main" id="{89C8F1EC-13C0-443B-9EA3-32F9855F46E7}"/>
                </a:ext>
              </a:extLst>
            </p:cNvPr>
            <p:cNvSpPr/>
            <p:nvPr/>
          </p:nvSpPr>
          <p:spPr>
            <a:xfrm>
              <a:off x="6356146" y="3428999"/>
              <a:ext cx="5531054" cy="2994600"/>
            </a:xfrm>
            <a:prstGeom prst="roundRect">
              <a:avLst/>
            </a:prstGeom>
            <a:noFill/>
            <a:ln w="76200" cmpd="thinThick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8C42046-D43E-294B-8AB9-3744610DB6AB}"/>
                </a:ext>
              </a:extLst>
            </p:cNvPr>
            <p:cNvSpPr txBox="1"/>
            <p:nvPr/>
          </p:nvSpPr>
          <p:spPr>
            <a:xfrm>
              <a:off x="10058400" y="3505200"/>
              <a:ext cx="1394934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Flash Summit 2019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B922A6F-762C-124D-B316-243B5ABF3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94454" y="3810000"/>
              <a:ext cx="880685" cy="154805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5E02052-EB84-C340-8625-F597C3741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772442" y="3998552"/>
              <a:ext cx="1064374" cy="127380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1660C7-B893-A24C-ACA5-EC10F7025E68}"/>
              </a:ext>
            </a:extLst>
          </p:cNvPr>
          <p:cNvGrpSpPr/>
          <p:nvPr/>
        </p:nvGrpSpPr>
        <p:grpSpPr>
          <a:xfrm>
            <a:off x="3993946" y="3429000"/>
            <a:ext cx="2254454" cy="2994601"/>
            <a:chOff x="3993946" y="3429000"/>
            <a:chExt cx="2254454" cy="29946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1E6789-7F81-B846-91C9-5F93A15BC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32796" y="3810000"/>
              <a:ext cx="2005061" cy="25299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570C8E-DE81-664E-8DFC-1430BDB0A740}"/>
                </a:ext>
              </a:extLst>
            </p:cNvPr>
            <p:cNvSpPr txBox="1"/>
            <p:nvPr/>
          </p:nvSpPr>
          <p:spPr>
            <a:xfrm>
              <a:off x="4267200" y="3505200"/>
              <a:ext cx="551113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IMEC 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DD79011-87C5-A34E-82D5-2453A3ABFAE9}"/>
                </a:ext>
              </a:extLst>
            </p:cNvPr>
            <p:cNvSpPr/>
            <p:nvPr/>
          </p:nvSpPr>
          <p:spPr>
            <a:xfrm>
              <a:off x="3993946" y="3429000"/>
              <a:ext cx="2254454" cy="2994601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EC6D246-1F0D-7345-9071-B2E1A74757C5}"/>
                </a:ext>
              </a:extLst>
            </p:cNvPr>
            <p:cNvSpPr txBox="1"/>
            <p:nvPr/>
          </p:nvSpPr>
          <p:spPr>
            <a:xfrm>
              <a:off x="4953000" y="3501528"/>
              <a:ext cx="805029" cy="27699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Neo Sans Intel"/>
                  <a:cs typeface="Neo Sans Intel"/>
                </a:rPr>
                <a:t>VLSI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7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246014"/>
          </a:xfrm>
        </p:spPr>
        <p:txBody>
          <a:bodyPr/>
          <a:lstStyle/>
          <a:p>
            <a:r>
              <a:rPr lang="en-US" sz="3200" dirty="0"/>
              <a:t>3D </a:t>
            </a:r>
            <a:r>
              <a:rPr lang="en-US" sz="3200" dirty="0" err="1"/>
              <a:t>XPoint</a:t>
            </a:r>
            <a:r>
              <a:rPr lang="en-US" sz="3200" dirty="0"/>
              <a:t>™ roadmap and beyond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16D2D8-B003-1C4E-B824-B0047FB48EAF}"/>
              </a:ext>
            </a:extLst>
          </p:cNvPr>
          <p:cNvGrpSpPr/>
          <p:nvPr/>
        </p:nvGrpSpPr>
        <p:grpSpPr>
          <a:xfrm>
            <a:off x="7086599" y="3852011"/>
            <a:ext cx="4191001" cy="2395059"/>
            <a:chOff x="7086599" y="3775811"/>
            <a:chExt cx="4191001" cy="2395059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1E4065CD-8281-4B0C-BC47-5A9D814C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37758" y="4484792"/>
              <a:ext cx="2015422" cy="1559983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86A6950-AC93-4B96-B872-2CB6BD9C65D8}"/>
                </a:ext>
              </a:extLst>
            </p:cNvPr>
            <p:cNvSpPr txBox="1"/>
            <p:nvPr/>
          </p:nvSpPr>
          <p:spPr>
            <a:xfrm>
              <a:off x="9136456" y="4123491"/>
              <a:ext cx="20154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3D decoding w/ deck select</a:t>
              </a:r>
            </a:p>
          </p:txBody>
        </p:sp>
        <p:sp>
          <p:nvSpPr>
            <p:cNvPr id="121" name="Rounded Rectangle 117">
              <a:extLst>
                <a:ext uri="{FF2B5EF4-FFF2-40B4-BE49-F238E27FC236}">
                  <a16:creationId xmlns:a16="http://schemas.microsoft.com/office/drawing/2014/main" id="{0F23F713-A941-4750-88D0-C7634EF4DFE8}"/>
                </a:ext>
              </a:extLst>
            </p:cNvPr>
            <p:cNvSpPr/>
            <p:nvPr/>
          </p:nvSpPr>
          <p:spPr>
            <a:xfrm>
              <a:off x="7086600" y="4080088"/>
              <a:ext cx="4191000" cy="209078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90181A6-AEA6-4BB8-A91C-FAEDFDB79F7A}"/>
                </a:ext>
              </a:extLst>
            </p:cNvPr>
            <p:cNvSpPr txBox="1"/>
            <p:nvPr/>
          </p:nvSpPr>
          <p:spPr>
            <a:xfrm>
              <a:off x="7238999" y="4123568"/>
              <a:ext cx="182114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3D Decoding w/ Pillar Select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7DD43E1-6C21-4ECF-835A-4D5F9F95ED15}"/>
                </a:ext>
              </a:extLst>
            </p:cNvPr>
            <p:cNvSpPr txBox="1"/>
            <p:nvPr/>
          </p:nvSpPr>
          <p:spPr>
            <a:xfrm>
              <a:off x="7086599" y="3775811"/>
              <a:ext cx="4191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Concept</a:t>
              </a:r>
            </a:p>
          </p:txBody>
        </p: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7C2019AF-8827-4524-BF4F-86AC0C733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5326" y="4435392"/>
              <a:ext cx="1630363" cy="172470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D6AFF9-4439-43D1-AB72-8783A041C234}"/>
              </a:ext>
            </a:extLst>
          </p:cNvPr>
          <p:cNvGrpSpPr/>
          <p:nvPr/>
        </p:nvGrpSpPr>
        <p:grpSpPr>
          <a:xfrm>
            <a:off x="925676" y="533400"/>
            <a:ext cx="3036723" cy="3178464"/>
            <a:chOff x="925676" y="533400"/>
            <a:chExt cx="3036723" cy="3178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1D2D94-F9C2-7D43-845D-512BBF693A3E}"/>
                </a:ext>
              </a:extLst>
            </p:cNvPr>
            <p:cNvGrpSpPr/>
            <p:nvPr/>
          </p:nvGrpSpPr>
          <p:grpSpPr>
            <a:xfrm>
              <a:off x="925676" y="868828"/>
              <a:ext cx="3036723" cy="2843036"/>
              <a:chOff x="925676" y="3388792"/>
              <a:chExt cx="3036723" cy="2843036"/>
            </a:xfrm>
          </p:grpSpPr>
          <p:pic>
            <p:nvPicPr>
              <p:cNvPr id="47" name="23" descr="image00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16038" y="4127918"/>
                <a:ext cx="2052320" cy="1465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071880" y="3468469"/>
                <a:ext cx="27431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128Gb 41nm Pitch</a:t>
                </a:r>
              </a:p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Dual Deck Self Aligned Subtractive Cell </a:t>
                </a:r>
              </a:p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2017 Boise, ID</a:t>
                </a:r>
              </a:p>
            </p:txBody>
          </p:sp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B8E76D45-95E3-064D-B7F5-77F92B6DFE55}"/>
                  </a:ext>
                </a:extLst>
              </p:cNvPr>
              <p:cNvSpPr/>
              <p:nvPr/>
            </p:nvSpPr>
            <p:spPr>
              <a:xfrm>
                <a:off x="925676" y="3388792"/>
                <a:ext cx="3036723" cy="2843036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F6391D5-1EE9-8549-919C-549EBBE14883}"/>
                </a:ext>
              </a:extLst>
            </p:cNvPr>
            <p:cNvSpPr txBox="1"/>
            <p:nvPr/>
          </p:nvSpPr>
          <p:spPr>
            <a:xfrm>
              <a:off x="1742947" y="1646545"/>
              <a:ext cx="14863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10-series: S15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7FC2779-7611-4C20-BA75-C2F98B24384C}"/>
                </a:ext>
              </a:extLst>
            </p:cNvPr>
            <p:cNvSpPr txBox="1"/>
            <p:nvPr/>
          </p:nvSpPr>
          <p:spPr>
            <a:xfrm>
              <a:off x="1388749" y="533400"/>
              <a:ext cx="19771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Volume Production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1CD2A94-F089-4E5E-92A7-30CACE50937C}"/>
                </a:ext>
              </a:extLst>
            </p:cNvPr>
            <p:cNvSpPr txBox="1"/>
            <p:nvPr/>
          </p:nvSpPr>
          <p:spPr>
            <a:xfrm>
              <a:off x="1562635" y="3119737"/>
              <a:ext cx="1803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Die Size: 208mm</a:t>
              </a:r>
              <a:r>
                <a:rPr lang="en-US" sz="1200" b="1" baseline="30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BW: 1600/550 MB/s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38C35E-33D9-4264-A6DB-DEEC3F2DF563}"/>
              </a:ext>
            </a:extLst>
          </p:cNvPr>
          <p:cNvGrpSpPr/>
          <p:nvPr/>
        </p:nvGrpSpPr>
        <p:grpSpPr>
          <a:xfrm>
            <a:off x="4541833" y="533400"/>
            <a:ext cx="3108333" cy="3178464"/>
            <a:chOff x="4541833" y="533400"/>
            <a:chExt cx="3108333" cy="31784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A0287D6-B279-2B40-8FB1-52FB4E250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54" b="4545"/>
            <a:stretch/>
          </p:blipFill>
          <p:spPr>
            <a:xfrm>
              <a:off x="5229830" y="1607954"/>
              <a:ext cx="1732338" cy="144349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4C55062-3A52-9E4C-98BF-3C6D65D96695}"/>
                </a:ext>
              </a:extLst>
            </p:cNvPr>
            <p:cNvSpPr txBox="1"/>
            <p:nvPr/>
          </p:nvSpPr>
          <p:spPr>
            <a:xfrm>
              <a:off x="4541833" y="948505"/>
              <a:ext cx="31083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256Gb 41nm Pitch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 Deck Self Aligned Subtractive Cell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2020  Lehi, UT &amp; Rio Rancho, NM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655945FB-AD89-B241-B2B7-4E9F4165FA55}"/>
                </a:ext>
              </a:extLst>
            </p:cNvPr>
            <p:cNvSpPr/>
            <p:nvPr/>
          </p:nvSpPr>
          <p:spPr>
            <a:xfrm>
              <a:off x="4553439" y="874192"/>
              <a:ext cx="3036723" cy="283767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30F1E6F-1D74-9547-87EE-AE3F252AF707}"/>
                </a:ext>
              </a:extLst>
            </p:cNvPr>
            <p:cNvSpPr txBox="1"/>
            <p:nvPr/>
          </p:nvSpPr>
          <p:spPr>
            <a:xfrm>
              <a:off x="5327684" y="1973048"/>
              <a:ext cx="14863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20-series: S26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8D7D29B-524A-4197-ACA9-1FCE340523C4}"/>
                </a:ext>
              </a:extLst>
            </p:cNvPr>
            <p:cNvSpPr txBox="1"/>
            <p:nvPr/>
          </p:nvSpPr>
          <p:spPr>
            <a:xfrm>
              <a:off x="5145790" y="533400"/>
              <a:ext cx="1732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PRQ / Early Ramp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52288A7-58B1-48D9-B1A2-5A0FE8854AA1}"/>
                </a:ext>
              </a:extLst>
            </p:cNvPr>
            <p:cNvSpPr txBox="1"/>
            <p:nvPr/>
          </p:nvSpPr>
          <p:spPr>
            <a:xfrm>
              <a:off x="5194364" y="3122497"/>
              <a:ext cx="1803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Die Size: 199mm</a:t>
              </a:r>
              <a:r>
                <a:rPr lang="en-US" sz="1200" b="1" baseline="30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BW: 1600/800 MB/s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1185D3-54FC-41F0-9814-EFBEA7619F28}"/>
              </a:ext>
            </a:extLst>
          </p:cNvPr>
          <p:cNvGrpSpPr/>
          <p:nvPr/>
        </p:nvGrpSpPr>
        <p:grpSpPr>
          <a:xfrm>
            <a:off x="8181202" y="533400"/>
            <a:ext cx="3039158" cy="3178464"/>
            <a:chOff x="8181202" y="533400"/>
            <a:chExt cx="3039158" cy="317846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75368C-51FE-4D44-B884-14A62C29E4A4}"/>
                </a:ext>
              </a:extLst>
            </p:cNvPr>
            <p:cNvGrpSpPr/>
            <p:nvPr/>
          </p:nvGrpSpPr>
          <p:grpSpPr>
            <a:xfrm>
              <a:off x="8183637" y="874192"/>
              <a:ext cx="3036723" cy="2837672"/>
              <a:chOff x="8183637" y="3394156"/>
              <a:chExt cx="3036723" cy="2837672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6D67CFE-A255-D748-ACC5-B597C9BB93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564" b="773"/>
              <a:stretch/>
            </p:blipFill>
            <p:spPr>
              <a:xfrm>
                <a:off x="9448204" y="4139505"/>
                <a:ext cx="1249438" cy="1551549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5E70571-01BF-AA48-A2AD-A698A746DFD7}"/>
                  </a:ext>
                </a:extLst>
              </p:cNvPr>
              <p:cNvSpPr txBox="1"/>
              <p:nvPr/>
            </p:nvSpPr>
            <p:spPr>
              <a:xfrm>
                <a:off x="8377005" y="3505200"/>
                <a:ext cx="27896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256Gb 33.5nm Pitch  </a:t>
                </a:r>
              </a:p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Quad Deck Self Aligned Subtractive Cell </a:t>
                </a:r>
              </a:p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2022   Rio Rancho, NM</a:t>
                </a:r>
              </a:p>
            </p:txBody>
          </p:sp>
          <p:sp>
            <p:nvSpPr>
              <p:cNvPr id="93" name="Rounded Rectangle 92">
                <a:extLst>
                  <a:ext uri="{FF2B5EF4-FFF2-40B4-BE49-F238E27FC236}">
                    <a16:creationId xmlns:a16="http://schemas.microsoft.com/office/drawing/2014/main" id="{FAB45DA6-0761-714A-9DB6-487F8E714890}"/>
                  </a:ext>
                </a:extLst>
              </p:cNvPr>
              <p:cNvSpPr/>
              <p:nvPr/>
            </p:nvSpPr>
            <p:spPr>
              <a:xfrm>
                <a:off x="8183637" y="3394156"/>
                <a:ext cx="3036723" cy="2837672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A32F1C3-6C9C-4A41-B35F-21FBF3469D96}"/>
                </a:ext>
              </a:extLst>
            </p:cNvPr>
            <p:cNvSpPr txBox="1"/>
            <p:nvPr/>
          </p:nvSpPr>
          <p:spPr>
            <a:xfrm>
              <a:off x="8276159" y="2105458"/>
              <a:ext cx="1172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6F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P1241: Atlantic Falls (ATF)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CC85B07-B7D3-4738-ACCA-D773F34ABE7C}"/>
                </a:ext>
              </a:extLst>
            </p:cNvPr>
            <p:cNvSpPr txBox="1"/>
            <p:nvPr/>
          </p:nvSpPr>
          <p:spPr>
            <a:xfrm>
              <a:off x="8181202" y="533400"/>
              <a:ext cx="3036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Pathfinding </a:t>
              </a:r>
              <a:r>
                <a:rPr lang="en-US" sz="1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  <a:r>
                <a:rPr lang="en-US" sz="1400" b="1" dirty="0">
                  <a:solidFill>
                    <a:srgbClr val="FF0000"/>
                  </a:solidFill>
                </a:rPr>
                <a:t> Main Development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28E59F3-BAA7-4599-841B-483567BE1430}"/>
                </a:ext>
              </a:extLst>
            </p:cNvPr>
            <p:cNvSpPr txBox="1"/>
            <p:nvPr/>
          </p:nvSpPr>
          <p:spPr>
            <a:xfrm>
              <a:off x="8894372" y="3189744"/>
              <a:ext cx="2002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Die Size: 135mm</a:t>
              </a:r>
              <a:r>
                <a:rPr lang="en-US" sz="1200" b="1" baseline="30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BW: 3200/1100~1600 MB/s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5D67E4-C352-4D3B-AE9E-672253E34471}"/>
              </a:ext>
            </a:extLst>
          </p:cNvPr>
          <p:cNvGrpSpPr/>
          <p:nvPr/>
        </p:nvGrpSpPr>
        <p:grpSpPr>
          <a:xfrm>
            <a:off x="821786" y="3848511"/>
            <a:ext cx="1765041" cy="2399888"/>
            <a:chOff x="821786" y="3848511"/>
            <a:chExt cx="1765041" cy="2399888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EBD7B0DF-5C9F-4293-A0D4-586602DB6AC4}"/>
                </a:ext>
              </a:extLst>
            </p:cNvPr>
            <p:cNvGrpSpPr/>
            <p:nvPr/>
          </p:nvGrpSpPr>
          <p:grpSpPr>
            <a:xfrm>
              <a:off x="927772" y="4171676"/>
              <a:ext cx="1553070" cy="2076723"/>
              <a:chOff x="8183637" y="3719840"/>
              <a:chExt cx="1553070" cy="2076723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813F4FEF-9A54-423B-BB67-30B3E25147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564" b="773"/>
              <a:stretch/>
            </p:blipFill>
            <p:spPr>
              <a:xfrm>
                <a:off x="8475066" y="4109239"/>
                <a:ext cx="990600" cy="1230125"/>
              </a:xfrm>
              <a:prstGeom prst="rect">
                <a:avLst/>
              </a:prstGeom>
            </p:spPr>
          </p:pic>
          <p:sp>
            <p:nvSpPr>
              <p:cNvPr id="103" name="Rounded Rectangle 92">
                <a:extLst>
                  <a:ext uri="{FF2B5EF4-FFF2-40B4-BE49-F238E27FC236}">
                    <a16:creationId xmlns:a16="http://schemas.microsoft.com/office/drawing/2014/main" id="{220B362B-1474-4E17-9BEF-5837ECDF4C57}"/>
                  </a:ext>
                </a:extLst>
              </p:cNvPr>
              <p:cNvSpPr/>
              <p:nvPr/>
            </p:nvSpPr>
            <p:spPr>
              <a:xfrm>
                <a:off x="8183637" y="3719840"/>
                <a:ext cx="1553070" cy="2076723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6F7C3CB-7415-417F-A2FB-10D3C5C1A2CF}"/>
                </a:ext>
              </a:extLst>
            </p:cNvPr>
            <p:cNvSpPr txBox="1"/>
            <p:nvPr/>
          </p:nvSpPr>
          <p:spPr>
            <a:xfrm>
              <a:off x="1061254" y="4218801"/>
              <a:ext cx="12407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26.5p Full Stack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B0CDF59-9ACA-47BC-98F0-D5DBEE302A54}"/>
                </a:ext>
              </a:extLst>
            </p:cNvPr>
            <p:cNvSpPr txBox="1"/>
            <p:nvPr/>
          </p:nvSpPr>
          <p:spPr>
            <a:xfrm>
              <a:off x="821786" y="3848511"/>
              <a:ext cx="1765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Module Definition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A3E89B-C5D1-4B43-993F-988A8BC2A941}"/>
                </a:ext>
              </a:extLst>
            </p:cNvPr>
            <p:cNvSpPr txBox="1"/>
            <p:nvPr/>
          </p:nvSpPr>
          <p:spPr>
            <a:xfrm>
              <a:off x="1219200" y="5758339"/>
              <a:ext cx="1082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Density: 1.6X</a:t>
              </a:r>
            </a:p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BW: 1.6X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73EC16-5C16-42F7-9FCF-44B9599928C0}"/>
              </a:ext>
            </a:extLst>
          </p:cNvPr>
          <p:cNvGrpSpPr/>
          <p:nvPr/>
        </p:nvGrpSpPr>
        <p:grpSpPr>
          <a:xfrm>
            <a:off x="2667000" y="3841294"/>
            <a:ext cx="1828800" cy="2407105"/>
            <a:chOff x="2667000" y="3841294"/>
            <a:chExt cx="1828800" cy="2407105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80712EC-99D4-4BD4-B2B3-5198CE89A24E}"/>
                </a:ext>
              </a:extLst>
            </p:cNvPr>
            <p:cNvSpPr txBox="1"/>
            <p:nvPr/>
          </p:nvSpPr>
          <p:spPr>
            <a:xfrm>
              <a:off x="2690719" y="4218801"/>
              <a:ext cx="1803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28p Quad Deck </a:t>
              </a:r>
              <a:r>
                <a:rPr lang="en-US" sz="1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BiSM</a:t>
              </a:r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14" name="Rounded Rectangle 92">
              <a:extLst>
                <a:ext uri="{FF2B5EF4-FFF2-40B4-BE49-F238E27FC236}">
                  <a16:creationId xmlns:a16="http://schemas.microsoft.com/office/drawing/2014/main" id="{F1B1545F-7BE8-455E-AA1E-7A83E760CA2B}"/>
                </a:ext>
              </a:extLst>
            </p:cNvPr>
            <p:cNvSpPr/>
            <p:nvPr/>
          </p:nvSpPr>
          <p:spPr>
            <a:xfrm>
              <a:off x="2692530" y="4171676"/>
              <a:ext cx="1803270" cy="2076723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2573B4A-690D-4AE7-A2C5-6460AA0AF4D8}"/>
                </a:ext>
              </a:extLst>
            </p:cNvPr>
            <p:cNvSpPr txBox="1"/>
            <p:nvPr/>
          </p:nvSpPr>
          <p:spPr>
            <a:xfrm>
              <a:off x="2690719" y="3841294"/>
              <a:ext cx="18032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Path Validation</a:t>
              </a: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DC7BA7C1-FC45-4011-AD9E-DE6FDAFC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8440" y="4495800"/>
              <a:ext cx="718746" cy="169476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00CFE8-6B73-468A-92B2-267A14CC0454}"/>
                </a:ext>
              </a:extLst>
            </p:cNvPr>
            <p:cNvSpPr txBox="1"/>
            <p:nvPr/>
          </p:nvSpPr>
          <p:spPr>
            <a:xfrm>
              <a:off x="2667000" y="5002737"/>
              <a:ext cx="1076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Density: 1.4X</a:t>
              </a:r>
            </a:p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Cost: 0.9X</a:t>
              </a:r>
            </a:p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BW: 2X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8819B7-EE24-448D-A2A2-DB9FBCDDF9C7}"/>
              </a:ext>
            </a:extLst>
          </p:cNvPr>
          <p:cNvGrpSpPr/>
          <p:nvPr/>
        </p:nvGrpSpPr>
        <p:grpSpPr>
          <a:xfrm>
            <a:off x="4747054" y="3848511"/>
            <a:ext cx="2188395" cy="2399889"/>
            <a:chOff x="4747054" y="3848511"/>
            <a:chExt cx="2188395" cy="2399889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DE322C29-F3F1-42DD-B5F1-553A84F73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3134" y="4512730"/>
              <a:ext cx="1944405" cy="1126070"/>
            </a:xfrm>
            <a:prstGeom prst="rect">
              <a:avLst/>
            </a:prstGeom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AFB35C2-CDFA-4F02-8E7F-1880765DE719}"/>
                </a:ext>
              </a:extLst>
            </p:cNvPr>
            <p:cNvGrpSpPr/>
            <p:nvPr/>
          </p:nvGrpSpPr>
          <p:grpSpPr>
            <a:xfrm>
              <a:off x="4747054" y="4157618"/>
              <a:ext cx="2188395" cy="2090782"/>
              <a:chOff x="9969879" y="3388794"/>
              <a:chExt cx="1930325" cy="2090782"/>
            </a:xfrm>
          </p:grpSpPr>
          <p:sp>
            <p:nvSpPr>
              <p:cNvPr id="117" name="Rounded Rectangle 117">
                <a:extLst>
                  <a:ext uri="{FF2B5EF4-FFF2-40B4-BE49-F238E27FC236}">
                    <a16:creationId xmlns:a16="http://schemas.microsoft.com/office/drawing/2014/main" id="{D482A0E1-3AEA-422C-AB70-FCD058E95301}"/>
                  </a:ext>
                </a:extLst>
              </p:cNvPr>
              <p:cNvSpPr/>
              <p:nvPr/>
            </p:nvSpPr>
            <p:spPr>
              <a:xfrm>
                <a:off x="9969880" y="3388794"/>
                <a:ext cx="1930324" cy="2090782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2232BF91-7C29-45AD-9069-9A0DD3CCB741}"/>
                  </a:ext>
                </a:extLst>
              </p:cNvPr>
              <p:cNvSpPr txBox="1"/>
              <p:nvPr/>
            </p:nvSpPr>
            <p:spPr>
              <a:xfrm>
                <a:off x="9969879" y="3422176"/>
                <a:ext cx="1930323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MLC, 1.5b/c</a:t>
                </a: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8D350B5-C6D9-43B5-8048-A45842D345C2}"/>
                </a:ext>
              </a:extLst>
            </p:cNvPr>
            <p:cNvSpPr txBox="1"/>
            <p:nvPr/>
          </p:nvSpPr>
          <p:spPr>
            <a:xfrm>
              <a:off x="4747054" y="3848511"/>
              <a:ext cx="2188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Early Research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9F6B0A3-4112-4CC4-BF01-ED5E564FEB64}"/>
                </a:ext>
              </a:extLst>
            </p:cNvPr>
            <p:cNvSpPr txBox="1"/>
            <p:nvPr/>
          </p:nvSpPr>
          <p:spPr>
            <a:xfrm>
              <a:off x="5281973" y="5710535"/>
              <a:ext cx="1144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Density: 1.5X</a:t>
              </a:r>
            </a:p>
            <a:p>
              <a:r>
                <a: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BW: 1.5X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05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7B69D-202E-7E48-8973-FAAC411E0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399"/>
            <a:ext cx="10363200" cy="663487"/>
          </a:xfrm>
        </p:spPr>
        <p:txBody>
          <a:bodyPr/>
          <a:lstStyle/>
          <a:p>
            <a:r>
              <a:rPr lang="en-US" sz="4000" dirty="0"/>
              <a:t>Access cycle time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53F7C-285D-3F40-A26D-9DAA0884E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96886"/>
            <a:ext cx="10363200" cy="1905000"/>
          </a:xfrm>
        </p:spPr>
        <p:txBody>
          <a:bodyPr/>
          <a:lstStyle/>
          <a:p>
            <a:r>
              <a:rPr lang="en-US" sz="1800" dirty="0"/>
              <a:t>Problem to solve: </a:t>
            </a:r>
          </a:p>
          <a:p>
            <a:pPr lvl="1"/>
            <a:r>
              <a:rPr lang="en-US" sz="1800" dirty="0"/>
              <a:t>Write occupancy: limited by crystallization kinetics (~200nsec) + i/o overhead</a:t>
            </a:r>
          </a:p>
          <a:p>
            <a:r>
              <a:rPr lang="en-US" sz="1800" dirty="0"/>
              <a:t>Solution Space: </a:t>
            </a:r>
          </a:p>
          <a:p>
            <a:pPr lvl="1"/>
            <a:r>
              <a:rPr lang="en-US" sz="1800" dirty="0"/>
              <a:t>PM material exploration of high speed material; a few candidates in path validation for 30% cycle time reduction.</a:t>
            </a:r>
          </a:p>
          <a:p>
            <a:pPr lvl="1"/>
            <a:r>
              <a:rPr lang="en-US" sz="1800" dirty="0"/>
              <a:t>Build-in selector Memory, a.k.a. BiSM, expecting 50% reduction of write occupancy initially.   Pending scalability results.</a:t>
            </a:r>
          </a:p>
          <a:p>
            <a:endParaRPr lang="en-US" sz="1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921497-87F0-9E48-B335-BA3024AC7033}"/>
              </a:ext>
            </a:extLst>
          </p:cNvPr>
          <p:cNvGrpSpPr/>
          <p:nvPr/>
        </p:nvGrpSpPr>
        <p:grpSpPr>
          <a:xfrm>
            <a:off x="8856462" y="3216181"/>
            <a:ext cx="2307931" cy="2994114"/>
            <a:chOff x="8733632" y="914400"/>
            <a:chExt cx="2307931" cy="29941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124F0E-6815-E54B-9AA2-155A5DE00507}"/>
                </a:ext>
              </a:extLst>
            </p:cNvPr>
            <p:cNvGrpSpPr/>
            <p:nvPr/>
          </p:nvGrpSpPr>
          <p:grpSpPr>
            <a:xfrm>
              <a:off x="8733632" y="1219199"/>
              <a:ext cx="1172368" cy="2064169"/>
              <a:chOff x="10029032" y="1219199"/>
              <a:chExt cx="1172368" cy="206416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03C438B-4F0B-1844-94A2-4A832470DE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520"/>
              <a:stretch/>
            </p:blipFill>
            <p:spPr>
              <a:xfrm>
                <a:off x="10029032" y="1219199"/>
                <a:ext cx="1172368" cy="206416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C7485C-4FF5-8C4C-8D88-60D5B6BDCBBD}"/>
                  </a:ext>
                </a:extLst>
              </p:cNvPr>
              <p:cNvSpPr txBox="1"/>
              <p:nvPr/>
            </p:nvSpPr>
            <p:spPr>
              <a:xfrm>
                <a:off x="10467123" y="2242710"/>
                <a:ext cx="5725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BiSM</a:t>
                </a:r>
                <a:endParaRPr lang="en-US" sz="1400" b="1" dirty="0">
                  <a:solidFill>
                    <a:schemeClr val="accen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6E939E-82B4-DC4D-AF59-E19980B1E1D6}"/>
                </a:ext>
              </a:extLst>
            </p:cNvPr>
            <p:cNvGrpSpPr/>
            <p:nvPr/>
          </p:nvGrpSpPr>
          <p:grpSpPr>
            <a:xfrm>
              <a:off x="9906000" y="914400"/>
              <a:ext cx="1135563" cy="2994114"/>
              <a:chOff x="8731785" y="914400"/>
              <a:chExt cx="1135563" cy="299411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1C22B51-BCF8-7640-A69C-78F91A2F9D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0175" b="-4004"/>
              <a:stretch/>
            </p:blipFill>
            <p:spPr>
              <a:xfrm>
                <a:off x="8731785" y="914400"/>
                <a:ext cx="1135563" cy="299411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572FBE-B1E1-BD43-9CBB-83D618E36498}"/>
                  </a:ext>
                </a:extLst>
              </p:cNvPr>
              <p:cNvSpPr txBox="1"/>
              <p:nvPr/>
            </p:nvSpPr>
            <p:spPr>
              <a:xfrm>
                <a:off x="9171723" y="2378626"/>
                <a:ext cx="5809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3DXP</a:t>
                </a:r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63D6766-6BA6-CA46-92B3-6F442CF44197}"/>
              </a:ext>
            </a:extLst>
          </p:cNvPr>
          <p:cNvSpPr/>
          <p:nvPr/>
        </p:nvSpPr>
        <p:spPr>
          <a:xfrm>
            <a:off x="1024644" y="3559076"/>
            <a:ext cx="78318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lvl="1" indent="-341313"/>
            <a:r>
              <a:rPr lang="en-US" sz="1800" dirty="0">
                <a:latin typeface="Calibri" panose="020F0502020204030204" pitchFamily="34" charset="0"/>
              </a:rPr>
              <a:t>Simplified manufacturing with PM removed</a:t>
            </a:r>
            <a:r>
              <a:rPr lang="en-US" sz="1800" dirty="0">
                <a:latin typeface="Calibri" panose="020F0502020204030204" pitchFamily="34" charset="0"/>
                <a:sym typeface="Wingdings" pitchFamily="2" charset="2"/>
              </a:rPr>
              <a:t> </a:t>
            </a:r>
            <a:br>
              <a:rPr lang="en-US" sz="1800" dirty="0">
                <a:latin typeface="Calibri" panose="020F0502020204030204" pitchFamily="34" charset="0"/>
                <a:sym typeface="Wingdings" pitchFamily="2" charset="2"/>
              </a:rPr>
            </a:br>
            <a:r>
              <a:rPr lang="en-US" sz="1800" dirty="0">
                <a:latin typeface="Calibri" panose="020F0502020204030204" pitchFamily="34" charset="0"/>
                <a:sym typeface="Wingdings" pitchFamily="2" charset="2"/>
              </a:rPr>
              <a:t>l</a:t>
            </a:r>
            <a:r>
              <a:rPr lang="en-US" sz="1800" dirty="0">
                <a:latin typeface="Calibri" panose="020F0502020204030204" pitchFamily="34" charset="0"/>
              </a:rPr>
              <a:t>ower cell aspect-ratio (from 10:1 to 5:1)</a:t>
            </a:r>
            <a:br>
              <a:rPr lang="en-US" sz="1800" dirty="0">
                <a:latin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1800" dirty="0">
                <a:latin typeface="Calibri" panose="020F0502020204030204" pitchFamily="34" charset="0"/>
              </a:rPr>
              <a:t>No cross-contamination between Memory and Selector materials</a:t>
            </a:r>
          </a:p>
          <a:p>
            <a:pPr marL="690563" lvl="1" indent="-341313"/>
            <a:r>
              <a:rPr lang="en-US" sz="1800" dirty="0">
                <a:latin typeface="Calibri" panose="020F0502020204030204" pitchFamily="34" charset="0"/>
              </a:rPr>
              <a:t>Improved performance and reliability</a:t>
            </a:r>
          </a:p>
          <a:p>
            <a:pPr marL="690563" lvl="1" indent="-341313"/>
            <a:r>
              <a:rPr lang="en-US" sz="1800" dirty="0">
                <a:latin typeface="Calibri" panose="020F0502020204030204" pitchFamily="34" charset="0"/>
              </a:rPr>
              <a:t>	Elimination of PM reliability constraint</a:t>
            </a:r>
          </a:p>
          <a:p>
            <a:pPr marL="690563" lvl="1" indent="-341313"/>
            <a:r>
              <a:rPr lang="en-US" sz="1800" dirty="0">
                <a:latin typeface="Calibri" panose="020F0502020204030204" pitchFamily="34" charset="0"/>
              </a:rPr>
              <a:t>	Lower write current to</a:t>
            </a:r>
            <a:r>
              <a:rPr lang="en-US" sz="18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>
                <a:latin typeface="Calibri" panose="020F0502020204030204" pitchFamily="34" charset="0"/>
              </a:rPr>
              <a:t>relaxes WL/BL requirements and array capacitance</a:t>
            </a:r>
          </a:p>
          <a:p>
            <a:pPr marL="690563" lvl="1" indent="-341313"/>
            <a:r>
              <a:rPr lang="en-US" sz="1800" dirty="0">
                <a:latin typeface="Calibri" panose="020F0502020204030204" pitchFamily="34" charset="0"/>
              </a:rPr>
              <a:t>	Fast write; no crystallization required (from 240ns to 40ns set pulse)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sym typeface="Wingdings" panose="05000000000000000000" pitchFamily="2" charset="2"/>
              </a:rPr>
              <a:t>An opportunity</a:t>
            </a:r>
            <a:r>
              <a:rPr lang="en-US" sz="1800" dirty="0">
                <a:latin typeface="Calibri" panose="020F0502020204030204" pitchFamily="34" charset="0"/>
              </a:rPr>
              <a:t> for symmetric memory access (read/set/reset = 40/40/40)</a:t>
            </a:r>
          </a:p>
        </p:txBody>
      </p:sp>
    </p:spTree>
    <p:extLst>
      <p:ext uri="{BB962C8B-B14F-4D97-AF65-F5344CB8AC3E}">
        <p14:creationId xmlns:p14="http://schemas.microsoft.com/office/powerpoint/2010/main" val="1432690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8E455-9C82-FC45-8456-A047FF810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Bandwidth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AB2A0-4B8E-7347-8BE4-ED0A8F266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Bandwidth limited either by (parallelism / cycle time) or (power envelop / access energy)</a:t>
            </a:r>
          </a:p>
          <a:p>
            <a:r>
              <a:rPr lang="en-US" sz="2000" dirty="0"/>
              <a:t>BiSM is top candidate for cycle time reduction</a:t>
            </a:r>
          </a:p>
          <a:p>
            <a:r>
              <a:rPr lang="en-US" sz="2000" dirty="0"/>
              <a:t>MLC is in early research stage</a:t>
            </a:r>
          </a:p>
          <a:p>
            <a:endParaRPr lang="en-US" sz="2000" dirty="0"/>
          </a:p>
        </p:txBody>
      </p:sp>
      <p:pic>
        <p:nvPicPr>
          <p:cNvPr id="4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BA25BBB-C3FD-1144-984D-F6511630B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3200400"/>
            <a:ext cx="4348951" cy="272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BDCAD-5D61-C54D-9833-3ADB03F0147E}"/>
              </a:ext>
            </a:extLst>
          </p:cNvPr>
          <p:cNvSpPr txBox="1"/>
          <p:nvPr/>
        </p:nvSpPr>
        <p:spPr>
          <a:xfrm>
            <a:off x="2286000" y="2833300"/>
            <a:ext cx="30480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Neo Sans Intel"/>
                <a:cs typeface="Neo Sans Intel"/>
              </a:rPr>
              <a:t>1.5 b/c from full stack 3DXP increase 50% BW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5EC84-1348-E942-B3D9-39B9E1041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5556" r="4375" b="5556"/>
          <a:stretch/>
        </p:blipFill>
        <p:spPr>
          <a:xfrm>
            <a:off x="5905500" y="3059426"/>
            <a:ext cx="5372100" cy="2903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9A91D3-6783-5246-A16F-C2CCB94AB2E8}"/>
              </a:ext>
            </a:extLst>
          </p:cNvPr>
          <p:cNvSpPr txBox="1"/>
          <p:nvPr/>
        </p:nvSpPr>
        <p:spPr>
          <a:xfrm>
            <a:off x="7461998" y="2782427"/>
            <a:ext cx="2259104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Neo Sans Intel"/>
                <a:cs typeface="Neo Sans Intel"/>
              </a:rPr>
              <a:t>1.5b/c, 2b/c or more from BiSM</a:t>
            </a:r>
          </a:p>
        </p:txBody>
      </p:sp>
    </p:spTree>
    <p:extLst>
      <p:ext uri="{BB962C8B-B14F-4D97-AF65-F5344CB8AC3E}">
        <p14:creationId xmlns:p14="http://schemas.microsoft.com/office/powerpoint/2010/main" val="406202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2C6A-8561-5044-A74A-AFEC4EA8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Density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46BDA-F49B-534B-8B4D-E4005BAD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10439400" cy="4876800"/>
          </a:xfrm>
        </p:spPr>
        <p:txBody>
          <a:bodyPr/>
          <a:lstStyle/>
          <a:p>
            <a:r>
              <a:rPr lang="en-US" sz="2000" dirty="0"/>
              <a:t>Density: effective cell size = cell planar size / number of layer</a:t>
            </a:r>
          </a:p>
          <a:p>
            <a:r>
              <a:rPr lang="en-US" sz="2000" dirty="0"/>
              <a:t>Cell planar size: pitch scaling visibility is 20nm</a:t>
            </a:r>
          </a:p>
          <a:p>
            <a:r>
              <a:rPr lang="en-US" sz="2000" dirty="0"/>
              <a:t>Number of layer: exploring two early concept 3D architectures with ADM transistor.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5E628-5A85-6640-BE5E-1318ADB0E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423" y="3146604"/>
            <a:ext cx="3559351" cy="29798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546714-78A6-CE4C-AF42-688264C1D82C}"/>
              </a:ext>
            </a:extLst>
          </p:cNvPr>
          <p:cNvGrpSpPr/>
          <p:nvPr/>
        </p:nvGrpSpPr>
        <p:grpSpPr>
          <a:xfrm>
            <a:off x="1905002" y="2819401"/>
            <a:ext cx="3809999" cy="3434737"/>
            <a:chOff x="9632988" y="3203227"/>
            <a:chExt cx="2779471" cy="343473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E7B2753-FC9B-9E42-90C7-7055815D0E98}"/>
                </a:ext>
              </a:extLst>
            </p:cNvPr>
            <p:cNvSpPr/>
            <p:nvPr/>
          </p:nvSpPr>
          <p:spPr>
            <a:xfrm>
              <a:off x="9632988" y="3203227"/>
              <a:ext cx="2779471" cy="3434737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DDD168-CBD0-E94F-A0D3-D320F7B283CC}"/>
                </a:ext>
              </a:extLst>
            </p:cNvPr>
            <p:cNvSpPr txBox="1"/>
            <p:nvPr/>
          </p:nvSpPr>
          <p:spPr>
            <a:xfrm>
              <a:off x="10070044" y="3224357"/>
              <a:ext cx="195328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Adamantine Deck Select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FB92C4-0CE5-F940-84A7-F72F3A1329EE}"/>
              </a:ext>
            </a:extLst>
          </p:cNvPr>
          <p:cNvSpPr/>
          <p:nvPr/>
        </p:nvSpPr>
        <p:spPr>
          <a:xfrm>
            <a:off x="6477000" y="2819400"/>
            <a:ext cx="3429000" cy="343473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3" name="TextBox 2102">
            <a:extLst>
              <a:ext uri="{FF2B5EF4-FFF2-40B4-BE49-F238E27FC236}">
                <a16:creationId xmlns:a16="http://schemas.microsoft.com/office/drawing/2014/main" id="{A76F5CB1-67F4-F543-BF23-A5DBB9BC3E53}"/>
              </a:ext>
            </a:extLst>
          </p:cNvPr>
          <p:cNvSpPr txBox="1"/>
          <p:nvPr/>
        </p:nvSpPr>
        <p:spPr>
          <a:xfrm>
            <a:off x="6819960" y="2852939"/>
            <a:ext cx="261552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Adamantine Pillar Selector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7828B4-E57F-4E58-88AB-229BDDC6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369" y="3146604"/>
            <a:ext cx="2816854" cy="29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3066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C00000"/>
      </a:hlink>
      <a:folHlink>
        <a:srgbClr val="0066FF"/>
      </a:folHlink>
    </a:clrScheme>
    <a:fontScheme name="Analog Elements Learning">
      <a:majorFont>
        <a:latin typeface="Neo Sans Intel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alog Elements Lear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alog Elements Lear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SG Advance Pathfinding" id="{53CE7C69-6139-0948-A6AB-4607575A99AD}" vid="{791383CE-0F90-1B4A-BC7E-FC237DDE09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C1F46DCE9E2F4F9C406A5B31F187EA" ma:contentTypeVersion="3" ma:contentTypeDescription="Create a new document." ma:contentTypeScope="" ma:versionID="04459668d14e26c729f944268f7885eb">
  <xsd:schema xmlns:xsd="http://www.w3.org/2001/XMLSchema" xmlns:xs="http://www.w3.org/2001/XMLSchema" xmlns:p="http://schemas.microsoft.com/office/2006/metadata/properties" xmlns:ns2="90b7a245-a7c3-4504-88b2-cf85318e6b78" targetNamespace="http://schemas.microsoft.com/office/2006/metadata/properties" ma:root="true" ma:fieldsID="2d0c6bccf2654138a3d8763ce5403cee" ns2:_="">
    <xsd:import namespace="90b7a245-a7c3-4504-88b2-cf85318e6b78"/>
    <xsd:element name="properties">
      <xsd:complexType>
        <xsd:sequence>
          <xsd:element name="documentManagement">
            <xsd:complexType>
              <xsd:all>
                <xsd:element ref="ns2:Date"/>
                <xsd:element ref="ns2:Agenda"/>
                <xsd:element ref="ns2:Present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b7a245-a7c3-4504-88b2-cf85318e6b78" elementFormDefault="qualified">
    <xsd:import namespace="http://schemas.microsoft.com/office/2006/documentManagement/types"/>
    <xsd:import namespace="http://schemas.microsoft.com/office/infopath/2007/PartnerControls"/>
    <xsd:element name="Date" ma:index="8" ma:displayName="Meeting Date" ma:format="DateOnly" ma:internalName="Date">
      <xsd:simpleType>
        <xsd:restriction base="dms:DateTime"/>
      </xsd:simpleType>
    </xsd:element>
    <xsd:element name="Agenda" ma:index="9" ma:displayName="Agenda Topic" ma:internalName="Agenda">
      <xsd:simpleType>
        <xsd:restriction base="dms:Text">
          <xsd:maxLength value="255"/>
        </xsd:restriction>
      </xsd:simpleType>
    </xsd:element>
    <xsd:element name="Presenter" ma:index="10" ma:displayName="Presenter" ma:internalName="Present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 xmlns="90b7a245-a7c3-4504-88b2-cf85318e6b78">SD for Rev 7</Agenda>
    <Date xmlns="90b7a245-a7c3-4504-88b2-cf85318e6b78">2016-03-15T00:00:00-07:00</Date>
    <Presenter xmlns="90b7a245-a7c3-4504-88b2-cf85318e6b78">DerChang Kau</Presenter>
  </documentManagement>
</p:properties>
</file>

<file path=customXml/itemProps1.xml><?xml version="1.0" encoding="utf-8"?>
<ds:datastoreItem xmlns:ds="http://schemas.openxmlformats.org/officeDocument/2006/customXml" ds:itemID="{53B8EBDB-013A-44C4-B714-038C8F2517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b7a245-a7c3-4504-88b2-cf85318e6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23BD8A-0332-458A-BADF-7C67442761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9757D6-16EA-49DF-BF94-FEF25FAF835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90b7a245-a7c3-4504-88b2-cf85318e6b78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2195</TotalTime>
  <Words>1871</Words>
  <Application>Microsoft Office PowerPoint</Application>
  <PresentationFormat>Widescreen</PresentationFormat>
  <Paragraphs>386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Intel Clear</vt:lpstr>
      <vt:lpstr>Neo Sans Intel</vt:lpstr>
      <vt:lpstr>Neo Sans Intel Medium</vt:lpstr>
      <vt:lpstr>Segoe UI</vt:lpstr>
      <vt:lpstr>Times New Roman</vt:lpstr>
      <vt:lpstr>Verdana</vt:lpstr>
      <vt:lpstr>Wingdings</vt:lpstr>
      <vt:lpstr>blank</vt:lpstr>
      <vt:lpstr>3D XPoint™/Optane™ TD Roadmap</vt:lpstr>
      <vt:lpstr>Executive Summary</vt:lpstr>
      <vt:lpstr>PowerPoint Presentation</vt:lpstr>
      <vt:lpstr>3D XPoint™ technology development evolution</vt:lpstr>
      <vt:lpstr>Competitive landscape – chalcogenide selector</vt:lpstr>
      <vt:lpstr>3D XPoint™ roadmap and beyond</vt:lpstr>
      <vt:lpstr>Access cycle time reduction</vt:lpstr>
      <vt:lpstr>Bandwidth improvement</vt:lpstr>
      <vt:lpstr>Density scaling</vt:lpstr>
      <vt:lpstr>Backup Material</vt:lpstr>
      <vt:lpstr>Academic R&amp;D on 3D XP Based on OTS </vt:lpstr>
      <vt:lpstr>Many Industry Players Pursuing 3DXP Options (Examples of Non-RRAM Memories)</vt:lpstr>
      <vt:lpstr>Many Industry Players Pursuing 3D XP Options (Select Examples of OTS+PCM &amp; RRAM Based…furthest along)</vt:lpstr>
      <vt:lpstr>Pathfinding Stage/Maturity Definitions</vt:lpstr>
      <vt:lpstr>Combining Memory &amp; Storage Hierarchy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XPoint™/Optane™ TD Roadmap</dc:title>
  <dc:creator>Microsoft Office User</dc:creator>
  <cp:keywords>CTPClassification=CTP_NT</cp:keywords>
  <cp:lastModifiedBy>Kau, Derchang</cp:lastModifiedBy>
  <cp:revision>89</cp:revision>
  <dcterms:created xsi:type="dcterms:W3CDTF">2020-05-10T22:29:16Z</dcterms:created>
  <dcterms:modified xsi:type="dcterms:W3CDTF">2020-05-13T05:26:20Z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0x01010056C1F46DCE9E2F4F9C406A5B31F187EA</vt:lpwstr>
  </property>
  <property fmtid="{D5CDD505-2E9C-101B-9397-08002B2CF9AE}" pid="3" name="TitusGUID">
    <vt:lpwstr>18736c36-3ecb-425e-9f87-88ac498b04cd</vt:lpwstr>
  </property>
  <property fmtid="{D5CDD505-2E9C-101B-9397-08002B2CF9AE}" pid="4" name="CTP_TimeStamp">
    <vt:lpwstr>2018-08-10 06:13:33Z</vt:lpwstr>
  </property>
  <property fmtid="{D5CDD505-2E9C-101B-9397-08002B2CF9AE}" pid="5" name="CTP_BU">
    <vt:lpwstr>NA</vt:lpwstr>
  </property>
  <property fmtid="{D5CDD505-2E9C-101B-9397-08002B2CF9AE}" pid="6" name="CTP_IDSID">
    <vt:lpwstr>NA</vt:lpwstr>
  </property>
  <property fmtid="{D5CDD505-2E9C-101B-9397-08002B2CF9AE}" pid="7" name="CTP_WWID">
    <vt:lpwstr>NA</vt:lpwstr>
  </property>
  <property fmtid="{D5CDD505-2E9C-101B-9397-08002B2CF9AE}" pid="8" name="CTPClassification">
    <vt:lpwstr>CTP_NT</vt:lpwstr>
  </property>
</Properties>
</file>