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heme/theme3.xml" ContentType="application/vnd.openxmlformats-officedocument.them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heme/theme4.xml" ContentType="application/vnd.openxmlformats-officedocument.them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1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2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3.xml" ContentType="application/vnd.openxmlformats-officedocument.presentationml.notesSlide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notesSlides/notesSlide4.xml" ContentType="application/vnd.openxmlformats-officedocument.presentationml.notesSlide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notesSlides/notesSlide5.xml" ContentType="application/vnd.openxmlformats-officedocument.presentationml.notesSlide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notesSlides/notesSlide6.xml" ContentType="application/vnd.openxmlformats-officedocument.presentationml.notesSlide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  <p:sldMasterId id="2147483700" r:id="rId5"/>
  </p:sldMasterIdLst>
  <p:notesMasterIdLst>
    <p:notesMasterId r:id="rId13"/>
  </p:notesMasterIdLst>
  <p:handoutMasterIdLst>
    <p:handoutMasterId r:id="rId14"/>
  </p:handoutMasterIdLst>
  <p:sldIdLst>
    <p:sldId id="297" r:id="rId6"/>
    <p:sldId id="473" r:id="rId7"/>
    <p:sldId id="402" r:id="rId8"/>
    <p:sldId id="467" r:id="rId9"/>
    <p:sldId id="436" r:id="rId10"/>
    <p:sldId id="474" r:id="rId11"/>
    <p:sldId id="475" r:id="rId12"/>
  </p:sldIdLst>
  <p:sldSz cx="9144000" cy="5143500" type="screen16x9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2940" userDrawn="1">
          <p15:clr>
            <a:srgbClr val="A4A3A4"/>
          </p15:clr>
        </p15:guide>
        <p15:guide id="7" pos="5470">
          <p15:clr>
            <a:srgbClr val="A4A3A4"/>
          </p15:clr>
        </p15:guide>
        <p15:guide id="8" pos="2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C5"/>
    <a:srgbClr val="92D050"/>
    <a:srgbClr val="F83308"/>
    <a:srgbClr val="003C71"/>
    <a:srgbClr val="FD92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72150" autoAdjust="0"/>
  </p:normalViewPr>
  <p:slideViewPr>
    <p:cSldViewPr snapToGrid="0">
      <p:cViewPr varScale="1">
        <p:scale>
          <a:sx n="108" d="100"/>
          <a:sy n="108" d="100"/>
        </p:scale>
        <p:origin x="1884" y="108"/>
      </p:cViewPr>
      <p:guideLst>
        <p:guide orient="horz" pos="2940"/>
        <p:guide pos="5470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heme" Target="../theme/theme4.xml"/><Relationship Id="rId5" Type="http://schemas.openxmlformats.org/officeDocument/2006/relationships/tags" Target="../tags/tag125.xml"/><Relationship Id="rId4" Type="http://schemas.openxmlformats.org/officeDocument/2006/relationships/tags" Target="../tags/tag12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Intel Clear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  <p:custDataLst>
              <p:tags r:id="rId3"/>
            </p:custDataLst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>
                <a:latin typeface="Intel Clear"/>
              </a:rPr>
              <a:t>6/16/2020</a:t>
            </a:fld>
            <a:endParaRPr lang="en-US">
              <a:latin typeface="Intel Clea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  <p:custDataLst>
              <p:tags r:id="rId4"/>
            </p:custDataLst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Intel Clear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  <p:custDataLst>
              <p:tags r:id="rId5"/>
            </p:custDataLst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>
                <a:latin typeface="Intel Clear"/>
              </a:rPr>
              <a:t>‹#›</a:t>
            </a:fld>
            <a:endParaRPr lang="en-US">
              <a:latin typeface="Intel Clear"/>
            </a:endParaRPr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2" Type="http://schemas.openxmlformats.org/officeDocument/2006/relationships/tags" Target="../tags/tag116.xml"/><Relationship Id="rId1" Type="http://schemas.openxmlformats.org/officeDocument/2006/relationships/theme" Target="../theme/theme3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ntel Cle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  <p:custDataLst>
              <p:tags r:id="rId3"/>
            </p:custDataLst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ntel Clear"/>
              </a:defRPr>
            </a:lvl1pPr>
          </a:lstStyle>
          <a:p>
            <a:fld id="{ED7FC5FE-6F0D-D34A-8EE6-C95B4F5F4DC8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  <p:custDataLst>
              <p:tags r:id="rId6"/>
            </p:custDataLst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ntel Cle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  <p:custDataLst>
              <p:tags r:id="rId7"/>
            </p:custDataLst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ntel Clear"/>
              </a:defRPr>
            </a:lvl1pPr>
          </a:lstStyle>
          <a:p>
            <a:fld id="{D61C8689-8455-3546-ADF9-3B727376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5" Type="http://schemas.openxmlformats.org/officeDocument/2006/relationships/slide" Target="../slides/slide2.xml"/><Relationship Id="rId4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slide" Target="../slides/slide3.xml"/><Relationship Id="rId4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5" Type="http://schemas.openxmlformats.org/officeDocument/2006/relationships/slide" Target="../slides/slide4.xml"/><Relationship Id="rId4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" Target="../slides/slide5.xml"/><Relationship Id="rId4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7.xml"/><Relationship Id="rId2" Type="http://schemas.openxmlformats.org/officeDocument/2006/relationships/tags" Target="../tags/tag286.xml"/><Relationship Id="rId1" Type="http://schemas.openxmlformats.org/officeDocument/2006/relationships/tags" Target="../tags/tag285.xml"/><Relationship Id="rId5" Type="http://schemas.openxmlformats.org/officeDocument/2006/relationships/slide" Target="../slides/slide6.xml"/><Relationship Id="rId4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5" Type="http://schemas.openxmlformats.org/officeDocument/2006/relationships/slide" Target="../slides/slide7.xml"/><Relationship Id="rId4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  <p:custDataLst>
              <p:tags r:id="rId3"/>
            </p:custDataLst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25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66A6E8F6-7CDE-4FA3-B1FE-3C1CD576F9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62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sz="120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1C8689-8455-3546-ADF9-3B7273760F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5850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1C8689-8455-3546-ADF9-3B7273760F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965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1C8689-8455-3546-ADF9-3B7273760F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4157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1C8689-8455-3546-ADF9-3B7273760F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l Clear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tel Clear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947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7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9.xml"/><Relationship Id="rId1" Type="http://schemas.openxmlformats.org/officeDocument/2006/relationships/tags" Target="../tags/tag58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7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4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8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93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5" Type="http://schemas.openxmlformats.org/officeDocument/2006/relationships/tags" Target="../tags/tag95.xml"/><Relationship Id="rId4" Type="http://schemas.openxmlformats.org/officeDocument/2006/relationships/tags" Target="../tags/tag9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0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13.xml"/><Relationship Id="rId1" Type="http://schemas.openxmlformats.org/officeDocument/2006/relationships/tags" Target="../tags/tag11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4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19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" userDrawn="1">
          <p15:clr>
            <a:srgbClr val="CCCCCC"/>
          </p15:clr>
        </p15:guide>
        <p15:guide id="2" pos="5472" userDrawn="1">
          <p15:clr>
            <a:srgbClr val="CCCCCC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tx2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  <p:custDataLst>
              <p:tags r:id="rId1"/>
            </p:custDataLst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  <p:custDataLst>
              <p:tags r:id="rId2"/>
            </p:custDataLst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1"/>
            </p:custDataLst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40pt Intel Clear Light Body.</a:t>
            </a:r>
            <a:br>
              <a:rPr lang="en-US"/>
            </a:br>
            <a:r>
              <a:rPr lang="en-US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0" baseline="0">
                <a:solidFill>
                  <a:schemeClr val="tx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3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  <p:custDataLst>
              <p:tags r:id="rId3"/>
            </p:custDataLst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btfpLayoutConfig" hidden="1"/>
          <p:cNvSpPr txBox="1"/>
          <p:nvPr userDrawn="1">
            <p:custDataLst>
              <p:tags r:id="rId2"/>
            </p:custDataLst>
          </p:nvPr>
        </p:nvSpPr>
        <p:spPr bwMode="gray">
          <a:xfrm>
            <a:off x="9525" y="9525"/>
            <a:ext cx="480926" cy="69916"/>
          </a:xfrm>
          <a:prstGeom prst="rect">
            <a:avLst/>
          </a:prstGeom>
          <a:noFill/>
        </p:spPr>
        <p:txBody>
          <a:bodyPr vert="horz" wrap="none" lIns="27000" tIns="27000" rIns="27000" bIns="27000" rtlCol="0">
            <a:spAutoFit/>
          </a:bodyPr>
          <a:lstStyle/>
          <a:p>
            <a:pPr marL="0" indent="0">
              <a:buNone/>
            </a:pPr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overall_0_131600675222905047 columns_1_131600675222905047 </a:t>
            </a:r>
          </a:p>
        </p:txBody>
      </p:sp>
    </p:spTree>
    <p:extLst>
      <p:ext uri="{BB962C8B-B14F-4D97-AF65-F5344CB8AC3E}">
        <p14:creationId xmlns:p14="http://schemas.microsoft.com/office/powerpoint/2010/main" val="3020897999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288" userDrawn="1">
          <p15:clr>
            <a:srgbClr val="CCCCCC"/>
          </p15:clr>
        </p15:guide>
        <p15:guide id="2" pos="5472" userDrawn="1">
          <p15:clr>
            <a:srgbClr val="CCCCCC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3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7">
          <p15:clr>
            <a:srgbClr val="CCCCCC"/>
          </p15:clr>
        </p15:guide>
        <p15:guide id="2" pos="5471">
          <p15:clr>
            <a:srgbClr val="CCCCCC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gradFill>
          <a:gsLst>
            <a:gs pos="30000">
              <a:schemeClr val="tx2"/>
            </a:gs>
            <a:gs pos="100000">
              <a:srgbClr val="009FDF"/>
            </a:gs>
            <a:gs pos="65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257062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gradFill>
          <a:gsLst>
            <a:gs pos="30000">
              <a:schemeClr val="tx2"/>
            </a:gs>
            <a:gs pos="100000">
              <a:srgbClr val="009FDF"/>
            </a:gs>
            <a:gs pos="65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  <p:custDataLst>
              <p:tags r:id="rId3"/>
            </p:custDataLst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26946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" userDrawn="1">
          <p15:clr>
            <a:srgbClr val="CCCCCC"/>
          </p15:clr>
        </p15:guide>
        <p15:guide id="2" pos="2709" userDrawn="1">
          <p15:clr>
            <a:srgbClr val="CCCCCC"/>
          </p15:clr>
        </p15:guide>
        <p15:guide id="3" pos="3050" userDrawn="1">
          <p15:clr>
            <a:srgbClr val="CCCCCC"/>
          </p15:clr>
        </p15:guide>
        <p15:guide id="4" pos="5472" userDrawn="1">
          <p15:clr>
            <a:srgbClr val="CCCCCC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  <p:custDataLst>
              <p:tags r:id="rId2"/>
            </p:custDataLst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  <p:custDataLst>
              <p:tags r:id="rId4"/>
            </p:custDataLst>
          </p:nvPr>
        </p:nvSpPr>
        <p:spPr>
          <a:xfrm>
            <a:off x="4830763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  <p:custDataLst>
              <p:tags r:id="rId5"/>
            </p:custDataLst>
          </p:nvPr>
        </p:nvSpPr>
        <p:spPr>
          <a:xfrm>
            <a:off x="4830763" y="2843897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434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  <p:custDataLst>
              <p:tags r:id="rId2"/>
            </p:custDataLst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  <p:custDataLst>
              <p:tags r:id="rId3"/>
            </p:custDataLst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43861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tags r:id="rId1"/>
            </p:custDataLst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1"/>
                </a:solidFill>
                <a:latin typeface="+mn-lt"/>
                <a:cs typeface="Intel Clear"/>
              </a:defRPr>
            </a:lvl1pPr>
            <a:lvl2pPr marL="417513" indent="-225425">
              <a:buFont typeface="Intel Clear" panose="020B0604020203020204" pitchFamily="34" charset="0"/>
              <a:buChar char="–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buFont typeface="Intel Clear" panose="020B0604020203020204" pitchFamily="34" charset="0"/>
              <a:buChar char="–"/>
              <a:defRPr sz="1200">
                <a:latin typeface="+mn-lt"/>
              </a:defRPr>
            </a:lvl3pPr>
            <a:lvl4pPr>
              <a:buFont typeface="Intel Clear" panose="020B0604020203020204" pitchFamily="34" charset="0"/>
              <a:buChar char="–"/>
              <a:defRPr sz="1100">
                <a:latin typeface="+mn-lt"/>
              </a:defRPr>
            </a:lvl4pPr>
            <a:lvl5pPr>
              <a:buFont typeface="Intel Clear" panose="020B0604020203020204" pitchFamily="34" charset="0"/>
              <a:buChar char="–"/>
              <a:defRPr sz="1050">
                <a:latin typeface="+mn-lt"/>
              </a:defRPr>
            </a:lvl5pPr>
          </a:lstStyle>
          <a:p>
            <a:pPr lvl="0"/>
            <a:r>
              <a:rPr lang="en-US"/>
              <a:t>“36pt Intel Clear Bold Text”</a:t>
            </a:r>
          </a:p>
          <a:p>
            <a:pPr lvl="1"/>
            <a:r>
              <a:rPr lang="en-US" err="1"/>
              <a:t>12pt Attribution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54169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65397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  <p:custDataLst>
              <p:tags r:id="rId3"/>
            </p:custDataLst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  <p:custDataLst>
              <p:tags r:id="rId4"/>
            </p:custDataLst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3" name="TextBox 2"/>
          <p:cNvSpPr txBox="1"/>
          <p:nvPr userDrawn="1">
            <p:custDataLst>
              <p:tags r:id="rId5"/>
            </p:custDataLst>
          </p:nvPr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11324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  <p:custDataLst>
              <p:tags r:id="rId4"/>
            </p:custDataLst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7094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tx2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1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  <p:custDataLst>
              <p:tags r:id="rId1"/>
            </p:custDataLst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  <p:custDataLst>
              <p:tags r:id="rId2"/>
            </p:custDataLst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</p:spTree>
    <p:extLst>
      <p:ext uri="{BB962C8B-B14F-4D97-AF65-F5344CB8AC3E}">
        <p14:creationId xmlns:p14="http://schemas.microsoft.com/office/powerpoint/2010/main" val="259705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1"/>
            </p:custDataLst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40pt Intel Clear Light Body.</a:t>
            </a:r>
            <a:br>
              <a:rPr lang="en-US"/>
            </a:br>
            <a:r>
              <a:rPr lang="en-US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0" baseline="0">
                <a:solidFill>
                  <a:schemeClr val="tx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301820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  <p:custDataLst>
              <p:tags r:id="rId3"/>
            </p:custDataLst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" userDrawn="1">
          <p15:clr>
            <a:srgbClr val="CCCCCC"/>
          </p15:clr>
        </p15:guide>
        <p15:guide id="2" pos="5472" userDrawn="1">
          <p15:clr>
            <a:srgbClr val="CCCCCC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3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  <p:custDataLst>
              <p:tags r:id="rId3"/>
            </p:custDataLst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411903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84252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" userDrawn="1">
          <p15:clr>
            <a:srgbClr val="CCCCCC"/>
          </p15:clr>
        </p15:guide>
        <p15:guide id="2" pos="2709" userDrawn="1">
          <p15:clr>
            <a:srgbClr val="CCCCCC"/>
          </p15:clr>
        </p15:guide>
        <p15:guide id="3" pos="3050" userDrawn="1">
          <p15:clr>
            <a:srgbClr val="CCCCCC"/>
          </p15:clr>
        </p15:guide>
        <p15:guide id="4" pos="5472" userDrawn="1">
          <p15:clr>
            <a:srgbClr val="CCCCCC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2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">
          <p15:clr>
            <a:srgbClr val="CCCCCC"/>
          </p15:clr>
        </p15:guide>
        <p15:guide id="2" pos="5472">
          <p15:clr>
            <a:srgbClr val="CCCCCC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8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  <p:custDataLst>
              <p:tags r:id="rId2"/>
            </p:custDataLst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  <p:custDataLst>
              <p:tags r:id="rId4"/>
            </p:custDataLst>
          </p:nvPr>
        </p:nvSpPr>
        <p:spPr>
          <a:xfrm>
            <a:off x="4830763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  <p:custDataLst>
              <p:tags r:id="rId5"/>
            </p:custDataLst>
          </p:nvPr>
        </p:nvSpPr>
        <p:spPr>
          <a:xfrm>
            <a:off x="4830763" y="2843897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891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  <p:custDataLst>
              <p:tags r:id="rId2"/>
            </p:custDataLst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  <p:custDataLst>
              <p:tags r:id="rId3"/>
            </p:custDataLst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tags r:id="rId1"/>
            </p:custDataLst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1"/>
                </a:solidFill>
                <a:latin typeface="+mn-lt"/>
                <a:cs typeface="Intel Clear"/>
              </a:defRPr>
            </a:lvl1pPr>
            <a:lvl2pPr marL="417513" indent="-225425">
              <a:buFont typeface="Intel Clear" panose="020B0604020203020204" pitchFamily="34" charset="0"/>
              <a:buChar char="–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buFont typeface="Intel Clear" panose="020B0604020203020204" pitchFamily="34" charset="0"/>
              <a:buChar char="–"/>
              <a:defRPr sz="1200">
                <a:latin typeface="+mn-lt"/>
              </a:defRPr>
            </a:lvl3pPr>
            <a:lvl4pPr>
              <a:buFont typeface="Intel Clear" panose="020B0604020203020204" pitchFamily="34" charset="0"/>
              <a:buChar char="–"/>
              <a:defRPr sz="1100">
                <a:latin typeface="+mn-lt"/>
              </a:defRPr>
            </a:lvl4pPr>
            <a:lvl5pPr>
              <a:buFont typeface="Intel Clear" panose="020B0604020203020204" pitchFamily="34" charset="0"/>
              <a:buChar char="–"/>
              <a:defRPr sz="1050">
                <a:latin typeface="+mn-lt"/>
              </a:defRPr>
            </a:lvl5pPr>
          </a:lstStyle>
          <a:p>
            <a:pPr lvl="0"/>
            <a:r>
              <a:rPr lang="en-US"/>
              <a:t>“36pt Intel Clear Bold Text”</a:t>
            </a:r>
          </a:p>
          <a:p>
            <a:pPr lvl="1"/>
            <a:r>
              <a:rPr lang="en-US" err="1"/>
              <a:t>12pt Attribution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  <p:custDataLst>
              <p:tags r:id="rId3"/>
            </p:custDataLst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  <p:custDataLst>
              <p:tags r:id="rId4"/>
            </p:custDataLst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  <p:sp>
        <p:nvSpPr>
          <p:cNvPr id="3" name="TextBox 2"/>
          <p:cNvSpPr txBox="1"/>
          <p:nvPr userDrawn="1">
            <p:custDataLst>
              <p:tags r:id="rId5"/>
            </p:custDataLst>
          </p:nvPr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  <p:custDataLst>
              <p:tags r:id="rId1"/>
            </p:custDataLst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  <p:custDataLst>
              <p:tags r:id="rId4"/>
            </p:custDataLst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>
                <a:solidFill>
                  <a:schemeClr val="tx2"/>
                </a:solidFill>
              </a:defRPr>
            </a:lvl2pPr>
            <a:lvl3pPr>
              <a:defRPr lang="en-US" sz="1400" smtClean="0">
                <a:solidFill>
                  <a:schemeClr val="tx2"/>
                </a:solidFill>
              </a:defRPr>
            </a:lvl3pPr>
            <a:lvl4pPr>
              <a:defRPr lang="en-US" sz="1200" smtClean="0">
                <a:solidFill>
                  <a:schemeClr val="tx2"/>
                </a:solidFill>
              </a:defRPr>
            </a:lvl4pPr>
            <a:lvl5pPr>
              <a:defRPr lang="en-US" sz="120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ct val="0"/>
              </a:spcAft>
              <a:buClrTx/>
              <a:buSzTx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 Intel Clear third level</a:t>
            </a:r>
          </a:p>
          <a:p>
            <a:pPr lvl="3"/>
            <a:r>
              <a:rPr lang="en-US" err="1"/>
              <a:t>12pt Intel Clear fourth level</a:t>
            </a:r>
          </a:p>
          <a:p>
            <a:pPr lvl="4"/>
            <a:r>
              <a:rPr lang="en-US" err="1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6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ags" Target="../tags/tag60.xml"/><Relationship Id="rId3" Type="http://schemas.openxmlformats.org/officeDocument/2006/relationships/slideLayout" Target="../slideLayouts/slideLayout20.xml"/><Relationship Id="rId21" Type="http://schemas.openxmlformats.org/officeDocument/2006/relationships/tags" Target="../tags/tag63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tags" Target="../tags/tag6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ags" Target="../tags/tag65.xml"/><Relationship Id="rId10" Type="http://schemas.openxmlformats.org/officeDocument/2006/relationships/slideLayout" Target="../slideLayouts/slideLayout27.xml"/><Relationship Id="rId19" Type="http://schemas.openxmlformats.org/officeDocument/2006/relationships/tags" Target="../tags/tag61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ags" Target="../tags/tag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>
            <p:custDataLst>
              <p:tags r:id="rId19"/>
            </p:custDataLst>
          </p:nvPr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>
            <p:custDataLst>
              <p:tags r:id="rId20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>
            <p:custDataLst>
              <p:tags r:id="rId21"/>
            </p:custDataLst>
          </p:nvPr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22"/>
            </p:custDataLst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3"/>
            </p:custDataLst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 Intel Clear fourth level</a:t>
            </a:r>
          </a:p>
          <a:p>
            <a:pPr lvl="4"/>
            <a:r>
              <a:rPr lang="en-US" err="1"/>
              <a:t>14pt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50" r:id="rId3"/>
    <p:sldLayoutId id="2147483684" r:id="rId4"/>
    <p:sldLayoutId id="2147483652" r:id="rId5"/>
    <p:sldLayoutId id="2147483660" r:id="rId6"/>
    <p:sldLayoutId id="2147483668" r:id="rId7"/>
    <p:sldLayoutId id="2147483669" r:id="rId8"/>
    <p:sldLayoutId id="2147483670" r:id="rId9"/>
    <p:sldLayoutId id="2147483672" r:id="rId10"/>
    <p:sldLayoutId id="2147483651" r:id="rId11"/>
    <p:sldLayoutId id="2147483677" r:id="rId12"/>
    <p:sldLayoutId id="2147483665" r:id="rId13"/>
    <p:sldLayoutId id="2147483654" r:id="rId14"/>
    <p:sldLayoutId id="2147483655" r:id="rId15"/>
    <p:sldLayoutId id="2147483676" r:id="rId16"/>
    <p:sldLayoutId id="214748369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ct val="0"/>
        </a:spcAft>
        <a:buFont typeface="Wingdings" panose="05000000000000000000" pitchFamily="2" charset="2"/>
        <a:buNone/>
        <a:defRPr sz="18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/>
        <a:buChar char="§"/>
        <a:defRPr sz="1600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13" userDrawn="1">
          <p15:clr>
            <a:srgbClr val="F26B43"/>
          </p15:clr>
        </p15:guide>
        <p15:guide id="2" orient="horz" pos="765" userDrawn="1">
          <p15:clr>
            <a:srgbClr val="F26B43"/>
          </p15:clr>
        </p15:guide>
        <p15:guide id="3" orient="horz" pos="3016" userDrawn="1">
          <p15:clr>
            <a:srgbClr val="F26B43"/>
          </p15:clr>
        </p15:guide>
        <p15:guide id="4" pos="287" userDrawn="1">
          <p15:clr>
            <a:srgbClr val="F26B43"/>
          </p15:clr>
        </p15:guide>
        <p15:guide id="5" pos="547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>
            <p:custDataLst>
              <p:tags r:id="rId18"/>
            </p:custDataLst>
          </p:nvPr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>
            <p:custDataLst>
              <p:tags r:id="rId19"/>
            </p:custDataLst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p15="http://schemas.microsoft.com/office/powerpoint/2012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>
            <p:custDataLst>
              <p:tags r:id="rId20"/>
            </p:custDataLst>
          </p:nvPr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 Intel Clear fourth level</a:t>
            </a:r>
          </a:p>
          <a:p>
            <a:pPr lvl="4"/>
            <a:r>
              <a:rPr lang="en-US" err="1"/>
              <a:t>14pt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fld id="{EE2556C5-CE8C-6547-B838-EA80C61A4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7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ct val="0"/>
        </a:spcAft>
        <a:buFont typeface="Wingdings" panose="05000000000000000000" pitchFamily="2" charset="2"/>
        <a:buNone/>
        <a:defRPr sz="18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/>
        <a:buChar char="§"/>
        <a:defRPr sz="1600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13">
          <p15:clr>
            <a:srgbClr val="F26B43"/>
          </p15:clr>
        </p15:guide>
        <p15:guide id="2" orient="horz" pos="765">
          <p15:clr>
            <a:srgbClr val="F26B43"/>
          </p15:clr>
        </p15:guide>
        <p15:guide id="3" orient="horz" pos="3016">
          <p15:clr>
            <a:srgbClr val="F26B43"/>
          </p15:clr>
        </p15:guide>
        <p15:guide id="4" pos="287">
          <p15:clr>
            <a:srgbClr val="F26B43"/>
          </p15:clr>
        </p15:guide>
        <p15:guide id="5" pos="547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33.xml"/><Relationship Id="rId4" Type="http://schemas.openxmlformats.org/officeDocument/2006/relationships/tags" Target="../tags/tag13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26" Type="http://schemas.openxmlformats.org/officeDocument/2006/relationships/tags" Target="../tags/tag162.xml"/><Relationship Id="rId39" Type="http://schemas.openxmlformats.org/officeDocument/2006/relationships/tags" Target="../tags/tag175.xml"/><Relationship Id="rId3" Type="http://schemas.openxmlformats.org/officeDocument/2006/relationships/tags" Target="../tags/tag139.xml"/><Relationship Id="rId21" Type="http://schemas.openxmlformats.org/officeDocument/2006/relationships/tags" Target="../tags/tag157.xml"/><Relationship Id="rId34" Type="http://schemas.openxmlformats.org/officeDocument/2006/relationships/tags" Target="../tags/tag170.xml"/><Relationship Id="rId42" Type="http://schemas.openxmlformats.org/officeDocument/2006/relationships/slideLayout" Target="../slideLayouts/slideLayout17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5" Type="http://schemas.openxmlformats.org/officeDocument/2006/relationships/tags" Target="../tags/tag161.xml"/><Relationship Id="rId33" Type="http://schemas.openxmlformats.org/officeDocument/2006/relationships/tags" Target="../tags/tag169.xml"/><Relationship Id="rId38" Type="http://schemas.openxmlformats.org/officeDocument/2006/relationships/tags" Target="../tags/tag174.xml"/><Relationship Id="rId46" Type="http://schemas.openxmlformats.org/officeDocument/2006/relationships/image" Target="../media/image6.emf"/><Relationship Id="rId2" Type="http://schemas.openxmlformats.org/officeDocument/2006/relationships/tags" Target="../tags/tag138.xml"/><Relationship Id="rId16" Type="http://schemas.openxmlformats.org/officeDocument/2006/relationships/tags" Target="../tags/tag152.xml"/><Relationship Id="rId20" Type="http://schemas.openxmlformats.org/officeDocument/2006/relationships/tags" Target="../tags/tag156.xml"/><Relationship Id="rId29" Type="http://schemas.openxmlformats.org/officeDocument/2006/relationships/tags" Target="../tags/tag165.xml"/><Relationship Id="rId41" Type="http://schemas.openxmlformats.org/officeDocument/2006/relationships/tags" Target="../tags/tag177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24" Type="http://schemas.openxmlformats.org/officeDocument/2006/relationships/tags" Target="../tags/tag160.xml"/><Relationship Id="rId32" Type="http://schemas.openxmlformats.org/officeDocument/2006/relationships/tags" Target="../tags/tag168.xml"/><Relationship Id="rId37" Type="http://schemas.openxmlformats.org/officeDocument/2006/relationships/tags" Target="../tags/tag173.xml"/><Relationship Id="rId40" Type="http://schemas.openxmlformats.org/officeDocument/2006/relationships/tags" Target="../tags/tag176.xml"/><Relationship Id="rId45" Type="http://schemas.openxmlformats.org/officeDocument/2006/relationships/image" Target="../media/image5.emf"/><Relationship Id="rId5" Type="http://schemas.openxmlformats.org/officeDocument/2006/relationships/tags" Target="../tags/tag141.xml"/><Relationship Id="rId15" Type="http://schemas.openxmlformats.org/officeDocument/2006/relationships/tags" Target="../tags/tag151.xml"/><Relationship Id="rId23" Type="http://schemas.openxmlformats.org/officeDocument/2006/relationships/tags" Target="../tags/tag159.xml"/><Relationship Id="rId28" Type="http://schemas.openxmlformats.org/officeDocument/2006/relationships/tags" Target="../tags/tag164.xml"/><Relationship Id="rId36" Type="http://schemas.openxmlformats.org/officeDocument/2006/relationships/tags" Target="../tags/tag172.xml"/><Relationship Id="rId10" Type="http://schemas.openxmlformats.org/officeDocument/2006/relationships/tags" Target="../tags/tag146.xml"/><Relationship Id="rId19" Type="http://schemas.openxmlformats.org/officeDocument/2006/relationships/tags" Target="../tags/tag155.xml"/><Relationship Id="rId31" Type="http://schemas.openxmlformats.org/officeDocument/2006/relationships/tags" Target="../tags/tag167.xml"/><Relationship Id="rId44" Type="http://schemas.openxmlformats.org/officeDocument/2006/relationships/image" Target="../media/image4.emf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Relationship Id="rId22" Type="http://schemas.openxmlformats.org/officeDocument/2006/relationships/tags" Target="../tags/tag158.xml"/><Relationship Id="rId27" Type="http://schemas.openxmlformats.org/officeDocument/2006/relationships/tags" Target="../tags/tag163.xml"/><Relationship Id="rId30" Type="http://schemas.openxmlformats.org/officeDocument/2006/relationships/tags" Target="../tags/tag166.xml"/><Relationship Id="rId35" Type="http://schemas.openxmlformats.org/officeDocument/2006/relationships/tags" Target="../tags/tag171.xml"/><Relationship Id="rId43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93.xml"/><Relationship Id="rId18" Type="http://schemas.openxmlformats.org/officeDocument/2006/relationships/tags" Target="../tags/tag198.xml"/><Relationship Id="rId26" Type="http://schemas.openxmlformats.org/officeDocument/2006/relationships/tags" Target="../tags/tag206.xml"/><Relationship Id="rId39" Type="http://schemas.openxmlformats.org/officeDocument/2006/relationships/tags" Target="../tags/tag219.xml"/><Relationship Id="rId21" Type="http://schemas.openxmlformats.org/officeDocument/2006/relationships/tags" Target="../tags/tag201.xml"/><Relationship Id="rId34" Type="http://schemas.openxmlformats.org/officeDocument/2006/relationships/tags" Target="../tags/tag214.xml"/><Relationship Id="rId42" Type="http://schemas.openxmlformats.org/officeDocument/2006/relationships/tags" Target="../tags/tag222.xml"/><Relationship Id="rId47" Type="http://schemas.openxmlformats.org/officeDocument/2006/relationships/tags" Target="../tags/tag227.xml"/><Relationship Id="rId50" Type="http://schemas.openxmlformats.org/officeDocument/2006/relationships/tags" Target="../tags/tag230.xml"/><Relationship Id="rId55" Type="http://schemas.openxmlformats.org/officeDocument/2006/relationships/tags" Target="../tags/tag235.xml"/><Relationship Id="rId63" Type="http://schemas.openxmlformats.org/officeDocument/2006/relationships/tags" Target="../tags/tag243.xml"/><Relationship Id="rId68" Type="http://schemas.openxmlformats.org/officeDocument/2006/relationships/image" Target="../media/image7.emf"/><Relationship Id="rId7" Type="http://schemas.openxmlformats.org/officeDocument/2006/relationships/tags" Target="../tags/tag187.xml"/><Relationship Id="rId2" Type="http://schemas.openxmlformats.org/officeDocument/2006/relationships/tags" Target="../tags/tag182.xml"/><Relationship Id="rId16" Type="http://schemas.openxmlformats.org/officeDocument/2006/relationships/tags" Target="../tags/tag196.xml"/><Relationship Id="rId29" Type="http://schemas.openxmlformats.org/officeDocument/2006/relationships/tags" Target="../tags/tag209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11" Type="http://schemas.openxmlformats.org/officeDocument/2006/relationships/tags" Target="../tags/tag191.xml"/><Relationship Id="rId24" Type="http://schemas.openxmlformats.org/officeDocument/2006/relationships/tags" Target="../tags/tag204.xml"/><Relationship Id="rId32" Type="http://schemas.openxmlformats.org/officeDocument/2006/relationships/tags" Target="../tags/tag212.xml"/><Relationship Id="rId37" Type="http://schemas.openxmlformats.org/officeDocument/2006/relationships/tags" Target="../tags/tag217.xml"/><Relationship Id="rId40" Type="http://schemas.openxmlformats.org/officeDocument/2006/relationships/tags" Target="../tags/tag220.xml"/><Relationship Id="rId45" Type="http://schemas.openxmlformats.org/officeDocument/2006/relationships/tags" Target="../tags/tag225.xml"/><Relationship Id="rId53" Type="http://schemas.openxmlformats.org/officeDocument/2006/relationships/tags" Target="../tags/tag233.xml"/><Relationship Id="rId58" Type="http://schemas.openxmlformats.org/officeDocument/2006/relationships/tags" Target="../tags/tag238.xml"/><Relationship Id="rId66" Type="http://schemas.openxmlformats.org/officeDocument/2006/relationships/slideLayout" Target="../slideLayouts/slideLayout3.xml"/><Relationship Id="rId5" Type="http://schemas.openxmlformats.org/officeDocument/2006/relationships/tags" Target="../tags/tag185.xml"/><Relationship Id="rId15" Type="http://schemas.openxmlformats.org/officeDocument/2006/relationships/tags" Target="../tags/tag195.xml"/><Relationship Id="rId23" Type="http://schemas.openxmlformats.org/officeDocument/2006/relationships/tags" Target="../tags/tag203.xml"/><Relationship Id="rId28" Type="http://schemas.openxmlformats.org/officeDocument/2006/relationships/tags" Target="../tags/tag208.xml"/><Relationship Id="rId36" Type="http://schemas.openxmlformats.org/officeDocument/2006/relationships/tags" Target="../tags/tag216.xml"/><Relationship Id="rId49" Type="http://schemas.openxmlformats.org/officeDocument/2006/relationships/tags" Target="../tags/tag229.xml"/><Relationship Id="rId57" Type="http://schemas.openxmlformats.org/officeDocument/2006/relationships/tags" Target="../tags/tag237.xml"/><Relationship Id="rId61" Type="http://schemas.openxmlformats.org/officeDocument/2006/relationships/tags" Target="../tags/tag241.xml"/><Relationship Id="rId10" Type="http://schemas.openxmlformats.org/officeDocument/2006/relationships/tags" Target="../tags/tag190.xml"/><Relationship Id="rId19" Type="http://schemas.openxmlformats.org/officeDocument/2006/relationships/tags" Target="../tags/tag199.xml"/><Relationship Id="rId31" Type="http://schemas.openxmlformats.org/officeDocument/2006/relationships/tags" Target="../tags/tag211.xml"/><Relationship Id="rId44" Type="http://schemas.openxmlformats.org/officeDocument/2006/relationships/tags" Target="../tags/tag224.xml"/><Relationship Id="rId52" Type="http://schemas.openxmlformats.org/officeDocument/2006/relationships/tags" Target="../tags/tag232.xml"/><Relationship Id="rId60" Type="http://schemas.openxmlformats.org/officeDocument/2006/relationships/tags" Target="../tags/tag240.xml"/><Relationship Id="rId65" Type="http://schemas.openxmlformats.org/officeDocument/2006/relationships/tags" Target="../tags/tag245.xml"/><Relationship Id="rId4" Type="http://schemas.openxmlformats.org/officeDocument/2006/relationships/tags" Target="../tags/tag184.xml"/><Relationship Id="rId9" Type="http://schemas.openxmlformats.org/officeDocument/2006/relationships/tags" Target="../tags/tag189.xml"/><Relationship Id="rId14" Type="http://schemas.openxmlformats.org/officeDocument/2006/relationships/tags" Target="../tags/tag194.xml"/><Relationship Id="rId22" Type="http://schemas.openxmlformats.org/officeDocument/2006/relationships/tags" Target="../tags/tag202.xml"/><Relationship Id="rId27" Type="http://schemas.openxmlformats.org/officeDocument/2006/relationships/tags" Target="../tags/tag207.xml"/><Relationship Id="rId30" Type="http://schemas.openxmlformats.org/officeDocument/2006/relationships/tags" Target="../tags/tag210.xml"/><Relationship Id="rId35" Type="http://schemas.openxmlformats.org/officeDocument/2006/relationships/tags" Target="../tags/tag215.xml"/><Relationship Id="rId43" Type="http://schemas.openxmlformats.org/officeDocument/2006/relationships/tags" Target="../tags/tag223.xml"/><Relationship Id="rId48" Type="http://schemas.openxmlformats.org/officeDocument/2006/relationships/tags" Target="../tags/tag228.xml"/><Relationship Id="rId56" Type="http://schemas.openxmlformats.org/officeDocument/2006/relationships/tags" Target="../tags/tag236.xml"/><Relationship Id="rId64" Type="http://schemas.openxmlformats.org/officeDocument/2006/relationships/tags" Target="../tags/tag244.xml"/><Relationship Id="rId69" Type="http://schemas.openxmlformats.org/officeDocument/2006/relationships/image" Target="../media/image8.emf"/><Relationship Id="rId8" Type="http://schemas.openxmlformats.org/officeDocument/2006/relationships/tags" Target="../tags/tag188.xml"/><Relationship Id="rId51" Type="http://schemas.openxmlformats.org/officeDocument/2006/relationships/tags" Target="../tags/tag231.xml"/><Relationship Id="rId3" Type="http://schemas.openxmlformats.org/officeDocument/2006/relationships/tags" Target="../tags/tag183.xml"/><Relationship Id="rId12" Type="http://schemas.openxmlformats.org/officeDocument/2006/relationships/tags" Target="../tags/tag192.xml"/><Relationship Id="rId17" Type="http://schemas.openxmlformats.org/officeDocument/2006/relationships/tags" Target="../tags/tag197.xml"/><Relationship Id="rId25" Type="http://schemas.openxmlformats.org/officeDocument/2006/relationships/tags" Target="../tags/tag205.xml"/><Relationship Id="rId33" Type="http://schemas.openxmlformats.org/officeDocument/2006/relationships/tags" Target="../tags/tag213.xml"/><Relationship Id="rId38" Type="http://schemas.openxmlformats.org/officeDocument/2006/relationships/tags" Target="../tags/tag218.xml"/><Relationship Id="rId46" Type="http://schemas.openxmlformats.org/officeDocument/2006/relationships/tags" Target="../tags/tag226.xml"/><Relationship Id="rId59" Type="http://schemas.openxmlformats.org/officeDocument/2006/relationships/tags" Target="../tags/tag239.xml"/><Relationship Id="rId67" Type="http://schemas.openxmlformats.org/officeDocument/2006/relationships/notesSlide" Target="../notesSlides/notesSlide3.xml"/><Relationship Id="rId20" Type="http://schemas.openxmlformats.org/officeDocument/2006/relationships/tags" Target="../tags/tag200.xml"/><Relationship Id="rId41" Type="http://schemas.openxmlformats.org/officeDocument/2006/relationships/tags" Target="../tags/tag221.xml"/><Relationship Id="rId54" Type="http://schemas.openxmlformats.org/officeDocument/2006/relationships/tags" Target="../tags/tag234.xml"/><Relationship Id="rId62" Type="http://schemas.openxmlformats.org/officeDocument/2006/relationships/tags" Target="../tags/tag24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56.xml"/><Relationship Id="rId13" Type="http://schemas.openxmlformats.org/officeDocument/2006/relationships/tags" Target="../tags/tag261.xml"/><Relationship Id="rId18" Type="http://schemas.openxmlformats.org/officeDocument/2006/relationships/image" Target="../media/image9.emf"/><Relationship Id="rId3" Type="http://schemas.openxmlformats.org/officeDocument/2006/relationships/tags" Target="../tags/tag251.xml"/><Relationship Id="rId7" Type="http://schemas.openxmlformats.org/officeDocument/2006/relationships/tags" Target="../tags/tag255.xml"/><Relationship Id="rId12" Type="http://schemas.openxmlformats.org/officeDocument/2006/relationships/tags" Target="../tags/tag260.xml"/><Relationship Id="rId17" Type="http://schemas.openxmlformats.org/officeDocument/2006/relationships/notesSlide" Target="../notesSlides/notesSlide4.xml"/><Relationship Id="rId2" Type="http://schemas.openxmlformats.org/officeDocument/2006/relationships/tags" Target="../tags/tag250.xml"/><Relationship Id="rId16" Type="http://schemas.openxmlformats.org/officeDocument/2006/relationships/slideLayout" Target="../slideLayouts/slideLayout3.xml"/><Relationship Id="rId1" Type="http://schemas.openxmlformats.org/officeDocument/2006/relationships/tags" Target="../tags/tag249.xml"/><Relationship Id="rId6" Type="http://schemas.openxmlformats.org/officeDocument/2006/relationships/tags" Target="../tags/tag254.xml"/><Relationship Id="rId11" Type="http://schemas.openxmlformats.org/officeDocument/2006/relationships/tags" Target="../tags/tag259.xml"/><Relationship Id="rId5" Type="http://schemas.openxmlformats.org/officeDocument/2006/relationships/tags" Target="../tags/tag253.xml"/><Relationship Id="rId15" Type="http://schemas.openxmlformats.org/officeDocument/2006/relationships/tags" Target="../tags/tag263.xml"/><Relationship Id="rId10" Type="http://schemas.openxmlformats.org/officeDocument/2006/relationships/tags" Target="../tags/tag258.xml"/><Relationship Id="rId4" Type="http://schemas.openxmlformats.org/officeDocument/2006/relationships/tags" Target="../tags/tag252.xml"/><Relationship Id="rId9" Type="http://schemas.openxmlformats.org/officeDocument/2006/relationships/tags" Target="../tags/tag257.xml"/><Relationship Id="rId14" Type="http://schemas.openxmlformats.org/officeDocument/2006/relationships/tags" Target="../tags/tag26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74.xml"/><Relationship Id="rId13" Type="http://schemas.openxmlformats.org/officeDocument/2006/relationships/tags" Target="../tags/tag279.xml"/><Relationship Id="rId18" Type="http://schemas.openxmlformats.org/officeDocument/2006/relationships/tags" Target="../tags/tag284.xml"/><Relationship Id="rId3" Type="http://schemas.openxmlformats.org/officeDocument/2006/relationships/tags" Target="../tags/tag269.xml"/><Relationship Id="rId7" Type="http://schemas.openxmlformats.org/officeDocument/2006/relationships/tags" Target="../tags/tag273.xml"/><Relationship Id="rId12" Type="http://schemas.openxmlformats.org/officeDocument/2006/relationships/tags" Target="../tags/tag278.xml"/><Relationship Id="rId17" Type="http://schemas.openxmlformats.org/officeDocument/2006/relationships/tags" Target="../tags/tag283.xml"/><Relationship Id="rId2" Type="http://schemas.openxmlformats.org/officeDocument/2006/relationships/tags" Target="../tags/tag268.xml"/><Relationship Id="rId16" Type="http://schemas.openxmlformats.org/officeDocument/2006/relationships/tags" Target="../tags/tag282.xml"/><Relationship Id="rId20" Type="http://schemas.openxmlformats.org/officeDocument/2006/relationships/notesSlide" Target="../notesSlides/notesSlide5.xml"/><Relationship Id="rId1" Type="http://schemas.openxmlformats.org/officeDocument/2006/relationships/tags" Target="../tags/tag267.xml"/><Relationship Id="rId6" Type="http://schemas.openxmlformats.org/officeDocument/2006/relationships/tags" Target="../tags/tag272.xml"/><Relationship Id="rId11" Type="http://schemas.openxmlformats.org/officeDocument/2006/relationships/tags" Target="../tags/tag277.xml"/><Relationship Id="rId5" Type="http://schemas.openxmlformats.org/officeDocument/2006/relationships/tags" Target="../tags/tag271.xml"/><Relationship Id="rId15" Type="http://schemas.openxmlformats.org/officeDocument/2006/relationships/tags" Target="../tags/tag281.xml"/><Relationship Id="rId10" Type="http://schemas.openxmlformats.org/officeDocument/2006/relationships/tags" Target="../tags/tag276.xml"/><Relationship Id="rId19" Type="http://schemas.openxmlformats.org/officeDocument/2006/relationships/slideLayout" Target="../slideLayouts/slideLayout20.xml"/><Relationship Id="rId4" Type="http://schemas.openxmlformats.org/officeDocument/2006/relationships/tags" Target="../tags/tag270.xml"/><Relationship Id="rId9" Type="http://schemas.openxmlformats.org/officeDocument/2006/relationships/tags" Target="../tags/tag275.xml"/><Relationship Id="rId14" Type="http://schemas.openxmlformats.org/officeDocument/2006/relationships/tags" Target="../tags/tag28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90.xml"/><Relationship Id="rId2" Type="http://schemas.openxmlformats.org/officeDocument/2006/relationships/tags" Target="../tags/tag289.xml"/><Relationship Id="rId1" Type="http://schemas.openxmlformats.org/officeDocument/2006/relationships/tags" Target="../tags/tag288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444687" y="2421694"/>
            <a:ext cx="8212886" cy="1102519"/>
          </a:xfrm>
        </p:spPr>
        <p:txBody>
          <a:bodyPr/>
          <a:lstStyle/>
          <a:p>
            <a:r>
              <a:rPr lang="en-US">
                <a:solidFill>
                  <a:srgbClr val="FFFFFF"/>
                </a:solidFill>
                <a:latin typeface="Intel Clear Pro"/>
              </a:rPr>
              <a:t>Memory CSD 2020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/>
              <a:t>June, 2020</a:t>
            </a:r>
          </a:p>
          <a:p>
            <a:r>
              <a:rPr lang="en-US"/>
              <a:t>ELT 50% check-in</a:t>
            </a:r>
            <a:endParaRPr lang="en-US" b="0"/>
          </a:p>
        </p:txBody>
      </p:sp>
      <p:sp>
        <p:nvSpPr>
          <p:cNvPr id="4" name="btfpLayoutConfig" hidden="1"/>
          <p:cNvSpPr txBox="1"/>
          <p:nvPr>
            <p:custDataLst>
              <p:tags r:id="rId3"/>
            </p:custDataLst>
          </p:nvPr>
        </p:nvSpPr>
        <p:spPr>
          <a:xfrm>
            <a:off x="12700" y="12700"/>
            <a:ext cx="8890000" cy="153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overall_1_132358632778352682 columns_1_132358632778352682 </a:t>
            </a:r>
          </a:p>
        </p:txBody>
      </p:sp>
    </p:spTree>
    <p:extLst>
      <p:ext uri="{BB962C8B-B14F-4D97-AF65-F5344CB8AC3E}">
        <p14:creationId xmlns:p14="http://schemas.microsoft.com/office/powerpoint/2010/main" val="231009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5829FB-21D6-494B-94FE-F45BB463DE6B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t>2</a:t>
            </a:fld>
            <a:endParaRPr lang="en-US"/>
          </a:p>
        </p:txBody>
      </p:sp>
      <p:sp>
        <p:nvSpPr>
          <p:cNvPr id="4" name="btfpBulletedList946351">
            <a:extLst>
              <a:ext uri="{FF2B5EF4-FFF2-40B4-BE49-F238E27FC236}">
                <a16:creationId xmlns:a16="http://schemas.microsoft.com/office/drawing/2014/main" id="{950B9C66-E4DA-472D-A60A-0B91EEC9BD3C}"/>
              </a:ext>
            </a:extLst>
          </p:cNvPr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524264" y="743126"/>
            <a:ext cx="8095473" cy="3795989"/>
          </a:xfrm>
        </p:spPr>
        <p:txBody>
          <a:bodyPr vert="horz" wrap="square" lIns="0" tIns="0" rIns="0" bIns="0" rtlCol="0" anchor="t">
            <a:noAutofit/>
          </a:bodyPr>
          <a:lstStyle/>
          <a:p>
            <a:pPr marL="177800" indent="-177800">
              <a:spcAft>
                <a:spcPct val="0"/>
              </a:spcAft>
              <a:buFontTx/>
              <a:buChar char="•"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Situation: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We have defined clear problem statements across server CPU, client CPU, and accelerator. At the highest level, memory performance is increasingly bottlenecking compute and crowding share of wallet, resulting in $[x]B potential MSS and/or ASP compression by 2025</a:t>
            </a:r>
          </a:p>
          <a:p>
            <a:pPr marL="177800" indent="-177800">
              <a:spcAft>
                <a:spcPct val="0"/>
              </a:spcAft>
              <a:buFontTx/>
              <a:buChar char="•"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Complications: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Intel has invested many times to solve similar DRAM challenges. The aggregate investment was ~$[x]B from [2005] – [2019] with limited commercialization success. It’s critical to apply these lessons and ensure business case resiliency</a:t>
            </a:r>
          </a:p>
          <a:p>
            <a:pPr marL="177800" indent="-177800">
              <a:spcAft>
                <a:spcPct val="0"/>
              </a:spcAft>
              <a:buFontTx/>
              <a:buChar char="•"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Additional case for investment: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Today’s investment case is stronger due to the scale and capabilities of customers, fragmentation from the shift from CPUs to XPUs, and competitive investment (e.g. TSMC, Nvidia-Micron, AMD)</a:t>
            </a:r>
          </a:p>
          <a:p>
            <a:pPr marL="177800" indent="-177800">
              <a:spcAft>
                <a:spcPct val="0"/>
              </a:spcAft>
              <a:buFontTx/>
              <a:buChar char="•"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Spectrum of Innovations and Intel options: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Intel can invest in memory across three broad categories</a:t>
            </a:r>
          </a:p>
        </p:txBody>
      </p:sp>
      <p:sp>
        <p:nvSpPr>
          <p:cNvPr id="5" name="btfpLayoutConfig" hidden="1"/>
          <p:cNvSpPr txBox="1"/>
          <p:nvPr>
            <p:custDataLst>
              <p:tags r:id="rId3"/>
            </p:custDataLst>
          </p:nvPr>
        </p:nvSpPr>
        <p:spPr>
          <a:xfrm>
            <a:off x="12700" y="12700"/>
            <a:ext cx="8890000" cy="153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overall_1_132358636793243614 columns_1_132358636793243614 </a:t>
            </a:r>
          </a:p>
        </p:txBody>
      </p:sp>
      <p:sp>
        <p:nvSpPr>
          <p:cNvPr id="8" name="Title 3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5613" y="310130"/>
            <a:ext cx="8229600" cy="336138"/>
          </a:xfrm>
        </p:spPr>
        <p:txBody>
          <a:bodyPr/>
          <a:lstStyle/>
          <a:p>
            <a:r>
              <a:rPr lang="en-US" sz="2000"/>
              <a:t>Executive Summary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10572091"/>
              </p:ext>
            </p:extLst>
          </p:nvPr>
        </p:nvGraphicFramePr>
        <p:xfrm>
          <a:off x="688504" y="2985348"/>
          <a:ext cx="7747573" cy="17836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8208">
                  <a:extLst>
                    <a:ext uri="{9D8B030D-6E8A-4147-A177-3AD203B41FA5}">
                      <a16:colId xmlns:a16="http://schemas.microsoft.com/office/drawing/2014/main" val="1668660490"/>
                    </a:ext>
                  </a:extLst>
                </a:gridCol>
                <a:gridCol w="2710909">
                  <a:extLst>
                    <a:ext uri="{9D8B030D-6E8A-4147-A177-3AD203B41FA5}">
                      <a16:colId xmlns:a16="http://schemas.microsoft.com/office/drawing/2014/main" val="2788549457"/>
                    </a:ext>
                  </a:extLst>
                </a:gridCol>
                <a:gridCol w="1787549">
                  <a:extLst>
                    <a:ext uri="{9D8B030D-6E8A-4147-A177-3AD203B41FA5}">
                      <a16:colId xmlns:a16="http://schemas.microsoft.com/office/drawing/2014/main" val="1599196059"/>
                    </a:ext>
                  </a:extLst>
                </a:gridCol>
                <a:gridCol w="2220907">
                  <a:extLst>
                    <a:ext uri="{9D8B030D-6E8A-4147-A177-3AD203B41FA5}">
                      <a16:colId xmlns:a16="http://schemas.microsoft.com/office/drawing/2014/main" val="2490053911"/>
                    </a:ext>
                  </a:extLst>
                </a:gridCol>
              </a:tblGrid>
              <a:tr h="137707"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Category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Goal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Examples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Approach</a:t>
                      </a:r>
                    </a:p>
                  </a:txBody>
                  <a:tcPr marL="53109" marR="53109" marT="0" marB="0" anchor="ctr"/>
                </a:tc>
                <a:extLst>
                  <a:ext uri="{0D108BD9-81ED-4DB2-BD59-A6C34878D82A}">
                    <a16:rowId xmlns:a16="http://schemas.microsoft.com/office/drawing/2014/main" val="201817335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Meet comp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 kern="120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Maintain CPU MSS</a:t>
                      </a:r>
                      <a:r>
                        <a:rPr lang="en-US" sz="900" kern="1200" baseline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by d</a:t>
                      </a:r>
                      <a:r>
                        <a:rPr lang="en-US" sz="900" kern="120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elivering best CPU/memory system performance with standard DRAM; influence industry direction. </a:t>
                      </a:r>
                      <a:endParaRPr lang="en-US" sz="900" kern="1200">
                        <a:solidFill>
                          <a:srgbClr val="00B05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DDR6, LP6, HBM3, CXL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Maintain parity + with competition; potential TTM advantage with standards influence</a:t>
                      </a:r>
                    </a:p>
                  </a:txBody>
                  <a:tcPr marL="53109" marR="53109" marT="0" marB="0" anchor="ctr"/>
                </a:tc>
                <a:extLst>
                  <a:ext uri="{0D108BD9-81ED-4DB2-BD59-A6C34878D82A}">
                    <a16:rowId xmlns:a16="http://schemas.microsoft.com/office/drawing/2014/main" val="61299692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Beat comp with DRAM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Invest in the few programs</a:t>
                      </a:r>
                      <a:r>
                        <a:rPr lang="en-US" sz="900" baseline="0"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to deliver architecture and system innovation with commodity DRAM; Specialized DRAM implementations. </a:t>
                      </a:r>
                      <a:br>
                        <a:rPr lang="en-US" sz="900">
                          <a:effectLst/>
                          <a:latin typeface="+mj-ea"/>
                          <a:ea typeface="+mj-ea"/>
                        </a:rPr>
                      </a:b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Modest</a:t>
                      </a:r>
                      <a:r>
                        <a:rPr lang="en-US" sz="900" baseline="0">
                          <a:effectLst/>
                          <a:latin typeface="+mj-ea"/>
                          <a:ea typeface="+mj-ea"/>
                        </a:rPr>
                        <a:t> expansion of MSS/TAM.</a:t>
                      </a:r>
                      <a:endParaRPr lang="en-US" sz="900">
                        <a:effectLst/>
                        <a:latin typeface="+mj-ea"/>
                        <a:ea typeface="+mj-ea"/>
                      </a:endParaRP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Compression, memory pooling</a:t>
                      </a:r>
                    </a:p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4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HBM with EMIB, HBLL, OPM, MCR, 2LM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Same technology curve. Focus bets; tailor</a:t>
                      </a:r>
                      <a:r>
                        <a:rPr lang="en-US" sz="900" baseline="0"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funding and stage gates accordingly</a:t>
                      </a:r>
                    </a:p>
                  </a:txBody>
                  <a:tcPr marL="53109" marR="53109" marT="0" marB="0" anchor="ctr"/>
                </a:tc>
                <a:extLst>
                  <a:ext uri="{0D108BD9-81ED-4DB2-BD59-A6C34878D82A}">
                    <a16:rowId xmlns:a16="http://schemas.microsoft.com/office/drawing/2014/main" val="60016669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Beat comp with new memories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Deliver disruptive innovation and uniquely advantage our compute.</a:t>
                      </a:r>
                    </a:p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Expand TAM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Optane, 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Adamantine,</a:t>
                      </a:r>
                      <a:r>
                        <a:rPr lang="en-US" sz="900" baseline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2LM, external?</a:t>
                      </a:r>
                    </a:p>
                  </a:txBody>
                  <a:tcPr marL="53109" marR="5310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900">
                          <a:effectLst/>
                          <a:latin typeface="+mj-ea"/>
                          <a:ea typeface="+mj-ea"/>
                        </a:rPr>
                        <a:t>Put system on different technology curve. Assess current options (internal/external); make recommendation in July</a:t>
                      </a:r>
                    </a:p>
                  </a:txBody>
                  <a:tcPr marL="53109" marR="53109" marT="0" marB="0" anchor="ctr"/>
                </a:tc>
                <a:extLst>
                  <a:ext uri="{0D108BD9-81ED-4DB2-BD59-A6C34878D82A}">
                    <a16:rowId xmlns:a16="http://schemas.microsoft.com/office/drawing/2014/main" val="951639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48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 xmlns:p15="http://schemas.microsoft.com/office/powerpoint/2012/main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000"/>
              <a:t>Approach</a:t>
            </a:r>
          </a:p>
        </p:txBody>
      </p:sp>
      <p:sp>
        <p:nvSpPr>
          <p:cNvPr id="3" name="btfpLayoutConfig" hidden="1"/>
          <p:cNvSpPr txBox="1"/>
          <p:nvPr>
            <p:custDataLst>
              <p:tags r:id="rId3"/>
            </p:custDataLst>
          </p:nvPr>
        </p:nvSpPr>
        <p:spPr bwMode="gray">
          <a:xfrm>
            <a:off x="9525" y="9525"/>
            <a:ext cx="1995764" cy="69916"/>
          </a:xfrm>
          <a:prstGeom prst="rect">
            <a:avLst/>
          </a:prstGeom>
          <a:noFill/>
        </p:spPr>
        <p:txBody>
          <a:bodyPr vert="horz" wrap="none" lIns="27000" tIns="27000" rIns="27000" bIns="27000" rtlCol="0">
            <a:spAutoFit/>
          </a:bodyPr>
          <a:lstStyle/>
          <a:p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overall_0_132358788639985235 columns_1_131631021853224434 15_1_132358788588054195 51_1_132358793638072270 37_1_132360224980635560 106_1_132360224981273848 110_1_132360224981792751 114_1_132360225000201519 118_1_132360225040795186 122_1_132360225041234008 </a:t>
            </a:r>
          </a:p>
        </p:txBody>
      </p:sp>
      <p:grpSp>
        <p:nvGrpSpPr>
          <p:cNvPr id="118" name="btfpIcon964669"/>
          <p:cNvGrpSpPr/>
          <p:nvPr>
            <p:custDataLst>
              <p:tags r:id="rId4"/>
            </p:custDataLst>
          </p:nvPr>
        </p:nvGrpSpPr>
        <p:grpSpPr>
          <a:xfrm>
            <a:off x="5033186" y="1434406"/>
            <a:ext cx="420898" cy="420898"/>
            <a:chOff x="5033186" y="1644034"/>
            <a:chExt cx="420898" cy="420898"/>
          </a:xfrm>
        </p:grpSpPr>
        <p:sp>
          <p:nvSpPr>
            <p:cNvPr id="117" name="btfpIconCircle964669"/>
            <p:cNvSpPr/>
            <p:nvPr>
              <p:custDataLst>
                <p:tags r:id="rId40"/>
              </p:custDataLst>
            </p:nvPr>
          </p:nvSpPr>
          <p:spPr>
            <a:xfrm>
              <a:off x="5033186" y="1644034"/>
              <a:ext cx="420898" cy="420898"/>
            </a:xfrm>
            <a:prstGeom prst="ellipse">
              <a:avLst/>
            </a:prstGeom>
            <a:solidFill>
              <a:srgbClr val="B4B4B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6" name="btfpIconLines964669"/>
            <p:cNvPicPr/>
            <p:nvPr>
              <p:custDataLst>
                <p:tags r:id="rId41"/>
              </p:custDataLst>
            </p:nvPr>
          </p:nvPicPr>
          <p:blipFill>
            <a:blip r:embed="rId4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3186" y="1644034"/>
              <a:ext cx="420898" cy="420898"/>
            </a:xfrm>
            <a:prstGeom prst="rect">
              <a:avLst/>
            </a:prstGeom>
          </p:spPr>
        </p:pic>
      </p:grpSp>
      <p:sp>
        <p:nvSpPr>
          <p:cNvPr id="80" name="btfpBulletedList538072"/>
          <p:cNvSpPr txBox="1"/>
          <p:nvPr>
            <p:custDataLst>
              <p:tags r:id="rId5"/>
            </p:custDataLst>
          </p:nvPr>
        </p:nvSpPr>
        <p:spPr bwMode="gray">
          <a:xfrm>
            <a:off x="5519881" y="896211"/>
            <a:ext cx="3077497" cy="691413"/>
          </a:xfrm>
          <a:prstGeom prst="rect">
            <a:avLst/>
          </a:prstGeom>
          <a:noFill/>
        </p:spPr>
        <p:txBody>
          <a:bodyPr vert="horz" wrap="square" lIns="36000" tIns="36000" rIns="36000" bIns="72000" rtlCol="0" anchor="t" anchorCtr="0">
            <a:noAutofit/>
          </a:bodyPr>
          <a:lstStyle/>
          <a:p>
            <a:pPr marL="0" indent="0">
              <a:buNone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Cast an inclusive “net” to bring together all ideas and thoughtful disagreement</a:t>
            </a:r>
          </a:p>
        </p:txBody>
      </p:sp>
      <p:sp>
        <p:nvSpPr>
          <p:cNvPr id="81" name="btfpBulletedList538072"/>
          <p:cNvSpPr txBox="1"/>
          <p:nvPr>
            <p:custDataLst>
              <p:tags r:id="rId6"/>
            </p:custDataLst>
          </p:nvPr>
        </p:nvSpPr>
        <p:spPr bwMode="gray">
          <a:xfrm>
            <a:off x="5519881" y="1434406"/>
            <a:ext cx="3565125" cy="691413"/>
          </a:xfrm>
          <a:prstGeom prst="rect">
            <a:avLst/>
          </a:prstGeom>
          <a:noFill/>
        </p:spPr>
        <p:txBody>
          <a:bodyPr vert="horz" wrap="square" lIns="36000" tIns="36000" rIns="36000" bIns="72000" rtlCol="0" anchor="t" anchorCtr="0">
            <a:noAutofit/>
          </a:bodyPr>
          <a:lstStyle>
            <a:defPPr>
              <a:defRPr lang="en-US"/>
            </a:defPPr>
            <a:lvl1pPr indent="0">
              <a:buNone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Three independent workstreams to collect data &amp; brainstorm without presupposing solutions</a:t>
            </a:r>
            <a:br>
              <a:rPr lang="en-US"/>
            </a:br>
            <a:r>
              <a:rPr lang="en-US" sz="200"/>
              <a:t> </a:t>
            </a:r>
          </a:p>
        </p:txBody>
      </p:sp>
      <p:sp>
        <p:nvSpPr>
          <p:cNvPr id="50" name="btfpBulletedList538072"/>
          <p:cNvSpPr txBox="1"/>
          <p:nvPr>
            <p:custDataLst>
              <p:tags r:id="rId7"/>
            </p:custDataLst>
          </p:nvPr>
        </p:nvSpPr>
        <p:spPr bwMode="gray">
          <a:xfrm>
            <a:off x="1953140" y="2936585"/>
            <a:ext cx="1518024" cy="678666"/>
          </a:xfrm>
          <a:prstGeom prst="rect">
            <a:avLst/>
          </a:prstGeom>
          <a:noFill/>
        </p:spPr>
        <p:txBody>
          <a:bodyPr vert="horz" wrap="square" lIns="36000" tIns="36000" rIns="36000" bIns="72000" rtlCol="0" anchor="ctr" anchorCtr="0">
            <a:noAutofit/>
          </a:bodyPr>
          <a:lstStyle/>
          <a:p>
            <a:pPr marL="0" indent="0" algn="ctr">
              <a:buNone/>
            </a:pPr>
            <a:r>
              <a:rPr lang="en-US" sz="1400" b="1"/>
              <a:t>Joint strategy develop-</a:t>
            </a:r>
            <a:br>
              <a:rPr lang="en-US" sz="1400" b="1"/>
            </a:br>
            <a:r>
              <a:rPr lang="en-US" sz="1400" b="1"/>
              <a:t>ment</a:t>
            </a:r>
          </a:p>
        </p:txBody>
      </p:sp>
      <p:sp>
        <p:nvSpPr>
          <p:cNvPr id="52" name="Freeform 5"/>
          <p:cNvSpPr/>
          <p:nvPr>
            <p:custDataLst>
              <p:tags r:id="rId8"/>
            </p:custDataLst>
          </p:nvPr>
        </p:nvSpPr>
        <p:spPr bwMode="auto">
          <a:xfrm>
            <a:off x="2890529" y="2940269"/>
            <a:ext cx="716236" cy="897592"/>
          </a:xfrm>
          <a:custGeom>
            <a:avLst/>
            <a:gdLst>
              <a:gd name="T0" fmla="*/ 548 w 658"/>
              <a:gd name="T1" fmla="*/ 0 h 943"/>
              <a:gd name="T2" fmla="*/ 0 w 658"/>
              <a:gd name="T3" fmla="*/ 943 h 943"/>
              <a:gd name="T4" fmla="*/ 109 w 658"/>
              <a:gd name="T5" fmla="*/ 943 h 943"/>
              <a:gd name="T6" fmla="*/ 658 w 658"/>
              <a:gd name="T7" fmla="*/ 0 h 943"/>
              <a:gd name="T8" fmla="*/ 548 w 658"/>
              <a:gd name="T9" fmla="*/ 0 h 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8" h="943">
                <a:moveTo>
                  <a:pt x="548" y="0"/>
                </a:moveTo>
                <a:lnTo>
                  <a:pt x="0" y="943"/>
                </a:lnTo>
                <a:lnTo>
                  <a:pt x="109" y="943"/>
                </a:lnTo>
                <a:lnTo>
                  <a:pt x="658" y="0"/>
                </a:lnTo>
                <a:lnTo>
                  <a:pt x="548" y="0"/>
                </a:lnTo>
                <a:close/>
              </a:path>
            </a:pathLst>
          </a:custGeom>
          <a:solidFill>
            <a:srgbClr val="B4B4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" name="Freeform 6"/>
          <p:cNvSpPr/>
          <p:nvPr>
            <p:custDataLst>
              <p:tags r:id="rId9"/>
            </p:custDataLst>
          </p:nvPr>
        </p:nvSpPr>
        <p:spPr bwMode="auto">
          <a:xfrm>
            <a:off x="1815085" y="2940269"/>
            <a:ext cx="719502" cy="897592"/>
          </a:xfrm>
          <a:custGeom>
            <a:avLst/>
            <a:gdLst>
              <a:gd name="T0" fmla="*/ 0 w 661"/>
              <a:gd name="T1" fmla="*/ 0 h 943"/>
              <a:gd name="T2" fmla="*/ 549 w 661"/>
              <a:gd name="T3" fmla="*/ 943 h 943"/>
              <a:gd name="T4" fmla="*/ 661 w 661"/>
              <a:gd name="T5" fmla="*/ 943 h 943"/>
              <a:gd name="T6" fmla="*/ 112 w 661"/>
              <a:gd name="T7" fmla="*/ 0 h 943"/>
              <a:gd name="T8" fmla="*/ 0 w 661"/>
              <a:gd name="T9" fmla="*/ 0 h 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1" h="943">
                <a:moveTo>
                  <a:pt x="0" y="0"/>
                </a:moveTo>
                <a:lnTo>
                  <a:pt x="549" y="943"/>
                </a:lnTo>
                <a:lnTo>
                  <a:pt x="661" y="943"/>
                </a:lnTo>
                <a:lnTo>
                  <a:pt x="112" y="0"/>
                </a:lnTo>
                <a:lnTo>
                  <a:pt x="0" y="0"/>
                </a:lnTo>
                <a:close/>
              </a:path>
            </a:pathLst>
          </a:custGeom>
          <a:solidFill>
            <a:srgbClr val="B4B4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" name="Freeform 7"/>
          <p:cNvSpPr/>
          <p:nvPr>
            <p:custDataLst>
              <p:tags r:id="rId10"/>
            </p:custDataLst>
          </p:nvPr>
        </p:nvSpPr>
        <p:spPr bwMode="auto">
          <a:xfrm>
            <a:off x="478401" y="927112"/>
            <a:ext cx="4467225" cy="775343"/>
          </a:xfrm>
          <a:custGeom>
            <a:avLst/>
            <a:gdLst>
              <a:gd name="T0" fmla="*/ 3992 w 4104"/>
              <a:gd name="T1" fmla="*/ 0 h 945"/>
              <a:gd name="T2" fmla="*/ 3500 w 4104"/>
              <a:gd name="T3" fmla="*/ 849 h 945"/>
              <a:gd name="T4" fmla="*/ 604 w 4104"/>
              <a:gd name="T5" fmla="*/ 849 h 945"/>
              <a:gd name="T6" fmla="*/ 110 w 4104"/>
              <a:gd name="T7" fmla="*/ 0 h 945"/>
              <a:gd name="T8" fmla="*/ 0 w 4104"/>
              <a:gd name="T9" fmla="*/ 0 h 945"/>
              <a:gd name="T10" fmla="*/ 493 w 4104"/>
              <a:gd name="T11" fmla="*/ 849 h 945"/>
              <a:gd name="T12" fmla="*/ 548 w 4104"/>
              <a:gd name="T13" fmla="*/ 945 h 945"/>
              <a:gd name="T14" fmla="*/ 660 w 4104"/>
              <a:gd name="T15" fmla="*/ 945 h 945"/>
              <a:gd name="T16" fmla="*/ 3444 w 4104"/>
              <a:gd name="T17" fmla="*/ 945 h 945"/>
              <a:gd name="T18" fmla="*/ 3554 w 4104"/>
              <a:gd name="T19" fmla="*/ 945 h 945"/>
              <a:gd name="T20" fmla="*/ 3610 w 4104"/>
              <a:gd name="T21" fmla="*/ 849 h 945"/>
              <a:gd name="T22" fmla="*/ 4104 w 4104"/>
              <a:gd name="T23" fmla="*/ 0 h 945"/>
              <a:gd name="T24" fmla="*/ 3992 w 4104"/>
              <a:gd name="T25" fmla="*/ 0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04" h="944">
                <a:moveTo>
                  <a:pt x="3992" y="0"/>
                </a:moveTo>
                <a:lnTo>
                  <a:pt x="3500" y="849"/>
                </a:lnTo>
                <a:lnTo>
                  <a:pt x="604" y="849"/>
                </a:lnTo>
                <a:lnTo>
                  <a:pt x="110" y="0"/>
                </a:lnTo>
                <a:lnTo>
                  <a:pt x="0" y="0"/>
                </a:lnTo>
                <a:lnTo>
                  <a:pt x="493" y="849"/>
                </a:lnTo>
                <a:lnTo>
                  <a:pt x="548" y="945"/>
                </a:lnTo>
                <a:lnTo>
                  <a:pt x="660" y="945"/>
                </a:lnTo>
                <a:lnTo>
                  <a:pt x="3444" y="945"/>
                </a:lnTo>
                <a:lnTo>
                  <a:pt x="3554" y="945"/>
                </a:lnTo>
                <a:lnTo>
                  <a:pt x="3610" y="849"/>
                </a:lnTo>
                <a:lnTo>
                  <a:pt x="4104" y="0"/>
                </a:lnTo>
                <a:lnTo>
                  <a:pt x="3992" y="0"/>
                </a:lnTo>
                <a:close/>
              </a:path>
            </a:pathLst>
          </a:custGeom>
          <a:solidFill>
            <a:srgbClr val="B4B4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2" name="Straight Arrow Connector 81"/>
          <p:cNvCxnSpPr/>
          <p:nvPr>
            <p:custDataLst>
              <p:tags r:id="rId11"/>
            </p:custDataLst>
          </p:nvPr>
        </p:nvCxnSpPr>
        <p:spPr>
          <a:xfrm flipH="1">
            <a:off x="965655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>
            <p:custDataLst>
              <p:tags r:id="rId12"/>
            </p:custDataLst>
          </p:nvPr>
        </p:nvCxnSpPr>
        <p:spPr>
          <a:xfrm flipH="1">
            <a:off x="1845002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>
            <p:custDataLst>
              <p:tags r:id="rId13"/>
            </p:custDataLst>
          </p:nvPr>
        </p:nvCxnSpPr>
        <p:spPr>
          <a:xfrm flipH="1">
            <a:off x="2724348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>
            <p:custDataLst>
              <p:tags r:id="rId14"/>
            </p:custDataLst>
          </p:nvPr>
        </p:nvCxnSpPr>
        <p:spPr>
          <a:xfrm flipH="1">
            <a:off x="4043368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>
            <p:custDataLst>
              <p:tags r:id="rId15"/>
            </p:custDataLst>
          </p:nvPr>
        </p:nvCxnSpPr>
        <p:spPr>
          <a:xfrm flipH="1">
            <a:off x="3603695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>
            <p:custDataLst>
              <p:tags r:id="rId16"/>
            </p:custDataLst>
          </p:nvPr>
        </p:nvCxnSpPr>
        <p:spPr>
          <a:xfrm flipH="1">
            <a:off x="4483041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>
            <p:custDataLst>
              <p:tags r:id="rId17"/>
            </p:custDataLst>
          </p:nvPr>
        </p:nvCxnSpPr>
        <p:spPr>
          <a:xfrm flipH="1">
            <a:off x="1405328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>
            <p:custDataLst>
              <p:tags r:id="rId18"/>
            </p:custDataLst>
          </p:nvPr>
        </p:nvCxnSpPr>
        <p:spPr>
          <a:xfrm flipH="1">
            <a:off x="3164022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>
            <p:custDataLst>
              <p:tags r:id="rId19"/>
            </p:custDataLst>
          </p:nvPr>
        </p:nvCxnSpPr>
        <p:spPr>
          <a:xfrm flipH="1">
            <a:off x="2284675" y="939031"/>
            <a:ext cx="0" cy="348793"/>
          </a:xfrm>
          <a:prstGeom prst="straightConnector1">
            <a:avLst/>
          </a:prstGeom>
          <a:ln w="25400" cap="flat" cmpd="sng" algn="ctr">
            <a:solidFill>
              <a:srgbClr val="8585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>
            <p:custDataLst>
              <p:tags r:id="rId20"/>
            </p:custDataLst>
          </p:nvPr>
        </p:nvSpPr>
        <p:spPr>
          <a:xfrm>
            <a:off x="883520" y="1369170"/>
            <a:ext cx="3654892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400" b="1"/>
              <a:t>Input from DPG, CCG, NSG, TMG, CSO, …</a:t>
            </a:r>
          </a:p>
        </p:txBody>
      </p:sp>
      <p:grpSp>
        <p:nvGrpSpPr>
          <p:cNvPr id="14" name="Group 13"/>
          <p:cNvGrpSpPr/>
          <p:nvPr>
            <p:custDataLst>
              <p:tags r:id="rId21"/>
            </p:custDataLst>
          </p:nvPr>
        </p:nvGrpSpPr>
        <p:grpSpPr>
          <a:xfrm>
            <a:off x="1146744" y="1746834"/>
            <a:ext cx="3128364" cy="1084925"/>
            <a:chOff x="1146744" y="1997838"/>
            <a:chExt cx="3128364" cy="940601"/>
          </a:xfrm>
        </p:grpSpPr>
        <p:sp>
          <p:nvSpPr>
            <p:cNvPr id="55" name="Freeform 8"/>
            <p:cNvSpPr/>
            <p:nvPr>
              <p:custDataLst>
                <p:tags r:id="rId33"/>
              </p:custDataLst>
            </p:nvPr>
          </p:nvSpPr>
          <p:spPr bwMode="auto">
            <a:xfrm>
              <a:off x="1146744" y="2041799"/>
              <a:ext cx="3128364" cy="896640"/>
            </a:xfrm>
            <a:custGeom>
              <a:avLst/>
              <a:gdLst>
                <a:gd name="T0" fmla="*/ 2764 w 2874"/>
                <a:gd name="T1" fmla="*/ 0 h 942"/>
                <a:gd name="T2" fmla="*/ 2272 w 2874"/>
                <a:gd name="T3" fmla="*/ 847 h 942"/>
                <a:gd name="T4" fmla="*/ 604 w 2874"/>
                <a:gd name="T5" fmla="*/ 847 h 942"/>
                <a:gd name="T6" fmla="*/ 112 w 2874"/>
                <a:gd name="T7" fmla="*/ 0 h 942"/>
                <a:gd name="T8" fmla="*/ 0 w 2874"/>
                <a:gd name="T9" fmla="*/ 0 h 942"/>
                <a:gd name="T10" fmla="*/ 493 w 2874"/>
                <a:gd name="T11" fmla="*/ 847 h 942"/>
                <a:gd name="T12" fmla="*/ 549 w 2874"/>
                <a:gd name="T13" fmla="*/ 942 h 942"/>
                <a:gd name="T14" fmla="*/ 660 w 2874"/>
                <a:gd name="T15" fmla="*/ 942 h 942"/>
                <a:gd name="T16" fmla="*/ 2216 w 2874"/>
                <a:gd name="T17" fmla="*/ 942 h 942"/>
                <a:gd name="T18" fmla="*/ 2325 w 2874"/>
                <a:gd name="T19" fmla="*/ 942 h 942"/>
                <a:gd name="T20" fmla="*/ 2381 w 2874"/>
                <a:gd name="T21" fmla="*/ 847 h 942"/>
                <a:gd name="T22" fmla="*/ 2874 w 2874"/>
                <a:gd name="T23" fmla="*/ 0 h 942"/>
                <a:gd name="T24" fmla="*/ 2764 w 2874"/>
                <a:gd name="T25" fmla="*/ 0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74" h="942">
                  <a:moveTo>
                    <a:pt x="2764" y="0"/>
                  </a:moveTo>
                  <a:lnTo>
                    <a:pt x="2272" y="847"/>
                  </a:lnTo>
                  <a:lnTo>
                    <a:pt x="604" y="847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493" y="847"/>
                  </a:lnTo>
                  <a:lnTo>
                    <a:pt x="549" y="942"/>
                  </a:lnTo>
                  <a:lnTo>
                    <a:pt x="660" y="942"/>
                  </a:lnTo>
                  <a:lnTo>
                    <a:pt x="2216" y="942"/>
                  </a:lnTo>
                  <a:lnTo>
                    <a:pt x="2325" y="942"/>
                  </a:lnTo>
                  <a:lnTo>
                    <a:pt x="2381" y="847"/>
                  </a:lnTo>
                  <a:lnTo>
                    <a:pt x="2874" y="0"/>
                  </a:lnTo>
                  <a:lnTo>
                    <a:pt x="2764" y="0"/>
                  </a:lnTo>
                  <a:close/>
                </a:path>
              </a:pathLst>
            </a:custGeom>
            <a:solidFill>
              <a:srgbClr val="B4B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" name="Flowchart: Manual Operation 4"/>
            <p:cNvSpPr>
              <a:spLocks noChangeAspect="1"/>
            </p:cNvSpPr>
            <p:nvPr>
              <p:custDataLst>
                <p:tags r:id="rId34"/>
              </p:custDataLst>
            </p:nvPr>
          </p:nvSpPr>
          <p:spPr>
            <a:xfrm>
              <a:off x="1317523" y="2033296"/>
              <a:ext cx="2802193" cy="819105"/>
            </a:xfrm>
            <a:prstGeom prst="flowChartManualOperation">
              <a:avLst/>
            </a:prstGeom>
            <a:solidFill>
              <a:srgbClr val="D6D6D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Connector 7"/>
            <p:cNvCxnSpPr/>
            <p:nvPr>
              <p:custDataLst>
                <p:tags r:id="rId35"/>
              </p:custDataLst>
            </p:nvPr>
          </p:nvCxnSpPr>
          <p:spPr>
            <a:xfrm flipH="1">
              <a:off x="2302988" y="1997838"/>
              <a:ext cx="0" cy="846409"/>
            </a:xfrm>
            <a:prstGeom prst="line">
              <a:avLst/>
            </a:prstGeom>
            <a:ln w="254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>
              <p:custDataLst>
                <p:tags r:id="rId36"/>
              </p:custDataLst>
            </p:nvPr>
          </p:nvCxnSpPr>
          <p:spPr>
            <a:xfrm flipH="1">
              <a:off x="3125875" y="1997838"/>
              <a:ext cx="0" cy="846409"/>
            </a:xfrm>
            <a:prstGeom prst="line">
              <a:avLst/>
            </a:prstGeom>
            <a:ln w="2540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>
              <p:custDataLst>
                <p:tags r:id="rId37"/>
              </p:custDataLst>
            </p:nvPr>
          </p:nvSpPr>
          <p:spPr>
            <a:xfrm>
              <a:off x="1479669" y="2067424"/>
              <a:ext cx="820747" cy="391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D6D6D6"/>
                  </a:solidFill>
                </a14:hiddenFill>
              </a:ext>
            </a:extLst>
          </p:spPr>
          <p:txBody>
            <a:bodyPr vert="horz" wrap="square" lIns="0" tIns="0" rIns="0" bIns="0" rtlCol="0">
              <a:spAutoFit/>
            </a:bodyPr>
            <a:lstStyle/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Business case</a:t>
              </a:r>
            </a:p>
          </p:txBody>
        </p:sp>
        <p:sp>
          <p:nvSpPr>
            <p:cNvPr id="93" name="TextBox 92"/>
            <p:cNvSpPr txBox="1"/>
            <p:nvPr>
              <p:custDataLst>
                <p:tags r:id="rId38"/>
              </p:custDataLst>
            </p:nvPr>
          </p:nvSpPr>
          <p:spPr>
            <a:xfrm>
              <a:off x="2304058" y="2067424"/>
              <a:ext cx="820747" cy="391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D6D6D6"/>
                  </a:solidFill>
                </a14:hiddenFill>
              </a:ext>
            </a:extLst>
          </p:spPr>
          <p:txBody>
            <a:bodyPr vert="horz" wrap="square" lIns="0" tIns="0" rIns="0" bIns="0" rtlCol="0">
              <a:spAutoFit/>
            </a:bodyPr>
            <a:lstStyle/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Technology roadmap</a:t>
              </a:r>
            </a:p>
          </p:txBody>
        </p:sp>
        <p:sp>
          <p:nvSpPr>
            <p:cNvPr id="94" name="TextBox 93"/>
            <p:cNvSpPr txBox="1"/>
            <p:nvPr>
              <p:custDataLst>
                <p:tags r:id="rId39"/>
              </p:custDataLst>
            </p:nvPr>
          </p:nvSpPr>
          <p:spPr>
            <a:xfrm>
              <a:off x="3069710" y="2067424"/>
              <a:ext cx="820747" cy="391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D6D6D6"/>
                  </a:solidFill>
                </a14:hiddenFill>
              </a:ext>
            </a:extLst>
          </p:spPr>
          <p:txBody>
            <a:bodyPr vert="horz" wrap="square" lIns="0" tIns="0" rIns="0" bIns="0" rtlCol="0">
              <a:spAutoFit/>
            </a:bodyPr>
            <a:lstStyle/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System solutions</a:t>
              </a:r>
            </a:p>
          </p:txBody>
        </p:sp>
      </p:grpSp>
      <p:sp>
        <p:nvSpPr>
          <p:cNvPr id="95" name="btfpBulletedList538072"/>
          <p:cNvSpPr txBox="1"/>
          <p:nvPr>
            <p:custDataLst>
              <p:tags r:id="rId22"/>
            </p:custDataLst>
          </p:nvPr>
        </p:nvSpPr>
        <p:spPr bwMode="gray">
          <a:xfrm>
            <a:off x="1830237" y="3875144"/>
            <a:ext cx="1847028" cy="678666"/>
          </a:xfrm>
          <a:prstGeom prst="rect">
            <a:avLst/>
          </a:prstGeom>
          <a:noFill/>
        </p:spPr>
        <p:txBody>
          <a:bodyPr vert="horz" wrap="square" lIns="36000" tIns="36000" rIns="36000" bIns="72000" rtlCol="0" anchor="ctr" anchorCtr="0">
            <a:noAutofit/>
          </a:bodyPr>
          <a:lstStyle/>
          <a:p>
            <a:pPr marL="0" indent="0" algn="ctr">
              <a:buNone/>
            </a:pPr>
            <a:r>
              <a:rPr lang="en-US" sz="1400" b="1"/>
              <a:t>Corporate Recommendations</a:t>
            </a:r>
          </a:p>
        </p:txBody>
      </p:sp>
      <p:grpSp>
        <p:nvGrpSpPr>
          <p:cNvPr id="122" name="btfpIcon563261"/>
          <p:cNvGrpSpPr/>
          <p:nvPr>
            <p:custDataLst>
              <p:tags r:id="rId23"/>
            </p:custDataLst>
          </p:nvPr>
        </p:nvGrpSpPr>
        <p:grpSpPr>
          <a:xfrm>
            <a:off x="5033186" y="906453"/>
            <a:ext cx="420898" cy="420898"/>
            <a:chOff x="5033186" y="1013133"/>
            <a:chExt cx="420898" cy="420898"/>
          </a:xfrm>
        </p:grpSpPr>
        <p:sp>
          <p:nvSpPr>
            <p:cNvPr id="121" name="btfpIconCircle563261"/>
            <p:cNvSpPr/>
            <p:nvPr>
              <p:custDataLst>
                <p:tags r:id="rId31"/>
              </p:custDataLst>
            </p:nvPr>
          </p:nvSpPr>
          <p:spPr>
            <a:xfrm>
              <a:off x="5033186" y="1013133"/>
              <a:ext cx="420898" cy="420898"/>
            </a:xfrm>
            <a:prstGeom prst="ellipse">
              <a:avLst/>
            </a:prstGeom>
            <a:solidFill>
              <a:srgbClr val="B4B4B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0" name="btfpIconLines563261"/>
            <p:cNvPicPr/>
            <p:nvPr>
              <p:custDataLst>
                <p:tags r:id="rId32"/>
              </p:custDataLst>
            </p:nvPr>
          </p:nvPicPr>
          <p:blipFill>
            <a:blip r:embed="rId4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3186" y="1013133"/>
              <a:ext cx="420898" cy="420898"/>
            </a:xfrm>
            <a:prstGeom prst="rect">
              <a:avLst/>
            </a:prstGeom>
          </p:spPr>
        </p:pic>
      </p:grpSp>
      <p:grpSp>
        <p:nvGrpSpPr>
          <p:cNvPr id="114" name="btfpIcon882206"/>
          <p:cNvGrpSpPr/>
          <p:nvPr>
            <p:custDataLst>
              <p:tags r:id="rId24"/>
            </p:custDataLst>
          </p:nvPr>
        </p:nvGrpSpPr>
        <p:grpSpPr>
          <a:xfrm>
            <a:off x="5033186" y="4132912"/>
            <a:ext cx="420898" cy="420898"/>
            <a:chOff x="5033186" y="4092109"/>
            <a:chExt cx="420898" cy="420898"/>
          </a:xfrm>
        </p:grpSpPr>
        <p:sp>
          <p:nvSpPr>
            <p:cNvPr id="113" name="btfpIconCircle882206"/>
            <p:cNvSpPr/>
            <p:nvPr>
              <p:custDataLst>
                <p:tags r:id="rId29"/>
              </p:custDataLst>
            </p:nvPr>
          </p:nvSpPr>
          <p:spPr>
            <a:xfrm>
              <a:off x="5033186" y="4092109"/>
              <a:ext cx="420898" cy="420898"/>
            </a:xfrm>
            <a:prstGeom prst="ellipse">
              <a:avLst/>
            </a:prstGeom>
            <a:solidFill>
              <a:srgbClr val="B4B4B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2" name="btfpIconLines882206"/>
            <p:cNvPicPr/>
            <p:nvPr>
              <p:custDataLst>
                <p:tags r:id="rId30"/>
              </p:custDataLst>
            </p:nvPr>
          </p:nvPicPr>
          <p:blipFill>
            <a:blip r:embed="rId4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3186" y="4092109"/>
              <a:ext cx="420898" cy="420898"/>
            </a:xfrm>
            <a:prstGeom prst="rect">
              <a:avLst/>
            </a:prstGeom>
          </p:spPr>
        </p:pic>
      </p:grpSp>
      <p:sp>
        <p:nvSpPr>
          <p:cNvPr id="102" name="btfpBulletedList538072"/>
          <p:cNvSpPr txBox="1"/>
          <p:nvPr>
            <p:custDataLst>
              <p:tags r:id="rId25"/>
            </p:custDataLst>
          </p:nvPr>
        </p:nvSpPr>
        <p:spPr bwMode="gray">
          <a:xfrm>
            <a:off x="5519880" y="4158592"/>
            <a:ext cx="3624119" cy="691413"/>
          </a:xfrm>
          <a:prstGeom prst="rect">
            <a:avLst/>
          </a:prstGeom>
          <a:noFill/>
        </p:spPr>
        <p:txBody>
          <a:bodyPr vert="horz" wrap="square" lIns="36000" tIns="36000" rIns="36000" bIns="72000" rtlCol="0" anchor="t" anchorCtr="0">
            <a:noAutofit/>
          </a:bodyPr>
          <a:lstStyle/>
          <a:p>
            <a:pPr marL="0" indent="0">
              <a:buNone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Joint strategy development, incl. financial analysis to arrive at corporate recommendation</a:t>
            </a:r>
          </a:p>
        </p:txBody>
      </p:sp>
      <p:sp>
        <p:nvSpPr>
          <p:cNvPr id="25" name="5-Point Star 24"/>
          <p:cNvSpPr/>
          <p:nvPr>
            <p:custDataLst>
              <p:tags r:id="rId26"/>
            </p:custDataLst>
          </p:nvPr>
        </p:nvSpPr>
        <p:spPr>
          <a:xfrm>
            <a:off x="1474573" y="2603568"/>
            <a:ext cx="274320" cy="274320"/>
          </a:xfrm>
          <a:prstGeom prst="star5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TextBox 28"/>
          <p:cNvSpPr txBox="1"/>
          <p:nvPr>
            <p:custDataLst>
              <p:tags r:id="rId27"/>
            </p:custDataLst>
          </p:nvPr>
        </p:nvSpPr>
        <p:spPr>
          <a:xfrm>
            <a:off x="650789" y="2669471"/>
            <a:ext cx="1194487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b="1">
                <a:solidFill>
                  <a:srgbClr val="CC0000"/>
                </a:solidFill>
              </a:rPr>
              <a:t>We are here</a:t>
            </a:r>
          </a:p>
        </p:txBody>
      </p:sp>
      <p:sp>
        <p:nvSpPr>
          <p:cNvPr id="123" name="Rectangle 122"/>
          <p:cNvSpPr/>
          <p:nvPr>
            <p:custDataLst>
              <p:tags r:id="rId28"/>
            </p:custDataLst>
          </p:nvPr>
        </p:nvSpPr>
        <p:spPr>
          <a:xfrm>
            <a:off x="5476875" y="1819477"/>
            <a:ext cx="31205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1. Business case:  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Customer use cases and pain points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Learning from history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DRAM market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Competitive landscape</a:t>
            </a:r>
          </a:p>
          <a:p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2. Technology roadmap: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Current / future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Internal / external</a:t>
            </a:r>
          </a:p>
          <a:p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3. System solutions: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Client, DC, Accel. dissection 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Problem statement agreement</a:t>
            </a:r>
          </a:p>
          <a:p>
            <a:pPr marL="171450" indent="-171450">
              <a:buFontTx/>
              <a:buChar char="-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Evolutionary &amp; Revolutionary Options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909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 xmlns:p15="http://schemas.microsoft.com/office/powerpoint/2012/main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/>
          <p:cNvSpPr/>
          <p:nvPr>
            <p:custDataLst>
              <p:tags r:id="rId1"/>
            </p:custDataLst>
          </p:nvPr>
        </p:nvSpPr>
        <p:spPr>
          <a:xfrm>
            <a:off x="6449291" y="1620982"/>
            <a:ext cx="1691640" cy="1690255"/>
          </a:xfrm>
          <a:prstGeom prst="flowChartProcess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l Clear"/>
              <a:cs typeface="Arial"/>
            </a:endParaRPr>
          </a:p>
        </p:txBody>
      </p:sp>
      <p:sp>
        <p:nvSpPr>
          <p:cNvPr id="113" name="Rectangle 112"/>
          <p:cNvSpPr/>
          <p:nvPr>
            <p:custDataLst>
              <p:tags r:id="rId2"/>
            </p:custDataLst>
          </p:nvPr>
        </p:nvSpPr>
        <p:spPr>
          <a:xfrm flipV="1">
            <a:off x="6449291" y="1615669"/>
            <a:ext cx="1691640" cy="1577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EC61E7-185F-4BAA-B64D-17B6B7ECBFFE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2556C5-CE8C-6547-B838-EA80C61A4AF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4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btfpLayoutConfig" hidden="1"/>
          <p:cNvSpPr txBox="1"/>
          <p:nvPr>
            <p:custDataLst>
              <p:tags r:id="rId4"/>
            </p:custDataLst>
          </p:nvPr>
        </p:nvSpPr>
        <p:spPr>
          <a:xfrm>
            <a:off x="12700" y="12700"/>
            <a:ext cx="8890000" cy="153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overall_0_132336803954484413 columns_2_132356797223791196 9_0_132336803960765045 4_1_132342923606233529 </a:t>
            </a:r>
            <a:endParaRPr kumimoji="0" lang="en-US" sz="100" b="0" i="0" u="none" strike="noStrike" kern="1200" cap="none" spc="0" normalizeH="0" baseline="0" noProof="0" err="1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9" name="Title 2">
            <a:extLst>
              <a:ext uri="{FF2B5EF4-FFF2-40B4-BE49-F238E27FC236}">
                <a16:creationId xmlns:a16="http://schemas.microsoft.com/office/drawing/2014/main" id="{3A8F0072-C2AA-4297-AC57-5F1872EE67E3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455613" y="308848"/>
            <a:ext cx="8229600" cy="868680"/>
          </a:xfrm>
        </p:spPr>
        <p:txBody>
          <a:bodyPr/>
          <a:lstStyle/>
          <a:p>
            <a:r>
              <a:rPr lang="en-US" sz="2000"/>
              <a:t>DRAM challenges across segments:  problem statements</a:t>
            </a:r>
          </a:p>
        </p:txBody>
      </p:sp>
      <p:sp>
        <p:nvSpPr>
          <p:cNvPr id="37" name="btfpNotesBox429231"/>
          <p:cNvSpPr txBox="1"/>
          <p:nvPr>
            <p:custDataLst>
              <p:tags r:id="rId6"/>
            </p:custDataLst>
          </p:nvPr>
        </p:nvSpPr>
        <p:spPr>
          <a:xfrm>
            <a:off x="164033" y="4838182"/>
            <a:ext cx="8917146" cy="215444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 Clear"/>
                <a:cs typeface="Arial"/>
              </a:rPr>
            </a:b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 Clear"/>
                <a:cs typeface="Arial"/>
              </a:rPr>
              <a:t>Source: Literature search, analyst reports, company reports, Intel</a:t>
            </a:r>
          </a:p>
        </p:txBody>
      </p:sp>
      <p:sp>
        <p:nvSpPr>
          <p:cNvPr id="45" name="Rectangle 44" descr="Enter Chart Description Here:&#10;&#10;End of Chart Description&#10;DO NOT ALTER TEXT BELOW THIS POINT! IF YOU DO YOUR CHART WILL NOT BE EDITABLE!&#10;mkkoexcel__~~~~~~~~~~False~~False~~Falsemkko__4HooU0THZk28POP9trq+pbTvvzd/gcV8t56cq85kb3NDTsUhojRA0EsgEHHMH7oYP1SYpn09ysXVivguJdhTvfyVMsBLTGvcX7WPTor/CmV9WzVfHy8CnMUuNyY3ZV473ScLfQTvveA/j0bn2fyJT/1XWBTdM9AhF+ExlJ/xLQzBZfiIiuQBaQzIGWXVDFoem/VVWHtmDjiHMMB8tiU/YCwrHEZhi8zfEyLS34Zr8QXL43zpb4LNnyXENCHBcjFEI3pnn8evHvav2tzBkcirF3Nmaxz70HYk+jeWQOTnxcGiWqFe8Da6IvoLvIbGbLBZftAqa2K5fDTutq8vJeGPecAa+YUMPKFMZgO1JFNwCRkhUQSz47pwTb4D/AIJq0SAWv4ffaSiZT4X07ZxvEqRDZKDNoaIEAWKkf4nv0OKIXhpz7CAEC7upvyJFCIC9Jgkm7U6p7HkBBFcn9nJ6mfDrrwxKNHLIaP8DMbYMfUgMJicfzmcceAiAn9lPWDG7GgV4YnWL6fduozAOh8rUgEeWp9vM6jhb2bbyJq1xQhdfWMUyjzocfWP3oiY9sWNtH6fQmkSFEBQt2hR2tlJUfjva9O2JpfGr3zrCn4yX8TBpaxcDrlErfXYPICm4KA7fPydTThShulytmtHO7JHqLDvWm5d/LF/CRSrEjDXjjE2T0Ti2NB7D7gSUEGDIU58CCo4hxBipLe75Nq6npLmaHzLRPMdgVc19H4fVkpGzf78hM0gptO0P3r4gEKzTvPc6aJm2WqyKbdb69qF2lD2vOmCYoeIr98gYhMKmTde8eYyQf2SUrjioNoXKb5lV6lUL2Zl4z/QTJHdfgleF6vWnuJrmiihmzFl38BwFRHu6Tp04s+zAQ5yWYp3ZAvJArBQF4Bh5bfnWQBDbfMn4x6nEiD6oiayblfIXbtu5PvnMMPxlUeIcrusKL+dSpHR3KUFgvbiGQAgyTD8UaiNwQ+0mNR86CjWcgRL/A8+Ln9Imypjy2tfXw5ESaER5CJF6bMWPg10XxviOFGxTBzy5jR2lLWqil77U0jfZ4S/+po2b2nybEN3wmT7FjbTHcVJPlxiR1zvIS7rDqiaNyaKKCZXShpstF/ZRnPCdyjFK20S4vXlTb2TMTgIaoVe/dIsOjGjATF3CybQhax5rGxQlzMUCbYDFcyQ7PecNHbm/fGM6OdWrxhUPagHNUY+nO+oes/LsacecsA6/sUBi+YgFTtfNJ+qyNbr+Jfk6Mcv4CQWcrNiJ8TFy+oyMxtq5wp63uDCL9q8gL+5osXb7U1PmHQ4zyw2G0ocvDh+ngxXyC7xG+wfByXwQziLQImBFhjuZgMoSRamlZRdFwmwIwkyY7ksOZdVEaeMitpyY1frFtJj0HwaQG8xTLcbezG4MxTWvQHyY2EpH70AJmYSAWJRLVowi7eqI8b8XFx8RkBHQO6cE25JUAvunsH5nVfPMZNzZCTKyOaFr35Hc+Ra7PWVcF+LrilPQd+a9Lw9DI9ZHrergotvJIrlbwWNrSvI1DvTMqYpXMo7g7UK4LXE4sUaurk/31ytYgYgs3tZ2t1cO+GOwcmObsUd+8+wNse2sVJwEaU1a15jfQ3Co8Tufo/M8ptE5eke717CJhlC1s1GvGtasOYuDbKW/AF8p8POAhJ2PE58YN0457vfB8t51ZPPgj05KrEHgVer6lmnNVsc0tDozSe8HK3j+pwLQ3GZq2q1ORC4pYfuOB5qakoagF/ZEoXTHv3bLXMWQ0WLsFhGZ2F32WlNPsco7q8Lu3bERg4VTKFv0WnWB8GlUBCa/h/Qn9nfTSwOQtibcviBRatAxkGOYb590OPPq3ZBPwy1volaLmpLLbA3k0o1C68cRyGCIV9eI4gEfa9E6qpPsDaCuCxHTfMvWTK9irMc/aZ3wgKSb9oX0Jp/OxgUcEOBqqCxYm9+XIU4zi+TogNUmPsc+RNm9pkHSMW/fwmgnjYFOGVEbRYTmb8uSltiX3qXbfnT9fA58vbLG/W5XoHWTIFng22eR+XbhZdR979J88uv3wWZi9/mb0+o3pUJzZ0l+/00RMBx4ox7YBEgklsztEh0kix/zuhobTy6rKLmY30tmcDusHzGC5b2DE74Yb1kK8MiG40Sxwktgqi2/P44dUdUGc53zq3FXwXWsVzV6/xuEnGdCgFkaZrs924zWExpQk5jrwvg1F8TbHZ8SHUADFBNjv/SdSSCiPNWDSgWCAZR6pkJjeGe0W4IoNhNZ5/y9YqxtFX+BFZRSkldjFbYJRjXP0g9WMPLF/porumpWF3kV5KFft/vuUGPuvIYzRJ9/LhAeSU7QphRS/Zbj5RH0kZ7Zr0gkuqdEQmaeMa/9pXLhmCPv/VuUUYO5n5pB0ILcC+u2tllcGRVUDgZN1Z+Kj2rAt70fGGoTp2tMYWwqIyPNmAgoCaB5RHMeZEigg/n8Ba+H3lSie5m8VWEq+wzA+LT2wrN27vnn5s/AOO+75TcdZox/znXWTLDkcCj4HRyUJQmxn/hB2dGyJPp1UO3mUxgbQN+jv8jz5BkJIDex1udMT6bLM43TuKFJYqrVJ0LClTUIu9duH3LgYyCVBYBGIIVlOvirETvvjRvFoex7VlMvtTYfM/nDMiqEm6XpfTWPZ4fH/bR5+p0bREzT0aZ/9OmLOgTloD/puVOt2i3A1+V3QhbOhqmBZtms0fZQLYKV4bS048IId2xn+HorYdnv9Nvnv51NdFaACSHdM4nCyHuDv/hYUByOX8Suv0NuWUGoBFsRZhUSQz/nIwNyV/oY5gF/T3cVdS7TH6lcLaI1BWYmzndn6CTS2givrWwTxjBsnG6jCxfzlq3PzqU3mT79yOEgvr757J7dmnO4X1X087/FEPp+Uju9Ssw/v5AZzVlMkg7BdvDftzwylW7JZ2Xb97PGb45Ui3aOlVaeG86+3x/+Z7VGO+87QEhRFic5gSg7MLN1kvurD6hEQIcL7y9q3ZQNVGPpTY12ve1hIezO+iVj/pofW/CJjwZxToaS5jbsb8rdKGvG6g679J0bYhYqMIkQni2yBq4WUOzpq2Hj0nY5cyYyI+EcONPNDTjpBKpFp201HKnmOALxdHTxP8qONsxZqJMyr8O2eiL9sRRDAPIst0neAOnlk/yV+byO6ehRuLwsOJ5NrIFzC+OSI9waQSXFi8xgGM7qculHn2d1ZF90JyistgHanr++RESpqFfvW7w/11XNnpfxn5YUmmvsND64Us3Y+ca4rhNDz4J3b2iSPha9Ny16RebLVpBDqDVRfp3nIUY2BnGlL+l4jjhTOLPpi6RXlaE3lgwsIP0w3eMo7eL6+zBTlWvVvqfgD6y58+Xayc15ZRLDGZszBymWz8Fj7rsbgiUhg1Zs2AlF5AVHg3nZlPab63iWRuE3l8jJrdIKxTGiB9QhhVFI/L3KUP0GDxQT/agJA6CGG1x/6OeYTdvX2cz/X4c4uvjhjqZaCIVGZQIySQ6P1wpGSx2slExevkH1C1p/Pvigl4qAVxoG4bVzEdLo1QCmUrzEA1JXt9uaVin4ZqEXIdgNqkD0pKvNlRxxDpZbIlY4MkmtyIr7GKsGuHYuEF3lcIuP5dk3AuXYThq1MRPB3QDH3IY0FOadJJUEC+7AzMeo6Jv/qMjtgiw7mFgB9a70ZQz2DrIol26NTOt+pc9XgJ5oC5hyaiMtepGKy5FfLi4b5VHMyYRE7oR2q2V6V2ki58psx04gB/qyj+6TcOnf2UGka9/tq2bRl4qYj16g4Cde/WqctZ1bh6/gvOkI40SYR7JXEbXqReSFlCm6+/vtURyL1In5ZXqHqy0CQBxGdq1yYL0g1C3YSpQK9RH+aj9QG65piJPxODnXnHoto2J1kfK2cbcQS6biBu9++5W2uic9PZ2f2Qcu1Pm9D3Lvd6GzRvFgrIK6xDa765axt25IvmvOFpwx7w71g5MCd6hZPKBLZ/6mB9Wnb7bduWc6bGnecZT7n4KQDiAatp+BCN7SlX3SHKE9+iBJSzsJ3QyX4lOS/L6L9X3izY2D/Qh0WIn+C5pUPEyhloihm+QlW69b153aWusFKh2/7TCmo937aLzpUQy0yL/39g26mzvQumT4imVAEAnuPuMb+z0/jgyoIw69Se5rqTAj2q1h41U/8gGKSdnRzivjVrlpMy8HP8gRPNkGSkMTj5rEwYL0BzIpCnBdpJBbx6OjHHkIvhbskGXmpCvVBYJYclrUMBSs9DO7tBhZoFlKy3JU3YKBRiuRf1sVFAcseEvOQ4arbaNnD4klU+mQAmafNBqewyumiZVK7wzA8pPxFCro+nq8/seTZ8NAyEEVtXZzeUpPzzN/sqlfhPL9wyPd7K933/oExmWVXo3FzOo/JQwqdA9UN9Q0sUrGxXcrIWChtPUaGmc1Hh9ju5al4A0btzgH2m48IHvH8yuWlS7gtq3v372RJEFWw4wDsQBxonioixgMgtG6QklxfvsilX4eGyiV2SKc+ex257887Cl6FDFRxrtiYCgwGC72mDsoiXPPqS5MQDt6yBY9g/xxiCIjnAEuVSqeKwV51+HCi/KAKO3CCJHo+3syUqmh8nHji8r6On4p0FT2x0PO9r/vIYU6KxltbfebM97b1ANC9HGliqfBR9e6lPTtLincaZICpK5uUJgtd1RdWAmR6xm6vlMukntlOmh3ro39p6K70E4hHlA17FdsSixrgY6gPWOifo5dsG/POF72dRirqr3AGSHpOv/RQcTQ2MscOfDGH4dN9tPpv6BKIsZOtm+RaowKNV0jaykxycyjhPFFbUwHoaFiLXBM3PmX3fDjsMxwmMZMmH3ZCeIbK5ncmGMW4FAIaUOt/Cb6CaI5SpNBapvi4pt3K7g6cKQx8xwGIYFS6DQDudDSGSSYX6H04FeZ3pD2MgX7dWslJjWRMRrN1qD1wHIqebPd53BQkkWf5fycs++E/MkjojGJrjO8XNB/FWBTY/zdC3vU6vAgaENJjuoHCOdE0FWtGqGHZUGGjzL7JXl+5w/SGlQFfl+PJBcWkavUn8wozje4DmXiA4S5i1mcklOJ//8kq+0HN9dL/aXm52Buc11fUw1nUuq84WvaHSMA0twQl8KO0u1XP6tZVgkQaIAnjwdDpYdLGh8y7vO6+StkLmKCecWNFw+zD3bpgbz6AZL6+ztU8z0vY3WkiDTgiMgI5kopNRzRn5uWB8kiaEzOac+0Ry3naInNrGOmjMZ3VZEZGIrc4VWCCCGvXeyDC4cgqWWtU7Noq091l3ElVVaCLPW1UtHvpaD1ltuDY2SbWKYDhmoqb7mkjtPjT8dg/8+TdbkcxYKO3eMJEmzYpx2obaDsK6C1p70oR0XbQFGoO8V/xVPc1KSxTq4QrRm5+f3iW8QO8xQzqxsEwYgbFHR57+9p3/t5MtiD3+P120lBC+gxZ5ZHsEW49Jdl06S/ddRMXacyWYYug2bp9crrx5rEDzk/ZbHQ6izaleYsg8gCz4q7yzFQdkh24zfuf07w1W368DYJa+tSylMRcgCyiNIpTQqVwIrivrcSKFb5GNrJY71/OQyKrZoOsLFrhB89gSvZpydLhcUFc1XEsRaAdjGRy06/WTsytDWLVYWYLOkxaxClPvHHJmcvTkOKMmxRejWO6sACk05IQkCkg0IrVeZcebLiTsdTylMCZoLPfF6SV04C+moWWOgpagIA2lSgniH2fk6+9BCWU/BUcTOG2gW2KAESIwOE+AFwKWUH+MdsS3x6DlKFX3XTcuzUbSErDzGRlcVcrQPx1hqaYiVVti4pAljfl147O4I9oZOeCgF+fbWjeFBbS8Eho0/p+xKwO+RuQtrn+H7nnaTTJU/nPbUIpkOMcWVRK4LAQBt1Ye+wlNh/XGyVOouU4NTCTAzYazvCZrvwLjzDt98LmSTGlb4Y0cHUP5/tg5NaBnJhHXLa77UPXAW3ir8GW7PU44wY5UOJdqvLJ9uWjN7vMlF8qOutI5tJK0cJw8gPPJ7x5tf+LkWTavJSNJVpI/srgmqstP7YpIXHvAUpsy1x7YWU6FGa/tLUrmY63ZlgrxNs2XPD7lHQkXRA33DNk8vb+VyEzu2Dz5phOkCK8BPSY/i6LVWHwZxRNCpA9EYIM1IcykV99QefSAbxgtsbg0njmWzaj96Q4r2uLZZAYajWCcjtaOvO6N83zf867jlA6IZnIOmyDAaRg2mZLzSq9t/w22xUwwO7Fzq/cMn7KFn/X41AmPzEnhi6hT2eq1Sovae4NKvRbmVuaLwzT+02ZwlbmQiaVzlgX/4tK51pSIf8RC/oqBNDc1qM84OZlO545OZIxGFlq1WijnVFHCxG7LIr8t2428ysBgsRUL6f/HRAqb8fdsNE15VpBpjFDmgBFlzXtBXN6uWUsYsRpuscEl+c4vl8WQFy+JR+VuvyezEJ6gGmb89VDJHBHcrKLFJ0y7UTcS7GpIMWSVAcoxNdnk84BzDpOHEhHjHiW4Oje5Ff431zpwFlIG99Ld7JxtA8ha92E2B2VSCTSK8yty5mAnj8PFZcfq1JFfbQ1Txr5Q8lTG0Icm6vFJwCRNjbgZuv2NOOX1OBUPyfMcNj40ovfJc3XP4STyKiLbpHBddaOmqS6T7KrDKlMhLkX3BhlyGMYJ/mCXbYskfWGtPW82qFo6mOiAddXXP3uzTrOrv5jUe16wc3sLYd5T1qfs0ZTZoiTz2sS+vMZd/Xzkq4eOUr+EDxtGLl6QcLZlrrDEppRFOhcjZl0eF5tJAVYBmILQkR3ymlY4/IbEYG+3Hs8wdhg1juGXPMKh/BY2LBFCNbeIF/FMm8q4ShWdfOF1dKfTl1tktnNd+zC9V7oJscV2CXiQPSY01xnad2QbdvTwsM9GG8KmZXXx5oE8ePgYhFQtrl8es2c4mNAeCr6su+vcM/4R/ANW32ee2/PSZKD/m+8I6Jiu6H1FoI993jEue+cWEiynnJ+si33Iod0eoqDiSwdgSkLh3wdTR9AdVOCd3jrAFPfhkHKDG5M3Z0CZsF0tx9CBnQVrHRazTMT81SkHqZu4Wn2vphfJ2QXawX0uRXHvI+sUQNdlaVdrJITXKGY4L/8C5Zly8srWa8G9bnf0KQv0/t6M2h5RLA6/M9JksNiGYPPessRHOi5HD7sXWAK3tvGBc/+7qTd2WmwxOPCTUhvZ5u4lLNoC4rvFSPgWrhE+b3ygH4leK6Zr/XudwN42y5HInM67q5yksVLJNNVgxiHjuBejegE3indvA7QZAo+QRutHo70OXH0mmFjjdmakRsLF0U2FUK9AVZHpC3vW+ljyHFL47YARQRE4kc/trOWBKIzeSvZqPcO9R3F3lX15BHKAtFHRqrK+q88/zBPdMcwUhk90jUBKci/3vKUt5G81IR7hxvsUrMEaLeBJUKhEda/ln0AQwGxOVuLSCmvoL0ZLNgfYQTDO/L3/VVelY3nh0sMA77sBXQlpF2HHkpecskFaOdaG7Me9hGTYi2rxE2Rz2sDqZyN2J7V2j4LwvclkUVzz1lBeNIBZrOliDNdfb5QK9ecHBbTwI/x4c/5iyNRCMeNsrMQW0YLYh8EAZPtmDKU2qpYmvk3xrPoyF2/+mEBXSP7mFQTo3iTxY4f0wFRkrXfDyES/aDWJGuL2wMmeVtGRxE7ii3I9GLhgxv2m+AUZEwYxh5i+hIXoBdA6ttppcTwIgzkMaW3ueYwnChvoliEH9iE8a1JrhXS2yElUXJxNGnq+ZGs+9tMXdrAZa3NicFKcLHL+uj2Ll86MFtt61j+hRbkdyZmmBzlluvThVxf/isQwUKqYP8WEf7ao9hv9ODP8hsBiZnl6omoVXEAHH+tfkpymh2FtES9L7UDcxRljnYWn7a+nGA36ISV2Qj3tgW05/LCBcVmGXkWLpBHeaYeerlcIwBZm5/cxzrEfrcLp3U3KHEiGg3pYSjjn16GlG7mii2Di+y1UgrweJuk0EgIYt/KCpPXi2oQrxJ9TPqnqgK6onwkhTXMLDxv+W76ORYtGQdvLZfxld9wVq8lD9aUGfXOcfpJ438wmhPb5Kom6iLDs8M8uIy4sEL1QM8F/JU85crEl1AWqbC/G0kcRMNhAeuRpuOMXG4rTvifr6eY+5aowyCaGOAVb8UUQY2A+L0qdCy6KBByEpy06mTOhc+eFF8vmaWG2FHOi/xlTC27LWcqTRkbGQMK+LO8r3/Q5RGksS8R8xfPqVXpu/dDM6hr5BiaIf6ocDrHhM1jhTOE3C8BWz53cbZPDSJLGziB6HbtgeqEk1LynuPLViSWr25orxrMsvmVm1ZfR84LVDH+eTPfvlH6SToenYeYyW82Pobe1piQ+RblId1F7jWaRgov2LTOVxcNpQ8k69Ye8C7LRhySbCA0lwOnICP8HV+oyu5Hr1DC9Z8Rz1AdoN9Qp89zQ/70YxrzWY2/cXx5thr64DtSKl/bgVLnpsQy2rrX6aaEzwWQhHl7X+LMm9xHS9fHMB2B0RKzco8alZ7lLIO3kM+4TYbcD5ICF7zxtuEAKWXsW7dJZxjqcqx4j4ot6GaS8XDVs4nGuSbtycKp9mQ1GfpOMHqyGRWd/BsKxiubJ38PwqxMzNpmvyelE2y1FGksr/m/NEFSrxgs9rlU5bNjAf0L3eQ8D64t/NVVf/QOEg8ac/NlsNlcZkv3pzfeH1fuuFjG/eu9k2BlpU8e9sfdKmWmMtN4+xK5nO2zw3GxWMHSnoP9MBul9pMlUohJDmxPBdrbc3SE9M6xSDWqBrY2HCo+ZUz43h/btkhkczzwJyKyc5zMZfQjNfxQiEslt6KQ7KVNo2B70yqgvjBxUFxYFX4aVWv5Y7K0qs1IgInhtDVl+3AYhjDWZTMJt3nXcD/9FBmiV3cl4sCz50nJt6Ha6azS9F02i9FjLfw0K3I5RAuEtU1BC2f5g87UScfuym1UqlLyWAQV1NVaGGF13iHkRmZ4i34WSmuS74vLtEC+p0InlJ1buEqt9A0mu6i92j6HkC6IY0ae7imMCT9cv0DQfddBi7aPwsPgh4QPpxRXmAL+FBMq+nzUFNgtXANrwdNMBJa0/cHY12Q4GYKdnXYBL6iq8tonAOS1pz1lj5sz7rgsCDHebi9yZt8ycnSDsQMLdLI7jZ4hHWdhGnPWlqbMXFe5f7HeoCpToUkzERnKa686EVy9M99y2N/FX7VYYfUQQAi400Gw9DnN7jl2hycxWemcXuOW+WitW2jWdoDV9ROXB7tK3IFVduJAUyTHQa9PKPx9k4kNmH8Iz5MJ0o6P6gxpnysGwX7rk9McTpa2nsNs5TPa1TVOA+8P8YosOegxK7UmKRRjV/Sy6vcvd1vE5+wA1hnTya06pWYuBy0NeSeIxEv4k8vJ+XsrEeVQ8vPGS79xNVjnFMPJ3Lom/OD7L9wlcniNVQQo9YPCHQpI1XsxS8FUWZ8clWkjPSMu0jMJz1nA1cGqCe43MY1jWJu6/DDAZ/FGnTXCiR86hyBuiQ13qtQ6Mx5JrZIZkDy4zDPWJfW+qfBopTqTW9HX1qD/QqFsCqv/nYaHrdaEUD5+lEXkfXZshmCTmql/IDqIb0CsQmZ8leM9h3H3V7yDmdc1wAXh0Y8a6BO+wjINUCoR26u9ZhLJNQ/7tOJIzEjfdqsidzkmfApCae8iDtelN9pYuHenf8iiARpeVUgvC43gQUrplLUFhCRo2JX4CpEbkaH9/5HMfMqgDzEjbeomhLI6y1VVD3UObg6enNc7e/EN88oK8rGXQtDSl7gP6Z5VZGZeH5bH2qlLV2Ny7M7JpNKEnKlKPM4q8xn53Ymw6jjFvzVqIA64zPRuEf/9J7R9VfVpQsXX4a8aFNNi60ROqc1TBs3dEjwSk51UW/ox0KktRmArQNcK4MZm4ZiLo9/207b6PkNORz3JKKaXNWqaT7nNW2coOlxpG3RnvTFgh4KXa7mEcfnZyikEHdhB9ImoDr7K7kQLRtUY5K4f4NxLTstmldPKj8ZXXQBqgzw80yu3g7o1rRrfGB9VQNAHrCIfwPL2eX+X09js1rpME+hEBI1mfr8HH3C3CJrzaCtu0MjKWOZX2Vr/4mSfYu6kv52xaAn5NIWvMhuOUBBF6n6Q80E+MAGOGnJXImuS+onhXUfUvkLQlaHS8+/T620MLf4t6zl3OWKfMCQZ5ElzSq8dndyjRC2Q2gPceN2GpUgyazDCJ7IdJpHhy3rEnzh2HucHS2V61kO/a0KoZp+1THphY6hpVNY0SbaHf+JY9ektfahwz2vwR/4o+EdYANLD3tVrC0eRSjsOz/9zpXk8C6hrLBuwj2hxghY1c9R3kMQAQKT4FvxGhGPZBaoCSCH5vMer8MLmrquy65ErxRzdWcMrrJI1erVT2CugWuipNvE1cjxYpgP49beHWKUhnpXQp02dmJtS3NtomAWdO3i8FaPfHsUfYRS17oyTt1m0FbLGfM9OsMbKqSj3SonHX3EOhTPsLk9zQ74Vz5fMoopaqLogtO8gjcQi2h+Bv76uUSTcb4tBVHrz86JGyCNutFuMSrfWAuQlEpOxRP0cw4MqYjBQ8gDUio50ran1yVrf6gpg6yk+k/zRlc4XkTD0lTh3XVxeCh4cNE0hmaSn7sr/mxN10hX9MlMnsMvpZFN5fLiNlEFYg6VuLC6gTP/cGkTmsI3bSbI0X8+Olwys4hGLRYFArOOSv/O2qrp2T0yZj6CRfaeoK5y9YRO1s6epvHH/QqLVedhPWC75WWEMn1emSDHrktZfpDxB01ucgydbYbIHGttJbnuGTL/7jmMpg42VsRcHn7Z4ZGrjCvXFpCeOUNS/8gUXsamd07bLuUcLrmw9l5T+d8Pg2pibvkyljiCqmiNBVb8/rw5qncVPelY7bu9HvLCU4l99f03XxMxl3TzAXVLYa9+1XmpAr66MGVkEHZQnIiC/Cr1igAEwWX1l2dXZTYhboQXq2gquKJaxnmFFDBaSMX6X2WKMAc91MkwNn4/20h8mD96B2VxAyv4KSV443XHuLlMuHSN5JMnWgF4dwIo+kUDxzGw2GKFWyx9lkh9GVqrpaI+laIC2a8Z8PYph8W3ZlgfGuNJ4h9EsZHgJpe875fLRCyXHTni5R5Y1EBBb9hEdxYzUejPQ98AJTCgg+2rXD396vkrSgAfyXZUPn8xmpPPDkkZLaHGdGCRTEq/qsaaL8bVr3QdLuyajzbMD7hb6Futr8LRSqVxbXfzHIccAJiRw0dRZSyJKMNFjYlkyJKxJgAnTnJ4DbbfGvtcd0SNI7az2WjoYjhKUeiUismWUmqMu/ZmEZbaIN2eytMc689Tsg48loKFqE9NSG6Yun4ABp9DymL60GuEm1JALeKf/fLsWdYS4i5yLXRL0JJ5HikH7PxJYrNTL4w3u1ZXocEI5IPTclDu9qHHMzOSDYjc0uueF84IyW846uTy5uSTzBGpfZj51NSmdF9a2Aee8pEoiVMAW+RDJJGrh2RmFjR+D4kmFfEMo/+D1R3dy4oIp3X4cw4IVMLW+d09AP9F4zkJDusNg/41OHHZGhoBOYlj+LLkBdPHFfLegSfivfzFnYPQ3iPk7R9MjseYYePkQ4/Ua8HixP5zYWJg5q74Ek/LsH9RiEncZqJ9ds5nqM3/4RvxnZ0tot6cFJ8CrIK4HcviA4BTYxJqYVD/rk6bYQ7m/eWCcX6HE9MRAxotMtDEh/hzVghDw2TyqduD+nvrsaKzz0vYhgomX1WPeYLG6CXx+C8Am7wQk9AFGGzzPD358/dZiUYoeOiLqQV0IAGepGeBCXnHzbyB7VA/X04domZrLGB1Vkp1+XJHGRC1KUygXO+dzHODMLdQ8bNFdszE4gF0SzBL+AaP9rbKkf8HPT/1C/OvqctHtOkyFwdmML0QFnWuPEN2gqTfI8J8U2ZuPFtzKjVwBdky/QT8trUxHevMYtUkxVCaNFKCYOj+clet6oZjXdStkTh5VPC5Ak5whOl4lfpfVDUu8qpRhbfV19sSyTzTLOID0K8GK4Pnsxz2pZ0JpE+oUOQBKZuehoivSc7Q0U4Wha7aq1vSxzpBRTjtqwpqfrybpzAgnx75uKPhRr3dCgzRlpCxuBuQL/alQkIBICguS/Rt9d/6h1uBw8yZ/HctxhSAy6x2YCPNz4D8XLcvF+6bz/cWjY+p+1woQ4Zl2yh7nM1OK6myXwDaxSTPuOgL/lV1eeU2ftbMPliVrSGcioYeSYDRnGxZMEcIorMjofdmxjVyW/mCU59VFs3Ci1lJD5fYNOtESfMSlutAL/HV5fBqrxV1+m23SS/k3Szb3ah/yuKbMEZ928lNdBBbf1T8axnGYy6LiwO1zYJtS150mdC3rAei2+i8ryKkc6/9RfvPMRrQ5M4F0HoKzEvNrYq2lUDrFpLwvpcS0RcnuCeJ+ySGqF6IvpR1nemn1G+9O79tInG6hO54k3v2ML19ScmrcKIzM3jVXQ9dJz5iNPQNv+E6wQbSjfHuF1ks+VbUlbpsHXiBV7dDf4D4RuECIUj4ejzah7IQW2tgsvLUD8jBdqb9uyXS5564REbQyrWUqTq22jbm7qVQmzI42d3Clubfj65Hey7N5zkpfBd3zyLzalhglYpDfJHuMuUBRxKxazwhG9eKhNIrDUXH8j1mjqruFqV0YbyKcxBaiWug8FjUr1+MW9K999OprGQhrjAfdPuG+MNzDMgIbwjR/+oPlrIxzhWn4tbKfyw3MaggoUFpkDHSTl8iDUqiVnUeXOzjt2S0X8n7RcNJlcrKx7wT/iSEv+H9ZimEe655NnW89Sry9sHe4U/vGUDiXMi5sgx9JAcDUAgwuirOLmfSu+RpyLOdmc49AyYD9OUhVx4PAYp0lciDNEMhDfPeVLD15SxnxX8ZSqhZuckRzHqo+kGVGlaWHB5jdxOeykP+V1zeDNJHlPOl6UkxYCXrYYwyITaZ9sGNIIsDc2nZtya+WLmBcMo9oQ3Ll3gLQdSZiZgM9mmx5fK/b9bNTo8kxCp0ueAHfS1Ql4zQoGzjr9ew5Quni8oGfi79jmh5JRIl7aiSvV9YDP4xGnqGIWGw+1cRZGnGSkN0elHNtmYr/8S+BDi+D8Vm7MqA0QT0U9n9rifxz6O7EmBxir0zxkd7KRJAtJpazA7npGAkWyDXrTvsZbYDeeDlrbgjhxqloCZyX5hSTU3VXSKTQW4mGFpYCsTwKK58fZnF6dk0hT9RNjFP4BUEkgDSxp+6tAvaUv/ODCdvmTM54y7Tdc3dCE7AEPcpyIls1lkF1/8JtROA195XSl8dvVlZXuP2QD2ErQ1lgUPO61ACKiJt12qKSEs0x5IgJ+I8yYdymz5cfoYK005CKnnvjQKl/qRoXZM1o5ffcNG3joJlW8oVHGMnpO6paEFJwqh77iSLaxIgylWk2gIXNe4aCkjwbY6dwJNzoeXNhwlqqswkKWvyAiII1kVLDKdDreVH+RMCzNdUTL0v9dYM1eLWOoQp+Kbz2ITcBilxhUFusxGbW69KAhAF4czxxD2fy/6izkUzTmz0ohwmIlCpq32LlErXz3IW05vlC2ryKotIlg1iUNzfL/Wfn4LHwrLq1ULDNwAC9l0VGHaco+DM2XW47xzm3Mpq8vc3CW8oiEI+DKhK6bd+c4VPEhX/tLQHFmEYnOOYKPIjiVJK4NSUjuAvIx/M/lUuhHDYw2X/+8cdh71RlWlEB61gbrrkSzftdYnjUA/SKOPhRsRZwyE/KBNi++lwz6iLwBELv5CirkpnWz4DqF1fPhGWc/58zvMn2ty0dGGosUD88bDMdxvJYwcEC/rZKuxw5jNeWqh5W+VSCMK9oH/K3Y7HBuZoW/Y3SBKVYPoxQagGPokXMEqBVfBIr+WA2uWzQIJGi/h56B5goXYTArwsts/Koa9LMJouaxDniptjiSPhSxDuPm2cGBNRJ/af0cNwaeJGRoiDp9dm17xnfZ+ZiCfgPoaeJAN2o9djwALr9NhsX2byfGT14tgqSfe31BIkowB0vzcMcQA6eZgSqind3KjacCxkA7SAiZ6/VjakQkOJvpWu8MzGXMIecGNlJhReyAurdUXh7w39SBgpSCIWIWuZq0dIjIhPiek/zm2VsJh27bjMB4czO41mXEXNAed7wKnv5lx4MUUzytbjvcu73XgYE+WrKHmtvzhob2TytpN377U+ls6qb1c5emV4wI8KIxcdDzEEebNsvge+oClWRGfV9WEIAll0B5fwcT5Vxc+mzx+TrH8m/xHsbzI4t6Fuwvt1zuG6//PgQkDV5Ref6a5Wkl5d4kuQtYDSq7CEgN4Y737WeXyqrp9aWkz2KYrV08zR7G67qbfAmNm/jbzwY0vrei0yCURT9lbc8oxpasUY43XtQHDb/UGlKfKrnkvKpalv628wqDSmdW6oqvcq1K6RJxc8SFus/GZsmbbripp8QKd0zdKwyuSn7f2ZuR7T4K9SQTj3yJ/cnctJ82rcHFLOc58o7f7atRY2EZ3FVfSs4+z1xpxo/W759E7gvubPYPtbp2YCjS+U1Oa/tcZrAwrnAr8zo31V4H4CmnPlUR5mctj8jmQiCd+RT18lUEmBe3XEtRAI9o5sCoJIu2R8GSOb8xBFZNBrpjXzmhgKSJGLRUYPakpGdcGtCb/Wh+6j3WW4xemM6yTJN6klF+cfNw55NPppKhjo4iAXeWju9zoL9+6TDzlAgDSlGxzae9nhLF3cNuRZNmE+YcXaoEwwO1Q+bP11Dg57w763s+ZYdSYaMZv8JA5r7PKEiBwcR2GpYoWzmxD7paQCjpIkGCdzXIYrgLCOXfShOtO44MxW+wKw+X+JV4C5Ff01ma8VG/wP7NP7nFDm1pT5FxGTiMdZfv+vCZSPYADh9GrYja0W1+CIa2TNpozy/bZ/ekQvsdgjYElHnBuSahyJQGCY2yKF32TnqEBVz5jR9itGcMyXBIIHPrE+s2JFjnhQsyex3fGJlc7hskAJPEd6Qi96r7duWD0xWHi1IDTms2F1kA9BYq/WLCPeTJyS2Zh2k6Z0O35qz49bdi+NapeDjgN8D4CusHr7zyuihLOkpuXFYvtyBzMStL9pnP7xlMaLc79kmog6nbE/LDz0lX8GSEz92K3p6wfa6iTK5NTz5tJonoqeBjjx+M8ircmTaK2lb396+tbzaWqmwaLtT7r4qHspa6NYA4lgjbSQ0GGSSc3dMMduJcMTkbpIyQYfQGWpVNbbdSsP+BwywPc5ujockQOai3iE0tAtElOtDUXgnALf51RbfO0AVq4MBiJD4yvr18Mmctbs+auaw9B9BcTj8JluR/JLtz97N1+x3IR7qwyR6BQBBxcWay2ys+yWdryuxDAIhuRkT3RYkYPtnIZr1J2m8DHwWJFZIDn5sWD9heKUvbgEmaeBzwixxYwOM2IVWv+nkbsR+AsYxbFILCbiiZKMznynzah8vsFmwJ539FLfGg06DEF/fHwUb5cW0QyRWhKJkbyPABss+uCQQiERAayXyWlKdSO2jO95JxyLLl6B0MgXkKxkcCEQPSBMi3T7Y93BXbYHCRNQgCxtOusUyKV2zrMnjfhNLlIGrhJRPujQyxzzZVrshEwo+vRF4udm59WDVOUn2UpIA5bDkqB26EwY9rEmKACxydT6wSq8fYmKNczjcmoS134YzRkO5BBMfKtoLGmK7sQWHfSyZQElBiQEmLJHeLxzgpMsuKJHN7E1ofFMGkXUEN6EaKu6cK4yFXt75qzofrQatHq2SApQqpVjzv20R8X3AhmhoiNBvoVnn41nAhjgIKDelp8SXOKN6tGDNrVOZVDuXB+UmLt6EbsS4W5+F5uJTNgf5H6yuwUNbGrMxxalA2v0cFhgSCO2zzOEkAS9GE4OgVvOC4uo2IIJ1psaMIpapzY3A5x/3Z8LS3dPkv0UI+wkB0N3IezsxR2o4L4t5ekVTwzbe3OknuwXCmwQDrsT94G1S4gqLr6c9q6gLjQ8V5ZtSPjg38M2WVeMoIsFFTFhuh1dD8AATSmTwKb5T2xyyEqLmDcCVn7PEGETzu0kzYmMCJN0N7+H+5KTQEThxuWGNuhMcH92Nvn3niTLe1iBdE2y9kZJLouVAAIzAs4IHFZY+GIcWqAIfERmifwtqOWOWLRa9BdHvIjRKKyg7jUU6u5XI8ZbPknHnRK3TEsaHKTEVT7QMT2zpjW8bJ0nCmhI/IT7drt+/tdpj2a+lD8So/Z/c9TwokAWetjjHZPFVWAboLyJwL4nkTtf/TbpF8DHvJvoZi4VBRSj3ocvJ8C4/RMu/1j11/pIsTGI0RythDbnvGev7YhGJGc84o1xOjVrrC+HC7fWPPUUFPlWyNJOT/rDSyNYL+dXqpv3WLY2MDz4xCStlAbfkTasY7dDxk1ODZFZPGX+c+aTKRV2J3nsIu65HNMeyfexhk34EgKh11AVNfoIn1OsSPLVO/V6DQimmHWwlMHYQ9FIlL70dtpDaOj/m8H0rSZU2SW4p5Ap6KNgSibkQChAEDLf9euqUzjowQEk4ub5m8S8VTrNGJq4kVNeGw8VFxnAMghD5jA0fpZ2tsWZASI3gC6rHj4G59a4aTdqY28M2b3gT1RFB00QTCdVgF84VgzxO09AIkxr06HbWV41u7UevjXRhQVLClYFggW9XzFbxnQodRiWMWR9P4/BAiGDI7aWf7mvpIEBOvy2Oq89DmSXP2bxDOtFF2WecgH/NITlTJBC90IJ8qNBuU8WJR01tXFHE/N5C4kAvQDNFvTARPSnSFsY6MzfU+SKIifAjgq8JMgkR4R5Ln5yHQdoUto6ATWPaeVI1S8+dqFJKLGd7+EkSROggkPlpzZpOhuuMhMdAc5zw8+BViOmHbVNbQn6tWcNC9HmxA1HZk2RO7B9oVrBFRel8dS5gl12nzyioBhGCmcrZJXtxjurv+q52UlGIcO26tJjEvCslnspYv7QPJntBcBPWmbpU3EKAE6DcywuuR5oUeiaFw51bC2lX9aEJX93BsQC4anKmFAlzbaDKjqVvQCsQhmsZwqA/8jttLgNhpgW+5RzVQjp1fnCUhM2NHNplrTwnmd5Gu9+bXZreTmSKvNarPzKq4UuboS0yVyNki1h/0QIma7dwrIVczxakTkVmeAggXgIky6y1kVbgPpwgvFnzIGVHo8CCwqb/MIB2y/aL9r3Q2uKBXLoTh10dkOFXqfnM3DZSLSAvWWfXpR/8VRxkIvGmrVYQzW5aQtLWq2n9G+uLGUDJ9HL/8fg5qNnc72jex0zhWpVYvtkBvVVFkGvxYH7ZOUc7J44OUY5fxGDuqIuQ6XO+5YP5Ekq19PBq7/Eo4CzcWGXHQHIA6atuaDhTQxL7m1Y1TXSZ78mD6un5ZArhiAgozR21bCX3DuRcY/0Il0z8DdkGFQpC12+TVUAKDboiEwpeAae3GDRkH9Zg0DUgCuwSJVRn+MV5Gt2WMezwy3r9c4/D97zCjWHuy7/qfeqmtoeg6q0gHpgj5q2n1cylL768tXMFd3vxdzDsBgUUQKhnKIrcSlkd6K6TBT575vxtEFUjXM3VFE2xh2CS6mKh6AQq4GGRNtwV0mh7kr8M1GsSx1QNHD09j/Z4xjcOe8P+SktL0JjJ12tEkSeL0iRqhPkdakSoPvE0W+a2s2kVLHnmFJRnJFmDQUtMheXdTqcieGRaKvlCzt4DvZbmi2gDmZvmeU7yKhZZ5N6zTkL9KQgn8DUnGjWlUsvT26uMvNHXMY3z7vAh3IK1AzIOX8CNzy6WSB9tCB8IloEGIs46qMjjk/A+vgmOCh0dwUnQb0tzLOUZJs2joWXPj63M43Dse/lrJ+9f3jZKI8aTaMIjzaBJWKX0+CJAw1z4SH8IACMrQgrjYJNSSU89b4U2wzSJyP6mAT386rGjm61FyMgBmBhFpAK7q1YOr0r+xEhkoa03kYR6RsPSjsT382SxDmhUKHY4pBdmBzdv4x6ByqBqBrfeSy7fy8+dyAHmfkzXyYReCS+itrpMdEZZ7orm91SAl6uyoGTyWMrUNOEzzXivJFvbP6HimNjIW8unalt4Pqm1nErd76a+uHt+cY3EajzPEZsUgJt47iXbtkR9RIJClnsllYQGHkQBG10aRDn2C0nTjxqO0pkJaANqCOK03Zwgq3ihaod/fS71cDJI8Gf6MeAaoiXxt9KxnbhZxEx/Hj4lE/Ewre50oYrcDNJgI7fxVcouJShDbFiut26ceXLG08nuHZyhE678FcuTgAlRZi57lDE6KL6qCtFoQIdkCArm8Tx2RQXaplhvr4Nd4I8vG118X+F2qWOUqQ9FAXeUP1u3daliyVxyh0mBL3AQ9KOnYkxYoveROvrLW+Pz5WvvdtHpQaVSlq7v4Lvp6QV+Z9c5yzPkpkLM5XBDwtq3B65rLWJ9ZXBrgwzMN+KNsC+JK8oZnrsr+IJemtRUef7CM0Oo1NqenvTYOVYqEmPIev8JvmhkAVm7rpbivTcRg0+vCwtjo52qmzkJf6u5qkQQWwUY0QQj7NZBez83lyflMliDlEHYvYwP4RVoQPqrecpltou+wHVmfpRXmI5AFQHlhA7PICnK1+/FtkKMomW+NM+15iLSuhW2ZCqqt+ANpNYvuhTul0HSFfLfVh2fSVs0HRZ73Sjd7Q7VGsk+55ncF2qbAjxmsvgojCKNTMbXZJBJa6nBe6tH19xCD6ftPu6YtaQ6oQlK8bkRyhsDuEFjvGbRb63XPSt0UxmDIffr831KN0sazx5jSZWDt+mcv7RYjGxWcj7Dp8EGdNPlpRNNY1H3X0B43Z5Xxq1eNt/xNTeKYD3AU/xHiAKvT6jsMyuECZasWlfz6B7SHRLcQ8ffK0VwgSifkNN8e/bRBWA30s2YfrqB91EdEoJeVvWpxGl7a7IHHI+Z7FRddpnnLX3QNP+vbHLClkVJVQ8Hp2BmwykM93kcfgM+htYPnbr7D8aQsUQhi3HZrACd2y4g6OY31AdTbwEzM1i2ItvYfFnI39H8BWuoDqUHS+f5izXIlo0s0SbEbc6CdlMluTTHiuZu38x9dFn8YVdOfL6Rv5ARhQKEHK6QGY+3MXIIyvIpH7jwQRnAnDbP5KwfjqfXpCQBODYGWw5Sp98tkJs6FQpU3mnAQn1VW0K37eXNbg6RLA6ioAI4Y8A6nkCOpTwIAJx52J/WYiYA4h3ZX/gtJeScOP1DASd+ec1A+68y6ETi+Lo19E/Xi8PhZPXDn7tno/cSvkGeN80UIpALJzpsnlS7uOi6zqpbIPgNoOeHXTDwypooNfiIdLq01q3+UNO8nlorSv9DCKZ2GJrq3cvqAvjOntjVdXPO7wp5qkFFLTusufdGQxl/HPWAChebtpfaRwRQURezwCX6LI/AN0e6oY28vLg3JWTrXDDMCAKYa288mFkYx4ixX9VvEdqHlzKUdNQ8mjwEn8miNS7xhk5nJaWXPNFaJi9+Qs622IaPN6LeFvRHL7FMob6iDgJpcQld+sVu6fkXrrHoPTw0sZPmdoEWs7d7HC1LqgRlXWIZCccrAq6y3d5fuOpQnrWCxnGFaEhgqU4FZKJ8jYLs19dY2AIuQKi5uxY/99ZhcklHsPV8gFKuiLIjCxyAzuOYDlXEj7E/mjGG/qR7y9f8b9mlPV3A8XGiyxtLCFro2FIDTx994Dj4NBqVGU09jC7rm87wWAewE2rhmEUCYFvGL5PnirxxYvoPJJhM0WV0a3wQ/Avy4e+YeVMQnWLwrg0+kgaMKhwOsL99GJLvnFL1EzhPEksVl01fPszcyKdYeYzdlIpeciEFxSOMbgyZZbKsVw8xH7egYmMrePcQHp0GfJaH2qc1Ze+3XsEcZkf99ltMrA0vC7DwXNedhWz2sMZfpmuFnnnGurKaZeZDK1vqIKOKZE8PE2IlsItBA5QDv+F/OINfn4IL3iWyBbWAzkBSY7dGnPErTHZnbrMnszey30RoKmkjfVd1WjBH6emMl8SR/o3b+tjTJvlHSCD5l3X0KD99HaWpED+Cni0N3PP8udxw+sRl9tbGE5i7K9nLSvE2Zei1fm5jZEix01+c76Y8/yPU1gpGpmpiUpf9gFCillfs1gKsiGOSLaMB12ZBvCuo7Ip+nR292wJ5zPH3mMiLX4PSy9qCi7tkxJGoTtm2OoggtrZL+hIqBjOiu5/30Kd+Y9ofNCO74L2HL2hyFewG+NhgeSek43Rp+OkQhjW9pqftz5j1PXAheK00il//5RTFl3/F8PK3aV66bdNr0N5gj+cQeDj9AE7KUOZEZQDpUIfsNoKRpoh8AFdTS71zals6F00KX8OuwE6TpH7mCxkj+pikW4TLZITxFx8LoYNf5xxQPo88pwp1xjwk1NObA8pvRrtclYk+e47xGO4RG7jn2B2szg+LnvfwtSp2tF6b4sbZ9/72HbFWfYaZ0DJt/LXy9jFQUhaMVN7oVoV9q8XbJRdlxXtgNTk7ZcGTkpp0zVG7xmIxc/ckZBFMg695vOZ92t4Vo5IqH4RukrY2nJi5Gfkt/rQLDDyfdiaMtMMW09FbaueyoDqktjlW/6CZMvp0pHXQpkH7nP218cTv8s9JnuPXreNc/hCzcJC9gbRBiNPlB0a1/u6AMdjt4o4oRTRtc1Awes5YgrtbvEabk1Rj3SHKJOdS8i6g8L5BCRyZC6H1JglJKb4wy95FnvSpNuhPjcwFnj1ZCYnLmdyDcJFu4glKleiJ5Q+C8QZJ4YOtwEgOJOiGAvxmKgO7xulsNi8LnDcqPEQ7/RzTuA+ZHcOiRo0Ov5BAVvPMob3Fg4Suq9gFn+ZBAJxLDDhqLXILV469xRRzT1ieQWLHGESjm/7eNhhAMWc/lFr19D3KdLRJO+duGJFP8P7SDV1++Faf/KjqceJYIyiisyyJDSKf7mhSUF4aMz2A4rMeY05m42g2FYioUtyPZkoq8inbKN+cTMUD9C1coM0Tk1MjB1MHaZeDdXhNtgwV/5lzla6iSvuBu0DPP7+GwcF0UMAId92jYSVCtMSxLlWe1zxeqy+6M5s6jMRjOdQvHu7dkMcgDWOPciPlM3RycK0MTfTmg0QR/dAKLN6TKJpTMt/k9VBTOfWWLCUyvqRHEOWsdcDCUc5Tdwg/nByH50i+HuVP0uY4NQlf1RwOONAXnFvfhMR97CVN+yE41yzPlPhflvg4dnjBW9+BTFd696TOASG/djUgN5DNmRB4csu5S+0VTzurHe1V9b0+ncWpZ0RFhiE8Td9F30YkqQbPn2iDgbj/wzO59ZMpX4HppyuZdoRP5P+qUi11iLUOy2xhTkGxS9uMyljDVQk+s2+hSKskq0oCMSJArdQhkWyXekf9FUhXuJK5C3uda3bkw+SKyL15YFvqx0DJRUdMdwhCvGE4a1bhdVLoI3D3txtZHthCvpcdFW1QGOEt09YDLbI8wc7io6IZ36mNuU3pXxBfoq2tEwK8pbDtnxeKUJjlNukWN0kPvkUTxrUf7rZfUifjO6ZfVHqH8FApW/EbR4yIGXKloXXv/aFGdNnDCkEeYaFrcnkUV6uBWPfeQwX6fgw9WsDgtAe1C4nTO9IMHJzllhxz14pNkPG5sKY8mVTlKIC8WyU6RN1F8jbiHiv58dLpm8JQGMVMovvJ/yE+FfFNpanxbFXcnpouwPdxpYwW8tUqbhAqKbrBsdaL2XPGO3od1ed8ExUwWutDBpo+oC0sSVun4eJfXE9f2qKyrsLjBluJNQH03tylqrgtmT0V3ajCDlAqubvR8lFrPwjAEuOCEsOIQuemeDhx0eu1b2l3Wn+kCxgiRpFMkOrOKcEtQC4DuOGW7T2/7b2J/xPRi+4xlduPXMh7GcjC5LWq7dsoLt9f6o7va92YAXKZUG849AcVBniDA7Gtu6wIztQVw6Ym3z8clV1HjcVlj3JryRAM9+lEDb3Rc4qUkT9EhlfH8JrcgHPK/hUWbGtzLAl6aq41QGR+c3vByCJ+3v5hMZf0AQk/VdSPlvU3zpsa1G7JN9srmkAu9CU6qc3HnZzYYnNZ2duopf+Oz98faIcB/pACBaDLPNB7pUFTR5KP/hycNCjKCt4DmGoKM8gJzhepDB3/WFjj2UUmFVHnEVktuzaJAEVJ3Tt1+/CJTbtAyTlds89b7A5V5K7a3kv8RATgnqGS3+GgHM9PEJFVKy3f9xP/76EoRf+NUCahAZUHlH2vWAvwM30m8rOUIOJDaRjH4ojEyCnC0OpHK38lCbmUlquPCy4Og3N4vLdmgnlXriZwxcU2Lm61lcPysqOpvhA/B8HPOy6BFb+kv2M0DjWAky2vLlvmyzWAHY4WC9NwU+ZZ1YqKW9/Nm1RzSRmDqKKtLY46phV55i9r4Nshrb6RSEje4UxtN5AQqpeH0k2R+qQ+jVSUTqmAj0ONXbSoLYY308mcx/1B9ibxj8o6RdsogyI5tAH3nyVb0QIa9lokYWrPZeL3t0BSuZeJEpiDOcLZ4LoRxQrJlrgnfCueAAO89X8SSMAYbRKm+Yp4pSzGLlLrCDuvT/rlfX03ezOxo/iFwJAj4Vnlra+vqZWhm000upkstNSGT5xaf8nQq5X2D41beJO5MK1RTNAWe4TgFi2aR8kBqPqGcLyymS1yjVGS+q6n/RQlMTSnwe79flkuqaccC6epdGbF0ejwaRb+wIPRpCVvXqYmA4jeONNSvZ42XwCYVXR8zqVR+xNCeW71byXqq/pNX7nzISLBRlcdxDoVHZUboPGgBf82+ePLKha5ylcDfBWEUVNwBksLlRgdTwVMG0bkuhjEC6bAlj6VIAIiQ0FH4qPW/gGy0ZPb4je3sNVfUVqSTVkzdXjADBT811So7AsU2m9u0+fHZ/dFZHESpN1en97cK/JX8/sAMKZFoUqCcv/VE1Z4WuRgEhLHHmQfjAifukVInAhRA0bzf7YzVN5Xz8fYxaHIVIhjOJkFP4RMDpjmc45sS1Hz02AuvBZSUv5kusq8nf0LSR3pCZDrn6dswHL0x3c66Cw1+AiN8eL5f+LjYGYpu/vSuKQuu7LdnofO41JHEiRE8TQ93o28B+5qqDjMpBNmLxaXWjTG73EXPyjQiMy8ogGOD6/+lp8vEirujpB5m1JsGQ5Pdcdpu2//0FlR17eekNhTrZtxCez4L33p0bV6V66OGltT0r4oonMsHYehgSeK6EI1LfyhH9lpisbeCaX1LcI/i3CvhYYIggOERdD3iSmCvJ2+c6kxojtd0y44/4KZzscaI2Pam0LGskzsm8bBT6uGw0AqUEcXmllFthIM9BloAaDNee+CZ0Rt6m4kjEKwZf2gn7aLE80U7S/fFPJJ6aL0OdpSKu0F89SggTUfLO/x/G8FESArOUdOXE2yQIVs8SPpQXpr8BOVepHd1X7m9IC6JkUDJDV+EuscByFRUarqNBZImrmREW15ZAyyUtSJ8XTk+INVQRYWMFKoF2dZ25HKjGFFA5n7rBGHRCQjU8p69a0FwZb9aJ5GF7nkywTpRF5dTS3CS9U5MkaF9lCZDwqzgwxxCCJlaFSSBySIIt+pn+AaXdNoH1tQe8IYlXVBm79b910kQIEh2fke5A5f1KiT9rLFAj+6MI5RSM1iaDqLgT7tbkcgwa/lkHGziE2rvKYHG0vZyP2TW8wGIWI/Z94s0lVMVey7kIwvdsrN9bEAHkLLIuYan2T0prhjN/3Zz8jt7ndmrL4zdxP29Qr0kk8XCABr669buZZUfaLeckbfBLqN8pJFVmSeMr4aqVhqJyqsFuR/iDiMzCvwCwxPlGBmk8jaB0rUZ8ZQ9olPCRPtl99na8b9qRcbiaiPbOttpbSCf8QbJnZd3+pit9Lkek5iZVepTIpPjj167vGUni/jJam+MqEV4yuzIFldVlTFpDSH1eoTcnfIIAiITYUJiH6nnEmXa0B66VxelI8jxm1lqRBakFWIK8Xd3/ub/DRPSd9zEYQgErCVikyOG4mdT+fPUAz5yN2Cg1OQen3aNrQM4xDjpm0niY+5x7OBTHVZHKdTKXuY4DcgMfmRmmz27tLIJcGSedIfaULkUeIMhFvv0eTh0ZeWFVtNJy36bak11Ag48yI/H9DqygaCVK6gfNZLt2X4YmQD/7MeKqoAqCZm+ShNRjntu7feMBQZn1yP98K74b+EZkubh8KfsJ5giVl/tC/3pULVwpV+7GbnxVn9ViOLGf9elZdtZdoXQYqbPd5m8EGwAyVVt7MO54Xs0L8Xt6iKZ7+8NmHfPjB7xDf58Hm4xqRdSuhcIvDAB2Gp8tq76i9MhSis/6F2vgBGUPnxQ742biAQqNWKk5lMz76Un1QhMUry5lV9nid0OHR/fBAWH4iOXrhs4HzW++97XFw+y3XQP+X0lfvW8X+aIEbLPXEiOAzJBNhVUF5pVz9ztLklM0Zj0Q7Oaf0+td8wQzPMjnVaMXHuQ/PIiJQUfH7F8wjIH0fJGA5JsKmS9mmAkX2Ev9J6+gOYy4m9+0ch0bQMxeJzca2R9kTlWoaU1curwiYy2GonFtOMHTbWTzsHLzITEFbPb8poCm0FoOcMxv9oy+lwWHi7c1/ZK99IcUY6jm+3sxi9CNvHyMixlTRHC2uLQD2Ivry8sPY/Ma6WuW3hh0AY+2nYhg8O1rZt+de3NyfU7QqXcu0Fgc66Prp8qBA+JQP+orxF42a72RUBpJslGA/MZ1EvBBcErpiL8O6ywedqvki92wHxFsPYkMMZX6g9+GVDwFd8DmMnv97Qg3XtxcqCcRZimKuspggyuZsIJW2bGVMdoW1eJp3ho0vZXRjuOfY7429yFVcgILJhAToLnWAFjKTo2fPWxUJUg4P527Vnqf0O0IueiWrNlIM1/rYxOyWrHNX2v4snSp2Kr4lBmrMOum5yKScaTp1J1eOj1uO8g+BbJv+/VWtFjV/hDQCRlJeSzFsLzLC6UznSFv/f++Y6Cl2StBHJvqZBGRlzNAe6TEwKQ8nGOTQZDQNypxsctlfJoH5b/SJR0qKiLWqE2gX4Z9eddRbzSVg18E68QdiZZ1WNyUu4eheO+wsdohzFVJyrZ4Lehi5p0cjxyc112hd+jS/JuGpjWLjjYJ08T0ncSZX2B6XLyPiHfHyPTsF9D1LDZ8Y2mgHPjaLRaq1jdRbjysl1kkVFTcl/u3Ix5c6/s2YE3Ez0dDP1BOVHlkZS+fxmf/mOYfbH3t9+DPq22Br5QcMInbcQUCgOSYV+09l/SLr10XbdJHXprKlDnmXrVMQ/+TATIrPSKZyac+qx6h+tTPEwNNNNVMPXDX6a7npOegdrfWdEFToQcI5cbYsdNY6wkK+4DCr1/XBA7G9K1g20xg5sPKI+eANPtWZlxhjFz5p/3Tf0bTaAa/VU2xFNijrd6AU+ecMx2tM2LucxoJ4G5O6C0wkXtI4y/qssoA401eCsYVZ4ZNdWhwgUFswMbAvuB67k+Jpwqk5/9A7Gu7m8NWBNlQ4osYTDyghpFdvGjYHN32ufVvLoxzatfqGrqxfdKHLRBNHgyvTbOqtA3AbWGv5pEDB2lGji85fxRIWtwwKeinBp3vOx5aFBIYsXA6juuxUyiHVL5S3Bs5p7Ghf2ybsUmB9dVl2Bwt5OI4cNQNtWmrqizNcn1SJzqvWeL1bPtYwSkZMDUfY7tkI4Cb4Y8ZihhBAboA5KEdKOCFpg+7Cl4OcnYEZQHI8tJrJntcu7ob0VbOWcTumdr+Oi6DF0OgAaINeUUOk3O+UKYm0+KROYlBKIt+RSOZg0cjd7jWMlg1ykq30JGJTw5ZjjmEO+2/k+ng0RIBwEkb+LN3FqNgoJ2gOlP3a8cIRpR3jfBfS8c6dDnF1aJBCnpMsJSQXDQqsLWJlckzFQZgDF++tO9tX721ChuixnBPPd0YObYWTMggRWM1XNt9zF0Xp1sIaAoAlu+aU/dVxeQ3LKJ7cyTSSx6qToaMX0kWOhwSZGk1oXXNoiIS+i5l4zTGZlHQzQ/LaEfCPl8cRFkC9v5crI3zFfMbfg2IB+ppVOktRxpa34BfqAZt6TqCkHSMxa0zm3147Lu6hpX1RTIUxlJPjF5mJ0v4s2KUnquaUpOhoaEdXqtNelAytUiRVGyEh4J5JJSzdezaiapYN+zg4IDC0RoMCtjZbRMNrxS2Eww4vMX1kMezTgfytulo4EeshosIlZoMH0CB8M/cI7poR6eMgqnWF0U4ME1rhHalJJLfpUo9HSXaUDGGlY5vZS9ZEj+nGwh6toluHp86NM5QEXS535U6wlq2fcMOREPyj/bESXamDmlxQq+NsRw7T+0QCcQeBAZvm8NISpDf2KcfgdJ5FCiHMdLIu8xtX7bAseARKxzlOBMFC/UO6wnpkqnpXdYSEzx9jlAvTHGddPIv6FsDYb5TAngRPNJ8VIz+a5lMDOqEHgWVflYI2l3KssSYm3keRe318yRW4fb0zHPv6AARou0yDB+efiPzBL+tahMZzUoLIxCYO/Ev8MP5GLnWMXMhMGiVK/aRItmQdv5j/uqNtJYnKYWBNHQp7NqGSL5Rsrp0iutKRnw7YR/1K+rAaCsq7isoC+OosFBzqKC1f0sa0NmdL8t+wRNdFBsKyuLphh3yEVX/rUCsHHYXg2GfZaqtcfGmKoTqRFndHtOuHXzxZt9w1V9tbKpLvJnIagarYzyvFtUpdtZP4fcyVqXHutRU63leWFCZpGAoJ6kpdtwkeqikkiADb/sS8PFRhtSm833BF0XDbwGL55k2Rmu1who6TtcIVrX9OKMCcKNgcpcBrLdATA7azCKuWW5B9dx30FAFvrJ+JWkFsBiDAaUrK0N0EF1lCbsE2fsEQT7E2sMpdiSRzSrywio7qCQxB19pR/6tMZYdj3SG0yZAGCwkgm3jAlK2+RuO5YgRdEp0iMKoQyx1bOC0bcRrYZVLgvcMqFHRQpZaCsYy8FSQJ8BFROILhFJgpPTBogAvecy6FBVB+IZ5MarZPKFs4tSBgluDYVKF0vPeHd+zx+gweu5XGDMWyonu4Ptq/Zrqpdkugqm6WcPXbONzlxBZXpMmNE60VkE7JnAgJuRdvu6YmaFMNv1u6Qh5luFL/zpi10BWbXYwdtt5fzz+W3T4rir1uRWVhx1TSOEnjA+aoWWenW3bKWNTLhCHIBDBJwpMlsmtDTydrFcEKSC0qTfH6/G5klT5Mgvf7z8Dtg3uEj8IEw0E4KsBqKf7pzEWmc9OOvgHyPf3YocM15TN32FM+gyqq6Jd/qTU8wcRZIAx8GbgFYo8NWHagDjljDgxbooW9An1JGvRKQ0Jn+jTV2y0WkcbKPOOBMqfFDPBxwkXmeDN3BvnPmfZP8L+7M+FiC7EHR0ub+YgH8OKbXL0GbeN0Gk0jlX//4u6mDPzQe1/mqGg4orFuAUN9YzsNDqiRJqm9YnVwBqB6a1iUnkrkgbnTrGOiAhYSVKanMjjJq5i9XrU+kWu6SkZ26bfvGZzTc/8A/aUtxw3YcudaDs9gP/1e6uajZeXirlv4nlW8zNOn/3p3ux+QpDbeZXBrvaSOMJrRNwBRdi/qWPp/NhBG2fv5lYJC4OaArfgNwGN1ashOxSO4RUKBGKZHY09Wv6dMGnk1PseHTkf7xukuPQHuWnRz5xX4LC4DWZuadmav4Scl70pFgBKI5SgSpibzcHGiTfCiGXaq8LpSqrYfGh+oQT/0BSohDnTYp227ZCKhSAWtyLkNKjJsqpFOjVigvFINLqzegfzd1hNpcOCSLeKq64YeZC844M/dbUAbjwHTk27a9VZYLIlVvqd+sRaWVFMhDUUP9nf8ApoC1321rUtB3ovkGdYU6Ql5izXPB2HVfZ8lhBuhYdlMSfuzhVag0qmf9ip1Q4R8vCBn5PA56DnlIfze44aee2VRHhwr7mHcjkzwoLc2sNcdMArZBRR9RxjRZ/26DAj4eJoPdbvkLTlbzh2yjjJKXgQq+ct5aDB2dx/e2bzkFVNYUNpR2jR/4Nc6t8+Rf6larixDRexap27wfdiRl4ytFVozCcWKDvOuB578HYFeRiOJ/gK0cOGAiv2O+JYZqefSGAnOspBsS3K5VPf0Lsc/1hEs6s2A1EAFNwYOETPnZECu/7fZ6gHG9FEXU+eMpq1vsR2nGXuwaabv4U9rWh+7SAwhorV2OFoM1Y9Y8mFSY7tl7clutCdY5TobAP7yvE4dFfhuZcCSjtrZ7Un8JNTc8Dit+Sc8cATOcBaIi2fr0LrVIoUd/WACSV1lLhAeauExM7CrH0al+kSTgCOchsrwyIPPpCnfJnaHrjfJmh80wjg03x5O+QBG49A4ciCzUvZ3KqjTsba2qLVve/4oDlyfTmN0eAjTos+p3tukNvLMo/lVmqk/pOUacWNVqSUvSVCKlt2w1sxx7JOLr2eWx8TLwlRlQ3p6pi0qRW8R51Hrt0vM0yh/+4cCAkG5bmHl7d3W3HNJ7Dd+TY5quUnnZ46vbIHD19PKy6QNfjo8j+6o8keJc2M6HF4GA3acIvsQmJ4pc1yT2qgx51qzd3LFZuq6d20ESgPpHZLIGpRhj7+DwBCLwwK5NrUk5FRSrAWSKZwkLO6AiCCgNl68D2dc5CwM8FbgcHhb845UUWtO3oKITklENaaypZLiV4ScXvbLG720B0ZBFDfL1P43O6wpEpGefmA4RgpDDPOrrxiviZoys9FRyOAlH3yejSFE0mdJ49w54KaXLoihpIMwGESntGCuoDkrrsS3rZ2+/Gt8RUbdlLPl71kNducpDv7kH/fqgceMnWnVyX6sglx0n6W/wzJpMOp2+sgiz5RzSlWIR5OXooHVmg4eTAZj3rn7Zzuv7pTtPYfcUquay5M8WrFvvS5cipb9U86KRHGv1KBFkzcVzduX/PQGA5p5Lv0IS94aKX6sG3kgWWL7vH8Kin0N5S8nhuM2SNrk2wago0NkUqwpzDPBhJiL9vqlskb1iEHEIHTU8oArcg9VzgJXvCsuyBHJ0KjdqDnIO9YqMlE/9/Gi1B7ksQHSQcEzz49PWRcN0crj7Xb8JSxgfCDQ3xkRH931hze8LI2PiIgya6sIowMXs0Xjx5s4PzyHi7CTJez4h/I6Bcjf4WTj611d4NQ/168Crv4Bva3DkZ2xvPDHwiC1pi+BkRyJNQB/Y+6105o5e049EpHXO1iThTvGF1vK4cdAgqKpyNbbtZb7JoG/OHXz4L3oS+WThkK2u0YKEe7ix1K85R7Rw3b4132u7I4CMdh8cgwSV/RetU98l+OII53zdntUvc+AEo02/Xxkl8VUJqj58zQ+uKWZ3hXLi2C2jqHEhU4jNs2F27rd3p0M0rEZNyPvPkuL8N2P3ytPXuaHyMUkRMTWyBkwmP9jd2ROvfahrIikCuFlT4zfrIPcjIitjnepkYuwneAHW/fKdOdTvKWSUq0EP8hUJTH9gJTnfMK0T4VDGg70mhVYHgmJ25xiR71WryWHNiKJ6oORQyKTsrNmg3I6MYQ/I3U3cB3i2Ew0L/SC8JBsSawkguf+3ljGecwXGagJJaPYOn+zuHGIf5VZWZfKwHBHROvNgx5A5nMk4PZ3y1KSzGVN5wMftePFMHSce2leFbO1UqE8BWN0SwWn+bNA1/I4b27A5/QE6IyUZrhwtwL/5ydIrIwyDG3ci4aX9bFwH22a6gMwbdIO+3DsKzKeV5P+LNWr4N54vU5NksmYIqzhXqu0WTbQu908C2pxX4uYfBgg0wN9Kn7tUt6Cuq1IrFxYFYN4/ljbcdalc6qaIk/huCIjhxPPfEDV6XN7is5bkpkkN37l5PCuBbEksoxqszsrGEF2+QEJWykeKO/w4B3GJsR5Adc+h/wvoAx3PZ9fhBIS4OvFU2X/cmcHPlO3f+ko8AxuL8C0gzmVG7IS/l8EnnrS6V99aszRyqW26cxUSjmqGE2Bi8SStxc3591rvJ1PkUvSo/0Ol1L/oUgzY10oWgCq1WagL9XuQoglowxDBjfg7+EVxSsGdC4+/OPjVndk/L6wpEQObjzArORyJ03PKPcOgxW2oho2E/mr3GR2/PuGOaYcPuTSD0xch9MRMkn0uJUbhA4Pp4T0GC9rw+CDn5rEEMWo3KbcRSrHhYimetb+QAFcB270Cxie8/1rZX+GXFvedygbOOMcoHHRL2nXkmEDpJe3Sr+ggjlAHEx5ltXg6HJVJKCFSxvX82/M+KjXrcHgdL4Embw6P7KwrmU+jSFb4CkyDboO6yG7LrnbmzZI7yT0d3kGdTbb2l340p1WD7sVkHQ3T5pu6nqKayudOLByOGyQMTAckLYpJQjqV0bDvb5SnjrhhrwlTlNeZDPfPLhKOK8wWkLj3uaV/HF6a/893bYXiqTopqHs6a+UXqBI9IKuG6qzTh5O83fRVVELJ7968I1FRtxZPFzwgQ14cCDP2j7REvcWo5ArzVSa0p19UEWxwNRvFEq+z2Ik9q4Co5qhiwfVR2f1WhimC9g6ECw4Nk7Fabtz4R6uoaLww4FRarAYW2FjljGalhXhiMNzkj1efp/nsEh2jb3an1S6vswQyoFWXDfFcc2bkTnrofxNOZQR7p0dx46vRTCmhvDVjl0K6csoRYZcX/ORUhmHH5Ag7oFALJb1L91bbm9NuDuzu0d7u5A52j2mEnMiK7TZS+6NC1opi8OQT8yf5YtHQ1R5qpakVtnI7aRiz6yHYxQjK/KaSPgDUHx7L+TFjwS0A1nC2vaLZh+5seWC+WtgwNzQDxOsVuzQZ9uvhY+mMIUHZvPKJcqCZJWCWZZY3JNODTnwvfkmkJ7UjrrbOXKxazXxEseI/92vfa6qd+TqCw3e254nFJO0fZZdzAJzMM/RvddHjIoyiaPdngmha7Bzmd+yn6EzDNH5OoEsWaoNOHBbL+Qewfm5fWqDVIc68BNug71bi8SuUkVEv77aVG9QDUEsB9w6+CHdte/N9KnemhlSanvGUA+1CtnsgGjRbLe1MFN+9CzAZEkzWGUfpfAuAUNFQqrlrTka3mnyw5GiTsYnhkNoEj3azlQoXL0Dlktuo07+2h1DdF1VFdTuwfXz8XQwRd0otdmLwGyUG5zV8OJLRSjfx4frWwaIRDMHfDK7kZVa3m5mu5C0B8S0a5BJ4NHWeoylw4DdRNuQ3QqyfpXfUUjNBbcveypUK/vWxjvP33psZMvy3oJcpzYYytAwEi0GdbmcATnytaM9PZ8QoceYgt70IoOfv52B4l/9qOHBqPbpjRDsBOMCdfjtL7RP6VGdlrWMLQ5qgzdfFqYJI4j7tb8E7/C+4AciV0KlEpCFyKZeTfsqSzKaIQ9J2LP5GImla/csKumSIPPwmf1KFd3WN4PLDWj3m/NGwK+09y4rLtI" title="Mekko Graphics Chart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2778695" y="1342012"/>
            <a:ext cx="2830445" cy="2183225"/>
          </a:xfrm>
          <a:prstGeom prst="rect">
            <a:avLst/>
          </a:prstGeom>
          <a:blipFill>
            <a:blip r:embed="rId68"/>
            <a:stretch>
              <a:fillRect/>
            </a:stretch>
          </a:blip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Intel Clear" panose="020B0604020203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>
            <p:custDataLst>
              <p:tags r:id="rId8"/>
            </p:custDataLst>
          </p:nvPr>
        </p:nvSpPr>
        <p:spPr>
          <a:xfrm>
            <a:off x="4259728" y="1465428"/>
            <a:ext cx="1699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248" marR="0" lvl="1" indent="0" algn="l" defTabSz="456841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Lost performance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b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lack of needed bandwidth hurts Graphics,</a:t>
            </a:r>
            <a:r>
              <a:rPr kumimoji="0" lang="en-US" sz="8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AI and multi-core</a:t>
            </a:r>
            <a:r>
              <a:rPr kumimoji="0" lang="en-US" sz="8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</a:p>
        </p:txBody>
      </p:sp>
      <p:sp>
        <p:nvSpPr>
          <p:cNvPr id="33" name="TextBox 32"/>
          <p:cNvSpPr txBox="1"/>
          <p:nvPr>
            <p:custDataLst>
              <p:tags r:id="rId9"/>
            </p:custDataLst>
          </p:nvPr>
        </p:nvSpPr>
        <p:spPr>
          <a:xfrm>
            <a:off x="576638" y="1251882"/>
            <a:ext cx="1016572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% of total volume</a:t>
            </a:r>
          </a:p>
        </p:txBody>
      </p:sp>
      <p:sp>
        <p:nvSpPr>
          <p:cNvPr id="53" name="Rectangle 52" descr="Enter Chart Description Here:&#10;&#10;End of Chart Description&#10;DO NOT ALTER TEXT BELOW THIS POINT! IF YOU DO YOUR CHART WILL NOT BE EDITABLE!&#10;mkkoexcel__~~~~~~~~~~False~~False~~Falsemkko__4HooU0THZk28POP9trq+pbTvvzd/gcV8t56cq85kb3NDTsUhojRA0EsgEHHMH7oYP1SYpn09ysXVivguJdhTvfyVMsBLTGvcX7WPTor/CmV9WzVfHy8CnMUuNyY3ZV473ScLfQTvveA/j0bn2fyJT/1XWBTdM9AhF+ExlJ/xLQzBZfiIiuQBaQzIGWXVDFoem/VVWHtmDjiHMMB8tiU/YCwrHEZhi8zfEyLS34Zr8QXL43zpb4LNnyXENCHBcjFEI3pnn8evHvav2tzBkcirF3Nmaxz70HYk+jeWQOTnxcGiWqFe8Da6IvoLvIbGbLBZftAqa2K5fDTutq8vJeGPecAa+YUMPKFMZgO1JFNwCRkhUQSz47pwTb4D/AIJq0SAWv4ffaSiZT4X07ZxvEqRDZKDNoaIEAWKkf4nv0OKIXhpz7CAEC7upvyJFCIC9Jgkm7U6p7HkBBFcn9nJ6mfDrrwxKNHLIaP8DMbYMfUgMJicfzmcceAiAn9lPWDG7GgVXFfDt5USLROuh16UtlC/8kQX5Vez5/0jy6TbX1tMXeQU8SCgICdb9oUgs4gEa95Ds4e1bF9jp8cQzHDyIVdViZwSBudkEUHBKiazE4VSPUUOa8TAA5Sw9+n6sCiXc7W0lQUT43fKfFWPWG/DlLzlN6cKQvlSfODE7g3ojb0tP/6nHD3xkCdD3dnvTqxKnTwV8bafCX8rOsXEp2bxQ6dLqh3AFN876BWilKarv/wOHPYM4YVJQOQqrB6DU9B2dqsDVWC70W4UeK7VbnurKfRQ5sJfLWzyVieAmEvf7l3WfYP2LxMQUqQ51wXzW718OTTsaWt3Om02u5IsvPYs/74ytd81OEmUe8qbr3hXJYnxrYVY3dX6qOZxfO4F7O/LVPLuODq//lTBbOuY04kXUw2VP/bQQ+pqcYD52eAT0bShW/1dm81bjDSkmvQ6ONcoxY6gHcz7BDC5zHtpoVOcP6HkTmGyz5JeFVmsxLD1PYN5cAvTkj6j2LIXTwTYa/JjiekBRo1qrdgVMzQ7fBY2wxn0hNk6/0fJnhoo95tSFPAgVCLzZ42zVZjhdwYSNtsMlWfsYeH1X6jbZv+DQPtS1t1k4R6fN/9Q+Qmd0tcYE2ttA3tSkqfGYqdMiGX7nGjaXUIn/4SYOp3kWUY8foVhOqCm+bk4Oox5V5ueVtHzK2y7LKc90igbe1jaWVALZQBO9dC+/vfPFxW3Um+2+RZeA8qNFlR8nnAWYZqAObsQeqx/7gZHD7N1Sm/JqTK/Eksw09euWBjYBcyBbE9FVSLy35C1VYfB2zkLRfR/dIAWdxCE9GmpEmwpYhoxb1tj0yeVhTJfcZcBMPdiHiRvDrPM91yus56Gzri+c0zzwsx8Fs+ghQnFFrBg7gG27Np2Xn3bNgNBJcSWby2wjEdw8apyyB73XzBav0BXG7VXptuq2lGlDGJ+n+wG80iUeatSgcatSXkMByEL3zse0BwIlR0wcUxY4dOHbSkcYOk0m4qoB0h4ntjqeDdVxdGFuW5MmMvFH7NLpBpPBu29e7U2TT+VVFjzE5wAoAN8QFbLc30j4Xkfrhyjw02niZMHZ53aHcTnH2y0/rRwMvdsPy6m/yhoq4DMm4bwKP5ck8SfO7gagVpXRAgLE0fpy4DtHWMQjtHXsf0ds3pCXvcFWlYHo1p7b/lUemEF/UlYpmybmVB885ArsqPY5NJmp5dCl0h8pxJ0P/zmOYfT6In7A9P+w0Y12YKoSDg8VdsrHlDUx8hsgBfIf4FB/4QE7t4v0TgEcGmkrvUFOpKlHlfZ61eciZrxq7GjZQkt/cQtwkGCKnZGBP8JUicBd6jyaJrakndUycUFA4biYh3ZT4AOOxNuLijyDOZ67W994DtfRGH3C9iTOKxMI5wCEun/S/+xDq2TM04vQqk+GNQazA2exW+zH+uF57QnDLpsmlFz5dyHEy5IbyFbwZ9+WxVUqm9OQmhd6vlMK+zsW5rDT5fGz74upUEhQzi91JUQdpVFDmKnIEDRfXzFQs2yQDyOJmrdhgP1F2d7++jqkGCETpcGq4pzUhEcMb3dP9no2CIAgXDuArZ+nmsuyagUZgN86xZzqTv0a3LP0na5VQecPHTlgwOrkhxQbZTApLJN70pY3iuB2rIATJNlk8kWBjZa+uWrqzHI8HTNhAoX3NESLnxYt+Bkq/TSycqODV2JKNcTXwuYS3Hxd2f1cp3lcLzazD1Fv3adimFeFfZiM+05dlgfTzYnIP2GdY/e1+9ezmBpU8U+roOMnDwq4/P2raCnZu0Hv7EXJC9D9GGb2PtX6eH1PXH2xlFKbhU9vZouTInwEwIwyzoFicIE5I1+vcHxZ4gciWB13Y6r7B0w69+MbgWnNUTHrYDgGOPtDlZD4jBtsu9czPkq8IhWhav0IpDY6U4ga2WPKkiEMFpM/k0H46Ux64fWROmdXiRtUvuvWrUOgFXr1AtyYwSLIg3MSTfRu6stjF1D8/MWHQkddMmQE1bzJJoXTO2nMT9yPiNFKsQWIOfuE2D38bXHP8SsJMAiWya3NQ29405ylcgoMZe1WdtKscNR5zq1QuBIeuN8xv8pMoAzCHjTI3/4YeQKzHQLgB2TChO+iwUAjcbXjwX9LCsBs8WF45v3LRz3DV2hS6h+nIVd0j+rEz1Q+3+2K3wIY/RNcbNlwlGDAMbbXafYxC3HvZmx1lx8U58PblNFrAa4vTiQ0CdZ6qy236kl2d33IFE7ntjROexXEDlMJA9TpHuoOddiaoVxPRPFFwWqkek4X8lanRv+dKuvwxwr6jl1x2Qgxu9eXKFkM+r26GgYKi3jjovXS/CQ8xz/WXx5T+x8HeB+h6SwzSr8qc6QCGIe4q9YSCxl8uAh9OFWyPUEULHLiPmegTEqKiA8Szt1WrWQbmdudsH7C//8jAmcNj1dSN8i/oDcsOCX6bBNwTcEUVg1ZG1nlwA72Km0/+vMEpK0K5RxN2sKQ/rVV44OxdvqBRUxcuPd7zI3z9/MKB9CoM0G9fVPGJ7BQ1XhieVSIVh+u/ZIv+zA4tBqHXivRNswBW7IW/6Iy1BfGLvrhp+IE1j0vYYN4CArw4eEylCy2s46ONiEirvRjcBwNS+TLwUs7AJkSWuR4pBfaPZn5tP2+QwFKKVUH3MCC609QK4Ftdq4hPt35ZU6HzoqY6Lh0MJzCSPce+TkPRttiG48u2A2+96waDPDnoJH+vk8FgS+I3PeLTX3mdRE8WcOBGEHrFTljeIz1/q6L00hodPk/KztieHL3/GZv2lpn35ZUsmfNA92oJ2oRp6z5zgiZGGtpEpYtJyMRVUZs6YE+/cgy/FcainCKfEtKnwfgWFSKv/t2YoOgdorK8ZYXgtJiwffU1Aj+y80IJx5329WC8NbMD9AizBjzzl/3WWpH3ebczD7/NLYuKjH/ayaDsCKzWcmaQcdxJ07zn5qj83DwbNhpTXskugDt6qYYF6WXjONCed6rzclGTquqdd31rtcJox0v86sIGCkFbV0wm2fnEuc7C7dbsw+ESKQWZUQOg33gJXOG/hA8412DJ5xmpgpk2TMYrVRbRwQz0/6HS4J8B2V9k0to4LYJlmRuM0jXIwv77XefNKr5rbvZlUYSqvilL19Z2cPPm6otJjPJkzXDb7GIxHnWnX/BNLRAH2feNERINm/NUfRFAZMetfr3up+b2+ipmaY3ajuPiDZSipicvl9I0LDfz3ghXRx1AoUK6i8/NPA7OBDL7jlMJTQmw4i85FHpuBjixDHybviBSSMp2AW66EaQqWH40xVddjX0Uaw/SVBvlJv0anao/AeRf0eFMX25l73NVNiHXKvme73qWyaDSyadJDCSlzrJ+cvMxbv6M7vv5GM/WsXIjYmvGQz8Qq5tFL+RdNnF53STikrtQ+DjiGpLX884rODeAZ3YzvavLPAgQVYarl/401sPpwpj5GG3ZlQbwSFfhEpuOaUgiFDVCbLyP9SJAKOfLFfh7VopXbnPXKOHIGZHyP321NUOH2//UQtpGz7nMOJvhgbFxEfRaFOxkrqX8rooBjop4HQR14vy1SmPuHPQS45fRodjL0bn5zUKXoH9/tuaIUKztfNKA6KMqQd1sow5mcJRsUe2vMlYvTYkfdzY02kMgGvpwgZkCo5vBuXvsL+/kM7ePCD6cxVvmIfS+Z9yX1kBoUUgVc49pG/QYtyTejHi0XyPBVa0JUCOXpEGNEzmrjFzw0lzKUHBd1YkB4+BWp/eT6qQISYy1aFJeWlxEb3kcBZ7uDThsRDD/6pVvEFS1XqnHWy60GUWmeyqzkdzY1y4pYATaLm20+GV9RcPCjJFbiv9JYOHcWCbtxMPZ79c+EMrFipeNKUxN+F8WAoNBcLH3l24lI0N9wgF9hNNtUTocKltWLGf9ngAwBexwmheyMC4s0oX9VS5aEUXrcZX229B+33napPMXvSaAMknNwxkxXxZVTr+j3I7FIj70vE0MwKyZlTTrx5wUbhVZnXeOhughR62B7Q7lwqCcEJy9vIYcywqJ+s+2rpYj5lZuTXAIv1bVqTianosuw9fjbHhJj8hyY94YYeqdiLw/EOSkRMuTYAVQBFme3r8knYfB+009IbU/REdXijLBF0JPUfXqlf+7a5d/DxhM9k/jy8phChYFTIZ78gNIniBaBtNFGQSSf6K6cT7oeX0oK/OWdvCWmV0540Xm3nP7+eVQ0rvzCDe79qRA24Dpr3dmVAnbqeFBN23JM/CWmzBHLWeXcgEekXschABQtHHMeG0nNmOMdFsBJFOnMOpzdAE+Gqla2OXfq7uylGiVqBF69jCswa3f5uszmEs39hWwP0ZnLZPxmvEOVJ0cPhvMZYd7g8RFtLaKkCQlrXw4GwMCTrThPVx6JclbNp3UwDF/ch3lm1CLkp2ELnEYxkkjl6g2CmpGelDi9YtHw6FfN/IaAjKPmS2TLRPxYylnJhvIkHbRqM8v1BJ9whgLeX/4qrTC6vhNNTnd3Ta7ngO2utME18Z5p5GKXp9G71iEIGzDhCzKj7abyGpAGDpcd+ciSDb/o1pg+IZQk6os6eW+DE6DSLCZe3DHwqYqIoHN+s1zCLq9ss9iatrsnqZS4r5Um6TrSAGie+kG0MHIFxcUi+a6rJVDj0TbucbEaY0QlDlGBOz9loWAOFaSQ2a4r+VpYp7CGVEhk62U9iIGzmIlKSBzG0xETFvMpc04rX9Hz+gQby4ojBxySpcAN56OCiJIl7Z1pQUppm3BRkqZfutn7Y9wphA5LfIXKqIWFwOOBYhGCvzphjseqH/ltoMdv6tlwl8flA0OGwqoDJ+WCUVR9N8yje6hrujJMDFfG5pEZ/B3CpZgIDGGD4IroSN6LNk1ij7ttTBc5zfZm80csBX2Y1BiGf9+MDDC7DuXsttaeP7hw7JcqMoPW8sRTCnQL4hXcJ/DFuGgqUYsHPpUXsfjhv99n61e0V4PeO8PsOQ+ZKFp3zoW1caGg8MSFmyQkvIRO3HIXMPRLkS0G6gl3F3N4sKtm+jBj5KKiBGvMlJKou7Tx0xLJKl78j3rXJmR42SHa5guI8nBvR4fOvd1xqaKxLp+V7SBpu+F07L1/NflgQzdDfrBpWQS9paT2/4xTTTKzovrwbFuRVlSDGrq79jXhSAyGVOQAtc/6kcctP2O9XRIFSeHUMM9Ojm9D84XM8VrfbWWIdZRn30N4ww0sns756JYgKI6k+KlpvmGPyk/mFqvkhLAJkDAVpESymw5wbxy4/5+iTZpT88ZorB76H1Z3hVK17+PGrmoN+UIeSVfxwLRH3+8SDFUcekwCe89aRwrSETaz53n5aD3A1DDiXR4Vp8byHetGmXJcceE6Li4aWq0AnSy6IDeEuLC5Q5JWZJjHULmefmR+i/US/vQ4xC+k+Q3kRgwMgTHK0gKibtGTl0dgt5DWQc9l7b8InbffaUZsfjGvLHEEkFThu/copdh4gt7PcpQVK/SZj9IzDZZwrxoxhJAnEFB3XffC3j5tghx3THu0nebjfjQZUXf2V1XOtRzTL2OdGvkx1AY4pHwSeDfCfceLRYr0JyoZf6yKjBH39M/AHyWeRM2o9uSGR/LJEKFPqD2pktkYevKVzSzwKrT5FP9Bf4LgfuhFE7ojzNL+e7EZZVKWKkZHTp+hJr2RKbXVsL+ZqhlsTKicPFV8gJULVfIRyH+Ekvh9lTn5K9vW94AfCW9PnqAXpZwD20BS7RN0nS7CKjj5zdhmatUwBKMWHKH+nmW2NyWM6NcJcrn9A6TKa+lpPI42r7XqJsGVEjgRupq82tPbk/nz2js5jKvsKpTlok0WIkGDBN+HvObHDfbymd2eV5KgFWQywvWvtL0Ur+ZOh6w67rnIKAcKK3hK9DKVEa0yGm1HDD5mMx8wkfpBh+hameVvgqLVqvZOb6PhgzPlavF2HtH5zSIu/+WxHJv91Idn8m26EzFcZ6Q2SS7eKy3U//8tQDTluEE0PccSYOO5yXbWBpQbaLE0hGWs+XVZ1jU7toSuFxagHldwerkTx4nrSu6qjHWLklRfTk9Xcnu1Cr1bK+mPnPcYHJrA4FpM0BiS/AJYboT2ZHAaAAVUcgnXKgO13QYzCc1FQVPzwpi5AYOSmDzLqZ08nDVTqiPcAZ1crXIBoR9Enys0w2Yq3vwNJwwA5ABzZQNK7UHXuZwVaCwHpVE2ooW0ZN2lfzAr5rrexfvzbbMQsBIYeXBmgFAWgrKkfNdqtvxlSRmrf56cFkVo8qOJb5efbUD/PE1P52a4K/2SnL1EnjXipKPpp00WqrcrB0gLs0hL/lrJjlVaSflFvFWP8Z8SC1fofgErbTMbGGc0mjPtzlAQMP1WoUD8BgWKrZ/COU3w/U1Xzon1NoK0KGsLNKarDA0DuSDrNeW7zCeK4ovcRK95mHv/cRxbrr/AOVoIxVqh89pW1ONrRNgN6PmBLehYoOpYKUt8vy1tA0//tGNGGV2zayTphyWCEmTvNBa35x6Amxj4S3mFYn61Nr0Rd7phImIRFj3ZCrGPiBsaZCiB0JQqgrGYRs/YOEsU6dJV4BlniI/PXGB+aE5oljzPwrTjDfctC7NWjmi1Q756DykmbqXqILfmg6dyjDH0RyHU2pFcn6+Uerd6bPaBDoGafvfhHpS6YS+6r9KRnwv6Ikylryam/YeZyHf2R+oOwYxdFZynsguFIET3xUnWmBX3qHiAG13EfBc0fkA3WwKalkI00QY87w8GGSiytXXJQ4gAS7Nq3DxaVAhzCiDeV7sJqJS46F0q6j/d4Gm1I5Vi2hHHnEcF4XHlDVAaW7y30DJesIizXcTWTMvrvKG7oHmtoPOs8nfKVN2C6iH0m4OZBwogC0KkDHq78mkRQl4j0D7azMwVZilfp/dcFvdCkWHYr+UVvuKalpXp2rGRfvICN9B7tqGns5KimLhvlWJ9qc1VKUHBLL797k5pfwdcgKdKktLZVK6HVfHKy2ljkuNVgesDxVPP5kgHSGo1iqNfevYAY777Lnb5haqTjvx0NRs65EjTi7uSZruGd8GpcOdbp7Ota0mtyrblHJdeOgfzLwdYiTaRFWalA0yi4e3pvH8hc+SzR9yrXsAbkC8VmXgCIM9IUc9rtiasrK/4taxsZVQA/1U0zJzSrGQcpHe22WvAo5xvbm+WNgTTNOBfl9yr4B5X6p6MMi04reJAP2DhrsP8m+g53Z4Viu7P++dp4tQ9qM7XhKaeziSE79rsWeWxrEJ2h0FCgb6sNYPX90rSXmIAcxlgxSHSoZQVAnYLKivhJYdohzC5nHkrNxxMCN803EymVD0SKddZhZBddD/ASOJGikacU4QfcpsG5FLHbypHgE5BW42PC8cuy6SZbk6+eYvGDycXzZ4C5Z1uP0/ZxpPPu8ZpG8dUX89QoQhCU1CiKpSFV+BclkpzPbrmumrxxHJ2peCGFb1gzidBWTsmSxMllw8vVSQRDN8+OAkURLH6g/iNebvh6MZU5uT78JiTFuZxXyWtxgXKzdeIQ6uPfCVC13Ed0E8MkT1423evvQLfukHv+tcMiectKFimlVzdnhITpxzPlCm8nSlQgBmajG6qAGSbPwfPl9vu0kf+GrqhUQd5bTETsGg8Iq6VCk2LMBXOhuP4p1WrJsCHYQV4BN5d3tihoDDStI1EyJRvjhoypv3b2ODfEUTx8uouivFz+qgeSK3rpmBmFQu6yxXXpjwT7UI5SnRB/Oee7+SgfoMnFhgwB3LIWuZ51p3TUZk/hDD6qKaYXkC4t1pSxmTvvirHf58FLHR24eZrZbAhZQiWJn7t7go6jXR5GxRaUnJteRcOYJgDvWevmgbSHjVmvinzzH1ggAIp8tPVltStIpHdPS6Xj++lbckMCKxdhi4cwLrMVSD6/y2ywlUcKbCPwUxcUM1TNmzcmiW3AQRuO1fgTzFToZVyhS2MWYa+zFvWs6pe+FupJK2nauj9ELpgaGTZqFAttp/gbXTMo8t3WkCXG0lXUBcXG9cA2Q8oQVAscJnWuNYNkybQjffB1ryUt0wYDZ29Uk9DHLxV8d8FEkBxydbR5LLiKSlgG4vTxrdGdXxYcaautS5QQ7FGmBx4Uo3NpOrGS8BHLqXOo2hyvpcldLCaZzlGhvBwzEupAAPyzW3altB4XTgrp5zyFG5atLFRzoF7lJlIrs6+QQmMBplaNapFTWT0rO5RTMS+BrrE+kwP3BgOI3aUloHTi4c5GdGAGSbEphOAJXEoKhNpDX3aL+VfDCB87ygFrFCn9AR+LE1z2WVLTXeB5inGv+EqB6OvRwminyQnfEHOu67Gzy51F06r27CVlFwmvtbAjz0cytl/C2GyGGzAlNdD7E6Z2imwpigz48edMqywa/pF10qptjTNwEoRVFf2BrXRTJfsJVq7pdKo1csd7ytXRWzTAa72iDNjK2yBU9C9+3DRBrdC5qr6XV5ZKIOP8M5z6vQ+KV5PhYfOdcuyaSFCE+rMQn5PKN/omSoEUu6/w19wrCJpBWC/bsMTY2fztxcBDjSQ/KHwNAeBxXl/IaqjvpBBlkxqRL7t41FH3eR0zUIZZ27jZOI56cmcHehjd5P0iglMmG7hMkW4cIEx4l3AHXdzX+fS6otyfgGfowGuwF4+kF2WxvyZAEeoAMo9Up1S6eKMtxfzDv7/34mVnYjKyFYrM6HaGjrg78Bj2vNSJo9kszEhRnWfG/IDk1J8uXSYf9kV2SlJGLYzjP/WVyJoTrlXMwzr8Kr/OqiR9t+JKGunfkLTgz3DMSiQBt4ORFC29XNS5K+gd+doM9WNCLOU1KchYRi+/bg6CCqwLtKuIL22RRbOrMZOkwneHLNX51x36NRtZIDdJLXFKpnzJ71yR1BFb7hrsVETGlzSksWh9CbRsKzH0zRn+cwmlL9wSdDM+xP+KKSETNGsAKWRCGo9vAuEAbGw1htY1XmYmJWlaevqk1bha8yWfXyH/QXWmNruM6cOnyfZ4yuj7pQIZwryA0m9SqM2pAHT1u0ubRNJgYWZFWQe9d8hYEXYP/vdwzsN7fUNM9eEDWG0TYj+lXWYbh0F5GCqFvyAzP/H20Qy4uJwvzD9vQDLDx1nfkEhO3ltS+Uc9OOROYDucaw16S+fgTn4mbof771YZq95ugk0Ow1GnsaORaMekA+28Jgo5vRDI0IoHfdbDPdPnF1n07KBxHWaUb0Rg5Yikk6uLOY9OSvCaSXQ997MoQvH/Zermy3b4ESJVAs927Bdlm1wAPNTySGVSE1veIhG/v6i6G4ypgczq6d+mvzDP8I203BXru2WKpB3XnLlLUFW6EdrpwAFMVSH8Xq2C34C41VCiu+5d5Ns1pfMefOIZxg2yPWfHBDO0iZScG5+CL5OOegL98eo35OE0Z3eBhiNMkuT0Q3ZBYYUB2eJGHd5JQbl7oPdXRriC2VN2KvVd5szNo/bpuUY0+OCHvAYz25wsNPqbasvFA+GgJwA2tMx8puy9qap/4OPGKiP7crCOGSo9n9w5K7ZwIPZn9SrNIh6/Diygqgg2z+RsPcPiPI2KSPAauVjxCHOickNPh/CSmciUMhDmriMbZ4xs09XoutD0AnK1UUUvsipzMssicQ2u3b7IHQVSf3Rktnk793DbL1iD5hXNPi2eM9rbaqPvugN7xFF0MqipCptgHqlRXDSSjkGTpOARtaD1vYrHKlGynQkBiPjJEYe9p9sRIGwFZh5XIbl84upMJGFIkYB7Tp/1UwAmK0H6Qzmjpnm27hojqaWAL2oTjmD9jsVXeumeqM1pYR80wZEYGv22XiqHWB6q27gN767PAsDeNC56ARpE8XT+odELQvwywpJTJ5hx65iLreaqzebOYvTZLV/gtlvC2Sk52hTvbhmlKE80Iizdd41htaaQ5b0Poo3BOsfuhnUi4Fxp5iJoVftlEUjuNZ4LvePp613cnuP3VnT5cFXhxwuTAf0hHADhrA41vk1UgB0CnML24w/qkoEkCniquCbQ9+56lHVIcX15Nmv5zKEriaj6tkrOAlhXmGMcdjrp7FVGbv0AeXXPSXcaReQ2HNPSwFICG3rsENW+WtzRnJk9EI4ACJ2wCTtJt6+Z3pCvxz8cmDe2qBJaguetGg9ANLdm8hpQ/f+FRrjSD65O0ZGYbhU4VG7vGVeisUvH6KP23lWZxdpbiThGZT3Lok1DT8Wszij4xWwPpousMpmtF5QsouLRgbkndtJK143Kdddea/cDAMqqLC7mJqMWiuaLMA3cqHbVmzEOvdHNCpKpaus/VmGPeUPkkV6CuoQ0L+mXxXBXEjEGGcRciBjqV4RUVaW7No5w85U2XUiMqYLQd+pnE3lwUKOvIFsz2oZIZwzzsSd04UnV4u2qfkpIkOe5td6SNK5G4B5cheJ5vItsQnT3TToftxegR/5mmuPkRrCyYvkhVgBk4oH+fQuIja1F7ppRAIjulBYUqnEEHYr0xuPYOvJgjGsDjC68sC4/B4phO3P9KMj34aIteNgQvdTnFWITZNg8tFunmR1cih5E80aiXce/0NwJYtmUUlJMuS4PbP6C2ATgjrKVQxECjU4lBVtQNTlehaSbjTGWPnXQTWdVdTDZmxm8lYk/KejRpPnp4q7CV1dIkK09zQ6D+UhD/a/vNrM2wTM4o4cs9bPzNqjNCdzlPl+XE6EPzec3SowsK6U4j7c94geklqrXW9aMH+yHhUpXf+25fVAjuBtAgrVV5KfPANbo6NQ9VnvM5f/YQWH/BQVys34oj/Qf7x0m2TddnSrsnyFkB5XFI0cCfa3pQtVd11ofUNU9zbL60SY72VyEXxdvaslTk9819UlQlMIzRi5LlujhPs6eomGIPNysorXbkTmflj7mUpK1HxxTJk4bhjHTTJC62s0kaHQoI2jLchZVp0OnSr9a3OafXNdNoy4n3NYuGCj3csAzZgZXpifNNXLd8nBKZy9/OLOsIwLOszn/I2L+bCQQLueE0eAMXMCCV0wD7/bLktrSCto+jCehNzqyjxHyhJF0HrTEre7yty19paMGxyhb4rN9sOU5kXYr87P5Ljf0T2i3P7hkwgpR04Dwu1yxZsLNmGDJ49V8MlNU7iRvH9AvSj0AQw59xKIn8I6S9AvwpszSghvwISXkY998j07FcDjwY08dTTj0XBHmZxdR9V7SUG25rVpcGK/zAsIGxN9yxLX20CrA+fGuY+1yNeqEAz20CknSR2WWIHK5u2fj6MUoIHyDYmi0tdfZ4aykFhhGxOIuuRmyo3ppI2JZH8CG9Pr3a/kvJDV/bzqyq3GjZ6mvPB0MjYZjyixxK5YSohUz8XFNtkNtfGu+ywbpqewlPLbOzE1gXHbdlRANtiAsP5cLf7Wwq/iMt7ujQq5fqWIMGFonPvnrBmgFu12fbTwjF6FCyfaX+5D5Dv1+Ga7Tnejll+S9+t5sXAp05+yqjG5HW964yBM4Zx3aGfY+4FxJf9Tn74oNlpQskBZL3Gs8YBlWSsGMkI4qQK8Qys4IBdz9c18ujEUrKwKrEWVYZE+Rf/TUBXPeTJ1Ht93+eIs4bcvAxEWkqAUwL6GrSe/5BUO5zabey+fZG4h2553EgdgrzF2/KFtTNR7lm5Ue0drxtmRKbTHY+5uIiqv4tVM17wef9qgMakdk9i1n5GJxIFeIIh9Ri3j4f7q2O6BEDQP0ZxG8dor1gLxbE75HwpTKNnHgBDiUOY8xO5t9/Jro7p0sPlVYTo4pddAmlu/59jm4ufbE9GPQO64P+E0KZN9E4q8/Dasm90oBPqcQCOsO5zy7WtoP0GHy8eTu4CpTY8H3pSXifNJf9B7fXtvlr1ONuvHLyHv1CBl4rlSai9SoLvoDCLiQX0mZVHWTuNdxJcBg0Xh7XRGa5XR+JfWpTIx3BMEyfnnXyx3kv6COwszGoDwDi3O9iL58bhCAY6o3acTBd9++0r24T8xeEZZb3c2zr5UKOEWipaJ+JzMJeKnJHgkwshKCbXpyOsbQIWRkuQafCfc0HATpy67lYv9G9lZuYMIGbfeWMFxoAOZ3tk8hwYNml6I5PhN0RuG5sNaU5JSxT6g9Cw+tVDSg/8BJV1/mLrDdWw6APOIlukxwh3BADB9i6eQkh1fjk2kkABTi7aiRyLWB9zjHPQ4T8+ioGQA+Kf2ZjEx+852dNnmxWuTniMHCRkEoTaR8YWaCF2/D7qS+iesgkrj9w/GBYL7JD7kOWX165o63EuuFTsapEWn/glClptQThSmXKWCcSfQp3RIgenHILJTG3Vc62HAK0XepmwFZw+8mwM/BR67BYa5FxQl+uQchZDbgoJvwbRjhZod/PsHh4RokluS0Vnk71QY7vQ43mJ1Z3yLMMcvbQ/T/kX75ub6/Hfxj53CzEgZ3qaTeO/5g4Gv//wvVwOKby5QWmERYnBQdplIk/CGs1JMAEEFWSqfkQR22/wtaA/aZmwD1ELHBrMp2ZblfA106fW2c6y4llTIDz+R7aAlWUjNyM26KfGZRRXYldRHMkaNjE1bKQXvh5Mp2ieC/r4wpf8GtW8yOa/m2crjpFI0QpwHIbFSQRprXrd7rrlLJabId2nL8VNQxvzXE5mW/hF4reMzfBXQrgqshxLak11Cejj9x7dwmpZTi6gGVPMKzjnobvbe/ykRFv1Fx0RKH9gn3xrf/Y72igLS6Ns7gu+fPPNG9pH/nQ4Dx3lZa9rME08sLgPZTmqTrn/I6SO85cEMcDRSXqvVNztMYgSynMuvUvMhmRmb8+/8zQ/0Ecj5e91UC1woTacmqyKO+eR2VTQ8+YkR/4wQiIiC9UQUGi0pGdR5UxJWZnPVV1M/i3XByhH4I/XsM2MMQpnVPWyKhdN15CxqA5TRqD6yD4CaW88AWjWyCn5kjRjXBA2rRPBgOjKsq7V4nRA1fnfLMlKDDFVbrfSdsBodlUvlsbs0oC16Vjn66liQpV+TzeRuVyoI0gHkEOsGKrAgIAKH1CO0fOo+98WApsVEtHq+I0z8mLGFcb6bnMmns2nA+iWrV/AlSNObc56C3SiDwVZr5O+zOWgBlxFaE0kJyYMBGxaSe2vuJq6eKrPjypuU4YcwZ8y64brWFg2Ei+oDBINxwQHkvoVez5avzHiugpcugeoghNQcj9HRBoA1Jeb9NIoqG8o8aIQpAaZYC19YSOnr2tiKv4BbaxXupvEnwChpyUlrrTv3D8VBWuPrBraHo8NpylQkhPy/pSzy+Z5dPNVnIlX7Cpk+nY8tp3qqLLZwTZyX242AZ0qmYC1MEsVRcgE9mVcBypifwIIV+Y+u+BXdErdvIlXLIYPEaNXuEJ7OnwwOlxe2EfN5/6QJ7PshVG9FzYc40s9rNJB7WbhTHBVhaQQudjJ/0iK1RV/LMnXCI57VoqKbfLs2TQDuvbBsJ9QWUGGwDthP9FBs11AtNCkIU5KA+7WUbTcqn2KG5HyVY0Q32fP/d/jNFNLWuq27E7NQ/vs1nBb9AdjWkbEJf3zJJITeak69bxWW2WzQtqaL1zupg+ppuiGd80Esqesj6EKluqoa0y/nZ0/o8Xs4Xodh3nSaD9ArqgtMORgDp+IwcqZJ5LyAwl1XD3VCisRV33wYJgBidCvN2ugD2Ff312GQSJIP8zso7zP2qV1SZL6Uqr28hm7CFKBbSSa+CMkCcRMFT6RK34s9Gs2D2lWx5wAalniZquLAayeM1s5l6u/XwwaPnmXawNnm/LoOhQDzp9rZYCAuoHX8HbSaaaillm5TTjHHGeHKkFwGqTxW8VbWEqHSsnt8BdHCxzfnVfAeuHURdjC4wGbX5HsH/SxtBbYJdqkWTMcNOQ2HCVoCYdWSiNYAkN8aMORdqPuai7a4oASFvw8LywsXkCRW9FWM9xlVspJTGNlfd9KDs/viqCi5hiwYI0PWJ0t/LrhrdOp/HUzOpModX6jHpb1QOxc2RWLryWH2BNRpc2P/PadWbGoJD37hZprayDIQXIGP3t1ws27SO+AROu71OK9jbrk/ycRWD7Z8nN5ESCZtulvXBMUfFyeZa4o7ytkA3tTtARCCmhUxCiMpGrkT0PMl7qwWd0e/4kCRjyqdgy8MxFo02I9Gw3VbG0oDqJ8y4IfzKrUIXyVNlc30ALNmffriaQgMSKVjok0L8+x4DSKUivbeN/U1o25bGERiGozbjeA+mEyBNa8jcjE7gfpMczCA54FRCyNl3SN16dWM/t7ra+rjO+nhVTLNQGe+6aXMAT7bhXOcqQKlaYrhHl5CXRILaC7dECyy7INfZCFGiZh0cpYnkZpVun5+g9Rur0jSQhvBjXBGlXCISHglgSIgyW49QxxFDoPsRn8Not5Btigmwl8QJs45aapji7Zg9M18WZWMGA04PuOz9c/AGL+KakbrL+e2NozgA+UjzwsN6ZvWEIMQnGouIj/EQ0TifejeaYVAxPYENqft4p2Fu3qYHVve2ndhpwRE4d36ZnjIApo9hwLuXmoxoFLL+0v/bvSm9X5Kop7QITK1h7SL8dzo32sm8Gkn2Y5xqsNL9q21MES6GNQEOuLdNtZ90awpGdA+Rw2FD5ZH3Xvb3P4Q6Uz/hDnSeEnWxeI75b2Q45F8l8gdQkCJ/jyi4iyDS4NFU6oQIABXNgYYtkSgxJNYZ52lifPpbh3okFS+UIn6+LnhvaNkeIWQS8qO0sGEErky7dbv59sN1eGSucpw0GUe8dULBnjXFOSwCT1DpR/E0o2K7wq4yOI2oyN4kruSY/KyuYOqlDacpisQKvqC2BqwDYbwen5S4NTw74LhTPbyueITpdHFDef/JIhN7bYhOt8NKYxsuJasUxH9VAUWIZc05jICMooq4nircY1TV8p3e8cJpFfHIViIgnaCbIzrs/pVz9jBmhNRCkWTpQap54B9VTQLXPo0QmTi8u4hzAsUXkTkj2n2629T49+IWaUldlMNG30us9UFtar0puom3xu7gKQkoWRtm62Ax1AM9p6x4QTCEhOvuiMGlvAcYGvHAdyQ+/cajrq8AweV88Av8TcGDz+jkCFZ1gboUYpm3RV+si4jcFWQFQ3AB9CMEcUyujgZIa/In9iGRTNIDUJY4XqiEOZgzLyINOngfWM3idMJMqHf8pFpFqSTr7fqgzWpo3gPozH3mia1BbIjrDXVRf1eQB5lapOopQUAr3NDET33j3iRRb5bOOaZaEktwHErDYBVFYCi10NpKb5xF7X853hY2fDbaxaQkMcppZczfIeBYv8IKR5XQJfBA/IEUjHMu/czyjrKlBiF0aYWzCH2LFDzQjlnBZC/VvrjijQPkVrNeYpfBO3/3rduLr3rXGhmimhqG0RPam+XqBPxpBw6x6qQQaAx7xnY45+kbuZsjf8E/LaUoCcYAz5vTqZSANsiyYPT1IM5g64bA2lo4HCFiqcVY4Vnl13X7mc1wtKRVTnkSHQr2A0N/JnIHIwtm1ufv5oAGwxWimPo17KF0eXOQwfDLliMjJGwd8cJP03K03fi7oprvlvEJ2/66q0xT91odx4gMqmX8pjCqooWUaSnEzNI1EiWOGPHECSEexpbWYtzmC2wO+yTXHZObJHISvDvnohCgDfBrWWHu2KXtld22UMYZZ0Ko9txqrGT3+7OfRKMjY84dn1uSCvAgnQjrq+whRv9sZMLmfp+BMrhvvCNEbTz1/A3ViohDSz9yj+yLXRTlO0fN8r8xjlHlxISZw7k0siCERAwmarrPfL0cVa8Lt1S+eupr/ITMMLBtggg7qI/ynkCdVHe1KtK5Gjn3MMjhb1bW1h1TumX7VpiLhGknMyBSj3AKp1YxRoh0VNuEGFX0mNXpEESeC08zfd6p4Y1aLDX7aVoFfoQ5gywsKDIusd8DFsNDfyamId27qcgQapWXvtfMVN8d4uqJRqRfyaTw5FCE+NNp8NiNiYanhDaVek45bC+s2n/x3CPGPvL/UGNzJoWsDwawCiFuaVp+4HUv5uxRweIaPDWrJBUEJNSDHi2luWGvs5hXSarCtATHVp06F+VyPScZRt/k0NqfT9so5h0gmqx/0Dz7DKb72w8KCpPU37c80TCnYkTf+WzCk75pbQNU8IjBWejaEGIovM21lPS9jnSRy6dX8yWUIq0OekR6DTUyNyn/MBuABLwE7mABaUIWCaAx2m8Pnbnqjnf5/nbOXyXpM6AtoCKj8nbvcqY+qp0PYSqRHjNuEeHx+JiQS1S8TB9RJbayM+tTZHCX+GYCKTk+M4gZqhodxKzjcqZMFEAiiy+yhhRfb0gFWYYC9SgKOtenXjvaHssrjRBJvLBNcnYop68IJirtguymIPH2NTNVxoUsbsBuV2jZDKj2m3haKhNuGmo7PhgqkkyKTNhEktpZXtQG5rfWIKEtKLOv4IYCcDcbSin5nhTkMHDi2mNXFDGuL/rZNMVOO7v75RpsScSvcpv/bW3llGQ/C8GEgrCVTzd1eG4WRmnnwfhiMRywzQL+r2GR0/zF7pLgLGC0BC3JAvHyE7lMC6ihZI3kkxyXcVcFUx8BF2ketSg0saRjYZ3iAxBrIkB1cMggbWYC0xYZBtMr2Mfi59gRPElo6OuqDHYdbxJM7IcFk9lG8yUEKi/6WS5rGHjQY8r807JvwN8K3TEFMg5l8I7Th2hhQoWr6JZWughwC4s6Q9HnvTKzpIXN/8yzU/WfXADutTwEp6xM9MCqyJK7mlrEqjouROzSHjswWH9u6yMhpiWCsFtF+Veu6Sqmlp8oKXmqY/qg0jCIlvkU14PFcNOV+7gDNkoBBzmaj+XXE5ulaZxHVYtSdC9ZspQ5hY7gEIS6yYjJR3+0q2HihuUegdmZL0D4qBYmfJopi/32n6X4Mr5R8vjTsyjsse766YZCr5QlZahGFoZTlHoREwFOJLT70g86HfyXYFEVC6Ae6f3HvBHNBkBEIxB8ZMaW0nCH4h+iOtOdb0d2GofX20PTq0eTNFdTbW1gwZpFj2/6u096VEkvOvdnBk0SRve1vdtqCIbGmsSptyzdf5bJfnpdaqou7gGkMvNarui/+jxQ5HzxJby8272SFv+Nq8SK07+FOuv2eSDvMhASWrGZNBP4S6WYNH6J87okIMmpeE1s59OKXZHTCO4Z5O+KleKnYZT5pVNaksQBUc4hmFEiim2CyyBX3vHRAFNnKHDMt/ADXp4MvsRfaLEXXz22O212Q9Wc23R1JuRI+qxXROZBGtNehlEQWolo6MH9+O6XtiodcnDr/ka3CJY82hs3s2GhO1fvG0gb1udhX3aoZ3y+yWxjlIR7GW/70VbRfUOU1Wtl72mwcSQ8RMuazopr2JRgFgVjPqZWvmxDNOPKwBRRil7r1xi8L/fjY/EgAePYDnDTRerWc7H6pWTlOrJgEHvDlWPOPliViyCtZffGTRjdRF9FWyKJmti1X5zkTmVNDteMBkdpwA3XB2yirAWXGoVnsUf+D5tDjXpyV1RLZXzyiRJ1hShT+eoFgIk7LrlvLbj/K59nzbMdbjc+sPxDug4/TjIaIOwA4KYClYWiSg/Iy6DVh2U8Dfuxw2bKTxvt4/l1ujjVJ25FIThbUqSkd/ES5x2t+rbN2uA6kj0pkKp3B0a3vgIIpCBjZJBsiQH7Cp5NRVbnjMh0EBjgeLqFB51ekhK+PzbD/F35o+4N/Dpb+g7nmowr0TP4o18CzwPp0sX2k+S6pGKSEKkLgkfecZlk/5txOplJG78uVPgKkQiZI9PNDzvPiEXx3GYFprtDMG3wW8ZPwaKmmdC/cjkXAEItMldttyJpIau4eXI63qbt5mExfM/Fgh2Js5E6bXyNwuz4PhB2mG0nM0UIvJkBRpAQ6gCotsUcolFDrPutVK01LOpZ2heNRg+QfqRJp9XhXDAAsQcnzGUb7MePHn3dqwumsPatLEfVpfDMARJ/pp1nLKk1oDwTPlsul4A9klnEPEXkRGtMaqK9e2VnvbuyvESGUQzltOxq0iMMwOfMbwUPm/L7zsN22TBhH9SDY/YWsuQ3dsTCviOefFpiUb0QReZJvCTvzWfFE0GcN5yyaEvb+mJ0By45tPPO3fF8fquC/RWS2OE4ARZVbMTDvBtyj18cuXGZVxWeKEU1Gum2iEN6+I5kgK1vSR00CEbLFLO9RvRyufE3oT/5O6F3e88EC5lteDy3gzx7x0xKsyyGzGsJdmXuRHqJnVerIG5UeqqPUavKUxucM/FH6GDOQnfrfBArR+Fzs9NGdcC/Tw0PUlvNUQqraEauOHa2LiyyenCfYDQ2+qxmcrNlOr4z34dgshU/idDyDDvEzFooMmwmC5RozrwAY8yLeNL7j458QIliSs2mt0QKCBBxZyRbycYyL/oa/J1zp2AzcwY6LbkabKM94HDTZQyAAvfYfZyVbVsWjxjO5TrqsZawj70agmuPAavMnH55mb0pczwQ991ZYZfavshLLH6vnJnlWH3+Qkbg5z9gx363cPoS4jMmubCiLEAoVoa1fht5KP2ZKU1ZqpYf9qDwhx+rnZgVFOSWFp7kaNjgg/AhI4LL1ZmotHUpFpMoofNW5IPl4HdKqYm8wDtxzYjtE7Q189dtNZXrJb9tOMrDkHcXOg2ZovLOuw+/EOR9No1UogoUMhKBNxIsxHXcIpFRDR4I88AiZW58fqQ8eEfGy40og1yApewyflr3TnbWb8x43ARSjgFrGZJZa/Adi6sZ3FQwOKHNtjiVwgf0kw6MMjR9ab3eIeAvnQRJfCjQNaQO/lIC0OrXQyWlGUmdEYKXVj4eG94WGG3hdnwqoI5C2uycJI9U/E3Uu9IqkB/9P2vQsBsGvyv8GHng21Le/uWA1+0DHn7sq6dwRPj4ShOR8gWKcOWanJoymEtRwTeqj52i71gkB58pBDRAn9Fnl1+SMR35icvvEVQYlJbwFeLdBXd0OoDglziP1o4rJv5F50PTiKajvfoIDXd+JZGeuaLDGQh/sGrGzOrQUaRTg/YmkpCh7767Po8wSVVcz0dDIQhn74UY0g15VcjDhoTfKAU+23Mv1vXTis03V8Wl9f22Jogh4VM5nuc0Xae3eWTprOVBQvVVA2YdHsTq9cSIc37tFW+i8TWBmsR91E3xiKVoZNxi4SGJLoAEPOhAvJvc/O6FIcewOn2OhunY4qxzVoc0/hMcBvMMGQtJTzBVboY2LTBjqxozZc56qJ1XSU/0uH4SpAB56rtqr3hP924vCo+TRharwUvKFbKNIA3iM7hxWCw4gvL8EPIaNqvQyUTMc1elS1bLKSML4R093iXjVtNh+lY8yKM6V2PtRMQmtQEY6ZpYhBADE3fSU28EaI8KPW4pIxK9j12GEjE1kRQR8t8vKnYDQvueKisV7SI9AjwWAnHkGw5r/M402i6opc2K0hiewf5pBAOWS6TU5OJO0poD4TalfuGwN2/qSlzFTR4TSZkLALVWlyPFJbxCAn7iKAq9ajcOeIXIpA6KzWX2DpC2wQygqzd8dLezynO49bOzAg97+fogvbEmFIo/tOoS4LF0+jdJkUqeN9v0U2fkFQXRIi3yblP/xXJKjBWN54z1580ib7mQQ5DHlqNxH9rGJL3GV9wjYufCZl9AhUUpI5qHrIWIf23c1CD4FXtM4CwnKBAe/RWPXCQD2+GCJIAeCGael1X5AjnCubflb964Q3cgfumSJYSQhpULOpYP3b1XvljQfKMdvVe3uT2IgeL55bpkeTnTT6m18YPWrUCS4fkww+yWZgYwvL2MLk5YiG6EZoSF0b58+coeT7T3q4mlIPcs50feqKyu60GqxmxcZGwmYP3VxmFBEb9iXu2dVmQNo8exi/xR6wLfwbd0ry+HRtoAZRUB/4nGBB4v9vI9p2iKhoZKl0mxGV5usmCW/hUSjY0sFq5cMChuqel5eQVOiWbPhG2TE6b6zfQXXIsQhJUgt/mrHVLGkn5xFk3rjZgnUrWbgjQ2FsMzN0szzXzTRiFcNZhZT9CRsqwonWd94oXBZeo1vps+JBmX3GiA6pJeSMASbVzWLCpxyONehE+p/MpQpGQYdLn69draW0HWcHsiyBio2k5OMkZ7iWVzC+TG8I8BIkOG61LBEC6UHtMtM4DpeynIwDtEco97f2FfXeiAtoIk0nYRyq4kMRYcoVgWxP+2TJtROTf4kc8iadJMhen7vhSnoOhhMH2qKYzZ6dJa6J610XXQqTbAn3ZXQcxZKRTxCqWPudqmbRe8UFzmzVVcARipEgH7OckHjUfDBr66Kom0Nq1qDhT9E94bCwNnIb3aiMqQiKn3Brb2c45SM5+0UMDMOpAU2A1dJuY24j3S3gpa9AemJ2fFmgYeMJJbRps6skzQdytiUY5Mp1BPboSuApbWqKO3uue7nIKm3RQjYb5Q+Z43QGwwlLEPkii5VkTnfWKz3RE/ummAjni1VqCrXIT8MMYXLNeeGVr2Hq4Fx9f4davcFiGT2m5rNheOtSYGLUx3JVCb15UxTtVfMxDQZaW1mYsIK8mll16Hz3zA2t7yWsQbNBFlZiC7mMaPBPLUOyurOr7/m33p4eic7tnY4m8NN6xNcpJ7sORkkjFZM19fN7YaVn2yyHoI0rpMeVKP/CjVxwPlmilYHou3B/YaG7Jgu2FCIk5OCydeZjks4A137snfp9Nfe2dxQ9GugomUea9Lq70vpF7Zqww4AsyCrPYRkrcERTnAtNplj5DafuOQjuqPsnX2+VBTzkwr+IscD4WhTj6t5h1QQ1+viYiA7Bshm0c5nBf7AVdc1LF1WfKviB8w7o5kCyPYqIwZroOmL30F3X66hQSoE+RQkCVEK0bUTpI9KZWfslts5GUzm+69yVXol6aElJ2/ACrb4hEBbP4IUADA7aPqmY95JiugU/MyrCmw+DIESAI136scIOQ0kLaFAzCA8+/NiuJnQbWfwZqDJtjvGy191haRBKrdGp5eA1IjpzOPbRScyACkp0uFr+iapoT76qkyXMnA1BAkw7yT07rlwPVjUImPMy3PScGifbUSC2EQarBtdzvbjo6Z9hjhoOhksXmxfkySSI/XnbUwgvFacXIWlyPG8gFDdl3YW+n0ipvNrXnUi04RKOv10gtDzZYVi7OeK5zuV/vqiVuSZYWQ2TXhYNm+i8UuesnoupKQQN8SxR2L7E6v3XWx1NOqa5OUBWFTXzZPec2fkEm+jccJeGqbWLGkIGXj0M8dTykExXecwENpPzrGTGijvqShQFnwmVByuGzePe31D9VkqapfVh3Hd3O5EjHyAbPzH5XK32uN22FZ0NdSV+gOTHiVFlmVd3Gw/ZPj45N1YkW0B1phlahr4SDZzre6AnMMv8UCb+gORAj47ykDwEq4KBPGDyxV9qK9VNsAqLbjLxbdi7O3p5ulHZ4gN1AEGG1/e8YXTsGoU/KA2TDYVbbpODw2omolMdUPxhFC0EoojLRSOsDI+aSLa8Wkzm46hRdyh11+k39bFiHyd3xGNb02ATsTnfp3+tgA0zg446Lq4vZR7hpT7hPYvVP8fkBun0gjuHRTLhGQBcrXkhWw3vCZ6KrDqApu5ucpJsJxe3TG7SuH9aKbLQ7IvnH7BxL9rVg+VE1Zfa1XxDSu5rsdBKzmMfqXooPKxeyfsHtlgR2vh7665s+wThISFX9eJqmBWtyZF0T7iuP3pQpsFjcbsr2qKHmSghdJAFaqai1DLpyXb5RZdzc8EFZyMI8kJQzxC3fZRaXWCRIUWDqCdEyh2NvZHO6iDLHWKjfr9nFD92Y+b3boWHRjMrMK0g5005iRjMebJSOoVxlGm20xB1f1ObK4YdHFhwzEMMWehxjqgGBa289FJ2m/5Xt8qgkmBMSJAFzk+dGnWNio4rsOcPIabjJJ65RTVJ3qRqE2bnih0kFQvxnOeAMkR9MDnAuYpHqbixWmd9en4loO3KfBoGsA9GPIOkLylGB1Yv3XINUQUjGGSrpNssyYwDYS5dJmnMNn8S4GtZzn3kffaaFwRPUY1ZhoHWzWaf8mWsDPKot7RD5/VuzL/0qcAJEVCqysL99xH5od3i+M5cWW9Lk3kw35s66IVUI+1nYZhSdkLE6pTi4T82S9YsR55XeJch4p3+RXFAr3xecRfE4hGGTx23HYCt9EF9VT+O1WTsFSRTNJQdWGARxoxYGGoKpGreIu7kOIrHlQgsv3NaXXpGC9631DbuIVE2cDG2sZgRoEzRHjX5C7KfmHlmxQpr1ICRkiJQB32eQByShgFItpHN0kK2zegeuDT3N+RXvECgyTchFlMka2QrbkzMk1sZa4JRzQTfCNiOfrR7uCGURSEOnuKAQbWRdB54sNWAOp/4eKXejgT0OBiUtpAtlxwCnnD9DHG7XXKiZ9VQG6/MlY+M5WoBXPVQV2wBzDg0EU4zPFRtBdom9T2rPn7z/8Bm6us+ZGcvdvyyMAt0Ppefz94A0UfSHvGzn7XXcZCoiki12Js3gjxDHSth0A9u7mEJNBX9Bo+VjJcXfiLSNdrxIjpk9sM5FCibJzrdIeok1E/D7+lbExUswy8eGGFH/QemDC/rim2wl35Pgaz1/ZbHG703XHol/dITXXWeq1/P97EPl2GmVIuaiDDZJWPyxAcyP8vzCco9Ng68SJsEk+fQds4jb3x+t+Ngy2RqOTwYYp+iXz+iAehmFh4fRGSgtZEaswc/t6TVy0HFCvaRoW1cHVDEzSDbn97fHs4DotmlXAPdQR4DM58Dx2+nb5gpzHH7OSBKgzAL4By/nKp4hbBwqqzUisTlyvqHMDmfNOXnWoc6r96Vr8zGeolddESIqTygJK54lJAXfjbRnZvtTaVE/ckfDOTfbHfp5MnGloAEpC7D6AJNEgUW3asjVA3kQr6P2Sj2SIUnfs4jCIb82eA8q/Pwci3XRzIPOIyIcloTFmendnlYjjVxiXZpdal2R8hBqjzQKYzezpLB+NelWSQjr+N51hzV15K2gWE6ooYjd+p9AzQB4bBc+/wUfJ59Lhmq60SrlGi4NqfSV+CppVRZgTZFM982UE3j4x3iMZL/Pd3CZ3pzKPi3og7pwKbRDGFhVZoOnivi7Jr4VD+LWeHBjZ7MVFcI65io78W1zykfe8tBemX7NHFykmWF+8OwHHVBZeenEp5+QG6senMSjtzCxe0LWvvHdM7vsIj1/9L9K+KBhgs58Q2xioP35IMm6yj+mfDQ94bq4wGxomQRHBd0rCAXJ7vR2bUjao2aNEJpkRHzYgxvtRs1xU1yZDJbkqqaDPxloIdF00tfwVo+FsEiHWeF3aGpG+1lLjhBpp5y5IJezYNl8wQM/K00fa0lx4pNHjmPECP+y/EA0dVTfD7kb3trwH67XG87sWqw6g/UiqzWAl0MhSRiHKF5qH7Svv5BlSpKxVT3VljxFyoB+uQdtr9AsFvFZXTErPM/r7ZNbbt1TNTcKK+5UQcKnyKVNQ1l8jThrOO1T0tQCdbvsuwg2GUH07rySjrNYCGZxDXRUXAgQXycgo/ziMrXKb/F0ydDYCkubOwnqJ6UCFGW/1IncRc7EKFaq0ka34RYjKsjvFsEY9CMu30MujSHyt7jkX95dIlma6uWaNr0WI+ec2zMo+6ZjSbcnWUW/mOdMo75PyL/xBxYQzr/4t9B+NPFbYF8hAli4e4IJ3IZx2jdNB5xoKWsuMQ8ycwxsL4KelZaBu7DTcem/72lZYD4VaKe5BFzbWVJLSBJiYLs1sTbfAg+LWVN8x6VRvYleTGVrAYVEvFG42RbN+n5NoAbu/fchDQ3BXaGeTKrG7fHrWvCSCTX7rTVHwFWX1KUVRHAz5rE83tzUpDX2UgS3NkgemD98PdgwzsDy4+GIdjDlSyurxAE4thmBDPoJAgtzfljZUnVOMQ3bzK4AEq1yPeJMuyNWD1Ovg79FqMxaHJaPaBNncUT+X6bsIbHppnk9nFzy25wBGKf8wcfqNsqGRZLdNKv0wCbE+bb4B/KAghCGqKbU+b4GQcWmtzeL5MLEjB0njrHQjZuwDbwVIFQ6fdT4WPSeFyEuFIUifWieLhU7yN3IwaPtvP3Kfq/kBO9Eb8bvAOHmylcUAtZ8tUavATFGbGGl0KioeIlzsK+OejV6hD/N0SrdE7DKdIDmrRwcnhiBLqlSo4JzMQlC03NPIqz7MVCwSbdTMi5WHqHA2cygSXHjAzVc54QZ0yJHFDRbdqVbUjXZRjl8fsxpig+xjUXHYj+qkTY4IvMoucbBf/rIxZfwz/2QeCmoOnj/Jzx/l3Cr8O9Z2yaxyQVGxbXELAgv2OagYHS/TG7BXbrX9ImxZW9SrZXZwM3hOyhq0pwXacPck9kozWrBpaSSfskEN6AbDMiXjFbQTHWX0esAoXgwxMGvX5dkf1+6nw3Fsi/Q9vF9vXmn638oztpvU80oL+EfkJijVT8frosetSwmfW4DQC4nzYtnSdusRObIWOfaNnnJqgh8YvlL6cLzoEK5tpw+IBNnXijs3nu2q0fRTnjMKZmn53b/C6MUgo0Jng4/FBCHLt/V+JK7CfpR11qBW1ldjL2ijKd1oe5wI/LO2USg/Q50QaUjKR2YiSD4/fXdQr+2NZAyvATlwQypqqC2jrad6L8ZuzfTe+uSJFwAwnbtyL69/Jd8TO+zUWl8+QYMnpJloLu9JaUNlnPZ7EbGB5wDEABoeiRkEhrfXsvnjV3+7pL2s5OtAIlIp786dPDmM3oBiCP3lKmI54Mutk1l8cUEnewt0vB+V/zk7+wO/olm6NcupHJmc85npJISl4Ngxs26L7HdusHAYoDflh/m4AeavFeoEoplLngtDlnKnu6ZaF9ZAPTtdqIH7WXj0+9OmeDxVwoNaPoJ11/8+aCgEjjHzd6icGG2KsPpt+fFg16vl8Tn+F4//A7jBV5/pIt/91k6Kr7BsW6UTQ8wixSB6a7nUeluz1H5iu+thvyu0i9ksLwRtJKXWELcP5OoMYiU2rq98F/Sbw/OeB3pz/mmJsiyd3Pfy0pDB0gGKTxbjEv8VK5bYAgSiNue5y8VvTb9swxhVoZBA/7ueKGzanZqG66FE1hzRIZYGWnbeuB0mWttag0sGmHjS6B7u2Wd5bE7+XY9UJmBtj3J3XDo1IczkMGCK6+my34T3WJ3DdLO3/KqgRf3EtgtmwnmPTW46HaHFrY07eqsZsf5ooElPNOrqZBFgSPs05NQlVSvtC9T0CzmytxPvIuRqc4r1+tmSsRMa5xTysBe6xcr22fhnkrNE4bl1LIp3pnm+DxMY3Qwt7MQtVCD7F2Jzh0hr5HjsKPKcqX07eV4O5/PlcdvvZ+I1PlWX1vQXeYtjAD9TWmgay5lzAVvXtuH1kxqcj3qtA4pqa3XrTszPTxQM04ODjrjo0cN1Ir8cae1aJFec/YXDVsQ7E7DxEPC/j4Ov/kE7XCtROSq2IKOyUqE06QF4Kntzqr9KoHMtMEn4zn+RQJCYz0nHWYnkhyaubTtKl23rZODhI0UV7x/GVSXNvLHZfsv+fCZUqDkJUORD04iGCHARHkUeW0RluvxOS0S7ZaeqPsbkjwYcRGHc/Hi4BqbgyUmGAIBGb8zCk1YSNIliBbrGXGkFt2zFKJEkIolVmHAhdPUOicarmFb4Z4D8A7KJDSxlHRqCFq1ffNayooEmZTkcSXpxGgh8J0xrpulL7TZ6VSea5NV0mQD6F0ZXIkOgDs38+FLROtQBiKikoSFvSD4+52TgtY9YxMkLKcPqBQ6hlJNK8yjqyv+1j1z8lDv5hGo7sQybI/tVyFPWk6395X6htvMJG8QUPtugLO/Guvt/ay204RFG4haoY/eKPJxCKFLd9H9iyuHyE+J5C5pP37ARmsCTkWEa0IzTC3CpvqrfhDrgM8WiHB+iUXu3QVs7PqZSh+D70IIOiW6mgsNb9kVK8qw67+xyfbyZe+6xdjpruvDkSP1iw4VSrHl7da7kwejmQKqsrTuCxiI9wpQljXA7fMY5yTlLBfRALlX71YhAP8ZXb5RPTe0IAIZkOjej83qhuqPq2Sa8B81t+qoqoExm5gLQvi6jT3kOK72vXFeqlQoCdYFUHaYjgtyS/n+PDbFcB7yc7Smhn1r8okry2mWKKxJn8ykC5NZs1F1X64T7gvrJhPrJQ4iS4JE8JiDoTuTCZi7JOWkRiQqdJbnkkF4trNYa9cVqFJVGfv1uk9HN2gBgmIP9luoiz0gTdghaGjV9b0Zk4SF9BMhQetI9Un6tlml1vrSQjDzSW81R9wq4XNj423fDEUgyxtoOjB445VFol2Mf/nS5OehzHWFOmSaLya16CyN17pyqDCVNUoW8IDC6hERrYSVD33MvNL1vvQ2iz2VSlnHEa+3ThjYnJf5AJ7KeFiIP2j2D5Wbhrlz2UzWsGLh0vz5yFpMdq/FU7ylG4BKVPE0V2cVa11Zs0TtcNQpO43voIh+uU1/6fbYeAp6KgxOxpWMNBnfHiqGFigawlfhj149328XQAX/gdS7A5cPch9uxTO92f94nnqtJPoRR2pDv+61R0p6KJ5eNToOOZlprL6sTVb0CXjX2XeUTo3OMqN05PCxsEhE2Bn2LekdzyN/xpo3VRPVal1wIOZBwAEewX3KGSMsSEJZUHmHu62Oal7JO1x4RecmGeulRmMwSdok0s8GuG2rN/YIPxahxuvMq0fQxfWeanTIb5/u3MD4c/3FXttSrhtHo5LCOH871N8Fg0ujKeAfC77w/URYmxS0FMjsvX1s8BTyyI7mQN8v1CvJeiJPUU3w4XtijR7VHewKJ2SQgMeILdC+ixLzgFsNP70CD2VUExHZNEuybLMS7KWMpEGuVvzoXCWtbrrIgHoxFGu6lcPhxeVSyAmGmEDtR/P8p4R85tarBKpqHwmXezptGQF9yyopcOBum//PPeHfHL1VC/Ced56+seN14IV7hDI/Jhx9wYlPPpi93/juTo/fmgREUJrkn4RbNrtJiaPyz1iTEgFE2gRPrSQ+DY1n/n9dgOGc0V2poqbf8JKWaeCjXxIa/qMn+tEFTQ3l5Gki1MIOhGb0m5JOCYPfsF8hKtQHRc8W3EYHtz74KtoZAmSISnT69zMM0bs+A7To5v6Z+XWVKkdlraV0bCm6Ja14f0L3zCVf2ta6ci8OczmHqEhukqr9Og7vzSS44Vtslt2upjF9SEFOV7SI4C+jWGYC7wnFeEEzqiZ1KOz/DWa+oJAlZKvbXEcmhoFzDxQunOGSKylqJuS7ocityn5eAFocX4Vqw6q+jMZYnSqpJa6VDDDE1LSU1xms7y0+QwnDoDZ23jcEcvEQZDO+9bn44ZkqoSgfnw2XM0ReFVAnrOGzYXx31dnZEnCWYmQ8x991eXDVXEjRM7BP2UrSewpGbkMKClWJraFlVw1okLRb1tfudU0BbGVLXCT517JSXYilXfW6aRzGLc0BYv3wuZEdZ2YEoZQWIeYejRXa6/W28TDMlUR1S+TTl1ie9Kh3H6EOYR2uYn7Z9nV9zdjc1BbSiObu4SYQAADwjquXWEa78aiFn7IubJ5KmjcXxEzdL3kcjgcTK7Ht36tFerOJ+xkdj75Rypzv8sFrOO4PWds4kk9MVfn1GXu8PYiGv+7I5Ij+OUGp2NJ62gyHM585TkkDNqaYSNwI8ssRa0O8oH8c9BK+jvIvePDAb4mqfr2JgR3ktxTbysm+dhHp4WLFbKdf+WA0fHqMUMey5Ke8OjurW+S2Xa9QKD0sukskXj9VnepNqP2clB35Kc3jAVpMBtmlN8joxQ4w/28ZxAOuQ/3JJTMLkX4Nphg7Cwy+7cWektsj1wtqqrNCXLhCTNiAaddSg45RyMkw+BF+tPfACSYPvjLpZxNonARCMhKUD8DNPOWdgL6II91h9C8DSCvBGt2YiVu8K+nuOh9JaL+uMXNmcysGIrUJ5XqtwJsaqnLyGL3lAOCCcsnvL8H6NATMa0sMzBSc1SlrHjLPTIiDU6qdtcYAY6WdAaChUVP0fH+zVtdSwXmeki/NEafgSy6MaeiAIOjOTawb7NQuJMQ9dNmbWi/5a2t77Qt/57EIE5obSxM9E6wUhqhbSL64pBa6UwRPhoc7VxL+zBpJZsKPj0yK1yYpqsGRdqHHl+3mJnCkGRJ7D0EwqxP0plbXJf8oUmF/R4eqOZEY7vdZzPCqf7Wj8jkDP/6DFRFR+qfonZWV5KeuECvSuAMD9sye+p6gjkhn2/D++R+i7hAPgvzTlCsLGiB/EBA5nS0oECXqAS3SuD1PT3DpZSlDBW6ob7pg4h1pI/4DgAEKF+RgrrbfoFFixrLw8wtsYTkEXfRaSFd4dhRKpcKtycXgnr3pm8sKz/0LPBTeLQ76QGFHs9tat0QPf1WT17pK9LP5GgPx1onfPApqjSHc9knsVcQIn5cOg/m1wURz7PTtoJatli1dBMEUf3ioN0ef/wMb9QZBnx0B3PJ4wWBvc3la439E6KDSN6FNQVFHVN6yevoYutBzkor11XFndbMuf1zmIFT5QjmHxgKBt7K8L7m2yMsyb1uMcGsrkYFOCr5U6IhWZ6R7Mb27w9YRXhTN8fY+q3hGO43Zbwprta3TvWy+AUdDU3eTTcDOF2igLUKFpXYOvjrVH3JshBcOXUV2X/if931ZU+a2uPmP9pj7DFHvCIMj3Bc1tQCil3QfQh85vF7tf4PmtkMY6r6NdSUU0T0uef7BS8vZzc8xT71BhidM+EvZUOiNoYDF9HZsLvar1fRPb5wHNUsZiFwo5afUj1gOgMM1Jia0o33u2ZHYGx1V8crrc9DiAgkcebQXphoiPxM6rTwSvOa2JAixwn1MTOTCw2RvUHYGIY0EnePbMrASi8mIVjPXFqifdxrEkhlqea1g1m1U7esa5B704+VHla16gJCxH4yttwAUztqJFLyWCDFR5ZhXR6HAEhuybWQtd7LZGWr34N5GM4j21YjGE0mDA2IuHfGthIGy/wzJpzQ0rksZLEAUVm+OTzZ8b2Q4Cns/xt9ZaOhVuHzl2aOQxwkp1Cj1dSMGq8LqJUNK+VT9OyzkRnItPYU/R5QKtpZuzUwWazUWMYmrVlMtmZNKiMr9wSGw/GyEZuntnITYFnJwR5ktgS3hKMqEjnROx2qvIkHNtMo590agOgbFaZ3tV7HmCQHFWiraL8BNOQzSteEWk/5AiQQj2FVy86fQxchUiKhmu0pLcdWISxKo7AjmMvZ3xJE847nYohRZ6jzut6ZGXGsFRguGDyi0ad+pSaMhZyvyrDjBikqtvXdd1p7bvIHrSdsBQGDVmWejjOhhT/N0/DNnnaFjWqxchqROOQLWHFY9SwnIyVBcGnt1wGqDbiA2LWCjDtrRfVL+Q9ACY+OGf33BlMwY5gaAnjcKzLRgCt+RFyhj9qC7mf99wUj0NYbNLcnRDKOkDCWagDpRJBhnhbjIXHtgoXM92lrTr6faXPGWdLe6OM37Dt4l0jmc+75MMjUC+pTcYVGjq9CA7q7XJFd/Y2mJKIS9LaVopOjU2PIcUWBqAUi/vV5vgTEW8C/HX6MkkhtXDtd/fk0CL261zrw/a6TAHDgIJ7h/0+tQTcxYbYaEeDUs1hbKlvxT24g76h03OGCVSyOEKwljhrh9j5bjGvKjoaH6eaaiOLSk07hum5kpqrpFVbhV6XJJ2aLflM1hL3xDhJseKSeZrwB4wHxZSze2Y1gloYmDJ2DrilyElm2AFg9KkMXMfNXgEc+ZfIp20263YleDbV4WIUMgAULil63s6jCi7SLhNmqHyq4K81SQq2gxQvMd1a37cpT2UPAGO4ZJhjcFenXNOroudQYQjbE5mxaACfdJesCsf/wLj2x9Rv2+XajnDYAGX+U5bWkzVvA1GEd5T/5QlRHNtfHaF6BQ4uZKJu6/0goZm/0nWbAvErOpusrk4bokjsdUl0Ay+uUcpPpqcc3Qyexp7YX4BP0R8GyfSMqgcfGaUU8bXatSd1gjTcgKhY39r8QHwAcvw+9aA/vaLUqxYyGt//7wWF+29/2rjFJQDGcGI9h7kBrUrVGtMlKsQSFPynaWaaCXeGYWv74KjS0u7MZl1HT3HLbedWEHeKQxf/Q/AvB3Qi9UgxOgTlxB2kYSAaPDULPD9Z8//ds8pnxkX+XRFTiXRECoeWttfJ+maftCdxdC5PWt1sECZOhWqVJq7l+scB2/6vQKnfWGrlvwrIoPZEXn1v+mHX+3UTHQvJsBQkBYBtcfzOOn02o6KvdIkGLSuCWDaEC9puNRaKVJU8iOJfv+D1B1/ChC9gXaP5Msb1btGjaoucsXNi31NVayRCai54+QVJmjM1pPsmUVwI5B3S2AcegNVrw4OrzZMwx7qA/QS2Z4fBDCVdLPjlpR+1XdiYTiu7mbIEZFZgXPQhwwwtLclNRqy1ds0LBiZqPVdiX0Ng88KJzRa3YZlNGKkG+ts9+tNix6AbfBg0ciENXU7VUhutK4IvKwJdWpj28iImAwSKkzFfCiuQ+HjnGaC8S/RC/UdbLK74EFQhQfh3+2M3jNtc/FUYR5xg4xuFXbt2o//EGfwP4RSHkLruom3EG1+wSpPfCenbpzudvUlNS2UBA5GBrxsov9+flUaJiVC6RlMOAvOuwYoS8KlpQPaPJR0cBtg6CXbkfXdt9wkUhZahUIq9gpKHSAerKhGnPnEFL8yGHiMU22AEMOzDBsLBRfCe70w8AfUgc9Lmf06NA+yQ+64qS1G2elBCHOq3Kc2goclW/TVWceQeyHk2e9zE5iX2l278yYF6TTucgRE1jRjNO18lFaZiVx+DZXg9U4yhSYPgEVItUUgWBV1uQ0CBqAnKQp3YVx5ocWKHjeNWhiHIjak9K1PUt7r9NjWWTdRAfyxIw+/IyfbMteA3gTiNVcbPWJBpjcW2iJH1AJu1D8DZeVTY5jH9rQBSi+p7YvEHLuVg5u3KcnA/pDMa0NRdXI9D2kvaig9isUQRMAWIHmTeJVyn8XlrazKJjorudhIu9wHxxQGLV6dW6srigUKqoRK3m266aTTQzDy6JIAEAopsjyr3e1HZjlhlCcgEs3939BKlrYp9ZxBEeWZqDgSVdFzh3hQD3NXbZ+TYC0EFwJI65eh0z3gShUz7mBMbIHLr1jNhn+mPDd0HQSPeqnfQipjPhCBEpo4J/t8pv+964Pm8AU1Ys1W8666n2L7zMEPeC+ykcuAm+OpC/XDMTQNKnTXbDjLwUlT3SpJu0mORHel7jd3W8L1JTveW/89uwDguc+7JGyMjqqHG6vOuOFPKueHzB8BasPlrE0PvQg+Bhc0VLc9/WkRfjPbwhUWRsjSdP8/brO9FB8S4N0lePFrkN51WxrbwufYLzltMT2BfZGvMYhouhkzklNkbW8MueSfn7WbocaMglDu2TgC5nK5zlZwmyFxvkK0UPS1glVMOYBrh65bvNe6zI6jdJe7UegZeainMi+hU4DerCP6iDmQAGOVQmmVIBODlNA+iQzD+N9206RkaxS17YVNaGs9Svs5A8YC08i+dE9SrnqByN7R9oNQo2j6MXIWX8jJmNawoD+mjVhT1ukG52J9R5W9M2yAtj4wn+iGpbPDJjFnVSZVyzQEOR5iqf9hguKlm07snMpg1cQICMFnEja2B7yTp0tzmHuOQH2Pg6cyuKHCtKQdskm9b6On+xa461bV2cr/TgG8MBtUx7gdQNKqJBLL5zg8qBip3iFAsE+ks6v1ppkL3XJvuST7tO0qZiz6aPDCswnpY5BTHCitchIDoym3p0cEuUSlDUvpUfuJ7EQk4u6FKcxJV7OsOE7zU1bZecNdoGqbeCcqchP5baR+0Haf6fwFRggZ3hmZilOJtPLi5WbC/Haqj5YeoKGj8o0D43zbMGddGzfE4pkGTJe1VZTYN0qxGu2Lsm2ci4xz3GuIGqYS4yXrDBDxlOpAeIhSFDpcRJaw2nn5HI0tFO0voUdtUVpwpku2v4VW7qKL6d9IDZl0P3Gh2gG8aY8FdcC6CFPCDVbqsG45gyyL3SWMc8XOFdsPb1gv30ErXeD/foUIMSjN5mqlQ/0JHKNjFuab0PeczN59vDZvqTrkHHNFJPCLJlESvUJKsBjC9P+8ZwTb4zp15EzwbXLkyp8UBBwU+QhvcGCw+ZYDqDV0MCfTjq0L8Bm+FnSvhlIJjWIi7fMEgEKeTF6OQ6wqijOH+bB3bTLxkciz1muOhLTEqZe0CF+5GgI6uGYoCOVY9Y4cye5NlfBkBXPw+S1Uca/aWonM4GB+Y1Swl3/zWQrjL0Pzt6v4bF2GjJV0DwfY4CgjlnP1a+jxJFsjbyp2hiBqKn4clRDFYcJHYfrr4Bep7Le85JCoYATmg2kJ/IXIjvKhvvL8uRmxUt/sUhzzbmo34MIGhE9IJg8lXUkEKMzpmasYx7kHwGPhRo7SqA8kxY8jpoj20//SlDqjygLWNp69t+rBBEukc8pDPjVvLYTwO7gudJTUKuxERpSakzPRyoh3RBQJ+wIZf7wGFNJYT49KdLdOYPQc5HKred8OEx5fRfGSQUgFxo71ANuFmTGEaw2vnIGMpOekZ9/PSTiUmi1DeUmPHRfDVVpojJoLsakiNdvo7zW+e3RVDVvblPT/diB480CBzksO5c+6uDU5/OHdejjzPR2SwwvDmKBJeCKTbt2XDszIU3EFhTv6mlSn30QLpf/5zDyghL7jaWCOncnU2/hF3MTyElzN/y2hl/KMZgGjMLaNgq4mpsBcjffBk4bPvFbHoJK3++MNk6JlzcUINL58KlLASR1vu37UHNWAdLg2JGomREGDNYwN1wu3V8rg3LfhDBY9u/HuL54QiWW64bUoaLWMuhUb45fKXvxSg7c00K5y8d1YcPY9UCFItpcgpkNN6WGN2Xh+QnoPHLdxYrUbXpVUYtG6vkjNBbnlOf7q68Mbt3i/wAF8i/s2LHNUN1i57v+0BnK6m+ZWqU8n192B93iZKzU/gSQoWQpIZcAKD+36cvDIzUOTSh8qGcPWsb5YDYQzJzFXxNVreOvmv1y1I18lg1BZrhgHoKt/9yuFfd8gKTJI4AmQ+x3gflMFmTVtxaUTfktv3Iy9uwxN1r7zZ+iFkCm+Q5GLJhn1QVEdH7eShBegHGsDv4Elv4dS3sedsJkq6NMWN87wF3Z2epGNGBVNbi6SG86tkV19mB3jBPTAKK2K0GsH0pOH5DV+/dlj0CMvA0HAHGjsYttllGA6RwWCb4iPTUN/R3bofxWY7HlWtHDDRwYs8IYBYA8JjURJI6s9jNQY5z1xoqQfcTO/l8Hq9h8QCdxwfBCk/idfVII6vrtylInvZaEZ3mtaouh3Qg8xUmDVPWETbapDuT1wuXRxerMNi5Iru9PpdtQ5cWjAaVpwLutx0xcZijp+PDIxPcz2fdtYwNxHFIH5ah3AwTCjy7PliQvmMVf+OFL5Nk5b7tYTnXcBcZe2En2VJYimRczKe+xaSgCwSkwNNnyIdaRIE92rtbBzfKdlYdH2Rp61IR7d6lH1pbDEcZmXWHMhPk/6hZC8XHfTOj6M0BOXb8lcMmzqmBcWLG0UyG4zLHnlVL9bxEYhMi3EsBgtQqTlTg4g3MvYrlyv2ybOomNfClPphjD3FATPJ804wb2yg6DrOsilWSGMgoIF3lpCQxUYdZXKyqEkjWEh400MZzVipuHeNVh02P2BHfdLjukgD0AgkFY1ufUKoOKVACp4+FZH1ZLiQefmoZQoEIOA4l240U0m2Nawj5L0VGR1JcXeUgdTbrhBwr3BpaWw6/QzVUA6Bj77k733Ypr9ggm/9MtjVw5kfKchXYWukCTWgx4wi0h+TaJu25Kgo1F3BXQ5JMTr2x2QcJcoe0BrgRpPeXsF+wD4rpKAOvmhyY9xG+00rTLL+y0B0khS91nVsSfjxR3fYDJWTffqc+Un+xV981MLj49QOMZe93UBulkdEzQtWM4Tj8BpsqZggoOX60Y/iHShdFlHVi14+IukFTPVZvTCZ/acWYUeDHUHggmB9Pv+2/kam5EZQNU7Jxzu7h1eWnx3jBejYP2az/58OPcpnqLUkyfhXzJfQjO8cZ/EvGtiiR6i8hecwVGiE03frQkgQMUOmrrlVH2Tl4LM1tevO6gy6hb+vU9a+WtKIGUv/GGdPH5hnyCxuSeozEk8bwqBfTXK2RUPWkdu4V0ydeIjFjw6crrBf/NkGfUG4nXVhrsLCLGX11tg3qKbVnzH2A1d9N3etkqb+kRxZBa34yTEw+Fu69f/o69Ext3Dv0kupowYef7vh5D1nMxNDfgJYKoAooSIy/OacoDRwC/7zXlSza1JTESIQ0f89UzslxNfVBdpyi9xGPgTQWHnXf3+D1yVzATQZB4X1w4O+LmFtJYfuF+4g6jMl73MOAPSB/nwOtkp67Y1CRLAX+n9L4/VtVio2aBFLPCESbfK2NKHnG/Qyb/rSyDBEJk/j5xl/6fN6dO8uEzmokBY5CufAGSIHkRCyJZ2m9DRB0O2hEe8piFm+waL/U5aZvUqG11aSPCeHDM+1e6AO33WfyNwFwk0Djg6mEcnl37hFIssgA1TEayw5eXkGtLzSaxZXYjB316K+v4oH7WazFizIniSbP8rDqU7OZBONvws4bERes0sWifCzvRlb9eNKK5mKgXfXl6I8kxjFOIR+LxzQt+7HtvhSz6yE26ik1GVQ1vb6LryUZVtkHiBrfnwMNJrnIJ+UIYIvHerhfizZIM+M7ywFith1xcx610BIr78Bf+tsJeklboOlTDGoTgBIPE0QlqcVe+KFszMORpyxf2Fbb9prgAGF1E/WaFSescBcNzszMfhxy24+MxdYZHJ7XokyzWNkT27CfK/h5vSNotBn7LJSdaNvchT9/Ie/u14U+xCNBwMt10KguEFvHB2Uy8OX3MuRAI3BqXV4QQjjJuoLP5kRGfBwMWPvuHgP1Wg9M/GuKvyqDo47CMxRW6W828/GourW4CI6qV7inWK7S2Sp1AIvLidg8V2+gPsPBMcTV4OpI3Yx4jUiCEqdzpHaeZSmn3Heez53SWixAGk1K+mPXt+jnczVr2Bt8mDaHG+Z6CBJhtPYlyj93U2MKHy6ZM7VxTzBtj/bhaKEkV+Q1nuYPZ+snQTyzAJd5O5rQRwAI6C1SUVPJFt2/08fvqKdux7G8ifULd3w9zWqc17tHfDuptQX/5u1yhx4ER5bRbrynNuSY198966/qJRx3cEvY1Ky9ETyFraimE9rs0odM7knst1ysx8Z6JYwa0Uo48bzODGcJTE+0hRrhDCFllz3vYrs9Cv2IPO7JuGrVWvbalUPBe+lsVXYkl5/rt4siuRJyk1DIShJB+TU+4cJUoEpzqaDNf0sufb0qNY9CObMZTnGma4e8ixlML9MoU9+0uUmg8fAqC/yAG0n3STUVDgNwXSZjryQ069c1zrGFfSOqnWAlKPr0gOUMeLpOGfiB4Ai9KgkNMzXwISSlPX4BFcSuGqc4xRqRpVYyjcSJkobbk13Q2ziPIzqcfrL+qmexloqFBIm8IzO3Es5utPdP5MKxnUt4MAa9nBozxjObhtLFcIpqE7AtbWxOV41TUJmxQ0eDHVUI6yswYc14SqUj+H7+W/cBuLaGw1+mRplWfvq+ombjUDvhPoWb0JhGxRpOarDAtWl0L60sXtif6YXNVSGcQatKcS8bVDQq8aIX7XfRrtR9CvAtUUaGj8QTArlpaYYpTEqSnUpJcpGjtS44k+gyyav53TKvzJBnpzq/0dNJ/gDtNWwZpRFEpY7vQurUfdLYJ/Gv7FlPSHZ7jq6/kHRMDrZVd7YsT/y/VNigh1KRM7aRZDWpocpMkO06nnUGX87INRdJqNSwY3QPCKMsPXiz5paiQN+ftJfI0i2unrlWXcAKNi4liOTiBjFISDcg07Gyh7GVFZfVKp8EW82tyBk5i8PTLGeItEfG7+DDWUGCLG8W82bJF1jMF5J80Rumi8gsNJN76gW1IVIFUMNdX0Z1izJwk6IUXyo1i+7UpJBFIRKmVSwPkCih71rPDXmtshT0PRdDD80Aa3vP5X+uo9jPhKTcphtjl02sy6u+gi+L/dm1AlQyu6+8kvZePtS/VJUpF7v5ujzl+aX4StT4Fn8SWT9Z2wCqVSWCDJIxeXJ5rVahMIIxtu3H9pOSNgg0+wErLzCN1gAKqOcv7Wka9Qag5mbFcz0QIqYQuodE2+IWp81b5jMaF2N/nT439J2UBBBJEJa/+4EveM4nhrkqMQz53yG0Qh4PJ5Cn9pB3u/1lG3vZFoD+a91La35OD4hMBSanEPExE0SiuWPOjsHpqWTnEF4l3F7eKJ0xrZg6jRQAeeiUiFcU4x3YOd1dYOAXIK8aXnxPxEAweR0pk/ZxpN4xIgi0RT0Z9pmw9+eM2AO6XJUy3dO4bYbcV4vsoUEiQIaWYDnVbjS0oFVl9KMc+NgjewuRmMQB6Dan0G43gZ5UMSyDn9hiozGmszdtgqY/2oGVsDQ8XFQczMJUlEHQ==" title="Mekko Graphics Chart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145459" y="1342012"/>
            <a:ext cx="2830445" cy="2183225"/>
          </a:xfrm>
          <a:prstGeom prst="rect">
            <a:avLst/>
          </a:prstGeom>
          <a:blipFill>
            <a:blip r:embed="rId69"/>
            <a:stretch>
              <a:fillRect/>
            </a:stretch>
          </a:blip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Intel Clear" panose="020B0604020203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>
            <p:custDataLst>
              <p:tags r:id="rId11"/>
            </p:custDataLst>
          </p:nvPr>
        </p:nvSpPr>
        <p:spPr>
          <a:xfrm>
            <a:off x="943580" y="1872007"/>
            <a:ext cx="526144" cy="64633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Memory bounded</a:t>
            </a:r>
            <a:br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(e.g. premium / mainstream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XaaS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TextBox 2"/>
          <p:cNvSpPr txBox="1"/>
          <p:nvPr>
            <p:custDataLst>
              <p:tags r:id="rId12"/>
            </p:custDataLst>
          </p:nvPr>
        </p:nvSpPr>
        <p:spPr>
          <a:xfrm>
            <a:off x="903185" y="3362303"/>
            <a:ext cx="606935" cy="307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Cloud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CPU</a:t>
            </a:r>
          </a:p>
        </p:txBody>
      </p:sp>
      <p:sp>
        <p:nvSpPr>
          <p:cNvPr id="62" name="TextBox 61"/>
          <p:cNvSpPr txBox="1"/>
          <p:nvPr>
            <p:custDataLst>
              <p:tags r:id="rId13"/>
            </p:custDataLst>
          </p:nvPr>
        </p:nvSpPr>
        <p:spPr>
          <a:xfrm>
            <a:off x="1624515" y="3362303"/>
            <a:ext cx="783673" cy="307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Enterprise Server CPU</a:t>
            </a:r>
          </a:p>
        </p:txBody>
      </p:sp>
      <p:sp>
        <p:nvSpPr>
          <p:cNvPr id="4" name="Rectangle 3"/>
          <p:cNvSpPr/>
          <p:nvPr>
            <p:custDataLst>
              <p:tags r:id="rId14"/>
            </p:custDataLst>
          </p:nvPr>
        </p:nvSpPr>
        <p:spPr>
          <a:xfrm>
            <a:off x="1671031" y="2034513"/>
            <a:ext cx="69064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e.g. HPC, </a:t>
            </a:r>
            <a:b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AI training &amp; inference</a:t>
            </a:r>
          </a:p>
        </p:txBody>
      </p:sp>
      <p:sp>
        <p:nvSpPr>
          <p:cNvPr id="8" name="Rectangle 7"/>
          <p:cNvSpPr/>
          <p:nvPr>
            <p:custDataLst>
              <p:tags r:id="rId15"/>
            </p:custDataLst>
          </p:nvPr>
        </p:nvSpPr>
        <p:spPr>
          <a:xfrm>
            <a:off x="4259727" y="2264027"/>
            <a:ext cx="16798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248" lvl="1" defTabSz="456841">
              <a:spcBef>
                <a:spcPts val="900"/>
              </a:spcBef>
              <a:spcAft>
                <a:spcPct val="0"/>
              </a:spcAft>
              <a:defRPr/>
            </a:pP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Cost focused platforms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requiring less capacity than the minimum capacity available</a:t>
            </a:r>
            <a:endParaRPr kumimoji="0" lang="en-US" sz="8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Brace 8"/>
          <p:cNvSpPr/>
          <p:nvPr>
            <p:custDataLst>
              <p:tags r:id="rId16"/>
            </p:custDataLst>
          </p:nvPr>
        </p:nvSpPr>
        <p:spPr>
          <a:xfrm>
            <a:off x="4370410" y="1609208"/>
            <a:ext cx="48455" cy="250598"/>
          </a:xfrm>
          <a:prstGeom prst="rightBrac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ight Brace 35"/>
          <p:cNvSpPr/>
          <p:nvPr>
            <p:custDataLst>
              <p:tags r:id="rId17"/>
            </p:custDataLst>
          </p:nvPr>
        </p:nvSpPr>
        <p:spPr>
          <a:xfrm>
            <a:off x="4370411" y="2095475"/>
            <a:ext cx="48455" cy="1046074"/>
          </a:xfrm>
          <a:prstGeom prst="rightBrac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>
            <p:custDataLst>
              <p:tags r:id="rId18"/>
            </p:custDataLst>
          </p:nvPr>
        </p:nvSpPr>
        <p:spPr>
          <a:xfrm>
            <a:off x="3513574" y="1597293"/>
            <a:ext cx="730728" cy="769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Mobility </a:t>
            </a:r>
            <a:r>
              <a:rPr kumimoji="0" lang="en-US" sz="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endParaRPr kumimoji="0" lang="en-US" sz="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>
            <p:custDataLst>
              <p:tags r:id="rId19"/>
            </p:custDataLst>
          </p:nvPr>
        </p:nvSpPr>
        <p:spPr>
          <a:xfrm>
            <a:off x="3552510" y="1741039"/>
            <a:ext cx="654074" cy="769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Mobility Premium</a:t>
            </a:r>
            <a:endParaRPr kumimoji="0" lang="en-US" sz="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>
            <p:custDataLst>
              <p:tags r:id="rId20"/>
            </p:custDataLst>
          </p:nvPr>
        </p:nvSpPr>
        <p:spPr>
          <a:xfrm>
            <a:off x="3552510" y="1889312"/>
            <a:ext cx="654074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Performance Scalable</a:t>
            </a:r>
            <a:endParaRPr kumimoji="0" lang="en-US" sz="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>
            <p:custDataLst>
              <p:tags r:id="rId21"/>
            </p:custDataLst>
          </p:nvPr>
        </p:nvSpPr>
        <p:spPr>
          <a:xfrm>
            <a:off x="3552510" y="2499306"/>
            <a:ext cx="654074" cy="18959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Mainstream Scalable</a:t>
            </a: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>
            <p:custDataLst>
              <p:tags r:id="rId22"/>
            </p:custDataLst>
          </p:nvPr>
        </p:nvSpPr>
        <p:spPr>
          <a:xfrm>
            <a:off x="3552510" y="3161212"/>
            <a:ext cx="654074" cy="9479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Entry</a:t>
            </a: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/>
          <p:cNvSpPr txBox="1"/>
          <p:nvPr>
            <p:custDataLst>
              <p:tags r:id="rId23"/>
            </p:custDataLst>
          </p:nvPr>
        </p:nvSpPr>
        <p:spPr>
          <a:xfrm>
            <a:off x="3481312" y="3362303"/>
            <a:ext cx="783673" cy="307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Client 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CPU</a:t>
            </a:r>
          </a:p>
        </p:txBody>
      </p:sp>
      <p:sp>
        <p:nvSpPr>
          <p:cNvPr id="70" name="TextBox 69"/>
          <p:cNvSpPr txBox="1"/>
          <p:nvPr>
            <p:custDataLst>
              <p:tags r:id="rId24"/>
            </p:custDataLst>
          </p:nvPr>
        </p:nvSpPr>
        <p:spPr>
          <a:xfrm>
            <a:off x="3209479" y="1251882"/>
            <a:ext cx="1016572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% of total volume</a:t>
            </a:r>
          </a:p>
        </p:txBody>
      </p:sp>
      <p:grpSp>
        <p:nvGrpSpPr>
          <p:cNvPr id="71" name="btfpColumnHeaderBox744178"/>
          <p:cNvGrpSpPr/>
          <p:nvPr>
            <p:custDataLst>
              <p:tags r:id="rId25"/>
            </p:custDataLst>
          </p:nvPr>
        </p:nvGrpSpPr>
        <p:grpSpPr>
          <a:xfrm>
            <a:off x="287402" y="721832"/>
            <a:ext cx="2666242" cy="407353"/>
            <a:chOff x="457200" y="1420953"/>
            <a:chExt cx="3844528" cy="407353"/>
          </a:xfrm>
        </p:grpSpPr>
        <p:sp>
          <p:nvSpPr>
            <p:cNvPr id="72" name="btfpColumnHeaderBoxText744178"/>
            <p:cNvSpPr txBox="1"/>
            <p:nvPr>
              <p:custDataLst>
                <p:tags r:id="rId64"/>
              </p:custDataLst>
            </p:nvPr>
          </p:nvSpPr>
          <p:spPr>
            <a:xfrm>
              <a:off x="457200" y="1420953"/>
              <a:ext cx="3844528" cy="407353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Data center:  </a:t>
              </a: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Core count is scaling faster than DRAM bandwidth/capacity/power </a:t>
              </a:r>
            </a:p>
          </p:txBody>
        </p:sp>
        <p:cxnSp>
          <p:nvCxnSpPr>
            <p:cNvPr id="73" name="btfpColumnHeaderBoxLine744178"/>
            <p:cNvCxnSpPr/>
            <p:nvPr>
              <p:custDataLst>
                <p:tags r:id="rId65"/>
              </p:custDataLst>
            </p:nvPr>
          </p:nvCxnSpPr>
          <p:spPr>
            <a:xfrm>
              <a:off x="457200" y="1828306"/>
              <a:ext cx="3844528" cy="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btfpColumnHeaderBox299718"/>
          <p:cNvGrpSpPr/>
          <p:nvPr>
            <p:custDataLst>
              <p:tags r:id="rId26"/>
            </p:custDataLst>
          </p:nvPr>
        </p:nvGrpSpPr>
        <p:grpSpPr>
          <a:xfrm>
            <a:off x="6049547" y="717856"/>
            <a:ext cx="2591882" cy="411329"/>
            <a:chOff x="4842272" y="1415297"/>
            <a:chExt cx="3844528" cy="411329"/>
          </a:xfrm>
        </p:grpSpPr>
        <p:sp>
          <p:nvSpPr>
            <p:cNvPr id="75" name="btfpColumnHeaderBoxText299718"/>
            <p:cNvSpPr txBox="1"/>
            <p:nvPr>
              <p:custDataLst>
                <p:tags r:id="rId62"/>
              </p:custDataLst>
            </p:nvPr>
          </p:nvSpPr>
          <p:spPr>
            <a:xfrm>
              <a:off x="4842272" y="1415297"/>
              <a:ext cx="3844528" cy="407353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Accelerators:  </a:t>
              </a: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Memory performance bottlenecking system performance</a:t>
              </a:r>
            </a:p>
          </p:txBody>
        </p:sp>
        <p:cxnSp>
          <p:nvCxnSpPr>
            <p:cNvPr id="76" name="btfpColumnHeaderBoxLine299718"/>
            <p:cNvCxnSpPr/>
            <p:nvPr>
              <p:custDataLst>
                <p:tags r:id="rId63"/>
              </p:custDataLst>
            </p:nvPr>
          </p:nvCxnSpPr>
          <p:spPr>
            <a:xfrm>
              <a:off x="4842272" y="1826626"/>
              <a:ext cx="3844528" cy="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btfpColumnHeaderBox744178"/>
          <p:cNvGrpSpPr/>
          <p:nvPr>
            <p:custDataLst>
              <p:tags r:id="rId27"/>
            </p:custDataLst>
          </p:nvPr>
        </p:nvGrpSpPr>
        <p:grpSpPr>
          <a:xfrm>
            <a:off x="3127264" y="721832"/>
            <a:ext cx="2717276" cy="407353"/>
            <a:chOff x="457200" y="1400325"/>
            <a:chExt cx="3844528" cy="407353"/>
          </a:xfrm>
        </p:grpSpPr>
        <p:sp>
          <p:nvSpPr>
            <p:cNvPr id="78" name="btfpColumnHeaderBoxText744178"/>
            <p:cNvSpPr txBox="1"/>
            <p:nvPr>
              <p:custDataLst>
                <p:tags r:id="rId60"/>
              </p:custDataLst>
            </p:nvPr>
          </p:nvSpPr>
          <p:spPr>
            <a:xfrm>
              <a:off x="457200" y="1400325"/>
              <a:ext cx="3844528" cy="407353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Client:  </a:t>
              </a:r>
              <a:r>
                <a: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Application needs are increasingly misaligned with DRAM technology</a:t>
              </a:r>
            </a:p>
          </p:txBody>
        </p:sp>
        <p:cxnSp>
          <p:nvCxnSpPr>
            <p:cNvPr id="80" name="btfpColumnHeaderBoxLine744178"/>
            <p:cNvCxnSpPr/>
            <p:nvPr>
              <p:custDataLst>
                <p:tags r:id="rId61"/>
              </p:custDataLst>
            </p:nvPr>
          </p:nvCxnSpPr>
          <p:spPr>
            <a:xfrm>
              <a:off x="457200" y="1807678"/>
              <a:ext cx="3844528" cy="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TextBox 173"/>
          <p:cNvSpPr txBox="1"/>
          <p:nvPr>
            <p:custDataLst>
              <p:tags r:id="rId28"/>
            </p:custDataLst>
          </p:nvPr>
        </p:nvSpPr>
        <p:spPr>
          <a:xfrm>
            <a:off x="6186667" y="1251882"/>
            <a:ext cx="1705037" cy="1384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Bandwidth/capacity</a:t>
            </a:r>
          </a:p>
        </p:txBody>
      </p:sp>
      <p:sp>
        <p:nvSpPr>
          <p:cNvPr id="81" name="TextBox 80"/>
          <p:cNvSpPr txBox="1"/>
          <p:nvPr>
            <p:custDataLst>
              <p:tags r:id="rId29"/>
            </p:custDataLst>
          </p:nvPr>
        </p:nvSpPr>
        <p:spPr>
          <a:xfrm>
            <a:off x="6047508" y="1924245"/>
            <a:ext cx="355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1000</a:t>
            </a:r>
          </a:p>
        </p:txBody>
      </p:sp>
      <p:sp>
        <p:nvSpPr>
          <p:cNvPr id="82" name="TextBox 81"/>
          <p:cNvSpPr txBox="1"/>
          <p:nvPr>
            <p:custDataLst>
              <p:tags r:id="rId30"/>
            </p:custDataLst>
          </p:nvPr>
        </p:nvSpPr>
        <p:spPr>
          <a:xfrm>
            <a:off x="6047508" y="2242835"/>
            <a:ext cx="355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100</a:t>
            </a:r>
          </a:p>
        </p:txBody>
      </p:sp>
      <p:sp>
        <p:nvSpPr>
          <p:cNvPr id="83" name="TextBox 82"/>
          <p:cNvSpPr txBox="1"/>
          <p:nvPr>
            <p:custDataLst>
              <p:tags r:id="rId31"/>
            </p:custDataLst>
          </p:nvPr>
        </p:nvSpPr>
        <p:spPr>
          <a:xfrm>
            <a:off x="6047508" y="2561425"/>
            <a:ext cx="355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10</a:t>
            </a:r>
          </a:p>
        </p:txBody>
      </p:sp>
      <p:sp>
        <p:nvSpPr>
          <p:cNvPr id="84" name="TextBox 83"/>
          <p:cNvSpPr txBox="1"/>
          <p:nvPr>
            <p:custDataLst>
              <p:tags r:id="rId32"/>
            </p:custDataLst>
          </p:nvPr>
        </p:nvSpPr>
        <p:spPr>
          <a:xfrm>
            <a:off x="6047508" y="2880015"/>
            <a:ext cx="355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</a:t>
            </a:r>
          </a:p>
        </p:txBody>
      </p:sp>
      <p:sp>
        <p:nvSpPr>
          <p:cNvPr id="85" name="TextBox 84"/>
          <p:cNvSpPr txBox="1"/>
          <p:nvPr>
            <p:custDataLst>
              <p:tags r:id="rId33"/>
            </p:custDataLst>
          </p:nvPr>
        </p:nvSpPr>
        <p:spPr>
          <a:xfrm>
            <a:off x="6047508" y="3198605"/>
            <a:ext cx="35560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0.1</a:t>
            </a:r>
          </a:p>
        </p:txBody>
      </p:sp>
      <p:sp>
        <p:nvSpPr>
          <p:cNvPr id="88" name="TextBox 87"/>
          <p:cNvSpPr txBox="1"/>
          <p:nvPr>
            <p:custDataLst>
              <p:tags r:id="rId34"/>
            </p:custDataLst>
          </p:nvPr>
        </p:nvSpPr>
        <p:spPr>
          <a:xfrm>
            <a:off x="6435437" y="3516192"/>
            <a:ext cx="169164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Capacity per chip</a:t>
            </a:r>
          </a:p>
        </p:txBody>
      </p:sp>
      <p:sp>
        <p:nvSpPr>
          <p:cNvPr id="98" name="TextBox 97"/>
          <p:cNvSpPr txBox="1"/>
          <p:nvPr>
            <p:custDataLst>
              <p:tags r:id="rId35"/>
            </p:custDataLst>
          </p:nvPr>
        </p:nvSpPr>
        <p:spPr>
          <a:xfrm>
            <a:off x="7848601" y="3349936"/>
            <a:ext cx="540327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1TB</a:t>
            </a:r>
          </a:p>
        </p:txBody>
      </p:sp>
      <p:sp>
        <p:nvSpPr>
          <p:cNvPr id="99" name="TextBox 98"/>
          <p:cNvSpPr txBox="1"/>
          <p:nvPr>
            <p:custDataLst>
              <p:tags r:id="rId36"/>
            </p:custDataLst>
          </p:nvPr>
        </p:nvSpPr>
        <p:spPr>
          <a:xfrm>
            <a:off x="7460673" y="3349936"/>
            <a:ext cx="540327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100GB</a:t>
            </a:r>
          </a:p>
        </p:txBody>
      </p:sp>
      <p:sp>
        <p:nvSpPr>
          <p:cNvPr id="100" name="TextBox 99"/>
          <p:cNvSpPr txBox="1"/>
          <p:nvPr>
            <p:custDataLst>
              <p:tags r:id="rId37"/>
            </p:custDataLst>
          </p:nvPr>
        </p:nvSpPr>
        <p:spPr>
          <a:xfrm>
            <a:off x="7065819" y="3349936"/>
            <a:ext cx="540327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10GB</a:t>
            </a:r>
          </a:p>
        </p:txBody>
      </p:sp>
      <p:sp>
        <p:nvSpPr>
          <p:cNvPr id="101" name="TextBox 100"/>
          <p:cNvSpPr txBox="1"/>
          <p:nvPr>
            <p:custDataLst>
              <p:tags r:id="rId38"/>
            </p:custDataLst>
          </p:nvPr>
        </p:nvSpPr>
        <p:spPr>
          <a:xfrm>
            <a:off x="6677890" y="3349936"/>
            <a:ext cx="540327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1GB</a:t>
            </a:r>
          </a:p>
        </p:txBody>
      </p:sp>
      <p:sp>
        <p:nvSpPr>
          <p:cNvPr id="102" name="TextBox 101"/>
          <p:cNvSpPr txBox="1"/>
          <p:nvPr>
            <p:custDataLst>
              <p:tags r:id="rId39"/>
            </p:custDataLst>
          </p:nvPr>
        </p:nvSpPr>
        <p:spPr>
          <a:xfrm>
            <a:off x="6276109" y="3349936"/>
            <a:ext cx="540327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rPr>
              <a:t>100MB</a:t>
            </a:r>
          </a:p>
        </p:txBody>
      </p:sp>
      <p:sp>
        <p:nvSpPr>
          <p:cNvPr id="7" name="Flowchart: Process 6"/>
          <p:cNvSpPr/>
          <p:nvPr>
            <p:custDataLst>
              <p:tags r:id="rId40"/>
            </p:custDataLst>
          </p:nvPr>
        </p:nvSpPr>
        <p:spPr>
          <a:xfrm>
            <a:off x="7162800" y="1681902"/>
            <a:ext cx="734292" cy="648856"/>
          </a:xfrm>
          <a:prstGeom prst="flowChartProcess">
            <a:avLst/>
          </a:prstGeom>
          <a:solidFill>
            <a:srgbClr val="FFFFFF">
              <a:alpha val="25000"/>
            </a:srgbClr>
          </a:solidFill>
          <a:ln w="1905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80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86" name="TextBox 85"/>
          <p:cNvSpPr txBox="1"/>
          <p:nvPr>
            <p:custDataLst>
              <p:tags r:id="rId41"/>
            </p:custDataLst>
          </p:nvPr>
        </p:nvSpPr>
        <p:spPr>
          <a:xfrm>
            <a:off x="6269182" y="1537854"/>
            <a:ext cx="457200" cy="138499"/>
          </a:xfrm>
          <a:prstGeom prst="rect">
            <a:avLst/>
          </a:prstGeom>
          <a:solidFill>
            <a:srgbClr val="333333"/>
          </a:solidFill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Arial"/>
              </a:rPr>
              <a:t>SRAM</a:t>
            </a:r>
          </a:p>
        </p:txBody>
      </p:sp>
      <p:sp>
        <p:nvSpPr>
          <p:cNvPr id="90" name="TextBox 89"/>
          <p:cNvSpPr txBox="1"/>
          <p:nvPr>
            <p:custDataLst>
              <p:tags r:id="rId42"/>
            </p:custDataLst>
          </p:nvPr>
        </p:nvSpPr>
        <p:spPr>
          <a:xfrm>
            <a:off x="7284413" y="2341416"/>
            <a:ext cx="457200" cy="138499"/>
          </a:xfrm>
          <a:prstGeom prst="rect">
            <a:avLst/>
          </a:prstGeom>
          <a:solidFill>
            <a:srgbClr val="83AC9A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 noProof="0">
                <a:solidFill>
                  <a:srgbClr val="FFFFFF"/>
                </a:solidFill>
                <a:latin typeface="+mj-ea"/>
                <a:ea typeface="+mj-ea"/>
                <a:cs typeface="Arial"/>
              </a:rPr>
              <a:t>GDDR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92" name="TextBox 91"/>
          <p:cNvSpPr txBox="1"/>
          <p:nvPr>
            <p:custDataLst>
              <p:tags r:id="rId43"/>
            </p:custDataLst>
          </p:nvPr>
        </p:nvSpPr>
        <p:spPr>
          <a:xfrm>
            <a:off x="6560993" y="1689906"/>
            <a:ext cx="457200" cy="138499"/>
          </a:xfrm>
          <a:prstGeom prst="rect">
            <a:avLst/>
          </a:prstGeom>
          <a:solidFill>
            <a:srgbClr val="0071C5"/>
          </a:solidFill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 noProof="0">
                <a:solidFill>
                  <a:schemeClr val="bg1"/>
                </a:solidFill>
                <a:latin typeface="+mj-ea"/>
                <a:ea typeface="+mj-ea"/>
                <a:cs typeface="Arial"/>
              </a:rPr>
              <a:t>ADM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93" name="TextBox 92"/>
          <p:cNvSpPr txBox="1"/>
          <p:nvPr>
            <p:custDataLst>
              <p:tags r:id="rId44"/>
            </p:custDataLst>
          </p:nvPr>
        </p:nvSpPr>
        <p:spPr>
          <a:xfrm>
            <a:off x="6664035" y="2050472"/>
            <a:ext cx="457200" cy="138499"/>
          </a:xfrm>
          <a:prstGeom prst="rect">
            <a:avLst/>
          </a:prstGeom>
          <a:solidFill>
            <a:srgbClr val="0071C5"/>
          </a:solidFill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 noProof="0">
                <a:solidFill>
                  <a:schemeClr val="bg1"/>
                </a:solidFill>
                <a:latin typeface="+mj-ea"/>
                <a:ea typeface="+mj-ea"/>
                <a:cs typeface="Arial"/>
              </a:rPr>
              <a:t>DBM?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94" name="TextBox 93"/>
          <p:cNvSpPr txBox="1"/>
          <p:nvPr>
            <p:custDataLst>
              <p:tags r:id="rId45"/>
            </p:custDataLst>
          </p:nvPr>
        </p:nvSpPr>
        <p:spPr>
          <a:xfrm>
            <a:off x="6664035" y="2209799"/>
            <a:ext cx="457200" cy="138499"/>
          </a:xfrm>
          <a:prstGeom prst="rect">
            <a:avLst/>
          </a:prstGeom>
          <a:solidFill>
            <a:srgbClr val="0071C5"/>
          </a:solidFill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 noProof="0">
                <a:solidFill>
                  <a:schemeClr val="bg1"/>
                </a:solidFill>
                <a:latin typeface="+mj-ea"/>
                <a:ea typeface="+mj-ea"/>
                <a:cs typeface="Arial"/>
              </a:rPr>
              <a:t>HBLC?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103" name="TextBox 102"/>
          <p:cNvSpPr txBox="1"/>
          <p:nvPr>
            <p:custDataLst>
              <p:tags r:id="rId46"/>
            </p:custDataLst>
          </p:nvPr>
        </p:nvSpPr>
        <p:spPr>
          <a:xfrm>
            <a:off x="7273638" y="2455716"/>
            <a:ext cx="457200" cy="138499"/>
          </a:xfrm>
          <a:prstGeom prst="rect">
            <a:avLst/>
          </a:prstGeom>
          <a:solidFill>
            <a:srgbClr val="83AC9A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>
                <a:solidFill>
                  <a:srgbClr val="FFFFFF"/>
                </a:solidFill>
                <a:latin typeface="+mj-ea"/>
                <a:ea typeface="+mj-ea"/>
                <a:cs typeface="Arial"/>
              </a:rPr>
              <a:t>HBM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104" name="TextBox 103"/>
          <p:cNvSpPr txBox="1"/>
          <p:nvPr>
            <p:custDataLst>
              <p:tags r:id="rId47"/>
            </p:custDataLst>
          </p:nvPr>
        </p:nvSpPr>
        <p:spPr>
          <a:xfrm>
            <a:off x="7017329" y="2570016"/>
            <a:ext cx="457200" cy="138499"/>
          </a:xfrm>
          <a:prstGeom prst="rect">
            <a:avLst/>
          </a:prstGeom>
          <a:solidFill>
            <a:srgbClr val="83AC9A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 noProof="0">
                <a:solidFill>
                  <a:srgbClr val="FFFFFF"/>
                </a:solidFill>
                <a:latin typeface="+mj-ea"/>
                <a:ea typeface="+mj-ea"/>
                <a:cs typeface="Arial"/>
              </a:rPr>
              <a:t>LPDDR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105" name="TextBox 104"/>
          <p:cNvSpPr txBox="1"/>
          <p:nvPr>
            <p:custDataLst>
              <p:tags r:id="rId48"/>
            </p:custDataLst>
          </p:nvPr>
        </p:nvSpPr>
        <p:spPr>
          <a:xfrm>
            <a:off x="6514291" y="2353157"/>
            <a:ext cx="648509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800">
                <a:solidFill>
                  <a:srgbClr val="0071C5"/>
                </a:solidFill>
                <a:latin typeface="+mj-ea"/>
                <a:ea typeface="+mj-ea"/>
                <a:cs typeface="Calibri" panose="020F0502020204030204" pitchFamily="34" charset="0"/>
              </a:rPr>
              <a:t>Prior attempts didn’t deliver capacity needed</a:t>
            </a:r>
          </a:p>
        </p:txBody>
      </p:sp>
      <p:sp>
        <p:nvSpPr>
          <p:cNvPr id="107" name="btfpBulletedList292046"/>
          <p:cNvSpPr/>
          <p:nvPr>
            <p:custDataLst>
              <p:tags r:id="rId49"/>
            </p:custDataLst>
          </p:nvPr>
        </p:nvSpPr>
        <p:spPr>
          <a:xfrm>
            <a:off x="3117590" y="3891903"/>
            <a:ext cx="2752718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0" indent="-17780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Cost focused platforms paying for more capacity than needed</a:t>
            </a:r>
          </a:p>
          <a:p>
            <a:pPr marL="177800" marR="0" lvl="0" indent="-17780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Performance focused clients suffering low graphics performance due to DRAM bandwidth shortfalls</a:t>
            </a:r>
          </a:p>
        </p:txBody>
      </p:sp>
      <p:sp>
        <p:nvSpPr>
          <p:cNvPr id="108" name="btfpBulletedList292046"/>
          <p:cNvSpPr/>
          <p:nvPr>
            <p:custDataLst>
              <p:tags r:id="rId50"/>
            </p:custDataLst>
          </p:nvPr>
        </p:nvSpPr>
        <p:spPr>
          <a:xfrm>
            <a:off x="484909" y="3891903"/>
            <a:ext cx="2516557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0" indent="-17780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Creating unsustainable increases in our customer’s Capex (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cost) and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OpEx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(power)</a:t>
            </a:r>
          </a:p>
          <a:p>
            <a:pPr marL="177800" lvl="0" indent="-177800">
              <a:spcBef>
                <a:spcPts val="3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Decreasing the relevance of Intel products because consumers cannot access full benefit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btfpBulletedList292046"/>
          <p:cNvSpPr/>
          <p:nvPr>
            <p:custDataLst>
              <p:tags r:id="rId51"/>
            </p:custDataLst>
          </p:nvPr>
        </p:nvSpPr>
        <p:spPr>
          <a:xfrm>
            <a:off x="5950368" y="3891903"/>
            <a:ext cx="2974109" cy="86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0" indent="-17780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DC Accelerator: Customers want max BW, 10’s of GB capacity per chip, and min power and are prepared to pay for memory architecture innovations. </a:t>
            </a:r>
          </a:p>
          <a:p>
            <a:pPr marL="177800" marR="0" lvl="0" indent="-17780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Consumer Accelerator: high Graphics performance depends on high memory bandwidth to a small working set (&lt;1 to 10GB). Solutions are cost sensitive.</a:t>
            </a:r>
          </a:p>
        </p:txBody>
      </p:sp>
      <p:sp>
        <p:nvSpPr>
          <p:cNvPr id="110" name="TextBox 109"/>
          <p:cNvSpPr txBox="1"/>
          <p:nvPr>
            <p:custDataLst>
              <p:tags r:id="rId52"/>
            </p:custDataLst>
          </p:nvPr>
        </p:nvSpPr>
        <p:spPr>
          <a:xfrm>
            <a:off x="6425101" y="1846751"/>
            <a:ext cx="457200" cy="138499"/>
          </a:xfrm>
          <a:prstGeom prst="rect">
            <a:avLst/>
          </a:prstGeom>
          <a:solidFill>
            <a:srgbClr val="0071C5"/>
          </a:solidFill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 noProof="0" err="1">
                <a:solidFill>
                  <a:schemeClr val="bg1"/>
                </a:solidFill>
                <a:latin typeface="+mj-ea"/>
                <a:ea typeface="+mj-ea"/>
                <a:cs typeface="Arial"/>
              </a:rPr>
              <a:t>eDRAM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111" name="TextBox 110"/>
          <p:cNvSpPr txBox="1"/>
          <p:nvPr>
            <p:custDataLst>
              <p:tags r:id="rId53"/>
            </p:custDataLst>
          </p:nvPr>
        </p:nvSpPr>
        <p:spPr>
          <a:xfrm>
            <a:off x="946726" y="2995736"/>
            <a:ext cx="53350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Not memory bounded</a:t>
            </a:r>
          </a:p>
        </p:txBody>
      </p:sp>
      <p:sp>
        <p:nvSpPr>
          <p:cNvPr id="15" name="Rectangle 14"/>
          <p:cNvSpPr/>
          <p:nvPr>
            <p:custDataLst>
              <p:tags r:id="rId54"/>
            </p:custDataLst>
          </p:nvPr>
        </p:nvSpPr>
        <p:spPr>
          <a:xfrm>
            <a:off x="8105847" y="1620982"/>
            <a:ext cx="89377" cy="16902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14" name="Straight Arrow Connector 113"/>
          <p:cNvCxnSpPr/>
          <p:nvPr>
            <p:custDataLst>
              <p:tags r:id="rId55"/>
            </p:custDataLst>
          </p:nvPr>
        </p:nvCxnSpPr>
        <p:spPr>
          <a:xfrm flipH="1">
            <a:off x="7903967" y="1773801"/>
            <a:ext cx="222505" cy="253157"/>
          </a:xfrm>
          <a:prstGeom prst="straightConnector1">
            <a:avLst/>
          </a:prstGeom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>
            <p:custDataLst>
              <p:tags r:id="rId56"/>
            </p:custDataLst>
          </p:nvPr>
        </p:nvSpPr>
        <p:spPr>
          <a:xfrm>
            <a:off x="7865216" y="1347937"/>
            <a:ext cx="103815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b="1" i="1">
                <a:solidFill>
                  <a:srgbClr val="CC0000"/>
                </a:solidFill>
                <a:latin typeface="+mj-ea"/>
              </a:rPr>
              <a:t>Customers want max BW, 10’s of GB of capacity</a:t>
            </a:r>
          </a:p>
        </p:txBody>
      </p:sp>
      <p:sp>
        <p:nvSpPr>
          <p:cNvPr id="116" name="TextBox 115"/>
          <p:cNvSpPr txBox="1"/>
          <p:nvPr>
            <p:custDataLst>
              <p:tags r:id="rId57"/>
            </p:custDataLst>
          </p:nvPr>
        </p:nvSpPr>
        <p:spPr>
          <a:xfrm>
            <a:off x="7279576" y="2860417"/>
            <a:ext cx="914400" cy="138499"/>
          </a:xfrm>
          <a:prstGeom prst="rect">
            <a:avLst/>
          </a:prstGeom>
          <a:solidFill>
            <a:srgbClr val="333333"/>
          </a:solidFill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b="1">
                <a:solidFill>
                  <a:srgbClr val="FFFFFF"/>
                </a:solidFill>
                <a:latin typeface="+mj-ea"/>
                <a:ea typeface="+mj-ea"/>
                <a:cs typeface="Arial"/>
              </a:rPr>
              <a:t>DDR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Arial"/>
            </a:endParaRPr>
          </a:p>
        </p:txBody>
      </p:sp>
      <p:sp>
        <p:nvSpPr>
          <p:cNvPr id="95" name="TextBox 94"/>
          <p:cNvSpPr txBox="1"/>
          <p:nvPr>
            <p:custDataLst>
              <p:tags r:id="rId58"/>
            </p:custDataLst>
          </p:nvPr>
        </p:nvSpPr>
        <p:spPr>
          <a:xfrm>
            <a:off x="7792315" y="2376136"/>
            <a:ext cx="987176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800">
                <a:solidFill>
                  <a:srgbClr val="83AC9A"/>
                </a:solidFill>
                <a:latin typeface="+mj-ea"/>
                <a:ea typeface="+mj-ea"/>
                <a:cs typeface="Calibri" panose="020F0502020204030204" pitchFamily="34" charset="0"/>
              </a:rPr>
              <a:t>Industry addressing segmented accelerator needs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FE01ADD-A702-4E4B-BC09-9D4D90D07DCC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451510" y="3014213"/>
            <a:ext cx="1702463" cy="307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AEEC3">
                    <a:alpha val="25000"/>
                  </a:srgbClr>
                </a:solidFill>
              </a14:hiddenFill>
            </a:ext>
          </a:ex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cap="none" spc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</a:rPr>
              <a:t>Work in progress</a:t>
            </a:r>
          </a:p>
        </p:txBody>
      </p:sp>
    </p:spTree>
    <p:extLst>
      <p:ext uri="{BB962C8B-B14F-4D97-AF65-F5344CB8AC3E}">
        <p14:creationId xmlns:p14="http://schemas.microsoft.com/office/powerpoint/2010/main" val="323585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 xmlns:p15="http://schemas.microsoft.com/office/powerpoint/2012/main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EC61E7-185F-4BAA-B64D-17B6B7ECBFFE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2556C5-CE8C-6547-B838-EA80C61A4AF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Title 2">
            <a:extLst>
              <a:ext uri="{FF2B5EF4-FFF2-40B4-BE49-F238E27FC236}">
                <a16:creationId xmlns:a16="http://schemas.microsoft.com/office/drawing/2014/main" id="{3A8F0072-C2AA-4297-AC57-5F1872EE67E3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5613" y="308848"/>
            <a:ext cx="8606406" cy="868680"/>
          </a:xfrm>
        </p:spPr>
        <p:txBody>
          <a:bodyPr/>
          <a:lstStyle/>
          <a:p>
            <a:r>
              <a:rPr lang="en-US" sz="2000"/>
              <a:t>Four lessons from our high BW memory efforts over the last 15 years</a:t>
            </a:r>
            <a:endParaRPr lang="en-US" sz="1350" i="1"/>
          </a:p>
        </p:txBody>
      </p:sp>
      <p:sp>
        <p:nvSpPr>
          <p:cNvPr id="5" name="btfpLayoutConfig" hidden="1"/>
          <p:cNvSpPr txBox="1"/>
          <p:nvPr>
            <p:custDataLst>
              <p:tags r:id="rId3"/>
            </p:custDataLst>
          </p:nvPr>
        </p:nvSpPr>
        <p:spPr>
          <a:xfrm>
            <a:off x="12700" y="12700"/>
            <a:ext cx="8890000" cy="153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overall_0_132336803954484413 columns_2_132356797223791196 9_0_132336803960765045 4_1_132342923606233529 24_1_132360169501758091 20_1_132360178324523728 </a:t>
            </a:r>
            <a:endParaRPr kumimoji="0" lang="en-US" sz="100" b="0" i="0" u="none" strike="noStrike" kern="1200" cap="none" spc="0" normalizeH="0" baseline="0" noProof="0" err="1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btfpBulletedList560412"/>
          <p:cNvSpPr txBox="1"/>
          <p:nvPr>
            <p:custDataLst>
              <p:tags r:id="rId4"/>
            </p:custDataLst>
          </p:nvPr>
        </p:nvSpPr>
        <p:spPr>
          <a:xfrm>
            <a:off x="4403311" y="928702"/>
            <a:ext cx="4068676" cy="360098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77800" indent="-177800">
              <a:spcBef>
                <a:spcPts val="900"/>
              </a:spcBef>
              <a:buChar char="•"/>
            </a:pPr>
            <a:r>
              <a:rPr lang="en-US" sz="1200" b="1">
                <a:latin typeface="+mj-ea"/>
                <a:ea typeface="+mj-ea"/>
              </a:rPr>
              <a:t>Lesson 1:  </a:t>
            </a:r>
            <a:r>
              <a:rPr lang="en-US" sz="1200">
                <a:latin typeface="+mj-ea"/>
                <a:ea typeface="+mj-ea"/>
              </a:rPr>
              <a:t>In addition to Intel’s goals, we need to put customers FIRST, and ensure proposed commodity DRAM solutions are positive for the memory ecosystem.</a:t>
            </a:r>
          </a:p>
          <a:p>
            <a:pPr marL="177800" indent="-177800">
              <a:spcBef>
                <a:spcPts val="900"/>
              </a:spcBef>
              <a:buChar char="•"/>
            </a:pPr>
            <a:r>
              <a:rPr lang="en-US" sz="1200" b="1">
                <a:latin typeface="+mj-ea"/>
                <a:ea typeface="+mj-ea"/>
              </a:rPr>
              <a:t>Lesson 2:  </a:t>
            </a:r>
            <a:r>
              <a:rPr lang="en-US" sz="1200">
                <a:latin typeface="+mj-ea"/>
                <a:ea typeface="+mj-ea"/>
              </a:rPr>
              <a:t>We have had 10+ years success in guiding the commodity DRAM industry – pushing capabilities farther than many anticipated.</a:t>
            </a:r>
          </a:p>
          <a:p>
            <a:pPr marL="177800" indent="-177800">
              <a:spcBef>
                <a:spcPts val="900"/>
              </a:spcBef>
              <a:buChar char="•"/>
            </a:pPr>
            <a:r>
              <a:rPr lang="en-US" sz="1200" b="1">
                <a:latin typeface="+mj-ea"/>
                <a:ea typeface="+mj-ea"/>
              </a:rPr>
              <a:t>Lesson 3:  </a:t>
            </a:r>
            <a:r>
              <a:rPr lang="en-US" sz="1200">
                <a:latin typeface="+mj-ea"/>
                <a:ea typeface="+mj-ea"/>
              </a:rPr>
              <a:t>New innovations must be judged against realistic memory ecosystem business models and affordability assumptions.</a:t>
            </a:r>
          </a:p>
          <a:p>
            <a:pPr marL="355600" lvl="1" indent="-177800">
              <a:spcBef>
                <a:spcPts val="300"/>
              </a:spcBef>
              <a:buChar char="–"/>
            </a:pPr>
            <a:r>
              <a:rPr lang="en-US" sz="1000">
                <a:latin typeface="+mj-ea"/>
                <a:ea typeface="+mj-ea"/>
              </a:rPr>
              <a:t>We cannot expect small volume, custom memory at commodity prices, that is only for standard and multi-sourced. </a:t>
            </a:r>
            <a:endParaRPr lang="en-US" sz="1200">
              <a:latin typeface="+mj-ea"/>
              <a:ea typeface="+mj-ea"/>
            </a:endParaRPr>
          </a:p>
          <a:p>
            <a:pPr marL="355600" lvl="1" indent="-177800">
              <a:spcBef>
                <a:spcPts val="300"/>
              </a:spcBef>
              <a:buChar char="–"/>
            </a:pPr>
            <a:r>
              <a:rPr lang="en-US" sz="1000">
                <a:latin typeface="+mj-ea"/>
                <a:ea typeface="+mj-ea"/>
              </a:rPr>
              <a:t>Repeated cancelations late in a project limit ecosystem appetite for future collaborations.</a:t>
            </a:r>
          </a:p>
          <a:p>
            <a:pPr marL="177800" indent="-177800">
              <a:spcBef>
                <a:spcPts val="900"/>
              </a:spcBef>
              <a:buChar char="•"/>
            </a:pPr>
            <a:r>
              <a:rPr lang="en-US" sz="1200" b="1">
                <a:latin typeface="+mj-ea"/>
                <a:ea typeface="+mj-ea"/>
              </a:rPr>
              <a:t>Lesson 4:  </a:t>
            </a:r>
            <a:r>
              <a:rPr lang="en-US" sz="1200">
                <a:latin typeface="+mj-ea"/>
                <a:ea typeface="+mj-ea"/>
              </a:rPr>
              <a:t>For the big investments in new memories and hierarchies, we need to deliver for the whole system and have the long-term strategic investment and commitment.</a:t>
            </a:r>
          </a:p>
          <a:p>
            <a:pPr marL="355600" lvl="1" indent="-177800">
              <a:spcBef>
                <a:spcPts val="300"/>
              </a:spcBef>
              <a:buChar char="–"/>
            </a:pPr>
            <a:r>
              <a:rPr lang="en-US" sz="1000">
                <a:latin typeface="+mj-ea"/>
                <a:ea typeface="+mj-ea"/>
              </a:rPr>
              <a:t>Long-term reliance on DRAM has limited our understanding of the complexity of new memory markets and new hierarchies.</a:t>
            </a:r>
          </a:p>
        </p:txBody>
      </p:sp>
      <p:sp>
        <p:nvSpPr>
          <p:cNvPr id="9" name="Rectangle 8" descr="Enter Chart Description Here:&#10;&#10;End of Chart Description&#10;DO NOT ALTER TEXT BELOW THIS POINT! IF YOU DO YOUR CHART WILL NOT BE EDITABLE!&#10;mkkoexcel__~~~~~~~~~~False~~False~~Falsemkko__4HooU0THZk28POP9trq+pbTvvzd/gcV8t56cq85kb3NDTsUhojRA0EsgEHHMH7oYP1SYpn09ysXVivguJdhTvfyVMsBLTGvcX7WPTor/CmV9WzVfHy8CnMUuNyY3ZV473ScLfQTvveA/j0bn2fyJT/1XWBTdM9AhF+ExlJ/xLQzBZfiIiuQBaQzIGWXVDFoem/VVWHtmDjiHMMB8tiU/YHpdqmnNEykU7mJuBs+9wR3imPn3PpwsYhsjByJgCNCvDEh2ZixgSaK6HMxKvpAJeXaaJE2NKUuixBn2rg/54rmbXzN+bHhWLIeVsVR5rFJ6cMHOaVWIdl2iKozk+0CQCJBjCdvu2lpwSWIi/s+1zzKLLko4Tvfhz1I/srVb6F7WiGHydhNHIZdeVJaKMWJp6ICacwFEKDIPaVUBdBekB3dGzID6tJfsODHLFzt7HbRnXeOc7ZOqMV402NGSMc1Lcv76M8VPXswgzfWc3qhzwNACnnCVwPwG6ykYMLj1t3O/znD17AX+Nx3WKwjzhZEq2A+vMWtlqycB0cVLiw8Bp9e83cNsCy3JsQ0/ii2oUjOM6w+R5LSlWUl/uBSd/vF5+K9CtpKBoU1rIZCWA+Gf65ppp26s1VRu1pjzOUyL63qfFI0TSvpGsw6sw1xGyb8vkX1ggufe3ws/Lhwm9IqacIUTX2nY0rWhtBbs5AprNyGoOu3p4gAgyyPW/DBxf/J9o9SQxCRwyidt6xROk6Jx4iimWmecOFrd1919iulxQYK7us27jul8JLOVJz1ZtrMryZlRdQmwb7Irv+jiTLu4FB59CF4s68Lf72D/1gy5dXy44Iin+qNAdaPzmLI7vb+uU8q0IdA01mJm6kqEt+zy9ALsjBIO6lolzCe8E8ToMyGqbv4lEElaZ7qPOxswdgrvzQyR3KWKPPSa+tig7f9LJr53cA/WPgCS+zOE9HsI15HyjXFAK+iajf4LN1APzY8F2pw32gnzahnBoYKI4FrSwAyGTFAJrqrUZ3KEqVGt9R9e6g0o5BVSZqeC5JZ+vzdvQBdfWZa0WJ+0BQTSjbqVWWGUZ4tnyewyFCQDMWbt/kcI92asSOziEKfdhaMy59DCh8iDDkImZnuH//coVwQHVA48n92K9STkPPN7CZ+0xUATWvsp0u0AqR34evMHSuwZHiUuUFpBffIhL1F7gcMW4r2QqiB0l5Rb0HEl24avjzQWSh+vGB+ggmUKLeW8jtyHe22/QjMjGN8xjjrEBaWAwjkOBji2aZL1YRwxOHrG3i1lmtU/HOk1MEhwKwz3VArC9vbHWSxMg+8T08Sp2mLvut+JR/yLDX7NT9AIiB8DdDzpQEFtHCcHv7VQiY99d+WUrstuG2FWi+QeFmflXBKsvuAk9mVOAhWGHs+7nLco3PBOTNJb+UUWIBfNAcWr+ZBnM7OlfFXYFzUeqGwiwze48w6EIya+qJ5BEtRIN6SxKpn+AO4eRrps6BrDNXWQcwfQX5i/Hb6rOf+YRckEuH3mF95x7DCgqpZGGkn2Ey0Yk2NEDHuTGsTjzYjq8npOoBNj3Eg5F3TiT5OE7UB6dv8UZt6F3fra+vvMPCUpTx/oSi75I3E8TYYWloAe15QHqgEBmCqUCPGPhGQItszvJmYegMJzUBPfqUBMek+WzzxX3GAFHxStPxLhY88FfYBGMCOoZ0o4rWG/T7M+yUtR4kaB2/6DYEo4KQkQglkQ+XF86U5GmpUF0JwZp+3YUheBtfAkEoOiDYTb8TEhZ6tYJBcKfiTvGRd14lbZBNSAF82Kb1GOjmAyn9J5ijC48tMGQ4OTte/FDMNysbRNQkxdMLlGCY0B/VLW5OEN6Z+u+TuMqq0HIJkszw90Ww4HF01WOCgsQMGexl7cbo2JR3w3nPLIdlr7hVqJc2wGr6/t4H3HppqzoH2DnLByY0z5XopkqgIVObVQMiwwTSF+cqIPu1RDDERBlF0IBxFnb2rv2jTCUwO+8CRhkxRqnUZszJAvbe+cug8KwHjomH6C34Abn29O+rXeNsR8+UwhkMmYqZVzEUVjuwka8OT7DnWog6qV8sQb5S4JkClArOBWNCowmr+cc0nOIJzAgz+8wI3COMc3Ya1fnE/nfp2byjR5j2aigvGvBG7xqDcMQfzR/9MFEWzrE/EG/T8Kh43r0O1K4Nb0DFnK6VThrRI9p/KC0mxtE7Xt6zYYcUHS+ejvR/tyc4OWx3fFa9a3keoUwNjRyvULTTlvvtvk+xD+3GsNvfzjXvWlq+kZ0yOdHDqlMhemCfn9TG5X7BOofCoiaLHp0pqYtqfEfYGfP8O/9cIFSmzYRQTt8C4LCym4zABXTTUuSHq2ZqSSJBAhYJriYEQ6uwH1B6M+gkdsJY8tescLDVPvDQ4rG55fqENHAo5oybzDmpM2IXIXpMuonrHaweyDIo4N68fqr4Vpy1B6gQok1qzAi5TYSVDG3tiwiKM5jM4ZSYmpx5zgdMgV2Z3XyqKIvUM4d+2EZaikZIBr5XkiGODE4g7K3gMG0kYS6fBOSTzVn/WrQZ/y08LXJJUbwitNhjsiOoeiiAbt4rdB5VtAFSrKqZKWMP+t81KFWIhuNuelvcqegK+EiTAeunhI+ShXjR/TgOM/tCaQyNxzXyp4cqEYGydh5H83U6UoYNS1jII2ZReyjWQylr8HO2OFHR8z0zQXYZOGsWr+i2yKJbMXSB/op6zMIuPl4U3ipAFl8HngqwCIyop4xNTwk5725CIfZcyB4OTa2od8xNb7Q55NB1JRt/zHSz8xVlk3zbhTEt6BQCQ8fSkhKjGhTp3Lpum32MnAEo0mkIBcGYYG0tVymR63eQIKfNPSBaFCsXNb/rw/CPlZuQgz+DhgRS8NzCELXIAJxmRCL1yKrLNvWUclWrZWtXfRLFUmhnOh9Y6mBYHhN6MMWVWje4LgagGZCRb6FSSuuVedkb6qZggwGCdyh0nupqtxI64fj+qwN6F+K3G1AGSGgARSkthmpd/4g08rxhHRWqdIjPeAZodXcwVHFujrFoAPWPH5Jasakog5NZq1cY3KHAqbc99YkKRfmvLQIqGU2bLCN9Lvlay2hXRliSAWLFr4iThIcmAKukQAny1BQTr9lYqMD4f3xhiammJdSnJptxli36FHWIvFns4WClHOFVW6IuBDpn92wZjJJ557v7OxMpdo5+Fy9gDiMGhSj1KYvo8xj0ePeCqGW2B12HPDl3Svz1fg5bwC5NASU/9fcurOwM7PHqmtFT6NQOX4Pzelf2lBBqyZZdIpaKE1FWs3ccCcylwgWpQHbunAgu4cZPC/IKNoDb7IxxCjpUBJjvJRgdmaDTtj4j/nphtK059jeJHUSr5ZLIgjVOGgpuAibZamw4zGtEOdVp5SiiKG7UQwtXwwjjdrHyUsWkCQyh7opfw2xMoNRynuiI503g5dUZJkT4G5hsh0639smH8yBE8dgQD044Ph8mnlBq96vMbX94nHeHxG75rk5vZV1E3IBPgP9s8c4CJHfXSL3AmpPz7vzSQFEUVAoGikuIRyBIQzw2NalmvUwfWgK/avBQF1UsXS8rq67HqYKHTNDRpxkskdKqK6beMbGq9b8xz0PfCx0YARQQm2fbPSTx5bOoIIDhCbLbE8lpS/SC9MZHO7eVeG8br63Q6HGIgEBl72o17ns6fHB21k2TVlp5VExEetivW/4zNkTR317ACpP+8tBwGmpFzXWXY2ihjaxjL3AcxrvYYhBDL41uiOJaGrr4KRSDitgdCQuaXuKIP6Swxr+fFRMpRrUb6zoG2Cah80gnqBRvTbpk+1HX5hZryfZFQ2pCQH9o2uX79Z2MQGrr9B1wEXHWt5/ULArmkLug60GffbrN2/QgCfRnQ0ez/ymtWNicgS1xzMIrbHowVW2+Y8nvTQW9mZxopWTwlnyj+reGw+lBNDpE95naoikkgDZPjtIECy6FDvpJHd9NFn2SXWgfARwgg5yRf+JkpPMlQ0cm88DE3ibYfASMClSaKAtefqZqZYvihhTLFGIEYJWjep2Lm2brQGfaDi7EWWUmg2oMce8TJjeE1wURr5v/+ov8KeDlrGdw48xLN4UmCa1h3HYMvWoABefaKle0sR4EiLDwvmO3DHvmSojaiK4ifOZ3epa/yCS78GLFWSxB7ZZxPHP0HqW9MELFyHcdk3zklqSf6kiKf28NosYWHqx8sYlRp3tvzTgYRUeKmqFzWHAZhaTaw1aovVkGCF6is2hKIzNbI0D0kKNjwvw8F8TRPYnboiw8hAS1Fbmp1CpyNPV6akldnypcGhNBtmweHJ3KTXo0/2MgXNeV11on0Kw8bVfBLnmTF/bUB0ij5kmT1nuDijpQCn3JD667sXtq2QfigPkGB3rCZHYoO1nZeSaEtFqnveBriqD353TmW09YOZg+aO7gXPfefhXhkA8MPX0Af6sHYWAqWQmLOlUhsxW/Hwf0ToNXtyGtOIiXvXPa5L9n8qlQ25P0S2HGPnuRWr5WUCLfP64NPb0m0VIQctpmXMEDtERjMtDHGYg7FFacn5O6LbKKlVL9mNxRVT8Fvh4PwcF1qncQZjV8ZTZGfz7NrzYQfGVXPOLne6IKul8NhXYbl+jXPAZFdKcvhsvmAxBx/KL2DGMdzKSn+eHgLldaJvnkeWQAW/HkPWjFicIJf5WDsdZ0dgS2+jBdOiETK1NJlspElW1z4fnQytxbO485HGA0tVWngVbSsasKoq06MLFKcGbY7f9yXrtR0DY5bkOl/5Jp7va87z0dMrZBUKq9CECZ5p6u/cUgIN1tJWVOPX52H379RdOtlkL7Q+tOSTpLbzbQyQBcExnLo3a65qbj2pgqx+mPtHj1kJ/XKKi4yzURnqxrsNA8is7haL36wAcdzqqrT9JOCDiio+/8GmkDCiRMxQACTyHupHNMkk0+9uAR3/YVlLXtxEhEfE9ETAnqwv1+AIT1sp3rj9V1tcBNH+q/Cm2U4dzBvBm5Hj0mVaYb948/gaR4LQilf5a2shucNUmmnFkm8l8FbexjPI0pnBWFrDgin9ZjCqAn1kX1qyNXo42T6g1XeXcbCP/NAdepFKVkZunAWn9KuznndZq/KzrPGgmj6GRcPU7pMq8DwPccuPSTF85SvjjOwL5+USsz+PtRuxKUFLaoWSnURTZdW37dpNSLf2ro9/+JMQQEolHuYRwsNqih47Ozsaik5S/1+CKm42NWgmymsXWeIu77HLdwB6faJgtneLU5kJifbYnos6IZdSsSijQO5cTTGehmEX43efI3Yd1yZ+jf3eKD1BwL+pjBPUYniylazyfvKnK41kckMaAfstKPBrkD30Dysv3KvJv907ZYQ66nNQol8ms9saAFpSuroHX6NKtBc30Ae5+Gj4RgAI6LG89jWEHa8+68taXM0g3PtdgqeV1P5mw9wmqavUaf9s2ou/JmgWP3A0aWOizTL1tawCvRbZ4HKmraviW4+nTuKx6vYuAiheftOhblKFR3UtyK0qCr9P+XTFGBXJP/UWYXIeUjIAI1WTHUzyVDLbrlqw60dl81xmV3kzmzMp+MK17mvreL+a0Hx9FmKrfeNmDFV7Fe7KP2Aygz8Ct+zwJj+6vBxcWNNKPVHlsa9b6Kd/IzLQtlZbV29L/2qh5/lpca6wk57CxsxjN4txwGSf93bD4pZHXWIXli6bBfMzQ37HCrvUqBBArp+adclwzaB5DyJWgWpV6qL8imzQzPo9zP39Hd01d8WeGC0ukLP3XH1AQcNDs2LPkw2/epwTWd1dnMtidhucezO4V8z4zQXYEbrk/D583DLqfr+szkNlmVDXsDImDkDTdmK67QsFnFM35xBkZnt/VE0T8twAo6tYA+2rOzD1s8eXlgI0adf62TwgAq9nK5Z2pbPZ6MTCBFfva5HglQtl427PfcfoaGj8R6KP0aItUDDFWAB/iA6bj5g7EY0SmDboCxIDVr+MZ4iBpxUQkefxbfoIansrfSokWpHaky3FXa4F4HnoWKtc8Ni7tRkOj4I/BsMHEmbpZ/a87ozr7wo57h/b8mbz8N5Qj1NtbmuwiN9klVvUXYdld7CJIGhqdqDdjD8UTJzOv+6e/3o+6Ej5VXbW+nf+AAZ5qdjmTq7j7xiJd64fqhCDMv94/+v7jy/OnkTK02JYtalZSsj4rl0JjyU7FPmUnV4C9TqcK+pX4EYKN8rLtObldEc31K0Lu9t2gZN5wk+h/aPjAgMoDhRsr8yzcAXlGssP76beWbCYcM8FSv+L8+evWjkIVAm0Bl0u1eigyOojM9K/dqTTvjaQ9d4RXwPo4RpcPqIBYvAtvEF2tbhsUKBBV5og0qHhxjnEaAgOLwCtsdj+JXy1TJgmGPUSln3P1ZeB2m5xPuNH/i84eQ3mxKZiM6fHrIuKZYmdT3nk5p3MOfNtw2JAeqoce6p86xF8MGhB8Hb7P2A5r02XVqx7ReqWWRHzPPrvc26Q78a3g6TjsqAU4iuyyQHuchzFTL/eflJpCf3xqc/0A1n0F1zXsBm+1sUcbtbkbapefgOu42TJYqCHDAy7eF3vg8jbnVoHvWC0M6keedbwmVgBYZgY2YTI4Gfd4D3iJNIE2KqXCM9iNXZ4o2u/CLFZHrNdiPQkrYkhNXRYr3op3b0SXuZK5on6ac13tJHIEbPYaWFWux4CRB3p7GCvPE/rXFzlYVhf5CuPX2BtnCqP0ex4k0PdEvONdu2IfKG0YaEGh4wZ7Racgsl61voKfnDbLZ4PjExNKDSFVo0LfLcDYbVWK7lT26n6MZndX19LDOZIkxkPLlopeLp3fYxeAu+9pHrTM8UHaTz48hbPyffrUy+wsSuu0GGVS/YbwJ0M/Vx+QOHegHwb0ZAdSKeZUQXDcjm5o/96DCQmqLiRZXBxmrT2OndGVJ16nu3UYdjudElbif//dcfN+C2eMzmt65W1+62V9thYpQ9bOjqNWbxCvUEcheEUlSbXf0U/UPmyvcU7FGumOEwWVnhHiaDiN4b5eiZu5BkSMUK7WuMoFdrIfm9lBTBY2DLR2plBcWLsEvQe2UTQo7/j8fGUd3r31t1oSUACxrXFKxvCD+IbqeUSvccBzTRPR15GPVHEYzuiuVZrCkDCLQL0dNSsg5WekhHaZ7G5MILlUtQaBMXADGN96lgXCBWRDWSK46MH0ven39LedBETqM6kZPYLkM/wU5VBpqH7sIw/oGbBA+wtn9LksGbi4GCkhTfuG+aUHebMkHFIEMyCc7QzC6v4UeDKeIXJ4bHB3TJ6xG3AiN02Sdx3U3v0jFUYSla3A0zUKyUFHnHWV0i4l/ydl6XYVaeMLtjaKifn59qNKuVEP4TmmVeUu3BcB7Gfi7ZJng58OkfTJRN8eCB8wOpjewLdUkKtzNaXkHriIQePqaH36hp3D9K2HjQbLAkJN31X9i9b3ZytGnrBzAdTYM/L+HIjQFsVO+YTPlkW+rDNee7falx6LFo+dBi3Mx9jyh543iFJ+iMYK+xSf6hecFBCo9/UwKTpouX9a3bWvTQLZH03sU2WGU05TiXKwNGli5ZsWWyUOyu24Y5GSPctlM2EH9J4m8WLla09Wu0PVI0tXx8Avg9OEYEaRwP4e1OBlwDL4vMhFXz1Epy4TMy+oSwPtq028Q1IIxtkE1MLLYpWkqH7eUPrBB6KMnztyrFGeMPdHbf/oFquK7w7OSGTCP9qg5zpcmtvxgqhab5ywMB7NzK0reV678k9K57rhLg0MlvsXeO0QgGSRUszZZeDRgOJUeoQbB9aYsmeki5TdzE2masmrWYxx9BuAb0Foj23BX5g8SmyQEvL/hO3IZlSyQd0E4z/tsjohbvG9Ao+zKC9xQmlerEoO5mPVQmii1zNvUWdxuI15LbrmM2+nnMyv2LyRF7eV0FkWrx/58s1mCL8+ciGpaheuY1DeU4QRKqeZxCNJq/ApLKO7zIJ5S3lG9cYKUg+qD+zaqb0FiRID5VeRm30SCRy3wsMMNMSa1mtkEEt9B+N1zazws/MwQG4KGWaC/OmAC7RLFgNqy8Azhm/73u34TJvQRPJIKsMTOE6bHTLAentjuDNuQrHf/fU8S773x5YaWmsqJKvb1O5WogNVWg8sIflsInnGkSL3MfDHKTWWZ7F0mTW6md70wwR6Gr31HgEDRPDMMEyIT+JatDtRHKNmj534066IEbqlBiImqj2J/paspkglbB7eYS/vvBzRPGSsO3EMlhGlF11N1Q0AWXpEOhcfz3huF9U4NLIMYtlbBOxoPhoWTQkYUMWXOmFNFYfJz98BXmYDjPj+OlpQ/5zbvlzXRwZ6Y46WKr2/RbJ/ZeuMfsI0bNkB3F26K+wacGuxlWof4uJzZ3JeNqCni2d4H75avYGziy9/TuNoy/WRhVS/xvxe6FVMrk58XHDMaQ2V5wbIHKDx9OJ9RdpCIfd+JfNymDWKv+4SqaxyIlF/1qt5QEPEvMuAKnxO0+7LDiqbKugbjR63nABrHDQcnRUtzOOWAsZX4F0tvURYDlEk3P2gz4F6LDH2sE0HarY3kg/cHAZ9sT7rM723rtfbYsanv9SDVkuC2vQE2AkltYPH/ploUO4zL2QTT9bBMQ+elPt6UOOedbKrWeziGw0PUVIQhgsUw6Kq2Lu8DJc22F58MIk0LeegKpz15ZhOqQuN5bjJQi7DrxSsN0xfxP7Y3XkCnaN/dudywIOQ89cYgwxxEEaMoSyr6mG9Am+CXL+GWFKCG5S2ssin315pto+WQPVYkp8RfKxS76w4K9ngcpB3BkmD2HA9ak3bcLSScBevoZQgIXzR2u4utdHstf7v0sS7GkPIlKk+3wDntldziNW1Wx4+BjZqJtmAnMWOI+kzT/FtLklr2MH9Qi89+kYtvLapE0YVJ6bBmONKhMJJ4f55pWATZ5Bgaumf9G+kDRkOALGr7fb15Ce8F/GhOFPrt0jNOerH/sr59Ph1iYf8c2Lmm4mj+ZfRGYYyCPYzuEM2jvleoVK8E6Pxnv8ccrcHMUDlWnbbBYnuNN+66ofOuFKvplXUMcYwRw3wDydRSA1tpeBDqPxXDXNZ5veGYzGFlPgxk+AT45HCZ3qFYqlVa0vCVDK3XaOeXc3djHQXB0KaR7Gm4pC1DST1oQj/VHFrb+ol4WDMLovq2TwdchNgXNn/T9QCLqP+0cfHXAOkSHgXZu69mW+iqHJ50Z4tYVTmr0m3GZo0rUMdIsgps8hz9f/6MHCSHvWRv8z4z7g2V5dLOTCh7A5B2Iy8UPYnUFl9zhm6fa4lA633aAyS/z0bDiXcCxgKX2EQ2Nafqj0I4k2RupebEH646bBByT9z+dM7DAV10uA9RUVvtQWWohmeiNDZfqSOQmZhkG3lRh0pErMP7PiL4BzyOEdOmTV5BCjvrX/UzOKbd4HDjKV/7E3w1VIrp3tMtJpqYE7RXKRsf1WyLdPPb269OQnlhqODvPeP9dvMM6LF0xoCwg9eNPqReFAD1EDKgAa+RcddeySxh+LoniXUmCIb624PZVoSggXGrAxM8VT/TYaORk/JhklXrSZMucc0abvHI57OATb4RzZh5gvRgsA0QVHbqlazF0zUNkb324HUChFp6vTX3at36pGzUZILHBwGS3Z8QHZyv8aTRD3FgHYKnILzlmmUGt50RELrC1LaFGaS7kwjrh4a9jE4E/7t/Fj8HH8bpACndH/7SGJCJOP5sjyn7vcYS+tOhiSPzwz7bKKlj6DdDGYqGcRZvSNa4uEBGGTMNA0WxvYBro2A89VYwDVCNIKaM2rkXj21B9BrVxVey/mePwemBfiDD2+cG0O2+XciyWqxm5EXmJPZq80wNvJmc6m20GpZwMNLB1rwAbaqDYF0NW9hJC5PNPf50by9rmt5hVSev57Di01OlDD+B1SG+tAz6Pxo/z7gsN/ijArU2/wA4MjoKT0kgh5fbqSAoqz4FvaTX0yn7zKVMpxR72C2fzXM4jHoyNq6HH2dlYiwnrVcoKfLXBMu3Nl2v0wMzF3mde4fVtPCNuyMrtr9DO2nQSkblc61wPRNmG65JBuooVktGSS2bGt57ic8fvI1/9vJUuIzyle5jSyFuwOM1wERDxzO9WBpWuDoxiuf6fncqhmXTA4GLN38UcpfQgiI5FxBwCdWZKNiZWlf41M5botWCHlDxq4qPJUzFpBgVdHWvhyVdyFZg8+HkGpy1yplD2tp6vKehKgM1MZqVLmuD54HNA1swyWCNwLAxckFLMXXCWGdLbxz3wb9m39q5LbMr11Xp9Q7m8qchQR8ilFUWLQ2jKMLrSgOM8kaPfRJVZqYwdZQNC6Jd1nZOUC/AooicULYU+qmjVdK3ZJsZn1s5VKlAbBxjBOcLVeSozJUAu7NoDlGeIoEbXjZ1DORm0+7XRVsBLzVLJbyHZBiItNLTDfBj/hGwtydIBH/uDtEVvMQAfn08lFr3Fg8lmU8UEKwyVIa4xpt2/ClO1RFOS89QM9e3/b+G5ORYWya6K0hqt4eOrpnc2ZU7/+Qsc+VX3LUCYujzRZUOgYnl5o1ynrC7qVgeAPjOeuCXdjjGD4187crl5laKIJiojzDfJyZ1e68aNvmmpyq/9LABJ/qJwC/u2wlbG8wBIj+2GOl1Dhm++JvPAgWtZ6ly4yK2yXlOQIHR5nhycH81VUwFrJSM/C6BlQMc0haciwaqOnkaMkwj8eDvkB7KxnUIzH/cgFMVqV5MSX+WFKL0kxGMMr/ROCmIp+8O8MKX7opOZY9plz7b+2fMaM2HNjYvwyrMdWDTGAJsO6H/3TEjlnFZ2j5OTrE8yQblzEcEFzUa4QQZjdoZp8yLOANok68rd2v27XnotG7T/akp8fVKDzEynjXCetrjj5b6klgvpBZrNBjozMzgK2gI3H4RzfvdQm0nyFBLZV3DY1qBT2eOO4R6u6safLepWnPbTT0iFuQDtY5ATJJhjBLTqvmFAgQ/UYSuasxxNbF7tTp0prvCL2hwUShraJC7lda8Rcas3sCU681fE4+TUCDUfH7WKelXA3yRv4RU7E2pWHox3c1qlSY6xphAX+Bil1EDfQocpCvrYUqC0ebfyhMtqF5UKGGrziauZ5VaSrXln2W9fWwrKqU6lxthGlDjSVtRycE0gVV1T6i6TotHGMaZ2TMm41aQN8U9nADYP6KfPHbHVJe1Z7mMfnoBUIVu7SACuGgXGceCCMYXm9dxX4TqYq6KhknO+gbIQWFfL3BpbL6+SsGYMBqc7cwAT9xO7rPzMqlCcP1Fq0XMKCzrkiDwCG9HVRYLMLZIdkTH+8Bo9ZhGvTpl0EYEL9k6aq+pi2KG56XPOY/1ZcrQ04Uc9ZD0I4CF+iO6wJxU/Qykrk4oL2mQVFNslbxVFKM4wxXq5ZElxpYp19lj47Fn/ffj/b1AangVdZBGi4PjWEwCRH4nFsjSEPSxt61+IoM7Yug811FvXAnE7Ew0kGLh0W+7rJew0vQU+NKT5I/mO94mytMviFBp2D10pvS8oKFQb37bK3dn7eBTssYJNBEjHg+0UljdbOr7rlR7koZ5eHbpvPv+nWmCQwJsd9uRnk4f3wP828q5FEyxPXjCWVHJff6O+nEY1SWKuj9EC8SFIMFB/LAiwXvVMhzKCak5ovF5L2G+AUKv0dX9ZrWTcYpuTVVY8U1B7AGxpBE6OJG0bBQbAib1WgzH76xonBPv+vqdtPH+7wvL/VAjkwoWQcI267LqRetsXO1pIJBPBv/VLs70cWAWbPr6YvVPzS55fZcwG4CetlgzChBdlakA2uD7tAEnk370zNsL/Gtarz7zFyKiIYdM1nCue4KY2MJmdWFNZerc6e++iDd4Hhx8AQYgBI7CrutO8K8COOBt2AMXkft/3S8YTp9yoqdDCzIx7ZHUUWQR1GRTqanbuhAvq3xcnyP7YdQTT+kZUvVCHT9IRRV8B5/6PqyJBDTc2+t6NuVmOnZpthn8c/MFqbZDJQLkUbmzuc/W+Cdgffr0dTrYikg4qy+bbpRNsSBRvvkhEcXi/oxvmStko3CuCcvSaTCLUsBPmGbLlm7sr+s2FyvNqZMxbdhRTRhnaDv5Q6x9slfridaq0xqC/rZjFgr+YFZfJtjZ2uXgcpXrXIGOk2j4OooMI0Vha7iv+f0PyZv0X925ME+KjkcnbXkhUcXWBpqoerRCJVrXl89ZY+B0VSvXhobBu4mdvSwzvMmBDl6TCasvxPfaDXAjHazf2PrFytgrEg52uNDJx2faScfpGZJiqH3iagYCEqLLwhcheyYsuoFNLqP6IYlaXxBbVP/IwmBOelwr3dxyvpfHNHGWj4CrF9p9qlfD0Kkro/Jpes7ZpuE/Y9BeyH0hUSYk6HBEGeOkVFT6ao00I41EbT9KYyUVLdb7vhylRL9QU0NH+qpXifo4K/tOq27JRdkqabFJYMwS7n7hTjyfYjMBpYbFqhuQ2Gu+YWxnO73pojB3mtI/H9w0HAjM2vkoEGXTydDeIyDYwMx+3EDlL+bY9HJWqX5gGxyR7QCei2JlQ5lj5IqRczGbEnEo7Fpq4vy84EK9PRELn0C+L4GNfKEXeS80V4EeMM4dSFPWqcffw8eV3zDi/op4kbc+qhKjDoksF60y3bdnTGv3DG1dlq+7F7RoX4vh5uRZ+kI1TSUvK1c5YRIfhOTsrcrGeG+9WlY6E5ZL03179b/ukz6zq3u+ZTotWSSRDyYns06Qg/G3IiXWL/KGos7cq1Xg5LJAtgdJz2wrh7DoNMbGnSe7ef99qWO44AS2uXQl6doJrfbBVKnuUjAdJi89V5hggVnQZ18+yLUBBYrd6akZ+yjCMqH3eepHq7i9VhB3Mw96H5jipj5ADAg085fcVZKcwi7j5gc+lFg47oU5i165AUID64Y4CtvaUrsqMkyxhGM7cqFhcBG8GlkkZsnNP/dRwQkBkFyUGD6lkTTL43lMaaYeJdVDvcMtUkr0Rs43Sg8Qk0zdeIEwlH+iQ/0hb91J1mITdWJ5BaWoeK2RoOidIffQTY5nHXTx9+O9lVYLaRpE+ZLOIoAKinUo06hqbcKuHfIHqiFaugtyDyl9inbqI5x9+Wrjdmv8z7Ysq/eakvx+6yhyVQfU9DHCzkoFniQzM8H+5A2T21DCRezKOKoz8ZxzA6isGonW0WkZLIcXfZpN+M76VIoHPzmsJH0/sDnoOK17ertu1IASJkcXpaPdItmm3L6pjJZD6fVJED3G1aKymDEZQ8Lq7dGZddpK94QnTzE7pHNb6+DUMK0eadptI88Gdtl+QInra3AN2Ja6+d5echsV8gxN/qUYo6M/ZqoWixmuWZNX7nVYd2EVnK/fG1sM0O/bV+h/f+r+QrgfRj9lztykFvBOZqrhbAbJEg7kt2sbh7O1jC4Xi1EExDmEXHfZKv5drEzcMmI/EKRnjSzfz9W9dD9rxVTfu2hGeg2JrzUlonT2Y1PekZ+n9UcCg7ggj/MkTJlXLv96OJNTcL/aI5CHmynoINLLGm3xfdwIpP4giPLaAYjBA06aZ6Re5IoRY+aiOb0P8EAeKnTqwVhDVai/vQkT/WjrbIhEBPRRBNUO5e8R6W2j1kbZSy2wUdYf6Ix6RehxrjtC1zmFS6kbM+82DvHu23eD12PqAT+iO6SD1EM2tm8MDSLzpf8BFlYu0ZJoEeRWAofTdqzGFJ39zMewSrNiGmQf7IryqDdA4UfbNN3VNTqyMEUhZQD28/YugHk1tyxErx4t/6o+ygPb4+l8cZtMQs/Bkm8hbfCiq19boIZppGztWDgl+swM4j9n1y/8O0WrmznnaqzwUcmNxO8VNIFZYQG2Xe9DFY0v6sU8J2yGVywecnsZY0ol7/27/StP7MN3MGAi1xxYIpstnXQuc1l1dTlAtxB5OIuxXkLTVuVbn3d6Oo5WtmA2PFgCYNhcgDSOxQjlp4VDWDMx6O+ifdybJRzSlwT+baNGVK+NGr/rhW1r2gQtDDdggXJmJg+Ktkq2mo0X4mygnTZewA8di8lFNWUKqPFCQT7wPsCSU+jGQdz8YM+gE7sVeOGvaLL+aeQcVUVgL23DECRGWavQWkrX3LgYBXHphQP5Mjh6HRuZIZx6R3YGoK0IP7nEbz78/PZcX9M+6hRoMFj0bYGvaYDhfHOyFMC779343pav/Yu3/Oor0ZWUKuJ2UX2qrb9O1dmQCzJgwN5EElnNQKBcLKN/Z6dpeHT+/NxNYxz/HyNznEbp1/vFBAoDwucpfGxhp8lpIkTO8FIkxCGB+i7PYoFhnhTGAo81lyRbx3p1T2fOjxuT8g41a/dR/+oH82sME15E6U3wSGfKhCjYT9UiToB07sCp82edaNrB4KxwsVS8eABdYwiIfI9Ektk/XrblD6/OegQSqtZD1PYKWHRoWZtxEo83/aRCkv7vtVRVMnl70GO1R1uKHpUnVkLjJ1pMkIIeqXOq1XSJ9bYz3PNZ+w2t6I5DpliXEuH6VIH1j8rW2JXFkY8wgrgaHA8HpiOuxlaL0JQy46/OFbMvHSIPCYuAASQW9ErWriR/LBVxcF1DDO1HYQCJ+ADRIunH1bYEBp5r7CZcQsHFX5zSVEtNBuSGeJgnCNKBzFD3S/og2Fe+9j000GbIQAE5B5Hke4LWKYWxxxyouuGrv2AYcAmy28/HuwJjrh71kst4Guv4Js15Ga5CbjSHy8nlkPaN17d+FVDKcwUqUUVDKP8nMfbNAfZQfcq5O/Eqwxp3PlrfF8Db23OANlL4Pr+kTAhKywIfpJlUy89kN3EKAY9JFVsVl0we9tlNzOJMOqf0oBHRumgQIqP5at7RlFuPVrz1pLYDElVm8BkP2gZy9/AjGso4efPheoBlT++DYlS5HkO5ykq1pMY0gEj892OJk4DAMRA/SGWQA1HG9hoE0JEw6xs56OqdOoYd/SVrQ7scRlDuIxI4/pWu2dZDy7+8x+a5PluSNqEnWhE+eT8E7TOpVoM8Yyy7PROVzw3SLH2OkLi/CMkgD5+/iwzX/F+8A+e14E6PDBbUaqX59jEQP4D6aUltuMWc+Z7YxkkYwue5IyP73naFxjvl5LTgvyOGxyHS3q+/ASihIgZCqTw5KSskRo/LXzPg/JXrlLp29QP3gMi18lML2RfT4u36qNMsbhvmafCpYZDu/cYwEt9NyfQvqRUbbuO3cSeL6lg5X3STho8rC2KSK9ii9Dj3WCYVQoosGT2L0nBQXHJmVuHpKInHzlgt3wjz3lVtrwEzguIY8sWS3YeBxrcmgPrgM3gqlm8paCFY2v3ccw0HELrKWPA8e+5Vt+HUGZmM1RsFTRineB3i5cz9Fl381YLifG5AxQ5IjMADa+3N1qL9ZAi8uVa/5NyBu5214EN27+CM+j4+JRl68rMFA4AWe5upbsfWrFRCWxbOZ2WtX1LLauGoHq31IwUyZr7M4O+LczXXlZj22NQdf89WbB7CDh0fuewZa80qIJ3NpdpJXM9d00RvPANk4g1AHX7VdqaExEWORcb9mAt57ZnwfO8Bw2J9o2Q9MP+eryCGcpdxIvA1F68e16C8OksS6LzOiZINBcN/aoHOxT9pWWNuNkQs1lhuKi+UHgbH6a+sQ0/QeeciCHbkYCfev8Q9SmmhQWWNmUIB7T4GQk0ufPRj9+dlq+nuBoG+eTu7YRcm/K1ddHlI90URc41LC6e/29LvQrcOlYO3QeN/O4AAwJCn/OnqKKlL0aQM5ugLVIIwyOWzFVtodiqaeH/XkKqnGuguh1wq07kNysOlaPVbhvdvirehpWGolIsr+u+WlvDwHdnZRGnUZGyap8l7QnTynj2nzRwZOmDkR1RBjbEBLmi0suvAAujAOs2Gwq6Y4M4wI2boyFTws/nUHQq9EQ+LfVc4vLKUi9d5HTkvsfckS5svuqsx4n6V9tVlWT5JPbO0dzU2ktxcTlACm7cENReJZ4m6RLkJbD37C7hRoxBpQWzUwS0NIl7II/2o2yZc10QOKAW//mSVb1yYFlMVdHlC9F3nXzEFH2gbopCuaa9R6uKelJ6jFq2NYIeoptfB7SpB8oxEGYMheGRstGFXIWOquHUNP6HSQGs/uMNwu0SiNc9Sa6Iw+VM+swWaBoA3Jyb/pvc3B8tFBQPwRh4BEkO+SgmPQpH7FP2jXdCIsTQS54LU2O6j2DXX7GSW0O0HG1Ol11HFVb1pk/e1nozik2McFhZUGA1Td+6opSSgAn3OXeARbZmjyyYwfkcR+NQW+d3iLuxapoR5+D81UDeK0zVyvcO1FNJvAI6dCUbGIp0aqRLigejmsH98EGOgar9uLOoRQ+0m6JXhyaX/uammoe3YEFEtTegwSQs7IMpCB2LIu1OJsBWXO19nXx/1goOfp2hTjGaO5DgTCmAG87tPT1qOfcYJ4AhxBOizAOmfqEymF3E5XAI5qyfv6Hdmw8/bQM4BGFn2/0G1sqCxqIYrTFhuoHi18lbItX9+7RMxFgHcSOR3U4+Fe9LihWELU0qp+BBjbWkR6qczpRmUKHpyz5x7JrMp6gMS8lJBTFGNElMGg7w25+BQWajD5olHz69Yd3vP2/ql3tkmGn+WmQA26AnBCuHUIGjS+8yXRII6LguNy7+oXE8RiHQOxya+mCC20DyWSsaFJy1rpSMRD/UfHAWCk670nqTVTlkNiMuUvE8zGUO+jSuPIoRJlCzEd3REXEWpUoXBphhalpT91n5nybog7rc4MNDQ+B1bQaQjM0Gi19AxiYfWSaTBlXIsIxKhkQ0Mrf506slgvI0AoZEFZBmRciCw9T0JRHhgaP+TXBx3rVMRrmZLPmujC2ztp1Sy05eWWPsiAjDxExC+USurYSMz9cSBqF3+D82SNlYaNxu75mfGuPCjNU+iKCRN24pm6mmnm7RsTDLc7bBsgpUGm13dNi+FOezSRVUtMDD8ViTMMvJWnUrmJPtRExvxFcgpJqKCNQhG6JnwzcBLkizpKo2dHbe2XTUXpOVQH9BWfAZBBA8aE0C+IBPLrM6bTwxS5voa/EwxeVca3C2r28ZrpjJx3ae1yqGISlc1zmuwf+Tq53VBYdsAL3+qD7+JPaLv54IoFOV5GELkaBhXNvB8gLZ8aC3ipWxYTSZdGVTjRACZ6F9c7tE5eNe5JUy6fJxXBhWTNw2LH8bhQ7VfZ1Q7xaQNFKM0nMIxO6D5f+bJMd3rS5Ynk6r/EqMJUzJtvm1tkylN+hSaFv6wZWv+k5VdGSegkL5Sd+PhQhp/gENvSmYTJ1HflZsYTUH2EowC6h6pEWsMqDPjMRNOma6fVb8HZUWhgNKaGtPjDnC27gie6WXGEsivHlSDCwYJDfwGCq2K2uGCppehGrLpNNiyjAa/9+d7a9RuFazHj2TSrWZZfU40h8ayljz++yJKzM0CCjpss8vY3YrVi0bFItqnPg2KexJCBZrKPsTS2aniv5mXeg6Q8iKC44M8AVjiJbDv2UFYjb2ZnkdIwcYpQmP8hCOx46s2NJ2dikbbU2vCywv4u5N0Fw8o9yj5iU1eI10qncV9MKpIWUwEgpHw34b9zsefIOXSK6yldWLH6qFe4GTqjczLGNeNeT+4+z0ex9WX2ve13sWkLMhNefiNo7/yESv+U7zUanRMfqdyHBTB1qLwRSe9dMf4jr/cJe5+rLlYXIlKsp8SCH+fyKhou8Zz3iw/tEGdCiqfoZsfh+cYKg798dxY3qq3v18sqIbt9WluI+qFEqnkq/tXmR57Vd5aVdYf68kgsaCilM8jeid621oGrEyQAmj2crc24aaOJ9hhatRGjgz76eSzyJeGEffvrCULwNPPvUrJxGkx2ZvgmyYY5nGbCLeMmr9Ywwa2dwnB+HWZDQz8Q3WIeVQ8R4gnisuoDiFvSmRfc3j3844A1W/lt/rC3wYHc5hIH+pOZO2+fSvZUPbBCVwGrFmZXCQn0VsowqBJWf+gWSLJFhB3iILvKkb7IBbMmdaRwGGMBj41krJlTnOOZp95H6+MRoSJb/Z0Gag3zn7xW3CUuXw+EGsZ8zrCrnXRzVLgcOm9z+u8KaswPJszQDRt7tvPuwtNRlWZGYOQ8Jxzluavo0LxrVxxerGiLGvEC+1AxmI7+j7iG0lgkwT3AamblfptYriNyTnc9lqRTuNuSt4Ch0lszeo2cra65uWlvPVHkKwaXxWICVx6bfN4ddnqpdy7o9nakEZxsp9fnn2Z3ELVsqC+UIL1LzdsTmSX1NHJxRzddxnea//R5u0rkm0gkWigsRumA4FABO0NSe22edy6p+MmGeki7LbP5YPte4L8sQKB8lp0cjA4Nx+j3uqMx+jHAFoeTkS2z2ZNL65qaLYVUEi4itL2quScuL6xSG4WJi/C5KLMeXQU6xKwl+NjuhZdIPLmdsmpSYSzwYx00ZtOr7LVFqt0Wh0lzKDu+ODOqdbBZcSV0LXsYc8OGRqzTHlH4JDtTf2K6bzuUC/NKdXNonhPD4dW659U5WwPD+z+vvcCO+a1s4bxf4hyMvvSiQeIN59uVbebVI5g73mka4++CaqGJ3+lW0D2MjJrNcCz20yP1Wrq6mkkBehH8U9GapZ36vaQqYMDWNmgN+598ZcKGO1EJ97F+H5shysA5WtIMSsTavURGOXASCyub0H/AcBZc+P/1B5uQHKyo+41/H5kDxL3XDqzEd1WPqOu3jv0iB1ppBiUpfYtNgxtbnl9VvLju2mA0UEMGrhuBIZfotaJxgSr87G6knvtfqhWhsIQrJ5CZgtvdcPxj2TTSF6bErQ2VGfkXib0NTzL27BsfRn8UoKlLPMWEuRuNbsNp1hqia8DUT8hxZFe2chrNeOa/Ha2MjpupaqAf0Fdym7aK86x1nBSNsWlu9UD5Yo1IciUAd/Bs6AzxsVEvBejD4BnbnSw+TOIXyV9YQu+hMKAiPyDsDcGHAP84t5O7kH/5Lq7Yq4MWxP1rZFuPqJxffYZyVn+Fv5//Ecax6VxaRwQoTMd+dlZhLtLOmbbVO7xudmDiBeEXg6kNB43WtTjQUohfwWG4Fyhuuv8kigzwMGtjESD4iUbqj1L3kjMjtxlqfmHq+cZklNoewwwAXjdr+iweSfA8Z7iM8359F78CX157cCpzYXDyaNY8R0Q1jYKhA+wAnTSlj9IQzQjkkiyZtqkXsaLGP5D7dU9vlsYiXjW49OCVpvd4iYaYYY72z49/2SaSU0BBIt+7hPQyeFmcPrJyyigCaeiT8IVENETBUZDm2w9e/2h0kYkELWgSa2tTsg1cfDxZIdZ+iQ/sd6SNOZYbT7e267O4NbQN12pIEC3wbj8qDW177AamrMiFl9V6kY1gfNRBZ4Kq0UMWud3jyHDyV8PwBmfyX+nr9op7jCgGVIjMbkWBjYu97dISgkdn8SggJ4u4eE9jPG0g1j22ZM/UOujm/m/ZDHPJlQc2m2HObhpZ27h+lx4okGhxWoVP+ZjGS7jQqS4QQIBlRMiBWyqeondYl3gDnrPo5vD1w/uxVRDrlXJtJVWkER5i8aB6SXRP/FykJR1AA64Yj1eSaH+Kcdt8he1t/Fa34jWRPXZTk7MILy8KK7lnaA+2bNXRDbwoJp8G4GvvMfSLr0KNRMGtr0TkGw2K625N6SLdl6lsPjPK6w4vSvVUBOOx8RCoqDUhHGquVBwkI/mKbqJ/kBtflTZaDbPSd+gZAk5dWD25Qs3nwrlW1zlwOk46q82z5S74WQQcm6kgCdqlW31dUIKIobeO/GM86u7SOE+T8MGVJDNcBvNmhfyIs5xkIJZRwLXEBf2/TRjhXJ4g75wHU0qySAFy+ZEo3GMmlAW+PJn2e+snXlMgVczoxvvntfEe7sUGy81HqwIv6OkWMUrwO1kqQt68sAtFe8dtXK8GXLO7frgWaPM+pMfcR51Rp3X3Bx5xc6uGmciksofwEeFYEwbWr2/+JcxjVhjmaJpAHiIvGVJmATjCR0+WqO3ZwtfSF599+55xVuY0QUwdYoOg7mEquzMo3gRIDS06V2rBFnO1vnnqtpZZ09Hb8Ns8ueSGxTEGdDle5pyRyjrVPKmIb0STEWxkePfMjyTD3USaRZkQbx46VB8MaSOiChtPRJ5+9p+9R6IaGSStSujNVfFBjAJJbvhAb3w4edXjT1fv1f8LhyywPY4Z29LwfFQfOgDLA/HZm1TalqyFFAll3YJyRFIQTncaYjVvrCdHkRSBLl9xQhdLBWOsRIR+MFnFxExsVJZPbb4rGdQ93udx1HagqcUc4kfpqL6HDFGejJEziQuOh2ZOYfDiLtoea74S8NI/zC80iZ/bbY+fIZFb2iPdfGS5XNgHIqx6vjhtX++CJ9jOWy+w/sZIFcgajGBxmTF7QBM6a0jCvO5heKYlprhpbG005r7UhAqJrS9ZgELGjunoWvWFQ42Ly+Zh2aGXnINHAK1giCLwr5ZsfGswV3MKVELpLtNg/pOqe2BZqoKKITFyj4XdxS6U2fqvsBoNCYoDr/bRn5/zeh6RJHLWsqb7Fi+Xh321PrxwxPXhJUVnBDC47pJqI/w4Ib12WATpqFZbIHCss2cloUojXzar4co5VnKBk4UErcIUIHzr1THE8A1OUPdBVLk0KShPG7zboIP8LZvIUF9UECAQL3Lqao0Tp7Xhyz7K+m4WNnpqLiNFi4I9B+lo357dbQM6FYouzHFtCQz+RiimYTY2CQNf5REyygpuS4Yb0JijHn911o8u5kqiiGFxrzz0iUSG7O2oRGeTAY5PQaucU88RnEXUFtLpKrrHzerAHsj9eFZRMI2rOOBA0UtqI1qYqGGvRF7y3MTiTnUdOvFC/Q+5Y8JzqBzvQOZUaV8YaPq5Hd/wXuDAoaoTSr9m6fv4RL/2tZ0+uVcaxSIpBT/y7Vbq07+/onAqfd0ym5osCBojwKXvVhMSkiHG8NHzpILGw1D2sue8LMTuKiliuoL0qz3x63vm+n7GXOqE4lMgvczWdICk+xagrSAE9QcDJChMkhdK+KWL+wxF86hpMQVo+4aTNJqs29nr46jtWyyG3BYIHE+nJOtxKWJA3Sfcd6NcIa54YISPNe1yXhcGVWm9Rr8e3U3gVm6OUmoHR1tw/mRWmCZ7Go2nvRkVoM4Kyt1QK8OqAROW2YPB1S81GmQio87UohO756XcsHusJIu45Hjo1tfaCMIsP+j0LOUjJ4SS9Ub2LP7GUz/4AxF0C/pqB8efxZLOZfCxZu02jPSCx51p/47O/Q/5Gmb1HTI0cRwCFD3QqBReZzyvwzXMTlXHXHU0s6rqJkYMBbPr6ERz2AuAUxYUroaJtjvdTiS906bJr54lRc3RIvPFYdg5To+t7KS3a/jhlcF1E6s2+mjLP7JqvuG0iYhNmlAd2RGQw2EBs1iGxjA4U8Td4Xgs6yzi+XTulgtO/gXhnktwMmp/uMauuuTcnrcnrk0LWjGYgCKXFHaKZnyzEqnU0mtRjNZtaTNDHFEZjq/GKhBCYsSzpwMWnXN9FM9gyleVRImnB8TmpGRLegRvBWFO0nSJtRJ+HR0w2zX5OGNKKYBuQavWIHeiz3n6JWJbAuUcW7YCsWD0yMyI+MFyorCTL8HUa5QV1brzNMrrtohDthBBb4Xbc+j3RiI4ecZ/mZpxp0AMUCOJYZPRnjJC8/iwSDtkJEJLgkfgL3U8htbsnml1Stg8cevE1gNXoBHUxQMZBmNPa71VPHlaS//8aG9yWrGWlRbCQli0IEXHfDTV+8bLuY40eLH6FziPkLdkLBuoWsAiln/RY8gayde0xWmYR8mWcfkwHLU8Reb3N3fBE3M2RJhHbxsPCRDMpK9khUWXEbR840QBRBos+TLt8AYdhEoz8q8Z/ssTNrpw3ERD3DtCt5Fm0vnUKyQNBPSqKmH+pTrzLXoyADY6fr/2W8ZFh9uf0Xd9MySdptMubAeRXXD3JySbr5mv/Dutl0SowXsPp2B6uzgYfmRY0T2okN34r+wZHJM00vGIbQ7rdwNxv2GQWhLlvywpkfTtEM6dj7Qh/o+/gYGhb9LGsErR9M64DgQ4VKYcPkSKT8bYE+vye5yJYr8ioRR/MMTxvuSp71xdaf5yRdiToH+5S1tKxJlrh49BeLTXdXRhOLIml/hoNUWEJy+NGw6dJlGzBAiKkP63deiSrLklyZqfdceVYvOzBzBTAzwEUOU7AAmq8J0IBhL8hsUy4is1lOByPI61TNq93liTNUXdHDNqh5Nsyz/+fN40k1BC6wOjcb3//Vb7Hk9DrUAm5G7edHCR3WBttxwDhew2X/bU5vn28hbm7uvgaOrZ9OsOtFJPRiY6PCmEA5BEXUGQmdMJyTU4OjE/NTzwQkTakr5eQwpKATY7cvPD+YX2jGkHjproQhi3Q1taxc+kAgR1sVjn4Dq2SqsUBb85s9fSiWJ4J6uIUHZF3CnU4ydIM7RS2Wm55Wa4Mq+HSfFx1oXr4iZ5JspuCAk9sGzdKL5kwun6/JHUNIgYVWjc6lq376g48bke2IKaV0fnOGGMnH1ST7onXcugoxDxjW50AgNIyaUgAqiwiW0zANPaKUOxZIKl/DOxDLMxahL0QsLxjjs7C+Bs3y1Cb7+3HAGmVT9Cwi0xiIEcYPnO6AATENh6P8PCCrJG4p1bNAXYPEV0drueXyhxYk1SM988omXPvZutXTB97Pg+Zgdgw9MVACDGeP3f7D8kFsYuAs3s68kfivHAzGY6L4PH9YhjQB/MynhLc8pSPMx5YHMYqqpZfLzn+pSeUK4SZekBuBWq/JnL+HxYDFE+H4m+9BrO4F0taq/lEdciJtB/7fpXSrpQMMn1AoYe9PczoIQ5Q0cQeWxCt2mmg+mgfC1hL+Rv5s/XtlFr34FZ53I/SPUDFJ9ZLMx3mCNGzGsI5OTUogyK3bKZqwcuPxZBehcWL6j05lVCpVDWl/FgTBOF1kNh8q1YUeiVx9YwQGdDz0GwIvNC15DKyc9qeTnEfUHd2P+t7o7HJMFaSAVbyzvcPJPl0pcnKLsulWEtb5dLsPm/Ev9oyo9wJ5Wwv1tRnMBZQEvel3lgQZUfyJFZLmwrh+O+ZKhmuAYk8MSe7aBSUBAz/xc1QASCqF6ZVtwVR82f/qR7axO5gmS4Ob2cSsz2b3qp1tZDpA/4NRI/qW/enef4HE6/Gd6Ei+p5nlm2xyA09VCnzcaI7vWgqtI2i1rL7Gxy0/2ZyZgHchsbY2Jqd446MilzGvltcumwCHFVJbrDpzkR9gAsjkg0MRUfURPRXeC2od0nXkpvsNlv8izLZSwX28nrhWW4idCBbn9CWjrSf2slJS3MhJJG1tN9d4c+zybVE8c+J2xpH/I1YvcRSpOrNqmAzNDw2SqbtujFLKhp8KdSoF3xbMkL4c9/LMZI49SyQ1XMRzDNsB+a6VkwalribpduVIKnpGdoIqQmhEPyb2DO+zD40xy9OReER8T6USrhsHH//yfHdwpftBTctABItE/2cbxp7nAl+hpZ5fP5rtmKMnJsfjCKvKWT72JGNeofC0UQFaHc6EBda6FK5R0/paXAcxjKKnPuk/Ii+1WPQTc2kHDCwMdcm5TUmgN1BCFBmlXLEXz2PdlTZtNQBKYipjxVw1/1YZVh9b+bNp2A3w/gBZ2A28bD7UIWppvNj1Acc4HhVbnND/+t237XsgtF8oXuEhwlN5F5pvY8uGNaO0Z5TzTUM2Q/AL3pH2aqNHsP8Qp1k+UGJtmp4SkQLI2BUqtRgw/QmmEWjCaz2ePL6y/wRBmM1eBySeyr1Z9CSC+lYrQgJTJJVEJLXKK+ByMP2oGe2DjRfrE+ALcUfeJ3KSEpjycaqkPPiiFPgns5/LWzaGErFCthMkclyUgqcb3Jbx2KtwVZdaY9f8xKBukKj9i4OEl9nOMS3fqFHMh57fKwgVUke6i3J7cTt9Z4R4o6+P1SVdsfNkOpQ2vUp2v+Us4xnOqxTyi9Ezcqpb/XvEj86foOQw+skW79c97Rb8UCLWYLUoEcByQ53yI+S8v+kyOqv1aOQOFt5huvn9wYv3lqn4XmolpYpJLAsEW/1EJQfZ71NWlK4ZTF5f9cl6eIHY66ZL6k100ycVzaTRg5JO5uawWZ0vwPXf+hWyLyjGIa1CAyqX4TS7pmj2+l0bcQzr+vYrLvI3qwF498PeAWZ8tWLZOM46H8ishZHkNljIvyWqUN3bXkNoKJcPs84tJkm8ZYwadXK3b9MYA+KijiaLcagAs3hP734JHL/ICSbGk0iWnD/QiVc6yRHuDs9f6Jfyov33YQ415aFYXRK5TQWyWdphjSga9gHxUfXaSoe3BF9bvrDi4sp0OalmJVJ3odEAkAIMeOAf0Z8ZnsKU1/bdgZv9IHhPt9eDPnNRCYbEjOcqpyeAUZTwIg9qqUJ0+cASyEbVYW3TfQqYajgF/Mz8gMzEpO4EliW4cnsVrxir246VOAN/PXSfKcfRGZUEZUGC9KO2lUNvT8ER1xB9hkBptkIKnhoICd5zdWE+eslyOD+RbZ2ADcsFtSSiox5AaWf29/2K2iiqHwQpzQjrpkW/rr/GE0nsX4nBqZTZ5x9P/qyzXjvq/3c3iNcWmDeGsVDZSYg5ZopPbM+Xi8C0lYPNbXy92FPi9IrIO8G2DPpC0dFFhIPhW7wb9l4iBNltI12Kk+5EQm46Ekojc0w5rArHcC75VkkuVlO1a0AvPKlfEGABjkCbvulAMnSX4sq0lq8FVvex3RGdv00cvyvbMf28uTrUOldgJrpoUARtaBspVfE/uKmpt5b/N8N+uHx3V/Me84UICdLszomoR6yWGwu857hKiR0wdLdvj3OCAavXwPlMtGL2aAlHWvONUmLiJLHMouuXrpEKA2aiSZuy9/hAHDCVBD7dsgkT/WZmvkN2zQfN/ltCOuJFwHrDJJmLLDBJt1RRAAWMj+m5UNK0brobJAYxhm+VuHNLt2LSFSwn26W9a+Wt2HWFETmumAUvdtJ+3IETKvLghe0En/YsoYJx7TnrSD10gZncdPOES63IViuvthzEY+PKBuOFE5XDzoboB8pDGB25oPVPZShJ2XgkrnaKGfe9/m1AFNnrJ2ifKig/VpLksE/Ob4V1YDeL7mRUDtslcLxMXaooi2Xg7byK34qvMUU9sPfcsDyfJlDIOKvPXB9IB6UUHs5z3jMlsLoHGG/vvn0BZyQt8jVouxXOUIyP/hOIHZo0FtmyJlmdeAzlE/KlI1WQFxVR8jQ8QoSb8ZNzq4L7eb0/T4YVQNoVwMd5oDFjIWeAf77dAII0Y/FmnIs4SMSLJq1ZanyQTztt3GPSfVlFv+vDTFEr4DamJnwARe+zJAoUUtLtELeQ4sthA6+ozrrUCdnFWhxPkzh1tA45y1xwfFvNBD1ItrnSDSjwvwDJ7ow0Bn089y/wPz3UmQjhvva+7pgATZxvvwbeFNXdXanZ947GSofcXOv3mLxmgzmVdpDuaWGU5jFUSdiOe17eg4OsbBTk6HQn8MMdb2FiWbKkltC2vARNd6ph8tR7xUJmHAqF6cOCQz+6Dd1/tsjHA9DXKIhoMNzzLlPm13ULWnrfDfby7RdNyikx1X1XX259Yw8ogx/O1a1nzdBDOoABtBO3id/69oXWdE5JvYNfVM37MWfuXY+yLRyNRoLMOQDCiMkSCZIhsnUO4/D2bqwWcAJNxYLU4wsXS0dr3biGFx2uYROwEO5N9f5TQlWQGdNaEXDLhVObjy/XaQdlX1ex0C/uHjjjdRdjjgSPlQ3ymIbi7EULZ9k9HBknva1K1JekrAoG8l3KoJE65IOlrp9J36iKOQa8B35fuaWVj4VaprK05QgjSFuKiLv+TCWqOKNjtrEsMULfwdr0tuq8X6Gbz3s/RwEkhg7rRMrvYg0/8BnqL2LBLWC88KKG9qfx1qWf2F5xkt2U5fAIWwJk9cn2NM6QTqd+VMJFmIsqXYXtUZ0BVg4xh9FhJ/5Ttuen2RfJzmWw1TnP2uHbn26qIHdS9uVFv01lcYEzr7ozrrw8ZgWgGWF4SFBnoRb388eqxWyEkFSHgljDZn39z+KHj3hJk8fSrhnwrX382BO9ghv1SwxROkUsC27rdemNcTHpuXRz/SLE3blCBWzcU6nxYqXrIa9eVL9trUqBlMNrIA8q3kqH7d2xySWaeFys0+3Msm4VB90C7bsFI4g7AgHfOIRzkJbH2GXcNn+cIgfYqYyOl+pK0iYWEQLMvFT1zB21d4u5f/4hm7aKXuOhrt0B2zvaGViTuLkgJkML2HCiJyMzOFCETr33hsr6JK3FtMkGck+6ImpyzkEDTeotomQgAMFlK1nkg5Pvd0Iv/P+QhTijXsFZI7NbThu/vdDDLeIE208stBEWrEfcpoxX2tf215CU9Wx49uiZzK+5HD8dN1EWaUyJ0PvaQcB8xvl6hAXeSEdJz2gDGGAXeq6ATgaUqriCmecD3TKAm18o+cJXde6UljyWOj7BVdFHCApw3827oKdmza6veCtmQg/5qENtu1WOrSpj42kO9FkCmwrboqWMqgMzU1c0tljA/1ZKgdBndiUuSL3OLVMpMrL4tnyar64R5Sh3yRCmxx8zj2WWTZmxBbzI/2EWbBjIuHrMlTnNHxSN3TfiyilFQMyeROmRZyaTULE4b4/aWP1I3bGWSikkQ0qSdvCMNwrHcsIwlSc7u7/Z3J8/IzrYf7fuqAvXfcyNzZE5wAkhU59EWX2B9J/9j0kTjnS82rukVQCZ4bwIHJqSkYPkPIw5jK6THcLATCth/ZUV/I5fPZgE63WHhh66lUQqjXTfwFkysgweXtmcf+EAuyrhdv+rfzZXyappLmlt/t/FsZYl0s94lM5PwcOhQUjk1LE+2Rw7h6dPunBnD4n9G2bcFmvu57Nc8ChkAmKs4wjQ7M2rZh1nfSjswt0EFDKYDfSgxaLXaoMEKveio7KGVSrKvzAmUaQhGgWs6YghpdCZTNah9drZMg67haDNgud1TEZ72ezgJIuSovrlyXGjjMSKvTkjMhPlz24MEGCxTK+63LjRVFCFjhKvu68I/ElFJe75TUCYnty3f87y+N4MiVba9BqwOLdjDUBiuSf9RwQ2NAOyXj6DDSIl10r8WpkxQoNEoWI5AS7xVqT/g6WY2+UmG8QLTQvyE5D17BU7ndkQsgYvCm2xyEOIqEBMIk6i7uZ0eQP+w3iUfyErRG5b9ci5FlrXA3UrBKEMoHEfflmVsU/kqRXHGZCAcVexT3s0/2dbsFnGpoPEl/6+2IQgrK3Fiu4GQ0zrfp+gfiCH49HPFOVyIPldQBTxKRafpPHdFOWQeBsvZyR/NhRxrR91kWNz+piBMwKVCQKWYQ6grqOHCqzIfQDmpw2Umwyz7kSjMJGGF6FGwab/d2zKJT2x8DapuEkPG8StjTG6zRp8h0YdP6zBhxrQE2WHSOi1fgULCZxnPTAhU6oxb+OPkJfkWWVLUs488/bPhyDzjSi2HdDypScCX+EAUwMONfv+B8sOFiLvwG4qqW2vrSKCZ1FeUX8a+TW/yLILRCM5aE09lFJS6iX54zWKs4CkGTcDLM3q907q8USPIKcbNvN0IBqOCEtPU14ocToJ+p6hfKvA+O0ZSYJ9aaJar8gf1+NRay823fFS5htPbf13jOVviQAQR03zTBDbr228x8mgxQ8w8r7oQ0wDLOkiMHjCny/Omr73J1232OEr/p0QlT9EohD1+0im0Nw2mM6U/c7+gfXQyK41h50V/rb0woGAseDYlKxEpAmyOCSkdaQcX2wZ9CNvD7WtDrs5nzFmYjq+g54gg4PcJamtR0zZ8FoPG2wKhi2HrLCpYJ2sl01WC5zd9RUV7TkgrS7hlZy/hfMyg/QnBH5e02RQe0i+Q+tRBXXcSxRU9V0rJwIp87lcD5aXfe2pxhaD2nvZ7d3CQn8w1IPMulM8kgKUsNVsfjFy8CeBRK5K28Kvb3nmPmuV3/1tldYPrrpgTO4T2xcopK4mRauo5rXA+bpqQXABFvehhZcW+0/DyqVisZHhRYnYBbpSn1jbAoa6PPQ8ygkBOGybwKJV2RmbKUgUp3F+gwfkoM0fYWS0EaMQOZT/CFvtWQrLu4zI3EdgwSHvpOoJymIHS3Ud5cPo4zxz6vTT486EX2wwfkj2OMSyR2CmNKWhQBRB2NvO90vMEyK25h4ZOfUwFXEcMmWSyyj7BTZnwz8UkEiUbuoa4VM2swseNNU7gi4MxWG12Rgu3StCxRw3YIbATvVchQoAXy2D5QS0yZ4+Dpss0tsba93uILfQh4ndsLyZHRRzUvkxPfK40KyRsN6WLIYHMDy2e/ez7SlSVw4qzO/TeXEwiWUuCT9Suib+f4PjhuMj+eNx0Y5Qxj8kQIbWS8K+T3vhsZeHSwfvMxhAyA/5So+61poKEDXekTlfhW5L2GER0wx7QgmXv7mdcm68XIDPq6a141k2EcqjwxAhZGHeWs36uBWH1jjJ9e+iYltki5b3oN0nmM/f46cNFKQ4X1qJ8f2dSpd7itbxvr8iJs7PynHJAIEDz4gnoeSHNiJHEaoPa1/Hc/hLTvxzYOEL1qSu4JD6rdnaTKNEhjhTItaAvjSErqTecXW3A2qlXN2Y/62EJvY1oH/Yyw3iEhGK6Jbkbo6Os4M+v6WzIqlgIJjkHZVN3yixefPUK9mp2/v6fBk2KpHsraRLL86gHiroudT9ORH/eygu5e1rsC/uUqrQ4YgPrF6wIqBKhGAl3VPwcnUNsgp83LTsDszAKvVLryD8K1HaLegdIL570Skp2ola3rVHqordOb3C/mPAz9SN5FoM0Xizls6TsF93SlXPt1M5+bFbCkezzNRMFBo0gd/ajBMA0MRQjWcAlOT95bhEHzwR5h8+A0XW4U9CImSoWU3oRd1JK/QpFWowh4tEePkxMAQZxaJCCG1uy424Gn4ocRvZ7jqptTWVXGU81sb135bthPlhCepm4xV4EOrUangszhJTZquTJMXxtpbn8DX7pTmevM7mkD+Wor6t7XjHPY/VteUyJnsUeXl/yDXvtYq5A3tr2UygFpAWrNU4lE3xwAq0fR62HE1DKefAwVqLOFyCZCQww5EkXt/Ir4RW/mb1UVYZwCnqPQ1Eu7gZKqPz0HUiaaGtQqdz/dtav8xXtOOA/SkEyMOdzHjdJOIm8fe5huftNZvnZNFisTF/z7Cgl6mpODlHvT0DTWFdEQ93ur4XfiUiS4AbXDTTImPd9clup2wAt8s+ez8OHGTtIWl8TQBnC5kqY6jTSSZjfcQfm9FfK8bwe4UxsHuUVwJ3H4Whv8xpGO7yv67voTaRzjq9u/6nnQAGY9HHHjnMCRCeM2uP3lsS4MnvKYbFrvDqBCcpj0yC+zp3WfsYYtfUYDeOM+jTeAU4RVLVn5qQSy9t3b0csrk9iDFxojqsvpdrPfrHu3gNO81g5p4GIHss4eyfUm+U4qJLF9tv5GGvM1qOZn9YMUCfou/pdoJS+OoCEalXXPeitdOSI7g1qQpA6/N+AcU2tMolcjsBrk9NKEeGKlgv3jt3rNzmXk7Toknh1314BW51JpBhMFwVE4djX4MCkc7DsJhpupQ3Ssw/7fFYkxQ1FKroB+bcN0OGU3wA8XHMuyRcwK8wwj6MpjOQfhNMKUqT2057mbZjC2KEopEws5lSoVDAcxntegnZgUcS0eJmO8I267XrY4jLvPti+eiY8gfcKY7P4oRIBsrmyjpRQeoakR3K6ei328xviznjyGWIcjTyAYFA+uoJ3YgNBCFyjGK9UfLQPoQpCMJpdzHD8puARxEk6AWPQZvk2QYxBUbPVJ6Olc6QttIfP+dYP5H0yhudeKoSApPYLzl+d0Y8u11dqZWPg5mDSOTtMtr9nQo23EcVmqxrwRIGoEHojCAgABHYFu2rqPkj3cKkXbGaQ3z+ikWjFCd4IZFmDmt/AQ7uzHHKq62IHXwvhiZWcOPJBo1gr/bloXV2cvN4aqebtHCKEg4gFHBtFjpy/dGb8Xvub80XQmgnRpr0PF29M7GveYaTf3qGzKqiEcvqFfKTeGR1c5gSQSJC47Afpt5kJGmxt9TZmtCWnER7QMDLdgPf0qo6kXx91Ii07wbfPZM+TQO4dmrAegGCEpJh++N3V/NLPXXv2KHoOlZlC55c0UaRDvG08ebBDtvx4QbPILtWeXQbFGzt/5SYd0uyakh11V3vzbzlp3O6hkivOqENNxE8HuH8St/JVuwZvs+IZcvn2iw362I8PDNgKWV2tZawvElPGOGNOFw9X66JYRl8q+uB0QxtfrIXSPC5tdNfFS7Bkmg+ji6F5A9t1bq5R7BVNqJO2L4BficdsXRYM6wn5E6Sg+P8Ln8nYVEikgGexiVd+h57AOxuIKmwPR8HwSd6Eba1ZY4YlncyV8LKYWAvtSvtSnEXyp6akm53xG2+4Yga1Fp/LwqDRx/xHTKei4jbsX5/yZaD0b8oF/Wx7JJoeQeGQZox/5ixwIsccFmvV6Y5ycZwqcr2zXbQWyQs9F1DtpKyw2m45TUi7l5uig4CPb7JD0izZ/JI9GC8EuPUYkvlNAySlZaXJ8I+np0CZZY94cop2Z0/R67uLZXMLx4McVd25N6P7gKU1fpcRg0ud0YYiTDBpYuWzm4ZBJOEGnc6zql5oSJotWuDkBTGbb3Dj7ltZ9Hxq50lWFlixLYdWCnee4lLLvQcThNYBbAycEtxzoSVm+WtpaUDoYQ+nHRBDVXc40KClA5jiHIxDQJ4KTBDspkRgWzIFdocRaDCIFyO+LoNeSUOFa4NGfp1BCQp9FFKmNxZwL07EhZDjL9fQY8h9u9/bQB9p0ixUuQNFltVgLPOMMCuqnn4FwGctzY4UMZ7kJUWtkJkPX0cw3tIvqf+ROaAizAqwZA3uuEG14ivwJHfj30MRD0U9G9t/rGjcqkwL5g+ILuUIAFbC34JRIYx6H4R9gZTKDTxxOJFj2lZSOWfvvTZFe2VLSUh9DSz8S5+d/MFXgfHyV7GYcWMUQ+P4+3K1dJH+RIWWoEdklYKwmPX6PdyqCGl7Zh2PR11JmV/O0YPNt5GrphgXXp2C5b94FNutCUYnEQs7arEGhnKHgpHY+Xnjicc4c6mDIFihl+lsc4YeL4vOznmFF4hc0Pu5fpUArb8t0PBcQvLvME7H6de7smXLxqt3rAVQ38erWhtx1khImfgPeQxQiV1xwFvLxp4sG9TkmVhDslU/wMv8oGtbeXJ1/UWlROMmB00Rb0/LhMHTVusDCcNIrSVfGTE1mm2BGG/MvNTpKJ4bVYW9FPWAvzTGMMBbgUWXhFoejiqR65lEznfF/3Zh+oBkAYGB5bQMIZDFNQSLE5ShqtYdvtvkYOqbQFOOpFSQ31r7ARzqrE2fuL6GLoPdGZToH/ZklMF3cxoDDUdbUhUFLux0LeJY9XHkHxSzllzoPE2dv0olu145J99LyqK3vMsL8i26Aa1WRd70U2/lOboNFXLwKFCmputgkrU+x1thW0M+23L4GKnu190uA5yUMZAxYqT4PBtmVKOYDiY0xSS7JNcbSaY6dMPjI3Ato5VhHr84ZcCVhrhLChbol3X+6Ilfyr2kyF1EfZwGHlOxET6/zku7kTQO1+MuGnXLM28dlau5Z95ZA+ZT5gK47nInURLvIj3b2PHSyB/cP6WErzFUoX6357SWgEC6aU55SQW6UTf4xQkZJOPzw1JpC6Hd4ZrJxz5veNKiy/aclLHKSxFkegFtLYEjSb24BLxLSJ+y7iSWMmMUPjlg/0r6k6BY5NbIo0iv/f1m4IZlHK+2mXLWBPyAHpID8eCDtSRirDbcDaLTun807oYlS6F0t3MUrBHDt3WeiQis6U1a1ssQT/CNsqGfZJ/qCclGHgHikFNgxs9ylulrRFv4jZwPEtxVHWDSLZ6EnQ4eKR9dSUrS4QiqSercgi+T7n+/PXMbVGjTfpM/oU8rec5X8QVS6N5faoKVB/Rvc+5OxtGCwlNk7WUtb7KnrZk2ssaEQGw30bysXYwW//yEHsfAthEj0cWWUGSfh/lvF64vafNi68pILWji8Zz84TWtmL40uMmXMPWvrgcz6zthqnd5fOfLjezh+Kud/bKmiPaROJE0em+suQ/w4X3DLGYeY6QKCsDDONhgDmZhnpfDEZMU3GiK3jcTkazBOT6d4ZFR13pnUi3CM1gD4ajTZTcb2OEr26jZ4ycTHiV35edsqzkEIjOPQAmwWufxzbx4+ccZJvJek4yHf/hrQgmwwf+IlTbLsh6He+GGTpPutMbA8askmti/DAg6pV+ebPkAy5p9HKmWbV9ykIF778vaTHaqtqgoYRT2Uqy3b2l0PsDa/pfUSMlEnYyDV1VzbA0AvaQ4hGiGMLSxD6lSy+IQqPJBOfUvlauoVIHlaDV2t1Gd5J/jKw9ZU1fWgDSQMr8y2aTHrPH7f+HKR1py9ATuZTtL3ySEc4DqVTn9WvFzLm7pGTxxUDKTOzno3WZeu9UbsDnLvrGCZQOX/+7DBfu5wwSdwj8v9u04I+trR+p+loCVs0gd9P4+80Tnw1UADu+IoZY0yoBC2aA1R05b85ndEcnx8ruFQIx4L9d+MoZcf7BGdnDN7gLiK9BlouIQc/sHJZW6IIP57PGOmkzsDKyI4HqQuPQpc/PHmWGZMb25b+Pum5GEpMfCxiA6khjMhBgvj7E5h2qjjUEtXx1tuEaRwUPUP23GuAw0wWkFu4F/lCk24eeNxQ9bypKYDxZpGU6skKfRwqUNlo+18ki6pnQlOjOfb/v5k4bsxoEB8tvvXXRFWrFgwIYJHQpc57BHwRHfhZ5nsnnVDbU3d6VLYZ3Z4LU8M89tSaTXJLpyBxlIoCmoY7rXdAb+JMWexBATImQ4FJsOdcY+aLJ8dMQ8phis5Tp7Vv9RJTTvoP6Xz/XSv1jOfU9bQVjotYJaP+5TT1vc8Apo3y+MtP44usQNYmt5wOTSIq1DUdFgctCcigkF7NKcL/w52vx2NwJuncW+aQzey78870eSuywI/u3DMfZRvqdwXoCk0qczfKWfvSBmjQkNrCWssLWdEidIhdbVZfnvfcvaePIF6ygmS6r5qmBlsDiSN5wOYR3iY6MvCJjs20y26IgTqNKygGqytbSCcpYHydTj3Poc9B1a68scqhvhW70+0CYL+FvhemaHRqMQLoPkOZ2IN/uDBTj4I7lffJ0gMWTYt0jAIiqsNIxGf/AtCDOYyUeT3wF2Kq25WEhSlE7RGUidE0zq1zPuLscVFQGw8r8HCq0+MES+YCL49cUJ6RCcZpkgrqU4X5/r7SS2Mm4ICqDXABloayC7DwQqra5QR+ZelSin3vqAW969YO4L8hZTGIpvzdqZ9pmr+M4GOtE9evv3zjyFTue5PtToQl+mSNfgCZbSXwX/K8Jp00vnNZm3KOKDWjy66jphbntkelCY11VwLRFyb+NgnLSYQUUKiR7Gywu9eL+1WH72YSSd6H8sQy+T3zPp6TDTUOYkKK4PWtDP3MrqdoIRbvUxAerdGIabU91QWi81efwzZCyZwy0cBjXxzsH63BYXGMkPPMvyxx1bGttFgYL3hg/xsvY9RDhPmnotHSSe968Zn3URvsXZ5MMGn0XDjDCxojFByre3OHYhDE/6MHsMLz+84yiH9cElAljm0ZT6FLzMhOyJzxCWkOoDW+Y6yPRvj0KRlgBA36pk6CjSbXkCITip9E9sgrOLGNJ1wo4DaXhlONJQWPjcoQLzou73lQA13YzDZg+MSbiZZowiWs+u8uCqSIOi4IQQT0JqiROo5ZRF0md3rKnfMZkCpSPBacrJMFo9By38rPJUvN83ZmozUE/r0JAQ9VCALyoAVTwCzE2kSi3e2Tnq1jClVZchTXERWbrYx7MQT3cAFkxrDQ39Kuj8p541LorO1g+7JrE8pnlzZR22e7G2AT7697A8X+iCoaM6AfIcDufQqkYaeW5bUgENqepTsLmxSPPB3Na4xlk3WIqeFP+NXTTcwUVoJcsbk1f7QDeq7dIeKfdH8yaMeSBnEzCeQ/XpXR6TQScXgNsse8Z1fY4xUuyYVdv+BZ2+pdPetlmU/buLr45T/3Droiq0opZ5bnysT2OKJtyEkizCqi/hW57h8OD+RWiczwCsLEoOKrza7mEKLvxJfXc29mynr8h08jnEa+AGxuqiu4oFg2RXXnfY2KMBzbjDlz0n6tSdW4+ERYyJFZs1oYJVVxVKYzgklUM4g7PZ9jRwXMxGqH/jGUoNxMnLd1eDFaIhmRJBS+QNreMXkZXrV7NqPLO/dDPqmxF8qQUzivZBjbGYkUtwyWWgpCIah6+JoyeKE0mFKY4sWVVKhVW5ttUzNivWGLz4rSv1YxmNN1gfu6vyFECNASR1cWxX2koTVCQ+4iM8+t28nKBhLkvOVVxGw9D+9k1QkEca1IxvHA5wtCAxLojDJBVQI9zxWINnOD9O6y3htovBFAPjXZjNbD5mH9CGzDnTErkKTzugPrJYCtK34Xwt5Am0SzGXkEi3ZA6rP/uuRoqOGrtS9Ytfmkf6Z0zeELp/XXPpaqNv96JBL8rGJBhG2FJqbhpWazJRkBndaElpuIv4MFwRlWLsINyVymdAPVJCub5AdYL8qh5NwlAKyQixA5l2GkUS9okW20xmV1+H2nUvKvaMUacWvgsIpSzP2fIwqmJEiId64DM1gyqa/tSkglI+CtDOUOzT/ExoA2ttlWy6FqnY27vI9Iua3Z7H1SC+6w0DL5QZAruldYA3I7vZkGiiQ/7yXcysq2H3PrvEhyyuYFgYhbC4LTj8BIXI6x7fynfhIXNkLxfw+wvW1IdyDF66otEkrW+GdzcVeHpP6URyDkzQ6r/L5T/BwIDfAcu12P4O2BlEPIT2Ouj7PEuuDMx6SXTyoh8ZFOjn0F1s90A8sczuRLrkaib5Uc1a1vI3Ov1QibzHs0CidYnxRd0saFwovZsunnW+fHcn9z5pLif8513xqfseESzpEpSQiUgdP3kA/H7LbbaTWKf8BwUDtTe2nX+r5ucT6n7CynYRF8rLL9kfU0ONoaDOa/0/99ioawQVW9famBLkukHlChi+iWBd/OglBh4Kda3+X6EQIH02EDLSyzy9xpzVdh5sM87bRUf6wi54E024OO90Q36LKKLBBr7hP4zlC/9HUe6YI4zJmoE9TmmIqFa/qNvhS7777n2QkrwuRywiyRM96aJ+zQhp9sy+ethU3OwX5ny7xOWVX/xWkr/PzcVKPtdoy2fki/UEBztUE75GcH6/gejqOnsYu4rcCgyLfNwOhmsYc6bH5EAPksaSW5vNFkqfSrlptzXS/WS2PxKqtDIEcWArljlYjtOPGu1og7znosKFjSjI2rbn29N0r4QyWrATKaT2nc0A26atyQvyF/ii5RnsKg3MOEFeJnDjIt0RzxyCo7T2/0VteLoqxq2PRwzfMWYsqTeyy43lr5SCKrZjTPmNhXRL2GyjQ5kNlfEjWCay4XKkQfyLCCr/EiEMG/hzVoqbu0cUXaow7bzUVOtKDXlyOb9yHDoDvw4rMNf+CYaVP9PpJqMTAeWAjum+C+VIMyfSVtdcmBqdOkJjuSddwoq7frlikilLKq84s3aFDjRlanwq+nlG045qb8UdxPuxvr4usiQst6yjB9pOT7XE4Wg1dwrsblUYLqWTo4CRpMPYypzXnj2xi0c+gNZ9xpwFdxxxTSFJ4DE2R3vsEao6KohbaNUnkzp9KDrOd4JBmeSpBfNbXGR3v/whYADmsKMq4XzUoAL5MgYNNMhhxCUnQr1+AMHWsjETZ/AHVCYyqio+0UYRIc6mFHiyroXxKJ44sc5THLmZF7xN5b/iBvSuSkCPcuPT9OG5KUSpUZouLIcvR578scxFri+JwhrdnhlwlOgAxMKqYyvk+X6PHwleshWG45/+0ki+NABYgjcN70KfpKhTHkU+1h0Vn2DmV+omvBoT9B1KyWX+0/GTDzg0bEDSUSUOkiRAEk2BdhLcunpYHde0cIaSneYd3se8Pa1WdtLI5o4pJ+H6pj2+4aIj30xyjR9jkBpdAPlAVuX8kTU5VMcsU22I/EocupM9nOGyZ7opYWuQB0LQIvJh28MWSGG0E0eo10LT/Ab2KMAJqhNxXx2RM0E2T/DpmJreaGDcB6VcHhbJgyf+oxMToks4IqRHWW/0Rm4d22yCQr0qOZUYTEF3gq6MJncW2yeIS5+BT67PVAhUhg0THr+QFKI4aI8eJ+Dym8x+32HaE/oeKKvuqY+UH71iSx9wV1TxmZjR+cawKHaZ1Yh9Q5kpPNsb+n8fscP47REKY0PH4tJ6fMlhm8bJZJ52z/jxJKK0bTSqQqxaD+dAcA6oGQvQBYvgEq0lK+ddMFThPWzL0UI0SWAxqHFMtSnd4m0hgS2k0D5UL75RZ38+lEsLJW5LN1ZwQrPoEh98jdggsCNINUu/f1F1IKZAdyJZqgIuaxWDHeJqRLMs1cwpJCtzMTVBYRQjvfbxqnjcUpjGo0s8riws1JLhsayFGYhOUQ6mQS0nEOY6Fu7jpJ/orvI2J04FOAKvUsWNJbo3gmgrEfWaE2DeEZAwx6hJblUWVFedP7xRn9bT55HnNCZYZMgeUHCiWKeARlLOfs/l3B9gWTYqnlEucB5zxwwHKdQ0un/DzKInc2bE/yRwVeoIl3WR1YGV4AkhjNLsVZHWrijnqu7JFvhUlknS5ns0oC3iUq0m23wDmjbz9paf/j+MvbdWlZcyug7i4J+fap4DN1X6b+PMW/U7/Ps5X42t9kCqZhlPIZGGL8p/rckWL+T+WRbIdzbwTddx3Rr0u3ckyTpIOB0FNWMNDBmAxm+WxhwIpwOEmSmmcpxr1A01WH3aj9UEx7okjJmjKr8DdJEtqoCsc4Fro1CLW3Arad/vRJHbjwHUFNwMDVk+PF8elXDFPDzG5ujRnYpA9U0z0z9vepGwT6xKrf8UFyYfcpYv5BHpaPgae97YuJJH42GtZoUy/h6XOGEDG9G3x+12wo9fE4RTJYpVFiaZKee2WxmksKTymG5wEafYnOILY6HtAWvkAcz8MjM1RPAcBQ5EnPyt6fJsGPDCgKYexGR5TWG2gzpO2irJOr9w2uZ2hTHPuFr/MD0/TbBGfx9SvhE5YQIIrKo+pWHtCPNuNubANh5UsWVjfSzq5sxhTOn971wMRT+s5AYZIC5ay6lhQHal2yY/N1MEa6ztU0lKuiCpvuN+2a9N37S6qEdXjgsNn5/2bCA22gTrvUwJCoOwANutZj8zXtYrzmVZb0hjgNRYPfn2UteJiJzs5YJ/HjLdlShR5mRruPvn9CTd6h3nFFMNvIey7YxKUCtczSBn8bIvcsHLSapTCxeM6fTj4q0kq2BLpbElT6MHl7iyW8M+LWdWZ+jrWqZCWzXG88rvAh/ypZEGgp5mOK2z5cts7T8wzTpMrZ/H1lenEnwa5cDVV9f9HMoUmFOH40/wmq1fB+eRwBvkfNwgMN3eV/VZ+ajbc5KOiz5qsO/kGv/dvsZqvNZ3I2VQ0IicnQcN0d90Q4KV6ATSPAa2UTtkXNMj88yvv5b6QRo/xLK54/jURod4hMAh4cb2qr+zfErQOIqDfFqGzCZUyHg2SlcrgVZJ6FGk7hudXO14ZzuYfoUPtsRIAj51dwGDt9bQAJzmeQC52pHSnJ0WQYtNmWYzdM6VS/8W6vVtyXJ/UyRUn5ITAxwDPSys/g8UFHYA5XTvKWeTQUtybPxJZyJhQbUXOy1jcbHzqk6+Ldu5P5Y4a6fJeF/GcqO25g5RAxtnJtbygbZi6ApBVlb0ic1CV6wMC01qVieqEG6nsYiAPnqyeBO8oAc3x+99StySlx+3xw1L0x+KocrQAoMmIhPz+DVuIyKqNxfYx7re6ccCr6jGuS3KWVYawPb6GcPZJqbbAhHNoCNTKjxNIMWjpDdK83rfidCyg+Qcef4QRVGSwTOzxrLjBg/fR99Cm8nDMk08MvZN69SrV9AJcsl/ad1AfM2VEsqy2ZInnLfoyfhFwgmQD/scnIfwBAjLnFWfgVwl8KxHn3CZRdbYUTESk8mZp/05jTNb8egi+h+kJK8N+Ara9heis+JrW8NP0HpuMkoM7/ZKwrz8kdR45WBy+YhTt22lqW+0VmPhFqMQOO9qS6icryyugO9T3Z0gwE5+qCRg1lNRq6QxlwHHjjMNYF+YnTZLWdWtEBdjbBaovEzQqPz2j1PDHGhr83p3n2UEB82qofJS6NkseW/B1pdyRCgcjMcdEmc/oXoJF41pahwEcvtN4I/NPIbmetRn0ler551YwG5Pt2ZvavzKxDwEoEA+q+40kQ6V2SsPI8HW/3/ih8p0svufSVgxKDBMJrqwwlyvoRudO7WQHQOd1zcYQfAyu40mT3DNQdYwxWFx+uzXPEVbSEudeHIDc3E2kHqPUayjZx5PmZi2qOz6/GzlF4Oac59BVyR5MnV/ApuugMOQJ2R8ELpuJeGYhDu5V77hRXMgKpFBYrlClNcYfp8jiN7GkuOxjmwx9so1xYfAq6TnYiKhT+jSNg+tHztfazLvxW4NGizAJhf7N0+KROzNR6UnrUY3F+12HSwrcyn1wug2sYnV3SO4rTPL2j2GaZ41NGaCRmFpW+yJyJlKtRXCwg/x/zew9BB4zjpvkNkxeP0B6FpsVSnwhhWX5SZfqsIqxnKCMyoEBKQsUBnXCoXF5lW+gWWZGl4Mv4T+w/zoNMEu7BHsqWCxNbyAKyWyN4PcyTmlFJR77UEAQo8IDMVBDJcrmjXjU7KDpTnO/mmZwnNf4H4hKhJ5DUfD44u8zL93bqo6VESPBd2FIaT9yFjwKKakJFXADqLqlyA6Odryq+RxQx7vti2VDF2H/kleTb8uLt5cPRROKvCIydK7g7F/9RAVzE+yFsLU0cYVuR4M9MjtPRW8pOvD2UjXIwo9654eCb9jbmWMeB9D8yMS4FjDGJF2HLzJHw3kSpqkXuUqTl00/hrCEhsP1th4+sYTjpyiY38mdwI0pfydKZ93yvgOCw/ht/JyKlkH2x9l9OZYG4xn1ruVy1o/WGgjJ78QJ1dz+8MM++rsMURBpfqPWLDhnXnzkXhLo2KcjXNI9APaoUinI2wjr/myvhbl4UtTSHOPM2tIey3f5UzEyds/QzHQFCSosrj15upu5dk0KhnJ32Si0aTl1WaNzSWNLoVoZIqveJ/qaCJzfM5PAdVms5+nz1AEVOxpAEH4oq+jreNUbC4BOznk1LYnq/3qQhFQOez0sCRcVT4BFuFrB6rD65tyfEb8aLdnmXErAZfyqNvjlncWWYAwRoyaoqwxGla4UqyQkteJSb91GcCQB/pdEFSueVg6VhwNYo8k8dUFajBWVgF5Oc9eaEwXnjxnty4/wasr95GXSxVGD+w26Rw6M/6+iDJwcxxMB8iMjUgxvVipm0d0YaoKDpXzC40iVK4m67svJM15MCmXeF6XIbAXtpJ7MqcPWokjmUNKrwHP/L5Ozw3AQyHrGpuIQ4Umxt9DQNHPh3zb7JvNMQXp032YygYDB5Zp8gQH80g04nn/vP2ZXiBH9/IKy7rfx2a6qi5Gt785iIsVq5jq4Lf9nuIo3tBMpLCNx0KfqrPxUp6PMcif5iFkcLEW5qRr2IA8Q8EF3gznZeYxAoOm2qLYnLAawEV79GUzEcKRIxGS7489xAIuyhfdYuoiO8jK/wokUhE9jGa/l7WxI0lP+nb/iVxwh1PPFw04TTwepOp7ncTV4J8iWc/jti4gtbo6sDggKFKkV4bCwA2UDE9u5ky1q+1tJqT4RhH+Za7DAaGbC7HQ28Ux5MBw5WRH1+0bRv/qXKBzbS5rxzu1aBuG1BSvFu5+YO527v8dAj/m3S3X764pvCdlvlwpPhZ4B5EatAl5DQsCtBFgKzl6RELJeAXOrDGNFpyVFKshCIATiEa9NBQKgXeru64CM+eRzhhXSv95qUj8wPzLLL9nkwDjvzxB+9mZEC09VIx5YHqEbZI/V58koth3lcNn1zErT8N/od/Jyc9buUsSqx7RE40Ra58W8qe71rIMkNr5Ee5/y18YJGtnNhDSVwuhGxmFGhZGEgcAlW1nAQAzxp7I/zvyywhyT0E96f5IPA+PKcLY9yp+pgJqO4k/wYeua6uGXRJGiXYIOQkWMHXv+L0yYUNTAPg5b0kCnvYtUqMKM4EvulnOVesCAeL2Tl1XVBgrUbWQmWINMIu7sQRrsqXL6EEqjodJ411Wt+DKuEiR9EFhuBx13h9Mj8KxhQJrrTaQ/Y8fCMuYX4Pxhaz28Ixy7vmNS1amYvcUQaqqTEjm2d3zfIDxqhHe9wofvZV9J/eCpUf+cN38UaclzEeliH9m+L0GVNxcSUxEhrSBjYgRmj9UuYHe69fQBxfjoLw8/HJFxoyfUnrnQCVwif/uGDvKj+2KFOzmF/nbnTzjlLquJeMvlogX6Yy4Ha6rogWzLSunKW7FvZbNxGh1eJQfU6z+CrK1wklyoxswszEFwf4fHGvVr/Wq1umcBubVRn4K4LMjAcfGzG8R1hHAzIuocm5Ha3HbJCWMfI5XVO4W2f/Jg/B0OWDtiQvy++S2w6NqGBdcfo5aCZuCozVYmk3tWmFmIRpkSj7EXWUA2nwL/CpNPCcm6haqyY+YfzbZ1k14YbrYydakz9gJpgb3OJQRCTwc6oYk4FJ9kgTSQtiKT0Dnf2Fprxg1WhpzAR0K0ut/Lnw2q1K31k4HA2uL8xkUzSxVQ/T9/chz5Tgc08eoZKDk6MA4ZUlPK25eyoQl7lCdxSTcZMOmXEpj8f9TrNNEcn622Zv3zQNKXb0dnwqlVNOudEzW7gbpuQYooBq2rNTcOIYiwa1tNx+IaVRtNOZYo1722wuHmtvQyXzR3mMasvfpewDRBwoM0tmr3ntGSUGD79PQHyDqo4DQF1r8ssdaXrhOxV2Ag3kxdWLMCHH6Xiptlbi2jtmcEZ77YdT+dZCGh1bHXONtKpuUbtY5vjOqOf3FRFQNx2yuBUpXmMXH7U5jqiTlGcT/PQMq9cxdoVjDgtZfdv2Ta/ckeKfMXsSkM63LWxMnx9RhyfSUtL5Gb0CImxqvDpobCc6EEdbYIokGdSFC6OIVAGfkjSeFMdxIcVeT68Eh2g6pWn71rVyzJ6W+0WslTQlrgdmgrXu4cxMkcd8CaU/60NXxMmmPPOtxWCU9ANsoe0CJx6LNKe/FIFP0mqbs6IYYEzHFRVp0iMgShspil9qIVZVRmwivek/WKlbOPfa/s+lupzUCOrxeY7G50xM5P3BE+rUqdhvEzV42l7I65buXAafRu4tBSOeeu1zLPgWDqai7/cJhyfMtQvg89v/MDju+u0wUgdlEJgKv7cLaMQdvZcScIcxsShB4rWPVVcWGvyjHlCmNwCz5qC0eNFUGaPg29EoIQD65CcjFHFFOrg1KFmA70ZL/9FRWHGN2dcHZuiO+dArIPVTZrHp22YGlm/YjTySnGGks8WoUWyMZy28yFCpZ2DCCcZUwY0fcIQmwTfne2mB5vx4bdBPKn2FBLxt9CkgjloiYa6RttMlS4fx8IVXRGyNcSvREXtn9gfwyGeJ/cXQq+NGMvwjYnh4Fcgi7u7rbuf7WByQ+3CTdNSOH4ElcWUpLoBRQefAXmbxigmqeOaj47jImzO2WGKY8gMmpFEmITM0U7FTEDJRvFxD+6uVxoEkoH4BYR/nUtvjnNLz9Z8dq/SG0byQ1u+TYGamWPyoRcJniMeT6AWvmeRMgTBqq67YcxuSWHC6JncQwiKL0pEhszL6mjxAf/hf+05KkywaMCE1kD42re97zTrhtGT2klW28S/97ZV/1Qxz67rFkdG/5pWBdjYQch78dYe+TehDEkzquKP9iFOJwmpCmo4r6UMD09jKuZ/SIffQ5RTv1jfmdky25fDfCH5SGjYeV0201ry9Os98OZtdKfwXEuI4omjoy32kTHg+HT5KY31U4d+HgxwXBu+YJfr2ehQMciEU0FJa1JJ6qvXxePT2rkoFhq1GTJTHFKyFYeuSH4HaZ+8FvoP3Z60p4yOJewveZzO8OEHqowJOZO0xV+zy+XP/ToEvOONz+4JRTaUbPZpWnHdOZ4dKLGeS39jdwDqxVhFARzFKu0rMieCulAhZsDAj576WWBsaI1h13wj/rPSNNtTTU2dRBd4BlC+B+KOzw+lIMrW1QTNdjwL2HNtY9oYp3iCWYHQuSi3aiuCHXdYzr01IQrXLeFOY1ohHmQFNtQl+U+5unxTfHbmgLd8SLbLKuL/WLWqw5VUnTVGp5+kF3xUmg4ESlt3jXZ8MYYIPiQN0pKXD6MSR2H6LZTQE2V9BUgw1ksOihs5fhbMWQ3SvyFXabDJF2B9AtPMk9whXO9xhUbV398vtWObGRnbwUcO4DT8xgHGA89pKynnjMHYGkdUY3uxQpEUR0bD2X4OdIPBg5Ly51JoF5lqZywkL3QzjNhB/qYtFObidnNve23g6U5avhdsP1Uzu6HmOrb63RgZWoErlkKonuezhpL1K3BdpK9SmNggDZh2bESg68epief+EMm6ZPURrrQFW5VJORZo2UpBMoqnRcoaZ8IdcfAc7Xb+rgP6I88vWq9mfinQ3DwEP+C8f0qNLAiADEYTuVoNFAdKFNwCqLO5nnZo/PGuqydL+AWEahQ7vj+mxjfplYJ3f75qi2pgXqK5YCvhLKf9QN5JQjOwCHfLkaINywSJSUJRAvb12RUshI3rYHHDT8TA9tfhQnHCnIhvR4FuWu+OCLivymogBTW8FOPPdj/Lf+1TnFofQ4+XbupOAZ8n824yB7XbA2IbniiwszqcLwzIucdwl+WcM3KnijtBWRwi1n7+tVafdLrS8pi/br2+h0eMqU+jrKOiSvW4YJEJiLvNu2ludLzukVpRehFC6QkSbdMQemr+IdURlAxLieqrSnwBnhYzRWNFAigtJXzMR2uQVCOpiNUi40py5yoIm/ytKs+Pr/7H63cMQ29ipJnnNJYY8rWjWD8/ZB2kIEgSYS9I486eI72w+Men1UiSIOVPKISnBY5fKlNf1eYlHWpZIJYtxSOVa34uCZatVWFzRn4dqws++yb+fH69+GKv/3Fzh0x7HsA5uyuFDAxQPdEt/fg4sZ4h/1kIrdT9ZXo0czfOXJkoCfAcu6qveKKHJAlQ67YB9uvjhy+G4pZ7ELP5ldR9mA5yJJG8mbiHVfnbaeA8No/hjULsD2EqxyOXP+gzPmhXZX1gZOT4GIwJwtRTzcv6WFxNpfvE6jy5P5TMUJ6YiBe8sEi8+++V4suqrUbe+5yUgMct1dlJVp6C0NJIdrs4m1qTVFyj6aIUVdioH/htQ4HBxc1hntWh1tdCTtSIW83oM/NcUvrMkUYZ3VgFxHTHSwVJEGkOnZgpsC0+OFXdbWdT22iqd64bmT+5KoscsyozknAxBWKDv099H/C/dt/iNzRpt4YscBGqdT3RGu4SOf99euRYbTaoBCijfH78utrDkhopAa+t0gfY+of68ciJGa/dWRhWNjHML3DSpKey0/xRpDlGR3uAy6USMdqNFdyfmafn0x4oVZZUFZSkVxWhu0YEcdktEBCsu7me0fTYUFpGKk8OZgaAQLBwnQeMIDUKivt1D2GxXD12IrrTnahKnv4ajKTH46g/eZ40Ucp09gJjnaqNda3oH0GLwd/Eg9blsdrBC/FD643E89P9dJhsJB4NPBPJuXQ6EjSjXj2wDYu3In2i7h84BQGBTWlR8EAq+4Z+KF92PLww0la4lDYQ/u+ioV2Y5PrxcK0fMH5zxgaSxoEoFUFGk+Lxjr/4lIjW/xi1REIHsCBCsjItezR5D+XdtLn+WiAFU+tP6bdZTYJVCkhkYDfPvG2sBwvHiTqsZnT+RJpRstSWGkhRnOnYkvSqoEKqOYJOefbqwtfwu+ej4K7YrJyOnB1IrZGAl+hfXZ+b3CRxqti1+BWCTnApumUoz4oqUWGoKWi1Awe9xzrch47TtL5dyXoPe8betcgQQbsUTo00xmsONK/Yb4NN7MuEKfTIEg8/wMaYvWepJFAKe4BRk+s87I4acGcY/H5/aJRG3Fh0bKj+p9yd9v4k+zGliazJN8Gs1TH74WC/6RUFbWD3xSitpscPgOrFM5o8xrx7uYd0L0AQHSFiktRnPoAU8BSZWPM4x4h4i3s9ZA/vyjvV8T/jhrf1EWgPFlKsNag3q9CrptFMfSv+VznU3ZTzLthxCCauUbrpkKfo9UZa8QD57ldFd/uekVsCVejTj8rT5e1QVw4Y95Xods1LagWjWsIl9T3AChcgfglPKhFZCAOhEKr14AS9t/ZUIczBJD9h89VIVn41q1MvwV4vEPFO3OcK8lVeBwlwf0jaHscyW5g4yt8b8L/uCdsBXo4EkG7gUdZ6WiNIGNrz0C3ZOzlD5GFjtzqwKliv89Yv+QAZ1nZtzU2TEPu2RIXvmF8GOaYjwotvHSOy9Z0MRxbDD3oqhxrWD7fFJNGr4CyAu0AHcRfa9dvrk6TGF+qk4FQ+2Tbl81hQAX0lgMy9X847BTN4tHF/3dlt8NLTkC5qJyYUfijaziw1sbw4EAmBnOp56kYGMAPmlaNTyEE11WmTFKcDrwrTGxP1ArcBlQJF82lyAPNjeZdHMXtwNTAC5fWqVLg11Gdv+OuBaqkHY6TbE8WHS/dLTMCs4Ot/llPo7unFYpph3BQwAjiaAVxLeebSKKhJH6ZG1zf6Kobt6jz8QF6xZuET7QVAOPOQMWVFqOs0FXaQxc6Ea5OMcNp3MeBgRAbJArMLfLkI/dwEaj49lX0F2ZgC6pGIpZDUqFckgIEFm8qT2o2N0iOdldEI1G9jrh5DgiCcm2JEg7ndzwWwePbK9hMIEXU3/CQ5cPT775lamULVBHcNdDsSPLlvtAw2LEnBjT80KFaF/Wxh6Pub0txJnXz92FHWlh+5bNm+Mp3qsGo7HW2mIMRg8mcQE1nN0ZtkRYXXDC9XqDY5kwmM46HRzOA9h/xLyhTsZRzw905cQPb3CvyWQsAVanu8HiG0x0Q1Sq1uqw6wYGQpAVZewTk5AxsDlsfbBHmd9pSYf4dm7mbAC9x+GTOh39i7ACBlCgMFeHJ+GbgEa/a/IPCBgh0zBjat/OauYeIpCHTrOuYDyK8pJlwBHu67mKiRJ6fLM+gwn+xwBLXfUKa4y0srH9Asy2NWyCaOHYLsTR00Qg8LpPnht37dEqU+hx/flv1b02BhIvMHAW8Do0zjXNCFsPLFLc6bn8t9P+MBpZr5kN1H0PA3e6TBO4jZKSxtZbCGP0zwb+s5i0sAUa70KvcyCkCwdCwYPEFy4vSSzaed9WC/VZsrMsgU7S1P1xYbLhTwcXvVsJIfFC59XxhpzfOY/HCcLNENTNExRBMphInFcZuCLaifAEKV97g+EjPPGTHgsARpiBEVSG7OQGZXriJoLyA1lCyWYxzfgzXxE1ncMyHLr3Aa0dDojZB2s76x+CxK5T0aFQtPcsxxng3lyMC+RnwHAWQ53peug0Acmpkv0Qa+O35E38cTB7+QPMTR5Z1VpuIJd3NdWt/iPLOPIWFtOXX4d4oX8Q9qzvoDMOW8uEzmd3AvpRGiVW06z5wbMVycbYUT8DRZasnu3z+DDyRorhVfAc9Ag3ITW4K1eLFBK3bJ80ep3mFz4hMpboFfcMHCyY3bJP9Yr+p8HxEKZ/Qi/1rTpcrOBStD0+xV/sWclSFkJ7y70YCUt2ze6kwPo/8fAmiBWLOvEPNmtLa5AdI9K/SptoHdK5LCaA9fphC45E2osjIfxkpfo0Djn/SxiEcWhtFCHtlEQO9tg0sFhhBzaEZJQSUh6AFJShte7tahqrHU0RGRl1rMY+KAJQxxG2DFfuseBQPy4lqmScRPqM4u82qtlgV2NLpwFh+1oiftY0mWjvTGwQZ3l2F8HliCwMSvpKWZLgVM4u7EgZeLjYDPVKf3WCn2qZHnnfc7ykD29lczkpX9bb74mw20ZM6T/da4lFaf2ZifCt9EOx4JM3nnrkBqVp3V03DNMwldrtwGjn4HaCbNpDR6XM57CcXfXQ8Bh97qBoGeXWfXkdP0ZZkRCUk1TRUyT+nDBVybUs4052Y3aXPli4Weqi9Wo/g3aIOQy6T6vJUaYUTNQV223vLoRM6dHT9TsAAF8JCLJoVKaL9Lm+PKCOnbRNwblEsuXhIR+K8E65GsC1RqeHBMJrQZR6B1cUxDwuCmwPIRqRfGoZZ8ofqsLXXV4Y8xUQx/ik9Z5tkl7pdf5+WduvY2qBYSHSM3i2K851TCXahwlf7LyUECNiaTs3eKdUCaNzjpywpsY36Cy0KXi13NR5Vg8GhMkuvxtmyPaKl20zUG4IHX8zq2A/afDt3iyv2VLJlywTYcUA4wrSlyEsFD6N3eCIWbPWouFoScg2uk0NmdlNpGjaumayPPrMjxr/rJOi6N9sylINraxINLFQYUtOZHyzLIuvoRN1GE0LQhmvRYgJVQ5UzupHbHz/4HErL8zOq6GZIRtMuunCODuUqoEy1j2Cyjx6k3bf9uRNiHpxi3izz3q6Z2bJcjRcddiuUsmRqgTwaUxSug647hZrDLvmJIjJZLQQh8/vIi1zS6KB/JWNlm68U+JCpDE0RAw9y5mUXVbf3SxIKDLXggtAslgmsWzBtSQpqDwetudoCMJm8AyQx0dvsPkMUXzMNr6i63kEyiifSynPxJ3ghtRIlw5Kd1xlNC2O0BcJ+q2yn3kthjknuL1ftYvGhm8cs9TPQddirURYrDbio2BWtqd5yYWvDyK6TiyKd9a0gSakIeVODAoGMnvmRKuRYCsuMv7ih95+ls6I8GEMJ/tum0bR00wK4GCsUw/sHtrBe7tEMe89HhXqdIjIAG/sglaE+INVVN5Xope0f2/PtBho0bqx+gMhFAhOfYhtMGMiIKwKYLLyXvj3iH8mguk9dlrQB+FkDDeZKtBIgicr8FNUHDZdZLwnBAltLlhH6J1bgsF7fDLeABiMUReC/9gkGJISxlJ/gwlC/s0lkYD4DH2hO9U5aKi2CB0g4jw019LIHBe86yxDaeDD6D9ZsaulhceUl2sYg2Obfj6MdAiv/qkJuPEzV0efrgmkByHNBRbhpG0SlJrjo6EDrXWGQFUj8v41XV43yVwyPxFYPnSbbysZw11LogYLm3jCrO8G9i6ZX3lhJcWdNXu+nE/WCsOSM0euDs5jQljxtF/P6lAf8XlAX7JDM+fnWlAojFnBQ+WzCpKSgnPHtRw+v1eBV1lbSfLP7rsZ8jDeIMtHH/o1IZD/jD7ruIJVoqpPEUgB5olSYC862IPEMMDmX2dlY4regKLCvArA4bT3XZr3JAW1lTMKucryrKqiFPNKE0lrewRZmACkHb1hr95NhXJpdaesQJgkZYNEbkyF8G+maDbhh3IqtnL+MDDgVF6tBzUvTeUFi2TbBxMinOIvGziBLhhrnCCeeRcQeTgCaLps63HNk7EVQXVCRXNDXRvahmzmjltPmStGgqh+W6UZ0VOi9nDkUEscClZChzIShNtESRwZjyGzpL6DryYOKY5CL1HsvPip6rEzoa4JK7WlIBALZlELJnaY8P+77po5E1j0ciofPIQycUuOvM5mSxoRzo6fezFhOdW9mrvt5AtlnMDICADqlX2y9Lgq+QvBSFz83xuvXrtRlClSptqZlt3kF/v5O10ZjxmUW7drh+mJoYvCUkLZb/YYdrn9XTP4kFrHK34bwqCYxcN9yRe642YT6i6KhT3hSQY9q4xP8LPlNwpD/BKX5yiqhn5oTsh3I+oPdjx8AX8UH29+Bv7P4bCmEe4Mj3wj3Ib6lcGvMxLmLsLsR/R11uIZ3k3mUbxtk00RvmZYArOMVTKqPGLyc0xa1wobNS2LD3NuXgn95hOo1dMYAlZuXmqwt03t7d5mT1aognNZ1aUGxl6zpYmLx6tjcfQrU8xOL6QOnBq/c7w8Dn2keDHO0S1dq+96aaD0NG0GOAWLmQPqVRHCLkUWImZw77To5r6S6A9oFKzIsksz/1/+HLfUENRCH/FG/Q1pwjEpDI+ANNK0IKHgxa3Qq57KGuQfywnFzAnSV13VL/S1gq0RbS/u+4P1tNzkU8X2DQ/bjqowwTKFnlV4mLR3GM/BkJ9I4OkHgXEISsZvRGpJlRmS8968w5F6OBQ2/ma51ndiXNv3DYcmm9cs97jViBGSAE8+hyrlpVFsKn8/KlAvH1Vp+drK2i5vXAN8/oQgNwFinfl7HNx99iuEoY/QpZOuu+mTWb4gipSH/K/2ELjLb0BmwWRfbU+x4YoQoKlWSruYhvKvNA9EET0EFjCLwJdz59FCltpODjL/8KorNSCPJkfSl3pw4rEAVwkdmQ402HPKJKLU0oS5BsNMiZSV49WXcsvBu8oKWV8wdoroSUsY4NCJBM7jpNEeGPlJ7x8GvCZLEIA41YZOapwQQRyYXAD6OsLRwywOVXQtCm4gvTbcTXy8YMC1ijVUsdSC0ND316NifqkGV8TN+oTcPtdm+67EAFTrmNfb8KsUgKIUpc+5u64eCnlToO6KAdapTtAoBWIvRMsej1erNiiscKKwj2dUkkSoGy1tMQQj1RLYeV+WBdPpA1o3x8m1kLw9bi8cqV37jsezl0HgtAo8NYD90gU7zNtKdR2zCVwwpa5NIIEfACALAVmZt3i9keZd5PPqIafeahXzKBVms/wYWzqxoN+sdOopAQNgNNxgia5Pi5DdmnZehbNvT0Fs5gz2DFmkIojnoyqCP6nAXazldFYi9L7K6+rSRqXuk3mO07MwellEsekU01M3oOTGjGpTCCGuE0blH604jyltzPnktNZlBJ2QE/BemzOmkQ0fSgs9A6ZM6pyZL8HpF7zBRMUjLMwlpdWDtVmndruHY1b3OWn5LWWbLYpMDwzOzTLd16r9lHpZUqfEiZwHhowktJrL2CdN8lGh2LYZhJeWr5joTk1vwJC4T/XpABvLwVcYjQKLdm24wTLFnxBiUbY+igRNPXbK2D5hFoeWI85Biu0U4Tj6JlvLtVEZPfjeB0jA6PYVBi7Jihkg2xkXbQF/FJDfbzHEcrGNbCKWxilWXjzNqcAZyO0snUt6bZGodmSgUSaTzz4mjMKM3zkHrdYetFO3LXWVIx5X6BkQMIkYEoYsJJETL+HRduCPtnuaSrrdDTm9QoRkMegtT4GkicWmAf32V9kl3ZmGpVpoFr4oMMSmAdoe8SYtkWkV5SwWRlNRpDndvdJEkCnBkKseSclSKJqOyNXx2G8noW0dX4LC6tpPJBgmKz7/UhXthR+/mb5UrSuFic7jgM5Q8L4BnNkACOi7erkUIUc1+oTTHwM2l3q8AbEuh+YhvIjwtzYlh2d/8/ZkrU3bBL/wN/RYo6xGiTYJrLyj/o8IgTrhvJmAF2qrtnFL7PhM87Q2aA9zfLgtAPNH5pyl7t+6Jq0WK78I2jQLM6SWCmJt7OpvkVkSWibq37kvkXfR846jbSOXk096k2zb5mg8go1NV1V+8MG7xPzRSlx4BpqEVFNZzOx9Uei+lrMs1jE9DZr0EBXZWKaqdFSg32STza+tqFwPCplTW28fi64pO+yGcA9rRBcM8k1gXCjCMpKoX9DM3AAA7RdeffQy/5qxgU9DAzeXz8zJsDuwUREC15KXcICnJh+gdipKK6WIRPb3lFHo7jsbKxDk1KSYElO8m5WbCQTMhAgRyymtiWIohWvQUSASV9a+2FBpo0P0CKHIx8p+NbIFjzh3oB+f9gOxpJcRIE5MnVMhaC1iJ8egwyPn4otNvncqD0eI33IwVN7xgElm5dzRTfxP4yTKH3Vk+Nkk0iuEHTSQfsP+hNWiO1stZi6b/iulDmQHptsD34lZPMkxCGaEH3qsU612eEbikvsCBeh/e1ETTHv698yiX1DQ+5pQFhygzljHO/QFP5Ah4SoiWZQae+5tO6bm5eag+MciNKMAOPi9/7IYIluFyYW8Tb0iQPnqHdG55WDhRehcZS+NsvI0czR6LJAYENuR4xeLcpG1OMla0xur+WbluRuhZw5n2NgKwvrxw4Mhk0p5ZChhBUOvqzAsAw/5aAl04dFpvf1Ve2oFcFTl7IQaskoPOulGITn/6ufAdbXrQK+fSiu8vef/8h3CIpLplPQWSrdL8BqvSL9RKjff0ubhyAOE1C7M02gk1U6lD5qM4Q8s8oAUX9+LD1E3GdAu+5ZuM27xjDqZqCcdcFMQeXd4dzHK0vOiHP8Tx7KRP8WT4xoqcXERUo27HNPLHyY7vHlCwNAq5kcfS156uYwtsOFZRFzet+FSP8x8mTE5k6ILNLgg/N7Oam2GsOu9RX5o86BUP71PDEYIpo6YvINESCOBfPXywff57DD94fHlGMltj6+AvqCFk5TyOoDrsLUAQCU+zZDKIC2uSeDyI4FzUO5kElcVmRpYzMJ74K2tWA9smHuhGouB3X9fQEq+lWIBY4QqXDAXq2n477alHjkSUuNM//wlsYouuyPE1W8PzDlsbWFslBAccSF9z+kgJav136lyzqoEkNFhwxVM9qbyhuc/oKVmvCkndytfq468LohCluP0nADdJZeCqcSoSsmbmvYTFuJdCLlR4jg3CmSx2q//vO1jtD8auayHnyDRPxRiMo7wGLUFY63ekIbR1eqf5gFr3S1Gw07ECs1LU5WQS16QiY5IozFI7K2idEo24DO9x8yDftJ+9ROIRuFXl8Lob/yeSK6BPdlYNvquqI/gEUJK7UrgVbeXsn96uHbxXlRp/FtDu5evzSmwmo460atO+aieq5+UX85Or8HPZ3RS2889xOnDb20OeSJHP0lMkskqnU35NCb+WH/0RCBIPrm8irLJwqStGqZYoghRAr7h0OLs2BMU5RdCHpJT6nL1tgApkqG1/w3pU5DyCRuBYFxgQbHSVtnXbaDvSXlcFUtmLc/FnyYL8z57wnVHCk5O86OSiVVDHfpLK8Uc+WFy7NDaPCwSIrwlaP8ZDXNPXdR88hu6zTVS6lAa8uY0oWFrGOSwtysasyX4Ee+VTa8HGugOAaMSMn7ZRb+jMwCc71/aDUjI0gujVj+QpKrSWB1me6sjh65R1fbDNpQi+tukFI2eKFJTdJ5pN4Mt8g8qftuNz7WpFd1dRlxISkU8CRKOJUfZUMvTOHV4QAEdDnMjTt0r5Uh6D7Y/uI00UDLP9s1FupOwmKDtvmUrcjzZiJ8YjrBJ8N5MTe0rVY+QeWo+Wdp/UZ3O+d4JflLRyeN4gDZxkwW8qv15/DLjgXL0PaMoM85fpWI5lrS2lLdUgv46HzSQKAbQOVjqVKlbNg9kTTAfdFK/ORsyLXcdiqTkndK8scdodeMoWuCaE04s6b90LHn26uSXHejOI0QlPJXrk2E8iaKMd1kCI7dNzvGYUpYi6dXgrUQgRZfdyM/AgK4K7Humh6bdWevGfKG7oEEycjfTyyOBC6EYyaw6b5NSc23iplS7SUSAAt/CC3b0iP29Qm8yWAFtILWH+iuKKGQWQ+k/F8S/pSaVpgLeWCQe8F3sepegc1Ve1tVqbF05XfeHTWr2yTPlHtFTo8t0zrQDbvJ7cOQMHfTx5N7mtoFP+OrgJrFkcwX831OqpVpXhHScNvh4FM7CknYqCC7HSnwe7NDRy5LEUWswbbJ7A4+frUonzqV0nRplqhljNvSagfDHt/ouF3if4SLTtoc8zeNbmdRPW64m7NsBUstVRYOhfOAbSRO2ZJmzSQJr3WPcs26zrf2KKzfEqqO206BitFeFtVI0LY9ecUHQ02NgbxHuI5QJ3Vvs+GSwCeyypOLmuH9vJ7RJrkft/qEyhYn571dggQaufF1/6HkklqXy1TmMIQwv1pfx0Kh8DiWWiC5JNd+Is2y5dFX+VHOOXfMs74xTdPqwX2G5/oLLp0H70k0Ylu6KTPuP5orVVc+yjFHROGZ67SwFY122lChrpdMTRwkZpl8MQKFm6pnFfr3bZJdFD7QR9a5HpE7i7ydbtW2Hzi/9Um8sigaB252PyX3ykVj7KXT9Skk2kPxfRsI2DxFv5eIcHIJlUFgmkyoRDav5Y7AiQuY9ab2jzOMUTLVSxae3meJWxLYhlnbt9zKasgIs/Lz5BE6KErwxb9ztRq/7Z98O1MCnkceXwvTRt/kJLJT8gUXtXsDQY0pgRGNfXo1BAK6gsppqgcvRfM/FNz/cCbkY0skUBMFh2cQWtBTyWHpzX+NommRA9ZqZ+2wDvMr8bABYVH1mtO4T0TRglaBUdS7WTyH5kaFUdWeukJ9Fwm72FBWP7wJjj8rcTwn6L/aCrpYP2zCyG5JqKEnkD1F31jyBDwLNVr90zpeUS8Krq8e9fMOLqYZJFObx98CyNjrVSfYLwwZSpasohkkj3MFS+KKmfkycPmCPs66vpR1QHU0mZvU6tqshUbo1fUDNJ+4X4U9RW5jYJJf7psexCDZOD8BNJeFcnXbPWojoqpLu2mOdHog7HrtgoQfvL5e6HeyluvXXauZ4K984M9F+0j1cD707QjTUCpaNSg0VF76zwHaqbwQ68AWADZNv0C7dyYLPMp+scIMrrIDKP2vFBMhDQN8EhppSArzkNgIi+4yFsoUidMAEzyX3StDNgWUpp8BBXdsu4bxjjrGlSierzRcbzbpjRIPuZ1ikzZqKb+mQDZw3rqq10yVeUnkqdevVrFIW+oOmrQYMH884uahgfdQ3i113EyFKVxk7tZ6Epc/B0FalU+7eht4kviqLgN167E6bGsXyoB5fktauEE+kAzfB2AG8mEwinDwtJxDLXCNjEsX+v2qAZvzToKa1lnIvdpO4RmtYL7A2vqELUtOET0jRu9l4LWWprQI4kNB+c5qBOeAmWUqFLOlpeliBF9WYNxosAKMLQIv7PeYGWZLOCXnldPd6ZXzOLflaQ6VQMtDXqEPThix5RXCu3QaxZ814TeENy2bapkg47uWRwGzr5ZguQpbe5o2jU0GFmbXdMfsn6wBWbVdO9CVfLI3AO6Vgb8j2NuPUG065IzYSNcHtTpsEpWEzvK3Vlq9bzZhjygcvg2nrOrswu80+LjrN74vtz9j9Vm26BVGpTEbRrZLimQTvoACa3PepMNTzO6DZC+bS+luIwyS19Ms24NhxjcrTPvZzSOzOBcK+Sue4NXjAsQeoeh04Ac4xllszALuSGsAzWV52Brxz5DFbUQhRFzjyVfKP5pxV/auMNX7qV8nqdH1md79ZFBbfJ1EU0BFmrxYAk8LcasAK8oaTimK3h36kFjzGKAJn/763l3LIxRcm7xe3wC6B5OOd+cr7weNvGBpqKOYc0nwHniZiaKHfNlgRIxT3qLihy5BqM33i2xblInmkvlEg1J/C1PM8hNt+h77CokeumEZ+mxpesJu7e41hiWknL2ptiBh4uGsYi7qk0e+/nYny2TBd9BFaiJDmlRj2d2v6MwPr7jyW28AisHkQOjrwg/oOjEqMa9Kxqw8jsNCsqOWbVgdI/3PcSvBBEv3TWD/w1xnE1KpuEpYGuvnUCsdpQIIkFXgbfxJxHr/3wVtiLLn8C3mDB2wpv8FvticxrmNpNf3IEymPRzvwT1oyzx3gjKerk5i8rkUhX1Zo02G0fRtzkDv1gdLLd3ZiOvxbLqDYumHhQZAltpqcq+mjHp0gjxdG7jw9qcP2ddAxeHO9AcdTkmB0/3hN51IGXMb+6aeqQYZ5Swb+kfqkAd8ocH/wbUMexadLVf3rl+Hzvs2zzmCD4ubIKApq321J71DH4gwasO5k2zOeQIZA6T+J83RLlBWsA4n/wqQaN2q+kNS4+zEwbXjO/NZI6Ebh3pRetgfQGlzBTX33KPNQn3cGfc/Q22Kz3bIGC+3IkSW0KHj/GjP1DLJAUY1ggQXXlrOS+qkE22w2qrSiUSVkydnc0m1bipC4tf5xwLredr97B8+TE58XxapxGg5JFVqt4wYWXpHPAFh0Ca9t/zkYFv3s1q7OwzlhNjoNrXulS7njmyxpjzEH7hHJhw59Qs7fOqDw3uLe9fFUNnY13ktb4R7FIQNWtZROwITbZWOJo7N0cTZwoIN55jl6XmaGgLHY4aQx8xxldYIEDuVovsXOtbfuHRDBUmTi//7hlB68jNIA8GH95tFtZGRnRn7m7K8Kh0zGvjXdXBN/ZtEjHQ6Mcu+FX9yi5IZX+kUb6ympP2tkBfwkDYMyNT9Imr4ztEHZvKeERiaYK/XQ4RMig1fFidVIwOTSoRqr34umqZgR93FzDF1rj8LlT13rAvMYNORw5e3miGm+LUgeGVXNZkaaj1Mc6HZq6+wBZxVAzNvyoBjxvkD01THXFOSkJEbkMc9u/7huDv4MoIy4XppNz0/j89cMSPz+7qyMl/w1qrXgPaj19B9n01ImOMhr+dzyJVQhIEwtb2aH0+CvhCJfWQKyQoacjvGHBYbEF7zN/Dyne6aaFeQ6ogVyoAk4FYIHU5k+YdkqIfkrEElS4maRUYy6+T1wOb8acFE+4HZVwkbvGnTcGrpm3jwH/tf7ZWvOXfeF6oyer+lkPXtiWs9ow1wkL4keEOP1U6Ysuk1eMtQf+/+bGBJ79RCw/f6PxeHF9A3et+KyasZYwXgjHsdnuz1LeOQvJr+TvGeQZ/newChq/9ppwSI+hVWtVjBVYqvU5R/LvnzXNa71FSE2jvpjAILf/GFqufVy/xrgcs2dXOJ2A/HacQE8HbOIF4+SE5TXIhq9ONzTNqvOKs08VGYyDaNHOpQPldPn0UYzS9ZfBzeJHg0qsJit4q1uejMlUpXvMwDR1KV24oL6MhNQDFyHDXI9hP/44X50/qkZtPX+T+fx6vEbu1i14HMibzhbN1f6anGqgLEK8iDdJYr6e2AfCO8+J8hPnEck6O6GnFT2CUzMZa/E6KFMrg2s+FNepniGReqVjJ1aUOsahAErZIf3hhmh9q+9anz72sYGZD2y+l4+gl4iidCBNA11Uozb3EkViVpTimkNLW+wVCB9XHP4SC3+uq2wYpTKcnnuDKW7HaTsUQPnFBGG71tdbtJxOTo+XpaRRA0ABll5hZcfBKSxjHJHzqc97uc/bjV+9MR/SWPQkDfBoylS1k+5OB5Oo8npekuzD8tZR5ZLqRiwYHpldt9wT1Dtkx4IPD0s6E6apFOwvUDDP+OpT5wrAwYNAmI2atUEFsGfooSpYy9AZOh1cezLl4G1Gb+pgHad2FajGEjBR+ZfpT94qHFUnMXqblKsBuEtDd2FJ5PkVEw2aSD6iz8tNPwF059xCim2cZh+WVFZG5K829uz2VeSZOSkTjX4lCHteZCYVnRveSN/FchSn7QdtvscH4PeQMN7+OD0OgAYQD0BN5ZIYT6WiqJz2eLCBYfm8yMxo+HdLaqfaSavWISoD1UQ7MTgjvdKeIjdg/h1Boj2uzUjdX0BTHA5lolSw5YEU3Zp1b75puGPOlGqiZYwUY4sivwhfM1OzNdA3e8jrX0cDqJawGIFdVav78erIhZOTvZ5DYyI+N1jWTVoZs+otNkj3gN1ieHZZyMM61MpZHDAakoJKn3bnWnxLlP4OWK2pt2L7o8VXA3WmGDFGQtJFQqbD1UQBefJgaDMHQId6hHOEY61W7idjYCR9x5rMqcgPpGCHm2R8+nPJjs6Yj3w8r03tCBUHrlFj3+07aoyN9hhQB7Uy5DqbJffLz6IG2wyt4Henmt8bn2MaGjEMO/WjIJDSFYWlu2OcMBBi56xkz7Lc0Mur/aFQc3f/UPGZeUPeiBQ7Ib9FI5vcXpLGouznykOFaOeDr0k9QepOeIblXOyaMTD4b9NlOgsznpSPYJHaQghopPVlryZF3L2QL+4lhxtW3jYXSu7uyepE966JCInl9lzstC8yE0ZPgyeVjXgRgqHtRRiM1+IL9HaYOM2KRRaTcP/5Ret/2AMz/8j2htYutyRSHePD2Bnt0LtVk8IJQB2vLMo/s2qZkdk3pZ678qioRswRPrhqb1T58DRLturE2eWx8CpleoGD24q+CrPQI5jcUPirMbAzonfm7YqxVhpFuQXf9rougUJjrBC617r+oVjNhCSxZTQABv2af6cJWuAnl061se9cmjDjKO9rQnCV9+oYAzbnNxnZsCcGUlPrzArsfyRptBmC7cBsAZtTc9bwr0ziY7B+P0KkYOHniAK5SNqOHu/i6nm29vXwtxGThaaek/dbygfaqzoNsM1A2HmVv+2srIZclvjSEv64+L/aV84VOuySrHILxKexvwt0dgmEr1ThOf0OnZTJK9Jok1QlmaZ5O/dpM8Mz6Qj4qLrfeEViaFq6UvcCYKEU3eaILJxguUhHskH3RcBzbgDtQDBqVIqZudNvOtxTXdC83LiJW/oHvNuJDXp/bedHK2Rgl7PraJ6WNxaRUueKFAidCdXWgHESO29snUsXcQ+ECWHNJ9xNyE2a8/Fw64QxhpKNjP0qq5AfvfH7qMosQ+8lX6LIcYKeIXmDv/YLeliGkHJq0aub1tSbuLOMJkda1Zz/LVR9TgbT2jj9clx8MvfsNI0v/3Ht7j+h5qsSoBU8dTHuDvJdChJdTWcrM4mp++2gSFJ80ddHTV6jD+ZxA+daGWSA0SGoYHsJOTQvmDq+S83VaYdifdGTi0jEUGC9aOamrCT7M+Ui8WOcxbmYOyHJHQ0andHvFZ8922S93zs4d3LQ3NZUgbNQu+Y8r/9YHzXSuRt2ToZlVB2VuK6HsmNeI+GXIxUBokSX44p/nq2m7JqQdOLY29uNKva/V1zTdrjE+HJ9fOcdA8Xvrewiw8oLyQcud53XWXKybwZGkZ9uR5/VWxi7Lo2r4CvtNPReGeJsxq2S6M9T7Ym5FSI3IBbFJYMAqLzX69bhR33Ov3RRRwF50lqxS5kGhFhevby/4owZ95BcArO4pePmXqag/uTSdX4VgVA1t1yAwx5yISL7r0yOep42R7r/Delvuw8qFBawkH7XVXdT+6ICbRFXtIAzBPcUos6FyE5//YRe5X6+To9FN2nRxQ8SFCf1Rc22WwdV4CDZdwIxVGGRqj5BfOR5kZsKv6IzLhH5TNabEM+WskxZxfau21KTiJANCROO1ir0Lo2iCvmbVBeODvHIHjD50yEgQ4cayIN3kty9MvagzSrkQlNQ88H0Wiqd+gND/7btyEOSxdwOnEZURCBkobGgcL+oQ8Qvmv83djLg+DP51BDDoBGMuvzhjd2JvsiSZxF1KpRHOlDu8wqLH/wzEldJJHfphxVnyjkCnoOaYpcUTlX0LagWPlM+tuFZk8rX2OpF4koRq1zVwR/+QMX8FpGU96iGLu3V4AOaoY5jHx7l6t/rgMKD9dF8cnXlfsxgtTSkf5sxSwRyd1YVcxKEMbVIBBspY7aMZarm9ZUQqlGwovuNeEIchJyt17EkYBGSf/XYMkDAfHK4GNUcjXdkGmvrdaSRHGFoIrPOcBL4/Bcf8wFuWc3qSGiV3TbfDNdNTN/snCBUJ2955XT9gZ5nBSW0Nfyk2WtsJXnrNKKVbUeNuQNmyZMX4/XmU9lKaVy1CnJMMResJW2kFK3JX0erhXwqGsh7NqsskGdMIsaZxmzfIJyfkaAlM/qWeSt+eYulHPFANG8GXvKvpIP3DGEur18CJ6ZZU+c+9BP7kS9+fPb+UrhAAgrLlGL0E+AkZO37knYZKQ7MyaR6x54Nmp/kLBbEqFMv/wt0o3OS6os2imA549sRgm8kzy8A54PepggtXJeGTtscNkM5/zVyXclFiDD7MY5yFSrtzb9EVzWJ08Kx3ltwLiySwapCd5HTMyZUMJnv10HXp4+aBT/yqaJz2GMv9eB71fNmeWis6YADrIIxiSk1oI1zJWHPmVNp/1rNhlv/3LhGbKfHEpab5bxXCFNYby689uYd+bEECftBtwLHoL4qnFpb2XKtMSDi1+/xIKbMmKu//U7phdWy51wuir2Jfy2a0mAAwiuQ+2qi6yWWARk9BusElPqpOTyP8uAfjU1Er1MbkA/9n4wugoo6wG+a8PmxX2x3iWOTQpT7kLyH04c/V8IIpguYUPqeJQgXA/jpz45SSeWvnLABR6wkb/V6fQQLwT4Lj0UvyjNu/oFCoH49wRR/u/IxAWlfD+1rR++EH14wBV6DS8hH8RAGIZDdmgHy0D/j4EoM/TLTrPXLzc3Fa2IxfWHC92+zbXc2jr1UM2LnnqNLOv1H8+5fNK7kJ2xEyjj0qjw+AEq3A52xVOoruNcdscOa4z7HPxIy/dQ3Rs3YP4WBFJUGjTjyyRwlarKHzCOpbbZOHnum7qwPSrKDgURwPWcoA0oUoSWgmx9NXbiO6Nki2gbfa3zWq4HKTjzKmQvL9sp4YtuK6halLq/EiS5Y+ViwOpcqg0+SU3Qa/3BG8MsZ6nZtz+3TQXYNcGRVNppKKHSyCOzi2ygRKHaJnT7ND+06vjoxjoQ0zpoQrZUSmj7LlpzgfTfP3Tkoryu/jf7RcWVuU+OH8IlrH0NRI/5X/X+pdJzDy8bHAhNngeYEGjJrfkiu3S56JEio6FPg60D+YCwopfbNEjYT7yh7aSt431CuHzk+eBfm4F7Vye/7GurqLVtqEuXUpeX6UnHaDvU0TZT749QL9oSVohhXQBm65L0m6/8Foal+HhVYwnNe724C4p3XJY2hyVjpHsEkYdlhNwb1y+lyHPvrcPeM5QfohmcWF6TzCBHt9CzIgtXg+nW52ww8BnnjZVYiHKSqetgO39phXoivECw+GnU7LwNLHURiHsqLx+Fua4d/IUsSohJ86zSmUp2kFP8H+WqIkiQCPAnh9cG/Zq5N7IsmiZ7ux2C5UoXoF/uzBymdQblp/y6g5CgcW587PDqOfBBizPdUDiIhhplDeBZPPNn2trDNm3P2QeuNEraIEwxeVKHYCOonJWdiyUkzE6b752HAooOYpviWvFAY1hbo0/psgyfTmci/dUBktbCqk9Gq2iIUSUkLlXfNnxQidR/nbcp2/OFPd4zKCsOLJjPbMFVfdHt1xeXe/N1RpqDT2qCsMzb68RuncrC1AUSA28/+TGfRgoy0LzAcx0ISNb9s7iOFoyjbDooIFeAqNEV4Tf2oO2jUa9M71gldIegGDKZLgaN9qmQabCg/+J/6anACZCfr8wHnhLe0e7DZVB7M8O9ofYiRkD0KS71jDS0HssYF/L/oLAIS/ihQLq29jC5OkyXvKq6l3WJBXU9Ce/NWqGUgYWrXc6zsD1+WF0LFSXz6NPL1RRw0b8lCVxodoOka9i9R6NrrvMFmaJ0iRIbeyW2zzuLfe5hpmxXP3RLiyWpMdz2bg8CWFO9pfh3+2vfGVkkDY/zzFl3R4KGyUEx+N682YokRGPcLeB0kypQlSrqPp+bryA1KhRzpdEwvjllpqwF3C+AWpRf5UqsqEerUJkYCMZ6d4oRouOExio07vun5s4STtPe8yhlrhjZWV5K8DhmeyDj6Ylg0uYfNh0pb9ca7XZYpOjMwt1UUFUsfJSarzLcyvwM9h81rUrFDzh6Kx2fXYN0XRTHWgoNSdidlwuthQEe2c2j351lYxW7t+xU8J1W6oUo+0ej0KchfLlEIE6BJ6rf7qiKwL+J1E3eBp/NLR6oSbT4nRl5dzzuCdO7MRz9tICa6q9VeZu+Kp6+gRSPPNk/L08Yix3HxAesJRtdHaX4iXIG82HNi75/W1/B0JgAzF9p0ygjFfSSsgHAQIHF4UiWwb6huOdhSNOEUlEaylNoZen/a7SnN3LddWJQFPaJNY7rNx2R3zk9GKAvMLE1aeZQ1Fcsu0rSEiTyQsiIL/EXJZOxxv6w9Qdeq1QoxLaPi0F1JhOpkzkW6Jm46NK95c87o/tTZsixH+CeI01VStUPuwCbdhSSODfx+njl7bGMdym5KxNxjh0n9wPOVFQz/XC9J7BhZaHyCmPwCvWg/ouEfNsZx/JKQmzncuihGMbFTQThAbMg+cCSow6Yu17JW3B+fEB8Uq6amPOWVvE7zFyxn7WzbkeFWjyZZ1s2sjDsepqXuAkqemtWrH3HXiilrAWtxhZM4DM6X86iF90xzarhvx/BSyeeQ/iN5cYqY7Uf29WV5iwVg7CYebz3u5twi+ejk5TJNN2RYXYJzqhaxg5ewd+hk4wqhwvhFWn0NIljfTQ6ZIBlL19HgySlPvGI76EA6xtK2aohYuvt+DxwkPCcMEgQO88EPS/t+XG6Ix1pQrEeR70ayuzPdYX4RnQ5oNOSaa85RZuaS5d+97GcpX7+Ac9J0t5M6b90C9lRxLZW3k7T+NSiTwJ7SPpN4zLrax00wmwjlYUPiydHIbb4awKuLOBL8OG5GAbz37JNPruXcI9SH8bD6aCfFUM9hM8Wdpf7oCU4RnzVd7qm6ooZS5um35AiZisH76YSzuAt1o+vUtxNqJLwo2f1ruAWFvaLwNAD82sPfNdb5yPCvyx0Q4tQDTgF97RlEl3iqxS/GyvcZtv9jql6VJ+HYu5kkh/DzJ/DGMDlbegI4q5wgy5XO2JZSDTXAMN3wACre+Lu+QHdtI6vr8O20vLEG/h1BTmzBkxnIENxXJOzU+JaxVbmXWQE15JQ3fDuO5hRI0TY2bPVdfLQJcJf9QftXIvOYQH7klRx5pnYJ2T4uFol1J33VRmWi+8XmS4wNtOqNhjAGLo0yKuQfpBGteTDnqYqL9KpD4zlJp7SdynTgEzGfRIEB6QhRHyP4Om7sTKFbxyOI7+ZjHo9LBoyZxkErwA7wgqW7HNWEsIk4ZqfQKAsL1nQuY7yqveV/hf0qi6hvVYdgUinixcP8VB7S6WPjbyOvCRb+1U+jARoS+VN8tqlUf8bWQJzAtntzEvTxC77J29wNfe8c3PAdyj1+puvbdRGVmSWNoM3W2C3gMdBgFsGStkHbWbRjEMoF2zObl2WeRqlDgBF1sjEM890DR/gywQFrmheYrmjyV9qX4kgK6z8oEePtPWugqrHVWp6bxY/cesAzQM6V3ZwwEk89hDuFsx89pYNjY1q0rnlWHSCD7lOjSUUffCxExgiSdqC7gszglHx5mKhRzjlke89iS8DDrgSf2zLQ/Z39lkck3QxbQncK/q3DS7fEzBdkV3lTqG7Qy9ko30ssrGc0do11TByUjkGOV9XFcAIA5zXgPTuK/10FJ4VFVkf9Q827vhcPdz8xcoP9DYRRBoP8ETtlqZmDApOOnlNPDY7+5jEe5+4BgQBmM7TdMoAwW6QWu+6rXOxhrs/PBY8hfQBr7aZ67ghAzRrUX0Eu9uVg7MTzC7YiBmaFo16Mlfu5V6k/Ab2VX9n6IYcdPpnrXwBdNadUBZVxhLilR/osqpfAb9r9HfZ4R39V/fNPycjVKte9pudaEaRbAIYdL/1697vVu38l6aslNNgozv5xZ/zS+uuftEHJInfZfkiWSSkOBsuLueYk/ok81Ts5HCNV5npED5vzV9FPWShZwlsm2K9eup6RM2U2sBtkwtf6A5pD/Az33DPUFaon3iRWSwPaPqMlwAyJUItHj4OEKJ29xfAYzO9DG2DuL8qR3fTciydpdjJB1OiJxyNHknxE6wfj9bCCLYd11ZfhiEzZa2HUGlbgjJ2BcFoQCrDP6a0GSOQp6+6ixUIch/BdzmF5Yu+2jeeMJ6j79rYOf1c2dgYqV1aYPr3mve9WWllyiJv+1oqTfo25hM8Lh+LpQsK8YlxMzr/+4omKG6LxkK7YorvSwGldpx+DpMyhMeCgQRNWBXu5o/dhp1RF3GHvOfDDv/+1E9zAitcGY+7QiIXlYw12gnNIOlUy5+aEvPoqveqRphRLN0yHAb/I/GxDovA1BoXQ1UAOtyJAy58uPKH2VLN9V50Db2qNj5FtELtm/l4apabOTLYFBeARSWZZi2XX781tdWKEJTFC+MJgO9Bw6zOXOO7EsAeTq2lhO5mwucfa7g2kpavjdUiFEcyBR/+rFC1+iKrgbnd6BPHICeR1XMBR5B3S58vFnI+5qHQg9tR9SK12Z0oQnRyQulr0Oek2CSjVERcaD0nPs5ph2LrlTnXSs1Srq+ze2KXQn6RyAajoe9bYS98X6lP9OJwlz7PFrsck+Uli3XLaKPm8tpCoX9vu7rn1K76poX+/cHWDWvY7fOX9cB0krqsLW+IGPw7f5xcWZZM/0FsFRvLYB/jusm27G8gzGP8ZpsMzN2KOT4JLxt/YLTsb3lRLMqPDnNZOho+iUGjTxXZtjfobbrEkUjaxG66WU5nZalcW5bLnMMvBKNGo/P0fQzCSEGFvw81O8XmpIybPij2/K//BgK8WrNovynyRl8aWS13JV0gW/IklFJC1RCh9GbMOvVHM2NvbsktcQMZCHfNMB5q+1pVnbAYxvV57afiaNUz+JLVf7BSvTNtKFfZkDg+7L0TM1YKQBuYQ1SBfl2ZZwTabTv0+FSaIn+AieQt5YwX3iFfctANysSxNDxBvfsbmZclYvOu4BtMXc3bZgjls=" title="Mekko Graphics Chart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459114" y="1529029"/>
            <a:ext cx="2628900" cy="2854030"/>
          </a:xfrm>
          <a:prstGeom prst="rect">
            <a:avLst/>
          </a:prstGeom>
          <a:blipFill>
            <a:blip r:embed="rId18"/>
            <a:stretch>
              <a:fillRect/>
            </a:stretch>
          </a:blip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" name="Right Brace 9"/>
          <p:cNvSpPr/>
          <p:nvPr>
            <p:custDataLst>
              <p:tags r:id="rId6"/>
            </p:custDataLst>
          </p:nvPr>
        </p:nvSpPr>
        <p:spPr>
          <a:xfrm>
            <a:off x="2165445" y="1621450"/>
            <a:ext cx="143445" cy="236747"/>
          </a:xfrm>
          <a:prstGeom prst="rightBrac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Right Brace 10"/>
          <p:cNvSpPr/>
          <p:nvPr>
            <p:custDataLst>
              <p:tags r:id="rId7"/>
            </p:custDataLst>
          </p:nvPr>
        </p:nvSpPr>
        <p:spPr>
          <a:xfrm>
            <a:off x="2167328" y="1886727"/>
            <a:ext cx="143445" cy="384993"/>
          </a:xfrm>
          <a:prstGeom prst="rightBrac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2" name="Right Brace 11"/>
          <p:cNvSpPr/>
          <p:nvPr>
            <p:custDataLst>
              <p:tags r:id="rId8"/>
            </p:custDataLst>
          </p:nvPr>
        </p:nvSpPr>
        <p:spPr>
          <a:xfrm>
            <a:off x="2167328" y="2300250"/>
            <a:ext cx="143445" cy="1188720"/>
          </a:xfrm>
          <a:prstGeom prst="rightBrac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3" name="Right Brace 12"/>
          <p:cNvSpPr/>
          <p:nvPr>
            <p:custDataLst>
              <p:tags r:id="rId9"/>
            </p:custDataLst>
          </p:nvPr>
        </p:nvSpPr>
        <p:spPr>
          <a:xfrm>
            <a:off x="2167328" y="3517499"/>
            <a:ext cx="143445" cy="777240"/>
          </a:xfrm>
          <a:prstGeom prst="rightBrac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>
            <p:custDataLst>
              <p:tags r:id="rId10"/>
            </p:custDataLst>
          </p:nvPr>
        </p:nvSpPr>
        <p:spPr>
          <a:xfrm>
            <a:off x="2348427" y="1616713"/>
            <a:ext cx="13034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  <a:t>Work in progress</a:t>
            </a:r>
          </a:p>
        </p:txBody>
      </p:sp>
      <p:sp>
        <p:nvSpPr>
          <p:cNvPr id="16" name="TextBox 15"/>
          <p:cNvSpPr txBox="1"/>
          <p:nvPr>
            <p:custDataLst>
              <p:tags r:id="rId11"/>
            </p:custDataLst>
          </p:nvPr>
        </p:nvSpPr>
        <p:spPr>
          <a:xfrm>
            <a:off x="2348427" y="1882976"/>
            <a:ext cx="1303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  <a:t>Commercialized 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  <a:t>(incl. end of lifed)</a:t>
            </a:r>
          </a:p>
        </p:txBody>
      </p:sp>
      <p:sp>
        <p:nvSpPr>
          <p:cNvPr id="17" name="TextBox 16"/>
          <p:cNvSpPr txBox="1"/>
          <p:nvPr>
            <p:custDataLst>
              <p:tags r:id="rId12"/>
            </p:custDataLst>
          </p:nvPr>
        </p:nvSpPr>
        <p:spPr>
          <a:xfrm>
            <a:off x="2348427" y="2617611"/>
            <a:ext cx="166160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  <a:t>Canceled at late development/validation/contract stage</a:t>
            </a:r>
            <a:br>
              <a:rPr kumimoji="0" lang="en-US" sz="8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</a:br>
            <a:r>
              <a:rPr kumimoji="0" lang="en-US" sz="8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  <a:t>(incorrect assumption, underestimating what it takes)</a:t>
            </a:r>
          </a:p>
        </p:txBody>
      </p:sp>
      <p:sp>
        <p:nvSpPr>
          <p:cNvPr id="18" name="TextBox 17"/>
          <p:cNvSpPr txBox="1"/>
          <p:nvPr>
            <p:custDataLst>
              <p:tags r:id="rId13"/>
            </p:custDataLst>
          </p:nvPr>
        </p:nvSpPr>
        <p:spPr>
          <a:xfrm>
            <a:off x="2348427" y="3705434"/>
            <a:ext cx="1303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o Sans Intel"/>
                <a:cs typeface="Neo Sans Intel"/>
              </a:rPr>
              <a:t>Terminated in pathfinding</a:t>
            </a:r>
          </a:p>
        </p:txBody>
      </p:sp>
      <p:sp>
        <p:nvSpPr>
          <p:cNvPr id="19" name="TextBox 18"/>
          <p:cNvSpPr txBox="1"/>
          <p:nvPr>
            <p:custDataLst>
              <p:tags r:id="rId14"/>
            </p:custDataLst>
          </p:nvPr>
        </p:nvSpPr>
        <p:spPr>
          <a:xfrm>
            <a:off x="1167773" y="1435697"/>
            <a:ext cx="746760" cy="16158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N = ~20</a:t>
            </a:r>
          </a:p>
        </p:txBody>
      </p:sp>
      <p:sp>
        <p:nvSpPr>
          <p:cNvPr id="24" name="TextBox 23"/>
          <p:cNvSpPr txBox="1"/>
          <p:nvPr>
            <p:custDataLst>
              <p:tags r:id="rId15"/>
            </p:custDataLst>
          </p:nvPr>
        </p:nvSpPr>
        <p:spPr>
          <a:xfrm>
            <a:off x="870087" y="942599"/>
            <a:ext cx="2318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o Sans Intel"/>
                <a:cs typeface="Neo Sans Intel"/>
              </a:rPr>
              <a:t>In-package memory technologies attempted &amp; products landing zone</a:t>
            </a:r>
          </a:p>
        </p:txBody>
      </p:sp>
    </p:spTree>
    <p:extLst>
      <p:ext uri="{BB962C8B-B14F-4D97-AF65-F5344CB8AC3E}">
        <p14:creationId xmlns:p14="http://schemas.microsoft.com/office/powerpoint/2010/main" val="38533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 xmlns:p15="http://schemas.microsoft.com/office/powerpoint/2012/main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EC61E7-185F-4BAA-B64D-17B6B7ECBFFE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2556C5-CE8C-6547-B838-EA80C61A4AF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Title 2">
            <a:extLst>
              <a:ext uri="{FF2B5EF4-FFF2-40B4-BE49-F238E27FC236}">
                <a16:creationId xmlns:a16="http://schemas.microsoft.com/office/drawing/2014/main" id="{3A8F0072-C2AA-4297-AC57-5F1872EE67E3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000"/>
              <a:t>Strategic options for discussion</a:t>
            </a:r>
          </a:p>
        </p:txBody>
      </p:sp>
      <p:sp>
        <p:nvSpPr>
          <p:cNvPr id="5" name="btfpLayoutConfig" hidden="1"/>
          <p:cNvSpPr txBox="1"/>
          <p:nvPr>
            <p:custDataLst>
              <p:tags r:id="rId3"/>
            </p:custDataLst>
          </p:nvPr>
        </p:nvSpPr>
        <p:spPr>
          <a:xfrm>
            <a:off x="12700" y="12700"/>
            <a:ext cx="8890000" cy="153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overall_0_132336803954484413 columns_2_132356797223791196 9_0_132336803960765045 4_1_132342923606233529 11_1_132361383605727243 </a:t>
            </a:r>
            <a:endParaRPr kumimoji="0" lang="en-US" sz="100" b="0" i="0" u="none" strike="noStrike" kern="1200" cap="none" spc="0" normalizeH="0" baseline="0" noProof="0" err="1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>
          <a:xfrm>
            <a:off x="654101" y="822497"/>
            <a:ext cx="2468880" cy="596728"/>
          </a:xfrm>
          <a:prstGeom prst="rect">
            <a:avLst/>
          </a:prstGeom>
          <a:solidFill>
            <a:srgbClr val="D6D6D6"/>
          </a:solidFill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lIns="0" rIns="0" rtlCol="0" anchor="ctr"/>
          <a:lstStyle/>
          <a:p>
            <a:pPr marL="0" marR="0" lvl="0" indent="0" algn="ctr" defTabSz="868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Meet Comp </a:t>
            </a:r>
            <a:b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</a:t>
            </a:r>
            <a:r>
              <a:rPr kumimoji="0" lang="en-US" sz="1400" b="1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Tablestakes</a:t>
            </a: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/>
          <p:nvPr>
            <p:custDataLst>
              <p:tags r:id="rId5"/>
            </p:custDataLst>
          </p:nvPr>
        </p:nvSpPr>
        <p:spPr>
          <a:xfrm>
            <a:off x="6120079" y="822497"/>
            <a:ext cx="2468880" cy="596728"/>
          </a:xfrm>
          <a:prstGeom prst="rect">
            <a:avLst/>
          </a:prstGeom>
          <a:solidFill>
            <a:srgbClr val="D6D6D6"/>
          </a:solidFill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lIns="0" rIns="0" rtlCol="0" anchor="ctr"/>
          <a:lstStyle/>
          <a:p>
            <a:pPr marL="0" marR="0" lvl="0" indent="0" algn="ctr" defTabSz="868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+ Beat comp </a:t>
            </a:r>
            <a:b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 new memories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3387090" y="822497"/>
            <a:ext cx="2468880" cy="596728"/>
          </a:xfrm>
          <a:prstGeom prst="rect">
            <a:avLst/>
          </a:prstGeom>
          <a:solidFill>
            <a:srgbClr val="D6D6D6"/>
          </a:solidFill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lIns="0" rIns="0" rtlCol="0" anchor="ctr"/>
          <a:lstStyle/>
          <a:p>
            <a:pPr marL="0" marR="0" lvl="0" indent="0" algn="ctr" defTabSz="8680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+ Beat comp </a:t>
            </a:r>
            <a:b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 DRAM</a:t>
            </a:r>
          </a:p>
        </p:txBody>
      </p:sp>
      <p:sp>
        <p:nvSpPr>
          <p:cNvPr id="6" name="TextBox 5"/>
          <p:cNvSpPr txBox="1"/>
          <p:nvPr>
            <p:custDataLst>
              <p:tags r:id="rId7"/>
            </p:custDataLst>
          </p:nvPr>
        </p:nvSpPr>
        <p:spPr>
          <a:xfrm>
            <a:off x="824681" y="3504029"/>
            <a:ext cx="2149557" cy="112338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Industry delivers an improved baseline with core commodity DRAM technologies progression (LP/DDR, HBM, GDDR …)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CSP memory efforts/solutions will not hurt our CPU position</a:t>
            </a:r>
          </a:p>
        </p:txBody>
      </p:sp>
      <p:sp>
        <p:nvSpPr>
          <p:cNvPr id="12" name="TextBox 11"/>
          <p:cNvSpPr txBox="1"/>
          <p:nvPr>
            <p:custDataLst>
              <p:tags r:id="rId8"/>
            </p:custDataLst>
          </p:nvPr>
        </p:nvSpPr>
        <p:spPr>
          <a:xfrm>
            <a:off x="3420545" y="3504029"/>
            <a:ext cx="2322612" cy="112338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Memory bottleneck continues per historical trend, addressed by incremental improvements</a:t>
            </a:r>
          </a:p>
          <a:p>
            <a:pPr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1050">
                <a:solidFill>
                  <a:prstClr val="black"/>
                </a:solidFill>
              </a:rPr>
              <a:t>Risk to Intel CPU competitiveness, and thus MSS and customer intimacy if not participating; opp’ty to differentiate 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6340130" y="3504029"/>
            <a:ext cx="2219477" cy="80021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CPU vs. DRAM mismatch is reaching an inflection point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1050">
                <a:solidFill>
                  <a:prstClr val="black"/>
                </a:solidFill>
              </a:rPr>
              <a:t>Domains exist where Intel can be differentiated with unique memory</a:t>
            </a:r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>
            <p:custDataLst>
              <p:tags r:id="rId10"/>
            </p:custDataLst>
          </p:nvPr>
        </p:nvSpPr>
        <p:spPr>
          <a:xfrm>
            <a:off x="560574" y="1474770"/>
            <a:ext cx="27070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1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Deliver best CPU/memory system performance with standard DRAM; influence industry direction</a:t>
            </a:r>
            <a:b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(e.g.</a:t>
            </a:r>
            <a:r>
              <a:rPr kumimoji="0" lang="en-US" sz="1000" b="0" i="1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DDR6, LP6, HBM3, CXL)</a:t>
            </a:r>
          </a:p>
        </p:txBody>
      </p:sp>
      <p:sp>
        <p:nvSpPr>
          <p:cNvPr id="32" name="Rectangle 31"/>
          <p:cNvSpPr/>
          <p:nvPr>
            <p:custDataLst>
              <p:tags r:id="rId11"/>
            </p:custDataLst>
          </p:nvPr>
        </p:nvSpPr>
        <p:spPr>
          <a:xfrm>
            <a:off x="3158479" y="1474770"/>
            <a:ext cx="30566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1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Architecture and system innovation with commodity DRAM (e.g. compression, memory pooling); Specialized DRAM implementations (e.g. HBM with EMIB, HBLL, OPM, MCR, 2LM)</a:t>
            </a:r>
          </a:p>
        </p:txBody>
      </p:sp>
      <p:sp>
        <p:nvSpPr>
          <p:cNvPr id="33" name="Rectangle 32"/>
          <p:cNvSpPr/>
          <p:nvPr>
            <p:custDataLst>
              <p:tags r:id="rId12"/>
            </p:custDataLst>
          </p:nvPr>
        </p:nvSpPr>
        <p:spPr>
          <a:xfrm>
            <a:off x="6074227" y="1474770"/>
            <a:ext cx="2552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1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Deliver disruptive innovation and uniquely advantage our compute, expanding TAM</a:t>
            </a:r>
            <a:b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</a:b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(e.g. </a:t>
            </a:r>
            <a:r>
              <a:rPr kumimoji="0" lang="en-US" sz="1000" b="0" i="1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Optane</a:t>
            </a:r>
            <a:r>
              <a:rPr lang="en-US" sz="1000" i="1">
                <a:solidFill>
                  <a:prstClr val="black"/>
                </a:solidFill>
                <a:latin typeface="Arial"/>
                <a:ea typeface="+mj-ea"/>
                <a:cs typeface="Arial" panose="020B0604020202020204" pitchFamily="34" charset="0"/>
              </a:rPr>
              <a:t>, </a:t>
            </a: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2LM, Adamantine, ?, ?)</a:t>
            </a:r>
          </a:p>
        </p:txBody>
      </p:sp>
      <p:sp>
        <p:nvSpPr>
          <p:cNvPr id="19" name="TextBox 18"/>
          <p:cNvSpPr txBox="1"/>
          <p:nvPr>
            <p:custDataLst>
              <p:tags r:id="rId13"/>
            </p:custDataLst>
          </p:nvPr>
        </p:nvSpPr>
        <p:spPr>
          <a:xfrm>
            <a:off x="461668" y="3222728"/>
            <a:ext cx="21717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What you need to believe</a:t>
            </a:r>
          </a:p>
        </p:txBody>
      </p:sp>
      <p:sp>
        <p:nvSpPr>
          <p:cNvPr id="20" name="TextBox 19"/>
          <p:cNvSpPr txBox="1"/>
          <p:nvPr>
            <p:custDataLst>
              <p:tags r:id="rId14"/>
            </p:custDataLst>
          </p:nvPr>
        </p:nvSpPr>
        <p:spPr>
          <a:xfrm>
            <a:off x="3316595" y="1513976"/>
            <a:ext cx="238125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8" name="TextBox 37"/>
          <p:cNvSpPr txBox="1"/>
          <p:nvPr>
            <p:custDataLst>
              <p:tags r:id="rId15"/>
            </p:custDataLst>
          </p:nvPr>
        </p:nvSpPr>
        <p:spPr>
          <a:xfrm>
            <a:off x="6221326" y="1513976"/>
            <a:ext cx="238125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F4B8FD-82A9-476B-A062-F62707DD70B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824681" y="2378816"/>
            <a:ext cx="2387965" cy="66172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 kumimoji="0" sz="11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>
              <a:defRPr/>
            </a:pPr>
            <a:r>
              <a:rPr lang="en-US"/>
              <a:t>Must pursue to maintain CPU competitiveness and thus MSS</a:t>
            </a:r>
          </a:p>
          <a:p>
            <a:pPr lvl="0">
              <a:defRPr/>
            </a:pPr>
            <a:r>
              <a:rPr lang="en-US"/>
              <a:t>Necessary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but not sufficient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D2973-ADB0-4EE1-B80D-164D827CE6B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3420545" y="2378816"/>
            <a:ext cx="2462880" cy="66172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Innovate here to maintain and modestly expand MSS/TAM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Increase focus of disparate efforts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00D7FA-4D5E-44E7-BDFE-BFF5C5928E6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6340130" y="2378816"/>
            <a:ext cx="2267603" cy="66172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Puts us on a different technology curve </a:t>
            </a:r>
            <a:r>
              <a:rPr lang="en-US" b="1">
                <a:solidFill>
                  <a:srgbClr val="0070C0"/>
                </a:solidFill>
              </a:rPr>
              <a:t>and expands TAM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Ensure business case resiliency</a:t>
            </a:r>
          </a:p>
        </p:txBody>
      </p:sp>
    </p:spTree>
    <p:extLst>
      <p:ext uri="{BB962C8B-B14F-4D97-AF65-F5344CB8AC3E}">
        <p14:creationId xmlns:p14="http://schemas.microsoft.com/office/powerpoint/2010/main" val="411456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 xmlns:p15="http://schemas.microsoft.com/office/powerpoint/2012/main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03D667-7398-4957-A5FF-E0359417758E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2556C5-CE8C-6547-B838-EA80C61A4AF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 Clear"/>
                <a:cs typeface="Intel Clear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7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l Clear"/>
              <a:cs typeface="Intel Clear"/>
            </a:endParaRPr>
          </a:p>
        </p:txBody>
      </p:sp>
      <p:sp>
        <p:nvSpPr>
          <p:cNvPr id="15" name="btfpLayoutConfig" hidden="1"/>
          <p:cNvSpPr txBox="1"/>
          <p:nvPr>
            <p:custDataLst>
              <p:tags r:id="rId2"/>
            </p:custDataLst>
          </p:nvPr>
        </p:nvSpPr>
        <p:spPr>
          <a:xfrm>
            <a:off x="12700" y="12700"/>
            <a:ext cx="8890000" cy="153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Intel Clear"/>
                <a:cs typeface="Arial"/>
              </a:rPr>
              <a:t>overall_1_132358640738352388 columns_1_132358640738352388 </a:t>
            </a:r>
          </a:p>
        </p:txBody>
      </p:sp>
      <p:sp>
        <p:nvSpPr>
          <p:cNvPr id="35" name="Title 2">
            <a:extLst>
              <a:ext uri="{FF2B5EF4-FFF2-40B4-BE49-F238E27FC236}">
                <a16:creationId xmlns:a16="http://schemas.microsoft.com/office/drawing/2014/main" id="{3A8F0072-C2AA-4297-AC57-5F1872EE67E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5613" y="308848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i="0" kern="1200" spc="0" baseline="0">
                <a:solidFill>
                  <a:schemeClr val="tx2"/>
                </a:solidFill>
                <a:latin typeface="Intel Clear"/>
                <a:ea typeface="Intel Clear"/>
                <a:cs typeface="Intel Clear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Intel Clear"/>
                <a:cs typeface="Intel Clear"/>
              </a:rPr>
              <a:t>Next steps</a:t>
            </a:r>
          </a:p>
        </p:txBody>
      </p:sp>
      <p:sp>
        <p:nvSpPr>
          <p:cNvPr id="64" name="btfpBulletedList517945">
            <a:extLst>
              <a:ext uri="{FF2B5EF4-FFF2-40B4-BE49-F238E27FC236}">
                <a16:creationId xmlns:a16="http://schemas.microsoft.com/office/drawing/2014/main" id="{92A1DD26-93B0-4F00-9145-6F6FB2279DB0}"/>
              </a:ext>
            </a:extLst>
          </p:cNvPr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72238" y="1192315"/>
            <a:ext cx="7334478" cy="3171606"/>
          </a:xfrm>
        </p:spPr>
        <p:txBody>
          <a:bodyPr wrap="square"/>
          <a:lstStyle/>
          <a:p>
            <a:pPr marL="177800" indent="-177800">
              <a:spcBef>
                <a:spcPts val="600"/>
              </a:spcBef>
              <a:spcAft>
                <a:spcPct val="0"/>
              </a:spcAft>
              <a:buFontTx/>
              <a:buChar char="•"/>
            </a:pPr>
            <a:r>
              <a:rPr lang="en-US" sz="1600">
                <a:latin typeface="+mj-ea"/>
                <a:ea typeface="+mj-ea"/>
              </a:rPr>
              <a:t>Inventory current memory investment in “beat comp” and “big bets”.</a:t>
            </a:r>
          </a:p>
          <a:p>
            <a:pPr marL="355600" lvl="1" indent="-177800">
              <a:spcBef>
                <a:spcPct val="0"/>
              </a:spcBef>
              <a:buFontTx/>
              <a:buChar char="–"/>
            </a:pPr>
            <a:endParaRPr lang="en-US" sz="1400">
              <a:solidFill>
                <a:srgbClr val="0071C5"/>
              </a:solidFill>
              <a:latin typeface="+mj-ea"/>
              <a:ea typeface="+mj-ea"/>
            </a:endParaRPr>
          </a:p>
          <a:p>
            <a:pPr marL="355600" lvl="1" indent="-177800">
              <a:spcBef>
                <a:spcPct val="0"/>
              </a:spcBef>
              <a:buFontTx/>
              <a:buChar char="–"/>
            </a:pPr>
            <a:endParaRPr lang="en-US" sz="1400">
              <a:latin typeface="+mj-ea"/>
              <a:ea typeface="+mj-ea"/>
            </a:endParaRPr>
          </a:p>
          <a:p>
            <a:pPr marL="177800" indent="-177800">
              <a:spcBef>
                <a:spcPts val="600"/>
              </a:spcBef>
              <a:spcAft>
                <a:spcPct val="0"/>
              </a:spcAft>
              <a:buFontTx/>
              <a:buChar char="•"/>
            </a:pPr>
            <a:r>
              <a:rPr lang="en-US" sz="1600">
                <a:latin typeface="+mj-ea"/>
                <a:ea typeface="+mj-ea"/>
              </a:rPr>
              <a:t>Create specific, focused ‘beat comp’ recommendations and plan for big bets (Adamantine) – for final CSD report.</a:t>
            </a:r>
          </a:p>
          <a:p>
            <a:pPr marL="355600" lvl="1" indent="-177800">
              <a:spcBef>
                <a:spcPct val="0"/>
              </a:spcBef>
              <a:buFontTx/>
              <a:buChar char="–"/>
            </a:pPr>
            <a:endParaRPr lang="en-US" sz="1400">
              <a:latin typeface="+mj-ea"/>
              <a:ea typeface="+mj-ea"/>
            </a:endParaRPr>
          </a:p>
          <a:p>
            <a:pPr marL="533400" lvl="2" indent="-177800">
              <a:spcBef>
                <a:spcPct val="0"/>
              </a:spcBef>
              <a:buFontTx/>
              <a:buChar char="&gt;"/>
            </a:pPr>
            <a:endParaRPr lang="en-US" sz="1400">
              <a:latin typeface="+mj-ea"/>
              <a:ea typeface="+mj-ea"/>
            </a:endParaRPr>
          </a:p>
          <a:p>
            <a:pPr marL="177800" indent="-177800">
              <a:spcBef>
                <a:spcPts val="600"/>
              </a:spcBef>
              <a:spcAft>
                <a:spcPct val="0"/>
              </a:spcAft>
              <a:buFontTx/>
              <a:buChar char="•"/>
            </a:pPr>
            <a:r>
              <a:rPr lang="en-US" sz="1600">
                <a:latin typeface="+mj-ea"/>
                <a:ea typeface="+mj-ea"/>
              </a:rPr>
              <a:t>Develop evergreen capability (Initiative) to meet comp and then establish leadership in a complex memory ecosystem.</a:t>
            </a:r>
          </a:p>
        </p:txBody>
      </p:sp>
    </p:spTree>
    <p:extLst>
      <p:ext uri="{BB962C8B-B14F-4D97-AF65-F5344CB8AC3E}">
        <p14:creationId xmlns:p14="http://schemas.microsoft.com/office/powerpoint/2010/main" val="218524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 xmlns:p15="http://schemas.microsoft.com/office/powerpoint/2012/main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134.0"/>
  <p:tag name="AS_RELEASE_DATE" val="2017.05.17"/>
  <p:tag name="AS_TITLE" val="Aspose.Slides for .NET 4.0"/>
  <p:tag name="AS_VERSION" val="17.5"/>
  <p:tag name="MEKKOFORMATS" val="&lt;MekkoFormats&gt;&lt;NumberFormat DecimalSeparator=&quot;.&quot; ThousandSeparator=&quot;,&quot; NegativeNumberFormat=&quot;1&quot; /&gt;&lt;Font&gt;&lt;Output_Font_Name Default=&quot;Arial&quot; UsePPTTheme=&quot;True&quot; /&gt;&lt;FarEast_Output_Font_Name Default=&quot;Arial&quot; UsePPTTheme=&quot;True&quot; RotateAndFlipEnabled=&quot;False&quot; /&gt;&lt;/Font&gt;&lt;DateFormat CultureID=&quot;1033&quot; FormatString=&quot;M/d/yyyy&quot; /&gt;&lt;/MekkoFormat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2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8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699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3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4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7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09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4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37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17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_TEMPLATE" val="&lt;?xml version=&quot;1.0&quot; encoding=&quot;utf-8&quot;?&gt;&lt;Template&gt;&lt;Id&gt;0b4586e1bbf0e871cd3b933b931b1444&lt;/Id&gt;&lt;Version&gt;1&lt;/Version&gt;&lt;/Template&gt;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0"/>
  <p:tag name="BTFPLAYOUTENABLED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3"/>
  <p:tag name="BTFPLAYOUTENABLED" val="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4"/>
  <p:tag name="BTFPLAYOUTENABLED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5"/>
  <p:tag name="BTFPLAYOUTENABLED" val="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7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9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7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8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49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7"/>
  <p:tag name="BTFPLAYOUTENABLED" val="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8"/>
  <p:tag name="BTFPLAYOUTENABLED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8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1"/>
  <p:tag name="BTFPLAYOUTENABLED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4"/>
  <p:tag name="BTFPLAYOUTENABLED" val="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7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2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9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89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2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4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56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3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1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2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2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6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5"/>
  <p:tag name="BTFPLAYOUTENABLED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6"/>
  <p:tag name="MEKKO" val="MekkoChart"/>
  <p:tag name="MEKKOCHARTIMAGE" val="FILL"/>
  <p:tag name="MEKKOEXCEL6" val="False"/>
  <p:tag name="MEKKOEXCEL7" val="False"/>
  <p:tag name="MEKKOEXCEL8" val="False"/>
  <p:tag name="MEKKOSAVED" val="1"/>
  <p:tag name="MEKKOXML1" val="4HooU0THZk28POP9trq+pbTvvzd/gcV8t56cq85kb3NDTsUhojRA0EsgEHHMH7oYP1SYpn09ysXVivguJdhTvfyVMsBLTGvcX7WPTor/CmV9WzVfHy8CnMUuNyY3ZV473ScLfQTvveA/j0bn2fyJT/1XWBTdM9AhF+ExlJ/xLQzBZfiIiuQBaQzIGWXVDFoem/VVWHtmDjiHMMB8tiU/YCwrHEZhi8zfEyLS34Zr8QXL43zpb4LNnyXENCHBcjFEI3pnn8evHvav2tzBkcirF3Nmaxz70HYk+jeWQOTnxcGiWqFe8Da6IvoLvIbGbLBZftAqa2K5fDTutq8vJeGPecAa+YUMPKFMZgO1JFNwCRkhUQSz47pwTb4D/AIJq0SAWv4ffaSiZT4X07ZxvEqRDZKDNoaIEAWKkf4nv0OKIXhpz7CAEC7upvyJFCIC9Jgkm7U6p7HkBBFcn9nJ6mfDrrwxKNHLIaP8DMbYMfUgMJicfzmcceAiAn9lPWDG7GgV4YnWL6fduozAOh8rUgEeWp9vM6jhb2bbyJq1xQhdfWMUyjzocfWP3oiY9sWNtH6fQmkSFEBQt2hR2tlJUfjva9O2JpfGr3zrCn4yX8TBpaxcDrlErfXYPICm4KA7fPydTThShulytmtHO7JHqLDvWm5d/LF/CRSrEjDXjjE2T0Ti2NB7D7gSUEGDIU58CCo4hxBipLe75Nq6npLmaHzLRPMdgVc19H4fVkpGzf78hM0gptO0P3r4gEKzTvPc6aJm2WqyKbdb69qF2lD2vOmCYoeIr98gYhMKmTde8eYyQf2SUrjioNoXKb5lV6lUL2Zl4z/QTJHdfgleF6vWnuJrmiihmzFl38BwFRHu6Tp04s+zAQ5yWYp3ZAvJArBQF4Bh5bfnWQBDbfMn4x6nEiD6oiayblfIXbtu5PvnMMPxlUeIcrusKL+dSpHR3KUFgvbiGQAgyTD8UaiNwQ+0mNR86CjWcgRL/A8+Ln9Imypjy2tfXw5ESaER5CJF6bMWPg10XxviOFGxTBzy5jR2lLWqil77U0jfZ4S/+po2b2nybEN3wmT7FjbTHcVJPlxiR1zvIS7rDqiaNyaKKCZXShpstF/ZRnPCdyjFK20S4vXlTb2TMTgIaoVe/dIsOjGjATF3CybQhax5rGxQlzMUCbYDFcyQ7PecNHbm/fGM6OdWrxhUPagHNUY+nO+oes/LsacecsA6/sUBi+YgFTtfNJ+qyNbr+Jfk6Mcv4CQWcrNiJ8TFy+oyMxtq5wp63uDCL9q8gL+5osXb7U1PmHQ4zyw2G0ocvDh+ngxXyC7xG+wfByXwQziLQImBFhjuZgMoSRamlZRdFwmwIwkyY7ksOZdVEaeMitpyY1frFtJj0HwaQG8xTLcbezG4MxTWvQHyY2EpH70AJmYSAWJRLVowi7eqI8b8XFx8RkBHQO6cE25JUAvunsH5nVfPMZNzZCTKyOaFr35Hc+Ra7PWVcF+LrilPQd+a9Lw9DI9ZHrergotvJIrlbwWNrSvI1DvTMqYpXMo7g7UK4LXE4sUaurk/31ytYgYgs3tZ2t1cO+GOwcmObsUd+8+wNse2sVJwEaU1a15jfQ3Co8Tufo/M8ptE5eke717CJhlC1s1GvGtasOYuDbKW/AF8p8POAhJ2PE58YN0457vfB8t51ZPPgj05KrEHgVer6lmnNVsc0tDozSe8HK3j+pwLQ3GZq2q1ORC4pYfuOB5qakoagF/ZEoXTHv3bLXMWQ0WLsFhGZ2F32WlNPsco7q8Lu3bERg4VTKFv0WnWB8GlUBCa/h/Qn9nfTSwOQtibcviBRatAxkGOYb590OPPq3ZBPwy1volaLmpLLbA3k0o1C68cRyGCIV9eI4gEfa9E6qpPsDaCuCxHTfMvWTK9irMc/aZ3wgKSb9oX0Jp/OxgUcEOBqqCxYm9+XIU4zi+TogNUmPsc+RNm9pkHSMW/fwmgnjYFOGVEbRYTmb8uSltiX3qXbfnT9fA58vbLG/W5XoHWTIFng22eR+XbhZdR979J88uv3wWZi9/mb0+o3pUJzZ0l+/00RMBx4ox7YBEgklsztEh0kix/zuhobTy6rKLmY30tmcDusHzGC5b2DE74Yb1kK8MiG40Sxwktgqi2/P44dUdUGc53zq3FXwXWsVzV6/xuEnGdCgFkaZrs924zWExpQk5jrwvg1F8TbHZ8SHUADFBNjv/SdSSCiPNWDSgWCAZR6pkJjeGe0W4IoNhNZ5/y9YqxtFX+BFZRSkldjFbYJRjXP0g9WMPLF/porumpWF3kV5KFft/vuUGPuvIYzRJ9/LhAeSU7QphRS/Zbj5RH0kZ7Zr0gkuqdEQmaeMa/9pXLhmCPv/VuUUYO5n5pB0ILcC+u2tllcGRVUDgZN1Z+Kj2rAt70fGGoTp2tMYWwqIyPNmAgoCaB5RHMeZEigg/n8Ba+H3lSie5m8VWEq+wzA+LT2wrN27vnn5s/AOO+75TcdZox/znXWTLDkcCj4HRyUJQmxn/hB2dGyJPp1UO3mUxgbQN+jv8jz5BkJIDex1udMT6bLM43TuKFJYqrVJ0LClTUIu9duH3LgYyCVBYBGIIVlOvirETvvjRvFoex7VlMvtTYfM/nDMiqEm6XpfTWPZ4fH/bR5+p0bREzT0aZ/9OmLOgTloD/puVOt2i3A1+V3QhbOhqmBZtms0fZQLYKV4bS048IId2xn+HorYdnv9Nvnv51NdFaACSHdM4nCyHuDv/hYUByOX8Suv0NuWUGoBFsRZhUSQz/nIwNyV/oY5gF/T3cVdS7TH6lcLaI1BWYmzndn6CTS2givrWwTxjBsnG6jCxfzlq3PzqU3mT79yOEgvr757J7dmnO4X1X087/FEPp+Uju9Ssw/v5AZzVlMkg7BdvDftzwylW7JZ2Xb97PGb45Ui3aOlVaeG86+3x/+Z7VGO+87QEhRFic5gSg7MLN1kvurD6hEQIcL7y9q3ZQNVGPpTY12ve1hIezO+iVj/pofW/CJjwZxToaS5jbsb8rdKGvG6g679J0bYhYqMIkQni2yBq4WUOzpq2Hj0nY5cyYyI+EcONPNDTjpBKpFp201HKnmOALxdHTxP8qONsxZqJMyr8O2eiL9sRRDAPIst0neAOnlk/yV+byO6ehRuLwsOJ5NrIFzC+OSI9waQSXFi8xgGM7qculHn2d1ZF90JyistgHanr++RESpqFfvW7w/11XNnpfxn5YUmmvsND64Us3Y+ca4rhNDz4J3b2iSPha9Ny16RebLVpBDqDVRfp3nIUY2BnGlL+l4jjhTOLPpi6RXlaE3lgwsIP0w3eMo7eL6+zBTlWvVvqfgD6y58+Xayc15ZRLDGZszBymWz8Fj7rsbgiUhg1Zs2AlF5AVHg3nZlPab63iWRuE3l8jJrdIKxTGiB9QhhVFI/L3KUP0GDxQT/agJA6CGG1x/6OeYTdvX2cz/X4c4uvjhjqZaCIVGZQIySQ6P1wpGSx2slExevkH1C1p/Pvigl4qAVxoG4bVzEdLo1QCmUrzEA1JXt9uaVin4ZqEXIdgNqkD0pKvNlRxxDpZbIlY4MkmtyIr7GKsGuHYuEF3lcIuP5dk3AuXYThq1MRPB3QDH3IY0FOadJJUEC+7AzMeo6Jv/qMjtgiw7mFgB9a70ZQz2DrIol26NTOt+pc9XgJ5oC5hyaiMtepGKy5FfLi4b5VHMyYRE7oR2q2V6V2ki58psx04gB/qyj+6TcOnf2UGka9/tq2bRl4qYj16g4Cde/WqctZ1bh6/gvOkI40SYR7JXEbXqReSFlCm6+/vtURyL1In5ZXqHqy0CQBxGdq1yYL0g1C3YSpQK9RH+aj9QG65piJPxODnXnHoto2J1kfK2cbcQS6biBu9++5W2uic9PZ2f2Qcu1Pm9D3Lvd6GzRvFgrIK6xDa765axt25IvmvOFpwx7w71g5MCd6hZPKBLZ/6mB9Wnb7bduWc6bGnecZT7n4KQDiAatp+BCN7SlX3SHKE9+iBJSzsJ3QyX4lOS/L6L9X3izY2D/Qh0WIn+C5pUPEyhloihm+QlW69b153aWusFKh2/7TCmo937aLzpUQy0yL/39g26mzvQumT4imVAEAnuPuMb+z0/jgyoIw69Se5rqTAj2q1h41U/8gGKSdnRzivjVrlpMy8HP8gRPNkGSkMTj5rEwYL0BzIpCnBdpJBbx6OjHHkIvhbskGXmpCvVBYJYclrUMBSs9DO7tBhZoFlKy3JU3YKBRiuRf1sVFAcseEvOQ4arbaNnD4klU+mQAmafNBqewyumiZVK7wzA8pPxFCro+nq8/seTZ8NAyEEVtXZzeUpPzzN/sqlfhPL9wyPd7K933/oExmWVXo3FzOo/JQwqdA9UN9Q0sUrGxXcrIWChtPUaGmc1Hh9ju5al4A0btzgH2m48IHvH8yuWlS7gtq3v372RJEFWw4wDsQBxonioixgMgtG6QklxfvsilX4eGyiV2SKc+ex257887Cl6FDFRxrtiYCgwGC72mDsoiXPPqS5MQDt6yBY9g/xxiCIjnAEuVSqeKwV51+HCi/KAKO3CCJHo+3syUqmh8nHji8r6On4p0FT2x0PO9r/vIYU6KxltbfebM97b1ANC9HGliqfBR9e6lPTtLincaZICpK5uUJgtd1RdWAmR6xm6vlMukntlOmh3ro39p6K70E4hHlA17FdsSixrgY6gPWOifo5dsG/POF72dRirqr3AGSHpOv/RQcTQ2MscOfDGH4dN9tPpv6BKIsZOtm+RaowKNV0jaykxycyjhPFFbUwHoaFiLXBM3PmX3fDjsMxwmMZMmH3ZCeIbK5ncmGMW4FAIaUOt/Cb6CaI5SpNBapvi4pt3K7g6cKQx8xwGIYFS6DQDudDSGSSYX6H04FeZ3pD2MgX7dWslJjWRMRrN1qD1wHIqebPd53BQkkWf5fycs++E/MkjojGJrjO8XNB/FWBTY/zdC3vU6vAgaENJjuoHCOdE0FWtGqGHZUGGjzL7JXl+5w/SGlQFfl+PJBcWkavUn8wozje4DmXiA4S5i1mcklOJ//8kq+0HN9dL/aXm52Buc11fUw1nUuq84WvaHSMA0twQl8KO0u1XP6tZVgkQaIAnjwdDpYdLGh8y7vO6+StkLmKCecWNFw+zD3bpgbz6AZL6+ztU8z0vY3WkiDTgiMgI5kopNRzRn5uWB8kiaEzOac+0Ry3naInNrGOmjMZ3VZEZGIrc4VWCCCGvXeyDC4cgqWWtU7Noq091l3ElVVaCLPW1UtHvpaD1ltuDY2SbWKYDhmoqb7mkjtPjT8dg/8+TdbkcxYKO3eMJEmzYpx2obaDsK6C1p70oR0XbQFGoO8V/xVPc1KSxTq4QrRm5+f3iW8QO8xQzqxsEwYgbFHR57+9p3/t5MtiD3+P120lBC+gxZ5ZHsEW49Jdl06S/ddRMXacyWYYug2bp9crrx5rEDzk/ZbHQ6izaleYsg8gCz4q7yzFQdkh24zfuf07w1W368DYJa+tSylMRcgCyiNIpTQqVwIrivrcSKFb5GNrJY71/OQyKrZoOsLFrhB89gSvZpydLhcUFc1XEsRaAdjGRy06/WTsytDWLVYWYLOkxaxClPvHHJmcvTkOKMmxRejWO6sACk05IQkCkg0IrVeZcebLiTsdTylMCZoLPfF6SV04C+moWWOgpagIA2lSgniH2fk6+9BCWU/BUcTOG2gW2KAESIwOE+AFwKWUH+MdsS3x6DlKFX3XTcuzUbSErDzGRlcVcrQPx1hqaYiVVti4pAljfl147O4I9oZOeCgF+fbWjeFBbS8Eho0/p+xKwO+RuQtrn+H7nnaTTJU/nPbUIpkOMcWVRK4LAQBt1Ye+wlNh/XGyVOouU4NTCTAzYazvCZrvwLjzDt98LmSTGlb4Y0cHUP5/tg5NaBnJhHXLa77UPXAW3ir8GW7PU44wY5UOJdqvLJ9uWjN7vMlF8qOutI5tJK0cJw8gPPJ7x5tf+LkWTavJSNJVpI/srgmqstP7YpIXHvAUpsy1x7YWU6FGa/tLUrmY63ZlgrxNs2XPD7lHQkXRA33DNk8vb+VyEzu2Dz5phOkCK8BPSY/i6LVWHwZxRNCpA9EYIM1IcykV99QefSAbxgtsbg0njmWzaj96Q4r2uLZZAYajWCcjtaOvO6N83zf867jlA6IZnIOmyDAaRg2mZLzSq9t/w22xUwwO7Fzq/cMn7KFn/X41AmPzEnhi6hT2eq1Sovae4NKvRbmVuaLwzT+02ZwlbmQiaVzlgX/4tK51pSIf8RC/oqBNDc1qM84OZlO545OZIxGFlq1WijnVFHCxG7LIr8t2428ysBgsRUL6f/HRAqb8fdsNE15VpBpjFDmgBFlzXtBXN6uWUsYsRpuscEl+c4vl8WQFy+JR+VuvyezEJ6gGmb89VDJHBHcrKLFJ0y7UTcS7GpIMWSVAcoxNdnk84BzDpOHEhHjHiW4Oje5Ff431zpwFlIG99Ld7JxtA8ha92E2B2VSCTSK8yty5mAnj8PFZcfq1JFfbQ1Txr5Q8lTG0Icm6vFJwCRNjbgZuv2NOOX1OBUPyfMcNj40ovfJc3XP4STyKiLbpHBddaOmqS6T7KrDKlMhLkX3BhlyGMYJ/mCXbYskfWGtPW82qFo6mOiAddXXP3uzTrOrv5jUe16wc3sLYd5T1qfs0ZTZoiTz2sS+vMZd/Xzkq4eOUr+EDxtGLl6QcLZlrrDEppRFOhcjZl0eF5tJAVYBmILQkR3ymlY4/IbEYG+3Hs8wdhg1juGXPMKh/BY2LBFCNbeIF/FMm8q4ShWdfOF1dKfTl1tktnNd+zC9V7oJscV2CXiQPSY01xnad2QbdvTwsM9GG8KmZXXx5oE8ePgYhFQtrl8es2c4mNAeCr6su+vcM/4R/ANW32ee2/PSZKD/m+8I6Jiu6H1FoI993jEue+cWEiynnJ+si33Iod0eoqDiSwdgSkLh3wdTR9AdVOCd3jrAFPfhkHKDG5M3Z0CZsF0tx9CBnQVrHRazTMT81SkHqZu4Wn2vphfJ2QXawX0uRXHvI+sUQNdlaVdrJITXKGY4L/8C5Zly8srWa8G9bnf0KQv0/t6M2h5RLA6/M9JksNiGYPPessRHOi5HD7sXWAK3tvGBc/+7qTd2WmwxOPCTUhvZ5u4lLNoC4rvFSPgWrhE+b3ygH4leK6Zr/XudwN42y5HInM67q5yksVLJNNVgxiHjuBejegE3indvA7QZAo+QRutHo70OXH0mmFjjdmakRsLF0U2FUK9AVZHpC3vW+ljyHFL47YARQRE4kc/trOWBKIzeSvZqPcO9R3F3lX15BHKAtFHRqrK+q88/zBPdMcwUhk90jUBKci/3vKUt5G81IR7hxvsUrMEaLeBJUKhEda/ln0AQwGxOVuLSCmvoL0ZLNgfYQTDO/L3/VVelY3nh0sMA77sBXQlpF2HHkpecskFaOdaG7Me9hGTYi2rxE2Rz2sDqZyN2J7V2j4LwvclkUVzz1lBeNIBZrOliDNdfb5QK9ecHBbTwI/x4c/5iyNRCMeNsrMQW0YLYh8EAZPtmDKU2qpYmvk3xrPoyF2/+mEBXSP7mFQTo3iTxY4f0wFRkrXfDyES/aDWJGuL2wMmeVtGRxE7ii3I9GLhgxv2m+AUZEwYxh5i+hIXoBdA6ttppcTwIgzkMaW3ueYwnChvoliEH9iE8a1JrhXS2yElUXJxNGnq+ZGs+9tMXdrAZa3NicFKcLHL+uj2Ll86MFtt61j+hRbkdyZmmBzlluvThVxf/isQwUKqYP8WEf7ao9hv9ODP8hsBiZnl6omoVXEAHH+tfkpymh2FtES9L7UDcxRljnYWn7a+nGA36ISV2Qj3tgW05/LCBcVmGXkWLpBHeaYeerlcIwBZm5/cxzrEfrcLp3U3KHEiGg3pYSjjn16GlG7mii2Di+y1UgrweJuk0EgIYt/KCpPXi2oQrxJ9TPqnqgK6onwkhTXMLDxv+W76ORYtGQdvLZfxld9wVq8lD9aUGfXOcfpJ438wmhPb5Kom6iLDs8M8uIy4sEL1QM8F/JU85crEl1AWqbC/G0kcRMNhAeuRpuOMXG4rTvifr6eY+5aowyCaGOAVb8UUQY2A+L0qdCy6KBByEpy06mTOhc+eFF8vmaWG2FHOi/xlTC27LWcqTRkbGQMK+LO8r3/Q5RGksS8R8xfPqVXpu/dDM6hr5BiaIf6ocDrHhM1jhTOE3C8BWz53cbZPDSJLGziB6HbtgeqEk1LynuPLViSWr25orxrMsvmVm1ZfR84LVDH+eTPfvlH6SToenYeYyW82Pobe1piQ+RblId1F7jWaRgov2LTOVxcNpQ8k69Ye8C7LRhySbCA0lwOnICP8HV+oyu5Hr1DC9Z8Rz1AdoN9Qp89zQ/70YxrzWY2/cXx5thr64DtSKl/bgVLnpsQy2rrX6aaEzwWQhHl7X+LMm9xHS9fHMB2B0RKzco8alZ7lLIO3kM+4TYbcD5ICF7zxtuEAKWXsW7dJZxjqcqx4j4ot6GaS8XDVs4nGuSbtycKp9mQ1GfpOMHqyGRWd/BsKxiubJ38PwqxMzNpmvyelE2y1FGksr/m/NEFSrxgs9rlU5bNjAf0L3eQ8D64t/NVVf/QOEg8ac/NlsNlcZkv3pzfeH1fuuFjG/eu9k2BlpU8e9sfdKmWmMtN4+xK5nO2zw3GxWMHSnoP9MBul9pMlUohJDmxPBdrbc3SE9M6xSDWqBrY2HCo+ZUz43h/btkhkczzwJyKyc5zMZfQjNfxQiEslt6KQ7KVNo2B70yqgvjBxUFxYFX4aVWv5Y7K0qs1IgInhtDVl+3AYhjDWZTMJt3nXcD/9FBmiV3cl4sCz50nJt6Ha6azS9F02i9FjLfw0K3I5RAuEtU1BC2f5g87UScfuym1UqlLyWAQV1NVaGGF13iHkRmZ4i34WSmuS74vLtEC+p0InlJ1buEqt9A0mu6i92j6HkC6IY0ae7imMCT9cv0DQfddBi7aPwsPgh4QPpxRXmAL+FBMq+nzUFNgtXANrwdNMBJa0/cHY12Q4GYKdnXYBL6iq8tonAOS1pz1lj5sz7rgsCDHebi9yZt8ycnSDsQMLdLI7jZ4hHWdhGnPWlqbMXFe5f7HeoCpToUkzERnKa686EVy9M99y2N/FX7VYYfUQQAi400Gw9DnN7jl2hycxWemcXuOW+WitW2jWdoDV9ROXB7tK3IFVduJAUyTHQa9PKPx9k4kNmH8Iz5MJ0o6P6gxpnysGwX7rk9McTpa2nsNs5TPa1TVOA+8P8YosOegxK7UmKRRjV/Sy6vcvd1vE5+wA1hnTya06pWYuBy0NeSeIxEv4k8vJ+XsrEeVQ8vPGS79xNVjnFMPJ3Lom/OD7L9wlcniNVQQo9YPCHQpI1XsxS8FUWZ8clWkjPSMu0jMJz1nA1cGqCe43MY1jWJu6/DDAZ/FGnTXCiR86hyBuiQ13qtQ6Mx5JrZIZkDy4zDPWJfW+qfBopTqTW9HX1qD/QqFsCqv/nYaHrdaEUD5+lEXkfXZshmCTmql/IDqIb0CsQmZ8leM9h3H3V7yDmdc1wAXh0Y8a6BO+wjINUCoR26u9ZhLJNQ/7tOJIzEjfdqsidzkmfApCae8iDtelN9pYuHenf8iiARpeVUgvC43gQUrplLUFhCRo2JX4CpEbkaH9/5HMfMqgDzEjbeomhLI6y1VVD3UObg6enNc7e/EN88oK8rGXQtDSl7gP6Z5VZGZeH5bH2qlLV2Ny7M7JpNKEnKlKPM4q8xn53Ymw6jjFvzVqIA64zPRuEf/9J7R9VfVpQsXX4a8aFNNi60ROqc1TBs3dEjwSk51UW/ox0KktRmArQNcK4MZm4ZiLo9/207b6PkNORz3JKKaXNWqaT7nNW2coOlxpG3RnvTFgh4KXa7mEcfnZyikEHdhB9ImoDr7K7kQLRtUY5K4f4NxLTstmldPKj8ZXXQBqgzw80yu3g7o1rRrfGB9VQNAHrCIfwPL2eX+X09js1rpME+hEBI1mfr8HH3C3CJrzaCtu0MjKWOZX2Vr/4mSfYu6kv52xaAn5NIWvMhuOUBBF6n6Q80E+MAGOGnJXImuS+onhXUfUvkLQlaHS8+/T620MLf4t6zl3OWKfMCQZ5ElzSq8dndyjRC2Q2gPceN2GpUgyazDCJ7IdJpHhy3rEnzh2HucHS2V61kO/a0KoZp+1THphY6hpVNY0SbaHf+JY9ektfahwz2vwR/4o+EdYANLD3tVrC0eRSjsOz/9zpXk8C6hrLBuwj2hxghY1c9R3kMQAQKT4FvxGhGPZBaoCSCH5vMer8MLmrquy65ErxRzdWcMrrJI1erVT2CugWuipNvE1cjxYpgP49beHWKUhnpXQp02dmJtS3NtomAWdO3i8FaPfHsUfYRS17oyTt1m0FbLGfM9OsMbKqSj3SonHX3EOhTPsLk9zQ74Vz5fMoopaqLogtO8gjcQi2h+Bv76uUSTcb4tBVHrz86JGyCNutFuMSrfWAuQlEpOxRP0cw4MqYjBQ8gDUio50ran1yVrf6gpg6yk+k/zRlc4XkTD0lTh3XVxeCh4cNE0hmaSn7sr/mxN10hX9MlMnsMvpZFN5fLiNlEFYg6VuLC6gTP/cGkTmsI3bSbI0X8+Olwys4hGLRYFArOOSv/O2qrp2T0yZj6CRfaeoK5y9YRO1s6epvHH/QqLVedhPWC75WWEMn1emSDHrktZfpDxB01ucgydbYbIHGttJbnuGTL/7jmMpg42VsRcHn7Z4ZGrjCvXFpCeOUNS/8gUXsamd07bLuUcLrmw9l5T+d8Pg2pibvkyljiCqmiNBVb8/rw5qncVPelY7bu9HvLCU4l99f03XxMxl3TzAXVLYa9+1XmpAr66MGVkEHZQnIiC/Cr1igAEwWX1l2dXZTYhboQXq2gquKJaxnmFFDBaSMX6X2WKMAc91MkwNn4/20h8mD96B2VxAyv4KSV443XHuLlMuHSN5JMnWgF4dwIo+kUDxzGw2GKFWyx9lkh9GVqrpaI+laIC2a8Z8PYph8W3ZlgfGuNJ4h9EsZHgJpe875fLRCyXHTni5R5Y1EBBb9hEdxYzUejPQ98AJTCgg+2rXD396vkrSgAfyXZUPn8xmpPPDkkZLaHGdGCRTEq/qsaaL8bVr3QdLuyajzbMD7hb6Futr8LRSqVxbXfzHIccAJiRw0dRZSyJKMNFjYlkyJKxJgAnTnJ4DbbfGvtcd0SNI7az2WjoYjhKUeiUismWUmqMu/ZmEZbaIN2eytMc689Tsg48loKFqE9NSG6Yun4ABp9DymL60GuEm1JALeKf/fLsWdYS4i5yLXRL0JJ5HikH7PxJYrNTL4w3u1ZXocEI5IPTclDu9qHHMzOSDYjc0uueF84IyW846uTy5uSTzBGpfZj51NSmdF9a2Aee8pEoiVMAW+RDJJGrh2RmFjR+D4kmFfEMo/+D1R3dy4oIp3X4cw4IVMLW+d09AP9F4zkJDusNg/41OHHZGhoBOYlj+LLkBdPHFfLegSfivfzFnYPQ3iPk7R9MjseYYePkQ4/Ua8HixP5zYWJg5q74Ek/LsH9RiEncZqJ9ds5nqM3/4RvxnZ0tot6cFJ8CrIK4HcviA4BTYxJqYVD/rk6bYQ7m/eWCcX6HE9MRAxotMtDEh/hzVghDw2TyqduD+nvrsaKzz0vYhgomX1WPeYLG6CXx+C8Am7wQk9AFGGzzPD358/dZiUYoeOiLqQV0IAGepGeBCXnHzbyB7VA/X04domZrLGB1Vkp1+XJHGRC1KUygXO+dzHODMLdQ8bNFdszE4gF0SzBL+AaP9rbKkf8HPT/1C/OvqctHtOkyFwdmML0QFnWuPEN2gqTfI8J8U2ZuPFtzKjVwBdky/QT8trUxHevMYtUkxVCaNFKCYOj+clet6oZjXdStkTh5VPC5Ak5whOl4lfpfVDUu8qpRhbfV19sSyTzTLOID0K8GK4Pnsxz2pZ0JpE+oUOQBKZuehoivSc7Q0U4Wha7aq1vSxzpBRTjtqwpqfrybpzAgnx75uKPhRr3dCgzRlpCxuBuQL/alQkIBICguS/Rt9d/6h1uBw8yZ/HctxhSAy6x2YCPNz4D8XLcvF+6bz/cWjY+p+1woQ4Zl2yh7nM1OK6myXwDaxSTPuOgL/lV1eeU2ftbMPliVrSGcioYeSYDRnGxZMEcIorMjofdmxjVyW/mCU59VFs3Ci1lJD5fYNOtESfMSlutAL/HV5fBqrxV1+m23SS/k3Szb3ah/yuKbMEZ928lNdBBbf1T8axnGYy6LiwO1zYJtS150mdC3rAei2+i8ryKkc6/9RfvPMRrQ5M4F0HoKzEvNrYq2lUDrFpLwvpcS0RcnuCeJ+ySGqF6IvpR1nemn1G+9O79tInG6hO54k3v2ML19ScmrcKIzM3jVXQ9dJz5iNPQNv+E6wQbSjfHuF1ks+VbUlbpsHXiBV7dDf4D4RuECIUj4ejzah7IQW2tgsvLUD8jBdqb9uyXS5564REbQyrWUqTq22jbm7qVQmzI42d3Clubfj65Hey7N5zkpfBd3zyLzalhglYpDfJHuMuUBRxKxazwhG9eKhNIrDUXH8j1mjqruFqV0YbyKcxBaiWug8FjUr1+MW9K999OprGQhrjAfdPuG+MNzDMgIbwjR/+oPlrIxzhWn4tbKfyw3MaggoUFpkDHSTl8iDUqiVnUeXOzjt2S0X8n7RcNJlcrKx7wT/iSEv+H9ZimEe655NnW89Sry9sHe4U/vGUDiXMi5sgx9JAcDUAgwuirOLmfSu+RpyLOdmc49AyYD9OUhVx4PAYp0lciDNEMhDfPeVLD15SxnxX8ZSqhZuckRzHqo+kGVGlaWHB5jdxOeykP+V1zeDNJHlPOl6UkxYCXrYYwyITaZ9sGNIIsDc2nZtya+WLmBcMo9oQ3Ll3gLQdSZiZgM9mmx5fK/b9bNTo8kxCp0ueAHfS1Ql4zQoGzjr9ew5Quni8oGfi79jmh5JRIl7aiSvV9YDP4xGnqGIWGw+1cRZGnGSkN0elHNtmYr/8S+BDi+D8Vm7MqA0QT0U9n9rifxz6O7EmBxir0zxkd7KRJAtJpazA7npGAkWyDXrTvsZbYDeeDlrbgjhxqloCZyX5hSTU3VXSKTQW4mGFpYCsTwKK58fZnF6dk0hT9RNjFP4BUEkgDSxp+6tAvaUv/ODCdvmTM54y7Tdc3dCE7AEPcpyIls1lkF1/8JtROA195XSl8dvVlZXuP2QD2ErQ1lgUPO61ACKiJt12qKSEs0x5IgJ+I8yYdymz5cfoYK005CKnnvjQKl/qRoXZM1o5ffcNG3joJlW8oVHGMnpO6paEFJwqh77iSLaxIgylWk2gIXNe4aCkjwbY6dwJNzoeXNhwlqqswkKWvyAiII1kVLDKdDreVH+RMCzNdUTL0v9dYM1eLWOoQp+Kbz2ITcBilxhUFusxGbW69KAhAF4czxxD2fy/6izkUzTmz0ohwmIlCpq32LlErXz3IW05vlC2ryKotIlg1iUNzfL/Wfn4LHwrLq1ULDNwAC9l0VGHaco+DM2XW47xzm3Mpq8vc3CW8oiEI+DKhK6bd+c4VPEhX/tLQHFmEYnOOYKPIjiVJK4NSUjuAvIx/M/lUuhHDYw2X/+8cdh71RlWlEB61gbrrkSzftdYnjUA/SKOPhRsRZwyE/KBNi++lwz6iLwBELv5CirkpnWz4DqF1fPhGWc/58zvMn2ty0dGGosUD88bDMdxvJYwcEC/rZKuxw5jNeWqh5W+VSCMK9oH/K3Y7HBuZoW/Y3SBKVYPoxQagGPokXMEqBVfBIr+WA2uWzQIJGi/h56B5goXYTArwsts/Koa9LMJouaxDniptjiSPhSxDuPm2cGBNRJ/af0cNwaeJGRoiDp9dm17xnfZ+ZiCfgPoaeJAN2o9djwALr9NhsX2byfGT14tgqSfe31BIkowB0vzcMcQA6eZgSqind3KjacCxkA7SAiZ6/VjakQkOJvpWu8MzGXMIecGNlJhReyAurdUXh7w39SBgpSCIWIWuZq0dIjIhPiek/zm2VsJh27bjMB4czO41mXEXNAed7wKnv5lx4MUUzytbjvcu73XgYE+WrKHmtvzhob2TytpN377U+ls6qb1c5emV4wI8KIxcdDzEEebNsvge+oClWRGfV9WEIAll0B5fwcT5Vxc+mzx+TrH8m/xHsbzI4t6Fuwvt1zuG6//PgQkDV5Ref6a5Wkl5d4kuQtYDSq7CEgN4Y737WeXyqrp9aWkz2KYrV08zR7G67qbfAmNm/jbzwY0vrei0yCURT9lbc8oxpasUY43XtQHDb/UGlKfKrnkvKpalv628wqDSmdW6oqvcq1K6RJxc8SFus/GZsmbbripp8QKd0zdKwyuSn7f2ZuR7T4K9SQTj3yJ/cnctJ82rcHFLOc58o7f7atRY2EZ3FVfSs4+z1xpxo/W759E7gvubPYPtbp2YCjS+U1Oa/tcZrAwrnAr8zo31V4H4CmnPlUR5mctj8jmQiCd+RT18lUEmBe3XEtRAI9o5sCoJIu2R8GSOb8xBFZNBrpjXzmhgKSJGLRUYPakpGdcGtCb/Wh+6j3WW4xemM6yTJN6klF+cfNw55NPppKhjo4iAXeWju9zoL9+6TDzlAgDSlGxzae9nhLF3cNuRZNmE+YcXaoEwwO1Q+bP11Dg57w763s+ZYdSYaMZv8JA5r7PKEiBwcR2GpYoWzmxD7paQCjpIkGCdzXIYrgLCOXfShOtO44MxW+wKw+X+JV4C5Ff01ma8VG/wP7NP7nFDm1pT5FxGTiMdZfv+vCZSPYADh9GrYja0W1+CIa2TNpozy/bZ/ekQvsdgjYElHnBuSahyJQGCY2yKF32TnqEBVz5jR9itGcMyXBIIHPrE+s2JFjnhQsyex3fGJlc7hskAJPEd6Qi96r7duWD0xWHi1IDTms2F1kA9BYq/WLCPeTJyS2Zh2k6Z0O35qz49bdi+NapeDjgN8D4CusHr7zyuihLOkpuXFYvtyBzMStL9pnP7xlMaLc79kmog6nbE/LDz0lX8GSEz92K3p6wfa6iTK5NTz5tJonoqeBjjx+M8ircmTaK2lb396+tbzaWqmwaLtT7r4qHspa6NYA4lgjbSQ0GGSSc3dMMduJcMTkbpIyQYfQGWpVNbbdSsP+BwywPc5ujockQOai3iE0tAtElOtDUXgnALf51RbfO0AVq4MBiJD4yvr18Mmctbs+auaw9B9BcTj8JluR/JLtz97N1+x3IR7qwyR6BQBBxcWay2ys+yWdryuxDAIhuRkT3RYkYPtnIZr1J2m8DHwWJFZIDn5sWD9heKUvbgEmaeBzwixxYwOM2IVWv+nkbsR+AsYxbFILCbiiZKMznynzah8vsFmwJ539FLfGg06DEF/fHwUb5cW0QyRWhKJkbyPABss+uCQQiERAayXyWlKdSO2jO95JxyLLl6B0MgXkKxkcCEQPSBMi3T7Y93BXbYHCRNQgCxtOusUyKV2zrMnjfhNLlIGrhJRPujQyxzzZVrshEwo+vRF4udm59WDVOUn2UpIA5bDkqB26EwY9rEmKACxydT6wSq8fYmKNczjcmoS134YzRkO5BBMfKtoLGmK7sQWHfSyZQElBiQEmLJHeLxzgpMsuKJHN7E1ofFMGkXUEN6EaKu6cK4yFXt75qzofrQatHq2SApQqpVjzv20R8X3AhmhoiNBvoVnn41nAhjgIKDelp8SXOKN6tGDNrVOZVDuXB+UmLt6EbsS4W5+F5uJTNgf5H6yuwUNbGrMxxalA2v0cFhgSCO2zzOEkAS9GE4OgVvOC4uo2IIJ1psaMIpapzY3A5x/3Z8LS3dPkv0UI+wkB0N3IezsxR2o4L4t5ekVTwzbe3OknuwXCmwQDrsT94G1S4gqLr6c9q6gLjQ8V5ZtSPjg38M2WVeMoIsFFTFhuh1dD8AATSmTwKb5T2xyyEqLmDcCVn7PEGETzu0kzYmMCJN0N7+H+5KTQEThxuWGNuhMcH92Nvn3niTLe1iBdE2y9kZJLouVAAIzAs4IHFZY+GIcWqAIfERmifwtqOWOWLRa9BdHvIjRKKyg7jUU6u5XI8ZbPknHnRK3TEsaHKTEVT7QMT2zpjW8bJ0nCmhI/IT7drt+/tdpj2a+lD8So/Z/c9TwokAWetjjHZPFVWAboLyJwL4nkTtf/TbpF8DHvJvoZi4VBRSj3ocvJ8C4/RMu/1j11/pIsTGI0RythDbnvGev7YhGJGc84o1xOjVrrC+HC7fWPPUUFPlWyNJOT/rDSyNYL+dXqpv3WLY2MDz4xCStlAbfkTasY7dDxk1ODZFZPGX+c+aTKRV2J3nsIu65HNMeyfexhk34EgKh11AVNfoIn1OsSPLVO/V6DQimmHWwlMHYQ9FIlL70dtpDaOj/m8H0rSZU2SW4p5Ap6KNgSibkQChAEDLf9euqUzjowQEk4ub5m8S8VTrNGJq4kVNeGw8VFxnAMghD5jA0fpZ2tsWZASI3gC6rHj4G59a4aTdqY28M2b3gT1RFB00QTCdVgF84VgzxO09AIkxr06HbWV41u7UevjXRhQVLClYFggW9XzFbxnQodRiWMWR9P4/BAiGDI7aWf7mvpIEBOvy2Oq89DmSXP2bxDOtFF2WecgH/NITlTJBC90IJ8qNBuU8WJR01tXFHE/N5C4kAvQDNFvTARPSnSFsY6MzfU+SKIifAjgq8JMgkR4R5Ln5yHQdoUto6ATWPaeVI1S8+dqFJKLGd7+EkSROggkPlpzZpOhuuMhMdAc5zw8+BViOmHbVNbQn6tWcNC9HmxA1HZk2RO7B9oVrBFRel8dS5gl12nzyioBhGCmcrZJXtxjurv+q52UlGIcO26tJjEvCslnspYv7QPJntBcBPWmbpU3EKAE6DcywuuR5oUeiaFw51bC2lX9aEJX93BsQC4anKmFAlzbaDKjqVvQCsQhmsZwqA/8jttLgNhpgW+5RzVQjp1fnCUhM2NHNplrTwnmd5Gu9+bXZreTmSKvNarPzKq4UuboS0yVyNki1h/0QIma7dwrIVczxakTkVmeAggXgIky6y1kVbgPpwgvFnzIGVHo8CCwqb/MIB2y/aL9r3Q2uKBXLoTh10dkOFXqfnM3DZSLSAvWWfXpR/8VRxkIvGmrVYQzW5aQtLWq2n9G+uLGUDJ9HL/8fg5qNnc72jex0zhWpVYvtkBvVVFkGvxYH7ZOUc7J44OUY5fxGDuqIuQ6XO+5YP5Ekq19PBq7/Eo4CzcWGXHQHIA6atuaDhTQxL7m1Y1TXSZ78mD6un5ZArhiAgozR21bCX3DuRcY/0Il0z8DdkGFQpC12+TVUAKDboiEwpeAae3GDRkH9Zg0DUgCuwSJVRn+MV5Gt2WMezwy3r9c4/D97zCjWHuy7/qfeqmtoeg6q0gHpgj5q2n1cylL768tXMFd3vxdzDsBgUUQKhnKIrcSlkd6K6TBT575vxtEFUjXM3VFE2xh2CS6mKh6AQq4GGRNtwV0mh7kr8M1GsSx1QNHD09j/Z4xjcOe8P+SktL0JjJ12tEkSeL0iRqhPkdakSoPvE0W+a2s2kVLHnmFJRnJFmDQUtMheXdTqcieGRaKvlCzt4DvZbmi2gDmZvmeU7yKhZZ5N6zTkL9KQgn8DUnGjWlUsvT26uMvNHXMY3z7vAh3IK1AzIOX8CNzy6WSB9tCB8IloEGIs46qMjjk/A+vgmOCh0dwUnQb0tzLOUZJs2joWXPj63M43Dse/lrJ+9f3jZKI8aTaMIjzaBJWKX0+CJAw1z4SH8IACMrQgrjYJNSSU89b4U2wzSJyP6mAT386rGjm61FyMgBmBhFpAK7q1YOr0r+xEhkoa03kYR6RsPSjsT382SxDmhUKHY4pBdmBzdv4x6ByqBqBrfeSy7fy8+dyAHmfkzXyYReCS+itrpMdEZZ7orm91SAl6uyoGTyWMrUNOEzzXivJFvbP6HimNjIW8unalt4Pqm1nErd76a+uHt+cY3EajzPEZsUgJt47iXbtkR9RIJClnsllYQGHkQBG10aRDn2C0nTjxqO0pkJaANqCOK03Zwgq3ihaod/fS71cDJI8Gf6MeAaoiXxt9KxnbhZxEx/Hj4lE/Ewre50oYrcDNJgI7fxVcouJShDbFiut26ceXLG08nuHZyhE678FcuTgAlRZi57lDE6KL6qCtFoQIdkCArm8Tx2RQXaplhvr4Nd4I8vG118X+F2qWOUqQ9FAXeUP1u3daliyVxyh0mBL3AQ9KOnYkxYoveROvrLW+Pz5WvvdtHpQaVSlq7v4Lvp6QV+Z9c5yzPkpkLM5XBDwtq3B65rLWJ9ZXBrgwzMN+KNsC+JK8oZnrsr+IJemtRUef7CM0Oo1NqenvTYOVYqEmPIev8JvmhkAVm7rpbivTcRg0+vCwtjo52qmzkJf6u5qkQQWwUY0QQj7NZBez83lyflMliDlEHYvYwP4RVoQPqrecpltou+wHVmfpRXmI5AFQHlhA7PICnK1+/FtkKMomW+NM+15iLSuhW2ZCqqt+ANpNYvuhTul0HSFfLfVh2fSVs0HRZ73Sjd7Q7VGsk+55ncF2qbAjxmsvgojCKNTMbXZJBJa6nBe6tH19xCD6ftPu6YtaQ6oQlK8bkRyhsDuEFjvGbRb63XPSt0UxmDIffr831KN0sazx5jSZWDt+mcv7RYjGxWcj7Dp8EGdNPlpRNNY1H3X0B43Z5Xxq1eNt/xNTeKYD3AU/xHiAKvT6jsMyuECZasWlfz6B7SHRLcQ8ffK0VwgSifkNN8e/bRBWA30s2YfrqB91EdEoJeVvWpxGl7a7IHHI+Z7FRddpnnLX3QNP+vbHLClkVJVQ8Hp2BmwykM93kcfgM+htYPnbr7D8aQsUQhi3HZrACd2y4g6OY31AdTbwEzM1i2ItvYfFnI39H8BWuoDqUHS+f5izXIlo0s0SbEbc6CdlMluTTHiuZu38x9dFn8YVdOfL6Rv5ARhQKEHK6QGY+3MXIIyvIpH7jwQRnAnDbP5KwfjqfXpCQBODYGWw5Sp98tkJs6FQpU3mnAQn1VW0K37eXNbg6RLA6ioAI4Y8A6nkCOpTwIAJx52J/WYiYA4h3ZX/gtJeScOP1DASd+ec1A+68y6ETi+Lo19E/Xi8PhZPXDn7tno/cSvkGeN80UIpALJzpsnlS7uOi6zqpbIPgNoOeHXTDwypooNfiIdLq01q3+UNO8nlorSv9DCKZ2GJrq3cvqAvjOntjVdXPO7wp5qkFFLTusufdGQxl/HPWAChebtpfaRwRQURezwCX6LI/AN0e6oY28vLg3JWTrXDDMCAKYa288mFkYx4ixX9VvEdqHlzKUdNQ8mjwEn8miNS7xhk5nJaWXPNFaJi9+Qs622IaPN6LeFvRHL7FMob6iDgJpcQld+sVu6fkXrrHoPTw0sZPmdoEWs7d7HC1LqgRlXWIZCccrAq6y3d5fuOpQnrWCxnGFaEhgqU4FZKJ8jYLs19dY2AIuQKi5uxY/99ZhcklHsPV8gFKuiLIjCxyAzuOYDlXEj7E/mjGG/qR7y9f8b9mlPV3A8XGiyxtLCFro2FIDTx994Dj4NBqVGU09jC7rm87wWAewE2rhmEUCYFvGL5PnirxxYvoPJJhM0WV0a3wQ/Avy4e+YeVMQnWLwrg0+kgaMKhwOsL99GJLvnFL1EzhPEksVl01fPszcyKdYeYzdlIpeciEFxSOMbgyZZbKsVw8xH7egYmMrePcQHp0GfJaH2qc1Ze+3XsEcZkf99ltMrA0vC7DwXNedhWz2sMZfpmuFnnnGurKaZeZDK1vqIKOKZE8PE2IlsItBA5QDv+F/OINfn4IL3iWyBbWAzkBSY7dGnPErTHZnbrMnszey30RoKmkjfVd1WjBH6emMl8SR/o3b+tjTJvlHSCD5l3X0KD99HaWpED+Cni0N3PP8udxw+sRl9tbGE5i7K9nLSvE2Zei1fm5jZEix01+c76Y8/yPU1gpGpmpiUpf9gFCillfs1gKsiGOSLaMB12ZBvCuo7Ip+nR292wJ5zPH3mMiLX4PSy9qCi7tkxJGoTtm2OoggtrZL+hIqBjOiu5/30Kd+Y9ofNCO74L2HL2hyFewG+NhgeSek43Rp+OkQhjW9pqftz5j1PXAheK00il//5RTFl3/F8PK3aV66bdNr0N5gj+cQeDj9AE7KUOZEZQDpUIfsNoKRpoh8AFdTS71zals6F00KX8OuwE6TpH7mCxkj+pikW4TLZITxFx8LoYNf5xxQPo88pwp1xjwk1NObA8pvRrtclYk+e47xGO4RG7jn2B2szg+LnvfwtSp2tF6b4sbZ9/72HbFWfYaZ0DJt/LXy9jFQUhaMVN7oVoV9q8XbJRdlxXtgNTk7ZcGTkpp0zVG7xmIxc/ckZBFMg695vOZ92t4Vo5IqH4RukrY2nJi5Gfkt/rQLDDyfdiaMtMMW09FbaueyoDqktjlW/6CZMvp0pHXQpkH7nP218cTv8s9JnuPXreNc/hCzcJC9gbRBiNPlB0a1/u6AMdjt4o4oRTRtc1Awes5YgrtbvEabk1Rj3SHKJOdS8i6g8L5BCRyZC6H1JglJKb4wy95FnvSpNuhPjcwFnj1ZCYnLmdyDcJFu4glKleiJ5Q+C8QZJ4YOtwEgOJOiGAvxmKgO7xulsNi8LnDcqPEQ7/RzTuA+ZHcOiRo0Ov5BAVvPMob3Fg4Suq9gFn+ZBAJxLDDhqLXILV469xRRzT1ieQWLHGESjm/7eNhhAMWc/lFr19D3KdLRJO+duGJFP8P7SDV1++Faf/KjqceJYIyiisyyJDSKf7mhSUF4aMz2A4rMeY05m42g2FYioUtyPZkoq8inbKN+cTMUD9C1coM0Tk1MjB1MHaZeDdXhNtgwV/5lzla6iSvuBu0DPP7+GwcF0UMAId92jYSVCtMSxLlWe1zxeqy+6M5s6jMRjOdQvHu7dkMcgDWOPciPlM3RycK0MTfTmg0QR/dAKLN6TKJpTMt/k9VBTOfWWLCUyvqRHEOWsdcDCUc5Tdwg/nByH50i+HuVP0uY4NQlf1RwOONAXnFvfhMR97CVN+yE41yzPlPhflvg4dnjBW9+BTFd696TOASG/djUgN5DNmRB4csu5S+0VTzurHe1V9b0+ncWpZ0RFhiE8Td9F30YkqQbPn2iDgbj/wzO59ZMpX4HppyuZdoRP5P+qUi11iLUOy2xhTkGxS9uMyljDVQk+s2+hSKskq0oCMSJArdQhkWyXekf9FUhXuJK5C3uda3bkw+SKyL15YFvqx0DJRUdMdwhCvGE4a1bhdVLoI3D3txtZHthCvpcdFW1QGOEt09YDLbI8wc7io6IZ36mNuU3pXxBfoq2tEwK8pbDtnxeKUJjlNukWN0kPvkUTxrUf7rZfUifjO6ZfVHqH8FApW/EbR4yIGXKloXXv/aFGdNnDCkEeYaFrcnkUV6uBWPfeQwX6fgw9WsDgtAe1C4nTO9IMHJzllhxz14pNkPG5sKY8mVTlKIC8WyU6RN1F8jbiHiv58dLpm8JQGMVMovvJ/yE+FfFNpanxbFXcnpouwPdxpYwW8tUqbhAqKbrBsdaL2XPGO3od1ed8ExUwWutDBpo+oC0sSVun4eJfXE9f2qKyrsLjBluJNQH03tylqrgtmT0V3ajCDlAqubvR8lFrPwjAEuOCEsOIQuemeDhx0eu1b2l3Wn+kCxgiRpFMkOrOKcEtQC4DuOGW7T2/7b2J/xPRi+4xlduPXMh7GcjC5LWq7dsoLt9f6o7va92YAXKZUG849AcVBniDA7Gtu6wIztQVw6Ym3z8clV1HjcVlj3JryRAM9+lEDb3Rc4qUkT9EhlfH8JrcgHPK/hUWbGtzLAl6aq41QGR+c3vByCJ+3v5hMZf0AQk/VdSPlvU3zpsa1G7JN9srmkAu9CU6qc3HnZzYYnNZ2duopf+Oz98faIcB/pACBaDLPNB7pUFTR5KP/hycNCjKCt4DmGoKM8gJzhepDB3/WFjj2UUmFVHnEVktuzaJAEVJ3Tt1+/CJTbtAyTlds89b7A5V5K7a3kv8RATgnqGS3+GgHM9PEJFVKy3f9xP/76EoRf+NUCahAZUHlH2vWAvwM30m8rOUIOJDaRjH4ojEyCnC0OpHK38lCbmUlquPCy4Og3N4vLdmgnlXriZwxcU2Lm61lcPysqOpvhA/B8HPOy6BFb+kv2M0DjWAky2vLlvmyzWAHY4WC9NwU+ZZ1YqKW9/Nm1RzSRmDqKKtLY46phV55i9r4Nshrb6RSEje4UxtN5AQqpeH0k2R+qQ+jVSUTqmAj0ONXbSoLYY308mcx/1B9ibxj8o6RdsogyI5tAH3nyVb0QIa9lokYWrPZeL3t0BSuZeJEpiDOcLZ4LoRxQrJlrgnfCueAAO89X8SSMAYbRKm+Yp4pSzGLlLrCDuvT/rlfX03ezOxo/iFwJAj4Vnlra+vqZWhm000upkstNSGT5xaf8nQq5X2D41beJO5MK1RTNAWe4TgFi2aR8kBqPqGcLyymS1yjVGS+q6n/RQlMTSnwe79flkuqaccC6epdGbF0ejwaRb+wIPRpCVvXqYmA4jeONNSvZ42XwCYVXR8zqVR+xNCeW71byXqq/pNX7nzISLBRlcdxDoVHZUboPGgBf82+ePLKha5ylcDfBWEUVNwBksLlRgdTwVMG0bkuhjEC6bAlj6VIAIiQ0FH4qPW/gGy0ZPb4je3sNVfUVqSTVkzdXjADBT811So7AsU2m9u0+fHZ/dFZHESpN1en97cK/JX8/sAMKZFoUqCcv/VE1Z4WuRgEhLHHmQfjAifukVInAhRA0bzf7YzVN5Xz8fYxaHIVIhjOJkFP4RMDpjmc45sS1Hz02AuvBZSUv5kusq8nf0LSR3pCZDrn6dswHL0x3c66Cw1+AiN8eL5f+LjYGYpu/vSuKQuu7LdnofO41JHEiRE8TQ93o28B+5qqDjMpBNmLxaXWjTG73EXPyjQiMy8ogGOD6/+lp8vEirujpB5m1JsGQ5Pdcdpu2//0FlR17eekNhTrZtxCez4L33p0bV6V66OGltT0r4oonMsHYehgSeK6EI1LfyhH9lpisbeCaX1LcI/i3CvhYYIggOERdD3iSmCvJ2+c6kxojtd0y44/4KZzscaI2Pam0LGskzsm8bBT6uGw0AqUEcXmllFthIM9BloAaDNee+CZ0Rt6m4kjEKwZf2gn7aLE80U7S/fFPJJ6aL0OdpSKu0F89SggTUfLO/x/G8FESArOUdOXE2yQIVs8SPpQXpr8BOVepHd1X7m9IC6JkUDJDV+EuscByFRUarqNBZImrmREW15ZAyyUtSJ8XTk+INVQRYWMFKoF2dZ25HKjGFFA5n7rBGHRCQjU8p69a0FwZb9aJ5GF7nkywTpRF5dTS3CS9U5MkaF9lCZDwqzgwxxCCJlaFSSBySIIt+pn+AaXdNoH1tQe8IYlXVBm79b910kQIEh2fke5A5f1KiT9rLFAj+6MI5RSM1iaDqLgT7tbkcgwa/lkHGziE2rvKYHG0vZyP2TW8wGIWI/Z94s0lVMVey7kIwvdsrN9bEAHkLLIuYan2T0prhjN/3Zz8jt7ndmrL4zdxP29Qr0kk8XCABr669buZZUfaLeckbfBLqN8pJFVmSeMr4aqVhqJyqsFuR/iDiMzCvwCwxPlGBmk8jaB0rUZ8ZQ9olPCRPtl99na8b9qRcbiaiPbOttpbSCf8QbJnZd3+pit9Lkek5iZVepTIpPjj167vGUni/jJam+MqEV4yuzIFldVlTFpDSH1eoTcnfIIAiITYUJiH6nnEmXa0B66VxelI8jxm1lqRBakFWIK8Xd3/ub/DRPSd9zEYQgErCVikyOG4mdT+fPUAz5yN2Cg1OQen3aNrQM4xDjpm0niY+5x7OBTHVZHKdTKXuY4DcgMfmRmmz27tLIJcGSedIfaULkUeIMhFvv0eTh0ZeWFVtNJy36bak11Ag48yI/H9DqygaCVK6gfNZLt2X4YmQD/7MeKqoAqCZm+ShNRjntu7feMBQZn1yP98K74b+EZkubh8KfsJ5giVl/tC/3pULVwpV+7GbnxVn9ViOLGf9elZdtZdoXQYqbPd5m8EGwAyVVt7MO54Xs0L8Xt6iKZ7+8NmHfPjB7xDf58Hm4xqRdSuhcIvDAB2Gp8tq76i9MhSis/6F2vgBGUPnxQ742biAQqNWKk5lMz76Un1QhMUry5lV9nid0OHR/fBAWH4iOXrhs4HzW++97XFw+y3XQP+X0lfvW8X+aIEbLPXEiOAzJBNhVUF5pVz9ztLklM0Zj0Q7Oaf0+td8wQzPMjnVaMXHuQ/PIiJQUfH7F8wjIH0fJGA5JsKmS9mmAkX2Ev9J6+gOYy4m9+0ch0bQMxeJzca2R9kTlWoaU1curwiYy2GonFtOMHTbWTzsHLzITEFbPb8poCm0FoOcMxv9oy+lwWHi7c1/ZK99IcUY6jm+3sxi9CNvHyMixlTRHC2uLQD2Ivry8sPY/Ma6WuW3hh0AY+2nYhg8O1rZt+de3NyfU7QqXcu0Fgc66Prp8qBA+JQP+orxF42a72RUBpJslGA/MZ1EvBBcErpiL8O6ywedqvki92wHxFsPYkMMZX6g9+GVDwFd8DmMnv97Qg3XtxcqCcRZimKuspggyuZsIJW2bGVMdoW1eJp3ho0vZXRjuOfY7429yFVcgILJhAToLnWAFjKTo2fPWxUJUg4P527Vnqf0O0IueiWrNlIM1/rYxOyWrHNX2v4snSp2Kr4lBmrMOum5yKScaTp1J1eOj1uO8g+BbJv+/VWtFjV/hDQCRlJeSzFsLzLC6UznSFv/f++Y6Cl2StBHJvqZBGRlzNAe6TEwKQ8nGOTQZDQNypxsctlfJoH5b/SJR0qKiLWqE2gX4Z9eddRbzSVg18E68QdiZZ1WNyUu4eheO+wsdohzFVJyrZ4Lehi5p0cjxyc112hd+jS/JuGpjWLjjYJ08T0ncSZX2B6XLyPiHfHyPTsF9D1LDZ8Y2mgHPjaLRaq1jdRbjysl1kkVFTcl/u3Ix5c6/s2YE3Ez0dDP1BOVHlkZS+fxmf/mOYfbH3t9+DPq22Br5QcMInbcQUCgOSYV+09l/SLr10XbdJHXprKlDnmXrVMQ/+TATIrPSKZyac+qx6h+tTPEwNNNNVMPXDX6a7npOegdrfWdEFToQcI5cbYsdNY6wkK+4DCr1/XBA7G9K1g20xg5sPKI+eANPtWZlxhjFz5p/3Tf0bTaAa/VU2xFNijrd6AU+ecMx2tM2LucxoJ4G5O6C0wkXtI4y/qssoA401eCsYVZ4ZNdWhwgUFswMbAvuB67k+Jpwqk5/9A7Gu7m8NWBNlQ4osYTDyghpFdvGjYHN32ufVvLoxzatfqGrqxfdKHLRBNHgyvTbOqtA3AbWGv5pEDB2lGji85fxRIWtwwKeinBp3vOx5aFBIYsXA6juuxUyiHVL5S3Bs5p7Ghf2ybsUmB9dVl2Bwt5OI4cNQNtWmrqizNcn1SJzqvWeL1bPtYwSkZMDUfY7tkI4Cb4Y8ZihhBAboA5KEdKOCFpg+7Cl4OcnYEZQHI8tJrJntcu7ob0VbOWcTumdr+Oi6DF0OgAaINeUUOk3O+UKYm0+KROYlBKIt+RSOZg0cjd7jWMlg1ykq30JGJTw5ZjjmEO+2/k+ng0RIBwEkb+LN3FqNgoJ2gOlP3a8cIRpR3jfBfS8c6dDnF1aJBCnpMsJSQXDQqsLWJlckzFQZgDF++tO9tX721ChuixnBPPd0YObYWTMggRWM1XNt9zF0Xp1sIaAoAlu+aU/dVxeQ3LKJ7cyTSSx6qToaMX0kWOhwSZGk1oXXNoiIS+i5l4zTGZlHQzQ/LaEfCPl8cRFkC9v5crI3zFfMbfg2IB+ppVOktRxpa34BfqAZt6TqCkHSMxa0zm3147Lu6hpX1RTIUxlJPjF5mJ0v4s2KUnquaUpOhoaEdXqtNelAytUiRVGyEh4J5JJSzdezaiapYN+zg4IDC0RoMCtjZbRMNrxS2Eww4vMX1kMezTgfytulo4EeshosIlZoMH0CB8M/cI7poR6eMgqnWF0U4ME1rhHalJJLfpUo9HSXaUDGGlY5vZS9ZEj+nGwh6toluHp86NM5QEXS535U6wlq2fcMOREPyj/bESXamDmlxQq+NsRw7T+0QCcQeBAZvm8NISpDf2KcfgdJ5FCiHMdLIu8xtX7bAseARKxzlOBMFC/UO6wnpkqnpXdYSEzx9jlAvTHGddPIv6FsDYb5TAngRPNJ8VIz+a5lMDOqEHgWVflYI2l3KssSYm3keRe318yRW4fb0zHPv6AARou0yDB+efiPzBL+tahMZzUoLIxCYO/Ev8MP5GLnWMXMhMGiVK/aRItmQdv5j/uqNtJYnKYWBNHQp7NqGSL5Rsrp0iutKRnw7YR/1K+rAaCsq7isoC+OosFBzqKC1f0sa0NmdL8t+wRNdFBsKyuLphh3yEVX/rUCsHHYXg2GfZaqtcfGmKoTqRFndHtOuHXzxZt9w1V9tbKpLvJnIagarYzyvFtUpdtZP4fcyVqXHutRU63leWFCZpGAoJ6kpdtwkeqikkiADb/sS8PFRhtSm833BF0XDbwGL55k2Rmu1who6TtcIVrX9OKMCcKNgcpcBrLdATA7azCKuWW5B9dx30FAFvrJ+JWkFsBiDAaUrK0N0EF1lCbsE2fsEQT7E2sMpdiSRzSrywio7qCQxB19pR/6tMZYdj3SG0yZAGCwkgm3jAlK2+RuO5YgRdEp0iMKoQyx1bOC0bcRrYZVLgvcMqFHRQpZaCsYy8FSQJ8BFROILhFJgpPTBogAvecy6FBVB+IZ5MarZPKFs4tSBgluDYVKF0vPeHd+zx+gweu5XGDMWyonu4Ptq/Zrqpdkugqm6WcPXbONzlxBZXpMmNE60VkE7JnAgJuRdvu6YmaFMNv1u6Qh5luFL/zpi10BWbXYwdtt5fzz+W3T4rir1uRWVhx1TSOEnjA+aoWWenW3bKWNTLhCHIBDBJwpMlsmtDTydrFcEKSC0qTfH6/G5klT5Mgvf7z8Dtg3uEj8IEw0E4KsBqKf7pzEWmc9OOvgHyPf3YocM15TN32FM+gyqq6Jd/qTU8wcRZIAx8GbgFYo8NWHagDjljDgxbooW9An1JGvRKQ0Jn+jTV2y0WkcbKPOOBMqfFDPBxwkXmeDN3BvnPmfZP8L+7M+FiC7EHR0ub+YgH8OKbXL0GbeN0Gk0jlX//4u6mDPzQe1/mqGg4orFuAUN9YzsNDqiRJqm9YnVwBqB6a1iUnkrkgbnTrGOiAhYSVKanMjjJq5i9XrU+kWu6SkZ26bfvGZzTc/8A/aUtxw3YcudaDs9gP/1e6uajZeXirlv4nlW8zNOn/3p3ux+QpDbeZXBrvaSOMJrRNwBRdi/qWPp/NhBG2fv5lYJC4OaArfgNwGN1ashOxSO4RUKBGKZHY09Wv6dMGnk1PseHTkf7xukuPQHuWnRz5xX4LC4DWZuadmav4Scl70pFgBKI5SgSpibzcHGiTfCiGXaq8LpSqrYfGh+oQT/0BSohDnTYp227ZCKhSAWtyLkNKjJsqpFOjVigvFINLqzegfzd1hNpcOCSLeKq64YeZC844M/dbUAbjwHTk27a9VZYLIlVvqd+sRaWVFMhDUUP9nf8ApoC1321rUtB3ovkGdYU6Ql5izXPB2HVfZ8lhBuhYdlMSfuzhVag0qmf9ip1Q4R8vCBn5PA56DnlIfze44aee2VRHhwr7mHcjkzwoLc2sNcdMArZBRR9RxjRZ/26DAj4eJoPdbvkLTlbzh2yjjJKXgQq+ct5aDB2dx/e2bzkFVNYUNpR2jR/4Nc6t8+Rf6larixDRexap27wfdiRl4ytFVozCcWKDvOuB578HYFeRiOJ/gK0cOGAiv2O+JYZqefSGAnOspBsS3K5VPf0Lsc/1hEs6s2A1EAFNwYOETPnZECu/7fZ6gHG9FEXU+eMpq1vsR2nGXuwaabv4U9rWh+7SAwhorV2OFoM1Y9Y8mFSY7tl7clutCdY5TobAP7yvE4dFfhuZcCSjtrZ7Un8JNTc8Dit+Sc8cATOcBaIi2fr0LrVIoUd/WACSV1lLhAeauExM7CrH0al+kSTgCOchsrwyIPPpCnfJnaHrjfJmh80wjg03x5O+QBG49A4ciCzUvZ3KqjTsba2qLVve/4oDlyfTmN0eAjTos+p3tukNvLMo/lVmqk/pOUacWNVqSUvSVCKlt2w1sxx7JOLr2eWx8TLwlRlQ3p6pi0qRW8R51Hrt0vM0yh/+4cCAkG5bmHl7d3W3HNJ7Dd+TY5quUnnZ46vbIHD19PKy6QNfjo8j+6o8keJc2M6HF4GA3acIvsQmJ4pc1yT2qgx51qzd3LFZuq6d20ESgPpHZLIGpRhj7+DwBCLwwK5NrUk5FRSrAWSKZwkLO6AiCCgNl68D2dc5CwM8FbgcHhb845UUWtO3oKITklENaaypZLiV4ScXvbLG720B0ZBFDfL1P43O6wpEpGefmA4RgpDDPOrrxiviZoys9FRyOAlH3yejSFE0mdJ49w54KaXLoihpIMwGESntGCuoDkrrsS3rZ2+/Gt8RUbdlLPl71kNducpDv7kH/fqgceMnWnVyX6sglx0n6W/wzJpMOp2+sgiz5RzSlWIR5OXooHVmg4eTAZj3rn7Zzuv7pTtPYfcUquay5M8WrFvvS5cipb9U86KRHGv1KBFkzcVzduX/PQGA5p5Lv0IS94aKX6sG3kgWWL7vH8Kin0N5S8nhuM2SNrk2wago0NkUqwpzDPBhJiL9vqlskb1iEHEIHTU8oArcg9VzgJXvCsuyBHJ0KjdqDnIO9YqMlE/9/Gi1B7ksQHSQcEzz49PWRcN0crj7Xb8JSxgfCDQ3xkRH931hze8LI2PiIgya6sIowMXs0Xjx5s4PzyHi7CTJez4h/I6Bcjf4WTj611d4NQ/168Crv4Bva3DkZ2xvPDHwiC1pi+BkRyJNQB/Y+6105o5e049EpHXO1iThTvGF1vK4cdAgqKpyNbbtZb7JoG/OHXz4L3oS+WThkK2u0YKEe7ix1K85R7Rw3b4132u7I4CMdh8cgwSV/RetU98l+OII53zdntUvc+AEo02/Xxkl8VUJqj58zQ+uKWZ3hXLi2C2jqHEhU4jNs2F27rd3p0M0rEZNyPvPkuL8N2P3ytPXuaHyMUkRMTWyBkwmP9jd2ROvfahrIikCuFlT4zfrIPcjIitjnepkYuwneAHW/fKdOdTvKWSUq0EP8hUJTH9gJTnfMK0T4VDGg70mhVYHgmJ25xiR71WryWHNiKJ6oORQyKTsrNmg3I6MYQ/I3U3cB3i2Ew0L/SC8JBsSawkguf+3ljGecwXGagJJaPYOn+zuHGIf5VZWZfKwHBHROvNgx5A5nMk4PZ3y1KSzGVN5wMftePFMHSce2leFbO1UqE8BWN0SwWn+bNA1/I4b27A5/QE6IyUZrhwtwL/5ydIrIwyDG3ci4aX9bFwH22a6gMwbdIO+3DsKzKeV5P+LNWr4N54vU5NksmYIqzhXqu0WTbQu908C2pxX4uYfBgg0wN9Kn7tUt6Cuq1IrFxYFYN4/ljbcdalc6qaIk/huCIjhxPPfEDV6XN7is5bkpkkN37l5PCuBbEksoxqszsrGEF2+QEJWykeKO/w4B3GJsR5Adc+h/wvoAx3PZ9fhBIS4OvFU2X/cmcHPlO3f+ko8AxuL8C0gzmVG7IS/l8EnnrS6V99aszRyqW26cxUSjmqGE2Bi8SStxc3591rvJ1PkUvSo/0Ol1L/oUgzY10oWgCq1WagL9XuQoglowxDBjfg7+EVxSsGdC4+/OPjVndk/L6wpEQObjzArORyJ03PKPcOgxW2oho2E/mr3GR2/PuGOaYcPuTSD0xch9MRMkn0uJUbhA4Pp4T0GC9rw+CDn5rEEMWo3KbcRSrHhYimetb+QAFcB270Cxie8/1rZX+GXFvedygbOOMcoHHRL2nXkmEDpJe3Sr+ggjlAHEx5ltXg6HJVJKCFSxvX82/M+KjXrcHgdL4Embw6P7KwrmU+jSFb4CkyDboO6yG7LrnbmzZI7yT0d3kGdTbb2l340p1WD7sVkHQ3T5pu6nqKayudOLByOGyQMTAckLYpJQjqV0bDvb5SnjrhhrwlTlNeZDPfPLhKOK8wWkLj3uaV/HF6a/893bYXiqTopqHs6a+UXqBI9IKuG6qzTh5O83fRVVELJ7968I1FRtxZPFzwgQ14cCDP2j7REvcWo5ArzVSa0p19UEWxwNRvFEq+z2Ik9q4Co5qhiwfVR2f1WhimC9g6ECw4Nk7Fabtz4R6uoaLww4FRarAYW2FjljGalhXhiMNzkj1efp/nsEh2jb3an1S6vswQyoFWXDfFcc2bkTnrofxNOZQR7p0dx46vRTCmhvDVjl0K6csoRYZcX/ORUhmHH5Ag7oFALJb1L91bbm9NuDuzu0d7u5A52j2mEnMiK7TZS+6NC1opi8OQT8yf5YtHQ1R5qpakVtnI7aRiz6yHYxQjK/KaSPgDUHx7L+TFjwS0A1nC2vaLZh+5seWC+WtgwNzQDxOsVuzQZ9uvhY+mMIUHZvPKJcqCZJWCWZZY3JNODTnwvfkmkJ7UjrrbOXKxazXxEseI/92vfa6qd+TqCw3e254nFJO0fZZdzAJzMM/RvddHjIoyiaPdngmha7Bzmd+yn6EzDNH5OoEsWaoNOHBbL+Qewfm5fWqDVIc68BNug71bi8SuUkVEv77aVG9QDUEsB9w6+CHdte/N9KnemhlSanvGUA+1CtnsgGjRbLe1MFN+9CzAZEkzWGUfpfAuAUNFQqrlrTka3mnyw5GiTsYnhkNoEj3azlQoXL0Dlktuo07+2h1DdF1VFdTuwfXz8XQwRd0otdmLwGyUG5zV8OJLRSjfx4frWwaIRDMHfDK7kZVa3m5mu5C0B8S0a5BJ4NHWeoylw4DdRNuQ3QqyfpXfUUjNBbcveypUK/vWxjvP33psZMvy3oJcpzYYytAwEi0GdbmcATnytaM9PZ8QoceYgt70IoOfv52B4l/9qOHBqPbpjRDsBOMCdfjtL7RP6VGdlrWMLQ5qgzdfFqYJI4j7tb8E7/C+4AciV0KlEpCFyKZeTfsqSzKaIQ9J2LP5GImla/csKumSIPPwmf1KFd3WN4PLDWj3m/NGwK+09y4rLtI"/>
  <p:tag name="MEKKOXMLTAGS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2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8"/>
  <p:tag name="MEKKO" val="MekkoChart"/>
  <p:tag name="MEKKOCHARTIMAGE" val="FILL"/>
  <p:tag name="MEKKOEXCEL6" val="False"/>
  <p:tag name="MEKKOEXCEL7" val="False"/>
  <p:tag name="MEKKOEXCEL8" val="False"/>
  <p:tag name="MEKKOSAVED" val="1"/>
  <p:tag name="MEKKOXML1" val="4HooU0THZk28POP9trq+pbTvvzd/gcV8t56cq85kb3NDTsUhojRA0EsgEHHMH7oYP1SYpn09ysXVivguJdhTvfyVMsBLTGvcX7WPTor/CmV9WzVfHy8CnMUuNyY3ZV473ScLfQTvveA/j0bn2fyJT/1XWBTdM9AhF+ExlJ/xLQzBZfiIiuQBaQzIGWXVDFoem/VVWHtmDjiHMMB8tiU/YCwrHEZhi8zfEyLS34Zr8QXL43zpb4LNnyXENCHBcjFEI3pnn8evHvav2tzBkcirF3Nmaxz70HYk+jeWQOTnxcGiWqFe8Da6IvoLvIbGbLBZftAqa2K5fDTutq8vJeGPecAa+YUMPKFMZgO1JFNwCRkhUQSz47pwTb4D/AIJq0SAWv4ffaSiZT4X07ZxvEqRDZKDNoaIEAWKkf4nv0OKIXhpz7CAEC7upvyJFCIC9Jgkm7U6p7HkBBFcn9nJ6mfDrrwxKNHLIaP8DMbYMfUgMJicfzmcceAiAn9lPWDG7GgVXFfDt5USLROuh16UtlC/8kQX5Vez5/0jy6TbX1tMXeQU8SCgICdb9oUgs4gEa95Ds4e1bF9jp8cQzHDyIVdViZwSBudkEUHBKiazE4VSPUUOa8TAA5Sw9+n6sCiXc7W0lQUT43fKfFWPWG/DlLzlN6cKQvlSfODE7g3ojb0tP/6nHD3xkCdD3dnvTqxKnTwV8bafCX8rOsXEp2bxQ6dLqh3AFN876BWilKarv/wOHPYM4YVJQOQqrB6DU9B2dqsDVWC70W4UeK7VbnurKfRQ5sJfLWzyVieAmEvf7l3WfYP2LxMQUqQ51wXzW718OTTsaWt3Om02u5IsvPYs/74ytd81OEmUe8qbr3hXJYnxrYVY3dX6qOZxfO4F7O/LVPLuODq//lTBbOuY04kXUw2VP/bQQ+pqcYD52eAT0bShW/1dm81bjDSkmvQ6ONcoxY6gHcz7BDC5zHtpoVOcP6HkTmGyz5JeFVmsxLD1PYN5cAvTkj6j2LIXTwTYa/JjiekBRo1qrdgVMzQ7fBY2wxn0hNk6/0fJnhoo95tSFPAgVCLzZ42zVZjhdwYSNtsMlWfsYeH1X6jbZv+DQPtS1t1k4R6fN/9Q+Qmd0tcYE2ttA3tSkqfGYqdMiGX7nGjaXUIn/4SYOp3kWUY8foVhOqCm+bk4Oox5V5ueVtHzK2y7LKc90igbe1jaWVALZQBO9dC+/vfPFxW3Um+2+RZeA8qNFlR8nnAWYZqAObsQeqx/7gZHD7N1Sm/JqTK/Eksw09euWBjYBcyBbE9FVSLy35C1VYfB2zkLRfR/dIAWdxCE9GmpEmwpYhoxb1tj0yeVhTJfcZcBMPdiHiRvDrPM91yus56Gzri+c0zzwsx8Fs+ghQnFFrBg7gG27Np2Xn3bNgNBJcSWby2wjEdw8apyyB73XzBav0BXG7VXptuq2lGlDGJ+n+wG80iUeatSgcatSXkMByEL3zse0BwIlR0wcUxY4dOHbSkcYOk0m4qoB0h4ntjqeDdVxdGFuW5MmMvFH7NLpBpPBu29e7U2TT+VVFjzE5wAoAN8QFbLc30j4Xkfrhyjw02niZMHZ53aHcTnH2y0/rRwMvdsPy6m/yhoq4DMm4bwKP5ck8SfO7gagVpXRAgLE0fpy4DtHWMQjtHXsf0ds3pCXvcFWlYHo1p7b/lUemEF/UlYpmybmVB885ArsqPY5NJmp5dCl0h8pxJ0P/zmOYfT6In7A9P+w0Y12YKoSDg8VdsrHlDUx8hsgBfIf4FB/4QE7t4v0TgEcGmkrvUFOpKlHlfZ61eciZrxq7GjZQkt/cQtwkGCKnZGBP8JUicBd6jyaJrakndUycUFA4biYh3ZT4AOOxNuLijyDOZ67W994DtfRGH3C9iTOKxMI5wCEun/S/+xDq2TM04vQqk+GNQazA2exW+zH+uF57QnDLpsmlFz5dyHEy5IbyFbwZ9+WxVUqm9OQmhd6vlMK+zsW5rDT5fGz74upUEhQzi91JUQdpVFDmKnIEDRfXzFQs2yQDyOJmrdhgP1F2d7++jqkGCETpcGq4pzUhEcMb3dP9no2CIAgXDuArZ+nmsuyagUZgN86xZzqTv0a3LP0na5VQecPHTlgwOrkhxQbZTApLJN70pY3iuB2rIATJNlk8kWBjZa+uWrqzHI8HTNhAoX3NESLnxYt+Bkq/TSycqODV2JKNcTXwuYS3Hxd2f1cp3lcLzazD1Fv3adimFeFfZiM+05dlgfTzYnIP2GdY/e1+9ezmBpU8U+roOMnDwq4/P2raCnZu0Hv7EXJC9D9GGb2PtX6eH1PXH2xlFKbhU9vZouTInwEwIwyzoFicIE5I1+vcHxZ4gciWB13Y6r7B0w69+MbgWnNUTHrYDgGOPtDlZD4jBtsu9czPkq8IhWhav0IpDY6U4ga2WPKkiEMFpM/k0H46Ux64fWROmdXiRtUvuvWrUOgFXr1AtyYwSLIg3MSTfRu6stjF1D8/MWHQkddMmQE1bzJJoXTO2nMT9yPiNFKsQWIOfuE2D38bXHP8SsJMAiWya3NQ29405ylcgoMZe1WdtKscNR5zq1QuBIeuN8xv8pMoAzCHjTI3/4YeQKzHQLgB2TChO+iwUAjcbXjwX9LCsBs8WF45v3LRz3DV2hS6h+nIVd0j+rEz1Q+3+2K3wIY/RNcbNlwlGDAMbbXafYxC3HvZmx1lx8U58PblNFrAa4vTiQ0CdZ6qy236kl2d33IFE7ntjROexXEDlMJA9TpHuoOddiaoVxPRPFFwWqkek4X8lanRv+dKuvwxwr6jl1x2Qgxu9eXKFkM+r26GgYKi3jjovXS/CQ8xz/WXx5T+x8HeB+h6SwzSr8qc6QCGIe4q9YSCxl8uAh9OFWyPUEULHLiPmegTEqKiA8Szt1WrWQbmdudsH7C//8jAmcNj1dSN8i/oDcsOCX6bBNwTcEUVg1ZG1nlwA72Km0/+vMEpK0K5RxN2sKQ/rVV44OxdvqBRUxcuPd7zI3z9/MKB9CoM0G9fVPGJ7BQ1XhieVSIVh+u/ZIv+zA4tBqHXivRNswBW7IW/6Iy1BfGLvrhp+IE1j0vYYN4CArw4eEylCy2s46ONiEirvRjcBwNS+TLwUs7AJkSWuR4pBfaPZn5tP2+QwFKKVUH3MCC609QK4Ftdq4hPt35ZU6HzoqY6Lh0MJzCSPce+TkPRttiG48u2A2+96waDPDnoJH+vk8FgS+I3PeLTX3mdRE8WcOBGEHrFTljeIz1/q6L00hodPk/KztieHL3/GZv2lpn35ZUsmfNA92oJ2oRp6z5zgiZGGtpEpYtJyMRVUZs6YE+/cgy/FcainCKfEtKnwfgWFSKv/t2YoOgdorK8ZYXgtJiwffU1Aj+y80IJx5329WC8NbMD9AizBjzzl/3WWpH3ebczD7/NLYuKjH/ayaDsCKzWcmaQcdxJ07zn5qj83DwbNhpTXskugDt6qYYF6WXjONCed6rzclGTquqdd31rtcJox0v86sIGCkFbV0wm2fnEuc7C7dbsw+ESKQWZUQOg33gJXOG/hA8412DJ5xmpgpk2TMYrVRbRwQz0/6HS4J8B2V9k0to4LYJlmRuM0jXIwv77XefNKr5rbvZlUYSqvilL19Z2cPPm6otJjPJkzXDb7GIxHnWnX/BNLRAH2feNERINm/NUfRFAZMetfr3up+b2+ipmaY3ajuPiDZSipicvl9I0LDfz3ghXRx1AoUK6i8/NPA7OBDL7jlMJTQmw4i85FHpuBjixDHybviBSSMp2AW66EaQqWH40xVddjX0Uaw/SVBvlJv0anao/AeRf0eFMX25l73NVNiHXKvme73qWyaDSyadJDCSlzrJ+cvMxbv6M7vv5GM/WsXIjYmvGQz8Qq5tFL+RdNnF53STikrtQ+DjiGpLX884rODeAZ3YzvavLPAgQVYarl/401sPpwpj5GG3ZlQbwSFfhEpuOaUgiFDVCbLyP9SJAKOfLFfh7VopXbnPXKOHIGZHyP321NUOH2//UQtpGz7nMOJvhgbFxEfRaFOxkrqX8rooBjop4HQR14vy1SmPuHPQS45fRodjL0bn5zUKXoH9/tuaIUKztfNKA6KMqQd1sow5mcJRsUe2vMlYvTYkfdzY02kMgGvpwgZkCo5vBuXvsL+/kM7ePCD6cxVvmIfS+Z9yX1kBoUUgVc49pG/QYtyTejHi0XyPBVa0JUCOXpEGNEzmrjFzw0lzKUHBd1YkB4+BWp/eT6qQISYy1aFJeWlxEb3kcBZ7uDThsRDD/6pVvEFS1XqnHWy60GUWmeyqzkdzY1y4pYATaLm20+GV9RcPCjJFbiv9JYOHcWCbtxMPZ79c+EMrFipeNKUxN+F8WAoNBcLH3l24lI0N9wgF9hNNtUTocKltWLGf9ngAwBexwmheyMC4s0oX9VS5aEUXrcZX229B+33napPMXvSaAMknNwxkxXxZVTr+j3I7FIj70vE0MwKyZlTTrx5wUbhVZnXeOhughR62B7Q7lwqCcEJy9vIYcywqJ+s+2rpYj5lZuTXAIv1bVqTianosuw9fjbHhJj8hyY94YYeqdiLw/EOSkRMuTYAVQBFme3r8knYfB+009IbU/REdXijLBF0JPUfXqlf+7a5d/DxhM9k/jy8phChYFTIZ78gNIniBaBtNFGQSSf6K6cT7oeX0oK/OWdvCWmV0540Xm3nP7+eVQ0rvzCDe79qRA24Dpr3dmVAnbqeFBN23JM/CWmzBHLWeXcgEekXschABQtHHMeG0nNmOMdFsBJFOnMOpzdAE+Gqla2OXfq7uylGiVqBF69jCswa3f5uszmEs39hWwP0ZnLZPxmvEOVJ0cPhvMZYd7g8RFtLaKkCQlrXw4GwMCTrThPVx6JclbNp3UwDF/ch3lm1CLkp2ELnEYxkkjl6g2CmpGelDi9YtHw6FfN/IaAjKPmS2TLRPxYylnJhvIkHbRqM8v1BJ9whgLeX/4qrTC6vhNNTnd3Ta7ngO2utME18Z5p5GKXp9G71iEIGzDhCzKj7abyGpAGDpcd+ciSDb/o1pg+IZQk6os6eW+DE6DSLCZe3DHwqYqIoHN+s1zCLq9ss9iatrsnqZS4r5Um6TrSAGie+kG0MHIFxcUi+a6rJVDj0TbucbEaY0QlDlGBOz9loWAOFaSQ2a4r+VpYp7CGVEhk62U9iIGzmIlKSBzG0xETFvMpc04rX9Hz+gQby4ojBxySpcAN56OCiJIl7Z1pQUppm3BRkqZfutn7Y9wphA5LfIXKqIWFwOOBYhGCvzphjseqH/ltoMdv6tlwl8flA0OGwqoDJ+WCUVR9N8yje6hrujJMDFfG5pEZ/B3CpZgIDGGD4IroSN6LNk1ij7ttTBc5zfZm80csBX2Y1BiGf9+MDDC7DuXsttaeP7hw7JcqMoPW8sRTCnQL4hXcJ/DFuGgqUYsHPpUXsfjhv99n61e0V4PeO8PsOQ+ZKFp3zoW1caGg8MSFmyQkvIRO3HIXMPRLkS0G6gl3F3N4sKtm+jBj5KKiBGvMlJKou7Tx0xLJKl78j3rXJmR42SHa5guI8nBvR4fOvd1xqaKxLp+V7SBpu+F07L1/NflgQzdDfrBpWQS9paT2/4xTTTKzovrwbFuRVlSDGrq79jXhSAyGVOQAtc/6kcctP2O9XRIFSeHUMM9Ojm9D84XM8VrfbWWIdZRn30N4ww0sns756JYgKI6k+KlpvmGPyk/mFqvkhLAJkDAVpESymw5wbxy4/5+iTZpT88ZorB76H1Z3hVK17+PGrmoN+UIeSVfxwLRH3+8SDFUcekwCe89aRwrSETaz53n5aD3A1DDiXR4Vp8byHetGmXJcceE6Li4aWq0AnSy6IDeEuLC5Q5JWZJjHULmefmR+i/US/vQ4xC+k+Q3kRgwMgTHK0gKibtGTl0dgt5DWQc9l7b8InbffaUZsfjGvLHEEkFThu/copdh4gt7PcpQVK/SZj9IzDZZwrxoxhJAnEFB3XffC3j5tghx3THu0nebjfjQZUXf2V1XOtRzTL2OdGvkx1AY4pHwSeDfCfceLRYr0JyoZf6yKjBH39M/AHyWeRM2o9uSGR/LJEKFPqD2pktkYevKVzSzwKrT5FP9Bf4LgfuhFE7ojzNL+e7EZZVKWKkZHTp+hJr2RKbXVsL+ZqhlsTKicPFV8gJULVfIRyH+Ekvh9lTn5K9vW94AfCW9PnqAXpZwD20BS7RN0nS7CKjj5zdhmatUwBKMWHKH+nmW2NyWM6NcJcrn9A6TKa+lpPI42r7XqJsGVEjgRupq82tPbk/nz2js5jKvsKpTlok0WIkGDBN+HvObHDfbymd2eV5KgFWQywvWvtL0Ur+ZOh6w67rnIKAcKK3hK9DKVEa0yGm1HDD5mMx8wkfpBh+hameVvgqLVqvZOb6PhgzPlavF2HtH5zSIu/+WxHJv91Idn8m26EzFcZ6Q2SS7eKy3U//8tQDTluEE0PccSYOO5yXbWBpQbaLE0hGWs+XVZ1jU7toSuFxagHldwerkTx4nrSu6qjHWLklRfTk9Xcnu1Cr1bK+mPnPcYHJrA4FpM0BiS/AJYboT2ZHAaAAVUcgnXKgO13QYzCc1FQVPzwpi5AYOSmDzLqZ08nDVTqiPcAZ1crXIBoR9Enys0w2Yq3vwNJwwA5ABzZQNK7UHXuZwVaCwHpVE2ooW0ZN2lfzAr5rrexfvzbbMQsBIYeXBmgFAWgrKkfNdqtvxlSRmrf56cFkVo8qOJb5efbUD/PE1P52a4K/2SnL1EnjXipKPpp00WqrcrB0gLs0hL/lrJjlVaSflFvFWP8Z8SC1fofgErbTMbGGc0mjPtzlAQMP1WoUD8BgWKrZ/COU3w/U1Xzon1NoK0KGsLNKarDA0DuSDrNeW7zCeK4ovcRK95mHv/cRxbrr/AOVoIxVqh89pW1ONrRNgN6PmBLehYoOpYKUt8vy1tA0//tGNGGV2zayTphyWCEmTvNBa35x6Amxj4S3mFYn61Nr0Rd7phImIRFj3ZCrGPiBsaZCiB0JQqgrGYRs/YOEsU6dJV4BlniI/PXGB+aE5oljzPwrTjDfctC7NWjmi1Q756DykmbqXqILfmg6dyjDH0RyHU2pFcn6+Uerd6bPaBDoGafvfhHpS6YS+6r9KRnwv6Ikylryam/YeZyHf2R+oOwYxdFZynsguFIET3xUnWmBX3qHiAG13EfBc0fkA3WwKalkI00QY87w8GGSiytXXJQ4gAS7Nq3DxaVAhzCiDeV7sJqJS46F0q6j/d4Gm1I5Vi2hHHnEcF4XHlDVAaW7y30DJesIizXcTWTMvrvKG7oHmtoPOs8nfKVN2C6iH0m4OZBwogC0KkDHq78mkRQl4j0D7azMwVZilfp/dcFvdCkWHYr+UVvuKalpXp2rGRfvICN9B7tqGns5KimLhvlWJ9qc1VKUHBLL797k5pfwdcgKdKktLZVK6HVfHKy2ljkuNVgesDxVPP5kgHSGo1iqNfevYAY777Lnb5haqTjvx0NRs65EjTi7uSZruGd8GpcOdbp7Ota0mtyrblHJdeOgfzLwdYiTaRFWalA0yi4e3pvH8hc+SzR9yrXsAbkC8VmXgCIM9IUc9rtiasrK/4taxsZVQA/1U0zJzSrGQcpHe22WvAo5xvbm+WNgTTNOBfl9yr4B5X6p6MMi04reJAP2DhrsP8m+g53Z4Viu7P++dp4tQ9qM7XhKaeziSE79rsWeWxrEJ2h0FCgb6sNYPX90rSXmIAcxlgxSHSoZQVAnYLKivhJYdohzC5nHkrNxxMCN803EymVD0SKddZhZBddD/ASOJGikacU4QfcpsG5FLHbypHgE5BW42PC8cuy6SZbk6+eYvGDycXzZ4C5Z1uP0/ZxpPPu8ZpG8dUX89QoQhCU1CiKpSFV+BclkpzPbrmumrxxHJ2peCGFb1gzidBWTsmSxMllw8vVSQRDN8+OAkURLH6g/iNebvh6MZU5uT78JiTFuZxXyWtxgXKzdeIQ6uPfCVC13Ed0E8MkT1423evvQLfukHv+tcMiectKFimlVzdnhITpxzPlCm8nSlQgBmajG6qAGSbPwfPl9vu0kf+GrqhUQd5bTETsGg8Iq6VCk2LMBXOhuP4p1WrJsCHYQV4BN5d3tihoDDStI1EyJRvjhoypv3b2ODfEUTx8uouivFz+qgeSK3rpmBmFQu6yxXXpjwT7UI5SnRB/Oee7+SgfoMnFhgwB3LIWuZ51p3TUZk/hDD6qKaYXkC4t1pSxmTvvirHf58FLHR24eZrZbAhZQiWJn7t7go6jXR5GxRaUnJteRcOYJgDvWevmgbSHjVmvinzzH1ggAIp8tPVltStIpHdPS6Xj++lbckMCKxdhi4cwLrMVSD6/y2ywlUcKbCPwUxcUM1TNmzcmiW3AQRuO1fgTzFToZVyhS2MWYa+zFvWs6pe+FupJK2nauj9ELpgaGTZqFAttp/gbXTMo8t3WkCXG0lXUBcXG9cA2Q8oQVAscJnWuNYNkybQjffB1ryUt0wYDZ29Uk9DHLxV8d8FEkBxydbR5LLiKSlgG4vTxrdGdXxYcaautS5QQ7FGmBx4Uo3NpOrGS8BHLqXOo2hyvpcldLCaZzlGhvBwzEupAAPyzW3altB4XTgrp5zyFG5atLFRzoF7lJlIrs6+QQmMBplaNapFTWT0rO5RTMS+BrrE+kwP3BgOI3aUloHTi4c5GdGAGSbEphOAJXEoKhNpDX3aL+VfDCB87ygFrFCn9AR+LE1z2WVLTXeB5inGv+EqB6OvRwminyQnfEHOu67Gzy51F06r27CVlFwmvtbAjz0cytl/C2GyGGzAlNdD7E6Z2imwpigz48edMqywa/pF10qptjTNwEoRVFf2BrXRTJfsJVq7pdKo1csd7ytXRWzTAa72iDNjK2yBU9C9+3DRBrdC5qr6XV5ZKIOP8M5z6vQ+KV5PhYfOdcuyaSFCE+rMQn5PKN/omSoEUu6/w19wrCJpBWC/bsMTY2fztxcBDjSQ/KHwNAeBxXl/IaqjvpBBlkxqRL7t41FH3eR0zUIZZ27jZOI56cmcHehjd5P0iglMmG7hMkW4cIEx4l3AHXdzX+fS6otyfgGfowGuwF4+kF2WxvyZAEeoAMo9Up1S6eKMtxfzDv7/34mVnYjKyFYrM6HaGjrg78Bj2vNSJo9kszEhRnWfG/IDk1J8uXSYf9kV2SlJGLYzjP/WVyJoTrlXMwzr8Kr/OqiR9t+JKGunfkLTgz3DMSiQBt4ORFC29XNS5K+gd+doM9WNCLOU1KchYRi+/bg6CCqwLtKuIL22RRbOrMZOkwneHLNX51x36NRtZIDdJLXFKpnzJ71yR1BFb7hrsVETGlzSksWh9CbRsKzH0zRn+cwmlL9wSdDM+xP+KKSETNGsAKWRCGo9vAuEAbGw1htY1XmYmJWlaevqk1bha8yWfXyH/QXWmNruM6cOnyfZ4yuj7pQIZwryA0m9SqM2pAHT1u0ubRNJgYWZFWQe9d8hYEXYP/vdwzsN7fUNM9eEDWG0TYj+lXWYbh0F5GCqFvyAzP/H20Qy4uJwvzD9vQDLDx1nfkEhO3ltS+Uc9OOROYDucaw16S+fgTn4mbof771YZq95ugk0Ow1GnsaORaMekA+28Jgo5vRDI0IoHfdbDPdPnF1n07KBxHWaUb0Rg5Yikk6uLOY9OSvCaSXQ997MoQvH/Zermy3b4ESJVAs927Bdlm1wAPNTySGVSE1veIhG/v6i6G4ypgczq6d+mvzDP8I203BXru2WKpB3XnLlLUFW6EdrpwAFMVSH8Xq2C34C41VCiu+5d5Ns1pfMefOIZxg2yPWfHBDO0iZScG5+CL5OOegL98eo35OE0Z3eBhiNMkuT0Q3ZBYYUB2eJGHd5JQbl7oPdXRriC2VN2KvVd5szNo/bpuUY0+OCHvAYz25wsNPqbasvFA+GgJwA2tMx8puy9qap/4OPGKiP7crCOGSo9n9w5K7ZwIPZn9SrNIh6/Diygqgg2z+RsPcPiPI2KSPAauVjxCHOickNPh/CSmciUMhDmriMbZ4xs09XoutD0AnK1UUUvsipzMssicQ2u3b7IHQVSf3Rktnk793DbL1iD5hXNPi2eM9rbaqPvugN7xFF0MqipCptgHqlRXDSSjkGTpOARtaD1vYrHKlGynQkBiPjJEYe9p9sRIGwFZh5XIbl84upMJGFIkYB7Tp/1UwAmK0H6Qzmjpnm27hojqaWAL2oTjmD9jsVXeumeqM1pYR80wZEYGv22XiqHWB6q27gN767PAsDeNC56ARpE8XT+odELQvwywpJTJ5hx65iLreaqzebOYvTZLV/gtlvC2Sk52hTvbhmlKE80Iizdd41htaaQ5b0Poo3BOsfuhnUi4Fxp5iJoVftlEUjuNZ4LvePp613cnuP3VnT5cFXhxwuTAf0hHADhrA41vk1UgB0CnML24w/qkoEkCniquCbQ9+56lHVIcX15Nmv5zKEriaj6tkrOAlhXmGMcdjrp7FVGbv0AeXXPSXcaReQ2HNPSwFICG3rsENW+WtzRnJk9EI4ACJ2wCTtJt6+Z3pCvxz8cmDe2qBJaguetGg9ANLdm8hpQ/f+FRrjSD65O0ZGYbhU4VG7vGVeisUvH6KP23lWZxdpbiThGZT3Lok1DT8Wszij4xWwPpousMpmtF5QsouLRgbkndtJK143Kdddea/cDAMqqLC7mJqMWiuaLMA3cqHbVmzEOvdHNCpKpaus/VmGPeUPkkV6CuoQ0L+mXxXBXEjEGGcRciBjqV4RUVaW7No5w85U2XUiMqYLQd+pnE3lwUKOvIFsz2oZIZwzzsSd04UnV4u2qfkpIkOe5td6SNK5G4B5cheJ5vItsQnT3TToftxegR/5mmuPkRrCyYvkhVgBk4oH+fQuIja1F7ppRAIjulBYUqnEEHYr0xuPYOvJgjGsDjC68sC4/B4phO3P9KMj34aIteNgQvdTnFWITZNg8tFunmR1cih5E80aiXce/0NwJYtmUUlJMuS4PbP6C2ATgjrKVQxECjU4lBVtQNTlehaSbjTGWPnXQTWdVdTDZmxm8lYk/KejRpPnp4q7CV1dIkK09zQ6D+UhD/a/vNrM2wTM4o4cs9bPzNqjNCdzlPl+XE6EPzec3SowsK6U4j7c94geklqrXW9aMH+yHhUpXf+25fVAjuBtAgrVV5KfPANbo6NQ9VnvM5f/YQWH/BQVys34oj/Qf7x0m2TddnSrsnyFkB5XFI0cCfa3pQtVd11ofUNU9zbL60SY72VyEXxdvaslTk9819UlQlMIzRi5LlujhPs6eomGIPNysorXbkTmflj7mUpK1HxxTJk4bhjHTTJC62s0kaHQoI2jLchZVp0OnSr9a3OafXNdNoy4n3NYuGCj3csAzZgZXpifNNXLd8nBKZy9/OLOsIwLOszn/I2L+bCQQLueE0eAMXMCCV0wD7/bLktrSCto+jCehNzqyjxHyhJF0HrTEre7yty19paMGxyhb4rN9sOU5kXYr87P5Ljf0T2i3P7hkwgpR04Dwu1yxZsLNmGDJ49V8MlNU7iRvH9AvSj0AQw59xKIn8I6S9AvwpszSghvwISXkY998j07FcDjwY08dTTj0XBHmZxdR9V7SUG25rVpcGK/zAsIGxN9yxLX20CrA+fGuY+1yNeqEAz20CknSR2WWIHK5u2fj6MUoIHyDYmi0tdfZ4aykFhhGxOIuuRmyo3ppI2JZH8CG9Pr3a/kvJDV/bzqyq3GjZ6mvPB0MjYZjyixxK5YSohUz8XFNtkNtfGu+ywbpqewlPLbOzE1gXHbdlRANtiAsP5cLf7Wwq/iMt7ujQq5fqWIMGFonPvnrBmgFu12fbTwjF6FCyfaX+5D5Dv1+Ga7Tnejll+S9+t5sXAp05+yqjG5HW964yBM4Zx3aGfY+4FxJf9Tn74oNlpQskBZL3Gs8YBlWSsGMkI4qQK8Qys4IBdz9c18ujEUrKwKrEWVYZE+Rf/TUBXPeTJ1Ht93+eIs4bcvAxEWkqAUwL6GrSe/5BUO5zabey+fZG4h2553EgdgrzF2/KFtTNR7lm5Ue0drxtmRKbTHY+5uIiqv4tVM17wef9qgMakdk9i1n5GJxIFeIIh9Ri3j4f7q2O6BEDQP0ZxG8dor1gLxbE75HwpTKNnHgBDiUOY8xO5t9/Jro7p0sPlVYTo4pddAmlu/59jm4ufbE9GPQO64P+E0KZN9E4q8/Dasm90oBPqcQCOsO5zy7WtoP0GHy8eTu4CpTY8H3pSXifNJf9B7fXtvlr1ONuvHLyHv1CBl4rlSai9SoLvoDCLiQX0mZVHWTuNdxJcBg0Xh7XRGa5XR+JfWpTIx3BMEyfnnXyx3kv6COwszGoDwDi3O9iL58bhCAY6o3acTBd9++0r24T8xeEZZb3c2zr5UKOEWipaJ+JzMJeKnJHgkwshKCbXpyOsbQIWRkuQafCfc0HATpy67lYv9G9lZuYMIGbfeWMFxoAOZ3tk8hwYNml6I5PhN0RuG5sNaU5JSxT6g9Cw+tVDSg/8BJV1/mLrDdWw6APOIlukxwh3BADB9i6eQkh1fjk2kkABTi7aiRyLWB9zjHPQ4T8+ioGQA+Kf2ZjEx+852dNnmxWuTniMHCRkEoTaR8YWaCF2/D7qS+iesgkrj9w/GBYL7JD7kOWX165o63EuuFTsapEWn/glClptQThSmXKWCcSfQp3RIgenHILJTG3Vc62HAK0XepmwFZw+8mwM/BR67BYa5FxQl+uQchZDbgoJvwbRjhZod/PsHh4RokluS0Vnk71QY7vQ43mJ1Z3yLMMcvbQ/T/kX75ub6/Hfxj53CzEgZ3qaTeO/5g4Gv//wvVwOKby5QWmERYnBQdplIk/CGs1JMAEEFWSqfkQR22/wtaA/aZmwD1ELHBrMp2ZblfA106fW2c6y4llTIDz+R7aAlWUjNyM26KfGZRRXYldRHMkaNjE1bKQXvh5Mp2ieC/r4wpf8GtW8yOa/m2crjpFI0QpwHIbFSQRprXrd7rrlLJabId2nL8VNQxvzXE5mW/hF4reMzfBXQrgqshxLak11Cejj9x7dwmpZTi6gGVPMKzjnobvbe/ykRFv1Fx0RKH9gn3xrf/Y72igLS6Ns7gu+fPPNG9pH/nQ4Dx3lZa9rME08sLgPZTmqTrn/I6SO85cEMcDRSXqvVNztMYgSynMuvUvMhmRmb8+/8zQ/0Ecj5e91UC1woTacmqyKO+eR2VTQ8+YkR/4wQiIiC9UQUGi0pGdR5UxJWZnPVV1M/i3XByhH4I/XsM2MMQpnVPWyKhdN15CxqA5TRqD6yD4CaW88AWjWyCn5kjRjXBA2rRPBgOjKsq7V4nRA1fnfLMlKDDFVbrfSdsBodlUvlsbs0oC16Vjn66liQpV+TzeRuVyoI0gHkEOsGKrAgIAKH1CO0fOo+98WApsVEtHq+I0z8mLGFcb6bnMmns2nA+iWrV/AlSNObc56C3SiDwVZr5O+zOWgBlxFaE0kJyYMBGxaSe2vuJq6eKrPjypuU4YcwZ8y64brWFg2Ei+oDBINxwQHkvoVez5avzHiugpcugeoghNQcj9HRBoA1Jeb9NIoqG8o8aIQpAaZYC19YSOnr2tiKv4BbaxXupvEnwChpyUlrrTv3D8VBWuPrBraHo8NpylQkhPy/pSzy+Z5dPNVnIlX7Cpk+nY8tp3qqLLZwTZyX242AZ0qmYC1MEsVRcgE9mVcBypifwIIV+Y+u+BXdErdvIlXLIYPEaNXuEJ7OnwwOlxe2EfN5/6QJ7PshVG9FzYc40s9rNJB7WbhTHBVhaQQudjJ/0iK1RV/LMnXCI57VoqKbfLs2TQDuvbBsJ9QWUGGwDthP9FBs11AtNCkIU5KA+7WUbTcqn2KG5HyVY0Q32fP/d/jNFNLWuq27E7NQ/vs1nBb9AdjWkbEJf3zJJITeak69bxWW2WzQtqaL1zupg+ppuiGd80Esqesj6EKluqoa0y/nZ0/o8Xs4Xodh3nSaD9ArqgtMORgDp+IwcqZJ5LyAwl1XD3VCisRV33wYJgBidCvN2ugD2Ff312GQSJIP8zso7zP2qV1SZL6Uqr28hm7CFKBbSSa+CMkCcRMFT6RK34s9Gs2D2lWx5wAalniZquLAayeM1s5l6u/XwwaPnmXawNnm/LoOhQDzp9rZYCAuoHX8HbSaaaillm5TTjHHGeHKkFwGqTxW8VbWEqHSsnt8BdHCxzfnVfAeuHURdjC4wGbX5HsH/SxtBbYJdqkWTMcNOQ2HCVoCYdWSiNYAkN8aMORdqPuai7a4oASFvw8LywsXkCRW9FWM9xlVspJTGNlfd9KDs/viqCi5hiwYI0PWJ0t/LrhrdOp/HUzOpModX6jHpb1QOxc2RWLryWH2BNRpc2P/PadWbGoJD37hZprayDIQXIGP3t1ws27SO+AROu71OK9jbrk/ycRWD7Z8nN5ESCZtulvXBMUfFyeZa4o7ytkA3tTtARCCmhUxCiMpGrkT0PMl7qwWd0e/4kCRjyqdgy8MxFo02I9Gw3VbG0oDqJ8y4IfzKrUIXyVNlc30ALNmffriaQgMSKVjok0L8+x4DSKUivbeN/U1o25bGERiGozbjeA+mEyBNa8jcjE7gfpMczCA54FRCyNl3SN16dWM/t7ra+rjO+nhVTLNQGe+6aXMAT7bhXOcqQKlaYrhHl5CXRILaC7dECyy7INfZCFGiZh0cpYnkZpVun5+g9Rur0jSQhvBjXBGlXCISHglgSIgyW49QxxFDoPsRn8Not5Btigmwl8QJs45aapji7Zg9M18WZWMGA04PuOz9c/AGL+KakbrL+e2NozgA+UjzwsN6ZvWEIMQnGouIj/EQ0TifejeaYVAxPYENqft4p2Fu3qYHVve2ndhpwRE4d36ZnjIApo9hwLuXmoxoFLL+0v/bvSm9X5Kop7QITK1h7SL8dzo32sm8Gkn2Y5xqsNL9q21MES6GNQEOuLdNtZ90awpGdA+Rw2FD5ZH3Xvb3P4Q6Uz/hDnSeEnWxeI75b2Q45F8l8gdQkCJ/jyi4iyDS4NFU6oQIABXNgYYtkSgxJNYZ52lifPpbh3okFS+UIn6+LnhvaNkeIWQS8qO0sGEErky7dbv59sN1eGSucpw0GUe8dULBnjXFOSwCT1DpR/E0o2K7wq4yOI2oyN4kruSY/KyuYOqlDacpisQKvqC2BqwDYbwen5S4NTw74LhTPbyueITpdHFDef/JIhN7bYhOt8NKYxsuJasUxH9VAUWIZc05jICMooq4nircY1TV8p3e8cJpFfHIViIgnaCbIzrs/pVz9jBmhNRCkWTpQap54B9VTQLXPo0QmTi8u4hzAsUXkTkj2n2629T49+IWaUldlMNG30us9UFtar0puom3xu7gKQkoWRtm62Ax1AM9p6x4QTCEhOvuiMGlvAcYGvHAdyQ+/cajrq8AweV88Av8TcGDz+jkCFZ1gboUYpm3RV+si4jcFWQFQ3AB9CMEcUyujgZIa/In9iGRTNIDUJY4XqiEOZgzLyINOngfWM3idMJMqHf8pFpFqSTr7fqgzWpo3gPozH3mia1BbIjrDXVRf1eQB5lapOopQUAr3NDET33j3iRRb5bOOaZaEktwHErDYBVFYCi10NpKb5xF7X853hY2fDbaxaQkMcppZczfIeBYv8IKR5XQJfBA/IEUjHMu/czyjrKlBiF0aYWzCH2LFDzQjlnBZC/VvrjijQPkVrNeYpfBO3/3rduLr3rXGhmimhqG0RPam+XqBPxpBw6x6qQQaAx7xnY45+kbuZsjf8E/LaUoCcYAz5vTqZSANsiyYPT1IM5g64bA2lo4HCFiqcVY4Vnl13X7mc1wtKRVTnkSHQr2A0N/JnIHIwtm1ufv5oAGwxWimPo17KF0eXOQwfDLliMjJGwd8cJP03K03fi7oprvlvEJ2/66q0xT91odx4gMqmX8pjCqooWUaSnEzNI1EiWOGPHECSEexpbWYtzmC2wO+yTXHZObJHISvDvnohCgDfBrWWHu2KXtld22UMYZZ0Ko9txqrGT3+7OfRKMjY84dn1uSCvAgnQjrq+whRv9sZMLmfp+BMrhvvCNEbTz1/A3ViohDSz9yj+yLXRTlO0fN8r8xjlHlxISZw7k0siCERAwmarrPfL0cVa8Lt1S+eupr/ITMMLBtggg7qI/ynkCdVHe1KtK5Gjn3MMjhb1bW1h1TumX7VpiLhGknMyBSj3AKp1YxRoh0VNuEGFX0mNXpEESeC08zfd6p4Y1aLDX7aVoFfoQ5gywsKDIusd8DFsNDfyamId27qcgQapWXvtfMVN8d4uqJRqRfyaTw5FCE+NNp8NiNiYanhDaVek45bC+s2n/x3CPGPvL/UGNzJoWsDwawCiFuaVp+4HUv5uxRweIaPDWrJBUEJNSDHi2luWGvs5hXSarCtATHVp06F+VyPScZRt/k0NqfT9so5h0gmqx/0Dz7DKb72w8KCpPU37c80TCnYkTf+WzCk75pbQNU8IjBWejaEGIovM21lPS9jnSRy6dX8yWUIq0OekR6DTUyNyn/MBuABLwE7mABaUIWCaAx2m8Pnbnqjnf5/nbOXyXpM6AtoCKj8nbvcqY+qp0PYSqRHjNuEeHx+JiQS1S8TB9RJbayM+tTZHCX+GYCKTk+M4gZqhodxKzjcqZMFEAiiy+yhhRfb0gFWYYC9SgKOtenXjvaHssrjRBJvLBNcnYop68IJirtguymIPH2NTNVxoUsbsBuV2jZDKj2m3haKhNuGmo7PhgqkkyKTNhEktpZXtQG5rfWIKEtKLOv4IYCcDcbSin5nhTkMHDi2mNXFDGuL/rZNMVOO7v75RpsScSvcpv/bW3llGQ/C8GEgrCVTzd1eG4WRmnnwfhiMRywzQL+r2GR0/zF7pLgLGC0BC3JAvHyE7lMC6ihZI3kkxyXcVcFUx8BF2ketSg0saRjYZ3iAxBrIkB1cMggbWYC0xYZBtMr2Mfi59gRPElo6OuqDHYdbxJM7IcFk9lG8yUEKi/6WS5rGHjQY8r807JvwN8K3TEFMg5l8I7Th2hhQoWr6JZWughwC4s6Q9HnvTKzpIXN/8yzU/WfXADutTwEp6xM9MCqyJK7mlrEqjouROzSHjswWH9u6yMhpiWCsFtF+Veu6Sqmlp8oKXmqY/qg0jCIlvkU14PFcNOV+7gDNkoBBzmaj+XXE5ulaZxHVYtSdC9ZspQ5hY7gEIS6yYjJR3+0q2HihuUegdmZL0D4qBYmfJopi/32n6X4Mr5R8vjTsyjsse766YZCr5QlZahGFoZTlHoREwFOJLT70g86HfyXYFEVC6Ae6f3HvBHNBkBEIxB8ZMaW0nCH4h+iOtOdb0d2GofX20PTq0eTNFdTbW1gwZpFj2/6u096VEkvOvdnBk0SRve1vdtqCIbGmsSptyzdf5bJfnpdaqou7gGkMvNarui/+jxQ5HzxJby8272SFv+Nq8SK07+FOuv2eSDvMhASWrGZNBP4S6WYNH6J87okIMmpeE1s59OKXZHTCO4Z5O+KleKnYZT5pVNaksQBUc4hmFEiim2CyyBX3vHRAFNnKHDMt/ADXp4MvsRfaLEXXz22O212Q9Wc23R1JuRI+qxXROZBGtNehlEQWolo6MH9+O6XtiodcnDr/ka3CJY82hs3s2GhO1fvG0gb1udhX3aoZ3y+yWxjlIR7GW/70VbRfUOU1Wtl72mwcSQ8RMuazopr2JRgFgVjPqZWvmxDNOPKwBRRil7r1xi8L/fjY/EgAePYDnDTRerWc7H6pWTlOrJgEHvDlWPOPliViyCtZffGTRjdRF9FWyKJmti1X5zkTmVNDteMBkdpwA3XB2yirAWXGoVnsUf+D5tDjXpyV1RLZXzyiRJ1hShT+eoFgIk7LrlvLbj/K59nzbMdbjc+sPxDug4/TjIaIOwA4KYClYWiSg/Iy6DVh2U8Dfuxw2bKTxvt4/l1ujjVJ25FIThbUqSkd/ES5x2t+rbN2uA6kj0pkKp3B0a3vgIIpCBjZJBsiQH7Cp5NRVbnjMh0EBjgeLqFB51ekhK+PzbD/F35o+4N/Dpb+g7nmowr0TP4o18CzwPp0sX2k+S6pGKSEKkLgkfecZlk/5txOplJG78uVPgKkQiZI9PNDzvPiEXx3GYFprtDMG3wW8ZPwaKmmdC/cjkXAEItMldttyJpIau4eXI63qbt5mExfM/Fgh2Js5E6bXyNwuz4PhB2mG0nM0UIvJkBRpAQ6gCotsUcolFDrPutVK01LOpZ2heNRg+QfqRJp9XhXDAAsQcnzGUb7MePHn3dqwumsPatLEfVpfDMARJ/pp1nLKk1oDwTPlsul4A9klnEPEXkRGtMaqK9e2VnvbuyvESGUQzltOxq0iMMwOfMbwUPm/L7zsN22TBhH9SDY/YWsuQ3dsTCviOefFpiUb0QReZJvCTvzWfFE0GcN5yyaEvb+mJ0By45tPPO3fF8fquC/RWS2OE4ARZVbMTDvBtyj18cuXGZVxWeKEU1Gum2iEN6+I5kgK1vSR00CEbLFLO9RvRyufE3oT/5O6F3e88EC5lteDy3gzx7x0xKsyyGzGsJdmXuRHqJnVerIG5UeqqPUavKUxucM/FH6GDOQnfrfBArR+Fzs9NGdcC/Tw0PUlvNUQqraEauOHa2LiyyenCfYDQ2+qxmcrNlOr4z34dgshU/idDyDDvEzFooMmwmC5RozrwAY8yLeNL7j458QIliSs2mt0QKCBBxZyRbycYyL/oa/J1zp2AzcwY6LbkabKM94HDTZQyAAvfYfZyVbVsWjxjO5TrqsZawj70agmuPAavMnH55mb0pczwQ991ZYZfavshLLH6vnJnlWH3+Qkbg5z9gx363cPoS4jMmubCiLEAoVoa1fht5KP2ZKU1ZqpYf9qDwhx+rnZgVFOSWFp7kaNjgg/AhI4LL1ZmotHUpFpMoofNW5IPl4HdKqYm8wDtxzYjtE7Q189dtNZXrJb9tOMrDkHcXOg2ZovLOuw+/EOR9No1UogoUMhKBNxIsxHXcIpFRDR4I88AiZW58fqQ8eEfGy40og1yApewyflr3TnbWb8x43ARSjgFrGZJZa/Adi6sZ3FQwOKHNtjiVwgf0kw6MMjR9ab3eIeAvnQRJfCjQNaQO/lIC0OrXQyWlGUmdEYKXVj4eG94WGG3hdnwqoI5C2uycJI9U/E3Uu9IqkB/9P2vQsBsGvyv8GHng21Le/uWA1+0DHn7sq6dwRPj4ShOR8gWKcOWanJoymEtRwTeqj52i71gkB58pBDRAn9Fnl1+SMR35icvvEVQYlJbwFeLdBXd0OoDglziP1o4rJv5F50PTiKajvfoIDXd+JZGeuaLDGQh/sGrGzOrQUaRTg/YmkpCh7767Po8wSVVcz0dDIQhn74UY0g15VcjDhoTfKAU+23Mv1vXTis03V8Wl9f22Jogh4VM5nuc0Xae3eWTprOVBQvVVA2YdHsTq9cSIc37tFW+i8TWBmsR91E3xiKVoZNxi4SGJLoAEPOhAvJvc/O6FIcewOn2OhunY4qxzVoc0/hMcBvMMGQtJTzBVboY2LTBjqxozZc56qJ1XSU/0uH4SpAB56rtqr3hP924vCo+TRharwUvKFbKNIA3iM7hxWCw4gvL8EPIaNqvQyUTMc1elS1bLKSML4R093iXjVtNh+lY8yKM6V2PtRMQmtQEY6ZpYhBADE3fSU28EaI8KPW4pIxK9j12GEjE1kRQR8t8vKnYDQvueKisV7SI9AjwWAnHkGw5r/M402i6opc2K0hiewf5pBAOWS6TU5OJO0poD4TalfuGwN2/qSlzFTR4TSZkLALVWlyPFJbxCAn7iKAq9ajcOeIXIpA6KzWX2DpC2wQygqzd8dLezynO49bOzAg97+fogvbEmFIo/tOoS4LF0+jdJkUqeN9v0U2fkFQXRIi3yblP/xXJKjBWN54z1580ib7mQQ5DHlqNxH9rGJL3GV9wjYufCZl9AhUUpI5qHrIWIf23c1CD4FXtM4CwnKBAe/RWPXCQD2+GCJIAeCGael1X5AjnCubflb964Q3cgfumSJYSQhpULOpYP3b1XvljQfKMdvVe3uT2IgeL55bpkeTnTT6m18YPWrUCS4fkww+yWZgYwvL2MLk5YiG6EZoSF0b58+coeT7T3q4mlIPcs50feqKyu60GqxmxcZGwmYP3VxmFBEb9iXu2dVmQNo8exi/xR6wLfwbd0ry+HRtoAZRUB/4nGBB4v9vI9p2iKhoZKl0mxGV5usmCW/hUSjY0sFq5cMChuqel5eQVOiWbPhG2TE6b6zfQXXIsQhJUgt/mrHVLGkn5xFk3rjZgnUrWbgjQ2FsMzN0szzXzTRiFcNZhZT9CRsqwonWd94oXBZeo1vps+JBmX3GiA6pJeSMASbVzWLCpxyONehE+p/MpQpGQYdLn69draW0HWcHsiyBio2k5OMkZ7iWVzC+TG8I8BIkOG61LBEC6UHtMtM4DpeynIwDtEco97f2FfXeiAtoIk0nYRyq4kMRYcoVgWxP+2TJtROTf4kc8iadJMhen7vhSnoOhhMH2qKYzZ6dJa6J610XXQqTbAn3ZXQcxZKRTxCqWPudqmbRe8UFzmzVVcARipEgH7OckHjUfDBr66Kom0Nq1qDhT9E94bCwNnIb3aiMqQiKn3Brb2c45SM5+0UMDMOpAU2A1dJuY24j3S3gpa9AemJ2fFmgYeMJJbRps6skzQdytiUY5Mp1BPboSuApbWqKO3uue7nIKm3RQjYb5Q+Z43QGwwlLEPkii5VkTnfWKz3RE/ummAjni1VqCrXIT8MMYXLNeeGVr2Hq4Fx9f4davcFiGT2m5rNheOtSYGLUx3JVCb15UxTtVfMxDQZaW1mYsIK8mll16Hz3zA2t7yWsQbNBFlZiC7mMaPBPLUOyurOr7/m33p4eic7tnY4m8NN6xNcpJ7sORkkjFZM19fN7YaVn2yyHoI0rpMeVKP/CjVxwPlmilYHou3B/YaG7Jgu2FCIk5OCydeZjks4A137snfp9Nfe2dxQ9GugomUea9Lq70vpF7Zqww4AsyCrPYRkrcERTnAtNplj5DafuOQjuqPsnX2+VBTzkwr+IscD4WhTj6t5h1QQ1+viYiA7Bshm0c5nBf7AVdc1LF1WfKviB8w7o5kCyPYqIwZroOmL30F3X66hQSoE+RQkCVEK0bUTpI9KZWfslts5GUzm+69yVXol6aElJ2/ACrb4hEBbP4IUADA7aPqmY95JiugU/MyrCmw+DIESAI136scIOQ0kLaFAzCA8+/NiuJnQbWfwZqDJtjvGy191haRBKrdGp5eA1IjpzOPbRScyACkp0uFr+iapoT76qkyXMnA1BAkw7yT07rlwPVjUImPMy3PScGifbUSC2EQarBtdzvbjo6Z9hjhoOhksXmxfkySSI/XnbUwgvFacXIWlyPG8gFDdl3YW+n0ipvNrXnUi04RKOv10gtDzZYVi7OeK5zuV/vqiVuSZYWQ2TXhYNm+i8UuesnoupKQQN8SxR2L7E6v3XWx1NOqa5OUBWFTXzZPec2fkEm+jccJeGqbWLGkIGXj0M8dTykExXecwENpPzrGTGijvqShQFnwmVByuGzePe31D9VkqapfVh3Hd3O5EjHyAbPzH5XK32uN22FZ0NdSV+gOTHiVFlmVd3Gw/ZPj45N1YkW0B1phlahr4SDZzre6AnMMv8UCb+gORAj47ykDwEq4KBPGDyxV9qK9VNsAqLbjLxbdi7O3p5ulHZ4gN1AEGG1/e8YXTsGoU/KA2TDYVbbpODw2omolMdUPxhFC0EoojLRSOsDI+aSLa8Wkzm46hRdyh11+k39bFiHyd3xGNb02ATsTnfp3+tgA0zg446Lq4vZR7hpT7hPYvVP8fkBun0gjuHRTLhGQBcrXkhWw3vCZ6KrDqApu5ucpJsJxe3TG7SuH9aKbLQ7IvnH7BxL9rVg+VE1Zfa1XxDSu5rsdBKzmMfqXooPKxeyfsHtlgR2vh7665s+wThISFX9eJqmBWtyZF0T7iuP3pQpsFjcbsr2qKHmSghdJAFaqai1DLpyXb5RZdzc8EFZyMI8kJQzxC3fZRaXWCRIUWDqCdEyh2NvZHO6iDLHWKjfr9nFD92Y+b3boWHRjMrMK0g5005iRjMebJSOoVxlGm20xB1f1ObK4YdHFhwzEMMWehxjqgGBa289FJ2m/5Xt8qgkmBMSJAFzk+dGnWNio4rsOcPIabjJJ65RTVJ3qRqE2bnih0kFQvxnOeAMkR9MDnAuYpHqbixWmd9en4loO3KfBoGsA9GPIOkLylGB1Yv3XINUQUjGGSrpNssyYwDYS5dJmnMNn8S4GtZzn3kffaaFwRPUY1ZhoHWzWaf8mWsDPKot7RD5/VuzL/0qcAJEVCqysL99xH5od3i+M5cWW9Lk3kw35s66IVUI+1nYZhSdkLE6pTi4T82S9YsR55XeJch4p3+RXFAr3xecRfE4hGGTx23HYCt9EF9VT+O1WTsFSRTNJQdWGARxoxYGGoKpGreIu7kOIrHlQgsv3NaXXpGC9631DbuIVE2cDG2sZgRoEzRHjX5C7KfmHlmxQpr1ICRkiJQB32eQByShgFItpHN0kK2zegeuDT3N+RXvECgyTchFlMka2QrbkzMk1sZa4JRzQTfCNiOfrR7uCGURSEOnuKAQbWRdB54sNWAOp/4eKXejgT0OBiUtpAtlxwCnnD9DHG7XXKiZ9VQG6/MlY+M5WoBXPVQV2wBzDg0EU4zPFRtBdom9T2rPn7z/8Bm6us+ZGcvdvyyMAt0Ppefz94A0UfSHvGzn7XXcZCoiki12Js3gjxDHSth0A9u7mEJNBX9Bo+VjJcXfiLSNdrxIjpk9sM5FCibJzrdIeok1E/D7+lbExUswy8eGGFH/QemDC/rim2wl35Pgaz1/ZbHG703XHol/dITXXWeq1/P97EPl2GmVIuaiDDZJWPyxAcyP8vzCco9Ng68SJsEk+fQds4jb3x+t+Ngy2RqOTwYYp+iXz+iAehmFh4fRGSgtZEaswc/t6TVy0HFCvaRoW1cHVDEzSDbn97fHs4DotmlXAPdQR4DM58Dx2+nb5gpzHH7OSBKgzAL4By/nKp4hbBwqqzUisTlyvqHMDmfNOXnWoc6r96Vr8zGeolddESIqTygJK54lJAXfjbRnZvtTaVE/ckfDOTfbHfp5MnGloAEpC7D6AJNEgUW3asjVA3kQr6P2Sj2SIUnfs4jCIb82eA8q/Pwci3XRzIPOIyIcloTFmendnlYjjVxiXZpdal2R8hBqjzQKYzezpLB+NelWSQjr+N51hzV15K2gWE6ooYjd+p9AzQB4bBc+/wUfJ59Lhmq60SrlGi4NqfSV+CppVRZgTZFM982UE3j4x3iMZL/Pd3CZ3pzKPi3og7pwKbRDGFhVZoOnivi7Jr4VD+LWeHBjZ7MVFcI65io78W1zykfe8tBemX7NHFykmWF+8OwHHVBZeenEp5+QG6senMSjtzCxe0LWvvHdM7vsIj1/9L9K+KBhgs58Q2xioP35IMm6yj+mfDQ94bq4wGxomQRHBd0rCAXJ7vR2bUjao2aNEJpkRHzYgxvtRs1xU1yZDJbkqqaDPxloIdF00tfwVo+FsEiHWeF3aGpG+1lLjhBpp5y5IJezYNl8wQM/K00fa0lx4pNHjmPECP+y/EA0dVTfD7kb3trwH67XG87sWqw6g/UiqzWAl0MhSRiHKF5qH7Svv5BlSpKxVT3VljxFyoB+uQdtr9AsFvFZXTErPM/r7ZNbbt1TNTcKK+5UQcKnyKVNQ1l8jThrOO1T0tQCdbvsuwg2GUH07rySjrNYCGZxDXRUXAgQXycgo/ziMrXKb/F0ydDYCkubOwnqJ6UCFGW/1IncRc7EKFaq0ka34RYjKsjvFsEY9CMu30MujSHyt7jkX95dIlma6uWaNr0WI+ec2zMo+6ZjSbcnWUW/mOdMo75PyL/xBxYQzr/4t9B+NPFbYF8hAli4e4IJ3IZx2jdNB5xoKWsuMQ8ycwxsL4KelZaBu7DTcem/72lZYD4VaKe5BFzbWVJLSBJiYLs1sTbfAg+LWVN8x6VRvYleTGVrAYVEvFG42RbN+n5NoAbu/fchDQ3BXaGeTKrG7fHrWvCSCTX7rTVHwFWX1KUVRHAz5rE83tzUpDX2UgS3NkgemD98PdgwzsDy4+GIdjDlSyurxAE4thmBDPoJAgtzfljZUnVOMQ3bzK4AEq1yPeJMuyNWD1Ovg79FqMxaHJaPaBNncUT+X6bsIbHppnk9nFzy25wBGKf8wcfqNsqGRZLdNKv0wCbE+bb4B/KAghCGqKbU+b4GQcWmtzeL5MLEjB0njrHQjZuwDbwVIFQ6fdT4WPSeFyEuFIUifWieLhU7yN3IwaPtvP3Kfq/kBO9Eb8bvAOHmylcUAtZ8tUavATFGbGGl0KioeIlzsK+OejV6hD/N0SrdE7DKdIDmrRwcnhiBLqlSo4JzMQlC03NPIqz7MVCwSbdTMi5WHqHA2cygSXHjAzVc54QZ0yJHFDRbdqVbUjXZRjl8fsxpig+xjUXHYj+qkTY4IvMoucbBf/rIxZfwz/2QeCmoOnj/Jzx/l3Cr8O9Z2yaxyQVGxbXELAgv2OagYHS/TG7BXbrX9ImxZW9SrZXZwM3hOyhq0pwXacPck9kozWrBpaSSfskEN6AbDMiXjFbQTHWX0esAoXgwxMGvX5dkf1+6nw3Fsi/Q9vF9vXmn638oztpvU80oL+EfkJijVT8frosetSwmfW4DQC4nzYtnSdusRObIWOfaNnnJqgh8YvlL6cLzoEK5tpw+IBNnXijs3nu2q0fRTnjMKZmn53b/C6MUgo0Jng4/FBCHLt/V+JK7CfpR11qBW1ldjL2ijKd1oe5wI/LO2USg/Q50QaUjKR2YiSD4/fXdQr+2NZAyvATlwQypqqC2jrad6L8ZuzfTe+uSJFwAwnbtyL69/Jd8TO+zUWl8+QYMnpJloLu9JaUNlnPZ7EbGB5wDEABoeiRkEhrfXsvnjV3+7pL2s5OtAIlIp786dPDmM3oBiCP3lKmI54Mutk1l8cUEnewt0vB+V/zk7+wO/olm6NcupHJmc85npJISl4Ngxs26L7HdusHAYoDflh/m4AeavFeoEoplLngtDlnKnu6ZaF9ZAPTtdqIH7WXj0+9OmeDxVwoNaPoJ11/8+aCgEjjHzd6icGG2KsPpt+fFg16vl8Tn+F4//A7jBV5/pIt/91k6Kr7BsW6UTQ8wixSB6a7nUeluz1H5iu+thvyu0i9ksLwRtJKXWELcP5OoMYiU2rq98F/Sbw/OeB3pz/mmJsiyd3Pfy0pDB0gGKTxbjEv8VK5bYAgSiNue5y8VvTb9swxhVoZBA/7ueKGzanZqG66FE1hzRIZYGWnbeuB0mWttag0sGmHjS6B7u2Wd5bE7+XY9UJmBtj3J3XDo1IczkMGCK6+my34T3WJ3DdLO3/KqgRf3EtgtmwnmPTW46HaHFrY07eqsZsf5ooElPNOrqZBFgSPs05NQlVSvtC9T0CzmytxPvIuRqc4r1+tmSsRMa5xTysBe6xcr22fhnkrNE4bl1LIp3pnm+DxMY3Qwt7MQtVCD7F2Jzh0hr5HjsKPKcqX07eV4O5/PlcdvvZ+I1PlWX1vQXeYtjAD9TWmgay5lzAVvXtuH1kxqcj3qtA4pqa3XrTszPTxQM04ODjrjo0cN1Ir8cae1aJFec/YXDVsQ7E7DxEPC/j4Ov/kE7XCtROSq2IKOyUqE06QF4Kntzqr9KoHMtMEn4zn+RQJCYz0nHWYnkhyaubTtKl23rZODhI0UV7x/GVSXNvLHZfsv+fCZUqDkJUORD04iGCHARHkUeW0RluvxOS0S7ZaeqPsbkjwYcRGHc/Hi4BqbgyUmGAIBGb8zCk1YSNIliBbrGXGkFt2zFKJEkIolVmHAhdPUOicarmFb4Z4D8A7KJDSxlHRqCFq1ffNayooEmZTkcSXpxGgh8J0xrpulL7TZ6VSea5NV0mQD6F0ZXIkOgDs38+FLROtQBiKikoSFvSD4+52TgtY9YxMkLKcPqBQ6hlJNK8yjqyv+1j1z8lDv5hGo7sQybI/tVyFPWk6395X6htvMJG8QUPtugLO/Guvt/ay204RFG4haoY/eKPJxCKFLd9H9iyuHyE+J5C5pP37ARmsCTkWEa0IzTC3CpvqrfhDrgM8WiHB+iUXu3QVs7PqZSh+D70IIOiW6mgsNb9kVK8qw67+xyfbyZe+6xdjpruvDkSP1iw4VSrHl7da7kwejmQKqsrTuCxiI9wpQljXA7fMY5yTlLBfRALlX71YhAP8ZXb5RPTe0IAIZkOjej83qhuqPq2Sa8B81t+qoqoExm5gLQvi6jT3kOK72vXFeqlQoCdYFUHaYjgtyS/n+PDbFcB7yc7Smhn1r8okry2mWKKxJn8ykC5NZs1F1X64T7gvrJhPrJQ4iS4JE8JiDoTuTCZi7JOWkRiQqdJbnkkF4trNYa9cVqFJVGfv1uk9HN2gBgmIP9luoiz0gTdghaGjV9b0Zk4SF9BMhQetI9Un6tlml1vrSQjDzSW81R9wq4XNj423fDEUgyxtoOjB445VFol2Mf/nS5OehzHWFOmSaLya16CyN17pyqDCVNUoW8IDC6hERrYSVD33MvNL1vvQ2iz2VSlnHEa+3ThjYnJf5AJ7KeFiIP2j2D5Wbhrlz2UzWsGLh0vz5yFpMdq/FU7ylG4BKVPE0V2cVa11Zs0TtcNQpO43voIh+uU1/6fbYeAp6KgxOxpWMNBnfHiqGFigawlfhj149328XQAX/gdS7A5cPch9uxTO92f94nnqtJPoRR2pDv+61R0p6KJ5eNToOOZlprL6sTVb0CXjX2XeUTo3OMqN05PCxsEhE2Bn2LekdzyN/xpo3VRPVal1wIOZBwAEewX3KGSMsSEJZUHmHu62Oal7JO1x4RecmGeulRmMwSdok0s8GuG2rN/YIPxahxuvMq0fQxfWeanTIb5/u3MD4c/3FXttSrhtHo5LCOH871N8Fg0ujKeAfC77w/URYmxS0FMjsvX1s8BTyyI7mQN8v1CvJeiJPUU3w4XtijR7VHewKJ2SQgMeILdC+ixLzgFsNP70CD2VUExHZNEuybLMS7KWMpEGuVvzoXCWtbrrIgHoxFGu6lcPhxeVSyAmGmEDtR/P8p4R85tarBKpqHwmXezptGQF9yyopcOBum//PPeHfHL1VC/Ced56+seN14IV7hDI/Jhx9wYlPPpi93/juTo/fmgREUJrkn4RbNrtJiaPyz1iTEgFE2gRPrSQ+DY1n/n9dgOGc0V2poqbf8JKWaeCjXxIa/qMn+tEFTQ3l5Gki1MIOhGb0m5JOCYPfsF8hKtQHRc8W3EYHtz74KtoZAmSISnT69zMM0bs+A7To5v6Z+XWVKkdlraV0bCm6Ja14f0L3zCVf2ta6ci8OczmHqEhukqr9Og7vzSS44Vtslt2upjF9SEFOV7SI4C+jWGYC7wnFeEEzqiZ1KOz/DWa+oJAlZKvbXEcmhoFzDxQunOGSKylqJuS7ocityn5eAFocX4Vqw6q+jMZYnSqpJa6VDDDE1LSU1xms7y0+QwnDoDZ23jcEcvEQZDO+9bn44ZkqoSgfnw2XM0ReFVAnrOGzYXx31dnZEnCWYmQ8x991eXDVXEjRM7BP2UrSewpGbkMKClWJraFlVw1okLRb1tfudU0BbGVLXCT517JSXYilXfW6aRzGLc0BYv3wuZEdZ2YEoZQWIeYejRXa6/W28TDMlUR1S+TTl1ie9Kh3H6EOYR2uYn7Z9nV9zdjc1BbSiObu4SYQAADwjquXWEa78aiFn7IubJ5KmjcXxEzdL3kcjgcTK7Ht36tFerOJ+xkdj75Rypzv8sFrOO4PWds4kk9MVfn1GXu8PYiGv+7I5Ij+OUGp2NJ62gyHM585TkkDNqaYSNwI8ssRa0O8oH8c9BK+jvIvePDAb4mqfr2JgR3ktxTbysm+dhHp4WLFbKdf+WA0fHqMUMey5Ke8OjurW+S2Xa9QKD0sukskXj9VnepNqP2clB35Kc3jAVpMBtmlN8joxQ4w/28ZxAOuQ/3JJTMLkX4Nphg7Cwy+7cWektsj1wtqqrNCXLhCTNiAaddSg45RyMkw+BF+tPfACSYPvjLpZxNonARCMhKUD8DNPOWdgL6II91h9C8DSCvBGt2YiVu8K+nuOh9JaL+uMXNmcysGIrUJ5XqtwJsaqnLyGL3lAOCCcsnvL8H6NATMa0sMzBSc1SlrHjLPTIiDU6qdtcYAY6WdAaChUVP0fH+zVtdSwXmeki/NEafgSy6MaeiAIOjOTawb7NQuJMQ9dNmbWi/5a2t77Qt/57EIE5obSxM9E6wUhqhbSL64pBa6UwRPhoc7VxL+zBpJZsKPj0yK1yYpqsGRdqHHl+3mJnCkGRJ7D0EwqxP0plbXJf8oUmF/R4eqOZEY7vdZzPCqf7Wj8jkDP/6DFRFR+qfonZWV5KeuECvSuAMD9sye+p6gjkhn2/D++R+i7hAPgvzTlCsLGiB/EBA5nS0oECXqAS3SuD1PT3DpZSlDBW6ob7pg4h1pI/4DgAEKF+RgrrbfoFFixrLw8wtsYTkEXfRaSFd4dhRKpcKtycXgnr3pm8sKz/0LPBTeLQ76QGFHs9tat0QPf1WT17pK9LP5GgPx1onfPApqjSHc9knsVcQIn5cOg/m1wURz7PTtoJatli1dBMEUf3ioN0ef/wMb9QZBnx0B3PJ4wWBvc3la439E6KDSN6FNQVFHVN6yevoYutBzkor11XFndbMuf1zmIFT5QjmHxgKBt7K8L7m2yMsyb1uMcGsrkYFOCr5U6IhWZ6R7Mb27w9YRXhTN8fY+q3hGO43Zbwprta3TvWy+AUdDU3eTTcDOF2igLUKFpXYOvjrVH3JshBcOXUV2X/if931ZU+a2uPmP9pj7DFHvCIMj3Bc1tQCil3QfQh85vF7tf4PmtkMY6r6NdSUU0T0uef7BS8vZzc8xT71BhidM+EvZUOiNoYDF9HZsLvar1fRPb5wHNUsZiFwo5afUj1gOgMM1Jia0o33u2ZHYGx1V8crrc9DiAgkcebQXphoiPxM6rTwSvOa2JAixwn1MTOTCw2RvUHYGIY0EnePbMrASi8mIVjPXFqifdxrEkhlqea1g1m1U7esa5B704+VHla16gJCxH4yttwAUztqJFLyWCDFR5ZhXR6HAEhuybWQtd7LZGWr34N5GM4j21YjGE0mDA2IuHfGthIGy/wzJpzQ0rksZLEAUVm+OTzZ8b2Q4Cns/xt9ZaOhVuHzl2aOQxwkp1Cj1dSMGq8LqJUNK+VT9OyzkRnItPYU/R5QKtpZuzUwWazUWMYmrVlMtmZNKiMr9wSGw/GyEZuntnITYFnJwR5ktgS3hKMqEjnROx2qvIkHNtMo590agOgbFaZ3tV7HmCQHFWiraL8BNOQzSteEWk/5AiQQj2FVy86fQxchUiKhmu0pLcdWISxKo7AjmMvZ3xJE847nYohRZ6jzut6ZGXGsFRguGDyi0ad+pSaMhZyvyrDjBikqtvXdd1p7bvIHrSdsBQGDVmWejjOhhT/N0/DNnnaFjWqxchqROOQLWHFY9SwnIyVBcGnt1wGqDbiA2LWCjDtrRfVL+Q9ACY+OGf33BlMwY5gaAnjcKzLRgCt+RFyhj9qC7mf99wUj0NYbNLcnRDKOkDCWagDpRJBhnhbjIXHtgoXM92lrTr6faXPGWdLe6OM37Dt4l0jmc+75MMjUC+pTcYVGjq9CA7q7XJFd/Y2mJKIS9LaVopOjU2PIcUWBqAUi/vV5vgTEW8C/HX6MkkhtXDtd/fk0CL261zrw/a6TAHDgIJ7h/0+tQTcxYbYaEeDUs1hbKlvxT24g76h03OGCVSyOEKwljhrh9j5bjGvKjoaH6eaaiOLSk07hum5kpqrpFVbhV6XJJ2aLflM1hL3xDhJseKSeZrwB4wHxZSze2Y1gloYmDJ2DrilyElm2AFg9KkMXMfNXgEc+ZfIp20263YleDbV4WIUMgAULil63s6jCi7SLhNmqHyq4K81SQq2gxQvMd1a37cpT2UPAGO4ZJhjcFenXNOroudQYQjbE5mxaACfdJesCsf/wLj2x9Rv2+XajnDYAGX+U5bWkzVvA1GEd5T/5QlRHNtfHaF6BQ4uZKJu6/0goZm/0nWbAvErOpusrk4bokjsdUl0Ay+uUcpPpqcc3Qyexp7YX4BP0R8GyfSMqgcfGaUU8bXatSd1gjTcgKhY39r8QHwAcvw+9aA/vaLUqxYyGt//7wWF+29/2rjFJQDGcGI9h7kBrUrVGtMlKsQSFPynaWaaCXeGYWv74KjS0u7MZl1HT3HLbedWEHeKQxf/Q/AvB3Qi9UgxOgTlxB2kYSAaPDULPD9Z8//ds8pnxkX+XRFTiXRECoeWttfJ+maftCdxdC5PWt1sECZOhWqVJq7l+scB2/6vQKnfWGrlvwrIoPZEXn1v+mHX+3UTHQvJsBQkBYBtcfzOOn02o6KvdIkGLSuCWDaEC9puNRaKVJU8iOJfv+D1B1/ChC9gXaP5Msb1btGjaoucsXNi31NVayRCai54+QVJmjM1pPsmUVwI5B3S2AcegNVrw4OrzZMwx7qA/QS2Z4fBDCVdLPjlpR+1XdiYTiu7mbIEZFZgXPQhwwwtLclNRqy1ds0LBiZqPVdiX0Ng88KJzRa3YZlNGKkG+ts9+tNix6AbfBg0ciENXU7VUhutK4IvKwJdWpj28iImAwSKkzFfCiuQ+HjnGaC8S/RC/UdbLK74EFQhQfh3+2M3jNtc/FUYR5xg4xuFXbt2o//EGfwP4RSHkLruom3EG1+wSpPfCenbpzudvUlNS2UBA5GBrxsov9+flUaJiVC6RlMOAvOuwYoS8KlpQPaPJR0cBtg6CXbkfXdt9wkUhZahUIq9gpKHSAerKhGnPnEFL8yGHiMU22AEMOzDBsLBRfCe70w8AfUgc9Lmf06NA+yQ+64qS1G2elBCHOq3Kc2goclW/TVWceQeyHk2e9zE5iX2l278yYF6TTucgRE1jRjNO18lFaZiVx+DZXg9U4yhSYPgEVItUUgWBV1uQ0CBqAnKQp3YVx5ocWKHjeNWhiHIjak9K1PUt7r9NjWWTdRAfyxIw+/IyfbMteA3gTiNVcbPWJBpjcW2iJH1AJu1D8DZeVTY5jH9rQBSi+p7YvEHLuVg5u3KcnA/pDMa0NRdXI9D2kvaig9isUQRMAWIHmTeJVyn8XlrazKJjorudhIu9wHxxQGLV6dW6srigUKqoRK3m266aTTQzDy6JIAEAopsjyr3e1HZjlhlCcgEs3939BKlrYp9ZxBEeWZqDgSVdFzh3hQD3NXbZ+TYC0EFwJI65eh0z3gShUz7mBMbIHLr1jNhn+mPDd0HQSPeqnfQipjPhCBEpo4J/t8pv+964Pm8AU1Ys1W8666n2L7zMEPeC+ykcuAm+OpC/XDMTQNKnTXbDjLwUlT3SpJu0mORHel7jd3W8L1JTveW/89uwDguc+7JGyMjqqHG6vOuOFPKueHzB8BasPlrE0PvQg+Bhc0VLc9/WkRfjPbwhUWRsjSdP8/brO9FB8S4N0lePFrkN51WxrbwufYLzltMT2BfZGvMYhouhkzklNkbW8MueSfn7WbocaMglDu2TgC5nK5zlZwmyFxvkK0UPS1glVMOYBrh65bvNe6zI6jdJe7UegZeainMi+hU4DerCP6iDmQAGOVQmmVIBODlNA+iQzD+N9206RkaxS17YVNaGs9Svs5A8YC08i+dE9SrnqByN7R9oNQo2j6MXIWX8jJmNawoD+mjVhT1ukG52J9R5W9M2yAtj4wn+iGpbPDJjFnVSZVyzQEOR5iqf9hguKlm07snMpg1cQICMFnEja2B7yTp0tzmHuOQH2Pg6cyuKHCtKQdskm9b6On+xa461bV2cr/TgG8MBtUx7gdQNKqJBLL5zg8qBip3iFAsE+ks6v1ppkL3XJvuST7tO0qZiz6aPDCswnpY5BTHCitchIDoym3p0cEuUSlDUvpUfuJ7EQk4u6FKcxJV7OsOE7zU1bZecNdoGqbeCcqchP5baR+0Haf6fwFRggZ3hmZilOJtPLi5WbC/Haqj5YeoKGj8o0D43zbMGddGzfE4pkGTJe1VZTYN0qxGu2Lsm2ci4xz3GuIGqYS4yXrDBDxlOpAeIhSFDpcRJaw2nn5HI0tFO0voUdtUVpwpku2v4VW7qKL6d9IDZl0P3Gh2gG8aY8FdcC6CFPCDVbqsG45gyyL3SWMc8XOFdsPb1gv30ErXeD/foUIMSjN5mqlQ/0JHKNjFuab0PeczN59vDZvqTrkHHNFJPCLJlESvUJKsBjC9P+8ZwTb4zp15EzwbXLkyp8UBBwU+QhvcGCw+ZYDqDV0MCfTjq0L8Bm+FnSvhlIJjWIi7fMEgEKeTF6OQ6wqijOH+bB3bTLxkciz1muOhLTEqZe0CF+5GgI6uGYoCOVY9Y4cye5NlfBkBXPw+S1Uca/aWonM4GB+Y1Swl3/zWQrjL0Pzt6v4bF2GjJV0DwfY4CgjlnP1a+jxJFsjbyp2hiBqKn4clRDFYcJHYfrr4Bep7Le85JCoYATmg2kJ/IXIjvKhvvL8uRmxUt/sUhzzbmo34MIGhE9IJg8lXUkEKMzpmasYx7kHwGPhRo7SqA8kxY8jpoj20//SlDqjygLWNp69t+rBBEukc8pDPjVvLYTwO7gudJTUKuxERpSakzPRyoh3RBQJ+wIZf7wGFNJYT49KdLdOYPQc5HKred8OEx5fRfGSQUgFxo71ANuFmTGEaw2vnIGMpOekZ9/PSTiUmi1DeUmPHRfDVVpojJoLsakiNdvo7zW+e3RVDVvblPT/diB480CBzksO5c+6uDU5/OHdejjzPR2SwwvDmKBJeCKTbt2XDszIU3EFhTv6mlSn30QLpf/5zDyghL7jaWCOncnU2/hF3MTyElzN/y2hl/KMZgGjMLaNgq4mpsBcjffBk4bPvFbHoJK3++MNk6JlzcUINL58KlLASR1vu37UHNWAdLg2JGomREGDNYwN1wu3V8rg3LfhDBY9u/HuL54QiWW64bUoaLWMuhUb45fKXvxSg7c00K5y8d1YcPY9UCFItpcgpkNN6WGN2Xh+QnoPHLdxYrUbXpVUYtG6vkjNBbnlOf7q68Mbt3i/wAF8i/s2LHNUN1i57v+0BnK6m+ZWqU8n192B93iZKzU/gSQoWQpIZcAKD+36cvDIzUOTSh8qGcPWsb5YDYQzJzFXxNVreOvmv1y1I18lg1BZrhgHoKt/9yuFfd8gKTJI4AmQ+x3gflMFmTVtxaUTfktv3Iy9uwxN1r7zZ+iFkCm+Q5GLJhn1QVEdH7eShBegHGsDv4Elv4dS3sedsJkq6NMWN87wF3Z2epGNGBVNbi6SG86tkV19mB3jBPTAKK2K0GsH0pOH5DV+/dlj0CMvA0HAHGjsYttllGA6RwWCb4iPTUN/R3bofxWY7HlWtHDDRwYs8IYBYA8JjURJI6s9jNQY5z1xoqQfcTO/l8Hq9h8QCdxwfBCk/idfVII6vrtylInvZaEZ3mtaouh3Qg8xUmDVPWETbapDuT1wuXRxerMNi5Iru9PpdtQ5cWjAaVpwLutx0xcZijp+PDIxPcz2fdtYwNxHFIH5ah3AwTCjy7PliQvmMVf+OFL5Nk5b7tYTnXcBcZe2En2VJYimRczKe+xaSgCwSkwNNnyIdaRIE92rtbBzfKdlYdH2Rp61IR7d6lH1pbDEcZmXWHMhPk/6hZC8XHfTOj6M0BOXb8lcMmzqmBcWLG0UyG4zLHnlVL9bxEYhMi3EsBgtQqTlTg4g3MvYrlyv2ybOomNfClPphjD3FATPJ804wb2yg6DrOsilWSGMgoIF3lpCQxUYdZXKyqEkjWEh400MZzVipuHeNVh02P2BHfdLjukgD0AgkFY1ufUKoOKVACp4+FZH1ZLiQefmoZQoEIOA4l240U0m2Nawj5L0VGR1JcXeUgdTbrhBwr3BpaWw6/QzVUA6Bj77k733Ypr9ggm/9MtjVw5kfKchXYWukCTWgx4wi0h+TaJu25Kgo1F3BXQ5JMTr2x2QcJcoe0BrgRpPeXsF+wD4rpKAOvmhyY9xG+00rTLL+y0B0khS91nVsSfjxR3fYDJWTffqc+Un+xV981MLj49QOMZe93UBulkdEzQtWM4Tj8BpsqZggoOX60Y/iHShdFlHVi14+IukFTPVZvTCZ/acWYUeDHUHggmB9Pv+2/kam5EZQNU7Jxzu7h1eWnx3jBejYP2az/58OPcpnqLUkyfhXzJfQjO8cZ/EvGtiiR6i8hecwVGiE03frQkgQMUOmrrlVH2Tl4LM1tevO6gy6hb+vU9a+WtKIGUv/GGdPH5hnyCxuSeozEk8bwqBfTXK2RUPWkdu4V0ydeIjFjw6crrBf/NkGfUG4nXVhrsLCLGX11tg3qKbVnzH2A1d9N3etkqb+kRxZBa34yTEw+Fu69f/o69Ext3Dv0kupowYef7vh5D1nMxNDfgJYKoAooSIy/OacoDRwC/7zXlSza1JTESIQ0f89UzslxNfVBdpyi9xGPgTQWHnXf3+D1yVzATQZB4X1w4O+LmFtJYfuF+4g6jMl73MOAPSB/nwOtkp67Y1CRLAX+n9L4/VtVio2aBFLPCESbfK2NKHnG/Qyb/rSyDBEJk/j5xl/6fN6dO8uEzmokBY5CufAGSIHkRCyJZ2m9DRB0O2hEe8piFm+waL/U5aZvUqG11aSPCeHDM+1e6AO33WfyNwFwk0Djg6mEcnl37hFIssgA1TEayw5eXkGtLzSaxZXYjB316K+v4oH7WazFizIniSbP8rDqU7OZBONvws4bERes0sWifCzvRlb9eNKK5mKgXfXl6I8kxjFOIR+LxzQt+7HtvhSz6yE26ik1GVQ1vb6LryUZVtkHiBrfnwMNJrnIJ+UIYIvHerhfizZIM+M7ywFith1xcx610BIr78Bf+tsJeklboOlTDGoTgBIPE0QlqcVe+KFszMORpyxf2Fbb9prgAGF1E/WaFSescBcNzszMfhxy24+MxdYZHJ7XokyzWNkT27CfK/h5vSNotBn7LJSdaNvchT9/Ie/u14U+xCNBwMt10KguEFvHB2Uy8OX3MuRAI3BqXV4QQjjJuoLP5kRGfBwMWPvuHgP1Wg9M/GuKvyqDo47CMxRW6W828/GourW4CI6qV7inWK7S2Sp1AIvLidg8V2+gPsPBMcTV4OpI3Yx4jUiCEqdzpHaeZSmn3Heez53SWixAGk1K+mPXt+jnczVr2Bt8mDaHG+Z6CBJhtPYlyj93U2MKHy6ZM7VxTzBtj/bhaKEkV+Q1nuYPZ+snQTyzAJd5O5rQRwAI6C1SUVPJFt2/08fvqKdux7G8ifULd3w9zWqc17tHfDuptQX/5u1yhx4ER5bRbrynNuSY198966/qJRx3cEvY1Ky9ETyFraimE9rs0odM7knst1ysx8Z6JYwa0Uo48bzODGcJTE+0hRrhDCFllz3vYrs9Cv2IPO7JuGrVWvbalUPBe+lsVXYkl5/rt4siuRJyk1DIShJB+TU+4cJUoEpzqaDNf0sufb0qNY9CObMZTnGma4e8ixlML9MoU9+0uUmg8fAqC/yAG0n3STUVDgNwXSZjryQ069c1zrGFfSOqnWAlKPr0gOUMeLpOGfiB4Ai9KgkNMzXwISSlPX4BFcSuGqc4xRqRpVYyjcSJkobbk13Q2ziPIzqcfrL+qmexloqFBIm8IzO3Es5utPdP5MKxnUt4MAa9nBozxjObhtLFcIpqE7AtbWxOV41TUJmxQ0eDHVUI6yswYc14SqUj+H7+W/cBuLaGw1+mRplWfvq+ombjUDvhPoWb0JhGxRpOarDAtWl0L60sXtif6YXNVSGcQatKcS8bVDQq8aIX7XfRrtR9CvAtUUaGj8QTArlpaYYpTEqSnUpJcpGjtS44k+gyyav53TKvzJBnpzq/0dNJ/gDtNWwZpRFEpY7vQurUfdLYJ/Gv7FlPSHZ7jq6/kHRMDrZVd7YsT/y/VNigh1KRM7aRZDWpocpMkO06nnUGX87INRdJqNSwY3QPCKMsPXiz5paiQN+ftJfI0i2unrlWXcAKNi4liOTiBjFISDcg07Gyh7GVFZfVKp8EW82tyBk5i8PTLGeItEfG7+DDWUGCLG8W82bJF1jMF5J80Rumi8gsNJN76gW1IVIFUMNdX0Z1izJwk6IUXyo1i+7UpJBFIRKmVSwPkCih71rPDXmtshT0PRdDD80Aa3vP5X+uo9jPhKTcphtjl02sy6u+gi+L/dm1AlQyu6+8kvZePtS/VJUpF7v5ujzl+aX4StT4Fn8SWT9Z2wCqVSWCDJIxeXJ5rVahMIIxtu3H9pOSNgg0+wErLzCN1gAKqOcv7Wka9Qag5mbFcz0QIqYQuodE2+IWp81b5jMaF2N/nT439J2UBBBJEJa/+4EveM4nhrkqMQz53yG0Qh4PJ5Cn9pB3u/1lG3vZFoD+a91La35OD4hMBSanEPExE0SiuWPOjsHpqWTnEF4l3F7eKJ0xrZg6jRQAeeiUiFcU4x3YOd1dYOAXIK8aXnxPxEAweR0pk/ZxpN4xIgi0RT0Z9pmw9+eM2AO6XJUy3dO4bYbcV4vsoUEiQIaWYDnVbjS0oFVl9KMc+NgjewuRmMQB6Dan0G43gZ5UMSyDn9hiozGmszdtgqY/2oGVsDQ8XFQczMJUlEHQ=="/>
  <p:tag name="MEKKOXMLTAGS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9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2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3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4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5"/>
  <p:tag name="BTFPLAYOUTENABLED" val="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7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3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9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9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9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92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25"/>
  <p:tag name="BTFPLAYOUTENABLED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28"/>
  <p:tag name="BTFPLAYOUTENABLED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31"/>
  <p:tag name="BTFPLAYOUTENABLED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4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7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8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7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5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4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2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3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4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7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8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9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7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94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9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9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8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60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6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62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63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55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30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8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32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33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29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30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26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827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69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0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77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0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99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65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0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09"/>
  <p:tag name="BTFPLAYOUTENABLED" val="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42"/>
  <p:tag name="BTFPLAYOUTANCHOREBOTTOM" val="False"/>
  <p:tag name="BTFPLAYOUTANCHORELEFT" val="True"/>
  <p:tag name="BTFPLAYOUTANCHORERIGHT" val="False"/>
  <p:tag name="BTFPLAYOUTANCHORETOP" val="True"/>
  <p:tag name="BTFPLAYOUTENABLED" val="1"/>
  <p:tag name="MEKKO" val="MekkoChart"/>
  <p:tag name="MEKKOCHARTIMAGE" val="FILL"/>
  <p:tag name="MEKKOEXCEL6" val="False"/>
  <p:tag name="MEKKOEXCEL7" val="False"/>
  <p:tag name="MEKKOEXCEL8" val="False"/>
  <p:tag name="MEKKOSAVED" val="1"/>
  <p:tag name="MEKKOXML1" val="4HooU0THZk28POP9trq+pbTvvzd/gcV8t56cq85kb3NDTsUhojRA0EsgEHHMH7oYP1SYpn09ysXVivguJdhTvfyVMsBLTGvcX7WPTor/CmV9WzVfHy8CnMUuNyY3ZV473ScLfQTvveA/j0bn2fyJT/1XWBTdM9AhF+ExlJ/xLQzBZfiIiuQBaQzIGWXVDFoem/VVWHtmDjiHMMB8tiU/YHpdqmnNEykU7mJuBs+9wR3imPn3PpwsYhsjByJgCNCvDEh2ZixgSaK6HMxKvpAJeXaaJE2NKUuixBn2rg/54rmbXzN+bHhWLIeVsVR5rFJ6cMHOaVWIdl2iKozk+0CQCJBjCdvu2lpwSWIi/s+1zzKLLko4Tvfhz1I/srVb6F7WiGHydhNHIZdeVJaKMWJp6ICacwFEKDIPaVUBdBekB3dGzID6tJfsODHLFzt7HbRnXeOc7ZOqMV402NGSMc1Lcv76M8VPXswgzfWc3qhzwNACnnCVwPwG6ykYMLj1t3O/znD17AX+Nx3WKwjzhZEq2A+vMWtlqycB0cVLiw8Bp9e83cNsCy3JsQ0/ii2oUjOM6w+R5LSlWUl/uBSd/vF5+K9CtpKBoU1rIZCWA+Gf65ppp26s1VRu1pjzOUyL63qfFI0TSvpGsw6sw1xGyb8vkX1ggufe3ws/Lhwm9IqacIUTX2nY0rWhtBbs5AprNyGoOu3p4gAgyyPW/DBxf/J9o9SQxCRwyidt6xROk6Jx4iimWmecOFrd1919iulxQYK7us27jul8JLOVJz1ZtrMryZlRdQmwb7Irv+jiTLu4FB59CF4s68Lf72D/1gy5dXy44Iin+qNAdaPzmLI7vb+uU8q0IdA01mJm6kqEt+zy9ALsjBIO6lolzCe8E8ToMyGqbv4lEElaZ7qPOxswdgrvzQyR3KWKPPSa+tig7f9LJr53cA/WPgCS+zOE9HsI15HyjXFAK+iajf4LN1APzY8F2pw32gnzahnBoYKI4FrSwAyGTFAJrqrUZ3KEqVGt9R9e6g0o5BVSZqeC5JZ+vzdvQBdfWZa0WJ+0BQTSjbqVWWGUZ4tnyewyFCQDMWbt/kcI92asSOziEKfdhaMy59DCh8iDDkImZnuH//coVwQHVA48n92K9STkPPN7CZ+0xUATWvsp0u0AqR34evMHSuwZHiUuUFpBffIhL1F7gcMW4r2QqiB0l5Rb0HEl24avjzQWSh+vGB+ggmUKLeW8jtyHe22/QjMjGN8xjjrEBaWAwjkOBji2aZL1YRwxOHrG3i1lmtU/HOk1MEhwKwz3VArC9vbHWSxMg+8T08Sp2mLvut+JR/yLDX7NT9AIiB8DdDzpQEFtHCcHv7VQiY99d+WUrstuG2FWi+QeFmflXBKsvuAk9mVOAhWGHs+7nLco3PBOTNJb+UUWIBfNAcWr+ZBnM7OlfFXYFzUeqGwiwze48w6EIya+qJ5BEtRIN6SxKpn+AO4eRrps6BrDNXWQcwfQX5i/Hb6rOf+YRckEuH3mF95x7DCgqpZGGkn2Ey0Yk2NEDHuTGsTjzYjq8npOoBNj3Eg5F3TiT5OE7UB6dv8UZt6F3fra+vvMPCUpTx/oSi75I3E8TYYWloAe15QHqgEBmCqUCPGPhGQItszvJmYegMJzUBPfqUBMek+WzzxX3GAFHxStPxLhY88FfYBGMCOoZ0o4rWG/T7M+yUtR4kaB2/6DYEo4KQkQglkQ+XF86U5GmpUF0JwZp+3YUheBtfAkEoOiDYTb8TEhZ6tYJBcKfiTvGRd14lbZBNSAF82Kb1GOjmAyn9J5ijC48tMGQ4OTte/FDMNysbRNQkxdMLlGCY0B/VLW5OEN6Z+u+TuMqq0HIJkszw90Ww4HF01WOCgsQMGexl7cbo2JR3w3nPLIdlr7hVqJc2wGr6/t4H3HppqzoH2DnLByY0z5XopkqgIVObVQMiwwTSF+cqIPu1RDDERBlF0IBxFnb2rv2jTCUwO+8CRhkxRqnUZszJAvbe+cug8KwHjomH6C34Abn29O+rXeNsR8+UwhkMmYqZVzEUVjuwka8OT7DnWog6qV8sQb5S4JkClArOBWNCowmr+cc0nOIJzAgz+8wI3COMc3Ya1fnE/nfp2byjR5j2aigvGvBG7xqDcMQfzR/9MFEWzrE/EG/T8Kh43r0O1K4Nb0DFnK6VThrRI9p/KC0mxtE7Xt6zYYcUHS+ejvR/tyc4OWx3fFa9a3keoUwNjRyvULTTlvvtvk+xD+3GsNvfzjXvWlq+kZ0yOdHDqlMhemCfn9TG5X7BOofCoiaLHp0pqYtqfEfYGfP8O/9cIFSmzYRQTt8C4LCym4zABXTTUuSHq2ZqSSJBAhYJriYEQ6uwH1B6M+gkdsJY8tescLDVPvDQ4rG55fqENHAo5oybzDmpM2IXIXpMuonrHaweyDIo4N68fqr4Vpy1B6gQok1qzAi5TYSVDG3tiwiKM5jM4ZSYmpx5zgdMgV2Z3XyqKIvUM4d+2EZaikZIBr5XkiGODE4g7K3gMG0kYS6fBOSTzVn/WrQZ/y08LXJJUbwitNhjsiOoeiiAbt4rdB5VtAFSrKqZKWMP+t81KFWIhuNuelvcqegK+EiTAeunhI+ShXjR/TgOM/tCaQyNxzXyp4cqEYGydh5H83U6UoYNS1jII2ZReyjWQylr8HO2OFHR8z0zQXYZOGsWr+i2yKJbMXSB/op6zMIuPl4U3ipAFl8HngqwCIyop4xNTwk5725CIfZcyB4OTa2od8xNb7Q55NB1JRt/zHSz8xVlk3zbhTEt6BQCQ8fSkhKjGhTp3Lpum32MnAEo0mkIBcGYYG0tVymR63eQIKfNPSBaFCsXNb/rw/CPlZuQgz+DhgRS8NzCELXIAJxmRCL1yKrLNvWUclWrZWtXfRLFUmhnOh9Y6mBYHhN6MMWVWje4LgagGZCRb6FSSuuVedkb6qZggwGCdyh0nupqtxI64fj+qwN6F+K3G1AGSGgARSkthmpd/4g08rxhHRWqdIjPeAZodXcwVHFujrFoAPWPH5Jasakog5NZq1cY3KHAqbc99YkKRfmvLQIqGU2bLCN9Lvlay2hXRliSAWLFr4iThIcmAKukQAny1BQTr9lYqMD4f3xhiammJdSnJptxli36FHWIvFns4WClHOFVW6IuBDpn92wZjJJ557v7OxMpdo5+Fy9gDiMGhSj1KYvo8xj0ePeCqGW2B12HPDl3Svz1fg5bwC5NASU/9fcurOwM7PHqmtFT6NQOX4Pzelf2lBBqyZZdIpaKE1FWs3ccCcylwgWpQHbunAgu4cZPC/IKNoDb7IxxCjpUBJjvJRgdmaDTtj4j/nphtK059jeJHUSr5ZLIgjVOGgpuAibZamw4zGtEOdVp5SiiKG7UQwtXwwjjdrHyUsWkCQyh7opfw2xMoNRynuiI503g5dUZJkT4G5hsh0639smH8yBE8dgQD044Ph8mnlBq96vMbX94nHeHxG75rk5vZV1E3IBPgP9s8c4CJHfXSL3AmpPz7vzSQFEUVAoGikuIRyBIQzw2NalmvUwfWgK/avBQF1UsXS8rq67HqYKHTNDRpxkskdKqK6beMbGq9b8xz0PfCx0YARQQm2fbPSTx5bOoIIDhCbLbE8lpS/SC9MZHO7eVeG8br63Q6HGIgEBl72o17ns6fHB21k2TVlp5VExEetivW/4zNkTR317ACpP+8tBwGmpFzXWXY2ihjaxjL3AcxrvYYhBDL41uiOJaGrr4KRSDitgdCQuaXuKIP6Swxr+fFRMpRrUb6zoG2Cah80gnqBRvTbpk+1HX5hZryfZFQ2pCQH9o2uX79Z2MQGrr9B1wEXHWt5/ULArmkLug60GffbrN2/QgCfRnQ0ez/ymtWNicgS1xzMIrbHowVW2+Y8nvTQW9mZxopWTwlnyj+reGw+lBNDpE95naoikkgDZPjtIECy6FDvpJHd9NFn2SXWgfARwgg5yRf+JkpPMlQ0cm88DE3ibYfASMClSaKAtefqZqZYvihhTLFGIEYJWjep2Lm2brQGfaDi7EWWUmg2oMce8TJjeE1wURr5v/+ov8KeDlrGdw48xLN4UmCa1h3HYMvWoABefaKle0sR4EiLDwvmO3DHvmSojaiK4ifOZ3epa/yCS78GLFWSxB7ZZxPHP0HqW9MELFyHcdk3zklqSf6kiKf28NosYWHqx8sYlRp3tvzTgYRUeKmqFzWHAZhaTaw1aovVkGCF6is2hKIzNbI0D0kKNjwvw8F8TRPYnboiw8hAS1Fbmp1CpyNPV6akldnypcGhNBtmweHJ3KTXo0/2MgXNeV11on0Kw8bVfBLnmTF/bUB0ij5kmT1nuDijpQCn3JD667sXtq2QfigPkGB3rCZHYoO1nZeSaEtFqnveBriqD353TmW09YOZg+aO7gXPfefhXhkA8MPX0Af6sHYWAqWQmLOlUhsxW/Hwf0ToNXtyGtOIiXvXPa5L9n8qlQ25P0S2HGPnuRWr5WUCLfP64NPb0m0VIQctpmXMEDtERjMtDHGYg7FFacn5O6LbKKlVL9mNxRVT8Fvh4PwcF1qncQZjV8ZTZGfz7NrzYQfGVXPOLne6IKul8NhXYbl+jXPAZFdKcvhsvmAxBx/KL2DGMdzKSn+eHgLldaJvnkeWQAW/HkPWjFicIJf5WDsdZ0dgS2+jBdOiETK1NJlspElW1z4fnQytxbO485HGA0tVWngVbSsasKoq06MLFKcGbY7f9yXrtR0DY5bkOl/5Jp7va87z0dMrZBUKq9CECZ5p6u/cUgIN1tJWVOPX52H379RdOtlkL7Q+tOSTpLbzbQyQBcExnLo3a65qbj2pgqx+mPtHj1kJ/XKKi4yzURnqxrsNA8is7haL36wAcdzqqrT9JOCDiio+/8GmkDCiRMxQACTyHupHNMkk0+9uAR3/YVlLXtxEhEfE9ETAnqwv1+AIT1sp3rj9V1tcBNH+q/Cm2U4dzBvBm5Hj0mVaYb948/gaR4LQilf5a2shucNUmmnFkm8l8FbexjPI0pnBWFrDgin9ZjCqAn1kX1qyNXo42T6g1XeXcbCP/NAdepFKVkZunAWn9KuznndZq/KzrPGgmj6GRcPU7pMq8DwPccuPSTF85SvjjOwL5+USsz+PtRuxKUFLaoWSnURTZdW37dpNSLf2ro9/+JMQQEolHuYRwsNqih47Ozsaik5S/1+CKm42NWgmymsXWeIu77HLdwB6faJgtneLU5kJifbYnos6IZdSsSijQO5cTTGehmEX43efI3Yd1yZ+jf3eKD1BwL+pjBPUYniylazyfvKnK41kckMaAfstKPBrkD30Dysv3KvJv907ZYQ66nNQol8ms9saAFpSuroHX6NKtBc30Ae5+Gj4RgAI6LG89jWEHa8+68taXM0g3PtdgqeV1P5mw9wmqavUaf9s2ou/JmgWP3A0aWOizTL1tawCvRbZ4HKmraviW4+nTuKx6vYuAiheftOhblKFR3UtyK0qCr9P+XTFGBXJP/UWYXIeUjIAI1WTHUzyVDLbrlqw60dl81xmV3kzmzMp+MK17mvreL+a0Hx9FmKrfeNmDFV7Fe7KP2Aygz8Ct+zwJj+6vBxcWNNKPVHlsa9b6Kd/IzLQtlZbV29L/2qh5/lpca6wk57CxsxjN4txwGSf93bD4pZHXWIXli6bBfMzQ37HCrvUqBBArp+adclwzaB5DyJWgWpV6qL8imzQzPo9zP39Hd01d8WeGC0ukLP3XH1AQcNDs2LPkw2/epwTWd1dnMtidhucezO4V8z4zQXYEbrk/D583DLqfr+szkNlmVDXsDImDkDTdmK67QsFnFM35xBkZnt/VE0T8twAo6tYA+2rOzD1s8eXlgI0adf62TwgAq9nK5Z2pbPZ6MTCBFfva5HglQtl427PfcfoaGj8R6KP0aItUDDFWAB/iA6bj5g7EY0SmDboCxIDVr+MZ4iBpxUQkefxbfoIansrfSokWpHaky3FXa4F4HnoWKtc8Ni7tRkOj4I/BsMHEmbpZ/a87ozr7wo57h/b8mbz8N5Qj1NtbmuwiN9klVvUXYdld7CJIGhqdqDdjD8UTJzOv+6e/3o+6Ej5VXbW+nf+AAZ5qdjmTq7j7xiJd64fqhCDMv94/+v7jy/OnkTK02JYtalZSsj4rl0JjyU7FPmUnV4C9TqcK+pX4EYKN8rLtObldEc31K0Lu9t2gZN5wk+h/aPjAgMoDhRsr8yzcAXlGssP76beWbCYcM8FSv+L8+evWjkIVAm0Bl0u1eigyOojM9K/dqTTvjaQ9d4RXwPo4RpcPqIBYvAtvEF2tbhsUKBBV5og0qHhxjnEaAgOLwCtsdj+JXy1TJgmGPUSln3P1ZeB2m5xPuNH/i84eQ3mxKZiM6fHrIuKZYmdT3nk5p3MOfNtw2JAeqoce6p86xF8MGhB8Hb7P2A5r02XVqx7ReqWWRHzPPrvc26Q78a3g6TjsqAU4iuyyQHuchzFTL/eflJpCf3xqc/0A1n0F1zXsBm+1sUcbtbkbapefgOu42TJYqCHDAy7eF3vg8jbnVoHvWC0M6keedbwmVgBYZgY2YTI4Gfd4D3iJNIE2KqXCM9iNXZ4o2u/CLFZHrNdiPQkrYkhNXRYr3op3b0SXuZK5on6ac13tJHIEbPYaWFWux4CRB3p7GCvPE/rXFzlYVhf5CuPX2BtnCqP0ex4k0PdEvONdu2IfKG0YaEGh4wZ7Racgsl61voKfnDbLZ4PjExNKDSFVo0LfLcDYbVWK7lT26n6MZndX19LDOZIkxkPLlopeLp3fYxeAu+9pHrTM8UHaTz48hbPyffrUy+wsSuu0GGVS/YbwJ0M/Vx+QOHegHwb0ZAdSKeZUQXDcjm5o/96DCQmqLiRZXBxmrT2OndGVJ16nu3UYdjudElbif//dcfN+C2eMzmt65W1+62V9thYpQ9bOjqNWbxCvUEcheEUlSbXf0U/UPmyvcU7FGumOEwWVnhHiaDiN4b5eiZu5BkSMUK7WuMoFdrIfm9lBTBY2DLR2plBcWLsEvQe2UTQo7/j8fGUd3r31t1oSUACxrXFKxvCD+IbqeUSvccBzTRPR15GPVHEYzuiuVZrCkDCLQL0dNSsg5WekhHaZ7G5MILlUtQaBMXADGN96lgXCBWRDWSK46MH0ven39LedBETqM6kZPYLkM/wU5VBpqH7sIw/oGbBA+wtn9LksGbi4GCkhTfuG+aUHebMkHFIEMyCc7QzC6v4UeDKeIXJ4bHB3TJ6xG3AiN02Sdx3U3v0jFUYSla3A0zUKyUFHnHWV0i4l/ydl6XYVaeMLtjaKifn59qNKuVEP4TmmVeUu3BcB7Gfi7ZJng58OkfTJRN8eCB8wOpjewLdUkKtzNaXkHriIQePqaH36hp3D9K2HjQbLAkJN31X9i9b3ZytGnrBzAdTYM/L+HIjQFsVO+YTPlkW+rDNee7falx6LFo+dBi3Mx9jyh543iFJ+iMYK+xSf6hecFBCo9/UwKTpouX9a3bWvTQLZH03sU2WGU05TiXKwNGli5ZsWWyUOyu24Y5GSPctlM2EH9J4m8WLla09Wu0PVI0tXx8Avg9OEYEaRwP4e1OBlwDL4vMhFXz1Epy4TMy+oSwPtq028Q1IIxtkE1MLLYpWkqH7eUPrBB6KMnztyrFGeMPdHbf/oFquK7w7OSGTCP9qg5zpcmtvxgqhab5ywMB7NzK0reV678k9K57rhLg0MlvsXeO0QgGSRUszZZeDRgOJUeoQbB9aYsmeki5TdzE2masmrWYxx9BuAb0Foj23BX5g8SmyQEvL/hO3IZlSyQd0E4z/tsjohbvG9Ao+zKC9xQmlerEoO5mPVQmii1zNvUWdxuI15LbrmM2+nnMyv2LyRF7eV0FkWrx/58s1mCL8+ciGpaheuY1DeU4QRKqeZxCNJq/ApLKO7zIJ5S3lG9cYKUg+qD+zaqb0FiRID5VeRm30SCRy3wsMMNMSa1mtkEEt9B+N1zazws/MwQG4KGWaC/OmAC7RLFgNqy8Azhm/73u34TJvQRPJIKsMTOE6bHTLAentjuDNuQrHf/fU8S773x5YaWmsqJKvb1O5WogNVWg8sIflsInnGkSL3MfDHKTWWZ7F0mTW6md70wwR6Gr31HgEDRPDMMEyIT+JatDtRHKNmj534066IEbqlBiImqj2J/paspkglbB7eYS/vvBzRPGSsO3EMlhGlF11N1Q0AWXpEOhcfz3huF9U4NLIMYtlbBOxoPhoWTQkYUMWXOmFNFYfJz98BXmYDjPj+OlpQ/5zbvlzXRwZ6Y46WKr2/RbJ/ZeuMfsI0bNkB3F26K+wacGuxlWof4uJzZ3JeNqCni2d4H75avYGziy9/TuNoy/WRhVS/xvxe6FVMrk58XHDMaQ2V5wbIHKDx9OJ9RdpCIfd+JfNymDWKv+4SqaxyIlF/1qt5QEPEvMuAKnxO0+7LDiqbKugbjR63nABrHDQcnRUtzOOWAsZX4F0tvURYDlEk3P2gz4F6LDH2sE0HarY3kg/cHAZ9sT7rM723rtfbYsanv9SDVkuC2vQE2AkltYPH/ploUO4zL2QTT9bBMQ+elPt6UOOedbKrWeziGw0PUVIQhgsUw6Kq2Lu8DJc22F58MIk0LeegKpz15ZhOqQuN5bjJQi7DrxSsN0xfxP7Y3XkCnaN/dudywIOQ89cYgwxxEEaMoSyr6mG9Am+CXL+GWFKCG5S2ssin315pto+WQPVYkp8RfKxS76w4K9ngcpB3BkmD2HA9ak3bcLSScBevoZQgIXzR2u4utdHstf7v0sS7GkPIlKk+3wDntldziNW1Wx4+BjZqJtmAnMWOI+kzT/FtLklr2MH9Qi89+kYtvLapE0YVJ6bBmONKhMJJ4f55pWATZ5Bgaumf9G+kDRkOALGr7fb15Ce8F/GhOFPrt0jNOerH/sr59Ph1iYf8c2Lmm4mj+ZfRGYYyCPYzuEM2jvleoVK8E6Pxnv8ccrcHMUDlWnbbBYnuNN+66ofOuFKvplXUMcYwRw3wDydRSA1tpeBDqPxXDXNZ5veGYzGFlPgxk+AT45HCZ3qFYqlVa0vCVDK3XaOeXc3djHQXB0KaR7Gm4pC1DST1oQj/VHFrb+ol4WDMLovq2TwdchNgXNn/T9QCLqP+0cfHXAOkSHgXZu69mW+iqHJ50Z4tYVTmr0m3GZo0rUMdIsgps8hz9f/6MHCSHvWRv8z4z7g2V5dLOTCh7A5B2Iy8UPYnUFl9zhm6fa4lA633aAyS/z0bDiXcCxgKX2EQ2Nafqj0I4k2RupebEH646bBByT9z+dM7DAV10uA9RUVvtQWWohmeiNDZfqSOQmZhkG3lRh0pErMP7PiL4BzyOEdOmTV5BCjvrX/UzOKbd4HDjKV/7E3w1VIrp3tMtJpqYE7RXKRsf1WyLdPPb269OQnlhqODvPeP9dvMM6LF0xoCwg9eNPqReFAD1EDKgAa+RcddeySxh+LoniXUmCIb624PZVoSggXGrAxM8VT/TYaORk/JhklXrSZMucc0abvHI57OATb4RzZh5gvRgsA0QVHbqlazF0zUNkb324HUChFp6vTX3at36pGzUZILHBwGS3Z8QHZyv8aTRD3FgHYKnILzlmmUGt50RELrC1LaFGaS7kwjrh4a9jE4E/7t/Fj8HH8bpACndH/7SGJCJOP5sjyn7vcYS+tOhiSPzwz7bKKlj6DdDGYqGcRZvSNa4uEBGGTMNA0WxvYBro2A89VYwDVCNIKaM2rkXj21B9BrVxVey/mePwemBfiDD2+cG0O2+XciyWqxm5EXmJPZq80wNvJmc6m20GpZwMNLB1rwAbaqDYF0NW9hJC5PNPf50by9rmt5hVSev57Di01OlDD+B1SG+tAz6Pxo/z7gsN/ijArU2/wA4MjoKT0kgh5fbqSAoqz4FvaTX0yn7zKVMpxR72C2fzXM4jHoyNq6HH2dlYiwnrVcoKfLXBMu3Nl2v0wMzF3mde4fVtPCNuyMrtr9DO2nQSkblc61wPRNmG65JBuooVktGSS2bGt57ic8fvI1/9vJUuIzyle5jSyFuwOM1wERDxzO9WBpWuDoxiuf6fncqhmXTA4GLN38UcpfQgiI5FxBwCdWZKNiZWlf41M5botWCHlDxq4qPJUzFpBgVdHWvhyVdyFZg8+HkGpy1yplD2tp6vKehKgM1MZqVLmuD54HNA1swyWCNwLAxckFLMXXCWGdLbxz3wb9m39q5LbMr11Xp9Q7m8qchQR8ilFUWLQ2jKMLrSgOM8kaPfRJVZqYwdZQNC6Jd1nZOUC/AooicULYU+qmjVdK3ZJsZn1s5VKlAbBxjBOcLVeSozJUAu7NoDlGeIoEbXjZ1DORm0+7XRVsBLzVLJbyHZBiItNLTDfBj/hGwtydIBH/uDtEVvMQAfn08lFr3Fg8lmU8UEKwyVIa4xpt2/ClO1RFOS89QM9e3/b+G5ORYWya6K0hqt4eOrpnc2ZU7/+Qsc+VX3LUCYujzRZUOgYnl5o1ynrC7qVgeAPjOeuCXdjjGD4187crl5laKIJiojzDfJyZ1e68aNvmmpyq/9LABJ/qJwC/u2wlbG8wBIj+2GOl1Dhm++JvPAgWtZ6ly4yK2yXlOQIHR5nhycH81VUwFrJSM/C6BlQMc0haciwaqOnkaMkwj8eDvkB7KxnUIzH/cgFMVqV5MSX+WFKL0kxGMMr/ROCmIp+8O8MKX7opOZY9plz7b+2fMaM2HNjYvwyrMdWDTGAJsO6H/3TEjlnFZ2j5OTrE8yQblzEcEFzUa4QQZjdoZp8yLOANok68rd2v27XnotG7T/akp8fVKDzEynjXCetrjj5b6klgvpBZrNBjozMzgK2gI3H4RzfvdQm0nyFBLZV3DY1qBT2eOO4R6u6safLepWnPbTT0iFuQDtY5ATJJhjBLTqvmFAgQ/UYSuasxxNbF7tTp0prvCL2hwUShraJC7lda8Rcas3sCU681fE4+TUCDUfH7WKelXA3yRv4RU7E2pWHox3c1qlSY6xphAX+Bil1EDfQocpCvrYUqC0ebfyhMtqF5UKGGrziauZ5VaSrXln2W9fWwrKqU6lxthGlDjSVtRycE0gVV1T6i6TotHGMaZ2TMm41aQN8U9nADYP6KfPHbHVJe1Z7mMfnoBUIVu7SACuGgXGceCCMYXm9dxX4TqYq6KhknO+gbIQWFfL3BpbL6+SsGYMBqc7cwAT9xO7rPzMqlCcP1Fq0XMKCzrkiDwCG9HVRYLMLZIdkTH+8Bo9ZhGvTpl0EYEL9k6aq+pi2KG56XPOY/1ZcrQ04Uc9ZD0I4CF+iO6wJxU/Qykrk4oL2mQVFNslbxVFKM4wxXq5ZElxpYp19lj47Fn/ffj/b1AangVdZBGi4PjWEwCRH4nFsjSEPSxt61+IoM7Yug811FvXAnE7Ew0kGLh0W+7rJew0vQU+NKT5I/mO94mytMviFBp2D10pvS8oKFQb37bK3dn7eBTssYJNBEjHg+0UljdbOr7rlR7koZ5eHbpvPv+nWmCQwJsd9uRnk4f3wP828q5FEyxPXjCWVHJff6O+nEY1SWKuj9EC8SFIMFB/LAiwXvVMhzKCak5ovF5L2G+AUKv0dX9ZrWTcYpuTVVY8U1B7AGxpBE6OJG0bBQbAib1WgzH76xonBPv+vqdtPH+7wvL/VAjkwoWQcI267LqRetsXO1pIJBPBv/VLs70cWAWbPr6YvVPzS55fZcwG4CetlgzChBdlakA2uD7tAEnk370zNsL/Gtarz7zFyKiIYdM1nCue4KY2MJmdWFNZerc6e++iDd4Hhx8AQYgBI7CrutO8K8COOBt2AMXkft/3S8YTp9yoqdDCzIx7ZHUUWQR1GRTqanbuhAvq3xcnyP7YdQTT+kZUvVCHT9IRRV8B5/6PqyJBDTc2+t6NuVmOnZpthn8c/MFqbZDJQLkUbmzuc/W+Cdgffr0dTrYikg4qy+bbpRNsSBRvvkhEcXi/oxvmStko3CuCcvSaTCLUsBPmGbLlm7sr+s2FyvNqZMxbdhRTRhnaDv5Q6x9slfridaq0xqC/rZjFgr+YFZfJtjZ2uXgcpXrXIGOk2j4OooMI0Vha7iv+f0PyZv0X925ME+KjkcnbXkhUcXWBpqoerRCJVrXl89ZY+B0VSvXhobBu4mdvSwzvMmBDl6TCasvxPfaDXAjHazf2PrFytgrEg52uNDJx2faScfpGZJiqH3iagYCEqLLwhcheyYsuoFNLqP6IYlaXxBbVP/IwmBOelwr3dxyvpfHNHGWj4CrF9p9qlfD0Kkro/Jpes7ZpuE/Y9BeyH0hUSYk6HBEGeOkVFT6ao00I41EbT9KYyUVLdb7vhylRL9QU0NH+qpXifo4K/tOq27JRdkqabFJYMwS7n7hTjyfYjMBpYbFqhuQ2Gu+YWxnO73pojB3mtI/H9w0HAjM2vkoEGXTydDeIyDYwMx+3EDlL+bY9HJWqX5gGxyR7QCei2JlQ5lj5IqRczGbEnEo7Fpq4vy84EK9PRELn0C+L4GNfKEXeS80V4EeMM4dSFPWqcffw8eV3zDi/op4kbc+qhKjDoksF60y3bdnTGv3DG1dlq+7F7RoX4vh5uRZ+kI1TSUvK1c5YRIfhOTsrcrGeG+9WlY6E5ZL03179b/ukz6zq3u+ZTotWSSRDyYns06Qg/G3IiXWL/KGos7cq1Xg5LJAtgdJz2wrh7DoNMbGnSe7ef99qWO44AS2uXQl6doJrfbBVKnuUjAdJi89V5hggVnQZ18+yLUBBYrd6akZ+yjCMqH3eepHq7i9VhB3Mw96H5jipj5ADAg085fcVZKcwi7j5gc+lFg47oU5i165AUID64Y4CtvaUrsqMkyxhGM7cqFhcBG8GlkkZsnNP/dRwQkBkFyUGD6lkTTL43lMaaYeJdVDvcMtUkr0Rs43Sg8Qk0zdeIEwlH+iQ/0hb91J1mITdWJ5BaWoeK2RoOidIffQTY5nHXTx9+O9lVYLaRpE+ZLOIoAKinUo06hqbcKuHfIHqiFaugtyDyl9inbqI5x9+Wrjdmv8z7Ysq/eakvx+6yhyVQfU9DHCzkoFniQzM8H+5A2T21DCRezKOKoz8ZxzA6isGonW0WkZLIcXfZpN+M76VIoHPzmsJH0/sDnoOK17ertu1IASJkcXpaPdItmm3L6pjJZD6fVJED3G1aKymDEZQ8Lq7dGZddpK94QnTzE7pHNb6+DUMK0eadptI88Gdtl+QInra3AN2Ja6+d5echsV8gxN/qUYo6M/ZqoWixmuWZNX7nVYd2EVnK/fG1sM0O/bV+h/f+r+QrgfRj9lztykFvBOZqrhbAbJEg7kt2sbh7O1jC4Xi1EExDmEXHfZKv5drEzcMmI/EKRnjSzfz9W9dD9rxVTfu2hGeg2JrzUlonT2Y1PekZ+n9UcCg7ggj/MkTJlXLv96OJNTcL/aI5CHmynoINLLGm3xfdwIpP4giPLaAYjBA06aZ6Re5IoRY+aiOb0P8EAeKnTqwVhDVai/vQkT/WjrbIhEBPRRBNUO5e8R6W2j1kbZSy2wUdYf6Ix6RehxrjtC1zmFS6kbM+82DvHu23eD12PqAT+iO6SD1EM2tm8MDSLzpf8BFlYu0ZJoEeRWAofTdqzGFJ39zMewSrNiGmQf7IryqDdA4UfbNN3VNTqyMEUhZQD28/YugHk1tyxErx4t/6o+ygPb4+l8cZtMQs/Bkm8hbfCiq19boIZppGztWDgl+swM4j9n1y/8O0WrmznnaqzwUcmNxO8VNIFZYQG2Xe9DFY0v6sU8J2yGVywecnsZY0ol7/27/StP7MN3MGAi1xxYIpstnXQuc1l1dTlAtxB5OIuxXkLTVuVbn3d6Oo5WtmA2PFgCYNhcgDSOxQjlp4VDWDMx6O+ifdybJRzSlwT+baNGVK+NGr/rhW1r2gQtDDdggXJmJg+Ktkq2mo0X4mygnTZewA8di8lFNWUKqPFCQT7wPsCSU+jGQdz8YM+gE7sVeOGvaLL+aeQcVUVgL23DECRGWavQWkrX3LgYBXHphQP5Mjh6HRuZIZx6R3YGoK0IP7nEbz78/PZcX9M+6hRoMFj0bYGvaYDhfHOyFMC779343pav/Yu3/Oor0ZWUKuJ2UX2qrb9O1dmQCzJgwN5EElnNQKBcLKN/Z6dpeHT+/NxNYxz/HyNznEbp1/vFBAoDwucpfGxhp8lpIkTO8FIkxCGB+i7PYoFhnhTGAo81lyRbx3p1T2fOjxuT8g41a/dR/+oH82sME15E6U3wSGfKhCjYT9UiToB07sCp82edaNrB4KxwsVS8eABdYwiIfI9Ektk/XrblD6/OegQSqtZD1PYKWHRoWZtxEo83/aRCkv7vtVRVMnl70GO1R1uKHpUnVkLjJ1pMkIIeqXOq1XSJ9bYz3PNZ+w2t6I5DpliXEuH6VIH1j8rW2JXFkY8wgrgaHA8HpiOuxlaL0JQy46/OFbMvHSIPCYuAASQW9ErWriR/LBVxcF1DDO1HYQCJ+ADRIunH1bYEBp5r7CZcQsHFX5zSVEtNBuSGeJgnCNKBzFD3S/og2Fe+9j000GbIQAE5B5Hke4LWKYWxxxyouuGrv2AYcAmy28/HuwJjrh71kst4Guv4Js15Ga5CbjSHy8nlkPaN17d+FVDKcwUqUUVDKP8nMfbNAfZQfcq5O/Eqwxp3PlrfF8Db23OANlL4Pr+kTAhKywIfpJlUy89kN3EKAY9JFVsVl0we9tlNzOJMOqf0oBHRumgQIqP5at7RlFuPVrz1pLYDElVm8BkP2gZy9/AjGso4efPheoBlT++DYlS5HkO5ykq1pMY0gEj892OJk4DAMRA/SGWQA1HG9hoE0JEw6xs56OqdOoYd/SVrQ7scRlDuIxI4/pWu2dZDy7+8x+a5PluSNqEnWhE+eT8E7TOpVoM8Yyy7PROVzw3SLH2OkLi/CMkgD5+/iwzX/F+8A+e14E6PDBbUaqX59jEQP4D6aUltuMWc+Z7YxkkYwue5IyP73naFxjvl5LTgvyOGxyHS3q+/ASihIgZCqTw5KSskRo/LXzPg/JXrlLp29QP3gMi18lML2RfT4u36qNMsbhvmafCpYZDu/cYwEt9NyfQvqRUbbuO3cSeL6lg5X3STho8rC2KSK9ii9Dj3WCYVQoosGT2L0nBQXHJmVuHpKInHzlgt3wjz3lVtrwEzguIY8sWS3YeBxrcmgPrgM3gqlm8paCFY2v3ccw0HELrKWPA8e+5Vt+HUGZmM1RsFTRineB3i5cz9Fl381YLifG5AxQ5IjMADa+3N1qL9ZAi8uVa/5NyBu5214EN27+CM+j4+JRl68rMFA4AWe5upbsfWrFRCWxbOZ2WtX1LLauGoHq31IwUyZr7M4O+LczXXlZj22NQdf89WbB7CDh0fuewZa80qIJ3NpdpJXM9d00RvPANk4g1AHX7VdqaExEWORcb9mAt57ZnwfO8Bw2J9o2Q9MP+eryCGcpdxIvA1F68e16C8OksS6LzOiZINBcN/aoHOxT9pWWNuNkQs1lhuKi+UHgbH6a+sQ0/QeeciCHbkYCfev8Q9SmmhQWWNmUIB7T4GQk0ufPRj9+dlq+nuBoG+eTu7YRcm/K1ddHlI90URc41LC6e/29LvQrcOlYO3QeN/O4AAwJCn/OnqKKlL0aQM5ugLVIIwyOWzFVtodiqaeH/XkKqnGuguh1wq07kNysOlaPVbhvdvirehpWGolIsr+u+WlvDwHdnZRGnUZGyap8l7QnTynj2nzRwZOmDkR1RBjbEBLmi0suvAAujAOs2Gwq6Y4M4wI2boyFTws/nUHQq9EQ+LfVc4vLKUi9d5HTkvsfckS5svuqsx4n6V9tVlWT5JPbO0dzU2ktxcTlACm7cENReJZ4m6RLkJbD37C7hRoxBpQWzUwS0NIl7II/2o2yZc10QOKAW//mSVb1yYFlMVdHlC9F3nXzEFH2gbopCuaa9R6uKelJ6jFq2NYIeoptfB7SpB8oxEGYMheGRstGFXIWOquHUNP6HSQGs/uMNwu0SiNc9Sa6Iw+VM+swWaBoA3Jyb/pvc3B8tFBQPwRh4BEkO+SgmPQpH7FP2jXdCIsTQS54LU2O6j2DXX7GSW0O0HG1Ol11HFVb1pk/e1nozik2McFhZUGA1Td+6opSSgAn3OXeARbZmjyyYwfkcR+NQW+d3iLuxapoR5+D81UDeK0zVyvcO1FNJvAI6dCUbGIp0aqRLigejmsH98EGOgar9uLOoRQ+0m6JXhyaX/uammoe3YEFEtTegwSQs7IMpCB2LIu1OJsBWXO19nXx/1goOfp2hTjGaO5DgTCmAG87tPT1qOfcYJ4AhxBOizAOmfqEymF3E5XAI5qyfv6Hdmw8/bQM4BGFn2/0G1sqCxqIYrTFhuoHi18lbItX9+7RMxFgHcSOR3U4+Fe9LihWELU0qp+BBjbWkR6qczpRmUKHpyz5x7JrMp6gMS8lJBTFGNElMGg7w25+BQWajD5olHz69Yd3vP2/ql3tkmGn+WmQA26AnBCuHUIGjS+8yXRII6LguNy7+oXE8RiHQOxya+mCC20DyWSsaFJy1rpSMRD/UfHAWCk670nqTVTlkNiMuUvE8zGUO+jSuPIoRJlCzEd3REXEWpUoXBphhalpT91n5nybog7rc4MNDQ+B1bQaQjM0Gi19AxiYfWSaTBlXIsIxKhkQ0Mrf506slgvI0AoZEFZBmRciCw9T0JRHhgaP+TXBx3rVMRrmZLPmujC2ztp1Sy05eWWPsiAjDxExC+USurYSMz9cSBqF3+D82SNlYaNxu75mfGuPCjNU+iKCRN24pm6mmnm7RsTDLc7bBsgpUGm13dNi+FOezSRVUtMDD8ViTMMvJWnUrmJPtRExvxFcgpJqKCNQhG6JnwzcBLkizpKo2dHbe2XTUXpOVQH9BWfAZBBA8aE0C+IBPLrM6bTwxS5voa/EwxeVca3C2r28ZrpjJx3ae1yqGISlc1zmuwf+Tq53VBYdsAL3+qD7+JPaLv54IoFOV5GELkaBhXNvB8gLZ8aC3ipWxYTSZdGVTjRACZ6F9c7tE5eNe5JUy6fJxXBhWTNw2LH8bhQ7VfZ1Q7xaQNFKM0nMIxO6D5f+bJMd3rS5Ynk6r/EqMJUzJtvm1tkylN+hSaFv6wZWv+k5VdGSegkL5Sd+PhQhp/gENvSmYTJ1HflZsYTUH2EowC6h6pEWsMqDPjMRNOma6fVb8HZUWhgNKaGtPjDnC27gie6WXGEsivHlSDCwYJDfwGCq2K2uGCppehGrLpNNiyjAa/9+d7a9RuFazHj2TSrWZZfU40h8ayljz++yJKzM0CCjpss8vY3YrVi0bFItqnPg2KexJCBZrKPsTS2aniv5mXeg6Q8iKC44M8AVjiJbDv2UFYjb2ZnkdIwcYpQmP8hCOx46s2NJ2dikbbU2vCywv4u5N0Fw8o9yj5iU1eI10qncV9MKpIWUwEgpHw34b9zsefIOXSK6yldWLH6qFe4GTqjczLGNeNeT+4+z0ex9WX2ve13sWkLMhNefiNo7/yESv+U7zUanRMfqdyHBTB1qLwRSe9dMf4jr/cJe5+rLlYXIlKsp8SCH+fyKhou8Zz3iw/tEGdCiqfoZsfh+cYKg798dxY3qq3v18sqIbt9WluI+qFEqnkq/tXmR57Vd5aVdYf68kgsaCilM8jeid621oGrEyQAmj2crc24aaOJ9hhatRGjgz76eSzyJeGEffvrCULwNPPvUrJxGkx2ZvgmyYY5nGbCLeMmr9Ywwa2dwnB+HWZDQz8Q3WIeVQ8R4gnisuoDiFvSmRfc3j3844A1W/lt/rC3wYHc5hIH+pOZO2+fSvZUPbBCVwGrFmZXCQn0VsowqBJWf+gWSLJFhB3iILvKkb7IBbMmdaRwGGMBj41krJlTnOOZp95H6+MRoSJb/Z0Gag3zn7xW3CUuXw+EGsZ8zrCrnXRzVLgcOm9z+u8KaswPJszQDRt7tvPuwtNRlWZGYOQ8Jxzluavo0LxrVxxerGiLGvEC+1AxmI7+j7iG0lgkwT3AamblfptYriNyTnc9lqRTuNuSt4Ch0lszeo2cra65uWlvPVHkKwaXxWICVx6bfN4ddnqpdy7o9nakEZxsp9fnn2Z3ELVsqC+UIL1LzdsTmSX1NHJxRzddxnea//R5u0rkm0gkWigsRumA4FABO0NSe22edy6p+MmGeki7LbP5YPte4L8sQKB8lp0cjA4Nx+j3uqMx+jHAFoeTkS2z2ZNL65qaLYVUEi4itL2quScuL6xSG4WJi/C5KLMeXQU6xKwl+NjuhZdIPLmdsmpSYSzwYx00ZtOr7LVFqt0Wh0lzKDu+ODOqdbBZcSV0LXsYc8OGRqzTHlH4JDtTf2K6bzuUC/NKdXNonhPD4dW659U5WwPD+z+vvcCO+a1s4bxf4hyMvvSiQeIN59uVbebVI5g73mka4++CaqGJ3+lW0D2MjJrNcCz20yP1Wrq6mkkBehH8U9GapZ36vaQqYMDWNmgN+598ZcKGO1EJ97F+H5shysA5WtIMSsTavURGOXASCyub0H/AcBZc+P/1B5uQHKyo+41/H5kDxL3XDqzEd1WPqOu3jv0iB1ppBiUpfYtNgxtbnl9VvLju2mA0UEMGrhuBIZfotaJxgSr87G6knvtfqhWhsIQrJ5CZgtvdcPxj2TTSF6bErQ2VGfkXib0NTzL27BsfRn8UoKlLPMWEuRuNbsNp1hqia8DUT8hxZFe2chrNeOa/Ha2MjpupaqAf0Fdym7aK86x1nBSNsWlu9UD5Yo1IciUAd/Bs6AzxsVEvBejD4BnbnSw+TOIXyV9YQu+hMKAiPyDsDcGHAP84t5O7kH/5Lq7Yq4MWxP1rZFuPqJxffYZyVn+Fv5//Ecax6VxaRwQoTMd+dlZhLtLOmbbVO7xudmDiBeEXg6kNB43WtTjQUohfwWG4Fyhuuv8kigzwMGtjESD4iUbqj1L3kjMjtxlqfmHq+cZklNoewwwAXjdr+iweSfA8Z7iM8359F78CX157cCpzYXDyaNY8R0Q1jYKhA+wAnTSlj9IQzQjkkiyZtqkXsaLGP5D7dU9vlsYiXjW49OCVpvd4iYaYYY72z49/2SaSU0BBIt+7hPQyeFmcPrJyyigCaeiT8IVENETBUZDm2w9e/2h0kYkELWgSa2tTsg1cfDxZIdZ+iQ/sd6SNOZYbT7e267O4NbQN12pIEC3wbj8qDW177AamrMiFl9V6kY1gfNRBZ4Kq0UMWud3jyHDyV8PwBmfyX+nr9op7jCgGVIjMbkWBjYu97dISgkdn8SggJ4u4eE9jPG0g1j22ZM/UOujm/m/ZDHPJlQc2m2HObhpZ27h+lx4okGhxWoVP+ZjGS7jQqS4QQIBlRMiBWyqeondYl3gDnrPo5vD1w/uxVRDrlXJtJVWkER5i8aB6SXRP/FykJR1AA64Yj1eSaH+Kcdt8he1t/Fa34jWRPXZTk7MILy8KK7lnaA+2bNXRDbwoJp8G4GvvMfSLr0KNRMGtr0TkGw2K625N6SLdl6lsPjPK6w4vSvVUBOOx8RCoqDUhHGquVBwkI/mKbqJ/kBtflTZaDbPSd+gZAk5dWD25Qs3nwrlW1zlwOk46q82z5S74WQQcm6kgCdqlW31dUIKIobeO/GM86u7SOE+T8MGVJDNcBvNmhfyIs5xkIJZRwLXEBf2/TRjhXJ4g75wHU0qySAFy+ZEo3GMmlAW+PJn2e+snXlMgVczoxvvntfEe7sUGy81HqwIv6OkWMUrwO1kqQt68sAtFe8dtXK8GXLO7frgWaPM+pMfcR51Rp3X3Bx5xc6uGmciksofwEeFYEwbWr2/+JcxjVhjmaJpAHiIvGVJmATjCR0+WqO3ZwtfSF599+55xVuY0QUwdYoOg7mEquzMo3gRIDS06V2rBFnO1vnnqtpZZ09Hb8Ns8ueSGxTEGdDle5pyRyjrVPKmIb0STEWxkePfMjyTD3USaRZkQbx46VB8MaSOiChtPRJ5+9p+9R6IaGSStSujNVfFBjAJJbvhAb3w4edXjT1fv1f8LhyywPY4Z29LwfFQfOgDLA/HZm1TalqyFFAll3YJyRFIQTncaYjVvrCdHkRSBLl9xQhdLBWOsRIR+MFnFxExsVJZPbb4rGdQ93udx1HagqcUc4kfpqL6HDFGejJEziQuOh2ZOYfDiLtoea74S8NI/zC80iZ/bbY+fIZFb2iPdfGS5XNgHIqx6vjhtX++CJ9jOWy+w/sZIFcgajGBxmTF7QBM6a0jCvO5heKYlprhpbG005r7UhAqJrS9ZgELGjunoWvWFQ42Ly+Zh2aGXnINHAK1giCLwr5ZsfGswV3MKVELpLtNg/pOqe2BZqoKKITFyj4XdxS6U2fqvsBoNCYoDr/bRn5/zeh6RJHLWsqb7Fi+Xh321PrxwxPXhJUVnBDC47pJqI/w4Ib12WATpqFZbIHCss2cloUojXzar4co5VnKBk4UErcIUIHzr1THE8A1OUPdBVLk0KShPG7zboIP8LZvIUF9UECAQL3Lqao0Tp7Xhyz7K+m4WNnpqLiNFi4I9B+lo357dbQM6FYouzHFtCQz+RiimYTY2CQNf5REyygpuS4Yb0JijHn911o8u5kqiiGFxrzz0iUSG7O2oRGeTAY5PQaucU88RnEXUFtLpKrrHzerAHsj9eFZRMI2rOOBA0UtqI1qYqGGvRF7y3MTiTnUdOvFC/Q+5Y8JzqBzvQOZUaV8YaPq5Hd/wXuDAoaoTSr9m6fv4RL/2tZ0+uVcaxSIpBT/y7Vbq07+/onAqfd0ym5osCBojwKXvVhMSkiHG8NHzpILGw1D2sue8LMTuKiliuoL0qz3x63vm+n7GXOqE4lMgvczWdICk+xagrSAE9QcDJChMkhdK+KWL+wxF86hpMQVo+4aTNJqs29nr46jtWyyG3BYIHE+nJOtxKWJA3Sfcd6NcIa54YISPNe1yXhcGVWm9Rr8e3U3gVm6OUmoHR1tw/mRWmCZ7Go2nvRkVoM4Kyt1QK8OqAROW2YPB1S81GmQio87UohO756XcsHusJIu45Hjo1tfaCMIsP+j0LOUjJ4SS9Ub2LP7GUz/4AxF0C/pqB8efxZLOZfCxZu02jPSCx51p/47O/Q/5Gmb1HTI0cRwCFD3QqBReZzyvwzXMTlXHXHU0s6rqJkYMBbPr6ERz2AuAUxYUroaJtjvdTiS906bJr54lRc3RIvPFYdg5To+t7KS3a/jhlcF1E6s2+mjLP7JqvuG0iYhNmlAd2RGQw2EBs1iGxjA4U8Td4Xgs6yzi+XTulgtO/gXhnktwMmp/uMauuuTcnrcnrk0LWjGYgCKXFHaKZnyzEqnU0mtRjNZtaTNDHFEZjq/GKhBCYsSzpwMWnXN9FM9gyleVRImnB8TmpGRLegRvBWFO0nSJtRJ+HR0w2zX5OGNKKYBuQavWIHeiz3n6JWJbAuUcW7YCsWD0yMyI+MFyorCTL8HUa5QV1brzNMrrtohDthBBb4Xbc+j3RiI4ecZ/mZpxp0AMUCOJYZPRnjJC8/iwSDtkJEJLgkfgL3U8htbsnml1Stg8cevE1gNXoBHUxQMZBmNPa71VPHlaS//8aG9yWrGWlRbCQli0IEXHfDTV+8bLuY40eLH6FziPkLdkLBuoWsAiln/RY8gayde0xWmYR8mWcfkwHLU8Reb3N3fBE3M2RJhHbxsPCRDMpK9khUWXEbR840QBRBos+TLt8AYdhEoz8q8Z/ssTNrpw3ERD3DtCt5Fm0vnUKyQNBPSqKmH+pTrzLXoyADY6fr/2W8ZFh9uf0Xd9MySdptMubAeRXXD3JySbr5mv/Dutl0SowXsPp2B6uzgYfmRY0T2okN34r+wZHJM00vGIbQ7rdwNxv2GQWhLlvywpkfTtEM6dj7Qh/o+/gYGhb9LGsErR9M64DgQ4VKYcPkSKT8bYE+vye5yJYr8ioRR/MMTxvuSp71xdaf5yRdiToH+5S1tKxJlrh49BeLTXdXRhOLIml/hoNUWEJy+NGw6dJlGzBAiKkP63deiSrLklyZqfdceVYvOzBzBTAzwEUOU7AAmq8J0IBhL8hsUy4is1lOByPI61TNq93liTNUXdHDNqh5Nsyz/+fN40k1BC6wOjcb3//Vb7Hk9DrUAm5G7edHCR3WBttxwDhew2X/bU5vn28hbm7uvgaOrZ9OsOtFJPRiY6PCmEA5BEXUGQmdMJyTU4OjE/NTzwQkTakr5eQwpKATY7cvPD+YX2jGkHjproQhi3Q1taxc+kAgR1sVjn4Dq2SqsUBb85s9fSiWJ4J6uIUHZF3CnU4ydIM7RS2Wm55Wa4Mq+HSfFx1oXr4iZ5JspuCAk9sGzdKL5kwun6/JHUNIgYVWjc6lq376g48bke2IKaV0fnOGGMnH1ST7onXcugoxDxjW50AgNIyaUgAqiwiW0zANPaKUOxZIKl/DOxDLMxahL0QsLxjjs7C+Bs3y1Cb7+3HAGmVT9Cwi0xiIEcYPnO6AATENh6P8PCCrJG4p1bNAXYPEV0drueXyhxYk1SM988omXPvZutXTB97Pg+Zgdgw9MVACDGeP3f7D8kFsYuAs3s68kfivHAzGY6L4PH9YhjQB/MynhLc8pSPMx5YHMYqqpZfLzn+pSeUK4SZekBuBWq/JnL+HxYDFE+H4m+9BrO4F0taq/lEdciJtB/7fpXSrpQMMn1AoYe9PczoIQ5Q0cQeWxCt2mmg+mgfC1hL+Rv5s/XtlFr34FZ53I/SPUDFJ9ZLMx3mCNGzGsI5OTUogyK3bKZqwcuPxZBehcWL6j05lVCpVDWl/FgTBOF1kNh8q1YUeiVx9YwQGdDz0GwIvNC15DKyc9qeTnEfUHd2P+t7o7HJMFaSAVbyzvcPJPl0pcnKLsulWEtb5dLsPm/Ev9oyo9wJ5Wwv1tRnMBZQEvel3lgQZUfyJFZLmwrh+O+ZKhmuAYk8MSe7aBSUBAz/xc1QASCqF6ZVtwVR82f/qR7axO5gmS4Ob2cSsz2b3qp1tZDpA/4NRI/qW/enef4HE6/Gd6Ei+p5nlm2xyA09VCnzcaI7vWgqtI2i1rL7Gxy0/2ZyZgHchsbY2Jqd446MilzGvltcumwCHFVJbrDpzkR9gAsjkg0MRUfURPRXeC2od0nXkpvsNlv8izLZSwX28nrhWW4idCBbn9CWjrSf2slJS3MhJJG1tN9d4c+zybVE8c+J2xpH/I1YvcRSpOrNqmAzNDw2SqbtujFLKhp8KdSoF3xbMkL4c9/LMZI49SyQ1XMRzDNsB+a6VkwalribpduVIKnpGdoIqQmhEPyb2DO+zD40xy9OReER8T6USrhsHH//yfHdwpftBTctABItE/2cbxp7nAl+hpZ5fP5rtmKMnJsfjCKvKWT72JGNeofC0UQFaHc6EBda6FK5R0/paXAcxjKKnPuk/Ii+1WPQTc2kHDCwMdcm5TUmgN1BCFBmlXLEXz2PdlTZtNQBKYipjxVw1/1YZVh9b+bNp2A3w/gBZ2A28bD7UIWppvNj1Acc4HhVbnND/+t237XsgtF8oXuEhwlN5F5pvY8uGNaO0Z5TzTUM2Q/AL3pH2aqNHsP8Qp1k+UGJtmp4SkQLI2BUqtRgw/QmmEWjCaz2ePL6y/wRBmM1eBySeyr1Z9CSC+lYrQgJTJJVEJLXKK+ByMP2oGe2DjRfrE+ALcUfeJ3KSEpjycaqkPPiiFPgns5/LWzaGErFCthMkclyUgqcb3Jbx2KtwVZdaY9f8xKBukKj9i4OEl9nOMS3fqFHMh57fKwgVUke6i3J7cTt9Z4R4o6+P1SVdsfNkOpQ2vUp2v+Us4xnOqxTyi9Ezcqpb/XvEj86foOQw+skW79c97Rb8UCLWYLUoEcByQ53yI+S8v+kyOqv1aOQOFt5huvn9wYv3lqn4XmolpYpJLAsEW/1EJQfZ71NWlK4ZTF5f9cl6eIHY66ZL6k100ycVzaTRg5JO5uawWZ0vwPXf+hWyLyjGIa1CAyqX4TS7pmj2+l0bcQzr+vYrLvI3qwF498PeAWZ8tWLZOM46H8ishZHkNljIvyWqUN3bXkNoKJcPs84tJkm8ZYwadXK3b9MYA+KijiaLcagAs3hP734JHL/ICSbGk0iWnD/QiVc6yRHuDs9f6Jfyov33YQ415aFYXRK5TQWyWdphjSga9gHxUfXaSoe3BF9bvrDi4sp0OalmJVJ3odEAkAIMeOAf0Z8ZnsKU1/bdgZv9IHhPt9eDPnNRCYbEjOcqpyeAUZTwIg9qqUJ0+cASyEbVYW3TfQqYajgF/Mz8gMzEpO4EliW4cnsVrxir246VOAN/PXSfKcfRGZUEZUGC9KO2lUNvT8ER1xB9hkBptkIKnhoICd5zdWE+eslyOD+RbZ2ADcsFtSSiox5AaWf29/2K2iiqHwQpzQjrpkW/rr/GE0nsX4nBqZTZ5x9P/qyzXjvq/3c3iNcWmDeGsVDZSYg5ZopPbM+Xi8C0lYPNbXy92FPi9IrIO8G2DPpC0dFFhIPhW7wb9l4iBNltI12Kk+5EQm46Ekojc0w5rArHcC75VkkuVlO1a0AvPKlfEGABjkCbvulAMnSX4sq0lq8FVvex3RGdv00cvyvbMf28uTrUOldgJrpoUARtaBspVfE/uKmpt5b/N8N+uHx3V/Me84UICdLszomoR6yWGwu857hKiR0wdLdvj3OCAavXwPlMtGL2aAlHWvONUmLiJLHMouuXrpEKA2aiSZuy9/hAHDCVBD7dsgkT/WZmvkN2zQfN/ltCOuJFwHrDJJmLLDBJt1RRAAWMj+m5UNK0brobJAYxhm+VuHNLt2LSFSwn26W9a+Wt2HWFETmumAUvdtJ+3IETKvLghe0En/YsoYJx7TnrSD10gZncdPOES63IViuvthzEY+PKBuOFE5XDzoboB8pDGB25oPVPZShJ2XgkrnaKGfe9/m1AFNnrJ2ifKig/VpLksE/Ob4V1YDeL7mRUDtslcLxMXaooi2Xg7byK34qvMUU9sPfcsDyfJlDIOKvPXB9IB6UUHs5z3jMlsLoHGG/vvn0BZyQt8jVouxXOUIyP/hOIHZo0FtmyJlmdeAzlE/KlI1WQFxVR8jQ8QoSb8ZNzq4L7eb0/T4YVQNoVwMd5oDFjIWeAf77dAII0Y/FmnIs4SMSLJq1ZanyQTztt3GPSfVlFv+vDTFEr4DamJnwARe+zJAoUUtLtELeQ4sthA6+ozrrUCdnFWhxPkzh1tA45y1xwfFvNBD1ItrnSDSjwvwDJ7ow0Bn089y/wPz3UmQjhvva+7pgATZxvvwbeFNXdXanZ947GSofcXOv3mLxmgzmVdpDuaWGU5jFUSdiOe17eg4OsbBTk6HQn8MMdb2FiWbKkltC2vARNd6ph8tR7xUJmHAqF6cOCQz+6Dd1/tsjHA9DXKIhoMNzzLlPm13ULWnrfDfby7RdNyikx1X1XX259Yw8ogx/O1a1nzdBDOoABtBO3id/69oXWdE5JvYNfVM37MWfuXY+yLRyNRoLMOQDCiMkSCZIhsnUO4/D2bqwWcAJNxYLU4wsXS0dr3biGFx2uYROwEO5N9f5TQlWQGdNaEXDLhVObjy/XaQdlX1ex0C/uHjjjdRdjjgSPlQ3ymIbi7EULZ9k9HBknva1K1JekrAoG8l3KoJE65IOlrp9J36iKOQa8B35fuaWVj4VaprK05QgjSFuKiLv+TCWqOKNjtrEsMULfwdr0tuq8X6Gbz3s/RwEkhg7rRMrvYg0/8BnqL2LBLWC88KKG9qfx1qWf2F5xkt2U5fAIWwJk9cn2NM6QTqd+VMJFmIsqXYXtUZ0BVg4xh9FhJ/5Ttuen2RfJzmWw1TnP2uHbn26qIHdS9uVFv01lcYEzr7ozrrw8ZgWgGWF4SFBnoRb388eqxWyEkFSHgljDZn39z+KHj3hJk8fSrhnwrX382BO9ghv1SwxROkUsC27rdemNcTHpuXRz/SLE3blCBWzcU6nxYqXrIa9eVL9trUqBlMNrIA8q3kqH7d2xySWaeFys0+3Msm4VB90C7bsFI4g7AgHfOIRzkJbH2GXcNn+cIgfYqYyOl+pK0iYWEQLMvFT1zB21d4u5f/4hm7aKXuOhrt0B2zvaGViTuLkgJkML2HCiJyMzOFCETr33hsr6JK3FtMkGck+6ImpyzkEDTeotomQgAMFlK1nkg5Pvd0Iv/P+QhTijXsFZI7NbThu/vdDDLeIE208stBEWrEfcpoxX2tf215CU9Wx49uiZzK+5HD8dN1EWaUyJ0PvaQcB8xvl6hAXeSEdJz2gDGGAXeq6ATgaUqriCmecD3TKAm18o+cJXde6UljyWOj7BVdFHCApw3827oKdmza6veCtmQg/5qENtu1WOrSpj42kO9FkCmwrboqWMqgMzU1c0tljA/1ZKgdBndiUuSL3OLVMpMrL4tnyar64R5Sh3yRCmxx8zj2WWTZmxBbzI/2EWbBjIuHrMlTnNHxSN3TfiyilFQMyeROmRZyaTULE4b4/aWP1I3bGWSikkQ0qSdvCMNwrHcsIwlSc7u7/Z3J8/IzrYf7fuqAvXfcyNzZE5wAkhU59EWX2B9J/9j0kTjnS82rukVQCZ4bwIHJqSkYPkPIw5jK6THcLATCth/ZUV/I5fPZgE63WHhh66lUQqjXTfwFkysgweXtmcf+EAuyrhdv+rfzZXyappLmlt/t/FsZYl0s94lM5PwcOhQUjk1LE+2Rw7h6dPunBnD4n9G2bcFmvu57Nc8ChkAmKs4wjQ7M2rZh1nfSjswt0EFDKYDfSgxaLXaoMEKveio7KGVSrKvzAmUaQhGgWs6YghpdCZTNah9drZMg67haDNgud1TEZ72ezgJIuSovrlyXGjjMSKvTkjMhPlz24MEGCxTK+63LjRVFCFjhKvu68I/ElFJe75TUCYnty3f87y+N4MiVba9BqwOLdjDUBiuSf9RwQ2NAOyXj6DDSIl10r8WpkxQoNEoWI5AS7xVqT/g6WY2+UmG8QLTQvyE5D17BU7ndkQsgYvCm2xyEOIqEBMIk6i7uZ0eQP+w3iUfyErRG5b9ci5FlrXA3UrBKEMoHEfflmVsU/kqRXHGZCAcVexT3s0/2dbsFnGpoPEl/6+2IQgrK3Fiu4GQ0zrfp+gfiCH49HPFOVyIPldQBTxKRafpPHdFOWQeBsvZyR/NhRxrR91kWNz+piBMwKVCQKWYQ6grqOHCqzIfQDmpw2Umwyz7kSjMJGGF6FGwab/d2zKJT2x8DapuEkPG8StjTG6zRp8h0YdP6zBhxrQE2WHSOi1fgULCZxnPTAhU6oxb+OPkJfkWWVLUs488/bPhyDzjSi2HdDypScCX+EAUwMONfv+B8sOFiLvwG4qqW2vrSKCZ1FeUX8a+TW/yLILRCM5aE09lFJS6iX54zWKs4CkGTcDLM3q907q8USPIKcbNvN0IBqOCEtPU14ocToJ+p6hfKvA+O0ZSYJ9aaJar8gf1+NRay823fFS5htPbf13jOVviQAQR03zTBDbr228x8mgxQ8w8r7oQ0wDLOkiMHjCny/Omr73J1232OEr/p0QlT9EohD1+0im0Nw2mM6U/c7+gfXQyK41h50V/rb0woGAseDYlKxEpAmyOCSkdaQcX2wZ9CNvD7WtDrs5nzFmYjq+g54gg4PcJamtR0zZ8FoPG2wKhi2HrLCpYJ2sl01WC5zd9RUV7TkgrS7hlZy/hfMyg/QnBH5e02RQe0i+Q+tRBXXcSxRU9V0rJwIp87lcD5aXfe2pxhaD2nvZ7d3CQn8w1IPMulM8kgKUsNVsfjFy8CeBRK5K28Kvb3nmPmuV3/1tldYPrrpgTO4T2xcopK4mRauo5rXA+bpqQXABFvehhZcW+0/DyqVisZHhRYnYBbpSn1jbAoa6PPQ8ygkBOGybwKJV2RmbKUgUp3F+gwfkoM0fYWS0EaMQOZT/CFvtWQrLu4zI3EdgwSHvpOoJymIHS3Ud5cPo4zxz6vTT486EX2wwfkj2OMSyR2CmNKWhQBRB2NvO90vMEyK25h4ZOfUwFXEcMmWSyyj7BTZnwz8UkEiUbuoa4VM2swseNNU7gi4MxWG12Rgu3StCxRw3YIbATvVchQoAXy2D5QS0yZ4+Dpss0tsba93uILfQh4ndsLyZHRRzUvkxPfK40KyRsN6WLIYHMDy2e/ez7SlSVw4qzO/TeXEwiWUuCT9Suib+f4PjhuMj+eNx0Y5Qxj8kQIbWS8K+T3vhsZeHSwfvMxhAyA/5So+61poKEDXekTlfhW5L2GER0wx7QgmXv7mdcm68XIDPq6a141k2EcqjwxAhZGHeWs36uBWH1jjJ9e+iYltki5b3oN0nmM/f46cNFKQ4X1qJ8f2dSpd7itbxvr8iJs7PynHJAIEDz4gnoeSHNiJHEaoPa1/Hc/hLTvxzYOEL1qSu4JD6rdnaTKNEhjhTItaAvjSErqTecXW3A2qlXN2Y/62EJvY1oH/Yyw3iEhGK6Jbkbo6Os4M+v6WzIqlgIJjkHZVN3yixefPUK9mp2/v6fBk2KpHsraRLL86gHiroudT9ORH/eygu5e1rsC/uUqrQ4YgPrF6wIqBKhGAl3VPwcnUNsgp83LTsDszAKvVLryD8K1HaLegdIL570Skp2ola3rVHqordOb3C/mPAz9SN5FoM0Xizls6TsF93SlXPt1M5+bFbCkezzNRMFBo0gd/ajBMA0MRQjWcAlOT95bhEHzwR5h8+A0XW4U9CImSoWU3oRd1JK/QpFWowh4tEePkxMAQZxaJCCG1uy424Gn4ocRvZ7jqptTWVXGU81sb135bthPlhCepm4xV4EOrUangszhJTZquTJMXxtpbn8DX7pTmevM7mkD+Wor6t7XjHPY/VteUyJnsUeXl/yDXvtYq5A3tr2UygFpAWrNU4lE3xwAq0fR62HE1DKefAwVqLOFyCZCQww5EkXt/Ir4RW/mb1UVYZwCnqPQ1Eu7gZKqPz0HUiaaGtQqdz/dtav8xXtOOA/SkEyMOdzHjdJOIm8fe5huftNZvnZNFisTF/z7Cgl6mpODlHvT0DTWFdEQ93ur4XfiUiS4AbXDTTImPd9clup2wAt8s+ez8OHGTtIWl8TQBnC5kqY6jTSSZjfcQfm9FfK8bwe4UxsHuUVwJ3H4Whv8xpGO7yv67voTaRzjq9u/6nnQAGY9HHHjnMCRCeM2uP3lsS4MnvKYbFrvDqBCcpj0yC+zp3WfsYYtfUYDeOM+jTeAU4RVLVn5qQSy9t3b0csrk9iDFxojqsvpdrPfrHu3gNO81g5p4GIHss4eyfUm+U4qJLF9tv5GGvM1qOZn9YMUCfou/pdoJS+OoCEalXXPeitdOSI7g1qQpA6/N+AcU2tMolcjsBrk9NKEeGKlgv3jt3rNzmXk7Toknh1314BW51JpBhMFwVE4djX4MCkc7DsJhpupQ3Ssw/7fFYkxQ1FKroB+bcN0OGU3wA8XHMuyRcwK8wwj6MpjOQfhNMKUqT2057mbZjC2KEopEws5lSoVDAcxntegnZgUcS0eJmO8I267XrY4jLvPti+eiY8gfcKY7P4oRIBsrmyjpRQeoakR3K6ei328xviznjyGWIcjTyAYFA+uoJ3YgNBCFyjGK9UfLQPoQpCMJpdzHD8puARxEk6AWPQZvk2QYxBUbPVJ6Olc6QttIfP+dYP5H0yhudeKoSApPYLzl+d0Y8u11dqZWPg5mDSOTtMtr9nQo23EcVmqxrwRIGoEHojCAgABHYFu2rqPkj3cKkXbGaQ3z+ikWjFCd4IZFmDmt/AQ7uzHHKq62IHXwvhiZWcOPJBo1gr/bloXV2cvN4aqebtHCKEg4gFHBtFjpy/dGb8Xvub80XQmgnRpr0PF29M7GveYaTf3qGzKqiEcvqFfKTeGR1c5gSQSJC47Afpt5kJGmxt9TZmtCWnER7QMDLdgPf0qo6kXx91Ii07wbfPZM+TQO4dmrAegGCEpJh++N3V/NLPXXv2KHoOlZlC55c0UaRDvG08ebBDtvx4QbPILtWeXQbFGzt/5SYd0uyakh11V3vzbzlp3O6hkivOqENNxE8HuH8St/JVuwZvs+IZcvn2iw362I8PDNgKWV2tZawvElPGOGNOFw9X66JYRl8q+uB0QxtfrIXSPC5tdNfFS7Bkmg+ji6F5A9t1bq5R7BVNqJO2L4BficdsXRYM6wn5E6Sg+P8Ln8nYVEikgGexiVd+h57AOxuIKmwPR8HwSd6Eba1ZY4YlncyV8LKYWAvtSvtSnEXyp6akm53xG2+4Yga1Fp/LwqDRx/xHTKei4jbsX5/yZaD0b8oF/Wx7JJoeQeGQZox/5ixwIsccFmvV6Y5ycZwqcr2zXbQWyQs9F1DtpKyw2m45TUi7l5uig4CPb7JD0izZ/JI9GC8EuPUYkvlNAySlZaXJ8I+np0CZZY94cop2Z0/R67uLZXMLx4McVd25N6P7gKU1fpcRg0ud0YYiTDBpYuWzm4ZBJOEGnc6zql5oSJotWuDkBTGbb3Dj7ltZ9Hxq50lWFlixLYdWCnee4lLLvQcThNYBbAycEtxzoSVm+WtpaUDoYQ+nHRBDVXc40KClA5jiHIxDQJ4KTBDspkRgWzIFdocRaDCIFyO+LoNeSUOFa4NGfp1BCQp9FFKmNxZwL07EhZDjL9fQY8h9u9/bQB9p0ixUuQNFltVgLPOMMCuqnn4FwGctzY4UMZ7kJUWtkJkPX0cw3tIvqf+ROaAizAqwZA3uuEG14ivwJHfj30MRD0U9G9t/rGjcqkwL5g+ILuUIAFbC34JRIYx6H4R9gZTKDTxxOJFj2lZSOWfvvTZFe2VLSUh9DSz8S5+d/MFXgfHyV7GYcWMUQ+P4+3K1dJH+RIWWoEdklYKwmPX6PdyqCGl7Zh2PR11JmV/O0YPNt5GrphgXXp2C5b94FNutCUYnEQs7arEGhnKHgpHY+Xnjicc4c6mDIFihl+lsc4YeL4vOznmFF4hc0Pu5fpUArb8t0PBcQvLvME7H6de7smXLxqt3rAVQ38erWhtx1khImfgPeQxQiV1xwFvLxp4sG9TkmVhDslU/wMv8oGtbeXJ1/UWlROMmB00Rb0/LhMHTVusDCcNIrSVfGTE1mm2BGG/MvNTpKJ4bVYW9FPWAvzTGMMBbgUWXhFoejiqR65lEznfF/3Zh+oBkAYGB5bQMIZDFNQSLE5ShqtYdvtvkYOqbQFOOpFSQ31r7ARzqrE2fuL6GLoPdGZToH/ZklMF3cxoDDUdbUhUFLux0LeJY9XHkHxSzllzoPE2dv0olu145J99LyqK3vMsL8i26Aa1WRd70U2/lOboNFXLwKFCmputgkrU+x1thW0M+23L4GKnu190uA5yUMZAxYqT4PBtmVKOYDiY0xSS7JNcbSaY6dMPjI3Ato5VhHr84ZcCVhrhLChbol3X+6Ilfyr2kyF1EfZwGHlOxET6/zku7kTQO1+MuGnXLM28dlau5Z95ZA+ZT5gK47nInURLvIj3b2PHSyB/cP6WErzFUoX6357SWgEC6aU55SQW6UTf4xQkZJOPzw1JpC6Hd4ZrJxz5veNKiy/aclLHKSxFkegFtLYEjSb24BLxLSJ+y7iSWMmMUPjlg/0r6k6BY5NbIo0iv/f1m4IZlHK+2mXLWBPyAHpID8eCDtSRirDbcDaLTun807oYlS6F0t3MUrBHDt3WeiQis6U1a1ssQT/CNsqGfZJ/qCclGHgHikFNgxs9ylulrRFv4jZwPEtxVHWDSLZ6EnQ4eKR9dSUrS4QiqSercgi+T7n+/PXMbVGjTfpM/oU8rec5X8QVS6N5faoKVB/Rvc+5OxtGCwlNk7WUtb7KnrZk2ssaEQGw30bysXYwW//yEHsfAthEj0cWWUGSfh/lvF64vafNi68pILWji8Zz84TWtmL40uMmXMPWvrgcz6zthqnd5fOfLjezh+Kud/bKmiPaROJE0em+suQ/w4X3DLGYeY6QKCsDDONhgDmZhnpfDEZMU3GiK3jcTkazBOT6d4ZFR13pnUi3CM1gD4ajTZTcb2OEr26jZ4ycTHiV35edsqzkEIjOPQAmwWufxzbx4+ccZJvJek4yHf/hrQgmwwf+IlTbLsh6He+GGTpPutMbA8askmti/DAg6pV+ebPkAy5p9HKmWbV9ykIF778vaTHaqtqgoYRT2Uqy3b2l0PsDa/pfUSMlEnYyDV1VzbA0AvaQ4hGiGMLSxD6lSy+IQqPJBOfUvlauoVIHlaDV2t1Gd5J/jKw9ZU1fWgDSQMr8y2aTHrPH7f+HKR1py9ATuZTtL3ySEc4DqVTn9WvFzLm7pGTxxUDKTOzno3WZeu9UbsDnLvrGCZQOX/+7DBfu5wwSdwj8v9u04I+trR+p+loCVs0gd9P4+80Tnw1UADu+IoZY0yoBC2aA1R05b85ndEcnx8ruFQIx4L9d+MoZcf7BGdnDN7gLiK9BlouIQc/sHJZW6IIP57PGOmkzsDKyI4HqQuPQpc/PHmWGZMb25b+Pum5GEpMfCxiA6khjMhBgvj7E5h2qjjUEtXx1tuEaRwUPUP23GuAw0wWkFu4F/lCk24eeNxQ9bypKYDxZpGU6skKfRwqUNlo+18ki6pnQlOjOfb/v5k4bsxoEB8tvvXXRFWrFgwIYJHQpc57BHwRHfhZ5nsnnVDbU3d6VLYZ3Z4LU8M89tSaTXJLpyBxlIoCmoY7rXdAb+JMWexBATImQ4FJsOdcY+aLJ8dMQ8phis5Tp7Vv9RJTTvoP6Xz/XSv1jOfU9bQVjotYJaP+5TT1vc8Apo3y+MtP44usQNYmt5wOTSIq1DUdFgctCcigkF7NKcL/w52vx2NwJuncW+aQzey78870eSuywI/u3DMfZRvqdwXoCk0qczfKWfvSBmjQkNrCWssLWdEidIhdbVZfnvfcvaePIF6ygmS6r5qmBlsDiSN5wOYR3iY6MvCJjs20y26IgTqNKygGqytbSCcpYHydTj3Poc9B1a68scqhvhW70+0CYL+FvhemaHRqMQLoPkOZ2IN/uDBTj4I7lffJ0gMWTYt0jAIiqsNIxGf/AtCDOYyUeT3wF2Kq25WEhSlE7RGUidE0zq1zPuLscVFQGw8r8HCq0+MES+YCL49cUJ6RCcZpkgrqU4X5/r7SS2Mm4ICqDXABloayC7DwQqra5QR+ZelSin3vqAW969YO4L8hZTGIpvzdqZ9pmr+M4GOtE9evv3zjyFTue5PtToQl+mSNfgCZbSXwX/K8Jp00vnNZm3KOKDWjy66jphbntkelCY11VwLRFyb+NgnLSYQUUKiR7Gywu9eL+1WH72YSSd6H8sQy+T3zPp6TDTUOYkKK4PWtDP3MrqdoIRbvUxAerdGIabU91QWi81efwzZCyZwy0cBjXxzsH63BYXGMkPPMvyxx1bGttFgYL3hg/xsvY9RDhPmnotHSSe968Zn3URvsXZ5MMGn0XDjDCxojFByre3OHYhDE/6MHsMLz+84yiH9cElAljm0ZT6FLzMhOyJzxCWkOoDW+Y6yPRvj0KRlgBA36pk6CjSbXkCITip9E9sgrOLGNJ1wo4DaXhlONJQWPjcoQLzou73lQA13YzDZg+MSbiZZowiWs+u8uCqSIOi4IQQT0JqiROo5ZRF0md3rKnfMZkCpSPBacrJMFo9By38rPJUvN83ZmozUE/r0JAQ9VCALyoAVTwCzE2kSi3e2Tnq1jClVZchTXERWbrYx7MQT3cAFkxrDQ39Kuj8p541LorO1g+7JrE8pnlzZR22e7G2AT7697A8X+iCoaM6AfIcDufQqkYaeW5bUgENqepTsLmxSPPB3Na4xlk3WIqeFP+NXTTcwUVoJcsbk1f7QDeq7dIeKfdH8yaMeSBnEzCeQ/XpXR6TQScXgNsse8Z1fY4xUuyYVdv+BZ2+pdPetlmU/buLr45T/3Droiq0opZ5bnysT2OKJtyEkizCqi/hW57h8OD+RWiczwCsLEoOKrza7mEKLvxJfXc29mynr8h08jnEa+AGxuqiu4oFg2RXXnfY2KMBzbjDlz0n6tSdW4+ERYyJFZs1oYJVVxVKYzgklUM4g7PZ9jRwXMxGqH/jGUoNxMnLd1eDFaIhmRJBS+QNreMXkZXrV7NqPLO/dDPqmxF8qQUzivZBjbGYkUtwyWWgpCIah6+JoyeKE0mFKY4sWVVKhVW5ttUzNivWGLz4rSv1YxmNN1gfu6vyFECNASR1cWxX2koTVCQ+4iM8+t28nKBhLkvOVVxGw9D+9k1QkEca1IxvHA5wtCAxLojDJBVQI9zxWINnOD9O6y3htovBFAPjXZjNbD5mH9CGzDnTErkKTzugPrJYCtK34Xwt5Am0SzGXkEi3ZA6rP/uuRoqOGrtS9Ytfmkf6Z0zeELp/XXPpaqNv96JBL8rGJBhG2FJqbhpWazJRkBndaElpuIv4MFwRlWLsINyVymdAPVJCub5AdYL8qh5NwlAKyQixA5l2GkUS9okW20xmV1+H2nUvKvaMUacWvgsIpSzP2fIwqmJEiId64DM1gyqa/tSkglI+CtDOUOzT/ExoA2ttlWy6FqnY27vI9Iua3Z7H1SC+6w0DL5QZAruldYA3I7vZkGiiQ/7yXcysq2H3PrvEhyyuYFgYhbC4LTj8BIXI6x7fynfhIXNkLxfw+wvW1IdyDF66otEkrW+GdzcVeHpP6URyDkzQ6r/L5T/BwIDfAcu12P4O2BlEPIT2Ouj7PEuuDMx6SXTyoh8ZFOjn0F1s90A8sczuRLrkaib5Uc1a1vI3Ov1QibzHs0CidYnxRd0saFwovZsunnW+fHcn9z5pLif8513xqfseESzpEpSQiUgdP3kA/H7LbbaTWKf8BwUDtTe2nX+r5ucT6n7CynYRF8rLL9kfU0ONoaDOa/0/99ioawQVW9famBLkukHlChi+iWBd/OglBh4Kda3+X6EQIH02EDLSyzy9xpzVdh5sM87bRUf6wi54E024OO90Q36LKKLBBr7hP4zlC/9HUe6YI4zJmoE9TmmIqFa/qNvhS7777n2QkrwuRywiyRM96aJ+zQhp9sy+ethU3OwX5ny7xOWVX/xWkr/PzcVKPtdoy2fki/UEBztUE75GcH6/gejqOnsYu4rcCgyLfNwOhmsYc6bH5EAPksaSW5vNFkqfSrlptzXS/WS2PxKqtDIEcWArljlYjtOPGu1og7znosKFjSjI2rbn29N0r4QyWrATKaT2nc0A26atyQvyF/ii5RnsKg3MOEFeJnDjIt0RzxyCo7T2/0VteLoqxq2PRwzfMWYsqTeyy43lr5SCKrZjTPmNhXRL2GyjQ5kNlfEjWCay4XKkQfyLCCr/EiEMG/hzVoqbu0cUXaow7bzUVOtKDXlyOb9yHDoDvw4rMNf+CYaVP9PpJqMTAeWAjum+C+VIMyfSVtdcmBqdOkJjuSddwoq7frlikilLKq84s3aFDjRlanwq+nlG045qb8UdxPuxvr4usiQst6yjB9pOT7XE4Wg1dwrsblUYLqWTo4CRpMPYypzXnj2xi0c+gNZ9xpwFdxxxTSFJ4DE2R3vsEao6KohbaNUnkzp9KDrOd4JBmeSpBfNbXGR3v/whYADmsKMq4XzUoAL5MgYNNMhhxCUnQr1+AMHWsjETZ/AHVCYyqio+0UYRIc6mFHiyroXxKJ44sc5THLmZF7xN5b/iBvSuSkCPcuPT9OG5KUSpUZouLIcvR578scxFri+JwhrdnhlwlOgAxMKqYyvk+X6PHwleshWG45/+0ki+NABYgjcN70KfpKhTHkU+1h0Vn2DmV+omvBoT9B1KyWX+0/GTDzg0bEDSUSUOkiRAEk2BdhLcunpYHde0cIaSneYd3se8Pa1WdtLI5o4pJ+H6pj2+4aIj30xyjR9jkBpdAPlAVuX8kTU5VMcsU22I/EocupM9nOGyZ7opYWuQB0LQIvJh28MWSGG0E0eo10LT/Ab2KMAJqhNxXx2RM0E2T/DpmJreaGDcB6VcHhbJgyf+oxMToks4IqRHWW/0Rm4d22yCQr0qOZUYTEF3gq6MJncW2yeIS5+BT67PVAhUhg0THr+QFKI4aI8eJ+Dym8x+32HaE/oeKKvuqY+UH71iSx9wV1TxmZjR+cawKHaZ1Yh9Q5kpPNsb+n8fscP47REKY0PH4tJ6fMlhm8bJZJ52z/jxJKK0bTSqQqxaD+dAcA6oGQvQBYvgEq0lK+ddMFThPWzL0UI0SWAxqHFMtSnd4m0hgS2k0D5UL75RZ38+lEsLJW5LN1ZwQrPoEh98jdggsCNINUu/f1F1IKZAdyJZqgIuaxWDHeJqRLMs1cwpJCtzMTVBYRQjvfbxqnjcUpjGo0s8riws1JLhsayFGYhOUQ6mQS0nEOY6Fu7jpJ/orvI2J04FOAKvUsWNJbo3gmgrEfWaE2DeEZAwx6hJblUWVFedP7xRn9bT55HnNCZYZMgeUHCiWKeARlLOfs/l3B9gWTYqnlEucB5zxwwHKdQ0un/DzKInc2bE/yRwVeoIl3WR1YGV4AkhjNLsVZHWrijnqu7JFvhUlknS5ns0oC3iUq0m23wDmjbz9paf/j+MvbdWlZcyug7i4J+fap4DN1X6b+PMW/U7/Ps5X42t9kCqZhlPIZGGL8p/rckWL+T+WRbIdzbwTddx3Rr0u3ckyTpIOB0FNWMNDBmAxm+WxhwIpwOEmSmmcpxr1A01WH3aj9UEx7okjJmjKr8DdJEtqoCsc4Fro1CLW3Arad/vRJHbjwHUFNwMDVk+PF8elXDFPDzG5ujRnYpA9U0z0z9vepGwT6xKrf8UFyYfcpYv5BHpaPgae97YuJJH42GtZoUy/h6XOGEDG9G3x+12wo9fE4RTJYpVFiaZKee2WxmksKTymG5wEafYnOILY6HtAWvkAcz8MjM1RPAcBQ5EnPyt6fJsGPDCgKYexGR5TWG2gzpO2irJOr9w2uZ2hTHPuFr/MD0/TbBGfx9SvhE5YQIIrKo+pWHtCPNuNubANh5UsWVjfSzq5sxhTOn971wMRT+s5AYZIC5ay6lhQHal2yY/N1MEa6ztU0lKuiCpvuN+2a9N37S6qEdXjgsNn5/2bCA22gTrvUwJCoOwANutZj8zXtYrzmVZb0hjgNRYPfn2UteJiJzs5YJ/HjLdlShR5mRruPvn9CTd6h3nFFMNvIey7YxKUCtczSBn8bIvcsHLSapTCxeM6fTj4q0kq2BLpbElT6MHl7iyW8M+LWdWZ+jrWqZCWzXG88rvAh/ypZEGgp5mOK2z5cts7T8wzTpMrZ/H1lenEnwa5cDVV9f9HMoUmFOH40/wmq1fB+eRwBvkfNwgMN3eV/VZ+ajbc5KOiz5qsO/kGv/dvsZqvNZ3I2VQ0IicnQcN0d90Q4KV6ATSPAa2UTtkXNMj88yvv5b6QRo/xLK54/jURod4hMAh4cb2qr+zfErQOIqDfFqGzCZUyHg2SlcrgVZJ6FGk7hudXO14ZzuYfoUPtsRIAj51dwGDt9bQAJzmeQC52pHSnJ0WQYtNmWYzdM6VS/8W6vVtyXJ/UyRUn5ITAxwDPSys/g8UFHYA5XTvKWeTQUtybPxJZyJhQbUXOy1jcbHzqk6+Ldu5P5Y4a6fJeF/GcqO25g5RAxtnJtbygbZi6ApBVlb0ic1CV6wMC01qVieqEG6nsYiAPnqyeBO8oAc3x+99StySlx+3xw1L0x+KocrQAoMmIhPz+DVuIyKqNxfYx7re6ccCr6jGuS3KWVYawPb6GcPZJqbbAhHNoCNTKjxNIMWjpDdK83rfidCyg+Qcef4QRVGSwTOzxrLjBg/fR99Cm8nDMk08MvZN69SrV9AJcsl/ad1AfM2VEsqy2ZInnLfoyfhFwgmQD/scnIfwBAjLnFWfgVwl8KxHn3CZRdbYUTESk8mZp/05jTNb8egi+h+kJK8N+Ara9heis+JrW8NP0HpuMkoM7/ZKwrz8kdR45WBy+YhTt22lqW+0VmPhFqMQOO9qS6icryyugO9T3Z0gwE5+qCRg1lNRq6QxlwHHjjMNYF+YnTZLWdWtEBdjbBaovEzQqPz2j1PDHGhr83p3n2UEB82qofJS6NkseW/B1pdyRCgcjMcdEmc/oXoJF41pahwEcvtN4I/NPIbmetRn0ler551YwG5Pt2ZvavzKxDwEoEA+q+40kQ6V2SsPI8HW/3/ih8p0svufSVgxKDBMJrqwwlyvoRudO7WQHQOd1zcYQfAyu40mT3DNQdYwxWFx+uzXPEVbSEudeHIDc3E2kHqPUayjZx5PmZi2qOz6/GzlF4Oac59BVyR5MnV/ApuugMOQJ2R8ELpuJeGYhDu5V77hRXMgKpFBYrlClNcYfp8jiN7GkuOxjmwx9so1xYfAq6TnYiKhT+jSNg+tHztfazLvxW4NGizAJhf7N0+KROzNR6UnrUY3F+12HSwrcyn1wug2sYnV3SO4rTPL2j2GaZ41NGaCRmFpW+yJyJlKtRXCwg/x/zew9BB4zjpvkNkxeP0B6FpsVSnwhhWX5SZfqsIqxnKCMyoEBKQsUBnXCoXF5lW+gWWZGl4Mv4T+w/zoNMEu7BHsqWCxNbyAKyWyN4PcyTmlFJR77UEAQo8IDMVBDJcrmjXjU7KDpTnO/mmZwnNf4H4hKhJ5DUfD44u8zL93bqo6VESPBd2FIaT9yFjwKKakJFXADqLqlyA6Odryq+RxQx7vti2VDF2H/kleTb8uLt5cPRROKvCIydK7g7F/9RAVzE+yFsLU0cYVuR4M9MjtPRW8pOvD2UjXIwo9654eCb9jbmWMeB9D8yMS4FjDGJF2HLzJHw3kSpqkXuUqTl00/hrCEhsP1th4+sYTjpyiY38mdwI0pfydKZ93yvgOCw/ht/JyKlkH2x9l9OZYG4xn1ruVy1o/WGgjJ78QJ1dz+8MM++rsMURBpfqPWLDhnXnzkXhLo2KcjXNI9APaoUinI2wjr/myvhbl4UtTSHOPM2tIey3f5UzEyds/QzHQFCSosrj15upu5dk0KhnJ32Si0aTl1WaNzSWNLoVoZIqveJ/qaCJzfM5PAdVms5+nz1AEVOxpAEH4oq+jreNUbC4BOznk1LYnq/3qQhFQOez0sCRcVT4BFuFrB6rD65tyfEb8aLdnmXErAZfyqNvjlncWWYAwRoyaoqwxGla4UqyQkteJSb91GcCQB/pdEFSueVg6VhwNYo8k8dUFajBWVgF5Oc9eaEwXnjxnty4/wasr95GXSxVGD+w26Rw6M/6+iDJwcxxMB8iMjUgxvVipm0d0YaoKDpXzC40iVK4m67svJM15MCmXeF6XIbAXtpJ7MqcPWokjmUNKrwHP/L5Ozw3AQyHrGpuIQ4Umxt9DQNHPh3zb7JvNMQXp032YygYDB5Zp8gQH80g04nn/vP2ZXiBH9/IKy7rfx2a6qi5Gt785iIsVq5jq4Lf9nuIo3tBMpLCNx0KfqrPxUp6PMcif5iFkcLEW5qRr2IA8Q8EF3gznZeYxAoOm2qLYnLAawEV79GUzEcKRIxGS7489xAIuyhfdYuoiO8jK/wokUhE9jGa/l7WxI0lP+nb/iVxwh1PPFw04TTwepOp7ncTV4J8iWc/jti4gtbo6sDggKFKkV4bCwA2UDE9u5ky1q+1tJqT4RhH+Za7DAaGbC7HQ28Ux5MBw5WRH1+0bRv/qXKBzbS5rxzu1aBuG1BSvFu5+YO527v8dAj/m3S3X764pvCdlvlwpPhZ4B5EatAl5DQsCtBFgKzl6RELJeAXOrDGNFpyVFKshCIATiEa9NBQKgXeru64CM+eRzhhXSv95qUj8wPzLLL9nkwDjvzxB+9mZEC09VIx5YHqEbZI/V58koth3lcNn1zErT8N/od/Jyc9buUsSqx7RE40Ra58W8qe71rIMkNr5Ee5/y18YJGtnNhDSVwuhGxmFGhZGEgcAlW1nAQAzxp7I/zvyywhyT0E96f5IPA+PKcLY9yp+pgJqO4k/wYeua6uGXRJGiXYIOQkWMHXv+L0yYUNTAPg5b0kCnvYtUqMKM4EvulnOVesCAeL2Tl1XVBgrUbWQmWINMIu7sQRrsqXL6EEqjodJ411Wt+DKuEiR9EFhuBx13h9Mj8KxhQJrrTaQ/Y8fCMuYX4Pxhaz28Ixy7vmNS1amYvcUQaqqTEjm2d3zfIDxqhHe9wofvZV9J/eCpUf+cN38UaclzEeliH9m+L0GVNxcSUxEhrSBjYgRmj9UuYHe69fQBxfjoLw8/HJFxoyfUnrnQCVwif/uGDvKj+2KFOzmF/nbnTzjlLquJeMvlogX6Yy4Ha6rogWzLSunKW7FvZbNxGh1eJQfU6z+CrK1wklyoxswszEFwf4fHGvVr/Wq1umcBubVRn4K4LMjAcfGzG8R1hHAzIuocm5Ha3HbJCWMfI5XVO4W2f/Jg/B0OWDtiQvy++S2w6NqGBdcfo5aCZuCozVYmk3tWmFmIRpkSj7EXWUA2nwL/CpNPCcm6haqyY+YfzbZ1k14YbrYydakz9gJpgb3OJQRCTwc6oYk4FJ9kgTSQtiKT0Dnf2Fprxg1WhpzAR0K0ut/Lnw2q1K31k4HA2uL8xkUzSxVQ/T9/chz5Tgc08eoZKDk6MA4ZUlPK25eyoQl7lCdxSTcZMOmXEpj8f9TrNNEcn622Zv3zQNKXb0dnwqlVNOudEzW7gbpuQYooBq2rNTcOIYiwa1tNx+IaVRtNOZYo1722wuHmtvQyXzR3mMasvfpewDRBwoM0tmr3ntGSUGD79PQHyDqo4DQF1r8ssdaXrhOxV2Ag3kxdWLMCHH6Xiptlbi2jtmcEZ77YdT+dZCGh1bHXONtKpuUbtY5vjOqOf3FRFQNx2yuBUpXmMXH7U5jqiTlGcT/PQMq9cxdoVjDgtZfdv2Ta/ckeKfMXsSkM63LWxMnx9RhyfSUtL5Gb0CImxqvDpobCc6EEdbYIokGdSFC6OIVAGfkjSeFMdxIcVeT68Eh2g6pWn71rVyzJ6W+0WslTQlrgdmgrXu4cxMkcd8CaU/60NXxMmmPPOtxWCU9ANsoe0CJx6LNKe/FIFP0mqbs6IYYEzHFRVp0iMgShspil9qIVZVRmwivek/WKlbOPfa/s+lupzUCOrxeY7G50xM5P3BE+rUqdhvEzV42l7I65buXAafRu4tBSOeeu1zLPgWDqai7/cJhyfMtQvg89v/MDju+u0wUgdlEJgKv7cLaMQdvZcScIcxsShB4rWPVVcWGvyjHlCmNwCz5qC0eNFUGaPg29EoIQD65CcjFHFFOrg1KFmA70ZL/9FRWHGN2dcHZuiO+dArIPVTZrHp22YGlm/YjTySnGGks8WoUWyMZy28yFCpZ2DCCcZUwY0fcIQmwTfne2mB5vx4bdBPKn2FBLxt9CkgjloiYa6RttMlS4fx8IVXRGyNcSvREXtn9gfwyGeJ/cXQq+NGMvwjYnh4Fcgi7u7rbuf7WByQ+3CTdNSOH4ElcWUpLoBRQefAXmbxigmqeOaj47jImzO2WGKY8gMmpFEmITM0U7FTEDJRvFxD+6uVxoEkoH4BYR/nUtvjnNLz9Z8dq/SG0byQ1u+TYGamWPyoRcJniMeT6AWvmeRMgTBqq67YcxuSWHC6JncQwiKL0pEhszL6mjxAf/hf+05KkywaMCE1kD42re97zTrhtGT2klW28S/97ZV/1Qxz67rFkdG/5pWBdjYQch78dYe+TehDEkzquKP9iFOJwmpCmo4r6UMD09jKuZ/SIffQ5RTv1jfmdky25fDfCH5SGjYeV0201ry9Os98OZtdKfwXEuI4omjoy32kTHg+HT5KY31U4d+HgxwXBu+YJfr2ehQMciEU0FJa1JJ6qvXxePT2rkoFhq1GTJTHFKyFYeuSH4HaZ+8FvoP3Z60p4yOJewveZzO8OEHqowJOZO0xV+zy+XP/ToEvOONz+4JRTaUbPZpWnHdOZ4dKLGeS39jdwDqxVhFARzFKu0rMieCulAhZsDAj576WWBsaI1h13wj/rPSNNtTTU2dRBd4BlC+B+KOzw+lIMrW1QTNdjwL2HNtY9oYp3iCWYHQuSi3aiuCHXdYzr01IQrXLeFOY1ohHmQFNtQl+U+5unxTfHbmgLd8SLbLKuL/WLWqw5VUnTVGp5+kF3xUmg4ESlt3jXZ8MYYIPiQN0pKXD6MSR2H6LZTQE2V9BUgw1ksOihs5fhbMWQ3SvyFXabDJF2B9AtPMk9whXO9xhUbV398vtWObGRnbwUcO4DT8xgHGA89pKynnjMHYGkdUY3uxQpEUR0bD2X4OdIPBg5Ly51JoF5lqZywkL3QzjNhB/qYtFObidnNve23g6U5avhdsP1Uzu6HmOrb63RgZWoErlkKonuezhpL1K3BdpK9SmNggDZh2bESg68epief+EMm6ZPURrrQFW5VJORZo2UpBMoqnRcoaZ8IdcfAc7Xb+rgP6I88vWq9mfinQ3DwEP+C8f0qNLAiADEYTuVoNFAdKFNwCqLO5nnZo/PGuqydL+AWEahQ7vj+mxjfplYJ3f75qi2pgXqK5YCvhLKf9QN5JQjOwCHfLkaINywSJSUJRAvb12RUshI3rYHHDT8TA9tfhQnHCnIhvR4FuWu+OCLivymogBTW8FOPPdj/Lf+1TnFofQ4+XbupOAZ8n824yB7XbA2IbniiwszqcLwzIucdwl+WcM3KnijtBWRwi1n7+tVafdLrS8pi/br2+h0eMqU+jrKOiSvW4YJEJiLvNu2ludLzukVpRehFC6QkSbdMQemr+IdURlAxLieqrSnwBnhYzRWNFAigtJXzMR2uQVCOpiNUi40py5yoIm/ytKs+Pr/7H63cMQ29ipJnnNJYY8rWjWD8/ZB2kIEgSYS9I486eI72w+Men1UiSIOVPKISnBY5fKlNf1eYlHWpZIJYtxSOVa34uCZatVWFzRn4dqws++yb+fH69+GKv/3Fzh0x7HsA5uyuFDAxQPdEt/fg4sZ4h/1kIrdT9ZXo0czfOXJkoCfAcu6qveKKHJAlQ67YB9uvjhy+G4pZ7ELP5ldR9mA5yJJG8mbiHVfnbaeA8No/hjULsD2EqxyOXP+gzPmhXZX1gZOT4GIwJwtRTzcv6WFxNpfvE6jy5P5TMUJ6YiBe8sEi8+++V4suqrUbe+5yUgMct1dlJVp6C0NJIdrs4m1qTVFyj6aIUVdioH/htQ4HBxc1hntWh1tdCTtSIW83oM/NcUvrMkUYZ3VgFxHTHSwVJEGkOnZgpsC0+OFXdbWdT22iqd64bmT+5KoscsyozknAxBWKDv099H/C/dt/iNzRpt4YscBGqdT3RGu4SOf99euRYbTaoBCijfH78utrDkhopAa+t0gfY+of68ciJGa/dWRhWNjHML3DSpKey0/xRpDlGR3uAy6USMdqNFdyfmafn0x4oVZZUFZSkVxWhu0YEcdktEBCsu7me0fTYUFpGKk8OZgaAQLBwnQeMIDUKivt1D2GxXD12IrrTnahKnv4ajKTH46g/eZ40Ucp09gJjnaqNda3oH0GLwd/Eg9blsdrBC/FD643E89P9dJhsJB4NPBPJuXQ6EjSjXj2wDYu3In2i7h84BQGBTWlR8EAq+4Z+KF92PLww0la4lDYQ/u+ioV2Y5PrxcK0fMH5zxgaSxoEoFUFGk+Lxjr/4lIjW/xi1REIHsCBCsjItezR5D+XdtLn+WiAFU+tP6bdZTYJVCkhkYDfPvG2sBwvHiTqsZnT+RJpRstSWGkhRnOnYkvSqoEKqOYJOefbqwtfwu+ej4K7YrJyOnB1IrZGAl+hfXZ+b3CRxqti1+BWCTnApumUoz4oqUWGoKWi1Awe9xzrch47TtL5dyXoPe8betcgQQbsUTo00xmsONK/Yb4NN7MuEKfTIEg8/wMaYvWepJFAKe4BRk+s87I4acGcY/H5/aJRG3Fh0bKj+p9yd9v4k+zGliazJN8Gs1TH74WC/6RUFbWD3xSitpscPgOrFM5o8xrx7uYd0L0AQHSFiktRnPoAU8BSZWPM4x4h4i3s9ZA/vyjvV8T/jhrf1EWgPFlKsNag3q9CrptFMfSv+VznU3ZTzLthxCCauUbrpkKfo9UZa8QD57ldFd/uekVsCVejTj8rT5e1QVw4Y95Xods1LagWjWsIl9T3AChcgfglPKhFZCAOhEKr14AS9t/ZUIczBJD9h89VIVn41q1MvwV4vEPFO3OcK8lVeBwlwf0jaHscyW5g4yt8b8L/uCdsBXo4EkG7gUdZ6WiNIGNrz0C3ZOzlD5GFjtzqwKliv89Yv+QAZ1nZtzU2TEPu2RIXvmF8GOaYjwotvHSOy9Z0MRxbDD3oqhxrWD7fFJNGr4CyAu0AHcRfa9dvrk6TGF+qk4FQ+2Tbl81hQAX0lgMy9X847BTN4tHF/3dlt8NLTkC5qJyYUfijaziw1sbw4EAmBnOp56kYGMAPmlaNTyEE11WmTFKcDrwrTGxP1ArcBlQJF82lyAPNjeZdHMXtwNTAC5fWqVLg11Gdv+OuBaqkHY6TbE8WHS/dLTMCs4Ot/llPo7unFYpph3BQwAjiaAVxLeebSKKhJH6ZG1zf6Kobt6jz8QF6xZuET7QVAOPOQMWVFqOs0FXaQxc6Ea5OMcNp3MeBgRAbJArMLfLkI/dwEaj49lX0F2ZgC6pGIpZDUqFckgIEFm8qT2o2N0iOdldEI1G9jrh5DgiCcm2JEg7ndzwWwePbK9hMIEXU3/CQ5cPT775lamULVBHcNdDsSPLlvtAw2LEnBjT80KFaF/Wxh6Pub0txJnXz92FHWlh+5bNm+Mp3qsGo7HW2mIMRg8mcQE1nN0ZtkRYXXDC9XqDY5kwmM46HRzOA9h/xLyhTsZRzw905cQPb3CvyWQsAVanu8HiG0x0Q1Sq1uqw6wYGQpAVZewTk5AxsDlsfbBHmd9pSYf4dm7mbAC9x+GTOh39i7ACBlCgMFeHJ+GbgEa/a/IPCBgh0zBjat/OauYeIpCHTrOuYDyK8pJlwBHu67mKiRJ6fLM+gwn+xwBLXfUKa4y0srH9Asy2NWyCaOHYLsTR00Qg8LpPnht37dEqU+hx/flv1b02BhIvMHAW8Do0zjXNCFsPLFLc6bn8t9P+MBpZr5kN1H0PA3e6TBO4jZKSxtZbCGP0zwb+s5i0sAUa70KvcyCkCwdCwYPEFy4vSSzaed9WC/VZsrMsgU7S1P1xYbLhTwcXvVsJIfFC59XxhpzfOY/HCcLNENTNExRBMphInFcZuCLaifAEKV97g+EjPPGTHgsARpiBEVSG7OQGZXriJoLyA1lCyWYxzfgzXxE1ncMyHLr3Aa0dDojZB2s76x+CxK5T0aFQtPcsxxng3lyMC+RnwHAWQ53peug0Acmpkv0Qa+O35E38cTB7+QPMTR5Z1VpuIJd3NdWt/iPLOPIWFtOXX4d4oX8Q9qzvoDMOW8uEzmd3AvpRGiVW06z5wbMVycbYUT8DRZasnu3z+DDyRorhVfAc9Ag3ITW4K1eLFBK3bJ80ep3mFz4hMpboFfcMHCyY3bJP9Yr+p8HxEKZ/Qi/1rTpcrOBStD0+xV/sWclSFkJ7y70YCUt2ze6kwPo/8fAmiBWLOvEPNmtLa5AdI9K/SptoHdK5LCaA9fphC45E2osjIfxkpfo0Djn/SxiEcWhtFCHtlEQO9tg0sFhhBzaEZJQSUh6AFJShte7tahqrHU0RGRl1rMY+KAJQxxG2DFfuseBQPy4lqmScRPqM4u82qtlgV2NLpwFh+1oiftY0mWjvTGwQZ3l2F8HliCwMSvpKWZLgVM4u7EgZeLjYDPVKf3WCn2qZHnnfc7ykD29lczkpX9bb74mw20ZM6T/da4lFaf2ZifCt9EOx4JM3nnrkBqVp3V03DNMwldrtwGjn4HaCbNpDR6XM57CcXfXQ8Bh97qBoGeXWfXkdP0ZZkRCUk1TRUyT+nDBVybUs4052Y3aXPli4Weqi9Wo/g3aIOQy6T6vJUaYUTNQV223vLoRM6dHT9TsAAF8JCLJoVKaL9Lm+PKCOnbRNwblEsuXhIR+K8E65GsC1RqeHBMJrQZR6B1cUxDwuCmwPIRqRfGoZZ8ofqsLXXV4Y8xUQx/ik9Z5tkl7pdf5+WduvY2qBYSHSM3i2K851TCXahwlf7LyUECNiaTs3eKdUCaNzjpywpsY36Cy0KXi13NR5Vg8GhMkuvxtmyPaKl20zUG4IHX8zq2A/afDt3iyv2VLJlywTYcUA4wrSlyEsFD6N3eCIWbPWouFoScg2uk0NmdlNpGjaumayPPrMjxr/rJOi6N9sylINraxINLFQYUtOZHyzLIuvoRN1GE0LQhmvRYgJVQ5UzupHbHz/4HErL8zOq6GZIRtMuunCODuUqoEy1j2Cyjx6k3bf9uRNiHpxi3izz3q6Z2bJcjRcddiuUsmRqgTwaUxSug647hZrDLvmJIjJZLQQh8/vIi1zS6KB/JWNlm68U+JCpDE0RAw9y5mUXVbf3SxIKDLXggtAslgmsWzBtSQpqDwetudoCMJm8AyQx0dvsPkMUXzMNr6i63kEyiifSynPxJ3ghtRIlw5Kd1xlNC2O0BcJ+q2yn3kthjknuL1ftYvGhm8cs9TPQddirURYrDbio2BWtqd5yYWvDyK6TiyKd9a0gSakIeVODAoGMnvmRKuRYCsuMv7ih95+ls6I8GEMJ/tum0bR00wK4GCsUw/sHtrBe7tEMe89HhXqdIjIAG/sglaE+INVVN5Xope0f2/PtBho0bqx+gMhFAhOfYhtMGMiIKwKYLLyXvj3iH8mguk9dlrQB+FkDDeZKtBIgicr8FNUHDZdZLwnBAltLlhH6J1bgsF7fDLeABiMUReC/9gkGJISxlJ/gwlC/s0lkYD4DH2hO9U5aKi2CB0g4jw019LIHBe86yxDaeDD6D9ZsaulhceUl2sYg2Obfj6MdAiv/qkJuPEzV0efrgmkByHNBRbhpG0SlJrjo6EDrXWGQFUj8v41XV43yVwyPxFYPnSbbysZw11LogYLm3jCrO8G9i6ZX3lhJcWdNXu+nE/WCsOSM0euDs5jQljxtF/P6lAf8XlAX7JDM+fnWlAojFnBQ+WzCpKSgnPHtRw+v1eBV1lbSfLP7rsZ8jDeIMtHH/o1IZD/jD7ruIJVoqpPEUgB5olSYC862IPEMMDmX2dlY4regKLCvArA4bT3XZr3JAW1lTMKucryrKqiFPNKE0lrewRZmACkHb1hr95NhXJpdaesQJgkZYNEbkyF8G+maDbhh3IqtnL+MDDgVF6tBzUvTeUFi2TbBxMinOIvGziBLhhrnCCeeRcQeTgCaLps63HNk7EVQXVCRXNDXRvahmzmjltPmStGgqh+W6UZ0VOi9nDkUEscClZChzIShNtESRwZjyGzpL6DryYOKY5CL1HsvPip6rEzoa4JK7WlIBALZlELJnaY8P+77po5E1j0ciofPIQycUuOvM5mSxoRzo6fezFhOdW9mrvt5AtlnMDICADqlX2y9Lgq+QvBSFz83xuvXrtRlClSptqZlt3kF/v5O10ZjxmUW7drh+mJoYvCUkLZb/YYdrn9XTP4kFrHK34bwqCYxcN9yRe642YT6i6KhT3hSQY9q4xP8LPlNwpD/BKX5yiqhn5oTsh3I+oPdjx8AX8UH29+Bv7P4bCmEe4Mj3wj3Ib6lcGvMxLmLsLsR/R11uIZ3k3mUbxtk00RvmZYArOMVTKqPGLyc0xa1wobNS2LD3NuXgn95hOo1dMYAlZuXmqwt03t7d5mT1aognNZ1aUGxl6zpYmLx6tjcfQrU8xOL6QOnBq/c7w8Dn2keDHO0S1dq+96aaD0NG0GOAWLmQPqVRHCLkUWImZw77To5r6S6A9oFKzIsksz/1/+HLfUENRCH/FG/Q1pwjEpDI+ANNK0IKHgxa3Qq57KGuQfywnFzAnSV13VL/S1gq0RbS/u+4P1tNzkU8X2DQ/bjqowwTKFnlV4mLR3GM/BkJ9I4OkHgXEISsZvRGpJlRmS8968w5F6OBQ2/ma51ndiXNv3DYcmm9cs97jViBGSAE8+hyrlpVFsKn8/KlAvH1Vp+drK2i5vXAN8/oQgNwFinfl7HNx99iuEoY/QpZOuu+mTWb4gipSH/K/2ELjLb0BmwWRfbU+x4YoQoKlWSruYhvKvNA9EET0EFjCLwJdz59FCltpODjL/8KorNSCPJkfSl3pw4rEAVwkdmQ402HPKJKLU0oS5BsNMiZSV49WXcsvBu8oKWV8wdoroSUsY4NCJBM7jpNEeGPlJ7x8GvCZLEIA41YZOapwQQRyYXAD6OsLRwywOVXQtCm4gvTbcTXy8YMC1ijVUsdSC0ND316NifqkGV8TN+oTcPtdm+67EAFTrmNfb8KsUgKIUpc+5u64eCnlToO6KAdapTtAoBWIvRMsej1erNiiscKKwj2dUkkSoGy1tMQQj1RLYeV+WBdPpA1o3x8m1kLw9bi8cqV37jsezl0HgtAo8NYD90gU7zNtKdR2zCVwwpa5NIIEfACALAVmZt3i9keZd5PPqIafeahXzKBVms/wYWzqxoN+sdOopAQNgNNxgia5Pi5DdmnZehbNvT0Fs5gz2DFmkIojnoyqCP6nAXazldFYi9L7K6+rSRqXuk3mO07MwellEsekU01M3oOTGjGpTCCGuE0blH604jyltzPnktNZlBJ2QE/BemzOmkQ0fSgs9A6ZM6pyZL8HpF7zBRMUjLMwlpdWDtVmndruHY1b3OWn5LWWbLYpMDwzOzTLd16r9lHpZUqfEiZwHhowktJrL2CdN8lGh2LYZhJeWr5joTk1vwJC4T/XpABvLwVcYjQKLdm24wTLFnxBiUbY+igRNPXbK2D5hFoeWI85Biu0U4Tj6JlvLtVEZPfjeB0jA6PYVBi7Jihkg2xkXbQF/FJDfbzHEcrGNbCKWxilWXjzNqcAZyO0snUt6bZGodmSgUSaTzz4mjMKM3zkHrdYetFO3LXWVIx5X6BkQMIkYEoYsJJETL+HRduCPtnuaSrrdDTm9QoRkMegtT4GkicWmAf32V9kl3ZmGpVpoFr4oMMSmAdoe8SYtkWkV5SwWRlNRpDndvdJEkCnBkKseSclSKJqOyNXx2G8noW0dX4LC6tpPJBgmKz7/UhXthR+/mb5UrSuFic7jgM5Q8L4BnNkACOi7erkUIUc1+oTTHwM2l3q8AbEuh+YhvIjwtzYlh2d/8/ZkrU3bBL/wN/RYo6xGiTYJrLyj/o8IgTrhvJmAF2qrtnFL7PhM87Q2aA9zfLgtAPNH5pyl7t+6Jq0WK78I2jQLM6SWCmJt7OpvkVkSWibq37kvkXfR846jbSOXk096k2zb5mg8go1NV1V+8MG7xPzRSlx4BpqEVFNZzOx9Uei+lrMs1jE9DZr0EBXZWKaqdFSg32STza+tqFwPCplTW28fi64pO+yGcA9rRBcM8k1gXCjCMpKoX9DM3AAA7RdeffQy/5qxgU9DAzeXz8zJsDuwUREC15KXcICnJh+gdipKK6WIRPb3lFHo7jsbKxDk1KSYElO8m5WbCQTMhAgRyymtiWIohWvQUSASV9a+2FBpo0P0CKHIx8p+NbIFjzh3oB+f9gOxpJcRIE5MnVMhaC1iJ8egwyPn4otNvncqD0eI33IwVN7xgElm5dzRTfxP4yTKH3Vk+Nkk0iuEHTSQfsP+hNWiO1stZi6b/iulDmQHptsD34lZPMkxCGaEH3qsU612eEbikvsCBeh/e1ETTHv698yiX1DQ+5pQFhygzljHO/QFP5Ah4SoiWZQae+5tO6bm5eag+MciNKMAOPi9/7IYIluFyYW8Tb0iQPnqHdG55WDhRehcZS+NsvI0czR6LJAYENuR4xeLcpG1OMla0xur+WbluRuhZw5n2NgKwvrxw4Mhk0p5ZChhBUOvqzAsAw/5aAl04dFpvf1Ve2oFcFTl7IQaskoPOulGITn/6ufAdbXrQK+fSiu8vef/8h3CIpLplPQWSrdL8BqvSL9RKjff0ubhyAOE1C7M02gk1U6lD5qM4Q8s8oAUX9+LD1E3GdAu+5ZuM27xjDqZqCcdcFMQeXd4dzHK0vOiHP8Tx7KRP8WT4xoqcXERUo27HNPLHyY7vHlCwNAq5kcfS156uYwtsOFZRFzet+FSP8x8mTE5k6ILNLgg/N7Oam2GsOu9RX5o86BUP71PDEYIpo6YvINESCOBfPXywff57DD94fHlGMltj6+AvqCFk5TyOoDrsLUAQCU+zZDKIC2uSeDyI4FzUO5kElcVmRpYzMJ74K2tWA9smHuhGouB3X9fQEq+lWIBY4QqXDAXq2n477alHjkSUuNM//wlsYouuyPE1W8PzDlsbWFslBAccSF9z+kgJav136lyzqoEkNFhwxVM9qbyhuc/oKVmvCkndytfq468LohCluP0nADdJZeCqcSoSsmbmvYTFuJdCLlR4jg3CmSx2q//vO1jtD8auayHnyDRPxRiMo7wGLUFY63ekIbR1eqf5gFr3S1Gw07ECs1LU5WQS16QiY5IozFI7K2idEo24DO9x8yDftJ+9ROIRuFXl8Lob/yeSK6BPdlYNvquqI/gEUJK7UrgVbeXsn96uHbxXlRp/FtDu5evzSmwmo460atO+aieq5+UX85Or8HPZ3RS2889xOnDb20OeSJHP0lMkskqnU35NCb+WH/0RCBIPrm8irLJwqStGqZYoghRAr7h0OLs2BMU5RdCHpJT6nL1tgApkqG1/w3pU5DyCRuBYFxgQbHSVtnXbaDvSXlcFUtmLc/FnyYL8z57wnVHCk5O86OSiVVDHfpLK8Uc+WFy7NDaPCwSIrwlaP8ZDXNPXdR88hu6zTVS6lAa8uY0oWFrGOSwtysasyX4Ee+VTa8HGugOAaMSMn7ZRb+jMwCc71/aDUjI0gujVj+QpKrSWB1me6sjh65R1fbDNpQi+tukFI2eKFJTdJ5pN4Mt8g8qftuNz7WpFd1dRlxISkU8CRKOJUfZUMvTOHV4QAEdDnMjTt0r5Uh6D7Y/uI00UDLP9s1FupOwmKDtvmUrcjzZiJ8YjrBJ8N5MTe0rVY+QeWo+Wdp/UZ3O+d4JflLRyeN4gDZxkwW8qv15/DLjgXL0PaMoM85fpWI5lrS2lLdUgv46HzSQKAbQOVjqVKlbNg9kTTAfdFK/ORsyLXcdiqTkndK8scdodeMoWuCaE04s6b90LHn26uSXHejOI0QlPJXrk2E8iaKMd1kCI7dNzvGYUpYi6dXgrUQgRZfdyM/AgK4K7Humh6bdWevGfKG7oEEycjfTyyOBC6EYyaw6b5NSc23iplS7SUSAAt/CC3b0iP29Qm8yWAFtILWH+iuKKGQWQ+k/F8S/pSaVpgLeWCQe8F3sepegc1Ve1tVqbF05XfeHTWr2yTPlHtFTo8t0zrQDbvJ7cOQMHfTx5N7mtoFP+OrgJrFkcwX831OqpVpXhHScNvh4FM7CknYqCC7HSnwe7NDRy5LEUWswbbJ7A4+frUonzqV0nRplqhljNvSagfDHt/ouF3if4SLTtoc8zeNbmdRPW64m7NsBUstVRYOhfOAbSRO2ZJmzSQJr3WPcs26zrf2KKzfEqqO206BitFeFtVI0LY9ecUHQ02NgbxHuI5QJ3Vvs+GSwCeyypOLmuH9vJ7RJrkft/qEyhYn571dggQaufF1/6HkklqXy1TmMIQwv1pfx0Kh8DiWWiC5JNd+Is2y5dFX+VHOOXfMs74xTdPqwX2G5/oLLp0H70k0Ylu6KTPuP5orVVc+yjFHROGZ67SwFY122lChrpdMTRwkZpl8MQKFm6pnFfr3bZJdFD7QR9a5HpE7i7ydbtW2Hzi/9Um8sigaB252PyX3ykVj7KXT9Skk2kPxfRsI2DxFv5eIcHIJlUFgmkyoRDav5Y7AiQuY9ab2jzOMUTLVSxae3meJWxLYhlnbt9zKasgIs/Lz5BE6KErwxb9ztRq/7Z98O1MCnkceXwvTRt/kJLJT8gUXtXsDQY0pgRGNfXo1BAK6gsppqgcvRfM/FNz/cCbkY0skUBMFh2cQWtBTyWHpzX+NommRA9ZqZ+2wDvMr8bABYVH1mtO4T0TRglaBUdS7WTyH5kaFUdWeukJ9Fwm72FBWP7wJjj8rcTwn6L/aCrpYP2zCyG5JqKEnkD1F31jyBDwLNVr90zpeUS8Krq8e9fMOLqYZJFObx98CyNjrVSfYLwwZSpasohkkj3MFS+KKmfkycPmCPs66vpR1QHU0mZvU6tqshUbo1fUDNJ+4X4U9RW5jYJJf7psexCDZOD8BNJeFcnXbPWojoqpLu2mOdHog7HrtgoQfvL5e6HeyluvXXauZ4K984M9F+0j1cD707QjTUCpaNSg0VF76zwHaqbwQ68AWADZNv0C7dyYLPMp+scIMrrIDKP2vFBMhDQN8EhppSArzkNgIi+4yFsoUidMAEzyX3StDNgWUpp8BBXdsu4bxjjrGlSierzRcbzbpjRIPuZ1ikzZqKb+mQDZw3rqq10yVeUnkqdevVrFIW+oOmrQYMH884uahgfdQ3i113EyFKVxk7tZ6Epc/B0FalU+7eht4kviqLgN167E6bGsXyoB5fktauEE+kAzfB2AG8mEwinDwtJxDLXCNjEsX+v2qAZvzToKa1lnIvdpO4RmtYL7A2vqELUtOET0jRu9l4LWWprQI4kNB+c5qBOeAmWUqFLOlpeliBF9WYNxosAKMLQIv7PeYGWZLOCXnldPd6ZXzOLflaQ6VQMtDXqEPThix5RXCu3QaxZ814TeENy2bapkg47uWRwGzr5ZguQpbe5o2jU0GFmbXdMfsn6wBWbVdO9CVfLI3AO6Vgb8j2NuPUG065IzYSNcHtTpsEpWEzvK3Vlq9bzZhjygcvg2nrOrswu80+LjrN74vtz9j9Vm26BVGpTEbRrZLimQTvoACa3PepMNTzO6DZC+bS+luIwyS19Ms24NhxjcrTPvZzSOzOBcK+Sue4NXjAsQeoeh04Ac4xllszALuSGsAzWV52Brxz5DFbUQhRFzjyVfKP5pxV/auMNX7qV8nqdH1md79ZFBbfJ1EU0BFmrxYAk8LcasAK8oaTimK3h36kFjzGKAJn/763l3LIxRcm7xe3wC6B5OOd+cr7weNvGBpqKOYc0nwHniZiaKHfNlgRIxT3qLihy5BqM33i2xblInmkvlEg1J/C1PM8hNt+h77CokeumEZ+mxpesJu7e41hiWknL2ptiBh4uGsYi7qk0e+/nYny2TBd9BFaiJDmlRj2d2v6MwPr7jyW28AisHkQOjrwg/oOjEqMa9Kxqw8jsNCsqOWbVgdI/3PcSvBBEv3TWD/w1xnE1KpuEpYGuvnUCsdpQIIkFXgbfxJxHr/3wVtiLLn8C3mDB2wpv8FvticxrmNpNf3IEymPRzvwT1oyzx3gjKerk5i8rkUhX1Zo02G0fRtzkDv1gdLLd3ZiOvxbLqDYumHhQZAltpqcq+mjHp0gjxdG7jw9qcP2ddAxeHO9AcdTkmB0/3hN51IGXMb+6aeqQYZ5Swb+kfqkAd8ocH/wbUMexadLVf3rl+Hzvs2zzmCD4ubIKApq321J71DH4gwasO5k2zOeQIZA6T+J83RLlBWsA4n/wqQaN2q+kNS4+zEwbXjO/NZI6Ebh3pRetgfQGlzBTX33KPNQn3cGfc/Q22Kz3bIGC+3IkSW0KHj/GjP1DLJAUY1ggQXXlrOS+qkE22w2qrSiUSVkydnc0m1bipC4tf5xwLredr97B8+TE58XxapxGg5JFVqt4wYWXpHPAFh0Ca9t/zkYFv3s1q7OwzlhNjoNrXulS7njmyxpjzEH7hHJhw59Qs7fOqDw3uLe9fFUNnY13ktb4R7FIQNWtZROwITbZWOJo7N0cTZwoIN55jl6XmaGgLHY4aQx8xxldYIEDuVovsXOtbfuHRDBUmTi//7hlB68jNIA8GH95tFtZGRnRn7m7K8Kh0zGvjXdXBN/ZtEjHQ6Mcu+FX9yi5IZX+kUb6ympP2tkBfwkDYMyNT9Imr4ztEHZvKeERiaYK/XQ4RMig1fFidVIwOTSoRqr34umqZgR93FzDF1rj8LlT13rAvMYNORw5e3miGm+LUgeGVXNZkaaj1Mc6HZq6+wBZxVAzNvyoBjxvkD01THXFOSkJEbkMc9u/7huDv4MoIy4XppNz0/j89cMSPz+7qyMl/w1qrXgPaj19B9n01ImOMhr+dzyJVQhIEwtb2aH0+CvhCJfWQKyQoacjvGHBYbEF7zN/Dyne6aaFeQ6ogVyoAk4FYIHU5k+YdkqIfkrEElS4maRUYy6+T1wOb8acFE+4HZVwkbvGnTcGrpm3jwH/tf7ZWvOXfeF6oyer+lkPXtiWs9ow1wkL4keEOP1U6Ysuk1eMtQf+/+bGBJ79RCw/f6PxeHF9A3et+KyasZYwXgjHsdnuz1LeOQvJr+TvGeQZ/newChq/9ppwSI+hVWtVjBVYqvU5R/LvnzXNa71FSE2jvpjAILf/GFqufVy/xrgcs2dXOJ2A/HacQE8HbOIF4+SE5TXIhq9ONzTNqvOKs08VGYyDaNHOpQPldPn0UYzS9ZfBzeJHg0qsJit4q1uejMlUpXvMwDR1KV24oL6MhNQDFyHDXI9hP/44X50/qkZtPX+T+fx6vEbu1i14HMibzhbN1f6anGqgLEK8iDdJYr6e2AfCO8+J8hPnEck6O6GnFT2CUzMZa/E6KFMrg2s+FNepniGReqVjJ1aUOsahAErZIf3hhmh9q+9anz72sYGZD2y+l4+gl4iidCBNA11Uozb3EkViVpTimkNLW+wVCB9XHP4SC3+uq2wYpTKcnnuDKW7HaTsUQPnFBGG71tdbtJxOTo+XpaRRA0ABll5hZcfBKSxjHJHzqc97uc/bjV+9MR/SWPQkDfBoylS1k+5OB5Oo8npekuzD8tZR5ZLqRiwYHpldt9wT1Dtkx4IPD0s6E6apFOwvUDDP+OpT5wrAwYNAmI2atUEFsGfooSpYy9AZOh1cezLl4G1Gb+pgHad2FajGEjBR+ZfpT94qHFUnMXqblKsBuEtDd2FJ5PkVEw2aSD6iz8tNPwF059xCim2cZh+WVFZG5K829uz2VeSZOSkTjX4lCHteZCYVnRveSN/FchSn7QdtvscH4PeQMN7+OD0OgAYQD0BN5ZIYT6WiqJz2eLCBYfm8yMxo+HdLaqfaSavWISoD1UQ7MTgjvdKeIjdg/h1Boj2uzUjdX0BTHA5lolSw5YEU3Zp1b75puGPOlGqiZYwUY4sivwhfM1OzNdA3e8jrX0cDqJawGIFdVav78erIhZOTvZ5DYyI+N1jWTVoZs+otNkj3gN1ieHZZyMM61MpZHDAakoJKn3bnWnxLlP4OWK2pt2L7o8VXA3WmGDFGQtJFQqbD1UQBefJgaDMHQId6hHOEY61W7idjYCR9x5rMqcgPpGCHm2R8+nPJjs6Yj3w8r03tCBUHrlFj3+07aoyN9hhQB7Uy5DqbJffLz6IG2wyt4Henmt8bn2MaGjEMO/WjIJDSFYWlu2OcMBBi56xkz7Lc0Mur/aFQc3f/UPGZeUPeiBQ7Ib9FI5vcXpLGouznykOFaOeDr0k9QepOeIblXOyaMTD4b9NlOgsznpSPYJHaQghopPVlryZF3L2QL+4lhxtW3jYXSu7uyepE966JCInl9lzstC8yE0ZPgyeVjXgRgqHtRRiM1+IL9HaYOM2KRRaTcP/5Ret/2AMz/8j2htYutyRSHePD2Bnt0LtVk8IJQB2vLMo/s2qZkdk3pZ678qioRswRPrhqb1T58DRLturE2eWx8CpleoGD24q+CrPQI5jcUPirMbAzonfm7YqxVhpFuQXf9rougUJjrBC617r+oVjNhCSxZTQABv2af6cJWuAnl061se9cmjDjKO9rQnCV9+oYAzbnNxnZsCcGUlPrzArsfyRptBmC7cBsAZtTc9bwr0ziY7B+P0KkYOHniAK5SNqOHu/i6nm29vXwtxGThaaek/dbygfaqzoNsM1A2HmVv+2srIZclvjSEv64+L/aV84VOuySrHILxKexvwt0dgmEr1ThOf0OnZTJK9Jok1QlmaZ5O/dpM8Mz6Qj4qLrfeEViaFq6UvcCYKEU3eaILJxguUhHskH3RcBzbgDtQDBqVIqZudNvOtxTXdC83LiJW/oHvNuJDXp/bedHK2Rgl7PraJ6WNxaRUueKFAidCdXWgHESO29snUsXcQ+ECWHNJ9xNyE2a8/Fw64QxhpKNjP0qq5AfvfH7qMosQ+8lX6LIcYKeIXmDv/YLeliGkHJq0aub1tSbuLOMJkda1Zz/LVR9TgbT2jj9clx8MvfsNI0v/3Ht7j+h5qsSoBU8dTHuDvJdChJdTWcrM4mp++2gSFJ80ddHTV6jD+ZxA+daGWSA0SGoYHsJOTQvmDq+S83VaYdifdGTi0jEUGC9aOamrCT7M+Ui8WOcxbmYOyHJHQ0andHvFZ8922S93zs4d3LQ3NZUgbNQu+Y8r/9YHzXSuRt2ToZlVB2VuK6HsmNeI+GXIxUBokSX44p/nq2m7JqQdOLY29uNKva/V1zTdrjE+HJ9fOcdA8Xvrewiw8oLyQcud53XWXKybwZGkZ9uR5/VWxi7Lo2r4CvtNPReGeJsxq2S6M9T7Ym5FSI3IBbFJYMAqLzX69bhR33Ov3RRRwF50lqxS5kGhFhevby/4owZ95BcArO4pePmXqag/uTSdX4VgVA1t1yAwx5yISL7r0yOep42R7r/Delvuw8qFBawkH7XVXdT+6ICbRFXtIAzBPcUos6FyE5//YRe5X6+To9FN2nRxQ8SFCf1Rc22WwdV4CDZdwIxVGGRqj5BfOR5kZsKv6IzLhH5TNabEM+WskxZxfau21KTiJANCROO1ir0Lo2iCvmbVBeODvHIHjD50yEgQ4cayIN3kty9MvagzSrkQlNQ88H0Wiqd+gND/7btyEOSxdwOnEZURCBkobGgcL+oQ8Qvmv83djLg+DP51BDDoBGMuvzhjd2JvsiSZxF1KpRHOlDu8wqLH/wzEldJJHfphxVnyjkCnoOaYpcUTlX0LagWPlM+tuFZk8rX2OpF4koRq1zVwR/+QMX8FpGU96iGLu3V4AOaoY5jHx7l6t/rgMKD9dF8cnXlfsxgtTSkf5sxSwRyd1YVcxKEMbVIBBspY7aMZarm9ZUQqlGwovuNeEIchJyt17EkYBGSf/XYMkDAfHK4GNUcjXdkGmvrdaSRHGFoIrPOcBL4/Bcf8wFuWc3qSGiV3TbfDNdNTN/snCBUJ2955XT9gZ5nBSW0Nfyk2WtsJXnrNKKVbUeNuQNmyZMX4/XmU9lKaVy1CnJMMResJW2kFK3JX0erhXwqGsh7NqsskGdMIsaZxmzfIJyfkaAlM/qWeSt+eYulHPFANG8GXvKvpIP3DGEur18CJ6ZZU+c+9BP7kS9+fPb+UrhAAgrLlGL0E+AkZO37knYZKQ7MyaR6x54Nmp/kLBbEqFMv/wt0o3OS6os2imA549sRgm8kzy8A54PepggtXJeGTtscNkM5/zVyXclFiDD7MY5yFSrtzb9EVzWJ08Kx3ltwLiySwapCd5HTMyZUMJnv10HXp4+aBT/yqaJz2GMv9eB71fNmeWis6YADrIIxiSk1oI1zJWHPmVNp/1rNhlv/3LhGbKfHEpab5bxXCFNYby689uYd+bEECftBtwLHoL4qnFpb2XKtMSDi1+/xIKbMmKu//U7phdWy51wuir2Jfy2a0mAAwiuQ+2qi6yWWARk9BusElPqpOTyP8uAfjU1Er1MbkA/9n4wugoo6wG+a8PmxX2x3iWOTQpT7kLyH04c/V8IIpguYUPqeJQgXA/jpz45SSeWvnLABR6wkb/V6fQQLwT4Lj0UvyjNu/oFCoH49wRR/u/IxAWlfD+1rR++EH14wBV6DS8hH8RAGIZDdmgHy0D/j4EoM/TLTrPXLzc3Fa2IxfWHC92+zbXc2jr1UM2LnnqNLOv1H8+5fNK7kJ2xEyjj0qjw+AEq3A52xVOoruNcdscOa4z7HPxIy/dQ3Rs3YP4WBFJUGjTjyyRwlarKHzCOpbbZOHnum7qwPSrKDgURwPWcoA0oUoSWgmx9NXbiO6Nki2gbfa3zWq4HKTjzKmQvL9sp4YtuK6halLq/EiS5Y+ViwOpcqg0+SU3Qa/3BG8MsZ6nZtz+3TQXYNcGRVNppKKHSyCOzi2ygRKHaJnT7ND+06vjoxjoQ0zpoQrZUSmj7LlpzgfTfP3Tkoryu/jf7RcWVuU+OH8IlrH0NRI/5X/X+pdJzDy8bHAhNngeYEGjJrfkiu3S56JEio6FPg60D+YCwopfbNEjYT7yh7aSt431CuHzk+eBfm4F7Vye/7GurqLVtqEuXUpeX6UnHaDvU0TZT749QL9oSVohhXQBm65L0m6/8Foal+HhVYwnNe724C4p3XJY2hyVjpHsEkYdlhNwb1y+lyHPvrcPeM5QfohmcWF6TzCBHt9CzIgtXg+nW52ww8BnnjZVYiHKSqetgO39phXoivECw+GnU7LwNLHURiHsqLx+Fua4d/IUsSohJ86zSmUp2kFP8H+WqIkiQCPAnh9cG/Zq5N7IsmiZ7ux2C5UoXoF/uzBymdQblp/y6g5CgcW587PDqOfBBizPdUDiIhhplDeBZPPNn2trDNm3P2QeuNEraIEwxeVKHYCOonJWdiyUkzE6b752HAooOYpviWvFAY1hbo0/psgyfTmci/dUBktbCqk9Gq2iIUSUkLlXfNnxQidR/nbcp2/OFPd4zKCsOLJjPbMFVfdHt1xeXe/N1RpqDT2qCsMzb68RuncrC1AUSA28/+TGfRgoy0LzAcx0ISNb9s7iOFoyjbDooIFeAqNEV4Tf2oO2jUa9M71gldIegGDKZLgaN9qmQabCg/+J/6anACZCfr8wHnhLe0e7DZVB7M8O9ofYiRkD0KS71jDS0HssYF/L/oLAIS/ihQLq29jC5OkyXvKq6l3WJBXU9Ce/NWqGUgYWrXc6zsD1+WF0LFSXz6NPL1RRw0b8lCVxodoOka9i9R6NrrvMFmaJ0iRIbeyW2zzuLfe5hpmxXP3RLiyWpMdz2bg8CWFO9pfh3+2vfGVkkDY/zzFl3R4KGyUEx+N682YokRGPcLeB0kypQlSrqPp+bryA1KhRzpdEwvjllpqwF3C+AWpRf5UqsqEerUJkYCMZ6d4oRouOExio07vun5s4STtPe8yhlrhjZWV5K8DhmeyDj6Ylg0uYfNh0pb9ca7XZYpOjMwt1UUFUsfJSarzLcyvwM9h81rUrFDzh6Kx2fXYN0XRTHWgoNSdidlwuthQEe2c2j351lYxW7t+xU8J1W6oUo+0ej0KchfLlEIE6BJ6rf7qiKwL+J1E3eBp/NLR6oSbT4nRl5dzzuCdO7MRz9tICa6q9VeZu+Kp6+gRSPPNk/L08Yix3HxAesJRtdHaX4iXIG82HNi75/W1/B0JgAzF9p0ygjFfSSsgHAQIHF4UiWwb6huOdhSNOEUlEaylNoZen/a7SnN3LddWJQFPaJNY7rNx2R3zk9GKAvMLE1aeZQ1Fcsu0rSEiTyQsiIL/EXJZOxxv6w9Qdeq1QoxLaPi0F1JhOpkzkW6Jm46NK95c87o/tTZsixH+CeI01VStUPuwCbdhSSODfx+njl7bGMdym5KxNxjh0n9wPOVFQz/XC9J7BhZaHyCmPwCvWg/ouEfNsZx/JKQmzncuihGMbFTQThAbMg+cCSow6Yu17JW3B+fEB8Uq6amPOWVvE7zFyxn7WzbkeFWjyZZ1s2sjDsepqXuAkqemtWrH3HXiilrAWtxhZM4DM6X86iF90xzarhvx/BSyeeQ/iN5cYqY7Uf29WV5iwVg7CYebz3u5twi+ejk5TJNN2RYXYJzqhaxg5ewd+hk4wqhwvhFWn0NIljfTQ6ZIBlL19HgySlPvGI76EA6xtK2aohYuvt+DxwkPCcMEgQO88EPS/t+XG6Ix1pQrEeR70ayuzPdYX4RnQ5oNOSaa85RZuaS5d+97GcpX7+Ac9J0t5M6b90C9lRxLZW3k7T+NSiTwJ7SPpN4zLrax00wmwjlYUPiydHIbb4awKuLOBL8OG5GAbz37JNPruXcI9SH8bD6aCfFUM9hM8Wdpf7oCU4RnzVd7qm6ooZS5um35AiZisH76YSzuAt1o+vUtxNqJLwo2f1ruAWFvaLwNAD82sPfNdb5yPCvyx0Q4tQDTgF97RlEl3iqxS/GyvcZtv9jql6VJ+HYu5kkh/DzJ/DGMDlbegI4q5wgy5XO2JZSDTXAMN3wACre+Lu+QHdtI6vr8O20vLEG/h1BTmzBkxnIENxXJOzU+JaxVbmXWQE15JQ3fDuO5hRI0TY2bPVdfLQJcJf9QftXIvOYQH7klRx5pnYJ2T4uFol1J33VRmWi+8XmS4wNtOqNhjAGLo0yKuQfpBGteTDnqYqL9KpD4zlJp7SdynTgEzGfRIEB6QhRHyP4Om7sTKFbxyOI7+ZjHo9LBoyZxkErwA7wgqW7HNWEsIk4ZqfQKAsL1nQuY7yqveV/hf0qi6hvVYdgUinixcP8VB7S6WPjbyOvCRb+1U+jARoS+VN8tqlUf8bWQJzAtntzEvTxC77J29wNfe8c3PAdyj1+puvbdRGVmSWNoM3W2C3gMdBgFsGStkHbWbRjEMoF2zObl2WeRqlDgBF1sjEM890DR/gywQFrmheYrmjyV9qX4kgK6z8oEePtPWugqrHVWp6bxY/cesAzQM6V3ZwwEk89hDuFsx89pYNjY1q0rnlWHSCD7lOjSUUffCxExgiSdqC7gszglHx5mKhRzjlke89iS8DDrgSf2zLQ/Z39lkck3QxbQncK/q3DS7fEzBdkV3lTqG7Qy9ko30ssrGc0do11TByUjkGOV9XFcAIA5zXgPTuK/10FJ4VFVkf9Q827vhcPdz8xcoP9DYRRBoP8ETtlqZmDApOOnlNPDY7+5jEe5+4BgQBmM7TdMoAwW6QWu+6rXOxhrs/PBY8hfQBr7aZ67ghAzRrUX0Eu9uVg7MTzC7YiBmaFo16Mlfu5V6k/Ab2VX9n6IYcdPpnrXwBdNadUBZVxhLilR/osqpfAb9r9HfZ4R39V/fNPycjVKte9pudaEaRbAIYdL/1697vVu38l6aslNNgozv5xZ/zS+uuftEHJInfZfkiWSSkOBsuLueYk/ok81Ts5HCNV5npED5vzV9FPWShZwlsm2K9eup6RM2U2sBtkwtf6A5pD/Az33DPUFaon3iRWSwPaPqMlwAyJUItHj4OEKJ29xfAYzO9DG2DuL8qR3fTciydpdjJB1OiJxyNHknxE6wfj9bCCLYd11ZfhiEzZa2HUGlbgjJ2BcFoQCrDP6a0GSOQp6+6ixUIch/BdzmF5Yu+2jeeMJ6j79rYOf1c2dgYqV1aYPr3mve9WWllyiJv+1oqTfo25hM8Lh+LpQsK8YlxMzr/+4omKG6LxkK7YorvSwGldpx+DpMyhMeCgQRNWBXu5o/dhp1RF3GHvOfDDv/+1E9zAitcGY+7QiIXlYw12gnNIOlUy5+aEvPoqveqRphRLN0yHAb/I/GxDovA1BoXQ1UAOtyJAy58uPKH2VLN9V50Db2qNj5FtELtm/l4apabOTLYFBeARSWZZi2XX781tdWKEJTFC+MJgO9Bw6zOXOO7EsAeTq2lhO5mwucfa7g2kpavjdUiFEcyBR/+rFC1+iKrgbnd6BPHICeR1XMBR5B3S58vFnI+5qHQg9tR9SK12Z0oQnRyQulr0Oek2CSjVERcaD0nPs5ph2LrlTnXSs1Srq+ze2KXQn6RyAajoe9bYS98X6lP9OJwlz7PFrsck+Uli3XLaKPm8tpCoX9vu7rn1K76poX+/cHWDWvY7fOX9cB0krqsLW+IGPw7f5xcWZZM/0FsFRvLYB/jusm27G8gzGP8ZpsMzN2KOT4JLxt/YLTsb3lRLMqPDnNZOho+iUGjTxXZtjfobbrEkUjaxG66WU5nZalcW5bLnMMvBKNGo/P0fQzCSEGFvw81O8XmpIybPij2/K//BgK8WrNovynyRl8aWS13JV0gW/IklFJC1RCh9GbMOvVHM2NvbsktcQMZCHfNMB5q+1pVnbAYxvV57afiaNUz+JLVf7BSvTNtKFfZkDg+7L0TM1YKQBuYQ1SBfl2ZZwTabTv0+FSaIn+AieQt5YwX3iFfctANysSxNDxBvfsbmZclYvOu4BtMXc3bZgjls="/>
  <p:tag name="MEKKOXMLTAGS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46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47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48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49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50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5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0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52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53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59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45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03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04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05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1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65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1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2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0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2"/>
  <p:tag name="BTFPLAYOUTENABLED" val="0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3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4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5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9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0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3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4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4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25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14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15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40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4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4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65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42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7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93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0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9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1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7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29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5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7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3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4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5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7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8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99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60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29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452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39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4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7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4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3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7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79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59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2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3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4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8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69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570"/>
</p:tagLst>
</file>

<file path=ppt/theme/theme1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Arial"/>
        <a:cs typeface="Arial"/>
      </a:majorFont>
      <a:minorFont>
        <a:latin typeface="Intel Clear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Arial"/>
        <a:cs typeface="Arial"/>
      </a:majorFont>
      <a:minorFont>
        <a:latin typeface="Intel Clear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</a:ln>
      </a:spPr>
      <a:bodyPr rtlCol="0" anchor="ctr"/>
      <a:lstStyle>
        <a:defPPr algn="ctr" defTabSz="868052">
          <a:defRPr sz="1899" kern="0" dirty="0">
            <a:solidFill>
              <a:prstClr val="black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defRPr>
        </a:defPPr>
      </a:lstStyle>
      <a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67D0081F744D4EA1DBB5527455E849" ma:contentTypeVersion="4" ma:contentTypeDescription="Create a new document." ma:contentTypeScope="" ma:versionID="3265f864d2744619621b337501761341">
  <xsd:schema xmlns:xsd="http://www.w3.org/2001/XMLSchema" xmlns:xs="http://www.w3.org/2001/XMLSchema" xmlns:p="http://schemas.microsoft.com/office/2006/metadata/properties" xmlns:ns2="e913c50a-77cc-400b-b790-88ee2983bc0c" targetNamespace="http://schemas.microsoft.com/office/2006/metadata/properties" ma:root="true" ma:fieldsID="de78372751294bf0992ea55f7d893ea1" ns2:_="">
    <xsd:import namespace="e913c50a-77cc-400b-b790-88ee2983bc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13c50a-77cc-400b-b790-88ee2983b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DD55D4-A8EB-4529-A3ED-50B68E2259E7}"/>
</file>

<file path=customXml/itemProps2.xml><?xml version="1.0" encoding="utf-8"?>
<ds:datastoreItem xmlns:ds="http://schemas.openxmlformats.org/officeDocument/2006/customXml" ds:itemID="{193F70CB-604B-41C0-8E7F-62E0D42A42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1DE3F9-6A18-4DCC-BFD2-6EE3A29CB4E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1176</Words>
  <Application>Microsoft Office PowerPoint</Application>
  <PresentationFormat>On-screen Show (16:9)</PresentationFormat>
  <Paragraphs>164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Intel Clear</vt:lpstr>
      <vt:lpstr>Intel Clear Pro</vt:lpstr>
      <vt:lpstr>Neo Sans Intel</vt:lpstr>
      <vt:lpstr>Wingdings</vt:lpstr>
      <vt:lpstr>Int_PPT Template_ClearPro_16x9</vt:lpstr>
      <vt:lpstr>1_Int_PPT Template_ClearPro_16x9</vt:lpstr>
      <vt:lpstr>Memory CSD 2020</vt:lpstr>
      <vt:lpstr>Executive Summary</vt:lpstr>
      <vt:lpstr>Approach</vt:lpstr>
      <vt:lpstr>DRAM challenges across segments:  problem statements</vt:lpstr>
      <vt:lpstr>Four lessons from our high BW memory efforts over the last 15 years</vt:lpstr>
      <vt:lpstr>Strategic options for 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keywords>CTPClassification=CTP_NT</cp:keywords>
  <cp:revision>1</cp:revision>
  <dcterms:created xsi:type="dcterms:W3CDTF">2020-06-11T12:52:32Z</dcterms:created>
  <dcterms:modified xsi:type="dcterms:W3CDTF">2020-06-16T14:38:07Z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7861ae53-fd7c-4f40-a9c6-2279b6d2dfee</vt:lpwstr>
  </property>
  <property fmtid="{D5CDD505-2E9C-101B-9397-08002B2CF9AE}" pid="3" name="CTP_TimeStamp">
    <vt:lpwstr>2020-06-16 14:38:07Z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0x010100B367D0081F744D4EA1DBB5527455E849</vt:lpwstr>
  </property>
</Properties>
</file>