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73" r:id="rId15"/>
    <p:sldId id="268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73F81-5C55-4775-9C06-8532AAFCB263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5CEB4-2FBB-47AF-8739-9F5A97F0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5CEB4-2FBB-47AF-8739-9F5A97F037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5CEB4-2FBB-47AF-8739-9F5A97F03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8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5CEB4-2FBB-47AF-8739-9F5A97F03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5CEB4-2FBB-47AF-8739-9F5A97F03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5CEB4-2FBB-47AF-8739-9F5A97F03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5CEB4-2FBB-47AF-8739-9F5A97F03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1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9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8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6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F4B1-AB76-46A5-8555-51D1F20F1D69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8EFC-1BFD-4406-A317-7FCF2DEEF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for </a:t>
            </a:r>
            <a:r>
              <a:rPr lang="en-US" dirty="0" err="1"/>
              <a:t>FinFet</a:t>
            </a:r>
            <a:r>
              <a:rPr lang="en-US" dirty="0"/>
              <a:t> HV transistor for 3D-XP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Werner Juengling</a:t>
            </a:r>
          </a:p>
          <a:p>
            <a:r>
              <a:rPr lang="en-US" dirty="0"/>
              <a:t>26-Aug-2019</a:t>
            </a:r>
          </a:p>
        </p:txBody>
      </p:sp>
    </p:spTree>
    <p:extLst>
      <p:ext uri="{BB962C8B-B14F-4D97-AF65-F5344CB8AC3E}">
        <p14:creationId xmlns:p14="http://schemas.microsoft.com/office/powerpoint/2010/main" val="86711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59414" y="4931096"/>
            <a:ext cx="10877839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219075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092669" y="3677959"/>
            <a:ext cx="592564" cy="35701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5817" y="3319890"/>
            <a:ext cx="10877839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78282" y="2346141"/>
            <a:ext cx="1762868" cy="14137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80397" y="975929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37945" y="30602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56511" y="2360655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265375" y="2894265"/>
            <a:ext cx="1703828" cy="217791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65795" y="4300762"/>
            <a:ext cx="1703828" cy="1381450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10740" y="4239430"/>
            <a:ext cx="1703828" cy="217791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07222" y="5643141"/>
            <a:ext cx="1703828" cy="1381450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49227" y="5345482"/>
            <a:ext cx="8993433" cy="7249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9652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542514" y="5747500"/>
            <a:ext cx="5094739" cy="2023472"/>
          </a:xfrm>
          <a:prstGeom prst="rect">
            <a:avLst/>
          </a:prstGeom>
          <a:solidFill>
            <a:srgbClr val="00B050">
              <a:alpha val="15000"/>
            </a:srgbClr>
          </a:solidFill>
          <a:effectLst>
            <a:glow>
              <a:schemeClr val="accent1">
                <a:alpha val="51000"/>
              </a:schemeClr>
            </a:glow>
          </a:effectLst>
          <a:scene3d>
            <a:camera prst="isometricRightUp"/>
            <a:lightRig rig="flat" dir="t"/>
          </a:scene3d>
          <a:sp3d extrusionH="1066800" prstMaterial="legacyWireframe">
            <a:extrusionClr>
              <a:srgbClr val="92D05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87139" y="3391265"/>
            <a:ext cx="136406" cy="86008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397000" contourW="381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4803" y="4452222"/>
            <a:ext cx="1479271" cy="5265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397000" contourW="3175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94619" y="3719980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8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59414" y="4931096"/>
            <a:ext cx="10877839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219075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092669" y="3677959"/>
            <a:ext cx="592564" cy="35701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5817" y="3319890"/>
            <a:ext cx="10877839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78282" y="2346141"/>
            <a:ext cx="1762868" cy="14137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80397" y="975929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37945" y="30602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56511" y="2360655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794619" y="3719980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49227" y="5345482"/>
            <a:ext cx="8993433" cy="7249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9652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98695" y="1514457"/>
            <a:ext cx="1703828" cy="1381450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89862" y="1528883"/>
            <a:ext cx="1703828" cy="217791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7511" y="2916853"/>
            <a:ext cx="1703828" cy="1381450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65375" y="2894265"/>
            <a:ext cx="1703828" cy="217791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65795" y="4300762"/>
            <a:ext cx="1703828" cy="1381450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10740" y="4239430"/>
            <a:ext cx="1703828" cy="217791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07222" y="5643141"/>
            <a:ext cx="1703828" cy="1381450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08054" y="3385293"/>
            <a:ext cx="10046445" cy="2023472"/>
          </a:xfrm>
          <a:prstGeom prst="rect">
            <a:avLst/>
          </a:prstGeom>
          <a:solidFill>
            <a:srgbClr val="00B050">
              <a:alpha val="15000"/>
            </a:srgbClr>
          </a:solidFill>
          <a:effectLst>
            <a:glow>
              <a:schemeClr val="accent1">
                <a:alpha val="51000"/>
              </a:schemeClr>
            </a:glow>
          </a:effectLst>
          <a:scene3d>
            <a:camera prst="isometricRightUp"/>
            <a:lightRig rig="flat" dir="t"/>
          </a:scene3d>
          <a:sp3d extrusionH="1066800" prstMaterial="legacyWireframe">
            <a:extrusionClr>
              <a:srgbClr val="92D05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8CE2585-B990-4A3A-A4C2-912294982D10}"/>
              </a:ext>
            </a:extLst>
          </p:cNvPr>
          <p:cNvSpPr/>
          <p:nvPr/>
        </p:nvSpPr>
        <p:spPr>
          <a:xfrm>
            <a:off x="0" y="4157221"/>
            <a:ext cx="6693031" cy="270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0F5FF-1EB3-4D3D-B436-9BA8BE87C320}"/>
              </a:ext>
            </a:extLst>
          </p:cNvPr>
          <p:cNvSpPr txBox="1"/>
          <p:nvPr/>
        </p:nvSpPr>
        <p:spPr>
          <a:xfrm>
            <a:off x="513100" y="160256"/>
            <a:ext cx="4060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dimensions of a single transistor: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C4E045-52AF-4637-BD5B-B5A393F69967}"/>
              </a:ext>
            </a:extLst>
          </p:cNvPr>
          <p:cNvSpPr/>
          <p:nvPr/>
        </p:nvSpPr>
        <p:spPr>
          <a:xfrm>
            <a:off x="245096" y="1828800"/>
            <a:ext cx="1187777" cy="4769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P-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5D9210-856D-498C-B081-A3E5AF2C2C0B}"/>
              </a:ext>
            </a:extLst>
          </p:cNvPr>
          <p:cNvSpPr/>
          <p:nvPr/>
        </p:nvSpPr>
        <p:spPr>
          <a:xfrm>
            <a:off x="2433686" y="1800519"/>
            <a:ext cx="1187777" cy="4769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P-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3EC636-1FA0-476F-B93C-52538FB48454}"/>
              </a:ext>
            </a:extLst>
          </p:cNvPr>
          <p:cNvSpPr/>
          <p:nvPr/>
        </p:nvSpPr>
        <p:spPr>
          <a:xfrm>
            <a:off x="4622276" y="1828800"/>
            <a:ext cx="1187777" cy="4769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P-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F0E496-5CE9-4BF4-A761-97794584C5F7}"/>
              </a:ext>
            </a:extLst>
          </p:cNvPr>
          <p:cNvSpPr/>
          <p:nvPr/>
        </p:nvSpPr>
        <p:spPr>
          <a:xfrm>
            <a:off x="8174605" y="1904214"/>
            <a:ext cx="1187777" cy="4769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P-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FC7A7C-E242-4AC3-AD69-9DF2421E604C}"/>
              </a:ext>
            </a:extLst>
          </p:cNvPr>
          <p:cNvSpPr/>
          <p:nvPr/>
        </p:nvSpPr>
        <p:spPr>
          <a:xfrm>
            <a:off x="-8" y="3181546"/>
            <a:ext cx="6874495" cy="206447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A16A2E-CBC6-41E1-BEB4-79D3AAC3745B}"/>
              </a:ext>
            </a:extLst>
          </p:cNvPr>
          <p:cNvSpPr/>
          <p:nvPr/>
        </p:nvSpPr>
        <p:spPr>
          <a:xfrm>
            <a:off x="9585487" y="3181546"/>
            <a:ext cx="447767" cy="206447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425D40-E7E4-4B7A-B99F-D4A292836C63}"/>
              </a:ext>
            </a:extLst>
          </p:cNvPr>
          <p:cNvSpPr/>
          <p:nvPr/>
        </p:nvSpPr>
        <p:spPr>
          <a:xfrm>
            <a:off x="10250074" y="1904214"/>
            <a:ext cx="1187777" cy="4769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P-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D55985-9D4C-40CE-A9AD-A787F78D6193}"/>
              </a:ext>
            </a:extLst>
          </p:cNvPr>
          <p:cNvSpPr/>
          <p:nvPr/>
        </p:nvSpPr>
        <p:spPr>
          <a:xfrm>
            <a:off x="7324627" y="5410986"/>
            <a:ext cx="4886226" cy="1456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3076DA-633C-4ABB-AA32-4AF01E8262D3}"/>
              </a:ext>
            </a:extLst>
          </p:cNvPr>
          <p:cNvSpPr/>
          <p:nvPr/>
        </p:nvSpPr>
        <p:spPr>
          <a:xfrm>
            <a:off x="8174604" y="1904214"/>
            <a:ext cx="1187777" cy="463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BA0010-2707-4C29-B259-1EF47C033BA5}"/>
              </a:ext>
            </a:extLst>
          </p:cNvPr>
          <p:cNvSpPr/>
          <p:nvPr/>
        </p:nvSpPr>
        <p:spPr>
          <a:xfrm>
            <a:off x="10250073" y="1904214"/>
            <a:ext cx="1187777" cy="463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747797-2F68-41D0-A4E5-8865C451BF46}"/>
              </a:ext>
            </a:extLst>
          </p:cNvPr>
          <p:cNvSpPr/>
          <p:nvPr/>
        </p:nvSpPr>
        <p:spPr>
          <a:xfrm>
            <a:off x="245096" y="1809947"/>
            <a:ext cx="1187777" cy="463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8D0E37-CF7E-472E-9A7E-F8932FBAF1D2}"/>
              </a:ext>
            </a:extLst>
          </p:cNvPr>
          <p:cNvSpPr/>
          <p:nvPr/>
        </p:nvSpPr>
        <p:spPr>
          <a:xfrm>
            <a:off x="2429371" y="1791092"/>
            <a:ext cx="1187777" cy="463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986A16-7B38-42C4-B226-3B6DBF17B228}"/>
              </a:ext>
            </a:extLst>
          </p:cNvPr>
          <p:cNvSpPr/>
          <p:nvPr/>
        </p:nvSpPr>
        <p:spPr>
          <a:xfrm>
            <a:off x="4622275" y="1823590"/>
            <a:ext cx="1187777" cy="4634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42869B-5D3A-4CD6-90F0-ABE4D6C2C33B}"/>
              </a:ext>
            </a:extLst>
          </p:cNvPr>
          <p:cNvSpPr txBox="1"/>
          <p:nvPr/>
        </p:nvSpPr>
        <p:spPr>
          <a:xfrm>
            <a:off x="3826608" y="2466360"/>
            <a:ext cx="60465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70nm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50nm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50nm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50nm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76C743-63C4-4701-8BCB-A63C5746ACF0}"/>
              </a:ext>
            </a:extLst>
          </p:cNvPr>
          <p:cNvSpPr/>
          <p:nvPr/>
        </p:nvSpPr>
        <p:spPr>
          <a:xfrm>
            <a:off x="0" y="6521777"/>
            <a:ext cx="12201427" cy="345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P-   PWELL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51650C-5DCB-41B4-95B5-4956BABC7810}"/>
              </a:ext>
            </a:extLst>
          </p:cNvPr>
          <p:cNvCxnSpPr>
            <a:cxnSpLocks/>
          </p:cNvCxnSpPr>
          <p:nvPr/>
        </p:nvCxnSpPr>
        <p:spPr>
          <a:xfrm>
            <a:off x="7032396" y="1638924"/>
            <a:ext cx="0" cy="521907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FF15C33-F11E-4E9D-B006-CD66A788E721}"/>
              </a:ext>
            </a:extLst>
          </p:cNvPr>
          <p:cNvSpPr txBox="1"/>
          <p:nvPr/>
        </p:nvSpPr>
        <p:spPr>
          <a:xfrm>
            <a:off x="8433943" y="1471541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50nm        44nm          50nm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5CB542-1B5E-4EAA-962C-9D9EAA27680B}"/>
              </a:ext>
            </a:extLst>
          </p:cNvPr>
          <p:cNvSpPr txBox="1"/>
          <p:nvPr/>
        </p:nvSpPr>
        <p:spPr>
          <a:xfrm>
            <a:off x="499228" y="1308280"/>
            <a:ext cx="574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50nm           44nm          50nm            44nm          50nm   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8E75BE-BFAB-46B6-9227-7D4ACB6CA9CB}"/>
              </a:ext>
            </a:extLst>
          </p:cNvPr>
          <p:cNvSpPr/>
          <p:nvPr/>
        </p:nvSpPr>
        <p:spPr>
          <a:xfrm>
            <a:off x="11595755" y="3181546"/>
            <a:ext cx="447767" cy="206447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ED29D6-8089-44D7-9500-46EC09E852BD}"/>
              </a:ext>
            </a:extLst>
          </p:cNvPr>
          <p:cNvSpPr/>
          <p:nvPr/>
        </p:nvSpPr>
        <p:spPr>
          <a:xfrm>
            <a:off x="7543009" y="3196473"/>
            <a:ext cx="447767" cy="206447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80C684-1F74-4164-8324-9E1529E2A8C2}"/>
              </a:ext>
            </a:extLst>
          </p:cNvPr>
          <p:cNvSpPr/>
          <p:nvPr/>
        </p:nvSpPr>
        <p:spPr>
          <a:xfrm>
            <a:off x="3858700" y="3181546"/>
            <a:ext cx="540471" cy="74000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D1A7A58-900B-4D98-B0FC-9DD78ED349C5}"/>
              </a:ext>
            </a:extLst>
          </p:cNvPr>
          <p:cNvSpPr/>
          <p:nvPr/>
        </p:nvSpPr>
        <p:spPr>
          <a:xfrm>
            <a:off x="1673249" y="3181546"/>
            <a:ext cx="540471" cy="74000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347244E-EDDB-4BFE-85ED-C8534FF3EC1B}"/>
              </a:ext>
            </a:extLst>
          </p:cNvPr>
          <p:cNvSpPr/>
          <p:nvPr/>
        </p:nvSpPr>
        <p:spPr>
          <a:xfrm>
            <a:off x="5983121" y="3172905"/>
            <a:ext cx="540471" cy="74000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C8C20-4E2B-4898-8DFA-328FD51B70BF}"/>
              </a:ext>
            </a:extLst>
          </p:cNvPr>
          <p:cNvSpPr txBox="1"/>
          <p:nvPr/>
        </p:nvSpPr>
        <p:spPr>
          <a:xfrm>
            <a:off x="5705128" y="111378"/>
            <a:ext cx="6290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 CUT                      WL-CUT</a:t>
            </a:r>
          </a:p>
          <a:p>
            <a:endParaRPr lang="en-US" dirty="0"/>
          </a:p>
          <a:p>
            <a:r>
              <a:rPr lang="en-US" dirty="0"/>
              <a:t>Shallow Trench                                                                       WL Trench</a:t>
            </a:r>
          </a:p>
          <a:p>
            <a:r>
              <a:rPr lang="en-US" dirty="0"/>
              <a:t>                           STI Trench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2F1450-A0E9-4857-AE3A-890E5AD711DA}"/>
              </a:ext>
            </a:extLst>
          </p:cNvPr>
          <p:cNvCxnSpPr/>
          <p:nvPr/>
        </p:nvCxnSpPr>
        <p:spPr>
          <a:xfrm flipH="1">
            <a:off x="6240537" y="1008668"/>
            <a:ext cx="216824" cy="253423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BB4DAAF-4489-4FF0-86A7-9B462CD5C89A}"/>
              </a:ext>
            </a:extLst>
          </p:cNvPr>
          <p:cNvCxnSpPr>
            <a:cxnSpLocks/>
          </p:cNvCxnSpPr>
          <p:nvPr/>
        </p:nvCxnSpPr>
        <p:spPr>
          <a:xfrm flipH="1">
            <a:off x="6952260" y="1300541"/>
            <a:ext cx="620209" cy="489401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6697BEE-D236-4B36-90E8-7EA4B2F92E96}"/>
              </a:ext>
            </a:extLst>
          </p:cNvPr>
          <p:cNvCxnSpPr>
            <a:cxnSpLocks/>
          </p:cNvCxnSpPr>
          <p:nvPr/>
        </p:nvCxnSpPr>
        <p:spPr>
          <a:xfrm>
            <a:off x="11692772" y="1083586"/>
            <a:ext cx="108506" cy="24679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4E1DC06-8CB6-422A-9A8B-1BE8AF65CC23}"/>
              </a:ext>
            </a:extLst>
          </p:cNvPr>
          <p:cNvSpPr txBox="1"/>
          <p:nvPr/>
        </p:nvSpPr>
        <p:spPr>
          <a:xfrm>
            <a:off x="9585490" y="2570185"/>
            <a:ext cx="60465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70nm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50nm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50nm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50nm</a:t>
            </a:r>
          </a:p>
        </p:txBody>
      </p:sp>
    </p:spTree>
    <p:extLst>
      <p:ext uri="{BB962C8B-B14F-4D97-AF65-F5344CB8AC3E}">
        <p14:creationId xmlns:p14="http://schemas.microsoft.com/office/powerpoint/2010/main" val="209251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75688"/>
              </p:ext>
            </p:extLst>
          </p:nvPr>
        </p:nvGraphicFramePr>
        <p:xfrm>
          <a:off x="471746" y="913145"/>
          <a:ext cx="10980738" cy="494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3" imgW="10980455" imgH="4945396" progId="Excel.Sheet.12">
                  <p:embed/>
                </p:oleObj>
              </mc:Choice>
              <mc:Fallback>
                <p:oleObj name="Worksheet" r:id="rId3" imgW="10980455" imgH="4945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746" y="913145"/>
                        <a:ext cx="10980738" cy="494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68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646" y="644434"/>
            <a:ext cx="91731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 of the next drawing:</a:t>
            </a:r>
          </a:p>
          <a:p>
            <a:endParaRPr lang="en-US" dirty="0"/>
          </a:p>
          <a:p>
            <a:r>
              <a:rPr lang="en-US" dirty="0"/>
              <a:t>RED:	STI	defines the silicon area in which </a:t>
            </a:r>
            <a:r>
              <a:rPr lang="en-US" dirty="0" err="1"/>
              <a:t>finfets</a:t>
            </a:r>
            <a:r>
              <a:rPr lang="en-US" dirty="0"/>
              <a:t> are created</a:t>
            </a:r>
          </a:p>
          <a:p>
            <a:r>
              <a:rPr lang="en-US" dirty="0"/>
              <a:t>BLUE:	WL	defines the area where WL will be formed.</a:t>
            </a:r>
          </a:p>
          <a:p>
            <a:r>
              <a:rPr lang="en-US" dirty="0"/>
              <a:t>		it consists of deep trenches (east-west) and shallow trenches (north south)</a:t>
            </a:r>
          </a:p>
          <a:p>
            <a:r>
              <a:rPr lang="en-US" dirty="0"/>
              <a:t>GREEN:	ST	shallow trenches separating source from drain. Later filled with WL</a:t>
            </a:r>
          </a:p>
          <a:p>
            <a:r>
              <a:rPr lang="en-US" dirty="0"/>
              <a:t>STARS:		RED:  source and BLU: drain areas. The have to be over </a:t>
            </a:r>
            <a:r>
              <a:rPr lang="en-US" dirty="0" err="1"/>
              <a:t>ActiveArea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Not Drawn:	Source contact (combine all red stars.  Area between green shapes.)</a:t>
            </a:r>
          </a:p>
          <a:p>
            <a:r>
              <a:rPr lang="en-US" dirty="0"/>
              <a:t>		Drain contacts (combine all blue stars. Area between green shapes.)</a:t>
            </a:r>
          </a:p>
          <a:p>
            <a:r>
              <a:rPr lang="en-US" dirty="0"/>
              <a:t>		WL contacts (drawn outside the picture to BLUE over STI (not AA).</a:t>
            </a:r>
          </a:p>
          <a:p>
            <a:endParaRPr lang="en-US" dirty="0"/>
          </a:p>
          <a:p>
            <a:r>
              <a:rPr lang="en-US" dirty="0"/>
              <a:t>For immersion DUV:  all features can be about 50nm wide.</a:t>
            </a:r>
          </a:p>
          <a:p>
            <a:r>
              <a:rPr lang="en-US" dirty="0"/>
              <a:t>For immersion DUV (WL) and dry DUV: 	WL (east west) are 50nm, others are 70nm (north south)</a:t>
            </a:r>
          </a:p>
          <a:p>
            <a:r>
              <a:rPr lang="en-US" dirty="0"/>
              <a:t>For dry DUV only	: all features are about 70nm wide.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3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-13499" y="6664254"/>
            <a:ext cx="12192000" cy="1856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-9729" y="5338854"/>
            <a:ext cx="12192000" cy="3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" y="6032767"/>
            <a:ext cx="12192000" cy="3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8109626" y="5480544"/>
            <a:ext cx="460443" cy="13320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186719" y="5480544"/>
            <a:ext cx="460443" cy="13320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" y="1796374"/>
            <a:ext cx="12192000" cy="3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2506493"/>
            <a:ext cx="12192000" cy="3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3216612"/>
            <a:ext cx="12192000" cy="3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726" y="3926731"/>
            <a:ext cx="12192000" cy="3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728" y="4636850"/>
            <a:ext cx="12192000" cy="3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727" y="1086255"/>
            <a:ext cx="12192000" cy="3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1114" y="1242705"/>
            <a:ext cx="460443" cy="35797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42815" y="1242705"/>
            <a:ext cx="460443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34517" y="1242705"/>
            <a:ext cx="460443" cy="35797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6219" y="1242705"/>
            <a:ext cx="460443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17921" y="1242705"/>
            <a:ext cx="460443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150058" y="1421859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4165459" y="2146567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4184113" y="2863172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4174793" y="3554644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4159378" y="4262335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252276" y="1421859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3267677" y="2146567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3286331" y="2863172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3277011" y="3554644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3261596" y="426233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5045012" y="1421859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5060413" y="2146567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5079067" y="2847932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5069747" y="3554644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5054332" y="426233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5943604" y="1431583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5959005" y="2156291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5977659" y="2872896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5968339" y="3564368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5952924" y="4272059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6841783" y="143644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6857184" y="2161153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6875838" y="2847278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6866518" y="3569230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6851103" y="4276921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9553402" y="142038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9568803" y="2145093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9587457" y="2861698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9578137" y="3553170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9562722" y="4260861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10436589" y="1396078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10451990" y="2120786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10470644" y="2837391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10461324" y="3528863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0445909" y="4236554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5-Point Star 73"/>
          <p:cNvSpPr/>
          <p:nvPr/>
        </p:nvSpPr>
        <p:spPr>
          <a:xfrm>
            <a:off x="11387068" y="139120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5-Point Star 74"/>
          <p:cNvSpPr/>
          <p:nvPr/>
        </p:nvSpPr>
        <p:spPr>
          <a:xfrm>
            <a:off x="11402469" y="2115913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5-Point Star 75"/>
          <p:cNvSpPr/>
          <p:nvPr/>
        </p:nvSpPr>
        <p:spPr>
          <a:xfrm>
            <a:off x="11421123" y="2832518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5-Point Star 76"/>
          <p:cNvSpPr/>
          <p:nvPr/>
        </p:nvSpPr>
        <p:spPr>
          <a:xfrm>
            <a:off x="11411803" y="3523990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5-Point Star 77"/>
          <p:cNvSpPr/>
          <p:nvPr/>
        </p:nvSpPr>
        <p:spPr>
          <a:xfrm>
            <a:off x="11396388" y="4231681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>
            <a:off x="7745834" y="1420229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5-Point Star 81"/>
          <p:cNvSpPr/>
          <p:nvPr/>
        </p:nvSpPr>
        <p:spPr>
          <a:xfrm>
            <a:off x="7761235" y="2144937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>
            <a:off x="7779889" y="2861542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5-Point Star 83"/>
          <p:cNvSpPr/>
          <p:nvPr/>
        </p:nvSpPr>
        <p:spPr>
          <a:xfrm>
            <a:off x="7770569" y="3553014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5-Point Star 84"/>
          <p:cNvSpPr/>
          <p:nvPr/>
        </p:nvSpPr>
        <p:spPr>
          <a:xfrm>
            <a:off x="7755154" y="4260705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669337" y="1242705"/>
            <a:ext cx="460443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683821" y="5509260"/>
            <a:ext cx="460443" cy="13320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8134749" y="1234120"/>
            <a:ext cx="460443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631383" y="5516222"/>
            <a:ext cx="460443" cy="13320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542814" y="5516222"/>
            <a:ext cx="460443" cy="13320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399268" y="5516222"/>
            <a:ext cx="460443" cy="13320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326218" y="5516222"/>
            <a:ext cx="460443" cy="13320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9014888" y="1242861"/>
            <a:ext cx="460443" cy="35797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9906590" y="1242861"/>
            <a:ext cx="460443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0798292" y="1242861"/>
            <a:ext cx="460443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1715121" y="1234276"/>
            <a:ext cx="483918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5-Point Star 129"/>
          <p:cNvSpPr/>
          <p:nvPr/>
        </p:nvSpPr>
        <p:spPr>
          <a:xfrm>
            <a:off x="526254" y="1396078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5-Point Star 130"/>
          <p:cNvSpPr/>
          <p:nvPr/>
        </p:nvSpPr>
        <p:spPr>
          <a:xfrm>
            <a:off x="541655" y="2120786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5-Point Star 131"/>
          <p:cNvSpPr/>
          <p:nvPr/>
        </p:nvSpPr>
        <p:spPr>
          <a:xfrm>
            <a:off x="560309" y="2837391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5-Point Star 132"/>
          <p:cNvSpPr/>
          <p:nvPr/>
        </p:nvSpPr>
        <p:spPr>
          <a:xfrm>
            <a:off x="550989" y="3528863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5-Point Star 133"/>
          <p:cNvSpPr/>
          <p:nvPr/>
        </p:nvSpPr>
        <p:spPr>
          <a:xfrm>
            <a:off x="535574" y="4236554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5-Point Star 134"/>
          <p:cNvSpPr/>
          <p:nvPr/>
        </p:nvSpPr>
        <p:spPr>
          <a:xfrm>
            <a:off x="1438633" y="139120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5-Point Star 135"/>
          <p:cNvSpPr/>
          <p:nvPr/>
        </p:nvSpPr>
        <p:spPr>
          <a:xfrm>
            <a:off x="1454034" y="2115913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5-Point Star 136"/>
          <p:cNvSpPr/>
          <p:nvPr/>
        </p:nvSpPr>
        <p:spPr>
          <a:xfrm>
            <a:off x="1472688" y="2832518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5-Point Star 137"/>
          <p:cNvSpPr/>
          <p:nvPr/>
        </p:nvSpPr>
        <p:spPr>
          <a:xfrm>
            <a:off x="1463368" y="3523990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5-Point Star 138"/>
          <p:cNvSpPr/>
          <p:nvPr/>
        </p:nvSpPr>
        <p:spPr>
          <a:xfrm>
            <a:off x="1447953" y="4231681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4240" y="1229498"/>
            <a:ext cx="412280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887957" y="1242861"/>
            <a:ext cx="460443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804786" y="1234276"/>
            <a:ext cx="483918" cy="35883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5-Point Star 144"/>
          <p:cNvSpPr/>
          <p:nvPr/>
        </p:nvSpPr>
        <p:spPr>
          <a:xfrm>
            <a:off x="4115923" y="5655805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5-Point Star 145"/>
          <p:cNvSpPr/>
          <p:nvPr/>
        </p:nvSpPr>
        <p:spPr>
          <a:xfrm>
            <a:off x="4123704" y="6296693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5-Point Star 146"/>
          <p:cNvSpPr/>
          <p:nvPr/>
        </p:nvSpPr>
        <p:spPr>
          <a:xfrm>
            <a:off x="3218141" y="565580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5-Point Star 147"/>
          <p:cNvSpPr/>
          <p:nvPr/>
        </p:nvSpPr>
        <p:spPr>
          <a:xfrm>
            <a:off x="3225922" y="6296693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5-Point Star 148"/>
          <p:cNvSpPr/>
          <p:nvPr/>
        </p:nvSpPr>
        <p:spPr>
          <a:xfrm>
            <a:off x="5010877" y="565580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5-Point Star 149"/>
          <p:cNvSpPr/>
          <p:nvPr/>
        </p:nvSpPr>
        <p:spPr>
          <a:xfrm>
            <a:off x="5018658" y="6296693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5-Point Star 150"/>
          <p:cNvSpPr/>
          <p:nvPr/>
        </p:nvSpPr>
        <p:spPr>
          <a:xfrm>
            <a:off x="5909469" y="5665529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5-Point Star 151"/>
          <p:cNvSpPr/>
          <p:nvPr/>
        </p:nvSpPr>
        <p:spPr>
          <a:xfrm>
            <a:off x="5917250" y="6306417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5-Point Star 152"/>
          <p:cNvSpPr/>
          <p:nvPr/>
        </p:nvSpPr>
        <p:spPr>
          <a:xfrm>
            <a:off x="6807648" y="5670391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5-Point Star 153"/>
          <p:cNvSpPr/>
          <p:nvPr/>
        </p:nvSpPr>
        <p:spPr>
          <a:xfrm>
            <a:off x="6815429" y="6311279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5-Point Star 154"/>
          <p:cNvSpPr/>
          <p:nvPr/>
        </p:nvSpPr>
        <p:spPr>
          <a:xfrm>
            <a:off x="7711699" y="5654175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5-Point Star 155"/>
          <p:cNvSpPr/>
          <p:nvPr/>
        </p:nvSpPr>
        <p:spPr>
          <a:xfrm>
            <a:off x="7719480" y="6295063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5-Point Star 159"/>
          <p:cNvSpPr/>
          <p:nvPr/>
        </p:nvSpPr>
        <p:spPr>
          <a:xfrm>
            <a:off x="9547640" y="5648524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5-Point Star 160"/>
          <p:cNvSpPr/>
          <p:nvPr/>
        </p:nvSpPr>
        <p:spPr>
          <a:xfrm>
            <a:off x="9516985" y="631049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10430827" y="5624217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5-Point Star 165"/>
          <p:cNvSpPr/>
          <p:nvPr/>
        </p:nvSpPr>
        <p:spPr>
          <a:xfrm>
            <a:off x="10400172" y="6286188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5-Point Star 169"/>
          <p:cNvSpPr/>
          <p:nvPr/>
        </p:nvSpPr>
        <p:spPr>
          <a:xfrm>
            <a:off x="11381306" y="5619344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5-Point Star 170"/>
          <p:cNvSpPr/>
          <p:nvPr/>
        </p:nvSpPr>
        <p:spPr>
          <a:xfrm>
            <a:off x="11350651" y="628131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9007251" y="5510847"/>
            <a:ext cx="460443" cy="13385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9898953" y="5516222"/>
            <a:ext cx="460443" cy="1341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10790655" y="5516222"/>
            <a:ext cx="460443" cy="1341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11707484" y="5507637"/>
            <a:ext cx="483918" cy="1341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5-Point Star 178"/>
          <p:cNvSpPr/>
          <p:nvPr/>
        </p:nvSpPr>
        <p:spPr>
          <a:xfrm>
            <a:off x="456367" y="5641070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5-Point Star 179"/>
          <p:cNvSpPr/>
          <p:nvPr/>
        </p:nvSpPr>
        <p:spPr>
          <a:xfrm>
            <a:off x="425712" y="6303041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5-Point Star 180"/>
          <p:cNvSpPr/>
          <p:nvPr/>
        </p:nvSpPr>
        <p:spPr>
          <a:xfrm>
            <a:off x="1406846" y="5636197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5-Point Star 181"/>
          <p:cNvSpPr/>
          <p:nvPr/>
        </p:nvSpPr>
        <p:spPr>
          <a:xfrm>
            <a:off x="1376191" y="6298168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-9027" y="5479735"/>
            <a:ext cx="424443" cy="1341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846675" y="5479735"/>
            <a:ext cx="460443" cy="1341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1763504" y="5471150"/>
            <a:ext cx="483918" cy="13417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 rot="10800000">
            <a:off x="4059" y="353780"/>
            <a:ext cx="12192000" cy="3526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 rot="10800000">
            <a:off x="17559" y="-177377"/>
            <a:ext cx="12192000" cy="2239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 rot="10800000">
            <a:off x="8127182" y="-195519"/>
            <a:ext cx="460443" cy="697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 rot="10800000">
            <a:off x="7204275" y="-188383"/>
            <a:ext cx="460443" cy="6904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 rot="10800000">
            <a:off x="2701378" y="-191217"/>
            <a:ext cx="460443" cy="72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 rot="10800000">
            <a:off x="3648940" y="-184255"/>
            <a:ext cx="460443" cy="72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 rot="10800000">
            <a:off x="4560371" y="-184255"/>
            <a:ext cx="460443" cy="72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 rot="10800000">
            <a:off x="5416825" y="-184255"/>
            <a:ext cx="460443" cy="72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 rot="10800000">
            <a:off x="6343775" y="-184255"/>
            <a:ext cx="460443" cy="7220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5-Point Star 241"/>
          <p:cNvSpPr/>
          <p:nvPr/>
        </p:nvSpPr>
        <p:spPr>
          <a:xfrm rot="10800000">
            <a:off x="4141262" y="54800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5-Point Star 243"/>
          <p:cNvSpPr/>
          <p:nvPr/>
        </p:nvSpPr>
        <p:spPr>
          <a:xfrm rot="10800000">
            <a:off x="3243480" y="24320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5-Point Star 245"/>
          <p:cNvSpPr/>
          <p:nvPr/>
        </p:nvSpPr>
        <p:spPr>
          <a:xfrm rot="10800000">
            <a:off x="5036216" y="24320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5-Point Star 247"/>
          <p:cNvSpPr/>
          <p:nvPr/>
        </p:nvSpPr>
        <p:spPr>
          <a:xfrm rot="10800000">
            <a:off x="5934808" y="34044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5-Point Star 249"/>
          <p:cNvSpPr/>
          <p:nvPr/>
        </p:nvSpPr>
        <p:spPr>
          <a:xfrm rot="10800000">
            <a:off x="6832987" y="38906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5-Point Star 251"/>
          <p:cNvSpPr/>
          <p:nvPr/>
        </p:nvSpPr>
        <p:spPr>
          <a:xfrm rot="10800000">
            <a:off x="7737038" y="22690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5-Point Star 253"/>
          <p:cNvSpPr/>
          <p:nvPr/>
        </p:nvSpPr>
        <p:spPr>
          <a:xfrm rot="10800000">
            <a:off x="9534543" y="45742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5-Point Star 255"/>
          <p:cNvSpPr/>
          <p:nvPr/>
        </p:nvSpPr>
        <p:spPr>
          <a:xfrm rot="10800000">
            <a:off x="10417730" y="21435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5-Point Star 257"/>
          <p:cNvSpPr/>
          <p:nvPr/>
        </p:nvSpPr>
        <p:spPr>
          <a:xfrm rot="10800000">
            <a:off x="11368209" y="16562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 rot="10800000">
            <a:off x="9024807" y="-158622"/>
            <a:ext cx="460443" cy="6975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 rot="10800000">
            <a:off x="9916510" y="-179797"/>
            <a:ext cx="460443" cy="727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 rot="10800000">
            <a:off x="10808212" y="-179797"/>
            <a:ext cx="460443" cy="727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10800000">
            <a:off x="11725042" y="-188382"/>
            <a:ext cx="483918" cy="727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5-Point Star 264"/>
          <p:cNvSpPr/>
          <p:nvPr/>
        </p:nvSpPr>
        <p:spPr>
          <a:xfrm rot="10800000">
            <a:off x="466130" y="45908"/>
            <a:ext cx="320201" cy="3388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5-Point Star 266"/>
          <p:cNvSpPr/>
          <p:nvPr/>
        </p:nvSpPr>
        <p:spPr>
          <a:xfrm rot="10800000">
            <a:off x="1393749" y="33415"/>
            <a:ext cx="320201" cy="338845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 rot="10800000">
            <a:off x="8530" y="-165500"/>
            <a:ext cx="424443" cy="6765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 rot="10800000">
            <a:off x="864232" y="-165500"/>
            <a:ext cx="460443" cy="6765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 rot="10800000">
            <a:off x="1781062" y="-174085"/>
            <a:ext cx="483918" cy="6765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3782065" y="1236554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2784502" y="1229498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4674465" y="1244029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5564872" y="1236554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6465536" y="1252101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7335468" y="1244886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8273231" y="1244471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80564" y="1245140"/>
            <a:ext cx="5486196" cy="3579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1945586" y="1244174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1008217" y="1244029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107769" y="1266921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-5530" y="1267832"/>
            <a:ext cx="2026740" cy="3557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9141106" y="1258502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10039077" y="1258577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10946684" y="1250336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11824475" y="1248780"/>
            <a:ext cx="182880" cy="35797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9225096" y="1267831"/>
            <a:ext cx="2941857" cy="35697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130895" y="-161285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1022562" y="-184821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1967241" y="-184821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2874724" y="-177546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3766391" y="-201082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4711070" y="-201082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5594892" y="-192918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6486559" y="-216454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7431238" y="-216454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8291637" y="-175610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9183304" y="-161046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10111506" y="-161961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10950922" y="-176345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11891450" y="-161207"/>
            <a:ext cx="182880" cy="663399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 rot="10800000">
            <a:off x="9235015" y="-150510"/>
            <a:ext cx="2941857" cy="694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 rot="10800000">
            <a:off x="2893020" y="-179799"/>
            <a:ext cx="5486196" cy="681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 rot="10800000">
            <a:off x="-8844" y="-148982"/>
            <a:ext cx="2057637" cy="660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 rot="10800000">
            <a:off x="-243549" y="-224925"/>
            <a:ext cx="12462138" cy="11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123024" y="5485025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974701" y="5516222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1919782" y="5502280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2789707" y="5518206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3755224" y="5521454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669284" y="5507299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5521658" y="5521454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6452277" y="5520073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7313013" y="5520073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8228318" y="5509015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9134535" y="5527572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10033957" y="5500088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10918884" y="5506482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11826485" y="5498862"/>
            <a:ext cx="201925" cy="1346007"/>
          </a:xfrm>
          <a:prstGeom prst="rect">
            <a:avLst/>
          </a:prstGeom>
          <a:solidFill>
            <a:srgbClr val="00B050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875462" y="5516222"/>
            <a:ext cx="5486196" cy="1296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9217459" y="5485742"/>
            <a:ext cx="2941857" cy="13581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-26400" y="5496331"/>
            <a:ext cx="2057637" cy="1325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 rot="10800000">
            <a:off x="-243549" y="6778104"/>
            <a:ext cx="12462138" cy="11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 rot="10800000">
            <a:off x="-97736" y="-318621"/>
            <a:ext cx="140946" cy="7306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 rot="10800000">
            <a:off x="12132658" y="-274340"/>
            <a:ext cx="140946" cy="7306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4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2387"/>
            <a:ext cx="116014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1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39" y="0"/>
            <a:ext cx="1145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017" y="259404"/>
            <a:ext cx="11344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HV transistor layout from ALF32A_A3:     L x W =  7000 x 8200            PITCH = 13120 x 10400</a:t>
            </a:r>
          </a:p>
          <a:p>
            <a:r>
              <a:rPr lang="en-US" dirty="0"/>
              <a:t>					350nm x 410nm                    656nm x  520nm  (~ 7 *90nm *  6 * 90nm)</a:t>
            </a:r>
          </a:p>
          <a:p>
            <a:r>
              <a:rPr lang="en-US" dirty="0"/>
              <a:t>                                         								~  6*5 or 5*5  </a:t>
            </a:r>
            <a:r>
              <a:rPr lang="en-US" dirty="0" err="1"/>
              <a:t>finfets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775"/>
            <a:ext cx="81534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636196" y="1824441"/>
            <a:ext cx="894541" cy="385651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4620" y="1824442"/>
            <a:ext cx="570411" cy="3856511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1885" y="435429"/>
            <a:ext cx="1080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proposal is based on using a vertical U-shaped two sided </a:t>
            </a:r>
            <a:r>
              <a:rPr lang="en-US" dirty="0" err="1"/>
              <a:t>finfet</a:t>
            </a:r>
            <a:r>
              <a:rPr lang="en-US" dirty="0"/>
              <a:t> transistor to obtain an alternate HV transistor.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308" y="1837508"/>
            <a:ext cx="5965371" cy="3910149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747657"/>
            <a:ext cx="12192000" cy="111034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85166" y="1837507"/>
            <a:ext cx="4541518" cy="3910149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06830" y="1837507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39786" y="1837507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0760" y="1824442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05699" y="1837507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64435" y="1837507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14115" y="1837507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763795" y="1837507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4620" y="2677884"/>
            <a:ext cx="12131304" cy="19681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92035" y="1250157"/>
            <a:ext cx="978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Transistor-1   (4 parallel transistors)                                                         Transistor-2   (3 parallel transistors)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5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885" y="435429"/>
            <a:ext cx="10968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proposal is based on using a vertical U-shaped two sided </a:t>
            </a:r>
            <a:r>
              <a:rPr lang="en-US" dirty="0" err="1"/>
              <a:t>finfet</a:t>
            </a:r>
            <a:r>
              <a:rPr lang="en-US" dirty="0"/>
              <a:t> transistor to obtain an alternate HV transistor.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FIN DIRECTON  (Conducting Si orange                                                WL DIRECTION  (WL green)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308" y="1837508"/>
            <a:ext cx="5965371" cy="3910149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5" y="5730240"/>
            <a:ext cx="12192000" cy="1110343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12978" y="1850571"/>
            <a:ext cx="422365" cy="3910149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06830" y="1837507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39786" y="1837507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0760" y="1824442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05699" y="1837507"/>
            <a:ext cx="570411" cy="1968139"/>
          </a:xfrm>
          <a:prstGeom prst="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4620" y="2677884"/>
            <a:ext cx="6814723" cy="19681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31733" y="1850570"/>
            <a:ext cx="422365" cy="3910149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20156" y="1850569"/>
            <a:ext cx="422365" cy="3910149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648807" y="1850571"/>
            <a:ext cx="422365" cy="3910149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58920" y="2677884"/>
            <a:ext cx="225878" cy="196813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570599" y="2677884"/>
            <a:ext cx="225878" cy="196813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524188" y="2677884"/>
            <a:ext cx="225878" cy="196813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504174" y="2677884"/>
            <a:ext cx="225878" cy="196813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307549" y="2677884"/>
            <a:ext cx="225878" cy="1968139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41470" y="1979089"/>
            <a:ext cx="65004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S                       D                      S                       D                        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WL (green)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n-channel   or p-channel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P-well                 or    N-well    </a:t>
            </a:r>
          </a:p>
        </p:txBody>
      </p:sp>
      <p:sp>
        <p:nvSpPr>
          <p:cNvPr id="4" name="Circular Arrow 3"/>
          <p:cNvSpPr/>
          <p:nvPr/>
        </p:nvSpPr>
        <p:spPr>
          <a:xfrm rot="10800000">
            <a:off x="4563943" y="1196965"/>
            <a:ext cx="1998881" cy="3511534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10800000">
            <a:off x="3287055" y="1210032"/>
            <a:ext cx="1998881" cy="3511534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0413" y="267788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12858" y="1850569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S/D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7193281" y="957944"/>
            <a:ext cx="8708" cy="5991496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377782" y="5011448"/>
            <a:ext cx="3673395" cy="290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24230" y="5123208"/>
            <a:ext cx="320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Transistor boundary for 3 fins</a:t>
            </a:r>
          </a:p>
        </p:txBody>
      </p:sp>
    </p:spTree>
    <p:extLst>
      <p:ext uri="{BB962C8B-B14F-4D97-AF65-F5344CB8AC3E}">
        <p14:creationId xmlns:p14="http://schemas.microsoft.com/office/powerpoint/2010/main" val="116162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0262" y="148046"/>
            <a:ext cx="1141690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and Ion considerations:</a:t>
            </a:r>
          </a:p>
          <a:p>
            <a:endParaRPr lang="en-US" dirty="0"/>
          </a:p>
          <a:p>
            <a:r>
              <a:rPr lang="en-US" dirty="0"/>
              <a:t>A current HV device  (W x L) = 8.2ud x 7.ud  has a pitch of   10.4ud x 13.12ud  and   Ion of 560uA.</a:t>
            </a:r>
          </a:p>
          <a:p>
            <a:endParaRPr lang="en-US" dirty="0"/>
          </a:p>
          <a:p>
            <a:r>
              <a:rPr lang="en-US" dirty="0"/>
              <a:t>10.4ud  x 13.12ud =  520nm  x  656nm  =  341120 nm2</a:t>
            </a:r>
          </a:p>
          <a:p>
            <a:endParaRPr lang="en-US" dirty="0"/>
          </a:p>
          <a:p>
            <a:r>
              <a:rPr lang="en-US" dirty="0"/>
              <a:t>The a  </a:t>
            </a:r>
            <a:r>
              <a:rPr lang="en-US" dirty="0" err="1"/>
              <a:t>finfet</a:t>
            </a:r>
            <a:r>
              <a:rPr lang="en-US" dirty="0"/>
              <a:t> transistor with fins of  33nm x 33nm (U-shaped)  has an Ion of about 13uA.  (optimized for </a:t>
            </a:r>
            <a:r>
              <a:rPr lang="en-US" dirty="0" err="1"/>
              <a:t>Ioff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Assuming a 100nm pitch (50nm FIN and 50nm GAP)  in fin direction and </a:t>
            </a:r>
          </a:p>
          <a:p>
            <a:r>
              <a:rPr lang="en-US" dirty="0"/>
              <a:t>Assuming  a 94nm pitch in WL direction (50nm fin, 44nm WL + GOX).</a:t>
            </a:r>
          </a:p>
          <a:p>
            <a:endParaRPr lang="en-US" dirty="0"/>
          </a:p>
          <a:p>
            <a:r>
              <a:rPr lang="en-US" dirty="0"/>
              <a:t>I can place  25 </a:t>
            </a:r>
            <a:r>
              <a:rPr lang="en-US" dirty="0" err="1"/>
              <a:t>finfet</a:t>
            </a:r>
            <a:r>
              <a:rPr lang="en-US" dirty="0"/>
              <a:t> transistors into the  (5 +1) * 94 * (5+1) *100 =  338400 nm2</a:t>
            </a:r>
          </a:p>
          <a:p>
            <a:endParaRPr lang="en-US" dirty="0"/>
          </a:p>
          <a:p>
            <a:r>
              <a:rPr lang="en-US" dirty="0"/>
              <a:t>The current for the 25 transistors is about  13uA * 25 * 50nm/33nm = 541uA  (not scaled is the fin thickness).</a:t>
            </a:r>
          </a:p>
          <a:p>
            <a:r>
              <a:rPr lang="en-US" dirty="0"/>
              <a:t>Parallel to the sidewall transistor there are “brad” devices with about 30uA. 30uA * 25 = 750uA.</a:t>
            </a:r>
          </a:p>
          <a:p>
            <a:r>
              <a:rPr lang="en-US" dirty="0"/>
              <a:t>This is already 2x the current </a:t>
            </a:r>
            <a:r>
              <a:rPr lang="en-US" dirty="0" err="1"/>
              <a:t>Isat</a:t>
            </a:r>
            <a:r>
              <a:rPr lang="en-US" dirty="0"/>
              <a:t> at 3.3V.</a:t>
            </a:r>
          </a:p>
          <a:p>
            <a:endParaRPr lang="en-US" dirty="0"/>
          </a:p>
          <a:p>
            <a:r>
              <a:rPr lang="en-US" dirty="0"/>
              <a:t>With some tweaking of the vertical </a:t>
            </a:r>
            <a:r>
              <a:rPr lang="en-US" dirty="0" err="1"/>
              <a:t>finfet</a:t>
            </a:r>
            <a:r>
              <a:rPr lang="en-US" dirty="0"/>
              <a:t>  the current should increase by 2x to 3x.</a:t>
            </a:r>
          </a:p>
          <a:p>
            <a:endParaRPr lang="en-US" dirty="0"/>
          </a:p>
          <a:p>
            <a:r>
              <a:rPr lang="en-US" dirty="0"/>
              <a:t>Tweaking:  </a:t>
            </a:r>
          </a:p>
          <a:p>
            <a:r>
              <a:rPr lang="en-US" dirty="0"/>
              <a:t>deeper junctions (higher Ion, higher </a:t>
            </a:r>
            <a:r>
              <a:rPr lang="en-US" dirty="0" err="1"/>
              <a:t>Ioff</a:t>
            </a:r>
            <a:r>
              <a:rPr lang="en-US" dirty="0"/>
              <a:t>), high-K dielectric,  n-doping of channel. Maybe 3-sided </a:t>
            </a:r>
            <a:r>
              <a:rPr lang="en-US" dirty="0" err="1"/>
              <a:t>finfet</a:t>
            </a:r>
            <a:r>
              <a:rPr lang="en-US" dirty="0"/>
              <a:t> in the “U”</a:t>
            </a:r>
          </a:p>
          <a:p>
            <a:r>
              <a:rPr lang="en-US" dirty="0"/>
              <a:t>Intrinsic improvements:  </a:t>
            </a:r>
          </a:p>
          <a:p>
            <a:r>
              <a:rPr lang="en-US" dirty="0"/>
              <a:t>better/shorter interconnect, thicker fins and lower contact resistance. Optimized geometry (number of “u”-s along a fin.</a:t>
            </a:r>
          </a:p>
        </p:txBody>
      </p:sp>
    </p:spTree>
    <p:extLst>
      <p:ext uri="{BB962C8B-B14F-4D97-AF65-F5344CB8AC3E}">
        <p14:creationId xmlns:p14="http://schemas.microsoft.com/office/powerpoint/2010/main" val="167507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0262" y="148046"/>
            <a:ext cx="1050095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Electrical advantages of the FINFET transistor:</a:t>
            </a:r>
          </a:p>
          <a:p>
            <a:endParaRPr lang="en-US" dirty="0"/>
          </a:p>
          <a:p>
            <a:r>
              <a:rPr lang="en-US" dirty="0"/>
              <a:t>No punch through due to gate controlled channel on both sides.</a:t>
            </a:r>
          </a:p>
          <a:p>
            <a:r>
              <a:rPr lang="en-US" dirty="0"/>
              <a:t>SVTM of about 70 mV/decade</a:t>
            </a:r>
          </a:p>
          <a:p>
            <a:r>
              <a:rPr lang="en-US" dirty="0"/>
              <a:t>VT of about 350mV.</a:t>
            </a:r>
          </a:p>
          <a:p>
            <a:r>
              <a:rPr lang="en-US" dirty="0"/>
              <a:t>Good DIBL suppression.</a:t>
            </a:r>
          </a:p>
          <a:p>
            <a:r>
              <a:rPr lang="en-US" dirty="0"/>
              <a:t>No Vth (VB) dependence</a:t>
            </a:r>
          </a:p>
          <a:p>
            <a:r>
              <a:rPr lang="en-US" dirty="0"/>
              <a:t>Good mobility due to low channel doping.</a:t>
            </a:r>
          </a:p>
          <a:p>
            <a:r>
              <a:rPr lang="en-US" dirty="0"/>
              <a:t>No Source or Drain is connected to substrate. Isolation requirements are similar to LV transistors.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and Integration:</a:t>
            </a:r>
          </a:p>
          <a:p>
            <a:endParaRPr lang="en-US" dirty="0"/>
          </a:p>
          <a:p>
            <a:r>
              <a:rPr lang="en-US" dirty="0"/>
              <a:t>Two structure masks needed for fin generation (U-cut and WL).</a:t>
            </a:r>
          </a:p>
          <a:p>
            <a:r>
              <a:rPr lang="en-US" dirty="0"/>
              <a:t>All periphery HV masks can be eliminated.</a:t>
            </a:r>
          </a:p>
          <a:p>
            <a:endParaRPr lang="en-US" dirty="0"/>
          </a:p>
          <a:p>
            <a:r>
              <a:rPr lang="en-US" dirty="0"/>
              <a:t>Concerns/Risks:</a:t>
            </a:r>
          </a:p>
          <a:p>
            <a:r>
              <a:rPr lang="en-US" dirty="0"/>
              <a:t>For N+ and P+ contact a N+ or P+ poly liner might be required for good contact.  2 masks.</a:t>
            </a:r>
          </a:p>
          <a:p>
            <a:r>
              <a:rPr lang="en-US" dirty="0"/>
              <a:t>PMOS data are unknown.</a:t>
            </a:r>
          </a:p>
          <a:p>
            <a:r>
              <a:rPr lang="en-US" dirty="0"/>
              <a:t>Transistor arrays are very effective due to shared WL contact. Individual transistors need space for WL contact.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6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58561" y="975929"/>
            <a:ext cx="10877839" cy="4157805"/>
            <a:chOff x="958561" y="975929"/>
            <a:chExt cx="10877839" cy="4157805"/>
          </a:xfrm>
        </p:grpSpPr>
        <p:sp>
          <p:nvSpPr>
            <p:cNvPr id="2" name="Rectangle 1"/>
            <p:cNvSpPr/>
            <p:nvPr/>
          </p:nvSpPr>
          <p:spPr>
            <a:xfrm>
              <a:off x="958561" y="3328095"/>
              <a:ext cx="10877839" cy="1413754"/>
            </a:xfrm>
            <a:prstGeom prst="rect">
              <a:avLst/>
            </a:prstGeom>
            <a:effectLst>
              <a:glow>
                <a:schemeClr val="accent1"/>
              </a:glow>
            </a:effectLst>
            <a:scene3d>
              <a:camera prst="isometricRightUp"/>
              <a:lightRig rig="glow" dir="t"/>
            </a:scene3d>
            <a:sp3d extrusionH="1066800" prstMaterial="plastic">
              <a:extrusionClr>
                <a:srgbClr val="00B0F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94619" y="3719980"/>
              <a:ext cx="1762868" cy="1413754"/>
            </a:xfrm>
            <a:prstGeom prst="rect">
              <a:avLst/>
            </a:prstGeom>
            <a:effectLst>
              <a:glow>
                <a:schemeClr val="accent1"/>
              </a:glow>
            </a:effectLst>
            <a:scene3d>
              <a:camera prst="isometricRightUp"/>
              <a:lightRig rig="glow" dir="t"/>
            </a:scene3d>
            <a:sp3d extrusionH="1066800" prstMaterial="plastic">
              <a:extrusionClr>
                <a:srgbClr val="00B0F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8282" y="2346141"/>
              <a:ext cx="1762868" cy="1413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glow>
                <a:schemeClr val="accent1"/>
              </a:glow>
            </a:effectLst>
            <a:scene3d>
              <a:camera prst="isometricRightUp"/>
              <a:lightRig rig="glow" dir="t"/>
            </a:scene3d>
            <a:sp3d extrusionH="1066800" prstMaterial="plastic">
              <a:extrusionClr>
                <a:srgbClr val="00B0F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80397" y="975929"/>
              <a:ext cx="1762868" cy="1413754"/>
            </a:xfrm>
            <a:prstGeom prst="rect">
              <a:avLst/>
            </a:prstGeom>
            <a:effectLst>
              <a:glow>
                <a:schemeClr val="accent1"/>
              </a:glow>
            </a:effectLst>
            <a:scene3d>
              <a:camera prst="isometricRightUp"/>
              <a:lightRig rig="glow" dir="t"/>
            </a:scene3d>
            <a:sp3d extrusionH="1066800" prstMaterial="plastic">
              <a:extrusionClr>
                <a:srgbClr val="00B0F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156511" y="2353398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contourW="12700" prstMaterial="plastic">
            <a:extrusionClr>
              <a:srgbClr val="00B0F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37945" y="30602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49258" y="2940957"/>
            <a:ext cx="14514" cy="131354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65868" y="2671323"/>
            <a:ext cx="14514" cy="131354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187410" y="1728164"/>
            <a:ext cx="16480" cy="1130725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757097" y="1239270"/>
            <a:ext cx="16480" cy="1130725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989155" y="3974675"/>
            <a:ext cx="16480" cy="1130725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437303" y="4286463"/>
            <a:ext cx="16480" cy="1130725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443074" y="5700217"/>
            <a:ext cx="1069383" cy="65650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882478" y="3026072"/>
            <a:ext cx="1069383" cy="65650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508040" y="4409623"/>
            <a:ext cx="975162" cy="591881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975115" y="1927629"/>
            <a:ext cx="975162" cy="591881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0350" y="381465"/>
            <a:ext cx="49090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Sidewall transistor</a:t>
            </a:r>
          </a:p>
          <a:p>
            <a:r>
              <a:rPr lang="en-US" dirty="0"/>
              <a:t>Vth  350mV</a:t>
            </a:r>
          </a:p>
          <a:p>
            <a:r>
              <a:rPr lang="en-US" dirty="0"/>
              <a:t>SVTM  70mV/</a:t>
            </a:r>
            <a:r>
              <a:rPr lang="en-US" dirty="0" err="1"/>
              <a:t>dec</a:t>
            </a:r>
            <a:endParaRPr lang="en-US" dirty="0"/>
          </a:p>
          <a:p>
            <a:r>
              <a:rPr lang="en-US" dirty="0"/>
              <a:t>Ion(3.3v)  13uA  (both surfaces) (33nm x 33nm fin)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1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 flipH="1">
            <a:off x="4092669" y="3677959"/>
            <a:ext cx="592564" cy="35701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8561" y="3328095"/>
            <a:ext cx="10877839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78282" y="2346141"/>
            <a:ext cx="1762868" cy="14137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80397" y="975929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37945" y="30602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200562" y="3852891"/>
            <a:ext cx="592564" cy="35701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94619" y="3719980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6873" y="4209904"/>
            <a:ext cx="11723" cy="663961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222505" y="983567"/>
            <a:ext cx="592564" cy="35701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397480" y="2454180"/>
            <a:ext cx="746070" cy="428419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56511" y="2353398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contourW="12700" prstMaterial="plastic">
            <a:extrusionClr>
              <a:srgbClr val="00B0F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952701" y="2806276"/>
            <a:ext cx="1410" cy="76423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369330" y="1480457"/>
            <a:ext cx="18441" cy="665151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04571" y="5187346"/>
            <a:ext cx="379893" cy="26276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9257" y="660400"/>
            <a:ext cx="26132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Shallow BRAD device</a:t>
            </a:r>
          </a:p>
          <a:p>
            <a:endParaRPr lang="en-US" dirty="0"/>
          </a:p>
          <a:p>
            <a:r>
              <a:rPr lang="en-US" dirty="0"/>
              <a:t>Vth  800mV</a:t>
            </a:r>
          </a:p>
          <a:p>
            <a:r>
              <a:rPr lang="en-US" dirty="0"/>
              <a:t>SVTM  120mV/</a:t>
            </a:r>
            <a:r>
              <a:rPr lang="en-US" dirty="0" err="1"/>
              <a:t>dec</a:t>
            </a:r>
            <a:endParaRPr lang="en-US" dirty="0"/>
          </a:p>
          <a:p>
            <a:r>
              <a:rPr lang="en-US" dirty="0"/>
              <a:t>Ion  30uA  (50nm x 50nm)</a:t>
            </a:r>
          </a:p>
        </p:txBody>
      </p:sp>
    </p:spTree>
    <p:extLst>
      <p:ext uri="{BB962C8B-B14F-4D97-AF65-F5344CB8AC3E}">
        <p14:creationId xmlns:p14="http://schemas.microsoft.com/office/powerpoint/2010/main" val="213590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59414" y="4931096"/>
            <a:ext cx="10877839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219075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092669" y="3677959"/>
            <a:ext cx="592564" cy="35701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5817" y="3319890"/>
            <a:ext cx="10877839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78282" y="2346141"/>
            <a:ext cx="1762868" cy="14137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80397" y="975929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37945" y="30602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814282" y="3721183"/>
            <a:ext cx="106590" cy="627577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500914" y="4924106"/>
            <a:ext cx="570270" cy="1179151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56511" y="2360655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952701" y="2806276"/>
            <a:ext cx="1410" cy="76423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369330" y="1480457"/>
            <a:ext cx="18441" cy="665151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27162" y="4476659"/>
            <a:ext cx="51077" cy="755926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179824" y="3759895"/>
            <a:ext cx="718421" cy="135282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94619" y="3719980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71184" y="2709673"/>
            <a:ext cx="0" cy="197035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13038" y="5381305"/>
            <a:ext cx="86945" cy="825659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74384" y="4236772"/>
            <a:ext cx="2477731" cy="537936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59397" y="2311377"/>
            <a:ext cx="159982" cy="459276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794930" y="2770909"/>
            <a:ext cx="548546" cy="27269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402690" y="2884730"/>
            <a:ext cx="1410" cy="76423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725430" y="3856465"/>
            <a:ext cx="1157312" cy="11821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395568" y="5168804"/>
            <a:ext cx="877298" cy="2023472"/>
          </a:xfrm>
          <a:prstGeom prst="rect">
            <a:avLst/>
          </a:prstGeom>
          <a:solidFill>
            <a:srgbClr val="00B05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5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9257" y="660400"/>
            <a:ext cx="29145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BRAD device</a:t>
            </a:r>
          </a:p>
          <a:p>
            <a:endParaRPr lang="en-US" dirty="0"/>
          </a:p>
          <a:p>
            <a:r>
              <a:rPr lang="en-US" dirty="0"/>
              <a:t>Vth  &gt; 800mV  (?)</a:t>
            </a:r>
          </a:p>
          <a:p>
            <a:r>
              <a:rPr lang="en-US" dirty="0"/>
              <a:t>SVTM  120mV/</a:t>
            </a:r>
            <a:r>
              <a:rPr lang="en-US" dirty="0" err="1"/>
              <a:t>dec</a:t>
            </a:r>
            <a:endParaRPr lang="en-US" dirty="0"/>
          </a:p>
          <a:p>
            <a:r>
              <a:rPr lang="en-US" dirty="0"/>
              <a:t>Ion  30uA  (?) (50nm x 50nm)</a:t>
            </a:r>
          </a:p>
        </p:txBody>
      </p:sp>
    </p:spTree>
    <p:extLst>
      <p:ext uri="{BB962C8B-B14F-4D97-AF65-F5344CB8AC3E}">
        <p14:creationId xmlns:p14="http://schemas.microsoft.com/office/powerpoint/2010/main" val="800958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759414" y="4931096"/>
            <a:ext cx="10877839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219075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092669" y="3677959"/>
            <a:ext cx="592564" cy="357013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5817" y="3319890"/>
            <a:ext cx="10877839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78282" y="2346141"/>
            <a:ext cx="1762868" cy="141375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80397" y="975929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37945" y="30602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56511" y="2360655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794619" y="3719980"/>
            <a:ext cx="1762868" cy="1413754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066800" prstMaterial="plastic">
            <a:extrusionClr>
              <a:srgbClr val="00B0F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65375" y="2894265"/>
            <a:ext cx="1703828" cy="217791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65795" y="4300762"/>
            <a:ext cx="1703828" cy="1381450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10740" y="4239430"/>
            <a:ext cx="1703828" cy="217791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07222" y="5643141"/>
            <a:ext cx="1703828" cy="1381450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1270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49227" y="5345482"/>
            <a:ext cx="8993433" cy="72499"/>
          </a:xfrm>
          <a:prstGeom prst="rect">
            <a:avLst/>
          </a:prstGeom>
          <a:solidFill>
            <a:srgbClr val="FF0000"/>
          </a:solidFill>
          <a:effectLst>
            <a:glow>
              <a:schemeClr val="accent1"/>
            </a:glow>
          </a:effectLst>
          <a:scene3d>
            <a:camera prst="isometricRightUp"/>
            <a:lightRig rig="glow" dir="t"/>
          </a:scene3d>
          <a:sp3d extrusionH="965200" prstMaterial="plastic">
            <a:extrusionClr>
              <a:srgbClr val="FF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794619" y="4185520"/>
            <a:ext cx="5064867" cy="2023472"/>
          </a:xfrm>
          <a:prstGeom prst="rect">
            <a:avLst/>
          </a:prstGeom>
          <a:solidFill>
            <a:srgbClr val="00B050">
              <a:alpha val="15000"/>
            </a:srgbClr>
          </a:solidFill>
          <a:effectLst>
            <a:glow>
              <a:schemeClr val="accent1">
                <a:alpha val="51000"/>
              </a:schemeClr>
            </a:glow>
          </a:effectLst>
          <a:scene3d>
            <a:camera prst="isometricRightUp"/>
            <a:lightRig rig="flat" dir="t"/>
          </a:scene3d>
          <a:sp3d extrusionH="1066800" prstMaterial="legacyWireframe">
            <a:extrusionClr>
              <a:srgbClr val="92D05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5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</TotalTime>
  <Words>637</Words>
  <Application>Microsoft Office PowerPoint</Application>
  <PresentationFormat>Widescreen</PresentationFormat>
  <Paragraphs>157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Worksheet</vt:lpstr>
      <vt:lpstr>Proposal for FinFet HV transistor for 3D-XP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FinFet HV transistor for 3D-XP</dc:title>
  <dc:creator>Juengling, Werner</dc:creator>
  <cp:keywords>CTPClassification=CTP_NT</cp:keywords>
  <cp:lastModifiedBy>Juengling, Werner</cp:lastModifiedBy>
  <cp:revision>83</cp:revision>
  <dcterms:created xsi:type="dcterms:W3CDTF">2019-08-26T17:25:09Z</dcterms:created>
  <dcterms:modified xsi:type="dcterms:W3CDTF">2020-01-08T20:42:55Z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8928c392-eb63-47a2-9409-1daf5ded2a9f</vt:lpwstr>
  </property>
  <property fmtid="{D5CDD505-2E9C-101B-9397-08002B2CF9AE}" pid="3" name="CTP_TimeStamp">
    <vt:lpwstr>2020-01-08 20:42:54Z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