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263" r:id="rId6"/>
    <p:sldId id="258" r:id="rId7"/>
    <p:sldId id="260" r:id="rId8"/>
    <p:sldId id="262" r:id="rId9"/>
    <p:sldId id="265" r:id="rId10"/>
    <p:sldId id="261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4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408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Transistor Pathfinding for 3DXP Decoder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Team CMOS, WW03.3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3DXP scaling path – ~30% cost reduction every generation (5Q).    </a:t>
            </a:r>
          </a:p>
          <a:p>
            <a:r>
              <a:rPr lang="en-US" sz="1800" dirty="0"/>
              <a:t>Transistor evolution ideas – Starting from planar bulk CMOS </a:t>
            </a:r>
          </a:p>
          <a:p>
            <a:pPr lvl="1"/>
            <a:r>
              <a:rPr lang="en-US" sz="1800" dirty="0"/>
              <a:t>Bulk CMOS geometry augmentation such as </a:t>
            </a:r>
            <a:r>
              <a:rPr lang="en-US" sz="1800" u="sng" dirty="0"/>
              <a:t>R</a:t>
            </a:r>
            <a:r>
              <a:rPr lang="en-US" sz="1800" dirty="0"/>
              <a:t>ecess Channel and/or </a:t>
            </a:r>
            <a:r>
              <a:rPr lang="en-US" sz="1800" u="sng" dirty="0"/>
              <a:t>S</a:t>
            </a:r>
            <a:r>
              <a:rPr lang="en-US" sz="1800" dirty="0"/>
              <a:t>addle </a:t>
            </a:r>
            <a:r>
              <a:rPr lang="en-US" sz="1800" u="sng" dirty="0"/>
              <a:t>F</a:t>
            </a:r>
            <a:r>
              <a:rPr lang="en-US" sz="1800" dirty="0"/>
              <a:t>in Channel</a:t>
            </a:r>
          </a:p>
          <a:p>
            <a:pPr lvl="1"/>
            <a:r>
              <a:rPr lang="en-US" sz="1800" dirty="0"/>
              <a:t>NSG TCAD assessment on R-FET and SF-FET scaling path</a:t>
            </a:r>
          </a:p>
          <a:p>
            <a:pPr lvl="1"/>
            <a:r>
              <a:rPr lang="en-US" sz="1800" dirty="0"/>
              <a:t>Wideband gap channel enable aggressive channel length scaling</a:t>
            </a:r>
          </a:p>
          <a:p>
            <a:r>
              <a:rPr lang="en-US" sz="1800" dirty="0"/>
              <a:t>3DIC for die size reduction and parallelism improvement (tile size)</a:t>
            </a:r>
          </a:p>
          <a:p>
            <a:pPr lvl="1"/>
            <a:r>
              <a:rPr lang="en-US" sz="1800" dirty="0"/>
              <a:t>Technologies include Layer Transfer-Si, Poly Si TFT and Adamantine</a:t>
            </a:r>
          </a:p>
          <a:p>
            <a:pPr lvl="1"/>
            <a:r>
              <a:rPr lang="en-US" sz="1800" dirty="0"/>
              <a:t>CR collaboration on LT-Si, Poly-Si TFT and ADM for gap assessment and closure.    </a:t>
            </a:r>
          </a:p>
          <a:p>
            <a:pPr lvl="1"/>
            <a:r>
              <a:rPr lang="en-US" sz="1800" dirty="0"/>
              <a:t>Array architect and technologist to complete die size, cost and performance assessment of 3DIC for strategy development </a:t>
            </a:r>
          </a:p>
          <a:p>
            <a:r>
              <a:rPr lang="en-US" sz="1800" dirty="0"/>
              <a:t>First round of transistor technology benchmark by mid Q1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6DB1C6-5A80-43C0-9C16-03F2B2E4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CMOS Geometric Augmentation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60E43-191D-4033-9321-19D0F3CC2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5179CF-0888-4AED-80B4-48B18850C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457" y="2151833"/>
            <a:ext cx="1765300" cy="1384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C6E21F-3234-4ED5-848E-246F3D3D1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367733"/>
            <a:ext cx="2514600" cy="233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Transistor Active Area Augmentation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2150C-F7B3-46B1-A051-BB6DBC29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350" y="1312766"/>
            <a:ext cx="1917700" cy="176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FDF50-926B-4476-8432-6A302F95AC13}"/>
              </a:ext>
            </a:extLst>
          </p:cNvPr>
          <p:cNvSpPr txBox="1"/>
          <p:nvPr/>
        </p:nvSpPr>
        <p:spPr>
          <a:xfrm>
            <a:off x="1492973" y="3152714"/>
            <a:ext cx="2396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Planar Channel FET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Drawn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0.41</a:t>
            </a:r>
            <a:r>
              <a:rPr lang="en-US" sz="18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Drawn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0.35</a:t>
            </a:r>
            <a:r>
              <a:rPr lang="en-US" sz="18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0.5X0.9</a:t>
            </a:r>
            <a:r>
              <a:rPr lang="en-US" sz="18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footprint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2E195-D1A4-4623-B05F-5BA1C5D67ECC}"/>
              </a:ext>
            </a:extLst>
          </p:cNvPr>
          <p:cNvSpPr txBox="1"/>
          <p:nvPr/>
        </p:nvSpPr>
        <p:spPr>
          <a:xfrm>
            <a:off x="4281551" y="3524071"/>
            <a:ext cx="2511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Recess Channel FET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Drawn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2X 0.41</a:t>
            </a:r>
            <a:r>
              <a:rPr lang="en-US" sz="18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0.35</a:t>
            </a:r>
            <a:r>
              <a:rPr lang="en-US" sz="18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~0.5X0.5um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footprint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7DE67-F046-4504-A8AD-3FEB125E7C1B}"/>
              </a:ext>
            </a:extLst>
          </p:cNvPr>
          <p:cNvSpPr txBox="1"/>
          <p:nvPr/>
        </p:nvSpPr>
        <p:spPr>
          <a:xfrm>
            <a:off x="7239000" y="4694872"/>
            <a:ext cx="3156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Saddle-Fin Channel FET 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2X 0.41</a:t>
            </a:r>
            <a:r>
              <a:rPr lang="en-US" sz="18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 + 2*n*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FIN</a:t>
            </a:r>
            <a:endParaRPr lang="en-US" sz="1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0.35</a:t>
            </a:r>
            <a:r>
              <a:rPr lang="en-US" sz="18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~0.5X0.5um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footprint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A18257-A072-4CE2-8B03-EA5399C06F62}"/>
              </a:ext>
            </a:extLst>
          </p:cNvPr>
          <p:cNvSpPr/>
          <p:nvPr/>
        </p:nvSpPr>
        <p:spPr>
          <a:xfrm>
            <a:off x="3283310" y="2585805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P-FET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142E87-6690-44C7-A9DE-24EF5B4E87F3}"/>
              </a:ext>
            </a:extLst>
          </p:cNvPr>
          <p:cNvSpPr/>
          <p:nvPr/>
        </p:nvSpPr>
        <p:spPr>
          <a:xfrm>
            <a:off x="6037372" y="3143071"/>
            <a:ext cx="65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R-FET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E6D9C-804C-4558-8DE0-8EE0FEC83447}"/>
              </a:ext>
            </a:extLst>
          </p:cNvPr>
          <p:cNvSpPr/>
          <p:nvPr/>
        </p:nvSpPr>
        <p:spPr>
          <a:xfrm>
            <a:off x="9220200" y="4183766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SF-FET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4B5D21-F6BA-7243-8C33-127454A4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6" b="91726" l="1402" r="96462">
                        <a14:foregroundMark x1="6142" y1="54728" x2="6142" y2="54728"/>
                        <a14:foregroundMark x1="2737" y1="42553" x2="2737" y2="42553"/>
                        <a14:foregroundMark x1="2403" y1="53783" x2="2403" y2="53783"/>
                        <a14:foregroundMark x1="7877" y1="71040" x2="7877" y2="71040"/>
                        <a14:foregroundMark x1="10414" y1="66667" x2="10414" y2="66667"/>
                        <a14:foregroundMark x1="21896" y1="51418" x2="21896" y2="51418"/>
                        <a14:foregroundMark x1="32644" y1="51773" x2="32644" y2="51773"/>
                        <a14:foregroundMark x1="26636" y1="42080" x2="27236" y2="45390"/>
                        <a14:foregroundMark x1="35514" y1="33452" x2="43057" y2="27423"/>
                        <a14:foregroundMark x1="66822" y1="15957" x2="74032" y2="18203"/>
                        <a14:foregroundMark x1="76168" y1="5083" x2="78571" y2="2600"/>
                        <a14:foregroundMark x1="90187" y1="8156" x2="90454" y2="12648"/>
                        <a14:foregroundMark x1="91322" y1="26359" x2="91322" y2="58274"/>
                        <a14:foregroundMark x1="96462" y1="27660" x2="94927" y2="54019"/>
                        <a14:foregroundMark x1="12884" y1="91726" x2="15754" y2="91253"/>
                        <a14:foregroundMark x1="1736" y1="64184" x2="2003" y2="66903"/>
                        <a14:foregroundMark x1="1402" y1="49645" x2="1602" y2="520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457200"/>
            <a:ext cx="6768651" cy="38226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F2E151-4A72-5B4A-A61A-FCF52D8C6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4" b="97713" l="3727" r="95575">
                        <a14:foregroundMark x1="9783" y1="58577" x2="1630" y2="54638"/>
                        <a14:foregroundMark x1="1630" y1="54638" x2="9550" y2="48666"/>
                        <a14:foregroundMark x1="9550" y1="48666" x2="10248" y2="33291"/>
                        <a14:foregroundMark x1="10248" y1="33291" x2="2329" y2="27700"/>
                        <a14:foregroundMark x1="2329" y1="27700" x2="3339" y2="42313"/>
                        <a14:foregroundMark x1="3339" y1="42313" x2="7919" y2="55146"/>
                        <a14:foregroundMark x1="7919" y1="55146" x2="1009" y2="29098"/>
                        <a14:foregroundMark x1="1009" y1="29098" x2="9084" y2="22872"/>
                        <a14:foregroundMark x1="8408" y1="18563" x2="6910" y2="9022"/>
                        <a14:foregroundMark x1="8825" y1="21220" x2="8725" y2="20584"/>
                        <a14:foregroundMark x1="9084" y1="22872" x2="8825" y2="21220"/>
                        <a14:foregroundMark x1="6910" y1="9022" x2="15528" y2="3558"/>
                        <a14:foregroundMark x1="15528" y1="3558" x2="34705" y2="6353"/>
                        <a14:foregroundMark x1="34705" y1="6353" x2="37267" y2="5464"/>
                        <a14:foregroundMark x1="3804" y1="29225" x2="5901" y2="43329"/>
                        <a14:foregroundMark x1="90295" y1="54892" x2="89519" y2="64422"/>
                        <a14:foregroundMark x1="95652" y1="56798" x2="93556" y2="67726"/>
                        <a14:foregroundMark x1="82453" y1="91741" x2="83696" y2="91995"/>
                        <a14:foregroundMark x1="89674" y1="97713" x2="90761" y2="97713"/>
                        <a14:foregroundMark x1="71972" y1="47014" x2="71972" y2="47014"/>
                        <a14:foregroundMark x1="61879" y1="34943" x2="61879" y2="34943"/>
                        <a14:foregroundMark x1="62500" y1="38882" x2="62500" y2="38882"/>
                        <a14:backgroundMark x1="9317" y1="20584" x2="9317" y2="20584"/>
                        <a14:backgroundMark x1="8618" y1="20712" x2="8618" y2="20712"/>
                        <a14:backgroundMark x1="8463" y1="20712" x2="8773" y2="20839"/>
                        <a14:backgroundMark x1="8618" y1="20076" x2="8618" y2="20076"/>
                        <a14:backgroundMark x1="8618" y1="20330" x2="8851" y2="20584"/>
                        <a14:backgroundMark x1="6677" y1="19822" x2="8773" y2="20839"/>
                        <a14:backgroundMark x1="7764" y1="21601" x2="8929" y2="20712"/>
                        <a14:backgroundMark x1="8696" y1="21220" x2="8696" y2="21220"/>
                        <a14:backgroundMark x1="8851" y1="21220" x2="8851" y2="21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3200400"/>
            <a:ext cx="5638800" cy="34410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9141B5-9194-4FA1-BEC8-03C25C7813A1}"/>
              </a:ext>
            </a:extLst>
          </p:cNvPr>
          <p:cNvSpPr/>
          <p:nvPr/>
        </p:nvSpPr>
        <p:spPr>
          <a:xfrm>
            <a:off x="6629400" y="1752600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P-FET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A8DB1-13A9-4713-A417-67CD837D9420}"/>
              </a:ext>
            </a:extLst>
          </p:cNvPr>
          <p:cNvSpPr/>
          <p:nvPr/>
        </p:nvSpPr>
        <p:spPr>
          <a:xfrm>
            <a:off x="5441654" y="2137946"/>
            <a:ext cx="65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R-FET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17591-9619-4D55-AA90-AC42F9366721}"/>
              </a:ext>
            </a:extLst>
          </p:cNvPr>
          <p:cNvSpPr/>
          <p:nvPr/>
        </p:nvSpPr>
        <p:spPr>
          <a:xfrm>
            <a:off x="4495800" y="4616190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P-FET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CBC00D-FB5C-4E0D-A8DF-3437AAA630AA}"/>
              </a:ext>
            </a:extLst>
          </p:cNvPr>
          <p:cNvSpPr/>
          <p:nvPr/>
        </p:nvSpPr>
        <p:spPr>
          <a:xfrm>
            <a:off x="6299021" y="5003716"/>
            <a:ext cx="65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R-FET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D0C7-E108-4492-AA6B-E933AFB8B0FD}"/>
              </a:ext>
            </a:extLst>
          </p:cNvPr>
          <p:cNvSpPr/>
          <p:nvPr/>
        </p:nvSpPr>
        <p:spPr>
          <a:xfrm>
            <a:off x="8763000" y="4109449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SF-FET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84B7A-891C-4C2E-B190-EC136999BA00}"/>
              </a:ext>
            </a:extLst>
          </p:cNvPr>
          <p:cNvSpPr/>
          <p:nvPr/>
        </p:nvSpPr>
        <p:spPr>
          <a:xfrm>
            <a:off x="2362200" y="1414046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SF-FET</a:t>
            </a:r>
          </a:p>
        </p:txBody>
      </p:sp>
    </p:spTree>
    <p:extLst>
      <p:ext uri="{BB962C8B-B14F-4D97-AF65-F5344CB8AC3E}">
        <p14:creationId xmlns:p14="http://schemas.microsoft.com/office/powerpoint/2010/main" val="328668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F286-E4A3-4328-B7B5-6ECA9C4D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Lumped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EB2F-4AA5-46AE-A878-4395BAB2E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what was done with Adamantine  SF-CAT as an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7B598-CEC2-4432-9F62-9BC4D671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40" y="930549"/>
            <a:ext cx="3429000" cy="2626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826A9-D26B-4B12-824C-85755B3A9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0" b="99346" l="5856" r="96997">
                        <a14:foregroundMark x1="52853" y1="11996" x2="67117" y2="17339"/>
                        <a14:foregroundMark x1="47898" y1="5344" x2="50901" y2="6107"/>
                        <a14:foregroundMark x1="87838" y1="32715" x2="90991" y2="43402"/>
                        <a14:foregroundMark x1="97147" y1="27699" x2="97147" y2="32497"/>
                        <a14:foregroundMark x1="6306" y1="43075" x2="7057" y2="58997"/>
                        <a14:foregroundMark x1="25075" y1="93457" x2="42793" y2="92912"/>
                        <a14:foregroundMark x1="22372" y1="99346" x2="24324" y2="98800"/>
                        <a14:foregroundMark x1="45195" y1="2290" x2="47447" y2="3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541" y="705977"/>
            <a:ext cx="1979840" cy="2723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655A7-48D1-486A-96F5-B458D65E962B}"/>
              </a:ext>
            </a:extLst>
          </p:cNvPr>
          <p:cNvSpPr txBox="1"/>
          <p:nvPr/>
        </p:nvSpPr>
        <p:spPr>
          <a:xfrm>
            <a:off x="6798138" y="2684541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 Channel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55FD5-A6FA-4340-B209-92D6C24DA22F}"/>
              </a:ext>
            </a:extLst>
          </p:cNvPr>
          <p:cNvSpPr txBox="1"/>
          <p:nvPr/>
        </p:nvSpPr>
        <p:spPr>
          <a:xfrm>
            <a:off x="4004889" y="2545319"/>
            <a:ext cx="80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 CAT</a:t>
            </a:r>
          </a:p>
        </p:txBody>
      </p:sp>
    </p:spTree>
    <p:extLst>
      <p:ext uri="{BB962C8B-B14F-4D97-AF65-F5344CB8AC3E}">
        <p14:creationId xmlns:p14="http://schemas.microsoft.com/office/powerpoint/2010/main" val="339845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8F40-3B9D-F043-A893-8D9BD855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Z, L Design Strategy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678D78A7-E135-1C4D-9BEB-042F96B4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8985388" cy="880609"/>
          </a:xfrm>
        </p:spPr>
        <p:txBody>
          <a:bodyPr/>
          <a:lstStyle/>
          <a:p>
            <a:r>
              <a:rPr lang="en-US" sz="2000" dirty="0"/>
              <a:t>Fin height for on-state resistance to optimize </a:t>
            </a:r>
            <a:r>
              <a:rPr lang="en-US" sz="2000" dirty="0" err="1"/>
              <a:t>t</a:t>
            </a:r>
            <a:r>
              <a:rPr lang="en-US" sz="2000" baseline="-25000" dirty="0" err="1"/>
              <a:t>sense</a:t>
            </a:r>
            <a:r>
              <a:rPr lang="en-US" sz="2000" dirty="0"/>
              <a:t> </a:t>
            </a:r>
          </a:p>
          <a:p>
            <a:r>
              <a:rPr lang="en-US" sz="2000" dirty="0"/>
              <a:t>Recess Fin to increase Chanel length to reduce leakage for retention 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DA03D9-D4A8-D941-9341-7930928E4E1B}"/>
              </a:ext>
            </a:extLst>
          </p:cNvPr>
          <p:cNvGrpSpPr/>
          <p:nvPr/>
        </p:nvGrpSpPr>
        <p:grpSpPr>
          <a:xfrm>
            <a:off x="1205705" y="2462202"/>
            <a:ext cx="2485335" cy="2477737"/>
            <a:chOff x="1183034" y="2454373"/>
            <a:chExt cx="2485335" cy="2477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549DC-E88E-4546-BBF6-6BDE5FEC0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209" r="20116"/>
            <a:stretch/>
          </p:blipFill>
          <p:spPr>
            <a:xfrm>
              <a:off x="1183034" y="2454373"/>
              <a:ext cx="2485335" cy="247773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47DF213-E2F4-4048-8D67-E20F3B451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9524" y="3331406"/>
              <a:ext cx="1075558" cy="24524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124E68C-A1CB-2D44-9F7E-07147AB3DE77}"/>
                </a:ext>
              </a:extLst>
            </p:cNvPr>
            <p:cNvCxnSpPr>
              <a:cxnSpLocks/>
            </p:cNvCxnSpPr>
            <p:nvPr/>
          </p:nvCxnSpPr>
          <p:spPr>
            <a:xfrm>
              <a:off x="2376104" y="3394695"/>
              <a:ext cx="88024" cy="1138393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76DCE91-9455-FC4B-81ED-D10FD564B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6104" y="3144198"/>
              <a:ext cx="44669" cy="250497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D9D4C7-E391-B941-AA28-5B1FD173CBC7}"/>
                </a:ext>
              </a:extLst>
            </p:cNvPr>
            <p:cNvSpPr txBox="1"/>
            <p:nvPr/>
          </p:nvSpPr>
          <p:spPr>
            <a:xfrm>
              <a:off x="2640097" y="3146740"/>
              <a:ext cx="1154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0E1A80-B944-DC42-8E80-B7614DF87529}"/>
                </a:ext>
              </a:extLst>
            </p:cNvPr>
            <p:cNvSpPr txBox="1"/>
            <p:nvPr/>
          </p:nvSpPr>
          <p:spPr>
            <a:xfrm>
              <a:off x="2126124" y="3771305"/>
              <a:ext cx="293992" cy="1837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1200" baseline="-25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E0129F-6485-CE4D-A97A-5F4928120F26}"/>
                </a:ext>
              </a:extLst>
            </p:cNvPr>
            <p:cNvSpPr txBox="1"/>
            <p:nvPr/>
          </p:nvSpPr>
          <p:spPr>
            <a:xfrm>
              <a:off x="2117129" y="3114533"/>
              <a:ext cx="293992" cy="1837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1200" baseline="-25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1,W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70A3E4D-8B30-9B42-9E6A-25313BE431DA}"/>
              </a:ext>
            </a:extLst>
          </p:cNvPr>
          <p:cNvSpPr txBox="1"/>
          <p:nvPr/>
        </p:nvSpPr>
        <p:spPr>
          <a:xfrm>
            <a:off x="1048985" y="5488821"/>
            <a:ext cx="3079104" cy="5657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=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· L/W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Ch1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· (2·Z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)/L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5E1F03-CEF6-9B4E-B127-7FF3AFCB363A}"/>
              </a:ext>
            </a:extLst>
          </p:cNvPr>
          <p:cNvSpPr txBox="1"/>
          <p:nvPr/>
        </p:nvSpPr>
        <p:spPr>
          <a:xfrm>
            <a:off x="4001088" y="5488821"/>
            <a:ext cx="3600389" cy="5657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=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/[ ½ ·(Z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Ch2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· [Z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½(Z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)]/L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50228-78F6-E642-B26A-5E44E68894A7}"/>
              </a:ext>
            </a:extLst>
          </p:cNvPr>
          <p:cNvSpPr txBox="1"/>
          <p:nvPr/>
        </p:nvSpPr>
        <p:spPr>
          <a:xfrm>
            <a:off x="7866747" y="2403628"/>
            <a:ext cx="3600389" cy="36509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+ 2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≈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= 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= 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+ 2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Ch1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· (2 ·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4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/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  <a:endParaRPr lang="en-US" sz="16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Ch2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· (2 ·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2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/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  <a:endParaRPr lang="en-US" sz="16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=  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+ 2· 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Active Design Rule (2 Cells)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Cell Active Pitch =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S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Cell Active Pitch = 3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+ 2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S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320879-4618-D943-A457-2A1FC235EBB2}"/>
              </a:ext>
            </a:extLst>
          </p:cNvPr>
          <p:cNvGrpSpPr/>
          <p:nvPr/>
        </p:nvGrpSpPr>
        <p:grpSpPr>
          <a:xfrm>
            <a:off x="3862202" y="2462202"/>
            <a:ext cx="3406886" cy="2547971"/>
            <a:chOff x="3862202" y="2462202"/>
            <a:chExt cx="3406886" cy="25479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7C1B74-9214-8D4F-9442-2F0B22BC5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202" y="2532437"/>
              <a:ext cx="3406886" cy="2477736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0CFECAD-1936-B94D-B279-3A4EF8E84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2185" y="3045120"/>
              <a:ext cx="38301" cy="42968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287DEF1-31BF-F442-B4CD-4E5BBC7DA0CC}"/>
                </a:ext>
              </a:extLst>
            </p:cNvPr>
            <p:cNvCxnSpPr>
              <a:cxnSpLocks/>
            </p:cNvCxnSpPr>
            <p:nvPr/>
          </p:nvCxnSpPr>
          <p:spPr>
            <a:xfrm>
              <a:off x="4546907" y="3161796"/>
              <a:ext cx="223775" cy="1587368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27F1A3B-04E0-D74B-993A-5603F4E7A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6907" y="2738613"/>
              <a:ext cx="782145" cy="361365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9E89A1-F3BD-CD40-BCE0-8FA5B386654C}"/>
                </a:ext>
              </a:extLst>
            </p:cNvPr>
            <p:cNvSpPr txBox="1"/>
            <p:nvPr/>
          </p:nvSpPr>
          <p:spPr>
            <a:xfrm>
              <a:off x="4803525" y="3224836"/>
              <a:ext cx="1154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533E57-7D9A-454B-A10C-AF2F076BC229}"/>
                </a:ext>
              </a:extLst>
            </p:cNvPr>
            <p:cNvSpPr txBox="1"/>
            <p:nvPr/>
          </p:nvSpPr>
          <p:spPr>
            <a:xfrm>
              <a:off x="4333498" y="3659391"/>
              <a:ext cx="293992" cy="1748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1200" baseline="-25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7CE873-A503-FF46-84E8-DA1379E5088A}"/>
                </a:ext>
              </a:extLst>
            </p:cNvPr>
            <p:cNvSpPr txBox="1"/>
            <p:nvPr/>
          </p:nvSpPr>
          <p:spPr>
            <a:xfrm>
              <a:off x="4624428" y="2762233"/>
              <a:ext cx="293992" cy="1837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1200" baseline="-25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2,W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3070C75-6E73-1E46-AF9C-D069B6ED00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5627" y="3487053"/>
              <a:ext cx="234859" cy="12343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3140BF6-87A8-8346-8C98-DEA0BB8B930B}"/>
                </a:ext>
              </a:extLst>
            </p:cNvPr>
            <p:cNvCxnSpPr>
              <a:cxnSpLocks/>
            </p:cNvCxnSpPr>
            <p:nvPr/>
          </p:nvCxnSpPr>
          <p:spPr>
            <a:xfrm>
              <a:off x="5810426" y="4749164"/>
              <a:ext cx="950009" cy="116003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8425694-E119-1048-BC87-9E968C9ADC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507" y="4865167"/>
              <a:ext cx="346508" cy="31016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CE560E5-58B2-EB41-9732-17DE2E45CE46}"/>
                </a:ext>
              </a:extLst>
            </p:cNvPr>
            <p:cNvSpPr txBox="1"/>
            <p:nvPr/>
          </p:nvSpPr>
          <p:spPr>
            <a:xfrm>
              <a:off x="6171605" y="4574320"/>
              <a:ext cx="293992" cy="1748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aseline="-25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39C9EDA-470C-B249-90E4-CA51CA598305}"/>
                </a:ext>
              </a:extLst>
            </p:cNvPr>
            <p:cNvSpPr txBox="1"/>
            <p:nvPr/>
          </p:nvSpPr>
          <p:spPr>
            <a:xfrm>
              <a:off x="6986360" y="4661742"/>
              <a:ext cx="133655" cy="1748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1200" baseline="-25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D15AF28-72DD-4848-B096-D87D8D146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2124" y="2613756"/>
              <a:ext cx="254836" cy="124857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296B9B0-8A83-C749-AE1F-D3069CAFF0C0}"/>
                </a:ext>
              </a:extLst>
            </p:cNvPr>
            <p:cNvSpPr txBox="1"/>
            <p:nvPr/>
          </p:nvSpPr>
          <p:spPr>
            <a:xfrm>
              <a:off x="5342124" y="2462202"/>
              <a:ext cx="133655" cy="1748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1200" baseline="-25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46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474-AD3B-9E4E-B686-CF8B7DA4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5592726" cy="838200"/>
          </a:xfrm>
        </p:spPr>
        <p:txBody>
          <a:bodyPr/>
          <a:lstStyle/>
          <a:p>
            <a:r>
              <a:rPr lang="en-US" dirty="0"/>
              <a:t>Channel 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5B30-DEED-B44D-B854-8C2F9422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00187"/>
            <a:ext cx="6358270" cy="131134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Sharp inner corners impede field effectiveness; it degrades </a:t>
            </a:r>
            <a:r>
              <a:rPr lang="en-US" sz="3200" dirty="0" err="1"/>
              <a:t>I</a:t>
            </a:r>
            <a:r>
              <a:rPr lang="en-US" sz="3200" baseline="-25000" dirty="0" err="1"/>
              <a:t>off</a:t>
            </a:r>
            <a:r>
              <a:rPr lang="en-US" sz="3200" baseline="-25000" dirty="0"/>
              <a:t> </a:t>
            </a:r>
            <a:r>
              <a:rPr lang="en-US" sz="3200" dirty="0"/>
              <a:t>and R</a:t>
            </a:r>
            <a:r>
              <a:rPr lang="en-US" sz="3200" baseline="-25000" dirty="0"/>
              <a:t>on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FE2D6-8F13-4440-82C6-0010BAAC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561943"/>
            <a:ext cx="3132661" cy="2561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50D6F5-E6E3-554C-835F-BC416CAC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290" y="734682"/>
            <a:ext cx="2953648" cy="2332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7DD4B-E56D-CE4A-A237-BA72D1471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947" y="3478399"/>
            <a:ext cx="2693899" cy="2644919"/>
          </a:xfrm>
          <a:prstGeom prst="rect">
            <a:avLst/>
          </a:prstGeom>
        </p:spPr>
      </p:pic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63E2A67E-69E6-5041-B368-31682BA84D57}"/>
              </a:ext>
            </a:extLst>
          </p:cNvPr>
          <p:cNvSpPr/>
          <p:nvPr/>
        </p:nvSpPr>
        <p:spPr>
          <a:xfrm>
            <a:off x="2711422" y="4072051"/>
            <a:ext cx="1385888" cy="1030361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5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4BF6-C393-F54B-801D-3D0AB3E1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 vs. Saddle Fin Channel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68B73F4-6FD4-E94B-BFC8-25256E5F2419}"/>
              </a:ext>
            </a:extLst>
          </p:cNvPr>
          <p:cNvGrpSpPr/>
          <p:nvPr/>
        </p:nvGrpSpPr>
        <p:grpSpPr>
          <a:xfrm>
            <a:off x="3141389" y="925028"/>
            <a:ext cx="6696048" cy="4859079"/>
            <a:chOff x="2747976" y="1201478"/>
            <a:chExt cx="6696048" cy="48590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4CADED-CC60-DD42-AB60-B899B85CE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75" b="93835" l="3589" r="98673">
                          <a14:foregroundMark x1="3736" y1="36585" x2="22714" y2="27100"/>
                          <a14:foregroundMark x1="45575" y1="11924" x2="59390" y2="4675"/>
                          <a14:foregroundMark x1="23500" y1="93970" x2="38987" y2="85230"/>
                          <a14:foregroundMark x1="38987" y1="85230" x2="47099" y2="75610"/>
                          <a14:foregroundMark x1="47099" y1="75610" x2="47591" y2="75474"/>
                          <a14:foregroundMark x1="54818" y1="71612" x2="71091" y2="59553"/>
                          <a14:foregroundMark x1="78761" y1="54743" x2="92035" y2="44986"/>
                          <a14:foregroundMark x1="95428" y1="54607" x2="98673" y2="519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47976" y="1201478"/>
              <a:ext cx="6696048" cy="4859079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C4CA25D-3ABE-3844-8771-13EB2551E8DB}"/>
                </a:ext>
              </a:extLst>
            </p:cNvPr>
            <p:cNvCxnSpPr>
              <a:cxnSpLocks/>
            </p:cNvCxnSpPr>
            <p:nvPr/>
          </p:nvCxnSpPr>
          <p:spPr>
            <a:xfrm>
              <a:off x="5448650" y="2059497"/>
              <a:ext cx="29361" cy="18455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97C1C5C-FE40-5E45-9503-E52EAB15DE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6476" y="2244055"/>
              <a:ext cx="461535" cy="15648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BB56FC1-0068-6A48-9026-8F8EFE499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5708" y="2322296"/>
              <a:ext cx="918806" cy="34104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3B30AF3-4E77-614F-B5EA-6CF00787E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841383"/>
              <a:ext cx="820723" cy="26408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BB2CCC8-D5AD-A44A-836E-5C7DA4B6D4B4}"/>
                </a:ext>
              </a:extLst>
            </p:cNvPr>
            <p:cNvCxnSpPr>
              <a:cxnSpLocks/>
            </p:cNvCxnSpPr>
            <p:nvPr/>
          </p:nvCxnSpPr>
          <p:spPr>
            <a:xfrm>
              <a:off x="6039375" y="1788868"/>
              <a:ext cx="0" cy="18455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46D9761-2FF1-4E4F-AD19-B3D44C8E3E38}"/>
                </a:ext>
              </a:extLst>
            </p:cNvPr>
            <p:cNvCxnSpPr>
              <a:cxnSpLocks/>
            </p:cNvCxnSpPr>
            <p:nvPr/>
          </p:nvCxnSpPr>
          <p:spPr>
            <a:xfrm>
              <a:off x="5746459" y="1681993"/>
              <a:ext cx="201335" cy="15939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BB15C1E-E328-2742-A7D9-7B0D3D8C95F1}"/>
                </a:ext>
              </a:extLst>
            </p:cNvPr>
            <p:cNvCxnSpPr>
              <a:cxnSpLocks/>
            </p:cNvCxnSpPr>
            <p:nvPr/>
          </p:nvCxnSpPr>
          <p:spPr>
            <a:xfrm>
              <a:off x="3386215" y="2819822"/>
              <a:ext cx="61660" cy="24635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5A2CE2D-28F8-7B49-BE14-33DA6BF431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4638" y="2222349"/>
              <a:ext cx="861270" cy="31660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B955C7D-6046-3D45-BBA3-1E1009FBA129}"/>
                </a:ext>
              </a:extLst>
            </p:cNvPr>
            <p:cNvCxnSpPr>
              <a:cxnSpLocks/>
            </p:cNvCxnSpPr>
            <p:nvPr/>
          </p:nvCxnSpPr>
          <p:spPr>
            <a:xfrm>
              <a:off x="7093591" y="2610823"/>
              <a:ext cx="0" cy="18455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76F2C5-BF4F-BA44-96A1-925BAFFEBFCE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02" y="2583643"/>
              <a:ext cx="273689" cy="21173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7CD80AD-CC0B-C746-9C74-FCD735ED8232}"/>
                </a:ext>
              </a:extLst>
            </p:cNvPr>
            <p:cNvCxnSpPr>
              <a:cxnSpLocks/>
            </p:cNvCxnSpPr>
            <p:nvPr/>
          </p:nvCxnSpPr>
          <p:spPr>
            <a:xfrm>
              <a:off x="5889073" y="3083690"/>
              <a:ext cx="0" cy="21737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14EEB7B-5F18-2142-8EFA-59CAE9B911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7046" y="2818150"/>
              <a:ext cx="521947" cy="19286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56916EA-72C7-B34F-A553-8B27D96B4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4514" y="3058607"/>
              <a:ext cx="1023457" cy="41928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9F9DE1D-E42E-AF41-A5DF-7D6A3496EFFE}"/>
                </a:ext>
              </a:extLst>
            </p:cNvPr>
            <p:cNvCxnSpPr>
              <a:cxnSpLocks/>
            </p:cNvCxnSpPr>
            <p:nvPr/>
          </p:nvCxnSpPr>
          <p:spPr>
            <a:xfrm>
              <a:off x="4037760" y="3697869"/>
              <a:ext cx="61660" cy="24635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723F33-F654-A84A-B80B-4022274615BD}"/>
                </a:ext>
              </a:extLst>
            </p:cNvPr>
            <p:cNvCxnSpPr>
              <a:cxnSpLocks/>
            </p:cNvCxnSpPr>
            <p:nvPr/>
          </p:nvCxnSpPr>
          <p:spPr>
            <a:xfrm>
              <a:off x="5410899" y="3158455"/>
              <a:ext cx="249050" cy="23404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0630E05-9EE7-3948-B4EA-E8C6E6D01509}"/>
                </a:ext>
              </a:extLst>
            </p:cNvPr>
            <p:cNvCxnSpPr>
              <a:cxnSpLocks/>
            </p:cNvCxnSpPr>
            <p:nvPr/>
          </p:nvCxnSpPr>
          <p:spPr>
            <a:xfrm>
              <a:off x="4546833" y="2059497"/>
              <a:ext cx="152888" cy="18455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CF14633-0CB5-2944-8700-EF782D6F37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4152" y="3422321"/>
              <a:ext cx="601671" cy="2305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437F702-35E0-4944-86E0-1911D5A00287}"/>
                </a:ext>
              </a:extLst>
            </p:cNvPr>
            <p:cNvCxnSpPr>
              <a:cxnSpLocks/>
            </p:cNvCxnSpPr>
            <p:nvPr/>
          </p:nvCxnSpPr>
          <p:spPr>
            <a:xfrm>
              <a:off x="4204284" y="3781375"/>
              <a:ext cx="40545" cy="19500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21BBF5-078D-C545-B325-27BF3B32422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710" y="4038078"/>
              <a:ext cx="196061" cy="29064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04E28A2-6F05-4348-B09B-CB9921EBA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1606" y="3944223"/>
              <a:ext cx="1175374" cy="47258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61B0026-BB78-E841-99B2-308B410C43E4}"/>
                </a:ext>
              </a:extLst>
            </p:cNvPr>
            <p:cNvSpPr txBox="1"/>
            <p:nvPr/>
          </p:nvSpPr>
          <p:spPr>
            <a:xfrm>
              <a:off x="6099222" y="1800743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34930FA-9D1E-D846-9859-9F7B0AF6746F}"/>
                </a:ext>
              </a:extLst>
            </p:cNvPr>
            <p:cNvSpPr txBox="1"/>
            <p:nvPr/>
          </p:nvSpPr>
          <p:spPr>
            <a:xfrm rot="18674587">
              <a:off x="5869510" y="1585340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FD6944-7A9F-B44B-B647-3A06507A0D15}"/>
                </a:ext>
              </a:extLst>
            </p:cNvPr>
            <p:cNvSpPr txBox="1"/>
            <p:nvPr/>
          </p:nvSpPr>
          <p:spPr>
            <a:xfrm rot="18674587">
              <a:off x="6853320" y="2666078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94D735-E5C8-B04D-A52B-6142B58D57C6}"/>
                </a:ext>
              </a:extLst>
            </p:cNvPr>
            <p:cNvSpPr txBox="1"/>
            <p:nvPr/>
          </p:nvSpPr>
          <p:spPr>
            <a:xfrm>
              <a:off x="7167352" y="2655858"/>
              <a:ext cx="11702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0DC980-4F5B-624E-B2A1-23011B166B98}"/>
                </a:ext>
              </a:extLst>
            </p:cNvPr>
            <p:cNvSpPr txBox="1"/>
            <p:nvPr/>
          </p:nvSpPr>
          <p:spPr>
            <a:xfrm rot="20688700">
              <a:off x="7220016" y="2211450"/>
              <a:ext cx="737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09EC3B-C0EF-4C4C-814C-0440F133D079}"/>
                </a:ext>
              </a:extLst>
            </p:cNvPr>
            <p:cNvSpPr txBox="1"/>
            <p:nvPr/>
          </p:nvSpPr>
          <p:spPr>
            <a:xfrm rot="20688700">
              <a:off x="6484471" y="1967163"/>
              <a:ext cx="737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81D4F76-9F51-BB43-A8E5-C46DEEFB54FD}"/>
                </a:ext>
              </a:extLst>
            </p:cNvPr>
            <p:cNvCxnSpPr>
              <a:cxnSpLocks/>
            </p:cNvCxnSpPr>
            <p:nvPr/>
          </p:nvCxnSpPr>
          <p:spPr>
            <a:xfrm>
              <a:off x="8569553" y="3158455"/>
              <a:ext cx="684900" cy="51314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C3C3482-B681-FC42-919C-254C31BCD9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8598" y="3429000"/>
              <a:ext cx="943092" cy="4802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D46EE0-95AF-BB41-AB0E-A5D66A3E013A}"/>
                </a:ext>
              </a:extLst>
            </p:cNvPr>
            <p:cNvSpPr txBox="1"/>
            <p:nvPr/>
          </p:nvSpPr>
          <p:spPr>
            <a:xfrm rot="19650141">
              <a:off x="8647286" y="3007070"/>
              <a:ext cx="43120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2·L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6B536AD-D67D-024A-9E9D-A132E215E37B}"/>
                </a:ext>
              </a:extLst>
            </p:cNvPr>
            <p:cNvSpPr txBox="1"/>
            <p:nvPr/>
          </p:nvSpPr>
          <p:spPr>
            <a:xfrm rot="20688700">
              <a:off x="8287207" y="3583008"/>
              <a:ext cx="737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83356F8-9F0A-6942-ABEE-32FF5CF6F940}"/>
                </a:ext>
              </a:extLst>
            </p:cNvPr>
            <p:cNvSpPr txBox="1"/>
            <p:nvPr/>
          </p:nvSpPr>
          <p:spPr>
            <a:xfrm rot="20688700">
              <a:off x="5819159" y="2747368"/>
              <a:ext cx="1859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x·Z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BEFC419-234D-1A49-B310-7EA3DC24B04B}"/>
                </a:ext>
              </a:extLst>
            </p:cNvPr>
            <p:cNvSpPr txBox="1"/>
            <p:nvPr/>
          </p:nvSpPr>
          <p:spPr>
            <a:xfrm rot="20688700">
              <a:off x="5125810" y="2165963"/>
              <a:ext cx="1859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x·Z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4F6AA8-9554-DA4A-BF00-69CED333DA11}"/>
                </a:ext>
              </a:extLst>
            </p:cNvPr>
            <p:cNvSpPr txBox="1"/>
            <p:nvPr/>
          </p:nvSpPr>
          <p:spPr>
            <a:xfrm>
              <a:off x="5528796" y="2037683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BB661B0-5FF2-DA49-8A1D-C2FABDB65823}"/>
                </a:ext>
              </a:extLst>
            </p:cNvPr>
            <p:cNvSpPr txBox="1"/>
            <p:nvPr/>
          </p:nvSpPr>
          <p:spPr>
            <a:xfrm rot="18674587">
              <a:off x="4666316" y="1993030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88C6C90-2577-7844-9509-ADD2739C70F9}"/>
                </a:ext>
              </a:extLst>
            </p:cNvPr>
            <p:cNvSpPr txBox="1"/>
            <p:nvPr/>
          </p:nvSpPr>
          <p:spPr>
            <a:xfrm rot="18674587">
              <a:off x="5521711" y="3103747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18B94E-8951-FD4E-8A58-E86D60365085}"/>
                </a:ext>
              </a:extLst>
            </p:cNvPr>
            <p:cNvSpPr txBox="1"/>
            <p:nvPr/>
          </p:nvSpPr>
          <p:spPr>
            <a:xfrm>
              <a:off x="5936333" y="3122646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CEF8205-9699-BB43-9E60-9045E339E1D3}"/>
                </a:ext>
              </a:extLst>
            </p:cNvPr>
            <p:cNvSpPr txBox="1"/>
            <p:nvPr/>
          </p:nvSpPr>
          <p:spPr>
            <a:xfrm rot="20688700">
              <a:off x="6204833" y="3272499"/>
              <a:ext cx="737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F14C651-DFEF-F447-BFEC-C61310F53049}"/>
                </a:ext>
              </a:extLst>
            </p:cNvPr>
            <p:cNvSpPr txBox="1"/>
            <p:nvPr/>
          </p:nvSpPr>
          <p:spPr>
            <a:xfrm rot="20688700">
              <a:off x="5236060" y="2483700"/>
              <a:ext cx="737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A7737E7-D5C0-524B-B0B2-F09E15D536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1340" y="4034210"/>
              <a:ext cx="605108" cy="29037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4BBE81E-B606-D446-A499-A1C526106FAB}"/>
                </a:ext>
              </a:extLst>
            </p:cNvPr>
            <p:cNvSpPr txBox="1"/>
            <p:nvPr/>
          </p:nvSpPr>
          <p:spPr>
            <a:xfrm rot="20120243">
              <a:off x="6667721" y="4026609"/>
              <a:ext cx="1859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x·Z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AF8F465-2088-FD4C-81AB-DF08333EEF81}"/>
                </a:ext>
              </a:extLst>
            </p:cNvPr>
            <p:cNvCxnSpPr>
              <a:cxnSpLocks/>
            </p:cNvCxnSpPr>
            <p:nvPr/>
          </p:nvCxnSpPr>
          <p:spPr>
            <a:xfrm>
              <a:off x="7019830" y="3878878"/>
              <a:ext cx="177283" cy="18374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CD33F86-BBDD-5F42-B595-7D27AADEF1A6}"/>
                </a:ext>
              </a:extLst>
            </p:cNvPr>
            <p:cNvSpPr txBox="1"/>
            <p:nvPr/>
          </p:nvSpPr>
          <p:spPr>
            <a:xfrm rot="19196846">
              <a:off x="7140973" y="3798491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51358F-85BB-1646-A2C8-55439935FD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9390" y="4121390"/>
              <a:ext cx="1100880" cy="5647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5E4F6AD-7811-D14D-946E-6594965D7C61}"/>
                </a:ext>
              </a:extLst>
            </p:cNvPr>
            <p:cNvSpPr txBox="1"/>
            <p:nvPr/>
          </p:nvSpPr>
          <p:spPr>
            <a:xfrm rot="19617846">
              <a:off x="6879014" y="4276275"/>
              <a:ext cx="737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F038748-C12D-8F47-BB24-EC2CF2CBAE88}"/>
                </a:ext>
              </a:extLst>
            </p:cNvPr>
            <p:cNvCxnSpPr>
              <a:cxnSpLocks/>
            </p:cNvCxnSpPr>
            <p:nvPr/>
          </p:nvCxnSpPr>
          <p:spPr>
            <a:xfrm>
              <a:off x="7172230" y="4031278"/>
              <a:ext cx="344731" cy="32680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266591F-33CB-264E-A4FC-5F62F7D56017}"/>
                </a:ext>
              </a:extLst>
            </p:cNvPr>
            <p:cNvSpPr txBox="1"/>
            <p:nvPr/>
          </p:nvSpPr>
          <p:spPr>
            <a:xfrm rot="19088192">
              <a:off x="7314763" y="3984451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9FB79AE-27A0-4546-934B-7937AC5BDD33}"/>
                </a:ext>
              </a:extLst>
            </p:cNvPr>
            <p:cNvSpPr txBox="1"/>
            <p:nvPr/>
          </p:nvSpPr>
          <p:spPr>
            <a:xfrm rot="19675416">
              <a:off x="3887332" y="4026609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0EA3E23-79AC-114B-956F-C610BB837B3F}"/>
                </a:ext>
              </a:extLst>
            </p:cNvPr>
            <p:cNvSpPr txBox="1"/>
            <p:nvPr/>
          </p:nvSpPr>
          <p:spPr>
            <a:xfrm rot="19998359">
              <a:off x="4648346" y="4149316"/>
              <a:ext cx="737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A4A3537-5F2D-A047-B3F7-38181853419E}"/>
                </a:ext>
              </a:extLst>
            </p:cNvPr>
            <p:cNvSpPr txBox="1"/>
            <p:nvPr/>
          </p:nvSpPr>
          <p:spPr>
            <a:xfrm rot="20752292">
              <a:off x="3913298" y="3756208"/>
              <a:ext cx="9778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5CF26A7-3EA8-3B47-9796-92F2DD032B21}"/>
                </a:ext>
              </a:extLst>
            </p:cNvPr>
            <p:cNvSpPr txBox="1"/>
            <p:nvPr/>
          </p:nvSpPr>
          <p:spPr>
            <a:xfrm rot="20442865">
              <a:off x="4234307" y="3354244"/>
              <a:ext cx="1859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x·Z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3244486-E36C-764D-8012-A59C736025D5}"/>
                </a:ext>
              </a:extLst>
            </p:cNvPr>
            <p:cNvSpPr txBox="1"/>
            <p:nvPr/>
          </p:nvSpPr>
          <p:spPr>
            <a:xfrm rot="20939543">
              <a:off x="4310487" y="3816937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C0A6D6A-6F32-7045-AC4F-625DE510714E}"/>
                </a:ext>
              </a:extLst>
            </p:cNvPr>
            <p:cNvSpPr txBox="1"/>
            <p:nvPr/>
          </p:nvSpPr>
          <p:spPr>
            <a:xfrm rot="20752292">
              <a:off x="3272224" y="2866197"/>
              <a:ext cx="9778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5D20CCA-7BAE-4F4C-B4F6-532C4C35B7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821" y="4881906"/>
              <a:ext cx="725001" cy="35127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B0768C9-0758-924E-A88A-CFD8E5B2D35B}"/>
                </a:ext>
              </a:extLst>
            </p:cNvPr>
            <p:cNvSpPr txBox="1"/>
            <p:nvPr/>
          </p:nvSpPr>
          <p:spPr>
            <a:xfrm rot="20120243">
              <a:off x="4905561" y="4873289"/>
              <a:ext cx="1859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x·Z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6557D21D-562E-1346-BCE9-037FD0E6641C}"/>
                </a:ext>
              </a:extLst>
            </p:cNvPr>
            <p:cNvCxnSpPr>
              <a:cxnSpLocks/>
            </p:cNvCxnSpPr>
            <p:nvPr/>
          </p:nvCxnSpPr>
          <p:spPr>
            <a:xfrm>
              <a:off x="5329248" y="4717440"/>
              <a:ext cx="142973" cy="19166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A620042-8004-BA46-AFCC-972F0D1634AB}"/>
                </a:ext>
              </a:extLst>
            </p:cNvPr>
            <p:cNvSpPr txBox="1"/>
            <p:nvPr/>
          </p:nvSpPr>
          <p:spPr>
            <a:xfrm rot="19558286">
              <a:off x="5434473" y="4645290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38FF87CC-7FEB-C14D-8647-0A1E6ED6E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6857" y="4931340"/>
              <a:ext cx="1742114" cy="91531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069184-6EF0-A04A-A112-E302D2FC6D3D}"/>
                </a:ext>
              </a:extLst>
            </p:cNvPr>
            <p:cNvSpPr txBox="1"/>
            <p:nvPr/>
          </p:nvSpPr>
          <p:spPr>
            <a:xfrm rot="19990147">
              <a:off x="4973848" y="5217519"/>
              <a:ext cx="36869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Z+2·H</a:t>
              </a:r>
              <a:endParaRPr lang="en-US" sz="1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FE2E1CD-B71C-4F4E-9540-E5436F503091}"/>
                </a:ext>
              </a:extLst>
            </p:cNvPr>
            <p:cNvSpPr txBox="1"/>
            <p:nvPr/>
          </p:nvSpPr>
          <p:spPr>
            <a:xfrm rot="19381421">
              <a:off x="5587305" y="4888908"/>
              <a:ext cx="11702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EA52B9E-2A13-EF47-AB1B-9CD94F63D7EF}"/>
                </a:ext>
              </a:extLst>
            </p:cNvPr>
            <p:cNvCxnSpPr>
              <a:cxnSpLocks/>
            </p:cNvCxnSpPr>
            <p:nvPr/>
          </p:nvCxnSpPr>
          <p:spPr>
            <a:xfrm>
              <a:off x="5458153" y="4909109"/>
              <a:ext cx="283056" cy="35844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2E4DD2C4-9609-4848-AF4B-38C9F5E68843}"/>
              </a:ext>
            </a:extLst>
          </p:cNvPr>
          <p:cNvSpPr txBox="1"/>
          <p:nvPr/>
        </p:nvSpPr>
        <p:spPr>
          <a:xfrm rot="21580499">
            <a:off x="9022724" y="1242145"/>
            <a:ext cx="15484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=K·L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=K·L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=K·L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/(2·H)</a:t>
            </a:r>
          </a:p>
          <a:p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BFFE78-891B-CB43-B6BF-497004F22B55}"/>
              </a:ext>
            </a:extLst>
          </p:cNvPr>
          <p:cNvSpPr/>
          <p:nvPr/>
        </p:nvSpPr>
        <p:spPr>
          <a:xfrm>
            <a:off x="9265437" y="3710311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2·R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= K·(2·L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+L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)/Z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A1C0A04-61F9-3D4B-B404-8F6BED3734FE}"/>
              </a:ext>
            </a:extLst>
          </p:cNvPr>
          <p:cNvSpPr/>
          <p:nvPr/>
        </p:nvSpPr>
        <p:spPr>
          <a:xfrm>
            <a:off x="7277130" y="4669480"/>
            <a:ext cx="236199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2·R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/x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= K·2·(L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/x+L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)/Z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= 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+ 2·R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·(1-x)/x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en-US" sz="2000" b="1" baseline="-25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 0 &lt; x &lt; 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069FCD9-4E84-2147-BFFD-9324011CCBB6}"/>
              </a:ext>
            </a:extLst>
          </p:cNvPr>
          <p:cNvSpPr/>
          <p:nvPr/>
        </p:nvSpPr>
        <p:spPr>
          <a:xfrm>
            <a:off x="7912833" y="3206108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4C9AB90-EC63-C84D-BAF8-FF5231001D7C}"/>
              </a:ext>
            </a:extLst>
          </p:cNvPr>
          <p:cNvSpPr/>
          <p:nvPr/>
        </p:nvSpPr>
        <p:spPr>
          <a:xfrm>
            <a:off x="6393623" y="3773225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504917E-1FAA-C348-9890-BA755670BAFC}"/>
              </a:ext>
            </a:extLst>
          </p:cNvPr>
          <p:cNvSpPr/>
          <p:nvPr/>
        </p:nvSpPr>
        <p:spPr>
          <a:xfrm>
            <a:off x="4512984" y="4660090"/>
            <a:ext cx="46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448C610-8C97-C142-91F0-84339EB2C72A}"/>
              </a:ext>
            </a:extLst>
          </p:cNvPr>
          <p:cNvSpPr/>
          <p:nvPr/>
        </p:nvSpPr>
        <p:spPr>
          <a:xfrm>
            <a:off x="837355" y="4048137"/>
            <a:ext cx="3214341" cy="183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2·R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/x+(R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= 2·R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/x+R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·[1–H/(Z+2·H)] 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= 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·[2·H/(Z+2·H)]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= 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+ 2·R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·(1-x)/x 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– R</a:t>
            </a:r>
            <a:r>
              <a:rPr lang="en-US" sz="2000" b="1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·[2·H/(Z+2·H)]</a:t>
            </a:r>
          </a:p>
          <a:p>
            <a:endParaRPr lang="en-US" sz="2000" b="1" baseline="-25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9E8F09-38C8-B343-8E93-CF700020D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5" b="98609" l="2703" r="97748">
                        <a14:foregroundMark x1="6869" y1="29277" x2="6869" y2="29277"/>
                        <a14:foregroundMark x1="2703" y1="23157" x2="3041" y2="25174"/>
                        <a14:foregroundMark x1="35079" y1="7302" x2="42342" y2="7510"/>
                        <a14:foregroundMark x1="42342" y1="7510" x2="43300" y2="7441"/>
                        <a14:foregroundMark x1="39471" y1="2295" x2="42173" y2="2434"/>
                        <a14:foregroundMark x1="93863" y1="21210" x2="93356" y2="30598"/>
                        <a14:foregroundMark x1="97635" y1="22114" x2="97523" y2="26495"/>
                        <a14:foregroundMark x1="97748" y1="46523" x2="97860" y2="48957"/>
                        <a14:foregroundMark x1="64245" y1="94089" x2="69989" y2="93185"/>
                        <a14:foregroundMark x1="69989" y1="93185" x2="71509" y2="93185"/>
                        <a14:foregroundMark x1="67680" y1="98470" x2="69313" y2="98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198" y="535859"/>
            <a:ext cx="3124200" cy="2529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55200-8A41-5842-A5B0-5B2CB0C05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7" b="98061" l="3722" r="96980">
                        <a14:foregroundMark x1="7228" y1="21537" x2="11165" y2="36357"/>
                        <a14:foregroundMark x1="11165" y1="36357" x2="8630" y2="51177"/>
                        <a14:foregroundMark x1="8630" y1="51177" x2="7335" y2="53947"/>
                        <a14:foregroundMark x1="18878" y1="18490" x2="78749" y2="38781"/>
                        <a14:foregroundMark x1="78749" y1="38781" x2="78964" y2="38920"/>
                        <a14:foregroundMark x1="39752" y1="4571" x2="45038" y2="6856"/>
                        <a14:foregroundMark x1="45038" y1="6856" x2="46009" y2="8172"/>
                        <a14:foregroundMark x1="41046" y1="2701" x2="42934" y2="2285"/>
                        <a14:foregroundMark x1="92071" y1="17729" x2="93096" y2="56302"/>
                        <a14:foregroundMark x1="93096" y1="56302" x2="92880" y2="57410"/>
                        <a14:foregroundMark x1="97033" y1="47715" x2="96764" y2="51385"/>
                        <a14:foregroundMark x1="67368" y1="93213" x2="72762" y2="91690"/>
                        <a14:foregroundMark x1="72762" y1="91690" x2="73517" y2="92590"/>
                        <a14:foregroundMark x1="70928" y1="98061" x2="71737" y2="97853"/>
                        <a14:foregroundMark x1="18662" y1="58033" x2="49946" y2="76524"/>
                        <a14:foregroundMark x1="49946" y1="76524" x2="55825" y2="76801"/>
                        <a14:foregroundMark x1="55825" y1="76801" x2="66936" y2="85942"/>
                        <a14:foregroundMark x1="26537" y1="57756" x2="34088" y2="59834"/>
                        <a14:foregroundMark x1="34088" y1="59834" x2="45038" y2="66413"/>
                        <a14:foregroundMark x1="45038" y1="66413" x2="57767" y2="69598"/>
                        <a14:foregroundMark x1="57767" y1="69598" x2="59601" y2="73753"/>
                        <a14:foregroundMark x1="3722" y1="48892" x2="3722" y2="49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5231" y="533400"/>
            <a:ext cx="3253925" cy="2534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1B659-05D9-C44B-BA50-1B13025B9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90" b="97914" l="5817" r="97819">
                        <a14:foregroundMark x1="8221" y1="21799" x2="8725" y2="28849"/>
                        <a14:foregroundMark x1="8725" y1="28849" x2="9060" y2="29209"/>
                        <a14:foregroundMark x1="7271" y1="49065" x2="7383" y2="53669"/>
                        <a14:foregroundMark x1="6935" y1="21727" x2="7103" y2="22446"/>
                        <a14:foregroundMark x1="5817" y1="48489" x2="6320" y2="53165"/>
                        <a14:foregroundMark x1="28468" y1="9784" x2="30089" y2="9712"/>
                        <a14:foregroundMark x1="42394" y1="6763" x2="46532" y2="6906"/>
                        <a14:foregroundMark x1="42617" y1="2734" x2="43512" y2="2590"/>
                        <a14:foregroundMark x1="92562" y1="19065" x2="91779" y2="62806"/>
                        <a14:foregroundMark x1="96700" y1="19928" x2="96253" y2="23094"/>
                        <a14:foregroundMark x1="97595" y1="47338" x2="97819" y2="50719"/>
                        <a14:foregroundMark x1="70861" y1="92014" x2="72763" y2="92158"/>
                        <a14:foregroundMark x1="70526" y1="97914" x2="71644" y2="976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8600" y="535858"/>
            <a:ext cx="3253925" cy="25296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E29DAC-2244-E846-8799-DA098AC64EF8}"/>
              </a:ext>
            </a:extLst>
          </p:cNvPr>
          <p:cNvCxnSpPr/>
          <p:nvPr/>
        </p:nvCxnSpPr>
        <p:spPr>
          <a:xfrm>
            <a:off x="304800" y="3124200"/>
            <a:ext cx="11430000" cy="0"/>
          </a:xfrm>
          <a:prstGeom prst="line">
            <a:avLst/>
          </a:prstGeom>
          <a:ln w="57150" cmpd="tri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200950-AFF5-0F4A-B377-AD9112E760FC}"/>
              </a:ext>
            </a:extLst>
          </p:cNvPr>
          <p:cNvSpPr txBox="1"/>
          <p:nvPr/>
        </p:nvSpPr>
        <p:spPr>
          <a:xfrm>
            <a:off x="1536353" y="286616"/>
            <a:ext cx="23578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Area, Deep Trench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B85D7-C63F-D14B-98F2-9E062B3AC731}"/>
              </a:ext>
            </a:extLst>
          </p:cNvPr>
          <p:cNvSpPr txBox="1"/>
          <p:nvPr/>
        </p:nvSpPr>
        <p:spPr>
          <a:xfrm>
            <a:off x="5063059" y="286616"/>
            <a:ext cx="23553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Saddle Gate, Med Trench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3681D-7FBC-A047-8323-242E437CD996}"/>
              </a:ext>
            </a:extLst>
          </p:cNvPr>
          <p:cNvSpPr txBox="1"/>
          <p:nvPr/>
        </p:nvSpPr>
        <p:spPr>
          <a:xfrm>
            <a:off x="8204045" y="286615"/>
            <a:ext cx="29753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Recess Channel, Shallow Trench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1FADD8-238F-F74A-9C23-97FDC1F17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40" b="98752" l="2917" r="97448">
                        <a14:foregroundMark x1="8177" y1="25728" x2="6771" y2="33218"/>
                        <a14:foregroundMark x1="6771" y1="33218" x2="6979" y2="39043"/>
                        <a14:foregroundMark x1="2917" y1="35368" x2="3750" y2="42926"/>
                        <a14:foregroundMark x1="32865" y1="9154" x2="39115" y2="5409"/>
                        <a14:foregroundMark x1="25625" y1="37240" x2="28073" y2="37864"/>
                        <a14:foregroundMark x1="44375" y1="42926" x2="47760" y2="43897"/>
                        <a14:foregroundMark x1="46458" y1="43689" x2="56823" y2="46671"/>
                        <a14:foregroundMark x1="56823" y1="46671" x2="57292" y2="47157"/>
                        <a14:foregroundMark x1="66979" y1="51040" x2="82344" y2="54854"/>
                        <a14:foregroundMark x1="76719" y1="31345" x2="87865" y2="33634"/>
                        <a14:foregroundMark x1="87865" y1="33634" x2="88021" y2="33773"/>
                        <a14:foregroundMark x1="94688" y1="15534" x2="95260" y2="21706"/>
                        <a14:foregroundMark x1="95469" y1="21983" x2="95469" y2="24827"/>
                        <a14:foregroundMark x1="95729" y1="42164" x2="95833" y2="45562"/>
                        <a14:foregroundMark x1="97135" y1="18793" x2="97448" y2="23856"/>
                        <a14:foregroundMark x1="97344" y1="42025" x2="97448" y2="43412"/>
                        <a14:foregroundMark x1="75365" y1="92857" x2="81146" y2="92233"/>
                        <a14:foregroundMark x1="81146" y1="92233" x2="86302" y2="92233"/>
                        <a14:foregroundMark x1="83750" y1="98752" x2="85729" y2="98752"/>
                        <a14:foregroundMark x1="52031" y1="5409" x2="54479" y2="66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932" y="3321117"/>
            <a:ext cx="4506867" cy="3384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F24244-2083-474E-983F-5CE6C6762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5" b="98634" l="2107" r="97842">
                        <a14:foregroundMark x1="6629" y1="24385" x2="11716" y2="47199"/>
                        <a14:foregroundMark x1="11716" y1="47199" x2="58479" y2="69740"/>
                        <a14:foregroundMark x1="58479" y1="69740" x2="67061" y2="78347"/>
                        <a14:foregroundMark x1="67061" y1="78347" x2="68962" y2="79235"/>
                        <a14:foregroundMark x1="2158" y1="47404" x2="2826" y2="50751"/>
                        <a14:foregroundMark x1="63823" y1="93169" x2="70349" y2="92760"/>
                        <a14:foregroundMark x1="70349" y1="92760" x2="73535" y2="92896"/>
                        <a14:foregroundMark x1="69322" y1="98634" x2="71480" y2="98019"/>
                        <a14:foregroundMark x1="93834" y1="15574" x2="93577" y2="58811"/>
                        <a14:foregroundMark x1="97585" y1="46380" x2="97893" y2="51230"/>
                        <a14:foregroundMark x1="67831" y1="8811" x2="75797" y2="10587"/>
                        <a14:foregroundMark x1="54368" y1="4986" x2="62230" y2="9085"/>
                        <a14:foregroundMark x1="42497" y1="1844" x2="47482" y2="5123"/>
                        <a14:foregroundMark x1="47482" y1="5123" x2="42189" y2="5123"/>
                        <a14:foregroundMark x1="42189" y1="5123" x2="41367" y2="4713"/>
                        <a14:foregroundMark x1="53803" y1="4235" x2="55396" y2="43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1112" y="3428999"/>
            <a:ext cx="4506867" cy="33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5351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 Advance Pathfinding" id="{53CE7C69-6139-0948-A6AB-4607575A99AD}" vid="{791383CE-0F90-1B4A-BC7E-FC237DDE09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0b7a245-a7c3-4504-88b2-cf85318e6b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2941</TotalTime>
  <Words>671</Words>
  <Application>Microsoft Macintosh PowerPoint</Application>
  <PresentationFormat>Widescreen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Neo Sans Intel</vt:lpstr>
      <vt:lpstr>Neo Sans Intel Medium</vt:lpstr>
      <vt:lpstr>Arial</vt:lpstr>
      <vt:lpstr>Calibri</vt:lpstr>
      <vt:lpstr>Symbol</vt:lpstr>
      <vt:lpstr>blank</vt:lpstr>
      <vt:lpstr>Transistor Pathfinding for 3DXP Decoder</vt:lpstr>
      <vt:lpstr>Si CMOS Geometric Augmentation </vt:lpstr>
      <vt:lpstr>Transistor Active Area Augmentation</vt:lpstr>
      <vt:lpstr>PowerPoint Presentation</vt:lpstr>
      <vt:lpstr>Simplified Lumped Model</vt:lpstr>
      <vt:lpstr>Z, L Design Strategy</vt:lpstr>
      <vt:lpstr>Channel Morphology</vt:lpstr>
      <vt:lpstr>Recess vs. Saddle Fin Channel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51</cp:revision>
  <dcterms:created xsi:type="dcterms:W3CDTF">2020-01-14T01:16:18Z</dcterms:created>
  <dcterms:modified xsi:type="dcterms:W3CDTF">2020-03-06T19:19:05Z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0054cc99-7146-4418-9966-1540a05ddd6b</vt:lpwstr>
  </property>
  <property fmtid="{D5CDD505-2E9C-101B-9397-08002B2CF9AE}" pid="4" name="CTP_TimeStamp">
    <vt:lpwstr>2020-01-14 04:57:01Z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