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1"/>
  </p:notesMasterIdLst>
  <p:sldIdLst>
    <p:sldId id="256" r:id="rId5"/>
    <p:sldId id="269" r:id="rId6"/>
    <p:sldId id="257" r:id="rId7"/>
    <p:sldId id="263" r:id="rId8"/>
    <p:sldId id="264" r:id="rId9"/>
    <p:sldId id="261" r:id="rId10"/>
    <p:sldId id="262" r:id="rId11"/>
    <p:sldId id="265" r:id="rId12"/>
    <p:sldId id="270" r:id="rId13"/>
    <p:sldId id="271" r:id="rId14"/>
    <p:sldId id="259" r:id="rId15"/>
    <p:sldId id="260" r:id="rId16"/>
    <p:sldId id="258" r:id="rId17"/>
    <p:sldId id="266" r:id="rId18"/>
    <p:sldId id="267" r:id="rId19"/>
    <p:sldId id="268" r:id="rId20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FF00"/>
    <a:srgbClr val="0064D2"/>
    <a:srgbClr val="0054B0"/>
    <a:srgbClr val="006FEA"/>
    <a:srgbClr val="0071EE"/>
    <a:srgbClr val="0150ED"/>
    <a:srgbClr val="0E5EFE"/>
    <a:srgbClr val="1E69FE"/>
    <a:srgbClr val="004FEE"/>
    <a:srgbClr val="005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97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472" y="17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11/12/19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F4289A2-E468-479D-8229-6A143538FE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219201"/>
            <a:ext cx="10363200" cy="2381252"/>
          </a:xfrm>
        </p:spPr>
        <p:txBody>
          <a:bodyPr/>
          <a:lstStyle/>
          <a:p>
            <a:r>
              <a:rPr lang="en-US" dirty="0"/>
              <a:t>3DXP Decoding Scheme</a:t>
            </a:r>
            <a:br>
              <a:rPr lang="en-US" dirty="0"/>
            </a:br>
            <a:r>
              <a:rPr lang="en-US" dirty="0"/>
              <a:t>and </a:t>
            </a:r>
            <a:br>
              <a:rPr lang="en-US" dirty="0"/>
            </a:br>
            <a:r>
              <a:rPr lang="en-US" dirty="0"/>
              <a:t>4V MOSTs/Switches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7E859C00-EEC0-4E41-90CC-C332631D2A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4343400"/>
            <a:ext cx="8534400" cy="1600199"/>
          </a:xfrm>
        </p:spPr>
        <p:txBody>
          <a:bodyPr/>
          <a:lstStyle/>
          <a:p>
            <a:r>
              <a:rPr lang="en-US" dirty="0"/>
              <a:t>Balaji/DerChang</a:t>
            </a:r>
          </a:p>
          <a:p>
            <a:r>
              <a:rPr lang="en-US" dirty="0"/>
              <a:t>WW44.3</a:t>
            </a:r>
          </a:p>
        </p:txBody>
      </p:sp>
    </p:spTree>
    <p:extLst>
      <p:ext uri="{BB962C8B-B14F-4D97-AF65-F5344CB8AC3E}">
        <p14:creationId xmlns:p14="http://schemas.microsoft.com/office/powerpoint/2010/main" val="1073588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8C265BEA-1F13-BC4A-801B-B0B35EB9F980}"/>
              </a:ext>
            </a:extLst>
          </p:cNvPr>
          <p:cNvGrpSpPr/>
          <p:nvPr/>
        </p:nvGrpSpPr>
        <p:grpSpPr>
          <a:xfrm>
            <a:off x="2392137" y="1687138"/>
            <a:ext cx="2359478" cy="783117"/>
            <a:chOff x="2392136" y="925838"/>
            <a:chExt cx="6490607" cy="1964319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6F86479-A760-FB4C-99D8-03FDB59F7E65}"/>
                </a:ext>
              </a:extLst>
            </p:cNvPr>
            <p:cNvSpPr/>
            <p:nvPr/>
          </p:nvSpPr>
          <p:spPr>
            <a:xfrm>
              <a:off x="2392136" y="2106386"/>
              <a:ext cx="6490607" cy="78377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DE7437E-592E-F044-9E57-B8BE8E760E28}"/>
                </a:ext>
              </a:extLst>
            </p:cNvPr>
            <p:cNvSpPr/>
            <p:nvPr/>
          </p:nvSpPr>
          <p:spPr>
            <a:xfrm>
              <a:off x="4366531" y="1613320"/>
              <a:ext cx="2541814" cy="359688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G</a:t>
              </a:r>
            </a:p>
          </p:txBody>
        </p:sp>
        <p:sp>
          <p:nvSpPr>
            <p:cNvPr id="6" name="Rounded Rectangle 5">
              <a:extLst>
                <a:ext uri="{FF2B5EF4-FFF2-40B4-BE49-F238E27FC236}">
                  <a16:creationId xmlns:a16="http://schemas.microsoft.com/office/drawing/2014/main" id="{742ED545-B198-F24A-9C78-32F67613493D}"/>
                </a:ext>
              </a:extLst>
            </p:cNvPr>
            <p:cNvSpPr/>
            <p:nvPr/>
          </p:nvSpPr>
          <p:spPr>
            <a:xfrm>
              <a:off x="2392136" y="2106386"/>
              <a:ext cx="2359478" cy="604157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</a:t>
              </a:r>
            </a:p>
          </p:txBody>
        </p:sp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3C436863-08E1-3B4A-AE55-E061DF6FF4D4}"/>
                </a:ext>
              </a:extLst>
            </p:cNvPr>
            <p:cNvSpPr/>
            <p:nvPr/>
          </p:nvSpPr>
          <p:spPr>
            <a:xfrm>
              <a:off x="6523265" y="2106385"/>
              <a:ext cx="2359478" cy="604157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D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1C4EE9A-3B0E-E84C-BD92-78EB791B4C2E}"/>
                </a:ext>
              </a:extLst>
            </p:cNvPr>
            <p:cNvSpPr/>
            <p:nvPr/>
          </p:nvSpPr>
          <p:spPr>
            <a:xfrm>
              <a:off x="2906490" y="925838"/>
              <a:ext cx="665385" cy="118054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27D35B2-799C-DA4B-AB5A-D32EB87A0986}"/>
                </a:ext>
              </a:extLst>
            </p:cNvPr>
            <p:cNvSpPr/>
            <p:nvPr/>
          </p:nvSpPr>
          <p:spPr>
            <a:xfrm>
              <a:off x="7703004" y="925838"/>
              <a:ext cx="665388" cy="118054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29BF353-450B-2248-A35D-FA1931EC77E1}"/>
                </a:ext>
              </a:extLst>
            </p:cNvPr>
            <p:cNvSpPr/>
            <p:nvPr/>
          </p:nvSpPr>
          <p:spPr>
            <a:xfrm>
              <a:off x="5229225" y="925838"/>
              <a:ext cx="665388" cy="6874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F5F29774-BECD-2549-9A76-BA573FC4A1CD}"/>
              </a:ext>
            </a:extLst>
          </p:cNvPr>
          <p:cNvGrpSpPr/>
          <p:nvPr/>
        </p:nvGrpSpPr>
        <p:grpSpPr>
          <a:xfrm>
            <a:off x="2392136" y="3364990"/>
            <a:ext cx="2359478" cy="709043"/>
            <a:chOff x="7222672" y="3387004"/>
            <a:chExt cx="2359478" cy="709043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267F801-6133-EC4D-A587-491D0769C0F1}"/>
                </a:ext>
              </a:extLst>
            </p:cNvPr>
            <p:cNvSpPr/>
            <p:nvPr/>
          </p:nvSpPr>
          <p:spPr>
            <a:xfrm>
              <a:off x="7222672" y="3387005"/>
              <a:ext cx="2359478" cy="24086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5293B7F2-E8C7-3845-BB83-25DAD51E3821}"/>
                </a:ext>
              </a:extLst>
            </p:cNvPr>
            <p:cNvSpPr/>
            <p:nvPr/>
          </p:nvSpPr>
          <p:spPr>
            <a:xfrm>
              <a:off x="7940408" y="3676382"/>
              <a:ext cx="924005" cy="138754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G</a:t>
              </a:r>
            </a:p>
          </p:txBody>
        </p:sp>
        <p:sp>
          <p:nvSpPr>
            <p:cNvPr id="25" name="Rounded Rectangle 24">
              <a:extLst>
                <a:ext uri="{FF2B5EF4-FFF2-40B4-BE49-F238E27FC236}">
                  <a16:creationId xmlns:a16="http://schemas.microsoft.com/office/drawing/2014/main" id="{FCC1D610-3B11-3447-8459-014DE74CA3B4}"/>
                </a:ext>
              </a:extLst>
            </p:cNvPr>
            <p:cNvSpPr/>
            <p:nvPr/>
          </p:nvSpPr>
          <p:spPr>
            <a:xfrm>
              <a:off x="7222672" y="3387004"/>
              <a:ext cx="857722" cy="240860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</a:t>
              </a:r>
            </a:p>
          </p:txBody>
        </p:sp>
        <p:sp>
          <p:nvSpPr>
            <p:cNvPr id="26" name="Rounded Rectangle 25">
              <a:extLst>
                <a:ext uri="{FF2B5EF4-FFF2-40B4-BE49-F238E27FC236}">
                  <a16:creationId xmlns:a16="http://schemas.microsoft.com/office/drawing/2014/main" id="{32838A78-F74A-5540-B0B3-28BC929C4F19}"/>
                </a:ext>
              </a:extLst>
            </p:cNvPr>
            <p:cNvSpPr/>
            <p:nvPr/>
          </p:nvSpPr>
          <p:spPr>
            <a:xfrm>
              <a:off x="8724428" y="3387004"/>
              <a:ext cx="857722" cy="240860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D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8D324B4D-EF87-D74C-B2DC-7FC0226123B0}"/>
                </a:ext>
              </a:extLst>
            </p:cNvPr>
            <p:cNvSpPr/>
            <p:nvPr/>
          </p:nvSpPr>
          <p:spPr>
            <a:xfrm>
              <a:off x="7409650" y="3627865"/>
              <a:ext cx="241883" cy="46818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39DE6D21-A20B-0F41-BC61-F2ABFE589B0E}"/>
                </a:ext>
              </a:extLst>
            </p:cNvPr>
            <p:cNvSpPr/>
            <p:nvPr/>
          </p:nvSpPr>
          <p:spPr>
            <a:xfrm>
              <a:off x="9167385" y="3617443"/>
              <a:ext cx="241883" cy="47860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94D3E1E-0F4D-9642-A440-EE704878EB07}"/>
                </a:ext>
              </a:extLst>
            </p:cNvPr>
            <p:cNvSpPr/>
            <p:nvPr/>
          </p:nvSpPr>
          <p:spPr>
            <a:xfrm>
              <a:off x="8281468" y="3815136"/>
              <a:ext cx="241883" cy="28091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127F9A43-0033-8841-84B4-E22F8E5E0119}"/>
              </a:ext>
            </a:extLst>
          </p:cNvPr>
          <p:cNvGrpSpPr/>
          <p:nvPr/>
        </p:nvGrpSpPr>
        <p:grpSpPr>
          <a:xfrm>
            <a:off x="7870378" y="3094566"/>
            <a:ext cx="2604407" cy="979467"/>
            <a:chOff x="2147208" y="2272809"/>
            <a:chExt cx="2604407" cy="979467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DF2B1A8-3719-0249-B05D-98F93FC22AFB}"/>
                </a:ext>
              </a:extLst>
            </p:cNvPr>
            <p:cNvSpPr/>
            <p:nvPr/>
          </p:nvSpPr>
          <p:spPr>
            <a:xfrm>
              <a:off x="2147208" y="2564664"/>
              <a:ext cx="2604407" cy="23910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EE36F06-62B4-EE4B-B7CA-80D07E4C6EED}"/>
                </a:ext>
              </a:extLst>
            </p:cNvPr>
            <p:cNvSpPr/>
            <p:nvPr/>
          </p:nvSpPr>
          <p:spPr>
            <a:xfrm>
              <a:off x="2147208" y="2914704"/>
              <a:ext cx="2604407" cy="45719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D67E9F45-016A-7E46-9253-55B6D41706E6}"/>
                </a:ext>
              </a:extLst>
            </p:cNvPr>
            <p:cNvSpPr/>
            <p:nvPr/>
          </p:nvSpPr>
          <p:spPr>
            <a:xfrm>
              <a:off x="2147208" y="2564663"/>
              <a:ext cx="946759" cy="239104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</a:t>
              </a:r>
            </a:p>
          </p:txBody>
        </p:sp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6FB5916E-A25E-B743-915B-D8793B7422D1}"/>
                </a:ext>
              </a:extLst>
            </p:cNvPr>
            <p:cNvSpPr/>
            <p:nvPr/>
          </p:nvSpPr>
          <p:spPr>
            <a:xfrm>
              <a:off x="3804856" y="2564663"/>
              <a:ext cx="946759" cy="239104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D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0A289CD-3609-3D45-B200-1C869971E23A}"/>
                </a:ext>
              </a:extLst>
            </p:cNvPr>
            <p:cNvSpPr/>
            <p:nvPr/>
          </p:nvSpPr>
          <p:spPr>
            <a:xfrm>
              <a:off x="2353595" y="2272809"/>
              <a:ext cx="241883" cy="29185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DEBC753-5297-0C48-AD41-D6E187FB7645}"/>
                </a:ext>
              </a:extLst>
            </p:cNvPr>
            <p:cNvSpPr/>
            <p:nvPr/>
          </p:nvSpPr>
          <p:spPr>
            <a:xfrm>
              <a:off x="4278235" y="2272809"/>
              <a:ext cx="266993" cy="2918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55CC8A9B-95DE-0C4A-A3AD-192B58C88BC5}"/>
                </a:ext>
              </a:extLst>
            </p:cNvPr>
            <p:cNvSpPr/>
            <p:nvPr/>
          </p:nvSpPr>
          <p:spPr>
            <a:xfrm>
              <a:off x="3302539" y="2960423"/>
              <a:ext cx="241883" cy="2918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EFA5F782-EDFC-974C-8FF7-210411AB230D}"/>
              </a:ext>
            </a:extLst>
          </p:cNvPr>
          <p:cNvGrpSpPr/>
          <p:nvPr/>
        </p:nvGrpSpPr>
        <p:grpSpPr>
          <a:xfrm>
            <a:off x="7868753" y="1687138"/>
            <a:ext cx="2606032" cy="979467"/>
            <a:chOff x="7868755" y="803237"/>
            <a:chExt cx="2606032" cy="979467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9A0E680-26BA-C549-B2F1-0B72ACE067A3}"/>
                </a:ext>
              </a:extLst>
            </p:cNvPr>
            <p:cNvSpPr/>
            <p:nvPr/>
          </p:nvSpPr>
          <p:spPr>
            <a:xfrm>
              <a:off x="7870380" y="1095092"/>
              <a:ext cx="2604407" cy="23910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32C1B18E-DCBA-E74A-96FD-9143783C8145}"/>
                </a:ext>
              </a:extLst>
            </p:cNvPr>
            <p:cNvSpPr/>
            <p:nvPr/>
          </p:nvSpPr>
          <p:spPr>
            <a:xfrm>
              <a:off x="7870380" y="1445132"/>
              <a:ext cx="2604407" cy="45719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0C21ED13-2FDD-E74B-B417-FE3507C434CD}"/>
                </a:ext>
              </a:extLst>
            </p:cNvPr>
            <p:cNvSpPr/>
            <p:nvPr/>
          </p:nvSpPr>
          <p:spPr>
            <a:xfrm>
              <a:off x="7868755" y="803239"/>
              <a:ext cx="967732" cy="29185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EEA5E5F1-2850-5847-8A7C-BEF7E39E7D94}"/>
                </a:ext>
              </a:extLst>
            </p:cNvPr>
            <p:cNvSpPr/>
            <p:nvPr/>
          </p:nvSpPr>
          <p:spPr>
            <a:xfrm>
              <a:off x="9612392" y="803237"/>
              <a:ext cx="862393" cy="2918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3D359660-C4A9-434E-A9A8-B6B7C87AFBFA}"/>
                </a:ext>
              </a:extLst>
            </p:cNvPr>
            <p:cNvSpPr/>
            <p:nvPr/>
          </p:nvSpPr>
          <p:spPr>
            <a:xfrm>
              <a:off x="9025711" y="1490851"/>
              <a:ext cx="241883" cy="29185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ounded Rectangle 44">
              <a:extLst>
                <a:ext uri="{FF2B5EF4-FFF2-40B4-BE49-F238E27FC236}">
                  <a16:creationId xmlns:a16="http://schemas.microsoft.com/office/drawing/2014/main" id="{BA83834B-8B0E-9641-8D9E-FF2E84A6C997}"/>
                </a:ext>
              </a:extLst>
            </p:cNvPr>
            <p:cNvSpPr/>
            <p:nvPr/>
          </p:nvSpPr>
          <p:spPr>
            <a:xfrm>
              <a:off x="8074760" y="1153279"/>
              <a:ext cx="759719" cy="1723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</a:t>
              </a:r>
            </a:p>
          </p:txBody>
        </p:sp>
        <p:sp>
          <p:nvSpPr>
            <p:cNvPr id="46" name="Rounded Rectangle 45">
              <a:extLst>
                <a:ext uri="{FF2B5EF4-FFF2-40B4-BE49-F238E27FC236}">
                  <a16:creationId xmlns:a16="http://schemas.microsoft.com/office/drawing/2014/main" id="{F702C9E5-3C3A-224A-91D3-CCD3CDCC3296}"/>
                </a:ext>
              </a:extLst>
            </p:cNvPr>
            <p:cNvSpPr/>
            <p:nvPr/>
          </p:nvSpPr>
          <p:spPr>
            <a:xfrm>
              <a:off x="9560537" y="1153279"/>
              <a:ext cx="759719" cy="1723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D</a:t>
              </a: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31B3190D-3B35-7740-BEBE-C88CB45E5C87}"/>
              </a:ext>
            </a:extLst>
          </p:cNvPr>
          <p:cNvGrpSpPr/>
          <p:nvPr/>
        </p:nvGrpSpPr>
        <p:grpSpPr>
          <a:xfrm>
            <a:off x="5210619" y="4566681"/>
            <a:ext cx="2359478" cy="1132230"/>
            <a:chOff x="7222672" y="2941319"/>
            <a:chExt cx="2359478" cy="1132230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3F391773-6A13-E841-AE03-0A94A6D2C693}"/>
                </a:ext>
              </a:extLst>
            </p:cNvPr>
            <p:cNvSpPr/>
            <p:nvPr/>
          </p:nvSpPr>
          <p:spPr>
            <a:xfrm>
              <a:off x="7222672" y="3387005"/>
              <a:ext cx="2359478" cy="24086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F73F061F-6E0E-7741-BD90-DE4DC26577FB}"/>
                </a:ext>
              </a:extLst>
            </p:cNvPr>
            <p:cNvSpPr/>
            <p:nvPr/>
          </p:nvSpPr>
          <p:spPr>
            <a:xfrm>
              <a:off x="7940408" y="3676382"/>
              <a:ext cx="924005" cy="162624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G</a:t>
              </a:r>
            </a:p>
          </p:txBody>
        </p:sp>
        <p:sp>
          <p:nvSpPr>
            <p:cNvPr id="52" name="Rounded Rectangle 51">
              <a:extLst>
                <a:ext uri="{FF2B5EF4-FFF2-40B4-BE49-F238E27FC236}">
                  <a16:creationId xmlns:a16="http://schemas.microsoft.com/office/drawing/2014/main" id="{F10CA338-5554-8546-8AD6-614FBDC95733}"/>
                </a:ext>
              </a:extLst>
            </p:cNvPr>
            <p:cNvSpPr/>
            <p:nvPr/>
          </p:nvSpPr>
          <p:spPr>
            <a:xfrm>
              <a:off x="7222672" y="3387004"/>
              <a:ext cx="857722" cy="240860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</a:t>
              </a:r>
            </a:p>
          </p:txBody>
        </p:sp>
        <p:sp>
          <p:nvSpPr>
            <p:cNvPr id="53" name="Rounded Rectangle 52">
              <a:extLst>
                <a:ext uri="{FF2B5EF4-FFF2-40B4-BE49-F238E27FC236}">
                  <a16:creationId xmlns:a16="http://schemas.microsoft.com/office/drawing/2014/main" id="{D109CB26-F144-D24C-9468-60C4EF0E73C7}"/>
                </a:ext>
              </a:extLst>
            </p:cNvPr>
            <p:cNvSpPr/>
            <p:nvPr/>
          </p:nvSpPr>
          <p:spPr>
            <a:xfrm>
              <a:off x="8724428" y="3387004"/>
              <a:ext cx="857722" cy="240860"/>
            </a:xfrm>
            <a:prstGeom prst="round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D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2D7765B3-0542-E748-9921-93FCA734AB93}"/>
                </a:ext>
              </a:extLst>
            </p:cNvPr>
            <p:cNvSpPr/>
            <p:nvPr/>
          </p:nvSpPr>
          <p:spPr>
            <a:xfrm>
              <a:off x="7409650" y="3627863"/>
              <a:ext cx="252519" cy="44568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CB8A489E-C750-BE4A-9257-151F712A46DE}"/>
                </a:ext>
              </a:extLst>
            </p:cNvPr>
            <p:cNvSpPr/>
            <p:nvPr/>
          </p:nvSpPr>
          <p:spPr>
            <a:xfrm flipV="1">
              <a:off x="9167385" y="2941319"/>
              <a:ext cx="252519" cy="44568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50E6B1A0-F512-E44B-85F9-69957E1DE146}"/>
                </a:ext>
              </a:extLst>
            </p:cNvPr>
            <p:cNvSpPr/>
            <p:nvPr/>
          </p:nvSpPr>
          <p:spPr>
            <a:xfrm>
              <a:off x="8281468" y="3839006"/>
              <a:ext cx="252519" cy="2345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A58D408E-90CD-6649-9172-AF44AD207893}"/>
              </a:ext>
            </a:extLst>
          </p:cNvPr>
          <p:cNvSpPr txBox="1"/>
          <p:nvPr/>
        </p:nvSpPr>
        <p:spPr>
          <a:xfrm>
            <a:off x="2784438" y="1055431"/>
            <a:ext cx="1519968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Front Gate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187073-37D5-1D4E-AC61-829C2F2F2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Stack transistor Topology 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B746F45-F078-6A41-9E69-7882DF351938}"/>
              </a:ext>
            </a:extLst>
          </p:cNvPr>
          <p:cNvSpPr txBox="1"/>
          <p:nvPr/>
        </p:nvSpPr>
        <p:spPr>
          <a:xfrm>
            <a:off x="8504718" y="1052407"/>
            <a:ext cx="1487908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Back Gate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4B43EAF-B15C-C64E-AB0B-8B50412A3F68}"/>
              </a:ext>
            </a:extLst>
          </p:cNvPr>
          <p:cNvSpPr txBox="1"/>
          <p:nvPr/>
        </p:nvSpPr>
        <p:spPr>
          <a:xfrm>
            <a:off x="5894067" y="4054048"/>
            <a:ext cx="992579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Hybrid</a:t>
            </a:r>
          </a:p>
        </p:txBody>
      </p:sp>
    </p:spTree>
    <p:extLst>
      <p:ext uri="{BB962C8B-B14F-4D97-AF65-F5344CB8AC3E}">
        <p14:creationId xmlns:p14="http://schemas.microsoft.com/office/powerpoint/2010/main" val="164526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FC2B5-4425-4F74-91C7-3C81EC997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Materials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0DB51C-4F32-FE4B-ABE4-C313193A2B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2521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1FA0C-9390-4BCD-BDD5-3D779EC8C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ABD736-30CF-4A74-AEAC-F155EA834B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1265" y="914400"/>
            <a:ext cx="7252335" cy="5515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9632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1702E59-09A3-4367-836A-F86C12ECE7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143000"/>
            <a:ext cx="6713305" cy="511155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ADFC2B5-4425-4F74-91C7-3C81EC997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Algo SL SG SP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210E4FB-2CAD-461E-9306-6B46AF4CAA60}"/>
              </a:ext>
            </a:extLst>
          </p:cNvPr>
          <p:cNvSpPr/>
          <p:nvPr/>
        </p:nvSpPr>
        <p:spPr>
          <a:xfrm>
            <a:off x="6400800" y="4648200"/>
            <a:ext cx="2819400" cy="1600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CEC56E-49C0-45D5-8256-6C5B663715EB}"/>
              </a:ext>
            </a:extLst>
          </p:cNvPr>
          <p:cNvSpPr txBox="1"/>
          <p:nvPr/>
        </p:nvSpPr>
        <p:spPr>
          <a:xfrm>
            <a:off x="7924800" y="5486400"/>
            <a:ext cx="1348446" cy="7635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Does this</a:t>
            </a:r>
            <a:br>
              <a:rPr lang="en-US" dirty="0"/>
            </a:br>
            <a:r>
              <a:rPr lang="en-US" dirty="0"/>
              <a:t>work?</a:t>
            </a:r>
          </a:p>
        </p:txBody>
      </p:sp>
    </p:spTree>
    <p:extLst>
      <p:ext uri="{BB962C8B-B14F-4D97-AF65-F5344CB8AC3E}">
        <p14:creationId xmlns:p14="http://schemas.microsoft.com/office/powerpoint/2010/main" val="20990365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A821233-A1A4-494C-B296-2CE3DB731D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440" y="0"/>
            <a:ext cx="686711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0256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C0B5CDB-2258-4830-87F6-C89DDED3C3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464" y="0"/>
            <a:ext cx="69410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1612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D6B1E98-13B5-448D-B1E3-06ACCFD9C6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2389" y="0"/>
            <a:ext cx="698722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743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31BAB-0C57-8B48-9122-A9550CC7E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Problem Statement and Solution Space Scope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E6A41-3855-D44A-A38A-2F8292FAF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512" y="1219200"/>
            <a:ext cx="10817352" cy="4876800"/>
          </a:xfrm>
        </p:spPr>
        <p:txBody>
          <a:bodyPr/>
          <a:lstStyle/>
          <a:p>
            <a:r>
              <a:rPr lang="en-US" sz="2800" dirty="0"/>
              <a:t>Decoder Scaling becomes cost inhibitive or performance inhibitive</a:t>
            </a:r>
          </a:p>
          <a:p>
            <a:r>
              <a:rPr lang="en-US" sz="2800" dirty="0"/>
              <a:t>Solution Spaces</a:t>
            </a:r>
          </a:p>
          <a:p>
            <a:pPr lvl="1"/>
            <a:r>
              <a:rPr lang="en-US" sz="2800" dirty="0" err="1"/>
              <a:t>FinFET</a:t>
            </a:r>
            <a:r>
              <a:rPr lang="en-US" sz="2800" dirty="0"/>
              <a:t>/SOI (LVT/HVT on the same substrate)</a:t>
            </a:r>
          </a:p>
          <a:p>
            <a:pPr lvl="1"/>
            <a:r>
              <a:rPr lang="en-US" sz="2800" dirty="0"/>
              <a:t>Thin Film transistors (3D stacked circuits)</a:t>
            </a:r>
          </a:p>
          <a:p>
            <a:r>
              <a:rPr lang="en-US" sz="2800" dirty="0"/>
              <a:t>Key questions to guide process direction for 3D stacked circuits– </a:t>
            </a:r>
          </a:p>
          <a:p>
            <a:pPr lvl="1"/>
            <a:r>
              <a:rPr lang="en-US" sz="2800" dirty="0"/>
              <a:t>Which function block can be replaced by thin film transistor.  </a:t>
            </a:r>
          </a:p>
          <a:p>
            <a:pPr lvl="1"/>
            <a:r>
              <a:rPr lang="en-US" sz="2800" dirty="0"/>
              <a:t>What is connectivity circuits between bulk and thin-film devices.</a:t>
            </a:r>
          </a:p>
          <a:p>
            <a:pPr lvl="1"/>
            <a:r>
              <a:rPr lang="en-US" sz="2800" dirty="0"/>
              <a:t>Seeking for modularity strategy enabling density and performance scaling roadmap.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60840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329D1F8-6696-48CC-8A1B-FD423192E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52400"/>
            <a:ext cx="6019800" cy="838200"/>
          </a:xfrm>
        </p:spPr>
        <p:txBody>
          <a:bodyPr/>
          <a:lstStyle/>
          <a:p>
            <a:r>
              <a:rPr lang="en-US" dirty="0"/>
              <a:t>Today’s 3dxp decoder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1F25D54-EA2F-4396-A6FE-E22BB660CD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705663"/>
            <a:ext cx="4605716" cy="35052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546915C-0F92-4C81-9C94-D0826E2F2D6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9026" y="1477062"/>
            <a:ext cx="2018530" cy="19812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E315822-801F-4019-BFB2-C471098A808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9026" y="3686862"/>
            <a:ext cx="2005198" cy="19812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F93967D-99F8-4167-9C48-BDF7CCAB1C00}"/>
              </a:ext>
            </a:extLst>
          </p:cNvPr>
          <p:cNvSpPr txBox="1"/>
          <p:nvPr/>
        </p:nvSpPr>
        <p:spPr>
          <a:xfrm flipH="1">
            <a:off x="9889026" y="5668062"/>
            <a:ext cx="2159112" cy="427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NDIFF &amp; PDIFF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5BFB894-19A1-4D08-BF19-D4DA452FDAD7}"/>
              </a:ext>
            </a:extLst>
          </p:cNvPr>
          <p:cNvSpPr txBox="1"/>
          <p:nvPr/>
        </p:nvSpPr>
        <p:spPr>
          <a:xfrm>
            <a:off x="9889026" y="943662"/>
            <a:ext cx="2607774" cy="427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AM1 &amp; AM23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2398CCD-F8E5-4658-8C14-F19C10B14D7A}"/>
              </a:ext>
            </a:extLst>
          </p:cNvPr>
          <p:cNvSpPr txBox="1"/>
          <p:nvPr/>
        </p:nvSpPr>
        <p:spPr>
          <a:xfrm>
            <a:off x="4724400" y="3382062"/>
            <a:ext cx="4137671" cy="10991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16k Sel. + 16k </a:t>
            </a:r>
            <a:r>
              <a:rPr lang="en-US" dirty="0" err="1"/>
              <a:t>Desel</a:t>
            </a:r>
            <a:r>
              <a:rPr lang="en-US" dirty="0"/>
              <a:t>. Per tile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4096 tiles/die.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130mm</a:t>
            </a:r>
            <a:r>
              <a:rPr lang="en-US" baseline="30000" dirty="0"/>
              <a:t>2</a:t>
            </a:r>
            <a:r>
              <a:rPr lang="en-US" dirty="0"/>
              <a:t> area for decoders</a:t>
            </a:r>
          </a:p>
        </p:txBody>
      </p:sp>
    </p:spTree>
    <p:extLst>
      <p:ext uri="{BB962C8B-B14F-4D97-AF65-F5344CB8AC3E}">
        <p14:creationId xmlns:p14="http://schemas.microsoft.com/office/powerpoint/2010/main" val="3227342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234CDC6A-2EA0-48A3-8B1D-A0EB9400B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10" r="55768"/>
          <a:stretch/>
        </p:blipFill>
        <p:spPr>
          <a:xfrm>
            <a:off x="2467047" y="2183344"/>
            <a:ext cx="1744334" cy="28956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525D2F3-27A6-BE4C-9B8D-99E424235D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768" t="8510" r="-1053"/>
          <a:stretch/>
        </p:blipFill>
        <p:spPr>
          <a:xfrm rot="5400000" flipV="1">
            <a:off x="5918070" y="-326267"/>
            <a:ext cx="1785867" cy="2895601"/>
          </a:xfrm>
          <a:prstGeom prst="rect">
            <a:avLst/>
          </a:prstGeom>
        </p:spPr>
      </p:pic>
      <p:grpSp>
        <p:nvGrpSpPr>
          <p:cNvPr id="36" name="Group 35">
            <a:extLst>
              <a:ext uri="{FF2B5EF4-FFF2-40B4-BE49-F238E27FC236}">
                <a16:creationId xmlns:a16="http://schemas.microsoft.com/office/drawing/2014/main" id="{7609D5ED-697B-1E48-943D-BA6A03346D65}"/>
              </a:ext>
            </a:extLst>
          </p:cNvPr>
          <p:cNvGrpSpPr/>
          <p:nvPr/>
        </p:nvGrpSpPr>
        <p:grpSpPr>
          <a:xfrm>
            <a:off x="5334001" y="1961253"/>
            <a:ext cx="1616148" cy="3033191"/>
            <a:chOff x="6172201" y="2133170"/>
            <a:chExt cx="1828799" cy="4343401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A5F5E81B-80CF-4D47-B704-57D5DBABE817}"/>
                </a:ext>
              </a:extLst>
            </p:cNvPr>
            <p:cNvCxnSpPr/>
            <p:nvPr/>
          </p:nvCxnSpPr>
          <p:spPr>
            <a:xfrm>
              <a:off x="7086600" y="2133170"/>
              <a:ext cx="0" cy="3429001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5A9171E-6B88-E747-B5BE-33A9B4C9A55E}"/>
                </a:ext>
              </a:extLst>
            </p:cNvPr>
            <p:cNvCxnSpPr/>
            <p:nvPr/>
          </p:nvCxnSpPr>
          <p:spPr>
            <a:xfrm>
              <a:off x="7239000" y="2285570"/>
              <a:ext cx="0" cy="34290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ACDE620-D63A-3344-A084-D48F28115C57}"/>
                </a:ext>
              </a:extLst>
            </p:cNvPr>
            <p:cNvCxnSpPr/>
            <p:nvPr/>
          </p:nvCxnSpPr>
          <p:spPr>
            <a:xfrm>
              <a:off x="7391400" y="2437970"/>
              <a:ext cx="0" cy="34290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CD00DA9-AFB5-BE40-BDED-CEF36BAC5B4D}"/>
                </a:ext>
              </a:extLst>
            </p:cNvPr>
            <p:cNvCxnSpPr/>
            <p:nvPr/>
          </p:nvCxnSpPr>
          <p:spPr>
            <a:xfrm>
              <a:off x="7543800" y="2590370"/>
              <a:ext cx="0" cy="34290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7F68D406-2947-2F4D-A7D8-F48F5CCF3198}"/>
                </a:ext>
              </a:extLst>
            </p:cNvPr>
            <p:cNvCxnSpPr/>
            <p:nvPr/>
          </p:nvCxnSpPr>
          <p:spPr>
            <a:xfrm>
              <a:off x="7696200" y="2742770"/>
              <a:ext cx="0" cy="34290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5A44EE7-A701-E445-94A0-FCBBDA5DF9E6}"/>
                </a:ext>
              </a:extLst>
            </p:cNvPr>
            <p:cNvCxnSpPr/>
            <p:nvPr/>
          </p:nvCxnSpPr>
          <p:spPr>
            <a:xfrm>
              <a:off x="7848600" y="2895170"/>
              <a:ext cx="0" cy="34290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8F81215-866B-7A4D-BDDC-D6BED184F65F}"/>
                </a:ext>
              </a:extLst>
            </p:cNvPr>
            <p:cNvCxnSpPr/>
            <p:nvPr/>
          </p:nvCxnSpPr>
          <p:spPr>
            <a:xfrm>
              <a:off x="8001000" y="3047570"/>
              <a:ext cx="0" cy="34290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E0E98763-5773-AD48-A31A-F3FC79A1B214}"/>
                </a:ext>
              </a:extLst>
            </p:cNvPr>
            <p:cNvGrpSpPr/>
            <p:nvPr/>
          </p:nvGrpSpPr>
          <p:grpSpPr>
            <a:xfrm flipH="1">
              <a:off x="6172201" y="2285570"/>
              <a:ext cx="762000" cy="4191001"/>
              <a:chOff x="7239000" y="2285570"/>
              <a:chExt cx="762000" cy="4191001"/>
            </a:xfrm>
          </p:grpSpPr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55F37906-A406-1B4F-9A78-54689A42721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39000" y="2285570"/>
                <a:ext cx="0" cy="342900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28BAECA1-D5AC-2C46-896E-8BBD443052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91400" y="2437970"/>
                <a:ext cx="0" cy="342900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544EACF4-096C-1A4B-BD95-6286CBADF12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43800" y="2590370"/>
                <a:ext cx="0" cy="342900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E0A8A04C-DC54-6049-91CC-8FFAF0AA979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96200" y="2742770"/>
                <a:ext cx="0" cy="342900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07916D4F-D58E-AD45-9A1F-16D0FED5314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848600" y="2895170"/>
                <a:ext cx="0" cy="342900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71ECD0CA-8A86-C64E-9D67-63D85AE1A5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001000" y="3047570"/>
                <a:ext cx="0" cy="342900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4DACC1C1-BE3B-754C-8CD9-3845A39B8643}"/>
              </a:ext>
            </a:extLst>
          </p:cNvPr>
          <p:cNvGrpSpPr/>
          <p:nvPr/>
        </p:nvGrpSpPr>
        <p:grpSpPr>
          <a:xfrm rot="16200000">
            <a:off x="5371438" y="1059276"/>
            <a:ext cx="1383560" cy="3973034"/>
            <a:chOff x="6172201" y="2285570"/>
            <a:chExt cx="1981199" cy="4495801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8421CE0-3665-EB40-91AC-B8FF923A162E}"/>
                </a:ext>
              </a:extLst>
            </p:cNvPr>
            <p:cNvCxnSpPr/>
            <p:nvPr/>
          </p:nvCxnSpPr>
          <p:spPr>
            <a:xfrm>
              <a:off x="7239000" y="2285570"/>
              <a:ext cx="0" cy="3429001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698BFC6-5E0F-3646-979B-0317E268FE8B}"/>
                </a:ext>
              </a:extLst>
            </p:cNvPr>
            <p:cNvCxnSpPr/>
            <p:nvPr/>
          </p:nvCxnSpPr>
          <p:spPr>
            <a:xfrm>
              <a:off x="7391400" y="2437970"/>
              <a:ext cx="0" cy="34290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EBB0405B-EA10-144E-8F22-E8899300E61B}"/>
                </a:ext>
              </a:extLst>
            </p:cNvPr>
            <p:cNvCxnSpPr/>
            <p:nvPr/>
          </p:nvCxnSpPr>
          <p:spPr>
            <a:xfrm>
              <a:off x="7543800" y="2590370"/>
              <a:ext cx="0" cy="34290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C38267F-3E97-AA4E-BA34-13F3E2D3596B}"/>
                </a:ext>
              </a:extLst>
            </p:cNvPr>
            <p:cNvCxnSpPr/>
            <p:nvPr/>
          </p:nvCxnSpPr>
          <p:spPr>
            <a:xfrm>
              <a:off x="7696200" y="2742770"/>
              <a:ext cx="0" cy="34290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E69D60E-2EF4-424C-BB43-1227C1679687}"/>
                </a:ext>
              </a:extLst>
            </p:cNvPr>
            <p:cNvCxnSpPr/>
            <p:nvPr/>
          </p:nvCxnSpPr>
          <p:spPr>
            <a:xfrm>
              <a:off x="7848600" y="2895170"/>
              <a:ext cx="0" cy="34290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4A6AD6C-A59E-E943-90F3-0539EC3CCF84}"/>
                </a:ext>
              </a:extLst>
            </p:cNvPr>
            <p:cNvCxnSpPr/>
            <p:nvPr/>
          </p:nvCxnSpPr>
          <p:spPr>
            <a:xfrm>
              <a:off x="8001000" y="3047570"/>
              <a:ext cx="0" cy="34290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7687481-F2AE-BF43-9CDF-A2228E9C674C}"/>
                </a:ext>
              </a:extLst>
            </p:cNvPr>
            <p:cNvCxnSpPr/>
            <p:nvPr/>
          </p:nvCxnSpPr>
          <p:spPr>
            <a:xfrm>
              <a:off x="8153400" y="3199970"/>
              <a:ext cx="0" cy="34290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97D4D888-A523-FC4C-A74C-FDA6345C981B}"/>
                </a:ext>
              </a:extLst>
            </p:cNvPr>
            <p:cNvGrpSpPr/>
            <p:nvPr/>
          </p:nvGrpSpPr>
          <p:grpSpPr>
            <a:xfrm flipH="1">
              <a:off x="6172201" y="2437970"/>
              <a:ext cx="914400" cy="4343401"/>
              <a:chOff x="7239000" y="2285570"/>
              <a:chExt cx="914400" cy="4343401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2F720E4E-EE89-A141-AFD4-2495D358D89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239000" y="2285570"/>
                <a:ext cx="0" cy="342900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B96D222F-F323-2A4B-8E10-94342020AA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391400" y="2437970"/>
                <a:ext cx="0" cy="342900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B51C21D1-23C6-E94B-A91D-96C8A81C7F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543800" y="2590370"/>
                <a:ext cx="0" cy="342900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4C44A79B-925D-2A4F-808D-D5A46FF2A2E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96200" y="2742770"/>
                <a:ext cx="0" cy="342900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3BEE1B6E-B6DA-9A46-ADAC-ECE35773AE2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848600" y="2895170"/>
                <a:ext cx="0" cy="342900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55696CC2-BE20-2740-84CE-965D22F2B5B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001000" y="3047570"/>
                <a:ext cx="0" cy="342900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64376C4-ED0E-6244-8032-CE9EAFBD4D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153400" y="3199970"/>
                <a:ext cx="0" cy="342900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666752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234CDC6A-2EA0-48A3-8B1D-A0EB9400BE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28600"/>
            <a:ext cx="7235553" cy="5806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017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E68FEA-BC86-40A1-B3FF-2F2AB412D7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143000"/>
            <a:ext cx="4658148" cy="457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0D0D6B8-723A-488F-890B-05D0DEE44A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45" y="1143000"/>
            <a:ext cx="4627382" cy="4572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0D41B51-A25D-4C8E-BB6D-59AFD9005BA0}"/>
              </a:ext>
            </a:extLst>
          </p:cNvPr>
          <p:cNvSpPr txBox="1"/>
          <p:nvPr/>
        </p:nvSpPr>
        <p:spPr>
          <a:xfrm>
            <a:off x="1600200" y="609600"/>
            <a:ext cx="2156360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NDIFF &amp; PDIFF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C0842C-54E7-42E3-9123-D95910D332C8}"/>
              </a:ext>
            </a:extLst>
          </p:cNvPr>
          <p:cNvSpPr txBox="1"/>
          <p:nvPr/>
        </p:nvSpPr>
        <p:spPr>
          <a:xfrm>
            <a:off x="7467600" y="685800"/>
            <a:ext cx="1812291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AM1 &amp; AM23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FC6F72-2C34-4FF8-9985-F43155BAD6D9}"/>
              </a:ext>
            </a:extLst>
          </p:cNvPr>
          <p:cNvSpPr txBox="1"/>
          <p:nvPr/>
        </p:nvSpPr>
        <p:spPr>
          <a:xfrm>
            <a:off x="5105400" y="381000"/>
            <a:ext cx="1116011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A_TILE</a:t>
            </a:r>
          </a:p>
        </p:txBody>
      </p:sp>
    </p:spTree>
    <p:extLst>
      <p:ext uri="{BB962C8B-B14F-4D97-AF65-F5344CB8AC3E}">
        <p14:creationId xmlns:p14="http://schemas.microsoft.com/office/powerpoint/2010/main" val="753258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6EAE517-6A66-4E5F-870C-68FEA76353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969" y="1194881"/>
            <a:ext cx="4473134" cy="44196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A17CE45-7FA6-4144-AC7E-60301B876A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5703" y="1219200"/>
            <a:ext cx="4425476" cy="44196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35837E8-22A7-4828-842F-F5FE1E8B298B}"/>
              </a:ext>
            </a:extLst>
          </p:cNvPr>
          <p:cNvSpPr txBox="1"/>
          <p:nvPr/>
        </p:nvSpPr>
        <p:spPr>
          <a:xfrm>
            <a:off x="1600200" y="609600"/>
            <a:ext cx="2156360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NDIFF &amp; PDIFF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7D5F24-1A94-448A-A546-8BE01AD67494}"/>
              </a:ext>
            </a:extLst>
          </p:cNvPr>
          <p:cNvSpPr txBox="1"/>
          <p:nvPr/>
        </p:nvSpPr>
        <p:spPr>
          <a:xfrm>
            <a:off x="7467600" y="685800"/>
            <a:ext cx="784254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LVID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CE8DDA-4ECA-4BCE-B335-404C19026C5B}"/>
              </a:ext>
            </a:extLst>
          </p:cNvPr>
          <p:cNvSpPr txBox="1"/>
          <p:nvPr/>
        </p:nvSpPr>
        <p:spPr>
          <a:xfrm>
            <a:off x="5105400" y="381000"/>
            <a:ext cx="1116011" cy="427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A_TILE</a:t>
            </a:r>
          </a:p>
        </p:txBody>
      </p:sp>
    </p:spTree>
    <p:extLst>
      <p:ext uri="{BB962C8B-B14F-4D97-AF65-F5344CB8AC3E}">
        <p14:creationId xmlns:p14="http://schemas.microsoft.com/office/powerpoint/2010/main" val="565736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FA8E221-5F8E-BC43-A0C2-B70DB910A4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4276" y="1916773"/>
            <a:ext cx="5981700" cy="3429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B93EB2F-3888-5B4F-A19D-5E12521781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576" y="1916773"/>
            <a:ext cx="59817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113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8A59E-DB60-2548-860D-89EA6A915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550707"/>
          </a:xfrm>
        </p:spPr>
        <p:txBody>
          <a:bodyPr/>
          <a:lstStyle/>
          <a:p>
            <a:r>
              <a:rPr lang="en-US" sz="3600" dirty="0"/>
              <a:t>Modularity</a:t>
            </a:r>
          </a:p>
        </p:txBody>
      </p:sp>
      <p:sp>
        <p:nvSpPr>
          <p:cNvPr id="210" name="Content Placeholder 209">
            <a:extLst>
              <a:ext uri="{FF2B5EF4-FFF2-40B4-BE49-F238E27FC236}">
                <a16:creationId xmlns:a16="http://schemas.microsoft.com/office/drawing/2014/main" id="{FCCDE2B6-661C-704A-AE20-72C6971A0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900" y="4377523"/>
            <a:ext cx="6387781" cy="1956806"/>
          </a:xfrm>
        </p:spPr>
        <p:txBody>
          <a:bodyPr/>
          <a:lstStyle/>
          <a:p>
            <a:r>
              <a:rPr lang="en-US" sz="1600" dirty="0"/>
              <a:t>Replacement strategy – Which potion of HVT can be replaced by thin film transistor: all,  Mux only, or local Mux only </a:t>
            </a:r>
          </a:p>
          <a:p>
            <a:r>
              <a:rPr lang="en-US" sz="1600" dirty="0">
                <a:sym typeface="Wingdings" pitchFamily="2" charset="2"/>
              </a:rPr>
              <a:t>Vertical placement – What is connectivity from circuit in substrate to circuit in thin film: below M1 or below M4 or other multilevel interconnect scheme.</a:t>
            </a:r>
          </a:p>
          <a:p>
            <a:r>
              <a:rPr lang="en-US" sz="1600" dirty="0">
                <a:sym typeface="Wingdings" pitchFamily="2" charset="2"/>
              </a:rPr>
              <a:t>Modularity for scaling such as wafer stacking feasibility</a:t>
            </a:r>
            <a:endParaRPr lang="en-US" sz="1600" dirty="0"/>
          </a:p>
        </p:txBody>
      </p:sp>
      <p:grpSp>
        <p:nvGrpSpPr>
          <p:cNvPr id="209" name="Group 208">
            <a:extLst>
              <a:ext uri="{FF2B5EF4-FFF2-40B4-BE49-F238E27FC236}">
                <a16:creationId xmlns:a16="http://schemas.microsoft.com/office/drawing/2014/main" id="{D9252C9F-69F0-174F-85CE-B2485B324282}"/>
              </a:ext>
            </a:extLst>
          </p:cNvPr>
          <p:cNvGrpSpPr/>
          <p:nvPr/>
        </p:nvGrpSpPr>
        <p:grpSpPr>
          <a:xfrm>
            <a:off x="699171" y="928171"/>
            <a:ext cx="6183728" cy="3173737"/>
            <a:chOff x="1213857" y="1707948"/>
            <a:chExt cx="6183728" cy="3173737"/>
          </a:xfrm>
        </p:grpSpPr>
        <p:sp>
          <p:nvSpPr>
            <p:cNvPr id="6" name="Rounded Rectangle 5">
              <a:extLst>
                <a:ext uri="{FF2B5EF4-FFF2-40B4-BE49-F238E27FC236}">
                  <a16:creationId xmlns:a16="http://schemas.microsoft.com/office/drawing/2014/main" id="{D90DE433-0A1F-7745-8809-34620C5D3AEA}"/>
                </a:ext>
              </a:extLst>
            </p:cNvPr>
            <p:cNvSpPr/>
            <p:nvPr/>
          </p:nvSpPr>
          <p:spPr>
            <a:xfrm>
              <a:off x="1213857" y="3023839"/>
              <a:ext cx="1456268" cy="677331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Command / Data Interface</a:t>
              </a:r>
            </a:p>
          </p:txBody>
        </p:sp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AEEA2382-E941-6A46-93D7-AE73182A2220}"/>
                </a:ext>
              </a:extLst>
            </p:cNvPr>
            <p:cNvSpPr/>
            <p:nvPr/>
          </p:nvSpPr>
          <p:spPr>
            <a:xfrm>
              <a:off x="3090711" y="3023839"/>
              <a:ext cx="1104556" cy="677330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State Machine</a:t>
              </a:r>
            </a:p>
            <a:p>
              <a:pPr algn="ctr"/>
              <a:r>
                <a:rPr lang="en-US" sz="1200" dirty="0"/>
                <a:t>(Instruction)</a:t>
              </a:r>
            </a:p>
          </p:txBody>
        </p:sp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6EAF8EA6-01A8-1046-A9C1-28B231C36225}"/>
                </a:ext>
              </a:extLst>
            </p:cNvPr>
            <p:cNvSpPr/>
            <p:nvPr/>
          </p:nvSpPr>
          <p:spPr>
            <a:xfrm>
              <a:off x="2390834" y="4000611"/>
              <a:ext cx="822216" cy="677333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Data Buffer</a:t>
              </a: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3204D02F-DDA4-EA45-8825-50134FF4216E}"/>
                </a:ext>
              </a:extLst>
            </p:cNvPr>
            <p:cNvSpPr/>
            <p:nvPr/>
          </p:nvSpPr>
          <p:spPr>
            <a:xfrm>
              <a:off x="2390834" y="1828978"/>
              <a:ext cx="822216" cy="677333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Address Tag</a:t>
              </a:r>
            </a:p>
          </p:txBody>
        </p:sp>
        <p:cxnSp>
          <p:nvCxnSpPr>
            <p:cNvPr id="10" name="Elbow Connector 9">
              <a:extLst>
                <a:ext uri="{FF2B5EF4-FFF2-40B4-BE49-F238E27FC236}">
                  <a16:creationId xmlns:a16="http://schemas.microsoft.com/office/drawing/2014/main" id="{55D42933-755E-E34A-8385-6C5003F04533}"/>
                </a:ext>
              </a:extLst>
            </p:cNvPr>
            <p:cNvCxnSpPr>
              <a:cxnSpLocks/>
              <a:stCxn id="6" idx="0"/>
              <a:endCxn id="9" idx="1"/>
            </p:cNvCxnSpPr>
            <p:nvPr/>
          </p:nvCxnSpPr>
          <p:spPr>
            <a:xfrm rot="5400000" flipH="1" flipV="1">
              <a:off x="1738315" y="2371321"/>
              <a:ext cx="856194" cy="448843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Elbow Connector 10">
              <a:extLst>
                <a:ext uri="{FF2B5EF4-FFF2-40B4-BE49-F238E27FC236}">
                  <a16:creationId xmlns:a16="http://schemas.microsoft.com/office/drawing/2014/main" id="{B6EB9EC3-69BD-0444-BF62-4DDFA706EFDA}"/>
                </a:ext>
              </a:extLst>
            </p:cNvPr>
            <p:cNvCxnSpPr>
              <a:cxnSpLocks/>
              <a:stCxn id="6" idx="3"/>
              <a:endCxn id="7" idx="1"/>
            </p:cNvCxnSpPr>
            <p:nvPr/>
          </p:nvCxnSpPr>
          <p:spPr>
            <a:xfrm flipV="1">
              <a:off x="2670125" y="3362504"/>
              <a:ext cx="420586" cy="1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lbow Connector 11">
              <a:extLst>
                <a:ext uri="{FF2B5EF4-FFF2-40B4-BE49-F238E27FC236}">
                  <a16:creationId xmlns:a16="http://schemas.microsoft.com/office/drawing/2014/main" id="{E9AD5851-AE09-AE4E-A82F-462E56CB3A6D}"/>
                </a:ext>
              </a:extLst>
            </p:cNvPr>
            <p:cNvCxnSpPr>
              <a:cxnSpLocks/>
              <a:stCxn id="6" idx="2"/>
              <a:endCxn id="8" idx="1"/>
            </p:cNvCxnSpPr>
            <p:nvPr/>
          </p:nvCxnSpPr>
          <p:spPr>
            <a:xfrm rot="16200000" flipH="1">
              <a:off x="1847358" y="3795802"/>
              <a:ext cx="638108" cy="448843"/>
            </a:xfrm>
            <a:prstGeom prst="bentConnector2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69A40549-39BE-424E-946D-91D185CD5436}"/>
                </a:ext>
              </a:extLst>
            </p:cNvPr>
            <p:cNvSpPr/>
            <p:nvPr/>
          </p:nvSpPr>
          <p:spPr>
            <a:xfrm>
              <a:off x="3484431" y="1828978"/>
              <a:ext cx="822216" cy="677328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Global MUX</a:t>
              </a:r>
            </a:p>
          </p:txBody>
        </p:sp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B12D1172-35E1-F942-A522-D267D5ECEE2C}"/>
                </a:ext>
              </a:extLst>
            </p:cNvPr>
            <p:cNvSpPr/>
            <p:nvPr/>
          </p:nvSpPr>
          <p:spPr>
            <a:xfrm>
              <a:off x="4458500" y="3023838"/>
              <a:ext cx="979849" cy="677329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Analog control</a:t>
              </a:r>
            </a:p>
          </p:txBody>
        </p:sp>
        <p:cxnSp>
          <p:nvCxnSpPr>
            <p:cNvPr id="15" name="Elbow Connector 14">
              <a:extLst>
                <a:ext uri="{FF2B5EF4-FFF2-40B4-BE49-F238E27FC236}">
                  <a16:creationId xmlns:a16="http://schemas.microsoft.com/office/drawing/2014/main" id="{25CE2236-7D42-E14C-89BB-7843D198EFCE}"/>
                </a:ext>
              </a:extLst>
            </p:cNvPr>
            <p:cNvCxnSpPr>
              <a:cxnSpLocks/>
              <a:stCxn id="7" idx="3"/>
              <a:endCxn id="14" idx="1"/>
            </p:cNvCxnSpPr>
            <p:nvPr/>
          </p:nvCxnSpPr>
          <p:spPr>
            <a:xfrm flipV="1">
              <a:off x="4195267" y="3362503"/>
              <a:ext cx="263233" cy="1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lbow Connector 16">
              <a:extLst>
                <a:ext uri="{FF2B5EF4-FFF2-40B4-BE49-F238E27FC236}">
                  <a16:creationId xmlns:a16="http://schemas.microsoft.com/office/drawing/2014/main" id="{244AAF4C-33A1-9B4B-BF2A-7DB79373A782}"/>
                </a:ext>
              </a:extLst>
            </p:cNvPr>
            <p:cNvCxnSpPr>
              <a:cxnSpLocks/>
              <a:stCxn id="9" idx="2"/>
              <a:endCxn id="7" idx="0"/>
            </p:cNvCxnSpPr>
            <p:nvPr/>
          </p:nvCxnSpPr>
          <p:spPr>
            <a:xfrm rot="16200000" flipH="1">
              <a:off x="2963701" y="2344551"/>
              <a:ext cx="517528" cy="841047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lbow Connector 18">
              <a:extLst>
                <a:ext uri="{FF2B5EF4-FFF2-40B4-BE49-F238E27FC236}">
                  <a16:creationId xmlns:a16="http://schemas.microsoft.com/office/drawing/2014/main" id="{D109C759-82C6-5C49-B6A1-718988DCC2B6}"/>
                </a:ext>
              </a:extLst>
            </p:cNvPr>
            <p:cNvCxnSpPr>
              <a:cxnSpLocks/>
              <a:stCxn id="14" idx="0"/>
              <a:endCxn id="13" idx="2"/>
            </p:cNvCxnSpPr>
            <p:nvPr/>
          </p:nvCxnSpPr>
          <p:spPr>
            <a:xfrm rot="16200000" flipV="1">
              <a:off x="4163216" y="2238629"/>
              <a:ext cx="517532" cy="1052886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lbow Connector 19">
              <a:extLst>
                <a:ext uri="{FF2B5EF4-FFF2-40B4-BE49-F238E27FC236}">
                  <a16:creationId xmlns:a16="http://schemas.microsoft.com/office/drawing/2014/main" id="{7240F5A5-66C5-4449-A71D-6D0BFF5D9F14}"/>
                </a:ext>
              </a:extLst>
            </p:cNvPr>
            <p:cNvCxnSpPr>
              <a:cxnSpLocks/>
              <a:stCxn id="109" idx="3"/>
              <a:endCxn id="21" idx="0"/>
            </p:cNvCxnSpPr>
            <p:nvPr/>
          </p:nvCxnSpPr>
          <p:spPr>
            <a:xfrm>
              <a:off x="6276049" y="2167644"/>
              <a:ext cx="507381" cy="647475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267B37D0-12F9-B14B-806F-17522D75B35B}"/>
                </a:ext>
              </a:extLst>
            </p:cNvPr>
            <p:cNvSpPr/>
            <p:nvPr/>
          </p:nvSpPr>
          <p:spPr>
            <a:xfrm>
              <a:off x="6169274" y="2815119"/>
              <a:ext cx="1228311" cy="1206901"/>
            </a:xfrm>
            <a:prstGeom prst="roundRect">
              <a:avLst/>
            </a:prstGeom>
            <a:solidFill>
              <a:srgbClr val="A8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Array</a:t>
              </a:r>
            </a:p>
            <a:p>
              <a:pPr algn="ctr"/>
              <a:endPara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Patch footprint is ~[50µm]</a:t>
              </a:r>
              <a:r>
                <a:rPr lang="en-US" sz="1200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@ 41P node</a:t>
              </a:r>
              <a:endParaRPr lang="en-US" sz="1200" baseline="30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cxnSp>
          <p:nvCxnSpPr>
            <p:cNvPr id="22" name="Elbow Connector 21">
              <a:extLst>
                <a:ext uri="{FF2B5EF4-FFF2-40B4-BE49-F238E27FC236}">
                  <a16:creationId xmlns:a16="http://schemas.microsoft.com/office/drawing/2014/main" id="{767FB732-578E-9549-87ED-A0B71BA32373}"/>
                </a:ext>
              </a:extLst>
            </p:cNvPr>
            <p:cNvCxnSpPr>
              <a:cxnSpLocks/>
              <a:stCxn id="14" idx="3"/>
              <a:endCxn id="175" idx="0"/>
            </p:cNvCxnSpPr>
            <p:nvPr/>
          </p:nvCxnSpPr>
          <p:spPr>
            <a:xfrm>
              <a:off x="5438349" y="3362503"/>
              <a:ext cx="235653" cy="558734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Rounded Rectangle 108">
              <a:extLst>
                <a:ext uri="{FF2B5EF4-FFF2-40B4-BE49-F238E27FC236}">
                  <a16:creationId xmlns:a16="http://schemas.microsoft.com/office/drawing/2014/main" id="{EDB502CC-E81E-7E42-99AF-3686DF72CFDE}"/>
                </a:ext>
              </a:extLst>
            </p:cNvPr>
            <p:cNvSpPr/>
            <p:nvPr/>
          </p:nvSpPr>
          <p:spPr>
            <a:xfrm>
              <a:off x="5453833" y="1828977"/>
              <a:ext cx="822216" cy="677333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Local MUX</a:t>
              </a:r>
            </a:p>
          </p:txBody>
        </p:sp>
        <p:cxnSp>
          <p:nvCxnSpPr>
            <p:cNvPr id="143" name="Elbow Connector 142">
              <a:extLst>
                <a:ext uri="{FF2B5EF4-FFF2-40B4-BE49-F238E27FC236}">
                  <a16:creationId xmlns:a16="http://schemas.microsoft.com/office/drawing/2014/main" id="{82129130-4E38-4640-8FB2-5A467BF2CCFC}"/>
                </a:ext>
              </a:extLst>
            </p:cNvPr>
            <p:cNvCxnSpPr>
              <a:cxnSpLocks/>
              <a:stCxn id="13" idx="3"/>
              <a:endCxn id="109" idx="1"/>
            </p:cNvCxnSpPr>
            <p:nvPr/>
          </p:nvCxnSpPr>
          <p:spPr>
            <a:xfrm>
              <a:off x="4306647" y="2167642"/>
              <a:ext cx="1147186" cy="2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Elbow Connector 163">
              <a:extLst>
                <a:ext uri="{FF2B5EF4-FFF2-40B4-BE49-F238E27FC236}">
                  <a16:creationId xmlns:a16="http://schemas.microsoft.com/office/drawing/2014/main" id="{2191F796-837B-7C4A-90AA-2001CFBE9732}"/>
                </a:ext>
              </a:extLst>
            </p:cNvPr>
            <p:cNvCxnSpPr>
              <a:cxnSpLocks/>
              <a:stCxn id="8" idx="3"/>
              <a:endCxn id="14" idx="2"/>
            </p:cNvCxnSpPr>
            <p:nvPr/>
          </p:nvCxnSpPr>
          <p:spPr>
            <a:xfrm flipV="1">
              <a:off x="3213050" y="3701167"/>
              <a:ext cx="1735375" cy="638111"/>
            </a:xfrm>
            <a:prstGeom prst="bentConnector2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Elbow Connector 170">
              <a:extLst>
                <a:ext uri="{FF2B5EF4-FFF2-40B4-BE49-F238E27FC236}">
                  <a16:creationId xmlns:a16="http://schemas.microsoft.com/office/drawing/2014/main" id="{3F499D09-2660-BC40-AAB8-82BC31CEBD57}"/>
                </a:ext>
              </a:extLst>
            </p:cNvPr>
            <p:cNvCxnSpPr>
              <a:cxnSpLocks/>
              <a:stCxn id="14" idx="0"/>
              <a:endCxn id="109" idx="2"/>
            </p:cNvCxnSpPr>
            <p:nvPr/>
          </p:nvCxnSpPr>
          <p:spPr>
            <a:xfrm rot="5400000" flipH="1" flipV="1">
              <a:off x="5147919" y="2306816"/>
              <a:ext cx="517528" cy="916516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5" name="Rounded Rectangle 174">
              <a:extLst>
                <a:ext uri="{FF2B5EF4-FFF2-40B4-BE49-F238E27FC236}">
                  <a16:creationId xmlns:a16="http://schemas.microsoft.com/office/drawing/2014/main" id="{E97C8882-ECF2-4248-9FB8-78A405470A8E}"/>
                </a:ext>
              </a:extLst>
            </p:cNvPr>
            <p:cNvSpPr/>
            <p:nvPr/>
          </p:nvSpPr>
          <p:spPr>
            <a:xfrm>
              <a:off x="5184077" y="3921237"/>
              <a:ext cx="979849" cy="677329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Read / Write</a:t>
              </a:r>
            </a:p>
          </p:txBody>
        </p:sp>
        <p:cxnSp>
          <p:nvCxnSpPr>
            <p:cNvPr id="184" name="Elbow Connector 183">
              <a:extLst>
                <a:ext uri="{FF2B5EF4-FFF2-40B4-BE49-F238E27FC236}">
                  <a16:creationId xmlns:a16="http://schemas.microsoft.com/office/drawing/2014/main" id="{23A7C4C1-2C70-FD4A-BCF0-368ED2C992B7}"/>
                </a:ext>
              </a:extLst>
            </p:cNvPr>
            <p:cNvCxnSpPr>
              <a:cxnSpLocks/>
              <a:stCxn id="175" idx="3"/>
              <a:endCxn id="21" idx="2"/>
            </p:cNvCxnSpPr>
            <p:nvPr/>
          </p:nvCxnSpPr>
          <p:spPr>
            <a:xfrm flipV="1">
              <a:off x="6163926" y="4022020"/>
              <a:ext cx="619504" cy="237882"/>
            </a:xfrm>
            <a:prstGeom prst="bentConnector2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>
              <a:extLst>
                <a:ext uri="{FF2B5EF4-FFF2-40B4-BE49-F238E27FC236}">
                  <a16:creationId xmlns:a16="http://schemas.microsoft.com/office/drawing/2014/main" id="{F40EC5E7-0A94-F544-ABD9-75610F747BD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790490" y="2119957"/>
              <a:ext cx="105916" cy="1297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4289E92C-849B-9B43-A154-09ABDC2AF489}"/>
                </a:ext>
              </a:extLst>
            </p:cNvPr>
            <p:cNvSpPr txBox="1"/>
            <p:nvPr/>
          </p:nvSpPr>
          <p:spPr>
            <a:xfrm flipH="1">
              <a:off x="6335034" y="1707948"/>
              <a:ext cx="707966" cy="43088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1K/Patch </a:t>
              </a:r>
              <a:r>
                <a:rPr lang="en-US" sz="14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LoZ</a:t>
              </a:r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 Paths</a:t>
              </a:r>
            </a:p>
          </p:txBody>
        </p:sp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BC0004BE-EE8A-6542-A95A-987E454B81B0}"/>
                </a:ext>
              </a:extLst>
            </p:cNvPr>
            <p:cNvSpPr txBox="1"/>
            <p:nvPr/>
          </p:nvSpPr>
          <p:spPr>
            <a:xfrm flipH="1">
              <a:off x="4530157" y="1713279"/>
              <a:ext cx="729609" cy="43088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32/Patch</a:t>
              </a:r>
            </a:p>
            <a:p>
              <a:r>
                <a:rPr lang="en-US" sz="14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LoZ</a:t>
              </a:r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 Paths</a:t>
              </a:r>
            </a:p>
          </p:txBody>
        </p:sp>
        <p:cxnSp>
          <p:nvCxnSpPr>
            <p:cNvPr id="198" name="Straight Connector 197">
              <a:extLst>
                <a:ext uri="{FF2B5EF4-FFF2-40B4-BE49-F238E27FC236}">
                  <a16:creationId xmlns:a16="http://schemas.microsoft.com/office/drawing/2014/main" id="{661306B2-C47C-3644-B5FC-C0014D909D4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560602" y="2102756"/>
              <a:ext cx="105916" cy="1297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D58B42A4-B374-434F-A23B-DCFF70C3ECAC}"/>
                </a:ext>
              </a:extLst>
            </p:cNvPr>
            <p:cNvSpPr txBox="1"/>
            <p:nvPr/>
          </p:nvSpPr>
          <p:spPr>
            <a:xfrm flipH="1">
              <a:off x="4556428" y="2334184"/>
              <a:ext cx="758137" cy="43088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128/Patch </a:t>
              </a:r>
              <a:r>
                <a:rPr lang="en-US" sz="1400" dirty="0" err="1">
                  <a:latin typeface="Calibri" panose="020F0502020204030204" pitchFamily="34" charset="0"/>
                  <a:cs typeface="Calibri" panose="020F0502020204030204" pitchFamily="34" charset="0"/>
                </a:rPr>
                <a:t>HiZ</a:t>
              </a:r>
              <a:r>
                <a:rPr lang="en-US" sz="1400" dirty="0">
                  <a:latin typeface="Calibri" panose="020F0502020204030204" pitchFamily="34" charset="0"/>
                  <a:cs typeface="Calibri" panose="020F0502020204030204" pitchFamily="34" charset="0"/>
                </a:rPr>
                <a:t> Paths</a:t>
              </a:r>
            </a:p>
          </p:txBody>
        </p:sp>
        <p:cxnSp>
          <p:nvCxnSpPr>
            <p:cNvPr id="203" name="Straight Connector 202">
              <a:extLst>
                <a:ext uri="{FF2B5EF4-FFF2-40B4-BE49-F238E27FC236}">
                  <a16:creationId xmlns:a16="http://schemas.microsoft.com/office/drawing/2014/main" id="{343C89C8-B4C4-414A-9C4B-9EDD5DFF66F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886297" y="2844972"/>
              <a:ext cx="105916" cy="1297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6" name="Rounded Rectangle 205">
              <a:extLst>
                <a:ext uri="{FF2B5EF4-FFF2-40B4-BE49-F238E27FC236}">
                  <a16:creationId xmlns:a16="http://schemas.microsoft.com/office/drawing/2014/main" id="{16249816-05BA-064B-BCDD-499C38DEC31D}"/>
                </a:ext>
              </a:extLst>
            </p:cNvPr>
            <p:cNvSpPr/>
            <p:nvPr/>
          </p:nvSpPr>
          <p:spPr>
            <a:xfrm>
              <a:off x="3388913" y="4655658"/>
              <a:ext cx="610501" cy="226027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LVT</a:t>
              </a:r>
            </a:p>
          </p:txBody>
        </p:sp>
        <p:sp>
          <p:nvSpPr>
            <p:cNvPr id="207" name="Rounded Rectangle 206">
              <a:extLst>
                <a:ext uri="{FF2B5EF4-FFF2-40B4-BE49-F238E27FC236}">
                  <a16:creationId xmlns:a16="http://schemas.microsoft.com/office/drawing/2014/main" id="{924BFA18-6C8C-3449-B431-9AE912215347}"/>
                </a:ext>
              </a:extLst>
            </p:cNvPr>
            <p:cNvSpPr/>
            <p:nvPr/>
          </p:nvSpPr>
          <p:spPr>
            <a:xfrm>
              <a:off x="4137605" y="4655657"/>
              <a:ext cx="610501" cy="22602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Mixed</a:t>
              </a:r>
            </a:p>
          </p:txBody>
        </p:sp>
        <p:sp>
          <p:nvSpPr>
            <p:cNvPr id="208" name="Rounded Rectangle 207">
              <a:extLst>
                <a:ext uri="{FF2B5EF4-FFF2-40B4-BE49-F238E27FC236}">
                  <a16:creationId xmlns:a16="http://schemas.microsoft.com/office/drawing/2014/main" id="{CA8D076E-7000-4E4D-80B2-6885DC809E76}"/>
                </a:ext>
              </a:extLst>
            </p:cNvPr>
            <p:cNvSpPr/>
            <p:nvPr/>
          </p:nvSpPr>
          <p:spPr>
            <a:xfrm>
              <a:off x="4886297" y="4655657"/>
              <a:ext cx="610501" cy="226027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HVT</a:t>
              </a:r>
            </a:p>
          </p:txBody>
        </p:sp>
      </p:grpSp>
      <p:grpSp>
        <p:nvGrpSpPr>
          <p:cNvPr id="308" name="Group 307">
            <a:extLst>
              <a:ext uri="{FF2B5EF4-FFF2-40B4-BE49-F238E27FC236}">
                <a16:creationId xmlns:a16="http://schemas.microsoft.com/office/drawing/2014/main" id="{5DBD8B1C-8A5B-B44D-9C30-225C18E66EE4}"/>
              </a:ext>
            </a:extLst>
          </p:cNvPr>
          <p:cNvGrpSpPr/>
          <p:nvPr/>
        </p:nvGrpSpPr>
        <p:grpSpPr>
          <a:xfrm>
            <a:off x="7874758" y="925841"/>
            <a:ext cx="3025963" cy="2015955"/>
            <a:chOff x="7874758" y="925841"/>
            <a:chExt cx="3025963" cy="2015955"/>
          </a:xfrm>
        </p:grpSpPr>
        <p:sp>
          <p:nvSpPr>
            <p:cNvPr id="211" name="Rounded Rectangle 210">
              <a:extLst>
                <a:ext uri="{FF2B5EF4-FFF2-40B4-BE49-F238E27FC236}">
                  <a16:creationId xmlns:a16="http://schemas.microsoft.com/office/drawing/2014/main" id="{DD0B50C8-8DE5-7F4B-8622-56A1F942D9E9}"/>
                </a:ext>
              </a:extLst>
            </p:cNvPr>
            <p:cNvSpPr/>
            <p:nvPr/>
          </p:nvSpPr>
          <p:spPr>
            <a:xfrm>
              <a:off x="7880269" y="2692111"/>
              <a:ext cx="3014774" cy="24968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LV / HV MOS</a:t>
              </a:r>
            </a:p>
          </p:txBody>
        </p:sp>
        <p:sp>
          <p:nvSpPr>
            <p:cNvPr id="212" name="Rounded Rectangle 211">
              <a:extLst>
                <a:ext uri="{FF2B5EF4-FFF2-40B4-BE49-F238E27FC236}">
                  <a16:creationId xmlns:a16="http://schemas.microsoft.com/office/drawing/2014/main" id="{EA1D7372-2DB7-A145-B518-982CEB7C639C}"/>
                </a:ext>
              </a:extLst>
            </p:cNvPr>
            <p:cNvSpPr/>
            <p:nvPr/>
          </p:nvSpPr>
          <p:spPr>
            <a:xfrm>
              <a:off x="7913319" y="2394022"/>
              <a:ext cx="561861" cy="124891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M1</a:t>
              </a:r>
            </a:p>
          </p:txBody>
        </p:sp>
        <p:sp>
          <p:nvSpPr>
            <p:cNvPr id="214" name="Rounded Rectangle 213">
              <a:extLst>
                <a:ext uri="{FF2B5EF4-FFF2-40B4-BE49-F238E27FC236}">
                  <a16:creationId xmlns:a16="http://schemas.microsoft.com/office/drawing/2014/main" id="{7A6AC351-C65C-7F4A-AA6B-246323634F50}"/>
                </a:ext>
              </a:extLst>
            </p:cNvPr>
            <p:cNvSpPr/>
            <p:nvPr/>
          </p:nvSpPr>
          <p:spPr>
            <a:xfrm>
              <a:off x="8210774" y="2204234"/>
              <a:ext cx="600421" cy="10515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M2</a:t>
              </a:r>
            </a:p>
          </p:txBody>
        </p:sp>
        <p:sp>
          <p:nvSpPr>
            <p:cNvPr id="215" name="Rounded Rectangle 214">
              <a:extLst>
                <a:ext uri="{FF2B5EF4-FFF2-40B4-BE49-F238E27FC236}">
                  <a16:creationId xmlns:a16="http://schemas.microsoft.com/office/drawing/2014/main" id="{B0AF537C-7A23-8E45-94C4-119D3ABABC49}"/>
                </a:ext>
              </a:extLst>
            </p:cNvPr>
            <p:cNvSpPr/>
            <p:nvPr/>
          </p:nvSpPr>
          <p:spPr>
            <a:xfrm>
              <a:off x="7874758" y="1994887"/>
              <a:ext cx="600421" cy="9072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M3</a:t>
              </a:r>
            </a:p>
          </p:txBody>
        </p:sp>
        <p:sp>
          <p:nvSpPr>
            <p:cNvPr id="217" name="Rounded Rectangle 216">
              <a:extLst>
                <a:ext uri="{FF2B5EF4-FFF2-40B4-BE49-F238E27FC236}">
                  <a16:creationId xmlns:a16="http://schemas.microsoft.com/office/drawing/2014/main" id="{686F6A67-B540-8C4F-BE6F-83A90AA51757}"/>
                </a:ext>
              </a:extLst>
            </p:cNvPr>
            <p:cNvSpPr/>
            <p:nvPr/>
          </p:nvSpPr>
          <p:spPr>
            <a:xfrm>
              <a:off x="7874758" y="1787737"/>
              <a:ext cx="236865" cy="10515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M4</a:t>
              </a:r>
            </a:p>
          </p:txBody>
        </p:sp>
        <p:sp>
          <p:nvSpPr>
            <p:cNvPr id="218" name="Rounded Rectangle 217">
              <a:extLst>
                <a:ext uri="{FF2B5EF4-FFF2-40B4-BE49-F238E27FC236}">
                  <a16:creationId xmlns:a16="http://schemas.microsoft.com/office/drawing/2014/main" id="{BEF71FAB-989E-C54B-821F-5DA68906FBD6}"/>
                </a:ext>
              </a:extLst>
            </p:cNvPr>
            <p:cNvSpPr/>
            <p:nvPr/>
          </p:nvSpPr>
          <p:spPr>
            <a:xfrm>
              <a:off x="8692934" y="2394021"/>
              <a:ext cx="561861" cy="124891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19" name="Rounded Rectangle 218">
              <a:extLst>
                <a:ext uri="{FF2B5EF4-FFF2-40B4-BE49-F238E27FC236}">
                  <a16:creationId xmlns:a16="http://schemas.microsoft.com/office/drawing/2014/main" id="{BEFDA5FB-E642-174C-AE26-B26C58F8274D}"/>
                </a:ext>
              </a:extLst>
            </p:cNvPr>
            <p:cNvSpPr/>
            <p:nvPr/>
          </p:nvSpPr>
          <p:spPr>
            <a:xfrm>
              <a:off x="9505600" y="2394020"/>
              <a:ext cx="561861" cy="124891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20" name="Rounded Rectangle 219">
              <a:extLst>
                <a:ext uri="{FF2B5EF4-FFF2-40B4-BE49-F238E27FC236}">
                  <a16:creationId xmlns:a16="http://schemas.microsoft.com/office/drawing/2014/main" id="{0127D197-62CD-EE4A-94D3-3EACB31C0932}"/>
                </a:ext>
              </a:extLst>
            </p:cNvPr>
            <p:cNvSpPr/>
            <p:nvPr/>
          </p:nvSpPr>
          <p:spPr>
            <a:xfrm>
              <a:off x="10333181" y="2394019"/>
              <a:ext cx="561861" cy="124891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21" name="Rounded Rectangle 220">
              <a:extLst>
                <a:ext uri="{FF2B5EF4-FFF2-40B4-BE49-F238E27FC236}">
                  <a16:creationId xmlns:a16="http://schemas.microsoft.com/office/drawing/2014/main" id="{F4CA36F5-30A9-6546-994E-2C26CB25B18A}"/>
                </a:ext>
              </a:extLst>
            </p:cNvPr>
            <p:cNvSpPr/>
            <p:nvPr/>
          </p:nvSpPr>
          <p:spPr>
            <a:xfrm>
              <a:off x="9057236" y="2203252"/>
              <a:ext cx="600421" cy="10515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22" name="Rounded Rectangle 221">
              <a:extLst>
                <a:ext uri="{FF2B5EF4-FFF2-40B4-BE49-F238E27FC236}">
                  <a16:creationId xmlns:a16="http://schemas.microsoft.com/office/drawing/2014/main" id="{925A34ED-CA21-394F-BD95-2A472F28FD2D}"/>
                </a:ext>
              </a:extLst>
            </p:cNvPr>
            <p:cNvSpPr/>
            <p:nvPr/>
          </p:nvSpPr>
          <p:spPr>
            <a:xfrm>
              <a:off x="9903698" y="2203252"/>
              <a:ext cx="600421" cy="10515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23" name="Rounded Rectangle 222">
              <a:extLst>
                <a:ext uri="{FF2B5EF4-FFF2-40B4-BE49-F238E27FC236}">
                  <a16:creationId xmlns:a16="http://schemas.microsoft.com/office/drawing/2014/main" id="{FA6A7C14-B5EF-694B-918E-236EC4D835A3}"/>
                </a:ext>
              </a:extLst>
            </p:cNvPr>
            <p:cNvSpPr/>
            <p:nvPr/>
          </p:nvSpPr>
          <p:spPr>
            <a:xfrm>
              <a:off x="8641518" y="2003173"/>
              <a:ext cx="600421" cy="9072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24" name="Rounded Rectangle 223">
              <a:extLst>
                <a:ext uri="{FF2B5EF4-FFF2-40B4-BE49-F238E27FC236}">
                  <a16:creationId xmlns:a16="http://schemas.microsoft.com/office/drawing/2014/main" id="{975428CB-6D54-B441-A0A9-6AFA2F8FDCC4}"/>
                </a:ext>
              </a:extLst>
            </p:cNvPr>
            <p:cNvSpPr/>
            <p:nvPr/>
          </p:nvSpPr>
          <p:spPr>
            <a:xfrm>
              <a:off x="9505600" y="2003173"/>
              <a:ext cx="600421" cy="9072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25" name="Rounded Rectangle 224">
              <a:extLst>
                <a:ext uri="{FF2B5EF4-FFF2-40B4-BE49-F238E27FC236}">
                  <a16:creationId xmlns:a16="http://schemas.microsoft.com/office/drawing/2014/main" id="{02825A4A-194B-F048-B0AE-FE73882A55E5}"/>
                </a:ext>
              </a:extLst>
            </p:cNvPr>
            <p:cNvSpPr/>
            <p:nvPr/>
          </p:nvSpPr>
          <p:spPr>
            <a:xfrm>
              <a:off x="10300300" y="2001155"/>
              <a:ext cx="600421" cy="9072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27" name="Rounded Rectangle 226">
              <a:extLst>
                <a:ext uri="{FF2B5EF4-FFF2-40B4-BE49-F238E27FC236}">
                  <a16:creationId xmlns:a16="http://schemas.microsoft.com/office/drawing/2014/main" id="{2D5004CB-1B8B-7B42-B515-DFCAE1A93B2E}"/>
                </a:ext>
              </a:extLst>
            </p:cNvPr>
            <p:cNvSpPr/>
            <p:nvPr/>
          </p:nvSpPr>
          <p:spPr>
            <a:xfrm>
              <a:off x="8202510" y="1775355"/>
              <a:ext cx="236865" cy="10515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29" name="Rounded Rectangle 228">
              <a:extLst>
                <a:ext uri="{FF2B5EF4-FFF2-40B4-BE49-F238E27FC236}">
                  <a16:creationId xmlns:a16="http://schemas.microsoft.com/office/drawing/2014/main" id="{EC464AA5-C744-AF47-A995-3EB45C49E480}"/>
                </a:ext>
              </a:extLst>
            </p:cNvPr>
            <p:cNvSpPr/>
            <p:nvPr/>
          </p:nvSpPr>
          <p:spPr>
            <a:xfrm>
              <a:off x="8523085" y="1775355"/>
              <a:ext cx="236865" cy="10515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31" name="Rounded Rectangle 230">
              <a:extLst>
                <a:ext uri="{FF2B5EF4-FFF2-40B4-BE49-F238E27FC236}">
                  <a16:creationId xmlns:a16="http://schemas.microsoft.com/office/drawing/2014/main" id="{7D0E4F0F-4A81-104E-B842-719E0D55193A}"/>
                </a:ext>
              </a:extLst>
            </p:cNvPr>
            <p:cNvSpPr/>
            <p:nvPr/>
          </p:nvSpPr>
          <p:spPr>
            <a:xfrm>
              <a:off x="8882221" y="1775355"/>
              <a:ext cx="236865" cy="10515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32" name="Rounded Rectangle 231">
              <a:extLst>
                <a:ext uri="{FF2B5EF4-FFF2-40B4-BE49-F238E27FC236}">
                  <a16:creationId xmlns:a16="http://schemas.microsoft.com/office/drawing/2014/main" id="{5C73711C-BC6B-2943-BD11-06FD0838BDFF}"/>
                </a:ext>
              </a:extLst>
            </p:cNvPr>
            <p:cNvSpPr/>
            <p:nvPr/>
          </p:nvSpPr>
          <p:spPr>
            <a:xfrm>
              <a:off x="9235847" y="1775355"/>
              <a:ext cx="236865" cy="10515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33" name="Rounded Rectangle 232">
              <a:extLst>
                <a:ext uri="{FF2B5EF4-FFF2-40B4-BE49-F238E27FC236}">
                  <a16:creationId xmlns:a16="http://schemas.microsoft.com/office/drawing/2014/main" id="{6BC17997-4608-604B-99FF-2CA59F236176}"/>
                </a:ext>
              </a:extLst>
            </p:cNvPr>
            <p:cNvSpPr/>
            <p:nvPr/>
          </p:nvSpPr>
          <p:spPr>
            <a:xfrm>
              <a:off x="9587633" y="1775355"/>
              <a:ext cx="236865" cy="10515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34" name="Rounded Rectangle 233">
              <a:extLst>
                <a:ext uri="{FF2B5EF4-FFF2-40B4-BE49-F238E27FC236}">
                  <a16:creationId xmlns:a16="http://schemas.microsoft.com/office/drawing/2014/main" id="{3F9A7961-1AE1-3446-A650-E446169930E5}"/>
                </a:ext>
              </a:extLst>
            </p:cNvPr>
            <p:cNvSpPr/>
            <p:nvPr/>
          </p:nvSpPr>
          <p:spPr>
            <a:xfrm>
              <a:off x="9941259" y="1775355"/>
              <a:ext cx="236865" cy="10515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35" name="Rounded Rectangle 234">
              <a:extLst>
                <a:ext uri="{FF2B5EF4-FFF2-40B4-BE49-F238E27FC236}">
                  <a16:creationId xmlns:a16="http://schemas.microsoft.com/office/drawing/2014/main" id="{B9066022-76DB-D840-A765-CA4BDAB9B322}"/>
                </a:ext>
              </a:extLst>
            </p:cNvPr>
            <p:cNvSpPr/>
            <p:nvPr/>
          </p:nvSpPr>
          <p:spPr>
            <a:xfrm>
              <a:off x="10282028" y="1775355"/>
              <a:ext cx="236865" cy="10515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36" name="Rounded Rectangle 235">
              <a:extLst>
                <a:ext uri="{FF2B5EF4-FFF2-40B4-BE49-F238E27FC236}">
                  <a16:creationId xmlns:a16="http://schemas.microsoft.com/office/drawing/2014/main" id="{27A378CF-235E-6D4D-A6AC-D459284C9AAD}"/>
                </a:ext>
              </a:extLst>
            </p:cNvPr>
            <p:cNvSpPr/>
            <p:nvPr/>
          </p:nvSpPr>
          <p:spPr>
            <a:xfrm>
              <a:off x="10635654" y="1775355"/>
              <a:ext cx="236865" cy="10515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37" name="Rounded Rectangle 236">
              <a:extLst>
                <a:ext uri="{FF2B5EF4-FFF2-40B4-BE49-F238E27FC236}">
                  <a16:creationId xmlns:a16="http://schemas.microsoft.com/office/drawing/2014/main" id="{3CA6AD0E-931C-BB40-97C9-1A59865526F0}"/>
                </a:ext>
              </a:extLst>
            </p:cNvPr>
            <p:cNvSpPr/>
            <p:nvPr/>
          </p:nvSpPr>
          <p:spPr>
            <a:xfrm>
              <a:off x="7880267" y="1249563"/>
              <a:ext cx="2992251" cy="443183"/>
            </a:xfrm>
            <a:prstGeom prst="roundRect">
              <a:avLst/>
            </a:prstGeom>
            <a:solidFill>
              <a:srgbClr val="A8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Array</a:t>
              </a:r>
            </a:p>
          </p:txBody>
        </p:sp>
        <p:sp>
          <p:nvSpPr>
            <p:cNvPr id="238" name="Rounded Rectangle 237">
              <a:extLst>
                <a:ext uri="{FF2B5EF4-FFF2-40B4-BE49-F238E27FC236}">
                  <a16:creationId xmlns:a16="http://schemas.microsoft.com/office/drawing/2014/main" id="{FCF45721-7F1E-6B4F-8FC8-5B0F29BD7C5A}"/>
                </a:ext>
              </a:extLst>
            </p:cNvPr>
            <p:cNvSpPr/>
            <p:nvPr/>
          </p:nvSpPr>
          <p:spPr>
            <a:xfrm>
              <a:off x="7880266" y="925842"/>
              <a:ext cx="1592445" cy="265022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TM</a:t>
              </a:r>
            </a:p>
          </p:txBody>
        </p:sp>
        <p:sp>
          <p:nvSpPr>
            <p:cNvPr id="239" name="Rounded Rectangle 238">
              <a:extLst>
                <a:ext uri="{FF2B5EF4-FFF2-40B4-BE49-F238E27FC236}">
                  <a16:creationId xmlns:a16="http://schemas.microsoft.com/office/drawing/2014/main" id="{D688BD69-43F1-794E-915C-468CE86F0E9F}"/>
                </a:ext>
              </a:extLst>
            </p:cNvPr>
            <p:cNvSpPr/>
            <p:nvPr/>
          </p:nvSpPr>
          <p:spPr>
            <a:xfrm>
              <a:off x="9552590" y="925841"/>
              <a:ext cx="1319929" cy="265022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07" name="Group 306">
            <a:extLst>
              <a:ext uri="{FF2B5EF4-FFF2-40B4-BE49-F238E27FC236}">
                <a16:creationId xmlns:a16="http://schemas.microsoft.com/office/drawing/2014/main" id="{28E0E577-1A6A-DF47-AEF0-4DD210B059AA}"/>
              </a:ext>
            </a:extLst>
          </p:cNvPr>
          <p:cNvGrpSpPr/>
          <p:nvPr/>
        </p:nvGrpSpPr>
        <p:grpSpPr>
          <a:xfrm>
            <a:off x="7202223" y="3867905"/>
            <a:ext cx="1679841" cy="2247313"/>
            <a:chOff x="7202223" y="3581464"/>
            <a:chExt cx="1679841" cy="2247313"/>
          </a:xfrm>
        </p:grpSpPr>
        <p:sp>
          <p:nvSpPr>
            <p:cNvPr id="265" name="Rounded Rectangle 264">
              <a:extLst>
                <a:ext uri="{FF2B5EF4-FFF2-40B4-BE49-F238E27FC236}">
                  <a16:creationId xmlns:a16="http://schemas.microsoft.com/office/drawing/2014/main" id="{333E177D-022E-A04F-B270-0A3D6D489DD0}"/>
                </a:ext>
              </a:extLst>
            </p:cNvPr>
            <p:cNvSpPr/>
            <p:nvPr/>
          </p:nvSpPr>
          <p:spPr>
            <a:xfrm>
              <a:off x="7202223" y="5482716"/>
              <a:ext cx="1679133" cy="346061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LV</a:t>
              </a:r>
            </a:p>
          </p:txBody>
        </p:sp>
        <p:sp>
          <p:nvSpPr>
            <p:cNvPr id="266" name="Rounded Rectangle 265">
              <a:extLst>
                <a:ext uri="{FF2B5EF4-FFF2-40B4-BE49-F238E27FC236}">
                  <a16:creationId xmlns:a16="http://schemas.microsoft.com/office/drawing/2014/main" id="{73D484AF-A8B5-6C4E-8A90-3B182B91D935}"/>
                </a:ext>
              </a:extLst>
            </p:cNvPr>
            <p:cNvSpPr/>
            <p:nvPr/>
          </p:nvSpPr>
          <p:spPr>
            <a:xfrm>
              <a:off x="7240784" y="5060663"/>
              <a:ext cx="561861" cy="124891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M1</a:t>
              </a:r>
            </a:p>
          </p:txBody>
        </p:sp>
        <p:sp>
          <p:nvSpPr>
            <p:cNvPr id="267" name="Rounded Rectangle 266">
              <a:extLst>
                <a:ext uri="{FF2B5EF4-FFF2-40B4-BE49-F238E27FC236}">
                  <a16:creationId xmlns:a16="http://schemas.microsoft.com/office/drawing/2014/main" id="{2AAA436E-5132-5540-B8D8-23414A64BB08}"/>
                </a:ext>
              </a:extLst>
            </p:cNvPr>
            <p:cNvSpPr/>
            <p:nvPr/>
          </p:nvSpPr>
          <p:spPr>
            <a:xfrm>
              <a:off x="7571290" y="4870875"/>
              <a:ext cx="600421" cy="10515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M2</a:t>
              </a:r>
            </a:p>
          </p:txBody>
        </p:sp>
        <p:sp>
          <p:nvSpPr>
            <p:cNvPr id="268" name="Rounded Rectangle 267">
              <a:extLst>
                <a:ext uri="{FF2B5EF4-FFF2-40B4-BE49-F238E27FC236}">
                  <a16:creationId xmlns:a16="http://schemas.microsoft.com/office/drawing/2014/main" id="{1ABD05E3-FCF1-494E-B583-7AB66BC4C931}"/>
                </a:ext>
              </a:extLst>
            </p:cNvPr>
            <p:cNvSpPr/>
            <p:nvPr/>
          </p:nvSpPr>
          <p:spPr>
            <a:xfrm>
              <a:off x="7202223" y="4661528"/>
              <a:ext cx="600421" cy="9072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M3</a:t>
              </a:r>
            </a:p>
          </p:txBody>
        </p:sp>
        <p:sp>
          <p:nvSpPr>
            <p:cNvPr id="269" name="Rounded Rectangle 268">
              <a:extLst>
                <a:ext uri="{FF2B5EF4-FFF2-40B4-BE49-F238E27FC236}">
                  <a16:creationId xmlns:a16="http://schemas.microsoft.com/office/drawing/2014/main" id="{76F7B39C-0DD5-9741-8AB4-61DB5FB1E14F}"/>
                </a:ext>
              </a:extLst>
            </p:cNvPr>
            <p:cNvSpPr/>
            <p:nvPr/>
          </p:nvSpPr>
          <p:spPr>
            <a:xfrm>
              <a:off x="7202223" y="4454378"/>
              <a:ext cx="236865" cy="10515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M4</a:t>
              </a:r>
            </a:p>
          </p:txBody>
        </p:sp>
        <p:sp>
          <p:nvSpPr>
            <p:cNvPr id="270" name="Rounded Rectangle 269">
              <a:extLst>
                <a:ext uri="{FF2B5EF4-FFF2-40B4-BE49-F238E27FC236}">
                  <a16:creationId xmlns:a16="http://schemas.microsoft.com/office/drawing/2014/main" id="{0778CE20-6D11-5F44-90CE-CECB67097CC2}"/>
                </a:ext>
              </a:extLst>
            </p:cNvPr>
            <p:cNvSpPr/>
            <p:nvPr/>
          </p:nvSpPr>
          <p:spPr>
            <a:xfrm>
              <a:off x="8053450" y="5060662"/>
              <a:ext cx="561861" cy="124891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73" name="Rounded Rectangle 272">
              <a:extLst>
                <a:ext uri="{FF2B5EF4-FFF2-40B4-BE49-F238E27FC236}">
                  <a16:creationId xmlns:a16="http://schemas.microsoft.com/office/drawing/2014/main" id="{0FFAE118-9E3F-7944-8B0A-7EF52742FEE0}"/>
                </a:ext>
              </a:extLst>
            </p:cNvPr>
            <p:cNvSpPr/>
            <p:nvPr/>
          </p:nvSpPr>
          <p:spPr>
            <a:xfrm>
              <a:off x="8417753" y="4869893"/>
              <a:ext cx="463604" cy="86392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75" name="Rounded Rectangle 274">
              <a:extLst>
                <a:ext uri="{FF2B5EF4-FFF2-40B4-BE49-F238E27FC236}">
                  <a16:creationId xmlns:a16="http://schemas.microsoft.com/office/drawing/2014/main" id="{EB862E12-13BF-BD49-A544-3AEB44EAE15D}"/>
                </a:ext>
              </a:extLst>
            </p:cNvPr>
            <p:cNvSpPr/>
            <p:nvPr/>
          </p:nvSpPr>
          <p:spPr>
            <a:xfrm>
              <a:off x="8002034" y="4669814"/>
              <a:ext cx="600421" cy="9072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78" name="Rounded Rectangle 277">
              <a:extLst>
                <a:ext uri="{FF2B5EF4-FFF2-40B4-BE49-F238E27FC236}">
                  <a16:creationId xmlns:a16="http://schemas.microsoft.com/office/drawing/2014/main" id="{A6E84832-0607-DD41-9F5F-E1C648EDC27F}"/>
                </a:ext>
              </a:extLst>
            </p:cNvPr>
            <p:cNvSpPr/>
            <p:nvPr/>
          </p:nvSpPr>
          <p:spPr>
            <a:xfrm>
              <a:off x="7529975" y="4441996"/>
              <a:ext cx="236865" cy="10515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79" name="Rounded Rectangle 278">
              <a:extLst>
                <a:ext uri="{FF2B5EF4-FFF2-40B4-BE49-F238E27FC236}">
                  <a16:creationId xmlns:a16="http://schemas.microsoft.com/office/drawing/2014/main" id="{711F84AE-EE8F-EE42-A861-C259E3847C15}"/>
                </a:ext>
              </a:extLst>
            </p:cNvPr>
            <p:cNvSpPr/>
            <p:nvPr/>
          </p:nvSpPr>
          <p:spPr>
            <a:xfrm>
              <a:off x="7883601" y="4441996"/>
              <a:ext cx="236865" cy="10515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80" name="Rounded Rectangle 279">
              <a:extLst>
                <a:ext uri="{FF2B5EF4-FFF2-40B4-BE49-F238E27FC236}">
                  <a16:creationId xmlns:a16="http://schemas.microsoft.com/office/drawing/2014/main" id="{FE132BB0-DE2D-9D45-A144-F3666EB94576}"/>
                </a:ext>
              </a:extLst>
            </p:cNvPr>
            <p:cNvSpPr/>
            <p:nvPr/>
          </p:nvSpPr>
          <p:spPr>
            <a:xfrm>
              <a:off x="8242737" y="4441996"/>
              <a:ext cx="236865" cy="10515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81" name="Rounded Rectangle 280">
              <a:extLst>
                <a:ext uri="{FF2B5EF4-FFF2-40B4-BE49-F238E27FC236}">
                  <a16:creationId xmlns:a16="http://schemas.microsoft.com/office/drawing/2014/main" id="{5AB9EEAA-4FAE-B749-B59A-0B86380D57E3}"/>
                </a:ext>
              </a:extLst>
            </p:cNvPr>
            <p:cNvSpPr/>
            <p:nvPr/>
          </p:nvSpPr>
          <p:spPr>
            <a:xfrm>
              <a:off x="8596363" y="4441996"/>
              <a:ext cx="236865" cy="10515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86" name="Rounded Rectangle 285">
              <a:extLst>
                <a:ext uri="{FF2B5EF4-FFF2-40B4-BE49-F238E27FC236}">
                  <a16:creationId xmlns:a16="http://schemas.microsoft.com/office/drawing/2014/main" id="{7051B4E8-CAEF-294B-A9AF-EFD7BE731751}"/>
                </a:ext>
              </a:extLst>
            </p:cNvPr>
            <p:cNvSpPr/>
            <p:nvPr/>
          </p:nvSpPr>
          <p:spPr>
            <a:xfrm>
              <a:off x="7202223" y="3916204"/>
              <a:ext cx="1679841" cy="443183"/>
            </a:xfrm>
            <a:prstGeom prst="roundRect">
              <a:avLst/>
            </a:prstGeom>
            <a:solidFill>
              <a:srgbClr val="A8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Array</a:t>
              </a:r>
            </a:p>
          </p:txBody>
        </p:sp>
        <p:sp>
          <p:nvSpPr>
            <p:cNvPr id="287" name="Rounded Rectangle 286">
              <a:extLst>
                <a:ext uri="{FF2B5EF4-FFF2-40B4-BE49-F238E27FC236}">
                  <a16:creationId xmlns:a16="http://schemas.microsoft.com/office/drawing/2014/main" id="{12E01E70-0D5A-3340-B420-3AB984FC3D07}"/>
                </a:ext>
              </a:extLst>
            </p:cNvPr>
            <p:cNvSpPr/>
            <p:nvPr/>
          </p:nvSpPr>
          <p:spPr>
            <a:xfrm>
              <a:off x="7202223" y="3592483"/>
              <a:ext cx="678046" cy="265022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TM</a:t>
              </a:r>
            </a:p>
          </p:txBody>
        </p:sp>
        <p:sp>
          <p:nvSpPr>
            <p:cNvPr id="288" name="Rounded Rectangle 287">
              <a:extLst>
                <a:ext uri="{FF2B5EF4-FFF2-40B4-BE49-F238E27FC236}">
                  <a16:creationId xmlns:a16="http://schemas.microsoft.com/office/drawing/2014/main" id="{E35B76D4-D8D3-1749-89FF-465748514161}"/>
                </a:ext>
              </a:extLst>
            </p:cNvPr>
            <p:cNvSpPr/>
            <p:nvPr/>
          </p:nvSpPr>
          <p:spPr>
            <a:xfrm>
              <a:off x="8203310" y="3581464"/>
              <a:ext cx="678046" cy="265022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89" name="Rounded Rectangle 288">
              <a:extLst>
                <a:ext uri="{FF2B5EF4-FFF2-40B4-BE49-F238E27FC236}">
                  <a16:creationId xmlns:a16="http://schemas.microsoft.com/office/drawing/2014/main" id="{D71365DF-46BE-D64D-B2ED-DE1E1533C96E}"/>
                </a:ext>
              </a:extLst>
            </p:cNvPr>
            <p:cNvSpPr/>
            <p:nvPr/>
          </p:nvSpPr>
          <p:spPr>
            <a:xfrm>
              <a:off x="7202223" y="5252254"/>
              <a:ext cx="1631005" cy="133383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HVT</a:t>
              </a:r>
            </a:p>
          </p:txBody>
        </p:sp>
      </p:grpSp>
      <p:grpSp>
        <p:nvGrpSpPr>
          <p:cNvPr id="306" name="Group 305">
            <a:extLst>
              <a:ext uri="{FF2B5EF4-FFF2-40B4-BE49-F238E27FC236}">
                <a16:creationId xmlns:a16="http://schemas.microsoft.com/office/drawing/2014/main" id="{0E7011FB-D05B-A242-86C4-E9430F745A5E}"/>
              </a:ext>
            </a:extLst>
          </p:cNvPr>
          <p:cNvGrpSpPr/>
          <p:nvPr/>
        </p:nvGrpSpPr>
        <p:grpSpPr>
          <a:xfrm>
            <a:off x="9777078" y="3847123"/>
            <a:ext cx="1679841" cy="2372005"/>
            <a:chOff x="9777078" y="3456772"/>
            <a:chExt cx="1679841" cy="2372005"/>
          </a:xfrm>
        </p:grpSpPr>
        <p:sp>
          <p:nvSpPr>
            <p:cNvPr id="290" name="Rounded Rectangle 289">
              <a:extLst>
                <a:ext uri="{FF2B5EF4-FFF2-40B4-BE49-F238E27FC236}">
                  <a16:creationId xmlns:a16="http://schemas.microsoft.com/office/drawing/2014/main" id="{B63CFE62-7082-954D-B572-F19D3DCF3D64}"/>
                </a:ext>
              </a:extLst>
            </p:cNvPr>
            <p:cNvSpPr/>
            <p:nvPr/>
          </p:nvSpPr>
          <p:spPr>
            <a:xfrm>
              <a:off x="9777078" y="5482716"/>
              <a:ext cx="1679133" cy="346061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bg1"/>
                  </a:solidFill>
                </a:rPr>
                <a:t>LV / HV</a:t>
              </a:r>
            </a:p>
          </p:txBody>
        </p:sp>
        <p:sp>
          <p:nvSpPr>
            <p:cNvPr id="291" name="Rounded Rectangle 290">
              <a:extLst>
                <a:ext uri="{FF2B5EF4-FFF2-40B4-BE49-F238E27FC236}">
                  <a16:creationId xmlns:a16="http://schemas.microsoft.com/office/drawing/2014/main" id="{F2A1D6C6-74D5-904C-A250-B1902A9E2F7A}"/>
                </a:ext>
              </a:extLst>
            </p:cNvPr>
            <p:cNvSpPr/>
            <p:nvPr/>
          </p:nvSpPr>
          <p:spPr>
            <a:xfrm>
              <a:off x="9815639" y="5247952"/>
              <a:ext cx="561861" cy="124891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M1</a:t>
              </a:r>
            </a:p>
          </p:txBody>
        </p:sp>
        <p:sp>
          <p:nvSpPr>
            <p:cNvPr id="292" name="Rounded Rectangle 291">
              <a:extLst>
                <a:ext uri="{FF2B5EF4-FFF2-40B4-BE49-F238E27FC236}">
                  <a16:creationId xmlns:a16="http://schemas.microsoft.com/office/drawing/2014/main" id="{E90B950B-09CA-F047-8476-2072A2FF425B}"/>
                </a:ext>
              </a:extLst>
            </p:cNvPr>
            <p:cNvSpPr/>
            <p:nvPr/>
          </p:nvSpPr>
          <p:spPr>
            <a:xfrm>
              <a:off x="10146145" y="5058164"/>
              <a:ext cx="600421" cy="10515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M2</a:t>
              </a:r>
            </a:p>
          </p:txBody>
        </p:sp>
        <p:sp>
          <p:nvSpPr>
            <p:cNvPr id="293" name="Rounded Rectangle 292">
              <a:extLst>
                <a:ext uri="{FF2B5EF4-FFF2-40B4-BE49-F238E27FC236}">
                  <a16:creationId xmlns:a16="http://schemas.microsoft.com/office/drawing/2014/main" id="{570C0619-DAC1-554E-A536-CF40BADB6796}"/>
                </a:ext>
              </a:extLst>
            </p:cNvPr>
            <p:cNvSpPr/>
            <p:nvPr/>
          </p:nvSpPr>
          <p:spPr>
            <a:xfrm>
              <a:off x="9777078" y="4848817"/>
              <a:ext cx="600421" cy="9072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M?</a:t>
              </a:r>
            </a:p>
          </p:txBody>
        </p:sp>
        <p:sp>
          <p:nvSpPr>
            <p:cNvPr id="294" name="Rounded Rectangle 293">
              <a:extLst>
                <a:ext uri="{FF2B5EF4-FFF2-40B4-BE49-F238E27FC236}">
                  <a16:creationId xmlns:a16="http://schemas.microsoft.com/office/drawing/2014/main" id="{C997FD84-B3D1-2E41-A34B-D7EDD8E6A7A0}"/>
                </a:ext>
              </a:extLst>
            </p:cNvPr>
            <p:cNvSpPr/>
            <p:nvPr/>
          </p:nvSpPr>
          <p:spPr>
            <a:xfrm>
              <a:off x="9777078" y="4340703"/>
              <a:ext cx="236865" cy="10515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M4</a:t>
              </a:r>
            </a:p>
          </p:txBody>
        </p:sp>
        <p:sp>
          <p:nvSpPr>
            <p:cNvPr id="295" name="Rounded Rectangle 294">
              <a:extLst>
                <a:ext uri="{FF2B5EF4-FFF2-40B4-BE49-F238E27FC236}">
                  <a16:creationId xmlns:a16="http://schemas.microsoft.com/office/drawing/2014/main" id="{926CAE92-0E8A-1645-A315-BBCB5357D1BA}"/>
                </a:ext>
              </a:extLst>
            </p:cNvPr>
            <p:cNvSpPr/>
            <p:nvPr/>
          </p:nvSpPr>
          <p:spPr>
            <a:xfrm>
              <a:off x="10628305" y="5247951"/>
              <a:ext cx="561861" cy="124891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96" name="Rounded Rectangle 295">
              <a:extLst>
                <a:ext uri="{FF2B5EF4-FFF2-40B4-BE49-F238E27FC236}">
                  <a16:creationId xmlns:a16="http://schemas.microsoft.com/office/drawing/2014/main" id="{7E67B6F4-E950-D44C-912C-D7E2E9CA9542}"/>
                </a:ext>
              </a:extLst>
            </p:cNvPr>
            <p:cNvSpPr/>
            <p:nvPr/>
          </p:nvSpPr>
          <p:spPr>
            <a:xfrm>
              <a:off x="10992608" y="5057182"/>
              <a:ext cx="463604" cy="86392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97" name="Rounded Rectangle 296">
              <a:extLst>
                <a:ext uri="{FF2B5EF4-FFF2-40B4-BE49-F238E27FC236}">
                  <a16:creationId xmlns:a16="http://schemas.microsoft.com/office/drawing/2014/main" id="{847498C2-9405-6A4D-82B0-4979E7930EBF}"/>
                </a:ext>
              </a:extLst>
            </p:cNvPr>
            <p:cNvSpPr/>
            <p:nvPr/>
          </p:nvSpPr>
          <p:spPr>
            <a:xfrm>
              <a:off x="10576889" y="4857103"/>
              <a:ext cx="600421" cy="90723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98" name="Rounded Rectangle 297">
              <a:extLst>
                <a:ext uri="{FF2B5EF4-FFF2-40B4-BE49-F238E27FC236}">
                  <a16:creationId xmlns:a16="http://schemas.microsoft.com/office/drawing/2014/main" id="{F249FFA2-F59F-754B-8CEA-1DAFB4404863}"/>
                </a:ext>
              </a:extLst>
            </p:cNvPr>
            <p:cNvSpPr/>
            <p:nvPr/>
          </p:nvSpPr>
          <p:spPr>
            <a:xfrm>
              <a:off x="10104830" y="4328321"/>
              <a:ext cx="236865" cy="10515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99" name="Rounded Rectangle 298">
              <a:extLst>
                <a:ext uri="{FF2B5EF4-FFF2-40B4-BE49-F238E27FC236}">
                  <a16:creationId xmlns:a16="http://schemas.microsoft.com/office/drawing/2014/main" id="{D162C674-BD0A-C94B-A99B-AD6157E8E61D}"/>
                </a:ext>
              </a:extLst>
            </p:cNvPr>
            <p:cNvSpPr/>
            <p:nvPr/>
          </p:nvSpPr>
          <p:spPr>
            <a:xfrm>
              <a:off x="10458456" y="4328321"/>
              <a:ext cx="236865" cy="10515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300" name="Rounded Rectangle 299">
              <a:extLst>
                <a:ext uri="{FF2B5EF4-FFF2-40B4-BE49-F238E27FC236}">
                  <a16:creationId xmlns:a16="http://schemas.microsoft.com/office/drawing/2014/main" id="{B3B1B4CE-677C-EC45-8118-9083A47A012B}"/>
                </a:ext>
              </a:extLst>
            </p:cNvPr>
            <p:cNvSpPr/>
            <p:nvPr/>
          </p:nvSpPr>
          <p:spPr>
            <a:xfrm>
              <a:off x="10817592" y="4328321"/>
              <a:ext cx="236865" cy="10515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301" name="Rounded Rectangle 300">
              <a:extLst>
                <a:ext uri="{FF2B5EF4-FFF2-40B4-BE49-F238E27FC236}">
                  <a16:creationId xmlns:a16="http://schemas.microsoft.com/office/drawing/2014/main" id="{11C52210-6CED-824A-9554-E111344DA7CF}"/>
                </a:ext>
              </a:extLst>
            </p:cNvPr>
            <p:cNvSpPr/>
            <p:nvPr/>
          </p:nvSpPr>
          <p:spPr>
            <a:xfrm>
              <a:off x="11171218" y="4328321"/>
              <a:ext cx="236865" cy="10515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302" name="Rounded Rectangle 301">
              <a:extLst>
                <a:ext uri="{FF2B5EF4-FFF2-40B4-BE49-F238E27FC236}">
                  <a16:creationId xmlns:a16="http://schemas.microsoft.com/office/drawing/2014/main" id="{ECD46C49-EB1D-4F4D-AB9E-96D6119A927B}"/>
                </a:ext>
              </a:extLst>
            </p:cNvPr>
            <p:cNvSpPr/>
            <p:nvPr/>
          </p:nvSpPr>
          <p:spPr>
            <a:xfrm>
              <a:off x="9777078" y="3791512"/>
              <a:ext cx="1679841" cy="443183"/>
            </a:xfrm>
            <a:prstGeom prst="roundRect">
              <a:avLst/>
            </a:prstGeom>
            <a:solidFill>
              <a:srgbClr val="A8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Array</a:t>
              </a:r>
            </a:p>
          </p:txBody>
        </p:sp>
        <p:sp>
          <p:nvSpPr>
            <p:cNvPr id="303" name="Rounded Rectangle 302">
              <a:extLst>
                <a:ext uri="{FF2B5EF4-FFF2-40B4-BE49-F238E27FC236}">
                  <a16:creationId xmlns:a16="http://schemas.microsoft.com/office/drawing/2014/main" id="{86A5742B-D90F-9B4F-8E04-1C50810FB6C3}"/>
                </a:ext>
              </a:extLst>
            </p:cNvPr>
            <p:cNvSpPr/>
            <p:nvPr/>
          </p:nvSpPr>
          <p:spPr>
            <a:xfrm>
              <a:off x="9777078" y="3467791"/>
              <a:ext cx="678046" cy="265022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TM</a:t>
              </a:r>
            </a:p>
          </p:txBody>
        </p:sp>
        <p:sp>
          <p:nvSpPr>
            <p:cNvPr id="304" name="Rounded Rectangle 303">
              <a:extLst>
                <a:ext uri="{FF2B5EF4-FFF2-40B4-BE49-F238E27FC236}">
                  <a16:creationId xmlns:a16="http://schemas.microsoft.com/office/drawing/2014/main" id="{14416080-44CA-6C42-917A-C63C2E0C537C}"/>
                </a:ext>
              </a:extLst>
            </p:cNvPr>
            <p:cNvSpPr/>
            <p:nvPr/>
          </p:nvSpPr>
          <p:spPr>
            <a:xfrm>
              <a:off x="10778165" y="3456772"/>
              <a:ext cx="678046" cy="265022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305" name="Rounded Rectangle 304">
              <a:extLst>
                <a:ext uri="{FF2B5EF4-FFF2-40B4-BE49-F238E27FC236}">
                  <a16:creationId xmlns:a16="http://schemas.microsoft.com/office/drawing/2014/main" id="{5CB73C8D-BEAB-5148-B8DC-524A23B53C6D}"/>
                </a:ext>
              </a:extLst>
            </p:cNvPr>
            <p:cNvSpPr/>
            <p:nvPr/>
          </p:nvSpPr>
          <p:spPr>
            <a:xfrm>
              <a:off x="9777078" y="4649481"/>
              <a:ext cx="1631005" cy="133383"/>
            </a:xfrm>
            <a:prstGeom prst="round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MUX</a:t>
              </a:r>
            </a:p>
          </p:txBody>
        </p:sp>
      </p:grpSp>
      <p:sp>
        <p:nvSpPr>
          <p:cNvPr id="310" name="Down Arrow 309">
            <a:extLst>
              <a:ext uri="{FF2B5EF4-FFF2-40B4-BE49-F238E27FC236}">
                <a16:creationId xmlns:a16="http://schemas.microsoft.com/office/drawing/2014/main" id="{709B5273-E7BB-EE41-9246-813801DD07EC}"/>
              </a:ext>
            </a:extLst>
          </p:cNvPr>
          <p:cNvSpPr/>
          <p:nvPr/>
        </p:nvSpPr>
        <p:spPr>
          <a:xfrm rot="2715260">
            <a:off x="8642666" y="3069071"/>
            <a:ext cx="382371" cy="629252"/>
          </a:xfrm>
          <a:prstGeom prst="downArrow">
            <a:avLst>
              <a:gd name="adj1" fmla="val 26437"/>
              <a:gd name="adj2" fmla="val 458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" name="Down Arrow 310">
            <a:extLst>
              <a:ext uri="{FF2B5EF4-FFF2-40B4-BE49-F238E27FC236}">
                <a16:creationId xmlns:a16="http://schemas.microsoft.com/office/drawing/2014/main" id="{E1332C55-A334-2542-861D-41A1290480F7}"/>
              </a:ext>
            </a:extLst>
          </p:cNvPr>
          <p:cNvSpPr/>
          <p:nvPr/>
        </p:nvSpPr>
        <p:spPr>
          <a:xfrm rot="18910994" flipH="1">
            <a:off x="9704324" y="3053647"/>
            <a:ext cx="382371" cy="629252"/>
          </a:xfrm>
          <a:prstGeom prst="downArrow">
            <a:avLst>
              <a:gd name="adj1" fmla="val 26437"/>
              <a:gd name="adj2" fmla="val 458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ounded Rectangle 95">
            <a:extLst>
              <a:ext uri="{FF2B5EF4-FFF2-40B4-BE49-F238E27FC236}">
                <a16:creationId xmlns:a16="http://schemas.microsoft.com/office/drawing/2014/main" id="{B658DBB4-D2C7-F64A-AAD0-80936C8CA96F}"/>
              </a:ext>
            </a:extLst>
          </p:cNvPr>
          <p:cNvSpPr/>
          <p:nvPr/>
        </p:nvSpPr>
        <p:spPr>
          <a:xfrm>
            <a:off x="9936866" y="4908460"/>
            <a:ext cx="582027" cy="8234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M?</a:t>
            </a:r>
          </a:p>
        </p:txBody>
      </p:sp>
      <p:sp>
        <p:nvSpPr>
          <p:cNvPr id="97" name="Rounded Rectangle 96">
            <a:extLst>
              <a:ext uri="{FF2B5EF4-FFF2-40B4-BE49-F238E27FC236}">
                <a16:creationId xmlns:a16="http://schemas.microsoft.com/office/drawing/2014/main" id="{F84AA1D5-14CC-8048-AEC1-9413C3A12597}"/>
              </a:ext>
            </a:extLst>
          </p:cNvPr>
          <p:cNvSpPr/>
          <p:nvPr/>
        </p:nvSpPr>
        <p:spPr>
          <a:xfrm>
            <a:off x="10749533" y="4908312"/>
            <a:ext cx="528068" cy="8248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48817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8" id="{F5FB94F5-2261-4BEB-8FB9-A09A69A0F302}" vid="{C07E4112-9D58-4619-9809-CF3B74EE46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schemas.microsoft.com/office/2006/documentManagement/types"/>
    <ds:schemaRef ds:uri="http://schemas.microsoft.com/office/infopath/2007/PartnerControls"/>
    <ds:schemaRef ds:uri="http://purl.org/dc/terms/"/>
    <ds:schemaRef ds:uri="90b7a245-a7c3-4504-88b2-cf85318e6b78"/>
    <ds:schemaRef ds:uri="http://schemas.microsoft.com/office/2006/metadata/properties"/>
    <ds:schemaRef ds:uri="http://purl.org/dc/dcmitype/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mydefault</Template>
  <TotalTime>1483</TotalTime>
  <Words>302</Words>
  <Application>Microsoft Macintosh PowerPoint</Application>
  <PresentationFormat>Widescreen</PresentationFormat>
  <Paragraphs>93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Neo Sans Intel</vt:lpstr>
      <vt:lpstr>Neo Sans Intel Medium</vt:lpstr>
      <vt:lpstr>Arial</vt:lpstr>
      <vt:lpstr>Calibri</vt:lpstr>
      <vt:lpstr>blank</vt:lpstr>
      <vt:lpstr>3DXP Decoding Scheme and  4V MOSTs/Switches</vt:lpstr>
      <vt:lpstr>Problem Statement and Solution Space Scope</vt:lpstr>
      <vt:lpstr>Today’s 3dxp decoder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Modularity</vt:lpstr>
      <vt:lpstr>Stack transistor Topology </vt:lpstr>
      <vt:lpstr>Backup Materials</vt:lpstr>
      <vt:lpstr>Idle</vt:lpstr>
      <vt:lpstr>Read Algo SL SG SP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 based 3dxp decoder - 101</dc:title>
  <dc:creator>Srinivasan, Balaji</dc:creator>
  <cp:keywords>CTPClassification=CTP_NT</cp:keywords>
  <cp:lastModifiedBy>Kau, Derchang</cp:lastModifiedBy>
  <cp:revision>35</cp:revision>
  <dcterms:created xsi:type="dcterms:W3CDTF">2019-10-24T14:18:55Z</dcterms:created>
  <dcterms:modified xsi:type="dcterms:W3CDTF">2019-11-12T17:51:17Z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d0e3c434-4e4f-4b06-a76a-f3d162ba1340</vt:lpwstr>
  </property>
  <property fmtid="{D5CDD505-2E9C-101B-9397-08002B2CF9AE}" pid="4" name="CTP_TimeStamp">
    <vt:lpwstr>2019-10-24 16:38:07Z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