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30"/>
  </p:notesMasterIdLst>
  <p:sldIdLst>
    <p:sldId id="256" r:id="rId6"/>
    <p:sldId id="272" r:id="rId7"/>
    <p:sldId id="257" r:id="rId8"/>
    <p:sldId id="263" r:id="rId9"/>
    <p:sldId id="264" r:id="rId10"/>
    <p:sldId id="269" r:id="rId11"/>
    <p:sldId id="261" r:id="rId12"/>
    <p:sldId id="262" r:id="rId13"/>
    <p:sldId id="344" r:id="rId14"/>
    <p:sldId id="265" r:id="rId15"/>
    <p:sldId id="726" r:id="rId16"/>
    <p:sldId id="270" r:id="rId17"/>
    <p:sldId id="724" r:id="rId18"/>
    <p:sldId id="727" r:id="rId19"/>
    <p:sldId id="725" r:id="rId20"/>
    <p:sldId id="271" r:id="rId21"/>
    <p:sldId id="345" r:id="rId22"/>
    <p:sldId id="728" r:id="rId23"/>
    <p:sldId id="259" r:id="rId24"/>
    <p:sldId id="260" r:id="rId25"/>
    <p:sldId id="258" r:id="rId26"/>
    <p:sldId id="266" r:id="rId27"/>
    <p:sldId id="267" r:id="rId28"/>
    <p:sldId id="268" r:id="rId29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F00"/>
    <a:srgbClr val="C46A1D"/>
    <a:srgbClr val="A06E40"/>
    <a:srgbClr val="FFFF00"/>
    <a:srgbClr val="0064D2"/>
    <a:srgbClr val="0054B0"/>
    <a:srgbClr val="006FEA"/>
    <a:srgbClr val="0071EE"/>
    <a:srgbClr val="0150ED"/>
    <a:srgbClr val="0E5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12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1B20-3774-467E-8364-B1CD9EEA99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4AC7F-2ED4-4C30-BBB8-648208342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79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470401" y="6324600"/>
            <a:ext cx="305256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1" dirty="0">
                <a:solidFill>
                  <a:srgbClr val="FF0000"/>
                </a:solidFill>
              </a:rPr>
              <a:t>Intel/Micron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56376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4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28448" y="6633356"/>
            <a:ext cx="2063552" cy="224644"/>
          </a:xfrm>
        </p:spPr>
        <p:txBody>
          <a:bodyPr/>
          <a:lstStyle>
            <a:lvl1pPr>
              <a:defRPr sz="10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Intel-Micron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68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08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C06B-BB4E-43E9-A22A-61CFCD072095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1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9141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defTabSz="9141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defTabSz="9141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defTabSz="9141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4289A2-E468-479D-8229-6A143538F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9201"/>
            <a:ext cx="10363200" cy="2381252"/>
          </a:xfrm>
        </p:spPr>
        <p:txBody>
          <a:bodyPr/>
          <a:lstStyle/>
          <a:p>
            <a:r>
              <a:rPr lang="en-US" dirty="0"/>
              <a:t>3DXP 3DIC Strategy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E859C00-EEC0-4E41-90CC-C332631D2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43400"/>
            <a:ext cx="8534400" cy="1600199"/>
          </a:xfrm>
        </p:spPr>
        <p:txBody>
          <a:bodyPr/>
          <a:lstStyle/>
          <a:p>
            <a:r>
              <a:rPr lang="en-US" dirty="0"/>
              <a:t>3DXP Team 3DIC </a:t>
            </a:r>
          </a:p>
          <a:p>
            <a:r>
              <a:rPr lang="en-US" dirty="0"/>
              <a:t>WW47.3</a:t>
            </a:r>
          </a:p>
        </p:txBody>
      </p:sp>
    </p:spTree>
    <p:extLst>
      <p:ext uri="{BB962C8B-B14F-4D97-AF65-F5344CB8AC3E}">
        <p14:creationId xmlns:p14="http://schemas.microsoft.com/office/powerpoint/2010/main" val="107358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8E221-5F8E-BC43-A0C2-B70DB910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76" y="1916773"/>
            <a:ext cx="59817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3EB2F-3888-5B4F-A19D-5E125217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76" y="1916773"/>
            <a:ext cx="5981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1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9CA-01B7-6D47-A77D-845F6F30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384D7-E9DB-154E-B693-499FFCAF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3DIC</a:t>
            </a:r>
          </a:p>
          <a:p>
            <a:pPr lvl="1"/>
            <a:r>
              <a:rPr lang="en-US" dirty="0"/>
              <a:t>Monolithic    </a:t>
            </a:r>
            <a:r>
              <a:rPr lang="en-US" dirty="0">
                <a:solidFill>
                  <a:srgbClr val="C00000"/>
                </a:solidFill>
              </a:rPr>
              <a:t>√</a:t>
            </a:r>
          </a:p>
          <a:p>
            <a:pPr lvl="1"/>
            <a:r>
              <a:rPr lang="en-US" dirty="0"/>
              <a:t>Stacked</a:t>
            </a:r>
          </a:p>
          <a:p>
            <a:r>
              <a:rPr lang="en-US" dirty="0"/>
              <a:t>Monolithic</a:t>
            </a:r>
          </a:p>
          <a:p>
            <a:pPr lvl="1"/>
            <a:r>
              <a:rPr lang="en-US" dirty="0"/>
              <a:t>Gate oxide division</a:t>
            </a:r>
          </a:p>
          <a:p>
            <a:pPr lvl="1"/>
            <a:r>
              <a:rPr lang="en-US" dirty="0"/>
              <a:t>Function block division </a:t>
            </a:r>
          </a:p>
          <a:p>
            <a:pPr lvl="1"/>
            <a:r>
              <a:rPr lang="en-US" dirty="0"/>
              <a:t>HVT Type  </a:t>
            </a:r>
            <a:r>
              <a:rPr lang="en-US" dirty="0">
                <a:solidFill>
                  <a:srgbClr val="C00000"/>
                </a:solidFill>
              </a:rPr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9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A59E-DB60-2548-860D-89EA6A91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40" y="140881"/>
            <a:ext cx="10363200" cy="550707"/>
          </a:xfrm>
        </p:spPr>
        <p:txBody>
          <a:bodyPr/>
          <a:lstStyle/>
          <a:p>
            <a:r>
              <a:rPr lang="en-US" sz="3600" dirty="0"/>
              <a:t>Modularity for 3DIC</a:t>
            </a:r>
          </a:p>
        </p:txBody>
      </p:sp>
      <p:sp>
        <p:nvSpPr>
          <p:cNvPr id="210" name="Content Placeholder 209">
            <a:extLst>
              <a:ext uri="{FF2B5EF4-FFF2-40B4-BE49-F238E27FC236}">
                <a16:creationId xmlns:a16="http://schemas.microsoft.com/office/drawing/2014/main" id="{FCCDE2B6-661C-704A-AE20-72C6971A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0" y="4377523"/>
            <a:ext cx="6387781" cy="1956806"/>
          </a:xfrm>
        </p:spPr>
        <p:txBody>
          <a:bodyPr/>
          <a:lstStyle/>
          <a:p>
            <a:r>
              <a:rPr lang="en-US" sz="1600" dirty="0"/>
              <a:t>Replacement strategy – Which potion of HVT can be replaced by thin film transistor: all,  Mux only, or local Mux only </a:t>
            </a:r>
          </a:p>
          <a:p>
            <a:r>
              <a:rPr lang="en-US" sz="1600" dirty="0">
                <a:sym typeface="Wingdings" pitchFamily="2" charset="2"/>
              </a:rPr>
              <a:t>Vertical placement – What is connectivity from circuit in substrate to circuit in thin film: below M1 or below M4 or other multilevel interconnect scheme.</a:t>
            </a:r>
          </a:p>
          <a:p>
            <a:r>
              <a:rPr lang="en-US" sz="1600" dirty="0">
                <a:sym typeface="Wingdings" pitchFamily="2" charset="2"/>
              </a:rPr>
              <a:t>Modularity for scaling such as wafer stacking feasibility</a:t>
            </a:r>
            <a:endParaRPr lang="en-US" sz="1600" dirty="0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DBD8B1C-8A5B-B44D-9C30-225C18E66EE4}"/>
              </a:ext>
            </a:extLst>
          </p:cNvPr>
          <p:cNvGrpSpPr/>
          <p:nvPr/>
        </p:nvGrpSpPr>
        <p:grpSpPr>
          <a:xfrm>
            <a:off x="7874758" y="925841"/>
            <a:ext cx="3025963" cy="2015955"/>
            <a:chOff x="7874758" y="925841"/>
            <a:chExt cx="3025963" cy="2015955"/>
          </a:xfrm>
        </p:grpSpPr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DD0B50C8-8DE5-7F4B-8622-56A1F942D9E9}"/>
                </a:ext>
              </a:extLst>
            </p:cNvPr>
            <p:cNvSpPr/>
            <p:nvPr/>
          </p:nvSpPr>
          <p:spPr>
            <a:xfrm>
              <a:off x="7880269" y="2692111"/>
              <a:ext cx="3014774" cy="24968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 / HV MOS</a:t>
              </a:r>
            </a:p>
          </p:txBody>
        </p:sp>
        <p:sp>
          <p:nvSpPr>
            <p:cNvPr id="212" name="Rounded Rectangle 211">
              <a:extLst>
                <a:ext uri="{FF2B5EF4-FFF2-40B4-BE49-F238E27FC236}">
                  <a16:creationId xmlns:a16="http://schemas.microsoft.com/office/drawing/2014/main" id="{EA1D7372-2DB7-A145-B518-982CEB7C639C}"/>
                </a:ext>
              </a:extLst>
            </p:cNvPr>
            <p:cNvSpPr/>
            <p:nvPr/>
          </p:nvSpPr>
          <p:spPr>
            <a:xfrm>
              <a:off x="7913319" y="239402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7A6AC351-C65C-7F4A-AA6B-246323634F50}"/>
                </a:ext>
              </a:extLst>
            </p:cNvPr>
            <p:cNvSpPr/>
            <p:nvPr/>
          </p:nvSpPr>
          <p:spPr>
            <a:xfrm>
              <a:off x="8210774" y="2204234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B0AF537C-7A23-8E45-94C4-119D3ABABC49}"/>
                </a:ext>
              </a:extLst>
            </p:cNvPr>
            <p:cNvSpPr/>
            <p:nvPr/>
          </p:nvSpPr>
          <p:spPr>
            <a:xfrm>
              <a:off x="7874758" y="1994887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M3</a:t>
              </a:r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686F6A67-B540-8C4F-BE6F-83A90AA51757}"/>
                </a:ext>
              </a:extLst>
            </p:cNvPr>
            <p:cNvSpPr/>
            <p:nvPr/>
          </p:nvSpPr>
          <p:spPr>
            <a:xfrm>
              <a:off x="7874758" y="1787737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BEF71FAB-989E-C54B-821F-5DA68906FBD6}"/>
                </a:ext>
              </a:extLst>
            </p:cNvPr>
            <p:cNvSpPr/>
            <p:nvPr/>
          </p:nvSpPr>
          <p:spPr>
            <a:xfrm>
              <a:off x="8692934" y="2394021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BEFDA5FB-E642-174C-AE26-B26C58F8274D}"/>
                </a:ext>
              </a:extLst>
            </p:cNvPr>
            <p:cNvSpPr/>
            <p:nvPr/>
          </p:nvSpPr>
          <p:spPr>
            <a:xfrm>
              <a:off x="9505600" y="2394020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0127D197-62CD-EE4A-94D3-3EACB31C0932}"/>
                </a:ext>
              </a:extLst>
            </p:cNvPr>
            <p:cNvSpPr/>
            <p:nvPr/>
          </p:nvSpPr>
          <p:spPr>
            <a:xfrm>
              <a:off x="10333181" y="2394019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1" name="Rounded Rectangle 220">
              <a:extLst>
                <a:ext uri="{FF2B5EF4-FFF2-40B4-BE49-F238E27FC236}">
                  <a16:creationId xmlns:a16="http://schemas.microsoft.com/office/drawing/2014/main" id="{F4CA36F5-30A9-6546-994E-2C26CB25B18A}"/>
                </a:ext>
              </a:extLst>
            </p:cNvPr>
            <p:cNvSpPr/>
            <p:nvPr/>
          </p:nvSpPr>
          <p:spPr>
            <a:xfrm>
              <a:off x="9057236" y="2203252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925A34ED-CA21-394F-BD95-2A472F28FD2D}"/>
                </a:ext>
              </a:extLst>
            </p:cNvPr>
            <p:cNvSpPr/>
            <p:nvPr/>
          </p:nvSpPr>
          <p:spPr>
            <a:xfrm>
              <a:off x="9903698" y="2203252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FA6A7C14-B5EF-694B-918E-236EC4D835A3}"/>
                </a:ext>
              </a:extLst>
            </p:cNvPr>
            <p:cNvSpPr/>
            <p:nvPr/>
          </p:nvSpPr>
          <p:spPr>
            <a:xfrm>
              <a:off x="8641518" y="200317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4" name="Rounded Rectangle 223">
              <a:extLst>
                <a:ext uri="{FF2B5EF4-FFF2-40B4-BE49-F238E27FC236}">
                  <a16:creationId xmlns:a16="http://schemas.microsoft.com/office/drawing/2014/main" id="{975428CB-6D54-B441-A0A9-6AFA2F8FDCC4}"/>
                </a:ext>
              </a:extLst>
            </p:cNvPr>
            <p:cNvSpPr/>
            <p:nvPr/>
          </p:nvSpPr>
          <p:spPr>
            <a:xfrm>
              <a:off x="9505600" y="200317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5" name="Rounded Rectangle 224">
              <a:extLst>
                <a:ext uri="{FF2B5EF4-FFF2-40B4-BE49-F238E27FC236}">
                  <a16:creationId xmlns:a16="http://schemas.microsoft.com/office/drawing/2014/main" id="{02825A4A-194B-F048-B0AE-FE73882A55E5}"/>
                </a:ext>
              </a:extLst>
            </p:cNvPr>
            <p:cNvSpPr/>
            <p:nvPr/>
          </p:nvSpPr>
          <p:spPr>
            <a:xfrm>
              <a:off x="10300300" y="2001155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7" name="Rounded Rectangle 226">
              <a:extLst>
                <a:ext uri="{FF2B5EF4-FFF2-40B4-BE49-F238E27FC236}">
                  <a16:creationId xmlns:a16="http://schemas.microsoft.com/office/drawing/2014/main" id="{2D5004CB-1B8B-7B42-B515-DFCAE1A93B2E}"/>
                </a:ext>
              </a:extLst>
            </p:cNvPr>
            <p:cNvSpPr/>
            <p:nvPr/>
          </p:nvSpPr>
          <p:spPr>
            <a:xfrm>
              <a:off x="8202510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9" name="Rounded Rectangle 228">
              <a:extLst>
                <a:ext uri="{FF2B5EF4-FFF2-40B4-BE49-F238E27FC236}">
                  <a16:creationId xmlns:a16="http://schemas.microsoft.com/office/drawing/2014/main" id="{EC464AA5-C744-AF47-A995-3EB45C49E480}"/>
                </a:ext>
              </a:extLst>
            </p:cNvPr>
            <p:cNvSpPr/>
            <p:nvPr/>
          </p:nvSpPr>
          <p:spPr>
            <a:xfrm>
              <a:off x="8523085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id="{7D0E4F0F-4A81-104E-B842-719E0D55193A}"/>
                </a:ext>
              </a:extLst>
            </p:cNvPr>
            <p:cNvSpPr/>
            <p:nvPr/>
          </p:nvSpPr>
          <p:spPr>
            <a:xfrm>
              <a:off x="8882221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2" name="Rounded Rectangle 231">
              <a:extLst>
                <a:ext uri="{FF2B5EF4-FFF2-40B4-BE49-F238E27FC236}">
                  <a16:creationId xmlns:a16="http://schemas.microsoft.com/office/drawing/2014/main" id="{5C73711C-BC6B-2943-BD11-06FD0838BDFF}"/>
                </a:ext>
              </a:extLst>
            </p:cNvPr>
            <p:cNvSpPr/>
            <p:nvPr/>
          </p:nvSpPr>
          <p:spPr>
            <a:xfrm>
              <a:off x="9235847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3" name="Rounded Rectangle 232">
              <a:extLst>
                <a:ext uri="{FF2B5EF4-FFF2-40B4-BE49-F238E27FC236}">
                  <a16:creationId xmlns:a16="http://schemas.microsoft.com/office/drawing/2014/main" id="{6BC17997-4608-604B-99FF-2CA59F236176}"/>
                </a:ext>
              </a:extLst>
            </p:cNvPr>
            <p:cNvSpPr/>
            <p:nvPr/>
          </p:nvSpPr>
          <p:spPr>
            <a:xfrm>
              <a:off x="9587633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3F9A7961-1AE1-3446-A650-E446169930E5}"/>
                </a:ext>
              </a:extLst>
            </p:cNvPr>
            <p:cNvSpPr/>
            <p:nvPr/>
          </p:nvSpPr>
          <p:spPr>
            <a:xfrm>
              <a:off x="9941259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B9066022-76DB-D840-A765-CA4BDAB9B322}"/>
                </a:ext>
              </a:extLst>
            </p:cNvPr>
            <p:cNvSpPr/>
            <p:nvPr/>
          </p:nvSpPr>
          <p:spPr>
            <a:xfrm>
              <a:off x="10282028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6" name="Rounded Rectangle 235">
              <a:extLst>
                <a:ext uri="{FF2B5EF4-FFF2-40B4-BE49-F238E27FC236}">
                  <a16:creationId xmlns:a16="http://schemas.microsoft.com/office/drawing/2014/main" id="{27A378CF-235E-6D4D-A6AC-D459284C9AAD}"/>
                </a:ext>
              </a:extLst>
            </p:cNvPr>
            <p:cNvSpPr/>
            <p:nvPr/>
          </p:nvSpPr>
          <p:spPr>
            <a:xfrm>
              <a:off x="10635654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7" name="Rounded Rectangle 236">
              <a:extLst>
                <a:ext uri="{FF2B5EF4-FFF2-40B4-BE49-F238E27FC236}">
                  <a16:creationId xmlns:a16="http://schemas.microsoft.com/office/drawing/2014/main" id="{3CA6AD0E-931C-BB40-97C9-1A59865526F0}"/>
                </a:ext>
              </a:extLst>
            </p:cNvPr>
            <p:cNvSpPr/>
            <p:nvPr/>
          </p:nvSpPr>
          <p:spPr>
            <a:xfrm>
              <a:off x="7880267" y="1249563"/>
              <a:ext cx="299225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238" name="Rounded Rectangle 237">
              <a:extLst>
                <a:ext uri="{FF2B5EF4-FFF2-40B4-BE49-F238E27FC236}">
                  <a16:creationId xmlns:a16="http://schemas.microsoft.com/office/drawing/2014/main" id="{FCF45721-7F1E-6B4F-8FC8-5B0F29BD7C5A}"/>
                </a:ext>
              </a:extLst>
            </p:cNvPr>
            <p:cNvSpPr/>
            <p:nvPr/>
          </p:nvSpPr>
          <p:spPr>
            <a:xfrm>
              <a:off x="7880266" y="925842"/>
              <a:ext cx="1592445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239" name="Rounded Rectangle 238">
              <a:extLst>
                <a:ext uri="{FF2B5EF4-FFF2-40B4-BE49-F238E27FC236}">
                  <a16:creationId xmlns:a16="http://schemas.microsoft.com/office/drawing/2014/main" id="{D688BD69-43F1-794E-915C-468CE86F0E9F}"/>
                </a:ext>
              </a:extLst>
            </p:cNvPr>
            <p:cNvSpPr/>
            <p:nvPr/>
          </p:nvSpPr>
          <p:spPr>
            <a:xfrm>
              <a:off x="9552590" y="925841"/>
              <a:ext cx="1319929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8E0E577-1A6A-DF47-AEF0-4DD210B059AA}"/>
              </a:ext>
            </a:extLst>
          </p:cNvPr>
          <p:cNvGrpSpPr/>
          <p:nvPr/>
        </p:nvGrpSpPr>
        <p:grpSpPr>
          <a:xfrm>
            <a:off x="7202223" y="3867905"/>
            <a:ext cx="1679841" cy="2247313"/>
            <a:chOff x="7202223" y="3581464"/>
            <a:chExt cx="1679841" cy="2247313"/>
          </a:xfrm>
        </p:grpSpPr>
        <p:sp>
          <p:nvSpPr>
            <p:cNvPr id="265" name="Rounded Rectangle 264">
              <a:extLst>
                <a:ext uri="{FF2B5EF4-FFF2-40B4-BE49-F238E27FC236}">
                  <a16:creationId xmlns:a16="http://schemas.microsoft.com/office/drawing/2014/main" id="{333E177D-022E-A04F-B270-0A3D6D489DD0}"/>
                </a:ext>
              </a:extLst>
            </p:cNvPr>
            <p:cNvSpPr/>
            <p:nvPr/>
          </p:nvSpPr>
          <p:spPr>
            <a:xfrm>
              <a:off x="7202223" y="5482716"/>
              <a:ext cx="1679133" cy="34606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</a:t>
              </a:r>
            </a:p>
          </p:txBody>
        </p:sp>
        <p:sp>
          <p:nvSpPr>
            <p:cNvPr id="266" name="Rounded Rectangle 265">
              <a:extLst>
                <a:ext uri="{FF2B5EF4-FFF2-40B4-BE49-F238E27FC236}">
                  <a16:creationId xmlns:a16="http://schemas.microsoft.com/office/drawing/2014/main" id="{73D484AF-A8B5-6C4E-8A90-3B182B91D935}"/>
                </a:ext>
              </a:extLst>
            </p:cNvPr>
            <p:cNvSpPr/>
            <p:nvPr/>
          </p:nvSpPr>
          <p:spPr>
            <a:xfrm>
              <a:off x="7240784" y="5060663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67" name="Rounded Rectangle 266">
              <a:extLst>
                <a:ext uri="{FF2B5EF4-FFF2-40B4-BE49-F238E27FC236}">
                  <a16:creationId xmlns:a16="http://schemas.microsoft.com/office/drawing/2014/main" id="{2AAA436E-5132-5540-B8D8-23414A64BB08}"/>
                </a:ext>
              </a:extLst>
            </p:cNvPr>
            <p:cNvSpPr/>
            <p:nvPr/>
          </p:nvSpPr>
          <p:spPr>
            <a:xfrm>
              <a:off x="7571290" y="4870875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68" name="Rounded Rectangle 267">
              <a:extLst>
                <a:ext uri="{FF2B5EF4-FFF2-40B4-BE49-F238E27FC236}">
                  <a16:creationId xmlns:a16="http://schemas.microsoft.com/office/drawing/2014/main" id="{1ABD05E3-FCF1-494E-B583-7AB66BC4C931}"/>
                </a:ext>
              </a:extLst>
            </p:cNvPr>
            <p:cNvSpPr/>
            <p:nvPr/>
          </p:nvSpPr>
          <p:spPr>
            <a:xfrm>
              <a:off x="7202223" y="4661528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M3</a:t>
              </a:r>
            </a:p>
          </p:txBody>
        </p:sp>
        <p:sp>
          <p:nvSpPr>
            <p:cNvPr id="269" name="Rounded Rectangle 268">
              <a:extLst>
                <a:ext uri="{FF2B5EF4-FFF2-40B4-BE49-F238E27FC236}">
                  <a16:creationId xmlns:a16="http://schemas.microsoft.com/office/drawing/2014/main" id="{76F7B39C-0DD5-9741-8AB4-61DB5FB1E14F}"/>
                </a:ext>
              </a:extLst>
            </p:cNvPr>
            <p:cNvSpPr/>
            <p:nvPr/>
          </p:nvSpPr>
          <p:spPr>
            <a:xfrm>
              <a:off x="7202223" y="4454378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70" name="Rounded Rectangle 269">
              <a:extLst>
                <a:ext uri="{FF2B5EF4-FFF2-40B4-BE49-F238E27FC236}">
                  <a16:creationId xmlns:a16="http://schemas.microsoft.com/office/drawing/2014/main" id="{0778CE20-6D11-5F44-90CE-CECB67097CC2}"/>
                </a:ext>
              </a:extLst>
            </p:cNvPr>
            <p:cNvSpPr/>
            <p:nvPr/>
          </p:nvSpPr>
          <p:spPr>
            <a:xfrm>
              <a:off x="8053450" y="506066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3" name="Rounded Rectangle 272">
              <a:extLst>
                <a:ext uri="{FF2B5EF4-FFF2-40B4-BE49-F238E27FC236}">
                  <a16:creationId xmlns:a16="http://schemas.microsoft.com/office/drawing/2014/main" id="{0FFAE118-9E3F-7944-8B0A-7EF52742FEE0}"/>
                </a:ext>
              </a:extLst>
            </p:cNvPr>
            <p:cNvSpPr/>
            <p:nvPr/>
          </p:nvSpPr>
          <p:spPr>
            <a:xfrm>
              <a:off x="8417753" y="4869893"/>
              <a:ext cx="463604" cy="863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5" name="Rounded Rectangle 274">
              <a:extLst>
                <a:ext uri="{FF2B5EF4-FFF2-40B4-BE49-F238E27FC236}">
                  <a16:creationId xmlns:a16="http://schemas.microsoft.com/office/drawing/2014/main" id="{EB862E12-13BF-BD49-A544-3AEB44EAE15D}"/>
                </a:ext>
              </a:extLst>
            </p:cNvPr>
            <p:cNvSpPr/>
            <p:nvPr/>
          </p:nvSpPr>
          <p:spPr>
            <a:xfrm>
              <a:off x="8002034" y="4669814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8" name="Rounded Rectangle 277">
              <a:extLst>
                <a:ext uri="{FF2B5EF4-FFF2-40B4-BE49-F238E27FC236}">
                  <a16:creationId xmlns:a16="http://schemas.microsoft.com/office/drawing/2014/main" id="{A6E84832-0607-DD41-9F5F-E1C648EDC27F}"/>
                </a:ext>
              </a:extLst>
            </p:cNvPr>
            <p:cNvSpPr/>
            <p:nvPr/>
          </p:nvSpPr>
          <p:spPr>
            <a:xfrm>
              <a:off x="7529975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9" name="Rounded Rectangle 278">
              <a:extLst>
                <a:ext uri="{FF2B5EF4-FFF2-40B4-BE49-F238E27FC236}">
                  <a16:creationId xmlns:a16="http://schemas.microsoft.com/office/drawing/2014/main" id="{711F84AE-EE8F-EE42-A861-C259E3847C15}"/>
                </a:ext>
              </a:extLst>
            </p:cNvPr>
            <p:cNvSpPr/>
            <p:nvPr/>
          </p:nvSpPr>
          <p:spPr>
            <a:xfrm>
              <a:off x="7883601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0" name="Rounded Rectangle 279">
              <a:extLst>
                <a:ext uri="{FF2B5EF4-FFF2-40B4-BE49-F238E27FC236}">
                  <a16:creationId xmlns:a16="http://schemas.microsoft.com/office/drawing/2014/main" id="{FE132BB0-DE2D-9D45-A144-F3666EB94576}"/>
                </a:ext>
              </a:extLst>
            </p:cNvPr>
            <p:cNvSpPr/>
            <p:nvPr/>
          </p:nvSpPr>
          <p:spPr>
            <a:xfrm>
              <a:off x="8242737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5AB9EEAA-4FAE-B749-B59A-0B86380D57E3}"/>
                </a:ext>
              </a:extLst>
            </p:cNvPr>
            <p:cNvSpPr/>
            <p:nvPr/>
          </p:nvSpPr>
          <p:spPr>
            <a:xfrm>
              <a:off x="8596363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6" name="Rounded Rectangle 285">
              <a:extLst>
                <a:ext uri="{FF2B5EF4-FFF2-40B4-BE49-F238E27FC236}">
                  <a16:creationId xmlns:a16="http://schemas.microsoft.com/office/drawing/2014/main" id="{7051B4E8-CAEF-294B-A9AF-EFD7BE731751}"/>
                </a:ext>
              </a:extLst>
            </p:cNvPr>
            <p:cNvSpPr/>
            <p:nvPr/>
          </p:nvSpPr>
          <p:spPr>
            <a:xfrm>
              <a:off x="7202223" y="3916204"/>
              <a:ext cx="167984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287" name="Rounded Rectangle 286">
              <a:extLst>
                <a:ext uri="{FF2B5EF4-FFF2-40B4-BE49-F238E27FC236}">
                  <a16:creationId xmlns:a16="http://schemas.microsoft.com/office/drawing/2014/main" id="{12E01E70-0D5A-3340-B420-3AB984FC3D07}"/>
                </a:ext>
              </a:extLst>
            </p:cNvPr>
            <p:cNvSpPr/>
            <p:nvPr/>
          </p:nvSpPr>
          <p:spPr>
            <a:xfrm>
              <a:off x="7202223" y="3592483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E35B76D4-D8D3-1749-89FF-465748514161}"/>
                </a:ext>
              </a:extLst>
            </p:cNvPr>
            <p:cNvSpPr/>
            <p:nvPr/>
          </p:nvSpPr>
          <p:spPr>
            <a:xfrm>
              <a:off x="8203310" y="3581464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D71365DF-46BE-D64D-B2ED-DE1E1533C96E}"/>
                </a:ext>
              </a:extLst>
            </p:cNvPr>
            <p:cNvSpPr/>
            <p:nvPr/>
          </p:nvSpPr>
          <p:spPr>
            <a:xfrm>
              <a:off x="7202223" y="5252254"/>
              <a:ext cx="1631005" cy="13338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E7011FB-D05B-A242-86C4-E9430F745A5E}"/>
              </a:ext>
            </a:extLst>
          </p:cNvPr>
          <p:cNvGrpSpPr/>
          <p:nvPr/>
        </p:nvGrpSpPr>
        <p:grpSpPr>
          <a:xfrm>
            <a:off x="9777078" y="3847123"/>
            <a:ext cx="1679841" cy="2372005"/>
            <a:chOff x="9777078" y="3456772"/>
            <a:chExt cx="1679841" cy="2372005"/>
          </a:xfrm>
        </p:grpSpPr>
        <p:sp>
          <p:nvSpPr>
            <p:cNvPr id="290" name="Rounded Rectangle 289">
              <a:extLst>
                <a:ext uri="{FF2B5EF4-FFF2-40B4-BE49-F238E27FC236}">
                  <a16:creationId xmlns:a16="http://schemas.microsoft.com/office/drawing/2014/main" id="{B63CFE62-7082-954D-B572-F19D3DCF3D64}"/>
                </a:ext>
              </a:extLst>
            </p:cNvPr>
            <p:cNvSpPr/>
            <p:nvPr/>
          </p:nvSpPr>
          <p:spPr>
            <a:xfrm>
              <a:off x="9777078" y="5482716"/>
              <a:ext cx="1679133" cy="3460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 / HV</a:t>
              </a:r>
            </a:p>
          </p:txBody>
        </p:sp>
        <p:sp>
          <p:nvSpPr>
            <p:cNvPr id="291" name="Rounded Rectangle 290">
              <a:extLst>
                <a:ext uri="{FF2B5EF4-FFF2-40B4-BE49-F238E27FC236}">
                  <a16:creationId xmlns:a16="http://schemas.microsoft.com/office/drawing/2014/main" id="{F2A1D6C6-74D5-904C-A250-B1902A9E2F7A}"/>
                </a:ext>
              </a:extLst>
            </p:cNvPr>
            <p:cNvSpPr/>
            <p:nvPr/>
          </p:nvSpPr>
          <p:spPr>
            <a:xfrm>
              <a:off x="9815639" y="524795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92" name="Rounded Rectangle 291">
              <a:extLst>
                <a:ext uri="{FF2B5EF4-FFF2-40B4-BE49-F238E27FC236}">
                  <a16:creationId xmlns:a16="http://schemas.microsoft.com/office/drawing/2014/main" id="{E90B950B-09CA-F047-8476-2072A2FF425B}"/>
                </a:ext>
              </a:extLst>
            </p:cNvPr>
            <p:cNvSpPr/>
            <p:nvPr/>
          </p:nvSpPr>
          <p:spPr>
            <a:xfrm>
              <a:off x="10146145" y="5058164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93" name="Rounded Rectangle 292">
              <a:extLst>
                <a:ext uri="{FF2B5EF4-FFF2-40B4-BE49-F238E27FC236}">
                  <a16:creationId xmlns:a16="http://schemas.microsoft.com/office/drawing/2014/main" id="{570C0619-DAC1-554E-A536-CF40BADB6796}"/>
                </a:ext>
              </a:extLst>
            </p:cNvPr>
            <p:cNvSpPr/>
            <p:nvPr/>
          </p:nvSpPr>
          <p:spPr>
            <a:xfrm>
              <a:off x="9777078" y="4848817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M?</a:t>
              </a:r>
            </a:p>
          </p:txBody>
        </p:sp>
        <p:sp>
          <p:nvSpPr>
            <p:cNvPr id="294" name="Rounded Rectangle 293">
              <a:extLst>
                <a:ext uri="{FF2B5EF4-FFF2-40B4-BE49-F238E27FC236}">
                  <a16:creationId xmlns:a16="http://schemas.microsoft.com/office/drawing/2014/main" id="{C997FD84-B3D1-2E41-A34B-D7EDD8E6A7A0}"/>
                </a:ext>
              </a:extLst>
            </p:cNvPr>
            <p:cNvSpPr/>
            <p:nvPr/>
          </p:nvSpPr>
          <p:spPr>
            <a:xfrm>
              <a:off x="9777078" y="4340703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95" name="Rounded Rectangle 294">
              <a:extLst>
                <a:ext uri="{FF2B5EF4-FFF2-40B4-BE49-F238E27FC236}">
                  <a16:creationId xmlns:a16="http://schemas.microsoft.com/office/drawing/2014/main" id="{926CAE92-0E8A-1645-A315-BBCB5357D1BA}"/>
                </a:ext>
              </a:extLst>
            </p:cNvPr>
            <p:cNvSpPr/>
            <p:nvPr/>
          </p:nvSpPr>
          <p:spPr>
            <a:xfrm>
              <a:off x="10628305" y="5247951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6" name="Rounded Rectangle 295">
              <a:extLst>
                <a:ext uri="{FF2B5EF4-FFF2-40B4-BE49-F238E27FC236}">
                  <a16:creationId xmlns:a16="http://schemas.microsoft.com/office/drawing/2014/main" id="{7E67B6F4-E950-D44C-912C-D7E2E9CA9542}"/>
                </a:ext>
              </a:extLst>
            </p:cNvPr>
            <p:cNvSpPr/>
            <p:nvPr/>
          </p:nvSpPr>
          <p:spPr>
            <a:xfrm>
              <a:off x="10992608" y="5057182"/>
              <a:ext cx="463604" cy="863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7" name="Rounded Rectangle 296">
              <a:extLst>
                <a:ext uri="{FF2B5EF4-FFF2-40B4-BE49-F238E27FC236}">
                  <a16:creationId xmlns:a16="http://schemas.microsoft.com/office/drawing/2014/main" id="{847498C2-9405-6A4D-82B0-4979E7930EBF}"/>
                </a:ext>
              </a:extLst>
            </p:cNvPr>
            <p:cNvSpPr/>
            <p:nvPr/>
          </p:nvSpPr>
          <p:spPr>
            <a:xfrm>
              <a:off x="10576889" y="485710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8" name="Rounded Rectangle 297">
              <a:extLst>
                <a:ext uri="{FF2B5EF4-FFF2-40B4-BE49-F238E27FC236}">
                  <a16:creationId xmlns:a16="http://schemas.microsoft.com/office/drawing/2014/main" id="{F249FFA2-F59F-754B-8CEA-1DAFB4404863}"/>
                </a:ext>
              </a:extLst>
            </p:cNvPr>
            <p:cNvSpPr/>
            <p:nvPr/>
          </p:nvSpPr>
          <p:spPr>
            <a:xfrm>
              <a:off x="10104830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9" name="Rounded Rectangle 298">
              <a:extLst>
                <a:ext uri="{FF2B5EF4-FFF2-40B4-BE49-F238E27FC236}">
                  <a16:creationId xmlns:a16="http://schemas.microsoft.com/office/drawing/2014/main" id="{D162C674-BD0A-C94B-A99B-AD6157E8E61D}"/>
                </a:ext>
              </a:extLst>
            </p:cNvPr>
            <p:cNvSpPr/>
            <p:nvPr/>
          </p:nvSpPr>
          <p:spPr>
            <a:xfrm>
              <a:off x="10458456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0" name="Rounded Rectangle 299">
              <a:extLst>
                <a:ext uri="{FF2B5EF4-FFF2-40B4-BE49-F238E27FC236}">
                  <a16:creationId xmlns:a16="http://schemas.microsoft.com/office/drawing/2014/main" id="{B3B1B4CE-677C-EC45-8118-9083A47A012B}"/>
                </a:ext>
              </a:extLst>
            </p:cNvPr>
            <p:cNvSpPr/>
            <p:nvPr/>
          </p:nvSpPr>
          <p:spPr>
            <a:xfrm>
              <a:off x="10817592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1" name="Rounded Rectangle 300">
              <a:extLst>
                <a:ext uri="{FF2B5EF4-FFF2-40B4-BE49-F238E27FC236}">
                  <a16:creationId xmlns:a16="http://schemas.microsoft.com/office/drawing/2014/main" id="{11C52210-6CED-824A-9554-E111344DA7CF}"/>
                </a:ext>
              </a:extLst>
            </p:cNvPr>
            <p:cNvSpPr/>
            <p:nvPr/>
          </p:nvSpPr>
          <p:spPr>
            <a:xfrm>
              <a:off x="11171218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2" name="Rounded Rectangle 301">
              <a:extLst>
                <a:ext uri="{FF2B5EF4-FFF2-40B4-BE49-F238E27FC236}">
                  <a16:creationId xmlns:a16="http://schemas.microsoft.com/office/drawing/2014/main" id="{ECD46C49-EB1D-4F4D-AB9E-96D6119A927B}"/>
                </a:ext>
              </a:extLst>
            </p:cNvPr>
            <p:cNvSpPr/>
            <p:nvPr/>
          </p:nvSpPr>
          <p:spPr>
            <a:xfrm>
              <a:off x="9777078" y="3791512"/>
              <a:ext cx="167984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303" name="Rounded Rectangle 302">
              <a:extLst>
                <a:ext uri="{FF2B5EF4-FFF2-40B4-BE49-F238E27FC236}">
                  <a16:creationId xmlns:a16="http://schemas.microsoft.com/office/drawing/2014/main" id="{86A5742B-D90F-9B4F-8E04-1C50810FB6C3}"/>
                </a:ext>
              </a:extLst>
            </p:cNvPr>
            <p:cNvSpPr/>
            <p:nvPr/>
          </p:nvSpPr>
          <p:spPr>
            <a:xfrm>
              <a:off x="9777078" y="3467791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304" name="Rounded Rectangle 303">
              <a:extLst>
                <a:ext uri="{FF2B5EF4-FFF2-40B4-BE49-F238E27FC236}">
                  <a16:creationId xmlns:a16="http://schemas.microsoft.com/office/drawing/2014/main" id="{14416080-44CA-6C42-917A-C63C2E0C537C}"/>
                </a:ext>
              </a:extLst>
            </p:cNvPr>
            <p:cNvSpPr/>
            <p:nvPr/>
          </p:nvSpPr>
          <p:spPr>
            <a:xfrm>
              <a:off x="10778165" y="3456772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5CB73C8D-BEAB-5148-B8DC-524A23B53C6D}"/>
                </a:ext>
              </a:extLst>
            </p:cNvPr>
            <p:cNvSpPr/>
            <p:nvPr/>
          </p:nvSpPr>
          <p:spPr>
            <a:xfrm>
              <a:off x="9777078" y="4649481"/>
              <a:ext cx="1631005" cy="13338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MUX</a:t>
              </a:r>
            </a:p>
          </p:txBody>
        </p:sp>
      </p:grpSp>
      <p:sp>
        <p:nvSpPr>
          <p:cNvPr id="310" name="Down Arrow 309">
            <a:extLst>
              <a:ext uri="{FF2B5EF4-FFF2-40B4-BE49-F238E27FC236}">
                <a16:creationId xmlns:a16="http://schemas.microsoft.com/office/drawing/2014/main" id="{709B5273-E7BB-EE41-9246-813801DD07EC}"/>
              </a:ext>
            </a:extLst>
          </p:cNvPr>
          <p:cNvSpPr/>
          <p:nvPr/>
        </p:nvSpPr>
        <p:spPr>
          <a:xfrm rot="2715260">
            <a:off x="8642666" y="3069071"/>
            <a:ext cx="382371" cy="629252"/>
          </a:xfrm>
          <a:prstGeom prst="downArrow">
            <a:avLst>
              <a:gd name="adj1" fmla="val 26437"/>
              <a:gd name="adj2" fmla="val 4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Down Arrow 310">
            <a:extLst>
              <a:ext uri="{FF2B5EF4-FFF2-40B4-BE49-F238E27FC236}">
                <a16:creationId xmlns:a16="http://schemas.microsoft.com/office/drawing/2014/main" id="{E1332C55-A334-2542-861D-41A1290480F7}"/>
              </a:ext>
            </a:extLst>
          </p:cNvPr>
          <p:cNvSpPr/>
          <p:nvPr/>
        </p:nvSpPr>
        <p:spPr>
          <a:xfrm rot="18910994" flipH="1">
            <a:off x="9704324" y="3053647"/>
            <a:ext cx="382371" cy="629252"/>
          </a:xfrm>
          <a:prstGeom prst="downArrow">
            <a:avLst>
              <a:gd name="adj1" fmla="val 26437"/>
              <a:gd name="adj2" fmla="val 4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B658DBB4-D2C7-F64A-AAD0-80936C8CA96F}"/>
              </a:ext>
            </a:extLst>
          </p:cNvPr>
          <p:cNvSpPr/>
          <p:nvPr/>
        </p:nvSpPr>
        <p:spPr>
          <a:xfrm>
            <a:off x="9936866" y="4908460"/>
            <a:ext cx="582027" cy="823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M?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F84AA1D5-14CC-8048-AEC1-9413C3A12597}"/>
              </a:ext>
            </a:extLst>
          </p:cNvPr>
          <p:cNvSpPr/>
          <p:nvPr/>
        </p:nvSpPr>
        <p:spPr>
          <a:xfrm>
            <a:off x="10749533" y="4908312"/>
            <a:ext cx="528068" cy="82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60EEEF4-93BE-DE4B-B394-78537D79A91B}"/>
              </a:ext>
            </a:extLst>
          </p:cNvPr>
          <p:cNvGrpSpPr/>
          <p:nvPr/>
        </p:nvGrpSpPr>
        <p:grpSpPr>
          <a:xfrm>
            <a:off x="323455" y="1011519"/>
            <a:ext cx="6945670" cy="3190280"/>
            <a:chOff x="323455" y="1415569"/>
            <a:chExt cx="6945670" cy="3190280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ECE5C63B-DC37-8844-81BE-1780A753AB9B}"/>
                </a:ext>
              </a:extLst>
            </p:cNvPr>
            <p:cNvSpPr/>
            <p:nvPr/>
          </p:nvSpPr>
          <p:spPr>
            <a:xfrm>
              <a:off x="411125" y="2300176"/>
              <a:ext cx="1066794" cy="934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Command / </a:t>
              </a:r>
            </a:p>
            <a:p>
              <a:pPr algn="ctr"/>
              <a:r>
                <a:rPr lang="en-US" sz="1200" dirty="0"/>
                <a:t>Data </a:t>
              </a:r>
            </a:p>
            <a:p>
              <a:pPr algn="ctr"/>
              <a:r>
                <a:rPr lang="en-US" sz="1200" dirty="0"/>
                <a:t>Interface</a:t>
              </a:r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F2DFF2AC-834F-E440-9AEC-67A216D084BC}"/>
                </a:ext>
              </a:extLst>
            </p:cNvPr>
            <p:cNvSpPr/>
            <p:nvPr/>
          </p:nvSpPr>
          <p:spPr>
            <a:xfrm>
              <a:off x="1630324" y="3474038"/>
              <a:ext cx="1109157" cy="67733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State Machine</a:t>
              </a:r>
            </a:p>
            <a:p>
              <a:pPr algn="ctr"/>
              <a:r>
                <a:rPr lang="en-US" sz="1200" dirty="0"/>
                <a:t>(Instruction)</a:t>
              </a:r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DCDBA11F-87F0-E54D-B39A-C8EF3A881AAE}"/>
                </a:ext>
              </a:extLst>
            </p:cNvPr>
            <p:cNvSpPr/>
            <p:nvPr/>
          </p:nvSpPr>
          <p:spPr>
            <a:xfrm>
              <a:off x="1757455" y="1540860"/>
              <a:ext cx="822216" cy="39359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Buffer</a:t>
              </a:r>
            </a:p>
          </p:txBody>
        </p: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9C93B319-CCB6-914D-AEAF-B1BAEC979E91}"/>
                </a:ext>
              </a:extLst>
            </p:cNvPr>
            <p:cNvSpPr/>
            <p:nvPr/>
          </p:nvSpPr>
          <p:spPr>
            <a:xfrm>
              <a:off x="1773794" y="2436740"/>
              <a:ext cx="822216" cy="66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Address Tag</a:t>
              </a:r>
            </a:p>
          </p:txBody>
        </p:sp>
        <p:cxnSp>
          <p:nvCxnSpPr>
            <p:cNvPr id="163" name="Elbow Connector 162">
              <a:extLst>
                <a:ext uri="{FF2B5EF4-FFF2-40B4-BE49-F238E27FC236}">
                  <a16:creationId xmlns:a16="http://schemas.microsoft.com/office/drawing/2014/main" id="{E02C2F95-B2FC-3A41-B7BC-0F00F40E273D}"/>
                </a:ext>
              </a:extLst>
            </p:cNvPr>
            <p:cNvCxnSpPr>
              <a:cxnSpLocks/>
              <a:stCxn id="159" idx="3"/>
              <a:endCxn id="162" idx="1"/>
            </p:cNvCxnSpPr>
            <p:nvPr/>
          </p:nvCxnSpPr>
          <p:spPr>
            <a:xfrm flipV="1">
              <a:off x="1477919" y="2767490"/>
              <a:ext cx="29587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Elbow Connector 164">
              <a:extLst>
                <a:ext uri="{FF2B5EF4-FFF2-40B4-BE49-F238E27FC236}">
                  <a16:creationId xmlns:a16="http://schemas.microsoft.com/office/drawing/2014/main" id="{D9F2B612-CF0F-D445-83EA-347B2EFA350A}"/>
                </a:ext>
              </a:extLst>
            </p:cNvPr>
            <p:cNvCxnSpPr>
              <a:cxnSpLocks/>
              <a:stCxn id="159" idx="2"/>
              <a:endCxn id="160" idx="1"/>
            </p:cNvCxnSpPr>
            <p:nvPr/>
          </p:nvCxnSpPr>
          <p:spPr>
            <a:xfrm rot="16200000" flipH="1">
              <a:off x="998474" y="3180853"/>
              <a:ext cx="577898" cy="685802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Elbow Connector 165">
              <a:extLst>
                <a:ext uri="{FF2B5EF4-FFF2-40B4-BE49-F238E27FC236}">
                  <a16:creationId xmlns:a16="http://schemas.microsoft.com/office/drawing/2014/main" id="{7FF4A525-E019-9C4C-8487-C17A18228428}"/>
                </a:ext>
              </a:extLst>
            </p:cNvPr>
            <p:cNvCxnSpPr>
              <a:cxnSpLocks/>
              <a:stCxn id="159" idx="0"/>
              <a:endCxn id="161" idx="1"/>
            </p:cNvCxnSpPr>
            <p:nvPr/>
          </p:nvCxnSpPr>
          <p:spPr>
            <a:xfrm rot="5400000" flipH="1" flipV="1">
              <a:off x="1069729" y="1612451"/>
              <a:ext cx="562519" cy="812933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42FB2897-2F7C-6742-A340-8471970DC7D9}"/>
                </a:ext>
              </a:extLst>
            </p:cNvPr>
            <p:cNvSpPr/>
            <p:nvPr/>
          </p:nvSpPr>
          <p:spPr>
            <a:xfrm>
              <a:off x="4874641" y="2055249"/>
              <a:ext cx="707966" cy="6773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Global MUX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FBC189F2-F2AE-5446-9B0E-725BB4A66B30}"/>
                </a:ext>
              </a:extLst>
            </p:cNvPr>
            <p:cNvSpPr/>
            <p:nvPr/>
          </p:nvSpPr>
          <p:spPr>
            <a:xfrm>
              <a:off x="3069761" y="2563800"/>
              <a:ext cx="822711" cy="6773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Analog / control</a:t>
              </a:r>
            </a:p>
          </p:txBody>
        </p:sp>
        <p:cxnSp>
          <p:nvCxnSpPr>
            <p:cNvPr id="169" name="Elbow Connector 168">
              <a:extLst>
                <a:ext uri="{FF2B5EF4-FFF2-40B4-BE49-F238E27FC236}">
                  <a16:creationId xmlns:a16="http://schemas.microsoft.com/office/drawing/2014/main" id="{F2B7C5DA-8EDA-2944-B9B7-4560EE7D5898}"/>
                </a:ext>
              </a:extLst>
            </p:cNvPr>
            <p:cNvCxnSpPr>
              <a:cxnSpLocks/>
              <a:stCxn id="160" idx="3"/>
              <a:endCxn id="168" idx="1"/>
            </p:cNvCxnSpPr>
            <p:nvPr/>
          </p:nvCxnSpPr>
          <p:spPr>
            <a:xfrm flipV="1">
              <a:off x="2739481" y="2902465"/>
              <a:ext cx="330280" cy="9102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lbow Connector 169">
              <a:extLst>
                <a:ext uri="{FF2B5EF4-FFF2-40B4-BE49-F238E27FC236}">
                  <a16:creationId xmlns:a16="http://schemas.microsoft.com/office/drawing/2014/main" id="{855E1F11-DF86-5547-94E9-2028D90B28C7}"/>
                </a:ext>
              </a:extLst>
            </p:cNvPr>
            <p:cNvCxnSpPr>
              <a:cxnSpLocks/>
              <a:stCxn id="162" idx="2"/>
              <a:endCxn id="160" idx="0"/>
            </p:cNvCxnSpPr>
            <p:nvPr/>
          </p:nvCxnSpPr>
          <p:spPr>
            <a:xfrm rot="16200000" flipH="1">
              <a:off x="1997003" y="3286138"/>
              <a:ext cx="37579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lbow Connector 171">
              <a:extLst>
                <a:ext uri="{FF2B5EF4-FFF2-40B4-BE49-F238E27FC236}">
                  <a16:creationId xmlns:a16="http://schemas.microsoft.com/office/drawing/2014/main" id="{0560ABCD-DAAD-9F49-983A-58A502898F0D}"/>
                </a:ext>
              </a:extLst>
            </p:cNvPr>
            <p:cNvCxnSpPr>
              <a:cxnSpLocks/>
              <a:stCxn id="168" idx="3"/>
              <a:endCxn id="167" idx="1"/>
            </p:cNvCxnSpPr>
            <p:nvPr/>
          </p:nvCxnSpPr>
          <p:spPr>
            <a:xfrm flipV="1">
              <a:off x="3892472" y="2393913"/>
              <a:ext cx="982169" cy="508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lbow Connector 172">
              <a:extLst>
                <a:ext uri="{FF2B5EF4-FFF2-40B4-BE49-F238E27FC236}">
                  <a16:creationId xmlns:a16="http://schemas.microsoft.com/office/drawing/2014/main" id="{AB635889-BE93-914A-97B4-7C80DDE06CAC}"/>
                </a:ext>
              </a:extLst>
            </p:cNvPr>
            <p:cNvCxnSpPr>
              <a:cxnSpLocks/>
              <a:stCxn id="177" idx="2"/>
              <a:endCxn id="174" idx="2"/>
            </p:cNvCxnSpPr>
            <p:nvPr/>
          </p:nvCxnSpPr>
          <p:spPr>
            <a:xfrm rot="5400000" flipH="1" flipV="1">
              <a:off x="5366660" y="2706158"/>
              <a:ext cx="1062904" cy="1338979"/>
            </a:xfrm>
            <a:prstGeom prst="bentConnector3">
              <a:avLst>
                <a:gd name="adj1" fmla="val -21507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6422016E-1E2B-5B40-AEC1-9CB7805C96C7}"/>
                </a:ext>
              </a:extLst>
            </p:cNvPr>
            <p:cNvSpPr/>
            <p:nvPr/>
          </p:nvSpPr>
          <p:spPr>
            <a:xfrm>
              <a:off x="5866078" y="1415569"/>
              <a:ext cx="1403047" cy="1428627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64Mb/tile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4X4 Patches/Tile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Patch footprint is ~[50µm]</a:t>
              </a:r>
              <a:r>
                <a:rPr lang="en-US" sz="12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41P node</a:t>
              </a:r>
              <a:endPara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6" name="Elbow Connector 175">
              <a:extLst>
                <a:ext uri="{FF2B5EF4-FFF2-40B4-BE49-F238E27FC236}">
                  <a16:creationId xmlns:a16="http://schemas.microsoft.com/office/drawing/2014/main" id="{9C34A145-D291-4F4A-A9AB-0C2ED50B8C29}"/>
                </a:ext>
              </a:extLst>
            </p:cNvPr>
            <p:cNvCxnSpPr>
              <a:cxnSpLocks/>
              <a:stCxn id="168" idx="0"/>
              <a:endCxn id="181" idx="2"/>
            </p:cNvCxnSpPr>
            <p:nvPr/>
          </p:nvCxnSpPr>
          <p:spPr>
            <a:xfrm rot="5400000" flipH="1" flipV="1">
              <a:off x="3166444" y="2249127"/>
              <a:ext cx="62934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50B82BDB-C866-8D4F-877F-102138D5BD61}"/>
                </a:ext>
              </a:extLst>
            </p:cNvPr>
            <p:cNvSpPr/>
            <p:nvPr/>
          </p:nvSpPr>
          <p:spPr>
            <a:xfrm>
              <a:off x="4874640" y="3245584"/>
              <a:ext cx="707966" cy="661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MUX</a:t>
              </a:r>
            </a:p>
          </p:txBody>
        </p:sp>
        <p:cxnSp>
          <p:nvCxnSpPr>
            <p:cNvPr id="178" name="Elbow Connector 177">
              <a:extLst>
                <a:ext uri="{FF2B5EF4-FFF2-40B4-BE49-F238E27FC236}">
                  <a16:creationId xmlns:a16="http://schemas.microsoft.com/office/drawing/2014/main" id="{3B4EDD62-78EF-5249-B028-B1D8DC7DE54B}"/>
                </a:ext>
              </a:extLst>
            </p:cNvPr>
            <p:cNvCxnSpPr>
              <a:cxnSpLocks/>
              <a:stCxn id="168" idx="2"/>
              <a:endCxn id="177" idx="1"/>
            </p:cNvCxnSpPr>
            <p:nvPr/>
          </p:nvCxnSpPr>
          <p:spPr>
            <a:xfrm rot="16200000" flipH="1">
              <a:off x="4010272" y="2711973"/>
              <a:ext cx="335213" cy="139352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>
              <a:extLst>
                <a:ext uri="{FF2B5EF4-FFF2-40B4-BE49-F238E27FC236}">
                  <a16:creationId xmlns:a16="http://schemas.microsoft.com/office/drawing/2014/main" id="{D25B05D3-1FF3-7944-9C19-1AF10F3EA5C3}"/>
                </a:ext>
              </a:extLst>
            </p:cNvPr>
            <p:cNvCxnSpPr>
              <a:cxnSpLocks/>
              <a:stCxn id="161" idx="3"/>
              <a:endCxn id="181" idx="1"/>
            </p:cNvCxnSpPr>
            <p:nvPr/>
          </p:nvCxnSpPr>
          <p:spPr>
            <a:xfrm flipV="1">
              <a:off x="2579671" y="1737656"/>
              <a:ext cx="49009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02A32CAD-DE1C-5A4F-9B66-F0D4BFF02805}"/>
                </a:ext>
              </a:extLst>
            </p:cNvPr>
            <p:cNvCxnSpPr>
              <a:cxnSpLocks/>
              <a:stCxn id="167" idx="2"/>
              <a:endCxn id="177" idx="0"/>
            </p:cNvCxnSpPr>
            <p:nvPr/>
          </p:nvCxnSpPr>
          <p:spPr>
            <a:xfrm rot="5400000">
              <a:off x="4972121" y="2989080"/>
              <a:ext cx="51300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1884BDE0-05A6-F847-9A6F-FBB339F00A76}"/>
                </a:ext>
              </a:extLst>
            </p:cNvPr>
            <p:cNvSpPr/>
            <p:nvPr/>
          </p:nvSpPr>
          <p:spPr>
            <a:xfrm>
              <a:off x="3069762" y="1540859"/>
              <a:ext cx="822711" cy="393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Read / Write</a:t>
              </a:r>
            </a:p>
          </p:txBody>
        </p:sp>
        <p:cxnSp>
          <p:nvCxnSpPr>
            <p:cNvPr id="182" name="Elbow Connector 181">
              <a:extLst>
                <a:ext uri="{FF2B5EF4-FFF2-40B4-BE49-F238E27FC236}">
                  <a16:creationId xmlns:a16="http://schemas.microsoft.com/office/drawing/2014/main" id="{B988F2F9-107D-264D-87F3-48E9D4AE7476}"/>
                </a:ext>
              </a:extLst>
            </p:cNvPr>
            <p:cNvCxnSpPr>
              <a:cxnSpLocks/>
              <a:stCxn id="181" idx="3"/>
              <a:endCxn id="167" idx="0"/>
            </p:cNvCxnSpPr>
            <p:nvPr/>
          </p:nvCxnSpPr>
          <p:spPr>
            <a:xfrm>
              <a:off x="3892473" y="1737656"/>
              <a:ext cx="1336151" cy="317593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33304C2-71D9-0148-A04A-BE43A9777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5053" y="2327476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8AA8F123-81DD-1B4D-AE80-43ABB829EC54}"/>
                </a:ext>
              </a:extLst>
            </p:cNvPr>
            <p:cNvSpPr txBox="1"/>
            <p:nvPr/>
          </p:nvSpPr>
          <p:spPr>
            <a:xfrm flipH="1">
              <a:off x="5543722" y="3515293"/>
              <a:ext cx="9628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1K/Patch</a:t>
              </a:r>
            </a:p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On Pitch Via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6AB21A15-D8A8-224F-9ECA-350C45897399}"/>
                </a:ext>
              </a:extLst>
            </p:cNvPr>
            <p:cNvSpPr txBox="1"/>
            <p:nvPr/>
          </p:nvSpPr>
          <p:spPr>
            <a:xfrm flipH="1">
              <a:off x="5311205" y="2902464"/>
              <a:ext cx="729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32/Patch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B8EDED2-B928-AB43-9A8F-8A7D86A78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1000" y="3532010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7392B19-E8EC-004C-8E51-1C719BD21E79}"/>
                </a:ext>
              </a:extLst>
            </p:cNvPr>
            <p:cNvSpPr txBox="1"/>
            <p:nvPr/>
          </p:nvSpPr>
          <p:spPr>
            <a:xfrm flipH="1">
              <a:off x="4026842" y="3255677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12627A5-E243-3F49-B977-0AF44521E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663" y="295582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D87C8690-4960-C64F-AF75-BA7447A52DE6}"/>
                </a:ext>
              </a:extLst>
            </p:cNvPr>
            <p:cNvSpPr/>
            <p:nvPr/>
          </p:nvSpPr>
          <p:spPr>
            <a:xfrm>
              <a:off x="2637577" y="4379822"/>
              <a:ext cx="610501" cy="2260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LVT</a:t>
              </a: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9193A5C9-272E-654E-A48A-AB398BE42B91}"/>
                </a:ext>
              </a:extLst>
            </p:cNvPr>
            <p:cNvSpPr/>
            <p:nvPr/>
          </p:nvSpPr>
          <p:spPr>
            <a:xfrm>
              <a:off x="3386269" y="4379821"/>
              <a:ext cx="610501" cy="226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Mixed</a:t>
              </a: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287BBEC3-2AAD-FD43-B105-8E021552914D}"/>
                </a:ext>
              </a:extLst>
            </p:cNvPr>
            <p:cNvSpPr/>
            <p:nvPr/>
          </p:nvSpPr>
          <p:spPr>
            <a:xfrm>
              <a:off x="4134961" y="4379821"/>
              <a:ext cx="610501" cy="2260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CBB1A9B6-EF34-BA47-9FFA-D067293CD1D4}"/>
                </a:ext>
              </a:extLst>
            </p:cNvPr>
            <p:cNvSpPr txBox="1"/>
            <p:nvPr/>
          </p:nvSpPr>
          <p:spPr>
            <a:xfrm flipH="1">
              <a:off x="4084217" y="2113300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CF7B1B5-4F7E-CE46-9B54-AF69E85C8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1725" y="3504739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Elbow Connector 198">
              <a:extLst>
                <a:ext uri="{FF2B5EF4-FFF2-40B4-BE49-F238E27FC236}">
                  <a16:creationId xmlns:a16="http://schemas.microsoft.com/office/drawing/2014/main" id="{0C67CC32-0630-9D4B-AACA-7C3B47B0B7BD}"/>
                </a:ext>
              </a:extLst>
            </p:cNvPr>
            <p:cNvCxnSpPr>
              <a:cxnSpLocks/>
            </p:cNvCxnSpPr>
            <p:nvPr/>
          </p:nvCxnSpPr>
          <p:spPr>
            <a:xfrm>
              <a:off x="690975" y="4579087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Elbow Connector 200">
              <a:extLst>
                <a:ext uri="{FF2B5EF4-FFF2-40B4-BE49-F238E27FC236}">
                  <a16:creationId xmlns:a16="http://schemas.microsoft.com/office/drawing/2014/main" id="{5EB33BD5-3A83-E544-B737-D9AD1E197874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31" y="4580091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9BA3150-7B87-584E-854B-78C77B7F6477}"/>
                </a:ext>
              </a:extLst>
            </p:cNvPr>
            <p:cNvSpPr/>
            <p:nvPr/>
          </p:nvSpPr>
          <p:spPr>
            <a:xfrm>
              <a:off x="837145" y="4384895"/>
              <a:ext cx="51943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HiZ</a:t>
              </a: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12B794E-DC45-684E-BC9F-0F9C29C2E6C2}"/>
                </a:ext>
              </a:extLst>
            </p:cNvPr>
            <p:cNvSpPr/>
            <p:nvPr/>
          </p:nvSpPr>
          <p:spPr>
            <a:xfrm>
              <a:off x="1817938" y="4389475"/>
              <a:ext cx="5338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LoZ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9937C50A-5E38-AD41-8205-7DAED86FC5BB}"/>
                </a:ext>
              </a:extLst>
            </p:cNvPr>
            <p:cNvSpPr/>
            <p:nvPr/>
          </p:nvSpPr>
          <p:spPr>
            <a:xfrm>
              <a:off x="323455" y="1436764"/>
              <a:ext cx="2543498" cy="2805659"/>
            </a:xfrm>
            <a:prstGeom prst="rect">
              <a:avLst/>
            </a:prstGeom>
            <a:solidFill>
              <a:srgbClr val="A8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B370AC4-7F8E-324B-B84A-CB6E23B47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739" y="166205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3880904-5386-FA45-B1E6-05655B41B4EA}"/>
                </a:ext>
              </a:extLst>
            </p:cNvPr>
            <p:cNvSpPr txBox="1"/>
            <p:nvPr/>
          </p:nvSpPr>
          <p:spPr>
            <a:xfrm flipH="1">
              <a:off x="4325814" y="1511879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1/Tile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48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1771999" y="681"/>
            <a:ext cx="8747419" cy="55591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ATF HIGH LEVEL FLOOR PLAN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56449" y="6536080"/>
            <a:ext cx="238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Intel Confidential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895" y="82857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4632" y="828574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5612" y="82857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6592" y="828572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70895" y="132038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4632" y="1320389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25612" y="132038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96592" y="1320387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70895" y="181219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54632" y="1812199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25612" y="181219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96592" y="1812197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70895" y="230401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4632" y="2304014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25612" y="230401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96592" y="2304012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70895" y="279582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54632" y="2795821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25612" y="279582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96592" y="2795819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70895" y="328763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54632" y="3287636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25612" y="328763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96592" y="3287634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70895" y="377944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54632" y="3779446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25612" y="377944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96592" y="3779444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70895" y="427126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54632" y="4271261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25612" y="427126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6592" y="4271259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0894" y="4763073"/>
            <a:ext cx="3909434" cy="37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70894" y="5134462"/>
            <a:ext cx="3909434" cy="190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647" y="5070220"/>
            <a:ext cx="904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7339" y="4774718"/>
            <a:ext cx="1874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PERIPHERY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98681" y="4359653"/>
            <a:ext cx="757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PART 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83799" y="920594"/>
            <a:ext cx="87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PART 31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987262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45861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504460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63059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21658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80257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538856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797455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041490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300089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558688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817287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075886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334485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593084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851683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987262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245861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504460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763059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21658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80257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538856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797455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041490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300089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58688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817287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075886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334485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9593084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851683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987262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245861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504460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763059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021658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280257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538856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797455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041490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300089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8558688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817287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75886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334485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593084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851683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987262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245861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04460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763059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021658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280257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538856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97455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041490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300089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558688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817287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075886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334485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593084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851683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987262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245861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504460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763059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021658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280257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538856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797455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041490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300089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8558688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8817287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9075886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9334485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9593084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9851683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87262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245861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504460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763059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021658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280257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538856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797455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041490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300089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8558688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817287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9075886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9334485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9593084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9851683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987262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245861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504460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6763059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7021658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280257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538856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797455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8041490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8300089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558688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817287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075886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334485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593084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851683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987262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245861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6504460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763059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7021658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80257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538856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7797455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8041490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8300089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8558688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817287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9075886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9334485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9593084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9851683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5987262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6245861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504459" y="1828798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021659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7280258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538856" y="1828798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797455" y="1828799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041491" y="1829736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300090" y="1829736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558688" y="1829735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8817287" y="1829735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9075888" y="1829736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9334487" y="1830870"/>
            <a:ext cx="258599" cy="148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593085" y="1830869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9851684" y="1830869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5831712" y="1971719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5831712" y="2226095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831712" y="2459645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5831712" y="2714021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5831712" y="2947571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5831712" y="3201947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5831712" y="3435497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5831711" y="3689873"/>
            <a:ext cx="156660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777902" y="3647784"/>
            <a:ext cx="40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79"/>
            <a:r>
              <a:rPr lang="en-US" sz="800" dirty="0">
                <a:solidFill>
                  <a:prstClr val="black"/>
                </a:solidFill>
                <a:latin typeface="Calibri"/>
              </a:rPr>
              <a:t>Tile 0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949143" y="1935225"/>
            <a:ext cx="483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800" dirty="0">
                <a:solidFill>
                  <a:prstClr val="black"/>
                </a:solidFill>
                <a:latin typeface="Calibri"/>
              </a:rPr>
              <a:t>Tile 127</a:t>
            </a:r>
          </a:p>
        </p:txBody>
      </p:sp>
      <p:cxnSp>
        <p:nvCxnSpPr>
          <p:cNvPr id="255" name="Straight Arrow Connector 254"/>
          <p:cNvCxnSpPr/>
          <p:nvPr/>
        </p:nvCxnSpPr>
        <p:spPr>
          <a:xfrm>
            <a:off x="4951930" y="1037615"/>
            <a:ext cx="966929" cy="342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/>
          <p:cNvSpPr/>
          <p:nvPr/>
        </p:nvSpPr>
        <p:spPr>
          <a:xfrm>
            <a:off x="5624477" y="1979687"/>
            <a:ext cx="159232" cy="1963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5980534" y="4149595"/>
            <a:ext cx="4121911" cy="150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7182347" y="4090096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LWLs/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LWLd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/PCL CTRL DRVRS</a:t>
            </a:r>
          </a:p>
        </p:txBody>
      </p:sp>
      <p:sp>
        <p:nvSpPr>
          <p:cNvPr id="259" name="TextBox 258"/>
          <p:cNvSpPr txBox="1"/>
          <p:nvPr/>
        </p:nvSpPr>
        <p:spPr>
          <a:xfrm rot="16200000">
            <a:off x="4614297" y="2620648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GWLS DRVR/TERM CAPS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43" y="5438035"/>
            <a:ext cx="844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Tile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Decoders, VDM source followers, current mirrors, sense amp, mask logic, ..</a:t>
            </a:r>
          </a:p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Partition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Address drivers, PCL, VDM_DAC,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iREF_DAC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PERIPHERY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PL, Fuses, redundancy matching, HV regulators,..</a:t>
            </a:r>
          </a:p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IO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PADS,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Tx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, Rx</a:t>
            </a:r>
            <a:r>
              <a:rPr lang="en-US" sz="1800">
                <a:solidFill>
                  <a:prstClr val="black"/>
                </a:solidFill>
                <a:latin typeface="Calibri"/>
              </a:rPr>
              <a:t>, DLL,..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10102951" y="1982138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10102951" y="2236514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10102951" y="2470064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10102951" y="2724440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10102951" y="2957990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0102951" y="3212366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0102951" y="3445916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0102950" y="3700292"/>
            <a:ext cx="156660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6759393" y="1829735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5987262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6245861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6504459" y="3947231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7021659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7280258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7538856" y="3947231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7797455" y="3947232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8041491" y="3948169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8300090" y="3948169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8558688" y="3948168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8817287" y="3948168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9075888" y="3948169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9334487" y="3949303"/>
            <a:ext cx="258599" cy="148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9593085" y="3949302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9851684" y="3949302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6759393" y="3948168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urved Right Arrow 12"/>
          <p:cNvSpPr/>
          <p:nvPr/>
        </p:nvSpPr>
        <p:spPr>
          <a:xfrm rot="15989493">
            <a:off x="5704094" y="4022206"/>
            <a:ext cx="205947" cy="2030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urved Left Arrow 16"/>
          <p:cNvSpPr/>
          <p:nvPr/>
        </p:nvSpPr>
        <p:spPr>
          <a:xfrm flipV="1">
            <a:off x="10184064" y="4052788"/>
            <a:ext cx="188464" cy="2189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981040" y="1622296"/>
            <a:ext cx="4121911" cy="150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182853" y="1562797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GBLS DRVR/TERM ANALOG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10322416" y="1975838"/>
            <a:ext cx="220141" cy="1963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TextBox 292"/>
          <p:cNvSpPr txBox="1"/>
          <p:nvPr/>
        </p:nvSpPr>
        <p:spPr>
          <a:xfrm rot="16200000">
            <a:off x="9327201" y="2616799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PCL/LBLS &amp;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LBLd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DRVRS</a:t>
            </a:r>
          </a:p>
        </p:txBody>
      </p:sp>
      <p:sp>
        <p:nvSpPr>
          <p:cNvPr id="294" name="Curved Left Arrow 293"/>
          <p:cNvSpPr/>
          <p:nvPr/>
        </p:nvSpPr>
        <p:spPr>
          <a:xfrm flipH="1">
            <a:off x="5721324" y="1681608"/>
            <a:ext cx="188464" cy="2189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Curved Right Arrow 295"/>
          <p:cNvSpPr/>
          <p:nvPr/>
        </p:nvSpPr>
        <p:spPr>
          <a:xfrm rot="15989493" flipH="1" flipV="1">
            <a:off x="10177549" y="1660015"/>
            <a:ext cx="205947" cy="2030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979591" y="1149112"/>
            <a:ext cx="280019" cy="41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65709" y="768401"/>
            <a:ext cx="15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Not all of this termination edge fits under the array</a:t>
            </a:r>
          </a:p>
        </p:txBody>
      </p:sp>
    </p:spTree>
    <p:extLst>
      <p:ext uri="{BB962C8B-B14F-4D97-AF65-F5344CB8AC3E}">
        <p14:creationId xmlns:p14="http://schemas.microsoft.com/office/powerpoint/2010/main" val="353242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AE517-6A66-4E5F-870C-68FEA7635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69" y="1194881"/>
            <a:ext cx="4473134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7CE45-7FA6-4144-AC7E-60301B87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3" y="1219200"/>
            <a:ext cx="4425476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837E8-22A7-4828-842F-F5FE1E8B298B}"/>
              </a:ext>
            </a:extLst>
          </p:cNvPr>
          <p:cNvSpPr txBox="1"/>
          <p:nvPr/>
        </p:nvSpPr>
        <p:spPr>
          <a:xfrm>
            <a:off x="1600200" y="609600"/>
            <a:ext cx="215636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D5F24-1A94-448A-A546-8BE01AD67494}"/>
              </a:ext>
            </a:extLst>
          </p:cNvPr>
          <p:cNvSpPr txBox="1"/>
          <p:nvPr/>
        </p:nvSpPr>
        <p:spPr>
          <a:xfrm>
            <a:off x="7467600" y="685800"/>
            <a:ext cx="78425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LVID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E8DDA-4ECA-4BCE-B335-404C19026C5B}"/>
              </a:ext>
            </a:extLst>
          </p:cNvPr>
          <p:cNvSpPr txBox="1"/>
          <p:nvPr/>
        </p:nvSpPr>
        <p:spPr>
          <a:xfrm>
            <a:off x="5105400" y="381000"/>
            <a:ext cx="111601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A_TILE</a:t>
            </a:r>
          </a:p>
        </p:txBody>
      </p:sp>
    </p:spTree>
    <p:extLst>
      <p:ext uri="{BB962C8B-B14F-4D97-AF65-F5344CB8AC3E}">
        <p14:creationId xmlns:p14="http://schemas.microsoft.com/office/powerpoint/2010/main" val="18407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7B1786-A08B-4D6E-9A8B-16EA7DB8DAA2}"/>
              </a:ext>
            </a:extLst>
          </p:cNvPr>
          <p:cNvSpPr/>
          <p:nvPr/>
        </p:nvSpPr>
        <p:spPr>
          <a:xfrm>
            <a:off x="1897814" y="1853806"/>
            <a:ext cx="1359016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FC7ED-386E-487B-94CD-7A6D032E634C}"/>
              </a:ext>
            </a:extLst>
          </p:cNvPr>
          <p:cNvSpPr/>
          <p:nvPr/>
        </p:nvSpPr>
        <p:spPr>
          <a:xfrm>
            <a:off x="1897814" y="2836716"/>
            <a:ext cx="1359017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D5993-FAE8-43CB-AEC2-57A6CD20E1FE}"/>
              </a:ext>
            </a:extLst>
          </p:cNvPr>
          <p:cNvSpPr/>
          <p:nvPr/>
        </p:nvSpPr>
        <p:spPr>
          <a:xfrm>
            <a:off x="1897814" y="3884103"/>
            <a:ext cx="1359017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047B1-312F-4320-8856-565183D0FD52}"/>
              </a:ext>
            </a:extLst>
          </p:cNvPr>
          <p:cNvSpPr txBox="1"/>
          <p:nvPr/>
        </p:nvSpPr>
        <p:spPr>
          <a:xfrm>
            <a:off x="1897815" y="1920917"/>
            <a:ext cx="135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IO (PADs, Tx, Rx, DLL,..)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A29C3-A8F5-49F0-8F02-CCCCD7D91C8D}"/>
              </a:ext>
            </a:extLst>
          </p:cNvPr>
          <p:cNvSpPr txBox="1"/>
          <p:nvPr/>
        </p:nvSpPr>
        <p:spPr>
          <a:xfrm>
            <a:off x="1897811" y="2802996"/>
            <a:ext cx="1568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Periphery Logic 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Command processor, SIPO, PISO,..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CE948-ED7E-42E5-A442-1DA06407C58A}"/>
              </a:ext>
            </a:extLst>
          </p:cNvPr>
          <p:cNvSpPr txBox="1"/>
          <p:nvPr/>
        </p:nvSpPr>
        <p:spPr>
          <a:xfrm>
            <a:off x="1897816" y="3850383"/>
            <a:ext cx="1359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HV ( Fuses, redundancy matching, regulators 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1034A-C0BC-4550-98C4-BF9E268DD22D}"/>
              </a:ext>
            </a:extLst>
          </p:cNvPr>
          <p:cNvSpPr/>
          <p:nvPr/>
        </p:nvSpPr>
        <p:spPr>
          <a:xfrm>
            <a:off x="3782559" y="2149753"/>
            <a:ext cx="1449902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B5ED1-DE41-4EE5-A29F-D6F1AE29BD3F}"/>
              </a:ext>
            </a:extLst>
          </p:cNvPr>
          <p:cNvSpPr/>
          <p:nvPr/>
        </p:nvSpPr>
        <p:spPr>
          <a:xfrm>
            <a:off x="3782563" y="2889383"/>
            <a:ext cx="1449898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1F4437-A453-43AE-B7AE-6B9E6BAB32E7}"/>
              </a:ext>
            </a:extLst>
          </p:cNvPr>
          <p:cNvSpPr/>
          <p:nvPr/>
        </p:nvSpPr>
        <p:spPr>
          <a:xfrm>
            <a:off x="3782563" y="3625679"/>
            <a:ext cx="1449898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1D377-3864-4D14-A06C-54020EC88094}"/>
              </a:ext>
            </a:extLst>
          </p:cNvPr>
          <p:cNvSpPr txBox="1"/>
          <p:nvPr/>
        </p:nvSpPr>
        <p:spPr>
          <a:xfrm>
            <a:off x="3782561" y="2216864"/>
            <a:ext cx="135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Address Drivers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(GBL, LBL, GWL, LWL)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BA868-7903-4F99-BDA4-204139EBA1EE}"/>
              </a:ext>
            </a:extLst>
          </p:cNvPr>
          <p:cNvSpPr txBox="1"/>
          <p:nvPr/>
        </p:nvSpPr>
        <p:spPr>
          <a:xfrm>
            <a:off x="3782561" y="2875002"/>
            <a:ext cx="144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Partition Control Logic 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(Read/Write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algo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u-controller)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1CEE3-5EB3-48AE-88D6-2703685982AD}"/>
              </a:ext>
            </a:extLst>
          </p:cNvPr>
          <p:cNvSpPr txBox="1"/>
          <p:nvPr/>
        </p:nvSpPr>
        <p:spPr>
          <a:xfrm>
            <a:off x="3782566" y="3625678"/>
            <a:ext cx="156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Partition Analog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VDM_DAC,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iREF_DAC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,…)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ADCFE4-3108-4885-AEFE-AC180332A03E}"/>
              </a:ext>
            </a:extLst>
          </p:cNvPr>
          <p:cNvSpPr/>
          <p:nvPr/>
        </p:nvSpPr>
        <p:spPr>
          <a:xfrm>
            <a:off x="5763647" y="2389180"/>
            <a:ext cx="1730412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46A83-EF39-425F-9A29-29EFCDBB15C8}"/>
              </a:ext>
            </a:extLst>
          </p:cNvPr>
          <p:cNvSpPr/>
          <p:nvPr/>
        </p:nvSpPr>
        <p:spPr>
          <a:xfrm>
            <a:off x="5763647" y="3192913"/>
            <a:ext cx="1730412" cy="598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5772AF-1A6C-4A22-AFD1-409B994E25FA}"/>
              </a:ext>
            </a:extLst>
          </p:cNvPr>
          <p:cNvSpPr txBox="1"/>
          <p:nvPr/>
        </p:nvSpPr>
        <p:spPr>
          <a:xfrm>
            <a:off x="5763648" y="2390780"/>
            <a:ext cx="144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BL Tile Circuits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BL Voltage mux, Mask Logic, Sense Amp)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BF96F4-5F20-4098-8E3A-132B43001A09}"/>
              </a:ext>
            </a:extLst>
          </p:cNvPr>
          <p:cNvSpPr txBox="1"/>
          <p:nvPr/>
        </p:nvSpPr>
        <p:spPr>
          <a:xfrm>
            <a:off x="5725095" y="3227817"/>
            <a:ext cx="1832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WL Tile Circuits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WL VDM, Mask Logic, Current Mirrors, Spike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mit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30C6F8-B677-4DD9-92AB-88DF14CCFB6B}"/>
              </a:ext>
            </a:extLst>
          </p:cNvPr>
          <p:cNvSpPr/>
          <p:nvPr/>
        </p:nvSpPr>
        <p:spPr>
          <a:xfrm>
            <a:off x="9466196" y="1194677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27A20-7A50-498C-8FE0-15F56523AB75}"/>
              </a:ext>
            </a:extLst>
          </p:cNvPr>
          <p:cNvSpPr txBox="1"/>
          <p:nvPr/>
        </p:nvSpPr>
        <p:spPr>
          <a:xfrm>
            <a:off x="9466197" y="1232875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Global Column mux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20590D-539D-4B9C-9B79-FB19D64358E8}"/>
              </a:ext>
            </a:extLst>
          </p:cNvPr>
          <p:cNvSpPr/>
          <p:nvPr/>
        </p:nvSpPr>
        <p:spPr>
          <a:xfrm>
            <a:off x="9473934" y="1985306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0B9E9-7802-45D8-87F8-4DDF74B76C79}"/>
              </a:ext>
            </a:extLst>
          </p:cNvPr>
          <p:cNvSpPr txBox="1"/>
          <p:nvPr/>
        </p:nvSpPr>
        <p:spPr>
          <a:xfrm>
            <a:off x="9510266" y="1989338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Local Column mux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3240CA-974E-4C5D-826E-233B9C7E76EC}"/>
              </a:ext>
            </a:extLst>
          </p:cNvPr>
          <p:cNvSpPr/>
          <p:nvPr/>
        </p:nvSpPr>
        <p:spPr>
          <a:xfrm>
            <a:off x="9442566" y="3376445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9DDB7-FAAE-4DD0-92B7-F2741FB0EE3C}"/>
              </a:ext>
            </a:extLst>
          </p:cNvPr>
          <p:cNvSpPr txBox="1"/>
          <p:nvPr/>
        </p:nvSpPr>
        <p:spPr>
          <a:xfrm>
            <a:off x="9442567" y="3414643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Local Row mux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144144-EEBD-47D8-9A41-2D3E8D13FF1F}"/>
              </a:ext>
            </a:extLst>
          </p:cNvPr>
          <p:cNvSpPr/>
          <p:nvPr/>
        </p:nvSpPr>
        <p:spPr>
          <a:xfrm>
            <a:off x="9442566" y="4165767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159C5-94AF-4EF7-9922-00295D3CDD25}"/>
              </a:ext>
            </a:extLst>
          </p:cNvPr>
          <p:cNvSpPr txBox="1"/>
          <p:nvPr/>
        </p:nvSpPr>
        <p:spPr>
          <a:xfrm>
            <a:off x="9478898" y="4169799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Global Row mux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7A0E24-F735-4006-A2EB-C46920AFB453}"/>
              </a:ext>
            </a:extLst>
          </p:cNvPr>
          <p:cNvCxnSpPr/>
          <p:nvPr/>
        </p:nvCxnSpPr>
        <p:spPr>
          <a:xfrm>
            <a:off x="9929630" y="856933"/>
            <a:ext cx="0" cy="33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6AFA0F-A620-42B1-A0C2-EFD2C55EE27F}"/>
              </a:ext>
            </a:extLst>
          </p:cNvPr>
          <p:cNvCxnSpPr>
            <a:endCxn id="20" idx="1"/>
          </p:cNvCxnSpPr>
          <p:nvPr/>
        </p:nvCxnSpPr>
        <p:spPr>
          <a:xfrm>
            <a:off x="9021580" y="1427268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2EB401-BA17-4575-82CF-BAE576ADEA1B}"/>
              </a:ext>
            </a:extLst>
          </p:cNvPr>
          <p:cNvCxnSpPr/>
          <p:nvPr/>
        </p:nvCxnSpPr>
        <p:spPr>
          <a:xfrm>
            <a:off x="9005688" y="4390096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1B0BAC-771F-4326-9374-84C0AE139C84}"/>
              </a:ext>
            </a:extLst>
          </p:cNvPr>
          <p:cNvCxnSpPr/>
          <p:nvPr/>
        </p:nvCxnSpPr>
        <p:spPr>
          <a:xfrm>
            <a:off x="9939672" y="4600043"/>
            <a:ext cx="0" cy="33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A81824-55DC-419F-93B0-A89E433ADD0A}"/>
              </a:ext>
            </a:extLst>
          </p:cNvPr>
          <p:cNvCxnSpPr/>
          <p:nvPr/>
        </p:nvCxnSpPr>
        <p:spPr>
          <a:xfrm>
            <a:off x="9926054" y="1632985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049F2F9-8AC5-4063-A05C-7838E113F261}"/>
              </a:ext>
            </a:extLst>
          </p:cNvPr>
          <p:cNvCxnSpPr/>
          <p:nvPr/>
        </p:nvCxnSpPr>
        <p:spPr>
          <a:xfrm>
            <a:off x="9906000" y="3814753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2C339C-429A-499A-9CBA-460124BA874A}"/>
              </a:ext>
            </a:extLst>
          </p:cNvPr>
          <p:cNvCxnSpPr/>
          <p:nvPr/>
        </p:nvCxnSpPr>
        <p:spPr>
          <a:xfrm flipV="1">
            <a:off x="9821680" y="1771333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239B2E-ADDD-4225-82D6-826927AFAC4C}"/>
              </a:ext>
            </a:extLst>
          </p:cNvPr>
          <p:cNvCxnSpPr/>
          <p:nvPr/>
        </p:nvCxnSpPr>
        <p:spPr>
          <a:xfrm flipV="1">
            <a:off x="9807575" y="3981168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53D924-547E-4DAD-B4F0-0312F1F61D23}"/>
              </a:ext>
            </a:extLst>
          </p:cNvPr>
          <p:cNvCxnSpPr>
            <a:cxnSpLocks/>
          </p:cNvCxnSpPr>
          <p:nvPr/>
        </p:nvCxnSpPr>
        <p:spPr>
          <a:xfrm flipV="1">
            <a:off x="9160685" y="4346016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238E49-A405-4688-AF54-3EEDC4A5DEDC}"/>
              </a:ext>
            </a:extLst>
          </p:cNvPr>
          <p:cNvCxnSpPr>
            <a:cxnSpLocks/>
          </p:cNvCxnSpPr>
          <p:nvPr/>
        </p:nvCxnSpPr>
        <p:spPr>
          <a:xfrm flipV="1">
            <a:off x="9184315" y="1383188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B0D9EC3-06AC-4CA3-94A2-CE7ADEB93937}"/>
              </a:ext>
            </a:extLst>
          </p:cNvPr>
          <p:cNvSpPr txBox="1"/>
          <p:nvPr/>
        </p:nvSpPr>
        <p:spPr>
          <a:xfrm>
            <a:off x="9718498" y="556955"/>
            <a:ext cx="4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 err="1">
                <a:solidFill>
                  <a:prstClr val="black"/>
                </a:solidFill>
                <a:latin typeface="Calibri"/>
              </a:rPr>
              <a:t>axn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C777C8-2104-4559-A453-CDC395B429B2}"/>
              </a:ext>
            </a:extLst>
          </p:cNvPr>
          <p:cNvSpPr txBox="1"/>
          <p:nvPr/>
        </p:nvSpPr>
        <p:spPr>
          <a:xfrm>
            <a:off x="9630873" y="4955277"/>
            <a:ext cx="61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 err="1">
                <a:solidFill>
                  <a:prstClr val="black"/>
                </a:solidFill>
                <a:latin typeface="Calibri"/>
              </a:rPr>
              <a:t>hnreg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1C81EC6-186B-44AA-A685-4B2569304C1B}"/>
              </a:ext>
            </a:extLst>
          </p:cNvPr>
          <p:cNvCxnSpPr/>
          <p:nvPr/>
        </p:nvCxnSpPr>
        <p:spPr>
          <a:xfrm>
            <a:off x="9030688" y="2217356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6F6E53-72F4-4328-8DC7-44F085B67E34}"/>
              </a:ext>
            </a:extLst>
          </p:cNvPr>
          <p:cNvCxnSpPr>
            <a:cxnSpLocks/>
          </p:cNvCxnSpPr>
          <p:nvPr/>
        </p:nvCxnSpPr>
        <p:spPr>
          <a:xfrm flipV="1">
            <a:off x="9193423" y="2173276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B23587-9296-4E02-9672-4FF81F28B7AE}"/>
              </a:ext>
            </a:extLst>
          </p:cNvPr>
          <p:cNvCxnSpPr/>
          <p:nvPr/>
        </p:nvCxnSpPr>
        <p:spPr>
          <a:xfrm>
            <a:off x="9014635" y="3600622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16F1D3-84F4-4A18-8E5D-93AF8481AD0F}"/>
              </a:ext>
            </a:extLst>
          </p:cNvPr>
          <p:cNvCxnSpPr>
            <a:cxnSpLocks/>
          </p:cNvCxnSpPr>
          <p:nvPr/>
        </p:nvCxnSpPr>
        <p:spPr>
          <a:xfrm flipV="1">
            <a:off x="9177370" y="3556542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AF51539-274F-443C-A093-C2CE99AC6ED6}"/>
              </a:ext>
            </a:extLst>
          </p:cNvPr>
          <p:cNvSpPr txBox="1"/>
          <p:nvPr/>
        </p:nvSpPr>
        <p:spPr>
          <a:xfrm>
            <a:off x="7959574" y="977738"/>
            <a:ext cx="128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Global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 Global deselect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1FD8E-886B-4797-A2A9-15D34A417BDE}"/>
              </a:ext>
            </a:extLst>
          </p:cNvPr>
          <p:cNvSpPr txBox="1"/>
          <p:nvPr/>
        </p:nvSpPr>
        <p:spPr>
          <a:xfrm>
            <a:off x="7977405" y="1771207"/>
            <a:ext cx="13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Local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16 Local deselects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4E886C-B4F8-4EF6-B5AB-529E7345CC2B}"/>
              </a:ext>
            </a:extLst>
          </p:cNvPr>
          <p:cNvSpPr txBox="1"/>
          <p:nvPr/>
        </p:nvSpPr>
        <p:spPr>
          <a:xfrm>
            <a:off x="7967033" y="3590156"/>
            <a:ext cx="13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Local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16 Local deselects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C83D46-CA01-4DF4-A7BB-0CA3616A58CE}"/>
              </a:ext>
            </a:extLst>
          </p:cNvPr>
          <p:cNvSpPr txBox="1"/>
          <p:nvPr/>
        </p:nvSpPr>
        <p:spPr>
          <a:xfrm>
            <a:off x="7987773" y="4433317"/>
            <a:ext cx="128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Global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 Global deselect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E240BD-8724-4EEF-96B7-9CC42DF5A63E}"/>
              </a:ext>
            </a:extLst>
          </p:cNvPr>
          <p:cNvCxnSpPr/>
          <p:nvPr/>
        </p:nvCxnSpPr>
        <p:spPr>
          <a:xfrm>
            <a:off x="3466555" y="933450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668A7A-66FE-4015-A94D-B8D399524D84}"/>
              </a:ext>
            </a:extLst>
          </p:cNvPr>
          <p:cNvCxnSpPr/>
          <p:nvPr/>
        </p:nvCxnSpPr>
        <p:spPr>
          <a:xfrm>
            <a:off x="5485855" y="927938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A1327B-236E-40D6-8C0A-D03BADAFB51C}"/>
              </a:ext>
            </a:extLst>
          </p:cNvPr>
          <p:cNvCxnSpPr/>
          <p:nvPr/>
        </p:nvCxnSpPr>
        <p:spPr>
          <a:xfrm>
            <a:off x="7784555" y="943557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0D0BAA0-96CB-42D8-B363-8D7C3A6A76A0}"/>
              </a:ext>
            </a:extLst>
          </p:cNvPr>
          <p:cNvSpPr txBox="1"/>
          <p:nvPr/>
        </p:nvSpPr>
        <p:spPr>
          <a:xfrm>
            <a:off x="1767787" y="5361261"/>
            <a:ext cx="18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IO/Periphery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F94541-04EA-4BD7-9E50-A5FF388980D3}"/>
              </a:ext>
            </a:extLst>
          </p:cNvPr>
          <p:cNvSpPr txBox="1"/>
          <p:nvPr/>
        </p:nvSpPr>
        <p:spPr>
          <a:xfrm>
            <a:off x="5485855" y="5378980"/>
            <a:ext cx="235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Tile x128 per partition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02D388-4773-4C2B-85DA-224936957CE9}"/>
              </a:ext>
            </a:extLst>
          </p:cNvPr>
          <p:cNvSpPr txBox="1"/>
          <p:nvPr/>
        </p:nvSpPr>
        <p:spPr>
          <a:xfrm>
            <a:off x="3782565" y="5390338"/>
            <a:ext cx="18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Partition x32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3F0E01-96D3-4D1B-8DBC-98B502C58939}"/>
              </a:ext>
            </a:extLst>
          </p:cNvPr>
          <p:cNvSpPr txBox="1"/>
          <p:nvPr/>
        </p:nvSpPr>
        <p:spPr>
          <a:xfrm>
            <a:off x="8052517" y="5394207"/>
            <a:ext cx="197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Global/Local mux’s x8 per tile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42CAD81-DB37-4519-9C92-EC2F6B39C09B}"/>
              </a:ext>
            </a:extLst>
          </p:cNvPr>
          <p:cNvCxnSpPr/>
          <p:nvPr/>
        </p:nvCxnSpPr>
        <p:spPr>
          <a:xfrm>
            <a:off x="9926054" y="2419582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7E6CF9-9726-4562-A53B-50ED61918FA1}"/>
              </a:ext>
            </a:extLst>
          </p:cNvPr>
          <p:cNvCxnSpPr/>
          <p:nvPr/>
        </p:nvCxnSpPr>
        <p:spPr>
          <a:xfrm>
            <a:off x="9939672" y="3019250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41F2FB-DACE-4554-BED6-777C10A20142}"/>
              </a:ext>
            </a:extLst>
          </p:cNvPr>
          <p:cNvCxnSpPr/>
          <p:nvPr/>
        </p:nvCxnSpPr>
        <p:spPr>
          <a:xfrm flipV="1">
            <a:off x="9827629" y="2560929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98A0A3A-DE03-4CE7-83C1-F888A1E18E91}"/>
              </a:ext>
            </a:extLst>
          </p:cNvPr>
          <p:cNvCxnSpPr/>
          <p:nvPr/>
        </p:nvCxnSpPr>
        <p:spPr>
          <a:xfrm flipV="1">
            <a:off x="9831205" y="3141408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AC68E8-C280-4027-A807-C7947B739D07}"/>
              </a:ext>
            </a:extLst>
          </p:cNvPr>
          <p:cNvSpPr txBox="1"/>
          <p:nvPr/>
        </p:nvSpPr>
        <p:spPr>
          <a:xfrm>
            <a:off x="8946173" y="2581865"/>
            <a:ext cx="92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1024 LBL’s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B8DF62-F9A6-4510-B849-36F16F279E52}"/>
              </a:ext>
            </a:extLst>
          </p:cNvPr>
          <p:cNvSpPr txBox="1"/>
          <p:nvPr/>
        </p:nvSpPr>
        <p:spPr>
          <a:xfrm>
            <a:off x="8946369" y="2999066"/>
            <a:ext cx="92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1024 LWL’s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96EE2-83D1-4996-AD31-04BECCA36525}"/>
              </a:ext>
            </a:extLst>
          </p:cNvPr>
          <p:cNvSpPr txBox="1"/>
          <p:nvPr/>
        </p:nvSpPr>
        <p:spPr>
          <a:xfrm>
            <a:off x="10004425" y="1665961"/>
            <a:ext cx="73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GBL’s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2F0ADE-5C02-4347-AFA7-3618FC5FE811}"/>
              </a:ext>
            </a:extLst>
          </p:cNvPr>
          <p:cNvSpPr txBox="1"/>
          <p:nvPr/>
        </p:nvSpPr>
        <p:spPr>
          <a:xfrm>
            <a:off x="9991454" y="3844653"/>
            <a:ext cx="80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GWL’s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127258-A25F-4857-AB51-889009337CB8}"/>
              </a:ext>
            </a:extLst>
          </p:cNvPr>
          <p:cNvSpPr txBox="1"/>
          <p:nvPr/>
        </p:nvSpPr>
        <p:spPr>
          <a:xfrm>
            <a:off x="1897816" y="5775573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78512A-AE55-4835-AF4E-4E8A42CBF9C3}"/>
              </a:ext>
            </a:extLst>
          </p:cNvPr>
          <p:cNvSpPr txBox="1"/>
          <p:nvPr/>
        </p:nvSpPr>
        <p:spPr>
          <a:xfrm>
            <a:off x="3978588" y="5700354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C91A10-D96B-4A7E-85EB-3F4F1AF76B24}"/>
              </a:ext>
            </a:extLst>
          </p:cNvPr>
          <p:cNvSpPr txBox="1"/>
          <p:nvPr/>
        </p:nvSpPr>
        <p:spPr>
          <a:xfrm>
            <a:off x="6162599" y="5662019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DBB543-7821-4286-B63A-5E6781AB8E37}"/>
              </a:ext>
            </a:extLst>
          </p:cNvPr>
          <p:cNvSpPr txBox="1"/>
          <p:nvPr/>
        </p:nvSpPr>
        <p:spPr>
          <a:xfrm>
            <a:off x="8702105" y="5931714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HV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0BC44D8F-C917-487C-AF23-EE67004B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999" y="681"/>
            <a:ext cx="8747419" cy="55591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BLOCK DIAGRAM</a:t>
            </a:r>
          </a:p>
        </p:txBody>
      </p:sp>
    </p:spTree>
    <p:extLst>
      <p:ext uri="{BB962C8B-B14F-4D97-AF65-F5344CB8AC3E}">
        <p14:creationId xmlns:p14="http://schemas.microsoft.com/office/powerpoint/2010/main" val="379408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C265BEA-1F13-BC4A-801B-B0B35EB9F980}"/>
              </a:ext>
            </a:extLst>
          </p:cNvPr>
          <p:cNvGrpSpPr/>
          <p:nvPr/>
        </p:nvGrpSpPr>
        <p:grpSpPr>
          <a:xfrm>
            <a:off x="2392137" y="1687138"/>
            <a:ext cx="2359478" cy="783117"/>
            <a:chOff x="2392136" y="925838"/>
            <a:chExt cx="6490607" cy="1964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F86479-A760-FB4C-99D8-03FDB59F7E65}"/>
                </a:ext>
              </a:extLst>
            </p:cNvPr>
            <p:cNvSpPr/>
            <p:nvPr/>
          </p:nvSpPr>
          <p:spPr>
            <a:xfrm>
              <a:off x="2392136" y="2106386"/>
              <a:ext cx="6490607" cy="7837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E7437E-592E-F044-9E57-B8BE8E760E28}"/>
                </a:ext>
              </a:extLst>
            </p:cNvPr>
            <p:cNvSpPr/>
            <p:nvPr/>
          </p:nvSpPr>
          <p:spPr>
            <a:xfrm>
              <a:off x="4366531" y="1613320"/>
              <a:ext cx="2541814" cy="35968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42ED545-B198-F24A-9C78-32F67613493D}"/>
                </a:ext>
              </a:extLst>
            </p:cNvPr>
            <p:cNvSpPr/>
            <p:nvPr/>
          </p:nvSpPr>
          <p:spPr>
            <a:xfrm>
              <a:off x="2392136" y="2106386"/>
              <a:ext cx="2359478" cy="60415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C436863-08E1-3B4A-AE55-E061DF6FF4D4}"/>
                </a:ext>
              </a:extLst>
            </p:cNvPr>
            <p:cNvSpPr/>
            <p:nvPr/>
          </p:nvSpPr>
          <p:spPr>
            <a:xfrm>
              <a:off x="6523265" y="2106385"/>
              <a:ext cx="2359478" cy="60415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C4EE9A-3B0E-E84C-BD92-78EB791B4C2E}"/>
                </a:ext>
              </a:extLst>
            </p:cNvPr>
            <p:cNvSpPr/>
            <p:nvPr/>
          </p:nvSpPr>
          <p:spPr>
            <a:xfrm>
              <a:off x="2906490" y="925838"/>
              <a:ext cx="665385" cy="1180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7D35B2-799C-DA4B-AB5A-D32EB87A0986}"/>
                </a:ext>
              </a:extLst>
            </p:cNvPr>
            <p:cNvSpPr/>
            <p:nvPr/>
          </p:nvSpPr>
          <p:spPr>
            <a:xfrm>
              <a:off x="7703004" y="925838"/>
              <a:ext cx="665388" cy="1180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9BF353-450B-2248-A35D-FA1931EC77E1}"/>
                </a:ext>
              </a:extLst>
            </p:cNvPr>
            <p:cNvSpPr/>
            <p:nvPr/>
          </p:nvSpPr>
          <p:spPr>
            <a:xfrm>
              <a:off x="5229225" y="925838"/>
              <a:ext cx="665388" cy="687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F29774-BECD-2549-9A76-BA573FC4A1CD}"/>
              </a:ext>
            </a:extLst>
          </p:cNvPr>
          <p:cNvGrpSpPr/>
          <p:nvPr/>
        </p:nvGrpSpPr>
        <p:grpSpPr>
          <a:xfrm>
            <a:off x="2392136" y="3364990"/>
            <a:ext cx="2359478" cy="709043"/>
            <a:chOff x="7222672" y="3387004"/>
            <a:chExt cx="2359478" cy="7090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67F801-6133-EC4D-A587-491D0769C0F1}"/>
                </a:ext>
              </a:extLst>
            </p:cNvPr>
            <p:cNvSpPr/>
            <p:nvPr/>
          </p:nvSpPr>
          <p:spPr>
            <a:xfrm>
              <a:off x="7222672" y="3387005"/>
              <a:ext cx="2359478" cy="2408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93B7F2-E8C7-3845-BB83-25DAD51E3821}"/>
                </a:ext>
              </a:extLst>
            </p:cNvPr>
            <p:cNvSpPr/>
            <p:nvPr/>
          </p:nvSpPr>
          <p:spPr>
            <a:xfrm>
              <a:off x="7940408" y="3676382"/>
              <a:ext cx="924005" cy="13875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CC1D610-3B11-3447-8459-014DE74CA3B4}"/>
                </a:ext>
              </a:extLst>
            </p:cNvPr>
            <p:cNvSpPr/>
            <p:nvPr/>
          </p:nvSpPr>
          <p:spPr>
            <a:xfrm>
              <a:off x="7222672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2838A78-F74A-5540-B0B3-28BC929C4F19}"/>
                </a:ext>
              </a:extLst>
            </p:cNvPr>
            <p:cNvSpPr/>
            <p:nvPr/>
          </p:nvSpPr>
          <p:spPr>
            <a:xfrm>
              <a:off x="8724428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324B4D-EF87-D74C-B2DC-7FC0226123B0}"/>
                </a:ext>
              </a:extLst>
            </p:cNvPr>
            <p:cNvSpPr/>
            <p:nvPr/>
          </p:nvSpPr>
          <p:spPr>
            <a:xfrm>
              <a:off x="7409650" y="3627865"/>
              <a:ext cx="241883" cy="468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DE6D21-A20B-0F41-BC61-F2ABFE589B0E}"/>
                </a:ext>
              </a:extLst>
            </p:cNvPr>
            <p:cNvSpPr/>
            <p:nvPr/>
          </p:nvSpPr>
          <p:spPr>
            <a:xfrm>
              <a:off x="9167385" y="3617443"/>
              <a:ext cx="241883" cy="4786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4D3E1E-0F4D-9642-A440-EE704878EB07}"/>
                </a:ext>
              </a:extLst>
            </p:cNvPr>
            <p:cNvSpPr/>
            <p:nvPr/>
          </p:nvSpPr>
          <p:spPr>
            <a:xfrm>
              <a:off x="8281468" y="3815136"/>
              <a:ext cx="241883" cy="280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7F9A43-0033-8841-84B4-E22F8E5E0119}"/>
              </a:ext>
            </a:extLst>
          </p:cNvPr>
          <p:cNvGrpSpPr/>
          <p:nvPr/>
        </p:nvGrpSpPr>
        <p:grpSpPr>
          <a:xfrm>
            <a:off x="7870378" y="3271213"/>
            <a:ext cx="2604407" cy="979467"/>
            <a:chOff x="2147208" y="2272809"/>
            <a:chExt cx="2604407" cy="9794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F2B1A8-3719-0249-B05D-98F93FC22AFB}"/>
                </a:ext>
              </a:extLst>
            </p:cNvPr>
            <p:cNvSpPr/>
            <p:nvPr/>
          </p:nvSpPr>
          <p:spPr>
            <a:xfrm>
              <a:off x="2147208" y="2564664"/>
              <a:ext cx="2604407" cy="239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36F06-62B4-EE4B-B7CA-80D07E4C6EED}"/>
                </a:ext>
              </a:extLst>
            </p:cNvPr>
            <p:cNvSpPr/>
            <p:nvPr/>
          </p:nvSpPr>
          <p:spPr>
            <a:xfrm>
              <a:off x="2147208" y="2914704"/>
              <a:ext cx="2604407" cy="457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67E9F45-016A-7E46-9253-55B6D41706E6}"/>
                </a:ext>
              </a:extLst>
            </p:cNvPr>
            <p:cNvSpPr/>
            <p:nvPr/>
          </p:nvSpPr>
          <p:spPr>
            <a:xfrm>
              <a:off x="2147208" y="2564663"/>
              <a:ext cx="946759" cy="2391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FB5916E-A25E-B743-915B-D8793B7422D1}"/>
                </a:ext>
              </a:extLst>
            </p:cNvPr>
            <p:cNvSpPr/>
            <p:nvPr/>
          </p:nvSpPr>
          <p:spPr>
            <a:xfrm>
              <a:off x="3804856" y="2564663"/>
              <a:ext cx="946759" cy="2391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A289CD-3609-3D45-B200-1C869971E23A}"/>
                </a:ext>
              </a:extLst>
            </p:cNvPr>
            <p:cNvSpPr/>
            <p:nvPr/>
          </p:nvSpPr>
          <p:spPr>
            <a:xfrm>
              <a:off x="2353595" y="2272809"/>
              <a:ext cx="241883" cy="291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EBC753-5297-0C48-AD41-D6E187FB7645}"/>
                </a:ext>
              </a:extLst>
            </p:cNvPr>
            <p:cNvSpPr/>
            <p:nvPr/>
          </p:nvSpPr>
          <p:spPr>
            <a:xfrm>
              <a:off x="4278235" y="2272809"/>
              <a:ext cx="26699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CC8A9B-95DE-0C4A-A3AD-192B58C88BC5}"/>
                </a:ext>
              </a:extLst>
            </p:cNvPr>
            <p:cNvSpPr/>
            <p:nvPr/>
          </p:nvSpPr>
          <p:spPr>
            <a:xfrm>
              <a:off x="3302539" y="2960423"/>
              <a:ext cx="24188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A5F782-EDFC-974C-8FF7-210411AB230D}"/>
              </a:ext>
            </a:extLst>
          </p:cNvPr>
          <p:cNvGrpSpPr/>
          <p:nvPr/>
        </p:nvGrpSpPr>
        <p:grpSpPr>
          <a:xfrm>
            <a:off x="7868753" y="1687138"/>
            <a:ext cx="2606032" cy="979467"/>
            <a:chOff x="7868755" y="803237"/>
            <a:chExt cx="2606032" cy="97946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9A0E680-26BA-C549-B2F1-0B72ACE067A3}"/>
                </a:ext>
              </a:extLst>
            </p:cNvPr>
            <p:cNvSpPr/>
            <p:nvPr/>
          </p:nvSpPr>
          <p:spPr>
            <a:xfrm>
              <a:off x="7870380" y="1095092"/>
              <a:ext cx="2604407" cy="239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C1B18E-DCBA-E74A-96FD-9143783C8145}"/>
                </a:ext>
              </a:extLst>
            </p:cNvPr>
            <p:cNvSpPr/>
            <p:nvPr/>
          </p:nvSpPr>
          <p:spPr>
            <a:xfrm>
              <a:off x="7870380" y="1445132"/>
              <a:ext cx="2604407" cy="457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21ED13-2FDD-E74B-B417-FE3507C434CD}"/>
                </a:ext>
              </a:extLst>
            </p:cNvPr>
            <p:cNvSpPr/>
            <p:nvPr/>
          </p:nvSpPr>
          <p:spPr>
            <a:xfrm>
              <a:off x="7868755" y="803239"/>
              <a:ext cx="967732" cy="291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EA5E5F1-2850-5847-8A7C-BEF7E39E7D94}"/>
                </a:ext>
              </a:extLst>
            </p:cNvPr>
            <p:cNvSpPr/>
            <p:nvPr/>
          </p:nvSpPr>
          <p:spPr>
            <a:xfrm>
              <a:off x="9612392" y="803237"/>
              <a:ext cx="86239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359660-C4A9-434E-A9A8-B6B7C87AFBFA}"/>
                </a:ext>
              </a:extLst>
            </p:cNvPr>
            <p:cNvSpPr/>
            <p:nvPr/>
          </p:nvSpPr>
          <p:spPr>
            <a:xfrm>
              <a:off x="9025711" y="1490851"/>
              <a:ext cx="24188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A83834B-8B0E-9641-8D9E-FF2E84A6C997}"/>
                </a:ext>
              </a:extLst>
            </p:cNvPr>
            <p:cNvSpPr/>
            <p:nvPr/>
          </p:nvSpPr>
          <p:spPr>
            <a:xfrm>
              <a:off x="8074760" y="1153279"/>
              <a:ext cx="759719" cy="1723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702C9E5-3C3A-224A-91D3-CCD3CDCC3296}"/>
                </a:ext>
              </a:extLst>
            </p:cNvPr>
            <p:cNvSpPr/>
            <p:nvPr/>
          </p:nvSpPr>
          <p:spPr>
            <a:xfrm>
              <a:off x="9560537" y="1153279"/>
              <a:ext cx="759719" cy="1723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B3190D-3B35-7740-BEBE-C88CB45E5C87}"/>
              </a:ext>
            </a:extLst>
          </p:cNvPr>
          <p:cNvGrpSpPr/>
          <p:nvPr/>
        </p:nvGrpSpPr>
        <p:grpSpPr>
          <a:xfrm>
            <a:off x="5210619" y="4566681"/>
            <a:ext cx="2359478" cy="1132230"/>
            <a:chOff x="7222672" y="2941319"/>
            <a:chExt cx="2359478" cy="113223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391773-6A13-E841-AE03-0A94A6D2C693}"/>
                </a:ext>
              </a:extLst>
            </p:cNvPr>
            <p:cNvSpPr/>
            <p:nvPr/>
          </p:nvSpPr>
          <p:spPr>
            <a:xfrm>
              <a:off x="7222672" y="3387005"/>
              <a:ext cx="2359478" cy="2408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73F061F-6E0E-7741-BD90-DE4DC26577FB}"/>
                </a:ext>
              </a:extLst>
            </p:cNvPr>
            <p:cNvSpPr/>
            <p:nvPr/>
          </p:nvSpPr>
          <p:spPr>
            <a:xfrm>
              <a:off x="7940408" y="3676382"/>
              <a:ext cx="924005" cy="1626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F10CA338-5554-8546-8AD6-614FBDC95733}"/>
                </a:ext>
              </a:extLst>
            </p:cNvPr>
            <p:cNvSpPr/>
            <p:nvPr/>
          </p:nvSpPr>
          <p:spPr>
            <a:xfrm>
              <a:off x="7222672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D109CB26-F144-D24C-9468-60C4EF0E73C7}"/>
                </a:ext>
              </a:extLst>
            </p:cNvPr>
            <p:cNvSpPr/>
            <p:nvPr/>
          </p:nvSpPr>
          <p:spPr>
            <a:xfrm>
              <a:off x="8724428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D7765B3-0542-E748-9921-93FCA734AB93}"/>
                </a:ext>
              </a:extLst>
            </p:cNvPr>
            <p:cNvSpPr/>
            <p:nvPr/>
          </p:nvSpPr>
          <p:spPr>
            <a:xfrm>
              <a:off x="7409650" y="3627863"/>
              <a:ext cx="252519" cy="445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B8A489E-C750-BE4A-9257-151F712A46DE}"/>
                </a:ext>
              </a:extLst>
            </p:cNvPr>
            <p:cNvSpPr/>
            <p:nvPr/>
          </p:nvSpPr>
          <p:spPr>
            <a:xfrm flipV="1">
              <a:off x="9167385" y="2941319"/>
              <a:ext cx="252519" cy="445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0E6B1A0-F512-E44B-85F9-69957E1DE146}"/>
                </a:ext>
              </a:extLst>
            </p:cNvPr>
            <p:cNvSpPr/>
            <p:nvPr/>
          </p:nvSpPr>
          <p:spPr>
            <a:xfrm>
              <a:off x="8281468" y="3839006"/>
              <a:ext cx="252519" cy="2345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58D408E-90CD-6649-9172-AF44AD207893}"/>
              </a:ext>
            </a:extLst>
          </p:cNvPr>
          <p:cNvSpPr txBox="1"/>
          <p:nvPr/>
        </p:nvSpPr>
        <p:spPr>
          <a:xfrm>
            <a:off x="2784438" y="1055431"/>
            <a:ext cx="151996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Gate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7073-37D5-1D4E-AC61-829C2F2F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thin film transistor topology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746F45-F078-6A41-9E69-7882DF351938}"/>
              </a:ext>
            </a:extLst>
          </p:cNvPr>
          <p:cNvSpPr txBox="1"/>
          <p:nvPr/>
        </p:nvSpPr>
        <p:spPr>
          <a:xfrm>
            <a:off x="8504718" y="1052407"/>
            <a:ext cx="148790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Gate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B43EAF-B15C-C64E-AB0B-8B50412A3F68}"/>
              </a:ext>
            </a:extLst>
          </p:cNvPr>
          <p:cNvSpPr txBox="1"/>
          <p:nvPr/>
        </p:nvSpPr>
        <p:spPr>
          <a:xfrm>
            <a:off x="5894067" y="4054048"/>
            <a:ext cx="99257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492592-6F3E-8547-A33B-E982D0EF1CBF}"/>
              </a:ext>
            </a:extLst>
          </p:cNvPr>
          <p:cNvSpPr txBox="1"/>
          <p:nvPr/>
        </p:nvSpPr>
        <p:spPr>
          <a:xfrm>
            <a:off x="2585754" y="2874900"/>
            <a:ext cx="204895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 Front Gate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4BE6DD-811B-E64E-A93A-CA74A1C4715B}"/>
              </a:ext>
            </a:extLst>
          </p:cNvPr>
          <p:cNvSpPr txBox="1"/>
          <p:nvPr/>
        </p:nvSpPr>
        <p:spPr>
          <a:xfrm>
            <a:off x="8318072" y="2829871"/>
            <a:ext cx="171874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Gate II</a:t>
            </a:r>
          </a:p>
        </p:txBody>
      </p:sp>
    </p:spTree>
    <p:extLst>
      <p:ext uri="{BB962C8B-B14F-4D97-AF65-F5344CB8AC3E}">
        <p14:creationId xmlns:p14="http://schemas.microsoft.com/office/powerpoint/2010/main" val="16452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9CA-01B7-6D47-A77D-845F6F30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384D7-E9DB-154E-B693-499FFCAF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3DIC</a:t>
            </a:r>
          </a:p>
          <a:p>
            <a:pPr lvl="1"/>
            <a:r>
              <a:rPr lang="en-US" dirty="0"/>
              <a:t>Monolithic    </a:t>
            </a:r>
            <a:r>
              <a:rPr lang="en-US" dirty="0">
                <a:solidFill>
                  <a:srgbClr val="C00000"/>
                </a:solidFill>
              </a:rPr>
              <a:t>√</a:t>
            </a:r>
          </a:p>
          <a:p>
            <a:pPr lvl="1"/>
            <a:r>
              <a:rPr lang="en-US" dirty="0"/>
              <a:t>Stacked</a:t>
            </a:r>
          </a:p>
          <a:p>
            <a:r>
              <a:rPr lang="en-US" dirty="0"/>
              <a:t>Monolithic</a:t>
            </a:r>
          </a:p>
          <a:p>
            <a:pPr lvl="1"/>
            <a:r>
              <a:rPr lang="en-US" dirty="0"/>
              <a:t>Gate oxide division</a:t>
            </a:r>
          </a:p>
          <a:p>
            <a:pPr lvl="1"/>
            <a:r>
              <a:rPr lang="en-US" dirty="0"/>
              <a:t>Function block division </a:t>
            </a:r>
          </a:p>
          <a:p>
            <a:pPr lvl="1"/>
            <a:r>
              <a:rPr lang="en-US" dirty="0"/>
              <a:t>HVT Type  </a:t>
            </a:r>
            <a:r>
              <a:rPr lang="en-US" dirty="0">
                <a:solidFill>
                  <a:srgbClr val="C00000"/>
                </a:solidFill>
              </a:rPr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5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1F97D-39F5-4250-A3B3-3133EF11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763" y="674254"/>
            <a:ext cx="7712402" cy="3797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FF4BF-68EB-44DE-96DA-89B7BC67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965200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Design Rules for SXP 3DIC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5D6A-A87E-482F-A37E-F4717947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4560"/>
            <a:ext cx="4866640" cy="5801359"/>
          </a:xfrm>
        </p:spPr>
        <p:txBody>
          <a:bodyPr>
            <a:normAutofit/>
          </a:bodyPr>
          <a:lstStyle/>
          <a:p>
            <a:r>
              <a:rPr lang="en-US" sz="1600" dirty="0"/>
              <a:t>Follow design rules for ALF CMOS for lower and upper deck CMOS.</a:t>
            </a:r>
          </a:p>
          <a:p>
            <a:pPr lvl="1"/>
            <a:r>
              <a:rPr lang="en-US" sz="1600" dirty="0"/>
              <a:t>Upper deck HV only.</a:t>
            </a:r>
          </a:p>
          <a:p>
            <a:pPr lvl="1"/>
            <a:r>
              <a:rPr lang="en-US" sz="1600" dirty="0"/>
              <a:t>Lower Deck HV + LV.</a:t>
            </a:r>
          </a:p>
          <a:p>
            <a:r>
              <a:rPr lang="en-US" sz="1600" dirty="0"/>
              <a:t>Map metal design rules as shown in the figure.</a:t>
            </a:r>
          </a:p>
          <a:p>
            <a:r>
              <a:rPr lang="en-US" sz="1600" dirty="0"/>
              <a:t>Introduce new con2/v3 rules</a:t>
            </a:r>
          </a:p>
          <a:p>
            <a:pPr lvl="1"/>
            <a:r>
              <a:rPr lang="en-US" sz="1600" dirty="0"/>
              <a:t>Con2 =&gt; same rules as CON, except interacts with upper deck CMOS ONLY. Connects upper decks Diffusion/poly to M4.</a:t>
            </a:r>
          </a:p>
          <a:p>
            <a:pPr lvl="1"/>
            <a:r>
              <a:rPr lang="en-US" sz="1600" dirty="0"/>
              <a:t>Via3 connect M3 directly to M4.</a:t>
            </a:r>
          </a:p>
          <a:p>
            <a:pPr lvl="2"/>
            <a:r>
              <a:rPr lang="en-US" sz="1400" dirty="0"/>
              <a:t>Via3 Size: 2x2, Space 3.0</a:t>
            </a:r>
          </a:p>
          <a:p>
            <a:pPr lvl="2"/>
            <a:r>
              <a:rPr lang="en-US" sz="1400" dirty="0"/>
              <a:t>M3 overlap of V3 1.0.</a:t>
            </a:r>
          </a:p>
          <a:p>
            <a:pPr lvl="2"/>
            <a:r>
              <a:rPr lang="en-US" sz="1400" dirty="0"/>
              <a:t>M4 coverage of V3: 0.50</a:t>
            </a:r>
          </a:p>
          <a:p>
            <a:pPr lvl="2"/>
            <a:r>
              <a:rPr lang="en-US" sz="1400" dirty="0"/>
              <a:t>Via3 Space to upper deck Diff/Poly 2.0.</a:t>
            </a:r>
          </a:p>
        </p:txBody>
      </p:sp>
    </p:spTree>
    <p:extLst>
      <p:ext uri="{BB962C8B-B14F-4D97-AF65-F5344CB8AC3E}">
        <p14:creationId xmlns:p14="http://schemas.microsoft.com/office/powerpoint/2010/main" val="2734040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C2B5-4425-4F74-91C7-3C81EC99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B51C-4F32-FE4B-ABE4-C313193A2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C7419-0BAF-984E-A268-DB6C4F7B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3DXP Component Organization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0CB8A79-8B47-D148-9728-EA1B80290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824" y="4834621"/>
            <a:ext cx="4678669" cy="1453147"/>
          </a:xfrm>
        </p:spPr>
        <p:txBody>
          <a:bodyPr/>
          <a:lstStyle/>
          <a:p>
            <a:r>
              <a:rPr lang="en-US" sz="1600" dirty="0"/>
              <a:t>Die size = 200mm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Shaded area is global ~ 17mm</a:t>
            </a:r>
            <a:r>
              <a:rPr lang="en-US" sz="1600" baseline="30000" dirty="0"/>
              <a:t>2</a:t>
            </a:r>
            <a:endParaRPr lang="en-US" sz="1600" dirty="0"/>
          </a:p>
          <a:p>
            <a:r>
              <a:rPr lang="en-US" sz="1600" dirty="0"/>
              <a:t>4KTiles  (64K Patches) occupy ~155mm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Routing takes ~20mm</a:t>
            </a:r>
            <a:r>
              <a:rPr lang="en-US" sz="1600" baseline="30000" dirty="0"/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E31DEE-F9AA-444E-B71C-ACD9C2D5CC25}"/>
              </a:ext>
            </a:extLst>
          </p:cNvPr>
          <p:cNvGrpSpPr/>
          <p:nvPr/>
        </p:nvGrpSpPr>
        <p:grpSpPr>
          <a:xfrm>
            <a:off x="323455" y="1383599"/>
            <a:ext cx="6945671" cy="3222250"/>
            <a:chOff x="323455" y="1383599"/>
            <a:chExt cx="6945671" cy="322225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8A5B9A5-A735-3A4A-A274-3B6CD6184C3C}"/>
                </a:ext>
              </a:extLst>
            </p:cNvPr>
            <p:cNvSpPr/>
            <p:nvPr/>
          </p:nvSpPr>
          <p:spPr>
            <a:xfrm>
              <a:off x="411125" y="2300176"/>
              <a:ext cx="1066794" cy="934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Command / </a:t>
              </a:r>
            </a:p>
            <a:p>
              <a:pPr algn="ctr"/>
              <a:r>
                <a:rPr lang="en-US" sz="1200" dirty="0"/>
                <a:t>Data </a:t>
              </a:r>
            </a:p>
            <a:p>
              <a:pPr algn="ctr"/>
              <a:r>
                <a:rPr lang="en-US" sz="1200" dirty="0"/>
                <a:t>Interface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3C7F8D9-36C5-8840-8ADE-3E161BC321ED}"/>
                </a:ext>
              </a:extLst>
            </p:cNvPr>
            <p:cNvSpPr/>
            <p:nvPr/>
          </p:nvSpPr>
          <p:spPr>
            <a:xfrm>
              <a:off x="1630324" y="3474038"/>
              <a:ext cx="1109157" cy="67733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State Machine</a:t>
              </a:r>
            </a:p>
            <a:p>
              <a:pPr algn="ctr"/>
              <a:r>
                <a:rPr lang="en-US" sz="1200" dirty="0"/>
                <a:t>(Instruction)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3220DFB-785D-5943-832F-C591CD1CE814}"/>
                </a:ext>
              </a:extLst>
            </p:cNvPr>
            <p:cNvSpPr/>
            <p:nvPr/>
          </p:nvSpPr>
          <p:spPr>
            <a:xfrm>
              <a:off x="1757455" y="1540860"/>
              <a:ext cx="822216" cy="39359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Buffer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E7BCFF-01E4-8649-AAD0-1B66CB1000DF}"/>
                </a:ext>
              </a:extLst>
            </p:cNvPr>
            <p:cNvSpPr/>
            <p:nvPr/>
          </p:nvSpPr>
          <p:spPr>
            <a:xfrm>
              <a:off x="1773794" y="2436740"/>
              <a:ext cx="822216" cy="66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Address Tag</a:t>
              </a:r>
            </a:p>
          </p:txBody>
        </p: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58D0B53A-EFFF-0943-85ED-4989906CBBA3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 flipV="1">
              <a:off x="1477919" y="2767490"/>
              <a:ext cx="29587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E80F8438-5880-F546-A4FB-9D11B000056A}"/>
                </a:ext>
              </a:extLst>
            </p:cNvPr>
            <p:cNvCxnSpPr>
              <a:cxnSpLocks/>
              <a:stCxn id="5" idx="2"/>
              <a:endCxn id="6" idx="1"/>
            </p:cNvCxnSpPr>
            <p:nvPr/>
          </p:nvCxnSpPr>
          <p:spPr>
            <a:xfrm rot="16200000" flipH="1">
              <a:off x="998474" y="3180853"/>
              <a:ext cx="577898" cy="685802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EB41C80A-E310-4841-8007-B0782A396654}"/>
                </a:ext>
              </a:extLst>
            </p:cNvPr>
            <p:cNvCxnSpPr>
              <a:cxnSpLocks/>
              <a:stCxn id="5" idx="0"/>
              <a:endCxn id="7" idx="1"/>
            </p:cNvCxnSpPr>
            <p:nvPr/>
          </p:nvCxnSpPr>
          <p:spPr>
            <a:xfrm rot="5400000" flipH="1" flipV="1">
              <a:off x="1069729" y="1612451"/>
              <a:ext cx="562519" cy="812933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BB53CEE-D9A0-D04D-AA01-9587E8873162}"/>
                </a:ext>
              </a:extLst>
            </p:cNvPr>
            <p:cNvSpPr/>
            <p:nvPr/>
          </p:nvSpPr>
          <p:spPr>
            <a:xfrm>
              <a:off x="4874641" y="2055249"/>
              <a:ext cx="707966" cy="6773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Global MUX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C667FE0-90D2-F243-A459-DB8FAD906D37}"/>
                </a:ext>
              </a:extLst>
            </p:cNvPr>
            <p:cNvSpPr/>
            <p:nvPr/>
          </p:nvSpPr>
          <p:spPr>
            <a:xfrm>
              <a:off x="3069761" y="2563800"/>
              <a:ext cx="822711" cy="6773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Analog / control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44191798-0A7C-1F4A-8D0E-05ECB7A5EC16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 flipV="1">
              <a:off x="2739481" y="2902465"/>
              <a:ext cx="330280" cy="9102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D6B8C851-EF87-2F47-B47C-658AD17FB5F8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 rot="16200000" flipH="1">
              <a:off x="1997003" y="3286138"/>
              <a:ext cx="37579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DF01B727-E5CE-7445-BC9C-0B568CD65505}"/>
                </a:ext>
              </a:extLst>
            </p:cNvPr>
            <p:cNvCxnSpPr>
              <a:cxnSpLocks/>
              <a:stCxn id="13" idx="3"/>
              <a:endCxn id="12" idx="1"/>
            </p:cNvCxnSpPr>
            <p:nvPr/>
          </p:nvCxnSpPr>
          <p:spPr>
            <a:xfrm flipV="1">
              <a:off x="3892472" y="2393913"/>
              <a:ext cx="982169" cy="508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CCB3CC4A-5F5C-0942-A2F6-49E7DFAABFED}"/>
                </a:ext>
              </a:extLst>
            </p:cNvPr>
            <p:cNvCxnSpPr>
              <a:cxnSpLocks/>
              <a:stCxn id="20" idx="2"/>
              <a:endCxn id="18" idx="2"/>
            </p:cNvCxnSpPr>
            <p:nvPr/>
          </p:nvCxnSpPr>
          <p:spPr>
            <a:xfrm rot="5400000" flipH="1" flipV="1">
              <a:off x="5383385" y="2689434"/>
              <a:ext cx="1062904" cy="1372428"/>
            </a:xfrm>
            <a:prstGeom prst="bentConnector3">
              <a:avLst>
                <a:gd name="adj1" fmla="val -21507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336272B-83DE-734B-A61F-7CFAC86E7C7C}"/>
                </a:ext>
              </a:extLst>
            </p:cNvPr>
            <p:cNvSpPr/>
            <p:nvPr/>
          </p:nvSpPr>
          <p:spPr>
            <a:xfrm>
              <a:off x="5932976" y="1383599"/>
              <a:ext cx="1336150" cy="1460597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64Mb/tile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4X4 Patches/Tile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Patch footprint is ~[50µm]</a:t>
              </a:r>
              <a:r>
                <a:rPr lang="en-US" sz="12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41P node</a:t>
              </a:r>
              <a:endPara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58CCE3E-C902-2049-949A-8895FC121AC8}"/>
                </a:ext>
              </a:extLst>
            </p:cNvPr>
            <p:cNvCxnSpPr>
              <a:cxnSpLocks/>
              <a:stCxn id="13" idx="0"/>
              <a:endCxn id="24" idx="2"/>
            </p:cNvCxnSpPr>
            <p:nvPr/>
          </p:nvCxnSpPr>
          <p:spPr>
            <a:xfrm rot="5400000" flipH="1" flipV="1">
              <a:off x="3166444" y="2249127"/>
              <a:ext cx="62934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7717209-F0AD-C24C-80D2-C3D2293E1299}"/>
                </a:ext>
              </a:extLst>
            </p:cNvPr>
            <p:cNvSpPr/>
            <p:nvPr/>
          </p:nvSpPr>
          <p:spPr>
            <a:xfrm>
              <a:off x="4874640" y="3245584"/>
              <a:ext cx="707966" cy="661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MUX</a:t>
              </a:r>
            </a:p>
          </p:txBody>
        </p: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594884BB-5EA8-9D44-A321-FB0697DD2956}"/>
                </a:ext>
              </a:extLst>
            </p:cNvPr>
            <p:cNvCxnSpPr>
              <a:cxnSpLocks/>
              <a:stCxn id="13" idx="2"/>
              <a:endCxn id="20" idx="1"/>
            </p:cNvCxnSpPr>
            <p:nvPr/>
          </p:nvCxnSpPr>
          <p:spPr>
            <a:xfrm rot="16200000" flipH="1">
              <a:off x="4010272" y="2711973"/>
              <a:ext cx="335213" cy="139352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A25E2392-5A67-8144-A85B-F10EBBFAB97B}"/>
                </a:ext>
              </a:extLst>
            </p:cNvPr>
            <p:cNvCxnSpPr>
              <a:cxnSpLocks/>
              <a:stCxn id="7" idx="3"/>
              <a:endCxn id="24" idx="1"/>
            </p:cNvCxnSpPr>
            <p:nvPr/>
          </p:nvCxnSpPr>
          <p:spPr>
            <a:xfrm flipV="1">
              <a:off x="2579671" y="1737656"/>
              <a:ext cx="49009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644DB996-0AEA-7440-9B06-D7EA60681EB2}"/>
                </a:ext>
              </a:extLst>
            </p:cNvPr>
            <p:cNvCxnSpPr>
              <a:cxnSpLocks/>
              <a:stCxn id="12" idx="2"/>
              <a:endCxn id="20" idx="0"/>
            </p:cNvCxnSpPr>
            <p:nvPr/>
          </p:nvCxnSpPr>
          <p:spPr>
            <a:xfrm rot="5400000">
              <a:off x="4972121" y="2989080"/>
              <a:ext cx="51300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2D736FF-196D-1E4E-90DB-E73218BF254C}"/>
                </a:ext>
              </a:extLst>
            </p:cNvPr>
            <p:cNvSpPr/>
            <p:nvPr/>
          </p:nvSpPr>
          <p:spPr>
            <a:xfrm>
              <a:off x="3069762" y="1540859"/>
              <a:ext cx="822711" cy="393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Read / Write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939C2841-E239-E942-9DEE-6A745822D738}"/>
                </a:ext>
              </a:extLst>
            </p:cNvPr>
            <p:cNvCxnSpPr>
              <a:cxnSpLocks/>
              <a:stCxn id="24" idx="3"/>
              <a:endCxn id="12" idx="0"/>
            </p:cNvCxnSpPr>
            <p:nvPr/>
          </p:nvCxnSpPr>
          <p:spPr>
            <a:xfrm>
              <a:off x="3892473" y="1737656"/>
              <a:ext cx="1336151" cy="317593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3A9486B-E8B9-8B47-8885-C6517B003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5686" y="2327476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C6ED4C-4E1A-DA42-88CC-E81021326198}"/>
                </a:ext>
              </a:extLst>
            </p:cNvPr>
            <p:cNvSpPr txBox="1"/>
            <p:nvPr/>
          </p:nvSpPr>
          <p:spPr>
            <a:xfrm flipH="1">
              <a:off x="5586254" y="3515293"/>
              <a:ext cx="9628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1K/Patch</a:t>
              </a:r>
            </a:p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On Pitch Via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3E6296-3C85-F84C-9432-151DB4D9A719}"/>
                </a:ext>
              </a:extLst>
            </p:cNvPr>
            <p:cNvSpPr txBox="1"/>
            <p:nvPr/>
          </p:nvSpPr>
          <p:spPr>
            <a:xfrm flipH="1">
              <a:off x="5311205" y="2902464"/>
              <a:ext cx="729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32/Patch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97EC86F-24EA-B443-BD5D-27BBA6701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2899" y="3532010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38C57C-EF7B-774E-8941-BC0E246F1750}"/>
                </a:ext>
              </a:extLst>
            </p:cNvPr>
            <p:cNvSpPr txBox="1"/>
            <p:nvPr/>
          </p:nvSpPr>
          <p:spPr>
            <a:xfrm flipH="1">
              <a:off x="4026842" y="3255677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2D0B94-511E-9348-BC00-F4349B57CC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663" y="295582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AF8008D-5266-2B42-BE1B-DCB5C8597BF3}"/>
                </a:ext>
              </a:extLst>
            </p:cNvPr>
            <p:cNvSpPr/>
            <p:nvPr/>
          </p:nvSpPr>
          <p:spPr>
            <a:xfrm>
              <a:off x="2637577" y="4379822"/>
              <a:ext cx="610501" cy="2260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LVT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8F539B-9A86-7C41-9DDA-DFEBAFE1E531}"/>
                </a:ext>
              </a:extLst>
            </p:cNvPr>
            <p:cNvSpPr/>
            <p:nvPr/>
          </p:nvSpPr>
          <p:spPr>
            <a:xfrm>
              <a:off x="3386269" y="4379821"/>
              <a:ext cx="610501" cy="226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Mixed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7207FC0-6CFE-FA41-974B-9CC760F5C6FF}"/>
                </a:ext>
              </a:extLst>
            </p:cNvPr>
            <p:cNvSpPr/>
            <p:nvPr/>
          </p:nvSpPr>
          <p:spPr>
            <a:xfrm>
              <a:off x="4134961" y="4379821"/>
              <a:ext cx="610501" cy="2260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0177DD8-C057-904E-BF1A-4F85D81F9D9C}"/>
                </a:ext>
              </a:extLst>
            </p:cNvPr>
            <p:cNvSpPr txBox="1"/>
            <p:nvPr/>
          </p:nvSpPr>
          <p:spPr>
            <a:xfrm flipH="1">
              <a:off x="4084217" y="2113300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4C70D4-97D4-7448-9749-132A5480A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1725" y="3504739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Elbow Connector 294">
              <a:extLst>
                <a:ext uri="{FF2B5EF4-FFF2-40B4-BE49-F238E27FC236}">
                  <a16:creationId xmlns:a16="http://schemas.microsoft.com/office/drawing/2014/main" id="{263EDA28-89A2-BB48-90D3-2813B772E18C}"/>
                </a:ext>
              </a:extLst>
            </p:cNvPr>
            <p:cNvCxnSpPr>
              <a:cxnSpLocks/>
            </p:cNvCxnSpPr>
            <p:nvPr/>
          </p:nvCxnSpPr>
          <p:spPr>
            <a:xfrm>
              <a:off x="690975" y="4579087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Elbow Connector 296">
              <a:extLst>
                <a:ext uri="{FF2B5EF4-FFF2-40B4-BE49-F238E27FC236}">
                  <a16:creationId xmlns:a16="http://schemas.microsoft.com/office/drawing/2014/main" id="{FD0EAF92-5024-6A43-A8EA-66DF597B6DC3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31" y="4580091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C0CB11FD-5CE1-9342-A2CD-69F6454F6236}"/>
                </a:ext>
              </a:extLst>
            </p:cNvPr>
            <p:cNvSpPr/>
            <p:nvPr/>
          </p:nvSpPr>
          <p:spPr>
            <a:xfrm>
              <a:off x="837145" y="4384895"/>
              <a:ext cx="51943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HiZ</a:t>
              </a: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C42699F6-ADE4-EF43-B594-34ADD3FBD370}"/>
                </a:ext>
              </a:extLst>
            </p:cNvPr>
            <p:cNvSpPr/>
            <p:nvPr/>
          </p:nvSpPr>
          <p:spPr>
            <a:xfrm>
              <a:off x="1817938" y="4389475"/>
              <a:ext cx="5338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LoZ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10D1E8-B5F8-1B42-AB2D-A27B7260FAEA}"/>
                </a:ext>
              </a:extLst>
            </p:cNvPr>
            <p:cNvSpPr/>
            <p:nvPr/>
          </p:nvSpPr>
          <p:spPr>
            <a:xfrm>
              <a:off x="323455" y="1447397"/>
              <a:ext cx="2543498" cy="2805659"/>
            </a:xfrm>
            <a:prstGeom prst="rect">
              <a:avLst/>
            </a:prstGeom>
            <a:solidFill>
              <a:srgbClr val="A8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E4A2A3-13EA-4D4A-BA97-BFB38F594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739" y="166205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AF0299-D365-244E-A1E4-8AC46026EFD4}"/>
                </a:ext>
              </a:extLst>
            </p:cNvPr>
            <p:cNvSpPr txBox="1"/>
            <p:nvPr/>
          </p:nvSpPr>
          <p:spPr>
            <a:xfrm flipH="1">
              <a:off x="4325814" y="1511879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1/Tile</a:t>
              </a:r>
            </a:p>
          </p:txBody>
        </p:sp>
      </p:grpSp>
      <p:pic>
        <p:nvPicPr>
          <p:cNvPr id="44" name="Picture 4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B74EC61-C72D-8C4D-92B7-3A61177F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74" y="1196319"/>
            <a:ext cx="2772124" cy="2956933"/>
          </a:xfrm>
          <a:prstGeom prst="rect">
            <a:avLst/>
          </a:prstGeom>
        </p:spPr>
      </p:pic>
      <p:pic>
        <p:nvPicPr>
          <p:cNvPr id="3" name="Picture 2" descr="A bathroom with a brick wall&#10;&#10;Description automatically generated">
            <a:extLst>
              <a:ext uri="{FF2B5EF4-FFF2-40B4-BE49-F238E27FC236}">
                <a16:creationId xmlns:a16="http://schemas.microsoft.com/office/drawing/2014/main" id="{1F705587-85F7-BA41-9E68-0CB3B2E00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5246" r="26158" b="18705"/>
          <a:stretch/>
        </p:blipFill>
        <p:spPr>
          <a:xfrm rot="5400000">
            <a:off x="8621105" y="4403863"/>
            <a:ext cx="1715264" cy="13935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AEF968A-7515-1D4A-8375-2CD3B8666AF7}"/>
              </a:ext>
            </a:extLst>
          </p:cNvPr>
          <p:cNvSpPr/>
          <p:nvPr/>
        </p:nvSpPr>
        <p:spPr>
          <a:xfrm>
            <a:off x="8781977" y="5815198"/>
            <a:ext cx="1393520" cy="143057"/>
          </a:xfrm>
          <a:prstGeom prst="rect">
            <a:avLst/>
          </a:prstGeom>
          <a:solidFill>
            <a:srgbClr val="A8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FA0C-9390-4BCD-BDD5-3D779EC8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BD736-30CF-4A74-AEAC-F155EA83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65" y="914400"/>
            <a:ext cx="7252335" cy="55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3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702E59-09A3-4367-836A-F86C12EC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3000"/>
            <a:ext cx="6713305" cy="5111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DFC2B5-4425-4F74-91C7-3C81EC99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Algo SL SG SP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10E4FB-2CAD-461E-9306-6B46AF4CAA60}"/>
              </a:ext>
            </a:extLst>
          </p:cNvPr>
          <p:cNvSpPr/>
          <p:nvPr/>
        </p:nvSpPr>
        <p:spPr>
          <a:xfrm>
            <a:off x="6400800" y="4648200"/>
            <a:ext cx="28194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EC56E-49C0-45D5-8256-6C5B663715EB}"/>
              </a:ext>
            </a:extLst>
          </p:cNvPr>
          <p:cNvSpPr txBox="1"/>
          <p:nvPr/>
        </p:nvSpPr>
        <p:spPr>
          <a:xfrm>
            <a:off x="7924800" y="5486400"/>
            <a:ext cx="1348446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this</a:t>
            </a:r>
            <a:br>
              <a:rPr lang="en-US" dirty="0"/>
            </a:br>
            <a:r>
              <a:rPr lang="en-US" dirty="0"/>
              <a:t>work?</a:t>
            </a:r>
          </a:p>
        </p:txBody>
      </p:sp>
    </p:spTree>
    <p:extLst>
      <p:ext uri="{BB962C8B-B14F-4D97-AF65-F5344CB8AC3E}">
        <p14:creationId xmlns:p14="http://schemas.microsoft.com/office/powerpoint/2010/main" val="2099036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821233-A1A4-494C-B296-2CE3DB731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40" y="0"/>
            <a:ext cx="6867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B5CDB-2258-4830-87F6-C89DDED3C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64" y="0"/>
            <a:ext cx="694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1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B1E98-13B5-448D-B1E3-06ACCFD9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89" y="0"/>
            <a:ext cx="698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9D1F8-6696-48CC-8A1B-FD423192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373337"/>
            <a:ext cx="7568045" cy="838200"/>
          </a:xfrm>
        </p:spPr>
        <p:txBody>
          <a:bodyPr/>
          <a:lstStyle/>
          <a:p>
            <a:r>
              <a:rPr lang="en-US" dirty="0"/>
              <a:t>P1240/ALF32 Decoder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25D54-EA2F-4396-A6FE-E22BB660C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9" y="1705663"/>
            <a:ext cx="4605716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46915C-0F92-4C81-9C94-D0826E2F2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50" y="1477062"/>
            <a:ext cx="2018530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315822-801F-4019-BFB2-C471098A8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50" y="3686862"/>
            <a:ext cx="200519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93967D-99F8-4167-9C48-BDF7CCAB1C00}"/>
              </a:ext>
            </a:extLst>
          </p:cNvPr>
          <p:cNvSpPr txBox="1"/>
          <p:nvPr/>
        </p:nvSpPr>
        <p:spPr>
          <a:xfrm flipH="1">
            <a:off x="9286350" y="5668062"/>
            <a:ext cx="2159112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FB894-19A1-4D08-BF19-D4DA452FDAD7}"/>
              </a:ext>
            </a:extLst>
          </p:cNvPr>
          <p:cNvSpPr txBox="1"/>
          <p:nvPr/>
        </p:nvSpPr>
        <p:spPr>
          <a:xfrm>
            <a:off x="9016184" y="943662"/>
            <a:ext cx="2393029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Tile of 3DXP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398CCD-F8E5-4658-8C14-F19C10B14D7A}"/>
              </a:ext>
            </a:extLst>
          </p:cNvPr>
          <p:cNvSpPr txBox="1"/>
          <p:nvPr/>
        </p:nvSpPr>
        <p:spPr>
          <a:xfrm>
            <a:off x="4994765" y="2779390"/>
            <a:ext cx="4137671" cy="1099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16k Sel. + 16k </a:t>
            </a:r>
            <a:r>
              <a:rPr lang="en-US" dirty="0" err="1"/>
              <a:t>Desel</a:t>
            </a:r>
            <a:r>
              <a:rPr lang="en-US" dirty="0"/>
              <a:t>. Per 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4096 tiles/die.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130mm</a:t>
            </a:r>
            <a:r>
              <a:rPr lang="en-US" baseline="30000" dirty="0"/>
              <a:t>2</a:t>
            </a:r>
            <a:r>
              <a:rPr lang="en-US" dirty="0"/>
              <a:t> area for decoders</a:t>
            </a:r>
          </a:p>
        </p:txBody>
      </p:sp>
    </p:spTree>
    <p:extLst>
      <p:ext uri="{BB962C8B-B14F-4D97-AF65-F5344CB8AC3E}">
        <p14:creationId xmlns:p14="http://schemas.microsoft.com/office/powerpoint/2010/main" val="322734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4CDC6A-2EA0-48A3-8B1D-A0EB9400B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r="55768"/>
          <a:stretch/>
        </p:blipFill>
        <p:spPr>
          <a:xfrm>
            <a:off x="2467047" y="2183344"/>
            <a:ext cx="1744334" cy="289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25D2F3-27A6-BE4C-9B8D-99E42423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8" t="8510" r="-1053"/>
          <a:stretch/>
        </p:blipFill>
        <p:spPr>
          <a:xfrm rot="5400000" flipV="1">
            <a:off x="5918070" y="-326267"/>
            <a:ext cx="1785867" cy="289560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609D5ED-697B-1E48-943D-BA6A03346D65}"/>
              </a:ext>
            </a:extLst>
          </p:cNvPr>
          <p:cNvGrpSpPr/>
          <p:nvPr/>
        </p:nvGrpSpPr>
        <p:grpSpPr>
          <a:xfrm>
            <a:off x="5334001" y="1961253"/>
            <a:ext cx="1616148" cy="3033191"/>
            <a:chOff x="6172201" y="2133170"/>
            <a:chExt cx="1828799" cy="43434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F5E81B-80CF-4D47-B704-57D5DBABE817}"/>
                </a:ext>
              </a:extLst>
            </p:cNvPr>
            <p:cNvCxnSpPr/>
            <p:nvPr/>
          </p:nvCxnSpPr>
          <p:spPr>
            <a:xfrm>
              <a:off x="7086600" y="2133170"/>
              <a:ext cx="0" cy="34290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A9171E-6B88-E747-B5BE-33A9B4C9A55E}"/>
                </a:ext>
              </a:extLst>
            </p:cNvPr>
            <p:cNvCxnSpPr/>
            <p:nvPr/>
          </p:nvCxnSpPr>
          <p:spPr>
            <a:xfrm>
              <a:off x="7239000" y="22855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CDE620-D63A-3344-A084-D48F28115C57}"/>
                </a:ext>
              </a:extLst>
            </p:cNvPr>
            <p:cNvCxnSpPr/>
            <p:nvPr/>
          </p:nvCxnSpPr>
          <p:spPr>
            <a:xfrm>
              <a:off x="7391400" y="24379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D00DA9-AFB5-BE40-BDED-CEF36BAC5B4D}"/>
                </a:ext>
              </a:extLst>
            </p:cNvPr>
            <p:cNvCxnSpPr/>
            <p:nvPr/>
          </p:nvCxnSpPr>
          <p:spPr>
            <a:xfrm>
              <a:off x="7543800" y="25903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68D406-2947-2F4D-A7D8-F48F5CCF3198}"/>
                </a:ext>
              </a:extLst>
            </p:cNvPr>
            <p:cNvCxnSpPr/>
            <p:nvPr/>
          </p:nvCxnSpPr>
          <p:spPr>
            <a:xfrm>
              <a:off x="7696200" y="27427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A44EE7-A701-E445-94A0-FCBBDA5DF9E6}"/>
                </a:ext>
              </a:extLst>
            </p:cNvPr>
            <p:cNvCxnSpPr/>
            <p:nvPr/>
          </p:nvCxnSpPr>
          <p:spPr>
            <a:xfrm>
              <a:off x="7848600" y="28951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F81215-866B-7A4D-BDDC-D6BED184F65F}"/>
                </a:ext>
              </a:extLst>
            </p:cNvPr>
            <p:cNvCxnSpPr/>
            <p:nvPr/>
          </p:nvCxnSpPr>
          <p:spPr>
            <a:xfrm>
              <a:off x="8001000" y="30475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E98763-5773-AD48-A31A-F3FC79A1B214}"/>
                </a:ext>
              </a:extLst>
            </p:cNvPr>
            <p:cNvGrpSpPr/>
            <p:nvPr/>
          </p:nvGrpSpPr>
          <p:grpSpPr>
            <a:xfrm flipH="1">
              <a:off x="6172201" y="2285570"/>
              <a:ext cx="762000" cy="4191001"/>
              <a:chOff x="7239000" y="2285570"/>
              <a:chExt cx="762000" cy="419100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5F37906-A406-1B4F-9A78-54689A4272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000" y="2285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8BAECA1-D5AC-2C46-896E-8BBD44305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1400" y="24379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44EACF4-096C-1A4B-BD95-6286CBADF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25903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0A8A04C-DC54-6049-91CC-8FFAF0AA97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200" y="27427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7916D4F-D58E-AD45-9A1F-16D0FED531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8600" y="28951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1ECD0CA-8A86-C64E-9D67-63D85AE1A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0" y="3047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ACC1C1-BE3B-754C-8CD9-3845A39B8643}"/>
              </a:ext>
            </a:extLst>
          </p:cNvPr>
          <p:cNvGrpSpPr/>
          <p:nvPr/>
        </p:nvGrpSpPr>
        <p:grpSpPr>
          <a:xfrm rot="16200000">
            <a:off x="5371438" y="1059276"/>
            <a:ext cx="1383560" cy="3973034"/>
            <a:chOff x="6172201" y="2285570"/>
            <a:chExt cx="1981199" cy="449580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421CE0-3665-EB40-91AC-B8FF923A162E}"/>
                </a:ext>
              </a:extLst>
            </p:cNvPr>
            <p:cNvCxnSpPr/>
            <p:nvPr/>
          </p:nvCxnSpPr>
          <p:spPr>
            <a:xfrm>
              <a:off x="7239000" y="2285570"/>
              <a:ext cx="0" cy="34290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8BFC6-5E0F-3646-979B-0317E268FE8B}"/>
                </a:ext>
              </a:extLst>
            </p:cNvPr>
            <p:cNvCxnSpPr/>
            <p:nvPr/>
          </p:nvCxnSpPr>
          <p:spPr>
            <a:xfrm>
              <a:off x="7391400" y="24379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B0405B-EA10-144E-8F22-E8899300E61B}"/>
                </a:ext>
              </a:extLst>
            </p:cNvPr>
            <p:cNvCxnSpPr/>
            <p:nvPr/>
          </p:nvCxnSpPr>
          <p:spPr>
            <a:xfrm>
              <a:off x="7543800" y="25903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C38267F-3E97-AA4E-BA34-13F3E2D3596B}"/>
                </a:ext>
              </a:extLst>
            </p:cNvPr>
            <p:cNvCxnSpPr/>
            <p:nvPr/>
          </p:nvCxnSpPr>
          <p:spPr>
            <a:xfrm>
              <a:off x="7696200" y="27427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E69D60E-2EF4-424C-BB43-1227C1679687}"/>
                </a:ext>
              </a:extLst>
            </p:cNvPr>
            <p:cNvCxnSpPr/>
            <p:nvPr/>
          </p:nvCxnSpPr>
          <p:spPr>
            <a:xfrm>
              <a:off x="7848600" y="28951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A6AD6C-A59E-E943-90F3-0539EC3CCF84}"/>
                </a:ext>
              </a:extLst>
            </p:cNvPr>
            <p:cNvCxnSpPr/>
            <p:nvPr/>
          </p:nvCxnSpPr>
          <p:spPr>
            <a:xfrm>
              <a:off x="8001000" y="30475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687481-F2AE-BF43-9CDF-A2228E9C674C}"/>
                </a:ext>
              </a:extLst>
            </p:cNvPr>
            <p:cNvCxnSpPr/>
            <p:nvPr/>
          </p:nvCxnSpPr>
          <p:spPr>
            <a:xfrm>
              <a:off x="8153400" y="31999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7D4D888-A523-FC4C-A74C-FDA6345C981B}"/>
                </a:ext>
              </a:extLst>
            </p:cNvPr>
            <p:cNvGrpSpPr/>
            <p:nvPr/>
          </p:nvGrpSpPr>
          <p:grpSpPr>
            <a:xfrm flipH="1">
              <a:off x="6172201" y="2437970"/>
              <a:ext cx="914400" cy="4343401"/>
              <a:chOff x="7239000" y="2285570"/>
              <a:chExt cx="914400" cy="434340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F720E4E-EE89-A141-AFD4-2495D358D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000" y="2285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96D222F-F323-2A4B-8E10-94342020A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1400" y="24379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51C21D1-23C6-E94B-A91D-96C8A81C7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25903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44A79B-925D-2A4F-808D-D5A46FF2A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200" y="27427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BEE1B6E-B6DA-9A46-ADAC-ECE35773AE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8600" y="28951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5696CC2-BE20-2740-84CE-965D22F2B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0" y="3047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64376C4-ED0E-6244-8032-CE9EAFBD4D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400" y="31999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675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4CDC6A-2EA0-48A3-8B1D-A0EB9400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7235553" cy="58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1BAB-0C57-8B48-9122-A9550CC7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Statement and Solution Space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6A41-3855-D44A-A38A-2F8292FA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1219200"/>
            <a:ext cx="10817352" cy="4876800"/>
          </a:xfrm>
        </p:spPr>
        <p:txBody>
          <a:bodyPr/>
          <a:lstStyle/>
          <a:p>
            <a:r>
              <a:rPr lang="en-US" sz="2800" dirty="0"/>
              <a:t>Decoder Scaling becomes cost inhibitive or performance inhibitive</a:t>
            </a:r>
          </a:p>
          <a:p>
            <a:r>
              <a:rPr lang="en-US" sz="2800" dirty="0"/>
              <a:t>Solution Spaces</a:t>
            </a:r>
          </a:p>
          <a:p>
            <a:pPr lvl="1"/>
            <a:r>
              <a:rPr lang="en-US" sz="2800" dirty="0"/>
              <a:t>Si Bulk CMOS augmentation – Trench, </a:t>
            </a:r>
            <a:r>
              <a:rPr lang="en-US" sz="2800" dirty="0" err="1"/>
              <a:t>FinFET</a:t>
            </a:r>
            <a:r>
              <a:rPr lang="en-US" sz="2800" dirty="0"/>
              <a:t>, SOI</a:t>
            </a:r>
          </a:p>
          <a:p>
            <a:pPr lvl="1"/>
            <a:r>
              <a:rPr lang="en-US" sz="2800" dirty="0"/>
              <a:t>3D Integrated circuits – monolithic 3D, stacked 3D, wide E</a:t>
            </a:r>
            <a:r>
              <a:rPr lang="en-US" sz="2800" baseline="-25000" dirty="0"/>
              <a:t>G</a:t>
            </a:r>
            <a:r>
              <a:rPr lang="en-US" sz="2800" dirty="0"/>
              <a:t> FET</a:t>
            </a:r>
            <a:endParaRPr lang="en-US" sz="2800" baseline="-25000" dirty="0"/>
          </a:p>
          <a:p>
            <a:r>
              <a:rPr lang="en-US" sz="2800" dirty="0"/>
              <a:t>Key questions to guide 3DIC strategy development</a:t>
            </a:r>
          </a:p>
          <a:p>
            <a:pPr lvl="1"/>
            <a:r>
              <a:rPr lang="en-US" sz="2800" dirty="0"/>
              <a:t>Which function block can be replaced by thin film transistor.  </a:t>
            </a:r>
          </a:p>
          <a:p>
            <a:pPr lvl="1"/>
            <a:r>
              <a:rPr lang="en-US" sz="2800" dirty="0"/>
              <a:t>What is circuit connectivity between bulk and thin-film devices.</a:t>
            </a:r>
          </a:p>
          <a:p>
            <a:pPr lvl="1"/>
            <a:r>
              <a:rPr lang="en-US" sz="2800" dirty="0"/>
              <a:t>Seeking for modular strategy enabling density and performance scaling roadmap.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084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E68FEA-BC86-40A1-B3FF-2F2AB412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4658148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0D6B8-723A-488F-890B-05D0DEE44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" y="1143000"/>
            <a:ext cx="4627382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41B51-A25D-4C8E-BB6D-59AFD9005BA0}"/>
              </a:ext>
            </a:extLst>
          </p:cNvPr>
          <p:cNvSpPr txBox="1"/>
          <p:nvPr/>
        </p:nvSpPr>
        <p:spPr>
          <a:xfrm>
            <a:off x="1600200" y="609600"/>
            <a:ext cx="215636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0842C-54E7-42E3-9123-D95910D332C8}"/>
              </a:ext>
            </a:extLst>
          </p:cNvPr>
          <p:cNvSpPr txBox="1"/>
          <p:nvPr/>
        </p:nvSpPr>
        <p:spPr>
          <a:xfrm>
            <a:off x="7467600" y="685800"/>
            <a:ext cx="181229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AM1 &amp; AM23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C6F72-2C34-4FF8-9985-F43155BAD6D9}"/>
              </a:ext>
            </a:extLst>
          </p:cNvPr>
          <p:cNvSpPr txBox="1"/>
          <p:nvPr/>
        </p:nvSpPr>
        <p:spPr>
          <a:xfrm>
            <a:off x="5105400" y="381000"/>
            <a:ext cx="111601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A_TILE</a:t>
            </a:r>
          </a:p>
        </p:txBody>
      </p:sp>
    </p:spTree>
    <p:extLst>
      <p:ext uri="{BB962C8B-B14F-4D97-AF65-F5344CB8AC3E}">
        <p14:creationId xmlns:p14="http://schemas.microsoft.com/office/powerpoint/2010/main" val="75325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AE517-6A66-4E5F-870C-68FEA7635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69" y="1194881"/>
            <a:ext cx="4473134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7CE45-7FA6-4144-AC7E-60301B87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3" y="1219200"/>
            <a:ext cx="4425476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837E8-22A7-4828-842F-F5FE1E8B298B}"/>
              </a:ext>
            </a:extLst>
          </p:cNvPr>
          <p:cNvSpPr txBox="1"/>
          <p:nvPr/>
        </p:nvSpPr>
        <p:spPr>
          <a:xfrm>
            <a:off x="1600200" y="609600"/>
            <a:ext cx="215636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D5F24-1A94-448A-A546-8BE01AD67494}"/>
              </a:ext>
            </a:extLst>
          </p:cNvPr>
          <p:cNvSpPr txBox="1"/>
          <p:nvPr/>
        </p:nvSpPr>
        <p:spPr>
          <a:xfrm>
            <a:off x="7467600" y="685800"/>
            <a:ext cx="78425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LVID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E8DDA-4ECA-4BCE-B335-404C19026C5B}"/>
              </a:ext>
            </a:extLst>
          </p:cNvPr>
          <p:cNvSpPr txBox="1"/>
          <p:nvPr/>
        </p:nvSpPr>
        <p:spPr>
          <a:xfrm>
            <a:off x="5105400" y="381000"/>
            <a:ext cx="111601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A_TILE</a:t>
            </a:r>
          </a:p>
        </p:txBody>
      </p:sp>
    </p:spTree>
    <p:extLst>
      <p:ext uri="{BB962C8B-B14F-4D97-AF65-F5344CB8AC3E}">
        <p14:creationId xmlns:p14="http://schemas.microsoft.com/office/powerpoint/2010/main" val="56573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38FE-EBB2-49E7-A448-788528EE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HVT Success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8B020-5501-407A-90E2-E2AC05E86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The goal is to meet or exceed ALF HVT device target spec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Electrical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NMOS: </a:t>
            </a:r>
            <a:r>
              <a:rPr lang="en-US" sz="2800" dirty="0" err="1"/>
              <a:t>Idsat</a:t>
            </a:r>
            <a:r>
              <a:rPr lang="en-US" sz="2800" dirty="0"/>
              <a:t> ~500uA/um &amp; </a:t>
            </a:r>
            <a:r>
              <a:rPr lang="en-US" sz="2800" dirty="0" err="1"/>
              <a:t>Ioff</a:t>
            </a:r>
            <a:r>
              <a:rPr lang="en-US" sz="2800" dirty="0"/>
              <a:t> ~10pA/um at L=350nm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PMOS: </a:t>
            </a:r>
            <a:r>
              <a:rPr lang="en-US" sz="2800" dirty="0" err="1"/>
              <a:t>Idsat</a:t>
            </a:r>
            <a:r>
              <a:rPr lang="en-US" sz="2800" dirty="0"/>
              <a:t> ~ 300uA/um &amp; </a:t>
            </a:r>
            <a:r>
              <a:rPr lang="en-US" sz="2800" dirty="0" err="1"/>
              <a:t>Ioff</a:t>
            </a:r>
            <a:r>
              <a:rPr lang="en-US" sz="2800" dirty="0"/>
              <a:t> ~ 1nA/um at L=350nm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Reliability (7-year AC lifetime)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TDDB (5.3V stress): &lt;100x increase in gate leakage at 5.57V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BTI (5.3V stress): 10% </a:t>
            </a:r>
            <a:r>
              <a:rPr lang="en-US" sz="2800" dirty="0" err="1"/>
              <a:t>Idsat</a:t>
            </a:r>
            <a:r>
              <a:rPr lang="en-US" sz="2800" dirty="0"/>
              <a:t> degradation at </a:t>
            </a:r>
            <a:r>
              <a:rPr lang="en-US" sz="2800" dirty="0" err="1"/>
              <a:t>Vd</a:t>
            </a:r>
            <a:r>
              <a:rPr lang="en-US" sz="2800" dirty="0"/>
              <a:t>=Vg=5.1V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CHC (WC stress): 10% </a:t>
            </a:r>
            <a:r>
              <a:rPr lang="en-US" sz="2800" dirty="0" err="1"/>
              <a:t>Idsat</a:t>
            </a:r>
            <a:r>
              <a:rPr lang="en-US" sz="2800" dirty="0"/>
              <a:t> degradation at </a:t>
            </a:r>
            <a:r>
              <a:rPr lang="en-US" sz="2800" dirty="0" err="1"/>
              <a:t>Vd</a:t>
            </a:r>
            <a:r>
              <a:rPr lang="en-US" sz="2800" dirty="0"/>
              <a:t>=Vg=5.1V</a:t>
            </a:r>
          </a:p>
        </p:txBody>
      </p:sp>
    </p:spTree>
    <p:extLst>
      <p:ext uri="{BB962C8B-B14F-4D97-AF65-F5344CB8AC3E}">
        <p14:creationId xmlns:p14="http://schemas.microsoft.com/office/powerpoint/2010/main" val="2960305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8" id="{F5FB94F5-2261-4BEB-8FB9-A09A69A0F302}" vid="{C07E4112-9D58-4619-9809-CF3B74EE46B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90b7a245-a7c3-4504-88b2-cf85318e6b78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mydefault</Template>
  <TotalTime>3494</TotalTime>
  <Words>939</Words>
  <Application>Microsoft Macintosh PowerPoint</Application>
  <PresentationFormat>Widescreen</PresentationFormat>
  <Paragraphs>236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Neo Sans Intel</vt:lpstr>
      <vt:lpstr>Neo Sans Intel Medium</vt:lpstr>
      <vt:lpstr>Arial</vt:lpstr>
      <vt:lpstr>Calibri</vt:lpstr>
      <vt:lpstr>blank</vt:lpstr>
      <vt:lpstr>Custom Design</vt:lpstr>
      <vt:lpstr>3DXP 3DIC Strategy </vt:lpstr>
      <vt:lpstr>3DXP Component Organization </vt:lpstr>
      <vt:lpstr>P1240/ALF32 Decoder</vt:lpstr>
      <vt:lpstr>PowerPoint Presentation</vt:lpstr>
      <vt:lpstr>PowerPoint Presentation</vt:lpstr>
      <vt:lpstr>Problem Statement and Solution Space Scope</vt:lpstr>
      <vt:lpstr>PowerPoint Presentation</vt:lpstr>
      <vt:lpstr>PowerPoint Presentation</vt:lpstr>
      <vt:lpstr>HVT Success Criteria</vt:lpstr>
      <vt:lpstr>PowerPoint Presentation</vt:lpstr>
      <vt:lpstr>Modularity</vt:lpstr>
      <vt:lpstr>Modularity for 3DIC</vt:lpstr>
      <vt:lpstr>ATF HIGH LEVEL FLOOR PLAN</vt:lpstr>
      <vt:lpstr>PowerPoint Presentation</vt:lpstr>
      <vt:lpstr>BLOCK DIAGRAM</vt:lpstr>
      <vt:lpstr>Monolithic thin film transistor topology </vt:lpstr>
      <vt:lpstr>Modularity</vt:lpstr>
      <vt:lpstr>Design Rules for SXP 3DIC</vt:lpstr>
      <vt:lpstr>Backup Materials</vt:lpstr>
      <vt:lpstr>Idle</vt:lpstr>
      <vt:lpstr>Read Algo SL SG SP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 based 3dxp decoder - 101</dc:title>
  <dc:creator>Srinivasan, Balaji</dc:creator>
  <cp:keywords>CTPClassification=CTP_NT</cp:keywords>
  <cp:lastModifiedBy>Kau, Derchang</cp:lastModifiedBy>
  <cp:revision>53</cp:revision>
  <dcterms:created xsi:type="dcterms:W3CDTF">2019-10-24T14:18:55Z</dcterms:created>
  <dcterms:modified xsi:type="dcterms:W3CDTF">2019-12-03T18:55:16Z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d0e3c434-4e4f-4b06-a76a-f3d162ba1340</vt:lpwstr>
  </property>
  <property fmtid="{D5CDD505-2E9C-101B-9397-08002B2CF9AE}" pid="4" name="CTP_TimeStamp">
    <vt:lpwstr>2019-10-24 16:38:07Z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