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8"/>
  </p:notesMasterIdLst>
  <p:handoutMasterIdLst>
    <p:handoutMasterId r:id="rId29"/>
  </p:handoutMasterIdLst>
  <p:sldIdLst>
    <p:sldId id="2147308468" r:id="rId5"/>
    <p:sldId id="2147308447" r:id="rId6"/>
    <p:sldId id="2147308439" r:id="rId7"/>
    <p:sldId id="2147308480" r:id="rId8"/>
    <p:sldId id="2147308490" r:id="rId9"/>
    <p:sldId id="2147308484" r:id="rId10"/>
    <p:sldId id="2147308491" r:id="rId11"/>
    <p:sldId id="2147308452" r:id="rId12"/>
    <p:sldId id="2147308459" r:id="rId13"/>
    <p:sldId id="2147308485" r:id="rId14"/>
    <p:sldId id="2147308486" r:id="rId15"/>
    <p:sldId id="2147308487" r:id="rId16"/>
    <p:sldId id="2147308469" r:id="rId17"/>
    <p:sldId id="2147308492" r:id="rId18"/>
    <p:sldId id="2147308488" r:id="rId19"/>
    <p:sldId id="2147308463" r:id="rId20"/>
    <p:sldId id="2147308481" r:id="rId21"/>
    <p:sldId id="2147308483" r:id="rId22"/>
    <p:sldId id="2147308482" r:id="rId23"/>
    <p:sldId id="2147308472" r:id="rId24"/>
    <p:sldId id="270" r:id="rId25"/>
    <p:sldId id="264" r:id="rId26"/>
    <p:sldId id="2147308458"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Helvetica" panose="020B0604020202020204" pitchFamily="34" charset="0"/>
      <p:regular r:id="rId38"/>
      <p:bold r:id="rId39"/>
      <p:italic r:id="rId40"/>
      <p:boldItalic r:id="rId41"/>
    </p:embeddedFont>
    <p:embeddedFont>
      <p:font typeface="Intel Clear" panose="020B0604020203020204" pitchFamily="34" charset="0"/>
      <p:regular r:id="rId42"/>
      <p:bold r:id="rId43"/>
      <p:italic r:id="rId44"/>
      <p:boldItalic r:id="rId45"/>
    </p:embeddedFont>
    <p:embeddedFont>
      <p:font typeface="Intel Clear Light" panose="020B0404020203020204" pitchFamily="34" charset="0"/>
      <p:regular r:id="rId46"/>
      <p:italic r:id="rId47"/>
    </p:embeddedFont>
    <p:embeddedFont>
      <p:font typeface="IntelOne Display Bold" panose="020B0803020203020204" pitchFamily="34" charset="0"/>
      <p:bold r:id="rId48"/>
    </p:embeddedFont>
    <p:embeddedFont>
      <p:font typeface="IntelOne Display Light" panose="020B0403020203020204" pitchFamily="34" charset="0"/>
      <p:regular r:id="rId49"/>
    </p:embeddedFont>
    <p:embeddedFont>
      <p:font typeface="IntelOne Display Medium" panose="020B0703020203020204" pitchFamily="34" charset="0"/>
      <p:regular r:id="rId50"/>
    </p:embeddedFont>
    <p:embeddedFont>
      <p:font typeface="IntelOne Display Regular" panose="020B0503020203020204" pitchFamily="34" charset="0"/>
      <p:regular r:id="rId51"/>
    </p:embeddedFont>
  </p:embeddedFontLst>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864" userDrawn="1">
          <p15:clr>
            <a:srgbClr val="A4A3A4"/>
          </p15:clr>
        </p15:guide>
        <p15:guide id="2" pos="61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FFFFF2"/>
    <a:srgbClr val="FFFFFF"/>
    <a:srgbClr val="FFF2F2"/>
    <a:srgbClr val="F8F4FA"/>
    <a:srgbClr val="D9D9D9"/>
    <a:srgbClr val="0068B5"/>
    <a:srgbClr val="FFC300"/>
    <a:srgbClr val="8DA6D4"/>
    <a:srgbClr val="0D0D0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DC212-0F6E-4F7A-86C8-004052B4F581}" v="11" dt="2021-09-23T15:02:58.756"/>
  </p1510:revLst>
</p1510:revInfo>
</file>

<file path=ppt/tableStyles.xml><?xml version="1.0" encoding="utf-8"?>
<a:tblStyleLst xmlns:a="http://schemas.openxmlformats.org/drawingml/2006/main" def="{E8034E78-7F5D-4C2E-B375-FC64B27BC917}">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76" y="90"/>
      </p:cViewPr>
      <p:guideLst>
        <p:guide orient="horz" pos="864"/>
        <p:guide pos="619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openxmlformats.org/officeDocument/2006/relationships/font" Target="fonts/font12.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22.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oz, Robert" userId="84956316-380f-4c3d-bab8-ee69eac2da11" providerId="ADAL" clId="{CBDDC212-0F6E-4F7A-86C8-004052B4F581}"/>
    <pc:docChg chg="custSel addSld delSld modSld">
      <pc:chgData name="Munoz, Robert" userId="84956316-380f-4c3d-bab8-ee69eac2da11" providerId="ADAL" clId="{CBDDC212-0F6E-4F7A-86C8-004052B4F581}" dt="2021-09-23T15:02:58.743" v="98"/>
      <pc:docMkLst>
        <pc:docMk/>
      </pc:docMkLst>
      <pc:sldChg chg="modSp">
        <pc:chgData name="Munoz, Robert" userId="84956316-380f-4c3d-bab8-ee69eac2da11" providerId="ADAL" clId="{CBDDC212-0F6E-4F7A-86C8-004052B4F581}" dt="2021-09-23T15:02:58.743" v="98"/>
        <pc:sldMkLst>
          <pc:docMk/>
          <pc:sldMk cId="708936683" sldId="264"/>
        </pc:sldMkLst>
        <pc:spChg chg="mod">
          <ac:chgData name="Munoz, Robert" userId="84956316-380f-4c3d-bab8-ee69eac2da11" providerId="ADAL" clId="{CBDDC212-0F6E-4F7A-86C8-004052B4F581}" dt="2021-09-23T15:02:58.743" v="98"/>
          <ac:spMkLst>
            <pc:docMk/>
            <pc:sldMk cId="708936683" sldId="264"/>
            <ac:spMk id="2" creationId="{BCE55FDF-7EC7-4719-BCFF-1FBDDE4CF729}"/>
          </ac:spMkLst>
        </pc:spChg>
        <pc:spChg chg="mod">
          <ac:chgData name="Munoz, Robert" userId="84956316-380f-4c3d-bab8-ee69eac2da11" providerId="ADAL" clId="{CBDDC212-0F6E-4F7A-86C8-004052B4F581}" dt="2021-09-23T15:02:58.743" v="98"/>
          <ac:spMkLst>
            <pc:docMk/>
            <pc:sldMk cId="708936683" sldId="264"/>
            <ac:spMk id="3" creationId="{DE37535E-4E80-4173-B99E-315BAAB1E392}"/>
          </ac:spMkLst>
        </pc:spChg>
      </pc:sldChg>
      <pc:sldChg chg="del">
        <pc:chgData name="Munoz, Robert" userId="84956316-380f-4c3d-bab8-ee69eac2da11" providerId="ADAL" clId="{CBDDC212-0F6E-4F7A-86C8-004052B4F581}" dt="2021-09-23T04:59:11.340" v="4" actId="47"/>
        <pc:sldMkLst>
          <pc:docMk/>
          <pc:sldMk cId="88390010" sldId="2147308440"/>
        </pc:sldMkLst>
      </pc:sldChg>
      <pc:sldChg chg="del">
        <pc:chgData name="Munoz, Robert" userId="84956316-380f-4c3d-bab8-ee69eac2da11" providerId="ADAL" clId="{CBDDC212-0F6E-4F7A-86C8-004052B4F581}" dt="2021-09-23T04:58:45.329" v="1" actId="47"/>
        <pc:sldMkLst>
          <pc:docMk/>
          <pc:sldMk cId="3114646556" sldId="2147308443"/>
        </pc:sldMkLst>
      </pc:sldChg>
      <pc:sldChg chg="del">
        <pc:chgData name="Munoz, Robert" userId="84956316-380f-4c3d-bab8-ee69eac2da11" providerId="ADAL" clId="{CBDDC212-0F6E-4F7A-86C8-004052B4F581}" dt="2021-09-23T05:00:55.510" v="13" actId="47"/>
        <pc:sldMkLst>
          <pc:docMk/>
          <pc:sldMk cId="2241990121" sldId="2147308445"/>
        </pc:sldMkLst>
      </pc:sldChg>
      <pc:sldChg chg="del">
        <pc:chgData name="Munoz, Robert" userId="84956316-380f-4c3d-bab8-ee69eac2da11" providerId="ADAL" clId="{CBDDC212-0F6E-4F7A-86C8-004052B4F581}" dt="2021-09-23T04:59:38.565" v="7" actId="47"/>
        <pc:sldMkLst>
          <pc:docMk/>
          <pc:sldMk cId="2486352786" sldId="2147308450"/>
        </pc:sldMkLst>
      </pc:sldChg>
      <pc:sldChg chg="del">
        <pc:chgData name="Munoz, Robert" userId="84956316-380f-4c3d-bab8-ee69eac2da11" providerId="ADAL" clId="{CBDDC212-0F6E-4F7A-86C8-004052B4F581}" dt="2021-09-23T05:01:59.773" v="20" actId="47"/>
        <pc:sldMkLst>
          <pc:docMk/>
          <pc:sldMk cId="2688989065" sldId="2147308456"/>
        </pc:sldMkLst>
      </pc:sldChg>
      <pc:sldChg chg="modSp mod">
        <pc:chgData name="Munoz, Robert" userId="84956316-380f-4c3d-bab8-ee69eac2da11" providerId="ADAL" clId="{CBDDC212-0F6E-4F7A-86C8-004052B4F581}" dt="2021-09-23T15:02:58.743" v="98"/>
        <pc:sldMkLst>
          <pc:docMk/>
          <pc:sldMk cId="3665300613" sldId="2147308459"/>
        </pc:sldMkLst>
        <pc:spChg chg="mod">
          <ac:chgData name="Munoz, Robert" userId="84956316-380f-4c3d-bab8-ee69eac2da11" providerId="ADAL" clId="{CBDDC212-0F6E-4F7A-86C8-004052B4F581}" dt="2021-09-23T05:07:06.334" v="97" actId="20577"/>
          <ac:spMkLst>
            <pc:docMk/>
            <pc:sldMk cId="3665300613" sldId="2147308459"/>
            <ac:spMk id="3" creationId="{C7BC4318-2A4B-498A-9B8D-DD7309C713CC}"/>
          </ac:spMkLst>
        </pc:spChg>
        <pc:spChg chg="mod">
          <ac:chgData name="Munoz, Robert" userId="84956316-380f-4c3d-bab8-ee69eac2da11" providerId="ADAL" clId="{CBDDC212-0F6E-4F7A-86C8-004052B4F581}" dt="2021-09-23T15:02:58.743" v="98"/>
          <ac:spMkLst>
            <pc:docMk/>
            <pc:sldMk cId="3665300613" sldId="2147308459"/>
            <ac:spMk id="4" creationId="{8ADF4B6C-2586-4A40-B571-26F7573B57B8}"/>
          </ac:spMkLst>
        </pc:spChg>
      </pc:sldChg>
      <pc:sldChg chg="del">
        <pc:chgData name="Munoz, Robert" userId="84956316-380f-4c3d-bab8-ee69eac2da11" providerId="ADAL" clId="{CBDDC212-0F6E-4F7A-86C8-004052B4F581}" dt="2021-09-23T05:01:21.109" v="16" actId="47"/>
        <pc:sldMkLst>
          <pc:docMk/>
          <pc:sldMk cId="141166283" sldId="2147308461"/>
        </pc:sldMkLst>
      </pc:sldChg>
      <pc:sldChg chg="del">
        <pc:chgData name="Munoz, Robert" userId="84956316-380f-4c3d-bab8-ee69eac2da11" providerId="ADAL" clId="{CBDDC212-0F6E-4F7A-86C8-004052B4F581}" dt="2021-09-23T05:02:41.051" v="25" actId="47"/>
        <pc:sldMkLst>
          <pc:docMk/>
          <pc:sldMk cId="1846756412" sldId="2147308462"/>
        </pc:sldMkLst>
      </pc:sldChg>
      <pc:sldChg chg="modSp">
        <pc:chgData name="Munoz, Robert" userId="84956316-380f-4c3d-bab8-ee69eac2da11" providerId="ADAL" clId="{CBDDC212-0F6E-4F7A-86C8-004052B4F581}" dt="2021-09-23T15:02:58.743" v="98"/>
        <pc:sldMkLst>
          <pc:docMk/>
          <pc:sldMk cId="3825550528" sldId="2147308463"/>
        </pc:sldMkLst>
        <pc:spChg chg="mod">
          <ac:chgData name="Munoz, Robert" userId="84956316-380f-4c3d-bab8-ee69eac2da11" providerId="ADAL" clId="{CBDDC212-0F6E-4F7A-86C8-004052B4F581}" dt="2021-09-23T15:02:58.743" v="98"/>
          <ac:spMkLst>
            <pc:docMk/>
            <pc:sldMk cId="3825550528" sldId="2147308463"/>
            <ac:spMk id="3" creationId="{FECA2542-D10E-4217-97BE-0471094B505A}"/>
          </ac:spMkLst>
        </pc:spChg>
      </pc:sldChg>
      <pc:sldChg chg="modSp mod">
        <pc:chgData name="Munoz, Robert" userId="84956316-380f-4c3d-bab8-ee69eac2da11" providerId="ADAL" clId="{CBDDC212-0F6E-4F7A-86C8-004052B4F581}" dt="2021-09-23T15:02:58.743" v="98"/>
        <pc:sldMkLst>
          <pc:docMk/>
          <pc:sldMk cId="2366996836" sldId="2147308468"/>
        </pc:sldMkLst>
        <pc:spChg chg="mod">
          <ac:chgData name="Munoz, Robert" userId="84956316-380f-4c3d-bab8-ee69eac2da11" providerId="ADAL" clId="{CBDDC212-0F6E-4F7A-86C8-004052B4F581}" dt="2021-09-23T15:02:58.743" v="98"/>
          <ac:spMkLst>
            <pc:docMk/>
            <pc:sldMk cId="2366996836" sldId="2147308468"/>
            <ac:spMk id="2" creationId="{E2129AC6-6DA4-49CD-86B7-5FE8C8FB7243}"/>
          </ac:spMkLst>
        </pc:spChg>
        <pc:spChg chg="mod">
          <ac:chgData name="Munoz, Robert" userId="84956316-380f-4c3d-bab8-ee69eac2da11" providerId="ADAL" clId="{CBDDC212-0F6E-4F7A-86C8-004052B4F581}" dt="2021-09-23T05:06:23.510" v="81" actId="20577"/>
          <ac:spMkLst>
            <pc:docMk/>
            <pc:sldMk cId="2366996836" sldId="2147308468"/>
            <ac:spMk id="4" creationId="{1C417184-9C56-445F-9E48-BAE6DC0BDBF5}"/>
          </ac:spMkLst>
        </pc:spChg>
        <pc:spChg chg="mod">
          <ac:chgData name="Munoz, Robert" userId="84956316-380f-4c3d-bab8-ee69eac2da11" providerId="ADAL" clId="{CBDDC212-0F6E-4F7A-86C8-004052B4F581}" dt="2021-09-23T15:02:58.743" v="98"/>
          <ac:spMkLst>
            <pc:docMk/>
            <pc:sldMk cId="2366996836" sldId="2147308468"/>
            <ac:spMk id="5" creationId="{D7F005F5-45A9-469C-95B9-0C340951D514}"/>
          </ac:spMkLst>
        </pc:spChg>
      </pc:sldChg>
      <pc:sldChg chg="modSp">
        <pc:chgData name="Munoz, Robert" userId="84956316-380f-4c3d-bab8-ee69eac2da11" providerId="ADAL" clId="{CBDDC212-0F6E-4F7A-86C8-004052B4F581}" dt="2021-09-23T15:02:58.743" v="98"/>
        <pc:sldMkLst>
          <pc:docMk/>
          <pc:sldMk cId="313397421" sldId="2147308472"/>
        </pc:sldMkLst>
        <pc:spChg chg="mod">
          <ac:chgData name="Munoz, Robert" userId="84956316-380f-4c3d-bab8-ee69eac2da11" providerId="ADAL" clId="{CBDDC212-0F6E-4F7A-86C8-004052B4F581}" dt="2021-09-23T15:02:58.743" v="98"/>
          <ac:spMkLst>
            <pc:docMk/>
            <pc:sldMk cId="313397421" sldId="2147308472"/>
            <ac:spMk id="6" creationId="{1B47CD75-5004-490C-A9BC-75ECB6F1402C}"/>
          </ac:spMkLst>
        </pc:spChg>
      </pc:sldChg>
      <pc:sldChg chg="del">
        <pc:chgData name="Munoz, Robert" userId="84956316-380f-4c3d-bab8-ee69eac2da11" providerId="ADAL" clId="{CBDDC212-0F6E-4F7A-86C8-004052B4F581}" dt="2021-09-23T05:01:38.195" v="19" actId="47"/>
        <pc:sldMkLst>
          <pc:docMk/>
          <pc:sldMk cId="3254688602" sldId="2147308476"/>
        </pc:sldMkLst>
      </pc:sldChg>
      <pc:sldChg chg="del">
        <pc:chgData name="Munoz, Robert" userId="84956316-380f-4c3d-bab8-ee69eac2da11" providerId="ADAL" clId="{CBDDC212-0F6E-4F7A-86C8-004052B4F581}" dt="2021-09-23T05:00:01.082" v="10" actId="47"/>
        <pc:sldMkLst>
          <pc:docMk/>
          <pc:sldMk cId="2655358714" sldId="2147308477"/>
        </pc:sldMkLst>
      </pc:sldChg>
      <pc:sldChg chg="add del">
        <pc:chgData name="Munoz, Robert" userId="84956316-380f-4c3d-bab8-ee69eac2da11" providerId="ADAL" clId="{CBDDC212-0F6E-4F7A-86C8-004052B4F581}" dt="2021-09-23T05:02:32.944" v="23" actId="47"/>
        <pc:sldMkLst>
          <pc:docMk/>
          <pc:sldMk cId="187347351" sldId="2147308478"/>
        </pc:sldMkLst>
      </pc:sldChg>
      <pc:sldChg chg="add del">
        <pc:chgData name="Munoz, Robert" userId="84956316-380f-4c3d-bab8-ee69eac2da11" providerId="ADAL" clId="{CBDDC212-0F6E-4F7A-86C8-004052B4F581}" dt="2021-09-23T05:02:32.944" v="23" actId="47"/>
        <pc:sldMkLst>
          <pc:docMk/>
          <pc:sldMk cId="1087814289" sldId="2147308479"/>
        </pc:sldMkLst>
      </pc:sldChg>
      <pc:sldChg chg="add">
        <pc:chgData name="Munoz, Robert" userId="84956316-380f-4c3d-bab8-ee69eac2da11" providerId="ADAL" clId="{CBDDC212-0F6E-4F7A-86C8-004052B4F581}" dt="2021-09-23T04:59:01.523" v="3"/>
        <pc:sldMkLst>
          <pc:docMk/>
          <pc:sldMk cId="377509773" sldId="2147308484"/>
        </pc:sldMkLst>
      </pc:sldChg>
      <pc:sldChg chg="add del">
        <pc:chgData name="Munoz, Robert" userId="84956316-380f-4c3d-bab8-ee69eac2da11" providerId="ADAL" clId="{CBDDC212-0F6E-4F7A-86C8-004052B4F581}" dt="2021-09-23T04:58:50.361" v="2" actId="2696"/>
        <pc:sldMkLst>
          <pc:docMk/>
          <pc:sldMk cId="2110620094" sldId="2147308484"/>
        </pc:sldMkLst>
      </pc:sldChg>
      <pc:sldChg chg="add del">
        <pc:chgData name="Munoz, Robert" userId="84956316-380f-4c3d-bab8-ee69eac2da11" providerId="ADAL" clId="{CBDDC212-0F6E-4F7A-86C8-004052B4F581}" dt="2021-09-23T05:01:02.001" v="14" actId="2696"/>
        <pc:sldMkLst>
          <pc:docMk/>
          <pc:sldMk cId="202990470" sldId="2147308485"/>
        </pc:sldMkLst>
      </pc:sldChg>
      <pc:sldChg chg="modSp add">
        <pc:chgData name="Munoz, Robert" userId="84956316-380f-4c3d-bab8-ee69eac2da11" providerId="ADAL" clId="{CBDDC212-0F6E-4F7A-86C8-004052B4F581}" dt="2021-09-23T15:02:58.743" v="98"/>
        <pc:sldMkLst>
          <pc:docMk/>
          <pc:sldMk cId="4058211216" sldId="2147308485"/>
        </pc:sldMkLst>
        <pc:spChg chg="mod">
          <ac:chgData name="Munoz, Robert" userId="84956316-380f-4c3d-bab8-ee69eac2da11" providerId="ADAL" clId="{CBDDC212-0F6E-4F7A-86C8-004052B4F581}" dt="2021-09-23T15:02:58.743" v="98"/>
          <ac:spMkLst>
            <pc:docMk/>
            <pc:sldMk cId="4058211216" sldId="2147308485"/>
            <ac:spMk id="2" creationId="{D3F972D7-D648-4597-9917-0970A5AA0CBF}"/>
          </ac:spMkLst>
        </pc:spChg>
      </pc:sldChg>
      <pc:sldChg chg="modSp add">
        <pc:chgData name="Munoz, Robert" userId="84956316-380f-4c3d-bab8-ee69eac2da11" providerId="ADAL" clId="{CBDDC212-0F6E-4F7A-86C8-004052B4F581}" dt="2021-09-23T15:02:58.743" v="98"/>
        <pc:sldMkLst>
          <pc:docMk/>
          <pc:sldMk cId="1153285870" sldId="2147308486"/>
        </pc:sldMkLst>
        <pc:spChg chg="mod">
          <ac:chgData name="Munoz, Robert" userId="84956316-380f-4c3d-bab8-ee69eac2da11" providerId="ADAL" clId="{CBDDC212-0F6E-4F7A-86C8-004052B4F581}" dt="2021-09-23T15:02:58.743" v="98"/>
          <ac:spMkLst>
            <pc:docMk/>
            <pc:sldMk cId="1153285870" sldId="2147308486"/>
            <ac:spMk id="2" creationId="{89ECC367-1622-4B8E-9B0A-970CAD54F591}"/>
          </ac:spMkLst>
        </pc:spChg>
      </pc:sldChg>
      <pc:sldChg chg="add del">
        <pc:chgData name="Munoz, Robert" userId="84956316-380f-4c3d-bab8-ee69eac2da11" providerId="ADAL" clId="{CBDDC212-0F6E-4F7A-86C8-004052B4F581}" dt="2021-09-23T05:01:25.437" v="17" actId="2696"/>
        <pc:sldMkLst>
          <pc:docMk/>
          <pc:sldMk cId="1659737076" sldId="2147308486"/>
        </pc:sldMkLst>
      </pc:sldChg>
      <pc:sldChg chg="modSp add">
        <pc:chgData name="Munoz, Robert" userId="84956316-380f-4c3d-bab8-ee69eac2da11" providerId="ADAL" clId="{CBDDC212-0F6E-4F7A-86C8-004052B4F581}" dt="2021-09-23T15:02:58.743" v="98"/>
        <pc:sldMkLst>
          <pc:docMk/>
          <pc:sldMk cId="1871576993" sldId="2147308487"/>
        </pc:sldMkLst>
        <pc:spChg chg="mod">
          <ac:chgData name="Munoz, Robert" userId="84956316-380f-4c3d-bab8-ee69eac2da11" providerId="ADAL" clId="{CBDDC212-0F6E-4F7A-86C8-004052B4F581}" dt="2021-09-23T15:02:58.743" v="98"/>
          <ac:spMkLst>
            <pc:docMk/>
            <pc:sldMk cId="1871576993" sldId="2147308487"/>
            <ac:spMk id="2" creationId="{046904A6-83DA-461A-830B-F25668EF8753}"/>
          </ac:spMkLst>
        </pc:spChg>
        <pc:spChg chg="mod">
          <ac:chgData name="Munoz, Robert" userId="84956316-380f-4c3d-bab8-ee69eac2da11" providerId="ADAL" clId="{CBDDC212-0F6E-4F7A-86C8-004052B4F581}" dt="2021-09-23T15:02:58.743" v="98"/>
          <ac:spMkLst>
            <pc:docMk/>
            <pc:sldMk cId="1871576993" sldId="2147308487"/>
            <ac:spMk id="24" creationId="{16E65F99-7F5A-480E-A480-F7E23F3DBD2A}"/>
          </ac:spMkLst>
        </pc:spChg>
        <pc:spChg chg="mod">
          <ac:chgData name="Munoz, Robert" userId="84956316-380f-4c3d-bab8-ee69eac2da11" providerId="ADAL" clId="{CBDDC212-0F6E-4F7A-86C8-004052B4F581}" dt="2021-09-23T15:02:58.743" v="98"/>
          <ac:spMkLst>
            <pc:docMk/>
            <pc:sldMk cId="1871576993" sldId="2147308487"/>
            <ac:spMk id="27" creationId="{FEE044BD-5F9D-4348-A701-3E2ACC030C56}"/>
          </ac:spMkLst>
        </pc:spChg>
        <pc:graphicFrameChg chg="mod">
          <ac:chgData name="Munoz, Robert" userId="84956316-380f-4c3d-bab8-ee69eac2da11" providerId="ADAL" clId="{CBDDC212-0F6E-4F7A-86C8-004052B4F581}" dt="2021-09-23T15:02:58.743" v="98"/>
          <ac:graphicFrameMkLst>
            <pc:docMk/>
            <pc:sldMk cId="1871576993" sldId="2147308487"/>
            <ac:graphicFrameMk id="4" creationId="{7ACC9112-81F4-4CCD-B2DB-9FF852190430}"/>
          </ac:graphicFrameMkLst>
        </pc:graphicFrameChg>
      </pc:sldChg>
      <pc:sldChg chg="add del">
        <pc:chgData name="Munoz, Robert" userId="84956316-380f-4c3d-bab8-ee69eac2da11" providerId="ADAL" clId="{CBDDC212-0F6E-4F7A-86C8-004052B4F581}" dt="2021-09-23T05:00:05.241" v="11" actId="2696"/>
        <pc:sldMkLst>
          <pc:docMk/>
          <pc:sldMk cId="4183988639" sldId="2147308487"/>
        </pc:sldMkLst>
      </pc:sldChg>
      <pc:sldChg chg="add del">
        <pc:chgData name="Munoz, Robert" userId="84956316-380f-4c3d-bab8-ee69eac2da11" providerId="ADAL" clId="{CBDDC212-0F6E-4F7A-86C8-004052B4F581}" dt="2021-09-23T05:02:03.108" v="21" actId="2696"/>
        <pc:sldMkLst>
          <pc:docMk/>
          <pc:sldMk cId="26353147" sldId="2147308488"/>
        </pc:sldMkLst>
      </pc:sldChg>
      <pc:sldChg chg="modSp add">
        <pc:chgData name="Munoz, Robert" userId="84956316-380f-4c3d-bab8-ee69eac2da11" providerId="ADAL" clId="{CBDDC212-0F6E-4F7A-86C8-004052B4F581}" dt="2021-09-23T15:02:58.743" v="98"/>
        <pc:sldMkLst>
          <pc:docMk/>
          <pc:sldMk cId="2104934356" sldId="2147308488"/>
        </pc:sldMkLst>
        <pc:spChg chg="mod">
          <ac:chgData name="Munoz, Robert" userId="84956316-380f-4c3d-bab8-ee69eac2da11" providerId="ADAL" clId="{CBDDC212-0F6E-4F7A-86C8-004052B4F581}" dt="2021-09-23T15:02:58.743" v="98"/>
          <ac:spMkLst>
            <pc:docMk/>
            <pc:sldMk cId="2104934356" sldId="2147308488"/>
            <ac:spMk id="2" creationId="{FC6833B6-A769-4CB2-BA7B-197CDF356A9E}"/>
          </ac:spMkLst>
        </pc:spChg>
      </pc:sldChg>
      <pc:sldChg chg="add del">
        <pc:chgData name="Munoz, Robert" userId="84956316-380f-4c3d-bab8-ee69eac2da11" providerId="ADAL" clId="{CBDDC212-0F6E-4F7A-86C8-004052B4F581}" dt="2021-09-23T05:02:35.232" v="24" actId="47"/>
        <pc:sldMkLst>
          <pc:docMk/>
          <pc:sldMk cId="3753681797" sldId="2147308489"/>
        </pc:sldMkLst>
      </pc:sldChg>
      <pc:sldChg chg="add del">
        <pc:chgData name="Munoz, Robert" userId="84956316-380f-4c3d-bab8-ee69eac2da11" providerId="ADAL" clId="{CBDDC212-0F6E-4F7A-86C8-004052B4F581}" dt="2021-09-23T04:59:18.302" v="5" actId="2696"/>
        <pc:sldMkLst>
          <pc:docMk/>
          <pc:sldMk cId="2283462583" sldId="2147308490"/>
        </pc:sldMkLst>
      </pc:sldChg>
      <pc:sldChg chg="add">
        <pc:chgData name="Munoz, Robert" userId="84956316-380f-4c3d-bab8-ee69eac2da11" providerId="ADAL" clId="{CBDDC212-0F6E-4F7A-86C8-004052B4F581}" dt="2021-09-23T04:59:25.061" v="6"/>
        <pc:sldMkLst>
          <pc:docMk/>
          <pc:sldMk cId="3779951273" sldId="2147308490"/>
        </pc:sldMkLst>
      </pc:sldChg>
      <pc:sldChg chg="add del">
        <pc:chgData name="Munoz, Robert" userId="84956316-380f-4c3d-bab8-ee69eac2da11" providerId="ADAL" clId="{CBDDC212-0F6E-4F7A-86C8-004052B4F581}" dt="2021-09-23T04:59:42.881" v="8" actId="2696"/>
        <pc:sldMkLst>
          <pc:docMk/>
          <pc:sldMk cId="2649748201" sldId="2147308491"/>
        </pc:sldMkLst>
      </pc:sldChg>
      <pc:sldChg chg="modSp add mod">
        <pc:chgData name="Munoz, Robert" userId="84956316-380f-4c3d-bab8-ee69eac2da11" providerId="ADAL" clId="{CBDDC212-0F6E-4F7A-86C8-004052B4F581}" dt="2021-09-23T05:05:03.653" v="60" actId="6549"/>
        <pc:sldMkLst>
          <pc:docMk/>
          <pc:sldMk cId="3009339308" sldId="2147308491"/>
        </pc:sldMkLst>
        <pc:spChg chg="mod">
          <ac:chgData name="Munoz, Robert" userId="84956316-380f-4c3d-bab8-ee69eac2da11" providerId="ADAL" clId="{CBDDC212-0F6E-4F7A-86C8-004052B4F581}" dt="2021-09-23T05:05:03.653" v="60" actId="6549"/>
          <ac:spMkLst>
            <pc:docMk/>
            <pc:sldMk cId="3009339308" sldId="2147308491"/>
            <ac:spMk id="3" creationId="{E66A6ED7-4532-4EC0-80CB-46E27DE0F509}"/>
          </ac:spMkLst>
        </pc:spChg>
      </pc:sldChg>
      <pc:sldChg chg="add del">
        <pc:chgData name="Munoz, Robert" userId="84956316-380f-4c3d-bab8-ee69eac2da11" providerId="ADAL" clId="{CBDDC212-0F6E-4F7A-86C8-004052B4F581}" dt="2021-09-23T05:02:43.949" v="26" actId="2696"/>
        <pc:sldMkLst>
          <pc:docMk/>
          <pc:sldMk cId="2828507087" sldId="2147308492"/>
        </pc:sldMkLst>
      </pc:sldChg>
      <pc:sldChg chg="add">
        <pc:chgData name="Munoz, Robert" userId="84956316-380f-4c3d-bab8-ee69eac2da11" providerId="ADAL" clId="{CBDDC212-0F6E-4F7A-86C8-004052B4F581}" dt="2021-09-23T05:02:46.588" v="27"/>
        <pc:sldMkLst>
          <pc:docMk/>
          <pc:sldMk cId="4224971054" sldId="214730849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35321144395807"/>
          <c:y val="3.3292851259837719E-2"/>
          <c:w val="0.83143404392805087"/>
          <c:h val="0.81014519210237323"/>
        </c:manualLayout>
      </c:layout>
      <c:scatterChart>
        <c:scatterStyle val="lineMarker"/>
        <c:varyColors val="0"/>
        <c:ser>
          <c:idx val="4"/>
          <c:order val="0"/>
          <c:tx>
            <c:strRef>
              <c:f>'KPI graph'!$C$5</c:f>
              <c:strCache>
                <c:ptCount val="1"/>
                <c:pt idx="0">
                  <c:v>BW/bump area (Gbyte/s/mm^2)</c:v>
                </c:pt>
              </c:strCache>
            </c:strRef>
          </c:tx>
          <c:spPr>
            <a:ln w="25400" cap="flat" cmpd="sng" algn="ctr">
              <a:noFill/>
              <a:prstDash val="sysDot"/>
              <a:round/>
            </a:ln>
            <a:effectLst/>
          </c:spPr>
          <c:xVal>
            <c:numRef>
              <c:f>'KPI graph'!$B$6:$B$26</c:f>
              <c:numCache>
                <c:formatCode>General</c:formatCode>
                <c:ptCount val="21"/>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pt idx="16" formatCode="0.0">
                  <c:v>91.25</c:v>
                </c:pt>
                <c:pt idx="17" formatCode="0.0">
                  <c:v>143.75</c:v>
                </c:pt>
                <c:pt idx="18">
                  <c:v>142</c:v>
                </c:pt>
                <c:pt idx="19">
                  <c:v>400</c:v>
                </c:pt>
                <c:pt idx="20">
                  <c:v>45</c:v>
                </c:pt>
              </c:numCache>
            </c:numRef>
          </c:xVal>
          <c:yVal>
            <c:numRef>
              <c:f>'KPI graph'!$C$6:$C$26</c:f>
              <c:numCache>
                <c:formatCode>General</c:formatCode>
                <c:ptCount val="21"/>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pt idx="16" formatCode="0.0">
                  <c:v>50.375</c:v>
                </c:pt>
                <c:pt idx="17" formatCode="0.0">
                  <c:v>75</c:v>
                </c:pt>
                <c:pt idx="18">
                  <c:v>301</c:v>
                </c:pt>
                <c:pt idx="19">
                  <c:v>385.5</c:v>
                </c:pt>
                <c:pt idx="20">
                  <c:v>32</c:v>
                </c:pt>
              </c:numCache>
            </c:numRef>
          </c:yVal>
          <c:smooth val="0"/>
          <c:extLst>
            <c:ext xmlns:c16="http://schemas.microsoft.com/office/drawing/2014/chart" uri="{C3380CC4-5D6E-409C-BE32-E72D297353CC}">
              <c16:uniqueId val="{00000000-E05F-4BCD-975C-6FD500D769EF}"/>
            </c:ext>
          </c:extLst>
        </c:ser>
        <c:ser>
          <c:idx val="5"/>
          <c:order val="1"/>
          <c:tx>
            <c:strRef>
              <c:f>'KPI graph'!$C$5</c:f>
              <c:strCache>
                <c:ptCount val="1"/>
                <c:pt idx="0">
                  <c:v>BW/bump area (Gbyte/s/mm^2)</c:v>
                </c:pt>
              </c:strCache>
            </c:strRef>
          </c:tx>
          <c:spPr>
            <a:ln w="25400" cap="flat" cmpd="sng" algn="ctr">
              <a:noFill/>
              <a:prstDash val="sysDot"/>
              <a:round/>
            </a:ln>
            <a:effectLst/>
          </c:spPr>
          <c:xVal>
            <c:numRef>
              <c:f>'KPI graph'!$B$6:$B$21</c:f>
              <c:numCache>
                <c:formatCode>General</c:formatCode>
                <c:ptCount val="16"/>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numCache>
            </c:numRef>
          </c:xVal>
          <c:yVal>
            <c:numRef>
              <c:f>'KPI graph'!$C$6:$C$21</c:f>
              <c:numCache>
                <c:formatCode>General</c:formatCode>
                <c:ptCount val="16"/>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numCache>
            </c:numRef>
          </c:yVal>
          <c:smooth val="0"/>
          <c:extLst>
            <c:ext xmlns:c16="http://schemas.microsoft.com/office/drawing/2014/chart" uri="{C3380CC4-5D6E-409C-BE32-E72D297353CC}">
              <c16:uniqueId val="{00000001-E05F-4BCD-975C-6FD500D769EF}"/>
            </c:ext>
          </c:extLst>
        </c:ser>
        <c:ser>
          <c:idx val="6"/>
          <c:order val="2"/>
          <c:tx>
            <c:strRef>
              <c:f>'KPI graph'!$C$5</c:f>
              <c:strCache>
                <c:ptCount val="1"/>
                <c:pt idx="0">
                  <c:v>BW/bump area (Gbyte/s/mm^2)</c:v>
                </c:pt>
              </c:strCache>
            </c:strRef>
          </c:tx>
          <c:spPr>
            <a:ln w="25400" cap="flat" cmpd="sng" algn="ctr">
              <a:noFill/>
              <a:prstDash val="sysDot"/>
              <a:round/>
            </a:ln>
            <a:effectLst/>
          </c:spPr>
          <c:xVal>
            <c:numRef>
              <c:f>'KPI graph'!$B$6:$B$23</c:f>
              <c:numCache>
                <c:formatCode>General</c:formatCode>
                <c:ptCount val="18"/>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pt idx="16" formatCode="0.0">
                  <c:v>91.25</c:v>
                </c:pt>
                <c:pt idx="17" formatCode="0.0">
                  <c:v>143.75</c:v>
                </c:pt>
              </c:numCache>
            </c:numRef>
          </c:xVal>
          <c:yVal>
            <c:numRef>
              <c:f>'KPI graph'!$C$6:$C$23</c:f>
              <c:numCache>
                <c:formatCode>General</c:formatCode>
                <c:ptCount val="18"/>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pt idx="16" formatCode="0.0">
                  <c:v>50.375</c:v>
                </c:pt>
                <c:pt idx="17" formatCode="0.0">
                  <c:v>75</c:v>
                </c:pt>
              </c:numCache>
            </c:numRef>
          </c:yVal>
          <c:smooth val="0"/>
          <c:extLst>
            <c:ext xmlns:c16="http://schemas.microsoft.com/office/drawing/2014/chart" uri="{C3380CC4-5D6E-409C-BE32-E72D297353CC}">
              <c16:uniqueId val="{00000002-E05F-4BCD-975C-6FD500D769EF}"/>
            </c:ext>
          </c:extLst>
        </c:ser>
        <c:ser>
          <c:idx val="7"/>
          <c:order val="3"/>
          <c:tx>
            <c:strRef>
              <c:f>'KPI graph'!$C$5</c:f>
              <c:strCache>
                <c:ptCount val="1"/>
                <c:pt idx="0">
                  <c:v>BW/bump area (Gbyte/s/mm^2)</c:v>
                </c:pt>
              </c:strCache>
            </c:strRef>
          </c:tx>
          <c:spPr>
            <a:ln w="25400" cap="flat" cmpd="sng" algn="ctr">
              <a:noFill/>
              <a:prstDash val="sysDot"/>
              <a:round/>
            </a:ln>
            <a:effectLst/>
          </c:spPr>
          <c:xVal>
            <c:numRef>
              <c:f>'KPI graph'!$B$6:$B$25</c:f>
              <c:numCache>
                <c:formatCode>General</c:formatCode>
                <c:ptCount val="20"/>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pt idx="16" formatCode="0.0">
                  <c:v>91.25</c:v>
                </c:pt>
                <c:pt idx="17" formatCode="0.0">
                  <c:v>143.75</c:v>
                </c:pt>
                <c:pt idx="18">
                  <c:v>142</c:v>
                </c:pt>
                <c:pt idx="19">
                  <c:v>400</c:v>
                </c:pt>
              </c:numCache>
            </c:numRef>
          </c:xVal>
          <c:yVal>
            <c:numRef>
              <c:f>'KPI graph'!$C$6:$C$25</c:f>
              <c:numCache>
                <c:formatCode>General</c:formatCode>
                <c:ptCount val="20"/>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pt idx="16" formatCode="0.0">
                  <c:v>50.375</c:v>
                </c:pt>
                <c:pt idx="17" formatCode="0.0">
                  <c:v>75</c:v>
                </c:pt>
                <c:pt idx="18">
                  <c:v>301</c:v>
                </c:pt>
                <c:pt idx="19">
                  <c:v>385.5</c:v>
                </c:pt>
              </c:numCache>
            </c:numRef>
          </c:yVal>
          <c:smooth val="0"/>
          <c:extLst>
            <c:ext xmlns:c16="http://schemas.microsoft.com/office/drawing/2014/chart" uri="{C3380CC4-5D6E-409C-BE32-E72D297353CC}">
              <c16:uniqueId val="{00000003-E05F-4BCD-975C-6FD500D769EF}"/>
            </c:ext>
          </c:extLst>
        </c:ser>
        <c:ser>
          <c:idx val="2"/>
          <c:order val="4"/>
          <c:tx>
            <c:strRef>
              <c:f>'KPI graph'!$C$5</c:f>
              <c:strCache>
                <c:ptCount val="1"/>
                <c:pt idx="0">
                  <c:v>BW/bump area (Gbyte/s/mm^2)</c:v>
                </c:pt>
              </c:strCache>
            </c:strRef>
          </c:tx>
          <c:spPr>
            <a:ln w="25400" cap="flat" cmpd="sng" algn="ctr">
              <a:noFill/>
              <a:prstDash val="sysDot"/>
              <a:round/>
            </a:ln>
            <a:effectLst/>
          </c:spPr>
          <c:dPt>
            <c:idx val="2"/>
            <c:bubble3D val="0"/>
            <c:extLst>
              <c:ext xmlns:c16="http://schemas.microsoft.com/office/drawing/2014/chart" uri="{C3380CC4-5D6E-409C-BE32-E72D297353CC}">
                <c16:uniqueId val="{00000004-E05F-4BCD-975C-6FD500D769EF}"/>
              </c:ext>
            </c:extLst>
          </c:dPt>
          <c:dPt>
            <c:idx val="4"/>
            <c:bubble3D val="0"/>
            <c:extLst>
              <c:ext xmlns:c16="http://schemas.microsoft.com/office/drawing/2014/chart" uri="{C3380CC4-5D6E-409C-BE32-E72D297353CC}">
                <c16:uniqueId val="{00000005-E05F-4BCD-975C-6FD500D769EF}"/>
              </c:ext>
            </c:extLst>
          </c:dPt>
          <c:dPt>
            <c:idx val="5"/>
            <c:bubble3D val="0"/>
            <c:extLst>
              <c:ext xmlns:c16="http://schemas.microsoft.com/office/drawing/2014/chart" uri="{C3380CC4-5D6E-409C-BE32-E72D297353CC}">
                <c16:uniqueId val="{00000006-E05F-4BCD-975C-6FD500D769EF}"/>
              </c:ext>
            </c:extLst>
          </c:dPt>
          <c:dPt>
            <c:idx val="6"/>
            <c:bubble3D val="0"/>
            <c:extLst>
              <c:ext xmlns:c16="http://schemas.microsoft.com/office/drawing/2014/chart" uri="{C3380CC4-5D6E-409C-BE32-E72D297353CC}">
                <c16:uniqueId val="{00000007-E05F-4BCD-975C-6FD500D769EF}"/>
              </c:ext>
            </c:extLst>
          </c:dPt>
          <c:xVal>
            <c:numRef>
              <c:f>'KPI graph'!$B$6:$B$26</c:f>
              <c:numCache>
                <c:formatCode>General</c:formatCode>
                <c:ptCount val="21"/>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pt idx="16" formatCode="0.0">
                  <c:v>91.25</c:v>
                </c:pt>
                <c:pt idx="17" formatCode="0.0">
                  <c:v>143.75</c:v>
                </c:pt>
                <c:pt idx="18">
                  <c:v>142</c:v>
                </c:pt>
                <c:pt idx="19">
                  <c:v>400</c:v>
                </c:pt>
                <c:pt idx="20">
                  <c:v>45</c:v>
                </c:pt>
              </c:numCache>
            </c:numRef>
          </c:xVal>
          <c:yVal>
            <c:numRef>
              <c:f>'KPI graph'!$C$6:$C$26</c:f>
              <c:numCache>
                <c:formatCode>General</c:formatCode>
                <c:ptCount val="21"/>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pt idx="16" formatCode="0.0">
                  <c:v>50.375</c:v>
                </c:pt>
                <c:pt idx="17" formatCode="0.0">
                  <c:v>75</c:v>
                </c:pt>
                <c:pt idx="18">
                  <c:v>301</c:v>
                </c:pt>
                <c:pt idx="19">
                  <c:v>385.5</c:v>
                </c:pt>
                <c:pt idx="20">
                  <c:v>32</c:v>
                </c:pt>
              </c:numCache>
            </c:numRef>
          </c:yVal>
          <c:smooth val="0"/>
          <c:extLst>
            <c:ext xmlns:c16="http://schemas.microsoft.com/office/drawing/2014/chart" uri="{C3380CC4-5D6E-409C-BE32-E72D297353CC}">
              <c16:uniqueId val="{00000008-E05F-4BCD-975C-6FD500D769EF}"/>
            </c:ext>
          </c:extLst>
        </c:ser>
        <c:ser>
          <c:idx val="3"/>
          <c:order val="5"/>
          <c:tx>
            <c:strRef>
              <c:f>'KPI graph'!$C$5</c:f>
              <c:strCache>
                <c:ptCount val="1"/>
                <c:pt idx="0">
                  <c:v>BW/bump area (Gbyte/s/mm^2)</c:v>
                </c:pt>
              </c:strCache>
            </c:strRef>
          </c:tx>
          <c:spPr>
            <a:ln w="25400" cap="flat" cmpd="sng" algn="ctr">
              <a:noFill/>
              <a:prstDash val="sysDot"/>
              <a:round/>
            </a:ln>
            <a:effectLst/>
          </c:spPr>
          <c:dPt>
            <c:idx val="2"/>
            <c:bubble3D val="0"/>
            <c:extLst>
              <c:ext xmlns:c16="http://schemas.microsoft.com/office/drawing/2014/chart" uri="{C3380CC4-5D6E-409C-BE32-E72D297353CC}">
                <c16:uniqueId val="{00000009-E05F-4BCD-975C-6FD500D769EF}"/>
              </c:ext>
            </c:extLst>
          </c:dPt>
          <c:dPt>
            <c:idx val="4"/>
            <c:bubble3D val="0"/>
            <c:extLst>
              <c:ext xmlns:c16="http://schemas.microsoft.com/office/drawing/2014/chart" uri="{C3380CC4-5D6E-409C-BE32-E72D297353CC}">
                <c16:uniqueId val="{0000000A-E05F-4BCD-975C-6FD500D769EF}"/>
              </c:ext>
            </c:extLst>
          </c:dPt>
          <c:dPt>
            <c:idx val="5"/>
            <c:bubble3D val="0"/>
            <c:extLst>
              <c:ext xmlns:c16="http://schemas.microsoft.com/office/drawing/2014/chart" uri="{C3380CC4-5D6E-409C-BE32-E72D297353CC}">
                <c16:uniqueId val="{0000000B-E05F-4BCD-975C-6FD500D769EF}"/>
              </c:ext>
            </c:extLst>
          </c:dPt>
          <c:dPt>
            <c:idx val="6"/>
            <c:bubble3D val="0"/>
            <c:extLst>
              <c:ext xmlns:c16="http://schemas.microsoft.com/office/drawing/2014/chart" uri="{C3380CC4-5D6E-409C-BE32-E72D297353CC}">
                <c16:uniqueId val="{0000000C-E05F-4BCD-975C-6FD500D769EF}"/>
              </c:ext>
            </c:extLst>
          </c:dPt>
          <c:dPt>
            <c:idx val="9"/>
            <c:bubble3D val="0"/>
            <c:extLst>
              <c:ext xmlns:c16="http://schemas.microsoft.com/office/drawing/2014/chart" uri="{C3380CC4-5D6E-409C-BE32-E72D297353CC}">
                <c16:uniqueId val="{0000000D-E05F-4BCD-975C-6FD500D769EF}"/>
              </c:ext>
            </c:extLst>
          </c:dPt>
          <c:dPt>
            <c:idx val="15"/>
            <c:bubble3D val="0"/>
            <c:extLst>
              <c:ext xmlns:c16="http://schemas.microsoft.com/office/drawing/2014/chart" uri="{C3380CC4-5D6E-409C-BE32-E72D297353CC}">
                <c16:uniqueId val="{0000000E-E05F-4BCD-975C-6FD500D769EF}"/>
              </c:ext>
            </c:extLst>
          </c:dPt>
          <c:xVal>
            <c:numRef>
              <c:f>'KPI graph'!$B$6:$B$21</c:f>
              <c:numCache>
                <c:formatCode>General</c:formatCode>
                <c:ptCount val="16"/>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numCache>
            </c:numRef>
          </c:xVal>
          <c:yVal>
            <c:numRef>
              <c:f>'KPI graph'!$C$6:$C$21</c:f>
              <c:numCache>
                <c:formatCode>General</c:formatCode>
                <c:ptCount val="16"/>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numCache>
            </c:numRef>
          </c:yVal>
          <c:smooth val="0"/>
          <c:extLst>
            <c:ext xmlns:c16="http://schemas.microsoft.com/office/drawing/2014/chart" uri="{C3380CC4-5D6E-409C-BE32-E72D297353CC}">
              <c16:uniqueId val="{0000000F-E05F-4BCD-975C-6FD500D769EF}"/>
            </c:ext>
          </c:extLst>
        </c:ser>
        <c:ser>
          <c:idx val="1"/>
          <c:order val="6"/>
          <c:tx>
            <c:strRef>
              <c:f>'KPI graph'!$C$5</c:f>
              <c:strCache>
                <c:ptCount val="1"/>
                <c:pt idx="0">
                  <c:v>BW/bump area (Gbyte/s/mm^2)</c:v>
                </c:pt>
              </c:strCache>
            </c:strRef>
          </c:tx>
          <c:spPr>
            <a:ln w="25400" cap="flat" cmpd="sng" algn="ctr">
              <a:noFill/>
              <a:prstDash val="sysDot"/>
              <a:round/>
            </a:ln>
            <a:effectLst/>
          </c:spPr>
          <c:dPt>
            <c:idx val="2"/>
            <c:bubble3D val="0"/>
            <c:extLst>
              <c:ext xmlns:c16="http://schemas.microsoft.com/office/drawing/2014/chart" uri="{C3380CC4-5D6E-409C-BE32-E72D297353CC}">
                <c16:uniqueId val="{00000010-E05F-4BCD-975C-6FD500D769EF}"/>
              </c:ext>
            </c:extLst>
          </c:dPt>
          <c:dPt>
            <c:idx val="4"/>
            <c:bubble3D val="0"/>
            <c:extLst>
              <c:ext xmlns:c16="http://schemas.microsoft.com/office/drawing/2014/chart" uri="{C3380CC4-5D6E-409C-BE32-E72D297353CC}">
                <c16:uniqueId val="{00000011-E05F-4BCD-975C-6FD500D769EF}"/>
              </c:ext>
            </c:extLst>
          </c:dPt>
          <c:dPt>
            <c:idx val="5"/>
            <c:bubble3D val="0"/>
            <c:extLst>
              <c:ext xmlns:c16="http://schemas.microsoft.com/office/drawing/2014/chart" uri="{C3380CC4-5D6E-409C-BE32-E72D297353CC}">
                <c16:uniqueId val="{00000012-E05F-4BCD-975C-6FD500D769EF}"/>
              </c:ext>
            </c:extLst>
          </c:dPt>
          <c:dPt>
            <c:idx val="6"/>
            <c:bubble3D val="0"/>
            <c:extLst>
              <c:ext xmlns:c16="http://schemas.microsoft.com/office/drawing/2014/chart" uri="{C3380CC4-5D6E-409C-BE32-E72D297353CC}">
                <c16:uniqueId val="{00000013-E05F-4BCD-975C-6FD500D769EF}"/>
              </c:ext>
            </c:extLst>
          </c:dPt>
          <c:xVal>
            <c:numRef>
              <c:f>'KPI graph'!$B$6:$B$23</c:f>
              <c:numCache>
                <c:formatCode>General</c:formatCode>
                <c:ptCount val="18"/>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pt idx="16" formatCode="0.0">
                  <c:v>91.25</c:v>
                </c:pt>
                <c:pt idx="17" formatCode="0.0">
                  <c:v>143.75</c:v>
                </c:pt>
              </c:numCache>
            </c:numRef>
          </c:xVal>
          <c:yVal>
            <c:numRef>
              <c:f>'KPI graph'!$C$6:$C$23</c:f>
              <c:numCache>
                <c:formatCode>General</c:formatCode>
                <c:ptCount val="18"/>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pt idx="16" formatCode="0.0">
                  <c:v>50.375</c:v>
                </c:pt>
                <c:pt idx="17" formatCode="0.0">
                  <c:v>75</c:v>
                </c:pt>
              </c:numCache>
            </c:numRef>
          </c:yVal>
          <c:smooth val="0"/>
          <c:extLst>
            <c:ext xmlns:c16="http://schemas.microsoft.com/office/drawing/2014/chart" uri="{C3380CC4-5D6E-409C-BE32-E72D297353CC}">
              <c16:uniqueId val="{00000014-E05F-4BCD-975C-6FD500D769EF}"/>
            </c:ext>
          </c:extLst>
        </c:ser>
        <c:ser>
          <c:idx val="0"/>
          <c:order val="7"/>
          <c:tx>
            <c:strRef>
              <c:f>'KPI graph'!$C$5</c:f>
              <c:strCache>
                <c:ptCount val="1"/>
                <c:pt idx="0">
                  <c:v>BW/bump area (Gbyte/s/mm^2)</c:v>
                </c:pt>
              </c:strCache>
            </c:strRef>
          </c:tx>
          <c:spPr>
            <a:ln w="25400" cap="flat" cmpd="sng" algn="ctr">
              <a:noFill/>
              <a:prstDash val="sysDot"/>
              <a:round/>
            </a:ln>
            <a:effectLst/>
          </c:spPr>
          <c:dPt>
            <c:idx val="2"/>
            <c:marker>
              <c:spPr>
                <a:solidFill>
                  <a:srgbClr val="FFC000"/>
                </a:solidFill>
                <a:ln w="9525" cap="flat" cmpd="sng" algn="ctr">
                  <a:solidFill>
                    <a:schemeClr val="accent1">
                      <a:shade val="95000"/>
                    </a:schemeClr>
                  </a:solidFill>
                  <a:round/>
                </a:ln>
                <a:effectLst/>
              </c:spPr>
            </c:marker>
            <c:bubble3D val="0"/>
            <c:extLst>
              <c:ext xmlns:c16="http://schemas.microsoft.com/office/drawing/2014/chart" uri="{C3380CC4-5D6E-409C-BE32-E72D297353CC}">
                <c16:uniqueId val="{00000015-E05F-4BCD-975C-6FD500D769EF}"/>
              </c:ext>
            </c:extLst>
          </c:dPt>
          <c:dPt>
            <c:idx val="4"/>
            <c:marker>
              <c:spPr>
                <a:solidFill>
                  <a:srgbClr val="FFC000"/>
                </a:solidFill>
                <a:ln w="9525" cap="flat" cmpd="sng" algn="ctr">
                  <a:solidFill>
                    <a:schemeClr val="accent1">
                      <a:shade val="95000"/>
                    </a:schemeClr>
                  </a:solidFill>
                  <a:round/>
                </a:ln>
                <a:effectLst/>
              </c:spPr>
            </c:marker>
            <c:bubble3D val="0"/>
            <c:extLst>
              <c:ext xmlns:c16="http://schemas.microsoft.com/office/drawing/2014/chart" uri="{C3380CC4-5D6E-409C-BE32-E72D297353CC}">
                <c16:uniqueId val="{00000016-E05F-4BCD-975C-6FD500D769EF}"/>
              </c:ext>
            </c:extLst>
          </c:dPt>
          <c:dPt>
            <c:idx val="5"/>
            <c:marker>
              <c:spPr>
                <a:solidFill>
                  <a:srgbClr val="FFC000"/>
                </a:solidFill>
                <a:ln w="9525" cap="flat" cmpd="sng" algn="ctr">
                  <a:solidFill>
                    <a:schemeClr val="accent1">
                      <a:shade val="95000"/>
                    </a:schemeClr>
                  </a:solidFill>
                  <a:round/>
                </a:ln>
                <a:effectLst/>
              </c:spPr>
            </c:marker>
            <c:bubble3D val="0"/>
            <c:extLst>
              <c:ext xmlns:c16="http://schemas.microsoft.com/office/drawing/2014/chart" uri="{C3380CC4-5D6E-409C-BE32-E72D297353CC}">
                <c16:uniqueId val="{00000017-E05F-4BCD-975C-6FD500D769EF}"/>
              </c:ext>
            </c:extLst>
          </c:dPt>
          <c:dPt>
            <c:idx val="6"/>
            <c:marker>
              <c:spPr>
                <a:solidFill>
                  <a:schemeClr val="accent1">
                    <a:lumMod val="60000"/>
                    <a:lumOff val="40000"/>
                  </a:schemeClr>
                </a:solidFill>
                <a:ln w="9525" cap="flat" cmpd="sng" algn="ctr">
                  <a:solidFill>
                    <a:schemeClr val="accent1">
                      <a:shade val="95000"/>
                    </a:schemeClr>
                  </a:solidFill>
                  <a:round/>
                </a:ln>
                <a:effectLst/>
              </c:spPr>
            </c:marker>
            <c:bubble3D val="0"/>
            <c:extLst>
              <c:ext xmlns:c16="http://schemas.microsoft.com/office/drawing/2014/chart" uri="{C3380CC4-5D6E-409C-BE32-E72D297353CC}">
                <c16:uniqueId val="{00000018-E05F-4BCD-975C-6FD500D769EF}"/>
              </c:ext>
            </c:extLst>
          </c:dPt>
          <c:dPt>
            <c:idx val="9"/>
            <c:marker>
              <c:spPr>
                <a:solidFill>
                  <a:srgbClr val="FFC000"/>
                </a:solidFill>
                <a:ln w="9525" cap="flat" cmpd="sng" algn="ctr">
                  <a:solidFill>
                    <a:schemeClr val="accent1">
                      <a:shade val="95000"/>
                    </a:schemeClr>
                  </a:solidFill>
                  <a:round/>
                </a:ln>
                <a:effectLst/>
              </c:spPr>
            </c:marker>
            <c:bubble3D val="0"/>
            <c:extLst>
              <c:ext xmlns:c16="http://schemas.microsoft.com/office/drawing/2014/chart" uri="{C3380CC4-5D6E-409C-BE32-E72D297353CC}">
                <c16:uniqueId val="{00000019-E05F-4BCD-975C-6FD500D769EF}"/>
              </c:ext>
            </c:extLst>
          </c:dPt>
          <c:dPt>
            <c:idx val="15"/>
            <c:marker>
              <c:spPr>
                <a:solidFill>
                  <a:srgbClr val="FFC000"/>
                </a:solidFill>
                <a:ln w="9525" cap="flat" cmpd="sng" algn="ctr">
                  <a:solidFill>
                    <a:schemeClr val="accent1">
                      <a:shade val="95000"/>
                    </a:schemeClr>
                  </a:solidFill>
                  <a:round/>
                </a:ln>
                <a:effectLst/>
              </c:spPr>
            </c:marker>
            <c:bubble3D val="0"/>
            <c:extLst>
              <c:ext xmlns:c16="http://schemas.microsoft.com/office/drawing/2014/chart" uri="{C3380CC4-5D6E-409C-BE32-E72D297353CC}">
                <c16:uniqueId val="{0000001A-E05F-4BCD-975C-6FD500D769EF}"/>
              </c:ext>
            </c:extLst>
          </c:dPt>
          <c:dPt>
            <c:idx val="16"/>
            <c:marker>
              <c:spPr>
                <a:solidFill>
                  <a:srgbClr val="A0B0DB"/>
                </a:solidFill>
                <a:ln w="9525" cap="flat" cmpd="sng" algn="ctr">
                  <a:solidFill>
                    <a:schemeClr val="accent1">
                      <a:shade val="95000"/>
                    </a:schemeClr>
                  </a:solidFill>
                  <a:round/>
                </a:ln>
                <a:effectLst/>
              </c:spPr>
            </c:marker>
            <c:bubble3D val="0"/>
            <c:extLst>
              <c:ext xmlns:c16="http://schemas.microsoft.com/office/drawing/2014/chart" uri="{C3380CC4-5D6E-409C-BE32-E72D297353CC}">
                <c16:uniqueId val="{0000001B-E05F-4BCD-975C-6FD500D769EF}"/>
              </c:ext>
            </c:extLst>
          </c:dPt>
          <c:dPt>
            <c:idx val="20"/>
            <c:marker>
              <c:spPr>
                <a:solidFill>
                  <a:srgbClr val="FFC000"/>
                </a:solidFill>
                <a:ln w="9525" cap="flat" cmpd="sng" algn="ctr">
                  <a:solidFill>
                    <a:schemeClr val="accent1">
                      <a:shade val="95000"/>
                    </a:schemeClr>
                  </a:solidFill>
                  <a:round/>
                </a:ln>
                <a:effectLst/>
              </c:spPr>
            </c:marker>
            <c:bubble3D val="0"/>
            <c:extLst>
              <c:ext xmlns:c16="http://schemas.microsoft.com/office/drawing/2014/chart" uri="{C3380CC4-5D6E-409C-BE32-E72D297353CC}">
                <c16:uniqueId val="{0000001C-E05F-4BCD-975C-6FD500D769EF}"/>
              </c:ext>
            </c:extLst>
          </c:dPt>
          <c:xVal>
            <c:numRef>
              <c:f>'KPI graph'!$B$6:$B$26</c:f>
              <c:numCache>
                <c:formatCode>General</c:formatCode>
                <c:ptCount val="21"/>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pt idx="16" formatCode="0.0">
                  <c:v>91.25</c:v>
                </c:pt>
                <c:pt idx="17" formatCode="0.0">
                  <c:v>143.75</c:v>
                </c:pt>
                <c:pt idx="18">
                  <c:v>142</c:v>
                </c:pt>
                <c:pt idx="19">
                  <c:v>400</c:v>
                </c:pt>
                <c:pt idx="20">
                  <c:v>45</c:v>
                </c:pt>
              </c:numCache>
            </c:numRef>
          </c:xVal>
          <c:yVal>
            <c:numRef>
              <c:f>'KPI graph'!$C$6:$C$26</c:f>
              <c:numCache>
                <c:formatCode>General</c:formatCode>
                <c:ptCount val="21"/>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pt idx="16" formatCode="0.0">
                  <c:v>50.375</c:v>
                </c:pt>
                <c:pt idx="17" formatCode="0.0">
                  <c:v>75</c:v>
                </c:pt>
                <c:pt idx="18">
                  <c:v>301</c:v>
                </c:pt>
                <c:pt idx="19">
                  <c:v>385.5</c:v>
                </c:pt>
                <c:pt idx="20">
                  <c:v>32</c:v>
                </c:pt>
              </c:numCache>
            </c:numRef>
          </c:yVal>
          <c:smooth val="0"/>
          <c:extLst>
            <c:ext xmlns:c16="http://schemas.microsoft.com/office/drawing/2014/chart" uri="{C3380CC4-5D6E-409C-BE32-E72D297353CC}">
              <c16:uniqueId val="{0000001D-E05F-4BCD-975C-6FD500D769EF}"/>
            </c:ext>
          </c:extLst>
        </c:ser>
        <c:dLbls>
          <c:showLegendKey val="0"/>
          <c:showVal val="0"/>
          <c:showCatName val="0"/>
          <c:showSerName val="0"/>
          <c:showPercent val="0"/>
          <c:showBubbleSize val="0"/>
        </c:dLbls>
        <c:axId val="799296344"/>
        <c:axId val="799302904"/>
      </c:scatterChart>
      <c:valAx>
        <c:axId val="799296344"/>
        <c:scaling>
          <c:orientation val="minMax"/>
          <c:max val="100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1600">
                    <a:solidFill>
                      <a:sysClr val="windowText" lastClr="000000"/>
                    </a:solidFill>
                  </a:rPr>
                  <a:t>Bandwidth</a:t>
                </a:r>
                <a:r>
                  <a:rPr lang="en-US" sz="1600" baseline="0">
                    <a:solidFill>
                      <a:sysClr val="windowText" lastClr="000000"/>
                    </a:solidFill>
                  </a:rPr>
                  <a:t> per Die Shoreline (</a:t>
                </a:r>
                <a:r>
                  <a:rPr lang="en-US" sz="1600">
                    <a:solidFill>
                      <a:sysClr val="windowText" lastClr="000000"/>
                    </a:solidFill>
                  </a:rPr>
                  <a:t>GB/s/mm)</a:t>
                </a:r>
              </a:p>
            </c:rich>
          </c:tx>
          <c:layout>
            <c:manualLayout>
              <c:xMode val="edge"/>
              <c:yMode val="edge"/>
              <c:x val="0.32777191312624382"/>
              <c:y val="0.90972154144052564"/>
            </c:manualLayout>
          </c:layout>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799302904"/>
        <c:crosses val="autoZero"/>
        <c:crossBetween val="midCat"/>
      </c:valAx>
      <c:valAx>
        <c:axId val="79930290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lgn="ctr">
                  <a:defRPr sz="900" b="0" i="0" u="none" strike="noStrike" kern="1200" baseline="0">
                    <a:solidFill>
                      <a:sysClr val="windowText" lastClr="000000"/>
                    </a:solidFill>
                    <a:latin typeface="+mn-lt"/>
                    <a:ea typeface="+mn-ea"/>
                    <a:cs typeface="+mn-cs"/>
                  </a:defRPr>
                </a:pPr>
                <a:r>
                  <a:rPr lang="en-US" sz="1600">
                    <a:solidFill>
                      <a:sysClr val="windowText" lastClr="000000"/>
                    </a:solidFill>
                  </a:rPr>
                  <a:t>Bandwidth per Die  Area</a:t>
                </a:r>
                <a:r>
                  <a:rPr lang="en-US" sz="1600" baseline="0">
                    <a:solidFill>
                      <a:sysClr val="windowText" lastClr="000000"/>
                    </a:solidFill>
                  </a:rPr>
                  <a:t> (</a:t>
                </a:r>
                <a:r>
                  <a:rPr lang="en-US" sz="1600">
                    <a:solidFill>
                      <a:sysClr val="windowText" lastClr="000000"/>
                    </a:solidFill>
                  </a:rPr>
                  <a:t>GB/s/mm</a:t>
                </a:r>
                <a:r>
                  <a:rPr lang="en-US" sz="1600" baseline="30000">
                    <a:solidFill>
                      <a:sysClr val="windowText" lastClr="000000"/>
                    </a:solidFill>
                  </a:rPr>
                  <a:t>2</a:t>
                </a:r>
                <a:r>
                  <a:rPr lang="en-US" sz="1600" baseline="0">
                    <a:solidFill>
                      <a:sysClr val="windowText" lastClr="000000"/>
                    </a:solidFill>
                  </a:rPr>
                  <a:t>)</a:t>
                </a:r>
              </a:p>
            </c:rich>
          </c:tx>
          <c:layout>
            <c:manualLayout>
              <c:xMode val="edge"/>
              <c:yMode val="edge"/>
              <c:x val="1.8632055608433562E-2"/>
              <c:y val="0.20149773498444182"/>
            </c:manualLayout>
          </c:layout>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799296344"/>
        <c:crosses val="autoZero"/>
        <c:crossBetween val="midCat"/>
      </c:val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0.46777</cdr:x>
      <cdr:y>0.03257</cdr:y>
    </cdr:from>
    <cdr:to>
      <cdr:x>0.63471</cdr:x>
      <cdr:y>0.84329</cdr:y>
    </cdr:to>
    <cdr:sp macro="" textlink="">
      <cdr:nvSpPr>
        <cdr:cNvPr id="83" name="Rectangle 82">
          <a:extLst xmlns:a="http://schemas.openxmlformats.org/drawingml/2006/main">
            <a:ext uri="{FF2B5EF4-FFF2-40B4-BE49-F238E27FC236}">
              <a16:creationId xmlns:a16="http://schemas.microsoft.com/office/drawing/2014/main" id="{1DAB3730-C463-4A66-8996-F347DEAE965E}"/>
            </a:ext>
          </a:extLst>
        </cdr:cNvPr>
        <cdr:cNvSpPr/>
      </cdr:nvSpPr>
      <cdr:spPr>
        <a:xfrm xmlns:a="http://schemas.openxmlformats.org/drawingml/2006/main">
          <a:off x="4053276" y="204952"/>
          <a:ext cx="1446552" cy="5101597"/>
        </a:xfrm>
        <a:prstGeom xmlns:a="http://schemas.openxmlformats.org/drawingml/2006/main" prst="rect">
          <a:avLst/>
        </a:prstGeom>
        <a:solidFill xmlns:a="http://schemas.openxmlformats.org/drawingml/2006/main">
          <a:srgbClr val="FF0000">
            <a:alpha val="5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0.63436</cdr:x>
      <cdr:y>0.0333</cdr:y>
    </cdr:from>
    <cdr:to>
      <cdr:x>0.8</cdr:x>
      <cdr:y>0.84402</cdr:y>
    </cdr:to>
    <cdr:sp macro="" textlink="">
      <cdr:nvSpPr>
        <cdr:cNvPr id="302" name="Rectangle 301">
          <a:extLst xmlns:a="http://schemas.openxmlformats.org/drawingml/2006/main">
            <a:ext uri="{FF2B5EF4-FFF2-40B4-BE49-F238E27FC236}">
              <a16:creationId xmlns:a16="http://schemas.microsoft.com/office/drawing/2014/main" id="{F1ED2391-FC86-4211-999D-601442B380CD}"/>
            </a:ext>
          </a:extLst>
        </cdr:cNvPr>
        <cdr:cNvSpPr/>
      </cdr:nvSpPr>
      <cdr:spPr>
        <a:xfrm xmlns:a="http://schemas.openxmlformats.org/drawingml/2006/main">
          <a:off x="5496807" y="209550"/>
          <a:ext cx="1435288" cy="5101597"/>
        </a:xfrm>
        <a:prstGeom xmlns:a="http://schemas.openxmlformats.org/drawingml/2006/main" prst="rect">
          <a:avLst/>
        </a:prstGeom>
        <a:solidFill xmlns:a="http://schemas.openxmlformats.org/drawingml/2006/main">
          <a:srgbClr val="7030A0">
            <a:alpha val="5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0.30311</cdr:x>
      <cdr:y>0.02969</cdr:y>
    </cdr:from>
    <cdr:to>
      <cdr:x>0.46875</cdr:x>
      <cdr:y>0.84041</cdr:y>
    </cdr:to>
    <cdr:sp macro="" textlink="">
      <cdr:nvSpPr>
        <cdr:cNvPr id="118" name="Rectangle 81">
          <a:extLst xmlns:a="http://schemas.openxmlformats.org/drawingml/2006/main">
            <a:ext uri="{FF2B5EF4-FFF2-40B4-BE49-F238E27FC236}">
              <a16:creationId xmlns:a16="http://schemas.microsoft.com/office/drawing/2014/main" id="{EC36C7CA-565A-4092-B6B0-5AA2F9495885}"/>
            </a:ext>
          </a:extLst>
        </cdr:cNvPr>
        <cdr:cNvSpPr/>
      </cdr:nvSpPr>
      <cdr:spPr>
        <a:xfrm xmlns:a="http://schemas.openxmlformats.org/drawingml/2006/main">
          <a:off x="2626451" y="186859"/>
          <a:ext cx="1435288" cy="5101596"/>
        </a:xfrm>
        <a:prstGeom xmlns:a="http://schemas.openxmlformats.org/drawingml/2006/main" prst="rect">
          <a:avLst/>
        </a:prstGeom>
        <a:solidFill xmlns:a="http://schemas.openxmlformats.org/drawingml/2006/main">
          <a:srgbClr val="FFFF00">
            <a:alpha val="5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0.55908</cdr:x>
      <cdr:y>0.42001</cdr:y>
    </cdr:from>
    <cdr:to>
      <cdr:x>0.68517</cdr:x>
      <cdr:y>0.44862</cdr:y>
    </cdr:to>
    <cdr:sp macro="" textlink="">
      <cdr:nvSpPr>
        <cdr:cNvPr id="5"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4844497" y="2642977"/>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err="1"/>
            <a:t>CXi</a:t>
          </a:r>
          <a:r>
            <a:rPr lang="en-US" sz="1050" dirty="0"/>
            <a:t> D2D-a12</a:t>
          </a:r>
        </a:p>
      </cdr:txBody>
    </cdr:sp>
  </cdr:relSizeAnchor>
  <cdr:relSizeAnchor xmlns:cdr="http://schemas.openxmlformats.org/drawingml/2006/chartDrawing">
    <cdr:from>
      <cdr:x>0.24805</cdr:x>
      <cdr:y>0.72313</cdr:y>
    </cdr:from>
    <cdr:to>
      <cdr:x>0.2906</cdr:x>
      <cdr:y>0.74801</cdr:y>
    </cdr:to>
    <cdr:sp macro="" textlink="">
      <cdr:nvSpPr>
        <cdr:cNvPr id="14"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0.14241</cdr:x>
      <cdr:y>0.6296</cdr:y>
    </cdr:from>
    <cdr:to>
      <cdr:x>0.21209</cdr:x>
      <cdr:y>0.68488</cdr:y>
    </cdr:to>
    <cdr:sp macro="" textlink="">
      <cdr:nvSpPr>
        <cdr:cNvPr id="16"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0.80381</cdr:x>
      <cdr:y>0.23228</cdr:y>
    </cdr:from>
    <cdr:to>
      <cdr:x>0.8091</cdr:x>
      <cdr:y>0.25349</cdr:y>
    </cdr:to>
    <cdr:cxnSp macro="">
      <cdr:nvCxnSpPr>
        <cdr:cNvPr id="26"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0.41304</cdr:x>
      <cdr:y>0.56634</cdr:y>
    </cdr:from>
    <cdr:to>
      <cdr:x>0.41816</cdr:x>
      <cdr:y>0.58445</cdr:y>
    </cdr:to>
    <cdr:cxnSp macro="">
      <cdr:nvCxnSpPr>
        <cdr:cNvPr id="35" name="Straight Connector 34">
          <a:extLst xmlns:a="http://schemas.openxmlformats.org/drawingml/2006/main">
            <a:ext uri="{FF2B5EF4-FFF2-40B4-BE49-F238E27FC236}">
              <a16:creationId xmlns:a16="http://schemas.microsoft.com/office/drawing/2014/main" id="{32FCCC6F-66ED-4169-8D19-6592EE364AD4}"/>
            </a:ext>
          </a:extLst>
        </cdr:cNvPr>
        <cdr:cNvCxnSpPr/>
      </cdr:nvCxnSpPr>
      <cdr:spPr>
        <a:xfrm xmlns:a="http://schemas.openxmlformats.org/drawingml/2006/main">
          <a:off x="3582377" y="3567723"/>
          <a:ext cx="44450" cy="11405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0.31969</cdr:x>
      <cdr:y>0.60356</cdr:y>
    </cdr:from>
    <cdr:to>
      <cdr:x>0.33449</cdr:x>
      <cdr:y>0.61936</cdr:y>
    </cdr:to>
    <cdr:cxnSp macro="">
      <cdr:nvCxnSpPr>
        <cdr:cNvPr id="37" name="Straight Connector 36">
          <a:extLst xmlns:a="http://schemas.openxmlformats.org/drawingml/2006/main">
            <a:ext uri="{FF2B5EF4-FFF2-40B4-BE49-F238E27FC236}">
              <a16:creationId xmlns:a16="http://schemas.microsoft.com/office/drawing/2014/main" id="{9CAC87D0-682F-4F0B-AEFA-4CF359F05E24}"/>
            </a:ext>
          </a:extLst>
        </cdr:cNvPr>
        <cdr:cNvCxnSpPr/>
      </cdr:nvCxnSpPr>
      <cdr:spPr>
        <a:xfrm xmlns:a="http://schemas.openxmlformats.org/drawingml/2006/main">
          <a:off x="2770993" y="3799071"/>
          <a:ext cx="128240" cy="99474"/>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0.24326</cdr:x>
      <cdr:y>0.67064</cdr:y>
    </cdr:from>
    <cdr:to>
      <cdr:x>0.24784</cdr:x>
      <cdr:y>0.69937</cdr:y>
    </cdr:to>
    <cdr:cxnSp macro="">
      <cdr:nvCxnSpPr>
        <cdr:cNvPr id="39" name="Straight Connector 38">
          <a:extLst xmlns:a="http://schemas.openxmlformats.org/drawingml/2006/main">
            <a:ext uri="{FF2B5EF4-FFF2-40B4-BE49-F238E27FC236}">
              <a16:creationId xmlns:a16="http://schemas.microsoft.com/office/drawing/2014/main" id="{B338D211-2120-403C-99A4-689E154AEDD5}"/>
            </a:ext>
          </a:extLst>
        </cdr:cNvPr>
        <cdr:cNvCxnSpPr/>
      </cdr:nvCxnSpPr>
      <cdr:spPr>
        <a:xfrm xmlns:a="http://schemas.openxmlformats.org/drawingml/2006/main" flipH="1">
          <a:off x="2107847" y="4220104"/>
          <a:ext cx="39688" cy="180799"/>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0.20464</cdr:x>
      <cdr:y>0.82642</cdr:y>
    </cdr:from>
    <cdr:to>
      <cdr:x>0.21934</cdr:x>
      <cdr:y>0.83392</cdr:y>
    </cdr:to>
    <cdr:cxnSp macro="">
      <cdr:nvCxnSpPr>
        <cdr:cNvPr id="53"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1773196" y="5200412"/>
          <a:ext cx="127394" cy="4715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0.4674</cdr:x>
      <cdr:y>0.03492</cdr:y>
    </cdr:from>
    <cdr:to>
      <cdr:x>0.63567</cdr:x>
      <cdr:y>0.21653</cdr:y>
    </cdr:to>
    <cdr:sp macro="" textlink="">
      <cdr:nvSpPr>
        <cdr:cNvPr id="84" name="TextBox 1">
          <a:extLst xmlns:a="http://schemas.openxmlformats.org/drawingml/2006/main">
            <a:ext uri="{FF2B5EF4-FFF2-40B4-BE49-F238E27FC236}">
              <a16:creationId xmlns:a16="http://schemas.microsoft.com/office/drawing/2014/main" id="{B814CFF1-F54A-4544-ACAA-5D19F666EA07}"/>
            </a:ext>
          </a:extLst>
        </cdr:cNvPr>
        <cdr:cNvSpPr txBox="1"/>
      </cdr:nvSpPr>
      <cdr:spPr>
        <a:xfrm xmlns:a="http://schemas.openxmlformats.org/drawingml/2006/main">
          <a:off x="4051300" y="219808"/>
          <a:ext cx="1458545" cy="1142999"/>
        </a:xfrm>
        <a:prstGeom xmlns:a="http://schemas.openxmlformats.org/drawingml/2006/main" prst="rect">
          <a:avLst/>
        </a:prstGeom>
        <a:noFill xmlns:a="http://schemas.openxmlformats.org/drawingml/2006/main"/>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aseline="0" dirty="0">
              <a:latin typeface="Intel Clear" panose="020B0604020203020204" pitchFamily="34" charset="0"/>
              <a:ea typeface="Intel Clear" panose="020B0604020203020204" pitchFamily="34" charset="0"/>
              <a:cs typeface="Intel Clear" panose="020B0604020203020204" pitchFamily="34" charset="0"/>
            </a:rPr>
            <a:t>Optical '26</a:t>
          </a:r>
        </a:p>
      </cdr:txBody>
    </cdr:sp>
  </cdr:relSizeAnchor>
  <cdr:relSizeAnchor xmlns:cdr="http://schemas.openxmlformats.org/drawingml/2006/chartDrawing">
    <cdr:from>
      <cdr:x>0.30087</cdr:x>
      <cdr:y>0.03717</cdr:y>
    </cdr:from>
    <cdr:to>
      <cdr:x>0.46915</cdr:x>
      <cdr:y>0.21878</cdr:y>
    </cdr:to>
    <cdr:sp macro="" textlink="">
      <cdr:nvSpPr>
        <cdr:cNvPr id="85" name="TextBox 1">
          <a:extLst xmlns:a="http://schemas.openxmlformats.org/drawingml/2006/main">
            <a:ext uri="{FF2B5EF4-FFF2-40B4-BE49-F238E27FC236}">
              <a16:creationId xmlns:a16="http://schemas.microsoft.com/office/drawing/2014/main" id="{D16BB5C8-ADD1-4A9A-9F5C-4FD35D3EDCDB}"/>
            </a:ext>
          </a:extLst>
        </cdr:cNvPr>
        <cdr:cNvSpPr txBox="1"/>
      </cdr:nvSpPr>
      <cdr:spPr>
        <a:xfrm xmlns:a="http://schemas.openxmlformats.org/drawingml/2006/main">
          <a:off x="2607896" y="233973"/>
          <a:ext cx="1458545" cy="1142999"/>
        </a:xfrm>
        <a:prstGeom xmlns:a="http://schemas.openxmlformats.org/drawingml/2006/main" prst="rect">
          <a:avLst/>
        </a:prstGeom>
        <a:noFill xmlns:a="http://schemas.openxmlformats.org/drawingml/2006/main"/>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aseline="0">
              <a:latin typeface="Intel Clear" panose="020B0604020203020204" pitchFamily="34" charset="0"/>
              <a:ea typeface="Intel Clear" panose="020B0604020203020204" pitchFamily="34" charset="0"/>
              <a:cs typeface="Intel Clear" panose="020B0604020203020204" pitchFamily="34" charset="0"/>
            </a:rPr>
            <a:t>Optical '24</a:t>
          </a:r>
          <a:endParaRPr lang="en-US" sz="1200">
            <a:latin typeface="Intel Clear" panose="020B0604020203020204" pitchFamily="34" charset="0"/>
            <a:ea typeface="Intel Clear" panose="020B0604020203020204" pitchFamily="34" charset="0"/>
            <a:cs typeface="Intel Clear" panose="020B0604020203020204" pitchFamily="34" charset="0"/>
          </a:endParaRPr>
        </a:p>
      </cdr:txBody>
    </cdr:sp>
  </cdr:relSizeAnchor>
  <cdr:relSizeAnchor xmlns:cdr="http://schemas.openxmlformats.org/drawingml/2006/chartDrawing">
    <cdr:from>
      <cdr:x>0.68987</cdr:x>
      <cdr:y>0.32681</cdr:y>
    </cdr:from>
    <cdr:to>
      <cdr:x>0.81596</cdr:x>
      <cdr:y>0.35542</cdr:y>
    </cdr:to>
    <cdr:sp macro="" textlink="">
      <cdr:nvSpPr>
        <cdr:cNvPr id="88"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5977797" y="2056484"/>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err="1"/>
            <a:t>CXi</a:t>
          </a:r>
          <a:r>
            <a:rPr lang="en-US" sz="1050" dirty="0"/>
            <a:t> D2D-a16</a:t>
          </a:r>
        </a:p>
      </cdr:txBody>
    </cdr:sp>
  </cdr:relSizeAnchor>
  <cdr:relSizeAnchor xmlns:cdr="http://schemas.openxmlformats.org/drawingml/2006/chartDrawing">
    <cdr:from>
      <cdr:x>0.58512</cdr:x>
      <cdr:y>0.37715</cdr:y>
    </cdr:from>
    <cdr:to>
      <cdr:x>0.66383</cdr:x>
      <cdr:y>0.40607</cdr:y>
    </cdr:to>
    <cdr:sp macro="" textlink="">
      <cdr:nvSpPr>
        <cdr:cNvPr id="89" name="TextBox 1">
          <a:extLst xmlns:a="http://schemas.openxmlformats.org/drawingml/2006/main">
            <a:ext uri="{FF2B5EF4-FFF2-40B4-BE49-F238E27FC236}">
              <a16:creationId xmlns:a16="http://schemas.microsoft.com/office/drawing/2014/main" id="{71E4807C-1A6D-449A-8FCA-955C61F632DF}"/>
            </a:ext>
          </a:extLst>
        </cdr:cNvPr>
        <cdr:cNvSpPr txBox="1"/>
      </cdr:nvSpPr>
      <cdr:spPr>
        <a:xfrm xmlns:a="http://schemas.openxmlformats.org/drawingml/2006/main">
          <a:off x="5070148" y="2373287"/>
          <a:ext cx="682030" cy="18198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Intel MDFI4</a:t>
          </a:r>
        </a:p>
      </cdr:txBody>
    </cdr:sp>
  </cdr:relSizeAnchor>
  <cdr:relSizeAnchor xmlns:cdr="http://schemas.openxmlformats.org/drawingml/2006/chartDrawing">
    <cdr:from>
      <cdr:x>0.19437</cdr:x>
      <cdr:y>0.52542</cdr:y>
    </cdr:from>
    <cdr:to>
      <cdr:x>0.25426</cdr:x>
      <cdr:y>0.57723</cdr:y>
    </cdr:to>
    <cdr:sp macro="" textlink="">
      <cdr:nvSpPr>
        <cdr:cNvPr id="91" name="TextBox 1">
          <a:extLst xmlns:a="http://schemas.openxmlformats.org/drawingml/2006/main">
            <a:ext uri="{FF2B5EF4-FFF2-40B4-BE49-F238E27FC236}">
              <a16:creationId xmlns:a16="http://schemas.microsoft.com/office/drawing/2014/main" id="{4FD55E9A-FC6E-4947-9CA3-C76E0086566C}"/>
            </a:ext>
          </a:extLst>
        </cdr:cNvPr>
        <cdr:cNvSpPr txBox="1"/>
      </cdr:nvSpPr>
      <cdr:spPr>
        <a:xfrm xmlns:a="http://schemas.openxmlformats.org/drawingml/2006/main">
          <a:off x="1684019" y="3305065"/>
          <a:ext cx="518917" cy="32586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BOW</a:t>
          </a:r>
        </a:p>
        <a:p xmlns:a="http://schemas.openxmlformats.org/drawingml/2006/main">
          <a:pPr algn="ctr"/>
          <a:r>
            <a:rPr lang="en-US" sz="1050"/>
            <a:t>Adv</a:t>
          </a:r>
          <a:r>
            <a:rPr lang="en-US" sz="1050" baseline="0"/>
            <a:t> Pkg</a:t>
          </a:r>
          <a:endParaRPr lang="en-US" sz="1050"/>
        </a:p>
      </cdr:txBody>
    </cdr:sp>
  </cdr:relSizeAnchor>
  <cdr:relSizeAnchor xmlns:cdr="http://schemas.openxmlformats.org/drawingml/2006/chartDrawing">
    <cdr:from>
      <cdr:x>0.35864</cdr:x>
      <cdr:y>0.74842</cdr:y>
    </cdr:from>
    <cdr:to>
      <cdr:x>0.48244</cdr:x>
      <cdr:y>0.78003</cdr:y>
    </cdr:to>
    <cdr:sp macro="" textlink="">
      <cdr:nvSpPr>
        <cdr:cNvPr id="92" name="TextBox 1">
          <a:extLst xmlns:a="http://schemas.openxmlformats.org/drawingml/2006/main">
            <a:ext uri="{FF2B5EF4-FFF2-40B4-BE49-F238E27FC236}">
              <a16:creationId xmlns:a16="http://schemas.microsoft.com/office/drawing/2014/main" id="{EDBD0F6B-9A29-4485-8522-CFD743F428F1}"/>
            </a:ext>
          </a:extLst>
        </cdr:cNvPr>
        <cdr:cNvSpPr txBox="1"/>
      </cdr:nvSpPr>
      <cdr:spPr>
        <a:xfrm xmlns:a="http://schemas.openxmlformats.org/drawingml/2006/main">
          <a:off x="3107675" y="4709583"/>
          <a:ext cx="1072742" cy="19887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err="1"/>
            <a:t>CXi</a:t>
          </a:r>
          <a:r>
            <a:rPr lang="en-US" sz="1050" dirty="0"/>
            <a:t> D2D-o32</a:t>
          </a:r>
        </a:p>
      </cdr:txBody>
    </cdr:sp>
  </cdr:relSizeAnchor>
  <cdr:relSizeAnchor xmlns:cdr="http://schemas.openxmlformats.org/drawingml/2006/chartDrawing">
    <cdr:from>
      <cdr:x>0.24805</cdr:x>
      <cdr:y>0.72313</cdr:y>
    </cdr:from>
    <cdr:to>
      <cdr:x>0.2906</cdr:x>
      <cdr:y>0.74801</cdr:y>
    </cdr:to>
    <cdr:sp macro="" textlink="">
      <cdr:nvSpPr>
        <cdr:cNvPr id="95"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0.21769</cdr:x>
      <cdr:y>0.6423</cdr:y>
    </cdr:from>
    <cdr:to>
      <cdr:x>0.28737</cdr:x>
      <cdr:y>0.6708</cdr:y>
    </cdr:to>
    <cdr:sp macro="" textlink="">
      <cdr:nvSpPr>
        <cdr:cNvPr id="96" name="TextBox 1">
          <a:extLst xmlns:a="http://schemas.openxmlformats.org/drawingml/2006/main">
            <a:ext uri="{FF2B5EF4-FFF2-40B4-BE49-F238E27FC236}">
              <a16:creationId xmlns:a16="http://schemas.microsoft.com/office/drawing/2014/main" id="{4C4995C9-63D5-4C07-9CD4-4E5D6B649AEB}"/>
            </a:ext>
          </a:extLst>
        </cdr:cNvPr>
        <cdr:cNvSpPr txBox="1"/>
      </cdr:nvSpPr>
      <cdr:spPr>
        <a:xfrm xmlns:a="http://schemas.openxmlformats.org/drawingml/2006/main">
          <a:off x="1886318" y="4041804"/>
          <a:ext cx="603784" cy="17934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AIB 2.0</a:t>
          </a:r>
        </a:p>
      </cdr:txBody>
    </cdr:sp>
  </cdr:relSizeAnchor>
  <cdr:relSizeAnchor xmlns:cdr="http://schemas.openxmlformats.org/drawingml/2006/chartDrawing">
    <cdr:from>
      <cdr:x>0.14241</cdr:x>
      <cdr:y>0.6296</cdr:y>
    </cdr:from>
    <cdr:to>
      <cdr:x>0.21209</cdr:x>
      <cdr:y>0.68488</cdr:y>
    </cdr:to>
    <cdr:sp macro="" textlink="">
      <cdr:nvSpPr>
        <cdr:cNvPr id="97"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0.80381</cdr:x>
      <cdr:y>0.23228</cdr:y>
    </cdr:from>
    <cdr:to>
      <cdr:x>0.8091</cdr:x>
      <cdr:y>0.25349</cdr:y>
    </cdr:to>
    <cdr:cxnSp macro="">
      <cdr:nvCxnSpPr>
        <cdr:cNvPr id="99"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0.68509</cdr:x>
      <cdr:y>0.30646</cdr:y>
    </cdr:from>
    <cdr:to>
      <cdr:x>0.69818</cdr:x>
      <cdr:y>0.32856</cdr:y>
    </cdr:to>
    <cdr:cxnSp macro="">
      <cdr:nvCxnSpPr>
        <cdr:cNvPr id="100"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5936377" y="1928428"/>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0.41304</cdr:x>
      <cdr:y>0.56634</cdr:y>
    </cdr:from>
    <cdr:to>
      <cdr:x>0.41816</cdr:x>
      <cdr:y>0.58445</cdr:y>
    </cdr:to>
    <cdr:cxnSp macro="">
      <cdr:nvCxnSpPr>
        <cdr:cNvPr id="102" name="Straight Connector 34">
          <a:extLst xmlns:a="http://schemas.openxmlformats.org/drawingml/2006/main">
            <a:ext uri="{FF2B5EF4-FFF2-40B4-BE49-F238E27FC236}">
              <a16:creationId xmlns:a16="http://schemas.microsoft.com/office/drawing/2014/main" id="{32FCCC6F-66ED-4169-8D19-6592EE364AD4}"/>
            </a:ext>
          </a:extLst>
        </cdr:cNvPr>
        <cdr:cNvCxnSpPr/>
      </cdr:nvCxnSpPr>
      <cdr:spPr>
        <a:xfrm xmlns:a="http://schemas.openxmlformats.org/drawingml/2006/main">
          <a:off x="3582377" y="3567723"/>
          <a:ext cx="44450" cy="11405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0.2799</cdr:x>
      <cdr:y>0.68746</cdr:y>
    </cdr:from>
    <cdr:to>
      <cdr:x>0.29262</cdr:x>
      <cdr:y>0.69236</cdr:y>
    </cdr:to>
    <cdr:cxnSp macro="">
      <cdr:nvCxnSpPr>
        <cdr:cNvPr id="104" name="Straight Connector 38">
          <a:extLst xmlns:a="http://schemas.openxmlformats.org/drawingml/2006/main">
            <a:ext uri="{FF2B5EF4-FFF2-40B4-BE49-F238E27FC236}">
              <a16:creationId xmlns:a16="http://schemas.microsoft.com/office/drawing/2014/main" id="{B338D211-2120-403C-99A4-689E154AEDD5}"/>
            </a:ext>
          </a:extLst>
        </cdr:cNvPr>
        <cdr:cNvCxnSpPr/>
      </cdr:nvCxnSpPr>
      <cdr:spPr>
        <a:xfrm xmlns:a="http://schemas.openxmlformats.org/drawingml/2006/main" flipH="1">
          <a:off x="2425348" y="4325937"/>
          <a:ext cx="110242" cy="308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0.34713</cdr:x>
      <cdr:y>0.75074</cdr:y>
    </cdr:from>
    <cdr:to>
      <cdr:x>0.35827</cdr:x>
      <cdr:y>0.76524</cdr:y>
    </cdr:to>
    <cdr:cxnSp macro="">
      <cdr:nvCxnSpPr>
        <cdr:cNvPr id="113"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3007918" y="4724162"/>
          <a:ext cx="96526" cy="91255"/>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0.16249</cdr:x>
      <cdr:y>0.78085</cdr:y>
    </cdr:from>
    <cdr:to>
      <cdr:x>0.18153</cdr:x>
      <cdr:y>0.79876</cdr:y>
    </cdr:to>
    <cdr:cxnSp macro="">
      <cdr:nvCxnSpPr>
        <cdr:cNvPr id="116" name="Straight Connector 62">
          <a:extLst xmlns:a="http://schemas.openxmlformats.org/drawingml/2006/main">
            <a:ext uri="{FF2B5EF4-FFF2-40B4-BE49-F238E27FC236}">
              <a16:creationId xmlns:a16="http://schemas.microsoft.com/office/drawing/2014/main" id="{ED3FF78A-E3E4-492B-8E2D-BF221D9113B3}"/>
            </a:ext>
          </a:extLst>
        </cdr:cNvPr>
        <cdr:cNvCxnSpPr>
          <a:stCxn xmlns:a="http://schemas.openxmlformats.org/drawingml/2006/main" id="71" idx="2"/>
        </cdr:cNvCxnSpPr>
      </cdr:nvCxnSpPr>
      <cdr:spPr>
        <a:xfrm xmlns:a="http://schemas.openxmlformats.org/drawingml/2006/main">
          <a:off x="1407777" y="4911780"/>
          <a:ext cx="164999" cy="112641"/>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0.3911</cdr:x>
      <cdr:y>0.50772</cdr:y>
    </cdr:from>
    <cdr:to>
      <cdr:x>0.40419</cdr:x>
      <cdr:y>0.52982</cdr:y>
    </cdr:to>
    <cdr:cxnSp macro="">
      <cdr:nvCxnSpPr>
        <cdr:cNvPr id="56" name="Straight Connector 55">
          <a:extLst xmlns:a="http://schemas.openxmlformats.org/drawingml/2006/main">
            <a:ext uri="{FF2B5EF4-FFF2-40B4-BE49-F238E27FC236}">
              <a16:creationId xmlns:a16="http://schemas.microsoft.com/office/drawing/2014/main" id="{68AFD30E-D4E1-4B0E-873A-6E47FC1582D1}"/>
            </a:ext>
          </a:extLst>
        </cdr:cNvPr>
        <cdr:cNvCxnSpPr/>
      </cdr:nvCxnSpPr>
      <cdr:spPr>
        <a:xfrm xmlns:a="http://schemas.openxmlformats.org/drawingml/2006/main">
          <a:off x="3388959" y="3194932"/>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0.80801</cdr:x>
      <cdr:y>0.24737</cdr:y>
    </cdr:from>
    <cdr:to>
      <cdr:x>0.91346</cdr:x>
      <cdr:y>0.2768</cdr:y>
    </cdr:to>
    <cdr:sp macro="" textlink="">
      <cdr:nvSpPr>
        <cdr:cNvPr id="9" name="TextBox 1">
          <a:extLst xmlns:a="http://schemas.openxmlformats.org/drawingml/2006/main">
            <a:ext uri="{FF2B5EF4-FFF2-40B4-BE49-F238E27FC236}">
              <a16:creationId xmlns:a16="http://schemas.microsoft.com/office/drawing/2014/main" id="{09C73006-108A-47C6-A4ED-EEF741CF1D63}"/>
            </a:ext>
          </a:extLst>
        </cdr:cNvPr>
        <cdr:cNvSpPr txBox="1"/>
      </cdr:nvSpPr>
      <cdr:spPr>
        <a:xfrm xmlns:a="http://schemas.openxmlformats.org/drawingml/2006/main">
          <a:off x="7000529" y="1556016"/>
          <a:ext cx="913612" cy="18515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nchor="ctr"/>
        <a:lstStyle xmlns:a="http://schemas.openxmlformats.org/drawingml/2006/main"/>
        <a:p xmlns:a="http://schemas.openxmlformats.org/drawingml/2006/main">
          <a:pPr algn="ctr"/>
          <a:r>
            <a:rPr lang="en-US" sz="1050"/>
            <a:t>Nvidia</a:t>
          </a:r>
          <a:r>
            <a:rPr lang="en-US" sz="1050" baseline="0"/>
            <a:t> D2D 2.0</a:t>
          </a:r>
          <a:endParaRPr lang="en-US" sz="1050"/>
        </a:p>
      </cdr:txBody>
    </cdr:sp>
  </cdr:relSizeAnchor>
  <cdr:relSizeAnchor xmlns:cdr="http://schemas.openxmlformats.org/drawingml/2006/chartDrawing">
    <cdr:from>
      <cdr:x>0.55908</cdr:x>
      <cdr:y>0.42001</cdr:y>
    </cdr:from>
    <cdr:to>
      <cdr:x>0.68517</cdr:x>
      <cdr:y>0.44862</cdr:y>
    </cdr:to>
    <cdr:sp macro="" textlink="">
      <cdr:nvSpPr>
        <cdr:cNvPr id="11"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4844497" y="2642977"/>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err="1"/>
            <a:t>CXi</a:t>
          </a:r>
          <a:r>
            <a:rPr lang="en-US" sz="1050" dirty="0"/>
            <a:t> D2D-a12</a:t>
          </a:r>
        </a:p>
      </cdr:txBody>
    </cdr:sp>
  </cdr:relSizeAnchor>
  <cdr:relSizeAnchor xmlns:cdr="http://schemas.openxmlformats.org/drawingml/2006/chartDrawing">
    <cdr:from>
      <cdr:x>0.24805</cdr:x>
      <cdr:y>0.72313</cdr:y>
    </cdr:from>
    <cdr:to>
      <cdr:x>0.2906</cdr:x>
      <cdr:y>0.74801</cdr:y>
    </cdr:to>
    <cdr:sp macro="" textlink="">
      <cdr:nvSpPr>
        <cdr:cNvPr id="17"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0.14241</cdr:x>
      <cdr:y>0.6296</cdr:y>
    </cdr:from>
    <cdr:to>
      <cdr:x>0.21209</cdr:x>
      <cdr:y>0.68488</cdr:y>
    </cdr:to>
    <cdr:sp macro="" textlink="">
      <cdr:nvSpPr>
        <cdr:cNvPr id="20"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0.88238</cdr:x>
      <cdr:y>0.08778</cdr:y>
    </cdr:from>
    <cdr:to>
      <cdr:x>0.89458</cdr:x>
      <cdr:y>0.10378</cdr:y>
    </cdr:to>
    <cdr:cxnSp macro="">
      <cdr:nvCxnSpPr>
        <cdr:cNvPr id="21" name="Straight Connector 17">
          <a:extLst xmlns:a="http://schemas.openxmlformats.org/drawingml/2006/main">
            <a:ext uri="{FF2B5EF4-FFF2-40B4-BE49-F238E27FC236}">
              <a16:creationId xmlns:a16="http://schemas.microsoft.com/office/drawing/2014/main" id="{BBD18F23-94E0-4B70-90C3-19FD98B0D2B5}"/>
            </a:ext>
          </a:extLst>
        </cdr:cNvPr>
        <cdr:cNvCxnSpPr/>
      </cdr:nvCxnSpPr>
      <cdr:spPr>
        <a:xfrm xmlns:a="http://schemas.openxmlformats.org/drawingml/2006/main" flipH="1">
          <a:off x="7644866" y="552182"/>
          <a:ext cx="105700" cy="100645"/>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0.80381</cdr:x>
      <cdr:y>0.23228</cdr:y>
    </cdr:from>
    <cdr:to>
      <cdr:x>0.8091</cdr:x>
      <cdr:y>0.25349</cdr:y>
    </cdr:to>
    <cdr:cxnSp macro="">
      <cdr:nvCxnSpPr>
        <cdr:cNvPr id="22"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0.54749</cdr:x>
      <cdr:y>0.39552</cdr:y>
    </cdr:from>
    <cdr:to>
      <cdr:x>0.55844</cdr:x>
      <cdr:y>0.42064</cdr:y>
    </cdr:to>
    <cdr:cxnSp macro="">
      <cdr:nvCxnSpPr>
        <cdr:cNvPr id="23"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4743450" y="2487930"/>
          <a:ext cx="94847" cy="158044"/>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0.573</cdr:x>
      <cdr:y>0.36584</cdr:y>
    </cdr:from>
    <cdr:to>
      <cdr:x>0.58451</cdr:x>
      <cdr:y>0.38414</cdr:y>
    </cdr:to>
    <cdr:cxnSp macro="">
      <cdr:nvCxnSpPr>
        <cdr:cNvPr id="24" name="Straight Connector 33">
          <a:extLst xmlns:a="http://schemas.openxmlformats.org/drawingml/2006/main">
            <a:ext uri="{FF2B5EF4-FFF2-40B4-BE49-F238E27FC236}">
              <a16:creationId xmlns:a16="http://schemas.microsoft.com/office/drawing/2014/main" id="{2289722C-C095-4F60-B3D2-A4CB73388E67}"/>
            </a:ext>
          </a:extLst>
        </cdr:cNvPr>
        <cdr:cNvCxnSpPr/>
      </cdr:nvCxnSpPr>
      <cdr:spPr>
        <a:xfrm xmlns:a="http://schemas.openxmlformats.org/drawingml/2006/main">
          <a:off x="4964430" y="2301240"/>
          <a:ext cx="99730" cy="11512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0.41304</cdr:x>
      <cdr:y>0.56634</cdr:y>
    </cdr:from>
    <cdr:to>
      <cdr:x>0.41816</cdr:x>
      <cdr:y>0.58445</cdr:y>
    </cdr:to>
    <cdr:cxnSp macro="">
      <cdr:nvCxnSpPr>
        <cdr:cNvPr id="25" name="Straight Connector 34">
          <a:extLst xmlns:a="http://schemas.openxmlformats.org/drawingml/2006/main">
            <a:ext uri="{FF2B5EF4-FFF2-40B4-BE49-F238E27FC236}">
              <a16:creationId xmlns:a16="http://schemas.microsoft.com/office/drawing/2014/main" id="{32FCCC6F-66ED-4169-8D19-6592EE364AD4}"/>
            </a:ext>
          </a:extLst>
        </cdr:cNvPr>
        <cdr:cNvCxnSpPr/>
      </cdr:nvCxnSpPr>
      <cdr:spPr>
        <a:xfrm xmlns:a="http://schemas.openxmlformats.org/drawingml/2006/main">
          <a:off x="3582377" y="3567723"/>
          <a:ext cx="44450" cy="11405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0.24326</cdr:x>
      <cdr:y>0.67064</cdr:y>
    </cdr:from>
    <cdr:to>
      <cdr:x>0.24784</cdr:x>
      <cdr:y>0.69937</cdr:y>
    </cdr:to>
    <cdr:cxnSp macro="">
      <cdr:nvCxnSpPr>
        <cdr:cNvPr id="28" name="Straight Connector 38">
          <a:extLst xmlns:a="http://schemas.openxmlformats.org/drawingml/2006/main">
            <a:ext uri="{FF2B5EF4-FFF2-40B4-BE49-F238E27FC236}">
              <a16:creationId xmlns:a16="http://schemas.microsoft.com/office/drawing/2014/main" id="{B338D211-2120-403C-99A4-689E154AEDD5}"/>
            </a:ext>
          </a:extLst>
        </cdr:cNvPr>
        <cdr:cNvCxnSpPr/>
      </cdr:nvCxnSpPr>
      <cdr:spPr>
        <a:xfrm xmlns:a="http://schemas.openxmlformats.org/drawingml/2006/main" flipH="1">
          <a:off x="2107847" y="4220104"/>
          <a:ext cx="39688" cy="180799"/>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0.20464</cdr:x>
      <cdr:y>0.82642</cdr:y>
    </cdr:from>
    <cdr:to>
      <cdr:x>0.21934</cdr:x>
      <cdr:y>0.83392</cdr:y>
    </cdr:to>
    <cdr:cxnSp macro="">
      <cdr:nvCxnSpPr>
        <cdr:cNvPr id="30"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1773196" y="5200412"/>
          <a:ext cx="127394" cy="4715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0.23975</cdr:x>
      <cdr:y>0.78085</cdr:y>
    </cdr:from>
    <cdr:to>
      <cdr:x>0.24363</cdr:x>
      <cdr:y>0.79658</cdr:y>
    </cdr:to>
    <cdr:cxnSp macro="">
      <cdr:nvCxnSpPr>
        <cdr:cNvPr id="32" name="Straight Connector 61">
          <a:extLst xmlns:a="http://schemas.openxmlformats.org/drawingml/2006/main">
            <a:ext uri="{FF2B5EF4-FFF2-40B4-BE49-F238E27FC236}">
              <a16:creationId xmlns:a16="http://schemas.microsoft.com/office/drawing/2014/main" id="{C5FB4FB9-7BD9-4A88-9370-63A689C46709}"/>
            </a:ext>
          </a:extLst>
        </cdr:cNvPr>
        <cdr:cNvCxnSpPr/>
      </cdr:nvCxnSpPr>
      <cdr:spPr>
        <a:xfrm xmlns:a="http://schemas.openxmlformats.org/drawingml/2006/main">
          <a:off x="2077192" y="4911807"/>
          <a:ext cx="33617" cy="9894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0.4883</cdr:x>
      <cdr:y>0.52295</cdr:y>
    </cdr:from>
    <cdr:to>
      <cdr:x>0.59375</cdr:x>
      <cdr:y>0.55179</cdr:y>
    </cdr:to>
    <cdr:sp macro="" textlink="">
      <cdr:nvSpPr>
        <cdr:cNvPr id="40" name="TextBox 1">
          <a:extLst xmlns:a="http://schemas.openxmlformats.org/drawingml/2006/main">
            <a:ext uri="{FF2B5EF4-FFF2-40B4-BE49-F238E27FC236}">
              <a16:creationId xmlns:a16="http://schemas.microsoft.com/office/drawing/2014/main" id="{09C73006-108A-47C6-A4ED-EEF741CF1D63}"/>
            </a:ext>
          </a:extLst>
        </cdr:cNvPr>
        <cdr:cNvSpPr txBox="1"/>
      </cdr:nvSpPr>
      <cdr:spPr>
        <a:xfrm xmlns:a="http://schemas.openxmlformats.org/drawingml/2006/main">
          <a:off x="4230617" y="3289542"/>
          <a:ext cx="913612" cy="18136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nchor="ctr"/>
        <a:lstStyle xmlns:a="http://schemas.openxmlformats.org/drawingml/2006/main"/>
        <a:p xmlns:a="http://schemas.openxmlformats.org/drawingml/2006/main">
          <a:pPr algn="ctr"/>
          <a:r>
            <a:rPr lang="en-US" sz="1050"/>
            <a:t>Nvidia</a:t>
          </a:r>
          <a:r>
            <a:rPr lang="en-US" sz="1050" baseline="0"/>
            <a:t> D2D .0</a:t>
          </a:r>
          <a:endParaRPr lang="en-US" sz="1050"/>
        </a:p>
      </cdr:txBody>
    </cdr:sp>
  </cdr:relSizeAnchor>
  <cdr:relSizeAnchor xmlns:cdr="http://schemas.openxmlformats.org/drawingml/2006/chartDrawing">
    <cdr:from>
      <cdr:x>0.76128</cdr:x>
      <cdr:y>0.10047</cdr:y>
    </cdr:from>
    <cdr:to>
      <cdr:x>0.88737</cdr:x>
      <cdr:y>0.12962</cdr:y>
    </cdr:to>
    <cdr:sp macro="" textlink="">
      <cdr:nvSpPr>
        <cdr:cNvPr id="41" name="TextBox 1">
          <a:extLst xmlns:a="http://schemas.openxmlformats.org/drawingml/2006/main">
            <a:ext uri="{FF2B5EF4-FFF2-40B4-BE49-F238E27FC236}">
              <a16:creationId xmlns:a16="http://schemas.microsoft.com/office/drawing/2014/main" id="{90D3317F-F95F-40C0-B105-84A58F822690}"/>
            </a:ext>
          </a:extLst>
        </cdr:cNvPr>
        <cdr:cNvSpPr txBox="1"/>
      </cdr:nvSpPr>
      <cdr:spPr>
        <a:xfrm xmlns:a="http://schemas.openxmlformats.org/drawingml/2006/main">
          <a:off x="6595712" y="631996"/>
          <a:ext cx="1092436" cy="18334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err="1"/>
            <a:t>CXi</a:t>
          </a:r>
          <a:r>
            <a:rPr lang="en-US" sz="1050" dirty="0"/>
            <a:t> D2D-a32</a:t>
          </a:r>
        </a:p>
      </cdr:txBody>
    </cdr:sp>
  </cdr:relSizeAnchor>
  <cdr:relSizeAnchor xmlns:cdr="http://schemas.openxmlformats.org/drawingml/2006/chartDrawing">
    <cdr:from>
      <cdr:x>0.68987</cdr:x>
      <cdr:y>0.32681</cdr:y>
    </cdr:from>
    <cdr:to>
      <cdr:x>0.81596</cdr:x>
      <cdr:y>0.35542</cdr:y>
    </cdr:to>
    <cdr:sp macro="" textlink="">
      <cdr:nvSpPr>
        <cdr:cNvPr id="43"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5977797" y="2056484"/>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err="1"/>
            <a:t>CXi</a:t>
          </a:r>
          <a:r>
            <a:rPr lang="en-US" sz="1050" dirty="0"/>
            <a:t> D2D-a16</a:t>
          </a:r>
        </a:p>
      </cdr:txBody>
    </cdr:sp>
  </cdr:relSizeAnchor>
  <cdr:relSizeAnchor xmlns:cdr="http://schemas.openxmlformats.org/drawingml/2006/chartDrawing">
    <cdr:from>
      <cdr:x>0.58512</cdr:x>
      <cdr:y>0.37715</cdr:y>
    </cdr:from>
    <cdr:to>
      <cdr:x>0.66383</cdr:x>
      <cdr:y>0.40607</cdr:y>
    </cdr:to>
    <cdr:sp macro="" textlink="">
      <cdr:nvSpPr>
        <cdr:cNvPr id="44" name="TextBox 1">
          <a:extLst xmlns:a="http://schemas.openxmlformats.org/drawingml/2006/main">
            <a:ext uri="{FF2B5EF4-FFF2-40B4-BE49-F238E27FC236}">
              <a16:creationId xmlns:a16="http://schemas.microsoft.com/office/drawing/2014/main" id="{71E4807C-1A6D-449A-8FCA-955C61F632DF}"/>
            </a:ext>
          </a:extLst>
        </cdr:cNvPr>
        <cdr:cNvSpPr txBox="1"/>
      </cdr:nvSpPr>
      <cdr:spPr>
        <a:xfrm xmlns:a="http://schemas.openxmlformats.org/drawingml/2006/main">
          <a:off x="5070148" y="2373287"/>
          <a:ext cx="682030" cy="18198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Intel MDFI4</a:t>
          </a:r>
        </a:p>
      </cdr:txBody>
    </cdr:sp>
  </cdr:relSizeAnchor>
  <cdr:relSizeAnchor xmlns:cdr="http://schemas.openxmlformats.org/drawingml/2006/chartDrawing">
    <cdr:from>
      <cdr:x>0.28452</cdr:x>
      <cdr:y>0.5748</cdr:y>
    </cdr:from>
    <cdr:to>
      <cdr:x>0.3774</cdr:x>
      <cdr:y>0.60585</cdr:y>
    </cdr:to>
    <cdr:sp macro="" textlink="">
      <cdr:nvSpPr>
        <cdr:cNvPr id="45" name="TextBox 1">
          <a:extLst xmlns:a="http://schemas.openxmlformats.org/drawingml/2006/main">
            <a:ext uri="{FF2B5EF4-FFF2-40B4-BE49-F238E27FC236}">
              <a16:creationId xmlns:a16="http://schemas.microsoft.com/office/drawing/2014/main" id="{4FD55E9A-FC6E-4947-9CA3-C76E0086566C}"/>
            </a:ext>
          </a:extLst>
        </cdr:cNvPr>
        <cdr:cNvSpPr txBox="1"/>
      </cdr:nvSpPr>
      <cdr:spPr>
        <a:xfrm xmlns:a="http://schemas.openxmlformats.org/drawingml/2006/main">
          <a:off x="2465064" y="3615690"/>
          <a:ext cx="804707" cy="19529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Intel MDFI3</a:t>
          </a:r>
        </a:p>
      </cdr:txBody>
    </cdr:sp>
  </cdr:relSizeAnchor>
  <cdr:relSizeAnchor xmlns:cdr="http://schemas.openxmlformats.org/drawingml/2006/chartDrawing">
    <cdr:from>
      <cdr:x>0.35864</cdr:x>
      <cdr:y>0.74842</cdr:y>
    </cdr:from>
    <cdr:to>
      <cdr:x>0.48244</cdr:x>
      <cdr:y>0.78003</cdr:y>
    </cdr:to>
    <cdr:sp macro="" textlink="">
      <cdr:nvSpPr>
        <cdr:cNvPr id="46" name="TextBox 1">
          <a:extLst xmlns:a="http://schemas.openxmlformats.org/drawingml/2006/main">
            <a:ext uri="{FF2B5EF4-FFF2-40B4-BE49-F238E27FC236}">
              <a16:creationId xmlns:a16="http://schemas.microsoft.com/office/drawing/2014/main" id="{EDBD0F6B-9A29-4485-8522-CFD743F428F1}"/>
            </a:ext>
          </a:extLst>
        </cdr:cNvPr>
        <cdr:cNvSpPr txBox="1"/>
      </cdr:nvSpPr>
      <cdr:spPr>
        <a:xfrm xmlns:a="http://schemas.openxmlformats.org/drawingml/2006/main">
          <a:off x="3107675" y="4709583"/>
          <a:ext cx="1072742" cy="19887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err="1"/>
            <a:t>CXi</a:t>
          </a:r>
          <a:r>
            <a:rPr lang="en-US" sz="1050" dirty="0"/>
            <a:t> D2D-o32</a:t>
          </a:r>
        </a:p>
      </cdr:txBody>
    </cdr:sp>
  </cdr:relSizeAnchor>
  <cdr:relSizeAnchor xmlns:cdr="http://schemas.openxmlformats.org/drawingml/2006/chartDrawing">
    <cdr:from>
      <cdr:x>0.24376</cdr:x>
      <cdr:y>0.79448</cdr:y>
    </cdr:from>
    <cdr:to>
      <cdr:x>0.36985</cdr:x>
      <cdr:y>0.81587</cdr:y>
    </cdr:to>
    <cdr:sp macro="" textlink="">
      <cdr:nvSpPr>
        <cdr:cNvPr id="47" name="TextBox 1">
          <a:extLst xmlns:a="http://schemas.openxmlformats.org/drawingml/2006/main">
            <a:ext uri="{FF2B5EF4-FFF2-40B4-BE49-F238E27FC236}">
              <a16:creationId xmlns:a16="http://schemas.microsoft.com/office/drawing/2014/main" id="{BE37EAAE-ED83-4930-BDE0-C4A7A8F02AB3}"/>
            </a:ext>
          </a:extLst>
        </cdr:cNvPr>
        <cdr:cNvSpPr txBox="1"/>
      </cdr:nvSpPr>
      <cdr:spPr>
        <a:xfrm xmlns:a="http://schemas.openxmlformats.org/drawingml/2006/main">
          <a:off x="2111960" y="4997543"/>
          <a:ext cx="1092436" cy="134527"/>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err="1"/>
            <a:t>CXi</a:t>
          </a:r>
          <a:r>
            <a:rPr lang="en-US" sz="1050" dirty="0"/>
            <a:t> D2D-o16</a:t>
          </a:r>
        </a:p>
      </cdr:txBody>
    </cdr:sp>
  </cdr:relSizeAnchor>
  <cdr:relSizeAnchor xmlns:cdr="http://schemas.openxmlformats.org/drawingml/2006/chartDrawing">
    <cdr:from>
      <cdr:x>0.24805</cdr:x>
      <cdr:y>0.72313</cdr:y>
    </cdr:from>
    <cdr:to>
      <cdr:x>0.2906</cdr:x>
      <cdr:y>0.74801</cdr:y>
    </cdr:to>
    <cdr:sp macro="" textlink="">
      <cdr:nvSpPr>
        <cdr:cNvPr id="49"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0.21769</cdr:x>
      <cdr:y>0.6423</cdr:y>
    </cdr:from>
    <cdr:to>
      <cdr:x>0.28737</cdr:x>
      <cdr:y>0.6708</cdr:y>
    </cdr:to>
    <cdr:sp macro="" textlink="">
      <cdr:nvSpPr>
        <cdr:cNvPr id="50" name="TextBox 1">
          <a:extLst xmlns:a="http://schemas.openxmlformats.org/drawingml/2006/main">
            <a:ext uri="{FF2B5EF4-FFF2-40B4-BE49-F238E27FC236}">
              <a16:creationId xmlns:a16="http://schemas.microsoft.com/office/drawing/2014/main" id="{4C4995C9-63D5-4C07-9CD4-4E5D6B649AEB}"/>
            </a:ext>
          </a:extLst>
        </cdr:cNvPr>
        <cdr:cNvSpPr txBox="1"/>
      </cdr:nvSpPr>
      <cdr:spPr>
        <a:xfrm xmlns:a="http://schemas.openxmlformats.org/drawingml/2006/main">
          <a:off x="1886318" y="4041804"/>
          <a:ext cx="603784" cy="17934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AIB 2.0</a:t>
          </a:r>
        </a:p>
      </cdr:txBody>
    </cdr:sp>
  </cdr:relSizeAnchor>
  <cdr:relSizeAnchor xmlns:cdr="http://schemas.openxmlformats.org/drawingml/2006/chartDrawing">
    <cdr:from>
      <cdr:x>0.14241</cdr:x>
      <cdr:y>0.6296</cdr:y>
    </cdr:from>
    <cdr:to>
      <cdr:x>0.21209</cdr:x>
      <cdr:y>0.68488</cdr:y>
    </cdr:to>
    <cdr:sp macro="" textlink="">
      <cdr:nvSpPr>
        <cdr:cNvPr id="51"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0.80299</cdr:x>
      <cdr:y>0.23016</cdr:y>
    </cdr:from>
    <cdr:to>
      <cdr:x>0.8091</cdr:x>
      <cdr:y>0.25349</cdr:y>
    </cdr:to>
    <cdr:cxnSp macro="">
      <cdr:nvCxnSpPr>
        <cdr:cNvPr id="54"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57060" y="1447800"/>
          <a:ext cx="52934" cy="146731"/>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0.68509</cdr:x>
      <cdr:y>0.30646</cdr:y>
    </cdr:from>
    <cdr:to>
      <cdr:x>0.69818</cdr:x>
      <cdr:y>0.32856</cdr:y>
    </cdr:to>
    <cdr:cxnSp macro="">
      <cdr:nvCxnSpPr>
        <cdr:cNvPr id="55"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5936377" y="1928428"/>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0.41304</cdr:x>
      <cdr:y>0.56634</cdr:y>
    </cdr:from>
    <cdr:to>
      <cdr:x>0.41816</cdr:x>
      <cdr:y>0.58445</cdr:y>
    </cdr:to>
    <cdr:cxnSp macro="">
      <cdr:nvCxnSpPr>
        <cdr:cNvPr id="58" name="Straight Connector 34">
          <a:extLst xmlns:a="http://schemas.openxmlformats.org/drawingml/2006/main">
            <a:ext uri="{FF2B5EF4-FFF2-40B4-BE49-F238E27FC236}">
              <a16:creationId xmlns:a16="http://schemas.microsoft.com/office/drawing/2014/main" id="{32FCCC6F-66ED-4169-8D19-6592EE364AD4}"/>
            </a:ext>
          </a:extLst>
        </cdr:cNvPr>
        <cdr:cNvCxnSpPr/>
      </cdr:nvCxnSpPr>
      <cdr:spPr>
        <a:xfrm xmlns:a="http://schemas.openxmlformats.org/drawingml/2006/main">
          <a:off x="3582377" y="3567723"/>
          <a:ext cx="44450" cy="11405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0.2799</cdr:x>
      <cdr:y>0.68746</cdr:y>
    </cdr:from>
    <cdr:to>
      <cdr:x>0.29262</cdr:x>
      <cdr:y>0.69236</cdr:y>
    </cdr:to>
    <cdr:cxnSp macro="">
      <cdr:nvCxnSpPr>
        <cdr:cNvPr id="60" name="Straight Connector 38">
          <a:extLst xmlns:a="http://schemas.openxmlformats.org/drawingml/2006/main">
            <a:ext uri="{FF2B5EF4-FFF2-40B4-BE49-F238E27FC236}">
              <a16:creationId xmlns:a16="http://schemas.microsoft.com/office/drawing/2014/main" id="{B338D211-2120-403C-99A4-689E154AEDD5}"/>
            </a:ext>
          </a:extLst>
        </cdr:cNvPr>
        <cdr:cNvCxnSpPr/>
      </cdr:nvCxnSpPr>
      <cdr:spPr>
        <a:xfrm xmlns:a="http://schemas.openxmlformats.org/drawingml/2006/main" flipH="1">
          <a:off x="2425348" y="4325937"/>
          <a:ext cx="110242" cy="308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0.34713</cdr:x>
      <cdr:y>0.75074</cdr:y>
    </cdr:from>
    <cdr:to>
      <cdr:x>0.35827</cdr:x>
      <cdr:y>0.76524</cdr:y>
    </cdr:to>
    <cdr:cxnSp macro="">
      <cdr:nvCxnSpPr>
        <cdr:cNvPr id="63"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3007918" y="4724162"/>
          <a:ext cx="96526" cy="91255"/>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0.3911</cdr:x>
      <cdr:y>0.50772</cdr:y>
    </cdr:from>
    <cdr:to>
      <cdr:x>0.40419</cdr:x>
      <cdr:y>0.52982</cdr:y>
    </cdr:to>
    <cdr:cxnSp macro="">
      <cdr:nvCxnSpPr>
        <cdr:cNvPr id="68" name="Straight Connector 55">
          <a:extLst xmlns:a="http://schemas.openxmlformats.org/drawingml/2006/main">
            <a:ext uri="{FF2B5EF4-FFF2-40B4-BE49-F238E27FC236}">
              <a16:creationId xmlns:a16="http://schemas.microsoft.com/office/drawing/2014/main" id="{68AFD30E-D4E1-4B0E-873A-6E47FC1582D1}"/>
            </a:ext>
          </a:extLst>
        </cdr:cNvPr>
        <cdr:cNvCxnSpPr/>
      </cdr:nvCxnSpPr>
      <cdr:spPr>
        <a:xfrm xmlns:a="http://schemas.openxmlformats.org/drawingml/2006/main">
          <a:off x="3388959" y="3194932"/>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0.13808</cdr:x>
      <cdr:y>0.7339</cdr:y>
    </cdr:from>
    <cdr:to>
      <cdr:x>0.1869</cdr:x>
      <cdr:y>0.78085</cdr:y>
    </cdr:to>
    <cdr:sp macro="" textlink="">
      <cdr:nvSpPr>
        <cdr:cNvPr id="71" name="TextBox 1">
          <a:extLst xmlns:a="http://schemas.openxmlformats.org/drawingml/2006/main">
            <a:ext uri="{FF2B5EF4-FFF2-40B4-BE49-F238E27FC236}">
              <a16:creationId xmlns:a16="http://schemas.microsoft.com/office/drawing/2014/main" id="{5C82A179-4ED6-4051-B4D8-26F4A05BC4CC}"/>
            </a:ext>
          </a:extLst>
        </cdr:cNvPr>
        <cdr:cNvSpPr txBox="1"/>
      </cdr:nvSpPr>
      <cdr:spPr>
        <a:xfrm xmlns:a="http://schemas.openxmlformats.org/drawingml/2006/main">
          <a:off x="1196304" y="4616450"/>
          <a:ext cx="422946" cy="295330"/>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err="1"/>
            <a:t>CXi</a:t>
          </a:r>
          <a:endParaRPr lang="en-US" sz="900" dirty="0"/>
        </a:p>
        <a:p xmlns:a="http://schemas.openxmlformats.org/drawingml/2006/main">
          <a:pPr algn="ctr"/>
          <a:r>
            <a:rPr lang="en-US" sz="900" dirty="0"/>
            <a:t>D2D-o8</a:t>
          </a:r>
        </a:p>
      </cdr:txBody>
    </cdr:sp>
  </cdr:relSizeAnchor>
  <cdr:relSizeAnchor xmlns:cdr="http://schemas.openxmlformats.org/drawingml/2006/chartDrawing">
    <cdr:from>
      <cdr:x>0.18953</cdr:x>
      <cdr:y>0.73531</cdr:y>
    </cdr:from>
    <cdr:to>
      <cdr:x>0.22427</cdr:x>
      <cdr:y>0.77468</cdr:y>
    </cdr:to>
    <cdr:sp macro="" textlink="">
      <cdr:nvSpPr>
        <cdr:cNvPr id="295" name="TextBox 1">
          <a:extLst xmlns:a="http://schemas.openxmlformats.org/drawingml/2006/main">
            <a:ext uri="{FF2B5EF4-FFF2-40B4-BE49-F238E27FC236}">
              <a16:creationId xmlns:a16="http://schemas.microsoft.com/office/drawing/2014/main" id="{0BADF081-B286-40EF-90CB-A26C7EA844E7}"/>
            </a:ext>
          </a:extLst>
        </cdr:cNvPr>
        <cdr:cNvSpPr txBox="1"/>
      </cdr:nvSpPr>
      <cdr:spPr>
        <a:xfrm xmlns:a="http://schemas.openxmlformats.org/drawingml/2006/main">
          <a:off x="1642110" y="4625340"/>
          <a:ext cx="300990" cy="24765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t>Open</a:t>
          </a:r>
        </a:p>
        <a:p xmlns:a="http://schemas.openxmlformats.org/drawingml/2006/main">
          <a:pPr algn="ctr"/>
          <a:r>
            <a:rPr lang="en-US" sz="900"/>
            <a:t>HBI-2</a:t>
          </a:r>
          <a:endParaRPr lang="en-US" sz="1050"/>
        </a:p>
      </cdr:txBody>
    </cdr:sp>
  </cdr:relSizeAnchor>
  <cdr:relSizeAnchor xmlns:cdr="http://schemas.openxmlformats.org/drawingml/2006/chartDrawing">
    <cdr:from>
      <cdr:x>0.26681</cdr:x>
      <cdr:y>0.75833</cdr:y>
    </cdr:from>
    <cdr:to>
      <cdr:x>0.33685</cdr:x>
      <cdr:y>0.7791</cdr:y>
    </cdr:to>
    <cdr:sp macro="" textlink="">
      <cdr:nvSpPr>
        <cdr:cNvPr id="296" name="TextBox 1">
          <a:extLst xmlns:a="http://schemas.openxmlformats.org/drawingml/2006/main">
            <a:ext uri="{FF2B5EF4-FFF2-40B4-BE49-F238E27FC236}">
              <a16:creationId xmlns:a16="http://schemas.microsoft.com/office/drawing/2014/main" id="{F27C885B-D9DB-4C81-8983-487406AB5A32}"/>
            </a:ext>
          </a:extLst>
        </cdr:cNvPr>
        <cdr:cNvSpPr txBox="1"/>
      </cdr:nvSpPr>
      <cdr:spPr>
        <a:xfrm xmlns:a="http://schemas.openxmlformats.org/drawingml/2006/main">
          <a:off x="2311637" y="4770120"/>
          <a:ext cx="606824" cy="13066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OpenHBI-3</a:t>
          </a:r>
        </a:p>
      </cdr:txBody>
    </cdr:sp>
  </cdr:relSizeAnchor>
  <cdr:relSizeAnchor xmlns:cdr="http://schemas.openxmlformats.org/drawingml/2006/chartDrawing">
    <cdr:from>
      <cdr:x>0.2069</cdr:x>
      <cdr:y>0.77468</cdr:y>
    </cdr:from>
    <cdr:to>
      <cdr:x>0.21173</cdr:x>
      <cdr:y>0.79388</cdr:y>
    </cdr:to>
    <cdr:cxnSp macro="">
      <cdr:nvCxnSpPr>
        <cdr:cNvPr id="297" name="Straight Connector 296">
          <a:extLst xmlns:a="http://schemas.openxmlformats.org/drawingml/2006/main">
            <a:ext uri="{FF2B5EF4-FFF2-40B4-BE49-F238E27FC236}">
              <a16:creationId xmlns:a16="http://schemas.microsoft.com/office/drawing/2014/main" id="{F8B3A834-75CC-4F99-AE6A-A20EE2A3EC48}"/>
            </a:ext>
          </a:extLst>
        </cdr:cNvPr>
        <cdr:cNvCxnSpPr>
          <a:stCxn xmlns:a="http://schemas.openxmlformats.org/drawingml/2006/main" id="295" idx="2"/>
        </cdr:cNvCxnSpPr>
      </cdr:nvCxnSpPr>
      <cdr:spPr>
        <a:xfrm xmlns:a="http://schemas.openxmlformats.org/drawingml/2006/main">
          <a:off x="1792605" y="4872990"/>
          <a:ext cx="41843" cy="12073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0.26054</cdr:x>
      <cdr:y>0.77105</cdr:y>
    </cdr:from>
    <cdr:to>
      <cdr:x>0.26781</cdr:x>
      <cdr:y>0.77907</cdr:y>
    </cdr:to>
    <cdr:cxnSp macro="">
      <cdr:nvCxnSpPr>
        <cdr:cNvPr id="299" name="Straight Connector 298">
          <a:extLst xmlns:a="http://schemas.openxmlformats.org/drawingml/2006/main">
            <a:ext uri="{FF2B5EF4-FFF2-40B4-BE49-F238E27FC236}">
              <a16:creationId xmlns:a16="http://schemas.microsoft.com/office/drawing/2014/main" id="{6DC949F2-6F3E-4BB1-8043-FD623C06E1F2}"/>
            </a:ext>
          </a:extLst>
        </cdr:cNvPr>
        <cdr:cNvCxnSpPr/>
      </cdr:nvCxnSpPr>
      <cdr:spPr>
        <a:xfrm xmlns:a="http://schemas.openxmlformats.org/drawingml/2006/main" flipH="1">
          <a:off x="2257340" y="4850130"/>
          <a:ext cx="62950" cy="50439"/>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0.63233</cdr:x>
      <cdr:y>0.0333</cdr:y>
    </cdr:from>
    <cdr:to>
      <cdr:x>0.80061</cdr:x>
      <cdr:y>0.21491</cdr:y>
    </cdr:to>
    <cdr:sp macro="" textlink="">
      <cdr:nvSpPr>
        <cdr:cNvPr id="304" name="TextBox 1">
          <a:extLst xmlns:a="http://schemas.openxmlformats.org/drawingml/2006/main">
            <a:ext uri="{FF2B5EF4-FFF2-40B4-BE49-F238E27FC236}">
              <a16:creationId xmlns:a16="http://schemas.microsoft.com/office/drawing/2014/main" id="{22B333E9-7D42-41A5-B4A3-2081C83F6A1A}"/>
            </a:ext>
          </a:extLst>
        </cdr:cNvPr>
        <cdr:cNvSpPr txBox="1"/>
      </cdr:nvSpPr>
      <cdr:spPr>
        <a:xfrm xmlns:a="http://schemas.openxmlformats.org/drawingml/2006/main">
          <a:off x="5479168" y="209550"/>
          <a:ext cx="1458164" cy="1142812"/>
        </a:xfrm>
        <a:prstGeom xmlns:a="http://schemas.openxmlformats.org/drawingml/2006/main" prst="rect">
          <a:avLst/>
        </a:prstGeom>
        <a:noFill xmlns:a="http://schemas.openxmlformats.org/drawingml/2006/main"/>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aseline="0">
              <a:latin typeface="Intel Clear" panose="020B0604020203020204" pitchFamily="34" charset="0"/>
              <a:ea typeface="Intel Clear" panose="020B0604020203020204" pitchFamily="34" charset="0"/>
              <a:cs typeface="Intel Clear" panose="020B0604020203020204" pitchFamily="34" charset="0"/>
            </a:rPr>
            <a:t>Optical '28</a:t>
          </a:r>
          <a:endParaRPr lang="en-US" sz="1200">
            <a:latin typeface="Intel Clear" panose="020B0604020203020204" pitchFamily="34" charset="0"/>
            <a:ea typeface="Intel Clear" panose="020B0604020203020204" pitchFamily="34" charset="0"/>
            <a:cs typeface="Intel Clear" panose="020B0604020203020204" pitchFamily="34" charset="0"/>
          </a:endParaRPr>
        </a:p>
      </cdr:txBody>
    </cdr:sp>
  </cdr:relSizeAnchor>
  <cdr:relSizeAnchor xmlns:cdr="http://schemas.openxmlformats.org/drawingml/2006/chartDrawing">
    <cdr:from>
      <cdr:x>0.23717</cdr:x>
      <cdr:y>0.57682</cdr:y>
    </cdr:from>
    <cdr:to>
      <cdr:x>0.24736</cdr:x>
      <cdr:y>0.59202</cdr:y>
    </cdr:to>
    <cdr:cxnSp macro="">
      <cdr:nvCxnSpPr>
        <cdr:cNvPr id="108" name="Straight Connector 107">
          <a:extLst xmlns:a="http://schemas.openxmlformats.org/drawingml/2006/main">
            <a:ext uri="{FF2B5EF4-FFF2-40B4-BE49-F238E27FC236}">
              <a16:creationId xmlns:a16="http://schemas.microsoft.com/office/drawing/2014/main" id="{3958601A-3C49-45BB-BC39-A07622A41614}"/>
            </a:ext>
          </a:extLst>
        </cdr:cNvPr>
        <cdr:cNvCxnSpPr/>
      </cdr:nvCxnSpPr>
      <cdr:spPr>
        <a:xfrm xmlns:a="http://schemas.openxmlformats.org/drawingml/2006/main">
          <a:off x="2054860" y="3628390"/>
          <a:ext cx="88286" cy="95612"/>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0.47464</cdr:x>
      <cdr:y>0.532</cdr:y>
    </cdr:from>
    <cdr:to>
      <cdr:x>0.4883</cdr:x>
      <cdr:y>0.53737</cdr:y>
    </cdr:to>
    <cdr:cxnSp macro="">
      <cdr:nvCxnSpPr>
        <cdr:cNvPr id="106" name="Straight Connector 105">
          <a:extLst xmlns:a="http://schemas.openxmlformats.org/drawingml/2006/main">
            <a:ext uri="{FF2B5EF4-FFF2-40B4-BE49-F238E27FC236}">
              <a16:creationId xmlns:a16="http://schemas.microsoft.com/office/drawing/2014/main" id="{1E3A28FC-616B-4A86-94CA-20838851EC22}"/>
            </a:ext>
          </a:extLst>
        </cdr:cNvPr>
        <cdr:cNvCxnSpPr>
          <a:endCxn xmlns:a="http://schemas.openxmlformats.org/drawingml/2006/main" id="40" idx="1"/>
        </cdr:cNvCxnSpPr>
      </cdr:nvCxnSpPr>
      <cdr:spPr>
        <a:xfrm xmlns:a="http://schemas.openxmlformats.org/drawingml/2006/main">
          <a:off x="4112260" y="3346450"/>
          <a:ext cx="118357" cy="3377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0.55908</cdr:x>
      <cdr:y>0.42001</cdr:y>
    </cdr:from>
    <cdr:to>
      <cdr:x>0.68517</cdr:x>
      <cdr:y>0.44862</cdr:y>
    </cdr:to>
    <cdr:sp macro="" textlink="">
      <cdr:nvSpPr>
        <cdr:cNvPr id="292"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4844497" y="2642977"/>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err="1"/>
            <a:t>CXi</a:t>
          </a:r>
          <a:r>
            <a:rPr lang="en-US" sz="1050" dirty="0"/>
            <a:t> D2D-a12</a:t>
          </a:r>
        </a:p>
      </cdr:txBody>
    </cdr:sp>
  </cdr:relSizeAnchor>
  <cdr:relSizeAnchor xmlns:cdr="http://schemas.openxmlformats.org/drawingml/2006/chartDrawing">
    <cdr:from>
      <cdr:x>0.24805</cdr:x>
      <cdr:y>0.72313</cdr:y>
    </cdr:from>
    <cdr:to>
      <cdr:x>0.2906</cdr:x>
      <cdr:y>0.74801</cdr:y>
    </cdr:to>
    <cdr:sp macro="" textlink="">
      <cdr:nvSpPr>
        <cdr:cNvPr id="294"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0.14241</cdr:x>
      <cdr:y>0.6296</cdr:y>
    </cdr:from>
    <cdr:to>
      <cdr:x>0.21209</cdr:x>
      <cdr:y>0.68488</cdr:y>
    </cdr:to>
    <cdr:sp macro="" textlink="">
      <cdr:nvSpPr>
        <cdr:cNvPr id="300"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0.80381</cdr:x>
      <cdr:y>0.23228</cdr:y>
    </cdr:from>
    <cdr:to>
      <cdr:x>0.8091</cdr:x>
      <cdr:y>0.25349</cdr:y>
    </cdr:to>
    <cdr:cxnSp macro="">
      <cdr:nvCxnSpPr>
        <cdr:cNvPr id="301"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0.41304</cdr:x>
      <cdr:y>0.56634</cdr:y>
    </cdr:from>
    <cdr:to>
      <cdr:x>0.41816</cdr:x>
      <cdr:y>0.58445</cdr:y>
    </cdr:to>
    <cdr:cxnSp macro="">
      <cdr:nvCxnSpPr>
        <cdr:cNvPr id="303" name="Straight Connector 34">
          <a:extLst xmlns:a="http://schemas.openxmlformats.org/drawingml/2006/main">
            <a:ext uri="{FF2B5EF4-FFF2-40B4-BE49-F238E27FC236}">
              <a16:creationId xmlns:a16="http://schemas.microsoft.com/office/drawing/2014/main" id="{32FCCC6F-66ED-4169-8D19-6592EE364AD4}"/>
            </a:ext>
          </a:extLst>
        </cdr:cNvPr>
        <cdr:cNvCxnSpPr/>
      </cdr:nvCxnSpPr>
      <cdr:spPr>
        <a:xfrm xmlns:a="http://schemas.openxmlformats.org/drawingml/2006/main">
          <a:off x="3582377" y="3567723"/>
          <a:ext cx="44450" cy="11405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0.24326</cdr:x>
      <cdr:y>0.67316</cdr:y>
    </cdr:from>
    <cdr:to>
      <cdr:x>0.24784</cdr:x>
      <cdr:y>0.70189</cdr:y>
    </cdr:to>
    <cdr:cxnSp macro="">
      <cdr:nvCxnSpPr>
        <cdr:cNvPr id="306" name="Straight Connector 38">
          <a:extLst xmlns:a="http://schemas.openxmlformats.org/drawingml/2006/main">
            <a:ext uri="{FF2B5EF4-FFF2-40B4-BE49-F238E27FC236}">
              <a16:creationId xmlns:a16="http://schemas.microsoft.com/office/drawing/2014/main" id="{B338D211-2120-403C-99A4-689E154AEDD5}"/>
            </a:ext>
          </a:extLst>
        </cdr:cNvPr>
        <cdr:cNvCxnSpPr/>
      </cdr:nvCxnSpPr>
      <cdr:spPr>
        <a:xfrm xmlns:a="http://schemas.openxmlformats.org/drawingml/2006/main" flipH="1">
          <a:off x="2108517" y="4237177"/>
          <a:ext cx="39698" cy="180839"/>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0.20464</cdr:x>
      <cdr:y>0.82642</cdr:y>
    </cdr:from>
    <cdr:to>
      <cdr:x>0.21934</cdr:x>
      <cdr:y>0.83392</cdr:y>
    </cdr:to>
    <cdr:cxnSp macro="">
      <cdr:nvCxnSpPr>
        <cdr:cNvPr id="308"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1773196" y="5200412"/>
          <a:ext cx="127394" cy="4715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0.68987</cdr:x>
      <cdr:y>0.32681</cdr:y>
    </cdr:from>
    <cdr:to>
      <cdr:x>0.81596</cdr:x>
      <cdr:y>0.35542</cdr:y>
    </cdr:to>
    <cdr:sp macro="" textlink="">
      <cdr:nvSpPr>
        <cdr:cNvPr id="312"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5977797" y="2056484"/>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err="1"/>
            <a:t>CXi</a:t>
          </a:r>
          <a:r>
            <a:rPr lang="en-US" sz="1050" dirty="0"/>
            <a:t> D2D-a16</a:t>
          </a:r>
        </a:p>
      </cdr:txBody>
    </cdr:sp>
  </cdr:relSizeAnchor>
  <cdr:relSizeAnchor xmlns:cdr="http://schemas.openxmlformats.org/drawingml/2006/chartDrawing">
    <cdr:from>
      <cdr:x>0.58512</cdr:x>
      <cdr:y>0.37715</cdr:y>
    </cdr:from>
    <cdr:to>
      <cdr:x>0.66383</cdr:x>
      <cdr:y>0.40607</cdr:y>
    </cdr:to>
    <cdr:sp macro="" textlink="">
      <cdr:nvSpPr>
        <cdr:cNvPr id="313" name="TextBox 1">
          <a:extLst xmlns:a="http://schemas.openxmlformats.org/drawingml/2006/main">
            <a:ext uri="{FF2B5EF4-FFF2-40B4-BE49-F238E27FC236}">
              <a16:creationId xmlns:a16="http://schemas.microsoft.com/office/drawing/2014/main" id="{71E4807C-1A6D-449A-8FCA-955C61F632DF}"/>
            </a:ext>
          </a:extLst>
        </cdr:cNvPr>
        <cdr:cNvSpPr txBox="1"/>
      </cdr:nvSpPr>
      <cdr:spPr>
        <a:xfrm xmlns:a="http://schemas.openxmlformats.org/drawingml/2006/main">
          <a:off x="5070148" y="2373287"/>
          <a:ext cx="682030" cy="18198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Intel MDFI4</a:t>
          </a:r>
        </a:p>
      </cdr:txBody>
    </cdr:sp>
  </cdr:relSizeAnchor>
  <cdr:relSizeAnchor xmlns:cdr="http://schemas.openxmlformats.org/drawingml/2006/chartDrawing">
    <cdr:from>
      <cdr:x>0.19437</cdr:x>
      <cdr:y>0.52542</cdr:y>
    </cdr:from>
    <cdr:to>
      <cdr:x>0.25426</cdr:x>
      <cdr:y>0.57723</cdr:y>
    </cdr:to>
    <cdr:sp macro="" textlink="">
      <cdr:nvSpPr>
        <cdr:cNvPr id="314" name="TextBox 1">
          <a:extLst xmlns:a="http://schemas.openxmlformats.org/drawingml/2006/main">
            <a:ext uri="{FF2B5EF4-FFF2-40B4-BE49-F238E27FC236}">
              <a16:creationId xmlns:a16="http://schemas.microsoft.com/office/drawing/2014/main" id="{4FD55E9A-FC6E-4947-9CA3-C76E0086566C}"/>
            </a:ext>
          </a:extLst>
        </cdr:cNvPr>
        <cdr:cNvSpPr txBox="1"/>
      </cdr:nvSpPr>
      <cdr:spPr>
        <a:xfrm xmlns:a="http://schemas.openxmlformats.org/drawingml/2006/main">
          <a:off x="1684019" y="3305065"/>
          <a:ext cx="518917" cy="32586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BOW</a:t>
          </a:r>
        </a:p>
        <a:p xmlns:a="http://schemas.openxmlformats.org/drawingml/2006/main">
          <a:pPr algn="ctr"/>
          <a:r>
            <a:rPr lang="en-US" sz="1000"/>
            <a:t>Adv</a:t>
          </a:r>
          <a:r>
            <a:rPr lang="en-US" sz="1000" baseline="0"/>
            <a:t> Pkg</a:t>
          </a:r>
          <a:endParaRPr lang="en-US" sz="1000"/>
        </a:p>
      </cdr:txBody>
    </cdr:sp>
  </cdr:relSizeAnchor>
  <cdr:relSizeAnchor xmlns:cdr="http://schemas.openxmlformats.org/drawingml/2006/chartDrawing">
    <cdr:from>
      <cdr:x>0.35864</cdr:x>
      <cdr:y>0.74842</cdr:y>
    </cdr:from>
    <cdr:to>
      <cdr:x>0.48244</cdr:x>
      <cdr:y>0.78003</cdr:y>
    </cdr:to>
    <cdr:sp macro="" textlink="">
      <cdr:nvSpPr>
        <cdr:cNvPr id="315" name="TextBox 1">
          <a:extLst xmlns:a="http://schemas.openxmlformats.org/drawingml/2006/main">
            <a:ext uri="{FF2B5EF4-FFF2-40B4-BE49-F238E27FC236}">
              <a16:creationId xmlns:a16="http://schemas.microsoft.com/office/drawing/2014/main" id="{EDBD0F6B-9A29-4485-8522-CFD743F428F1}"/>
            </a:ext>
          </a:extLst>
        </cdr:cNvPr>
        <cdr:cNvSpPr txBox="1"/>
      </cdr:nvSpPr>
      <cdr:spPr>
        <a:xfrm xmlns:a="http://schemas.openxmlformats.org/drawingml/2006/main">
          <a:off x="3107675" y="4709583"/>
          <a:ext cx="1072742" cy="19887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err="1"/>
            <a:t>CXi</a:t>
          </a:r>
          <a:r>
            <a:rPr lang="en-US" sz="1050" dirty="0"/>
            <a:t> D2D-o32</a:t>
          </a:r>
        </a:p>
      </cdr:txBody>
    </cdr:sp>
  </cdr:relSizeAnchor>
  <cdr:relSizeAnchor xmlns:cdr="http://schemas.openxmlformats.org/drawingml/2006/chartDrawing">
    <cdr:from>
      <cdr:x>0.21912</cdr:x>
      <cdr:y>0.81757</cdr:y>
    </cdr:from>
    <cdr:to>
      <cdr:x>0.31822</cdr:x>
      <cdr:y>0.83952</cdr:y>
    </cdr:to>
    <cdr:sp macro="" textlink="">
      <cdr:nvSpPr>
        <cdr:cNvPr id="316" name="TextBox 1">
          <a:extLst xmlns:a="http://schemas.openxmlformats.org/drawingml/2006/main">
            <a:ext uri="{FF2B5EF4-FFF2-40B4-BE49-F238E27FC236}">
              <a16:creationId xmlns:a16="http://schemas.microsoft.com/office/drawing/2014/main" id="{DD3F34CF-2C97-4B6E-883C-2B215B3AED42}"/>
            </a:ext>
          </a:extLst>
        </cdr:cNvPr>
        <cdr:cNvSpPr txBox="1"/>
      </cdr:nvSpPr>
      <cdr:spPr>
        <a:xfrm xmlns:a="http://schemas.openxmlformats.org/drawingml/2006/main">
          <a:off x="1899278" y="5146144"/>
          <a:ext cx="859003" cy="138163"/>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900"/>
            <a:t>AMD </a:t>
          </a:r>
          <a:r>
            <a:rPr lang="en-US" sz="900" baseline="0"/>
            <a:t>IFOP2'19</a:t>
          </a:r>
          <a:endParaRPr lang="en-US" sz="900"/>
        </a:p>
      </cdr:txBody>
    </cdr:sp>
  </cdr:relSizeAnchor>
  <cdr:relSizeAnchor xmlns:cdr="http://schemas.openxmlformats.org/drawingml/2006/chartDrawing">
    <cdr:from>
      <cdr:x>0.24805</cdr:x>
      <cdr:y>0.72313</cdr:y>
    </cdr:from>
    <cdr:to>
      <cdr:x>0.2906</cdr:x>
      <cdr:y>0.74801</cdr:y>
    </cdr:to>
    <cdr:sp macro="" textlink="">
      <cdr:nvSpPr>
        <cdr:cNvPr id="317"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0.21769</cdr:x>
      <cdr:y>0.6423</cdr:y>
    </cdr:from>
    <cdr:to>
      <cdr:x>0.28737</cdr:x>
      <cdr:y>0.6708</cdr:y>
    </cdr:to>
    <cdr:sp macro="" textlink="">
      <cdr:nvSpPr>
        <cdr:cNvPr id="318" name="TextBox 1">
          <a:extLst xmlns:a="http://schemas.openxmlformats.org/drawingml/2006/main">
            <a:ext uri="{FF2B5EF4-FFF2-40B4-BE49-F238E27FC236}">
              <a16:creationId xmlns:a16="http://schemas.microsoft.com/office/drawing/2014/main" id="{4C4995C9-63D5-4C07-9CD4-4E5D6B649AEB}"/>
            </a:ext>
          </a:extLst>
        </cdr:cNvPr>
        <cdr:cNvSpPr txBox="1"/>
      </cdr:nvSpPr>
      <cdr:spPr>
        <a:xfrm xmlns:a="http://schemas.openxmlformats.org/drawingml/2006/main">
          <a:off x="1886318" y="4041804"/>
          <a:ext cx="603784" cy="17934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AIB 2.0</a:t>
          </a:r>
        </a:p>
      </cdr:txBody>
    </cdr:sp>
  </cdr:relSizeAnchor>
  <cdr:relSizeAnchor xmlns:cdr="http://schemas.openxmlformats.org/drawingml/2006/chartDrawing">
    <cdr:from>
      <cdr:x>0.14241</cdr:x>
      <cdr:y>0.6296</cdr:y>
    </cdr:from>
    <cdr:to>
      <cdr:x>0.21209</cdr:x>
      <cdr:y>0.68488</cdr:y>
    </cdr:to>
    <cdr:sp macro="" textlink="">
      <cdr:nvSpPr>
        <cdr:cNvPr id="319"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0.80381</cdr:x>
      <cdr:y>0.23228</cdr:y>
    </cdr:from>
    <cdr:to>
      <cdr:x>0.8091</cdr:x>
      <cdr:y>0.25349</cdr:y>
    </cdr:to>
    <cdr:cxnSp macro="">
      <cdr:nvCxnSpPr>
        <cdr:cNvPr id="66"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0.68509</cdr:x>
      <cdr:y>0.30646</cdr:y>
    </cdr:from>
    <cdr:to>
      <cdr:x>0.69818</cdr:x>
      <cdr:y>0.32856</cdr:y>
    </cdr:to>
    <cdr:cxnSp macro="">
      <cdr:nvCxnSpPr>
        <cdr:cNvPr id="69"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5936377" y="1928428"/>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0.41304</cdr:x>
      <cdr:y>0.56634</cdr:y>
    </cdr:from>
    <cdr:to>
      <cdr:x>0.41816</cdr:x>
      <cdr:y>0.58445</cdr:y>
    </cdr:to>
    <cdr:cxnSp macro="">
      <cdr:nvCxnSpPr>
        <cdr:cNvPr id="72" name="Straight Connector 34">
          <a:extLst xmlns:a="http://schemas.openxmlformats.org/drawingml/2006/main">
            <a:ext uri="{FF2B5EF4-FFF2-40B4-BE49-F238E27FC236}">
              <a16:creationId xmlns:a16="http://schemas.microsoft.com/office/drawing/2014/main" id="{32FCCC6F-66ED-4169-8D19-6592EE364AD4}"/>
            </a:ext>
          </a:extLst>
        </cdr:cNvPr>
        <cdr:cNvCxnSpPr/>
      </cdr:nvCxnSpPr>
      <cdr:spPr>
        <a:xfrm xmlns:a="http://schemas.openxmlformats.org/drawingml/2006/main">
          <a:off x="3582377" y="3567723"/>
          <a:ext cx="44450" cy="11405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0.2799</cdr:x>
      <cdr:y>0.68746</cdr:y>
    </cdr:from>
    <cdr:to>
      <cdr:x>0.29262</cdr:x>
      <cdr:y>0.69236</cdr:y>
    </cdr:to>
    <cdr:cxnSp macro="">
      <cdr:nvCxnSpPr>
        <cdr:cNvPr id="74" name="Straight Connector 38">
          <a:extLst xmlns:a="http://schemas.openxmlformats.org/drawingml/2006/main">
            <a:ext uri="{FF2B5EF4-FFF2-40B4-BE49-F238E27FC236}">
              <a16:creationId xmlns:a16="http://schemas.microsoft.com/office/drawing/2014/main" id="{B338D211-2120-403C-99A4-689E154AEDD5}"/>
            </a:ext>
          </a:extLst>
        </cdr:cNvPr>
        <cdr:cNvCxnSpPr/>
      </cdr:nvCxnSpPr>
      <cdr:spPr>
        <a:xfrm xmlns:a="http://schemas.openxmlformats.org/drawingml/2006/main" flipH="1">
          <a:off x="2425348" y="4325937"/>
          <a:ext cx="110242" cy="308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0.34713</cdr:x>
      <cdr:y>0.75074</cdr:y>
    </cdr:from>
    <cdr:to>
      <cdr:x>0.35827</cdr:x>
      <cdr:y>0.76524</cdr:y>
    </cdr:to>
    <cdr:cxnSp macro="">
      <cdr:nvCxnSpPr>
        <cdr:cNvPr id="76"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3007918" y="4724162"/>
          <a:ext cx="96526" cy="91255"/>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0.3911</cdr:x>
      <cdr:y>0.50772</cdr:y>
    </cdr:from>
    <cdr:to>
      <cdr:x>0.40419</cdr:x>
      <cdr:y>0.52982</cdr:y>
    </cdr:to>
    <cdr:cxnSp macro="">
      <cdr:nvCxnSpPr>
        <cdr:cNvPr id="80" name="Straight Connector 55">
          <a:extLst xmlns:a="http://schemas.openxmlformats.org/drawingml/2006/main">
            <a:ext uri="{FF2B5EF4-FFF2-40B4-BE49-F238E27FC236}">
              <a16:creationId xmlns:a16="http://schemas.microsoft.com/office/drawing/2014/main" id="{68AFD30E-D4E1-4B0E-873A-6E47FC1582D1}"/>
            </a:ext>
          </a:extLst>
        </cdr:cNvPr>
        <cdr:cNvCxnSpPr/>
      </cdr:nvCxnSpPr>
      <cdr:spPr>
        <a:xfrm xmlns:a="http://schemas.openxmlformats.org/drawingml/2006/main">
          <a:off x="3388959" y="3194932"/>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0.80801</cdr:x>
      <cdr:y>0.24737</cdr:y>
    </cdr:from>
    <cdr:to>
      <cdr:x>0.91346</cdr:x>
      <cdr:y>0.2768</cdr:y>
    </cdr:to>
    <cdr:sp macro="" textlink="">
      <cdr:nvSpPr>
        <cdr:cNvPr id="90" name="TextBox 1">
          <a:extLst xmlns:a="http://schemas.openxmlformats.org/drawingml/2006/main">
            <a:ext uri="{FF2B5EF4-FFF2-40B4-BE49-F238E27FC236}">
              <a16:creationId xmlns:a16="http://schemas.microsoft.com/office/drawing/2014/main" id="{09C73006-108A-47C6-A4ED-EEF741CF1D63}"/>
            </a:ext>
          </a:extLst>
        </cdr:cNvPr>
        <cdr:cNvSpPr txBox="1"/>
      </cdr:nvSpPr>
      <cdr:spPr>
        <a:xfrm xmlns:a="http://schemas.openxmlformats.org/drawingml/2006/main">
          <a:off x="7000529" y="1556016"/>
          <a:ext cx="913612" cy="18515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nchor="ctr"/>
        <a:lstStyle xmlns:a="http://schemas.openxmlformats.org/drawingml/2006/main"/>
        <a:p xmlns:a="http://schemas.openxmlformats.org/drawingml/2006/main">
          <a:pPr algn="ctr"/>
          <a:r>
            <a:rPr lang="en-US" sz="1000"/>
            <a:t>Nvidia</a:t>
          </a:r>
          <a:r>
            <a:rPr lang="en-US" sz="1000" baseline="0"/>
            <a:t> D2D 2.0</a:t>
          </a:r>
          <a:endParaRPr lang="en-US" sz="1000"/>
        </a:p>
      </cdr:txBody>
    </cdr:sp>
  </cdr:relSizeAnchor>
  <cdr:relSizeAnchor xmlns:cdr="http://schemas.openxmlformats.org/drawingml/2006/chartDrawing">
    <cdr:from>
      <cdr:x>0.55908</cdr:x>
      <cdr:y>0.42001</cdr:y>
    </cdr:from>
    <cdr:to>
      <cdr:x>0.68517</cdr:x>
      <cdr:y>0.44862</cdr:y>
    </cdr:to>
    <cdr:sp macro="" textlink="">
      <cdr:nvSpPr>
        <cdr:cNvPr id="93"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4844497" y="2642977"/>
          <a:ext cx="1092583" cy="180034"/>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err="1"/>
            <a:t>CXi</a:t>
          </a:r>
          <a:r>
            <a:rPr lang="en-US" sz="1000" dirty="0"/>
            <a:t> D2D-a12</a:t>
          </a:r>
        </a:p>
      </cdr:txBody>
    </cdr:sp>
  </cdr:relSizeAnchor>
  <cdr:relSizeAnchor xmlns:cdr="http://schemas.openxmlformats.org/drawingml/2006/chartDrawing">
    <cdr:from>
      <cdr:x>0.41388</cdr:x>
      <cdr:y>0.57843</cdr:y>
    </cdr:from>
    <cdr:to>
      <cdr:x>0.50046</cdr:x>
      <cdr:y>0.60687</cdr:y>
    </cdr:to>
    <cdr:sp macro="" textlink="">
      <cdr:nvSpPr>
        <cdr:cNvPr id="101" name="TextBox 1">
          <a:extLst xmlns:a="http://schemas.openxmlformats.org/drawingml/2006/main">
            <a:ext uri="{FF2B5EF4-FFF2-40B4-BE49-F238E27FC236}">
              <a16:creationId xmlns:a16="http://schemas.microsoft.com/office/drawing/2014/main" id="{1725B804-A24E-4DB2-90C4-FA93944BAB83}"/>
            </a:ext>
          </a:extLst>
        </cdr:cNvPr>
        <cdr:cNvSpPr txBox="1"/>
      </cdr:nvSpPr>
      <cdr:spPr>
        <a:xfrm xmlns:a="http://schemas.openxmlformats.org/drawingml/2006/main">
          <a:off x="3587408" y="3640892"/>
          <a:ext cx="750436" cy="17901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GUC</a:t>
          </a:r>
          <a:r>
            <a:rPr lang="en-US" sz="1000" baseline="0"/>
            <a:t> 2.0</a:t>
          </a:r>
          <a:endParaRPr lang="en-US" sz="1000"/>
        </a:p>
      </cdr:txBody>
    </cdr:sp>
  </cdr:relSizeAnchor>
  <cdr:relSizeAnchor xmlns:cdr="http://schemas.openxmlformats.org/drawingml/2006/chartDrawing">
    <cdr:from>
      <cdr:x>0.24805</cdr:x>
      <cdr:y>0.72313</cdr:y>
    </cdr:from>
    <cdr:to>
      <cdr:x>0.2906</cdr:x>
      <cdr:y>0.74801</cdr:y>
    </cdr:to>
    <cdr:sp macro="" textlink="">
      <cdr:nvSpPr>
        <cdr:cNvPr id="107"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0.29454</cdr:x>
      <cdr:y>0.66963</cdr:y>
    </cdr:from>
    <cdr:to>
      <cdr:x>0.4003</cdr:x>
      <cdr:y>0.69813</cdr:y>
    </cdr:to>
    <cdr:sp macro="" textlink="">
      <cdr:nvSpPr>
        <cdr:cNvPr id="110" name="TextBox 1">
          <a:extLst xmlns:a="http://schemas.openxmlformats.org/drawingml/2006/main">
            <a:ext uri="{FF2B5EF4-FFF2-40B4-BE49-F238E27FC236}">
              <a16:creationId xmlns:a16="http://schemas.microsoft.com/office/drawing/2014/main" id="{4C4995C9-63D5-4C07-9CD4-4E5D6B649AEB}"/>
            </a:ext>
          </a:extLst>
        </cdr:cNvPr>
        <cdr:cNvSpPr txBox="1"/>
      </cdr:nvSpPr>
      <cdr:spPr>
        <a:xfrm xmlns:a="http://schemas.openxmlformats.org/drawingml/2006/main">
          <a:off x="3125964" y="3493177"/>
          <a:ext cx="1122388" cy="148673"/>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dirty="0" err="1"/>
            <a:t>CXi</a:t>
          </a:r>
          <a:r>
            <a:rPr lang="en-US" sz="1000" dirty="0"/>
            <a:t> D2D-a4</a:t>
          </a:r>
        </a:p>
      </cdr:txBody>
    </cdr:sp>
  </cdr:relSizeAnchor>
  <cdr:relSizeAnchor xmlns:cdr="http://schemas.openxmlformats.org/drawingml/2006/chartDrawing">
    <cdr:from>
      <cdr:x>0.14241</cdr:x>
      <cdr:y>0.6296</cdr:y>
    </cdr:from>
    <cdr:to>
      <cdr:x>0.21209</cdr:x>
      <cdr:y>0.68488</cdr:y>
    </cdr:to>
    <cdr:sp macro="" textlink="">
      <cdr:nvSpPr>
        <cdr:cNvPr id="111"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0.88238</cdr:x>
      <cdr:y>0.08778</cdr:y>
    </cdr:from>
    <cdr:to>
      <cdr:x>0.89458</cdr:x>
      <cdr:y>0.10378</cdr:y>
    </cdr:to>
    <cdr:cxnSp macro="">
      <cdr:nvCxnSpPr>
        <cdr:cNvPr id="112" name="Straight Connector 17">
          <a:extLst xmlns:a="http://schemas.openxmlformats.org/drawingml/2006/main">
            <a:ext uri="{FF2B5EF4-FFF2-40B4-BE49-F238E27FC236}">
              <a16:creationId xmlns:a16="http://schemas.microsoft.com/office/drawing/2014/main" id="{BBD18F23-94E0-4B70-90C3-19FD98B0D2B5}"/>
            </a:ext>
          </a:extLst>
        </cdr:cNvPr>
        <cdr:cNvCxnSpPr/>
      </cdr:nvCxnSpPr>
      <cdr:spPr>
        <a:xfrm xmlns:a="http://schemas.openxmlformats.org/drawingml/2006/main" flipH="1">
          <a:off x="7644866" y="552182"/>
          <a:ext cx="105700" cy="100645"/>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0.80381</cdr:x>
      <cdr:y>0.23228</cdr:y>
    </cdr:from>
    <cdr:to>
      <cdr:x>0.8091</cdr:x>
      <cdr:y>0.25349</cdr:y>
    </cdr:to>
    <cdr:cxnSp macro="">
      <cdr:nvCxnSpPr>
        <cdr:cNvPr id="114"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0.54749</cdr:x>
      <cdr:y>0.39552</cdr:y>
    </cdr:from>
    <cdr:to>
      <cdr:x>0.55844</cdr:x>
      <cdr:y>0.42064</cdr:y>
    </cdr:to>
    <cdr:cxnSp macro="">
      <cdr:nvCxnSpPr>
        <cdr:cNvPr id="115"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4743450" y="2487930"/>
          <a:ext cx="94847" cy="158044"/>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0.573</cdr:x>
      <cdr:y>0.36584</cdr:y>
    </cdr:from>
    <cdr:to>
      <cdr:x>0.58451</cdr:x>
      <cdr:y>0.38414</cdr:y>
    </cdr:to>
    <cdr:cxnSp macro="">
      <cdr:nvCxnSpPr>
        <cdr:cNvPr id="119" name="Straight Connector 33">
          <a:extLst xmlns:a="http://schemas.openxmlformats.org/drawingml/2006/main">
            <a:ext uri="{FF2B5EF4-FFF2-40B4-BE49-F238E27FC236}">
              <a16:creationId xmlns:a16="http://schemas.microsoft.com/office/drawing/2014/main" id="{2289722C-C095-4F60-B3D2-A4CB73388E67}"/>
            </a:ext>
          </a:extLst>
        </cdr:cNvPr>
        <cdr:cNvCxnSpPr/>
      </cdr:nvCxnSpPr>
      <cdr:spPr>
        <a:xfrm xmlns:a="http://schemas.openxmlformats.org/drawingml/2006/main">
          <a:off x="4964430" y="2301240"/>
          <a:ext cx="99730" cy="11512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0.41304</cdr:x>
      <cdr:y>0.56634</cdr:y>
    </cdr:from>
    <cdr:to>
      <cdr:x>0.41816</cdr:x>
      <cdr:y>0.58445</cdr:y>
    </cdr:to>
    <cdr:cxnSp macro="">
      <cdr:nvCxnSpPr>
        <cdr:cNvPr id="120" name="Straight Connector 34">
          <a:extLst xmlns:a="http://schemas.openxmlformats.org/drawingml/2006/main">
            <a:ext uri="{FF2B5EF4-FFF2-40B4-BE49-F238E27FC236}">
              <a16:creationId xmlns:a16="http://schemas.microsoft.com/office/drawing/2014/main" id="{32FCCC6F-66ED-4169-8D19-6592EE364AD4}"/>
            </a:ext>
          </a:extLst>
        </cdr:cNvPr>
        <cdr:cNvCxnSpPr/>
      </cdr:nvCxnSpPr>
      <cdr:spPr>
        <a:xfrm xmlns:a="http://schemas.openxmlformats.org/drawingml/2006/main">
          <a:off x="3582377" y="3567723"/>
          <a:ext cx="44450" cy="11405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0.20464</cdr:x>
      <cdr:y>0.82642</cdr:y>
    </cdr:from>
    <cdr:to>
      <cdr:x>0.21934</cdr:x>
      <cdr:y>0.83392</cdr:y>
    </cdr:to>
    <cdr:cxnSp macro="">
      <cdr:nvCxnSpPr>
        <cdr:cNvPr id="125"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1773196" y="5200412"/>
          <a:ext cx="127394" cy="4715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0.23975</cdr:x>
      <cdr:y>0.78085</cdr:y>
    </cdr:from>
    <cdr:to>
      <cdr:x>0.24363</cdr:x>
      <cdr:y>0.79658</cdr:y>
    </cdr:to>
    <cdr:cxnSp macro="">
      <cdr:nvCxnSpPr>
        <cdr:cNvPr id="126" name="Straight Connector 61">
          <a:extLst xmlns:a="http://schemas.openxmlformats.org/drawingml/2006/main">
            <a:ext uri="{FF2B5EF4-FFF2-40B4-BE49-F238E27FC236}">
              <a16:creationId xmlns:a16="http://schemas.microsoft.com/office/drawing/2014/main" id="{C5FB4FB9-7BD9-4A88-9370-63A689C46709}"/>
            </a:ext>
          </a:extLst>
        </cdr:cNvPr>
        <cdr:cNvCxnSpPr/>
      </cdr:nvCxnSpPr>
      <cdr:spPr>
        <a:xfrm xmlns:a="http://schemas.openxmlformats.org/drawingml/2006/main">
          <a:off x="2077192" y="4911807"/>
          <a:ext cx="33617" cy="9894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0.4883</cdr:x>
      <cdr:y>0.52295</cdr:y>
    </cdr:from>
    <cdr:to>
      <cdr:x>0.59375</cdr:x>
      <cdr:y>0.55179</cdr:y>
    </cdr:to>
    <cdr:sp macro="" textlink="">
      <cdr:nvSpPr>
        <cdr:cNvPr id="320" name="TextBox 1">
          <a:extLst xmlns:a="http://schemas.openxmlformats.org/drawingml/2006/main">
            <a:ext uri="{FF2B5EF4-FFF2-40B4-BE49-F238E27FC236}">
              <a16:creationId xmlns:a16="http://schemas.microsoft.com/office/drawing/2014/main" id="{09C73006-108A-47C6-A4ED-EEF741CF1D63}"/>
            </a:ext>
          </a:extLst>
        </cdr:cNvPr>
        <cdr:cNvSpPr txBox="1"/>
      </cdr:nvSpPr>
      <cdr:spPr>
        <a:xfrm xmlns:a="http://schemas.openxmlformats.org/drawingml/2006/main">
          <a:off x="4230617" y="3289542"/>
          <a:ext cx="913612" cy="18136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nchor="ctr"/>
        <a:lstStyle xmlns:a="http://schemas.openxmlformats.org/drawingml/2006/main"/>
        <a:p xmlns:a="http://schemas.openxmlformats.org/drawingml/2006/main">
          <a:pPr algn="ctr"/>
          <a:r>
            <a:rPr lang="en-US" sz="1000"/>
            <a:t>Nvidia</a:t>
          </a:r>
          <a:r>
            <a:rPr lang="en-US" sz="1000" baseline="0"/>
            <a:t> D2D 1.0</a:t>
          </a:r>
          <a:endParaRPr lang="en-US" sz="1000"/>
        </a:p>
      </cdr:txBody>
    </cdr:sp>
  </cdr:relSizeAnchor>
  <cdr:relSizeAnchor xmlns:cdr="http://schemas.openxmlformats.org/drawingml/2006/chartDrawing">
    <cdr:from>
      <cdr:x>0.76128</cdr:x>
      <cdr:y>0.10047</cdr:y>
    </cdr:from>
    <cdr:to>
      <cdr:x>0.88737</cdr:x>
      <cdr:y>0.12962</cdr:y>
    </cdr:to>
    <cdr:sp macro="" textlink="">
      <cdr:nvSpPr>
        <cdr:cNvPr id="321" name="TextBox 1">
          <a:extLst xmlns:a="http://schemas.openxmlformats.org/drawingml/2006/main">
            <a:ext uri="{FF2B5EF4-FFF2-40B4-BE49-F238E27FC236}">
              <a16:creationId xmlns:a16="http://schemas.microsoft.com/office/drawing/2014/main" id="{90D3317F-F95F-40C0-B105-84A58F822690}"/>
            </a:ext>
          </a:extLst>
        </cdr:cNvPr>
        <cdr:cNvSpPr txBox="1"/>
      </cdr:nvSpPr>
      <cdr:spPr>
        <a:xfrm xmlns:a="http://schemas.openxmlformats.org/drawingml/2006/main">
          <a:off x="6595712" y="631996"/>
          <a:ext cx="1092436" cy="183344"/>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err="1"/>
            <a:t>CXi</a:t>
          </a:r>
          <a:r>
            <a:rPr lang="en-US" sz="1000" dirty="0"/>
            <a:t> D2D-a32</a:t>
          </a:r>
        </a:p>
      </cdr:txBody>
    </cdr:sp>
  </cdr:relSizeAnchor>
  <cdr:relSizeAnchor xmlns:cdr="http://schemas.openxmlformats.org/drawingml/2006/chartDrawing">
    <cdr:from>
      <cdr:x>0.68987</cdr:x>
      <cdr:y>0.32681</cdr:y>
    </cdr:from>
    <cdr:to>
      <cdr:x>0.81596</cdr:x>
      <cdr:y>0.35542</cdr:y>
    </cdr:to>
    <cdr:sp macro="" textlink="">
      <cdr:nvSpPr>
        <cdr:cNvPr id="322"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5977797" y="2056484"/>
          <a:ext cx="1092583" cy="180034"/>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err="1"/>
            <a:t>CXi</a:t>
          </a:r>
          <a:r>
            <a:rPr lang="en-US" sz="1000" dirty="0"/>
            <a:t> D2D-a16</a:t>
          </a:r>
        </a:p>
      </cdr:txBody>
    </cdr:sp>
  </cdr:relSizeAnchor>
  <cdr:relSizeAnchor xmlns:cdr="http://schemas.openxmlformats.org/drawingml/2006/chartDrawing">
    <cdr:from>
      <cdr:x>0.58512</cdr:x>
      <cdr:y>0.37715</cdr:y>
    </cdr:from>
    <cdr:to>
      <cdr:x>0.66383</cdr:x>
      <cdr:y>0.40607</cdr:y>
    </cdr:to>
    <cdr:sp macro="" textlink="">
      <cdr:nvSpPr>
        <cdr:cNvPr id="323" name="TextBox 1">
          <a:extLst xmlns:a="http://schemas.openxmlformats.org/drawingml/2006/main">
            <a:ext uri="{FF2B5EF4-FFF2-40B4-BE49-F238E27FC236}">
              <a16:creationId xmlns:a16="http://schemas.microsoft.com/office/drawing/2014/main" id="{71E4807C-1A6D-449A-8FCA-955C61F632DF}"/>
            </a:ext>
          </a:extLst>
        </cdr:cNvPr>
        <cdr:cNvSpPr txBox="1"/>
      </cdr:nvSpPr>
      <cdr:spPr>
        <a:xfrm xmlns:a="http://schemas.openxmlformats.org/drawingml/2006/main">
          <a:off x="5070148" y="2373287"/>
          <a:ext cx="682030" cy="18198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Intel MDFI4</a:t>
          </a:r>
        </a:p>
      </cdr:txBody>
    </cdr:sp>
  </cdr:relSizeAnchor>
  <cdr:relSizeAnchor xmlns:cdr="http://schemas.openxmlformats.org/drawingml/2006/chartDrawing">
    <cdr:from>
      <cdr:x>0.28452</cdr:x>
      <cdr:y>0.5742</cdr:y>
    </cdr:from>
    <cdr:to>
      <cdr:x>0.3774</cdr:x>
      <cdr:y>0.60585</cdr:y>
    </cdr:to>
    <cdr:sp macro="" textlink="">
      <cdr:nvSpPr>
        <cdr:cNvPr id="324" name="TextBox 1">
          <a:extLst xmlns:a="http://schemas.openxmlformats.org/drawingml/2006/main">
            <a:ext uri="{FF2B5EF4-FFF2-40B4-BE49-F238E27FC236}">
              <a16:creationId xmlns:a16="http://schemas.microsoft.com/office/drawing/2014/main" id="{4FD55E9A-FC6E-4947-9CA3-C76E0086566C}"/>
            </a:ext>
          </a:extLst>
        </cdr:cNvPr>
        <cdr:cNvSpPr txBox="1"/>
      </cdr:nvSpPr>
      <cdr:spPr>
        <a:xfrm xmlns:a="http://schemas.openxmlformats.org/drawingml/2006/main">
          <a:off x="2465064" y="3611880"/>
          <a:ext cx="804707" cy="19910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Intel MDFI3</a:t>
          </a:r>
        </a:p>
      </cdr:txBody>
    </cdr:sp>
  </cdr:relSizeAnchor>
  <cdr:relSizeAnchor xmlns:cdr="http://schemas.openxmlformats.org/drawingml/2006/chartDrawing">
    <cdr:from>
      <cdr:x>0.35864</cdr:x>
      <cdr:y>0.74842</cdr:y>
    </cdr:from>
    <cdr:to>
      <cdr:x>0.48244</cdr:x>
      <cdr:y>0.78003</cdr:y>
    </cdr:to>
    <cdr:sp macro="" textlink="">
      <cdr:nvSpPr>
        <cdr:cNvPr id="325" name="TextBox 1">
          <a:extLst xmlns:a="http://schemas.openxmlformats.org/drawingml/2006/main">
            <a:ext uri="{FF2B5EF4-FFF2-40B4-BE49-F238E27FC236}">
              <a16:creationId xmlns:a16="http://schemas.microsoft.com/office/drawing/2014/main" id="{EDBD0F6B-9A29-4485-8522-CFD743F428F1}"/>
            </a:ext>
          </a:extLst>
        </cdr:cNvPr>
        <cdr:cNvSpPr txBox="1"/>
      </cdr:nvSpPr>
      <cdr:spPr>
        <a:xfrm xmlns:a="http://schemas.openxmlformats.org/drawingml/2006/main">
          <a:off x="3107675" y="4709583"/>
          <a:ext cx="1072742" cy="198872"/>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err="1"/>
            <a:t>CXi</a:t>
          </a:r>
          <a:r>
            <a:rPr lang="en-US" sz="1000" dirty="0"/>
            <a:t> D2D-o32</a:t>
          </a:r>
        </a:p>
      </cdr:txBody>
    </cdr:sp>
  </cdr:relSizeAnchor>
  <cdr:relSizeAnchor xmlns:cdr="http://schemas.openxmlformats.org/drawingml/2006/chartDrawing">
    <cdr:from>
      <cdr:x>0.24376</cdr:x>
      <cdr:y>0.78987</cdr:y>
    </cdr:from>
    <cdr:to>
      <cdr:x>0.36985</cdr:x>
      <cdr:y>0.81587</cdr:y>
    </cdr:to>
    <cdr:sp macro="" textlink="">
      <cdr:nvSpPr>
        <cdr:cNvPr id="326" name="TextBox 1">
          <a:extLst xmlns:a="http://schemas.openxmlformats.org/drawingml/2006/main">
            <a:ext uri="{FF2B5EF4-FFF2-40B4-BE49-F238E27FC236}">
              <a16:creationId xmlns:a16="http://schemas.microsoft.com/office/drawing/2014/main" id="{BE37EAAE-ED83-4930-BDE0-C4A7A8F02AB3}"/>
            </a:ext>
          </a:extLst>
        </cdr:cNvPr>
        <cdr:cNvSpPr txBox="1"/>
      </cdr:nvSpPr>
      <cdr:spPr>
        <a:xfrm xmlns:a="http://schemas.openxmlformats.org/drawingml/2006/main">
          <a:off x="2587034" y="4120434"/>
          <a:ext cx="1338197" cy="135615"/>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err="1"/>
            <a:t>CXi</a:t>
          </a:r>
          <a:r>
            <a:rPr lang="en-US" sz="900" dirty="0"/>
            <a:t> D2D-o16</a:t>
          </a:r>
        </a:p>
      </cdr:txBody>
    </cdr:sp>
  </cdr:relSizeAnchor>
  <cdr:relSizeAnchor xmlns:cdr="http://schemas.openxmlformats.org/drawingml/2006/chartDrawing">
    <cdr:from>
      <cdr:x>0.24805</cdr:x>
      <cdr:y>0.72313</cdr:y>
    </cdr:from>
    <cdr:to>
      <cdr:x>0.2906</cdr:x>
      <cdr:y>0.74801</cdr:y>
    </cdr:to>
    <cdr:sp macro="" textlink="">
      <cdr:nvSpPr>
        <cdr:cNvPr id="328"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a:t>BoW</a:t>
          </a:r>
        </a:p>
      </cdr:txBody>
    </cdr:sp>
  </cdr:relSizeAnchor>
  <cdr:relSizeAnchor xmlns:cdr="http://schemas.openxmlformats.org/drawingml/2006/chartDrawing">
    <cdr:from>
      <cdr:x>0.21769</cdr:x>
      <cdr:y>0.6423</cdr:y>
    </cdr:from>
    <cdr:to>
      <cdr:x>0.28737</cdr:x>
      <cdr:y>0.6708</cdr:y>
    </cdr:to>
    <cdr:sp macro="" textlink="">
      <cdr:nvSpPr>
        <cdr:cNvPr id="329" name="TextBox 1">
          <a:extLst xmlns:a="http://schemas.openxmlformats.org/drawingml/2006/main">
            <a:ext uri="{FF2B5EF4-FFF2-40B4-BE49-F238E27FC236}">
              <a16:creationId xmlns:a16="http://schemas.microsoft.com/office/drawing/2014/main" id="{4C4995C9-63D5-4C07-9CD4-4E5D6B649AEB}"/>
            </a:ext>
          </a:extLst>
        </cdr:cNvPr>
        <cdr:cNvSpPr txBox="1"/>
      </cdr:nvSpPr>
      <cdr:spPr>
        <a:xfrm xmlns:a="http://schemas.openxmlformats.org/drawingml/2006/main">
          <a:off x="1886318" y="4041804"/>
          <a:ext cx="603784" cy="17934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AIB 2.0</a:t>
          </a:r>
        </a:p>
      </cdr:txBody>
    </cdr:sp>
  </cdr:relSizeAnchor>
  <cdr:relSizeAnchor xmlns:cdr="http://schemas.openxmlformats.org/drawingml/2006/chartDrawing">
    <cdr:from>
      <cdr:x>0.14378</cdr:x>
      <cdr:y>0.63275</cdr:y>
    </cdr:from>
    <cdr:to>
      <cdr:x>0.21346</cdr:x>
      <cdr:y>0.68803</cdr:y>
    </cdr:to>
    <cdr:sp macro="" textlink="">
      <cdr:nvSpPr>
        <cdr:cNvPr id="330"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46280" y="3982822"/>
          <a:ext cx="603969" cy="347957"/>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TSMC</a:t>
          </a:r>
        </a:p>
        <a:p xmlns:a="http://schemas.openxmlformats.org/drawingml/2006/main">
          <a:pPr algn="ctr"/>
          <a:r>
            <a:rPr lang="en-US" sz="1000"/>
            <a:t>LIPINCON</a:t>
          </a:r>
        </a:p>
      </cdr:txBody>
    </cdr:sp>
  </cdr:relSizeAnchor>
  <cdr:relSizeAnchor xmlns:cdr="http://schemas.openxmlformats.org/drawingml/2006/chartDrawing">
    <cdr:from>
      <cdr:x>0.80299</cdr:x>
      <cdr:y>0.23016</cdr:y>
    </cdr:from>
    <cdr:to>
      <cdr:x>0.8091</cdr:x>
      <cdr:y>0.25349</cdr:y>
    </cdr:to>
    <cdr:cxnSp macro="">
      <cdr:nvCxnSpPr>
        <cdr:cNvPr id="331"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57060" y="1447800"/>
          <a:ext cx="52934" cy="146731"/>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0.68509</cdr:x>
      <cdr:y>0.30646</cdr:y>
    </cdr:from>
    <cdr:to>
      <cdr:x>0.69818</cdr:x>
      <cdr:y>0.32856</cdr:y>
    </cdr:to>
    <cdr:cxnSp macro="">
      <cdr:nvCxnSpPr>
        <cdr:cNvPr id="332"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5936377" y="1928428"/>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0.41304</cdr:x>
      <cdr:y>0.56634</cdr:y>
    </cdr:from>
    <cdr:to>
      <cdr:x>0.41816</cdr:x>
      <cdr:y>0.58445</cdr:y>
    </cdr:to>
    <cdr:cxnSp macro="">
      <cdr:nvCxnSpPr>
        <cdr:cNvPr id="333" name="Straight Connector 34">
          <a:extLst xmlns:a="http://schemas.openxmlformats.org/drawingml/2006/main">
            <a:ext uri="{FF2B5EF4-FFF2-40B4-BE49-F238E27FC236}">
              <a16:creationId xmlns:a16="http://schemas.microsoft.com/office/drawing/2014/main" id="{32FCCC6F-66ED-4169-8D19-6592EE364AD4}"/>
            </a:ext>
          </a:extLst>
        </cdr:cNvPr>
        <cdr:cNvCxnSpPr/>
      </cdr:nvCxnSpPr>
      <cdr:spPr>
        <a:xfrm xmlns:a="http://schemas.openxmlformats.org/drawingml/2006/main">
          <a:off x="3582377" y="3567723"/>
          <a:ext cx="44450" cy="11405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0.2799</cdr:x>
      <cdr:y>0.68746</cdr:y>
    </cdr:from>
    <cdr:to>
      <cdr:x>0.29262</cdr:x>
      <cdr:y>0.69236</cdr:y>
    </cdr:to>
    <cdr:cxnSp macro="">
      <cdr:nvCxnSpPr>
        <cdr:cNvPr id="335" name="Straight Connector 38">
          <a:extLst xmlns:a="http://schemas.openxmlformats.org/drawingml/2006/main">
            <a:ext uri="{FF2B5EF4-FFF2-40B4-BE49-F238E27FC236}">
              <a16:creationId xmlns:a16="http://schemas.microsoft.com/office/drawing/2014/main" id="{B338D211-2120-403C-99A4-689E154AEDD5}"/>
            </a:ext>
          </a:extLst>
        </cdr:cNvPr>
        <cdr:cNvCxnSpPr/>
      </cdr:nvCxnSpPr>
      <cdr:spPr>
        <a:xfrm xmlns:a="http://schemas.openxmlformats.org/drawingml/2006/main" flipH="1">
          <a:off x="2425348" y="4325937"/>
          <a:ext cx="110242" cy="308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0.17954</cdr:x>
      <cdr:y>0.68929</cdr:y>
    </cdr:from>
    <cdr:to>
      <cdr:x>0.18603</cdr:x>
      <cdr:y>0.70691</cdr:y>
    </cdr:to>
    <cdr:cxnSp macro="">
      <cdr:nvCxnSpPr>
        <cdr:cNvPr id="336" name="Straight Connector 41">
          <a:extLst xmlns:a="http://schemas.openxmlformats.org/drawingml/2006/main">
            <a:ext uri="{FF2B5EF4-FFF2-40B4-BE49-F238E27FC236}">
              <a16:creationId xmlns:a16="http://schemas.microsoft.com/office/drawing/2014/main" id="{764C9639-8B11-42B8-A62B-041EF8E29D4E}"/>
            </a:ext>
          </a:extLst>
        </cdr:cNvPr>
        <cdr:cNvCxnSpPr/>
      </cdr:nvCxnSpPr>
      <cdr:spPr>
        <a:xfrm xmlns:a="http://schemas.openxmlformats.org/drawingml/2006/main">
          <a:off x="1556203" y="4338716"/>
          <a:ext cx="56253" cy="11090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0.34583</cdr:x>
      <cdr:y>0.74911</cdr:y>
    </cdr:from>
    <cdr:to>
      <cdr:x>0.35827</cdr:x>
      <cdr:y>0.76524</cdr:y>
    </cdr:to>
    <cdr:cxnSp macro="">
      <cdr:nvCxnSpPr>
        <cdr:cNvPr id="337"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2997536" y="4715230"/>
          <a:ext cx="107859" cy="10152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0.3911</cdr:x>
      <cdr:y>0.50772</cdr:y>
    </cdr:from>
    <cdr:to>
      <cdr:x>0.40419</cdr:x>
      <cdr:y>0.52982</cdr:y>
    </cdr:to>
    <cdr:cxnSp macro="">
      <cdr:nvCxnSpPr>
        <cdr:cNvPr id="340" name="Straight Connector 55">
          <a:extLst xmlns:a="http://schemas.openxmlformats.org/drawingml/2006/main">
            <a:ext uri="{FF2B5EF4-FFF2-40B4-BE49-F238E27FC236}">
              <a16:creationId xmlns:a16="http://schemas.microsoft.com/office/drawing/2014/main" id="{68AFD30E-D4E1-4B0E-873A-6E47FC1582D1}"/>
            </a:ext>
          </a:extLst>
        </cdr:cNvPr>
        <cdr:cNvCxnSpPr/>
      </cdr:nvCxnSpPr>
      <cdr:spPr>
        <a:xfrm xmlns:a="http://schemas.openxmlformats.org/drawingml/2006/main">
          <a:off x="3388959" y="3194932"/>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0.26987</cdr:x>
      <cdr:y>0.48514</cdr:y>
    </cdr:from>
    <cdr:to>
      <cdr:x>0.39596</cdr:x>
      <cdr:y>0.51375</cdr:y>
    </cdr:to>
    <cdr:sp macro="" textlink="">
      <cdr:nvSpPr>
        <cdr:cNvPr id="341" name="TextBox 1">
          <a:extLst xmlns:a="http://schemas.openxmlformats.org/drawingml/2006/main">
            <a:ext uri="{FF2B5EF4-FFF2-40B4-BE49-F238E27FC236}">
              <a16:creationId xmlns:a16="http://schemas.microsoft.com/office/drawing/2014/main" id="{DA83F0D7-A82D-4072-B5E3-90C7901CD830}"/>
            </a:ext>
          </a:extLst>
        </cdr:cNvPr>
        <cdr:cNvSpPr txBox="1"/>
      </cdr:nvSpPr>
      <cdr:spPr>
        <a:xfrm xmlns:a="http://schemas.openxmlformats.org/drawingml/2006/main">
          <a:off x="2338118" y="3051689"/>
          <a:ext cx="1092436" cy="179966"/>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err="1"/>
            <a:t>CXi</a:t>
          </a:r>
          <a:r>
            <a:rPr lang="en-US" sz="1000" dirty="0"/>
            <a:t> D2D-a8</a:t>
          </a:r>
        </a:p>
      </cdr:txBody>
    </cdr:sp>
  </cdr:relSizeAnchor>
  <cdr:relSizeAnchor xmlns:cdr="http://schemas.openxmlformats.org/drawingml/2006/chartDrawing">
    <cdr:from>
      <cdr:x>0.18953</cdr:x>
      <cdr:y>0.73531</cdr:y>
    </cdr:from>
    <cdr:to>
      <cdr:x>0.22427</cdr:x>
      <cdr:y>0.77468</cdr:y>
    </cdr:to>
    <cdr:sp macro="" textlink="">
      <cdr:nvSpPr>
        <cdr:cNvPr id="343" name="TextBox 1">
          <a:extLst xmlns:a="http://schemas.openxmlformats.org/drawingml/2006/main">
            <a:ext uri="{FF2B5EF4-FFF2-40B4-BE49-F238E27FC236}">
              <a16:creationId xmlns:a16="http://schemas.microsoft.com/office/drawing/2014/main" id="{0BADF081-B286-40EF-90CB-A26C7EA844E7}"/>
            </a:ext>
          </a:extLst>
        </cdr:cNvPr>
        <cdr:cNvSpPr txBox="1"/>
      </cdr:nvSpPr>
      <cdr:spPr>
        <a:xfrm xmlns:a="http://schemas.openxmlformats.org/drawingml/2006/main">
          <a:off x="1642110" y="4625340"/>
          <a:ext cx="300990" cy="24765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t>Open</a:t>
          </a:r>
        </a:p>
        <a:p xmlns:a="http://schemas.openxmlformats.org/drawingml/2006/main">
          <a:pPr algn="ctr"/>
          <a:r>
            <a:rPr lang="en-US" sz="900"/>
            <a:t>HBI-2</a:t>
          </a:r>
          <a:endParaRPr lang="en-US" sz="1050"/>
        </a:p>
      </cdr:txBody>
    </cdr:sp>
  </cdr:relSizeAnchor>
  <cdr:relSizeAnchor xmlns:cdr="http://schemas.openxmlformats.org/drawingml/2006/chartDrawing">
    <cdr:from>
      <cdr:x>0.26681</cdr:x>
      <cdr:y>0.75833</cdr:y>
    </cdr:from>
    <cdr:to>
      <cdr:x>0.33685</cdr:x>
      <cdr:y>0.7791</cdr:y>
    </cdr:to>
    <cdr:sp macro="" textlink="">
      <cdr:nvSpPr>
        <cdr:cNvPr id="344" name="TextBox 1">
          <a:extLst xmlns:a="http://schemas.openxmlformats.org/drawingml/2006/main">
            <a:ext uri="{FF2B5EF4-FFF2-40B4-BE49-F238E27FC236}">
              <a16:creationId xmlns:a16="http://schemas.microsoft.com/office/drawing/2014/main" id="{F27C885B-D9DB-4C81-8983-487406AB5A32}"/>
            </a:ext>
          </a:extLst>
        </cdr:cNvPr>
        <cdr:cNvSpPr txBox="1"/>
      </cdr:nvSpPr>
      <cdr:spPr>
        <a:xfrm xmlns:a="http://schemas.openxmlformats.org/drawingml/2006/main">
          <a:off x="2311637" y="4770120"/>
          <a:ext cx="606824" cy="13066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OpenHBI-3</a:t>
          </a:r>
        </a:p>
      </cdr:txBody>
    </cdr:sp>
  </cdr:relSizeAnchor>
  <cdr:relSizeAnchor xmlns:cdr="http://schemas.openxmlformats.org/drawingml/2006/chartDrawing">
    <cdr:from>
      <cdr:x>0.26054</cdr:x>
      <cdr:y>0.77105</cdr:y>
    </cdr:from>
    <cdr:to>
      <cdr:x>0.26781</cdr:x>
      <cdr:y>0.77907</cdr:y>
    </cdr:to>
    <cdr:cxnSp macro="">
      <cdr:nvCxnSpPr>
        <cdr:cNvPr id="346" name="Straight Connector 298">
          <a:extLst xmlns:a="http://schemas.openxmlformats.org/drawingml/2006/main">
            <a:ext uri="{FF2B5EF4-FFF2-40B4-BE49-F238E27FC236}">
              <a16:creationId xmlns:a16="http://schemas.microsoft.com/office/drawing/2014/main" id="{6DC949F2-6F3E-4BB1-8043-FD623C06E1F2}"/>
            </a:ext>
          </a:extLst>
        </cdr:cNvPr>
        <cdr:cNvCxnSpPr/>
      </cdr:nvCxnSpPr>
      <cdr:spPr>
        <a:xfrm xmlns:a="http://schemas.openxmlformats.org/drawingml/2006/main" flipH="1">
          <a:off x="2257340" y="4850130"/>
          <a:ext cx="62950" cy="50439"/>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0.23717</cdr:x>
      <cdr:y>0.57682</cdr:y>
    </cdr:from>
    <cdr:to>
      <cdr:x>0.24736</cdr:x>
      <cdr:y>0.59202</cdr:y>
    </cdr:to>
    <cdr:cxnSp macro="">
      <cdr:nvCxnSpPr>
        <cdr:cNvPr id="348" name="Straight Connector 107">
          <a:extLst xmlns:a="http://schemas.openxmlformats.org/drawingml/2006/main">
            <a:ext uri="{FF2B5EF4-FFF2-40B4-BE49-F238E27FC236}">
              <a16:creationId xmlns:a16="http://schemas.microsoft.com/office/drawing/2014/main" id="{3958601A-3C49-45BB-BC39-A07622A41614}"/>
            </a:ext>
          </a:extLst>
        </cdr:cNvPr>
        <cdr:cNvCxnSpPr/>
      </cdr:nvCxnSpPr>
      <cdr:spPr>
        <a:xfrm xmlns:a="http://schemas.openxmlformats.org/drawingml/2006/main">
          <a:off x="2054860" y="3628390"/>
          <a:ext cx="88286" cy="95612"/>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0.47464</cdr:x>
      <cdr:y>0.532</cdr:y>
    </cdr:from>
    <cdr:to>
      <cdr:x>0.4883</cdr:x>
      <cdr:y>0.53737</cdr:y>
    </cdr:to>
    <cdr:cxnSp macro="">
      <cdr:nvCxnSpPr>
        <cdr:cNvPr id="349" name="Straight Connector 105">
          <a:extLst xmlns:a="http://schemas.openxmlformats.org/drawingml/2006/main">
            <a:ext uri="{FF2B5EF4-FFF2-40B4-BE49-F238E27FC236}">
              <a16:creationId xmlns:a16="http://schemas.microsoft.com/office/drawing/2014/main" id="{1E3A28FC-616B-4A86-94CA-20838851EC22}"/>
            </a:ext>
          </a:extLst>
        </cdr:cNvPr>
        <cdr:cNvCxnSpPr>
          <a:endCxn xmlns:a="http://schemas.openxmlformats.org/drawingml/2006/main" id="40" idx="1"/>
        </cdr:cNvCxnSpPr>
      </cdr:nvCxnSpPr>
      <cdr:spPr>
        <a:xfrm xmlns:a="http://schemas.openxmlformats.org/drawingml/2006/main">
          <a:off x="4112260" y="3346450"/>
          <a:ext cx="118357" cy="3377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0.2381</cdr:x>
      <cdr:y>0.74275</cdr:y>
    </cdr:from>
    <cdr:to>
      <cdr:x>0.25088</cdr:x>
      <cdr:y>0.7562</cdr:y>
    </cdr:to>
    <cdr:cxnSp macro="">
      <cdr:nvCxnSpPr>
        <cdr:cNvPr id="67" name="Straight Connector 66">
          <a:extLst xmlns:a="http://schemas.openxmlformats.org/drawingml/2006/main">
            <a:ext uri="{FF2B5EF4-FFF2-40B4-BE49-F238E27FC236}">
              <a16:creationId xmlns:a16="http://schemas.microsoft.com/office/drawing/2014/main" id="{26F8903D-5C7B-49E6-9AFC-1184CE9509E3}"/>
            </a:ext>
          </a:extLst>
        </cdr:cNvPr>
        <cdr:cNvCxnSpPr/>
      </cdr:nvCxnSpPr>
      <cdr:spPr>
        <a:xfrm xmlns:a="http://schemas.openxmlformats.org/drawingml/2006/main" flipH="1">
          <a:off x="2062899" y="4672100"/>
          <a:ext cx="110725" cy="84604"/>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0.13735</cdr:x>
      <cdr:y>0.78518</cdr:y>
    </cdr:from>
    <cdr:to>
      <cdr:x>0.16491</cdr:x>
      <cdr:y>0.808</cdr:y>
    </cdr:to>
    <cdr:sp macro="" textlink="">
      <cdr:nvSpPr>
        <cdr:cNvPr id="192" name="TextBox 1">
          <a:extLst xmlns:a="http://schemas.openxmlformats.org/drawingml/2006/main">
            <a:ext uri="{FF2B5EF4-FFF2-40B4-BE49-F238E27FC236}">
              <a16:creationId xmlns:a16="http://schemas.microsoft.com/office/drawing/2014/main" id="{3DF8AE45-BA9C-4819-9CAE-2D149B68D768}"/>
            </a:ext>
          </a:extLst>
        </cdr:cNvPr>
        <cdr:cNvSpPr txBox="1"/>
      </cdr:nvSpPr>
      <cdr:spPr>
        <a:xfrm xmlns:a="http://schemas.openxmlformats.org/drawingml/2006/main">
          <a:off x="1189991" y="4939030"/>
          <a:ext cx="238759" cy="14351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t>AIB-o</a:t>
          </a:r>
        </a:p>
      </cdr:txBody>
    </cdr:sp>
  </cdr:relSizeAnchor>
  <cdr:relSizeAnchor xmlns:cdr="http://schemas.openxmlformats.org/drawingml/2006/chartDrawing">
    <cdr:from>
      <cdr:x>0.15113</cdr:x>
      <cdr:y>0.808</cdr:y>
    </cdr:from>
    <cdr:to>
      <cdr:x>0.16644</cdr:x>
      <cdr:y>0.81205</cdr:y>
    </cdr:to>
    <cdr:cxnSp macro="">
      <cdr:nvCxnSpPr>
        <cdr:cNvPr id="345" name="Straight Connector 296">
          <a:extLst xmlns:a="http://schemas.openxmlformats.org/drawingml/2006/main">
            <a:ext uri="{FF2B5EF4-FFF2-40B4-BE49-F238E27FC236}">
              <a16:creationId xmlns:a16="http://schemas.microsoft.com/office/drawing/2014/main" id="{F8B3A834-75CC-4F99-AE6A-A20EE2A3EC48}"/>
            </a:ext>
          </a:extLst>
        </cdr:cNvPr>
        <cdr:cNvCxnSpPr>
          <a:stCxn xmlns:a="http://schemas.openxmlformats.org/drawingml/2006/main" id="192" idx="2"/>
        </cdr:cNvCxnSpPr>
      </cdr:nvCxnSpPr>
      <cdr:spPr>
        <a:xfrm xmlns:a="http://schemas.openxmlformats.org/drawingml/2006/main">
          <a:off x="1309371" y="5082540"/>
          <a:ext cx="132615" cy="25511"/>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0.67205</cdr:x>
      <cdr:y>0.27952</cdr:y>
    </cdr:from>
    <cdr:to>
      <cdr:x>0.69027</cdr:x>
      <cdr:y>0.31395</cdr:y>
    </cdr:to>
    <cdr:sp macro="" textlink="">
      <cdr:nvSpPr>
        <cdr:cNvPr id="2" name="Oval 1">
          <a:extLst xmlns:a="http://schemas.openxmlformats.org/drawingml/2006/main">
            <a:ext uri="{FF2B5EF4-FFF2-40B4-BE49-F238E27FC236}">
              <a16:creationId xmlns:a16="http://schemas.microsoft.com/office/drawing/2014/main" id="{5073F176-2358-4DFB-8D53-F37A4A5C7B90}"/>
            </a:ext>
          </a:extLst>
        </cdr:cNvPr>
        <cdr:cNvSpPr/>
      </cdr:nvSpPr>
      <cdr:spPr>
        <a:xfrm xmlns:a="http://schemas.openxmlformats.org/drawingml/2006/main">
          <a:off x="7132441" y="1458155"/>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9050" cap="flat">
          <a:solidFill>
            <a:srgbClr val="FF0000"/>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50800" tIns="50800" rIns="50800" bIns="50800" numCol="1" spcCol="38100" rtlCol="0" anchor="ctr">
          <a:noAutofit/>
        </a:bodyPr>
        <a:lstStyle xmlns:a="http://schemas.openxmlformats.org/drawingml/2006/main"/>
        <a:p xmlns:a="http://schemas.openxmlformats.org/drawingml/2006/main">
          <a:endParaRPr lang="en-US"/>
        </a:p>
      </cdr:txBody>
    </cdr:sp>
  </cdr:relSizeAnchor>
  <cdr:relSizeAnchor xmlns:cdr="http://schemas.openxmlformats.org/drawingml/2006/chartDrawing">
    <cdr:from>
      <cdr:x>0.7911</cdr:x>
      <cdr:y>0.20188</cdr:y>
    </cdr:from>
    <cdr:to>
      <cdr:x>0.80932</cdr:x>
      <cdr:y>0.2363</cdr:y>
    </cdr:to>
    <cdr:sp macro="" textlink="">
      <cdr:nvSpPr>
        <cdr:cNvPr id="130" name="Oval 129">
          <a:extLst xmlns:a="http://schemas.openxmlformats.org/drawingml/2006/main">
            <a:ext uri="{FF2B5EF4-FFF2-40B4-BE49-F238E27FC236}">
              <a16:creationId xmlns:a16="http://schemas.microsoft.com/office/drawing/2014/main" id="{EE519D8C-6A79-42C3-AE9C-57DBEC922DD1}"/>
            </a:ext>
          </a:extLst>
        </cdr:cNvPr>
        <cdr:cNvSpPr/>
      </cdr:nvSpPr>
      <cdr:spPr>
        <a:xfrm xmlns:a="http://schemas.openxmlformats.org/drawingml/2006/main">
          <a:off x="8395995" y="1053137"/>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0.89324</cdr:x>
      <cdr:y>0.06011</cdr:y>
    </cdr:from>
    <cdr:to>
      <cdr:x>0.91146</cdr:x>
      <cdr:y>0.09453</cdr:y>
    </cdr:to>
    <cdr:sp macro="" textlink="">
      <cdr:nvSpPr>
        <cdr:cNvPr id="131" name="Oval 130">
          <a:extLst xmlns:a="http://schemas.openxmlformats.org/drawingml/2006/main">
            <a:ext uri="{FF2B5EF4-FFF2-40B4-BE49-F238E27FC236}">
              <a16:creationId xmlns:a16="http://schemas.microsoft.com/office/drawing/2014/main" id="{D5C6AF47-A5C7-44F6-8B77-F3A141103A8D}"/>
            </a:ext>
          </a:extLst>
        </cdr:cNvPr>
        <cdr:cNvSpPr/>
      </cdr:nvSpPr>
      <cdr:spPr>
        <a:xfrm xmlns:a="http://schemas.openxmlformats.org/drawingml/2006/main">
          <a:off x="9479984" y="313543"/>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9050" cap="flat">
          <a:solidFill>
            <a:srgbClr val="FF0000"/>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0.56094</cdr:x>
      <cdr:y>0.33886</cdr:y>
    </cdr:from>
    <cdr:to>
      <cdr:x>0.57916</cdr:x>
      <cdr:y>0.37329</cdr:y>
    </cdr:to>
    <cdr:sp macro="" textlink="">
      <cdr:nvSpPr>
        <cdr:cNvPr id="132" name="Oval 131">
          <a:extLst xmlns:a="http://schemas.openxmlformats.org/drawingml/2006/main">
            <a:ext uri="{FF2B5EF4-FFF2-40B4-BE49-F238E27FC236}">
              <a16:creationId xmlns:a16="http://schemas.microsoft.com/office/drawing/2014/main" id="{05221F86-2504-453D-B90F-D90B8C039136}"/>
            </a:ext>
          </a:extLst>
        </cdr:cNvPr>
        <cdr:cNvSpPr/>
      </cdr:nvSpPr>
      <cdr:spPr>
        <a:xfrm xmlns:a="http://schemas.openxmlformats.org/drawingml/2006/main">
          <a:off x="5953297" y="1767712"/>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0.53501</cdr:x>
      <cdr:y>0.36926</cdr:y>
    </cdr:from>
    <cdr:to>
      <cdr:x>0.55323</cdr:x>
      <cdr:y>0.40368</cdr:y>
    </cdr:to>
    <cdr:sp macro="" textlink="">
      <cdr:nvSpPr>
        <cdr:cNvPr id="133" name="Oval 132">
          <a:extLst xmlns:a="http://schemas.openxmlformats.org/drawingml/2006/main">
            <a:ext uri="{FF2B5EF4-FFF2-40B4-BE49-F238E27FC236}">
              <a16:creationId xmlns:a16="http://schemas.microsoft.com/office/drawing/2014/main" id="{768985FD-3F26-4BF6-A2E9-01E1CBEA435F}"/>
            </a:ext>
          </a:extLst>
        </cdr:cNvPr>
        <cdr:cNvSpPr/>
      </cdr:nvSpPr>
      <cdr:spPr>
        <a:xfrm xmlns:a="http://schemas.openxmlformats.org/drawingml/2006/main">
          <a:off x="5678118" y="1926251"/>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9050" cap="flat">
          <a:solidFill>
            <a:srgbClr val="FF0000"/>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0.45807</cdr:x>
      <cdr:y>0.51284</cdr:y>
    </cdr:from>
    <cdr:to>
      <cdr:x>0.47629</cdr:x>
      <cdr:y>0.54726</cdr:y>
    </cdr:to>
    <cdr:sp macro="" textlink="">
      <cdr:nvSpPr>
        <cdr:cNvPr id="134" name="Oval 133">
          <a:extLst xmlns:a="http://schemas.openxmlformats.org/drawingml/2006/main">
            <a:ext uri="{FF2B5EF4-FFF2-40B4-BE49-F238E27FC236}">
              <a16:creationId xmlns:a16="http://schemas.microsoft.com/office/drawing/2014/main" id="{4A842903-6360-4A2D-A2F4-674B540AD88D}"/>
            </a:ext>
          </a:extLst>
        </cdr:cNvPr>
        <cdr:cNvSpPr/>
      </cdr:nvSpPr>
      <cdr:spPr>
        <a:xfrm xmlns:a="http://schemas.openxmlformats.org/drawingml/2006/main">
          <a:off x="4861481" y="2675277"/>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0.40116</cdr:x>
      <cdr:y>0.53635</cdr:y>
    </cdr:from>
    <cdr:to>
      <cdr:x>0.41938</cdr:x>
      <cdr:y>0.57077</cdr:y>
    </cdr:to>
    <cdr:sp macro="" textlink="">
      <cdr:nvSpPr>
        <cdr:cNvPr id="135" name="Oval 134">
          <a:extLst xmlns:a="http://schemas.openxmlformats.org/drawingml/2006/main">
            <a:ext uri="{FF2B5EF4-FFF2-40B4-BE49-F238E27FC236}">
              <a16:creationId xmlns:a16="http://schemas.microsoft.com/office/drawing/2014/main" id="{ED4168E0-182C-46E0-B680-B9C2FB96AE79}"/>
            </a:ext>
          </a:extLst>
        </cdr:cNvPr>
        <cdr:cNvSpPr/>
      </cdr:nvSpPr>
      <cdr:spPr>
        <a:xfrm xmlns:a="http://schemas.openxmlformats.org/drawingml/2006/main">
          <a:off x="4257560" y="2797903"/>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0.39762</cdr:x>
      <cdr:y>0.51908</cdr:y>
    </cdr:from>
    <cdr:to>
      <cdr:x>0.41584</cdr:x>
      <cdr:y>0.5535</cdr:y>
    </cdr:to>
    <cdr:sp macro="" textlink="">
      <cdr:nvSpPr>
        <cdr:cNvPr id="136" name="Oval 135">
          <a:extLst xmlns:a="http://schemas.openxmlformats.org/drawingml/2006/main">
            <a:ext uri="{FF2B5EF4-FFF2-40B4-BE49-F238E27FC236}">
              <a16:creationId xmlns:a16="http://schemas.microsoft.com/office/drawing/2014/main" id="{DB40C1BB-BE4D-4898-AC9C-E1BBBEDEAC0E}"/>
            </a:ext>
          </a:extLst>
        </cdr:cNvPr>
        <cdr:cNvSpPr/>
      </cdr:nvSpPr>
      <cdr:spPr>
        <a:xfrm xmlns:a="http://schemas.openxmlformats.org/drawingml/2006/main">
          <a:off x="4219959" y="2707814"/>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9050" cap="flat">
          <a:solidFill>
            <a:srgbClr val="FF0000"/>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0.33004</cdr:x>
      <cdr:y>0.60825</cdr:y>
    </cdr:from>
    <cdr:to>
      <cdr:x>0.34827</cdr:x>
      <cdr:y>0.64267</cdr:y>
    </cdr:to>
    <cdr:sp macro="" textlink="">
      <cdr:nvSpPr>
        <cdr:cNvPr id="137" name="Oval 136">
          <a:extLst xmlns:a="http://schemas.openxmlformats.org/drawingml/2006/main">
            <a:ext uri="{FF2B5EF4-FFF2-40B4-BE49-F238E27FC236}">
              <a16:creationId xmlns:a16="http://schemas.microsoft.com/office/drawing/2014/main" id="{E40979C0-41C1-4272-8633-95FD1986F481}"/>
            </a:ext>
          </a:extLst>
        </cdr:cNvPr>
        <cdr:cNvSpPr/>
      </cdr:nvSpPr>
      <cdr:spPr>
        <a:xfrm xmlns:a="http://schemas.openxmlformats.org/drawingml/2006/main">
          <a:off x="3502773" y="3172994"/>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0.24451</cdr:x>
      <cdr:y>0.58304</cdr:y>
    </cdr:from>
    <cdr:to>
      <cdr:x>0.26273</cdr:x>
      <cdr:y>0.61746</cdr:y>
    </cdr:to>
    <cdr:sp macro="" textlink="">
      <cdr:nvSpPr>
        <cdr:cNvPr id="138" name="Oval 137">
          <a:extLst xmlns:a="http://schemas.openxmlformats.org/drawingml/2006/main">
            <a:ext uri="{FF2B5EF4-FFF2-40B4-BE49-F238E27FC236}">
              <a16:creationId xmlns:a16="http://schemas.microsoft.com/office/drawing/2014/main" id="{6670E8EA-FBA7-4883-A199-B10BE1647E78}"/>
            </a:ext>
          </a:extLst>
        </cdr:cNvPr>
        <cdr:cNvSpPr/>
      </cdr:nvSpPr>
      <cdr:spPr>
        <a:xfrm xmlns:a="http://schemas.openxmlformats.org/drawingml/2006/main">
          <a:off x="2594972" y="3041466"/>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0.26413</cdr:x>
      <cdr:y>0.67486</cdr:y>
    </cdr:from>
    <cdr:to>
      <cdr:x>0.28235</cdr:x>
      <cdr:y>0.70928</cdr:y>
    </cdr:to>
    <cdr:sp macro="" textlink="">
      <cdr:nvSpPr>
        <cdr:cNvPr id="139" name="Oval 138">
          <a:extLst xmlns:a="http://schemas.openxmlformats.org/drawingml/2006/main">
            <a:ext uri="{FF2B5EF4-FFF2-40B4-BE49-F238E27FC236}">
              <a16:creationId xmlns:a16="http://schemas.microsoft.com/office/drawing/2014/main" id="{652469E8-7118-46B3-819A-702070C678A1}"/>
            </a:ext>
          </a:extLst>
        </cdr:cNvPr>
        <cdr:cNvSpPr/>
      </cdr:nvSpPr>
      <cdr:spPr>
        <a:xfrm xmlns:a="http://schemas.openxmlformats.org/drawingml/2006/main">
          <a:off x="2803237" y="3520459"/>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9050" cap="flat">
          <a:solidFill>
            <a:srgbClr val="FF0000"/>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0.23326</cdr:x>
      <cdr:y>0.69837</cdr:y>
    </cdr:from>
    <cdr:to>
      <cdr:x>0.25148</cdr:x>
      <cdr:y>0.73279</cdr:y>
    </cdr:to>
    <cdr:sp macro="" textlink="">
      <cdr:nvSpPr>
        <cdr:cNvPr id="140" name="Oval 139">
          <a:extLst xmlns:a="http://schemas.openxmlformats.org/drawingml/2006/main">
            <a:ext uri="{FF2B5EF4-FFF2-40B4-BE49-F238E27FC236}">
              <a16:creationId xmlns:a16="http://schemas.microsoft.com/office/drawing/2014/main" id="{7EB04068-F64F-438B-9304-A5996B627919}"/>
            </a:ext>
          </a:extLst>
        </cdr:cNvPr>
        <cdr:cNvSpPr/>
      </cdr:nvSpPr>
      <cdr:spPr>
        <a:xfrm xmlns:a="http://schemas.openxmlformats.org/drawingml/2006/main">
          <a:off x="2475569" y="3643085"/>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0.1814</cdr:x>
      <cdr:y>0.69957</cdr:y>
    </cdr:from>
    <cdr:to>
      <cdr:x>0.19962</cdr:x>
      <cdr:y>0.734</cdr:y>
    </cdr:to>
    <cdr:sp macro="" textlink="">
      <cdr:nvSpPr>
        <cdr:cNvPr id="141" name="Oval 140">
          <a:extLst xmlns:a="http://schemas.openxmlformats.org/drawingml/2006/main">
            <a:ext uri="{FF2B5EF4-FFF2-40B4-BE49-F238E27FC236}">
              <a16:creationId xmlns:a16="http://schemas.microsoft.com/office/drawing/2014/main" id="{9B7E72E8-6EBF-423B-B2E5-C4B03E1F31A6}"/>
            </a:ext>
          </a:extLst>
        </cdr:cNvPr>
        <cdr:cNvSpPr/>
      </cdr:nvSpPr>
      <cdr:spPr>
        <a:xfrm xmlns:a="http://schemas.openxmlformats.org/drawingml/2006/main">
          <a:off x="1925152" y="3649384"/>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0.24695</cdr:x>
      <cdr:y>0.76503</cdr:y>
    </cdr:from>
    <cdr:to>
      <cdr:x>0.26517</cdr:x>
      <cdr:y>0.79946</cdr:y>
    </cdr:to>
    <cdr:sp macro="" textlink="">
      <cdr:nvSpPr>
        <cdr:cNvPr id="142" name="Oval 141">
          <a:extLst xmlns:a="http://schemas.openxmlformats.org/drawingml/2006/main">
            <a:ext uri="{FF2B5EF4-FFF2-40B4-BE49-F238E27FC236}">
              <a16:creationId xmlns:a16="http://schemas.microsoft.com/office/drawing/2014/main" id="{DD63008F-F731-4672-BD56-B0E512C1382C}"/>
            </a:ext>
          </a:extLst>
        </cdr:cNvPr>
        <cdr:cNvSpPr/>
      </cdr:nvSpPr>
      <cdr:spPr>
        <a:xfrm xmlns:a="http://schemas.openxmlformats.org/drawingml/2006/main">
          <a:off x="2620877" y="3990854"/>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0.20352</cdr:x>
      <cdr:y>0.78348</cdr:y>
    </cdr:from>
    <cdr:to>
      <cdr:x>0.22174</cdr:x>
      <cdr:y>0.8179</cdr:y>
    </cdr:to>
    <cdr:sp macro="" textlink="">
      <cdr:nvSpPr>
        <cdr:cNvPr id="143" name="Oval 142">
          <a:extLst xmlns:a="http://schemas.openxmlformats.org/drawingml/2006/main">
            <a:ext uri="{FF2B5EF4-FFF2-40B4-BE49-F238E27FC236}">
              <a16:creationId xmlns:a16="http://schemas.microsoft.com/office/drawing/2014/main" id="{052DA350-184D-4D57-8371-F7D7B00FDB51}"/>
            </a:ext>
          </a:extLst>
        </cdr:cNvPr>
        <cdr:cNvSpPr/>
      </cdr:nvSpPr>
      <cdr:spPr>
        <a:xfrm xmlns:a="http://schemas.openxmlformats.org/drawingml/2006/main">
          <a:off x="2159976" y="4087071"/>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0.33269</cdr:x>
      <cdr:y>0.7224</cdr:y>
    </cdr:from>
    <cdr:to>
      <cdr:x>0.35092</cdr:x>
      <cdr:y>0.75683</cdr:y>
    </cdr:to>
    <cdr:sp macro="" textlink="">
      <cdr:nvSpPr>
        <cdr:cNvPr id="144" name="Oval 143">
          <a:extLst xmlns:a="http://schemas.openxmlformats.org/drawingml/2006/main">
            <a:ext uri="{FF2B5EF4-FFF2-40B4-BE49-F238E27FC236}">
              <a16:creationId xmlns:a16="http://schemas.microsoft.com/office/drawing/2014/main" id="{32DDEFCD-5DFD-4E9F-9C15-53ABA0D0EB0A}"/>
            </a:ext>
          </a:extLst>
        </cdr:cNvPr>
        <cdr:cNvSpPr/>
      </cdr:nvSpPr>
      <cdr:spPr>
        <a:xfrm xmlns:a="http://schemas.openxmlformats.org/drawingml/2006/main">
          <a:off x="3530904" y="3768477"/>
          <a:ext cx="193378" cy="179566"/>
        </a:xfrm>
        <a:prstGeom xmlns:a="http://schemas.openxmlformats.org/drawingml/2006/main" prst="ellipse">
          <a:avLst/>
        </a:prstGeom>
        <a:solidFill xmlns:a="http://schemas.openxmlformats.org/drawingml/2006/main">
          <a:srgbClr val="FFC000"/>
        </a:solidFill>
        <a:ln xmlns:a="http://schemas.openxmlformats.org/drawingml/2006/main" w="19050" cap="flat">
          <a:solidFill>
            <a:srgbClr val="FF0000"/>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0.2233</cdr:x>
      <cdr:y>0.74768</cdr:y>
    </cdr:from>
    <cdr:to>
      <cdr:x>0.24152</cdr:x>
      <cdr:y>0.78211</cdr:y>
    </cdr:to>
    <cdr:sp macro="" textlink="">
      <cdr:nvSpPr>
        <cdr:cNvPr id="146" name="Oval 145">
          <a:extLst xmlns:a="http://schemas.openxmlformats.org/drawingml/2006/main">
            <a:ext uri="{FF2B5EF4-FFF2-40B4-BE49-F238E27FC236}">
              <a16:creationId xmlns:a16="http://schemas.microsoft.com/office/drawing/2014/main" id="{4E335807-7A18-4199-9C94-E6EA0CB6DF1D}"/>
            </a:ext>
          </a:extLst>
        </cdr:cNvPr>
        <cdr:cNvSpPr/>
      </cdr:nvSpPr>
      <cdr:spPr>
        <a:xfrm xmlns:a="http://schemas.openxmlformats.org/drawingml/2006/main">
          <a:off x="2369905" y="3900355"/>
          <a:ext cx="193378" cy="179566"/>
        </a:xfrm>
        <a:prstGeom xmlns:a="http://schemas.openxmlformats.org/drawingml/2006/main" prst="ellipse">
          <a:avLst/>
        </a:prstGeom>
        <a:solidFill xmlns:a="http://schemas.openxmlformats.org/drawingml/2006/main">
          <a:srgbClr val="FFC000"/>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0.18786</cdr:x>
      <cdr:y>0.80618</cdr:y>
    </cdr:from>
    <cdr:to>
      <cdr:x>0.20608</cdr:x>
      <cdr:y>0.8406</cdr:y>
    </cdr:to>
    <cdr:sp macro="" textlink="">
      <cdr:nvSpPr>
        <cdr:cNvPr id="147" name="Oval 146">
          <a:extLst xmlns:a="http://schemas.openxmlformats.org/drawingml/2006/main">
            <a:ext uri="{FF2B5EF4-FFF2-40B4-BE49-F238E27FC236}">
              <a16:creationId xmlns:a16="http://schemas.microsoft.com/office/drawing/2014/main" id="{81050AA6-1902-479C-9FC4-726BE2FC19F9}"/>
            </a:ext>
          </a:extLst>
        </cdr:cNvPr>
        <cdr:cNvSpPr/>
      </cdr:nvSpPr>
      <cdr:spPr>
        <a:xfrm xmlns:a="http://schemas.openxmlformats.org/drawingml/2006/main">
          <a:off x="1993783" y="4205491"/>
          <a:ext cx="193378" cy="179566"/>
        </a:xfrm>
        <a:prstGeom xmlns:a="http://schemas.openxmlformats.org/drawingml/2006/main" prst="ellipse">
          <a:avLst/>
        </a:prstGeom>
        <a:solidFill xmlns:a="http://schemas.openxmlformats.org/drawingml/2006/main">
          <a:srgbClr val="FFC000"/>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0.16463</cdr:x>
      <cdr:y>0.80418</cdr:y>
    </cdr:from>
    <cdr:to>
      <cdr:x>0.18285</cdr:x>
      <cdr:y>0.8386</cdr:y>
    </cdr:to>
    <cdr:sp macro="" textlink="">
      <cdr:nvSpPr>
        <cdr:cNvPr id="149" name="Oval 148">
          <a:extLst xmlns:a="http://schemas.openxmlformats.org/drawingml/2006/main">
            <a:ext uri="{FF2B5EF4-FFF2-40B4-BE49-F238E27FC236}">
              <a16:creationId xmlns:a16="http://schemas.microsoft.com/office/drawing/2014/main" id="{E6AA2376-9547-4240-97FF-4984E8E0D42E}"/>
            </a:ext>
          </a:extLst>
        </cdr:cNvPr>
        <cdr:cNvSpPr/>
      </cdr:nvSpPr>
      <cdr:spPr>
        <a:xfrm xmlns:a="http://schemas.openxmlformats.org/drawingml/2006/main">
          <a:off x="1747185" y="4195061"/>
          <a:ext cx="193378" cy="179566"/>
        </a:xfrm>
        <a:prstGeom xmlns:a="http://schemas.openxmlformats.org/drawingml/2006/main" prst="ellipse">
          <a:avLst/>
        </a:prstGeom>
        <a:solidFill xmlns:a="http://schemas.openxmlformats.org/drawingml/2006/main">
          <a:srgbClr val="FFC000"/>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0.17867</cdr:x>
      <cdr:y>0.78864</cdr:y>
    </cdr:from>
    <cdr:to>
      <cdr:x>0.19689</cdr:x>
      <cdr:y>0.82306</cdr:y>
    </cdr:to>
    <cdr:sp macro="" textlink="">
      <cdr:nvSpPr>
        <cdr:cNvPr id="148" name="Oval 147">
          <a:extLst xmlns:a="http://schemas.openxmlformats.org/drawingml/2006/main">
            <a:ext uri="{FF2B5EF4-FFF2-40B4-BE49-F238E27FC236}">
              <a16:creationId xmlns:a16="http://schemas.microsoft.com/office/drawing/2014/main" id="{BF4C61E5-33FF-4CB5-A3C5-B8DE96AB4716}"/>
            </a:ext>
          </a:extLst>
        </cdr:cNvPr>
        <cdr:cNvSpPr/>
      </cdr:nvSpPr>
      <cdr:spPr>
        <a:xfrm xmlns:a="http://schemas.openxmlformats.org/drawingml/2006/main">
          <a:off x="1896221" y="4113983"/>
          <a:ext cx="193378" cy="179566"/>
        </a:xfrm>
        <a:prstGeom xmlns:a="http://schemas.openxmlformats.org/drawingml/2006/main" prst="ellipse">
          <a:avLst/>
        </a:prstGeom>
        <a:solidFill xmlns:a="http://schemas.openxmlformats.org/drawingml/2006/main">
          <a:srgbClr val="FFC000"/>
        </a:solidFill>
        <a:ln xmlns:a="http://schemas.openxmlformats.org/drawingml/2006/main" w="19050" cap="flat">
          <a:solidFill>
            <a:srgbClr val="FF0000"/>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0.22793</cdr:x>
      <cdr:y>0.75652</cdr:y>
    </cdr:from>
    <cdr:to>
      <cdr:x>0.24615</cdr:x>
      <cdr:y>0.79094</cdr:y>
    </cdr:to>
    <cdr:sp macro="" textlink="">
      <cdr:nvSpPr>
        <cdr:cNvPr id="145" name="Oval 144">
          <a:extLst xmlns:a="http://schemas.openxmlformats.org/drawingml/2006/main">
            <a:ext uri="{FF2B5EF4-FFF2-40B4-BE49-F238E27FC236}">
              <a16:creationId xmlns:a16="http://schemas.microsoft.com/office/drawing/2014/main" id="{8613B259-0F30-486A-A00C-695CC98E59D5}"/>
            </a:ext>
          </a:extLst>
        </cdr:cNvPr>
        <cdr:cNvSpPr/>
      </cdr:nvSpPr>
      <cdr:spPr>
        <a:xfrm xmlns:a="http://schemas.openxmlformats.org/drawingml/2006/main">
          <a:off x="2419023" y="3946445"/>
          <a:ext cx="193378" cy="179566"/>
        </a:xfrm>
        <a:prstGeom xmlns:a="http://schemas.openxmlformats.org/drawingml/2006/main" prst="ellipse">
          <a:avLst/>
        </a:prstGeom>
        <a:solidFill xmlns:a="http://schemas.openxmlformats.org/drawingml/2006/main">
          <a:srgbClr val="FFC000"/>
        </a:solidFill>
        <a:ln xmlns:a="http://schemas.openxmlformats.org/drawingml/2006/main" w="19050" cap="flat">
          <a:solidFill>
            <a:srgbClr val="FF0000"/>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0.13498</cdr:x>
      <cdr:y>0.03089</cdr:y>
    </cdr:from>
    <cdr:to>
      <cdr:x>0.30062</cdr:x>
      <cdr:y>0.84161</cdr:y>
    </cdr:to>
    <cdr:sp macro="" textlink="">
      <cdr:nvSpPr>
        <cdr:cNvPr id="152" name="Rectangle 151">
          <a:extLst xmlns:a="http://schemas.openxmlformats.org/drawingml/2006/main">
            <a:ext uri="{FF2B5EF4-FFF2-40B4-BE49-F238E27FC236}">
              <a16:creationId xmlns:a16="http://schemas.microsoft.com/office/drawing/2014/main" id="{16507FC2-89C7-4671-986E-05EA6D732CF5}"/>
            </a:ext>
          </a:extLst>
        </cdr:cNvPr>
        <cdr:cNvSpPr/>
      </cdr:nvSpPr>
      <cdr:spPr>
        <a:xfrm xmlns:a="http://schemas.openxmlformats.org/drawingml/2006/main">
          <a:off x="1432537" y="161144"/>
          <a:ext cx="1757943" cy="4229184"/>
        </a:xfrm>
        <a:prstGeom xmlns:a="http://schemas.openxmlformats.org/drawingml/2006/main" prst="rect">
          <a:avLst/>
        </a:prstGeom>
        <a:solidFill xmlns:a="http://schemas.openxmlformats.org/drawingml/2006/main">
          <a:srgbClr val="00B050">
            <a:alpha val="5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0.13508</cdr:x>
      <cdr:y>0.03148</cdr:y>
    </cdr:from>
    <cdr:to>
      <cdr:x>0.30161</cdr:x>
      <cdr:y>0.21309</cdr:y>
    </cdr:to>
    <cdr:sp macro="" textlink="">
      <cdr:nvSpPr>
        <cdr:cNvPr id="153" name="TextBox 1">
          <a:extLst xmlns:a="http://schemas.openxmlformats.org/drawingml/2006/main">
            <a:ext uri="{FF2B5EF4-FFF2-40B4-BE49-F238E27FC236}">
              <a16:creationId xmlns:a16="http://schemas.microsoft.com/office/drawing/2014/main" id="{5072E6DD-D411-4FBA-A319-FFB6376181DB}"/>
            </a:ext>
          </a:extLst>
        </cdr:cNvPr>
        <cdr:cNvSpPr txBox="1"/>
      </cdr:nvSpPr>
      <cdr:spPr>
        <a:xfrm xmlns:a="http://schemas.openxmlformats.org/drawingml/2006/main">
          <a:off x="1433573" y="164211"/>
          <a:ext cx="1767386" cy="947383"/>
        </a:xfrm>
        <a:prstGeom xmlns:a="http://schemas.openxmlformats.org/drawingml/2006/main" prst="rect">
          <a:avLst/>
        </a:prstGeom>
        <a:noFill xmlns:a="http://schemas.openxmlformats.org/drawingml/2006/main"/>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latin typeface="Intel Clear" panose="020B0604020203020204" pitchFamily="34" charset="0"/>
              <a:ea typeface="Intel Clear" panose="020B0604020203020204" pitchFamily="34" charset="0"/>
              <a:cs typeface="Intel Clear" panose="020B0604020203020204" pitchFamily="34" charset="0"/>
            </a:rPr>
            <a:t>Die-to-Die Needs</a:t>
          </a:r>
        </a:p>
        <a:p xmlns:a="http://schemas.openxmlformats.org/drawingml/2006/main">
          <a:pPr algn="ctr"/>
          <a:r>
            <a:rPr lang="en-US" sz="1200" dirty="0">
              <a:latin typeface="Intel Clear" panose="020B0604020203020204" pitchFamily="34" charset="0"/>
              <a:ea typeface="Intel Clear" panose="020B0604020203020204" pitchFamily="34" charset="0"/>
              <a:cs typeface="Intel Clear" panose="020B0604020203020204" pitchFamily="34" charset="0"/>
            </a:rPr>
            <a:t>Today</a:t>
          </a:r>
        </a:p>
      </cdr:txBody>
    </cdr:sp>
  </cdr:relSizeAnchor>
  <cdr:relSizeAnchor xmlns:cdr="http://schemas.openxmlformats.org/drawingml/2006/chartDrawing">
    <cdr:from>
      <cdr:x>0.30161</cdr:x>
      <cdr:y>0.1115</cdr:y>
    </cdr:from>
    <cdr:to>
      <cdr:x>0.63431</cdr:x>
      <cdr:y>0.19188</cdr:y>
    </cdr:to>
    <cdr:sp macro="" textlink="">
      <cdr:nvSpPr>
        <cdr:cNvPr id="154" name="TextBox 1">
          <a:extLst xmlns:a="http://schemas.openxmlformats.org/drawingml/2006/main">
            <a:ext uri="{FF2B5EF4-FFF2-40B4-BE49-F238E27FC236}">
              <a16:creationId xmlns:a16="http://schemas.microsoft.com/office/drawing/2014/main" id="{49793862-4827-4622-A8A3-33E5BFFAEF70}"/>
            </a:ext>
          </a:extLst>
        </cdr:cNvPr>
        <cdr:cNvSpPr txBox="1"/>
      </cdr:nvSpPr>
      <cdr:spPr>
        <a:xfrm xmlns:a="http://schemas.openxmlformats.org/drawingml/2006/main">
          <a:off x="3200958" y="581642"/>
          <a:ext cx="3530979" cy="419337"/>
        </a:xfrm>
        <a:prstGeom xmlns:a="http://schemas.openxmlformats.org/drawingml/2006/main" prst="rect">
          <a:avLst/>
        </a:prstGeom>
        <a:noFill xmlns:a="http://schemas.openxmlformats.org/drawingml/2006/main"/>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effectLst/>
              <a:latin typeface="Intel Clear" panose="020B0604020203020204" pitchFamily="34" charset="0"/>
              <a:ea typeface="Intel Clear" panose="020B0604020203020204" pitchFamily="34" charset="0"/>
              <a:cs typeface="Intel Clear" panose="020B0604020203020204" pitchFamily="34" charset="0"/>
            </a:rPr>
            <a:t>Server,</a:t>
          </a:r>
          <a:r>
            <a:rPr lang="en-US" sz="1200" baseline="0" dirty="0">
              <a:effectLst/>
              <a:latin typeface="Intel Clear" panose="020B0604020203020204" pitchFamily="34" charset="0"/>
              <a:ea typeface="Intel Clear" panose="020B0604020203020204" pitchFamily="34" charset="0"/>
              <a:cs typeface="Intel Clear" panose="020B0604020203020204" pitchFamily="34" charset="0"/>
            </a:rPr>
            <a:t> AI, and Networking </a:t>
          </a:r>
          <a:r>
            <a:rPr lang="en-US" sz="1200" dirty="0">
              <a:effectLst/>
              <a:latin typeface="Intel Clear" panose="020B0604020203020204" pitchFamily="34" charset="0"/>
              <a:ea typeface="Intel Clear" panose="020B0604020203020204" pitchFamily="34" charset="0"/>
              <a:cs typeface="Intel Clear" panose="020B0604020203020204" pitchFamily="34" charset="0"/>
            </a:rPr>
            <a:t>'23</a:t>
          </a:r>
          <a:r>
            <a:rPr lang="en-US" sz="1200" baseline="0" dirty="0">
              <a:effectLst/>
              <a:latin typeface="Intel Clear" panose="020B0604020203020204" pitchFamily="34" charset="0"/>
              <a:ea typeface="Intel Clear" panose="020B0604020203020204" pitchFamily="34" charset="0"/>
              <a:cs typeface="Intel Clear" panose="020B0604020203020204" pitchFamily="34" charset="0"/>
            </a:rPr>
            <a:t> to '25</a:t>
          </a:r>
          <a:endParaRPr lang="en-US" sz="1200" dirty="0">
            <a:effectLst/>
            <a:latin typeface="Intel Clear" panose="020B0604020203020204" pitchFamily="34" charset="0"/>
            <a:ea typeface="Intel Clear" panose="020B0604020203020204" pitchFamily="34" charset="0"/>
            <a:cs typeface="Intel Clear" panose="020B0604020203020204" pitchFamily="34" charset="0"/>
          </a:endParaRPr>
        </a:p>
        <a:p xmlns:a="http://schemas.openxmlformats.org/drawingml/2006/main">
          <a:pPr algn="ctr"/>
          <a:endParaRPr lang="en-US" sz="1200" dirty="0">
            <a:latin typeface="Intel Clear" panose="020B0604020203020204" pitchFamily="34" charset="0"/>
            <a:ea typeface="Intel Clear" panose="020B0604020203020204" pitchFamily="34" charset="0"/>
            <a:cs typeface="Intel Clear" panose="020B0604020203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IntelOne Display Medium" panose="020B0703020203020204" pitchFamily="34" charset="0"/>
            </a:endParaRPr>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latin typeface="IntelOne Display Medium" panose="020B0703020203020204" pitchFamily="34" charset="0"/>
              </a:rPr>
              <a:t>9/23/2021</a:t>
            </a:fld>
            <a:endParaRPr lang="en-US">
              <a:latin typeface="IntelOne Display Medium" panose="020B0703020203020204" pitchFamily="34" charset="0"/>
            </a:endParaRPr>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IntelOne Display Medium" panose="020B0703020203020204" pitchFamily="34" charset="0"/>
            </a:endParaRPr>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latin typeface="IntelOne Display Medium" panose="020B0703020203020204" pitchFamily="34" charset="0"/>
              </a:rPr>
              <a:t>‹#›</a:t>
            </a:fld>
            <a:endParaRPr lang="en-US">
              <a:latin typeface="IntelOne Display Medium" panose="020B0703020203020204" pitchFamily="34" charset="0"/>
            </a:endParaRPr>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IntelOne Display Medium" panose="020B0703020203020204" pitchFamily="34" charset="0"/>
        <a:ea typeface="+mn-ea"/>
        <a:cs typeface="Helvetica" panose="020B0604020202020204" pitchFamily="34" charset="0"/>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36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645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Dark Background">
    <p:bg>
      <p:bgPr>
        <a:solidFill>
          <a:schemeClr val="tx2">
            <a:lumMod val="75000"/>
          </a:schemeClr>
        </a:solidFill>
        <a:effectLst/>
      </p:bgPr>
    </p:bg>
    <p:spTree>
      <p:nvGrpSpPr>
        <p:cNvPr id="1" name=""/>
        <p:cNvGrpSpPr/>
        <p:nvPr/>
      </p:nvGrpSpPr>
      <p:grpSpPr>
        <a:xfrm>
          <a:off x="0" y="0"/>
          <a:ext cx="0" cy="0"/>
          <a:chOff x="0" y="0"/>
          <a:chExt cx="0" cy="0"/>
        </a:xfrm>
      </p:grpSpPr>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userDrawn="1"/>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cs typeface="Helvetica" panose="020B0604020202020204" pitchFamily="34" charset="0"/>
              </a:endParaRPr>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grpSp>
      <p:grpSp>
        <p:nvGrpSpPr>
          <p:cNvPr id="43" name="Group 42">
            <a:extLst>
              <a:ext uri="{FF2B5EF4-FFF2-40B4-BE49-F238E27FC236}">
                <a16:creationId xmlns:a16="http://schemas.microsoft.com/office/drawing/2014/main" id="{F4A30B3A-8EAB-4877-840C-C80210B8AD76}"/>
              </a:ext>
            </a:extLst>
          </p:cNvPr>
          <p:cNvGrpSpPr/>
          <p:nvPr userDrawn="1"/>
        </p:nvGrpSpPr>
        <p:grpSpPr>
          <a:xfrm>
            <a:off x="10901263" y="391305"/>
            <a:ext cx="884321" cy="1004188"/>
            <a:chOff x="7253918" y="4234218"/>
            <a:chExt cx="2494920" cy="2833091"/>
          </a:xfrm>
        </p:grpSpPr>
        <p:grpSp>
          <p:nvGrpSpPr>
            <p:cNvPr id="44" name="Group 4">
              <a:extLst>
                <a:ext uri="{FF2B5EF4-FFF2-40B4-BE49-F238E27FC236}">
                  <a16:creationId xmlns:a16="http://schemas.microsoft.com/office/drawing/2014/main" id="{F8B44323-3A5D-49DE-AE84-BF5898F6B93A}"/>
                </a:ext>
              </a:extLst>
            </p:cNvPr>
            <p:cNvGrpSpPr>
              <a:grpSpLocks/>
            </p:cNvGrpSpPr>
            <p:nvPr/>
          </p:nvGrpSpPr>
          <p:grpSpPr bwMode="auto">
            <a:xfrm>
              <a:off x="7253918" y="6063013"/>
              <a:ext cx="662349" cy="662345"/>
              <a:chOff x="-2942520" y="9647965"/>
              <a:chExt cx="1297744" cy="1924057"/>
            </a:xfrm>
          </p:grpSpPr>
          <p:sp>
            <p:nvSpPr>
              <p:cNvPr id="51" name="Rectangle 9">
                <a:extLst>
                  <a:ext uri="{FF2B5EF4-FFF2-40B4-BE49-F238E27FC236}">
                    <a16:creationId xmlns:a16="http://schemas.microsoft.com/office/drawing/2014/main" id="{796B2D0C-A68C-4E6A-A424-770D1EF52D0B}"/>
                  </a:ext>
                </a:extLst>
              </p:cNvPr>
              <p:cNvSpPr>
                <a:spLocks noChangeArrowheads="1"/>
              </p:cNvSpPr>
              <p:nvPr/>
            </p:nvSpPr>
            <p:spPr bwMode="auto">
              <a:xfrm>
                <a:off x="-2942520" y="9647965"/>
                <a:ext cx="1297733" cy="1924049"/>
              </a:xfrm>
              <a:prstGeom prst="rect">
                <a:avLst/>
              </a:prstGeom>
              <a:solidFill>
                <a:schemeClr val="accent2"/>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52" name="Rectangle 8">
                <a:extLst>
                  <a:ext uri="{FF2B5EF4-FFF2-40B4-BE49-F238E27FC236}">
                    <a16:creationId xmlns:a16="http://schemas.microsoft.com/office/drawing/2014/main" id="{68343305-C501-408E-97F4-437B181D3E54}"/>
                  </a:ext>
                </a:extLst>
              </p:cNvPr>
              <p:cNvSpPr>
                <a:spLocks noChangeArrowheads="1"/>
              </p:cNvSpPr>
              <p:nvPr/>
            </p:nvSpPr>
            <p:spPr bwMode="auto">
              <a:xfrm>
                <a:off x="-2942511" y="9647973"/>
                <a:ext cx="1297735" cy="1924049"/>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45" name="Group 5">
              <a:extLst>
                <a:ext uri="{FF2B5EF4-FFF2-40B4-BE49-F238E27FC236}">
                  <a16:creationId xmlns:a16="http://schemas.microsoft.com/office/drawing/2014/main" id="{374D846C-91A5-4A63-96AE-5ED5362343E9}"/>
                </a:ext>
              </a:extLst>
            </p:cNvPr>
            <p:cNvGrpSpPr>
              <a:grpSpLocks/>
            </p:cNvGrpSpPr>
            <p:nvPr/>
          </p:nvGrpSpPr>
          <p:grpSpPr bwMode="auto">
            <a:xfrm>
              <a:off x="7920038" y="4234218"/>
              <a:ext cx="1828800" cy="1828800"/>
              <a:chOff x="3274268" y="2411412"/>
              <a:chExt cx="1298027" cy="1924050"/>
            </a:xfrm>
          </p:grpSpPr>
          <p:sp>
            <p:nvSpPr>
              <p:cNvPr id="49" name="Rectangle 10">
                <a:extLst>
                  <a:ext uri="{FF2B5EF4-FFF2-40B4-BE49-F238E27FC236}">
                    <a16:creationId xmlns:a16="http://schemas.microsoft.com/office/drawing/2014/main" id="{AD9F38D0-5C24-4A45-B156-D810DED0E400}"/>
                  </a:ext>
                </a:extLst>
              </p:cNvPr>
              <p:cNvSpPr>
                <a:spLocks noChangeArrowheads="1"/>
              </p:cNvSpPr>
              <p:nvPr/>
            </p:nvSpPr>
            <p:spPr bwMode="auto">
              <a:xfrm>
                <a:off x="3280623" y="2411412"/>
                <a:ext cx="1291672" cy="1924050"/>
              </a:xfrm>
              <a:prstGeom prst="rect">
                <a:avLst/>
              </a:pr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50" name="Rectangle 8">
                <a:extLst>
                  <a:ext uri="{FF2B5EF4-FFF2-40B4-BE49-F238E27FC236}">
                    <a16:creationId xmlns:a16="http://schemas.microsoft.com/office/drawing/2014/main" id="{44AA2FD5-A3BE-4B69-BCA6-5CE5B796FDD8}"/>
                  </a:ext>
                </a:extLst>
              </p:cNvPr>
              <p:cNvSpPr>
                <a:spLocks noChangeArrowheads="1"/>
              </p:cNvSpPr>
              <p:nvPr/>
            </p:nvSpPr>
            <p:spPr bwMode="auto">
              <a:xfrm>
                <a:off x="3274268" y="2411412"/>
                <a:ext cx="1297732" cy="1924050"/>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00C16">
                      <a:alpha val="34901"/>
                    </a:srgbClr>
                  </a:gs>
                  <a:gs pos="100000">
                    <a:schemeClr val="bg1">
                      <a:alpha val="0"/>
                    </a:schemeClr>
                  </a:gs>
                </a:gsLst>
                <a:lin ang="189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46" name="Group 3">
              <a:extLst>
                <a:ext uri="{FF2B5EF4-FFF2-40B4-BE49-F238E27FC236}">
                  <a16:creationId xmlns:a16="http://schemas.microsoft.com/office/drawing/2014/main" id="{93F47770-4482-4DBD-A5B7-7832B784204C}"/>
                </a:ext>
              </a:extLst>
            </p:cNvPr>
            <p:cNvGrpSpPr>
              <a:grpSpLocks/>
            </p:cNvGrpSpPr>
            <p:nvPr/>
          </p:nvGrpSpPr>
          <p:grpSpPr bwMode="auto">
            <a:xfrm>
              <a:off x="7920675" y="6754017"/>
              <a:ext cx="313292" cy="313292"/>
              <a:chOff x="-9742437" y="23924521"/>
              <a:chExt cx="1301846" cy="1928152"/>
            </a:xfrm>
          </p:grpSpPr>
          <p:sp>
            <p:nvSpPr>
              <p:cNvPr id="47" name="Rectangle 8">
                <a:extLst>
                  <a:ext uri="{FF2B5EF4-FFF2-40B4-BE49-F238E27FC236}">
                    <a16:creationId xmlns:a16="http://schemas.microsoft.com/office/drawing/2014/main" id="{A254BA2C-E44F-4CDC-9E28-29190B9F577F}"/>
                  </a:ext>
                </a:extLst>
              </p:cNvPr>
              <p:cNvSpPr>
                <a:spLocks noChangeArrowheads="1"/>
              </p:cNvSpPr>
              <p:nvPr/>
            </p:nvSpPr>
            <p:spPr bwMode="auto">
              <a:xfrm>
                <a:off x="-9737701" y="23924521"/>
                <a:ext cx="1297110" cy="1923429"/>
              </a:xfrm>
              <a:prstGeom prst="rect">
                <a:avLst/>
              </a:prstGeom>
              <a:solidFill>
                <a:srgbClr val="0095CA"/>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8" name="Rectangle 8">
                <a:extLst>
                  <a:ext uri="{FF2B5EF4-FFF2-40B4-BE49-F238E27FC236}">
                    <a16:creationId xmlns:a16="http://schemas.microsoft.com/office/drawing/2014/main" id="{8FE3339E-F1B7-40C5-9860-B5440232C5C2}"/>
                  </a:ext>
                </a:extLst>
              </p:cNvPr>
              <p:cNvSpPr>
                <a:spLocks noChangeArrowheads="1"/>
              </p:cNvSpPr>
              <p:nvPr/>
            </p:nvSpPr>
            <p:spPr bwMode="auto">
              <a:xfrm>
                <a:off x="-9742437" y="23928619"/>
                <a:ext cx="1297729" cy="1924054"/>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sp>
        <p:nvSpPr>
          <p:cNvPr id="24" name="Rectangle">
            <a:extLst>
              <a:ext uri="{FF2B5EF4-FFF2-40B4-BE49-F238E27FC236}">
                <a16:creationId xmlns:a16="http://schemas.microsoft.com/office/drawing/2014/main" id="{E3B649D6-43C1-491C-B3EE-0EB7FF688F63}"/>
              </a:ext>
            </a:extLst>
          </p:cNvPr>
          <p:cNvSpPr/>
          <p:nvPr userDrawn="1"/>
        </p:nvSpPr>
        <p:spPr>
          <a:xfrm>
            <a:off x="1466513" y="0"/>
            <a:ext cx="3430768" cy="5393161"/>
          </a:xfrm>
          <a:prstGeom prst="rect">
            <a:avLst/>
          </a:prstGeom>
          <a:solidFill>
            <a:srgbClr val="0D0D0D">
              <a:alpha val="10196"/>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468407" y="3375055"/>
            <a:ext cx="9268419"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latin typeface="IntelOne Display Medium" panose="020B0703020203020204" pitchFamily="34" charset="0"/>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468406" y="2972091"/>
            <a:ext cx="9268419" cy="304800"/>
          </a:xfrm>
        </p:spPr>
        <p:txBody>
          <a:bodyPr>
            <a:normAutofit/>
          </a:bodyPr>
          <a:lstStyle>
            <a:lvl1pPr marL="0" indent="0">
              <a:buNone/>
              <a:defRPr sz="1600" b="0" i="0">
                <a:solidFill>
                  <a:srgbClr val="00C7FD"/>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481279" y="4568385"/>
            <a:ext cx="9256831" cy="326776"/>
          </a:xfrm>
        </p:spPr>
        <p:txBody>
          <a:bodyPr>
            <a:normAutofit/>
          </a:bodyPr>
          <a:lstStyle>
            <a:lvl1pPr marL="0" indent="0">
              <a:buNone/>
              <a:defRPr sz="1800" b="0" i="0">
                <a:solidFill>
                  <a:schemeClr val="bg1"/>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Tree>
    <p:extLst>
      <p:ext uri="{BB962C8B-B14F-4D97-AF65-F5344CB8AC3E}">
        <p14:creationId xmlns:p14="http://schemas.microsoft.com/office/powerpoint/2010/main" val="26796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lang="en-US" sz="3200" b="0" i="0" u="none" strike="noStrike" cap="none" spc="0" baseline="0" dirty="0">
                <a:solidFill>
                  <a:schemeClr val="accent1"/>
                </a:solidFill>
                <a:uFillTx/>
                <a:latin typeface="IntelOne Display Medium" panose="020B0703020203020204" pitchFamily="34" charset="0"/>
                <a:ea typeface="Intel Clear Light" panose="020B0404020203020204" pitchFamily="34" charset="0"/>
                <a:cs typeface="Intel Clear Light" panose="020B0404020203020204" pitchFamily="34" charset="0"/>
                <a:sym typeface="Helvetica"/>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0578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4985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latin typeface="IntelOne Display Medium" panose="020B0703020203020204" pitchFamily="34" charset="0"/>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IntelOne Display Medium" panose="020B0703020203020204"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851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2B823C-647B-4E33-95B4-6D3FD4302F8D}"/>
              </a:ext>
            </a:extLst>
          </p:cNvPr>
          <p:cNvGrpSpPr/>
          <p:nvPr userDrawn="1"/>
        </p:nvGrpSpPr>
        <p:grpSpPr>
          <a:xfrm>
            <a:off x="299952" y="3"/>
            <a:ext cx="11892047" cy="6857998"/>
            <a:chOff x="299952" y="3"/>
            <a:chExt cx="11892047" cy="6857998"/>
          </a:xfrm>
        </p:grpSpPr>
        <p:sp>
          <p:nvSpPr>
            <p:cNvPr id="18" name="Rectangle 17">
              <a:extLst>
                <a:ext uri="{FF2B5EF4-FFF2-40B4-BE49-F238E27FC236}">
                  <a16:creationId xmlns:a16="http://schemas.microsoft.com/office/drawing/2014/main" id="{97F03B38-6421-44EE-8ED1-95A574340E11}"/>
                </a:ext>
              </a:extLst>
            </p:cNvPr>
            <p:cNvSpPr/>
            <p:nvPr userDrawn="1"/>
          </p:nvSpPr>
          <p:spPr>
            <a:xfrm>
              <a:off x="578451" y="6407451"/>
              <a:ext cx="10987266" cy="450550"/>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9" name="Rectangle 18">
              <a:extLst>
                <a:ext uri="{FF2B5EF4-FFF2-40B4-BE49-F238E27FC236}">
                  <a16:creationId xmlns:a16="http://schemas.microsoft.com/office/drawing/2014/main" id="{EAD5AC40-66AB-4FDA-B1FC-032BE6EB0D32}"/>
                </a:ext>
              </a:extLst>
            </p:cNvPr>
            <p:cNvSpPr/>
            <p:nvPr userDrawn="1"/>
          </p:nvSpPr>
          <p:spPr>
            <a:xfrm rot="5400000">
              <a:off x="11736986" y="-4458"/>
              <a:ext cx="450551" cy="459474"/>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0" name="Rectangle 19">
              <a:extLst>
                <a:ext uri="{FF2B5EF4-FFF2-40B4-BE49-F238E27FC236}">
                  <a16:creationId xmlns:a16="http://schemas.microsoft.com/office/drawing/2014/main" id="{C4F0CF6E-8466-4B5D-A733-6B441E835641}"/>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sp>
          <p:nvSpPr>
            <p:cNvPr id="21" name="Rectangle 20">
              <a:extLst>
                <a:ext uri="{FF2B5EF4-FFF2-40B4-BE49-F238E27FC236}">
                  <a16:creationId xmlns:a16="http://schemas.microsoft.com/office/drawing/2014/main" id="{099004F8-0AC9-4C4F-9F81-E63EC9D6231B}"/>
                </a:ext>
              </a:extLst>
            </p:cNvPr>
            <p:cNvSpPr/>
            <p:nvPr userDrawn="1"/>
          </p:nvSpPr>
          <p:spPr>
            <a:xfrm>
              <a:off x="626283" y="6517310"/>
              <a:ext cx="184731" cy="230832"/>
            </a:xfrm>
            <a:prstGeom prst="rect">
              <a:avLst/>
            </a:prstGeom>
          </p:spPr>
          <p:txBody>
            <a:bodyPr wrap="none">
              <a:spAutoFit/>
            </a:bodyPr>
            <a:lstStyle/>
            <a:p>
              <a:pPr algn="l"/>
              <a:endParaRPr lang="en-US" sz="1000" b="0">
                <a:solidFill>
                  <a:schemeClr val="bg1"/>
                </a:solidFill>
                <a:latin typeface="IntelOne Display Regular" panose="020B0503020203020204" pitchFamily="34" charset="0"/>
                <a:cs typeface="Helvetica" panose="020B0604020202020204" pitchFamily="34" charset="0"/>
              </a:endParaRPr>
            </a:p>
          </p:txBody>
        </p:sp>
        <p:sp>
          <p:nvSpPr>
            <p:cNvPr id="22" name="Rectangle 21">
              <a:extLst>
                <a:ext uri="{FF2B5EF4-FFF2-40B4-BE49-F238E27FC236}">
                  <a16:creationId xmlns:a16="http://schemas.microsoft.com/office/drawing/2014/main" id="{14333D5D-34BB-4EC9-BE41-3F00A5DD0E3B}"/>
                </a:ext>
              </a:extLst>
            </p:cNvPr>
            <p:cNvSpPr/>
            <p:nvPr userDrawn="1"/>
          </p:nvSpPr>
          <p:spPr>
            <a:xfrm rot="5400000">
              <a:off x="11567486" y="442118"/>
              <a:ext cx="178857" cy="182399"/>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3" name="Rectangle 22">
              <a:extLst>
                <a:ext uri="{FF2B5EF4-FFF2-40B4-BE49-F238E27FC236}">
                  <a16:creationId xmlns:a16="http://schemas.microsoft.com/office/drawing/2014/main" id="{7CE6880C-0F51-40A8-8F7C-BD8CFA38928D}"/>
                </a:ext>
              </a:extLst>
            </p:cNvPr>
            <p:cNvSpPr/>
            <p:nvPr userDrawn="1"/>
          </p:nvSpPr>
          <p:spPr>
            <a:xfrm rot="5400000">
              <a:off x="11744236" y="620477"/>
              <a:ext cx="97648" cy="99582"/>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7" name="Rectangle 26">
              <a:extLst>
                <a:ext uri="{FF2B5EF4-FFF2-40B4-BE49-F238E27FC236}">
                  <a16:creationId xmlns:a16="http://schemas.microsoft.com/office/drawing/2014/main" id="{905870AE-BF13-4295-BAE2-79610265795F}"/>
                </a:ext>
              </a:extLst>
            </p:cNvPr>
            <p:cNvSpPr/>
            <p:nvPr userDrawn="1"/>
          </p:nvSpPr>
          <p:spPr>
            <a:xfrm rot="5400000">
              <a:off x="301723" y="6132704"/>
              <a:ext cx="178857" cy="182399"/>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8" name="Rectangle 27">
              <a:extLst>
                <a:ext uri="{FF2B5EF4-FFF2-40B4-BE49-F238E27FC236}">
                  <a16:creationId xmlns:a16="http://schemas.microsoft.com/office/drawing/2014/main" id="{DC470C10-A6A1-49AB-A6F4-AE655BA3AFF2}"/>
                </a:ext>
              </a:extLst>
            </p:cNvPr>
            <p:cNvSpPr/>
            <p:nvPr userDrawn="1"/>
          </p:nvSpPr>
          <p:spPr>
            <a:xfrm rot="5400000">
              <a:off x="478473" y="6311063"/>
              <a:ext cx="97648" cy="99582"/>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gr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latin typeface="IntelOne Display Medium" panose="020B0703020203020204" pitchFamily="34" charset="0"/>
              </a:defRPr>
            </a:lvl1pPr>
          </a:lstStyle>
          <a:p>
            <a:pPr lvl="0"/>
            <a:endParaRPr lang="en-US"/>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IntelOne Display Medium" panose="020B0703020203020204" pitchFamily="34" charset="0"/>
              </a:defRPr>
            </a:lvl1pPr>
            <a:lvl2pPr marL="228600" indent="0">
              <a:buNone/>
              <a:defRPr/>
            </a:lvl2pPr>
          </a:lstStyle>
          <a:p>
            <a:pPr lvl="0"/>
            <a:r>
              <a:rPr lang="en-US"/>
              <a:t>Click to edit Master text styles</a:t>
            </a:r>
          </a:p>
        </p:txBody>
      </p:sp>
      <p:grpSp>
        <p:nvGrpSpPr>
          <p:cNvPr id="31" name="Graphic 5">
            <a:extLst>
              <a:ext uri="{FF2B5EF4-FFF2-40B4-BE49-F238E27FC236}">
                <a16:creationId xmlns:a16="http://schemas.microsoft.com/office/drawing/2014/main" id="{49054746-001B-41EB-9FEB-0C7D504CA5B3}"/>
              </a:ext>
            </a:extLst>
          </p:cNvPr>
          <p:cNvGrpSpPr/>
          <p:nvPr userDrawn="1"/>
        </p:nvGrpSpPr>
        <p:grpSpPr>
          <a:xfrm>
            <a:off x="11067851" y="6558561"/>
            <a:ext cx="397591" cy="148870"/>
            <a:chOff x="11067851" y="6558561"/>
            <a:chExt cx="397591" cy="148870"/>
          </a:xfrm>
          <a:solidFill>
            <a:srgbClr val="FFFFFF"/>
          </a:solidFill>
        </p:grpSpPr>
        <p:sp>
          <p:nvSpPr>
            <p:cNvPr id="32" name="Freeform: Shape 31">
              <a:extLst>
                <a:ext uri="{FF2B5EF4-FFF2-40B4-BE49-F238E27FC236}">
                  <a16:creationId xmlns:a16="http://schemas.microsoft.com/office/drawing/2014/main" id="{6204475C-A0A5-4C4E-9FF6-B29644A56BD6}"/>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33" name="Freeform: Shape 32">
              <a:extLst>
                <a:ext uri="{FF2B5EF4-FFF2-40B4-BE49-F238E27FC236}">
                  <a16:creationId xmlns:a16="http://schemas.microsoft.com/office/drawing/2014/main" id="{FFE2F1F3-1BCA-44BE-B88C-893B74102633}"/>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4" name="Freeform: Shape 33">
              <a:extLst>
                <a:ext uri="{FF2B5EF4-FFF2-40B4-BE49-F238E27FC236}">
                  <a16:creationId xmlns:a16="http://schemas.microsoft.com/office/drawing/2014/main" id="{FF8D5AF3-C166-4225-A31F-BA43869D005A}"/>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5" name="Freeform: Shape 34">
              <a:extLst>
                <a:ext uri="{FF2B5EF4-FFF2-40B4-BE49-F238E27FC236}">
                  <a16:creationId xmlns:a16="http://schemas.microsoft.com/office/drawing/2014/main" id="{7C06EC98-BB0C-4A65-AA58-C2BC1B69A23A}"/>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26599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IntelOne Display Medium" panose="020B0703020203020204"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60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IntelOne Display Medium" panose="020B0703020203020204" pitchFamily="34" charset="0"/>
              </a:defRPr>
            </a:lvl1pPr>
            <a:lvl2pPr marL="228600" indent="0">
              <a:buNone/>
              <a:defRPr/>
            </a:lvl2pPr>
          </a:lstStyle>
          <a:p>
            <a:pPr lvl="0"/>
            <a:r>
              <a:rPr lang="en-US"/>
              <a:t>Click to edit Master text styles</a:t>
            </a:r>
          </a:p>
        </p:txBody>
      </p:sp>
      <p:grpSp>
        <p:nvGrpSpPr>
          <p:cNvPr id="17" name="Group 16">
            <a:extLst>
              <a:ext uri="{FF2B5EF4-FFF2-40B4-BE49-F238E27FC236}">
                <a16:creationId xmlns:a16="http://schemas.microsoft.com/office/drawing/2014/main" id="{3D3471FE-EB38-4C66-8413-4DD8D92EF118}"/>
              </a:ext>
            </a:extLst>
          </p:cNvPr>
          <p:cNvGrpSpPr/>
          <p:nvPr userDrawn="1"/>
        </p:nvGrpSpPr>
        <p:grpSpPr>
          <a:xfrm>
            <a:off x="299952" y="3"/>
            <a:ext cx="11892047" cy="6857998"/>
            <a:chOff x="299952" y="3"/>
            <a:chExt cx="11892047" cy="6857998"/>
          </a:xfrm>
        </p:grpSpPr>
        <p:sp>
          <p:nvSpPr>
            <p:cNvPr id="18" name="Rectangle 17">
              <a:extLst>
                <a:ext uri="{FF2B5EF4-FFF2-40B4-BE49-F238E27FC236}">
                  <a16:creationId xmlns:a16="http://schemas.microsoft.com/office/drawing/2014/main" id="{86C9597E-6394-4FA6-B322-33EC5445BEEF}"/>
                </a:ext>
              </a:extLst>
            </p:cNvPr>
            <p:cNvSpPr/>
            <p:nvPr userDrawn="1"/>
          </p:nvSpPr>
          <p:spPr>
            <a:xfrm>
              <a:off x="578451" y="6407451"/>
              <a:ext cx="10987266" cy="450550"/>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9" name="Rectangle 18">
              <a:extLst>
                <a:ext uri="{FF2B5EF4-FFF2-40B4-BE49-F238E27FC236}">
                  <a16:creationId xmlns:a16="http://schemas.microsoft.com/office/drawing/2014/main" id="{89924ACB-4467-4E7F-A6E3-3A84D4B799D4}"/>
                </a:ext>
              </a:extLst>
            </p:cNvPr>
            <p:cNvSpPr/>
            <p:nvPr userDrawn="1"/>
          </p:nvSpPr>
          <p:spPr>
            <a:xfrm rot="5400000">
              <a:off x="11736986" y="-4458"/>
              <a:ext cx="450551" cy="459474"/>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0" name="Rectangle 19">
              <a:extLst>
                <a:ext uri="{FF2B5EF4-FFF2-40B4-BE49-F238E27FC236}">
                  <a16:creationId xmlns:a16="http://schemas.microsoft.com/office/drawing/2014/main" id="{046CD4A9-8342-46FA-84DC-56E3ABA732D3}"/>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sp>
          <p:nvSpPr>
            <p:cNvPr id="21" name="Rectangle 20">
              <a:extLst>
                <a:ext uri="{FF2B5EF4-FFF2-40B4-BE49-F238E27FC236}">
                  <a16:creationId xmlns:a16="http://schemas.microsoft.com/office/drawing/2014/main" id="{990523F5-F14A-4814-9C1E-D8C18271CA97}"/>
                </a:ext>
              </a:extLst>
            </p:cNvPr>
            <p:cNvSpPr/>
            <p:nvPr userDrawn="1"/>
          </p:nvSpPr>
          <p:spPr>
            <a:xfrm>
              <a:off x="626283" y="6517310"/>
              <a:ext cx="184731" cy="230832"/>
            </a:xfrm>
            <a:prstGeom prst="rect">
              <a:avLst/>
            </a:prstGeom>
          </p:spPr>
          <p:txBody>
            <a:bodyPr wrap="none">
              <a:spAutoFit/>
            </a:bodyPr>
            <a:lstStyle/>
            <a:p>
              <a:pPr algn="l"/>
              <a:endParaRPr lang="en-US" sz="1000" b="0">
                <a:solidFill>
                  <a:schemeClr val="bg1"/>
                </a:solidFill>
                <a:latin typeface="IntelOne Display Regular" panose="020B0503020203020204" pitchFamily="34" charset="0"/>
                <a:cs typeface="Helvetica" panose="020B0604020202020204" pitchFamily="34" charset="0"/>
              </a:endParaRPr>
            </a:p>
          </p:txBody>
        </p:sp>
        <p:sp>
          <p:nvSpPr>
            <p:cNvPr id="22" name="Rectangle 21">
              <a:extLst>
                <a:ext uri="{FF2B5EF4-FFF2-40B4-BE49-F238E27FC236}">
                  <a16:creationId xmlns:a16="http://schemas.microsoft.com/office/drawing/2014/main" id="{06B5441D-6918-497E-B63A-2794C0B166B7}"/>
                </a:ext>
              </a:extLst>
            </p:cNvPr>
            <p:cNvSpPr/>
            <p:nvPr userDrawn="1"/>
          </p:nvSpPr>
          <p:spPr>
            <a:xfrm rot="5400000">
              <a:off x="11567486" y="442118"/>
              <a:ext cx="178857" cy="182399"/>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3" name="Rectangle 22">
              <a:extLst>
                <a:ext uri="{FF2B5EF4-FFF2-40B4-BE49-F238E27FC236}">
                  <a16:creationId xmlns:a16="http://schemas.microsoft.com/office/drawing/2014/main" id="{D505BB1E-0211-4499-944D-E85B79BC8980}"/>
                </a:ext>
              </a:extLst>
            </p:cNvPr>
            <p:cNvSpPr/>
            <p:nvPr userDrawn="1"/>
          </p:nvSpPr>
          <p:spPr>
            <a:xfrm rot="5400000">
              <a:off x="11744236" y="620477"/>
              <a:ext cx="97648" cy="99582"/>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5" name="Rectangle 24">
              <a:extLst>
                <a:ext uri="{FF2B5EF4-FFF2-40B4-BE49-F238E27FC236}">
                  <a16:creationId xmlns:a16="http://schemas.microsoft.com/office/drawing/2014/main" id="{D34B6D3A-024C-4427-9E94-AAD460151971}"/>
                </a:ext>
              </a:extLst>
            </p:cNvPr>
            <p:cNvSpPr/>
            <p:nvPr userDrawn="1"/>
          </p:nvSpPr>
          <p:spPr>
            <a:xfrm rot="5400000">
              <a:off x="301723" y="6132704"/>
              <a:ext cx="178857" cy="182399"/>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6" name="Rectangle 25">
              <a:extLst>
                <a:ext uri="{FF2B5EF4-FFF2-40B4-BE49-F238E27FC236}">
                  <a16:creationId xmlns:a16="http://schemas.microsoft.com/office/drawing/2014/main" id="{BD6518A7-8F57-4CD5-8344-B63D10CCD915}"/>
                </a:ext>
              </a:extLst>
            </p:cNvPr>
            <p:cNvSpPr/>
            <p:nvPr userDrawn="1"/>
          </p:nvSpPr>
          <p:spPr>
            <a:xfrm rot="5400000">
              <a:off x="478473" y="6311063"/>
              <a:ext cx="97648" cy="99582"/>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grpSp>
      <p:grpSp>
        <p:nvGrpSpPr>
          <p:cNvPr id="30" name="Graphic 5">
            <a:extLst>
              <a:ext uri="{FF2B5EF4-FFF2-40B4-BE49-F238E27FC236}">
                <a16:creationId xmlns:a16="http://schemas.microsoft.com/office/drawing/2014/main" id="{639EB2B4-CD04-45AF-9711-1A3AD914D34F}"/>
              </a:ext>
            </a:extLst>
          </p:cNvPr>
          <p:cNvGrpSpPr/>
          <p:nvPr userDrawn="1"/>
        </p:nvGrpSpPr>
        <p:grpSpPr>
          <a:xfrm>
            <a:off x="11067851" y="6558561"/>
            <a:ext cx="397591" cy="148870"/>
            <a:chOff x="11067851" y="6558561"/>
            <a:chExt cx="397591" cy="148870"/>
          </a:xfrm>
          <a:solidFill>
            <a:srgbClr val="FFFFFF"/>
          </a:solidFill>
        </p:grpSpPr>
        <p:sp>
          <p:nvSpPr>
            <p:cNvPr id="31" name="Freeform: Shape 30">
              <a:extLst>
                <a:ext uri="{FF2B5EF4-FFF2-40B4-BE49-F238E27FC236}">
                  <a16:creationId xmlns:a16="http://schemas.microsoft.com/office/drawing/2014/main" id="{8CB4EB95-2ECD-42A8-9A58-8E329E1A5064}"/>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32" name="Freeform: Shape 31">
              <a:extLst>
                <a:ext uri="{FF2B5EF4-FFF2-40B4-BE49-F238E27FC236}">
                  <a16:creationId xmlns:a16="http://schemas.microsoft.com/office/drawing/2014/main" id="{2B82251A-525B-4360-ACB9-EA09749403AC}"/>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3" name="Freeform: Shape 32">
              <a:extLst>
                <a:ext uri="{FF2B5EF4-FFF2-40B4-BE49-F238E27FC236}">
                  <a16:creationId xmlns:a16="http://schemas.microsoft.com/office/drawing/2014/main" id="{44AD69AB-35B1-4DAA-A509-F67982F3CAE3}"/>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4" name="Freeform: Shape 33">
              <a:extLst>
                <a:ext uri="{FF2B5EF4-FFF2-40B4-BE49-F238E27FC236}">
                  <a16:creationId xmlns:a16="http://schemas.microsoft.com/office/drawing/2014/main" id="{59E4A80F-6809-433E-BC1F-7F26B743E84F}"/>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1111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a:ln w="12700">
            <a:miter lim="400000"/>
          </a:ln>
        </p:spPr>
        <p:txBody>
          <a:bodyPr lIns="0" tIns="0" rIns="0" bIns="0">
            <a:normAutofit/>
          </a:bodyPr>
          <a:lstStyle>
            <a:lvl1pPr>
              <a:defRPr lang="en-US">
                <a:solidFill>
                  <a:schemeClr val="bg1"/>
                </a:solidFill>
                <a:latin typeface="IntelOne Display Medium" panose="020B0703020203020204" pitchFamily="34" charset="0"/>
              </a:defRPr>
            </a:lvl1pPr>
          </a:lstStyle>
          <a:p>
            <a:pPr marL="0" lvl="0" indent="0">
              <a:buNone/>
            </a:pPr>
            <a:r>
              <a:rPr lang="en-US"/>
              <a:t>Click to edit Master text styles</a:t>
            </a:r>
          </a:p>
        </p:txBody>
      </p:sp>
      <p:grpSp>
        <p:nvGrpSpPr>
          <p:cNvPr id="18" name="Group 17">
            <a:extLst>
              <a:ext uri="{FF2B5EF4-FFF2-40B4-BE49-F238E27FC236}">
                <a16:creationId xmlns:a16="http://schemas.microsoft.com/office/drawing/2014/main" id="{63AEA4F3-9A39-45BB-B633-28800B126269}"/>
              </a:ext>
            </a:extLst>
          </p:cNvPr>
          <p:cNvGrpSpPr/>
          <p:nvPr userDrawn="1"/>
        </p:nvGrpSpPr>
        <p:grpSpPr>
          <a:xfrm>
            <a:off x="299952" y="3"/>
            <a:ext cx="11892047" cy="6857998"/>
            <a:chOff x="299952" y="3"/>
            <a:chExt cx="11892047" cy="6857998"/>
          </a:xfrm>
        </p:grpSpPr>
        <p:sp>
          <p:nvSpPr>
            <p:cNvPr id="19" name="Rectangle 18">
              <a:extLst>
                <a:ext uri="{FF2B5EF4-FFF2-40B4-BE49-F238E27FC236}">
                  <a16:creationId xmlns:a16="http://schemas.microsoft.com/office/drawing/2014/main" id="{E19CDD1A-BD1D-44BF-8121-38AEAC0F8B38}"/>
                </a:ext>
              </a:extLst>
            </p:cNvPr>
            <p:cNvSpPr/>
            <p:nvPr userDrawn="1"/>
          </p:nvSpPr>
          <p:spPr>
            <a:xfrm>
              <a:off x="578451" y="6407451"/>
              <a:ext cx="10987266" cy="450550"/>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0" name="Rectangle 19">
              <a:extLst>
                <a:ext uri="{FF2B5EF4-FFF2-40B4-BE49-F238E27FC236}">
                  <a16:creationId xmlns:a16="http://schemas.microsoft.com/office/drawing/2014/main" id="{6B7F5665-CA2B-4542-885E-A7B5361D1D4C}"/>
                </a:ext>
              </a:extLst>
            </p:cNvPr>
            <p:cNvSpPr/>
            <p:nvPr userDrawn="1"/>
          </p:nvSpPr>
          <p:spPr>
            <a:xfrm rot="5400000">
              <a:off x="11736986" y="-4458"/>
              <a:ext cx="450551" cy="459474"/>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1" name="Rectangle 20">
              <a:extLst>
                <a:ext uri="{FF2B5EF4-FFF2-40B4-BE49-F238E27FC236}">
                  <a16:creationId xmlns:a16="http://schemas.microsoft.com/office/drawing/2014/main" id="{2E60F60F-990B-4BDD-8411-91FE8BB32A70}"/>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sp>
          <p:nvSpPr>
            <p:cNvPr id="22" name="Rectangle 21">
              <a:extLst>
                <a:ext uri="{FF2B5EF4-FFF2-40B4-BE49-F238E27FC236}">
                  <a16:creationId xmlns:a16="http://schemas.microsoft.com/office/drawing/2014/main" id="{CDA8E11B-F6EE-40C4-9F89-315E70BF2868}"/>
                </a:ext>
              </a:extLst>
            </p:cNvPr>
            <p:cNvSpPr/>
            <p:nvPr userDrawn="1"/>
          </p:nvSpPr>
          <p:spPr>
            <a:xfrm>
              <a:off x="626283" y="6517310"/>
              <a:ext cx="184731" cy="230832"/>
            </a:xfrm>
            <a:prstGeom prst="rect">
              <a:avLst/>
            </a:prstGeom>
          </p:spPr>
          <p:txBody>
            <a:bodyPr wrap="none">
              <a:spAutoFit/>
            </a:bodyPr>
            <a:lstStyle/>
            <a:p>
              <a:pPr algn="l"/>
              <a:endParaRPr lang="en-US" sz="1000" b="0">
                <a:solidFill>
                  <a:schemeClr val="bg1"/>
                </a:solidFill>
                <a:latin typeface="IntelOne Display Regular" panose="020B0503020203020204" pitchFamily="34" charset="0"/>
                <a:cs typeface="Helvetica" panose="020B0604020202020204" pitchFamily="34" charset="0"/>
              </a:endParaRPr>
            </a:p>
          </p:txBody>
        </p:sp>
        <p:sp>
          <p:nvSpPr>
            <p:cNvPr id="23" name="Rectangle 22">
              <a:extLst>
                <a:ext uri="{FF2B5EF4-FFF2-40B4-BE49-F238E27FC236}">
                  <a16:creationId xmlns:a16="http://schemas.microsoft.com/office/drawing/2014/main" id="{3EB39749-8AC9-4BF8-9C5F-AA2121E369E6}"/>
                </a:ext>
              </a:extLst>
            </p:cNvPr>
            <p:cNvSpPr/>
            <p:nvPr userDrawn="1"/>
          </p:nvSpPr>
          <p:spPr>
            <a:xfrm rot="5400000">
              <a:off x="11567486" y="442118"/>
              <a:ext cx="178857" cy="182399"/>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4" name="Rectangle 23">
              <a:extLst>
                <a:ext uri="{FF2B5EF4-FFF2-40B4-BE49-F238E27FC236}">
                  <a16:creationId xmlns:a16="http://schemas.microsoft.com/office/drawing/2014/main" id="{8C4F12F4-4884-4E13-AB57-BFD8616F9400}"/>
                </a:ext>
              </a:extLst>
            </p:cNvPr>
            <p:cNvSpPr/>
            <p:nvPr userDrawn="1"/>
          </p:nvSpPr>
          <p:spPr>
            <a:xfrm rot="5400000">
              <a:off x="11744236" y="620477"/>
              <a:ext cx="97648" cy="99582"/>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6" name="Rectangle 25">
              <a:extLst>
                <a:ext uri="{FF2B5EF4-FFF2-40B4-BE49-F238E27FC236}">
                  <a16:creationId xmlns:a16="http://schemas.microsoft.com/office/drawing/2014/main" id="{6CFDB7BE-E060-4226-812F-D8F55C5E665B}"/>
                </a:ext>
              </a:extLst>
            </p:cNvPr>
            <p:cNvSpPr/>
            <p:nvPr userDrawn="1"/>
          </p:nvSpPr>
          <p:spPr>
            <a:xfrm rot="5400000">
              <a:off x="301723" y="6132704"/>
              <a:ext cx="178857" cy="182399"/>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7" name="Rectangle 26">
              <a:extLst>
                <a:ext uri="{FF2B5EF4-FFF2-40B4-BE49-F238E27FC236}">
                  <a16:creationId xmlns:a16="http://schemas.microsoft.com/office/drawing/2014/main" id="{84730F3E-57AD-4C9E-B283-DC51C0607D5F}"/>
                </a:ext>
              </a:extLst>
            </p:cNvPr>
            <p:cNvSpPr/>
            <p:nvPr userDrawn="1"/>
          </p:nvSpPr>
          <p:spPr>
            <a:xfrm rot="5400000">
              <a:off x="478473" y="6311063"/>
              <a:ext cx="97648" cy="99582"/>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grpSp>
      <p:grpSp>
        <p:nvGrpSpPr>
          <p:cNvPr id="31" name="Graphic 5">
            <a:extLst>
              <a:ext uri="{FF2B5EF4-FFF2-40B4-BE49-F238E27FC236}">
                <a16:creationId xmlns:a16="http://schemas.microsoft.com/office/drawing/2014/main" id="{4835F534-5399-453B-800D-92A5A6C0FAA0}"/>
              </a:ext>
            </a:extLst>
          </p:cNvPr>
          <p:cNvGrpSpPr/>
          <p:nvPr userDrawn="1"/>
        </p:nvGrpSpPr>
        <p:grpSpPr>
          <a:xfrm>
            <a:off x="11067851" y="6558561"/>
            <a:ext cx="397591" cy="148870"/>
            <a:chOff x="11067851" y="6558561"/>
            <a:chExt cx="397591" cy="148870"/>
          </a:xfrm>
          <a:solidFill>
            <a:srgbClr val="FFFFFF"/>
          </a:solidFill>
        </p:grpSpPr>
        <p:sp>
          <p:nvSpPr>
            <p:cNvPr id="32" name="Freeform: Shape 31">
              <a:extLst>
                <a:ext uri="{FF2B5EF4-FFF2-40B4-BE49-F238E27FC236}">
                  <a16:creationId xmlns:a16="http://schemas.microsoft.com/office/drawing/2014/main" id="{DE138FF0-1A16-42ED-90B6-0FC6F09459BB}"/>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33" name="Freeform: Shape 32">
              <a:extLst>
                <a:ext uri="{FF2B5EF4-FFF2-40B4-BE49-F238E27FC236}">
                  <a16:creationId xmlns:a16="http://schemas.microsoft.com/office/drawing/2014/main" id="{2865707E-6671-4553-AF51-21FD00B1449B}"/>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4" name="Freeform: Shape 33">
              <a:extLst>
                <a:ext uri="{FF2B5EF4-FFF2-40B4-BE49-F238E27FC236}">
                  <a16:creationId xmlns:a16="http://schemas.microsoft.com/office/drawing/2014/main" id="{2B089AF9-AC6F-46CE-9FCA-931E968546C0}"/>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5" name="Freeform: Shape 34">
              <a:extLst>
                <a:ext uri="{FF2B5EF4-FFF2-40B4-BE49-F238E27FC236}">
                  <a16:creationId xmlns:a16="http://schemas.microsoft.com/office/drawing/2014/main" id="{C5A5B4FC-A791-4DC7-9A1B-24D4AE52258A}"/>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106913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latin typeface="IntelOne Display Regular" panose="020B0503020203020204" pitchFamily="34" charset="0"/>
              </a:defRPr>
            </a:lvl1pPr>
            <a:lvl2pPr>
              <a:defRPr>
                <a:solidFill>
                  <a:schemeClr val="bg1"/>
                </a:solidFill>
                <a:latin typeface="IntelOne Display Regular" panose="020B0503020203020204" pitchFamily="34" charset="0"/>
              </a:defRPr>
            </a:lvl2pPr>
            <a:lvl3pPr>
              <a:defRPr>
                <a:solidFill>
                  <a:schemeClr val="bg1"/>
                </a:solidFill>
                <a:latin typeface="IntelOne Display Regular" panose="020B0503020203020204" pitchFamily="34" charset="0"/>
              </a:defRPr>
            </a:lvl3pPr>
            <a:lvl4pPr>
              <a:defRPr>
                <a:solidFill>
                  <a:schemeClr val="bg1"/>
                </a:solidFill>
                <a:latin typeface="IntelOne Display Regular" panose="020B0503020203020204" pitchFamily="34" charset="0"/>
              </a:defRPr>
            </a:lvl4pPr>
            <a:lvl5pPr>
              <a:defRPr>
                <a:solidFill>
                  <a:schemeClr val="bg1"/>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IntelOne Display Medium" panose="020B0703020203020204" pitchFamily="34" charset="0"/>
              </a:defRPr>
            </a:lvl1pPr>
            <a:lvl2pPr marL="228600" indent="0">
              <a:buNone/>
              <a:defRPr/>
            </a:lvl2pPr>
          </a:lstStyle>
          <a:p>
            <a:pPr lvl="0"/>
            <a:r>
              <a:rPr lang="en-US"/>
              <a:t>Click to edit Master text styles</a:t>
            </a:r>
          </a:p>
        </p:txBody>
      </p:sp>
      <p:sp>
        <p:nvSpPr>
          <p:cNvPr id="22" name="Rectangle 21">
            <a:extLst>
              <a:ext uri="{FF2B5EF4-FFF2-40B4-BE49-F238E27FC236}">
                <a16:creationId xmlns:a16="http://schemas.microsoft.com/office/drawing/2014/main" id="{B9941F67-C74D-4B8F-827C-5B669C174B87}"/>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16" name="Graphic 5">
            <a:extLst>
              <a:ext uri="{FF2B5EF4-FFF2-40B4-BE49-F238E27FC236}">
                <a16:creationId xmlns:a16="http://schemas.microsoft.com/office/drawing/2014/main" id="{F575E2A5-15F2-4D7E-81D2-0D65613E4462}"/>
              </a:ext>
            </a:extLst>
          </p:cNvPr>
          <p:cNvGrpSpPr/>
          <p:nvPr userDrawn="1"/>
        </p:nvGrpSpPr>
        <p:grpSpPr>
          <a:xfrm>
            <a:off x="11075225" y="6550809"/>
            <a:ext cx="397591" cy="148870"/>
            <a:chOff x="11067851" y="6558561"/>
            <a:chExt cx="397591" cy="148870"/>
          </a:xfrm>
          <a:solidFill>
            <a:srgbClr val="FFFFFF"/>
          </a:solidFill>
        </p:grpSpPr>
        <p:sp>
          <p:nvSpPr>
            <p:cNvPr id="17" name="Freeform: Shape 16">
              <a:extLst>
                <a:ext uri="{FF2B5EF4-FFF2-40B4-BE49-F238E27FC236}">
                  <a16:creationId xmlns:a16="http://schemas.microsoft.com/office/drawing/2014/main" id="{489524A2-7DCE-42C9-A87A-7C071B3F2A44}"/>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19" name="Freeform: Shape 18">
              <a:extLst>
                <a:ext uri="{FF2B5EF4-FFF2-40B4-BE49-F238E27FC236}">
                  <a16:creationId xmlns:a16="http://schemas.microsoft.com/office/drawing/2014/main" id="{59B9D021-75AB-4DA0-A49A-184A187B215E}"/>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0" name="Freeform: Shape 19">
              <a:extLst>
                <a:ext uri="{FF2B5EF4-FFF2-40B4-BE49-F238E27FC236}">
                  <a16:creationId xmlns:a16="http://schemas.microsoft.com/office/drawing/2014/main" id="{CD8C1F2A-8F6E-4CF6-BE0D-2B3B6497E3D1}"/>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5" name="Freeform: Shape 24">
              <a:extLst>
                <a:ext uri="{FF2B5EF4-FFF2-40B4-BE49-F238E27FC236}">
                  <a16:creationId xmlns:a16="http://schemas.microsoft.com/office/drawing/2014/main" id="{FFD82923-A543-4D0C-8AAA-06A619148848}"/>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29294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bg2">
            <a:lumMod val="50000"/>
          </a:schemeClr>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14158"/>
            <a:ext cx="450068" cy="450068"/>
          </a:xfrm>
          <a:prstGeom prst="rect">
            <a:avLst/>
          </a:prstGeom>
          <a:solidFill>
            <a:schemeClr val="accent2"/>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rgbClr val="525252"/>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0" name="Square"/>
          <p:cNvSpPr/>
          <p:nvPr/>
        </p:nvSpPr>
        <p:spPr>
          <a:xfrm>
            <a:off x="707513" y="2295859"/>
            <a:ext cx="318638" cy="318638"/>
          </a:xfrm>
          <a:prstGeom prst="rect">
            <a:avLst/>
          </a:prstGeom>
          <a:solidFill>
            <a:schemeClr val="accent2"/>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1" name="Square"/>
          <p:cNvSpPr/>
          <p:nvPr/>
        </p:nvSpPr>
        <p:spPr>
          <a:xfrm>
            <a:off x="533946" y="2122317"/>
            <a:ext cx="174318" cy="17431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2" name="Square"/>
          <p:cNvSpPr/>
          <p:nvPr/>
        </p:nvSpPr>
        <p:spPr>
          <a:xfrm>
            <a:off x="707513" y="2023075"/>
            <a:ext cx="98724" cy="98723"/>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latin typeface="IntelOne Display Regular" panose="020B0503020203020204" pitchFamily="34" charset="0"/>
              </a:defRPr>
            </a:lvl1pPr>
            <a:lvl2pPr>
              <a:defRPr>
                <a:solidFill>
                  <a:schemeClr val="bg1"/>
                </a:solidFill>
                <a:latin typeface="IntelOne Display Regular" panose="020B0503020203020204" pitchFamily="34" charset="0"/>
              </a:defRPr>
            </a:lvl2pPr>
            <a:lvl3pPr>
              <a:defRPr>
                <a:solidFill>
                  <a:schemeClr val="bg1"/>
                </a:solidFill>
                <a:latin typeface="IntelOne Display Regular" panose="020B0503020203020204" pitchFamily="34" charset="0"/>
              </a:defRPr>
            </a:lvl3pPr>
            <a:lvl4pPr>
              <a:defRPr>
                <a:solidFill>
                  <a:schemeClr val="bg1"/>
                </a:solidFill>
                <a:latin typeface="IntelOne Display Regular" panose="020B0503020203020204" pitchFamily="34" charset="0"/>
              </a:defRPr>
            </a:lvl4pPr>
            <a:lvl5pPr>
              <a:defRPr>
                <a:solidFill>
                  <a:schemeClr val="bg1"/>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IntelOne Display Medium" panose="020B0703020203020204" pitchFamily="34" charset="0"/>
              </a:defRPr>
            </a:lvl1pPr>
            <a:lvl2pPr marL="228600" indent="0">
              <a:buNone/>
              <a:defRPr/>
            </a:lvl2pPr>
          </a:lstStyle>
          <a:p>
            <a:pPr lvl="0"/>
            <a:r>
              <a:rPr lang="en-US"/>
              <a:t>Click to edit Master text styles</a:t>
            </a:r>
          </a:p>
        </p:txBody>
      </p:sp>
      <p:sp>
        <p:nvSpPr>
          <p:cNvPr id="16" name="Rectangle 15">
            <a:extLst>
              <a:ext uri="{FF2B5EF4-FFF2-40B4-BE49-F238E27FC236}">
                <a16:creationId xmlns:a16="http://schemas.microsoft.com/office/drawing/2014/main" id="{7968D115-304E-45D0-85A3-7DC7F6B62756}"/>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20" name="Graphic 5">
            <a:extLst>
              <a:ext uri="{FF2B5EF4-FFF2-40B4-BE49-F238E27FC236}">
                <a16:creationId xmlns:a16="http://schemas.microsoft.com/office/drawing/2014/main" id="{B65FDE6F-94E6-4DAD-8F60-203D9A0FCF6B}"/>
              </a:ext>
            </a:extLst>
          </p:cNvPr>
          <p:cNvGrpSpPr/>
          <p:nvPr userDrawn="1"/>
        </p:nvGrpSpPr>
        <p:grpSpPr>
          <a:xfrm>
            <a:off x="11067851" y="6558561"/>
            <a:ext cx="397591" cy="148870"/>
            <a:chOff x="11067851" y="6558561"/>
            <a:chExt cx="397591" cy="148870"/>
          </a:xfrm>
          <a:solidFill>
            <a:srgbClr val="FFFFFF"/>
          </a:solidFill>
        </p:grpSpPr>
        <p:sp>
          <p:nvSpPr>
            <p:cNvPr id="26" name="Freeform: Shape 25">
              <a:extLst>
                <a:ext uri="{FF2B5EF4-FFF2-40B4-BE49-F238E27FC236}">
                  <a16:creationId xmlns:a16="http://schemas.microsoft.com/office/drawing/2014/main" id="{C73769C3-0C5C-4CE0-BB4D-DEA49165DB01}"/>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27" name="Freeform: Shape 26">
              <a:extLst>
                <a:ext uri="{FF2B5EF4-FFF2-40B4-BE49-F238E27FC236}">
                  <a16:creationId xmlns:a16="http://schemas.microsoft.com/office/drawing/2014/main" id="{FFBAA6C4-F356-4A8B-ABC6-84F2C29DC90C}"/>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8" name="Freeform: Shape 27">
              <a:extLst>
                <a:ext uri="{FF2B5EF4-FFF2-40B4-BE49-F238E27FC236}">
                  <a16:creationId xmlns:a16="http://schemas.microsoft.com/office/drawing/2014/main" id="{7E150D9F-E648-4791-A4AD-7EE807A97527}"/>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9" name="Freeform: Shape 28">
              <a:extLst>
                <a:ext uri="{FF2B5EF4-FFF2-40B4-BE49-F238E27FC236}">
                  <a16:creationId xmlns:a16="http://schemas.microsoft.com/office/drawing/2014/main" id="{B6FA28C5-DAD6-4767-AF86-8AB286F5D7CE}"/>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12063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1">
            <a:lumMod val="50000"/>
          </a:schemeClr>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14158"/>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chemeClr val="accent2"/>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latin typeface="IntelOne Display Regular" panose="020B0503020203020204" pitchFamily="34" charset="0"/>
              </a:defRPr>
            </a:lvl1pPr>
            <a:lvl2pPr>
              <a:defRPr>
                <a:solidFill>
                  <a:schemeClr val="bg1"/>
                </a:solidFill>
                <a:latin typeface="IntelOne Display Regular" panose="020B0503020203020204" pitchFamily="34" charset="0"/>
              </a:defRPr>
            </a:lvl2pPr>
            <a:lvl3pPr>
              <a:defRPr>
                <a:solidFill>
                  <a:schemeClr val="bg1"/>
                </a:solidFill>
                <a:latin typeface="IntelOne Display Regular" panose="020B0503020203020204" pitchFamily="34" charset="0"/>
              </a:defRPr>
            </a:lvl3pPr>
            <a:lvl4pPr>
              <a:defRPr>
                <a:solidFill>
                  <a:schemeClr val="bg1"/>
                </a:solidFill>
                <a:latin typeface="IntelOne Display Regular" panose="020B0503020203020204" pitchFamily="34" charset="0"/>
              </a:defRPr>
            </a:lvl4pPr>
            <a:lvl5pPr>
              <a:defRPr>
                <a:solidFill>
                  <a:schemeClr val="bg1"/>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a:ln w="12700">
            <a:miter lim="400000"/>
          </a:ln>
        </p:spPr>
        <p:txBody>
          <a:bodyPr lIns="0" tIns="0" rIns="0" bIns="0" anchor="b" anchorCtr="0">
            <a:normAutofit/>
          </a:bodyPr>
          <a:lstStyle>
            <a:lvl1pPr>
              <a:defRPr lang="en-US" sz="3200" dirty="0">
                <a:solidFill>
                  <a:schemeClr val="bg1"/>
                </a:solidFill>
                <a:latin typeface="IntelOne Display Medium" panose="020B0703020203020204" pitchFamily="34" charset="0"/>
              </a:defRPr>
            </a:lvl1pPr>
          </a:lstStyle>
          <a:p>
            <a:pPr marL="0" lvl="0" indent="0">
              <a:buNone/>
            </a:pPr>
            <a:r>
              <a:rPr lang="en-US"/>
              <a:t>Click to edit Master text styles</a:t>
            </a:r>
          </a:p>
        </p:txBody>
      </p:sp>
      <p:sp>
        <p:nvSpPr>
          <p:cNvPr id="15" name="Rectangle 14">
            <a:extLst>
              <a:ext uri="{FF2B5EF4-FFF2-40B4-BE49-F238E27FC236}">
                <a16:creationId xmlns:a16="http://schemas.microsoft.com/office/drawing/2014/main" id="{4602DC7A-64C0-4185-A4D4-1DABDF4F1D57}"/>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19" name="Graphic 5">
            <a:extLst>
              <a:ext uri="{FF2B5EF4-FFF2-40B4-BE49-F238E27FC236}">
                <a16:creationId xmlns:a16="http://schemas.microsoft.com/office/drawing/2014/main" id="{5D8F540F-0FCC-4D2C-BDD9-688029643507}"/>
              </a:ext>
            </a:extLst>
          </p:cNvPr>
          <p:cNvGrpSpPr/>
          <p:nvPr userDrawn="1"/>
        </p:nvGrpSpPr>
        <p:grpSpPr>
          <a:xfrm>
            <a:off x="11067851" y="6558561"/>
            <a:ext cx="397591" cy="148870"/>
            <a:chOff x="11067851" y="6558561"/>
            <a:chExt cx="397591" cy="148870"/>
          </a:xfrm>
          <a:solidFill>
            <a:srgbClr val="FFFFFF"/>
          </a:solidFill>
        </p:grpSpPr>
        <p:sp>
          <p:nvSpPr>
            <p:cNvPr id="27" name="Freeform: Shape 26">
              <a:extLst>
                <a:ext uri="{FF2B5EF4-FFF2-40B4-BE49-F238E27FC236}">
                  <a16:creationId xmlns:a16="http://schemas.microsoft.com/office/drawing/2014/main" id="{841AF007-CA91-455F-AE31-10BE904F8AD2}"/>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28" name="Freeform: Shape 27">
              <a:extLst>
                <a:ext uri="{FF2B5EF4-FFF2-40B4-BE49-F238E27FC236}">
                  <a16:creationId xmlns:a16="http://schemas.microsoft.com/office/drawing/2014/main" id="{EEAAE2AB-09D5-4D7E-BF8A-32FA9762A842}"/>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9" name="Freeform: Shape 28">
              <a:extLst>
                <a:ext uri="{FF2B5EF4-FFF2-40B4-BE49-F238E27FC236}">
                  <a16:creationId xmlns:a16="http://schemas.microsoft.com/office/drawing/2014/main" id="{DA15A90F-1172-4359-A3C5-D33C363C0E86}"/>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0" name="Freeform: Shape 29">
              <a:extLst>
                <a:ext uri="{FF2B5EF4-FFF2-40B4-BE49-F238E27FC236}">
                  <a16:creationId xmlns:a16="http://schemas.microsoft.com/office/drawing/2014/main" id="{3C8DDBB0-B54E-4534-8438-CF02E0DEAC02}"/>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8480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Dark Backgroun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userDrawn="1"/>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cs typeface="Helvetica" panose="020B0604020202020204" pitchFamily="34" charset="0"/>
              </a:endParaRPr>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grpSp>
      <p:sp>
        <p:nvSpPr>
          <p:cNvPr id="23" name="Title Text">
            <a:extLst>
              <a:ext uri="{FF2B5EF4-FFF2-40B4-BE49-F238E27FC236}">
                <a16:creationId xmlns:a16="http://schemas.microsoft.com/office/drawing/2014/main" id="{1B328DBB-C4EC-4B6A-A883-1E36F80A7789}"/>
              </a:ext>
            </a:extLst>
          </p:cNvPr>
          <p:cNvSpPr txBox="1">
            <a:spLocks noGrp="1"/>
          </p:cNvSpPr>
          <p:nvPr>
            <p:ph type="title" hasCustomPrompt="1"/>
          </p:nvPr>
        </p:nvSpPr>
        <p:spPr>
          <a:xfrm>
            <a:off x="1468407" y="3375055"/>
            <a:ext cx="9268419"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latin typeface="IntelOne Display Medium" panose="020B0703020203020204" pitchFamily="34" charset="0"/>
              </a:defRPr>
            </a:lvl1pPr>
          </a:lstStyle>
          <a:p>
            <a:r>
              <a:rPr lang="en-US"/>
              <a:t>75 </a:t>
            </a:r>
            <a:r>
              <a:rPr lang="en-US" err="1"/>
              <a:t>pt</a:t>
            </a:r>
            <a:r>
              <a:rPr lang="en-US"/>
              <a:t> Intel Clear Light</a:t>
            </a:r>
            <a:endParaRPr/>
          </a:p>
        </p:txBody>
      </p:sp>
      <p:sp>
        <p:nvSpPr>
          <p:cNvPr id="24" name="Text Placeholder 2">
            <a:extLst>
              <a:ext uri="{FF2B5EF4-FFF2-40B4-BE49-F238E27FC236}">
                <a16:creationId xmlns:a16="http://schemas.microsoft.com/office/drawing/2014/main" id="{9C4C8A12-AA2B-4544-BDFB-FE8DCD148E40}"/>
              </a:ext>
            </a:extLst>
          </p:cNvPr>
          <p:cNvSpPr>
            <a:spLocks noGrp="1"/>
          </p:cNvSpPr>
          <p:nvPr>
            <p:ph type="body" sz="quarter" idx="25" hasCustomPrompt="1"/>
          </p:nvPr>
        </p:nvSpPr>
        <p:spPr>
          <a:xfrm>
            <a:off x="1468406" y="2972091"/>
            <a:ext cx="9268419" cy="304800"/>
          </a:xfrm>
        </p:spPr>
        <p:txBody>
          <a:bodyPr>
            <a:normAutofit/>
          </a:bodyPr>
          <a:lstStyle>
            <a:lvl1pPr marL="0" indent="0">
              <a:buNone/>
              <a:defRPr sz="1600" b="0" i="0">
                <a:solidFill>
                  <a:srgbClr val="00C7FD"/>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25" name="Text Placeholder 6">
            <a:extLst>
              <a:ext uri="{FF2B5EF4-FFF2-40B4-BE49-F238E27FC236}">
                <a16:creationId xmlns:a16="http://schemas.microsoft.com/office/drawing/2014/main" id="{D668E2CC-19F1-4ADD-A98D-74A5E31B6AF0}"/>
              </a:ext>
            </a:extLst>
          </p:cNvPr>
          <p:cNvSpPr>
            <a:spLocks noGrp="1"/>
          </p:cNvSpPr>
          <p:nvPr>
            <p:ph type="body" sz="quarter" idx="27" hasCustomPrompt="1"/>
          </p:nvPr>
        </p:nvSpPr>
        <p:spPr>
          <a:xfrm>
            <a:off x="1481279" y="4568385"/>
            <a:ext cx="9256831" cy="326776"/>
          </a:xfrm>
        </p:spPr>
        <p:txBody>
          <a:bodyPr>
            <a:normAutofit/>
          </a:bodyPr>
          <a:lstStyle>
            <a:lvl1pPr marL="0" indent="0">
              <a:buNone/>
              <a:defRPr sz="1800" b="0" i="0">
                <a:solidFill>
                  <a:schemeClr val="bg1"/>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27" name="Group 26">
            <a:extLst>
              <a:ext uri="{FF2B5EF4-FFF2-40B4-BE49-F238E27FC236}">
                <a16:creationId xmlns:a16="http://schemas.microsoft.com/office/drawing/2014/main" id="{D16F3B4F-9289-4FBC-AE10-A6104A8CFC04}"/>
              </a:ext>
            </a:extLst>
          </p:cNvPr>
          <p:cNvGrpSpPr/>
          <p:nvPr userDrawn="1"/>
        </p:nvGrpSpPr>
        <p:grpSpPr>
          <a:xfrm>
            <a:off x="10901263" y="391305"/>
            <a:ext cx="884321" cy="1004188"/>
            <a:chOff x="7253918" y="4234218"/>
            <a:chExt cx="2494920" cy="2833091"/>
          </a:xfrm>
        </p:grpSpPr>
        <p:grpSp>
          <p:nvGrpSpPr>
            <p:cNvPr id="28" name="Group 4">
              <a:extLst>
                <a:ext uri="{FF2B5EF4-FFF2-40B4-BE49-F238E27FC236}">
                  <a16:creationId xmlns:a16="http://schemas.microsoft.com/office/drawing/2014/main" id="{0ABB7F82-A966-469D-85FC-6EE091468B04}"/>
                </a:ext>
              </a:extLst>
            </p:cNvPr>
            <p:cNvGrpSpPr>
              <a:grpSpLocks/>
            </p:cNvGrpSpPr>
            <p:nvPr/>
          </p:nvGrpSpPr>
          <p:grpSpPr bwMode="auto">
            <a:xfrm>
              <a:off x="7253918" y="6063013"/>
              <a:ext cx="662349" cy="662345"/>
              <a:chOff x="-2942520" y="9647965"/>
              <a:chExt cx="1297744" cy="1924057"/>
            </a:xfrm>
          </p:grpSpPr>
          <p:sp>
            <p:nvSpPr>
              <p:cNvPr id="46" name="Rectangle 9">
                <a:extLst>
                  <a:ext uri="{FF2B5EF4-FFF2-40B4-BE49-F238E27FC236}">
                    <a16:creationId xmlns:a16="http://schemas.microsoft.com/office/drawing/2014/main" id="{B8E7BB3D-A906-4ACE-9E83-77A960F7B85A}"/>
                  </a:ext>
                </a:extLst>
              </p:cNvPr>
              <p:cNvSpPr>
                <a:spLocks noChangeArrowheads="1"/>
              </p:cNvSpPr>
              <p:nvPr/>
            </p:nvSpPr>
            <p:spPr bwMode="auto">
              <a:xfrm>
                <a:off x="-2942520" y="9647965"/>
                <a:ext cx="1297733" cy="1924049"/>
              </a:xfrm>
              <a:prstGeom prst="rect">
                <a:avLst/>
              </a:prstGeom>
              <a:solidFill>
                <a:schemeClr val="accent2"/>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7" name="Rectangle 8">
                <a:extLst>
                  <a:ext uri="{FF2B5EF4-FFF2-40B4-BE49-F238E27FC236}">
                    <a16:creationId xmlns:a16="http://schemas.microsoft.com/office/drawing/2014/main" id="{BA1675F2-E768-462E-A8B3-937210A0AA1A}"/>
                  </a:ext>
                </a:extLst>
              </p:cNvPr>
              <p:cNvSpPr>
                <a:spLocks noChangeArrowheads="1"/>
              </p:cNvSpPr>
              <p:nvPr/>
            </p:nvSpPr>
            <p:spPr bwMode="auto">
              <a:xfrm>
                <a:off x="-2942511" y="9647973"/>
                <a:ext cx="1297735" cy="1924049"/>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29" name="Group 5">
              <a:extLst>
                <a:ext uri="{FF2B5EF4-FFF2-40B4-BE49-F238E27FC236}">
                  <a16:creationId xmlns:a16="http://schemas.microsoft.com/office/drawing/2014/main" id="{52EB9138-C3CE-451F-B52C-11C44BB37B91}"/>
                </a:ext>
              </a:extLst>
            </p:cNvPr>
            <p:cNvGrpSpPr>
              <a:grpSpLocks/>
            </p:cNvGrpSpPr>
            <p:nvPr/>
          </p:nvGrpSpPr>
          <p:grpSpPr bwMode="auto">
            <a:xfrm>
              <a:off x="7920038" y="4234218"/>
              <a:ext cx="1828800" cy="1828800"/>
              <a:chOff x="3274268" y="2411412"/>
              <a:chExt cx="1298027" cy="1924050"/>
            </a:xfrm>
          </p:grpSpPr>
          <p:sp>
            <p:nvSpPr>
              <p:cNvPr id="44" name="Rectangle 10">
                <a:extLst>
                  <a:ext uri="{FF2B5EF4-FFF2-40B4-BE49-F238E27FC236}">
                    <a16:creationId xmlns:a16="http://schemas.microsoft.com/office/drawing/2014/main" id="{CD15F1E6-386A-4849-ABC4-6692C581980F}"/>
                  </a:ext>
                </a:extLst>
              </p:cNvPr>
              <p:cNvSpPr>
                <a:spLocks noChangeArrowheads="1"/>
              </p:cNvSpPr>
              <p:nvPr/>
            </p:nvSpPr>
            <p:spPr bwMode="auto">
              <a:xfrm>
                <a:off x="3280623" y="2411412"/>
                <a:ext cx="1291672" cy="1924050"/>
              </a:xfrm>
              <a:prstGeom prst="rect">
                <a:avLst/>
              </a:pr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5" name="Rectangle 8">
                <a:extLst>
                  <a:ext uri="{FF2B5EF4-FFF2-40B4-BE49-F238E27FC236}">
                    <a16:creationId xmlns:a16="http://schemas.microsoft.com/office/drawing/2014/main" id="{6C676909-23A9-4882-8FEA-D01DF7025879}"/>
                  </a:ext>
                </a:extLst>
              </p:cNvPr>
              <p:cNvSpPr>
                <a:spLocks noChangeArrowheads="1"/>
              </p:cNvSpPr>
              <p:nvPr/>
            </p:nvSpPr>
            <p:spPr bwMode="auto">
              <a:xfrm>
                <a:off x="3274268" y="2411412"/>
                <a:ext cx="1297732" cy="1924050"/>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00C16">
                      <a:alpha val="34901"/>
                    </a:srgbClr>
                  </a:gs>
                  <a:gs pos="100000">
                    <a:schemeClr val="bg1">
                      <a:alpha val="0"/>
                    </a:schemeClr>
                  </a:gs>
                </a:gsLst>
                <a:lin ang="189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30" name="Group 3">
              <a:extLst>
                <a:ext uri="{FF2B5EF4-FFF2-40B4-BE49-F238E27FC236}">
                  <a16:creationId xmlns:a16="http://schemas.microsoft.com/office/drawing/2014/main" id="{978A51A3-F3E9-4D4A-B315-AF55274C834E}"/>
                </a:ext>
              </a:extLst>
            </p:cNvPr>
            <p:cNvGrpSpPr>
              <a:grpSpLocks/>
            </p:cNvGrpSpPr>
            <p:nvPr/>
          </p:nvGrpSpPr>
          <p:grpSpPr bwMode="auto">
            <a:xfrm>
              <a:off x="7920675" y="6754017"/>
              <a:ext cx="313292" cy="313292"/>
              <a:chOff x="-9742437" y="23924521"/>
              <a:chExt cx="1301846" cy="1928152"/>
            </a:xfrm>
          </p:grpSpPr>
          <p:sp>
            <p:nvSpPr>
              <p:cNvPr id="42" name="Rectangle 8">
                <a:extLst>
                  <a:ext uri="{FF2B5EF4-FFF2-40B4-BE49-F238E27FC236}">
                    <a16:creationId xmlns:a16="http://schemas.microsoft.com/office/drawing/2014/main" id="{DD2B908D-653B-468C-AA5D-8DB3EE670CDC}"/>
                  </a:ext>
                </a:extLst>
              </p:cNvPr>
              <p:cNvSpPr>
                <a:spLocks noChangeArrowheads="1"/>
              </p:cNvSpPr>
              <p:nvPr/>
            </p:nvSpPr>
            <p:spPr bwMode="auto">
              <a:xfrm>
                <a:off x="-9737701" y="23924521"/>
                <a:ext cx="1297110" cy="1923429"/>
              </a:xfrm>
              <a:prstGeom prst="rect">
                <a:avLst/>
              </a:prstGeom>
              <a:solidFill>
                <a:srgbClr val="0095CA"/>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3" name="Rectangle 8">
                <a:extLst>
                  <a:ext uri="{FF2B5EF4-FFF2-40B4-BE49-F238E27FC236}">
                    <a16:creationId xmlns:a16="http://schemas.microsoft.com/office/drawing/2014/main" id="{341C33CB-1D49-40C5-A7A6-B940E75D4764}"/>
                  </a:ext>
                </a:extLst>
              </p:cNvPr>
              <p:cNvSpPr>
                <a:spLocks noChangeArrowheads="1"/>
              </p:cNvSpPr>
              <p:nvPr/>
            </p:nvSpPr>
            <p:spPr bwMode="auto">
              <a:xfrm>
                <a:off x="-9742437" y="23928619"/>
                <a:ext cx="1297729" cy="1924054"/>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spTree>
    <p:extLst>
      <p:ext uri="{BB962C8B-B14F-4D97-AF65-F5344CB8AC3E}">
        <p14:creationId xmlns:p14="http://schemas.microsoft.com/office/powerpoint/2010/main" val="314014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Blue 2">
    <p:bg>
      <p:bgPr>
        <a:solidFill>
          <a:schemeClr val="bg1">
            <a:lumMod val="95000"/>
          </a:schemeClr>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14158"/>
            <a:ext cx="450068" cy="450068"/>
          </a:xfrm>
          <a:prstGeom prst="rect">
            <a:avLst/>
          </a:prstGeom>
          <a:solidFill>
            <a:schemeClr val="bg2"/>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0" name="Square"/>
          <p:cNvSpPr/>
          <p:nvPr/>
        </p:nvSpPr>
        <p:spPr>
          <a:xfrm>
            <a:off x="707513" y="2295859"/>
            <a:ext cx="318638" cy="318638"/>
          </a:xfrm>
          <a:prstGeom prst="rect">
            <a:avLst/>
          </a:prstGeom>
          <a:solidFill>
            <a:schemeClr val="accent2"/>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1" name="Square"/>
          <p:cNvSpPr/>
          <p:nvPr/>
        </p:nvSpPr>
        <p:spPr>
          <a:xfrm>
            <a:off x="533946" y="2122317"/>
            <a:ext cx="174318" cy="17431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2" name="Square"/>
          <p:cNvSpPr/>
          <p:nvPr/>
        </p:nvSpPr>
        <p:spPr>
          <a:xfrm>
            <a:off x="707513" y="2023075"/>
            <a:ext cx="98724" cy="98723"/>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2"/>
                </a:solidFill>
                <a:latin typeface="IntelOne Display Regular" panose="020B0503020203020204" pitchFamily="34" charset="0"/>
              </a:defRPr>
            </a:lvl1pPr>
            <a:lvl2pPr>
              <a:defRPr>
                <a:solidFill>
                  <a:schemeClr val="bg2"/>
                </a:solidFill>
                <a:latin typeface="IntelOne Display Regular" panose="020B0503020203020204" pitchFamily="34" charset="0"/>
              </a:defRPr>
            </a:lvl2pPr>
            <a:lvl3pPr>
              <a:defRPr>
                <a:solidFill>
                  <a:schemeClr val="bg2"/>
                </a:solidFill>
                <a:latin typeface="IntelOne Display Regular" panose="020B0503020203020204" pitchFamily="34" charset="0"/>
              </a:defRPr>
            </a:lvl3pPr>
            <a:lvl4pPr>
              <a:defRPr>
                <a:solidFill>
                  <a:schemeClr val="bg2"/>
                </a:solidFill>
                <a:latin typeface="IntelOne Display Regular" panose="020B0503020203020204" pitchFamily="34" charset="0"/>
              </a:defRPr>
            </a:lvl4pPr>
            <a:lvl5pPr>
              <a:defRPr>
                <a:solidFill>
                  <a:schemeClr val="bg2"/>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tx2"/>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IntelOne Display Medium" panose="020B0703020203020204" pitchFamily="34" charset="0"/>
              </a:defRPr>
            </a:lvl1pPr>
            <a:lvl2pPr marL="228600" indent="0">
              <a:buNone/>
              <a:defRPr/>
            </a:lvl2pPr>
          </a:lstStyle>
          <a:p>
            <a:pPr lvl="0"/>
            <a:r>
              <a:rPr lang="en-US"/>
              <a:t>Click to edit Master text styles</a:t>
            </a:r>
          </a:p>
        </p:txBody>
      </p:sp>
      <p:sp>
        <p:nvSpPr>
          <p:cNvPr id="16" name="Rectangle 15">
            <a:extLst>
              <a:ext uri="{FF2B5EF4-FFF2-40B4-BE49-F238E27FC236}">
                <a16:creationId xmlns:a16="http://schemas.microsoft.com/office/drawing/2014/main" id="{7968D115-304E-45D0-85A3-7DC7F6B62756}"/>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tx1"/>
                </a:solidFill>
                <a:latin typeface="IntelOne Display Regular" panose="020B0503020203020204" pitchFamily="34" charset="0"/>
                <a:cs typeface="Helvetica" panose="020B0604020202020204" pitchFamily="34" charset="0"/>
              </a:rPr>
              <a:t>Intel Corporation</a:t>
            </a:r>
          </a:p>
        </p:txBody>
      </p:sp>
      <p:grpSp>
        <p:nvGrpSpPr>
          <p:cNvPr id="20" name="Graphic 5">
            <a:extLst>
              <a:ext uri="{FF2B5EF4-FFF2-40B4-BE49-F238E27FC236}">
                <a16:creationId xmlns:a16="http://schemas.microsoft.com/office/drawing/2014/main" id="{A1010CA8-E1A0-41F5-A34E-7ADE7CA072B8}"/>
              </a:ext>
            </a:extLst>
          </p:cNvPr>
          <p:cNvGrpSpPr/>
          <p:nvPr userDrawn="1"/>
        </p:nvGrpSpPr>
        <p:grpSpPr>
          <a:xfrm>
            <a:off x="11067851" y="6552122"/>
            <a:ext cx="397591" cy="148870"/>
            <a:chOff x="11067851" y="6558561"/>
            <a:chExt cx="397591" cy="148870"/>
          </a:xfrm>
          <a:solidFill>
            <a:schemeClr val="tx1"/>
          </a:solidFill>
        </p:grpSpPr>
        <p:sp>
          <p:nvSpPr>
            <p:cNvPr id="26" name="Freeform: Shape 25">
              <a:extLst>
                <a:ext uri="{FF2B5EF4-FFF2-40B4-BE49-F238E27FC236}">
                  <a16:creationId xmlns:a16="http://schemas.microsoft.com/office/drawing/2014/main" id="{93C1695F-990C-467C-A027-2D60528F58AC}"/>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1"/>
            </a:solidFill>
            <a:ln w="3310" cap="flat">
              <a:noFill/>
              <a:prstDash val="solid"/>
              <a:miter/>
            </a:ln>
          </p:spPr>
          <p:txBody>
            <a:bodyPr rtlCol="0" anchor="ctr"/>
            <a:lstStyle/>
            <a:p>
              <a:endParaRPr lang="en-US">
                <a:cs typeface="Helvetica" panose="020B0604020202020204" pitchFamily="34" charset="0"/>
              </a:endParaRPr>
            </a:p>
          </p:txBody>
        </p:sp>
        <p:sp>
          <p:nvSpPr>
            <p:cNvPr id="27" name="Freeform: Shape 26">
              <a:extLst>
                <a:ext uri="{FF2B5EF4-FFF2-40B4-BE49-F238E27FC236}">
                  <a16:creationId xmlns:a16="http://schemas.microsoft.com/office/drawing/2014/main" id="{91A3B6C0-1ACC-4566-8891-7F50926EA646}"/>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grpFill/>
            <a:ln w="3310" cap="flat">
              <a:noFill/>
              <a:prstDash val="solid"/>
              <a:miter/>
            </a:ln>
          </p:spPr>
          <p:txBody>
            <a:bodyPr rtlCol="0" anchor="ctr"/>
            <a:lstStyle/>
            <a:p>
              <a:endParaRPr lang="en-US">
                <a:cs typeface="Helvetica" panose="020B0604020202020204" pitchFamily="34" charset="0"/>
              </a:endParaRPr>
            </a:p>
          </p:txBody>
        </p:sp>
        <p:sp>
          <p:nvSpPr>
            <p:cNvPr id="28" name="Freeform: Shape 27">
              <a:extLst>
                <a:ext uri="{FF2B5EF4-FFF2-40B4-BE49-F238E27FC236}">
                  <a16:creationId xmlns:a16="http://schemas.microsoft.com/office/drawing/2014/main" id="{97FAA87C-FD56-44DE-A0FC-8853CC68335F}"/>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grpFill/>
            <a:ln w="3310" cap="flat">
              <a:noFill/>
              <a:prstDash val="solid"/>
              <a:miter/>
            </a:ln>
          </p:spPr>
          <p:txBody>
            <a:bodyPr rtlCol="0" anchor="ctr"/>
            <a:lstStyle/>
            <a:p>
              <a:endParaRPr lang="en-US">
                <a:cs typeface="Helvetica" panose="020B0604020202020204" pitchFamily="34" charset="0"/>
              </a:endParaRPr>
            </a:p>
          </p:txBody>
        </p:sp>
        <p:sp>
          <p:nvSpPr>
            <p:cNvPr id="29" name="Freeform: Shape 28">
              <a:extLst>
                <a:ext uri="{FF2B5EF4-FFF2-40B4-BE49-F238E27FC236}">
                  <a16:creationId xmlns:a16="http://schemas.microsoft.com/office/drawing/2014/main" id="{72BFC2F1-671B-4866-8CAF-1A3A76EEAE72}"/>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grp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29274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latin typeface="IntelOne Display Regular" panose="020B0503020203020204" pitchFamily="34" charset="0"/>
              </a:defRPr>
            </a:lvl1pPr>
            <a:lvl2pPr>
              <a:defRPr>
                <a:solidFill>
                  <a:schemeClr val="bg1"/>
                </a:solidFill>
                <a:latin typeface="IntelOne Display Regular" panose="020B0503020203020204" pitchFamily="34" charset="0"/>
              </a:defRPr>
            </a:lvl2pPr>
            <a:lvl3pPr>
              <a:defRPr>
                <a:solidFill>
                  <a:schemeClr val="bg1"/>
                </a:solidFill>
                <a:latin typeface="IntelOne Display Regular" panose="020B0503020203020204" pitchFamily="34" charset="0"/>
              </a:defRPr>
            </a:lvl3pPr>
            <a:lvl4pPr>
              <a:defRPr>
                <a:solidFill>
                  <a:schemeClr val="bg1"/>
                </a:solidFill>
                <a:latin typeface="IntelOne Display Regular" panose="020B0503020203020204" pitchFamily="34" charset="0"/>
              </a:defRPr>
            </a:lvl4pPr>
            <a:lvl5pPr>
              <a:defRPr>
                <a:solidFill>
                  <a:schemeClr val="bg1"/>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a:ln w="12700">
            <a:miter lim="400000"/>
          </a:ln>
        </p:spPr>
        <p:txBody>
          <a:bodyPr lIns="0" tIns="0" rIns="0" bIns="0" anchor="b" anchorCtr="0">
            <a:normAutofit/>
          </a:bodyPr>
          <a:lstStyle>
            <a:lvl1pPr>
              <a:defRPr lang="en-US" sz="3200" dirty="0">
                <a:solidFill>
                  <a:schemeClr val="bg1"/>
                </a:solidFill>
                <a:latin typeface="IntelOne Display Medium" panose="020B0703020203020204" pitchFamily="34" charset="0"/>
              </a:defRPr>
            </a:lvl1pPr>
          </a:lstStyle>
          <a:p>
            <a:pPr marL="0" lvl="0" indent="0">
              <a:buNone/>
            </a:pPr>
            <a:r>
              <a:rPr lang="en-US"/>
              <a:t>Click to edit Master text styles</a:t>
            </a: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6" name="Rectangle 15">
            <a:extLst>
              <a:ext uri="{FF2B5EF4-FFF2-40B4-BE49-F238E27FC236}">
                <a16:creationId xmlns:a16="http://schemas.microsoft.com/office/drawing/2014/main" id="{58871EB4-042E-49BC-97AC-389E6BF45B7B}"/>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12" name="Graphic 5">
            <a:extLst>
              <a:ext uri="{FF2B5EF4-FFF2-40B4-BE49-F238E27FC236}">
                <a16:creationId xmlns:a16="http://schemas.microsoft.com/office/drawing/2014/main" id="{33DDC69C-DE52-45BC-9556-AF14D029BDCC}"/>
              </a:ext>
            </a:extLst>
          </p:cNvPr>
          <p:cNvGrpSpPr/>
          <p:nvPr userDrawn="1"/>
        </p:nvGrpSpPr>
        <p:grpSpPr>
          <a:xfrm>
            <a:off x="11067851" y="6558561"/>
            <a:ext cx="397591" cy="148870"/>
            <a:chOff x="11067851" y="6558561"/>
            <a:chExt cx="397591" cy="148870"/>
          </a:xfrm>
          <a:solidFill>
            <a:srgbClr val="FFFFFF"/>
          </a:solidFill>
        </p:grpSpPr>
        <p:sp>
          <p:nvSpPr>
            <p:cNvPr id="15" name="Freeform: Shape 14">
              <a:extLst>
                <a:ext uri="{FF2B5EF4-FFF2-40B4-BE49-F238E27FC236}">
                  <a16:creationId xmlns:a16="http://schemas.microsoft.com/office/drawing/2014/main" id="{87D6D241-9FA9-4720-B4DC-610E10ACB097}"/>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22" name="Freeform: Shape 21">
              <a:extLst>
                <a:ext uri="{FF2B5EF4-FFF2-40B4-BE49-F238E27FC236}">
                  <a16:creationId xmlns:a16="http://schemas.microsoft.com/office/drawing/2014/main" id="{A1236450-F353-485B-AB3B-A94B17567F19}"/>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3" name="Freeform: Shape 22">
              <a:extLst>
                <a:ext uri="{FF2B5EF4-FFF2-40B4-BE49-F238E27FC236}">
                  <a16:creationId xmlns:a16="http://schemas.microsoft.com/office/drawing/2014/main" id="{33212B83-CAB1-4327-B169-1EE83F19A23D}"/>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4" name="Freeform: Shape 23">
              <a:extLst>
                <a:ext uri="{FF2B5EF4-FFF2-40B4-BE49-F238E27FC236}">
                  <a16:creationId xmlns:a16="http://schemas.microsoft.com/office/drawing/2014/main" id="{A83DD13E-CAD1-4641-9DF8-BF5F1D10BBCA}"/>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27213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latin typeface="IntelOne Display Regular" panose="020B0503020203020204" pitchFamily="34" charset="0"/>
              </a:defRPr>
            </a:lvl1pPr>
            <a:lvl2pPr>
              <a:defRPr>
                <a:solidFill>
                  <a:schemeClr val="bg1"/>
                </a:solidFill>
                <a:latin typeface="IntelOne Display Regular" panose="020B0503020203020204" pitchFamily="34" charset="0"/>
              </a:defRPr>
            </a:lvl2pPr>
            <a:lvl3pPr>
              <a:defRPr>
                <a:solidFill>
                  <a:schemeClr val="bg1"/>
                </a:solidFill>
                <a:latin typeface="IntelOne Display Regular" panose="020B0503020203020204" pitchFamily="34" charset="0"/>
              </a:defRPr>
            </a:lvl3pPr>
            <a:lvl4pPr>
              <a:defRPr>
                <a:solidFill>
                  <a:schemeClr val="bg1"/>
                </a:solidFill>
                <a:latin typeface="IntelOne Display Regular" panose="020B0503020203020204" pitchFamily="34" charset="0"/>
              </a:defRPr>
            </a:lvl4pPr>
            <a:lvl5pPr>
              <a:defRPr>
                <a:solidFill>
                  <a:schemeClr val="bg1"/>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a:ln w="12700">
            <a:miter lim="400000"/>
          </a:ln>
        </p:spPr>
        <p:txBody>
          <a:bodyPr lIns="0" tIns="0" rIns="0" bIns="0" anchor="b" anchorCtr="0">
            <a:normAutofit/>
          </a:bodyPr>
          <a:lstStyle>
            <a:lvl1pPr>
              <a:defRPr lang="en-US" sz="3200" dirty="0">
                <a:solidFill>
                  <a:schemeClr val="bg1"/>
                </a:solidFill>
                <a:latin typeface="IntelOne Display Medium" panose="020B0703020203020204" pitchFamily="34" charset="0"/>
              </a:defRPr>
            </a:lvl1pPr>
          </a:lstStyle>
          <a:p>
            <a:pPr marL="0" lvl="0" indent="0">
              <a:buNone/>
            </a:pPr>
            <a:r>
              <a:rPr lang="en-US"/>
              <a:t>Click to edit Master text styles</a:t>
            </a: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518A1610-B9BD-49F9-AA87-0FB65194FB52}"/>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pic>
        <p:nvPicPr>
          <p:cNvPr id="20" name="Graphic 19">
            <a:extLst>
              <a:ext uri="{FF2B5EF4-FFF2-40B4-BE49-F238E27FC236}">
                <a16:creationId xmlns:a16="http://schemas.microsoft.com/office/drawing/2014/main" id="{D4F2869A-F72A-482E-A7EE-AEB7D15173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67851" y="6558561"/>
            <a:ext cx="397794" cy="148331"/>
          </a:xfrm>
          <a:prstGeom prst="rect">
            <a:avLst/>
          </a:prstGeom>
        </p:spPr>
      </p:pic>
    </p:spTree>
    <p:extLst>
      <p:ext uri="{BB962C8B-B14F-4D97-AF65-F5344CB8AC3E}">
        <p14:creationId xmlns:p14="http://schemas.microsoft.com/office/powerpoint/2010/main" val="127547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5111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lumMod val="50000"/>
          </a:schemeClr>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tx2"/>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
        <p:nvSpPr>
          <p:cNvPr id="12" name="Rectangle 11">
            <a:extLst>
              <a:ext uri="{FF2B5EF4-FFF2-40B4-BE49-F238E27FC236}">
                <a16:creationId xmlns:a16="http://schemas.microsoft.com/office/drawing/2014/main" id="{66964C6D-3FF1-4BDA-ADA8-AEC76C4088E3}"/>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20" name="Graphic 5">
            <a:extLst>
              <a:ext uri="{FF2B5EF4-FFF2-40B4-BE49-F238E27FC236}">
                <a16:creationId xmlns:a16="http://schemas.microsoft.com/office/drawing/2014/main" id="{67C1B439-E2D7-46E6-AEE5-2045E372B619}"/>
              </a:ext>
            </a:extLst>
          </p:cNvPr>
          <p:cNvGrpSpPr/>
          <p:nvPr userDrawn="1"/>
        </p:nvGrpSpPr>
        <p:grpSpPr>
          <a:xfrm>
            <a:off x="11067851" y="6558561"/>
            <a:ext cx="397591" cy="148870"/>
            <a:chOff x="11067851" y="6558561"/>
            <a:chExt cx="397591" cy="148870"/>
          </a:xfrm>
          <a:solidFill>
            <a:srgbClr val="FFFFFF"/>
          </a:solidFill>
        </p:grpSpPr>
        <p:sp>
          <p:nvSpPr>
            <p:cNvPr id="21" name="Freeform: Shape 20">
              <a:extLst>
                <a:ext uri="{FF2B5EF4-FFF2-40B4-BE49-F238E27FC236}">
                  <a16:creationId xmlns:a16="http://schemas.microsoft.com/office/drawing/2014/main" id="{B0ACCBB9-CE33-456C-B0A1-7F7FA9D33BA2}"/>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22" name="Freeform: Shape 21">
              <a:extLst>
                <a:ext uri="{FF2B5EF4-FFF2-40B4-BE49-F238E27FC236}">
                  <a16:creationId xmlns:a16="http://schemas.microsoft.com/office/drawing/2014/main" id="{EB2EF4D5-B9C8-4120-A5DB-5CADF3DD31B2}"/>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3" name="Freeform: Shape 22">
              <a:extLst>
                <a:ext uri="{FF2B5EF4-FFF2-40B4-BE49-F238E27FC236}">
                  <a16:creationId xmlns:a16="http://schemas.microsoft.com/office/drawing/2014/main" id="{A78906CE-AC49-4F79-BCA2-680F050E6ABB}"/>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4" name="Freeform: Shape 23">
              <a:extLst>
                <a:ext uri="{FF2B5EF4-FFF2-40B4-BE49-F238E27FC236}">
                  <a16:creationId xmlns:a16="http://schemas.microsoft.com/office/drawing/2014/main" id="{9D4C9EF0-2AC7-477F-A8E5-81E05D42FB68}"/>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40376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solidFill>
                <a:schemeClr val="bg1">
                  <a:lumMod val="95000"/>
                </a:schemeClr>
              </a:solidFill>
              <a:latin typeface="IntelOne Display Medium" panose="020B0703020203020204" pitchFamily="34" charset="0"/>
              <a:cs typeface="Helvetica" panose="020B0604020202020204" pitchFamily="34" charset="0"/>
            </a:endParaRPr>
          </a:p>
        </p:txBody>
      </p:sp>
      <p:sp>
        <p:nvSpPr>
          <p:cNvPr id="861" name="Square"/>
          <p:cNvSpPr/>
          <p:nvPr/>
        </p:nvSpPr>
        <p:spPr>
          <a:xfrm>
            <a:off x="11743603" y="6405281"/>
            <a:ext cx="448398" cy="452720"/>
          </a:xfrm>
          <a:prstGeom prst="rect">
            <a:avLst/>
          </a:prstGeom>
          <a:solidFill>
            <a:schemeClr val="tx2">
              <a:lumMod val="50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
        <p:nvSpPr>
          <p:cNvPr id="12" name="Rectangle 11">
            <a:extLst>
              <a:ext uri="{FF2B5EF4-FFF2-40B4-BE49-F238E27FC236}">
                <a16:creationId xmlns:a16="http://schemas.microsoft.com/office/drawing/2014/main" id="{A7A13259-A70D-4EDD-BB39-2ADB80A9DB0F}"/>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18" name="Graphic 5">
            <a:extLst>
              <a:ext uri="{FF2B5EF4-FFF2-40B4-BE49-F238E27FC236}">
                <a16:creationId xmlns:a16="http://schemas.microsoft.com/office/drawing/2014/main" id="{FB8389D3-B863-402E-984D-017509F09A4D}"/>
              </a:ext>
            </a:extLst>
          </p:cNvPr>
          <p:cNvGrpSpPr/>
          <p:nvPr userDrawn="1"/>
        </p:nvGrpSpPr>
        <p:grpSpPr>
          <a:xfrm>
            <a:off x="11067851" y="6558561"/>
            <a:ext cx="397591" cy="148870"/>
            <a:chOff x="11067851" y="6558561"/>
            <a:chExt cx="397591" cy="148870"/>
          </a:xfrm>
          <a:solidFill>
            <a:srgbClr val="FFFFFF"/>
          </a:solidFill>
        </p:grpSpPr>
        <p:sp>
          <p:nvSpPr>
            <p:cNvPr id="19" name="Freeform: Shape 18">
              <a:extLst>
                <a:ext uri="{FF2B5EF4-FFF2-40B4-BE49-F238E27FC236}">
                  <a16:creationId xmlns:a16="http://schemas.microsoft.com/office/drawing/2014/main" id="{2AE1A2B6-ED77-4144-86FA-56ECA7405DBB}"/>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20" name="Freeform: Shape 19">
              <a:extLst>
                <a:ext uri="{FF2B5EF4-FFF2-40B4-BE49-F238E27FC236}">
                  <a16:creationId xmlns:a16="http://schemas.microsoft.com/office/drawing/2014/main" id="{CD1AB69D-21D2-4788-90E9-77DDE45B0E74}"/>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1" name="Freeform: Shape 20">
              <a:extLst>
                <a:ext uri="{FF2B5EF4-FFF2-40B4-BE49-F238E27FC236}">
                  <a16:creationId xmlns:a16="http://schemas.microsoft.com/office/drawing/2014/main" id="{5A04DA80-8A3C-4463-9DB6-5691183E3CFD}"/>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2" name="Freeform: Shape 21">
              <a:extLst>
                <a:ext uri="{FF2B5EF4-FFF2-40B4-BE49-F238E27FC236}">
                  <a16:creationId xmlns:a16="http://schemas.microsoft.com/office/drawing/2014/main" id="{BBD6AABB-E96D-41A2-8031-20B7542A4233}"/>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31637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Tree>
    <p:extLst>
      <p:ext uri="{BB962C8B-B14F-4D97-AF65-F5344CB8AC3E}">
        <p14:creationId xmlns:p14="http://schemas.microsoft.com/office/powerpoint/2010/main" val="100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1CE2-2112-4CC2-A3CF-E5B6EA030D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E13E0-CC22-4808-8408-ADA11C6AAF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6DF5-54FA-46B5-AEA2-ADDB12546A73}"/>
              </a:ext>
            </a:extLst>
          </p:cNvPr>
          <p:cNvSpPr>
            <a:spLocks noGrp="1"/>
          </p:cNvSpPr>
          <p:nvPr>
            <p:ph type="dt" sz="half" idx="10"/>
          </p:nvPr>
        </p:nvSpPr>
        <p:spPr/>
        <p:txBody>
          <a:bodyPr/>
          <a:lstStyle/>
          <a:p>
            <a:fld id="{C32F4A21-C34E-4B9E-B46D-1BE574C2E9CD}" type="datetimeFigureOut">
              <a:rPr lang="en-US" smtClean="0"/>
              <a:t>9/23/2021</a:t>
            </a:fld>
            <a:endParaRPr lang="en-US"/>
          </a:p>
        </p:txBody>
      </p:sp>
      <p:sp>
        <p:nvSpPr>
          <p:cNvPr id="5" name="Footer Placeholder 4">
            <a:extLst>
              <a:ext uri="{FF2B5EF4-FFF2-40B4-BE49-F238E27FC236}">
                <a16:creationId xmlns:a16="http://schemas.microsoft.com/office/drawing/2014/main" id="{9BB4E2C6-93B7-4C27-A859-04853832C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111FA-D023-4376-9E92-38FD56C2C75F}"/>
              </a:ext>
            </a:extLst>
          </p:cNvPr>
          <p:cNvSpPr>
            <a:spLocks noGrp="1"/>
          </p:cNvSpPr>
          <p:nvPr>
            <p:ph type="sldNum" sz="quarter" idx="12"/>
          </p:nvPr>
        </p:nvSpPr>
        <p:spPr/>
        <p:txBody>
          <a:bodyPr/>
          <a:lstStyle/>
          <a:p>
            <a:fld id="{8823C84D-818E-4D9A-B310-66E396F72FB8}" type="slidenum">
              <a:rPr lang="en-US" smtClean="0"/>
              <a:t>‹#›</a:t>
            </a:fld>
            <a:endParaRPr lang="en-US"/>
          </a:p>
        </p:txBody>
      </p:sp>
    </p:spTree>
    <p:extLst>
      <p:ext uri="{BB962C8B-B14F-4D97-AF65-F5344CB8AC3E}">
        <p14:creationId xmlns:p14="http://schemas.microsoft.com/office/powerpoint/2010/main" val="412217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
        <p:nvSpPr>
          <p:cNvPr id="13" name="Title Text">
            <a:extLst>
              <a:ext uri="{FF2B5EF4-FFF2-40B4-BE49-F238E27FC236}">
                <a16:creationId xmlns:a16="http://schemas.microsoft.com/office/drawing/2014/main" id="{4A7D9038-E1D4-458E-A876-067093B638A1}"/>
              </a:ext>
            </a:extLst>
          </p:cNvPr>
          <p:cNvSpPr txBox="1">
            <a:spLocks noGrp="1"/>
          </p:cNvSpPr>
          <p:nvPr>
            <p:ph type="title" hasCustomPrompt="1"/>
          </p:nvPr>
        </p:nvSpPr>
        <p:spPr>
          <a:xfrm>
            <a:off x="1592695" y="3375055"/>
            <a:ext cx="9132792"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2"/>
                </a:solidFill>
                <a:latin typeface="IntelOne Display Medium" panose="020B0703020203020204" pitchFamily="34" charset="0"/>
              </a:defRPr>
            </a:lvl1pPr>
          </a:lstStyle>
          <a:p>
            <a:r>
              <a:rPr lang="en-US"/>
              <a:t>75 </a:t>
            </a:r>
            <a:r>
              <a:rPr lang="en-US" err="1"/>
              <a:t>pt</a:t>
            </a:r>
            <a:r>
              <a:rPr lang="en-US"/>
              <a:t> Intel Clear Light</a:t>
            </a:r>
            <a:endParaRPr/>
          </a:p>
        </p:txBody>
      </p:sp>
      <p:sp>
        <p:nvSpPr>
          <p:cNvPr id="14" name="Text Placeholder 2">
            <a:extLst>
              <a:ext uri="{FF2B5EF4-FFF2-40B4-BE49-F238E27FC236}">
                <a16:creationId xmlns:a16="http://schemas.microsoft.com/office/drawing/2014/main" id="{DC201BAF-59A4-4F78-A834-A50D9B3F79CC}"/>
              </a:ext>
            </a:extLst>
          </p:cNvPr>
          <p:cNvSpPr>
            <a:spLocks noGrp="1"/>
          </p:cNvSpPr>
          <p:nvPr>
            <p:ph type="body" sz="quarter" idx="25" hasCustomPrompt="1"/>
          </p:nvPr>
        </p:nvSpPr>
        <p:spPr>
          <a:xfrm>
            <a:off x="1592694" y="2972091"/>
            <a:ext cx="9132792" cy="304800"/>
          </a:xfrm>
        </p:spPr>
        <p:txBody>
          <a:bodyPr>
            <a:normAutofit/>
          </a:bodyPr>
          <a:lstStyle>
            <a:lvl1pPr marL="0" indent="0">
              <a:buNone/>
              <a:defRPr sz="1600" b="0" i="0">
                <a:solidFill>
                  <a:schemeClr val="tx2"/>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6" name="Text Placeholder 6">
            <a:extLst>
              <a:ext uri="{FF2B5EF4-FFF2-40B4-BE49-F238E27FC236}">
                <a16:creationId xmlns:a16="http://schemas.microsoft.com/office/drawing/2014/main" id="{6F0437F0-8808-4237-859E-0A9DE8669721}"/>
              </a:ext>
            </a:extLst>
          </p:cNvPr>
          <p:cNvSpPr>
            <a:spLocks noGrp="1"/>
          </p:cNvSpPr>
          <p:nvPr>
            <p:ph type="body" sz="quarter" idx="27" hasCustomPrompt="1"/>
          </p:nvPr>
        </p:nvSpPr>
        <p:spPr>
          <a:xfrm>
            <a:off x="1605568" y="4568385"/>
            <a:ext cx="9121374" cy="326776"/>
          </a:xfrm>
        </p:spPr>
        <p:txBody>
          <a:bodyPr>
            <a:normAutofit/>
          </a:bodyPr>
          <a:lstStyle>
            <a:lvl1pPr marL="0" indent="0">
              <a:buNone/>
              <a:defRPr sz="1800" b="0" i="0">
                <a:solidFill>
                  <a:schemeClr val="bg2"/>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39" name="Group 38">
            <a:extLst>
              <a:ext uri="{FF2B5EF4-FFF2-40B4-BE49-F238E27FC236}">
                <a16:creationId xmlns:a16="http://schemas.microsoft.com/office/drawing/2014/main" id="{D9D2AA47-DA51-4ACC-8EEF-69438A8BF0FF}"/>
              </a:ext>
            </a:extLst>
          </p:cNvPr>
          <p:cNvGrpSpPr/>
          <p:nvPr userDrawn="1"/>
        </p:nvGrpSpPr>
        <p:grpSpPr>
          <a:xfrm>
            <a:off x="10901263" y="391305"/>
            <a:ext cx="884321" cy="1004188"/>
            <a:chOff x="7253918" y="4234218"/>
            <a:chExt cx="2494920" cy="2833091"/>
          </a:xfrm>
        </p:grpSpPr>
        <p:grpSp>
          <p:nvGrpSpPr>
            <p:cNvPr id="40" name="Group 4">
              <a:extLst>
                <a:ext uri="{FF2B5EF4-FFF2-40B4-BE49-F238E27FC236}">
                  <a16:creationId xmlns:a16="http://schemas.microsoft.com/office/drawing/2014/main" id="{73B54C31-03A7-4DFE-A4B5-CA20095C63B9}"/>
                </a:ext>
              </a:extLst>
            </p:cNvPr>
            <p:cNvGrpSpPr>
              <a:grpSpLocks/>
            </p:cNvGrpSpPr>
            <p:nvPr/>
          </p:nvGrpSpPr>
          <p:grpSpPr bwMode="auto">
            <a:xfrm>
              <a:off x="7253918" y="6063013"/>
              <a:ext cx="662349" cy="662345"/>
              <a:chOff x="-2942520" y="9647965"/>
              <a:chExt cx="1297744" cy="1924057"/>
            </a:xfrm>
          </p:grpSpPr>
          <p:sp>
            <p:nvSpPr>
              <p:cNvPr id="47" name="Rectangle 9">
                <a:extLst>
                  <a:ext uri="{FF2B5EF4-FFF2-40B4-BE49-F238E27FC236}">
                    <a16:creationId xmlns:a16="http://schemas.microsoft.com/office/drawing/2014/main" id="{D0E2F5AF-1D3D-46DB-889F-C394DAFD4DC4}"/>
                  </a:ext>
                </a:extLst>
              </p:cNvPr>
              <p:cNvSpPr>
                <a:spLocks noChangeArrowheads="1"/>
              </p:cNvSpPr>
              <p:nvPr/>
            </p:nvSpPr>
            <p:spPr bwMode="auto">
              <a:xfrm>
                <a:off x="-2942520" y="9647965"/>
                <a:ext cx="1297733" cy="1924049"/>
              </a:xfrm>
              <a:prstGeom prst="rect">
                <a:avLst/>
              </a:prstGeom>
              <a:solidFill>
                <a:schemeClr val="accent2"/>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8" name="Rectangle 8">
                <a:extLst>
                  <a:ext uri="{FF2B5EF4-FFF2-40B4-BE49-F238E27FC236}">
                    <a16:creationId xmlns:a16="http://schemas.microsoft.com/office/drawing/2014/main" id="{78FD60D2-F216-434B-882A-E7103CDFF323}"/>
                  </a:ext>
                </a:extLst>
              </p:cNvPr>
              <p:cNvSpPr>
                <a:spLocks noChangeArrowheads="1"/>
              </p:cNvSpPr>
              <p:nvPr/>
            </p:nvSpPr>
            <p:spPr bwMode="auto">
              <a:xfrm>
                <a:off x="-2942511" y="9647973"/>
                <a:ext cx="1297735" cy="1924049"/>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41" name="Group 5">
              <a:extLst>
                <a:ext uri="{FF2B5EF4-FFF2-40B4-BE49-F238E27FC236}">
                  <a16:creationId xmlns:a16="http://schemas.microsoft.com/office/drawing/2014/main" id="{3161DA22-D476-4982-B628-EA275E8BCDA5}"/>
                </a:ext>
              </a:extLst>
            </p:cNvPr>
            <p:cNvGrpSpPr>
              <a:grpSpLocks/>
            </p:cNvGrpSpPr>
            <p:nvPr/>
          </p:nvGrpSpPr>
          <p:grpSpPr bwMode="auto">
            <a:xfrm>
              <a:off x="7920038" y="4234218"/>
              <a:ext cx="1828800" cy="1828800"/>
              <a:chOff x="3274268" y="2411412"/>
              <a:chExt cx="1298027" cy="1924050"/>
            </a:xfrm>
          </p:grpSpPr>
          <p:sp>
            <p:nvSpPr>
              <p:cNvPr id="45" name="Rectangle 10">
                <a:extLst>
                  <a:ext uri="{FF2B5EF4-FFF2-40B4-BE49-F238E27FC236}">
                    <a16:creationId xmlns:a16="http://schemas.microsoft.com/office/drawing/2014/main" id="{4E7D74E8-542D-45A2-9836-F24FB28E6003}"/>
                  </a:ext>
                </a:extLst>
              </p:cNvPr>
              <p:cNvSpPr>
                <a:spLocks noChangeArrowheads="1"/>
              </p:cNvSpPr>
              <p:nvPr/>
            </p:nvSpPr>
            <p:spPr bwMode="auto">
              <a:xfrm>
                <a:off x="3280623" y="2411412"/>
                <a:ext cx="1291672" cy="1924050"/>
              </a:xfrm>
              <a:prstGeom prst="rect">
                <a:avLst/>
              </a:prstGeom>
              <a:solidFill>
                <a:srgbClr val="00285A"/>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6" name="Rectangle 8">
                <a:extLst>
                  <a:ext uri="{FF2B5EF4-FFF2-40B4-BE49-F238E27FC236}">
                    <a16:creationId xmlns:a16="http://schemas.microsoft.com/office/drawing/2014/main" id="{D7153486-B66B-4D5E-9705-62769B1D8BA6}"/>
                  </a:ext>
                </a:extLst>
              </p:cNvPr>
              <p:cNvSpPr>
                <a:spLocks noChangeArrowheads="1"/>
              </p:cNvSpPr>
              <p:nvPr/>
            </p:nvSpPr>
            <p:spPr bwMode="auto">
              <a:xfrm>
                <a:off x="3274268" y="2411412"/>
                <a:ext cx="1297732" cy="1924050"/>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00C16">
                      <a:alpha val="34901"/>
                    </a:srgbClr>
                  </a:gs>
                  <a:gs pos="100000">
                    <a:schemeClr val="bg1">
                      <a:alpha val="0"/>
                    </a:schemeClr>
                  </a:gs>
                </a:gsLst>
                <a:lin ang="189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42" name="Group 3">
              <a:extLst>
                <a:ext uri="{FF2B5EF4-FFF2-40B4-BE49-F238E27FC236}">
                  <a16:creationId xmlns:a16="http://schemas.microsoft.com/office/drawing/2014/main" id="{265C7688-71A2-448C-9F23-B14F4118E0EB}"/>
                </a:ext>
              </a:extLst>
            </p:cNvPr>
            <p:cNvGrpSpPr>
              <a:grpSpLocks/>
            </p:cNvGrpSpPr>
            <p:nvPr/>
          </p:nvGrpSpPr>
          <p:grpSpPr bwMode="auto">
            <a:xfrm>
              <a:off x="7920675" y="6754017"/>
              <a:ext cx="313292" cy="313292"/>
              <a:chOff x="-9742437" y="23924521"/>
              <a:chExt cx="1301846" cy="1928152"/>
            </a:xfrm>
          </p:grpSpPr>
          <p:sp>
            <p:nvSpPr>
              <p:cNvPr id="43" name="Rectangle 8">
                <a:extLst>
                  <a:ext uri="{FF2B5EF4-FFF2-40B4-BE49-F238E27FC236}">
                    <a16:creationId xmlns:a16="http://schemas.microsoft.com/office/drawing/2014/main" id="{9307F53F-1360-40F5-8F34-19D8C9DA16E5}"/>
                  </a:ext>
                </a:extLst>
              </p:cNvPr>
              <p:cNvSpPr>
                <a:spLocks noChangeArrowheads="1"/>
              </p:cNvSpPr>
              <p:nvPr/>
            </p:nvSpPr>
            <p:spPr bwMode="auto">
              <a:xfrm>
                <a:off x="-9737701" y="23924521"/>
                <a:ext cx="1297110" cy="1923429"/>
              </a:xfrm>
              <a:prstGeom prst="rect">
                <a:avLst/>
              </a:prstGeom>
              <a:solidFill>
                <a:srgbClr val="0095CA"/>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4" name="Rectangle 8">
                <a:extLst>
                  <a:ext uri="{FF2B5EF4-FFF2-40B4-BE49-F238E27FC236}">
                    <a16:creationId xmlns:a16="http://schemas.microsoft.com/office/drawing/2014/main" id="{3389FFB7-EE21-47ED-9E08-5AA97C6A1630}"/>
                  </a:ext>
                </a:extLst>
              </p:cNvPr>
              <p:cNvSpPr>
                <a:spLocks noChangeArrowheads="1"/>
              </p:cNvSpPr>
              <p:nvPr/>
            </p:nvSpPr>
            <p:spPr bwMode="auto">
              <a:xfrm>
                <a:off x="-9742437" y="23928619"/>
                <a:ext cx="1297729" cy="1924054"/>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spTree>
    <p:extLst>
      <p:ext uri="{BB962C8B-B14F-4D97-AF65-F5344CB8AC3E}">
        <p14:creationId xmlns:p14="http://schemas.microsoft.com/office/powerpoint/2010/main" val="36723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2554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lvl2pPr marL="685800" indent="-203200">
              <a:buFont typeface="IntelOne Display Light" panose="020B0403020203020204" pitchFamily="34" charset="0"/>
              <a:buChar char="–"/>
              <a:defRPr/>
            </a:lvl2pPr>
            <a:lvl3pPr marL="1143000" indent="-197644">
              <a:buFont typeface="Arial" panose="020B0604020202020204" pitchFamily="34" charset="0"/>
              <a:buChar char="•"/>
              <a:defRPr/>
            </a:lvl3pPr>
            <a:lvl4pPr marL="1600200" indent="-228600">
              <a:buFont typeface="Wingdings" panose="05000000000000000000" pitchFamily="2" charset="2"/>
              <a:buChar char="§"/>
              <a:defRPr/>
            </a:lvl4pPr>
            <a:lvl5pPr marL="2057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32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IntelOne Display Medium" panose="020B0703020203020204"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069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IntelOne Display Medium" panose="020B0703020203020204"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119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2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IntelOne Display Medium" panose="020B0703020203020204"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6105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578451" y="6407451"/>
            <a:ext cx="10987266" cy="450550"/>
          </a:xfrm>
          <a:prstGeom prst="rect">
            <a:avLst/>
          </a:prstGeom>
          <a:solidFill>
            <a:schemeClr val="tx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11736986" y="-4458"/>
            <a:ext cx="450551" cy="459474"/>
          </a:xfrm>
          <a:prstGeom prst="rect">
            <a:avLst/>
          </a:prstGeom>
          <a:solidFill>
            <a:schemeClr val="tx1">
              <a:alpha val="1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p>
            <a:r>
              <a:rPr lang="en-US"/>
              <a:t>40pt Intel Clear Light Text Goes Here</a:t>
            </a:r>
            <a:endParaRPr/>
          </a:p>
        </p:txBody>
      </p:sp>
      <p:sp>
        <p:nvSpPr>
          <p:cNvPr id="5" name="Rectangle 4">
            <a:extLst>
              <a:ext uri="{FF2B5EF4-FFF2-40B4-BE49-F238E27FC236}">
                <a16:creationId xmlns:a16="http://schemas.microsoft.com/office/drawing/2014/main" id="{7FE2005A-EE28-4562-A018-55A90BB1BA11}"/>
              </a:ext>
            </a:extLst>
          </p:cNvPr>
          <p:cNvSpPr/>
          <p:nvPr userDrawn="1"/>
        </p:nvSpPr>
        <p:spPr>
          <a:xfrm>
            <a:off x="5474021" y="6517310"/>
            <a:ext cx="1808508" cy="230832"/>
          </a:xfrm>
          <a:prstGeom prst="rect">
            <a:avLst/>
          </a:prstGeom>
        </p:spPr>
        <p:txBody>
          <a:bodyPr wrap="none">
            <a:spAutoFit/>
          </a:bodyPr>
          <a:lstStyle/>
          <a:p>
            <a:pPr algn="l"/>
            <a:r>
              <a:rPr lang="en-US" sz="1000" b="0" dirty="0">
                <a:solidFill>
                  <a:schemeClr val="bg1"/>
                </a:solidFill>
                <a:latin typeface="IntelOne Display Regular" panose="020B0503020203020204" pitchFamily="34" charset="0"/>
                <a:cs typeface="Helvetica" panose="020B0604020202020204" pitchFamily="34" charset="0"/>
              </a:rPr>
              <a:t>Intel Corporation Confidential</a:t>
            </a:r>
          </a:p>
        </p:txBody>
      </p:sp>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1171"/>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Helvetica" panose="020B0604020202020204" pitchFamily="34"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a:ln>
                <a:noFill/>
              </a:ln>
              <a:solidFill>
                <a:schemeClr val="bg2"/>
              </a:solidFill>
              <a:effectLst/>
              <a:uFillTx/>
              <a:latin typeface="+mn-lt"/>
              <a:ea typeface="+mn-ea"/>
              <a:cs typeface="Helvetica" panose="020B0604020202020204" pitchFamily="34" charset="0"/>
              <a:sym typeface="Helvetica Neue"/>
            </a:endParaRPr>
          </a:p>
        </p:txBody>
      </p:sp>
      <p:sp>
        <p:nvSpPr>
          <p:cNvPr id="10" name="Rectangle 9">
            <a:extLst>
              <a:ext uri="{FF2B5EF4-FFF2-40B4-BE49-F238E27FC236}">
                <a16:creationId xmlns:a16="http://schemas.microsoft.com/office/drawing/2014/main" id="{44CAEC5D-9C77-48FB-A963-285B3FE1E97E}"/>
              </a:ext>
            </a:extLst>
          </p:cNvPr>
          <p:cNvSpPr/>
          <p:nvPr userDrawn="1"/>
        </p:nvSpPr>
        <p:spPr>
          <a:xfrm rot="5400000">
            <a:off x="11567486" y="442118"/>
            <a:ext cx="178857" cy="182399"/>
          </a:xfrm>
          <a:prstGeom prst="rect">
            <a:avLst/>
          </a:prstGeom>
          <a:solidFill>
            <a:schemeClr val="tx1">
              <a:alpha val="1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4" name="Rectangle 13">
            <a:extLst>
              <a:ext uri="{FF2B5EF4-FFF2-40B4-BE49-F238E27FC236}">
                <a16:creationId xmlns:a16="http://schemas.microsoft.com/office/drawing/2014/main" id="{17BC7C5F-BD5E-42E6-B52C-FEE3EFCF6BD0}"/>
              </a:ext>
            </a:extLst>
          </p:cNvPr>
          <p:cNvSpPr/>
          <p:nvPr userDrawn="1"/>
        </p:nvSpPr>
        <p:spPr>
          <a:xfrm rot="5400000">
            <a:off x="11744236" y="620477"/>
            <a:ext cx="97648" cy="99582"/>
          </a:xfrm>
          <a:prstGeom prst="rect">
            <a:avLst/>
          </a:prstGeom>
          <a:solidFill>
            <a:schemeClr val="tx1">
              <a:alpha val="2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5" name="Rectangle 14">
            <a:extLst>
              <a:ext uri="{FF2B5EF4-FFF2-40B4-BE49-F238E27FC236}">
                <a16:creationId xmlns:a16="http://schemas.microsoft.com/office/drawing/2014/main" id="{9843A406-67E2-48C1-8169-1C8D60A3DCE7}"/>
              </a:ext>
            </a:extLst>
          </p:cNvPr>
          <p:cNvSpPr/>
          <p:nvPr userDrawn="1"/>
        </p:nvSpPr>
        <p:spPr>
          <a:xfrm rot="5400000">
            <a:off x="301723" y="6132704"/>
            <a:ext cx="178857" cy="18239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6" name="Rectangle 15">
            <a:extLst>
              <a:ext uri="{FF2B5EF4-FFF2-40B4-BE49-F238E27FC236}">
                <a16:creationId xmlns:a16="http://schemas.microsoft.com/office/drawing/2014/main" id="{FDE4EC2C-4FD7-4805-9A9C-6855E93CACBC}"/>
              </a:ext>
            </a:extLst>
          </p:cNvPr>
          <p:cNvSpPr/>
          <p:nvPr userDrawn="1"/>
        </p:nvSpPr>
        <p:spPr>
          <a:xfrm rot="5400000">
            <a:off x="478473" y="6311063"/>
            <a:ext cx="97648" cy="9958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grpSp>
        <p:nvGrpSpPr>
          <p:cNvPr id="17" name="Graphic 5">
            <a:extLst>
              <a:ext uri="{FF2B5EF4-FFF2-40B4-BE49-F238E27FC236}">
                <a16:creationId xmlns:a16="http://schemas.microsoft.com/office/drawing/2014/main" id="{DCACDBB0-BD96-446C-8F63-C56E4AA10FBD}"/>
              </a:ext>
            </a:extLst>
          </p:cNvPr>
          <p:cNvGrpSpPr/>
          <p:nvPr/>
        </p:nvGrpSpPr>
        <p:grpSpPr>
          <a:xfrm>
            <a:off x="11067851" y="6558561"/>
            <a:ext cx="397591" cy="148870"/>
            <a:chOff x="11067851" y="6558561"/>
            <a:chExt cx="397591" cy="148870"/>
          </a:xfrm>
          <a:solidFill>
            <a:srgbClr val="FFFFFF"/>
          </a:solidFill>
        </p:grpSpPr>
        <p:sp>
          <p:nvSpPr>
            <p:cNvPr id="18" name="Freeform: Shape 17">
              <a:extLst>
                <a:ext uri="{FF2B5EF4-FFF2-40B4-BE49-F238E27FC236}">
                  <a16:creationId xmlns:a16="http://schemas.microsoft.com/office/drawing/2014/main" id="{6DDA478C-FA0B-420C-8FA6-E4CEF209BD3D}"/>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19" name="Freeform: Shape 18">
              <a:extLst>
                <a:ext uri="{FF2B5EF4-FFF2-40B4-BE49-F238E27FC236}">
                  <a16:creationId xmlns:a16="http://schemas.microsoft.com/office/drawing/2014/main" id="{C1DC0280-6820-4D16-A114-14D8D812593E}"/>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0" name="Freeform: Shape 19">
              <a:extLst>
                <a:ext uri="{FF2B5EF4-FFF2-40B4-BE49-F238E27FC236}">
                  <a16:creationId xmlns:a16="http://schemas.microsoft.com/office/drawing/2014/main" id="{E8C66070-2519-4C7A-838E-F2AA02C24FF5}"/>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1" name="Freeform: Shape 20">
              <a:extLst>
                <a:ext uri="{FF2B5EF4-FFF2-40B4-BE49-F238E27FC236}">
                  <a16:creationId xmlns:a16="http://schemas.microsoft.com/office/drawing/2014/main" id="{9FD32CAD-71E5-44E4-9867-E89FC564CC6B}"/>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3719" r:id="rId1"/>
    <p:sldLayoutId id="2147483783" r:id="rId2"/>
    <p:sldLayoutId id="2147483766" r:id="rId3"/>
    <p:sldLayoutId id="2147483756" r:id="rId4"/>
    <p:sldLayoutId id="2147483759" r:id="rId5"/>
    <p:sldLayoutId id="2147483755" r:id="rId6"/>
    <p:sldLayoutId id="2147483722" r:id="rId7"/>
    <p:sldLayoutId id="2147483778" r:id="rId8"/>
    <p:sldLayoutId id="2147483724" r:id="rId9"/>
    <p:sldLayoutId id="2147483751" r:id="rId10"/>
    <p:sldLayoutId id="2147483730" r:id="rId11"/>
    <p:sldLayoutId id="2147483754" r:id="rId12"/>
    <p:sldLayoutId id="2147483761" r:id="rId13"/>
    <p:sldLayoutId id="2147483749" r:id="rId14"/>
    <p:sldLayoutId id="2147483746" r:id="rId15"/>
    <p:sldLayoutId id="2147483747" r:id="rId16"/>
    <p:sldLayoutId id="2147483769" r:id="rId17"/>
    <p:sldLayoutId id="2147483768" r:id="rId18"/>
    <p:sldLayoutId id="2147483723" r:id="rId19"/>
    <p:sldLayoutId id="2147483782" r:id="rId20"/>
    <p:sldLayoutId id="2147483771" r:id="rId21"/>
    <p:sldLayoutId id="2147483772" r:id="rId22"/>
    <p:sldLayoutId id="2147483745" r:id="rId23"/>
    <p:sldLayoutId id="2147483780" r:id="rId24"/>
    <p:sldLayoutId id="2147483744" r:id="rId25"/>
    <p:sldLayoutId id="2147483750" r:id="rId26"/>
    <p:sldLayoutId id="2147483784"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One Display Regular" panose="020B0503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teams.microsoft.com/l/team/19%3anE6qIZWoV1D-LYtm8lH89PPGe7aqUrDJHQPsgUYumQ81%40thread.tacv2/conversations?groupId=a3f8665c-00c5-4a34-840f-92d26bd60d71&amp;tenantId=46c98d88-e344-4ed4-8496-4ed7712e255d"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teams.microsoft.com/l/file/C2855FF1-4801-4ECF-8059-D6F5688AEFB3?tenantId=46c98d88-e344-4ed4-8496-4ed7712e255d&amp;fileType=pptx&amp;objectUrl=https%3A%2F%2Fintel.sharepoint.com%2Fsites%2Fchipletstandardization%2FShared%20Documents%2FGeneral%2FStandardization%2FLogicalProtocolPHYInterface%2FCXI_protocolLogic_ww33.pptx&amp;baseUrl=https%3A%2F%2Fintel.sharepoint.com%2Fsites%2Fchipletstandardization&amp;serviceName=teams&amp;threadId=19:nE6qIZWoV1D-LYtm8lH89PPGe7aqUrDJHQPsgUYumQ81@thread.tacv2&amp;groupId=a3f8665c-00c5-4a34-840f-92d26bd60d71" TargetMode="External"/><Relationship Id="rId2" Type="http://schemas.openxmlformats.org/officeDocument/2006/relationships/slideLayout" Target="../slideLayouts/slideLayout27.xml"/><Relationship Id="rId1" Type="http://schemas.openxmlformats.org/officeDocument/2006/relationships/themeOverride" Target="../theme/themeOverride2.xml"/><Relationship Id="rId5" Type="http://schemas.openxmlformats.org/officeDocument/2006/relationships/hyperlink" Target="https://teams.microsoft.com/l/file/48857378-1956-4A4F-8433-44E024B005FB?tenantId=46c98d88-e344-4ed4-8496-4ed7712e255d&amp;fileType=pptx&amp;objectUrl=https%3A%2F%2Fintel.sharepoint.com%2Fsites%2Fchipletstandardization%2FShared%20Documents%2FGeneral%2FStandardization%2FElectricalPhysical%2F2021_WW33p3_CXi_Spec_Phy_Elec_rev0p5_WIP.pptx&amp;baseUrl=https%3A%2F%2Fintel.sharepoint.com%2Fsites%2Fchipletstandardization&amp;serviceName=teams&amp;threadId=19:nE6qIZWoV1D-LYtm8lH89PPGe7aqUrDJHQPsgUYumQ81@thread.tacv2&amp;groupId=a3f8665c-00c5-4a34-840f-92d26bd60d71" TargetMode="External"/><Relationship Id="rId4" Type="http://schemas.openxmlformats.org/officeDocument/2006/relationships/hyperlink" Target="https://teams.microsoft.com/l/file/FE5DF3C0-4A66-400D-A99C-4A93B0460C8C?tenantId=46c98d88-e344-4ed4-8496-4ed7712e255d&amp;fileType=pptx&amp;objectUrl=https%3A%2F%2Fintel.sharepoint.com%2Fsites%2Fchipletstandardization%2FShared%20Documents%2FGeneral%2FStandardization%2FComboPHY%20for%20CXI%20and%20AIB%20interop.pptx&amp;baseUrl=https%3A%2F%2Fintel.sharepoint.com%2Fsites%2Fchipletstandardization&amp;serviceName=teams&amp;threadId=19:nE6qIZWoV1D-LYtm8lH89PPGe7aqUrDJHQPsgUYumQ81@thread.tacv2&amp;groupId=a3f8665c-00c5-4a34-840f-92d26bd60d7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github.com/google/open-chiplet/blob/main/docs/open-chiplet.md"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9AC6-6DA4-49CD-86B7-5FE8C8FB7243}"/>
              </a:ext>
            </a:extLst>
          </p:cNvPr>
          <p:cNvSpPr>
            <a:spLocks noGrp="1"/>
          </p:cNvSpPr>
          <p:nvPr>
            <p:ph type="title"/>
          </p:nvPr>
        </p:nvSpPr>
        <p:spPr>
          <a:xfrm>
            <a:off x="1468407" y="2667000"/>
            <a:ext cx="9268419" cy="1091827"/>
          </a:xfrm>
        </p:spPr>
        <p:txBody>
          <a:bodyPr/>
          <a:lstStyle/>
          <a:p>
            <a:r>
              <a:rPr lang="en-US" sz="6000" dirty="0" err="1"/>
              <a:t>CXi</a:t>
            </a:r>
            <a:r>
              <a:rPr lang="en-US" sz="6000" dirty="0"/>
              <a:t> Initiative Summary</a:t>
            </a:r>
          </a:p>
        </p:txBody>
      </p:sp>
      <p:sp>
        <p:nvSpPr>
          <p:cNvPr id="4" name="Text Placeholder 3">
            <a:extLst>
              <a:ext uri="{FF2B5EF4-FFF2-40B4-BE49-F238E27FC236}">
                <a16:creationId xmlns:a16="http://schemas.microsoft.com/office/drawing/2014/main" id="{1C417184-9C56-445F-9E48-BAE6DC0BDBF5}"/>
              </a:ext>
            </a:extLst>
          </p:cNvPr>
          <p:cNvSpPr>
            <a:spLocks noGrp="1"/>
          </p:cNvSpPr>
          <p:nvPr>
            <p:ph type="body" sz="quarter" idx="27"/>
          </p:nvPr>
        </p:nvSpPr>
        <p:spPr>
          <a:xfrm>
            <a:off x="1481279" y="3595439"/>
            <a:ext cx="9256831" cy="326776"/>
          </a:xfrm>
        </p:spPr>
        <p:txBody>
          <a:bodyPr>
            <a:normAutofit/>
          </a:bodyPr>
          <a:lstStyle/>
          <a:p>
            <a:r>
              <a:rPr lang="en-US" sz="1600" dirty="0"/>
              <a:t>9/22/2021</a:t>
            </a:r>
          </a:p>
        </p:txBody>
      </p:sp>
      <p:sp>
        <p:nvSpPr>
          <p:cNvPr id="5" name="Text Placeholder 3">
            <a:extLst>
              <a:ext uri="{FF2B5EF4-FFF2-40B4-BE49-F238E27FC236}">
                <a16:creationId xmlns:a16="http://schemas.microsoft.com/office/drawing/2014/main" id="{D7F005F5-45A9-469C-95B9-0C340951D514}"/>
              </a:ext>
            </a:extLst>
          </p:cNvPr>
          <p:cNvSpPr txBox="1">
            <a:spLocks/>
          </p:cNvSpPr>
          <p:nvPr/>
        </p:nvSpPr>
        <p:spPr>
          <a:xfrm>
            <a:off x="1467584" y="4038600"/>
            <a:ext cx="9256831" cy="144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l" defTabSz="609600" latinLnBrk="0">
              <a:lnSpc>
                <a:spcPct val="100000"/>
              </a:lnSpc>
              <a:spcBef>
                <a:spcPts val="1200"/>
              </a:spcBef>
              <a:spcAft>
                <a:spcPts val="0"/>
              </a:spcAft>
              <a:buClrTx/>
              <a:buSzTx/>
              <a:buFont typeface="Wingdings" pitchFamily="2" charset="2"/>
              <a:buNone/>
              <a:tabLst/>
              <a:defRPr sz="1800" b="0" i="0" u="none" strike="noStrike" cap="none" spc="0" baseline="0">
                <a:solidFill>
                  <a:schemeClr val="bg1"/>
                </a:solidFill>
                <a:uFillTx/>
                <a:latin typeface="IntelOne Display Medium" panose="020B0703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r>
              <a:rPr lang="en-US" sz="1400" dirty="0">
                <a:latin typeface="+mj-lt"/>
                <a:ea typeface="Intel Clear"/>
                <a:cs typeface="Intel Clear"/>
              </a:rPr>
              <a:t>Rob Munoz on behalf of rest of </a:t>
            </a:r>
            <a:r>
              <a:rPr lang="en-US" sz="1400" dirty="0" err="1">
                <a:latin typeface="+mj-lt"/>
                <a:ea typeface="Intel Clear"/>
                <a:cs typeface="Intel Clear"/>
              </a:rPr>
              <a:t>CXi</a:t>
            </a:r>
            <a:r>
              <a:rPr lang="en-US" sz="1400" dirty="0">
                <a:latin typeface="+mj-lt"/>
                <a:ea typeface="Intel Clear"/>
                <a:cs typeface="Intel Clear"/>
              </a:rPr>
              <a:t> Team (Jay Desai, Josh Fryman, Dave Kehlet, Tang Lai Guan, Kurt Lender, Ravi Mahajan, Anki Nalamalpu, Peter Onufryk, Gerald Pasdast, Sandeep Sane, Debendra Das Sharma, Tom Stachura, Steve Van Doren, Joe Wu, Swadesh Choudhary, Kemal Aygun, Narasimha Lanka)</a:t>
            </a:r>
          </a:p>
        </p:txBody>
      </p:sp>
    </p:spTree>
    <p:extLst>
      <p:ext uri="{BB962C8B-B14F-4D97-AF65-F5344CB8AC3E}">
        <p14:creationId xmlns:p14="http://schemas.microsoft.com/office/powerpoint/2010/main" val="236699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72D7-D648-4597-9917-0970A5AA0CBF}"/>
              </a:ext>
            </a:extLst>
          </p:cNvPr>
          <p:cNvSpPr>
            <a:spLocks noGrp="1"/>
          </p:cNvSpPr>
          <p:nvPr>
            <p:ph type="title"/>
          </p:nvPr>
        </p:nvSpPr>
        <p:spPr/>
        <p:txBody>
          <a:bodyPr/>
          <a:lstStyle/>
          <a:p>
            <a:r>
              <a:rPr lang="en-US" dirty="0" err="1"/>
              <a:t>CXi</a:t>
            </a:r>
            <a:r>
              <a:rPr lang="en-US" dirty="0"/>
              <a:t> Standardization</a:t>
            </a:r>
          </a:p>
        </p:txBody>
      </p:sp>
      <p:sp>
        <p:nvSpPr>
          <p:cNvPr id="3" name="Content Placeholder 2">
            <a:extLst>
              <a:ext uri="{FF2B5EF4-FFF2-40B4-BE49-F238E27FC236}">
                <a16:creationId xmlns:a16="http://schemas.microsoft.com/office/drawing/2014/main" id="{6599F3CB-6EF6-4445-9E14-F60C37E630C7}"/>
              </a:ext>
            </a:extLst>
          </p:cNvPr>
          <p:cNvSpPr>
            <a:spLocks noGrp="1"/>
          </p:cNvSpPr>
          <p:nvPr>
            <p:ph sz="quarter" idx="28"/>
          </p:nvPr>
        </p:nvSpPr>
        <p:spPr>
          <a:xfrm>
            <a:off x="6477002" y="1295400"/>
            <a:ext cx="5105184" cy="5029201"/>
          </a:xfrm>
        </p:spPr>
        <p:txBody>
          <a:bodyPr>
            <a:noAutofit/>
          </a:bodyPr>
          <a:lstStyle/>
          <a:p>
            <a:pPr>
              <a:lnSpc>
                <a:spcPts val="1400"/>
              </a:lnSpc>
              <a:spcBef>
                <a:spcPts val="1100"/>
              </a:spcBef>
            </a:pPr>
            <a:r>
              <a:rPr lang="en-US" sz="1800" b="1" dirty="0">
                <a:latin typeface="+mn-lt"/>
              </a:rPr>
              <a:t>Initial Focus</a:t>
            </a:r>
          </a:p>
          <a:p>
            <a:pPr lvl="1">
              <a:lnSpc>
                <a:spcPts val="1400"/>
              </a:lnSpc>
              <a:spcBef>
                <a:spcPts val="1100"/>
              </a:spcBef>
            </a:pPr>
            <a:r>
              <a:rPr lang="en-US" sz="1400" b="1" dirty="0">
                <a:latin typeface="+mn-lt"/>
              </a:rPr>
              <a:t>Physical Layer: </a:t>
            </a:r>
            <a:r>
              <a:rPr lang="en-US" sz="1400" dirty="0"/>
              <a:t>Die-to-Die I/O with industry leading KPIs</a:t>
            </a:r>
          </a:p>
          <a:p>
            <a:pPr lvl="1">
              <a:lnSpc>
                <a:spcPts val="1400"/>
              </a:lnSpc>
              <a:spcBef>
                <a:spcPts val="1100"/>
              </a:spcBef>
            </a:pPr>
            <a:r>
              <a:rPr lang="en-US" sz="1400" b="1" dirty="0">
                <a:latin typeface="+mn-lt"/>
              </a:rPr>
              <a:t>Protocol: </a:t>
            </a:r>
            <a:r>
              <a:rPr lang="en-US" sz="1400" dirty="0"/>
              <a:t>CXL/PCIe for near term volume attach</a:t>
            </a:r>
          </a:p>
          <a:p>
            <a:pPr lvl="2">
              <a:lnSpc>
                <a:spcPts val="1400"/>
              </a:lnSpc>
              <a:spcBef>
                <a:spcPts val="1100"/>
              </a:spcBef>
            </a:pPr>
            <a:r>
              <a:rPr lang="en-US" sz="1400" dirty="0"/>
              <a:t>SoC construction issues are addressed since CXL/PCIe is a board-to-board interface</a:t>
            </a:r>
          </a:p>
          <a:p>
            <a:pPr lvl="2">
              <a:lnSpc>
                <a:spcPts val="1400"/>
              </a:lnSpc>
              <a:spcBef>
                <a:spcPts val="1100"/>
              </a:spcBef>
            </a:pPr>
            <a:r>
              <a:rPr lang="en-US" sz="1400" dirty="0"/>
              <a:t>CXL/PCIe addresses common use cases</a:t>
            </a:r>
          </a:p>
          <a:p>
            <a:pPr lvl="3">
              <a:lnSpc>
                <a:spcPts val="1400"/>
              </a:lnSpc>
              <a:spcBef>
                <a:spcPts val="1100"/>
              </a:spcBef>
            </a:pPr>
            <a:r>
              <a:rPr lang="en-US" sz="1400" dirty="0"/>
              <a:t>I/O attach with PCIe/CXL.io </a:t>
            </a:r>
          </a:p>
          <a:p>
            <a:pPr lvl="3">
              <a:lnSpc>
                <a:spcPts val="1400"/>
              </a:lnSpc>
              <a:spcBef>
                <a:spcPts val="1100"/>
              </a:spcBef>
            </a:pPr>
            <a:r>
              <a:rPr lang="en-US" sz="1400" dirty="0"/>
              <a:t>Memory use cases are supported with </a:t>
            </a:r>
            <a:r>
              <a:rPr lang="en-US" sz="1400" dirty="0" err="1"/>
              <a:t>CXL.mem</a:t>
            </a:r>
            <a:endParaRPr lang="en-US" sz="1400" dirty="0"/>
          </a:p>
          <a:p>
            <a:pPr lvl="3">
              <a:lnSpc>
                <a:spcPts val="1400"/>
              </a:lnSpc>
              <a:spcBef>
                <a:spcPts val="1100"/>
              </a:spcBef>
            </a:pPr>
            <a:r>
              <a:rPr lang="en-US" sz="1400" dirty="0"/>
              <a:t>Accelerator use cases are supported with </a:t>
            </a:r>
            <a:r>
              <a:rPr lang="en-US" sz="1400" dirty="0" err="1"/>
              <a:t>CXL.cache</a:t>
            </a:r>
            <a:endParaRPr lang="en-US" sz="1400" dirty="0"/>
          </a:p>
          <a:p>
            <a:pPr>
              <a:lnSpc>
                <a:spcPts val="1400"/>
              </a:lnSpc>
              <a:spcBef>
                <a:spcPts val="1100"/>
              </a:spcBef>
            </a:pPr>
            <a:r>
              <a:rPr lang="en-US" sz="1800" dirty="0"/>
              <a:t>Future</a:t>
            </a:r>
          </a:p>
          <a:p>
            <a:pPr lvl="1">
              <a:lnSpc>
                <a:spcPts val="1400"/>
              </a:lnSpc>
              <a:spcBef>
                <a:spcPts val="1100"/>
              </a:spcBef>
            </a:pPr>
            <a:r>
              <a:rPr lang="en-US" sz="1400" dirty="0"/>
              <a:t>Other protocols</a:t>
            </a:r>
          </a:p>
          <a:p>
            <a:pPr lvl="1">
              <a:lnSpc>
                <a:spcPts val="1400"/>
              </a:lnSpc>
              <a:spcBef>
                <a:spcPts val="1100"/>
              </a:spcBef>
            </a:pPr>
            <a:r>
              <a:rPr lang="en-US" sz="1400" dirty="0"/>
              <a:t>SoC construction (part of other specs)</a:t>
            </a:r>
          </a:p>
          <a:p>
            <a:pPr lvl="1">
              <a:lnSpc>
                <a:spcPts val="1400"/>
              </a:lnSpc>
              <a:spcBef>
                <a:spcPts val="1100"/>
              </a:spcBef>
            </a:pPr>
            <a:r>
              <a:rPr lang="en-US" sz="1400" dirty="0"/>
              <a:t>Chiplet form factor</a:t>
            </a:r>
          </a:p>
          <a:p>
            <a:pPr lvl="1">
              <a:lnSpc>
                <a:spcPts val="1400"/>
              </a:lnSpc>
              <a:spcBef>
                <a:spcPts val="1100"/>
              </a:spcBef>
            </a:pPr>
            <a:r>
              <a:rPr lang="en-US" sz="1400" dirty="0"/>
              <a:t>Chiplet management</a:t>
            </a:r>
          </a:p>
        </p:txBody>
      </p:sp>
      <p:sp>
        <p:nvSpPr>
          <p:cNvPr id="5" name="Rectangle: Rounded Corners 4">
            <a:extLst>
              <a:ext uri="{FF2B5EF4-FFF2-40B4-BE49-F238E27FC236}">
                <a16:creationId xmlns:a16="http://schemas.microsoft.com/office/drawing/2014/main" id="{399F34E4-981A-4B1F-AB96-EAA194AA123D}"/>
              </a:ext>
            </a:extLst>
          </p:cNvPr>
          <p:cNvSpPr/>
          <p:nvPr/>
        </p:nvSpPr>
        <p:spPr>
          <a:xfrm>
            <a:off x="762000" y="4572000"/>
            <a:ext cx="4953000" cy="1447800"/>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00"/>
              </a:solidFill>
              <a:effectLst/>
              <a:uFillTx/>
              <a:latin typeface="Helvetica" panose="020B0604020202020204" pitchFamily="34" charset="0"/>
              <a:ea typeface="Helvetica Neue Medium"/>
              <a:cs typeface="Helvetica" panose="020B0604020202020204" pitchFamily="34" charset="0"/>
              <a:sym typeface="Helvetica Neue Medium"/>
            </a:endParaRPr>
          </a:p>
        </p:txBody>
      </p:sp>
      <p:pic>
        <p:nvPicPr>
          <p:cNvPr id="12" name="Picture 11">
            <a:extLst>
              <a:ext uri="{FF2B5EF4-FFF2-40B4-BE49-F238E27FC236}">
                <a16:creationId xmlns:a16="http://schemas.microsoft.com/office/drawing/2014/main" id="{34418BBA-C0F1-49A1-8BB9-7368BA40FD48}"/>
              </a:ext>
            </a:extLst>
          </p:cNvPr>
          <p:cNvPicPr>
            <a:picLocks noChangeAspect="1"/>
          </p:cNvPicPr>
          <p:nvPr/>
        </p:nvPicPr>
        <p:blipFill>
          <a:blip r:embed="rId2"/>
          <a:stretch>
            <a:fillRect/>
          </a:stretch>
        </p:blipFill>
        <p:spPr>
          <a:xfrm>
            <a:off x="914400" y="4691608"/>
            <a:ext cx="4648200" cy="1251992"/>
          </a:xfrm>
          <a:prstGeom prst="rect">
            <a:avLst/>
          </a:prstGeom>
        </p:spPr>
      </p:pic>
      <p:pic>
        <p:nvPicPr>
          <p:cNvPr id="7" name="Picture 6">
            <a:extLst>
              <a:ext uri="{FF2B5EF4-FFF2-40B4-BE49-F238E27FC236}">
                <a16:creationId xmlns:a16="http://schemas.microsoft.com/office/drawing/2014/main" id="{00DF2190-AA52-427D-9988-5EAF92EF37D3}"/>
              </a:ext>
            </a:extLst>
          </p:cNvPr>
          <p:cNvPicPr>
            <a:picLocks noChangeAspect="1"/>
          </p:cNvPicPr>
          <p:nvPr/>
        </p:nvPicPr>
        <p:blipFill>
          <a:blip r:embed="rId3"/>
          <a:stretch>
            <a:fillRect/>
          </a:stretch>
        </p:blipFill>
        <p:spPr>
          <a:xfrm>
            <a:off x="1301898" y="1430381"/>
            <a:ext cx="4007865" cy="2873830"/>
          </a:xfrm>
          <a:prstGeom prst="rect">
            <a:avLst/>
          </a:prstGeom>
        </p:spPr>
      </p:pic>
    </p:spTree>
    <p:extLst>
      <p:ext uri="{BB962C8B-B14F-4D97-AF65-F5344CB8AC3E}">
        <p14:creationId xmlns:p14="http://schemas.microsoft.com/office/powerpoint/2010/main" val="405821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C367-1622-4B8E-9B0A-970CAD54F591}"/>
              </a:ext>
            </a:extLst>
          </p:cNvPr>
          <p:cNvSpPr>
            <a:spLocks noGrp="1"/>
          </p:cNvSpPr>
          <p:nvPr>
            <p:ph type="title"/>
          </p:nvPr>
        </p:nvSpPr>
        <p:spPr/>
        <p:txBody>
          <a:bodyPr/>
          <a:lstStyle/>
          <a:p>
            <a:r>
              <a:rPr lang="en-US" dirty="0" err="1"/>
              <a:t>CXi</a:t>
            </a:r>
            <a:r>
              <a:rPr lang="en-US" dirty="0"/>
              <a:t> Die-to-Die I/O Characteristics</a:t>
            </a:r>
          </a:p>
        </p:txBody>
      </p:sp>
      <p:graphicFrame>
        <p:nvGraphicFramePr>
          <p:cNvPr id="5" name="Table 4">
            <a:extLst>
              <a:ext uri="{FF2B5EF4-FFF2-40B4-BE49-F238E27FC236}">
                <a16:creationId xmlns:a16="http://schemas.microsoft.com/office/drawing/2014/main" id="{5A5D2D46-4CF6-4867-AE98-3D8964DEEE13}"/>
              </a:ext>
            </a:extLst>
          </p:cNvPr>
          <p:cNvGraphicFramePr>
            <a:graphicFrameLocks noGrp="1"/>
          </p:cNvGraphicFramePr>
          <p:nvPr/>
        </p:nvGraphicFramePr>
        <p:xfrm>
          <a:off x="2055704" y="1380300"/>
          <a:ext cx="7498080" cy="4326903"/>
        </p:xfrm>
        <a:graphic>
          <a:graphicData uri="http://schemas.openxmlformats.org/drawingml/2006/table">
            <a:tbl>
              <a:tblPr/>
              <a:tblGrid>
                <a:gridCol w="2796674">
                  <a:extLst>
                    <a:ext uri="{9D8B030D-6E8A-4147-A177-3AD203B41FA5}">
                      <a16:colId xmlns:a16="http://schemas.microsoft.com/office/drawing/2014/main" val="542688070"/>
                    </a:ext>
                  </a:extLst>
                </a:gridCol>
                <a:gridCol w="2350703">
                  <a:extLst>
                    <a:ext uri="{9D8B030D-6E8A-4147-A177-3AD203B41FA5}">
                      <a16:colId xmlns:a16="http://schemas.microsoft.com/office/drawing/2014/main" val="62361255"/>
                    </a:ext>
                  </a:extLst>
                </a:gridCol>
                <a:gridCol w="2350703">
                  <a:extLst>
                    <a:ext uri="{9D8B030D-6E8A-4147-A177-3AD203B41FA5}">
                      <a16:colId xmlns:a16="http://schemas.microsoft.com/office/drawing/2014/main" val="1102372075"/>
                    </a:ext>
                  </a:extLst>
                </a:gridCol>
              </a:tblGrid>
              <a:tr h="729473">
                <a:tc>
                  <a:txBody>
                    <a:bodyPr/>
                    <a:lstStyle/>
                    <a:p>
                      <a:pPr algn="l" fontAlgn="b"/>
                      <a:r>
                        <a:rPr lang="en-US" sz="1100" b="1" i="0" u="none" strike="noStrike" dirty="0">
                          <a:solidFill>
                            <a:srgbClr val="FFFFFF"/>
                          </a:solidFill>
                          <a:effectLst/>
                          <a:latin typeface="Calibri" panose="020F0502020204030204" pitchFamily="34" charset="0"/>
                        </a:rPr>
                        <a:t>Column1</a:t>
                      </a:r>
                    </a:p>
                  </a:txBody>
                  <a:tcPr marL="9525" marR="9525" marT="9525"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FFFFFF"/>
                          </a:solidFill>
                          <a:effectLst/>
                          <a:latin typeface="Calibri" panose="020F0502020204030204" pitchFamily="34" charset="0"/>
                        </a:rPr>
                        <a:t>Lowest Cost</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(Organic)</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D2D I/O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b"/>
                      <a:r>
                        <a:rPr lang="en-US" sz="1800" b="1" i="0" u="none" strike="noStrike" dirty="0">
                          <a:solidFill>
                            <a:srgbClr val="FFFFFF"/>
                          </a:solidFill>
                          <a:effectLst/>
                          <a:latin typeface="Calibri" panose="020F0502020204030204" pitchFamily="34" charset="0"/>
                        </a:rPr>
                        <a:t>Best KPIs </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(Advanced Packaging)</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D2D I/O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1252371897"/>
                  </a:ext>
                </a:extLst>
              </a:tr>
              <a:tr h="234009">
                <a:tc>
                  <a:txBody>
                    <a:bodyPr/>
                    <a:lstStyle/>
                    <a:p>
                      <a:pPr marL="91440" algn="l" fontAlgn="ctr">
                        <a:spcBef>
                          <a:spcPts val="600"/>
                        </a:spcBef>
                      </a:pPr>
                      <a:r>
                        <a:rPr lang="en-US" sz="1200" b="0" i="0" u="none" strike="noStrike" dirty="0">
                          <a:solidFill>
                            <a:srgbClr val="FFFFFF"/>
                          </a:solidFill>
                          <a:effectLst/>
                          <a:latin typeface="Calibri" panose="020F0502020204030204" pitchFamily="34" charset="0"/>
                        </a:rPr>
                        <a:t>Bump Pitch</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a:solidFill>
                            <a:srgbClr val="000000"/>
                          </a:solidFill>
                          <a:effectLst/>
                          <a:latin typeface="Calibri" panose="020F0502020204030204" pitchFamily="34" charset="0"/>
                        </a:rPr>
                        <a:t>100um </a:t>
                      </a:r>
                      <a:r>
                        <a:rPr lang="en-US" sz="1200" b="0" i="0" u="none" strike="noStrike" dirty="0">
                          <a:solidFill>
                            <a:srgbClr val="000000"/>
                          </a:solidFill>
                          <a:effectLst/>
                          <a:latin typeface="Calibri" panose="020F0502020204030204" pitchFamily="34" charset="0"/>
                        </a:rPr>
                        <a:t>to 130um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25um to 55um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154455248"/>
                  </a:ext>
                </a:extLst>
              </a:tr>
              <a:tr h="234009">
                <a:tc>
                  <a:txBody>
                    <a:bodyPr/>
                    <a:lstStyle/>
                    <a:p>
                      <a:pPr marL="91440" algn="l" fontAlgn="ctr">
                        <a:spcBef>
                          <a:spcPts val="600"/>
                        </a:spcBef>
                      </a:pPr>
                      <a:r>
                        <a:rPr lang="en-US" sz="1200" b="0" i="0" u="none" strike="noStrike" dirty="0">
                          <a:solidFill>
                            <a:srgbClr val="FFFFFF"/>
                          </a:solidFill>
                          <a:effectLst/>
                          <a:latin typeface="Calibri" panose="020F0502020204030204" pitchFamily="34" charset="0"/>
                        </a:rPr>
                        <a:t>Data Rate (Gbps)</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4/8/16/32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4/8/12/16/32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915577"/>
                  </a:ext>
                </a:extLst>
              </a:tr>
              <a:tr h="234009">
                <a:tc>
                  <a:txBody>
                    <a:bodyPr/>
                    <a:lstStyle/>
                    <a:p>
                      <a:pPr marL="91440" algn="l" fontAlgn="ctr">
                        <a:spcBef>
                          <a:spcPts val="600"/>
                        </a:spcBef>
                      </a:pPr>
                      <a:r>
                        <a:rPr lang="en-US" sz="1200" b="0" i="0" u="none" strike="noStrike" dirty="0">
                          <a:solidFill>
                            <a:srgbClr val="FFFFFF"/>
                          </a:solidFill>
                          <a:effectLst/>
                          <a:latin typeface="Calibri" panose="020F0502020204030204" pitchFamily="34" charset="0"/>
                        </a:rPr>
                        <a:t>BW/shoreline TX + RX (GB/s/mm)</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30.9/61.7/123.4/246.8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1200" b="0" i="0" u="none" strike="noStrike" dirty="0">
                          <a:solidFill>
                            <a:srgbClr val="000000"/>
                          </a:solidFill>
                          <a:effectLst/>
                          <a:latin typeface="Calibri" panose="020F0502020204030204" pitchFamily="34" charset="0"/>
                        </a:rPr>
                        <a:t>164/328/492/656/920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2949284904"/>
                  </a:ext>
                </a:extLst>
              </a:tr>
              <a:tr h="234009">
                <a:tc>
                  <a:txBody>
                    <a:bodyPr/>
                    <a:lstStyle/>
                    <a:p>
                      <a:pPr marL="91440" algn="l" fontAlgn="ctr">
                        <a:spcBef>
                          <a:spcPts val="600"/>
                        </a:spcBef>
                      </a:pPr>
                      <a:r>
                        <a:rPr lang="en-US" sz="1200" b="0" i="0" u="none" strike="noStrike">
                          <a:solidFill>
                            <a:srgbClr val="FFFFFF"/>
                          </a:solidFill>
                          <a:effectLst/>
                          <a:latin typeface="Calibri" panose="020F0502020204030204" pitchFamily="34" charset="0"/>
                        </a:rPr>
                        <a:t>BW bump are TX + RX (GB/s/mm^2)</a:t>
                      </a:r>
                      <a:r>
                        <a:rPr lang="en-US" sz="1200" b="0" i="0" u="none" strike="noStrike" baseline="30000">
                          <a:solidFill>
                            <a:schemeClr val="bg1"/>
                          </a:solidFill>
                          <a:effectLst/>
                          <a:latin typeface="Calibri" panose="020F0502020204030204" pitchFamily="34" charset="0"/>
                        </a:rPr>
                        <a:t>*</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22/44/88/125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188/375/562/675/940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2972447"/>
                  </a:ext>
                </a:extLst>
              </a:tr>
              <a:tr h="668122">
                <a:tc>
                  <a:txBody>
                    <a:bodyPr/>
                    <a:lstStyle/>
                    <a:p>
                      <a:pPr marL="91440" algn="l" fontAlgn="ctr">
                        <a:spcBef>
                          <a:spcPts val="600"/>
                        </a:spcBef>
                      </a:pPr>
                      <a:r>
                        <a:rPr lang="en-US" sz="1200" b="0" i="0" u="none" strike="noStrike">
                          <a:solidFill>
                            <a:srgbClr val="FFFFFF"/>
                          </a:solidFill>
                          <a:effectLst/>
                          <a:latin typeface="Calibri" panose="020F0502020204030204" pitchFamily="34" charset="0"/>
                        </a:rPr>
                        <a:t>Energy Efficiency (</a:t>
                      </a:r>
                      <a:r>
                        <a:rPr lang="en-US" sz="1200" b="0" i="0" u="none" strike="noStrike" err="1">
                          <a:solidFill>
                            <a:srgbClr val="FFFFFF"/>
                          </a:solidFill>
                          <a:effectLst/>
                          <a:latin typeface="Calibri" panose="020F0502020204030204" pitchFamily="34" charset="0"/>
                        </a:rPr>
                        <a:t>pJ</a:t>
                      </a:r>
                      <a:r>
                        <a:rPr lang="en-US" sz="1200" b="0" i="0" u="none" strike="noStrike">
                          <a:solidFill>
                            <a:srgbClr val="FFFFFF"/>
                          </a:solidFill>
                          <a:effectLst/>
                          <a:latin typeface="Calibri" panose="020F0502020204030204" pitchFamily="34" charset="0"/>
                        </a:rPr>
                        <a:t>/b)</a:t>
                      </a:r>
                      <a:r>
                        <a:rPr lang="en-US" sz="1200" b="0" i="0" u="none" strike="noStrike" baseline="30000">
                          <a:solidFill>
                            <a:schemeClr val="bg1"/>
                          </a:solidFill>
                          <a:effectLst/>
                          <a:latin typeface="Calibri" panose="020F0502020204030204" pitchFamily="34" charset="0"/>
                        </a:rPr>
                        <a:t> *</a:t>
                      </a:r>
                      <a:endParaRPr lang="en-US" sz="1200" b="0" i="0" u="none" strike="noStrike">
                        <a:solidFill>
                          <a:srgbClr val="FFFFFF"/>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0.5 (4 GT/s, short reach)</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1.0 (</a:t>
                      </a:r>
                      <a:r>
                        <a:rPr lang="nl-NL" sz="1200" b="0" i="0" u="none" strike="noStrike" dirty="0">
                          <a:solidFill>
                            <a:srgbClr val="000000"/>
                          </a:solidFill>
                          <a:effectLst/>
                          <a:latin typeface="Symbol" panose="05050102010706020507" pitchFamily="18" charset="2"/>
                        </a:rPr>
                        <a:t>£</a:t>
                      </a:r>
                      <a:r>
                        <a:rPr lang="nl-NL" sz="1200" b="0"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16 GT/s, long reach)</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1.25 (32 GT/s, long reach)</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nl-NL" sz="1200" b="0" i="0" u="none" strike="noStrike" dirty="0">
                          <a:solidFill>
                            <a:srgbClr val="000000"/>
                          </a:solidFill>
                          <a:effectLst/>
                          <a:latin typeface="Calibri" panose="020F0502020204030204" pitchFamily="34" charset="0"/>
                        </a:rPr>
                        <a:t>0.5 (</a:t>
                      </a:r>
                      <a:r>
                        <a:rPr lang="nl-NL" sz="1200" b="0" i="0" u="none" strike="noStrike" dirty="0">
                          <a:solidFill>
                            <a:srgbClr val="000000"/>
                          </a:solidFill>
                          <a:effectLst/>
                          <a:latin typeface="Symbol" panose="05050102010706020507" pitchFamily="18" charset="2"/>
                        </a:rPr>
                        <a:t>£</a:t>
                      </a:r>
                      <a:r>
                        <a:rPr lang="nl-NL" sz="1200" b="0" i="0" u="none" strike="noStrike" dirty="0">
                          <a:solidFill>
                            <a:srgbClr val="000000"/>
                          </a:solidFill>
                          <a:effectLst/>
                          <a:latin typeface="Calibri" panose="020F0502020204030204" pitchFamily="34" charset="0"/>
                        </a:rPr>
                        <a:t> 12 GT/s)</a:t>
                      </a:r>
                      <a:br>
                        <a:rPr lang="nl-NL" sz="1200" b="0" i="0" u="none" strike="noStrike" dirty="0">
                          <a:solidFill>
                            <a:srgbClr val="000000"/>
                          </a:solidFill>
                          <a:effectLst/>
                          <a:latin typeface="Calibri" panose="020F0502020204030204" pitchFamily="34" charset="0"/>
                        </a:rPr>
                      </a:br>
                      <a:r>
                        <a:rPr lang="nl-NL" sz="1200" b="0" i="0" u="none" strike="noStrike" dirty="0">
                          <a:solidFill>
                            <a:srgbClr val="000000"/>
                          </a:solidFill>
                          <a:effectLst/>
                          <a:latin typeface="Calibri" panose="020F0502020204030204" pitchFamily="34" charset="0"/>
                        </a:rPr>
                        <a:t>0.6 (</a:t>
                      </a:r>
                      <a:r>
                        <a:rPr lang="nl-NL" sz="1200" b="0" i="0" u="none" strike="noStrike" dirty="0">
                          <a:solidFill>
                            <a:srgbClr val="000000"/>
                          </a:solidFill>
                          <a:effectLst/>
                          <a:latin typeface="Symbol" panose="05050102010706020507" pitchFamily="18" charset="2"/>
                        </a:rPr>
                        <a:t>³ </a:t>
                      </a:r>
                      <a:r>
                        <a:rPr lang="nl-NL" sz="1200" b="0" i="0" u="none" strike="noStrike" dirty="0">
                          <a:solidFill>
                            <a:srgbClr val="000000"/>
                          </a:solidFill>
                          <a:effectLst/>
                          <a:latin typeface="Calibri" panose="020F0502020204030204" pitchFamily="34" charset="0"/>
                        </a:rPr>
                        <a:t>16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1153222433"/>
                  </a:ext>
                </a:extLst>
              </a:tr>
              <a:tr h="640080">
                <a:tc>
                  <a:txBody>
                    <a:bodyPr/>
                    <a:lstStyle/>
                    <a:p>
                      <a:pPr marL="91440" algn="l" fontAlgn="ctr">
                        <a:spcBef>
                          <a:spcPts val="600"/>
                        </a:spcBef>
                      </a:pPr>
                      <a:r>
                        <a:rPr lang="en-US" sz="1200" b="0" i="0" u="none" strike="noStrike" dirty="0">
                          <a:solidFill>
                            <a:srgbClr val="FFFFFF"/>
                          </a:solidFill>
                          <a:effectLst/>
                          <a:latin typeface="Calibri" panose="020F0502020204030204" pitchFamily="34" charset="0"/>
                        </a:rPr>
                        <a:t>Raw BER</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1e-27 (</a:t>
                      </a:r>
                      <a:r>
                        <a:rPr lang="en-US" sz="1200" b="0" i="0" u="none" strike="noStrike" dirty="0">
                          <a:solidFill>
                            <a:srgbClr val="000000"/>
                          </a:solidFill>
                          <a:effectLst/>
                          <a:latin typeface="Symbol" panose="05050102010706020507" pitchFamily="18" charset="2"/>
                        </a:rPr>
                        <a:t>£ 8</a:t>
                      </a:r>
                      <a:r>
                        <a:rPr lang="en-US" sz="1200" b="0" i="0" u="none" strike="noStrike" dirty="0">
                          <a:solidFill>
                            <a:srgbClr val="000000"/>
                          </a:solidFill>
                          <a:effectLst/>
                          <a:latin typeface="Calibri" panose="020F0502020204030204" pitchFamily="34" charset="0"/>
                        </a:rPr>
                        <a:t> GT/s)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1e-15  (</a:t>
                      </a:r>
                      <a:r>
                        <a:rPr lang="en-US" sz="1200" b="0" i="0" u="none" strike="noStrike" dirty="0">
                          <a:solidFill>
                            <a:srgbClr val="000000"/>
                          </a:solidFill>
                          <a:effectLst/>
                          <a:latin typeface="Symbol" panose="05050102010706020507" pitchFamily="18" charset="2"/>
                        </a:rPr>
                        <a:t>&gt; </a:t>
                      </a:r>
                      <a:r>
                        <a:rPr lang="en-US" sz="1200" b="0" i="0" u="none" strike="noStrike" dirty="0">
                          <a:solidFill>
                            <a:srgbClr val="000000"/>
                          </a:solidFill>
                          <a:effectLst/>
                          <a:latin typeface="Calibri" panose="020F0502020204030204" pitchFamily="34" charset="0"/>
                        </a:rPr>
                        <a:t>8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200" b="0" i="0" u="none" strike="noStrike" dirty="0">
                          <a:solidFill>
                            <a:srgbClr val="000000"/>
                          </a:solidFill>
                          <a:effectLst/>
                          <a:latin typeface="Calibri" panose="020F0502020204030204" pitchFamily="34" charset="0"/>
                        </a:rPr>
                        <a:t>1e-27 (</a:t>
                      </a:r>
                      <a:r>
                        <a:rPr lang="pt-BR" sz="1200" b="0" i="0" u="none" strike="noStrike" dirty="0">
                          <a:solidFill>
                            <a:srgbClr val="000000"/>
                          </a:solidFill>
                          <a:effectLst/>
                          <a:latin typeface="Symbol" panose="05050102010706020507" pitchFamily="18" charset="2"/>
                        </a:rPr>
                        <a:t>£</a:t>
                      </a:r>
                      <a:r>
                        <a:rPr lang="pt-BR" sz="1200" b="0" i="0" u="none" strike="noStrike" dirty="0">
                          <a:solidFill>
                            <a:srgbClr val="000000"/>
                          </a:solidFill>
                          <a:effectLst/>
                          <a:latin typeface="Calibri" panose="020F0502020204030204" pitchFamily="34" charset="0"/>
                        </a:rPr>
                        <a:t> 12 GT/s)</a:t>
                      </a:r>
                      <a:br>
                        <a:rPr lang="pt-BR" sz="1200" b="0" i="0" u="none" strike="noStrike" dirty="0">
                          <a:solidFill>
                            <a:srgbClr val="000000"/>
                          </a:solidFill>
                          <a:effectLst/>
                          <a:latin typeface="Calibri" panose="020F0502020204030204" pitchFamily="34" charset="0"/>
                        </a:rPr>
                      </a:br>
                      <a:r>
                        <a:rPr lang="pt-BR" sz="1200" b="0" i="0" u="none" strike="noStrike" dirty="0">
                          <a:solidFill>
                            <a:srgbClr val="000000"/>
                          </a:solidFill>
                          <a:effectLst/>
                          <a:latin typeface="Calibri" panose="020F0502020204030204" pitchFamily="34" charset="0"/>
                        </a:rPr>
                        <a:t>1e-15  (</a:t>
                      </a:r>
                      <a:r>
                        <a:rPr lang="pt-BR" sz="1200" b="0" i="0" u="none" strike="noStrike" dirty="0">
                          <a:solidFill>
                            <a:srgbClr val="000000"/>
                          </a:solidFill>
                          <a:effectLst/>
                          <a:latin typeface="Symbol" panose="05050102010706020507" pitchFamily="18" charset="2"/>
                        </a:rPr>
                        <a:t>³ 16</a:t>
                      </a:r>
                      <a:r>
                        <a:rPr lang="pt-BR" sz="1200" b="0" i="0" u="none" strike="noStrike" dirty="0">
                          <a:solidFill>
                            <a:srgbClr val="000000"/>
                          </a:solidFill>
                          <a:effectLst/>
                          <a:latin typeface="Calibri" panose="020F0502020204030204" pitchFamily="34" charset="0"/>
                        </a:rPr>
                        <a:t>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6128278"/>
                  </a:ext>
                </a:extLst>
              </a:tr>
              <a:tr h="451064">
                <a:tc>
                  <a:txBody>
                    <a:bodyPr/>
                    <a:lstStyle/>
                    <a:p>
                      <a:pPr marL="91440" algn="l" fontAlgn="ctr">
                        <a:spcBef>
                          <a:spcPts val="600"/>
                        </a:spcBef>
                      </a:pPr>
                      <a:r>
                        <a:rPr lang="en-US" sz="1200" b="0" i="0" u="none" strike="noStrike">
                          <a:solidFill>
                            <a:srgbClr val="FFFFFF"/>
                          </a:solidFill>
                          <a:effectLst/>
                          <a:latin typeface="Calibri" panose="020F0502020204030204" pitchFamily="34" charset="0"/>
                        </a:rPr>
                        <a:t>Latency end-to-end TX + RX</a:t>
                      </a:r>
                      <a:br>
                        <a:rPr lang="en-US" sz="1200" b="0" i="0" u="none" strike="noStrike">
                          <a:solidFill>
                            <a:srgbClr val="FFFFFF"/>
                          </a:solidFill>
                          <a:effectLst/>
                          <a:latin typeface="Calibri" panose="020F0502020204030204" pitchFamily="34" charset="0"/>
                        </a:rPr>
                      </a:br>
                      <a:r>
                        <a:rPr lang="en-US" sz="1200" b="0" i="0" u="none" strike="noStrike">
                          <a:solidFill>
                            <a:srgbClr val="FFFFFF"/>
                          </a:solidFill>
                          <a:effectLst/>
                          <a:latin typeface="Calibri" panose="020F0502020204030204" pitchFamily="34" charset="0"/>
                        </a:rPr>
                        <a:t>(# clocks at GT/s )</a:t>
                      </a:r>
                      <a:r>
                        <a:rPr lang="en-US" sz="1200" b="0" i="0" u="none" strike="noStrike" baseline="30000">
                          <a:solidFill>
                            <a:schemeClr val="bg1"/>
                          </a:solidFill>
                          <a:effectLst/>
                          <a:latin typeface="Calibri" panose="020F0502020204030204" pitchFamily="34" charset="0"/>
                        </a:rPr>
                        <a:t> *</a:t>
                      </a:r>
                      <a:endParaRPr lang="en-US" sz="1200" b="0" i="0" u="none" strike="noStrike">
                        <a:solidFill>
                          <a:srgbClr val="FFFFFF"/>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gridSpan="2">
                  <a:txBody>
                    <a:bodyPr/>
                    <a:lstStyle/>
                    <a:p>
                      <a:pPr algn="ctr" fontAlgn="ctr"/>
                      <a:r>
                        <a:rPr lang="en-US" sz="1200" b="0" i="0" u="none" strike="noStrike" dirty="0">
                          <a:solidFill>
                            <a:srgbClr val="000000"/>
                          </a:solidFill>
                          <a:effectLst/>
                          <a:latin typeface="Calibri" panose="020F0502020204030204" pitchFamily="34" charset="0"/>
                        </a:rPr>
                        <a:t>12 data rate clocks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(1.5ns at 8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hMerge="1">
                  <a:txBody>
                    <a:bodyPr/>
                    <a:lstStyle/>
                    <a:p>
                      <a:endParaRPr lang="en-US"/>
                    </a:p>
                  </a:txBody>
                  <a:tcPr/>
                </a:tc>
                <a:extLst>
                  <a:ext uri="{0D108BD9-81ED-4DB2-BD59-A6C34878D82A}">
                    <a16:rowId xmlns:a16="http://schemas.microsoft.com/office/drawing/2014/main" val="1370526470"/>
                  </a:ext>
                </a:extLst>
              </a:tr>
              <a:tr h="451064">
                <a:tc>
                  <a:txBody>
                    <a:bodyPr/>
                    <a:lstStyle/>
                    <a:p>
                      <a:pPr marL="91440" algn="l" fontAlgn="ctr">
                        <a:spcBef>
                          <a:spcPts val="600"/>
                        </a:spcBef>
                      </a:pPr>
                      <a:r>
                        <a:rPr lang="en-US" sz="1200" b="0" i="0" u="none" strike="noStrike">
                          <a:solidFill>
                            <a:srgbClr val="FFFFFF"/>
                          </a:solidFill>
                          <a:effectLst/>
                          <a:latin typeface="Calibri" panose="020F0502020204030204" pitchFamily="34" charset="0"/>
                        </a:rPr>
                        <a:t>Idle entry/exit latency</a:t>
                      </a:r>
                      <a:r>
                        <a:rPr lang="en-US" sz="1200" b="0" i="0" u="none" strike="noStrike" baseline="30000">
                          <a:solidFill>
                            <a:schemeClr val="bg1"/>
                          </a:solidFill>
                          <a:effectLst/>
                          <a:latin typeface="Calibri" panose="020F0502020204030204" pitchFamily="34" charset="0"/>
                        </a:rPr>
                        <a:t>*</a:t>
                      </a:r>
                      <a:endParaRPr lang="en-US" sz="1200" b="0" i="0" u="none" strike="noStrike">
                        <a:solidFill>
                          <a:srgbClr val="FFFFFF"/>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gridSpan="2">
                  <a:txBody>
                    <a:bodyPr/>
                    <a:lstStyle/>
                    <a:p>
                      <a:pPr algn="ctr" fontAlgn="ctr"/>
                      <a:r>
                        <a:rPr lang="en-US" sz="1200" b="0" i="0" u="none" strike="noStrike" dirty="0">
                          <a:solidFill>
                            <a:srgbClr val="000000"/>
                          </a:solidFill>
                          <a:effectLst/>
                          <a:latin typeface="Calibri" panose="020F0502020204030204" pitchFamily="34" charset="0"/>
                        </a:rPr>
                        <a:t>1 cycle (</a:t>
                      </a:r>
                      <a:r>
                        <a:rPr lang="en-US" sz="1200" b="0" i="0" u="none" strike="noStrike" dirty="0">
                          <a:solidFill>
                            <a:srgbClr val="000000"/>
                          </a:solidFill>
                          <a:effectLst/>
                          <a:latin typeface="Symbol" panose="05050102010706020507" pitchFamily="18" charset="2"/>
                        </a:rPr>
                        <a:t>£</a:t>
                      </a:r>
                      <a:r>
                        <a:rPr lang="en-US" sz="1200" b="0" i="0" u="none" strike="noStrike" dirty="0">
                          <a:solidFill>
                            <a:srgbClr val="000000"/>
                          </a:solidFill>
                          <a:effectLst/>
                          <a:latin typeface="Calibri" panose="020F0502020204030204" pitchFamily="34" charset="0"/>
                        </a:rPr>
                        <a:t> 12 GT/s)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2 cycles (</a:t>
                      </a:r>
                      <a:r>
                        <a:rPr lang="en-US" sz="1200" b="0" i="0" u="none" strike="noStrike" dirty="0">
                          <a:solidFill>
                            <a:srgbClr val="000000"/>
                          </a:solidFill>
                          <a:effectLst/>
                          <a:latin typeface="Symbol" panose="05050102010706020507" pitchFamily="18" charset="2"/>
                        </a:rPr>
                        <a:t>³ </a:t>
                      </a:r>
                      <a:r>
                        <a:rPr lang="en-US" sz="1200" b="0" i="0" u="none" strike="noStrike" dirty="0">
                          <a:solidFill>
                            <a:srgbClr val="000000"/>
                          </a:solidFill>
                          <a:effectLst/>
                          <a:latin typeface="Calibri" panose="020F0502020204030204" pitchFamily="34" charset="0"/>
                        </a:rPr>
                        <a:t>16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671223173"/>
                  </a:ext>
                </a:extLst>
              </a:tr>
              <a:tr h="451064">
                <a:tc>
                  <a:txBody>
                    <a:bodyPr/>
                    <a:lstStyle/>
                    <a:p>
                      <a:pPr marL="91440" algn="l" fontAlgn="ctr">
                        <a:spcBef>
                          <a:spcPts val="600"/>
                        </a:spcBef>
                      </a:pPr>
                      <a:r>
                        <a:rPr lang="en-US" sz="1200" b="0" i="0" u="none" strike="noStrike">
                          <a:solidFill>
                            <a:srgbClr val="FFFFFF"/>
                          </a:solidFill>
                          <a:effectLst/>
                          <a:latin typeface="Calibri" panose="020F0502020204030204" pitchFamily="34" charset="0"/>
                        </a:rPr>
                        <a:t>Channel reach</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10mm (short reach)</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25mm (long reach)</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1200" b="0" i="0" u="none" strike="noStrike" dirty="0">
                          <a:solidFill>
                            <a:srgbClr val="000000"/>
                          </a:solidFill>
                          <a:effectLst/>
                          <a:latin typeface="Calibri" panose="020F0502020204030204" pitchFamily="34" charset="0"/>
                        </a:rPr>
                        <a:t>2mm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4134265822"/>
                  </a:ext>
                </a:extLst>
              </a:tr>
            </a:tbl>
          </a:graphicData>
        </a:graphic>
      </p:graphicFrame>
      <p:sp>
        <p:nvSpPr>
          <p:cNvPr id="3" name="TextBox 2">
            <a:extLst>
              <a:ext uri="{FF2B5EF4-FFF2-40B4-BE49-F238E27FC236}">
                <a16:creationId xmlns:a16="http://schemas.microsoft.com/office/drawing/2014/main" id="{ABE6E274-D1CA-460E-BFB6-EA1D5E8FB468}"/>
              </a:ext>
            </a:extLst>
          </p:cNvPr>
          <p:cNvSpPr txBox="1"/>
          <p:nvPr/>
        </p:nvSpPr>
        <p:spPr>
          <a:xfrm>
            <a:off x="801158" y="6089797"/>
            <a:ext cx="5151475" cy="3934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000" i="0" u="none" strike="noStrike" cap="none" spc="0" normalizeH="0" baseline="0">
                <a:ln>
                  <a:noFill/>
                </a:ln>
                <a:solidFill>
                  <a:schemeClr val="tx1"/>
                </a:solidFill>
                <a:effectLst/>
                <a:uFillTx/>
                <a:latin typeface="+mj-lt"/>
                <a:cs typeface="Arial" panose="020B0604020202020204" pitchFamily="34" charset="0"/>
                <a:sym typeface="Helvetica Neue"/>
              </a:rPr>
              <a:t>* Representative parameters based on “good” implementation and not specification</a:t>
            </a:r>
          </a:p>
        </p:txBody>
      </p:sp>
    </p:spTree>
    <p:extLst>
      <p:ext uri="{BB962C8B-B14F-4D97-AF65-F5344CB8AC3E}">
        <p14:creationId xmlns:p14="http://schemas.microsoft.com/office/powerpoint/2010/main" val="115328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ACC9112-81F4-4CCD-B2DB-9FF852190430}"/>
              </a:ext>
            </a:extLst>
          </p:cNvPr>
          <p:cNvGraphicFramePr>
            <a:graphicFrameLocks noGrp="1"/>
          </p:cNvGraphicFramePr>
          <p:nvPr/>
        </p:nvGraphicFramePr>
        <p:xfrm>
          <a:off x="831955" y="1210456"/>
          <a:ext cx="10613036" cy="52165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46904A6-83DA-461A-830B-F25668EF8753}"/>
              </a:ext>
            </a:extLst>
          </p:cNvPr>
          <p:cNvSpPr>
            <a:spLocks noGrp="1"/>
          </p:cNvSpPr>
          <p:nvPr>
            <p:ph type="title"/>
          </p:nvPr>
        </p:nvSpPr>
        <p:spPr/>
        <p:txBody>
          <a:bodyPr/>
          <a:lstStyle/>
          <a:p>
            <a:r>
              <a:rPr lang="en-US" dirty="0"/>
              <a:t>Positioning of </a:t>
            </a:r>
            <a:r>
              <a:rPr lang="en-US" dirty="0" err="1"/>
              <a:t>CXi</a:t>
            </a:r>
            <a:endParaRPr lang="en-US" dirty="0"/>
          </a:p>
        </p:txBody>
      </p:sp>
      <p:grpSp>
        <p:nvGrpSpPr>
          <p:cNvPr id="19" name="Group 18">
            <a:extLst>
              <a:ext uri="{FF2B5EF4-FFF2-40B4-BE49-F238E27FC236}">
                <a16:creationId xmlns:a16="http://schemas.microsoft.com/office/drawing/2014/main" id="{81A11970-B372-4308-9C3E-B047ECFBCC3B}"/>
              </a:ext>
            </a:extLst>
          </p:cNvPr>
          <p:cNvGrpSpPr/>
          <p:nvPr/>
        </p:nvGrpSpPr>
        <p:grpSpPr>
          <a:xfrm>
            <a:off x="8008978" y="5861097"/>
            <a:ext cx="3351067" cy="474853"/>
            <a:chOff x="8356476" y="3746276"/>
            <a:chExt cx="3351067" cy="474853"/>
          </a:xfrm>
        </p:grpSpPr>
        <p:sp>
          <p:nvSpPr>
            <p:cNvPr id="20" name="TextBox 19">
              <a:extLst>
                <a:ext uri="{FF2B5EF4-FFF2-40B4-BE49-F238E27FC236}">
                  <a16:creationId xmlns:a16="http://schemas.microsoft.com/office/drawing/2014/main" id="{163C58FF-182A-4CB1-AC08-6BAB7A99B36D}"/>
                </a:ext>
              </a:extLst>
            </p:cNvPr>
            <p:cNvSpPr txBox="1"/>
            <p:nvPr/>
          </p:nvSpPr>
          <p:spPr>
            <a:xfrm>
              <a:off x="8589682" y="3746276"/>
              <a:ext cx="1518023" cy="2928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000" i="0" u="none" strike="noStrike" cap="none" spc="0" normalizeH="0" baseline="0" dirty="0">
                  <a:ln>
                    <a:noFill/>
                  </a:ln>
                  <a:solidFill>
                    <a:schemeClr val="tx1"/>
                  </a:solidFill>
                  <a:effectLst/>
                  <a:uFillTx/>
                  <a:cs typeface="Arial" panose="020B0604020202020204" pitchFamily="34" charset="0"/>
                  <a:sym typeface="Helvetica Neue"/>
                </a:rPr>
                <a:t>Organic</a:t>
              </a:r>
              <a:endParaRPr kumimoji="0" lang="en-US" sz="1100" i="0" u="none" strike="noStrike" cap="none" spc="0" normalizeH="0" baseline="0" dirty="0">
                <a:ln>
                  <a:noFill/>
                </a:ln>
                <a:solidFill>
                  <a:schemeClr val="tx1"/>
                </a:solidFill>
                <a:effectLst/>
                <a:uFillTx/>
                <a:cs typeface="Arial" panose="020B0604020202020204" pitchFamily="34" charset="0"/>
                <a:sym typeface="Helvetica Neue"/>
              </a:endParaRPr>
            </a:p>
          </p:txBody>
        </p:sp>
        <p:sp>
          <p:nvSpPr>
            <p:cNvPr id="21" name="Oval 20">
              <a:extLst>
                <a:ext uri="{FF2B5EF4-FFF2-40B4-BE49-F238E27FC236}">
                  <a16:creationId xmlns:a16="http://schemas.microsoft.com/office/drawing/2014/main" id="{82F720EB-56DB-4583-BE5A-3AEFC002C589}"/>
                </a:ext>
              </a:extLst>
            </p:cNvPr>
            <p:cNvSpPr/>
            <p:nvPr/>
          </p:nvSpPr>
          <p:spPr>
            <a:xfrm>
              <a:off x="8356476" y="3841296"/>
              <a:ext cx="98719" cy="102808"/>
            </a:xfrm>
            <a:prstGeom prst="ellipse">
              <a:avLst/>
            </a:prstGeom>
            <a:solidFill>
              <a:srgbClr val="FFC000"/>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2" name="Oval 21">
              <a:extLst>
                <a:ext uri="{FF2B5EF4-FFF2-40B4-BE49-F238E27FC236}">
                  <a16:creationId xmlns:a16="http://schemas.microsoft.com/office/drawing/2014/main" id="{C95A9AD9-69E9-4D95-B4B3-1ECE3A45DD69}"/>
                </a:ext>
              </a:extLst>
            </p:cNvPr>
            <p:cNvSpPr/>
            <p:nvPr/>
          </p:nvSpPr>
          <p:spPr>
            <a:xfrm>
              <a:off x="8356476" y="4023302"/>
              <a:ext cx="98719" cy="102808"/>
            </a:xfrm>
            <a:prstGeom prst="ellipse">
              <a:avLst/>
            </a:prstGeom>
            <a:solidFill>
              <a:srgbClr val="8FAADC"/>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a:p>
          </p:txBody>
        </p:sp>
        <p:sp>
          <p:nvSpPr>
            <p:cNvPr id="23" name="TextBox 22">
              <a:extLst>
                <a:ext uri="{FF2B5EF4-FFF2-40B4-BE49-F238E27FC236}">
                  <a16:creationId xmlns:a16="http://schemas.microsoft.com/office/drawing/2014/main" id="{7E1703F1-3A4B-426D-A0A9-7EFF203421C9}"/>
                </a:ext>
              </a:extLst>
            </p:cNvPr>
            <p:cNvSpPr txBox="1"/>
            <p:nvPr/>
          </p:nvSpPr>
          <p:spPr>
            <a:xfrm>
              <a:off x="8589682" y="3928282"/>
              <a:ext cx="1518023" cy="2928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000" i="0" u="none" strike="noStrike" cap="none" spc="0" normalizeH="0" baseline="0" dirty="0">
                  <a:ln>
                    <a:noFill/>
                  </a:ln>
                  <a:solidFill>
                    <a:schemeClr val="tx1"/>
                  </a:solidFill>
                  <a:effectLst/>
                  <a:uFillTx/>
                  <a:cs typeface="Arial" panose="020B0604020202020204" pitchFamily="34" charset="0"/>
                  <a:sym typeface="Helvetica Neue"/>
                </a:rPr>
                <a:t>Advanced Packaging</a:t>
              </a:r>
            </a:p>
          </p:txBody>
        </p:sp>
        <p:sp>
          <p:nvSpPr>
            <p:cNvPr id="24" name="TextBox 23">
              <a:extLst>
                <a:ext uri="{FF2B5EF4-FFF2-40B4-BE49-F238E27FC236}">
                  <a16:creationId xmlns:a16="http://schemas.microsoft.com/office/drawing/2014/main" id="{16E65F99-7F5A-480E-A480-F7E23F3DBD2A}"/>
                </a:ext>
              </a:extLst>
            </p:cNvPr>
            <p:cNvSpPr txBox="1"/>
            <p:nvPr/>
          </p:nvSpPr>
          <p:spPr>
            <a:xfrm>
              <a:off x="10189520" y="3746276"/>
              <a:ext cx="1518023" cy="2928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000" i="0" u="none" strike="noStrike" cap="none" spc="0" normalizeH="0" baseline="0" dirty="0" err="1">
                  <a:ln>
                    <a:noFill/>
                  </a:ln>
                  <a:solidFill>
                    <a:schemeClr val="tx1"/>
                  </a:solidFill>
                  <a:effectLst/>
                  <a:uFillTx/>
                  <a:cs typeface="Arial" panose="020B0604020202020204" pitchFamily="34" charset="0"/>
                  <a:sym typeface="Helvetica Neue"/>
                </a:rPr>
                <a:t>CXi</a:t>
              </a:r>
              <a:r>
                <a:rPr kumimoji="0" lang="en-US" sz="1000" i="0" u="none" strike="noStrike" cap="none" spc="0" normalizeH="0" baseline="0" dirty="0">
                  <a:ln>
                    <a:noFill/>
                  </a:ln>
                  <a:solidFill>
                    <a:schemeClr val="tx1"/>
                  </a:solidFill>
                  <a:effectLst/>
                  <a:uFillTx/>
                  <a:cs typeface="Arial" panose="020B0604020202020204" pitchFamily="34" charset="0"/>
                  <a:sym typeface="Helvetica Neue"/>
                </a:rPr>
                <a:t> Organic</a:t>
              </a:r>
              <a:endParaRPr kumimoji="0" lang="en-US" sz="1100" i="0" u="none" strike="noStrike" cap="none" spc="0" normalizeH="0" baseline="0" dirty="0">
                <a:ln>
                  <a:noFill/>
                </a:ln>
                <a:solidFill>
                  <a:schemeClr val="tx1"/>
                </a:solidFill>
                <a:effectLst/>
                <a:uFillTx/>
                <a:cs typeface="Arial" panose="020B0604020202020204" pitchFamily="34" charset="0"/>
                <a:sym typeface="Helvetica Neue"/>
              </a:endParaRPr>
            </a:p>
          </p:txBody>
        </p:sp>
        <p:sp>
          <p:nvSpPr>
            <p:cNvPr id="25" name="Oval 24">
              <a:extLst>
                <a:ext uri="{FF2B5EF4-FFF2-40B4-BE49-F238E27FC236}">
                  <a16:creationId xmlns:a16="http://schemas.microsoft.com/office/drawing/2014/main" id="{BCE060D0-C8B4-4B77-9893-592FE19E42AB}"/>
                </a:ext>
              </a:extLst>
            </p:cNvPr>
            <p:cNvSpPr/>
            <p:nvPr/>
          </p:nvSpPr>
          <p:spPr>
            <a:xfrm>
              <a:off x="9956314" y="3841296"/>
              <a:ext cx="98719" cy="102808"/>
            </a:xfrm>
            <a:prstGeom prst="ellipse">
              <a:avLst/>
            </a:prstGeom>
            <a:solidFill>
              <a:srgbClr val="FFC000"/>
            </a:solidFill>
            <a:ln w="190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6" name="Oval 25">
              <a:extLst>
                <a:ext uri="{FF2B5EF4-FFF2-40B4-BE49-F238E27FC236}">
                  <a16:creationId xmlns:a16="http://schemas.microsoft.com/office/drawing/2014/main" id="{733A5791-0E5B-48B3-8716-630E156BD245}"/>
                </a:ext>
              </a:extLst>
            </p:cNvPr>
            <p:cNvSpPr/>
            <p:nvPr/>
          </p:nvSpPr>
          <p:spPr>
            <a:xfrm>
              <a:off x="9956314" y="4023302"/>
              <a:ext cx="98719" cy="102808"/>
            </a:xfrm>
            <a:prstGeom prst="ellipse">
              <a:avLst/>
            </a:prstGeom>
            <a:solidFill>
              <a:srgbClr val="8FAADC"/>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a:p>
          </p:txBody>
        </p:sp>
        <p:sp>
          <p:nvSpPr>
            <p:cNvPr id="27" name="TextBox 26">
              <a:extLst>
                <a:ext uri="{FF2B5EF4-FFF2-40B4-BE49-F238E27FC236}">
                  <a16:creationId xmlns:a16="http://schemas.microsoft.com/office/drawing/2014/main" id="{FEE044BD-5F9D-4348-A701-3E2ACC030C56}"/>
                </a:ext>
              </a:extLst>
            </p:cNvPr>
            <p:cNvSpPr txBox="1"/>
            <p:nvPr/>
          </p:nvSpPr>
          <p:spPr>
            <a:xfrm>
              <a:off x="10189520" y="3928282"/>
              <a:ext cx="1518023" cy="2928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000" i="0" u="none" strike="noStrike" cap="none" spc="0" normalizeH="0" baseline="0" dirty="0" err="1">
                  <a:ln>
                    <a:noFill/>
                  </a:ln>
                  <a:solidFill>
                    <a:schemeClr val="tx1"/>
                  </a:solidFill>
                  <a:effectLst/>
                  <a:uFillTx/>
                  <a:cs typeface="Arial" panose="020B0604020202020204" pitchFamily="34" charset="0"/>
                  <a:sym typeface="Helvetica Neue"/>
                </a:rPr>
                <a:t>CXi</a:t>
              </a:r>
              <a:r>
                <a:rPr kumimoji="0" lang="en-US" sz="1000" i="0" u="none" strike="noStrike" cap="none" spc="0" normalizeH="0" baseline="0" dirty="0">
                  <a:ln>
                    <a:noFill/>
                  </a:ln>
                  <a:solidFill>
                    <a:schemeClr val="tx1"/>
                  </a:solidFill>
                  <a:effectLst/>
                  <a:uFillTx/>
                  <a:cs typeface="Arial" panose="020B0604020202020204" pitchFamily="34" charset="0"/>
                  <a:sym typeface="Helvetica Neue"/>
                </a:rPr>
                <a:t> Advanced Packaging</a:t>
              </a:r>
            </a:p>
          </p:txBody>
        </p:sp>
      </p:grpSp>
    </p:spTree>
    <p:extLst>
      <p:ext uri="{BB962C8B-B14F-4D97-AF65-F5344CB8AC3E}">
        <p14:creationId xmlns:p14="http://schemas.microsoft.com/office/powerpoint/2010/main" val="18715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CA92-BA8B-4AC8-BC4C-1F67265EB618}"/>
              </a:ext>
            </a:extLst>
          </p:cNvPr>
          <p:cNvSpPr>
            <a:spLocks noGrp="1"/>
          </p:cNvSpPr>
          <p:nvPr>
            <p:ph type="title"/>
          </p:nvPr>
        </p:nvSpPr>
        <p:spPr>
          <a:xfrm>
            <a:off x="571370" y="571500"/>
            <a:ext cx="4904921" cy="1257300"/>
          </a:xfrm>
        </p:spPr>
        <p:txBody>
          <a:bodyPr lIns="0" tIns="0" rIns="0" bIns="0" anchor="t">
            <a:noAutofit/>
          </a:bodyPr>
          <a:lstStyle/>
          <a:p>
            <a:r>
              <a:rPr lang="en-US">
                <a:latin typeface="IntelOne Display Regular"/>
                <a:ea typeface="Intel Clear Light"/>
                <a:cs typeface="Intel Clear Light"/>
              </a:rPr>
              <a:t>Possible IP Mapping</a:t>
            </a:r>
          </a:p>
        </p:txBody>
      </p:sp>
      <p:graphicFrame>
        <p:nvGraphicFramePr>
          <p:cNvPr id="5" name="Table 4">
            <a:extLst>
              <a:ext uri="{FF2B5EF4-FFF2-40B4-BE49-F238E27FC236}">
                <a16:creationId xmlns:a16="http://schemas.microsoft.com/office/drawing/2014/main" id="{68A429C8-B7B9-4816-B49C-498716767D8D}"/>
              </a:ext>
            </a:extLst>
          </p:cNvPr>
          <p:cNvGraphicFramePr>
            <a:graphicFrameLocks noGrp="1"/>
          </p:cNvGraphicFramePr>
          <p:nvPr>
            <p:extLst>
              <p:ext uri="{D42A27DB-BD31-4B8C-83A1-F6EECF244321}">
                <p14:modId xmlns:p14="http://schemas.microsoft.com/office/powerpoint/2010/main" val="2308601199"/>
              </p:ext>
            </p:extLst>
          </p:nvPr>
        </p:nvGraphicFramePr>
        <p:xfrm>
          <a:off x="6188314" y="384581"/>
          <a:ext cx="3988470" cy="2739753"/>
        </p:xfrm>
        <a:graphic>
          <a:graphicData uri="http://schemas.openxmlformats.org/drawingml/2006/table">
            <a:tbl>
              <a:tblPr/>
              <a:tblGrid>
                <a:gridCol w="1371600">
                  <a:extLst>
                    <a:ext uri="{9D8B030D-6E8A-4147-A177-3AD203B41FA5}">
                      <a16:colId xmlns:a16="http://schemas.microsoft.com/office/drawing/2014/main" val="3878731947"/>
                    </a:ext>
                  </a:extLst>
                </a:gridCol>
                <a:gridCol w="1308435">
                  <a:extLst>
                    <a:ext uri="{9D8B030D-6E8A-4147-A177-3AD203B41FA5}">
                      <a16:colId xmlns:a16="http://schemas.microsoft.com/office/drawing/2014/main" val="82622567"/>
                    </a:ext>
                  </a:extLst>
                </a:gridCol>
                <a:gridCol w="1308435">
                  <a:extLst>
                    <a:ext uri="{9D8B030D-6E8A-4147-A177-3AD203B41FA5}">
                      <a16:colId xmlns:a16="http://schemas.microsoft.com/office/drawing/2014/main" val="3635477631"/>
                    </a:ext>
                  </a:extLst>
                </a:gridCol>
              </a:tblGrid>
              <a:tr h="232667">
                <a:tc>
                  <a:txBody>
                    <a:bodyPr/>
                    <a:lstStyle/>
                    <a:p>
                      <a:pPr algn="l" fontAlgn="b"/>
                      <a:endParaRPr lang="en-US" sz="1050" b="1" i="0" u="none" strike="noStrike">
                        <a:solidFill>
                          <a:srgbClr val="FFFFFF"/>
                        </a:solidFill>
                        <a:effectLst/>
                        <a:latin typeface="Calibri" panose="020F0502020204030204" pitchFamily="34" charset="0"/>
                      </a:endParaRPr>
                    </a:p>
                  </a:txBody>
                  <a:tcPr marL="0" marR="0" marT="0"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gridSpan="2">
                  <a:txBody>
                    <a:bodyPr/>
                    <a:lstStyle/>
                    <a:p>
                      <a:pPr algn="ctr" fontAlgn="b"/>
                      <a:r>
                        <a:rPr lang="en-US" sz="1050" b="1" i="0" u="none" strike="noStrike">
                          <a:solidFill>
                            <a:srgbClr val="FFFFFF"/>
                          </a:solidFill>
                          <a:effectLst/>
                          <a:latin typeface="Calibri" panose="020F0502020204030204" pitchFamily="34" charset="0"/>
                        </a:rPr>
                        <a:t>D2D I/O Specification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hMerge="1">
                  <a:txBody>
                    <a:bodyPr/>
                    <a:lstStyle/>
                    <a:p>
                      <a:pPr algn="ctr" fontAlgn="b"/>
                      <a:endParaRPr lang="en-US" sz="800" b="1" i="0" u="none" strike="noStrike">
                        <a:solidFill>
                          <a:srgbClr val="FFFFFF"/>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1515156031"/>
                  </a:ext>
                </a:extLst>
              </a:tr>
              <a:tr h="232667">
                <a:tc>
                  <a:txBody>
                    <a:bodyPr/>
                    <a:lstStyle/>
                    <a:p>
                      <a:pPr algn="l" fontAlgn="b"/>
                      <a:r>
                        <a:rPr lang="en-US" sz="800" b="1" i="0" u="none" strike="noStrike">
                          <a:solidFill>
                            <a:srgbClr val="FFFFFF"/>
                          </a:solidFill>
                          <a:effectLst/>
                          <a:latin typeface="Calibri" panose="020F0502020204030204" pitchFamily="34" charset="0"/>
                        </a:rPr>
                        <a:t>Column1</a:t>
                      </a:r>
                    </a:p>
                  </a:txBody>
                  <a:tcPr marL="0" marR="0" marT="0"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FFFFFF"/>
                          </a:solidFill>
                          <a:effectLst/>
                          <a:latin typeface="Calibri" panose="020F0502020204030204" pitchFamily="34" charset="0"/>
                        </a:rPr>
                        <a:t>Lowest Cost</a:t>
                      </a:r>
                    </a:p>
                    <a:p>
                      <a:pPr algn="ctr" fontAlgn="b"/>
                      <a:r>
                        <a:rPr lang="en-US" sz="800" b="1" i="0" u="none" strike="noStrike">
                          <a:solidFill>
                            <a:srgbClr val="FFFFFF"/>
                          </a:solidFill>
                          <a:effectLst/>
                          <a:latin typeface="Calibri" panose="020F0502020204030204" pitchFamily="34" charset="0"/>
                        </a:rPr>
                        <a:t>Organic</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b"/>
                      <a:r>
                        <a:rPr lang="en-US" sz="800" b="1" i="0" u="none" strike="noStrike">
                          <a:solidFill>
                            <a:srgbClr val="FFFFFF"/>
                          </a:solidFill>
                          <a:effectLst/>
                          <a:latin typeface="Calibri" panose="020F0502020204030204" pitchFamily="34" charset="0"/>
                        </a:rPr>
                        <a:t>Best KPIs</a:t>
                      </a:r>
                      <a:br>
                        <a:rPr lang="en-US" sz="800" b="1" i="0" u="none" strike="noStrike">
                          <a:solidFill>
                            <a:srgbClr val="FFFFFF"/>
                          </a:solidFill>
                          <a:effectLst/>
                          <a:latin typeface="Calibri" panose="020F0502020204030204" pitchFamily="34" charset="0"/>
                        </a:rPr>
                      </a:br>
                      <a:r>
                        <a:rPr lang="en-US" sz="800" b="1" i="0" u="none" strike="noStrike">
                          <a:solidFill>
                            <a:srgbClr val="FFFFFF"/>
                          </a:solidFill>
                          <a:effectLst/>
                          <a:latin typeface="Calibri" panose="020F0502020204030204" pitchFamily="34" charset="0"/>
                        </a:rPr>
                        <a:t>Advanced Packaging</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2575983228"/>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Bump Pitch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90um to 130um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25um to 55um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437078321"/>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Data Rate (Gbps)</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4/8/16/32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4/8/12/16/32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926100"/>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BW/shoreline  (GB/s/mm)</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30.9/61.7/123.4/246.8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164/328/492/656/920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876146639"/>
                  </a:ext>
                </a:extLst>
              </a:tr>
              <a:tr h="186896">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 bump are  (GB/s/mm^2)</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22/44/88/125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188/375/562/675/940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8082877"/>
                  </a:ext>
                </a:extLst>
              </a:tr>
              <a:tr h="349001">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Energy Efficiency (</a:t>
                      </a:r>
                      <a:r>
                        <a:rPr lang="en-US" sz="800" b="0" i="0" u="none" strike="noStrike" err="1">
                          <a:solidFill>
                            <a:srgbClr val="FFFFFF"/>
                          </a:solidFill>
                          <a:effectLst/>
                          <a:latin typeface="Calibri" panose="020F0502020204030204" pitchFamily="34" charset="0"/>
                        </a:rPr>
                        <a:t>pJ</a:t>
                      </a:r>
                      <a:r>
                        <a:rPr lang="en-US" sz="800" b="0" i="0" u="none" strike="noStrike">
                          <a:solidFill>
                            <a:srgbClr val="FFFFFF"/>
                          </a:solidFill>
                          <a:effectLst/>
                          <a:latin typeface="Calibri" panose="020F0502020204030204" pitchFamily="34" charset="0"/>
                        </a:rPr>
                        <a:t>/b)</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0.5 (4 GT/s, short reach)</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1.0 (</a:t>
                      </a:r>
                      <a:r>
                        <a:rPr lang="nl-NL" sz="800" b="0" i="0" u="none" strike="noStrike">
                          <a:solidFill>
                            <a:srgbClr val="000000"/>
                          </a:solidFill>
                          <a:effectLst/>
                          <a:latin typeface="Symbol" panose="05050102010706020507" pitchFamily="18" charset="2"/>
                        </a:rPr>
                        <a:t>£</a:t>
                      </a:r>
                      <a:r>
                        <a:rPr lang="nl-NL" sz="800" b="0" i="0" u="none" strike="noStrike">
                          <a:solidFill>
                            <a:srgbClr val="000000"/>
                          </a:solidFill>
                          <a:effectLst/>
                          <a:latin typeface="Calibri" panose="020F0502020204030204" pitchFamily="34" charset="0"/>
                        </a:rPr>
                        <a:t> </a:t>
                      </a:r>
                      <a:r>
                        <a:rPr lang="en-US" sz="800" b="0" i="0" u="none" strike="noStrike">
                          <a:solidFill>
                            <a:srgbClr val="000000"/>
                          </a:solidFill>
                          <a:effectLst/>
                          <a:latin typeface="Cambria" panose="02040503050406030204" pitchFamily="18" charset="0"/>
                          <a:ea typeface="Cambria" panose="02040503050406030204" pitchFamily="18" charset="0"/>
                        </a:rPr>
                        <a:t>16 GT/s, long reach)</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1.25 (32 GT/s, long reach)</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nl-NL" sz="800" b="0" i="0" u="none" strike="noStrike">
                          <a:solidFill>
                            <a:srgbClr val="000000"/>
                          </a:solidFill>
                          <a:effectLst/>
                          <a:latin typeface="Cambria" panose="02040503050406030204" pitchFamily="18" charset="0"/>
                          <a:ea typeface="Cambria" panose="02040503050406030204" pitchFamily="18" charset="0"/>
                        </a:rPr>
                        <a:t>0.5 (</a:t>
                      </a:r>
                      <a:r>
                        <a:rPr lang="nl-NL" sz="800" b="0" i="0" u="none" strike="noStrike">
                          <a:solidFill>
                            <a:srgbClr val="000000"/>
                          </a:solidFill>
                          <a:effectLst/>
                          <a:latin typeface="Symbol" panose="05050102010706020507" pitchFamily="18" charset="2"/>
                          <a:ea typeface="Cambria" panose="02040503050406030204" pitchFamily="18" charset="0"/>
                        </a:rPr>
                        <a:t>£</a:t>
                      </a:r>
                      <a:r>
                        <a:rPr lang="nl-NL" sz="800" b="0" i="0" u="none" strike="noStrike">
                          <a:solidFill>
                            <a:srgbClr val="000000"/>
                          </a:solidFill>
                          <a:effectLst/>
                          <a:latin typeface="Cambria" panose="02040503050406030204" pitchFamily="18" charset="0"/>
                          <a:ea typeface="Cambria" panose="02040503050406030204" pitchFamily="18" charset="0"/>
                        </a:rPr>
                        <a:t> 12 GT/s)</a:t>
                      </a:r>
                      <a:br>
                        <a:rPr lang="nl-NL" sz="800" b="0" i="0" u="none" strike="noStrike">
                          <a:solidFill>
                            <a:srgbClr val="000000"/>
                          </a:solidFill>
                          <a:effectLst/>
                          <a:latin typeface="Cambria" panose="02040503050406030204" pitchFamily="18" charset="0"/>
                          <a:ea typeface="Cambria" panose="02040503050406030204" pitchFamily="18" charset="0"/>
                        </a:rPr>
                      </a:br>
                      <a:r>
                        <a:rPr lang="nl-NL" sz="800" b="0" i="0" u="none" strike="noStrike">
                          <a:solidFill>
                            <a:srgbClr val="000000"/>
                          </a:solidFill>
                          <a:effectLst/>
                          <a:latin typeface="Cambria" panose="02040503050406030204" pitchFamily="18" charset="0"/>
                          <a:ea typeface="Cambria" panose="02040503050406030204" pitchFamily="18" charset="0"/>
                        </a:rPr>
                        <a:t>0.6 (</a:t>
                      </a:r>
                      <a:r>
                        <a:rPr lang="nl-NL" sz="800" b="0" i="0" u="none" strike="noStrike">
                          <a:solidFill>
                            <a:srgbClr val="000000"/>
                          </a:solidFill>
                          <a:effectLst/>
                          <a:latin typeface="Symbol" panose="05050102010706020507" pitchFamily="18" charset="2"/>
                          <a:ea typeface="Cambria" panose="02040503050406030204" pitchFamily="18" charset="0"/>
                        </a:rPr>
                        <a:t>³</a:t>
                      </a:r>
                      <a:r>
                        <a:rPr lang="nl-NL" sz="800" b="0" i="0" u="none" strike="noStrike">
                          <a:solidFill>
                            <a:srgbClr val="000000"/>
                          </a:solidFill>
                          <a:effectLst/>
                          <a:latin typeface="Cambria" panose="02040503050406030204" pitchFamily="18" charset="0"/>
                          <a:ea typeface="Cambria" panose="02040503050406030204" pitchFamily="18" charset="0"/>
                        </a:rPr>
                        <a:t> 16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50471962"/>
                  </a:ext>
                </a:extLst>
              </a:tr>
              <a:tr h="546635">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Raw BER</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1e-27 (</a:t>
                      </a:r>
                      <a:r>
                        <a:rPr lang="en-US" sz="800" b="0" i="0" u="none" strike="noStrike">
                          <a:solidFill>
                            <a:srgbClr val="000000"/>
                          </a:solidFill>
                          <a:effectLst/>
                          <a:latin typeface="Symbol" panose="05050102010706020507" pitchFamily="18" charset="2"/>
                          <a:ea typeface="Cambria" panose="02040503050406030204" pitchFamily="18" charset="0"/>
                        </a:rPr>
                        <a:t>£</a:t>
                      </a:r>
                      <a:r>
                        <a:rPr lang="en-US" sz="800" b="0" i="0" u="none" strike="noStrike">
                          <a:solidFill>
                            <a:srgbClr val="000000"/>
                          </a:solidFill>
                          <a:effectLst/>
                          <a:latin typeface="Cambria" panose="02040503050406030204" pitchFamily="18" charset="0"/>
                          <a:ea typeface="Cambria" panose="02040503050406030204" pitchFamily="18" charset="0"/>
                        </a:rPr>
                        <a:t> 8 GT/s)</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1e-27 (16 GT/s, short reach)</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1e-15 (16 GT/s, long  reach)</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1e-15  (</a:t>
                      </a:r>
                      <a:r>
                        <a:rPr lang="en-US" sz="800" b="0" i="0" u="none" strike="noStrike">
                          <a:solidFill>
                            <a:srgbClr val="000000"/>
                          </a:solidFill>
                          <a:effectLst/>
                          <a:latin typeface="Symbol" panose="05050102010706020507" pitchFamily="18" charset="2"/>
                          <a:ea typeface="Cambria" panose="02040503050406030204" pitchFamily="18" charset="0"/>
                        </a:rPr>
                        <a:t>³</a:t>
                      </a:r>
                      <a:r>
                        <a:rPr lang="en-US" sz="800" b="0" i="0" u="none" strike="noStrike">
                          <a:solidFill>
                            <a:srgbClr val="000000"/>
                          </a:solidFill>
                          <a:effectLst/>
                          <a:latin typeface="Cambria" panose="02040503050406030204" pitchFamily="18" charset="0"/>
                          <a:ea typeface="Cambria" panose="02040503050406030204" pitchFamily="18" charset="0"/>
                        </a:rPr>
                        <a:t> 32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800" b="0" i="0" u="none" strike="noStrike">
                          <a:solidFill>
                            <a:srgbClr val="000000"/>
                          </a:solidFill>
                          <a:effectLst/>
                          <a:latin typeface="Cambria" panose="02040503050406030204" pitchFamily="18" charset="0"/>
                          <a:ea typeface="Cambria" panose="02040503050406030204" pitchFamily="18" charset="0"/>
                        </a:rPr>
                        <a:t>1e-27 (</a:t>
                      </a:r>
                      <a:r>
                        <a:rPr lang="pt-BR" sz="800" b="0" i="0" u="none" strike="noStrike">
                          <a:solidFill>
                            <a:srgbClr val="000000"/>
                          </a:solidFill>
                          <a:effectLst/>
                          <a:latin typeface="Symbol" panose="05050102010706020507" pitchFamily="18" charset="2"/>
                          <a:ea typeface="Cambria" panose="02040503050406030204" pitchFamily="18" charset="0"/>
                        </a:rPr>
                        <a:t>£</a:t>
                      </a:r>
                      <a:r>
                        <a:rPr lang="pt-BR" sz="800" b="0" i="0" u="none" strike="noStrike">
                          <a:solidFill>
                            <a:srgbClr val="000000"/>
                          </a:solidFill>
                          <a:effectLst/>
                          <a:latin typeface="Cambria" panose="02040503050406030204" pitchFamily="18" charset="0"/>
                          <a:ea typeface="Cambria" panose="02040503050406030204" pitchFamily="18" charset="0"/>
                        </a:rPr>
                        <a:t> 12 GT/s)</a:t>
                      </a:r>
                      <a:br>
                        <a:rPr lang="pt-BR" sz="800" b="0" i="0" u="none" strike="noStrike">
                          <a:solidFill>
                            <a:srgbClr val="000000"/>
                          </a:solidFill>
                          <a:effectLst/>
                          <a:latin typeface="Cambria" panose="02040503050406030204" pitchFamily="18" charset="0"/>
                          <a:ea typeface="Cambria" panose="02040503050406030204" pitchFamily="18" charset="0"/>
                        </a:rPr>
                      </a:br>
                      <a:r>
                        <a:rPr lang="pt-BR" sz="800" b="0" i="0" u="none" strike="noStrike">
                          <a:solidFill>
                            <a:srgbClr val="000000"/>
                          </a:solidFill>
                          <a:effectLst/>
                          <a:latin typeface="Cambria" panose="02040503050406030204" pitchFamily="18" charset="0"/>
                          <a:ea typeface="Cambria" panose="02040503050406030204" pitchFamily="18" charset="0"/>
                        </a:rPr>
                        <a:t>1e-15  (</a:t>
                      </a:r>
                      <a:r>
                        <a:rPr lang="pt-BR" sz="800" b="0" i="0" u="none" strike="noStrike">
                          <a:solidFill>
                            <a:srgbClr val="000000"/>
                          </a:solidFill>
                          <a:effectLst/>
                          <a:latin typeface="Symbol" panose="05050102010706020507" pitchFamily="18" charset="2"/>
                          <a:ea typeface="Cambria" panose="02040503050406030204" pitchFamily="18" charset="0"/>
                        </a:rPr>
                        <a:t>³</a:t>
                      </a:r>
                      <a:r>
                        <a:rPr lang="pt-BR" sz="800" b="0" i="0" u="none" strike="noStrike">
                          <a:solidFill>
                            <a:srgbClr val="000000"/>
                          </a:solidFill>
                          <a:effectLst/>
                          <a:latin typeface="Cambria" panose="02040503050406030204" pitchFamily="18" charset="0"/>
                          <a:ea typeface="Cambria" panose="02040503050406030204" pitchFamily="18" charset="0"/>
                        </a:rPr>
                        <a:t> 16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2064112"/>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Latency end-to-end </a:t>
                      </a:r>
                      <a:br>
                        <a:rPr lang="en-US" sz="800" b="0" i="0" u="none" strike="noStrike">
                          <a:solidFill>
                            <a:srgbClr val="FFFFFF"/>
                          </a:solidFill>
                          <a:effectLst/>
                          <a:latin typeface="Calibri" panose="020F0502020204030204" pitchFamily="34" charset="0"/>
                        </a:rPr>
                      </a:br>
                      <a:r>
                        <a:rPr lang="en-US" sz="800" b="0" i="0" u="none" strike="noStrike">
                          <a:solidFill>
                            <a:srgbClr val="FFFFFF"/>
                          </a:solidFill>
                          <a:effectLst/>
                          <a:latin typeface="Calibri" panose="020F0502020204030204" pitchFamily="34" charset="0"/>
                        </a:rPr>
                        <a:t>(# clocks at GT/s )</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gridSpan="2">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12 data rate clocks</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(1.5ns at 8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hMerge="1">
                  <a:txBody>
                    <a:bodyPr/>
                    <a:lstStyle/>
                    <a:p>
                      <a:endParaRPr lang="en-US"/>
                    </a:p>
                  </a:txBody>
                  <a:tcPr/>
                </a:tc>
                <a:extLst>
                  <a:ext uri="{0D108BD9-81ED-4DB2-BD59-A6C34878D82A}">
                    <a16:rowId xmlns:a16="http://schemas.microsoft.com/office/drawing/2014/main" val="1223203591"/>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Idle entry/exit latency</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gridSpan="2">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 cycle (</a:t>
                      </a:r>
                      <a:r>
                        <a:rPr lang="en-US" sz="800" b="0" i="0" u="none" strike="noStrike">
                          <a:solidFill>
                            <a:srgbClr val="000000"/>
                          </a:solidFill>
                          <a:effectLst/>
                          <a:latin typeface="Symbol" panose="05050102010706020507" pitchFamily="18" charset="2"/>
                          <a:ea typeface="Cambria" panose="02040503050406030204" pitchFamily="18" charset="0"/>
                        </a:rPr>
                        <a:t>£</a:t>
                      </a:r>
                      <a:r>
                        <a:rPr lang="en-US" sz="800" b="0" i="0" u="none" strike="noStrike">
                          <a:solidFill>
                            <a:srgbClr val="000000"/>
                          </a:solidFill>
                          <a:effectLst/>
                          <a:latin typeface="Cambria" panose="02040503050406030204" pitchFamily="18" charset="0"/>
                          <a:ea typeface="Cambria" panose="02040503050406030204" pitchFamily="18" charset="0"/>
                        </a:rPr>
                        <a:t> 12 GT/s)</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2 cycles (</a:t>
                      </a:r>
                      <a:r>
                        <a:rPr lang="en-US" sz="800" b="0" i="0" u="none" strike="noStrike">
                          <a:solidFill>
                            <a:srgbClr val="000000"/>
                          </a:solidFill>
                          <a:effectLst/>
                          <a:latin typeface="Symbol" panose="05050102010706020507" pitchFamily="18" charset="2"/>
                          <a:ea typeface="Cambria" panose="02040503050406030204" pitchFamily="18" charset="0"/>
                        </a:rPr>
                        <a:t>³</a:t>
                      </a:r>
                      <a:r>
                        <a:rPr lang="en-US" sz="800" b="0" i="0" u="none" strike="noStrike">
                          <a:solidFill>
                            <a:srgbClr val="000000"/>
                          </a:solidFill>
                          <a:effectLst/>
                          <a:latin typeface="Cambria" panose="02040503050406030204" pitchFamily="18" charset="0"/>
                          <a:ea typeface="Cambria" panose="02040503050406030204" pitchFamily="18" charset="0"/>
                        </a:rPr>
                        <a:t> 16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4173393843"/>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Channel reach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10mm (short reach)</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25mm (long reach)</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2mm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703616547"/>
                  </a:ext>
                </a:extLst>
              </a:tr>
            </a:tbl>
          </a:graphicData>
        </a:graphic>
      </p:graphicFrame>
      <p:graphicFrame>
        <p:nvGraphicFramePr>
          <p:cNvPr id="6" name="Table 5">
            <a:extLst>
              <a:ext uri="{FF2B5EF4-FFF2-40B4-BE49-F238E27FC236}">
                <a16:creationId xmlns:a16="http://schemas.microsoft.com/office/drawing/2014/main" id="{382FB196-872C-4E81-89E7-EB8729CA2EC4}"/>
              </a:ext>
            </a:extLst>
          </p:cNvPr>
          <p:cNvGraphicFramePr>
            <a:graphicFrameLocks noGrp="1"/>
          </p:cNvGraphicFramePr>
          <p:nvPr>
            <p:extLst>
              <p:ext uri="{D42A27DB-BD31-4B8C-83A1-F6EECF244321}">
                <p14:modId xmlns:p14="http://schemas.microsoft.com/office/powerpoint/2010/main" val="573900421"/>
              </p:ext>
            </p:extLst>
          </p:nvPr>
        </p:nvGraphicFramePr>
        <p:xfrm>
          <a:off x="4845540" y="3618281"/>
          <a:ext cx="3749040" cy="2661905"/>
        </p:xfrm>
        <a:graphic>
          <a:graphicData uri="http://schemas.openxmlformats.org/drawingml/2006/table">
            <a:tbl>
              <a:tblPr/>
              <a:tblGrid>
                <a:gridCol w="1371600">
                  <a:extLst>
                    <a:ext uri="{9D8B030D-6E8A-4147-A177-3AD203B41FA5}">
                      <a16:colId xmlns:a16="http://schemas.microsoft.com/office/drawing/2014/main" val="3878731947"/>
                    </a:ext>
                  </a:extLst>
                </a:gridCol>
                <a:gridCol w="1188720">
                  <a:extLst>
                    <a:ext uri="{9D8B030D-6E8A-4147-A177-3AD203B41FA5}">
                      <a16:colId xmlns:a16="http://schemas.microsoft.com/office/drawing/2014/main" val="82622567"/>
                    </a:ext>
                  </a:extLst>
                </a:gridCol>
                <a:gridCol w="1188720">
                  <a:extLst>
                    <a:ext uri="{9D8B030D-6E8A-4147-A177-3AD203B41FA5}">
                      <a16:colId xmlns:a16="http://schemas.microsoft.com/office/drawing/2014/main" val="3635477631"/>
                    </a:ext>
                  </a:extLst>
                </a:gridCol>
              </a:tblGrid>
              <a:tr h="232667">
                <a:tc>
                  <a:txBody>
                    <a:bodyPr/>
                    <a:lstStyle/>
                    <a:p>
                      <a:pPr algn="l" fontAlgn="b"/>
                      <a:endParaRPr lang="en-US" sz="800" b="1" i="0" u="none" strike="noStrike">
                        <a:solidFill>
                          <a:srgbClr val="FFFFFF"/>
                        </a:solidFill>
                        <a:effectLst/>
                        <a:latin typeface="Calibri" panose="020F0502020204030204" pitchFamily="34" charset="0"/>
                      </a:endParaRPr>
                    </a:p>
                  </a:txBody>
                  <a:tcPr marL="0" marR="0" marT="0"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gridSpan="2">
                  <a:txBody>
                    <a:bodyPr/>
                    <a:lstStyle/>
                    <a:p>
                      <a:pPr algn="ctr" fontAlgn="b"/>
                      <a:r>
                        <a:rPr lang="en-US" sz="1400" b="1" i="0" u="none" strike="noStrike">
                          <a:solidFill>
                            <a:srgbClr val="0D0D0D"/>
                          </a:solidFill>
                          <a:effectLst/>
                          <a:latin typeface="Calibri" panose="020F0502020204030204" pitchFamily="34" charset="0"/>
                        </a:rPr>
                        <a:t>General Purpose D2D I/O IP</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1" i="0" u="none" strike="noStrike">
                        <a:solidFill>
                          <a:srgbClr val="FFFFFF"/>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432862818"/>
                  </a:ext>
                </a:extLst>
              </a:tr>
              <a:tr h="232667">
                <a:tc>
                  <a:txBody>
                    <a:bodyPr/>
                    <a:lstStyle/>
                    <a:p>
                      <a:pPr algn="l" fontAlgn="b"/>
                      <a:r>
                        <a:rPr lang="en-US" sz="800" b="1" i="0" u="none" strike="noStrike">
                          <a:solidFill>
                            <a:srgbClr val="FFFFFF"/>
                          </a:solidFill>
                          <a:effectLst/>
                          <a:latin typeface="Calibri" panose="020F0502020204030204" pitchFamily="34" charset="0"/>
                        </a:rPr>
                        <a:t>Column1</a:t>
                      </a:r>
                    </a:p>
                  </a:txBody>
                  <a:tcPr marL="0" marR="0" marT="0"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FFFFFF"/>
                          </a:solidFill>
                          <a:effectLst/>
                          <a:latin typeface="Calibri" panose="020F0502020204030204" pitchFamily="34" charset="0"/>
                        </a:rPr>
                        <a:t>Organic</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r>
                        <a:rPr lang="en-US" sz="800" b="1" i="0" u="none" strike="noStrike">
                          <a:solidFill>
                            <a:srgbClr val="FFFFFF"/>
                          </a:solidFill>
                          <a:effectLst/>
                          <a:latin typeface="Calibri" panose="020F0502020204030204" pitchFamily="34" charset="0"/>
                        </a:rPr>
                        <a:t>Advanced Packaging</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2575983228"/>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Bump Pitch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110um</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b="0" i="0" u="none" strike="noStrike">
                          <a:solidFill>
                            <a:srgbClr val="000000"/>
                          </a:solidFill>
                          <a:effectLst/>
                          <a:latin typeface="Calibri" panose="020F0502020204030204" pitchFamily="34" charset="0"/>
                        </a:rPr>
                        <a:t>45um</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37078321"/>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Data Rate (Gbps)</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4/8/16/</a:t>
                      </a:r>
                      <a:r>
                        <a:rPr lang="en-US" sz="800" b="0" i="0" u="none" strike="sngStrike">
                          <a:solidFill>
                            <a:srgbClr val="FF0000"/>
                          </a:solidFill>
                          <a:effectLst/>
                          <a:latin typeface="Calibri" panose="020F0502020204030204" pitchFamily="34" charset="0"/>
                        </a:rPr>
                        <a:t>32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Calibri" panose="020F0502020204030204" pitchFamily="34" charset="0"/>
                        </a:rPr>
                        <a:t>4/8/12/16/</a:t>
                      </a:r>
                      <a:r>
                        <a:rPr lang="en-US" sz="800" b="0" i="0" u="none" strike="sngStrike">
                          <a:solidFill>
                            <a:srgbClr val="FF0000"/>
                          </a:solidFill>
                          <a:effectLst/>
                          <a:latin typeface="Calibri" panose="020F0502020204030204" pitchFamily="34" charset="0"/>
                        </a:rPr>
                        <a:t>32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926100"/>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BW/shoreline  (GB/s/mm)</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30.9/61.7/123.4/</a:t>
                      </a:r>
                      <a:r>
                        <a:rPr lang="en-US" sz="800" b="0" i="0" u="none" strike="sngStrike">
                          <a:solidFill>
                            <a:srgbClr val="FF0000"/>
                          </a:solidFill>
                          <a:effectLst/>
                          <a:latin typeface="Calibri" panose="020F0502020204030204" pitchFamily="34" charset="0"/>
                        </a:rPr>
                        <a:t>246.8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b="0" i="0" u="none" strike="noStrike">
                          <a:solidFill>
                            <a:srgbClr val="000000"/>
                          </a:solidFill>
                          <a:effectLst/>
                          <a:latin typeface="Calibri" panose="020F0502020204030204" pitchFamily="34" charset="0"/>
                        </a:rPr>
                        <a:t>164/328/492/656/</a:t>
                      </a:r>
                      <a:r>
                        <a:rPr lang="en-US" sz="800" b="0" i="0" u="none" strike="sngStrike">
                          <a:solidFill>
                            <a:srgbClr val="FF0000"/>
                          </a:solidFill>
                          <a:effectLst/>
                          <a:latin typeface="Calibri" panose="020F0502020204030204" pitchFamily="34" charset="0"/>
                        </a:rPr>
                        <a:t>920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76146639"/>
                  </a:ext>
                </a:extLst>
              </a:tr>
              <a:tr h="186896">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 bump are  (GB/s/mm^2)</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22/44/88/125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Calibri" panose="020F0502020204030204" pitchFamily="34" charset="0"/>
                        </a:rPr>
                        <a:t>188/375/562/675/</a:t>
                      </a:r>
                      <a:r>
                        <a:rPr lang="en-US" sz="800" b="0" i="0" u="none" strike="sngStrike">
                          <a:solidFill>
                            <a:srgbClr val="FF0000"/>
                          </a:solidFill>
                          <a:effectLst/>
                          <a:latin typeface="Calibri" panose="020F0502020204030204" pitchFamily="34" charset="0"/>
                        </a:rPr>
                        <a:t>940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8082877"/>
                  </a:ext>
                </a:extLst>
              </a:tr>
              <a:tr h="349001">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Energy Efficiency (</a:t>
                      </a:r>
                      <a:r>
                        <a:rPr lang="en-US" sz="800" b="0" i="0" u="none" strike="noStrike" err="1">
                          <a:solidFill>
                            <a:srgbClr val="FFFFFF"/>
                          </a:solidFill>
                          <a:effectLst/>
                          <a:latin typeface="Calibri" panose="020F0502020204030204" pitchFamily="34" charset="0"/>
                        </a:rPr>
                        <a:t>pJ</a:t>
                      </a:r>
                      <a:r>
                        <a:rPr lang="en-US" sz="800" b="0" i="0" u="none" strike="noStrike">
                          <a:solidFill>
                            <a:srgbClr val="FFFFFF"/>
                          </a:solidFill>
                          <a:effectLst/>
                          <a:latin typeface="Calibri" panose="020F0502020204030204" pitchFamily="34" charset="0"/>
                        </a:rPr>
                        <a:t>/b)</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0.5 (4 GT/s, short reach)</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1.0 (</a:t>
                      </a:r>
                      <a:r>
                        <a:rPr lang="nl-NL" sz="800" b="0" i="0" u="none" strike="noStrike">
                          <a:solidFill>
                            <a:srgbClr val="000000"/>
                          </a:solidFill>
                          <a:effectLst/>
                          <a:latin typeface="Symbol" panose="05050102010706020507" pitchFamily="18" charset="2"/>
                        </a:rPr>
                        <a:t>£</a:t>
                      </a:r>
                      <a:r>
                        <a:rPr lang="nl-NL" sz="800" b="0" i="0" u="none" strike="noStrike">
                          <a:solidFill>
                            <a:srgbClr val="000000"/>
                          </a:solidFill>
                          <a:effectLst/>
                          <a:latin typeface="Calibri" panose="020F0502020204030204" pitchFamily="34" charset="0"/>
                        </a:rPr>
                        <a:t> </a:t>
                      </a:r>
                      <a:r>
                        <a:rPr lang="en-US" sz="800" b="0" i="0" u="none" strike="noStrike">
                          <a:solidFill>
                            <a:srgbClr val="000000"/>
                          </a:solidFill>
                          <a:effectLst/>
                          <a:latin typeface="Calibri" panose="020F0502020204030204" pitchFamily="34" charset="0"/>
                        </a:rPr>
                        <a:t>16 GT/s, long reach)</a:t>
                      </a:r>
                      <a:br>
                        <a:rPr lang="en-US" sz="800" b="0" i="0" u="none" strike="noStrike">
                          <a:solidFill>
                            <a:srgbClr val="000000"/>
                          </a:solidFill>
                          <a:effectLst/>
                          <a:latin typeface="Calibri" panose="020F0502020204030204" pitchFamily="34" charset="0"/>
                        </a:rPr>
                      </a:br>
                      <a:r>
                        <a:rPr lang="en-US" sz="800" b="0" i="0" u="none" strike="sngStrike">
                          <a:solidFill>
                            <a:srgbClr val="FF0000"/>
                          </a:solidFill>
                          <a:effectLst/>
                          <a:latin typeface="Calibri" panose="020F0502020204030204" pitchFamily="34" charset="0"/>
                        </a:rPr>
                        <a:t>1.25 (32GT/s, long reach)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nl-NL" sz="800" b="0" i="0" u="none" strike="noStrike">
                          <a:solidFill>
                            <a:srgbClr val="000000"/>
                          </a:solidFill>
                          <a:effectLst/>
                          <a:latin typeface="Calibri" panose="020F0502020204030204" pitchFamily="34" charset="0"/>
                        </a:rPr>
                        <a:t>0.5 (</a:t>
                      </a:r>
                      <a:r>
                        <a:rPr lang="nl-NL" sz="800" b="0" i="0" u="none" strike="noStrike">
                          <a:solidFill>
                            <a:srgbClr val="000000"/>
                          </a:solidFill>
                          <a:effectLst/>
                          <a:latin typeface="Symbol" panose="05050102010706020507" pitchFamily="18" charset="2"/>
                        </a:rPr>
                        <a:t>£</a:t>
                      </a:r>
                      <a:r>
                        <a:rPr lang="nl-NL" sz="800" b="0" i="0" u="none" strike="noStrike">
                          <a:solidFill>
                            <a:srgbClr val="000000"/>
                          </a:solidFill>
                          <a:effectLst/>
                          <a:latin typeface="Calibri" panose="020F0502020204030204" pitchFamily="34" charset="0"/>
                        </a:rPr>
                        <a:t> 12 GT/s)</a:t>
                      </a:r>
                      <a:br>
                        <a:rPr lang="nl-NL" sz="800" b="0" i="0" u="none" strike="noStrike">
                          <a:solidFill>
                            <a:srgbClr val="000000"/>
                          </a:solidFill>
                          <a:effectLst/>
                          <a:latin typeface="Calibri" panose="020F0502020204030204" pitchFamily="34" charset="0"/>
                        </a:rPr>
                      </a:br>
                      <a:r>
                        <a:rPr lang="nl-NL" sz="800" b="0" i="0" u="none" strike="noStrike">
                          <a:solidFill>
                            <a:srgbClr val="000000"/>
                          </a:solidFill>
                          <a:effectLst/>
                          <a:latin typeface="Calibri" panose="020F0502020204030204" pitchFamily="34" charset="0"/>
                        </a:rPr>
                        <a:t>0.6 (</a:t>
                      </a:r>
                      <a:r>
                        <a:rPr lang="nl-NL" sz="800" b="0" i="0" u="none" strike="noStrike">
                          <a:solidFill>
                            <a:srgbClr val="000000"/>
                          </a:solidFill>
                          <a:effectLst/>
                          <a:latin typeface="Symbol" panose="05050102010706020507" pitchFamily="18" charset="2"/>
                        </a:rPr>
                        <a:t>³ </a:t>
                      </a:r>
                      <a:r>
                        <a:rPr lang="nl-NL" sz="800" b="0" i="0" u="none" strike="noStrike">
                          <a:solidFill>
                            <a:srgbClr val="000000"/>
                          </a:solidFill>
                          <a:effectLst/>
                          <a:latin typeface="Calibri" panose="020F0502020204030204" pitchFamily="34" charset="0"/>
                        </a:rPr>
                        <a:t>16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0471962"/>
                  </a:ext>
                </a:extLst>
              </a:tr>
              <a:tr h="546635">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Raw BER</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1e-27 (</a:t>
                      </a:r>
                      <a:r>
                        <a:rPr lang="en-US" sz="800" b="0" i="0" u="none" strike="noStrike">
                          <a:solidFill>
                            <a:srgbClr val="000000"/>
                          </a:solidFill>
                          <a:effectLst/>
                          <a:latin typeface="Symbol" panose="05050102010706020507" pitchFamily="18" charset="2"/>
                        </a:rPr>
                        <a:t>£ 8</a:t>
                      </a:r>
                      <a:r>
                        <a:rPr lang="en-US" sz="800" b="0" i="0" u="none" strike="noStrike">
                          <a:solidFill>
                            <a:srgbClr val="000000"/>
                          </a:solidFill>
                          <a:effectLst/>
                          <a:latin typeface="Calibri" panose="020F0502020204030204" pitchFamily="34" charset="0"/>
                        </a:rPr>
                        <a:t> GT/s)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1e-27 (16 GT/s, short reach)</a:t>
                      </a:r>
                      <a:br>
                        <a:rPr lang="en-US" sz="800" b="0" i="0" u="none" strike="noStrike">
                          <a:solidFill>
                            <a:srgbClr val="000000"/>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1e-15 (16 GT/s, long  reach)</a:t>
                      </a:r>
                      <a:br>
                        <a:rPr lang="en-US" sz="800" b="0" i="0" u="none" strike="sngStrike">
                          <a:solidFill>
                            <a:srgbClr val="FF0000"/>
                          </a:solidFill>
                          <a:effectLst/>
                          <a:latin typeface="Calibri" panose="020F0502020204030204" pitchFamily="34" charset="0"/>
                        </a:rPr>
                      </a:br>
                      <a:r>
                        <a:rPr lang="en-US" sz="800" b="0" i="0" u="none" strike="sngStrike">
                          <a:solidFill>
                            <a:srgbClr val="FF0000"/>
                          </a:solidFill>
                          <a:effectLst/>
                          <a:latin typeface="Calibri" panose="020F0502020204030204" pitchFamily="34" charset="0"/>
                        </a:rPr>
                        <a:t>1e-15  (</a:t>
                      </a:r>
                      <a:r>
                        <a:rPr lang="en-US" sz="800" b="0" i="0" u="none" strike="sngStrike">
                          <a:solidFill>
                            <a:srgbClr val="FF0000"/>
                          </a:solidFill>
                          <a:effectLst/>
                          <a:latin typeface="Symbol" panose="05050102010706020507" pitchFamily="18" charset="2"/>
                        </a:rPr>
                        <a:t>³ </a:t>
                      </a:r>
                      <a:r>
                        <a:rPr lang="en-US" sz="800" b="0" i="0" u="none" strike="sngStrike">
                          <a:solidFill>
                            <a:srgbClr val="FF0000"/>
                          </a:solidFill>
                          <a:effectLst/>
                          <a:latin typeface="Calibri" panose="020F0502020204030204" pitchFamily="34" charset="0"/>
                        </a:rPr>
                        <a:t>32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800" b="0" i="0" u="none" strike="noStrike">
                          <a:solidFill>
                            <a:srgbClr val="000000"/>
                          </a:solidFill>
                          <a:effectLst/>
                          <a:latin typeface="Calibri" panose="020F0502020204030204" pitchFamily="34" charset="0"/>
                        </a:rPr>
                        <a:t>1e-27 (</a:t>
                      </a:r>
                      <a:r>
                        <a:rPr lang="pt-BR" sz="800" b="0" i="0" u="none" strike="noStrike">
                          <a:solidFill>
                            <a:srgbClr val="000000"/>
                          </a:solidFill>
                          <a:effectLst/>
                          <a:latin typeface="Symbol" panose="05050102010706020507" pitchFamily="18" charset="2"/>
                        </a:rPr>
                        <a:t>£</a:t>
                      </a:r>
                      <a:r>
                        <a:rPr lang="pt-BR" sz="800" b="0" i="0" u="none" strike="noStrike">
                          <a:solidFill>
                            <a:srgbClr val="000000"/>
                          </a:solidFill>
                          <a:effectLst/>
                          <a:latin typeface="Calibri" panose="020F0502020204030204" pitchFamily="34" charset="0"/>
                        </a:rPr>
                        <a:t> 12 GT/s)</a:t>
                      </a:r>
                      <a:br>
                        <a:rPr lang="pt-BR" sz="800" b="0" i="0" u="none" strike="noStrike">
                          <a:solidFill>
                            <a:srgbClr val="000000"/>
                          </a:solidFill>
                          <a:effectLst/>
                          <a:latin typeface="Calibri" panose="020F0502020204030204" pitchFamily="34" charset="0"/>
                        </a:rPr>
                      </a:br>
                      <a:r>
                        <a:rPr lang="pt-BR" sz="800" b="0" i="0" u="none" strike="noStrike">
                          <a:solidFill>
                            <a:srgbClr val="000000"/>
                          </a:solidFill>
                          <a:effectLst/>
                          <a:latin typeface="Calibri" panose="020F0502020204030204" pitchFamily="34" charset="0"/>
                        </a:rPr>
                        <a:t>1e-15  (</a:t>
                      </a:r>
                      <a:r>
                        <a:rPr lang="pt-BR" sz="800" b="0" i="0" u="none" strike="noStrike">
                          <a:solidFill>
                            <a:srgbClr val="000000"/>
                          </a:solidFill>
                          <a:effectLst/>
                          <a:latin typeface="Symbol" panose="05050102010706020507" pitchFamily="18" charset="2"/>
                        </a:rPr>
                        <a:t>³ 16</a:t>
                      </a:r>
                      <a:r>
                        <a:rPr lang="pt-BR" sz="800" b="0" i="0" u="none" strike="noStrike">
                          <a:solidFill>
                            <a:srgbClr val="000000"/>
                          </a:solidFill>
                          <a:effectLst/>
                          <a:latin typeface="Calibri" panose="020F0502020204030204" pitchFamily="34" charset="0"/>
                        </a:rPr>
                        <a:t>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2064112"/>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Latency end-to-end </a:t>
                      </a:r>
                      <a:br>
                        <a:rPr lang="en-US" sz="800" b="0" i="0" u="none" strike="noStrike">
                          <a:solidFill>
                            <a:srgbClr val="FFFFFF"/>
                          </a:solidFill>
                          <a:effectLst/>
                          <a:latin typeface="Calibri" panose="020F0502020204030204" pitchFamily="34" charset="0"/>
                        </a:rPr>
                      </a:br>
                      <a:r>
                        <a:rPr lang="en-US" sz="800" b="0" i="0" u="none" strike="noStrike">
                          <a:solidFill>
                            <a:srgbClr val="FFFFFF"/>
                          </a:solidFill>
                          <a:effectLst/>
                          <a:latin typeface="Calibri" panose="020F0502020204030204" pitchFamily="34" charset="0"/>
                        </a:rPr>
                        <a:t>(# clocks at GT/s )</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gridSpan="2">
                  <a:txBody>
                    <a:bodyPr/>
                    <a:lstStyle/>
                    <a:p>
                      <a:pPr algn="ctr" fontAlgn="ctr"/>
                      <a:r>
                        <a:rPr lang="en-US" sz="800" b="0" i="0" u="none" strike="noStrike">
                          <a:solidFill>
                            <a:srgbClr val="000000"/>
                          </a:solidFill>
                          <a:effectLst/>
                          <a:latin typeface="Calibri" panose="020F0502020204030204" pitchFamily="34" charset="0"/>
                        </a:rPr>
                        <a:t>12 data rate clocks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(1.5ns at 8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223203591"/>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Idle entry/exit latency</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gridSpan="2">
                  <a:txBody>
                    <a:bodyPr/>
                    <a:lstStyle/>
                    <a:p>
                      <a:pPr algn="ctr" fontAlgn="ctr"/>
                      <a:r>
                        <a:rPr lang="en-US" sz="800" b="0" i="0" u="none" strike="noStrike">
                          <a:solidFill>
                            <a:srgbClr val="000000"/>
                          </a:solidFill>
                          <a:effectLst/>
                          <a:latin typeface="Calibri" panose="020F0502020204030204" pitchFamily="34" charset="0"/>
                        </a:rPr>
                        <a:t>1 cycle (</a:t>
                      </a:r>
                      <a:r>
                        <a:rPr lang="en-US" sz="800" b="0" i="0" u="none" strike="noStrike">
                          <a:solidFill>
                            <a:srgbClr val="000000"/>
                          </a:solidFill>
                          <a:effectLst/>
                          <a:latin typeface="Symbol" panose="05050102010706020507" pitchFamily="18" charset="2"/>
                        </a:rPr>
                        <a:t>£</a:t>
                      </a:r>
                      <a:r>
                        <a:rPr lang="en-US" sz="800" b="0" i="0" u="none" strike="noStrike">
                          <a:solidFill>
                            <a:srgbClr val="000000"/>
                          </a:solidFill>
                          <a:effectLst/>
                          <a:latin typeface="Calibri" panose="020F0502020204030204" pitchFamily="34" charset="0"/>
                        </a:rPr>
                        <a:t> 12 GT/s)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2 cycles (</a:t>
                      </a:r>
                      <a:r>
                        <a:rPr lang="en-US" sz="800" b="0" i="0" u="none" strike="noStrike">
                          <a:solidFill>
                            <a:srgbClr val="000000"/>
                          </a:solidFill>
                          <a:effectLst/>
                          <a:latin typeface="Symbol" panose="05050102010706020507" pitchFamily="18" charset="2"/>
                        </a:rPr>
                        <a:t>³ </a:t>
                      </a:r>
                      <a:r>
                        <a:rPr lang="en-US" sz="800" b="0" i="0" u="none" strike="noStrike">
                          <a:solidFill>
                            <a:srgbClr val="000000"/>
                          </a:solidFill>
                          <a:effectLst/>
                          <a:latin typeface="Calibri" panose="020F0502020204030204" pitchFamily="34" charset="0"/>
                        </a:rPr>
                        <a:t>16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4173393843"/>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Channel reach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10mm (short reach)</a:t>
                      </a:r>
                      <a:br>
                        <a:rPr lang="en-US" sz="800" b="0" i="0" u="none" strike="noStrike">
                          <a:solidFill>
                            <a:srgbClr val="000000"/>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25mm (long reach)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b="0" i="0" u="none" strike="noStrike">
                          <a:solidFill>
                            <a:srgbClr val="000000"/>
                          </a:solidFill>
                          <a:effectLst/>
                          <a:latin typeface="Calibri" panose="020F0502020204030204" pitchFamily="34" charset="0"/>
                        </a:rPr>
                        <a:t>2mm</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03616547"/>
                  </a:ext>
                </a:extLst>
              </a:tr>
            </a:tbl>
          </a:graphicData>
        </a:graphic>
      </p:graphicFrame>
      <p:graphicFrame>
        <p:nvGraphicFramePr>
          <p:cNvPr id="7" name="Table 6">
            <a:extLst>
              <a:ext uri="{FF2B5EF4-FFF2-40B4-BE49-F238E27FC236}">
                <a16:creationId xmlns:a16="http://schemas.microsoft.com/office/drawing/2014/main" id="{34AC751F-673F-4859-B535-D042BCE59AC8}"/>
              </a:ext>
            </a:extLst>
          </p:cNvPr>
          <p:cNvGraphicFramePr>
            <a:graphicFrameLocks noGrp="1"/>
          </p:cNvGraphicFramePr>
          <p:nvPr>
            <p:extLst>
              <p:ext uri="{D42A27DB-BD31-4B8C-83A1-F6EECF244321}">
                <p14:modId xmlns:p14="http://schemas.microsoft.com/office/powerpoint/2010/main" val="1702232718"/>
              </p:ext>
            </p:extLst>
          </p:nvPr>
        </p:nvGraphicFramePr>
        <p:xfrm>
          <a:off x="9213551" y="3618281"/>
          <a:ext cx="2560320" cy="2661905"/>
        </p:xfrm>
        <a:graphic>
          <a:graphicData uri="http://schemas.openxmlformats.org/drawingml/2006/table">
            <a:tbl>
              <a:tblPr/>
              <a:tblGrid>
                <a:gridCol w="1371600">
                  <a:extLst>
                    <a:ext uri="{9D8B030D-6E8A-4147-A177-3AD203B41FA5}">
                      <a16:colId xmlns:a16="http://schemas.microsoft.com/office/drawing/2014/main" val="3878731947"/>
                    </a:ext>
                  </a:extLst>
                </a:gridCol>
                <a:gridCol w="1188720">
                  <a:extLst>
                    <a:ext uri="{9D8B030D-6E8A-4147-A177-3AD203B41FA5}">
                      <a16:colId xmlns:a16="http://schemas.microsoft.com/office/drawing/2014/main" val="82622567"/>
                    </a:ext>
                  </a:extLst>
                </a:gridCol>
              </a:tblGrid>
              <a:tr h="232667">
                <a:tc gridSpan="2">
                  <a:txBody>
                    <a:bodyPr/>
                    <a:lstStyle/>
                    <a:p>
                      <a:pPr algn="ctr" fontAlgn="b"/>
                      <a:r>
                        <a:rPr lang="en-US" sz="1400" b="1" i="0" u="none" strike="noStrike">
                          <a:solidFill>
                            <a:srgbClr val="0D0D0D"/>
                          </a:solidFill>
                          <a:effectLst/>
                          <a:latin typeface="Calibri" panose="020F0502020204030204" pitchFamily="34" charset="0"/>
                        </a:rPr>
                        <a:t>Cost Optimized D2D I/O IP</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pPr algn="ctr" fontAlgn="b"/>
                      <a:endParaRPr lang="en-US" sz="800" b="1" i="0" u="none" strike="noStrike">
                        <a:solidFill>
                          <a:srgbClr val="FFFFFF"/>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705861708"/>
                  </a:ext>
                </a:extLst>
              </a:tr>
              <a:tr h="232667">
                <a:tc>
                  <a:txBody>
                    <a:bodyPr/>
                    <a:lstStyle/>
                    <a:p>
                      <a:pPr algn="l" fontAlgn="b"/>
                      <a:r>
                        <a:rPr lang="en-US" sz="800" b="1" i="0" u="none" strike="noStrike">
                          <a:solidFill>
                            <a:srgbClr val="FFFFFF"/>
                          </a:solidFill>
                          <a:effectLst/>
                          <a:latin typeface="Calibri" panose="020F0502020204030204" pitchFamily="34" charset="0"/>
                        </a:rPr>
                        <a:t>Column1</a:t>
                      </a:r>
                    </a:p>
                  </a:txBody>
                  <a:tcPr marL="0" marR="0" marT="0"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FFFFFF"/>
                          </a:solidFill>
                          <a:effectLst/>
                          <a:latin typeface="Calibri" panose="020F0502020204030204" pitchFamily="34" charset="0"/>
                        </a:rPr>
                        <a:t>Lowest Cost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2575983228"/>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Bump Pitch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110um</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37078321"/>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Data Rate (Gbps)</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4/8/16/32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926100"/>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BW/shoreline  (GB/s/mm)</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30.9/61.7/123.4/246.8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76146639"/>
                  </a:ext>
                </a:extLst>
              </a:tr>
              <a:tr h="186896">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 bump are  (GB/s/mm^2)</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22/44/88/125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8082877"/>
                  </a:ext>
                </a:extLst>
              </a:tr>
              <a:tr h="349001">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Energy Efficiency (</a:t>
                      </a:r>
                      <a:r>
                        <a:rPr lang="en-US" sz="800" b="0" i="0" u="none" strike="noStrike" err="1">
                          <a:solidFill>
                            <a:srgbClr val="FFFFFF"/>
                          </a:solidFill>
                          <a:effectLst/>
                          <a:latin typeface="Calibri" panose="020F0502020204030204" pitchFamily="34" charset="0"/>
                        </a:rPr>
                        <a:t>pJ</a:t>
                      </a:r>
                      <a:r>
                        <a:rPr lang="en-US" sz="800" b="0" i="0" u="none" strike="noStrike">
                          <a:solidFill>
                            <a:srgbClr val="FFFFFF"/>
                          </a:solidFill>
                          <a:effectLst/>
                          <a:latin typeface="Calibri" panose="020F0502020204030204" pitchFamily="34" charset="0"/>
                        </a:rPr>
                        <a:t>/b)</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marL="0" marR="0" lvl="0" indent="0" algn="ctr" defTabSz="609600" eaLnBrk="1" fontAlgn="ctr"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Calibri" panose="020F0502020204030204" pitchFamily="34" charset="0"/>
                        </a:rPr>
                        <a:t>0.5 (4 GT/s, short reach)</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1.0 (</a:t>
                      </a:r>
                      <a:r>
                        <a:rPr lang="nl-NL" sz="800" b="0" i="0" u="none" strike="noStrike">
                          <a:solidFill>
                            <a:schemeClr val="tx1"/>
                          </a:solidFill>
                          <a:effectLst/>
                          <a:latin typeface="Symbol" panose="05050102010706020507" pitchFamily="18" charset="2"/>
                        </a:rPr>
                        <a:t>£</a:t>
                      </a:r>
                      <a:r>
                        <a:rPr lang="nl-NL" sz="800" b="0" i="0" u="none" strike="noStrike">
                          <a:solidFill>
                            <a:schemeClr val="tx1"/>
                          </a:solidFill>
                          <a:effectLst/>
                          <a:latin typeface="Calibri" panose="020F0502020204030204" pitchFamily="34" charset="0"/>
                        </a:rPr>
                        <a:t> </a:t>
                      </a:r>
                      <a:r>
                        <a:rPr lang="en-US" sz="800" b="0" i="0" u="none" strike="noStrike">
                          <a:solidFill>
                            <a:schemeClr val="tx1"/>
                          </a:solidFill>
                          <a:effectLst/>
                          <a:latin typeface="Calibri" panose="020F0502020204030204" pitchFamily="34" charset="0"/>
                        </a:rPr>
                        <a:t>16 GT/s, long reach)</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1.25 (32GT/s, long reach)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0471962"/>
                  </a:ext>
                </a:extLst>
              </a:tr>
              <a:tr h="546635">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Raw BER</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1e-27 (</a:t>
                      </a:r>
                      <a:r>
                        <a:rPr lang="en-US" sz="800" b="0" i="0" u="none" strike="noStrike">
                          <a:solidFill>
                            <a:schemeClr val="tx1"/>
                          </a:solidFill>
                          <a:effectLst/>
                          <a:latin typeface="Symbol" panose="05050102010706020507" pitchFamily="18" charset="2"/>
                        </a:rPr>
                        <a:t>£ 8</a:t>
                      </a:r>
                      <a:r>
                        <a:rPr lang="en-US" sz="800" b="0" i="0" u="none" strike="noStrike">
                          <a:solidFill>
                            <a:schemeClr val="tx1"/>
                          </a:solidFill>
                          <a:effectLst/>
                          <a:latin typeface="Calibri" panose="020F0502020204030204" pitchFamily="34" charset="0"/>
                        </a:rPr>
                        <a:t> GT/s)</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1e-27 (16 GT/s, short reach)</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1e-15 (16 GT/s, long  reach)</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1e-15  (</a:t>
                      </a:r>
                      <a:r>
                        <a:rPr lang="en-US" sz="800" b="0" i="0" u="none" strike="noStrike">
                          <a:solidFill>
                            <a:schemeClr val="tx1"/>
                          </a:solidFill>
                          <a:effectLst/>
                          <a:latin typeface="Symbol" panose="05050102010706020507" pitchFamily="18" charset="2"/>
                        </a:rPr>
                        <a:t>³ </a:t>
                      </a:r>
                      <a:r>
                        <a:rPr lang="en-US" sz="800" b="0" i="0" u="none" strike="noStrike">
                          <a:solidFill>
                            <a:schemeClr val="tx1"/>
                          </a:solidFill>
                          <a:effectLst/>
                          <a:latin typeface="Calibri" panose="020F0502020204030204" pitchFamily="34" charset="0"/>
                        </a:rPr>
                        <a:t>32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2064112"/>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Latency end-to-end </a:t>
                      </a:r>
                      <a:br>
                        <a:rPr lang="en-US" sz="800" b="0" i="0" u="none" strike="noStrike">
                          <a:solidFill>
                            <a:srgbClr val="FFFFFF"/>
                          </a:solidFill>
                          <a:effectLst/>
                          <a:latin typeface="Calibri" panose="020F0502020204030204" pitchFamily="34" charset="0"/>
                        </a:rPr>
                      </a:br>
                      <a:r>
                        <a:rPr lang="en-US" sz="800" b="0" i="0" u="none" strike="noStrike">
                          <a:solidFill>
                            <a:srgbClr val="FFFFFF"/>
                          </a:solidFill>
                          <a:effectLst/>
                          <a:latin typeface="Calibri" panose="020F0502020204030204" pitchFamily="34" charset="0"/>
                        </a:rPr>
                        <a:t>(# clocks at GT/s )</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12 data rate clocks</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(1.5ns at 8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23203591"/>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Idle entry/exit latency</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1 cycle (</a:t>
                      </a:r>
                      <a:r>
                        <a:rPr lang="en-US" sz="800" b="0" i="0" u="none" strike="noStrike">
                          <a:solidFill>
                            <a:schemeClr val="tx1"/>
                          </a:solidFill>
                          <a:effectLst/>
                          <a:latin typeface="Symbol" panose="05050102010706020507" pitchFamily="18" charset="2"/>
                        </a:rPr>
                        <a:t>£</a:t>
                      </a:r>
                      <a:r>
                        <a:rPr lang="en-US" sz="800" b="0" i="0" u="none" strike="noStrike">
                          <a:solidFill>
                            <a:schemeClr val="tx1"/>
                          </a:solidFill>
                          <a:effectLst/>
                          <a:latin typeface="Calibri" panose="020F0502020204030204" pitchFamily="34" charset="0"/>
                        </a:rPr>
                        <a:t> 12 GT/s)</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2 cycles (</a:t>
                      </a:r>
                      <a:r>
                        <a:rPr lang="en-US" sz="800" b="0" i="0" u="none" strike="noStrike">
                          <a:solidFill>
                            <a:schemeClr val="tx1"/>
                          </a:solidFill>
                          <a:effectLst/>
                          <a:latin typeface="Symbol" panose="05050102010706020507" pitchFamily="18" charset="2"/>
                        </a:rPr>
                        <a:t>³ </a:t>
                      </a:r>
                      <a:r>
                        <a:rPr lang="en-US" sz="800" b="0" i="0" u="none" strike="noStrike">
                          <a:solidFill>
                            <a:schemeClr val="tx1"/>
                          </a:solidFill>
                          <a:effectLst/>
                          <a:latin typeface="Calibri" panose="020F0502020204030204" pitchFamily="34" charset="0"/>
                        </a:rPr>
                        <a:t>16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3393843"/>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Channel reach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10mm (short reach)</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25mm (long reach)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03616547"/>
                  </a:ext>
                </a:extLst>
              </a:tr>
            </a:tbl>
          </a:graphicData>
        </a:graphic>
      </p:graphicFrame>
      <p:sp>
        <p:nvSpPr>
          <p:cNvPr id="10" name="TextBox 9">
            <a:extLst>
              <a:ext uri="{FF2B5EF4-FFF2-40B4-BE49-F238E27FC236}">
                <a16:creationId xmlns:a16="http://schemas.microsoft.com/office/drawing/2014/main" id="{4E9DFD6D-E9FC-45AF-92F0-8B74CB230D74}"/>
              </a:ext>
            </a:extLst>
          </p:cNvPr>
          <p:cNvSpPr txBox="1"/>
          <p:nvPr/>
        </p:nvSpPr>
        <p:spPr>
          <a:xfrm>
            <a:off x="6983684" y="3247288"/>
            <a:ext cx="914400" cy="419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kumimoji="0" lang="en-US" sz="1600" b="1" i="0" u="none" strike="noStrike" cap="none" spc="0" normalizeH="0" baseline="0">
                <a:ln>
                  <a:noFill/>
                </a:ln>
                <a:solidFill>
                  <a:srgbClr val="0068B5"/>
                </a:solidFill>
                <a:effectLst/>
                <a:uFillTx/>
                <a:latin typeface="Arial" panose="020B0604020202020204" pitchFamily="34" charset="0"/>
                <a:cs typeface="Arial" panose="020B0604020202020204" pitchFamily="34" charset="0"/>
                <a:sym typeface="Helvetica Neue"/>
              </a:rPr>
              <a:t>IP #1</a:t>
            </a:r>
          </a:p>
        </p:txBody>
      </p:sp>
      <p:sp>
        <p:nvSpPr>
          <p:cNvPr id="11" name="TextBox 10">
            <a:extLst>
              <a:ext uri="{FF2B5EF4-FFF2-40B4-BE49-F238E27FC236}">
                <a16:creationId xmlns:a16="http://schemas.microsoft.com/office/drawing/2014/main" id="{1B05C8AC-2845-4C7D-89CB-D8B7622D8C8D}"/>
              </a:ext>
            </a:extLst>
          </p:cNvPr>
          <p:cNvSpPr txBox="1"/>
          <p:nvPr/>
        </p:nvSpPr>
        <p:spPr>
          <a:xfrm>
            <a:off x="10082901" y="3219450"/>
            <a:ext cx="914400" cy="419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kumimoji="0" lang="en-US" sz="1600" b="1" i="0" u="none" strike="noStrike" cap="none" spc="0" normalizeH="0" baseline="0">
                <a:ln>
                  <a:noFill/>
                </a:ln>
                <a:solidFill>
                  <a:srgbClr val="0068B5"/>
                </a:solidFill>
                <a:effectLst/>
                <a:uFillTx/>
                <a:latin typeface="Arial" panose="020B0604020202020204" pitchFamily="34" charset="0"/>
                <a:cs typeface="Arial" panose="020B0604020202020204" pitchFamily="34" charset="0"/>
                <a:sym typeface="Helvetica Neue"/>
              </a:rPr>
              <a:t>IP #2</a:t>
            </a:r>
          </a:p>
        </p:txBody>
      </p:sp>
      <p:sp>
        <p:nvSpPr>
          <p:cNvPr id="14" name="TextBox 13">
            <a:extLst>
              <a:ext uri="{FF2B5EF4-FFF2-40B4-BE49-F238E27FC236}">
                <a16:creationId xmlns:a16="http://schemas.microsoft.com/office/drawing/2014/main" id="{20828167-CD31-48F9-A9DD-3946FD93702F}"/>
              </a:ext>
            </a:extLst>
          </p:cNvPr>
          <p:cNvSpPr txBox="1"/>
          <p:nvPr/>
        </p:nvSpPr>
        <p:spPr>
          <a:xfrm>
            <a:off x="7572949" y="42957"/>
            <a:ext cx="2552956" cy="3416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kumimoji="0" lang="en-US" sz="1600" b="1" i="0" u="none" strike="noStrike" cap="none" spc="0" normalizeH="0" baseline="0">
                <a:ln>
                  <a:noFill/>
                </a:ln>
                <a:solidFill>
                  <a:srgbClr val="0068B5"/>
                </a:solidFill>
                <a:effectLst/>
                <a:uFillTx/>
                <a:latin typeface="Arial" panose="020B0604020202020204" pitchFamily="34" charset="0"/>
                <a:cs typeface="Arial" panose="020B0604020202020204" pitchFamily="34" charset="0"/>
                <a:sym typeface="Helvetica Neue"/>
              </a:rPr>
              <a:t>Specification</a:t>
            </a:r>
          </a:p>
        </p:txBody>
      </p:sp>
      <p:grpSp>
        <p:nvGrpSpPr>
          <p:cNvPr id="16" name="Group 15">
            <a:extLst>
              <a:ext uri="{FF2B5EF4-FFF2-40B4-BE49-F238E27FC236}">
                <a16:creationId xmlns:a16="http://schemas.microsoft.com/office/drawing/2014/main" id="{1CCE5ABD-0427-42DD-A58D-B3E75CE8ED52}"/>
              </a:ext>
            </a:extLst>
          </p:cNvPr>
          <p:cNvGrpSpPr/>
          <p:nvPr/>
        </p:nvGrpSpPr>
        <p:grpSpPr>
          <a:xfrm>
            <a:off x="8047288" y="3187920"/>
            <a:ext cx="1665647" cy="266141"/>
            <a:chOff x="6410530" y="3162511"/>
            <a:chExt cx="1157262" cy="383976"/>
          </a:xfrm>
        </p:grpSpPr>
        <p:cxnSp>
          <p:nvCxnSpPr>
            <p:cNvPr id="4" name="Straight Arrow Connector 3">
              <a:extLst>
                <a:ext uri="{FF2B5EF4-FFF2-40B4-BE49-F238E27FC236}">
                  <a16:creationId xmlns:a16="http://schemas.microsoft.com/office/drawing/2014/main" id="{9EE433A5-FE03-4EC0-ACC0-181F4B1985BB}"/>
                </a:ext>
              </a:extLst>
            </p:cNvPr>
            <p:cNvCxnSpPr>
              <a:cxnSpLocks/>
            </p:cNvCxnSpPr>
            <p:nvPr/>
          </p:nvCxnSpPr>
          <p:spPr>
            <a:xfrm flipH="1">
              <a:off x="6410530" y="3162511"/>
              <a:ext cx="440266" cy="383976"/>
            </a:xfrm>
            <a:prstGeom prst="straightConnector1">
              <a:avLst/>
            </a:prstGeom>
            <a:noFill/>
            <a:ln w="76200" cap="flat">
              <a:solidFill>
                <a:schemeClr val="bg1">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1ADAC62C-2CDA-40AE-820B-5EB780783EDB}"/>
                </a:ext>
              </a:extLst>
            </p:cNvPr>
            <p:cNvCxnSpPr>
              <a:cxnSpLocks/>
            </p:cNvCxnSpPr>
            <p:nvPr/>
          </p:nvCxnSpPr>
          <p:spPr>
            <a:xfrm>
              <a:off x="7127526" y="3162511"/>
              <a:ext cx="440266" cy="383976"/>
            </a:xfrm>
            <a:prstGeom prst="straightConnector1">
              <a:avLst/>
            </a:prstGeom>
            <a:noFill/>
            <a:ln w="76200" cap="flat">
              <a:solidFill>
                <a:schemeClr val="bg1">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17" name="Content Placeholder 2">
            <a:extLst>
              <a:ext uri="{FF2B5EF4-FFF2-40B4-BE49-F238E27FC236}">
                <a16:creationId xmlns:a16="http://schemas.microsoft.com/office/drawing/2014/main" id="{AD623F53-25FA-49BC-A4CD-8373044EEE04}"/>
              </a:ext>
            </a:extLst>
          </p:cNvPr>
          <p:cNvSpPr txBox="1">
            <a:spLocks/>
          </p:cNvSpPr>
          <p:nvPr/>
        </p:nvSpPr>
        <p:spPr>
          <a:xfrm>
            <a:off x="349359" y="1828800"/>
            <a:ext cx="4496182" cy="45277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1pPr>
            <a:lvl2pPr marL="685800" marR="0" indent="-203200" algn="l" defTabSz="609600" latinLnBrk="0">
              <a:lnSpc>
                <a:spcPct val="100000"/>
              </a:lnSpc>
              <a:spcBef>
                <a:spcPts val="1200"/>
              </a:spcBef>
              <a:spcAft>
                <a:spcPts val="0"/>
              </a:spcAft>
              <a:buClrTx/>
              <a:buSzTx/>
              <a:buFont typeface="IntelOne Display Light" panose="020B0403020203020204" pitchFamily="34" charset="0"/>
              <a:buChar char="–"/>
              <a:tabLst/>
              <a:defRPr sz="24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2pPr>
            <a:lvl3pPr marL="1143000"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3pPr>
            <a:lvl4pPr marL="1600200" marR="0" indent="-228600" algn="l" defTabSz="609600" latinLnBrk="0">
              <a:lnSpc>
                <a:spcPct val="100000"/>
              </a:lnSpc>
              <a:spcBef>
                <a:spcPts val="1200"/>
              </a:spcBef>
              <a:spcAft>
                <a:spcPts val="0"/>
              </a:spcAft>
              <a:buClrTx/>
              <a:buSzTx/>
              <a:buFont typeface="Wingdings" panose="05000000000000000000" pitchFamily="2" charset="2"/>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4pPr>
            <a:lvl5pPr marL="2057400"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r>
              <a:rPr lang="en-US" sz="1700"/>
              <a:t>Die-to-Die specification results in multiple potential IP implementations that interoperate</a:t>
            </a:r>
          </a:p>
          <a:p>
            <a:pPr lvl="1" hangingPunct="1"/>
            <a:r>
              <a:rPr lang="en-US" sz="1400"/>
              <a:t>Hard vs Soft IP</a:t>
            </a:r>
          </a:p>
          <a:p>
            <a:pPr lvl="2" hangingPunct="1"/>
            <a:r>
              <a:rPr lang="en-US" sz="1400"/>
              <a:t>Hard IPs for highest KPIs </a:t>
            </a:r>
          </a:p>
          <a:p>
            <a:pPr lvl="2" hangingPunct="1"/>
            <a:r>
              <a:rPr lang="en-US" sz="1400"/>
              <a:t>Soft IPs for simple process porting</a:t>
            </a:r>
          </a:p>
          <a:p>
            <a:pPr lvl="1" hangingPunct="1"/>
            <a:r>
              <a:rPr lang="en-US" sz="1400"/>
              <a:t>Advanced Packaging vs Organic</a:t>
            </a:r>
          </a:p>
          <a:p>
            <a:pPr lvl="2" hangingPunct="1"/>
            <a:r>
              <a:rPr lang="en-US" sz="1400"/>
              <a:t>Organic optimized</a:t>
            </a:r>
          </a:p>
          <a:p>
            <a:pPr lvl="2" hangingPunct="1"/>
            <a:r>
              <a:rPr lang="en-US" sz="1400"/>
              <a:t>Advanced packaging optimized</a:t>
            </a:r>
          </a:p>
          <a:p>
            <a:pPr lvl="2" hangingPunct="1"/>
            <a:r>
              <a:rPr lang="en-US" sz="1400"/>
              <a:t>General purpose organic and advanced packaging support</a:t>
            </a:r>
          </a:p>
          <a:p>
            <a:pPr lvl="1" hangingPunct="1"/>
            <a:r>
              <a:rPr lang="en-US" sz="1400"/>
              <a:t>New D2D optimized vs AIB/AIB-o backward compatibility</a:t>
            </a:r>
          </a:p>
          <a:p>
            <a:pPr lvl="1" hangingPunct="1"/>
            <a:endParaRPr lang="en-US" sz="2000"/>
          </a:p>
          <a:p>
            <a:pPr lvl="1" hangingPunct="1"/>
            <a:endParaRPr lang="en-US" sz="1000"/>
          </a:p>
          <a:p>
            <a:pPr lvl="1" hangingPunct="1"/>
            <a:endParaRPr lang="en-US" sz="1600"/>
          </a:p>
        </p:txBody>
      </p:sp>
    </p:spTree>
    <p:extLst>
      <p:ext uri="{BB962C8B-B14F-4D97-AF65-F5344CB8AC3E}">
        <p14:creationId xmlns:p14="http://schemas.microsoft.com/office/powerpoint/2010/main" val="78572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2930-4985-4DEE-85C8-28E0041A853F}"/>
              </a:ext>
            </a:extLst>
          </p:cNvPr>
          <p:cNvSpPr>
            <a:spLocks noGrp="1"/>
          </p:cNvSpPr>
          <p:nvPr>
            <p:ph type="title"/>
          </p:nvPr>
        </p:nvSpPr>
        <p:spPr/>
        <p:txBody>
          <a:bodyPr/>
          <a:lstStyle/>
          <a:p>
            <a:r>
              <a:rPr lang="en-US"/>
              <a:t>Possible Future Standardization</a:t>
            </a:r>
          </a:p>
        </p:txBody>
      </p:sp>
      <p:sp>
        <p:nvSpPr>
          <p:cNvPr id="3" name="Content Placeholder 2">
            <a:extLst>
              <a:ext uri="{FF2B5EF4-FFF2-40B4-BE49-F238E27FC236}">
                <a16:creationId xmlns:a16="http://schemas.microsoft.com/office/drawing/2014/main" id="{68F6003B-DA2D-4292-92FE-FA676EC20E7C}"/>
              </a:ext>
            </a:extLst>
          </p:cNvPr>
          <p:cNvSpPr>
            <a:spLocks noGrp="1"/>
          </p:cNvSpPr>
          <p:nvPr>
            <p:ph sz="quarter" idx="28"/>
          </p:nvPr>
        </p:nvSpPr>
        <p:spPr>
          <a:xfrm>
            <a:off x="6705600" y="1752600"/>
            <a:ext cx="5219830" cy="3889146"/>
          </a:xfrm>
        </p:spPr>
        <p:txBody>
          <a:bodyPr>
            <a:noAutofit/>
          </a:bodyPr>
          <a:lstStyle/>
          <a:p>
            <a:pPr>
              <a:lnSpc>
                <a:spcPts val="2200"/>
              </a:lnSpc>
              <a:spcBef>
                <a:spcPts val="0"/>
              </a:spcBef>
            </a:pPr>
            <a:r>
              <a:rPr lang="en-US" sz="1600" b="1" dirty="0">
                <a:latin typeface="+mn-lt"/>
              </a:rPr>
              <a:t>Other protocols</a:t>
            </a:r>
            <a:endParaRPr lang="en-US" sz="1600" b="1" dirty="0"/>
          </a:p>
          <a:p>
            <a:pPr lvl="1">
              <a:lnSpc>
                <a:spcPts val="2200"/>
              </a:lnSpc>
              <a:spcBef>
                <a:spcPts val="0"/>
              </a:spcBef>
            </a:pPr>
            <a:r>
              <a:rPr lang="en-US" sz="1600" dirty="0"/>
              <a:t>System buses </a:t>
            </a:r>
          </a:p>
          <a:p>
            <a:pPr lvl="1">
              <a:lnSpc>
                <a:spcPts val="2200"/>
              </a:lnSpc>
              <a:spcBef>
                <a:spcPts val="0"/>
              </a:spcBef>
            </a:pPr>
            <a:r>
              <a:rPr lang="en-US" sz="1600" dirty="0"/>
              <a:t>Coherency extensions</a:t>
            </a:r>
          </a:p>
          <a:p>
            <a:pPr lvl="1">
              <a:lnSpc>
                <a:spcPts val="2200"/>
              </a:lnSpc>
              <a:spcBef>
                <a:spcPts val="0"/>
              </a:spcBef>
            </a:pPr>
            <a:r>
              <a:rPr lang="en-US" sz="1600" dirty="0"/>
              <a:t>Ethernet (</a:t>
            </a:r>
            <a:r>
              <a:rPr lang="en-US" sz="1600" dirty="0" err="1"/>
              <a:t>xMII</a:t>
            </a:r>
            <a:r>
              <a:rPr lang="en-US" sz="1600" dirty="0"/>
              <a:t>)</a:t>
            </a:r>
          </a:p>
          <a:p>
            <a:pPr lvl="1">
              <a:lnSpc>
                <a:spcPts val="2200"/>
              </a:lnSpc>
              <a:spcBef>
                <a:spcPts val="0"/>
              </a:spcBef>
            </a:pPr>
            <a:r>
              <a:rPr lang="en-US" sz="1600" dirty="0"/>
              <a:t>Video (HDMI, DP, MIPI)</a:t>
            </a:r>
          </a:p>
          <a:p>
            <a:pPr lvl="1">
              <a:lnSpc>
                <a:spcPts val="2200"/>
              </a:lnSpc>
              <a:spcBef>
                <a:spcPts val="0"/>
              </a:spcBef>
            </a:pPr>
            <a:r>
              <a:rPr lang="en-US" sz="1600" dirty="0"/>
              <a:t>Optical (OIF-CEI)</a:t>
            </a:r>
          </a:p>
          <a:p>
            <a:pPr lvl="1">
              <a:lnSpc>
                <a:spcPts val="2200"/>
              </a:lnSpc>
              <a:spcBef>
                <a:spcPts val="0"/>
              </a:spcBef>
            </a:pPr>
            <a:r>
              <a:rPr lang="en-US" sz="1600" dirty="0"/>
              <a:t>Telcom (</a:t>
            </a:r>
            <a:r>
              <a:rPr lang="en-US" sz="1600" dirty="0" err="1"/>
              <a:t>OpenRAN</a:t>
            </a:r>
            <a:r>
              <a:rPr lang="en-US" sz="1600" dirty="0"/>
              <a:t>)</a:t>
            </a:r>
          </a:p>
          <a:p>
            <a:pPr lvl="1">
              <a:lnSpc>
                <a:spcPts val="2200"/>
              </a:lnSpc>
              <a:spcBef>
                <a:spcPts val="0"/>
              </a:spcBef>
            </a:pPr>
            <a:r>
              <a:rPr lang="en-US" sz="1600" dirty="0"/>
              <a:t>Memory (SRAM, FLASH, MRAM, ReRAM)</a:t>
            </a:r>
          </a:p>
        </p:txBody>
      </p:sp>
      <p:sp>
        <p:nvSpPr>
          <p:cNvPr id="5" name="Content Placeholder 2">
            <a:extLst>
              <a:ext uri="{FF2B5EF4-FFF2-40B4-BE49-F238E27FC236}">
                <a16:creationId xmlns:a16="http://schemas.microsoft.com/office/drawing/2014/main" id="{A42EF4D4-78B1-448F-9A72-7491ADA3FA33}"/>
              </a:ext>
            </a:extLst>
          </p:cNvPr>
          <p:cNvSpPr txBox="1">
            <a:spLocks/>
          </p:cNvSpPr>
          <p:nvPr/>
        </p:nvSpPr>
        <p:spPr>
          <a:xfrm>
            <a:off x="990600" y="1752600"/>
            <a:ext cx="5219830" cy="3889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1pPr>
            <a:lvl2pPr marL="685800" marR="0" indent="-203200" algn="l" defTabSz="609600" latinLnBrk="0">
              <a:lnSpc>
                <a:spcPct val="100000"/>
              </a:lnSpc>
              <a:spcBef>
                <a:spcPts val="1200"/>
              </a:spcBef>
              <a:spcAft>
                <a:spcPts val="0"/>
              </a:spcAft>
              <a:buClrTx/>
              <a:buSzTx/>
              <a:buFont typeface="IntelOne Display Light" panose="020B0403020203020204" pitchFamily="34" charset="0"/>
              <a:buChar char="–"/>
              <a:tabLst/>
              <a:defRPr sz="24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2pPr>
            <a:lvl3pPr marL="1143000"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3pPr>
            <a:lvl4pPr marL="1600200" marR="0" indent="-228600" algn="l" defTabSz="609600" latinLnBrk="0">
              <a:lnSpc>
                <a:spcPct val="100000"/>
              </a:lnSpc>
              <a:spcBef>
                <a:spcPts val="1200"/>
              </a:spcBef>
              <a:spcAft>
                <a:spcPts val="0"/>
              </a:spcAft>
              <a:buClrTx/>
              <a:buSzTx/>
              <a:buFont typeface="Wingdings" panose="05000000000000000000" pitchFamily="2" charset="2"/>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4pPr>
            <a:lvl5pPr marL="2057400"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lnSpc>
                <a:spcPts val="2300"/>
              </a:lnSpc>
              <a:spcBef>
                <a:spcPts val="0"/>
              </a:spcBef>
            </a:pPr>
            <a:r>
              <a:rPr lang="en-US" sz="1600" b="1" dirty="0">
                <a:latin typeface="+mn-lt"/>
              </a:rPr>
              <a:t>Chiplet Form Factor(s)</a:t>
            </a:r>
          </a:p>
          <a:p>
            <a:pPr lvl="1" hangingPunct="1">
              <a:lnSpc>
                <a:spcPts val="2300"/>
              </a:lnSpc>
              <a:spcBef>
                <a:spcPts val="0"/>
              </a:spcBef>
            </a:pPr>
            <a:r>
              <a:rPr lang="en-US" sz="1600" dirty="0"/>
              <a:t>Die size and bump definition</a:t>
            </a:r>
          </a:p>
          <a:p>
            <a:pPr lvl="1" hangingPunct="1">
              <a:lnSpc>
                <a:spcPts val="2300"/>
              </a:lnSpc>
              <a:spcBef>
                <a:spcPts val="0"/>
              </a:spcBef>
            </a:pPr>
            <a:r>
              <a:rPr lang="en-US" sz="1600" dirty="0"/>
              <a:t>Power, clocking, reset</a:t>
            </a:r>
          </a:p>
          <a:p>
            <a:pPr lvl="1" hangingPunct="1">
              <a:lnSpc>
                <a:spcPts val="2300"/>
              </a:lnSpc>
              <a:spcBef>
                <a:spcPts val="0"/>
              </a:spcBef>
            </a:pPr>
            <a:r>
              <a:rPr lang="en-US" sz="1600" dirty="0"/>
              <a:t>Thermal and power management</a:t>
            </a:r>
          </a:p>
          <a:p>
            <a:pPr hangingPunct="1">
              <a:lnSpc>
                <a:spcPts val="2300"/>
              </a:lnSpc>
              <a:spcBef>
                <a:spcPts val="0"/>
              </a:spcBef>
            </a:pPr>
            <a:r>
              <a:rPr lang="en-US" sz="1600" b="1" dirty="0">
                <a:latin typeface="+mn-lt"/>
              </a:rPr>
              <a:t>Management</a:t>
            </a:r>
            <a:endParaRPr lang="en-US" sz="1600" b="1" dirty="0"/>
          </a:p>
          <a:p>
            <a:pPr lvl="1" hangingPunct="1">
              <a:lnSpc>
                <a:spcPts val="2300"/>
              </a:lnSpc>
              <a:spcBef>
                <a:spcPts val="0"/>
              </a:spcBef>
            </a:pPr>
            <a:r>
              <a:rPr lang="en-US" sz="1600" dirty="0"/>
              <a:t>Interface and protocol (e.g., I3C and MCTP)</a:t>
            </a:r>
          </a:p>
          <a:p>
            <a:pPr lvl="1" hangingPunct="1">
              <a:lnSpc>
                <a:spcPts val="2300"/>
              </a:lnSpc>
              <a:spcBef>
                <a:spcPts val="0"/>
              </a:spcBef>
            </a:pPr>
            <a:r>
              <a:rPr lang="en-US" sz="1600" dirty="0"/>
              <a:t>“Plug and Play” chiplet discovery and provisioning</a:t>
            </a:r>
          </a:p>
          <a:p>
            <a:pPr lvl="1" hangingPunct="1">
              <a:lnSpc>
                <a:spcPts val="2300"/>
              </a:lnSpc>
              <a:spcBef>
                <a:spcPts val="0"/>
              </a:spcBef>
            </a:pPr>
            <a:r>
              <a:rPr lang="en-US" sz="1600" dirty="0"/>
              <a:t>Operational and environmental telemetry</a:t>
            </a:r>
          </a:p>
          <a:p>
            <a:pPr lvl="1" hangingPunct="1">
              <a:lnSpc>
                <a:spcPts val="2300"/>
              </a:lnSpc>
              <a:spcBef>
                <a:spcPts val="0"/>
              </a:spcBef>
            </a:pPr>
            <a:r>
              <a:rPr lang="en-US" sz="1600" dirty="0"/>
              <a:t>Debug</a:t>
            </a:r>
          </a:p>
          <a:p>
            <a:pPr lvl="1" hangingPunct="1">
              <a:lnSpc>
                <a:spcPts val="2300"/>
              </a:lnSpc>
              <a:spcBef>
                <a:spcPts val="0"/>
              </a:spcBef>
            </a:pPr>
            <a:r>
              <a:rPr lang="en-US" sz="1600" dirty="0"/>
              <a:t>Security (other than that provided by die-to-die protocol)</a:t>
            </a:r>
          </a:p>
          <a:p>
            <a:pPr lvl="2" hangingPunct="1">
              <a:lnSpc>
                <a:spcPts val="2300"/>
              </a:lnSpc>
              <a:spcBef>
                <a:spcPts val="0"/>
              </a:spcBef>
            </a:pPr>
            <a:r>
              <a:rPr lang="en-US" sz="1600" dirty="0"/>
              <a:t>Attestation</a:t>
            </a:r>
          </a:p>
          <a:p>
            <a:pPr lvl="1" hangingPunct="1">
              <a:lnSpc>
                <a:spcPts val="2300"/>
              </a:lnSpc>
              <a:spcBef>
                <a:spcPts val="0"/>
              </a:spcBef>
            </a:pPr>
            <a:r>
              <a:rPr lang="en-US" sz="1600" dirty="0"/>
              <a:t>Key management</a:t>
            </a:r>
          </a:p>
          <a:p>
            <a:pPr lvl="1" hangingPunct="1">
              <a:lnSpc>
                <a:spcPts val="2300"/>
              </a:lnSpc>
              <a:spcBef>
                <a:spcPts val="0"/>
              </a:spcBef>
            </a:pPr>
            <a:endParaRPr lang="en-US" sz="1600" dirty="0"/>
          </a:p>
        </p:txBody>
      </p:sp>
    </p:spTree>
    <p:extLst>
      <p:ext uri="{BB962C8B-B14F-4D97-AF65-F5344CB8AC3E}">
        <p14:creationId xmlns:p14="http://schemas.microsoft.com/office/powerpoint/2010/main" val="422497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D069ADD-FB24-4130-BA3D-4BBCB5E2C312}"/>
              </a:ext>
            </a:extLst>
          </p:cNvPr>
          <p:cNvGraphicFramePr>
            <a:graphicFrameLocks noGrp="1"/>
          </p:cNvGraphicFramePr>
          <p:nvPr/>
        </p:nvGraphicFramePr>
        <p:xfrm>
          <a:off x="546341" y="1715759"/>
          <a:ext cx="10789920" cy="2951072"/>
        </p:xfrm>
        <a:graphic>
          <a:graphicData uri="http://schemas.openxmlformats.org/drawingml/2006/table">
            <a:tbl>
              <a:tblPr/>
              <a:tblGrid>
                <a:gridCol w="3108960">
                  <a:extLst>
                    <a:ext uri="{9D8B030D-6E8A-4147-A177-3AD203B41FA5}">
                      <a16:colId xmlns:a16="http://schemas.microsoft.com/office/drawing/2014/main" val="2693021924"/>
                    </a:ext>
                  </a:extLst>
                </a:gridCol>
                <a:gridCol w="256032">
                  <a:extLst>
                    <a:ext uri="{9D8B030D-6E8A-4147-A177-3AD203B41FA5}">
                      <a16:colId xmlns:a16="http://schemas.microsoft.com/office/drawing/2014/main" val="573456006"/>
                    </a:ext>
                  </a:extLst>
                </a:gridCol>
                <a:gridCol w="256032">
                  <a:extLst>
                    <a:ext uri="{9D8B030D-6E8A-4147-A177-3AD203B41FA5}">
                      <a16:colId xmlns:a16="http://schemas.microsoft.com/office/drawing/2014/main" val="1247500166"/>
                    </a:ext>
                  </a:extLst>
                </a:gridCol>
                <a:gridCol w="256032">
                  <a:extLst>
                    <a:ext uri="{9D8B030D-6E8A-4147-A177-3AD203B41FA5}">
                      <a16:colId xmlns:a16="http://schemas.microsoft.com/office/drawing/2014/main" val="2361591876"/>
                    </a:ext>
                  </a:extLst>
                </a:gridCol>
                <a:gridCol w="256032">
                  <a:extLst>
                    <a:ext uri="{9D8B030D-6E8A-4147-A177-3AD203B41FA5}">
                      <a16:colId xmlns:a16="http://schemas.microsoft.com/office/drawing/2014/main" val="3973624295"/>
                    </a:ext>
                  </a:extLst>
                </a:gridCol>
                <a:gridCol w="256032">
                  <a:extLst>
                    <a:ext uri="{9D8B030D-6E8A-4147-A177-3AD203B41FA5}">
                      <a16:colId xmlns:a16="http://schemas.microsoft.com/office/drawing/2014/main" val="1972179472"/>
                    </a:ext>
                  </a:extLst>
                </a:gridCol>
                <a:gridCol w="256032">
                  <a:extLst>
                    <a:ext uri="{9D8B030D-6E8A-4147-A177-3AD203B41FA5}">
                      <a16:colId xmlns:a16="http://schemas.microsoft.com/office/drawing/2014/main" val="2492795203"/>
                    </a:ext>
                  </a:extLst>
                </a:gridCol>
                <a:gridCol w="256032">
                  <a:extLst>
                    <a:ext uri="{9D8B030D-6E8A-4147-A177-3AD203B41FA5}">
                      <a16:colId xmlns:a16="http://schemas.microsoft.com/office/drawing/2014/main" val="2621226017"/>
                    </a:ext>
                  </a:extLst>
                </a:gridCol>
                <a:gridCol w="256032">
                  <a:extLst>
                    <a:ext uri="{9D8B030D-6E8A-4147-A177-3AD203B41FA5}">
                      <a16:colId xmlns:a16="http://schemas.microsoft.com/office/drawing/2014/main" val="4237275518"/>
                    </a:ext>
                  </a:extLst>
                </a:gridCol>
                <a:gridCol w="256032">
                  <a:extLst>
                    <a:ext uri="{9D8B030D-6E8A-4147-A177-3AD203B41FA5}">
                      <a16:colId xmlns:a16="http://schemas.microsoft.com/office/drawing/2014/main" val="489245334"/>
                    </a:ext>
                  </a:extLst>
                </a:gridCol>
                <a:gridCol w="256032">
                  <a:extLst>
                    <a:ext uri="{9D8B030D-6E8A-4147-A177-3AD203B41FA5}">
                      <a16:colId xmlns:a16="http://schemas.microsoft.com/office/drawing/2014/main" val="1403326758"/>
                    </a:ext>
                  </a:extLst>
                </a:gridCol>
                <a:gridCol w="256032">
                  <a:extLst>
                    <a:ext uri="{9D8B030D-6E8A-4147-A177-3AD203B41FA5}">
                      <a16:colId xmlns:a16="http://schemas.microsoft.com/office/drawing/2014/main" val="897986161"/>
                    </a:ext>
                  </a:extLst>
                </a:gridCol>
                <a:gridCol w="256032">
                  <a:extLst>
                    <a:ext uri="{9D8B030D-6E8A-4147-A177-3AD203B41FA5}">
                      <a16:colId xmlns:a16="http://schemas.microsoft.com/office/drawing/2014/main" val="2743229488"/>
                    </a:ext>
                  </a:extLst>
                </a:gridCol>
                <a:gridCol w="256032">
                  <a:extLst>
                    <a:ext uri="{9D8B030D-6E8A-4147-A177-3AD203B41FA5}">
                      <a16:colId xmlns:a16="http://schemas.microsoft.com/office/drawing/2014/main" val="3146727350"/>
                    </a:ext>
                  </a:extLst>
                </a:gridCol>
                <a:gridCol w="256032">
                  <a:extLst>
                    <a:ext uri="{9D8B030D-6E8A-4147-A177-3AD203B41FA5}">
                      <a16:colId xmlns:a16="http://schemas.microsoft.com/office/drawing/2014/main" val="2175549296"/>
                    </a:ext>
                  </a:extLst>
                </a:gridCol>
                <a:gridCol w="256032">
                  <a:extLst>
                    <a:ext uri="{9D8B030D-6E8A-4147-A177-3AD203B41FA5}">
                      <a16:colId xmlns:a16="http://schemas.microsoft.com/office/drawing/2014/main" val="337115547"/>
                    </a:ext>
                  </a:extLst>
                </a:gridCol>
                <a:gridCol w="256032">
                  <a:extLst>
                    <a:ext uri="{9D8B030D-6E8A-4147-A177-3AD203B41FA5}">
                      <a16:colId xmlns:a16="http://schemas.microsoft.com/office/drawing/2014/main" val="2282345905"/>
                    </a:ext>
                  </a:extLst>
                </a:gridCol>
                <a:gridCol w="256032">
                  <a:extLst>
                    <a:ext uri="{9D8B030D-6E8A-4147-A177-3AD203B41FA5}">
                      <a16:colId xmlns:a16="http://schemas.microsoft.com/office/drawing/2014/main" val="3693920967"/>
                    </a:ext>
                  </a:extLst>
                </a:gridCol>
                <a:gridCol w="256032">
                  <a:extLst>
                    <a:ext uri="{9D8B030D-6E8A-4147-A177-3AD203B41FA5}">
                      <a16:colId xmlns:a16="http://schemas.microsoft.com/office/drawing/2014/main" val="2703726232"/>
                    </a:ext>
                  </a:extLst>
                </a:gridCol>
                <a:gridCol w="256032">
                  <a:extLst>
                    <a:ext uri="{9D8B030D-6E8A-4147-A177-3AD203B41FA5}">
                      <a16:colId xmlns:a16="http://schemas.microsoft.com/office/drawing/2014/main" val="3760327107"/>
                    </a:ext>
                  </a:extLst>
                </a:gridCol>
                <a:gridCol w="256032">
                  <a:extLst>
                    <a:ext uri="{9D8B030D-6E8A-4147-A177-3AD203B41FA5}">
                      <a16:colId xmlns:a16="http://schemas.microsoft.com/office/drawing/2014/main" val="1221795577"/>
                    </a:ext>
                  </a:extLst>
                </a:gridCol>
                <a:gridCol w="256032">
                  <a:extLst>
                    <a:ext uri="{9D8B030D-6E8A-4147-A177-3AD203B41FA5}">
                      <a16:colId xmlns:a16="http://schemas.microsoft.com/office/drawing/2014/main" val="4263268424"/>
                    </a:ext>
                  </a:extLst>
                </a:gridCol>
                <a:gridCol w="256032">
                  <a:extLst>
                    <a:ext uri="{9D8B030D-6E8A-4147-A177-3AD203B41FA5}">
                      <a16:colId xmlns:a16="http://schemas.microsoft.com/office/drawing/2014/main" val="3659337163"/>
                    </a:ext>
                  </a:extLst>
                </a:gridCol>
                <a:gridCol w="256032">
                  <a:extLst>
                    <a:ext uri="{9D8B030D-6E8A-4147-A177-3AD203B41FA5}">
                      <a16:colId xmlns:a16="http://schemas.microsoft.com/office/drawing/2014/main" val="1395609236"/>
                    </a:ext>
                  </a:extLst>
                </a:gridCol>
                <a:gridCol w="256032">
                  <a:extLst>
                    <a:ext uri="{9D8B030D-6E8A-4147-A177-3AD203B41FA5}">
                      <a16:colId xmlns:a16="http://schemas.microsoft.com/office/drawing/2014/main" val="2045847441"/>
                    </a:ext>
                  </a:extLst>
                </a:gridCol>
                <a:gridCol w="256032">
                  <a:extLst>
                    <a:ext uri="{9D8B030D-6E8A-4147-A177-3AD203B41FA5}">
                      <a16:colId xmlns:a16="http://schemas.microsoft.com/office/drawing/2014/main" val="167014954"/>
                    </a:ext>
                  </a:extLst>
                </a:gridCol>
                <a:gridCol w="256032">
                  <a:extLst>
                    <a:ext uri="{9D8B030D-6E8A-4147-A177-3AD203B41FA5}">
                      <a16:colId xmlns:a16="http://schemas.microsoft.com/office/drawing/2014/main" val="19403353"/>
                    </a:ext>
                  </a:extLst>
                </a:gridCol>
                <a:gridCol w="256032">
                  <a:extLst>
                    <a:ext uri="{9D8B030D-6E8A-4147-A177-3AD203B41FA5}">
                      <a16:colId xmlns:a16="http://schemas.microsoft.com/office/drawing/2014/main" val="1736820677"/>
                    </a:ext>
                  </a:extLst>
                </a:gridCol>
                <a:gridCol w="256032">
                  <a:extLst>
                    <a:ext uri="{9D8B030D-6E8A-4147-A177-3AD203B41FA5}">
                      <a16:colId xmlns:a16="http://schemas.microsoft.com/office/drawing/2014/main" val="3781765929"/>
                    </a:ext>
                  </a:extLst>
                </a:gridCol>
                <a:gridCol w="256032">
                  <a:extLst>
                    <a:ext uri="{9D8B030D-6E8A-4147-A177-3AD203B41FA5}">
                      <a16:colId xmlns:a16="http://schemas.microsoft.com/office/drawing/2014/main" val="778535481"/>
                    </a:ext>
                  </a:extLst>
                </a:gridCol>
                <a:gridCol w="256032">
                  <a:extLst>
                    <a:ext uri="{9D8B030D-6E8A-4147-A177-3AD203B41FA5}">
                      <a16:colId xmlns:a16="http://schemas.microsoft.com/office/drawing/2014/main" val="2130507588"/>
                    </a:ext>
                  </a:extLst>
                </a:gridCol>
              </a:tblGrid>
              <a:tr h="131025">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86865595"/>
                  </a:ext>
                </a:extLst>
              </a:tr>
              <a:tr h="167212">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4">
                  <a:txBody>
                    <a:bodyPr/>
                    <a:lstStyle/>
                    <a:p>
                      <a:pPr algn="ctr" fontAlgn="ctr"/>
                      <a:r>
                        <a:rPr lang="en-US" sz="700" b="0" i="0" u="none" strike="noStrike">
                          <a:solidFill>
                            <a:srgbClr val="FFFFFF"/>
                          </a:solidFill>
                          <a:effectLst/>
                          <a:latin typeface="Calibri" panose="020F0502020204030204" pitchFamily="34" charset="0"/>
                        </a:rPr>
                        <a:t>June</a:t>
                      </a:r>
                    </a:p>
                  </a:txBody>
                  <a:tcPr marL="6239" marR="6239" marT="6239"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0" i="0" u="none" strike="noStrike">
                          <a:solidFill>
                            <a:srgbClr val="FFFFFF"/>
                          </a:solidFill>
                          <a:effectLst/>
                          <a:latin typeface="Calibri" panose="020F0502020204030204" pitchFamily="34" charset="0"/>
                        </a:rPr>
                        <a:t>July</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700" b="0" i="0" u="none" strike="noStrike">
                          <a:solidFill>
                            <a:srgbClr val="FFFFFF"/>
                          </a:solidFill>
                          <a:effectLst/>
                          <a:latin typeface="Calibri" panose="020F0502020204030204" pitchFamily="34" charset="0"/>
                        </a:rPr>
                        <a:t>August</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0" i="0" u="none" strike="noStrike">
                          <a:solidFill>
                            <a:srgbClr val="FFFFFF"/>
                          </a:solidFill>
                          <a:effectLst/>
                          <a:latin typeface="Calibri" panose="020F0502020204030204" pitchFamily="34" charset="0"/>
                        </a:rPr>
                        <a:t>September</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0" i="0" u="none" strike="noStrike">
                          <a:solidFill>
                            <a:srgbClr val="FFFFFF"/>
                          </a:solidFill>
                          <a:effectLst/>
                          <a:latin typeface="Calibri" panose="020F0502020204030204" pitchFamily="34" charset="0"/>
                        </a:rPr>
                        <a:t>October</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700" b="0" i="0" u="none" strike="noStrike">
                          <a:solidFill>
                            <a:srgbClr val="FFFFFF"/>
                          </a:solidFill>
                          <a:effectLst/>
                          <a:latin typeface="Calibri" panose="020F0502020204030204" pitchFamily="34" charset="0"/>
                        </a:rPr>
                        <a:t>November</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0" i="0" u="none" strike="noStrike">
                          <a:solidFill>
                            <a:srgbClr val="FFFFFF"/>
                          </a:solidFill>
                          <a:effectLst/>
                          <a:latin typeface="Calibri" panose="020F0502020204030204" pitchFamily="34" charset="0"/>
                        </a:rPr>
                        <a:t>December</a:t>
                      </a:r>
                    </a:p>
                  </a:txBody>
                  <a:tcPr marL="6239" marR="6239" marT="6239"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7181225"/>
                  </a:ext>
                </a:extLst>
              </a:tr>
              <a:tr h="167212">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700" b="0" i="0" u="none" strike="noStrike">
                          <a:solidFill>
                            <a:srgbClr val="FFFFFF"/>
                          </a:solidFill>
                          <a:effectLst/>
                          <a:latin typeface="Calibri" panose="020F0502020204030204" pitchFamily="34" charset="0"/>
                        </a:rPr>
                        <a:t>23</a:t>
                      </a:r>
                    </a:p>
                  </a:txBody>
                  <a:tcPr marL="6239" marR="6239" marT="6239"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24</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25</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26</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27</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28</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29</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30</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31</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32</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33</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34</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35</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36</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37</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38</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39</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40</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41</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42</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43</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44</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45</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46</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47</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48</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49</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50</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51</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52</a:t>
                      </a:r>
                    </a:p>
                  </a:txBody>
                  <a:tcPr marL="6239" marR="6239" marT="6239"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extLst>
                  <a:ext uri="{0D108BD9-81ED-4DB2-BD59-A6C34878D82A}">
                    <a16:rowId xmlns:a16="http://schemas.microsoft.com/office/drawing/2014/main" val="1189818883"/>
                  </a:ext>
                </a:extLst>
              </a:tr>
              <a:tr h="124785">
                <a:tc>
                  <a:txBody>
                    <a:bodyPr/>
                    <a:lstStyle/>
                    <a:p>
                      <a:pPr algn="l" fontAlgn="b"/>
                      <a:r>
                        <a:rPr lang="en-US" sz="700" b="0" i="0" u="none" strike="noStrike">
                          <a:solidFill>
                            <a:srgbClr val="000000"/>
                          </a:solidFill>
                          <a:effectLst/>
                          <a:latin typeface="Calibri" panose="020F0502020204030204" pitchFamily="34" charset="0"/>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456357169"/>
                  </a:ext>
                </a:extLst>
              </a:tr>
              <a:tr h="168460">
                <a:tc>
                  <a:txBody>
                    <a:bodyPr/>
                    <a:lstStyle/>
                    <a:p>
                      <a:pPr algn="l" fontAlgn="b"/>
                      <a:r>
                        <a:rPr lang="en-US" sz="1050" b="0" i="0" u="none" strike="noStrike">
                          <a:solidFill>
                            <a:srgbClr val="000000"/>
                          </a:solidFill>
                          <a:effectLst/>
                          <a:latin typeface="+mn-lt"/>
                        </a:rPr>
                        <a:t>D2D TLT Kickoff</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2F75B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934909313"/>
                  </a:ext>
                </a:extLst>
              </a:tr>
              <a:tr h="155982">
                <a:tc>
                  <a:txBody>
                    <a:bodyPr/>
                    <a:lstStyle/>
                    <a:p>
                      <a:pPr algn="l" fontAlgn="b"/>
                      <a:r>
                        <a:rPr lang="en-US" sz="1050" b="0" i="0" u="none" strike="noStrike">
                          <a:solidFill>
                            <a:srgbClr val="000000"/>
                          </a:solidFill>
                          <a:effectLst/>
                          <a:latin typeface="+mn-lt"/>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498595765"/>
                  </a:ext>
                </a:extLst>
              </a:tr>
              <a:tr h="168460">
                <a:tc>
                  <a:txBody>
                    <a:bodyPr/>
                    <a:lstStyle/>
                    <a:p>
                      <a:pPr algn="l" fontAlgn="b"/>
                      <a:r>
                        <a:rPr lang="en-US" sz="1050" b="0" i="0" u="none" strike="noStrike">
                          <a:solidFill>
                            <a:srgbClr val="000000"/>
                          </a:solidFill>
                          <a:effectLst/>
                          <a:latin typeface="+mn-lt"/>
                        </a:rPr>
                        <a:t>D2D I/O High-Level Proposal</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346419071"/>
                  </a:ext>
                </a:extLst>
              </a:tr>
              <a:tr h="168460">
                <a:tc>
                  <a:txBody>
                    <a:bodyPr/>
                    <a:lstStyle/>
                    <a:p>
                      <a:pPr algn="l" fontAlgn="b"/>
                      <a:r>
                        <a:rPr lang="en-US" sz="1050" b="0" i="0" u="none" strike="noStrike">
                          <a:solidFill>
                            <a:srgbClr val="000000"/>
                          </a:solidFill>
                          <a:effectLst/>
                          <a:latin typeface="+mn-lt"/>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588447359"/>
                  </a:ext>
                </a:extLst>
              </a:tr>
              <a:tr h="168460">
                <a:tc>
                  <a:txBody>
                    <a:bodyPr/>
                    <a:lstStyle/>
                    <a:p>
                      <a:pPr algn="l" fontAlgn="b"/>
                      <a:r>
                        <a:rPr lang="en-US" sz="1050" b="0" i="0" u="none" strike="noStrike">
                          <a:solidFill>
                            <a:srgbClr val="000000"/>
                          </a:solidFill>
                          <a:effectLst/>
                          <a:latin typeface="+mn-lt"/>
                        </a:rPr>
                        <a:t>D2D I/O Specification</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0.3</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0.5</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0.7</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ctr" fontAlgn="ctr"/>
                      <a:r>
                        <a:rPr lang="en-US" sz="700" b="0" i="0" u="none" strike="noStrike">
                          <a:solidFill>
                            <a:srgbClr val="FFFFFF"/>
                          </a:solidFill>
                          <a:effectLst/>
                          <a:latin typeface="Calibri" panose="020F0502020204030204" pitchFamily="34" charset="0"/>
                        </a:rPr>
                        <a:t>1.0</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4616686"/>
                  </a:ext>
                </a:extLst>
              </a:tr>
              <a:tr h="168460">
                <a:tc>
                  <a:txBody>
                    <a:bodyPr/>
                    <a:lstStyle/>
                    <a:p>
                      <a:pPr algn="l" fontAlgn="b"/>
                      <a:r>
                        <a:rPr lang="en-US" sz="1050" b="0" i="0" u="none" strike="noStrike">
                          <a:solidFill>
                            <a:srgbClr val="000000"/>
                          </a:solidFill>
                          <a:effectLst/>
                          <a:latin typeface="+mn-lt"/>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689487229"/>
                  </a:ext>
                </a:extLst>
              </a:tr>
              <a:tr h="168460">
                <a:tc>
                  <a:txBody>
                    <a:bodyPr/>
                    <a:lstStyle/>
                    <a:p>
                      <a:pPr algn="l" fontAlgn="b"/>
                      <a:r>
                        <a:rPr lang="it-IT" sz="1050" b="0" i="0" u="none" strike="noStrike">
                          <a:solidFill>
                            <a:srgbClr val="000000"/>
                          </a:solidFill>
                          <a:effectLst/>
                          <a:latin typeface="+mn-lt"/>
                        </a:rPr>
                        <a:t>D2D CXL/PCIe Protocol Mapping</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0.3</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0.5</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0.7</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1.0</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47768682"/>
                  </a:ext>
                </a:extLst>
              </a:tr>
              <a:tr h="168460">
                <a:tc>
                  <a:txBody>
                    <a:bodyPr/>
                    <a:lstStyle/>
                    <a:p>
                      <a:pPr algn="l" fontAlgn="b"/>
                      <a:r>
                        <a:rPr lang="en-US" sz="1050" b="0" i="0" u="none" strike="noStrike">
                          <a:solidFill>
                            <a:srgbClr val="000000"/>
                          </a:solidFill>
                          <a:effectLst/>
                          <a:latin typeface="+mn-lt"/>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342627703"/>
                  </a:ext>
                </a:extLst>
              </a:tr>
              <a:tr h="168460">
                <a:tc>
                  <a:txBody>
                    <a:bodyPr/>
                    <a:lstStyle/>
                    <a:p>
                      <a:pPr algn="l" fontAlgn="b"/>
                      <a:r>
                        <a:rPr lang="en-US" sz="1050" b="0" i="0" u="none" strike="noStrike">
                          <a:solidFill>
                            <a:srgbClr val="000000"/>
                          </a:solidFill>
                          <a:effectLst/>
                          <a:latin typeface="+mn-lt"/>
                        </a:rPr>
                        <a:t>Partner</a:t>
                      </a:r>
                      <a:r>
                        <a:rPr lang="en-US" sz="1050" b="0" i="0" u="none" strike="noStrike" baseline="30000">
                          <a:solidFill>
                            <a:srgbClr val="000000"/>
                          </a:solidFill>
                          <a:effectLst/>
                          <a:latin typeface="+mn-lt"/>
                        </a:rPr>
                        <a:t>*</a:t>
                      </a:r>
                      <a:r>
                        <a:rPr lang="en-US" sz="1050" b="0" i="0" u="none" strike="noStrike">
                          <a:solidFill>
                            <a:srgbClr val="000000"/>
                          </a:solidFill>
                          <a:effectLst/>
                          <a:latin typeface="+mn-lt"/>
                        </a:rPr>
                        <a:t> D2D I/O Spec Review</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606828270"/>
                  </a:ext>
                </a:extLst>
              </a:tr>
              <a:tr h="168460">
                <a:tc>
                  <a:txBody>
                    <a:bodyPr/>
                    <a:lstStyle/>
                    <a:p>
                      <a:pPr algn="l" fontAlgn="b"/>
                      <a:r>
                        <a:rPr lang="en-US" sz="1100" b="0" i="0" u="none" strike="noStrike">
                          <a:solidFill>
                            <a:srgbClr val="000000"/>
                          </a:solidFill>
                          <a:effectLst/>
                          <a:latin typeface="+mn-lt"/>
                          <a:cs typeface="Arial" panose="020B0604020202020204" pitchFamily="34" charset="0"/>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41728284"/>
                  </a:ext>
                </a:extLst>
              </a:tr>
              <a:tr h="168460">
                <a:tc>
                  <a:txBody>
                    <a:bodyPr/>
                    <a:lstStyle/>
                    <a:p>
                      <a:pPr algn="l" fontAlgn="b"/>
                      <a:r>
                        <a:rPr lang="en-US" sz="1100" b="0" i="0" u="none" strike="noStrike">
                          <a:solidFill>
                            <a:srgbClr val="000000"/>
                          </a:solidFill>
                          <a:effectLst/>
                          <a:latin typeface="+mn-lt"/>
                          <a:cs typeface="Arial" panose="020B0604020202020204" pitchFamily="34" charset="0"/>
                        </a:rPr>
                        <a:t>Partner D2D CXL/PCIe Protocol Mapping Review</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92022914"/>
                  </a:ext>
                </a:extLst>
              </a:tr>
              <a:tr h="168460">
                <a:tc>
                  <a:txBody>
                    <a:bodyPr/>
                    <a:lstStyle/>
                    <a:p>
                      <a:pPr algn="l" fontAlgn="b"/>
                      <a:r>
                        <a:rPr lang="en-US" sz="1050" b="0" i="0" u="none" strike="noStrike">
                          <a:solidFill>
                            <a:srgbClr val="000000"/>
                          </a:solidFill>
                          <a:effectLst/>
                          <a:latin typeface="+mn-lt"/>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dirty="0">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890544010"/>
                  </a:ext>
                </a:extLst>
              </a:tr>
              <a:tr h="168460">
                <a:tc>
                  <a:txBody>
                    <a:bodyPr/>
                    <a:lstStyle/>
                    <a:p>
                      <a:pPr algn="l" fontAlgn="b"/>
                      <a:r>
                        <a:rPr lang="en-US" sz="1050" b="0" i="0" u="none" strike="noStrike">
                          <a:solidFill>
                            <a:srgbClr val="000000"/>
                          </a:solidFill>
                          <a:effectLst/>
                          <a:latin typeface="+mn-lt"/>
                        </a:rPr>
                        <a:t>D2D Consortium Kick Off</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18990890"/>
                  </a:ext>
                </a:extLst>
              </a:tr>
              <a:tr h="162221">
                <a:tc>
                  <a:txBody>
                    <a:bodyPr/>
                    <a:lstStyle/>
                    <a:p>
                      <a:pPr algn="l" fontAlgn="b"/>
                      <a:r>
                        <a:rPr lang="en-US" sz="900" b="0" i="0" u="none" strike="noStrike">
                          <a:solidFill>
                            <a:srgbClr val="000000"/>
                          </a:solidFill>
                          <a:effectLst/>
                          <a:latin typeface="Calibri" panose="020F0502020204030204" pitchFamily="34" charset="0"/>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814563198"/>
                  </a:ext>
                </a:extLst>
              </a:tr>
            </a:tbl>
          </a:graphicData>
        </a:graphic>
      </p:graphicFrame>
      <p:sp>
        <p:nvSpPr>
          <p:cNvPr id="2" name="Title 1">
            <a:extLst>
              <a:ext uri="{FF2B5EF4-FFF2-40B4-BE49-F238E27FC236}">
                <a16:creationId xmlns:a16="http://schemas.microsoft.com/office/drawing/2014/main" id="{FC6833B6-A769-4CB2-BA7B-197CDF356A9E}"/>
              </a:ext>
            </a:extLst>
          </p:cNvPr>
          <p:cNvSpPr>
            <a:spLocks noGrp="1"/>
          </p:cNvSpPr>
          <p:nvPr>
            <p:ph type="title"/>
          </p:nvPr>
        </p:nvSpPr>
        <p:spPr/>
        <p:txBody>
          <a:bodyPr/>
          <a:lstStyle/>
          <a:p>
            <a:r>
              <a:rPr lang="en-US" dirty="0" err="1"/>
              <a:t>CXi</a:t>
            </a:r>
            <a:r>
              <a:rPr lang="en-US" dirty="0"/>
              <a:t> Standards Timeline</a:t>
            </a:r>
          </a:p>
        </p:txBody>
      </p:sp>
      <p:cxnSp>
        <p:nvCxnSpPr>
          <p:cNvPr id="6" name="Straight Arrow Connector 5">
            <a:extLst>
              <a:ext uri="{FF2B5EF4-FFF2-40B4-BE49-F238E27FC236}">
                <a16:creationId xmlns:a16="http://schemas.microsoft.com/office/drawing/2014/main" id="{485910DF-37A1-42F9-A0A1-2457FC9EF824}"/>
              </a:ext>
            </a:extLst>
          </p:cNvPr>
          <p:cNvCxnSpPr>
            <a:cxnSpLocks/>
          </p:cNvCxnSpPr>
          <p:nvPr/>
        </p:nvCxnSpPr>
        <p:spPr>
          <a:xfrm flipH="1">
            <a:off x="10308447" y="3819495"/>
            <a:ext cx="228600" cy="457200"/>
          </a:xfrm>
          <a:prstGeom prst="straightConnector1">
            <a:avLst/>
          </a:prstGeom>
          <a:noFill/>
          <a:ln w="254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id="{4FDB43FC-EE2F-424E-BDDD-1D6FBF7D4362}"/>
              </a:ext>
            </a:extLst>
          </p:cNvPr>
          <p:cNvSpPr/>
          <p:nvPr/>
        </p:nvSpPr>
        <p:spPr>
          <a:xfrm>
            <a:off x="10156047" y="3362295"/>
            <a:ext cx="11430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a:ln>
                  <a:noFill/>
                </a:ln>
                <a:solidFill>
                  <a:schemeClr val="tx1"/>
                </a:solidFill>
                <a:effectLst/>
                <a:uFillTx/>
                <a:latin typeface="Helvetica" panose="020B0604020202020204" pitchFamily="34" charset="0"/>
                <a:ea typeface="Helvetica Neue Medium"/>
                <a:cs typeface="Helvetica" panose="020B0604020202020204" pitchFamily="34" charset="0"/>
                <a:sym typeface="Helvetica Neue Medium"/>
              </a:rPr>
              <a:t>Industry Consortium Kick Off</a:t>
            </a:r>
          </a:p>
        </p:txBody>
      </p:sp>
      <p:sp>
        <p:nvSpPr>
          <p:cNvPr id="8" name="Content Placeholder 5">
            <a:extLst>
              <a:ext uri="{FF2B5EF4-FFF2-40B4-BE49-F238E27FC236}">
                <a16:creationId xmlns:a16="http://schemas.microsoft.com/office/drawing/2014/main" id="{C047B9F3-AB0B-4C36-A764-330CC95E19FC}"/>
              </a:ext>
            </a:extLst>
          </p:cNvPr>
          <p:cNvSpPr>
            <a:spLocks noGrp="1"/>
          </p:cNvSpPr>
          <p:nvPr>
            <p:ph sz="quarter" idx="28"/>
          </p:nvPr>
        </p:nvSpPr>
        <p:spPr>
          <a:xfrm>
            <a:off x="955342" y="5276675"/>
            <a:ext cx="10290413" cy="1043033"/>
          </a:xfrm>
        </p:spPr>
        <p:txBody>
          <a:bodyPr lIns="0" tIns="0" rIns="0" bIns="0" anchor="t">
            <a:noAutofit/>
          </a:bodyPr>
          <a:lstStyle/>
          <a:p>
            <a:pPr marL="0" indent="0">
              <a:spcBef>
                <a:spcPts val="600"/>
              </a:spcBef>
              <a:buNone/>
            </a:pPr>
            <a:r>
              <a:rPr lang="en-US" sz="1600" dirty="0"/>
              <a:t>Proposed promoter list ~WW36 (e.g., Intel + two cloud +  one semiconductor + one fab +  one OSAT )</a:t>
            </a:r>
          </a:p>
          <a:p>
            <a:pPr marL="0" indent="0">
              <a:spcBef>
                <a:spcPts val="2400"/>
              </a:spcBef>
              <a:buNone/>
            </a:pPr>
            <a:endParaRPr lang="en-US" sz="1800" dirty="0"/>
          </a:p>
        </p:txBody>
      </p:sp>
    </p:spTree>
    <p:extLst>
      <p:ext uri="{BB962C8B-B14F-4D97-AF65-F5344CB8AC3E}">
        <p14:creationId xmlns:p14="http://schemas.microsoft.com/office/powerpoint/2010/main" val="210493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170A-07B1-41DD-BD4A-4F6F97A23C0B}"/>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FECA2542-D10E-4217-97BE-0471094B505A}"/>
              </a:ext>
            </a:extLst>
          </p:cNvPr>
          <p:cNvSpPr>
            <a:spLocks noGrp="1"/>
          </p:cNvSpPr>
          <p:nvPr>
            <p:ph sz="quarter" idx="28"/>
          </p:nvPr>
        </p:nvSpPr>
        <p:spPr/>
        <p:txBody>
          <a:bodyPr>
            <a:normAutofit lnSpcReduction="10000"/>
          </a:bodyPr>
          <a:lstStyle/>
          <a:p>
            <a:pPr>
              <a:spcBef>
                <a:spcPts val="1800"/>
              </a:spcBef>
            </a:pPr>
            <a:r>
              <a:rPr lang="en-US" sz="2000" dirty="0"/>
              <a:t>Chiplets are not new, but customer pull and industry activities will likely lead to a broad scale chiplet ecosystem in the next 12 to 24 months</a:t>
            </a:r>
          </a:p>
          <a:p>
            <a:pPr>
              <a:spcBef>
                <a:spcPts val="1800"/>
              </a:spcBef>
            </a:pPr>
            <a:r>
              <a:rPr lang="en-US" sz="2000" dirty="0"/>
              <a:t>Intel is uniquely position to drive a chiplet ecosystem </a:t>
            </a:r>
            <a:br>
              <a:rPr lang="en-US" sz="2000" dirty="0"/>
            </a:br>
            <a:endParaRPr lang="en-US" sz="2000" dirty="0"/>
          </a:p>
          <a:p>
            <a:r>
              <a:rPr lang="en-US" sz="2000" dirty="0"/>
              <a:t>7/19/21 TLT Asks (approved at meeting with details to be worked offline)</a:t>
            </a:r>
          </a:p>
          <a:p>
            <a:pPr lvl="1"/>
            <a:r>
              <a:rPr lang="en-US" sz="1800" dirty="0"/>
              <a:t>Adopt a single Intel die-to-die interface standard for all Intel customer visible in package applications</a:t>
            </a:r>
          </a:p>
          <a:p>
            <a:pPr lvl="2">
              <a:lnSpc>
                <a:spcPct val="110000"/>
              </a:lnSpc>
            </a:pPr>
            <a:r>
              <a:rPr lang="en-US" sz="1600" dirty="0"/>
              <a:t>Internal name for new interface: </a:t>
            </a:r>
            <a:r>
              <a:rPr lang="en-US" sz="1600" dirty="0" err="1"/>
              <a:t>Chiplet</a:t>
            </a:r>
            <a:r>
              <a:rPr lang="en-US" sz="1600" dirty="0"/>
              <a:t> Express Interconnect (</a:t>
            </a:r>
            <a:r>
              <a:rPr lang="en-US" sz="1600" dirty="0" err="1"/>
              <a:t>CXi</a:t>
            </a:r>
            <a:r>
              <a:rPr lang="en-US" sz="1600" dirty="0"/>
              <a:t>)</a:t>
            </a:r>
          </a:p>
          <a:p>
            <a:pPr lvl="2"/>
            <a:r>
              <a:rPr lang="en-US" sz="1600" dirty="0"/>
              <a:t>We will need to provide a clear public continuity path between AIB and </a:t>
            </a:r>
            <a:r>
              <a:rPr lang="en-US" sz="1600" dirty="0" err="1"/>
              <a:t>CXi</a:t>
            </a:r>
            <a:endParaRPr lang="en-US" sz="1600" dirty="0"/>
          </a:p>
          <a:p>
            <a:pPr lvl="1"/>
            <a:r>
              <a:rPr lang="en-US" sz="1800" dirty="0"/>
              <a:t>Approve creation of a die-to-die consortium to drive chiplet standards and ecosystem</a:t>
            </a:r>
          </a:p>
          <a:p>
            <a:pPr lvl="2"/>
            <a:r>
              <a:rPr lang="en-US" sz="1600" dirty="0"/>
              <a:t>Need to align on proposed cooperation model with OCP</a:t>
            </a:r>
          </a:p>
          <a:p>
            <a:pPr lvl="1"/>
            <a:r>
              <a:rPr lang="en-US" sz="1800" dirty="0"/>
              <a:t>Prioritize investment to support adoption across Intel products in a timely manner (e.g., FPGA, optical, and Xeon)</a:t>
            </a:r>
          </a:p>
          <a:p>
            <a:pPr lvl="1"/>
            <a:endParaRPr lang="en-US" sz="1600" dirty="0"/>
          </a:p>
          <a:p>
            <a:pPr lvl="1"/>
            <a:endParaRPr lang="en-US" sz="1600" dirty="0"/>
          </a:p>
        </p:txBody>
      </p:sp>
    </p:spTree>
    <p:extLst>
      <p:ext uri="{BB962C8B-B14F-4D97-AF65-F5344CB8AC3E}">
        <p14:creationId xmlns:p14="http://schemas.microsoft.com/office/powerpoint/2010/main" val="382555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4E70-B145-4FA2-B1EF-2FE6359B7F59}"/>
              </a:ext>
            </a:extLst>
          </p:cNvPr>
          <p:cNvSpPr>
            <a:spLocks noGrp="1"/>
          </p:cNvSpPr>
          <p:nvPr>
            <p:ph type="title"/>
          </p:nvPr>
        </p:nvSpPr>
        <p:spPr/>
        <p:txBody>
          <a:bodyPr/>
          <a:lstStyle/>
          <a:p>
            <a:r>
              <a:rPr lang="en-US" dirty="0"/>
              <a:t>Progress Since 7/16/21 TLT Meeting</a:t>
            </a:r>
          </a:p>
        </p:txBody>
      </p:sp>
      <p:sp>
        <p:nvSpPr>
          <p:cNvPr id="3" name="Text Placeholder 2">
            <a:extLst>
              <a:ext uri="{FF2B5EF4-FFF2-40B4-BE49-F238E27FC236}">
                <a16:creationId xmlns:a16="http://schemas.microsoft.com/office/drawing/2014/main" id="{2A2D463D-48FE-4E39-BD16-3F1B67B0D22F}"/>
              </a:ext>
            </a:extLst>
          </p:cNvPr>
          <p:cNvSpPr>
            <a:spLocks noGrp="1"/>
          </p:cNvSpPr>
          <p:nvPr>
            <p:ph type="body" sz="quarter" idx="29"/>
          </p:nvPr>
        </p:nvSpPr>
        <p:spPr/>
        <p:txBody>
          <a:bodyPr/>
          <a:lstStyle/>
          <a:p>
            <a:r>
              <a:rPr lang="en-US" dirty="0">
                <a:hlinkClick r:id="rId2">
                  <a:extLst>
                    <a:ext uri="{A12FA001-AC4F-418D-AE19-62706E023703}">
                      <ahyp:hlinkClr xmlns:ahyp="http://schemas.microsoft.com/office/drawing/2018/hyperlinkcolor" val="tx"/>
                    </a:ext>
                  </a:extLst>
                </a:hlinkClick>
              </a:rPr>
              <a:t>Teams Channel </a:t>
            </a:r>
            <a:r>
              <a:rPr lang="en-US" dirty="0"/>
              <a:t>has latest details</a:t>
            </a:r>
          </a:p>
        </p:txBody>
      </p:sp>
    </p:spTree>
    <p:extLst>
      <p:ext uri="{BB962C8B-B14F-4D97-AF65-F5344CB8AC3E}">
        <p14:creationId xmlns:p14="http://schemas.microsoft.com/office/powerpoint/2010/main" val="126186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9A302-02B6-4AE0-A4E2-6B76596C7371}"/>
              </a:ext>
            </a:extLst>
          </p:cNvPr>
          <p:cNvSpPr>
            <a:spLocks noGrp="1"/>
          </p:cNvSpPr>
          <p:nvPr>
            <p:ph type="title"/>
          </p:nvPr>
        </p:nvSpPr>
        <p:spPr/>
        <p:txBody>
          <a:bodyPr/>
          <a:lstStyle/>
          <a:p>
            <a:r>
              <a:rPr lang="en-US" dirty="0"/>
              <a:t>8/13/21 Update</a:t>
            </a:r>
          </a:p>
        </p:txBody>
      </p:sp>
      <p:sp>
        <p:nvSpPr>
          <p:cNvPr id="3" name="Content Placeholder 2">
            <a:extLst>
              <a:ext uri="{FF2B5EF4-FFF2-40B4-BE49-F238E27FC236}">
                <a16:creationId xmlns:a16="http://schemas.microsoft.com/office/drawing/2014/main" id="{6AA74EC7-E1DC-4791-A405-4C8B528A8287}"/>
              </a:ext>
            </a:extLst>
          </p:cNvPr>
          <p:cNvSpPr>
            <a:spLocks noGrp="1"/>
          </p:cNvSpPr>
          <p:nvPr>
            <p:ph idx="1"/>
          </p:nvPr>
        </p:nvSpPr>
        <p:spPr/>
        <p:txBody>
          <a:bodyPr>
            <a:normAutofit fontScale="92500" lnSpcReduction="20000"/>
          </a:bodyPr>
          <a:lstStyle/>
          <a:p>
            <a:pPr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Workstreams merged</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Electrical + Physical</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Logical + Protocol + PHY Interface</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Teams file structure updated to match</a:t>
            </a:r>
            <a:r>
              <a:rPr lang="en-US" sz="1700" b="0" i="0" dirty="0">
                <a:solidFill>
                  <a:srgbClr val="000000"/>
                </a:solidFill>
                <a:effectLst/>
                <a:latin typeface="Calibri" panose="020F0502020204030204" pitchFamily="34" charset="0"/>
              </a:rPr>
              <a:t> </a:t>
            </a:r>
          </a:p>
          <a:p>
            <a:pPr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Logical + Protocol + PHY Interface update</a:t>
            </a:r>
            <a:r>
              <a:rPr lang="en-US" sz="1700" b="0" i="0" dirty="0">
                <a:solidFill>
                  <a:srgbClr val="000000"/>
                </a:solidFill>
                <a:effectLst/>
                <a:latin typeface="Calibri" panose="020F0502020204030204" pitchFamily="34" charset="0"/>
              </a:rPr>
              <a:t> (see </a:t>
            </a:r>
            <a:r>
              <a:rPr lang="en-US" sz="1700" b="0" i="0" dirty="0">
                <a:solidFill>
                  <a:srgbClr val="000000"/>
                </a:solidFill>
                <a:effectLst/>
                <a:latin typeface="Calibri" panose="020F0502020204030204" pitchFamily="34" charset="0"/>
                <a:hlinkClick r:id="rId3"/>
              </a:rPr>
              <a:t>slides</a:t>
            </a:r>
            <a:r>
              <a:rPr lang="en-US" sz="1700" b="0" i="0" dirty="0">
                <a:solidFill>
                  <a:srgbClr val="000000"/>
                </a:solidFill>
                <a:effectLst/>
                <a:latin typeface="Calibri" panose="020F0502020204030204" pitchFamily="34" charset="0"/>
              </a:rPr>
              <a:t> for details)</a:t>
            </a:r>
          </a:p>
          <a:p>
            <a:pPr marL="742950" lvl="1" indent="-285750" rtl="0" fontAlgn="base">
              <a:lnSpc>
                <a:spcPct val="120000"/>
              </a:lnSpc>
              <a:spcBef>
                <a:spcPts val="0"/>
              </a:spcBef>
            </a:pPr>
            <a:r>
              <a:rPr lang="en-US" sz="1700" dirty="0">
                <a:solidFill>
                  <a:srgbClr val="000000"/>
                </a:solidFill>
                <a:latin typeface="Calibri" panose="020F0502020204030204" pitchFamily="34" charset="0"/>
              </a:rPr>
              <a:t>0.5 and 0.7 priority list </a:t>
            </a:r>
          </a:p>
          <a:p>
            <a:pPr marL="742950" lvl="1" indent="-285750" rtl="0" fontAlgn="base">
              <a:lnSpc>
                <a:spcPct val="120000"/>
              </a:lnSpc>
              <a:spcBef>
                <a:spcPts val="0"/>
              </a:spcBef>
            </a:pPr>
            <a:r>
              <a:rPr lang="en-US" sz="1700" dirty="0">
                <a:solidFill>
                  <a:srgbClr val="000000"/>
                </a:solidFill>
                <a:latin typeface="Calibri" panose="020F0502020204030204" pitchFamily="34" charset="0"/>
              </a:rPr>
              <a:t>Cluster definition: x64 with advanced package, x16 with organic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AIB interoperability requirements</a:t>
            </a:r>
            <a:r>
              <a:rPr lang="en-US" sz="1700" b="0" i="0" dirty="0">
                <a:solidFill>
                  <a:srgbClr val="000000"/>
                </a:solidFill>
                <a:effectLst/>
                <a:latin typeface="Calibri" panose="020F0502020204030204" pitchFamily="34" charset="0"/>
              </a:rPr>
              <a:t> documented; working through details (see </a:t>
            </a:r>
            <a:r>
              <a:rPr lang="en-US" sz="1700" b="0" i="0" dirty="0">
                <a:solidFill>
                  <a:srgbClr val="000000"/>
                </a:solidFill>
                <a:effectLst/>
                <a:latin typeface="Calibri" panose="020F0502020204030204" pitchFamily="34" charset="0"/>
                <a:hlinkClick r:id="rId4"/>
              </a:rPr>
              <a:t>slides</a:t>
            </a:r>
            <a:r>
              <a:rPr lang="en-US" sz="1700" b="0" i="0" dirty="0">
                <a:solidFill>
                  <a:srgbClr val="000000"/>
                </a:solidFill>
                <a:effectLst/>
                <a:latin typeface="Calibri" panose="020F0502020204030204" pitchFamily="34" charset="0"/>
              </a:rPr>
              <a:t> for details)</a:t>
            </a:r>
          </a:p>
          <a:p>
            <a:pPr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Electrical + Physical</a:t>
            </a:r>
            <a:r>
              <a:rPr lang="en-US" sz="1700" b="0" i="0" dirty="0">
                <a:solidFill>
                  <a:srgbClr val="000000"/>
                </a:solidFill>
                <a:effectLst/>
                <a:latin typeface="Calibri" panose="020F0502020204030204" pitchFamily="34" charset="0"/>
              </a:rPr>
              <a:t> update (see </a:t>
            </a:r>
            <a:r>
              <a:rPr lang="en-US" sz="1700" b="0" i="0" dirty="0">
                <a:solidFill>
                  <a:srgbClr val="000000"/>
                </a:solidFill>
                <a:effectLst/>
                <a:latin typeface="Calibri" panose="020F0502020204030204" pitchFamily="34" charset="0"/>
                <a:hlinkClick r:id="rId5"/>
              </a:rPr>
              <a:t>slides</a:t>
            </a:r>
            <a:r>
              <a:rPr lang="en-US" sz="1700" b="0" i="0" dirty="0">
                <a:solidFill>
                  <a:srgbClr val="000000"/>
                </a:solidFill>
                <a:effectLst/>
                <a:latin typeface="Calibri" panose="020F0502020204030204" pitchFamily="34" charset="0"/>
              </a:rPr>
              <a:t> for details)</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Unidirectional NRZ</a:t>
            </a:r>
            <a:r>
              <a:rPr lang="en-US" sz="1700" b="0" i="0" dirty="0">
                <a:solidFill>
                  <a:srgbClr val="000000"/>
                </a:solidFill>
                <a:effectLst/>
                <a:latin typeface="Calibri" panose="020F0502020204030204" pitchFamily="34" charset="0"/>
              </a:rPr>
              <a:t> signaling</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Channel reach</a:t>
            </a:r>
            <a:r>
              <a:rPr lang="en-US" sz="1700" u="none" strike="noStrike" dirty="0">
                <a:solidFill>
                  <a:srgbClr val="000000"/>
                </a:solidFill>
                <a:latin typeface="Calibri" panose="020F0502020204030204" pitchFamily="34" charset="0"/>
              </a:rPr>
              <a:t>: </a:t>
            </a:r>
            <a:r>
              <a:rPr lang="en-US" sz="1700" b="0" i="0" u="none" strike="noStrike" dirty="0">
                <a:solidFill>
                  <a:srgbClr val="000000"/>
                </a:solidFill>
                <a:effectLst/>
                <a:latin typeface="Calibri" panose="020F0502020204030204" pitchFamily="34" charset="0"/>
              </a:rPr>
              <a:t>2mm with advanced packaging, 10mm with organic</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2 forwarded clock signals per slice allowing independent even/odd phase adjustment</a:t>
            </a:r>
            <a:r>
              <a:rPr lang="en-US" sz="1700" b="0" i="0" dirty="0">
                <a:solidFill>
                  <a:srgbClr val="000000"/>
                </a:solidFill>
                <a:effectLst/>
                <a:latin typeface="Calibri" panose="020F0502020204030204" pitchFamily="34" charset="0"/>
              </a:rPr>
              <a:t> </a:t>
            </a:r>
          </a:p>
          <a:p>
            <a:pPr marL="742950" lvl="1" indent="-285750" rtl="0" fontAlgn="base">
              <a:lnSpc>
                <a:spcPct val="120000"/>
              </a:lnSpc>
              <a:spcBef>
                <a:spcPts val="0"/>
              </a:spcBef>
            </a:pPr>
            <a:r>
              <a:rPr lang="en-US" sz="1700" dirty="0">
                <a:solidFill>
                  <a:srgbClr val="000000"/>
                </a:solidFill>
                <a:latin typeface="Calibri" panose="020F0502020204030204" pitchFamily="34" charset="0"/>
              </a:rPr>
              <a:t>At 32 GT/s may need to tweak some of these decisions</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No per-bit clock recovery but per-block clock recovery</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Base spec will have DLL and phase adjust in Tx side</a:t>
            </a:r>
            <a:r>
              <a:rPr lang="en-US" sz="1700" b="0" i="0" dirty="0">
                <a:solidFill>
                  <a:srgbClr val="000000"/>
                </a:solidFill>
                <a:effectLst/>
                <a:latin typeface="Calibri" panose="020F0502020204030204" pitchFamily="34" charset="0"/>
              </a:rPr>
              <a:t> </a:t>
            </a:r>
          </a:p>
          <a:p>
            <a:pPr marL="1143000" lvl="2" indent="-22860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Optional Rx DLL/phase adjust for AIB compatibility</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2 wire 400-800 MT/s sideband </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15V CDM</a:t>
            </a:r>
            <a:r>
              <a:rPr lang="en-US" sz="1700" b="0" i="0" dirty="0">
                <a:solidFill>
                  <a:srgbClr val="000000"/>
                </a:solidFill>
                <a:effectLst/>
                <a:latin typeface="Calibri" panose="020F0502020204030204" pitchFamily="34" charset="0"/>
              </a:rPr>
              <a:t> (v</a:t>
            </a:r>
            <a:r>
              <a:rPr lang="en-US" sz="1700" b="0" i="0" u="none" strike="noStrike" dirty="0">
                <a:solidFill>
                  <a:srgbClr val="000000"/>
                </a:solidFill>
                <a:effectLst/>
                <a:latin typeface="Calibri" panose="020F0502020204030204" pitchFamily="34" charset="0"/>
              </a:rPr>
              <a:t>s. </a:t>
            </a:r>
            <a:r>
              <a:rPr lang="en-US" sz="1700" b="0" i="0" u="none" strike="noStrike" dirty="0" err="1">
                <a:solidFill>
                  <a:srgbClr val="000000"/>
                </a:solidFill>
                <a:effectLst/>
                <a:latin typeface="Calibri" panose="020F0502020204030204" pitchFamily="34" charset="0"/>
              </a:rPr>
              <a:t>BoW</a:t>
            </a:r>
            <a:r>
              <a:rPr lang="en-US" sz="1700" b="0" i="0" u="none" strike="noStrike" dirty="0">
                <a:solidFill>
                  <a:srgbClr val="000000"/>
                </a:solidFill>
                <a:effectLst/>
                <a:latin typeface="Calibri" panose="020F0502020204030204" pitchFamily="34" charset="0"/>
              </a:rPr>
              <a:t> 50V</a:t>
            </a:r>
            <a:r>
              <a:rPr lang="en-US" sz="1700" u="none" strike="noStrike" dirty="0">
                <a:solidFill>
                  <a:srgbClr val="000000"/>
                </a:solidFill>
                <a:latin typeface="Calibri" panose="020F0502020204030204" pitchFamily="34" charset="0"/>
              </a:rPr>
              <a:t>; i</a:t>
            </a:r>
            <a:r>
              <a:rPr lang="en-US" sz="1700" b="0" i="0" u="none" strike="noStrike" dirty="0">
                <a:solidFill>
                  <a:srgbClr val="000000"/>
                </a:solidFill>
                <a:effectLst/>
                <a:latin typeface="Calibri" panose="020F0502020204030204" pitchFamily="34" charset="0"/>
              </a:rPr>
              <a:t>ndustry trending towards 5V and currently at ~35V)</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General observation: easier to relax spec later than tighten it so err in that direction</a:t>
            </a:r>
            <a:endParaRPr lang="en-US" sz="11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402242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6203B-8743-41D7-B93D-AE63E98810C2}"/>
              </a:ext>
            </a:extLst>
          </p:cNvPr>
          <p:cNvSpPr>
            <a:spLocks noGrp="1"/>
          </p:cNvSpPr>
          <p:nvPr>
            <p:ph type="title"/>
          </p:nvPr>
        </p:nvSpPr>
        <p:spPr>
          <a:xfrm>
            <a:off x="590550" y="259317"/>
            <a:ext cx="11010816" cy="952499"/>
          </a:xfrm>
        </p:spPr>
        <p:txBody>
          <a:bodyPr/>
          <a:lstStyle/>
          <a:p>
            <a:r>
              <a:rPr lang="en-US" dirty="0"/>
              <a:t>Priority List</a:t>
            </a:r>
          </a:p>
        </p:txBody>
      </p:sp>
      <p:sp>
        <p:nvSpPr>
          <p:cNvPr id="4" name="Content Placeholder 3">
            <a:extLst>
              <a:ext uri="{FF2B5EF4-FFF2-40B4-BE49-F238E27FC236}">
                <a16:creationId xmlns:a16="http://schemas.microsoft.com/office/drawing/2014/main" id="{FB0B858E-527C-4CAB-922B-4734997103C1}"/>
              </a:ext>
            </a:extLst>
          </p:cNvPr>
          <p:cNvSpPr>
            <a:spLocks noGrp="1"/>
          </p:cNvSpPr>
          <p:nvPr>
            <p:ph sz="quarter" idx="28"/>
          </p:nvPr>
        </p:nvSpPr>
        <p:spPr>
          <a:xfrm>
            <a:off x="590550" y="1071237"/>
            <a:ext cx="11010816" cy="1627513"/>
          </a:xfrm>
        </p:spPr>
        <p:txBody>
          <a:bodyPr>
            <a:normAutofit/>
          </a:bodyPr>
          <a:lstStyle/>
          <a:p>
            <a:r>
              <a:rPr lang="en-US" dirty="0"/>
              <a:t>List of  Rev 0.5 and Rev 0.7</a:t>
            </a:r>
          </a:p>
          <a:p>
            <a:r>
              <a:rPr lang="en-US" dirty="0"/>
              <a:t>Appendix: AIB interop</a:t>
            </a:r>
          </a:p>
          <a:p>
            <a:endParaRPr lang="en-US" dirty="0"/>
          </a:p>
        </p:txBody>
      </p:sp>
      <p:graphicFrame>
        <p:nvGraphicFramePr>
          <p:cNvPr id="2" name="Table 1">
            <a:extLst>
              <a:ext uri="{FF2B5EF4-FFF2-40B4-BE49-F238E27FC236}">
                <a16:creationId xmlns:a16="http://schemas.microsoft.com/office/drawing/2014/main" id="{5BDA7ECF-609E-4C1C-A9ED-35B4734B5D79}"/>
              </a:ext>
            </a:extLst>
          </p:cNvPr>
          <p:cNvGraphicFramePr>
            <a:graphicFrameLocks noGrp="1"/>
          </p:cNvGraphicFramePr>
          <p:nvPr/>
        </p:nvGraphicFramePr>
        <p:xfrm>
          <a:off x="1047750" y="2995612"/>
          <a:ext cx="5397500" cy="2726055"/>
        </p:xfrm>
        <a:graphic>
          <a:graphicData uri="http://schemas.openxmlformats.org/drawingml/2006/table">
            <a:tbl>
              <a:tblPr/>
              <a:tblGrid>
                <a:gridCol w="5397500">
                  <a:extLst>
                    <a:ext uri="{9D8B030D-6E8A-4147-A177-3AD203B41FA5}">
                      <a16:colId xmlns:a16="http://schemas.microsoft.com/office/drawing/2014/main" val="2582418316"/>
                    </a:ext>
                  </a:extLst>
                </a:gridCol>
              </a:tblGrid>
              <a:tr h="247650">
                <a:tc>
                  <a:txBody>
                    <a:bodyPr/>
                    <a:lstStyle/>
                    <a:p>
                      <a:pPr algn="ctr" fontAlgn="b"/>
                      <a:r>
                        <a:rPr lang="en-US" sz="1800" b="1" i="0" u="sng" strike="noStrike" dirty="0">
                          <a:solidFill>
                            <a:srgbClr val="000000"/>
                          </a:solidFill>
                          <a:effectLst/>
                          <a:latin typeface="Calibri" panose="020F0502020204030204" pitchFamily="34" charset="0"/>
                        </a:rPr>
                        <a:t>0p5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504402"/>
                  </a:ext>
                </a:extLst>
              </a:tr>
              <a:tr h="190500">
                <a:tc>
                  <a:txBody>
                    <a:bodyPr/>
                    <a:lstStyle/>
                    <a:p>
                      <a:pPr algn="l" fontAlgn="b"/>
                      <a:r>
                        <a:rPr lang="en-US" sz="1400" b="0" i="0" u="none" strike="noStrike">
                          <a:solidFill>
                            <a:srgbClr val="000000"/>
                          </a:solidFill>
                          <a:effectLst/>
                          <a:latin typeface="Calibri" panose="020F0502020204030204" pitchFamily="34" charset="0"/>
                        </a:rPr>
                        <a:t>kpi/configs (already there in slide deck)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110213"/>
                  </a:ext>
                </a:extLst>
              </a:tr>
              <a:tr h="190500">
                <a:tc>
                  <a:txBody>
                    <a:bodyPr/>
                    <a:lstStyle/>
                    <a:p>
                      <a:pPr algn="l" fontAlgn="b"/>
                      <a:r>
                        <a:rPr lang="en-US" sz="1400" b="0" i="0" u="none" strike="noStrike" dirty="0">
                          <a:solidFill>
                            <a:srgbClr val="000000"/>
                          </a:solidFill>
                          <a:effectLst/>
                          <a:latin typeface="Calibri" panose="020F0502020204030204" pitchFamily="34" charset="0"/>
                        </a:rPr>
                        <a:t>functionality in PHY box, functionality in  </a:t>
                      </a:r>
                      <a:r>
                        <a:rPr lang="en-US" sz="1400" b="0" i="0" u="none" strike="noStrike" dirty="0" err="1">
                          <a:solidFill>
                            <a:srgbClr val="000000"/>
                          </a:solidFill>
                          <a:effectLst/>
                          <a:latin typeface="Calibri" panose="020F0502020204030204" pitchFamily="34" charset="0"/>
                        </a:rPr>
                        <a:t>logPHY</a:t>
                      </a:r>
                      <a:r>
                        <a:rPr lang="en-US" sz="1400" b="0" i="0" u="none" strike="noStrike" dirty="0">
                          <a:solidFill>
                            <a:srgbClr val="000000"/>
                          </a:solidFill>
                          <a:effectLst/>
                          <a:latin typeface="Calibri" panose="020F0502020204030204" pitchFamily="34" charset="0"/>
                        </a:rPr>
                        <a:t> box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599074"/>
                  </a:ext>
                </a:extLst>
              </a:tr>
              <a:tr h="190500">
                <a:tc>
                  <a:txBody>
                    <a:bodyPr/>
                    <a:lstStyle/>
                    <a:p>
                      <a:pPr algn="l" fontAlgn="b"/>
                      <a:r>
                        <a:rPr lang="en-US" sz="1400" b="0" i="0" u="none" strike="noStrike">
                          <a:solidFill>
                            <a:srgbClr val="000000"/>
                          </a:solidFill>
                          <a:effectLst/>
                          <a:latin typeface="Calibri" panose="020F0502020204030204" pitchFamily="34" charset="0"/>
                        </a:rPr>
                        <a:t>Reset/Training flow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452210"/>
                  </a:ext>
                </a:extLst>
              </a:tr>
              <a:tr h="190500">
                <a:tc>
                  <a:txBody>
                    <a:bodyPr/>
                    <a:lstStyle/>
                    <a:p>
                      <a:pPr algn="l" fontAlgn="b"/>
                      <a:r>
                        <a:rPr lang="en-US" sz="1400" b="0" i="0" u="none" strike="noStrike">
                          <a:solidFill>
                            <a:srgbClr val="000000"/>
                          </a:solidFill>
                          <a:effectLst/>
                          <a:latin typeface="Calibri" panose="020F0502020204030204" pitchFamily="34" charset="0"/>
                        </a:rPr>
                        <a:t>Parameters negotiated during link training.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333674"/>
                  </a:ext>
                </a:extLst>
              </a:tr>
              <a:tr h="190500">
                <a:tc>
                  <a:txBody>
                    <a:bodyPr/>
                    <a:lstStyle/>
                    <a:p>
                      <a:pPr algn="l" fontAlgn="b"/>
                      <a:r>
                        <a:rPr lang="en-US" sz="1400" b="0" i="0" u="none" strike="noStrike">
                          <a:solidFill>
                            <a:srgbClr val="000000"/>
                          </a:solidFill>
                          <a:effectLst/>
                          <a:latin typeface="Calibri" panose="020F0502020204030204" pitchFamily="34" charset="0"/>
                        </a:rPr>
                        <a:t>valid framing on main path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056987"/>
                  </a:ext>
                </a:extLst>
              </a:tr>
              <a:tr h="190500">
                <a:tc>
                  <a:txBody>
                    <a:bodyPr/>
                    <a:lstStyle/>
                    <a:p>
                      <a:pPr algn="l" fontAlgn="b"/>
                      <a:r>
                        <a:rPr lang="en-US" sz="1400" b="0" i="0" u="none" strike="noStrike">
                          <a:solidFill>
                            <a:srgbClr val="000000"/>
                          </a:solidFill>
                          <a:effectLst/>
                          <a:latin typeface="Calibri" panose="020F0502020204030204" pitchFamily="34" charset="0"/>
                        </a:rPr>
                        <a:t>BER analysis - flit formats (maybe specific CRC comes in 0p7, for 0p5 just define 1B or 2B)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695118"/>
                  </a:ext>
                </a:extLst>
              </a:tr>
              <a:tr h="190500">
                <a:tc>
                  <a:txBody>
                    <a:bodyPr/>
                    <a:lstStyle/>
                    <a:p>
                      <a:pPr algn="l" fontAlgn="b"/>
                      <a:r>
                        <a:rPr lang="en-US" sz="1400" b="0" i="0" u="none" strike="noStrike">
                          <a:solidFill>
                            <a:srgbClr val="000000"/>
                          </a:solidFill>
                          <a:effectLst/>
                          <a:latin typeface="Calibri" panose="020F0502020204030204" pitchFamily="34" charset="0"/>
                        </a:rPr>
                        <a:t>retry flow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571442"/>
                  </a:ext>
                </a:extLst>
              </a:tr>
              <a:tr h="190500">
                <a:tc>
                  <a:txBody>
                    <a:bodyPr/>
                    <a:lstStyle/>
                    <a:p>
                      <a:pPr algn="l" fontAlgn="b"/>
                      <a:r>
                        <a:rPr lang="en-US" sz="1400" b="0" i="0" u="none" strike="noStrike">
                          <a:solidFill>
                            <a:srgbClr val="000000"/>
                          </a:solidFill>
                          <a:effectLst/>
                          <a:latin typeface="Calibri" panose="020F0502020204030204" pitchFamily="34" charset="0"/>
                        </a:rPr>
                        <a:t>clocking  and byte to lane mapping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160814"/>
                  </a:ext>
                </a:extLst>
              </a:tr>
              <a:tr h="190500">
                <a:tc>
                  <a:txBody>
                    <a:bodyPr/>
                    <a:lstStyle/>
                    <a:p>
                      <a:pPr algn="l" fontAlgn="b"/>
                      <a:r>
                        <a:rPr lang="en-US" sz="1400" b="0" i="0" u="none" strike="noStrike">
                          <a:solidFill>
                            <a:srgbClr val="000000"/>
                          </a:solidFill>
                          <a:effectLst/>
                          <a:latin typeface="Calibri" panose="020F0502020204030204" pitchFamily="34" charset="0"/>
                        </a:rPr>
                        <a:t>sideband generic format (details in 0p7)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334866"/>
                  </a:ext>
                </a:extLst>
              </a:tr>
              <a:tr h="200025">
                <a:tc>
                  <a:txBody>
                    <a:bodyPr/>
                    <a:lstStyle/>
                    <a:p>
                      <a:pPr algn="l" fontAlgn="b"/>
                      <a:r>
                        <a:rPr lang="en-US" sz="1400" b="0" i="0" u="none" strike="noStrike" dirty="0">
                          <a:solidFill>
                            <a:srgbClr val="000000"/>
                          </a:solidFill>
                          <a:effectLst/>
                          <a:latin typeface="Calibri" panose="020F0502020204030204" pitchFamily="34" charset="0"/>
                        </a:rPr>
                        <a:t>d2d interface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807288"/>
                  </a:ext>
                </a:extLst>
              </a:tr>
            </a:tbl>
          </a:graphicData>
        </a:graphic>
      </p:graphicFrame>
      <p:graphicFrame>
        <p:nvGraphicFramePr>
          <p:cNvPr id="9" name="Table 8">
            <a:extLst>
              <a:ext uri="{FF2B5EF4-FFF2-40B4-BE49-F238E27FC236}">
                <a16:creationId xmlns:a16="http://schemas.microsoft.com/office/drawing/2014/main" id="{A96CA453-B084-4D11-86D8-26563FB9BB9E}"/>
              </a:ext>
            </a:extLst>
          </p:cNvPr>
          <p:cNvGraphicFramePr>
            <a:graphicFrameLocks noGrp="1"/>
          </p:cNvGraphicFramePr>
          <p:nvPr/>
        </p:nvGraphicFramePr>
        <p:xfrm>
          <a:off x="6661066" y="2995612"/>
          <a:ext cx="4318084" cy="2066925"/>
        </p:xfrm>
        <a:graphic>
          <a:graphicData uri="http://schemas.openxmlformats.org/drawingml/2006/table">
            <a:tbl>
              <a:tblPr/>
              <a:tblGrid>
                <a:gridCol w="4318084">
                  <a:extLst>
                    <a:ext uri="{9D8B030D-6E8A-4147-A177-3AD203B41FA5}">
                      <a16:colId xmlns:a16="http://schemas.microsoft.com/office/drawing/2014/main" val="981209967"/>
                    </a:ext>
                  </a:extLst>
                </a:gridCol>
              </a:tblGrid>
              <a:tr h="247650">
                <a:tc>
                  <a:txBody>
                    <a:bodyPr/>
                    <a:lstStyle/>
                    <a:p>
                      <a:pPr algn="ctr" fontAlgn="b"/>
                      <a:r>
                        <a:rPr lang="en-US" sz="1800" b="1" i="0" u="sng" strike="noStrike" dirty="0">
                          <a:solidFill>
                            <a:srgbClr val="000000"/>
                          </a:solidFill>
                          <a:effectLst/>
                          <a:latin typeface="Calibri" panose="020F0502020204030204" pitchFamily="34" charset="0"/>
                        </a:rPr>
                        <a:t>0p7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51718"/>
                  </a:ext>
                </a:extLst>
              </a:tr>
              <a:tr h="190500">
                <a:tc>
                  <a:txBody>
                    <a:bodyPr/>
                    <a:lstStyle/>
                    <a:p>
                      <a:pPr algn="l" fontAlgn="b"/>
                      <a:r>
                        <a:rPr lang="en-US" sz="1400" b="0" i="0" u="none" strike="noStrike" dirty="0">
                          <a:solidFill>
                            <a:srgbClr val="000000"/>
                          </a:solidFill>
                          <a:effectLst/>
                          <a:latin typeface="Calibri" panose="020F0502020204030204" pitchFamily="34" charset="0"/>
                        </a:rPr>
                        <a:t>PM support (retraining from L1) -- optional but defined.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290574"/>
                  </a:ext>
                </a:extLst>
              </a:tr>
              <a:tr h="190500">
                <a:tc>
                  <a:txBody>
                    <a:bodyPr/>
                    <a:lstStyle/>
                    <a:p>
                      <a:pPr algn="l" fontAlgn="b"/>
                      <a:r>
                        <a:rPr lang="en-US" sz="1400" b="0" i="0" u="none" strike="noStrike">
                          <a:solidFill>
                            <a:srgbClr val="000000"/>
                          </a:solidFill>
                          <a:effectLst/>
                          <a:latin typeface="Calibri" panose="020F0502020204030204" pitchFamily="34" charset="0"/>
                        </a:rPr>
                        <a:t>protocol/framing enhancements beyond PCIe/CXL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922002"/>
                  </a:ext>
                </a:extLst>
              </a:tr>
              <a:tr h="190500">
                <a:tc>
                  <a:txBody>
                    <a:bodyPr/>
                    <a:lstStyle/>
                    <a:p>
                      <a:pPr algn="l" fontAlgn="b"/>
                      <a:r>
                        <a:rPr lang="en-US" sz="1400" b="0" i="0" u="none" strike="noStrike">
                          <a:solidFill>
                            <a:srgbClr val="000000"/>
                          </a:solidFill>
                          <a:effectLst/>
                          <a:latin typeface="Calibri" panose="020F0502020204030204" pitchFamily="34" charset="0"/>
                        </a:rPr>
                        <a:t>link degradation/speed degradation support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91047"/>
                  </a:ext>
                </a:extLst>
              </a:tr>
              <a:tr h="190500">
                <a:tc>
                  <a:txBody>
                    <a:bodyPr/>
                    <a:lstStyle/>
                    <a:p>
                      <a:pPr algn="l" fontAlgn="b"/>
                      <a:r>
                        <a:rPr lang="en-US" sz="1400" b="0" i="0" u="none" strike="noStrike">
                          <a:solidFill>
                            <a:srgbClr val="000000"/>
                          </a:solidFill>
                          <a:effectLst/>
                          <a:latin typeface="Calibri" panose="020F0502020204030204" pitchFamily="34" charset="0"/>
                        </a:rPr>
                        <a:t>lane repair flows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951401"/>
                  </a:ext>
                </a:extLst>
              </a:tr>
              <a:tr h="190500">
                <a:tc>
                  <a:txBody>
                    <a:bodyPr/>
                    <a:lstStyle/>
                    <a:p>
                      <a:pPr algn="l" fontAlgn="b"/>
                      <a:r>
                        <a:rPr lang="en-US" sz="1400" b="0" i="0" u="none" strike="noStrike">
                          <a:solidFill>
                            <a:srgbClr val="000000"/>
                          </a:solidFill>
                          <a:effectLst/>
                          <a:latin typeface="Calibri" panose="020F0502020204030204" pitchFamily="34" charset="0"/>
                        </a:rPr>
                        <a:t>scrambling details (will put placeholders in 0p5)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985763"/>
                  </a:ext>
                </a:extLst>
              </a:tr>
              <a:tr h="190500">
                <a:tc>
                  <a:txBody>
                    <a:bodyPr/>
                    <a:lstStyle/>
                    <a:p>
                      <a:pPr algn="l" fontAlgn="b"/>
                      <a:r>
                        <a:rPr lang="en-US" sz="1400" b="0" i="0" u="none" strike="noStrike">
                          <a:solidFill>
                            <a:srgbClr val="000000"/>
                          </a:solidFill>
                          <a:effectLst/>
                          <a:latin typeface="Calibri" panose="020F0502020204030204" pitchFamily="34" charset="0"/>
                        </a:rPr>
                        <a:t>PHY/logPHY register details, firmware flow for training.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399967"/>
                  </a:ext>
                </a:extLst>
              </a:tr>
              <a:tr h="190500">
                <a:tc>
                  <a:txBody>
                    <a:bodyPr/>
                    <a:lstStyle/>
                    <a:p>
                      <a:pPr algn="l" fontAlgn="b"/>
                      <a:r>
                        <a:rPr lang="en-US" sz="1400" b="0" i="0" u="none" strike="noStrike">
                          <a:solidFill>
                            <a:srgbClr val="000000"/>
                          </a:solidFill>
                          <a:effectLst/>
                          <a:latin typeface="Calibri" panose="020F0502020204030204" pitchFamily="34" charset="0"/>
                        </a:rPr>
                        <a:t>dfx/dft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988188"/>
                  </a:ext>
                </a:extLst>
              </a:tr>
              <a:tr h="200025">
                <a:tc>
                  <a:txBody>
                    <a:bodyPr/>
                    <a:lstStyle/>
                    <a:p>
                      <a:pPr algn="l" fontAlgn="b"/>
                      <a:r>
                        <a:rPr lang="en-US" sz="1400" b="0" i="0" u="none" strike="noStrike" dirty="0">
                          <a:solidFill>
                            <a:srgbClr val="000000"/>
                          </a:solidFill>
                          <a:effectLst/>
                          <a:latin typeface="Calibri" panose="020F0502020204030204" pitchFamily="34" charset="0"/>
                        </a:rPr>
                        <a:t>loopback patterns </a:t>
                      </a:r>
                      <a:r>
                        <a:rPr lang="en-US" sz="1400" b="0" i="0" u="none" strike="noStrike" dirty="0" err="1">
                          <a:solidFill>
                            <a:srgbClr val="000000"/>
                          </a:solidFill>
                          <a:effectLst/>
                          <a:latin typeface="Calibri" panose="020F0502020204030204" pitchFamily="34" charset="0"/>
                        </a:rPr>
                        <a:t>etc</a:t>
                      </a:r>
                      <a:r>
                        <a:rPr lang="en-US" sz="1400" b="0" i="0" u="none" strike="noStrike" dirty="0">
                          <a:solidFill>
                            <a:srgbClr val="000000"/>
                          </a:solidFill>
                          <a:effectLst/>
                          <a:latin typeface="Calibri" panose="020F0502020204030204" pitchFamily="34" charset="0"/>
                        </a:rPr>
                        <a:t> (will put placeholders in 0p5)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572364"/>
                  </a:ext>
                </a:extLst>
              </a:tr>
            </a:tbl>
          </a:graphicData>
        </a:graphic>
      </p:graphicFrame>
    </p:spTree>
    <p:extLst>
      <p:ext uri="{BB962C8B-B14F-4D97-AF65-F5344CB8AC3E}">
        <p14:creationId xmlns:p14="http://schemas.microsoft.com/office/powerpoint/2010/main" val="23255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A5649C-8F18-4F76-AA67-B15813F7DFFA}"/>
              </a:ext>
            </a:extLst>
          </p:cNvPr>
          <p:cNvSpPr>
            <a:spLocks noGrp="1"/>
          </p:cNvSpPr>
          <p:nvPr>
            <p:ph type="title"/>
          </p:nvPr>
        </p:nvSpPr>
        <p:spPr/>
        <p:txBody>
          <a:bodyPr/>
          <a:lstStyle/>
          <a:p>
            <a:r>
              <a:rPr lang="en-US" dirty="0"/>
              <a:t>7/19/21 TLT Meeting Executive Summary </a:t>
            </a:r>
          </a:p>
        </p:txBody>
      </p:sp>
      <p:sp>
        <p:nvSpPr>
          <p:cNvPr id="6" name="Content Placeholder 5">
            <a:extLst>
              <a:ext uri="{FF2B5EF4-FFF2-40B4-BE49-F238E27FC236}">
                <a16:creationId xmlns:a16="http://schemas.microsoft.com/office/drawing/2014/main" id="{B5C73508-ECF6-414C-8F1D-CCB163CCB251}"/>
              </a:ext>
            </a:extLst>
          </p:cNvPr>
          <p:cNvSpPr>
            <a:spLocks noGrp="1"/>
          </p:cNvSpPr>
          <p:nvPr>
            <p:ph sz="quarter" idx="28"/>
          </p:nvPr>
        </p:nvSpPr>
        <p:spPr>
          <a:xfrm>
            <a:off x="571370" y="1388378"/>
            <a:ext cx="11010900" cy="4931329"/>
          </a:xfrm>
        </p:spPr>
        <p:txBody>
          <a:bodyPr lIns="0" tIns="0" rIns="0" bIns="0" anchor="t">
            <a:noAutofit/>
          </a:bodyPr>
          <a:lstStyle/>
          <a:p>
            <a:r>
              <a:rPr lang="en-US" sz="1600" dirty="0">
                <a:latin typeface="IntelOne Display Light"/>
                <a:ea typeface="Intel Clear Light"/>
                <a:cs typeface="Intel Clear Light"/>
              </a:rPr>
              <a:t>Chiplets (die interconnected within a package) are used by single vendors today, but no broad scale general purpose chiplet ecosystem exists</a:t>
            </a:r>
          </a:p>
          <a:p>
            <a:pPr lvl="1">
              <a:spcBef>
                <a:spcPts val="300"/>
              </a:spcBef>
            </a:pPr>
            <a:r>
              <a:rPr lang="en-US" sz="1600" dirty="0">
                <a:latin typeface="IntelOne Display Light"/>
                <a:ea typeface="Intel Clear Light"/>
                <a:cs typeface="Intel Clear Light"/>
              </a:rPr>
              <a:t>HBM is widely deployed, but application specific</a:t>
            </a:r>
          </a:p>
          <a:p>
            <a:pPr>
              <a:spcBef>
                <a:spcPts val="2400"/>
              </a:spcBef>
            </a:pPr>
            <a:r>
              <a:rPr lang="en-US" sz="1600" dirty="0">
                <a:latin typeface="IntelOne Display Light"/>
                <a:ea typeface="Intel Clear Light"/>
                <a:cs typeface="Intel Clear Light"/>
              </a:rPr>
              <a:t>A chiplet ecosystem is emerging driven by cloud customers and is key to Intel initiatives</a:t>
            </a:r>
          </a:p>
          <a:p>
            <a:pPr lvl="1">
              <a:spcBef>
                <a:spcPts val="300"/>
              </a:spcBef>
            </a:pPr>
            <a:r>
              <a:rPr lang="en-US" sz="1600" dirty="0">
                <a:latin typeface="IntelOne Display Light"/>
                <a:ea typeface="Intel Clear Light"/>
                <a:cs typeface="Intel Clear Light"/>
              </a:rPr>
              <a:t>Foundry</a:t>
            </a:r>
          </a:p>
          <a:p>
            <a:pPr lvl="1">
              <a:spcBef>
                <a:spcPts val="300"/>
              </a:spcBef>
            </a:pPr>
            <a:r>
              <a:rPr lang="en-US" sz="1600" dirty="0">
                <a:latin typeface="IntelOne Display Light"/>
                <a:ea typeface="Intel Clear Light"/>
                <a:cs typeface="Intel Clear Light"/>
              </a:rPr>
              <a:t>Intel products (e.g., Xeon, cloud/edge customers, FPGAs, </a:t>
            </a:r>
            <a:r>
              <a:rPr lang="en-US" sz="1600" dirty="0" err="1">
                <a:latin typeface="IntelOne Display Light"/>
                <a:ea typeface="Intel Clear Light"/>
                <a:cs typeface="Intel Clear Light"/>
              </a:rPr>
              <a:t>eASICs</a:t>
            </a:r>
            <a:r>
              <a:rPr lang="en-US" sz="1600" dirty="0">
                <a:latin typeface="IntelOne Display Light"/>
                <a:ea typeface="Intel Clear Light"/>
                <a:cs typeface="Intel Clear Light"/>
              </a:rPr>
              <a:t>, ASICs, and optical transceivers)</a:t>
            </a:r>
          </a:p>
          <a:p>
            <a:pPr>
              <a:spcBef>
                <a:spcPts val="2400"/>
              </a:spcBef>
            </a:pPr>
            <a:r>
              <a:rPr lang="en-US" sz="1600" dirty="0">
                <a:latin typeface="IntelOne Display Light"/>
                <a:ea typeface="Intel Clear Light"/>
                <a:cs typeface="Intel Clear Light"/>
              </a:rPr>
              <a:t>Adopted standards and volume attach point are holding back a broad scale chiplet ecosystem</a:t>
            </a:r>
          </a:p>
          <a:p>
            <a:pPr lvl="1">
              <a:spcBef>
                <a:spcPts val="600"/>
              </a:spcBef>
            </a:pPr>
            <a:r>
              <a:rPr lang="en-US" sz="1600" dirty="0">
                <a:latin typeface="IntelOne Display Light"/>
                <a:ea typeface="Intel Clear Light"/>
                <a:cs typeface="Intel Clear Light"/>
              </a:rPr>
              <a:t>Internal to Intel there are many incompatible chiplet IPs and approaches</a:t>
            </a:r>
          </a:p>
          <a:p>
            <a:pPr>
              <a:spcBef>
                <a:spcPts val="2400"/>
              </a:spcBef>
            </a:pPr>
            <a:r>
              <a:rPr lang="en-US" sz="1600" dirty="0">
                <a:latin typeface="IntelOne Display Light"/>
                <a:ea typeface="Intel Clear Light"/>
                <a:cs typeface="Intel Clear Light"/>
              </a:rPr>
              <a:t>Intel is uniquely positioned to drive adoption of broad scale chiplet ecosystem</a:t>
            </a:r>
          </a:p>
          <a:p>
            <a:pPr>
              <a:spcBef>
                <a:spcPts val="2400"/>
              </a:spcBef>
            </a:pPr>
            <a:r>
              <a:rPr lang="en-US" sz="1600" dirty="0">
                <a:latin typeface="IntelOne Display Light"/>
                <a:ea typeface="Intel Clear Light"/>
                <a:cs typeface="Intel Clear Light"/>
              </a:rPr>
              <a:t>A number of industry initiatives are underway to jumpstart a chiplet ecosystem and a winner will likely emerge in 12 to 24 months</a:t>
            </a:r>
          </a:p>
          <a:p>
            <a:pPr>
              <a:spcBef>
                <a:spcPts val="2400"/>
              </a:spcBef>
            </a:pPr>
            <a:r>
              <a:rPr lang="en-US" sz="1600" b="1" dirty="0">
                <a:latin typeface="+mn-lt"/>
                <a:ea typeface="Intel Clear Light"/>
                <a:cs typeface="Intel Clear Light"/>
              </a:rPr>
              <a:t>Objective</a:t>
            </a:r>
            <a:r>
              <a:rPr lang="en-US" sz="1600" dirty="0">
                <a:latin typeface="IntelOne Display Light"/>
                <a:ea typeface="Intel Clear Light"/>
                <a:cs typeface="Intel Clear Light"/>
              </a:rPr>
              <a:t>: Approve the strategy to drive standardization and adoption of a broad scale chipset ecosystem</a:t>
            </a:r>
          </a:p>
          <a:p>
            <a:pPr>
              <a:spcBef>
                <a:spcPts val="2400"/>
              </a:spcBef>
            </a:pPr>
            <a:endParaRPr lang="en-US" sz="1800" dirty="0"/>
          </a:p>
          <a:p>
            <a:pPr>
              <a:spcBef>
                <a:spcPts val="2400"/>
              </a:spcBef>
            </a:pPr>
            <a:endParaRPr lang="en-US" sz="1800" dirty="0"/>
          </a:p>
        </p:txBody>
      </p:sp>
    </p:spTree>
    <p:extLst>
      <p:ext uri="{BB962C8B-B14F-4D97-AF65-F5344CB8AC3E}">
        <p14:creationId xmlns:p14="http://schemas.microsoft.com/office/powerpoint/2010/main" val="132841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2344-CF09-48BA-BCEE-74F3768AA04F}"/>
              </a:ext>
            </a:extLst>
          </p:cNvPr>
          <p:cNvSpPr>
            <a:spLocks noGrp="1"/>
          </p:cNvSpPr>
          <p:nvPr>
            <p:ph type="title"/>
          </p:nvPr>
        </p:nvSpPr>
        <p:spPr>
          <a:xfrm>
            <a:off x="590592" y="176294"/>
            <a:ext cx="11010816" cy="952499"/>
          </a:xfrm>
        </p:spPr>
        <p:txBody>
          <a:bodyPr/>
          <a:lstStyle/>
          <a:p>
            <a:r>
              <a:rPr lang="en-US" dirty="0"/>
              <a:t>Functional Partitioning </a:t>
            </a:r>
          </a:p>
        </p:txBody>
      </p:sp>
      <p:pic>
        <p:nvPicPr>
          <p:cNvPr id="5" name="Picture 4">
            <a:extLst>
              <a:ext uri="{FF2B5EF4-FFF2-40B4-BE49-F238E27FC236}">
                <a16:creationId xmlns:a16="http://schemas.microsoft.com/office/drawing/2014/main" id="{36A3CBE6-475F-4BF7-8316-E302A78F2CF4}"/>
              </a:ext>
            </a:extLst>
          </p:cNvPr>
          <p:cNvPicPr>
            <a:picLocks noChangeAspect="1"/>
          </p:cNvPicPr>
          <p:nvPr/>
        </p:nvPicPr>
        <p:blipFill>
          <a:blip r:embed="rId2"/>
          <a:stretch>
            <a:fillRect/>
          </a:stretch>
        </p:blipFill>
        <p:spPr>
          <a:xfrm>
            <a:off x="215858" y="1676543"/>
            <a:ext cx="5762625" cy="3848100"/>
          </a:xfrm>
          <a:prstGeom prst="rect">
            <a:avLst/>
          </a:prstGeom>
        </p:spPr>
      </p:pic>
      <p:sp>
        <p:nvSpPr>
          <p:cNvPr id="6" name="Content Placeholder 2">
            <a:extLst>
              <a:ext uri="{FF2B5EF4-FFF2-40B4-BE49-F238E27FC236}">
                <a16:creationId xmlns:a16="http://schemas.microsoft.com/office/drawing/2014/main" id="{1B47CD75-5004-490C-A9BC-75ECB6F1402C}"/>
              </a:ext>
            </a:extLst>
          </p:cNvPr>
          <p:cNvSpPr>
            <a:spLocks noGrp="1"/>
          </p:cNvSpPr>
          <p:nvPr>
            <p:ph sz="quarter" idx="28"/>
          </p:nvPr>
        </p:nvSpPr>
        <p:spPr>
          <a:xfrm>
            <a:off x="6124532" y="933450"/>
            <a:ext cx="5603787" cy="5314951"/>
          </a:xfrm>
        </p:spPr>
        <p:txBody>
          <a:bodyPr>
            <a:normAutofit fontScale="85000" lnSpcReduction="20000"/>
          </a:bodyPr>
          <a:lstStyle/>
          <a:p>
            <a:r>
              <a:rPr lang="en-US" sz="1800" dirty="0"/>
              <a:t>CXL protocol shown as an example</a:t>
            </a:r>
          </a:p>
          <a:p>
            <a:r>
              <a:rPr lang="en-US" sz="1800" dirty="0"/>
              <a:t>D2D </a:t>
            </a:r>
            <a:r>
              <a:rPr lang="en-US" sz="1800" dirty="0" err="1"/>
              <a:t>logPHY</a:t>
            </a:r>
            <a:r>
              <a:rPr lang="en-US" sz="1800" dirty="0"/>
              <a:t> optional features can be bypassed in raw mode (for other protocols)</a:t>
            </a:r>
          </a:p>
          <a:p>
            <a:r>
              <a:rPr lang="en-US" sz="1800" dirty="0"/>
              <a:t>One Data slice signals per direction :</a:t>
            </a:r>
          </a:p>
          <a:p>
            <a:pPr lvl="1"/>
            <a:r>
              <a:rPr lang="en-US" sz="1400" dirty="0"/>
              <a:t>16 lanes (64 lanes) for organic (advanced packaging)</a:t>
            </a:r>
          </a:p>
          <a:p>
            <a:pPr lvl="1"/>
            <a:r>
              <a:rPr lang="en-US" sz="1400" dirty="0"/>
              <a:t>1 lane of valid1 + lane for background calibration (track)</a:t>
            </a:r>
          </a:p>
          <a:p>
            <a:pPr lvl="1"/>
            <a:r>
              <a:rPr lang="en-US" sz="1400" dirty="0"/>
              <a:t>1 pair of forwarded clock</a:t>
            </a:r>
          </a:p>
          <a:p>
            <a:r>
              <a:rPr lang="en-US" sz="1800" dirty="0"/>
              <a:t>Sideband/Global slice signals per direction :</a:t>
            </a:r>
          </a:p>
          <a:p>
            <a:pPr lvl="1"/>
            <a:r>
              <a:rPr lang="en-US" sz="1400" dirty="0"/>
              <a:t>2 sideband lanes</a:t>
            </a:r>
          </a:p>
          <a:p>
            <a:pPr lvl="1"/>
            <a:r>
              <a:rPr lang="en-US" sz="1400" dirty="0"/>
              <a:t>Can be shared across multiple Data slices (up to 4)</a:t>
            </a:r>
          </a:p>
          <a:p>
            <a:pPr lvl="1"/>
            <a:r>
              <a:rPr lang="en-US" sz="1400" dirty="0"/>
              <a:t>Fixed speed 400MHz from aux clock (always on)</a:t>
            </a:r>
            <a:endParaRPr lang="en-US" sz="1400" dirty="0">
              <a:solidFill>
                <a:srgbClr val="FF0000"/>
              </a:solidFill>
            </a:endParaRPr>
          </a:p>
          <a:p>
            <a:r>
              <a:rPr lang="en-US" sz="1800" dirty="0" err="1"/>
              <a:t>CXi</a:t>
            </a:r>
            <a:r>
              <a:rPr lang="en-US" sz="1800" dirty="0"/>
              <a:t> Specification will define the “Raw D2D Interface” and “Flit Aware D2D Interface”</a:t>
            </a:r>
          </a:p>
          <a:p>
            <a:pPr lvl="1"/>
            <a:r>
              <a:rPr lang="en-US" sz="1600" dirty="0"/>
              <a:t>Simplified interfaces for D2D applications where BER is low</a:t>
            </a:r>
          </a:p>
          <a:p>
            <a:r>
              <a:rPr lang="en-US" sz="1800" dirty="0"/>
              <a:t>Low overhead CRC/Retry – this is optional because it is not needed when BER is 1e-27</a:t>
            </a:r>
          </a:p>
          <a:p>
            <a:r>
              <a:rPr lang="en-US" sz="1800" dirty="0"/>
              <a:t>Training flow is contained within the PHY Logic/AFE </a:t>
            </a:r>
          </a:p>
          <a:p>
            <a:pPr lvl="1"/>
            <a:r>
              <a:rPr lang="en-US" sz="1600" dirty="0"/>
              <a:t>Simplifies LSM in D2D </a:t>
            </a:r>
            <a:r>
              <a:rPr lang="en-US" sz="1600" dirty="0" err="1"/>
              <a:t>logPHY</a:t>
            </a:r>
            <a:endParaRPr lang="en-US" sz="1600" dirty="0"/>
          </a:p>
        </p:txBody>
      </p:sp>
    </p:spTree>
    <p:extLst>
      <p:ext uri="{BB962C8B-B14F-4D97-AF65-F5344CB8AC3E}">
        <p14:creationId xmlns:p14="http://schemas.microsoft.com/office/powerpoint/2010/main" val="31339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DC5C-2BE1-4AB6-AFB6-A481A08F32FA}"/>
              </a:ext>
            </a:extLst>
          </p:cNvPr>
          <p:cNvSpPr>
            <a:spLocks noGrp="1"/>
          </p:cNvSpPr>
          <p:nvPr>
            <p:ph type="title"/>
          </p:nvPr>
        </p:nvSpPr>
        <p:spPr>
          <a:xfrm>
            <a:off x="838200" y="365125"/>
            <a:ext cx="10515600" cy="805833"/>
          </a:xfrm>
        </p:spPr>
        <p:txBody>
          <a:bodyPr/>
          <a:lstStyle/>
          <a:p>
            <a:r>
              <a:rPr lang="en-US" dirty="0"/>
              <a:t>Cluster Definition</a:t>
            </a:r>
          </a:p>
        </p:txBody>
      </p:sp>
      <p:sp>
        <p:nvSpPr>
          <p:cNvPr id="3" name="Content Placeholder 2">
            <a:extLst>
              <a:ext uri="{FF2B5EF4-FFF2-40B4-BE49-F238E27FC236}">
                <a16:creationId xmlns:a16="http://schemas.microsoft.com/office/drawing/2014/main" id="{8BE44B6A-3AC3-49DE-BC47-FEBD3B86E9A9}"/>
              </a:ext>
            </a:extLst>
          </p:cNvPr>
          <p:cNvSpPr>
            <a:spLocks noGrp="1"/>
          </p:cNvSpPr>
          <p:nvPr>
            <p:ph idx="1"/>
          </p:nvPr>
        </p:nvSpPr>
        <p:spPr>
          <a:xfrm>
            <a:off x="838200" y="1407781"/>
            <a:ext cx="10515600" cy="1703070"/>
          </a:xfrm>
        </p:spPr>
        <p:txBody>
          <a:bodyPr>
            <a:normAutofit/>
          </a:bodyPr>
          <a:lstStyle/>
          <a:p>
            <a:r>
              <a:rPr lang="en-US"/>
              <a:t>Organic package: x16 Data</a:t>
            </a:r>
          </a:p>
          <a:p>
            <a:r>
              <a:rPr lang="en-US"/>
              <a:t>Advanced package: x64 Data</a:t>
            </a:r>
          </a:p>
          <a:p>
            <a:r>
              <a:rPr lang="en-US"/>
              <a:t>More details in electrical spec</a:t>
            </a:r>
          </a:p>
        </p:txBody>
      </p:sp>
      <p:pic>
        <p:nvPicPr>
          <p:cNvPr id="5" name="Picture 4">
            <a:extLst>
              <a:ext uri="{FF2B5EF4-FFF2-40B4-BE49-F238E27FC236}">
                <a16:creationId xmlns:a16="http://schemas.microsoft.com/office/drawing/2014/main" id="{82F0B156-38BC-486A-94F6-489DF24E079D}"/>
              </a:ext>
            </a:extLst>
          </p:cNvPr>
          <p:cNvPicPr>
            <a:picLocks noChangeAspect="1"/>
          </p:cNvPicPr>
          <p:nvPr/>
        </p:nvPicPr>
        <p:blipFill>
          <a:blip r:embed="rId2"/>
          <a:stretch>
            <a:fillRect/>
          </a:stretch>
        </p:blipFill>
        <p:spPr>
          <a:xfrm>
            <a:off x="1547055" y="3818660"/>
            <a:ext cx="3623310" cy="1748790"/>
          </a:xfrm>
          <a:prstGeom prst="rect">
            <a:avLst/>
          </a:prstGeom>
        </p:spPr>
      </p:pic>
      <p:pic>
        <p:nvPicPr>
          <p:cNvPr id="7" name="Picture 6">
            <a:extLst>
              <a:ext uri="{FF2B5EF4-FFF2-40B4-BE49-F238E27FC236}">
                <a16:creationId xmlns:a16="http://schemas.microsoft.com/office/drawing/2014/main" id="{0490D72E-5F29-490B-914F-44487D9C4B51}"/>
              </a:ext>
            </a:extLst>
          </p:cNvPr>
          <p:cNvPicPr>
            <a:picLocks noChangeAspect="1"/>
          </p:cNvPicPr>
          <p:nvPr/>
        </p:nvPicPr>
        <p:blipFill>
          <a:blip r:embed="rId3"/>
          <a:stretch>
            <a:fillRect/>
          </a:stretch>
        </p:blipFill>
        <p:spPr>
          <a:xfrm>
            <a:off x="6217733" y="3818660"/>
            <a:ext cx="3623310" cy="1703070"/>
          </a:xfrm>
          <a:prstGeom prst="rect">
            <a:avLst/>
          </a:prstGeom>
        </p:spPr>
      </p:pic>
    </p:spTree>
    <p:extLst>
      <p:ext uri="{BB962C8B-B14F-4D97-AF65-F5344CB8AC3E}">
        <p14:creationId xmlns:p14="http://schemas.microsoft.com/office/powerpoint/2010/main" val="779538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55FDF-7EC7-4719-BCFF-1FBDDE4CF729}"/>
              </a:ext>
            </a:extLst>
          </p:cNvPr>
          <p:cNvSpPr>
            <a:spLocks noGrp="1"/>
          </p:cNvSpPr>
          <p:nvPr>
            <p:ph type="title"/>
          </p:nvPr>
        </p:nvSpPr>
        <p:spPr>
          <a:xfrm>
            <a:off x="469900" y="50800"/>
            <a:ext cx="10883900" cy="852488"/>
          </a:xfrm>
        </p:spPr>
        <p:txBody>
          <a:bodyPr/>
          <a:lstStyle/>
          <a:p>
            <a:r>
              <a:rPr lang="en-US" dirty="0" err="1"/>
              <a:t>ComboPHY</a:t>
            </a:r>
            <a:r>
              <a:rPr lang="en-US" dirty="0"/>
              <a:t> proposal for interop with </a:t>
            </a:r>
            <a:r>
              <a:rPr lang="en-US" dirty="0" err="1"/>
              <a:t>CXi</a:t>
            </a:r>
            <a:r>
              <a:rPr lang="en-US" dirty="0"/>
              <a:t> &amp; AIB</a:t>
            </a:r>
          </a:p>
        </p:txBody>
      </p:sp>
      <p:sp>
        <p:nvSpPr>
          <p:cNvPr id="3" name="Content Placeholder 2">
            <a:extLst>
              <a:ext uri="{FF2B5EF4-FFF2-40B4-BE49-F238E27FC236}">
                <a16:creationId xmlns:a16="http://schemas.microsoft.com/office/drawing/2014/main" id="{DE37535E-4E80-4173-B99E-315BAAB1E392}"/>
              </a:ext>
            </a:extLst>
          </p:cNvPr>
          <p:cNvSpPr>
            <a:spLocks noGrp="1"/>
          </p:cNvSpPr>
          <p:nvPr>
            <p:ph idx="1"/>
          </p:nvPr>
        </p:nvSpPr>
        <p:spPr>
          <a:xfrm>
            <a:off x="403225" y="903288"/>
            <a:ext cx="11017250" cy="4791485"/>
          </a:xfrm>
        </p:spPr>
        <p:txBody>
          <a:bodyPr>
            <a:normAutofit fontScale="85000" lnSpcReduction="20000"/>
          </a:bodyPr>
          <a:lstStyle/>
          <a:p>
            <a:r>
              <a:rPr lang="en-US" dirty="0"/>
              <a:t>Mechanical</a:t>
            </a:r>
          </a:p>
          <a:p>
            <a:pPr lvl="1"/>
            <a:r>
              <a:rPr lang="en-US" dirty="0"/>
              <a:t>Proposed solution would enable 100% wire connectivity with AIB and </a:t>
            </a:r>
            <a:r>
              <a:rPr lang="en-US" dirty="0" err="1"/>
              <a:t>CXi</a:t>
            </a:r>
            <a:endParaRPr lang="en-US" dirty="0"/>
          </a:p>
          <a:p>
            <a:pPr lvl="2"/>
            <a:r>
              <a:rPr lang="en-US" dirty="0"/>
              <a:t>40 data wires on advanced package and 14 data wires on organic package when in </a:t>
            </a:r>
            <a:r>
              <a:rPr lang="en-US" dirty="0" err="1"/>
              <a:t>ComboPHY</a:t>
            </a:r>
            <a:r>
              <a:rPr lang="en-US" dirty="0"/>
              <a:t>/AIB mode</a:t>
            </a:r>
          </a:p>
          <a:p>
            <a:pPr lvl="2"/>
            <a:r>
              <a:rPr lang="en-US" dirty="0"/>
              <a:t>64advanced package, 16 organic when in </a:t>
            </a:r>
            <a:r>
              <a:rPr lang="en-US" dirty="0" err="1"/>
              <a:t>ComboPHY</a:t>
            </a:r>
            <a:r>
              <a:rPr lang="en-US" dirty="0"/>
              <a:t>/</a:t>
            </a:r>
            <a:r>
              <a:rPr lang="en-US" dirty="0" err="1"/>
              <a:t>CXi</a:t>
            </a:r>
            <a:r>
              <a:rPr lang="en-US" dirty="0"/>
              <a:t> mode</a:t>
            </a:r>
          </a:p>
          <a:p>
            <a:pPr lvl="1"/>
            <a:r>
              <a:rPr lang="en-US" dirty="0"/>
              <a:t>Proposed solution would allow for 24 channel slice communication with independent clocks</a:t>
            </a:r>
          </a:p>
          <a:p>
            <a:r>
              <a:rPr lang="en-US" dirty="0"/>
              <a:t>Electrical</a:t>
            </a:r>
          </a:p>
          <a:p>
            <a:pPr lvl="1"/>
            <a:r>
              <a:rPr lang="en-US" dirty="0"/>
              <a:t>First-pass shows SI LOS for 4GT/s interop with AIB2 – will share waveforms next week</a:t>
            </a:r>
          </a:p>
          <a:p>
            <a:pPr lvl="1"/>
            <a:r>
              <a:rPr lang="en-US" dirty="0"/>
              <a:t>Max </a:t>
            </a:r>
            <a:r>
              <a:rPr lang="en-US" dirty="0" err="1"/>
              <a:t>freq</a:t>
            </a:r>
            <a:r>
              <a:rPr lang="en-US" dirty="0"/>
              <a:t> for </a:t>
            </a:r>
            <a:r>
              <a:rPr lang="en-US" dirty="0" err="1"/>
              <a:t>ComboPHY</a:t>
            </a:r>
            <a:r>
              <a:rPr lang="en-US" dirty="0"/>
              <a:t> interop with </a:t>
            </a:r>
            <a:r>
              <a:rPr lang="en-US" dirty="0" err="1"/>
              <a:t>CXi</a:t>
            </a:r>
            <a:r>
              <a:rPr lang="en-US" dirty="0"/>
              <a:t> TBD (at least 4GT/s, looking into higher </a:t>
            </a:r>
            <a:r>
              <a:rPr lang="en-US" dirty="0" err="1"/>
              <a:t>freqs</a:t>
            </a:r>
            <a:r>
              <a:rPr lang="en-US" dirty="0"/>
              <a:t>)</a:t>
            </a:r>
          </a:p>
          <a:p>
            <a:pPr lvl="1"/>
            <a:r>
              <a:rPr lang="en-US" dirty="0"/>
              <a:t>Next steps:</a:t>
            </a:r>
          </a:p>
          <a:p>
            <a:pPr lvl="2"/>
            <a:r>
              <a:rPr lang="en-US" dirty="0"/>
              <a:t>Need to work with PSG KIT team on trending/updated AIB2.0 and AIB-O specs (need BW from that team)</a:t>
            </a:r>
          </a:p>
          <a:p>
            <a:r>
              <a:rPr lang="en-US" dirty="0"/>
              <a:t>Logical</a:t>
            </a:r>
          </a:p>
          <a:p>
            <a:pPr lvl="1"/>
            <a:r>
              <a:rPr lang="en-US" dirty="0"/>
              <a:t>This shouldn’t cause roadblocks…it can be built</a:t>
            </a:r>
          </a:p>
        </p:txBody>
      </p:sp>
    </p:spTree>
    <p:extLst>
      <p:ext uri="{BB962C8B-B14F-4D97-AF65-F5344CB8AC3E}">
        <p14:creationId xmlns:p14="http://schemas.microsoft.com/office/powerpoint/2010/main" val="708936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93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1">
            <a:extLst>
              <a:ext uri="{FF2B5EF4-FFF2-40B4-BE49-F238E27FC236}">
                <a16:creationId xmlns:a16="http://schemas.microsoft.com/office/drawing/2014/main" id="{662E4DA0-5D98-4C67-9260-3C9ECE6F0AD7}"/>
              </a:ext>
            </a:extLst>
          </p:cNvPr>
          <p:cNvSpPr/>
          <p:nvPr/>
        </p:nvSpPr>
        <p:spPr>
          <a:xfrm>
            <a:off x="4996566" y="1219199"/>
            <a:ext cx="6538752" cy="4630590"/>
          </a:xfrm>
          <a:custGeom>
            <a:avLst/>
            <a:gdLst>
              <a:gd name="connsiteX0" fmla="*/ 0 w 4790994"/>
              <a:gd name="connsiteY0" fmla="*/ 777983 h 4667805"/>
              <a:gd name="connsiteX1" fmla="*/ 777983 w 4790994"/>
              <a:gd name="connsiteY1" fmla="*/ 0 h 4667805"/>
              <a:gd name="connsiteX2" fmla="*/ 4013011 w 4790994"/>
              <a:gd name="connsiteY2" fmla="*/ 0 h 4667805"/>
              <a:gd name="connsiteX3" fmla="*/ 4790994 w 4790994"/>
              <a:gd name="connsiteY3" fmla="*/ 777983 h 4667805"/>
              <a:gd name="connsiteX4" fmla="*/ 4790994 w 4790994"/>
              <a:gd name="connsiteY4" fmla="*/ 3889822 h 4667805"/>
              <a:gd name="connsiteX5" fmla="*/ 4013011 w 4790994"/>
              <a:gd name="connsiteY5" fmla="*/ 4667805 h 4667805"/>
              <a:gd name="connsiteX6" fmla="*/ 777983 w 4790994"/>
              <a:gd name="connsiteY6" fmla="*/ 4667805 h 4667805"/>
              <a:gd name="connsiteX7" fmla="*/ 0 w 4790994"/>
              <a:gd name="connsiteY7" fmla="*/ 3889822 h 4667805"/>
              <a:gd name="connsiteX8" fmla="*/ 0 w 4790994"/>
              <a:gd name="connsiteY8" fmla="*/ 777983 h 4667805"/>
              <a:gd name="connsiteX0" fmla="*/ 8474 w 4799468"/>
              <a:gd name="connsiteY0" fmla="*/ 777983 h 4667805"/>
              <a:gd name="connsiteX1" fmla="*/ 345206 w 4799468"/>
              <a:gd name="connsiteY1" fmla="*/ 10633 h 4667805"/>
              <a:gd name="connsiteX2" fmla="*/ 4021485 w 4799468"/>
              <a:gd name="connsiteY2" fmla="*/ 0 h 4667805"/>
              <a:gd name="connsiteX3" fmla="*/ 4799468 w 4799468"/>
              <a:gd name="connsiteY3" fmla="*/ 777983 h 4667805"/>
              <a:gd name="connsiteX4" fmla="*/ 4799468 w 4799468"/>
              <a:gd name="connsiteY4" fmla="*/ 3889822 h 4667805"/>
              <a:gd name="connsiteX5" fmla="*/ 4021485 w 4799468"/>
              <a:gd name="connsiteY5" fmla="*/ 4667805 h 4667805"/>
              <a:gd name="connsiteX6" fmla="*/ 786457 w 4799468"/>
              <a:gd name="connsiteY6" fmla="*/ 4667805 h 4667805"/>
              <a:gd name="connsiteX7" fmla="*/ 8474 w 4799468"/>
              <a:gd name="connsiteY7" fmla="*/ 3889822 h 4667805"/>
              <a:gd name="connsiteX8" fmla="*/ 8474 w 4799468"/>
              <a:gd name="connsiteY8" fmla="*/ 777983 h 4667805"/>
              <a:gd name="connsiteX0" fmla="*/ 8474 w 4814739"/>
              <a:gd name="connsiteY0" fmla="*/ 772667 h 4662489"/>
              <a:gd name="connsiteX1" fmla="*/ 345206 w 4814739"/>
              <a:gd name="connsiteY1" fmla="*/ 5317 h 4662489"/>
              <a:gd name="connsiteX2" fmla="*/ 4489318 w 4814739"/>
              <a:gd name="connsiteY2" fmla="*/ 0 h 4662489"/>
              <a:gd name="connsiteX3" fmla="*/ 4799468 w 4814739"/>
              <a:gd name="connsiteY3" fmla="*/ 772667 h 4662489"/>
              <a:gd name="connsiteX4" fmla="*/ 4799468 w 4814739"/>
              <a:gd name="connsiteY4" fmla="*/ 3884506 h 4662489"/>
              <a:gd name="connsiteX5" fmla="*/ 4021485 w 4814739"/>
              <a:gd name="connsiteY5" fmla="*/ 4662489 h 4662489"/>
              <a:gd name="connsiteX6" fmla="*/ 786457 w 4814739"/>
              <a:gd name="connsiteY6" fmla="*/ 4662489 h 4662489"/>
              <a:gd name="connsiteX7" fmla="*/ 8474 w 4814739"/>
              <a:gd name="connsiteY7" fmla="*/ 3884506 h 4662489"/>
              <a:gd name="connsiteX8" fmla="*/ 8474 w 4814739"/>
              <a:gd name="connsiteY8" fmla="*/ 772667 h 4662489"/>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786457 w 4802456"/>
              <a:gd name="connsiteY6" fmla="*/ 4657172 h 4657172"/>
              <a:gd name="connsiteX7" fmla="*/ 8474 w 4802456"/>
              <a:gd name="connsiteY7" fmla="*/ 3879189 h 4657172"/>
              <a:gd name="connsiteX8" fmla="*/ 8474 w 4802456"/>
              <a:gd name="connsiteY8" fmla="*/ 767350 h 4657172"/>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488745 w 4802456"/>
              <a:gd name="connsiteY6" fmla="*/ 4625275 h 4657172"/>
              <a:gd name="connsiteX7" fmla="*/ 8474 w 4802456"/>
              <a:gd name="connsiteY7" fmla="*/ 3879189 h 4657172"/>
              <a:gd name="connsiteX8" fmla="*/ 8474 w 4802456"/>
              <a:gd name="connsiteY8" fmla="*/ 767350 h 4657172"/>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430266 w 4802456"/>
              <a:gd name="connsiteY6" fmla="*/ 4619959 h 4657172"/>
              <a:gd name="connsiteX7" fmla="*/ 8474 w 4802456"/>
              <a:gd name="connsiteY7" fmla="*/ 3879189 h 4657172"/>
              <a:gd name="connsiteX8" fmla="*/ 8474 w 4802456"/>
              <a:gd name="connsiteY8" fmla="*/ 767350 h 4657172"/>
              <a:gd name="connsiteX0" fmla="*/ 8474 w 4802456"/>
              <a:gd name="connsiteY0" fmla="*/ 767350 h 4630590"/>
              <a:gd name="connsiteX1" fmla="*/ 345206 w 4802456"/>
              <a:gd name="connsiteY1" fmla="*/ 0 h 4630590"/>
              <a:gd name="connsiteX2" fmla="*/ 4430839 w 4802456"/>
              <a:gd name="connsiteY2" fmla="*/ 5316 h 4630590"/>
              <a:gd name="connsiteX3" fmla="*/ 4799468 w 4802456"/>
              <a:gd name="connsiteY3" fmla="*/ 767350 h 4630590"/>
              <a:gd name="connsiteX4" fmla="*/ 4799468 w 4802456"/>
              <a:gd name="connsiteY4" fmla="*/ 3879189 h 4630590"/>
              <a:gd name="connsiteX5" fmla="*/ 4425523 w 4802456"/>
              <a:gd name="connsiteY5" fmla="*/ 4630590 h 4630590"/>
              <a:gd name="connsiteX6" fmla="*/ 430266 w 4802456"/>
              <a:gd name="connsiteY6" fmla="*/ 4619959 h 4630590"/>
              <a:gd name="connsiteX7" fmla="*/ 8474 w 4802456"/>
              <a:gd name="connsiteY7" fmla="*/ 3879189 h 4630590"/>
              <a:gd name="connsiteX8" fmla="*/ 8474 w 4802456"/>
              <a:gd name="connsiteY8" fmla="*/ 767350 h 4630590"/>
              <a:gd name="connsiteX0" fmla="*/ 8474 w 4804826"/>
              <a:gd name="connsiteY0" fmla="*/ 767350 h 4630590"/>
              <a:gd name="connsiteX1" fmla="*/ 345206 w 4804826"/>
              <a:gd name="connsiteY1" fmla="*/ 0 h 4630590"/>
              <a:gd name="connsiteX2" fmla="*/ 4430839 w 4804826"/>
              <a:gd name="connsiteY2" fmla="*/ 5316 h 4630590"/>
              <a:gd name="connsiteX3" fmla="*/ 4799468 w 4804826"/>
              <a:gd name="connsiteY3" fmla="*/ 767350 h 4630590"/>
              <a:gd name="connsiteX4" fmla="*/ 4799468 w 4804826"/>
              <a:gd name="connsiteY4" fmla="*/ 3879189 h 4630590"/>
              <a:gd name="connsiteX5" fmla="*/ 4446788 w 4804826"/>
              <a:gd name="connsiteY5" fmla="*/ 4630590 h 4630590"/>
              <a:gd name="connsiteX6" fmla="*/ 430266 w 4804826"/>
              <a:gd name="connsiteY6" fmla="*/ 4619959 h 4630590"/>
              <a:gd name="connsiteX7" fmla="*/ 8474 w 4804826"/>
              <a:gd name="connsiteY7" fmla="*/ 3879189 h 4630590"/>
              <a:gd name="connsiteX8" fmla="*/ 8474 w 4804826"/>
              <a:gd name="connsiteY8" fmla="*/ 767350 h 4630590"/>
              <a:gd name="connsiteX0" fmla="*/ 8474 w 4802456"/>
              <a:gd name="connsiteY0" fmla="*/ 767350 h 4630590"/>
              <a:gd name="connsiteX1" fmla="*/ 345206 w 4802456"/>
              <a:gd name="connsiteY1" fmla="*/ 0 h 4630590"/>
              <a:gd name="connsiteX2" fmla="*/ 4430839 w 4802456"/>
              <a:gd name="connsiteY2" fmla="*/ 5316 h 4630590"/>
              <a:gd name="connsiteX3" fmla="*/ 4799468 w 4802456"/>
              <a:gd name="connsiteY3" fmla="*/ 767350 h 4630590"/>
              <a:gd name="connsiteX4" fmla="*/ 4799468 w 4802456"/>
              <a:gd name="connsiteY4" fmla="*/ 3879189 h 4630590"/>
              <a:gd name="connsiteX5" fmla="*/ 4420207 w 4802456"/>
              <a:gd name="connsiteY5" fmla="*/ 4630590 h 4630590"/>
              <a:gd name="connsiteX6" fmla="*/ 430266 w 4802456"/>
              <a:gd name="connsiteY6" fmla="*/ 4619959 h 4630590"/>
              <a:gd name="connsiteX7" fmla="*/ 8474 w 4802456"/>
              <a:gd name="connsiteY7" fmla="*/ 3879189 h 4630590"/>
              <a:gd name="connsiteX8" fmla="*/ 8474 w 4802456"/>
              <a:gd name="connsiteY8" fmla="*/ 767350 h 46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2456" h="4630590">
                <a:moveTo>
                  <a:pt x="8474" y="767350"/>
                </a:moveTo>
                <a:cubicBezTo>
                  <a:pt x="8474" y="337682"/>
                  <a:pt x="-84462" y="0"/>
                  <a:pt x="345206" y="0"/>
                </a:cubicBezTo>
                <a:lnTo>
                  <a:pt x="4430839" y="5316"/>
                </a:lnTo>
                <a:cubicBezTo>
                  <a:pt x="4860507" y="5316"/>
                  <a:pt x="4799468" y="337682"/>
                  <a:pt x="4799468" y="767350"/>
                </a:cubicBezTo>
                <a:lnTo>
                  <a:pt x="4799468" y="3879189"/>
                </a:lnTo>
                <a:cubicBezTo>
                  <a:pt x="4799468" y="4308857"/>
                  <a:pt x="4849875" y="4630590"/>
                  <a:pt x="4420207" y="4630590"/>
                </a:cubicBezTo>
                <a:lnTo>
                  <a:pt x="430266" y="4619959"/>
                </a:lnTo>
                <a:cubicBezTo>
                  <a:pt x="598" y="4619959"/>
                  <a:pt x="8474" y="4308857"/>
                  <a:pt x="8474" y="3879189"/>
                </a:cubicBezTo>
                <a:lnTo>
                  <a:pt x="8474" y="767350"/>
                </a:lnTo>
                <a:close/>
              </a:path>
            </a:pathLst>
          </a:cu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Helvetica" panose="020B0604020202020204" pitchFamily="34" charset="0"/>
              <a:ea typeface="Helvetica Neue Medium"/>
              <a:cs typeface="Helvetica" panose="020B0604020202020204" pitchFamily="34" charset="0"/>
              <a:sym typeface="Helvetica Neue Medium"/>
            </a:endParaRPr>
          </a:p>
        </p:txBody>
      </p:sp>
      <p:sp>
        <p:nvSpPr>
          <p:cNvPr id="2" name="Rectangle: Rounded Corners 1">
            <a:extLst>
              <a:ext uri="{FF2B5EF4-FFF2-40B4-BE49-F238E27FC236}">
                <a16:creationId xmlns:a16="http://schemas.microsoft.com/office/drawing/2014/main" id="{49FCFAE0-80AF-466F-A1E0-7C8D1F336D61}"/>
              </a:ext>
            </a:extLst>
          </p:cNvPr>
          <p:cNvSpPr/>
          <p:nvPr/>
        </p:nvSpPr>
        <p:spPr>
          <a:xfrm>
            <a:off x="231996" y="1229834"/>
            <a:ext cx="4554511" cy="4630590"/>
          </a:xfrm>
          <a:custGeom>
            <a:avLst/>
            <a:gdLst>
              <a:gd name="connsiteX0" fmla="*/ 0 w 4790994"/>
              <a:gd name="connsiteY0" fmla="*/ 777983 h 4667805"/>
              <a:gd name="connsiteX1" fmla="*/ 777983 w 4790994"/>
              <a:gd name="connsiteY1" fmla="*/ 0 h 4667805"/>
              <a:gd name="connsiteX2" fmla="*/ 4013011 w 4790994"/>
              <a:gd name="connsiteY2" fmla="*/ 0 h 4667805"/>
              <a:gd name="connsiteX3" fmla="*/ 4790994 w 4790994"/>
              <a:gd name="connsiteY3" fmla="*/ 777983 h 4667805"/>
              <a:gd name="connsiteX4" fmla="*/ 4790994 w 4790994"/>
              <a:gd name="connsiteY4" fmla="*/ 3889822 h 4667805"/>
              <a:gd name="connsiteX5" fmla="*/ 4013011 w 4790994"/>
              <a:gd name="connsiteY5" fmla="*/ 4667805 h 4667805"/>
              <a:gd name="connsiteX6" fmla="*/ 777983 w 4790994"/>
              <a:gd name="connsiteY6" fmla="*/ 4667805 h 4667805"/>
              <a:gd name="connsiteX7" fmla="*/ 0 w 4790994"/>
              <a:gd name="connsiteY7" fmla="*/ 3889822 h 4667805"/>
              <a:gd name="connsiteX8" fmla="*/ 0 w 4790994"/>
              <a:gd name="connsiteY8" fmla="*/ 777983 h 4667805"/>
              <a:gd name="connsiteX0" fmla="*/ 8474 w 4799468"/>
              <a:gd name="connsiteY0" fmla="*/ 777983 h 4667805"/>
              <a:gd name="connsiteX1" fmla="*/ 345206 w 4799468"/>
              <a:gd name="connsiteY1" fmla="*/ 10633 h 4667805"/>
              <a:gd name="connsiteX2" fmla="*/ 4021485 w 4799468"/>
              <a:gd name="connsiteY2" fmla="*/ 0 h 4667805"/>
              <a:gd name="connsiteX3" fmla="*/ 4799468 w 4799468"/>
              <a:gd name="connsiteY3" fmla="*/ 777983 h 4667805"/>
              <a:gd name="connsiteX4" fmla="*/ 4799468 w 4799468"/>
              <a:gd name="connsiteY4" fmla="*/ 3889822 h 4667805"/>
              <a:gd name="connsiteX5" fmla="*/ 4021485 w 4799468"/>
              <a:gd name="connsiteY5" fmla="*/ 4667805 h 4667805"/>
              <a:gd name="connsiteX6" fmla="*/ 786457 w 4799468"/>
              <a:gd name="connsiteY6" fmla="*/ 4667805 h 4667805"/>
              <a:gd name="connsiteX7" fmla="*/ 8474 w 4799468"/>
              <a:gd name="connsiteY7" fmla="*/ 3889822 h 4667805"/>
              <a:gd name="connsiteX8" fmla="*/ 8474 w 4799468"/>
              <a:gd name="connsiteY8" fmla="*/ 777983 h 4667805"/>
              <a:gd name="connsiteX0" fmla="*/ 8474 w 4814739"/>
              <a:gd name="connsiteY0" fmla="*/ 772667 h 4662489"/>
              <a:gd name="connsiteX1" fmla="*/ 345206 w 4814739"/>
              <a:gd name="connsiteY1" fmla="*/ 5317 h 4662489"/>
              <a:gd name="connsiteX2" fmla="*/ 4489318 w 4814739"/>
              <a:gd name="connsiteY2" fmla="*/ 0 h 4662489"/>
              <a:gd name="connsiteX3" fmla="*/ 4799468 w 4814739"/>
              <a:gd name="connsiteY3" fmla="*/ 772667 h 4662489"/>
              <a:gd name="connsiteX4" fmla="*/ 4799468 w 4814739"/>
              <a:gd name="connsiteY4" fmla="*/ 3884506 h 4662489"/>
              <a:gd name="connsiteX5" fmla="*/ 4021485 w 4814739"/>
              <a:gd name="connsiteY5" fmla="*/ 4662489 h 4662489"/>
              <a:gd name="connsiteX6" fmla="*/ 786457 w 4814739"/>
              <a:gd name="connsiteY6" fmla="*/ 4662489 h 4662489"/>
              <a:gd name="connsiteX7" fmla="*/ 8474 w 4814739"/>
              <a:gd name="connsiteY7" fmla="*/ 3884506 h 4662489"/>
              <a:gd name="connsiteX8" fmla="*/ 8474 w 4814739"/>
              <a:gd name="connsiteY8" fmla="*/ 772667 h 4662489"/>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786457 w 4802456"/>
              <a:gd name="connsiteY6" fmla="*/ 4657172 h 4657172"/>
              <a:gd name="connsiteX7" fmla="*/ 8474 w 4802456"/>
              <a:gd name="connsiteY7" fmla="*/ 3879189 h 4657172"/>
              <a:gd name="connsiteX8" fmla="*/ 8474 w 4802456"/>
              <a:gd name="connsiteY8" fmla="*/ 767350 h 4657172"/>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488745 w 4802456"/>
              <a:gd name="connsiteY6" fmla="*/ 4625275 h 4657172"/>
              <a:gd name="connsiteX7" fmla="*/ 8474 w 4802456"/>
              <a:gd name="connsiteY7" fmla="*/ 3879189 h 4657172"/>
              <a:gd name="connsiteX8" fmla="*/ 8474 w 4802456"/>
              <a:gd name="connsiteY8" fmla="*/ 767350 h 4657172"/>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430266 w 4802456"/>
              <a:gd name="connsiteY6" fmla="*/ 4619959 h 4657172"/>
              <a:gd name="connsiteX7" fmla="*/ 8474 w 4802456"/>
              <a:gd name="connsiteY7" fmla="*/ 3879189 h 4657172"/>
              <a:gd name="connsiteX8" fmla="*/ 8474 w 4802456"/>
              <a:gd name="connsiteY8" fmla="*/ 767350 h 4657172"/>
              <a:gd name="connsiteX0" fmla="*/ 8474 w 4802456"/>
              <a:gd name="connsiteY0" fmla="*/ 767350 h 4630590"/>
              <a:gd name="connsiteX1" fmla="*/ 345206 w 4802456"/>
              <a:gd name="connsiteY1" fmla="*/ 0 h 4630590"/>
              <a:gd name="connsiteX2" fmla="*/ 4430839 w 4802456"/>
              <a:gd name="connsiteY2" fmla="*/ 5316 h 4630590"/>
              <a:gd name="connsiteX3" fmla="*/ 4799468 w 4802456"/>
              <a:gd name="connsiteY3" fmla="*/ 767350 h 4630590"/>
              <a:gd name="connsiteX4" fmla="*/ 4799468 w 4802456"/>
              <a:gd name="connsiteY4" fmla="*/ 3879189 h 4630590"/>
              <a:gd name="connsiteX5" fmla="*/ 4425523 w 4802456"/>
              <a:gd name="connsiteY5" fmla="*/ 4630590 h 4630590"/>
              <a:gd name="connsiteX6" fmla="*/ 430266 w 4802456"/>
              <a:gd name="connsiteY6" fmla="*/ 4619959 h 4630590"/>
              <a:gd name="connsiteX7" fmla="*/ 8474 w 4802456"/>
              <a:gd name="connsiteY7" fmla="*/ 3879189 h 4630590"/>
              <a:gd name="connsiteX8" fmla="*/ 8474 w 4802456"/>
              <a:gd name="connsiteY8" fmla="*/ 767350 h 4630590"/>
              <a:gd name="connsiteX0" fmla="*/ 8474 w 4804826"/>
              <a:gd name="connsiteY0" fmla="*/ 767350 h 4630590"/>
              <a:gd name="connsiteX1" fmla="*/ 345206 w 4804826"/>
              <a:gd name="connsiteY1" fmla="*/ 0 h 4630590"/>
              <a:gd name="connsiteX2" fmla="*/ 4430839 w 4804826"/>
              <a:gd name="connsiteY2" fmla="*/ 5316 h 4630590"/>
              <a:gd name="connsiteX3" fmla="*/ 4799468 w 4804826"/>
              <a:gd name="connsiteY3" fmla="*/ 767350 h 4630590"/>
              <a:gd name="connsiteX4" fmla="*/ 4799468 w 4804826"/>
              <a:gd name="connsiteY4" fmla="*/ 3879189 h 4630590"/>
              <a:gd name="connsiteX5" fmla="*/ 4446788 w 4804826"/>
              <a:gd name="connsiteY5" fmla="*/ 4630590 h 4630590"/>
              <a:gd name="connsiteX6" fmla="*/ 430266 w 4804826"/>
              <a:gd name="connsiteY6" fmla="*/ 4619959 h 4630590"/>
              <a:gd name="connsiteX7" fmla="*/ 8474 w 4804826"/>
              <a:gd name="connsiteY7" fmla="*/ 3879189 h 4630590"/>
              <a:gd name="connsiteX8" fmla="*/ 8474 w 4804826"/>
              <a:gd name="connsiteY8" fmla="*/ 767350 h 4630590"/>
              <a:gd name="connsiteX0" fmla="*/ 8474 w 4802456"/>
              <a:gd name="connsiteY0" fmla="*/ 767350 h 4630590"/>
              <a:gd name="connsiteX1" fmla="*/ 345206 w 4802456"/>
              <a:gd name="connsiteY1" fmla="*/ 0 h 4630590"/>
              <a:gd name="connsiteX2" fmla="*/ 4430839 w 4802456"/>
              <a:gd name="connsiteY2" fmla="*/ 5316 h 4630590"/>
              <a:gd name="connsiteX3" fmla="*/ 4799468 w 4802456"/>
              <a:gd name="connsiteY3" fmla="*/ 767350 h 4630590"/>
              <a:gd name="connsiteX4" fmla="*/ 4799468 w 4802456"/>
              <a:gd name="connsiteY4" fmla="*/ 3879189 h 4630590"/>
              <a:gd name="connsiteX5" fmla="*/ 4420207 w 4802456"/>
              <a:gd name="connsiteY5" fmla="*/ 4630590 h 4630590"/>
              <a:gd name="connsiteX6" fmla="*/ 430266 w 4802456"/>
              <a:gd name="connsiteY6" fmla="*/ 4619959 h 4630590"/>
              <a:gd name="connsiteX7" fmla="*/ 8474 w 4802456"/>
              <a:gd name="connsiteY7" fmla="*/ 3879189 h 4630590"/>
              <a:gd name="connsiteX8" fmla="*/ 8474 w 4802456"/>
              <a:gd name="connsiteY8" fmla="*/ 767350 h 46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2456" h="4630590">
                <a:moveTo>
                  <a:pt x="8474" y="767350"/>
                </a:moveTo>
                <a:cubicBezTo>
                  <a:pt x="8474" y="337682"/>
                  <a:pt x="-84462" y="0"/>
                  <a:pt x="345206" y="0"/>
                </a:cubicBezTo>
                <a:lnTo>
                  <a:pt x="4430839" y="5316"/>
                </a:lnTo>
                <a:cubicBezTo>
                  <a:pt x="4860507" y="5316"/>
                  <a:pt x="4799468" y="337682"/>
                  <a:pt x="4799468" y="767350"/>
                </a:cubicBezTo>
                <a:lnTo>
                  <a:pt x="4799468" y="3879189"/>
                </a:lnTo>
                <a:cubicBezTo>
                  <a:pt x="4799468" y="4308857"/>
                  <a:pt x="4849875" y="4630590"/>
                  <a:pt x="4420207" y="4630590"/>
                </a:cubicBezTo>
                <a:lnTo>
                  <a:pt x="430266" y="4619959"/>
                </a:lnTo>
                <a:cubicBezTo>
                  <a:pt x="598" y="4619959"/>
                  <a:pt x="8474" y="4308857"/>
                  <a:pt x="8474" y="3879189"/>
                </a:cubicBezTo>
                <a:lnTo>
                  <a:pt x="8474" y="767350"/>
                </a:lnTo>
                <a:close/>
              </a:path>
            </a:pathLst>
          </a:cu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Helvetica" panose="020B0604020202020204" pitchFamily="34" charset="0"/>
                <a:ea typeface="Helvetica Neue Medium"/>
                <a:cs typeface="Helvetica" panose="020B0604020202020204" pitchFamily="34" charset="0"/>
                <a:sym typeface="Helvetica Neue Medium"/>
              </a:rPr>
              <a:t>z</a:t>
            </a:r>
          </a:p>
        </p:txBody>
      </p:sp>
      <p:sp>
        <p:nvSpPr>
          <p:cNvPr id="5" name="Title 4">
            <a:extLst>
              <a:ext uri="{FF2B5EF4-FFF2-40B4-BE49-F238E27FC236}">
                <a16:creationId xmlns:a16="http://schemas.microsoft.com/office/drawing/2014/main" id="{66A7F946-473D-4457-A2F5-1D244025F950}"/>
              </a:ext>
            </a:extLst>
          </p:cNvPr>
          <p:cNvSpPr>
            <a:spLocks noGrp="1"/>
          </p:cNvSpPr>
          <p:nvPr>
            <p:ph type="title"/>
          </p:nvPr>
        </p:nvSpPr>
        <p:spPr/>
        <p:txBody>
          <a:bodyPr/>
          <a:lstStyle/>
          <a:p>
            <a:r>
              <a:rPr lang="en-US"/>
              <a:t>Die-to-Die Use Cases</a:t>
            </a:r>
          </a:p>
        </p:txBody>
      </p:sp>
      <p:sp>
        <p:nvSpPr>
          <p:cNvPr id="12" name="Content Placeholder 11">
            <a:extLst>
              <a:ext uri="{FF2B5EF4-FFF2-40B4-BE49-F238E27FC236}">
                <a16:creationId xmlns:a16="http://schemas.microsoft.com/office/drawing/2014/main" id="{45EA8D92-463F-43A6-B9CF-FB399BDFA1F9}"/>
              </a:ext>
            </a:extLst>
          </p:cNvPr>
          <p:cNvSpPr>
            <a:spLocks noGrp="1"/>
          </p:cNvSpPr>
          <p:nvPr>
            <p:ph sz="quarter" idx="28"/>
          </p:nvPr>
        </p:nvSpPr>
        <p:spPr>
          <a:xfrm>
            <a:off x="390984" y="4532461"/>
            <a:ext cx="4284921" cy="1334938"/>
          </a:xfrm>
        </p:spPr>
        <p:txBody>
          <a:bodyPr>
            <a:noAutofit/>
          </a:bodyPr>
          <a:lstStyle/>
          <a:p>
            <a:pPr>
              <a:spcBef>
                <a:spcPts val="0"/>
              </a:spcBef>
            </a:pPr>
            <a:r>
              <a:rPr lang="en-US" sz="1200"/>
              <a:t>Enables construction of SoCs that exceed maximum reticle size</a:t>
            </a:r>
          </a:p>
          <a:p>
            <a:pPr>
              <a:spcBef>
                <a:spcPts val="0"/>
              </a:spcBef>
            </a:pPr>
            <a:r>
              <a:rPr lang="en-US" sz="1200"/>
              <a:t>Reduces time-to-solution (e.g., enables die reuse)</a:t>
            </a:r>
          </a:p>
          <a:p>
            <a:pPr>
              <a:spcBef>
                <a:spcPts val="0"/>
              </a:spcBef>
            </a:pPr>
            <a:r>
              <a:rPr lang="en-US" sz="1200"/>
              <a:t>Lowers portfolio cost (both product and project costs)</a:t>
            </a:r>
          </a:p>
          <a:p>
            <a:pPr lvl="1">
              <a:spcBef>
                <a:spcPts val="0"/>
              </a:spcBef>
            </a:pPr>
            <a:r>
              <a:rPr lang="en-US" sz="1100"/>
              <a:t>Enables die to use optimal process technologies</a:t>
            </a:r>
          </a:p>
          <a:p>
            <a:pPr lvl="1">
              <a:spcBef>
                <a:spcPts val="0"/>
              </a:spcBef>
            </a:pPr>
            <a:r>
              <a:rPr lang="en-US" sz="1100"/>
              <a:t>Smaller die (better yield)</a:t>
            </a:r>
          </a:p>
          <a:p>
            <a:pPr lvl="1">
              <a:spcBef>
                <a:spcPts val="0"/>
              </a:spcBef>
            </a:pPr>
            <a:r>
              <a:rPr lang="en-US" sz="1100"/>
              <a:t>Lowers product SKU cost, IP porting costs, etc.</a:t>
            </a:r>
          </a:p>
          <a:p>
            <a:pPr>
              <a:spcBef>
                <a:spcPts val="0"/>
              </a:spcBef>
            </a:pPr>
            <a:r>
              <a:rPr lang="en-US" sz="1200"/>
              <a:t>Scales innovation (manufacturing &amp;  process-locked IPs)</a:t>
            </a:r>
          </a:p>
          <a:p>
            <a:endParaRPr lang="en-US" sz="1600"/>
          </a:p>
        </p:txBody>
      </p:sp>
      <p:sp>
        <p:nvSpPr>
          <p:cNvPr id="6" name="TextBox 5">
            <a:extLst>
              <a:ext uri="{FF2B5EF4-FFF2-40B4-BE49-F238E27FC236}">
                <a16:creationId xmlns:a16="http://schemas.microsoft.com/office/drawing/2014/main" id="{58501D25-0819-473F-9972-91C219BD0BF8}"/>
              </a:ext>
            </a:extLst>
          </p:cNvPr>
          <p:cNvSpPr txBox="1"/>
          <p:nvPr/>
        </p:nvSpPr>
        <p:spPr>
          <a:xfrm>
            <a:off x="231996" y="1231608"/>
            <a:ext cx="4536181" cy="3048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600" b="1" i="0" u="none" strike="noStrike" cap="none" spc="0" normalizeH="0" baseline="0">
                <a:ln>
                  <a:noFill/>
                </a:ln>
                <a:solidFill>
                  <a:schemeClr val="tx1"/>
                </a:solidFill>
                <a:effectLst/>
                <a:uFillTx/>
                <a:cs typeface="Arial" panose="020B0604020202020204" pitchFamily="34" charset="0"/>
                <a:sym typeface="Helvetica Neue"/>
              </a:rPr>
              <a:t>Intel Product Construction</a:t>
            </a:r>
          </a:p>
        </p:txBody>
      </p:sp>
      <p:sp>
        <p:nvSpPr>
          <p:cNvPr id="8" name="TextBox 7">
            <a:extLst>
              <a:ext uri="{FF2B5EF4-FFF2-40B4-BE49-F238E27FC236}">
                <a16:creationId xmlns:a16="http://schemas.microsoft.com/office/drawing/2014/main" id="{77C2DC87-DEBE-48CB-A5F7-D28BE9058E88}"/>
              </a:ext>
            </a:extLst>
          </p:cNvPr>
          <p:cNvSpPr txBox="1"/>
          <p:nvPr/>
        </p:nvSpPr>
        <p:spPr>
          <a:xfrm>
            <a:off x="4996566" y="1239292"/>
            <a:ext cx="6538751" cy="3048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rmAutofit lnSpcReduction="10000"/>
          </a:bodyPr>
          <a:lstStyle/>
          <a:p>
            <a:pPr marR="0" algn="ctr" defTabSz="2438338" rtl="0" fontAlgn="auto" latinLnBrk="0" hangingPunct="0">
              <a:lnSpc>
                <a:spcPct val="100000"/>
              </a:lnSpc>
              <a:spcBef>
                <a:spcPts val="600"/>
              </a:spcBef>
              <a:spcAft>
                <a:spcPts val="0"/>
              </a:spcAft>
              <a:buClrTx/>
              <a:buSzTx/>
              <a:tabLst/>
            </a:pPr>
            <a:r>
              <a:rPr lang="en-US" sz="1600" b="1">
                <a:solidFill>
                  <a:schemeClr val="tx1"/>
                </a:solidFill>
                <a:cs typeface="Arial" panose="020B0604020202020204" pitchFamily="34" charset="0"/>
              </a:rPr>
              <a:t>Customer Specific Products</a:t>
            </a:r>
            <a:endParaRPr kumimoji="0" lang="en-US" sz="1600" b="1" i="0" u="none" strike="noStrike" cap="none" spc="0" normalizeH="0" baseline="0">
              <a:ln>
                <a:noFill/>
              </a:ln>
              <a:solidFill>
                <a:schemeClr val="tx1"/>
              </a:solidFill>
              <a:effectLst/>
              <a:uFillTx/>
              <a:cs typeface="Arial" panose="020B0604020202020204" pitchFamily="34" charset="0"/>
              <a:sym typeface="Helvetica Neue"/>
            </a:endParaRPr>
          </a:p>
        </p:txBody>
      </p:sp>
      <p:sp>
        <p:nvSpPr>
          <p:cNvPr id="7" name="Rectangle: Rounded Corners 6">
            <a:extLst>
              <a:ext uri="{FF2B5EF4-FFF2-40B4-BE49-F238E27FC236}">
                <a16:creationId xmlns:a16="http://schemas.microsoft.com/office/drawing/2014/main" id="{86F33EA8-6399-49AF-B7BD-5252001E1AE6}"/>
              </a:ext>
            </a:extLst>
          </p:cNvPr>
          <p:cNvSpPr/>
          <p:nvPr/>
        </p:nvSpPr>
        <p:spPr>
          <a:xfrm>
            <a:off x="897319" y="5982808"/>
            <a:ext cx="10380281" cy="341792"/>
          </a:xfrm>
          <a:prstGeom prst="round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400">
                <a:solidFill>
                  <a:srgbClr val="FF0000"/>
                </a:solidFill>
                <a:latin typeface="Arial" panose="020B0604020202020204" pitchFamily="34" charset="0"/>
                <a:ea typeface="Helvetica Neue Medium"/>
                <a:cs typeface="Arial" panose="020B0604020202020204" pitchFamily="34" charset="0"/>
                <a:sym typeface="Helvetica Neue Medium"/>
              </a:rPr>
              <a:t>The focus of this activity is on how to create a broad scale </a:t>
            </a:r>
            <a:r>
              <a:rPr lang="en-US" sz="1400" u="sng">
                <a:solidFill>
                  <a:srgbClr val="FF0000"/>
                </a:solidFill>
                <a:latin typeface="Arial" panose="020B0604020202020204" pitchFamily="34" charset="0"/>
                <a:ea typeface="Helvetica Neue Medium"/>
                <a:cs typeface="Arial" panose="020B0604020202020204" pitchFamily="34" charset="0"/>
                <a:sym typeface="Helvetica Neue Medium"/>
              </a:rPr>
              <a:t>general-purpose</a:t>
            </a:r>
            <a:r>
              <a:rPr lang="en-US" sz="1400">
                <a:solidFill>
                  <a:srgbClr val="FF0000"/>
                </a:solidFill>
                <a:latin typeface="Arial" panose="020B0604020202020204" pitchFamily="34" charset="0"/>
                <a:ea typeface="Helvetica Neue Medium"/>
                <a:cs typeface="Arial" panose="020B0604020202020204" pitchFamily="34" charset="0"/>
                <a:sym typeface="Helvetica Neue Medium"/>
              </a:rPr>
              <a:t> chiplet ecosystem</a:t>
            </a:r>
            <a:endParaRPr kumimoji="0" lang="en-US" sz="1400" i="0" u="none" strike="noStrike" cap="none" spc="0" normalizeH="0" baseline="0">
              <a:ln>
                <a:noFill/>
              </a:ln>
              <a:solidFill>
                <a:srgbClr val="FF0000"/>
              </a:solidFill>
              <a:effectLst/>
              <a:uFillTx/>
              <a:latin typeface="Arial" panose="020B0604020202020204" pitchFamily="34" charset="0"/>
              <a:ea typeface="Helvetica Neue Medium"/>
              <a:cs typeface="Arial" panose="020B0604020202020204" pitchFamily="34" charset="0"/>
              <a:sym typeface="Helvetica Neue Medium"/>
            </a:endParaRPr>
          </a:p>
        </p:txBody>
      </p:sp>
      <p:sp>
        <p:nvSpPr>
          <p:cNvPr id="18" name="TextBox 17">
            <a:extLst>
              <a:ext uri="{FF2B5EF4-FFF2-40B4-BE49-F238E27FC236}">
                <a16:creationId xmlns:a16="http://schemas.microsoft.com/office/drawing/2014/main" id="{0C5EA965-69C4-437E-A34B-02CFE56DF60D}"/>
              </a:ext>
            </a:extLst>
          </p:cNvPr>
          <p:cNvSpPr txBox="1"/>
          <p:nvPr/>
        </p:nvSpPr>
        <p:spPr>
          <a:xfrm>
            <a:off x="381000" y="6477000"/>
            <a:ext cx="1981200" cy="228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rmAutofit fontScale="92500" lnSpcReduction="10000"/>
          </a:bodyPr>
          <a:lstStyle/>
          <a:p>
            <a:pPr marL="0" marR="0" indent="0" algn="ctr" defTabSz="2438338" rtl="0" fontAlgn="auto" latinLnBrk="0" hangingPunct="0">
              <a:lnSpc>
                <a:spcPct val="100000"/>
              </a:lnSpc>
              <a:spcBef>
                <a:spcPts val="600"/>
              </a:spcBef>
              <a:spcAft>
                <a:spcPts val="0"/>
              </a:spcAft>
              <a:buClrTx/>
              <a:buSzTx/>
              <a:buFont typeface="Wingdings" panose="05000000000000000000" pitchFamily="2" charset="2"/>
              <a:buNone/>
              <a:tabLst/>
            </a:pPr>
            <a:r>
              <a:rPr kumimoji="0" lang="en-US" sz="1200" b="0" i="0" u="none" strike="noStrike" cap="none" spc="0" normalizeH="0" baseline="0" dirty="0">
                <a:ln>
                  <a:noFill/>
                </a:ln>
                <a:solidFill>
                  <a:schemeClr val="accent4">
                    <a:lumMod val="40000"/>
                    <a:lumOff val="60000"/>
                  </a:schemeClr>
                </a:solidFill>
                <a:effectLst/>
                <a:uFillTx/>
                <a:latin typeface="Arial" panose="020B0604020202020204" pitchFamily="34" charset="0"/>
                <a:cs typeface="Arial" panose="020B0604020202020204" pitchFamily="34" charset="0"/>
                <a:sym typeface="Helvetica Neue"/>
              </a:rPr>
              <a:t>Intel Top Secret</a:t>
            </a:r>
          </a:p>
        </p:txBody>
      </p:sp>
      <p:pic>
        <p:nvPicPr>
          <p:cNvPr id="13" name="Picture 12">
            <a:extLst>
              <a:ext uri="{FF2B5EF4-FFF2-40B4-BE49-F238E27FC236}">
                <a16:creationId xmlns:a16="http://schemas.microsoft.com/office/drawing/2014/main" id="{770872E5-E8DC-4366-99BC-D446245550DC}"/>
              </a:ext>
            </a:extLst>
          </p:cNvPr>
          <p:cNvPicPr>
            <a:picLocks noChangeAspect="1"/>
          </p:cNvPicPr>
          <p:nvPr/>
        </p:nvPicPr>
        <p:blipFill>
          <a:blip r:embed="rId2"/>
          <a:stretch>
            <a:fillRect/>
          </a:stretch>
        </p:blipFill>
        <p:spPr>
          <a:xfrm flipH="1">
            <a:off x="550043" y="1707309"/>
            <a:ext cx="1491337" cy="2481146"/>
          </a:xfrm>
          <a:prstGeom prst="rect">
            <a:avLst/>
          </a:prstGeom>
        </p:spPr>
      </p:pic>
      <p:pic>
        <p:nvPicPr>
          <p:cNvPr id="4" name="Picture 3" descr="A picture containing calendar&#10;&#10;Description automatically generated">
            <a:extLst>
              <a:ext uri="{FF2B5EF4-FFF2-40B4-BE49-F238E27FC236}">
                <a16:creationId xmlns:a16="http://schemas.microsoft.com/office/drawing/2014/main" id="{5A7A894E-6582-463E-9FA5-7DAE42F1ECD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43478" y="2325539"/>
            <a:ext cx="2165757" cy="1523169"/>
          </a:xfrm>
          <a:prstGeom prst="rect">
            <a:avLst/>
          </a:prstGeom>
        </p:spPr>
      </p:pic>
      <p:sp>
        <p:nvSpPr>
          <p:cNvPr id="19" name="TextBox 18">
            <a:extLst>
              <a:ext uri="{FF2B5EF4-FFF2-40B4-BE49-F238E27FC236}">
                <a16:creationId xmlns:a16="http://schemas.microsoft.com/office/drawing/2014/main" id="{A5970400-75B2-4853-961C-C9B13D2526B2}"/>
              </a:ext>
            </a:extLst>
          </p:cNvPr>
          <p:cNvSpPr txBox="1"/>
          <p:nvPr/>
        </p:nvSpPr>
        <p:spPr>
          <a:xfrm>
            <a:off x="2482956" y="3849817"/>
            <a:ext cx="1583741" cy="228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100" b="1" i="0" u="none" strike="noStrike" cap="none" spc="0" normalizeH="0" baseline="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PVC</a:t>
            </a:r>
          </a:p>
        </p:txBody>
      </p:sp>
      <p:sp>
        <p:nvSpPr>
          <p:cNvPr id="21" name="TextBox 20">
            <a:extLst>
              <a:ext uri="{FF2B5EF4-FFF2-40B4-BE49-F238E27FC236}">
                <a16:creationId xmlns:a16="http://schemas.microsoft.com/office/drawing/2014/main" id="{67468C67-9E7A-4E25-9A46-E7C5B0EF587C}"/>
              </a:ext>
            </a:extLst>
          </p:cNvPr>
          <p:cNvSpPr txBox="1"/>
          <p:nvPr/>
        </p:nvSpPr>
        <p:spPr>
          <a:xfrm>
            <a:off x="571370" y="4189564"/>
            <a:ext cx="1447799" cy="228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100" b="1" i="0" u="none" strike="noStrike" cap="none" spc="0" normalizeH="0" baseline="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GNR</a:t>
            </a:r>
          </a:p>
        </p:txBody>
      </p:sp>
      <p:sp>
        <p:nvSpPr>
          <p:cNvPr id="22" name="TextBox 21">
            <a:extLst>
              <a:ext uri="{FF2B5EF4-FFF2-40B4-BE49-F238E27FC236}">
                <a16:creationId xmlns:a16="http://schemas.microsoft.com/office/drawing/2014/main" id="{E4DDD700-5554-4BA4-A3EB-F08C3C9383D6}"/>
              </a:ext>
            </a:extLst>
          </p:cNvPr>
          <p:cNvSpPr txBox="1"/>
          <p:nvPr/>
        </p:nvSpPr>
        <p:spPr>
          <a:xfrm>
            <a:off x="5518060" y="4201577"/>
            <a:ext cx="1982933" cy="53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Smart NICs for CSPs</a:t>
            </a:r>
          </a:p>
          <a:p>
            <a:pPr marR="0" algn="ctr" defTabSz="2438338" rtl="0" fontAlgn="auto" latinLnBrk="0" hangingPunct="0">
              <a:lnSpc>
                <a:spcPct val="100000"/>
              </a:lnSpc>
              <a:spcBef>
                <a:spcPts val="600"/>
              </a:spcBef>
              <a:spcAft>
                <a:spcPts val="0"/>
              </a:spcAft>
              <a:buClrTx/>
              <a:buSzTx/>
              <a:tabLst/>
            </a:pPr>
            <a:r>
              <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 </a:t>
            </a:r>
            <a:r>
              <a:rPr lang="en-US" sz="1100" b="1" dirty="0">
                <a:solidFill>
                  <a:schemeClr val="tx1">
                    <a:lumMod val="65000"/>
                    <a:lumOff val="35000"/>
                  </a:schemeClr>
                </a:solidFill>
                <a:latin typeface="Arial" panose="020B0604020202020204" pitchFamily="34" charset="0"/>
                <a:cs typeface="Arial" panose="020B0604020202020204" pitchFamily="34" charset="0"/>
              </a:rPr>
              <a:t>(Details Redacted)</a:t>
            </a:r>
            <a:endPar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endParaRPr>
          </a:p>
        </p:txBody>
      </p:sp>
      <p:sp>
        <p:nvSpPr>
          <p:cNvPr id="24" name="TextBox 23">
            <a:extLst>
              <a:ext uri="{FF2B5EF4-FFF2-40B4-BE49-F238E27FC236}">
                <a16:creationId xmlns:a16="http://schemas.microsoft.com/office/drawing/2014/main" id="{5F5A350F-1B09-48B3-A744-F86071386184}"/>
              </a:ext>
            </a:extLst>
          </p:cNvPr>
          <p:cNvSpPr txBox="1"/>
          <p:nvPr/>
        </p:nvSpPr>
        <p:spPr>
          <a:xfrm>
            <a:off x="9407690" y="4197709"/>
            <a:ext cx="2088837" cy="4776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0"/>
              </a:spcBef>
              <a:spcAft>
                <a:spcPts val="0"/>
              </a:spcAft>
              <a:buClrTx/>
              <a:buSzTx/>
              <a:tabLst/>
            </a:pPr>
            <a:r>
              <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Xeon</a:t>
            </a:r>
            <a:r>
              <a:rPr lang="en-US" sz="1100" b="1" dirty="0">
                <a:solidFill>
                  <a:schemeClr val="tx1">
                    <a:lumMod val="65000"/>
                    <a:lumOff val="35000"/>
                  </a:schemeClr>
                </a:solidFill>
                <a:latin typeface="Arial" panose="020B0604020202020204" pitchFamily="34" charset="0"/>
                <a:cs typeface="Arial" panose="020B0604020202020204" pitchFamily="34" charset="0"/>
              </a:rPr>
              <a:t> + </a:t>
            </a:r>
            <a:r>
              <a:rPr lang="en-US" sz="1100" b="1" dirty="0" err="1">
                <a:solidFill>
                  <a:schemeClr val="tx1">
                    <a:lumMod val="65000"/>
                    <a:lumOff val="35000"/>
                  </a:schemeClr>
                </a:solidFill>
                <a:latin typeface="Arial" panose="020B0604020202020204" pitchFamily="34" charset="0"/>
                <a:cs typeface="Arial" panose="020B0604020202020204" pitchFamily="34" charset="0"/>
              </a:rPr>
              <a:t>Chiplets</a:t>
            </a:r>
            <a:endParaRPr lang="en-US" sz="1100" b="1" dirty="0">
              <a:solidFill>
                <a:schemeClr val="tx1">
                  <a:lumMod val="65000"/>
                  <a:lumOff val="35000"/>
                </a:schemeClr>
              </a:solidFill>
              <a:latin typeface="Arial" panose="020B0604020202020204" pitchFamily="34" charset="0"/>
              <a:cs typeface="Arial" panose="020B0604020202020204" pitchFamily="34" charset="0"/>
            </a:endParaRPr>
          </a:p>
          <a:p>
            <a:pPr marR="0" algn="ctr" defTabSz="2438338" rtl="0" fontAlgn="auto" latinLnBrk="0" hangingPunct="0">
              <a:lnSpc>
                <a:spcPct val="100000"/>
              </a:lnSpc>
              <a:spcBef>
                <a:spcPts val="0"/>
              </a:spcBef>
              <a:spcAft>
                <a:spcPts val="0"/>
              </a:spcAft>
              <a:buClrTx/>
              <a:buSzTx/>
              <a:tabLst/>
            </a:pPr>
            <a:r>
              <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(e.g., RAN and Clou</a:t>
            </a:r>
            <a:r>
              <a:rPr lang="en-US" sz="1100" b="1" dirty="0">
                <a:solidFill>
                  <a:schemeClr val="tx1">
                    <a:lumMod val="65000"/>
                    <a:lumOff val="35000"/>
                  </a:schemeClr>
                </a:solidFill>
                <a:latin typeface="Arial" panose="020B0604020202020204" pitchFamily="34" charset="0"/>
                <a:cs typeface="Arial" panose="020B0604020202020204" pitchFamily="34" charset="0"/>
              </a:rPr>
              <a:t>d)</a:t>
            </a:r>
            <a:endPar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endParaRPr>
          </a:p>
        </p:txBody>
      </p:sp>
      <p:sp>
        <p:nvSpPr>
          <p:cNvPr id="26" name="Content Placeholder 11">
            <a:extLst>
              <a:ext uri="{FF2B5EF4-FFF2-40B4-BE49-F238E27FC236}">
                <a16:creationId xmlns:a16="http://schemas.microsoft.com/office/drawing/2014/main" id="{B1E4F637-70F9-463F-900C-DA7BD624AB62}"/>
              </a:ext>
            </a:extLst>
          </p:cNvPr>
          <p:cNvSpPr txBox="1">
            <a:spLocks/>
          </p:cNvSpPr>
          <p:nvPr/>
        </p:nvSpPr>
        <p:spPr>
          <a:xfrm>
            <a:off x="5234391" y="4933616"/>
            <a:ext cx="5969372" cy="869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1pPr>
            <a:lvl2pPr marL="685800" marR="0" indent="-203200" algn="l" defTabSz="609600" latinLnBrk="0">
              <a:lnSpc>
                <a:spcPct val="100000"/>
              </a:lnSpc>
              <a:spcBef>
                <a:spcPts val="1200"/>
              </a:spcBef>
              <a:spcAft>
                <a:spcPts val="0"/>
              </a:spcAft>
              <a:buClrTx/>
              <a:buSzTx/>
              <a:buFont typeface="IntelOne Display Light" panose="020B0403020203020204" pitchFamily="34" charset="0"/>
              <a:buChar char="–"/>
              <a:tabLst/>
              <a:defRPr sz="24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2pPr>
            <a:lvl3pPr marL="1143000"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3pPr>
            <a:lvl4pPr marL="1600200" marR="0" indent="-228600" algn="l" defTabSz="609600" latinLnBrk="0">
              <a:lnSpc>
                <a:spcPct val="100000"/>
              </a:lnSpc>
              <a:spcBef>
                <a:spcPts val="1200"/>
              </a:spcBef>
              <a:spcAft>
                <a:spcPts val="0"/>
              </a:spcAft>
              <a:buClrTx/>
              <a:buSzTx/>
              <a:buFont typeface="Wingdings" panose="05000000000000000000" pitchFamily="2" charset="2"/>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4pPr>
            <a:lvl5pPr marL="2057400"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spcBef>
                <a:spcPts val="0"/>
              </a:spcBef>
            </a:pPr>
            <a:r>
              <a:rPr lang="en-US" sz="1200"/>
              <a:t>Enables customers to customize a base product for a specific use </a:t>
            </a:r>
          </a:p>
          <a:p>
            <a:pPr hangingPunct="1">
              <a:spcBef>
                <a:spcPts val="0"/>
              </a:spcBef>
            </a:pPr>
            <a:r>
              <a:rPr lang="en-US" sz="1200"/>
              <a:t>Core technology for Intel foundry</a:t>
            </a:r>
          </a:p>
          <a:p>
            <a:pPr hangingPunct="1">
              <a:spcBef>
                <a:spcPts val="0"/>
              </a:spcBef>
            </a:pPr>
            <a:r>
              <a:rPr lang="en-US" sz="1200"/>
              <a:t>Requires widely adopted, open, and  broad general-purpose chiplet ecosystem</a:t>
            </a:r>
          </a:p>
        </p:txBody>
      </p:sp>
      <p:pic>
        <p:nvPicPr>
          <p:cNvPr id="30" name="Picture 29">
            <a:extLst>
              <a:ext uri="{FF2B5EF4-FFF2-40B4-BE49-F238E27FC236}">
                <a16:creationId xmlns:a16="http://schemas.microsoft.com/office/drawing/2014/main" id="{C54484E6-4D1A-401E-8934-A6FAD12F007A}"/>
              </a:ext>
            </a:extLst>
          </p:cNvPr>
          <p:cNvPicPr>
            <a:picLocks noChangeAspect="1"/>
          </p:cNvPicPr>
          <p:nvPr/>
        </p:nvPicPr>
        <p:blipFill>
          <a:blip r:embed="rId4"/>
          <a:stretch>
            <a:fillRect/>
          </a:stretch>
        </p:blipFill>
        <p:spPr>
          <a:xfrm>
            <a:off x="9541098" y="2082136"/>
            <a:ext cx="1717698" cy="2059969"/>
          </a:xfrm>
          <a:prstGeom prst="rect">
            <a:avLst/>
          </a:prstGeom>
        </p:spPr>
      </p:pic>
      <p:sp>
        <p:nvSpPr>
          <p:cNvPr id="31" name="TextBox 30">
            <a:extLst>
              <a:ext uri="{FF2B5EF4-FFF2-40B4-BE49-F238E27FC236}">
                <a16:creationId xmlns:a16="http://schemas.microsoft.com/office/drawing/2014/main" id="{888756E6-3B8E-4739-938C-7637D69321D0}"/>
              </a:ext>
            </a:extLst>
          </p:cNvPr>
          <p:cNvSpPr txBox="1"/>
          <p:nvPr/>
        </p:nvSpPr>
        <p:spPr>
          <a:xfrm>
            <a:off x="7821654" y="4353015"/>
            <a:ext cx="1702410" cy="228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SoC + Optics</a:t>
            </a:r>
          </a:p>
          <a:p>
            <a:pPr marR="0" algn="ctr" defTabSz="2438338" rtl="0" fontAlgn="auto" latinLnBrk="0" hangingPunct="0">
              <a:lnSpc>
                <a:spcPct val="100000"/>
              </a:lnSpc>
              <a:spcBef>
                <a:spcPts val="600"/>
              </a:spcBef>
              <a:spcAft>
                <a:spcPts val="0"/>
              </a:spcAft>
              <a:buClrTx/>
              <a:buSzTx/>
              <a:tabLst/>
            </a:pPr>
            <a:r>
              <a:rPr lang="en-US" sz="1100" b="1" dirty="0">
                <a:solidFill>
                  <a:schemeClr val="tx1">
                    <a:lumMod val="65000"/>
                    <a:lumOff val="35000"/>
                  </a:schemeClr>
                </a:solidFill>
                <a:latin typeface="Arial" panose="020B0604020202020204" pitchFamily="34" charset="0"/>
                <a:cs typeface="Arial" panose="020B0604020202020204" pitchFamily="34" charset="0"/>
              </a:rPr>
              <a:t>(Details Redacted)</a:t>
            </a:r>
            <a:endPar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50242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F3E1-272A-4DBA-9DB2-4F22113DD8F4}"/>
              </a:ext>
            </a:extLst>
          </p:cNvPr>
          <p:cNvSpPr>
            <a:spLocks noGrp="1"/>
          </p:cNvSpPr>
          <p:nvPr>
            <p:ph type="title"/>
          </p:nvPr>
        </p:nvSpPr>
        <p:spPr>
          <a:xfrm>
            <a:off x="460522" y="319016"/>
            <a:ext cx="11010816" cy="952499"/>
          </a:xfrm>
        </p:spPr>
        <p:txBody>
          <a:bodyPr/>
          <a:lstStyle/>
          <a:p>
            <a:r>
              <a:rPr lang="en-US" dirty="0"/>
              <a:t>Chiplets and Intel Foundry Services</a:t>
            </a:r>
            <a:r>
              <a:rPr lang="en-US" sz="2800" dirty="0"/>
              <a:t>*</a:t>
            </a:r>
            <a:r>
              <a:rPr lang="en-US" dirty="0"/>
              <a:t> </a:t>
            </a:r>
          </a:p>
        </p:txBody>
      </p:sp>
      <p:pic>
        <p:nvPicPr>
          <p:cNvPr id="4" name="Picture 3">
            <a:extLst>
              <a:ext uri="{FF2B5EF4-FFF2-40B4-BE49-F238E27FC236}">
                <a16:creationId xmlns:a16="http://schemas.microsoft.com/office/drawing/2014/main" id="{A5ABEC2A-A3C6-422D-B666-135F2A058D41}"/>
              </a:ext>
            </a:extLst>
          </p:cNvPr>
          <p:cNvPicPr>
            <a:picLocks noChangeAspect="1"/>
          </p:cNvPicPr>
          <p:nvPr/>
        </p:nvPicPr>
        <p:blipFill>
          <a:blip r:embed="rId2"/>
          <a:stretch>
            <a:fillRect/>
          </a:stretch>
        </p:blipFill>
        <p:spPr>
          <a:xfrm>
            <a:off x="1694331" y="1038810"/>
            <a:ext cx="9003674" cy="5089033"/>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D5E18370-DA3E-49AF-B992-392FFB2BC77B}"/>
              </a:ext>
            </a:extLst>
          </p:cNvPr>
          <p:cNvSpPr txBox="1"/>
          <p:nvPr/>
        </p:nvSpPr>
        <p:spPr>
          <a:xfrm>
            <a:off x="920998" y="6127843"/>
            <a:ext cx="5384042" cy="3002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00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 Slide used with permission from IFS (Bob Brennan)</a:t>
            </a:r>
          </a:p>
        </p:txBody>
      </p:sp>
      <p:sp>
        <p:nvSpPr>
          <p:cNvPr id="6" name="TextBox 5">
            <a:extLst>
              <a:ext uri="{FF2B5EF4-FFF2-40B4-BE49-F238E27FC236}">
                <a16:creationId xmlns:a16="http://schemas.microsoft.com/office/drawing/2014/main" id="{BBB9E78C-5CB5-46EB-B92D-A0D610A0ECEB}"/>
              </a:ext>
            </a:extLst>
          </p:cNvPr>
          <p:cNvSpPr txBox="1"/>
          <p:nvPr/>
        </p:nvSpPr>
        <p:spPr>
          <a:xfrm>
            <a:off x="381000" y="6477000"/>
            <a:ext cx="1981200" cy="228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rmAutofit fontScale="92500" lnSpcReduction="10000"/>
          </a:bodyPr>
          <a:lstStyle/>
          <a:p>
            <a:pPr marL="0" marR="0" indent="0" algn="ctr" defTabSz="2438338" rtl="0" fontAlgn="auto" latinLnBrk="0" hangingPunct="0">
              <a:lnSpc>
                <a:spcPct val="100000"/>
              </a:lnSpc>
              <a:spcBef>
                <a:spcPts val="600"/>
              </a:spcBef>
              <a:spcAft>
                <a:spcPts val="0"/>
              </a:spcAft>
              <a:buClrTx/>
              <a:buSzTx/>
              <a:buFont typeface="Wingdings" panose="05000000000000000000" pitchFamily="2" charset="2"/>
              <a:buNone/>
              <a:tabLst/>
            </a:pPr>
            <a:r>
              <a:rPr kumimoji="0" lang="en-US" sz="1200" b="0" i="0" u="none" strike="noStrike" cap="none" spc="0" normalizeH="0" baseline="0" dirty="0">
                <a:ln>
                  <a:noFill/>
                </a:ln>
                <a:solidFill>
                  <a:schemeClr val="accent4">
                    <a:lumMod val="40000"/>
                    <a:lumOff val="60000"/>
                  </a:schemeClr>
                </a:solidFill>
                <a:effectLst/>
                <a:uFillTx/>
                <a:latin typeface="Arial" panose="020B0604020202020204" pitchFamily="34" charset="0"/>
                <a:cs typeface="Arial" panose="020B0604020202020204" pitchFamily="34" charset="0"/>
                <a:sym typeface="Helvetica Neue"/>
              </a:rPr>
              <a:t>Intel Top Secret</a:t>
            </a:r>
          </a:p>
        </p:txBody>
      </p:sp>
    </p:spTree>
    <p:extLst>
      <p:ext uri="{BB962C8B-B14F-4D97-AF65-F5344CB8AC3E}">
        <p14:creationId xmlns:p14="http://schemas.microsoft.com/office/powerpoint/2010/main" val="412365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8AA7-6BD2-44C2-945B-12AC0E605D77}"/>
              </a:ext>
            </a:extLst>
          </p:cNvPr>
          <p:cNvSpPr>
            <a:spLocks noGrp="1"/>
          </p:cNvSpPr>
          <p:nvPr>
            <p:ph type="title"/>
          </p:nvPr>
        </p:nvSpPr>
        <p:spPr/>
        <p:txBody>
          <a:bodyPr/>
          <a:lstStyle/>
          <a:p>
            <a:r>
              <a:rPr lang="en-US"/>
              <a:t>Die to Die Approaches</a:t>
            </a:r>
          </a:p>
        </p:txBody>
      </p:sp>
      <p:pic>
        <p:nvPicPr>
          <p:cNvPr id="3" name="Picture 2">
            <a:extLst>
              <a:ext uri="{FF2B5EF4-FFF2-40B4-BE49-F238E27FC236}">
                <a16:creationId xmlns:a16="http://schemas.microsoft.com/office/drawing/2014/main" id="{9D5E5A09-A75C-4DA3-A368-64334CA239D9}"/>
              </a:ext>
            </a:extLst>
          </p:cNvPr>
          <p:cNvPicPr>
            <a:picLocks noChangeAspect="1"/>
          </p:cNvPicPr>
          <p:nvPr/>
        </p:nvPicPr>
        <p:blipFill>
          <a:blip r:embed="rId2"/>
          <a:stretch>
            <a:fillRect/>
          </a:stretch>
        </p:blipFill>
        <p:spPr>
          <a:xfrm>
            <a:off x="838200" y="2989508"/>
            <a:ext cx="4969269" cy="1595525"/>
          </a:xfrm>
          <a:prstGeom prst="rect">
            <a:avLst/>
          </a:prstGeom>
        </p:spPr>
      </p:pic>
      <p:cxnSp>
        <p:nvCxnSpPr>
          <p:cNvPr id="5" name="Straight Connector 4">
            <a:extLst>
              <a:ext uri="{FF2B5EF4-FFF2-40B4-BE49-F238E27FC236}">
                <a16:creationId xmlns:a16="http://schemas.microsoft.com/office/drawing/2014/main" id="{4C52FFDA-DFB9-42AF-8C85-24F1620CAECE}"/>
              </a:ext>
            </a:extLst>
          </p:cNvPr>
          <p:cNvCxnSpPr>
            <a:cxnSpLocks/>
          </p:cNvCxnSpPr>
          <p:nvPr/>
        </p:nvCxnSpPr>
        <p:spPr>
          <a:xfrm flipH="1">
            <a:off x="4343400" y="2634741"/>
            <a:ext cx="381000" cy="609600"/>
          </a:xfrm>
          <a:prstGeom prst="line">
            <a:avLst/>
          </a:prstGeom>
          <a:noFill/>
          <a:ln w="76200" cap="flat">
            <a:solidFill>
              <a:schemeClr val="tx2">
                <a:lumMod val="60000"/>
                <a:lumOff val="40000"/>
              </a:schemeClr>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23E48C95-2FB3-419B-BAEF-868DD2AC47A9}"/>
              </a:ext>
            </a:extLst>
          </p:cNvPr>
          <p:cNvSpPr txBox="1"/>
          <p:nvPr/>
        </p:nvSpPr>
        <p:spPr>
          <a:xfrm>
            <a:off x="3810000" y="2085886"/>
            <a:ext cx="1905000" cy="6130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lang="en-US" sz="1400" b="1">
                <a:solidFill>
                  <a:schemeClr val="accent1">
                    <a:lumMod val="75000"/>
                  </a:schemeClr>
                </a:solidFill>
                <a:latin typeface="Arial" panose="020B0604020202020204" pitchFamily="34" charset="0"/>
                <a:cs typeface="Arial" panose="020B0604020202020204" pitchFamily="34" charset="0"/>
              </a:rPr>
              <a:t>3D Stacking</a:t>
            </a:r>
          </a:p>
          <a:p>
            <a:pPr marR="0" algn="ctr" defTabSz="2438338" rtl="0" fontAlgn="auto" latinLnBrk="0" hangingPunct="0">
              <a:lnSpc>
                <a:spcPct val="100000"/>
              </a:lnSpc>
              <a:spcBef>
                <a:spcPts val="600"/>
              </a:spcBef>
              <a:spcAft>
                <a:spcPts val="0"/>
              </a:spcAft>
              <a:buClrTx/>
              <a:buSzTx/>
              <a:tabLst/>
            </a:pPr>
            <a:r>
              <a:rPr kumimoji="0" lang="en-US" sz="1100" b="0" i="0" u="none" strike="noStrike" cap="none" spc="0" normalizeH="0" baseline="0">
                <a:ln>
                  <a:noFill/>
                </a:ln>
                <a:solidFill>
                  <a:schemeClr val="accent1">
                    <a:lumMod val="75000"/>
                  </a:schemeClr>
                </a:solidFill>
                <a:effectLst/>
                <a:uFillTx/>
                <a:latin typeface="Arial" panose="020B0604020202020204" pitchFamily="34" charset="0"/>
                <a:cs typeface="Arial" panose="020B0604020202020204" pitchFamily="34" charset="0"/>
                <a:sym typeface="Helvetica Neue"/>
              </a:rPr>
              <a:t>Example: </a:t>
            </a:r>
            <a:r>
              <a:rPr kumimoji="0" lang="en-US" sz="1100" b="0" i="0" u="none" strike="noStrike" cap="none" spc="0" normalizeH="0" baseline="0" err="1">
                <a:ln>
                  <a:noFill/>
                </a:ln>
                <a:solidFill>
                  <a:schemeClr val="accent1">
                    <a:lumMod val="75000"/>
                  </a:schemeClr>
                </a:solidFill>
                <a:effectLst/>
                <a:uFillTx/>
                <a:latin typeface="Arial" panose="020B0604020202020204" pitchFamily="34" charset="0"/>
                <a:cs typeface="Arial" panose="020B0604020202020204" pitchFamily="34" charset="0"/>
                <a:sym typeface="Helvetica Neue"/>
              </a:rPr>
              <a:t>Foveros</a:t>
            </a:r>
            <a:endParaRPr kumimoji="0" lang="en-US" sz="1100" b="0" i="0" u="none" strike="noStrike" cap="none" spc="0" normalizeH="0" baseline="0">
              <a:ln>
                <a:noFill/>
              </a:ln>
              <a:solidFill>
                <a:schemeClr val="accent1">
                  <a:lumMod val="75000"/>
                </a:schemeClr>
              </a:solidFill>
              <a:effectLst/>
              <a:uFillTx/>
              <a:latin typeface="Arial" panose="020B0604020202020204" pitchFamily="34" charset="0"/>
              <a:cs typeface="Arial" panose="020B0604020202020204" pitchFamily="34" charset="0"/>
              <a:sym typeface="Helvetica Neue"/>
            </a:endParaRPr>
          </a:p>
        </p:txBody>
      </p:sp>
      <p:cxnSp>
        <p:nvCxnSpPr>
          <p:cNvPr id="8" name="Straight Connector 7">
            <a:extLst>
              <a:ext uri="{FF2B5EF4-FFF2-40B4-BE49-F238E27FC236}">
                <a16:creationId xmlns:a16="http://schemas.microsoft.com/office/drawing/2014/main" id="{3D501FF8-CE6B-440D-9A55-1B330A63A28A}"/>
              </a:ext>
            </a:extLst>
          </p:cNvPr>
          <p:cNvCxnSpPr>
            <a:cxnSpLocks/>
          </p:cNvCxnSpPr>
          <p:nvPr/>
        </p:nvCxnSpPr>
        <p:spPr>
          <a:xfrm flipH="1" flipV="1">
            <a:off x="3429001" y="4132508"/>
            <a:ext cx="533399" cy="609600"/>
          </a:xfrm>
          <a:prstGeom prst="line">
            <a:avLst/>
          </a:prstGeom>
          <a:noFill/>
          <a:ln w="76200" cap="flat">
            <a:solidFill>
              <a:schemeClr val="tx2">
                <a:lumMod val="60000"/>
                <a:lumOff val="40000"/>
              </a:schemeClr>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7211BE2D-436B-46A2-B6F9-78C5C31EDAA9}"/>
              </a:ext>
            </a:extLst>
          </p:cNvPr>
          <p:cNvSpPr txBox="1"/>
          <p:nvPr/>
        </p:nvSpPr>
        <p:spPr>
          <a:xfrm>
            <a:off x="3527031" y="4722223"/>
            <a:ext cx="1905000" cy="687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lang="en-US" sz="1400" b="1">
                <a:solidFill>
                  <a:schemeClr val="accent1">
                    <a:lumMod val="75000"/>
                  </a:schemeClr>
                </a:solidFill>
                <a:latin typeface="Arial" panose="020B0604020202020204" pitchFamily="34" charset="0"/>
                <a:cs typeface="Arial" panose="020B0604020202020204" pitchFamily="34" charset="0"/>
              </a:rPr>
              <a:t>Bridge / 2.xD</a:t>
            </a:r>
          </a:p>
          <a:p>
            <a:pPr marR="0" algn="ctr" defTabSz="2438338" rtl="0" fontAlgn="auto" latinLnBrk="0" hangingPunct="0">
              <a:lnSpc>
                <a:spcPct val="100000"/>
              </a:lnSpc>
              <a:spcBef>
                <a:spcPts val="600"/>
              </a:spcBef>
              <a:spcAft>
                <a:spcPts val="0"/>
              </a:spcAft>
              <a:buClrTx/>
              <a:buSzTx/>
              <a:tabLst/>
            </a:pPr>
            <a:r>
              <a:rPr kumimoji="0" lang="en-US" sz="1100" b="0" i="0" u="none" strike="noStrike" cap="none" spc="0" normalizeH="0" baseline="0">
                <a:ln>
                  <a:noFill/>
                </a:ln>
                <a:solidFill>
                  <a:schemeClr val="accent1">
                    <a:lumMod val="75000"/>
                  </a:schemeClr>
                </a:solidFill>
                <a:effectLst/>
                <a:uFillTx/>
                <a:latin typeface="Arial" panose="020B0604020202020204" pitchFamily="34" charset="0"/>
                <a:cs typeface="Arial" panose="020B0604020202020204" pitchFamily="34" charset="0"/>
                <a:sym typeface="Helvetica Neue"/>
              </a:rPr>
              <a:t>Example: EMIB</a:t>
            </a:r>
          </a:p>
        </p:txBody>
      </p:sp>
      <p:cxnSp>
        <p:nvCxnSpPr>
          <p:cNvPr id="12" name="Straight Connector 11">
            <a:extLst>
              <a:ext uri="{FF2B5EF4-FFF2-40B4-BE49-F238E27FC236}">
                <a16:creationId xmlns:a16="http://schemas.microsoft.com/office/drawing/2014/main" id="{DB28C755-122F-42BD-9324-DCDD1C5D701F}"/>
              </a:ext>
            </a:extLst>
          </p:cNvPr>
          <p:cNvCxnSpPr>
            <a:cxnSpLocks/>
          </p:cNvCxnSpPr>
          <p:nvPr/>
        </p:nvCxnSpPr>
        <p:spPr>
          <a:xfrm>
            <a:off x="2057400" y="2698913"/>
            <a:ext cx="0" cy="1204995"/>
          </a:xfrm>
          <a:prstGeom prst="line">
            <a:avLst/>
          </a:prstGeom>
          <a:noFill/>
          <a:ln w="76200" cap="flat">
            <a:solidFill>
              <a:schemeClr val="tx2">
                <a:lumMod val="60000"/>
                <a:lumOff val="40000"/>
              </a:schemeClr>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7E6AD7D9-ED67-4A53-92CD-5EFC878FD02B}"/>
              </a:ext>
            </a:extLst>
          </p:cNvPr>
          <p:cNvSpPr txBox="1"/>
          <p:nvPr/>
        </p:nvSpPr>
        <p:spPr>
          <a:xfrm>
            <a:off x="1066800" y="2120542"/>
            <a:ext cx="2057400" cy="687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lang="en-US" sz="1400" b="1">
                <a:solidFill>
                  <a:schemeClr val="accent1">
                    <a:lumMod val="75000"/>
                  </a:schemeClr>
                </a:solidFill>
                <a:latin typeface="Arial" panose="020B0604020202020204" pitchFamily="34" charset="0"/>
                <a:cs typeface="Arial" panose="020B0604020202020204" pitchFamily="34" charset="0"/>
              </a:rPr>
              <a:t>Package Traces / 2D</a:t>
            </a:r>
          </a:p>
          <a:p>
            <a:pPr marR="0" algn="ctr" defTabSz="2438338" rtl="0" fontAlgn="auto" latinLnBrk="0" hangingPunct="0">
              <a:lnSpc>
                <a:spcPct val="100000"/>
              </a:lnSpc>
              <a:spcBef>
                <a:spcPts val="600"/>
              </a:spcBef>
              <a:spcAft>
                <a:spcPts val="0"/>
              </a:spcAft>
              <a:buClrTx/>
              <a:buSzTx/>
              <a:tabLst/>
            </a:pPr>
            <a:r>
              <a:rPr kumimoji="0" lang="en-US" sz="1100" b="0" i="0" u="none" strike="noStrike" cap="none" spc="0" normalizeH="0" baseline="0">
                <a:ln>
                  <a:noFill/>
                </a:ln>
                <a:solidFill>
                  <a:schemeClr val="accent1">
                    <a:lumMod val="75000"/>
                  </a:schemeClr>
                </a:solidFill>
                <a:effectLst/>
                <a:uFillTx/>
                <a:latin typeface="Arial" panose="020B0604020202020204" pitchFamily="34" charset="0"/>
                <a:cs typeface="Arial" panose="020B0604020202020204" pitchFamily="34" charset="0"/>
                <a:sym typeface="Helvetica Neue"/>
              </a:rPr>
              <a:t>Example: Stripline</a:t>
            </a:r>
          </a:p>
        </p:txBody>
      </p:sp>
      <p:sp>
        <p:nvSpPr>
          <p:cNvPr id="28" name="Rectangle: Rounded Corners 27">
            <a:extLst>
              <a:ext uri="{FF2B5EF4-FFF2-40B4-BE49-F238E27FC236}">
                <a16:creationId xmlns:a16="http://schemas.microsoft.com/office/drawing/2014/main" id="{F80D51FD-682F-416B-9193-5493DE2EF013}"/>
              </a:ext>
            </a:extLst>
          </p:cNvPr>
          <p:cNvSpPr/>
          <p:nvPr/>
        </p:nvSpPr>
        <p:spPr>
          <a:xfrm>
            <a:off x="740008" y="5885107"/>
            <a:ext cx="10659883" cy="297303"/>
          </a:xfrm>
          <a:prstGeom prst="round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400" b="1">
                <a:solidFill>
                  <a:srgbClr val="FF0000"/>
                </a:solidFill>
                <a:latin typeface="+mj-lt"/>
                <a:ea typeface="Helvetica Neue Medium"/>
                <a:cs typeface="Helvetica" panose="020B0604020202020204" pitchFamily="34" charset="0"/>
                <a:sym typeface="Helvetica Neue Medium"/>
              </a:rPr>
              <a:t>The initial scope of this activity is on 2D and 2.xD using a many wires &amp; simple I/O approach</a:t>
            </a:r>
          </a:p>
        </p:txBody>
      </p:sp>
      <p:sp>
        <p:nvSpPr>
          <p:cNvPr id="29" name="Rectangle: Rounded Corners 28">
            <a:extLst>
              <a:ext uri="{FF2B5EF4-FFF2-40B4-BE49-F238E27FC236}">
                <a16:creationId xmlns:a16="http://schemas.microsoft.com/office/drawing/2014/main" id="{40D8634B-DBCA-49AC-BB44-2D966BAE5697}"/>
              </a:ext>
            </a:extLst>
          </p:cNvPr>
          <p:cNvSpPr/>
          <p:nvPr/>
        </p:nvSpPr>
        <p:spPr>
          <a:xfrm>
            <a:off x="2057400" y="1446497"/>
            <a:ext cx="2667000" cy="460341"/>
          </a:xfrm>
          <a:prstGeom prst="round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chemeClr val="tx1">
                    <a:lumMod val="65000"/>
                    <a:lumOff val="35000"/>
                  </a:schemeClr>
                </a:solidFill>
                <a:effectLst/>
                <a:uFillTx/>
                <a:latin typeface="Arial" panose="020B0604020202020204" pitchFamily="34" charset="0"/>
                <a:ea typeface="Helvetica Neue Medium"/>
                <a:cs typeface="Arial" panose="020B0604020202020204" pitchFamily="34" charset="0"/>
                <a:sym typeface="Helvetica Neue Medium"/>
              </a:rPr>
              <a:t>Packaging Technology</a:t>
            </a:r>
          </a:p>
        </p:txBody>
      </p:sp>
      <p:sp>
        <p:nvSpPr>
          <p:cNvPr id="13" name="Rectangle 12">
            <a:extLst>
              <a:ext uri="{FF2B5EF4-FFF2-40B4-BE49-F238E27FC236}">
                <a16:creationId xmlns:a16="http://schemas.microsoft.com/office/drawing/2014/main" id="{539C813C-3C28-4629-A7C4-3A5248370F9F}"/>
              </a:ext>
            </a:extLst>
          </p:cNvPr>
          <p:cNvSpPr/>
          <p:nvPr/>
        </p:nvSpPr>
        <p:spPr>
          <a:xfrm>
            <a:off x="8996433" y="2020295"/>
            <a:ext cx="2509767" cy="529174"/>
          </a:xfrm>
          <a:prstGeom prst="rect">
            <a:avLst/>
          </a:prstGeom>
          <a:solidFill>
            <a:schemeClr val="tx1">
              <a:lumMod val="65000"/>
              <a:lumOff val="3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400" b="1">
                <a:solidFill>
                  <a:schemeClr val="bg1">
                    <a:lumMod val="95000"/>
                  </a:schemeClr>
                </a:solidFill>
                <a:latin typeface="Arial" panose="020B0604020202020204" pitchFamily="34" charset="0"/>
                <a:ea typeface="Helvetica Neue Medium"/>
                <a:cs typeface="Arial" panose="020B0604020202020204" pitchFamily="34" charset="0"/>
                <a:sym typeface="Helvetica Neue Medium"/>
              </a:rPr>
              <a:t>Few Wires (Serial)</a:t>
            </a:r>
          </a:p>
          <a:p>
            <a:pPr marL="0" marR="0" indent="0" algn="ctr"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chemeClr val="bg1">
                    <a:lumMod val="95000"/>
                  </a:schemeClr>
                </a:solidFill>
                <a:effectLst/>
                <a:uFillTx/>
                <a:latin typeface="Arial" panose="020B0604020202020204" pitchFamily="34" charset="0"/>
                <a:ea typeface="Helvetica Neue Medium"/>
                <a:cs typeface="Arial" panose="020B0604020202020204" pitchFamily="34" charset="0"/>
                <a:sym typeface="Helvetica Neue Medium"/>
              </a:rPr>
              <a:t>&amp; Complex I/O</a:t>
            </a:r>
          </a:p>
        </p:txBody>
      </p:sp>
      <p:sp>
        <p:nvSpPr>
          <p:cNvPr id="26" name="Rectangle 25">
            <a:extLst>
              <a:ext uri="{FF2B5EF4-FFF2-40B4-BE49-F238E27FC236}">
                <a16:creationId xmlns:a16="http://schemas.microsoft.com/office/drawing/2014/main" id="{EE5C2BD6-45AB-4FE2-9324-2985AF404865}"/>
              </a:ext>
            </a:extLst>
          </p:cNvPr>
          <p:cNvSpPr/>
          <p:nvPr/>
        </p:nvSpPr>
        <p:spPr>
          <a:xfrm>
            <a:off x="8991600" y="2549469"/>
            <a:ext cx="2509767" cy="2698565"/>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91440" rIns="50800" bIns="50800" numCol="1" spcCol="38100" rtlCol="0" anchor="t">
            <a:noAutofit/>
          </a:bodyPr>
          <a:lstStyle/>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Advantage</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Flexible die placement</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Low die shoreline (organic)</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Existing standards and IP (OIF)</a:t>
            </a:r>
          </a:p>
          <a:p>
            <a:pPr defTabSz="825500">
              <a:lnSpc>
                <a:spcPct val="100000"/>
              </a:lnSpc>
              <a:spcBef>
                <a:spcPts val="0"/>
              </a:spcBef>
            </a:pPr>
            <a:endPar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endParaRPr>
          </a:p>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Disadvantage</a:t>
            </a:r>
          </a:p>
          <a:p>
            <a:pPr marL="285750"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High latency</a:t>
            </a:r>
          </a:p>
          <a:p>
            <a:pPr marL="285750"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High power</a:t>
            </a:r>
          </a:p>
          <a:p>
            <a:pPr marL="285750" indent="-285750" defTabSz="825500">
              <a:lnSpc>
                <a:spcPct val="100000"/>
              </a:lnSpc>
              <a:spcBef>
                <a:spcPts val="0"/>
              </a:spcBef>
              <a:buFont typeface="Arial" panose="020B0604020202020204" pitchFamily="34" charset="0"/>
              <a:buChar char="•"/>
            </a:pPr>
            <a:endPar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endParaRPr>
          </a:p>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Examples</a:t>
            </a:r>
          </a:p>
          <a:p>
            <a:pPr marL="171450" indent="-1714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OIF Very Short Reach (VSR)</a:t>
            </a:r>
          </a:p>
          <a:p>
            <a:pPr marL="171450" indent="-1714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OIF Ultra Short Reach (USR)</a:t>
            </a:r>
          </a:p>
          <a:p>
            <a:pPr marL="171450" indent="-1714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OIF Extra Short Reach (XSR)</a:t>
            </a:r>
          </a:p>
          <a:p>
            <a:pPr marL="285750" lvl="1" indent="-285750" defTabSz="825500">
              <a:lnSpc>
                <a:spcPct val="100000"/>
              </a:lnSpc>
              <a:spcBef>
                <a:spcPts val="0"/>
              </a:spcBef>
              <a:buFont typeface="Arial" panose="020B0604020202020204" pitchFamily="34" charset="0"/>
              <a:buChar char="•"/>
            </a:pPr>
            <a:endParaRPr kumimoji="0" lang="en-US" sz="1400" b="0" i="0" u="none" strike="noStrike" cap="none" spc="0" normalizeH="0" baseline="0">
              <a:ln>
                <a:noFill/>
              </a:ln>
              <a:solidFill>
                <a:schemeClr val="tx1">
                  <a:lumMod val="75000"/>
                  <a:lumOff val="25000"/>
                </a:schemeClr>
              </a:solidFill>
              <a:effectLst/>
              <a:uFillTx/>
              <a:latin typeface="Arial" panose="020B0604020202020204" pitchFamily="34" charset="0"/>
              <a:ea typeface="Helvetica Neue Medium"/>
              <a:cs typeface="Arial" panose="020B0604020202020204" pitchFamily="34" charset="0"/>
              <a:sym typeface="Helvetica Neue Medium"/>
            </a:endParaRPr>
          </a:p>
        </p:txBody>
      </p:sp>
      <p:sp>
        <p:nvSpPr>
          <p:cNvPr id="32" name="Rectangle 31">
            <a:extLst>
              <a:ext uri="{FF2B5EF4-FFF2-40B4-BE49-F238E27FC236}">
                <a16:creationId xmlns:a16="http://schemas.microsoft.com/office/drawing/2014/main" id="{04EDB6FE-C7F2-442E-A66D-C2244377D430}"/>
              </a:ext>
            </a:extLst>
          </p:cNvPr>
          <p:cNvSpPr/>
          <p:nvPr/>
        </p:nvSpPr>
        <p:spPr>
          <a:xfrm>
            <a:off x="6329433" y="2013725"/>
            <a:ext cx="2509767" cy="529174"/>
          </a:xfrm>
          <a:prstGeom prst="rect">
            <a:avLst/>
          </a:prstGeom>
          <a:solidFill>
            <a:schemeClr val="tx1">
              <a:lumMod val="65000"/>
              <a:lumOff val="3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400" b="1">
                <a:solidFill>
                  <a:schemeClr val="bg1">
                    <a:lumMod val="95000"/>
                  </a:schemeClr>
                </a:solidFill>
                <a:latin typeface="Arial" panose="020B0604020202020204" pitchFamily="34" charset="0"/>
                <a:ea typeface="Helvetica Neue Medium"/>
                <a:cs typeface="Arial" panose="020B0604020202020204" pitchFamily="34" charset="0"/>
                <a:sym typeface="Helvetica Neue Medium"/>
              </a:rPr>
              <a:t>Many Wires (Parallel)</a:t>
            </a:r>
          </a:p>
          <a:p>
            <a:pPr marL="0" marR="0" indent="0" algn="ctr"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chemeClr val="bg1">
                    <a:lumMod val="95000"/>
                  </a:schemeClr>
                </a:solidFill>
                <a:effectLst/>
                <a:uFillTx/>
                <a:latin typeface="Arial" panose="020B0604020202020204" pitchFamily="34" charset="0"/>
                <a:ea typeface="Helvetica Neue Medium"/>
                <a:cs typeface="Arial" panose="020B0604020202020204" pitchFamily="34" charset="0"/>
                <a:sym typeface="Helvetica Neue Medium"/>
              </a:rPr>
              <a:t>&amp; Simple I/O</a:t>
            </a:r>
          </a:p>
        </p:txBody>
      </p:sp>
      <p:sp>
        <p:nvSpPr>
          <p:cNvPr id="33" name="Rectangle 32">
            <a:extLst>
              <a:ext uri="{FF2B5EF4-FFF2-40B4-BE49-F238E27FC236}">
                <a16:creationId xmlns:a16="http://schemas.microsoft.com/office/drawing/2014/main" id="{177B7BE9-2501-4869-BFF3-4288C5FE3A9C}"/>
              </a:ext>
            </a:extLst>
          </p:cNvPr>
          <p:cNvSpPr/>
          <p:nvPr/>
        </p:nvSpPr>
        <p:spPr>
          <a:xfrm>
            <a:off x="6324600" y="2542899"/>
            <a:ext cx="2509767" cy="2698565"/>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91440" rIns="0" bIns="50800" numCol="1" spcCol="38100" rtlCol="0" anchor="t">
            <a:noAutofit/>
          </a:bodyPr>
          <a:lstStyle/>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Advantage</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Low latency &amp; power</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Simple design</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Scales well with future bump pitch</a:t>
            </a:r>
          </a:p>
          <a:p>
            <a:pPr defTabSz="825500">
              <a:lnSpc>
                <a:spcPct val="100000"/>
              </a:lnSpc>
              <a:spcBef>
                <a:spcPts val="0"/>
              </a:spcBef>
            </a:pPr>
            <a:endPar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endParaRPr>
          </a:p>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Disadvantage</a:t>
            </a:r>
          </a:p>
          <a:p>
            <a:pPr marL="285750"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Die placement constraints</a:t>
            </a:r>
          </a:p>
          <a:p>
            <a:pPr marL="285750" indent="-285750" defTabSz="825500">
              <a:lnSpc>
                <a:spcPct val="100000"/>
              </a:lnSpc>
              <a:spcBef>
                <a:spcPts val="0"/>
              </a:spcBef>
              <a:buFont typeface="Arial" panose="020B0604020202020204" pitchFamily="34" charset="0"/>
              <a:buChar char="•"/>
            </a:pPr>
            <a:endPar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endParaRPr>
          </a:p>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Examples</a:t>
            </a:r>
          </a:p>
          <a:p>
            <a:pPr marL="171450" indent="-1714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Intel AIB</a:t>
            </a:r>
          </a:p>
          <a:p>
            <a:pPr marL="171450" indent="-1714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Intel MDFI</a:t>
            </a:r>
          </a:p>
          <a:p>
            <a:pPr marL="285750" lvl="1" indent="-285750" defTabSz="825500">
              <a:lnSpc>
                <a:spcPct val="100000"/>
              </a:lnSpc>
              <a:spcBef>
                <a:spcPts val="0"/>
              </a:spcBef>
              <a:buFont typeface="Arial" panose="020B0604020202020204" pitchFamily="34" charset="0"/>
              <a:buChar char="•"/>
            </a:pPr>
            <a:endParaRPr kumimoji="0" lang="en-US" sz="1400" b="0" i="0" u="none" strike="noStrike" cap="none" spc="0" normalizeH="0" baseline="0">
              <a:ln>
                <a:noFill/>
              </a:ln>
              <a:solidFill>
                <a:schemeClr val="tx1">
                  <a:lumMod val="75000"/>
                  <a:lumOff val="25000"/>
                </a:schemeClr>
              </a:solidFill>
              <a:effectLst/>
              <a:uFillTx/>
              <a:latin typeface="Arial" panose="020B0604020202020204" pitchFamily="34" charset="0"/>
              <a:ea typeface="Helvetica Neue Medium"/>
              <a:cs typeface="Arial" panose="020B0604020202020204" pitchFamily="34" charset="0"/>
              <a:sym typeface="Helvetica Neue Medium"/>
            </a:endParaRPr>
          </a:p>
        </p:txBody>
      </p:sp>
      <p:sp>
        <p:nvSpPr>
          <p:cNvPr id="34" name="Rectangle: Rounded Corners 33">
            <a:extLst>
              <a:ext uri="{FF2B5EF4-FFF2-40B4-BE49-F238E27FC236}">
                <a16:creationId xmlns:a16="http://schemas.microsoft.com/office/drawing/2014/main" id="{F195AB30-733D-434A-B38F-17E6E249CE7F}"/>
              </a:ext>
            </a:extLst>
          </p:cNvPr>
          <p:cNvSpPr/>
          <p:nvPr/>
        </p:nvSpPr>
        <p:spPr>
          <a:xfrm>
            <a:off x="7579483" y="1494809"/>
            <a:ext cx="2667000" cy="460341"/>
          </a:xfrm>
          <a:prstGeom prst="round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chemeClr val="tx1">
                    <a:lumMod val="65000"/>
                    <a:lumOff val="35000"/>
                  </a:schemeClr>
                </a:solidFill>
                <a:effectLst/>
                <a:uFillTx/>
                <a:latin typeface="Arial" panose="020B0604020202020204" pitchFamily="34" charset="0"/>
                <a:ea typeface="Helvetica Neue Medium"/>
                <a:cs typeface="Arial" panose="020B0604020202020204" pitchFamily="34" charset="0"/>
                <a:sym typeface="Helvetica Neue Medium"/>
              </a:rPr>
              <a:t>I/O Technology</a:t>
            </a:r>
          </a:p>
        </p:txBody>
      </p:sp>
    </p:spTree>
    <p:extLst>
      <p:ext uri="{BB962C8B-B14F-4D97-AF65-F5344CB8AC3E}">
        <p14:creationId xmlns:p14="http://schemas.microsoft.com/office/powerpoint/2010/main" val="377995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6EC5-4128-4223-9850-63A70FA2E236}"/>
              </a:ext>
            </a:extLst>
          </p:cNvPr>
          <p:cNvSpPr>
            <a:spLocks noGrp="1"/>
          </p:cNvSpPr>
          <p:nvPr>
            <p:ph type="title"/>
          </p:nvPr>
        </p:nvSpPr>
        <p:spPr/>
        <p:txBody>
          <a:bodyPr/>
          <a:lstStyle/>
          <a:p>
            <a:r>
              <a:rPr lang="en-US"/>
              <a:t>Components of Chiplet Interoperability</a:t>
            </a:r>
          </a:p>
        </p:txBody>
      </p:sp>
      <p:sp>
        <p:nvSpPr>
          <p:cNvPr id="9" name="TextBox 8">
            <a:extLst>
              <a:ext uri="{FF2B5EF4-FFF2-40B4-BE49-F238E27FC236}">
                <a16:creationId xmlns:a16="http://schemas.microsoft.com/office/drawing/2014/main" id="{3F12EA14-9D40-4B33-A896-188C31F84633}"/>
              </a:ext>
            </a:extLst>
          </p:cNvPr>
          <p:cNvSpPr txBox="1"/>
          <p:nvPr/>
        </p:nvSpPr>
        <p:spPr>
          <a:xfrm>
            <a:off x="6724908" y="1371600"/>
            <a:ext cx="4895721" cy="4419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marL="228600" lvl="0" indent="-228600" defTabSz="609600" hangingPunct="1">
              <a:lnSpc>
                <a:spcPts val="400"/>
              </a:lnSpc>
              <a:spcBef>
                <a:spcPts val="1800"/>
              </a:spcBef>
              <a:buFont typeface="Wingdings" pitchFamily="2" charset="2"/>
              <a:buChar char="§"/>
            </a:pPr>
            <a:r>
              <a:rPr lang="en-US" sz="1400" b="1">
                <a:solidFill>
                  <a:srgbClr val="525252"/>
                </a:solidFill>
                <a:ea typeface="Intel Clear Light" panose="020B0404020203020204" pitchFamily="34" charset="0"/>
                <a:cs typeface="Intel Clear Light" panose="020B0404020203020204" pitchFamily="34" charset="0"/>
                <a:sym typeface="Helvetica"/>
              </a:rPr>
              <a:t>Chiplet Form Factor </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Die size</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Bump location</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Power delivery</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Thermal characteristics</a:t>
            </a:r>
            <a:endParaRPr lang="en-US" sz="1400">
              <a:solidFill>
                <a:schemeClr val="tx1"/>
              </a:solidFill>
              <a:latin typeface="Arial" panose="020B0604020202020204" pitchFamily="34" charset="0"/>
              <a:cs typeface="Arial" panose="020B0604020202020204" pitchFamily="34" charset="0"/>
            </a:endParaRPr>
          </a:p>
          <a:p>
            <a:pPr marL="228600" lvl="0" indent="-228600" defTabSz="609600" hangingPunct="1">
              <a:lnSpc>
                <a:spcPts val="400"/>
              </a:lnSpc>
              <a:spcBef>
                <a:spcPts val="1800"/>
              </a:spcBef>
              <a:buFont typeface="Wingdings" pitchFamily="2" charset="2"/>
              <a:buChar char="§"/>
            </a:pPr>
            <a:r>
              <a:rPr lang="en-US" sz="1400" b="1">
                <a:solidFill>
                  <a:srgbClr val="525252"/>
                </a:solidFill>
                <a:ea typeface="Intel Clear Light" panose="020B0404020203020204" pitchFamily="34" charset="0"/>
                <a:cs typeface="Intel Clear Light" panose="020B0404020203020204" pitchFamily="34" charset="0"/>
                <a:sym typeface="Helvetica"/>
              </a:rPr>
              <a:t>SoC Construction</a:t>
            </a:r>
            <a:r>
              <a:rPr lang="en-US" sz="1400" b="1">
                <a:solidFill>
                  <a:schemeClr val="tx2">
                    <a:lumMod val="60000"/>
                    <a:lumOff val="40000"/>
                  </a:schemeClr>
                </a:solidFill>
                <a:ea typeface="Intel Clear Light" panose="020B0404020203020204" pitchFamily="34" charset="0"/>
                <a:cs typeface="Intel Clear Light" panose="020B0404020203020204" pitchFamily="34" charset="0"/>
                <a:sym typeface="Helvetica"/>
              </a:rPr>
              <a:t> </a:t>
            </a:r>
            <a:r>
              <a:rPr lang="en-US" sz="1100">
                <a:solidFill>
                  <a:schemeClr val="tx2">
                    <a:lumMod val="60000"/>
                    <a:lumOff val="40000"/>
                  </a:schemeClr>
                </a:solidFill>
                <a:ea typeface="Intel Clear Light" panose="020B0404020203020204" pitchFamily="34" charset="0"/>
                <a:cs typeface="Intel Clear Light" panose="020B0404020203020204" pitchFamily="34" charset="0"/>
                <a:sym typeface="Helvetica"/>
              </a:rPr>
              <a:t>(OSI: Application Layer)</a:t>
            </a:r>
            <a:endParaRPr lang="en-US" sz="1100" b="1">
              <a:solidFill>
                <a:schemeClr val="tx2">
                  <a:lumMod val="60000"/>
                  <a:lumOff val="40000"/>
                </a:schemeClr>
              </a:solidFill>
              <a:ea typeface="Intel Clear Light" panose="020B0404020203020204" pitchFamily="34" charset="0"/>
              <a:cs typeface="Intel Clear Light" panose="020B0404020203020204" pitchFamily="34" charset="0"/>
              <a:sym typeface="Helvetica"/>
            </a:endParaRP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SoC Reset</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Initialization (e.g., fuses)</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Register access</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Security</a:t>
            </a:r>
          </a:p>
          <a:p>
            <a:pPr marL="228600" lvl="0" indent="-228600" defTabSz="609600" hangingPunct="1">
              <a:lnSpc>
                <a:spcPts val="400"/>
              </a:lnSpc>
              <a:spcBef>
                <a:spcPts val="1800"/>
              </a:spcBef>
              <a:buFont typeface="Wingdings" pitchFamily="2" charset="2"/>
              <a:buChar char="§"/>
            </a:pPr>
            <a:r>
              <a:rPr lang="en-US" sz="1400" b="1">
                <a:solidFill>
                  <a:srgbClr val="525252"/>
                </a:solidFill>
                <a:ea typeface="Intel Clear Light" panose="020B0404020203020204" pitchFamily="34" charset="0"/>
                <a:cs typeface="Intel Clear Light" panose="020B0404020203020204" pitchFamily="34" charset="0"/>
                <a:sym typeface="Helvetica"/>
              </a:rPr>
              <a:t>Die-to-Die Protocols </a:t>
            </a:r>
            <a:r>
              <a:rPr lang="en-US" sz="1100">
                <a:solidFill>
                  <a:schemeClr val="tx2">
                    <a:lumMod val="60000"/>
                    <a:lumOff val="40000"/>
                  </a:schemeClr>
                </a:solidFill>
                <a:ea typeface="Intel Clear Light" panose="020B0404020203020204" pitchFamily="34" charset="0"/>
                <a:cs typeface="Intel Clear Light" panose="020B0404020203020204" pitchFamily="34" charset="0"/>
                <a:sym typeface="Helvetica"/>
              </a:rPr>
              <a:t>(OSI: Data Link to Presentation Layer)</a:t>
            </a:r>
            <a:endParaRPr lang="en-US" sz="1100" b="1">
              <a:solidFill>
                <a:schemeClr val="tx2">
                  <a:lumMod val="60000"/>
                  <a:lumOff val="40000"/>
                </a:schemeClr>
              </a:solidFill>
              <a:ea typeface="Intel Clear Light" panose="020B0404020203020204" pitchFamily="34" charset="0"/>
              <a:cs typeface="Intel Clear Light" panose="020B0404020203020204" pitchFamily="34" charset="0"/>
              <a:sym typeface="Helvetica"/>
            </a:endParaRP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Link Layer, transaction Layer, etc.</a:t>
            </a:r>
          </a:p>
          <a:p>
            <a:pPr marL="228600" lvl="0" indent="-228600" defTabSz="609600" hangingPunct="1">
              <a:lnSpc>
                <a:spcPts val="400"/>
              </a:lnSpc>
              <a:spcBef>
                <a:spcPts val="3000"/>
              </a:spcBef>
              <a:buFont typeface="Wingdings" pitchFamily="2" charset="2"/>
              <a:buChar char="§"/>
            </a:pPr>
            <a:r>
              <a:rPr lang="en-US" sz="1400" b="1">
                <a:solidFill>
                  <a:srgbClr val="525252"/>
                </a:solidFill>
                <a:ea typeface="Intel Clear Light" panose="020B0404020203020204" pitchFamily="34" charset="0"/>
                <a:cs typeface="Intel Clear Light" panose="020B0404020203020204" pitchFamily="34" charset="0"/>
                <a:sym typeface="Helvetica"/>
              </a:rPr>
              <a:t>Die-to-Die I/O </a:t>
            </a:r>
            <a:r>
              <a:rPr lang="en-US" sz="1100">
                <a:solidFill>
                  <a:schemeClr val="tx2">
                    <a:lumMod val="60000"/>
                    <a:lumOff val="40000"/>
                  </a:schemeClr>
                </a:solidFill>
                <a:ea typeface="Intel Clear Light" panose="020B0404020203020204" pitchFamily="34" charset="0"/>
                <a:cs typeface="Intel Clear Light" panose="020B0404020203020204" pitchFamily="34" charset="0"/>
                <a:sym typeface="Helvetica"/>
              </a:rPr>
              <a:t>(OSI: Physical Layer)</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Bump arrangement and characteristics</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Electrical &amp; thermal characteristics</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Substrate or interposer characteristics</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Length budget, </a:t>
            </a:r>
            <a:r>
              <a:rPr lang="en-US" sz="1200" err="1">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pJ</a:t>
            </a: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/bit, bit error rate, …</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Reset, clocking, initialization, and data transfer</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Test and repair</a:t>
            </a:r>
            <a:endParaRPr lang="en-US" sz="11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endParaRPr>
          </a:p>
          <a:p>
            <a:pPr marL="482600" lvl="1" defTabSz="609600" hangingPunct="1">
              <a:lnSpc>
                <a:spcPts val="800"/>
              </a:lnSpc>
              <a:spcBef>
                <a:spcPts val="1200"/>
              </a:spcBef>
            </a:pPr>
            <a:endParaRPr kumimoji="0" lang="en-US" sz="1400" b="1" i="0" u="none" strike="noStrike" cap="none" spc="0" normalizeH="0" baseline="0">
              <a:ln>
                <a:noFill/>
              </a:ln>
              <a:solidFill>
                <a:schemeClr val="tx1"/>
              </a:solidFill>
              <a:effectLst/>
              <a:uFillTx/>
              <a:latin typeface="Arial" panose="020B0604020202020204" pitchFamily="34" charset="0"/>
              <a:cs typeface="Arial" panose="020B0604020202020204" pitchFamily="34" charset="0"/>
              <a:sym typeface="Helvetica Neue"/>
            </a:endParaRPr>
          </a:p>
        </p:txBody>
      </p:sp>
      <p:pic>
        <p:nvPicPr>
          <p:cNvPr id="5" name="Picture 4">
            <a:extLst>
              <a:ext uri="{FF2B5EF4-FFF2-40B4-BE49-F238E27FC236}">
                <a16:creationId xmlns:a16="http://schemas.microsoft.com/office/drawing/2014/main" id="{FEF632A5-96B5-4F81-867D-FD0D3DB88CE4}"/>
              </a:ext>
            </a:extLst>
          </p:cNvPr>
          <p:cNvPicPr>
            <a:picLocks noChangeAspect="1"/>
          </p:cNvPicPr>
          <p:nvPr/>
        </p:nvPicPr>
        <p:blipFill>
          <a:blip r:embed="rId2"/>
          <a:stretch>
            <a:fillRect/>
          </a:stretch>
        </p:blipFill>
        <p:spPr>
          <a:xfrm>
            <a:off x="990600" y="1676400"/>
            <a:ext cx="5410200" cy="4015263"/>
          </a:xfrm>
          <a:prstGeom prst="rect">
            <a:avLst/>
          </a:prstGeom>
        </p:spPr>
      </p:pic>
      <p:sp>
        <p:nvSpPr>
          <p:cNvPr id="3" name="Rectangle: Rounded Corners 2">
            <a:extLst>
              <a:ext uri="{FF2B5EF4-FFF2-40B4-BE49-F238E27FC236}">
                <a16:creationId xmlns:a16="http://schemas.microsoft.com/office/drawing/2014/main" id="{8817A4E1-1527-43F3-B77C-16B1A7B33FA6}"/>
              </a:ext>
            </a:extLst>
          </p:cNvPr>
          <p:cNvSpPr/>
          <p:nvPr/>
        </p:nvSpPr>
        <p:spPr>
          <a:xfrm>
            <a:off x="1468073" y="5943601"/>
            <a:ext cx="8762301" cy="342899"/>
          </a:xfrm>
          <a:prstGeom prst="round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a:solidFill>
                  <a:schemeClr val="bg2">
                    <a:lumMod val="75000"/>
                  </a:schemeClr>
                </a:solidFill>
                <a:latin typeface="Helvetica" panose="020B0604020202020204" pitchFamily="34" charset="0"/>
                <a:ea typeface="Helvetica Neue Medium"/>
                <a:cs typeface="Helvetica" panose="020B0604020202020204" pitchFamily="34" charset="0"/>
                <a:sym typeface="Helvetica Neue Medium"/>
              </a:rPr>
              <a:t>We need </a:t>
            </a:r>
            <a:r>
              <a:rPr lang="en-US" sz="1800">
                <a:solidFill>
                  <a:schemeClr val="bg2">
                    <a:lumMod val="75000"/>
                  </a:schemeClr>
                </a:solidFill>
                <a:latin typeface="Helvetica" panose="020B0604020202020204" pitchFamily="34" charset="0"/>
                <a:ea typeface="Helvetica Neue Medium"/>
                <a:cs typeface="Helvetica" panose="020B0604020202020204" pitchFamily="34" charset="0"/>
                <a:sym typeface="Helvetica Neue Medium"/>
              </a:rPr>
              <a:t>more than </a:t>
            </a:r>
            <a:r>
              <a:rPr lang="en-US" sz="1800" dirty="0">
                <a:solidFill>
                  <a:schemeClr val="bg2">
                    <a:lumMod val="75000"/>
                  </a:schemeClr>
                </a:solidFill>
                <a:latin typeface="Helvetica" panose="020B0604020202020204" pitchFamily="34" charset="0"/>
                <a:ea typeface="Helvetica Neue Medium"/>
                <a:cs typeface="Helvetica" panose="020B0604020202020204" pitchFamily="34" charset="0"/>
                <a:sym typeface="Helvetica Neue Medium"/>
              </a:rPr>
              <a:t>a compelling die-to-die I/O for a chiplet ecosystem</a:t>
            </a:r>
            <a:endParaRPr kumimoji="0" lang="en-US" sz="1800" b="0" i="0" u="none" strike="noStrike" cap="none" spc="0" normalizeH="0" baseline="0" dirty="0">
              <a:ln>
                <a:noFill/>
              </a:ln>
              <a:solidFill>
                <a:schemeClr val="bg2">
                  <a:lumMod val="75000"/>
                </a:schemeClr>
              </a:solidFill>
              <a:effectLst/>
              <a:uFillTx/>
              <a:latin typeface="Helvetica" panose="020B0604020202020204" pitchFamily="34" charset="0"/>
              <a:ea typeface="Helvetica Neue Medium"/>
              <a:cs typeface="Helvetica" panose="020B0604020202020204" pitchFamily="34" charset="0"/>
              <a:sym typeface="Helvetica Neue Medium"/>
            </a:endParaRPr>
          </a:p>
        </p:txBody>
      </p:sp>
    </p:spTree>
    <p:extLst>
      <p:ext uri="{BB962C8B-B14F-4D97-AF65-F5344CB8AC3E}">
        <p14:creationId xmlns:p14="http://schemas.microsoft.com/office/powerpoint/2010/main" val="37750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8943-2474-4CFE-ADDA-CEF2A1525C54}"/>
              </a:ext>
            </a:extLst>
          </p:cNvPr>
          <p:cNvSpPr>
            <a:spLocks noGrp="1"/>
          </p:cNvSpPr>
          <p:nvPr>
            <p:ph type="title"/>
          </p:nvPr>
        </p:nvSpPr>
        <p:spPr/>
        <p:txBody>
          <a:bodyPr/>
          <a:lstStyle/>
          <a:p>
            <a:r>
              <a:rPr lang="en-US"/>
              <a:t>Die-to-Die I/O Standards Landscape</a:t>
            </a:r>
          </a:p>
        </p:txBody>
      </p:sp>
      <p:graphicFrame>
        <p:nvGraphicFramePr>
          <p:cNvPr id="4" name="Table 4">
            <a:extLst>
              <a:ext uri="{FF2B5EF4-FFF2-40B4-BE49-F238E27FC236}">
                <a16:creationId xmlns:a16="http://schemas.microsoft.com/office/drawing/2014/main" id="{8944F992-28D6-4DF8-9357-A20A71430C1D}"/>
              </a:ext>
            </a:extLst>
          </p:cNvPr>
          <p:cNvGraphicFramePr>
            <a:graphicFrameLocks noGrp="1"/>
          </p:cNvGraphicFramePr>
          <p:nvPr/>
        </p:nvGraphicFramePr>
        <p:xfrm>
          <a:off x="1066800" y="1905000"/>
          <a:ext cx="9509760" cy="3666982"/>
        </p:xfrm>
        <a:graphic>
          <a:graphicData uri="http://schemas.openxmlformats.org/drawingml/2006/table">
            <a:tbl>
              <a:tblPr firstRow="1" firstCol="1" bandRow="1">
                <a:tableStyleId>{E8034E78-7F5D-4C2E-B375-FC64B27BC917}</a:tableStyleId>
              </a:tblPr>
              <a:tblGrid>
                <a:gridCol w="2103120">
                  <a:extLst>
                    <a:ext uri="{9D8B030D-6E8A-4147-A177-3AD203B41FA5}">
                      <a16:colId xmlns:a16="http://schemas.microsoft.com/office/drawing/2014/main" val="2837698529"/>
                    </a:ext>
                  </a:extLst>
                </a:gridCol>
                <a:gridCol w="2468880">
                  <a:extLst>
                    <a:ext uri="{9D8B030D-6E8A-4147-A177-3AD203B41FA5}">
                      <a16:colId xmlns:a16="http://schemas.microsoft.com/office/drawing/2014/main" val="3932149719"/>
                    </a:ext>
                  </a:extLst>
                </a:gridCol>
                <a:gridCol w="2468880">
                  <a:extLst>
                    <a:ext uri="{9D8B030D-6E8A-4147-A177-3AD203B41FA5}">
                      <a16:colId xmlns:a16="http://schemas.microsoft.com/office/drawing/2014/main" val="2618556322"/>
                    </a:ext>
                  </a:extLst>
                </a:gridCol>
                <a:gridCol w="2468880">
                  <a:extLst>
                    <a:ext uri="{9D8B030D-6E8A-4147-A177-3AD203B41FA5}">
                      <a16:colId xmlns:a16="http://schemas.microsoft.com/office/drawing/2014/main" val="2092031469"/>
                    </a:ext>
                  </a:extLst>
                </a:gridCol>
              </a:tblGrid>
              <a:tr h="622207">
                <a:tc>
                  <a:txBody>
                    <a:bodyPr/>
                    <a:lstStyle/>
                    <a:p>
                      <a:endParaRPr lang="en-US"/>
                    </a:p>
                  </a:txBody>
                  <a:tcPr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noFill/>
                  </a:tcPr>
                </a:tc>
                <a:tc>
                  <a:txBody>
                    <a:bodyPr/>
                    <a:lstStyle/>
                    <a:p>
                      <a:pPr algn="ctr"/>
                      <a:r>
                        <a:rPr lang="en-US" sz="1600" dirty="0"/>
                        <a:t>AIB</a:t>
                      </a:r>
                    </a:p>
                    <a:p>
                      <a:pPr algn="ctr"/>
                      <a:r>
                        <a:rPr lang="en-US" dirty="0"/>
                        <a:t>(Advanced Interface Bus)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err="1"/>
                        <a:t>BoW</a:t>
                      </a:r>
                      <a:endParaRPr lang="en-US" sz="1600"/>
                    </a:p>
                    <a:p>
                      <a:pPr algn="ctr"/>
                      <a:r>
                        <a:rPr lang="en-US"/>
                        <a:t>(Bunch of Wires)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err="1"/>
                        <a:t>OpenHBI</a:t>
                      </a:r>
                      <a:endParaRPr lang="en-US" sz="160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2682146"/>
                  </a:ext>
                </a:extLst>
              </a:tr>
              <a:tr h="420565">
                <a:tc>
                  <a:txBody>
                    <a:bodyPr/>
                    <a:lstStyle/>
                    <a:p>
                      <a:pPr algn="ctr"/>
                      <a:r>
                        <a:rPr lang="en-US" sz="1200"/>
                        <a:t>Organization</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200">
                          <a:solidFill>
                            <a:schemeClr val="tx1">
                              <a:lumMod val="75000"/>
                              <a:lumOff val="25000"/>
                            </a:schemeClr>
                          </a:solidFill>
                        </a:rPr>
                        <a:t>CHIPS Alliance</a:t>
                      </a:r>
                    </a:p>
                    <a:p>
                      <a:pPr algn="ctr"/>
                      <a:r>
                        <a:rPr lang="en-US" sz="1200">
                          <a:solidFill>
                            <a:schemeClr val="tx1">
                              <a:lumMod val="75000"/>
                              <a:lumOff val="25000"/>
                            </a:schemeClr>
                          </a:solidFill>
                        </a:rPr>
                        <a:t>Linux Foundation</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200">
                          <a:solidFill>
                            <a:schemeClr val="tx1">
                              <a:lumMod val="75000"/>
                              <a:lumOff val="25000"/>
                            </a:schemeClr>
                          </a:solidFill>
                        </a:rPr>
                        <a:t>Open Domain-Specific Architecture (ODSA)</a:t>
                      </a:r>
                    </a:p>
                    <a:p>
                      <a:pPr algn="ctr"/>
                      <a:r>
                        <a:rPr lang="en-US" sz="1200">
                          <a:solidFill>
                            <a:schemeClr val="tx1">
                              <a:lumMod val="75000"/>
                              <a:lumOff val="25000"/>
                            </a:schemeClr>
                          </a:solidFill>
                        </a:rPr>
                        <a:t>Open Compute Project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0033826"/>
                  </a:ext>
                </a:extLst>
              </a:tr>
              <a:tr h="420565">
                <a:tc>
                  <a:txBody>
                    <a:bodyPr/>
                    <a:lstStyle/>
                    <a:p>
                      <a:pPr algn="ctr"/>
                      <a:r>
                        <a:rPr lang="en-US" sz="1200"/>
                        <a:t>Objective</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200">
                          <a:solidFill>
                            <a:schemeClr val="tx1">
                              <a:lumMod val="75000"/>
                              <a:lumOff val="25000"/>
                            </a:schemeClr>
                          </a:solidFill>
                        </a:rPr>
                        <a:t>Die-to-Die I/O</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Die-to-Die 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Die-to-Die I/O</a:t>
                      </a:r>
                    </a:p>
                    <a:p>
                      <a:pPr algn="ctr"/>
                      <a:r>
                        <a:rPr lang="en-US" sz="1050">
                          <a:solidFill>
                            <a:schemeClr val="tx1">
                              <a:lumMod val="75000"/>
                              <a:lumOff val="25000"/>
                            </a:schemeClr>
                          </a:solidFill>
                        </a:rPr>
                        <a:t>Leverage JEDEC HBM Specification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2575873"/>
                  </a:ext>
                </a:extLst>
              </a:tr>
              <a:tr h="420565">
                <a:tc>
                  <a:txBody>
                    <a:bodyPr/>
                    <a:lstStyle/>
                    <a:p>
                      <a:pPr marL="0" marR="0" lvl="0" indent="0" algn="ctr" defTabSz="609600" eaLnBrk="1" fontAlgn="auto" latinLnBrk="0" hangingPunct="1">
                        <a:lnSpc>
                          <a:spcPct val="100000"/>
                        </a:lnSpc>
                        <a:spcBef>
                          <a:spcPts val="0"/>
                        </a:spcBef>
                        <a:spcAft>
                          <a:spcPts val="0"/>
                        </a:spcAft>
                        <a:buClrTx/>
                        <a:buSzTx/>
                        <a:buFontTx/>
                        <a:buNone/>
                        <a:tabLst/>
                        <a:defRPr/>
                      </a:pPr>
                      <a:r>
                        <a:rPr lang="en-US" sz="1200"/>
                        <a:t>Status</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200">
                          <a:solidFill>
                            <a:schemeClr val="tx1">
                              <a:lumMod val="75000"/>
                              <a:lumOff val="25000"/>
                            </a:schemeClr>
                          </a:solidFill>
                        </a:rPr>
                        <a:t>Multiple Published Versions</a:t>
                      </a:r>
                    </a:p>
                    <a:p>
                      <a:pPr algn="ctr"/>
                      <a:r>
                        <a:rPr lang="en-US" sz="1050">
                          <a:solidFill>
                            <a:schemeClr val="tx1">
                              <a:lumMod val="75000"/>
                              <a:lumOff val="25000"/>
                            </a:schemeClr>
                          </a:solidFill>
                        </a:rPr>
                        <a:t>(1.0 &amp; 2.0, draft 2.1)</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Work in Progress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Work in Progress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8705548"/>
                  </a:ext>
                </a:extLst>
              </a:tr>
              <a:tr h="420565">
                <a:tc>
                  <a:txBody>
                    <a:bodyPr/>
                    <a:lstStyle/>
                    <a:p>
                      <a:pPr algn="ctr"/>
                      <a:r>
                        <a:rPr lang="en-US" sz="1200"/>
                        <a:t>Ecosystem Adoption</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200">
                          <a:solidFill>
                            <a:schemeClr val="tx1">
                              <a:lumMod val="75000"/>
                              <a:lumOff val="25000"/>
                            </a:schemeClr>
                          </a:solidFill>
                        </a:rPr>
                        <a:t>~10 Chiplets with FPGA Powering Up</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None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None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9738035"/>
                  </a:ext>
                </a:extLst>
              </a:tr>
              <a:tr h="420565">
                <a:tc>
                  <a:txBody>
                    <a:bodyPr/>
                    <a:lstStyle/>
                    <a:p>
                      <a:pPr algn="ctr"/>
                      <a:r>
                        <a:rPr lang="en-US" sz="1200"/>
                        <a:t>Primary Promoter(s)</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100">
                          <a:solidFill>
                            <a:schemeClr val="tx1">
                              <a:lumMod val="75000"/>
                              <a:lumOff val="25000"/>
                            </a:schemeClr>
                          </a:solidFill>
                        </a:rPr>
                        <a:t>Intel &amp; US Government</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solidFill>
                            <a:schemeClr val="tx1">
                              <a:lumMod val="75000"/>
                              <a:lumOff val="25000"/>
                            </a:schemeClr>
                          </a:solidFill>
                        </a:rPr>
                        <a:t>Marvel and Broadcom</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solidFill>
                            <a:schemeClr val="tx1">
                              <a:lumMod val="75000"/>
                              <a:lumOff val="25000"/>
                            </a:schemeClr>
                          </a:solidFill>
                        </a:rPr>
                        <a:t>Xilinx</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1865541"/>
                  </a:ext>
                </a:extLst>
              </a:tr>
              <a:tr h="420565">
                <a:tc>
                  <a:txBody>
                    <a:bodyPr/>
                    <a:lstStyle/>
                    <a:p>
                      <a:pPr algn="ctr"/>
                      <a:r>
                        <a:rPr lang="en-US" sz="1200"/>
                        <a:t>Observers</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gridSpan="3">
                  <a:txBody>
                    <a:bodyPr/>
                    <a:lstStyle/>
                    <a:p>
                      <a:pPr algn="ctr"/>
                      <a:r>
                        <a:rPr lang="en-US" sz="1100">
                          <a:solidFill>
                            <a:schemeClr val="tx1">
                              <a:lumMod val="75000"/>
                              <a:lumOff val="25000"/>
                            </a:schemeClr>
                          </a:solidFill>
                        </a:rPr>
                        <a:t>Facebook, Google, Microsoft, AMD </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a:solidFill>
                          <a:schemeClr val="tx1">
                            <a:lumMod val="75000"/>
                            <a:lumOff val="25000"/>
                          </a:schemeClr>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a:solidFill>
                          <a:schemeClr val="tx1">
                            <a:lumMod val="75000"/>
                            <a:lumOff val="25000"/>
                          </a:schemeClr>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4283036"/>
                  </a:ext>
                </a:extLst>
              </a:tr>
              <a:tr h="420565">
                <a:tc>
                  <a:txBody>
                    <a:bodyPr/>
                    <a:lstStyle/>
                    <a:p>
                      <a:pPr algn="ctr"/>
                      <a:r>
                        <a:rPr lang="en-US" sz="1200"/>
                        <a:t>IP Availability</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a:solidFill>
                            <a:schemeClr val="tx1">
                              <a:lumMod val="75000"/>
                              <a:lumOff val="25000"/>
                            </a:schemeClr>
                          </a:solidFill>
                        </a:rPr>
                        <a:t>Synopsys, CEVA, Blue Cheetah </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lumMod val="75000"/>
                            <a:lumOff val="25000"/>
                          </a:schemeClr>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lumMod val="75000"/>
                            <a:lumOff val="25000"/>
                          </a:schemeClr>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6362968"/>
                  </a:ext>
                </a:extLst>
              </a:tr>
            </a:tbl>
          </a:graphicData>
        </a:graphic>
      </p:graphicFrame>
      <p:sp>
        <p:nvSpPr>
          <p:cNvPr id="3" name="TextBox 2">
            <a:extLst>
              <a:ext uri="{FF2B5EF4-FFF2-40B4-BE49-F238E27FC236}">
                <a16:creationId xmlns:a16="http://schemas.microsoft.com/office/drawing/2014/main" id="{E66A6ED7-4532-4EC0-80CB-46E27DE0F509}"/>
              </a:ext>
            </a:extLst>
          </p:cNvPr>
          <p:cNvSpPr txBox="1"/>
          <p:nvPr/>
        </p:nvSpPr>
        <p:spPr>
          <a:xfrm>
            <a:off x="1447800" y="5852163"/>
            <a:ext cx="5791200" cy="342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400" b="1" i="0" u="none" strike="noStrike" cap="none" spc="0" normalizeH="0" baseline="0" dirty="0">
                <a:ln>
                  <a:noFill/>
                </a:ln>
                <a:solidFill>
                  <a:schemeClr val="tx1">
                    <a:lumMod val="75000"/>
                    <a:lumOff val="25000"/>
                  </a:schemeClr>
                </a:solidFill>
                <a:effectLst/>
                <a:uFillTx/>
                <a:latin typeface="Arial" panose="020B0604020202020204" pitchFamily="34" charset="0"/>
                <a:cs typeface="Arial" panose="020B0604020202020204" pitchFamily="34" charset="0"/>
                <a:sym typeface="Helvetica Neue"/>
              </a:rPr>
              <a:t>Other standardization activities: </a:t>
            </a:r>
            <a:r>
              <a:rPr lang="en-US" sz="1400" dirty="0">
                <a:solidFill>
                  <a:schemeClr val="tx1">
                    <a:lumMod val="75000"/>
                    <a:lumOff val="25000"/>
                  </a:schemeClr>
                </a:solidFill>
                <a:latin typeface="Arial" panose="020B0604020202020204" pitchFamily="34" charset="0"/>
                <a:cs typeface="Arial" panose="020B0604020202020204" pitchFamily="34" charset="0"/>
              </a:rPr>
              <a:t>ODSA </a:t>
            </a:r>
            <a:r>
              <a:rPr lang="en-US" sz="1400" dirty="0" err="1">
                <a:solidFill>
                  <a:schemeClr val="tx1">
                    <a:lumMod val="75000"/>
                    <a:lumOff val="25000"/>
                  </a:schemeClr>
                </a:solidFill>
                <a:latin typeface="Arial" panose="020B0604020202020204" pitchFamily="34" charset="0"/>
                <a:cs typeface="Arial" panose="020B0604020202020204" pitchFamily="34" charset="0"/>
              </a:rPr>
              <a:t>Chiplet</a:t>
            </a:r>
            <a:r>
              <a:rPr lang="en-US" sz="1400" dirty="0">
                <a:solidFill>
                  <a:schemeClr val="tx1">
                    <a:lumMod val="75000"/>
                    <a:lumOff val="25000"/>
                  </a:schemeClr>
                </a:solidFill>
                <a:latin typeface="Arial" panose="020B0604020202020204" pitchFamily="34" charset="0"/>
                <a:cs typeface="Arial" panose="020B0604020202020204" pitchFamily="34" charset="0"/>
              </a:rPr>
              <a:t> Marketplace, </a:t>
            </a:r>
            <a:r>
              <a:rPr lang="en-US" sz="1800" u="sng" dirty="0" err="1">
                <a:solidFill>
                  <a:srgbClr val="0563C1"/>
                </a:solidFill>
                <a:effectLst/>
                <a:latin typeface="Calibri" panose="020F0502020204030204" pitchFamily="34" charset="0"/>
                <a:ea typeface="Calibri" panose="020F0502020204030204" pitchFamily="34" charset="0"/>
                <a:hlinkClick r:id="rId2"/>
              </a:rPr>
              <a:t>OpenChiplet</a:t>
            </a:r>
            <a:r>
              <a:rPr lang="en-US" sz="1800" u="sng" dirty="0">
                <a:solidFill>
                  <a:srgbClr val="0563C1"/>
                </a:solidFill>
                <a:effectLst/>
                <a:latin typeface="Calibri" panose="020F0502020204030204" pitchFamily="34" charset="0"/>
                <a:ea typeface="Calibri" panose="020F0502020204030204" pitchFamily="34" charset="0"/>
                <a:hlinkClick r:id="rId2"/>
              </a:rPr>
              <a:t> specification</a:t>
            </a:r>
            <a:r>
              <a:rPr lang="en-US" sz="1400" dirty="0">
                <a:solidFill>
                  <a:schemeClr val="tx1">
                    <a:lumMod val="75000"/>
                    <a:lumOff val="25000"/>
                  </a:schemeClr>
                </a:solidFill>
                <a:latin typeface="Arial" panose="020B0604020202020204" pitchFamily="34" charset="0"/>
                <a:cs typeface="Arial" panose="020B0604020202020204" pitchFamily="34" charset="0"/>
              </a:rPr>
              <a:t> (</a:t>
            </a:r>
            <a:r>
              <a:rPr kumimoji="0" lang="en-US" sz="1400" i="0" u="none" strike="noStrike" cap="none" spc="0" normalizeH="0" baseline="0" dirty="0">
                <a:ln>
                  <a:noFill/>
                </a:ln>
                <a:solidFill>
                  <a:schemeClr val="tx1">
                    <a:lumMod val="75000"/>
                    <a:lumOff val="25000"/>
                  </a:schemeClr>
                </a:solidFill>
                <a:effectLst/>
                <a:uFillTx/>
                <a:latin typeface="Arial" panose="020B0604020202020204" pitchFamily="34" charset="0"/>
                <a:cs typeface="Arial" panose="020B0604020202020204" pitchFamily="34" charset="0"/>
                <a:sym typeface="Helvetica Neue"/>
              </a:rPr>
              <a:t>Google)</a:t>
            </a:r>
          </a:p>
        </p:txBody>
      </p:sp>
    </p:spTree>
    <p:extLst>
      <p:ext uri="{BB962C8B-B14F-4D97-AF65-F5344CB8AC3E}">
        <p14:creationId xmlns:p14="http://schemas.microsoft.com/office/powerpoint/2010/main" val="300933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521EAB-0C8D-44C2-991C-9E3732F5FD21}"/>
              </a:ext>
            </a:extLst>
          </p:cNvPr>
          <p:cNvPicPr>
            <a:picLocks noChangeAspect="1"/>
          </p:cNvPicPr>
          <p:nvPr/>
        </p:nvPicPr>
        <p:blipFill>
          <a:blip r:embed="rId2"/>
          <a:stretch>
            <a:fillRect/>
          </a:stretch>
        </p:blipFill>
        <p:spPr>
          <a:xfrm>
            <a:off x="1066800" y="1213082"/>
            <a:ext cx="5163260" cy="5137741"/>
          </a:xfrm>
          <a:prstGeom prst="rect">
            <a:avLst/>
          </a:prstGeom>
        </p:spPr>
      </p:pic>
      <p:sp>
        <p:nvSpPr>
          <p:cNvPr id="2" name="Title 1">
            <a:extLst>
              <a:ext uri="{FF2B5EF4-FFF2-40B4-BE49-F238E27FC236}">
                <a16:creationId xmlns:a16="http://schemas.microsoft.com/office/drawing/2014/main" id="{E1D69994-DB3F-42AA-9929-31AE3468DE91}"/>
              </a:ext>
            </a:extLst>
          </p:cNvPr>
          <p:cNvSpPr>
            <a:spLocks noGrp="1"/>
          </p:cNvSpPr>
          <p:nvPr>
            <p:ph type="title"/>
          </p:nvPr>
        </p:nvSpPr>
        <p:spPr/>
        <p:txBody>
          <a:bodyPr/>
          <a:lstStyle/>
          <a:p>
            <a:r>
              <a:rPr lang="en-US"/>
              <a:t>Ingredients for Broad Chiplet Industry Adoption</a:t>
            </a:r>
          </a:p>
        </p:txBody>
      </p:sp>
      <p:sp>
        <p:nvSpPr>
          <p:cNvPr id="24" name="TextBox 23">
            <a:extLst>
              <a:ext uri="{FF2B5EF4-FFF2-40B4-BE49-F238E27FC236}">
                <a16:creationId xmlns:a16="http://schemas.microsoft.com/office/drawing/2014/main" id="{6C35216A-1A6B-4C6D-90A9-6C781DE01A3E}"/>
              </a:ext>
            </a:extLst>
          </p:cNvPr>
          <p:cNvSpPr txBox="1"/>
          <p:nvPr/>
        </p:nvSpPr>
        <p:spPr>
          <a:xfrm>
            <a:off x="2895600" y="1508361"/>
            <a:ext cx="1524000" cy="10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Broad Market</a:t>
            </a:r>
            <a:b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b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Manufacturing,</a:t>
            </a:r>
            <a:b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b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Packaging</a:t>
            </a:r>
            <a:b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b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and Test</a:t>
            </a:r>
          </a:p>
        </p:txBody>
      </p:sp>
      <p:sp>
        <p:nvSpPr>
          <p:cNvPr id="25" name="TextBox 24">
            <a:extLst>
              <a:ext uri="{FF2B5EF4-FFF2-40B4-BE49-F238E27FC236}">
                <a16:creationId xmlns:a16="http://schemas.microsoft.com/office/drawing/2014/main" id="{B74ED612-EC84-4A42-805D-C658F1BD8140}"/>
              </a:ext>
            </a:extLst>
          </p:cNvPr>
          <p:cNvSpPr txBox="1"/>
          <p:nvPr/>
        </p:nvSpPr>
        <p:spPr>
          <a:xfrm>
            <a:off x="2872528" y="5013561"/>
            <a:ext cx="15240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Die-to-Die</a:t>
            </a:r>
          </a:p>
          <a:p>
            <a:pPr marR="0" algn="ctr" defTabSz="2438338" rtl="0" fontAlgn="auto" latinLnBrk="0" hangingPunct="0">
              <a:lnSpc>
                <a:spcPct val="100000"/>
              </a:lnSpc>
              <a:spcBef>
                <a:spcPts val="600"/>
              </a:spcBef>
              <a:spcAft>
                <a:spcPts val="0"/>
              </a:spcAft>
              <a:buClrTx/>
              <a:buSzTx/>
              <a:tabLst/>
            </a:pPr>
            <a:r>
              <a:rPr lang="en-US" sz="1400">
                <a:solidFill>
                  <a:schemeClr val="bg2">
                    <a:lumMod val="75000"/>
                  </a:schemeClr>
                </a:solidFill>
                <a:latin typeface="Arial" panose="020B0604020202020204" pitchFamily="34" charset="0"/>
                <a:cs typeface="Arial" panose="020B0604020202020204" pitchFamily="34" charset="0"/>
              </a:rPr>
              <a:t>IPs</a:t>
            </a:r>
            <a:endPar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endParaRPr>
          </a:p>
        </p:txBody>
      </p:sp>
      <p:sp>
        <p:nvSpPr>
          <p:cNvPr id="26" name="TextBox 25">
            <a:extLst>
              <a:ext uri="{FF2B5EF4-FFF2-40B4-BE49-F238E27FC236}">
                <a16:creationId xmlns:a16="http://schemas.microsoft.com/office/drawing/2014/main" id="{D68C3993-E15D-497D-BC44-F62A28EBF09B}"/>
              </a:ext>
            </a:extLst>
          </p:cNvPr>
          <p:cNvSpPr txBox="1"/>
          <p:nvPr/>
        </p:nvSpPr>
        <p:spPr>
          <a:xfrm>
            <a:off x="1066800" y="3260961"/>
            <a:ext cx="15240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40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Chiplets &amp;</a:t>
            </a:r>
          </a:p>
          <a:p>
            <a:pPr marR="0" algn="ctr" defTabSz="2438338" rtl="0" fontAlgn="auto" latinLnBrk="0" hangingPunct="0">
              <a:lnSpc>
                <a:spcPct val="100000"/>
              </a:lnSpc>
              <a:spcBef>
                <a:spcPts val="600"/>
              </a:spcBef>
              <a:spcAft>
                <a:spcPts val="0"/>
              </a:spcAft>
              <a:buClrTx/>
              <a:buSzTx/>
              <a:tabLst/>
            </a:pPr>
            <a:r>
              <a:rPr lang="en-US" sz="1400">
                <a:solidFill>
                  <a:schemeClr val="bg2">
                    <a:lumMod val="75000"/>
                  </a:schemeClr>
                </a:solidFill>
                <a:latin typeface="Arial" panose="020B0604020202020204" pitchFamily="34" charset="0"/>
                <a:cs typeface="Arial" panose="020B0604020202020204" pitchFamily="34" charset="0"/>
              </a:rPr>
              <a:t>Chiplet Based</a:t>
            </a:r>
          </a:p>
          <a:p>
            <a:pPr marR="0" algn="ctr" defTabSz="2438338" rtl="0" fontAlgn="auto" latinLnBrk="0" hangingPunct="0">
              <a:lnSpc>
                <a:spcPct val="100000"/>
              </a:lnSpc>
              <a:spcBef>
                <a:spcPts val="600"/>
              </a:spcBef>
              <a:spcAft>
                <a:spcPts val="0"/>
              </a:spcAft>
              <a:buClrTx/>
              <a:buSzTx/>
              <a:tabLst/>
            </a:pPr>
            <a:r>
              <a:rPr kumimoji="0" lang="en-US" sz="140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Product Attach</a:t>
            </a:r>
          </a:p>
          <a:p>
            <a:pPr marR="0" algn="ctr" defTabSz="2438338" rtl="0" fontAlgn="auto" latinLnBrk="0" hangingPunct="0">
              <a:lnSpc>
                <a:spcPct val="100000"/>
              </a:lnSpc>
              <a:spcBef>
                <a:spcPts val="600"/>
              </a:spcBef>
              <a:spcAft>
                <a:spcPts val="0"/>
              </a:spcAft>
              <a:buClrTx/>
              <a:buSzTx/>
              <a:tabLst/>
            </a:pPr>
            <a:r>
              <a:rPr lang="en-US" sz="1400">
                <a:solidFill>
                  <a:schemeClr val="bg2">
                    <a:lumMod val="75000"/>
                  </a:schemeClr>
                </a:solidFill>
                <a:latin typeface="Arial" panose="020B0604020202020204" pitchFamily="34" charset="0"/>
                <a:cs typeface="Arial" panose="020B0604020202020204" pitchFamily="34" charset="0"/>
              </a:rPr>
              <a:t>Points</a:t>
            </a:r>
            <a:endParaRPr kumimoji="0" lang="en-US" sz="120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endParaRPr>
          </a:p>
        </p:txBody>
      </p:sp>
      <p:sp>
        <p:nvSpPr>
          <p:cNvPr id="27" name="TextBox 26">
            <a:extLst>
              <a:ext uri="{FF2B5EF4-FFF2-40B4-BE49-F238E27FC236}">
                <a16:creationId xmlns:a16="http://schemas.microsoft.com/office/drawing/2014/main" id="{F44B46B4-0E10-48D4-8A26-71650E5B6AE0}"/>
              </a:ext>
            </a:extLst>
          </p:cNvPr>
          <p:cNvSpPr txBox="1"/>
          <p:nvPr/>
        </p:nvSpPr>
        <p:spPr>
          <a:xfrm>
            <a:off x="4628978" y="3284140"/>
            <a:ext cx="15240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Die-to-Die</a:t>
            </a:r>
          </a:p>
          <a:p>
            <a:pPr marR="0" algn="ctr" defTabSz="2438338" rtl="0" fontAlgn="auto" latinLnBrk="0" hangingPunct="0">
              <a:lnSpc>
                <a:spcPct val="100000"/>
              </a:lnSpc>
              <a:spcBef>
                <a:spcPts val="600"/>
              </a:spcBef>
              <a:spcAft>
                <a:spcPts val="0"/>
              </a:spcAft>
              <a:buClrTx/>
              <a:buSzTx/>
              <a:tabLst/>
            </a:pPr>
            <a:r>
              <a:rPr lang="en-US" sz="1400">
                <a:solidFill>
                  <a:schemeClr val="bg2">
                    <a:lumMod val="75000"/>
                  </a:schemeClr>
                </a:solidFill>
                <a:latin typeface="Arial" panose="020B0604020202020204" pitchFamily="34" charset="0"/>
                <a:cs typeface="Arial" panose="020B0604020202020204" pitchFamily="34" charset="0"/>
              </a:rPr>
              <a:t>Standards</a:t>
            </a:r>
            <a:endPar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endParaRPr>
          </a:p>
        </p:txBody>
      </p:sp>
      <p:sp>
        <p:nvSpPr>
          <p:cNvPr id="34" name="TextBox 33">
            <a:extLst>
              <a:ext uri="{FF2B5EF4-FFF2-40B4-BE49-F238E27FC236}">
                <a16:creationId xmlns:a16="http://schemas.microsoft.com/office/drawing/2014/main" id="{A183F5A4-A29B-41C1-B502-B0D5CD8D9C52}"/>
              </a:ext>
            </a:extLst>
          </p:cNvPr>
          <p:cNvSpPr txBox="1"/>
          <p:nvPr/>
        </p:nvSpPr>
        <p:spPr>
          <a:xfrm>
            <a:off x="6934200" y="2895599"/>
            <a:ext cx="3886200" cy="2364298"/>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0" bIns="0" numCol="1" spcCol="38100" rtlCol="0" anchor="t" anchorCtr="0">
            <a:noAutofit/>
          </a:bodyPr>
          <a:lstStyle/>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kumimoji="0" lang="en-US" sz="1500" u="none" strike="noStrike" cap="none" spc="0" normalizeH="0" baseline="0">
                <a:ln>
                  <a:noFill/>
                </a:ln>
                <a:solidFill>
                  <a:schemeClr val="tx1"/>
                </a:solidFill>
                <a:effectLst/>
                <a:uFillTx/>
                <a:latin typeface="Arial" panose="020B0604020202020204" pitchFamily="34" charset="0"/>
                <a:cs typeface="Arial" panose="020B0604020202020204" pitchFamily="34" charset="0"/>
                <a:sym typeface="Helvetica Neue"/>
              </a:rPr>
              <a:t>Packaging Leadership</a:t>
            </a:r>
          </a:p>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500">
                <a:solidFill>
                  <a:schemeClr val="tx1"/>
                </a:solidFill>
                <a:latin typeface="Arial" panose="020B0604020202020204" pitchFamily="34" charset="0"/>
                <a:cs typeface="Arial" panose="020B0604020202020204" pitchFamily="34" charset="0"/>
              </a:rPr>
              <a:t>Manufacturing and Test with Foundry</a:t>
            </a:r>
          </a:p>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500">
                <a:solidFill>
                  <a:schemeClr val="tx1"/>
                </a:solidFill>
                <a:latin typeface="Arial" panose="020B0604020202020204" pitchFamily="34" charset="0"/>
                <a:cs typeface="Arial" panose="020B0604020202020204" pitchFamily="34" charset="0"/>
              </a:rPr>
              <a:t>Volume Products with Chiplet Attach Points</a:t>
            </a:r>
          </a:p>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500">
                <a:solidFill>
                  <a:schemeClr val="tx1"/>
                </a:solidFill>
                <a:latin typeface="Arial" panose="020B0604020202020204" pitchFamily="34" charset="0"/>
                <a:cs typeface="Arial" panose="020B0604020202020204" pitchFamily="34" charset="0"/>
              </a:rPr>
              <a:t>World class IP</a:t>
            </a:r>
          </a:p>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500">
                <a:solidFill>
                  <a:schemeClr val="tx1"/>
                </a:solidFill>
                <a:latin typeface="Arial" panose="020B0604020202020204" pitchFamily="34" charset="0"/>
                <a:cs typeface="Arial" panose="020B0604020202020204" pitchFamily="34" charset="0"/>
              </a:rPr>
              <a:t>Ability to Drive Industry Standards</a:t>
            </a:r>
          </a:p>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500">
                <a:solidFill>
                  <a:schemeClr val="tx1"/>
                </a:solidFill>
                <a:latin typeface="Arial" panose="020B0604020202020204" pitchFamily="34" charset="0"/>
                <a:cs typeface="Arial" panose="020B0604020202020204" pitchFamily="34" charset="0"/>
              </a:rPr>
              <a:t>Business model</a:t>
            </a:r>
          </a:p>
          <a:p>
            <a:pPr marL="28575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endParaRPr kumimoji="0" lang="en-US" sz="1600" b="1" i="0" u="none" strike="noStrike" cap="none" spc="0" normalizeH="0" baseline="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35" name="Rectangle 34">
            <a:extLst>
              <a:ext uri="{FF2B5EF4-FFF2-40B4-BE49-F238E27FC236}">
                <a16:creationId xmlns:a16="http://schemas.microsoft.com/office/drawing/2014/main" id="{A0E94390-BEEF-4749-B5FA-755DFA62A38B}"/>
              </a:ext>
            </a:extLst>
          </p:cNvPr>
          <p:cNvSpPr/>
          <p:nvPr/>
        </p:nvSpPr>
        <p:spPr>
          <a:xfrm>
            <a:off x="6934200" y="2174358"/>
            <a:ext cx="3886200" cy="721242"/>
          </a:xfrm>
          <a:prstGeom prst="rect">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lumMod val="95000"/>
                  </a:schemeClr>
                </a:solidFill>
                <a:latin typeface="Arial" panose="020B0604020202020204" pitchFamily="34" charset="0"/>
                <a:ea typeface="Helvetica Neue Medium"/>
                <a:cs typeface="Arial" panose="020B0604020202020204" pitchFamily="34" charset="0"/>
                <a:sym typeface="Helvetica Neue Medium"/>
              </a:rPr>
              <a:t>Intel has the pieces necessary to drive</a:t>
            </a:r>
            <a:br>
              <a:rPr lang="en-US" sz="1600">
                <a:solidFill>
                  <a:schemeClr val="bg1">
                    <a:lumMod val="95000"/>
                  </a:schemeClr>
                </a:solidFill>
                <a:latin typeface="Arial" panose="020B0604020202020204" pitchFamily="34" charset="0"/>
                <a:ea typeface="Helvetica Neue Medium"/>
                <a:cs typeface="Arial" panose="020B0604020202020204" pitchFamily="34" charset="0"/>
                <a:sym typeface="Helvetica Neue Medium"/>
              </a:rPr>
            </a:br>
            <a:r>
              <a:rPr lang="en-US" sz="1600">
                <a:solidFill>
                  <a:schemeClr val="bg1">
                    <a:lumMod val="95000"/>
                  </a:schemeClr>
                </a:solidFill>
                <a:latin typeface="Arial" panose="020B0604020202020204" pitchFamily="34" charset="0"/>
                <a:ea typeface="Helvetica Neue Medium"/>
                <a:cs typeface="Arial" panose="020B0604020202020204" pitchFamily="34" charset="0"/>
                <a:sym typeface="Helvetica Neue Medium"/>
              </a:rPr>
              <a:t> a broad scale chiplet ecosystem</a:t>
            </a:r>
            <a:endParaRPr kumimoji="0" lang="en-US" sz="1400" i="0" u="none" strike="noStrike" cap="none" spc="0" normalizeH="0" baseline="0">
              <a:ln>
                <a:noFill/>
              </a:ln>
              <a:solidFill>
                <a:schemeClr val="bg1">
                  <a:lumMod val="95000"/>
                </a:schemeClr>
              </a:solidFill>
              <a:effectLst/>
              <a:uFillTx/>
              <a:latin typeface="Arial" panose="020B0604020202020204" pitchFamily="34" charset="0"/>
              <a:ea typeface="Helvetica Neue Medium"/>
              <a:cs typeface="Arial" panose="020B0604020202020204" pitchFamily="34" charset="0"/>
              <a:sym typeface="Helvetica Neue Medium"/>
            </a:endParaRPr>
          </a:p>
        </p:txBody>
      </p:sp>
      <p:grpSp>
        <p:nvGrpSpPr>
          <p:cNvPr id="13" name="Group 12">
            <a:extLst>
              <a:ext uri="{FF2B5EF4-FFF2-40B4-BE49-F238E27FC236}">
                <a16:creationId xmlns:a16="http://schemas.microsoft.com/office/drawing/2014/main" id="{CBC6E1AB-87DA-46F2-9A80-0B88A4EC1CE5}"/>
              </a:ext>
            </a:extLst>
          </p:cNvPr>
          <p:cNvGrpSpPr/>
          <p:nvPr/>
        </p:nvGrpSpPr>
        <p:grpSpPr>
          <a:xfrm>
            <a:off x="3270628" y="3655392"/>
            <a:ext cx="749907" cy="253120"/>
            <a:chOff x="1314450" y="6391094"/>
            <a:chExt cx="1123377" cy="420623"/>
          </a:xfrm>
        </p:grpSpPr>
        <p:sp>
          <p:nvSpPr>
            <p:cNvPr id="14" name="Freeform: Shape 13">
              <a:extLst>
                <a:ext uri="{FF2B5EF4-FFF2-40B4-BE49-F238E27FC236}">
                  <a16:creationId xmlns:a16="http://schemas.microsoft.com/office/drawing/2014/main" id="{6BF6525E-ACDA-492C-870F-37F94BFEF4E4}"/>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DB79216-2CFF-4E25-994A-EAADCC1D39CD}"/>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FA18938-EB3F-41DF-8CA3-1ED721B788EB}"/>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40F35B0-4256-49A0-B9E6-891FB024448C}"/>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042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C4318-2A4B-498A-9B8D-DD7309C713CC}"/>
              </a:ext>
            </a:extLst>
          </p:cNvPr>
          <p:cNvSpPr>
            <a:spLocks noGrp="1"/>
          </p:cNvSpPr>
          <p:nvPr>
            <p:ph type="title"/>
          </p:nvPr>
        </p:nvSpPr>
        <p:spPr/>
        <p:txBody>
          <a:bodyPr/>
          <a:lstStyle/>
          <a:p>
            <a:r>
              <a:rPr lang="en-US"/>
              <a:t>Die-to-Die </a:t>
            </a:r>
            <a:r>
              <a:rPr lang="en-US" dirty="0"/>
              <a:t>Strategy Proposal</a:t>
            </a:r>
          </a:p>
        </p:txBody>
      </p:sp>
      <p:sp>
        <p:nvSpPr>
          <p:cNvPr id="4" name="Content Placeholder 3">
            <a:extLst>
              <a:ext uri="{FF2B5EF4-FFF2-40B4-BE49-F238E27FC236}">
                <a16:creationId xmlns:a16="http://schemas.microsoft.com/office/drawing/2014/main" id="{8ADF4B6C-2586-4A40-B571-26F7573B57B8}"/>
              </a:ext>
            </a:extLst>
          </p:cNvPr>
          <p:cNvSpPr>
            <a:spLocks noGrp="1"/>
          </p:cNvSpPr>
          <p:nvPr>
            <p:ph sz="quarter" idx="28"/>
          </p:nvPr>
        </p:nvSpPr>
        <p:spPr>
          <a:xfrm>
            <a:off x="571370" y="1447800"/>
            <a:ext cx="11010900" cy="4953000"/>
          </a:xfrm>
        </p:spPr>
        <p:txBody>
          <a:bodyPr>
            <a:noAutofit/>
          </a:bodyPr>
          <a:lstStyle/>
          <a:p>
            <a:pPr>
              <a:spcBef>
                <a:spcPts val="1000"/>
              </a:spcBef>
            </a:pPr>
            <a:r>
              <a:rPr lang="en-US" sz="1600" dirty="0"/>
              <a:t>Create a new die-to-die I/O standard (</a:t>
            </a:r>
            <a:r>
              <a:rPr lang="en-US" sz="1600" dirty="0" err="1"/>
              <a:t>CXi</a:t>
            </a:r>
            <a:r>
              <a:rPr lang="en-US" sz="1600" dirty="0"/>
              <a:t>) that merges the best characteristics of AIB and internal die-to-die approaches</a:t>
            </a:r>
          </a:p>
          <a:p>
            <a:pPr lvl="1">
              <a:spcBef>
                <a:spcPts val="1000"/>
              </a:spcBef>
            </a:pPr>
            <a:r>
              <a:rPr lang="en-US" sz="1600" dirty="0"/>
              <a:t>AIB-O (organic), AIB 1.0 and AIB 2.0 continue while preserving interoperability</a:t>
            </a:r>
          </a:p>
          <a:p>
            <a:pPr lvl="1">
              <a:spcBef>
                <a:spcPts val="1000"/>
              </a:spcBef>
            </a:pPr>
            <a:r>
              <a:rPr lang="en-US" sz="1600" dirty="0"/>
              <a:t>New die-to-die I/O standard optimized for future KPIs</a:t>
            </a:r>
          </a:p>
          <a:p>
            <a:pPr lvl="2">
              <a:spcBef>
                <a:spcPts val="1000"/>
              </a:spcBef>
            </a:pPr>
            <a:r>
              <a:rPr lang="en-US" sz="1600" dirty="0"/>
              <a:t>We need to build a “combo” die-to-die I/O IP that is compatible with new standard and backward compatible with AIB-O, AIB 1.0, and AIB-2.0</a:t>
            </a:r>
          </a:p>
          <a:p>
            <a:pPr lvl="1">
              <a:spcBef>
                <a:spcPts val="1000"/>
              </a:spcBef>
            </a:pPr>
            <a:r>
              <a:rPr lang="en-US" sz="1600" dirty="0"/>
              <a:t>The intent is to converge future AIB applications to new die-to-die I/O standard</a:t>
            </a:r>
          </a:p>
          <a:p>
            <a:pPr>
              <a:lnSpc>
                <a:spcPct val="150000"/>
              </a:lnSpc>
              <a:spcBef>
                <a:spcPts val="1000"/>
              </a:spcBef>
            </a:pPr>
            <a:r>
              <a:rPr lang="en-US" sz="1600" dirty="0"/>
              <a:t>Standardize die-to-die protocols (initially CXL/PCIe)</a:t>
            </a:r>
          </a:p>
          <a:p>
            <a:pPr>
              <a:lnSpc>
                <a:spcPct val="200000"/>
              </a:lnSpc>
              <a:spcBef>
                <a:spcPts val="1000"/>
              </a:spcBef>
            </a:pPr>
            <a:r>
              <a:rPr lang="en-US" sz="1600" dirty="0"/>
              <a:t>Create a die-to-die consortium to drive the above and continue die-to-die standardization</a:t>
            </a:r>
          </a:p>
          <a:p>
            <a:pPr>
              <a:lnSpc>
                <a:spcPct val="150000"/>
              </a:lnSpc>
              <a:spcBef>
                <a:spcPts val="1000"/>
              </a:spcBef>
            </a:pPr>
            <a:r>
              <a:rPr lang="en-US" sz="1600" dirty="0"/>
              <a:t>Adopt new die-to-die standard in Intel products as the sole interface for customer visible </a:t>
            </a:r>
            <a:r>
              <a:rPr lang="en-US" sz="1600" dirty="0" err="1"/>
              <a:t>chiplet</a:t>
            </a:r>
            <a:r>
              <a:rPr lang="en-US" sz="1600" dirty="0"/>
              <a:t> attach (e.g., FPGA, optical, and Xeon) </a:t>
            </a:r>
          </a:p>
          <a:p>
            <a:pPr lvl="1">
              <a:spcBef>
                <a:spcPts val="1000"/>
              </a:spcBef>
            </a:pPr>
            <a:r>
              <a:rPr lang="en-US" sz="1600" dirty="0"/>
              <a:t>Adopt as the sole die-to-die interface for all customer visible in-package attach</a:t>
            </a:r>
            <a:endParaRPr lang="en-US" dirty="0"/>
          </a:p>
          <a:p>
            <a:pPr lvl="1">
              <a:lnSpc>
                <a:spcPts val="2900"/>
              </a:lnSpc>
            </a:pPr>
            <a:endParaRPr lang="en-US" dirty="0"/>
          </a:p>
        </p:txBody>
      </p:sp>
    </p:spTree>
    <p:extLst>
      <p:ext uri="{BB962C8B-B14F-4D97-AF65-F5344CB8AC3E}">
        <p14:creationId xmlns:p14="http://schemas.microsoft.com/office/powerpoint/2010/main" val="366530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dirty="0" smtClean="0">
            <a:ln>
              <a:noFill/>
            </a:ln>
            <a:solidFill>
              <a:srgbClr val="FFFF00"/>
            </a:solidFill>
            <a:effectLst/>
            <a:uFillTx/>
            <a:latin typeface="Helvetica" panose="020B0604020202020204" pitchFamily="34" charset="0"/>
            <a:ea typeface="Helvetica Neue Medium"/>
            <a:cs typeface="Helvetica" panose="020B0604020202020204" pitchFamily="34" charset="0"/>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noAutofit/>
      </a:bodyPr>
      <a:lstStyle>
        <a:defPPr marR="0" algn="ctr" defTabSz="2438338" rtl="0" fontAlgn="auto" latinLnBrk="0" hangingPunct="0">
          <a:lnSpc>
            <a:spcPct val="100000"/>
          </a:lnSpc>
          <a:spcBef>
            <a:spcPts val="600"/>
          </a:spcBef>
          <a:spcAft>
            <a:spcPts val="0"/>
          </a:spcAft>
          <a:buClrTx/>
          <a:buSzTx/>
          <a:tabLst/>
          <a:defRPr kumimoji="0" sz="16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8D1886DA2DCF44AC3CC4939DAC30C2" ma:contentTypeVersion="9" ma:contentTypeDescription="Create a new document." ma:contentTypeScope="" ma:versionID="660ee93c359ccf279e2c5f2cc9658de7">
  <xsd:schema xmlns:xsd="http://www.w3.org/2001/XMLSchema" xmlns:xs="http://www.w3.org/2001/XMLSchema" xmlns:p="http://schemas.microsoft.com/office/2006/metadata/properties" xmlns:ns1="http://schemas.microsoft.com/sharepoint/v3" xmlns:ns2="9fe5d967-c888-4471-90c5-24b412b45b66" xmlns:ns3="0849fc22-a7f9-40e3-b71d-a98815ab6445" targetNamespace="http://schemas.microsoft.com/office/2006/metadata/properties" ma:root="true" ma:fieldsID="f4f757a9837cc9cc3b0aace7bcff5d76" ns1:_="" ns2:_="" ns3:_="">
    <xsd:import namespace="http://schemas.microsoft.com/sharepoint/v3"/>
    <xsd:import namespace="9fe5d967-c888-4471-90c5-24b412b45b66"/>
    <xsd:import namespace="0849fc22-a7f9-40e3-b71d-a98815ab6445"/>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e5d967-c888-4471-90c5-24b412b45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49fc22-a7f9-40e3-b71d-a98815ab644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F8939AE-9D6C-4CE9-B454-47D2ABDB3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e5d967-c888-4471-90c5-24b412b45b66"/>
    <ds:schemaRef ds:uri="0849fc22-a7f9-40e3-b71d-a98815ab6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1C66F3-FBD8-4B0F-98D9-445FE3649D01}">
  <ds:schemaRefs>
    <ds:schemaRef ds:uri="http://schemas.microsoft.com/sharepoint/v3/contenttype/forms"/>
  </ds:schemaRefs>
</ds:datastoreItem>
</file>

<file path=customXml/itemProps3.xml><?xml version="1.0" encoding="utf-8"?>
<ds:datastoreItem xmlns:ds="http://schemas.openxmlformats.org/officeDocument/2006/customXml" ds:itemID="{724B8A99-8161-4D52-8DFD-478F5C1B3170}">
  <ds:schemaRefs>
    <ds:schemaRef ds:uri="http://schemas.microsoft.com/sharepoint/v3"/>
    <ds:schemaRef ds:uri="9fe5d967-c888-4471-90c5-24b412b45b6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849fc22-a7f9-40e3-b71d-a98815ab6445"/>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132</TotalTime>
  <Words>3615</Words>
  <Application>Microsoft Office PowerPoint</Application>
  <PresentationFormat>Widescreen</PresentationFormat>
  <Paragraphs>999</Paragraphs>
  <Slides>23</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IntelOne Display Medium</vt:lpstr>
      <vt:lpstr>Wingdings</vt:lpstr>
      <vt:lpstr>Intel Clear Light</vt:lpstr>
      <vt:lpstr>Intel Clear</vt:lpstr>
      <vt:lpstr>IntelOne Display Light</vt:lpstr>
      <vt:lpstr>Arial</vt:lpstr>
      <vt:lpstr>IntelOne Display Bold</vt:lpstr>
      <vt:lpstr>Cambria</vt:lpstr>
      <vt:lpstr>Helvetica</vt:lpstr>
      <vt:lpstr>Symbol</vt:lpstr>
      <vt:lpstr>Calibri</vt:lpstr>
      <vt:lpstr>IntelOne Display Regular</vt:lpstr>
      <vt:lpstr>21_BasicWhite</vt:lpstr>
      <vt:lpstr>CXi Initiative Summary</vt:lpstr>
      <vt:lpstr>7/19/21 TLT Meeting Executive Summary </vt:lpstr>
      <vt:lpstr>Die-to-Die Use Cases</vt:lpstr>
      <vt:lpstr>Chiplets and Intel Foundry Services* </vt:lpstr>
      <vt:lpstr>Die to Die Approaches</vt:lpstr>
      <vt:lpstr>Components of Chiplet Interoperability</vt:lpstr>
      <vt:lpstr>Die-to-Die I/O Standards Landscape</vt:lpstr>
      <vt:lpstr>Ingredients for Broad Chiplet Industry Adoption</vt:lpstr>
      <vt:lpstr>Die-to-Die Strategy Proposal</vt:lpstr>
      <vt:lpstr>CXi Standardization</vt:lpstr>
      <vt:lpstr>CXi Die-to-Die I/O Characteristics</vt:lpstr>
      <vt:lpstr>Positioning of CXi</vt:lpstr>
      <vt:lpstr>Possible IP Mapping</vt:lpstr>
      <vt:lpstr>Possible Future Standardization</vt:lpstr>
      <vt:lpstr>CXi Standards Timeline</vt:lpstr>
      <vt:lpstr>Summary</vt:lpstr>
      <vt:lpstr>Progress Since 7/16/21 TLT Meeting</vt:lpstr>
      <vt:lpstr>8/13/21 Update</vt:lpstr>
      <vt:lpstr>Priority List</vt:lpstr>
      <vt:lpstr>Functional Partitioning </vt:lpstr>
      <vt:lpstr>Cluster Definition</vt:lpstr>
      <vt:lpstr>ComboPHY proposal for interop with CXi &amp; AIB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IPG Transformation LEADERSHIP &amp; DECISION MAKING</dc:title>
  <dc:creator>Vergara Valverde, Randall</dc:creator>
  <cp:lastModifiedBy>Munoz, Robert</cp:lastModifiedBy>
  <cp:revision>4</cp:revision>
  <dcterms:created xsi:type="dcterms:W3CDTF">2020-11-17T19:13:32Z</dcterms:created>
  <dcterms:modified xsi:type="dcterms:W3CDTF">2021-09-23T15:03:04Z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0x010100908D1886DA2DCF44AC3CC4939DAC30C2</vt:lpwstr>
  </property>
</Properties>
</file>