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9" autoAdjust="0"/>
    <p:restoredTop sz="96197"/>
  </p:normalViewPr>
  <p:slideViewPr>
    <p:cSldViewPr>
      <p:cViewPr varScale="1">
        <p:scale>
          <a:sx n="114" d="100"/>
          <a:sy n="114" d="100"/>
        </p:scale>
        <p:origin x="368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D7EBF5F2-B9FF-D949-9333-895E399A13CD}"/>
    <pc:docChg chg="undo custSel modSld">
      <pc:chgData name="Kau, Derchang" userId="b9148588-e694-4445-9765-2c9aad6149ce" providerId="ADAL" clId="{D7EBF5F2-B9FF-D949-9333-895E399A13CD}" dt="2023-10-05T01:53:09.465" v="1218" actId="313"/>
      <pc:docMkLst>
        <pc:docMk/>
      </pc:docMkLst>
      <pc:sldChg chg="modSp mod">
        <pc:chgData name="Kau, Derchang" userId="b9148588-e694-4445-9765-2c9aad6149ce" providerId="ADAL" clId="{D7EBF5F2-B9FF-D949-9333-895E399A13CD}" dt="2023-10-05T01:53:09.465" v="1218" actId="313"/>
        <pc:sldMkLst>
          <pc:docMk/>
          <pc:sldMk cId="571199631" sldId="257"/>
        </pc:sldMkLst>
        <pc:spChg chg="mod">
          <ac:chgData name="Kau, Derchang" userId="b9148588-e694-4445-9765-2c9aad6149ce" providerId="ADAL" clId="{D7EBF5F2-B9FF-D949-9333-895E399A13CD}" dt="2023-10-04T18:39:05.902" v="1200" actId="207"/>
          <ac:spMkLst>
            <pc:docMk/>
            <pc:sldMk cId="571199631" sldId="257"/>
            <ac:spMk id="2" creationId="{1880C7EB-82EA-2F44-9CE6-85D3359A96E6}"/>
          </ac:spMkLst>
        </pc:spChg>
        <pc:spChg chg="mod">
          <ac:chgData name="Kau, Derchang" userId="b9148588-e694-4445-9765-2c9aad6149ce" providerId="ADAL" clId="{D7EBF5F2-B9FF-D949-9333-895E399A13CD}" dt="2023-10-04T16:44:13.710" v="660" actId="1076"/>
          <ac:spMkLst>
            <pc:docMk/>
            <pc:sldMk cId="571199631" sldId="257"/>
            <ac:spMk id="3" creationId="{4DEDCBA4-DD72-584F-A76E-6BB7A0CFAF7D}"/>
          </ac:spMkLst>
        </pc:spChg>
        <pc:spChg chg="mod">
          <ac:chgData name="Kau, Derchang" userId="b9148588-e694-4445-9765-2c9aad6149ce" providerId="ADAL" clId="{D7EBF5F2-B9FF-D949-9333-895E399A13CD}" dt="2023-10-04T18:40:01.522" v="1203" actId="14100"/>
          <ac:spMkLst>
            <pc:docMk/>
            <pc:sldMk cId="571199631" sldId="257"/>
            <ac:spMk id="4" creationId="{BD877467-4947-834F-B23F-CD8D4BF05E06}"/>
          </ac:spMkLst>
        </pc:spChg>
        <pc:spChg chg="mod">
          <ac:chgData name="Kau, Derchang" userId="b9148588-e694-4445-9765-2c9aad6149ce" providerId="ADAL" clId="{D7EBF5F2-B9FF-D949-9333-895E399A13CD}" dt="2023-10-05T01:53:09.465" v="1218" actId="313"/>
          <ac:spMkLst>
            <pc:docMk/>
            <pc:sldMk cId="571199631" sldId="257"/>
            <ac:spMk id="6" creationId="{4D386CDC-2A4A-A2F0-CA2F-34D5B0C174CA}"/>
          </ac:spMkLst>
        </pc:spChg>
        <pc:spChg chg="mod">
          <ac:chgData name="Kau, Derchang" userId="b9148588-e694-4445-9765-2c9aad6149ce" providerId="ADAL" clId="{D7EBF5F2-B9FF-D949-9333-895E399A13CD}" dt="2023-10-04T18:38:02.284" v="1189" actId="1036"/>
          <ac:spMkLst>
            <pc:docMk/>
            <pc:sldMk cId="571199631" sldId="257"/>
            <ac:spMk id="7" creationId="{FEDD1A20-08ED-4955-B15D-3FC10E7220B2}"/>
          </ac:spMkLst>
        </pc:spChg>
        <pc:spChg chg="mod">
          <ac:chgData name="Kau, Derchang" userId="b9148588-e694-4445-9765-2c9aad6149ce" providerId="ADAL" clId="{D7EBF5F2-B9FF-D949-9333-895E399A13CD}" dt="2023-10-04T20:59:22.038" v="1212" actId="20577"/>
          <ac:spMkLst>
            <pc:docMk/>
            <pc:sldMk cId="571199631" sldId="257"/>
            <ac:spMk id="8" creationId="{83CF2799-2241-9172-1ECA-E3196BFBCC19}"/>
          </ac:spMkLst>
        </pc:spChg>
        <pc:picChg chg="mod">
          <ac:chgData name="Kau, Derchang" userId="b9148588-e694-4445-9765-2c9aad6149ce" providerId="ADAL" clId="{D7EBF5F2-B9FF-D949-9333-895E399A13CD}" dt="2023-10-04T18:38:02.284" v="1189" actId="1036"/>
          <ac:picMkLst>
            <pc:docMk/>
            <pc:sldMk cId="571199631" sldId="257"/>
            <ac:picMk id="5" creationId="{6762383C-4273-E4C0-1587-59360C7E2A6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10/4/23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42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i.org/10.1109/EDTM55494.2023.1010296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762001"/>
          </a:xfrm>
        </p:spPr>
        <p:txBody>
          <a:bodyPr/>
          <a:lstStyle/>
          <a:p>
            <a:r>
              <a:rPr lang="en-US" sz="3200" dirty="0"/>
              <a:t>Intel’s Interests </a:t>
            </a:r>
            <a:r>
              <a:rPr lang="en-US" sz="3200" dirty="0">
                <a:solidFill>
                  <a:srgbClr val="0066FF"/>
                </a:solidFill>
              </a:rPr>
              <a:t>in</a:t>
            </a:r>
            <a:r>
              <a:rPr lang="en-US" sz="3200" dirty="0"/>
              <a:t> Vertical Fanout Technology</a:t>
            </a:r>
            <a:br>
              <a:rPr lang="en-US" sz="3200" dirty="0"/>
            </a:br>
            <a:r>
              <a:rPr lang="en-US" sz="2000" dirty="0"/>
              <a:t>A scalable low cost chiplet stacking solutions for </a:t>
            </a:r>
            <a:r>
              <a:rPr lang="en-US" sz="2000" dirty="0" err="1"/>
              <a:t>TSV+Bump</a:t>
            </a:r>
            <a:r>
              <a:rPr lang="en-US" sz="2000" dirty="0"/>
              <a:t>/Bond replacement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1016248"/>
            <a:ext cx="8534400" cy="918723"/>
          </a:xfrm>
        </p:spPr>
        <p:txBody>
          <a:bodyPr/>
          <a:lstStyle/>
          <a:p>
            <a:r>
              <a:rPr lang="en-US" sz="1600" dirty="0"/>
              <a:t>DerChang Kau, Intel Fellow 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Corporate Planning Group/Global External Manufacturing and Sourcing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Oct, 4, 2023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828800" y="1905000"/>
            <a:ext cx="8534400" cy="574524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66FF"/>
                </a:solidFill>
              </a:rPr>
              <a:t>Features of Interests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62383C-4273-E4C0-1587-59360C7E2A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1739" y="4572000"/>
            <a:ext cx="4724400" cy="17902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386CDC-2A4A-A2F0-CA2F-34D5B0C174CA}"/>
              </a:ext>
            </a:extLst>
          </p:cNvPr>
          <p:cNvSpPr txBox="1"/>
          <p:nvPr/>
        </p:nvSpPr>
        <p:spPr>
          <a:xfrm>
            <a:off x="579845" y="2461934"/>
            <a:ext cx="5211355" cy="4001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66725"/>
            <a:r>
              <a:rPr lang="en-US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Deployment: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Intended market segment, current use cases &amp; roadmap. 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Industrial standard compliance &amp; limitations of chip tech.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Capacity: Internal consumption vs. external supply.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Rule of thumb pricing guidance.</a:t>
            </a:r>
            <a:endParaRPr lang="en-US" sz="16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6725"/>
            <a:r>
              <a:rPr lang="en-US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Physical: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Module size, stack thickness &amp; breakdown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What is Mold Top? Is backside of top die exposed?</a:t>
            </a:r>
            <a:b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Is top die thickness different from other? (like HBM)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How many stacks in one module?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Can two stacks be different in number of die?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Die size and or aspect ratio, roadmap and limiting factors.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Vert. wire &amp; RDL design rule, roadmap and limiting factor.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Can chips be embedded in the layer where RDLs are?   </a:t>
            </a:r>
            <a:b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If so, what is the connectivity vertically?  How many die?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Solder ball design rule. (C4, µB, Pillar and/or other)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DD1A20-08ED-4955-B15D-3FC10E7220B2}"/>
              </a:ext>
            </a:extLst>
          </p:cNvPr>
          <p:cNvSpPr txBox="1"/>
          <p:nvPr/>
        </p:nvSpPr>
        <p:spPr>
          <a:xfrm>
            <a:off x="6281739" y="6367790"/>
            <a:ext cx="42017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>
                <a:latin typeface="Calibri" panose="020F0502020204030204" pitchFamily="34" charset="0"/>
                <a:cs typeface="Calibri" panose="020F0502020204030204" pitchFamily="34" charset="0"/>
              </a:rPr>
              <a:t>Ki-Jun Sung </a:t>
            </a:r>
            <a:r>
              <a:rPr lang="en-US" sz="1100" i="1" dirty="0" err="1">
                <a:latin typeface="Calibri" panose="020F0502020204030204" pitchFamily="34" charset="0"/>
                <a:cs typeface="Calibri" panose="020F0502020204030204" pitchFamily="34" charset="0"/>
              </a:rPr>
              <a:t>et.al</a:t>
            </a:r>
            <a:r>
              <a:rPr lang="en-US" sz="1100" i="1" dirty="0">
                <a:latin typeface="Calibri" panose="020F0502020204030204" pitchFamily="34" charset="0"/>
                <a:cs typeface="Calibri" panose="020F0502020204030204" pitchFamily="34" charset="0"/>
              </a:rPr>
              <a:t>., EDTM’23 </a:t>
            </a:r>
            <a:r>
              <a:rPr lang="en-US" sz="1100" b="1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DOI: </a:t>
            </a:r>
            <a:r>
              <a:rPr lang="en-US" sz="1100" b="0" i="1" u="none" strike="noStrike" dirty="0">
                <a:solidFill>
                  <a:srgbClr val="00669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10.1109/EDTM55494.2023.10102966</a:t>
            </a:r>
            <a:endParaRPr lang="en-US" sz="11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CF2799-2241-9172-1ECA-E3196BFBCC19}"/>
              </a:ext>
            </a:extLst>
          </p:cNvPr>
          <p:cNvSpPr txBox="1"/>
          <p:nvPr/>
        </p:nvSpPr>
        <p:spPr>
          <a:xfrm>
            <a:off x="5910262" y="2482096"/>
            <a:ext cx="6205538" cy="1785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66725"/>
            <a:r>
              <a:rPr lang="en-US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Electrical: 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R/L/C/S/</a:t>
            </a:r>
            <a:r>
              <a:rPr lang="el-GR" sz="1600" dirty="0">
                <a:latin typeface="Calibri" panose="020F0502020204030204" pitchFamily="34" charset="0"/>
                <a:cs typeface="Calibri" panose="020F0502020204030204" pitchFamily="34" charset="0"/>
              </a:rPr>
              <a:t>θ</a:t>
            </a:r>
            <a:r>
              <a:rPr lang="en-US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parameters, design kits, test vehicle validation </a:t>
            </a:r>
            <a:r>
              <a:rPr lang="el-GR" sz="1600" dirty="0">
                <a:latin typeface="Calibri" panose="020F0502020204030204" pitchFamily="34" charset="0"/>
                <a:cs typeface="Calibri" panose="020F0502020204030204" pitchFamily="34" charset="0"/>
              </a:rPr>
              <a:t>&amp;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roadmap.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Power, Signal and Thermal integrity and design guidance &amp; use case.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Corresponding ESD requirements and scalability.</a:t>
            </a:r>
          </a:p>
          <a:p>
            <a:pPr marL="466725"/>
            <a:r>
              <a:rPr lang="en-US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Process and Test Flow Integration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General stacking process flow – top die first, RDL first or else?</a:t>
            </a:r>
          </a:p>
          <a:p>
            <a:pPr marL="127000" indent="-1270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How will it fit to overall packaging, assembly and test flow?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openxmlformats.org/package/2006/metadata/core-properties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767</TotalTime>
  <Words>283</Words>
  <Application>Microsoft Macintosh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Neo Sans Intel</vt:lpstr>
      <vt:lpstr>Neo Sans Intel Medium</vt:lpstr>
      <vt:lpstr>Arial</vt:lpstr>
      <vt:lpstr>Calibri</vt:lpstr>
      <vt:lpstr>blank</vt:lpstr>
      <vt:lpstr>Intel’s Interests in Vertical Fanout Technology A scalable low cost chiplet stacking solutions for TSV+Bump/Bond replacement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Intel’s Interests in Vertical Fanout Technology A scalable low cost chiplet stacking solutions for TSV+Bump/Bond replacement</dc:title>
  <dc:creator>Kau, Derchang</dc:creator>
  <cp:keywords>CTPClassification=CTP_NT</cp:keywords>
  <cp:lastModifiedBy>Kau, Derchang</cp:lastModifiedBy>
  <cp:revision>1</cp:revision>
  <dcterms:created xsi:type="dcterms:W3CDTF">2023-10-03T22:08:27Z</dcterms:created>
  <dcterms:modified xsi:type="dcterms:W3CDTF">2023-10-05T03:03:13Z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