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2"/>
  </p:notesMasterIdLst>
  <p:sldIdLst>
    <p:sldId id="262" r:id="rId4"/>
    <p:sldId id="282" r:id="rId5"/>
    <p:sldId id="270" r:id="rId6"/>
    <p:sldId id="258" r:id="rId7"/>
    <p:sldId id="272" r:id="rId8"/>
    <p:sldId id="267" r:id="rId9"/>
    <p:sldId id="283" r:id="rId10"/>
    <p:sldId id="284" r:id="rId11"/>
    <p:sldId id="263" r:id="rId12"/>
    <p:sldId id="273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345633-FCF5-F54E-9A0F-405EF39E44CD}" v="1" dt="2021-08-10T05:07:56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27"/>
  </p:normalViewPr>
  <p:slideViewPr>
    <p:cSldViewPr snapToGrid="0">
      <p:cViewPr varScale="1">
        <p:scale>
          <a:sx n="124" d="100"/>
          <a:sy n="124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, Derchang" userId="b9148588-e694-4445-9765-2c9aad6149ce" providerId="ADAL" clId="{72345633-FCF5-F54E-9A0F-405EF39E44CD}"/>
    <pc:docChg chg="modSld">
      <pc:chgData name="Kau, Derchang" userId="b9148588-e694-4445-9765-2c9aad6149ce" providerId="ADAL" clId="{72345633-FCF5-F54E-9A0F-405EF39E44CD}" dt="2021-08-10T05:07:59.395" v="2"/>
      <pc:docMkLst>
        <pc:docMk/>
      </pc:docMkLst>
      <pc:sldChg chg="addSp delSp modSp mod">
        <pc:chgData name="Kau, Derchang" userId="b9148588-e694-4445-9765-2c9aad6149ce" providerId="ADAL" clId="{72345633-FCF5-F54E-9A0F-405EF39E44CD}" dt="2021-08-10T05:07:59.395" v="2"/>
        <pc:sldMkLst>
          <pc:docMk/>
          <pc:sldMk cId="2720789402" sldId="278"/>
        </pc:sldMkLst>
        <pc:spChg chg="add del mod">
          <ac:chgData name="Kau, Derchang" userId="b9148588-e694-4445-9765-2c9aad6149ce" providerId="ADAL" clId="{72345633-FCF5-F54E-9A0F-405EF39E44CD}" dt="2021-08-10T05:07:59.395" v="2"/>
          <ac:spMkLst>
            <pc:docMk/>
            <pc:sldMk cId="2720789402" sldId="278"/>
            <ac:spMk id="3" creationId="{01D07840-59BF-0746-B1AD-2415C5BC38B0}"/>
          </ac:spMkLst>
        </pc:spChg>
      </pc:sldChg>
    </pc:docChg>
  </pc:docChgLst>
  <pc:docChgLst>
    <pc:chgData name="Majhi, Prashant" userId="361c3265-14f2-4ce2-b1cb-1454ab5a82eb" providerId="ADAL" clId="{389A7794-689C-4375-986B-3079DBA4000C}"/>
    <pc:docChg chg="modSld">
      <pc:chgData name="Majhi, Prashant" userId="361c3265-14f2-4ce2-b1cb-1454ab5a82eb" providerId="ADAL" clId="{389A7794-689C-4375-986B-3079DBA4000C}" dt="2021-08-06T23:39:45.236" v="4" actId="20577"/>
      <pc:docMkLst>
        <pc:docMk/>
      </pc:docMkLst>
      <pc:sldChg chg="modSp mod">
        <pc:chgData name="Majhi, Prashant" userId="361c3265-14f2-4ce2-b1cb-1454ab5a82eb" providerId="ADAL" clId="{389A7794-689C-4375-986B-3079DBA4000C}" dt="2021-08-06T23:39:45.236" v="4" actId="20577"/>
        <pc:sldMkLst>
          <pc:docMk/>
          <pc:sldMk cId="434502664" sldId="262"/>
        </pc:sldMkLst>
        <pc:spChg chg="mod">
          <ac:chgData name="Majhi, Prashant" userId="361c3265-14f2-4ce2-b1cb-1454ab5a82eb" providerId="ADAL" clId="{389A7794-689C-4375-986B-3079DBA4000C}" dt="2021-08-06T23:39:45.236" v="4" actId="20577"/>
          <ac:spMkLst>
            <pc:docMk/>
            <pc:sldMk cId="434502664" sldId="262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40FC5-574F-4A9E-B7E0-CA305D27A34C}" type="datetimeFigureOut">
              <a:rPr lang="en-US" smtClean="0"/>
              <a:t>8/9/21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D245E-B8F8-42C5-ABB3-CC86D789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5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08EC7-3862-458B-ABC4-8E3C57E2B46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951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08EC7-3862-458B-ABC4-8E3C57E2B46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1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E036-760E-4335-B668-CD18F7249294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2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E036-760E-4335-B668-CD18F7249294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87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D245E-B8F8-42C5-ABB3-CC86D789D7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E036-760E-4335-B668-CD18F724929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99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E036-760E-4335-B668-CD18F724929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12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D245E-B8F8-42C5-ABB3-CC86D789D7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89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D245E-B8F8-42C5-ABB3-CC86D789D7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8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961597"/>
            <a:ext cx="10248915" cy="1470025"/>
          </a:xfrm>
        </p:spPr>
        <p:txBody>
          <a:bodyPr lIns="0" rIns="0" anchor="b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36pt Title of Presentation</a:t>
            </a:r>
            <a:br>
              <a:rPr lang="en-US" dirty="0"/>
            </a:br>
            <a:r>
              <a:rPr lang="en-US" dirty="0"/>
              <a:t>Title of Presentation Line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651631"/>
            <a:ext cx="8440283" cy="123381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bg1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Subhead, Date, Etc.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7485" y="6365940"/>
            <a:ext cx="896079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8DC8E8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rPr>
              <a:t>Intel Confidential</a:t>
            </a:r>
          </a:p>
        </p:txBody>
      </p:sp>
      <p:pic>
        <p:nvPicPr>
          <p:cNvPr id="1027" name="Picture 3" descr="W:\Clients\Intel\PRODUCTION\2012_13_Production\ASSETS_LOGOS_2012-13\Assets_Complete_2012-13\ PEEL AWAY\Intel_Peels\Intel_Peels_RGB\Peel_rgb_png\peel_rt_btm_drkBlue_rgb_2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88" y="5394580"/>
            <a:ext cx="2523744" cy="146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8" descr="int_lookins_i_hrz_wht_rgb_300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3" y="2023533"/>
            <a:ext cx="2736341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6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ECC8EEB7-C07A-454F-9EB2-FC7AAAD7C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485" y="6365940"/>
            <a:ext cx="896079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8DC8E8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rPr>
              <a:t>Intel Confidential</a:t>
            </a:r>
          </a:p>
        </p:txBody>
      </p:sp>
      <p:pic>
        <p:nvPicPr>
          <p:cNvPr id="9" name="Picture 7" descr="int_lookins_hrz_rgb_wht_24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42"/>
          <a:stretch/>
        </p:blipFill>
        <p:spPr>
          <a:xfrm>
            <a:off x="4441821" y="1963140"/>
            <a:ext cx="3474720" cy="16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4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5306" y="0"/>
            <a:ext cx="10375902" cy="932313"/>
          </a:xfrm>
        </p:spPr>
        <p:txBody>
          <a:bodyPr bIns="45720" anchor="b">
            <a:normAutofit/>
          </a:bodyPr>
          <a:lstStyle>
            <a:lvl1pPr algn="l" defTabSz="1219110" rtl="0" eaLnBrk="1" latinLnBrk="0" hangingPunct="1"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305" y="1600200"/>
            <a:ext cx="10375904" cy="4418635"/>
          </a:xfrm>
        </p:spPr>
        <p:txBody>
          <a:bodyPr>
            <a:noAutofit/>
          </a:bodyPr>
          <a:lstStyle>
            <a:lvl1pPr marL="228600" indent="-228600">
              <a:spcBef>
                <a:spcPts val="1600"/>
              </a:spcBef>
              <a:spcAft>
                <a:spcPts val="800"/>
              </a:spcAft>
              <a:tabLst/>
              <a:defRPr sz="2400">
                <a:solidFill>
                  <a:schemeClr val="tx1"/>
                </a:solidFill>
              </a:defRPr>
            </a:lvl1pPr>
            <a:lvl2pPr marL="571500" indent="-261938">
              <a:spcBef>
                <a:spcPts val="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2pPr>
            <a:lvl3pPr marL="800100" indent="-228600">
              <a:spcBef>
                <a:spcPts val="0"/>
              </a:spcBef>
              <a:spcAft>
                <a:spcPts val="800"/>
              </a:spcAft>
              <a:defRPr sz="18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287395" y="6363151"/>
            <a:ext cx="1348740" cy="228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lang="en-US" sz="1100" kern="120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fld id="{DD0B5AFB-117C-46EA-B643-5FA810A8A3CB}" type="datetime4">
              <a:rPr lang="en-US">
                <a:solidFill>
                  <a:prstClr val="black"/>
                </a:solidFill>
              </a:rPr>
              <a:pPr/>
              <a:t>August 9, 2021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984" y="6363151"/>
            <a:ext cx="274320" cy="228600"/>
          </a:xfrm>
          <a:prstGeom prst="rect">
            <a:avLst/>
          </a:prstGeom>
          <a:noFill/>
        </p:spPr>
        <p:txBody>
          <a:bodyPr/>
          <a:lstStyle>
            <a:lvl1pPr algn="ctr">
              <a:defRPr lang="en-US" sz="1100" b="1" kern="120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algn="l"/>
            <a:fld id="{0D904593-1668-4B95-BA96-EF3EF43EDF4E}" type="slidenum">
              <a:rPr>
                <a:solidFill>
                  <a:prstClr val="black"/>
                </a:solidFill>
              </a:rPr>
              <a:pPr algn="l"/>
              <a:t>‹#›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637884" y="6363151"/>
            <a:ext cx="1397000" cy="2286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|  Micron Confidential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-1676400" y="5565338"/>
            <a:ext cx="1440460" cy="12926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1200" b="1" dirty="0">
                <a:solidFill>
                  <a:srgbClr val="00428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and Content</a:t>
            </a:r>
          </a:p>
          <a:p>
            <a:pPr algn="r"/>
            <a:r>
              <a:rPr lang="en-US" sz="1200" dirty="0">
                <a:solidFill>
                  <a:srgbClr val="00428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primary layout used for standard slides. The placeholder can be used to create text, tables, or charts.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-1676400" y="1"/>
            <a:ext cx="1439862" cy="2777923"/>
          </a:xfr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accent1"/>
                </a:solidFill>
              </a:defRPr>
            </a:lvl1pPr>
            <a:lvl2pPr marL="231775" indent="-231775" algn="l"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Slide Notes</a:t>
            </a:r>
          </a:p>
          <a:p>
            <a:pPr lvl="1"/>
            <a:r>
              <a:rPr lang="en-US" dirty="0"/>
              <a:t>Numbered steps</a:t>
            </a:r>
          </a:p>
        </p:txBody>
      </p:sp>
    </p:spTree>
    <p:extLst>
      <p:ext uri="{BB962C8B-B14F-4D97-AF65-F5344CB8AC3E}">
        <p14:creationId xmlns:p14="http://schemas.microsoft.com/office/powerpoint/2010/main" val="27508904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2040">
          <p15:clr>
            <a:srgbClr val="FBAE40"/>
          </p15:clr>
        </p15:guide>
        <p15:guide id="3" pos="29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8EEB7-C07A-454F-9EB2-FC7AAAD7C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CD6-7FE2-48A0-AEC9-FD04C9DB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12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24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45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0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87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94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29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t_lookins_hrz_rgb_wht_24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42"/>
          <a:stretch/>
        </p:blipFill>
        <p:spPr>
          <a:xfrm>
            <a:off x="594365" y="1826809"/>
            <a:ext cx="1669492" cy="791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140901"/>
            <a:ext cx="10248915" cy="1470025"/>
          </a:xfrm>
        </p:spPr>
        <p:txBody>
          <a:bodyPr lIns="0" rIns="0" anchor="b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36pt Title of Presentation</a:t>
            </a:r>
            <a:br>
              <a:rPr lang="en-US" dirty="0"/>
            </a:br>
            <a:r>
              <a:rPr lang="en-US" dirty="0"/>
              <a:t>Title of Presentation Line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830935"/>
            <a:ext cx="8440283" cy="123381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4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Subhead, Date, Etc.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7485" y="6470534"/>
            <a:ext cx="896079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rgbClr val="8DC8E8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rPr>
              <a:t>Intel Confidential</a:t>
            </a:r>
          </a:p>
        </p:txBody>
      </p:sp>
      <p:sp>
        <p:nvSpPr>
          <p:cNvPr id="5" name="Freeform 4"/>
          <p:cNvSpPr/>
          <p:nvPr/>
        </p:nvSpPr>
        <p:spPr>
          <a:xfrm>
            <a:off x="-13823" y="0"/>
            <a:ext cx="12211409" cy="911412"/>
          </a:xfrm>
          <a:custGeom>
            <a:avLst/>
            <a:gdLst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605118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591991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48189 w 9158942"/>
              <a:gd name="connsiteY4" fmla="*/ 601837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48711"/>
              <a:gd name="connsiteY0" fmla="*/ 0 h 911412"/>
              <a:gd name="connsiteX1" fmla="*/ 0 w 9148711"/>
              <a:gd name="connsiteY1" fmla="*/ 903941 h 911412"/>
              <a:gd name="connsiteX2" fmla="*/ 5393765 w 9148711"/>
              <a:gd name="connsiteY2" fmla="*/ 911412 h 911412"/>
              <a:gd name="connsiteX3" fmla="*/ 5909236 w 9148711"/>
              <a:gd name="connsiteY3" fmla="*/ 597647 h 911412"/>
              <a:gd name="connsiteX4" fmla="*/ 9148189 w 9148711"/>
              <a:gd name="connsiteY4" fmla="*/ 601837 h 911412"/>
              <a:gd name="connsiteX5" fmla="*/ 9145816 w 9148711"/>
              <a:gd name="connsiteY5" fmla="*/ 0 h 911412"/>
              <a:gd name="connsiteX6" fmla="*/ 7471 w 9148711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48189 w 9155661"/>
              <a:gd name="connsiteY4" fmla="*/ 601837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7471 w 9158556"/>
              <a:gd name="connsiteY0" fmla="*/ 0 h 911412"/>
              <a:gd name="connsiteX1" fmla="*/ 0 w 9158556"/>
              <a:gd name="connsiteY1" fmla="*/ 903941 h 911412"/>
              <a:gd name="connsiteX2" fmla="*/ 5393765 w 9158556"/>
              <a:gd name="connsiteY2" fmla="*/ 911412 h 911412"/>
              <a:gd name="connsiteX3" fmla="*/ 5909236 w 9158556"/>
              <a:gd name="connsiteY3" fmla="*/ 597647 h 911412"/>
              <a:gd name="connsiteX4" fmla="*/ 9158034 w 9158556"/>
              <a:gd name="connsiteY4" fmla="*/ 598555 h 911412"/>
              <a:gd name="connsiteX5" fmla="*/ 9155661 w 9158556"/>
              <a:gd name="connsiteY5" fmla="*/ 0 h 911412"/>
              <a:gd name="connsiteX6" fmla="*/ 7471 w 9158556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51470 w 9155661"/>
              <a:gd name="connsiteY4" fmla="*/ 595274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522 w 9158557"/>
              <a:gd name="connsiteY0" fmla="*/ 0 h 911412"/>
              <a:gd name="connsiteX1" fmla="*/ 2896 w 9158557"/>
              <a:gd name="connsiteY1" fmla="*/ 903941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  <a:gd name="connsiteX0" fmla="*/ 522 w 9158557"/>
              <a:gd name="connsiteY0" fmla="*/ 0 h 917068"/>
              <a:gd name="connsiteX1" fmla="*/ 2896 w 9158557"/>
              <a:gd name="connsiteY1" fmla="*/ 917068 h 917068"/>
              <a:gd name="connsiteX2" fmla="*/ 5396661 w 9158557"/>
              <a:gd name="connsiteY2" fmla="*/ 911412 h 917068"/>
              <a:gd name="connsiteX3" fmla="*/ 5912132 w 9158557"/>
              <a:gd name="connsiteY3" fmla="*/ 597647 h 917068"/>
              <a:gd name="connsiteX4" fmla="*/ 9154366 w 9158557"/>
              <a:gd name="connsiteY4" fmla="*/ 595274 h 917068"/>
              <a:gd name="connsiteX5" fmla="*/ 9158557 w 9158557"/>
              <a:gd name="connsiteY5" fmla="*/ 0 h 917068"/>
              <a:gd name="connsiteX6" fmla="*/ 522 w 9158557"/>
              <a:gd name="connsiteY6" fmla="*/ 0 h 917068"/>
              <a:gd name="connsiteX0" fmla="*/ 522 w 9158557"/>
              <a:gd name="connsiteY0" fmla="*/ 0 h 911412"/>
              <a:gd name="connsiteX1" fmla="*/ 2896 w 9158557"/>
              <a:gd name="connsiteY1" fmla="*/ 910555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557" h="911412">
                <a:moveTo>
                  <a:pt x="522" y="0"/>
                </a:moveTo>
                <a:cubicBezTo>
                  <a:pt x="-1968" y="301314"/>
                  <a:pt x="5386" y="609241"/>
                  <a:pt x="2896" y="910555"/>
                </a:cubicBezTo>
                <a:lnTo>
                  <a:pt x="5396661" y="911412"/>
                </a:lnTo>
                <a:lnTo>
                  <a:pt x="5912132" y="597647"/>
                </a:lnTo>
                <a:lnTo>
                  <a:pt x="9154366" y="595274"/>
                </a:lnTo>
                <a:cubicBezTo>
                  <a:pt x="9156856" y="393568"/>
                  <a:pt x="9156067" y="201706"/>
                  <a:pt x="9158557" y="0"/>
                </a:cubicBezTo>
                <a:lnTo>
                  <a:pt x="5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Intel Clear" panose="020B06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81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94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69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46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2838-33AE-4D1D-903B-864B279EE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746-14DD-48B4-AB43-CC3A39C1DB1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2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79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61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49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11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00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9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31620"/>
            <a:ext cx="10972800" cy="1152000"/>
          </a:xfrm>
        </p:spPr>
        <p:txBody>
          <a:bodyPr/>
          <a:lstStyle>
            <a:lvl1pPr>
              <a:defRPr>
                <a:latin typeface="Intel Clear Light" panose="020B0404020203020204" pitchFamily="34" charset="0"/>
              </a:defRPr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ECC8EEB7-C07A-454F-9EB2-FC7AAAD7C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507FFCD6-7FE2-48A0-AEC9-FD04C9DB5A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09600" y="1699200"/>
            <a:ext cx="10970683" cy="4457760"/>
          </a:xfrm>
        </p:spPr>
        <p:txBody>
          <a:bodyPr/>
          <a:lstStyle>
            <a:lvl1pPr marL="346075" indent="-344488">
              <a:buFont typeface="+mj-lt"/>
              <a:buAutoNum type="arabicPeriod"/>
              <a:defRPr>
                <a:solidFill>
                  <a:schemeClr val="tx2"/>
                </a:solidFill>
                <a:latin typeface="Intel Clear" panose="020B0604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4225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49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65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11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0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0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0400"/>
            <a:ext cx="10972800" cy="1152000"/>
          </a:xfrm>
        </p:spPr>
        <p:txBody>
          <a:bodyPr>
            <a:normAutofit/>
          </a:bodyPr>
          <a:lstStyle>
            <a:lvl1pPr>
              <a:defRPr sz="3600" baseline="0">
                <a:latin typeface="Intel Clear Light" panose="020B0404020203020204" pitchFamily="34" charset="0"/>
              </a:defRPr>
            </a:lvl1pPr>
          </a:lstStyle>
          <a:p>
            <a:r>
              <a:rPr lang="en-US" dirty="0"/>
              <a:t>Text Sample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ECC8EEB7-C07A-454F-9EB2-FC7AAAD7C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507FFCD6-7FE2-48A0-AEC9-FD04C9DB5A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609600" y="1699200"/>
            <a:ext cx="10970683" cy="4447600"/>
          </a:xfrm>
        </p:spPr>
        <p:txBody>
          <a:bodyPr/>
          <a:lstStyle>
            <a:lvl1pPr marL="0" indent="0">
              <a:buNone/>
              <a:defRPr>
                <a:latin typeface="Intel Clear" panose="020B0604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14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0400"/>
            <a:ext cx="10972800" cy="1152000"/>
          </a:xfrm>
        </p:spPr>
        <p:txBody>
          <a:bodyPr>
            <a:normAutofit/>
          </a:bodyPr>
          <a:lstStyle>
            <a:lvl1pPr>
              <a:defRPr sz="3600" baseline="0">
                <a:latin typeface="Intel Clear Light" panose="020B0404020203020204" pitchFamily="34" charset="0"/>
              </a:defRPr>
            </a:lvl1pPr>
          </a:lstStyle>
          <a:p>
            <a:r>
              <a:rPr lang="en-US" dirty="0"/>
              <a:t>36pt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3966F50F-74B7-8640-8DA3-AAAA0044A3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09600" y="1699200"/>
            <a:ext cx="10970683" cy="4396800"/>
          </a:xfrm>
        </p:spPr>
        <p:txBody>
          <a:bodyPr/>
          <a:lstStyle>
            <a:lvl1pPr marL="180000" indent="-179388">
              <a:lnSpc>
                <a:spcPct val="100000"/>
              </a:lnSpc>
              <a:defRPr>
                <a:latin typeface="Intel Clear" panose="020B0604020203020204" pitchFamily="34" charset="0"/>
              </a:defRPr>
            </a:lvl1pPr>
            <a:lvl2pPr>
              <a:lnSpc>
                <a:spcPct val="100000"/>
              </a:lnSpc>
              <a:defRPr>
                <a:latin typeface="Intel Clear" panose="020B0604020203020204" pitchFamily="34" charset="0"/>
              </a:defRPr>
            </a:lvl2pPr>
            <a:lvl3pPr>
              <a:lnSpc>
                <a:spcPct val="100000"/>
              </a:lnSpc>
              <a:defRPr>
                <a:latin typeface="Intel Clear" panose="020B0604020203020204" pitchFamily="34" charset="0"/>
              </a:defRPr>
            </a:lvl3pPr>
            <a:lvl4pPr>
              <a:lnSpc>
                <a:spcPct val="100000"/>
              </a:lnSpc>
              <a:defRPr>
                <a:latin typeface="Intel Clear" panose="020B0604020203020204" pitchFamily="34" charset="0"/>
              </a:defRPr>
            </a:lvl4pPr>
            <a:lvl5pPr marL="944563" indent="-233363">
              <a:lnSpc>
                <a:spcPct val="100000"/>
              </a:lnSpc>
              <a:spcBef>
                <a:spcPts val="300"/>
              </a:spcBef>
              <a:defRPr>
                <a:latin typeface="Intel Clear" panose="020B0604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44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68142"/>
            <a:ext cx="12192000" cy="490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159449"/>
            <a:ext cx="10363200" cy="1362075"/>
          </a:xfrm>
        </p:spPr>
        <p:txBody>
          <a:bodyPr anchor="b" anchorCtr="0">
            <a:normAutofit/>
          </a:bodyPr>
          <a:lstStyle>
            <a:lvl1pPr algn="l">
              <a:defRPr sz="3600" b="0" cap="none">
                <a:solidFill>
                  <a:schemeClr val="bg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36pt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3670234"/>
            <a:ext cx="10363200" cy="15001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Subhead</a:t>
            </a:r>
          </a:p>
        </p:txBody>
      </p:sp>
      <p:pic>
        <p:nvPicPr>
          <p:cNvPr id="10" name="Picture 9" descr="int_lookins_hrz_rgb_blu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7" y="6510988"/>
            <a:ext cx="488729" cy="240031"/>
          </a:xfrm>
          <a:prstGeom prst="rect">
            <a:avLst/>
          </a:prstGeom>
        </p:spPr>
      </p:pic>
      <p:cxnSp>
        <p:nvCxnSpPr>
          <p:cNvPr id="12" name="Straight Connector 10"/>
          <p:cNvCxnSpPr/>
          <p:nvPr/>
        </p:nvCxnSpPr>
        <p:spPr>
          <a:xfrm>
            <a:off x="11633712" y="6509753"/>
            <a:ext cx="0" cy="238125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163136" y="645619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FFFFFF"/>
                </a:solidFill>
                <a:latin typeface="Neo Sans Intel Light"/>
                <a:ea typeface="+mn-ea"/>
                <a:cs typeface="Neo Sans Intel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556C5-CE8C-6547-B838-EA80C61A4AF7}" type="slidenum">
              <a:rPr lang="en-US" smtClean="0">
                <a:solidFill>
                  <a:srgbClr val="0071C5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dirty="0">
              <a:solidFill>
                <a:srgbClr val="0071C5"/>
              </a:solidFill>
              <a:latin typeface="Intel Clear" panose="020B06040202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607484" y="6719506"/>
            <a:ext cx="79829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dirty="0">
                <a:solidFill>
                  <a:srgbClr val="0071C5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rPr>
              <a:t>Intel Confidential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4162" y="6570356"/>
            <a:ext cx="365460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>
                <a:solidFill>
                  <a:srgbClr val="0071C5"/>
                </a:solidFill>
                <a:latin typeface="Intel Clear" panose="020B0604020203020204" pitchFamily="34" charset="0"/>
                <a:cs typeface="Neo Sans Intel"/>
              </a:rPr>
              <a:t>Non-Volatile Memory Solutions Group</a:t>
            </a:r>
            <a:endParaRPr lang="en-GB" sz="1000" dirty="0" err="1">
              <a:solidFill>
                <a:srgbClr val="0071C5"/>
              </a:solidFill>
              <a:latin typeface="Intel Clear" panose="020B0604020203020204" pitchFamily="34" charset="0"/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25830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1620"/>
            <a:ext cx="10972800" cy="1152000"/>
          </a:xfrm>
        </p:spPr>
        <p:txBody>
          <a:bodyPr/>
          <a:lstStyle>
            <a:lvl1pPr>
              <a:defRPr>
                <a:latin typeface="Intel Clear Light" panose="020B0404020203020204" pitchFamily="34" charset="0"/>
              </a:defRPr>
            </a:lvl1pPr>
          </a:lstStyle>
          <a:p>
            <a:r>
              <a:rPr lang="en-US" noProof="0" dirty="0"/>
              <a:t>Two Content Text Boxes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99200"/>
            <a:ext cx="5376828" cy="4525963"/>
          </a:xfrm>
          <a:prstGeom prst="rect">
            <a:avLst/>
          </a:prstGeom>
        </p:spPr>
        <p:txBody>
          <a:bodyPr/>
          <a:lstStyle>
            <a:lvl1pPr marL="2563" indent="0">
              <a:lnSpc>
                <a:spcPct val="100000"/>
              </a:lnSpc>
              <a:buNone/>
              <a:defRPr sz="2200">
                <a:latin typeface="Intel Clear" panose="020B0604020203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955" y="1699200"/>
            <a:ext cx="5262444" cy="4525963"/>
          </a:xfrm>
          <a:prstGeom prst="rect">
            <a:avLst/>
          </a:prstGeom>
        </p:spPr>
        <p:txBody>
          <a:bodyPr/>
          <a:lstStyle>
            <a:lvl1pPr marL="2563" indent="0">
              <a:lnSpc>
                <a:spcPct val="100000"/>
              </a:lnSpc>
              <a:buNone/>
              <a:defRPr sz="2200">
                <a:latin typeface="Intel Clear" panose="020B0604020203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ECC8EEB7-C07A-454F-9EB2-FC7AAAD7C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507FFCD6-7FE2-48A0-AEC9-FD04C9DB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7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bullet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ntel Clear Light" panose="020B0404020203020204" pitchFamily="34" charset="0"/>
              </a:defRPr>
            </a:lvl1pPr>
          </a:lstStyle>
          <a:p>
            <a:r>
              <a:rPr lang="en-US" noProof="0" dirty="0"/>
              <a:t>Two Bullet Text Boxes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99200"/>
            <a:ext cx="5376828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>
                <a:latin typeface="Intel Clear" panose="020B0604020203020204" pitchFamily="34" charset="0"/>
              </a:defRPr>
            </a:lvl1pPr>
            <a:lvl2pPr>
              <a:lnSpc>
                <a:spcPct val="100000"/>
              </a:lnSpc>
              <a:defRPr sz="1800">
                <a:latin typeface="Intel Clear" panose="020B0604020203020204" pitchFamily="34" charset="0"/>
              </a:defRPr>
            </a:lvl2pPr>
            <a:lvl3pPr>
              <a:lnSpc>
                <a:spcPct val="100000"/>
              </a:lnSpc>
              <a:defRPr sz="1600">
                <a:latin typeface="Intel Clear" panose="020B0604020203020204" pitchFamily="34" charset="0"/>
              </a:defRPr>
            </a:lvl3pPr>
            <a:lvl4pPr>
              <a:lnSpc>
                <a:spcPct val="100000"/>
              </a:lnSpc>
              <a:defRPr sz="1400">
                <a:latin typeface="Intel Clear" panose="020B0604020203020204" pitchFamily="34" charset="0"/>
              </a:defRPr>
            </a:lvl4pPr>
            <a:lvl5pPr marL="995363" indent="-274638">
              <a:lnSpc>
                <a:spcPct val="100000"/>
              </a:lnSpc>
              <a:spcBef>
                <a:spcPts val="300"/>
              </a:spcBef>
              <a:defRPr sz="1400">
                <a:latin typeface="Intel Clear" panose="020B06040202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955" y="1699200"/>
            <a:ext cx="5262444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>
                <a:latin typeface="Intel Clear" panose="020B0604020203020204" pitchFamily="34" charset="0"/>
              </a:defRPr>
            </a:lvl1pPr>
            <a:lvl2pPr>
              <a:lnSpc>
                <a:spcPct val="100000"/>
              </a:lnSpc>
              <a:defRPr sz="1800">
                <a:latin typeface="Intel Clear" panose="020B0604020203020204" pitchFamily="34" charset="0"/>
              </a:defRPr>
            </a:lvl2pPr>
            <a:lvl3pPr>
              <a:lnSpc>
                <a:spcPct val="100000"/>
              </a:lnSpc>
              <a:defRPr sz="1600">
                <a:latin typeface="Intel Clear" panose="020B0604020203020204" pitchFamily="34" charset="0"/>
              </a:defRPr>
            </a:lvl3pPr>
            <a:lvl4pPr>
              <a:lnSpc>
                <a:spcPct val="100000"/>
              </a:lnSpc>
              <a:defRPr sz="1400">
                <a:latin typeface="Intel Clear" panose="020B0604020203020204" pitchFamily="34" charset="0"/>
              </a:defRPr>
            </a:lvl4pPr>
            <a:lvl5pPr marL="995363" indent="-274638">
              <a:lnSpc>
                <a:spcPct val="100000"/>
              </a:lnSpc>
              <a:spcBef>
                <a:spcPts val="300"/>
              </a:spcBef>
              <a:defRPr sz="1400">
                <a:latin typeface="Intel Clear" panose="020B06040202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ECC8EEB7-C07A-454F-9EB2-FC7AAAD7C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507FFCD6-7FE2-48A0-AEC9-FD04C9DB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2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ntel Clear Light" panose="020B0404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ECC8EEB7-C07A-454F-9EB2-FC7AAAD7C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tel Clear" panose="020B0604020203020204" pitchFamily="34" charset="0"/>
              </a:defRPr>
            </a:lvl1pPr>
          </a:lstStyle>
          <a:p>
            <a:fld id="{507FFCD6-7FE2-48A0-AEC9-FD04C9DB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7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9390"/>
            <a:ext cx="12192000" cy="5367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84162" y="6570356"/>
            <a:ext cx="365460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>
                <a:solidFill>
                  <a:prstClr val="white"/>
                </a:solidFill>
                <a:latin typeface="Intel Clear" panose="020B0604020203020204" pitchFamily="34" charset="0"/>
                <a:cs typeface="Neo Sans Intel"/>
              </a:rPr>
              <a:t>Non-Volatile Memory Solutions Group</a:t>
            </a:r>
            <a:endParaRPr lang="en-GB" sz="1000" dirty="0" err="1">
              <a:solidFill>
                <a:prstClr val="white"/>
              </a:solidFill>
              <a:latin typeface="Intel Clear" panose="020B0604020203020204" pitchFamily="34" charset="0"/>
              <a:cs typeface="Neo Sans Int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31620"/>
            <a:ext cx="109728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ECC8EEB7-C07A-454F-9EB2-FC7AAAD7C1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64594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507FFCD6-7FE2-48A0-AEC9-FD04C9DB5A6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633712" y="6509753"/>
            <a:ext cx="0" cy="238125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t_lookins_hrz_rgb_wht_24.png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42"/>
          <a:stretch/>
        </p:blipFill>
        <p:spPr>
          <a:xfrm>
            <a:off x="11016082" y="6534172"/>
            <a:ext cx="521001" cy="246888"/>
          </a:xfrm>
          <a:prstGeom prst="rect">
            <a:avLst/>
          </a:prstGeom>
        </p:spPr>
      </p:pic>
      <p:sp>
        <p:nvSpPr>
          <p:cNvPr id="14" name="Rectangle 6"/>
          <p:cNvSpPr/>
          <p:nvPr/>
        </p:nvSpPr>
        <p:spPr>
          <a:xfrm>
            <a:off x="607485" y="6719506"/>
            <a:ext cx="79829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  <a:latin typeface="Intel Clear" panose="020B0604020203020204" pitchFamily="34" charset="0"/>
                <a:ea typeface="Verdana" pitchFamily="34" charset="0"/>
                <a:cs typeface="Verdana" pitchFamily="34" charset="0"/>
              </a:rPr>
              <a:t>Intel Confidential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609600" y="1699200"/>
            <a:ext cx="109728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47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Intel Clear" panose="020B06040202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marR="0" indent="-180000" algn="l" defTabSz="4572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200" b="0" kern="1200">
          <a:solidFill>
            <a:schemeClr val="tx2"/>
          </a:solidFill>
          <a:latin typeface="Intel Clear" panose="020B0604020203020204" pitchFamily="34" charset="0"/>
          <a:ea typeface="Verdana" pitchFamily="34" charset="0"/>
          <a:cs typeface="Verdana" pitchFamily="34" charset="0"/>
        </a:defRPr>
      </a:lvl1pPr>
      <a:lvl2pPr marL="360000" indent="-180000" algn="l" defTabSz="457200" rtl="0" eaLnBrk="1" latinLnBrk="0" hangingPunct="1">
        <a:lnSpc>
          <a:spcPct val="100000"/>
        </a:lnSpc>
        <a:spcBef>
          <a:spcPts val="900"/>
        </a:spcBef>
        <a:buFont typeface="Intel Clear" panose="020B0604020203020204" pitchFamily="34" charset="0"/>
        <a:buChar char="‐"/>
        <a:defRPr sz="1800" kern="1200" baseline="0">
          <a:solidFill>
            <a:schemeClr val="tx2"/>
          </a:solidFill>
          <a:latin typeface="Intel Clear" panose="020B0604020203020204" pitchFamily="34" charset="0"/>
          <a:ea typeface="Verdana" pitchFamily="34" charset="0"/>
          <a:cs typeface="Verdana" pitchFamily="34" charset="0"/>
        </a:defRPr>
      </a:lvl2pPr>
      <a:lvl3pPr marL="540000" indent="-180000" algn="l" defTabSz="4572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Intel Clear" panose="020B0604020203020204" pitchFamily="34" charset="0"/>
          <a:ea typeface="Verdana" pitchFamily="34" charset="0"/>
          <a:cs typeface="Verdana" pitchFamily="34" charset="0"/>
        </a:defRPr>
      </a:lvl3pPr>
      <a:lvl4pPr marL="720000" indent="-180000" algn="l" defTabSz="457200" rtl="0" eaLnBrk="1" latinLnBrk="0" hangingPunct="1">
        <a:lnSpc>
          <a:spcPct val="100000"/>
        </a:lnSpc>
        <a:spcBef>
          <a:spcPts val="300"/>
        </a:spcBef>
        <a:buFont typeface="Courier New" panose="02070309020205020404" pitchFamily="49" charset="0"/>
        <a:buChar char="o"/>
        <a:defRPr sz="1400" kern="1200">
          <a:solidFill>
            <a:schemeClr val="tx2"/>
          </a:solidFill>
          <a:latin typeface="Intel Clear" panose="020B0604020203020204" pitchFamily="34" charset="0"/>
          <a:ea typeface="Verdana" pitchFamily="34" charset="0"/>
          <a:cs typeface="Verdana" pitchFamily="34" charset="0"/>
        </a:defRPr>
      </a:lvl4pPr>
      <a:lvl5pPr marL="1319213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B2838-33AE-4D1D-903B-864B279EEF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D5746-14DD-48B4-AB43-CC3A39C1D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39ECD-4020-4837-A09B-AF72E0D94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66A9A-D990-4CD9-892B-C6BBDB7E8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1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cid:image003.jpg@01D42F74.6D839A0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cid:image003.jpg@01D42F74.6D839A0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CHIPKA</a:t>
            </a:r>
            <a:r>
              <a:rPr lang="en-US" dirty="0"/>
              <a:t>: Process Options and Risk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340096"/>
            <a:ext cx="8440283" cy="545348"/>
          </a:xfrm>
        </p:spPr>
        <p:txBody>
          <a:bodyPr/>
          <a:lstStyle/>
          <a:p>
            <a:r>
              <a:rPr lang="en-US" dirty="0"/>
              <a:t>prashant m .. .for internal discussion with CHIPKOOS …. </a:t>
            </a:r>
            <a:r>
              <a:rPr lang="en-US"/>
              <a:t>12/18/2018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0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TSV Through Fusion Bonded Interface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64" y="898826"/>
            <a:ext cx="8007096" cy="562998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144000" y="2331720"/>
            <a:ext cx="1911096" cy="0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067800" y="3215640"/>
            <a:ext cx="1911096" cy="0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372600" y="2085498"/>
            <a:ext cx="181940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Bonded interface </a:t>
            </a:r>
          </a:p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(ISP/DRAM)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72600" y="2969418"/>
            <a:ext cx="181940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Bonded interface </a:t>
            </a:r>
          </a:p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(DRAM/CIS)</a:t>
            </a:r>
          </a:p>
        </p:txBody>
      </p:sp>
    </p:spTree>
    <p:extLst>
      <p:ext uri="{BB962C8B-B14F-4D97-AF65-F5344CB8AC3E}">
        <p14:creationId xmlns:p14="http://schemas.microsoft.com/office/powerpoint/2010/main" val="319567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584" y="323060"/>
            <a:ext cx="12091416" cy="6156499"/>
            <a:chOff x="100584" y="323060"/>
            <a:chExt cx="12091416" cy="61564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584" y="323060"/>
              <a:ext cx="6549696" cy="61564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6273" t="70253" r="971" b="11181"/>
            <a:stretch/>
          </p:blipFill>
          <p:spPr>
            <a:xfrm>
              <a:off x="6964772" y="2333789"/>
              <a:ext cx="5227228" cy="400861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10912" y="4837176"/>
              <a:ext cx="850392" cy="82296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5861304" y="2333789"/>
              <a:ext cx="1103468" cy="253081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861304" y="5623861"/>
              <a:ext cx="1103468" cy="71853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799832" y="2779776"/>
              <a:ext cx="0" cy="155831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255309" y="2990088"/>
              <a:ext cx="46006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cs typeface="Neo Sans Intel"/>
                </a:rPr>
                <a:t>8um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1551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Flow for CIS/DRAM/ISP Integration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2249424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655064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2249424"/>
            <a:ext cx="3304032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DRAM (Si + CMOS)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0" y="1655064"/>
            <a:ext cx="3304032" cy="65836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DRAM backend (Metals/landing pads)</a:t>
            </a:r>
          </a:p>
        </p:txBody>
      </p:sp>
      <p:sp>
        <p:nvSpPr>
          <p:cNvPr id="7" name="Rectangle 6"/>
          <p:cNvSpPr/>
          <p:nvPr/>
        </p:nvSpPr>
        <p:spPr>
          <a:xfrm>
            <a:off x="8613648" y="2249424"/>
            <a:ext cx="3304032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CIS (Si + Metals)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3648" y="1655064"/>
            <a:ext cx="3304032" cy="65836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CIS backend (Metals/landing pads)</a:t>
            </a:r>
          </a:p>
        </p:txBody>
      </p:sp>
    </p:spTree>
    <p:extLst>
      <p:ext uri="{BB962C8B-B14F-4D97-AF65-F5344CB8AC3E}">
        <p14:creationId xmlns:p14="http://schemas.microsoft.com/office/powerpoint/2010/main" val="2071017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FLOW for CIS/DRAM/ISP Integration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2249424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655064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2249424"/>
            <a:ext cx="3304032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DRAM (Si + CMOS)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0" y="1655064"/>
            <a:ext cx="3304032" cy="65836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DRAM backend (Metals/landing pads)</a:t>
            </a:r>
          </a:p>
        </p:txBody>
      </p:sp>
      <p:sp>
        <p:nvSpPr>
          <p:cNvPr id="7" name="Rectangle 6"/>
          <p:cNvSpPr/>
          <p:nvPr/>
        </p:nvSpPr>
        <p:spPr>
          <a:xfrm>
            <a:off x="8613648" y="2249424"/>
            <a:ext cx="3304032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CIS (Si + Metals)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3648" y="1655064"/>
            <a:ext cx="3304032" cy="65836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CIS backend (Metals/landing pads)</a:t>
            </a:r>
          </a:p>
        </p:txBody>
      </p:sp>
      <p:sp>
        <p:nvSpPr>
          <p:cNvPr id="9" name="Rectangle 8"/>
          <p:cNvSpPr/>
          <p:nvPr/>
        </p:nvSpPr>
        <p:spPr>
          <a:xfrm>
            <a:off x="3009900" y="5803392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9900" y="5209032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13" name="Group 12"/>
          <p:cNvGrpSpPr/>
          <p:nvPr/>
        </p:nvGrpSpPr>
        <p:grpSpPr>
          <a:xfrm rot="10800000">
            <a:off x="3009900" y="3791712"/>
            <a:ext cx="3304032" cy="1417320"/>
            <a:chOff x="4800600" y="1807464"/>
            <a:chExt cx="3304032" cy="1417320"/>
          </a:xfrm>
        </p:grpSpPr>
        <p:sp>
          <p:nvSpPr>
            <p:cNvPr id="11" name="Rectangle 10"/>
            <p:cNvSpPr/>
            <p:nvPr/>
          </p:nvSpPr>
          <p:spPr>
            <a:xfrm>
              <a:off x="4800600" y="2401824"/>
              <a:ext cx="3304032" cy="822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2088682" y="3253339"/>
            <a:ext cx="741145" cy="538373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399773" y="3224463"/>
            <a:ext cx="750770" cy="471638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76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8305800" y="1929384"/>
            <a:ext cx="3304032" cy="301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FLOW for CIS/DRAM/ISP Integration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588" y="3700272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588" y="3105912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13" name="Group 12"/>
          <p:cNvGrpSpPr/>
          <p:nvPr/>
        </p:nvGrpSpPr>
        <p:grpSpPr>
          <a:xfrm rot="10800000">
            <a:off x="513588" y="1688592"/>
            <a:ext cx="3304032" cy="1417320"/>
            <a:chOff x="4800600" y="1807464"/>
            <a:chExt cx="3304032" cy="1417320"/>
          </a:xfrm>
        </p:grpSpPr>
        <p:sp>
          <p:nvSpPr>
            <p:cNvPr id="11" name="Rectangle 10"/>
            <p:cNvSpPr/>
            <p:nvPr/>
          </p:nvSpPr>
          <p:spPr>
            <a:xfrm>
              <a:off x="4800600" y="2401824"/>
              <a:ext cx="3304032" cy="822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616196" y="3700272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16196" y="3105912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16" name="Group 15"/>
          <p:cNvGrpSpPr/>
          <p:nvPr/>
        </p:nvGrpSpPr>
        <p:grpSpPr>
          <a:xfrm rot="10800000">
            <a:off x="4616196" y="2231136"/>
            <a:ext cx="3304032" cy="874776"/>
            <a:chOff x="4800600" y="1807464"/>
            <a:chExt cx="3304032" cy="874776"/>
          </a:xfrm>
        </p:grpSpPr>
        <p:sp>
          <p:nvSpPr>
            <p:cNvPr id="17" name="Rectangle 16"/>
            <p:cNvSpPr/>
            <p:nvPr/>
          </p:nvSpPr>
          <p:spPr>
            <a:xfrm>
              <a:off x="4800600" y="2401824"/>
              <a:ext cx="3304032" cy="280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05800" y="3700271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05800" y="3105911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21" name="Group 20"/>
          <p:cNvGrpSpPr/>
          <p:nvPr/>
        </p:nvGrpSpPr>
        <p:grpSpPr>
          <a:xfrm rot="10800000">
            <a:off x="8305800" y="2231135"/>
            <a:ext cx="3304032" cy="874776"/>
            <a:chOff x="4800600" y="1807464"/>
            <a:chExt cx="3304032" cy="874776"/>
          </a:xfrm>
        </p:grpSpPr>
        <p:sp>
          <p:nvSpPr>
            <p:cNvPr id="22" name="Rectangle 21"/>
            <p:cNvSpPr/>
            <p:nvPr/>
          </p:nvSpPr>
          <p:spPr>
            <a:xfrm>
              <a:off x="4800600" y="2401824"/>
              <a:ext cx="3304032" cy="280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439912" y="2231134"/>
            <a:ext cx="192024" cy="987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Rectangle 24"/>
          <p:cNvSpPr/>
          <p:nvPr/>
        </p:nvSpPr>
        <p:spPr>
          <a:xfrm>
            <a:off x="11134344" y="2231134"/>
            <a:ext cx="158496" cy="4389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Rectangle 25"/>
          <p:cNvSpPr/>
          <p:nvPr/>
        </p:nvSpPr>
        <p:spPr>
          <a:xfrm flipV="1">
            <a:off x="8334756" y="2110738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7" name="Rectangle 26"/>
          <p:cNvSpPr/>
          <p:nvPr/>
        </p:nvSpPr>
        <p:spPr>
          <a:xfrm flipV="1">
            <a:off x="10821924" y="2078734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2078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92833" y="536362"/>
            <a:ext cx="3304032" cy="301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 3"/>
          <p:cNvSpPr/>
          <p:nvPr/>
        </p:nvSpPr>
        <p:spPr>
          <a:xfrm>
            <a:off x="1292833" y="2307249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2833" y="1712889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6" name="Group 5"/>
          <p:cNvGrpSpPr/>
          <p:nvPr/>
        </p:nvGrpSpPr>
        <p:grpSpPr>
          <a:xfrm rot="10800000">
            <a:off x="1292833" y="838113"/>
            <a:ext cx="3304032" cy="874776"/>
            <a:chOff x="4800600" y="1807464"/>
            <a:chExt cx="3304032" cy="874776"/>
          </a:xfrm>
        </p:grpSpPr>
        <p:sp>
          <p:nvSpPr>
            <p:cNvPr id="7" name="Rectangle 6"/>
            <p:cNvSpPr/>
            <p:nvPr/>
          </p:nvSpPr>
          <p:spPr>
            <a:xfrm>
              <a:off x="4800600" y="2401824"/>
              <a:ext cx="3304032" cy="280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426945" y="838112"/>
            <a:ext cx="192024" cy="987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4121377" y="838112"/>
            <a:ext cx="158496" cy="4389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 10"/>
          <p:cNvSpPr/>
          <p:nvPr/>
        </p:nvSpPr>
        <p:spPr>
          <a:xfrm flipV="1">
            <a:off x="1321789" y="717716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flipV="1">
            <a:off x="3808957" y="685712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/>
          <p:cNvSpPr/>
          <p:nvPr/>
        </p:nvSpPr>
        <p:spPr>
          <a:xfrm>
            <a:off x="7713726" y="1383620"/>
            <a:ext cx="3304032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CIS (Si + Metals)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13726" y="789260"/>
            <a:ext cx="3304032" cy="65836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CIS backend (Metals/landing pads)</a:t>
            </a:r>
          </a:p>
        </p:txBody>
      </p:sp>
    </p:spTree>
    <p:extLst>
      <p:ext uri="{BB962C8B-B14F-4D97-AF65-F5344CB8AC3E}">
        <p14:creationId xmlns:p14="http://schemas.microsoft.com/office/powerpoint/2010/main" val="318313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92833" y="536362"/>
            <a:ext cx="3304032" cy="301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 3"/>
          <p:cNvSpPr/>
          <p:nvPr/>
        </p:nvSpPr>
        <p:spPr>
          <a:xfrm>
            <a:off x="1292833" y="2307249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2833" y="1712889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6" name="Group 5"/>
          <p:cNvGrpSpPr/>
          <p:nvPr/>
        </p:nvGrpSpPr>
        <p:grpSpPr>
          <a:xfrm rot="10800000">
            <a:off x="1292833" y="838113"/>
            <a:ext cx="3304032" cy="874776"/>
            <a:chOff x="4800600" y="1807464"/>
            <a:chExt cx="3304032" cy="874776"/>
          </a:xfrm>
        </p:grpSpPr>
        <p:sp>
          <p:nvSpPr>
            <p:cNvPr id="7" name="Rectangle 6"/>
            <p:cNvSpPr/>
            <p:nvPr/>
          </p:nvSpPr>
          <p:spPr>
            <a:xfrm>
              <a:off x="4800600" y="2401824"/>
              <a:ext cx="3304032" cy="280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426945" y="838112"/>
            <a:ext cx="192024" cy="987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4121377" y="838112"/>
            <a:ext cx="158496" cy="4389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 10"/>
          <p:cNvSpPr/>
          <p:nvPr/>
        </p:nvSpPr>
        <p:spPr>
          <a:xfrm flipV="1">
            <a:off x="1321789" y="717716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flipV="1">
            <a:off x="3808957" y="685712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/>
          <p:cNvSpPr/>
          <p:nvPr/>
        </p:nvSpPr>
        <p:spPr>
          <a:xfrm>
            <a:off x="7713726" y="1383620"/>
            <a:ext cx="3304032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CIS (Si + Metals)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13726" y="789260"/>
            <a:ext cx="3304032" cy="65836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CIS backend (Metals/landing pads)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48438" y="4242088"/>
            <a:ext cx="3304032" cy="301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Rectangle 15"/>
          <p:cNvSpPr/>
          <p:nvPr/>
        </p:nvSpPr>
        <p:spPr>
          <a:xfrm>
            <a:off x="5348438" y="6012975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48438" y="5418615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18" name="Group 17"/>
          <p:cNvGrpSpPr/>
          <p:nvPr/>
        </p:nvGrpSpPr>
        <p:grpSpPr>
          <a:xfrm rot="10800000">
            <a:off x="5348438" y="4543839"/>
            <a:ext cx="3304032" cy="874776"/>
            <a:chOff x="4800600" y="1807464"/>
            <a:chExt cx="3304032" cy="874776"/>
          </a:xfrm>
        </p:grpSpPr>
        <p:sp>
          <p:nvSpPr>
            <p:cNvPr id="19" name="Rectangle 18"/>
            <p:cNvSpPr/>
            <p:nvPr/>
          </p:nvSpPr>
          <p:spPr>
            <a:xfrm>
              <a:off x="4800600" y="2401824"/>
              <a:ext cx="3304032" cy="280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482550" y="4543838"/>
            <a:ext cx="192024" cy="987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Rectangle 21"/>
          <p:cNvSpPr/>
          <p:nvPr/>
        </p:nvSpPr>
        <p:spPr>
          <a:xfrm>
            <a:off x="8176982" y="4543838"/>
            <a:ext cx="158496" cy="4389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Rectangle 22"/>
          <p:cNvSpPr/>
          <p:nvPr/>
        </p:nvSpPr>
        <p:spPr>
          <a:xfrm flipV="1">
            <a:off x="5377394" y="4423442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Rectangle 23"/>
          <p:cNvSpPr/>
          <p:nvPr/>
        </p:nvSpPr>
        <p:spPr>
          <a:xfrm flipV="1">
            <a:off x="7864562" y="4391438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25" name="Group 24"/>
          <p:cNvGrpSpPr/>
          <p:nvPr/>
        </p:nvGrpSpPr>
        <p:grpSpPr>
          <a:xfrm rot="10800000">
            <a:off x="5348437" y="2824767"/>
            <a:ext cx="3304032" cy="1417320"/>
            <a:chOff x="7744968" y="2282951"/>
            <a:chExt cx="3304032" cy="1417320"/>
          </a:xfrm>
        </p:grpSpPr>
        <p:sp>
          <p:nvSpPr>
            <p:cNvPr id="26" name="Rectangle 25"/>
            <p:cNvSpPr/>
            <p:nvPr/>
          </p:nvSpPr>
          <p:spPr>
            <a:xfrm>
              <a:off x="7744968" y="2877311"/>
              <a:ext cx="3304032" cy="822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CIS (Si + Metals)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744968" y="2282951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CIS backend (Metals/landing pads)</a:t>
              </a: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4032985" y="3234088"/>
            <a:ext cx="1097280" cy="385011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8797491" y="2291164"/>
            <a:ext cx="633982" cy="674453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361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920" y="3346704"/>
            <a:ext cx="3304032" cy="301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 3"/>
          <p:cNvSpPr/>
          <p:nvPr/>
        </p:nvSpPr>
        <p:spPr>
          <a:xfrm>
            <a:off x="121920" y="5117591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" y="4523231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6" name="Group 5"/>
          <p:cNvGrpSpPr/>
          <p:nvPr/>
        </p:nvGrpSpPr>
        <p:grpSpPr>
          <a:xfrm rot="10800000">
            <a:off x="121920" y="3648455"/>
            <a:ext cx="3304032" cy="874776"/>
            <a:chOff x="4800600" y="1807464"/>
            <a:chExt cx="3304032" cy="874776"/>
          </a:xfrm>
        </p:grpSpPr>
        <p:sp>
          <p:nvSpPr>
            <p:cNvPr id="7" name="Rectangle 6"/>
            <p:cNvSpPr/>
            <p:nvPr/>
          </p:nvSpPr>
          <p:spPr>
            <a:xfrm>
              <a:off x="4800600" y="2401824"/>
              <a:ext cx="3304032" cy="280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56032" y="3648454"/>
            <a:ext cx="192024" cy="987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2950464" y="3648454"/>
            <a:ext cx="158496" cy="4389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 10"/>
          <p:cNvSpPr/>
          <p:nvPr/>
        </p:nvSpPr>
        <p:spPr>
          <a:xfrm flipV="1">
            <a:off x="150876" y="3528058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flipV="1">
            <a:off x="2638044" y="3496054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5" name="Group 14"/>
          <p:cNvGrpSpPr/>
          <p:nvPr/>
        </p:nvGrpSpPr>
        <p:grpSpPr>
          <a:xfrm rot="10800000">
            <a:off x="121919" y="1929383"/>
            <a:ext cx="3304032" cy="1417320"/>
            <a:chOff x="7744968" y="2282951"/>
            <a:chExt cx="3304032" cy="1417320"/>
          </a:xfrm>
        </p:grpSpPr>
        <p:sp>
          <p:nvSpPr>
            <p:cNvPr id="13" name="Rectangle 12"/>
            <p:cNvSpPr/>
            <p:nvPr/>
          </p:nvSpPr>
          <p:spPr>
            <a:xfrm>
              <a:off x="7744968" y="2877311"/>
              <a:ext cx="3304032" cy="822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CIS (Si + CMOS)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44968" y="2282951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CIS backend (Metals/landing pads)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8708136" y="3346704"/>
            <a:ext cx="3304032" cy="301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ectangle 16"/>
          <p:cNvSpPr/>
          <p:nvPr/>
        </p:nvSpPr>
        <p:spPr>
          <a:xfrm>
            <a:off x="8708136" y="5117591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08136" y="4523231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19" name="Group 18"/>
          <p:cNvGrpSpPr/>
          <p:nvPr/>
        </p:nvGrpSpPr>
        <p:grpSpPr>
          <a:xfrm rot="10800000">
            <a:off x="8708136" y="3648455"/>
            <a:ext cx="3304032" cy="874776"/>
            <a:chOff x="4800600" y="1807464"/>
            <a:chExt cx="3304032" cy="874776"/>
          </a:xfrm>
        </p:grpSpPr>
        <p:sp>
          <p:nvSpPr>
            <p:cNvPr id="20" name="Rectangle 19"/>
            <p:cNvSpPr/>
            <p:nvPr/>
          </p:nvSpPr>
          <p:spPr>
            <a:xfrm>
              <a:off x="4800600" y="2401824"/>
              <a:ext cx="3304032" cy="280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42248" y="3648454"/>
            <a:ext cx="192024" cy="987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Rectangle 22"/>
          <p:cNvSpPr/>
          <p:nvPr/>
        </p:nvSpPr>
        <p:spPr>
          <a:xfrm>
            <a:off x="11536680" y="3648454"/>
            <a:ext cx="158496" cy="4389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Rectangle 23"/>
          <p:cNvSpPr/>
          <p:nvPr/>
        </p:nvSpPr>
        <p:spPr>
          <a:xfrm flipV="1">
            <a:off x="8737092" y="3528058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Rectangle 24"/>
          <p:cNvSpPr/>
          <p:nvPr/>
        </p:nvSpPr>
        <p:spPr>
          <a:xfrm flipV="1">
            <a:off x="11224260" y="3496054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26" name="Group 25"/>
          <p:cNvGrpSpPr/>
          <p:nvPr/>
        </p:nvGrpSpPr>
        <p:grpSpPr>
          <a:xfrm rot="10800000">
            <a:off x="8708135" y="2386583"/>
            <a:ext cx="3304032" cy="960120"/>
            <a:chOff x="7744968" y="2282951"/>
            <a:chExt cx="3304032" cy="960120"/>
          </a:xfrm>
        </p:grpSpPr>
        <p:sp>
          <p:nvSpPr>
            <p:cNvPr id="27" name="Rectangle 26"/>
            <p:cNvSpPr/>
            <p:nvPr/>
          </p:nvSpPr>
          <p:spPr>
            <a:xfrm>
              <a:off x="7744968" y="2877311"/>
              <a:ext cx="3304032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CIS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744968" y="2282951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CIS backend (Metals/landing pads)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8985503" y="2529837"/>
            <a:ext cx="158497" cy="9982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Rectangle 29"/>
          <p:cNvSpPr/>
          <p:nvPr/>
        </p:nvSpPr>
        <p:spPr>
          <a:xfrm>
            <a:off x="11679935" y="2529838"/>
            <a:ext cx="158496" cy="4389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Rectangle 30"/>
          <p:cNvSpPr/>
          <p:nvPr/>
        </p:nvSpPr>
        <p:spPr>
          <a:xfrm flipV="1">
            <a:off x="8880347" y="2409442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Rectangle 31"/>
          <p:cNvSpPr/>
          <p:nvPr/>
        </p:nvSpPr>
        <p:spPr>
          <a:xfrm flipV="1">
            <a:off x="11367515" y="2377438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Rectangle 32"/>
          <p:cNvSpPr/>
          <p:nvPr/>
        </p:nvSpPr>
        <p:spPr>
          <a:xfrm>
            <a:off x="9674352" y="2377438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Rectangle 37"/>
          <p:cNvSpPr/>
          <p:nvPr/>
        </p:nvSpPr>
        <p:spPr>
          <a:xfrm>
            <a:off x="9826752" y="2392678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Rectangle 38"/>
          <p:cNvSpPr/>
          <p:nvPr/>
        </p:nvSpPr>
        <p:spPr>
          <a:xfrm>
            <a:off x="10009632" y="2374390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0" name="Rectangle 39"/>
          <p:cNvSpPr/>
          <p:nvPr/>
        </p:nvSpPr>
        <p:spPr>
          <a:xfrm>
            <a:off x="10162032" y="2371342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1" name="Rectangle 40"/>
          <p:cNvSpPr/>
          <p:nvPr/>
        </p:nvSpPr>
        <p:spPr>
          <a:xfrm>
            <a:off x="10338816" y="2383534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2" name="Rectangle 41"/>
          <p:cNvSpPr/>
          <p:nvPr/>
        </p:nvSpPr>
        <p:spPr>
          <a:xfrm>
            <a:off x="10491216" y="2398774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3" name="Rectangle 42"/>
          <p:cNvSpPr/>
          <p:nvPr/>
        </p:nvSpPr>
        <p:spPr>
          <a:xfrm>
            <a:off x="10674096" y="2380486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4" name="Rectangle 43"/>
          <p:cNvSpPr/>
          <p:nvPr/>
        </p:nvSpPr>
        <p:spPr>
          <a:xfrm>
            <a:off x="10826496" y="2395726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5" name="Rectangle 44"/>
          <p:cNvSpPr/>
          <p:nvPr/>
        </p:nvSpPr>
        <p:spPr>
          <a:xfrm>
            <a:off x="4436363" y="3346704"/>
            <a:ext cx="3304032" cy="301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6" name="Rectangle 45"/>
          <p:cNvSpPr/>
          <p:nvPr/>
        </p:nvSpPr>
        <p:spPr>
          <a:xfrm>
            <a:off x="4436363" y="5117591"/>
            <a:ext cx="3276600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ISP (Si + CMOS)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436363" y="4523231"/>
            <a:ext cx="3304032" cy="658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ISP backend (Metals/landing pad)</a:t>
            </a:r>
          </a:p>
        </p:txBody>
      </p:sp>
      <p:grpSp>
        <p:nvGrpSpPr>
          <p:cNvPr id="48" name="Group 47"/>
          <p:cNvGrpSpPr/>
          <p:nvPr/>
        </p:nvGrpSpPr>
        <p:grpSpPr>
          <a:xfrm rot="10800000">
            <a:off x="4436363" y="3648455"/>
            <a:ext cx="3304032" cy="874776"/>
            <a:chOff x="4800600" y="1807464"/>
            <a:chExt cx="3304032" cy="874776"/>
          </a:xfrm>
        </p:grpSpPr>
        <p:sp>
          <p:nvSpPr>
            <p:cNvPr id="49" name="Rectangle 48"/>
            <p:cNvSpPr/>
            <p:nvPr/>
          </p:nvSpPr>
          <p:spPr>
            <a:xfrm>
              <a:off x="4800600" y="2401824"/>
              <a:ext cx="3304032" cy="280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DRAM (Si + CMOS)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800600" y="1807464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DRAM backend (Metals/landing pads)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4570475" y="3648454"/>
            <a:ext cx="192024" cy="987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2" name="Rectangle 51"/>
          <p:cNvSpPr/>
          <p:nvPr/>
        </p:nvSpPr>
        <p:spPr>
          <a:xfrm>
            <a:off x="7264907" y="3648454"/>
            <a:ext cx="158496" cy="4389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3" name="Rectangle 52"/>
          <p:cNvSpPr/>
          <p:nvPr/>
        </p:nvSpPr>
        <p:spPr>
          <a:xfrm flipV="1">
            <a:off x="4465319" y="3528058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4" name="Rectangle 53"/>
          <p:cNvSpPr/>
          <p:nvPr/>
        </p:nvSpPr>
        <p:spPr>
          <a:xfrm flipV="1">
            <a:off x="6952487" y="3496054"/>
            <a:ext cx="62484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55" name="Group 54"/>
          <p:cNvGrpSpPr/>
          <p:nvPr/>
        </p:nvGrpSpPr>
        <p:grpSpPr>
          <a:xfrm rot="10800000">
            <a:off x="4436362" y="2386583"/>
            <a:ext cx="3304032" cy="960120"/>
            <a:chOff x="7744968" y="2282951"/>
            <a:chExt cx="3304032" cy="960120"/>
          </a:xfrm>
        </p:grpSpPr>
        <p:sp>
          <p:nvSpPr>
            <p:cNvPr id="56" name="Rectangle 55"/>
            <p:cNvSpPr/>
            <p:nvPr/>
          </p:nvSpPr>
          <p:spPr>
            <a:xfrm>
              <a:off x="7744968" y="2877311"/>
              <a:ext cx="3304032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CIS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744968" y="2282951"/>
              <a:ext cx="3304032" cy="6583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CIS backend (Metals/landing pads)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5402579" y="2377438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3" name="Rectangle 62"/>
          <p:cNvSpPr/>
          <p:nvPr/>
        </p:nvSpPr>
        <p:spPr>
          <a:xfrm>
            <a:off x="5554979" y="2392678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4" name="Rectangle 63"/>
          <p:cNvSpPr/>
          <p:nvPr/>
        </p:nvSpPr>
        <p:spPr>
          <a:xfrm>
            <a:off x="5737859" y="2374390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5" name="Rectangle 64"/>
          <p:cNvSpPr/>
          <p:nvPr/>
        </p:nvSpPr>
        <p:spPr>
          <a:xfrm>
            <a:off x="5890259" y="2371342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6" name="Rectangle 65"/>
          <p:cNvSpPr/>
          <p:nvPr/>
        </p:nvSpPr>
        <p:spPr>
          <a:xfrm>
            <a:off x="6067043" y="2383534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7" name="Rectangle 66"/>
          <p:cNvSpPr/>
          <p:nvPr/>
        </p:nvSpPr>
        <p:spPr>
          <a:xfrm>
            <a:off x="6219443" y="2398774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8" name="Rectangle 67"/>
          <p:cNvSpPr/>
          <p:nvPr/>
        </p:nvSpPr>
        <p:spPr>
          <a:xfrm>
            <a:off x="6402323" y="2380486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9" name="Rectangle 68"/>
          <p:cNvSpPr/>
          <p:nvPr/>
        </p:nvSpPr>
        <p:spPr>
          <a:xfrm>
            <a:off x="6554723" y="2395726"/>
            <a:ext cx="45719" cy="21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0" name="Right Arrow 69"/>
          <p:cNvSpPr/>
          <p:nvPr/>
        </p:nvSpPr>
        <p:spPr>
          <a:xfrm>
            <a:off x="3520440" y="3864862"/>
            <a:ext cx="694944" cy="30480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1" name="Right Arrow 70"/>
          <p:cNvSpPr/>
          <p:nvPr/>
        </p:nvSpPr>
        <p:spPr>
          <a:xfrm>
            <a:off x="7885177" y="3864862"/>
            <a:ext cx="694944" cy="30480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27586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993477" y="1726425"/>
            <a:ext cx="2198523" cy="50940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6213" y="1123760"/>
            <a:ext cx="3982966" cy="5696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2" y="13418"/>
            <a:ext cx="11433048" cy="959168"/>
          </a:xfrm>
        </p:spPr>
        <p:txBody>
          <a:bodyPr>
            <a:noAutofit/>
          </a:bodyPr>
          <a:lstStyle/>
          <a:p>
            <a:r>
              <a:rPr lang="en-US" sz="3600" b="1" dirty="0"/>
              <a:t>Re-Cap:  Hybrid Bonding (Classification and Implementation)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2" y="1412942"/>
            <a:ext cx="5931331" cy="4737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957" y="4260559"/>
            <a:ext cx="3343628" cy="2475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2133" y="3837285"/>
            <a:ext cx="3773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</a:rPr>
              <a:t>Tezzaron’s</a:t>
            </a:r>
            <a:r>
              <a:rPr lang="en-US" sz="1600" dirty="0">
                <a:solidFill>
                  <a:prstClr val="black"/>
                </a:solidFill>
              </a:rPr>
              <a:t> 8 wafer stack w/ Hybrid Bonding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957" y="1533976"/>
            <a:ext cx="3779520" cy="20174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22133" y="1155077"/>
            <a:ext cx="249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Sony Camera in Samsung S7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2850" y="6399326"/>
            <a:ext cx="183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Intel Confidential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92406" y="1260869"/>
            <a:ext cx="8855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 R&amp;D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1408" t="14001" r="28375" b="18349"/>
          <a:stretch/>
        </p:blipFill>
        <p:spPr>
          <a:xfrm>
            <a:off x="10105099" y="2095757"/>
            <a:ext cx="2034058" cy="1710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0344" y="3806507"/>
            <a:ext cx="181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YMTC </a:t>
            </a:r>
            <a:r>
              <a:rPr lang="en-US" dirty="0" err="1">
                <a:solidFill>
                  <a:prstClr val="black"/>
                </a:solidFill>
              </a:rPr>
              <a:t>XStacking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8050" y="821411"/>
            <a:ext cx="91642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 HVM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2406" y="1773324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3D NAND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93385" y="4432369"/>
            <a:ext cx="22897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CMOS image sensors with DRAM (3 wafer stacking)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Novel 3D integration (monolithic &lt;===&gt; TSV)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Split n Bond (reduce cycle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35630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49" y="0"/>
            <a:ext cx="11239893" cy="73995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Preferred Approach for Shared CMOS (option d’)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CD6-7FE2-48A0-AEC9-FD04C9DB5A6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64068" y="960494"/>
            <a:ext cx="5664200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4280"/>
                </a:solidFill>
                <a:cs typeface="Neo Sans Intel"/>
              </a:rPr>
              <a:t>Architecture Overview</a:t>
            </a:r>
          </a:p>
          <a:p>
            <a:endParaRPr lang="en-US" sz="1600" dirty="0">
              <a:solidFill>
                <a:srgbClr val="004280"/>
              </a:solidFill>
              <a:cs typeface="Neo Sans Int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004280"/>
                </a:solidFill>
                <a:cs typeface="Neo Sans Intel"/>
              </a:rPr>
              <a:t>Array Operation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: CMOS from top wafer drives blocks from both top and bottom wafer (saves CMOS processing steps) </a:t>
            </a:r>
            <a:r>
              <a:rPr lang="en-US" sz="1400" dirty="0">
                <a:solidFill>
                  <a:srgbClr val="004280"/>
                </a:solidFill>
                <a:cs typeface="Neo Sans Intel"/>
                <a:sym typeface="Wingdings" panose="05000000000000000000" pitchFamily="2" charset="2"/>
              </a:rPr>
              <a:t> connected BLs, separate string drivers for top and bottom wafers.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4280"/>
              </a:solidFill>
              <a:cs typeface="Neo Sans Intel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004280"/>
                </a:solidFill>
                <a:cs typeface="Neo Sans Intel"/>
              </a:rPr>
              <a:t>New Process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: via through the bottom of the CMOS (~5um deep, similar to CON3 dimensions: 600nm pitch, 400nm diameter) is required to connect the bottom array.</a:t>
            </a:r>
            <a:endParaRPr lang="en-US" sz="1400" dirty="0">
              <a:solidFill>
                <a:srgbClr val="004280"/>
              </a:solidFill>
              <a:cs typeface="Neo Sans Intel"/>
              <a:sym typeface="Wingdings" panose="05000000000000000000" pitchFamily="2" charset="2"/>
            </a:endParaRPr>
          </a:p>
          <a:p>
            <a:endParaRPr lang="en-US" sz="1400" dirty="0">
              <a:solidFill>
                <a:srgbClr val="FF0000"/>
              </a:solidFill>
              <a:cs typeface="Neo Sans Int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Top Wafer (no change): Array + CMOS + top metals</a:t>
            </a:r>
            <a:br>
              <a:rPr lang="en-US" sz="1400" dirty="0">
                <a:solidFill>
                  <a:srgbClr val="004280"/>
                </a:solidFill>
                <a:cs typeface="Neo Sans Intel"/>
              </a:rPr>
            </a:br>
            <a:endParaRPr lang="en-US" sz="1400" dirty="0">
              <a:solidFill>
                <a:srgbClr val="004280"/>
              </a:solidFill>
              <a:cs typeface="Neo Sans Int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Bottom Wafer: Array + BL metal layer + W0 + Cu1</a:t>
            </a:r>
            <a:br>
              <a:rPr lang="en-US" sz="1400" dirty="0">
                <a:solidFill>
                  <a:srgbClr val="004280"/>
                </a:solidFill>
                <a:cs typeface="Neo Sans Intel"/>
              </a:rPr>
            </a:br>
            <a:endParaRPr lang="en-US" sz="1400" dirty="0">
              <a:solidFill>
                <a:srgbClr val="004280"/>
              </a:solidFill>
              <a:cs typeface="Neo Sans Int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Performance Impact: 2x reduction in RR IOPS and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Seq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 Write BW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4280"/>
              </a:solidFill>
              <a:cs typeface="Neo Sans Int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Chip Layout: appears feasible to fit all CMOS in bottom wafer (N39A density)</a:t>
            </a:r>
            <a:br>
              <a:rPr lang="en-US" sz="1400" dirty="0">
                <a:solidFill>
                  <a:srgbClr val="004280"/>
                </a:solidFill>
                <a:cs typeface="Neo Sans Intel"/>
              </a:rPr>
            </a:br>
            <a:endParaRPr lang="en-US" sz="1400" dirty="0">
              <a:solidFill>
                <a:srgbClr val="004280"/>
              </a:solidFill>
              <a:cs typeface="Neo Sans Int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B050"/>
                </a:solidFill>
                <a:cs typeface="Neo Sans Intel"/>
              </a:rPr>
              <a:t>Total cost savings: 8.1% </a:t>
            </a:r>
            <a:endParaRPr lang="en-US" dirty="0">
              <a:solidFill>
                <a:srgbClr val="00B050"/>
              </a:solidFill>
              <a:cs typeface="Neo Sans Intel"/>
            </a:endParaRPr>
          </a:p>
        </p:txBody>
      </p:sp>
      <p:pic>
        <p:nvPicPr>
          <p:cNvPr id="6" name="Picture 2" descr="cid:image003.jpg@01D42F74.6D839A00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5" y="1579476"/>
            <a:ext cx="5851320" cy="364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5649" y="6280956"/>
            <a:ext cx="196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995210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8481" y="2778082"/>
            <a:ext cx="2815535" cy="90695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Verdana" panose="020B0604030504040204" pitchFamily="34" charset="0"/>
              </a:rPr>
              <a:t>2+ Process Options </a:t>
            </a:r>
            <a:br>
              <a:rPr lang="en-US" sz="2400" dirty="0">
                <a:latin typeface="Verdana" panose="020B0604030504040204" pitchFamily="34" charset="0"/>
              </a:rPr>
            </a:br>
            <a:r>
              <a:rPr lang="en-US" sz="2400" dirty="0">
                <a:latin typeface="Verdana" panose="020B0604030504040204" pitchFamily="34" charset="0"/>
              </a:rPr>
              <a:t>(D), (E), (G) ….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FCD6-7FE2-48A0-AEC9-FD04C9DB5A6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2" descr="cid:image003.jpg@01D42F74.6D839A00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49" y="988632"/>
            <a:ext cx="7925136" cy="493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5649" y="6280956"/>
            <a:ext cx="196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INTEL CONFIDENTIAL</a:t>
            </a:r>
          </a:p>
        </p:txBody>
      </p:sp>
      <p:sp>
        <p:nvSpPr>
          <p:cNvPr id="4" name="Right Brace 3"/>
          <p:cNvSpPr/>
          <p:nvPr/>
        </p:nvSpPr>
        <p:spPr>
          <a:xfrm>
            <a:off x="8270786" y="892350"/>
            <a:ext cx="781774" cy="5197554"/>
          </a:xfrm>
          <a:prstGeom prst="rightBrac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6297" y="152400"/>
            <a:ext cx="11239893" cy="73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>
                <a:latin typeface="Verdana" panose="020B0604030504040204" pitchFamily="34" charset="0"/>
              </a:rPr>
              <a:t>Preferred Structure for Shared CMOS</a:t>
            </a:r>
          </a:p>
        </p:txBody>
      </p:sp>
    </p:spTree>
    <p:extLst>
      <p:ext uri="{BB962C8B-B14F-4D97-AF65-F5344CB8AC3E}">
        <p14:creationId xmlns:p14="http://schemas.microsoft.com/office/powerpoint/2010/main" val="174672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8905" y="645166"/>
            <a:ext cx="296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</a:rPr>
              <a:t>CMOS+Array</a:t>
            </a:r>
            <a:r>
              <a:rPr lang="en-US" dirty="0">
                <a:solidFill>
                  <a:prstClr val="black"/>
                </a:solidFill>
              </a:rPr>
              <a:t> (Wafer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4984" y="712930"/>
            <a:ext cx="196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Array (wafer 2)</a:t>
            </a: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400413" y="1259484"/>
            <a:ext cx="3069556" cy="1232634"/>
            <a:chOff x="223545" y="1768872"/>
            <a:chExt cx="5802821" cy="2332073"/>
          </a:xfrm>
        </p:grpSpPr>
        <p:grpSp>
          <p:nvGrpSpPr>
            <p:cNvPr id="31" name="Group 30"/>
            <p:cNvGrpSpPr/>
            <p:nvPr/>
          </p:nvGrpSpPr>
          <p:grpSpPr>
            <a:xfrm>
              <a:off x="223545" y="1768872"/>
              <a:ext cx="5802821" cy="2060030"/>
              <a:chOff x="223545" y="1768872"/>
              <a:chExt cx="5802821" cy="206003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545" y="1768872"/>
                <a:ext cx="5802821" cy="2039684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71055" y="3587892"/>
                <a:ext cx="202105" cy="22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96629" y="3587893"/>
                <a:ext cx="256315" cy="220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121589" y="3587893"/>
                <a:ext cx="256315" cy="220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flipV="1">
                <a:off x="1416741" y="3567545"/>
                <a:ext cx="256315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flipV="1">
                <a:off x="1604710" y="3325524"/>
                <a:ext cx="432143" cy="297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flipV="1">
                <a:off x="2224822" y="3574038"/>
                <a:ext cx="143922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299866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flipV="1">
                <a:off x="3177689" y="3587892"/>
                <a:ext cx="171532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302222" y="3684297"/>
                <a:ext cx="1027328" cy="117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V="1">
                <a:off x="4370021" y="3587892"/>
                <a:ext cx="880852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639388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812094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287140" y="3594385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643562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761540" y="3594385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161969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223545" y="3684297"/>
              <a:ext cx="5802821" cy="4166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Si</a:t>
              </a:r>
            </a:p>
          </p:txBody>
        </p:sp>
      </p:grp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6355156" y="1259484"/>
            <a:ext cx="3124542" cy="979779"/>
            <a:chOff x="3465493" y="3302741"/>
            <a:chExt cx="6717598" cy="210814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2414" y="3302741"/>
              <a:ext cx="6696838" cy="172021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472414" y="5022957"/>
              <a:ext cx="6710677" cy="3879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Si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5493" y="4860056"/>
              <a:ext cx="6710677" cy="1662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prstClr val="white"/>
                  </a:solidFill>
                </a:rPr>
                <a:t>SiO2</a:t>
              </a:r>
            </a:p>
          </p:txBody>
        </p:sp>
      </p:grpSp>
      <p:sp>
        <p:nvSpPr>
          <p:cNvPr id="101" name="Title 1"/>
          <p:cNvSpPr txBox="1">
            <a:spLocks/>
          </p:cNvSpPr>
          <p:nvPr/>
        </p:nvSpPr>
        <p:spPr>
          <a:xfrm>
            <a:off x="345649" y="0"/>
            <a:ext cx="11239893" cy="73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>
                <a:solidFill>
                  <a:srgbClr val="5B9BD5"/>
                </a:solidFill>
                <a:latin typeface="Verdana" panose="020B0604030504040204" pitchFamily="34" charset="0"/>
              </a:rPr>
              <a:t>Process Option D: Hybrid Bonding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0388134" y="6519446"/>
            <a:ext cx="196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INTEL CONFIDENTIAL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937" y="2545198"/>
            <a:ext cx="4386032" cy="1937144"/>
            <a:chOff x="83937" y="2545198"/>
            <a:chExt cx="4386032" cy="1937144"/>
          </a:xfrm>
        </p:grpSpPr>
        <p:grpSp>
          <p:nvGrpSpPr>
            <p:cNvPr id="96" name="Group 95"/>
            <p:cNvGrpSpPr/>
            <p:nvPr/>
          </p:nvGrpSpPr>
          <p:grpSpPr>
            <a:xfrm>
              <a:off x="1400413" y="2545198"/>
              <a:ext cx="3069556" cy="1937144"/>
              <a:chOff x="1601581" y="2260945"/>
              <a:chExt cx="3069556" cy="1937144"/>
            </a:xfrm>
          </p:grpSpPr>
          <p:grpSp>
            <p:nvGrpSpPr>
              <p:cNvPr id="38" name="Group 37"/>
              <p:cNvGrpSpPr>
                <a:grpSpLocks noChangeAspect="1"/>
              </p:cNvGrpSpPr>
              <p:nvPr/>
            </p:nvGrpSpPr>
            <p:grpSpPr>
              <a:xfrm>
                <a:off x="1601581" y="2965455"/>
                <a:ext cx="3069556" cy="1232634"/>
                <a:chOff x="223545" y="1768872"/>
                <a:chExt cx="5802821" cy="2332073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223545" y="1768872"/>
                  <a:ext cx="5802821" cy="2060030"/>
                  <a:chOff x="223545" y="1768872"/>
                  <a:chExt cx="5802821" cy="2060030"/>
                </a:xfrm>
              </p:grpSpPr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23545" y="1768872"/>
                    <a:ext cx="5802821" cy="2039684"/>
                  </a:xfrm>
                  <a:prstGeom prst="rect">
                    <a:avLst/>
                  </a:prstGeom>
                </p:spPr>
              </p:pic>
              <p:sp>
                <p:nvSpPr>
                  <p:cNvPr id="42" name="Rectangle 41"/>
                  <p:cNvSpPr/>
                  <p:nvPr/>
                </p:nvSpPr>
                <p:spPr>
                  <a:xfrm>
                    <a:off x="471055" y="3587892"/>
                    <a:ext cx="202105" cy="2216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796629" y="3587893"/>
                    <a:ext cx="256315" cy="2206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1121589" y="3587893"/>
                    <a:ext cx="256315" cy="2206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 flipV="1">
                    <a:off x="1416741" y="3567545"/>
                    <a:ext cx="256315" cy="2410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 flipV="1">
                    <a:off x="1604710" y="3325524"/>
                    <a:ext cx="432143" cy="29743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 flipV="1">
                    <a:off x="2224822" y="3574038"/>
                    <a:ext cx="143922" cy="2410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2299866" y="3587892"/>
                    <a:ext cx="226864" cy="2206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 flipV="1">
                    <a:off x="3177689" y="3587892"/>
                    <a:ext cx="171532" cy="2410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3302222" y="3684297"/>
                    <a:ext cx="1027328" cy="1173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 flipV="1">
                    <a:off x="4370021" y="3587892"/>
                    <a:ext cx="880852" cy="2410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2639388" y="3587892"/>
                    <a:ext cx="226864" cy="2206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2812094" y="3587892"/>
                    <a:ext cx="226864" cy="2206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3287140" y="3594385"/>
                    <a:ext cx="226864" cy="2206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3643562" y="3587892"/>
                    <a:ext cx="226864" cy="2206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3761540" y="3594385"/>
                    <a:ext cx="226864" cy="2206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4161969" y="3587892"/>
                    <a:ext cx="226864" cy="2206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40" name="Rectangle 39"/>
                <p:cNvSpPr/>
                <p:nvPr/>
              </p:nvSpPr>
              <p:spPr>
                <a:xfrm>
                  <a:off x="223545" y="3684297"/>
                  <a:ext cx="5802821" cy="41664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prstClr val="white"/>
                      </a:solidFill>
                    </a:rPr>
                    <a:t>Si</a:t>
                  </a: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1601581" y="2578769"/>
                <a:ext cx="3069556" cy="4215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prstClr val="white"/>
                    </a:solidFill>
                  </a:rPr>
                  <a:t>Support Wafer</a:t>
                </a:r>
              </a:p>
            </p:txBody>
          </p:sp>
          <p:sp>
            <p:nvSpPr>
              <p:cNvPr id="84" name="Down Arrow 83"/>
              <p:cNvSpPr/>
              <p:nvPr/>
            </p:nvSpPr>
            <p:spPr>
              <a:xfrm>
                <a:off x="2980448" y="2260945"/>
                <a:ext cx="155911" cy="288685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3937" y="3284613"/>
              <a:ext cx="1305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Temp bond support wafer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5280" y="4540577"/>
            <a:ext cx="4374689" cy="1918760"/>
            <a:chOff x="95280" y="4540577"/>
            <a:chExt cx="4374689" cy="1918760"/>
          </a:xfrm>
        </p:grpSpPr>
        <p:grpSp>
          <p:nvGrpSpPr>
            <p:cNvPr id="97" name="Group 96"/>
            <p:cNvGrpSpPr/>
            <p:nvPr/>
          </p:nvGrpSpPr>
          <p:grpSpPr>
            <a:xfrm>
              <a:off x="1400413" y="4540577"/>
              <a:ext cx="3069556" cy="1918760"/>
              <a:chOff x="1601581" y="4256324"/>
              <a:chExt cx="3069556" cy="191876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601581" y="5086241"/>
                <a:ext cx="3069556" cy="1088843"/>
                <a:chOff x="223545" y="1768872"/>
                <a:chExt cx="5802821" cy="2060030"/>
              </a:xfrm>
            </p:grpSpPr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3545" y="1768872"/>
                  <a:ext cx="5802821" cy="2039684"/>
                </a:xfrm>
                <a:prstGeom prst="rect">
                  <a:avLst/>
                </a:prstGeom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471055" y="3587892"/>
                  <a:ext cx="202105" cy="2216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79662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12158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 flipV="1">
                  <a:off x="1416741" y="3567545"/>
                  <a:ext cx="256315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 flipV="1">
                  <a:off x="1604710" y="3325524"/>
                  <a:ext cx="432143" cy="2974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 flipV="1">
                  <a:off x="2224822" y="3574038"/>
                  <a:ext cx="14392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2299866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 flipV="1">
                  <a:off x="3177689" y="3587892"/>
                  <a:ext cx="17153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3302222" y="3684297"/>
                  <a:ext cx="1027328" cy="117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 flipV="1">
                  <a:off x="4370021" y="3587892"/>
                  <a:ext cx="88085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2639388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2812094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32871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3643562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37615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4161969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9" name="Rectangle 78"/>
              <p:cNvSpPr/>
              <p:nvPr/>
            </p:nvSpPr>
            <p:spPr>
              <a:xfrm>
                <a:off x="1601581" y="4699555"/>
                <a:ext cx="3069556" cy="4215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white"/>
                    </a:solidFill>
                  </a:rPr>
                  <a:t>Support Wafer</a:t>
                </a:r>
              </a:p>
            </p:txBody>
          </p:sp>
          <p:sp>
            <p:nvSpPr>
              <p:cNvPr id="80" name="Down Arrow 79"/>
              <p:cNvSpPr/>
              <p:nvPr/>
            </p:nvSpPr>
            <p:spPr>
              <a:xfrm>
                <a:off x="3008342" y="4256324"/>
                <a:ext cx="155911" cy="288685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95280" y="5511601"/>
              <a:ext cx="13051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Thin Si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85517" y="4983808"/>
            <a:ext cx="4178586" cy="1599644"/>
            <a:chOff x="4485517" y="4983808"/>
            <a:chExt cx="4178586" cy="1599644"/>
          </a:xfrm>
        </p:grpSpPr>
        <p:grpSp>
          <p:nvGrpSpPr>
            <p:cNvPr id="99" name="Group 98"/>
            <p:cNvGrpSpPr/>
            <p:nvPr/>
          </p:nvGrpSpPr>
          <p:grpSpPr>
            <a:xfrm>
              <a:off x="4718304" y="4983808"/>
              <a:ext cx="3945799" cy="1599644"/>
              <a:chOff x="4919472" y="4699555"/>
              <a:chExt cx="3945799" cy="159964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795077" y="4699555"/>
                <a:ext cx="3070194" cy="1599644"/>
                <a:chOff x="449436" y="2001982"/>
                <a:chExt cx="4535697" cy="2189229"/>
              </a:xfrm>
            </p:grpSpPr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9436" y="2596919"/>
                  <a:ext cx="4535697" cy="1594292"/>
                </a:xfrm>
                <a:prstGeom prst="rect">
                  <a:avLst/>
                </a:prstGeom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449436" y="2001982"/>
                  <a:ext cx="4535697" cy="62345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prstClr val="white"/>
                      </a:solidFill>
                    </a:rPr>
                    <a:t>Support Wafer</a:t>
                  </a: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449436" y="2001982"/>
                  <a:ext cx="4535697" cy="2160712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8" name="Right Arrow 97"/>
              <p:cNvSpPr/>
              <p:nvPr/>
            </p:nvSpPr>
            <p:spPr>
              <a:xfrm>
                <a:off x="4919472" y="5488958"/>
                <a:ext cx="329184" cy="15289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4485517" y="5280768"/>
              <a:ext cx="11933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Via through Thin Si + Metal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14984" y="2348328"/>
            <a:ext cx="5132653" cy="3053336"/>
            <a:chOff x="6814984" y="2348328"/>
            <a:chExt cx="5132653" cy="3053336"/>
          </a:xfrm>
        </p:grpSpPr>
        <p:grpSp>
          <p:nvGrpSpPr>
            <p:cNvPr id="100" name="Group 99"/>
            <p:cNvGrpSpPr/>
            <p:nvPr/>
          </p:nvGrpSpPr>
          <p:grpSpPr>
            <a:xfrm>
              <a:off x="6814984" y="2348328"/>
              <a:ext cx="5132653" cy="2635482"/>
              <a:chOff x="7016152" y="2064075"/>
              <a:chExt cx="5132653" cy="2635482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7232904" y="2064075"/>
                <a:ext cx="1161288" cy="11637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V="1">
                <a:off x="7016152" y="3381305"/>
                <a:ext cx="1378040" cy="11637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/>
              <p:cNvGrpSpPr/>
              <p:nvPr/>
            </p:nvGrpSpPr>
            <p:grpSpPr>
              <a:xfrm>
                <a:off x="9033010" y="2184165"/>
                <a:ext cx="3115795" cy="2515392"/>
                <a:chOff x="8035042" y="1952914"/>
                <a:chExt cx="4616947" cy="3638139"/>
              </a:xfrm>
            </p:grpSpPr>
            <p:grpSp>
              <p:nvGrpSpPr>
                <p:cNvPr id="88" name="Group 87"/>
                <p:cNvGrpSpPr>
                  <a:grpSpLocks noChangeAspect="1"/>
                </p:cNvGrpSpPr>
                <p:nvPr/>
              </p:nvGrpSpPr>
              <p:grpSpPr>
                <a:xfrm>
                  <a:off x="8035042" y="4142144"/>
                  <a:ext cx="4616947" cy="1448909"/>
                  <a:chOff x="3465493" y="3302741"/>
                  <a:chExt cx="6717598" cy="2108143"/>
                </a:xfrm>
              </p:grpSpPr>
              <p:pic>
                <p:nvPicPr>
                  <p:cNvPr id="89" name="Picture 88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472414" y="3302741"/>
                    <a:ext cx="6696838" cy="1720214"/>
                  </a:xfrm>
                  <a:prstGeom prst="rect">
                    <a:avLst/>
                  </a:prstGeom>
                </p:spPr>
              </p:pic>
              <p:sp>
                <p:nvSpPr>
                  <p:cNvPr id="90" name="Rectangle 89"/>
                  <p:cNvSpPr/>
                  <p:nvPr/>
                </p:nvSpPr>
                <p:spPr>
                  <a:xfrm>
                    <a:off x="3472414" y="5022957"/>
                    <a:ext cx="6710677" cy="387927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b="1" dirty="0">
                        <a:solidFill>
                          <a:prstClr val="white"/>
                        </a:solidFill>
                      </a:rPr>
                      <a:t>Si</a:t>
                    </a:r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3465493" y="4860056"/>
                    <a:ext cx="6710677" cy="166254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b="1" dirty="0">
                        <a:solidFill>
                          <a:prstClr val="white"/>
                        </a:solidFill>
                      </a:rPr>
                      <a:t>SiO2</a:t>
                    </a:r>
                  </a:p>
                </p:txBody>
              </p:sp>
            </p:grpSp>
            <p:grpSp>
              <p:nvGrpSpPr>
                <p:cNvPr id="92" name="Group 91"/>
                <p:cNvGrpSpPr/>
                <p:nvPr/>
              </p:nvGrpSpPr>
              <p:grpSpPr>
                <a:xfrm>
                  <a:off x="8035042" y="1952914"/>
                  <a:ext cx="4535697" cy="2189229"/>
                  <a:chOff x="449436" y="2001982"/>
                  <a:chExt cx="4535697" cy="2189229"/>
                </a:xfrm>
              </p:grpSpPr>
              <p:pic>
                <p:nvPicPr>
                  <p:cNvPr id="93" name="Picture 9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49436" y="2596919"/>
                    <a:ext cx="4535697" cy="1594292"/>
                  </a:xfrm>
                  <a:prstGeom prst="rect">
                    <a:avLst/>
                  </a:prstGeom>
                </p:spPr>
              </p:pic>
              <p:sp>
                <p:nvSpPr>
                  <p:cNvPr id="94" name="Rectangle 93"/>
                  <p:cNvSpPr/>
                  <p:nvPr/>
                </p:nvSpPr>
                <p:spPr>
                  <a:xfrm>
                    <a:off x="449436" y="2001982"/>
                    <a:ext cx="4535697" cy="623454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b="1" dirty="0">
                        <a:solidFill>
                          <a:prstClr val="white"/>
                        </a:solidFill>
                      </a:rPr>
                      <a:t>Support Wafer</a:t>
                    </a: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449436" y="2001982"/>
                    <a:ext cx="4535697" cy="2160712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b="1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105" name="TextBox 104"/>
            <p:cNvSpPr txBox="1"/>
            <p:nvPr/>
          </p:nvSpPr>
          <p:spPr>
            <a:xfrm>
              <a:off x="7018020" y="3292632"/>
              <a:ext cx="11239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Hybrid Bonding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10524" y="5140054"/>
              <a:ext cx="26661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</a:rPr>
                <a:t>+ De-bond Support wafer and expose pads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83394" y="115503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81292" y="286302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1292" y="473503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(3)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522845" y="459363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60565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4749941" y="6519446"/>
            <a:ext cx="196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INTEL CONFIDENTIAL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77667" y="1010926"/>
            <a:ext cx="10355237" cy="4981569"/>
            <a:chOff x="177667" y="1010926"/>
            <a:chExt cx="10355237" cy="4981569"/>
          </a:xfrm>
        </p:grpSpPr>
        <p:sp>
          <p:nvSpPr>
            <p:cNvPr id="7" name="TextBox 6"/>
            <p:cNvSpPr txBox="1"/>
            <p:nvPr/>
          </p:nvSpPr>
          <p:spPr>
            <a:xfrm>
              <a:off x="2464383" y="1010926"/>
              <a:ext cx="683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Array</a:t>
              </a:r>
            </a:p>
          </p:txBody>
        </p:sp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7445227" y="3642993"/>
              <a:ext cx="3069556" cy="1232634"/>
              <a:chOff x="223545" y="1768872"/>
              <a:chExt cx="5802821" cy="2332073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23545" y="1768872"/>
                <a:ext cx="5802821" cy="2060030"/>
                <a:chOff x="223545" y="1768872"/>
                <a:chExt cx="5802821" cy="2060030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3545" y="1768872"/>
                  <a:ext cx="5802821" cy="2039684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471055" y="3587892"/>
                  <a:ext cx="202105" cy="2216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79662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12158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flipV="1">
                  <a:off x="1416741" y="3567545"/>
                  <a:ext cx="256315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 flipV="1">
                  <a:off x="1604710" y="3325524"/>
                  <a:ext cx="432143" cy="2974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 flipV="1">
                  <a:off x="2224822" y="3574038"/>
                  <a:ext cx="14392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299866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 flipV="1">
                  <a:off x="3177689" y="3587892"/>
                  <a:ext cx="17153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302222" y="3684297"/>
                  <a:ext cx="1027328" cy="117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flipV="1">
                  <a:off x="4370021" y="3587892"/>
                  <a:ext cx="88085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2639388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2812094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32871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3643562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37615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161969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223545" y="3684297"/>
                <a:ext cx="5802821" cy="41664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white"/>
                    </a:solidFill>
                  </a:rPr>
                  <a:t>Si</a:t>
                </a:r>
              </a:p>
            </p:txBody>
          </p:sp>
        </p:grpSp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1409496" y="1745385"/>
              <a:ext cx="3124542" cy="979779"/>
              <a:chOff x="3465493" y="3302741"/>
              <a:chExt cx="6717598" cy="2108143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2414" y="3302741"/>
                <a:ext cx="6696838" cy="1720214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3472414" y="5022957"/>
                <a:ext cx="6710677" cy="38792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white"/>
                    </a:solidFill>
                  </a:rPr>
                  <a:t>Si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465493" y="4860056"/>
                <a:ext cx="6710677" cy="16625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prstClr val="white"/>
                    </a:solidFill>
                  </a:rPr>
                  <a:t>SiO2</a:t>
                </a: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494143" y="3268647"/>
              <a:ext cx="3069556" cy="2396153"/>
              <a:chOff x="1601581" y="1658145"/>
              <a:chExt cx="3069556" cy="239615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732508" y="3788234"/>
                <a:ext cx="2528411" cy="266064"/>
                <a:chOff x="471055" y="3325524"/>
                <a:chExt cx="4779818" cy="503378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471055" y="3587892"/>
                  <a:ext cx="202105" cy="2216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9662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12158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 flipV="1">
                  <a:off x="1416741" y="3567545"/>
                  <a:ext cx="256315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 flipV="1">
                  <a:off x="1604710" y="3325524"/>
                  <a:ext cx="432143" cy="2974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 flipV="1">
                  <a:off x="2224822" y="3574038"/>
                  <a:ext cx="14392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2299866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 flipV="1">
                  <a:off x="3177689" y="3587892"/>
                  <a:ext cx="17153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302222" y="3684297"/>
                  <a:ext cx="1027328" cy="117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flipV="1">
                  <a:off x="4370021" y="3587892"/>
                  <a:ext cx="88085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2639388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2812094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2871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3643562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7615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4161969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1601581" y="2578769"/>
                <a:ext cx="3069556" cy="4215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white"/>
                    </a:solidFill>
                  </a:rPr>
                  <a:t>Si</a:t>
                </a:r>
              </a:p>
            </p:txBody>
          </p:sp>
          <p:sp>
            <p:nvSpPr>
              <p:cNvPr id="84" name="Down Arrow 83"/>
              <p:cNvSpPr/>
              <p:nvPr/>
            </p:nvSpPr>
            <p:spPr>
              <a:xfrm>
                <a:off x="2934957" y="1658145"/>
                <a:ext cx="155911" cy="288685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77667" y="4610862"/>
              <a:ext cx="1224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Perm bond Si wafer</a:t>
              </a: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7538948" y="3851920"/>
              <a:ext cx="2528411" cy="1918761"/>
              <a:chOff x="1732508" y="4256324"/>
              <a:chExt cx="2528411" cy="1918761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732508" y="5909021"/>
                <a:ext cx="2528411" cy="266064"/>
                <a:chOff x="471055" y="3325524"/>
                <a:chExt cx="4779818" cy="503378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471055" y="3587892"/>
                  <a:ext cx="202105" cy="2216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79662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12158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 flipV="1">
                  <a:off x="1416741" y="3567545"/>
                  <a:ext cx="256315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 flipV="1">
                  <a:off x="1604710" y="3325524"/>
                  <a:ext cx="432143" cy="2974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 flipV="1">
                  <a:off x="2224822" y="3574038"/>
                  <a:ext cx="14392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2299866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 flipV="1">
                  <a:off x="3177689" y="3587892"/>
                  <a:ext cx="17153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3302222" y="3684297"/>
                  <a:ext cx="1027328" cy="117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 flipV="1">
                  <a:off x="4370021" y="3587892"/>
                  <a:ext cx="88085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2639388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2812094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32871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3643562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37615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4161969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80" name="Down Arrow 79"/>
              <p:cNvSpPr/>
              <p:nvPr/>
            </p:nvSpPr>
            <p:spPr>
              <a:xfrm>
                <a:off x="3008342" y="4256324"/>
                <a:ext cx="155911" cy="288685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6102888" y="4822944"/>
              <a:ext cx="122466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Thin Si,</a:t>
              </a:r>
            </a:p>
            <a:p>
              <a:r>
                <a:rPr lang="en-US" sz="1400" b="1" dirty="0">
                  <a:solidFill>
                    <a:prstClr val="black"/>
                  </a:solidFill>
                </a:rPr>
                <a:t>+CMOS </a:t>
              </a:r>
            </a:p>
            <a:p>
              <a:r>
                <a:rPr lang="en-US" sz="1400" b="1" dirty="0">
                  <a:solidFill>
                    <a:prstClr val="black"/>
                  </a:solidFill>
                </a:rPr>
                <a:t>+Shallow TSV +Array</a:t>
              </a:r>
            </a:p>
            <a:p>
              <a:endParaRPr lang="en-US" sz="14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06" name="Group 105"/>
            <p:cNvGrpSpPr>
              <a:grpSpLocks noChangeAspect="1"/>
            </p:cNvGrpSpPr>
            <p:nvPr/>
          </p:nvGrpSpPr>
          <p:grpSpPr>
            <a:xfrm>
              <a:off x="1482800" y="4633487"/>
              <a:ext cx="3124542" cy="979779"/>
              <a:chOff x="3465493" y="3302741"/>
              <a:chExt cx="6717598" cy="2108143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2414" y="3302741"/>
                <a:ext cx="6696838" cy="1720214"/>
              </a:xfrm>
              <a:prstGeom prst="rect">
                <a:avLst/>
              </a:prstGeom>
            </p:spPr>
          </p:pic>
          <p:sp>
            <p:nvSpPr>
              <p:cNvPr id="108" name="Rectangle 107"/>
              <p:cNvSpPr/>
              <p:nvPr/>
            </p:nvSpPr>
            <p:spPr>
              <a:xfrm>
                <a:off x="3472414" y="5022957"/>
                <a:ext cx="6710677" cy="38792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white"/>
                    </a:solidFill>
                  </a:rPr>
                  <a:t>Si</a:t>
                </a: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465493" y="4860056"/>
                <a:ext cx="6710677" cy="16625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prstClr val="white"/>
                    </a:solidFill>
                  </a:rPr>
                  <a:t>SiO2</a:t>
                </a:r>
              </a:p>
            </p:txBody>
          </p:sp>
        </p:grpSp>
        <p:grpSp>
          <p:nvGrpSpPr>
            <p:cNvPr id="110" name="Group 109"/>
            <p:cNvGrpSpPr>
              <a:grpSpLocks noChangeAspect="1"/>
            </p:cNvGrpSpPr>
            <p:nvPr/>
          </p:nvGrpSpPr>
          <p:grpSpPr>
            <a:xfrm>
              <a:off x="7411581" y="4907241"/>
              <a:ext cx="3121323" cy="978871"/>
              <a:chOff x="3465493" y="3302741"/>
              <a:chExt cx="6710677" cy="2106190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2414" y="3302741"/>
                <a:ext cx="6696838" cy="1720214"/>
              </a:xfrm>
              <a:prstGeom prst="rect">
                <a:avLst/>
              </a:prstGeom>
            </p:spPr>
          </p:pic>
          <p:sp>
            <p:nvSpPr>
              <p:cNvPr id="112" name="Rectangle 111"/>
              <p:cNvSpPr/>
              <p:nvPr/>
            </p:nvSpPr>
            <p:spPr>
              <a:xfrm>
                <a:off x="3465493" y="5021003"/>
                <a:ext cx="6710677" cy="3879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white"/>
                    </a:solidFill>
                  </a:rPr>
                  <a:t>Si</a:t>
                </a: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465493" y="4860056"/>
                <a:ext cx="6710677" cy="16625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prstClr val="white"/>
                    </a:solidFill>
                  </a:rPr>
                  <a:t>SiO2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7982074" y="4584551"/>
              <a:ext cx="45719" cy="31172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9567988" y="4591040"/>
              <a:ext cx="45719" cy="31172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9026327" y="4596889"/>
              <a:ext cx="45719" cy="31172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Arrow 58"/>
            <p:cNvSpPr/>
            <p:nvPr/>
          </p:nvSpPr>
          <p:spPr>
            <a:xfrm>
              <a:off x="5221224" y="4700016"/>
              <a:ext cx="548640" cy="26517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itle 1"/>
          <p:cNvSpPr txBox="1">
            <a:spLocks/>
          </p:cNvSpPr>
          <p:nvPr/>
        </p:nvSpPr>
        <p:spPr>
          <a:xfrm>
            <a:off x="345649" y="0"/>
            <a:ext cx="11239893" cy="73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>
                <a:solidFill>
                  <a:srgbClr val="5B9BD5"/>
                </a:solidFill>
                <a:latin typeface="Verdana" panose="020B0604030504040204" pitchFamily="34" charset="0"/>
              </a:rPr>
              <a:t>Process Option E</a:t>
            </a:r>
          </a:p>
        </p:txBody>
      </p:sp>
    </p:spTree>
    <p:extLst>
      <p:ext uri="{BB962C8B-B14F-4D97-AF65-F5344CB8AC3E}">
        <p14:creationId xmlns:p14="http://schemas.microsoft.com/office/powerpoint/2010/main" val="3333115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91670"/>
            <a:ext cx="11289792" cy="554764"/>
          </a:xfrm>
        </p:spPr>
        <p:txBody>
          <a:bodyPr/>
          <a:lstStyle/>
          <a:p>
            <a:pPr algn="ctr"/>
            <a:r>
              <a:rPr lang="en-US" b="1" dirty="0"/>
              <a:t>Risks with Options (D) and (E)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" y="1121922"/>
            <a:ext cx="5788152" cy="35938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57656" y="606796"/>
            <a:ext cx="2581656" cy="5547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/>
            <a:r>
              <a:rPr lang="en-US" dirty="0"/>
              <a:t>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61577" y="590109"/>
            <a:ext cx="2581656" cy="5547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/>
            <a:r>
              <a:rPr lang="en-US" dirty="0"/>
              <a:t>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955" y="1322424"/>
            <a:ext cx="5660901" cy="27373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144" y="646434"/>
            <a:ext cx="5937504" cy="397128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 10"/>
          <p:cNvSpPr/>
          <p:nvPr/>
        </p:nvSpPr>
        <p:spPr>
          <a:xfrm>
            <a:off x="6254496" y="646434"/>
            <a:ext cx="5937504" cy="380669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57476"/>
              </p:ext>
            </p:extLst>
          </p:nvPr>
        </p:nvGraphicFramePr>
        <p:xfrm>
          <a:off x="126492" y="4995686"/>
          <a:ext cx="5807964" cy="1570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0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Hybrid bonding 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100" b="1" u="none" strike="noStrike" dirty="0">
                          <a:effectLst/>
                        </a:rPr>
                        <a:t>Alignment Capability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100" b="1" u="none" strike="noStrike" dirty="0">
                          <a:effectLst/>
                        </a:rPr>
                        <a:t>Curved</a:t>
                      </a:r>
                      <a:r>
                        <a:rPr lang="en-US" sz="1100" b="1" u="none" strike="noStrike" baseline="0" dirty="0">
                          <a:effectLst/>
                        </a:rPr>
                        <a:t> wafer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100" b="1" u="none" strike="noStrike" dirty="0">
                          <a:effectLst/>
                        </a:rPr>
                        <a:t>Yield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Intel Clear" panose="020B0604020203020204" pitchFamily="34" charset="0"/>
                          <a:ea typeface="Intel Clear" panose="020B0604020203020204" pitchFamily="34" charset="0"/>
                          <a:cs typeface="Intel Clear" panose="020B0604020203020204" pitchFamily="34" charset="0"/>
                        </a:rPr>
                        <a:t>Procure IMEC dedicated HB wafers and work with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Intel Clear" panose="020B0604020203020204" pitchFamily="34" charset="0"/>
                          <a:ea typeface="Intel Clear" panose="020B0604020203020204" pitchFamily="34" charset="0"/>
                          <a:cs typeface="Intel Clear" panose="020B0604020203020204" pitchFamily="34" charset="0"/>
                        </a:rPr>
                        <a:t> EVG?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Intel Clear" panose="020B0604020203020204" pitchFamily="34" charset="0"/>
                          <a:ea typeface="Intel Clear" panose="020B0604020203020204" pitchFamily="34" charset="0"/>
                          <a:cs typeface="Intel Clear" panose="020B0604020203020204" pitchFamily="34" charset="0"/>
                        </a:rPr>
                        <a:t>Join IMEC-3D program?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Intel Clear" panose="020B0604020203020204" pitchFamily="34" charset="0"/>
                        <a:ea typeface="Intel Clear" panose="020B0604020203020204" pitchFamily="34" charset="0"/>
                        <a:cs typeface="Intel Clear" panose="020B0604020203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Fusion Bonding (Temp/Perm) and de-bond/remove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 dirty="0">
                          <a:effectLst/>
                          <a:latin typeface="Intel Clear" panose="020B0604020203020204" pitchFamily="34" charset="0"/>
                          <a:ea typeface="Intel Clear" panose="020B0604020203020204" pitchFamily="34" charset="0"/>
                          <a:cs typeface="Intel Clear" panose="020B0604020203020204" pitchFamily="34" charset="0"/>
                        </a:rPr>
                        <a:t>- EVG/TEL/SUSS demo?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Backside Thinning </a:t>
                      </a:r>
                    </a:p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-  Grind</a:t>
                      </a:r>
                      <a:r>
                        <a:rPr lang="en-US" sz="1100" b="1" u="none" strike="noStrike" baseline="0" dirty="0">
                          <a:effectLst/>
                        </a:rPr>
                        <a:t> / Lap / CMP / Metro</a:t>
                      </a:r>
                      <a:endParaRPr lang="en-US" sz="1100" b="1" u="none" strike="noStrike" dirty="0">
                        <a:effectLst/>
                      </a:endParaRPr>
                    </a:p>
                  </a:txBody>
                  <a:tcPr marL="6350" marR="6350" marT="635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 dirty="0">
                          <a:effectLst/>
                          <a:latin typeface="Intel Clear" panose="020B0604020203020204" pitchFamily="34" charset="0"/>
                          <a:ea typeface="Intel Clear" panose="020B0604020203020204" pitchFamily="34" charset="0"/>
                          <a:cs typeface="Intel Clear" panose="020B0604020203020204" pitchFamily="34" charset="0"/>
                        </a:rPr>
                        <a:t>- demo’s (Disco/AMAT) ?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Shallow</a:t>
                      </a:r>
                      <a:r>
                        <a:rPr lang="en-US" sz="11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TSV (Etch / Insulator/ Metallization)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Intel Clear" panose="020B0604020203020204" pitchFamily="34" charset="0"/>
                          <a:ea typeface="Intel Clear" panose="020B0604020203020204" pitchFamily="34" charset="0"/>
                          <a:cs typeface="Intel Clear" panose="020B0604020203020204" pitchFamily="34" charset="0"/>
                        </a:rPr>
                        <a:t>- demo’s (LAM /AMAT)?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70833"/>
              </p:ext>
            </p:extLst>
          </p:nvPr>
        </p:nvGraphicFramePr>
        <p:xfrm>
          <a:off x="6254496" y="4993649"/>
          <a:ext cx="5928359" cy="133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6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sngStrike" dirty="0">
                          <a:effectLst/>
                        </a:rPr>
                        <a:t>Hybrid bonding </a:t>
                      </a: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Tx/>
                        <a:buChar char="-"/>
                      </a:pP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Fusion</a:t>
                      </a:r>
                      <a:r>
                        <a:rPr lang="en-US" sz="1100" b="1" u="none" strike="noStrike" baseline="0" dirty="0">
                          <a:effectLst/>
                        </a:rPr>
                        <a:t> (perm) Bonding</a:t>
                      </a:r>
                      <a:endParaRPr lang="en-US" sz="1100" b="1" u="none" strike="noStrike" dirty="0">
                        <a:effectLst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EVG/TEL/SUSS demo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Backside Thinning  </a:t>
                      </a:r>
                    </a:p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-  Grind</a:t>
                      </a:r>
                      <a:r>
                        <a:rPr lang="en-US" sz="1100" b="1" u="none" strike="noStrike" baseline="0" dirty="0">
                          <a:effectLst/>
                        </a:rPr>
                        <a:t> / Lap / CMP / Metro</a:t>
                      </a:r>
                      <a:endParaRPr lang="en-US" sz="1100" b="1" u="none" strike="noStrike" dirty="0">
                        <a:effectLst/>
                      </a:endParaRPr>
                    </a:p>
                  </a:txBody>
                  <a:tcPr marL="6350" marR="6350" marT="635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  <a:latin typeface="Intel Clear" panose="020B0604020203020204" pitchFamily="34" charset="0"/>
                          <a:ea typeface="Intel Clear" panose="020B0604020203020204" pitchFamily="34" charset="0"/>
                          <a:cs typeface="Intel Clear" panose="020B0604020203020204" pitchFamily="34" charset="0"/>
                        </a:rPr>
                        <a:t>- demo’s (Disco/AMAT) ?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Shallow</a:t>
                      </a:r>
                      <a:r>
                        <a:rPr lang="en-US" sz="11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TSV (Etch / Insulator/ Metallization)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demo’s (LAM/AMAT)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</a:t>
                      </a:r>
                      <a:r>
                        <a:rPr lang="en-US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Thermal budget on bottom array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internal assessment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Thinned Si for active transistors</a:t>
                      </a:r>
                    </a:p>
                  </a:txBody>
                  <a:tcPr marL="6350" marR="6350" marT="635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Demo +internal assessment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20482" y="4731177"/>
            <a:ext cx="42800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Risk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4954" y="4715786"/>
            <a:ext cx="2837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3370" y="4715786"/>
            <a:ext cx="42800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Risk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66946" y="4700395"/>
            <a:ext cx="2837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Neo Sans Intel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172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4749941" y="6519446"/>
            <a:ext cx="196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INTEL CONFIDENTIAL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256" y="926958"/>
            <a:ext cx="21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Bottom Array (</a:t>
            </a:r>
            <a:r>
              <a:rPr lang="en-US" dirty="0" err="1">
                <a:solidFill>
                  <a:prstClr val="black"/>
                </a:solidFill>
              </a:rPr>
              <a:t>wfr</a:t>
            </a:r>
            <a:r>
              <a:rPr lang="en-US" dirty="0">
                <a:solidFill>
                  <a:prstClr val="black"/>
                </a:solidFill>
              </a:rPr>
              <a:t> 1)</a:t>
            </a: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8917411" y="3679702"/>
            <a:ext cx="3069556" cy="1232634"/>
            <a:chOff x="223545" y="1768872"/>
            <a:chExt cx="5802821" cy="2332073"/>
          </a:xfrm>
        </p:grpSpPr>
        <p:grpSp>
          <p:nvGrpSpPr>
            <p:cNvPr id="31" name="Group 30"/>
            <p:cNvGrpSpPr/>
            <p:nvPr/>
          </p:nvGrpSpPr>
          <p:grpSpPr>
            <a:xfrm>
              <a:off x="223545" y="1768872"/>
              <a:ext cx="5802821" cy="2060030"/>
              <a:chOff x="223545" y="1768872"/>
              <a:chExt cx="5802821" cy="206003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545" y="1768872"/>
                <a:ext cx="5802821" cy="2039684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71055" y="3587892"/>
                <a:ext cx="202105" cy="22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96629" y="3587893"/>
                <a:ext cx="256315" cy="220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121589" y="3587893"/>
                <a:ext cx="256315" cy="220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flipV="1">
                <a:off x="1416741" y="3567545"/>
                <a:ext cx="256315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flipV="1">
                <a:off x="1604710" y="3325524"/>
                <a:ext cx="432143" cy="297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flipV="1">
                <a:off x="2224822" y="3574038"/>
                <a:ext cx="143922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299866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flipV="1">
                <a:off x="3177689" y="3587892"/>
                <a:ext cx="171532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302222" y="3684297"/>
                <a:ext cx="1027328" cy="117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V="1">
                <a:off x="4370021" y="3587892"/>
                <a:ext cx="880852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639388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812094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287140" y="3594385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643562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761540" y="3594385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161969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223545" y="3684297"/>
              <a:ext cx="5802821" cy="4166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Si</a:t>
              </a:r>
            </a:p>
          </p:txBody>
        </p:sp>
      </p:grp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178709" y="1484831"/>
            <a:ext cx="3124542" cy="979779"/>
            <a:chOff x="3465493" y="3302741"/>
            <a:chExt cx="6717598" cy="210814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2414" y="3302741"/>
              <a:ext cx="6696838" cy="172021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472414" y="5022957"/>
              <a:ext cx="6710677" cy="3879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Si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5493" y="4860056"/>
              <a:ext cx="6710677" cy="1662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prstClr val="white"/>
                  </a:solidFill>
                </a:rPr>
                <a:t>SiO2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7814" y="4972907"/>
            <a:ext cx="2528411" cy="266064"/>
            <a:chOff x="471055" y="3325524"/>
            <a:chExt cx="4779818" cy="503378"/>
          </a:xfrm>
        </p:grpSpPr>
        <p:sp>
          <p:nvSpPr>
            <p:cNvPr id="42" name="Rectangle 41"/>
            <p:cNvSpPr/>
            <p:nvPr/>
          </p:nvSpPr>
          <p:spPr>
            <a:xfrm>
              <a:off x="471055" y="3587892"/>
              <a:ext cx="202105" cy="221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6629" y="3587893"/>
              <a:ext cx="256315" cy="220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21589" y="3587893"/>
              <a:ext cx="256315" cy="220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flipV="1">
              <a:off x="1416741" y="3567545"/>
              <a:ext cx="256315" cy="241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flipV="1">
              <a:off x="1604710" y="3325524"/>
              <a:ext cx="432143" cy="297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2224822" y="3574038"/>
              <a:ext cx="143922" cy="241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99866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flipV="1">
              <a:off x="3177689" y="3587892"/>
              <a:ext cx="171532" cy="241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302222" y="3684297"/>
              <a:ext cx="1027328" cy="117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flipV="1">
              <a:off x="4370021" y="3587892"/>
              <a:ext cx="880852" cy="241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639388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812094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87140" y="3594385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643562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61540" y="3594385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161969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40014" y="5441184"/>
            <a:ext cx="3347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Bond and transfer CMOS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9011132" y="5541326"/>
            <a:ext cx="2528411" cy="266064"/>
            <a:chOff x="471055" y="3325524"/>
            <a:chExt cx="4779818" cy="503378"/>
          </a:xfrm>
        </p:grpSpPr>
        <p:sp>
          <p:nvSpPr>
            <p:cNvPr id="63" name="Rectangle 62"/>
            <p:cNvSpPr/>
            <p:nvPr/>
          </p:nvSpPr>
          <p:spPr>
            <a:xfrm>
              <a:off x="471055" y="3587892"/>
              <a:ext cx="202105" cy="221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96629" y="3587893"/>
              <a:ext cx="256315" cy="220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121589" y="3587893"/>
              <a:ext cx="256315" cy="220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flipV="1">
              <a:off x="1416741" y="3567545"/>
              <a:ext cx="256315" cy="241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 flipV="1">
              <a:off x="1604710" y="3325524"/>
              <a:ext cx="432143" cy="297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flipV="1">
              <a:off x="2224822" y="3574038"/>
              <a:ext cx="143922" cy="241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299866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 flipV="1">
              <a:off x="3177689" y="3587892"/>
              <a:ext cx="171532" cy="241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302222" y="3684297"/>
              <a:ext cx="1027328" cy="117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flipV="1">
              <a:off x="4370021" y="3587892"/>
              <a:ext cx="880852" cy="241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639388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812094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287140" y="3594385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643562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761540" y="3594385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161969" y="3587892"/>
              <a:ext cx="226864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9386661" y="6030866"/>
            <a:ext cx="2513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Bond and Transfer Array + CON3 + top metals + Pad</a:t>
            </a:r>
          </a:p>
        </p:txBody>
      </p:sp>
      <p:grpSp>
        <p:nvGrpSpPr>
          <p:cNvPr id="106" name="Group 105"/>
          <p:cNvGrpSpPr>
            <a:grpSpLocks noChangeAspect="1"/>
          </p:cNvGrpSpPr>
          <p:nvPr/>
        </p:nvGrpSpPr>
        <p:grpSpPr>
          <a:xfrm>
            <a:off x="605544" y="4207658"/>
            <a:ext cx="3124542" cy="979779"/>
            <a:chOff x="3465493" y="3302741"/>
            <a:chExt cx="6717598" cy="2108143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2414" y="3302741"/>
              <a:ext cx="6696838" cy="1720214"/>
            </a:xfrm>
            <a:prstGeom prst="rect">
              <a:avLst/>
            </a:prstGeom>
          </p:spPr>
        </p:pic>
        <p:sp>
          <p:nvSpPr>
            <p:cNvPr id="108" name="Rectangle 107"/>
            <p:cNvSpPr/>
            <p:nvPr/>
          </p:nvSpPr>
          <p:spPr>
            <a:xfrm>
              <a:off x="3472414" y="5022957"/>
              <a:ext cx="6710677" cy="3879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Si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465493" y="4860056"/>
              <a:ext cx="6710677" cy="1662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prstClr val="white"/>
                  </a:solidFill>
                </a:rPr>
                <a:t>SiO2</a:t>
              </a:r>
            </a:p>
          </p:txBody>
        </p:sp>
      </p:grp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8883765" y="4943950"/>
            <a:ext cx="3121323" cy="978871"/>
            <a:chOff x="3465493" y="3302741"/>
            <a:chExt cx="6710677" cy="2106190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2414" y="3302741"/>
              <a:ext cx="6696838" cy="1720214"/>
            </a:xfrm>
            <a:prstGeom prst="rect">
              <a:avLst/>
            </a:prstGeom>
          </p:spPr>
        </p:pic>
        <p:sp>
          <p:nvSpPr>
            <p:cNvPr id="112" name="Rectangle 111"/>
            <p:cNvSpPr/>
            <p:nvPr/>
          </p:nvSpPr>
          <p:spPr>
            <a:xfrm>
              <a:off x="3465493" y="5021003"/>
              <a:ext cx="6710677" cy="3879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Si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465493" y="4860056"/>
              <a:ext cx="6710677" cy="1662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prstClr val="white"/>
                  </a:solidFill>
                </a:rPr>
                <a:t>SiO2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454258" y="4621260"/>
            <a:ext cx="45719" cy="3117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1040172" y="4627749"/>
            <a:ext cx="45719" cy="3117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0498511" y="4633598"/>
            <a:ext cx="45719" cy="3117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3877916" y="4357852"/>
            <a:ext cx="548640" cy="26517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345649" y="0"/>
            <a:ext cx="11239893" cy="73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>
                <a:solidFill>
                  <a:srgbClr val="5B9BD5"/>
                </a:solidFill>
                <a:latin typeface="Verdana" panose="020B0604030504040204" pitchFamily="34" charset="0"/>
              </a:rPr>
              <a:t>Process Option G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333464" y="2379952"/>
            <a:ext cx="3069556" cy="220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Si (only CMOS / No metals)</a:t>
            </a:r>
          </a:p>
        </p:txBody>
      </p:sp>
      <p:sp>
        <p:nvSpPr>
          <p:cNvPr id="4" name="Rectangle 3"/>
          <p:cNvSpPr/>
          <p:nvPr/>
        </p:nvSpPr>
        <p:spPr>
          <a:xfrm>
            <a:off x="4333464" y="2201218"/>
            <a:ext cx="3069556" cy="1732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oxide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33464" y="1875577"/>
            <a:ext cx="3069556" cy="325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 Bond Carrier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995091" y="958135"/>
            <a:ext cx="347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CMOS (</a:t>
            </a:r>
            <a:r>
              <a:rPr lang="en-US" dirty="0" err="1">
                <a:solidFill>
                  <a:prstClr val="black"/>
                </a:solidFill>
              </a:rPr>
              <a:t>wfr</a:t>
            </a:r>
            <a:r>
              <a:rPr lang="en-US" dirty="0">
                <a:solidFill>
                  <a:prstClr val="black"/>
                </a:solidFill>
              </a:rPr>
              <a:t> 2)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[Temp Bond and Backside Thinned]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8443915" y="873680"/>
            <a:ext cx="2934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Top Array (</a:t>
            </a:r>
            <a:r>
              <a:rPr lang="en-US" dirty="0" err="1">
                <a:solidFill>
                  <a:prstClr val="black"/>
                </a:solidFill>
              </a:rPr>
              <a:t>wfr</a:t>
            </a:r>
            <a:r>
              <a:rPr lang="en-US" dirty="0">
                <a:solidFill>
                  <a:prstClr val="black"/>
                </a:solidFill>
              </a:rPr>
              <a:t> 3)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[Temp Bond and Si Removed]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424" y="2100650"/>
            <a:ext cx="3147529" cy="665830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8367218" y="1923743"/>
            <a:ext cx="3069556" cy="1732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oxide</a:t>
            </a: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8367218" y="1598102"/>
            <a:ext cx="3069556" cy="325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 Bond Carrier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2429187" y="594556"/>
            <a:ext cx="542065" cy="483792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08046" y="3957722"/>
            <a:ext cx="3069556" cy="220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Si (only CMOS / No metals)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08046" y="3777155"/>
            <a:ext cx="3069556" cy="1732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oxide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603" y="3810118"/>
            <a:ext cx="3219450" cy="1447800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2214273">
            <a:off x="8403058" y="2733949"/>
            <a:ext cx="402336" cy="198833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4848124" y="5512366"/>
            <a:ext cx="2513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Shallow TSV + Metals</a:t>
            </a:r>
          </a:p>
        </p:txBody>
      </p:sp>
    </p:spTree>
    <p:extLst>
      <p:ext uri="{BB962C8B-B14F-4D97-AF65-F5344CB8AC3E}">
        <p14:creationId xmlns:p14="http://schemas.microsoft.com/office/powerpoint/2010/main" val="182958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4749941" y="6519446"/>
            <a:ext cx="196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INTEL CONFIDENTIAL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256" y="926958"/>
            <a:ext cx="21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Bottom Array (</a:t>
            </a:r>
            <a:r>
              <a:rPr lang="en-US" dirty="0" err="1">
                <a:solidFill>
                  <a:prstClr val="black"/>
                </a:solidFill>
              </a:rPr>
              <a:t>wfr</a:t>
            </a:r>
            <a:r>
              <a:rPr lang="en-US" dirty="0">
                <a:solidFill>
                  <a:prstClr val="black"/>
                </a:solidFill>
              </a:rPr>
              <a:t> 1)</a:t>
            </a:r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178709" y="1484831"/>
            <a:ext cx="3124542" cy="979779"/>
            <a:chOff x="3465493" y="3302741"/>
            <a:chExt cx="6717598" cy="210814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2414" y="3302741"/>
              <a:ext cx="6696838" cy="172021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472414" y="5022957"/>
              <a:ext cx="6710677" cy="3879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Si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5493" y="4860056"/>
              <a:ext cx="6710677" cy="1662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prstClr val="white"/>
                  </a:solidFill>
                </a:rPr>
                <a:t>SiO2</a:t>
              </a:r>
            </a:p>
          </p:txBody>
        </p:sp>
      </p:grpSp>
      <p:sp>
        <p:nvSpPr>
          <p:cNvPr id="83" name="Title 1"/>
          <p:cNvSpPr txBox="1">
            <a:spLocks/>
          </p:cNvSpPr>
          <p:nvPr/>
        </p:nvSpPr>
        <p:spPr>
          <a:xfrm>
            <a:off x="345649" y="0"/>
            <a:ext cx="11239893" cy="73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Intel Clear Light" panose="020B04040202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>
                <a:solidFill>
                  <a:srgbClr val="5B9BD5"/>
                </a:solidFill>
                <a:latin typeface="Verdana" panose="020B0604030504040204" pitchFamily="34" charset="0"/>
              </a:rPr>
              <a:t>Process Option G (Build)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333464" y="2379952"/>
            <a:ext cx="3069556" cy="220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Si (only CMOS / No metals)</a:t>
            </a:r>
          </a:p>
        </p:txBody>
      </p:sp>
      <p:sp>
        <p:nvSpPr>
          <p:cNvPr id="4" name="Rectangle 3"/>
          <p:cNvSpPr/>
          <p:nvPr/>
        </p:nvSpPr>
        <p:spPr>
          <a:xfrm>
            <a:off x="4333464" y="2201218"/>
            <a:ext cx="3069556" cy="1732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oxide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33464" y="1875577"/>
            <a:ext cx="3069556" cy="325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 Bond Carrier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995091" y="958135"/>
            <a:ext cx="347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CMOS (</a:t>
            </a:r>
            <a:r>
              <a:rPr lang="en-US" dirty="0" err="1">
                <a:solidFill>
                  <a:prstClr val="black"/>
                </a:solidFill>
              </a:rPr>
              <a:t>wfr</a:t>
            </a:r>
            <a:r>
              <a:rPr lang="en-US" dirty="0">
                <a:solidFill>
                  <a:prstClr val="black"/>
                </a:solidFill>
              </a:rPr>
              <a:t> 2)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[Temp Bond and Backside Thinned]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8443915" y="873680"/>
            <a:ext cx="2934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Top Array (</a:t>
            </a:r>
            <a:r>
              <a:rPr lang="en-US" dirty="0" err="1">
                <a:solidFill>
                  <a:prstClr val="black"/>
                </a:solidFill>
              </a:rPr>
              <a:t>wfr</a:t>
            </a:r>
            <a:r>
              <a:rPr lang="en-US" dirty="0">
                <a:solidFill>
                  <a:prstClr val="black"/>
                </a:solidFill>
              </a:rPr>
              <a:t> 3)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[Temp Bond and Si Removed]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424" y="2100650"/>
            <a:ext cx="3147529" cy="665830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8367218" y="1923743"/>
            <a:ext cx="3069556" cy="1732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oxide</a:t>
            </a: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8367218" y="1598102"/>
            <a:ext cx="3069556" cy="325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 Bond Carrier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6696" y="2742484"/>
            <a:ext cx="4837922" cy="3006477"/>
            <a:chOff x="266696" y="2742484"/>
            <a:chExt cx="4837922" cy="3006477"/>
          </a:xfrm>
        </p:grpSpPr>
        <p:sp>
          <p:nvSpPr>
            <p:cNvPr id="8" name="Left Brace 7"/>
            <p:cNvSpPr/>
            <p:nvPr/>
          </p:nvSpPr>
          <p:spPr>
            <a:xfrm rot="16200000">
              <a:off x="2414624" y="594556"/>
              <a:ext cx="542065" cy="4837922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63548" y="3777155"/>
              <a:ext cx="3124542" cy="1971806"/>
              <a:chOff x="578112" y="3777155"/>
              <a:chExt cx="3124542" cy="1971806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747814" y="4972907"/>
                <a:ext cx="2528411" cy="266064"/>
                <a:chOff x="471055" y="3325524"/>
                <a:chExt cx="4779818" cy="503378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471055" y="3587892"/>
                  <a:ext cx="202105" cy="2216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9662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12158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 flipV="1">
                  <a:off x="1416741" y="3567545"/>
                  <a:ext cx="256315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 flipV="1">
                  <a:off x="1604710" y="3325524"/>
                  <a:ext cx="432143" cy="2974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 flipV="1">
                  <a:off x="2224822" y="3574038"/>
                  <a:ext cx="14392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2299866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 flipV="1">
                  <a:off x="3177689" y="3587892"/>
                  <a:ext cx="17153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302222" y="3684297"/>
                  <a:ext cx="1027328" cy="117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flipV="1">
                  <a:off x="4370021" y="3587892"/>
                  <a:ext cx="88085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2639388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2812094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2871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3643562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7615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4161969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1040014" y="5441184"/>
                <a:ext cx="2283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Bond and transfer CMOS</a:t>
                </a:r>
              </a:p>
            </p:txBody>
          </p:sp>
          <p:grpSp>
            <p:nvGrpSpPr>
              <p:cNvPr id="106" name="Group 105"/>
              <p:cNvGrpSpPr>
                <a:grpSpLocks noChangeAspect="1"/>
              </p:cNvGrpSpPr>
              <p:nvPr/>
            </p:nvGrpSpPr>
            <p:grpSpPr>
              <a:xfrm>
                <a:off x="578112" y="4180226"/>
                <a:ext cx="3124542" cy="979779"/>
                <a:chOff x="3465493" y="3302741"/>
                <a:chExt cx="6717598" cy="2108143"/>
              </a:xfrm>
            </p:grpSpPr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72414" y="3302741"/>
                  <a:ext cx="6696838" cy="1720214"/>
                </a:xfrm>
                <a:prstGeom prst="rect">
                  <a:avLst/>
                </a:prstGeom>
              </p:spPr>
            </p:pic>
            <p:sp>
              <p:nvSpPr>
                <p:cNvPr id="108" name="Rectangle 107"/>
                <p:cNvSpPr/>
                <p:nvPr/>
              </p:nvSpPr>
              <p:spPr>
                <a:xfrm>
                  <a:off x="3472414" y="5022957"/>
                  <a:ext cx="6710677" cy="38792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prstClr val="white"/>
                      </a:solidFill>
                    </a:rPr>
                    <a:t>Si</a:t>
                  </a: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3465493" y="4860056"/>
                  <a:ext cx="6710677" cy="166254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>
                      <a:solidFill>
                        <a:prstClr val="white"/>
                      </a:solidFill>
                    </a:rPr>
                    <a:t>SiO2</a:t>
                  </a:r>
                </a:p>
              </p:txBody>
            </p:sp>
          </p:grpSp>
          <p:sp>
            <p:nvSpPr>
              <p:cNvPr id="132" name="Rectangle 131"/>
              <p:cNvSpPr/>
              <p:nvPr/>
            </p:nvSpPr>
            <p:spPr>
              <a:xfrm>
                <a:off x="608046" y="3957722"/>
                <a:ext cx="3069556" cy="22022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white"/>
                    </a:solidFill>
                  </a:rPr>
                  <a:t>Si (only CMOS / No metals)</a:t>
                </a: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608046" y="3777155"/>
                <a:ext cx="3069556" cy="17324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oxide</a:t>
                </a:r>
                <a:endParaRPr lang="en-US" dirty="0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8403058" y="2733949"/>
            <a:ext cx="3602030" cy="3820137"/>
            <a:chOff x="8403058" y="2733949"/>
            <a:chExt cx="3602030" cy="3820137"/>
          </a:xfrm>
        </p:grpSpPr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8917411" y="3679702"/>
              <a:ext cx="3069556" cy="1232634"/>
              <a:chOff x="223545" y="1768872"/>
              <a:chExt cx="5802821" cy="2332073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23545" y="1768872"/>
                <a:ext cx="5802821" cy="2060030"/>
                <a:chOff x="223545" y="1768872"/>
                <a:chExt cx="5802821" cy="2060030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3545" y="1768872"/>
                  <a:ext cx="5802821" cy="2039684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471055" y="3587892"/>
                  <a:ext cx="202105" cy="2216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79662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121589" y="3587893"/>
                  <a:ext cx="256315" cy="220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flipV="1">
                  <a:off x="1416741" y="3567545"/>
                  <a:ext cx="256315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 flipV="1">
                  <a:off x="1604710" y="3325524"/>
                  <a:ext cx="432143" cy="2974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 flipV="1">
                  <a:off x="2224822" y="3574038"/>
                  <a:ext cx="14392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299866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 flipV="1">
                  <a:off x="3177689" y="3587892"/>
                  <a:ext cx="17153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302222" y="3684297"/>
                  <a:ext cx="1027328" cy="117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flipV="1">
                  <a:off x="4370021" y="3587892"/>
                  <a:ext cx="880852" cy="241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2639388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2812094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32871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3643562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3761540" y="3594385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161969" y="3587892"/>
                  <a:ext cx="226864" cy="220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223545" y="3684297"/>
                <a:ext cx="5802821" cy="41664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white"/>
                    </a:solidFill>
                  </a:rPr>
                  <a:t>Si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9011132" y="5541326"/>
              <a:ext cx="2528411" cy="266064"/>
              <a:chOff x="471055" y="3325524"/>
              <a:chExt cx="4779818" cy="503378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471055" y="3587892"/>
                <a:ext cx="202105" cy="221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96629" y="3587893"/>
                <a:ext cx="256315" cy="220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121589" y="3587893"/>
                <a:ext cx="256315" cy="220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 flipV="1">
                <a:off x="1416741" y="3567545"/>
                <a:ext cx="256315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 flipV="1">
                <a:off x="1604710" y="3325524"/>
                <a:ext cx="432143" cy="297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 flipV="1">
                <a:off x="2224822" y="3574038"/>
                <a:ext cx="143922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99866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 flipV="1">
                <a:off x="3177689" y="3587892"/>
                <a:ext cx="171532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302222" y="3684297"/>
                <a:ext cx="1027328" cy="117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 flipV="1">
                <a:off x="4370021" y="3587892"/>
                <a:ext cx="880852" cy="241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2639388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812094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3287140" y="3594385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643562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761540" y="3594385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161969" y="3587892"/>
                <a:ext cx="226864" cy="220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9386661" y="6030866"/>
              <a:ext cx="25138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Bond and Transfer Array + CON3 + top metals + Pad</a:t>
              </a:r>
            </a:p>
          </p:txBody>
        </p:sp>
        <p:grpSp>
          <p:nvGrpSpPr>
            <p:cNvPr id="110" name="Group 109"/>
            <p:cNvGrpSpPr>
              <a:grpSpLocks noChangeAspect="1"/>
            </p:cNvGrpSpPr>
            <p:nvPr/>
          </p:nvGrpSpPr>
          <p:grpSpPr>
            <a:xfrm>
              <a:off x="8883765" y="4943950"/>
              <a:ext cx="3121323" cy="978871"/>
              <a:chOff x="3465493" y="3302741"/>
              <a:chExt cx="6710677" cy="2106190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2414" y="3302741"/>
                <a:ext cx="6696838" cy="1720214"/>
              </a:xfrm>
              <a:prstGeom prst="rect">
                <a:avLst/>
              </a:prstGeom>
            </p:spPr>
          </p:pic>
          <p:sp>
            <p:nvSpPr>
              <p:cNvPr id="112" name="Rectangle 111"/>
              <p:cNvSpPr/>
              <p:nvPr/>
            </p:nvSpPr>
            <p:spPr>
              <a:xfrm>
                <a:off x="3465493" y="5021003"/>
                <a:ext cx="6710677" cy="3879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white"/>
                    </a:solidFill>
                  </a:rPr>
                  <a:t>Si</a:t>
                </a: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465493" y="4860056"/>
                <a:ext cx="6710677" cy="16625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prstClr val="white"/>
                    </a:solidFill>
                  </a:rPr>
                  <a:t>SiO2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9454258" y="4621260"/>
              <a:ext cx="45719" cy="31172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1040172" y="4627749"/>
              <a:ext cx="45719" cy="31172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0498511" y="4633598"/>
              <a:ext cx="45719" cy="31172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 rot="2214273">
              <a:off x="8403058" y="2733949"/>
              <a:ext cx="402336" cy="1988330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77916" y="3810118"/>
            <a:ext cx="3908137" cy="2010025"/>
            <a:chOff x="3877916" y="3810118"/>
            <a:chExt cx="3908137" cy="2010025"/>
          </a:xfrm>
        </p:grpSpPr>
        <p:sp>
          <p:nvSpPr>
            <p:cNvPr id="59" name="Right Arrow 58"/>
            <p:cNvSpPr/>
            <p:nvPr/>
          </p:nvSpPr>
          <p:spPr>
            <a:xfrm>
              <a:off x="3877916" y="4357852"/>
              <a:ext cx="548640" cy="26517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6603" y="3810118"/>
              <a:ext cx="3219450" cy="1447800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4848124" y="5512366"/>
              <a:ext cx="25138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Shallow TSV + Metals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34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IMEC 3D Hybrid Bonding Test Vehicle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57087"/>
            <a:ext cx="10360152" cy="485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34648"/>
      </p:ext>
    </p:extLst>
  </p:cSld>
  <p:clrMapOvr>
    <a:masterClrMapping/>
  </p:clrMapOvr>
</p:sld>
</file>

<file path=ppt/theme/theme1.xml><?xml version="1.0" encoding="utf-8"?>
<a:theme xmlns:a="http://schemas.openxmlformats.org/drawingml/2006/main" name="nsg small">
  <a:themeElements>
    <a:clrScheme name="Intel New Scheme">
      <a:dk1>
        <a:sysClr val="windowText" lastClr="000000"/>
      </a:dk1>
      <a:lt1>
        <a:sysClr val="window" lastClr="FFFFFF"/>
      </a:lt1>
      <a:dk2>
        <a:srgbClr val="004280"/>
      </a:dk2>
      <a:lt2>
        <a:srgbClr val="B1BABF"/>
      </a:lt2>
      <a:accent1>
        <a:srgbClr val="0071C5"/>
      </a:accent1>
      <a:accent2>
        <a:srgbClr val="00AEEF"/>
      </a:accent2>
      <a:accent3>
        <a:srgbClr val="8DC8E8"/>
      </a:accent3>
      <a:accent4>
        <a:srgbClr val="FFDA00"/>
      </a:accent4>
      <a:accent5>
        <a:srgbClr val="FDB813"/>
      </a:accent5>
      <a:accent6>
        <a:srgbClr val="A6CE39"/>
      </a:accent6>
      <a:hlink>
        <a:srgbClr val="939598"/>
      </a:hlink>
      <a:folHlink>
        <a:srgbClr val="ED1C24"/>
      </a:folHlink>
    </a:clrScheme>
    <a:fontScheme name="Intel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sz="16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600" dirty="0" err="1" smtClean="0">
            <a:solidFill>
              <a:schemeClr val="tx2"/>
            </a:solidFill>
            <a:cs typeface="Neo Sans Inte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sg small" id="{87461443-B8FF-4AA7-B9A1-DDE43D7DB347}" vid="{32AB59ED-A186-45A5-A64D-17A6145328F4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13796</TotalTime>
  <Words>1177</Words>
  <Application>Microsoft Macintosh PowerPoint</Application>
  <PresentationFormat>Widescreen</PresentationFormat>
  <Paragraphs>238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Intel Clear</vt:lpstr>
      <vt:lpstr>Intel Clear Light</vt:lpstr>
      <vt:lpstr>Segoe UI</vt:lpstr>
      <vt:lpstr>Segoe UI Semibold</vt:lpstr>
      <vt:lpstr>Verdana</vt:lpstr>
      <vt:lpstr>Wingdings</vt:lpstr>
      <vt:lpstr>nsg small</vt:lpstr>
      <vt:lpstr>2_Office Theme</vt:lpstr>
      <vt:lpstr>Office Theme</vt:lpstr>
      <vt:lpstr>CHIPKA: Process Options and Risk Assessment</vt:lpstr>
      <vt:lpstr>Preferred Approach for Shared CMOS (option d’) </vt:lpstr>
      <vt:lpstr>2+ Process Options  (D), (E), (G) ….</vt:lpstr>
      <vt:lpstr>PowerPoint Presentation</vt:lpstr>
      <vt:lpstr>PowerPoint Presentation</vt:lpstr>
      <vt:lpstr>Risks with Options (D) and (E)</vt:lpstr>
      <vt:lpstr>PowerPoint Presentation</vt:lpstr>
      <vt:lpstr>PowerPoint Presentation</vt:lpstr>
      <vt:lpstr>Snapshot of IMEC 3D Hybrid Bonding Test Vehicle</vt:lpstr>
      <vt:lpstr>Evidence of TSV Through Fusion Bonded Interface</vt:lpstr>
      <vt:lpstr>PowerPoint Presentation</vt:lpstr>
      <vt:lpstr>Expected Flow for CIS/DRAM/ISP Integration</vt:lpstr>
      <vt:lpstr>Expected FLOW for CIS/DRAM/ISP Integration</vt:lpstr>
      <vt:lpstr>Expected FLOW for CIS/DRAM/ISP Integration</vt:lpstr>
      <vt:lpstr>PowerPoint Presentation</vt:lpstr>
      <vt:lpstr>PowerPoint Presentation</vt:lpstr>
      <vt:lpstr>PowerPoint Presentation</vt:lpstr>
      <vt:lpstr>Re-Cap:  Hybrid Bonding (Classification and Implementation)</vt:lpstr>
    </vt:vector>
  </TitlesOfParts>
  <Company>Intel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Preferred Approach for Shared CMOS (option d’)</dc:title>
  <dc:creator>Majhi, Prashant</dc:creator>
  <cp:keywords>CTPClassification=CTP_NT</cp:keywords>
  <cp:lastModifiedBy>Kau, Derchang</cp:lastModifiedBy>
  <cp:revision>75</cp:revision>
  <dcterms:created xsi:type="dcterms:W3CDTF">2018-08-30T15:53:54Z</dcterms:created>
  <dcterms:modified xsi:type="dcterms:W3CDTF">2021-08-10T05:08:26Z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67312d02-ee80-4eeb-923c-1d5573504148</vt:lpwstr>
  </property>
  <property fmtid="{D5CDD505-2E9C-101B-9397-08002B2CF9AE}" pid="3" name="CTP_TimeStamp">
    <vt:lpwstr>2019-01-21 16:48:40Z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