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7328491" r:id="rId2"/>
    <p:sldId id="2147328488" r:id="rId3"/>
    <p:sldId id="2147328445" r:id="rId4"/>
    <p:sldId id="2147328447" r:id="rId5"/>
    <p:sldId id="2144327646" r:id="rId6"/>
    <p:sldId id="2147328540" r:id="rId7"/>
    <p:sldId id="2134096104" r:id="rId8"/>
    <p:sldId id="2147328448" r:id="rId9"/>
    <p:sldId id="2147328449" r:id="rId10"/>
    <p:sldId id="2147328470" r:id="rId11"/>
    <p:sldId id="2147328723" r:id="rId12"/>
    <p:sldId id="2147328721" r:id="rId13"/>
    <p:sldId id="2147328722" r:id="rId14"/>
    <p:sldId id="2147328724" r:id="rId15"/>
    <p:sldId id="2134096122" r:id="rId16"/>
    <p:sldId id="2147328717" r:id="rId17"/>
    <p:sldId id="2147328478" r:id="rId18"/>
    <p:sldId id="2147328727" r:id="rId19"/>
    <p:sldId id="2147328729" r:id="rId20"/>
    <p:sldId id="2147328401" r:id="rId21"/>
    <p:sldId id="2147328726" r:id="rId22"/>
    <p:sldId id="2147328539" r:id="rId23"/>
    <p:sldId id="376" r:id="rId24"/>
    <p:sldId id="2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14898-51C7-4AE1-AB1B-115C906CE3FB}" v="23" dt="2021-12-03T23:36:02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82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E2A0B9-BF0D-49EB-A28E-25910CCD4A9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AA82936-9B1D-422D-9B0B-37B2BFA15722}">
      <dgm:prSet phldrT="[Text]" custT="1"/>
      <dgm:spPr>
        <a:xfrm>
          <a:off x="2357475" y="64994"/>
          <a:ext cx="1308891" cy="523556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050">
              <a:solidFill>
                <a:srgbClr val="FFFFFF"/>
              </a:solidFill>
              <a:latin typeface="Intel Clear"/>
              <a:ea typeface="+mn-ea"/>
              <a:cs typeface="+mn-cs"/>
            </a:rPr>
            <a:t>C2W Bond (20um die)</a:t>
          </a:r>
        </a:p>
      </dgm:t>
    </dgm:pt>
    <dgm:pt modelId="{4B39ED53-A83D-469E-B0D7-EAAC3709561D}" type="parTrans" cxnId="{F27A80AD-1D54-436E-AAB9-30FC5A52558A}">
      <dgm:prSet/>
      <dgm:spPr/>
      <dgm:t>
        <a:bodyPr/>
        <a:lstStyle/>
        <a:p>
          <a:endParaRPr lang="en-US"/>
        </a:p>
      </dgm:t>
    </dgm:pt>
    <dgm:pt modelId="{AC37FCD4-CFA3-41A2-8AFA-0A096558A14F}" type="sibTrans" cxnId="{F27A80AD-1D54-436E-AAB9-30FC5A52558A}">
      <dgm:prSet/>
      <dgm:spPr/>
      <dgm:t>
        <a:bodyPr/>
        <a:lstStyle/>
        <a:p>
          <a:endParaRPr lang="en-US"/>
        </a:p>
      </dgm:t>
    </dgm:pt>
    <dgm:pt modelId="{87058278-0C05-4B36-B41D-F0A3789D0D8F}">
      <dgm:prSet phldrT="[Text]" custT="1"/>
      <dgm:spPr>
        <a:xfrm>
          <a:off x="3512951" y="71067"/>
          <a:ext cx="1308891" cy="523556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rIns="0"/>
        <a:lstStyle/>
        <a:p>
          <a:pPr>
            <a:buNone/>
          </a:pPr>
          <a:r>
            <a:rPr lang="en-US" sz="9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PECVD </a:t>
          </a:r>
          <a:r>
            <a:rPr lang="en-US" sz="900" dirty="0" err="1">
              <a:solidFill>
                <a:srgbClr val="FFFFFF"/>
              </a:solidFill>
              <a:latin typeface="Intel Clear"/>
              <a:ea typeface="+mn-ea"/>
              <a:cs typeface="+mn-cs"/>
            </a:rPr>
            <a:t>SiOx</a:t>
          </a:r>
          <a:r>
            <a:rPr lang="en-US" sz="9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 Gap Fill, </a:t>
          </a:r>
          <a:r>
            <a:rPr lang="en-US" sz="900" dirty="0" err="1">
              <a:solidFill>
                <a:srgbClr val="FFFFFF"/>
              </a:solidFill>
              <a:latin typeface="Intel Clear"/>
              <a:ea typeface="+mn-ea"/>
              <a:cs typeface="+mn-cs"/>
            </a:rPr>
            <a:t>Backgrind</a:t>
          </a:r>
          <a:endParaRPr lang="en-US" sz="900" dirty="0">
            <a:solidFill>
              <a:srgbClr val="FFFFFF"/>
            </a:solidFill>
            <a:latin typeface="Intel Clear"/>
            <a:ea typeface="+mn-ea"/>
            <a:cs typeface="+mn-cs"/>
          </a:endParaRPr>
        </a:p>
      </dgm:t>
    </dgm:pt>
    <dgm:pt modelId="{B23B9721-920A-40EA-842C-8F7542EACE00}" type="parTrans" cxnId="{910DDB13-A1D1-41FE-9134-878BDCEEF50E}">
      <dgm:prSet/>
      <dgm:spPr/>
      <dgm:t>
        <a:bodyPr/>
        <a:lstStyle/>
        <a:p>
          <a:endParaRPr lang="en-US"/>
        </a:p>
      </dgm:t>
    </dgm:pt>
    <dgm:pt modelId="{4E93E42C-2F26-4494-8753-7760C03CD52E}" type="sibTrans" cxnId="{910DDB13-A1D1-41FE-9134-878BDCEEF50E}">
      <dgm:prSet/>
      <dgm:spPr/>
      <dgm:t>
        <a:bodyPr/>
        <a:lstStyle/>
        <a:p>
          <a:endParaRPr lang="en-US"/>
        </a:p>
      </dgm:t>
    </dgm:pt>
    <dgm:pt modelId="{B3624AB9-9616-4256-BAE3-FF67AD2768E5}">
      <dgm:prSet phldrT="[Text]" custT="1"/>
      <dgm:spPr>
        <a:xfrm>
          <a:off x="0" y="71067"/>
          <a:ext cx="1308891" cy="523556"/>
        </a:xfrm>
        <a:prstGeom prst="chevron">
          <a:avLst/>
        </a:prstGeom>
        <a:gradFill flip="none" rotWithShape="1">
          <a:gsLst>
            <a:gs pos="61000">
              <a:srgbClr val="525252"/>
            </a:gs>
            <a:gs pos="47000">
              <a:srgbClr val="969696"/>
            </a:gs>
            <a:gs pos="0">
              <a:srgbClr val="FF0000"/>
            </a:gs>
            <a:gs pos="100000">
              <a:srgbClr val="525252"/>
            </a:gs>
          </a:gsLst>
          <a:lin ang="16200000" scaled="1"/>
          <a:tileRect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Std </a:t>
          </a:r>
          <a:r>
            <a:rPr lang="en-US" sz="9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Process + TSV &amp; Sort</a:t>
          </a:r>
          <a:endParaRPr lang="en-US" sz="1100" kern="1200" dirty="0">
            <a:solidFill>
              <a:srgbClr val="FFFFFF"/>
            </a:solidFill>
            <a:latin typeface="Intel Clear"/>
            <a:ea typeface="+mn-ea"/>
            <a:cs typeface="+mn-cs"/>
          </a:endParaRPr>
        </a:p>
      </dgm:t>
    </dgm:pt>
    <dgm:pt modelId="{428CCF6F-CFB2-4B37-A265-CC888DA31EC5}" type="parTrans" cxnId="{EBA1B8F8-6572-4D3F-9E57-BE629076BCAB}">
      <dgm:prSet/>
      <dgm:spPr/>
      <dgm:t>
        <a:bodyPr/>
        <a:lstStyle/>
        <a:p>
          <a:endParaRPr lang="en-US"/>
        </a:p>
      </dgm:t>
    </dgm:pt>
    <dgm:pt modelId="{6183927A-3D59-4CBE-81CD-B41B90E23E35}" type="sibTrans" cxnId="{EBA1B8F8-6572-4D3F-9E57-BE629076BCAB}">
      <dgm:prSet/>
      <dgm:spPr/>
      <dgm:t>
        <a:bodyPr/>
        <a:lstStyle/>
        <a:p>
          <a:endParaRPr lang="en-US"/>
        </a:p>
      </dgm:t>
    </dgm:pt>
    <dgm:pt modelId="{61F5B75E-06F5-4425-8E34-40B94FFF4950}">
      <dgm:prSet phldrT="[Text]" custT="1"/>
      <dgm:spPr>
        <a:xfrm>
          <a:off x="1179472" y="64994"/>
          <a:ext cx="1308891" cy="523556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rIns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>
              <a:solidFill>
                <a:srgbClr val="FFFFFF"/>
              </a:solidFill>
              <a:latin typeface="Intel Clear"/>
              <a:ea typeface="+mn-ea"/>
              <a:cs typeface="+mn-cs"/>
            </a:rPr>
            <a:t>Passiv</a:t>
          </a:r>
          <a:r>
            <a:rPr lang="en-US" sz="8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/Bond /</a:t>
          </a:r>
          <a:r>
            <a:rPr lang="en-US" sz="800" kern="1200" dirty="0" err="1">
              <a:solidFill>
                <a:srgbClr val="FFFFFF"/>
              </a:solidFill>
              <a:latin typeface="Intel Clear"/>
              <a:ea typeface="+mn-ea"/>
              <a:cs typeface="+mn-cs"/>
            </a:rPr>
            <a:t>TSVReveal</a:t>
          </a:r>
          <a:r>
            <a:rPr lang="en-US" sz="8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/ HB pads, CMP</a:t>
          </a:r>
          <a:endParaRPr lang="en-US" sz="1050" kern="1200" dirty="0">
            <a:solidFill>
              <a:srgbClr val="FFFFFF"/>
            </a:solidFill>
            <a:latin typeface="Intel Clear"/>
            <a:ea typeface="+mn-ea"/>
            <a:cs typeface="+mn-cs"/>
          </a:endParaRPr>
        </a:p>
      </dgm:t>
    </dgm:pt>
    <dgm:pt modelId="{476AA809-514D-4E1E-BF14-9DB54511DB32}" type="parTrans" cxnId="{B72DD42B-BD3C-49F2-8AAB-9CE894792896}">
      <dgm:prSet/>
      <dgm:spPr/>
      <dgm:t>
        <a:bodyPr/>
        <a:lstStyle/>
        <a:p>
          <a:endParaRPr lang="en-US"/>
        </a:p>
      </dgm:t>
    </dgm:pt>
    <dgm:pt modelId="{9456C3B7-D517-47A7-8334-4A6617E4BC6B}" type="sibTrans" cxnId="{B72DD42B-BD3C-49F2-8AAB-9CE894792896}">
      <dgm:prSet/>
      <dgm:spPr/>
      <dgm:t>
        <a:bodyPr/>
        <a:lstStyle/>
        <a:p>
          <a:endParaRPr lang="en-US"/>
        </a:p>
      </dgm:t>
    </dgm:pt>
    <dgm:pt modelId="{ACB93985-C9D2-4A46-A76A-346F35700EAD}">
      <dgm:prSet phldrT="[Text]" custT="1"/>
      <dgm:spPr>
        <a:xfrm>
          <a:off x="3512951" y="71067"/>
          <a:ext cx="1308891" cy="523556"/>
        </a:xfrm>
        <a:solidFill>
          <a:schemeClr val="tx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rIns="0"/>
        <a:lstStyle/>
        <a:p>
          <a:pPr>
            <a:buNone/>
          </a:pPr>
          <a:r>
            <a:rPr lang="en-US" sz="9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Finish Std Process: Bumps, etc.</a:t>
          </a:r>
        </a:p>
      </dgm:t>
    </dgm:pt>
    <dgm:pt modelId="{F5799599-034E-4A36-B0F2-47D9C546A6FC}" type="parTrans" cxnId="{23E83138-D32B-4C29-8460-CCD9C7BCFD6F}">
      <dgm:prSet/>
      <dgm:spPr/>
      <dgm:t>
        <a:bodyPr/>
        <a:lstStyle/>
        <a:p>
          <a:endParaRPr lang="en-US"/>
        </a:p>
      </dgm:t>
    </dgm:pt>
    <dgm:pt modelId="{C9D16A52-6378-4B63-BB7C-6805A4050CFD}" type="sibTrans" cxnId="{23E83138-D32B-4C29-8460-CCD9C7BCFD6F}">
      <dgm:prSet/>
      <dgm:spPr/>
      <dgm:t>
        <a:bodyPr/>
        <a:lstStyle/>
        <a:p>
          <a:endParaRPr lang="en-US"/>
        </a:p>
      </dgm:t>
    </dgm:pt>
    <dgm:pt modelId="{ADA85533-6586-41FD-9D3C-71DCC7245F51}">
      <dgm:prSet phldrT="[Text]" custT="1"/>
      <dgm:spPr>
        <a:xfrm>
          <a:off x="3512951" y="71067"/>
          <a:ext cx="1308891" cy="523556"/>
        </a:xfr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rIns="0"/>
        <a:lstStyle/>
        <a:p>
          <a:pPr>
            <a:buNone/>
          </a:pPr>
          <a:r>
            <a:rPr lang="en-US" sz="9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Fusion Bond Structural Silicon 2 </a:t>
          </a:r>
        </a:p>
      </dgm:t>
    </dgm:pt>
    <dgm:pt modelId="{4E126EA8-58CD-4229-A071-7D028D1ED12D}" type="parTrans" cxnId="{25465077-ABF9-4155-9DBD-6EDCEBE8B59C}">
      <dgm:prSet/>
      <dgm:spPr/>
      <dgm:t>
        <a:bodyPr/>
        <a:lstStyle/>
        <a:p>
          <a:endParaRPr lang="en-US"/>
        </a:p>
      </dgm:t>
    </dgm:pt>
    <dgm:pt modelId="{269987D2-EA97-4EBF-BD66-9AD8C8275AF3}" type="sibTrans" cxnId="{25465077-ABF9-4155-9DBD-6EDCEBE8B59C}">
      <dgm:prSet/>
      <dgm:spPr/>
      <dgm:t>
        <a:bodyPr/>
        <a:lstStyle/>
        <a:p>
          <a:endParaRPr lang="en-US"/>
        </a:p>
      </dgm:t>
    </dgm:pt>
    <dgm:pt modelId="{2060D124-3984-4391-9A63-13A2A353C786}" type="pres">
      <dgm:prSet presAssocID="{1AE2A0B9-BF0D-49EB-A28E-25910CCD4A9A}" presName="Name0" presStyleCnt="0">
        <dgm:presLayoutVars>
          <dgm:dir/>
          <dgm:animLvl val="lvl"/>
          <dgm:resizeHandles val="exact"/>
        </dgm:presLayoutVars>
      </dgm:prSet>
      <dgm:spPr/>
    </dgm:pt>
    <dgm:pt modelId="{BD444C73-A68A-4A15-90A8-F65C29CA085C}" type="pres">
      <dgm:prSet presAssocID="{B3624AB9-9616-4256-BAE3-FF67AD2768E5}" presName="parTxOnly" presStyleLbl="node1" presStyleIdx="0" presStyleCnt="6" custLinFactX="-5195" custLinFactNeighborX="-100000" custLinFactNeighborY="1160">
        <dgm:presLayoutVars>
          <dgm:chMax val="0"/>
          <dgm:chPref val="0"/>
          <dgm:bulletEnabled val="1"/>
        </dgm:presLayoutVars>
      </dgm:prSet>
      <dgm:spPr/>
    </dgm:pt>
    <dgm:pt modelId="{290F17E3-3828-43F8-A3A7-6F9EA6EE2C55}" type="pres">
      <dgm:prSet presAssocID="{6183927A-3D59-4CBE-81CD-B41B90E23E35}" presName="parTxOnlySpace" presStyleCnt="0"/>
      <dgm:spPr/>
    </dgm:pt>
    <dgm:pt modelId="{1F471B19-6E46-4C8B-80C3-18DD27BCA9F8}" type="pres">
      <dgm:prSet presAssocID="{61F5B75E-06F5-4425-8E34-40B94FFF4950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0EB6EC7A-0427-44F8-A3A8-82B29A377842}" type="pres">
      <dgm:prSet presAssocID="{9456C3B7-D517-47A7-8334-4A6617E4BC6B}" presName="parTxOnlySpace" presStyleCnt="0"/>
      <dgm:spPr/>
    </dgm:pt>
    <dgm:pt modelId="{8352D7C8-87BF-4B4F-BCE4-5D6DF538D735}" type="pres">
      <dgm:prSet presAssocID="{2AA82936-9B1D-422D-9B0B-37B2BFA1572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CC3EA2E-18C1-45D8-AF5E-6B208B9643A0}" type="pres">
      <dgm:prSet presAssocID="{AC37FCD4-CFA3-41A2-8AFA-0A096558A14F}" presName="parTxOnlySpace" presStyleCnt="0"/>
      <dgm:spPr/>
    </dgm:pt>
    <dgm:pt modelId="{9D260E60-896C-42ED-9898-A32D945215C3}" type="pres">
      <dgm:prSet presAssocID="{87058278-0C05-4B36-B41D-F0A3789D0D8F}" presName="parTxOnly" presStyleLbl="node1" presStyleIdx="3" presStyleCnt="6" custLinFactNeighborX="-17210" custLinFactNeighborY="1160">
        <dgm:presLayoutVars>
          <dgm:chMax val="0"/>
          <dgm:chPref val="0"/>
          <dgm:bulletEnabled val="1"/>
        </dgm:presLayoutVars>
      </dgm:prSet>
      <dgm:spPr/>
    </dgm:pt>
    <dgm:pt modelId="{0EDF4763-72F5-4CE3-A6E0-CB1730D2AD12}" type="pres">
      <dgm:prSet presAssocID="{4E93E42C-2F26-4494-8753-7760C03CD52E}" presName="parTxOnlySpace" presStyleCnt="0"/>
      <dgm:spPr/>
    </dgm:pt>
    <dgm:pt modelId="{44DD8B1F-0972-4FB8-A213-DF755F9BD791}" type="pres">
      <dgm:prSet presAssocID="{ADA85533-6586-41FD-9D3C-71DCC7245F51}" presName="parTxOnly" presStyleLbl="node1" presStyleIdx="4" presStyleCnt="6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644E18B9-2A15-4EB9-A366-68DAA65F16CD}" type="pres">
      <dgm:prSet presAssocID="{269987D2-EA97-4EBF-BD66-9AD8C8275AF3}" presName="parTxOnlySpace" presStyleCnt="0"/>
      <dgm:spPr/>
    </dgm:pt>
    <dgm:pt modelId="{65D7F7C2-2B7C-47ED-B92E-4883504ABA08}" type="pres">
      <dgm:prSet presAssocID="{ACB93985-C9D2-4A46-A76A-346F35700EAD}" presName="parTxOnly" presStyleLbl="node1" presStyleIdx="5" presStyleCnt="6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47409605-DC0E-4786-8F2C-3539B0374147}" type="presOf" srcId="{B3624AB9-9616-4256-BAE3-FF67AD2768E5}" destId="{BD444C73-A68A-4A15-90A8-F65C29CA085C}" srcOrd="0" destOrd="0" presId="urn:microsoft.com/office/officeart/2005/8/layout/chevron1"/>
    <dgm:cxn modelId="{9F8D8E09-95FA-432E-B87E-92000228F481}" type="presOf" srcId="{ADA85533-6586-41FD-9D3C-71DCC7245F51}" destId="{44DD8B1F-0972-4FB8-A213-DF755F9BD791}" srcOrd="0" destOrd="0" presId="urn:microsoft.com/office/officeart/2005/8/layout/chevron1"/>
    <dgm:cxn modelId="{910DDB13-A1D1-41FE-9134-878BDCEEF50E}" srcId="{1AE2A0B9-BF0D-49EB-A28E-25910CCD4A9A}" destId="{87058278-0C05-4B36-B41D-F0A3789D0D8F}" srcOrd="3" destOrd="0" parTransId="{B23B9721-920A-40EA-842C-8F7542EACE00}" sibTransId="{4E93E42C-2F26-4494-8753-7760C03CD52E}"/>
    <dgm:cxn modelId="{B72DD42B-BD3C-49F2-8AAB-9CE894792896}" srcId="{1AE2A0B9-BF0D-49EB-A28E-25910CCD4A9A}" destId="{61F5B75E-06F5-4425-8E34-40B94FFF4950}" srcOrd="1" destOrd="0" parTransId="{476AA809-514D-4E1E-BF14-9DB54511DB32}" sibTransId="{9456C3B7-D517-47A7-8334-4A6617E4BC6B}"/>
    <dgm:cxn modelId="{79E6A62F-B68F-42A7-85FF-106B9B309A78}" type="presOf" srcId="{ACB93985-C9D2-4A46-A76A-346F35700EAD}" destId="{65D7F7C2-2B7C-47ED-B92E-4883504ABA08}" srcOrd="0" destOrd="0" presId="urn:microsoft.com/office/officeart/2005/8/layout/chevron1"/>
    <dgm:cxn modelId="{23E83138-D32B-4C29-8460-CCD9C7BCFD6F}" srcId="{1AE2A0B9-BF0D-49EB-A28E-25910CCD4A9A}" destId="{ACB93985-C9D2-4A46-A76A-346F35700EAD}" srcOrd="5" destOrd="0" parTransId="{F5799599-034E-4A36-B0F2-47D9C546A6FC}" sibTransId="{C9D16A52-6378-4B63-BB7C-6805A4050CFD}"/>
    <dgm:cxn modelId="{886D5C46-07FB-4700-A503-74CE9FE6FAF7}" type="presOf" srcId="{1AE2A0B9-BF0D-49EB-A28E-25910CCD4A9A}" destId="{2060D124-3984-4391-9A63-13A2A353C786}" srcOrd="0" destOrd="0" presId="urn:microsoft.com/office/officeart/2005/8/layout/chevron1"/>
    <dgm:cxn modelId="{B9189455-2D40-4F9B-833C-251BCA4F3E33}" type="presOf" srcId="{87058278-0C05-4B36-B41D-F0A3789D0D8F}" destId="{9D260E60-896C-42ED-9898-A32D945215C3}" srcOrd="0" destOrd="0" presId="urn:microsoft.com/office/officeart/2005/8/layout/chevron1"/>
    <dgm:cxn modelId="{25465077-ABF9-4155-9DBD-6EDCEBE8B59C}" srcId="{1AE2A0B9-BF0D-49EB-A28E-25910CCD4A9A}" destId="{ADA85533-6586-41FD-9D3C-71DCC7245F51}" srcOrd="4" destOrd="0" parTransId="{4E126EA8-58CD-4229-A071-7D028D1ED12D}" sibTransId="{269987D2-EA97-4EBF-BD66-9AD8C8275AF3}"/>
    <dgm:cxn modelId="{F0900993-AB97-48FF-B3BD-1DD337AE89DB}" type="presOf" srcId="{2AA82936-9B1D-422D-9B0B-37B2BFA15722}" destId="{8352D7C8-87BF-4B4F-BCE4-5D6DF538D735}" srcOrd="0" destOrd="0" presId="urn:microsoft.com/office/officeart/2005/8/layout/chevron1"/>
    <dgm:cxn modelId="{F27A80AD-1D54-436E-AAB9-30FC5A52558A}" srcId="{1AE2A0B9-BF0D-49EB-A28E-25910CCD4A9A}" destId="{2AA82936-9B1D-422D-9B0B-37B2BFA15722}" srcOrd="2" destOrd="0" parTransId="{4B39ED53-A83D-469E-B0D7-EAAC3709561D}" sibTransId="{AC37FCD4-CFA3-41A2-8AFA-0A096558A14F}"/>
    <dgm:cxn modelId="{E9F65FE9-649A-4E12-8B22-CF7739936825}" type="presOf" srcId="{61F5B75E-06F5-4425-8E34-40B94FFF4950}" destId="{1F471B19-6E46-4C8B-80C3-18DD27BCA9F8}" srcOrd="0" destOrd="0" presId="urn:microsoft.com/office/officeart/2005/8/layout/chevron1"/>
    <dgm:cxn modelId="{EBA1B8F8-6572-4D3F-9E57-BE629076BCAB}" srcId="{1AE2A0B9-BF0D-49EB-A28E-25910CCD4A9A}" destId="{B3624AB9-9616-4256-BAE3-FF67AD2768E5}" srcOrd="0" destOrd="0" parTransId="{428CCF6F-CFB2-4B37-A265-CC888DA31EC5}" sibTransId="{6183927A-3D59-4CBE-81CD-B41B90E23E35}"/>
    <dgm:cxn modelId="{1CE6B2C5-3285-42AE-B78E-3452C65A7F37}" type="presParOf" srcId="{2060D124-3984-4391-9A63-13A2A353C786}" destId="{BD444C73-A68A-4A15-90A8-F65C29CA085C}" srcOrd="0" destOrd="0" presId="urn:microsoft.com/office/officeart/2005/8/layout/chevron1"/>
    <dgm:cxn modelId="{7A917154-37AF-4836-8C71-67C8FB243CC2}" type="presParOf" srcId="{2060D124-3984-4391-9A63-13A2A353C786}" destId="{290F17E3-3828-43F8-A3A7-6F9EA6EE2C55}" srcOrd="1" destOrd="0" presId="urn:microsoft.com/office/officeart/2005/8/layout/chevron1"/>
    <dgm:cxn modelId="{8438A258-93D3-4572-92A9-F972AF3665B2}" type="presParOf" srcId="{2060D124-3984-4391-9A63-13A2A353C786}" destId="{1F471B19-6E46-4C8B-80C3-18DD27BCA9F8}" srcOrd="2" destOrd="0" presId="urn:microsoft.com/office/officeart/2005/8/layout/chevron1"/>
    <dgm:cxn modelId="{14F8B0B1-192B-4F71-94AD-8A8C806251DD}" type="presParOf" srcId="{2060D124-3984-4391-9A63-13A2A353C786}" destId="{0EB6EC7A-0427-44F8-A3A8-82B29A377842}" srcOrd="3" destOrd="0" presId="urn:microsoft.com/office/officeart/2005/8/layout/chevron1"/>
    <dgm:cxn modelId="{139F96B3-4019-4839-AFE2-286DDC553F3B}" type="presParOf" srcId="{2060D124-3984-4391-9A63-13A2A353C786}" destId="{8352D7C8-87BF-4B4F-BCE4-5D6DF538D735}" srcOrd="4" destOrd="0" presId="urn:microsoft.com/office/officeart/2005/8/layout/chevron1"/>
    <dgm:cxn modelId="{630FB8A6-4E72-45C2-9D33-B2294C595985}" type="presParOf" srcId="{2060D124-3984-4391-9A63-13A2A353C786}" destId="{3CC3EA2E-18C1-45D8-AF5E-6B208B9643A0}" srcOrd="5" destOrd="0" presId="urn:microsoft.com/office/officeart/2005/8/layout/chevron1"/>
    <dgm:cxn modelId="{F8569169-48BF-4C31-BB27-8882A7B00B00}" type="presParOf" srcId="{2060D124-3984-4391-9A63-13A2A353C786}" destId="{9D260E60-896C-42ED-9898-A32D945215C3}" srcOrd="6" destOrd="0" presId="urn:microsoft.com/office/officeart/2005/8/layout/chevron1"/>
    <dgm:cxn modelId="{33F09161-F86D-415E-B159-1BBC1DA64777}" type="presParOf" srcId="{2060D124-3984-4391-9A63-13A2A353C786}" destId="{0EDF4763-72F5-4CE3-A6E0-CB1730D2AD12}" srcOrd="7" destOrd="0" presId="urn:microsoft.com/office/officeart/2005/8/layout/chevron1"/>
    <dgm:cxn modelId="{D432B4C9-82F5-4553-8F7E-2009E033560B}" type="presParOf" srcId="{2060D124-3984-4391-9A63-13A2A353C786}" destId="{44DD8B1F-0972-4FB8-A213-DF755F9BD791}" srcOrd="8" destOrd="0" presId="urn:microsoft.com/office/officeart/2005/8/layout/chevron1"/>
    <dgm:cxn modelId="{6B4890B1-AA3A-45A0-8489-2B1A8DA94356}" type="presParOf" srcId="{2060D124-3984-4391-9A63-13A2A353C786}" destId="{644E18B9-2A15-4EB9-A366-68DAA65F16CD}" srcOrd="9" destOrd="0" presId="urn:microsoft.com/office/officeart/2005/8/layout/chevron1"/>
    <dgm:cxn modelId="{5E04F358-D28F-4EB4-A9E2-B2F0AC7021B0}" type="presParOf" srcId="{2060D124-3984-4391-9A63-13A2A353C786}" destId="{65D7F7C2-2B7C-47ED-B92E-4883504ABA0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44C73-A68A-4A15-90A8-F65C29CA085C}">
      <dsp:nvSpPr>
        <dsp:cNvPr id="0" name=""/>
        <dsp:cNvSpPr/>
      </dsp:nvSpPr>
      <dsp:spPr>
        <a:xfrm>
          <a:off x="0" y="113014"/>
          <a:ext cx="1094174" cy="437669"/>
        </a:xfrm>
        <a:prstGeom prst="chevron">
          <a:avLst/>
        </a:prstGeom>
        <a:gradFill flip="none" rotWithShape="1">
          <a:gsLst>
            <a:gs pos="61000">
              <a:srgbClr val="525252"/>
            </a:gs>
            <a:gs pos="47000">
              <a:srgbClr val="969696"/>
            </a:gs>
            <a:gs pos="0">
              <a:srgbClr val="FF0000"/>
            </a:gs>
            <a:gs pos="100000">
              <a:srgbClr val="525252"/>
            </a:gs>
          </a:gsLst>
          <a:lin ang="16200000" scaled="1"/>
          <a:tileRect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Std </a:t>
          </a:r>
          <a:r>
            <a:rPr lang="en-US" sz="9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Process + TSV &amp; Sort</a:t>
          </a:r>
          <a:endParaRPr lang="en-US" sz="1100" kern="1200" dirty="0">
            <a:solidFill>
              <a:srgbClr val="FFFFFF"/>
            </a:solidFill>
            <a:latin typeface="Intel Clear"/>
            <a:ea typeface="+mn-ea"/>
            <a:cs typeface="+mn-cs"/>
          </a:endParaRPr>
        </a:p>
      </dsp:txBody>
      <dsp:txXfrm>
        <a:off x="218835" y="113014"/>
        <a:ext cx="656505" cy="437669"/>
      </dsp:txXfrm>
    </dsp:sp>
    <dsp:sp modelId="{1F471B19-6E46-4C8B-80C3-18DD27BCA9F8}">
      <dsp:nvSpPr>
        <dsp:cNvPr id="0" name=""/>
        <dsp:cNvSpPr/>
      </dsp:nvSpPr>
      <dsp:spPr>
        <a:xfrm>
          <a:off x="987698" y="107937"/>
          <a:ext cx="1094174" cy="437669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" rIns="0" bIns="10668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>
              <a:solidFill>
                <a:srgbClr val="FFFFFF"/>
              </a:solidFill>
              <a:latin typeface="Intel Clear"/>
              <a:ea typeface="+mn-ea"/>
              <a:cs typeface="+mn-cs"/>
            </a:rPr>
            <a:t>Passiv</a:t>
          </a:r>
          <a:r>
            <a:rPr lang="en-US" sz="8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/Bond /</a:t>
          </a:r>
          <a:r>
            <a:rPr lang="en-US" sz="800" kern="1200" dirty="0" err="1">
              <a:solidFill>
                <a:srgbClr val="FFFFFF"/>
              </a:solidFill>
              <a:latin typeface="Intel Clear"/>
              <a:ea typeface="+mn-ea"/>
              <a:cs typeface="+mn-cs"/>
            </a:rPr>
            <a:t>TSVReveal</a:t>
          </a:r>
          <a:r>
            <a:rPr lang="en-US" sz="8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/ HB pads, CMP</a:t>
          </a:r>
          <a:endParaRPr lang="en-US" sz="1050" kern="1200" dirty="0">
            <a:solidFill>
              <a:srgbClr val="FFFFFF"/>
            </a:solidFill>
            <a:latin typeface="Intel Clear"/>
            <a:ea typeface="+mn-ea"/>
            <a:cs typeface="+mn-cs"/>
          </a:endParaRPr>
        </a:p>
      </dsp:txBody>
      <dsp:txXfrm>
        <a:off x="1206533" y="107937"/>
        <a:ext cx="656505" cy="437669"/>
      </dsp:txXfrm>
    </dsp:sp>
    <dsp:sp modelId="{8352D7C8-87BF-4B4F-BCE4-5D6DF538D735}">
      <dsp:nvSpPr>
        <dsp:cNvPr id="0" name=""/>
        <dsp:cNvSpPr/>
      </dsp:nvSpPr>
      <dsp:spPr>
        <a:xfrm>
          <a:off x="1972455" y="107937"/>
          <a:ext cx="1094174" cy="437669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rgbClr val="FFFFFF"/>
              </a:solidFill>
              <a:latin typeface="Intel Clear"/>
              <a:ea typeface="+mn-ea"/>
              <a:cs typeface="+mn-cs"/>
            </a:rPr>
            <a:t>C2W Bond (20um die)</a:t>
          </a:r>
        </a:p>
      </dsp:txBody>
      <dsp:txXfrm>
        <a:off x="2191290" y="107937"/>
        <a:ext cx="656505" cy="437669"/>
      </dsp:txXfrm>
    </dsp:sp>
    <dsp:sp modelId="{9D260E60-896C-42ED-9898-A32D945215C3}">
      <dsp:nvSpPr>
        <dsp:cNvPr id="0" name=""/>
        <dsp:cNvSpPr/>
      </dsp:nvSpPr>
      <dsp:spPr>
        <a:xfrm>
          <a:off x="2938381" y="113014"/>
          <a:ext cx="1094174" cy="437669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002" rIns="0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PECVD </a:t>
          </a:r>
          <a:r>
            <a:rPr lang="en-US" sz="900" kern="1200" dirty="0" err="1">
              <a:solidFill>
                <a:srgbClr val="FFFFFF"/>
              </a:solidFill>
              <a:latin typeface="Intel Clear"/>
              <a:ea typeface="+mn-ea"/>
              <a:cs typeface="+mn-cs"/>
            </a:rPr>
            <a:t>SiOx</a:t>
          </a:r>
          <a:r>
            <a:rPr lang="en-US" sz="9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 Gap Fill, </a:t>
          </a:r>
          <a:r>
            <a:rPr lang="en-US" sz="900" kern="1200" dirty="0" err="1">
              <a:solidFill>
                <a:srgbClr val="FFFFFF"/>
              </a:solidFill>
              <a:latin typeface="Intel Clear"/>
              <a:ea typeface="+mn-ea"/>
              <a:cs typeface="+mn-cs"/>
            </a:rPr>
            <a:t>Backgrind</a:t>
          </a:r>
          <a:endParaRPr lang="en-US" sz="900" kern="1200" dirty="0">
            <a:solidFill>
              <a:srgbClr val="FFFFFF"/>
            </a:solidFill>
            <a:latin typeface="Intel Clear"/>
            <a:ea typeface="+mn-ea"/>
            <a:cs typeface="+mn-cs"/>
          </a:endParaRPr>
        </a:p>
      </dsp:txBody>
      <dsp:txXfrm>
        <a:off x="3157216" y="113014"/>
        <a:ext cx="656505" cy="437669"/>
      </dsp:txXfrm>
    </dsp:sp>
    <dsp:sp modelId="{44DD8B1F-0972-4FB8-A213-DF755F9BD791}">
      <dsp:nvSpPr>
        <dsp:cNvPr id="0" name=""/>
        <dsp:cNvSpPr/>
      </dsp:nvSpPr>
      <dsp:spPr>
        <a:xfrm>
          <a:off x="3941969" y="107937"/>
          <a:ext cx="1094174" cy="437669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002" rIns="0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Fusion Bond Structural Silicon 2 </a:t>
          </a:r>
        </a:p>
      </dsp:txBody>
      <dsp:txXfrm>
        <a:off x="4160804" y="107937"/>
        <a:ext cx="656505" cy="437669"/>
      </dsp:txXfrm>
    </dsp:sp>
    <dsp:sp modelId="{65D7F7C2-2B7C-47ED-B92E-4883504ABA08}">
      <dsp:nvSpPr>
        <dsp:cNvPr id="0" name=""/>
        <dsp:cNvSpPr/>
      </dsp:nvSpPr>
      <dsp:spPr>
        <a:xfrm>
          <a:off x="4926726" y="107937"/>
          <a:ext cx="1094174" cy="43766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002" rIns="0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FFFFFF"/>
              </a:solidFill>
              <a:latin typeface="Intel Clear"/>
              <a:ea typeface="+mn-ea"/>
              <a:cs typeface="+mn-cs"/>
            </a:rPr>
            <a:t>Finish Std Process: Bumps, etc.</a:t>
          </a:r>
        </a:p>
      </dsp:txBody>
      <dsp:txXfrm>
        <a:off x="5145561" y="107937"/>
        <a:ext cx="656505" cy="437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62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3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40189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7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269BB-7AC7-41A6-BC05-71FDAD0FDBA2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Foundry Technology &amp; Engineering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399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4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8B335-02FC-4504-AF46-DF56B2EC52E4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Foundry Technology &amp; Engineering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2233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318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91545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713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Foundry Technology &amp; Engineering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197777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7853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27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045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, Content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230287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775C37-EE38-450C-8269-79E50F8E88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6138" y="2655075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C24117-8044-4F60-A59D-9F61002D6C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3331781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05F9606-8CF6-4C56-B2B6-E8A04B25F1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4294" y="5767077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0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82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4F68-7ADF-455F-9A7A-D8191DE4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3D921-D962-43F2-A9E2-09BA5C69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5EBB9-5DFF-4937-9471-CAE1D081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C168F-C74B-4C28-A654-5CB3C2D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223CF-99C2-464F-8BE0-98840743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84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133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8782901" y="6432517"/>
            <a:ext cx="2298617" cy="4254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461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100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8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1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9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2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2"/>
                </a:solidFill>
              </a:rPr>
              <a:t>Intel Confidential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2005A-EE28-4562-A018-55A90BB1BA11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2"/>
                </a:solidFill>
              </a:rPr>
              <a:t>Foundry Technology &amp; Engineering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085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emf"/><Relationship Id="rId5" Type="http://schemas.openxmlformats.org/officeDocument/2006/relationships/slide" Target="slide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1C1F-CD6A-4A64-A8FE-F635DEDC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14" y="272735"/>
            <a:ext cx="10972801" cy="883673"/>
          </a:xfrm>
        </p:spPr>
        <p:txBody>
          <a:bodyPr/>
          <a:lstStyle/>
          <a:p>
            <a:r>
              <a:rPr lang="en-US" sz="3600" dirty="0"/>
              <a:t>Problem Statement: </a:t>
            </a:r>
            <a:r>
              <a:rPr lang="en-US" sz="2400" dirty="0"/>
              <a:t>Can HBM like multi stack be 3D stacked on XPU?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DA681-18F6-4777-9F40-463B2751A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13" y="1252396"/>
            <a:ext cx="10972801" cy="4724402"/>
          </a:xfrm>
        </p:spPr>
        <p:txBody>
          <a:bodyPr/>
          <a:lstStyle/>
          <a:p>
            <a:r>
              <a:rPr lang="en-US" dirty="0"/>
              <a:t> Typical HBM Stack</a:t>
            </a:r>
          </a:p>
          <a:p>
            <a:r>
              <a:rPr lang="en-US" dirty="0"/>
              <a:t>  HBM* stack scaling w/ </a:t>
            </a:r>
            <a:r>
              <a:rPr lang="en-US" dirty="0" err="1"/>
              <a:t>bumpless</a:t>
            </a:r>
            <a:r>
              <a:rPr lang="en-US" dirty="0"/>
              <a:t> Hybrid Bonding</a:t>
            </a:r>
          </a:p>
          <a:p>
            <a:r>
              <a:rPr lang="en-US" dirty="0"/>
              <a:t>  Potential flow to stack HBM* on XPU in 3D</a:t>
            </a:r>
          </a:p>
          <a:p>
            <a:r>
              <a:rPr lang="en-US" dirty="0"/>
              <a:t>  Collateral info</a:t>
            </a:r>
          </a:p>
          <a:p>
            <a:pPr lvl="1"/>
            <a:r>
              <a:rPr lang="en-US" dirty="0"/>
              <a:t>TSMC SOIC (F2B) for AMD-V Cache</a:t>
            </a:r>
          </a:p>
          <a:p>
            <a:pPr lvl="1"/>
            <a:r>
              <a:rPr lang="en-US" dirty="0"/>
              <a:t>TSMC SOIC F2F in TD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F0F43-F990-4847-97BB-89C59D209188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29738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6615-78D8-4B9E-9796-52C33E90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89F5-2FDE-4A8C-84D7-307B40A00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DD4F6E-C96C-441B-A45B-1A27CEB9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B8F1AC73-7602-4B57-9901-69C26BA6F05C}"/>
              </a:ext>
            </a:extLst>
          </p:cNvPr>
          <p:cNvSpPr/>
          <p:nvPr/>
        </p:nvSpPr>
        <p:spPr>
          <a:xfrm>
            <a:off x="11781036" y="671091"/>
            <a:ext cx="377228" cy="279524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13C97-F4C7-427A-9213-8B51A2C9E764}"/>
              </a:ext>
            </a:extLst>
          </p:cNvPr>
          <p:cNvSpPr txBox="1"/>
          <p:nvPr/>
        </p:nvSpPr>
        <p:spPr>
          <a:xfrm>
            <a:off x="1684421" y="6533063"/>
            <a:ext cx="937757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Tom DeBonis</a:t>
            </a:r>
          </a:p>
        </p:txBody>
      </p:sp>
    </p:spTree>
    <p:extLst>
      <p:ext uri="{BB962C8B-B14F-4D97-AF65-F5344CB8AC3E}">
        <p14:creationId xmlns:p14="http://schemas.microsoft.com/office/powerpoint/2010/main" val="38338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>
            <a:extLst>
              <a:ext uri="{FF2B5EF4-FFF2-40B4-BE49-F238E27FC236}">
                <a16:creationId xmlns:a16="http://schemas.microsoft.com/office/drawing/2014/main" id="{B3559CEF-7E6C-4E49-90DC-EDAED6B736C8}"/>
              </a:ext>
            </a:extLst>
          </p:cNvPr>
          <p:cNvSpPr/>
          <p:nvPr/>
        </p:nvSpPr>
        <p:spPr>
          <a:xfrm>
            <a:off x="3687054" y="2470083"/>
            <a:ext cx="6017764" cy="2371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5194-0D72-4694-A109-F05C29BA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V-Cache + Fusion Bond results in “Monolithic-like” Blocks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48883DA-30CD-498B-9DCF-E61FC051F8F0}"/>
              </a:ext>
            </a:extLst>
          </p:cNvPr>
          <p:cNvSpPr txBox="1"/>
          <p:nvPr/>
        </p:nvSpPr>
        <p:spPr>
          <a:xfrm>
            <a:off x="5078497" y="1047531"/>
            <a:ext cx="2770751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AMD/TSMC V-Cache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403F267-5272-479A-8E73-F2730C2FBD75}"/>
              </a:ext>
            </a:extLst>
          </p:cNvPr>
          <p:cNvSpPr/>
          <p:nvPr/>
        </p:nvSpPr>
        <p:spPr>
          <a:xfrm>
            <a:off x="3698645" y="2649043"/>
            <a:ext cx="5897414" cy="564856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01E9DA-B737-495A-8231-7BB762ED170B}"/>
              </a:ext>
            </a:extLst>
          </p:cNvPr>
          <p:cNvGrpSpPr/>
          <p:nvPr/>
        </p:nvGrpSpPr>
        <p:grpSpPr>
          <a:xfrm>
            <a:off x="3698644" y="3257522"/>
            <a:ext cx="6017906" cy="258805"/>
            <a:chOff x="2663350" y="3957680"/>
            <a:chExt cx="6339017" cy="272615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54769B6-A120-42BD-87D7-3DA505E9FCAE}"/>
                </a:ext>
              </a:extLst>
            </p:cNvPr>
            <p:cNvSpPr/>
            <p:nvPr/>
          </p:nvSpPr>
          <p:spPr>
            <a:xfrm>
              <a:off x="2885772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69FD7F3-445C-4080-A5C3-2DF9F25A4DCF}"/>
                </a:ext>
              </a:extLst>
            </p:cNvPr>
            <p:cNvSpPr/>
            <p:nvPr/>
          </p:nvSpPr>
          <p:spPr>
            <a:xfrm>
              <a:off x="3132908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597EF02-E175-44BE-9675-DEBA74D97D5F}"/>
                </a:ext>
              </a:extLst>
            </p:cNvPr>
            <p:cNvSpPr/>
            <p:nvPr/>
          </p:nvSpPr>
          <p:spPr>
            <a:xfrm>
              <a:off x="3380052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0DB33EA-F8C3-4738-AAD1-D15EC1D7D2BD}"/>
                </a:ext>
              </a:extLst>
            </p:cNvPr>
            <p:cNvSpPr/>
            <p:nvPr/>
          </p:nvSpPr>
          <p:spPr>
            <a:xfrm>
              <a:off x="3627188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3D2803B-DCBA-4B9C-9F77-BD5A8FAB4548}"/>
                </a:ext>
              </a:extLst>
            </p:cNvPr>
            <p:cNvSpPr/>
            <p:nvPr/>
          </p:nvSpPr>
          <p:spPr>
            <a:xfrm>
              <a:off x="3886673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0AA198D-B4C5-45AA-A88D-62AFD898E856}"/>
                </a:ext>
              </a:extLst>
            </p:cNvPr>
            <p:cNvSpPr/>
            <p:nvPr/>
          </p:nvSpPr>
          <p:spPr>
            <a:xfrm>
              <a:off x="4133809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7B26CE-1781-4FB0-8BD1-4A32C64C4BA8}"/>
                </a:ext>
              </a:extLst>
            </p:cNvPr>
            <p:cNvSpPr/>
            <p:nvPr/>
          </p:nvSpPr>
          <p:spPr>
            <a:xfrm>
              <a:off x="4380953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77B4B47-FB5A-4DA7-8577-62C4E278AB61}"/>
                </a:ext>
              </a:extLst>
            </p:cNvPr>
            <p:cNvSpPr/>
            <p:nvPr/>
          </p:nvSpPr>
          <p:spPr>
            <a:xfrm>
              <a:off x="4628089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42AA2B7-887F-40B7-9FC6-85B98BA31172}"/>
                </a:ext>
              </a:extLst>
            </p:cNvPr>
            <p:cNvSpPr/>
            <p:nvPr/>
          </p:nvSpPr>
          <p:spPr>
            <a:xfrm>
              <a:off x="4875242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251A254-04A2-4A36-9ABC-23EB4AFF6DCC}"/>
                </a:ext>
              </a:extLst>
            </p:cNvPr>
            <p:cNvSpPr/>
            <p:nvPr/>
          </p:nvSpPr>
          <p:spPr>
            <a:xfrm>
              <a:off x="5122378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B140141-62D3-4459-99D7-A47D58189385}"/>
                </a:ext>
              </a:extLst>
            </p:cNvPr>
            <p:cNvSpPr/>
            <p:nvPr/>
          </p:nvSpPr>
          <p:spPr>
            <a:xfrm>
              <a:off x="5369522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44C987E-8989-44B4-A25E-009466CFBDB7}"/>
                </a:ext>
              </a:extLst>
            </p:cNvPr>
            <p:cNvSpPr/>
            <p:nvPr/>
          </p:nvSpPr>
          <p:spPr>
            <a:xfrm>
              <a:off x="5616658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4314768-B918-42E1-92C7-5894C089FDEB}"/>
                </a:ext>
              </a:extLst>
            </p:cNvPr>
            <p:cNvSpPr/>
            <p:nvPr/>
          </p:nvSpPr>
          <p:spPr>
            <a:xfrm>
              <a:off x="5876143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578D9A0-2AF2-46A1-B0C7-613409029977}"/>
                </a:ext>
              </a:extLst>
            </p:cNvPr>
            <p:cNvSpPr/>
            <p:nvPr/>
          </p:nvSpPr>
          <p:spPr>
            <a:xfrm>
              <a:off x="6123279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090DB57-A593-4106-B9F1-BB6BF34470AC}"/>
                </a:ext>
              </a:extLst>
            </p:cNvPr>
            <p:cNvSpPr/>
            <p:nvPr/>
          </p:nvSpPr>
          <p:spPr>
            <a:xfrm>
              <a:off x="6370423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223B6D6-37CA-4EC5-B417-8ADD5DE58E1B}"/>
                </a:ext>
              </a:extLst>
            </p:cNvPr>
            <p:cNvSpPr/>
            <p:nvPr/>
          </p:nvSpPr>
          <p:spPr>
            <a:xfrm>
              <a:off x="6617559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F199B5D-F17E-4E75-A52E-A2A9A13A764C}"/>
                </a:ext>
              </a:extLst>
            </p:cNvPr>
            <p:cNvSpPr/>
            <p:nvPr/>
          </p:nvSpPr>
          <p:spPr>
            <a:xfrm>
              <a:off x="6901685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3251AC2-F42B-45A1-9147-8A24F82CA839}"/>
                </a:ext>
              </a:extLst>
            </p:cNvPr>
            <p:cNvSpPr/>
            <p:nvPr/>
          </p:nvSpPr>
          <p:spPr>
            <a:xfrm>
              <a:off x="7148821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9843248-1D00-4BEA-A53C-080F44BD12CE}"/>
                </a:ext>
              </a:extLst>
            </p:cNvPr>
            <p:cNvSpPr/>
            <p:nvPr/>
          </p:nvSpPr>
          <p:spPr>
            <a:xfrm>
              <a:off x="7395974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9694343-5610-4DA7-8277-706C5CDFB9D7}"/>
                </a:ext>
              </a:extLst>
            </p:cNvPr>
            <p:cNvSpPr/>
            <p:nvPr/>
          </p:nvSpPr>
          <p:spPr>
            <a:xfrm>
              <a:off x="7643110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46BAFFD-4779-4833-B56E-57760039D48A}"/>
                </a:ext>
              </a:extLst>
            </p:cNvPr>
            <p:cNvSpPr/>
            <p:nvPr/>
          </p:nvSpPr>
          <p:spPr>
            <a:xfrm>
              <a:off x="7890254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9EBE187-D62E-4D94-AA34-E7DBFCB11F31}"/>
                </a:ext>
              </a:extLst>
            </p:cNvPr>
            <p:cNvSpPr/>
            <p:nvPr/>
          </p:nvSpPr>
          <p:spPr>
            <a:xfrm>
              <a:off x="8137390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C954CA5-15FD-4D11-90E2-50442422F1AA}"/>
                </a:ext>
              </a:extLst>
            </p:cNvPr>
            <p:cNvSpPr/>
            <p:nvPr/>
          </p:nvSpPr>
          <p:spPr>
            <a:xfrm>
              <a:off x="8396875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44C7F21-3C36-42F2-AE42-6C93AA4182C1}"/>
                </a:ext>
              </a:extLst>
            </p:cNvPr>
            <p:cNvSpPr/>
            <p:nvPr/>
          </p:nvSpPr>
          <p:spPr>
            <a:xfrm>
              <a:off x="8644011" y="3958446"/>
              <a:ext cx="148282" cy="271849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C6DCA20-8EA5-489E-A03E-C426B56939F2}"/>
                </a:ext>
              </a:extLst>
            </p:cNvPr>
            <p:cNvCxnSpPr>
              <a:cxnSpLocks/>
            </p:cNvCxnSpPr>
            <p:nvPr/>
          </p:nvCxnSpPr>
          <p:spPr>
            <a:xfrm>
              <a:off x="2663350" y="3957680"/>
              <a:ext cx="6339017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ysDash"/>
              <a:miter lim="800000"/>
            </a:ln>
            <a:effectLst/>
          </p:spPr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157CF24-11DE-4669-9194-B7648B9C9E14}"/>
              </a:ext>
            </a:extLst>
          </p:cNvPr>
          <p:cNvSpPr/>
          <p:nvPr/>
        </p:nvSpPr>
        <p:spPr>
          <a:xfrm>
            <a:off x="3698645" y="3113044"/>
            <a:ext cx="6006174" cy="26834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D6AA8-5552-4546-9682-BB30067C2339}"/>
              </a:ext>
            </a:extLst>
          </p:cNvPr>
          <p:cNvSpPr/>
          <p:nvPr/>
        </p:nvSpPr>
        <p:spPr>
          <a:xfrm>
            <a:off x="4794726" y="2643814"/>
            <a:ext cx="3742201" cy="473389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78940-9BA7-43EC-B2DD-2503D1615936}"/>
              </a:ext>
            </a:extLst>
          </p:cNvPr>
          <p:cNvSpPr txBox="1"/>
          <p:nvPr/>
        </p:nvSpPr>
        <p:spPr>
          <a:xfrm>
            <a:off x="5146347" y="2632654"/>
            <a:ext cx="2934848" cy="43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Helvetica Neue"/>
              </a:rPr>
              <a:t>Top Memory Die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F5DA3F-62AF-4B8E-A7D7-4D6BC0B502E1}"/>
              </a:ext>
            </a:extLst>
          </p:cNvPr>
          <p:cNvCxnSpPr>
            <a:cxnSpLocks/>
          </p:cNvCxnSpPr>
          <p:nvPr/>
        </p:nvCxnSpPr>
        <p:spPr>
          <a:xfrm>
            <a:off x="4794726" y="2988075"/>
            <a:ext cx="3742200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17AA837-1449-49D1-AC17-09B038DB661C}"/>
              </a:ext>
            </a:extLst>
          </p:cNvPr>
          <p:cNvSpPr/>
          <p:nvPr/>
        </p:nvSpPr>
        <p:spPr>
          <a:xfrm>
            <a:off x="8571697" y="2643814"/>
            <a:ext cx="1133121" cy="473389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2DF57C-3DB6-4118-BA2E-18F51BAB04D4}"/>
              </a:ext>
            </a:extLst>
          </p:cNvPr>
          <p:cNvSpPr/>
          <p:nvPr/>
        </p:nvSpPr>
        <p:spPr>
          <a:xfrm>
            <a:off x="3698642" y="2643814"/>
            <a:ext cx="1055599" cy="473389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11CDC-EDDF-4815-93BE-E8E51445347D}"/>
              </a:ext>
            </a:extLst>
          </p:cNvPr>
          <p:cNvSpPr txBox="1"/>
          <p:nvPr/>
        </p:nvSpPr>
        <p:spPr>
          <a:xfrm>
            <a:off x="8381132" y="2632654"/>
            <a:ext cx="1489827" cy="43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Helvetica Neue"/>
              </a:rPr>
              <a:t>Str. Silicon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C3E29-A37E-49B3-BB6A-8BC5DDB81262}"/>
              </a:ext>
            </a:extLst>
          </p:cNvPr>
          <p:cNvSpPr txBox="1"/>
          <p:nvPr/>
        </p:nvSpPr>
        <p:spPr>
          <a:xfrm>
            <a:off x="3487486" y="2632654"/>
            <a:ext cx="1489827" cy="43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Helvetica Neue"/>
              </a:rPr>
              <a:t>Str. Silicon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99DE1A-B862-406F-BFD9-F8BD76C4B98B}"/>
              </a:ext>
            </a:extLst>
          </p:cNvPr>
          <p:cNvSpPr txBox="1"/>
          <p:nvPr/>
        </p:nvSpPr>
        <p:spPr>
          <a:xfrm>
            <a:off x="8057411" y="3010112"/>
            <a:ext cx="2108701" cy="43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Helvetica Neue"/>
              </a:rPr>
              <a:t>Logic Die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09D3EE-F58C-4ABB-9179-D209AC051CB1}"/>
              </a:ext>
            </a:extLst>
          </p:cNvPr>
          <p:cNvCxnSpPr>
            <a:cxnSpLocks/>
          </p:cNvCxnSpPr>
          <p:nvPr/>
        </p:nvCxnSpPr>
        <p:spPr>
          <a:xfrm flipV="1">
            <a:off x="3698645" y="3301146"/>
            <a:ext cx="6006173" cy="5836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6ED0889-DCF5-4B83-88B0-F15FBB0ED827}"/>
              </a:ext>
            </a:extLst>
          </p:cNvPr>
          <p:cNvSpPr/>
          <p:nvPr/>
        </p:nvSpPr>
        <p:spPr>
          <a:xfrm>
            <a:off x="3698642" y="1558228"/>
            <a:ext cx="6017908" cy="104196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D5E179C-C431-4A47-A450-38A348A9FB5D}"/>
              </a:ext>
            </a:extLst>
          </p:cNvPr>
          <p:cNvSpPr/>
          <p:nvPr/>
        </p:nvSpPr>
        <p:spPr>
          <a:xfrm>
            <a:off x="3664253" y="2069973"/>
            <a:ext cx="6040565" cy="18288"/>
          </a:xfrm>
          <a:custGeom>
            <a:avLst/>
            <a:gdLst>
              <a:gd name="connsiteX0" fmla="*/ 0 w 6040565"/>
              <a:gd name="connsiteY0" fmla="*/ 0 h 18288"/>
              <a:gd name="connsiteX1" fmla="*/ 367925 w 6040565"/>
              <a:gd name="connsiteY1" fmla="*/ 0 h 18288"/>
              <a:gd name="connsiteX2" fmla="*/ 1037879 w 6040565"/>
              <a:gd name="connsiteY2" fmla="*/ 0 h 18288"/>
              <a:gd name="connsiteX3" fmla="*/ 1647427 w 6040565"/>
              <a:gd name="connsiteY3" fmla="*/ 0 h 18288"/>
              <a:gd name="connsiteX4" fmla="*/ 2015352 w 6040565"/>
              <a:gd name="connsiteY4" fmla="*/ 0 h 18288"/>
              <a:gd name="connsiteX5" fmla="*/ 2504089 w 6040565"/>
              <a:gd name="connsiteY5" fmla="*/ 0 h 18288"/>
              <a:gd name="connsiteX6" fmla="*/ 3174042 w 6040565"/>
              <a:gd name="connsiteY6" fmla="*/ 0 h 18288"/>
              <a:gd name="connsiteX7" fmla="*/ 3723185 w 6040565"/>
              <a:gd name="connsiteY7" fmla="*/ 0 h 18288"/>
              <a:gd name="connsiteX8" fmla="*/ 4332733 w 6040565"/>
              <a:gd name="connsiteY8" fmla="*/ 0 h 18288"/>
              <a:gd name="connsiteX9" fmla="*/ 4821469 w 6040565"/>
              <a:gd name="connsiteY9" fmla="*/ 0 h 18288"/>
              <a:gd name="connsiteX10" fmla="*/ 5370611 w 6040565"/>
              <a:gd name="connsiteY10" fmla="*/ 0 h 18288"/>
              <a:gd name="connsiteX11" fmla="*/ 6040565 w 6040565"/>
              <a:gd name="connsiteY11" fmla="*/ 0 h 18288"/>
              <a:gd name="connsiteX12" fmla="*/ 6040565 w 6040565"/>
              <a:gd name="connsiteY12" fmla="*/ 18288 h 18288"/>
              <a:gd name="connsiteX13" fmla="*/ 5672640 w 6040565"/>
              <a:gd name="connsiteY13" fmla="*/ 18288 h 18288"/>
              <a:gd name="connsiteX14" fmla="*/ 5304714 w 6040565"/>
              <a:gd name="connsiteY14" fmla="*/ 18288 h 18288"/>
              <a:gd name="connsiteX15" fmla="*/ 4695166 w 6040565"/>
              <a:gd name="connsiteY15" fmla="*/ 18288 h 18288"/>
              <a:gd name="connsiteX16" fmla="*/ 4327241 w 6040565"/>
              <a:gd name="connsiteY16" fmla="*/ 18288 h 18288"/>
              <a:gd name="connsiteX17" fmla="*/ 3778099 w 6040565"/>
              <a:gd name="connsiteY17" fmla="*/ 18288 h 18288"/>
              <a:gd name="connsiteX18" fmla="*/ 3349768 w 6040565"/>
              <a:gd name="connsiteY18" fmla="*/ 18288 h 18288"/>
              <a:gd name="connsiteX19" fmla="*/ 2800626 w 6040565"/>
              <a:gd name="connsiteY19" fmla="*/ 18288 h 18288"/>
              <a:gd name="connsiteX20" fmla="*/ 2251483 w 6040565"/>
              <a:gd name="connsiteY20" fmla="*/ 18288 h 18288"/>
              <a:gd name="connsiteX21" fmla="*/ 1702341 w 6040565"/>
              <a:gd name="connsiteY21" fmla="*/ 18288 h 18288"/>
              <a:gd name="connsiteX22" fmla="*/ 1153199 w 6040565"/>
              <a:gd name="connsiteY22" fmla="*/ 18288 h 18288"/>
              <a:gd name="connsiteX23" fmla="*/ 664462 w 6040565"/>
              <a:gd name="connsiteY23" fmla="*/ 18288 h 18288"/>
              <a:gd name="connsiteX24" fmla="*/ 0 w 6040565"/>
              <a:gd name="connsiteY24" fmla="*/ 18288 h 18288"/>
              <a:gd name="connsiteX25" fmla="*/ 0 w 6040565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40565" h="18288" fill="none" extrusionOk="0">
                <a:moveTo>
                  <a:pt x="0" y="0"/>
                </a:moveTo>
                <a:cubicBezTo>
                  <a:pt x="164629" y="-6492"/>
                  <a:pt x="248891" y="22311"/>
                  <a:pt x="367925" y="0"/>
                </a:cubicBezTo>
                <a:cubicBezTo>
                  <a:pt x="486959" y="-22311"/>
                  <a:pt x="832465" y="35361"/>
                  <a:pt x="1037879" y="0"/>
                </a:cubicBezTo>
                <a:cubicBezTo>
                  <a:pt x="1243293" y="-35361"/>
                  <a:pt x="1420078" y="40228"/>
                  <a:pt x="1647427" y="0"/>
                </a:cubicBezTo>
                <a:cubicBezTo>
                  <a:pt x="1874776" y="-40228"/>
                  <a:pt x="1889946" y="31609"/>
                  <a:pt x="2015352" y="0"/>
                </a:cubicBezTo>
                <a:cubicBezTo>
                  <a:pt x="2140758" y="-31609"/>
                  <a:pt x="2335679" y="34826"/>
                  <a:pt x="2504089" y="0"/>
                </a:cubicBezTo>
                <a:cubicBezTo>
                  <a:pt x="2672499" y="-34826"/>
                  <a:pt x="3002941" y="23788"/>
                  <a:pt x="3174042" y="0"/>
                </a:cubicBezTo>
                <a:cubicBezTo>
                  <a:pt x="3345143" y="-23788"/>
                  <a:pt x="3491120" y="47270"/>
                  <a:pt x="3723185" y="0"/>
                </a:cubicBezTo>
                <a:cubicBezTo>
                  <a:pt x="3955250" y="-47270"/>
                  <a:pt x="4111663" y="56453"/>
                  <a:pt x="4332733" y="0"/>
                </a:cubicBezTo>
                <a:cubicBezTo>
                  <a:pt x="4553803" y="-56453"/>
                  <a:pt x="4664144" y="684"/>
                  <a:pt x="4821469" y="0"/>
                </a:cubicBezTo>
                <a:cubicBezTo>
                  <a:pt x="4978794" y="-684"/>
                  <a:pt x="5131186" y="22982"/>
                  <a:pt x="5370611" y="0"/>
                </a:cubicBezTo>
                <a:cubicBezTo>
                  <a:pt x="5610036" y="-22982"/>
                  <a:pt x="5879214" y="72238"/>
                  <a:pt x="6040565" y="0"/>
                </a:cubicBezTo>
                <a:cubicBezTo>
                  <a:pt x="6042092" y="7759"/>
                  <a:pt x="6038869" y="12779"/>
                  <a:pt x="6040565" y="18288"/>
                </a:cubicBezTo>
                <a:cubicBezTo>
                  <a:pt x="5894343" y="39960"/>
                  <a:pt x="5772233" y="-22176"/>
                  <a:pt x="5672640" y="18288"/>
                </a:cubicBezTo>
                <a:cubicBezTo>
                  <a:pt x="5573048" y="58752"/>
                  <a:pt x="5405128" y="-11223"/>
                  <a:pt x="5304714" y="18288"/>
                </a:cubicBezTo>
                <a:cubicBezTo>
                  <a:pt x="5204300" y="47799"/>
                  <a:pt x="4954351" y="-8391"/>
                  <a:pt x="4695166" y="18288"/>
                </a:cubicBezTo>
                <a:cubicBezTo>
                  <a:pt x="4435981" y="44967"/>
                  <a:pt x="4452389" y="-19713"/>
                  <a:pt x="4327241" y="18288"/>
                </a:cubicBezTo>
                <a:cubicBezTo>
                  <a:pt x="4202093" y="56289"/>
                  <a:pt x="4042348" y="537"/>
                  <a:pt x="3778099" y="18288"/>
                </a:cubicBezTo>
                <a:cubicBezTo>
                  <a:pt x="3513850" y="36039"/>
                  <a:pt x="3501382" y="15009"/>
                  <a:pt x="3349768" y="18288"/>
                </a:cubicBezTo>
                <a:cubicBezTo>
                  <a:pt x="3198154" y="21567"/>
                  <a:pt x="3054600" y="13862"/>
                  <a:pt x="2800626" y="18288"/>
                </a:cubicBezTo>
                <a:cubicBezTo>
                  <a:pt x="2546652" y="22714"/>
                  <a:pt x="2513663" y="-383"/>
                  <a:pt x="2251483" y="18288"/>
                </a:cubicBezTo>
                <a:cubicBezTo>
                  <a:pt x="1989303" y="36959"/>
                  <a:pt x="1944904" y="-47084"/>
                  <a:pt x="1702341" y="18288"/>
                </a:cubicBezTo>
                <a:cubicBezTo>
                  <a:pt x="1459778" y="83660"/>
                  <a:pt x="1267875" y="-17781"/>
                  <a:pt x="1153199" y="18288"/>
                </a:cubicBezTo>
                <a:cubicBezTo>
                  <a:pt x="1038523" y="54357"/>
                  <a:pt x="840702" y="-3264"/>
                  <a:pt x="664462" y="18288"/>
                </a:cubicBezTo>
                <a:cubicBezTo>
                  <a:pt x="488222" y="39840"/>
                  <a:pt x="264773" y="-59160"/>
                  <a:pt x="0" y="18288"/>
                </a:cubicBezTo>
                <a:cubicBezTo>
                  <a:pt x="-4" y="11690"/>
                  <a:pt x="1673" y="5161"/>
                  <a:pt x="0" y="0"/>
                </a:cubicBezTo>
                <a:close/>
              </a:path>
              <a:path w="6040565" h="18288" stroke="0" extrusionOk="0">
                <a:moveTo>
                  <a:pt x="0" y="0"/>
                </a:moveTo>
                <a:cubicBezTo>
                  <a:pt x="238944" y="-9876"/>
                  <a:pt x="322263" y="11643"/>
                  <a:pt x="488737" y="0"/>
                </a:cubicBezTo>
                <a:cubicBezTo>
                  <a:pt x="655211" y="-11643"/>
                  <a:pt x="780500" y="2078"/>
                  <a:pt x="856662" y="0"/>
                </a:cubicBezTo>
                <a:cubicBezTo>
                  <a:pt x="932825" y="-2078"/>
                  <a:pt x="1389511" y="62320"/>
                  <a:pt x="1526616" y="0"/>
                </a:cubicBezTo>
                <a:cubicBezTo>
                  <a:pt x="1663721" y="-62320"/>
                  <a:pt x="1879941" y="15819"/>
                  <a:pt x="2015352" y="0"/>
                </a:cubicBezTo>
                <a:cubicBezTo>
                  <a:pt x="2150763" y="-15819"/>
                  <a:pt x="2267692" y="11286"/>
                  <a:pt x="2504089" y="0"/>
                </a:cubicBezTo>
                <a:cubicBezTo>
                  <a:pt x="2740486" y="-11286"/>
                  <a:pt x="3022937" y="74966"/>
                  <a:pt x="3174042" y="0"/>
                </a:cubicBezTo>
                <a:cubicBezTo>
                  <a:pt x="3325147" y="-74966"/>
                  <a:pt x="3467358" y="30507"/>
                  <a:pt x="3602373" y="0"/>
                </a:cubicBezTo>
                <a:cubicBezTo>
                  <a:pt x="3737388" y="-30507"/>
                  <a:pt x="3991425" y="55587"/>
                  <a:pt x="4272327" y="0"/>
                </a:cubicBezTo>
                <a:cubicBezTo>
                  <a:pt x="4553229" y="-55587"/>
                  <a:pt x="4693588" y="79967"/>
                  <a:pt x="4942280" y="0"/>
                </a:cubicBezTo>
                <a:cubicBezTo>
                  <a:pt x="5190972" y="-79967"/>
                  <a:pt x="5306713" y="892"/>
                  <a:pt x="5491423" y="0"/>
                </a:cubicBezTo>
                <a:cubicBezTo>
                  <a:pt x="5676133" y="-892"/>
                  <a:pt x="5781073" y="48238"/>
                  <a:pt x="6040565" y="0"/>
                </a:cubicBezTo>
                <a:cubicBezTo>
                  <a:pt x="6041125" y="8833"/>
                  <a:pt x="6038728" y="9830"/>
                  <a:pt x="6040565" y="18288"/>
                </a:cubicBezTo>
                <a:cubicBezTo>
                  <a:pt x="5859562" y="43738"/>
                  <a:pt x="5807623" y="5671"/>
                  <a:pt x="5672640" y="18288"/>
                </a:cubicBezTo>
                <a:cubicBezTo>
                  <a:pt x="5537658" y="30905"/>
                  <a:pt x="5196844" y="-41238"/>
                  <a:pt x="5002686" y="18288"/>
                </a:cubicBezTo>
                <a:cubicBezTo>
                  <a:pt x="4808528" y="77814"/>
                  <a:pt x="4779452" y="-18261"/>
                  <a:pt x="4574355" y="18288"/>
                </a:cubicBezTo>
                <a:cubicBezTo>
                  <a:pt x="4369258" y="54837"/>
                  <a:pt x="4218444" y="5725"/>
                  <a:pt x="4025213" y="18288"/>
                </a:cubicBezTo>
                <a:cubicBezTo>
                  <a:pt x="3831982" y="30851"/>
                  <a:pt x="3507261" y="-57673"/>
                  <a:pt x="3355259" y="18288"/>
                </a:cubicBezTo>
                <a:cubicBezTo>
                  <a:pt x="3203257" y="94249"/>
                  <a:pt x="2940440" y="-46917"/>
                  <a:pt x="2806117" y="18288"/>
                </a:cubicBezTo>
                <a:cubicBezTo>
                  <a:pt x="2671794" y="83493"/>
                  <a:pt x="2616866" y="6647"/>
                  <a:pt x="2438192" y="18288"/>
                </a:cubicBezTo>
                <a:cubicBezTo>
                  <a:pt x="2259518" y="29929"/>
                  <a:pt x="2097328" y="-3005"/>
                  <a:pt x="2009861" y="18288"/>
                </a:cubicBezTo>
                <a:cubicBezTo>
                  <a:pt x="1922394" y="39581"/>
                  <a:pt x="1568497" y="-52092"/>
                  <a:pt x="1339907" y="18288"/>
                </a:cubicBezTo>
                <a:cubicBezTo>
                  <a:pt x="1111317" y="88668"/>
                  <a:pt x="905068" y="-1700"/>
                  <a:pt x="790765" y="18288"/>
                </a:cubicBezTo>
                <a:cubicBezTo>
                  <a:pt x="676462" y="38276"/>
                  <a:pt x="282805" y="-2402"/>
                  <a:pt x="0" y="18288"/>
                </a:cubicBezTo>
                <a:cubicBezTo>
                  <a:pt x="-1625" y="14465"/>
                  <a:pt x="1683" y="767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bg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19541BE-35B7-4B59-BF03-56201A41FB70}"/>
              </a:ext>
            </a:extLst>
          </p:cNvPr>
          <p:cNvSpPr txBox="1"/>
          <p:nvPr/>
        </p:nvSpPr>
        <p:spPr>
          <a:xfrm>
            <a:off x="9754483" y="3106927"/>
            <a:ext cx="662361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Text Light"/>
                <a:ea typeface="+mn-ea"/>
                <a:cs typeface="+mn-cs"/>
                <a:sym typeface="Helvetica Neue"/>
              </a:rPr>
              <a:t>10um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141B9A-AAC1-426F-994F-B298662E79FA}"/>
              </a:ext>
            </a:extLst>
          </p:cNvPr>
          <p:cNvGrpSpPr/>
          <p:nvPr/>
        </p:nvGrpSpPr>
        <p:grpSpPr>
          <a:xfrm>
            <a:off x="4883536" y="3113045"/>
            <a:ext cx="1759521" cy="146732"/>
            <a:chOff x="6759652" y="3891436"/>
            <a:chExt cx="4102474" cy="33363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B4D7367-372B-4040-AF0A-3FF00B15C32B}"/>
                </a:ext>
              </a:extLst>
            </p:cNvPr>
            <p:cNvSpPr/>
            <p:nvPr/>
          </p:nvSpPr>
          <p:spPr>
            <a:xfrm>
              <a:off x="675965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C22E482-7E02-4246-8BDA-56205B6FA45E}"/>
                </a:ext>
              </a:extLst>
            </p:cNvPr>
            <p:cNvSpPr/>
            <p:nvPr/>
          </p:nvSpPr>
          <p:spPr>
            <a:xfrm>
              <a:off x="700678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E2B9AE4-D791-411C-8924-8CE6BB1D2FFF}"/>
                </a:ext>
              </a:extLst>
            </p:cNvPr>
            <p:cNvSpPr/>
            <p:nvPr/>
          </p:nvSpPr>
          <p:spPr>
            <a:xfrm>
              <a:off x="7253924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D68AA77-BEA4-4675-96EE-B9E2FFED39A6}"/>
                </a:ext>
              </a:extLst>
            </p:cNvPr>
            <p:cNvSpPr/>
            <p:nvPr/>
          </p:nvSpPr>
          <p:spPr>
            <a:xfrm>
              <a:off x="7501060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319B8FF-745E-482D-AD81-B13792A26363}"/>
                </a:ext>
              </a:extLst>
            </p:cNvPr>
            <p:cNvSpPr/>
            <p:nvPr/>
          </p:nvSpPr>
          <p:spPr>
            <a:xfrm>
              <a:off x="774819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FE93DAF-1D7B-4FE5-A9B3-A31419E38D98}"/>
                </a:ext>
              </a:extLst>
            </p:cNvPr>
            <p:cNvSpPr/>
            <p:nvPr/>
          </p:nvSpPr>
          <p:spPr>
            <a:xfrm>
              <a:off x="799533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32E6A94-3260-41AF-9880-980109000E9E}"/>
                </a:ext>
              </a:extLst>
            </p:cNvPr>
            <p:cNvSpPr/>
            <p:nvPr/>
          </p:nvSpPr>
          <p:spPr>
            <a:xfrm>
              <a:off x="8242467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6CFF0E-4C26-47BD-856D-923E6ADB31B1}"/>
                </a:ext>
              </a:extLst>
            </p:cNvPr>
            <p:cNvSpPr/>
            <p:nvPr/>
          </p:nvSpPr>
          <p:spPr>
            <a:xfrm>
              <a:off x="8489603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6388B0B-E618-430E-BAED-1894BD74BD99}"/>
                </a:ext>
              </a:extLst>
            </p:cNvPr>
            <p:cNvSpPr/>
            <p:nvPr/>
          </p:nvSpPr>
          <p:spPr>
            <a:xfrm>
              <a:off x="8736739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C79F934-68FD-4063-A149-146DEA869C78}"/>
                </a:ext>
              </a:extLst>
            </p:cNvPr>
            <p:cNvSpPr/>
            <p:nvPr/>
          </p:nvSpPr>
          <p:spPr>
            <a:xfrm>
              <a:off x="902095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F1AEC74-0C5D-4444-BEDA-88EE604654C3}"/>
                </a:ext>
              </a:extLst>
            </p:cNvPr>
            <p:cNvSpPr/>
            <p:nvPr/>
          </p:nvSpPr>
          <p:spPr>
            <a:xfrm>
              <a:off x="926809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C31E3FC-560E-4DB1-A155-5078BD67E6B0}"/>
                </a:ext>
              </a:extLst>
            </p:cNvPr>
            <p:cNvSpPr/>
            <p:nvPr/>
          </p:nvSpPr>
          <p:spPr>
            <a:xfrm>
              <a:off x="951522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D10D148-FB0C-4228-9664-5D3912AC6500}"/>
                </a:ext>
              </a:extLst>
            </p:cNvPr>
            <p:cNvSpPr/>
            <p:nvPr/>
          </p:nvSpPr>
          <p:spPr>
            <a:xfrm>
              <a:off x="977472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CF3C96E-0035-4706-9115-234DAC05BF6A}"/>
                </a:ext>
              </a:extLst>
            </p:cNvPr>
            <p:cNvSpPr/>
            <p:nvPr/>
          </p:nvSpPr>
          <p:spPr>
            <a:xfrm>
              <a:off x="10021864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E643305-C19F-44C7-A895-275FC8C995DC}"/>
                </a:ext>
              </a:extLst>
            </p:cNvPr>
            <p:cNvSpPr/>
            <p:nvPr/>
          </p:nvSpPr>
          <p:spPr>
            <a:xfrm>
              <a:off x="10269000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ED428D-5BED-4D53-97E6-78011A871FDC}"/>
                </a:ext>
              </a:extLst>
            </p:cNvPr>
            <p:cNvSpPr/>
            <p:nvPr/>
          </p:nvSpPr>
          <p:spPr>
            <a:xfrm>
              <a:off x="1051613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BBE10AB-4517-47E3-B04D-91036ED7E8FC}"/>
                </a:ext>
              </a:extLst>
            </p:cNvPr>
            <p:cNvSpPr/>
            <p:nvPr/>
          </p:nvSpPr>
          <p:spPr>
            <a:xfrm>
              <a:off x="1076327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48E8A7-6D47-412E-A178-1A4950F51B28}"/>
              </a:ext>
            </a:extLst>
          </p:cNvPr>
          <p:cNvGrpSpPr/>
          <p:nvPr/>
        </p:nvGrpSpPr>
        <p:grpSpPr>
          <a:xfrm>
            <a:off x="6690209" y="3113045"/>
            <a:ext cx="1759521" cy="146732"/>
            <a:chOff x="6759652" y="3891436"/>
            <a:chExt cx="4102474" cy="3336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960D2A5-D0D3-4A69-AC24-1243B481310E}"/>
                </a:ext>
              </a:extLst>
            </p:cNvPr>
            <p:cNvSpPr/>
            <p:nvPr/>
          </p:nvSpPr>
          <p:spPr>
            <a:xfrm>
              <a:off x="675965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E00D618-75E6-4107-B059-4E6E5C7CB120}"/>
                </a:ext>
              </a:extLst>
            </p:cNvPr>
            <p:cNvSpPr/>
            <p:nvPr/>
          </p:nvSpPr>
          <p:spPr>
            <a:xfrm>
              <a:off x="700678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DEC0228-7987-4D9E-B923-7D8E8B55EB05}"/>
                </a:ext>
              </a:extLst>
            </p:cNvPr>
            <p:cNvSpPr/>
            <p:nvPr/>
          </p:nvSpPr>
          <p:spPr>
            <a:xfrm>
              <a:off x="7253924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34CD106-935A-4DD5-9D7C-BC57FC0767A0}"/>
                </a:ext>
              </a:extLst>
            </p:cNvPr>
            <p:cNvSpPr/>
            <p:nvPr/>
          </p:nvSpPr>
          <p:spPr>
            <a:xfrm>
              <a:off x="7501060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2DB0AD4-4505-40D7-ADEA-BA9AD8E397CD}"/>
                </a:ext>
              </a:extLst>
            </p:cNvPr>
            <p:cNvSpPr/>
            <p:nvPr/>
          </p:nvSpPr>
          <p:spPr>
            <a:xfrm>
              <a:off x="774819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DEF6559-9D21-44CB-812B-9573F89AAF02}"/>
                </a:ext>
              </a:extLst>
            </p:cNvPr>
            <p:cNvSpPr/>
            <p:nvPr/>
          </p:nvSpPr>
          <p:spPr>
            <a:xfrm>
              <a:off x="799533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778FA33-585F-4EBD-AC88-B6B1E3EEB20B}"/>
                </a:ext>
              </a:extLst>
            </p:cNvPr>
            <p:cNvSpPr/>
            <p:nvPr/>
          </p:nvSpPr>
          <p:spPr>
            <a:xfrm>
              <a:off x="8242467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B21D17F-D358-448A-8B67-90C54AEA9D8D}"/>
                </a:ext>
              </a:extLst>
            </p:cNvPr>
            <p:cNvSpPr/>
            <p:nvPr/>
          </p:nvSpPr>
          <p:spPr>
            <a:xfrm>
              <a:off x="8489603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40C65F1-258E-4D5B-B6C1-8B1DD2FE705F}"/>
                </a:ext>
              </a:extLst>
            </p:cNvPr>
            <p:cNvSpPr/>
            <p:nvPr/>
          </p:nvSpPr>
          <p:spPr>
            <a:xfrm>
              <a:off x="8736739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B030F39-1FB1-4CBC-9BBF-98DCB281A09A}"/>
                </a:ext>
              </a:extLst>
            </p:cNvPr>
            <p:cNvSpPr/>
            <p:nvPr/>
          </p:nvSpPr>
          <p:spPr>
            <a:xfrm>
              <a:off x="902095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F441728-1C93-40ED-910D-D4958BCE09E9}"/>
                </a:ext>
              </a:extLst>
            </p:cNvPr>
            <p:cNvSpPr/>
            <p:nvPr/>
          </p:nvSpPr>
          <p:spPr>
            <a:xfrm>
              <a:off x="926809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1CFAC25-767B-471B-ADC0-5F05CC38A665}"/>
                </a:ext>
              </a:extLst>
            </p:cNvPr>
            <p:cNvSpPr/>
            <p:nvPr/>
          </p:nvSpPr>
          <p:spPr>
            <a:xfrm>
              <a:off x="951522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82C8F8C-E1D8-4AA2-ACC2-CCF273576360}"/>
                </a:ext>
              </a:extLst>
            </p:cNvPr>
            <p:cNvSpPr/>
            <p:nvPr/>
          </p:nvSpPr>
          <p:spPr>
            <a:xfrm>
              <a:off x="977472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FEBE04E-E6F3-41BA-94E3-ADAB424A94C0}"/>
                </a:ext>
              </a:extLst>
            </p:cNvPr>
            <p:cNvSpPr/>
            <p:nvPr/>
          </p:nvSpPr>
          <p:spPr>
            <a:xfrm>
              <a:off x="10021864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A490554-F498-4135-8905-FE19D78E4FC9}"/>
                </a:ext>
              </a:extLst>
            </p:cNvPr>
            <p:cNvSpPr/>
            <p:nvPr/>
          </p:nvSpPr>
          <p:spPr>
            <a:xfrm>
              <a:off x="10269000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2FBC72D-FFDA-469E-A31B-0DCD9F2F48F1}"/>
                </a:ext>
              </a:extLst>
            </p:cNvPr>
            <p:cNvSpPr/>
            <p:nvPr/>
          </p:nvSpPr>
          <p:spPr>
            <a:xfrm>
              <a:off x="1051613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6EBC569-02C9-4A60-A17F-6A7CC5BCEBD3}"/>
                </a:ext>
              </a:extLst>
            </p:cNvPr>
            <p:cNvSpPr/>
            <p:nvPr/>
          </p:nvSpPr>
          <p:spPr>
            <a:xfrm>
              <a:off x="1076327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E61F04-70D8-4CFE-8302-0F20A76B19C5}"/>
              </a:ext>
            </a:extLst>
          </p:cNvPr>
          <p:cNvGrpSpPr/>
          <p:nvPr/>
        </p:nvGrpSpPr>
        <p:grpSpPr>
          <a:xfrm>
            <a:off x="4887550" y="3064844"/>
            <a:ext cx="1759521" cy="43403"/>
            <a:chOff x="6759652" y="3891436"/>
            <a:chExt cx="4102474" cy="33363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34F7B78-4B9B-43E8-9104-234A1E70E7F3}"/>
                </a:ext>
              </a:extLst>
            </p:cNvPr>
            <p:cNvSpPr/>
            <p:nvPr/>
          </p:nvSpPr>
          <p:spPr>
            <a:xfrm>
              <a:off x="675965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BB1C675-4FAB-4B2F-AF03-D0E21A39AB11}"/>
                </a:ext>
              </a:extLst>
            </p:cNvPr>
            <p:cNvSpPr/>
            <p:nvPr/>
          </p:nvSpPr>
          <p:spPr>
            <a:xfrm>
              <a:off x="700678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74E83B6-1F29-46E7-828D-DFB0C74505D8}"/>
                </a:ext>
              </a:extLst>
            </p:cNvPr>
            <p:cNvSpPr/>
            <p:nvPr/>
          </p:nvSpPr>
          <p:spPr>
            <a:xfrm>
              <a:off x="7253924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80BA02-BB40-4A7A-BB7B-959F142F3109}"/>
                </a:ext>
              </a:extLst>
            </p:cNvPr>
            <p:cNvSpPr/>
            <p:nvPr/>
          </p:nvSpPr>
          <p:spPr>
            <a:xfrm>
              <a:off x="7501060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0603BDB-C349-48BB-8F15-7E5F0E641E5D}"/>
                </a:ext>
              </a:extLst>
            </p:cNvPr>
            <p:cNvSpPr/>
            <p:nvPr/>
          </p:nvSpPr>
          <p:spPr>
            <a:xfrm>
              <a:off x="774819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0D9BA02-3254-46E5-955B-B688C7A23042}"/>
                </a:ext>
              </a:extLst>
            </p:cNvPr>
            <p:cNvSpPr/>
            <p:nvPr/>
          </p:nvSpPr>
          <p:spPr>
            <a:xfrm>
              <a:off x="799533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C6E9B67-D57A-40D3-A5B4-CE8361D22315}"/>
                </a:ext>
              </a:extLst>
            </p:cNvPr>
            <p:cNvSpPr/>
            <p:nvPr/>
          </p:nvSpPr>
          <p:spPr>
            <a:xfrm>
              <a:off x="8242467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539540-DACD-458F-8E0D-A4E0977FA343}"/>
                </a:ext>
              </a:extLst>
            </p:cNvPr>
            <p:cNvSpPr/>
            <p:nvPr/>
          </p:nvSpPr>
          <p:spPr>
            <a:xfrm>
              <a:off x="8489603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F7D7330-E0DC-4697-861B-C2E27A42D6FE}"/>
                </a:ext>
              </a:extLst>
            </p:cNvPr>
            <p:cNvSpPr/>
            <p:nvPr/>
          </p:nvSpPr>
          <p:spPr>
            <a:xfrm>
              <a:off x="8736739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4AD428-EEBA-4E3E-87BC-BFE722ED8B41}"/>
                </a:ext>
              </a:extLst>
            </p:cNvPr>
            <p:cNvSpPr/>
            <p:nvPr/>
          </p:nvSpPr>
          <p:spPr>
            <a:xfrm>
              <a:off x="902095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6C335FA-3D55-4E73-A255-1DA91256562F}"/>
                </a:ext>
              </a:extLst>
            </p:cNvPr>
            <p:cNvSpPr/>
            <p:nvPr/>
          </p:nvSpPr>
          <p:spPr>
            <a:xfrm>
              <a:off x="926809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D0B8406-B401-4BCB-AE9D-BD532238A518}"/>
                </a:ext>
              </a:extLst>
            </p:cNvPr>
            <p:cNvSpPr/>
            <p:nvPr/>
          </p:nvSpPr>
          <p:spPr>
            <a:xfrm>
              <a:off x="951522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BAE3612-183C-4AE5-944A-B1E0A5811466}"/>
                </a:ext>
              </a:extLst>
            </p:cNvPr>
            <p:cNvSpPr/>
            <p:nvPr/>
          </p:nvSpPr>
          <p:spPr>
            <a:xfrm>
              <a:off x="977472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0D84590-D425-4F7C-A4E9-4457FBC9A8E9}"/>
                </a:ext>
              </a:extLst>
            </p:cNvPr>
            <p:cNvSpPr/>
            <p:nvPr/>
          </p:nvSpPr>
          <p:spPr>
            <a:xfrm>
              <a:off x="10021864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9762D2-8D96-4BCD-9861-6CAC96CF9427}"/>
                </a:ext>
              </a:extLst>
            </p:cNvPr>
            <p:cNvSpPr/>
            <p:nvPr/>
          </p:nvSpPr>
          <p:spPr>
            <a:xfrm>
              <a:off x="10269000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F005245-BDFD-4B98-B837-C27521547F0D}"/>
                </a:ext>
              </a:extLst>
            </p:cNvPr>
            <p:cNvSpPr/>
            <p:nvPr/>
          </p:nvSpPr>
          <p:spPr>
            <a:xfrm>
              <a:off x="1051613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E2AEBB8-544B-4EC4-988B-56FC17462088}"/>
                </a:ext>
              </a:extLst>
            </p:cNvPr>
            <p:cNvSpPr/>
            <p:nvPr/>
          </p:nvSpPr>
          <p:spPr>
            <a:xfrm>
              <a:off x="1076327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598BE0-876A-42CC-AD7D-47B076A4B6F8}"/>
              </a:ext>
            </a:extLst>
          </p:cNvPr>
          <p:cNvGrpSpPr/>
          <p:nvPr/>
        </p:nvGrpSpPr>
        <p:grpSpPr>
          <a:xfrm>
            <a:off x="6694223" y="3064844"/>
            <a:ext cx="1759521" cy="43403"/>
            <a:chOff x="6759652" y="3891436"/>
            <a:chExt cx="4102474" cy="3336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5FB95D-1D6B-40C1-B03E-88D380E34452}"/>
                </a:ext>
              </a:extLst>
            </p:cNvPr>
            <p:cNvSpPr/>
            <p:nvPr/>
          </p:nvSpPr>
          <p:spPr>
            <a:xfrm>
              <a:off x="675965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232ADC-D099-4C1D-B9B9-9C66F03B91D5}"/>
                </a:ext>
              </a:extLst>
            </p:cNvPr>
            <p:cNvSpPr/>
            <p:nvPr/>
          </p:nvSpPr>
          <p:spPr>
            <a:xfrm>
              <a:off x="700678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FDD509D-6D6C-484B-ACC4-4392B12B38A3}"/>
                </a:ext>
              </a:extLst>
            </p:cNvPr>
            <p:cNvSpPr/>
            <p:nvPr/>
          </p:nvSpPr>
          <p:spPr>
            <a:xfrm>
              <a:off x="7253924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D91A53-FC5C-4331-8441-FEF74F482010}"/>
                </a:ext>
              </a:extLst>
            </p:cNvPr>
            <p:cNvSpPr/>
            <p:nvPr/>
          </p:nvSpPr>
          <p:spPr>
            <a:xfrm>
              <a:off x="7501060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D02009-B1C6-491B-BA2D-DBF8108E4581}"/>
                </a:ext>
              </a:extLst>
            </p:cNvPr>
            <p:cNvSpPr/>
            <p:nvPr/>
          </p:nvSpPr>
          <p:spPr>
            <a:xfrm>
              <a:off x="774819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15F0AA-CA90-4AF5-935B-ED743E3F23A5}"/>
                </a:ext>
              </a:extLst>
            </p:cNvPr>
            <p:cNvSpPr/>
            <p:nvPr/>
          </p:nvSpPr>
          <p:spPr>
            <a:xfrm>
              <a:off x="799533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A35CD7-49FF-4E87-809D-C3D5BA4083C2}"/>
                </a:ext>
              </a:extLst>
            </p:cNvPr>
            <p:cNvSpPr/>
            <p:nvPr/>
          </p:nvSpPr>
          <p:spPr>
            <a:xfrm>
              <a:off x="8242467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4B3037-D8A7-4194-99A0-F0D24C12D268}"/>
                </a:ext>
              </a:extLst>
            </p:cNvPr>
            <p:cNvSpPr/>
            <p:nvPr/>
          </p:nvSpPr>
          <p:spPr>
            <a:xfrm>
              <a:off x="8489603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808467-85F1-47C1-8F0A-F950412FDC6B}"/>
                </a:ext>
              </a:extLst>
            </p:cNvPr>
            <p:cNvSpPr/>
            <p:nvPr/>
          </p:nvSpPr>
          <p:spPr>
            <a:xfrm>
              <a:off x="8736739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CA49F84-44FE-48C0-9F62-6DCADA90F2C1}"/>
                </a:ext>
              </a:extLst>
            </p:cNvPr>
            <p:cNvSpPr/>
            <p:nvPr/>
          </p:nvSpPr>
          <p:spPr>
            <a:xfrm>
              <a:off x="902095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6D41651-4F2F-48C7-8B8B-3B07D4CA82AC}"/>
                </a:ext>
              </a:extLst>
            </p:cNvPr>
            <p:cNvSpPr/>
            <p:nvPr/>
          </p:nvSpPr>
          <p:spPr>
            <a:xfrm>
              <a:off x="926809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B78AB8-3684-4A15-BB09-7A1BD85A804E}"/>
                </a:ext>
              </a:extLst>
            </p:cNvPr>
            <p:cNvSpPr/>
            <p:nvPr/>
          </p:nvSpPr>
          <p:spPr>
            <a:xfrm>
              <a:off x="951522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D58115-D081-4C2E-9F90-B5C438EEED79}"/>
                </a:ext>
              </a:extLst>
            </p:cNvPr>
            <p:cNvSpPr/>
            <p:nvPr/>
          </p:nvSpPr>
          <p:spPr>
            <a:xfrm>
              <a:off x="9774728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EF4FFE-CEDB-4D3A-81DF-B7D363572223}"/>
                </a:ext>
              </a:extLst>
            </p:cNvPr>
            <p:cNvSpPr/>
            <p:nvPr/>
          </p:nvSpPr>
          <p:spPr>
            <a:xfrm>
              <a:off x="10021864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0F893F-7432-4DB5-9185-EDA7B526B80C}"/>
                </a:ext>
              </a:extLst>
            </p:cNvPr>
            <p:cNvSpPr/>
            <p:nvPr/>
          </p:nvSpPr>
          <p:spPr>
            <a:xfrm>
              <a:off x="10269000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3A10F5-F2DB-4D41-BA4E-AE3D7516714C}"/>
                </a:ext>
              </a:extLst>
            </p:cNvPr>
            <p:cNvSpPr/>
            <p:nvPr/>
          </p:nvSpPr>
          <p:spPr>
            <a:xfrm>
              <a:off x="10516136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28A4837-8C8C-4F40-BCC8-37745DB4DCA3}"/>
                </a:ext>
              </a:extLst>
            </p:cNvPr>
            <p:cNvSpPr/>
            <p:nvPr/>
          </p:nvSpPr>
          <p:spPr>
            <a:xfrm>
              <a:off x="10763272" y="3891436"/>
              <a:ext cx="98854" cy="33363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DD7307-7135-4EDF-8F05-83F3CF0801C8}"/>
              </a:ext>
            </a:extLst>
          </p:cNvPr>
          <p:cNvSpPr txBox="1"/>
          <p:nvPr/>
        </p:nvSpPr>
        <p:spPr>
          <a:xfrm>
            <a:off x="3840746" y="3086418"/>
            <a:ext cx="1489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sym typeface="Helvetica Neue"/>
              </a:rPr>
              <a:t>Micro TSVs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CC7EEEA-8EB5-4B81-A15D-E1D9B175862D}"/>
              </a:ext>
            </a:extLst>
          </p:cNvPr>
          <p:cNvCxnSpPr>
            <a:cxnSpLocks/>
          </p:cNvCxnSpPr>
          <p:nvPr/>
        </p:nvCxnSpPr>
        <p:spPr>
          <a:xfrm flipV="1">
            <a:off x="3698642" y="3098873"/>
            <a:ext cx="6017908" cy="6145"/>
          </a:xfrm>
          <a:prstGeom prst="line">
            <a:avLst/>
          </a:prstGeom>
          <a:noFill/>
          <a:ln w="47625" cap="flat">
            <a:solidFill>
              <a:srgbClr val="92D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A38F3EF5-0500-4558-89D9-1608F0AF3F9C}"/>
              </a:ext>
            </a:extLst>
          </p:cNvPr>
          <p:cNvSpPr txBox="1"/>
          <p:nvPr/>
        </p:nvSpPr>
        <p:spPr>
          <a:xfrm>
            <a:off x="9754483" y="2886180"/>
            <a:ext cx="55496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Text Light"/>
                <a:ea typeface="+mn-ea"/>
                <a:cs typeface="+mn-cs"/>
                <a:sym typeface="Helvetica Neue"/>
              </a:rPr>
              <a:t>5um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517303F-42CB-4EAD-B337-DA95A1ED2373}"/>
              </a:ext>
            </a:extLst>
          </p:cNvPr>
          <p:cNvSpPr txBox="1"/>
          <p:nvPr/>
        </p:nvSpPr>
        <p:spPr>
          <a:xfrm>
            <a:off x="9754483" y="2649043"/>
            <a:ext cx="662361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Text Light"/>
                <a:ea typeface="+mn-ea"/>
                <a:cs typeface="+mn-cs"/>
                <a:sym typeface="Helvetica Neue"/>
              </a:rPr>
              <a:t>15um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3EFA5C-3A5E-40D4-89F5-70878F04CA39}"/>
              </a:ext>
            </a:extLst>
          </p:cNvPr>
          <p:cNvSpPr txBox="1"/>
          <p:nvPr/>
        </p:nvSpPr>
        <p:spPr>
          <a:xfrm>
            <a:off x="9754483" y="2069973"/>
            <a:ext cx="877163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Text Light"/>
                <a:ea typeface="+mn-ea"/>
                <a:cs typeface="+mn-cs"/>
                <a:sym typeface="Helvetica Neue"/>
              </a:rPr>
              <a:t>~750um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F94D62B-84AC-41E2-A1C2-423C03ECCE82}"/>
              </a:ext>
            </a:extLst>
          </p:cNvPr>
          <p:cNvCxnSpPr>
            <a:cxnSpLocks/>
          </p:cNvCxnSpPr>
          <p:nvPr/>
        </p:nvCxnSpPr>
        <p:spPr>
          <a:xfrm flipV="1">
            <a:off x="3687055" y="1511532"/>
            <a:ext cx="6017908" cy="6145"/>
          </a:xfrm>
          <a:prstGeom prst="line">
            <a:avLst/>
          </a:prstGeom>
          <a:noFill/>
          <a:ln w="47625" cap="flat">
            <a:solidFill>
              <a:srgbClr val="FFC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D7962123-9388-4A47-8F1A-7D985ACBF1B1}"/>
              </a:ext>
            </a:extLst>
          </p:cNvPr>
          <p:cNvSpPr txBox="1"/>
          <p:nvPr/>
        </p:nvSpPr>
        <p:spPr>
          <a:xfrm>
            <a:off x="3195858" y="1322193"/>
            <a:ext cx="55335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 anchorCtr="0">
            <a:spAutoFit/>
          </a:bodyPr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Text Light"/>
                <a:ea typeface="+mn-ea"/>
                <a:cs typeface="+mn-cs"/>
                <a:sym typeface="Helvetica Neue"/>
              </a:rPr>
              <a:t>BSM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92344D5-4D7D-4B31-B188-5C4EDDFAC5B8}"/>
              </a:ext>
            </a:extLst>
          </p:cNvPr>
          <p:cNvSpPr txBox="1"/>
          <p:nvPr/>
        </p:nvSpPr>
        <p:spPr>
          <a:xfrm>
            <a:off x="1720195" y="2682855"/>
            <a:ext cx="939681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Text Light"/>
                <a:ea typeface="+mn-ea"/>
                <a:cs typeface="+mn-cs"/>
                <a:sym typeface="Helvetica Neue"/>
              </a:rPr>
              <a:t>Oxide Fill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7DEB5DC-140D-4ED7-8F7A-40818BDD17DE}"/>
              </a:ext>
            </a:extLst>
          </p:cNvPr>
          <p:cNvSpPr txBox="1"/>
          <p:nvPr/>
        </p:nvSpPr>
        <p:spPr>
          <a:xfrm>
            <a:off x="933975" y="2432599"/>
            <a:ext cx="1771639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One Text Light"/>
                <a:ea typeface="+mn-ea"/>
                <a:cs typeface="+mn-cs"/>
                <a:sym typeface="Helvetica Neue"/>
              </a:rPr>
              <a:t>Oxide Fusion Bond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C0982BC-D0B2-477B-8202-9DD3AF8F546F}"/>
              </a:ext>
            </a:extLst>
          </p:cNvPr>
          <p:cNvSpPr txBox="1"/>
          <p:nvPr/>
        </p:nvSpPr>
        <p:spPr>
          <a:xfrm>
            <a:off x="1441566" y="1650586"/>
            <a:ext cx="1726755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Text Light"/>
                <a:ea typeface="+mn-ea"/>
                <a:cs typeface="+mn-cs"/>
                <a:sym typeface="Helvetica Neue"/>
              </a:rPr>
              <a:t>Structural Silicon 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A058382-C5CB-46EC-B54B-2B86685AC8F8}"/>
              </a:ext>
            </a:extLst>
          </p:cNvPr>
          <p:cNvSpPr txBox="1"/>
          <p:nvPr/>
        </p:nvSpPr>
        <p:spPr>
          <a:xfrm>
            <a:off x="421295" y="2906872"/>
            <a:ext cx="241123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One Text Light"/>
                <a:sym typeface="Helvetica Neue"/>
              </a:rPr>
              <a:t>Cu:Cu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One Text Light"/>
                <a:sym typeface="Helvetica Neue"/>
              </a:rPr>
              <a:t> 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One Text Light"/>
                <a:sym typeface="Helvetica Neue"/>
              </a:rPr>
              <a:t>Ox:Ox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One Text Light"/>
                <a:sym typeface="Helvetica Neue"/>
              </a:rPr>
              <a:t> Hybrid Bond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58A3A7E4-E0CE-4BAC-A3D5-B00340EBEFD4}"/>
              </a:ext>
            </a:extLst>
          </p:cNvPr>
          <p:cNvCxnSpPr>
            <a:cxnSpLocks/>
          </p:cNvCxnSpPr>
          <p:nvPr/>
        </p:nvCxnSpPr>
        <p:spPr>
          <a:xfrm>
            <a:off x="2782572" y="2620841"/>
            <a:ext cx="704914" cy="0"/>
          </a:xfrm>
          <a:prstGeom prst="straightConnector1">
            <a:avLst/>
          </a:prstGeom>
          <a:noFill/>
          <a:ln w="25400" cap="flat">
            <a:solidFill>
              <a:schemeClr val="accent4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98F52087-B440-4D11-B4D5-FB2E4B829DD9}"/>
              </a:ext>
            </a:extLst>
          </p:cNvPr>
          <p:cNvCxnSpPr>
            <a:cxnSpLocks/>
          </p:cNvCxnSpPr>
          <p:nvPr/>
        </p:nvCxnSpPr>
        <p:spPr>
          <a:xfrm>
            <a:off x="2767074" y="2882910"/>
            <a:ext cx="1987167" cy="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B653D5EA-EDE0-433C-AC97-078761791389}"/>
              </a:ext>
            </a:extLst>
          </p:cNvPr>
          <p:cNvCxnSpPr/>
          <p:nvPr/>
        </p:nvCxnSpPr>
        <p:spPr>
          <a:xfrm>
            <a:off x="3120970" y="1850641"/>
            <a:ext cx="577675" cy="0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0D98F753-935F-4DBA-AC74-174BABF081F0}"/>
              </a:ext>
            </a:extLst>
          </p:cNvPr>
          <p:cNvCxnSpPr>
            <a:cxnSpLocks/>
          </p:cNvCxnSpPr>
          <p:nvPr/>
        </p:nvCxnSpPr>
        <p:spPr>
          <a:xfrm flipV="1">
            <a:off x="2769383" y="3108247"/>
            <a:ext cx="810954" cy="0"/>
          </a:xfrm>
          <a:prstGeom prst="straightConnector1">
            <a:avLst/>
          </a:prstGeom>
          <a:noFill/>
          <a:ln w="25400" cap="flat">
            <a:solidFill>
              <a:srgbClr val="92D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9D3ED6E-234C-40AF-BFB9-1A3B961D965F}"/>
              </a:ext>
            </a:extLst>
          </p:cNvPr>
          <p:cNvCxnSpPr/>
          <p:nvPr/>
        </p:nvCxnSpPr>
        <p:spPr>
          <a:xfrm>
            <a:off x="471055" y="3916218"/>
            <a:ext cx="11009745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2" name="Picture 161">
            <a:extLst>
              <a:ext uri="{FF2B5EF4-FFF2-40B4-BE49-F238E27FC236}">
                <a16:creationId xmlns:a16="http://schemas.microsoft.com/office/drawing/2014/main" id="{F287D180-82D3-46F0-9DBB-3A1E20F001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98" y="5199340"/>
            <a:ext cx="1730871" cy="1071710"/>
          </a:xfrm>
          <a:prstGeom prst="rect">
            <a:avLst/>
          </a:prstGeom>
        </p:spPr>
      </p:pic>
      <p:sp>
        <p:nvSpPr>
          <p:cNvPr id="163" name="TextBox 21">
            <a:extLst>
              <a:ext uri="{FF2B5EF4-FFF2-40B4-BE49-F238E27FC236}">
                <a16:creationId xmlns:a16="http://schemas.microsoft.com/office/drawing/2014/main" id="{1A93DA61-3E9C-4440-B58C-69F6AAE5E935}"/>
              </a:ext>
            </a:extLst>
          </p:cNvPr>
          <p:cNvSpPr txBox="1"/>
          <p:nvPr/>
        </p:nvSpPr>
        <p:spPr>
          <a:xfrm>
            <a:off x="3927789" y="5562367"/>
            <a:ext cx="150530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0" tIns="0" rIns="0" bIns="0" numCol="1" spcCol="38100" rtlCol="0" anchor="t" anchorCtr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1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sym typeface="Helvetica Neue"/>
              </a:rPr>
              <a:t>CCD Base Wafer </a:t>
            </a:r>
          </a:p>
        </p:txBody>
      </p:sp>
      <p:sp>
        <p:nvSpPr>
          <p:cNvPr id="164" name="TextBox 22">
            <a:extLst>
              <a:ext uri="{FF2B5EF4-FFF2-40B4-BE49-F238E27FC236}">
                <a16:creationId xmlns:a16="http://schemas.microsoft.com/office/drawing/2014/main" id="{2C57B9A9-86E3-4324-83D5-45040E548402}"/>
              </a:ext>
            </a:extLst>
          </p:cNvPr>
          <p:cNvSpPr txBox="1"/>
          <p:nvPr/>
        </p:nvSpPr>
        <p:spPr>
          <a:xfrm>
            <a:off x="3689057" y="4877282"/>
            <a:ext cx="148327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0" tIns="0" rIns="0" bIns="0" numCol="1" spcCol="38100" rtlCol="0" anchor="t" anchorCtr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1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sym typeface="Helvetica Neue"/>
              </a:rPr>
              <a:t>Top Cache Die    </a:t>
            </a:r>
          </a:p>
          <a:p>
            <a:pPr marL="0" marR="0" lvl="1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sym typeface="Helvetica Neue"/>
              </a:rPr>
              <a:t>&amp; Structural  Si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 Clear"/>
              <a:sym typeface="Helvetica Neue"/>
            </a:endParaRPr>
          </a:p>
        </p:txBody>
      </p:sp>
      <p:graphicFrame>
        <p:nvGraphicFramePr>
          <p:cNvPr id="165" name="Diagram 164">
            <a:extLst>
              <a:ext uri="{FF2B5EF4-FFF2-40B4-BE49-F238E27FC236}">
                <a16:creationId xmlns:a16="http://schemas.microsoft.com/office/drawing/2014/main" id="{DB35B6AF-F5C7-42C9-A1A7-8F1AADF1CA7E}"/>
              </a:ext>
            </a:extLst>
          </p:cNvPr>
          <p:cNvGraphicFramePr/>
          <p:nvPr/>
        </p:nvGraphicFramePr>
        <p:xfrm>
          <a:off x="5486556" y="5327928"/>
          <a:ext cx="6023842" cy="653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6" name="Group 165">
            <a:extLst>
              <a:ext uri="{FF2B5EF4-FFF2-40B4-BE49-F238E27FC236}">
                <a16:creationId xmlns:a16="http://schemas.microsoft.com/office/drawing/2014/main" id="{F0CABA7E-7967-463B-A447-FE7ECBA335A3}"/>
              </a:ext>
            </a:extLst>
          </p:cNvPr>
          <p:cNvGrpSpPr/>
          <p:nvPr/>
        </p:nvGrpSpPr>
        <p:grpSpPr>
          <a:xfrm>
            <a:off x="4680440" y="4816266"/>
            <a:ext cx="2068249" cy="483506"/>
            <a:chOff x="1241801" y="83000"/>
            <a:chExt cx="2068249" cy="483506"/>
          </a:xfrm>
        </p:grpSpPr>
        <p:sp>
          <p:nvSpPr>
            <p:cNvPr id="167" name="Arrow: Chevron 166">
              <a:extLst>
                <a:ext uri="{FF2B5EF4-FFF2-40B4-BE49-F238E27FC236}">
                  <a16:creationId xmlns:a16="http://schemas.microsoft.com/office/drawing/2014/main" id="{E09116F0-3D30-4BFF-8EBD-0993BE863D32}"/>
                </a:ext>
              </a:extLst>
            </p:cNvPr>
            <p:cNvSpPr/>
            <p:nvPr/>
          </p:nvSpPr>
          <p:spPr>
            <a:xfrm>
              <a:off x="2120929" y="90858"/>
              <a:ext cx="1189121" cy="475648"/>
            </a:xfrm>
            <a:prstGeom prst="chevron">
              <a:avLst/>
            </a:prstGeom>
            <a:solidFill>
              <a:srgbClr val="FF0000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</a:endParaRPr>
            </a:p>
          </p:txBody>
        </p:sp>
        <p:sp>
          <p:nvSpPr>
            <p:cNvPr id="168" name="Arrow: Chevron 4">
              <a:extLst>
                <a:ext uri="{FF2B5EF4-FFF2-40B4-BE49-F238E27FC236}">
                  <a16:creationId xmlns:a16="http://schemas.microsoft.com/office/drawing/2014/main" id="{BA55978B-2613-452D-86C6-CDB35A43C583}"/>
                </a:ext>
              </a:extLst>
            </p:cNvPr>
            <p:cNvSpPr txBox="1"/>
            <p:nvPr/>
          </p:nvSpPr>
          <p:spPr>
            <a:xfrm>
              <a:off x="2358753" y="90858"/>
              <a:ext cx="713473" cy="4756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4006" tIns="14669" rIns="14669" bIns="14669" numCol="1" spcCol="1270" anchor="ctr" anchorCtr="0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marL="0" marR="0" lvl="0" indent="0" algn="ctr" defTabSz="466725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"/>
                  <a:sym typeface="Helvetica Neue"/>
                </a:rPr>
                <a:t>HB Pad Surface Prep</a:t>
              </a:r>
            </a:p>
          </p:txBody>
        </p:sp>
        <p:sp>
          <p:nvSpPr>
            <p:cNvPr id="169" name="Arrow: Chevron 168">
              <a:extLst>
                <a:ext uri="{FF2B5EF4-FFF2-40B4-BE49-F238E27FC236}">
                  <a16:creationId xmlns:a16="http://schemas.microsoft.com/office/drawing/2014/main" id="{8F6FC75C-70B1-4EC5-9DBF-099B88A2DF7F}"/>
                </a:ext>
              </a:extLst>
            </p:cNvPr>
            <p:cNvSpPr/>
            <p:nvPr/>
          </p:nvSpPr>
          <p:spPr>
            <a:xfrm>
              <a:off x="1241801" y="83000"/>
              <a:ext cx="1088659" cy="475648"/>
            </a:xfrm>
            <a:prstGeom prst="chevron">
              <a:avLst/>
            </a:prstGeom>
            <a:solidFill>
              <a:srgbClr val="525252">
                <a:lumMod val="7500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r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"/>
                </a:rPr>
                <a:t>Std Process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3B88637-4D51-43D3-9431-D31A6422E36D}"/>
              </a:ext>
            </a:extLst>
          </p:cNvPr>
          <p:cNvGrpSpPr/>
          <p:nvPr/>
        </p:nvGrpSpPr>
        <p:grpSpPr>
          <a:xfrm>
            <a:off x="6556296" y="4822046"/>
            <a:ext cx="1189121" cy="475648"/>
            <a:chOff x="2120929" y="90858"/>
            <a:chExt cx="1189121" cy="475648"/>
          </a:xfrm>
        </p:grpSpPr>
        <p:sp>
          <p:nvSpPr>
            <p:cNvPr id="171" name="Arrow: Chevron 170">
              <a:extLst>
                <a:ext uri="{FF2B5EF4-FFF2-40B4-BE49-F238E27FC236}">
                  <a16:creationId xmlns:a16="http://schemas.microsoft.com/office/drawing/2014/main" id="{23E02139-030A-4A14-A9A1-7B6FE573FB1C}"/>
                </a:ext>
              </a:extLst>
            </p:cNvPr>
            <p:cNvSpPr/>
            <p:nvPr/>
          </p:nvSpPr>
          <p:spPr>
            <a:xfrm>
              <a:off x="2120929" y="90858"/>
              <a:ext cx="1189121" cy="475648"/>
            </a:xfrm>
            <a:prstGeom prst="chevron">
              <a:avLst/>
            </a:prstGeom>
            <a:solidFill>
              <a:srgbClr val="FF0000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</a:endParaRPr>
            </a:p>
          </p:txBody>
        </p:sp>
        <p:sp>
          <p:nvSpPr>
            <p:cNvPr id="172" name="Arrow: Chevron 4">
              <a:extLst>
                <a:ext uri="{FF2B5EF4-FFF2-40B4-BE49-F238E27FC236}">
                  <a16:creationId xmlns:a16="http://schemas.microsoft.com/office/drawing/2014/main" id="{451B4477-58A1-4575-95CB-0DA96359F20D}"/>
                </a:ext>
              </a:extLst>
            </p:cNvPr>
            <p:cNvSpPr txBox="1"/>
            <p:nvPr/>
          </p:nvSpPr>
          <p:spPr>
            <a:xfrm>
              <a:off x="2358753" y="90858"/>
              <a:ext cx="713473" cy="4756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4006" tIns="14669" rIns="14669" bIns="14669" numCol="1" spcCol="1270" anchor="ctr" anchorCtr="0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l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marL="0" marR="0" lvl="0" indent="0" algn="ctr" defTabSz="466725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"/>
                  <a:sym typeface="Helvetica Neue"/>
                </a:rPr>
                <a:t>Plasma Singulation on frame</a:t>
              </a:r>
            </a:p>
          </p:txBody>
        </p:sp>
      </p:grpSp>
      <p:sp>
        <p:nvSpPr>
          <p:cNvPr id="173" name="Arrow: Bent-Up 172">
            <a:extLst>
              <a:ext uri="{FF2B5EF4-FFF2-40B4-BE49-F238E27FC236}">
                <a16:creationId xmlns:a16="http://schemas.microsoft.com/office/drawing/2014/main" id="{FF0F7128-DB4D-4C5F-A613-9734332C365B}"/>
              </a:ext>
            </a:extLst>
          </p:cNvPr>
          <p:cNvSpPr/>
          <p:nvPr/>
        </p:nvSpPr>
        <p:spPr>
          <a:xfrm rot="10800000" flipH="1">
            <a:off x="7627818" y="5011129"/>
            <a:ext cx="648084" cy="410529"/>
          </a:xfrm>
          <a:prstGeom prst="bentUp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AR Light" panose="020B0403020203020204" pitchFamily="34" charset="-78"/>
              <a:ea typeface="Helvetica Neue Medium"/>
              <a:cs typeface="IntelOne Display AR Light" panose="020B0403020203020204" pitchFamily="34" charset="-78"/>
              <a:sym typeface="Helvetica Neue Medium"/>
            </a:endParaRP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33736ECC-442C-4E6A-AA82-601CC717B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15" y="5424443"/>
            <a:ext cx="494001" cy="427875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4BABAF07-285B-47FC-BE10-360C71701888}"/>
              </a:ext>
            </a:extLst>
          </p:cNvPr>
          <p:cNvSpPr txBox="1"/>
          <p:nvPr/>
        </p:nvSpPr>
        <p:spPr>
          <a:xfrm>
            <a:off x="348917" y="4342664"/>
            <a:ext cx="314348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  <a:sym typeface="Helvetica Neue"/>
              </a:rPr>
              <a:t>Expected TSMC </a:t>
            </a: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  <a:sym typeface="Helvetica Neue"/>
              </a:rPr>
              <a:t>SoIC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  <a:sym typeface="Helvetica Neue"/>
              </a:rPr>
              <a:t> Process for AMD Zen 3 V-cache 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9333A7DD-B7B4-483B-A4F2-8444A2DD9A4D}"/>
              </a:ext>
            </a:extLst>
          </p:cNvPr>
          <p:cNvSpPr/>
          <p:nvPr/>
        </p:nvSpPr>
        <p:spPr>
          <a:xfrm>
            <a:off x="1211321" y="4711845"/>
            <a:ext cx="1216946" cy="240056"/>
          </a:xfrm>
          <a:prstGeom prst="parallelogram">
            <a:avLst>
              <a:gd name="adj" fmla="val 14863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Text Light"/>
            </a:endParaRP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609AE18-FC83-4DC2-8A09-E1771D270A06}"/>
              </a:ext>
            </a:extLst>
          </p:cNvPr>
          <p:cNvCxnSpPr>
            <a:cxnSpLocks/>
          </p:cNvCxnSpPr>
          <p:nvPr/>
        </p:nvCxnSpPr>
        <p:spPr>
          <a:xfrm>
            <a:off x="1720195" y="4964900"/>
            <a:ext cx="0" cy="2344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31CBE09F-192A-4BF9-AE94-825F5AFE919D}"/>
              </a:ext>
            </a:extLst>
          </p:cNvPr>
          <p:cNvSpPr txBox="1"/>
          <p:nvPr/>
        </p:nvSpPr>
        <p:spPr>
          <a:xfrm>
            <a:off x="4051774" y="6271050"/>
            <a:ext cx="937757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Tom DeBonis</a:t>
            </a:r>
          </a:p>
        </p:txBody>
      </p:sp>
    </p:spTree>
    <p:extLst>
      <p:ext uri="{BB962C8B-B14F-4D97-AF65-F5344CB8AC3E}">
        <p14:creationId xmlns:p14="http://schemas.microsoft.com/office/powerpoint/2010/main" val="219155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FCB332C5-DAE9-4B4D-B685-F8126726B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930" y="2454585"/>
            <a:ext cx="5133753" cy="223919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BF99E61-49EB-4406-BF46-5F818C07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262" y="4807662"/>
            <a:ext cx="4722123" cy="15740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3C4AB5-6D68-4595-B54F-2061E87ECA22}"/>
              </a:ext>
            </a:extLst>
          </p:cNvPr>
          <p:cNvGrpSpPr/>
          <p:nvPr/>
        </p:nvGrpSpPr>
        <p:grpSpPr>
          <a:xfrm>
            <a:off x="5075610" y="29082"/>
            <a:ext cx="6168073" cy="5312463"/>
            <a:chOff x="5075610" y="29082"/>
            <a:chExt cx="6168073" cy="53124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8BD5200-7560-460E-AE72-9F41CD4E7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2965" y="29082"/>
              <a:ext cx="5140718" cy="2239189"/>
            </a:xfrm>
            <a:prstGeom prst="rect">
              <a:avLst/>
            </a:prstGeom>
          </p:spPr>
        </p:pic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1C521B2-4B04-4CA9-A74F-FF9232476269}"/>
                </a:ext>
              </a:extLst>
            </p:cNvPr>
            <p:cNvCxnSpPr/>
            <p:nvPr/>
          </p:nvCxnSpPr>
          <p:spPr>
            <a:xfrm flipV="1">
              <a:off x="5075610" y="1973655"/>
              <a:ext cx="1236652" cy="336789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3DF2F04-69D2-4E12-BC76-A14947254BAE}"/>
              </a:ext>
            </a:extLst>
          </p:cNvPr>
          <p:cNvGrpSpPr/>
          <p:nvPr/>
        </p:nvGrpSpPr>
        <p:grpSpPr>
          <a:xfrm>
            <a:off x="65641" y="3501753"/>
            <a:ext cx="5009969" cy="2611818"/>
            <a:chOff x="65641" y="3501753"/>
            <a:chExt cx="5009969" cy="261181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55D76E2-B7F0-4128-BFDC-658D05BC1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1604" y="3501753"/>
              <a:ext cx="4804006" cy="2611818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1965E25-3624-4190-8BD7-14D9EF1E5E77}"/>
                </a:ext>
              </a:extLst>
            </p:cNvPr>
            <p:cNvSpPr txBox="1"/>
            <p:nvPr/>
          </p:nvSpPr>
          <p:spPr>
            <a:xfrm>
              <a:off x="144189" y="3657600"/>
              <a:ext cx="950581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Grind/Expose TSV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25BAA46-80E7-42DA-9D3B-CBA7378288B1}"/>
                </a:ext>
              </a:extLst>
            </p:cNvPr>
            <p:cNvSpPr txBox="1"/>
            <p:nvPr/>
          </p:nvSpPr>
          <p:spPr>
            <a:xfrm>
              <a:off x="65641" y="5108109"/>
              <a:ext cx="1107676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Cu Hybrid Bond Pads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254E01-1DAA-4695-82C9-F8C214B4BAE6}"/>
              </a:ext>
            </a:extLst>
          </p:cNvPr>
          <p:cNvSpPr txBox="1"/>
          <p:nvPr/>
        </p:nvSpPr>
        <p:spPr>
          <a:xfrm>
            <a:off x="3385613" y="6646477"/>
            <a:ext cx="905697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majhi</a:t>
            </a:r>
          </a:p>
        </p:txBody>
      </p:sp>
      <p:sp>
        <p:nvSpPr>
          <p:cNvPr id="13" name="Arrow: Right 12">
            <a:hlinkClick r:id="rId6" action="ppaction://hlinksldjump"/>
            <a:extLst>
              <a:ext uri="{FF2B5EF4-FFF2-40B4-BE49-F238E27FC236}">
                <a16:creationId xmlns:a16="http://schemas.microsoft.com/office/drawing/2014/main" id="{4F2B1A86-03A2-4670-B08A-92D9F2FF70EF}"/>
              </a:ext>
            </a:extLst>
          </p:cNvPr>
          <p:cNvSpPr/>
          <p:nvPr/>
        </p:nvSpPr>
        <p:spPr>
          <a:xfrm>
            <a:off x="11796666" y="61491"/>
            <a:ext cx="377228" cy="279524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5C404-A989-425E-9932-04E95A4B28FB}"/>
              </a:ext>
            </a:extLst>
          </p:cNvPr>
          <p:cNvSpPr txBox="1"/>
          <p:nvPr/>
        </p:nvSpPr>
        <p:spPr>
          <a:xfrm>
            <a:off x="4722884" y="29082"/>
            <a:ext cx="317875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Flow for V-cache [speculation]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B2F292-D52D-4ADD-9879-C22FB01FB6B2}"/>
              </a:ext>
            </a:extLst>
          </p:cNvPr>
          <p:cNvGrpSpPr/>
          <p:nvPr/>
        </p:nvGrpSpPr>
        <p:grpSpPr>
          <a:xfrm>
            <a:off x="10366218" y="4880089"/>
            <a:ext cx="1868031" cy="1184940"/>
            <a:chOff x="10366218" y="4880089"/>
            <a:chExt cx="1868031" cy="118494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F1DD6DE-1F50-4720-AD6A-F93B7BE2630E}"/>
                </a:ext>
              </a:extLst>
            </p:cNvPr>
            <p:cNvCxnSpPr/>
            <p:nvPr/>
          </p:nvCxnSpPr>
          <p:spPr>
            <a:xfrm>
              <a:off x="10366218" y="5631256"/>
              <a:ext cx="461727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168F64-61E9-4F9D-9DAD-01E4D3F85816}"/>
                </a:ext>
              </a:extLst>
            </p:cNvPr>
            <p:cNvSpPr txBox="1"/>
            <p:nvPr/>
          </p:nvSpPr>
          <p:spPr>
            <a:xfrm>
              <a:off x="10763286" y="4880089"/>
              <a:ext cx="1470963" cy="1184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171450" marR="0" lvl="0" indent="-17145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Stack Si structural support wafer on back to expose base die Al-pad and C4 bump;</a:t>
              </a:r>
            </a:p>
            <a:p>
              <a:pPr marL="171450" marR="0" lvl="0" indent="-17145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endParaRPr>
            </a:p>
            <a:p>
              <a:pPr marL="171450" marR="0" lvl="0" indent="-17145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sym typeface="Helvetica Neue"/>
                </a:rPr>
                <a:t>Std A&amp;T after that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156329-E38D-41F4-8C18-A686BAA3C443}"/>
              </a:ext>
            </a:extLst>
          </p:cNvPr>
          <p:cNvGrpSpPr/>
          <p:nvPr/>
        </p:nvGrpSpPr>
        <p:grpSpPr>
          <a:xfrm>
            <a:off x="0" y="276237"/>
            <a:ext cx="5811091" cy="2611818"/>
            <a:chOff x="0" y="276237"/>
            <a:chExt cx="5811091" cy="2611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5351D4C-F0E0-46F2-85A3-32C53A72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76237"/>
              <a:ext cx="4941571" cy="261181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D47D81-7BA2-4F9F-B272-7FA4884DDE2D}"/>
                </a:ext>
              </a:extLst>
            </p:cNvPr>
            <p:cNvSpPr txBox="1"/>
            <p:nvPr/>
          </p:nvSpPr>
          <p:spPr>
            <a:xfrm>
              <a:off x="4340128" y="2268271"/>
              <a:ext cx="1470963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171450" marR="0" lvl="0" indent="-17145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sym typeface="Helvetica Neue"/>
                  <a:hlinkClick r:id="" action="ppaction://noaction"/>
                </a:rPr>
                <a:t>Multiple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sym typeface="Helvetica Neue"/>
                  <a:hlinkClick r:id="" action="ppaction://noaction"/>
                </a:rPr>
                <a:t>CoW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sym typeface="Helvetica Neue"/>
                  <a:hlinkClick r:id="" action="ppaction://noaction"/>
                </a:rPr>
                <a:t> to fill Wafer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D9E6BA7-29CE-433E-A98E-4C5BD4B7FD37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401218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CEFE1E8-313A-4012-90BA-B421281C615B}"/>
              </a:ext>
            </a:extLst>
          </p:cNvPr>
          <p:cNvSpPr/>
          <p:nvPr/>
        </p:nvSpPr>
        <p:spPr>
          <a:xfrm>
            <a:off x="5666135" y="4816444"/>
            <a:ext cx="5324772" cy="494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8A1B96-D790-4008-B38F-A2796C7AA82D}"/>
              </a:ext>
            </a:extLst>
          </p:cNvPr>
          <p:cNvSpPr/>
          <p:nvPr/>
        </p:nvSpPr>
        <p:spPr>
          <a:xfrm>
            <a:off x="5666135" y="3760281"/>
            <a:ext cx="5324772" cy="494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5C404-A989-425E-9932-04E95A4B28FB}"/>
              </a:ext>
            </a:extLst>
          </p:cNvPr>
          <p:cNvSpPr txBox="1"/>
          <p:nvPr/>
        </p:nvSpPr>
        <p:spPr>
          <a:xfrm>
            <a:off x="4722884" y="29082"/>
            <a:ext cx="317875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Flow for V-cache [speculation]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D64DE8-1115-4079-A4BC-F336060997FA}"/>
              </a:ext>
            </a:extLst>
          </p:cNvPr>
          <p:cNvGrpSpPr/>
          <p:nvPr/>
        </p:nvGrpSpPr>
        <p:grpSpPr>
          <a:xfrm>
            <a:off x="72190" y="882316"/>
            <a:ext cx="4650694" cy="5804390"/>
            <a:chOff x="0" y="276237"/>
            <a:chExt cx="6321452" cy="681305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55D76E2-B7F0-4128-BFDC-658D05BC1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604" y="3501753"/>
              <a:ext cx="4804006" cy="2611818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1965E25-3624-4190-8BD7-14D9EF1E5E77}"/>
                </a:ext>
              </a:extLst>
            </p:cNvPr>
            <p:cNvSpPr txBox="1"/>
            <p:nvPr/>
          </p:nvSpPr>
          <p:spPr>
            <a:xfrm>
              <a:off x="144189" y="3657600"/>
              <a:ext cx="950581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Grind/Expose TSV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25BAA46-80E7-42DA-9D3B-CBA7378288B1}"/>
                </a:ext>
              </a:extLst>
            </p:cNvPr>
            <p:cNvSpPr txBox="1"/>
            <p:nvPr/>
          </p:nvSpPr>
          <p:spPr>
            <a:xfrm>
              <a:off x="65641" y="5108109"/>
              <a:ext cx="1107676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Cu Hybrid Bond Pads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254E01-1DAA-4695-82C9-F8C214B4BAE6}"/>
                </a:ext>
              </a:extLst>
            </p:cNvPr>
            <p:cNvSpPr txBox="1"/>
            <p:nvPr/>
          </p:nvSpPr>
          <p:spPr>
            <a:xfrm>
              <a:off x="4169913" y="6927705"/>
              <a:ext cx="905698" cy="161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ntel Clear"/>
                  <a:sym typeface="Helvetica Neue"/>
                </a:rPr>
                <a:t>p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rashant majhi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8156329-E38D-41F4-8C18-A686BAA3C443}"/>
                </a:ext>
              </a:extLst>
            </p:cNvPr>
            <p:cNvGrpSpPr/>
            <p:nvPr/>
          </p:nvGrpSpPr>
          <p:grpSpPr>
            <a:xfrm>
              <a:off x="0" y="276237"/>
              <a:ext cx="6321452" cy="2611818"/>
              <a:chOff x="0" y="276237"/>
              <a:chExt cx="6321452" cy="261181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5351D4C-F0E0-46F2-85A3-32C53A7211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76237"/>
                <a:ext cx="4941571" cy="261181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D47D81-7BA2-4F9F-B272-7FA4884DDE2D}"/>
                  </a:ext>
                </a:extLst>
              </p:cNvPr>
              <p:cNvSpPr txBox="1"/>
              <p:nvPr/>
            </p:nvSpPr>
            <p:spPr>
              <a:xfrm>
                <a:off x="4850489" y="2268271"/>
                <a:ext cx="1470963" cy="3385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 anchorCtr="0">
                <a:spAutoFit/>
              </a:bodyPr>
              <a:lstStyle/>
              <a:p>
                <a:pPr marL="171450" marR="0" lvl="0" indent="-17145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A86"/>
                    </a:solidFill>
                    <a:effectLst/>
                    <a:uLnTx/>
                    <a:uFillTx/>
                    <a:latin typeface="Intel Clear"/>
                    <a:sym typeface="Helvetica Neue"/>
                  </a:rPr>
                  <a:t>Multiple 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A86"/>
                    </a:solidFill>
                    <a:effectLst/>
                    <a:uLnTx/>
                    <a:uFillTx/>
                    <a:latin typeface="Intel Clear"/>
                    <a:sym typeface="Helvetica Neue"/>
                  </a:rPr>
                  <a:t>CoW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A86"/>
                    </a:solidFill>
                    <a:effectLst/>
                    <a:uLnTx/>
                    <a:uFillTx/>
                    <a:latin typeface="Intel Clear"/>
                    <a:sym typeface="Helvetica Neue"/>
                  </a:rPr>
                  <a:t> to fill Wafer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7EA0F9-3692-447B-888C-30B1196151C2}"/>
              </a:ext>
            </a:extLst>
          </p:cNvPr>
          <p:cNvGrpSpPr/>
          <p:nvPr/>
        </p:nvGrpSpPr>
        <p:grpSpPr>
          <a:xfrm>
            <a:off x="5383567" y="3763074"/>
            <a:ext cx="4255495" cy="1751828"/>
            <a:chOff x="5165251" y="3467100"/>
            <a:chExt cx="8137553" cy="261181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61AA5B-AFA6-4368-AB31-2A2328DAE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5251" y="3467100"/>
              <a:ext cx="4804006" cy="261181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B99F3F-EB91-4635-84D3-001D0E15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98798" y="3467100"/>
              <a:ext cx="4804006" cy="2611818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02C09E7-3D1C-46D6-94A8-B4AD654D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148" y="3763074"/>
            <a:ext cx="2512233" cy="175182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CDD6EC-AAF5-4EF3-A6E0-8F53CC6FE591}"/>
              </a:ext>
            </a:extLst>
          </p:cNvPr>
          <p:cNvCxnSpPr/>
          <p:nvPr/>
        </p:nvCxnSpPr>
        <p:spPr>
          <a:xfrm>
            <a:off x="4789283" y="2779414"/>
            <a:ext cx="876852" cy="76049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3A798F6-9B4B-4664-8B90-245B8F395F4D}"/>
              </a:ext>
            </a:extLst>
          </p:cNvPr>
          <p:cNvSpPr/>
          <p:nvPr/>
        </p:nvSpPr>
        <p:spPr>
          <a:xfrm>
            <a:off x="7405735" y="4816444"/>
            <a:ext cx="79568" cy="108641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700E5F-C3C5-4D10-85FC-0C6FEDDCC98C}"/>
              </a:ext>
            </a:extLst>
          </p:cNvPr>
          <p:cNvSpPr/>
          <p:nvPr/>
        </p:nvSpPr>
        <p:spPr>
          <a:xfrm>
            <a:off x="7594347" y="4814941"/>
            <a:ext cx="79568" cy="108641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9763AF-BF9E-4043-BDA3-613208DCEB6A}"/>
              </a:ext>
            </a:extLst>
          </p:cNvPr>
          <p:cNvSpPr/>
          <p:nvPr/>
        </p:nvSpPr>
        <p:spPr>
          <a:xfrm>
            <a:off x="7502306" y="4813432"/>
            <a:ext cx="79568" cy="108641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5F64A1-32CE-49B8-9E2C-2F163A57FE28}"/>
              </a:ext>
            </a:extLst>
          </p:cNvPr>
          <p:cNvSpPr/>
          <p:nvPr/>
        </p:nvSpPr>
        <p:spPr>
          <a:xfrm>
            <a:off x="9130892" y="4816444"/>
            <a:ext cx="79568" cy="108641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CB982F-9BFD-421F-BC3A-00F309741B9C}"/>
              </a:ext>
            </a:extLst>
          </p:cNvPr>
          <p:cNvSpPr/>
          <p:nvPr/>
        </p:nvSpPr>
        <p:spPr>
          <a:xfrm>
            <a:off x="9319504" y="4814941"/>
            <a:ext cx="79568" cy="108641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439BE3-A5DA-4B9B-97B4-EF572E2DBBF1}"/>
              </a:ext>
            </a:extLst>
          </p:cNvPr>
          <p:cNvSpPr/>
          <p:nvPr/>
        </p:nvSpPr>
        <p:spPr>
          <a:xfrm>
            <a:off x="9227463" y="4813432"/>
            <a:ext cx="79568" cy="108641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332D43-4E1E-4570-9197-35157EB4FB0A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299895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5449F68B-1EDD-4985-8C9B-0051D5E6E6C5}"/>
              </a:ext>
            </a:extLst>
          </p:cNvPr>
          <p:cNvSpPr txBox="1"/>
          <p:nvPr/>
        </p:nvSpPr>
        <p:spPr>
          <a:xfrm>
            <a:off x="428277" y="2835247"/>
            <a:ext cx="2412012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CoW Hybrid Bonding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1F760B-FCE7-48B7-8247-AEEB75768A09}"/>
              </a:ext>
            </a:extLst>
          </p:cNvPr>
          <p:cNvGrpSpPr/>
          <p:nvPr/>
        </p:nvGrpSpPr>
        <p:grpSpPr>
          <a:xfrm>
            <a:off x="1100341" y="857849"/>
            <a:ext cx="9529011" cy="4492224"/>
            <a:chOff x="1100341" y="857849"/>
            <a:chExt cx="9529011" cy="449222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E076B35-6B1C-4D98-AB5D-F7B4C7A1A861}"/>
                </a:ext>
              </a:extLst>
            </p:cNvPr>
            <p:cNvSpPr/>
            <p:nvPr/>
          </p:nvSpPr>
          <p:spPr>
            <a:xfrm>
              <a:off x="3027682" y="3497270"/>
              <a:ext cx="5748371" cy="28737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CA44D89-F18E-4A47-8B8E-61CA24CB4E00}"/>
                </a:ext>
              </a:extLst>
            </p:cNvPr>
            <p:cNvSpPr/>
            <p:nvPr/>
          </p:nvSpPr>
          <p:spPr>
            <a:xfrm>
              <a:off x="3027683" y="3777861"/>
              <a:ext cx="5794232" cy="501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16EF9F2-C0A4-46A3-B660-9CB471F413D9}"/>
                </a:ext>
              </a:extLst>
            </p:cNvPr>
            <p:cNvSpPr/>
            <p:nvPr/>
          </p:nvSpPr>
          <p:spPr>
            <a:xfrm rot="10800000">
              <a:off x="3027683" y="3827971"/>
              <a:ext cx="5794227" cy="38598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80EFB35-05F2-4AC1-8881-A8E124360275}"/>
                </a:ext>
              </a:extLst>
            </p:cNvPr>
            <p:cNvSpPr/>
            <p:nvPr/>
          </p:nvSpPr>
          <p:spPr>
            <a:xfrm rot="10800000">
              <a:off x="3027689" y="4208351"/>
              <a:ext cx="5794231" cy="21398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880194-D139-4CA4-97FC-A45CA40E4BE8}"/>
                </a:ext>
              </a:extLst>
            </p:cNvPr>
            <p:cNvSpPr/>
            <p:nvPr/>
          </p:nvSpPr>
          <p:spPr>
            <a:xfrm rot="10800000">
              <a:off x="3027689" y="4422337"/>
              <a:ext cx="5794229" cy="34567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F65F395-C919-4A8B-A101-BE0ED63DE0FB}"/>
                </a:ext>
              </a:extLst>
            </p:cNvPr>
            <p:cNvSpPr txBox="1"/>
            <p:nvPr/>
          </p:nvSpPr>
          <p:spPr>
            <a:xfrm>
              <a:off x="3196796" y="3942295"/>
              <a:ext cx="393469" cy="188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Si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9519EC-8221-432C-9DDA-C9DC336F17A2}"/>
                </a:ext>
              </a:extLst>
            </p:cNvPr>
            <p:cNvSpPr txBox="1"/>
            <p:nvPr/>
          </p:nvSpPr>
          <p:spPr>
            <a:xfrm>
              <a:off x="3196796" y="4242638"/>
              <a:ext cx="1834015" cy="188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Transistors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39D781-75BD-4410-ADEE-71FD6F640B63}"/>
                </a:ext>
              </a:extLst>
            </p:cNvPr>
            <p:cNvSpPr txBox="1"/>
            <p:nvPr/>
          </p:nvSpPr>
          <p:spPr>
            <a:xfrm>
              <a:off x="3103269" y="4458730"/>
              <a:ext cx="2256745" cy="188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Interconnects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698386B-EB72-40D0-9ABF-AF599C6688B1}"/>
                </a:ext>
              </a:extLst>
            </p:cNvPr>
            <p:cNvSpPr/>
            <p:nvPr/>
          </p:nvSpPr>
          <p:spPr>
            <a:xfrm>
              <a:off x="5240022" y="3786798"/>
              <a:ext cx="128519" cy="834802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B128706-0145-45A3-ABAD-74EEF72F3A02}"/>
                </a:ext>
              </a:extLst>
            </p:cNvPr>
            <p:cNvSpPr/>
            <p:nvPr/>
          </p:nvSpPr>
          <p:spPr>
            <a:xfrm>
              <a:off x="5951125" y="3785882"/>
              <a:ext cx="128519" cy="834802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F66798C-BA2F-43BD-82F3-F24F0859BDBA}"/>
                </a:ext>
              </a:extLst>
            </p:cNvPr>
            <p:cNvSpPr/>
            <p:nvPr/>
          </p:nvSpPr>
          <p:spPr>
            <a:xfrm>
              <a:off x="6270927" y="3772004"/>
              <a:ext cx="128519" cy="834802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BA3B360-2E3B-4F8D-888F-BAE2E5981D95}"/>
                </a:ext>
              </a:extLst>
            </p:cNvPr>
            <p:cNvGrpSpPr/>
            <p:nvPr/>
          </p:nvGrpSpPr>
          <p:grpSpPr>
            <a:xfrm>
              <a:off x="5179255" y="3501494"/>
              <a:ext cx="1260265" cy="286148"/>
              <a:chOff x="5416130" y="2346458"/>
              <a:chExt cx="1260265" cy="286148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5D78C45-4CB9-4BFA-BDE4-065CD716FCB0}"/>
                  </a:ext>
                </a:extLst>
              </p:cNvPr>
              <p:cNvSpPr/>
              <p:nvPr/>
            </p:nvSpPr>
            <p:spPr>
              <a:xfrm>
                <a:off x="5416130" y="234645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12D366D-68A0-4CF8-A436-11034022DA70}"/>
                  </a:ext>
                </a:extLst>
              </p:cNvPr>
              <p:cNvSpPr/>
              <p:nvPr/>
            </p:nvSpPr>
            <p:spPr>
              <a:xfrm>
                <a:off x="5773419" y="234645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0C0E59F-ABB1-46B6-937E-BB0A69203920}"/>
                  </a:ext>
                </a:extLst>
              </p:cNvPr>
              <p:cNvSpPr/>
              <p:nvPr/>
            </p:nvSpPr>
            <p:spPr>
              <a:xfrm>
                <a:off x="6141827" y="234821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79E9160-E0D3-4732-865A-E2DF835862D5}"/>
                  </a:ext>
                </a:extLst>
              </p:cNvPr>
              <p:cNvSpPr/>
              <p:nvPr/>
            </p:nvSpPr>
            <p:spPr>
              <a:xfrm>
                <a:off x="6455531" y="234645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1DA3CE8-F8F2-415C-8F2C-54028AB32EE4}"/>
                </a:ext>
              </a:extLst>
            </p:cNvPr>
            <p:cNvSpPr txBox="1"/>
            <p:nvPr/>
          </p:nvSpPr>
          <p:spPr>
            <a:xfrm>
              <a:off x="5200429" y="3553640"/>
              <a:ext cx="187312" cy="188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Cu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D20AE9-3B3F-4F5A-8B93-209110C457E9}"/>
                </a:ext>
              </a:extLst>
            </p:cNvPr>
            <p:cNvGrpSpPr/>
            <p:nvPr/>
          </p:nvGrpSpPr>
          <p:grpSpPr>
            <a:xfrm>
              <a:off x="6671550" y="3500535"/>
              <a:ext cx="1607999" cy="286148"/>
              <a:chOff x="5416130" y="2346458"/>
              <a:chExt cx="1607999" cy="286148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091BE04-51C6-4409-B285-58F14AAC1D21}"/>
                  </a:ext>
                </a:extLst>
              </p:cNvPr>
              <p:cNvSpPr/>
              <p:nvPr/>
            </p:nvSpPr>
            <p:spPr>
              <a:xfrm>
                <a:off x="5416130" y="234645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1E9E33B-847A-46CF-9975-E0F971227E93}"/>
                  </a:ext>
                </a:extLst>
              </p:cNvPr>
              <p:cNvSpPr/>
              <p:nvPr/>
            </p:nvSpPr>
            <p:spPr>
              <a:xfrm>
                <a:off x="5773419" y="234645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CFE946B-D8EA-4D49-A570-0F6CC5CAB9D7}"/>
                  </a:ext>
                </a:extLst>
              </p:cNvPr>
              <p:cNvSpPr/>
              <p:nvPr/>
            </p:nvSpPr>
            <p:spPr>
              <a:xfrm>
                <a:off x="6141827" y="234821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6065BC8-E6DF-4214-84CD-DE5F00B4D06B}"/>
                  </a:ext>
                </a:extLst>
              </p:cNvPr>
              <p:cNvSpPr/>
              <p:nvPr/>
            </p:nvSpPr>
            <p:spPr>
              <a:xfrm>
                <a:off x="6455531" y="234645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1A2BC7D-1A73-429C-9D51-283F34CED4DD}"/>
                  </a:ext>
                </a:extLst>
              </p:cNvPr>
              <p:cNvSpPr/>
              <p:nvPr/>
            </p:nvSpPr>
            <p:spPr>
              <a:xfrm>
                <a:off x="6803265" y="234821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7A7BBED-D04D-4412-ACF2-E819D57ABD22}"/>
                </a:ext>
              </a:extLst>
            </p:cNvPr>
            <p:cNvGrpSpPr/>
            <p:nvPr/>
          </p:nvGrpSpPr>
          <p:grpSpPr>
            <a:xfrm>
              <a:off x="3358521" y="3505432"/>
              <a:ext cx="1607999" cy="286148"/>
              <a:chOff x="5416130" y="2346458"/>
              <a:chExt cx="1607999" cy="28614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521F0F0-798B-4552-9308-BB8491A31F42}"/>
                  </a:ext>
                </a:extLst>
              </p:cNvPr>
              <p:cNvSpPr/>
              <p:nvPr/>
            </p:nvSpPr>
            <p:spPr>
              <a:xfrm>
                <a:off x="5416130" y="234645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E9D92B-6491-49A7-BED2-BA55C1392E0B}"/>
                  </a:ext>
                </a:extLst>
              </p:cNvPr>
              <p:cNvSpPr/>
              <p:nvPr/>
            </p:nvSpPr>
            <p:spPr>
              <a:xfrm>
                <a:off x="5773419" y="234645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5A73D66-CBD5-408E-89B5-F11A7D21B0A7}"/>
                  </a:ext>
                </a:extLst>
              </p:cNvPr>
              <p:cNvSpPr/>
              <p:nvPr/>
            </p:nvSpPr>
            <p:spPr>
              <a:xfrm>
                <a:off x="6141827" y="234821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B919FC8-EA4C-4838-9415-EF574EC860F4}"/>
                  </a:ext>
                </a:extLst>
              </p:cNvPr>
              <p:cNvSpPr/>
              <p:nvPr/>
            </p:nvSpPr>
            <p:spPr>
              <a:xfrm>
                <a:off x="6455531" y="234645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24DB3C1-0C2D-4E56-B42D-3014B9B09101}"/>
                  </a:ext>
                </a:extLst>
              </p:cNvPr>
              <p:cNvSpPr/>
              <p:nvPr/>
            </p:nvSpPr>
            <p:spPr>
              <a:xfrm>
                <a:off x="6803265" y="2348218"/>
                <a:ext cx="220864" cy="28438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2492C0A-9D90-408D-A1C4-D2FCDDA91D35}"/>
                </a:ext>
              </a:extLst>
            </p:cNvPr>
            <p:cNvSpPr/>
            <p:nvPr/>
          </p:nvSpPr>
          <p:spPr>
            <a:xfrm>
              <a:off x="1100341" y="4756919"/>
              <a:ext cx="9529011" cy="5931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0139C5-CEE2-4D99-88BC-F73745DE8DA0}"/>
                </a:ext>
              </a:extLst>
            </p:cNvPr>
            <p:cNvSpPr/>
            <p:nvPr/>
          </p:nvSpPr>
          <p:spPr>
            <a:xfrm>
              <a:off x="5590431" y="3785882"/>
              <a:ext cx="128519" cy="834802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973AEB-7C66-40B8-8114-C3AE735768FD}"/>
                </a:ext>
              </a:extLst>
            </p:cNvPr>
            <p:cNvGrpSpPr/>
            <p:nvPr/>
          </p:nvGrpSpPr>
          <p:grpSpPr>
            <a:xfrm rot="10800000">
              <a:off x="5013818" y="857849"/>
              <a:ext cx="1605599" cy="2650889"/>
              <a:chOff x="6825007" y="2857244"/>
              <a:chExt cx="2856326" cy="2640558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669ABCF-8367-4D6F-9897-8DCF583DD2D4}"/>
                  </a:ext>
                </a:extLst>
              </p:cNvPr>
              <p:cNvSpPr/>
              <p:nvPr/>
            </p:nvSpPr>
            <p:spPr>
              <a:xfrm>
                <a:off x="6825007" y="3516196"/>
                <a:ext cx="2856321" cy="24509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956BC2E-66A1-4EEF-8B87-AD4404CB7287}"/>
                  </a:ext>
                </a:extLst>
              </p:cNvPr>
              <p:cNvSpPr/>
              <p:nvPr/>
            </p:nvSpPr>
            <p:spPr>
              <a:xfrm>
                <a:off x="6825010" y="3761295"/>
                <a:ext cx="2856318" cy="173650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6CB9AA0-2A75-440B-B374-6097282CB0FA}"/>
                  </a:ext>
                </a:extLst>
              </p:cNvPr>
              <p:cNvSpPr/>
              <p:nvPr/>
            </p:nvSpPr>
            <p:spPr>
              <a:xfrm>
                <a:off x="6825010" y="2857244"/>
                <a:ext cx="2856323" cy="65895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C8CB15A-CF51-4127-9A00-F4D1D8EF20AC}"/>
                </a:ext>
              </a:extLst>
            </p:cNvPr>
            <p:cNvSpPr txBox="1"/>
            <p:nvPr/>
          </p:nvSpPr>
          <p:spPr>
            <a:xfrm>
              <a:off x="5667868" y="2303239"/>
              <a:ext cx="45794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Si 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5C2E05A-0F46-4419-9142-DD3857BE1BED}"/>
                </a:ext>
              </a:extLst>
            </p:cNvPr>
            <p:cNvSpPr txBox="1"/>
            <p:nvPr/>
          </p:nvSpPr>
          <p:spPr>
            <a:xfrm>
              <a:off x="5328438" y="2933992"/>
              <a:ext cx="1261411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Interconnects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8CE04FE-0E8F-43B0-ADA0-BEECAE5276BB}"/>
                </a:ext>
              </a:extLst>
            </p:cNvPr>
            <p:cNvSpPr txBox="1"/>
            <p:nvPr/>
          </p:nvSpPr>
          <p:spPr>
            <a:xfrm>
              <a:off x="5348516" y="1621777"/>
              <a:ext cx="115256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SRAM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Chiplet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 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BF80A7F-8BEF-4C88-8B34-D17387E9EFFA}"/>
                </a:ext>
              </a:extLst>
            </p:cNvPr>
            <p:cNvSpPr/>
            <p:nvPr/>
          </p:nvSpPr>
          <p:spPr>
            <a:xfrm>
              <a:off x="5211506" y="3236605"/>
              <a:ext cx="220864" cy="284388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0248479-DD4C-41A9-A3C4-29E9A6AFD66E}"/>
                </a:ext>
              </a:extLst>
            </p:cNvPr>
            <p:cNvSpPr/>
            <p:nvPr/>
          </p:nvSpPr>
          <p:spPr>
            <a:xfrm>
              <a:off x="5568795" y="3236605"/>
              <a:ext cx="220864" cy="284388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2D62C70A-DAA6-47B3-9BDA-FA0AC47F3C5D}"/>
                </a:ext>
              </a:extLst>
            </p:cNvPr>
            <p:cNvSpPr/>
            <p:nvPr/>
          </p:nvSpPr>
          <p:spPr>
            <a:xfrm>
              <a:off x="5937203" y="3238365"/>
              <a:ext cx="220864" cy="284388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40E909A-4176-4F3F-B441-EBD4584B230F}"/>
                </a:ext>
              </a:extLst>
            </p:cNvPr>
            <p:cNvSpPr/>
            <p:nvPr/>
          </p:nvSpPr>
          <p:spPr>
            <a:xfrm>
              <a:off x="6250907" y="3236605"/>
              <a:ext cx="220864" cy="284388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E59D96-D622-46CD-9D21-75AC328C4D85}"/>
              </a:ext>
            </a:extLst>
          </p:cNvPr>
          <p:cNvGrpSpPr/>
          <p:nvPr/>
        </p:nvGrpSpPr>
        <p:grpSpPr>
          <a:xfrm>
            <a:off x="8087838" y="56452"/>
            <a:ext cx="1630169" cy="3349308"/>
            <a:chOff x="8087838" y="56452"/>
            <a:chExt cx="1630169" cy="33493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5DF02C9-EEFE-4FB7-960D-AE91D3195D2F}"/>
                </a:ext>
              </a:extLst>
            </p:cNvPr>
            <p:cNvGrpSpPr/>
            <p:nvPr/>
          </p:nvGrpSpPr>
          <p:grpSpPr>
            <a:xfrm>
              <a:off x="8087838" y="56452"/>
              <a:ext cx="1630169" cy="2664906"/>
              <a:chOff x="8511359" y="102094"/>
              <a:chExt cx="1630169" cy="266490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40D79D3-4788-4E7C-BDD0-77BCBE5361E1}"/>
                  </a:ext>
                </a:extLst>
              </p:cNvPr>
              <p:cNvSpPr/>
              <p:nvPr/>
            </p:nvSpPr>
            <p:spPr>
              <a:xfrm rot="10800000">
                <a:off x="8511362" y="102094"/>
                <a:ext cx="1630164" cy="257282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9BC1AE1-0644-4A31-A470-11951C6A8790}"/>
                  </a:ext>
                </a:extLst>
              </p:cNvPr>
              <p:cNvSpPr txBox="1"/>
              <p:nvPr/>
            </p:nvSpPr>
            <p:spPr>
              <a:xfrm>
                <a:off x="9165410" y="1547486"/>
                <a:ext cx="464956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Si 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A583BAA-E45E-4AE5-8C2C-A19DB134E9AC}"/>
                  </a:ext>
                </a:extLst>
              </p:cNvPr>
              <p:cNvSpPr txBox="1"/>
              <p:nvPr/>
            </p:nvSpPr>
            <p:spPr>
              <a:xfrm>
                <a:off x="8846057" y="866024"/>
                <a:ext cx="1170197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SRAM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Chiplet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 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25ECF92-4EB7-43D3-89E1-50E617FB3100}"/>
                  </a:ext>
                </a:extLst>
              </p:cNvPr>
              <p:cNvGrpSpPr/>
              <p:nvPr/>
            </p:nvGrpSpPr>
            <p:grpSpPr>
              <a:xfrm>
                <a:off x="8511359" y="2652840"/>
                <a:ext cx="1630169" cy="114160"/>
                <a:chOff x="8776053" y="2052137"/>
                <a:chExt cx="1630169" cy="921602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D03096F-8907-4E03-97C0-86200038DAE7}"/>
                    </a:ext>
                  </a:extLst>
                </p:cNvPr>
                <p:cNvSpPr/>
                <p:nvPr/>
              </p:nvSpPr>
              <p:spPr>
                <a:xfrm rot="10800000">
                  <a:off x="8776056" y="2052137"/>
                  <a:ext cx="1630166" cy="246056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318D0611-CBD5-429E-9F7C-041730378EA7}"/>
                    </a:ext>
                  </a:extLst>
                </p:cNvPr>
                <p:cNvSpPr/>
                <p:nvPr/>
              </p:nvSpPr>
              <p:spPr>
                <a:xfrm rot="10800000">
                  <a:off x="8776053" y="2298191"/>
                  <a:ext cx="1630167" cy="661532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907D8120-55D6-46B1-9476-FCAB7F18B873}"/>
                    </a:ext>
                  </a:extLst>
                </p:cNvPr>
                <p:cNvSpPr/>
                <p:nvPr/>
              </p:nvSpPr>
              <p:spPr>
                <a:xfrm>
                  <a:off x="8973742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A48C3711-870C-4926-9161-C0D7F5BB9759}"/>
                    </a:ext>
                  </a:extLst>
                </p:cNvPr>
                <p:cNvSpPr/>
                <p:nvPr/>
              </p:nvSpPr>
              <p:spPr>
                <a:xfrm>
                  <a:off x="9331031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6D2797DC-8734-4108-81BF-B038D12B4EA7}"/>
                    </a:ext>
                  </a:extLst>
                </p:cNvPr>
                <p:cNvSpPr/>
                <p:nvPr/>
              </p:nvSpPr>
              <p:spPr>
                <a:xfrm>
                  <a:off x="9699439" y="268935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2710C1A-D15C-46D0-8A33-56E9B08D280B}"/>
                    </a:ext>
                  </a:extLst>
                </p:cNvPr>
                <p:cNvSpPr/>
                <p:nvPr/>
              </p:nvSpPr>
              <p:spPr>
                <a:xfrm>
                  <a:off x="10013143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5B64223-83D0-4488-A238-75A1D730A7B2}"/>
                </a:ext>
              </a:extLst>
            </p:cNvPr>
            <p:cNvSpPr txBox="1"/>
            <p:nvPr/>
          </p:nvSpPr>
          <p:spPr>
            <a:xfrm>
              <a:off x="8141722" y="2851762"/>
              <a:ext cx="1554913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1x SRAM Stack</a:t>
              </a:r>
            </a:p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sym typeface="Helvetica Neue"/>
                </a:rPr>
                <a:t>[CoW]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E832A5-5CD0-4981-A229-AAE7FBCD347D}"/>
              </a:ext>
            </a:extLst>
          </p:cNvPr>
          <p:cNvGrpSpPr/>
          <p:nvPr/>
        </p:nvGrpSpPr>
        <p:grpSpPr>
          <a:xfrm>
            <a:off x="10094186" y="56453"/>
            <a:ext cx="1663982" cy="3809407"/>
            <a:chOff x="10094186" y="56453"/>
            <a:chExt cx="1663982" cy="38094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8AA065-2C66-4A19-BC28-CFBCF9E22F01}"/>
                </a:ext>
              </a:extLst>
            </p:cNvPr>
            <p:cNvGrpSpPr/>
            <p:nvPr/>
          </p:nvGrpSpPr>
          <p:grpSpPr>
            <a:xfrm>
              <a:off x="10094186" y="56453"/>
              <a:ext cx="1630341" cy="3105515"/>
              <a:chOff x="10517707" y="102095"/>
              <a:chExt cx="1630341" cy="310551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5B10BBD-2B3C-4CC1-A510-82A8BBD3329B}"/>
                  </a:ext>
                </a:extLst>
              </p:cNvPr>
              <p:cNvSpPr/>
              <p:nvPr/>
            </p:nvSpPr>
            <p:spPr>
              <a:xfrm>
                <a:off x="10517872" y="2849593"/>
                <a:ext cx="1630166" cy="7162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80112E3-81D0-441A-AF48-6173A082F3AF}"/>
                  </a:ext>
                </a:extLst>
              </p:cNvPr>
              <p:cNvGrpSpPr/>
              <p:nvPr/>
            </p:nvGrpSpPr>
            <p:grpSpPr>
              <a:xfrm>
                <a:off x="10517879" y="2671045"/>
                <a:ext cx="1630169" cy="114160"/>
                <a:chOff x="8776053" y="2052137"/>
                <a:chExt cx="1630169" cy="921602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9238E87-68C2-4D05-98B8-05FB61F01CCE}"/>
                    </a:ext>
                  </a:extLst>
                </p:cNvPr>
                <p:cNvSpPr/>
                <p:nvPr/>
              </p:nvSpPr>
              <p:spPr>
                <a:xfrm rot="10800000">
                  <a:off x="8776056" y="2052137"/>
                  <a:ext cx="1630166" cy="246056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E966BAB-B7EA-4B99-BCEF-E28A3F3CAA74}"/>
                    </a:ext>
                  </a:extLst>
                </p:cNvPr>
                <p:cNvSpPr/>
                <p:nvPr/>
              </p:nvSpPr>
              <p:spPr>
                <a:xfrm rot="10800000">
                  <a:off x="8776053" y="2298191"/>
                  <a:ext cx="1630167" cy="661532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78A5411-FC47-493B-A9B1-0AF20DACA4BC}"/>
                    </a:ext>
                  </a:extLst>
                </p:cNvPr>
                <p:cNvSpPr/>
                <p:nvPr/>
              </p:nvSpPr>
              <p:spPr>
                <a:xfrm>
                  <a:off x="8973742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1D1DF0CA-E04E-4408-9F3A-D963EB88A689}"/>
                    </a:ext>
                  </a:extLst>
                </p:cNvPr>
                <p:cNvSpPr/>
                <p:nvPr/>
              </p:nvSpPr>
              <p:spPr>
                <a:xfrm>
                  <a:off x="9331031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2A8DCBA-120F-438C-A769-938212C02885}"/>
                    </a:ext>
                  </a:extLst>
                </p:cNvPr>
                <p:cNvSpPr/>
                <p:nvPr/>
              </p:nvSpPr>
              <p:spPr>
                <a:xfrm>
                  <a:off x="9699439" y="268935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861517F4-2DED-4DE4-B1B8-104F40E9955D}"/>
                    </a:ext>
                  </a:extLst>
                </p:cNvPr>
                <p:cNvSpPr/>
                <p:nvPr/>
              </p:nvSpPr>
              <p:spPr>
                <a:xfrm>
                  <a:off x="10013143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FA8D279-B5A7-4935-92E6-618696ECFFB3}"/>
                  </a:ext>
                </a:extLst>
              </p:cNvPr>
              <p:cNvGrpSpPr/>
              <p:nvPr/>
            </p:nvGrpSpPr>
            <p:grpSpPr>
              <a:xfrm rot="10800000">
                <a:off x="10517877" y="2774624"/>
                <a:ext cx="1630169" cy="114160"/>
                <a:chOff x="8776053" y="2052137"/>
                <a:chExt cx="1630169" cy="921602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3C66404-F652-4E99-9A09-CFD0E1D4DF3B}"/>
                    </a:ext>
                  </a:extLst>
                </p:cNvPr>
                <p:cNvSpPr/>
                <p:nvPr/>
              </p:nvSpPr>
              <p:spPr>
                <a:xfrm rot="10800000">
                  <a:off x="8776056" y="2052137"/>
                  <a:ext cx="1630166" cy="246056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E02D13C-105D-4A89-B801-246AAC6A20C0}"/>
                    </a:ext>
                  </a:extLst>
                </p:cNvPr>
                <p:cNvSpPr/>
                <p:nvPr/>
              </p:nvSpPr>
              <p:spPr>
                <a:xfrm rot="10800000">
                  <a:off x="8776053" y="2298191"/>
                  <a:ext cx="1630167" cy="661532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E25A9CE-2C9A-48BA-ABFB-A0272C9ECA30}"/>
                    </a:ext>
                  </a:extLst>
                </p:cNvPr>
                <p:cNvSpPr/>
                <p:nvPr/>
              </p:nvSpPr>
              <p:spPr>
                <a:xfrm>
                  <a:off x="8973742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9BD3551D-A8B4-40AB-804A-E7C6E8942FD6}"/>
                    </a:ext>
                  </a:extLst>
                </p:cNvPr>
                <p:cNvSpPr/>
                <p:nvPr/>
              </p:nvSpPr>
              <p:spPr>
                <a:xfrm>
                  <a:off x="9331031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34C5032-9A62-4488-B699-0CA3378F44E6}"/>
                    </a:ext>
                  </a:extLst>
                </p:cNvPr>
                <p:cNvSpPr/>
                <p:nvPr/>
              </p:nvSpPr>
              <p:spPr>
                <a:xfrm>
                  <a:off x="9699439" y="268935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F0DF69D-9B6D-4158-B98C-6E11FD171271}"/>
                    </a:ext>
                  </a:extLst>
                </p:cNvPr>
                <p:cNvSpPr/>
                <p:nvPr/>
              </p:nvSpPr>
              <p:spPr>
                <a:xfrm>
                  <a:off x="10013143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6F65D9A-27AA-46FD-95E8-C0781D33022E}"/>
                  </a:ext>
                </a:extLst>
              </p:cNvPr>
              <p:cNvGrpSpPr/>
              <p:nvPr/>
            </p:nvGrpSpPr>
            <p:grpSpPr>
              <a:xfrm>
                <a:off x="10517877" y="2912118"/>
                <a:ext cx="1630169" cy="114160"/>
                <a:chOff x="8776053" y="2052137"/>
                <a:chExt cx="1630169" cy="921602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09DD2C1-4D44-43F8-9E2C-92887348F86F}"/>
                    </a:ext>
                  </a:extLst>
                </p:cNvPr>
                <p:cNvSpPr/>
                <p:nvPr/>
              </p:nvSpPr>
              <p:spPr>
                <a:xfrm rot="10800000">
                  <a:off x="8776056" y="2052137"/>
                  <a:ext cx="1630166" cy="246056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2658B595-EE71-4546-8E4B-3772CCA45E1D}"/>
                    </a:ext>
                  </a:extLst>
                </p:cNvPr>
                <p:cNvSpPr/>
                <p:nvPr/>
              </p:nvSpPr>
              <p:spPr>
                <a:xfrm rot="10800000">
                  <a:off x="8776053" y="2298191"/>
                  <a:ext cx="1630167" cy="661532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87DB0FA9-36C9-461C-92B8-50CE34EBF7F5}"/>
                    </a:ext>
                  </a:extLst>
                </p:cNvPr>
                <p:cNvSpPr/>
                <p:nvPr/>
              </p:nvSpPr>
              <p:spPr>
                <a:xfrm>
                  <a:off x="8973742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A5B75805-1830-487A-9A9F-D7CCE198572B}"/>
                    </a:ext>
                  </a:extLst>
                </p:cNvPr>
                <p:cNvSpPr/>
                <p:nvPr/>
              </p:nvSpPr>
              <p:spPr>
                <a:xfrm>
                  <a:off x="9331031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27C5BC9-7302-4D41-ABEC-24DF86AA3A02}"/>
                    </a:ext>
                  </a:extLst>
                </p:cNvPr>
                <p:cNvSpPr/>
                <p:nvPr/>
              </p:nvSpPr>
              <p:spPr>
                <a:xfrm>
                  <a:off x="9699439" y="268935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7FC8FC3-FA46-4436-A2C3-6A3FEAF1DB22}"/>
                    </a:ext>
                  </a:extLst>
                </p:cNvPr>
                <p:cNvSpPr/>
                <p:nvPr/>
              </p:nvSpPr>
              <p:spPr>
                <a:xfrm>
                  <a:off x="10013143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4F34503-DF79-4B7F-BC48-1B752E7DFC81}"/>
                  </a:ext>
                </a:extLst>
              </p:cNvPr>
              <p:cNvGrpSpPr/>
              <p:nvPr/>
            </p:nvGrpSpPr>
            <p:grpSpPr>
              <a:xfrm rot="10800000">
                <a:off x="10517875" y="3015697"/>
                <a:ext cx="1630169" cy="114160"/>
                <a:chOff x="8776053" y="2052137"/>
                <a:chExt cx="1630169" cy="921602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DEF0D9D0-431C-4817-808E-CBE2E41ADE0B}"/>
                    </a:ext>
                  </a:extLst>
                </p:cNvPr>
                <p:cNvSpPr/>
                <p:nvPr/>
              </p:nvSpPr>
              <p:spPr>
                <a:xfrm rot="10800000">
                  <a:off x="8776056" y="2052137"/>
                  <a:ext cx="1630166" cy="246056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34716AE9-6B7F-47E7-B0A4-84EB33068DDB}"/>
                    </a:ext>
                  </a:extLst>
                </p:cNvPr>
                <p:cNvSpPr/>
                <p:nvPr/>
              </p:nvSpPr>
              <p:spPr>
                <a:xfrm rot="10800000">
                  <a:off x="8776053" y="2298191"/>
                  <a:ext cx="1630167" cy="661532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78117414-D954-4750-B0CD-86E0D07D3655}"/>
                    </a:ext>
                  </a:extLst>
                </p:cNvPr>
                <p:cNvSpPr/>
                <p:nvPr/>
              </p:nvSpPr>
              <p:spPr>
                <a:xfrm>
                  <a:off x="8973742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C7B26A08-FD94-49E2-8E47-8A0A8071F686}"/>
                    </a:ext>
                  </a:extLst>
                </p:cNvPr>
                <p:cNvSpPr/>
                <p:nvPr/>
              </p:nvSpPr>
              <p:spPr>
                <a:xfrm>
                  <a:off x="9331031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032BCA58-BF93-4DAF-8DAD-4DA30745BEEA}"/>
                    </a:ext>
                  </a:extLst>
                </p:cNvPr>
                <p:cNvSpPr/>
                <p:nvPr/>
              </p:nvSpPr>
              <p:spPr>
                <a:xfrm>
                  <a:off x="9699439" y="268935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4327DE9-C005-4718-B953-AB9B7141B78D}"/>
                    </a:ext>
                  </a:extLst>
                </p:cNvPr>
                <p:cNvSpPr/>
                <p:nvPr/>
              </p:nvSpPr>
              <p:spPr>
                <a:xfrm>
                  <a:off x="10013143" y="2687591"/>
                  <a:ext cx="224244" cy="284388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FE1171B-1F4D-4535-9F3C-40D2C452E76B}"/>
                  </a:ext>
                </a:extLst>
              </p:cNvPr>
              <p:cNvSpPr/>
              <p:nvPr/>
            </p:nvSpPr>
            <p:spPr>
              <a:xfrm rot="10800000">
                <a:off x="10517872" y="3123929"/>
                <a:ext cx="1630167" cy="81945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5FFE90E-2F6C-4A3D-826D-34AC5CFD597B}"/>
                  </a:ext>
                </a:extLst>
              </p:cNvPr>
              <p:cNvSpPr/>
              <p:nvPr/>
            </p:nvSpPr>
            <p:spPr>
              <a:xfrm>
                <a:off x="10715561" y="3172164"/>
                <a:ext cx="224244" cy="35227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FE232B2-7D1E-4F00-B31C-A364717772B6}"/>
                  </a:ext>
                </a:extLst>
              </p:cNvPr>
              <p:cNvSpPr/>
              <p:nvPr/>
            </p:nvSpPr>
            <p:spPr>
              <a:xfrm>
                <a:off x="11072850" y="3172164"/>
                <a:ext cx="224244" cy="35227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32FD82E-73B7-4D7E-9D83-DCA5103246FE}"/>
                  </a:ext>
                </a:extLst>
              </p:cNvPr>
              <p:cNvSpPr/>
              <p:nvPr/>
            </p:nvSpPr>
            <p:spPr>
              <a:xfrm>
                <a:off x="11441258" y="3172383"/>
                <a:ext cx="224244" cy="35227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6027C8D-CCE4-4CCC-91C6-8BBF0C306DCD}"/>
                  </a:ext>
                </a:extLst>
              </p:cNvPr>
              <p:cNvSpPr/>
              <p:nvPr/>
            </p:nvSpPr>
            <p:spPr>
              <a:xfrm>
                <a:off x="11754962" y="3172164"/>
                <a:ext cx="224244" cy="35227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129E0E4-2912-4B16-860F-764B8638DDB2}"/>
                  </a:ext>
                </a:extLst>
              </p:cNvPr>
              <p:cNvSpPr/>
              <p:nvPr/>
            </p:nvSpPr>
            <p:spPr>
              <a:xfrm>
                <a:off x="10781964" y="2812698"/>
                <a:ext cx="45719" cy="188568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FE79614-1EF3-49DD-BD44-D2F80DF9734D}"/>
                  </a:ext>
                </a:extLst>
              </p:cNvPr>
              <p:cNvSpPr/>
              <p:nvPr/>
            </p:nvSpPr>
            <p:spPr>
              <a:xfrm>
                <a:off x="10838551" y="3052441"/>
                <a:ext cx="45719" cy="129556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9D0B069-272F-46F1-92F8-D329ED7DD326}"/>
                  </a:ext>
                </a:extLst>
              </p:cNvPr>
              <p:cNvSpPr/>
              <p:nvPr/>
            </p:nvSpPr>
            <p:spPr>
              <a:xfrm>
                <a:off x="11102635" y="2812698"/>
                <a:ext cx="45719" cy="188568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60EB446-7FEC-40BC-B161-A302D48ADD40}"/>
                  </a:ext>
                </a:extLst>
              </p:cNvPr>
              <p:cNvSpPr/>
              <p:nvPr/>
            </p:nvSpPr>
            <p:spPr>
              <a:xfrm>
                <a:off x="11159222" y="3052441"/>
                <a:ext cx="45719" cy="129556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41F1497-A24C-4A9B-9C58-FC17227627B4}"/>
                  </a:ext>
                </a:extLst>
              </p:cNvPr>
              <p:cNvSpPr/>
              <p:nvPr/>
            </p:nvSpPr>
            <p:spPr>
              <a:xfrm>
                <a:off x="11474041" y="2812698"/>
                <a:ext cx="45719" cy="188568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C2F0D71-ED26-4D06-9206-711EAD53DB80}"/>
                  </a:ext>
                </a:extLst>
              </p:cNvPr>
              <p:cNvSpPr/>
              <p:nvPr/>
            </p:nvSpPr>
            <p:spPr>
              <a:xfrm>
                <a:off x="11530628" y="3052441"/>
                <a:ext cx="45719" cy="129556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D7C880BF-26B2-4F7C-A5DF-5312F649D118}"/>
                  </a:ext>
                </a:extLst>
              </p:cNvPr>
              <p:cNvSpPr/>
              <p:nvPr/>
            </p:nvSpPr>
            <p:spPr>
              <a:xfrm>
                <a:off x="11792700" y="2803009"/>
                <a:ext cx="45719" cy="188568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C30E722-224D-4BF3-BE12-27ED2062CA3F}"/>
                  </a:ext>
                </a:extLst>
              </p:cNvPr>
              <p:cNvSpPr/>
              <p:nvPr/>
            </p:nvSpPr>
            <p:spPr>
              <a:xfrm>
                <a:off x="11849287" y="3042752"/>
                <a:ext cx="45719" cy="129556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D6A846B6-3ADB-428F-A2A9-E33A6C124FB2}"/>
                  </a:ext>
                </a:extLst>
              </p:cNvPr>
              <p:cNvSpPr/>
              <p:nvPr/>
            </p:nvSpPr>
            <p:spPr>
              <a:xfrm rot="10800000">
                <a:off x="10517707" y="102095"/>
                <a:ext cx="1630164" cy="257282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738E15C-1FC0-4A72-9893-DA27D1DB02E7}"/>
                  </a:ext>
                </a:extLst>
              </p:cNvPr>
              <p:cNvSpPr txBox="1"/>
              <p:nvPr/>
            </p:nvSpPr>
            <p:spPr>
              <a:xfrm>
                <a:off x="11171755" y="1547487"/>
                <a:ext cx="464956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Si 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2BD660F-35E2-4E03-909E-694FF68C62CD}"/>
                  </a:ext>
                </a:extLst>
              </p:cNvPr>
              <p:cNvSpPr txBox="1"/>
              <p:nvPr/>
            </p:nvSpPr>
            <p:spPr>
              <a:xfrm>
                <a:off x="10852402" y="866025"/>
                <a:ext cx="1170197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SRAM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Chiplet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 (Cube) </a:t>
                </a: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2996F21-7EB2-4A66-9CFC-EB7ED4340643}"/>
                </a:ext>
              </a:extLst>
            </p:cNvPr>
            <p:cNvSpPr txBox="1"/>
            <p:nvPr/>
          </p:nvSpPr>
          <p:spPr>
            <a:xfrm>
              <a:off x="10203255" y="3311862"/>
              <a:ext cx="1554913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sym typeface="Helvetica Neue"/>
                </a:rPr>
                <a:t>4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x SRAM Stack</a:t>
              </a:r>
            </a:p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sym typeface="Helvetica Neue"/>
                </a:rPr>
                <a:t>[WoW + CoW]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546AC631-29BA-4CF7-A51E-65BDDCD19780}"/>
              </a:ext>
            </a:extLst>
          </p:cNvPr>
          <p:cNvSpPr txBox="1"/>
          <p:nvPr/>
        </p:nvSpPr>
        <p:spPr>
          <a:xfrm>
            <a:off x="3631369" y="6631475"/>
            <a:ext cx="905697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majhi</a:t>
            </a:r>
          </a:p>
        </p:txBody>
      </p:sp>
      <p:sp>
        <p:nvSpPr>
          <p:cNvPr id="136" name="Arrow: Right 135">
            <a:hlinkClick r:id="rId2" action="ppaction://hlinksldjump"/>
            <a:extLst>
              <a:ext uri="{FF2B5EF4-FFF2-40B4-BE49-F238E27FC236}">
                <a16:creationId xmlns:a16="http://schemas.microsoft.com/office/drawing/2014/main" id="{34B17144-08BC-4B82-81EE-2A1D8B47B2F0}"/>
              </a:ext>
            </a:extLst>
          </p:cNvPr>
          <p:cNvSpPr/>
          <p:nvPr/>
        </p:nvSpPr>
        <p:spPr>
          <a:xfrm>
            <a:off x="11796666" y="61491"/>
            <a:ext cx="377228" cy="279524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A8D032F6-FAC7-4BE6-801E-3D0C6BA2BC8F}"/>
              </a:ext>
            </a:extLst>
          </p:cNvPr>
          <p:cNvSpPr/>
          <p:nvPr/>
        </p:nvSpPr>
        <p:spPr>
          <a:xfrm rot="9342929" flipV="1">
            <a:off x="6041262" y="209793"/>
            <a:ext cx="1929172" cy="494184"/>
          </a:xfrm>
          <a:prstGeom prst="curvedDownArrow">
            <a:avLst>
              <a:gd name="adj1" fmla="val 25000"/>
              <a:gd name="adj2" fmla="val 50000"/>
              <a:gd name="adj3" fmla="val 34682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778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C1A7-5876-48DD-86D1-3D1B0DAED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01" y="812772"/>
            <a:ext cx="10972800" cy="465796"/>
          </a:xfrm>
        </p:spPr>
        <p:txBody>
          <a:bodyPr/>
          <a:lstStyle/>
          <a:p>
            <a:r>
              <a:rPr lang="en-US" sz="3200" dirty="0"/>
              <a:t>AMD V-Cache: Future?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104C23-159D-4BC1-AFB6-B3BBAC8B834E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E8DCC8-CA60-49CB-9F7B-A8864580883D}"/>
              </a:ext>
            </a:extLst>
          </p:cNvPr>
          <p:cNvGrpSpPr/>
          <p:nvPr/>
        </p:nvGrpSpPr>
        <p:grpSpPr>
          <a:xfrm>
            <a:off x="8271806" y="707871"/>
            <a:ext cx="3829487" cy="5617441"/>
            <a:chOff x="8271806" y="177765"/>
            <a:chExt cx="3829487" cy="61475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53720EB-09F9-43CA-A9C8-85C2099551CF}"/>
                </a:ext>
              </a:extLst>
            </p:cNvPr>
            <p:cNvGrpSpPr/>
            <p:nvPr/>
          </p:nvGrpSpPr>
          <p:grpSpPr>
            <a:xfrm>
              <a:off x="8271806" y="177765"/>
              <a:ext cx="3829487" cy="3202159"/>
              <a:chOff x="6309426" y="49428"/>
              <a:chExt cx="5866009" cy="459811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64AA149-FEB6-4FBF-8907-4AB52401E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09426" y="49428"/>
                <a:ext cx="5866009" cy="138112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E1F4EF5-2526-4D56-8E64-4D5DF5AE9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95282" y="1631972"/>
                <a:ext cx="5694298" cy="3015572"/>
              </a:xfrm>
              <a:prstGeom prst="rect">
                <a:avLst/>
              </a:prstGeom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C82DBAB-DE7F-401B-A467-09EDCB9C30E9}"/>
                  </a:ext>
                </a:extLst>
              </p:cNvPr>
              <p:cNvCxnSpPr/>
              <p:nvPr/>
            </p:nvCxnSpPr>
            <p:spPr>
              <a:xfrm>
                <a:off x="10342973" y="3870078"/>
                <a:ext cx="1571946" cy="0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D6E06CB-5872-4D67-848C-B01064974C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3661" y="4114946"/>
                <a:ext cx="5231258" cy="0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CC37328-3ADA-4E9C-94E3-3E573E8190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3661" y="4380362"/>
                <a:ext cx="5231258" cy="0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D340E3-30CE-4A1C-971B-7F9CDA0E7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8220" y="3378695"/>
              <a:ext cx="3498460" cy="294661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A6CE74C-2306-48AC-B1BB-11B6EE0919C1}"/>
              </a:ext>
            </a:extLst>
          </p:cNvPr>
          <p:cNvSpPr txBox="1"/>
          <p:nvPr/>
        </p:nvSpPr>
        <p:spPr>
          <a:xfrm>
            <a:off x="123825" y="61541"/>
            <a:ext cx="8947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 for SRAM/Cache on Logic: AMD/TSMC 2/3</a:t>
            </a:r>
          </a:p>
        </p:txBody>
      </p:sp>
      <p:sp>
        <p:nvSpPr>
          <p:cNvPr id="35" name="Arrow: Right 34">
            <a:hlinkClick r:id="rId5" action="ppaction://hlinksldjump"/>
            <a:extLst>
              <a:ext uri="{FF2B5EF4-FFF2-40B4-BE49-F238E27FC236}">
                <a16:creationId xmlns:a16="http://schemas.microsoft.com/office/drawing/2014/main" id="{4AD41C3D-377D-4A2B-BB95-3F90D71D7874}"/>
              </a:ext>
            </a:extLst>
          </p:cNvPr>
          <p:cNvSpPr/>
          <p:nvPr/>
        </p:nvSpPr>
        <p:spPr>
          <a:xfrm>
            <a:off x="11796666" y="61491"/>
            <a:ext cx="377228" cy="279524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BA12ED-FF2C-4EAD-9856-E9AE4CD61524}"/>
              </a:ext>
            </a:extLst>
          </p:cNvPr>
          <p:cNvGrpSpPr/>
          <p:nvPr/>
        </p:nvGrpSpPr>
        <p:grpSpPr>
          <a:xfrm>
            <a:off x="146756" y="1930133"/>
            <a:ext cx="2496856" cy="3405299"/>
            <a:chOff x="7016422" y="1527565"/>
            <a:chExt cx="5018215" cy="489864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102C17F-9F12-48DC-B84D-C9C26A808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6422" y="1873689"/>
              <a:ext cx="5018215" cy="455252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7AA119-E318-45D1-8FC8-CA6B37F47688}"/>
                </a:ext>
              </a:extLst>
            </p:cNvPr>
            <p:cNvSpPr txBox="1"/>
            <p:nvPr/>
          </p:nvSpPr>
          <p:spPr>
            <a:xfrm>
              <a:off x="7179478" y="1527565"/>
              <a:ext cx="3514917" cy="265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Epyc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 BIOS with #N Stack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D5551E0-1F57-4411-8FD3-83D7CDA55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644" y="1512714"/>
            <a:ext cx="5284162" cy="467080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FC24785-2FD8-42F6-BC07-635FD061A037}"/>
              </a:ext>
            </a:extLst>
          </p:cNvPr>
          <p:cNvSpPr txBox="1"/>
          <p:nvPr/>
        </p:nvSpPr>
        <p:spPr>
          <a:xfrm>
            <a:off x="11036336" y="6183517"/>
            <a:ext cx="97462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TSMC IEDM ‘20</a:t>
            </a:r>
          </a:p>
        </p:txBody>
      </p:sp>
      <p:sp>
        <p:nvSpPr>
          <p:cNvPr id="19" name="TextBox 18">
            <a:hlinkClick r:id="" action="ppaction://noaction"/>
            <a:extLst>
              <a:ext uri="{FF2B5EF4-FFF2-40B4-BE49-F238E27FC236}">
                <a16:creationId xmlns:a16="http://schemas.microsoft.com/office/drawing/2014/main" id="{8440003F-0B01-4980-886B-7881B4A0E1E3}"/>
              </a:ext>
            </a:extLst>
          </p:cNvPr>
          <p:cNvSpPr txBox="1"/>
          <p:nvPr/>
        </p:nvSpPr>
        <p:spPr>
          <a:xfrm>
            <a:off x="123825" y="6092982"/>
            <a:ext cx="180337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Speculative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CoW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33659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4513-6A91-43A1-8374-9C56EDA8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224"/>
            <a:ext cx="10972800" cy="549040"/>
          </a:xfrm>
        </p:spPr>
        <p:txBody>
          <a:bodyPr/>
          <a:lstStyle/>
          <a:p>
            <a:r>
              <a:rPr lang="en-US" dirty="0"/>
              <a:t>IMEC Process Dev/Learnings with WoW (N=4)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4369D-617E-4553-ABBC-9D45D66C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731" y="1274276"/>
            <a:ext cx="5972269" cy="4897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5FE07-6F5E-43F0-8C13-013A0304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118" y="3353117"/>
            <a:ext cx="3867659" cy="556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19D21-CC2F-4933-B5D2-1C44261E4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33" y="3952500"/>
            <a:ext cx="5130307" cy="2801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86D85F-4261-4365-981B-89BA05BEE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545" y="2760635"/>
            <a:ext cx="3612804" cy="430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B04BE3-F4D1-44AB-BE01-4005AFA98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77" y="831362"/>
            <a:ext cx="2897109" cy="1837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105EDB-85F0-4117-AF26-0EE8F145B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106" y="761265"/>
            <a:ext cx="2737164" cy="1837367"/>
          </a:xfrm>
          <a:prstGeom prst="rect">
            <a:avLst/>
          </a:prstGeom>
        </p:spPr>
      </p:pic>
      <p:sp>
        <p:nvSpPr>
          <p:cNvPr id="16" name="Arrow: Right 15">
            <a:hlinkClick r:id="rId8" action="ppaction://hlinksldjump"/>
            <a:extLst>
              <a:ext uri="{FF2B5EF4-FFF2-40B4-BE49-F238E27FC236}">
                <a16:creationId xmlns:a16="http://schemas.microsoft.com/office/drawing/2014/main" id="{DAC1823B-4764-460C-9EE7-2E36B936A7EC}"/>
              </a:ext>
            </a:extLst>
          </p:cNvPr>
          <p:cNvSpPr/>
          <p:nvPr/>
        </p:nvSpPr>
        <p:spPr>
          <a:xfrm>
            <a:off x="11796666" y="61491"/>
            <a:ext cx="377228" cy="279524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305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27052-88E0-4D25-B929-30B5B6BAF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94" y="186385"/>
            <a:ext cx="10972800" cy="927191"/>
          </a:xfrm>
        </p:spPr>
        <p:txBody>
          <a:bodyPr/>
          <a:lstStyle/>
          <a:p>
            <a:r>
              <a:rPr lang="en-US" dirty="0"/>
              <a:t>3D Chip Stacking + Adv Packaging</a:t>
            </a:r>
          </a:p>
        </p:txBody>
      </p:sp>
      <p:sp>
        <p:nvSpPr>
          <p:cNvPr id="4" name="AutoShape 2" descr="TSMC's latest advanced packaging roadmap announced!Realize SoIC interconnection within 1μm by 2035">
            <a:extLst>
              <a:ext uri="{FF2B5EF4-FFF2-40B4-BE49-F238E27FC236}">
                <a16:creationId xmlns:a16="http://schemas.microsoft.com/office/drawing/2014/main" id="{378DCC16-3CBD-48C4-A48A-0263729E13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14155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C26DC-016E-4F68-8AAE-BB486E19C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2" y="1087452"/>
            <a:ext cx="6061867" cy="4949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935FD8-F735-4712-A431-0333FB5E06EF}"/>
              </a:ext>
            </a:extLst>
          </p:cNvPr>
          <p:cNvSpPr txBox="1"/>
          <p:nvPr/>
        </p:nvSpPr>
        <p:spPr>
          <a:xfrm>
            <a:off x="137312" y="6172201"/>
            <a:ext cx="611108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https://min.news/en/economy/64f15e0861b4f16760f4ef7b43873b92.html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7E362-8302-4DEA-91C8-A139A04BA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897047"/>
            <a:ext cx="5799938" cy="5140105"/>
          </a:xfrm>
          <a:prstGeom prst="rect">
            <a:avLst/>
          </a:prstGeom>
        </p:spPr>
      </p:pic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F8834EC3-ECC8-4755-B431-9D9E4AFF55BC}"/>
              </a:ext>
            </a:extLst>
          </p:cNvPr>
          <p:cNvSpPr/>
          <p:nvPr/>
        </p:nvSpPr>
        <p:spPr>
          <a:xfrm>
            <a:off x="11796666" y="52438"/>
            <a:ext cx="377228" cy="279524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9E26B8-801F-4A0E-9D08-BCE9D2CA31C6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42263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B24A-16F9-4D4D-BE63-A9523A38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TSMC OIP 2021: </a:t>
            </a:r>
            <a:r>
              <a:rPr lang="en-US" dirty="0" err="1"/>
              <a:t>eTV</a:t>
            </a:r>
            <a:r>
              <a:rPr lang="en-US" dirty="0"/>
              <a:t> with Logic on Top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83F2-812B-4C8B-9A5E-C2055251B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7" y="1405257"/>
            <a:ext cx="10727967" cy="4567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903CBD-5B9F-4B8A-BF3A-CD0AB0517FEB}"/>
              </a:ext>
            </a:extLst>
          </p:cNvPr>
          <p:cNvSpPr txBox="1"/>
          <p:nvPr/>
        </p:nvSpPr>
        <p:spPr>
          <a:xfrm>
            <a:off x="1853698" y="6138426"/>
            <a:ext cx="90738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https://semiwiki.com/semiconductor-manufacturers/tsmc/304612-update-on-tsmcs-3d-fabric-technology/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35EA3-9358-4869-BC70-300119D2B9A6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34930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B24A-16F9-4D4D-BE63-A9523A38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0" y="184398"/>
            <a:ext cx="10972800" cy="871500"/>
          </a:xfrm>
        </p:spPr>
        <p:txBody>
          <a:bodyPr/>
          <a:lstStyle/>
          <a:p>
            <a:r>
              <a:rPr lang="en-US" dirty="0"/>
              <a:t>TSMC OIP 2021: </a:t>
            </a:r>
            <a:r>
              <a:rPr lang="en-US" dirty="0" err="1"/>
              <a:t>eTV</a:t>
            </a:r>
            <a:r>
              <a:rPr lang="en-US" dirty="0"/>
              <a:t> and eco-system for 3DIC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03CBD-5B9F-4B8A-BF3A-CD0AB0517FEB}"/>
              </a:ext>
            </a:extLst>
          </p:cNvPr>
          <p:cNvSpPr txBox="1"/>
          <p:nvPr/>
        </p:nvSpPr>
        <p:spPr>
          <a:xfrm>
            <a:off x="135472" y="5546133"/>
            <a:ext cx="3605542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https://semiwiki.com/semiconductor-manufacturers/tsmc/304612-update-on-tsmcs-3d-fabric-technology/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39E540-41AC-428F-A97B-9716D249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2" y="1349292"/>
            <a:ext cx="4554224" cy="3340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DB6FB-148A-411E-A7C9-2D21A5006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866" y="887418"/>
            <a:ext cx="5713009" cy="2225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7946A6-77B1-406B-A424-9BDC6E713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400" y="3429000"/>
            <a:ext cx="4031580" cy="2761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FB870-21F9-42C0-9CC5-6A550BF61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558" y="2944328"/>
            <a:ext cx="2894421" cy="3377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8A8B86-8508-44C9-A896-1E8028B72B30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38692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51B3A-E1DD-4452-802B-BE098169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34" y="260666"/>
            <a:ext cx="11010816" cy="952499"/>
          </a:xfrm>
        </p:spPr>
        <p:txBody>
          <a:bodyPr/>
          <a:lstStyle/>
          <a:p>
            <a:r>
              <a:rPr lang="en-US" b="1" dirty="0"/>
              <a:t>Typical HBM (POR)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BA573-F5A0-4052-B92B-6E179A5B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944" y="0"/>
            <a:ext cx="4614022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F05794-BD84-441C-8DCB-23376326A351}"/>
              </a:ext>
            </a:extLst>
          </p:cNvPr>
          <p:cNvSpPr txBox="1"/>
          <p:nvPr/>
        </p:nvSpPr>
        <p:spPr>
          <a:xfrm>
            <a:off x="9825072" y="5864502"/>
            <a:ext cx="196528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AMD Vega Product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64DD3-AFA1-48C8-9D9F-C962D50CE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439" y="3470136"/>
            <a:ext cx="4614022" cy="3479331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D1AC805-6A56-464A-9FB9-2FBED34D5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6" y="1213165"/>
            <a:ext cx="6953525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E630FC-D669-4639-8246-D7319A497D24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6133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CD10EC-0B61-47D8-8434-C8D50239C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0" y="137251"/>
            <a:ext cx="5866009" cy="138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1AFF0-11CA-4384-BC57-E488ED2FD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46" y="1719795"/>
            <a:ext cx="5694298" cy="30155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5513F0-3D93-4AD5-B29F-CD3C413CF3EF}"/>
              </a:ext>
            </a:extLst>
          </p:cNvPr>
          <p:cNvCxnSpPr/>
          <p:nvPr/>
        </p:nvCxnSpPr>
        <p:spPr>
          <a:xfrm>
            <a:off x="4179437" y="3957901"/>
            <a:ext cx="1571946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28425E-5DDD-4697-9CAE-5B45BA3CBC43}"/>
              </a:ext>
            </a:extLst>
          </p:cNvPr>
          <p:cNvCxnSpPr>
            <a:cxnSpLocks/>
          </p:cNvCxnSpPr>
          <p:nvPr/>
        </p:nvCxnSpPr>
        <p:spPr>
          <a:xfrm>
            <a:off x="520125" y="4202769"/>
            <a:ext cx="523125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1ED14D-A4BD-4A75-886B-C11CB8C21F4A}"/>
              </a:ext>
            </a:extLst>
          </p:cNvPr>
          <p:cNvCxnSpPr>
            <a:cxnSpLocks/>
          </p:cNvCxnSpPr>
          <p:nvPr/>
        </p:nvCxnSpPr>
        <p:spPr>
          <a:xfrm>
            <a:off x="520125" y="4468185"/>
            <a:ext cx="523125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880AC06-EEC6-477A-846B-F12200777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854" y="219662"/>
            <a:ext cx="2868231" cy="3015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CED9A9-60C5-4C59-A6E3-BAD64A0BF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056" y="3696274"/>
            <a:ext cx="3498460" cy="2946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D9B15E-AFF7-430D-B15C-9466853C7DD1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2F1820-42CB-464D-B03D-EE3AE0BF8FE8}"/>
              </a:ext>
            </a:extLst>
          </p:cNvPr>
          <p:cNvSpPr txBox="1"/>
          <p:nvPr/>
        </p:nvSpPr>
        <p:spPr>
          <a:xfrm>
            <a:off x="231746" y="5464921"/>
            <a:ext cx="5184433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TSMC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SoIC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 @ IEDM 2020 “Abstract”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0CFAE1-7DB0-44E4-A1B1-D0E80AE5333D}"/>
              </a:ext>
            </a:extLst>
          </p:cNvPr>
          <p:cNvSpPr txBox="1"/>
          <p:nvPr/>
        </p:nvSpPr>
        <p:spPr>
          <a:xfrm>
            <a:off x="65193" y="4880130"/>
            <a:ext cx="639758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Wrote About 2 Prototypes TV but only presented one (PTV1)!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D6A59-3154-4E27-AC19-C3A7562182B2}"/>
              </a:ext>
            </a:extLst>
          </p:cNvPr>
          <p:cNvSpPr txBox="1"/>
          <p:nvPr/>
        </p:nvSpPr>
        <p:spPr>
          <a:xfrm>
            <a:off x="10320227" y="1581295"/>
            <a:ext cx="131766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Test Chip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21E47A-CD41-4F1D-A503-1D54FDA312CD}"/>
              </a:ext>
            </a:extLst>
          </p:cNvPr>
          <p:cNvSpPr txBox="1"/>
          <p:nvPr/>
        </p:nvSpPr>
        <p:spPr>
          <a:xfrm>
            <a:off x="10281109" y="4722708"/>
            <a:ext cx="131766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Test Chip #2</a:t>
            </a:r>
          </a:p>
        </p:txBody>
      </p:sp>
    </p:spTree>
    <p:extLst>
      <p:ext uri="{BB962C8B-B14F-4D97-AF65-F5344CB8AC3E}">
        <p14:creationId xmlns:p14="http://schemas.microsoft.com/office/powerpoint/2010/main" val="9520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93E4-CF6A-4317-A92D-2060108F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54" y="134844"/>
            <a:ext cx="11835892" cy="663486"/>
          </a:xfrm>
        </p:spPr>
        <p:txBody>
          <a:bodyPr/>
          <a:lstStyle/>
          <a:p>
            <a:r>
              <a:rPr lang="en-US" sz="3600" b="1" dirty="0"/>
              <a:t>AMD Future 3DIC With Hybrid/Fusion Bonding?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58B8E-1862-4CCA-9492-7F5BE0AC7AB6}"/>
              </a:ext>
            </a:extLst>
          </p:cNvPr>
          <p:cNvSpPr txBox="1"/>
          <p:nvPr/>
        </p:nvSpPr>
        <p:spPr>
          <a:xfrm>
            <a:off x="248798" y="1068536"/>
            <a:ext cx="5114330" cy="4985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SOIC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Multistack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 SRAM [CCD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Wingdings" panose="05000000000000000000" pitchFamily="2" charset="2"/>
              </a:rPr>
              <a:t> SRAM x N]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Helvetica Neue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Helvetica Neue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Helvetica Neue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Helvetica Neue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WoW Deep Trench Cap for high Cap Density [PI for I/O , CCD ?]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Helvetica Neue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Wingdings" panose="05000000000000000000" pitchFamily="2" charset="2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Wingdings" panose="05000000000000000000" pitchFamily="2" charset="2"/>
              </a:rPr>
              <a:t>ISMC for Thermals 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Wingdings" panose="05000000000000000000" pitchFamily="2" charset="2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Wingdings" panose="05000000000000000000" pitchFamily="2" charset="2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SOIC [V-Cache] + HBI interposer [CCD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Wingdings" panose="05000000000000000000" pitchFamily="2" charset="2"/>
              </a:rPr>
              <a:t>CCD… Graphics?]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Wingdings" panose="05000000000000000000" pitchFamily="2" charset="2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Wingdings" panose="05000000000000000000" pitchFamily="2" charset="2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Wingdings" panose="05000000000000000000" pitchFamily="2" charset="2"/>
              </a:rPr>
              <a:t>Logic/DRAM Stack?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C6D26B-8B89-4CAC-9070-A31F7BED89D7}"/>
              </a:ext>
            </a:extLst>
          </p:cNvPr>
          <p:cNvGrpSpPr/>
          <p:nvPr/>
        </p:nvGrpSpPr>
        <p:grpSpPr>
          <a:xfrm>
            <a:off x="5427295" y="4637632"/>
            <a:ext cx="5996076" cy="1454084"/>
            <a:chOff x="4294934" y="1211274"/>
            <a:chExt cx="5996076" cy="14540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1248EC-E3F1-4DAF-9162-9189A0099AF8}"/>
                </a:ext>
              </a:extLst>
            </p:cNvPr>
            <p:cNvGrpSpPr/>
            <p:nvPr/>
          </p:nvGrpSpPr>
          <p:grpSpPr>
            <a:xfrm>
              <a:off x="6481046" y="1349267"/>
              <a:ext cx="3809964" cy="1316091"/>
              <a:chOff x="5842510" y="2177730"/>
              <a:chExt cx="5788018" cy="270707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1F00C2F-76A3-4D6C-8650-64B601519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42510" y="2177730"/>
                <a:ext cx="2799186" cy="2707071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9156547-2A4C-4568-9C3C-04CDA0C83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31342" y="2177730"/>
                <a:ext cx="2799186" cy="2707071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B51AD7-C094-4AB3-873B-B81F48C14311}"/>
                  </a:ext>
                </a:extLst>
              </p:cNvPr>
              <p:cNvSpPr/>
              <p:nvPr/>
            </p:nvSpPr>
            <p:spPr>
              <a:xfrm>
                <a:off x="8105270" y="3748033"/>
                <a:ext cx="1305845" cy="590245"/>
              </a:xfrm>
              <a:prstGeom prst="rect">
                <a:avLst/>
              </a:prstGeom>
              <a:solidFill>
                <a:srgbClr val="92D05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BACCFA-A8C2-4420-BB15-F23C26355014}"/>
                  </a:ext>
                </a:extLst>
              </p:cNvPr>
              <p:cNvSpPr/>
              <p:nvPr/>
            </p:nvSpPr>
            <p:spPr>
              <a:xfrm>
                <a:off x="7715143" y="2633126"/>
                <a:ext cx="2004824" cy="56838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0B282C9-FD29-4E3A-B627-3AA492429101}"/>
                  </a:ext>
                </a:extLst>
              </p:cNvPr>
              <p:cNvSpPr/>
              <p:nvPr/>
            </p:nvSpPr>
            <p:spPr>
              <a:xfrm>
                <a:off x="8473728" y="3201510"/>
                <a:ext cx="54185" cy="160313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971067B-0658-498E-8A2F-A54366937313}"/>
                  </a:ext>
                </a:extLst>
              </p:cNvPr>
              <p:cNvSpPr/>
              <p:nvPr/>
            </p:nvSpPr>
            <p:spPr>
              <a:xfrm>
                <a:off x="8988471" y="3179649"/>
                <a:ext cx="54185" cy="160313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C40FA79-5A26-4C85-9C08-08F9E65B372B}"/>
                  </a:ext>
                </a:extLst>
              </p:cNvPr>
              <p:cNvSpPr/>
              <p:nvPr/>
            </p:nvSpPr>
            <p:spPr>
              <a:xfrm flipH="1">
                <a:off x="8479949" y="3041199"/>
                <a:ext cx="42535" cy="160313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85BCE7-27DF-43D0-BD5F-219A5354263C}"/>
                  </a:ext>
                </a:extLst>
              </p:cNvPr>
              <p:cNvSpPr/>
              <p:nvPr/>
            </p:nvSpPr>
            <p:spPr>
              <a:xfrm flipH="1">
                <a:off x="8989282" y="3041195"/>
                <a:ext cx="42535" cy="160313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E5851D5-8C52-4A02-B0BB-B68ED0BB31E4}"/>
                  </a:ext>
                </a:extLst>
              </p:cNvPr>
              <p:cNvSpPr/>
              <p:nvPr/>
            </p:nvSpPr>
            <p:spPr>
              <a:xfrm>
                <a:off x="8474536" y="3041211"/>
                <a:ext cx="562705" cy="41535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3BE928-D1A9-4469-8104-1F92766DD19F}"/>
                </a:ext>
              </a:extLst>
            </p:cNvPr>
            <p:cNvSpPr txBox="1"/>
            <p:nvPr/>
          </p:nvSpPr>
          <p:spPr>
            <a:xfrm>
              <a:off x="7921320" y="1211274"/>
              <a:ext cx="105425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Structural Si Also as LSI Interposer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ECE6EA3-38D5-4657-B686-2E571FD78ABF}"/>
                </a:ext>
              </a:extLst>
            </p:cNvPr>
            <p:cNvCxnSpPr/>
            <p:nvPr/>
          </p:nvCxnSpPr>
          <p:spPr>
            <a:xfrm>
              <a:off x="8323611" y="1510376"/>
              <a:ext cx="124834" cy="174392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A066133-5C14-464E-93C7-3446FE916D69}"/>
                </a:ext>
              </a:extLst>
            </p:cNvPr>
            <p:cNvCxnSpPr>
              <a:cxnSpLocks/>
            </p:cNvCxnSpPr>
            <p:nvPr/>
          </p:nvCxnSpPr>
          <p:spPr>
            <a:xfrm>
              <a:off x="4294934" y="1289618"/>
              <a:ext cx="2061278" cy="499639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9B2FCD5-9761-484C-BF5E-F5B3025B8803}"/>
              </a:ext>
            </a:extLst>
          </p:cNvPr>
          <p:cNvGrpSpPr/>
          <p:nvPr/>
        </p:nvGrpSpPr>
        <p:grpSpPr>
          <a:xfrm>
            <a:off x="5133474" y="2428461"/>
            <a:ext cx="6442297" cy="1441481"/>
            <a:chOff x="5276461" y="2906663"/>
            <a:chExt cx="6442297" cy="144148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8A999A-A70A-465D-AAC2-7A13DB59B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18" t="31018" r="10314" b="7545"/>
            <a:stretch/>
          </p:blipFill>
          <p:spPr>
            <a:xfrm>
              <a:off x="7308941" y="2959405"/>
              <a:ext cx="2029339" cy="138873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CCAB7A-1127-487D-A987-93151B1E5AB1}"/>
                </a:ext>
              </a:extLst>
            </p:cNvPr>
            <p:cNvSpPr txBox="1"/>
            <p:nvPr/>
          </p:nvSpPr>
          <p:spPr>
            <a:xfrm>
              <a:off x="9456821" y="3196432"/>
              <a:ext cx="2261937" cy="738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WoW Logic +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DeepTrenchCap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High MIM Cap Density for Droop and Structural Si support?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477C668-854B-4213-9A67-128A5F838319}"/>
                </a:ext>
              </a:extLst>
            </p:cNvPr>
            <p:cNvCxnSpPr>
              <a:cxnSpLocks/>
            </p:cNvCxnSpPr>
            <p:nvPr/>
          </p:nvCxnSpPr>
          <p:spPr>
            <a:xfrm>
              <a:off x="5276461" y="2906663"/>
              <a:ext cx="2032480" cy="398488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705327-BD20-4DD9-AB08-332731DD0656}"/>
              </a:ext>
            </a:extLst>
          </p:cNvPr>
          <p:cNvGrpSpPr/>
          <p:nvPr/>
        </p:nvGrpSpPr>
        <p:grpSpPr>
          <a:xfrm>
            <a:off x="2553077" y="2778940"/>
            <a:ext cx="3991200" cy="1781330"/>
            <a:chOff x="2401578" y="3842084"/>
            <a:chExt cx="3991200" cy="178133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3A79394-CF67-4C12-A9E3-A3F9E6AF6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0569" y="4055130"/>
              <a:ext cx="2195642" cy="15682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BFF389C-5365-4ED7-B0E9-EAFAB6E3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9999" y="3842084"/>
              <a:ext cx="2582779" cy="517358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F45B05E-A4D4-4434-B381-03A656B08F2C}"/>
                </a:ext>
              </a:extLst>
            </p:cNvPr>
            <p:cNvCxnSpPr>
              <a:cxnSpLocks/>
            </p:cNvCxnSpPr>
            <p:nvPr/>
          </p:nvCxnSpPr>
          <p:spPr>
            <a:xfrm>
              <a:off x="2401578" y="4734426"/>
              <a:ext cx="1464569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1FC79AF5-737C-45BD-85C4-4804BFAA3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850" y="677702"/>
            <a:ext cx="2677822" cy="1437937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51FD946-C912-43B2-ABA2-97A0B22ED2B7}"/>
              </a:ext>
            </a:extLst>
          </p:cNvPr>
          <p:cNvCxnSpPr>
            <a:cxnSpLocks/>
          </p:cNvCxnSpPr>
          <p:nvPr/>
        </p:nvCxnSpPr>
        <p:spPr>
          <a:xfrm>
            <a:off x="4908884" y="1265962"/>
            <a:ext cx="1358361" cy="1562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CB9ADE3D-183D-4433-ACBA-6D6FDEBFA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110" y="896609"/>
            <a:ext cx="2658836" cy="12144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B5E2749-C58D-4130-AF68-6D5354B67455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2095490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329">
            <a:extLst>
              <a:ext uri="{FF2B5EF4-FFF2-40B4-BE49-F238E27FC236}">
                <a16:creationId xmlns:a16="http://schemas.microsoft.com/office/drawing/2014/main" id="{D5C09D0A-8990-4B7E-814D-7456A29B880F}"/>
              </a:ext>
            </a:extLst>
          </p:cNvPr>
          <p:cNvSpPr/>
          <p:nvPr/>
        </p:nvSpPr>
        <p:spPr>
          <a:xfrm>
            <a:off x="5823434" y="2374709"/>
            <a:ext cx="1681198" cy="9591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0DE83-9A38-4E4F-B9D4-A59BCF5AB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59" y="314306"/>
            <a:ext cx="1245303" cy="576435"/>
          </a:xfrm>
        </p:spPr>
        <p:txBody>
          <a:bodyPr>
            <a:noAutofit/>
          </a:bodyPr>
          <a:lstStyle/>
          <a:p>
            <a:r>
              <a:rPr lang="en-US" sz="2400" b="1" dirty="0"/>
              <a:t>F2F(Std)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93CA6B-1495-464C-BB6A-475C77E003B5}"/>
              </a:ext>
            </a:extLst>
          </p:cNvPr>
          <p:cNvGrpSpPr/>
          <p:nvPr/>
        </p:nvGrpSpPr>
        <p:grpSpPr>
          <a:xfrm>
            <a:off x="1098862" y="2190875"/>
            <a:ext cx="1679711" cy="1059803"/>
            <a:chOff x="6825007" y="3120277"/>
            <a:chExt cx="2856321" cy="173296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1DA677C-9833-4B53-9FF9-0E46EB5B58D9}"/>
                </a:ext>
              </a:extLst>
            </p:cNvPr>
            <p:cNvSpPr/>
            <p:nvPr/>
          </p:nvSpPr>
          <p:spPr>
            <a:xfrm>
              <a:off x="6825007" y="3516204"/>
              <a:ext cx="2856321" cy="245096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2FFEF09-9C40-4985-8575-2C95F88FD981}"/>
                </a:ext>
              </a:extLst>
            </p:cNvPr>
            <p:cNvSpPr/>
            <p:nvPr/>
          </p:nvSpPr>
          <p:spPr>
            <a:xfrm>
              <a:off x="6825007" y="3761298"/>
              <a:ext cx="2856321" cy="10919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4BF8680-5AE8-4A46-8B16-E3D399DDD38E}"/>
                </a:ext>
              </a:extLst>
            </p:cNvPr>
            <p:cNvSpPr/>
            <p:nvPr/>
          </p:nvSpPr>
          <p:spPr>
            <a:xfrm>
              <a:off x="6825009" y="3120277"/>
              <a:ext cx="2856319" cy="395926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AC6D0D-E7EE-4FBF-BC4D-E5FA82E2F79B}"/>
              </a:ext>
            </a:extLst>
          </p:cNvPr>
          <p:cNvGrpSpPr/>
          <p:nvPr/>
        </p:nvGrpSpPr>
        <p:grpSpPr>
          <a:xfrm rot="10800000">
            <a:off x="1107915" y="910966"/>
            <a:ext cx="1679711" cy="1066019"/>
            <a:chOff x="6825007" y="3120272"/>
            <a:chExt cx="2856321" cy="173296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5795-F7AF-4A94-994D-D06ACF730AAD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37C7ACD-84F2-4E3B-B0BD-BA8176670A55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D1F940D-25E8-4DCA-8A8A-BED57F6095F2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9CCEC8-62BE-4073-9893-E0B150438857}"/>
              </a:ext>
            </a:extLst>
          </p:cNvPr>
          <p:cNvGrpSpPr/>
          <p:nvPr/>
        </p:nvGrpSpPr>
        <p:grpSpPr>
          <a:xfrm>
            <a:off x="1179086" y="1905529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FAB4C7-FDD1-4018-BE1E-C0EC879D1FBB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3920853-0794-4C5A-B59A-0261E75D2AAE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2784464-1D6C-4FB0-8C51-8EEB53C9553F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3DCB45-3948-4093-B8F3-95F4B4F35C60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744A4C-14A0-4F5D-949E-019B4E6156A1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D296BBA-9F54-4BE2-BF70-F08ADAC96DA2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84FCAA0-5705-492A-8AA6-3E86652F32F3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EBAB4E3-4152-4089-8B7D-5FC5D42310C3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6310ED2-6CC0-473B-8867-C4C3E580772F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18C282B-65CE-45BA-B420-5A38D97945C6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2436A17-2A4F-45A4-9C28-546566FBB990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CB1D14A-A33E-4CEA-8D5F-4A9246F420F2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0246577-25C7-4191-9025-D48B666781EE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06CF4B3-9EA7-485D-9766-E3FC873DC3CE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7949E54-4B58-4B70-85C8-100F1504BEBF}"/>
              </a:ext>
            </a:extLst>
          </p:cNvPr>
          <p:cNvSpPr txBox="1"/>
          <p:nvPr/>
        </p:nvSpPr>
        <p:spPr>
          <a:xfrm>
            <a:off x="1764927" y="2942663"/>
            <a:ext cx="70692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(Bottom):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944333-91AF-4014-A3DE-047E22567611}"/>
              </a:ext>
            </a:extLst>
          </p:cNvPr>
          <p:cNvSpPr txBox="1"/>
          <p:nvPr/>
        </p:nvSpPr>
        <p:spPr>
          <a:xfrm>
            <a:off x="1721502" y="2462326"/>
            <a:ext cx="64601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BEDD0B-68F3-4A38-A8D9-C0CF3BB029B2}"/>
              </a:ext>
            </a:extLst>
          </p:cNvPr>
          <p:cNvSpPr txBox="1"/>
          <p:nvPr/>
        </p:nvSpPr>
        <p:spPr>
          <a:xfrm>
            <a:off x="1732676" y="2291932"/>
            <a:ext cx="79669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B84621-7C0B-4F25-ADD4-1976A5F62204}"/>
              </a:ext>
            </a:extLst>
          </p:cNvPr>
          <p:cNvSpPr/>
          <p:nvPr/>
        </p:nvSpPr>
        <p:spPr>
          <a:xfrm>
            <a:off x="1253186" y="2346782"/>
            <a:ext cx="121827" cy="91011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C26E94-CC89-48B0-9F9D-7DA3F19B4C3B}"/>
              </a:ext>
            </a:extLst>
          </p:cNvPr>
          <p:cNvSpPr/>
          <p:nvPr/>
        </p:nvSpPr>
        <p:spPr>
          <a:xfrm>
            <a:off x="1575640" y="2346782"/>
            <a:ext cx="121827" cy="91011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845241-F6F5-4E86-9EA8-6B1BA6E91C93}"/>
              </a:ext>
            </a:extLst>
          </p:cNvPr>
          <p:cNvSpPr/>
          <p:nvPr/>
        </p:nvSpPr>
        <p:spPr>
          <a:xfrm>
            <a:off x="2517596" y="2349890"/>
            <a:ext cx="121827" cy="91011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AB7E3C6D-EFF7-4BFE-A474-3548BCF0A647}"/>
              </a:ext>
            </a:extLst>
          </p:cNvPr>
          <p:cNvSpPr/>
          <p:nvPr/>
        </p:nvSpPr>
        <p:spPr>
          <a:xfrm>
            <a:off x="1189933" y="3256893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C6198104-5CC2-4E99-B2E3-9145AD51664F}"/>
              </a:ext>
            </a:extLst>
          </p:cNvPr>
          <p:cNvSpPr/>
          <p:nvPr/>
        </p:nvSpPr>
        <p:spPr>
          <a:xfrm>
            <a:off x="1518356" y="3251644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F39EF7F4-9B8F-4683-A088-AAF7ADC774B9}"/>
              </a:ext>
            </a:extLst>
          </p:cNvPr>
          <p:cNvSpPr/>
          <p:nvPr/>
        </p:nvSpPr>
        <p:spPr>
          <a:xfrm>
            <a:off x="2451960" y="3248617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9BD5C1-29F5-4734-B625-B2C045116D35}"/>
              </a:ext>
            </a:extLst>
          </p:cNvPr>
          <p:cNvSpPr txBox="1"/>
          <p:nvPr/>
        </p:nvSpPr>
        <p:spPr>
          <a:xfrm>
            <a:off x="1631026" y="1161559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DDF3D-6C9D-4D87-A7A1-1CF5922454B3}"/>
              </a:ext>
            </a:extLst>
          </p:cNvPr>
          <p:cNvSpPr txBox="1"/>
          <p:nvPr/>
        </p:nvSpPr>
        <p:spPr>
          <a:xfrm>
            <a:off x="1677602" y="1600421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253D5F-ADF9-4376-B7E3-1787B5759906}"/>
              </a:ext>
            </a:extLst>
          </p:cNvPr>
          <p:cNvSpPr txBox="1"/>
          <p:nvPr/>
        </p:nvSpPr>
        <p:spPr>
          <a:xfrm>
            <a:off x="1626427" y="171257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D533A73-B2CE-4E50-88EA-1593C399A78B}"/>
              </a:ext>
            </a:extLst>
          </p:cNvPr>
          <p:cNvSpPr/>
          <p:nvPr/>
        </p:nvSpPr>
        <p:spPr>
          <a:xfrm>
            <a:off x="2234261" y="1590690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AD865C5A-BA48-4028-8CCB-BA2CBF2BEA42}"/>
              </a:ext>
            </a:extLst>
          </p:cNvPr>
          <p:cNvSpPr/>
          <p:nvPr/>
        </p:nvSpPr>
        <p:spPr>
          <a:xfrm rot="10800000">
            <a:off x="2251481" y="2436013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B8480F-19F6-42A7-BED7-D4901AEDB507}"/>
              </a:ext>
            </a:extLst>
          </p:cNvPr>
          <p:cNvGrpSpPr/>
          <p:nvPr/>
        </p:nvGrpSpPr>
        <p:grpSpPr>
          <a:xfrm rot="10800000">
            <a:off x="1174746" y="2183788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525B937-6AAF-45D5-9B84-B624B24D2A07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3656E6-48FB-4F53-9E36-1375791CBAA5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CCE9657-63E7-49B6-840C-79E31B23F87F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8B4799-D7F1-4737-A9B2-5EEF7F2F5E70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AC1021E-8133-474D-8E0E-51EBA30E4E64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5798222-38D9-42F9-89C3-D46A867561E3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70EDF2-698F-47C9-9592-819A81441048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8A3664-C7A2-49BD-BC1D-515CB822D9EF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0AA65F-A0F7-4033-B0F2-A04CBBF7420A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9C4403-9CA5-4A32-BA5D-690ED9A3D65D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380993F-0CFE-4A0A-BBB5-8DCB4A06C2B2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A490138-17E6-4BA5-B5C3-F9C9E0126D87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1667D09-A6EA-4BB1-B420-3A6544DD6DD8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C810861-ABD9-459D-8146-BCF6829BB7AD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37F8810-99F8-4766-98A8-D48C0361E6F6}"/>
              </a:ext>
            </a:extLst>
          </p:cNvPr>
          <p:cNvSpPr/>
          <p:nvPr/>
        </p:nvSpPr>
        <p:spPr>
          <a:xfrm>
            <a:off x="921344" y="3495404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4756B8-D345-40C6-A111-B9D400D2847E}"/>
              </a:ext>
            </a:extLst>
          </p:cNvPr>
          <p:cNvSpPr txBox="1"/>
          <p:nvPr/>
        </p:nvSpPr>
        <p:spPr>
          <a:xfrm>
            <a:off x="1502343" y="3454955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E60FBA1-BCC3-49A4-85E7-42F2EE567503}"/>
              </a:ext>
            </a:extLst>
          </p:cNvPr>
          <p:cNvGrpSpPr/>
          <p:nvPr/>
        </p:nvGrpSpPr>
        <p:grpSpPr>
          <a:xfrm rot="10800000">
            <a:off x="3426023" y="1216321"/>
            <a:ext cx="1679711" cy="1066019"/>
            <a:chOff x="6825007" y="3120272"/>
            <a:chExt cx="2856321" cy="173296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046BF7F-67EB-486D-A1F6-FBF11F4B267A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9447D06-5AB3-474C-BC76-F402A38FA991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0E58DDB-50CC-4240-893C-090EBFA2F2DA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68DFF7F-21EE-4EEA-A56C-CE71C6047D9B}"/>
              </a:ext>
            </a:extLst>
          </p:cNvPr>
          <p:cNvSpPr txBox="1"/>
          <p:nvPr/>
        </p:nvSpPr>
        <p:spPr>
          <a:xfrm>
            <a:off x="3949134" y="1466914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3E6312D-806C-453C-8F97-D953677B92EA}"/>
              </a:ext>
            </a:extLst>
          </p:cNvPr>
          <p:cNvSpPr txBox="1"/>
          <p:nvPr/>
        </p:nvSpPr>
        <p:spPr>
          <a:xfrm>
            <a:off x="3995710" y="1905776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BF969F1-0AB0-4C20-9C80-AC130C84E0B6}"/>
              </a:ext>
            </a:extLst>
          </p:cNvPr>
          <p:cNvSpPr txBox="1"/>
          <p:nvPr/>
        </p:nvSpPr>
        <p:spPr>
          <a:xfrm>
            <a:off x="3904900" y="200256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101" name="Arrow: Down 100">
            <a:extLst>
              <a:ext uri="{FF2B5EF4-FFF2-40B4-BE49-F238E27FC236}">
                <a16:creationId xmlns:a16="http://schemas.microsoft.com/office/drawing/2014/main" id="{D278E420-C0EB-4725-B3F9-CE23EF411789}"/>
              </a:ext>
            </a:extLst>
          </p:cNvPr>
          <p:cNvSpPr/>
          <p:nvPr/>
        </p:nvSpPr>
        <p:spPr>
          <a:xfrm>
            <a:off x="4552369" y="1896045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9EE464-0EF6-4A80-BDCF-FEEC1FD5D225}"/>
              </a:ext>
            </a:extLst>
          </p:cNvPr>
          <p:cNvSpPr/>
          <p:nvPr/>
        </p:nvSpPr>
        <p:spPr>
          <a:xfrm rot="10800000">
            <a:off x="3430178" y="2825221"/>
            <a:ext cx="1679711" cy="149890"/>
          </a:xfrm>
          <a:prstGeom prst="rect">
            <a:avLst/>
          </a:prstGeom>
          <a:solidFill>
            <a:srgbClr val="0068B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9FE2F13-5BCD-4D26-8199-78D22770FAF9}"/>
              </a:ext>
            </a:extLst>
          </p:cNvPr>
          <p:cNvSpPr/>
          <p:nvPr/>
        </p:nvSpPr>
        <p:spPr>
          <a:xfrm rot="10800000">
            <a:off x="3430175" y="2393692"/>
            <a:ext cx="1679709" cy="431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D5B1C35-F779-4DB5-9E79-C9CF139EFF10}"/>
              </a:ext>
            </a:extLst>
          </p:cNvPr>
          <p:cNvSpPr/>
          <p:nvPr/>
        </p:nvSpPr>
        <p:spPr>
          <a:xfrm rot="10800000">
            <a:off x="3430178" y="2975111"/>
            <a:ext cx="1679710" cy="242131"/>
          </a:xfrm>
          <a:prstGeom prst="rect">
            <a:avLst/>
          </a:prstGeom>
          <a:solidFill>
            <a:srgbClr val="525252">
              <a:lumMod val="60000"/>
              <a:lumOff val="4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867A3F5-D1E3-46B0-AC7E-8C0E3E7E4BA0}"/>
              </a:ext>
            </a:extLst>
          </p:cNvPr>
          <p:cNvSpPr txBox="1"/>
          <p:nvPr/>
        </p:nvSpPr>
        <p:spPr>
          <a:xfrm rot="10800000">
            <a:off x="3872239" y="2587083"/>
            <a:ext cx="564257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(Bottom):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C807BA-670A-49DE-9AE7-326FB053D78E}"/>
              </a:ext>
            </a:extLst>
          </p:cNvPr>
          <p:cNvSpPr txBox="1"/>
          <p:nvPr/>
        </p:nvSpPr>
        <p:spPr>
          <a:xfrm rot="10800000">
            <a:off x="3841238" y="2791904"/>
            <a:ext cx="64601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BEB366F-F3BC-49A8-9CFF-8054B2DBF8E8}"/>
              </a:ext>
            </a:extLst>
          </p:cNvPr>
          <p:cNvSpPr txBox="1"/>
          <p:nvPr/>
        </p:nvSpPr>
        <p:spPr>
          <a:xfrm rot="10800000">
            <a:off x="3679382" y="2962298"/>
            <a:ext cx="79669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93E03C8-C16E-4726-9DA2-D9B57DCD5AA0}"/>
              </a:ext>
            </a:extLst>
          </p:cNvPr>
          <p:cNvSpPr/>
          <p:nvPr/>
        </p:nvSpPr>
        <p:spPr>
          <a:xfrm rot="10800000">
            <a:off x="3619121" y="2439967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5" name="Flowchart: Terminator 94">
            <a:extLst>
              <a:ext uri="{FF2B5EF4-FFF2-40B4-BE49-F238E27FC236}">
                <a16:creationId xmlns:a16="http://schemas.microsoft.com/office/drawing/2014/main" id="{F1234750-8119-4D5E-A284-4D623B6654D8}"/>
              </a:ext>
            </a:extLst>
          </p:cNvPr>
          <p:cNvSpPr/>
          <p:nvPr/>
        </p:nvSpPr>
        <p:spPr>
          <a:xfrm rot="10800000">
            <a:off x="4750443" y="3214414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6" name="Flowchart: Terminator 95">
            <a:extLst>
              <a:ext uri="{FF2B5EF4-FFF2-40B4-BE49-F238E27FC236}">
                <a16:creationId xmlns:a16="http://schemas.microsoft.com/office/drawing/2014/main" id="{129BD133-9023-4C5F-B34A-8F6F43D69ED8}"/>
              </a:ext>
            </a:extLst>
          </p:cNvPr>
          <p:cNvSpPr/>
          <p:nvPr/>
        </p:nvSpPr>
        <p:spPr>
          <a:xfrm rot="10800000">
            <a:off x="4422020" y="3219663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7" name="Flowchart: Terminator 96">
            <a:extLst>
              <a:ext uri="{FF2B5EF4-FFF2-40B4-BE49-F238E27FC236}">
                <a16:creationId xmlns:a16="http://schemas.microsoft.com/office/drawing/2014/main" id="{C8504CF6-5FBF-459F-B9D7-71D32335DA0B}"/>
              </a:ext>
            </a:extLst>
          </p:cNvPr>
          <p:cNvSpPr/>
          <p:nvPr/>
        </p:nvSpPr>
        <p:spPr>
          <a:xfrm rot="10800000">
            <a:off x="3488416" y="3222690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Arrow: Down 101">
            <a:extLst>
              <a:ext uri="{FF2B5EF4-FFF2-40B4-BE49-F238E27FC236}">
                <a16:creationId xmlns:a16="http://schemas.microsoft.com/office/drawing/2014/main" id="{2AAC7199-4803-4855-8CD0-7EBC96057060}"/>
              </a:ext>
            </a:extLst>
          </p:cNvPr>
          <p:cNvSpPr/>
          <p:nvPr/>
        </p:nvSpPr>
        <p:spPr>
          <a:xfrm>
            <a:off x="3874117" y="2835759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0728B74-3854-45D7-A949-97FE13801E0E}"/>
              </a:ext>
            </a:extLst>
          </p:cNvPr>
          <p:cNvGrpSpPr/>
          <p:nvPr/>
        </p:nvGrpSpPr>
        <p:grpSpPr>
          <a:xfrm>
            <a:off x="3604341" y="2386789"/>
            <a:ext cx="1409919" cy="86399"/>
            <a:chOff x="6852579" y="5124773"/>
            <a:chExt cx="1409919" cy="166238"/>
          </a:xfrm>
          <a:solidFill>
            <a:schemeClr val="accent2"/>
          </a:solidFill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936D3EF-1277-4C48-82AA-23CF2B3091CD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C6B0D03-334A-4CD4-A4A3-85FA60B08A37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FAABC7C-6FB4-4D5B-A963-BC06EA2285F6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4CB8496-7E6C-4F09-B85D-90F4A79FF442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CCA4FA5-0B36-4D5E-AE10-3B7EC1A466B9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EEDEC8E-8F98-45A5-B9DE-9DB828DBA468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08E7F07-C92F-4147-83F7-38B53BA4129E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10F50FD-6B70-4C77-80F5-5ADC7913888F}"/>
              </a:ext>
            </a:extLst>
          </p:cNvPr>
          <p:cNvSpPr/>
          <p:nvPr/>
        </p:nvSpPr>
        <p:spPr>
          <a:xfrm>
            <a:off x="3283735" y="3475435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9B87A55-BF90-4899-B33E-A604F1F1FE81}"/>
              </a:ext>
            </a:extLst>
          </p:cNvPr>
          <p:cNvSpPr txBox="1"/>
          <p:nvPr/>
        </p:nvSpPr>
        <p:spPr>
          <a:xfrm>
            <a:off x="3851825" y="3452920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F054001-0D77-4882-97AD-722243F68BE9}"/>
              </a:ext>
            </a:extLst>
          </p:cNvPr>
          <p:cNvSpPr/>
          <p:nvPr/>
        </p:nvSpPr>
        <p:spPr>
          <a:xfrm rot="10800000">
            <a:off x="4950118" y="2428067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57356FB-816D-40D0-88D7-C7911F094043}"/>
              </a:ext>
            </a:extLst>
          </p:cNvPr>
          <p:cNvSpPr/>
          <p:nvPr/>
        </p:nvSpPr>
        <p:spPr>
          <a:xfrm rot="10800000">
            <a:off x="3835541" y="2447086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68B487A5-863F-4E6D-A830-87F3311549B7}"/>
              </a:ext>
            </a:extLst>
          </p:cNvPr>
          <p:cNvSpPr/>
          <p:nvPr/>
        </p:nvSpPr>
        <p:spPr>
          <a:xfrm rot="10800000">
            <a:off x="4070348" y="2459716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47195D0-E70D-4876-A5B0-4C0C39045D6B}"/>
              </a:ext>
            </a:extLst>
          </p:cNvPr>
          <p:cNvSpPr/>
          <p:nvPr/>
        </p:nvSpPr>
        <p:spPr>
          <a:xfrm rot="10800000">
            <a:off x="4286768" y="2466835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611D9F5-ACFE-40A8-885B-6D3338CD11B5}"/>
              </a:ext>
            </a:extLst>
          </p:cNvPr>
          <p:cNvSpPr/>
          <p:nvPr/>
        </p:nvSpPr>
        <p:spPr>
          <a:xfrm rot="10800000">
            <a:off x="4505065" y="2439968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0521C0E-F8B9-4713-B9CD-7584B9D098C0}"/>
              </a:ext>
            </a:extLst>
          </p:cNvPr>
          <p:cNvSpPr/>
          <p:nvPr/>
        </p:nvSpPr>
        <p:spPr>
          <a:xfrm rot="10800000">
            <a:off x="4721485" y="2447087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A5BF5B7-E433-403A-B7F0-31230C55A001}"/>
              </a:ext>
            </a:extLst>
          </p:cNvPr>
          <p:cNvGrpSpPr/>
          <p:nvPr/>
        </p:nvGrpSpPr>
        <p:grpSpPr>
          <a:xfrm>
            <a:off x="3602496" y="2203935"/>
            <a:ext cx="1409919" cy="86399"/>
            <a:chOff x="6852579" y="5124773"/>
            <a:chExt cx="1409919" cy="166238"/>
          </a:xfrm>
          <a:solidFill>
            <a:schemeClr val="accent2"/>
          </a:solidFill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CB24980F-534D-4D98-B334-E6C11B8EAF87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36C6BD89-FB3F-40E9-AC3C-1840B136B8CA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F74092A-9C4F-486A-B991-4C3BD1980C02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BE846FF7-D456-4CBB-8355-6300314507A3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F8811DC-10A3-4AFD-92E9-BBA4868FEDEB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A51635B5-32C3-46BC-BEC8-C346AEACEB13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219155D5-030C-4338-AFD1-766DD387AD6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46D7ADFF-5B31-4AF1-94F2-7EA7726CC302}"/>
              </a:ext>
            </a:extLst>
          </p:cNvPr>
          <p:cNvGrpSpPr/>
          <p:nvPr/>
        </p:nvGrpSpPr>
        <p:grpSpPr>
          <a:xfrm rot="10800000">
            <a:off x="10102602" y="1167051"/>
            <a:ext cx="1679711" cy="1066019"/>
            <a:chOff x="6825007" y="3120272"/>
            <a:chExt cx="2856321" cy="1732960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60DE812-20C3-4DD1-9C72-E24C5120A29F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A755D33-AC58-4FFF-A0B1-40BE4E26ADE0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BBE90060-DB22-4361-A8E7-7450B735C98C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9DDA7534-FE66-4409-A745-58B74C80FC51}"/>
              </a:ext>
            </a:extLst>
          </p:cNvPr>
          <p:cNvGrpSpPr/>
          <p:nvPr/>
        </p:nvGrpSpPr>
        <p:grpSpPr>
          <a:xfrm>
            <a:off x="10173773" y="2161614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35AC4254-78CA-442A-9151-449996EB9FDB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91A1F44-D1DF-4BCB-864B-9BC4F7F70E62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7C486B4-B719-4E72-89A5-C893E97F9BA1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7264097-B19A-465B-826E-35F420381C2F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84DE5ACA-B664-4644-BCBB-83897F92DFAE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C58674D8-49B7-4C43-AD84-49C3F555BA83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590A744-497F-4476-96F0-78F840FFE68B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A1DDF2E0-40A8-4B69-8015-CC10A463F8CE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94CDA19-5A36-48E8-90DE-AFCE58897379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47A58E5-B0E1-40BC-8252-F17A6A486265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D4E8052-2A9E-4027-AED2-D4C07180A3E6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3C2F5FC1-E748-434A-84F6-D1570B3510CA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598B5A6-07A1-445E-92BB-BF4B95F0D3EC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833DB1D3-F8F2-4F8C-BAFE-99E53237944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8BA12718-C251-4AE3-A5D1-FA79DBBCC30D}"/>
              </a:ext>
            </a:extLst>
          </p:cNvPr>
          <p:cNvSpPr txBox="1"/>
          <p:nvPr/>
        </p:nvSpPr>
        <p:spPr>
          <a:xfrm>
            <a:off x="10625713" y="1417644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BE739915-A912-47C4-BB10-9E70ECBC1AAF}"/>
              </a:ext>
            </a:extLst>
          </p:cNvPr>
          <p:cNvSpPr txBox="1"/>
          <p:nvPr/>
        </p:nvSpPr>
        <p:spPr>
          <a:xfrm>
            <a:off x="10672289" y="1856506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3F4490D8-FD72-414E-9BE1-0244951A6067}"/>
              </a:ext>
            </a:extLst>
          </p:cNvPr>
          <p:cNvSpPr txBox="1"/>
          <p:nvPr/>
        </p:nvSpPr>
        <p:spPr>
          <a:xfrm>
            <a:off x="10645177" y="200876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15" name="Arrow: Down 214">
            <a:extLst>
              <a:ext uri="{FF2B5EF4-FFF2-40B4-BE49-F238E27FC236}">
                <a16:creationId xmlns:a16="http://schemas.microsoft.com/office/drawing/2014/main" id="{A1C92B84-A7AC-419A-A4D3-12F82A39F130}"/>
              </a:ext>
            </a:extLst>
          </p:cNvPr>
          <p:cNvSpPr/>
          <p:nvPr/>
        </p:nvSpPr>
        <p:spPr>
          <a:xfrm>
            <a:off x="11228948" y="1846775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38BECAB-32E3-4853-B81E-BF9763CD555C}"/>
              </a:ext>
            </a:extLst>
          </p:cNvPr>
          <p:cNvSpPr/>
          <p:nvPr/>
        </p:nvSpPr>
        <p:spPr>
          <a:xfrm>
            <a:off x="10102601" y="2455119"/>
            <a:ext cx="1679711" cy="149890"/>
          </a:xfrm>
          <a:prstGeom prst="rect">
            <a:avLst/>
          </a:prstGeom>
          <a:solidFill>
            <a:srgbClr val="0068B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9B7CB02-DA5B-453D-BD56-BC5018E165E7}"/>
              </a:ext>
            </a:extLst>
          </p:cNvPr>
          <p:cNvSpPr/>
          <p:nvPr/>
        </p:nvSpPr>
        <p:spPr>
          <a:xfrm>
            <a:off x="10102602" y="2230761"/>
            <a:ext cx="1676061" cy="224358"/>
          </a:xfrm>
          <a:prstGeom prst="rect">
            <a:avLst/>
          </a:prstGeom>
          <a:solidFill>
            <a:srgbClr val="525252">
              <a:lumMod val="60000"/>
              <a:lumOff val="4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5D71EDCA-59B3-4A43-AB9B-958D86DE166D}"/>
              </a:ext>
            </a:extLst>
          </p:cNvPr>
          <p:cNvSpPr txBox="1"/>
          <p:nvPr/>
        </p:nvSpPr>
        <p:spPr>
          <a:xfrm>
            <a:off x="10668232" y="2446578"/>
            <a:ext cx="64601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45EA05FC-6C66-4959-B04F-6CDBE701B559}"/>
              </a:ext>
            </a:extLst>
          </p:cNvPr>
          <p:cNvSpPr txBox="1"/>
          <p:nvPr/>
        </p:nvSpPr>
        <p:spPr>
          <a:xfrm>
            <a:off x="10736415" y="2323098"/>
            <a:ext cx="79669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0E5B76A5-6E3A-4865-A94C-AAA517AE35DD}"/>
              </a:ext>
            </a:extLst>
          </p:cNvPr>
          <p:cNvSpPr/>
          <p:nvPr/>
        </p:nvSpPr>
        <p:spPr>
          <a:xfrm>
            <a:off x="11521335" y="2461251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4" name="Arrow: Down 223">
            <a:extLst>
              <a:ext uri="{FF2B5EF4-FFF2-40B4-BE49-F238E27FC236}">
                <a16:creationId xmlns:a16="http://schemas.microsoft.com/office/drawing/2014/main" id="{5DB1F766-A175-4311-97C8-897DFF66EA5E}"/>
              </a:ext>
            </a:extLst>
          </p:cNvPr>
          <p:cNvSpPr/>
          <p:nvPr/>
        </p:nvSpPr>
        <p:spPr>
          <a:xfrm rot="10800000">
            <a:off x="11255220" y="2467179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DAA7FF59-A01E-490C-8217-C2ED32F3D966}"/>
              </a:ext>
            </a:extLst>
          </p:cNvPr>
          <p:cNvGrpSpPr/>
          <p:nvPr/>
        </p:nvGrpSpPr>
        <p:grpSpPr>
          <a:xfrm rot="10800000">
            <a:off x="10178485" y="2214954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BC2B0D89-E6B0-4DD9-8DE7-C3FBD32677EF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355BCF0-40FC-4BC8-9EB8-F60EB4B3E8A9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F01962A4-0389-4625-8C32-291799056345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97944DD4-BAA0-4670-8591-16FE05AA03BC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EC01D8AE-84E2-4C73-B45D-F61955B1F37B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BD156AD1-0EEE-49D0-96E4-D4720B0FC61E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263BC56-AB8D-4F59-8DF0-EA74332AE70B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52A4777-E101-43D7-9E0F-23EF0B734456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A0ABA16-4218-4E84-932F-DE7E35E360D8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DA4569F5-2F37-409E-9CB0-006C1DB04E7D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2CA26F18-A0F4-4B51-A3FF-A3EC34E74A90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FE93EDD8-9992-4F55-BAC0-A14DD07725FF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CABA08FA-A6E2-4D12-9119-2F352ECAAC8B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F7B4A21B-AC3A-4721-A9E3-DA64DDC31EB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F3D2FA9-71B9-4AD2-9028-0BF53CFDABDF}"/>
              </a:ext>
            </a:extLst>
          </p:cNvPr>
          <p:cNvSpPr/>
          <p:nvPr/>
        </p:nvSpPr>
        <p:spPr>
          <a:xfrm>
            <a:off x="11592421" y="2460365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691AE5D1-1304-4D17-B368-2BE41257B649}"/>
              </a:ext>
            </a:extLst>
          </p:cNvPr>
          <p:cNvSpPr/>
          <p:nvPr/>
        </p:nvSpPr>
        <p:spPr>
          <a:xfrm>
            <a:off x="10506091" y="2459506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B6C70ED-CAE4-4924-A229-ED462383B64E}"/>
              </a:ext>
            </a:extLst>
          </p:cNvPr>
          <p:cNvSpPr/>
          <p:nvPr/>
        </p:nvSpPr>
        <p:spPr>
          <a:xfrm>
            <a:off x="10577177" y="2458620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393A41AB-1DDD-458A-B9DD-1D3AF3D605B4}"/>
              </a:ext>
            </a:extLst>
          </p:cNvPr>
          <p:cNvSpPr/>
          <p:nvPr/>
        </p:nvSpPr>
        <p:spPr>
          <a:xfrm>
            <a:off x="10259305" y="2457216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1F312E1-D510-47ED-A4DB-325D202AF7EE}"/>
              </a:ext>
            </a:extLst>
          </p:cNvPr>
          <p:cNvSpPr/>
          <p:nvPr/>
        </p:nvSpPr>
        <p:spPr>
          <a:xfrm>
            <a:off x="10330391" y="2456330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8FA5DED9-334A-46BA-97EF-880876354386}"/>
              </a:ext>
            </a:extLst>
          </p:cNvPr>
          <p:cNvSpPr/>
          <p:nvPr/>
        </p:nvSpPr>
        <p:spPr>
          <a:xfrm rot="10800000">
            <a:off x="10104985" y="2587033"/>
            <a:ext cx="1679889" cy="71745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6" name="Flowchart: Terminator 245">
            <a:extLst>
              <a:ext uri="{FF2B5EF4-FFF2-40B4-BE49-F238E27FC236}">
                <a16:creationId xmlns:a16="http://schemas.microsoft.com/office/drawing/2014/main" id="{CD8A968C-41A3-476F-8456-DCC62ECA0CB3}"/>
              </a:ext>
            </a:extLst>
          </p:cNvPr>
          <p:cNvSpPr/>
          <p:nvPr/>
        </p:nvSpPr>
        <p:spPr>
          <a:xfrm>
            <a:off x="10362947" y="3292353"/>
            <a:ext cx="458641" cy="224744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7" name="Flowchart: Terminator 246">
            <a:extLst>
              <a:ext uri="{FF2B5EF4-FFF2-40B4-BE49-F238E27FC236}">
                <a16:creationId xmlns:a16="http://schemas.microsoft.com/office/drawing/2014/main" id="{0E150AF0-5031-4808-909F-6A89555AFB49}"/>
              </a:ext>
            </a:extLst>
          </p:cNvPr>
          <p:cNvSpPr/>
          <p:nvPr/>
        </p:nvSpPr>
        <p:spPr>
          <a:xfrm>
            <a:off x="11296553" y="3289325"/>
            <a:ext cx="458640" cy="219767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256961C7-9B07-4783-8D4A-10DCCCF9ADEF}"/>
              </a:ext>
            </a:extLst>
          </p:cNvPr>
          <p:cNvSpPr/>
          <p:nvPr/>
        </p:nvSpPr>
        <p:spPr>
          <a:xfrm>
            <a:off x="10058658" y="3520492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E6E96F45-A8F8-4A50-91F3-6C774A277A01}"/>
              </a:ext>
            </a:extLst>
          </p:cNvPr>
          <p:cNvSpPr txBox="1"/>
          <p:nvPr/>
        </p:nvSpPr>
        <p:spPr>
          <a:xfrm>
            <a:off x="10575541" y="3405212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B4F51352-780F-4617-B0F3-AAC14020B370}"/>
              </a:ext>
            </a:extLst>
          </p:cNvPr>
          <p:cNvGrpSpPr/>
          <p:nvPr/>
        </p:nvGrpSpPr>
        <p:grpSpPr>
          <a:xfrm>
            <a:off x="10202911" y="2575958"/>
            <a:ext cx="968290" cy="717127"/>
            <a:chOff x="6482583" y="3160695"/>
            <a:chExt cx="4496374" cy="3873863"/>
          </a:xfrm>
        </p:grpSpPr>
        <p:sp>
          <p:nvSpPr>
            <p:cNvPr id="251" name="Trapezoid 250">
              <a:extLst>
                <a:ext uri="{FF2B5EF4-FFF2-40B4-BE49-F238E27FC236}">
                  <a16:creationId xmlns:a16="http://schemas.microsoft.com/office/drawing/2014/main" id="{BC3E1C17-310C-447A-917A-9F78B147C917}"/>
                </a:ext>
              </a:extLst>
            </p:cNvPr>
            <p:cNvSpPr/>
            <p:nvPr/>
          </p:nvSpPr>
          <p:spPr>
            <a:xfrm>
              <a:off x="6560560" y="3168638"/>
              <a:ext cx="847071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2" name="Trapezoid 251">
              <a:extLst>
                <a:ext uri="{FF2B5EF4-FFF2-40B4-BE49-F238E27FC236}">
                  <a16:creationId xmlns:a16="http://schemas.microsoft.com/office/drawing/2014/main" id="{08F6F11A-C6ED-4759-80C7-E9FA6CC515BF}"/>
                </a:ext>
              </a:extLst>
            </p:cNvPr>
            <p:cNvSpPr/>
            <p:nvPr/>
          </p:nvSpPr>
          <p:spPr>
            <a:xfrm>
              <a:off x="7742506" y="3160695"/>
              <a:ext cx="814144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3" name="Trapezoid 252">
              <a:extLst>
                <a:ext uri="{FF2B5EF4-FFF2-40B4-BE49-F238E27FC236}">
                  <a16:creationId xmlns:a16="http://schemas.microsoft.com/office/drawing/2014/main" id="{4F418EAC-4782-4137-A987-5E185DF0E398}"/>
                </a:ext>
              </a:extLst>
            </p:cNvPr>
            <p:cNvSpPr/>
            <p:nvPr/>
          </p:nvSpPr>
          <p:spPr>
            <a:xfrm>
              <a:off x="8835435" y="3168638"/>
              <a:ext cx="847071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4" name="Trapezoid 253">
              <a:extLst>
                <a:ext uri="{FF2B5EF4-FFF2-40B4-BE49-F238E27FC236}">
                  <a16:creationId xmlns:a16="http://schemas.microsoft.com/office/drawing/2014/main" id="{386ED482-669D-4F95-ADBD-9C7A4DBD6E2C}"/>
                </a:ext>
              </a:extLst>
            </p:cNvPr>
            <p:cNvSpPr/>
            <p:nvPr/>
          </p:nvSpPr>
          <p:spPr>
            <a:xfrm>
              <a:off x="10164813" y="3160695"/>
              <a:ext cx="814144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5" name="Trapezoid 254">
              <a:extLst>
                <a:ext uri="{FF2B5EF4-FFF2-40B4-BE49-F238E27FC236}">
                  <a16:creationId xmlns:a16="http://schemas.microsoft.com/office/drawing/2014/main" id="{AED2B6A7-5E91-48BF-A22F-4A96D6F88F8D}"/>
                </a:ext>
              </a:extLst>
            </p:cNvPr>
            <p:cNvSpPr/>
            <p:nvPr/>
          </p:nvSpPr>
          <p:spPr>
            <a:xfrm>
              <a:off x="6694446" y="3900812"/>
              <a:ext cx="680826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6" name="Trapezoid 255">
              <a:extLst>
                <a:ext uri="{FF2B5EF4-FFF2-40B4-BE49-F238E27FC236}">
                  <a16:creationId xmlns:a16="http://schemas.microsoft.com/office/drawing/2014/main" id="{3C409EAA-A68A-41DB-B4E4-454A5C2B5B20}"/>
                </a:ext>
              </a:extLst>
            </p:cNvPr>
            <p:cNvSpPr/>
            <p:nvPr/>
          </p:nvSpPr>
          <p:spPr>
            <a:xfrm>
              <a:off x="7869359" y="3892869"/>
              <a:ext cx="654361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7" name="Trapezoid 256">
              <a:extLst>
                <a:ext uri="{FF2B5EF4-FFF2-40B4-BE49-F238E27FC236}">
                  <a16:creationId xmlns:a16="http://schemas.microsoft.com/office/drawing/2014/main" id="{A930B723-725E-426A-8877-5ACBC8B36D9C}"/>
                </a:ext>
              </a:extLst>
            </p:cNvPr>
            <p:cNvSpPr/>
            <p:nvPr/>
          </p:nvSpPr>
          <p:spPr>
            <a:xfrm>
              <a:off x="8969321" y="3900812"/>
              <a:ext cx="680826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8" name="Trapezoid 257">
              <a:extLst>
                <a:ext uri="{FF2B5EF4-FFF2-40B4-BE49-F238E27FC236}">
                  <a16:creationId xmlns:a16="http://schemas.microsoft.com/office/drawing/2014/main" id="{D087580C-18D1-40E8-9EA7-8EE2E856884B}"/>
                </a:ext>
              </a:extLst>
            </p:cNvPr>
            <p:cNvSpPr/>
            <p:nvPr/>
          </p:nvSpPr>
          <p:spPr>
            <a:xfrm>
              <a:off x="10117769" y="3892869"/>
              <a:ext cx="654361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E57DE434-194B-4E83-9DD1-79B773082C08}"/>
                </a:ext>
              </a:extLst>
            </p:cNvPr>
            <p:cNvSpPr/>
            <p:nvPr/>
          </p:nvSpPr>
          <p:spPr>
            <a:xfrm>
              <a:off x="6482583" y="4497262"/>
              <a:ext cx="4383251" cy="702825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0" name="Trapezoid 259">
              <a:extLst>
                <a:ext uri="{FF2B5EF4-FFF2-40B4-BE49-F238E27FC236}">
                  <a16:creationId xmlns:a16="http://schemas.microsoft.com/office/drawing/2014/main" id="{F8D82D1E-E069-41C5-9C6B-DF63C34ACED0}"/>
                </a:ext>
              </a:extLst>
            </p:cNvPr>
            <p:cNvSpPr/>
            <p:nvPr/>
          </p:nvSpPr>
          <p:spPr>
            <a:xfrm>
              <a:off x="7837815" y="5192144"/>
              <a:ext cx="680826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id="{09A3ADCC-4F5B-4377-A5E5-19712DF4CC8E}"/>
                </a:ext>
              </a:extLst>
            </p:cNvPr>
            <p:cNvSpPr/>
            <p:nvPr/>
          </p:nvSpPr>
          <p:spPr>
            <a:xfrm>
              <a:off x="7093726" y="5788594"/>
              <a:ext cx="2385903" cy="1245964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62" name="Trapezoid 261">
            <a:extLst>
              <a:ext uri="{FF2B5EF4-FFF2-40B4-BE49-F238E27FC236}">
                <a16:creationId xmlns:a16="http://schemas.microsoft.com/office/drawing/2014/main" id="{5BA5AF8A-42F9-4237-BA63-A79C22DF4854}"/>
              </a:ext>
            </a:extLst>
          </p:cNvPr>
          <p:cNvSpPr/>
          <p:nvPr/>
        </p:nvSpPr>
        <p:spPr>
          <a:xfrm>
            <a:off x="11241151" y="2575474"/>
            <a:ext cx="182416" cy="137010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3" name="Trapezoid 262">
            <a:extLst>
              <a:ext uri="{FF2B5EF4-FFF2-40B4-BE49-F238E27FC236}">
                <a16:creationId xmlns:a16="http://schemas.microsoft.com/office/drawing/2014/main" id="{4CF25C7A-2208-482A-9176-AAE41FBF6378}"/>
              </a:ext>
            </a:extLst>
          </p:cNvPr>
          <p:cNvSpPr/>
          <p:nvPr/>
        </p:nvSpPr>
        <p:spPr>
          <a:xfrm>
            <a:off x="11495682" y="2574004"/>
            <a:ext cx="175325" cy="137010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4" name="Trapezoid 263">
            <a:extLst>
              <a:ext uri="{FF2B5EF4-FFF2-40B4-BE49-F238E27FC236}">
                <a16:creationId xmlns:a16="http://schemas.microsoft.com/office/drawing/2014/main" id="{FC37399A-DF62-48A8-A7D2-352392011651}"/>
              </a:ext>
            </a:extLst>
          </p:cNvPr>
          <p:cNvSpPr/>
          <p:nvPr/>
        </p:nvSpPr>
        <p:spPr>
          <a:xfrm>
            <a:off x="11269984" y="2711014"/>
            <a:ext cx="146615" cy="111885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5" name="Trapezoid 264">
            <a:extLst>
              <a:ext uri="{FF2B5EF4-FFF2-40B4-BE49-F238E27FC236}">
                <a16:creationId xmlns:a16="http://schemas.microsoft.com/office/drawing/2014/main" id="{7F8FAB46-9EE6-4E62-9038-42A333336263}"/>
              </a:ext>
            </a:extLst>
          </p:cNvPr>
          <p:cNvSpPr/>
          <p:nvPr/>
        </p:nvSpPr>
        <p:spPr>
          <a:xfrm>
            <a:off x="11523000" y="2709544"/>
            <a:ext cx="140916" cy="111885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32D06457-952E-4A27-911D-9C8637CF29B1}"/>
              </a:ext>
            </a:extLst>
          </p:cNvPr>
          <p:cNvSpPr/>
          <p:nvPr/>
        </p:nvSpPr>
        <p:spPr>
          <a:xfrm>
            <a:off x="11224359" y="2821428"/>
            <a:ext cx="499097" cy="13701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7" name="Trapezoid 266">
            <a:extLst>
              <a:ext uri="{FF2B5EF4-FFF2-40B4-BE49-F238E27FC236}">
                <a16:creationId xmlns:a16="http://schemas.microsoft.com/office/drawing/2014/main" id="{3B66A7AE-BFED-4E14-B195-BE2CFA0FADC2}"/>
              </a:ext>
            </a:extLst>
          </p:cNvPr>
          <p:cNvSpPr/>
          <p:nvPr/>
        </p:nvSpPr>
        <p:spPr>
          <a:xfrm>
            <a:off x="11405158" y="2950434"/>
            <a:ext cx="146615" cy="111885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8" name="Trapezoid 267">
            <a:extLst>
              <a:ext uri="{FF2B5EF4-FFF2-40B4-BE49-F238E27FC236}">
                <a16:creationId xmlns:a16="http://schemas.microsoft.com/office/drawing/2014/main" id="{1285C5D8-2713-4FDC-BB1B-4F883EAA6D1F}"/>
              </a:ext>
            </a:extLst>
          </p:cNvPr>
          <p:cNvSpPr/>
          <p:nvPr/>
        </p:nvSpPr>
        <p:spPr>
          <a:xfrm>
            <a:off x="11244919" y="3060848"/>
            <a:ext cx="513802" cy="230652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9" name="Title 1">
            <a:extLst>
              <a:ext uri="{FF2B5EF4-FFF2-40B4-BE49-F238E27FC236}">
                <a16:creationId xmlns:a16="http://schemas.microsoft.com/office/drawing/2014/main" id="{EC310C03-0C63-4C87-9D15-5FAA14D8EAF6}"/>
              </a:ext>
            </a:extLst>
          </p:cNvPr>
          <p:cNvSpPr txBox="1">
            <a:spLocks/>
          </p:cNvSpPr>
          <p:nvPr/>
        </p:nvSpPr>
        <p:spPr>
          <a:xfrm>
            <a:off x="3644073" y="325288"/>
            <a:ext cx="1255139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F2B(std) </a:t>
            </a:r>
          </a:p>
        </p:txBody>
      </p:sp>
      <p:sp>
        <p:nvSpPr>
          <p:cNvPr id="270" name="Title 1">
            <a:extLst>
              <a:ext uri="{FF2B5EF4-FFF2-40B4-BE49-F238E27FC236}">
                <a16:creationId xmlns:a16="http://schemas.microsoft.com/office/drawing/2014/main" id="{97CFC71B-8B07-428F-8400-73E6372EE79E}"/>
              </a:ext>
            </a:extLst>
          </p:cNvPr>
          <p:cNvSpPr txBox="1">
            <a:spLocks/>
          </p:cNvSpPr>
          <p:nvPr/>
        </p:nvSpPr>
        <p:spPr>
          <a:xfrm>
            <a:off x="10179968" y="251568"/>
            <a:ext cx="1706299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F2F (BS-PDN) </a:t>
            </a:r>
          </a:p>
        </p:txBody>
      </p:sp>
      <p:graphicFrame>
        <p:nvGraphicFramePr>
          <p:cNvPr id="271" name="Table 271">
            <a:extLst>
              <a:ext uri="{FF2B5EF4-FFF2-40B4-BE49-F238E27FC236}">
                <a16:creationId xmlns:a16="http://schemas.microsoft.com/office/drawing/2014/main" id="{55DEF7CF-6E06-460B-892D-CC1D252D8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632431"/>
              </p:ext>
            </p:extLst>
          </p:nvPr>
        </p:nvGraphicFramePr>
        <p:xfrm>
          <a:off x="99588" y="4125496"/>
          <a:ext cx="12008830" cy="214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686">
                  <a:extLst>
                    <a:ext uri="{9D8B030D-6E8A-4147-A177-3AD203B41FA5}">
                      <a16:colId xmlns:a16="http://schemas.microsoft.com/office/drawing/2014/main" val="461480017"/>
                    </a:ext>
                  </a:extLst>
                </a:gridCol>
                <a:gridCol w="1724085">
                  <a:extLst>
                    <a:ext uri="{9D8B030D-6E8A-4147-A177-3AD203B41FA5}">
                      <a16:colId xmlns:a16="http://schemas.microsoft.com/office/drawing/2014/main" val="651531793"/>
                    </a:ext>
                  </a:extLst>
                </a:gridCol>
                <a:gridCol w="2250517">
                  <a:extLst>
                    <a:ext uri="{9D8B030D-6E8A-4147-A177-3AD203B41FA5}">
                      <a16:colId xmlns:a16="http://schemas.microsoft.com/office/drawing/2014/main" val="401783435"/>
                    </a:ext>
                  </a:extLst>
                </a:gridCol>
                <a:gridCol w="2305185">
                  <a:extLst>
                    <a:ext uri="{9D8B030D-6E8A-4147-A177-3AD203B41FA5}">
                      <a16:colId xmlns:a16="http://schemas.microsoft.com/office/drawing/2014/main" val="1599471912"/>
                    </a:ext>
                  </a:extLst>
                </a:gridCol>
                <a:gridCol w="2250517">
                  <a:extLst>
                    <a:ext uri="{9D8B030D-6E8A-4147-A177-3AD203B41FA5}">
                      <a16:colId xmlns:a16="http://schemas.microsoft.com/office/drawing/2014/main" val="3479677162"/>
                    </a:ext>
                  </a:extLst>
                </a:gridCol>
                <a:gridCol w="1949840">
                  <a:extLst>
                    <a:ext uri="{9D8B030D-6E8A-4147-A177-3AD203B41FA5}">
                      <a16:colId xmlns:a16="http://schemas.microsoft.com/office/drawing/2014/main" val="4061426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F2F (std)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F2B (std)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F2F (ODI)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F2B (ODI)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F2F (BS-PDN)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919895"/>
                  </a:ext>
                </a:extLst>
              </a:tr>
              <a:tr h="2234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Socket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81415"/>
                  </a:ext>
                </a:extLst>
              </a:tr>
              <a:tr h="3017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Adaptor T-B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TSV (B): micro-TSV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TSV (B): micro-TSV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543470"/>
                  </a:ext>
                </a:extLst>
              </a:tr>
              <a:tr h="3014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Socket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434894"/>
                  </a:ext>
                </a:extLst>
              </a:tr>
              <a:tr h="218664">
                <a:tc>
                  <a:txBody>
                    <a:bodyPr/>
                    <a:lstStyle/>
                    <a:p>
                      <a:pPr algn="ctr"/>
                      <a:r>
                        <a:rPr lang="en-US" sz="1050" i="1" dirty="0"/>
                        <a:t>Additional routing T-S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/>
                        <a:t>TSV (B)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/>
                        <a:t>TSV (B)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/>
                        <a:t>TMV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/>
                        <a:t>TMV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/>
                        <a:t>nano-TSV(B) + IC(B)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012524"/>
                  </a:ext>
                </a:extLst>
              </a:tr>
              <a:tr h="2917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Adaptor B-S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TSV (B)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TSV (B)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nano-TSV (B)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3738"/>
                  </a:ext>
                </a:extLst>
              </a:tr>
              <a:tr h="2642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Socket B-S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C4 bump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833782"/>
                  </a:ext>
                </a:extLst>
              </a:tr>
            </a:tbl>
          </a:graphicData>
        </a:graphic>
      </p:graphicFrame>
      <p:sp>
        <p:nvSpPr>
          <p:cNvPr id="272" name="Title 1">
            <a:extLst>
              <a:ext uri="{FF2B5EF4-FFF2-40B4-BE49-F238E27FC236}">
                <a16:creationId xmlns:a16="http://schemas.microsoft.com/office/drawing/2014/main" id="{6B20710E-6AAF-431C-B624-2B56142D5363}"/>
              </a:ext>
            </a:extLst>
          </p:cNvPr>
          <p:cNvSpPr txBox="1">
            <a:spLocks/>
          </p:cNvSpPr>
          <p:nvPr/>
        </p:nvSpPr>
        <p:spPr>
          <a:xfrm>
            <a:off x="5933210" y="314306"/>
            <a:ext cx="1354226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F2F (ODI) 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61778ED9-47B3-475E-B42D-F4B83307DAA6}"/>
              </a:ext>
            </a:extLst>
          </p:cNvPr>
          <p:cNvGrpSpPr/>
          <p:nvPr/>
        </p:nvGrpSpPr>
        <p:grpSpPr>
          <a:xfrm rot="10800000">
            <a:off x="5821457" y="1293820"/>
            <a:ext cx="1679711" cy="1066019"/>
            <a:chOff x="6825007" y="3120272"/>
            <a:chExt cx="2856321" cy="1732960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D54BE1B9-C650-4A48-AE66-B1875154E16A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DAD9BA85-06B5-47D2-B6FA-709EEF6C4F02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52AFCE94-BA44-4E94-A058-97685095A6DE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02" name="Flowchart: Terminator 301">
            <a:extLst>
              <a:ext uri="{FF2B5EF4-FFF2-40B4-BE49-F238E27FC236}">
                <a16:creationId xmlns:a16="http://schemas.microsoft.com/office/drawing/2014/main" id="{A691D2D4-BDA5-4AFD-8F1F-D21946CA108C}"/>
              </a:ext>
            </a:extLst>
          </p:cNvPr>
          <p:cNvSpPr/>
          <p:nvPr/>
        </p:nvSpPr>
        <p:spPr>
          <a:xfrm>
            <a:off x="6524003" y="3340330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3" name="Flowchart: Terminator 302">
            <a:extLst>
              <a:ext uri="{FF2B5EF4-FFF2-40B4-BE49-F238E27FC236}">
                <a16:creationId xmlns:a16="http://schemas.microsoft.com/office/drawing/2014/main" id="{A7977246-E352-4215-A450-823D9928CFEF}"/>
              </a:ext>
            </a:extLst>
          </p:cNvPr>
          <p:cNvSpPr/>
          <p:nvPr/>
        </p:nvSpPr>
        <p:spPr>
          <a:xfrm>
            <a:off x="6293276" y="3344797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3A354D0C-5A9C-4052-9B3B-30CE5EB6F71F}"/>
              </a:ext>
            </a:extLst>
          </p:cNvPr>
          <p:cNvSpPr txBox="1"/>
          <p:nvPr/>
        </p:nvSpPr>
        <p:spPr>
          <a:xfrm>
            <a:off x="6344568" y="1544413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CB94B58B-8A0D-45AB-A72F-50984FD5ED79}"/>
              </a:ext>
            </a:extLst>
          </p:cNvPr>
          <p:cNvSpPr txBox="1"/>
          <p:nvPr/>
        </p:nvSpPr>
        <p:spPr>
          <a:xfrm>
            <a:off x="6391144" y="1983275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D92A961C-858A-4BEA-B5B1-674F5AA94471}"/>
              </a:ext>
            </a:extLst>
          </p:cNvPr>
          <p:cNvSpPr txBox="1"/>
          <p:nvPr/>
        </p:nvSpPr>
        <p:spPr>
          <a:xfrm>
            <a:off x="6364032" y="2135529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308" name="Arrow: Down 307">
            <a:extLst>
              <a:ext uri="{FF2B5EF4-FFF2-40B4-BE49-F238E27FC236}">
                <a16:creationId xmlns:a16="http://schemas.microsoft.com/office/drawing/2014/main" id="{DB7DA3B7-69B9-4F91-8AF5-7A24853E1BF3}"/>
              </a:ext>
            </a:extLst>
          </p:cNvPr>
          <p:cNvSpPr/>
          <p:nvPr/>
        </p:nvSpPr>
        <p:spPr>
          <a:xfrm>
            <a:off x="6947803" y="1973544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4256340-B235-4890-85E0-AB56EB8108DA}"/>
              </a:ext>
            </a:extLst>
          </p:cNvPr>
          <p:cNvGrpSpPr/>
          <p:nvPr/>
        </p:nvGrpSpPr>
        <p:grpSpPr>
          <a:xfrm>
            <a:off x="6271665" y="2381149"/>
            <a:ext cx="842889" cy="962990"/>
            <a:chOff x="6825007" y="3120277"/>
            <a:chExt cx="2856321" cy="1732962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046F9E07-B417-4936-A08B-45710097AA53}"/>
                </a:ext>
              </a:extLst>
            </p:cNvPr>
            <p:cNvSpPr/>
            <p:nvPr/>
          </p:nvSpPr>
          <p:spPr>
            <a:xfrm>
              <a:off x="6825007" y="3516204"/>
              <a:ext cx="2856321" cy="245096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45DD158-D135-4976-AFD8-B76161699B01}"/>
                </a:ext>
              </a:extLst>
            </p:cNvPr>
            <p:cNvSpPr/>
            <p:nvPr/>
          </p:nvSpPr>
          <p:spPr>
            <a:xfrm>
              <a:off x="6825007" y="3761298"/>
              <a:ext cx="2856321" cy="10919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2FEA0DE-BF6C-41AB-AE2F-2CA20CA7FD94}"/>
                </a:ext>
              </a:extLst>
            </p:cNvPr>
            <p:cNvSpPr/>
            <p:nvPr/>
          </p:nvSpPr>
          <p:spPr>
            <a:xfrm>
              <a:off x="6825009" y="3120277"/>
              <a:ext cx="2856319" cy="395926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AA500CE8-C877-457E-9223-5903E9039595}"/>
              </a:ext>
            </a:extLst>
          </p:cNvPr>
          <p:cNvGrpSpPr/>
          <p:nvPr/>
        </p:nvGrpSpPr>
        <p:grpSpPr>
          <a:xfrm>
            <a:off x="6311922" y="2293878"/>
            <a:ext cx="760824" cy="78963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AA5B6AEF-95BC-4ED3-9F3D-BFAA471BCF1A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536B4A7D-4A95-4462-AF03-C2EFA4E868D3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3D2255A3-A5B1-43C5-8DFA-6573B2E2011A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53636C07-9874-4663-BB59-C3A6CC392276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016AA24-3D51-423F-9F85-C1312E0DBF3F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2D32AD6-79DA-476C-BC3C-910E1BB65ED3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B992C14D-DEAF-429D-9764-1DF6749E5FC8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1F36955-E454-4552-9982-E4F1846E90AE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0DA78513-D527-4764-915A-6C7E55E7966A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6A77FB7-B15D-44AA-A4FD-77CE0E240AB8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962FE82-2D81-4CAC-B75A-9B36DB489A04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901D63A7-F8A5-49E9-A3A5-F006855CCB73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7A76CBD-89AF-454C-A9CB-CC3C39CDC4E9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216C5BB3-F25D-4036-BC78-38671094884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8BDFBF58-D837-4448-B2F5-6447B2AD3FE6}"/>
              </a:ext>
            </a:extLst>
          </p:cNvPr>
          <p:cNvSpPr txBox="1"/>
          <p:nvPr/>
        </p:nvSpPr>
        <p:spPr>
          <a:xfrm>
            <a:off x="6688137" y="2865760"/>
            <a:ext cx="495328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(Bottom): 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D62076B0-339C-4F1F-A86B-F07ECC6B9A3F}"/>
              </a:ext>
            </a:extLst>
          </p:cNvPr>
          <p:cNvSpPr txBox="1"/>
          <p:nvPr/>
        </p:nvSpPr>
        <p:spPr>
          <a:xfrm>
            <a:off x="6584109" y="2627803"/>
            <a:ext cx="324172" cy="139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8FF300B3-7EB2-4119-952C-D93B96248C8D}"/>
              </a:ext>
            </a:extLst>
          </p:cNvPr>
          <p:cNvSpPr txBox="1"/>
          <p:nvPr/>
        </p:nvSpPr>
        <p:spPr>
          <a:xfrm>
            <a:off x="6589717" y="2472974"/>
            <a:ext cx="399785" cy="139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D55078DC-C213-4C0F-9016-9275E5C6340A}"/>
              </a:ext>
            </a:extLst>
          </p:cNvPr>
          <p:cNvSpPr/>
          <p:nvPr/>
        </p:nvSpPr>
        <p:spPr>
          <a:xfrm>
            <a:off x="6349106" y="2519732"/>
            <a:ext cx="80728" cy="83005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9B41442-AB94-4210-A236-5FE7B63C031E}"/>
              </a:ext>
            </a:extLst>
          </p:cNvPr>
          <p:cNvSpPr/>
          <p:nvPr/>
        </p:nvSpPr>
        <p:spPr>
          <a:xfrm>
            <a:off x="6592392" y="2518340"/>
            <a:ext cx="73026" cy="831445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695C37AB-A894-4995-9BE7-4D9F9C3FCD08}"/>
              </a:ext>
            </a:extLst>
          </p:cNvPr>
          <p:cNvSpPr/>
          <p:nvPr/>
        </p:nvSpPr>
        <p:spPr>
          <a:xfrm>
            <a:off x="6964534" y="2537736"/>
            <a:ext cx="67228" cy="876812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9" name="Arrow: Down 308">
            <a:extLst>
              <a:ext uri="{FF2B5EF4-FFF2-40B4-BE49-F238E27FC236}">
                <a16:creationId xmlns:a16="http://schemas.microsoft.com/office/drawing/2014/main" id="{A4A11924-48CD-4F65-A150-6D84E0D61362}"/>
              </a:ext>
            </a:extLst>
          </p:cNvPr>
          <p:cNvSpPr/>
          <p:nvPr/>
        </p:nvSpPr>
        <p:spPr>
          <a:xfrm rot="10800000">
            <a:off x="6850056" y="2603893"/>
            <a:ext cx="41727" cy="123891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B7BBCDCA-CFB9-404E-BE09-905810C9BAF1}"/>
              </a:ext>
            </a:extLst>
          </p:cNvPr>
          <p:cNvGrpSpPr/>
          <p:nvPr/>
        </p:nvGrpSpPr>
        <p:grpSpPr>
          <a:xfrm rot="10800000">
            <a:off x="6309744" y="2374709"/>
            <a:ext cx="760824" cy="78963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5A5B1749-00DA-43A5-B606-7D0A23745631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A6BBCE2D-4039-4CE3-847C-598D222B9089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6DC11C57-CA24-49E5-866F-C541150CB4B3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D668A357-F81A-4FBE-810B-061300635A19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8C68299-F094-4BB8-84FA-6538C38EF723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2840F1EE-AFF9-4E71-83CB-31AF25DC94DB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1AB33226-A51A-4F2A-A11E-5EDE97CD2FD2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CB6DEDD8-7056-4CF2-9C5C-7308A6C78F7F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BC7BB51A-9319-43A1-9E47-157387023267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E5EA6F16-4060-4655-95FB-CBED6BE836FC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02F50688-A0C8-41E9-86E4-8FCC4B698EE4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71B10AD4-4541-4356-996F-1AEF83A41B3B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FD0F103-B2E5-400C-A563-E2F6F5BA9AB0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165A6D90-FF24-41BA-A76D-B27296FD2C04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25" name="Rectangle 324">
            <a:extLst>
              <a:ext uri="{FF2B5EF4-FFF2-40B4-BE49-F238E27FC236}">
                <a16:creationId xmlns:a16="http://schemas.microsoft.com/office/drawing/2014/main" id="{54D42769-E964-4403-8685-BBF7BE8A2E57}"/>
              </a:ext>
            </a:extLst>
          </p:cNvPr>
          <p:cNvSpPr/>
          <p:nvPr/>
        </p:nvSpPr>
        <p:spPr>
          <a:xfrm>
            <a:off x="5662002" y="3469072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D02BC134-0355-42B3-A732-E04DE70A089C}"/>
              </a:ext>
            </a:extLst>
          </p:cNvPr>
          <p:cNvSpPr txBox="1"/>
          <p:nvPr/>
        </p:nvSpPr>
        <p:spPr>
          <a:xfrm>
            <a:off x="6243001" y="3428623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E6CB107B-A662-44DE-94AA-BA220B194256}"/>
              </a:ext>
            </a:extLst>
          </p:cNvPr>
          <p:cNvSpPr/>
          <p:nvPr/>
        </p:nvSpPr>
        <p:spPr>
          <a:xfrm>
            <a:off x="5869009" y="2339459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F9568727-DF70-45E2-9CE3-E477CE726AA3}"/>
              </a:ext>
            </a:extLst>
          </p:cNvPr>
          <p:cNvSpPr/>
          <p:nvPr/>
        </p:nvSpPr>
        <p:spPr>
          <a:xfrm>
            <a:off x="6065460" y="2344865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437E15B1-BDF4-4800-9E0D-FC30319B1A00}"/>
              </a:ext>
            </a:extLst>
          </p:cNvPr>
          <p:cNvSpPr/>
          <p:nvPr/>
        </p:nvSpPr>
        <p:spPr>
          <a:xfrm>
            <a:off x="7222254" y="2343494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F0D3F560-E377-4A74-87CA-E8234178223B}"/>
              </a:ext>
            </a:extLst>
          </p:cNvPr>
          <p:cNvSpPr/>
          <p:nvPr/>
        </p:nvSpPr>
        <p:spPr>
          <a:xfrm>
            <a:off x="7384200" y="2351667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Flowchart: Terminator 336">
            <a:extLst>
              <a:ext uri="{FF2B5EF4-FFF2-40B4-BE49-F238E27FC236}">
                <a16:creationId xmlns:a16="http://schemas.microsoft.com/office/drawing/2014/main" id="{3E77DA2B-34DE-4188-97F4-834233BE910D}"/>
              </a:ext>
            </a:extLst>
          </p:cNvPr>
          <p:cNvSpPr/>
          <p:nvPr/>
        </p:nvSpPr>
        <p:spPr>
          <a:xfrm>
            <a:off x="6033632" y="3338638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8" name="Flowchart: Terminator 337">
            <a:extLst>
              <a:ext uri="{FF2B5EF4-FFF2-40B4-BE49-F238E27FC236}">
                <a16:creationId xmlns:a16="http://schemas.microsoft.com/office/drawing/2014/main" id="{4D44C791-A0F8-4C81-967C-DBBAB924DF85}"/>
              </a:ext>
            </a:extLst>
          </p:cNvPr>
          <p:cNvSpPr/>
          <p:nvPr/>
        </p:nvSpPr>
        <p:spPr>
          <a:xfrm>
            <a:off x="5802905" y="3343105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9" name="Flowchart: Terminator 338">
            <a:extLst>
              <a:ext uri="{FF2B5EF4-FFF2-40B4-BE49-F238E27FC236}">
                <a16:creationId xmlns:a16="http://schemas.microsoft.com/office/drawing/2014/main" id="{443A5D84-74EF-4546-9FAC-F8841354E059}"/>
              </a:ext>
            </a:extLst>
          </p:cNvPr>
          <p:cNvSpPr/>
          <p:nvPr/>
        </p:nvSpPr>
        <p:spPr>
          <a:xfrm>
            <a:off x="7127548" y="3336675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0" name="Flowchart: Terminator 339">
            <a:extLst>
              <a:ext uri="{FF2B5EF4-FFF2-40B4-BE49-F238E27FC236}">
                <a16:creationId xmlns:a16="http://schemas.microsoft.com/office/drawing/2014/main" id="{9BC62DFC-BC51-4010-8E26-7856D6E3D815}"/>
              </a:ext>
            </a:extLst>
          </p:cNvPr>
          <p:cNvSpPr/>
          <p:nvPr/>
        </p:nvSpPr>
        <p:spPr>
          <a:xfrm>
            <a:off x="6896821" y="3341142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1" name="Flowchart: Terminator 340">
            <a:extLst>
              <a:ext uri="{FF2B5EF4-FFF2-40B4-BE49-F238E27FC236}">
                <a16:creationId xmlns:a16="http://schemas.microsoft.com/office/drawing/2014/main" id="{C8B77743-7A0F-4C90-AA62-2067A2799529}"/>
              </a:ext>
            </a:extLst>
          </p:cNvPr>
          <p:cNvSpPr/>
          <p:nvPr/>
        </p:nvSpPr>
        <p:spPr>
          <a:xfrm>
            <a:off x="7370759" y="3337057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2693EE-C1E2-4E0A-8BBE-CFC99A11F101}"/>
              </a:ext>
            </a:extLst>
          </p:cNvPr>
          <p:cNvGrpSpPr/>
          <p:nvPr/>
        </p:nvGrpSpPr>
        <p:grpSpPr>
          <a:xfrm rot="10800000">
            <a:off x="8016134" y="1379231"/>
            <a:ext cx="1679711" cy="1066019"/>
            <a:chOff x="6825007" y="3120272"/>
            <a:chExt cx="2856321" cy="1732960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3E918F61-3EEC-41DF-A8F6-298B624B5CD1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A336341-D0DE-4474-B850-638C048C9C47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0D5B42DA-4146-49BD-AB2D-8857E134369F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46" name="TextBox 345">
            <a:extLst>
              <a:ext uri="{FF2B5EF4-FFF2-40B4-BE49-F238E27FC236}">
                <a16:creationId xmlns:a16="http://schemas.microsoft.com/office/drawing/2014/main" id="{3D64D3B0-B20D-448B-8415-34198B3A2B61}"/>
              </a:ext>
            </a:extLst>
          </p:cNvPr>
          <p:cNvSpPr txBox="1"/>
          <p:nvPr/>
        </p:nvSpPr>
        <p:spPr>
          <a:xfrm>
            <a:off x="8539245" y="1629824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22DC634F-7F62-4775-AC29-770B6B2E462E}"/>
              </a:ext>
            </a:extLst>
          </p:cNvPr>
          <p:cNvSpPr txBox="1"/>
          <p:nvPr/>
        </p:nvSpPr>
        <p:spPr>
          <a:xfrm>
            <a:off x="8585821" y="2068686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8D9A0928-1E3A-4BBE-9345-3AA41000CE46}"/>
              </a:ext>
            </a:extLst>
          </p:cNvPr>
          <p:cNvSpPr txBox="1"/>
          <p:nvPr/>
        </p:nvSpPr>
        <p:spPr>
          <a:xfrm>
            <a:off x="8558709" y="222094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349" name="Arrow: Down 348">
            <a:extLst>
              <a:ext uri="{FF2B5EF4-FFF2-40B4-BE49-F238E27FC236}">
                <a16:creationId xmlns:a16="http://schemas.microsoft.com/office/drawing/2014/main" id="{52F0BEDD-35F6-45DB-89ED-6CE2BA887144}"/>
              </a:ext>
            </a:extLst>
          </p:cNvPr>
          <p:cNvSpPr/>
          <p:nvPr/>
        </p:nvSpPr>
        <p:spPr>
          <a:xfrm>
            <a:off x="9142480" y="2058955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8" name="Flowchart: Terminator 357">
            <a:extLst>
              <a:ext uri="{FF2B5EF4-FFF2-40B4-BE49-F238E27FC236}">
                <a16:creationId xmlns:a16="http://schemas.microsoft.com/office/drawing/2014/main" id="{A3122AB4-AFF3-4CA8-AD11-2C6E45FFDE0C}"/>
              </a:ext>
            </a:extLst>
          </p:cNvPr>
          <p:cNvSpPr/>
          <p:nvPr/>
        </p:nvSpPr>
        <p:spPr>
          <a:xfrm rot="10800000">
            <a:off x="8949290" y="3255075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9" name="Flowchart: Terminator 358">
            <a:extLst>
              <a:ext uri="{FF2B5EF4-FFF2-40B4-BE49-F238E27FC236}">
                <a16:creationId xmlns:a16="http://schemas.microsoft.com/office/drawing/2014/main" id="{EFF1F3E3-9D23-43FE-8E3E-F196718715B1}"/>
              </a:ext>
            </a:extLst>
          </p:cNvPr>
          <p:cNvSpPr/>
          <p:nvPr/>
        </p:nvSpPr>
        <p:spPr>
          <a:xfrm rot="10800000">
            <a:off x="8503346" y="3250834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AC0A9A7D-A71A-492D-B457-24EE9474A1BC}"/>
              </a:ext>
            </a:extLst>
          </p:cNvPr>
          <p:cNvSpPr/>
          <p:nvPr/>
        </p:nvSpPr>
        <p:spPr>
          <a:xfrm>
            <a:off x="7873846" y="3475390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1E17547D-1E57-4492-B8CE-2CBD72D49A44}"/>
              </a:ext>
            </a:extLst>
          </p:cNvPr>
          <p:cNvSpPr txBox="1"/>
          <p:nvPr/>
        </p:nvSpPr>
        <p:spPr>
          <a:xfrm>
            <a:off x="8441936" y="3452875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5031D71-692F-4878-857F-783E5351174E}"/>
              </a:ext>
            </a:extLst>
          </p:cNvPr>
          <p:cNvGrpSpPr/>
          <p:nvPr/>
        </p:nvGrpSpPr>
        <p:grpSpPr>
          <a:xfrm>
            <a:off x="8405321" y="2366994"/>
            <a:ext cx="995669" cy="902977"/>
            <a:chOff x="8018802" y="2747076"/>
            <a:chExt cx="1681198" cy="940883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883837A8-2D61-434E-B0FF-540FD616D18E}"/>
                </a:ext>
              </a:extLst>
            </p:cNvPr>
            <p:cNvGrpSpPr/>
            <p:nvPr/>
          </p:nvGrpSpPr>
          <p:grpSpPr>
            <a:xfrm>
              <a:off x="8018802" y="2857506"/>
              <a:ext cx="1681198" cy="830453"/>
              <a:chOff x="8020286" y="2929930"/>
              <a:chExt cx="1679714" cy="830453"/>
            </a:xfrm>
          </p:grpSpPr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5C984A3F-5673-4AB0-8ECF-6EFE4D150F71}"/>
                  </a:ext>
                </a:extLst>
              </p:cNvPr>
              <p:cNvSpPr/>
              <p:nvPr/>
            </p:nvSpPr>
            <p:spPr>
              <a:xfrm rot="10800000">
                <a:off x="8020289" y="3368362"/>
                <a:ext cx="1679711" cy="149890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FAF34578-3E72-4D67-ABA8-E6001C86B8BE}"/>
                  </a:ext>
                </a:extLst>
              </p:cNvPr>
              <p:cNvSpPr/>
              <p:nvPr/>
            </p:nvSpPr>
            <p:spPr>
              <a:xfrm rot="10800000">
                <a:off x="8020286" y="2936833"/>
                <a:ext cx="1679709" cy="4315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3CB10EFE-6B57-49C1-B1FC-75F8744040C5}"/>
                  </a:ext>
                </a:extLst>
              </p:cNvPr>
              <p:cNvSpPr/>
              <p:nvPr/>
            </p:nvSpPr>
            <p:spPr>
              <a:xfrm rot="10800000">
                <a:off x="8020289" y="3518252"/>
                <a:ext cx="1679710" cy="242131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76014E1D-456D-4013-B4F6-1A73C19F5964}"/>
                  </a:ext>
                </a:extLst>
              </p:cNvPr>
              <p:cNvSpPr txBox="1"/>
              <p:nvPr/>
            </p:nvSpPr>
            <p:spPr>
              <a:xfrm rot="10800000">
                <a:off x="8462350" y="3130224"/>
                <a:ext cx="564257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Si (Bottom): </a:t>
                </a:r>
              </a:p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A045B10C-4851-43FB-A5AD-A81CC20765E9}"/>
                  </a:ext>
                </a:extLst>
              </p:cNvPr>
              <p:cNvSpPr txBox="1"/>
              <p:nvPr/>
            </p:nvSpPr>
            <p:spPr>
              <a:xfrm rot="10800000">
                <a:off x="8431349" y="3335045"/>
                <a:ext cx="646011" cy="1538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Transistors</a:t>
                </a:r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BAE9AD56-E8AE-4BAC-B52E-F6419F286D41}"/>
                  </a:ext>
                </a:extLst>
              </p:cNvPr>
              <p:cNvSpPr txBox="1"/>
              <p:nvPr/>
            </p:nvSpPr>
            <p:spPr>
              <a:xfrm rot="10800000">
                <a:off x="8269493" y="3505439"/>
                <a:ext cx="796693" cy="1538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Interconnects</a:t>
                </a: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8D586C8C-1DAB-4DB9-A4BB-5460B7C3A5D7}"/>
                  </a:ext>
                </a:extLst>
              </p:cNvPr>
              <p:cNvSpPr/>
              <p:nvPr/>
            </p:nvSpPr>
            <p:spPr>
              <a:xfrm rot="10800000">
                <a:off x="8209232" y="2983108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0" name="Arrow: Down 359">
                <a:extLst>
                  <a:ext uri="{FF2B5EF4-FFF2-40B4-BE49-F238E27FC236}">
                    <a16:creationId xmlns:a16="http://schemas.microsoft.com/office/drawing/2014/main" id="{C221B44B-39CB-49BF-A099-C61D1A9D3917}"/>
                  </a:ext>
                </a:extLst>
              </p:cNvPr>
              <p:cNvSpPr/>
              <p:nvPr/>
            </p:nvSpPr>
            <p:spPr>
              <a:xfrm>
                <a:off x="8464228" y="3378900"/>
                <a:ext cx="83153" cy="136346"/>
              </a:xfrm>
              <a:prstGeom prst="downArrow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D4A54F39-6FC7-4FE2-8D43-4DF21E077E42}"/>
                  </a:ext>
                </a:extLst>
              </p:cNvPr>
              <p:cNvGrpSpPr/>
              <p:nvPr/>
            </p:nvGrpSpPr>
            <p:grpSpPr>
              <a:xfrm>
                <a:off x="8194452" y="2929930"/>
                <a:ext cx="1409919" cy="86399"/>
                <a:chOff x="6852579" y="5124773"/>
                <a:chExt cx="1409919" cy="166238"/>
              </a:xfrm>
              <a:solidFill>
                <a:schemeClr val="accent2"/>
              </a:solidFill>
            </p:grpSpPr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ABD70E1E-FA44-4E80-9D95-8586EE147DAD}"/>
                    </a:ext>
                  </a:extLst>
                </p:cNvPr>
                <p:cNvSpPr/>
                <p:nvPr/>
              </p:nvSpPr>
              <p:spPr>
                <a:xfrm>
                  <a:off x="6852579" y="5140241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F1E2B970-5270-4BAA-882C-BD5381FB5612}"/>
                    </a:ext>
                  </a:extLst>
                </p:cNvPr>
                <p:cNvSpPr/>
                <p:nvPr/>
              </p:nvSpPr>
              <p:spPr>
                <a:xfrm>
                  <a:off x="7069704" y="5135407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FF990A18-E79C-41EB-A10A-48E56ECE512B}"/>
                    </a:ext>
                  </a:extLst>
                </p:cNvPr>
                <p:cNvSpPr/>
                <p:nvPr/>
              </p:nvSpPr>
              <p:spPr>
                <a:xfrm>
                  <a:off x="7296990" y="5135407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F2E1B199-501B-45EC-B010-FBC4CCFE0CB9}"/>
                    </a:ext>
                  </a:extLst>
                </p:cNvPr>
                <p:cNvSpPr/>
                <p:nvPr/>
              </p:nvSpPr>
              <p:spPr>
                <a:xfrm>
                  <a:off x="7514117" y="5130573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6150535D-B83A-4F3D-9EAB-3FA66E866F6E}"/>
                    </a:ext>
                  </a:extLst>
                </p:cNvPr>
                <p:cNvSpPr/>
                <p:nvPr/>
              </p:nvSpPr>
              <p:spPr>
                <a:xfrm>
                  <a:off x="7734933" y="5129607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78049E35-E95B-4603-A415-CEA39ACEE730}"/>
                    </a:ext>
                  </a:extLst>
                </p:cNvPr>
                <p:cNvSpPr/>
                <p:nvPr/>
              </p:nvSpPr>
              <p:spPr>
                <a:xfrm>
                  <a:off x="7952060" y="5124773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6B4B29B0-0C63-423E-BDDB-5A96918CF2A4}"/>
                    </a:ext>
                  </a:extLst>
                </p:cNvPr>
                <p:cNvSpPr/>
                <p:nvPr/>
              </p:nvSpPr>
              <p:spPr>
                <a:xfrm>
                  <a:off x="8179344" y="5124775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191AC6FC-9D5F-4546-B6DB-EF2A76834F92}"/>
                  </a:ext>
                </a:extLst>
              </p:cNvPr>
              <p:cNvSpPr/>
              <p:nvPr/>
            </p:nvSpPr>
            <p:spPr>
              <a:xfrm rot="10800000">
                <a:off x="9540229" y="2971208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212F8964-953B-4555-A0A0-A163C3F2B72D}"/>
                  </a:ext>
                </a:extLst>
              </p:cNvPr>
              <p:cNvSpPr/>
              <p:nvPr/>
            </p:nvSpPr>
            <p:spPr>
              <a:xfrm rot="10800000">
                <a:off x="8425652" y="2990227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23962155-3B98-4137-9BF8-4ACDB363D9F9}"/>
                  </a:ext>
                </a:extLst>
              </p:cNvPr>
              <p:cNvSpPr/>
              <p:nvPr/>
            </p:nvSpPr>
            <p:spPr>
              <a:xfrm rot="10800000">
                <a:off x="8660459" y="3002857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FC2C3F4C-8724-412E-A1DD-E915164DEF5A}"/>
                  </a:ext>
                </a:extLst>
              </p:cNvPr>
              <p:cNvSpPr/>
              <p:nvPr/>
            </p:nvSpPr>
            <p:spPr>
              <a:xfrm rot="10800000">
                <a:off x="8876879" y="3009976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B92226D9-8FF1-4480-95C1-ED5B1B6FC1CF}"/>
                  </a:ext>
                </a:extLst>
              </p:cNvPr>
              <p:cNvSpPr/>
              <p:nvPr/>
            </p:nvSpPr>
            <p:spPr>
              <a:xfrm rot="10800000">
                <a:off x="9095176" y="2983109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C9ED489B-1823-4F3E-9634-1AEAC60E2F76}"/>
                  </a:ext>
                </a:extLst>
              </p:cNvPr>
              <p:cNvSpPr/>
              <p:nvPr/>
            </p:nvSpPr>
            <p:spPr>
              <a:xfrm rot="10800000">
                <a:off x="9311596" y="2990228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D501CAE6-1600-492A-8465-F7518FF3C3E0}"/>
                </a:ext>
              </a:extLst>
            </p:cNvPr>
            <p:cNvGrpSpPr/>
            <p:nvPr/>
          </p:nvGrpSpPr>
          <p:grpSpPr>
            <a:xfrm>
              <a:off x="8192607" y="2747076"/>
              <a:ext cx="1409919" cy="86399"/>
              <a:chOff x="6852579" y="5124773"/>
              <a:chExt cx="1409919" cy="166238"/>
            </a:xfrm>
            <a:solidFill>
              <a:schemeClr val="accent2"/>
            </a:solidFill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1FBD2AFA-4B15-421E-ADBE-ED6A861FB9D3}"/>
                  </a:ext>
                </a:extLst>
              </p:cNvPr>
              <p:cNvSpPr/>
              <p:nvPr/>
            </p:nvSpPr>
            <p:spPr>
              <a:xfrm>
                <a:off x="6852579" y="51402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620DE9A2-D449-4E60-BBD9-5A5D5FD36A73}"/>
                  </a:ext>
                </a:extLst>
              </p:cNvPr>
              <p:cNvSpPr/>
              <p:nvPr/>
            </p:nvSpPr>
            <p:spPr>
              <a:xfrm>
                <a:off x="7069704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53ED5926-62BA-4FD1-BF64-D8E3F8292CBB}"/>
                  </a:ext>
                </a:extLst>
              </p:cNvPr>
              <p:cNvSpPr/>
              <p:nvPr/>
            </p:nvSpPr>
            <p:spPr>
              <a:xfrm>
                <a:off x="7296990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47BD9FAA-6458-4955-BC8C-488AA8589138}"/>
                  </a:ext>
                </a:extLst>
              </p:cNvPr>
              <p:cNvSpPr/>
              <p:nvPr/>
            </p:nvSpPr>
            <p:spPr>
              <a:xfrm>
                <a:off x="7514117" y="51305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4FD1319-FDE5-4945-BD4F-097F86A08D0F}"/>
                  </a:ext>
                </a:extLst>
              </p:cNvPr>
              <p:cNvSpPr/>
              <p:nvPr/>
            </p:nvSpPr>
            <p:spPr>
              <a:xfrm>
                <a:off x="7734933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27CCD3A-6464-4CF1-B3DD-D8055DD04A19}"/>
                  </a:ext>
                </a:extLst>
              </p:cNvPr>
              <p:cNvSpPr/>
              <p:nvPr/>
            </p:nvSpPr>
            <p:spPr>
              <a:xfrm>
                <a:off x="7952060" y="51247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A86A3841-257D-480C-821E-704760C6B9B3}"/>
                  </a:ext>
                </a:extLst>
              </p:cNvPr>
              <p:cNvSpPr/>
              <p:nvPr/>
            </p:nvSpPr>
            <p:spPr>
              <a:xfrm>
                <a:off x="8179344" y="5124775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46551B46-B86A-41A2-A9AE-19A39436F1BC}"/>
              </a:ext>
            </a:extLst>
          </p:cNvPr>
          <p:cNvGrpSpPr/>
          <p:nvPr/>
        </p:nvGrpSpPr>
        <p:grpSpPr>
          <a:xfrm>
            <a:off x="8057902" y="2381508"/>
            <a:ext cx="307451" cy="884591"/>
            <a:chOff x="8057902" y="2761739"/>
            <a:chExt cx="307451" cy="1067393"/>
          </a:xfrm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DD56DE77-BA02-46AC-B550-FFF95FA356C4}"/>
                </a:ext>
              </a:extLst>
            </p:cNvPr>
            <p:cNvSpPr/>
            <p:nvPr/>
          </p:nvSpPr>
          <p:spPr>
            <a:xfrm>
              <a:off x="8057902" y="2761739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B0856CE6-82F8-4BAA-A2B7-AE7DF0D6D8A6}"/>
                </a:ext>
              </a:extLst>
            </p:cNvPr>
            <p:cNvSpPr/>
            <p:nvPr/>
          </p:nvSpPr>
          <p:spPr>
            <a:xfrm>
              <a:off x="8254353" y="2767145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91B16A1B-8FA4-477D-8A8D-84C4121EDDE6}"/>
              </a:ext>
            </a:extLst>
          </p:cNvPr>
          <p:cNvGrpSpPr/>
          <p:nvPr/>
        </p:nvGrpSpPr>
        <p:grpSpPr>
          <a:xfrm>
            <a:off x="9411147" y="2385543"/>
            <a:ext cx="272946" cy="891399"/>
            <a:chOff x="9411147" y="2765774"/>
            <a:chExt cx="272946" cy="1070160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2538B381-012C-4DC0-A56F-FB96FC0ECDBC}"/>
                </a:ext>
              </a:extLst>
            </p:cNvPr>
            <p:cNvSpPr/>
            <p:nvPr/>
          </p:nvSpPr>
          <p:spPr>
            <a:xfrm>
              <a:off x="9411147" y="2765774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3042A41-E0F5-4779-92B7-4465561714BA}"/>
                </a:ext>
              </a:extLst>
            </p:cNvPr>
            <p:cNvSpPr/>
            <p:nvPr/>
          </p:nvSpPr>
          <p:spPr>
            <a:xfrm>
              <a:off x="9573093" y="2773947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1" name="Flowchart: Terminator 390">
            <a:extLst>
              <a:ext uri="{FF2B5EF4-FFF2-40B4-BE49-F238E27FC236}">
                <a16:creationId xmlns:a16="http://schemas.microsoft.com/office/drawing/2014/main" id="{36BF938F-DE95-4310-BF2B-0546E7A869B6}"/>
              </a:ext>
            </a:extLst>
          </p:cNvPr>
          <p:cNvSpPr/>
          <p:nvPr/>
        </p:nvSpPr>
        <p:spPr>
          <a:xfrm>
            <a:off x="8222525" y="3253945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2" name="Flowchart: Terminator 391">
            <a:extLst>
              <a:ext uri="{FF2B5EF4-FFF2-40B4-BE49-F238E27FC236}">
                <a16:creationId xmlns:a16="http://schemas.microsoft.com/office/drawing/2014/main" id="{9C17EB5F-F5A9-4B18-A84C-A9CACD79E601}"/>
              </a:ext>
            </a:extLst>
          </p:cNvPr>
          <p:cNvSpPr/>
          <p:nvPr/>
        </p:nvSpPr>
        <p:spPr>
          <a:xfrm>
            <a:off x="7991798" y="3258412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3" name="Flowchart: Terminator 392">
            <a:extLst>
              <a:ext uri="{FF2B5EF4-FFF2-40B4-BE49-F238E27FC236}">
                <a16:creationId xmlns:a16="http://schemas.microsoft.com/office/drawing/2014/main" id="{93189B25-921B-4FC7-996C-75174C4BEDFA}"/>
              </a:ext>
            </a:extLst>
          </p:cNvPr>
          <p:cNvSpPr/>
          <p:nvPr/>
        </p:nvSpPr>
        <p:spPr>
          <a:xfrm>
            <a:off x="9323160" y="3262643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4" name="Flowchart: Terminator 393">
            <a:extLst>
              <a:ext uri="{FF2B5EF4-FFF2-40B4-BE49-F238E27FC236}">
                <a16:creationId xmlns:a16="http://schemas.microsoft.com/office/drawing/2014/main" id="{83D8AD30-DA0B-4885-8728-44D2F9B32AD3}"/>
              </a:ext>
            </a:extLst>
          </p:cNvPr>
          <p:cNvSpPr/>
          <p:nvPr/>
        </p:nvSpPr>
        <p:spPr>
          <a:xfrm>
            <a:off x="9562358" y="3269452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7" name="Title 1">
            <a:extLst>
              <a:ext uri="{FF2B5EF4-FFF2-40B4-BE49-F238E27FC236}">
                <a16:creationId xmlns:a16="http://schemas.microsoft.com/office/drawing/2014/main" id="{C20C02E8-BF59-42F0-B114-EDC4AAF368C9}"/>
              </a:ext>
            </a:extLst>
          </p:cNvPr>
          <p:cNvSpPr txBox="1">
            <a:spLocks/>
          </p:cNvSpPr>
          <p:nvPr/>
        </p:nvSpPr>
        <p:spPr>
          <a:xfrm>
            <a:off x="8265376" y="303744"/>
            <a:ext cx="1354226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F2B (ODI) </a:t>
            </a:r>
          </a:p>
        </p:txBody>
      </p: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D0D00639-B8DB-4B74-A58D-07D32E34E3C5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622882" y="1874874"/>
            <a:ext cx="556204" cy="778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extBox 400">
            <a:extLst>
              <a:ext uri="{FF2B5EF4-FFF2-40B4-BE49-F238E27FC236}">
                <a16:creationId xmlns:a16="http://schemas.microsoft.com/office/drawing/2014/main" id="{3F9DBCED-F7AC-4AED-8FA8-01F019F16155}"/>
              </a:ext>
            </a:extLst>
          </p:cNvPr>
          <p:cNvSpPr txBox="1"/>
          <p:nvPr/>
        </p:nvSpPr>
        <p:spPr>
          <a:xfrm>
            <a:off x="45284" y="1686292"/>
            <a:ext cx="706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Socket T</a:t>
            </a:r>
          </a:p>
        </p:txBody>
      </p: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F84E4D3D-7E3C-4B0B-94EF-01A654E29D2E}"/>
              </a:ext>
            </a:extLst>
          </p:cNvPr>
          <p:cNvCxnSpPr>
            <a:cxnSpLocks/>
          </p:cNvCxnSpPr>
          <p:nvPr/>
        </p:nvCxnSpPr>
        <p:spPr>
          <a:xfrm>
            <a:off x="715847" y="2170066"/>
            <a:ext cx="461421" cy="33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TextBox 402">
            <a:extLst>
              <a:ext uri="{FF2B5EF4-FFF2-40B4-BE49-F238E27FC236}">
                <a16:creationId xmlns:a16="http://schemas.microsoft.com/office/drawing/2014/main" id="{5A142CF1-BA36-4C59-912A-6001661BD6A5}"/>
              </a:ext>
            </a:extLst>
          </p:cNvPr>
          <p:cNvSpPr txBox="1"/>
          <p:nvPr/>
        </p:nvSpPr>
        <p:spPr>
          <a:xfrm>
            <a:off x="60678" y="2003575"/>
            <a:ext cx="714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Socket B</a:t>
            </a:r>
          </a:p>
        </p:txBody>
      </p: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29027611-5DD1-4691-8175-95CB16AD2A3B}"/>
              </a:ext>
            </a:extLst>
          </p:cNvPr>
          <p:cNvCxnSpPr>
            <a:cxnSpLocks/>
          </p:cNvCxnSpPr>
          <p:nvPr/>
        </p:nvCxnSpPr>
        <p:spPr>
          <a:xfrm flipV="1">
            <a:off x="850408" y="3392823"/>
            <a:ext cx="324265" cy="116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TextBox 405">
            <a:extLst>
              <a:ext uri="{FF2B5EF4-FFF2-40B4-BE49-F238E27FC236}">
                <a16:creationId xmlns:a16="http://schemas.microsoft.com/office/drawing/2014/main" id="{EC383116-E770-4EF8-985C-0C2467C3FDB3}"/>
              </a:ext>
            </a:extLst>
          </p:cNvPr>
          <p:cNvSpPr txBox="1"/>
          <p:nvPr/>
        </p:nvSpPr>
        <p:spPr>
          <a:xfrm>
            <a:off x="60345" y="3420941"/>
            <a:ext cx="83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Socket B-S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B0C8D3-FD0E-4162-AF75-FE5961274751}"/>
              </a:ext>
            </a:extLst>
          </p:cNvPr>
          <p:cNvSpPr/>
          <p:nvPr/>
        </p:nvSpPr>
        <p:spPr>
          <a:xfrm flipV="1">
            <a:off x="1117008" y="1858748"/>
            <a:ext cx="1673666" cy="4571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05114B9B-E5D1-46F2-B81A-AE8A8E06153F}"/>
              </a:ext>
            </a:extLst>
          </p:cNvPr>
          <p:cNvSpPr/>
          <p:nvPr/>
        </p:nvSpPr>
        <p:spPr>
          <a:xfrm flipV="1">
            <a:off x="1101884" y="2291916"/>
            <a:ext cx="1673666" cy="4571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15C64604-8CE1-455B-A51E-5B00666379E9}"/>
              </a:ext>
            </a:extLst>
          </p:cNvPr>
          <p:cNvCxnSpPr>
            <a:cxnSpLocks/>
          </p:cNvCxnSpPr>
          <p:nvPr/>
        </p:nvCxnSpPr>
        <p:spPr>
          <a:xfrm>
            <a:off x="900984" y="1531440"/>
            <a:ext cx="401865" cy="3279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7EE6C59-1A2C-484A-A90D-8C006D8A6761}"/>
              </a:ext>
            </a:extLst>
          </p:cNvPr>
          <p:cNvSpPr txBox="1"/>
          <p:nvPr/>
        </p:nvSpPr>
        <p:spPr>
          <a:xfrm>
            <a:off x="108354" y="1211309"/>
            <a:ext cx="105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RDL like Routing to HB pads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3A53D4D9-B780-4985-AF70-2401A80F92BB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3784301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19DBD0-E814-4288-8933-84CEC5293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8" t="-297" r="13338" b="4759"/>
          <a:stretch/>
        </p:blipFill>
        <p:spPr>
          <a:xfrm>
            <a:off x="244442" y="1181477"/>
            <a:ext cx="5441133" cy="3612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C0E33A-E21E-4E29-9286-B04445EAC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2" b="5609"/>
          <a:stretch/>
        </p:blipFill>
        <p:spPr>
          <a:xfrm>
            <a:off x="6506426" y="9053"/>
            <a:ext cx="5685574" cy="3521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47C2E2-AEE9-4DAD-ABDF-C901F6121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95" t="8643" r="13638" b="1509"/>
          <a:stretch/>
        </p:blipFill>
        <p:spPr>
          <a:xfrm>
            <a:off x="6192570" y="3530852"/>
            <a:ext cx="5999430" cy="3243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18D8C6-3765-464A-AD0E-2FE49D2780DC}"/>
              </a:ext>
            </a:extLst>
          </p:cNvPr>
          <p:cNvSpPr txBox="1"/>
          <p:nvPr/>
        </p:nvSpPr>
        <p:spPr>
          <a:xfrm>
            <a:off x="244442" y="217284"/>
            <a:ext cx="491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Samsung @ SAFE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956E7-823D-4535-8545-0A76778F1AE1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121634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04AB9-5A80-4028-BD3D-6B6BC2AF9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66" t="63539" r="3882" b="13512"/>
          <a:stretch/>
        </p:blipFill>
        <p:spPr>
          <a:xfrm>
            <a:off x="2911641" y="1122198"/>
            <a:ext cx="5678907" cy="5210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02D9B1-FA95-48EA-AFA2-D97563BE7FD8}"/>
              </a:ext>
            </a:extLst>
          </p:cNvPr>
          <p:cNvSpPr txBox="1"/>
          <p:nvPr/>
        </p:nvSpPr>
        <p:spPr>
          <a:xfrm>
            <a:off x="244442" y="217284"/>
            <a:ext cx="10958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Samsung @ SAFE 2021… HB Stacking DRAM?!!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40DA7-D92B-486F-90A2-DCDCD1B9198C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299115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33CF-4BCD-48F8-89E5-E3011523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37" y="91667"/>
            <a:ext cx="10972801" cy="883673"/>
          </a:xfrm>
        </p:spPr>
        <p:txBody>
          <a:bodyPr/>
          <a:lstStyle/>
          <a:p>
            <a:r>
              <a:rPr lang="en-US" b="1" dirty="0"/>
              <a:t>HB for DRAM Stacking [Cube]…… (1/2)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E52AE-D309-47DB-83F1-70244C7D1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99"/>
          <a:stretch/>
        </p:blipFill>
        <p:spPr>
          <a:xfrm>
            <a:off x="3108559" y="1135945"/>
            <a:ext cx="3292941" cy="3076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960F8-B8E7-42D0-89F5-83477F061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5" y="1029614"/>
            <a:ext cx="3007687" cy="3021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DF149-9B28-4C96-A65D-15FE9D01C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7269"/>
            <a:ext cx="6255945" cy="1323975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92B470CE-1869-4D70-9852-E9A8E236B312}"/>
              </a:ext>
            </a:extLst>
          </p:cNvPr>
          <p:cNvSpPr txBox="1"/>
          <p:nvPr/>
        </p:nvSpPr>
        <p:spPr>
          <a:xfrm>
            <a:off x="0" y="5857651"/>
            <a:ext cx="780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HBM roadmap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cs typeface="Neo Sans Intel"/>
              </a:rPr>
              <a:t>includes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bumpless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 stacking  with Hybrid Bonding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FC131-BDA9-4070-8076-0BD99E344DC0}"/>
              </a:ext>
            </a:extLst>
          </p:cNvPr>
          <p:cNvSpPr txBox="1"/>
          <p:nvPr/>
        </p:nvSpPr>
        <p:spPr>
          <a:xfrm>
            <a:off x="178052" y="4105089"/>
            <a:ext cx="155010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SK Hynix, Samsung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DC937D-F433-411F-B6F3-0FB7E3690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350" y="796705"/>
            <a:ext cx="5449105" cy="49295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847B08-1E5C-45C4-8963-8A8F5888662F}"/>
              </a:ext>
            </a:extLst>
          </p:cNvPr>
          <p:cNvSpPr/>
          <p:nvPr/>
        </p:nvSpPr>
        <p:spPr>
          <a:xfrm>
            <a:off x="9387902" y="3585172"/>
            <a:ext cx="959667" cy="1539089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B6A07C-806B-436A-9AB1-D17771224D4B}"/>
              </a:ext>
            </a:extLst>
          </p:cNvPr>
          <p:cNvSpPr txBox="1"/>
          <p:nvPr/>
        </p:nvSpPr>
        <p:spPr>
          <a:xfrm>
            <a:off x="10549136" y="4869361"/>
            <a:ext cx="128400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SK Hynix, VLSI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837D6-2507-4CB1-9B1F-DA256C60B670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801F34-28D8-4F1A-8256-139EA2B5D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339" y="5882188"/>
            <a:ext cx="4464488" cy="9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4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DD6C8B4-4556-4C93-809C-00ACA9A6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59" y="761117"/>
            <a:ext cx="3531106" cy="3891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A33CF-4BCD-48F8-89E5-E3011523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37" y="91667"/>
            <a:ext cx="10972801" cy="883673"/>
          </a:xfrm>
        </p:spPr>
        <p:txBody>
          <a:bodyPr/>
          <a:lstStyle/>
          <a:p>
            <a:r>
              <a:rPr lang="en-US" b="1" dirty="0"/>
              <a:t>HB for DRAM Stacking [on Logic]…… (2/2)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BF5F5-A3D4-44AA-B733-71431F923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507" y="3746864"/>
            <a:ext cx="6418907" cy="2735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BD95C-1387-47BF-90F8-4C759C026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419" r="62336"/>
          <a:stretch/>
        </p:blipFill>
        <p:spPr>
          <a:xfrm>
            <a:off x="8556106" y="944311"/>
            <a:ext cx="3635894" cy="2777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7F39C-0E6E-43A3-BA9E-130FD67005E6}"/>
              </a:ext>
            </a:extLst>
          </p:cNvPr>
          <p:cNvSpPr txBox="1"/>
          <p:nvPr/>
        </p:nvSpPr>
        <p:spPr>
          <a:xfrm>
            <a:off x="9789699" y="668785"/>
            <a:ext cx="1955664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Xian,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Powerchip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, IEDM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52A79-F4A4-4032-8250-BD939A335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889" y="787345"/>
            <a:ext cx="2625897" cy="2903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E77796-80FF-415C-93A2-31B404E86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39289"/>
            <a:ext cx="2609903" cy="2967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D9D764-AD09-4E19-8729-94CA874E2E4B}"/>
              </a:ext>
            </a:extLst>
          </p:cNvPr>
          <p:cNvSpPr txBox="1"/>
          <p:nvPr/>
        </p:nvSpPr>
        <p:spPr>
          <a:xfrm>
            <a:off x="246326" y="837053"/>
            <a:ext cx="226835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WoW Alliance + Micron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2E2DD-3108-4825-9C55-011C7BD7B1FB}"/>
              </a:ext>
            </a:extLst>
          </p:cNvPr>
          <p:cNvSpPr txBox="1"/>
          <p:nvPr/>
        </p:nvSpPr>
        <p:spPr>
          <a:xfrm>
            <a:off x="134566" y="5114519"/>
            <a:ext cx="5101355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Scaling Si thickness and increasing 3DID 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Helvetica Neue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HB of 3D stacked DRAM (customized with high I/O) on Logic for optimal bandwidth &amp; power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BE05C-7945-4A50-A9B5-4A4BDBD327AC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B4EAC9-3F87-4523-B580-0E27862E9CDA}"/>
              </a:ext>
            </a:extLst>
          </p:cNvPr>
          <p:cNvSpPr txBox="1"/>
          <p:nvPr/>
        </p:nvSpPr>
        <p:spPr>
          <a:xfrm>
            <a:off x="3528927" y="4425981"/>
            <a:ext cx="1508426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Mediatek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@SRC’2021</a:t>
            </a:r>
          </a:p>
        </p:txBody>
      </p:sp>
    </p:spTree>
    <p:extLst>
      <p:ext uri="{BB962C8B-B14F-4D97-AF65-F5344CB8AC3E}">
        <p14:creationId xmlns:p14="http://schemas.microsoft.com/office/powerpoint/2010/main" val="3961682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090E08-87B0-45A8-9560-4504B0F3A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1" t="66539" r="1248" b="1712"/>
          <a:stretch/>
        </p:blipFill>
        <p:spPr>
          <a:xfrm>
            <a:off x="488887" y="4318502"/>
            <a:ext cx="4454305" cy="1645468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4F1D2BB-32C9-4515-9B53-AC4875E84993}"/>
              </a:ext>
            </a:extLst>
          </p:cNvPr>
          <p:cNvGrpSpPr/>
          <p:nvPr/>
        </p:nvGrpSpPr>
        <p:grpSpPr>
          <a:xfrm>
            <a:off x="1519473" y="1031243"/>
            <a:ext cx="2706986" cy="2504135"/>
            <a:chOff x="3711921" y="415634"/>
            <a:chExt cx="2049760" cy="25041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B0D195-B888-4414-B66D-AD6950AA1EBE}"/>
                </a:ext>
              </a:extLst>
            </p:cNvPr>
            <p:cNvSpPr/>
            <p:nvPr/>
          </p:nvSpPr>
          <p:spPr>
            <a:xfrm>
              <a:off x="3873353" y="1496523"/>
              <a:ext cx="1681198" cy="95919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A235A3-1DBC-464D-8269-4CE2EB485F24}"/>
                </a:ext>
              </a:extLst>
            </p:cNvPr>
            <p:cNvGrpSpPr/>
            <p:nvPr/>
          </p:nvGrpSpPr>
          <p:grpSpPr>
            <a:xfrm rot="10800000">
              <a:off x="3871376" y="415634"/>
              <a:ext cx="1679711" cy="1066019"/>
              <a:chOff x="6825007" y="3120272"/>
              <a:chExt cx="2856321" cy="173296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19F321F-E340-47AF-A706-9FBFF3AC5C8D}"/>
                  </a:ext>
                </a:extLst>
              </p:cNvPr>
              <p:cNvSpPr/>
              <p:nvPr/>
            </p:nvSpPr>
            <p:spPr>
              <a:xfrm>
                <a:off x="6825007" y="3516195"/>
                <a:ext cx="2856321" cy="245098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E1EB27-663B-485E-8669-6C5307595945}"/>
                  </a:ext>
                </a:extLst>
              </p:cNvPr>
              <p:cNvSpPr/>
              <p:nvPr/>
            </p:nvSpPr>
            <p:spPr>
              <a:xfrm>
                <a:off x="6825007" y="3761293"/>
                <a:ext cx="2856321" cy="10919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931EF1-2151-478B-9E1E-250831289D62}"/>
                  </a:ext>
                </a:extLst>
              </p:cNvPr>
              <p:cNvSpPr/>
              <p:nvPr/>
            </p:nvSpPr>
            <p:spPr>
              <a:xfrm>
                <a:off x="6825009" y="3120272"/>
                <a:ext cx="2856319" cy="395927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id="{299466A1-D90B-4290-BA82-ECE83C55815B}"/>
                </a:ext>
              </a:extLst>
            </p:cNvPr>
            <p:cNvSpPr/>
            <p:nvPr/>
          </p:nvSpPr>
          <p:spPr>
            <a:xfrm>
              <a:off x="4573922" y="2462144"/>
              <a:ext cx="227989" cy="132152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Flowchart: Terminator 10">
              <a:extLst>
                <a:ext uri="{FF2B5EF4-FFF2-40B4-BE49-F238E27FC236}">
                  <a16:creationId xmlns:a16="http://schemas.microsoft.com/office/drawing/2014/main" id="{EE2E1643-E944-4B02-81AB-AB6E2B3EC1FA}"/>
                </a:ext>
              </a:extLst>
            </p:cNvPr>
            <p:cNvSpPr/>
            <p:nvPr/>
          </p:nvSpPr>
          <p:spPr>
            <a:xfrm>
              <a:off x="4343195" y="2466611"/>
              <a:ext cx="206378" cy="127685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07112B-64C8-4A10-BD17-E1349399F9E2}"/>
                </a:ext>
              </a:extLst>
            </p:cNvPr>
            <p:cNvSpPr txBox="1"/>
            <p:nvPr/>
          </p:nvSpPr>
          <p:spPr>
            <a:xfrm>
              <a:off x="4394487" y="666227"/>
              <a:ext cx="516167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Si (Top):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223C89-3E69-42BF-95E5-F77EA96EF974}"/>
                </a:ext>
              </a:extLst>
            </p:cNvPr>
            <p:cNvSpPr txBox="1"/>
            <p:nvPr/>
          </p:nvSpPr>
          <p:spPr>
            <a:xfrm>
              <a:off x="4441063" y="1105089"/>
              <a:ext cx="713337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Transistors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C630C0-5F96-403F-9945-1FE4F5EA73DD}"/>
                </a:ext>
              </a:extLst>
            </p:cNvPr>
            <p:cNvSpPr txBox="1"/>
            <p:nvPr/>
          </p:nvSpPr>
          <p:spPr>
            <a:xfrm>
              <a:off x="4413951" y="1257343"/>
              <a:ext cx="878446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Interconnects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5E8AEF03-A6FD-4E95-BABA-96CD0B0BE712}"/>
                </a:ext>
              </a:extLst>
            </p:cNvPr>
            <p:cNvSpPr/>
            <p:nvPr/>
          </p:nvSpPr>
          <p:spPr>
            <a:xfrm>
              <a:off x="4997722" y="1095358"/>
              <a:ext cx="83153" cy="136346"/>
            </a:xfrm>
            <a:prstGeom prst="downArrow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589CD40-6848-431B-889C-53E65296BF6E}"/>
                </a:ext>
              </a:extLst>
            </p:cNvPr>
            <p:cNvGrpSpPr/>
            <p:nvPr/>
          </p:nvGrpSpPr>
          <p:grpSpPr>
            <a:xfrm>
              <a:off x="4321584" y="1502963"/>
              <a:ext cx="842889" cy="962990"/>
              <a:chOff x="6825007" y="3120277"/>
              <a:chExt cx="2856321" cy="173296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8A931C7-BE8F-4C1E-A545-8C42EBE27AB1}"/>
                  </a:ext>
                </a:extLst>
              </p:cNvPr>
              <p:cNvSpPr/>
              <p:nvPr/>
            </p:nvSpPr>
            <p:spPr>
              <a:xfrm>
                <a:off x="6825007" y="3516204"/>
                <a:ext cx="2856321" cy="245096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11468E-DA1F-479B-84D6-E67A7DB5E0DC}"/>
                  </a:ext>
                </a:extLst>
              </p:cNvPr>
              <p:cNvSpPr/>
              <p:nvPr/>
            </p:nvSpPr>
            <p:spPr>
              <a:xfrm>
                <a:off x="6825007" y="3761298"/>
                <a:ext cx="2856321" cy="10919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2955BB-1577-4D50-89A6-3000CE33ABD6}"/>
                  </a:ext>
                </a:extLst>
              </p:cNvPr>
              <p:cNvSpPr/>
              <p:nvPr/>
            </p:nvSpPr>
            <p:spPr>
              <a:xfrm>
                <a:off x="6825009" y="3120277"/>
                <a:ext cx="2856319" cy="395926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C46E058-7145-4685-B149-A6C016BAF51F}"/>
                </a:ext>
              </a:extLst>
            </p:cNvPr>
            <p:cNvGrpSpPr/>
            <p:nvPr/>
          </p:nvGrpSpPr>
          <p:grpSpPr>
            <a:xfrm>
              <a:off x="4361841" y="1415692"/>
              <a:ext cx="760824" cy="78963"/>
              <a:chOff x="6746326" y="5123808"/>
              <a:chExt cx="1516172" cy="167203"/>
            </a:xfrm>
            <a:solidFill>
              <a:schemeClr val="accent2"/>
            </a:solidFill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B45DB1-852B-4736-ABD2-42F0745AFF78}"/>
                  </a:ext>
                </a:extLst>
              </p:cNvPr>
              <p:cNvSpPr/>
              <p:nvPr/>
            </p:nvSpPr>
            <p:spPr>
              <a:xfrm>
                <a:off x="6746326" y="5139274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580A341-00B7-4B19-A02A-89BDC2A474F6}"/>
                  </a:ext>
                </a:extLst>
              </p:cNvPr>
              <p:cNvSpPr/>
              <p:nvPr/>
            </p:nvSpPr>
            <p:spPr>
              <a:xfrm>
                <a:off x="6852579" y="51402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57F848-3E2A-403B-8ECF-0C76739DF4A9}"/>
                  </a:ext>
                </a:extLst>
              </p:cNvPr>
              <p:cNvSpPr/>
              <p:nvPr/>
            </p:nvSpPr>
            <p:spPr>
              <a:xfrm>
                <a:off x="6963452" y="5134440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8476887-5898-4E81-8CC0-11638BC33353}"/>
                  </a:ext>
                </a:extLst>
              </p:cNvPr>
              <p:cNvSpPr/>
              <p:nvPr/>
            </p:nvSpPr>
            <p:spPr>
              <a:xfrm>
                <a:off x="7069704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75184-10B6-44EF-BFA9-CFD052C92B50}"/>
                  </a:ext>
                </a:extLst>
              </p:cNvPr>
              <p:cNvSpPr/>
              <p:nvPr/>
            </p:nvSpPr>
            <p:spPr>
              <a:xfrm>
                <a:off x="7190738" y="51344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939E95A-D426-4CBE-BF95-77AF069DF6E8}"/>
                  </a:ext>
                </a:extLst>
              </p:cNvPr>
              <p:cNvSpPr/>
              <p:nvPr/>
            </p:nvSpPr>
            <p:spPr>
              <a:xfrm>
                <a:off x="7296990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46285D4-4A8B-4AED-A1DD-537E23ECF204}"/>
                  </a:ext>
                </a:extLst>
              </p:cNvPr>
              <p:cNvSpPr/>
              <p:nvPr/>
            </p:nvSpPr>
            <p:spPr>
              <a:xfrm>
                <a:off x="7407865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804419A-61CA-4E57-A72D-0722F746C703}"/>
                  </a:ext>
                </a:extLst>
              </p:cNvPr>
              <p:cNvSpPr/>
              <p:nvPr/>
            </p:nvSpPr>
            <p:spPr>
              <a:xfrm>
                <a:off x="7514117" y="51305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D5E07DB-AF71-464D-8FBD-4F6A8572873C}"/>
                  </a:ext>
                </a:extLst>
              </p:cNvPr>
              <p:cNvSpPr/>
              <p:nvPr/>
            </p:nvSpPr>
            <p:spPr>
              <a:xfrm>
                <a:off x="7628680" y="51286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A928AFA-72B0-4F06-9A73-5134474BE1C5}"/>
                  </a:ext>
                </a:extLst>
              </p:cNvPr>
              <p:cNvSpPr/>
              <p:nvPr/>
            </p:nvSpPr>
            <p:spPr>
              <a:xfrm>
                <a:off x="7734933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41CD81-FBA0-43F3-9988-42F2C0FFDFD4}"/>
                  </a:ext>
                </a:extLst>
              </p:cNvPr>
              <p:cNvSpPr/>
              <p:nvPr/>
            </p:nvSpPr>
            <p:spPr>
              <a:xfrm>
                <a:off x="7845807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9B392C8-D6C0-4ED0-B755-E0E9041642DC}"/>
                  </a:ext>
                </a:extLst>
              </p:cNvPr>
              <p:cNvSpPr/>
              <p:nvPr/>
            </p:nvSpPr>
            <p:spPr>
              <a:xfrm>
                <a:off x="7952060" y="51247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9CFCF03-7041-4049-81C0-CAD50D778937}"/>
                  </a:ext>
                </a:extLst>
              </p:cNvPr>
              <p:cNvSpPr/>
              <p:nvPr/>
            </p:nvSpPr>
            <p:spPr>
              <a:xfrm>
                <a:off x="8073093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450273-F8E6-423B-A685-C5AC95EAF650}"/>
                  </a:ext>
                </a:extLst>
              </p:cNvPr>
              <p:cNvSpPr/>
              <p:nvPr/>
            </p:nvSpPr>
            <p:spPr>
              <a:xfrm>
                <a:off x="8179344" y="5124775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424100-BA0A-4D9B-9400-8BBBBE50AB4E}"/>
                </a:ext>
              </a:extLst>
            </p:cNvPr>
            <p:cNvSpPr txBox="1"/>
            <p:nvPr/>
          </p:nvSpPr>
          <p:spPr>
            <a:xfrm>
              <a:off x="4738056" y="1987574"/>
              <a:ext cx="495328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Si (Bottom):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010130-83AE-4C3A-AE1D-412CCD85FDC6}"/>
                </a:ext>
              </a:extLst>
            </p:cNvPr>
            <p:cNvSpPr txBox="1"/>
            <p:nvPr/>
          </p:nvSpPr>
          <p:spPr>
            <a:xfrm>
              <a:off x="4634028" y="1749617"/>
              <a:ext cx="324172" cy="139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Transistors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06C98B-0ECD-45A7-A83F-89C47690A659}"/>
                </a:ext>
              </a:extLst>
            </p:cNvPr>
            <p:cNvSpPr txBox="1"/>
            <p:nvPr/>
          </p:nvSpPr>
          <p:spPr>
            <a:xfrm>
              <a:off x="4639636" y="1594788"/>
              <a:ext cx="399785" cy="139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Interconnects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5FBAF47-C123-41F2-AC6D-43958E67E451}"/>
                </a:ext>
              </a:extLst>
            </p:cNvPr>
            <p:cNvSpPr/>
            <p:nvPr/>
          </p:nvSpPr>
          <p:spPr>
            <a:xfrm>
              <a:off x="4399025" y="1641546"/>
              <a:ext cx="80728" cy="83005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A1F097-BEF2-4E14-ABE5-F6410780B145}"/>
                </a:ext>
              </a:extLst>
            </p:cNvPr>
            <p:cNvSpPr/>
            <p:nvPr/>
          </p:nvSpPr>
          <p:spPr>
            <a:xfrm>
              <a:off x="4642311" y="1640154"/>
              <a:ext cx="73026" cy="83144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10F7A6-4B53-4046-A7DC-47838D9AFC19}"/>
                </a:ext>
              </a:extLst>
            </p:cNvPr>
            <p:cNvSpPr/>
            <p:nvPr/>
          </p:nvSpPr>
          <p:spPr>
            <a:xfrm>
              <a:off x="5014453" y="1659550"/>
              <a:ext cx="67228" cy="87681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066A59D1-24EE-40B2-955F-FFEBF2AE183A}"/>
                </a:ext>
              </a:extLst>
            </p:cNvPr>
            <p:cNvSpPr/>
            <p:nvPr/>
          </p:nvSpPr>
          <p:spPr>
            <a:xfrm rot="10800000">
              <a:off x="4899975" y="1725707"/>
              <a:ext cx="41727" cy="123891"/>
            </a:xfrm>
            <a:prstGeom prst="downArrow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ACD252-121A-4E1C-B5C5-F57CFF7616B8}"/>
                </a:ext>
              </a:extLst>
            </p:cNvPr>
            <p:cNvGrpSpPr/>
            <p:nvPr/>
          </p:nvGrpSpPr>
          <p:grpSpPr>
            <a:xfrm rot="10800000">
              <a:off x="4359663" y="1496523"/>
              <a:ext cx="760824" cy="78963"/>
              <a:chOff x="6746326" y="5123808"/>
              <a:chExt cx="1516172" cy="167203"/>
            </a:xfrm>
            <a:solidFill>
              <a:schemeClr val="accent2"/>
            </a:solidFill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62067AE-5182-4546-AC68-82A8F083CD25}"/>
                  </a:ext>
                </a:extLst>
              </p:cNvPr>
              <p:cNvSpPr/>
              <p:nvPr/>
            </p:nvSpPr>
            <p:spPr>
              <a:xfrm>
                <a:off x="6746326" y="5139274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66175D8-98F9-4DEF-AACC-D9A8AF9EC6A0}"/>
                  </a:ext>
                </a:extLst>
              </p:cNvPr>
              <p:cNvSpPr/>
              <p:nvPr/>
            </p:nvSpPr>
            <p:spPr>
              <a:xfrm>
                <a:off x="6852579" y="51402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A80FF38-9F30-43B6-A5E0-B2BBE53FBA4D}"/>
                  </a:ext>
                </a:extLst>
              </p:cNvPr>
              <p:cNvSpPr/>
              <p:nvPr/>
            </p:nvSpPr>
            <p:spPr>
              <a:xfrm>
                <a:off x="6963452" y="5134440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81C9289-BCCC-480F-A95E-40052B498D38}"/>
                  </a:ext>
                </a:extLst>
              </p:cNvPr>
              <p:cNvSpPr/>
              <p:nvPr/>
            </p:nvSpPr>
            <p:spPr>
              <a:xfrm>
                <a:off x="7069704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5B1E855-4B02-45AD-8B38-144954302EA6}"/>
                  </a:ext>
                </a:extLst>
              </p:cNvPr>
              <p:cNvSpPr/>
              <p:nvPr/>
            </p:nvSpPr>
            <p:spPr>
              <a:xfrm>
                <a:off x="7190738" y="51344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8975F89-C0B5-4F1E-9804-E7DE674833D1}"/>
                  </a:ext>
                </a:extLst>
              </p:cNvPr>
              <p:cNvSpPr/>
              <p:nvPr/>
            </p:nvSpPr>
            <p:spPr>
              <a:xfrm>
                <a:off x="7296990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4909CF3-0DA4-4071-A46C-49D082AB935C}"/>
                  </a:ext>
                </a:extLst>
              </p:cNvPr>
              <p:cNvSpPr/>
              <p:nvPr/>
            </p:nvSpPr>
            <p:spPr>
              <a:xfrm>
                <a:off x="7407865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84FDD60-C61A-4357-BB3C-DC207D4C2010}"/>
                  </a:ext>
                </a:extLst>
              </p:cNvPr>
              <p:cNvSpPr/>
              <p:nvPr/>
            </p:nvSpPr>
            <p:spPr>
              <a:xfrm>
                <a:off x="7514117" y="51305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458BA6A-1AFF-4433-B844-86EBF766F321}"/>
                  </a:ext>
                </a:extLst>
              </p:cNvPr>
              <p:cNvSpPr/>
              <p:nvPr/>
            </p:nvSpPr>
            <p:spPr>
              <a:xfrm>
                <a:off x="7628680" y="51286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2888B08-197C-4D03-93A5-437ECD9671DF}"/>
                  </a:ext>
                </a:extLst>
              </p:cNvPr>
              <p:cNvSpPr/>
              <p:nvPr/>
            </p:nvSpPr>
            <p:spPr>
              <a:xfrm>
                <a:off x="7734933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D6B1B13-D446-4148-9985-7E265C6BBCB3}"/>
                  </a:ext>
                </a:extLst>
              </p:cNvPr>
              <p:cNvSpPr/>
              <p:nvPr/>
            </p:nvSpPr>
            <p:spPr>
              <a:xfrm>
                <a:off x="7845807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34FF24B-B20E-4B38-97EB-1A0761E812B1}"/>
                  </a:ext>
                </a:extLst>
              </p:cNvPr>
              <p:cNvSpPr/>
              <p:nvPr/>
            </p:nvSpPr>
            <p:spPr>
              <a:xfrm>
                <a:off x="7952060" y="51247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6AF509A-ED26-4AAC-AC5D-F9C09ED3068F}"/>
                  </a:ext>
                </a:extLst>
              </p:cNvPr>
              <p:cNvSpPr/>
              <p:nvPr/>
            </p:nvSpPr>
            <p:spPr>
              <a:xfrm>
                <a:off x="8073093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DC0D7BE-6CF2-4138-BCAD-0D513981BCBB}"/>
                  </a:ext>
                </a:extLst>
              </p:cNvPr>
              <p:cNvSpPr/>
              <p:nvPr/>
            </p:nvSpPr>
            <p:spPr>
              <a:xfrm>
                <a:off x="8179344" y="5124775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00F1187-FBD3-4476-A259-76B41B0E2237}"/>
                </a:ext>
              </a:extLst>
            </p:cNvPr>
            <p:cNvSpPr/>
            <p:nvPr/>
          </p:nvSpPr>
          <p:spPr>
            <a:xfrm>
              <a:off x="3711921" y="2590886"/>
              <a:ext cx="2049760" cy="307373"/>
            </a:xfrm>
            <a:prstGeom prst="rect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E9104E0-E9A5-479D-8CE4-AA40AF2A612D}"/>
                </a:ext>
              </a:extLst>
            </p:cNvPr>
            <p:cNvSpPr txBox="1"/>
            <p:nvPr/>
          </p:nvSpPr>
          <p:spPr>
            <a:xfrm>
              <a:off x="4292920" y="2550437"/>
              <a:ext cx="1070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Substrate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34A7BE5-0303-4A73-83B8-19E048234399}"/>
                </a:ext>
              </a:extLst>
            </p:cNvPr>
            <p:cNvSpPr/>
            <p:nvPr/>
          </p:nvSpPr>
          <p:spPr>
            <a:xfrm>
              <a:off x="3918928" y="1461273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CE23A6C-FF13-44C5-B853-A32AD5796A11}"/>
                </a:ext>
              </a:extLst>
            </p:cNvPr>
            <p:cNvSpPr/>
            <p:nvPr/>
          </p:nvSpPr>
          <p:spPr>
            <a:xfrm>
              <a:off x="4115379" y="1466679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56DA0DB-1FEE-4063-B784-71E143B18BEA}"/>
                </a:ext>
              </a:extLst>
            </p:cNvPr>
            <p:cNvSpPr/>
            <p:nvPr/>
          </p:nvSpPr>
          <p:spPr>
            <a:xfrm>
              <a:off x="5272173" y="1465308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3D14F3B-98D9-4AA5-A27A-296B2B435EF3}"/>
                </a:ext>
              </a:extLst>
            </p:cNvPr>
            <p:cNvSpPr/>
            <p:nvPr/>
          </p:nvSpPr>
          <p:spPr>
            <a:xfrm>
              <a:off x="5434119" y="1473481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lowchart: Terminator 62">
              <a:extLst>
                <a:ext uri="{FF2B5EF4-FFF2-40B4-BE49-F238E27FC236}">
                  <a16:creationId xmlns:a16="http://schemas.microsoft.com/office/drawing/2014/main" id="{9D220B1F-9584-4834-977A-CA0D6B08AB93}"/>
                </a:ext>
              </a:extLst>
            </p:cNvPr>
            <p:cNvSpPr/>
            <p:nvPr/>
          </p:nvSpPr>
          <p:spPr>
            <a:xfrm>
              <a:off x="4083551" y="2460452"/>
              <a:ext cx="227989" cy="132152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" name="Flowchart: Terminator 63">
              <a:extLst>
                <a:ext uri="{FF2B5EF4-FFF2-40B4-BE49-F238E27FC236}">
                  <a16:creationId xmlns:a16="http://schemas.microsoft.com/office/drawing/2014/main" id="{13236E51-8C44-4E60-A178-6A75A2544DA2}"/>
                </a:ext>
              </a:extLst>
            </p:cNvPr>
            <p:cNvSpPr/>
            <p:nvPr/>
          </p:nvSpPr>
          <p:spPr>
            <a:xfrm>
              <a:off x="3852824" y="2464919"/>
              <a:ext cx="206378" cy="127685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" name="Flowchart: Terminator 64">
              <a:extLst>
                <a:ext uri="{FF2B5EF4-FFF2-40B4-BE49-F238E27FC236}">
                  <a16:creationId xmlns:a16="http://schemas.microsoft.com/office/drawing/2014/main" id="{6BA0FCB8-8D9C-4EC8-8E70-5A852938FB29}"/>
                </a:ext>
              </a:extLst>
            </p:cNvPr>
            <p:cNvSpPr/>
            <p:nvPr/>
          </p:nvSpPr>
          <p:spPr>
            <a:xfrm>
              <a:off x="5177467" y="2458489"/>
              <a:ext cx="227989" cy="132152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" name="Flowchart: Terminator 65">
              <a:extLst>
                <a:ext uri="{FF2B5EF4-FFF2-40B4-BE49-F238E27FC236}">
                  <a16:creationId xmlns:a16="http://schemas.microsoft.com/office/drawing/2014/main" id="{761C18EF-45FA-4B65-93D5-0C891EB58781}"/>
                </a:ext>
              </a:extLst>
            </p:cNvPr>
            <p:cNvSpPr/>
            <p:nvPr/>
          </p:nvSpPr>
          <p:spPr>
            <a:xfrm>
              <a:off x="4946740" y="2462956"/>
              <a:ext cx="206378" cy="127685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" name="Flowchart: Terminator 66">
              <a:extLst>
                <a:ext uri="{FF2B5EF4-FFF2-40B4-BE49-F238E27FC236}">
                  <a16:creationId xmlns:a16="http://schemas.microsoft.com/office/drawing/2014/main" id="{DC21C60E-BE31-4E81-9393-F996FEDDC819}"/>
                </a:ext>
              </a:extLst>
            </p:cNvPr>
            <p:cNvSpPr/>
            <p:nvPr/>
          </p:nvSpPr>
          <p:spPr>
            <a:xfrm>
              <a:off x="5420678" y="2458871"/>
              <a:ext cx="227989" cy="132152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3C74300E-6BED-43A7-95A1-6019F10F8C67}"/>
              </a:ext>
            </a:extLst>
          </p:cNvPr>
          <p:cNvSpPr/>
          <p:nvPr/>
        </p:nvSpPr>
        <p:spPr>
          <a:xfrm>
            <a:off x="1988975" y="1720698"/>
            <a:ext cx="972039" cy="1418171"/>
          </a:xfrm>
          <a:prstGeom prst="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B68A79D-046E-41E9-A53B-E3D5CE6ADCD4}"/>
              </a:ext>
            </a:extLst>
          </p:cNvPr>
          <p:cNvCxnSpPr/>
          <p:nvPr/>
        </p:nvCxnSpPr>
        <p:spPr>
          <a:xfrm>
            <a:off x="2958952" y="1720698"/>
            <a:ext cx="1984240" cy="2597804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B558AFD-DA37-4EF2-A916-1E890ACD78D5}"/>
              </a:ext>
            </a:extLst>
          </p:cNvPr>
          <p:cNvCxnSpPr>
            <a:cxnSpLocks/>
          </p:cNvCxnSpPr>
          <p:nvPr/>
        </p:nvCxnSpPr>
        <p:spPr>
          <a:xfrm flipH="1">
            <a:off x="486826" y="1740946"/>
            <a:ext cx="1471699" cy="2597804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F971647-E24E-4FF1-9230-E90888A9B5BE}"/>
              </a:ext>
            </a:extLst>
          </p:cNvPr>
          <p:cNvSpPr txBox="1"/>
          <p:nvPr/>
        </p:nvSpPr>
        <p:spPr>
          <a:xfrm>
            <a:off x="1963764" y="5777596"/>
            <a:ext cx="1259960" cy="1384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TSMC Symposium 2020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935366-7F6E-492C-8ED6-29E0F7B7342F}"/>
              </a:ext>
            </a:extLst>
          </p:cNvPr>
          <p:cNvGrpSpPr/>
          <p:nvPr/>
        </p:nvGrpSpPr>
        <p:grpSpPr>
          <a:xfrm>
            <a:off x="6734270" y="801990"/>
            <a:ext cx="4656768" cy="5390452"/>
            <a:chOff x="6734270" y="593766"/>
            <a:chExt cx="4656768" cy="539045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99DEF17-F6CD-474F-B49F-00F972179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51" t="66539" r="1248" b="1712"/>
            <a:stretch/>
          </p:blipFill>
          <p:spPr>
            <a:xfrm>
              <a:off x="6734270" y="4338750"/>
              <a:ext cx="4454305" cy="1645468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2F5BEB8-BE1F-4724-B3F8-AE3FDDF7EBBC}"/>
                </a:ext>
              </a:extLst>
            </p:cNvPr>
            <p:cNvSpPr txBox="1"/>
            <p:nvPr/>
          </p:nvSpPr>
          <p:spPr>
            <a:xfrm>
              <a:off x="8209147" y="5850821"/>
              <a:ext cx="1609415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Modification of TSMC Symposium 2020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EBF88CA1-7CC5-498F-B066-3A4FAD9C7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3130" y="704080"/>
              <a:ext cx="3795055" cy="3269008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B69039F-B72E-465E-AFE6-96E023B61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235" t="35617" r="9942" b="37429"/>
            <a:stretch/>
          </p:blipFill>
          <p:spPr>
            <a:xfrm rot="10800000">
              <a:off x="9476889" y="4875326"/>
              <a:ext cx="1890666" cy="452397"/>
            </a:xfrm>
            <a:prstGeom prst="rect">
              <a:avLst/>
            </a:prstGeom>
          </p:spPr>
        </p:pic>
        <p:sp>
          <p:nvSpPr>
            <p:cNvPr id="80" name="Arrow: Curved Left 79">
              <a:extLst>
                <a:ext uri="{FF2B5EF4-FFF2-40B4-BE49-F238E27FC236}">
                  <a16:creationId xmlns:a16="http://schemas.microsoft.com/office/drawing/2014/main" id="{3E5E92E5-9A05-4B70-9DCD-25AB8397807E}"/>
                </a:ext>
              </a:extLst>
            </p:cNvPr>
            <p:cNvSpPr/>
            <p:nvPr/>
          </p:nvSpPr>
          <p:spPr>
            <a:xfrm rot="21249590">
              <a:off x="10844483" y="2171286"/>
              <a:ext cx="546555" cy="3084188"/>
            </a:xfrm>
            <a:prstGeom prst="curvedLeft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B778A1E-57E0-4C2D-A33A-97AED233850E}"/>
                </a:ext>
              </a:extLst>
            </p:cNvPr>
            <p:cNvSpPr txBox="1"/>
            <p:nvPr/>
          </p:nvSpPr>
          <p:spPr>
            <a:xfrm>
              <a:off x="8431162" y="4318502"/>
              <a:ext cx="1165384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INTEL XPU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ABD5851-DCFD-4DDF-82FF-E318332CBB04}"/>
                </a:ext>
              </a:extLst>
            </p:cNvPr>
            <p:cNvSpPr txBox="1"/>
            <p:nvPr/>
          </p:nvSpPr>
          <p:spPr>
            <a:xfrm>
              <a:off x="9556352" y="5038495"/>
              <a:ext cx="1053173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Stacked DRAM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D2F8210-A5F5-4C1C-AD95-5E9977D5B164}"/>
                </a:ext>
              </a:extLst>
            </p:cNvPr>
            <p:cNvSpPr txBox="1"/>
            <p:nvPr/>
          </p:nvSpPr>
          <p:spPr>
            <a:xfrm>
              <a:off x="7448655" y="593766"/>
              <a:ext cx="1122102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spc="0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TSCM ECTC 2020</a:t>
              </a:r>
            </a:p>
          </p:txBody>
        </p:sp>
      </p:grp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367C04FB-65E8-4D4E-A469-E4EFDEBF2AB3}"/>
              </a:ext>
            </a:extLst>
          </p:cNvPr>
          <p:cNvSpPr/>
          <p:nvPr/>
        </p:nvSpPr>
        <p:spPr>
          <a:xfrm>
            <a:off x="5556163" y="3476178"/>
            <a:ext cx="857546" cy="505648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DB6FD29-6A64-4280-A309-4C1F22C5F2CE}"/>
              </a:ext>
            </a:extLst>
          </p:cNvPr>
          <p:cNvSpPr txBox="1"/>
          <p:nvPr/>
        </p:nvSpPr>
        <p:spPr>
          <a:xfrm>
            <a:off x="5068264" y="3071322"/>
            <a:ext cx="2344578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Chip-2 as Intel CPU and Chip-1 DRAM stack? 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13507752-2C83-4A88-9698-32BCA881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37" y="91667"/>
            <a:ext cx="10972801" cy="883673"/>
          </a:xfrm>
        </p:spPr>
        <p:txBody>
          <a:bodyPr/>
          <a:lstStyle/>
          <a:p>
            <a:r>
              <a:rPr lang="en-US" dirty="0"/>
              <a:t>Potential flow to stack HBM* on XPU in 3D</a:t>
            </a:r>
            <a:br>
              <a:rPr lang="en-US" dirty="0"/>
            </a:br>
            <a:endParaRPr lang="en-US" b="1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D799C9D-6138-4DB0-93B4-AB4558A9DCFD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04DDB29-666C-4B6F-8A8B-67C6AFE1A92D}"/>
              </a:ext>
            </a:extLst>
          </p:cNvPr>
          <p:cNvSpPr txBox="1"/>
          <p:nvPr/>
        </p:nvSpPr>
        <p:spPr>
          <a:xfrm>
            <a:off x="962519" y="6001293"/>
            <a:ext cx="3468898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F2F HB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CoW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with ODI like connections for Chip-2 </a:t>
            </a:r>
          </a:p>
        </p:txBody>
      </p:sp>
    </p:spTree>
    <p:extLst>
      <p:ext uri="{BB962C8B-B14F-4D97-AF65-F5344CB8AC3E}">
        <p14:creationId xmlns:p14="http://schemas.microsoft.com/office/powerpoint/2010/main" val="304489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1C1F-CD6A-4A64-A8FE-F635DEDC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14" y="272735"/>
            <a:ext cx="10972801" cy="883673"/>
          </a:xfrm>
        </p:spPr>
        <p:txBody>
          <a:bodyPr/>
          <a:lstStyle/>
          <a:p>
            <a:r>
              <a:rPr lang="en-US" sz="3600" dirty="0"/>
              <a:t>Problem Statement: </a:t>
            </a:r>
            <a:r>
              <a:rPr lang="en-US" sz="2400" dirty="0"/>
              <a:t>Can HBM like multi stack be 3D stacked on XPU?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DA681-18F6-4777-9F40-463B2751A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13" y="1252396"/>
            <a:ext cx="10972801" cy="4724402"/>
          </a:xfrm>
        </p:spPr>
        <p:txBody>
          <a:bodyPr/>
          <a:lstStyle/>
          <a:p>
            <a:r>
              <a:rPr lang="en-US" dirty="0"/>
              <a:t> Typical HBM Stack</a:t>
            </a:r>
          </a:p>
          <a:p>
            <a:r>
              <a:rPr lang="en-US" dirty="0"/>
              <a:t>  HBM* stack scaling w/ </a:t>
            </a:r>
            <a:r>
              <a:rPr lang="en-US" dirty="0" err="1"/>
              <a:t>bumpless</a:t>
            </a:r>
            <a:r>
              <a:rPr lang="en-US" dirty="0"/>
              <a:t> Hybrid Bonding</a:t>
            </a:r>
          </a:p>
          <a:p>
            <a:r>
              <a:rPr lang="en-US" dirty="0"/>
              <a:t>  Potential flow to stack HBM* on XPU in 3D</a:t>
            </a:r>
          </a:p>
          <a:p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Collateral info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TSMC SOIC (F2B) for AMD-V Cache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TSMC SOIC F2F in TD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1F259-4D26-41E6-8C16-A09E9B201928}"/>
              </a:ext>
            </a:extLst>
          </p:cNvPr>
          <p:cNvSpPr txBox="1"/>
          <p:nvPr/>
        </p:nvSpPr>
        <p:spPr>
          <a:xfrm>
            <a:off x="579225" y="6441097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1314222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C178D-7192-4FF3-A0C0-16B2A1C9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33" y="301624"/>
            <a:ext cx="11010901" cy="685108"/>
          </a:xfrm>
        </p:spPr>
        <p:txBody>
          <a:bodyPr/>
          <a:lstStyle/>
          <a:p>
            <a:r>
              <a:rPr lang="en-US" sz="3600" dirty="0"/>
              <a:t>AMD CPU Strategy: Multi Chip </a:t>
            </a:r>
            <a:r>
              <a:rPr lang="en-US" sz="3600" dirty="0">
                <a:sym typeface="Wingdings" panose="05000000000000000000" pitchFamily="2" charset="2"/>
              </a:rPr>
              <a:t></a:t>
            </a:r>
            <a:r>
              <a:rPr lang="en-US" sz="3600" dirty="0"/>
              <a:t> </a:t>
            </a:r>
            <a:r>
              <a:rPr lang="en-US" sz="3600" dirty="0" err="1"/>
              <a:t>Chiplets</a:t>
            </a:r>
            <a:r>
              <a:rPr lang="en-US" sz="3600" dirty="0"/>
              <a:t> </a:t>
            </a:r>
            <a:r>
              <a:rPr lang="en-US" sz="3600" dirty="0">
                <a:sym typeface="Wingdings" panose="05000000000000000000" pitchFamily="2" charset="2"/>
              </a:rPr>
              <a:t></a:t>
            </a:r>
            <a:r>
              <a:rPr lang="en-US" sz="3600" dirty="0"/>
              <a:t> X3D?</a:t>
            </a:r>
          </a:p>
        </p:txBody>
      </p:sp>
      <p:pic>
        <p:nvPicPr>
          <p:cNvPr id="1026" name="Picture 2" descr="Chiplets, Faster Interconnects, More Efficiency">
            <a:extLst>
              <a:ext uri="{FF2B5EF4-FFF2-40B4-BE49-F238E27FC236}">
                <a16:creationId xmlns:a16="http://schemas.microsoft.com/office/drawing/2014/main" id="{2168D055-98C8-4EA4-8CD3-35FF9EEFC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53" y="1135564"/>
            <a:ext cx="5785353" cy="43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547A1-5DFC-4918-9440-B83E4C9D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4" y="1150018"/>
            <a:ext cx="5713130" cy="4352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0FEE9-5D26-42A4-90DD-61AA302007F0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4CF92C-8413-49C1-A9A0-EA59B8DF29CD}"/>
              </a:ext>
            </a:extLst>
          </p:cNvPr>
          <p:cNvCxnSpPr/>
          <p:nvPr/>
        </p:nvCxnSpPr>
        <p:spPr>
          <a:xfrm flipV="1">
            <a:off x="8508275" y="4877704"/>
            <a:ext cx="139337" cy="844732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DBDF16-9278-40F9-8109-E06D4B73C3AB}"/>
              </a:ext>
            </a:extLst>
          </p:cNvPr>
          <p:cNvCxnSpPr>
            <a:cxnSpLocks/>
          </p:cNvCxnSpPr>
          <p:nvPr/>
        </p:nvCxnSpPr>
        <p:spPr>
          <a:xfrm flipH="1" flipV="1">
            <a:off x="6293490" y="4338030"/>
            <a:ext cx="264064" cy="1384406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5B973D-ECE7-4741-8264-5B14F0424E5B}"/>
              </a:ext>
            </a:extLst>
          </p:cNvPr>
          <p:cNvSpPr txBox="1"/>
          <p:nvPr/>
        </p:nvSpPr>
        <p:spPr>
          <a:xfrm>
            <a:off x="6096000" y="5722436"/>
            <a:ext cx="1343316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7nm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5nm ?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85362-DF9F-4975-8067-2085B3CDC46F}"/>
              </a:ext>
            </a:extLst>
          </p:cNvPr>
          <p:cNvSpPr txBox="1"/>
          <p:nvPr/>
        </p:nvSpPr>
        <p:spPr>
          <a:xfrm>
            <a:off x="8105064" y="5740758"/>
            <a:ext cx="188352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</a:rPr>
              <a:t>GF12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nm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N6 nm ?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20A9AA-5BB3-4574-9919-4C6E47594717}"/>
              </a:ext>
            </a:extLst>
          </p:cNvPr>
          <p:cNvCxnSpPr>
            <a:cxnSpLocks/>
          </p:cNvCxnSpPr>
          <p:nvPr/>
        </p:nvCxnSpPr>
        <p:spPr>
          <a:xfrm flipV="1">
            <a:off x="10816046" y="2591495"/>
            <a:ext cx="134983" cy="336470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E5796A-F169-436F-BF9B-FA6503627511}"/>
              </a:ext>
            </a:extLst>
          </p:cNvPr>
          <p:cNvSpPr txBox="1"/>
          <p:nvPr/>
        </p:nvSpPr>
        <p:spPr>
          <a:xfrm>
            <a:off x="10352563" y="5998378"/>
            <a:ext cx="961802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Std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Info?</a:t>
            </a:r>
          </a:p>
        </p:txBody>
      </p:sp>
    </p:spTree>
    <p:extLst>
      <p:ext uri="{BB962C8B-B14F-4D97-AF65-F5344CB8AC3E}">
        <p14:creationId xmlns:p14="http://schemas.microsoft.com/office/powerpoint/2010/main" val="14157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9C857D-4CFB-463B-A7EF-16345BFE1DA1}"/>
              </a:ext>
            </a:extLst>
          </p:cNvPr>
          <p:cNvSpPr txBox="1"/>
          <p:nvPr/>
        </p:nvSpPr>
        <p:spPr>
          <a:xfrm>
            <a:off x="123825" y="61541"/>
            <a:ext cx="8947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 for SRAM/Cache on Logic: AMD/TSMC 1/3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3A29E-129F-4367-A933-57DFA3852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87" y="1034270"/>
            <a:ext cx="10610661" cy="5245250"/>
          </a:xfrm>
          <a:prstGeom prst="rect">
            <a:avLst/>
          </a:prstGeom>
        </p:spPr>
      </p:pic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DB9FD4C5-5929-4A33-9D07-3EF4563EBC38}"/>
              </a:ext>
            </a:extLst>
          </p:cNvPr>
          <p:cNvSpPr/>
          <p:nvPr/>
        </p:nvSpPr>
        <p:spPr>
          <a:xfrm>
            <a:off x="11796666" y="61491"/>
            <a:ext cx="377228" cy="279524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C8B0F-CF3F-4FEB-9805-55F0276ED842}"/>
              </a:ext>
            </a:extLst>
          </p:cNvPr>
          <p:cNvSpPr txBox="1"/>
          <p:nvPr/>
        </p:nvSpPr>
        <p:spPr>
          <a:xfrm>
            <a:off x="907108" y="6448495"/>
            <a:ext cx="905697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majhi</a:t>
            </a:r>
          </a:p>
        </p:txBody>
      </p:sp>
      <p:sp>
        <p:nvSpPr>
          <p:cNvPr id="2" name="TextBox 1">
            <a:hlinkClick r:id="" action="ppaction://noaction"/>
            <a:extLst>
              <a:ext uri="{FF2B5EF4-FFF2-40B4-BE49-F238E27FC236}">
                <a16:creationId xmlns:a16="http://schemas.microsoft.com/office/drawing/2014/main" id="{C6223AA2-AA42-4A89-9255-273CB061D1D1}"/>
              </a:ext>
            </a:extLst>
          </p:cNvPr>
          <p:cNvSpPr txBox="1"/>
          <p:nvPr/>
        </p:nvSpPr>
        <p:spPr>
          <a:xfrm>
            <a:off x="123825" y="6092982"/>
            <a:ext cx="180337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Speculative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CoW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19617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DD6405-3698-4E43-9734-CD2EDED9766C}"/>
              </a:ext>
            </a:extLst>
          </p:cNvPr>
          <p:cNvSpPr txBox="1"/>
          <p:nvPr/>
        </p:nvSpPr>
        <p:spPr>
          <a:xfrm>
            <a:off x="554182" y="6426214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E1BFFB-8554-422C-874A-0B7FA1765BD4}"/>
              </a:ext>
            </a:extLst>
          </p:cNvPr>
          <p:cNvGrpSpPr/>
          <p:nvPr/>
        </p:nvGrpSpPr>
        <p:grpSpPr>
          <a:xfrm>
            <a:off x="335789" y="2446811"/>
            <a:ext cx="5983197" cy="3609684"/>
            <a:chOff x="83383" y="104523"/>
            <a:chExt cx="9033458" cy="61195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60DDEE-10F2-4B79-8A3F-37FE00995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1795" y="104523"/>
              <a:ext cx="8305046" cy="6119507"/>
            </a:xfrm>
            <a:prstGeom prst="rect">
              <a:avLst/>
            </a:prstGeom>
          </p:spPr>
        </p:pic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15BB2254-6AA6-4889-A6C4-AB5039920C5B}"/>
                </a:ext>
              </a:extLst>
            </p:cNvPr>
            <p:cNvSpPr/>
            <p:nvPr/>
          </p:nvSpPr>
          <p:spPr>
            <a:xfrm flipH="1">
              <a:off x="398351" y="310839"/>
              <a:ext cx="372703" cy="2559406"/>
            </a:xfrm>
            <a:prstGeom prst="rightBrac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62FBCD-5311-4618-9102-2F68FC2BCDDF}"/>
                </a:ext>
              </a:extLst>
            </p:cNvPr>
            <p:cNvSpPr txBox="1"/>
            <p:nvPr/>
          </p:nvSpPr>
          <p:spPr>
            <a:xfrm rot="16200000">
              <a:off x="-605409" y="1475934"/>
              <a:ext cx="1606795" cy="229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SRAM [V-Cache]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734F2BF0-9159-4629-8DA5-EBEBA1612161}"/>
                </a:ext>
              </a:extLst>
            </p:cNvPr>
            <p:cNvSpPr/>
            <p:nvPr/>
          </p:nvSpPr>
          <p:spPr>
            <a:xfrm flipH="1">
              <a:off x="442116" y="3028634"/>
              <a:ext cx="315359" cy="2559406"/>
            </a:xfrm>
            <a:prstGeom prst="rightBrac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E42697-E995-4CD4-A2BD-8ACC41F20654}"/>
                </a:ext>
              </a:extLst>
            </p:cNvPr>
            <p:cNvSpPr txBox="1"/>
            <p:nvPr/>
          </p:nvSpPr>
          <p:spPr>
            <a:xfrm rot="16200000">
              <a:off x="-650416" y="4084536"/>
              <a:ext cx="1696811" cy="229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CCD [Face Down]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58D682-F40A-4762-9987-D94D6BE0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30" y="565530"/>
            <a:ext cx="4219418" cy="17885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20BE78E-E764-4F7B-8A37-F392B7BD4BA5}"/>
              </a:ext>
            </a:extLst>
          </p:cNvPr>
          <p:cNvCxnSpPr>
            <a:cxnSpLocks/>
          </p:cNvCxnSpPr>
          <p:nvPr/>
        </p:nvCxnSpPr>
        <p:spPr>
          <a:xfrm>
            <a:off x="3975214" y="954877"/>
            <a:ext cx="2371265" cy="153085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7F1809-1572-49CC-8984-CB989657A3DF}"/>
              </a:ext>
            </a:extLst>
          </p:cNvPr>
          <p:cNvCxnSpPr>
            <a:cxnSpLocks/>
          </p:cNvCxnSpPr>
          <p:nvPr/>
        </p:nvCxnSpPr>
        <p:spPr>
          <a:xfrm flipH="1">
            <a:off x="809759" y="1032095"/>
            <a:ext cx="1652784" cy="137702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22E683E-F50E-46AD-808E-B7F7C026D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0" t="12499" r="62099" b="83596"/>
          <a:stretch/>
        </p:blipFill>
        <p:spPr>
          <a:xfrm>
            <a:off x="7122695" y="716590"/>
            <a:ext cx="5069305" cy="20574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5E1BE2-1983-4F80-A534-20C2ED5C4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3" t="68373" r="66104" b="27108"/>
          <a:stretch/>
        </p:blipFill>
        <p:spPr>
          <a:xfrm>
            <a:off x="7085854" y="3294373"/>
            <a:ext cx="5106146" cy="33929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34B0E6-487E-40A3-92F1-5DE19F60E145}"/>
              </a:ext>
            </a:extLst>
          </p:cNvPr>
          <p:cNvSpPr txBox="1"/>
          <p:nvPr/>
        </p:nvSpPr>
        <p:spPr>
          <a:xfrm>
            <a:off x="10495201" y="395817"/>
            <a:ext cx="114133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Top: SRAM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669B34-1B18-46B1-8436-9973A34D3538}"/>
              </a:ext>
            </a:extLst>
          </p:cNvPr>
          <p:cNvSpPr txBox="1"/>
          <p:nvPr/>
        </p:nvSpPr>
        <p:spPr>
          <a:xfrm>
            <a:off x="9879948" y="3042547"/>
            <a:ext cx="18466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Bottom: CCD XPU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D43B3B-1C27-4A1F-9420-AD65B6429F34}"/>
              </a:ext>
            </a:extLst>
          </p:cNvPr>
          <p:cNvCxnSpPr/>
          <p:nvPr/>
        </p:nvCxnSpPr>
        <p:spPr>
          <a:xfrm flipV="1">
            <a:off x="5432079" y="796705"/>
            <a:ext cx="1653775" cy="2055037"/>
          </a:xfrm>
          <a:prstGeom prst="straightConnector1">
            <a:avLst/>
          </a:prstGeom>
          <a:noFill/>
          <a:ln w="9525" cap="flat">
            <a:solidFill>
              <a:srgbClr val="FF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E40346-BC72-4AEC-BAC0-217B2BD7A2A7}"/>
              </a:ext>
            </a:extLst>
          </p:cNvPr>
          <p:cNvCxnSpPr>
            <a:cxnSpLocks/>
          </p:cNvCxnSpPr>
          <p:nvPr/>
        </p:nvCxnSpPr>
        <p:spPr>
          <a:xfrm flipV="1">
            <a:off x="5405094" y="2774059"/>
            <a:ext cx="1717601" cy="231983"/>
          </a:xfrm>
          <a:prstGeom prst="straightConnector1">
            <a:avLst/>
          </a:prstGeom>
          <a:noFill/>
          <a:ln w="9525" cap="flat">
            <a:solidFill>
              <a:srgbClr val="FF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D5FA834-785B-4BD7-8E06-334A2CAC5B70}"/>
              </a:ext>
            </a:extLst>
          </p:cNvPr>
          <p:cNvCxnSpPr>
            <a:cxnSpLocks/>
          </p:cNvCxnSpPr>
          <p:nvPr/>
        </p:nvCxnSpPr>
        <p:spPr>
          <a:xfrm flipV="1">
            <a:off x="5217797" y="3294373"/>
            <a:ext cx="1831216" cy="1576530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B33924-9858-4181-8B01-E8B96059E9CD}"/>
              </a:ext>
            </a:extLst>
          </p:cNvPr>
          <p:cNvCxnSpPr>
            <a:cxnSpLocks/>
          </p:cNvCxnSpPr>
          <p:nvPr/>
        </p:nvCxnSpPr>
        <p:spPr>
          <a:xfrm>
            <a:off x="5190812" y="5025203"/>
            <a:ext cx="1895042" cy="1562594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3EC4E56-CEFD-4CA2-94EF-2467A84C0EA8}"/>
              </a:ext>
            </a:extLst>
          </p:cNvPr>
          <p:cNvSpPr txBox="1"/>
          <p:nvPr/>
        </p:nvSpPr>
        <p:spPr>
          <a:xfrm>
            <a:off x="123825" y="61541"/>
            <a:ext cx="8947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 for SRAM/Cache on Logic: AMD/TSMC 2/3</a:t>
            </a:r>
          </a:p>
        </p:txBody>
      </p:sp>
      <p:sp>
        <p:nvSpPr>
          <p:cNvPr id="23" name="Arrow: Right 22">
            <a:hlinkClick r:id="rId4" action="ppaction://hlinksldjump"/>
            <a:extLst>
              <a:ext uri="{FF2B5EF4-FFF2-40B4-BE49-F238E27FC236}">
                <a16:creationId xmlns:a16="http://schemas.microsoft.com/office/drawing/2014/main" id="{7BFF977F-95A2-4F43-B782-1B86C02EA51A}"/>
              </a:ext>
            </a:extLst>
          </p:cNvPr>
          <p:cNvSpPr/>
          <p:nvPr/>
        </p:nvSpPr>
        <p:spPr>
          <a:xfrm>
            <a:off x="11796666" y="61491"/>
            <a:ext cx="377228" cy="279524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3103E-309B-4AF8-96C2-6D613CEDBBF5}"/>
              </a:ext>
            </a:extLst>
          </p:cNvPr>
          <p:cNvSpPr txBox="1"/>
          <p:nvPr/>
        </p:nvSpPr>
        <p:spPr>
          <a:xfrm>
            <a:off x="3821672" y="6153734"/>
            <a:ext cx="218329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AMD @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HotChips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 ‘21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C767BB-CFFC-40E9-8DE1-147313199BDC}"/>
              </a:ext>
            </a:extLst>
          </p:cNvPr>
          <p:cNvCxnSpPr/>
          <p:nvPr/>
        </p:nvCxnSpPr>
        <p:spPr>
          <a:xfrm>
            <a:off x="3268302" y="4744016"/>
            <a:ext cx="124937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2DB439-EB99-4A05-A0BB-B0014B991753}"/>
              </a:ext>
            </a:extLst>
          </p:cNvPr>
          <p:cNvSpPr txBox="1"/>
          <p:nvPr/>
        </p:nvSpPr>
        <p:spPr>
          <a:xfrm>
            <a:off x="3654143" y="4537626"/>
            <a:ext cx="4776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~9um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00B67E-ED97-4EF7-9C67-98B9BA67EBF1}"/>
              </a:ext>
            </a:extLst>
          </p:cNvPr>
          <p:cNvCxnSpPr>
            <a:cxnSpLocks/>
          </p:cNvCxnSpPr>
          <p:nvPr/>
        </p:nvCxnSpPr>
        <p:spPr>
          <a:xfrm flipV="1">
            <a:off x="2551570" y="4253930"/>
            <a:ext cx="0" cy="64248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B882F7D-71A7-4392-B351-298C38FC17F6}"/>
              </a:ext>
            </a:extLst>
          </p:cNvPr>
          <p:cNvSpPr txBox="1"/>
          <p:nvPr/>
        </p:nvSpPr>
        <p:spPr>
          <a:xfrm>
            <a:off x="2587542" y="4467451"/>
            <a:ext cx="4776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~6um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AB73E8-69EE-46F2-8FB4-06775410916F}"/>
              </a:ext>
            </a:extLst>
          </p:cNvPr>
          <p:cNvSpPr txBox="1"/>
          <p:nvPr/>
        </p:nvSpPr>
        <p:spPr>
          <a:xfrm>
            <a:off x="1314092" y="3575077"/>
            <a:ext cx="39433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SiO2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BC5D45-9EB3-4C82-ACBD-0F40031986FE}"/>
              </a:ext>
            </a:extLst>
          </p:cNvPr>
          <p:cNvSpPr txBox="1"/>
          <p:nvPr/>
        </p:nvSpPr>
        <p:spPr>
          <a:xfrm>
            <a:off x="1095888" y="3955570"/>
            <a:ext cx="82797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Bonding Oxide Stack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8A9906BB-AA5B-4458-8537-97E9F8E5CAEF}"/>
              </a:ext>
            </a:extLst>
          </p:cNvPr>
          <p:cNvSpPr txBox="1"/>
          <p:nvPr/>
        </p:nvSpPr>
        <p:spPr>
          <a:xfrm>
            <a:off x="123825" y="6147300"/>
            <a:ext cx="180337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Speculative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CoW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1251471335"/>
      </p:ext>
    </p:extLst>
  </p:cSld>
  <p:clrMapOvr>
    <a:masterClrMapping/>
  </p:clrMapOvr>
</p:sld>
</file>

<file path=ppt/theme/theme1.xml><?xml version="1.0" encoding="utf-8"?>
<a:theme xmlns:a="http://schemas.openxmlformats.org/drawingml/2006/main" name="23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1155</Words>
  <Application>Microsoft Office PowerPoint</Application>
  <PresentationFormat>Widescreen</PresentationFormat>
  <Paragraphs>264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Helvetica</vt:lpstr>
      <vt:lpstr>Helvetica Neue Medium</vt:lpstr>
      <vt:lpstr>Intel Clear</vt:lpstr>
      <vt:lpstr>Intel Clear Light</vt:lpstr>
      <vt:lpstr>Intel Clear Pro</vt:lpstr>
      <vt:lpstr>IntelOne Display AR Light</vt:lpstr>
      <vt:lpstr>IntelOne Text Light</vt:lpstr>
      <vt:lpstr>Wingdings</vt:lpstr>
      <vt:lpstr>23_BasicWhite</vt:lpstr>
      <vt:lpstr>Problem Statement: Can HBM like multi stack be 3D stacked on XPU?</vt:lpstr>
      <vt:lpstr>Typical HBM (POR)</vt:lpstr>
      <vt:lpstr>HB for DRAM Stacking [Cube]…… (1/2)</vt:lpstr>
      <vt:lpstr>HB for DRAM Stacking [on Logic]…… (2/2)</vt:lpstr>
      <vt:lpstr>Potential flow to stack HBM* on XPU in 3D </vt:lpstr>
      <vt:lpstr>Problem Statement: Can HBM like multi stack be 3D stacked on XPU?</vt:lpstr>
      <vt:lpstr>AMD CPU Strategy: Multi Chip  Chiplets  X3D?</vt:lpstr>
      <vt:lpstr>PowerPoint Presentation</vt:lpstr>
      <vt:lpstr>PowerPoint Presentation</vt:lpstr>
      <vt:lpstr>PowerPoint Presentation</vt:lpstr>
      <vt:lpstr>V-Cache + Fusion Bond results in “Monolithic-like” Blocks</vt:lpstr>
      <vt:lpstr>PowerPoint Presentation</vt:lpstr>
      <vt:lpstr>PowerPoint Presentation</vt:lpstr>
      <vt:lpstr>PowerPoint Presentation</vt:lpstr>
      <vt:lpstr>AMD V-Cache: Future?</vt:lpstr>
      <vt:lpstr>IMEC Process Dev/Learnings with WoW (N=4)</vt:lpstr>
      <vt:lpstr>3D Chip Stacking + Adv Packaging</vt:lpstr>
      <vt:lpstr>TSMC OIP 2021: eTV with Logic on Top</vt:lpstr>
      <vt:lpstr>TSMC OIP 2021: eTV and eco-system for 3DIC</vt:lpstr>
      <vt:lpstr>PowerPoint Presentation</vt:lpstr>
      <vt:lpstr>AMD Future 3DIC With Hybrid/Fusion Bonding? </vt:lpstr>
      <vt:lpstr>F2F(Std)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Statement: Can HBM like multi stack be 3D stacked on XPU?</dc:title>
  <dc:creator>Majhi, Prashant</dc:creator>
  <cp:lastModifiedBy>Majhi, Prashant</cp:lastModifiedBy>
  <cp:revision>4</cp:revision>
  <dcterms:created xsi:type="dcterms:W3CDTF">2021-12-03T07:21:28Z</dcterms:created>
  <dcterms:modified xsi:type="dcterms:W3CDTF">2021-12-03T23:41:56Z</dcterms:modified>
</cp:coreProperties>
</file>