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87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2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6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70BC7-DC17-4B50-ABFA-BED609197333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453EC-F86F-46C9-BF63-D4CB84712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02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453EC-F86F-46C9-BF63-D4CB847129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69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9828F-4793-40B9-8561-AF5ECA280D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1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0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2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0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9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9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5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6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9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9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9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65DA5-9FCD-4D1D-A088-DFED39C7993E}" type="datetimeFigureOut">
              <a:rPr lang="en-US" smtClean="0"/>
              <a:t>12/16/20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A473-6F26-4C12-B689-68856EE7D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7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7" y="7621"/>
            <a:ext cx="10515600" cy="705256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O</a:t>
            </a:r>
            <a:r>
              <a:rPr lang="en-US" sz="4000" b="1" dirty="0"/>
              <a:t>mni-</a:t>
            </a:r>
            <a:r>
              <a:rPr lang="en-US" sz="4000" b="1" u="sng" dirty="0"/>
              <a:t>D</a:t>
            </a:r>
            <a:r>
              <a:rPr lang="en-US" sz="4000" b="1" dirty="0"/>
              <a:t>irectional </a:t>
            </a:r>
            <a:r>
              <a:rPr lang="en-US" sz="4000" b="1" u="sng" dirty="0"/>
              <a:t>I</a:t>
            </a:r>
            <a:r>
              <a:rPr lang="en-US" sz="4000" b="1" dirty="0"/>
              <a:t>nterconnect (ODI) 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350715" y="1038701"/>
            <a:ext cx="5519057" cy="1533373"/>
            <a:chOff x="434068" y="1164908"/>
            <a:chExt cx="5519057" cy="1533373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4068" y="1164908"/>
              <a:ext cx="5519057" cy="1533373"/>
            </a:xfrm>
            <a:prstGeom prst="rect">
              <a:avLst/>
            </a:prstGeom>
          </p:spPr>
        </p:pic>
        <p:pic>
          <p:nvPicPr>
            <p:cNvPr id="6" name="Picture 2" descr="Image result for wiggly arrow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50901" y="1380837"/>
              <a:ext cx="596265" cy="596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Image result for wiggly arrow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4956844" y="1380837"/>
              <a:ext cx="596265" cy="596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/>
          <p:cNvGrpSpPr/>
          <p:nvPr/>
        </p:nvGrpSpPr>
        <p:grpSpPr>
          <a:xfrm>
            <a:off x="6974983" y="932031"/>
            <a:ext cx="5040617" cy="1746713"/>
            <a:chOff x="6776396" y="866774"/>
            <a:chExt cx="5040617" cy="174671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76396" y="1340717"/>
              <a:ext cx="5040617" cy="1272770"/>
            </a:xfrm>
            <a:prstGeom prst="rect">
              <a:avLst/>
            </a:prstGeom>
          </p:spPr>
        </p:pic>
        <p:pic>
          <p:nvPicPr>
            <p:cNvPr id="8" name="Picture 2" descr="Image result for wiggly arrow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7210034" y="866775"/>
              <a:ext cx="596265" cy="596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Image result for wiggly arrow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1085348" y="866774"/>
              <a:ext cx="596265" cy="5962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ight Arrow 9"/>
          <p:cNvSpPr/>
          <p:nvPr/>
        </p:nvSpPr>
        <p:spPr>
          <a:xfrm>
            <a:off x="6214143" y="1644608"/>
            <a:ext cx="489857" cy="321558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214143" y="3327918"/>
            <a:ext cx="489857" cy="321558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6214143" y="5231710"/>
            <a:ext cx="489857" cy="321558"/>
          </a:xfrm>
          <a:prstGeom prst="rightArrow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999036" y="4256599"/>
            <a:ext cx="4920070" cy="5539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Significantly Reduced Parasitics + Dense Interconnect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350715" y="2722011"/>
            <a:ext cx="5519057" cy="1533373"/>
            <a:chOff x="283451" y="2866791"/>
            <a:chExt cx="5519057" cy="1533373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3451" y="2866791"/>
              <a:ext cx="5519057" cy="1533373"/>
            </a:xfrm>
            <a:prstGeom prst="rect">
              <a:avLst/>
            </a:prstGeom>
          </p:spPr>
        </p:pic>
        <p:sp>
          <p:nvSpPr>
            <p:cNvPr id="20" name="Oval 19"/>
            <p:cNvSpPr/>
            <p:nvPr/>
          </p:nvSpPr>
          <p:spPr>
            <a:xfrm>
              <a:off x="614892" y="3275970"/>
              <a:ext cx="932274" cy="502289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4602095" y="3275969"/>
              <a:ext cx="932274" cy="502289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974983" y="2820573"/>
            <a:ext cx="5040617" cy="1336248"/>
            <a:chOff x="6625779" y="2979122"/>
            <a:chExt cx="5040617" cy="1336248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25779" y="3042600"/>
              <a:ext cx="5040617" cy="1272770"/>
            </a:xfrm>
            <a:prstGeom prst="rect">
              <a:avLst/>
            </a:prstGeom>
          </p:spPr>
        </p:pic>
        <p:sp>
          <p:nvSpPr>
            <p:cNvPr id="22" name="Oval 21"/>
            <p:cNvSpPr/>
            <p:nvPr/>
          </p:nvSpPr>
          <p:spPr>
            <a:xfrm>
              <a:off x="6970760" y="2979122"/>
              <a:ext cx="758711" cy="799136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10828981" y="2979122"/>
              <a:ext cx="758711" cy="799136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893914" y="649758"/>
            <a:ext cx="2432658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2400" b="1" dirty="0"/>
              <a:t>(Foveros + EMIB)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715" y="4625803"/>
            <a:ext cx="5519057" cy="1533373"/>
          </a:xfrm>
          <a:prstGeom prst="rect">
            <a:avLst/>
          </a:prstGeom>
        </p:spPr>
      </p:pic>
      <p:sp>
        <p:nvSpPr>
          <p:cNvPr id="24" name="Freeform 23"/>
          <p:cNvSpPr/>
          <p:nvPr/>
        </p:nvSpPr>
        <p:spPr>
          <a:xfrm>
            <a:off x="2770765" y="5201021"/>
            <a:ext cx="794657" cy="341314"/>
          </a:xfrm>
          <a:custGeom>
            <a:avLst/>
            <a:gdLst>
              <a:gd name="connsiteX0" fmla="*/ 0 w 794657"/>
              <a:gd name="connsiteY0" fmla="*/ 0 h 341314"/>
              <a:gd name="connsiteX1" fmla="*/ 195943 w 794657"/>
              <a:gd name="connsiteY1" fmla="*/ 10886 h 341314"/>
              <a:gd name="connsiteX2" fmla="*/ 228600 w 794657"/>
              <a:gd name="connsiteY2" fmla="*/ 21772 h 341314"/>
              <a:gd name="connsiteX3" fmla="*/ 239485 w 794657"/>
              <a:gd name="connsiteY3" fmla="*/ 54429 h 341314"/>
              <a:gd name="connsiteX4" fmla="*/ 250371 w 794657"/>
              <a:gd name="connsiteY4" fmla="*/ 326572 h 341314"/>
              <a:gd name="connsiteX5" fmla="*/ 533400 w 794657"/>
              <a:gd name="connsiteY5" fmla="*/ 315686 h 341314"/>
              <a:gd name="connsiteX6" fmla="*/ 555171 w 794657"/>
              <a:gd name="connsiteY6" fmla="*/ 43543 h 341314"/>
              <a:gd name="connsiteX7" fmla="*/ 598714 w 794657"/>
              <a:gd name="connsiteY7" fmla="*/ 0 h 341314"/>
              <a:gd name="connsiteX8" fmla="*/ 794657 w 794657"/>
              <a:gd name="connsiteY8" fmla="*/ 10886 h 341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4657" h="341314">
                <a:moveTo>
                  <a:pt x="0" y="0"/>
                </a:moveTo>
                <a:cubicBezTo>
                  <a:pt x="65314" y="3629"/>
                  <a:pt x="130823" y="4684"/>
                  <a:pt x="195943" y="10886"/>
                </a:cubicBezTo>
                <a:cubicBezTo>
                  <a:pt x="207366" y="11974"/>
                  <a:pt x="220486" y="13658"/>
                  <a:pt x="228600" y="21772"/>
                </a:cubicBezTo>
                <a:cubicBezTo>
                  <a:pt x="236714" y="29886"/>
                  <a:pt x="235857" y="43543"/>
                  <a:pt x="239485" y="54429"/>
                </a:cubicBezTo>
                <a:cubicBezTo>
                  <a:pt x="243114" y="145143"/>
                  <a:pt x="209770" y="245370"/>
                  <a:pt x="250371" y="326572"/>
                </a:cubicBezTo>
                <a:cubicBezTo>
                  <a:pt x="269558" y="364946"/>
                  <a:pt x="528686" y="316359"/>
                  <a:pt x="533400" y="315686"/>
                </a:cubicBezTo>
                <a:cubicBezTo>
                  <a:pt x="571192" y="202304"/>
                  <a:pt x="532357" y="328716"/>
                  <a:pt x="555171" y="43543"/>
                </a:cubicBezTo>
                <a:cubicBezTo>
                  <a:pt x="558352" y="3778"/>
                  <a:pt x="566505" y="10737"/>
                  <a:pt x="598714" y="0"/>
                </a:cubicBezTo>
                <a:cubicBezTo>
                  <a:pt x="699398" y="20137"/>
                  <a:pt x="634641" y="10886"/>
                  <a:pt x="794657" y="10886"/>
                </a:cubicBezTo>
              </a:path>
            </a:pathLst>
          </a:custGeom>
          <a:noFill/>
          <a:ln w="28575"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6974983" y="4756104"/>
            <a:ext cx="5040617" cy="1272770"/>
            <a:chOff x="6609689" y="4946392"/>
            <a:chExt cx="5040617" cy="127277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09689" y="4946392"/>
              <a:ext cx="5040617" cy="1272770"/>
            </a:xfrm>
            <a:prstGeom prst="rect">
              <a:avLst/>
            </a:prstGeom>
          </p:spPr>
        </p:pic>
        <p:sp>
          <p:nvSpPr>
            <p:cNvPr id="25" name="Rounded Rectangle 24"/>
            <p:cNvSpPr/>
            <p:nvPr/>
          </p:nvSpPr>
          <p:spPr>
            <a:xfrm>
              <a:off x="7435479" y="5185076"/>
              <a:ext cx="221305" cy="160725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0855132" y="5185076"/>
              <a:ext cx="221305" cy="160725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9012011" y="5171630"/>
              <a:ext cx="522514" cy="178473"/>
            </a:xfrm>
            <a:custGeom>
              <a:avLst/>
              <a:gdLst>
                <a:gd name="connsiteX0" fmla="*/ 0 w 522514"/>
                <a:gd name="connsiteY0" fmla="*/ 163286 h 178473"/>
                <a:gd name="connsiteX1" fmla="*/ 97971 w 522514"/>
                <a:gd name="connsiteY1" fmla="*/ 141514 h 178473"/>
                <a:gd name="connsiteX2" fmla="*/ 119743 w 522514"/>
                <a:gd name="connsiteY2" fmla="*/ 119743 h 178473"/>
                <a:gd name="connsiteX3" fmla="*/ 152400 w 522514"/>
                <a:gd name="connsiteY3" fmla="*/ 10886 h 178473"/>
                <a:gd name="connsiteX4" fmla="*/ 185057 w 522514"/>
                <a:gd name="connsiteY4" fmla="*/ 0 h 178473"/>
                <a:gd name="connsiteX5" fmla="*/ 326571 w 522514"/>
                <a:gd name="connsiteY5" fmla="*/ 21771 h 178473"/>
                <a:gd name="connsiteX6" fmla="*/ 348343 w 522514"/>
                <a:gd name="connsiteY6" fmla="*/ 43543 h 178473"/>
                <a:gd name="connsiteX7" fmla="*/ 359228 w 522514"/>
                <a:gd name="connsiteY7" fmla="*/ 76200 h 178473"/>
                <a:gd name="connsiteX8" fmla="*/ 381000 w 522514"/>
                <a:gd name="connsiteY8" fmla="*/ 97971 h 178473"/>
                <a:gd name="connsiteX9" fmla="*/ 391885 w 522514"/>
                <a:gd name="connsiteY9" fmla="*/ 141514 h 178473"/>
                <a:gd name="connsiteX10" fmla="*/ 402771 w 522514"/>
                <a:gd name="connsiteY10" fmla="*/ 174171 h 178473"/>
                <a:gd name="connsiteX11" fmla="*/ 522514 w 522514"/>
                <a:gd name="connsiteY11" fmla="*/ 174171 h 178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22514" h="178473">
                  <a:moveTo>
                    <a:pt x="0" y="163286"/>
                  </a:moveTo>
                  <a:cubicBezTo>
                    <a:pt x="13193" y="161087"/>
                    <a:pt x="77356" y="153883"/>
                    <a:pt x="97971" y="141514"/>
                  </a:cubicBezTo>
                  <a:cubicBezTo>
                    <a:pt x="106772" y="136234"/>
                    <a:pt x="112486" y="127000"/>
                    <a:pt x="119743" y="119743"/>
                  </a:cubicBezTo>
                  <a:cubicBezTo>
                    <a:pt x="123629" y="104197"/>
                    <a:pt x="145170" y="13296"/>
                    <a:pt x="152400" y="10886"/>
                  </a:cubicBezTo>
                  <a:lnTo>
                    <a:pt x="185057" y="0"/>
                  </a:lnTo>
                  <a:cubicBezTo>
                    <a:pt x="191332" y="628"/>
                    <a:pt x="295189" y="2942"/>
                    <a:pt x="326571" y="21771"/>
                  </a:cubicBezTo>
                  <a:cubicBezTo>
                    <a:pt x="335372" y="27051"/>
                    <a:pt x="341086" y="36286"/>
                    <a:pt x="348343" y="43543"/>
                  </a:cubicBezTo>
                  <a:cubicBezTo>
                    <a:pt x="351971" y="54429"/>
                    <a:pt x="353324" y="66361"/>
                    <a:pt x="359228" y="76200"/>
                  </a:cubicBezTo>
                  <a:cubicBezTo>
                    <a:pt x="364508" y="85001"/>
                    <a:pt x="376410" y="88791"/>
                    <a:pt x="381000" y="97971"/>
                  </a:cubicBezTo>
                  <a:cubicBezTo>
                    <a:pt x="387691" y="111352"/>
                    <a:pt x="387775" y="127129"/>
                    <a:pt x="391885" y="141514"/>
                  </a:cubicBezTo>
                  <a:cubicBezTo>
                    <a:pt x="395037" y="152547"/>
                    <a:pt x="391639" y="171388"/>
                    <a:pt x="402771" y="174171"/>
                  </a:cubicBezTo>
                  <a:cubicBezTo>
                    <a:pt x="441494" y="183852"/>
                    <a:pt x="482600" y="174171"/>
                    <a:pt x="522514" y="174171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8278962" y="649758"/>
            <a:ext cx="2432658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2400" b="1" dirty="0"/>
              <a:t>ODI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32723" y="1298819"/>
            <a:ext cx="1855444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Improved Thermals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02454" y="2841021"/>
            <a:ext cx="1637884" cy="27699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No TSVs in IO Die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119585" y="6273618"/>
            <a:ext cx="11910245" cy="484841"/>
          </a:xfrm>
          <a:prstGeom prst="rect">
            <a:avLst/>
          </a:prstGeom>
          <a:solidFill>
            <a:srgbClr val="00B0F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121920" tIns="60960" rIns="121920" bIns="6096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1219170">
              <a:spcBef>
                <a:spcPts val="1333"/>
              </a:spcBef>
              <a:buNone/>
              <a:defRPr/>
            </a:pPr>
            <a:r>
              <a:rPr lang="en-US" sz="2400" dirty="0">
                <a:solidFill>
                  <a:sysClr val="window" lastClr="FFFFFF"/>
                </a:solidFill>
              </a:rPr>
              <a:t>ODI is a Novel Architectural Concept Currently Under Exploration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046413" y="0"/>
            <a:ext cx="38641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Ack: Shawna Liff, Adel Elsherbini &amp; Johanna Swan</a:t>
            </a:r>
          </a:p>
        </p:txBody>
      </p:sp>
    </p:spTree>
    <p:extLst>
      <p:ext uri="{BB962C8B-B14F-4D97-AF65-F5344CB8AC3E}">
        <p14:creationId xmlns:p14="http://schemas.microsoft.com/office/powerpoint/2010/main" val="28162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8" grpId="0" animBg="1"/>
      <p:bldP spid="19" grpId="0"/>
      <p:bldP spid="29" grpId="0"/>
      <p:bldP spid="24" grpId="0" animBg="1"/>
      <p:bldP spid="32" grpId="0"/>
      <p:bldP spid="11" grpId="0"/>
      <p:bldP spid="17" grpId="0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274607" y="6477393"/>
            <a:ext cx="848421" cy="309501"/>
          </a:xfrm>
          <a:prstGeom prst="rect">
            <a:avLst/>
          </a:prstGeom>
        </p:spPr>
        <p:txBody>
          <a:bodyPr/>
          <a:lstStyle/>
          <a:p>
            <a:fld id="{303E8C04-8EC0-467A-8AF4-B65508DED6A1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140" y="1898842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Narrow" panose="020B0606020202030204" pitchFamily="34" charset="0"/>
              </a:rPr>
              <a:t>EMIB</a:t>
            </a:r>
          </a:p>
        </p:txBody>
      </p:sp>
      <p:sp>
        <p:nvSpPr>
          <p:cNvPr id="1098" name="TextBox 1097"/>
          <p:cNvSpPr txBox="1"/>
          <p:nvPr/>
        </p:nvSpPr>
        <p:spPr>
          <a:xfrm>
            <a:off x="220046" y="3343746"/>
            <a:ext cx="161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Narrow" panose="020B0606020202030204" pitchFamily="34" charset="0"/>
              </a:rPr>
              <a:t>Foveros + EMIB</a:t>
            </a:r>
          </a:p>
        </p:txBody>
      </p:sp>
      <p:sp>
        <p:nvSpPr>
          <p:cNvPr id="383" name="TextBox 382"/>
          <p:cNvSpPr txBox="1"/>
          <p:nvPr/>
        </p:nvSpPr>
        <p:spPr>
          <a:xfrm>
            <a:off x="445268" y="4979621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Narrow" panose="020B0606020202030204" pitchFamily="34" charset="0"/>
              </a:rPr>
              <a:t>ODI</a:t>
            </a:r>
          </a:p>
        </p:txBody>
      </p:sp>
      <p:grpSp>
        <p:nvGrpSpPr>
          <p:cNvPr id="614" name="Group 356"/>
          <p:cNvGrpSpPr>
            <a:grpSpLocks noChangeAspect="1"/>
          </p:cNvGrpSpPr>
          <p:nvPr/>
        </p:nvGrpSpPr>
        <p:grpSpPr>
          <a:xfrm>
            <a:off x="2437578" y="1814383"/>
            <a:ext cx="3872397" cy="538250"/>
            <a:chOff x="838200" y="1295400"/>
            <a:chExt cx="2819400" cy="522515"/>
          </a:xfrm>
        </p:grpSpPr>
        <p:grpSp>
          <p:nvGrpSpPr>
            <p:cNvPr id="615" name="Group 353"/>
            <p:cNvGrpSpPr/>
            <p:nvPr/>
          </p:nvGrpSpPr>
          <p:grpSpPr>
            <a:xfrm>
              <a:off x="838200" y="1524001"/>
              <a:ext cx="2819400" cy="293914"/>
              <a:chOff x="838200" y="1524001"/>
              <a:chExt cx="2819400" cy="293914"/>
            </a:xfrm>
          </p:grpSpPr>
          <p:grpSp>
            <p:nvGrpSpPr>
              <p:cNvPr id="647" name="Group 221"/>
              <p:cNvGrpSpPr/>
              <p:nvPr/>
            </p:nvGrpSpPr>
            <p:grpSpPr>
              <a:xfrm>
                <a:off x="944880" y="1695995"/>
                <a:ext cx="2606040" cy="121920"/>
                <a:chOff x="5090160" y="1870166"/>
                <a:chExt cx="2606040" cy="121920"/>
              </a:xfrm>
            </p:grpSpPr>
            <p:grpSp>
              <p:nvGrpSpPr>
                <p:cNvPr id="649" name="Group 213"/>
                <p:cNvGrpSpPr>
                  <a:grpSpLocks noChangeAspect="1"/>
                </p:cNvGrpSpPr>
                <p:nvPr/>
              </p:nvGrpSpPr>
              <p:grpSpPr>
                <a:xfrm>
                  <a:off x="5090160" y="1870166"/>
                  <a:ext cx="1264920" cy="121920"/>
                  <a:chOff x="5090160" y="1752600"/>
                  <a:chExt cx="2529840" cy="243840"/>
                </a:xfrm>
              </p:grpSpPr>
              <p:sp>
                <p:nvSpPr>
                  <p:cNvPr id="657" name="Oval 656"/>
                  <p:cNvSpPr>
                    <a:spLocks noChangeAspect="1"/>
                  </p:cNvSpPr>
                  <p:nvPr/>
                </p:nvSpPr>
                <p:spPr>
                  <a:xfrm>
                    <a:off x="50901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8" name="Oval 657"/>
                  <p:cNvSpPr>
                    <a:spLocks noChangeAspect="1"/>
                  </p:cNvSpPr>
                  <p:nvPr/>
                </p:nvSpPr>
                <p:spPr>
                  <a:xfrm>
                    <a:off x="55473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9" name="Oval 658"/>
                  <p:cNvSpPr>
                    <a:spLocks noChangeAspect="1"/>
                  </p:cNvSpPr>
                  <p:nvPr/>
                </p:nvSpPr>
                <p:spPr>
                  <a:xfrm>
                    <a:off x="60045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60" name="Oval 659"/>
                  <p:cNvSpPr>
                    <a:spLocks noChangeAspect="1"/>
                  </p:cNvSpPr>
                  <p:nvPr/>
                </p:nvSpPr>
                <p:spPr>
                  <a:xfrm>
                    <a:off x="64617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61" name="Oval 660"/>
                  <p:cNvSpPr>
                    <a:spLocks noChangeAspect="1"/>
                  </p:cNvSpPr>
                  <p:nvPr/>
                </p:nvSpPr>
                <p:spPr>
                  <a:xfrm>
                    <a:off x="69189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62" name="Oval 661"/>
                  <p:cNvSpPr>
                    <a:spLocks noChangeAspect="1"/>
                  </p:cNvSpPr>
                  <p:nvPr/>
                </p:nvSpPr>
                <p:spPr>
                  <a:xfrm>
                    <a:off x="73761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650" name="Group 214"/>
                <p:cNvGrpSpPr>
                  <a:grpSpLocks noChangeAspect="1"/>
                </p:cNvGrpSpPr>
                <p:nvPr/>
              </p:nvGrpSpPr>
              <p:grpSpPr>
                <a:xfrm>
                  <a:off x="6431280" y="1870166"/>
                  <a:ext cx="1264920" cy="121920"/>
                  <a:chOff x="5090160" y="1752600"/>
                  <a:chExt cx="2529840" cy="243840"/>
                </a:xfrm>
              </p:grpSpPr>
              <p:sp>
                <p:nvSpPr>
                  <p:cNvPr id="651" name="Oval 650"/>
                  <p:cNvSpPr>
                    <a:spLocks noChangeAspect="1"/>
                  </p:cNvSpPr>
                  <p:nvPr/>
                </p:nvSpPr>
                <p:spPr>
                  <a:xfrm>
                    <a:off x="50901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2" name="Oval 651"/>
                  <p:cNvSpPr>
                    <a:spLocks noChangeAspect="1"/>
                  </p:cNvSpPr>
                  <p:nvPr/>
                </p:nvSpPr>
                <p:spPr>
                  <a:xfrm>
                    <a:off x="55473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3" name="Oval 652"/>
                  <p:cNvSpPr>
                    <a:spLocks noChangeAspect="1"/>
                  </p:cNvSpPr>
                  <p:nvPr/>
                </p:nvSpPr>
                <p:spPr>
                  <a:xfrm>
                    <a:off x="60045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4" name="Oval 653"/>
                  <p:cNvSpPr>
                    <a:spLocks noChangeAspect="1"/>
                  </p:cNvSpPr>
                  <p:nvPr/>
                </p:nvSpPr>
                <p:spPr>
                  <a:xfrm>
                    <a:off x="64617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5" name="Oval 654"/>
                  <p:cNvSpPr>
                    <a:spLocks noChangeAspect="1"/>
                  </p:cNvSpPr>
                  <p:nvPr/>
                </p:nvSpPr>
                <p:spPr>
                  <a:xfrm>
                    <a:off x="69189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56" name="Oval 655"/>
                  <p:cNvSpPr>
                    <a:spLocks noChangeAspect="1"/>
                  </p:cNvSpPr>
                  <p:nvPr/>
                </p:nvSpPr>
                <p:spPr>
                  <a:xfrm>
                    <a:off x="7376160" y="1752600"/>
                    <a:ext cx="243840" cy="243840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  <p:sp>
            <p:nvSpPr>
              <p:cNvPr id="648" name="Rectangle 647"/>
              <p:cNvSpPr/>
              <p:nvPr/>
            </p:nvSpPr>
            <p:spPr>
              <a:xfrm>
                <a:off x="838200" y="1524001"/>
                <a:ext cx="2819400" cy="2286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63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6" name="Group 224"/>
            <p:cNvGrpSpPr/>
            <p:nvPr/>
          </p:nvGrpSpPr>
          <p:grpSpPr>
            <a:xfrm>
              <a:off x="2231568" y="1295400"/>
              <a:ext cx="990600" cy="228601"/>
              <a:chOff x="5715000" y="1121770"/>
              <a:chExt cx="990600" cy="228601"/>
            </a:xfrm>
          </p:grpSpPr>
          <p:grpSp>
            <p:nvGrpSpPr>
              <p:cNvPr id="635" name="Group 225"/>
              <p:cNvGrpSpPr>
                <a:grpSpLocks noChangeAspect="1"/>
              </p:cNvGrpSpPr>
              <p:nvPr/>
            </p:nvGrpSpPr>
            <p:grpSpPr>
              <a:xfrm>
                <a:off x="5780317" y="1251863"/>
                <a:ext cx="874879" cy="98508"/>
                <a:chOff x="5791202" y="1251862"/>
                <a:chExt cx="1023254" cy="115214"/>
              </a:xfrm>
            </p:grpSpPr>
            <p:grpSp>
              <p:nvGrpSpPr>
                <p:cNvPr id="637" name="Group 227"/>
                <p:cNvGrpSpPr>
                  <a:grpSpLocks noChangeAspect="1"/>
                </p:cNvGrpSpPr>
                <p:nvPr/>
              </p:nvGrpSpPr>
              <p:grpSpPr>
                <a:xfrm>
                  <a:off x="5791202" y="1251862"/>
                  <a:ext cx="493771" cy="115214"/>
                  <a:chOff x="5791200" y="1219200"/>
                  <a:chExt cx="838200" cy="152400"/>
                </a:xfrm>
              </p:grpSpPr>
              <p:sp>
                <p:nvSpPr>
                  <p:cNvPr id="643" name="Oval 642"/>
                  <p:cNvSpPr/>
                  <p:nvPr/>
                </p:nvSpPr>
                <p:spPr>
                  <a:xfrm>
                    <a:off x="64770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4" name="Oval 643"/>
                  <p:cNvSpPr/>
                  <p:nvPr/>
                </p:nvSpPr>
                <p:spPr>
                  <a:xfrm>
                    <a:off x="57912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5" name="Oval 644"/>
                  <p:cNvSpPr/>
                  <p:nvPr/>
                </p:nvSpPr>
                <p:spPr>
                  <a:xfrm>
                    <a:off x="6008914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6" name="Oval 645"/>
                  <p:cNvSpPr/>
                  <p:nvPr/>
                </p:nvSpPr>
                <p:spPr>
                  <a:xfrm>
                    <a:off x="62484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638" name="Group 228"/>
                <p:cNvGrpSpPr>
                  <a:grpSpLocks noChangeAspect="1"/>
                </p:cNvGrpSpPr>
                <p:nvPr/>
              </p:nvGrpSpPr>
              <p:grpSpPr>
                <a:xfrm>
                  <a:off x="6320685" y="1251862"/>
                  <a:ext cx="493771" cy="115214"/>
                  <a:chOff x="5791200" y="1219200"/>
                  <a:chExt cx="838200" cy="152400"/>
                </a:xfrm>
              </p:grpSpPr>
              <p:sp>
                <p:nvSpPr>
                  <p:cNvPr id="639" name="Oval 638"/>
                  <p:cNvSpPr/>
                  <p:nvPr/>
                </p:nvSpPr>
                <p:spPr>
                  <a:xfrm>
                    <a:off x="64770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0" name="Oval 639"/>
                  <p:cNvSpPr/>
                  <p:nvPr/>
                </p:nvSpPr>
                <p:spPr>
                  <a:xfrm>
                    <a:off x="57912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1" name="Oval 640"/>
                  <p:cNvSpPr/>
                  <p:nvPr/>
                </p:nvSpPr>
                <p:spPr>
                  <a:xfrm>
                    <a:off x="6008914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42" name="Oval 641"/>
                  <p:cNvSpPr/>
                  <p:nvPr/>
                </p:nvSpPr>
                <p:spPr>
                  <a:xfrm>
                    <a:off x="62484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  <p:sp>
            <p:nvSpPr>
              <p:cNvPr id="636" name="Rectangle 635"/>
              <p:cNvSpPr/>
              <p:nvPr/>
            </p:nvSpPr>
            <p:spPr>
              <a:xfrm>
                <a:off x="5715000" y="1121770"/>
                <a:ext cx="990600" cy="17362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7" name="Group 237"/>
            <p:cNvGrpSpPr/>
            <p:nvPr/>
          </p:nvGrpSpPr>
          <p:grpSpPr>
            <a:xfrm>
              <a:off x="1143000" y="1295401"/>
              <a:ext cx="990600" cy="228601"/>
              <a:chOff x="5715000" y="1121770"/>
              <a:chExt cx="990600" cy="228601"/>
            </a:xfrm>
          </p:grpSpPr>
          <p:grpSp>
            <p:nvGrpSpPr>
              <p:cNvPr id="623" name="Group 225"/>
              <p:cNvGrpSpPr>
                <a:grpSpLocks noChangeAspect="1"/>
              </p:cNvGrpSpPr>
              <p:nvPr/>
            </p:nvGrpSpPr>
            <p:grpSpPr>
              <a:xfrm>
                <a:off x="5780317" y="1251863"/>
                <a:ext cx="874879" cy="98508"/>
                <a:chOff x="5791202" y="1251862"/>
                <a:chExt cx="1023254" cy="115214"/>
              </a:xfrm>
            </p:grpSpPr>
            <p:grpSp>
              <p:nvGrpSpPr>
                <p:cNvPr id="625" name="Group 227"/>
                <p:cNvGrpSpPr>
                  <a:grpSpLocks noChangeAspect="1"/>
                </p:cNvGrpSpPr>
                <p:nvPr/>
              </p:nvGrpSpPr>
              <p:grpSpPr>
                <a:xfrm>
                  <a:off x="5791202" y="1251862"/>
                  <a:ext cx="493771" cy="115214"/>
                  <a:chOff x="5791200" y="1219200"/>
                  <a:chExt cx="838200" cy="152400"/>
                </a:xfrm>
              </p:grpSpPr>
              <p:sp>
                <p:nvSpPr>
                  <p:cNvPr id="631" name="Oval 630"/>
                  <p:cNvSpPr/>
                  <p:nvPr/>
                </p:nvSpPr>
                <p:spPr>
                  <a:xfrm>
                    <a:off x="64770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32" name="Oval 631"/>
                  <p:cNvSpPr/>
                  <p:nvPr/>
                </p:nvSpPr>
                <p:spPr>
                  <a:xfrm>
                    <a:off x="57912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33" name="Oval 632"/>
                  <p:cNvSpPr/>
                  <p:nvPr/>
                </p:nvSpPr>
                <p:spPr>
                  <a:xfrm>
                    <a:off x="6008914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34" name="Oval 633"/>
                  <p:cNvSpPr/>
                  <p:nvPr/>
                </p:nvSpPr>
                <p:spPr>
                  <a:xfrm>
                    <a:off x="62484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626" name="Group 228"/>
                <p:cNvGrpSpPr>
                  <a:grpSpLocks noChangeAspect="1"/>
                </p:cNvGrpSpPr>
                <p:nvPr/>
              </p:nvGrpSpPr>
              <p:grpSpPr>
                <a:xfrm>
                  <a:off x="6320685" y="1251862"/>
                  <a:ext cx="493771" cy="115214"/>
                  <a:chOff x="5791200" y="1219200"/>
                  <a:chExt cx="838200" cy="152400"/>
                </a:xfrm>
              </p:grpSpPr>
              <p:sp>
                <p:nvSpPr>
                  <p:cNvPr id="627" name="Oval 626"/>
                  <p:cNvSpPr/>
                  <p:nvPr/>
                </p:nvSpPr>
                <p:spPr>
                  <a:xfrm>
                    <a:off x="64770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28" name="Oval 627"/>
                  <p:cNvSpPr/>
                  <p:nvPr/>
                </p:nvSpPr>
                <p:spPr>
                  <a:xfrm>
                    <a:off x="57912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29" name="Oval 628"/>
                  <p:cNvSpPr/>
                  <p:nvPr/>
                </p:nvSpPr>
                <p:spPr>
                  <a:xfrm>
                    <a:off x="6008914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630" name="Oval 629"/>
                  <p:cNvSpPr/>
                  <p:nvPr/>
                </p:nvSpPr>
                <p:spPr>
                  <a:xfrm>
                    <a:off x="6248400" y="1219200"/>
                    <a:ext cx="152400" cy="152400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  <p:sp>
            <p:nvSpPr>
              <p:cNvPr id="624" name="Rectangle 623"/>
              <p:cNvSpPr/>
              <p:nvPr/>
            </p:nvSpPr>
            <p:spPr>
              <a:xfrm>
                <a:off x="5715000" y="1121770"/>
                <a:ext cx="990600" cy="17362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63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618" name="Group 150"/>
            <p:cNvGrpSpPr>
              <a:grpSpLocks/>
            </p:cNvGrpSpPr>
            <p:nvPr/>
          </p:nvGrpSpPr>
          <p:grpSpPr>
            <a:xfrm>
              <a:off x="1992087" y="1524000"/>
              <a:ext cx="388315" cy="90636"/>
              <a:chOff x="6400800" y="1822268"/>
              <a:chExt cx="495300" cy="90636"/>
            </a:xfrm>
          </p:grpSpPr>
          <p:grpSp>
            <p:nvGrpSpPr>
              <p:cNvPr id="619" name="Group 148"/>
              <p:cNvGrpSpPr/>
              <p:nvPr/>
            </p:nvGrpSpPr>
            <p:grpSpPr>
              <a:xfrm>
                <a:off x="6455228" y="1822268"/>
                <a:ext cx="381000" cy="45720"/>
                <a:chOff x="6455228" y="1822268"/>
                <a:chExt cx="381000" cy="45720"/>
              </a:xfrm>
            </p:grpSpPr>
            <p:cxnSp>
              <p:nvCxnSpPr>
                <p:cNvPr id="621" name="Straight Connector 620"/>
                <p:cNvCxnSpPr/>
                <p:nvPr/>
              </p:nvCxnSpPr>
              <p:spPr>
                <a:xfrm>
                  <a:off x="6455228" y="1822268"/>
                  <a:ext cx="0" cy="4572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2" name="Straight Connector 621"/>
                <p:cNvCxnSpPr/>
                <p:nvPr/>
              </p:nvCxnSpPr>
              <p:spPr>
                <a:xfrm>
                  <a:off x="6836228" y="1822268"/>
                  <a:ext cx="0" cy="45720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0" name="Rectangle 619"/>
              <p:cNvSpPr/>
              <p:nvPr/>
            </p:nvSpPr>
            <p:spPr>
              <a:xfrm>
                <a:off x="6400800" y="1854382"/>
                <a:ext cx="495300" cy="58522"/>
              </a:xfrm>
              <a:prstGeom prst="rect">
                <a:avLst/>
              </a:prstGeom>
              <a:solidFill>
                <a:srgbClr val="FF0000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8954" y="3236536"/>
            <a:ext cx="4849645" cy="583753"/>
          </a:xfrm>
          <a:prstGeom prst="rect">
            <a:avLst/>
          </a:prstGeom>
        </p:spPr>
      </p:pic>
      <p:sp>
        <p:nvSpPr>
          <p:cNvPr id="948" name="Title 1"/>
          <p:cNvSpPr txBox="1">
            <a:spLocks/>
          </p:cNvSpPr>
          <p:nvPr/>
        </p:nvSpPr>
        <p:spPr>
          <a:xfrm>
            <a:off x="110250" y="134119"/>
            <a:ext cx="10515600" cy="33329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Dense MCP Scaling Vectors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72342" y="1485409"/>
            <a:ext cx="25163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Bump Pitch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Bridge Count &amp; Size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Active Bridge</a:t>
            </a:r>
          </a:p>
        </p:txBody>
      </p:sp>
      <p:pic>
        <p:nvPicPr>
          <p:cNvPr id="949" name="Picture 948"/>
          <p:cNvPicPr>
            <a:picLocks noChangeAspect="1"/>
          </p:cNvPicPr>
          <p:nvPr/>
        </p:nvPicPr>
        <p:blipFill rotWithShape="1">
          <a:blip r:embed="rId4"/>
          <a:srcRect t="18295"/>
          <a:stretch/>
        </p:blipFill>
        <p:spPr>
          <a:xfrm>
            <a:off x="2007782" y="4609229"/>
            <a:ext cx="4731988" cy="1110116"/>
          </a:xfrm>
          <a:prstGeom prst="rect">
            <a:avLst/>
          </a:prstGeom>
        </p:spPr>
      </p:pic>
      <p:sp>
        <p:nvSpPr>
          <p:cNvPr id="950" name="TextBox 949"/>
          <p:cNvSpPr txBox="1"/>
          <p:nvPr/>
        </p:nvSpPr>
        <p:spPr>
          <a:xfrm>
            <a:off x="7572342" y="3118589"/>
            <a:ext cx="4274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Die-Die &amp; Die-Package Bump Pitches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Tile Count</a:t>
            </a:r>
          </a:p>
        </p:txBody>
      </p:sp>
      <p:sp>
        <p:nvSpPr>
          <p:cNvPr id="951" name="TextBox 950"/>
          <p:cNvSpPr txBox="1"/>
          <p:nvPr/>
        </p:nvSpPr>
        <p:spPr>
          <a:xfrm>
            <a:off x="7572342" y="4691798"/>
            <a:ext cx="4274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Die-Die &amp; Die-Package Bump Pitches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Tile Count</a:t>
            </a:r>
          </a:p>
        </p:txBody>
      </p:sp>
    </p:spTree>
    <p:extLst>
      <p:ext uri="{BB962C8B-B14F-4D97-AF65-F5344CB8AC3E}">
        <p14:creationId xmlns:p14="http://schemas.microsoft.com/office/powerpoint/2010/main" val="50756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98" grpId="0"/>
      <p:bldP spid="383" grpId="0"/>
      <p:bldP spid="11" grpId="0"/>
      <p:bldP spid="950" grpId="0"/>
      <p:bldP spid="9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D4599210894844819642482A687CC3" ma:contentTypeVersion="0" ma:contentTypeDescription="Create a new document." ma:contentTypeScope="" ma:versionID="97d226b9b513c8e236a80b4ecb3d137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93396B-BAEC-4D45-A05C-9635D77083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402021-EAAC-4325-A0F0-7AE6BE1DB3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0D4B07E-0869-43C2-9EDE-63EE99758F97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13987</TotalTime>
  <Words>77</Words>
  <Application>Microsoft Macintosh PowerPoint</Application>
  <PresentationFormat>Widescreen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Office Theme</vt:lpstr>
      <vt:lpstr>Omni-Directional Interconnect (ODI) </vt:lpstr>
      <vt:lpstr>PowerPoint Presentation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Packaging for Heterogeneous Integration</dc:title>
  <dc:creator>Mahajan, Ravi V</dc:creator>
  <cp:keywords>CTPClassification=CTP_NT</cp:keywords>
  <cp:lastModifiedBy>Kau, Derchang</cp:lastModifiedBy>
  <cp:revision>375</cp:revision>
  <dcterms:created xsi:type="dcterms:W3CDTF">2018-10-18T20:39:04Z</dcterms:created>
  <dcterms:modified xsi:type="dcterms:W3CDTF">2020-12-16T16:51:47Z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0eda6315-27b8-4aa8-91e1-44d1a1d2104a</vt:lpwstr>
  </property>
  <property fmtid="{D5CDD505-2E9C-101B-9397-08002B2CF9AE}" pid="3" name="CTP_TimeStamp">
    <vt:lpwstr>2018-10-29 04:46:18Z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0x010100DCD4599210894844819642482A687CC3</vt:lpwstr>
  </property>
</Properties>
</file>