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337" r:id="rId2"/>
    <p:sldId id="2103813214" r:id="rId3"/>
    <p:sldId id="325" r:id="rId4"/>
    <p:sldId id="2103813209" r:id="rId5"/>
    <p:sldId id="2103813190" r:id="rId6"/>
    <p:sldId id="2103813181" r:id="rId7"/>
    <p:sldId id="329" r:id="rId8"/>
    <p:sldId id="2103813193" r:id="rId9"/>
    <p:sldId id="2103813215" r:id="rId10"/>
    <p:sldId id="2103813217" r:id="rId11"/>
    <p:sldId id="2103813216" r:id="rId12"/>
    <p:sldId id="2103813219" r:id="rId13"/>
    <p:sldId id="285" r:id="rId14"/>
    <p:sldId id="2103813218" r:id="rId15"/>
    <p:sldId id="328" r:id="rId16"/>
    <p:sldId id="2103813207" r:id="rId17"/>
    <p:sldId id="2103813206" r:id="rId18"/>
    <p:sldId id="2103813199" r:id="rId19"/>
    <p:sldId id="2103813201" r:id="rId20"/>
    <p:sldId id="2103813202" r:id="rId21"/>
    <p:sldId id="2103813203" r:id="rId22"/>
    <p:sldId id="2103813204" r:id="rId23"/>
    <p:sldId id="210381320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gisetty, Ramune" initials="NR" lastIdx="1" clrIdx="0">
    <p:extLst>
      <p:ext uri="{19B8F6BF-5375-455C-9EA6-DF929625EA0E}">
        <p15:presenceInfo xmlns:p15="http://schemas.microsoft.com/office/powerpoint/2012/main" userId="S-1-5-21-725345543-602162358-527237240-1455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E2F0D9"/>
    <a:srgbClr val="00B0F0"/>
    <a:srgbClr val="003C71"/>
    <a:srgbClr val="009900"/>
    <a:srgbClr val="44546A"/>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95053" autoAdjust="0"/>
  </p:normalViewPr>
  <p:slideViewPr>
    <p:cSldViewPr snapToGrid="0">
      <p:cViewPr varScale="1">
        <p:scale>
          <a:sx n="97" d="100"/>
          <a:sy n="97" d="100"/>
        </p:scale>
        <p:origin x="80" y="41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316B3-2E21-4E93-9652-05593A071C40}" type="datetimeFigureOut">
              <a:rPr lang="en-US" smtClean="0"/>
              <a:t>3/31/2020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9126E-6F16-45AA-A908-9A6AF20F25D7}" type="slidenum">
              <a:rPr lang="en-US" smtClean="0"/>
              <a:t>‹#›</a:t>
            </a:fld>
            <a:endParaRPr lang="en-US"/>
          </a:p>
        </p:txBody>
      </p:sp>
    </p:spTree>
    <p:extLst>
      <p:ext uri="{BB962C8B-B14F-4D97-AF65-F5344CB8AC3E}">
        <p14:creationId xmlns:p14="http://schemas.microsoft.com/office/powerpoint/2010/main" val="166010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smc.com/tsmcdotcom/PRListingNewsArchivesAction.do?action=detail&amp;newsid=THWQSTTHTH&amp;language=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9126E-6F16-45AA-A908-9A6AF20F25D7}" type="slidenum">
              <a:rPr lang="en-US" smtClean="0"/>
              <a:t>1</a:t>
            </a:fld>
            <a:endParaRPr lang="en-US"/>
          </a:p>
        </p:txBody>
      </p:sp>
    </p:spTree>
    <p:extLst>
      <p:ext uri="{BB962C8B-B14F-4D97-AF65-F5344CB8AC3E}">
        <p14:creationId xmlns:p14="http://schemas.microsoft.com/office/powerpoint/2010/main" val="3592037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ATTD </a:t>
            </a:r>
            <a:r>
              <a:rPr lang="en-US" sz="1200" kern="1200" dirty="0" err="1" smtClean="0">
                <a:solidFill>
                  <a:schemeClr val="tx1"/>
                </a:solidFill>
                <a:effectLst/>
                <a:latin typeface="+mn-lt"/>
                <a:ea typeface="+mn-ea"/>
                <a:cs typeface="+mn-cs"/>
              </a:rPr>
              <a:t>testchipThe</a:t>
            </a:r>
            <a:r>
              <a:rPr lang="en-US" sz="1200" kern="1200" dirty="0" smtClean="0">
                <a:solidFill>
                  <a:schemeClr val="tx1"/>
                </a:solidFill>
                <a:effectLst/>
                <a:latin typeface="+mn-lt"/>
                <a:ea typeface="+mn-ea"/>
                <a:cs typeface="+mn-cs"/>
              </a:rPr>
              <a:t> passive test chip (testing the FLI) is designed, taped out and fabricated. We are waiting on one last fabrication step before it can be assembled (special dicing).</a:t>
            </a:r>
          </a:p>
          <a:p>
            <a:pPr lvl="0"/>
            <a:r>
              <a:rPr lang="en-US" sz="1200" kern="1200" dirty="0" smtClean="0">
                <a:solidFill>
                  <a:schemeClr val="tx1"/>
                </a:solidFill>
                <a:effectLst/>
                <a:latin typeface="+mn-lt"/>
                <a:ea typeface="+mn-ea"/>
                <a:cs typeface="+mn-cs"/>
              </a:rPr>
              <a:t>I completed the initial design of the active test chip (device + ILD + FLI test) for both the top &amp; bottom dies (p1222/p1274 dies) but we are waiting on the tape-out process (validation, mask fracturing, approval of additional layers for dicing/test etc.).</a:t>
            </a:r>
          </a:p>
          <a:p>
            <a:pPr lvl="0"/>
            <a:r>
              <a:rPr lang="en-US" sz="1200" kern="1200" dirty="0" smtClean="0">
                <a:solidFill>
                  <a:schemeClr val="tx1"/>
                </a:solidFill>
                <a:effectLst/>
                <a:latin typeface="+mn-lt"/>
                <a:ea typeface="+mn-ea"/>
                <a:cs typeface="+mn-cs"/>
              </a:rPr>
              <a:t>Johanna and Shawna have the detailed timeline for the assembly. The high-level view is to have the active testing completed by Q1’21.</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D9126E-6F16-45AA-A908-9A6AF20F25D7}" type="slidenum">
              <a:rPr lang="en-US" smtClean="0"/>
              <a:t>11</a:t>
            </a:fld>
            <a:endParaRPr lang="en-US"/>
          </a:p>
        </p:txBody>
      </p:sp>
    </p:spTree>
    <p:extLst>
      <p:ext uri="{BB962C8B-B14F-4D97-AF65-F5344CB8AC3E}">
        <p14:creationId xmlns:p14="http://schemas.microsoft.com/office/powerpoint/2010/main" val="1377509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9126E-6F16-45AA-A908-9A6AF20F25D7}" type="slidenum">
              <a:rPr lang="en-US" smtClean="0"/>
              <a:t>14</a:t>
            </a:fld>
            <a:endParaRPr lang="en-US"/>
          </a:p>
        </p:txBody>
      </p:sp>
    </p:spTree>
    <p:extLst>
      <p:ext uri="{BB962C8B-B14F-4D97-AF65-F5344CB8AC3E}">
        <p14:creationId xmlns:p14="http://schemas.microsoft.com/office/powerpoint/2010/main" val="173613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8AE481-2FBE-4AA6-AF71-BB06A75F1ED9}" type="slidenum">
              <a:rPr lang="en-US" smtClean="0"/>
              <a:t>17</a:t>
            </a:fld>
            <a:endParaRPr lang="en-US"/>
          </a:p>
        </p:txBody>
      </p:sp>
    </p:spTree>
    <p:extLst>
      <p:ext uri="{BB962C8B-B14F-4D97-AF65-F5344CB8AC3E}">
        <p14:creationId xmlns:p14="http://schemas.microsoft.com/office/powerpoint/2010/main" val="231217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IPSG:  PESG and Testchip engineering</a:t>
            </a:r>
          </a:p>
          <a:p>
            <a:r>
              <a:rPr lang="en-US" dirty="0" smtClean="0"/>
              <a:t>XSI (</a:t>
            </a:r>
            <a:r>
              <a:rPr lang="en-US" dirty="0" err="1" smtClean="0"/>
              <a:t>codesign</a:t>
            </a:r>
            <a:r>
              <a:rPr lang="en-US" dirty="0" smtClean="0"/>
              <a:t>) has been aligned to MTL.  Kalyan is sponsoring.  Next week will be</a:t>
            </a:r>
            <a:r>
              <a:rPr lang="en-US" baseline="0" dirty="0" smtClean="0"/>
              <a:t> a review on that.</a:t>
            </a:r>
            <a:endParaRPr lang="en-US" dirty="0"/>
          </a:p>
        </p:txBody>
      </p:sp>
      <p:sp>
        <p:nvSpPr>
          <p:cNvPr id="4" name="Slide Number Placeholder 3"/>
          <p:cNvSpPr>
            <a:spLocks noGrp="1"/>
          </p:cNvSpPr>
          <p:nvPr>
            <p:ph type="sldNum" sz="quarter" idx="10"/>
          </p:nvPr>
        </p:nvSpPr>
        <p:spPr/>
        <p:txBody>
          <a:bodyPr/>
          <a:lstStyle/>
          <a:p>
            <a:fld id="{D8D9126E-6F16-45AA-A908-9A6AF20F25D7}" type="slidenum">
              <a:rPr lang="en-US" smtClean="0"/>
              <a:t>2</a:t>
            </a:fld>
            <a:endParaRPr lang="en-US"/>
          </a:p>
        </p:txBody>
      </p:sp>
    </p:spTree>
    <p:extLst>
      <p:ext uri="{BB962C8B-B14F-4D97-AF65-F5344CB8AC3E}">
        <p14:creationId xmlns:p14="http://schemas.microsoft.com/office/powerpoint/2010/main" val="337732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Silicon hotspot mitigation can be done through improved floor planning.  The HEAT tool can provide quick turn analysis for the TR phase and also be used to provide u-arch and SOC design guidelines.  GNR will pilot this tool to highlight SKUs that violate the design guidelines.  Need help to formalize the use of this tool among design teams. </a:t>
            </a:r>
          </a:p>
          <a:p>
            <a:endParaRPr lang="en-US" dirty="0"/>
          </a:p>
        </p:txBody>
      </p:sp>
      <p:sp>
        <p:nvSpPr>
          <p:cNvPr id="4" name="Slide Number Placeholder 3"/>
          <p:cNvSpPr>
            <a:spLocks noGrp="1"/>
          </p:cNvSpPr>
          <p:nvPr>
            <p:ph type="sldNum" sz="quarter" idx="10"/>
          </p:nvPr>
        </p:nvSpPr>
        <p:spPr/>
        <p:txBody>
          <a:bodyPr/>
          <a:lstStyle/>
          <a:p>
            <a:fld id="{D8D9126E-6F16-45AA-A908-9A6AF20F25D7}" type="slidenum">
              <a:rPr lang="en-US" smtClean="0"/>
              <a:t>3</a:t>
            </a:fld>
            <a:endParaRPr lang="en-US"/>
          </a:p>
        </p:txBody>
      </p:sp>
    </p:spTree>
    <p:extLst>
      <p:ext uri="{BB962C8B-B14F-4D97-AF65-F5344CB8AC3E}">
        <p14:creationId xmlns:p14="http://schemas.microsoft.com/office/powerpoint/2010/main" val="200028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9126E-6F16-45AA-A908-9A6AF20F25D7}" type="slidenum">
              <a:rPr lang="en-US" smtClean="0"/>
              <a:t>4</a:t>
            </a:fld>
            <a:endParaRPr lang="en-US"/>
          </a:p>
        </p:txBody>
      </p:sp>
    </p:spTree>
    <p:extLst>
      <p:ext uri="{BB962C8B-B14F-4D97-AF65-F5344CB8AC3E}">
        <p14:creationId xmlns:p14="http://schemas.microsoft.com/office/powerpoint/2010/main" val="417535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Is this an internal TSMC team?  I do not know, but I suspect.</a:t>
            </a:r>
            <a:r>
              <a:rPr lang="en-US" baseline="0" dirty="0" smtClean="0"/>
              <a:t>   Add another example ARM plus LIPINCON die2die PHY on COWOS.  Our strategy should be, take the Atom CPU core, pick a generic fabric like GNR, and build something to prove the concepts out.  Minimizing the explicit IP creation.  Allows us to explore the concepts of the max number of cores, etc.  We may also realize that there are design side changes that are needed.  </a:t>
            </a:r>
            <a:endParaRPr lang="en-US" dirty="0" smtClean="0"/>
          </a:p>
          <a:p>
            <a:r>
              <a:rPr lang="en-US" dirty="0" smtClean="0"/>
              <a:t>Our flows have become 3D capable.  No silicon escapes on LKF.</a:t>
            </a:r>
            <a:r>
              <a:rPr lang="en-US" baseline="0" dirty="0" smtClean="0"/>
              <a:t>  Expect no escapes on PVC.  </a:t>
            </a:r>
          </a:p>
          <a:p>
            <a:r>
              <a:rPr lang="en-US" baseline="0" dirty="0" smtClean="0"/>
              <a:t>Start with a passive/continuity TV to explore the DR space.  </a:t>
            </a:r>
          </a:p>
          <a:p>
            <a:r>
              <a:rPr lang="en-US" baseline="0" dirty="0" smtClean="0"/>
              <a:t>The SRAM TV doesn’t have any high speed circuits.  Ask Adel for this content.  </a:t>
            </a:r>
          </a:p>
          <a:p>
            <a:endParaRPr lang="en-US" baseline="0" dirty="0" smtClean="0"/>
          </a:p>
          <a:p>
            <a:r>
              <a:rPr lang="en-US" dirty="0" smtClean="0">
                <a:hlinkClick r:id="rId3"/>
              </a:rPr>
              <a:t>https://www.tsmc.com/tsmcdotcom/PRListingNewsArchivesAction.do?action=detail&amp;newsid=THWQSTTHTH&amp;language=E</a:t>
            </a:r>
            <a:endParaRPr lang="en-US" baseline="0" dirty="0" smtClean="0"/>
          </a:p>
          <a:p>
            <a:r>
              <a:rPr lang="en-US" sz="1200" b="0" i="0" kern="1200" dirty="0" smtClean="0">
                <a:solidFill>
                  <a:schemeClr val="tx1"/>
                </a:solidFill>
                <a:effectLst/>
                <a:latin typeface="+mn-lt"/>
                <a:ea typeface="+mn-ea"/>
                <a:cs typeface="+mn-cs"/>
              </a:rPr>
              <a:t>This single proof-of-concept chiplet system successfully demonstrates the key technologies for building an HPC System-On-Chip (SoC) with Arm-based cores operating at 4GHz in a 7nm </a:t>
            </a:r>
            <a:r>
              <a:rPr lang="en-US" sz="1200" b="0" i="0" kern="1200" dirty="0" err="1" smtClean="0">
                <a:solidFill>
                  <a:schemeClr val="tx1"/>
                </a:solidFill>
                <a:effectLst/>
                <a:latin typeface="+mn-lt"/>
                <a:ea typeface="+mn-ea"/>
                <a:cs typeface="+mn-cs"/>
              </a:rPr>
              <a:t>FinFET</a:t>
            </a:r>
            <a:r>
              <a:rPr lang="en-US" sz="1200" b="0" i="0" kern="1200" dirty="0" smtClean="0">
                <a:solidFill>
                  <a:schemeClr val="tx1"/>
                </a:solidFill>
                <a:effectLst/>
                <a:latin typeface="+mn-lt"/>
                <a:ea typeface="+mn-ea"/>
                <a:cs typeface="+mn-cs"/>
              </a:rPr>
              <a:t> process. The chiplet system also demonstrates for SoC designers an on-die, bi-directional interconnect mesh bus operating at 4GHz, and a chiplet design methodology connected by an 8Gb/s inter-chiplet interconnect over a TSMC CoWoS interposer.</a:t>
            </a:r>
          </a:p>
          <a:p>
            <a:r>
              <a:rPr lang="en-US" sz="1200" b="0" i="0" kern="1200" dirty="0" smtClean="0">
                <a:solidFill>
                  <a:schemeClr val="tx1"/>
                </a:solidFill>
                <a:effectLst/>
                <a:latin typeface="+mn-lt"/>
                <a:ea typeface="+mn-ea"/>
                <a:cs typeface="+mn-cs"/>
              </a:rPr>
              <a:t>Rather than the traditional SoC approach of combining every system component onto a single die, chiplet designs are optimized for modern HPC processors which partition large multi-core designs into smaller chipsets. This efficient approach enables functions to be split into smaller, separate dies which provide for the flexibility of producing each chiplet on different process technologies, as well as delivering better yields and overall cost effectiveness. And to ensure the highest levels of performance, chiplets must communicate with each other through dense, high-speed, high-bandwidth connections. To address this challenge, this chiplet system features a unique Low-voltage-IN-Package-</a:t>
            </a:r>
            <a:r>
              <a:rPr lang="en-US" sz="1200" b="0" i="0" kern="1200" dirty="0" err="1" smtClean="0">
                <a:solidFill>
                  <a:schemeClr val="tx1"/>
                </a:solidFill>
                <a:effectLst/>
                <a:latin typeface="+mn-lt"/>
                <a:ea typeface="+mn-ea"/>
                <a:cs typeface="+mn-cs"/>
              </a:rPr>
              <a:t>INterCONnect</a:t>
            </a:r>
            <a:r>
              <a:rPr lang="en-US" sz="1200" b="0" i="0" kern="1200" dirty="0" smtClean="0">
                <a:solidFill>
                  <a:schemeClr val="tx1"/>
                </a:solidFill>
                <a:effectLst/>
                <a:latin typeface="+mn-lt"/>
                <a:ea typeface="+mn-ea"/>
                <a:cs typeface="+mn-cs"/>
              </a:rPr>
              <a:t> (LIPINCON</a:t>
            </a:r>
            <a:r>
              <a:rPr lang="en-US" sz="1200" b="0" i="0" kern="1200" baseline="30000" dirty="0" smtClean="0">
                <a:solidFill>
                  <a:schemeClr val="tx1"/>
                </a:solidFill>
                <a:effectLst/>
                <a:latin typeface="+mn-lt"/>
                <a:ea typeface="+mn-ea"/>
                <a:cs typeface="+mn-cs"/>
              </a:rPr>
              <a:t>TM</a:t>
            </a:r>
            <a:r>
              <a:rPr lang="en-US" sz="1200" b="0" i="0" kern="1200" dirty="0" smtClean="0">
                <a:solidFill>
                  <a:schemeClr val="tx1"/>
                </a:solidFill>
                <a:effectLst/>
                <a:latin typeface="+mn-lt"/>
                <a:ea typeface="+mn-ea"/>
                <a:cs typeface="+mn-cs"/>
              </a:rPr>
              <a:t>) developed by TSMC which has reached data rates of 8Gb/s per pin with excellent power efficiency results.</a:t>
            </a:r>
          </a:p>
          <a:p>
            <a:r>
              <a:rPr lang="en-US" sz="1200" b="1" i="0" kern="1200" dirty="0" smtClean="0">
                <a:solidFill>
                  <a:schemeClr val="tx1"/>
                </a:solidFill>
                <a:effectLst/>
                <a:latin typeface="+mn-lt"/>
                <a:ea typeface="+mn-ea"/>
                <a:cs typeface="+mn-cs"/>
              </a:rPr>
              <a:t>Chiplet System Details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chiplet system is comprised of a dual-chiplet CoWoS implemented in 7nm, with each chiplet containing four Arm Cortex®-A72 processors and an on-die interconnect mesh bus. The die-to-die inter-chiplet connection features scalable 0.56pJ/bit (pico-Joules per bit) power efficiency, 1.6Tb/s/mm2 (terabits per second per square millimeter) bandwidth density, and 0.3V LIPINCON low-voltage interface achieving 8GT/s (Giga Transactions per second) and 320GB/s bandwidth. The chiplet system was taped out in December 2018, and produced in April 2019.</a:t>
            </a:r>
          </a:p>
          <a:p>
            <a:r>
              <a:rPr lang="en-US" sz="1200" b="0" i="0" kern="1200" dirty="0" smtClean="0">
                <a:solidFill>
                  <a:schemeClr val="tx1"/>
                </a:solidFill>
                <a:effectLst/>
                <a:latin typeface="+mn-lt"/>
                <a:ea typeface="+mn-ea"/>
                <a:cs typeface="+mn-cs"/>
              </a:rPr>
              <a:t>“This latest proof-of-concept with our longtime partner TSMC is an excellent foundation for future production-ready infrastructure SoC solutions which will integrate TSMC’s innovative advanced packaging technology with the unmatched flexibility and scalability of the Arm architecture,” said Drew Henry, Senior Vice President and General Manager of Arm’s Infrastructure Line of Business.</a:t>
            </a:r>
          </a:p>
          <a:p>
            <a:r>
              <a:rPr lang="en-US" sz="1200" b="0" i="0" kern="1200" dirty="0" smtClean="0">
                <a:solidFill>
                  <a:schemeClr val="tx1"/>
                </a:solidFill>
                <a:effectLst/>
                <a:latin typeface="+mn-lt"/>
                <a:ea typeface="+mn-ea"/>
                <a:cs typeface="+mn-cs"/>
              </a:rPr>
              <a:t>“This demonstration chip is an excellent showcase of the system integration capabilities we offer to our customers,” said Dr. Cliff </a:t>
            </a:r>
            <a:r>
              <a:rPr lang="en-US" sz="1200" b="0" i="0" kern="1200" dirty="0" err="1" smtClean="0">
                <a:solidFill>
                  <a:schemeClr val="tx1"/>
                </a:solidFill>
                <a:effectLst/>
                <a:latin typeface="+mn-lt"/>
                <a:ea typeface="+mn-ea"/>
                <a:cs typeface="+mn-cs"/>
              </a:rPr>
              <a:t>Hou</a:t>
            </a:r>
            <a:r>
              <a:rPr lang="en-US" sz="1200" b="0" i="0" kern="1200" dirty="0" smtClean="0">
                <a:solidFill>
                  <a:schemeClr val="tx1"/>
                </a:solidFill>
                <a:effectLst/>
                <a:latin typeface="+mn-lt"/>
                <a:ea typeface="+mn-ea"/>
                <a:cs typeface="+mn-cs"/>
              </a:rPr>
              <a:t>, Vice President of Technology Development for TSMC. “TSMC’s CoWoS advanced packaging technology and LIPINCON inter-chiplet interface enable customers to partition large multi-core designs into smaller chiplets that deliver better yield and better economics. This Arm and TSMC collaboration further unleashes our customers’ innovations in high-performance SoC design for cloud-to-edge infrastructure applications.”</a:t>
            </a:r>
          </a:p>
          <a:p>
            <a:endParaRPr lang="en-US" dirty="0"/>
          </a:p>
        </p:txBody>
      </p:sp>
      <p:sp>
        <p:nvSpPr>
          <p:cNvPr id="4" name="Slide Number Placeholder 3"/>
          <p:cNvSpPr>
            <a:spLocks noGrp="1"/>
          </p:cNvSpPr>
          <p:nvPr>
            <p:ph type="sldNum" sz="quarter" idx="10"/>
          </p:nvPr>
        </p:nvSpPr>
        <p:spPr/>
        <p:txBody>
          <a:bodyPr/>
          <a:lstStyle/>
          <a:p>
            <a:fld id="{D8D9126E-6F16-45AA-A908-9A6AF20F25D7}" type="slidenum">
              <a:rPr lang="en-US" smtClean="0"/>
              <a:t>5</a:t>
            </a:fld>
            <a:endParaRPr lang="en-US"/>
          </a:p>
        </p:txBody>
      </p:sp>
    </p:spTree>
    <p:extLst>
      <p:ext uri="{BB962C8B-B14F-4D97-AF65-F5344CB8AC3E}">
        <p14:creationId xmlns:p14="http://schemas.microsoft.com/office/powerpoint/2010/main" val="150820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Charter for reference</a:t>
            </a:r>
            <a:r>
              <a:rPr lang="en-US" baseline="0" dirty="0" smtClean="0"/>
              <a:t> flow would be in PESG</a:t>
            </a:r>
            <a:endParaRPr lang="en-US" dirty="0" smtClean="0"/>
          </a:p>
          <a:p>
            <a:r>
              <a:rPr lang="en-US" dirty="0" smtClean="0"/>
              <a:t>General shuttles focused on IP development, not for 3D learnings</a:t>
            </a:r>
          </a:p>
          <a:p>
            <a:r>
              <a:rPr lang="en-US" dirty="0" smtClean="0"/>
              <a:t>How do you plan</a:t>
            </a:r>
            <a:r>
              <a:rPr lang="en-US" baseline="0" dirty="0" smtClean="0"/>
              <a:t> a reticle so a die can be converted for 3D</a:t>
            </a:r>
          </a:p>
          <a:p>
            <a:r>
              <a:rPr lang="en-US" baseline="0" dirty="0" smtClean="0"/>
              <a:t>Reference flow used to be offered to ICF customers.  Do not have a good TFM for a stacked die.  Have not worked closely with EDA.  From project to project we learn from each other.  Need to prioritize and resource this.</a:t>
            </a:r>
            <a:endParaRPr lang="en-US" dirty="0"/>
          </a:p>
        </p:txBody>
      </p:sp>
      <p:sp>
        <p:nvSpPr>
          <p:cNvPr id="4" name="Slide Number Placeholder 3"/>
          <p:cNvSpPr>
            <a:spLocks noGrp="1"/>
          </p:cNvSpPr>
          <p:nvPr>
            <p:ph type="sldNum" sz="quarter" idx="10"/>
          </p:nvPr>
        </p:nvSpPr>
        <p:spPr/>
        <p:txBody>
          <a:bodyPr/>
          <a:lstStyle/>
          <a:p>
            <a:fld id="{D8D9126E-6F16-45AA-A908-9A6AF20F25D7}" type="slidenum">
              <a:rPr lang="en-US" smtClean="0"/>
              <a:t>6</a:t>
            </a:fld>
            <a:endParaRPr lang="en-US"/>
          </a:p>
        </p:txBody>
      </p:sp>
    </p:spTree>
    <p:extLst>
      <p:ext uri="{BB962C8B-B14F-4D97-AF65-F5344CB8AC3E}">
        <p14:creationId xmlns:p14="http://schemas.microsoft.com/office/powerpoint/2010/main" val="1110153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add Oyster Bay as intercept for IOTG</a:t>
            </a:r>
          </a:p>
          <a:p>
            <a:r>
              <a:rPr lang="en-US" sz="1200" kern="1200" dirty="0" smtClean="0">
                <a:solidFill>
                  <a:schemeClr val="tx1"/>
                </a:solidFill>
                <a:effectLst/>
                <a:latin typeface="+mn-lt"/>
                <a:ea typeface="+mn-ea"/>
                <a:cs typeface="+mn-cs"/>
              </a:rPr>
              <a:t>End to End connectivity verification (avoid CPX4 issue) on XSI deployment on track for WW13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you want me to send AMD / Qualcomm example?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D9126E-6F16-45AA-A908-9A6AF20F25D7}" type="slidenum">
              <a:rPr lang="en-US" smtClean="0"/>
              <a:t>7</a:t>
            </a:fld>
            <a:endParaRPr lang="en-US"/>
          </a:p>
        </p:txBody>
      </p:sp>
    </p:spTree>
    <p:extLst>
      <p:ext uri="{BB962C8B-B14F-4D97-AF65-F5344CB8AC3E}">
        <p14:creationId xmlns:p14="http://schemas.microsoft.com/office/powerpoint/2010/main" val="395193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825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Piece that is missing:  who sets</a:t>
            </a:r>
            <a:r>
              <a:rPr lang="en-US" sz="1200" kern="1200" baseline="0" dirty="0">
                <a:solidFill>
                  <a:schemeClr val="tx1"/>
                </a:solidFill>
                <a:effectLst/>
                <a:latin typeface="+mn-lt"/>
                <a:ea typeface="+mn-ea"/>
                <a:cs typeface="+mn-cs"/>
              </a:rPr>
              <a:t> the design rules.  Scratch PDK -.1 for early use.  OPC, </a:t>
            </a:r>
            <a:r>
              <a:rPr lang="en-US" sz="1200" kern="1200" baseline="0" dirty="0" err="1">
                <a:solidFill>
                  <a:schemeClr val="tx1"/>
                </a:solidFill>
                <a:effectLst/>
                <a:latin typeface="+mn-lt"/>
                <a:ea typeface="+mn-ea"/>
                <a:cs typeface="+mn-cs"/>
              </a:rPr>
              <a:t>litho</a:t>
            </a:r>
            <a:r>
              <a:rPr lang="en-US" sz="1200" kern="1200" baseline="0" dirty="0">
                <a:solidFill>
                  <a:schemeClr val="tx1"/>
                </a:solidFill>
                <a:effectLst/>
                <a:latin typeface="+mn-lt"/>
                <a:ea typeface="+mn-ea"/>
                <a:cs typeface="+mn-cs"/>
              </a:rPr>
              <a:t>, fab support, etc.  Doug: Need resourcing from LTD as well.  Currently this is a secondary item.  Not in the key deliverables to deliver to product.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Design wants to be able to ignore this, focus on the</a:t>
            </a:r>
            <a:r>
              <a:rPr lang="en-US" sz="1200" kern="1200" baseline="0" dirty="0">
                <a:solidFill>
                  <a:schemeClr val="tx1"/>
                </a:solidFill>
                <a:effectLst/>
                <a:latin typeface="+mn-lt"/>
                <a:ea typeface="+mn-ea"/>
                <a:cs typeface="+mn-cs"/>
              </a:rPr>
              <a:t> important part of the design, want all the other connections to not get in the way.  They want tight pitch because they think it won’t impact the IP.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FLI design rules: </a:t>
            </a:r>
          </a:p>
          <a:p>
            <a:pPr lvl="1"/>
            <a:r>
              <a:rPr lang="en-US" sz="1200" kern="1200" dirty="0">
                <a:solidFill>
                  <a:schemeClr val="tx1"/>
                </a:solidFill>
                <a:effectLst/>
                <a:latin typeface="+mn-lt"/>
                <a:ea typeface="+mn-ea"/>
                <a:cs typeface="+mn-cs"/>
              </a:rPr>
              <a:t>Current top metals design rules does not allow 10 um pitch. We worked with PTD to enable those and verified that they can be fabricated through our passive test chips.</a:t>
            </a:r>
          </a:p>
          <a:p>
            <a:pPr lvl="1"/>
            <a:r>
              <a:rPr lang="en-US" sz="1200" kern="1200" dirty="0">
                <a:solidFill>
                  <a:schemeClr val="tx1"/>
                </a:solidFill>
                <a:effectLst/>
                <a:latin typeface="+mn-lt"/>
                <a:ea typeface="+mn-ea"/>
                <a:cs typeface="+mn-cs"/>
              </a:rPr>
              <a:t>However, those will need to be qualified for production (i.e. reliability, yield, ROI etc.)</a:t>
            </a:r>
          </a:p>
          <a:p>
            <a:pPr lvl="1"/>
            <a:r>
              <a:rPr lang="en-US" sz="1200" kern="1200" dirty="0">
                <a:solidFill>
                  <a:schemeClr val="tx1"/>
                </a:solidFill>
                <a:effectLst/>
                <a:latin typeface="+mn-lt"/>
                <a:ea typeface="+mn-ea"/>
                <a:cs typeface="+mn-cs"/>
              </a:rPr>
              <a:t>PTD helped us develop an initial validation </a:t>
            </a:r>
            <a:r>
              <a:rPr lang="en-US" sz="1200" kern="1200" dirty="0" err="1">
                <a:solidFill>
                  <a:schemeClr val="tx1"/>
                </a:solidFill>
                <a:effectLst/>
                <a:latin typeface="+mn-lt"/>
                <a:ea typeface="+mn-ea"/>
                <a:cs typeface="+mn-cs"/>
              </a:rPr>
              <a:t>runset</a:t>
            </a:r>
            <a:r>
              <a:rPr lang="en-US" sz="1200" kern="1200" dirty="0">
                <a:solidFill>
                  <a:schemeClr val="tx1"/>
                </a:solidFill>
                <a:effectLst/>
                <a:latin typeface="+mn-lt"/>
                <a:ea typeface="+mn-ea"/>
                <a:cs typeface="+mn-cs"/>
              </a:rPr>
              <a:t> for these design rules that were used for validating the passive test chip.</a:t>
            </a:r>
          </a:p>
          <a:p>
            <a:pPr lvl="1"/>
            <a:r>
              <a:rPr lang="en-US" sz="1200" kern="1200" dirty="0">
                <a:solidFill>
                  <a:schemeClr val="tx1"/>
                </a:solidFill>
                <a:effectLst/>
                <a:latin typeface="+mn-lt"/>
                <a:ea typeface="+mn-ea"/>
                <a:cs typeface="+mn-cs"/>
              </a:rPr>
              <a:t>Similar design rules are used for the active test chip (slightly more aggressive)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Fine pitch conversion flow:</a:t>
            </a:r>
          </a:p>
          <a:p>
            <a:pPr lvl="1"/>
            <a:r>
              <a:rPr lang="en-US" sz="1200" kern="1200" dirty="0">
                <a:solidFill>
                  <a:schemeClr val="tx1"/>
                </a:solidFill>
                <a:effectLst/>
                <a:latin typeface="+mn-lt"/>
                <a:ea typeface="+mn-ea"/>
                <a:cs typeface="+mn-cs"/>
              </a:rPr>
              <a:t>None available. I could not find an existing automation tool that allows inputting the coarse pitch design and getting the fine pitch design in a meaningful manner (just arraying the bump pattern does not work).</a:t>
            </a:r>
          </a:p>
          <a:p>
            <a:pPr lvl="1"/>
            <a:r>
              <a:rPr lang="en-US" sz="1200" kern="1200" dirty="0">
                <a:solidFill>
                  <a:schemeClr val="tx1"/>
                </a:solidFill>
                <a:effectLst/>
                <a:latin typeface="+mn-lt"/>
                <a:ea typeface="+mn-ea"/>
                <a:cs typeface="+mn-cs"/>
              </a:rPr>
              <a:t>I developed my own tool that does that (it even worked for another EMIB design with relatively small modifications). I don’t think there is a commercial tool that does that either.</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Some design details (through previous analysis or active test chip):</a:t>
            </a:r>
          </a:p>
          <a:p>
            <a:pPr lvl="1"/>
            <a:r>
              <a:rPr lang="en-US" sz="1200" kern="1200" dirty="0">
                <a:solidFill>
                  <a:schemeClr val="tx1"/>
                </a:solidFill>
                <a:effectLst/>
                <a:latin typeface="+mn-lt"/>
                <a:ea typeface="+mn-ea"/>
                <a:cs typeface="+mn-cs"/>
              </a:rPr>
              <a:t>Power traces away from D2D IO IPs are wide and do not benefit much from fine pitch but they benefit from hybrid bonding due to higher Imax per bump and lower bump resistance. </a:t>
            </a:r>
          </a:p>
          <a:p>
            <a:pPr lvl="1"/>
            <a:r>
              <a:rPr lang="en-US" sz="1200" kern="1200" dirty="0">
                <a:solidFill>
                  <a:schemeClr val="tx1"/>
                </a:solidFill>
                <a:effectLst/>
                <a:latin typeface="+mn-lt"/>
                <a:ea typeface="+mn-ea"/>
                <a:cs typeface="+mn-cs"/>
              </a:rPr>
              <a:t>Lead-way routing gets significantly shorter with fine pitch (and thus lower power). This makes the ESD contribution more significant as the pitch gets smaller. </a:t>
            </a:r>
          </a:p>
          <a:p>
            <a:pPr lvl="1"/>
            <a:r>
              <a:rPr lang="en-US" sz="1200" kern="1200" dirty="0">
                <a:solidFill>
                  <a:schemeClr val="tx1"/>
                </a:solidFill>
                <a:effectLst/>
                <a:latin typeface="+mn-lt"/>
                <a:ea typeface="+mn-ea"/>
                <a:cs typeface="+mn-cs"/>
              </a:rPr>
              <a:t>There is no flow for checking die stacking nets/design rules (based on discussions with LKF teams and with SRAM XCHIP designers). Both teams used custom scripts. This is our plan as well for the scaled SRAM XCHIP.</a:t>
            </a:r>
          </a:p>
          <a:p>
            <a:endParaRPr lang="en-US" dirty="0"/>
          </a:p>
        </p:txBody>
      </p:sp>
      <p:sp>
        <p:nvSpPr>
          <p:cNvPr id="4" name="Slide Number Placeholder 3"/>
          <p:cNvSpPr>
            <a:spLocks noGrp="1"/>
          </p:cNvSpPr>
          <p:nvPr>
            <p:ph type="sldNum" sz="quarter" idx="10"/>
          </p:nvPr>
        </p:nvSpPr>
        <p:spPr/>
        <p:txBody>
          <a:bodyPr/>
          <a:lstStyle/>
          <a:p>
            <a:fld id="{D8D9126E-6F16-45AA-A908-9A6AF20F25D7}" type="slidenum">
              <a:rPr lang="en-US" smtClean="0"/>
              <a:t>10</a:t>
            </a:fld>
            <a:endParaRPr lang="en-US"/>
          </a:p>
        </p:txBody>
      </p:sp>
    </p:spTree>
    <p:extLst>
      <p:ext uri="{BB962C8B-B14F-4D97-AF65-F5344CB8AC3E}">
        <p14:creationId xmlns:p14="http://schemas.microsoft.com/office/powerpoint/2010/main" val="102128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INTEL CONFIDENTIAL</a:t>
            </a:r>
          </a:p>
        </p:txBody>
      </p:sp>
      <p:sp>
        <p:nvSpPr>
          <p:cNvPr id="6" name="Slide Number Placeholder 5"/>
          <p:cNvSpPr>
            <a:spLocks noGrp="1"/>
          </p:cNvSpPr>
          <p:nvPr>
            <p:ph type="sldNum" sz="quarter" idx="12"/>
          </p:nvPr>
        </p:nvSpPr>
        <p:spPr/>
        <p:txBody>
          <a:bodyPr/>
          <a:lstStyle/>
          <a:p>
            <a:fld id="{E5531ED6-EE28-443E-88D8-BB07E9654E04}" type="slidenum">
              <a:rPr lang="en-US" smtClean="0"/>
              <a:t>‹#›</a:t>
            </a:fld>
            <a:endParaRPr lang="en-US"/>
          </a:p>
        </p:txBody>
      </p:sp>
    </p:spTree>
    <p:extLst>
      <p:ext uri="{BB962C8B-B14F-4D97-AF65-F5344CB8AC3E}">
        <p14:creationId xmlns:p14="http://schemas.microsoft.com/office/powerpoint/2010/main" val="166850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INTEL CONFIDENTIAL</a:t>
            </a:r>
          </a:p>
        </p:txBody>
      </p:sp>
      <p:sp>
        <p:nvSpPr>
          <p:cNvPr id="6" name="Slide Number Placeholder 5"/>
          <p:cNvSpPr>
            <a:spLocks noGrp="1"/>
          </p:cNvSpPr>
          <p:nvPr>
            <p:ph type="sldNum" sz="quarter" idx="12"/>
          </p:nvPr>
        </p:nvSpPr>
        <p:spPr/>
        <p:txBody>
          <a:bodyPr/>
          <a:lstStyle/>
          <a:p>
            <a:fld id="{E5531ED6-EE28-443E-88D8-BB07E9654E04}" type="slidenum">
              <a:rPr lang="en-US" smtClean="0"/>
              <a:t>‹#›</a:t>
            </a:fld>
            <a:endParaRPr lang="en-US"/>
          </a:p>
        </p:txBody>
      </p:sp>
    </p:spTree>
    <p:extLst>
      <p:ext uri="{BB962C8B-B14F-4D97-AF65-F5344CB8AC3E}">
        <p14:creationId xmlns:p14="http://schemas.microsoft.com/office/powerpoint/2010/main" val="159101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INTEL CONFIDENTIAL</a:t>
            </a:r>
          </a:p>
        </p:txBody>
      </p:sp>
      <p:sp>
        <p:nvSpPr>
          <p:cNvPr id="5" name="Slide Number Placeholder 4"/>
          <p:cNvSpPr>
            <a:spLocks noGrp="1"/>
          </p:cNvSpPr>
          <p:nvPr>
            <p:ph type="sldNum" sz="quarter" idx="12"/>
          </p:nvPr>
        </p:nvSpPr>
        <p:spPr/>
        <p:txBody>
          <a:bodyPr/>
          <a:lstStyle/>
          <a:p>
            <a:fld id="{E5531ED6-EE28-443E-88D8-BB07E9654E04}" type="slidenum">
              <a:rPr lang="en-US" smtClean="0"/>
              <a:t>‹#›</a:t>
            </a:fld>
            <a:endParaRPr lang="en-US"/>
          </a:p>
        </p:txBody>
      </p:sp>
    </p:spTree>
    <p:extLst>
      <p:ext uri="{BB962C8B-B14F-4D97-AF65-F5344CB8AC3E}">
        <p14:creationId xmlns:p14="http://schemas.microsoft.com/office/powerpoint/2010/main" val="1563784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a:effectLst/>
      </p:grpSpPr>
      <p:sp>
        <p:nvSpPr>
          <p:cNvPr id="6" name="Slide Number Placeholder 5"/>
          <p:cNvSpPr>
            <a:spLocks noGrp="1"/>
          </p:cNvSpPr>
          <p:nvPr>
            <p:ph type="sldNum" sz="quarter" idx="12"/>
          </p:nvPr>
        </p:nvSpPr>
        <p:spPr>
          <a:xfrm>
            <a:off x="9454057" y="6356351"/>
            <a:ext cx="2743200" cy="365125"/>
          </a:xfrm>
          <a:prstGeom prst="rect">
            <a:avLst/>
          </a:prstGeom>
          <a:effectLst/>
        </p:spPr>
        <p:txBody>
          <a:bodyPr/>
          <a:lstStyle/>
          <a:p>
            <a:fld id="{EE2556C5-CE8C-6547-B838-EA80C61A4AF7}" type="slidenum">
              <a:rPr lang="en-US" smtClean="0">
                <a:effectLst/>
              </a:rPr>
              <a:t>‹#›</a:t>
            </a:fld>
            <a:endParaRPr lang="en-US">
              <a:effectLst/>
            </a:endParaRPr>
          </a:p>
        </p:txBody>
      </p:sp>
      <p:sp>
        <p:nvSpPr>
          <p:cNvPr id="7" name="Title 6"/>
          <p:cNvSpPr>
            <a:spLocks noGrp="1"/>
          </p:cNvSpPr>
          <p:nvPr>
            <p:ph type="title" hasCustomPrompt="1"/>
          </p:nvPr>
        </p:nvSpPr>
        <p:spPr>
          <a:xfrm>
            <a:off x="607484" y="97536"/>
            <a:ext cx="10972800" cy="1158240"/>
          </a:xfrm>
          <a:effectLst/>
        </p:spPr>
        <p:txBody>
          <a:bodyPr/>
          <a:lstStyle>
            <a:lvl1pPr>
              <a:defRPr b="0" i="0" baseline="0">
                <a:solidFill>
                  <a:srgbClr val="002060"/>
                </a:solidFill>
                <a:effectLst/>
                <a:latin typeface="Intel Clear"/>
                <a:cs typeface="Intel Clear"/>
              </a:defRPr>
            </a:lvl1pPr>
          </a:lstStyle>
          <a:p>
            <a:r>
              <a:rPr lang="en-US" dirty="0">
                <a:effectLst/>
              </a:rPr>
              <a:t>28pt Intel Clear Headline</a:t>
            </a:r>
          </a:p>
        </p:txBody>
      </p:sp>
      <p:sp>
        <p:nvSpPr>
          <p:cNvPr id="9" name="Content Placeholder 8"/>
          <p:cNvSpPr>
            <a:spLocks noGrp="1"/>
          </p:cNvSpPr>
          <p:nvPr>
            <p:ph sz="quarter" idx="13" hasCustomPrompt="1"/>
          </p:nvPr>
        </p:nvSpPr>
        <p:spPr>
          <a:xfrm>
            <a:off x="607485" y="1604435"/>
            <a:ext cx="10970683" cy="4567767"/>
          </a:xfrm>
          <a:effectLst/>
        </p:spPr>
        <p:txBody>
          <a:bodyPr/>
          <a:lstStyle>
            <a:lvl1pPr>
              <a:defRPr>
                <a:solidFill>
                  <a:srgbClr val="002060"/>
                </a:solidFill>
                <a:effectLst/>
              </a:defRPr>
            </a:lvl1pPr>
            <a:lvl2pPr>
              <a:defRPr sz="2400">
                <a:solidFill>
                  <a:srgbClr val="002060"/>
                </a:solidFill>
                <a:effectLst/>
              </a:defRPr>
            </a:lvl2pPr>
            <a:lvl3pPr>
              <a:defRPr sz="2400">
                <a:solidFill>
                  <a:srgbClr val="002060"/>
                </a:solidFill>
                <a:effectLst/>
              </a:defRPr>
            </a:lvl3pPr>
            <a:lvl4pPr>
              <a:defRPr sz="2133">
                <a:solidFill>
                  <a:srgbClr val="002060"/>
                </a:solidFill>
                <a:effectLst/>
              </a:defRPr>
            </a:lvl4pPr>
            <a:lvl5pPr>
              <a:defRPr>
                <a:solidFill>
                  <a:srgbClr val="002060"/>
                </a:solidFill>
              </a:defRPr>
            </a:lvl5pPr>
          </a:lstStyle>
          <a:p>
            <a:pPr lvl="0"/>
            <a:r>
              <a:rPr lang="en-US">
                <a:effectLst/>
              </a:rPr>
              <a:t>18pt Intel Clear body text</a:t>
            </a:r>
          </a:p>
          <a:p>
            <a:pPr lvl="1"/>
            <a:r>
              <a:rPr lang="en-US">
                <a:effectLst/>
              </a:rPr>
              <a:t>18pt Intel Clear bullet one</a:t>
            </a:r>
          </a:p>
          <a:p>
            <a:pPr lvl="2"/>
            <a:r>
              <a:rPr lang="en-US">
                <a:effectLst/>
              </a:rPr>
              <a:t>18pt Intel Clear sub-bullet</a:t>
            </a:r>
          </a:p>
          <a:p>
            <a:pPr lvl="3"/>
            <a:r>
              <a:rPr lang="en-US">
                <a:effectLst/>
              </a:rPr>
              <a:t>16pt Intel Clear fourth level</a:t>
            </a:r>
          </a:p>
          <a:p>
            <a:pPr lvl="4"/>
            <a:r>
              <a:rPr lang="en-US">
                <a:effectLst/>
              </a:rPr>
              <a:t>14pt Intel Clear fifth level</a:t>
            </a:r>
          </a:p>
        </p:txBody>
      </p:sp>
      <p:sp>
        <p:nvSpPr>
          <p:cNvPr id="5" name="Footer Placeholder 4"/>
          <p:cNvSpPr>
            <a:spLocks noGrp="1"/>
          </p:cNvSpPr>
          <p:nvPr>
            <p:ph type="ftr" sz="quarter" idx="11"/>
          </p:nvPr>
        </p:nvSpPr>
        <p:spPr>
          <a:xfrm>
            <a:off x="4038600" y="6410140"/>
            <a:ext cx="4114800" cy="365125"/>
          </a:xfrm>
        </p:spPr>
        <p:txBody>
          <a:bodyPr/>
          <a:lstStyle/>
          <a:p>
            <a:r>
              <a:rPr lang="en-US"/>
              <a:t>INTEL CONFIDENTIAL</a:t>
            </a:r>
          </a:p>
        </p:txBody>
      </p:sp>
    </p:spTree>
    <p:extLst>
      <p:ext uri="{BB962C8B-B14F-4D97-AF65-F5344CB8AC3E}">
        <p14:creationId xmlns:p14="http://schemas.microsoft.com/office/powerpoint/2010/main" val="38780507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8254" y="6511163"/>
            <a:ext cx="2844800" cy="138499"/>
          </a:xfrm>
          <a:prstGeom prst="rect">
            <a:avLst/>
          </a:prstGeom>
        </p:spPr>
        <p:txBody>
          <a:bodyPr/>
          <a:lstStyle/>
          <a:p>
            <a:pPr defTabSz="457200"/>
            <a:endParaRPr lang="en-US" dirty="0">
              <a:solidFill>
                <a:prstClr val="black"/>
              </a:solidFill>
            </a:endParaRPr>
          </a:p>
        </p:txBody>
      </p:sp>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7160386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effectLst/>
              </a:rPr>
              <a:t>28pt Intel Clear Headline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1014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INTEL CONFIDENTIAL</a:t>
            </a:r>
          </a:p>
        </p:txBody>
      </p:sp>
      <p:sp>
        <p:nvSpPr>
          <p:cNvPr id="6" name="Slide Number Placeholder 5"/>
          <p:cNvSpPr>
            <a:spLocks noGrp="1"/>
          </p:cNvSpPr>
          <p:nvPr>
            <p:ph type="sldNum" sz="quarter" idx="4"/>
          </p:nvPr>
        </p:nvSpPr>
        <p:spPr>
          <a:xfrm>
            <a:off x="8610600" y="641014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31ED6-EE28-443E-88D8-BB07E9654E04}" type="slidenum">
              <a:rPr lang="en-US" smtClean="0"/>
              <a:t>‹#›</a:t>
            </a:fld>
            <a:endParaRPr lang="en-US"/>
          </a:p>
        </p:txBody>
      </p:sp>
    </p:spTree>
    <p:extLst>
      <p:ext uri="{BB962C8B-B14F-4D97-AF65-F5344CB8AC3E}">
        <p14:creationId xmlns:p14="http://schemas.microsoft.com/office/powerpoint/2010/main" val="2390514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 id="2147483677" r:id="rId5"/>
  </p:sldLayoutIdLst>
  <p:hf hdr="0" dt="0"/>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news.synopsys.com/2018-10-03-Synopsys-Design-Platform-Enabled-for-TSMCs-Multi-die-3D-IC-Advanced-Packaging-Technologi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23.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19.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slide" Target="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57584"/>
            <a:ext cx="9144000" cy="2387600"/>
          </a:xfrm>
          <a:effectLst/>
        </p:spPr>
        <p:txBody>
          <a:bodyPr vert="horz" lIns="91440" tIns="45720" rIns="91440" bIns="45720" rtlCol="0" anchor="ctr">
            <a:normAutofit/>
          </a:bodyPr>
          <a:lstStyle/>
          <a:p>
            <a:r>
              <a:rPr lang="en-US" sz="4400" b="1" dirty="0">
                <a:latin typeface="Intel Clear"/>
                <a:cs typeface="Intel Clear"/>
              </a:rPr>
              <a:t>Co-optimization </a:t>
            </a:r>
            <a:r>
              <a:rPr lang="en-US" sz="4400" b="1" dirty="0" smtClean="0">
                <a:latin typeface="Intel Clear"/>
                <a:cs typeface="Intel Clear"/>
              </a:rPr>
              <a:t>Pipeline</a:t>
            </a:r>
            <a:br>
              <a:rPr lang="en-US" sz="4400" b="1" dirty="0" smtClean="0">
                <a:latin typeface="Intel Clear"/>
                <a:cs typeface="Intel Clear"/>
              </a:rPr>
            </a:br>
            <a:r>
              <a:rPr lang="en-US" sz="2800" b="1" dirty="0" smtClean="0">
                <a:latin typeface="Intel Clear"/>
                <a:cs typeface="Intel Clear"/>
              </a:rPr>
              <a:t>3-5 year horizon</a:t>
            </a:r>
            <a:endParaRPr lang="en-US" sz="2800" b="1" dirty="0">
              <a:latin typeface="Intel Clear"/>
              <a:cs typeface="Intel Clear"/>
            </a:endParaRPr>
          </a:p>
        </p:txBody>
      </p:sp>
      <p:sp>
        <p:nvSpPr>
          <p:cNvPr id="3" name="Subtitle 2"/>
          <p:cNvSpPr>
            <a:spLocks noGrp="1"/>
          </p:cNvSpPr>
          <p:nvPr>
            <p:ph type="subTitle" idx="1"/>
          </p:nvPr>
        </p:nvSpPr>
        <p:spPr>
          <a:xfrm>
            <a:off x="1524000" y="2779817"/>
            <a:ext cx="9144000" cy="1655762"/>
          </a:xfrm>
        </p:spPr>
        <p:txBody>
          <a:bodyPr>
            <a:noAutofit/>
          </a:bodyPr>
          <a:lstStyle/>
          <a:p>
            <a:r>
              <a:rPr lang="en-US" sz="2800" b="1" dirty="0" smtClean="0"/>
              <a:t>Q1’20 TD </a:t>
            </a:r>
            <a:r>
              <a:rPr lang="en-US" sz="2800" b="1" dirty="0"/>
              <a:t>BU Update</a:t>
            </a:r>
          </a:p>
          <a:p>
            <a:r>
              <a:rPr lang="en-US" sz="2000" b="1" dirty="0"/>
              <a:t>Ramune </a:t>
            </a:r>
            <a:r>
              <a:rPr lang="en-US" sz="2000" b="1" dirty="0" smtClean="0"/>
              <a:t>Nagisetty, Vivek Rajan, Nick Kuhlman</a:t>
            </a:r>
          </a:p>
          <a:p>
            <a:r>
              <a:rPr lang="en-US" sz="2000" b="1" dirty="0" smtClean="0"/>
              <a:t>Ying Zhang, Gary Patton</a:t>
            </a:r>
          </a:p>
          <a:p>
            <a:r>
              <a:rPr lang="en-US" sz="1800" dirty="0" err="1" smtClean="0"/>
              <a:t>Ack</a:t>
            </a:r>
            <a:r>
              <a:rPr lang="en-US" sz="1800" dirty="0" smtClean="0"/>
              <a:t>: Adel Elsherbini, </a:t>
            </a:r>
            <a:r>
              <a:rPr lang="en-US" sz="1800" dirty="0"/>
              <a:t>Shawna Liff, </a:t>
            </a:r>
            <a:r>
              <a:rPr lang="en-US" sz="1800" dirty="0" smtClean="0"/>
              <a:t>Debendra </a:t>
            </a:r>
            <a:r>
              <a:rPr lang="en-US" sz="1800" dirty="0"/>
              <a:t>Mallik</a:t>
            </a:r>
          </a:p>
          <a:p>
            <a:r>
              <a:rPr lang="en-US" sz="1800" dirty="0" smtClean="0"/>
              <a:t>Lalitha Immaneni, Sujit Sharan, Ravi Mahajan</a:t>
            </a:r>
          </a:p>
          <a:p>
            <a:r>
              <a:rPr lang="en-US" sz="1800" dirty="0" smtClean="0"/>
              <a:t>Wilfred </a:t>
            </a:r>
            <a:r>
              <a:rPr lang="en-US" sz="1800" dirty="0"/>
              <a:t>Gomes, Scott </a:t>
            </a:r>
            <a:r>
              <a:rPr lang="en-US" sz="1800" dirty="0" smtClean="0"/>
              <a:t>Siers, Sanjay Thodupunuri, Chris </a:t>
            </a:r>
            <a:r>
              <a:rPr lang="en-US" sz="1800" dirty="0" err="1" smtClean="0"/>
              <a:t>Mozak</a:t>
            </a:r>
            <a:endParaRPr lang="en-US" sz="1800" dirty="0" smtClean="0"/>
          </a:p>
          <a:p>
            <a:r>
              <a:rPr lang="en-US" sz="1800" dirty="0" smtClean="0"/>
              <a:t>Doug Ingerly, Ben Sell, Fatih Hamzaoglu</a:t>
            </a:r>
          </a:p>
          <a:p>
            <a:r>
              <a:rPr lang="en-US" sz="1800" dirty="0" smtClean="0"/>
              <a:t>Eric Fetzer, Srinivas </a:t>
            </a:r>
            <a:r>
              <a:rPr lang="en-US" sz="1800" dirty="0"/>
              <a:t>Chennupaty, </a:t>
            </a:r>
            <a:r>
              <a:rPr lang="en-US" sz="1800" dirty="0" smtClean="0"/>
              <a:t>Pushkar Ranade, Ajat Hukkoo</a:t>
            </a:r>
            <a:endParaRPr lang="en-US" sz="1800" dirty="0"/>
          </a:p>
          <a:p>
            <a:r>
              <a:rPr lang="en-US" sz="2000" smtClean="0"/>
              <a:t>March 27, </a:t>
            </a:r>
            <a:r>
              <a:rPr lang="en-US" sz="2000" dirty="0" smtClean="0"/>
              <a:t>2020</a:t>
            </a:r>
            <a:endParaRPr lang="en-US" sz="2000" dirty="0"/>
          </a:p>
          <a:p>
            <a:endParaRPr lang="en-US" sz="2000" dirty="0"/>
          </a:p>
        </p:txBody>
      </p:sp>
      <p:sp>
        <p:nvSpPr>
          <p:cNvPr id="4" name="Footer Placeholder 4"/>
          <p:cNvSpPr>
            <a:spLocks noGrp="1"/>
          </p:cNvSpPr>
          <p:nvPr>
            <p:ph type="ftr" sz="quarter" idx="11"/>
          </p:nvPr>
        </p:nvSpPr>
        <p:spPr>
          <a:xfrm>
            <a:off x="4038600" y="6410140"/>
            <a:ext cx="4114800" cy="365125"/>
          </a:xfrm>
        </p:spPr>
        <p:txBody>
          <a:bodyPr/>
          <a:lstStyle/>
          <a:p>
            <a:r>
              <a:rPr lang="en-US" dirty="0"/>
              <a:t>INTEL CONFIDENTIAL</a:t>
            </a:r>
          </a:p>
        </p:txBody>
      </p:sp>
    </p:spTree>
    <p:extLst>
      <p:ext uri="{BB962C8B-B14F-4D97-AF65-F5344CB8AC3E}">
        <p14:creationId xmlns:p14="http://schemas.microsoft.com/office/powerpoint/2010/main" val="2538479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 y="230650"/>
            <a:ext cx="11829288" cy="1325563"/>
          </a:xfrm>
        </p:spPr>
        <p:txBody>
          <a:bodyPr>
            <a:normAutofit fontScale="90000"/>
          </a:bodyPr>
          <a:lstStyle/>
          <a:p>
            <a:r>
              <a:rPr lang="en-US" b="1" dirty="0"/>
              <a:t>2) A 3DIC exploration roadmap</a:t>
            </a:r>
            <a:br>
              <a:rPr lang="en-US" b="1" dirty="0"/>
            </a:br>
            <a:r>
              <a:rPr lang="en-US" sz="3200" dirty="0"/>
              <a:t>to inform technology development and architecture directions</a:t>
            </a:r>
            <a:br>
              <a:rPr lang="en-US" sz="3200" dirty="0"/>
            </a:br>
            <a:r>
              <a:rPr lang="en-US" sz="3200" dirty="0"/>
              <a:t>with focus on hybrid bonding and advanced ODI capabilities</a:t>
            </a:r>
          </a:p>
        </p:txBody>
      </p:sp>
      <p:sp>
        <p:nvSpPr>
          <p:cNvPr id="35" name="TextBox 34"/>
          <p:cNvSpPr txBox="1"/>
          <p:nvPr/>
        </p:nvSpPr>
        <p:spPr>
          <a:xfrm>
            <a:off x="2523745" y="5685234"/>
            <a:ext cx="45719" cy="369332"/>
          </a:xfrm>
          <a:prstGeom prst="rect">
            <a:avLst/>
          </a:prstGeom>
          <a:noFill/>
        </p:spPr>
        <p:txBody>
          <a:bodyPr wrap="square" rtlCol="0">
            <a:spAutoFit/>
          </a:bodyPr>
          <a:lstStyle/>
          <a:p>
            <a:endParaRPr lang="en-US" dirty="0"/>
          </a:p>
        </p:txBody>
      </p:sp>
      <p:sp>
        <p:nvSpPr>
          <p:cNvPr id="36" name="TextBox 35"/>
          <p:cNvSpPr txBox="1"/>
          <p:nvPr/>
        </p:nvSpPr>
        <p:spPr>
          <a:xfrm>
            <a:off x="320859" y="1655522"/>
            <a:ext cx="8261079" cy="4725725"/>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solidFill>
                  <a:srgbClr val="002060"/>
                </a:solidFill>
              </a:defRPr>
            </a:lvl1pPr>
            <a:lvl2pPr marL="685800" indent="-228600">
              <a:lnSpc>
                <a:spcPct val="90000"/>
              </a:lnSpc>
              <a:spcBef>
                <a:spcPts val="500"/>
              </a:spcBef>
              <a:buFont typeface="Arial" panose="020B0604020202020204" pitchFamily="34" charset="0"/>
              <a:buChar char="•"/>
              <a:defRPr sz="2400">
                <a:solidFill>
                  <a:srgbClr val="002060"/>
                </a:solidFill>
              </a:defRPr>
            </a:lvl2pPr>
            <a:lvl3pPr marL="1143000" indent="-228600">
              <a:lnSpc>
                <a:spcPct val="90000"/>
              </a:lnSpc>
              <a:spcBef>
                <a:spcPts val="500"/>
              </a:spcBef>
              <a:buFont typeface="Arial" panose="020B0604020202020204" pitchFamily="34" charset="0"/>
              <a:buChar char="•"/>
              <a:defRPr sz="2000">
                <a:solidFill>
                  <a:srgbClr val="002060"/>
                </a:solidFill>
              </a:defRPr>
            </a:lvl3pPr>
            <a:lvl4pPr marL="1600200" indent="-228600">
              <a:lnSpc>
                <a:spcPct val="90000"/>
              </a:lnSpc>
              <a:spcBef>
                <a:spcPts val="500"/>
              </a:spcBef>
              <a:buFont typeface="Arial" panose="020B0604020202020204" pitchFamily="34" charset="0"/>
              <a:buChar char="•"/>
              <a:defRPr>
                <a:solidFill>
                  <a:srgbClr val="002060"/>
                </a:solidFill>
              </a:defRPr>
            </a:lvl4pPr>
            <a:lvl5pPr marL="2057400" indent="-228600">
              <a:lnSpc>
                <a:spcPct val="90000"/>
              </a:lnSpc>
              <a:spcBef>
                <a:spcPts val="500"/>
              </a:spcBef>
              <a:buFont typeface="Arial" panose="020B0604020202020204" pitchFamily="34" charset="0"/>
              <a:buChar char="•"/>
              <a:defRPr>
                <a:solidFill>
                  <a:srgbClr val="002060"/>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2400" b="1" dirty="0"/>
              <a:t>In flight:</a:t>
            </a:r>
          </a:p>
          <a:p>
            <a:pPr lvl="1"/>
            <a:r>
              <a:rPr lang="en-US" sz="2000" dirty="0"/>
              <a:t>ATTD/CR/LTD 3DIC hybrid bonding testchip with </a:t>
            </a:r>
            <a:r>
              <a:rPr lang="en-US" sz="2000" u="sng" dirty="0" smtClean="0"/>
              <a:t>1222 SRAM on 10 </a:t>
            </a:r>
            <a:r>
              <a:rPr lang="en-US" sz="2000" u="sng" dirty="0"/>
              <a:t>nm </a:t>
            </a:r>
            <a:r>
              <a:rPr lang="en-US" sz="2000" u="sng" dirty="0" smtClean="0"/>
              <a:t>SRAM</a:t>
            </a:r>
            <a:endParaRPr lang="en-US" sz="2000" u="sng" dirty="0"/>
          </a:p>
          <a:p>
            <a:pPr lvl="2"/>
            <a:r>
              <a:rPr lang="en-US" sz="1800" dirty="0"/>
              <a:t>R</a:t>
            </a:r>
            <a:r>
              <a:rPr lang="en-US" sz="1800" dirty="0" smtClean="0"/>
              <a:t>esults expected by </a:t>
            </a:r>
            <a:r>
              <a:rPr lang="en-US" sz="1800" dirty="0"/>
              <a:t>Q1’2021</a:t>
            </a:r>
          </a:p>
          <a:p>
            <a:pPr lvl="1"/>
            <a:r>
              <a:rPr lang="en-US" sz="2000" dirty="0"/>
              <a:t>Pre-tape out learnings:</a:t>
            </a:r>
          </a:p>
          <a:p>
            <a:pPr lvl="2"/>
            <a:r>
              <a:rPr lang="en-US" sz="1800" dirty="0"/>
              <a:t>Top metal design rules required changes to support 10 um pitch</a:t>
            </a:r>
          </a:p>
          <a:p>
            <a:pPr lvl="2"/>
            <a:r>
              <a:rPr lang="en-US" sz="1800" dirty="0"/>
              <a:t>Need a fine pitch conversion flow</a:t>
            </a:r>
          </a:p>
          <a:p>
            <a:pPr lvl="2"/>
            <a:r>
              <a:rPr lang="en-US" sz="1800" dirty="0"/>
              <a:t>Need a flow for checking die stacking nets/design rules.  Teams have been using custom scripts.</a:t>
            </a:r>
            <a:endParaRPr lang="en-US" sz="1800" b="1" dirty="0"/>
          </a:p>
          <a:p>
            <a:pPr marL="0" indent="0">
              <a:buNone/>
            </a:pPr>
            <a:r>
              <a:rPr lang="en-US" sz="2400" b="1" dirty="0"/>
              <a:t>Future proposals:</a:t>
            </a:r>
          </a:p>
          <a:p>
            <a:pPr lvl="1"/>
            <a:r>
              <a:rPr lang="en-US" sz="2000" dirty="0"/>
              <a:t>Multiple Atom or ARM cores instantiated on SRAM or </a:t>
            </a:r>
            <a:r>
              <a:rPr lang="en-US" sz="2000" dirty="0" smtClean="0"/>
              <a:t>ADM </a:t>
            </a:r>
          </a:p>
          <a:p>
            <a:pPr lvl="2"/>
            <a:r>
              <a:rPr lang="en-US" sz="1600" dirty="0"/>
              <a:t>l</a:t>
            </a:r>
            <a:r>
              <a:rPr lang="en-US" sz="1600" dirty="0" smtClean="0"/>
              <a:t>ike TSMC N5 test vehicle</a:t>
            </a:r>
            <a:endParaRPr lang="en-US" sz="1600" dirty="0"/>
          </a:p>
          <a:p>
            <a:pPr lvl="1"/>
            <a:r>
              <a:rPr lang="en-US" sz="2000" dirty="0"/>
              <a:t>Multi-high SRAM or ADM stacking</a:t>
            </a:r>
          </a:p>
          <a:p>
            <a:pPr lvl="1"/>
            <a:r>
              <a:rPr lang="en-US" sz="2000" dirty="0"/>
              <a:t>Face to face versus face to back, thermal explorations</a:t>
            </a:r>
          </a:p>
          <a:p>
            <a:pPr lvl="1"/>
            <a:r>
              <a:rPr lang="en-US" sz="2000" dirty="0"/>
              <a:t>Speculative: core folding, FPGA folding, topside power, DMR </a:t>
            </a:r>
            <a:r>
              <a:rPr lang="en-US" sz="2000" dirty="0" err="1" smtClean="0"/>
              <a:t>disagg</a:t>
            </a:r>
            <a:endParaRPr lang="en-US" sz="2000" dirty="0"/>
          </a:p>
        </p:txBody>
      </p:sp>
      <p:sp>
        <p:nvSpPr>
          <p:cNvPr id="37" name="Slide Number Placeholder 36"/>
          <p:cNvSpPr>
            <a:spLocks noGrp="1"/>
          </p:cNvSpPr>
          <p:nvPr>
            <p:ph type="sldNum" sz="quarter" idx="12"/>
          </p:nvPr>
        </p:nvSpPr>
        <p:spPr/>
        <p:txBody>
          <a:bodyPr/>
          <a:lstStyle/>
          <a:p>
            <a:fld id="{544D49AE-E6D4-464A-A6D7-A1A77DDDBD3D}" type="slidenum">
              <a:rPr lang="en-US" smtClean="0"/>
              <a:t>10</a:t>
            </a:fld>
            <a:endParaRPr lang="en-US" dirty="0"/>
          </a:p>
        </p:txBody>
      </p:sp>
      <p:sp>
        <p:nvSpPr>
          <p:cNvPr id="5" name="TextBox 4">
            <a:extLst>
              <a:ext uri="{FF2B5EF4-FFF2-40B4-BE49-F238E27FC236}">
                <a16:creationId xmlns:a16="http://schemas.microsoft.com/office/drawing/2014/main" xmlns="" id="{99B478CB-EE23-4C91-BAAE-3371361EFF5D}"/>
              </a:ext>
            </a:extLst>
          </p:cNvPr>
          <p:cNvSpPr txBox="1"/>
          <p:nvPr/>
        </p:nvSpPr>
        <p:spPr>
          <a:xfrm>
            <a:off x="8643345" y="3206532"/>
            <a:ext cx="2710456" cy="815608"/>
          </a:xfrm>
          <a:prstGeom prst="rect">
            <a:avLst/>
          </a:prstGeom>
          <a:noFill/>
        </p:spPr>
        <p:txBody>
          <a:bodyPr wrap="square" rtlCol="0">
            <a:spAutoFit/>
          </a:bodyPr>
          <a:lstStyle/>
          <a:p>
            <a:pPr algn="ctr"/>
            <a:r>
              <a:rPr lang="en-US" dirty="0"/>
              <a:t>SRAM </a:t>
            </a:r>
            <a:r>
              <a:rPr lang="en-US" dirty="0" smtClean="0"/>
              <a:t>on SRAM</a:t>
            </a:r>
          </a:p>
          <a:p>
            <a:pPr algn="ctr"/>
            <a:r>
              <a:rPr lang="en-US" dirty="0" smtClean="0"/>
              <a:t>HBI</a:t>
            </a:r>
          </a:p>
          <a:p>
            <a:pPr algn="ctr"/>
            <a:r>
              <a:rPr lang="en-US" sz="1100" dirty="0"/>
              <a:t>4 1222 SRAM chiplets on 10 nm </a:t>
            </a:r>
            <a:r>
              <a:rPr lang="en-US" sz="1100" dirty="0" smtClean="0"/>
              <a:t>FOV SRAM</a:t>
            </a:r>
            <a:endParaRPr lang="en-US" sz="1100" dirty="0"/>
          </a:p>
        </p:txBody>
      </p:sp>
      <p:pic>
        <p:nvPicPr>
          <p:cNvPr id="7" name="Picture 6">
            <a:extLst>
              <a:ext uri="{FF2B5EF4-FFF2-40B4-BE49-F238E27FC236}">
                <a16:creationId xmlns:a16="http://schemas.microsoft.com/office/drawing/2014/main" xmlns="" id="{834D672B-9737-4249-A5BB-B272CE676F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68396" y="4672000"/>
            <a:ext cx="2983494" cy="1096918"/>
          </a:xfrm>
          <a:prstGeom prst="rect">
            <a:avLst/>
          </a:prstGeom>
        </p:spPr>
      </p:pic>
      <p:sp>
        <p:nvSpPr>
          <p:cNvPr id="12" name="TextBox 11">
            <a:extLst>
              <a:ext uri="{FF2B5EF4-FFF2-40B4-BE49-F238E27FC236}">
                <a16:creationId xmlns:a16="http://schemas.microsoft.com/office/drawing/2014/main" xmlns="" id="{C34FB3DC-90B6-4D92-927C-808718DE836B}"/>
              </a:ext>
            </a:extLst>
          </p:cNvPr>
          <p:cNvSpPr txBox="1"/>
          <p:nvPr/>
        </p:nvSpPr>
        <p:spPr>
          <a:xfrm>
            <a:off x="8824756" y="5750811"/>
            <a:ext cx="2233612" cy="984885"/>
          </a:xfrm>
          <a:prstGeom prst="rect">
            <a:avLst/>
          </a:prstGeom>
          <a:noFill/>
        </p:spPr>
        <p:txBody>
          <a:bodyPr wrap="square" rtlCol="0">
            <a:spAutoFit/>
          </a:bodyPr>
          <a:lstStyle/>
          <a:p>
            <a:pPr algn="ctr"/>
            <a:r>
              <a:rPr lang="en-US" dirty="0" smtClean="0"/>
              <a:t>Cores on SRAM</a:t>
            </a:r>
          </a:p>
          <a:p>
            <a:pPr algn="ctr"/>
            <a:r>
              <a:rPr lang="en-US" dirty="0" smtClean="0"/>
              <a:t>HBI </a:t>
            </a:r>
            <a:r>
              <a:rPr lang="en-US" dirty="0"/>
              <a:t>+ </a:t>
            </a:r>
            <a:r>
              <a:rPr lang="en-US" dirty="0" smtClean="0"/>
              <a:t>ODI</a:t>
            </a:r>
          </a:p>
          <a:p>
            <a:pPr algn="ctr"/>
            <a:r>
              <a:rPr lang="en-US" sz="1100" dirty="0" smtClean="0"/>
              <a:t>Similar to TSMC testchip with </a:t>
            </a:r>
          </a:p>
          <a:p>
            <a:pPr algn="ctr"/>
            <a:r>
              <a:rPr lang="en-US" sz="1100" dirty="0" smtClean="0"/>
              <a:t>ARM cores on SRAM </a:t>
            </a:r>
          </a:p>
        </p:txBody>
      </p:sp>
      <p:pic>
        <p:nvPicPr>
          <p:cNvPr id="8" name="Picture 7">
            <a:extLst>
              <a:ext uri="{FF2B5EF4-FFF2-40B4-BE49-F238E27FC236}">
                <a16:creationId xmlns:a16="http://schemas.microsoft.com/office/drawing/2014/main" xmlns="" id="{D9872E39-146F-458C-A0B6-B94F9F0C84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43344" y="2069343"/>
            <a:ext cx="3033598" cy="1137189"/>
          </a:xfrm>
          <a:prstGeom prst="rect">
            <a:avLst/>
          </a:prstGeom>
        </p:spPr>
      </p:pic>
    </p:spTree>
    <p:extLst>
      <p:ext uri="{BB962C8B-B14F-4D97-AF65-F5344CB8AC3E}">
        <p14:creationId xmlns:p14="http://schemas.microsoft.com/office/powerpoint/2010/main" val="1858395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619F16-F2B0-456D-8653-F54C20920E51}"/>
              </a:ext>
            </a:extLst>
          </p:cNvPr>
          <p:cNvSpPr>
            <a:spLocks noGrp="1"/>
          </p:cNvSpPr>
          <p:nvPr>
            <p:ph type="title"/>
          </p:nvPr>
        </p:nvSpPr>
        <p:spPr>
          <a:xfrm>
            <a:off x="307643" y="226136"/>
            <a:ext cx="11132127" cy="1325563"/>
          </a:xfrm>
        </p:spPr>
        <p:txBody>
          <a:bodyPr>
            <a:normAutofit/>
          </a:bodyPr>
          <a:lstStyle/>
          <a:p>
            <a:r>
              <a:rPr lang="en-US" sz="4000" b="1" dirty="0" smtClean="0"/>
              <a:t>Strawman Recommendation for Discussion</a:t>
            </a:r>
            <a:endParaRPr lang="en-US" sz="4000" b="1" dirty="0"/>
          </a:p>
        </p:txBody>
      </p:sp>
      <p:sp>
        <p:nvSpPr>
          <p:cNvPr id="4" name="Footer Placeholder 3">
            <a:extLst>
              <a:ext uri="{FF2B5EF4-FFF2-40B4-BE49-F238E27FC236}">
                <a16:creationId xmlns:a16="http://schemas.microsoft.com/office/drawing/2014/main" xmlns="" id="{53D85709-53A5-4A92-B4F0-CA67A23153A7}"/>
              </a:ext>
            </a:extLst>
          </p:cNvPr>
          <p:cNvSpPr>
            <a:spLocks noGrp="1"/>
          </p:cNvSpPr>
          <p:nvPr>
            <p:ph type="ftr" sz="quarter" idx="11"/>
          </p:nvPr>
        </p:nvSpPr>
        <p:spPr/>
        <p:txBody>
          <a:bodyPr/>
          <a:lstStyle/>
          <a:p>
            <a:r>
              <a:rPr lang="en-US" dirty="0"/>
              <a:t>Intel Confidential</a:t>
            </a:r>
          </a:p>
        </p:txBody>
      </p:sp>
      <p:sp>
        <p:nvSpPr>
          <p:cNvPr id="5" name="Slide Number Placeholder 4">
            <a:extLst>
              <a:ext uri="{FF2B5EF4-FFF2-40B4-BE49-F238E27FC236}">
                <a16:creationId xmlns:a16="http://schemas.microsoft.com/office/drawing/2014/main" xmlns="" id="{CF93C940-1FF1-432F-9F65-AFCFEC2E55F8}"/>
              </a:ext>
            </a:extLst>
          </p:cNvPr>
          <p:cNvSpPr>
            <a:spLocks noGrp="1"/>
          </p:cNvSpPr>
          <p:nvPr>
            <p:ph type="sldNum" sz="quarter" idx="12"/>
          </p:nvPr>
        </p:nvSpPr>
        <p:spPr/>
        <p:txBody>
          <a:bodyPr/>
          <a:lstStyle/>
          <a:p>
            <a:fld id="{D56E0AD0-51F1-44E1-BDBE-75A772979C58}" type="slidenum">
              <a:rPr lang="en-US" smtClean="0"/>
              <a:t>11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673005248"/>
              </p:ext>
            </p:extLst>
          </p:nvPr>
        </p:nvGraphicFramePr>
        <p:xfrm>
          <a:off x="149411" y="1188816"/>
          <a:ext cx="11935012" cy="2971800"/>
        </p:xfrm>
        <a:graphic>
          <a:graphicData uri="http://schemas.openxmlformats.org/drawingml/2006/table">
            <a:tbl>
              <a:tblPr firstRow="1" bandRow="1">
                <a:tableStyleId>{5C22544A-7EE6-4342-B048-85BDC9FD1C3A}</a:tableStyleId>
              </a:tblPr>
              <a:tblGrid>
                <a:gridCol w="2404218"/>
                <a:gridCol w="9530794"/>
              </a:tblGrid>
              <a:tr h="0">
                <a:tc gridSpan="2">
                  <a:txBody>
                    <a:bodyPr/>
                    <a:lstStyle/>
                    <a:p>
                      <a:r>
                        <a:rPr lang="en-US" sz="2400" baseline="0" dirty="0" smtClean="0"/>
                        <a:t>DE and IPSG b</a:t>
                      </a:r>
                      <a:r>
                        <a:rPr lang="en-US" sz="2400" dirty="0" smtClean="0"/>
                        <a:t>uild a Dedicated 3DIC</a:t>
                      </a:r>
                      <a:r>
                        <a:rPr lang="en-US" sz="2400" baseline="0" dirty="0" smtClean="0"/>
                        <a:t> Design Team </a:t>
                      </a:r>
                      <a:endParaRPr lang="en-US" sz="2400" dirty="0"/>
                    </a:p>
                  </a:txBody>
                  <a:tcPr/>
                </a:tc>
                <a:tc hMerge="1">
                  <a:txBody>
                    <a:bodyPr/>
                    <a:lstStyle/>
                    <a:p>
                      <a:endParaRPr lang="en-US" dirty="0"/>
                    </a:p>
                  </a:txBody>
                  <a:tcPr/>
                </a:tc>
              </a:tr>
              <a:tr h="370840">
                <a:tc rowSpan="2">
                  <a:txBody>
                    <a:bodyPr/>
                    <a:lstStyle/>
                    <a:p>
                      <a:r>
                        <a:rPr lang="en-US" sz="1600" b="1" dirty="0" smtClean="0"/>
                        <a:t>Design Enablement Group</a:t>
                      </a:r>
                      <a:endParaRPr lang="en-U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5 HC </a:t>
                      </a:r>
                      <a:r>
                        <a:rPr lang="en-US" sz="1600" b="1" dirty="0" smtClean="0"/>
                        <a:t>for</a:t>
                      </a:r>
                      <a:r>
                        <a:rPr lang="en-US" sz="1600" dirty="0" smtClean="0"/>
                        <a:t> </a:t>
                      </a:r>
                      <a:r>
                        <a:rPr lang="en-US" sz="1600" b="1" dirty="0" smtClean="0"/>
                        <a:t>near term TFM</a:t>
                      </a:r>
                      <a:r>
                        <a:rPr lang="en-US" sz="1600" b="1" baseline="0" dirty="0" smtClean="0"/>
                        <a:t> on</a:t>
                      </a:r>
                      <a:r>
                        <a:rPr lang="en-US" sz="1600" b="1" dirty="0" smtClean="0"/>
                        <a:t> Passive or Memory Interposer</a:t>
                      </a:r>
                      <a:r>
                        <a:rPr lang="en-US" sz="1600" dirty="0" smtClean="0"/>
                        <a:t>, PDK and integration testing with Reference flow</a:t>
                      </a:r>
                    </a:p>
                  </a:txBody>
                  <a:tcPr/>
                </a:tc>
              </a:tr>
              <a:tr h="370840">
                <a:tc vMerge="1">
                  <a:txBody>
                    <a:bodyPr/>
                    <a:lstStyle/>
                    <a:p>
                      <a:endParaRPr lang="en-US" dirty="0"/>
                    </a:p>
                  </a:txBody>
                  <a:tcPr/>
                </a:tc>
                <a:tc>
                  <a:txBody>
                    <a:bodyPr/>
                    <a:lstStyle/>
                    <a:p>
                      <a:r>
                        <a:rPr lang="en-US" sz="1600" dirty="0" smtClean="0"/>
                        <a:t>5 HC </a:t>
                      </a:r>
                      <a:r>
                        <a:rPr lang="en-US" sz="1600" b="1" dirty="0" smtClean="0"/>
                        <a:t>for Strategic tech</a:t>
                      </a:r>
                      <a:r>
                        <a:rPr lang="en-US" sz="1600" dirty="0" smtClean="0"/>
                        <a:t>, HB, etc. in parallel, catch up to TSMC offering</a:t>
                      </a:r>
                    </a:p>
                  </a:txBody>
                  <a:tcPr/>
                </a:tc>
              </a:tr>
              <a:tr h="370840">
                <a:tc rowSpan="2">
                  <a:txBody>
                    <a:bodyPr/>
                    <a:lstStyle/>
                    <a:p>
                      <a:r>
                        <a:rPr lang="en-US" sz="1600" b="1" dirty="0" smtClean="0"/>
                        <a:t>IPSG Testchip Engineering</a:t>
                      </a:r>
                      <a:r>
                        <a:rPr lang="en-US" sz="1600" b="1" baseline="0" dirty="0" smtClean="0"/>
                        <a:t> Group</a:t>
                      </a:r>
                      <a:endParaRPr lang="en-US" sz="1600" b="1" dirty="0"/>
                    </a:p>
                  </a:txBody>
                  <a:tcPr/>
                </a:tc>
                <a:tc>
                  <a:txBody>
                    <a:bodyPr/>
                    <a:lstStyle/>
                    <a:p>
                      <a:r>
                        <a:rPr lang="en-US" sz="1600" dirty="0" smtClean="0"/>
                        <a:t>10 HC - ZZC style TC on top, validation, drive board &amp; PKG and post-Si lab testing class sort</a:t>
                      </a:r>
                    </a:p>
                    <a:p>
                      <a:r>
                        <a:rPr lang="en-US" sz="1600" dirty="0" smtClean="0"/>
                        <a:t>2x TC per year, +2 minor </a:t>
                      </a:r>
                      <a:r>
                        <a:rPr lang="en-US" sz="1600" dirty="0" err="1" smtClean="0"/>
                        <a:t>steppings</a:t>
                      </a:r>
                      <a:endParaRPr lang="en-US" sz="1600" dirty="0" smtClean="0"/>
                    </a:p>
                  </a:txBody>
                  <a:tcPr/>
                </a:tc>
              </a:tr>
              <a:tr h="370840">
                <a:tc vMerge="1">
                  <a:txBody>
                    <a:bodyPr/>
                    <a:lstStyle/>
                    <a:p>
                      <a:endParaRPr lang="en-US" dirty="0"/>
                    </a:p>
                  </a:txBody>
                  <a:tcPr/>
                </a:tc>
                <a:tc>
                  <a:txBody>
                    <a:bodyPr/>
                    <a:lstStyle/>
                    <a:p>
                      <a:r>
                        <a:rPr lang="en-US" sz="1600" dirty="0" smtClean="0"/>
                        <a:t>9 HC  + $500k BTI/year Post-Si debug, board, packaging, TIU, HVM (assuming no new debug tech)</a:t>
                      </a:r>
                    </a:p>
                  </a:txBody>
                  <a:tcPr/>
                </a:tc>
              </a:tr>
              <a:tr h="370840">
                <a:tc>
                  <a:txBody>
                    <a:bodyPr/>
                    <a:lstStyle/>
                    <a:p>
                      <a:r>
                        <a:rPr lang="en-US" sz="1600" b="1" dirty="0" smtClean="0"/>
                        <a:t>Staffing</a:t>
                      </a:r>
                      <a:r>
                        <a:rPr lang="en-US" sz="1600" b="1" baseline="0" dirty="0" smtClean="0"/>
                        <a:t> Portfolio</a:t>
                      </a:r>
                      <a:endParaRPr lang="en-US" sz="1600" b="1" dirty="0"/>
                    </a:p>
                  </a:txBody>
                  <a:tcPr/>
                </a:tc>
                <a:tc>
                  <a:txBody>
                    <a:bodyPr/>
                    <a:lstStyle/>
                    <a:p>
                      <a:r>
                        <a:rPr lang="en-US" sz="1600" dirty="0" smtClean="0"/>
                        <a:t>1/3 High cost geos, 2/3 Low cost geos</a:t>
                      </a:r>
                    </a:p>
                    <a:p>
                      <a:r>
                        <a:rPr lang="en-US" sz="1600" dirty="0" smtClean="0"/>
                        <a:t>25% external hire, look for experience with 3DIC integration</a:t>
                      </a:r>
                    </a:p>
                    <a:p>
                      <a:pPr algn="l"/>
                      <a:r>
                        <a:rPr lang="en-US" sz="1600" dirty="0" smtClean="0"/>
                        <a:t>LTD backend</a:t>
                      </a:r>
                      <a:r>
                        <a:rPr lang="en-US" sz="1600" baseline="0" dirty="0" smtClean="0"/>
                        <a:t> integration </a:t>
                      </a:r>
                      <a:r>
                        <a:rPr lang="en-US" sz="1600" dirty="0" smtClean="0"/>
                        <a:t>support required</a:t>
                      </a:r>
                      <a:r>
                        <a:rPr lang="en-US" sz="1600" baseline="0" dirty="0" smtClean="0"/>
                        <a:t> as well</a:t>
                      </a:r>
                      <a:endParaRPr lang="en-US" sz="1600" dirty="0" smtClean="0"/>
                    </a:p>
                  </a:txBody>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511596810"/>
              </p:ext>
            </p:extLst>
          </p:nvPr>
        </p:nvGraphicFramePr>
        <p:xfrm>
          <a:off x="7455647" y="4655172"/>
          <a:ext cx="4064000" cy="1483360"/>
        </p:xfrm>
        <a:graphic>
          <a:graphicData uri="http://schemas.openxmlformats.org/drawingml/2006/table">
            <a:tbl>
              <a:tblPr firstRow="1" bandRow="1">
                <a:tableStyleId>{5C22544A-7EE6-4342-B048-85BDC9FD1C3A}</a:tableStyleId>
              </a:tblPr>
              <a:tblGrid>
                <a:gridCol w="4064000"/>
              </a:tblGrid>
              <a:tr h="370840">
                <a:tc>
                  <a:txBody>
                    <a:bodyPr/>
                    <a:lstStyle/>
                    <a:p>
                      <a:r>
                        <a:rPr lang="en-US" dirty="0" smtClean="0"/>
                        <a:t>Steering Committee</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DE, IPSG, LTD, ATTD, CR, IAGS, SEG</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Decision Making</a:t>
                      </a:r>
                      <a:r>
                        <a:rPr lang="en-US" sz="1800" baseline="0" dirty="0" smtClean="0"/>
                        <a:t> Forum</a:t>
                      </a:r>
                      <a:r>
                        <a:rPr lang="en-US" sz="1800" dirty="0" smtClean="0"/>
                        <a:t>:</a:t>
                      </a:r>
                      <a:r>
                        <a:rPr lang="en-US" sz="1800" baseline="0" dirty="0" smtClean="0"/>
                        <a:t> </a:t>
                      </a:r>
                      <a:r>
                        <a:rPr lang="en-US" sz="1800" baseline="0" dirty="0" err="1" smtClean="0"/>
                        <a:t>tbd</a:t>
                      </a:r>
                      <a:endParaRPr lang="en-US" sz="1800" dirty="0" smtClean="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Decision</a:t>
                      </a:r>
                      <a:r>
                        <a:rPr lang="en-US" sz="1800" baseline="0" dirty="0" smtClean="0"/>
                        <a:t> Maker: </a:t>
                      </a:r>
                      <a:r>
                        <a:rPr lang="en-US" sz="1800" baseline="0" dirty="0" err="1" smtClean="0"/>
                        <a:t>tbd</a:t>
                      </a:r>
                      <a:endParaRPr lang="en-US" sz="1800" dirty="0" smtClean="0"/>
                    </a:p>
                  </a:txBody>
                  <a:tcPr/>
                </a:tc>
              </a:tr>
            </a:tbl>
          </a:graphicData>
        </a:graphic>
      </p:graphicFrame>
      <p:grpSp>
        <p:nvGrpSpPr>
          <p:cNvPr id="27" name="Group 26"/>
          <p:cNvGrpSpPr/>
          <p:nvPr/>
        </p:nvGrpSpPr>
        <p:grpSpPr>
          <a:xfrm>
            <a:off x="228293" y="4109537"/>
            <a:ext cx="6149619" cy="2665728"/>
            <a:chOff x="206185" y="4034117"/>
            <a:chExt cx="6149619" cy="2665728"/>
          </a:xfrm>
        </p:grpSpPr>
        <p:sp>
          <p:nvSpPr>
            <p:cNvPr id="9" name="Rounded Rectangle 8"/>
            <p:cNvSpPr/>
            <p:nvPr/>
          </p:nvSpPr>
          <p:spPr>
            <a:xfrm>
              <a:off x="376518" y="4316506"/>
              <a:ext cx="842682" cy="385482"/>
            </a:xfrm>
            <a:prstGeom prst="roundRect">
              <a:avLst/>
            </a:prstGeom>
            <a:solidFill>
              <a:schemeClr val="accent5">
                <a:lumMod val="20000"/>
                <a:lumOff val="8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2020 H1</a:t>
              </a:r>
              <a:endParaRPr lang="en-US" sz="1400" dirty="0">
                <a:solidFill>
                  <a:schemeClr val="tx1"/>
                </a:solidFill>
              </a:endParaRPr>
            </a:p>
          </p:txBody>
        </p:sp>
        <p:sp>
          <p:nvSpPr>
            <p:cNvPr id="10" name="Rounded Rectangle 9"/>
            <p:cNvSpPr/>
            <p:nvPr/>
          </p:nvSpPr>
          <p:spPr>
            <a:xfrm>
              <a:off x="1267610" y="4316506"/>
              <a:ext cx="842682" cy="385482"/>
            </a:xfrm>
            <a:prstGeom prst="roundRect">
              <a:avLst/>
            </a:prstGeom>
            <a:solidFill>
              <a:schemeClr val="accent5">
                <a:lumMod val="20000"/>
                <a:lumOff val="8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2020 H2</a:t>
              </a:r>
              <a:endParaRPr lang="en-US" sz="1400" dirty="0">
                <a:solidFill>
                  <a:schemeClr val="tx1"/>
                </a:solidFill>
              </a:endParaRPr>
            </a:p>
          </p:txBody>
        </p:sp>
        <p:sp>
          <p:nvSpPr>
            <p:cNvPr id="11" name="Rounded Rectangle 10"/>
            <p:cNvSpPr/>
            <p:nvPr/>
          </p:nvSpPr>
          <p:spPr>
            <a:xfrm>
              <a:off x="2158702" y="4316506"/>
              <a:ext cx="842682" cy="385482"/>
            </a:xfrm>
            <a:prstGeom prst="roundRect">
              <a:avLst/>
            </a:prstGeom>
            <a:solidFill>
              <a:schemeClr val="accent6">
                <a:lumMod val="20000"/>
                <a:lumOff val="8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2021 H1</a:t>
              </a:r>
              <a:endParaRPr lang="en-US" sz="1400" dirty="0">
                <a:solidFill>
                  <a:schemeClr val="tx1"/>
                </a:solidFill>
              </a:endParaRPr>
            </a:p>
          </p:txBody>
        </p:sp>
        <p:sp>
          <p:nvSpPr>
            <p:cNvPr id="12" name="Rounded Rectangle 11"/>
            <p:cNvSpPr/>
            <p:nvPr/>
          </p:nvSpPr>
          <p:spPr>
            <a:xfrm>
              <a:off x="3049794" y="4316506"/>
              <a:ext cx="842682" cy="385482"/>
            </a:xfrm>
            <a:prstGeom prst="roundRect">
              <a:avLst/>
            </a:prstGeom>
            <a:solidFill>
              <a:schemeClr val="accent6">
                <a:lumMod val="20000"/>
                <a:lumOff val="8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2021 H2</a:t>
              </a:r>
              <a:endParaRPr lang="en-US" sz="1400" dirty="0">
                <a:solidFill>
                  <a:schemeClr val="tx1"/>
                </a:solidFill>
              </a:endParaRPr>
            </a:p>
          </p:txBody>
        </p:sp>
        <p:sp>
          <p:nvSpPr>
            <p:cNvPr id="13" name="Rounded Rectangle 12"/>
            <p:cNvSpPr/>
            <p:nvPr/>
          </p:nvSpPr>
          <p:spPr>
            <a:xfrm>
              <a:off x="3940886" y="4316506"/>
              <a:ext cx="842682" cy="385482"/>
            </a:xfrm>
            <a:prstGeom prst="roundRect">
              <a:avLst/>
            </a:prstGeom>
            <a:solidFill>
              <a:schemeClr val="accent4">
                <a:lumMod val="20000"/>
                <a:lumOff val="8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2022 H1</a:t>
              </a:r>
              <a:endParaRPr lang="en-US" sz="1400" dirty="0">
                <a:solidFill>
                  <a:schemeClr val="tx1"/>
                </a:solidFill>
              </a:endParaRPr>
            </a:p>
          </p:txBody>
        </p:sp>
        <p:sp>
          <p:nvSpPr>
            <p:cNvPr id="14" name="Rounded Rectangle 13"/>
            <p:cNvSpPr/>
            <p:nvPr/>
          </p:nvSpPr>
          <p:spPr>
            <a:xfrm>
              <a:off x="4831977" y="4316506"/>
              <a:ext cx="842682" cy="385482"/>
            </a:xfrm>
            <a:prstGeom prst="roundRect">
              <a:avLst/>
            </a:prstGeom>
            <a:solidFill>
              <a:schemeClr val="accent4">
                <a:lumMod val="20000"/>
                <a:lumOff val="8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2022 H2</a:t>
              </a:r>
              <a:endParaRPr lang="en-US" sz="1400" dirty="0">
                <a:solidFill>
                  <a:schemeClr val="tx1"/>
                </a:solidFill>
              </a:endParaRPr>
            </a:p>
          </p:txBody>
        </p:sp>
        <p:sp>
          <p:nvSpPr>
            <p:cNvPr id="15" name="TextBox 14"/>
            <p:cNvSpPr txBox="1"/>
            <p:nvPr/>
          </p:nvSpPr>
          <p:spPr>
            <a:xfrm>
              <a:off x="206185" y="4831975"/>
              <a:ext cx="1184940" cy="246221"/>
            </a:xfrm>
            <a:prstGeom prst="rect">
              <a:avLst/>
            </a:prstGeom>
            <a:noFill/>
          </p:spPr>
          <p:txBody>
            <a:bodyPr wrap="none" rtlCol="0">
              <a:spAutoFit/>
            </a:bodyPr>
            <a:lstStyle/>
            <a:p>
              <a:r>
                <a:rPr lang="en-US" sz="1000" dirty="0" smtClean="0"/>
                <a:t>Team Onboarding</a:t>
              </a:r>
              <a:r>
                <a:rPr lang="en-US" sz="1000" dirty="0" smtClean="0">
                  <a:solidFill>
                    <a:srgbClr val="FF0000"/>
                  </a:solidFill>
                </a:rPr>
                <a:t>^</a:t>
              </a:r>
              <a:endParaRPr lang="en-US" sz="1000" dirty="0">
                <a:solidFill>
                  <a:srgbClr val="FF0000"/>
                </a:solidFill>
              </a:endParaRPr>
            </a:p>
          </p:txBody>
        </p:sp>
        <p:sp>
          <p:nvSpPr>
            <p:cNvPr id="16" name="TextBox 15"/>
            <p:cNvSpPr txBox="1"/>
            <p:nvPr/>
          </p:nvSpPr>
          <p:spPr>
            <a:xfrm>
              <a:off x="609608" y="5082987"/>
              <a:ext cx="1624163" cy="246221"/>
            </a:xfrm>
            <a:prstGeom prst="rect">
              <a:avLst/>
            </a:prstGeom>
            <a:solidFill>
              <a:srgbClr val="E2F0D9"/>
            </a:solidFill>
          </p:spPr>
          <p:txBody>
            <a:bodyPr wrap="none" rtlCol="0">
              <a:spAutoFit/>
            </a:bodyPr>
            <a:lstStyle/>
            <a:p>
              <a:r>
                <a:rPr lang="en-US" sz="1000" dirty="0" smtClean="0"/>
                <a:t>3DIC Reference Design 1.0</a:t>
              </a:r>
              <a:r>
                <a:rPr lang="en-US" sz="1000" dirty="0" smtClean="0">
                  <a:solidFill>
                    <a:srgbClr val="FF0000"/>
                  </a:solidFill>
                </a:rPr>
                <a:t>^</a:t>
              </a:r>
              <a:endParaRPr lang="en-US" sz="1000" dirty="0">
                <a:solidFill>
                  <a:srgbClr val="FF0000"/>
                </a:solidFill>
              </a:endParaRPr>
            </a:p>
          </p:txBody>
        </p:sp>
        <p:sp>
          <p:nvSpPr>
            <p:cNvPr id="17" name="TextBox 16"/>
            <p:cNvSpPr txBox="1"/>
            <p:nvPr/>
          </p:nvSpPr>
          <p:spPr>
            <a:xfrm>
              <a:off x="1219200" y="5501333"/>
              <a:ext cx="1611339" cy="246221"/>
            </a:xfrm>
            <a:prstGeom prst="rect">
              <a:avLst/>
            </a:prstGeom>
            <a:solidFill>
              <a:srgbClr val="92D050"/>
            </a:solidFill>
          </p:spPr>
          <p:txBody>
            <a:bodyPr wrap="none" rtlCol="0">
              <a:spAutoFit/>
            </a:bodyPr>
            <a:lstStyle/>
            <a:p>
              <a:r>
                <a:rPr lang="en-US" sz="1000" dirty="0" smtClean="0"/>
                <a:t>1</a:t>
              </a:r>
              <a:r>
                <a:rPr lang="en-US" sz="1000" baseline="30000" dirty="0" smtClean="0"/>
                <a:t>st</a:t>
              </a:r>
              <a:r>
                <a:rPr lang="en-US" sz="1000" dirty="0" smtClean="0"/>
                <a:t> 3DIC Test Chip Tape-In</a:t>
              </a:r>
              <a:r>
                <a:rPr lang="en-US" sz="1000" dirty="0" smtClean="0">
                  <a:solidFill>
                    <a:srgbClr val="FF0000"/>
                  </a:solidFill>
                </a:rPr>
                <a:t>^</a:t>
              </a:r>
              <a:endParaRPr lang="en-US" sz="1000" dirty="0">
                <a:solidFill>
                  <a:srgbClr val="FF0000"/>
                </a:solidFill>
              </a:endParaRPr>
            </a:p>
          </p:txBody>
        </p:sp>
        <p:sp>
          <p:nvSpPr>
            <p:cNvPr id="18" name="TextBox 17"/>
            <p:cNvSpPr txBox="1"/>
            <p:nvPr/>
          </p:nvSpPr>
          <p:spPr>
            <a:xfrm>
              <a:off x="2864808" y="5633291"/>
              <a:ext cx="1609736" cy="246221"/>
            </a:xfrm>
            <a:prstGeom prst="rect">
              <a:avLst/>
            </a:prstGeom>
            <a:solidFill>
              <a:srgbClr val="92D050"/>
            </a:solidFill>
          </p:spPr>
          <p:txBody>
            <a:bodyPr wrap="none" rtlCol="0">
              <a:spAutoFit/>
            </a:bodyPr>
            <a:lstStyle/>
            <a:p>
              <a:r>
                <a:rPr lang="en-US" sz="1000" dirty="0" smtClean="0"/>
                <a:t>2</a:t>
              </a:r>
              <a:r>
                <a:rPr lang="en-US" sz="1000" baseline="30000" dirty="0" smtClean="0"/>
                <a:t>nd</a:t>
              </a:r>
              <a:r>
                <a:rPr lang="en-US" sz="1000" dirty="0" smtClean="0"/>
                <a:t> 3DIC Test Chip Tape-In</a:t>
              </a:r>
              <a:r>
                <a:rPr lang="en-US" sz="1000" dirty="0" smtClean="0">
                  <a:solidFill>
                    <a:srgbClr val="FF0000"/>
                  </a:solidFill>
                </a:rPr>
                <a:t>^</a:t>
              </a:r>
              <a:endParaRPr lang="en-US" sz="1000" dirty="0">
                <a:solidFill>
                  <a:srgbClr val="FF0000"/>
                </a:solidFill>
              </a:endParaRPr>
            </a:p>
          </p:txBody>
        </p:sp>
        <p:sp>
          <p:nvSpPr>
            <p:cNvPr id="19" name="TextBox 18"/>
            <p:cNvSpPr txBox="1"/>
            <p:nvPr/>
          </p:nvSpPr>
          <p:spPr>
            <a:xfrm>
              <a:off x="274545" y="5818093"/>
              <a:ext cx="1466543" cy="400110"/>
            </a:xfrm>
            <a:prstGeom prst="rect">
              <a:avLst/>
            </a:prstGeom>
            <a:solidFill>
              <a:schemeClr val="accent5">
                <a:lumMod val="40000"/>
                <a:lumOff val="60000"/>
              </a:schemeClr>
            </a:solidFill>
          </p:spPr>
          <p:txBody>
            <a:bodyPr wrap="square" rtlCol="0">
              <a:spAutoFit/>
            </a:bodyPr>
            <a:lstStyle/>
            <a:p>
              <a:r>
                <a:rPr lang="en-US" sz="1000" dirty="0"/>
                <a:t>ATTD/CR 3DIC hybrid bonding </a:t>
              </a:r>
              <a:r>
                <a:rPr lang="en-US" sz="1000" dirty="0" smtClean="0"/>
                <a:t>test-chip </a:t>
              </a:r>
              <a:r>
                <a:rPr lang="en-US" sz="1000" dirty="0" smtClean="0">
                  <a:solidFill>
                    <a:srgbClr val="FF0000"/>
                  </a:solidFill>
                </a:rPr>
                <a:t>^</a:t>
              </a:r>
              <a:endParaRPr lang="en-US" sz="1000" dirty="0">
                <a:solidFill>
                  <a:srgbClr val="FF0000"/>
                </a:solidFill>
              </a:endParaRPr>
            </a:p>
          </p:txBody>
        </p:sp>
        <p:sp>
          <p:nvSpPr>
            <p:cNvPr id="20" name="TextBox 19"/>
            <p:cNvSpPr txBox="1"/>
            <p:nvPr/>
          </p:nvSpPr>
          <p:spPr>
            <a:xfrm>
              <a:off x="2334749" y="5215315"/>
              <a:ext cx="1624163" cy="246221"/>
            </a:xfrm>
            <a:prstGeom prst="rect">
              <a:avLst/>
            </a:prstGeom>
            <a:solidFill>
              <a:srgbClr val="E2F0D9"/>
            </a:solidFill>
          </p:spPr>
          <p:txBody>
            <a:bodyPr wrap="none" rtlCol="0">
              <a:spAutoFit/>
            </a:bodyPr>
            <a:lstStyle/>
            <a:p>
              <a:r>
                <a:rPr lang="en-US" sz="1000" dirty="0" smtClean="0"/>
                <a:t>3DIC Reference Design 2.0</a:t>
              </a:r>
              <a:r>
                <a:rPr lang="en-US" sz="1000" dirty="0" smtClean="0">
                  <a:solidFill>
                    <a:srgbClr val="FF0000"/>
                  </a:solidFill>
                </a:rPr>
                <a:t>^</a:t>
              </a:r>
              <a:endParaRPr lang="en-US" sz="1000" dirty="0">
                <a:solidFill>
                  <a:srgbClr val="FF0000"/>
                </a:solidFill>
              </a:endParaRPr>
            </a:p>
          </p:txBody>
        </p:sp>
        <p:sp>
          <p:nvSpPr>
            <p:cNvPr id="21" name="TextBox 20"/>
            <p:cNvSpPr txBox="1"/>
            <p:nvPr/>
          </p:nvSpPr>
          <p:spPr>
            <a:xfrm>
              <a:off x="1897155" y="6015316"/>
              <a:ext cx="1539219" cy="400110"/>
            </a:xfrm>
            <a:prstGeom prst="rect">
              <a:avLst/>
            </a:prstGeom>
            <a:solidFill>
              <a:schemeClr val="accent5">
                <a:lumMod val="40000"/>
                <a:lumOff val="60000"/>
              </a:schemeClr>
            </a:solidFill>
          </p:spPr>
          <p:txBody>
            <a:bodyPr wrap="square" rtlCol="0">
              <a:spAutoFit/>
            </a:bodyPr>
            <a:lstStyle/>
            <a:p>
              <a:r>
                <a:rPr lang="en-US" sz="1000" dirty="0" smtClean="0"/>
                <a:t>3DIC 1278 hybrid bonding Test Chip </a:t>
              </a:r>
              <a:r>
                <a:rPr lang="en-US" sz="1000" dirty="0" smtClean="0">
                  <a:solidFill>
                    <a:srgbClr val="FF0000"/>
                  </a:solidFill>
                </a:rPr>
                <a:t>^</a:t>
              </a:r>
              <a:endParaRPr lang="en-US" sz="1000" dirty="0">
                <a:solidFill>
                  <a:srgbClr val="FF0000"/>
                </a:solidFill>
              </a:endParaRPr>
            </a:p>
          </p:txBody>
        </p:sp>
        <p:sp>
          <p:nvSpPr>
            <p:cNvPr id="23" name="TextBox 22"/>
            <p:cNvSpPr txBox="1"/>
            <p:nvPr/>
          </p:nvSpPr>
          <p:spPr>
            <a:xfrm>
              <a:off x="313765" y="4034117"/>
              <a:ext cx="6042039" cy="276999"/>
            </a:xfrm>
            <a:prstGeom prst="rect">
              <a:avLst/>
            </a:prstGeom>
            <a:noFill/>
          </p:spPr>
          <p:txBody>
            <a:bodyPr wrap="none" rtlCol="0">
              <a:spAutoFit/>
            </a:bodyPr>
            <a:lstStyle/>
            <a:p>
              <a:r>
                <a:rPr lang="en-US" sz="1200" dirty="0" smtClean="0">
                  <a:solidFill>
                    <a:schemeClr val="bg1">
                      <a:lumMod val="50000"/>
                    </a:schemeClr>
                  </a:solidFill>
                </a:rPr>
                <a:t>Strawman 3DIC Platform Roadmap with staggering between near term TFM and strategic tech</a:t>
              </a:r>
              <a:endParaRPr lang="en-US" sz="1200" dirty="0">
                <a:solidFill>
                  <a:schemeClr val="bg1">
                    <a:lumMod val="50000"/>
                  </a:schemeClr>
                </a:solidFill>
              </a:endParaRPr>
            </a:p>
          </p:txBody>
        </p:sp>
        <p:sp>
          <p:nvSpPr>
            <p:cNvPr id="26" name="TextBox 25"/>
            <p:cNvSpPr txBox="1"/>
            <p:nvPr/>
          </p:nvSpPr>
          <p:spPr>
            <a:xfrm>
              <a:off x="3592441" y="6299735"/>
              <a:ext cx="1375296" cy="400110"/>
            </a:xfrm>
            <a:prstGeom prst="rect">
              <a:avLst/>
            </a:prstGeom>
            <a:solidFill>
              <a:schemeClr val="accent5">
                <a:lumMod val="40000"/>
                <a:lumOff val="60000"/>
              </a:schemeClr>
            </a:solidFill>
          </p:spPr>
          <p:txBody>
            <a:bodyPr wrap="square" rtlCol="0">
              <a:spAutoFit/>
            </a:bodyPr>
            <a:lstStyle/>
            <a:p>
              <a:r>
                <a:rPr lang="en-US" sz="1000" dirty="0" smtClean="0"/>
                <a:t>Long range 3DIC New Technology Test Chip </a:t>
              </a:r>
              <a:r>
                <a:rPr lang="en-US" sz="1000" dirty="0" smtClean="0">
                  <a:solidFill>
                    <a:srgbClr val="FF0000"/>
                  </a:solidFill>
                </a:rPr>
                <a:t>^</a:t>
              </a:r>
              <a:endParaRPr lang="en-US" sz="1000" dirty="0">
                <a:solidFill>
                  <a:srgbClr val="FF0000"/>
                </a:solidFill>
              </a:endParaRPr>
            </a:p>
          </p:txBody>
        </p:sp>
      </p:grpSp>
      <p:sp>
        <p:nvSpPr>
          <p:cNvPr id="6" name="Rectangle 5"/>
          <p:cNvSpPr/>
          <p:nvPr/>
        </p:nvSpPr>
        <p:spPr>
          <a:xfrm rot="21259982">
            <a:off x="9104328" y="1955604"/>
            <a:ext cx="2705414" cy="523220"/>
          </a:xfrm>
          <a:prstGeom prst="rect">
            <a:avLst/>
          </a:prstGeom>
          <a:noFill/>
        </p:spPr>
        <p:txBody>
          <a:bodyPr wrap="square" lIns="91440" tIns="45720" rIns="91440" bIns="45720">
            <a:spAutoFit/>
          </a:bodyPr>
          <a:lstStyle/>
          <a:p>
            <a:pPr algn="ctr"/>
            <a:r>
              <a:rPr 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Initial E</a:t>
            </a:r>
            <a:r>
              <a:rPr lang="en-US" sz="2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stimates</a:t>
            </a:r>
            <a:endPar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000525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TDBU Feedback</a:t>
            </a:r>
            <a:endParaRPr lang="en-US" dirty="0"/>
          </a:p>
        </p:txBody>
      </p:sp>
      <p:sp>
        <p:nvSpPr>
          <p:cNvPr id="4" name="Content Placeholder 3"/>
          <p:cNvSpPr>
            <a:spLocks noGrp="1"/>
          </p:cNvSpPr>
          <p:nvPr>
            <p:ph idx="1"/>
          </p:nvPr>
        </p:nvSpPr>
        <p:spPr>
          <a:xfrm>
            <a:off x="838200" y="1404606"/>
            <a:ext cx="10515600" cy="4351338"/>
          </a:xfrm>
        </p:spPr>
        <p:txBody>
          <a:bodyPr>
            <a:noAutofit/>
          </a:bodyPr>
          <a:lstStyle/>
          <a:p>
            <a:pPr marL="0" indent="0">
              <a:buNone/>
            </a:pPr>
            <a:r>
              <a:rPr lang="en-US" sz="1600" b="1" dirty="0"/>
              <a:t>3/27/2020 3DIC Reference Design and Platform Proposal from the Co-optimization Pipeline</a:t>
            </a:r>
          </a:p>
          <a:p>
            <a:pPr marL="0" indent="0">
              <a:buNone/>
            </a:pPr>
            <a:r>
              <a:rPr lang="en-US" sz="1600" b="1" dirty="0"/>
              <a:t>Attendees:  Murthy, Jim, Raja, Mike, Daaman, Gary, Ying, Babak, Ajat, Vivek, Nick, John, Scott, Ramune</a:t>
            </a:r>
          </a:p>
          <a:p>
            <a:pPr marL="0" indent="0">
              <a:buNone/>
            </a:pPr>
            <a:r>
              <a:rPr lang="en-US" sz="1600" b="1" dirty="0"/>
              <a:t>Feedback:</a:t>
            </a:r>
          </a:p>
          <a:p>
            <a:r>
              <a:rPr lang="en-US" sz="1600" dirty="0" smtClean="0"/>
              <a:t>Raja</a:t>
            </a:r>
            <a:r>
              <a:rPr lang="en-US" sz="1600" dirty="0"/>
              <a:t>: Need to get all the PVC issues from Balaji.  From the </a:t>
            </a:r>
            <a:r>
              <a:rPr lang="en-US" sz="1600" dirty="0" err="1"/>
              <a:t>Powerpoints</a:t>
            </a:r>
            <a:r>
              <a:rPr lang="en-US" sz="1600" dirty="0"/>
              <a:t> it had seemed that a lot more work had been done in advance of execution than actually had been done.</a:t>
            </a:r>
          </a:p>
          <a:p>
            <a:r>
              <a:rPr lang="en-US" sz="1600" dirty="0" smtClean="0"/>
              <a:t>Jim:  </a:t>
            </a:r>
            <a:r>
              <a:rPr lang="en-US" sz="1600" dirty="0"/>
              <a:t>We are not doing enough to comprehend that IPs actually have to be redesigned for 3DIC.</a:t>
            </a:r>
          </a:p>
          <a:p>
            <a:r>
              <a:rPr lang="en-US" sz="1600" dirty="0" smtClean="0"/>
              <a:t>Mike</a:t>
            </a:r>
            <a:r>
              <a:rPr lang="en-US" sz="1600" dirty="0"/>
              <a:t>:  We focus too much on the technology, but not enough on enabling and design.</a:t>
            </a:r>
          </a:p>
          <a:p>
            <a:r>
              <a:rPr lang="en-US" sz="1600" dirty="0" smtClean="0"/>
              <a:t>Raja</a:t>
            </a:r>
            <a:r>
              <a:rPr lang="en-US" sz="1600" dirty="0"/>
              <a:t>:  We will do logic on logic, logic on interposer, logic on memory, </a:t>
            </a:r>
            <a:r>
              <a:rPr lang="en-US" sz="1600" dirty="0" err="1"/>
              <a:t>etc</a:t>
            </a:r>
            <a:r>
              <a:rPr lang="en-US" sz="1600" dirty="0"/>
              <a:t>- all of these approaches will be used.</a:t>
            </a:r>
          </a:p>
          <a:p>
            <a:r>
              <a:rPr lang="en-US" sz="1600" dirty="0" smtClean="0"/>
              <a:t>Daaman</a:t>
            </a:r>
            <a:r>
              <a:rPr lang="en-US" sz="1600" dirty="0"/>
              <a:t>:  What do we need to do to get ahead of MTL?  Nick:  IP timelines, resources, shuttle timelines need to align.</a:t>
            </a:r>
          </a:p>
          <a:p>
            <a:r>
              <a:rPr lang="en-US" sz="1600" dirty="0" smtClean="0"/>
              <a:t>Mike</a:t>
            </a:r>
            <a:r>
              <a:rPr lang="en-US" sz="1600" dirty="0"/>
              <a:t>:  MTL TFM could be validated without actually building the silicon.  Vivek:  We are developing a </a:t>
            </a:r>
            <a:r>
              <a:rPr lang="en-US" sz="1600" dirty="0" err="1"/>
              <a:t>presilicon</a:t>
            </a:r>
            <a:r>
              <a:rPr lang="en-US" sz="1600" dirty="0"/>
              <a:t> reference design and doing a mock tape in for MTL.</a:t>
            </a:r>
          </a:p>
          <a:p>
            <a:r>
              <a:rPr lang="en-US" sz="1600" dirty="0" smtClean="0"/>
              <a:t>Babak</a:t>
            </a:r>
            <a:r>
              <a:rPr lang="en-US" sz="1600" dirty="0"/>
              <a:t>:  We will have the capability to ramp HBI in 2023.  Competitors may have products in mid-2022.</a:t>
            </a:r>
          </a:p>
          <a:p>
            <a:r>
              <a:rPr lang="en-US" sz="1600" dirty="0" smtClean="0"/>
              <a:t>Murthy</a:t>
            </a:r>
            <a:r>
              <a:rPr lang="en-US" sz="1600" dirty="0"/>
              <a:t>:  Some things will only be found in product execution, but we still need to be as well prepared as possible.  This is a logical and sensible direction.  Need to get from here to a roadmap.</a:t>
            </a:r>
          </a:p>
          <a:p>
            <a:r>
              <a:rPr lang="en-US" sz="1600" dirty="0" smtClean="0"/>
              <a:t>Outcome</a:t>
            </a:r>
            <a:r>
              <a:rPr lang="en-US" sz="1600" dirty="0"/>
              <a:t>:  Agreement that this is the right thing to do. Come back within a few weeks with a roadmap.</a:t>
            </a:r>
          </a:p>
          <a:p>
            <a:endParaRPr lang="en-US" sz="1600" dirty="0"/>
          </a:p>
        </p:txBody>
      </p:sp>
      <p:sp>
        <p:nvSpPr>
          <p:cNvPr id="2" name="Slide Number Placeholder 1"/>
          <p:cNvSpPr>
            <a:spLocks noGrp="1"/>
          </p:cNvSpPr>
          <p:nvPr>
            <p:ph type="sldNum" sz="quarter" idx="12"/>
          </p:nvPr>
        </p:nvSpPr>
        <p:spPr/>
        <p:txBody>
          <a:bodyPr/>
          <a:lstStyle/>
          <a:p>
            <a:fld id="{EE2556C5-CE8C-6547-B838-EA80C61A4AF7}" type="slidenum">
              <a:rPr lang="en-US" smtClean="0"/>
              <a:pPr/>
              <a:t>12</a:t>
            </a:fld>
            <a:endParaRPr lang="en-US" dirty="0"/>
          </a:p>
        </p:txBody>
      </p:sp>
    </p:spTree>
    <p:extLst>
      <p:ext uri="{BB962C8B-B14F-4D97-AF65-F5344CB8AC3E}">
        <p14:creationId xmlns:p14="http://schemas.microsoft.com/office/powerpoint/2010/main" val="3100313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INTEL CONFIDENTIAL</a:t>
            </a:r>
          </a:p>
        </p:txBody>
      </p:sp>
      <p:sp>
        <p:nvSpPr>
          <p:cNvPr id="5" name="Slide Number Placeholder 4"/>
          <p:cNvSpPr>
            <a:spLocks noGrp="1"/>
          </p:cNvSpPr>
          <p:nvPr>
            <p:ph type="sldNum" sz="quarter" idx="12"/>
          </p:nvPr>
        </p:nvSpPr>
        <p:spPr/>
        <p:txBody>
          <a:bodyPr/>
          <a:lstStyle/>
          <a:p>
            <a:fld id="{E5531ED6-EE28-443E-88D8-BB07E9654E04}" type="slidenum">
              <a:rPr lang="en-US" smtClean="0"/>
              <a:t>13</a:t>
            </a:fld>
            <a:endParaRPr lang="en-US"/>
          </a:p>
        </p:txBody>
      </p:sp>
      <p:sp>
        <p:nvSpPr>
          <p:cNvPr id="3" name="Title 2"/>
          <p:cNvSpPr>
            <a:spLocks noGrp="1"/>
          </p:cNvSpPr>
          <p:nvPr>
            <p:ph type="title"/>
          </p:nvPr>
        </p:nvSpPr>
        <p:spPr/>
        <p:txBody>
          <a:bodyPr/>
          <a:lstStyle/>
          <a:p>
            <a:r>
              <a:rPr lang="en-US" dirty="0" smtClean="0"/>
              <a:t>Backup</a:t>
            </a:r>
            <a:endParaRPr lang="en-US" dirty="0"/>
          </a:p>
        </p:txBody>
      </p:sp>
      <p:sp>
        <p:nvSpPr>
          <p:cNvPr id="30" name="Content Placeholder 29"/>
          <p:cNvSpPr>
            <a:spLocks noGrp="1"/>
          </p:cNvSpPr>
          <p:nvPr>
            <p:ph idx="1"/>
          </p:nvPr>
        </p:nvSpPr>
        <p:spPr/>
        <p:txBody>
          <a:bodyPr/>
          <a:lstStyle/>
          <a:p>
            <a:endParaRPr lang="en-US"/>
          </a:p>
        </p:txBody>
      </p:sp>
    </p:spTree>
    <p:extLst>
      <p:ext uri="{BB962C8B-B14F-4D97-AF65-F5344CB8AC3E}">
        <p14:creationId xmlns:p14="http://schemas.microsoft.com/office/powerpoint/2010/main" val="536803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54057" y="6412913"/>
            <a:ext cx="2743200" cy="365125"/>
          </a:xfrm>
        </p:spPr>
        <p:txBody>
          <a:bodyPr/>
          <a:lstStyle/>
          <a:p>
            <a:fld id="{EE2556C5-CE8C-6547-B838-EA80C61A4AF7}" type="slidenum">
              <a:rPr lang="en-US" smtClean="0">
                <a:effectLst/>
              </a:rPr>
              <a:t>14</a:t>
            </a:fld>
            <a:endParaRPr lang="en-US">
              <a:effectLst/>
            </a:endParaRPr>
          </a:p>
        </p:txBody>
      </p:sp>
      <p:sp>
        <p:nvSpPr>
          <p:cNvPr id="3" name="Title 2"/>
          <p:cNvSpPr>
            <a:spLocks noGrp="1"/>
          </p:cNvSpPr>
          <p:nvPr>
            <p:ph type="title"/>
          </p:nvPr>
        </p:nvSpPr>
        <p:spPr>
          <a:xfrm>
            <a:off x="607484" y="97536"/>
            <a:ext cx="10972800" cy="596984"/>
          </a:xfrm>
        </p:spPr>
        <p:txBody>
          <a:bodyPr>
            <a:normAutofit fontScale="90000"/>
          </a:bodyPr>
          <a:lstStyle/>
          <a:p>
            <a:r>
              <a:rPr lang="en-US" dirty="0" smtClean="0"/>
              <a:t>Testchip Table</a:t>
            </a:r>
            <a:endParaRPr lang="en-US" dirty="0"/>
          </a:p>
        </p:txBody>
      </p:sp>
      <p:graphicFrame>
        <p:nvGraphicFramePr>
          <p:cNvPr id="6" name="Content Placeholder 5"/>
          <p:cNvGraphicFramePr>
            <a:graphicFrameLocks noGrp="1"/>
          </p:cNvGraphicFramePr>
          <p:nvPr>
            <p:ph sz="quarter" idx="13"/>
            <p:extLst/>
          </p:nvPr>
        </p:nvGraphicFramePr>
        <p:xfrm>
          <a:off x="442277" y="917358"/>
          <a:ext cx="11197420" cy="4511040"/>
        </p:xfrm>
        <a:graphic>
          <a:graphicData uri="http://schemas.openxmlformats.org/drawingml/2006/table">
            <a:tbl>
              <a:tblPr firstRow="1" bandRow="1">
                <a:tableStyleId>{5C22544A-7EE6-4342-B048-85BDC9FD1C3A}</a:tableStyleId>
              </a:tblPr>
              <a:tblGrid>
                <a:gridCol w="1888658">
                  <a:extLst>
                    <a:ext uri="{9D8B030D-6E8A-4147-A177-3AD203B41FA5}">
                      <a16:colId xmlns:a16="http://schemas.microsoft.com/office/drawing/2014/main" xmlns="" val="20000"/>
                    </a:ext>
                  </a:extLst>
                </a:gridCol>
                <a:gridCol w="1888658">
                  <a:extLst>
                    <a:ext uri="{9D8B030D-6E8A-4147-A177-3AD203B41FA5}">
                      <a16:colId xmlns:a16="http://schemas.microsoft.com/office/drawing/2014/main" xmlns="" val="20001"/>
                    </a:ext>
                  </a:extLst>
                </a:gridCol>
                <a:gridCol w="1888658">
                  <a:extLst>
                    <a:ext uri="{9D8B030D-6E8A-4147-A177-3AD203B41FA5}">
                      <a16:colId xmlns:a16="http://schemas.microsoft.com/office/drawing/2014/main" xmlns="" val="20002"/>
                    </a:ext>
                  </a:extLst>
                </a:gridCol>
                <a:gridCol w="1888658">
                  <a:extLst>
                    <a:ext uri="{9D8B030D-6E8A-4147-A177-3AD203B41FA5}">
                      <a16:colId xmlns:a16="http://schemas.microsoft.com/office/drawing/2014/main" xmlns="" val="20003"/>
                    </a:ext>
                  </a:extLst>
                </a:gridCol>
                <a:gridCol w="1771341">
                  <a:extLst>
                    <a:ext uri="{9D8B030D-6E8A-4147-A177-3AD203B41FA5}">
                      <a16:colId xmlns:a16="http://schemas.microsoft.com/office/drawing/2014/main" xmlns="" val="20004"/>
                    </a:ext>
                  </a:extLst>
                </a:gridCol>
                <a:gridCol w="1871447">
                  <a:extLst>
                    <a:ext uri="{9D8B030D-6E8A-4147-A177-3AD203B41FA5}">
                      <a16:colId xmlns:a16="http://schemas.microsoft.com/office/drawing/2014/main" xmlns="" val="20005"/>
                    </a:ext>
                  </a:extLst>
                </a:gridCol>
              </a:tblGrid>
              <a:tr h="1281301">
                <a:tc>
                  <a:txBody>
                    <a:bodyPr/>
                    <a:lstStyle/>
                    <a:p>
                      <a:pPr algn="ctr"/>
                      <a:r>
                        <a:rPr lang="en-US" sz="1600" dirty="0"/>
                        <a:t>Testchip</a:t>
                      </a:r>
                      <a:r>
                        <a:rPr lang="en-US" sz="1600" baseline="0" dirty="0"/>
                        <a:t> Name</a:t>
                      </a:r>
                      <a:endParaRPr lang="en-US" sz="1600" dirty="0"/>
                    </a:p>
                  </a:txBody>
                  <a:tcPr/>
                </a:tc>
                <a:tc>
                  <a:txBody>
                    <a:bodyPr/>
                    <a:lstStyle/>
                    <a:p>
                      <a:pPr algn="ctr"/>
                      <a:r>
                        <a:rPr lang="en-US" sz="1600" dirty="0"/>
                        <a:t>Owner/Org</a:t>
                      </a:r>
                    </a:p>
                  </a:txBody>
                  <a:tcPr/>
                </a:tc>
                <a:tc>
                  <a:txBody>
                    <a:bodyPr/>
                    <a:lstStyle/>
                    <a:p>
                      <a:pPr algn="ctr"/>
                      <a:r>
                        <a:rPr lang="en-US" sz="1600" dirty="0"/>
                        <a:t>Description</a:t>
                      </a:r>
                    </a:p>
                  </a:txBody>
                  <a:tcPr/>
                </a:tc>
                <a:tc>
                  <a:txBody>
                    <a:bodyPr/>
                    <a:lstStyle/>
                    <a:p>
                      <a:pPr algn="ctr"/>
                      <a:r>
                        <a:rPr lang="en-US" sz="1600" dirty="0"/>
                        <a:t>Purpose:</a:t>
                      </a:r>
                    </a:p>
                    <a:p>
                      <a:pPr algn="ctr"/>
                      <a:r>
                        <a:rPr lang="en-US" sz="1600" dirty="0"/>
                        <a:t>TFM/</a:t>
                      </a:r>
                      <a:r>
                        <a:rPr lang="en-US" sz="1600" baseline="0" dirty="0"/>
                        <a:t> Validation/ Technology Development/ Design and Arch Direction</a:t>
                      </a:r>
                      <a:endParaRPr lang="en-US" sz="1600" dirty="0"/>
                    </a:p>
                  </a:txBody>
                  <a:tcPr/>
                </a:tc>
                <a:tc>
                  <a:txBody>
                    <a:bodyPr/>
                    <a:lstStyle/>
                    <a:p>
                      <a:pPr algn="ctr"/>
                      <a:r>
                        <a:rPr lang="en-US" sz="1600" dirty="0"/>
                        <a:t>Expected</a:t>
                      </a:r>
                      <a:r>
                        <a:rPr lang="en-US" sz="1600" baseline="0" dirty="0"/>
                        <a:t> i</a:t>
                      </a:r>
                      <a:r>
                        <a:rPr lang="en-US" sz="1600" dirty="0"/>
                        <a:t>mpact and timeframe:</a:t>
                      </a:r>
                    </a:p>
                    <a:p>
                      <a:pPr algn="ctr"/>
                      <a:r>
                        <a:rPr lang="en-US" sz="1600" dirty="0" err="1"/>
                        <a:t>Pipecleaner</a:t>
                      </a:r>
                      <a:r>
                        <a:rPr lang="en-US" sz="1600" dirty="0"/>
                        <a:t>,</a:t>
                      </a:r>
                    </a:p>
                    <a:p>
                      <a:pPr algn="ctr"/>
                      <a:r>
                        <a:rPr lang="en-US" sz="1600" dirty="0"/>
                        <a:t>Technology DRs</a:t>
                      </a:r>
                      <a:r>
                        <a:rPr lang="en-US" sz="1600" baseline="0" dirty="0"/>
                        <a:t>,</a:t>
                      </a:r>
                    </a:p>
                    <a:p>
                      <a:pPr algn="ctr"/>
                      <a:r>
                        <a:rPr lang="en-US" sz="1600" baseline="0" dirty="0"/>
                        <a:t>PDK</a:t>
                      </a:r>
                      <a:endParaRPr lang="en-US" sz="1600" dirty="0"/>
                    </a:p>
                    <a:p>
                      <a:pPr algn="ctr"/>
                      <a:endParaRPr lang="en-US" sz="1600" dirty="0"/>
                    </a:p>
                  </a:txBody>
                  <a:tcPr/>
                </a:tc>
                <a:tc>
                  <a:txBody>
                    <a:bodyPr/>
                    <a:lstStyle/>
                    <a:p>
                      <a:pPr algn="ctr"/>
                      <a:r>
                        <a:rPr lang="en-US" sz="1600" dirty="0"/>
                        <a:t>Dates:</a:t>
                      </a:r>
                    </a:p>
                    <a:p>
                      <a:pPr algn="ctr"/>
                      <a:r>
                        <a:rPr lang="en-US" sz="1600" dirty="0"/>
                        <a:t>Tape</a:t>
                      </a:r>
                      <a:r>
                        <a:rPr lang="en-US" sz="1600" baseline="0" dirty="0"/>
                        <a:t> in/</a:t>
                      </a:r>
                    </a:p>
                    <a:p>
                      <a:pPr algn="ctr"/>
                      <a:r>
                        <a:rPr lang="en-US" sz="1600" baseline="0" dirty="0"/>
                        <a:t>Assembly/</a:t>
                      </a:r>
                    </a:p>
                    <a:p>
                      <a:pPr algn="ctr"/>
                      <a:r>
                        <a:rPr lang="en-US" sz="1600" baseline="0" dirty="0"/>
                        <a:t>Analysis and Report out</a:t>
                      </a:r>
                      <a:endParaRPr lang="en-US" sz="1600" dirty="0"/>
                    </a:p>
                  </a:txBody>
                  <a:tcPr/>
                </a:tc>
                <a:extLst>
                  <a:ext uri="{0D108BD9-81ED-4DB2-BD59-A6C34878D82A}">
                    <a16:rowId xmlns:a16="http://schemas.microsoft.com/office/drawing/2014/main" xmlns="" val="10000"/>
                  </a:ext>
                </a:extLst>
              </a:tr>
              <a:tr h="1304261">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t>1xCRBB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t>ATTD/CR/LTD 3DIC daisy chain with next-gen solder (NGS) and hybrid bonding interconnect (HBI)</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Adel Elsherbini, Johanna Swan (CR)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Shawna Liff (ATTD)</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Up to 8 passive </a:t>
                      </a:r>
                      <a:r>
                        <a:rPr lang="en-US" sz="1400" baseline="0" dirty="0" err="1"/>
                        <a:t>chiplets</a:t>
                      </a:r>
                      <a:r>
                        <a:rPr lang="en-US" sz="1400" baseline="0" dirty="0"/>
                        <a:t> stacked on base die (modular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Utilizing 10 and 20 um pitch NGS and HBI</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Develop assembly and fab process for NGS and HBI and characterize FLI performance.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Characterize solder limits and motives to switch to HBI.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Fab &amp; Assembly DRs</a:t>
                      </a:r>
                      <a:r>
                        <a:rPr lang="en-US" sz="1400" baseline="0" dirty="0"/>
                        <a:t> for active HBI test chip.</a:t>
                      </a:r>
                    </a:p>
                  </a:txBody>
                  <a:tcPr/>
                </a:tc>
                <a:tc>
                  <a:txBody>
                    <a:bodyPr/>
                    <a:lstStyle/>
                    <a:p>
                      <a:r>
                        <a:rPr lang="en-US" sz="1400" dirty="0"/>
                        <a:t>Tape-in: Q1’19</a:t>
                      </a:r>
                    </a:p>
                    <a:p>
                      <a:r>
                        <a:rPr lang="en-US" sz="1400" dirty="0"/>
                        <a:t>Process Development: Q2’19-Q2’20</a:t>
                      </a:r>
                    </a:p>
                    <a:p>
                      <a:r>
                        <a:rPr lang="en-US" sz="1400" dirty="0"/>
                        <a:t>Assembly: NGS: Q3’19, HBI</a:t>
                      </a:r>
                      <a:r>
                        <a:rPr lang="en-US" sz="1400"/>
                        <a:t>: Q3’20</a:t>
                      </a:r>
                      <a:endParaRPr lang="en-US" sz="1400" dirty="0"/>
                    </a:p>
                    <a:p>
                      <a:r>
                        <a:rPr lang="en-US" sz="1400" dirty="0"/>
                        <a:t>Analysis and Report out: Q4’20</a:t>
                      </a:r>
                    </a:p>
                  </a:txBody>
                  <a:tcPr/>
                </a:tc>
                <a:extLst>
                  <a:ext uri="{0D108BD9-81ED-4DB2-BD59-A6C34878D82A}">
                    <a16:rowId xmlns:a16="http://schemas.microsoft.com/office/drawing/2014/main" xmlns="" val="1502373785"/>
                  </a:ext>
                </a:extLst>
              </a:tr>
              <a:tr h="1304261">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t>X74H-HBI*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t>ATTD/CR/LTD 3DIC Stacked SRAM with hybrid bonding interconnect (HBI)</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Adel Elsherbini, Johanna Swan (CR)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Shawna Liff (ATTD)</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4 1222 SRAM chiplets stacked on 10 nm FV SRAM base die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Utilizing 9 um pitch HBI</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Prove HBI with active circuits and IP</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DRs</a:t>
                      </a:r>
                      <a:r>
                        <a:rPr lang="en-US" sz="1400" baseline="0" dirty="0"/>
                        <a:t> and TFM for 2023 product intercepts</a:t>
                      </a:r>
                    </a:p>
                  </a:txBody>
                  <a:tcPr/>
                </a:tc>
                <a:tc>
                  <a:txBody>
                    <a:bodyPr/>
                    <a:lstStyle/>
                    <a:p>
                      <a:r>
                        <a:rPr lang="en-US" sz="1400" dirty="0"/>
                        <a:t>Tape-in: Q2’20</a:t>
                      </a:r>
                    </a:p>
                    <a:p>
                      <a:r>
                        <a:rPr lang="en-US" sz="1400" dirty="0"/>
                        <a:t>Assembly: Q4’20</a:t>
                      </a:r>
                    </a:p>
                    <a:p>
                      <a:r>
                        <a:rPr lang="en-US" sz="1400" dirty="0"/>
                        <a:t>Analysis and Report out: Q4’20-Q1’21</a:t>
                      </a:r>
                    </a:p>
                  </a:txBody>
                  <a:tcPr/>
                </a:tc>
                <a:extLst>
                  <a:ext uri="{0D108BD9-81ED-4DB2-BD59-A6C34878D82A}">
                    <a16:rowId xmlns:a16="http://schemas.microsoft.com/office/drawing/2014/main" xmlns="" val="10001"/>
                  </a:ext>
                </a:extLst>
              </a:tr>
            </a:tbl>
          </a:graphicData>
        </a:graphic>
      </p:graphicFrame>
      <p:sp>
        <p:nvSpPr>
          <p:cNvPr id="5" name="Footer Placeholder 4"/>
          <p:cNvSpPr>
            <a:spLocks noGrp="1"/>
          </p:cNvSpPr>
          <p:nvPr>
            <p:ph type="ftr" sz="quarter" idx="11"/>
          </p:nvPr>
        </p:nvSpPr>
        <p:spPr>
          <a:xfrm>
            <a:off x="4038600" y="6560972"/>
            <a:ext cx="4114800" cy="365125"/>
          </a:xfrm>
        </p:spPr>
        <p:txBody>
          <a:bodyPr/>
          <a:lstStyle/>
          <a:p>
            <a:r>
              <a:rPr lang="en-US" dirty="0"/>
              <a:t>INTEL CONFIDENTIAL</a:t>
            </a:r>
          </a:p>
        </p:txBody>
      </p:sp>
      <p:sp>
        <p:nvSpPr>
          <p:cNvPr id="4" name="TextBox 3">
            <a:extLst>
              <a:ext uri="{FF2B5EF4-FFF2-40B4-BE49-F238E27FC236}">
                <a16:creationId xmlns:a16="http://schemas.microsoft.com/office/drawing/2014/main" xmlns="" id="{796205BE-BAE7-42BE-B767-BF48D9938B2E}"/>
              </a:ext>
            </a:extLst>
          </p:cNvPr>
          <p:cNvSpPr txBox="1"/>
          <p:nvPr/>
        </p:nvSpPr>
        <p:spPr>
          <a:xfrm>
            <a:off x="637774" y="6268904"/>
            <a:ext cx="3696021" cy="338554"/>
          </a:xfrm>
          <a:prstGeom prst="rect">
            <a:avLst/>
          </a:prstGeom>
          <a:noFill/>
        </p:spPr>
        <p:txBody>
          <a:bodyPr wrap="square" rtlCol="0">
            <a:spAutoFit/>
          </a:bodyPr>
          <a:lstStyle/>
          <a:p>
            <a:r>
              <a:rPr lang="en-US" sz="1600" dirty="0"/>
              <a:t>(*) Tentative name</a:t>
            </a:r>
          </a:p>
        </p:txBody>
      </p:sp>
    </p:spTree>
    <p:extLst>
      <p:ext uri="{BB962C8B-B14F-4D97-AF65-F5344CB8AC3E}">
        <p14:creationId xmlns:p14="http://schemas.microsoft.com/office/powerpoint/2010/main" val="217447647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971"/>
            <a:ext cx="10515600" cy="1325563"/>
          </a:xfrm>
        </p:spPr>
        <p:txBody>
          <a:bodyPr/>
          <a:lstStyle/>
          <a:p>
            <a:r>
              <a:rPr lang="en-US" b="1" dirty="0" smtClean="0"/>
              <a:t>ODI and hybrid bonding </a:t>
            </a:r>
            <a:endParaRPr lang="en-US" b="1" dirty="0"/>
          </a:p>
        </p:txBody>
      </p:sp>
      <p:sp>
        <p:nvSpPr>
          <p:cNvPr id="3" name="Content Placeholder 2"/>
          <p:cNvSpPr>
            <a:spLocks noGrp="1"/>
          </p:cNvSpPr>
          <p:nvPr>
            <p:ph idx="1"/>
          </p:nvPr>
        </p:nvSpPr>
        <p:spPr>
          <a:xfrm>
            <a:off x="276224" y="4893732"/>
            <a:ext cx="11797243" cy="1754929"/>
          </a:xfrm>
        </p:spPr>
        <p:txBody>
          <a:bodyPr>
            <a:normAutofit/>
          </a:bodyPr>
          <a:lstStyle/>
          <a:p>
            <a:r>
              <a:rPr lang="en-US" dirty="0"/>
              <a:t>ODI cantilevered approach could help with power delivery, HSIO, and thermals</a:t>
            </a:r>
          </a:p>
          <a:p>
            <a:r>
              <a:rPr lang="en-US" dirty="0"/>
              <a:t>Base die size independent of top die, alleviate </a:t>
            </a:r>
            <a:r>
              <a:rPr lang="en-US" dirty="0" smtClean="0"/>
              <a:t>ADM </a:t>
            </a:r>
            <a:r>
              <a:rPr lang="en-US" dirty="0"/>
              <a:t>capacity issues</a:t>
            </a:r>
          </a:p>
          <a:p>
            <a:r>
              <a:rPr lang="en-US" dirty="0"/>
              <a:t>Base die could be reused across products</a:t>
            </a:r>
          </a:p>
          <a:p>
            <a:pPr marL="0" indent="0">
              <a:buNone/>
            </a:pPr>
            <a:endParaRPr lang="en-US" dirty="0"/>
          </a:p>
        </p:txBody>
      </p:sp>
      <p:sp>
        <p:nvSpPr>
          <p:cNvPr id="4" name="Footer Placeholder 3"/>
          <p:cNvSpPr>
            <a:spLocks noGrp="1"/>
          </p:cNvSpPr>
          <p:nvPr>
            <p:ph type="ftr" sz="quarter" idx="11"/>
          </p:nvPr>
        </p:nvSpPr>
        <p:spPr/>
        <p:txBody>
          <a:bodyPr/>
          <a:lstStyle/>
          <a:p>
            <a:r>
              <a:rPr lang="en-US"/>
              <a:t>INTEL CONFIDENTIAL</a:t>
            </a:r>
          </a:p>
        </p:txBody>
      </p:sp>
      <p:sp>
        <p:nvSpPr>
          <p:cNvPr id="5" name="Slide Number Placeholder 4"/>
          <p:cNvSpPr>
            <a:spLocks noGrp="1"/>
          </p:cNvSpPr>
          <p:nvPr>
            <p:ph type="sldNum" sz="quarter" idx="12"/>
          </p:nvPr>
        </p:nvSpPr>
        <p:spPr/>
        <p:txBody>
          <a:bodyPr/>
          <a:lstStyle/>
          <a:p>
            <a:fld id="{E5531ED6-EE28-443E-88D8-BB07E9654E04}" type="slidenum">
              <a:rPr lang="en-US" smtClean="0"/>
              <a:t>15</a:t>
            </a:fld>
            <a:endParaRPr lang="en-US"/>
          </a:p>
        </p:txBody>
      </p:sp>
      <p:pic>
        <p:nvPicPr>
          <p:cNvPr id="8" name="Picture 7"/>
          <p:cNvPicPr>
            <a:picLocks noChangeAspect="1"/>
          </p:cNvPicPr>
          <p:nvPr/>
        </p:nvPicPr>
        <p:blipFill rotWithShape="1">
          <a:blip r:embed="rId2"/>
          <a:srcRect r="16437"/>
          <a:stretch/>
        </p:blipFill>
        <p:spPr>
          <a:xfrm>
            <a:off x="839258" y="1271477"/>
            <a:ext cx="10799184" cy="3198930"/>
          </a:xfrm>
          <a:prstGeom prst="rect">
            <a:avLst/>
          </a:prstGeom>
        </p:spPr>
      </p:pic>
      <p:sp>
        <p:nvSpPr>
          <p:cNvPr id="10" name="TextBox 9"/>
          <p:cNvSpPr txBox="1"/>
          <p:nvPr/>
        </p:nvSpPr>
        <p:spPr>
          <a:xfrm>
            <a:off x="9877019" y="3882088"/>
            <a:ext cx="1761423" cy="369332"/>
          </a:xfrm>
          <a:prstGeom prst="rect">
            <a:avLst/>
          </a:prstGeom>
          <a:noFill/>
        </p:spPr>
        <p:txBody>
          <a:bodyPr wrap="square" rtlCol="0">
            <a:spAutoFit/>
          </a:bodyPr>
          <a:lstStyle/>
          <a:p>
            <a:r>
              <a:rPr lang="en-US" dirty="0" smtClean="0"/>
              <a:t>Adel Elsherbini</a:t>
            </a:r>
            <a:endParaRPr lang="en-US" dirty="0"/>
          </a:p>
        </p:txBody>
      </p:sp>
    </p:spTree>
    <p:extLst>
      <p:ext uri="{BB962C8B-B14F-4D97-AF65-F5344CB8AC3E}">
        <p14:creationId xmlns:p14="http://schemas.microsoft.com/office/powerpoint/2010/main" val="1150173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 y="365125"/>
            <a:ext cx="11829288" cy="1325563"/>
          </a:xfrm>
        </p:spPr>
        <p:txBody>
          <a:bodyPr/>
          <a:lstStyle/>
          <a:p>
            <a:r>
              <a:rPr lang="en-US" b="1" dirty="0"/>
              <a:t>Propose to define a 3DIC reference platform</a:t>
            </a:r>
          </a:p>
        </p:txBody>
      </p:sp>
      <p:sp>
        <p:nvSpPr>
          <p:cNvPr id="4" name="Rectangle 3"/>
          <p:cNvSpPr/>
          <p:nvPr/>
        </p:nvSpPr>
        <p:spPr>
          <a:xfrm>
            <a:off x="100584" y="2305592"/>
            <a:ext cx="1225296" cy="667512"/>
          </a:xfrm>
          <a:prstGeom prst="rect">
            <a:avLst/>
          </a:prstGeom>
          <a:solidFill>
            <a:srgbClr val="00B050"/>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TSMC</a:t>
            </a:r>
          </a:p>
        </p:txBody>
      </p:sp>
      <p:sp>
        <p:nvSpPr>
          <p:cNvPr id="5" name="Rectangle 4"/>
          <p:cNvSpPr/>
          <p:nvPr/>
        </p:nvSpPr>
        <p:spPr>
          <a:xfrm>
            <a:off x="1569720" y="2305592"/>
            <a:ext cx="2343912" cy="667512"/>
          </a:xfrm>
          <a:prstGeom prst="rect">
            <a:avLst/>
          </a:prstGeom>
          <a:solidFill>
            <a:srgbClr val="FFCCFF"/>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TSMC + TFM + Vendors</a:t>
            </a:r>
          </a:p>
          <a:p>
            <a:pPr algn="ctr"/>
            <a:r>
              <a:rPr lang="en-US" sz="1000" dirty="0">
                <a:solidFill>
                  <a:srgbClr val="FF0000"/>
                </a:solidFill>
              </a:rPr>
              <a:t>(Application Team)</a:t>
            </a:r>
          </a:p>
        </p:txBody>
      </p:sp>
      <p:sp>
        <p:nvSpPr>
          <p:cNvPr id="6" name="Rectangle 5"/>
          <p:cNvSpPr/>
          <p:nvPr/>
        </p:nvSpPr>
        <p:spPr>
          <a:xfrm>
            <a:off x="4450080" y="1595408"/>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SOC #1</a:t>
            </a:r>
          </a:p>
        </p:txBody>
      </p:sp>
      <p:sp>
        <p:nvSpPr>
          <p:cNvPr id="7" name="Rectangle 6"/>
          <p:cNvSpPr/>
          <p:nvPr/>
        </p:nvSpPr>
        <p:spPr>
          <a:xfrm>
            <a:off x="4440936" y="2319308"/>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SOC #2</a:t>
            </a:r>
          </a:p>
        </p:txBody>
      </p:sp>
      <p:sp>
        <p:nvSpPr>
          <p:cNvPr id="8" name="Rectangle 7"/>
          <p:cNvSpPr/>
          <p:nvPr/>
        </p:nvSpPr>
        <p:spPr>
          <a:xfrm>
            <a:off x="4450080" y="3043208"/>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SOC #3</a:t>
            </a:r>
          </a:p>
        </p:txBody>
      </p:sp>
      <p:cxnSp>
        <p:nvCxnSpPr>
          <p:cNvPr id="10" name="Straight Arrow Connector 9"/>
          <p:cNvCxnSpPr>
            <a:stCxn id="4" idx="3"/>
            <a:endCxn id="5" idx="1"/>
          </p:cNvCxnSpPr>
          <p:nvPr/>
        </p:nvCxnSpPr>
        <p:spPr>
          <a:xfrm>
            <a:off x="1325880" y="2639348"/>
            <a:ext cx="243840" cy="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6" idx="1"/>
          </p:cNvCxnSpPr>
          <p:nvPr/>
        </p:nvCxnSpPr>
        <p:spPr>
          <a:xfrm flipV="1">
            <a:off x="3913632" y="1929164"/>
            <a:ext cx="536448" cy="710184"/>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3"/>
            <a:endCxn id="7" idx="1"/>
          </p:cNvCxnSpPr>
          <p:nvPr/>
        </p:nvCxnSpPr>
        <p:spPr>
          <a:xfrm>
            <a:off x="3913632" y="2639348"/>
            <a:ext cx="527304" cy="137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a:endCxn id="8" idx="1"/>
          </p:cNvCxnSpPr>
          <p:nvPr/>
        </p:nvCxnSpPr>
        <p:spPr>
          <a:xfrm>
            <a:off x="3913632" y="2639348"/>
            <a:ext cx="536448" cy="7376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19544" y="2348264"/>
            <a:ext cx="1225296" cy="667512"/>
          </a:xfrm>
          <a:prstGeom prst="rect">
            <a:avLst/>
          </a:prstGeom>
          <a:solidFill>
            <a:srgbClr val="FFFF00"/>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Intel TD</a:t>
            </a:r>
          </a:p>
        </p:txBody>
      </p:sp>
      <p:sp>
        <p:nvSpPr>
          <p:cNvPr id="20" name="Rectangle 19"/>
          <p:cNvSpPr/>
          <p:nvPr/>
        </p:nvSpPr>
        <p:spPr>
          <a:xfrm>
            <a:off x="10765536" y="1638080"/>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SOC #1</a:t>
            </a:r>
          </a:p>
        </p:txBody>
      </p:sp>
      <p:sp>
        <p:nvSpPr>
          <p:cNvPr id="21" name="Rectangle 20"/>
          <p:cNvSpPr/>
          <p:nvPr/>
        </p:nvSpPr>
        <p:spPr>
          <a:xfrm>
            <a:off x="10765536" y="2361980"/>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SOC #2</a:t>
            </a:r>
          </a:p>
        </p:txBody>
      </p:sp>
      <p:sp>
        <p:nvSpPr>
          <p:cNvPr id="22" name="Rectangle 21"/>
          <p:cNvSpPr/>
          <p:nvPr/>
        </p:nvSpPr>
        <p:spPr>
          <a:xfrm>
            <a:off x="10765536" y="3085880"/>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SOC #3</a:t>
            </a:r>
          </a:p>
        </p:txBody>
      </p:sp>
      <p:cxnSp>
        <p:nvCxnSpPr>
          <p:cNvPr id="23" name="Straight Arrow Connector 22"/>
          <p:cNvCxnSpPr>
            <a:stCxn id="18" idx="3"/>
            <a:endCxn id="27" idx="1"/>
          </p:cNvCxnSpPr>
          <p:nvPr/>
        </p:nvCxnSpPr>
        <p:spPr>
          <a:xfrm flipV="1">
            <a:off x="8244840" y="1971836"/>
            <a:ext cx="1203960" cy="710184"/>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9448800" y="1638080"/>
            <a:ext cx="1258824" cy="667512"/>
          </a:xfrm>
          <a:prstGeom prst="rect">
            <a:avLst/>
          </a:prstGeom>
          <a:solidFill>
            <a:srgbClr val="FFCCFF"/>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Tech Readiness</a:t>
            </a:r>
          </a:p>
          <a:p>
            <a:pPr algn="ctr"/>
            <a:r>
              <a:rPr lang="en-US" sz="1000" dirty="0">
                <a:solidFill>
                  <a:srgbClr val="FF0000"/>
                </a:solidFill>
              </a:rPr>
              <a:t>(Application Team)</a:t>
            </a:r>
          </a:p>
        </p:txBody>
      </p:sp>
      <p:sp>
        <p:nvSpPr>
          <p:cNvPr id="28" name="Rectangle 27"/>
          <p:cNvSpPr/>
          <p:nvPr/>
        </p:nvSpPr>
        <p:spPr>
          <a:xfrm>
            <a:off x="9448800" y="2361980"/>
            <a:ext cx="1258824" cy="667512"/>
          </a:xfrm>
          <a:prstGeom prst="rect">
            <a:avLst/>
          </a:prstGeom>
          <a:solidFill>
            <a:srgbClr val="FFCCFF"/>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Tech Readiness</a:t>
            </a:r>
          </a:p>
          <a:p>
            <a:pPr algn="ctr"/>
            <a:r>
              <a:rPr lang="en-US" sz="1000" dirty="0">
                <a:solidFill>
                  <a:srgbClr val="FF0000"/>
                </a:solidFill>
              </a:rPr>
              <a:t>(Application Team)</a:t>
            </a:r>
          </a:p>
        </p:txBody>
      </p:sp>
      <p:sp>
        <p:nvSpPr>
          <p:cNvPr id="29" name="Rectangle 28"/>
          <p:cNvSpPr/>
          <p:nvPr/>
        </p:nvSpPr>
        <p:spPr>
          <a:xfrm>
            <a:off x="9448800" y="3085880"/>
            <a:ext cx="1258824" cy="667512"/>
          </a:xfrm>
          <a:prstGeom prst="rect">
            <a:avLst/>
          </a:prstGeom>
          <a:solidFill>
            <a:srgbClr val="FFCCFF"/>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Tech Readiness</a:t>
            </a:r>
          </a:p>
          <a:p>
            <a:pPr algn="ctr"/>
            <a:r>
              <a:rPr lang="en-US" sz="1000" dirty="0">
                <a:solidFill>
                  <a:srgbClr val="FF0000"/>
                </a:solidFill>
              </a:rPr>
              <a:t>(Application Team)</a:t>
            </a:r>
          </a:p>
        </p:txBody>
      </p:sp>
      <p:cxnSp>
        <p:nvCxnSpPr>
          <p:cNvPr id="32" name="Straight Arrow Connector 31"/>
          <p:cNvCxnSpPr>
            <a:stCxn id="18" idx="3"/>
            <a:endCxn id="28" idx="1"/>
          </p:cNvCxnSpPr>
          <p:nvPr/>
        </p:nvCxnSpPr>
        <p:spPr>
          <a:xfrm>
            <a:off x="8244840" y="2682020"/>
            <a:ext cx="1203960" cy="137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8" idx="3"/>
            <a:endCxn id="29" idx="1"/>
          </p:cNvCxnSpPr>
          <p:nvPr/>
        </p:nvCxnSpPr>
        <p:spPr>
          <a:xfrm>
            <a:off x="8244840" y="2682020"/>
            <a:ext cx="1203960" cy="7376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523745" y="5568696"/>
            <a:ext cx="45719" cy="369332"/>
          </a:xfrm>
          <a:prstGeom prst="rect">
            <a:avLst/>
          </a:prstGeom>
          <a:noFill/>
        </p:spPr>
        <p:txBody>
          <a:bodyPr wrap="square" rtlCol="0">
            <a:spAutoFit/>
          </a:bodyPr>
          <a:lstStyle/>
          <a:p>
            <a:endParaRPr lang="en-US" dirty="0"/>
          </a:p>
        </p:txBody>
      </p:sp>
      <p:sp>
        <p:nvSpPr>
          <p:cNvPr id="36" name="TextBox 35"/>
          <p:cNvSpPr txBox="1"/>
          <p:nvPr/>
        </p:nvSpPr>
        <p:spPr>
          <a:xfrm>
            <a:off x="485194" y="4042194"/>
            <a:ext cx="11197937" cy="2031325"/>
          </a:xfrm>
          <a:prstGeom prst="rect">
            <a:avLst/>
          </a:prstGeom>
          <a:noFill/>
        </p:spPr>
        <p:txBody>
          <a:bodyPr wrap="none" rtlCol="0">
            <a:spAutoFit/>
          </a:bodyPr>
          <a:lstStyle/>
          <a:p>
            <a:pPr lvl="0"/>
            <a:r>
              <a:rPr lang="en-US" sz="1400" b="1" dirty="0" smtClean="0"/>
              <a:t>See </a:t>
            </a:r>
            <a:r>
              <a:rPr lang="en-US" sz="1400" b="1" dirty="0"/>
              <a:t>this link:</a:t>
            </a:r>
            <a:r>
              <a:rPr lang="en-US" sz="1400" dirty="0"/>
              <a:t> </a:t>
            </a:r>
            <a:r>
              <a:rPr lang="en-US" sz="1400" u="sng" dirty="0">
                <a:hlinkClick r:id="rId2"/>
              </a:rPr>
              <a:t>https://news.synopsys.com/2018-10-03-Synopsys-Design-Platform-Enabled-for-TSMCs-Multi-die-3D-IC-Advanced-Packaging-Technologies</a:t>
            </a:r>
            <a:endParaRPr lang="en-US" sz="1400" dirty="0"/>
          </a:p>
          <a:p>
            <a:pPr lvl="0"/>
            <a:r>
              <a:rPr lang="en-US" sz="1400" dirty="0"/>
              <a:t>This is Industry approach (TSMC specifically) on how to introduce and advance core technology with Silicon design (product) teams </a:t>
            </a:r>
          </a:p>
          <a:p>
            <a:pPr lvl="0"/>
            <a:r>
              <a:rPr lang="en-US" sz="1400" b="1" dirty="0"/>
              <a:t>In short the TSMC approach is:</a:t>
            </a:r>
          </a:p>
          <a:p>
            <a:pPr lvl="1"/>
            <a:r>
              <a:rPr lang="en-US" sz="1400" dirty="0"/>
              <a:t>Build a complete reference design, along with application notes that is directly leveraged by products teams</a:t>
            </a:r>
          </a:p>
          <a:p>
            <a:pPr lvl="1"/>
            <a:r>
              <a:rPr lang="en-US" sz="1400" dirty="0"/>
              <a:t>In this case, 3DIC Reference design is built by joint collaboration between TSMC and SNPS</a:t>
            </a:r>
          </a:p>
          <a:p>
            <a:pPr lvl="0"/>
            <a:r>
              <a:rPr lang="en-US" sz="1400" b="1" dirty="0"/>
              <a:t>Benefits to the Product teams</a:t>
            </a:r>
          </a:p>
          <a:p>
            <a:pPr lvl="1"/>
            <a:r>
              <a:rPr lang="en-US" sz="1400" dirty="0"/>
              <a:t>Tools and flows native supports new technology (Example: TSV) for all aspects of the flows </a:t>
            </a:r>
          </a:p>
          <a:p>
            <a:pPr lvl="1"/>
            <a:r>
              <a:rPr lang="en-US" sz="1400" dirty="0"/>
              <a:t>A reference design (example implementation and good documentation) directly jump-starts Product implementation </a:t>
            </a:r>
          </a:p>
          <a:p>
            <a:pPr lvl="1"/>
            <a:r>
              <a:rPr lang="en-US" sz="1400" dirty="0"/>
              <a:t>In other words, no need for “TR” by each of the product teams. Net outcome: predictable product execution and schedule</a:t>
            </a:r>
          </a:p>
        </p:txBody>
      </p:sp>
      <p:sp>
        <p:nvSpPr>
          <p:cNvPr id="37" name="Slide Number Placeholder 36"/>
          <p:cNvSpPr>
            <a:spLocks noGrp="1"/>
          </p:cNvSpPr>
          <p:nvPr>
            <p:ph type="sldNum" sz="quarter" idx="12"/>
          </p:nvPr>
        </p:nvSpPr>
        <p:spPr/>
        <p:txBody>
          <a:bodyPr/>
          <a:lstStyle/>
          <a:p>
            <a:fld id="{544D49AE-E6D4-464A-A6D7-A1A77DDDBD3D}" type="slidenum">
              <a:rPr lang="en-US" smtClean="0"/>
              <a:t>16</a:t>
            </a:fld>
            <a:endParaRPr lang="en-US"/>
          </a:p>
        </p:txBody>
      </p:sp>
      <p:sp>
        <p:nvSpPr>
          <p:cNvPr id="25" name="TextBox 24"/>
          <p:cNvSpPr txBox="1"/>
          <p:nvPr/>
        </p:nvSpPr>
        <p:spPr>
          <a:xfrm>
            <a:off x="10282288" y="5795554"/>
            <a:ext cx="1761423" cy="369332"/>
          </a:xfrm>
          <a:prstGeom prst="rect">
            <a:avLst/>
          </a:prstGeom>
          <a:noFill/>
        </p:spPr>
        <p:txBody>
          <a:bodyPr wrap="square" rtlCol="0">
            <a:spAutoFit/>
          </a:bodyPr>
          <a:lstStyle/>
          <a:p>
            <a:r>
              <a:rPr lang="en-US" dirty="0"/>
              <a:t>Vivek Rajan</a:t>
            </a:r>
          </a:p>
        </p:txBody>
      </p:sp>
    </p:spTree>
    <p:extLst>
      <p:ext uri="{BB962C8B-B14F-4D97-AF65-F5344CB8AC3E}">
        <p14:creationId xmlns:p14="http://schemas.microsoft.com/office/powerpoint/2010/main" val="571511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3DIC Platform Proposal</a:t>
            </a:r>
            <a:endParaRPr lang="en-US" dirty="0"/>
          </a:p>
        </p:txBody>
      </p:sp>
      <p:grpSp>
        <p:nvGrpSpPr>
          <p:cNvPr id="3" name="Group 2"/>
          <p:cNvGrpSpPr/>
          <p:nvPr/>
        </p:nvGrpSpPr>
        <p:grpSpPr>
          <a:xfrm>
            <a:off x="493776" y="1560576"/>
            <a:ext cx="11423904" cy="5032474"/>
            <a:chOff x="493776" y="1560576"/>
            <a:chExt cx="11423904" cy="5032474"/>
          </a:xfrm>
        </p:grpSpPr>
        <p:sp>
          <p:nvSpPr>
            <p:cNvPr id="18" name="Rounded Rectangle 17"/>
            <p:cNvSpPr/>
            <p:nvPr/>
          </p:nvSpPr>
          <p:spPr>
            <a:xfrm>
              <a:off x="4480560" y="4370832"/>
              <a:ext cx="3374136" cy="2029968"/>
            </a:xfrm>
            <a:prstGeom prst="roundRect">
              <a:avLst/>
            </a:prstGeom>
            <a:noFill/>
            <a:ln>
              <a:solidFill>
                <a:schemeClr val="bg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ounded Rectangle 16"/>
            <p:cNvSpPr/>
            <p:nvPr/>
          </p:nvSpPr>
          <p:spPr>
            <a:xfrm>
              <a:off x="493776" y="2660904"/>
              <a:ext cx="9518904" cy="1024128"/>
            </a:xfrm>
            <a:prstGeom prst="roundRect">
              <a:avLst/>
            </a:prstGeom>
            <a:noFill/>
            <a:ln>
              <a:solidFill>
                <a:schemeClr val="bg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1971040" y="2796540"/>
              <a:ext cx="1170432"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3DIC Technology</a:t>
              </a:r>
              <a:endParaRPr lang="en-US" sz="1600" dirty="0">
                <a:solidFill>
                  <a:schemeClr val="tx1"/>
                </a:solidFill>
              </a:endParaRPr>
            </a:p>
          </p:txBody>
        </p:sp>
        <p:sp>
          <p:nvSpPr>
            <p:cNvPr id="5" name="Rectangle 4"/>
            <p:cNvSpPr/>
            <p:nvPr/>
          </p:nvSpPr>
          <p:spPr>
            <a:xfrm>
              <a:off x="3314192" y="2796540"/>
              <a:ext cx="1170432"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PDK</a:t>
              </a:r>
              <a:endParaRPr lang="en-US" sz="1600" dirty="0">
                <a:solidFill>
                  <a:schemeClr val="tx1"/>
                </a:solidFill>
              </a:endParaRPr>
            </a:p>
          </p:txBody>
        </p:sp>
        <p:sp>
          <p:nvSpPr>
            <p:cNvPr id="6" name="Rectangle 5"/>
            <p:cNvSpPr/>
            <p:nvPr/>
          </p:nvSpPr>
          <p:spPr>
            <a:xfrm>
              <a:off x="4657344" y="2796540"/>
              <a:ext cx="1170432"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Foundation IP</a:t>
              </a:r>
              <a:endParaRPr lang="en-US" sz="1600" dirty="0">
                <a:solidFill>
                  <a:schemeClr val="tx1"/>
                </a:solidFill>
              </a:endParaRPr>
            </a:p>
          </p:txBody>
        </p:sp>
        <p:sp>
          <p:nvSpPr>
            <p:cNvPr id="7" name="Rectangle 6"/>
            <p:cNvSpPr/>
            <p:nvPr/>
          </p:nvSpPr>
          <p:spPr>
            <a:xfrm>
              <a:off x="8686800" y="2796540"/>
              <a:ext cx="1170432"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Tools / Flows</a:t>
              </a:r>
              <a:endParaRPr lang="en-US" sz="1600" dirty="0">
                <a:solidFill>
                  <a:schemeClr val="tx1"/>
                </a:solidFill>
              </a:endParaRPr>
            </a:p>
          </p:txBody>
        </p:sp>
        <p:sp>
          <p:nvSpPr>
            <p:cNvPr id="8" name="Rectangle 7"/>
            <p:cNvSpPr/>
            <p:nvPr/>
          </p:nvSpPr>
          <p:spPr>
            <a:xfrm>
              <a:off x="6845808" y="1560576"/>
              <a:ext cx="1520952" cy="579120"/>
            </a:xfrm>
            <a:prstGeom prst="rect">
              <a:avLst/>
            </a:prstGeom>
            <a:solidFill>
              <a:srgbClr val="FFCCFF"/>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Research Vectors</a:t>
              </a:r>
              <a:endParaRPr lang="en-US" sz="1600" dirty="0">
                <a:solidFill>
                  <a:schemeClr val="tx1"/>
                </a:solidFill>
              </a:endParaRPr>
            </a:p>
          </p:txBody>
        </p:sp>
        <p:sp>
          <p:nvSpPr>
            <p:cNvPr id="9" name="Rectangle 8"/>
            <p:cNvSpPr/>
            <p:nvPr/>
          </p:nvSpPr>
          <p:spPr>
            <a:xfrm>
              <a:off x="627888" y="2796540"/>
              <a:ext cx="1170432"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Design Rules </a:t>
              </a:r>
              <a:endParaRPr lang="en-US" sz="1600" dirty="0">
                <a:solidFill>
                  <a:schemeClr val="tx1"/>
                </a:solidFill>
              </a:endParaRPr>
            </a:p>
          </p:txBody>
        </p:sp>
        <p:sp>
          <p:nvSpPr>
            <p:cNvPr id="10" name="Rectangle 9"/>
            <p:cNvSpPr/>
            <p:nvPr/>
          </p:nvSpPr>
          <p:spPr>
            <a:xfrm>
              <a:off x="1075944" y="5020056"/>
              <a:ext cx="2517648"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Pre-Silicon Reference Design Kits</a:t>
              </a:r>
            </a:p>
            <a:p>
              <a:pPr algn="ctr"/>
              <a:r>
                <a:rPr lang="en-US" sz="1100" dirty="0" smtClean="0">
                  <a:solidFill>
                    <a:srgbClr val="FF0000"/>
                  </a:solidFill>
                </a:rPr>
                <a:t>(Multiple Test Configurations, Full IMPL)</a:t>
              </a:r>
              <a:endParaRPr lang="en-US" sz="1100" dirty="0">
                <a:solidFill>
                  <a:srgbClr val="FF0000"/>
                </a:solidFill>
              </a:endParaRPr>
            </a:p>
          </p:txBody>
        </p:sp>
        <p:sp>
          <p:nvSpPr>
            <p:cNvPr id="11" name="Rectangle 10"/>
            <p:cNvSpPr/>
            <p:nvPr/>
          </p:nvSpPr>
          <p:spPr>
            <a:xfrm>
              <a:off x="4680204" y="4529328"/>
              <a:ext cx="2974848"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3DIC Test Chips</a:t>
              </a:r>
            </a:p>
            <a:p>
              <a:pPr algn="ctr"/>
              <a:r>
                <a:rPr lang="en-US" sz="1100" dirty="0" smtClean="0">
                  <a:solidFill>
                    <a:srgbClr val="FF0000"/>
                  </a:solidFill>
                </a:rPr>
                <a:t>(Assembly, Sort, Post-Silicon Feedback)</a:t>
              </a:r>
              <a:endParaRPr lang="en-US" sz="1100" dirty="0">
                <a:solidFill>
                  <a:srgbClr val="FF0000"/>
                </a:solidFill>
              </a:endParaRPr>
            </a:p>
          </p:txBody>
        </p:sp>
        <p:sp>
          <p:nvSpPr>
            <p:cNvPr id="12" name="Rectangle 11"/>
            <p:cNvSpPr/>
            <p:nvPr/>
          </p:nvSpPr>
          <p:spPr>
            <a:xfrm>
              <a:off x="8942832" y="4882896"/>
              <a:ext cx="2974848"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Product / IP Design Environment</a:t>
              </a:r>
              <a:endParaRPr lang="en-US" sz="1600" dirty="0">
                <a:solidFill>
                  <a:schemeClr val="tx1"/>
                </a:solidFill>
              </a:endParaRPr>
            </a:p>
          </p:txBody>
        </p:sp>
        <p:sp>
          <p:nvSpPr>
            <p:cNvPr id="14" name="Rectangle 13"/>
            <p:cNvSpPr/>
            <p:nvPr/>
          </p:nvSpPr>
          <p:spPr>
            <a:xfrm>
              <a:off x="7343648" y="2796540"/>
              <a:ext cx="1170432"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EDA / Standards</a:t>
              </a:r>
              <a:endParaRPr lang="en-US" sz="1600" dirty="0">
                <a:solidFill>
                  <a:schemeClr val="tx1"/>
                </a:solidFill>
              </a:endParaRPr>
            </a:p>
          </p:txBody>
        </p:sp>
        <p:sp>
          <p:nvSpPr>
            <p:cNvPr id="15" name="Rectangle 14"/>
            <p:cNvSpPr/>
            <p:nvPr/>
          </p:nvSpPr>
          <p:spPr>
            <a:xfrm>
              <a:off x="4674108" y="5507736"/>
              <a:ext cx="2987040"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CoDesign</a:t>
              </a:r>
              <a:r>
                <a:rPr lang="en-US" sz="1600" dirty="0" smtClean="0">
                  <a:solidFill>
                    <a:schemeClr val="tx1"/>
                  </a:solidFill>
                </a:rPr>
                <a:t> </a:t>
              </a:r>
            </a:p>
            <a:p>
              <a:pPr algn="ctr"/>
              <a:r>
                <a:rPr lang="en-US" sz="1100" dirty="0" smtClean="0">
                  <a:solidFill>
                    <a:srgbClr val="FF0000"/>
                  </a:solidFill>
                </a:rPr>
                <a:t>(Thermals, Power Delivery, Disaggregation, …)</a:t>
              </a:r>
              <a:endParaRPr lang="en-US" sz="1100" dirty="0">
                <a:solidFill>
                  <a:srgbClr val="FF0000"/>
                </a:solidFill>
              </a:endParaRPr>
            </a:p>
          </p:txBody>
        </p:sp>
        <p:sp>
          <p:nvSpPr>
            <p:cNvPr id="16" name="Rectangle 15"/>
            <p:cNvSpPr/>
            <p:nvPr/>
          </p:nvSpPr>
          <p:spPr>
            <a:xfrm>
              <a:off x="6000496" y="2796540"/>
              <a:ext cx="1170432" cy="731520"/>
            </a:xfrm>
            <a:prstGeom prst="rect">
              <a:avLst/>
            </a:prstGeom>
            <a:solidFill>
              <a:srgbClr val="CCFF99"/>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Packaging</a:t>
              </a:r>
              <a:endParaRPr lang="en-US" sz="1600" dirty="0">
                <a:solidFill>
                  <a:schemeClr val="tx1"/>
                </a:solidFill>
              </a:endParaRPr>
            </a:p>
          </p:txBody>
        </p:sp>
        <p:sp>
          <p:nvSpPr>
            <p:cNvPr id="19" name="Isosceles Triangle 18"/>
            <p:cNvSpPr/>
            <p:nvPr/>
          </p:nvSpPr>
          <p:spPr>
            <a:xfrm rot="10800000">
              <a:off x="6883908" y="2176272"/>
              <a:ext cx="1444752" cy="402336"/>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lowchart: Manual Operation 19"/>
            <p:cNvSpPr/>
            <p:nvPr/>
          </p:nvSpPr>
          <p:spPr>
            <a:xfrm>
              <a:off x="877824" y="3730752"/>
              <a:ext cx="2880360" cy="1225296"/>
            </a:xfrm>
            <a:prstGeom prst="flowChartManualOperation">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Isosceles Triangle 20"/>
            <p:cNvSpPr/>
            <p:nvPr/>
          </p:nvSpPr>
          <p:spPr>
            <a:xfrm rot="5400000">
              <a:off x="3678936" y="5006340"/>
              <a:ext cx="697992" cy="758952"/>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Isosceles Triangle 21"/>
            <p:cNvSpPr/>
            <p:nvPr/>
          </p:nvSpPr>
          <p:spPr>
            <a:xfrm rot="5400000">
              <a:off x="8046720" y="4873752"/>
              <a:ext cx="701040" cy="981456"/>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p:cNvSpPr txBox="1"/>
            <p:nvPr/>
          </p:nvSpPr>
          <p:spPr>
            <a:xfrm>
              <a:off x="9805342" y="6254496"/>
              <a:ext cx="1602746" cy="338554"/>
            </a:xfrm>
            <a:prstGeom prst="rect">
              <a:avLst/>
            </a:prstGeom>
            <a:noFill/>
          </p:spPr>
          <p:txBody>
            <a:bodyPr wrap="none" rtlCol="0">
              <a:spAutoFit/>
            </a:bodyPr>
            <a:lstStyle/>
            <a:p>
              <a:r>
                <a:rPr lang="en-US" sz="1600" dirty="0" smtClean="0">
                  <a:solidFill>
                    <a:srgbClr val="C00000"/>
                  </a:solidFill>
                </a:rPr>
                <a:t>Design Execution</a:t>
              </a:r>
              <a:endParaRPr lang="en-US" sz="1600" dirty="0">
                <a:solidFill>
                  <a:srgbClr val="C00000"/>
                </a:solidFill>
              </a:endParaRPr>
            </a:p>
          </p:txBody>
        </p:sp>
        <p:sp>
          <p:nvSpPr>
            <p:cNvPr id="24" name="Flowchart: Manual Operation 23"/>
            <p:cNvSpPr/>
            <p:nvPr/>
          </p:nvSpPr>
          <p:spPr>
            <a:xfrm>
              <a:off x="9617964" y="5669280"/>
              <a:ext cx="1624584" cy="600456"/>
            </a:xfrm>
            <a:prstGeom prst="flowChartManualOperation">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5" name="Slide Number Placeholder 24"/>
          <p:cNvSpPr>
            <a:spLocks noGrp="1"/>
          </p:cNvSpPr>
          <p:nvPr>
            <p:ph type="sldNum" sz="quarter" idx="12"/>
          </p:nvPr>
        </p:nvSpPr>
        <p:spPr/>
        <p:txBody>
          <a:bodyPr/>
          <a:lstStyle/>
          <a:p>
            <a:fld id="{1EC32939-0340-4EB9-86D9-9C7F97A45ADB}" type="slidenum">
              <a:rPr lang="en-US" smtClean="0"/>
              <a:t>17</a:t>
            </a:fld>
            <a:endParaRPr lang="en-US" dirty="0"/>
          </a:p>
        </p:txBody>
      </p:sp>
    </p:spTree>
    <p:extLst>
      <p:ext uri="{BB962C8B-B14F-4D97-AF65-F5344CB8AC3E}">
        <p14:creationId xmlns:p14="http://schemas.microsoft.com/office/powerpoint/2010/main" val="265876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16" y="45346"/>
            <a:ext cx="10994043" cy="664234"/>
          </a:xfrm>
        </p:spPr>
        <p:txBody>
          <a:bodyPr>
            <a:normAutofit/>
          </a:bodyPr>
          <a:lstStyle/>
          <a:p>
            <a:r>
              <a:rPr lang="en-US" sz="3600" b="1" dirty="0" smtClean="0"/>
              <a:t>Hybrid Bonding Environmental Scan</a:t>
            </a:r>
            <a:endParaRPr lang="en-US" sz="3600" b="1" dirty="0"/>
          </a:p>
        </p:txBody>
      </p:sp>
      <p:sp>
        <p:nvSpPr>
          <p:cNvPr id="3" name="Content Placeholder 2"/>
          <p:cNvSpPr>
            <a:spLocks noGrp="1"/>
          </p:cNvSpPr>
          <p:nvPr>
            <p:ph idx="1"/>
          </p:nvPr>
        </p:nvSpPr>
        <p:spPr>
          <a:xfrm>
            <a:off x="373004" y="846199"/>
            <a:ext cx="7681832" cy="5569254"/>
          </a:xfrm>
        </p:spPr>
        <p:txBody>
          <a:bodyPr>
            <a:normAutofit lnSpcReduction="10000"/>
          </a:bodyPr>
          <a:lstStyle/>
          <a:p>
            <a:r>
              <a:rPr lang="en-US" sz="1800" b="1" dirty="0" smtClean="0"/>
              <a:t>Environmental Scan</a:t>
            </a:r>
          </a:p>
          <a:p>
            <a:pPr lvl="1"/>
            <a:r>
              <a:rPr lang="en-US" sz="1600" dirty="0" smtClean="0"/>
              <a:t>TSMC (and to a lesser extent GF) have in recent months announced availability of fine pitch (&lt;10 um pitch) interconnects  (TSMC target production 2021)</a:t>
            </a:r>
          </a:p>
          <a:p>
            <a:pPr lvl="1"/>
            <a:r>
              <a:rPr lang="en-US" sz="1600" dirty="0" smtClean="0"/>
              <a:t>Potential applications include </a:t>
            </a:r>
          </a:p>
          <a:p>
            <a:pPr lvl="2"/>
            <a:r>
              <a:rPr lang="en-US" sz="1400" dirty="0" smtClean="0"/>
              <a:t>AI SoC (Huawei)</a:t>
            </a:r>
          </a:p>
          <a:p>
            <a:pPr lvl="2"/>
            <a:r>
              <a:rPr lang="en-US" sz="1400" dirty="0" smtClean="0"/>
              <a:t>DRAM Integration (TSMC)</a:t>
            </a:r>
          </a:p>
          <a:p>
            <a:pPr lvl="2"/>
            <a:r>
              <a:rPr lang="en-US" sz="1400" dirty="0" smtClean="0"/>
              <a:t>SRAM stacks replacing HBM (Global Foundries)</a:t>
            </a:r>
          </a:p>
          <a:p>
            <a:r>
              <a:rPr lang="en-US" sz="1800" b="1" dirty="0" smtClean="0"/>
              <a:t>Intel Status</a:t>
            </a:r>
          </a:p>
          <a:p>
            <a:pPr lvl="1"/>
            <a:r>
              <a:rPr lang="en-US" sz="1600" dirty="0" smtClean="0"/>
              <a:t>(CR + ATTD) have a program in place to define similar capability with a target intercept of ~EO 2023</a:t>
            </a:r>
          </a:p>
          <a:p>
            <a:pPr lvl="1"/>
            <a:r>
              <a:rPr lang="en-US" sz="1600" dirty="0" smtClean="0"/>
              <a:t>To date we have ID’ed one potential application working with Pradeep Dubey’s group that can use aggressive pitches </a:t>
            </a:r>
          </a:p>
          <a:p>
            <a:pPr lvl="1"/>
            <a:endParaRPr lang="en-US" sz="1600" dirty="0" smtClean="0"/>
          </a:p>
          <a:p>
            <a:r>
              <a:rPr lang="en-US" sz="1800" b="1" dirty="0" smtClean="0"/>
              <a:t>Open Questions/Help Needed</a:t>
            </a:r>
          </a:p>
          <a:p>
            <a:pPr lvl="1"/>
            <a:r>
              <a:rPr lang="en-US" sz="1600" dirty="0" smtClean="0"/>
              <a:t>Are we missing something i.e. are there other architectures that can benefit from fine pitch stacks? Will we have more than a perception problem to deal with if competitors come up with something that we missed and have to scramble?</a:t>
            </a:r>
          </a:p>
          <a:p>
            <a:pPr lvl="1"/>
            <a:r>
              <a:rPr lang="en-US" sz="1600" dirty="0" smtClean="0"/>
              <a:t>Detailed vetting/co-optimization of 1+ </a:t>
            </a:r>
            <a:r>
              <a:rPr lang="en-US" sz="1600" dirty="0" err="1" smtClean="0"/>
              <a:t>archs</a:t>
            </a:r>
            <a:r>
              <a:rPr lang="en-US" sz="1600" dirty="0" smtClean="0"/>
              <a:t>. </a:t>
            </a:r>
          </a:p>
          <a:p>
            <a:pPr lvl="2"/>
            <a:r>
              <a:rPr lang="en-US" sz="1400" dirty="0" smtClean="0"/>
              <a:t>Identify potential products/architecture </a:t>
            </a:r>
          </a:p>
          <a:p>
            <a:pPr lvl="2"/>
            <a:r>
              <a:rPr lang="en-US" sz="1400" dirty="0" smtClean="0"/>
              <a:t>Define Key D/R, Pkg/Die Interconnects, Power Delivery, On-pkg &amp; Off-pkg Signaling  and Thermals</a:t>
            </a:r>
          </a:p>
          <a:p>
            <a:pPr lvl="2"/>
            <a:r>
              <a:rPr lang="en-US" sz="1400" dirty="0" smtClean="0"/>
              <a:t>(Quickly) Identify a small team of key product architects and technologists to do a deeper dive on product arch/process co-optimization</a:t>
            </a:r>
          </a:p>
        </p:txBody>
      </p:sp>
      <p:grpSp>
        <p:nvGrpSpPr>
          <p:cNvPr id="12" name="Group 11"/>
          <p:cNvGrpSpPr/>
          <p:nvPr/>
        </p:nvGrpSpPr>
        <p:grpSpPr>
          <a:xfrm>
            <a:off x="8843849" y="716115"/>
            <a:ext cx="3003629" cy="1462086"/>
            <a:chOff x="2525890" y="-777938"/>
            <a:chExt cx="6526245" cy="3176804"/>
          </a:xfrm>
        </p:grpSpPr>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5890" y="344335"/>
              <a:ext cx="5175955" cy="2054531"/>
            </a:xfrm>
            <a:prstGeom prst="rect">
              <a:avLst/>
            </a:prstGeom>
          </p:spPr>
        </p:pic>
        <p:cxnSp>
          <p:nvCxnSpPr>
            <p:cNvPr id="16" name="Straight Arrow Connector 15"/>
            <p:cNvCxnSpPr>
              <a:stCxn id="17" idx="1"/>
            </p:cNvCxnSpPr>
            <p:nvPr/>
          </p:nvCxnSpPr>
          <p:spPr>
            <a:xfrm flipH="1">
              <a:off x="6316213" y="-92495"/>
              <a:ext cx="1021565" cy="129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37778" y="-777938"/>
              <a:ext cx="1714357" cy="1370884"/>
            </a:xfrm>
            <a:prstGeom prst="rect">
              <a:avLst/>
            </a:prstGeom>
            <a:noFill/>
          </p:spPr>
          <p:txBody>
            <a:bodyPr wrap="none" rtlCol="0">
              <a:spAutoFit/>
            </a:bodyPr>
            <a:lstStyle/>
            <a:p>
              <a:r>
                <a:rPr lang="en-US" sz="800" dirty="0" err="1" smtClean="0"/>
                <a:t>SoIC</a:t>
              </a:r>
              <a:r>
                <a:rPr lang="en-US" sz="800" dirty="0" smtClean="0"/>
                <a:t> </a:t>
              </a:r>
            </a:p>
            <a:p>
              <a:r>
                <a:rPr lang="en-US" sz="800" dirty="0" smtClean="0"/>
                <a:t>Hybrid Bond</a:t>
              </a:r>
            </a:p>
            <a:p>
              <a:r>
                <a:rPr lang="en-US" sz="800" dirty="0" smtClean="0"/>
                <a:t>(Cu-Cu &amp; </a:t>
              </a:r>
            </a:p>
            <a:p>
              <a:r>
                <a:rPr lang="en-US" sz="800" dirty="0" smtClean="0"/>
                <a:t>Oxide-Oxide)</a:t>
              </a:r>
              <a:endParaRPr lang="en-US" sz="800" dirty="0"/>
            </a:p>
          </p:txBody>
        </p:sp>
        <p:cxnSp>
          <p:nvCxnSpPr>
            <p:cNvPr id="18" name="Straight Arrow Connector 17"/>
            <p:cNvCxnSpPr>
              <a:stCxn id="17" idx="1"/>
            </p:cNvCxnSpPr>
            <p:nvPr/>
          </p:nvCxnSpPr>
          <p:spPr>
            <a:xfrm flipH="1">
              <a:off x="6990195" y="-92495"/>
              <a:ext cx="347583" cy="129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43850" y="2570001"/>
            <a:ext cx="2916350" cy="2121651"/>
          </a:xfrm>
          <a:prstGeom prst="rect">
            <a:avLst/>
          </a:prstGeom>
        </p:spPr>
      </p:pic>
      <p:sp>
        <p:nvSpPr>
          <p:cNvPr id="27" name="TextBox 26"/>
          <p:cNvSpPr txBox="1"/>
          <p:nvPr/>
        </p:nvSpPr>
        <p:spPr>
          <a:xfrm>
            <a:off x="8843849" y="2223386"/>
            <a:ext cx="635110" cy="200055"/>
          </a:xfrm>
          <a:prstGeom prst="rect">
            <a:avLst/>
          </a:prstGeom>
          <a:noFill/>
        </p:spPr>
        <p:txBody>
          <a:bodyPr wrap="none" rtlCol="0">
            <a:spAutoFit/>
          </a:bodyPr>
          <a:lstStyle/>
          <a:p>
            <a:r>
              <a:rPr lang="en-US" sz="700" dirty="0" smtClean="0"/>
              <a:t>[Ref] : TSMC</a:t>
            </a:r>
            <a:endParaRPr lang="en-US" sz="700" dirty="0"/>
          </a:p>
        </p:txBody>
      </p:sp>
      <p:sp>
        <p:nvSpPr>
          <p:cNvPr id="28" name="TextBox 27"/>
          <p:cNvSpPr txBox="1"/>
          <p:nvPr/>
        </p:nvSpPr>
        <p:spPr>
          <a:xfrm>
            <a:off x="8809982" y="4683678"/>
            <a:ext cx="1061509" cy="200055"/>
          </a:xfrm>
          <a:prstGeom prst="rect">
            <a:avLst/>
          </a:prstGeom>
          <a:noFill/>
        </p:spPr>
        <p:txBody>
          <a:bodyPr wrap="none" rtlCol="0">
            <a:spAutoFit/>
          </a:bodyPr>
          <a:lstStyle/>
          <a:p>
            <a:r>
              <a:rPr lang="en-US" sz="700" dirty="0" smtClean="0"/>
              <a:t>[Ref] : ECTC 2019, TSMC</a:t>
            </a:r>
            <a:endParaRPr lang="en-US" sz="700" dirty="0"/>
          </a:p>
        </p:txBody>
      </p:sp>
      <p:sp>
        <p:nvSpPr>
          <p:cNvPr id="29" name="Action Button: Forward or Next 28">
            <a:hlinkClick r:id="rId4" action="ppaction://hlinksldjump" highlightClick="1"/>
          </p:cNvPr>
          <p:cNvSpPr>
            <a:spLocks noChangeAspect="1"/>
          </p:cNvSpPr>
          <p:nvPr/>
        </p:nvSpPr>
        <p:spPr>
          <a:xfrm>
            <a:off x="2805888" y="1819201"/>
            <a:ext cx="198120" cy="215401"/>
          </a:xfrm>
          <a:prstGeom prst="actionButtonForwardNex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Forward or Next 33">
            <a:hlinkClick r:id="rId5" action="ppaction://hlinksldjump" highlightClick="1"/>
          </p:cNvPr>
          <p:cNvSpPr>
            <a:spLocks noChangeAspect="1"/>
          </p:cNvSpPr>
          <p:nvPr/>
        </p:nvSpPr>
        <p:spPr>
          <a:xfrm>
            <a:off x="3530593" y="2058535"/>
            <a:ext cx="198120" cy="215401"/>
          </a:xfrm>
          <a:prstGeom prst="actionButtonForwardNex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Forward or Next 34">
            <a:hlinkClick r:id="rId6" action="ppaction://hlinksldjump" highlightClick="1"/>
          </p:cNvPr>
          <p:cNvSpPr>
            <a:spLocks noChangeAspect="1"/>
          </p:cNvSpPr>
          <p:nvPr/>
        </p:nvSpPr>
        <p:spPr>
          <a:xfrm>
            <a:off x="5048730" y="2304291"/>
            <a:ext cx="198120" cy="215401"/>
          </a:xfrm>
          <a:prstGeom prst="actionButtonForwardNex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Forward or Next 35">
            <a:hlinkClick r:id="rId7" action="ppaction://hlinksldjump" highlightClick="1"/>
          </p:cNvPr>
          <p:cNvSpPr>
            <a:spLocks noChangeAspect="1"/>
          </p:cNvSpPr>
          <p:nvPr/>
        </p:nvSpPr>
        <p:spPr>
          <a:xfrm>
            <a:off x="4296827" y="3568310"/>
            <a:ext cx="198120" cy="215401"/>
          </a:xfrm>
          <a:prstGeom prst="actionButtonForwardNex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051471" y="5812487"/>
            <a:ext cx="1761423" cy="369332"/>
          </a:xfrm>
          <a:prstGeom prst="rect">
            <a:avLst/>
          </a:prstGeom>
          <a:noFill/>
        </p:spPr>
        <p:txBody>
          <a:bodyPr wrap="square" rtlCol="0">
            <a:spAutoFit/>
          </a:bodyPr>
          <a:lstStyle/>
          <a:p>
            <a:r>
              <a:rPr lang="en-US" dirty="0" smtClean="0"/>
              <a:t>Debendra Mallik</a:t>
            </a:r>
            <a:endParaRPr lang="en-US" dirty="0"/>
          </a:p>
        </p:txBody>
      </p:sp>
    </p:spTree>
    <p:extLst>
      <p:ext uri="{BB962C8B-B14F-4D97-AF65-F5344CB8AC3E}">
        <p14:creationId xmlns:p14="http://schemas.microsoft.com/office/powerpoint/2010/main" val="3663337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9311"/>
            <a:ext cx="10972800" cy="988747"/>
          </a:xfrm>
        </p:spPr>
        <p:txBody>
          <a:bodyPr>
            <a:normAutofit fontScale="90000"/>
          </a:bodyPr>
          <a:lstStyle/>
          <a:p>
            <a:r>
              <a:rPr lang="en-US" dirty="0" smtClean="0"/>
              <a:t>TSMC Target: Start </a:t>
            </a:r>
            <a:r>
              <a:rPr lang="en-US" dirty="0" err="1" smtClean="0"/>
              <a:t>SoIC</a:t>
            </a:r>
            <a:r>
              <a:rPr lang="en-US" dirty="0" smtClean="0"/>
              <a:t> Production in 2021 Time Frame</a:t>
            </a:r>
            <a:endParaRPr lang="en-US" dirty="0"/>
          </a:p>
        </p:txBody>
      </p:sp>
      <p:sp>
        <p:nvSpPr>
          <p:cNvPr id="3" name="Footer Placeholder 2"/>
          <p:cNvSpPr>
            <a:spLocks noGrp="1"/>
          </p:cNvSpPr>
          <p:nvPr>
            <p:ph type="ftr" sz="quarter" idx="11"/>
          </p:nvPr>
        </p:nvSpPr>
        <p:spPr/>
        <p:txBody>
          <a:bodyPr/>
          <a:lstStyle/>
          <a:p>
            <a:pPr algn="l"/>
            <a:r>
              <a:rPr/>
              <a:t>ATTD Competitive Analysis – The Competition’s Roadmaps Recap, Q2-19</a:t>
            </a:r>
          </a:p>
        </p:txBody>
      </p:sp>
      <p:sp>
        <p:nvSpPr>
          <p:cNvPr id="4" name="Slide Number Placeholder 3"/>
          <p:cNvSpPr>
            <a:spLocks noGrp="1"/>
          </p:cNvSpPr>
          <p:nvPr>
            <p:ph type="sldNum" sz="quarter" idx="12"/>
          </p:nvPr>
        </p:nvSpPr>
        <p:spPr/>
        <p:txBody>
          <a:bodyPr/>
          <a:lstStyle/>
          <a:p>
            <a:fld id="{EE2556C5-CE8C-6547-B838-EA80C61A4AF7}" type="slidenum">
              <a:rPr lang="en-US" smtClean="0"/>
              <a:pPr/>
              <a:t>19</a:t>
            </a:fld>
            <a:endParaRPr lang="en-US"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10600" y="2757805"/>
            <a:ext cx="3037439" cy="1951508"/>
          </a:xfrm>
          <a:prstGeom prst="rect">
            <a:avLst/>
          </a:prstGeom>
          <a:ln>
            <a:solidFill>
              <a:schemeClr val="bg2"/>
            </a:solidFill>
          </a:ln>
        </p:spPr>
      </p:pic>
      <p:grpSp>
        <p:nvGrpSpPr>
          <p:cNvPr id="12" name="Group 11"/>
          <p:cNvGrpSpPr/>
          <p:nvPr/>
        </p:nvGrpSpPr>
        <p:grpSpPr>
          <a:xfrm>
            <a:off x="633715" y="1086928"/>
            <a:ext cx="1996908" cy="5032507"/>
            <a:chOff x="633715" y="1086928"/>
            <a:chExt cx="1996908" cy="5032507"/>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715" y="1086928"/>
              <a:ext cx="1996908" cy="474453"/>
            </a:xfrm>
            <a:prstGeom prst="rect">
              <a:avLst/>
            </a:prstGeom>
            <a:ln>
              <a:solidFill>
                <a:schemeClr val="bg2"/>
              </a:solidFill>
            </a:ln>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715" y="1561381"/>
              <a:ext cx="1996908" cy="4558054"/>
            </a:xfrm>
            <a:prstGeom prst="rect">
              <a:avLst/>
            </a:prstGeom>
            <a:ln>
              <a:solidFill>
                <a:schemeClr val="bg2"/>
              </a:solidFill>
            </a:ln>
          </p:spPr>
        </p:pic>
      </p:gr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10600" y="3863522"/>
            <a:ext cx="3004913" cy="1295510"/>
          </a:xfrm>
          <a:prstGeom prst="rect">
            <a:avLst/>
          </a:prstGeom>
          <a:ln>
            <a:solidFill>
              <a:schemeClr val="bg2"/>
            </a:solidFill>
          </a:ln>
        </p:spPr>
      </p:pic>
      <p:pic>
        <p:nvPicPr>
          <p:cNvPr id="1026" name="Picture 2" descr="C:\Users\tjdebon\AppData\Local\Temp\SNAGHTML15a3353b.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53947" y="926673"/>
            <a:ext cx="5510439" cy="1171318"/>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609600" y="3603951"/>
            <a:ext cx="2021023" cy="429206"/>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a:stCxn id="1026" idx="1"/>
            <a:endCxn id="11" idx="3"/>
          </p:cNvCxnSpPr>
          <p:nvPr/>
        </p:nvCxnSpPr>
        <p:spPr>
          <a:xfrm flipH="1">
            <a:off x="2630623" y="1512332"/>
            <a:ext cx="823324" cy="232807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4241127" y="1195225"/>
            <a:ext cx="3238749" cy="5143500"/>
          </a:xfrm>
          <a:prstGeom prst="rect">
            <a:avLst/>
          </a:prstGeom>
        </p:spPr>
      </p:pic>
      <p:sp>
        <p:nvSpPr>
          <p:cNvPr id="15" name="Rectangle 14"/>
          <p:cNvSpPr/>
          <p:nvPr/>
        </p:nvSpPr>
        <p:spPr>
          <a:xfrm>
            <a:off x="7683219" y="2138285"/>
            <a:ext cx="4211782" cy="461665"/>
          </a:xfrm>
          <a:prstGeom prst="rect">
            <a:avLst/>
          </a:prstGeom>
        </p:spPr>
        <p:txBody>
          <a:bodyPr wrap="square">
            <a:spAutoFit/>
          </a:bodyPr>
          <a:lstStyle/>
          <a:p>
            <a:pPr marL="609585" lvl="1" defTabSz="609585"/>
            <a:r>
              <a:rPr lang="en-US" sz="1200" dirty="0">
                <a:solidFill>
                  <a:prstClr val="black"/>
                </a:solidFill>
                <a:latin typeface="Arial" panose="020B0604020202020204" pitchFamily="34" charset="0"/>
                <a:cs typeface="Arial" panose="020B0604020202020204" pitchFamily="34" charset="0"/>
              </a:rPr>
              <a:t>“ ’First commercial product expected eo2020 ’ ”</a:t>
            </a:r>
          </a:p>
          <a:p>
            <a:pPr marL="609585" lvl="1" defTabSz="609585"/>
            <a:r>
              <a:rPr lang="en-US" sz="1200" dirty="0">
                <a:solidFill>
                  <a:prstClr val="black"/>
                </a:solidFill>
                <a:latin typeface="Arial" panose="020B0604020202020204" pitchFamily="34" charset="0"/>
                <a:cs typeface="Arial" panose="020B0604020202020204" pitchFamily="34" charset="0"/>
              </a:rPr>
              <a:t>“ ’…could stack 6x7mm DRAM on logic’ ”.</a:t>
            </a:r>
          </a:p>
        </p:txBody>
      </p:sp>
      <p:cxnSp>
        <p:nvCxnSpPr>
          <p:cNvPr id="23" name="Straight Connector 22"/>
          <p:cNvCxnSpPr/>
          <p:nvPr/>
        </p:nvCxnSpPr>
        <p:spPr>
          <a:xfrm flipH="1">
            <a:off x="7934372" y="2588083"/>
            <a:ext cx="777135" cy="179434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7" name="Picture 95" descr="C:\Users\ejli\AppData\Local\Microsoft\Windows\Temporary Internet Files\Content.IE5\Y7W30R6T\MC900432680[1].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1431506" y="512757"/>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0"/>
          <a:stretch>
            <a:fillRect/>
          </a:stretch>
        </p:blipFill>
        <p:spPr>
          <a:xfrm>
            <a:off x="7137400" y="5101863"/>
            <a:ext cx="5054600" cy="1587925"/>
          </a:xfrm>
          <a:prstGeom prst="rect">
            <a:avLst/>
          </a:prstGeom>
        </p:spPr>
      </p:pic>
    </p:spTree>
    <p:extLst>
      <p:ext uri="{BB962C8B-B14F-4D97-AF65-F5344CB8AC3E}">
        <p14:creationId xmlns:p14="http://schemas.microsoft.com/office/powerpoint/2010/main" val="429967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00013"/>
            <a:ext cx="10515600" cy="1067477"/>
          </a:xfrm>
        </p:spPr>
        <p:txBody>
          <a:bodyPr/>
          <a:lstStyle/>
          <a:p>
            <a:r>
              <a:rPr lang="en-US" b="1" dirty="0" smtClean="0"/>
              <a:t>Outline: Co-op Quarterly Update</a:t>
            </a:r>
            <a:endParaRPr lang="en-US" b="1" dirty="0"/>
          </a:p>
        </p:txBody>
      </p:sp>
      <p:sp>
        <p:nvSpPr>
          <p:cNvPr id="3" name="Rounded Rectangle 2"/>
          <p:cNvSpPr/>
          <p:nvPr/>
        </p:nvSpPr>
        <p:spPr>
          <a:xfrm>
            <a:off x="3710656" y="6351604"/>
            <a:ext cx="4096870" cy="445529"/>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3DIC is a common theme</a:t>
            </a:r>
            <a:endParaRPr lang="en-US" sz="2800" dirty="0"/>
          </a:p>
        </p:txBody>
      </p:sp>
      <p:graphicFrame>
        <p:nvGraphicFramePr>
          <p:cNvPr id="6" name="Table 5"/>
          <p:cNvGraphicFramePr>
            <a:graphicFrameLocks noGrp="1"/>
          </p:cNvGraphicFramePr>
          <p:nvPr>
            <p:extLst>
              <p:ext uri="{D42A27DB-BD31-4B8C-83A1-F6EECF244321}">
                <p14:modId xmlns:p14="http://schemas.microsoft.com/office/powerpoint/2010/main" val="1863745916"/>
              </p:ext>
            </p:extLst>
          </p:nvPr>
        </p:nvGraphicFramePr>
        <p:xfrm>
          <a:off x="205273" y="846441"/>
          <a:ext cx="11700587" cy="5486400"/>
        </p:xfrm>
        <a:graphic>
          <a:graphicData uri="http://schemas.openxmlformats.org/drawingml/2006/table">
            <a:tbl>
              <a:tblPr firstRow="1" bandRow="1">
                <a:tableStyleId>{5C22544A-7EE6-4342-B048-85BDC9FD1C3A}</a:tableStyleId>
              </a:tblPr>
              <a:tblGrid>
                <a:gridCol w="3694923"/>
                <a:gridCol w="8005664"/>
              </a:tblGrid>
              <a:tr h="451537">
                <a:tc>
                  <a:txBody>
                    <a:bodyPr/>
                    <a:lstStyle/>
                    <a:p>
                      <a:r>
                        <a:rPr lang="en-US" sz="2400" dirty="0" smtClean="0"/>
                        <a:t>Timeline</a:t>
                      </a:r>
                      <a:endParaRPr lang="en-US" sz="2400" dirty="0"/>
                    </a:p>
                  </a:txBody>
                  <a:tcPr/>
                </a:tc>
                <a:tc>
                  <a:txBody>
                    <a:bodyPr/>
                    <a:lstStyle/>
                    <a:p>
                      <a:r>
                        <a:rPr lang="en-US" sz="2400" dirty="0" smtClean="0"/>
                        <a:t>Primary</a:t>
                      </a:r>
                      <a:r>
                        <a:rPr lang="en-US" sz="2400" baseline="0" dirty="0" smtClean="0"/>
                        <a:t> Focus</a:t>
                      </a:r>
                      <a:endParaRPr lang="en-US" sz="2400" dirty="0"/>
                    </a:p>
                  </a:txBody>
                  <a:tcPr/>
                </a:tc>
              </a:tr>
              <a:tr h="812767">
                <a:tc>
                  <a:txBody>
                    <a:bodyPr/>
                    <a:lstStyle/>
                    <a:p>
                      <a:r>
                        <a:rPr lang="en-US" sz="2400" dirty="0" smtClean="0"/>
                        <a:t>Sept 2019: Power Delivery </a:t>
                      </a:r>
                    </a:p>
                  </a:txBody>
                  <a:tcPr/>
                </a:tc>
                <a:tc>
                  <a:txBody>
                    <a:bodyPr/>
                    <a:lstStyle/>
                    <a:p>
                      <a:pPr marL="285750" indent="-285750">
                        <a:buFont typeface="Arial" panose="020B0604020202020204" pitchFamily="34" charset="0"/>
                        <a:buChar char="•"/>
                      </a:pPr>
                      <a:r>
                        <a:rPr lang="en-US" sz="2400" dirty="0" smtClean="0"/>
                        <a:t>FIVR scaling challenges</a:t>
                      </a:r>
                    </a:p>
                    <a:p>
                      <a:pPr marL="285750" indent="-285750">
                        <a:buFont typeface="Arial" panose="020B0604020202020204" pitchFamily="34" charset="0"/>
                        <a:buChar char="•"/>
                      </a:pPr>
                      <a:r>
                        <a:rPr lang="en-US" sz="2400" dirty="0" smtClean="0"/>
                        <a:t>Stacked 1222 and </a:t>
                      </a:r>
                      <a:r>
                        <a:rPr lang="en-US" sz="2400" dirty="0" err="1" smtClean="0"/>
                        <a:t>GaN</a:t>
                      </a:r>
                      <a:r>
                        <a:rPr lang="en-US" sz="2400" dirty="0" smtClean="0"/>
                        <a:t> power delivery </a:t>
                      </a:r>
                      <a:r>
                        <a:rPr lang="en-US" sz="2400" dirty="0" err="1" smtClean="0"/>
                        <a:t>chiplets</a:t>
                      </a:r>
                      <a:endParaRPr lang="en-US" sz="2400" dirty="0" smtClean="0"/>
                    </a:p>
                  </a:txBody>
                  <a:tcPr/>
                </a:tc>
              </a:tr>
              <a:tr h="1173996">
                <a:tc>
                  <a:txBody>
                    <a:bodyPr/>
                    <a:lstStyle/>
                    <a:p>
                      <a:r>
                        <a:rPr lang="en-US" sz="2400" dirty="0" smtClean="0"/>
                        <a:t>Dec 2019: Tightly Coupled Memory</a:t>
                      </a:r>
                    </a:p>
                  </a:txBody>
                  <a:tcPr/>
                </a:tc>
                <a:tc>
                  <a:txBody>
                    <a:bodyPr/>
                    <a:lstStyle/>
                    <a:p>
                      <a:pPr marL="285750" indent="-285750">
                        <a:buFont typeface="Arial" panose="020B0604020202020204" pitchFamily="34" charset="0"/>
                        <a:buChar char="•"/>
                      </a:pPr>
                      <a:r>
                        <a:rPr lang="en-US" sz="2400" dirty="0" smtClean="0"/>
                        <a:t>ADM roadmap and future capacity requirements &gt; drives multi-die stacking</a:t>
                      </a:r>
                    </a:p>
                    <a:p>
                      <a:pPr marL="285750" indent="-285750">
                        <a:buFont typeface="Arial" panose="020B0604020202020204" pitchFamily="34" charset="0"/>
                        <a:buChar char="•"/>
                      </a:pPr>
                      <a:r>
                        <a:rPr lang="en-US" sz="2400" dirty="0" smtClean="0"/>
                        <a:t>Need to stay in tune with external ecosystem options</a:t>
                      </a:r>
                      <a:endParaRPr lang="en-US" sz="2400" dirty="0"/>
                    </a:p>
                  </a:txBody>
                  <a:tcPr/>
                </a:tc>
              </a:tr>
              <a:tr h="2980145">
                <a:tc>
                  <a:txBody>
                    <a:bodyPr/>
                    <a:lstStyle/>
                    <a:p>
                      <a:r>
                        <a:rPr lang="en-US" sz="2400" dirty="0" smtClean="0"/>
                        <a:t>March 2020: 3DIC Reference Design (</a:t>
                      </a:r>
                      <a:r>
                        <a:rPr lang="en-US" sz="2400" dirty="0" err="1" smtClean="0"/>
                        <a:t>Testchip</a:t>
                      </a:r>
                      <a:r>
                        <a:rPr lang="en-US" sz="2400" dirty="0" smtClean="0"/>
                        <a:t>) and Platform (TFM)</a:t>
                      </a:r>
                    </a:p>
                  </a:txBody>
                  <a:tcPr/>
                </a:tc>
                <a:tc>
                  <a:txBody>
                    <a:bodyPr/>
                    <a:lstStyle/>
                    <a:p>
                      <a:pPr marL="285750" indent="-285750">
                        <a:buFont typeface="Arial" panose="020B0604020202020204" pitchFamily="34" charset="0"/>
                        <a:buChar char="•"/>
                      </a:pPr>
                      <a:r>
                        <a:rPr lang="en-US" sz="2400" dirty="0" smtClean="0"/>
                        <a:t>Problem statement and specific examples</a:t>
                      </a:r>
                    </a:p>
                    <a:p>
                      <a:pPr marL="285750" indent="-285750">
                        <a:buFont typeface="Arial" panose="020B0604020202020204" pitchFamily="34" charset="0"/>
                        <a:buChar char="•"/>
                      </a:pPr>
                      <a:r>
                        <a:rPr lang="en-US" sz="2400" dirty="0" smtClean="0"/>
                        <a:t>Competition</a:t>
                      </a:r>
                    </a:p>
                    <a:p>
                      <a:pPr marL="285750" indent="-285750">
                        <a:buFont typeface="Arial" panose="020B0604020202020204" pitchFamily="34" charset="0"/>
                        <a:buChar char="•"/>
                      </a:pPr>
                      <a:r>
                        <a:rPr lang="en-US" sz="2400" dirty="0" smtClean="0"/>
                        <a:t>Recommendation</a:t>
                      </a:r>
                    </a:p>
                    <a:p>
                      <a:pPr marL="742950" lvl="1" indent="-285750">
                        <a:buFont typeface="Arial" panose="020B0604020202020204" pitchFamily="34" charset="0"/>
                        <a:buChar char="•"/>
                      </a:pPr>
                      <a:r>
                        <a:rPr lang="en-US" sz="2400" dirty="0" smtClean="0"/>
                        <a:t>Establish new 3DIC </a:t>
                      </a:r>
                      <a:r>
                        <a:rPr lang="en-US" sz="2400" dirty="0" err="1" smtClean="0"/>
                        <a:t>testchip</a:t>
                      </a:r>
                      <a:r>
                        <a:rPr lang="en-US" sz="2400" dirty="0" smtClean="0"/>
                        <a:t> </a:t>
                      </a:r>
                      <a:r>
                        <a:rPr lang="en-US" sz="2400" dirty="0" err="1" smtClean="0"/>
                        <a:t>swimlane</a:t>
                      </a:r>
                      <a:r>
                        <a:rPr lang="en-US" sz="2400" dirty="0" smtClean="0"/>
                        <a:t> and roadmap</a:t>
                      </a:r>
                    </a:p>
                    <a:p>
                      <a:pPr marL="742950" lvl="1" indent="-285750">
                        <a:buFont typeface="Arial" panose="020B0604020202020204" pitchFamily="34" charset="0"/>
                        <a:buChar char="•"/>
                      </a:pPr>
                      <a:r>
                        <a:rPr lang="en-US" sz="2400" dirty="0" smtClean="0"/>
                        <a:t>Two areas:  1) Near</a:t>
                      </a:r>
                      <a:r>
                        <a:rPr lang="en-US" sz="2400" baseline="0" dirty="0" smtClean="0"/>
                        <a:t> term TFM and 2) </a:t>
                      </a:r>
                      <a:r>
                        <a:rPr lang="en-US" sz="2400" dirty="0" smtClean="0"/>
                        <a:t>development for hybrid bonding</a:t>
                      </a:r>
                    </a:p>
                    <a:p>
                      <a:pPr marL="742950" lvl="1" indent="-285750">
                        <a:buFont typeface="Arial" panose="020B0604020202020204" pitchFamily="34" charset="0"/>
                        <a:buChar char="•"/>
                      </a:pPr>
                      <a:r>
                        <a:rPr lang="en-US" sz="2400" dirty="0" smtClean="0"/>
                        <a:t>Supported by TD Design Enablement &amp; IPSG PESG and Testchip</a:t>
                      </a:r>
                      <a:r>
                        <a:rPr lang="en-US" sz="2400" baseline="0" dirty="0" smtClean="0"/>
                        <a:t> Engineering</a:t>
                      </a:r>
                      <a:endParaRPr lang="en-US" sz="2400" dirty="0" smtClean="0"/>
                    </a:p>
                  </a:txBody>
                  <a:tcPr/>
                </a:tc>
              </a:tr>
            </a:tbl>
          </a:graphicData>
        </a:graphic>
      </p:graphicFrame>
    </p:spTree>
    <p:extLst>
      <p:ext uri="{BB962C8B-B14F-4D97-AF65-F5344CB8AC3E}">
        <p14:creationId xmlns:p14="http://schemas.microsoft.com/office/powerpoint/2010/main" val="2067651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20</a:t>
            </a:fld>
            <a:endParaRPr lang="en-US" dirty="0"/>
          </a:p>
        </p:txBody>
      </p:sp>
      <p:pic>
        <p:nvPicPr>
          <p:cNvPr id="3" name="Picture 2"/>
          <p:cNvPicPr>
            <a:picLocks noChangeAspect="1"/>
          </p:cNvPicPr>
          <p:nvPr/>
        </p:nvPicPr>
        <p:blipFill rotWithShape="1">
          <a:blip r:embed="rId2"/>
          <a:srcRect l="10173" t="10957" r="8812" b="12738"/>
          <a:stretch/>
        </p:blipFill>
        <p:spPr>
          <a:xfrm>
            <a:off x="787651" y="289711"/>
            <a:ext cx="9877330" cy="5232903"/>
          </a:xfrm>
          <a:prstGeom prst="rect">
            <a:avLst/>
          </a:prstGeom>
          <a:ln>
            <a:solidFill>
              <a:schemeClr val="tx2"/>
            </a:solidFill>
          </a:ln>
        </p:spPr>
      </p:pic>
      <p:sp>
        <p:nvSpPr>
          <p:cNvPr id="4" name="TextBox 3"/>
          <p:cNvSpPr txBox="1"/>
          <p:nvPr/>
        </p:nvSpPr>
        <p:spPr>
          <a:xfrm>
            <a:off x="8290441" y="5693721"/>
            <a:ext cx="1303562" cy="246221"/>
          </a:xfrm>
          <a:prstGeom prst="rect">
            <a:avLst/>
          </a:prstGeom>
          <a:noFill/>
        </p:spPr>
        <p:txBody>
          <a:bodyPr wrap="none" rtlCol="0">
            <a:spAutoFit/>
          </a:bodyPr>
          <a:lstStyle/>
          <a:p>
            <a:r>
              <a:rPr lang="en-US" sz="1000" dirty="0">
                <a:solidFill>
                  <a:srgbClr val="004280"/>
                </a:solidFill>
                <a:cs typeface="Neo Sans Intel"/>
              </a:rPr>
              <a:t>Ref: Huawei 7/2019</a:t>
            </a:r>
          </a:p>
        </p:txBody>
      </p:sp>
      <p:pic>
        <p:nvPicPr>
          <p:cNvPr id="5" name="Picture 95" descr="C:\Users\ejli\AppData\Local\Microsoft\Windows\Temporary Internet Files\Content.IE5\Y7W30R6T\MC900432680[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431506" y="512757"/>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1519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21</a:t>
            </a:fld>
            <a:endParaRPr lang="en-US" dirty="0"/>
          </a:p>
        </p:txBody>
      </p:sp>
      <p:pic>
        <p:nvPicPr>
          <p:cNvPr id="3" name="Picture 2"/>
          <p:cNvPicPr>
            <a:picLocks noChangeAspect="1"/>
          </p:cNvPicPr>
          <p:nvPr/>
        </p:nvPicPr>
        <p:blipFill rotWithShape="1">
          <a:blip r:embed="rId2"/>
          <a:srcRect l="9951" t="9241" r="8589" b="9043"/>
          <a:stretch/>
        </p:blipFill>
        <p:spPr>
          <a:xfrm>
            <a:off x="1213164" y="633743"/>
            <a:ext cx="9931652" cy="5604096"/>
          </a:xfrm>
          <a:prstGeom prst="rect">
            <a:avLst/>
          </a:prstGeom>
        </p:spPr>
      </p:pic>
      <p:sp>
        <p:nvSpPr>
          <p:cNvPr id="4" name="TextBox 3"/>
          <p:cNvSpPr txBox="1"/>
          <p:nvPr/>
        </p:nvSpPr>
        <p:spPr>
          <a:xfrm>
            <a:off x="8494533" y="6237839"/>
            <a:ext cx="1374094" cy="246221"/>
          </a:xfrm>
          <a:prstGeom prst="rect">
            <a:avLst/>
          </a:prstGeom>
          <a:noFill/>
        </p:spPr>
        <p:txBody>
          <a:bodyPr wrap="none" rtlCol="0">
            <a:spAutoFit/>
          </a:bodyPr>
          <a:lstStyle/>
          <a:p>
            <a:r>
              <a:rPr lang="en-US" sz="1000" i="1" dirty="0" smtClean="0">
                <a:solidFill>
                  <a:srgbClr val="004280"/>
                </a:solidFill>
                <a:cs typeface="Neo Sans Intel"/>
              </a:rPr>
              <a:t>[Ref]: </a:t>
            </a:r>
            <a:r>
              <a:rPr lang="en-US" sz="1000" i="1" dirty="0">
                <a:solidFill>
                  <a:srgbClr val="004280"/>
                </a:solidFill>
                <a:cs typeface="Neo Sans Intel"/>
              </a:rPr>
              <a:t>Huawei 7/2019</a:t>
            </a:r>
          </a:p>
        </p:txBody>
      </p:sp>
      <p:pic>
        <p:nvPicPr>
          <p:cNvPr id="5" name="Picture 95" descr="C:\Users\ejli\AppData\Local\Microsoft\Windows\Temporary Internet Files\Content.IE5\Y7W30R6T\MC900432680[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431506" y="512757"/>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518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22</a:t>
            </a:fld>
            <a:endParaRPr lang="en-US" dirty="0"/>
          </a:p>
        </p:txBody>
      </p:sp>
      <p:pic>
        <p:nvPicPr>
          <p:cNvPr id="3" name="Picture 2"/>
          <p:cNvPicPr>
            <a:picLocks noChangeAspect="1"/>
          </p:cNvPicPr>
          <p:nvPr/>
        </p:nvPicPr>
        <p:blipFill rotWithShape="1">
          <a:blip r:embed="rId2"/>
          <a:srcRect l="19445" t="8889" r="17847" b="7407"/>
          <a:stretch/>
        </p:blipFill>
        <p:spPr>
          <a:xfrm>
            <a:off x="6239933" y="1241098"/>
            <a:ext cx="5283200" cy="3966788"/>
          </a:xfrm>
          <a:prstGeom prst="rect">
            <a:avLst/>
          </a:prstGeom>
        </p:spPr>
      </p:pic>
      <p:pic>
        <p:nvPicPr>
          <p:cNvPr id="6" name="Picture 5"/>
          <p:cNvPicPr>
            <a:picLocks noChangeAspect="1"/>
          </p:cNvPicPr>
          <p:nvPr/>
        </p:nvPicPr>
        <p:blipFill>
          <a:blip r:embed="rId3"/>
          <a:stretch>
            <a:fillRect/>
          </a:stretch>
        </p:blipFill>
        <p:spPr>
          <a:xfrm>
            <a:off x="736599" y="1241098"/>
            <a:ext cx="5260499" cy="3979096"/>
          </a:xfrm>
          <a:prstGeom prst="rect">
            <a:avLst/>
          </a:prstGeom>
        </p:spPr>
      </p:pic>
      <p:pic>
        <p:nvPicPr>
          <p:cNvPr id="7" name="Picture 95" descr="C:\Users\ejli\AppData\Local\Microsoft\Windows\Temporary Internet Files\Content.IE5\Y7W30R6T\MC900432680[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431506" y="512757"/>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71933" y="5604933"/>
            <a:ext cx="1531188" cy="246221"/>
          </a:xfrm>
          <a:prstGeom prst="rect">
            <a:avLst/>
          </a:prstGeom>
          <a:noFill/>
        </p:spPr>
        <p:txBody>
          <a:bodyPr wrap="none" rtlCol="0">
            <a:spAutoFit/>
          </a:bodyPr>
          <a:lstStyle/>
          <a:p>
            <a:r>
              <a:rPr lang="en-US" sz="1000" i="1" dirty="0" smtClean="0">
                <a:solidFill>
                  <a:schemeClr val="tx2"/>
                </a:solidFill>
                <a:latin typeface="Neo Sans Intel"/>
                <a:cs typeface="Neo Sans Intel"/>
              </a:rPr>
              <a:t>[Ref] : Global Foundries</a:t>
            </a:r>
          </a:p>
        </p:txBody>
      </p:sp>
    </p:spTree>
    <p:extLst>
      <p:ext uri="{BB962C8B-B14F-4D97-AF65-F5344CB8AC3E}">
        <p14:creationId xmlns:p14="http://schemas.microsoft.com/office/powerpoint/2010/main" val="1461197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23</a:t>
            </a:fld>
            <a:endParaRPr lang="en-US" dirty="0"/>
          </a:p>
        </p:txBody>
      </p:sp>
      <p:graphicFrame>
        <p:nvGraphicFramePr>
          <p:cNvPr id="6" name="Table 5"/>
          <p:cNvGraphicFramePr>
            <a:graphicFrameLocks noGrp="1"/>
          </p:cNvGraphicFramePr>
          <p:nvPr>
            <p:extLst/>
          </p:nvPr>
        </p:nvGraphicFramePr>
        <p:xfrm>
          <a:off x="1551215" y="1127322"/>
          <a:ext cx="8986887" cy="3914678"/>
        </p:xfrm>
        <a:graphic>
          <a:graphicData uri="http://schemas.openxmlformats.org/drawingml/2006/table">
            <a:tbl>
              <a:tblPr firstRow="1" bandRow="1">
                <a:tableStyleId>{5C22544A-7EE6-4342-B048-85BDC9FD1C3A}</a:tableStyleId>
              </a:tblPr>
              <a:tblGrid>
                <a:gridCol w="1675992"/>
                <a:gridCol w="1675992"/>
                <a:gridCol w="2428934"/>
                <a:gridCol w="3205969"/>
              </a:tblGrid>
              <a:tr h="465504">
                <a:tc>
                  <a:txBody>
                    <a:bodyPr/>
                    <a:lstStyle/>
                    <a:p>
                      <a:pPr algn="ctr"/>
                      <a:r>
                        <a:rPr lang="en-US" sz="1000" dirty="0" smtClean="0"/>
                        <a:t>PRQ </a:t>
                      </a:r>
                      <a:r>
                        <a:rPr lang="en-US" sz="1000" dirty="0" smtClean="0">
                          <a:sym typeface="Wingdings" panose="05000000000000000000" pitchFamily="2" charset="2"/>
                        </a:rPr>
                        <a:t></a:t>
                      </a:r>
                      <a:endParaRPr lang="en-US" sz="1000" dirty="0"/>
                    </a:p>
                  </a:txBody>
                  <a:tcPr anchor="ctr"/>
                </a:tc>
                <a:tc>
                  <a:txBody>
                    <a:bodyPr/>
                    <a:lstStyle/>
                    <a:p>
                      <a:pPr algn="ctr"/>
                      <a:r>
                        <a:rPr lang="en-US" sz="1400" dirty="0" smtClean="0"/>
                        <a:t>2021</a:t>
                      </a:r>
                      <a:endParaRPr lang="en-US" sz="1400" dirty="0"/>
                    </a:p>
                  </a:txBody>
                  <a:tcPr anchor="ctr"/>
                </a:tc>
                <a:tc>
                  <a:txBody>
                    <a:bodyPr/>
                    <a:lstStyle/>
                    <a:p>
                      <a:pPr algn="ctr"/>
                      <a:r>
                        <a:rPr lang="en-US" sz="1400" dirty="0" smtClean="0"/>
                        <a:t>2022</a:t>
                      </a:r>
                      <a:endParaRPr lang="en-US" sz="1400" dirty="0"/>
                    </a:p>
                  </a:txBody>
                  <a:tcPr anchor="ctr"/>
                </a:tc>
                <a:tc>
                  <a:txBody>
                    <a:bodyPr/>
                    <a:lstStyle/>
                    <a:p>
                      <a:pPr algn="ctr"/>
                      <a:r>
                        <a:rPr lang="en-US" sz="1400" dirty="0" smtClean="0"/>
                        <a:t>2023?</a:t>
                      </a:r>
                      <a:endParaRPr lang="en-US" sz="1400" dirty="0"/>
                    </a:p>
                  </a:txBody>
                  <a:tcPr anchor="ctr"/>
                </a:tc>
              </a:tr>
              <a:tr h="465504">
                <a:tc>
                  <a:txBody>
                    <a:bodyPr/>
                    <a:lstStyle/>
                    <a:p>
                      <a:pPr algn="ctr"/>
                      <a:r>
                        <a:rPr lang="en-US" sz="1400" dirty="0" smtClean="0">
                          <a:solidFill>
                            <a:schemeClr val="tx2"/>
                          </a:solidFill>
                        </a:rPr>
                        <a:t>Product</a:t>
                      </a:r>
                      <a:endParaRPr lang="en-US" sz="1400" dirty="0">
                        <a:solidFill>
                          <a:schemeClr val="tx2"/>
                        </a:solidFill>
                      </a:endParaRPr>
                    </a:p>
                  </a:txBody>
                  <a:tcPr anchor="ctr"/>
                </a:tc>
                <a:tc>
                  <a:txBody>
                    <a:bodyPr/>
                    <a:lstStyle/>
                    <a:p>
                      <a:pPr algn="ctr"/>
                      <a:r>
                        <a:rPr lang="en-US" sz="1400" dirty="0" smtClean="0">
                          <a:solidFill>
                            <a:schemeClr val="tx2"/>
                          </a:solidFill>
                        </a:rPr>
                        <a:t>PVC1</a:t>
                      </a:r>
                      <a:endParaRPr lang="en-US" sz="1400" dirty="0">
                        <a:solidFill>
                          <a:schemeClr val="tx2"/>
                        </a:solidFill>
                      </a:endParaRPr>
                    </a:p>
                  </a:txBody>
                  <a:tcPr anchor="ctr"/>
                </a:tc>
                <a:tc>
                  <a:txBody>
                    <a:bodyPr/>
                    <a:lstStyle/>
                    <a:p>
                      <a:pPr algn="ctr"/>
                      <a:r>
                        <a:rPr lang="en-US" sz="1400" dirty="0" smtClean="0">
                          <a:solidFill>
                            <a:schemeClr val="tx2"/>
                          </a:solidFill>
                        </a:rPr>
                        <a:t>PVC2</a:t>
                      </a:r>
                      <a:endParaRPr lang="en-US" sz="1400" dirty="0">
                        <a:solidFill>
                          <a:schemeClr val="tx2"/>
                        </a:solidFill>
                      </a:endParaRPr>
                    </a:p>
                  </a:txBody>
                  <a:tcPr anchor="ctr"/>
                </a:tc>
                <a:tc>
                  <a:txBody>
                    <a:bodyPr/>
                    <a:lstStyle/>
                    <a:p>
                      <a:pPr algn="ctr"/>
                      <a:r>
                        <a:rPr lang="en-US" sz="1400" dirty="0" smtClean="0">
                          <a:solidFill>
                            <a:schemeClr val="tx2"/>
                          </a:solidFill>
                        </a:rPr>
                        <a:t>PVC-NG</a:t>
                      </a:r>
                      <a:endParaRPr lang="en-US" sz="1400" dirty="0">
                        <a:solidFill>
                          <a:schemeClr val="tx2"/>
                        </a:solidFill>
                      </a:endParaRPr>
                    </a:p>
                  </a:txBody>
                  <a:tcPr anchor="ctr"/>
                </a:tc>
              </a:tr>
              <a:tr h="465504">
                <a:tc>
                  <a:txBody>
                    <a:bodyPr/>
                    <a:lstStyle/>
                    <a:p>
                      <a:pPr algn="ctr"/>
                      <a:r>
                        <a:rPr lang="en-US" sz="1400" dirty="0" smtClean="0">
                          <a:solidFill>
                            <a:schemeClr val="tx2"/>
                          </a:solidFill>
                        </a:rPr>
                        <a:t>AI FLOPS</a:t>
                      </a:r>
                      <a:endParaRPr lang="en-US" sz="1400" dirty="0">
                        <a:solidFill>
                          <a:schemeClr val="tx2"/>
                        </a:solidFill>
                      </a:endParaRPr>
                    </a:p>
                  </a:txBody>
                  <a:tcPr anchor="ctr"/>
                </a:tc>
                <a:tc>
                  <a:txBody>
                    <a:bodyPr/>
                    <a:lstStyle/>
                    <a:p>
                      <a:pPr algn="ctr"/>
                      <a:r>
                        <a:rPr lang="en-US" sz="1400" dirty="0" smtClean="0">
                          <a:solidFill>
                            <a:schemeClr val="tx2"/>
                          </a:solidFill>
                        </a:rPr>
                        <a:t>~400</a:t>
                      </a:r>
                      <a:r>
                        <a:rPr lang="en-US" sz="1400" baseline="0" dirty="0" smtClean="0">
                          <a:solidFill>
                            <a:schemeClr val="tx2"/>
                          </a:solidFill>
                        </a:rPr>
                        <a:t> TF</a:t>
                      </a:r>
                      <a:endParaRPr lang="en-US" sz="1400" dirty="0">
                        <a:solidFill>
                          <a:schemeClr val="tx2"/>
                        </a:solidFill>
                      </a:endParaRPr>
                    </a:p>
                  </a:txBody>
                  <a:tcPr anchor="ctr"/>
                </a:tc>
                <a:tc>
                  <a:txBody>
                    <a:bodyPr/>
                    <a:lstStyle/>
                    <a:p>
                      <a:pPr algn="ctr"/>
                      <a:r>
                        <a:rPr lang="en-US" sz="1400" dirty="0" smtClean="0">
                          <a:solidFill>
                            <a:schemeClr val="tx2"/>
                          </a:solidFill>
                        </a:rPr>
                        <a:t>~400 TF</a:t>
                      </a:r>
                      <a:endParaRPr lang="en-US" sz="1400" dirty="0">
                        <a:solidFill>
                          <a:schemeClr val="tx2"/>
                        </a:solidFill>
                      </a:endParaRPr>
                    </a:p>
                  </a:txBody>
                  <a:tcPr anchor="ctr"/>
                </a:tc>
                <a:tc>
                  <a:txBody>
                    <a:bodyPr/>
                    <a:lstStyle/>
                    <a:p>
                      <a:pPr algn="ctr"/>
                      <a:r>
                        <a:rPr lang="en-US" sz="1400" dirty="0" smtClean="0">
                          <a:solidFill>
                            <a:schemeClr val="tx2"/>
                          </a:solidFill>
                        </a:rPr>
                        <a:t>~800 TF + Sparsity</a:t>
                      </a:r>
                      <a:endParaRPr lang="en-US" sz="1400" dirty="0">
                        <a:solidFill>
                          <a:schemeClr val="tx2"/>
                        </a:solidFill>
                      </a:endParaRPr>
                    </a:p>
                  </a:txBody>
                  <a:tcPr anchor="ctr"/>
                </a:tc>
              </a:tr>
              <a:tr h="465504">
                <a:tc>
                  <a:txBody>
                    <a:bodyPr/>
                    <a:lstStyle/>
                    <a:p>
                      <a:pPr algn="ctr"/>
                      <a:r>
                        <a:rPr lang="en-US" sz="1400" dirty="0" smtClean="0">
                          <a:solidFill>
                            <a:schemeClr val="tx2"/>
                          </a:solidFill>
                        </a:rPr>
                        <a:t>Top Die</a:t>
                      </a:r>
                      <a:endParaRPr lang="en-US" sz="1400" dirty="0">
                        <a:solidFill>
                          <a:schemeClr val="tx2"/>
                        </a:solidFill>
                      </a:endParaRPr>
                    </a:p>
                  </a:txBody>
                  <a:tcPr anchor="ctr"/>
                </a:tc>
                <a:tc>
                  <a:txBody>
                    <a:bodyPr/>
                    <a:lstStyle/>
                    <a:p>
                      <a:pPr algn="ctr"/>
                      <a:r>
                        <a:rPr lang="en-US" sz="1400" dirty="0" smtClean="0">
                          <a:solidFill>
                            <a:schemeClr val="tx2"/>
                          </a:solidFill>
                        </a:rPr>
                        <a:t>i7</a:t>
                      </a:r>
                      <a:endParaRPr lang="en-US" sz="1400" dirty="0">
                        <a:solidFill>
                          <a:schemeClr val="tx2"/>
                        </a:solidFill>
                      </a:endParaRPr>
                    </a:p>
                  </a:txBody>
                  <a:tcPr anchor="ctr"/>
                </a:tc>
                <a:tc>
                  <a:txBody>
                    <a:bodyPr/>
                    <a:lstStyle/>
                    <a:p>
                      <a:pPr algn="ctr"/>
                      <a:r>
                        <a:rPr lang="en-US" sz="1400" dirty="0" smtClean="0">
                          <a:solidFill>
                            <a:schemeClr val="tx2"/>
                          </a:solidFill>
                        </a:rPr>
                        <a:t>N3?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2"/>
                          </a:solidFill>
                        </a:rPr>
                        <a:t>SRAM =</a:t>
                      </a:r>
                      <a:r>
                        <a:rPr lang="en-US" sz="1000" baseline="0" dirty="0" smtClean="0">
                          <a:solidFill>
                            <a:schemeClr val="tx2"/>
                          </a:solidFill>
                        </a:rPr>
                        <a:t> ~32-128 MB tbd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solidFill>
                            <a:schemeClr val="tx2"/>
                          </a:solidFill>
                        </a:rPr>
                        <a:t>@ 6TB/s @ 1.5 GHz</a:t>
                      </a:r>
                    </a:p>
                  </a:txBody>
                  <a:tcPr anchor="ctr"/>
                </a:tc>
                <a:tc>
                  <a:txBody>
                    <a:bodyPr/>
                    <a:lstStyle/>
                    <a:p>
                      <a:pPr algn="ctr"/>
                      <a:r>
                        <a:rPr lang="en-US" sz="1400" dirty="0" smtClean="0">
                          <a:solidFill>
                            <a:schemeClr val="tx2"/>
                          </a:solidFill>
                        </a:rPr>
                        <a:t>N3?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smtClean="0">
                          <a:solidFill>
                            <a:schemeClr val="tx2"/>
                          </a:solidFill>
                        </a:rPr>
                        <a:t>SRAM tbd Capacity</a:t>
                      </a:r>
                      <a:r>
                        <a:rPr lang="en-US" sz="1100" baseline="0" dirty="0" smtClean="0">
                          <a:solidFill>
                            <a:schemeClr val="tx2"/>
                          </a:solidFill>
                        </a:rPr>
                        <a:t> &amp; </a:t>
                      </a:r>
                      <a:r>
                        <a:rPr lang="en-US" sz="1100" dirty="0" smtClean="0">
                          <a:solidFill>
                            <a:schemeClr val="tx2"/>
                          </a:solidFill>
                        </a:rPr>
                        <a:t>BW</a:t>
                      </a:r>
                    </a:p>
                  </a:txBody>
                  <a:tcPr anchor="ctr"/>
                </a:tc>
              </a:tr>
              <a:tr h="1117209">
                <a:tc>
                  <a:txBody>
                    <a:bodyPr/>
                    <a:lstStyle/>
                    <a:p>
                      <a:pPr algn="ctr"/>
                      <a:r>
                        <a:rPr lang="en-US" sz="1400" dirty="0" smtClean="0">
                          <a:solidFill>
                            <a:schemeClr val="tx2"/>
                          </a:solidFill>
                        </a:rPr>
                        <a:t>Base Die</a:t>
                      </a:r>
                      <a:endParaRPr lang="en-US" sz="1400" dirty="0">
                        <a:solidFill>
                          <a:schemeClr val="tx2"/>
                        </a:solidFill>
                      </a:endParaRPr>
                    </a:p>
                  </a:txBody>
                  <a:tcPr anchor="ctr"/>
                </a:tc>
                <a:tc>
                  <a:txBody>
                    <a:bodyPr/>
                    <a:lstStyle/>
                    <a:p>
                      <a:pPr algn="ctr"/>
                      <a:r>
                        <a:rPr lang="en-US" sz="1400" dirty="0" smtClean="0">
                          <a:solidFill>
                            <a:schemeClr val="tx2"/>
                          </a:solidFill>
                        </a:rPr>
                        <a:t>10nm SRAM </a:t>
                      </a:r>
                    </a:p>
                    <a:p>
                      <a:pPr algn="ctr"/>
                      <a:r>
                        <a:rPr lang="en-US" sz="1100" dirty="0" smtClean="0">
                          <a:solidFill>
                            <a:schemeClr val="tx2"/>
                          </a:solidFill>
                        </a:rPr>
                        <a:t>(~240 MB</a:t>
                      </a:r>
                    </a:p>
                    <a:p>
                      <a:pPr algn="ctr"/>
                      <a:r>
                        <a:rPr lang="en-US" sz="1100" dirty="0" smtClean="0">
                          <a:solidFill>
                            <a:schemeClr val="tx2"/>
                          </a:solidFill>
                        </a:rPr>
                        <a:t>@ 6 TB/s </a:t>
                      </a:r>
                    </a:p>
                    <a:p>
                      <a:pPr algn="ctr"/>
                      <a:r>
                        <a:rPr lang="en-US" sz="1100" dirty="0" smtClean="0">
                          <a:solidFill>
                            <a:schemeClr val="tx2"/>
                          </a:solidFill>
                        </a:rPr>
                        <a:t>(@1.5</a:t>
                      </a:r>
                      <a:r>
                        <a:rPr lang="en-US" sz="1100" baseline="0" dirty="0" smtClean="0">
                          <a:solidFill>
                            <a:schemeClr val="tx2"/>
                          </a:solidFill>
                        </a:rPr>
                        <a:t> GHz)</a:t>
                      </a:r>
                      <a:endParaRPr lang="en-US" sz="1100" dirty="0" smtClean="0">
                        <a:solidFill>
                          <a:schemeClr val="tx2"/>
                        </a:solidFill>
                      </a:endParaRPr>
                    </a:p>
                  </a:txBody>
                  <a:tcPr anchor="ctr"/>
                </a:tc>
                <a:tc>
                  <a:txBody>
                    <a:bodyPr/>
                    <a:lstStyle/>
                    <a:p>
                      <a:pPr algn="ctr"/>
                      <a:r>
                        <a:rPr lang="en-US" sz="1400" dirty="0" smtClean="0">
                          <a:solidFill>
                            <a:schemeClr val="tx2"/>
                          </a:solidFill>
                        </a:rPr>
                        <a:t>ADM </a:t>
                      </a:r>
                    </a:p>
                    <a:p>
                      <a:pPr algn="ctr"/>
                      <a:r>
                        <a:rPr lang="en-US" sz="1200" dirty="0" smtClean="0">
                          <a:solidFill>
                            <a:schemeClr val="tx2"/>
                          </a:solidFill>
                        </a:rPr>
                        <a:t>(~1.2 GB </a:t>
                      </a:r>
                    </a:p>
                    <a:p>
                      <a:pPr algn="ctr"/>
                      <a:r>
                        <a:rPr lang="en-US" sz="1200" dirty="0" smtClean="0">
                          <a:solidFill>
                            <a:schemeClr val="tx2"/>
                          </a:solidFill>
                        </a:rPr>
                        <a:t>@ ~2.5-3 TB/s)</a:t>
                      </a:r>
                    </a:p>
                  </a:txBody>
                  <a:tcPr anchor="ctr"/>
                </a:tc>
                <a:tc>
                  <a:txBody>
                    <a:bodyPr/>
                    <a:lstStyle/>
                    <a:p>
                      <a:pPr algn="ctr"/>
                      <a:r>
                        <a:rPr lang="en-US" sz="1400" b="0" dirty="0" smtClean="0">
                          <a:solidFill>
                            <a:schemeClr val="tx2"/>
                          </a:solidFill>
                        </a:rPr>
                        <a:t>ADM </a:t>
                      </a:r>
                      <a:r>
                        <a:rPr lang="en-US" sz="1400" b="0" baseline="0" dirty="0" smtClean="0">
                          <a:solidFill>
                            <a:schemeClr val="tx2"/>
                          </a:solidFill>
                        </a:rPr>
                        <a:t> </a:t>
                      </a:r>
                      <a:r>
                        <a:rPr lang="en-US" sz="1400" b="0" dirty="0" smtClean="0">
                          <a:solidFill>
                            <a:schemeClr val="tx2"/>
                          </a:solidFill>
                        </a:rPr>
                        <a:t>STACK </a:t>
                      </a:r>
                    </a:p>
                    <a:p>
                      <a:pPr algn="ctr"/>
                      <a:r>
                        <a:rPr lang="en-US" sz="1400" b="0" dirty="0" smtClean="0">
                          <a:solidFill>
                            <a:schemeClr val="tx2"/>
                          </a:solidFill>
                        </a:rPr>
                        <a:t>(~64 GB</a:t>
                      </a:r>
                    </a:p>
                    <a:p>
                      <a:pPr algn="ctr"/>
                      <a:r>
                        <a:rPr lang="en-US" sz="1400" b="0" dirty="0" smtClean="0">
                          <a:solidFill>
                            <a:schemeClr val="tx2"/>
                          </a:solidFill>
                        </a:rPr>
                        <a:t>@~16</a:t>
                      </a:r>
                      <a:r>
                        <a:rPr lang="en-US" sz="1400" b="0" baseline="0" dirty="0" smtClean="0">
                          <a:solidFill>
                            <a:schemeClr val="tx2"/>
                          </a:solidFill>
                        </a:rPr>
                        <a:t> TB/s) </a:t>
                      </a:r>
                      <a:endParaRPr lang="en-US" sz="1400" b="0" dirty="0" smtClean="0">
                        <a:solidFill>
                          <a:schemeClr val="tx2"/>
                        </a:solidFill>
                      </a:endParaRPr>
                    </a:p>
                  </a:txBody>
                  <a:tcPr anchor="ctr"/>
                </a:tc>
              </a:tr>
              <a:tr h="791357">
                <a:tc>
                  <a:txBody>
                    <a:bodyPr/>
                    <a:lstStyle/>
                    <a:p>
                      <a:pPr algn="ctr"/>
                      <a:r>
                        <a:rPr lang="en-US" sz="1400" dirty="0" smtClean="0">
                          <a:solidFill>
                            <a:schemeClr val="tx2"/>
                          </a:solidFill>
                        </a:rPr>
                        <a:t>HBM</a:t>
                      </a:r>
                    </a:p>
                    <a:p>
                      <a:pPr algn="ctr"/>
                      <a:r>
                        <a:rPr lang="en-US" sz="1400" dirty="0" smtClean="0">
                          <a:solidFill>
                            <a:schemeClr val="tx2"/>
                          </a:solidFill>
                        </a:rPr>
                        <a:t>(w/ EMIB)</a:t>
                      </a:r>
                      <a:endParaRPr lang="en-US" sz="1400" dirty="0">
                        <a:solidFill>
                          <a:schemeClr val="tx2"/>
                        </a:solidFill>
                      </a:endParaRPr>
                    </a:p>
                  </a:txBody>
                  <a:tcPr anchor="ctr"/>
                </a:tc>
                <a:tc>
                  <a:txBody>
                    <a:bodyPr/>
                    <a:lstStyle/>
                    <a:p>
                      <a:pPr algn="ctr"/>
                      <a:r>
                        <a:rPr lang="en-US" sz="1400" dirty="0" smtClean="0">
                          <a:solidFill>
                            <a:schemeClr val="tx2"/>
                          </a:solidFill>
                        </a:rPr>
                        <a:t>4x HBM2</a:t>
                      </a:r>
                      <a:endParaRPr lang="en-US" sz="1400" dirty="0">
                        <a:solidFill>
                          <a:schemeClr val="tx2"/>
                        </a:solidFill>
                      </a:endParaRPr>
                    </a:p>
                  </a:txBody>
                  <a:tcPr anchor="ctr"/>
                </a:tc>
                <a:tc>
                  <a:txBody>
                    <a:bodyPr/>
                    <a:lstStyle/>
                    <a:p>
                      <a:pPr algn="ctr"/>
                      <a:r>
                        <a:rPr lang="en-US" sz="1400" dirty="0" smtClean="0">
                          <a:solidFill>
                            <a:schemeClr val="tx2"/>
                          </a:solidFill>
                        </a:rPr>
                        <a:t>4x HBM3</a:t>
                      </a:r>
                      <a:endParaRPr lang="en-US" sz="1400" dirty="0">
                        <a:solidFill>
                          <a:schemeClr val="tx2"/>
                        </a:solidFill>
                      </a:endParaRPr>
                    </a:p>
                  </a:txBody>
                  <a:tcPr anchor="ctr"/>
                </a:tc>
                <a:tc>
                  <a:txBody>
                    <a:bodyPr/>
                    <a:lstStyle/>
                    <a:p>
                      <a:pPr algn="ctr"/>
                      <a:r>
                        <a:rPr lang="en-US" sz="1400" dirty="0" smtClean="0">
                          <a:solidFill>
                            <a:schemeClr val="tx2"/>
                          </a:solidFill>
                        </a:rPr>
                        <a:t>(n/a)</a:t>
                      </a:r>
                      <a:endParaRPr lang="en-US" sz="1400" dirty="0">
                        <a:solidFill>
                          <a:schemeClr val="tx2"/>
                        </a:solidFill>
                      </a:endParaRPr>
                    </a:p>
                  </a:txBody>
                  <a:tcPr anchor="ctr"/>
                </a:tc>
              </a:tr>
            </a:tbl>
          </a:graphicData>
        </a:graphic>
      </p:graphicFrame>
      <p:sp>
        <p:nvSpPr>
          <p:cNvPr id="3" name="TextBox 2"/>
          <p:cNvSpPr txBox="1"/>
          <p:nvPr/>
        </p:nvSpPr>
        <p:spPr>
          <a:xfrm>
            <a:off x="1663131" y="546278"/>
            <a:ext cx="4621778" cy="369332"/>
          </a:xfrm>
          <a:prstGeom prst="rect">
            <a:avLst/>
          </a:prstGeom>
          <a:noFill/>
        </p:spPr>
        <p:txBody>
          <a:bodyPr wrap="none" rtlCol="0">
            <a:spAutoFit/>
          </a:bodyPr>
          <a:lstStyle/>
          <a:p>
            <a:r>
              <a:rPr lang="en-US" b="1" dirty="0" smtClean="0">
                <a:solidFill>
                  <a:schemeClr val="tx2"/>
                </a:solidFill>
                <a:cs typeface="Neo Sans Intel"/>
              </a:rPr>
              <a:t>Graphics/AI Processor Roadmap for </a:t>
            </a:r>
            <a:r>
              <a:rPr lang="en-US" b="1" dirty="0" smtClean="0">
                <a:solidFill>
                  <a:schemeClr val="tx2"/>
                </a:solidFill>
                <a:latin typeface="Neo Sans Intel"/>
                <a:cs typeface="Neo Sans Intel"/>
              </a:rPr>
              <a:t>IPM</a:t>
            </a:r>
          </a:p>
        </p:txBody>
      </p:sp>
      <p:sp>
        <p:nvSpPr>
          <p:cNvPr id="4" name="Oval 3"/>
          <p:cNvSpPr/>
          <p:nvPr/>
        </p:nvSpPr>
        <p:spPr>
          <a:xfrm>
            <a:off x="7831667" y="3191934"/>
            <a:ext cx="2209800" cy="10668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9592735" y="4163112"/>
            <a:ext cx="448732" cy="1081748"/>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843639" y="5258826"/>
            <a:ext cx="2389469" cy="830997"/>
          </a:xfrm>
          <a:prstGeom prst="rect">
            <a:avLst/>
          </a:prstGeom>
          <a:noFill/>
          <a:ln>
            <a:solidFill>
              <a:schemeClr val="tx1"/>
            </a:solidFill>
          </a:ln>
        </p:spPr>
        <p:txBody>
          <a:bodyPr wrap="square" rtlCol="0">
            <a:spAutoFit/>
          </a:bodyPr>
          <a:lstStyle/>
          <a:p>
            <a:pPr algn="ctr"/>
            <a:r>
              <a:rPr lang="en-US" sz="1200" b="1" u="sng" dirty="0" smtClean="0">
                <a:solidFill>
                  <a:srgbClr val="FF0000"/>
                </a:solidFill>
                <a:latin typeface="Neo Sans Intel"/>
                <a:cs typeface="Neo Sans Intel"/>
              </a:rPr>
              <a:t>Potential</a:t>
            </a:r>
            <a:r>
              <a:rPr lang="en-US" sz="1200" dirty="0" smtClean="0">
                <a:solidFill>
                  <a:schemeClr val="tx2"/>
                </a:solidFill>
                <a:latin typeface="Neo Sans Intel"/>
                <a:cs typeface="Neo Sans Intel"/>
              </a:rPr>
              <a:t> need for</a:t>
            </a:r>
          </a:p>
          <a:p>
            <a:pPr algn="ctr"/>
            <a:r>
              <a:rPr lang="en-US" sz="1200" dirty="0" smtClean="0">
                <a:solidFill>
                  <a:schemeClr val="tx2"/>
                </a:solidFill>
                <a:latin typeface="Neo Sans Intel"/>
                <a:cs typeface="Neo Sans Intel"/>
              </a:rPr>
              <a:t>Hybrid Bonding to create</a:t>
            </a:r>
          </a:p>
          <a:p>
            <a:pPr algn="ctr"/>
            <a:r>
              <a:rPr lang="en-US" sz="1200" dirty="0" smtClean="0">
                <a:solidFill>
                  <a:schemeClr val="tx2"/>
                </a:solidFill>
                <a:latin typeface="Neo Sans Intel"/>
                <a:cs typeface="Neo Sans Intel"/>
              </a:rPr>
              <a:t>ADM Stack – Needs Scoping and Co-optimization</a:t>
            </a:r>
          </a:p>
        </p:txBody>
      </p:sp>
      <p:pic>
        <p:nvPicPr>
          <p:cNvPr id="9" name="Picture 95" descr="C:\Users\ejli\AppData\Local\Microsoft\Windows\Temporary Internet Files\Content.IE5\Y7W30R6T\MC900432680[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31506" y="512757"/>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370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effectLst/>
              </a:rPr>
              <a:t>3</a:t>
            </a:fld>
            <a:endParaRPr lang="en-US">
              <a:effectLst/>
            </a:endParaRPr>
          </a:p>
        </p:txBody>
      </p:sp>
      <p:sp>
        <p:nvSpPr>
          <p:cNvPr id="3" name="Title 2"/>
          <p:cNvSpPr>
            <a:spLocks noGrp="1"/>
          </p:cNvSpPr>
          <p:nvPr>
            <p:ph type="title"/>
          </p:nvPr>
        </p:nvSpPr>
        <p:spPr>
          <a:xfrm>
            <a:off x="607484" y="-86937"/>
            <a:ext cx="10972800" cy="1158240"/>
          </a:xfrm>
        </p:spPr>
        <p:txBody>
          <a:bodyPr/>
          <a:lstStyle/>
          <a:p>
            <a:r>
              <a:rPr lang="en-US" b="1" dirty="0" smtClean="0"/>
              <a:t>Q1 </a:t>
            </a:r>
            <a:r>
              <a:rPr lang="en-US" b="1" dirty="0"/>
              <a:t>Co-Op Focus Areas &amp; Key Messages</a:t>
            </a:r>
          </a:p>
        </p:txBody>
      </p:sp>
      <p:sp>
        <p:nvSpPr>
          <p:cNvPr id="5" name="Footer Placeholder 4"/>
          <p:cNvSpPr>
            <a:spLocks noGrp="1"/>
          </p:cNvSpPr>
          <p:nvPr>
            <p:ph type="ftr" sz="quarter" idx="11"/>
          </p:nvPr>
        </p:nvSpPr>
        <p:spPr>
          <a:xfrm>
            <a:off x="4038600" y="6484282"/>
            <a:ext cx="4114800" cy="365125"/>
          </a:xfrm>
        </p:spPr>
        <p:txBody>
          <a:bodyPr/>
          <a:lstStyle/>
          <a:p>
            <a:r>
              <a:rPr lang="en-US" dirty="0"/>
              <a:t>INTEL CONFIDENTIAL</a:t>
            </a:r>
          </a:p>
        </p:txBody>
      </p:sp>
      <p:graphicFrame>
        <p:nvGraphicFramePr>
          <p:cNvPr id="6" name="Content Placeholder 3"/>
          <p:cNvGraphicFramePr>
            <a:graphicFrameLocks noGrp="1"/>
          </p:cNvGraphicFramePr>
          <p:nvPr>
            <p:ph sz="quarter" idx="13"/>
            <p:extLst>
              <p:ext uri="{D42A27DB-BD31-4B8C-83A1-F6EECF244321}">
                <p14:modId xmlns:p14="http://schemas.microsoft.com/office/powerpoint/2010/main" val="763249421"/>
              </p:ext>
            </p:extLst>
          </p:nvPr>
        </p:nvGraphicFramePr>
        <p:xfrm>
          <a:off x="607484" y="791713"/>
          <a:ext cx="11289243" cy="5425440"/>
        </p:xfrm>
        <a:graphic>
          <a:graphicData uri="http://schemas.openxmlformats.org/drawingml/2006/table">
            <a:tbl>
              <a:tblPr firstRow="1" bandRow="1">
                <a:tableStyleId>{616DA210-FB5B-4158-B5E0-FEB733F419BA}</a:tableStyleId>
              </a:tblPr>
              <a:tblGrid>
                <a:gridCol w="2190580">
                  <a:extLst>
                    <a:ext uri="{9D8B030D-6E8A-4147-A177-3AD203B41FA5}">
                      <a16:colId xmlns:a16="http://schemas.microsoft.com/office/drawing/2014/main" xmlns="" val="20000"/>
                    </a:ext>
                  </a:extLst>
                </a:gridCol>
                <a:gridCol w="3947120">
                  <a:extLst>
                    <a:ext uri="{9D8B030D-6E8A-4147-A177-3AD203B41FA5}">
                      <a16:colId xmlns:a16="http://schemas.microsoft.com/office/drawing/2014/main" xmlns="" val="20001"/>
                    </a:ext>
                  </a:extLst>
                </a:gridCol>
                <a:gridCol w="5151543">
                  <a:extLst>
                    <a:ext uri="{9D8B030D-6E8A-4147-A177-3AD203B41FA5}">
                      <a16:colId xmlns:a16="http://schemas.microsoft.com/office/drawing/2014/main" xmlns="" val="20002"/>
                    </a:ext>
                  </a:extLst>
                </a:gridCol>
              </a:tblGrid>
              <a:tr h="363201">
                <a:tc>
                  <a:txBody>
                    <a:bodyPr/>
                    <a:lstStyle/>
                    <a:p>
                      <a:r>
                        <a:rPr lang="en-US" sz="2000" dirty="0">
                          <a:solidFill>
                            <a:srgbClr val="002060"/>
                          </a:solidFill>
                        </a:rPr>
                        <a:t>Area</a:t>
                      </a:r>
                    </a:p>
                  </a:txBody>
                  <a:tcPr/>
                </a:tc>
                <a:tc>
                  <a:txBody>
                    <a:bodyPr/>
                    <a:lstStyle/>
                    <a:p>
                      <a:r>
                        <a:rPr lang="en-US" sz="2000" dirty="0">
                          <a:solidFill>
                            <a:srgbClr val="002060"/>
                          </a:solidFill>
                        </a:rPr>
                        <a:t>Topics </a:t>
                      </a:r>
                      <a:r>
                        <a:rPr lang="en-US" sz="2000" dirty="0" smtClean="0">
                          <a:solidFill>
                            <a:srgbClr val="002060"/>
                          </a:solidFill>
                        </a:rPr>
                        <a:t>(Jan-Mar’20</a:t>
                      </a:r>
                      <a:r>
                        <a:rPr lang="en-US" sz="2000" baseline="0" dirty="0" smtClean="0">
                          <a:solidFill>
                            <a:srgbClr val="002060"/>
                          </a:solidFill>
                        </a:rPr>
                        <a:t>)</a:t>
                      </a:r>
                      <a:endParaRPr lang="en-US" sz="2000" dirty="0">
                        <a:solidFill>
                          <a:srgbClr val="002060"/>
                        </a:solidFill>
                      </a:endParaRPr>
                    </a:p>
                  </a:txBody>
                  <a:tcPr/>
                </a:tc>
                <a:tc>
                  <a:txBody>
                    <a:bodyPr/>
                    <a:lstStyle/>
                    <a:p>
                      <a:r>
                        <a:rPr lang="en-US" sz="2000" dirty="0">
                          <a:solidFill>
                            <a:srgbClr val="002060"/>
                          </a:solidFill>
                        </a:rPr>
                        <a:t>Key Messages</a:t>
                      </a:r>
                    </a:p>
                  </a:txBody>
                  <a:tcPr/>
                </a:tc>
                <a:extLst>
                  <a:ext uri="{0D108BD9-81ED-4DB2-BD59-A6C34878D82A}">
                    <a16:rowId xmlns:a16="http://schemas.microsoft.com/office/drawing/2014/main" xmlns="" val="10000"/>
                  </a:ext>
                </a:extLst>
              </a:tr>
              <a:tr h="339919">
                <a:tc>
                  <a:txBody>
                    <a:bodyPr/>
                    <a:lstStyle/>
                    <a:p>
                      <a:r>
                        <a:rPr lang="en-US" sz="1800" b="1" dirty="0">
                          <a:solidFill>
                            <a:srgbClr val="002060"/>
                          </a:solidFill>
                        </a:rPr>
                        <a:t>Process Technology</a:t>
                      </a:r>
                    </a:p>
                  </a:txBody>
                  <a:tcPr/>
                </a:tc>
                <a:tc>
                  <a:txBody>
                    <a:bodyPr/>
                    <a:lstStyle/>
                    <a:p>
                      <a:r>
                        <a:rPr lang="en-US" sz="1800" dirty="0" smtClean="0">
                          <a:solidFill>
                            <a:srgbClr val="002060"/>
                          </a:solidFill>
                        </a:rPr>
                        <a:t>1280 update</a:t>
                      </a:r>
                      <a:endParaRPr lang="en-US" sz="1800" dirty="0">
                        <a:solidFill>
                          <a:srgbClr val="002060"/>
                        </a:solidFill>
                      </a:endParaRPr>
                    </a:p>
                  </a:txBody>
                  <a:tcPr/>
                </a:tc>
                <a:tc>
                  <a:txBody>
                    <a:bodyPr/>
                    <a:lstStyle/>
                    <a:p>
                      <a:r>
                        <a:rPr lang="en-US" sz="1800" baseline="0" dirty="0" smtClean="0">
                          <a:solidFill>
                            <a:srgbClr val="002060"/>
                          </a:solidFill>
                        </a:rPr>
                        <a:t>Emerald Tyche is a promising scaling path.  </a:t>
                      </a:r>
                      <a:endParaRPr lang="en-US" sz="1800" dirty="0">
                        <a:solidFill>
                          <a:srgbClr val="002060"/>
                        </a:solidFill>
                      </a:endParaRPr>
                    </a:p>
                  </a:txBody>
                  <a:tcPr/>
                </a:tc>
                <a:extLst>
                  <a:ext uri="{0D108BD9-81ED-4DB2-BD59-A6C34878D82A}">
                    <a16:rowId xmlns:a16="http://schemas.microsoft.com/office/drawing/2014/main" xmlns="" val="10001"/>
                  </a:ext>
                </a:extLst>
              </a:tr>
              <a:tr h="2095389">
                <a:tc>
                  <a:txBody>
                    <a:bodyPr/>
                    <a:lstStyle/>
                    <a:p>
                      <a:r>
                        <a:rPr lang="en-US" sz="1800" b="1" dirty="0">
                          <a:solidFill>
                            <a:srgbClr val="002060"/>
                          </a:solidFill>
                        </a:rPr>
                        <a:t>Physical</a:t>
                      </a:r>
                      <a:r>
                        <a:rPr lang="en-US" sz="1800" b="1" baseline="0" dirty="0">
                          <a:solidFill>
                            <a:srgbClr val="002060"/>
                          </a:solidFill>
                        </a:rPr>
                        <a:t> Integration</a:t>
                      </a:r>
                      <a:endParaRPr lang="en-US" sz="1800" b="1" dirty="0">
                        <a:solidFill>
                          <a:srgbClr val="002060"/>
                        </a:solidFill>
                      </a:endParaRPr>
                    </a:p>
                  </a:txBody>
                  <a:tcPr/>
                </a:tc>
                <a:tc>
                  <a:txBody>
                    <a:bodyPr/>
                    <a:lstStyle/>
                    <a:p>
                      <a:pPr marL="0" indent="0">
                        <a:buFont typeface="Arial" panose="020B0604020202020204" pitchFamily="34" charset="0"/>
                        <a:buNone/>
                      </a:pPr>
                      <a:r>
                        <a:rPr lang="en-US" sz="1800" dirty="0" smtClean="0">
                          <a:solidFill>
                            <a:srgbClr val="002060"/>
                          </a:solidFill>
                        </a:rPr>
                        <a:t>Foveros-TS, Active EMIB, ODI</a:t>
                      </a:r>
                      <a:endParaRPr lang="en-US" sz="1800" dirty="0">
                        <a:solidFill>
                          <a:srgbClr val="002060"/>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solidFill>
                            <a:srgbClr val="002060"/>
                          </a:solidFill>
                        </a:rPr>
                        <a:t>Stacking 4 high would require new tooling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solidFill>
                            <a:srgbClr val="002060"/>
                          </a:solidFill>
                        </a:rPr>
                        <a:t>Foveros-TS is an option</a:t>
                      </a:r>
                      <a:r>
                        <a:rPr lang="en-US" sz="1800" baseline="0" dirty="0" smtClean="0">
                          <a:solidFill>
                            <a:srgbClr val="002060"/>
                          </a:solidFill>
                        </a:rPr>
                        <a:t> that offers more flexibility between top and bottom die and could be available sooner than ODI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solidFill>
                            <a:srgbClr val="002060"/>
                          </a:solidFill>
                        </a:rPr>
                        <a:t>Would</a:t>
                      </a:r>
                      <a:r>
                        <a:rPr lang="en-US" sz="1800" baseline="0" dirty="0" smtClean="0">
                          <a:solidFill>
                            <a:srgbClr val="002060"/>
                          </a:solidFill>
                        </a:rPr>
                        <a:t> </a:t>
                      </a:r>
                      <a:r>
                        <a:rPr lang="en-US" sz="1800" dirty="0" smtClean="0">
                          <a:solidFill>
                            <a:srgbClr val="002060"/>
                          </a:solidFill>
                        </a:rPr>
                        <a:t>need to </a:t>
                      </a:r>
                      <a:r>
                        <a:rPr lang="en-US" sz="1800" dirty="0" err="1" smtClean="0">
                          <a:solidFill>
                            <a:srgbClr val="002060"/>
                          </a:solidFill>
                        </a:rPr>
                        <a:t>singulate</a:t>
                      </a:r>
                      <a:r>
                        <a:rPr lang="en-US" sz="1800" dirty="0" smtClean="0">
                          <a:solidFill>
                            <a:srgbClr val="002060"/>
                          </a:solidFill>
                        </a:rPr>
                        <a:t> die in the base wafer in order to provide similar test coverage</a:t>
                      </a:r>
                      <a:r>
                        <a:rPr lang="en-US" sz="1800" baseline="0" dirty="0" smtClean="0">
                          <a:solidFill>
                            <a:srgbClr val="002060"/>
                          </a:solidFill>
                        </a:rPr>
                        <a:t> for top and bottom 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solidFill>
                            <a:srgbClr val="002060"/>
                          </a:solidFill>
                        </a:rPr>
                        <a:t>1x2 reticle passive interposer is uncommitted</a:t>
                      </a:r>
                      <a:endParaRPr lang="en-US" sz="1800" baseline="0" dirty="0">
                        <a:solidFill>
                          <a:srgbClr val="002060"/>
                        </a:solidFill>
                      </a:endParaRPr>
                    </a:p>
                  </a:txBody>
                  <a:tcPr/>
                </a:tc>
                <a:extLst>
                  <a:ext uri="{0D108BD9-81ED-4DB2-BD59-A6C34878D82A}">
                    <a16:rowId xmlns:a16="http://schemas.microsoft.com/office/drawing/2014/main" xmlns="" val="10002"/>
                  </a:ext>
                </a:extLst>
              </a:tr>
              <a:tr h="838155">
                <a:tc>
                  <a:txBody>
                    <a:bodyPr/>
                    <a:lstStyle/>
                    <a:p>
                      <a:r>
                        <a:rPr lang="en-US" sz="1800" b="1" dirty="0">
                          <a:solidFill>
                            <a:srgbClr val="002060"/>
                          </a:solidFill>
                        </a:rPr>
                        <a:t>Memory &amp; IO</a:t>
                      </a:r>
                    </a:p>
                  </a:txBody>
                  <a:tcPr/>
                </a:tc>
                <a:tc>
                  <a:txBody>
                    <a:bodyPr/>
                    <a:lstStyle/>
                    <a:p>
                      <a:r>
                        <a:rPr lang="en-US" sz="1800" dirty="0" smtClean="0">
                          <a:solidFill>
                            <a:srgbClr val="002060"/>
                          </a:solidFill>
                        </a:rPr>
                        <a:t>Co-packaged</a:t>
                      </a:r>
                      <a:r>
                        <a:rPr lang="en-US" sz="1800" baseline="0" dirty="0" smtClean="0">
                          <a:solidFill>
                            <a:srgbClr val="002060"/>
                          </a:solidFill>
                        </a:rPr>
                        <a:t> Photonics</a:t>
                      </a:r>
                      <a:endParaRPr lang="en-US" sz="1800" dirty="0">
                        <a:solidFill>
                          <a:srgbClr val="002060"/>
                        </a:solidFill>
                      </a:endParaRPr>
                    </a:p>
                  </a:txBody>
                  <a:tcPr/>
                </a:tc>
                <a:tc>
                  <a:txBody>
                    <a:bodyPr/>
                    <a:lstStyle/>
                    <a:p>
                      <a:r>
                        <a:rPr lang="en-US" sz="1800" dirty="0" smtClean="0">
                          <a:solidFill>
                            <a:srgbClr val="002060"/>
                          </a:solidFill>
                        </a:rPr>
                        <a:t>Evolution</a:t>
                      </a:r>
                      <a:r>
                        <a:rPr lang="en-US" sz="1800" baseline="0" dirty="0" smtClean="0">
                          <a:solidFill>
                            <a:srgbClr val="002060"/>
                          </a:solidFill>
                        </a:rPr>
                        <a:t> towards </a:t>
                      </a:r>
                      <a:r>
                        <a:rPr lang="en-US" sz="1800" baseline="0" dirty="0" err="1" smtClean="0">
                          <a:solidFill>
                            <a:srgbClr val="002060"/>
                          </a:solidFill>
                        </a:rPr>
                        <a:t>copackaged</a:t>
                      </a:r>
                      <a:r>
                        <a:rPr lang="en-US" sz="1800" baseline="0" dirty="0" smtClean="0">
                          <a:solidFill>
                            <a:srgbClr val="002060"/>
                          </a:solidFill>
                        </a:rPr>
                        <a:t> optics with ring modulators in 2024. Asking for feedback on integration concepts.</a:t>
                      </a:r>
                      <a:endParaRPr lang="en-US" sz="1800" dirty="0">
                        <a:solidFill>
                          <a:srgbClr val="002060"/>
                        </a:solidFill>
                      </a:endParaRPr>
                    </a:p>
                  </a:txBody>
                  <a:tcPr/>
                </a:tc>
                <a:extLst>
                  <a:ext uri="{0D108BD9-81ED-4DB2-BD59-A6C34878D82A}">
                    <a16:rowId xmlns:a16="http://schemas.microsoft.com/office/drawing/2014/main" xmlns="" val="10003"/>
                  </a:ext>
                </a:extLst>
              </a:tr>
              <a:tr h="1341049">
                <a:tc>
                  <a:txBody>
                    <a:bodyPr/>
                    <a:lstStyle/>
                    <a:p>
                      <a:r>
                        <a:rPr lang="en-US" sz="1800" b="1" dirty="0">
                          <a:solidFill>
                            <a:srgbClr val="002060"/>
                          </a:solidFill>
                        </a:rPr>
                        <a:t>Product/Arch</a:t>
                      </a:r>
                    </a:p>
                  </a:txBody>
                  <a:tcPr/>
                </a:tc>
                <a:tc>
                  <a:txBody>
                    <a:bodyPr/>
                    <a:lstStyle/>
                    <a:p>
                      <a:r>
                        <a:rPr lang="en-US" sz="1800" baseline="0" dirty="0" smtClean="0">
                          <a:solidFill>
                            <a:srgbClr val="002060"/>
                          </a:solidFill>
                        </a:rPr>
                        <a:t>MTL ADM Update</a:t>
                      </a:r>
                    </a:p>
                    <a:p>
                      <a:r>
                        <a:rPr lang="en-US" sz="1800" baseline="0" dirty="0" smtClean="0">
                          <a:solidFill>
                            <a:srgbClr val="002060"/>
                          </a:solidFill>
                        </a:rPr>
                        <a:t>Lion Cove</a:t>
                      </a:r>
                    </a:p>
                    <a:p>
                      <a:r>
                        <a:rPr lang="en-US" sz="1800" baseline="0" dirty="0" smtClean="0">
                          <a:solidFill>
                            <a:srgbClr val="002060"/>
                          </a:solidFill>
                        </a:rPr>
                        <a:t>GNR Passive vs Active EMIB Decision</a:t>
                      </a:r>
                      <a:endParaRPr lang="en-US" sz="1800" baseline="0" dirty="0">
                        <a:solidFill>
                          <a:srgbClr val="002060"/>
                        </a:solidFill>
                      </a:endParaRPr>
                    </a:p>
                  </a:txBody>
                  <a:tcPr/>
                </a:tc>
                <a:tc>
                  <a:txBody>
                    <a:bodyPr/>
                    <a:lstStyle/>
                    <a:p>
                      <a:r>
                        <a:rPr lang="en-US" sz="1800" dirty="0" smtClean="0">
                          <a:solidFill>
                            <a:srgbClr val="002060"/>
                          </a:solidFill>
                        </a:rPr>
                        <a:t>MTL: tighter </a:t>
                      </a:r>
                      <a:r>
                        <a:rPr lang="en-US" sz="1800" dirty="0" err="1" smtClean="0">
                          <a:solidFill>
                            <a:srgbClr val="002060"/>
                          </a:solidFill>
                        </a:rPr>
                        <a:t>ubump</a:t>
                      </a:r>
                      <a:r>
                        <a:rPr lang="en-US" sz="1800" dirty="0" smtClean="0">
                          <a:solidFill>
                            <a:srgbClr val="002060"/>
                          </a:solidFill>
                        </a:rPr>
                        <a:t> pitches and ODI could reduce</a:t>
                      </a:r>
                      <a:r>
                        <a:rPr lang="en-US" sz="1800" baseline="0" dirty="0" smtClean="0">
                          <a:solidFill>
                            <a:srgbClr val="002060"/>
                          </a:solidFill>
                        </a:rPr>
                        <a:t> die2die interconnect overhead and improve power delivery to the top die.</a:t>
                      </a:r>
                      <a:endParaRPr lang="en-US" sz="1800" dirty="0" smtClean="0">
                        <a:solidFill>
                          <a:srgbClr val="002060"/>
                        </a:solidFill>
                      </a:endParaRPr>
                    </a:p>
                    <a:p>
                      <a:r>
                        <a:rPr lang="en-US" sz="1800" dirty="0" smtClean="0">
                          <a:solidFill>
                            <a:srgbClr val="002060"/>
                          </a:solidFill>
                        </a:rPr>
                        <a:t>LNC:</a:t>
                      </a:r>
                      <a:r>
                        <a:rPr lang="en-US" sz="1800" baseline="0" dirty="0" smtClean="0">
                          <a:solidFill>
                            <a:srgbClr val="002060"/>
                          </a:solidFill>
                        </a:rPr>
                        <a:t> i</a:t>
                      </a:r>
                      <a:r>
                        <a:rPr lang="en-US" sz="1800" dirty="0" smtClean="0">
                          <a:solidFill>
                            <a:srgbClr val="002060"/>
                          </a:solidFill>
                        </a:rPr>
                        <a:t>ndustry</a:t>
                      </a:r>
                      <a:r>
                        <a:rPr lang="en-US" sz="1800" baseline="0" dirty="0" smtClean="0">
                          <a:solidFill>
                            <a:srgbClr val="002060"/>
                          </a:solidFill>
                        </a:rPr>
                        <a:t> standard TFM and process-agnostic design style</a:t>
                      </a:r>
                      <a:endParaRPr lang="en-US" sz="1800" dirty="0">
                        <a:solidFill>
                          <a:srgbClr val="002060"/>
                        </a:solidFill>
                      </a:endParaRPr>
                    </a:p>
                  </a:txBody>
                  <a:tcPr/>
                </a:tc>
                <a:extLst>
                  <a:ext uri="{0D108BD9-81ED-4DB2-BD59-A6C34878D82A}">
                    <a16:rowId xmlns:a16="http://schemas.microsoft.com/office/drawing/2014/main" xmlns="" val="10005"/>
                  </a:ext>
                </a:extLst>
              </a:tr>
            </a:tbl>
          </a:graphicData>
        </a:graphic>
      </p:graphicFrame>
      <p:sp>
        <p:nvSpPr>
          <p:cNvPr id="9" name="Rounded Rectangle 8"/>
          <p:cNvSpPr/>
          <p:nvPr/>
        </p:nvSpPr>
        <p:spPr>
          <a:xfrm>
            <a:off x="1269594" y="6247491"/>
            <a:ext cx="9652813" cy="562481"/>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Common theme: 3DIC and Packaging Technologies</a:t>
            </a:r>
            <a:endParaRPr lang="en-US" sz="3200" dirty="0"/>
          </a:p>
        </p:txBody>
      </p:sp>
    </p:spTree>
    <p:extLst>
      <p:ext uri="{BB962C8B-B14F-4D97-AF65-F5344CB8AC3E}">
        <p14:creationId xmlns:p14="http://schemas.microsoft.com/office/powerpoint/2010/main" val="279862658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54057" y="6412913"/>
            <a:ext cx="2743200" cy="365125"/>
          </a:xfrm>
        </p:spPr>
        <p:txBody>
          <a:bodyPr/>
          <a:lstStyle/>
          <a:p>
            <a:fld id="{EE2556C5-CE8C-6547-B838-EA80C61A4AF7}" type="slidenum">
              <a:rPr lang="en-US" smtClean="0">
                <a:effectLst/>
              </a:rPr>
              <a:t>4</a:t>
            </a:fld>
            <a:endParaRPr lang="en-US">
              <a:effectLst/>
            </a:endParaRPr>
          </a:p>
        </p:txBody>
      </p:sp>
      <p:sp>
        <p:nvSpPr>
          <p:cNvPr id="3" name="Title 2"/>
          <p:cNvSpPr>
            <a:spLocks noGrp="1"/>
          </p:cNvSpPr>
          <p:nvPr>
            <p:ph type="title"/>
          </p:nvPr>
        </p:nvSpPr>
        <p:spPr>
          <a:xfrm>
            <a:off x="607484" y="97536"/>
            <a:ext cx="10972800" cy="596984"/>
          </a:xfrm>
        </p:spPr>
        <p:txBody>
          <a:bodyPr>
            <a:normAutofit fontScale="90000"/>
          </a:bodyPr>
          <a:lstStyle/>
          <a:p>
            <a:r>
              <a:rPr lang="en-US" dirty="0" smtClean="0"/>
              <a:t>Problem Statement &amp; Examples</a:t>
            </a:r>
            <a:endParaRPr lang="en-US" dirty="0"/>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3924157765"/>
              </p:ext>
            </p:extLst>
          </p:nvPr>
        </p:nvGraphicFramePr>
        <p:xfrm>
          <a:off x="607484" y="694520"/>
          <a:ext cx="11381316" cy="5765800"/>
        </p:xfrm>
        <a:graphic>
          <a:graphicData uri="http://schemas.openxmlformats.org/drawingml/2006/table">
            <a:tbl>
              <a:tblPr firstRow="1" bandRow="1">
                <a:tableStyleId>{5C22544A-7EE6-4342-B048-85BDC9FD1C3A}</a:tableStyleId>
              </a:tblPr>
              <a:tblGrid>
                <a:gridCol w="2845329"/>
                <a:gridCol w="2668587"/>
                <a:gridCol w="2819400"/>
                <a:gridCol w="3048000"/>
              </a:tblGrid>
              <a:tr h="389365">
                <a:tc>
                  <a:txBody>
                    <a:bodyPr/>
                    <a:lstStyle/>
                    <a:p>
                      <a:pPr algn="ctr"/>
                      <a:r>
                        <a:rPr lang="en-US" dirty="0" smtClean="0"/>
                        <a:t>TFM</a:t>
                      </a:r>
                      <a:endParaRPr lang="en-US" dirty="0"/>
                    </a:p>
                  </a:txBody>
                  <a:tcPr/>
                </a:tc>
                <a:tc>
                  <a:txBody>
                    <a:bodyPr/>
                    <a:lstStyle/>
                    <a:p>
                      <a:pPr algn="ctr"/>
                      <a:r>
                        <a:rPr lang="en-US" dirty="0" smtClean="0"/>
                        <a:t>Validation</a:t>
                      </a:r>
                      <a:endParaRPr lang="en-US" dirty="0"/>
                    </a:p>
                  </a:txBody>
                  <a:tcPr/>
                </a:tc>
                <a:tc>
                  <a:txBody>
                    <a:bodyPr/>
                    <a:lstStyle/>
                    <a:p>
                      <a:pPr algn="ctr"/>
                      <a:r>
                        <a:rPr lang="en-US" dirty="0" smtClean="0"/>
                        <a:t>Technology Development</a:t>
                      </a:r>
                      <a:endParaRPr lang="en-US" dirty="0"/>
                    </a:p>
                  </a:txBody>
                  <a:tcPr/>
                </a:tc>
                <a:tc>
                  <a:txBody>
                    <a:bodyPr/>
                    <a:lstStyle/>
                    <a:p>
                      <a:pPr algn="ctr"/>
                      <a:r>
                        <a:rPr lang="en-US" dirty="0" smtClean="0"/>
                        <a:t>Design</a:t>
                      </a:r>
                      <a:r>
                        <a:rPr lang="en-US" baseline="0" dirty="0" smtClean="0"/>
                        <a:t> and Architecture</a:t>
                      </a:r>
                      <a:endParaRPr lang="en-US" dirty="0"/>
                    </a:p>
                  </a:txBody>
                  <a:tcPr/>
                </a:tc>
              </a:tr>
              <a:tr h="240019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t>Products</a:t>
                      </a:r>
                      <a:r>
                        <a:rPr lang="en-US" sz="1800" baseline="0" dirty="0" smtClean="0"/>
                        <a:t> are pipe cleaners for TFM issues, causing delays in execution.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No common 3DIC silicon/package/board co-design tool across product teams.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IPs are unproven in stacked die configurations and could slow down post-silicon validation.</a:t>
                      </a:r>
                      <a:endParaRPr lang="en-US" sz="1800" dirty="0" smtClean="0"/>
                    </a:p>
                  </a:txBody>
                  <a:tcPr/>
                </a:tc>
                <a:tc>
                  <a:txBody>
                    <a:bodyPr/>
                    <a:lstStyle/>
                    <a:p>
                      <a:r>
                        <a:rPr lang="en-US" dirty="0" smtClean="0"/>
                        <a:t>Need product</a:t>
                      </a:r>
                      <a:r>
                        <a:rPr lang="en-US" baseline="0" dirty="0" smtClean="0"/>
                        <a:t> benefit/</a:t>
                      </a:r>
                      <a:r>
                        <a:rPr lang="en-US" dirty="0" smtClean="0"/>
                        <a:t>tradeoffs/risks in order to justify significant investment and to align timing of HVM readiness.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Products need to gain confidence in unproven capabilities, and need to experiment with new concepts.</a:t>
                      </a:r>
                    </a:p>
                  </a:txBody>
                  <a:tcPr/>
                </a:tc>
              </a:tr>
              <a:tr h="297624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Lack of industry standard model enabling hinders </a:t>
                      </a:r>
                      <a:r>
                        <a:rPr lang="en-US" sz="1800" baseline="0" dirty="0" err="1" smtClean="0"/>
                        <a:t>EoU</a:t>
                      </a:r>
                      <a:r>
                        <a:rPr lang="en-US" sz="1800" baseline="0" dirty="0" smtClean="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t>TSV</a:t>
                      </a:r>
                      <a:r>
                        <a:rPr lang="en-US" sz="1800" baseline="0" dirty="0" smtClean="0"/>
                        <a:t> as hard IP instead of TSV-as-a-Via in LKF and PVC caused base die routing congestion and poor utilization.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smtClean="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Power delivery IPs that are the long pole in the tent for validation are untested in 3DIC configurations.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Adds risk for VR implementations.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Connectivity on CPX4</a:t>
                      </a:r>
                      <a:endParaRPr lang="en-US" sz="1800" dirty="0" smtClean="0"/>
                    </a:p>
                  </a:txBody>
                  <a:tcPr/>
                </a:tc>
                <a:tc>
                  <a:txBody>
                    <a:bodyPr/>
                    <a:lstStyle/>
                    <a:p>
                      <a:r>
                        <a:rPr lang="en-US" dirty="0" smtClean="0"/>
                        <a:t>Late requirements</a:t>
                      </a:r>
                      <a:r>
                        <a:rPr lang="en-US" baseline="0" dirty="0" smtClean="0"/>
                        <a:t>:</a:t>
                      </a:r>
                    </a:p>
                    <a:p>
                      <a:pPr marL="285750" indent="-285750">
                        <a:buFont typeface="Arial" panose="020B0604020202020204" pitchFamily="34" charset="0"/>
                        <a:buChar char="•"/>
                      </a:pPr>
                      <a:r>
                        <a:rPr lang="en-US" baseline="0" dirty="0" smtClean="0"/>
                        <a:t>MTL asking for an increase in # of metal layers for ADM base die.</a:t>
                      </a:r>
                    </a:p>
                    <a:p>
                      <a:pPr marL="285750" indent="-285750">
                        <a:buFont typeface="Arial" panose="020B0604020202020204" pitchFamily="34" charset="0"/>
                        <a:buChar char="•"/>
                      </a:pPr>
                      <a:r>
                        <a:rPr lang="en-US" baseline="0" dirty="0" smtClean="0"/>
                        <a:t>Additional RDL layers needed for MTL to remove TSV-PSB landing requirement.</a:t>
                      </a:r>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IP placement and readiness with respect to C4 vs </a:t>
                      </a:r>
                      <a:r>
                        <a:rPr lang="en-US" sz="1800" baseline="0" dirty="0" err="1" smtClean="0"/>
                        <a:t>uBump</a:t>
                      </a:r>
                      <a:r>
                        <a:rPr lang="en-US" sz="1800" baseline="0" dirty="0" smtClean="0"/>
                        <a:t> pitch mapping.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PVC Learnings: Blocks that are rotated and flipped need to align with TSV and PSBs.  Could have used additional RDL.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aseline="0"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smtClean="0"/>
                    </a:p>
                  </a:txBody>
                  <a:tcPr/>
                </a:tc>
              </a:tr>
            </a:tbl>
          </a:graphicData>
        </a:graphic>
      </p:graphicFrame>
      <p:sp>
        <p:nvSpPr>
          <p:cNvPr id="5" name="Footer Placeholder 4"/>
          <p:cNvSpPr>
            <a:spLocks noGrp="1"/>
          </p:cNvSpPr>
          <p:nvPr>
            <p:ph type="ftr" sz="quarter" idx="11"/>
          </p:nvPr>
        </p:nvSpPr>
        <p:spPr>
          <a:xfrm>
            <a:off x="4038600" y="6560972"/>
            <a:ext cx="4114800" cy="365125"/>
          </a:xfrm>
        </p:spPr>
        <p:txBody>
          <a:bodyPr/>
          <a:lstStyle/>
          <a:p>
            <a:r>
              <a:rPr lang="en-US" dirty="0" smtClean="0"/>
              <a:t>INTEL CONFIDENTIAL</a:t>
            </a:r>
            <a:endParaRPr lang="en-US" dirty="0"/>
          </a:p>
        </p:txBody>
      </p:sp>
      <p:sp>
        <p:nvSpPr>
          <p:cNvPr id="11" name="Rounded Rectangle 10"/>
          <p:cNvSpPr/>
          <p:nvPr/>
        </p:nvSpPr>
        <p:spPr>
          <a:xfrm>
            <a:off x="6666882" y="5819190"/>
            <a:ext cx="4778188" cy="405706"/>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a:t>
            </a:r>
            <a:r>
              <a:rPr lang="en-US" sz="2800" dirty="0" smtClean="0"/>
              <a:t>. Longer horizon exploration</a:t>
            </a:r>
            <a:endParaRPr lang="en-US" sz="2800" dirty="0"/>
          </a:p>
        </p:txBody>
      </p:sp>
      <p:sp>
        <p:nvSpPr>
          <p:cNvPr id="12" name="Rounded Rectangle 11"/>
          <p:cNvSpPr/>
          <p:nvPr/>
        </p:nvSpPr>
        <p:spPr>
          <a:xfrm>
            <a:off x="990729" y="5819192"/>
            <a:ext cx="4778188" cy="405704"/>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r>
              <a:rPr lang="en-US" sz="2800" dirty="0" smtClean="0"/>
              <a:t>. Pre-execution preparation</a:t>
            </a:r>
            <a:endParaRPr lang="en-US" sz="2800" dirty="0"/>
          </a:p>
        </p:txBody>
      </p:sp>
      <p:sp>
        <p:nvSpPr>
          <p:cNvPr id="13" name="Rounded Rectangle 12"/>
          <p:cNvSpPr/>
          <p:nvPr/>
        </p:nvSpPr>
        <p:spPr>
          <a:xfrm>
            <a:off x="3379823" y="6353580"/>
            <a:ext cx="5435928" cy="414784"/>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Dramatic improvement required</a:t>
            </a:r>
            <a:endParaRPr lang="en-US" sz="2800" dirty="0"/>
          </a:p>
        </p:txBody>
      </p:sp>
      <p:sp>
        <p:nvSpPr>
          <p:cNvPr id="16" name="Rectangle 15"/>
          <p:cNvSpPr/>
          <p:nvPr/>
        </p:nvSpPr>
        <p:spPr>
          <a:xfrm rot="16200000">
            <a:off x="-986834" y="1981659"/>
            <a:ext cx="2886883" cy="31260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General Problem</a:t>
            </a:r>
            <a:endParaRPr lang="en-US" sz="2000" dirty="0"/>
          </a:p>
        </p:txBody>
      </p:sp>
      <p:sp>
        <p:nvSpPr>
          <p:cNvPr id="17" name="Rectangle 16"/>
          <p:cNvSpPr/>
          <p:nvPr/>
        </p:nvSpPr>
        <p:spPr>
          <a:xfrm rot="16200000">
            <a:off x="-1040001" y="4807407"/>
            <a:ext cx="2993220" cy="31260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Specific Examples</a:t>
            </a:r>
            <a:endParaRPr lang="en-US" sz="2000" dirty="0"/>
          </a:p>
        </p:txBody>
      </p:sp>
    </p:spTree>
    <p:extLst>
      <p:ext uri="{BB962C8B-B14F-4D97-AF65-F5344CB8AC3E}">
        <p14:creationId xmlns:p14="http://schemas.microsoft.com/office/powerpoint/2010/main" val="192620676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80F2F3-0004-4426-BBB4-56F118AA71ED}"/>
              </a:ext>
            </a:extLst>
          </p:cNvPr>
          <p:cNvSpPr>
            <a:spLocks noGrp="1"/>
          </p:cNvSpPr>
          <p:nvPr>
            <p:ph type="title"/>
          </p:nvPr>
        </p:nvSpPr>
        <p:spPr>
          <a:xfrm>
            <a:off x="636325" y="161661"/>
            <a:ext cx="10515600" cy="1325563"/>
          </a:xfrm>
        </p:spPr>
        <p:txBody>
          <a:bodyPr/>
          <a:lstStyle/>
          <a:p>
            <a:r>
              <a:rPr lang="en-US" b="1" dirty="0" smtClean="0"/>
              <a:t>Competition- Design </a:t>
            </a:r>
            <a:br>
              <a:rPr lang="en-US" b="1" dirty="0" smtClean="0"/>
            </a:br>
            <a:r>
              <a:rPr lang="en-US" sz="3200" dirty="0" smtClean="0"/>
              <a:t>ARM/TSMC test vehicle examples</a:t>
            </a:r>
            <a:endParaRPr lang="en-US" sz="3200" dirty="0"/>
          </a:p>
        </p:txBody>
      </p:sp>
      <p:sp>
        <p:nvSpPr>
          <p:cNvPr id="3" name="Content Placeholder 2">
            <a:extLst>
              <a:ext uri="{FF2B5EF4-FFF2-40B4-BE49-F238E27FC236}">
                <a16:creationId xmlns:a16="http://schemas.microsoft.com/office/drawing/2014/main" xmlns="" id="{99C6CE3D-BBC5-4F4D-920B-9B539B5104AB}"/>
              </a:ext>
            </a:extLst>
          </p:cNvPr>
          <p:cNvSpPr>
            <a:spLocks noGrp="1"/>
          </p:cNvSpPr>
          <p:nvPr>
            <p:ph idx="1"/>
          </p:nvPr>
        </p:nvSpPr>
        <p:spPr>
          <a:xfrm>
            <a:off x="343183" y="1677750"/>
            <a:ext cx="11636308" cy="4351338"/>
          </a:xfrm>
        </p:spPr>
        <p:txBody>
          <a:bodyPr>
            <a:normAutofit/>
          </a:bodyPr>
          <a:lstStyle/>
          <a:p>
            <a:pPr lvl="1">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p:txBody>
      </p:sp>
      <p:sp>
        <p:nvSpPr>
          <p:cNvPr id="4" name="Footer Placeholder 3">
            <a:extLst>
              <a:ext uri="{FF2B5EF4-FFF2-40B4-BE49-F238E27FC236}">
                <a16:creationId xmlns:a16="http://schemas.microsoft.com/office/drawing/2014/main" xmlns="" id="{0BF3C197-1A68-49E1-A120-EFA50EED534B}"/>
              </a:ext>
            </a:extLst>
          </p:cNvPr>
          <p:cNvSpPr>
            <a:spLocks noGrp="1"/>
          </p:cNvSpPr>
          <p:nvPr>
            <p:ph type="ftr" sz="quarter" idx="11"/>
          </p:nvPr>
        </p:nvSpPr>
        <p:spPr/>
        <p:txBody>
          <a:bodyPr/>
          <a:lstStyle/>
          <a:p>
            <a:r>
              <a:rPr lang="en-US" dirty="0"/>
              <a:t>Intel Confidential</a:t>
            </a:r>
          </a:p>
        </p:txBody>
      </p:sp>
      <p:sp>
        <p:nvSpPr>
          <p:cNvPr id="5" name="Slide Number Placeholder 4">
            <a:extLst>
              <a:ext uri="{FF2B5EF4-FFF2-40B4-BE49-F238E27FC236}">
                <a16:creationId xmlns:a16="http://schemas.microsoft.com/office/drawing/2014/main" xmlns="" id="{679700C5-087F-49E6-BC1A-35539FAEA4C1}"/>
              </a:ext>
            </a:extLst>
          </p:cNvPr>
          <p:cNvSpPr>
            <a:spLocks noGrp="1"/>
          </p:cNvSpPr>
          <p:nvPr>
            <p:ph type="sldNum" sz="quarter" idx="12"/>
          </p:nvPr>
        </p:nvSpPr>
        <p:spPr/>
        <p:txBody>
          <a:bodyPr/>
          <a:lstStyle/>
          <a:p>
            <a:fld id="{D56E0AD0-51F1-44E1-BDBE-75A772979C58}" type="slidenum">
              <a:rPr lang="en-US" smtClean="0"/>
              <a:t>5</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5287"/>
          <a:stretch/>
        </p:blipFill>
        <p:spPr>
          <a:xfrm>
            <a:off x="5694869" y="1404706"/>
            <a:ext cx="6094517" cy="3458680"/>
          </a:xfrm>
          <a:prstGeom prst="rect">
            <a:avLst/>
          </a:prstGeom>
        </p:spPr>
      </p:pic>
      <p:sp>
        <p:nvSpPr>
          <p:cNvPr id="11" name="TextBox 10"/>
          <p:cNvSpPr txBox="1"/>
          <p:nvPr/>
        </p:nvSpPr>
        <p:spPr>
          <a:xfrm>
            <a:off x="5628194" y="5117766"/>
            <a:ext cx="6391117" cy="1415772"/>
          </a:xfrm>
          <a:prstGeom prst="rect">
            <a:avLst/>
          </a:prstGeom>
          <a:noFill/>
        </p:spPr>
        <p:txBody>
          <a:bodyPr wrap="square" rtlCol="0">
            <a:spAutoFit/>
          </a:bodyPr>
          <a:lstStyle/>
          <a:p>
            <a:r>
              <a:rPr lang="en-US" b="1" dirty="0" smtClean="0"/>
              <a:t>ARM/TSMC Hybrid </a:t>
            </a:r>
            <a:r>
              <a:rPr lang="en-US" b="1" dirty="0"/>
              <a:t>B</a:t>
            </a:r>
            <a:r>
              <a:rPr lang="en-US" b="1" dirty="0" smtClean="0"/>
              <a:t>onding with TDV in mid-2020</a:t>
            </a:r>
          </a:p>
          <a:p>
            <a:pPr marL="285750" indent="-285750">
              <a:buFont typeface="Arial" panose="020B0604020202020204" pitchFamily="34" charset="0"/>
              <a:buChar char="•"/>
            </a:pPr>
            <a:r>
              <a:rPr lang="en-US" b="1" dirty="0"/>
              <a:t>T</a:t>
            </a:r>
            <a:r>
              <a:rPr lang="en-US" b="1" dirty="0" smtClean="0"/>
              <a:t>est vehicle with stacked CPU and SRAM test vehicle</a:t>
            </a:r>
          </a:p>
          <a:p>
            <a:r>
              <a:rPr lang="en-US" sz="1600" dirty="0"/>
              <a:t>H</a:t>
            </a:r>
            <a:r>
              <a:rPr lang="en-US" sz="1600" dirty="0" smtClean="0"/>
              <a:t>ybrid bonding improves encroachment.</a:t>
            </a:r>
          </a:p>
          <a:p>
            <a:r>
              <a:rPr lang="en-US" sz="1600" dirty="0" smtClean="0"/>
              <a:t>TDV allows smaller bottom die- better for PD, HSIO.  </a:t>
            </a:r>
          </a:p>
          <a:p>
            <a:r>
              <a:rPr lang="en-US" sz="1600" dirty="0" smtClean="0"/>
              <a:t>PHY HIPs can keep C4 bump pitch.</a:t>
            </a:r>
          </a:p>
        </p:txBody>
      </p:sp>
      <p:sp>
        <p:nvSpPr>
          <p:cNvPr id="6" name="TextBox 5"/>
          <p:cNvSpPr txBox="1"/>
          <p:nvPr/>
        </p:nvSpPr>
        <p:spPr>
          <a:xfrm>
            <a:off x="340463" y="5117766"/>
            <a:ext cx="5208351" cy="1754326"/>
          </a:xfrm>
          <a:prstGeom prst="rect">
            <a:avLst/>
          </a:prstGeom>
          <a:noFill/>
        </p:spPr>
        <p:txBody>
          <a:bodyPr wrap="square" rtlCol="0">
            <a:spAutoFit/>
          </a:bodyPr>
          <a:lstStyle/>
          <a:p>
            <a:r>
              <a:rPr lang="en-US" b="1" dirty="0" smtClean="0"/>
              <a:t>ARM 4 GHz SoC on </a:t>
            </a:r>
            <a:r>
              <a:rPr lang="en-US" b="1" dirty="0" err="1" smtClean="0"/>
              <a:t>on</a:t>
            </a:r>
            <a:r>
              <a:rPr lang="en-US" b="1" dirty="0" smtClean="0"/>
              <a:t> silicon interposer with LIPINCON die2die PHY, Sept 2019.</a:t>
            </a:r>
          </a:p>
          <a:p>
            <a:pPr marL="285750" indent="-285750">
              <a:buFont typeface="Arial" panose="020B0604020202020204" pitchFamily="34" charset="0"/>
              <a:buChar char="•"/>
            </a:pPr>
            <a:r>
              <a:rPr lang="en-US" b="1" dirty="0"/>
              <a:t>IP readiness for 3DIC </a:t>
            </a:r>
            <a:endParaRPr lang="en-US" b="1" dirty="0" smtClean="0"/>
          </a:p>
          <a:p>
            <a:r>
              <a:rPr lang="en-US" sz="1600" dirty="0"/>
              <a:t>0.56pJ/bit power efficiency at 8 </a:t>
            </a:r>
            <a:r>
              <a:rPr lang="en-US" sz="1600" dirty="0" smtClean="0"/>
              <a:t>GT/s.</a:t>
            </a:r>
            <a:endParaRPr lang="en-US" sz="1600" dirty="0"/>
          </a:p>
          <a:p>
            <a:r>
              <a:rPr lang="en-US" sz="1600" dirty="0"/>
              <a:t>1.6Tb/s/mm2 bandwidth </a:t>
            </a:r>
            <a:r>
              <a:rPr lang="en-US" sz="1600" dirty="0" smtClean="0"/>
              <a:t>density.</a:t>
            </a:r>
            <a:endParaRPr lang="en-US" sz="1600" dirty="0"/>
          </a:p>
          <a:p>
            <a:pPr marL="285750" indent="-285750">
              <a:buFont typeface="Arial" panose="020B0604020202020204" pitchFamily="34" charset="0"/>
              <a:buChar char="•"/>
            </a:pPr>
            <a:endParaRPr lang="en-US" b="1" dirty="0"/>
          </a:p>
        </p:txBody>
      </p:sp>
      <p:pic>
        <p:nvPicPr>
          <p:cNvPr id="8" name="Picture 7"/>
          <p:cNvPicPr>
            <a:picLocks noChangeAspect="1"/>
          </p:cNvPicPr>
          <p:nvPr/>
        </p:nvPicPr>
        <p:blipFill>
          <a:blip r:embed="rId4"/>
          <a:stretch>
            <a:fillRect/>
          </a:stretch>
        </p:blipFill>
        <p:spPr>
          <a:xfrm>
            <a:off x="302277" y="1366124"/>
            <a:ext cx="4845038" cy="3393105"/>
          </a:xfrm>
          <a:prstGeom prst="rect">
            <a:avLst/>
          </a:prstGeom>
        </p:spPr>
      </p:pic>
      <p:sp>
        <p:nvSpPr>
          <p:cNvPr id="10" name="Rounded Rectangle 9"/>
          <p:cNvSpPr/>
          <p:nvPr/>
        </p:nvSpPr>
        <p:spPr>
          <a:xfrm>
            <a:off x="6353033" y="4673366"/>
            <a:ext cx="4778188" cy="445529"/>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 Longer horizon exploration</a:t>
            </a:r>
            <a:endParaRPr lang="en-US" sz="2800" dirty="0"/>
          </a:p>
        </p:txBody>
      </p:sp>
      <p:sp>
        <p:nvSpPr>
          <p:cNvPr id="12" name="Rounded Rectangle 11"/>
          <p:cNvSpPr/>
          <p:nvPr/>
        </p:nvSpPr>
        <p:spPr>
          <a:xfrm>
            <a:off x="383003" y="4688769"/>
            <a:ext cx="4778188" cy="445529"/>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 Pre-execution preparation</a:t>
            </a:r>
            <a:endParaRPr lang="en-US" sz="2800" dirty="0"/>
          </a:p>
        </p:txBody>
      </p:sp>
    </p:spTree>
    <p:extLst>
      <p:ext uri="{BB962C8B-B14F-4D97-AF65-F5344CB8AC3E}">
        <p14:creationId xmlns:p14="http://schemas.microsoft.com/office/powerpoint/2010/main" val="3610181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80F2F3-0004-4426-BBB4-56F118AA71ED}"/>
              </a:ext>
            </a:extLst>
          </p:cNvPr>
          <p:cNvSpPr>
            <a:spLocks noGrp="1"/>
          </p:cNvSpPr>
          <p:nvPr>
            <p:ph type="title"/>
          </p:nvPr>
        </p:nvSpPr>
        <p:spPr>
          <a:xfrm>
            <a:off x="636325" y="161661"/>
            <a:ext cx="10515600" cy="1325563"/>
          </a:xfrm>
        </p:spPr>
        <p:txBody>
          <a:bodyPr/>
          <a:lstStyle/>
          <a:p>
            <a:r>
              <a:rPr lang="en-US" b="1" dirty="0" smtClean="0"/>
              <a:t>Competition- TFM</a:t>
            </a:r>
            <a:endParaRPr lang="en-US" b="1" dirty="0"/>
          </a:p>
        </p:txBody>
      </p:sp>
      <p:sp>
        <p:nvSpPr>
          <p:cNvPr id="3" name="Content Placeholder 2">
            <a:extLst>
              <a:ext uri="{FF2B5EF4-FFF2-40B4-BE49-F238E27FC236}">
                <a16:creationId xmlns:a16="http://schemas.microsoft.com/office/drawing/2014/main" xmlns="" id="{99C6CE3D-BBC5-4F4D-920B-9B539B5104AB}"/>
              </a:ext>
            </a:extLst>
          </p:cNvPr>
          <p:cNvSpPr>
            <a:spLocks noGrp="1"/>
          </p:cNvSpPr>
          <p:nvPr>
            <p:ph idx="1"/>
          </p:nvPr>
        </p:nvSpPr>
        <p:spPr>
          <a:xfrm>
            <a:off x="282223" y="1677750"/>
            <a:ext cx="11636308" cy="4351338"/>
          </a:xfrm>
        </p:spPr>
        <p:txBody>
          <a:bodyPr>
            <a:normAutofit/>
          </a:bodyPr>
          <a:lstStyle/>
          <a:p>
            <a:pPr lvl="1">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p:txBody>
      </p:sp>
      <p:sp>
        <p:nvSpPr>
          <p:cNvPr id="4" name="Footer Placeholder 3">
            <a:extLst>
              <a:ext uri="{FF2B5EF4-FFF2-40B4-BE49-F238E27FC236}">
                <a16:creationId xmlns:a16="http://schemas.microsoft.com/office/drawing/2014/main" xmlns="" id="{0BF3C197-1A68-49E1-A120-EFA50EED534B}"/>
              </a:ext>
            </a:extLst>
          </p:cNvPr>
          <p:cNvSpPr>
            <a:spLocks noGrp="1"/>
          </p:cNvSpPr>
          <p:nvPr>
            <p:ph type="ftr" sz="quarter" idx="11"/>
          </p:nvPr>
        </p:nvSpPr>
        <p:spPr/>
        <p:txBody>
          <a:bodyPr/>
          <a:lstStyle/>
          <a:p>
            <a:r>
              <a:rPr lang="en-US" dirty="0"/>
              <a:t>Intel Confidential</a:t>
            </a:r>
          </a:p>
        </p:txBody>
      </p:sp>
      <p:sp>
        <p:nvSpPr>
          <p:cNvPr id="5" name="Slide Number Placeholder 4">
            <a:extLst>
              <a:ext uri="{FF2B5EF4-FFF2-40B4-BE49-F238E27FC236}">
                <a16:creationId xmlns:a16="http://schemas.microsoft.com/office/drawing/2014/main" xmlns="" id="{679700C5-087F-49E6-BC1A-35539FAEA4C1}"/>
              </a:ext>
            </a:extLst>
          </p:cNvPr>
          <p:cNvSpPr>
            <a:spLocks noGrp="1"/>
          </p:cNvSpPr>
          <p:nvPr>
            <p:ph type="sldNum" sz="quarter" idx="12"/>
          </p:nvPr>
        </p:nvSpPr>
        <p:spPr/>
        <p:txBody>
          <a:bodyPr/>
          <a:lstStyle/>
          <a:p>
            <a:fld id="{D56E0AD0-51F1-44E1-BDBE-75A772979C58}" type="slidenum">
              <a:rPr lang="en-US" smtClean="0"/>
              <a:t>6</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23" y="1171019"/>
            <a:ext cx="6374200" cy="365120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86041" y="2996623"/>
            <a:ext cx="6388423" cy="3778641"/>
          </a:xfrm>
          <a:prstGeom prst="rect">
            <a:avLst/>
          </a:prstGeom>
        </p:spPr>
      </p:pic>
      <p:sp>
        <p:nvSpPr>
          <p:cNvPr id="9" name="TextBox 8"/>
          <p:cNvSpPr txBox="1"/>
          <p:nvPr/>
        </p:nvSpPr>
        <p:spPr>
          <a:xfrm>
            <a:off x="6756334" y="575614"/>
            <a:ext cx="5162197" cy="2585323"/>
          </a:xfrm>
          <a:prstGeom prst="rect">
            <a:avLst/>
          </a:prstGeom>
          <a:noFill/>
        </p:spPr>
        <p:txBody>
          <a:bodyPr wrap="square" rtlCol="0">
            <a:spAutoFit/>
          </a:bodyPr>
          <a:lstStyle/>
          <a:p>
            <a:r>
              <a:rPr lang="en-US" dirty="0" smtClean="0"/>
              <a:t>STA- static timing analysis</a:t>
            </a:r>
          </a:p>
          <a:p>
            <a:r>
              <a:rPr lang="en-US" dirty="0" smtClean="0"/>
              <a:t>RCX- RC extraction</a:t>
            </a:r>
          </a:p>
          <a:p>
            <a:r>
              <a:rPr lang="en-US" dirty="0" smtClean="0"/>
              <a:t>HB- bump</a:t>
            </a:r>
          </a:p>
          <a:p>
            <a:r>
              <a:rPr lang="en-US" dirty="0" smtClean="0"/>
              <a:t>Macro- physical representation turning into a linear model or RLC element. (2R1C replacement for TSV)</a:t>
            </a:r>
          </a:p>
          <a:p>
            <a:r>
              <a:rPr lang="en-US" dirty="0" smtClean="0"/>
              <a:t>TSV guard ring</a:t>
            </a:r>
          </a:p>
          <a:p>
            <a:r>
              <a:rPr lang="en-US" dirty="0" smtClean="0"/>
              <a:t>SI/PI signal and power integrity</a:t>
            </a:r>
          </a:p>
          <a:p>
            <a:r>
              <a:rPr lang="en-US" dirty="0" smtClean="0"/>
              <a:t>IR/EM- heat map and </a:t>
            </a:r>
            <a:r>
              <a:rPr lang="en-US" dirty="0" err="1" smtClean="0"/>
              <a:t>electromigration</a:t>
            </a:r>
            <a:endParaRPr lang="en-US" dirty="0" smtClean="0"/>
          </a:p>
          <a:p>
            <a:endParaRPr lang="en-US" dirty="0" smtClean="0"/>
          </a:p>
        </p:txBody>
      </p:sp>
      <p:sp>
        <p:nvSpPr>
          <p:cNvPr id="11" name="Rounded Rectangle 10"/>
          <p:cNvSpPr/>
          <p:nvPr/>
        </p:nvSpPr>
        <p:spPr>
          <a:xfrm>
            <a:off x="125638" y="4940599"/>
            <a:ext cx="5403819" cy="1781973"/>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t>Competition </a:t>
            </a:r>
            <a:r>
              <a:rPr lang="en-US" sz="2400" dirty="0" smtClean="0"/>
              <a:t>has </a:t>
            </a:r>
            <a:r>
              <a:rPr lang="en-US" sz="2400" dirty="0"/>
              <a:t>single die and stacked die reference design flows. </a:t>
            </a:r>
            <a:endParaRPr lang="en-US" sz="2400" dirty="0" smtClean="0"/>
          </a:p>
          <a:p>
            <a:pPr marL="457200" indent="-457200">
              <a:buFont typeface="+mj-lt"/>
              <a:buAutoNum type="arabicPeriod"/>
            </a:pPr>
            <a:r>
              <a:rPr lang="en-US" sz="2400" dirty="0" smtClean="0"/>
              <a:t>Design Enablement should share </a:t>
            </a:r>
            <a:r>
              <a:rPr lang="en-US" sz="2400" dirty="0" err="1" smtClean="0"/>
              <a:t>productizable</a:t>
            </a:r>
            <a:r>
              <a:rPr lang="en-US" sz="2400" dirty="0" smtClean="0"/>
              <a:t> reference flows</a:t>
            </a:r>
            <a:endParaRPr lang="en-US" sz="2400" dirty="0"/>
          </a:p>
        </p:txBody>
      </p:sp>
    </p:spTree>
    <p:extLst>
      <p:ext uri="{BB962C8B-B14F-4D97-AF65-F5344CB8AC3E}">
        <p14:creationId xmlns:p14="http://schemas.microsoft.com/office/powerpoint/2010/main" val="769521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FAC91E-7878-4CAE-BF84-FC1AED963B92}"/>
              </a:ext>
            </a:extLst>
          </p:cNvPr>
          <p:cNvSpPr>
            <a:spLocks noGrp="1"/>
          </p:cNvSpPr>
          <p:nvPr>
            <p:ph type="title"/>
          </p:nvPr>
        </p:nvSpPr>
        <p:spPr>
          <a:xfrm>
            <a:off x="838200" y="128905"/>
            <a:ext cx="10515600" cy="1325563"/>
          </a:xfrm>
        </p:spPr>
        <p:txBody>
          <a:bodyPr/>
          <a:lstStyle/>
          <a:p>
            <a:r>
              <a:rPr lang="en-US" b="1" dirty="0" smtClean="0"/>
              <a:t>State of TFM at Intel</a:t>
            </a:r>
            <a:endParaRPr lang="en-US" b="1" dirty="0"/>
          </a:p>
        </p:txBody>
      </p:sp>
      <p:sp>
        <p:nvSpPr>
          <p:cNvPr id="4" name="Footer Placeholder 3">
            <a:extLst>
              <a:ext uri="{FF2B5EF4-FFF2-40B4-BE49-F238E27FC236}">
                <a16:creationId xmlns:a16="http://schemas.microsoft.com/office/drawing/2014/main" xmlns="" id="{3991E25F-7FC3-4518-880B-BAB3CBF20522}"/>
              </a:ext>
            </a:extLst>
          </p:cNvPr>
          <p:cNvSpPr>
            <a:spLocks noGrp="1"/>
          </p:cNvSpPr>
          <p:nvPr>
            <p:ph type="ftr" sz="quarter" idx="11"/>
          </p:nvPr>
        </p:nvSpPr>
        <p:spPr/>
        <p:txBody>
          <a:bodyPr/>
          <a:lstStyle/>
          <a:p>
            <a:r>
              <a:rPr lang="en-US"/>
              <a:t>Intel Confidential</a:t>
            </a:r>
          </a:p>
        </p:txBody>
      </p:sp>
      <p:sp>
        <p:nvSpPr>
          <p:cNvPr id="5" name="Slide Number Placeholder 4">
            <a:extLst>
              <a:ext uri="{FF2B5EF4-FFF2-40B4-BE49-F238E27FC236}">
                <a16:creationId xmlns:a16="http://schemas.microsoft.com/office/drawing/2014/main" xmlns="" id="{D3FB2E44-46F4-4CA5-A982-A4D730B93638}"/>
              </a:ext>
            </a:extLst>
          </p:cNvPr>
          <p:cNvSpPr>
            <a:spLocks noGrp="1"/>
          </p:cNvSpPr>
          <p:nvPr>
            <p:ph type="sldNum" sz="quarter" idx="12"/>
          </p:nvPr>
        </p:nvSpPr>
        <p:spPr/>
        <p:txBody>
          <a:bodyPr/>
          <a:lstStyle/>
          <a:p>
            <a:fld id="{D56E0AD0-51F1-44E1-BDBE-75A772979C58}" type="slidenum">
              <a:rPr lang="en-US" smtClean="0"/>
              <a:t>7</a:t>
            </a:fld>
            <a:endParaRPr lang="en-US"/>
          </a:p>
        </p:txBody>
      </p:sp>
      <p:sp>
        <p:nvSpPr>
          <p:cNvPr id="12" name="Content Placeholder 2">
            <a:extLst>
              <a:ext uri="{FF2B5EF4-FFF2-40B4-BE49-F238E27FC236}">
                <a16:creationId xmlns:a16="http://schemas.microsoft.com/office/drawing/2014/main" xmlns="" id="{99C6CE3D-BBC5-4F4D-920B-9B539B5104AB}"/>
              </a:ext>
            </a:extLst>
          </p:cNvPr>
          <p:cNvSpPr>
            <a:spLocks noGrp="1"/>
          </p:cNvSpPr>
          <p:nvPr>
            <p:ph idx="1"/>
          </p:nvPr>
        </p:nvSpPr>
        <p:spPr>
          <a:xfrm>
            <a:off x="838200" y="1167210"/>
            <a:ext cx="11224491" cy="4351338"/>
          </a:xfrm>
        </p:spPr>
        <p:txBody>
          <a:bodyPr>
            <a:normAutofit/>
          </a:bodyPr>
          <a:lstStyle/>
          <a:p>
            <a:pPr marL="0" indent="0">
              <a:spcBef>
                <a:spcPts val="1200"/>
              </a:spcBef>
              <a:buNone/>
            </a:pPr>
            <a:r>
              <a:rPr lang="en-US" sz="2000" b="1" dirty="0" smtClean="0"/>
              <a:t>Non-industry-standard HIP-based TSV exists for LKF and PVC</a:t>
            </a:r>
            <a:endParaRPr lang="en-US" sz="2000" dirty="0" smtClean="0"/>
          </a:p>
          <a:p>
            <a:pPr marL="0" indent="0">
              <a:spcBef>
                <a:spcPts val="1200"/>
              </a:spcBef>
              <a:buNone/>
            </a:pPr>
            <a:r>
              <a:rPr lang="en-US" sz="2000" b="1" dirty="0" smtClean="0"/>
              <a:t>Industry </a:t>
            </a:r>
            <a:r>
              <a:rPr lang="en-US" sz="2000" b="1" dirty="0"/>
              <a:t>standard </a:t>
            </a:r>
            <a:r>
              <a:rPr lang="en-US" sz="2000" b="1" dirty="0" smtClean="0"/>
              <a:t>TSV-as-a-Via and 3DIC </a:t>
            </a:r>
            <a:r>
              <a:rPr lang="en-US" sz="2000" b="1" dirty="0"/>
              <a:t>TFM being enabled </a:t>
            </a:r>
            <a:r>
              <a:rPr lang="en-US" sz="2000" b="1" dirty="0" smtClean="0"/>
              <a:t>for MTL as 1</a:t>
            </a:r>
            <a:r>
              <a:rPr lang="en-US" sz="2000" b="1" baseline="30000" dirty="0" smtClean="0"/>
              <a:t>st</a:t>
            </a:r>
            <a:r>
              <a:rPr lang="en-US" sz="2000" b="1" dirty="0" smtClean="0"/>
              <a:t> intercept</a:t>
            </a:r>
            <a:endParaRPr lang="en-US" sz="2000" b="1" dirty="0"/>
          </a:p>
          <a:p>
            <a:pPr lvl="1">
              <a:spcBef>
                <a:spcPts val="1200"/>
              </a:spcBef>
            </a:pPr>
            <a:r>
              <a:rPr lang="en-US" sz="1800" dirty="0"/>
              <a:t>Most tools have extended from monolithic to 3D capable</a:t>
            </a:r>
          </a:p>
          <a:p>
            <a:pPr lvl="2">
              <a:spcBef>
                <a:spcPts val="1200"/>
              </a:spcBef>
            </a:pPr>
            <a:r>
              <a:rPr lang="en-US" sz="1600" dirty="0"/>
              <a:t>Timing, characterization, ESD, construction, place and route, signoff</a:t>
            </a:r>
          </a:p>
          <a:p>
            <a:pPr lvl="1">
              <a:spcBef>
                <a:spcPts val="1200"/>
              </a:spcBef>
            </a:pPr>
            <a:r>
              <a:rPr lang="en-US" sz="1800" dirty="0" smtClean="0"/>
              <a:t>TSV-as-a-Via supports EOU and industry automation (RDL automated routing, no tricks in signoff)</a:t>
            </a:r>
            <a:endParaRPr lang="en-US" sz="1800" b="1" dirty="0" smtClean="0"/>
          </a:p>
          <a:p>
            <a:pPr marL="0" indent="0">
              <a:spcBef>
                <a:spcPts val="1200"/>
              </a:spcBef>
              <a:buNone/>
            </a:pPr>
            <a:r>
              <a:rPr lang="en-US" sz="2000" b="1" dirty="0" smtClean="0"/>
              <a:t>Co-design opportunity identified for 3DIC TFM improvements</a:t>
            </a:r>
            <a:r>
              <a:rPr lang="en-US" sz="2000" dirty="0" smtClean="0"/>
              <a:t> (Kalyan, Lalitha)</a:t>
            </a:r>
          </a:p>
          <a:p>
            <a:pPr lvl="1">
              <a:spcBef>
                <a:spcPts val="1200"/>
              </a:spcBef>
            </a:pPr>
            <a:r>
              <a:rPr lang="en-US" sz="1800" dirty="0" smtClean="0"/>
              <a:t>Mentor XSI silicon-package-board </a:t>
            </a:r>
            <a:r>
              <a:rPr lang="en-US" sz="1800" dirty="0" err="1" smtClean="0"/>
              <a:t>codesign</a:t>
            </a:r>
            <a:r>
              <a:rPr lang="en-US" sz="1800" dirty="0" smtClean="0"/>
              <a:t> cockpit</a:t>
            </a:r>
          </a:p>
          <a:p>
            <a:pPr lvl="1">
              <a:spcBef>
                <a:spcPts val="1200"/>
              </a:spcBef>
            </a:pPr>
            <a:r>
              <a:rPr lang="en-US" sz="1800" dirty="0"/>
              <a:t>End to End connectivity </a:t>
            </a:r>
            <a:r>
              <a:rPr lang="en-US" sz="1800" dirty="0" smtClean="0"/>
              <a:t>verification </a:t>
            </a:r>
          </a:p>
          <a:p>
            <a:pPr lvl="1">
              <a:spcBef>
                <a:spcPts val="1200"/>
              </a:spcBef>
            </a:pPr>
            <a:r>
              <a:rPr lang="en-US" sz="1800" dirty="0" smtClean="0"/>
              <a:t>POR for IOTG Oyster Bay</a:t>
            </a:r>
          </a:p>
          <a:p>
            <a:pPr lvl="1">
              <a:spcBef>
                <a:spcPts val="1200"/>
              </a:spcBef>
            </a:pPr>
            <a:r>
              <a:rPr lang="en-US" sz="1800" dirty="0" smtClean="0"/>
              <a:t>Aligning with MTL and GNR</a:t>
            </a:r>
            <a:endParaRPr lang="en-US" sz="1800" dirty="0"/>
          </a:p>
          <a:p>
            <a:pPr>
              <a:spcBef>
                <a:spcPts val="1200"/>
              </a:spcBef>
            </a:pPr>
            <a:endParaRPr lang="en-US" sz="2000" dirty="0"/>
          </a:p>
          <a:p>
            <a:pPr>
              <a:spcBef>
                <a:spcPts val="1200"/>
              </a:spcBef>
            </a:pPr>
            <a:endParaRPr lang="en-US" sz="2000" dirty="0"/>
          </a:p>
          <a:p>
            <a:pPr>
              <a:spcBef>
                <a:spcPts val="1200"/>
              </a:spcBef>
            </a:pP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2256" y="3588041"/>
            <a:ext cx="5341619" cy="3004661"/>
          </a:xfrm>
          <a:prstGeom prst="rect">
            <a:avLst/>
          </a:prstGeom>
        </p:spPr>
      </p:pic>
    </p:spTree>
    <p:extLst>
      <p:ext uri="{BB962C8B-B14F-4D97-AF65-F5344CB8AC3E}">
        <p14:creationId xmlns:p14="http://schemas.microsoft.com/office/powerpoint/2010/main" val="2331976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Proposal: Add a 4th Shuttle </a:t>
            </a:r>
            <a:r>
              <a:rPr lang="en-US" b="1" dirty="0" err="1" smtClean="0"/>
              <a:t>Swimlane</a:t>
            </a:r>
            <a:endParaRPr lang="en-US" b="1" dirty="0"/>
          </a:p>
        </p:txBody>
      </p:sp>
      <p:pic>
        <p:nvPicPr>
          <p:cNvPr id="5" name="Picture 4"/>
          <p:cNvPicPr>
            <a:picLocks noChangeAspect="1"/>
          </p:cNvPicPr>
          <p:nvPr/>
        </p:nvPicPr>
        <p:blipFill>
          <a:blip r:embed="rId3"/>
          <a:stretch>
            <a:fillRect/>
          </a:stretch>
        </p:blipFill>
        <p:spPr>
          <a:xfrm>
            <a:off x="5452386" y="893680"/>
            <a:ext cx="6368139" cy="3593809"/>
          </a:xfrm>
          <a:prstGeom prst="rect">
            <a:avLst/>
          </a:prstGeom>
        </p:spPr>
      </p:pic>
      <p:sp>
        <p:nvSpPr>
          <p:cNvPr id="190" name="Rounded Rectangle 189"/>
          <p:cNvSpPr/>
          <p:nvPr/>
        </p:nvSpPr>
        <p:spPr>
          <a:xfrm>
            <a:off x="165060" y="1596245"/>
            <a:ext cx="5183501" cy="678207"/>
          </a:xfrm>
          <a:prstGeom prst="roundRect">
            <a:avLst/>
          </a:prstGeom>
          <a:solidFill>
            <a:srgbClr val="003C7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defTabSz="609491">
              <a:defRPr/>
            </a:pPr>
            <a:r>
              <a:rPr lang="en-US" sz="2800" b="1" i="1" dirty="0" smtClean="0">
                <a:solidFill>
                  <a:schemeClr val="bg1"/>
                </a:solidFill>
                <a:latin typeface="Intel Clear"/>
              </a:rPr>
              <a:t>Early Process Technology</a:t>
            </a:r>
            <a:endParaRPr lang="en-US" sz="2800" b="1" i="1" dirty="0">
              <a:solidFill>
                <a:schemeClr val="bg1"/>
              </a:solidFill>
              <a:latin typeface="Intel Clear"/>
            </a:endParaRPr>
          </a:p>
        </p:txBody>
      </p:sp>
      <p:sp>
        <p:nvSpPr>
          <p:cNvPr id="191" name="Rounded Rectangle 190"/>
          <p:cNvSpPr/>
          <p:nvPr/>
        </p:nvSpPr>
        <p:spPr>
          <a:xfrm>
            <a:off x="165060" y="2459854"/>
            <a:ext cx="5183501" cy="678207"/>
          </a:xfrm>
          <a:prstGeom prst="round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defTabSz="609491">
              <a:defRPr/>
            </a:pPr>
            <a:r>
              <a:rPr lang="en-US" sz="2800" b="1" i="1" dirty="0" smtClean="0">
                <a:solidFill>
                  <a:schemeClr val="bg1"/>
                </a:solidFill>
                <a:latin typeface="Intel Clear"/>
              </a:rPr>
              <a:t>Foundational IP</a:t>
            </a:r>
            <a:endParaRPr lang="en-US" sz="2800" b="1" i="1" dirty="0">
              <a:solidFill>
                <a:schemeClr val="bg1"/>
              </a:solidFill>
              <a:latin typeface="Intel Clear"/>
            </a:endParaRPr>
          </a:p>
        </p:txBody>
      </p:sp>
      <p:sp>
        <p:nvSpPr>
          <p:cNvPr id="192" name="Rounded Rectangle 191"/>
          <p:cNvSpPr/>
          <p:nvPr/>
        </p:nvSpPr>
        <p:spPr>
          <a:xfrm>
            <a:off x="165060" y="3323462"/>
            <a:ext cx="5183501" cy="678207"/>
          </a:xfrm>
          <a:prstGeom prst="roundRect">
            <a:avLst/>
          </a:prstGeom>
          <a:solidFill>
            <a:srgbClr val="009900"/>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defTabSz="609491">
              <a:defRPr/>
            </a:pPr>
            <a:r>
              <a:rPr lang="en-US" sz="2800" b="1" i="1" dirty="0" smtClean="0">
                <a:solidFill>
                  <a:schemeClr val="bg1"/>
                </a:solidFill>
                <a:latin typeface="Intel Clear"/>
              </a:rPr>
              <a:t>Analog Subsystem</a:t>
            </a:r>
            <a:endParaRPr lang="en-US" sz="2800" b="1" i="1" dirty="0">
              <a:solidFill>
                <a:schemeClr val="bg1"/>
              </a:solidFill>
              <a:latin typeface="Intel Clear"/>
            </a:endParaRPr>
          </a:p>
        </p:txBody>
      </p:sp>
      <p:sp>
        <p:nvSpPr>
          <p:cNvPr id="193" name="Rounded Rectangle 192"/>
          <p:cNvSpPr/>
          <p:nvPr/>
        </p:nvSpPr>
        <p:spPr>
          <a:xfrm>
            <a:off x="165060" y="4644642"/>
            <a:ext cx="5994533" cy="712103"/>
          </a:xfrm>
          <a:prstGeom prst="roundRect">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defTabSz="609491">
              <a:defRPr/>
            </a:pPr>
            <a:r>
              <a:rPr lang="en-US" sz="2800" b="1" i="1" dirty="0" smtClean="0">
                <a:solidFill>
                  <a:schemeClr val="bg1"/>
                </a:solidFill>
                <a:latin typeface="Intel Clear"/>
              </a:rPr>
              <a:t>New </a:t>
            </a:r>
            <a:r>
              <a:rPr lang="en-US" sz="2800" b="1" i="1" dirty="0" err="1" smtClean="0">
                <a:solidFill>
                  <a:schemeClr val="bg1"/>
                </a:solidFill>
                <a:latin typeface="Intel Clear"/>
              </a:rPr>
              <a:t>swimlane</a:t>
            </a:r>
            <a:r>
              <a:rPr lang="en-US" sz="2800" b="1" i="1" dirty="0" smtClean="0">
                <a:solidFill>
                  <a:schemeClr val="bg1"/>
                </a:solidFill>
                <a:latin typeface="Intel Clear"/>
              </a:rPr>
              <a:t>: 3DIC Technology</a:t>
            </a:r>
            <a:endParaRPr lang="en-US" sz="2800" b="1" i="1" dirty="0">
              <a:solidFill>
                <a:schemeClr val="bg1"/>
              </a:solidFill>
              <a:latin typeface="Intel Clear"/>
            </a:endParaRPr>
          </a:p>
        </p:txBody>
      </p:sp>
      <p:sp>
        <p:nvSpPr>
          <p:cNvPr id="194" name="Content Placeholder 2">
            <a:extLst>
              <a:ext uri="{FF2B5EF4-FFF2-40B4-BE49-F238E27FC236}">
                <a16:creationId xmlns:a16="http://schemas.microsoft.com/office/drawing/2014/main" xmlns="" id="{99C6CE3D-BBC5-4F4D-920B-9B539B5104AB}"/>
              </a:ext>
            </a:extLst>
          </p:cNvPr>
          <p:cNvSpPr>
            <a:spLocks noGrp="1"/>
          </p:cNvSpPr>
          <p:nvPr>
            <p:ph idx="4294967295"/>
          </p:nvPr>
        </p:nvSpPr>
        <p:spPr>
          <a:xfrm>
            <a:off x="304800" y="5410008"/>
            <a:ext cx="11887200" cy="772955"/>
          </a:xfrm>
          <a:prstGeom prst="rect">
            <a:avLst/>
          </a:prstGeom>
        </p:spPr>
        <p:txBody>
          <a:bodyPr>
            <a:noAutofit/>
          </a:bodyPr>
          <a:lstStyle/>
          <a:p>
            <a:pPr>
              <a:spcBef>
                <a:spcPts val="600"/>
              </a:spcBef>
            </a:pPr>
            <a:r>
              <a:rPr lang="en-US" b="1" dirty="0"/>
              <a:t>Focus on 3DIC technology development, packaging, co-design exploration, </a:t>
            </a:r>
            <a:r>
              <a:rPr lang="en-US" b="1" dirty="0" smtClean="0"/>
              <a:t>PDK, and </a:t>
            </a:r>
            <a:r>
              <a:rPr lang="en-US" b="1" dirty="0"/>
              <a:t>TFM readiness </a:t>
            </a:r>
            <a:endParaRPr lang="en-US" b="1" dirty="0" smtClean="0"/>
          </a:p>
          <a:p>
            <a:pPr>
              <a:spcBef>
                <a:spcPts val="600"/>
              </a:spcBef>
            </a:pPr>
            <a:r>
              <a:rPr lang="en-US" b="1" dirty="0" smtClean="0"/>
              <a:t>Should be owned by IPSG Testchip Engineering and TD Design Enablement</a:t>
            </a:r>
          </a:p>
          <a:p>
            <a:pPr>
              <a:spcBef>
                <a:spcPts val="1200"/>
              </a:spcBef>
            </a:pPr>
            <a:endParaRPr lang="en-US" b="1" dirty="0"/>
          </a:p>
        </p:txBody>
      </p:sp>
    </p:spTree>
    <p:extLst>
      <p:ext uri="{BB962C8B-B14F-4D97-AF65-F5344CB8AC3E}">
        <p14:creationId xmlns:p14="http://schemas.microsoft.com/office/powerpoint/2010/main" val="29735612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 y="230650"/>
            <a:ext cx="11829288" cy="1325563"/>
          </a:xfrm>
        </p:spPr>
        <p:txBody>
          <a:bodyPr>
            <a:normAutofit/>
          </a:bodyPr>
          <a:lstStyle/>
          <a:p>
            <a:r>
              <a:rPr lang="en-US" b="1" dirty="0" smtClean="0"/>
              <a:t>1) A 3DIC </a:t>
            </a:r>
            <a:r>
              <a:rPr lang="en-US" b="1" dirty="0"/>
              <a:t>R</a:t>
            </a:r>
            <a:r>
              <a:rPr lang="en-US" b="1" dirty="0" smtClean="0"/>
              <a:t>eference </a:t>
            </a:r>
            <a:r>
              <a:rPr lang="en-US" b="1" dirty="0"/>
              <a:t>P</a:t>
            </a:r>
            <a:r>
              <a:rPr lang="en-US" b="1" dirty="0" smtClean="0"/>
              <a:t>latform </a:t>
            </a:r>
            <a:r>
              <a:rPr lang="en-US" b="1" dirty="0"/>
              <a:t>M</a:t>
            </a:r>
            <a:r>
              <a:rPr lang="en-US" b="1" dirty="0" smtClean="0"/>
              <a:t>odel</a:t>
            </a:r>
            <a:br>
              <a:rPr lang="en-US" b="1" dirty="0" smtClean="0"/>
            </a:br>
            <a:r>
              <a:rPr lang="en-US" sz="3200" dirty="0" smtClean="0"/>
              <a:t>for pre-execution readiness</a:t>
            </a:r>
            <a:endParaRPr lang="en-US" sz="3200" dirty="0"/>
          </a:p>
        </p:txBody>
      </p:sp>
      <p:sp>
        <p:nvSpPr>
          <p:cNvPr id="18" name="Rectangle 17"/>
          <p:cNvSpPr/>
          <p:nvPr/>
        </p:nvSpPr>
        <p:spPr>
          <a:xfrm>
            <a:off x="322909" y="2266105"/>
            <a:ext cx="1225296" cy="667512"/>
          </a:xfrm>
          <a:prstGeom prst="rect">
            <a:avLst/>
          </a:prstGeom>
          <a:solidFill>
            <a:srgbClr val="FFFF00"/>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Design Enablement</a:t>
            </a:r>
            <a:endParaRPr lang="en-US" sz="1400" b="1" dirty="0">
              <a:solidFill>
                <a:schemeClr val="tx1"/>
              </a:solidFill>
            </a:endParaRPr>
          </a:p>
        </p:txBody>
      </p:sp>
      <p:sp>
        <p:nvSpPr>
          <p:cNvPr id="20" name="Rectangle 19"/>
          <p:cNvSpPr/>
          <p:nvPr/>
        </p:nvSpPr>
        <p:spPr>
          <a:xfrm>
            <a:off x="4068901" y="1555921"/>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SOC #1</a:t>
            </a:r>
          </a:p>
        </p:txBody>
      </p:sp>
      <p:sp>
        <p:nvSpPr>
          <p:cNvPr id="21" name="Rectangle 20"/>
          <p:cNvSpPr/>
          <p:nvPr/>
        </p:nvSpPr>
        <p:spPr>
          <a:xfrm>
            <a:off x="4068901" y="2279821"/>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SOC #2</a:t>
            </a:r>
          </a:p>
        </p:txBody>
      </p:sp>
      <p:sp>
        <p:nvSpPr>
          <p:cNvPr id="22" name="Rectangle 21"/>
          <p:cNvSpPr/>
          <p:nvPr/>
        </p:nvSpPr>
        <p:spPr>
          <a:xfrm>
            <a:off x="4068901" y="3003721"/>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SOC #3</a:t>
            </a:r>
          </a:p>
        </p:txBody>
      </p:sp>
      <p:cxnSp>
        <p:nvCxnSpPr>
          <p:cNvPr id="23" name="Straight Arrow Connector 22"/>
          <p:cNvCxnSpPr>
            <a:stCxn id="18" idx="3"/>
          </p:cNvCxnSpPr>
          <p:nvPr/>
        </p:nvCxnSpPr>
        <p:spPr>
          <a:xfrm flipV="1">
            <a:off x="1548205" y="1889677"/>
            <a:ext cx="1203960" cy="710184"/>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752165" y="1555921"/>
            <a:ext cx="1258824" cy="667512"/>
          </a:xfrm>
          <a:prstGeom prst="rect">
            <a:avLst/>
          </a:prstGeom>
          <a:solidFill>
            <a:srgbClr val="FFCCFF"/>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Tech Readiness</a:t>
            </a:r>
          </a:p>
          <a:p>
            <a:pPr algn="ctr"/>
            <a:r>
              <a:rPr lang="en-US" sz="1050" b="1" dirty="0">
                <a:solidFill>
                  <a:srgbClr val="FF0000"/>
                </a:solidFill>
              </a:rPr>
              <a:t>(Application Team)</a:t>
            </a:r>
          </a:p>
        </p:txBody>
      </p:sp>
      <p:sp>
        <p:nvSpPr>
          <p:cNvPr id="28" name="Rectangle 27"/>
          <p:cNvSpPr/>
          <p:nvPr/>
        </p:nvSpPr>
        <p:spPr>
          <a:xfrm>
            <a:off x="2752165" y="2279821"/>
            <a:ext cx="1258824" cy="667512"/>
          </a:xfrm>
          <a:prstGeom prst="rect">
            <a:avLst/>
          </a:prstGeom>
          <a:solidFill>
            <a:srgbClr val="FFCCFF"/>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Tech Readiness</a:t>
            </a:r>
          </a:p>
          <a:p>
            <a:pPr algn="ctr"/>
            <a:r>
              <a:rPr lang="en-US" sz="1050" b="1" dirty="0">
                <a:solidFill>
                  <a:srgbClr val="FF0000"/>
                </a:solidFill>
              </a:rPr>
              <a:t>(Application Team)</a:t>
            </a:r>
          </a:p>
        </p:txBody>
      </p:sp>
      <p:sp>
        <p:nvSpPr>
          <p:cNvPr id="29" name="Rectangle 28"/>
          <p:cNvSpPr/>
          <p:nvPr/>
        </p:nvSpPr>
        <p:spPr>
          <a:xfrm>
            <a:off x="2752165" y="3003721"/>
            <a:ext cx="1258824" cy="667512"/>
          </a:xfrm>
          <a:prstGeom prst="rect">
            <a:avLst/>
          </a:prstGeom>
          <a:solidFill>
            <a:srgbClr val="FFCCFF"/>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Tech Readiness</a:t>
            </a:r>
          </a:p>
          <a:p>
            <a:pPr algn="ctr"/>
            <a:r>
              <a:rPr lang="en-US" sz="1050" b="1" dirty="0">
                <a:solidFill>
                  <a:srgbClr val="FF0000"/>
                </a:solidFill>
              </a:rPr>
              <a:t>(Application Team)</a:t>
            </a:r>
          </a:p>
        </p:txBody>
      </p:sp>
      <p:cxnSp>
        <p:nvCxnSpPr>
          <p:cNvPr id="32" name="Straight Arrow Connector 31"/>
          <p:cNvCxnSpPr>
            <a:stCxn id="18" idx="3"/>
            <a:endCxn id="28" idx="1"/>
          </p:cNvCxnSpPr>
          <p:nvPr/>
        </p:nvCxnSpPr>
        <p:spPr>
          <a:xfrm>
            <a:off x="1548205" y="2599861"/>
            <a:ext cx="1203960" cy="137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8" idx="3"/>
            <a:endCxn id="29" idx="1"/>
          </p:cNvCxnSpPr>
          <p:nvPr/>
        </p:nvCxnSpPr>
        <p:spPr>
          <a:xfrm>
            <a:off x="1548205" y="2599861"/>
            <a:ext cx="1203960" cy="7376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523745" y="5685234"/>
            <a:ext cx="45719" cy="369332"/>
          </a:xfrm>
          <a:prstGeom prst="rect">
            <a:avLst/>
          </a:prstGeom>
          <a:noFill/>
        </p:spPr>
        <p:txBody>
          <a:bodyPr wrap="square" rtlCol="0">
            <a:spAutoFit/>
          </a:bodyPr>
          <a:lstStyle/>
          <a:p>
            <a:endParaRPr lang="en-US" dirty="0"/>
          </a:p>
        </p:txBody>
      </p:sp>
      <p:sp>
        <p:nvSpPr>
          <p:cNvPr id="36" name="TextBox 35"/>
          <p:cNvSpPr txBox="1"/>
          <p:nvPr/>
        </p:nvSpPr>
        <p:spPr>
          <a:xfrm>
            <a:off x="485195" y="4078047"/>
            <a:ext cx="11187402" cy="2122692"/>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solidFill>
                  <a:srgbClr val="002060"/>
                </a:solidFill>
              </a:defRPr>
            </a:lvl1pPr>
            <a:lvl2pPr marL="685800" indent="-228600">
              <a:lnSpc>
                <a:spcPct val="90000"/>
              </a:lnSpc>
              <a:spcBef>
                <a:spcPts val="500"/>
              </a:spcBef>
              <a:buFont typeface="Arial" panose="020B0604020202020204" pitchFamily="34" charset="0"/>
              <a:buChar char="•"/>
              <a:defRPr sz="2400">
                <a:solidFill>
                  <a:srgbClr val="002060"/>
                </a:solidFill>
              </a:defRPr>
            </a:lvl2pPr>
            <a:lvl3pPr marL="1143000" indent="-228600">
              <a:lnSpc>
                <a:spcPct val="90000"/>
              </a:lnSpc>
              <a:spcBef>
                <a:spcPts val="500"/>
              </a:spcBef>
              <a:buFont typeface="Arial" panose="020B0604020202020204" pitchFamily="34" charset="0"/>
              <a:buChar char="•"/>
              <a:defRPr sz="2000">
                <a:solidFill>
                  <a:srgbClr val="002060"/>
                </a:solidFill>
              </a:defRPr>
            </a:lvl3pPr>
            <a:lvl4pPr marL="1600200" indent="-228600">
              <a:lnSpc>
                <a:spcPct val="90000"/>
              </a:lnSpc>
              <a:spcBef>
                <a:spcPts val="500"/>
              </a:spcBef>
              <a:buFont typeface="Arial" panose="020B0604020202020204" pitchFamily="34" charset="0"/>
              <a:buChar char="•"/>
              <a:defRPr>
                <a:solidFill>
                  <a:srgbClr val="002060"/>
                </a:solidFill>
              </a:defRPr>
            </a:lvl4pPr>
            <a:lvl5pPr marL="2057400" indent="-228600">
              <a:lnSpc>
                <a:spcPct val="90000"/>
              </a:lnSpc>
              <a:spcBef>
                <a:spcPts val="500"/>
              </a:spcBef>
              <a:buFont typeface="Arial" panose="020B0604020202020204" pitchFamily="34" charset="0"/>
              <a:buChar char="•"/>
              <a:defRPr>
                <a:solidFill>
                  <a:srgbClr val="002060"/>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Proposal</a:t>
            </a:r>
            <a:endParaRPr lang="en-US" sz="2000" b="1" dirty="0"/>
          </a:p>
          <a:p>
            <a:pPr lvl="1"/>
            <a:r>
              <a:rPr lang="en-US" sz="1800" dirty="0"/>
              <a:t>Build a complete reference design, along with application notes that is directly leveraged by products teams</a:t>
            </a:r>
          </a:p>
          <a:p>
            <a:pPr lvl="1"/>
            <a:r>
              <a:rPr lang="en-US" sz="1800" dirty="0"/>
              <a:t>In this case, 3DIC Reference design is built by joint collaboration between </a:t>
            </a:r>
            <a:r>
              <a:rPr lang="en-US" sz="1800" dirty="0" smtClean="0"/>
              <a:t>DE + IPSG + EDA vendors</a:t>
            </a:r>
          </a:p>
          <a:p>
            <a:pPr lvl="1"/>
            <a:r>
              <a:rPr lang="en-US" sz="1800" dirty="0" smtClean="0"/>
              <a:t>Create shuttle program that is 3DIC friendly (seat and frame size compatible for stacking)</a:t>
            </a:r>
            <a:endParaRPr lang="en-US" sz="1800" dirty="0"/>
          </a:p>
          <a:p>
            <a:r>
              <a:rPr lang="en-US" sz="2000" b="1" dirty="0"/>
              <a:t>Benefits to the product execution </a:t>
            </a:r>
            <a:r>
              <a:rPr lang="en-US" sz="2000" b="1" dirty="0" smtClean="0"/>
              <a:t>teams</a:t>
            </a:r>
            <a:endParaRPr lang="en-US" sz="2000" b="1" dirty="0"/>
          </a:p>
          <a:p>
            <a:pPr lvl="1"/>
            <a:r>
              <a:rPr lang="en-US" sz="1800" dirty="0" smtClean="0"/>
              <a:t>Proven TFM and Collateral (PDK) support for new </a:t>
            </a:r>
            <a:r>
              <a:rPr lang="en-US" sz="1800" dirty="0"/>
              <a:t>technology (Example: TSV) </a:t>
            </a:r>
          </a:p>
          <a:p>
            <a:pPr lvl="1"/>
            <a:r>
              <a:rPr lang="en-US" sz="1800" dirty="0"/>
              <a:t>A reference design (example implementation and good documentation) jump-starts product implementation </a:t>
            </a:r>
          </a:p>
          <a:p>
            <a:pPr lvl="1"/>
            <a:r>
              <a:rPr lang="en-US" sz="1800" dirty="0"/>
              <a:t>Net </a:t>
            </a:r>
            <a:r>
              <a:rPr lang="en-US" sz="1800" dirty="0" smtClean="0"/>
              <a:t>outcome is </a:t>
            </a:r>
            <a:r>
              <a:rPr lang="en-US" sz="1800" dirty="0"/>
              <a:t>predictable product execution and schedule</a:t>
            </a:r>
          </a:p>
        </p:txBody>
      </p:sp>
      <p:sp>
        <p:nvSpPr>
          <p:cNvPr id="37" name="Slide Number Placeholder 36"/>
          <p:cNvSpPr>
            <a:spLocks noGrp="1"/>
          </p:cNvSpPr>
          <p:nvPr>
            <p:ph type="sldNum" sz="quarter" idx="12"/>
          </p:nvPr>
        </p:nvSpPr>
        <p:spPr/>
        <p:txBody>
          <a:bodyPr/>
          <a:lstStyle/>
          <a:p>
            <a:fld id="{544D49AE-E6D4-464A-A6D7-A1A77DDDBD3D}" type="slidenum">
              <a:rPr lang="en-US" smtClean="0"/>
              <a:t>9</a:t>
            </a:fld>
            <a:endParaRPr lang="en-US"/>
          </a:p>
        </p:txBody>
      </p:sp>
      <p:sp>
        <p:nvSpPr>
          <p:cNvPr id="31" name="Rectangle 30"/>
          <p:cNvSpPr/>
          <p:nvPr/>
        </p:nvSpPr>
        <p:spPr>
          <a:xfrm>
            <a:off x="7813728" y="2266105"/>
            <a:ext cx="2343912" cy="667512"/>
          </a:xfrm>
          <a:prstGeom prst="rect">
            <a:avLst/>
          </a:prstGeom>
          <a:solidFill>
            <a:srgbClr val="FFCCFF"/>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3DIC Reference Platform</a:t>
            </a:r>
          </a:p>
          <a:p>
            <a:pPr algn="ctr"/>
            <a:r>
              <a:rPr lang="en-US" sz="1400" b="1" dirty="0" smtClean="0">
                <a:solidFill>
                  <a:schemeClr val="tx1"/>
                </a:solidFill>
              </a:rPr>
              <a:t>DE + IPSG </a:t>
            </a:r>
            <a:r>
              <a:rPr lang="en-US" sz="1400" b="1" dirty="0">
                <a:solidFill>
                  <a:schemeClr val="tx1"/>
                </a:solidFill>
              </a:rPr>
              <a:t>+ </a:t>
            </a:r>
            <a:r>
              <a:rPr lang="en-US" sz="1400" b="1" dirty="0" smtClean="0">
                <a:solidFill>
                  <a:schemeClr val="tx1"/>
                </a:solidFill>
              </a:rPr>
              <a:t>EDA Vendors</a:t>
            </a:r>
            <a:endParaRPr lang="en-US" sz="1400" b="1" dirty="0">
              <a:solidFill>
                <a:schemeClr val="tx1"/>
              </a:solidFill>
            </a:endParaRPr>
          </a:p>
          <a:p>
            <a:pPr algn="ctr"/>
            <a:r>
              <a:rPr lang="en-US" sz="1050" b="1" dirty="0">
                <a:solidFill>
                  <a:srgbClr val="FF0000"/>
                </a:solidFill>
              </a:rPr>
              <a:t>(Application Team)</a:t>
            </a:r>
          </a:p>
        </p:txBody>
      </p:sp>
      <p:sp>
        <p:nvSpPr>
          <p:cNvPr id="33" name="Rectangle 32"/>
          <p:cNvSpPr/>
          <p:nvPr/>
        </p:nvSpPr>
        <p:spPr>
          <a:xfrm>
            <a:off x="10694088" y="1555921"/>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SOC #1</a:t>
            </a:r>
          </a:p>
        </p:txBody>
      </p:sp>
      <p:sp>
        <p:nvSpPr>
          <p:cNvPr id="38" name="Rectangle 37"/>
          <p:cNvSpPr/>
          <p:nvPr/>
        </p:nvSpPr>
        <p:spPr>
          <a:xfrm>
            <a:off x="10684944" y="2279821"/>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SOC #2</a:t>
            </a:r>
          </a:p>
        </p:txBody>
      </p:sp>
      <p:sp>
        <p:nvSpPr>
          <p:cNvPr id="39" name="Rectangle 38"/>
          <p:cNvSpPr/>
          <p:nvPr/>
        </p:nvSpPr>
        <p:spPr>
          <a:xfrm>
            <a:off x="10694088" y="3003721"/>
            <a:ext cx="1164336" cy="667512"/>
          </a:xfrm>
          <a:prstGeom prst="rect">
            <a:avLst/>
          </a:prstGeom>
          <a:solidFill>
            <a:srgbClr val="CCFF99"/>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SOC #3</a:t>
            </a:r>
          </a:p>
        </p:txBody>
      </p:sp>
      <p:cxnSp>
        <p:nvCxnSpPr>
          <p:cNvPr id="40" name="Straight Arrow Connector 39"/>
          <p:cNvCxnSpPr>
            <a:endCxn id="31" idx="1"/>
          </p:cNvCxnSpPr>
          <p:nvPr/>
        </p:nvCxnSpPr>
        <p:spPr>
          <a:xfrm>
            <a:off x="7569888" y="2599861"/>
            <a:ext cx="243840" cy="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1" idx="3"/>
          </p:cNvCxnSpPr>
          <p:nvPr/>
        </p:nvCxnSpPr>
        <p:spPr>
          <a:xfrm flipV="1">
            <a:off x="10157640" y="1889677"/>
            <a:ext cx="536448" cy="710184"/>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1" idx="3"/>
            <a:endCxn id="38" idx="1"/>
          </p:cNvCxnSpPr>
          <p:nvPr/>
        </p:nvCxnSpPr>
        <p:spPr>
          <a:xfrm>
            <a:off x="10157640" y="2599861"/>
            <a:ext cx="527304" cy="137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1" idx="3"/>
            <a:endCxn id="39" idx="1"/>
          </p:cNvCxnSpPr>
          <p:nvPr/>
        </p:nvCxnSpPr>
        <p:spPr>
          <a:xfrm>
            <a:off x="10157640" y="2599861"/>
            <a:ext cx="536448" cy="7376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337600" y="2266105"/>
            <a:ext cx="1225296" cy="667512"/>
          </a:xfrm>
          <a:prstGeom prst="rect">
            <a:avLst/>
          </a:prstGeom>
          <a:solidFill>
            <a:srgbClr val="FFFF00"/>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Design Enablement</a:t>
            </a:r>
            <a:endParaRPr lang="en-US" sz="1400" b="1" dirty="0">
              <a:solidFill>
                <a:schemeClr val="tx1"/>
              </a:solidFill>
            </a:endParaRPr>
          </a:p>
        </p:txBody>
      </p:sp>
      <p:sp>
        <p:nvSpPr>
          <p:cNvPr id="45" name="TextBox 44"/>
          <p:cNvSpPr txBox="1"/>
          <p:nvPr/>
        </p:nvSpPr>
        <p:spPr>
          <a:xfrm>
            <a:off x="2226900" y="3730549"/>
            <a:ext cx="1174377" cy="400110"/>
          </a:xfrm>
          <a:prstGeom prst="rect">
            <a:avLst/>
          </a:prstGeom>
          <a:noFill/>
        </p:spPr>
        <p:txBody>
          <a:bodyPr wrap="square" rtlCol="0">
            <a:spAutoFit/>
          </a:bodyPr>
          <a:lstStyle/>
          <a:p>
            <a:r>
              <a:rPr lang="en-US" sz="2000" b="1" dirty="0" smtClean="0">
                <a:solidFill>
                  <a:srgbClr val="002060"/>
                </a:solidFill>
              </a:rPr>
              <a:t>Current</a:t>
            </a:r>
            <a:endParaRPr lang="en-US" sz="2000" b="1" dirty="0">
              <a:solidFill>
                <a:srgbClr val="002060"/>
              </a:solidFill>
            </a:endParaRPr>
          </a:p>
        </p:txBody>
      </p:sp>
      <p:sp>
        <p:nvSpPr>
          <p:cNvPr id="46" name="TextBox 45"/>
          <p:cNvSpPr txBox="1"/>
          <p:nvPr/>
        </p:nvSpPr>
        <p:spPr>
          <a:xfrm>
            <a:off x="8445784" y="3720748"/>
            <a:ext cx="1351610" cy="400110"/>
          </a:xfrm>
          <a:prstGeom prst="rect">
            <a:avLst/>
          </a:prstGeom>
          <a:noFill/>
        </p:spPr>
        <p:txBody>
          <a:bodyPr wrap="square" rtlCol="0">
            <a:spAutoFit/>
          </a:bodyPr>
          <a:lstStyle/>
          <a:p>
            <a:r>
              <a:rPr lang="en-US" sz="2000" b="1" dirty="0" smtClean="0">
                <a:solidFill>
                  <a:srgbClr val="002060"/>
                </a:solidFill>
              </a:rPr>
              <a:t>Proposed</a:t>
            </a:r>
            <a:endParaRPr lang="en-US" sz="2000" b="1" dirty="0">
              <a:solidFill>
                <a:srgbClr val="002060"/>
              </a:solidFill>
            </a:endParaRPr>
          </a:p>
        </p:txBody>
      </p:sp>
      <p:sp>
        <p:nvSpPr>
          <p:cNvPr id="9" name="Right Arrow 8"/>
          <p:cNvSpPr/>
          <p:nvPr/>
        </p:nvSpPr>
        <p:spPr>
          <a:xfrm>
            <a:off x="5575486" y="2404547"/>
            <a:ext cx="393999" cy="45039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21507" y="1479175"/>
            <a:ext cx="5800165" cy="230114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33082" y="1479175"/>
            <a:ext cx="5158808" cy="230114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476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46353</TotalTime>
  <Words>3372</Words>
  <Application>Microsoft Office PowerPoint</Application>
  <PresentationFormat>Widescreen</PresentationFormat>
  <Paragraphs>458</Paragraphs>
  <Slides>23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Intel Clear</vt:lpstr>
      <vt:lpstr>Neo Sans Intel</vt:lpstr>
      <vt:lpstr>Wingdings</vt:lpstr>
      <vt:lpstr>Office Theme</vt:lpstr>
      <vt:lpstr>Co-optimization Pipeline 3-5 year horizon</vt:lpstr>
      <vt:lpstr>Outline: Co-op Quarterly Update</vt:lpstr>
      <vt:lpstr>Q1 Co-Op Focus Areas &amp; Key Messages</vt:lpstr>
      <vt:lpstr>Problem Statement &amp; Examples</vt:lpstr>
      <vt:lpstr>Competition- Design  ARM/TSMC test vehicle examples</vt:lpstr>
      <vt:lpstr>Competition- TFM</vt:lpstr>
      <vt:lpstr>State of TFM at Intel</vt:lpstr>
      <vt:lpstr>Proposal: Add a 4th Shuttle Swimlane</vt:lpstr>
      <vt:lpstr>1) A 3DIC Reference Platform Model for pre-execution readiness</vt:lpstr>
      <vt:lpstr>2) A 3DIC exploration roadmap to inform technology development and architecture directions with focus on hybrid bonding and advanced ODI capabilities</vt:lpstr>
      <vt:lpstr>Strawman Recommendation for Discussion</vt:lpstr>
      <vt:lpstr>TDBU Feedback</vt:lpstr>
      <vt:lpstr>Backup</vt:lpstr>
      <vt:lpstr>Testchip Table</vt:lpstr>
      <vt:lpstr>ODI and hybrid bonding </vt:lpstr>
      <vt:lpstr>Propose to define a 3DIC reference platform</vt:lpstr>
      <vt:lpstr>3DIC Platform Proposal</vt:lpstr>
      <vt:lpstr>Hybrid Bonding Environmental Scan</vt:lpstr>
      <vt:lpstr>TSMC Target: Start SoIC Production in 2021 Time Frame</vt:lpstr>
      <vt:lpstr>PowerPoint Presentation</vt:lpstr>
      <vt:lpstr>PowerPoint Presentation</vt:lpstr>
      <vt:lpstr>PowerPoint Presentation</vt:lpstr>
      <vt:lpstr>PowerPoint Presentation</vt:lpstr>
    </vt:vector>
  </TitlesOfParts>
  <Company>Intel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Co-optimization Pipeline</dc:title>
  <dc:creator>Nagisetty, Ramune</dc:creator>
  <cp:keywords>CTPClassification=CTP_NT</cp:keywords>
  <cp:lastModifiedBy>Nagisetty, Ramune</cp:lastModifiedBy>
  <cp:revision>548</cp:revision>
  <dcterms:created xsi:type="dcterms:W3CDTF">2019-08-30T20:36:18Z</dcterms:created>
  <dcterms:modified xsi:type="dcterms:W3CDTF">2020-03-31T16:22:37Z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1f33e8f9-0587-4af7-916c-ce06056d454e</vt:lpwstr>
  </property>
  <property fmtid="{D5CDD505-2E9C-101B-9397-08002B2CF9AE}" pid="3" name="CTP_TimeStamp">
    <vt:lpwstr>2020-03-02 06:00:47Z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ies>
</file>