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8" r:id="rId4"/>
    <p:sldMasterId id="2147483728" r:id="rId5"/>
  </p:sldMasterIdLst>
  <p:notesMasterIdLst>
    <p:notesMasterId r:id="rId24"/>
  </p:notesMasterIdLst>
  <p:handoutMasterIdLst>
    <p:handoutMasterId r:id="rId25"/>
  </p:handoutMasterIdLst>
  <p:sldIdLst>
    <p:sldId id="2134096239" r:id="rId6"/>
    <p:sldId id="2134096256" r:id="rId7"/>
    <p:sldId id="2134096288" r:id="rId8"/>
    <p:sldId id="2134096276" r:id="rId9"/>
    <p:sldId id="2134096279" r:id="rId10"/>
    <p:sldId id="2134096284" r:id="rId11"/>
    <p:sldId id="2134096246" r:id="rId12"/>
    <p:sldId id="2134096289" r:id="rId13"/>
    <p:sldId id="2134096255" r:id="rId14"/>
    <p:sldId id="2134096294" r:id="rId15"/>
    <p:sldId id="2134096275" r:id="rId16"/>
    <p:sldId id="2134096250" r:id="rId17"/>
    <p:sldId id="2134096258" r:id="rId18"/>
    <p:sldId id="2134096247" r:id="rId19"/>
    <p:sldId id="2103813179" r:id="rId20"/>
    <p:sldId id="2134096295" r:id="rId21"/>
    <p:sldId id="2134096267" r:id="rId22"/>
    <p:sldId id="2134096243" r:id="rId23"/>
  </p:sldIdLst>
  <p:sldSz cx="12192000" cy="6858000"/>
  <p:notesSz cx="6858000" cy="9144000"/>
  <p:defaultTextStyle>
    <a:defPPr>
      <a:defRPr lang="en-US"/>
    </a:defPPr>
    <a:lvl1pPr marL="0" algn="l" defTabSz="614477" rtl="0" eaLnBrk="1" latinLnBrk="0" hangingPunct="1">
      <a:defRPr sz="2419" kern="1200">
        <a:solidFill>
          <a:schemeClr val="tx1"/>
        </a:solidFill>
        <a:latin typeface="+mn-lt"/>
        <a:ea typeface="+mn-ea"/>
        <a:cs typeface="+mn-cs"/>
      </a:defRPr>
    </a:lvl1pPr>
    <a:lvl2pPr marL="614477" algn="l" defTabSz="614477" rtl="0" eaLnBrk="1" latinLnBrk="0" hangingPunct="1">
      <a:defRPr sz="2419" kern="1200">
        <a:solidFill>
          <a:schemeClr val="tx1"/>
        </a:solidFill>
        <a:latin typeface="+mn-lt"/>
        <a:ea typeface="+mn-ea"/>
        <a:cs typeface="+mn-cs"/>
      </a:defRPr>
    </a:lvl2pPr>
    <a:lvl3pPr marL="1228954" algn="l" defTabSz="614477" rtl="0" eaLnBrk="1" latinLnBrk="0" hangingPunct="1">
      <a:defRPr sz="2419" kern="1200">
        <a:solidFill>
          <a:schemeClr val="tx1"/>
        </a:solidFill>
        <a:latin typeface="+mn-lt"/>
        <a:ea typeface="+mn-ea"/>
        <a:cs typeface="+mn-cs"/>
      </a:defRPr>
    </a:lvl3pPr>
    <a:lvl4pPr marL="1843430" algn="l" defTabSz="614477" rtl="0" eaLnBrk="1" latinLnBrk="0" hangingPunct="1">
      <a:defRPr sz="2419" kern="1200">
        <a:solidFill>
          <a:schemeClr val="tx1"/>
        </a:solidFill>
        <a:latin typeface="+mn-lt"/>
        <a:ea typeface="+mn-ea"/>
        <a:cs typeface="+mn-cs"/>
      </a:defRPr>
    </a:lvl4pPr>
    <a:lvl5pPr marL="2457907" algn="l" defTabSz="614477" rtl="0" eaLnBrk="1" latinLnBrk="0" hangingPunct="1">
      <a:defRPr sz="2419" kern="1200">
        <a:solidFill>
          <a:schemeClr val="tx1"/>
        </a:solidFill>
        <a:latin typeface="+mn-lt"/>
        <a:ea typeface="+mn-ea"/>
        <a:cs typeface="+mn-cs"/>
      </a:defRPr>
    </a:lvl5pPr>
    <a:lvl6pPr marL="3072384" algn="l" defTabSz="614477" rtl="0" eaLnBrk="1" latinLnBrk="0" hangingPunct="1">
      <a:defRPr sz="2419" kern="1200">
        <a:solidFill>
          <a:schemeClr val="tx1"/>
        </a:solidFill>
        <a:latin typeface="+mn-lt"/>
        <a:ea typeface="+mn-ea"/>
        <a:cs typeface="+mn-cs"/>
      </a:defRPr>
    </a:lvl6pPr>
    <a:lvl7pPr marL="3686861" algn="l" defTabSz="614477" rtl="0" eaLnBrk="1" latinLnBrk="0" hangingPunct="1">
      <a:defRPr sz="2419" kern="1200">
        <a:solidFill>
          <a:schemeClr val="tx1"/>
        </a:solidFill>
        <a:latin typeface="+mn-lt"/>
        <a:ea typeface="+mn-ea"/>
        <a:cs typeface="+mn-cs"/>
      </a:defRPr>
    </a:lvl7pPr>
    <a:lvl8pPr marL="4301338" algn="l" defTabSz="614477" rtl="0" eaLnBrk="1" latinLnBrk="0" hangingPunct="1">
      <a:defRPr sz="2419" kern="1200">
        <a:solidFill>
          <a:schemeClr val="tx1"/>
        </a:solidFill>
        <a:latin typeface="+mn-lt"/>
        <a:ea typeface="+mn-ea"/>
        <a:cs typeface="+mn-cs"/>
      </a:defRPr>
    </a:lvl8pPr>
    <a:lvl9pPr marL="4915814" algn="l" defTabSz="614477"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072" userDrawn="1">
          <p15:clr>
            <a:srgbClr val="A4A3A4"/>
          </p15:clr>
        </p15:guide>
        <p15:guide id="7" pos="7296" userDrawn="1">
          <p15:clr>
            <a:srgbClr val="A4A3A4"/>
          </p15:clr>
        </p15:guide>
        <p15:guide id="8" pos="4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71C5"/>
    <a:srgbClr val="7F7F7F"/>
    <a:srgbClr val="FD9208"/>
    <a:srgbClr val="003962"/>
    <a:srgbClr val="F83308"/>
    <a:srgbClr val="F0CE3E"/>
    <a:srgbClr val="FF0000"/>
    <a:srgbClr val="F3D54E"/>
    <a:srgbClr val="009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3" autoAdjust="0"/>
    <p:restoredTop sz="86490" autoAdjust="0"/>
  </p:normalViewPr>
  <p:slideViewPr>
    <p:cSldViewPr>
      <p:cViewPr varScale="1">
        <p:scale>
          <a:sx n="87" d="100"/>
          <a:sy n="87" d="100"/>
        </p:scale>
        <p:origin x="1242" y="90"/>
      </p:cViewPr>
      <p:guideLst>
        <p:guide orient="horz" pos="1072"/>
        <p:guide pos="7296"/>
        <p:guide pos="4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2"/>
          <a:sy n="1" d="2"/>
        </p:scale>
        <p:origin x="0" y="0"/>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nagise\Documents\TD%20Process%20Product%20Integration\Memory\memory%20csd%20tabl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sborne\Documents\Memory\BW%20capacity.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rnagise\Documents\TD%20Process%20Product%20Integration\Memory\memory%20csd%20table.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rnagise\Documents\TD%20Process%20Product%20Integration\Memory\memory%20csd%20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 </a:t>
            </a:r>
            <a:endParaRPr lang="en-US" sz="2000" dirty="0"/>
          </a:p>
        </c:rich>
      </c:tx>
      <c:overlay val="0"/>
      <c:spPr>
        <a:noFill/>
        <a:ln>
          <a:noFill/>
        </a:ln>
        <a:effectLst/>
      </c:spPr>
    </c:title>
    <c:autoTitleDeleted val="0"/>
    <c:plotArea>
      <c:layout/>
      <c:scatterChart>
        <c:scatterStyle val="lineMarker"/>
        <c:varyColors val="0"/>
        <c:ser>
          <c:idx val="2"/>
          <c:order val="0"/>
          <c:tx>
            <c:strRef>
              <c:f>'Ramune table'!$Q$23</c:f>
              <c:strCache>
                <c:ptCount val="1"/>
                <c:pt idx="0">
                  <c:v>LPDDR5</c:v>
                </c:pt>
              </c:strCache>
            </c:strRef>
          </c:tx>
          <c:spPr>
            <a:ln w="19050">
              <a:noFill/>
            </a:ln>
          </c:spPr>
          <c:xVal>
            <c:numRef>
              <c:f>'Ramune table'!$I$24:$I$51</c:f>
              <c:numCache>
                <c:formatCode>General</c:formatCode>
                <c:ptCount val="28"/>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pt idx="22">
                  <c:v>16</c:v>
                </c:pt>
                <c:pt idx="23">
                  <c:v>64</c:v>
                </c:pt>
                <c:pt idx="24">
                  <c:v>32</c:v>
                </c:pt>
                <c:pt idx="25">
                  <c:v>128</c:v>
                </c:pt>
                <c:pt idx="26">
                  <c:v>16</c:v>
                </c:pt>
                <c:pt idx="27">
                  <c:v>64</c:v>
                </c:pt>
              </c:numCache>
            </c:numRef>
          </c:xVal>
          <c:yVal>
            <c:numRef>
              <c:f>'Ramune table'!$Q$24:$Q$51</c:f>
              <c:numCache>
                <c:formatCode>General</c:formatCode>
                <c:ptCount val="28"/>
                <c:pt idx="22">
                  <c:v>134</c:v>
                </c:pt>
                <c:pt idx="23">
                  <c:v>134</c:v>
                </c:pt>
                <c:pt idx="24">
                  <c:v>268</c:v>
                </c:pt>
                <c:pt idx="25">
                  <c:v>268</c:v>
                </c:pt>
              </c:numCache>
            </c:numRef>
          </c:yVal>
          <c:smooth val="0"/>
          <c:extLst>
            <c:ext xmlns:c16="http://schemas.microsoft.com/office/drawing/2014/chart" uri="{C3380CC4-5D6E-409C-BE32-E72D297353CC}">
              <c16:uniqueId val="{00000000-B18F-4D9A-B6DF-9E23BAFE21D9}"/>
            </c:ext>
          </c:extLst>
        </c:ser>
        <c:ser>
          <c:idx val="7"/>
          <c:order val="1"/>
          <c:tx>
            <c:strRef>
              <c:f>'Ramune table'!$R$23</c:f>
              <c:strCache>
                <c:ptCount val="1"/>
                <c:pt idx="0">
                  <c:v>DDR6 DIMM</c:v>
                </c:pt>
              </c:strCache>
            </c:strRef>
          </c:tx>
          <c:spPr>
            <a:ln w="19050">
              <a:noFill/>
            </a:ln>
          </c:spPr>
          <c:xVal>
            <c:numRef>
              <c:f>'Ramune table'!$I$24:$I$53</c:f>
              <c:numCache>
                <c:formatCode>General</c:formatCode>
                <c:ptCount val="30"/>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pt idx="22">
                  <c:v>16</c:v>
                </c:pt>
                <c:pt idx="23">
                  <c:v>64</c:v>
                </c:pt>
                <c:pt idx="24">
                  <c:v>32</c:v>
                </c:pt>
                <c:pt idx="25">
                  <c:v>128</c:v>
                </c:pt>
                <c:pt idx="26">
                  <c:v>16</c:v>
                </c:pt>
                <c:pt idx="27">
                  <c:v>64</c:v>
                </c:pt>
                <c:pt idx="28">
                  <c:v>32</c:v>
                </c:pt>
                <c:pt idx="29">
                  <c:v>128</c:v>
                </c:pt>
              </c:numCache>
            </c:numRef>
          </c:xVal>
          <c:yVal>
            <c:numRef>
              <c:f>'Ramune table'!$R$24:$R$53</c:f>
              <c:numCache>
                <c:formatCode>General</c:formatCode>
                <c:ptCount val="30"/>
                <c:pt idx="26">
                  <c:v>102</c:v>
                </c:pt>
                <c:pt idx="27">
                  <c:v>102</c:v>
                </c:pt>
                <c:pt idx="28">
                  <c:v>204</c:v>
                </c:pt>
                <c:pt idx="29">
                  <c:v>204</c:v>
                </c:pt>
              </c:numCache>
            </c:numRef>
          </c:yVal>
          <c:smooth val="0"/>
          <c:extLst>
            <c:ext xmlns:c16="http://schemas.microsoft.com/office/drawing/2014/chart" uri="{C3380CC4-5D6E-409C-BE32-E72D297353CC}">
              <c16:uniqueId val="{00000001-B18F-4D9A-B6DF-9E23BAFE21D9}"/>
            </c:ext>
          </c:extLst>
        </c:ser>
        <c:ser>
          <c:idx val="0"/>
          <c:order val="2"/>
          <c:tx>
            <c:strRef>
              <c:f>'Ramune table'!$J$23</c:f>
              <c:strCache>
                <c:ptCount val="1"/>
                <c:pt idx="0">
                  <c:v>SRAM</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table'!$J$24:$J$45</c:f>
              <c:numCache>
                <c:formatCode>General</c:formatCode>
                <c:ptCount val="22"/>
                <c:pt idx="0">
                  <c:v>4000</c:v>
                </c:pt>
                <c:pt idx="1">
                  <c:v>4000</c:v>
                </c:pt>
              </c:numCache>
            </c:numRef>
          </c:yVal>
          <c:smooth val="0"/>
          <c:extLst>
            <c:ext xmlns:c16="http://schemas.microsoft.com/office/drawing/2014/chart" uri="{C3380CC4-5D6E-409C-BE32-E72D297353CC}">
              <c16:uniqueId val="{00000002-B18F-4D9A-B6DF-9E23BAFE21D9}"/>
            </c:ext>
          </c:extLst>
        </c:ser>
        <c:ser>
          <c:idx val="1"/>
          <c:order val="3"/>
          <c:tx>
            <c:strRef>
              <c:f>'Ramune table'!$K$23</c:f>
              <c:strCache>
                <c:ptCount val="1"/>
                <c:pt idx="0">
                  <c:v>GDDR6</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table'!$K$24:$K$45</c:f>
              <c:numCache>
                <c:formatCode>General</c:formatCode>
                <c:ptCount val="22"/>
                <c:pt idx="2">
                  <c:v>96</c:v>
                </c:pt>
                <c:pt idx="3">
                  <c:v>96</c:v>
                </c:pt>
                <c:pt idx="4">
                  <c:v>1152</c:v>
                </c:pt>
                <c:pt idx="5">
                  <c:v>1152</c:v>
                </c:pt>
              </c:numCache>
            </c:numRef>
          </c:yVal>
          <c:smooth val="0"/>
          <c:extLst>
            <c:ext xmlns:c16="http://schemas.microsoft.com/office/drawing/2014/chart" uri="{C3380CC4-5D6E-409C-BE32-E72D297353CC}">
              <c16:uniqueId val="{00000003-B18F-4D9A-B6DF-9E23BAFE21D9}"/>
            </c:ext>
          </c:extLst>
        </c:ser>
        <c:ser>
          <c:idx val="3"/>
          <c:order val="4"/>
          <c:tx>
            <c:strRef>
              <c:f>'Ramune table'!$M$23</c:f>
              <c:strCache>
                <c:ptCount val="1"/>
                <c:pt idx="0">
                  <c:v>ADM Gen1</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table'!$M$24:$M$45</c:f>
              <c:numCache>
                <c:formatCode>General</c:formatCode>
                <c:ptCount val="22"/>
                <c:pt idx="10">
                  <c:v>300</c:v>
                </c:pt>
                <c:pt idx="11">
                  <c:v>300</c:v>
                </c:pt>
              </c:numCache>
            </c:numRef>
          </c:yVal>
          <c:smooth val="0"/>
          <c:extLst>
            <c:ext xmlns:c16="http://schemas.microsoft.com/office/drawing/2014/chart" uri="{C3380CC4-5D6E-409C-BE32-E72D297353CC}">
              <c16:uniqueId val="{00000004-B18F-4D9A-B6DF-9E23BAFE21D9}"/>
            </c:ext>
          </c:extLst>
        </c:ser>
        <c:ser>
          <c:idx val="4"/>
          <c:order val="5"/>
          <c:tx>
            <c:strRef>
              <c:f>'Ramune table'!$N$23</c:f>
              <c:strCache>
                <c:ptCount val="1"/>
                <c:pt idx="0">
                  <c:v>ADM Gen2</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table'!$N$24:$N$45</c:f>
              <c:numCache>
                <c:formatCode>General</c:formatCode>
                <c:ptCount val="22"/>
                <c:pt idx="12">
                  <c:v>1024</c:v>
                </c:pt>
                <c:pt idx="13">
                  <c:v>1024</c:v>
                </c:pt>
              </c:numCache>
            </c:numRef>
          </c:yVal>
          <c:smooth val="0"/>
          <c:extLst>
            <c:ext xmlns:c16="http://schemas.microsoft.com/office/drawing/2014/chart" uri="{C3380CC4-5D6E-409C-BE32-E72D297353CC}">
              <c16:uniqueId val="{00000005-B18F-4D9A-B6DF-9E23BAFE21D9}"/>
            </c:ext>
          </c:extLst>
        </c:ser>
        <c:ser>
          <c:idx val="5"/>
          <c:order val="6"/>
          <c:tx>
            <c:strRef>
              <c:f>'Ramune table'!$O$23</c:f>
              <c:strCache>
                <c:ptCount val="1"/>
                <c:pt idx="0">
                  <c:v>4-6 Stacked ADM, 90% efficiency</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table'!$O$24:$O$45</c:f>
              <c:numCache>
                <c:formatCode>General</c:formatCode>
                <c:ptCount val="22"/>
                <c:pt idx="14">
                  <c:v>4096</c:v>
                </c:pt>
                <c:pt idx="15">
                  <c:v>6144</c:v>
                </c:pt>
              </c:numCache>
            </c:numRef>
          </c:yVal>
          <c:smooth val="0"/>
          <c:extLst>
            <c:ext xmlns:c16="http://schemas.microsoft.com/office/drawing/2014/chart" uri="{C3380CC4-5D6E-409C-BE32-E72D297353CC}">
              <c16:uniqueId val="{00000006-B18F-4D9A-B6DF-9E23BAFE21D9}"/>
            </c:ext>
          </c:extLst>
        </c:ser>
        <c:ser>
          <c:idx val="6"/>
          <c:order val="7"/>
          <c:tx>
            <c:strRef>
              <c:f>'Ramune table'!$P$23</c:f>
              <c:strCache>
                <c:ptCount val="1"/>
                <c:pt idx="0">
                  <c:v>HBM3</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table'!$P$24:$P$45</c:f>
              <c:numCache>
                <c:formatCode>General</c:formatCode>
                <c:ptCount val="22"/>
                <c:pt idx="16">
                  <c:v>614</c:v>
                </c:pt>
                <c:pt idx="17">
                  <c:v>614</c:v>
                </c:pt>
                <c:pt idx="18">
                  <c:v>2456</c:v>
                </c:pt>
                <c:pt idx="19">
                  <c:v>2456</c:v>
                </c:pt>
                <c:pt idx="20">
                  <c:v>3684</c:v>
                </c:pt>
                <c:pt idx="21">
                  <c:v>3684</c:v>
                </c:pt>
              </c:numCache>
            </c:numRef>
          </c:yVal>
          <c:smooth val="0"/>
          <c:extLst>
            <c:ext xmlns:c16="http://schemas.microsoft.com/office/drawing/2014/chart" uri="{C3380CC4-5D6E-409C-BE32-E72D297353CC}">
              <c16:uniqueId val="{00000007-B18F-4D9A-B6DF-9E23BAFE21D9}"/>
            </c:ext>
          </c:extLst>
        </c:ser>
        <c:dLbls>
          <c:showLegendKey val="0"/>
          <c:showVal val="0"/>
          <c:showCatName val="0"/>
          <c:showSerName val="0"/>
          <c:showPercent val="0"/>
          <c:showBubbleSize val="0"/>
        </c:dLbls>
        <c:axId val="1036785864"/>
        <c:axId val="1036784224"/>
      </c:scatterChart>
      <c:valAx>
        <c:axId val="1036785864"/>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6784224"/>
        <c:crosses val="autoZero"/>
        <c:crossBetween val="midCat"/>
      </c:valAx>
      <c:valAx>
        <c:axId val="1036784224"/>
        <c:scaling>
          <c:logBase val="10"/>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6785864"/>
        <c:crossesAt val="0.1"/>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BW</a:t>
            </a:r>
            <a:r>
              <a:rPr lang="en-US" sz="1600" baseline="0"/>
              <a:t> vs Capacity for various Memory Devices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9"/>
          <c:order val="1"/>
          <c:tx>
            <c:strRef>
              <c:f>Granularity!$B$9</c:f>
              <c:strCache>
                <c:ptCount val="1"/>
                <c:pt idx="0">
                  <c:v>DDR4</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f>Granularity!$K$9</c:f>
              <c:numCache>
                <c:formatCode>General</c:formatCode>
                <c:ptCount val="1"/>
                <c:pt idx="0">
                  <c:v>2</c:v>
                </c:pt>
              </c:numCache>
            </c:numRef>
          </c:xVal>
          <c:yVal>
            <c:numRef>
              <c:f>Granularity!$J$9</c:f>
              <c:numCache>
                <c:formatCode>General</c:formatCode>
                <c:ptCount val="1"/>
                <c:pt idx="0">
                  <c:v>3.2</c:v>
                </c:pt>
              </c:numCache>
            </c:numRef>
          </c:yVal>
          <c:smooth val="0"/>
          <c:extLst>
            <c:ext xmlns:c16="http://schemas.microsoft.com/office/drawing/2014/chart" uri="{C3380CC4-5D6E-409C-BE32-E72D297353CC}">
              <c16:uniqueId val="{00000000-C884-49D6-93CD-615025D79D3D}"/>
            </c:ext>
          </c:extLst>
        </c:ser>
        <c:ser>
          <c:idx val="10"/>
          <c:order val="2"/>
          <c:tx>
            <c:strRef>
              <c:f>Granularity!$B$17</c:f>
              <c:strCache>
                <c:ptCount val="1"/>
                <c:pt idx="0">
                  <c:v>LPDDR5 x16</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f>Granularity!$K$17</c:f>
              <c:numCache>
                <c:formatCode>General</c:formatCode>
                <c:ptCount val="1"/>
                <c:pt idx="0">
                  <c:v>2</c:v>
                </c:pt>
              </c:numCache>
            </c:numRef>
          </c:xVal>
          <c:yVal>
            <c:numRef>
              <c:f>Granularity!$J$17</c:f>
              <c:numCache>
                <c:formatCode>General</c:formatCode>
                <c:ptCount val="1"/>
                <c:pt idx="0">
                  <c:v>10</c:v>
                </c:pt>
              </c:numCache>
            </c:numRef>
          </c:yVal>
          <c:smooth val="0"/>
          <c:extLst>
            <c:ext xmlns:c16="http://schemas.microsoft.com/office/drawing/2014/chart" uri="{C3380CC4-5D6E-409C-BE32-E72D297353CC}">
              <c16:uniqueId val="{00000001-C884-49D6-93CD-615025D79D3D}"/>
            </c:ext>
          </c:extLst>
        </c:ser>
        <c:ser>
          <c:idx val="3"/>
          <c:order val="3"/>
          <c:tx>
            <c:strRef>
              <c:f>Granularity!$B$21</c:f>
              <c:strCache>
                <c:ptCount val="1"/>
                <c:pt idx="0">
                  <c:v>GDDR6 8Gb 18GT/s</c:v>
                </c:pt>
              </c:strCache>
            </c:strRef>
          </c:tx>
          <c:spPr>
            <a:ln w="25400" cap="rnd">
              <a:noFill/>
              <a:round/>
            </a:ln>
            <a:effectLst/>
          </c:spPr>
          <c:marker>
            <c:symbol val="circle"/>
            <c:size val="5"/>
            <c:spPr>
              <a:solidFill>
                <a:schemeClr val="accent4"/>
              </a:solidFill>
              <a:ln w="9525">
                <a:solidFill>
                  <a:schemeClr val="accent4"/>
                </a:solidFill>
              </a:ln>
              <a:effectLst/>
            </c:spPr>
          </c:marker>
          <c:xVal>
            <c:numRef>
              <c:f>Granularity!$K$21</c:f>
              <c:numCache>
                <c:formatCode>General</c:formatCode>
                <c:ptCount val="1"/>
                <c:pt idx="0">
                  <c:v>1</c:v>
                </c:pt>
              </c:numCache>
            </c:numRef>
          </c:xVal>
          <c:yVal>
            <c:numRef>
              <c:f>Granularity!$J$21</c:f>
              <c:numCache>
                <c:formatCode>General</c:formatCode>
                <c:ptCount val="1"/>
                <c:pt idx="0">
                  <c:v>72</c:v>
                </c:pt>
              </c:numCache>
            </c:numRef>
          </c:yVal>
          <c:smooth val="0"/>
          <c:extLst>
            <c:ext xmlns:c16="http://schemas.microsoft.com/office/drawing/2014/chart" uri="{C3380CC4-5D6E-409C-BE32-E72D297353CC}">
              <c16:uniqueId val="{00000002-C884-49D6-93CD-615025D79D3D}"/>
            </c:ext>
          </c:extLst>
        </c:ser>
        <c:ser>
          <c:idx val="4"/>
          <c:order val="4"/>
          <c:tx>
            <c:strRef>
              <c:f>Granularity!$B$23</c:f>
              <c:strCache>
                <c:ptCount val="1"/>
                <c:pt idx="0">
                  <c:v>GDDR6 16Gb 18GT/s</c:v>
                </c:pt>
              </c:strCache>
            </c:strRef>
          </c:tx>
          <c:spPr>
            <a:ln w="25400" cap="rnd">
              <a:noFill/>
              <a:round/>
            </a:ln>
            <a:effectLst/>
          </c:spPr>
          <c:marker>
            <c:symbol val="circle"/>
            <c:size val="5"/>
            <c:spPr>
              <a:solidFill>
                <a:schemeClr val="accent5"/>
              </a:solidFill>
              <a:ln w="9525">
                <a:solidFill>
                  <a:schemeClr val="accent5"/>
                </a:solidFill>
              </a:ln>
              <a:effectLst/>
            </c:spPr>
          </c:marker>
          <c:xVal>
            <c:numRef>
              <c:f>Granularity!$K$23</c:f>
              <c:numCache>
                <c:formatCode>General</c:formatCode>
                <c:ptCount val="1"/>
                <c:pt idx="0">
                  <c:v>2</c:v>
                </c:pt>
              </c:numCache>
            </c:numRef>
          </c:xVal>
          <c:yVal>
            <c:numRef>
              <c:f>Granularity!$J$23</c:f>
              <c:numCache>
                <c:formatCode>General</c:formatCode>
                <c:ptCount val="1"/>
                <c:pt idx="0">
                  <c:v>72</c:v>
                </c:pt>
              </c:numCache>
            </c:numRef>
          </c:yVal>
          <c:smooth val="0"/>
          <c:extLst>
            <c:ext xmlns:c16="http://schemas.microsoft.com/office/drawing/2014/chart" uri="{C3380CC4-5D6E-409C-BE32-E72D297353CC}">
              <c16:uniqueId val="{00000003-C884-49D6-93CD-615025D79D3D}"/>
            </c:ext>
          </c:extLst>
        </c:ser>
        <c:ser>
          <c:idx val="6"/>
          <c:order val="6"/>
          <c:tx>
            <c:strRef>
              <c:f>Granularity!$B$29</c:f>
              <c:strCache>
                <c:ptCount val="1"/>
                <c:pt idx="0">
                  <c:v>HBM2e 4hi</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Granularity!$K$29</c:f>
              <c:numCache>
                <c:formatCode>General</c:formatCode>
                <c:ptCount val="1"/>
                <c:pt idx="0">
                  <c:v>8</c:v>
                </c:pt>
              </c:numCache>
            </c:numRef>
          </c:xVal>
          <c:yVal>
            <c:numRef>
              <c:f>Granularity!$J$29</c:f>
              <c:numCache>
                <c:formatCode>General</c:formatCode>
                <c:ptCount val="1"/>
                <c:pt idx="0">
                  <c:v>358.4</c:v>
                </c:pt>
              </c:numCache>
            </c:numRef>
          </c:yVal>
          <c:smooth val="0"/>
          <c:extLst>
            <c:ext xmlns:c16="http://schemas.microsoft.com/office/drawing/2014/chart" uri="{C3380CC4-5D6E-409C-BE32-E72D297353CC}">
              <c16:uniqueId val="{00000004-C884-49D6-93CD-615025D79D3D}"/>
            </c:ext>
          </c:extLst>
        </c:ser>
        <c:ser>
          <c:idx val="7"/>
          <c:order val="7"/>
          <c:tx>
            <c:strRef>
              <c:f>Granularity!$B$30</c:f>
              <c:strCache>
                <c:ptCount val="1"/>
                <c:pt idx="0">
                  <c:v>HBM2e 8hi</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Granularity!$K$30</c:f>
              <c:numCache>
                <c:formatCode>General</c:formatCode>
                <c:ptCount val="1"/>
                <c:pt idx="0">
                  <c:v>16</c:v>
                </c:pt>
              </c:numCache>
            </c:numRef>
          </c:xVal>
          <c:yVal>
            <c:numRef>
              <c:f>Granularity!$J$30</c:f>
              <c:numCache>
                <c:formatCode>General</c:formatCode>
                <c:ptCount val="1"/>
                <c:pt idx="0">
                  <c:v>358.4</c:v>
                </c:pt>
              </c:numCache>
            </c:numRef>
          </c:yVal>
          <c:smooth val="0"/>
          <c:extLst>
            <c:ext xmlns:c16="http://schemas.microsoft.com/office/drawing/2014/chart" uri="{C3380CC4-5D6E-409C-BE32-E72D297353CC}">
              <c16:uniqueId val="{00000005-C884-49D6-93CD-615025D79D3D}"/>
            </c:ext>
          </c:extLst>
        </c:ser>
        <c:ser>
          <c:idx val="1"/>
          <c:order val="9"/>
          <c:tx>
            <c:strRef>
              <c:f>Granularity!$B$32</c:f>
              <c:strCache>
                <c:ptCount val="1"/>
                <c:pt idx="0">
                  <c:v>HBM3 8hi 4GT/s</c:v>
                </c:pt>
              </c:strCache>
            </c:strRef>
          </c:tx>
          <c:spPr>
            <a:ln w="25400" cap="rnd">
              <a:noFill/>
              <a:round/>
            </a:ln>
            <a:effectLst/>
          </c:spPr>
          <c:marker>
            <c:symbol val="circle"/>
            <c:size val="5"/>
            <c:spPr>
              <a:solidFill>
                <a:schemeClr val="accent2"/>
              </a:solidFill>
              <a:ln w="9525">
                <a:solidFill>
                  <a:schemeClr val="accent2"/>
                </a:solidFill>
              </a:ln>
              <a:effectLst/>
            </c:spPr>
          </c:marker>
          <c:xVal>
            <c:numRef>
              <c:f>Granularity!$K$32</c:f>
              <c:numCache>
                <c:formatCode>General</c:formatCode>
                <c:ptCount val="1"/>
                <c:pt idx="0">
                  <c:v>16</c:v>
                </c:pt>
              </c:numCache>
            </c:numRef>
          </c:xVal>
          <c:yVal>
            <c:numRef>
              <c:f>Granularity!$J$32</c:f>
              <c:numCache>
                <c:formatCode>General</c:formatCode>
                <c:ptCount val="1"/>
                <c:pt idx="0">
                  <c:v>512</c:v>
                </c:pt>
              </c:numCache>
            </c:numRef>
          </c:yVal>
          <c:smooth val="0"/>
          <c:extLst>
            <c:ext xmlns:c16="http://schemas.microsoft.com/office/drawing/2014/chart" uri="{C3380CC4-5D6E-409C-BE32-E72D297353CC}">
              <c16:uniqueId val="{00000006-C884-49D6-93CD-615025D79D3D}"/>
            </c:ext>
          </c:extLst>
        </c:ser>
        <c:ser>
          <c:idx val="2"/>
          <c:order val="10"/>
          <c:tx>
            <c:strRef>
              <c:f>Granularity!$B$33</c:f>
              <c:strCache>
                <c:ptCount val="1"/>
                <c:pt idx="0">
                  <c:v>HBM3 8hi 6.4GT/s</c:v>
                </c:pt>
              </c:strCache>
            </c:strRef>
          </c:tx>
          <c:spPr>
            <a:ln w="25400" cap="rnd">
              <a:noFill/>
              <a:round/>
            </a:ln>
            <a:effectLst/>
          </c:spPr>
          <c:marker>
            <c:symbol val="circle"/>
            <c:size val="5"/>
            <c:spPr>
              <a:solidFill>
                <a:schemeClr val="accent3"/>
              </a:solidFill>
              <a:ln w="9525">
                <a:solidFill>
                  <a:schemeClr val="accent3"/>
                </a:solidFill>
              </a:ln>
              <a:effectLst/>
            </c:spPr>
          </c:marker>
          <c:xVal>
            <c:numRef>
              <c:f>Granularity!$K$33</c:f>
              <c:numCache>
                <c:formatCode>General</c:formatCode>
                <c:ptCount val="1"/>
                <c:pt idx="0">
                  <c:v>16</c:v>
                </c:pt>
              </c:numCache>
            </c:numRef>
          </c:xVal>
          <c:yVal>
            <c:numRef>
              <c:f>Granularity!$J$33</c:f>
              <c:numCache>
                <c:formatCode>General</c:formatCode>
                <c:ptCount val="1"/>
                <c:pt idx="0">
                  <c:v>819.2</c:v>
                </c:pt>
              </c:numCache>
            </c:numRef>
          </c:yVal>
          <c:smooth val="0"/>
          <c:extLst>
            <c:ext xmlns:c16="http://schemas.microsoft.com/office/drawing/2014/chart" uri="{C3380CC4-5D6E-409C-BE32-E72D297353CC}">
              <c16:uniqueId val="{00000007-C884-49D6-93CD-615025D79D3D}"/>
            </c:ext>
          </c:extLst>
        </c:ser>
        <c:dLbls>
          <c:showLegendKey val="0"/>
          <c:showVal val="0"/>
          <c:showCatName val="0"/>
          <c:showSerName val="0"/>
          <c:showPercent val="0"/>
          <c:showBubbleSize val="0"/>
        </c:dLbls>
        <c:axId val="453455352"/>
        <c:axId val="456037800"/>
        <c:extLst>
          <c:ext xmlns:c15="http://schemas.microsoft.com/office/drawing/2012/chart" uri="{02D57815-91ED-43cb-92C2-25804820EDAC}">
            <c15:filteredScatterSeries>
              <c15:ser>
                <c:idx val="0"/>
                <c:order val="0"/>
                <c:tx>
                  <c:strRef>
                    <c:extLst>
                      <c:ext uri="{02D57815-91ED-43cb-92C2-25804820EDAC}">
                        <c15:formulaRef>
                          <c15:sqref>Granularity!$B$5</c15:sqref>
                        </c15:formulaRef>
                      </c:ext>
                    </c:extLst>
                    <c:strCache>
                      <c:ptCount val="1"/>
                      <c:pt idx="0">
                        <c:v>Optane, 32GB</c:v>
                      </c:pt>
                    </c:strCache>
                  </c:strRef>
                </c:tx>
                <c:spPr>
                  <a:ln w="2540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Granularity!$K$5</c15:sqref>
                        </c15:formulaRef>
                      </c:ext>
                    </c:extLst>
                    <c:numCache>
                      <c:formatCode>General</c:formatCode>
                      <c:ptCount val="1"/>
                      <c:pt idx="0">
                        <c:v>32</c:v>
                      </c:pt>
                    </c:numCache>
                  </c:numRef>
                </c:xVal>
                <c:yVal>
                  <c:numRef>
                    <c:extLst>
                      <c:ext uri="{02D57815-91ED-43cb-92C2-25804820EDAC}">
                        <c15:formulaRef>
                          <c15:sqref>Granularity!$J$5</c15:sqref>
                        </c15:formulaRef>
                      </c:ext>
                    </c:extLst>
                    <c:numCache>
                      <c:formatCode>General</c:formatCode>
                      <c:ptCount val="1"/>
                      <c:pt idx="0">
                        <c:v>2</c:v>
                      </c:pt>
                    </c:numCache>
                  </c:numRef>
                </c:yVal>
                <c:smooth val="0"/>
                <c:extLst>
                  <c:ext xmlns:c16="http://schemas.microsoft.com/office/drawing/2014/chart" uri="{C3380CC4-5D6E-409C-BE32-E72D297353CC}">
                    <c16:uniqueId val="{00000008-C884-49D6-93CD-615025D79D3D}"/>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Granularity!$B$27</c15:sqref>
                        </c15:formulaRef>
                      </c:ext>
                    </c:extLst>
                    <c:strCache>
                      <c:ptCount val="1"/>
                      <c:pt idx="0">
                        <c:v>DBM</c:v>
                      </c:pt>
                    </c:strCache>
                  </c:strRef>
                </c:tx>
                <c:spPr>
                  <a:ln w="25400" cap="rnd">
                    <a:no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Granularity!$K$27</c15:sqref>
                        </c15:formulaRef>
                      </c:ext>
                    </c:extLst>
                    <c:numCache>
                      <c:formatCode>General</c:formatCode>
                      <c:ptCount val="1"/>
                      <c:pt idx="0">
                        <c:v>0.5</c:v>
                      </c:pt>
                    </c:numCache>
                  </c:numRef>
                </c:xVal>
                <c:yVal>
                  <c:numRef>
                    <c:extLst xmlns:c15="http://schemas.microsoft.com/office/drawing/2012/chart">
                      <c:ext xmlns:c15="http://schemas.microsoft.com/office/drawing/2012/chart" uri="{02D57815-91ED-43cb-92C2-25804820EDAC}">
                        <c15:formulaRef>
                          <c15:sqref>Granularity!$J$27</c15:sqref>
                        </c15:formulaRef>
                      </c:ext>
                    </c:extLst>
                    <c:numCache>
                      <c:formatCode>General</c:formatCode>
                      <c:ptCount val="1"/>
                      <c:pt idx="0">
                        <c:v>102.4</c:v>
                      </c:pt>
                    </c:numCache>
                  </c:numRef>
                </c:yVal>
                <c:smooth val="0"/>
                <c:extLst xmlns:c15="http://schemas.microsoft.com/office/drawing/2012/chart">
                  <c:ext xmlns:c16="http://schemas.microsoft.com/office/drawing/2014/chart" uri="{C3380CC4-5D6E-409C-BE32-E72D297353CC}">
                    <c16:uniqueId val="{00000009-C884-49D6-93CD-615025D79D3D}"/>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Granularity!$B$35</c15:sqref>
                        </c15:formulaRef>
                      </c:ext>
                    </c:extLst>
                    <c:strCache>
                      <c:ptCount val="1"/>
                      <c:pt idx="0">
                        <c:v>SRG eDRAM</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Granularity!$K$35</c15:sqref>
                        </c15:formulaRef>
                      </c:ext>
                    </c:extLst>
                    <c:numCache>
                      <c:formatCode>General</c:formatCode>
                      <c:ptCount val="1"/>
                      <c:pt idx="0">
                        <c:v>0.125</c:v>
                      </c:pt>
                    </c:numCache>
                  </c:numRef>
                </c:xVal>
                <c:yVal>
                  <c:numRef>
                    <c:extLst xmlns:c15="http://schemas.microsoft.com/office/drawing/2012/chart">
                      <c:ext xmlns:c15="http://schemas.microsoft.com/office/drawing/2012/chart" uri="{02D57815-91ED-43cb-92C2-25804820EDAC}">
                        <c15:formulaRef>
                          <c15:sqref>Granularity!$J$35</c15:sqref>
                        </c15:formulaRef>
                      </c:ext>
                    </c:extLst>
                    <c:numCache>
                      <c:formatCode>General</c:formatCode>
                      <c:ptCount val="1"/>
                      <c:pt idx="0">
                        <c:v>102.4</c:v>
                      </c:pt>
                    </c:numCache>
                  </c:numRef>
                </c:yVal>
                <c:smooth val="0"/>
                <c:extLst xmlns:c15="http://schemas.microsoft.com/office/drawing/2012/chart">
                  <c:ext xmlns:c16="http://schemas.microsoft.com/office/drawing/2014/chart" uri="{C3380CC4-5D6E-409C-BE32-E72D297353CC}">
                    <c16:uniqueId val="{0000000A-C884-49D6-93CD-615025D79D3D}"/>
                  </c:ext>
                </c:extLst>
              </c15:ser>
            </c15:filteredScatterSeries>
          </c:ext>
        </c:extLst>
      </c:scatterChart>
      <c:valAx>
        <c:axId val="453455352"/>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Capacity</a:t>
                </a:r>
                <a:r>
                  <a:rPr lang="en-US" sz="1400" baseline="0"/>
                  <a:t> (GB)</a:t>
                </a:r>
                <a:endParaRPr 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6037800"/>
        <c:crosses val="autoZero"/>
        <c:crossBetween val="midCat"/>
      </c:valAx>
      <c:valAx>
        <c:axId val="45603780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BW (GB/s)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345535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 </a:t>
            </a:r>
            <a:endParaRPr lang="en-US" sz="2000" dirty="0"/>
          </a:p>
        </c:rich>
      </c:tx>
      <c:overlay val="0"/>
      <c:spPr>
        <a:noFill/>
        <a:ln>
          <a:noFill/>
        </a:ln>
        <a:effectLst/>
      </c:spPr>
    </c:title>
    <c:autoTitleDeleted val="0"/>
    <c:plotArea>
      <c:layout/>
      <c:scatterChart>
        <c:scatterStyle val="lineMarker"/>
        <c:varyColors val="0"/>
        <c:ser>
          <c:idx val="2"/>
          <c:order val="0"/>
          <c:tx>
            <c:strRef>
              <c:f>'Ramune table'!$Q$23</c:f>
              <c:strCache>
                <c:ptCount val="1"/>
                <c:pt idx="0">
                  <c:v>LPDDR5</c:v>
                </c:pt>
              </c:strCache>
            </c:strRef>
          </c:tx>
          <c:spPr>
            <a:ln w="19050">
              <a:noFill/>
            </a:ln>
          </c:spPr>
          <c:xVal>
            <c:numRef>
              <c:f>'Ramune table'!$I$24:$I$51</c:f>
              <c:numCache>
                <c:formatCode>General</c:formatCode>
                <c:ptCount val="28"/>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pt idx="22">
                  <c:v>16</c:v>
                </c:pt>
                <c:pt idx="23">
                  <c:v>64</c:v>
                </c:pt>
                <c:pt idx="24">
                  <c:v>32</c:v>
                </c:pt>
                <c:pt idx="25">
                  <c:v>128</c:v>
                </c:pt>
                <c:pt idx="26">
                  <c:v>16</c:v>
                </c:pt>
                <c:pt idx="27">
                  <c:v>64</c:v>
                </c:pt>
              </c:numCache>
            </c:numRef>
          </c:xVal>
          <c:yVal>
            <c:numRef>
              <c:f>'Ramune table'!$Q$24:$Q$51</c:f>
              <c:numCache>
                <c:formatCode>General</c:formatCode>
                <c:ptCount val="28"/>
                <c:pt idx="22">
                  <c:v>134</c:v>
                </c:pt>
                <c:pt idx="23">
                  <c:v>134</c:v>
                </c:pt>
                <c:pt idx="24">
                  <c:v>268</c:v>
                </c:pt>
                <c:pt idx="25">
                  <c:v>268</c:v>
                </c:pt>
              </c:numCache>
            </c:numRef>
          </c:yVal>
          <c:smooth val="0"/>
          <c:extLst>
            <c:ext xmlns:c16="http://schemas.microsoft.com/office/drawing/2014/chart" uri="{C3380CC4-5D6E-409C-BE32-E72D297353CC}">
              <c16:uniqueId val="{00000000-B18F-4D9A-B6DF-9E23BAFE21D9}"/>
            </c:ext>
          </c:extLst>
        </c:ser>
        <c:ser>
          <c:idx val="7"/>
          <c:order val="1"/>
          <c:tx>
            <c:strRef>
              <c:f>'Ramune table'!$R$23</c:f>
              <c:strCache>
                <c:ptCount val="1"/>
                <c:pt idx="0">
                  <c:v>DDR6 DIMM</c:v>
                </c:pt>
              </c:strCache>
            </c:strRef>
          </c:tx>
          <c:spPr>
            <a:ln w="19050">
              <a:noFill/>
            </a:ln>
          </c:spPr>
          <c:xVal>
            <c:numRef>
              <c:f>'Ramune table'!$I$24:$I$53</c:f>
              <c:numCache>
                <c:formatCode>General</c:formatCode>
                <c:ptCount val="30"/>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pt idx="22">
                  <c:v>16</c:v>
                </c:pt>
                <c:pt idx="23">
                  <c:v>64</c:v>
                </c:pt>
                <c:pt idx="24">
                  <c:v>32</c:v>
                </c:pt>
                <c:pt idx="25">
                  <c:v>128</c:v>
                </c:pt>
                <c:pt idx="26">
                  <c:v>16</c:v>
                </c:pt>
                <c:pt idx="27">
                  <c:v>64</c:v>
                </c:pt>
                <c:pt idx="28">
                  <c:v>32</c:v>
                </c:pt>
                <c:pt idx="29">
                  <c:v>128</c:v>
                </c:pt>
              </c:numCache>
            </c:numRef>
          </c:xVal>
          <c:yVal>
            <c:numRef>
              <c:f>'Ramune table'!$R$24:$R$53</c:f>
              <c:numCache>
                <c:formatCode>General</c:formatCode>
                <c:ptCount val="30"/>
                <c:pt idx="26">
                  <c:v>102</c:v>
                </c:pt>
                <c:pt idx="27">
                  <c:v>102</c:v>
                </c:pt>
                <c:pt idx="28">
                  <c:v>204</c:v>
                </c:pt>
                <c:pt idx="29">
                  <c:v>204</c:v>
                </c:pt>
              </c:numCache>
            </c:numRef>
          </c:yVal>
          <c:smooth val="0"/>
          <c:extLst>
            <c:ext xmlns:c16="http://schemas.microsoft.com/office/drawing/2014/chart" uri="{C3380CC4-5D6E-409C-BE32-E72D297353CC}">
              <c16:uniqueId val="{00000001-B18F-4D9A-B6DF-9E23BAFE21D9}"/>
            </c:ext>
          </c:extLst>
        </c:ser>
        <c:ser>
          <c:idx val="0"/>
          <c:order val="2"/>
          <c:tx>
            <c:strRef>
              <c:f>'Ramune table'!$J$23</c:f>
              <c:strCache>
                <c:ptCount val="1"/>
                <c:pt idx="0">
                  <c:v>SRAM</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table'!$J$24:$J$45</c:f>
              <c:numCache>
                <c:formatCode>General</c:formatCode>
                <c:ptCount val="22"/>
                <c:pt idx="0">
                  <c:v>4000</c:v>
                </c:pt>
                <c:pt idx="1">
                  <c:v>4000</c:v>
                </c:pt>
              </c:numCache>
            </c:numRef>
          </c:yVal>
          <c:smooth val="0"/>
          <c:extLst>
            <c:ext xmlns:c16="http://schemas.microsoft.com/office/drawing/2014/chart" uri="{C3380CC4-5D6E-409C-BE32-E72D297353CC}">
              <c16:uniqueId val="{00000002-B18F-4D9A-B6DF-9E23BAFE21D9}"/>
            </c:ext>
          </c:extLst>
        </c:ser>
        <c:ser>
          <c:idx val="1"/>
          <c:order val="3"/>
          <c:tx>
            <c:strRef>
              <c:f>'Ramune table'!$K$23</c:f>
              <c:strCache>
                <c:ptCount val="1"/>
                <c:pt idx="0">
                  <c:v>GDDR6</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table'!$K$24:$K$45</c:f>
              <c:numCache>
                <c:formatCode>General</c:formatCode>
                <c:ptCount val="22"/>
                <c:pt idx="2">
                  <c:v>96</c:v>
                </c:pt>
                <c:pt idx="3">
                  <c:v>96</c:v>
                </c:pt>
                <c:pt idx="4">
                  <c:v>1152</c:v>
                </c:pt>
                <c:pt idx="5">
                  <c:v>1152</c:v>
                </c:pt>
              </c:numCache>
            </c:numRef>
          </c:yVal>
          <c:smooth val="0"/>
          <c:extLst>
            <c:ext xmlns:c16="http://schemas.microsoft.com/office/drawing/2014/chart" uri="{C3380CC4-5D6E-409C-BE32-E72D297353CC}">
              <c16:uniqueId val="{00000003-B18F-4D9A-B6DF-9E23BAFE21D9}"/>
            </c:ext>
          </c:extLst>
        </c:ser>
        <c:ser>
          <c:idx val="3"/>
          <c:order val="4"/>
          <c:tx>
            <c:strRef>
              <c:f>'Ramune table'!$M$23</c:f>
              <c:strCache>
                <c:ptCount val="1"/>
                <c:pt idx="0">
                  <c:v>ADM Gen1</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table'!$M$24:$M$45</c:f>
              <c:numCache>
                <c:formatCode>General</c:formatCode>
                <c:ptCount val="22"/>
                <c:pt idx="10">
                  <c:v>300</c:v>
                </c:pt>
                <c:pt idx="11">
                  <c:v>300</c:v>
                </c:pt>
              </c:numCache>
            </c:numRef>
          </c:yVal>
          <c:smooth val="0"/>
          <c:extLst>
            <c:ext xmlns:c16="http://schemas.microsoft.com/office/drawing/2014/chart" uri="{C3380CC4-5D6E-409C-BE32-E72D297353CC}">
              <c16:uniqueId val="{00000004-B18F-4D9A-B6DF-9E23BAFE21D9}"/>
            </c:ext>
          </c:extLst>
        </c:ser>
        <c:ser>
          <c:idx val="4"/>
          <c:order val="5"/>
          <c:tx>
            <c:strRef>
              <c:f>'Ramune table'!$N$23</c:f>
              <c:strCache>
                <c:ptCount val="1"/>
                <c:pt idx="0">
                  <c:v>ADM Gen2</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table'!$N$24:$N$45</c:f>
              <c:numCache>
                <c:formatCode>General</c:formatCode>
                <c:ptCount val="22"/>
                <c:pt idx="12">
                  <c:v>1024</c:v>
                </c:pt>
                <c:pt idx="13">
                  <c:v>1024</c:v>
                </c:pt>
              </c:numCache>
            </c:numRef>
          </c:yVal>
          <c:smooth val="0"/>
          <c:extLst>
            <c:ext xmlns:c16="http://schemas.microsoft.com/office/drawing/2014/chart" uri="{C3380CC4-5D6E-409C-BE32-E72D297353CC}">
              <c16:uniqueId val="{00000005-B18F-4D9A-B6DF-9E23BAFE21D9}"/>
            </c:ext>
          </c:extLst>
        </c:ser>
        <c:ser>
          <c:idx val="5"/>
          <c:order val="6"/>
          <c:tx>
            <c:strRef>
              <c:f>'Ramune table'!$O$23</c:f>
              <c:strCache>
                <c:ptCount val="1"/>
                <c:pt idx="0">
                  <c:v>4-6 Stacked ADM, 90% efficiency</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table'!$O$24:$O$45</c:f>
              <c:numCache>
                <c:formatCode>General</c:formatCode>
                <c:ptCount val="22"/>
                <c:pt idx="14">
                  <c:v>4096</c:v>
                </c:pt>
                <c:pt idx="15">
                  <c:v>6144</c:v>
                </c:pt>
              </c:numCache>
            </c:numRef>
          </c:yVal>
          <c:smooth val="0"/>
          <c:extLst>
            <c:ext xmlns:c16="http://schemas.microsoft.com/office/drawing/2014/chart" uri="{C3380CC4-5D6E-409C-BE32-E72D297353CC}">
              <c16:uniqueId val="{00000006-B18F-4D9A-B6DF-9E23BAFE21D9}"/>
            </c:ext>
          </c:extLst>
        </c:ser>
        <c:ser>
          <c:idx val="6"/>
          <c:order val="7"/>
          <c:tx>
            <c:strRef>
              <c:f>'Ramune table'!$P$23</c:f>
              <c:strCache>
                <c:ptCount val="1"/>
                <c:pt idx="0">
                  <c:v>HBM3</c:v>
                </c:pt>
              </c:strCache>
            </c:strRef>
          </c:tx>
          <c:spPr>
            <a:ln w="19050">
              <a:noFill/>
            </a:ln>
          </c:spPr>
          <c:xVal>
            <c:numRef>
              <c:f>'Ramune table'!$I$24:$I$45</c:f>
              <c:numCache>
                <c:formatCode>General</c:formatCode>
                <c:ptCount val="22"/>
                <c:pt idx="0">
                  <c:v>0.1</c:v>
                </c:pt>
                <c:pt idx="1">
                  <c:v>0.15</c:v>
                </c:pt>
                <c:pt idx="2">
                  <c:v>1</c:v>
                </c:pt>
                <c:pt idx="3">
                  <c:v>3</c:v>
                </c:pt>
                <c:pt idx="4">
                  <c:v>12</c:v>
                </c:pt>
                <c:pt idx="5">
                  <c:v>36</c:v>
                </c:pt>
                <c:pt idx="6">
                  <c:v>2</c:v>
                </c:pt>
                <c:pt idx="7">
                  <c:v>4</c:v>
                </c:pt>
                <c:pt idx="8">
                  <c:v>8</c:v>
                </c:pt>
                <c:pt idx="9">
                  <c:v>16</c:v>
                </c:pt>
                <c:pt idx="10">
                  <c:v>0.5</c:v>
                </c:pt>
                <c:pt idx="11">
                  <c:v>0.6</c:v>
                </c:pt>
                <c:pt idx="12">
                  <c:v>1</c:v>
                </c:pt>
                <c:pt idx="13">
                  <c:v>1.2</c:v>
                </c:pt>
                <c:pt idx="14">
                  <c:v>3.6</c:v>
                </c:pt>
                <c:pt idx="15">
                  <c:v>5.4</c:v>
                </c:pt>
                <c:pt idx="16">
                  <c:v>8</c:v>
                </c:pt>
                <c:pt idx="17">
                  <c:v>24</c:v>
                </c:pt>
                <c:pt idx="18">
                  <c:v>32</c:v>
                </c:pt>
                <c:pt idx="19">
                  <c:v>96</c:v>
                </c:pt>
                <c:pt idx="20">
                  <c:v>48</c:v>
                </c:pt>
                <c:pt idx="21">
                  <c:v>144</c:v>
                </c:pt>
              </c:numCache>
            </c:numRef>
          </c:xVal>
          <c:yVal>
            <c:numRef>
              <c:f>'Ramune table'!$P$24:$P$45</c:f>
              <c:numCache>
                <c:formatCode>General</c:formatCode>
                <c:ptCount val="22"/>
                <c:pt idx="16">
                  <c:v>614</c:v>
                </c:pt>
                <c:pt idx="17">
                  <c:v>614</c:v>
                </c:pt>
                <c:pt idx="18">
                  <c:v>2456</c:v>
                </c:pt>
                <c:pt idx="19">
                  <c:v>2456</c:v>
                </c:pt>
                <c:pt idx="20">
                  <c:v>3684</c:v>
                </c:pt>
                <c:pt idx="21">
                  <c:v>3684</c:v>
                </c:pt>
              </c:numCache>
            </c:numRef>
          </c:yVal>
          <c:smooth val="0"/>
          <c:extLst>
            <c:ext xmlns:c16="http://schemas.microsoft.com/office/drawing/2014/chart" uri="{C3380CC4-5D6E-409C-BE32-E72D297353CC}">
              <c16:uniqueId val="{00000007-B18F-4D9A-B6DF-9E23BAFE21D9}"/>
            </c:ext>
          </c:extLst>
        </c:ser>
        <c:dLbls>
          <c:showLegendKey val="0"/>
          <c:showVal val="0"/>
          <c:showCatName val="0"/>
          <c:showSerName val="0"/>
          <c:showPercent val="0"/>
          <c:showBubbleSize val="0"/>
        </c:dLbls>
        <c:axId val="1036785864"/>
        <c:axId val="1036784224"/>
      </c:scatterChart>
      <c:valAx>
        <c:axId val="1036785864"/>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6784224"/>
        <c:crosses val="autoZero"/>
        <c:crossBetween val="midCat"/>
      </c:valAx>
      <c:valAx>
        <c:axId val="1036784224"/>
        <c:scaling>
          <c:logBase val="10"/>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6785864"/>
        <c:crossesAt val="0.1"/>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Peak Bandwidth (GB/s)</a:t>
            </a:r>
            <a:r>
              <a:rPr lang="en-US" sz="2000" baseline="0" dirty="0"/>
              <a:t> vs Capacity (GB)</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7"/>
          <c:order val="0"/>
          <c:tx>
            <c:strRef>
              <c:f>'Ramune table'!$P$21</c:f>
              <c:strCache>
                <c:ptCount val="1"/>
                <c:pt idx="0">
                  <c:v>DL Inference</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'Ramune table'!$I$22:$I$40</c:f>
              <c:numCache>
                <c:formatCode>General</c:formatCode>
                <c:ptCount val="19"/>
                <c:pt idx="0">
                  <c:v>0.1</c:v>
                </c:pt>
                <c:pt idx="1">
                  <c:v>0.15</c:v>
                </c:pt>
                <c:pt idx="2">
                  <c:v>0.3</c:v>
                </c:pt>
                <c:pt idx="3">
                  <c:v>1</c:v>
                </c:pt>
                <c:pt idx="4">
                  <c:v>2</c:v>
                </c:pt>
                <c:pt idx="5">
                  <c:v>3</c:v>
                </c:pt>
                <c:pt idx="6">
                  <c:v>2</c:v>
                </c:pt>
                <c:pt idx="7">
                  <c:v>4</c:v>
                </c:pt>
                <c:pt idx="8">
                  <c:v>1</c:v>
                </c:pt>
                <c:pt idx="9">
                  <c:v>1.2</c:v>
                </c:pt>
                <c:pt idx="10">
                  <c:v>4</c:v>
                </c:pt>
                <c:pt idx="11">
                  <c:v>6</c:v>
                </c:pt>
                <c:pt idx="12">
                  <c:v>8</c:v>
                </c:pt>
                <c:pt idx="13">
                  <c:v>20</c:v>
                </c:pt>
                <c:pt idx="14">
                  <c:v>24</c:v>
                </c:pt>
                <c:pt idx="15">
                  <c:v>30</c:v>
                </c:pt>
                <c:pt idx="16">
                  <c:v>64</c:v>
                </c:pt>
                <c:pt idx="17">
                  <c:v>100</c:v>
                </c:pt>
                <c:pt idx="18">
                  <c:v>192</c:v>
                </c:pt>
              </c:numCache>
            </c:numRef>
          </c:xVal>
          <c:yVal>
            <c:numRef>
              <c:f>'Ramune table'!$P$22:$P$40</c:f>
              <c:numCache>
                <c:formatCode>General</c:formatCode>
                <c:ptCount val="19"/>
                <c:pt idx="0">
                  <c:v>500</c:v>
                </c:pt>
                <c:pt idx="1">
                  <c:v>500</c:v>
                </c:pt>
                <c:pt idx="2">
                  <c:v>500</c:v>
                </c:pt>
              </c:numCache>
            </c:numRef>
          </c:yVal>
          <c:smooth val="0"/>
          <c:extLst>
            <c:ext xmlns:c16="http://schemas.microsoft.com/office/drawing/2014/chart" uri="{C3380CC4-5D6E-409C-BE32-E72D297353CC}">
              <c16:uniqueId val="{00000000-B6F3-4736-846E-2B8E21668C04}"/>
            </c:ext>
          </c:extLst>
        </c:ser>
        <c:ser>
          <c:idx val="8"/>
          <c:order val="1"/>
          <c:tx>
            <c:strRef>
              <c:f>'Ramune table'!$Q$21</c:f>
              <c:strCache>
                <c:ptCount val="1"/>
                <c:pt idx="0">
                  <c:v>3D integrated GFX</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f>'Ramune table'!$I$22:$I$40</c:f>
              <c:numCache>
                <c:formatCode>General</c:formatCode>
                <c:ptCount val="19"/>
                <c:pt idx="0">
                  <c:v>0.1</c:v>
                </c:pt>
                <c:pt idx="1">
                  <c:v>0.15</c:v>
                </c:pt>
                <c:pt idx="2">
                  <c:v>0.3</c:v>
                </c:pt>
                <c:pt idx="3">
                  <c:v>1</c:v>
                </c:pt>
                <c:pt idx="4">
                  <c:v>2</c:v>
                </c:pt>
                <c:pt idx="5">
                  <c:v>3</c:v>
                </c:pt>
                <c:pt idx="6">
                  <c:v>2</c:v>
                </c:pt>
                <c:pt idx="7">
                  <c:v>4</c:v>
                </c:pt>
                <c:pt idx="8">
                  <c:v>1</c:v>
                </c:pt>
                <c:pt idx="9">
                  <c:v>1.2</c:v>
                </c:pt>
                <c:pt idx="10">
                  <c:v>4</c:v>
                </c:pt>
                <c:pt idx="11">
                  <c:v>6</c:v>
                </c:pt>
                <c:pt idx="12">
                  <c:v>8</c:v>
                </c:pt>
                <c:pt idx="13">
                  <c:v>20</c:v>
                </c:pt>
                <c:pt idx="14">
                  <c:v>24</c:v>
                </c:pt>
                <c:pt idx="15">
                  <c:v>30</c:v>
                </c:pt>
                <c:pt idx="16">
                  <c:v>64</c:v>
                </c:pt>
                <c:pt idx="17">
                  <c:v>100</c:v>
                </c:pt>
                <c:pt idx="18">
                  <c:v>192</c:v>
                </c:pt>
              </c:numCache>
            </c:numRef>
          </c:xVal>
          <c:yVal>
            <c:numRef>
              <c:f>'Ramune table'!$Q$22:$Q$40</c:f>
              <c:numCache>
                <c:formatCode>General</c:formatCode>
                <c:ptCount val="19"/>
                <c:pt idx="3">
                  <c:v>500</c:v>
                </c:pt>
              </c:numCache>
            </c:numRef>
          </c:yVal>
          <c:smooth val="0"/>
          <c:extLst>
            <c:ext xmlns:c16="http://schemas.microsoft.com/office/drawing/2014/chart" uri="{C3380CC4-5D6E-409C-BE32-E72D297353CC}">
              <c16:uniqueId val="{00000001-B6F3-4736-846E-2B8E21668C04}"/>
            </c:ext>
          </c:extLst>
        </c:ser>
        <c:ser>
          <c:idx val="9"/>
          <c:order val="2"/>
          <c:tx>
            <c:strRef>
              <c:f>'Ramune table'!$R$21</c:f>
              <c:strCache>
                <c:ptCount val="1"/>
                <c:pt idx="0">
                  <c:v>3D discrete GFX</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f>'Ramune table'!$I$22:$I$40</c:f>
              <c:numCache>
                <c:formatCode>General</c:formatCode>
                <c:ptCount val="19"/>
                <c:pt idx="0">
                  <c:v>0.1</c:v>
                </c:pt>
                <c:pt idx="1">
                  <c:v>0.15</c:v>
                </c:pt>
                <c:pt idx="2">
                  <c:v>0.3</c:v>
                </c:pt>
                <c:pt idx="3">
                  <c:v>1</c:v>
                </c:pt>
                <c:pt idx="4">
                  <c:v>2</c:v>
                </c:pt>
                <c:pt idx="5">
                  <c:v>3</c:v>
                </c:pt>
                <c:pt idx="6">
                  <c:v>2</c:v>
                </c:pt>
                <c:pt idx="7">
                  <c:v>4</c:v>
                </c:pt>
                <c:pt idx="8">
                  <c:v>1</c:v>
                </c:pt>
                <c:pt idx="9">
                  <c:v>1.2</c:v>
                </c:pt>
                <c:pt idx="10">
                  <c:v>4</c:v>
                </c:pt>
                <c:pt idx="11">
                  <c:v>6</c:v>
                </c:pt>
                <c:pt idx="12">
                  <c:v>8</c:v>
                </c:pt>
                <c:pt idx="13">
                  <c:v>20</c:v>
                </c:pt>
                <c:pt idx="14">
                  <c:v>24</c:v>
                </c:pt>
                <c:pt idx="15">
                  <c:v>30</c:v>
                </c:pt>
                <c:pt idx="16">
                  <c:v>64</c:v>
                </c:pt>
                <c:pt idx="17">
                  <c:v>100</c:v>
                </c:pt>
                <c:pt idx="18">
                  <c:v>192</c:v>
                </c:pt>
              </c:numCache>
            </c:numRef>
          </c:xVal>
          <c:yVal>
            <c:numRef>
              <c:f>'Ramune table'!$R$22:$R$40</c:f>
              <c:numCache>
                <c:formatCode>General</c:formatCode>
                <c:ptCount val="19"/>
                <c:pt idx="3">
                  <c:v>1000</c:v>
                </c:pt>
                <c:pt idx="4">
                  <c:v>1000</c:v>
                </c:pt>
              </c:numCache>
            </c:numRef>
          </c:yVal>
          <c:smooth val="0"/>
          <c:extLst>
            <c:ext xmlns:c16="http://schemas.microsoft.com/office/drawing/2014/chart" uri="{C3380CC4-5D6E-409C-BE32-E72D297353CC}">
              <c16:uniqueId val="{00000002-B6F3-4736-846E-2B8E21668C04}"/>
            </c:ext>
          </c:extLst>
        </c:ser>
        <c:ser>
          <c:idx val="10"/>
          <c:order val="3"/>
          <c:tx>
            <c:strRef>
              <c:f>'Ramune table'!$S$21</c:f>
              <c:strCache>
                <c:ptCount val="1"/>
                <c:pt idx="0">
                  <c:v>Client 2LM</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f>'Ramune table'!$I$22:$I$40</c:f>
              <c:numCache>
                <c:formatCode>General</c:formatCode>
                <c:ptCount val="19"/>
                <c:pt idx="0">
                  <c:v>0.1</c:v>
                </c:pt>
                <c:pt idx="1">
                  <c:v>0.15</c:v>
                </c:pt>
                <c:pt idx="2">
                  <c:v>0.3</c:v>
                </c:pt>
                <c:pt idx="3">
                  <c:v>1</c:v>
                </c:pt>
                <c:pt idx="4">
                  <c:v>2</c:v>
                </c:pt>
                <c:pt idx="5">
                  <c:v>3</c:v>
                </c:pt>
                <c:pt idx="6">
                  <c:v>2</c:v>
                </c:pt>
                <c:pt idx="7">
                  <c:v>4</c:v>
                </c:pt>
                <c:pt idx="8">
                  <c:v>1</c:v>
                </c:pt>
                <c:pt idx="9">
                  <c:v>1.2</c:v>
                </c:pt>
                <c:pt idx="10">
                  <c:v>4</c:v>
                </c:pt>
                <c:pt idx="11">
                  <c:v>6</c:v>
                </c:pt>
                <c:pt idx="12">
                  <c:v>8</c:v>
                </c:pt>
                <c:pt idx="13">
                  <c:v>20</c:v>
                </c:pt>
                <c:pt idx="14">
                  <c:v>24</c:v>
                </c:pt>
                <c:pt idx="15">
                  <c:v>30</c:v>
                </c:pt>
                <c:pt idx="16">
                  <c:v>64</c:v>
                </c:pt>
                <c:pt idx="17">
                  <c:v>100</c:v>
                </c:pt>
                <c:pt idx="18">
                  <c:v>192</c:v>
                </c:pt>
              </c:numCache>
            </c:numRef>
          </c:xVal>
          <c:yVal>
            <c:numRef>
              <c:f>'Ramune table'!$S$22:$S$40</c:f>
              <c:numCache>
                <c:formatCode>General</c:formatCode>
                <c:ptCount val="19"/>
                <c:pt idx="10">
                  <c:v>300</c:v>
                </c:pt>
                <c:pt idx="11">
                  <c:v>300</c:v>
                </c:pt>
                <c:pt idx="12">
                  <c:v>300</c:v>
                </c:pt>
              </c:numCache>
            </c:numRef>
          </c:yVal>
          <c:smooth val="0"/>
          <c:extLst>
            <c:ext xmlns:c16="http://schemas.microsoft.com/office/drawing/2014/chart" uri="{C3380CC4-5D6E-409C-BE32-E72D297353CC}">
              <c16:uniqueId val="{00000003-B6F3-4736-846E-2B8E21668C04}"/>
            </c:ext>
          </c:extLst>
        </c:ser>
        <c:ser>
          <c:idx val="11"/>
          <c:order val="4"/>
          <c:tx>
            <c:strRef>
              <c:f>'Ramune table'!$T$21</c:f>
              <c:strCache>
                <c:ptCount val="1"/>
                <c:pt idx="0">
                  <c:v>DL training</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f>'Ramune table'!$I$22:$I$40</c:f>
              <c:numCache>
                <c:formatCode>General</c:formatCode>
                <c:ptCount val="19"/>
                <c:pt idx="0">
                  <c:v>0.1</c:v>
                </c:pt>
                <c:pt idx="1">
                  <c:v>0.15</c:v>
                </c:pt>
                <c:pt idx="2">
                  <c:v>0.3</c:v>
                </c:pt>
                <c:pt idx="3">
                  <c:v>1</c:v>
                </c:pt>
                <c:pt idx="4">
                  <c:v>2</c:v>
                </c:pt>
                <c:pt idx="5">
                  <c:v>3</c:v>
                </c:pt>
                <c:pt idx="6">
                  <c:v>2</c:v>
                </c:pt>
                <c:pt idx="7">
                  <c:v>4</c:v>
                </c:pt>
                <c:pt idx="8">
                  <c:v>1</c:v>
                </c:pt>
                <c:pt idx="9">
                  <c:v>1.2</c:v>
                </c:pt>
                <c:pt idx="10">
                  <c:v>4</c:v>
                </c:pt>
                <c:pt idx="11">
                  <c:v>6</c:v>
                </c:pt>
                <c:pt idx="12">
                  <c:v>8</c:v>
                </c:pt>
                <c:pt idx="13">
                  <c:v>20</c:v>
                </c:pt>
                <c:pt idx="14">
                  <c:v>24</c:v>
                </c:pt>
                <c:pt idx="15">
                  <c:v>30</c:v>
                </c:pt>
                <c:pt idx="16">
                  <c:v>64</c:v>
                </c:pt>
                <c:pt idx="17">
                  <c:v>100</c:v>
                </c:pt>
                <c:pt idx="18">
                  <c:v>192</c:v>
                </c:pt>
              </c:numCache>
            </c:numRef>
          </c:xVal>
          <c:yVal>
            <c:numRef>
              <c:f>'Ramune table'!$T$22:$T$40</c:f>
              <c:numCache>
                <c:formatCode>General</c:formatCode>
                <c:ptCount val="19"/>
                <c:pt idx="13">
                  <c:v>4000</c:v>
                </c:pt>
                <c:pt idx="14">
                  <c:v>4000</c:v>
                </c:pt>
                <c:pt idx="15">
                  <c:v>4000</c:v>
                </c:pt>
              </c:numCache>
            </c:numRef>
          </c:yVal>
          <c:smooth val="0"/>
          <c:extLst>
            <c:ext xmlns:c16="http://schemas.microsoft.com/office/drawing/2014/chart" uri="{C3380CC4-5D6E-409C-BE32-E72D297353CC}">
              <c16:uniqueId val="{00000004-B6F3-4736-846E-2B8E21668C04}"/>
            </c:ext>
          </c:extLst>
        </c:ser>
        <c:ser>
          <c:idx val="12"/>
          <c:order val="5"/>
          <c:tx>
            <c:strRef>
              <c:f>'Ramune table'!$U$21</c:f>
              <c:strCache>
                <c:ptCount val="1"/>
                <c:pt idx="0">
                  <c:v>HPC/DL recommendation</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f>'Ramune table'!$I$22:$I$40</c:f>
              <c:numCache>
                <c:formatCode>General</c:formatCode>
                <c:ptCount val="19"/>
                <c:pt idx="0">
                  <c:v>0.1</c:v>
                </c:pt>
                <c:pt idx="1">
                  <c:v>0.15</c:v>
                </c:pt>
                <c:pt idx="2">
                  <c:v>0.3</c:v>
                </c:pt>
                <c:pt idx="3">
                  <c:v>1</c:v>
                </c:pt>
                <c:pt idx="4">
                  <c:v>2</c:v>
                </c:pt>
                <c:pt idx="5">
                  <c:v>3</c:v>
                </c:pt>
                <c:pt idx="6">
                  <c:v>2</c:v>
                </c:pt>
                <c:pt idx="7">
                  <c:v>4</c:v>
                </c:pt>
                <c:pt idx="8">
                  <c:v>1</c:v>
                </c:pt>
                <c:pt idx="9">
                  <c:v>1.2</c:v>
                </c:pt>
                <c:pt idx="10">
                  <c:v>4</c:v>
                </c:pt>
                <c:pt idx="11">
                  <c:v>6</c:v>
                </c:pt>
                <c:pt idx="12">
                  <c:v>8</c:v>
                </c:pt>
                <c:pt idx="13">
                  <c:v>20</c:v>
                </c:pt>
                <c:pt idx="14">
                  <c:v>24</c:v>
                </c:pt>
                <c:pt idx="15">
                  <c:v>30</c:v>
                </c:pt>
                <c:pt idx="16">
                  <c:v>64</c:v>
                </c:pt>
                <c:pt idx="17">
                  <c:v>100</c:v>
                </c:pt>
                <c:pt idx="18">
                  <c:v>192</c:v>
                </c:pt>
              </c:numCache>
            </c:numRef>
          </c:xVal>
          <c:yVal>
            <c:numRef>
              <c:f>'Ramune table'!$U$22:$U$40</c:f>
              <c:numCache>
                <c:formatCode>General</c:formatCode>
                <c:ptCount val="19"/>
                <c:pt idx="16">
                  <c:v>1500</c:v>
                </c:pt>
                <c:pt idx="17">
                  <c:v>1500</c:v>
                </c:pt>
              </c:numCache>
            </c:numRef>
          </c:yVal>
          <c:smooth val="0"/>
          <c:extLst>
            <c:ext xmlns:c16="http://schemas.microsoft.com/office/drawing/2014/chart" uri="{C3380CC4-5D6E-409C-BE32-E72D297353CC}">
              <c16:uniqueId val="{00000005-B6F3-4736-846E-2B8E21668C04}"/>
            </c:ext>
          </c:extLst>
        </c:ser>
        <c:dLbls>
          <c:showLegendKey val="0"/>
          <c:showVal val="0"/>
          <c:showCatName val="0"/>
          <c:showSerName val="0"/>
          <c:showPercent val="0"/>
          <c:showBubbleSize val="0"/>
        </c:dLbls>
        <c:axId val="1036785864"/>
        <c:axId val="1036784224"/>
      </c:scatterChart>
      <c:valAx>
        <c:axId val="1036785864"/>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6784224"/>
        <c:crosses val="autoZero"/>
        <c:crossBetween val="midCat"/>
      </c:valAx>
      <c:valAx>
        <c:axId val="1036784224"/>
        <c:scaling>
          <c:logBase val="10"/>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6785864"/>
        <c:crossesAt val="0.1"/>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Arial" panose="020B0604020202020204" pitchFamily="34" charset="0"/>
              </a:rPr>
              <a:pPr/>
              <a:t>7/21/2020</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Arial" panose="020B0604020202020204" pitchFamily="34" charset="0"/>
              </a:rPr>
              <a:pPr/>
              <a:t>‹#›</a:t>
            </a:fld>
            <a:endParaRPr lang="en-US">
              <a:latin typeface="Arial" panose="020B0604020202020204" pitchFamily="34" charset="0"/>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ED7FC5FE-6F0D-D34A-8EE6-C95B4F5F4DC8}" type="datetimeFigureOut">
              <a:rPr lang="en-US" smtClean="0"/>
              <a:pPr/>
              <a:t>7/21/2020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D61C8689-8455-3546-ADF9-3B7273760F66}" type="slidenum">
              <a:rPr lang="en-US" smtClean="0"/>
              <a:pPr/>
              <a:t>‹#›</a:t>
            </a:fld>
            <a:endParaRPr lang="en-US"/>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614477" rtl="0" eaLnBrk="1" latinLnBrk="0" hangingPunct="1">
      <a:defRPr sz="1613" kern="1200">
        <a:solidFill>
          <a:schemeClr val="tx1"/>
        </a:solidFill>
        <a:latin typeface="Arial" panose="020B0604020202020204" pitchFamily="34" charset="0"/>
        <a:ea typeface="+mn-ea"/>
        <a:cs typeface="+mn-cs"/>
      </a:defRPr>
    </a:lvl1pPr>
    <a:lvl2pPr marL="614477" algn="l" defTabSz="614477" rtl="0" eaLnBrk="1" latinLnBrk="0" hangingPunct="1">
      <a:defRPr sz="1613" kern="1200">
        <a:solidFill>
          <a:schemeClr val="tx1"/>
        </a:solidFill>
        <a:latin typeface="Arial" panose="020B0604020202020204" pitchFamily="34" charset="0"/>
        <a:ea typeface="+mn-ea"/>
        <a:cs typeface="+mn-cs"/>
      </a:defRPr>
    </a:lvl2pPr>
    <a:lvl3pPr marL="1228954" algn="l" defTabSz="614477" rtl="0" eaLnBrk="1" latinLnBrk="0" hangingPunct="1">
      <a:defRPr sz="1613" kern="1200">
        <a:solidFill>
          <a:schemeClr val="tx1"/>
        </a:solidFill>
        <a:latin typeface="Arial" panose="020B0604020202020204" pitchFamily="34" charset="0"/>
        <a:ea typeface="+mn-ea"/>
        <a:cs typeface="+mn-cs"/>
      </a:defRPr>
    </a:lvl3pPr>
    <a:lvl4pPr marL="1843430" algn="l" defTabSz="614477" rtl="0" eaLnBrk="1" latinLnBrk="0" hangingPunct="1">
      <a:defRPr sz="1613" kern="1200">
        <a:solidFill>
          <a:schemeClr val="tx1"/>
        </a:solidFill>
        <a:latin typeface="Arial" panose="020B0604020202020204" pitchFamily="34" charset="0"/>
        <a:ea typeface="+mn-ea"/>
        <a:cs typeface="+mn-cs"/>
      </a:defRPr>
    </a:lvl4pPr>
    <a:lvl5pPr marL="2457907" algn="l" defTabSz="614477" rtl="0" eaLnBrk="1" latinLnBrk="0" hangingPunct="1">
      <a:defRPr sz="1613" kern="1200">
        <a:solidFill>
          <a:schemeClr val="tx1"/>
        </a:solidFill>
        <a:latin typeface="Arial" panose="020B0604020202020204" pitchFamily="34" charset="0"/>
        <a:ea typeface="+mn-ea"/>
        <a:cs typeface="+mn-cs"/>
      </a:defRPr>
    </a:lvl5pPr>
    <a:lvl6pPr marL="3072384" algn="l" defTabSz="614477" rtl="0" eaLnBrk="1" latinLnBrk="0" hangingPunct="1">
      <a:defRPr sz="1613" kern="1200">
        <a:solidFill>
          <a:schemeClr val="tx1"/>
        </a:solidFill>
        <a:latin typeface="+mn-lt"/>
        <a:ea typeface="+mn-ea"/>
        <a:cs typeface="+mn-cs"/>
      </a:defRPr>
    </a:lvl6pPr>
    <a:lvl7pPr marL="3686861" algn="l" defTabSz="614477" rtl="0" eaLnBrk="1" latinLnBrk="0" hangingPunct="1">
      <a:defRPr sz="1613" kern="1200">
        <a:solidFill>
          <a:schemeClr val="tx1"/>
        </a:solidFill>
        <a:latin typeface="+mn-lt"/>
        <a:ea typeface="+mn-ea"/>
        <a:cs typeface="+mn-cs"/>
      </a:defRPr>
    </a:lvl7pPr>
    <a:lvl8pPr marL="4301338" algn="l" defTabSz="614477" rtl="0" eaLnBrk="1" latinLnBrk="0" hangingPunct="1">
      <a:defRPr sz="1613" kern="1200">
        <a:solidFill>
          <a:schemeClr val="tx1"/>
        </a:solidFill>
        <a:latin typeface="+mn-lt"/>
        <a:ea typeface="+mn-ea"/>
        <a:cs typeface="+mn-cs"/>
      </a:defRPr>
    </a:lvl8pPr>
    <a:lvl9pPr marL="4915814" algn="l" defTabSz="614477"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vivek.k.rajan@intel.co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mailto:adel.a.elsherbini@intel.com" TargetMode="External"/><Relationship Id="rId5" Type="http://schemas.openxmlformats.org/officeDocument/2006/relationships/hyperlink" Target="mailto:nick.kuhlman@intel.com" TargetMode="External"/><Relationship Id="rId4" Type="http://schemas.openxmlformats.org/officeDocument/2006/relationships/hyperlink" Target="mailto:ramune.nagisetty@intel.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1C8689-8455-3546-ADF9-3B7273760F66}" type="slidenum">
              <a:rPr lang="en-US" smtClean="0"/>
              <a:pPr/>
              <a:t>1</a:t>
            </a:fld>
            <a:endParaRPr lang="en-US"/>
          </a:p>
        </p:txBody>
      </p:sp>
    </p:spTree>
    <p:extLst>
      <p:ext uri="{BB962C8B-B14F-4D97-AF65-F5344CB8AC3E}">
        <p14:creationId xmlns:p14="http://schemas.microsoft.com/office/powerpoint/2010/main" val="136054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Convert MTL to a shell only reference design</a:t>
            </a:r>
          </a:p>
          <a:p>
            <a:endParaRPr lang="en-US" dirty="0"/>
          </a:p>
          <a:p>
            <a:r>
              <a:rPr lang="en-US" sz="1800" kern="1200" dirty="0">
                <a:solidFill>
                  <a:schemeClr val="tx1"/>
                </a:solidFill>
                <a:effectLst/>
                <a:latin typeface="Arial" panose="020B0604020202020204" pitchFamily="34" charset="0"/>
                <a:ea typeface="+mn-ea"/>
                <a:cs typeface="+mn-cs"/>
              </a:rPr>
              <a:t> </a:t>
            </a:r>
          </a:p>
          <a:p>
            <a:pPr lvl="2"/>
            <a:r>
              <a:rPr lang="en-US" sz="1800" kern="1200" dirty="0">
                <a:solidFill>
                  <a:schemeClr val="tx1"/>
                </a:solidFill>
                <a:effectLst/>
                <a:latin typeface="Arial" panose="020B0604020202020204" pitchFamily="34" charset="0"/>
                <a:ea typeface="+mn-ea"/>
                <a:cs typeface="+mn-cs"/>
              </a:rPr>
              <a:t>path clearing PDK/TFM/etc.? </a:t>
            </a:r>
          </a:p>
          <a:p>
            <a:pPr lvl="2"/>
            <a:r>
              <a:rPr lang="en-US" sz="1800" kern="1200" dirty="0">
                <a:solidFill>
                  <a:schemeClr val="tx1"/>
                </a:solidFill>
                <a:effectLst/>
                <a:latin typeface="Arial" panose="020B0604020202020204" pitchFamily="34" charset="0"/>
                <a:ea typeface="+mn-ea"/>
                <a:cs typeface="+mn-cs"/>
              </a:rPr>
              <a:t>prototyping 3DIC configurations (like fine-pitch </a:t>
            </a:r>
            <a:r>
              <a:rPr lang="en-US" sz="1800" kern="1200" dirty="0" err="1">
                <a:solidFill>
                  <a:schemeClr val="tx1"/>
                </a:solidFill>
                <a:effectLst/>
                <a:latin typeface="Arial" panose="020B0604020202020204" pitchFamily="34" charset="0"/>
                <a:ea typeface="+mn-ea"/>
                <a:cs typeface="+mn-cs"/>
              </a:rPr>
              <a:t>ubumps</a:t>
            </a:r>
            <a:r>
              <a:rPr lang="en-US" sz="1800" kern="1200" dirty="0">
                <a:solidFill>
                  <a:schemeClr val="tx1"/>
                </a:solidFill>
                <a:effectLst/>
                <a:latin typeface="Arial" panose="020B0604020202020204" pitchFamily="34" charset="0"/>
                <a:ea typeface="+mn-ea"/>
                <a:cs typeface="+mn-cs"/>
              </a:rPr>
              <a:t>, 3 levels of stacking, …) </a:t>
            </a:r>
          </a:p>
          <a:p>
            <a:pPr lvl="2"/>
            <a:r>
              <a:rPr lang="en-US" sz="1800" kern="1200" dirty="0">
                <a:solidFill>
                  <a:schemeClr val="tx1"/>
                </a:solidFill>
                <a:effectLst/>
                <a:latin typeface="Arial" panose="020B0604020202020204" pitchFamily="34" charset="0"/>
                <a:ea typeface="+mn-ea"/>
                <a:cs typeface="+mn-cs"/>
              </a:rPr>
              <a:t>provide a “sandbox” of IPs for 3DIC system technology </a:t>
            </a:r>
            <a:r>
              <a:rPr lang="en-US" sz="1800" kern="1200" dirty="0" err="1">
                <a:solidFill>
                  <a:schemeClr val="tx1"/>
                </a:solidFill>
                <a:effectLst/>
                <a:latin typeface="Arial" panose="020B0604020202020204" pitchFamily="34" charset="0"/>
                <a:ea typeface="+mn-ea"/>
                <a:cs typeface="+mn-cs"/>
              </a:rPr>
              <a:t>cooptimization</a:t>
            </a:r>
            <a:r>
              <a:rPr lang="en-US" sz="1800" kern="1200" dirty="0">
                <a:solidFill>
                  <a:schemeClr val="tx1"/>
                </a:solidFill>
                <a:effectLst/>
                <a:latin typeface="Arial" panose="020B0604020202020204" pitchFamily="34" charset="0"/>
                <a:ea typeface="+mn-ea"/>
                <a:cs typeface="+mn-cs"/>
              </a:rPr>
              <a:t> studies </a:t>
            </a:r>
          </a:p>
          <a:p>
            <a:pPr lvl="2"/>
            <a:r>
              <a:rPr lang="en-US" sz="1800" kern="1200" dirty="0">
                <a:solidFill>
                  <a:schemeClr val="tx1"/>
                </a:solidFill>
                <a:effectLst/>
                <a:latin typeface="Arial" panose="020B0604020202020204" pitchFamily="34" charset="0"/>
                <a:ea typeface="+mn-ea"/>
                <a:cs typeface="+mn-cs"/>
              </a:rPr>
              <a:t>provide design test-case to bring-up new capabilities in (design, tools, packaging, sign-off methods, …) </a:t>
            </a:r>
          </a:p>
          <a:p>
            <a:r>
              <a:rPr lang="en-US" sz="1800" kern="1200" dirty="0">
                <a:solidFill>
                  <a:schemeClr val="tx1"/>
                </a:solidFill>
                <a:effectLst/>
                <a:latin typeface="Arial" panose="020B0604020202020204" pitchFamily="34" charset="0"/>
                <a:ea typeface="+mn-ea"/>
                <a:cs typeface="+mn-cs"/>
              </a:rPr>
              <a:t> </a:t>
            </a:r>
          </a:p>
          <a:p>
            <a:r>
              <a:rPr lang="en-US" sz="1800" kern="1200" dirty="0">
                <a:solidFill>
                  <a:schemeClr val="tx1"/>
                </a:solidFill>
                <a:effectLst/>
                <a:latin typeface="Arial" panose="020B0604020202020204" pitchFamily="34" charset="0"/>
                <a:ea typeface="+mn-ea"/>
                <a:cs typeface="+mn-cs"/>
              </a:rPr>
              <a:t>For the cross-org structure and roles and responsibilities, can you, together with Sonia and Nick put this together?  We should put it together and review it with a different set of managers (Gary Patton, </a:t>
            </a:r>
            <a:r>
              <a:rPr lang="en-US" sz="1800" kern="1200" dirty="0" err="1">
                <a:solidFill>
                  <a:schemeClr val="tx1"/>
                </a:solidFill>
                <a:effectLst/>
                <a:latin typeface="Arial" panose="020B0604020202020204" pitchFamily="34" charset="0"/>
                <a:ea typeface="+mn-ea"/>
                <a:cs typeface="+mn-cs"/>
              </a:rPr>
              <a:t>Daaman</a:t>
            </a:r>
            <a:r>
              <a:rPr lang="en-US" sz="1800" kern="1200" dirty="0">
                <a:solidFill>
                  <a:schemeClr val="tx1"/>
                </a:solidFill>
                <a:effectLst/>
                <a:latin typeface="Arial" panose="020B0604020202020204" pitchFamily="34" charset="0"/>
                <a:ea typeface="+mn-ea"/>
                <a:cs typeface="+mn-cs"/>
              </a:rPr>
              <a:t>?, Ahmad?, </a:t>
            </a:r>
            <a:r>
              <a:rPr lang="en-US" sz="1800" kern="1200" dirty="0" err="1">
                <a:solidFill>
                  <a:schemeClr val="tx1"/>
                </a:solidFill>
                <a:effectLst/>
                <a:latin typeface="Arial" panose="020B0604020202020204" pitchFamily="34" charset="0"/>
                <a:ea typeface="+mn-ea"/>
                <a:cs typeface="+mn-cs"/>
              </a:rPr>
              <a:t>etc</a:t>
            </a:r>
            <a:r>
              <a:rPr lang="en-US" sz="1800" kern="1200" dirty="0">
                <a:solidFill>
                  <a:schemeClr val="tx1"/>
                </a:solidFill>
                <a:effectLst/>
                <a:latin typeface="Arial" panose="020B0604020202020204" pitchFamily="34" charset="0"/>
                <a:ea typeface="+mn-ea"/>
                <a:cs typeface="+mn-cs"/>
              </a:rPr>
              <a:t>).   </a:t>
            </a:r>
          </a:p>
          <a:p>
            <a:r>
              <a:rPr lang="en-US" sz="1800" kern="1200" dirty="0">
                <a:solidFill>
                  <a:schemeClr val="tx1"/>
                </a:solidFill>
                <a:effectLst/>
                <a:latin typeface="Arial" panose="020B0604020202020204" pitchFamily="34" charset="0"/>
                <a:ea typeface="+mn-ea"/>
                <a:cs typeface="+mn-cs"/>
              </a:rPr>
              <a:t> </a:t>
            </a:r>
          </a:p>
          <a:p>
            <a:r>
              <a:rPr lang="en-US" sz="1800" kern="1200" dirty="0">
                <a:solidFill>
                  <a:schemeClr val="tx1"/>
                </a:solidFill>
                <a:effectLst/>
                <a:latin typeface="Arial" panose="020B0604020202020204" pitchFamily="34" charset="0"/>
                <a:ea typeface="+mn-ea"/>
                <a:cs typeface="+mn-cs"/>
              </a:rPr>
              <a:t>Thanks,</a:t>
            </a:r>
          </a:p>
          <a:p>
            <a:r>
              <a:rPr lang="en-US" sz="1800" kern="1200" dirty="0">
                <a:solidFill>
                  <a:schemeClr val="tx1"/>
                </a:solidFill>
                <a:effectLst/>
                <a:latin typeface="Arial" panose="020B0604020202020204" pitchFamily="34" charset="0"/>
                <a:ea typeface="+mn-ea"/>
                <a:cs typeface="+mn-cs"/>
              </a:rPr>
              <a:t>Ramune</a:t>
            </a:r>
          </a:p>
          <a:p>
            <a:r>
              <a:rPr lang="en-US" sz="1800" kern="1200" dirty="0">
                <a:solidFill>
                  <a:schemeClr val="tx1"/>
                </a:solidFill>
                <a:effectLst/>
                <a:latin typeface="Arial" panose="020B0604020202020204" pitchFamily="34" charset="0"/>
                <a:ea typeface="+mn-ea"/>
                <a:cs typeface="+mn-cs"/>
              </a:rPr>
              <a:t> </a:t>
            </a:r>
          </a:p>
          <a:p>
            <a:r>
              <a:rPr lang="en-US" sz="1800" b="1" kern="1200" dirty="0">
                <a:solidFill>
                  <a:schemeClr val="tx1"/>
                </a:solidFill>
                <a:effectLst/>
                <a:latin typeface="Arial" panose="020B0604020202020204" pitchFamily="34" charset="0"/>
                <a:ea typeface="+mn-ea"/>
                <a:cs typeface="+mn-cs"/>
              </a:rPr>
              <a:t>From:</a:t>
            </a:r>
            <a:r>
              <a:rPr lang="en-US" sz="1800" kern="1200" dirty="0">
                <a:solidFill>
                  <a:schemeClr val="tx1"/>
                </a:solidFill>
                <a:effectLst/>
                <a:latin typeface="Arial" panose="020B0604020202020204" pitchFamily="34" charset="0"/>
                <a:ea typeface="+mn-ea"/>
                <a:cs typeface="+mn-cs"/>
              </a:rPr>
              <a:t> Rajan, Vivek K &lt;</a:t>
            </a:r>
            <a:r>
              <a:rPr lang="en-US" sz="1800" u="sng" kern="1200" dirty="0">
                <a:solidFill>
                  <a:schemeClr val="tx1"/>
                </a:solidFill>
                <a:effectLst/>
                <a:latin typeface="Arial" panose="020B0604020202020204" pitchFamily="34" charset="0"/>
                <a:ea typeface="+mn-ea"/>
                <a:cs typeface="+mn-cs"/>
                <a:hlinkClick r:id="rId3"/>
              </a:rPr>
              <a:t>vivek.k.rajan@intel.com</a:t>
            </a:r>
            <a:r>
              <a:rPr lang="en-US" sz="1800" kern="1200" dirty="0">
                <a:solidFill>
                  <a:schemeClr val="tx1"/>
                </a:solidFill>
                <a:effectLst/>
                <a:latin typeface="Arial" panose="020B0604020202020204" pitchFamily="34" charset="0"/>
                <a:ea typeface="+mn-ea"/>
                <a:cs typeface="+mn-cs"/>
              </a:rPr>
              <a:t>&gt; </a:t>
            </a:r>
            <a:br>
              <a:rPr lang="en-US" sz="1800" kern="1200" dirty="0">
                <a:solidFill>
                  <a:schemeClr val="tx1"/>
                </a:solidFill>
                <a:effectLst/>
                <a:latin typeface="Arial" panose="020B0604020202020204" pitchFamily="34" charset="0"/>
                <a:ea typeface="+mn-ea"/>
                <a:cs typeface="+mn-cs"/>
              </a:rPr>
            </a:br>
            <a:r>
              <a:rPr lang="en-US" sz="1800" b="1" kern="1200" dirty="0">
                <a:solidFill>
                  <a:schemeClr val="tx1"/>
                </a:solidFill>
                <a:effectLst/>
                <a:latin typeface="Arial" panose="020B0604020202020204" pitchFamily="34" charset="0"/>
                <a:ea typeface="+mn-ea"/>
                <a:cs typeface="+mn-cs"/>
              </a:rPr>
              <a:t>Sent:</a:t>
            </a:r>
            <a:r>
              <a:rPr lang="en-US" sz="1800" kern="1200" dirty="0">
                <a:solidFill>
                  <a:schemeClr val="tx1"/>
                </a:solidFill>
                <a:effectLst/>
                <a:latin typeface="Arial" panose="020B0604020202020204" pitchFamily="34" charset="0"/>
                <a:ea typeface="+mn-ea"/>
                <a:cs typeface="+mn-cs"/>
              </a:rPr>
              <a:t> Friday, July 17, 2020 9:31 AM</a:t>
            </a:r>
            <a:br>
              <a:rPr lang="en-US" sz="1800" kern="1200" dirty="0">
                <a:solidFill>
                  <a:schemeClr val="tx1"/>
                </a:solidFill>
                <a:effectLst/>
                <a:latin typeface="Arial" panose="020B0604020202020204" pitchFamily="34" charset="0"/>
                <a:ea typeface="+mn-ea"/>
                <a:cs typeface="+mn-cs"/>
              </a:rPr>
            </a:br>
            <a:r>
              <a:rPr lang="en-US" sz="1800" b="1" kern="1200" dirty="0">
                <a:solidFill>
                  <a:schemeClr val="tx1"/>
                </a:solidFill>
                <a:effectLst/>
                <a:latin typeface="Arial" panose="020B0604020202020204" pitchFamily="34" charset="0"/>
                <a:ea typeface="+mn-ea"/>
                <a:cs typeface="+mn-cs"/>
              </a:rPr>
              <a:t>To:</a:t>
            </a:r>
            <a:r>
              <a:rPr lang="en-US" sz="1800" kern="1200" dirty="0">
                <a:solidFill>
                  <a:schemeClr val="tx1"/>
                </a:solidFill>
                <a:effectLst/>
                <a:latin typeface="Arial" panose="020B0604020202020204" pitchFamily="34" charset="0"/>
                <a:ea typeface="+mn-ea"/>
                <a:cs typeface="+mn-cs"/>
              </a:rPr>
              <a:t> Nagisetty, Ramune &lt;</a:t>
            </a:r>
            <a:r>
              <a:rPr lang="en-US" sz="1800" u="sng" kern="1200" dirty="0">
                <a:solidFill>
                  <a:schemeClr val="tx1"/>
                </a:solidFill>
                <a:effectLst/>
                <a:latin typeface="Arial" panose="020B0604020202020204" pitchFamily="34" charset="0"/>
                <a:ea typeface="+mn-ea"/>
                <a:cs typeface="+mn-cs"/>
                <a:hlinkClick r:id="rId4"/>
              </a:rPr>
              <a:t>ramune.nagisetty@intel.com</a:t>
            </a:r>
            <a:r>
              <a:rPr lang="en-US" sz="1800" kern="1200" dirty="0">
                <a:solidFill>
                  <a:schemeClr val="tx1"/>
                </a:solidFill>
                <a:effectLst/>
                <a:latin typeface="Arial" panose="020B0604020202020204" pitchFamily="34" charset="0"/>
                <a:ea typeface="+mn-ea"/>
                <a:cs typeface="+mn-cs"/>
              </a:rPr>
              <a:t>&gt;</a:t>
            </a:r>
            <a:br>
              <a:rPr lang="en-US" sz="1800" kern="1200" dirty="0">
                <a:solidFill>
                  <a:schemeClr val="tx1"/>
                </a:solidFill>
                <a:effectLst/>
                <a:latin typeface="Arial" panose="020B0604020202020204" pitchFamily="34" charset="0"/>
                <a:ea typeface="+mn-ea"/>
                <a:cs typeface="+mn-cs"/>
              </a:rPr>
            </a:br>
            <a:r>
              <a:rPr lang="en-US" sz="1800" b="1" kern="1200" dirty="0">
                <a:solidFill>
                  <a:schemeClr val="tx1"/>
                </a:solidFill>
                <a:effectLst/>
                <a:latin typeface="Arial" panose="020B0604020202020204" pitchFamily="34" charset="0"/>
                <a:ea typeface="+mn-ea"/>
                <a:cs typeface="+mn-cs"/>
              </a:rPr>
              <a:t>Cc:</a:t>
            </a:r>
            <a:r>
              <a:rPr lang="en-US" sz="1800" kern="1200" dirty="0">
                <a:solidFill>
                  <a:schemeClr val="tx1"/>
                </a:solidFill>
                <a:effectLst/>
                <a:latin typeface="Arial" panose="020B0604020202020204" pitchFamily="34" charset="0"/>
                <a:ea typeface="+mn-ea"/>
                <a:cs typeface="+mn-cs"/>
              </a:rPr>
              <a:t> Kuhlman, Nick &lt;</a:t>
            </a:r>
            <a:r>
              <a:rPr lang="en-US" sz="1800" u="sng" kern="1200" dirty="0">
                <a:solidFill>
                  <a:schemeClr val="tx1"/>
                </a:solidFill>
                <a:effectLst/>
                <a:latin typeface="Arial" panose="020B0604020202020204" pitchFamily="34" charset="0"/>
                <a:ea typeface="+mn-ea"/>
                <a:cs typeface="+mn-cs"/>
                <a:hlinkClick r:id="rId5"/>
              </a:rPr>
              <a:t>nick.kuhlman@intel.com</a:t>
            </a:r>
            <a:r>
              <a:rPr lang="en-US" sz="1800" kern="1200" dirty="0">
                <a:solidFill>
                  <a:schemeClr val="tx1"/>
                </a:solidFill>
                <a:effectLst/>
                <a:latin typeface="Arial" panose="020B0604020202020204" pitchFamily="34" charset="0"/>
                <a:ea typeface="+mn-ea"/>
                <a:cs typeface="+mn-cs"/>
              </a:rPr>
              <a:t>&gt;; Elsherbini, Adel A &lt;</a:t>
            </a:r>
            <a:r>
              <a:rPr lang="en-US" sz="1800" u="sng" kern="1200" dirty="0">
                <a:solidFill>
                  <a:schemeClr val="tx1"/>
                </a:solidFill>
                <a:effectLst/>
                <a:latin typeface="Arial" panose="020B0604020202020204" pitchFamily="34" charset="0"/>
                <a:ea typeface="+mn-ea"/>
                <a:cs typeface="+mn-cs"/>
                <a:hlinkClick r:id="rId6"/>
              </a:rPr>
              <a:t>adel.a.elsherbini@intel.com</a:t>
            </a:r>
            <a:r>
              <a:rPr lang="en-US" sz="1800" kern="1200" dirty="0">
                <a:solidFill>
                  <a:schemeClr val="tx1"/>
                </a:solidFill>
                <a:effectLst/>
                <a:latin typeface="Arial" panose="020B0604020202020204" pitchFamily="34" charset="0"/>
                <a:ea typeface="+mn-ea"/>
                <a:cs typeface="+mn-cs"/>
              </a:rPr>
              <a:t>&gt;</a:t>
            </a:r>
            <a:br>
              <a:rPr lang="en-US" sz="1800" kern="1200" dirty="0">
                <a:solidFill>
                  <a:schemeClr val="tx1"/>
                </a:solidFill>
                <a:effectLst/>
                <a:latin typeface="Arial" panose="020B0604020202020204" pitchFamily="34" charset="0"/>
                <a:ea typeface="+mn-ea"/>
                <a:cs typeface="+mn-cs"/>
              </a:rPr>
            </a:br>
            <a:r>
              <a:rPr lang="en-US" sz="1800" b="1" kern="1200" dirty="0">
                <a:solidFill>
                  <a:schemeClr val="tx1"/>
                </a:solidFill>
                <a:effectLst/>
                <a:latin typeface="Arial" panose="020B0604020202020204" pitchFamily="34" charset="0"/>
                <a:ea typeface="+mn-ea"/>
                <a:cs typeface="+mn-cs"/>
              </a:rPr>
              <a:t>Subject:</a:t>
            </a:r>
            <a:r>
              <a:rPr lang="en-US" sz="1800" kern="1200" dirty="0">
                <a:solidFill>
                  <a:schemeClr val="tx1"/>
                </a:solidFill>
                <a:effectLst/>
                <a:latin typeface="Arial" panose="020B0604020202020204" pitchFamily="34" charset="0"/>
                <a:ea typeface="+mn-ea"/>
                <a:cs typeface="+mn-cs"/>
              </a:rPr>
              <a:t> RE: TDBU Coop slide review</a:t>
            </a:r>
          </a:p>
          <a:p>
            <a:r>
              <a:rPr lang="en-US" sz="1800" kern="1200" dirty="0">
                <a:solidFill>
                  <a:schemeClr val="tx1"/>
                </a:solidFill>
                <a:effectLst/>
                <a:latin typeface="Arial" panose="020B0604020202020204" pitchFamily="34" charset="0"/>
                <a:ea typeface="+mn-ea"/>
                <a:cs typeface="+mn-cs"/>
              </a:rPr>
              <a:t> </a:t>
            </a:r>
          </a:p>
          <a:p>
            <a:r>
              <a:rPr lang="en-US" sz="1800" kern="1200" dirty="0">
                <a:solidFill>
                  <a:schemeClr val="tx1"/>
                </a:solidFill>
                <a:effectLst/>
                <a:latin typeface="Arial" panose="020B0604020202020204" pitchFamily="34" charset="0"/>
                <a:ea typeface="+mn-ea"/>
                <a:cs typeface="+mn-cs"/>
              </a:rPr>
              <a:t>Hi Ramune –</a:t>
            </a:r>
          </a:p>
          <a:p>
            <a:r>
              <a:rPr lang="en-US" sz="1800" kern="1200" dirty="0">
                <a:solidFill>
                  <a:schemeClr val="tx1"/>
                </a:solidFill>
                <a:effectLst/>
                <a:latin typeface="Arial" panose="020B0604020202020204" pitchFamily="34" charset="0"/>
                <a:ea typeface="+mn-ea"/>
                <a:cs typeface="+mn-cs"/>
              </a:rPr>
              <a:t> </a:t>
            </a:r>
          </a:p>
          <a:p>
            <a:r>
              <a:rPr lang="en-US" sz="1800" kern="1200" dirty="0">
                <a:solidFill>
                  <a:schemeClr val="tx1"/>
                </a:solidFill>
                <a:effectLst/>
                <a:latin typeface="Arial" panose="020B0604020202020204" pitchFamily="34" charset="0"/>
                <a:ea typeface="+mn-ea"/>
                <a:cs typeface="+mn-cs"/>
              </a:rPr>
              <a:t>Thanks for driving 3DIC Reference Design and TC TDBU Proposal. </a:t>
            </a:r>
          </a:p>
          <a:p>
            <a:r>
              <a:rPr lang="en-US" sz="1800" kern="1200" dirty="0">
                <a:solidFill>
                  <a:schemeClr val="tx1"/>
                </a:solidFill>
                <a:effectLst/>
                <a:latin typeface="Arial" panose="020B0604020202020204" pitchFamily="34" charset="0"/>
                <a:ea typeface="+mn-ea"/>
                <a:cs typeface="+mn-cs"/>
              </a:rPr>
              <a:t> </a:t>
            </a:r>
          </a:p>
          <a:p>
            <a:r>
              <a:rPr lang="en-US" sz="1800" b="1" kern="1200" dirty="0">
                <a:solidFill>
                  <a:schemeClr val="tx1"/>
                </a:solidFill>
                <a:effectLst/>
                <a:latin typeface="Arial" panose="020B0604020202020204" pitchFamily="34" charset="0"/>
                <a:ea typeface="+mn-ea"/>
                <a:cs typeface="+mn-cs"/>
              </a:rPr>
              <a:t>Few suggestions for the proposal:</a:t>
            </a:r>
            <a:endParaRPr lang="en-US" sz="1800" kern="1200" dirty="0">
              <a:solidFill>
                <a:schemeClr val="tx1"/>
              </a:solidFill>
              <a:effectLst/>
              <a:latin typeface="Arial" panose="020B0604020202020204" pitchFamily="34" charset="0"/>
              <a:ea typeface="+mn-ea"/>
              <a:cs typeface="+mn-cs"/>
            </a:endParaRPr>
          </a:p>
          <a:p>
            <a:pPr lvl="0"/>
            <a:r>
              <a:rPr lang="en-US" sz="1800" kern="1200" dirty="0">
                <a:solidFill>
                  <a:schemeClr val="tx1"/>
                </a:solidFill>
                <a:effectLst/>
                <a:latin typeface="Arial" panose="020B0604020202020204" pitchFamily="34" charset="0"/>
                <a:ea typeface="+mn-ea"/>
                <a:cs typeface="+mn-cs"/>
              </a:rPr>
              <a:t>It would be good to include 1-2 slides on following:</a:t>
            </a:r>
          </a:p>
          <a:p>
            <a:pPr lvl="1"/>
            <a:r>
              <a:rPr lang="en-US" sz="1800" kern="1200" dirty="0">
                <a:solidFill>
                  <a:schemeClr val="tx1"/>
                </a:solidFill>
                <a:effectLst/>
                <a:latin typeface="Arial" panose="020B0604020202020204" pitchFamily="34" charset="0"/>
                <a:ea typeface="+mn-ea"/>
                <a:cs typeface="+mn-cs"/>
              </a:rPr>
              <a:t>What key aspects of “design enablement” will reference design and TC (each) focus on</a:t>
            </a:r>
          </a:p>
          <a:p>
            <a:pPr lvl="1"/>
            <a:r>
              <a:rPr lang="en-US" sz="1800" kern="1200" dirty="0">
                <a:solidFill>
                  <a:schemeClr val="tx1"/>
                </a:solidFill>
                <a:effectLst/>
                <a:latin typeface="Arial" panose="020B0604020202020204" pitchFamily="34" charset="0"/>
                <a:ea typeface="+mn-ea"/>
                <a:cs typeface="+mn-cs"/>
              </a:rPr>
              <a:t>What exactly does design enablement mean in this context? </a:t>
            </a:r>
          </a:p>
          <a:p>
            <a:pPr lvl="2"/>
            <a:r>
              <a:rPr lang="en-US" sz="1800" kern="1200" dirty="0">
                <a:solidFill>
                  <a:schemeClr val="tx1"/>
                </a:solidFill>
                <a:effectLst/>
                <a:latin typeface="Arial" panose="020B0604020202020204" pitchFamily="34" charset="0"/>
                <a:ea typeface="+mn-ea"/>
                <a:cs typeface="+mn-cs"/>
              </a:rPr>
              <a:t>Example: is it path clearing PDK/TFM/etc.? </a:t>
            </a:r>
          </a:p>
          <a:p>
            <a:pPr lvl="2"/>
            <a:r>
              <a:rPr lang="en-US" sz="1800" kern="1200" dirty="0">
                <a:solidFill>
                  <a:schemeClr val="tx1"/>
                </a:solidFill>
                <a:effectLst/>
                <a:latin typeface="Arial" panose="020B0604020202020204" pitchFamily="34" charset="0"/>
                <a:ea typeface="+mn-ea"/>
                <a:cs typeface="+mn-cs"/>
              </a:rPr>
              <a:t>Example: is it prototyping 3DIC configurations (like fine-pitch </a:t>
            </a:r>
            <a:r>
              <a:rPr lang="en-US" sz="1800" kern="1200" dirty="0" err="1">
                <a:solidFill>
                  <a:schemeClr val="tx1"/>
                </a:solidFill>
                <a:effectLst/>
                <a:latin typeface="Arial" panose="020B0604020202020204" pitchFamily="34" charset="0"/>
                <a:ea typeface="+mn-ea"/>
                <a:cs typeface="+mn-cs"/>
              </a:rPr>
              <a:t>ubumps</a:t>
            </a:r>
            <a:r>
              <a:rPr lang="en-US" sz="1800" kern="1200" dirty="0">
                <a:solidFill>
                  <a:schemeClr val="tx1"/>
                </a:solidFill>
                <a:effectLst/>
                <a:latin typeface="Arial" panose="020B0604020202020204" pitchFamily="34" charset="0"/>
                <a:ea typeface="+mn-ea"/>
                <a:cs typeface="+mn-cs"/>
              </a:rPr>
              <a:t>, 3 levels of stacking, …) </a:t>
            </a:r>
          </a:p>
          <a:p>
            <a:pPr lvl="2"/>
            <a:r>
              <a:rPr lang="en-US" sz="1800" kern="1200" dirty="0">
                <a:solidFill>
                  <a:schemeClr val="tx1"/>
                </a:solidFill>
                <a:effectLst/>
                <a:latin typeface="Arial" panose="020B0604020202020204" pitchFamily="34" charset="0"/>
                <a:ea typeface="+mn-ea"/>
                <a:cs typeface="+mn-cs"/>
              </a:rPr>
              <a:t>Example: is it going to provide a “sandbox” to IPs to validate their 3DIC Integration readiness </a:t>
            </a:r>
          </a:p>
          <a:p>
            <a:pPr lvl="2"/>
            <a:r>
              <a:rPr lang="en-US" sz="1800" kern="1200" dirty="0">
                <a:solidFill>
                  <a:schemeClr val="tx1"/>
                </a:solidFill>
                <a:effectLst/>
                <a:latin typeface="Arial" panose="020B0604020202020204" pitchFamily="34" charset="0"/>
                <a:ea typeface="+mn-ea"/>
                <a:cs typeface="+mn-cs"/>
              </a:rPr>
              <a:t>Example: is it going to provide design test-case to bring-up new capabilities in (design, tools, packaging, sign-off methods, …) </a:t>
            </a:r>
          </a:p>
          <a:p>
            <a:pPr lvl="2"/>
            <a:r>
              <a:rPr lang="en-US" sz="1800" kern="1200" dirty="0">
                <a:solidFill>
                  <a:schemeClr val="tx1"/>
                </a:solidFill>
                <a:effectLst/>
                <a:latin typeface="Arial" panose="020B0604020202020204" pitchFamily="34" charset="0"/>
                <a:ea typeface="+mn-ea"/>
                <a:cs typeface="+mn-cs"/>
              </a:rPr>
              <a:t>….</a:t>
            </a:r>
          </a:p>
          <a:p>
            <a:pPr lvl="0"/>
            <a:r>
              <a:rPr lang="en-US" sz="1800" kern="1200" dirty="0">
                <a:solidFill>
                  <a:schemeClr val="tx1"/>
                </a:solidFill>
                <a:effectLst/>
                <a:latin typeface="Arial" panose="020B0604020202020204" pitchFamily="34" charset="0"/>
                <a:ea typeface="+mn-ea"/>
                <a:cs typeface="+mn-cs"/>
              </a:rPr>
              <a:t>Also, it would be good to propose a structure to make this successful </a:t>
            </a:r>
          </a:p>
          <a:p>
            <a:pPr lvl="1"/>
            <a:r>
              <a:rPr lang="en-US" sz="1800" kern="1200" dirty="0">
                <a:solidFill>
                  <a:schemeClr val="tx1"/>
                </a:solidFill>
                <a:effectLst/>
                <a:latin typeface="Arial" panose="020B0604020202020204" pitchFamily="34" charset="0"/>
                <a:ea typeface="+mn-ea"/>
                <a:cs typeface="+mn-cs"/>
              </a:rPr>
              <a:t>What kind of structural support do we need to make this jump-start and successful with BU teams</a:t>
            </a:r>
          </a:p>
          <a:p>
            <a:pPr lvl="1"/>
            <a:r>
              <a:rPr lang="en-US" sz="1800" kern="1200" dirty="0">
                <a:solidFill>
                  <a:schemeClr val="tx1"/>
                </a:solidFill>
                <a:effectLst/>
                <a:latin typeface="Arial" panose="020B0604020202020204" pitchFamily="34" charset="0"/>
                <a:ea typeface="+mn-ea"/>
                <a:cs typeface="+mn-cs"/>
              </a:rPr>
              <a:t>Such a capability (3DIC reference design and TC, being integration vehicles) are essential from a </a:t>
            </a:r>
            <a:r>
              <a:rPr lang="en-US" sz="1800" i="1" kern="1200" dirty="0">
                <a:solidFill>
                  <a:schemeClr val="tx1"/>
                </a:solidFill>
                <a:effectLst/>
                <a:latin typeface="Arial" panose="020B0604020202020204" pitchFamily="34" charset="0"/>
                <a:ea typeface="+mn-ea"/>
                <a:cs typeface="+mn-cs"/>
              </a:rPr>
              <a:t>portfolio</a:t>
            </a:r>
            <a:r>
              <a:rPr lang="en-US" sz="1800" kern="1200" dirty="0">
                <a:solidFill>
                  <a:schemeClr val="tx1"/>
                </a:solidFill>
                <a:effectLst/>
                <a:latin typeface="Arial" panose="020B0604020202020204" pitchFamily="34" charset="0"/>
                <a:ea typeface="+mn-ea"/>
                <a:cs typeface="+mn-cs"/>
              </a:rPr>
              <a:t> aspects</a:t>
            </a:r>
          </a:p>
          <a:p>
            <a:pPr lvl="1"/>
            <a:r>
              <a:rPr lang="en-US" sz="1800" kern="1200" dirty="0">
                <a:solidFill>
                  <a:schemeClr val="tx1"/>
                </a:solidFill>
                <a:effectLst/>
                <a:latin typeface="Arial" panose="020B0604020202020204" pitchFamily="34" charset="0"/>
                <a:ea typeface="+mn-ea"/>
                <a:cs typeface="+mn-cs"/>
              </a:rPr>
              <a:t>What support and structures do we need for portfolio level of engagement </a:t>
            </a:r>
          </a:p>
          <a:p>
            <a:pPr lvl="1"/>
            <a:r>
              <a:rPr lang="en-US" sz="1800" kern="1200" dirty="0">
                <a:solidFill>
                  <a:schemeClr val="tx1"/>
                </a:solidFill>
                <a:effectLst/>
                <a:latin typeface="Arial" panose="020B0604020202020204" pitchFamily="34" charset="0"/>
                <a:ea typeface="+mn-ea"/>
                <a:cs typeface="+mn-cs"/>
              </a:rPr>
              <a:t>For example: at Intel PDK is successful because of its Portfolio role. Earlier every BU had its own Library development, funding, etc., and now there is a well-organized structure to make PDK successful at Intel on numerous processes</a:t>
            </a:r>
          </a:p>
          <a:p>
            <a:pPr lvl="1"/>
            <a:r>
              <a:rPr lang="en-US" sz="1800" kern="1200" dirty="0">
                <a:solidFill>
                  <a:schemeClr val="tx1"/>
                </a:solidFill>
                <a:effectLst/>
                <a:latin typeface="Arial" panose="020B0604020202020204" pitchFamily="34" charset="0"/>
                <a:ea typeface="+mn-ea"/>
                <a:cs typeface="+mn-cs"/>
              </a:rPr>
              <a:t>Similarly, it would be good to propose a structure for 3DIC Reference Design and TC, including R&amp;R </a:t>
            </a:r>
          </a:p>
          <a:p>
            <a:pPr lvl="0"/>
            <a:r>
              <a:rPr lang="en-US" sz="1800" kern="1200" dirty="0">
                <a:solidFill>
                  <a:schemeClr val="tx1"/>
                </a:solidFill>
                <a:effectLst/>
                <a:latin typeface="Arial" panose="020B0604020202020204" pitchFamily="34" charset="0"/>
                <a:ea typeface="+mn-ea"/>
                <a:cs typeface="+mn-cs"/>
              </a:rPr>
              <a:t>A slide or two, that pictorially shows all the building blocks for this this proposal </a:t>
            </a:r>
          </a:p>
          <a:p>
            <a:pPr lvl="1"/>
            <a:r>
              <a:rPr lang="en-US" sz="1800" kern="1200" dirty="0">
                <a:solidFill>
                  <a:schemeClr val="tx1"/>
                </a:solidFill>
                <a:effectLst/>
                <a:latin typeface="Arial" panose="020B0604020202020204" pitchFamily="34" charset="0"/>
                <a:ea typeface="+mn-ea"/>
                <a:cs typeface="+mn-cs"/>
              </a:rPr>
              <a:t>What already exists (green-color), what capabilities can be integrated quickly (orange-color), what would need new development/enabling, </a:t>
            </a:r>
            <a:r>
              <a:rPr lang="en-US" sz="1800" kern="1200" dirty="0" err="1">
                <a:solidFill>
                  <a:schemeClr val="tx1"/>
                </a:solidFill>
                <a:effectLst/>
                <a:latin typeface="Arial" panose="020B0604020202020204" pitchFamily="34" charset="0"/>
                <a:ea typeface="+mn-ea"/>
                <a:cs typeface="+mn-cs"/>
              </a:rPr>
              <a:t>etc</a:t>
            </a:r>
            <a:r>
              <a:rPr lang="en-US" sz="1800" kern="1200" dirty="0">
                <a:solidFill>
                  <a:schemeClr val="tx1"/>
                </a:solidFill>
                <a:effectLst/>
                <a:latin typeface="Arial" panose="020B0604020202020204" pitchFamily="34" charset="0"/>
                <a:ea typeface="+mn-ea"/>
                <a:cs typeface="+mn-cs"/>
              </a:rPr>
              <a:t> .. </a:t>
            </a:r>
          </a:p>
          <a:p>
            <a:pPr lvl="1"/>
            <a:r>
              <a:rPr lang="en-US" sz="1800" kern="1200" dirty="0">
                <a:solidFill>
                  <a:schemeClr val="tx1"/>
                </a:solidFill>
                <a:effectLst/>
                <a:latin typeface="Arial" panose="020B0604020202020204" pitchFamily="34" charset="0"/>
                <a:ea typeface="+mn-ea"/>
                <a:cs typeface="+mn-cs"/>
              </a:rPr>
              <a:t>Something that should a development cadence and structural process</a:t>
            </a:r>
          </a:p>
          <a:p>
            <a:r>
              <a:rPr lang="en-US" sz="1800" kern="1200" dirty="0">
                <a:solidFill>
                  <a:schemeClr val="tx1"/>
                </a:solidFill>
                <a:effectLst/>
                <a:latin typeface="Arial" panose="020B0604020202020204" pitchFamily="34" charset="0"/>
                <a:ea typeface="+mn-ea"/>
                <a:cs typeface="+mn-cs"/>
              </a:rPr>
              <a:t> </a:t>
            </a:r>
          </a:p>
          <a:p>
            <a:r>
              <a:rPr lang="en-US" sz="1800" kern="1200" dirty="0">
                <a:solidFill>
                  <a:schemeClr val="tx1"/>
                </a:solidFill>
                <a:effectLst/>
                <a:latin typeface="Arial" panose="020B0604020202020204" pitchFamily="34"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10</a:t>
            </a:fld>
            <a:endParaRPr lang="en-US"/>
          </a:p>
        </p:txBody>
      </p:sp>
    </p:spTree>
    <p:extLst>
      <p:ext uri="{BB962C8B-B14F-4D97-AF65-F5344CB8AC3E}">
        <p14:creationId xmlns:p14="http://schemas.microsoft.com/office/powerpoint/2010/main" val="58163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13" kern="1200" dirty="0">
                <a:solidFill>
                  <a:schemeClr val="tx1"/>
                </a:solidFill>
                <a:effectLst/>
                <a:latin typeface="Arial" panose="020B0604020202020204" pitchFamily="34" charset="0"/>
                <a:ea typeface="+mn-ea"/>
                <a:cs typeface="+mn-cs"/>
              </a:rPr>
              <a:t>1H’20:  HBI-A   Stacked SRAM 10 nm on 1222, already taped out.</a:t>
            </a:r>
          </a:p>
          <a:p>
            <a:r>
              <a:rPr lang="en-US" sz="1613" kern="1200" dirty="0">
                <a:solidFill>
                  <a:schemeClr val="tx1"/>
                </a:solidFill>
                <a:effectLst/>
                <a:latin typeface="Arial" panose="020B0604020202020204" pitchFamily="34" charset="0"/>
                <a:ea typeface="+mn-ea"/>
                <a:cs typeface="+mn-cs"/>
              </a:rPr>
              <a:t>1H’21:  HBI-B   with ODI, was slated to be Panther Creek derivative in Q4’20, but since design rules aren’t ready it will slip to Q1’21</a:t>
            </a:r>
          </a:p>
          <a:p>
            <a:r>
              <a:rPr lang="en-US" sz="1613" kern="1200" dirty="0">
                <a:solidFill>
                  <a:schemeClr val="tx1"/>
                </a:solidFill>
                <a:effectLst/>
                <a:latin typeface="Arial" panose="020B0604020202020204" pitchFamily="34" charset="0"/>
                <a:ea typeface="+mn-ea"/>
                <a:cs typeface="+mn-cs"/>
              </a:rPr>
              <a:t>2H’21:  HBI-C  ADM stacking using die to wafer HBI.  The primary goal is to do a strawman design that includes STCO.  </a:t>
            </a:r>
          </a:p>
          <a:p>
            <a:r>
              <a:rPr lang="en-US" sz="1613" kern="1200" dirty="0">
                <a:solidFill>
                  <a:schemeClr val="tx1"/>
                </a:solidFill>
                <a:effectLst/>
                <a:latin typeface="Arial" panose="020B0604020202020204" pitchFamily="34" charset="0"/>
                <a:ea typeface="+mn-ea"/>
                <a:cs typeface="+mn-cs"/>
              </a:rPr>
              <a:t>Pitches less than 2 um would be wafer to wafer.  And then have to do something with yield loss.</a:t>
            </a:r>
          </a:p>
          <a:p>
            <a:endParaRPr lang="en-US" sz="1613" kern="1200" dirty="0">
              <a:solidFill>
                <a:schemeClr val="tx1"/>
              </a:solidFill>
              <a:effectLst/>
              <a:latin typeface="Arial" panose="020B0604020202020204" pitchFamily="34" charset="0"/>
              <a:ea typeface="+mn-ea"/>
              <a:cs typeface="+mn-cs"/>
            </a:endParaRPr>
          </a:p>
          <a:p>
            <a:pPr marL="0" marR="0" lvl="0" indent="0" algn="l" defTabSz="614477" rtl="0" eaLnBrk="1" fontAlgn="auto" latinLnBrk="0" hangingPunct="1">
              <a:lnSpc>
                <a:spcPct val="100000"/>
              </a:lnSpc>
              <a:spcBef>
                <a:spcPts val="0"/>
              </a:spcBef>
              <a:spcAft>
                <a:spcPts val="0"/>
              </a:spcAft>
              <a:buClrTx/>
              <a:buSzTx/>
              <a:buFontTx/>
              <a:buNone/>
              <a:tabLst/>
              <a:defRPr/>
            </a:pPr>
            <a:r>
              <a:rPr lang="en-US" dirty="0"/>
              <a:t>Talk to </a:t>
            </a:r>
            <a:r>
              <a:rPr lang="en-US" sz="1613" kern="1200" dirty="0">
                <a:solidFill>
                  <a:schemeClr val="tx1"/>
                </a:solidFill>
                <a:effectLst/>
                <a:latin typeface="Arial" panose="020B0604020202020204" pitchFamily="34" charset="0"/>
                <a:ea typeface="+mn-ea"/>
                <a:cs typeface="+mn-cs"/>
              </a:rPr>
              <a:t>sriram.srinivasan@intel.com about DRM ADM stacks.</a:t>
            </a:r>
          </a:p>
        </p:txBody>
      </p:sp>
      <p:sp>
        <p:nvSpPr>
          <p:cNvPr id="4" name="Slide Number Placeholder 3"/>
          <p:cNvSpPr>
            <a:spLocks noGrp="1"/>
          </p:cNvSpPr>
          <p:nvPr>
            <p:ph type="sldNum" sz="quarter" idx="5"/>
          </p:nvPr>
        </p:nvSpPr>
        <p:spPr/>
        <p:txBody>
          <a:bodyPr/>
          <a:lstStyle/>
          <a:p>
            <a:fld id="{D61C8689-8455-3546-ADF9-3B7273760F66}" type="slidenum">
              <a:rPr lang="en-US" smtClean="0"/>
              <a:pPr/>
              <a:t>11</a:t>
            </a:fld>
            <a:endParaRPr lang="en-US"/>
          </a:p>
        </p:txBody>
      </p:sp>
    </p:spTree>
    <p:extLst>
      <p:ext uri="{BB962C8B-B14F-4D97-AF65-F5344CB8AC3E}">
        <p14:creationId xmlns:p14="http://schemas.microsoft.com/office/powerpoint/2010/main" val="352345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Testchip roadmap that defines the technology path, rather than a product roadmap that defines just in time </a:t>
            </a:r>
            <a:r>
              <a:rPr lang="en-US" dirty="0" err="1"/>
              <a:t>testchips</a:t>
            </a:r>
            <a:r>
              <a:rPr lang="en-US" dirty="0"/>
              <a:t>.</a:t>
            </a:r>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12</a:t>
            </a:fld>
            <a:endParaRPr lang="en-US"/>
          </a:p>
        </p:txBody>
      </p:sp>
    </p:spTree>
    <p:extLst>
      <p:ext uri="{BB962C8B-B14F-4D97-AF65-F5344CB8AC3E}">
        <p14:creationId xmlns:p14="http://schemas.microsoft.com/office/powerpoint/2010/main" val="130349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13</a:t>
            </a:fld>
            <a:endParaRPr lang="en-US"/>
          </a:p>
        </p:txBody>
      </p:sp>
    </p:spTree>
    <p:extLst>
      <p:ext uri="{BB962C8B-B14F-4D97-AF65-F5344CB8AC3E}">
        <p14:creationId xmlns:p14="http://schemas.microsoft.com/office/powerpoint/2010/main" val="107819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B0612-EEF6-4A2B-A9AD-D3786C0370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8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14477" rtl="0" eaLnBrk="1" fontAlgn="auto" latinLnBrk="0" hangingPunct="1">
              <a:lnSpc>
                <a:spcPct val="100000"/>
              </a:lnSpc>
              <a:spcBef>
                <a:spcPts val="0"/>
              </a:spcBef>
              <a:spcAft>
                <a:spcPts val="0"/>
              </a:spcAft>
              <a:buClrTx/>
              <a:buSzTx/>
              <a:buFontTx/>
              <a:buNone/>
              <a:tabLst/>
              <a:defRPr/>
            </a:pPr>
            <a:r>
              <a:rPr lang="en-US" sz="1613" kern="1200" dirty="0">
                <a:solidFill>
                  <a:schemeClr val="tx1"/>
                </a:solidFill>
                <a:effectLst/>
                <a:latin typeface="Arial" panose="020B0604020202020204" pitchFamily="34" charset="0"/>
                <a:ea typeface="+mn-ea"/>
                <a:cs typeface="+mn-cs"/>
              </a:rPr>
              <a:t>Fatih: assume 6TB/s/GB is the slope for ADM</a:t>
            </a:r>
          </a:p>
          <a:p>
            <a:endParaRPr lang="en-US" sz="1613" kern="1200" dirty="0">
              <a:solidFill>
                <a:schemeClr val="tx1"/>
              </a:solidFill>
              <a:effectLst/>
              <a:latin typeface="Arial" panose="020B0604020202020204" pitchFamily="34" charset="0"/>
              <a:ea typeface="+mn-ea"/>
              <a:cs typeface="+mn-cs"/>
            </a:endParaRPr>
          </a:p>
          <a:p>
            <a:r>
              <a:rPr lang="en-US" sz="1613" kern="1200" dirty="0">
                <a:solidFill>
                  <a:schemeClr val="tx1"/>
                </a:solidFill>
                <a:effectLst/>
                <a:latin typeface="Arial" panose="020B0604020202020204" pitchFamily="34" charset="0"/>
                <a:ea typeface="+mn-ea"/>
                <a:cs typeface="+mn-cs"/>
              </a:rPr>
              <a:t>3D graphics: integrated need 1GB, 500GB/s; discrete need 1-2GB, 4TB/s</a:t>
            </a:r>
          </a:p>
          <a:p>
            <a:r>
              <a:rPr lang="en-US" sz="1613" kern="1200" dirty="0">
                <a:solidFill>
                  <a:schemeClr val="tx1"/>
                </a:solidFill>
                <a:effectLst/>
                <a:latin typeface="Arial" panose="020B0604020202020204" pitchFamily="34" charset="0"/>
                <a:ea typeface="+mn-ea"/>
                <a:cs typeface="+mn-cs"/>
              </a:rPr>
              <a:t>DL training: need 20-30GB, 4-8X HBM</a:t>
            </a:r>
          </a:p>
          <a:p>
            <a:r>
              <a:rPr lang="en-US" sz="1613" kern="1200" dirty="0">
                <a:solidFill>
                  <a:schemeClr val="tx1"/>
                </a:solidFill>
                <a:effectLst/>
                <a:latin typeface="Arial" panose="020B0604020202020204" pitchFamily="34" charset="0"/>
                <a:ea typeface="+mn-ea"/>
                <a:cs typeface="+mn-cs"/>
              </a:rPr>
              <a:t>Client 2LM: need 4-8GB, 300GB/s</a:t>
            </a:r>
          </a:p>
          <a:p>
            <a:endParaRPr lang="en-US" dirty="0"/>
          </a:p>
          <a:p>
            <a:pPr lvl="0"/>
            <a:r>
              <a:rPr lang="en-US" sz="1613" kern="1200" dirty="0">
                <a:solidFill>
                  <a:schemeClr val="tx1"/>
                </a:solidFill>
                <a:effectLst/>
                <a:latin typeface="Arial" panose="020B0604020202020204" pitchFamily="34" charset="0"/>
                <a:ea typeface="+mn-ea"/>
                <a:cs typeface="+mn-cs"/>
              </a:rPr>
              <a:t>The BW for the WLs spans a large range. I think it is better to show it as a rectangle up to 4TB/s for HPC, up to 1TB/s for 3D </a:t>
            </a:r>
            <a:r>
              <a:rPr lang="en-US" sz="1613" kern="1200" dirty="0" err="1">
                <a:solidFill>
                  <a:schemeClr val="tx1"/>
                </a:solidFill>
                <a:effectLst/>
                <a:latin typeface="Arial" panose="020B0604020202020204" pitchFamily="34" charset="0"/>
                <a:ea typeface="+mn-ea"/>
                <a:cs typeface="+mn-cs"/>
              </a:rPr>
              <a:t>dgfx</a:t>
            </a:r>
            <a:r>
              <a:rPr lang="en-US" sz="1613" kern="1200" dirty="0">
                <a:solidFill>
                  <a:schemeClr val="tx1"/>
                </a:solidFill>
                <a:effectLst/>
                <a:latin typeface="Arial" panose="020B0604020202020204" pitchFamily="34" charset="0"/>
                <a:ea typeface="+mn-ea"/>
                <a:cs typeface="+mn-cs"/>
              </a:rPr>
              <a:t>. For DL, the BW is actually very high for small capacity and then reduces for larger capacity – but still need HBM BW at large capacity</a:t>
            </a:r>
          </a:p>
          <a:p>
            <a:r>
              <a:rPr lang="en-US" sz="1613" kern="1200" dirty="0">
                <a:solidFill>
                  <a:schemeClr val="tx1"/>
                </a:solidFill>
                <a:effectLst/>
                <a:latin typeface="Arial" panose="020B0604020202020204" pitchFamily="34" charset="0"/>
                <a:ea typeface="+mn-ea"/>
                <a:cs typeface="+mn-cs"/>
              </a:rPr>
              <a:t>Slide 6:</a:t>
            </a:r>
          </a:p>
          <a:p>
            <a:pPr lvl="0"/>
            <a:r>
              <a:rPr lang="en-US" sz="1613" kern="1200" dirty="0">
                <a:solidFill>
                  <a:schemeClr val="tx1"/>
                </a:solidFill>
                <a:effectLst/>
                <a:latin typeface="Arial" panose="020B0604020202020204" pitchFamily="34" charset="0"/>
                <a:ea typeface="+mn-ea"/>
                <a:cs typeface="+mn-cs"/>
              </a:rPr>
              <a:t>All these solution rectangles can extend down to .1GB i.e. anything of less than 1GB also fits in a 1GB memory</a:t>
            </a:r>
          </a:p>
          <a:p>
            <a:r>
              <a:rPr lang="en-US" sz="1613" kern="1200" dirty="0">
                <a:solidFill>
                  <a:schemeClr val="tx1"/>
                </a:solidFill>
                <a:effectLst/>
                <a:latin typeface="Arial" panose="020B0604020202020204" pitchFamily="34" charset="0"/>
                <a:ea typeface="+mn-ea"/>
                <a:cs typeface="+mn-cs"/>
              </a:rPr>
              <a:t>Slice 7:</a:t>
            </a:r>
          </a:p>
          <a:p>
            <a:pPr lvl="0"/>
            <a:r>
              <a:rPr lang="en-US" sz="1613" kern="1200" dirty="0">
                <a:solidFill>
                  <a:schemeClr val="tx1"/>
                </a:solidFill>
                <a:effectLst/>
                <a:latin typeface="Arial" panose="020B0604020202020204" pitchFamily="34" charset="0"/>
                <a:ea typeface="+mn-ea"/>
                <a:cs typeface="+mn-cs"/>
              </a:rPr>
              <a:t>The stacked ADM needs to overlap with DL training and HPC rectangles… otherwise it falls in valley of death where it is not solving a problem. This will be easier to show if slide 5 shows a BW vs capacity rectangle that goes from .1GB to whatever, .1GB to 100GB in case of HPC and DL training</a:t>
            </a:r>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16</a:t>
            </a:fld>
            <a:endParaRPr lang="en-US"/>
          </a:p>
        </p:txBody>
      </p:sp>
    </p:spTree>
    <p:extLst>
      <p:ext uri="{BB962C8B-B14F-4D97-AF65-F5344CB8AC3E}">
        <p14:creationId xmlns:p14="http://schemas.microsoft.com/office/powerpoint/2010/main" val="262660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17</a:t>
            </a:fld>
            <a:endParaRPr lang="en-US"/>
          </a:p>
        </p:txBody>
      </p:sp>
    </p:spTree>
    <p:extLst>
      <p:ext uri="{BB962C8B-B14F-4D97-AF65-F5344CB8AC3E}">
        <p14:creationId xmlns:p14="http://schemas.microsoft.com/office/powerpoint/2010/main" val="403311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a:p>
            <a:r>
              <a:rPr lang="en-US" sz="2800" dirty="0"/>
              <a:t>July 2019: Kickoff and scope</a:t>
            </a:r>
          </a:p>
          <a:p>
            <a:pPr lvl="1"/>
            <a:r>
              <a:rPr lang="en-US" sz="2400" dirty="0">
                <a:solidFill>
                  <a:schemeClr val="bg1"/>
                </a:solidFill>
              </a:rPr>
              <a:t>3-5 year pre-roadmap horizon</a:t>
            </a:r>
          </a:p>
          <a:p>
            <a:r>
              <a:rPr lang="en-US" sz="2800" dirty="0"/>
              <a:t>Sept 2019: Power Delivery, FIVR Chiplets, </a:t>
            </a:r>
            <a:r>
              <a:rPr lang="en-US" sz="2800" dirty="0" err="1"/>
              <a:t>GaN</a:t>
            </a:r>
            <a:endParaRPr lang="en-US" sz="2800" dirty="0"/>
          </a:p>
          <a:p>
            <a:r>
              <a:rPr lang="en-US" sz="2800" dirty="0"/>
              <a:t>Dec 2019: Tightly Coupled In Package Memory</a:t>
            </a:r>
          </a:p>
          <a:p>
            <a:r>
              <a:rPr lang="en-US" sz="2800" dirty="0"/>
              <a:t>Mar 2020: 3DIC Reference Design &amp; Test Chip Proposal</a:t>
            </a:r>
          </a:p>
          <a:p>
            <a:pPr lvl="1"/>
            <a:r>
              <a:rPr lang="en-US" sz="2400" dirty="0">
                <a:solidFill>
                  <a:schemeClr val="bg1"/>
                </a:solidFill>
              </a:rPr>
              <a:t>2020 1H:  HBI-A (Foveros style)</a:t>
            </a:r>
          </a:p>
          <a:p>
            <a:pPr lvl="1"/>
            <a:r>
              <a:rPr lang="en-US" sz="2400" dirty="0"/>
              <a:t>2021 1H:  </a:t>
            </a:r>
            <a:r>
              <a:rPr lang="en-US" sz="2400" dirty="0">
                <a:solidFill>
                  <a:schemeClr val="bg1"/>
                </a:solidFill>
              </a:rPr>
              <a:t>HBI-B (ODI style)</a:t>
            </a:r>
          </a:p>
          <a:p>
            <a:r>
              <a:rPr lang="en-US" sz="2800" dirty="0"/>
              <a:t>Today: 3DIC Reference Design &amp; Test Chip Roadmap</a:t>
            </a:r>
          </a:p>
          <a:p>
            <a:pPr lvl="1"/>
            <a:r>
              <a:rPr lang="en-US" sz="2400" dirty="0">
                <a:solidFill>
                  <a:schemeClr val="bg1"/>
                </a:solidFill>
              </a:rPr>
              <a:t>2021 2H:  HBI-C ADM memory stack with power delivery solution</a:t>
            </a:r>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2</a:t>
            </a:fld>
            <a:endParaRPr lang="en-US"/>
          </a:p>
        </p:txBody>
      </p:sp>
    </p:spTree>
    <p:extLst>
      <p:ext uri="{BB962C8B-B14F-4D97-AF65-F5344CB8AC3E}">
        <p14:creationId xmlns:p14="http://schemas.microsoft.com/office/powerpoint/2010/main" val="206793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1C8689-8455-3546-ADF9-3B7273760F66}" type="slidenum">
              <a:rPr lang="en-US" smtClean="0"/>
              <a:pPr/>
              <a:t>3</a:t>
            </a:fld>
            <a:endParaRPr lang="en-US"/>
          </a:p>
        </p:txBody>
      </p:sp>
    </p:spTree>
    <p:extLst>
      <p:ext uri="{BB962C8B-B14F-4D97-AF65-F5344CB8AC3E}">
        <p14:creationId xmlns:p14="http://schemas.microsoft.com/office/powerpoint/2010/main" val="81410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 on wafer is the first intercept for memory stacking.</a:t>
            </a:r>
          </a:p>
        </p:txBody>
      </p:sp>
      <p:sp>
        <p:nvSpPr>
          <p:cNvPr id="4" name="Slide Number Placeholder 3"/>
          <p:cNvSpPr>
            <a:spLocks noGrp="1"/>
          </p:cNvSpPr>
          <p:nvPr>
            <p:ph type="sldNum" sz="quarter" idx="5"/>
          </p:nvPr>
        </p:nvSpPr>
        <p:spPr/>
        <p:txBody>
          <a:bodyPr/>
          <a:lstStyle/>
          <a:p>
            <a:fld id="{D61C8689-8455-3546-ADF9-3B7273760F66}" type="slidenum">
              <a:rPr lang="en-US" smtClean="0"/>
              <a:pPr/>
              <a:t>4</a:t>
            </a:fld>
            <a:endParaRPr lang="en-US"/>
          </a:p>
        </p:txBody>
      </p:sp>
    </p:spTree>
    <p:extLst>
      <p:ext uri="{BB962C8B-B14F-4D97-AF65-F5344CB8AC3E}">
        <p14:creationId xmlns:p14="http://schemas.microsoft.com/office/powerpoint/2010/main" val="337459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14477" rtl="0" eaLnBrk="1" fontAlgn="auto" latinLnBrk="0" hangingPunct="1">
              <a:lnSpc>
                <a:spcPct val="100000"/>
              </a:lnSpc>
              <a:spcBef>
                <a:spcPts val="0"/>
              </a:spcBef>
              <a:spcAft>
                <a:spcPts val="0"/>
              </a:spcAft>
              <a:buClrTx/>
              <a:buSzTx/>
              <a:buFontTx/>
              <a:buNone/>
              <a:tabLst/>
              <a:defRPr/>
            </a:pPr>
            <a:r>
              <a:rPr lang="en-US" sz="1800" i="1" spc="100" dirty="0">
                <a:solidFill>
                  <a:schemeClr val="bg1"/>
                </a:solidFill>
              </a:rPr>
              <a:t>Note: If any of these chiplets had std interfaces would they be reusable beyond MTL? Probably not.</a:t>
            </a:r>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5</a:t>
            </a:fld>
            <a:endParaRPr lang="en-US"/>
          </a:p>
        </p:txBody>
      </p:sp>
    </p:spTree>
    <p:extLst>
      <p:ext uri="{BB962C8B-B14F-4D97-AF65-F5344CB8AC3E}">
        <p14:creationId xmlns:p14="http://schemas.microsoft.com/office/powerpoint/2010/main" val="426105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14477" rtl="0" eaLnBrk="1" fontAlgn="auto" latinLnBrk="0" hangingPunct="1">
              <a:lnSpc>
                <a:spcPct val="100000"/>
              </a:lnSpc>
              <a:spcBef>
                <a:spcPts val="0"/>
              </a:spcBef>
              <a:spcAft>
                <a:spcPts val="0"/>
              </a:spcAft>
              <a:buClrTx/>
              <a:buSzTx/>
              <a:buFontTx/>
              <a:buNone/>
              <a:tabLst/>
              <a:defRPr/>
            </a:pPr>
            <a:r>
              <a:rPr lang="en-US" sz="1613" kern="1200" dirty="0">
                <a:solidFill>
                  <a:schemeClr val="tx1"/>
                </a:solidFill>
                <a:effectLst/>
                <a:latin typeface="Arial" panose="020B0604020202020204" pitchFamily="34" charset="0"/>
                <a:ea typeface="+mn-ea"/>
                <a:cs typeface="+mn-cs"/>
              </a:rPr>
              <a:t>Fatih: assume 6TB/s/GB is the slope for ADM</a:t>
            </a:r>
          </a:p>
          <a:p>
            <a:endParaRPr lang="en-US" sz="1613" kern="1200" dirty="0">
              <a:solidFill>
                <a:schemeClr val="tx1"/>
              </a:solidFill>
              <a:effectLst/>
              <a:latin typeface="Arial" panose="020B0604020202020204" pitchFamily="34" charset="0"/>
              <a:ea typeface="+mn-ea"/>
              <a:cs typeface="+mn-cs"/>
            </a:endParaRPr>
          </a:p>
          <a:p>
            <a:r>
              <a:rPr lang="en-US" sz="1613" kern="1200" dirty="0">
                <a:solidFill>
                  <a:schemeClr val="tx1"/>
                </a:solidFill>
                <a:effectLst/>
                <a:latin typeface="Arial" panose="020B0604020202020204" pitchFamily="34" charset="0"/>
                <a:ea typeface="+mn-ea"/>
                <a:cs typeface="+mn-cs"/>
              </a:rPr>
              <a:t>3D graphics: integrated need 1GB, 500GB/s; discrete need 1-2GB, 4TB/s</a:t>
            </a:r>
          </a:p>
          <a:p>
            <a:r>
              <a:rPr lang="en-US" sz="1613" kern="1200" dirty="0">
                <a:solidFill>
                  <a:schemeClr val="tx1"/>
                </a:solidFill>
                <a:effectLst/>
                <a:latin typeface="Arial" panose="020B0604020202020204" pitchFamily="34" charset="0"/>
                <a:ea typeface="+mn-ea"/>
                <a:cs typeface="+mn-cs"/>
              </a:rPr>
              <a:t>DL training: need 20-30GB, 4-8X HBM</a:t>
            </a:r>
          </a:p>
          <a:p>
            <a:r>
              <a:rPr lang="en-US" sz="1613" kern="1200" dirty="0">
                <a:solidFill>
                  <a:schemeClr val="tx1"/>
                </a:solidFill>
                <a:effectLst/>
                <a:latin typeface="Arial" panose="020B0604020202020204" pitchFamily="34" charset="0"/>
                <a:ea typeface="+mn-ea"/>
                <a:cs typeface="+mn-cs"/>
              </a:rPr>
              <a:t>Client 2LM: need 4-8GB, 300GB/s</a:t>
            </a:r>
          </a:p>
          <a:p>
            <a:endParaRPr lang="en-US" dirty="0"/>
          </a:p>
          <a:p>
            <a:pPr lvl="0"/>
            <a:r>
              <a:rPr lang="en-US" sz="1613" kern="1200" dirty="0">
                <a:solidFill>
                  <a:schemeClr val="tx1"/>
                </a:solidFill>
                <a:effectLst/>
                <a:latin typeface="Arial" panose="020B0604020202020204" pitchFamily="34" charset="0"/>
                <a:ea typeface="+mn-ea"/>
                <a:cs typeface="+mn-cs"/>
              </a:rPr>
              <a:t>The BW for the WLs spans a large range. I think it is better to show it as a rectangle up to 4TB/s for HPC, up to 1TB/s for 3D </a:t>
            </a:r>
            <a:r>
              <a:rPr lang="en-US" sz="1613" kern="1200" dirty="0" err="1">
                <a:solidFill>
                  <a:schemeClr val="tx1"/>
                </a:solidFill>
                <a:effectLst/>
                <a:latin typeface="Arial" panose="020B0604020202020204" pitchFamily="34" charset="0"/>
                <a:ea typeface="+mn-ea"/>
                <a:cs typeface="+mn-cs"/>
              </a:rPr>
              <a:t>dgfx</a:t>
            </a:r>
            <a:r>
              <a:rPr lang="en-US" sz="1613" kern="1200" dirty="0">
                <a:solidFill>
                  <a:schemeClr val="tx1"/>
                </a:solidFill>
                <a:effectLst/>
                <a:latin typeface="Arial" panose="020B0604020202020204" pitchFamily="34" charset="0"/>
                <a:ea typeface="+mn-ea"/>
                <a:cs typeface="+mn-cs"/>
              </a:rPr>
              <a:t>. For DL, the BW is actually very high for small capacity and then reduces for larger capacity – but still need HBM BW at large capacity</a:t>
            </a:r>
          </a:p>
          <a:p>
            <a:r>
              <a:rPr lang="en-US" sz="1613" kern="1200" dirty="0">
                <a:solidFill>
                  <a:schemeClr val="tx1"/>
                </a:solidFill>
                <a:effectLst/>
                <a:latin typeface="Arial" panose="020B0604020202020204" pitchFamily="34" charset="0"/>
                <a:ea typeface="+mn-ea"/>
                <a:cs typeface="+mn-cs"/>
              </a:rPr>
              <a:t>Slide 6:</a:t>
            </a:r>
          </a:p>
          <a:p>
            <a:pPr lvl="0"/>
            <a:r>
              <a:rPr lang="en-US" sz="1613" kern="1200" dirty="0">
                <a:solidFill>
                  <a:schemeClr val="tx1"/>
                </a:solidFill>
                <a:effectLst/>
                <a:latin typeface="Arial" panose="020B0604020202020204" pitchFamily="34" charset="0"/>
                <a:ea typeface="+mn-ea"/>
                <a:cs typeface="+mn-cs"/>
              </a:rPr>
              <a:t>All these solution rectangles can extend down to .1GB i.e. anything of less than 1GB also fits in a 1GB memory</a:t>
            </a:r>
          </a:p>
          <a:p>
            <a:r>
              <a:rPr lang="en-US" sz="1613" kern="1200" dirty="0">
                <a:solidFill>
                  <a:schemeClr val="tx1"/>
                </a:solidFill>
                <a:effectLst/>
                <a:latin typeface="Arial" panose="020B0604020202020204" pitchFamily="34" charset="0"/>
                <a:ea typeface="+mn-ea"/>
                <a:cs typeface="+mn-cs"/>
              </a:rPr>
              <a:t>Slice 7:</a:t>
            </a:r>
          </a:p>
          <a:p>
            <a:pPr lvl="0"/>
            <a:r>
              <a:rPr lang="en-US" sz="1613" kern="1200" dirty="0">
                <a:solidFill>
                  <a:schemeClr val="tx1"/>
                </a:solidFill>
                <a:effectLst/>
                <a:latin typeface="Arial" panose="020B0604020202020204" pitchFamily="34" charset="0"/>
                <a:ea typeface="+mn-ea"/>
                <a:cs typeface="+mn-cs"/>
              </a:rPr>
              <a:t>The stacked ADM needs to overlap with DL training and HPC rectangles… otherwise it falls in valley of death where it is not solving a problem. This will be easier to show if slide 5 shows a BW vs capacity rectangle that goes from .1GB to whatever, .1GB to 100GB in case of HPC and DL training</a:t>
            </a:r>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6</a:t>
            </a:fld>
            <a:endParaRPr lang="en-US"/>
          </a:p>
        </p:txBody>
      </p:sp>
    </p:spTree>
    <p:extLst>
      <p:ext uri="{BB962C8B-B14F-4D97-AF65-F5344CB8AC3E}">
        <p14:creationId xmlns:p14="http://schemas.microsoft.com/office/powerpoint/2010/main" val="392343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14477" rtl="0" eaLnBrk="1" fontAlgn="auto" latinLnBrk="0" hangingPunct="1">
              <a:lnSpc>
                <a:spcPct val="100000"/>
              </a:lnSpc>
              <a:spcBef>
                <a:spcPts val="0"/>
              </a:spcBef>
              <a:spcAft>
                <a:spcPts val="0"/>
              </a:spcAft>
              <a:buClrTx/>
              <a:buSzTx/>
              <a:buFontTx/>
              <a:buNone/>
              <a:tabLst/>
              <a:defRPr/>
            </a:pPr>
            <a:r>
              <a:rPr lang="en-US" sz="1800" spc="100" dirty="0">
                <a:solidFill>
                  <a:schemeClr val="bg1"/>
                </a:solidFill>
              </a:rPr>
              <a:t>3 columns, external, in package, tightly coupled</a:t>
            </a:r>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7</a:t>
            </a:fld>
            <a:endParaRPr lang="en-US"/>
          </a:p>
        </p:txBody>
      </p:sp>
    </p:spTree>
    <p:extLst>
      <p:ext uri="{BB962C8B-B14F-4D97-AF65-F5344CB8AC3E}">
        <p14:creationId xmlns:p14="http://schemas.microsoft.com/office/powerpoint/2010/main" val="344525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1C8689-8455-3546-ADF9-3B7273760F66}" type="slidenum">
              <a:rPr lang="en-US" smtClean="0"/>
              <a:pPr/>
              <a:t>8</a:t>
            </a:fld>
            <a:endParaRPr lang="en-US"/>
          </a:p>
        </p:txBody>
      </p:sp>
    </p:spTree>
    <p:extLst>
      <p:ext uri="{BB962C8B-B14F-4D97-AF65-F5344CB8AC3E}">
        <p14:creationId xmlns:p14="http://schemas.microsoft.com/office/powerpoint/2010/main" val="941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super thin layers, wafer to wafer bonding would be better.  Temp limits have to be managed.</a:t>
            </a:r>
          </a:p>
          <a:p>
            <a:r>
              <a:rPr lang="en-US" dirty="0"/>
              <a:t>What would we have exercised for MTL for a reference design that would have surfaced.  If this Testchip would have been built, we would have saved x, y, z, etc.  Deliberately degrade and measure some of these parameters.  What is the actual impact of crappy power delivery.</a:t>
            </a:r>
          </a:p>
          <a:p>
            <a:pPr marL="0" marR="0" lvl="0" indent="0" algn="l" defTabSz="614477" rtl="0" eaLnBrk="1" fontAlgn="auto" latinLnBrk="0" hangingPunct="1">
              <a:lnSpc>
                <a:spcPct val="100000"/>
              </a:lnSpc>
              <a:spcBef>
                <a:spcPts val="0"/>
              </a:spcBef>
              <a:spcAft>
                <a:spcPts val="0"/>
              </a:spcAft>
              <a:buClrTx/>
              <a:buSzTx/>
              <a:buFontTx/>
              <a:buNone/>
              <a:tabLst/>
              <a:defRPr/>
            </a:pPr>
            <a:r>
              <a:rPr lang="en-US" sz="1800" i="1" spc="100" dirty="0">
                <a:solidFill>
                  <a:schemeClr val="bg1"/>
                </a:solidFill>
              </a:rPr>
              <a:t>Propose topside power delivery as a research direction.</a:t>
            </a:r>
          </a:p>
          <a:p>
            <a:endParaRPr lang="en-US" dirty="0"/>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9</a:t>
            </a:fld>
            <a:endParaRPr lang="en-US"/>
          </a:p>
        </p:txBody>
      </p:sp>
    </p:spTree>
    <p:extLst>
      <p:ext uri="{BB962C8B-B14F-4D97-AF65-F5344CB8AC3E}">
        <p14:creationId xmlns:p14="http://schemas.microsoft.com/office/powerpoint/2010/main" val="195168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gs>
            <a:gs pos="46000">
              <a:srgbClr val="023778"/>
            </a:gs>
            <a:gs pos="100000">
              <a:srgbClr val="040A3B"/>
            </a:gs>
          </a:gsLst>
          <a:lin ang="5400000" scaled="0"/>
        </a:gra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C146545-80D9-4AAA-A5DC-3E81C9284DF6}"/>
              </a:ext>
            </a:extLst>
          </p:cNvPr>
          <p:cNvSpPr/>
          <p:nvPr userDrawn="1"/>
        </p:nvSpPr>
        <p:spPr bwMode="auto">
          <a:xfrm>
            <a:off x="1" y="0"/>
            <a:ext cx="3074370" cy="6858000"/>
          </a:xfrm>
          <a:custGeom>
            <a:avLst/>
            <a:gdLst>
              <a:gd name="connsiteX0" fmla="*/ 0 w 2305778"/>
              <a:gd name="connsiteY0" fmla="*/ 0 h 5143500"/>
              <a:gd name="connsiteX1" fmla="*/ 1572253 w 2305778"/>
              <a:gd name="connsiteY1" fmla="*/ 0 h 5143500"/>
              <a:gd name="connsiteX2" fmla="*/ 1762955 w 2305778"/>
              <a:gd name="connsiteY2" fmla="*/ 314267 h 5143500"/>
              <a:gd name="connsiteX3" fmla="*/ 2305778 w 2305778"/>
              <a:gd name="connsiteY3" fmla="*/ 2460515 h 5143500"/>
              <a:gd name="connsiteX4" fmla="*/ 1537677 w 2305778"/>
              <a:gd name="connsiteY4" fmla="*/ 4978010 h 5143500"/>
              <a:gd name="connsiteX5" fmla="*/ 1414069 w 2305778"/>
              <a:gd name="connsiteY5" fmla="*/ 5143500 h 5143500"/>
              <a:gd name="connsiteX6" fmla="*/ 0 w 230577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778" h="5143500">
                <a:moveTo>
                  <a:pt x="0" y="0"/>
                </a:moveTo>
                <a:lnTo>
                  <a:pt x="1572253" y="0"/>
                </a:lnTo>
                <a:lnTo>
                  <a:pt x="1762955" y="314267"/>
                </a:lnTo>
                <a:cubicBezTo>
                  <a:pt x="2109138" y="952268"/>
                  <a:pt x="2305778" y="1683401"/>
                  <a:pt x="2305778" y="2460515"/>
                </a:cubicBezTo>
                <a:cubicBezTo>
                  <a:pt x="2305778" y="3393052"/>
                  <a:pt x="2022616" y="4259377"/>
                  <a:pt x="1537677" y="4978010"/>
                </a:cubicBezTo>
                <a:lnTo>
                  <a:pt x="1414069" y="5143500"/>
                </a:lnTo>
                <a:lnTo>
                  <a:pt x="0" y="5143500"/>
                </a:lnTo>
                <a:close/>
              </a:path>
            </a:pathLst>
          </a:custGeom>
          <a:solidFill>
            <a:srgbClr val="040A3B"/>
          </a:solidFill>
          <a:ln w="12700">
            <a:miter lim="400000"/>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en-US" sz="160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22531" name="Rectangle 3"/>
          <p:cNvSpPr>
            <a:spLocks noChangeArrowheads="1"/>
          </p:cNvSpPr>
          <p:nvPr/>
        </p:nvSpPr>
        <p:spPr bwMode="auto">
          <a:xfrm>
            <a:off x="488953" y="1793884"/>
            <a:ext cx="11209867" cy="4168775"/>
          </a:xfrm>
          <a:prstGeom prst="rect">
            <a:avLst/>
          </a:prstGeom>
          <a:noFill/>
          <a:ln w="9525">
            <a:noFill/>
            <a:miter lim="800000"/>
            <a:headEnd/>
            <a:tailEnd/>
          </a:ln>
          <a:effectLst/>
        </p:spPr>
        <p:txBody>
          <a:bodyPr lIns="66771" tIns="33387" rIns="66771" bIns="33387" anchorCtr="1"/>
          <a:lstStyle/>
          <a:p>
            <a:pPr algn="r"/>
            <a:endParaRPr lang="en-US" sz="1751">
              <a:solidFill>
                <a:prstClr val="white"/>
              </a:solidFill>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hasCustomPrompt="1"/>
          </p:nvPr>
        </p:nvSpPr>
        <p:spPr>
          <a:xfrm>
            <a:off x="1290833" y="2639321"/>
            <a:ext cx="9610336" cy="1258424"/>
          </a:xfrm>
        </p:spPr>
        <p:txBody>
          <a:bodyPr anchor="b" anchorCtr="0"/>
          <a:lstStyle>
            <a:lvl1pPr marL="0" algn="l" defTabSz="609539" rtl="0" eaLnBrk="1" latinLnBrk="0" hangingPunct="1">
              <a:lnSpc>
                <a:spcPct val="90000"/>
              </a:lnSpc>
              <a:defRPr lang="en-US" sz="5333" kern="1200" baseline="0" dirty="0">
                <a:solidFill>
                  <a:prstClr val="white"/>
                </a:solidFill>
                <a:effectLst/>
                <a:latin typeface="+mn-lt"/>
                <a:ea typeface="Intel Clear Pro" panose="020B0804020202060201" pitchFamily="34" charset="0"/>
                <a:cs typeface="Intel Clear Pro" panose="020B0804020202060201" pitchFamily="34" charset="0"/>
              </a:defRPr>
            </a:lvl1pPr>
          </a:lstStyle>
          <a:p>
            <a:r>
              <a:rPr lang="en-US"/>
              <a:t>Presentation title</a:t>
            </a:r>
          </a:p>
        </p:txBody>
      </p:sp>
      <p:sp>
        <p:nvSpPr>
          <p:cNvPr id="22533" name="Rectangle 5"/>
          <p:cNvSpPr>
            <a:spLocks noGrp="1" noChangeArrowheads="1"/>
          </p:cNvSpPr>
          <p:nvPr>
            <p:ph type="subTitle" idx="1" hasCustomPrompt="1"/>
          </p:nvPr>
        </p:nvSpPr>
        <p:spPr>
          <a:xfrm>
            <a:off x="1290836" y="3897750"/>
            <a:ext cx="9610335" cy="1178001"/>
          </a:xfrm>
        </p:spPr>
        <p:txBody>
          <a:bodyPr anchor="t" anchorCtr="0"/>
          <a:lstStyle>
            <a:lvl1pPr marL="0" indent="0" algn="l">
              <a:lnSpc>
                <a:spcPct val="85000"/>
              </a:lnSpc>
              <a:spcBef>
                <a:spcPts val="0"/>
              </a:spcBef>
              <a:buFont typeface="Wingdings" pitchFamily="2" charset="2"/>
              <a:buNone/>
              <a:defRPr sz="2667" spc="133" baseline="0">
                <a:solidFill>
                  <a:schemeClr val="tx1"/>
                </a:solidFill>
                <a:effectLst/>
                <a:latin typeface="+mn-lt"/>
                <a:ea typeface="Intel Clear Light" panose="020B0404020203020204" pitchFamily="34" charset="0"/>
                <a:cs typeface="Intel Clear Light" panose="020B0404020203020204" pitchFamily="34" charset="0"/>
              </a:defRPr>
            </a:lvl1pPr>
          </a:lstStyle>
          <a:p>
            <a:r>
              <a:rPr lang="en-US"/>
              <a:t>Presenter Name</a:t>
            </a:r>
          </a:p>
        </p:txBody>
      </p:sp>
      <p:sp>
        <p:nvSpPr>
          <p:cNvPr id="3" name="Text Placeholder 2">
            <a:extLst>
              <a:ext uri="{FF2B5EF4-FFF2-40B4-BE49-F238E27FC236}">
                <a16:creationId xmlns:a16="http://schemas.microsoft.com/office/drawing/2014/main" id="{CB787139-468D-4F4D-918B-680F9BC689F1}"/>
              </a:ext>
            </a:extLst>
          </p:cNvPr>
          <p:cNvSpPr>
            <a:spLocks noGrp="1"/>
          </p:cNvSpPr>
          <p:nvPr>
            <p:ph type="body" sz="quarter" idx="10" hasCustomPrompt="1"/>
          </p:nvPr>
        </p:nvSpPr>
        <p:spPr>
          <a:xfrm>
            <a:off x="1290637" y="6182351"/>
            <a:ext cx="9610530" cy="419100"/>
          </a:xfrm>
        </p:spPr>
        <p:txBody>
          <a:bodyPr anchor="ctr"/>
          <a:lstStyle>
            <a:lvl1pPr marL="0" indent="0">
              <a:lnSpc>
                <a:spcPct val="85000"/>
              </a:lnSpc>
              <a:spcBef>
                <a:spcPts val="0"/>
              </a:spcBef>
              <a:buFontTx/>
              <a:buNone/>
              <a:defRPr sz="1200" b="1">
                <a:solidFill>
                  <a:schemeClr val="accent1"/>
                </a:solidFill>
                <a:latin typeface="+mj-lt"/>
              </a:defRPr>
            </a:lvl1pPr>
            <a:lvl2pPr marL="501614" indent="0">
              <a:buFontTx/>
              <a:buNone/>
              <a:defRPr sz="1600">
                <a:solidFill>
                  <a:schemeClr val="tx1"/>
                </a:solidFill>
              </a:defRPr>
            </a:lvl2pPr>
            <a:lvl3pPr marL="501614" indent="0">
              <a:buFontTx/>
              <a:buNone/>
              <a:defRPr sz="1600">
                <a:solidFill>
                  <a:schemeClr val="tx1"/>
                </a:solidFill>
              </a:defRPr>
            </a:lvl3pPr>
            <a:lvl4pPr marL="556309" indent="0">
              <a:buFontTx/>
              <a:buNone/>
              <a:defRPr sz="1600">
                <a:solidFill>
                  <a:schemeClr val="tx1"/>
                </a:solidFill>
              </a:defRPr>
            </a:lvl4pPr>
            <a:lvl5pPr marL="929002" indent="0">
              <a:buFontTx/>
              <a:buNone/>
              <a:defRPr sz="1400">
                <a:solidFill>
                  <a:schemeClr val="tx1"/>
                </a:solidFill>
              </a:defRPr>
            </a:lvl5pPr>
          </a:lstStyle>
          <a:p>
            <a:pPr lvl="0"/>
            <a:r>
              <a:rPr lang="en-US"/>
              <a:t>DATE / REVISION #</a:t>
            </a:r>
          </a:p>
        </p:txBody>
      </p:sp>
      <p:pic>
        <p:nvPicPr>
          <p:cNvPr id="9" name="Picture 2">
            <a:extLst>
              <a:ext uri="{FF2B5EF4-FFF2-40B4-BE49-F238E27FC236}">
                <a16:creationId xmlns:a16="http://schemas.microsoft.com/office/drawing/2014/main" id="{ED496A87-8F86-49B6-9B1B-0992A216CE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075" y="435097"/>
            <a:ext cx="1664065" cy="11064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5903474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2060"/>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INTEL CONFIDENTIAL</a:t>
            </a:r>
          </a:p>
        </p:txBody>
      </p:sp>
      <p:sp>
        <p:nvSpPr>
          <p:cNvPr id="6" name="Slide Number Placeholder 5"/>
          <p:cNvSpPr>
            <a:spLocks noGrp="1"/>
          </p:cNvSpPr>
          <p:nvPr>
            <p:ph type="sldNum" sz="quarter" idx="12"/>
          </p:nvPr>
        </p:nvSpPr>
        <p:spPr/>
        <p:txBody>
          <a:bodyPr/>
          <a:lstStyle/>
          <a:p>
            <a:fld id="{E5531ED6-EE28-443E-88D8-BB07E9654E04}" type="slidenum">
              <a:rPr lang="en-US" smtClean="0"/>
              <a:t>‹#›</a:t>
            </a:fld>
            <a:endParaRPr lang="en-US"/>
          </a:p>
        </p:txBody>
      </p:sp>
    </p:spTree>
    <p:extLst>
      <p:ext uri="{BB962C8B-B14F-4D97-AF65-F5344CB8AC3E}">
        <p14:creationId xmlns:p14="http://schemas.microsoft.com/office/powerpoint/2010/main" val="356668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INTEL CONFIDENTIAL</a:t>
            </a:r>
          </a:p>
        </p:txBody>
      </p:sp>
      <p:sp>
        <p:nvSpPr>
          <p:cNvPr id="6" name="Slide Number Placeholder 5"/>
          <p:cNvSpPr>
            <a:spLocks noGrp="1"/>
          </p:cNvSpPr>
          <p:nvPr>
            <p:ph type="sldNum" sz="quarter" idx="12"/>
          </p:nvPr>
        </p:nvSpPr>
        <p:spPr/>
        <p:txBody>
          <a:bodyPr/>
          <a:lstStyle/>
          <a:p>
            <a:fld id="{E5531ED6-EE28-443E-88D8-BB07E9654E04}" type="slidenum">
              <a:rPr lang="en-US" smtClean="0"/>
              <a:t>‹#›</a:t>
            </a:fld>
            <a:endParaRPr lang="en-US"/>
          </a:p>
        </p:txBody>
      </p:sp>
    </p:spTree>
    <p:extLst>
      <p:ext uri="{BB962C8B-B14F-4D97-AF65-F5344CB8AC3E}">
        <p14:creationId xmlns:p14="http://schemas.microsoft.com/office/powerpoint/2010/main" val="3152993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INTEL CONFIDENTIAL</a:t>
            </a:r>
          </a:p>
        </p:txBody>
      </p:sp>
      <p:sp>
        <p:nvSpPr>
          <p:cNvPr id="5" name="Slide Number Placeholder 4"/>
          <p:cNvSpPr>
            <a:spLocks noGrp="1"/>
          </p:cNvSpPr>
          <p:nvPr>
            <p:ph type="sldNum" sz="quarter" idx="12"/>
          </p:nvPr>
        </p:nvSpPr>
        <p:spPr/>
        <p:txBody>
          <a:bodyPr/>
          <a:lstStyle/>
          <a:p>
            <a:fld id="{E5531ED6-EE28-443E-88D8-BB07E9654E04}" type="slidenum">
              <a:rPr lang="en-US" smtClean="0"/>
              <a:t>‹#›</a:t>
            </a:fld>
            <a:endParaRPr lang="en-US"/>
          </a:p>
        </p:txBody>
      </p:sp>
    </p:spTree>
    <p:extLst>
      <p:ext uri="{BB962C8B-B14F-4D97-AF65-F5344CB8AC3E}">
        <p14:creationId xmlns:p14="http://schemas.microsoft.com/office/powerpoint/2010/main" val="219891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a:effectLst/>
      </p:grpSpPr>
      <p:sp>
        <p:nvSpPr>
          <p:cNvPr id="6" name="Slide Number Placeholder 5"/>
          <p:cNvSpPr>
            <a:spLocks noGrp="1"/>
          </p:cNvSpPr>
          <p:nvPr>
            <p:ph type="sldNum" sz="quarter" idx="12"/>
          </p:nvPr>
        </p:nvSpPr>
        <p:spPr>
          <a:xfrm>
            <a:off x="9454057" y="6356351"/>
            <a:ext cx="2743200" cy="365125"/>
          </a:xfrm>
          <a:prstGeom prst="rect">
            <a:avLst/>
          </a:prstGeom>
          <a:effectLst/>
        </p:spPr>
        <p:txBody>
          <a:bodyPr/>
          <a:lstStyle/>
          <a:p>
            <a:fld id="{EE2556C5-CE8C-6547-B838-EA80C61A4AF7}" type="slidenum">
              <a:rPr lang="en-US" smtClean="0">
                <a:effectLst/>
              </a:rPr>
              <a:t>‹#›</a:t>
            </a:fld>
            <a:endParaRPr lang="en-US">
              <a:effectLst/>
            </a:endParaRPr>
          </a:p>
        </p:txBody>
      </p:sp>
      <p:sp>
        <p:nvSpPr>
          <p:cNvPr id="7" name="Title 6"/>
          <p:cNvSpPr>
            <a:spLocks noGrp="1"/>
          </p:cNvSpPr>
          <p:nvPr>
            <p:ph type="title" hasCustomPrompt="1"/>
          </p:nvPr>
        </p:nvSpPr>
        <p:spPr>
          <a:xfrm>
            <a:off x="607484" y="97536"/>
            <a:ext cx="10972800" cy="1158240"/>
          </a:xfrm>
          <a:effectLst/>
        </p:spPr>
        <p:txBody>
          <a:bodyPr/>
          <a:lstStyle>
            <a:lvl1pPr>
              <a:defRPr b="0" i="0" baseline="0">
                <a:solidFill>
                  <a:srgbClr val="002060"/>
                </a:solidFill>
                <a:effectLst/>
                <a:latin typeface="Intel Clear"/>
                <a:cs typeface="Intel Clear"/>
              </a:defRPr>
            </a:lvl1pPr>
          </a:lstStyle>
          <a:p>
            <a:r>
              <a:rPr lang="en-US" dirty="0">
                <a:effectLst/>
              </a:rPr>
              <a:t>28pt Intel Clear Headline</a:t>
            </a:r>
          </a:p>
        </p:txBody>
      </p:sp>
      <p:sp>
        <p:nvSpPr>
          <p:cNvPr id="9" name="Content Placeholder 8"/>
          <p:cNvSpPr>
            <a:spLocks noGrp="1"/>
          </p:cNvSpPr>
          <p:nvPr>
            <p:ph sz="quarter" idx="13" hasCustomPrompt="1"/>
          </p:nvPr>
        </p:nvSpPr>
        <p:spPr>
          <a:xfrm>
            <a:off x="607485" y="1604435"/>
            <a:ext cx="10970683" cy="4567767"/>
          </a:xfrm>
          <a:effectLst/>
        </p:spPr>
        <p:txBody>
          <a:bodyPr/>
          <a:lstStyle>
            <a:lvl1pPr>
              <a:defRPr>
                <a:solidFill>
                  <a:srgbClr val="002060"/>
                </a:solidFill>
                <a:effectLst/>
              </a:defRPr>
            </a:lvl1pPr>
            <a:lvl2pPr>
              <a:defRPr sz="2400">
                <a:solidFill>
                  <a:srgbClr val="002060"/>
                </a:solidFill>
                <a:effectLst/>
              </a:defRPr>
            </a:lvl2pPr>
            <a:lvl3pPr>
              <a:defRPr sz="2400">
                <a:solidFill>
                  <a:srgbClr val="002060"/>
                </a:solidFill>
                <a:effectLst/>
              </a:defRPr>
            </a:lvl3pPr>
            <a:lvl4pPr>
              <a:defRPr sz="2133">
                <a:solidFill>
                  <a:srgbClr val="002060"/>
                </a:solidFill>
                <a:effectLst/>
              </a:defRPr>
            </a:lvl4pPr>
            <a:lvl5pPr>
              <a:defRPr>
                <a:solidFill>
                  <a:srgbClr val="002060"/>
                </a:solidFill>
              </a:defRPr>
            </a:lvl5pPr>
          </a:lstStyle>
          <a:p>
            <a:pPr lvl="0"/>
            <a:r>
              <a:rPr lang="en-US">
                <a:effectLst/>
              </a:rPr>
              <a:t>18pt Intel Clear body text</a:t>
            </a:r>
          </a:p>
          <a:p>
            <a:pPr lvl="1"/>
            <a:r>
              <a:rPr lang="en-US">
                <a:effectLst/>
              </a:rPr>
              <a:t>18pt Intel Clear bullet one</a:t>
            </a:r>
          </a:p>
          <a:p>
            <a:pPr lvl="2"/>
            <a:r>
              <a:rPr lang="en-US">
                <a:effectLst/>
              </a:rPr>
              <a:t>18pt Intel Clear sub-bullet</a:t>
            </a:r>
          </a:p>
          <a:p>
            <a:pPr lvl="3"/>
            <a:r>
              <a:rPr lang="en-US">
                <a:effectLst/>
              </a:rPr>
              <a:t>16pt Intel Clear fourth level</a:t>
            </a:r>
          </a:p>
          <a:p>
            <a:pPr lvl="4"/>
            <a:r>
              <a:rPr lang="en-US">
                <a:effectLst/>
              </a:rPr>
              <a:t>14pt Intel Clear fifth level</a:t>
            </a:r>
          </a:p>
        </p:txBody>
      </p:sp>
      <p:sp>
        <p:nvSpPr>
          <p:cNvPr id="5" name="Footer Placeholder 4"/>
          <p:cNvSpPr>
            <a:spLocks noGrp="1"/>
          </p:cNvSpPr>
          <p:nvPr>
            <p:ph type="ftr" sz="quarter" idx="11"/>
          </p:nvPr>
        </p:nvSpPr>
        <p:spPr>
          <a:xfrm>
            <a:off x="4038600" y="6410140"/>
            <a:ext cx="4114800" cy="365125"/>
          </a:xfrm>
        </p:spPr>
        <p:txBody>
          <a:bodyPr/>
          <a:lstStyle/>
          <a:p>
            <a:r>
              <a:rPr lang="en-US"/>
              <a:t>INTEL CONFIDENTIAL</a:t>
            </a:r>
          </a:p>
        </p:txBody>
      </p:sp>
    </p:spTree>
    <p:extLst>
      <p:ext uri="{BB962C8B-B14F-4D97-AF65-F5344CB8AC3E}">
        <p14:creationId xmlns:p14="http://schemas.microsoft.com/office/powerpoint/2010/main" val="33568303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pic>
        <p:nvPicPr>
          <p:cNvPr id="5" name="Picture 2" descr="\\.psf\Home\Desktop\Intel.png">
            <a:extLst>
              <a:ext uri="{FF2B5EF4-FFF2-40B4-BE49-F238E27FC236}">
                <a16:creationId xmlns:a16="http://schemas.microsoft.com/office/drawing/2014/main" id="{E9F866E7-8EA3-C14A-9037-012C91ED48E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6554" y="6440786"/>
            <a:ext cx="485781" cy="32017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Straight Connector 11">
            <a:extLst>
              <a:ext uri="{FF2B5EF4-FFF2-40B4-BE49-F238E27FC236}">
                <a16:creationId xmlns:a16="http://schemas.microsoft.com/office/drawing/2014/main" id="{8CA4FD5A-D7FA-3D46-A287-DFB88D738F05}"/>
              </a:ext>
            </a:extLst>
          </p:cNvPr>
          <p:cNvCxnSpPr/>
          <p:nvPr userDrawn="1"/>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C840D6BC-0DE5-B347-8D17-34F412DD92AA}"/>
              </a:ext>
            </a:extLst>
          </p:cNvPr>
          <p:cNvSpPr>
            <a:spLocks noGrp="1"/>
          </p:cNvSpPr>
          <p:nvPr>
            <p:ph type="sldNum" sz="quarter" idx="4"/>
          </p:nvPr>
        </p:nvSpPr>
        <p:spPr>
          <a:xfrm>
            <a:off x="9163136" y="6432516"/>
            <a:ext cx="2844800" cy="365125"/>
          </a:xfrm>
          <a:prstGeom prst="rect">
            <a:avLst/>
          </a:prstGeom>
        </p:spPr>
        <p:txBody>
          <a:bodyPr vert="horz" lIns="0" tIns="0" rIns="0" bIns="0" rtlCol="0" anchor="ctr"/>
          <a:lstStyle>
            <a:lvl1pPr algn="r">
              <a:defRPr sz="1000">
                <a:solidFill>
                  <a:schemeClr val="bg1"/>
                </a:solidFill>
                <a:latin typeface="+mn-lt"/>
                <a:cs typeface="Arial" panose="020B0604020202020204" pitchFamily="34" charset="0"/>
              </a:defRPr>
            </a:lvl1pPr>
          </a:lstStyle>
          <a:p>
            <a:pPr defTabSz="609585"/>
            <a:fld id="{EE2556C5-CE8C-6547-B838-EA80C61A4AF7}" type="slidenum">
              <a:rPr lang="en-US" smtClean="0">
                <a:solidFill>
                  <a:prstClr val="white"/>
                </a:solidFill>
              </a:rPr>
              <a:pPr defTabSz="609585"/>
              <a:t>‹#›</a:t>
            </a:fld>
            <a:endParaRPr lang="en-US" dirty="0">
              <a:solidFill>
                <a:prstClr val="white"/>
              </a:solidFill>
            </a:endParaRPr>
          </a:p>
        </p:txBody>
      </p:sp>
      <p:sp>
        <p:nvSpPr>
          <p:cNvPr id="8" name="Title 6">
            <a:extLst>
              <a:ext uri="{FF2B5EF4-FFF2-40B4-BE49-F238E27FC236}">
                <a16:creationId xmlns:a16="http://schemas.microsoft.com/office/drawing/2014/main" id="{6E7BEA1E-4F6F-5740-9BB8-39EE244EBC72}"/>
              </a:ext>
            </a:extLst>
          </p:cNvPr>
          <p:cNvSpPr>
            <a:spLocks noGrp="1"/>
          </p:cNvSpPr>
          <p:nvPr>
            <p:ph type="title" hasCustomPrompt="1"/>
          </p:nvPr>
        </p:nvSpPr>
        <p:spPr>
          <a:xfrm>
            <a:off x="607484" y="411798"/>
            <a:ext cx="10972800" cy="801477"/>
          </a:xfrm>
        </p:spPr>
        <p:txBody>
          <a:bodyPr/>
          <a:lstStyle>
            <a:lvl1pPr algn="ctr">
              <a:defRPr sz="6600" b="0" i="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28pt Intel Clear Headline</a:t>
            </a:r>
          </a:p>
        </p:txBody>
      </p:sp>
      <p:sp>
        <p:nvSpPr>
          <p:cNvPr id="9" name="Text Box 5">
            <a:extLst>
              <a:ext uri="{FF2B5EF4-FFF2-40B4-BE49-F238E27FC236}">
                <a16:creationId xmlns:a16="http://schemas.microsoft.com/office/drawing/2014/main" id="{8BDA635B-87E8-E847-83A0-D5844DDDA33F}"/>
              </a:ext>
            </a:extLst>
          </p:cNvPr>
          <p:cNvSpPr txBox="1">
            <a:spLocks noChangeArrowheads="1"/>
          </p:cNvSpPr>
          <p:nvPr userDrawn="1"/>
        </p:nvSpPr>
        <p:spPr bwMode="auto">
          <a:xfrm>
            <a:off x="184064" y="6538134"/>
            <a:ext cx="2759081" cy="153888"/>
          </a:xfrm>
          <a:prstGeom prst="rect">
            <a:avLst/>
          </a:prstGeom>
          <a:noFill/>
          <a:ln w="50800" algn="ctr">
            <a:noFill/>
            <a:miter lim="800000"/>
            <a:headEnd type="none" w="sm" len="sm"/>
            <a:tailEnd type="none" w="sm" len="sm"/>
          </a:ln>
          <a:effectLst/>
        </p:spPr>
        <p:txBody>
          <a:bodyPr wrap="square" lIns="0" tIns="0" rIns="0" bIns="0">
            <a:spAutoFit/>
          </a:bodyPr>
          <a:lstStyle/>
          <a:p>
            <a:pPr defTabSz="1218692" eaLnBrk="0" fontAlgn="base" hangingPunct="0">
              <a:spcBef>
                <a:spcPct val="50000"/>
              </a:spcBef>
              <a:spcAft>
                <a:spcPct val="0"/>
              </a:spcAft>
              <a:defRPr/>
            </a:pPr>
            <a:r>
              <a:rPr lang="en-US" altLang="zh-CN" sz="1000" dirty="0">
                <a:solidFill>
                  <a:prstClr val="white"/>
                </a:solidFill>
                <a:ea typeface="Verdana" pitchFamily="34" charset="0"/>
                <a:cs typeface="Verdana" pitchFamily="34" charset="0"/>
              </a:rPr>
              <a:t>INTEL CONFIDENTIAL – Internal Only </a:t>
            </a:r>
            <a:endParaRPr lang="en-US" sz="1000" dirty="0">
              <a:solidFill>
                <a:prstClr val="white"/>
              </a:solidFill>
              <a:ea typeface="Verdana" pitchFamily="34" charset="0"/>
              <a:cs typeface="Verdana" pitchFamily="34" charset="0"/>
            </a:endParaRPr>
          </a:p>
        </p:txBody>
      </p:sp>
      <p:sp>
        <p:nvSpPr>
          <p:cNvPr id="10" name="TextBox 3">
            <a:extLst>
              <a:ext uri="{FF2B5EF4-FFF2-40B4-BE49-F238E27FC236}">
                <a16:creationId xmlns:a16="http://schemas.microsoft.com/office/drawing/2014/main" id="{E041E6B1-AAD3-B34B-8EE4-A8BA16A888B1}"/>
              </a:ext>
            </a:extLst>
          </p:cNvPr>
          <p:cNvSpPr txBox="1"/>
          <p:nvPr userDrawn="1"/>
        </p:nvSpPr>
        <p:spPr>
          <a:xfrm>
            <a:off x="5205535" y="6538134"/>
            <a:ext cx="1780937" cy="153888"/>
          </a:xfrm>
          <a:prstGeom prst="rect">
            <a:avLst/>
          </a:prstGeom>
          <a:noFill/>
        </p:spPr>
        <p:txBody>
          <a:bodyPr vert="horz"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prstClr val="white"/>
                </a:solidFill>
              </a:rPr>
              <a:t>IAGS Leadership Summit 2018</a:t>
            </a:r>
          </a:p>
        </p:txBody>
      </p:sp>
    </p:spTree>
    <p:extLst>
      <p:ext uri="{BB962C8B-B14F-4D97-AF65-F5344CB8AC3E}">
        <p14:creationId xmlns:p14="http://schemas.microsoft.com/office/powerpoint/2010/main" val="101146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Break">
    <p:bg>
      <p:bgPr>
        <a:gradFill>
          <a:gsLst>
            <a:gs pos="0">
              <a:schemeClr val="tx2"/>
            </a:gs>
            <a:gs pos="46000">
              <a:srgbClr val="023778"/>
            </a:gs>
            <a:gs pos="100000">
              <a:srgbClr val="040A3B"/>
            </a:gs>
          </a:gsLst>
          <a:lin ang="5400000" scaled="0"/>
        </a:gra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C146545-80D9-4AAA-A5DC-3E81C9284DF6}"/>
              </a:ext>
            </a:extLst>
          </p:cNvPr>
          <p:cNvSpPr/>
          <p:nvPr userDrawn="1"/>
        </p:nvSpPr>
        <p:spPr bwMode="auto">
          <a:xfrm>
            <a:off x="1" y="0"/>
            <a:ext cx="3074370" cy="6858000"/>
          </a:xfrm>
          <a:custGeom>
            <a:avLst/>
            <a:gdLst>
              <a:gd name="connsiteX0" fmla="*/ 0 w 2305778"/>
              <a:gd name="connsiteY0" fmla="*/ 0 h 5143500"/>
              <a:gd name="connsiteX1" fmla="*/ 1572253 w 2305778"/>
              <a:gd name="connsiteY1" fmla="*/ 0 h 5143500"/>
              <a:gd name="connsiteX2" fmla="*/ 1762955 w 2305778"/>
              <a:gd name="connsiteY2" fmla="*/ 314267 h 5143500"/>
              <a:gd name="connsiteX3" fmla="*/ 2305778 w 2305778"/>
              <a:gd name="connsiteY3" fmla="*/ 2460515 h 5143500"/>
              <a:gd name="connsiteX4" fmla="*/ 1537677 w 2305778"/>
              <a:gd name="connsiteY4" fmla="*/ 4978010 h 5143500"/>
              <a:gd name="connsiteX5" fmla="*/ 1414069 w 2305778"/>
              <a:gd name="connsiteY5" fmla="*/ 5143500 h 5143500"/>
              <a:gd name="connsiteX6" fmla="*/ 0 w 230577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778" h="5143500">
                <a:moveTo>
                  <a:pt x="0" y="0"/>
                </a:moveTo>
                <a:lnTo>
                  <a:pt x="1572253" y="0"/>
                </a:lnTo>
                <a:lnTo>
                  <a:pt x="1762955" y="314267"/>
                </a:lnTo>
                <a:cubicBezTo>
                  <a:pt x="2109138" y="952268"/>
                  <a:pt x="2305778" y="1683401"/>
                  <a:pt x="2305778" y="2460515"/>
                </a:cubicBezTo>
                <a:cubicBezTo>
                  <a:pt x="2305778" y="3393052"/>
                  <a:pt x="2022616" y="4259377"/>
                  <a:pt x="1537677" y="4978010"/>
                </a:cubicBezTo>
                <a:lnTo>
                  <a:pt x="1414069" y="5143500"/>
                </a:lnTo>
                <a:lnTo>
                  <a:pt x="0" y="5143500"/>
                </a:lnTo>
                <a:close/>
              </a:path>
            </a:pathLst>
          </a:custGeom>
          <a:solidFill>
            <a:srgbClr val="040A3B"/>
          </a:solidFill>
          <a:ln w="12700">
            <a:miter lim="400000"/>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en-US" sz="160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22531" name="Rectangle 3"/>
          <p:cNvSpPr>
            <a:spLocks noChangeArrowheads="1"/>
          </p:cNvSpPr>
          <p:nvPr/>
        </p:nvSpPr>
        <p:spPr bwMode="auto">
          <a:xfrm>
            <a:off x="488953" y="1793884"/>
            <a:ext cx="11209867" cy="4168775"/>
          </a:xfrm>
          <a:prstGeom prst="rect">
            <a:avLst/>
          </a:prstGeom>
          <a:noFill/>
          <a:ln w="9525">
            <a:noFill/>
            <a:miter lim="800000"/>
            <a:headEnd/>
            <a:tailEnd/>
          </a:ln>
          <a:effectLst/>
        </p:spPr>
        <p:txBody>
          <a:bodyPr lIns="66771" tIns="33387" rIns="66771" bIns="33387" anchorCtr="1"/>
          <a:lstStyle/>
          <a:p>
            <a:pPr algn="r"/>
            <a:endParaRPr lang="en-US" sz="1751" dirty="0">
              <a:solidFill>
                <a:prstClr val="white"/>
              </a:solidFill>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hasCustomPrompt="1"/>
          </p:nvPr>
        </p:nvSpPr>
        <p:spPr>
          <a:xfrm>
            <a:off x="1290833" y="3429000"/>
            <a:ext cx="9468096" cy="1258424"/>
          </a:xfrm>
        </p:spPr>
        <p:txBody>
          <a:bodyPr anchor="b" anchorCtr="0"/>
          <a:lstStyle>
            <a:lvl1pPr marL="0" algn="l" defTabSz="609539" rtl="0" eaLnBrk="1" latinLnBrk="0" hangingPunct="1">
              <a:lnSpc>
                <a:spcPct val="90000"/>
              </a:lnSpc>
              <a:defRPr lang="en-US" sz="5333" kern="1200" baseline="0" dirty="0">
                <a:solidFill>
                  <a:prstClr val="white"/>
                </a:solidFill>
                <a:effectLst/>
                <a:latin typeface="+mn-lt"/>
                <a:ea typeface="Intel Clear Pro" panose="020B0804020202060201" pitchFamily="34" charset="0"/>
                <a:cs typeface="Intel Clear Pro" panose="020B0804020202060201" pitchFamily="34" charset="0"/>
              </a:defRPr>
            </a:lvl1pPr>
          </a:lstStyle>
          <a:p>
            <a:r>
              <a:rPr lang="en-US" dirty="0"/>
              <a:t>Section break title</a:t>
            </a:r>
          </a:p>
        </p:txBody>
      </p:sp>
      <p:sp>
        <p:nvSpPr>
          <p:cNvPr id="22533" name="Rectangle 5"/>
          <p:cNvSpPr>
            <a:spLocks noGrp="1" noChangeArrowheads="1"/>
          </p:cNvSpPr>
          <p:nvPr>
            <p:ph type="subTitle" idx="1" hasCustomPrompt="1"/>
          </p:nvPr>
        </p:nvSpPr>
        <p:spPr>
          <a:xfrm>
            <a:off x="1290836" y="4687429"/>
            <a:ext cx="9468095" cy="1178001"/>
          </a:xfrm>
        </p:spPr>
        <p:txBody>
          <a:bodyPr anchor="t" anchorCtr="0"/>
          <a:lstStyle>
            <a:lvl1pPr marL="0" indent="0" algn="l">
              <a:lnSpc>
                <a:spcPct val="85000"/>
              </a:lnSpc>
              <a:spcBef>
                <a:spcPts val="0"/>
              </a:spcBef>
              <a:buFont typeface="Wingdings" pitchFamily="2" charset="2"/>
              <a:buNone/>
              <a:defRPr sz="2667" spc="133" baseline="0">
                <a:solidFill>
                  <a:schemeClr val="tx1"/>
                </a:solidFill>
                <a:effectLst/>
                <a:latin typeface="+mn-lt"/>
                <a:ea typeface="Intel Clear Light" panose="020B0404020203020204" pitchFamily="34" charset="0"/>
                <a:cs typeface="Intel Clear Light" panose="020B0404020203020204" pitchFamily="34" charset="0"/>
              </a:defRPr>
            </a:lvl1pPr>
          </a:lstStyle>
          <a:p>
            <a:r>
              <a:rPr lang="en-US" dirty="0"/>
              <a:t>Subtitle</a:t>
            </a:r>
          </a:p>
        </p:txBody>
      </p:sp>
    </p:spTree>
    <p:extLst>
      <p:ext uri="{BB962C8B-B14F-4D97-AF65-F5344CB8AC3E}">
        <p14:creationId xmlns:p14="http://schemas.microsoft.com/office/powerpoint/2010/main" val="35979136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6E4A77F-3921-494A-A1C7-9B634810D61A}"/>
              </a:ext>
            </a:extLst>
          </p:cNvPr>
          <p:cNvSpPr>
            <a:spLocks noGrp="1"/>
          </p:cNvSpPr>
          <p:nvPr>
            <p:ph type="body" sz="quarter" idx="10"/>
          </p:nvPr>
        </p:nvSpPr>
        <p:spPr>
          <a:xfrm>
            <a:off x="609600" y="1570042"/>
            <a:ext cx="10972800" cy="4619095"/>
          </a:xfrm>
        </p:spPr>
        <p:txBody>
          <a:bodyPr/>
          <a:lstStyle>
            <a:lvl1pPr>
              <a:defRPr>
                <a:solidFill>
                  <a:schemeClr val="bg1"/>
                </a:solidFill>
                <a:latin typeface="+mj-lt"/>
              </a:defRPr>
            </a:lvl1pPr>
            <a:lvl4pPr>
              <a:defRPr>
                <a:solidFill>
                  <a:schemeClr val="bg1"/>
                </a:solidFill>
                <a:latin typeface="+mj-lt"/>
              </a:defRPr>
            </a:lvl4pPr>
            <a:lvl5pPr>
              <a:defRPr>
                <a:solidFill>
                  <a:schemeClr val="bg1"/>
                </a:solidFill>
                <a:latin typeface="+mj-lt"/>
              </a:defRPr>
            </a:lvl5pPr>
          </a:lstStyle>
          <a:p>
            <a:pPr lvl="0"/>
            <a:r>
              <a:rPr lang="en-US" dirty="0"/>
              <a:t>Click to edit Master text styles</a:t>
            </a:r>
          </a:p>
          <a:p>
            <a:pPr lvl="3"/>
            <a:r>
              <a:rPr lang="en-US" dirty="0"/>
              <a:t>Second level</a:t>
            </a:r>
          </a:p>
          <a:p>
            <a:pPr lvl="4"/>
            <a:r>
              <a:rPr lang="en-US" dirty="0"/>
              <a:t>Third level</a:t>
            </a:r>
          </a:p>
        </p:txBody>
      </p:sp>
      <p:sp>
        <p:nvSpPr>
          <p:cNvPr id="4" name="Rectangle 19">
            <a:extLst>
              <a:ext uri="{FF2B5EF4-FFF2-40B4-BE49-F238E27FC236}">
                <a16:creationId xmlns:a16="http://schemas.microsoft.com/office/drawing/2014/main" id="{A59F6A75-BA60-4850-A917-21334D6F90CF}"/>
              </a:ext>
            </a:extLst>
          </p:cNvPr>
          <p:cNvSpPr>
            <a:spLocks noGrp="1" noChangeArrowheads="1"/>
          </p:cNvSpPr>
          <p:nvPr>
            <p:ph type="title" hasCustomPrompt="1"/>
          </p:nvPr>
        </p:nvSpPr>
        <p:spPr bwMode="auto">
          <a:xfrm>
            <a:off x="609600" y="278908"/>
            <a:ext cx="10972800" cy="114300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lvl1pPr algn="l">
              <a:lnSpc>
                <a:spcPct val="85000"/>
              </a:lnSpc>
              <a:defRPr sz="4800" b="0">
                <a:latin typeface="+mj-lt"/>
              </a:defRPr>
            </a:lvl1pPr>
          </a:lstStyle>
          <a:p>
            <a:pPr lvl="0"/>
            <a:r>
              <a:rPr lang="en-US" dirty="0"/>
              <a:t>Click to edit master title style</a:t>
            </a:r>
          </a:p>
        </p:txBody>
      </p:sp>
    </p:spTree>
    <p:extLst>
      <p:ext uri="{BB962C8B-B14F-4D97-AF65-F5344CB8AC3E}">
        <p14:creationId xmlns:p14="http://schemas.microsoft.com/office/powerpoint/2010/main" val="36753518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19"/>
          <p:cNvSpPr>
            <a:spLocks noGrp="1" noChangeArrowheads="1"/>
          </p:cNvSpPr>
          <p:nvPr>
            <p:ph type="title" hasCustomPrompt="1"/>
          </p:nvPr>
        </p:nvSpPr>
        <p:spPr bwMode="auto">
          <a:xfrm>
            <a:off x="609600" y="267513"/>
            <a:ext cx="10972800" cy="114300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lvl1pPr algn="l">
              <a:lnSpc>
                <a:spcPct val="85000"/>
              </a:lnSpc>
              <a:defRPr sz="4800" b="0">
                <a:latin typeface="+mj-lt"/>
              </a:defRPr>
            </a:lvl1pPr>
          </a:lstStyle>
          <a:p>
            <a:pPr lvl="0"/>
            <a:r>
              <a:rPr lang="en-US" dirty="0"/>
              <a:t>Click to edit master title style</a:t>
            </a:r>
          </a:p>
        </p:txBody>
      </p:sp>
    </p:spTree>
    <p:extLst>
      <p:ext uri="{BB962C8B-B14F-4D97-AF65-F5344CB8AC3E}">
        <p14:creationId xmlns:p14="http://schemas.microsoft.com/office/powerpoint/2010/main" val="22825944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0BE8BC1A-496F-4881-A601-6B9BCFF6836E}"/>
              </a:ext>
            </a:extLst>
          </p:cNvPr>
          <p:cNvSpPr txBox="1"/>
          <p:nvPr userDrawn="1"/>
        </p:nvSpPr>
        <p:spPr>
          <a:xfrm>
            <a:off x="11592824" y="6399832"/>
            <a:ext cx="346570" cy="256545"/>
          </a:xfrm>
          <a:prstGeom prst="rect">
            <a:avLst/>
          </a:prstGeom>
          <a:noFill/>
        </p:spPr>
        <p:txBody>
          <a:bodyPr wrap="none" rtlCol="0">
            <a:spAutoFit/>
          </a:bodyPr>
          <a:lstStyle>
            <a:defPPr>
              <a:defRPr lang="en-US"/>
            </a:defPPr>
            <a:lvl1pPr marL="0" algn="l" defTabSz="501206" rtl="0" eaLnBrk="1" latinLnBrk="0" hangingPunct="1">
              <a:defRPr sz="1000" kern="1200">
                <a:solidFill>
                  <a:schemeClr val="tx1"/>
                </a:solidFill>
                <a:latin typeface="+mn-lt"/>
                <a:ea typeface="+mn-ea"/>
                <a:cs typeface="+mn-cs"/>
              </a:defRPr>
            </a:lvl1pPr>
            <a:lvl2pPr marL="250603" algn="l" defTabSz="501206" rtl="0" eaLnBrk="1" latinLnBrk="0" hangingPunct="1">
              <a:defRPr sz="1000" kern="1200">
                <a:solidFill>
                  <a:schemeClr val="tx1"/>
                </a:solidFill>
                <a:latin typeface="+mn-lt"/>
                <a:ea typeface="+mn-ea"/>
                <a:cs typeface="+mn-cs"/>
              </a:defRPr>
            </a:lvl2pPr>
            <a:lvl3pPr marL="501206" algn="l" defTabSz="501206" rtl="0" eaLnBrk="1" latinLnBrk="0" hangingPunct="1">
              <a:defRPr sz="1000" kern="1200">
                <a:solidFill>
                  <a:schemeClr val="tx1"/>
                </a:solidFill>
                <a:latin typeface="+mn-lt"/>
                <a:ea typeface="+mn-ea"/>
                <a:cs typeface="+mn-cs"/>
              </a:defRPr>
            </a:lvl3pPr>
            <a:lvl4pPr marL="751808" algn="l" defTabSz="501206" rtl="0" eaLnBrk="1" latinLnBrk="0" hangingPunct="1">
              <a:defRPr sz="1000" kern="1200">
                <a:solidFill>
                  <a:schemeClr val="tx1"/>
                </a:solidFill>
                <a:latin typeface="+mn-lt"/>
                <a:ea typeface="+mn-ea"/>
                <a:cs typeface="+mn-cs"/>
              </a:defRPr>
            </a:lvl4pPr>
            <a:lvl5pPr marL="1002411" algn="l" defTabSz="501206" rtl="0" eaLnBrk="1" latinLnBrk="0" hangingPunct="1">
              <a:defRPr sz="1000" kern="1200">
                <a:solidFill>
                  <a:schemeClr val="tx1"/>
                </a:solidFill>
                <a:latin typeface="+mn-lt"/>
                <a:ea typeface="+mn-ea"/>
                <a:cs typeface="+mn-cs"/>
              </a:defRPr>
            </a:lvl5pPr>
            <a:lvl6pPr marL="1253014" algn="l" defTabSz="501206" rtl="0" eaLnBrk="1" latinLnBrk="0" hangingPunct="1">
              <a:defRPr sz="1000" kern="1200">
                <a:solidFill>
                  <a:schemeClr val="tx1"/>
                </a:solidFill>
                <a:latin typeface="+mn-lt"/>
                <a:ea typeface="+mn-ea"/>
                <a:cs typeface="+mn-cs"/>
              </a:defRPr>
            </a:lvl6pPr>
            <a:lvl7pPr marL="1503617" algn="l" defTabSz="501206" rtl="0" eaLnBrk="1" latinLnBrk="0" hangingPunct="1">
              <a:defRPr sz="1000" kern="1200">
                <a:solidFill>
                  <a:schemeClr val="tx1"/>
                </a:solidFill>
                <a:latin typeface="+mn-lt"/>
                <a:ea typeface="+mn-ea"/>
                <a:cs typeface="+mn-cs"/>
              </a:defRPr>
            </a:lvl7pPr>
            <a:lvl8pPr marL="1754219" algn="l" defTabSz="501206" rtl="0" eaLnBrk="1" latinLnBrk="0" hangingPunct="1">
              <a:defRPr sz="1000" kern="1200">
                <a:solidFill>
                  <a:schemeClr val="tx1"/>
                </a:solidFill>
                <a:latin typeface="+mn-lt"/>
                <a:ea typeface="+mn-ea"/>
                <a:cs typeface="+mn-cs"/>
              </a:defRPr>
            </a:lvl8pPr>
            <a:lvl9pPr marL="2004823" algn="l" defTabSz="501206" rtl="0" eaLnBrk="1" latinLnBrk="0" hangingPunct="1">
              <a:defRPr sz="1000" kern="1200">
                <a:solidFill>
                  <a:schemeClr val="tx1"/>
                </a:solidFill>
                <a:latin typeface="+mn-lt"/>
                <a:ea typeface="+mn-ea"/>
                <a:cs typeface="+mn-cs"/>
              </a:defRPr>
            </a:lvl9pPr>
          </a:lstStyle>
          <a:p>
            <a:fld id="{66F92ACC-14D2-434B-9F4A-C82BDEC17AF4}" type="slidenum">
              <a:rPr lang="en-US" sz="1067" smtClean="0">
                <a:solidFill>
                  <a:schemeClr val="bg1"/>
                </a:solidFill>
              </a:rPr>
              <a:pPr/>
              <a:t>‹#›</a:t>
            </a:fld>
            <a:endParaRPr lang="en-US" sz="1067">
              <a:solidFill>
                <a:schemeClr val="bg1"/>
              </a:solidFill>
            </a:endParaRPr>
          </a:p>
        </p:txBody>
      </p:sp>
      <p:cxnSp>
        <p:nvCxnSpPr>
          <p:cNvPr id="7" name="Straight Connector 6">
            <a:extLst>
              <a:ext uri="{FF2B5EF4-FFF2-40B4-BE49-F238E27FC236}">
                <a16:creationId xmlns:a16="http://schemas.microsoft.com/office/drawing/2014/main" id="{E33513D3-795C-4967-8064-0E59EB44463A}"/>
              </a:ext>
            </a:extLst>
          </p:cNvPr>
          <p:cNvCxnSpPr>
            <a:cxnSpLocks/>
          </p:cNvCxnSpPr>
          <p:nvPr userDrawn="1"/>
        </p:nvCxnSpPr>
        <p:spPr bwMode="auto">
          <a:xfrm>
            <a:off x="11581535" y="6352117"/>
            <a:ext cx="0" cy="382680"/>
          </a:xfrm>
          <a:prstGeom prst="line">
            <a:avLst/>
          </a:prstGeom>
          <a:noFill/>
          <a:ln w="12700" cap="flat" cmpd="sng" algn="ctr">
            <a:solidFill>
              <a:schemeClr val="bg1"/>
            </a:solidFill>
            <a:prstDash val="solid"/>
            <a:round/>
            <a:headEnd type="none" w="med" len="med"/>
            <a:tailEnd type="none" w="med" len="med"/>
          </a:ln>
          <a:effectLst/>
        </p:spPr>
      </p:cxnSp>
      <p:pic>
        <p:nvPicPr>
          <p:cNvPr id="8" name="Graphic 7">
            <a:extLst>
              <a:ext uri="{FF2B5EF4-FFF2-40B4-BE49-F238E27FC236}">
                <a16:creationId xmlns:a16="http://schemas.microsoft.com/office/drawing/2014/main" id="{B1F173F5-C2C4-44B3-8991-E14D17A759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15368" y="6362647"/>
            <a:ext cx="548678" cy="361628"/>
          </a:xfrm>
          <a:prstGeom prst="rect">
            <a:avLst/>
          </a:prstGeom>
        </p:spPr>
      </p:pic>
      <p:sp>
        <p:nvSpPr>
          <p:cNvPr id="10" name="Text Placeholder 5">
            <a:extLst>
              <a:ext uri="{FF2B5EF4-FFF2-40B4-BE49-F238E27FC236}">
                <a16:creationId xmlns:a16="http://schemas.microsoft.com/office/drawing/2014/main" id="{E786BB7E-4102-4CB2-BFDC-D93416950D2A}"/>
              </a:ext>
            </a:extLst>
          </p:cNvPr>
          <p:cNvSpPr>
            <a:spLocks noGrp="1"/>
          </p:cNvSpPr>
          <p:nvPr>
            <p:ph type="body" sz="quarter" idx="11"/>
          </p:nvPr>
        </p:nvSpPr>
        <p:spPr>
          <a:xfrm>
            <a:off x="609601" y="1570042"/>
            <a:ext cx="5571067" cy="4619095"/>
          </a:xfrm>
        </p:spPr>
        <p:txBody>
          <a:bodyPr/>
          <a:lstStyle/>
          <a:p>
            <a:pPr lvl="0"/>
            <a:r>
              <a:rPr lang="en-US"/>
              <a:t>Click to edit Master text styles</a:t>
            </a:r>
          </a:p>
          <a:p>
            <a:pPr lvl="3"/>
            <a:r>
              <a:rPr lang="en-US"/>
              <a:t>Second level</a:t>
            </a:r>
          </a:p>
          <a:p>
            <a:pPr lvl="4"/>
            <a:r>
              <a:rPr lang="en-US"/>
              <a:t>Third level</a:t>
            </a:r>
          </a:p>
        </p:txBody>
      </p:sp>
      <p:sp>
        <p:nvSpPr>
          <p:cNvPr id="11" name="Rectangle 19">
            <a:extLst>
              <a:ext uri="{FF2B5EF4-FFF2-40B4-BE49-F238E27FC236}">
                <a16:creationId xmlns:a16="http://schemas.microsoft.com/office/drawing/2014/main" id="{63685093-38CA-418D-8F53-7711D3EE9292}"/>
              </a:ext>
            </a:extLst>
          </p:cNvPr>
          <p:cNvSpPr>
            <a:spLocks noGrp="1" noChangeArrowheads="1"/>
          </p:cNvSpPr>
          <p:nvPr>
            <p:ph type="title" hasCustomPrompt="1"/>
          </p:nvPr>
        </p:nvSpPr>
        <p:spPr bwMode="auto">
          <a:xfrm>
            <a:off x="609601" y="267513"/>
            <a:ext cx="5571067" cy="114300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lvl1pPr algn="l">
              <a:lnSpc>
                <a:spcPct val="85000"/>
              </a:lnSpc>
              <a:defRPr b="0"/>
            </a:lvl1pPr>
          </a:lstStyle>
          <a:p>
            <a:pPr lvl="0"/>
            <a:r>
              <a:rPr lang="en-US" dirty="0"/>
              <a:t>Header</a:t>
            </a:r>
          </a:p>
        </p:txBody>
      </p:sp>
    </p:spTree>
    <p:extLst>
      <p:ext uri="{BB962C8B-B14F-4D97-AF65-F5344CB8AC3E}">
        <p14:creationId xmlns:p14="http://schemas.microsoft.com/office/powerpoint/2010/main" val="336346714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0BE8BC1A-496F-4881-A601-6B9BCFF6836E}"/>
              </a:ext>
            </a:extLst>
          </p:cNvPr>
          <p:cNvSpPr txBox="1"/>
          <p:nvPr userDrawn="1"/>
        </p:nvSpPr>
        <p:spPr>
          <a:xfrm>
            <a:off x="11592824" y="6399832"/>
            <a:ext cx="346570" cy="256545"/>
          </a:xfrm>
          <a:prstGeom prst="rect">
            <a:avLst/>
          </a:prstGeom>
          <a:noFill/>
        </p:spPr>
        <p:txBody>
          <a:bodyPr wrap="none" rtlCol="0">
            <a:spAutoFit/>
          </a:bodyPr>
          <a:lstStyle>
            <a:defPPr>
              <a:defRPr lang="en-US"/>
            </a:defPPr>
            <a:lvl1pPr marL="0" algn="l" defTabSz="501206" rtl="0" eaLnBrk="1" latinLnBrk="0" hangingPunct="1">
              <a:defRPr sz="1000" kern="1200">
                <a:solidFill>
                  <a:schemeClr val="tx1"/>
                </a:solidFill>
                <a:latin typeface="+mn-lt"/>
                <a:ea typeface="+mn-ea"/>
                <a:cs typeface="+mn-cs"/>
              </a:defRPr>
            </a:lvl1pPr>
            <a:lvl2pPr marL="250603" algn="l" defTabSz="501206" rtl="0" eaLnBrk="1" latinLnBrk="0" hangingPunct="1">
              <a:defRPr sz="1000" kern="1200">
                <a:solidFill>
                  <a:schemeClr val="tx1"/>
                </a:solidFill>
                <a:latin typeface="+mn-lt"/>
                <a:ea typeface="+mn-ea"/>
                <a:cs typeface="+mn-cs"/>
              </a:defRPr>
            </a:lvl2pPr>
            <a:lvl3pPr marL="501206" algn="l" defTabSz="501206" rtl="0" eaLnBrk="1" latinLnBrk="0" hangingPunct="1">
              <a:defRPr sz="1000" kern="1200">
                <a:solidFill>
                  <a:schemeClr val="tx1"/>
                </a:solidFill>
                <a:latin typeface="+mn-lt"/>
                <a:ea typeface="+mn-ea"/>
                <a:cs typeface="+mn-cs"/>
              </a:defRPr>
            </a:lvl3pPr>
            <a:lvl4pPr marL="751808" algn="l" defTabSz="501206" rtl="0" eaLnBrk="1" latinLnBrk="0" hangingPunct="1">
              <a:defRPr sz="1000" kern="1200">
                <a:solidFill>
                  <a:schemeClr val="tx1"/>
                </a:solidFill>
                <a:latin typeface="+mn-lt"/>
                <a:ea typeface="+mn-ea"/>
                <a:cs typeface="+mn-cs"/>
              </a:defRPr>
            </a:lvl4pPr>
            <a:lvl5pPr marL="1002411" algn="l" defTabSz="501206" rtl="0" eaLnBrk="1" latinLnBrk="0" hangingPunct="1">
              <a:defRPr sz="1000" kern="1200">
                <a:solidFill>
                  <a:schemeClr val="tx1"/>
                </a:solidFill>
                <a:latin typeface="+mn-lt"/>
                <a:ea typeface="+mn-ea"/>
                <a:cs typeface="+mn-cs"/>
              </a:defRPr>
            </a:lvl5pPr>
            <a:lvl6pPr marL="1253014" algn="l" defTabSz="501206" rtl="0" eaLnBrk="1" latinLnBrk="0" hangingPunct="1">
              <a:defRPr sz="1000" kern="1200">
                <a:solidFill>
                  <a:schemeClr val="tx1"/>
                </a:solidFill>
                <a:latin typeface="+mn-lt"/>
                <a:ea typeface="+mn-ea"/>
                <a:cs typeface="+mn-cs"/>
              </a:defRPr>
            </a:lvl6pPr>
            <a:lvl7pPr marL="1503617" algn="l" defTabSz="501206" rtl="0" eaLnBrk="1" latinLnBrk="0" hangingPunct="1">
              <a:defRPr sz="1000" kern="1200">
                <a:solidFill>
                  <a:schemeClr val="tx1"/>
                </a:solidFill>
                <a:latin typeface="+mn-lt"/>
                <a:ea typeface="+mn-ea"/>
                <a:cs typeface="+mn-cs"/>
              </a:defRPr>
            </a:lvl7pPr>
            <a:lvl8pPr marL="1754219" algn="l" defTabSz="501206" rtl="0" eaLnBrk="1" latinLnBrk="0" hangingPunct="1">
              <a:defRPr sz="1000" kern="1200">
                <a:solidFill>
                  <a:schemeClr val="tx1"/>
                </a:solidFill>
                <a:latin typeface="+mn-lt"/>
                <a:ea typeface="+mn-ea"/>
                <a:cs typeface="+mn-cs"/>
              </a:defRPr>
            </a:lvl8pPr>
            <a:lvl9pPr marL="2004823" algn="l" defTabSz="501206" rtl="0" eaLnBrk="1" latinLnBrk="0" hangingPunct="1">
              <a:defRPr sz="1000" kern="1200">
                <a:solidFill>
                  <a:schemeClr val="tx1"/>
                </a:solidFill>
                <a:latin typeface="+mn-lt"/>
                <a:ea typeface="+mn-ea"/>
                <a:cs typeface="+mn-cs"/>
              </a:defRPr>
            </a:lvl9pPr>
          </a:lstStyle>
          <a:p>
            <a:fld id="{66F92ACC-14D2-434B-9F4A-C82BDEC17AF4}" type="slidenum">
              <a:rPr lang="en-US" sz="1067" smtClean="0">
                <a:solidFill>
                  <a:schemeClr val="bg1"/>
                </a:solidFill>
              </a:rPr>
              <a:pPr/>
              <a:t>‹#›</a:t>
            </a:fld>
            <a:endParaRPr lang="en-US" sz="1067">
              <a:solidFill>
                <a:schemeClr val="bg1"/>
              </a:solidFill>
            </a:endParaRPr>
          </a:p>
        </p:txBody>
      </p:sp>
      <p:cxnSp>
        <p:nvCxnSpPr>
          <p:cNvPr id="7" name="Straight Connector 6">
            <a:extLst>
              <a:ext uri="{FF2B5EF4-FFF2-40B4-BE49-F238E27FC236}">
                <a16:creationId xmlns:a16="http://schemas.microsoft.com/office/drawing/2014/main" id="{E33513D3-795C-4967-8064-0E59EB44463A}"/>
              </a:ext>
            </a:extLst>
          </p:cNvPr>
          <p:cNvCxnSpPr>
            <a:cxnSpLocks/>
          </p:cNvCxnSpPr>
          <p:nvPr userDrawn="1"/>
        </p:nvCxnSpPr>
        <p:spPr bwMode="auto">
          <a:xfrm>
            <a:off x="11581535" y="6352117"/>
            <a:ext cx="0" cy="382680"/>
          </a:xfrm>
          <a:prstGeom prst="line">
            <a:avLst/>
          </a:prstGeom>
          <a:noFill/>
          <a:ln w="12700" cap="flat" cmpd="sng" algn="ctr">
            <a:solidFill>
              <a:schemeClr val="bg1"/>
            </a:solidFill>
            <a:prstDash val="solid"/>
            <a:round/>
            <a:headEnd type="none" w="med" len="med"/>
            <a:tailEnd type="none" w="med" len="med"/>
          </a:ln>
          <a:effectLst/>
        </p:spPr>
      </p:cxnSp>
      <p:pic>
        <p:nvPicPr>
          <p:cNvPr id="8" name="Graphic 7">
            <a:extLst>
              <a:ext uri="{FF2B5EF4-FFF2-40B4-BE49-F238E27FC236}">
                <a16:creationId xmlns:a16="http://schemas.microsoft.com/office/drawing/2014/main" id="{B1F173F5-C2C4-44B3-8991-E14D17A759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15368" y="6362647"/>
            <a:ext cx="548678" cy="361628"/>
          </a:xfrm>
          <a:prstGeom prst="rect">
            <a:avLst/>
          </a:prstGeom>
        </p:spPr>
      </p:pic>
      <p:sp>
        <p:nvSpPr>
          <p:cNvPr id="11" name="Text Placeholder 5">
            <a:extLst>
              <a:ext uri="{FF2B5EF4-FFF2-40B4-BE49-F238E27FC236}">
                <a16:creationId xmlns:a16="http://schemas.microsoft.com/office/drawing/2014/main" id="{D6AD59B1-8E80-4F4E-A12F-A5C104AF90E1}"/>
              </a:ext>
            </a:extLst>
          </p:cNvPr>
          <p:cNvSpPr>
            <a:spLocks noGrp="1"/>
          </p:cNvSpPr>
          <p:nvPr>
            <p:ph type="body" sz="quarter" idx="11"/>
          </p:nvPr>
        </p:nvSpPr>
        <p:spPr>
          <a:xfrm>
            <a:off x="6010469" y="1570042"/>
            <a:ext cx="5571067" cy="4619095"/>
          </a:xfrm>
        </p:spPr>
        <p:txBody>
          <a:bodyPr/>
          <a:lstStyle/>
          <a:p>
            <a:pPr lvl="0"/>
            <a:r>
              <a:rPr lang="en-US"/>
              <a:t>Click to edit Master text styles</a:t>
            </a:r>
          </a:p>
          <a:p>
            <a:pPr lvl="3"/>
            <a:r>
              <a:rPr lang="en-US"/>
              <a:t>Second level</a:t>
            </a:r>
          </a:p>
          <a:p>
            <a:pPr lvl="4"/>
            <a:r>
              <a:rPr lang="en-US"/>
              <a:t>Third level</a:t>
            </a:r>
          </a:p>
        </p:txBody>
      </p:sp>
      <p:sp>
        <p:nvSpPr>
          <p:cNvPr id="12" name="Rectangle 19">
            <a:extLst>
              <a:ext uri="{FF2B5EF4-FFF2-40B4-BE49-F238E27FC236}">
                <a16:creationId xmlns:a16="http://schemas.microsoft.com/office/drawing/2014/main" id="{423D2D45-5B42-40E0-9595-FA1A1B2C4DFD}"/>
              </a:ext>
            </a:extLst>
          </p:cNvPr>
          <p:cNvSpPr>
            <a:spLocks noGrp="1" noChangeArrowheads="1"/>
          </p:cNvSpPr>
          <p:nvPr>
            <p:ph type="title" hasCustomPrompt="1"/>
          </p:nvPr>
        </p:nvSpPr>
        <p:spPr bwMode="auto">
          <a:xfrm>
            <a:off x="6010469" y="267513"/>
            <a:ext cx="5571067" cy="114300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lvl1pPr algn="l">
              <a:lnSpc>
                <a:spcPct val="85000"/>
              </a:lnSpc>
              <a:defRPr b="0"/>
            </a:lvl1pPr>
          </a:lstStyle>
          <a:p>
            <a:pPr lvl="0"/>
            <a:r>
              <a:rPr lang="en-US" dirty="0"/>
              <a:t>Header</a:t>
            </a:r>
          </a:p>
        </p:txBody>
      </p:sp>
      <p:sp>
        <p:nvSpPr>
          <p:cNvPr id="13" name="TextBox 12">
            <a:extLst>
              <a:ext uri="{FF2B5EF4-FFF2-40B4-BE49-F238E27FC236}">
                <a16:creationId xmlns:a16="http://schemas.microsoft.com/office/drawing/2014/main" id="{F906D696-355A-4ACD-8D51-BAB75347809A}"/>
              </a:ext>
            </a:extLst>
          </p:cNvPr>
          <p:cNvSpPr txBox="1"/>
          <p:nvPr userDrawn="1"/>
        </p:nvSpPr>
        <p:spPr>
          <a:xfrm>
            <a:off x="486840" y="6420349"/>
            <a:ext cx="1138453" cy="235898"/>
          </a:xfrm>
          <a:prstGeom prst="rect">
            <a:avLst/>
          </a:prstGeom>
          <a:noFill/>
        </p:spPr>
        <p:txBody>
          <a:bodyPr wrap="none" rtlCol="0">
            <a:spAutoFit/>
          </a:bodyPr>
          <a:lstStyle/>
          <a:p>
            <a:pPr algn="l"/>
            <a:r>
              <a:rPr lang="en-US" sz="933">
                <a:solidFill>
                  <a:schemeClr val="bg1"/>
                </a:solidFill>
              </a:rPr>
              <a:t>Intel® Confidential</a:t>
            </a:r>
          </a:p>
        </p:txBody>
      </p:sp>
    </p:spTree>
    <p:extLst>
      <p:ext uri="{BB962C8B-B14F-4D97-AF65-F5344CB8AC3E}">
        <p14:creationId xmlns:p14="http://schemas.microsoft.com/office/powerpoint/2010/main" val="24359559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gradFill>
          <a:gsLst>
            <a:gs pos="0">
              <a:schemeClr val="tx2"/>
            </a:gs>
            <a:gs pos="46000">
              <a:srgbClr val="023778"/>
            </a:gs>
            <a:gs pos="100000">
              <a:srgbClr val="040A3B"/>
            </a:gs>
          </a:gsLst>
          <a:lin ang="5400000" scaled="0"/>
        </a:gra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C146545-80D9-4AAA-A5DC-3E81C9284DF6}"/>
              </a:ext>
            </a:extLst>
          </p:cNvPr>
          <p:cNvSpPr/>
          <p:nvPr userDrawn="1"/>
        </p:nvSpPr>
        <p:spPr bwMode="auto">
          <a:xfrm>
            <a:off x="1" y="0"/>
            <a:ext cx="3074370" cy="6858000"/>
          </a:xfrm>
          <a:custGeom>
            <a:avLst/>
            <a:gdLst>
              <a:gd name="connsiteX0" fmla="*/ 0 w 2305778"/>
              <a:gd name="connsiteY0" fmla="*/ 0 h 5143500"/>
              <a:gd name="connsiteX1" fmla="*/ 1572253 w 2305778"/>
              <a:gd name="connsiteY1" fmla="*/ 0 h 5143500"/>
              <a:gd name="connsiteX2" fmla="*/ 1762955 w 2305778"/>
              <a:gd name="connsiteY2" fmla="*/ 314267 h 5143500"/>
              <a:gd name="connsiteX3" fmla="*/ 2305778 w 2305778"/>
              <a:gd name="connsiteY3" fmla="*/ 2460515 h 5143500"/>
              <a:gd name="connsiteX4" fmla="*/ 1537677 w 2305778"/>
              <a:gd name="connsiteY4" fmla="*/ 4978010 h 5143500"/>
              <a:gd name="connsiteX5" fmla="*/ 1414069 w 2305778"/>
              <a:gd name="connsiteY5" fmla="*/ 5143500 h 5143500"/>
              <a:gd name="connsiteX6" fmla="*/ 0 w 230577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778" h="5143500">
                <a:moveTo>
                  <a:pt x="0" y="0"/>
                </a:moveTo>
                <a:lnTo>
                  <a:pt x="1572253" y="0"/>
                </a:lnTo>
                <a:lnTo>
                  <a:pt x="1762955" y="314267"/>
                </a:lnTo>
                <a:cubicBezTo>
                  <a:pt x="2109138" y="952268"/>
                  <a:pt x="2305778" y="1683401"/>
                  <a:pt x="2305778" y="2460515"/>
                </a:cubicBezTo>
                <a:cubicBezTo>
                  <a:pt x="2305778" y="3393052"/>
                  <a:pt x="2022616" y="4259377"/>
                  <a:pt x="1537677" y="4978010"/>
                </a:cubicBezTo>
                <a:lnTo>
                  <a:pt x="1414069" y="5143500"/>
                </a:lnTo>
                <a:lnTo>
                  <a:pt x="0" y="5143500"/>
                </a:lnTo>
                <a:close/>
              </a:path>
            </a:pathLst>
          </a:custGeom>
          <a:solidFill>
            <a:srgbClr val="040A3B"/>
          </a:solidFill>
          <a:ln w="12700">
            <a:miter lim="400000"/>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en-US" sz="160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pic>
        <p:nvPicPr>
          <p:cNvPr id="6" name="Graphic 5">
            <a:extLst>
              <a:ext uri="{FF2B5EF4-FFF2-40B4-BE49-F238E27FC236}">
                <a16:creationId xmlns:a16="http://schemas.microsoft.com/office/drawing/2014/main" id="{64BF3F72-1BBC-4878-9A21-42E791ECAD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8739" y="2794993"/>
            <a:ext cx="1923896" cy="1268021"/>
          </a:xfrm>
          <a:prstGeom prst="rect">
            <a:avLst/>
          </a:prstGeom>
        </p:spPr>
      </p:pic>
      <p:sp>
        <p:nvSpPr>
          <p:cNvPr id="3" name="Rectangle 2">
            <a:extLst>
              <a:ext uri="{FF2B5EF4-FFF2-40B4-BE49-F238E27FC236}">
                <a16:creationId xmlns:a16="http://schemas.microsoft.com/office/drawing/2014/main" id="{9FD80FFB-680D-4F3E-B157-0826BB2E967D}"/>
              </a:ext>
            </a:extLst>
          </p:cNvPr>
          <p:cNvSpPr/>
          <p:nvPr userDrawn="1"/>
        </p:nvSpPr>
        <p:spPr>
          <a:xfrm>
            <a:off x="3487754" y="2767284"/>
            <a:ext cx="5216493" cy="1323439"/>
          </a:xfrm>
          <a:prstGeom prst="rect">
            <a:avLst/>
          </a:prstGeom>
        </p:spPr>
        <p:txBody>
          <a:bodyPr wrap="none">
            <a:spAutoFit/>
          </a:bodyPr>
          <a:lstStyle/>
          <a:p>
            <a:pPr algn="l"/>
            <a:r>
              <a:rPr kumimoji="0" lang="en-US" sz="8000" b="1" i="0" u="none" strike="noStrike" kern="0" cap="none" spc="0" normalizeH="0" baseline="0" noProof="0">
                <a:ln>
                  <a:noFill/>
                </a:ln>
                <a:solidFill>
                  <a:schemeClr val="tx1"/>
                </a:solidFill>
                <a:effectLst/>
                <a:uLnTx/>
                <a:uFillTx/>
                <a:latin typeface="Intel Clear"/>
                <a:ea typeface="+mj-ea"/>
                <a:cs typeface="+mj-cs"/>
              </a:rPr>
              <a:t>Thank you</a:t>
            </a:r>
            <a:endParaRPr lang="en-US" sz="2800">
              <a:solidFill>
                <a:schemeClr val="tx1"/>
              </a:solidFill>
            </a:endParaRPr>
          </a:p>
        </p:txBody>
      </p:sp>
    </p:spTree>
    <p:extLst>
      <p:ext uri="{BB962C8B-B14F-4D97-AF65-F5344CB8AC3E}">
        <p14:creationId xmlns:p14="http://schemas.microsoft.com/office/powerpoint/2010/main" val="29233862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el Logo">
    <p:bg>
      <p:bgPr>
        <a:gradFill>
          <a:gsLst>
            <a:gs pos="0">
              <a:schemeClr val="tx2"/>
            </a:gs>
            <a:gs pos="46000">
              <a:srgbClr val="023778"/>
            </a:gs>
            <a:gs pos="100000">
              <a:srgbClr val="040A3B"/>
            </a:gs>
          </a:gsLst>
          <a:lin ang="5400000" scaled="0"/>
        </a:gra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24B9ED7-9B73-49A7-8AAE-DC4CAFB112F2}"/>
              </a:ext>
            </a:extLst>
          </p:cNvPr>
          <p:cNvSpPr/>
          <p:nvPr userDrawn="1"/>
        </p:nvSpPr>
        <p:spPr bwMode="auto">
          <a:xfrm>
            <a:off x="1" y="0"/>
            <a:ext cx="3074370" cy="6858000"/>
          </a:xfrm>
          <a:custGeom>
            <a:avLst/>
            <a:gdLst>
              <a:gd name="connsiteX0" fmla="*/ 0 w 2305778"/>
              <a:gd name="connsiteY0" fmla="*/ 0 h 5143500"/>
              <a:gd name="connsiteX1" fmla="*/ 1572253 w 2305778"/>
              <a:gd name="connsiteY1" fmla="*/ 0 h 5143500"/>
              <a:gd name="connsiteX2" fmla="*/ 1762955 w 2305778"/>
              <a:gd name="connsiteY2" fmla="*/ 314267 h 5143500"/>
              <a:gd name="connsiteX3" fmla="*/ 2305778 w 2305778"/>
              <a:gd name="connsiteY3" fmla="*/ 2460515 h 5143500"/>
              <a:gd name="connsiteX4" fmla="*/ 1537677 w 2305778"/>
              <a:gd name="connsiteY4" fmla="*/ 4978010 h 5143500"/>
              <a:gd name="connsiteX5" fmla="*/ 1414069 w 2305778"/>
              <a:gd name="connsiteY5" fmla="*/ 5143500 h 5143500"/>
              <a:gd name="connsiteX6" fmla="*/ 0 w 230577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778" h="5143500">
                <a:moveTo>
                  <a:pt x="0" y="0"/>
                </a:moveTo>
                <a:lnTo>
                  <a:pt x="1572253" y="0"/>
                </a:lnTo>
                <a:lnTo>
                  <a:pt x="1762955" y="314267"/>
                </a:lnTo>
                <a:cubicBezTo>
                  <a:pt x="2109138" y="952268"/>
                  <a:pt x="2305778" y="1683401"/>
                  <a:pt x="2305778" y="2460515"/>
                </a:cubicBezTo>
                <a:cubicBezTo>
                  <a:pt x="2305778" y="3393052"/>
                  <a:pt x="2022616" y="4259377"/>
                  <a:pt x="1537677" y="4978010"/>
                </a:cubicBezTo>
                <a:lnTo>
                  <a:pt x="1414069" y="5143500"/>
                </a:lnTo>
                <a:lnTo>
                  <a:pt x="0" y="5143500"/>
                </a:lnTo>
                <a:close/>
              </a:path>
            </a:pathLst>
          </a:custGeom>
          <a:solidFill>
            <a:srgbClr val="040A3B">
              <a:alpha val="77000"/>
            </a:srgbClr>
          </a:solidFill>
          <a:ln w="12700">
            <a:miter lim="400000"/>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en-US" sz="160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pic>
        <p:nvPicPr>
          <p:cNvPr id="6" name="Graphic 5">
            <a:extLst>
              <a:ext uri="{FF2B5EF4-FFF2-40B4-BE49-F238E27FC236}">
                <a16:creationId xmlns:a16="http://schemas.microsoft.com/office/drawing/2014/main" id="{64BF3F72-1BBC-4878-9A21-42E791ECAD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99782" y="2664211"/>
            <a:ext cx="2679359" cy="1765940"/>
          </a:xfrm>
          <a:prstGeom prst="rect">
            <a:avLst/>
          </a:prstGeom>
        </p:spPr>
      </p:pic>
    </p:spTree>
    <p:extLst>
      <p:ext uri="{BB962C8B-B14F-4D97-AF65-F5344CB8AC3E}">
        <p14:creationId xmlns:p14="http://schemas.microsoft.com/office/powerpoint/2010/main" val="3862239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tx2"/>
            </a:gs>
            <a:gs pos="46000">
              <a:srgbClr val="023778"/>
            </a:gs>
            <a:gs pos="100000">
              <a:srgbClr val="040A3B"/>
            </a:gs>
          </a:gsLst>
          <a:lin ang="54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10E315-E6BD-46B6-86F2-AA3CB6F2B03E}"/>
              </a:ext>
            </a:extLst>
          </p:cNvPr>
          <p:cNvPicPr>
            <a:picLocks noChangeAspect="1"/>
          </p:cNvPicPr>
          <p:nvPr userDrawn="1"/>
        </p:nvPicPr>
        <p:blipFill rotWithShape="1">
          <a:blip r:embed="rId2"/>
          <a:srcRect t="18690" r="8942"/>
          <a:stretch/>
        </p:blipFill>
        <p:spPr>
          <a:xfrm>
            <a:off x="1366344" y="4"/>
            <a:ext cx="10821427" cy="5439615"/>
          </a:xfrm>
          <a:prstGeom prst="rect">
            <a:avLst/>
          </a:prstGeom>
        </p:spPr>
      </p:pic>
      <p:sp>
        <p:nvSpPr>
          <p:cNvPr id="8" name="Freeform: Shape 7">
            <a:extLst>
              <a:ext uri="{FF2B5EF4-FFF2-40B4-BE49-F238E27FC236}">
                <a16:creationId xmlns:a16="http://schemas.microsoft.com/office/drawing/2014/main" id="{2C146545-80D9-4AAA-A5DC-3E81C9284DF6}"/>
              </a:ext>
            </a:extLst>
          </p:cNvPr>
          <p:cNvSpPr/>
          <p:nvPr userDrawn="1"/>
        </p:nvSpPr>
        <p:spPr bwMode="auto">
          <a:xfrm>
            <a:off x="1" y="0"/>
            <a:ext cx="3074370" cy="6858000"/>
          </a:xfrm>
          <a:custGeom>
            <a:avLst/>
            <a:gdLst>
              <a:gd name="connsiteX0" fmla="*/ 0 w 2305778"/>
              <a:gd name="connsiteY0" fmla="*/ 0 h 5143500"/>
              <a:gd name="connsiteX1" fmla="*/ 1572253 w 2305778"/>
              <a:gd name="connsiteY1" fmla="*/ 0 h 5143500"/>
              <a:gd name="connsiteX2" fmla="*/ 1762955 w 2305778"/>
              <a:gd name="connsiteY2" fmla="*/ 314267 h 5143500"/>
              <a:gd name="connsiteX3" fmla="*/ 2305778 w 2305778"/>
              <a:gd name="connsiteY3" fmla="*/ 2460515 h 5143500"/>
              <a:gd name="connsiteX4" fmla="*/ 1537677 w 2305778"/>
              <a:gd name="connsiteY4" fmla="*/ 4978010 h 5143500"/>
              <a:gd name="connsiteX5" fmla="*/ 1414069 w 2305778"/>
              <a:gd name="connsiteY5" fmla="*/ 5143500 h 5143500"/>
              <a:gd name="connsiteX6" fmla="*/ 0 w 2305778"/>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778" h="5143500">
                <a:moveTo>
                  <a:pt x="0" y="0"/>
                </a:moveTo>
                <a:lnTo>
                  <a:pt x="1572253" y="0"/>
                </a:lnTo>
                <a:lnTo>
                  <a:pt x="1762955" y="314267"/>
                </a:lnTo>
                <a:cubicBezTo>
                  <a:pt x="2109138" y="952268"/>
                  <a:pt x="2305778" y="1683401"/>
                  <a:pt x="2305778" y="2460515"/>
                </a:cubicBezTo>
                <a:cubicBezTo>
                  <a:pt x="2305778" y="3393052"/>
                  <a:pt x="2022616" y="4259377"/>
                  <a:pt x="1537677" y="4978010"/>
                </a:cubicBezTo>
                <a:lnTo>
                  <a:pt x="1414069" y="5143500"/>
                </a:lnTo>
                <a:lnTo>
                  <a:pt x="0" y="5143500"/>
                </a:lnTo>
                <a:close/>
              </a:path>
            </a:pathLst>
          </a:custGeom>
          <a:solidFill>
            <a:srgbClr val="040A3B"/>
          </a:solidFill>
          <a:ln w="12700">
            <a:miter lim="400000"/>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en-US" sz="160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22531" name="Rectangle 3"/>
          <p:cNvSpPr>
            <a:spLocks noChangeArrowheads="1"/>
          </p:cNvSpPr>
          <p:nvPr/>
        </p:nvSpPr>
        <p:spPr bwMode="auto">
          <a:xfrm>
            <a:off x="488953" y="1793884"/>
            <a:ext cx="11209867" cy="4168775"/>
          </a:xfrm>
          <a:prstGeom prst="rect">
            <a:avLst/>
          </a:prstGeom>
          <a:noFill/>
          <a:ln w="9525">
            <a:noFill/>
            <a:miter lim="800000"/>
            <a:headEnd/>
            <a:tailEnd/>
          </a:ln>
          <a:effectLst/>
        </p:spPr>
        <p:txBody>
          <a:bodyPr lIns="66771" tIns="33387" rIns="66771" bIns="33387" anchorCtr="1"/>
          <a:lstStyle/>
          <a:p>
            <a:pPr algn="r"/>
            <a:endParaRPr lang="en-US" sz="1751">
              <a:solidFill>
                <a:prstClr val="white"/>
              </a:solidFill>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hasCustomPrompt="1"/>
          </p:nvPr>
        </p:nvSpPr>
        <p:spPr>
          <a:xfrm>
            <a:off x="1290833" y="2639321"/>
            <a:ext cx="9610336" cy="1258424"/>
          </a:xfrm>
        </p:spPr>
        <p:txBody>
          <a:bodyPr anchor="b" anchorCtr="0"/>
          <a:lstStyle>
            <a:lvl1pPr marL="0" algn="l" defTabSz="609539" rtl="0" eaLnBrk="1" latinLnBrk="0" hangingPunct="1">
              <a:lnSpc>
                <a:spcPct val="90000"/>
              </a:lnSpc>
              <a:defRPr lang="en-US" sz="5333" kern="1200" baseline="0" dirty="0">
                <a:solidFill>
                  <a:prstClr val="white"/>
                </a:solidFill>
                <a:effectLst/>
                <a:latin typeface="+mj-lt"/>
                <a:ea typeface="Intel Clear Pro" panose="020B0804020202060201" pitchFamily="34" charset="0"/>
                <a:cs typeface="Intel Clear Pro" panose="020B0804020202060201" pitchFamily="34" charset="0"/>
              </a:defRPr>
            </a:lvl1pPr>
          </a:lstStyle>
          <a:p>
            <a:r>
              <a:rPr lang="en-US"/>
              <a:t>Presentation title</a:t>
            </a:r>
          </a:p>
        </p:txBody>
      </p:sp>
      <p:sp>
        <p:nvSpPr>
          <p:cNvPr id="22533" name="Rectangle 5"/>
          <p:cNvSpPr>
            <a:spLocks noGrp="1" noChangeArrowheads="1"/>
          </p:cNvSpPr>
          <p:nvPr>
            <p:ph type="subTitle" idx="1" hasCustomPrompt="1"/>
          </p:nvPr>
        </p:nvSpPr>
        <p:spPr>
          <a:xfrm>
            <a:off x="1290836" y="3897750"/>
            <a:ext cx="9610335" cy="1178001"/>
          </a:xfrm>
        </p:spPr>
        <p:txBody>
          <a:bodyPr anchor="t" anchorCtr="0"/>
          <a:lstStyle>
            <a:lvl1pPr marL="0" indent="0" algn="l">
              <a:lnSpc>
                <a:spcPct val="85000"/>
              </a:lnSpc>
              <a:spcBef>
                <a:spcPts val="0"/>
              </a:spcBef>
              <a:buFont typeface="Wingdings" pitchFamily="2" charset="2"/>
              <a:buNone/>
              <a:defRPr sz="2667" spc="133" baseline="0">
                <a:solidFill>
                  <a:schemeClr val="tx1"/>
                </a:solidFill>
                <a:effectLst/>
                <a:latin typeface="Intel Clear Light" panose="020B0404020203020204" pitchFamily="34" charset="0"/>
                <a:ea typeface="Intel Clear Light" panose="020B0404020203020204" pitchFamily="34" charset="0"/>
                <a:cs typeface="Intel Clear Light" panose="020B0404020203020204" pitchFamily="34" charset="0"/>
              </a:defRPr>
            </a:lvl1pPr>
          </a:lstStyle>
          <a:p>
            <a:r>
              <a:rPr lang="en-US"/>
              <a:t>Presenter Name</a:t>
            </a:r>
          </a:p>
        </p:txBody>
      </p:sp>
      <p:sp>
        <p:nvSpPr>
          <p:cNvPr id="3" name="Text Placeholder 2">
            <a:extLst>
              <a:ext uri="{FF2B5EF4-FFF2-40B4-BE49-F238E27FC236}">
                <a16:creationId xmlns:a16="http://schemas.microsoft.com/office/drawing/2014/main" id="{CB787139-468D-4F4D-918B-680F9BC689F1}"/>
              </a:ext>
            </a:extLst>
          </p:cNvPr>
          <p:cNvSpPr>
            <a:spLocks noGrp="1"/>
          </p:cNvSpPr>
          <p:nvPr>
            <p:ph type="body" sz="quarter" idx="10" hasCustomPrompt="1"/>
          </p:nvPr>
        </p:nvSpPr>
        <p:spPr>
          <a:xfrm>
            <a:off x="1290637" y="6182351"/>
            <a:ext cx="9610530" cy="419100"/>
          </a:xfrm>
        </p:spPr>
        <p:txBody>
          <a:bodyPr anchor="ctr"/>
          <a:lstStyle>
            <a:lvl1pPr marL="0" indent="0">
              <a:lnSpc>
                <a:spcPct val="85000"/>
              </a:lnSpc>
              <a:spcBef>
                <a:spcPts val="0"/>
              </a:spcBef>
              <a:buFontTx/>
              <a:buNone/>
              <a:defRPr sz="1200" b="1">
                <a:solidFill>
                  <a:schemeClr val="accent1"/>
                </a:solidFill>
                <a:latin typeface="+mj-lt"/>
              </a:defRPr>
            </a:lvl1pPr>
            <a:lvl2pPr marL="501614" indent="0">
              <a:buFontTx/>
              <a:buNone/>
              <a:defRPr sz="1600">
                <a:solidFill>
                  <a:schemeClr val="tx1"/>
                </a:solidFill>
              </a:defRPr>
            </a:lvl2pPr>
            <a:lvl3pPr marL="501614" indent="0">
              <a:buFontTx/>
              <a:buNone/>
              <a:defRPr sz="1600">
                <a:solidFill>
                  <a:schemeClr val="tx1"/>
                </a:solidFill>
              </a:defRPr>
            </a:lvl3pPr>
            <a:lvl4pPr marL="556309" indent="0">
              <a:buFontTx/>
              <a:buNone/>
              <a:defRPr sz="1600">
                <a:solidFill>
                  <a:schemeClr val="tx1"/>
                </a:solidFill>
              </a:defRPr>
            </a:lvl4pPr>
            <a:lvl5pPr marL="929002" indent="0">
              <a:buFontTx/>
              <a:buNone/>
              <a:defRPr sz="1400">
                <a:solidFill>
                  <a:schemeClr val="tx1"/>
                </a:solidFill>
              </a:defRPr>
            </a:lvl5pPr>
          </a:lstStyle>
          <a:p>
            <a:pPr lvl="0"/>
            <a:r>
              <a:rPr lang="en-US"/>
              <a:t>DATE / REVISION #</a:t>
            </a:r>
          </a:p>
        </p:txBody>
      </p:sp>
      <p:pic>
        <p:nvPicPr>
          <p:cNvPr id="10" name="Picture 2">
            <a:extLst>
              <a:ext uri="{FF2B5EF4-FFF2-40B4-BE49-F238E27FC236}">
                <a16:creationId xmlns:a16="http://schemas.microsoft.com/office/drawing/2014/main" id="{D1D9B549-3C7D-4D6C-B04E-7AF56E6124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0075" y="435097"/>
            <a:ext cx="1664065" cy="11064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694904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486835" y="381008"/>
            <a:ext cx="11214102" cy="1323975"/>
          </a:xfrm>
          <a:prstGeom prst="rect">
            <a:avLst/>
          </a:prstGeom>
          <a:noFill/>
          <a:ln w="9525">
            <a:noFill/>
            <a:miter lim="800000"/>
            <a:headEnd/>
            <a:tailEnd/>
          </a:ln>
          <a:effectLst/>
        </p:spPr>
        <p:txBody>
          <a:bodyPr lIns="67235" tIns="33619" rIns="67235" bIns="33619" anchor="ctr" anchorCtr="1"/>
          <a:lstStyle/>
          <a:p>
            <a:pPr>
              <a:lnSpc>
                <a:spcPct val="90000"/>
              </a:lnSpc>
              <a:spcBef>
                <a:spcPct val="0"/>
              </a:spcBef>
            </a:pPr>
            <a:endParaRPr lang="en-US" sz="2333">
              <a:solidFill>
                <a:prstClr val="white"/>
              </a:solidFill>
              <a:effectLst>
                <a:outerShdw blurRad="38100" dist="38100" dir="2700000" algn="tl">
                  <a:srgbClr val="000000"/>
                </a:outerShdw>
              </a:effectLst>
              <a:latin typeface="Neo Sans Intel Medium" pitchFamily="34" charset="0"/>
            </a:endParaRPr>
          </a:p>
        </p:txBody>
      </p:sp>
      <p:sp>
        <p:nvSpPr>
          <p:cNvPr id="4115" name="Rectangle 19"/>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p>
            <a:pPr lvl="0"/>
            <a:r>
              <a:rPr lang="en-US" dirty="0"/>
              <a:t>Click to edit master title style</a:t>
            </a:r>
          </a:p>
        </p:txBody>
      </p:sp>
      <p:sp>
        <p:nvSpPr>
          <p:cNvPr id="4116" name="Rectangle 20"/>
          <p:cNvSpPr>
            <a:spLocks noGrp="1" noChangeArrowheads="1"/>
          </p:cNvSpPr>
          <p:nvPr>
            <p:ph type="body" idx="1"/>
          </p:nvPr>
        </p:nvSpPr>
        <p:spPr bwMode="auto">
          <a:xfrm>
            <a:off x="609600" y="1438740"/>
            <a:ext cx="10972800" cy="4853392"/>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p>
            <a:pPr lvl="0"/>
            <a:r>
              <a:rPr lang="en-US" dirty="0"/>
              <a:t>Click to edit Master text styles</a:t>
            </a:r>
          </a:p>
          <a:p>
            <a:pPr lvl="1"/>
            <a:r>
              <a:rPr lang="en-US" dirty="0"/>
              <a:t>Tab</a:t>
            </a:r>
          </a:p>
          <a:p>
            <a:pPr lvl="3"/>
            <a:r>
              <a:rPr lang="en-US" dirty="0"/>
              <a:t>Second level</a:t>
            </a:r>
          </a:p>
          <a:p>
            <a:pPr lvl="4"/>
            <a:r>
              <a:rPr lang="en-US" dirty="0"/>
              <a:t>Third level</a:t>
            </a:r>
          </a:p>
        </p:txBody>
      </p:sp>
      <p:sp>
        <p:nvSpPr>
          <p:cNvPr id="18" name="Rectangle 17">
            <a:extLst>
              <a:ext uri="{FF2B5EF4-FFF2-40B4-BE49-F238E27FC236}">
                <a16:creationId xmlns:a16="http://schemas.microsoft.com/office/drawing/2014/main" id="{FE313D0F-FA4B-4059-AEB2-9D776ACAC043}"/>
              </a:ext>
            </a:extLst>
          </p:cNvPr>
          <p:cNvSpPr/>
          <p:nvPr userDrawn="1"/>
        </p:nvSpPr>
        <p:spPr>
          <a:xfrm>
            <a:off x="0" y="6345936"/>
            <a:ext cx="12192000" cy="512064"/>
          </a:xfrm>
          <a:prstGeom prst="rect">
            <a:avLst/>
          </a:prstGeom>
          <a:no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tx1">
                  <a:lumMod val="50000"/>
                </a:schemeClr>
              </a:solidFill>
              <a:effectLst/>
              <a:uLnTx/>
              <a:uFillTx/>
              <a:latin typeface="Intel Clear"/>
              <a:ea typeface="+mn-ea"/>
              <a:cs typeface="+mn-cs"/>
            </a:endParaRPr>
          </a:p>
        </p:txBody>
      </p:sp>
      <p:pic>
        <p:nvPicPr>
          <p:cNvPr id="21" name="Picture 2" descr="\\.psf\Home\Desktop\Intel.png">
            <a:extLst>
              <a:ext uri="{FF2B5EF4-FFF2-40B4-BE49-F238E27FC236}">
                <a16:creationId xmlns:a16="http://schemas.microsoft.com/office/drawing/2014/main" id="{0D986C12-957B-44D6-BD6F-7CCAA34FEB3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986553" y="6440787"/>
            <a:ext cx="485782" cy="3201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2" name="Straight Connector 21">
            <a:extLst>
              <a:ext uri="{FF2B5EF4-FFF2-40B4-BE49-F238E27FC236}">
                <a16:creationId xmlns:a16="http://schemas.microsoft.com/office/drawing/2014/main" id="{BAF2DD10-488C-4A39-82E5-A6C72CE44F52}"/>
              </a:ext>
            </a:extLst>
          </p:cNvPr>
          <p:cNvCxnSpPr/>
          <p:nvPr userDrawn="1"/>
        </p:nvCxnSpPr>
        <p:spPr>
          <a:xfrm>
            <a:off x="11624736" y="6432680"/>
            <a:ext cx="3174" cy="316992"/>
          </a:xfrm>
          <a:prstGeom prst="line">
            <a:avLst/>
          </a:prstGeom>
          <a:noFill/>
          <a:ln w="9525" cap="flat" cmpd="sng" algn="ctr">
            <a:solidFill>
              <a:sysClr val="window" lastClr="FFFFFF"/>
            </a:solidFill>
            <a:prstDash val="solid"/>
          </a:ln>
          <a:effectLst/>
        </p:spPr>
      </p:cxnSp>
      <p:sp>
        <p:nvSpPr>
          <p:cNvPr id="23" name="Slide Number Placeholder 5">
            <a:extLst>
              <a:ext uri="{FF2B5EF4-FFF2-40B4-BE49-F238E27FC236}">
                <a16:creationId xmlns:a16="http://schemas.microsoft.com/office/drawing/2014/main" id="{44DD3BA8-83FC-46BA-91C1-8B1836B4C3AE}"/>
              </a:ext>
            </a:extLst>
          </p:cNvPr>
          <p:cNvSpPr txBox="1">
            <a:spLocks/>
          </p:cNvSpPr>
          <p:nvPr userDrawn="1"/>
        </p:nvSpPr>
        <p:spPr>
          <a:xfrm>
            <a:off x="8780995" y="6419407"/>
            <a:ext cx="2844800" cy="365125"/>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2556C5-CE8C-6547-B838-EA80C61A4AF7}" type="slidenum">
              <a:rPr lang="en-US" sz="1067" smtClean="0">
                <a:solidFill>
                  <a:schemeClr val="tx1">
                    <a:lumMod val="50000"/>
                  </a:schemeClr>
                </a:solidFill>
                <a:latin typeface="Intel Clear"/>
              </a:rPr>
              <a:pPr algn="r"/>
              <a:t>‹#›</a:t>
            </a:fld>
            <a:endParaRPr lang="en-US" sz="1067" dirty="0">
              <a:solidFill>
                <a:schemeClr val="tx1">
                  <a:lumMod val="50000"/>
                </a:schemeClr>
              </a:solidFill>
              <a:latin typeface="Intel Clear"/>
            </a:endParaRPr>
          </a:p>
        </p:txBody>
      </p:sp>
      <p:sp>
        <p:nvSpPr>
          <p:cNvPr id="24" name="Footer Placeholder 3">
            <a:extLst>
              <a:ext uri="{FF2B5EF4-FFF2-40B4-BE49-F238E27FC236}">
                <a16:creationId xmlns:a16="http://schemas.microsoft.com/office/drawing/2014/main" id="{22EC2790-39BE-4339-A4B2-DE1972D295E4}"/>
              </a:ext>
            </a:extLst>
          </p:cNvPr>
          <p:cNvSpPr txBox="1">
            <a:spLocks/>
          </p:cNvSpPr>
          <p:nvPr userDrawn="1"/>
        </p:nvSpPr>
        <p:spPr>
          <a:xfrm>
            <a:off x="4038600" y="6418879"/>
            <a:ext cx="4114800" cy="366183"/>
          </a:xfrm>
          <a:prstGeom prst="rect">
            <a:avLst/>
          </a:prstGeom>
        </p:spPr>
        <p:txBody>
          <a:bodyPr vert="horz" lIns="121920" tIns="60960" rIns="121920" bIns="60960" rtlCol="0" anchor="ctr"/>
          <a:lstStyle>
            <a:defPPr>
              <a:defRPr lang="en-US"/>
            </a:defPPr>
            <a:lvl1pPr marL="0" algn="ct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67" dirty="0">
                <a:solidFill>
                  <a:schemeClr val="tx1">
                    <a:lumMod val="50000"/>
                  </a:schemeClr>
                </a:solidFill>
                <a:latin typeface="Intel Clear"/>
              </a:rPr>
              <a:t>Intel Confidential</a:t>
            </a:r>
          </a:p>
        </p:txBody>
      </p:sp>
      <p:sp>
        <p:nvSpPr>
          <p:cNvPr id="25" name="Footer Placeholder 3">
            <a:extLst>
              <a:ext uri="{FF2B5EF4-FFF2-40B4-BE49-F238E27FC236}">
                <a16:creationId xmlns:a16="http://schemas.microsoft.com/office/drawing/2014/main" id="{CE1A4715-0266-41DE-AB47-F2C6E143E56A}"/>
              </a:ext>
            </a:extLst>
          </p:cNvPr>
          <p:cNvSpPr txBox="1">
            <a:spLocks/>
          </p:cNvSpPr>
          <p:nvPr userDrawn="1"/>
        </p:nvSpPr>
        <p:spPr>
          <a:xfrm>
            <a:off x="443708" y="6418879"/>
            <a:ext cx="3490571" cy="366183"/>
          </a:xfrm>
          <a:prstGeom prst="rect">
            <a:avLst/>
          </a:prstGeom>
        </p:spPr>
        <p:txBody>
          <a:bodyPr vert="horz" lIns="121920" tIns="60960" rIns="121920" bIns="60960" rtlCol="0" anchor="ctr"/>
          <a:lstStyle>
            <a:defPPr>
              <a:defRPr lang="en-US"/>
            </a:defPPr>
            <a:lvl1pPr marL="0" algn="ct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67" dirty="0">
                <a:solidFill>
                  <a:schemeClr val="tx1">
                    <a:lumMod val="50000"/>
                  </a:schemeClr>
                </a:solidFill>
                <a:latin typeface="Intel Clear"/>
              </a:rPr>
              <a:t>Co-optimization Pipeline</a:t>
            </a:r>
          </a:p>
        </p:txBody>
      </p:sp>
    </p:spTree>
    <p:extLst>
      <p:ext uri="{BB962C8B-B14F-4D97-AF65-F5344CB8AC3E}">
        <p14:creationId xmlns:p14="http://schemas.microsoft.com/office/powerpoint/2010/main" val="3690822485"/>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2" r:id="rId3"/>
    <p:sldLayoutId id="2147483693" r:id="rId4"/>
    <p:sldLayoutId id="2147483696" r:id="rId5"/>
    <p:sldLayoutId id="2147483697" r:id="rId6"/>
    <p:sldLayoutId id="2147483716" r:id="rId7"/>
    <p:sldLayoutId id="2147483717" r:id="rId8"/>
    <p:sldLayoutId id="2147483718" r:id="rId9"/>
  </p:sldLayoutIdLst>
  <p:transition>
    <p:fade/>
  </p:transition>
  <p:txStyles>
    <p:titleStyle>
      <a:lvl1pPr algn="ctr" rtl="0" eaLnBrk="1" fontAlgn="base" hangingPunct="1">
        <a:lnSpc>
          <a:spcPct val="85000"/>
        </a:lnSpc>
        <a:spcBef>
          <a:spcPct val="0"/>
        </a:spcBef>
        <a:spcAft>
          <a:spcPct val="0"/>
        </a:spcAft>
        <a:defRPr sz="4800" b="1" spc="0" baseline="0">
          <a:solidFill>
            <a:schemeClr val="tx2"/>
          </a:solidFill>
          <a:effectLst/>
          <a:latin typeface="+mj-lt"/>
          <a:ea typeface="+mj-ea"/>
          <a:cs typeface="+mj-cs"/>
        </a:defRPr>
      </a:lvl1pPr>
      <a:lvl2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5pPr>
      <a:lvl6pPr marL="334072"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6pPr>
      <a:lvl7pPr marL="668142"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7pPr>
      <a:lvl8pPr marL="1002214"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8pPr>
      <a:lvl9pPr marL="1336281" algn="ctr" rtl="0" eaLnBrk="1" fontAlgn="base" hangingPunct="1">
        <a:lnSpc>
          <a:spcPct val="90000"/>
        </a:lnSpc>
        <a:spcBef>
          <a:spcPct val="0"/>
        </a:spcBef>
        <a:spcAft>
          <a:spcPct val="0"/>
        </a:spcAft>
        <a:defRPr sz="2333">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365734" indent="-262447" algn="l" rtl="0" eaLnBrk="1" fontAlgn="base" hangingPunct="1">
        <a:lnSpc>
          <a:spcPct val="95000"/>
        </a:lnSpc>
        <a:spcBef>
          <a:spcPct val="30000"/>
        </a:spcBef>
        <a:spcAft>
          <a:spcPct val="0"/>
        </a:spcAft>
        <a:buClr>
          <a:schemeClr val="bg1"/>
        </a:buClr>
        <a:buSzPct val="100000"/>
        <a:buFont typeface="Arial" panose="020B0604020202020204" pitchFamily="34" charset="0"/>
        <a:buChar char="•"/>
        <a:defRPr sz="3200" baseline="0">
          <a:solidFill>
            <a:schemeClr val="bg1"/>
          </a:solidFill>
          <a:effectLst/>
          <a:latin typeface="+mj-lt"/>
          <a:ea typeface="Intel Clear" panose="020B0604020203020204" pitchFamily="34" charset="0"/>
          <a:cs typeface="Intel Clear" panose="020B0604020203020204" pitchFamily="34" charset="0"/>
        </a:defRPr>
      </a:lvl1pPr>
      <a:lvl2pPr marL="764061" indent="-262447" algn="l" rtl="0" eaLnBrk="1" fontAlgn="base" hangingPunct="1">
        <a:lnSpc>
          <a:spcPct val="95000"/>
        </a:lnSpc>
        <a:spcBef>
          <a:spcPct val="30000"/>
        </a:spcBef>
        <a:spcAft>
          <a:spcPct val="0"/>
        </a:spcAft>
        <a:buClr>
          <a:schemeClr val="tx1"/>
        </a:buClr>
        <a:buFont typeface="Intel Clear Light" panose="020B0404020203020204" pitchFamily="34" charset="0"/>
        <a:buChar char="-"/>
        <a:defRPr sz="2667">
          <a:solidFill>
            <a:schemeClr val="bg1"/>
          </a:solidFill>
          <a:effectLst/>
          <a:latin typeface="+mj-lt"/>
          <a:ea typeface="Intel Clear Light" panose="020B0404020203020204" pitchFamily="34" charset="0"/>
          <a:cs typeface="Intel Clear Light" panose="020B0404020203020204" pitchFamily="34" charset="0"/>
        </a:defRPr>
      </a:lvl2pPr>
      <a:lvl3pPr marL="764061" indent="-262447" algn="l" rtl="0" eaLnBrk="1" fontAlgn="base" hangingPunct="1">
        <a:lnSpc>
          <a:spcPct val="95000"/>
        </a:lnSpc>
        <a:spcBef>
          <a:spcPct val="30000"/>
        </a:spcBef>
        <a:spcAft>
          <a:spcPct val="0"/>
        </a:spcAft>
        <a:buClr>
          <a:schemeClr val="tx1"/>
        </a:buClr>
        <a:buFont typeface="Intel Clear Light" panose="020B0404020203020204" pitchFamily="34" charset="0"/>
        <a:buChar char="-"/>
        <a:defRPr sz="2667">
          <a:solidFill>
            <a:schemeClr val="tx1"/>
          </a:solidFill>
          <a:effectLst/>
          <a:latin typeface="Intel Clear Light" panose="020B0404020203020204" pitchFamily="34" charset="0"/>
          <a:ea typeface="Intel Clear Light" panose="020B0404020203020204" pitchFamily="34" charset="0"/>
          <a:cs typeface="Intel Clear Light" panose="020B0404020203020204" pitchFamily="34" charset="0"/>
        </a:defRPr>
      </a:lvl3pPr>
      <a:lvl4pPr marL="731466" indent="-175157" algn="l" rtl="0" eaLnBrk="1" fontAlgn="base" hangingPunct="1">
        <a:spcBef>
          <a:spcPct val="20000"/>
        </a:spcBef>
        <a:spcAft>
          <a:spcPct val="0"/>
        </a:spcAft>
        <a:buClr>
          <a:schemeClr val="bg1"/>
        </a:buClr>
        <a:buSzPct val="100000"/>
        <a:buFont typeface="Arial" panose="020B0604020202020204" pitchFamily="34" charset="0"/>
        <a:buChar char="•"/>
        <a:defRPr sz="2667" baseline="0">
          <a:solidFill>
            <a:schemeClr val="bg1"/>
          </a:solidFill>
          <a:effectLst/>
          <a:latin typeface="+mj-lt"/>
          <a:ea typeface="Intel Clear" panose="020B0604020203020204" pitchFamily="34" charset="0"/>
          <a:cs typeface="Intel Clear" panose="020B0604020203020204" pitchFamily="34" charset="0"/>
        </a:defRPr>
      </a:lvl4pPr>
      <a:lvl5pPr marL="929002" indent="0" algn="l" rtl="0" eaLnBrk="1" fontAlgn="base" hangingPunct="1">
        <a:spcBef>
          <a:spcPct val="20000"/>
        </a:spcBef>
        <a:spcAft>
          <a:spcPct val="0"/>
        </a:spcAft>
        <a:buClr>
          <a:schemeClr val="bg1"/>
        </a:buClr>
        <a:buFont typeface="Arial" panose="020B0604020202020204" pitchFamily="34" charset="0"/>
        <a:buNone/>
        <a:defRPr sz="2133" baseline="0">
          <a:solidFill>
            <a:schemeClr val="bg1"/>
          </a:solidFill>
          <a:effectLst/>
          <a:latin typeface="+mj-lt"/>
          <a:ea typeface="Intel Clear" panose="020B0604020203020204" pitchFamily="34" charset="0"/>
          <a:cs typeface="Intel Clear" panose="020B0604020203020204" pitchFamily="34" charset="0"/>
        </a:defRPr>
      </a:lvl5pPr>
      <a:lvl6pPr marL="1596113"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6pPr>
      <a:lvl7pPr marL="1930185"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7pPr>
      <a:lvl8pPr marL="2264254"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8pPr>
      <a:lvl9pPr marL="2598326"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668142" rtl="0" eaLnBrk="1" latinLnBrk="0" hangingPunct="1">
        <a:defRPr sz="1333" kern="1200">
          <a:solidFill>
            <a:schemeClr val="tx1"/>
          </a:solidFill>
          <a:latin typeface="+mn-lt"/>
          <a:ea typeface="+mn-ea"/>
          <a:cs typeface="+mn-cs"/>
        </a:defRPr>
      </a:lvl1pPr>
      <a:lvl2pPr marL="334072" algn="l" defTabSz="668142" rtl="0" eaLnBrk="1" latinLnBrk="0" hangingPunct="1">
        <a:defRPr sz="1333" kern="1200">
          <a:solidFill>
            <a:schemeClr val="tx1"/>
          </a:solidFill>
          <a:latin typeface="+mn-lt"/>
          <a:ea typeface="+mn-ea"/>
          <a:cs typeface="+mn-cs"/>
        </a:defRPr>
      </a:lvl2pPr>
      <a:lvl3pPr marL="668142" algn="l" defTabSz="668142" rtl="0" eaLnBrk="1" latinLnBrk="0" hangingPunct="1">
        <a:defRPr sz="1333" kern="1200">
          <a:solidFill>
            <a:schemeClr val="tx1"/>
          </a:solidFill>
          <a:latin typeface="+mn-lt"/>
          <a:ea typeface="+mn-ea"/>
          <a:cs typeface="+mn-cs"/>
        </a:defRPr>
      </a:lvl3pPr>
      <a:lvl4pPr marL="1002214" algn="l" defTabSz="668142" rtl="0" eaLnBrk="1" latinLnBrk="0" hangingPunct="1">
        <a:defRPr sz="1333" kern="1200">
          <a:solidFill>
            <a:schemeClr val="tx1"/>
          </a:solidFill>
          <a:latin typeface="+mn-lt"/>
          <a:ea typeface="+mn-ea"/>
          <a:cs typeface="+mn-cs"/>
        </a:defRPr>
      </a:lvl4pPr>
      <a:lvl5pPr marL="1336281" algn="l" defTabSz="668142" rtl="0" eaLnBrk="1" latinLnBrk="0" hangingPunct="1">
        <a:defRPr sz="1333" kern="1200">
          <a:solidFill>
            <a:schemeClr val="tx1"/>
          </a:solidFill>
          <a:latin typeface="+mn-lt"/>
          <a:ea typeface="+mn-ea"/>
          <a:cs typeface="+mn-cs"/>
        </a:defRPr>
      </a:lvl5pPr>
      <a:lvl6pPr marL="1670353" algn="l" defTabSz="668142" rtl="0" eaLnBrk="1" latinLnBrk="0" hangingPunct="1">
        <a:defRPr sz="1333" kern="1200">
          <a:solidFill>
            <a:schemeClr val="tx1"/>
          </a:solidFill>
          <a:latin typeface="+mn-lt"/>
          <a:ea typeface="+mn-ea"/>
          <a:cs typeface="+mn-cs"/>
        </a:defRPr>
      </a:lvl6pPr>
      <a:lvl7pPr marL="2004421" algn="l" defTabSz="668142" rtl="0" eaLnBrk="1" latinLnBrk="0" hangingPunct="1">
        <a:defRPr sz="1333" kern="1200">
          <a:solidFill>
            <a:schemeClr val="tx1"/>
          </a:solidFill>
          <a:latin typeface="+mn-lt"/>
          <a:ea typeface="+mn-ea"/>
          <a:cs typeface="+mn-cs"/>
        </a:defRPr>
      </a:lvl7pPr>
      <a:lvl8pPr marL="2338492" algn="l" defTabSz="668142" rtl="0" eaLnBrk="1" latinLnBrk="0" hangingPunct="1">
        <a:defRPr sz="1333" kern="1200">
          <a:solidFill>
            <a:schemeClr val="tx1"/>
          </a:solidFill>
          <a:latin typeface="+mn-lt"/>
          <a:ea typeface="+mn-ea"/>
          <a:cs typeface="+mn-cs"/>
        </a:defRPr>
      </a:lvl8pPr>
      <a:lvl9pPr marL="2672561" algn="l" defTabSz="668142" rtl="0" eaLnBrk="1" latinLnBrk="0" hangingPunct="1">
        <a:defRPr sz="13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effectLst/>
              </a:rPr>
              <a:t>28pt Intel Clear Headline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4101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INTEL CONFIDENTIAL</a:t>
            </a:r>
          </a:p>
        </p:txBody>
      </p:sp>
      <p:sp>
        <p:nvSpPr>
          <p:cNvPr id="6" name="Slide Number Placeholder 5"/>
          <p:cNvSpPr>
            <a:spLocks noGrp="1"/>
          </p:cNvSpPr>
          <p:nvPr>
            <p:ph type="sldNum" sz="quarter" idx="4"/>
          </p:nvPr>
        </p:nvSpPr>
        <p:spPr>
          <a:xfrm>
            <a:off x="8610600" y="641014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31ED6-EE28-443E-88D8-BB07E9654E04}" type="slidenum">
              <a:rPr lang="en-US" smtClean="0"/>
              <a:t>‹#›</a:t>
            </a:fld>
            <a:endParaRPr lang="en-US"/>
          </a:p>
        </p:txBody>
      </p:sp>
    </p:spTree>
    <p:extLst>
      <p:ext uri="{BB962C8B-B14F-4D97-AF65-F5344CB8AC3E}">
        <p14:creationId xmlns:p14="http://schemas.microsoft.com/office/powerpoint/2010/main" val="209637814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hf hdr="0" dt="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B7B2-AF86-4E26-9025-CDDF59DE8BDC}"/>
              </a:ext>
            </a:extLst>
          </p:cNvPr>
          <p:cNvSpPr>
            <a:spLocks noGrp="1"/>
          </p:cNvSpPr>
          <p:nvPr>
            <p:ph type="ctrTitle"/>
          </p:nvPr>
        </p:nvSpPr>
        <p:spPr>
          <a:xfrm>
            <a:off x="651135" y="2383435"/>
            <a:ext cx="11350365" cy="1258424"/>
          </a:xfrm>
        </p:spPr>
        <p:txBody>
          <a:bodyPr/>
          <a:lstStyle/>
          <a:p>
            <a:r>
              <a:rPr lang="en-US" sz="4267" dirty="0"/>
              <a:t>Co-Optimization Pipeline Quarterly Update</a:t>
            </a:r>
          </a:p>
        </p:txBody>
      </p:sp>
      <p:sp>
        <p:nvSpPr>
          <p:cNvPr id="5" name="Subtitle 4">
            <a:extLst>
              <a:ext uri="{FF2B5EF4-FFF2-40B4-BE49-F238E27FC236}">
                <a16:creationId xmlns:a16="http://schemas.microsoft.com/office/drawing/2014/main" id="{1392F4EC-17D4-40C5-8C14-34E2B606B002}"/>
              </a:ext>
            </a:extLst>
          </p:cNvPr>
          <p:cNvSpPr>
            <a:spLocks noGrp="1"/>
          </p:cNvSpPr>
          <p:nvPr>
            <p:ph type="subTitle" idx="1"/>
          </p:nvPr>
        </p:nvSpPr>
        <p:spPr>
          <a:xfrm>
            <a:off x="619019" y="3890225"/>
            <a:ext cx="9610335" cy="1178001"/>
          </a:xfrm>
        </p:spPr>
        <p:txBody>
          <a:bodyPr/>
          <a:lstStyle/>
          <a:p>
            <a:pPr defTabSz="0">
              <a:lnSpc>
                <a:spcPct val="100000"/>
              </a:lnSpc>
              <a:spcBef>
                <a:spcPts val="800"/>
              </a:spcBef>
            </a:pPr>
            <a:r>
              <a:rPr lang="en-US" sz="3200" dirty="0">
                <a:latin typeface="+mj-lt"/>
              </a:rPr>
              <a:t>3DIC Reference Design &amp; Test Chip Roadmap</a:t>
            </a:r>
          </a:p>
          <a:p>
            <a:pPr defTabSz="0">
              <a:lnSpc>
                <a:spcPct val="100000"/>
              </a:lnSpc>
              <a:spcBef>
                <a:spcPts val="800"/>
              </a:spcBef>
            </a:pPr>
            <a:r>
              <a:rPr lang="en-US" sz="3200" dirty="0">
                <a:latin typeface="+mj-lt"/>
                <a:sym typeface="Wingdings" panose="05000000000000000000" pitchFamily="2" charset="2"/>
              </a:rPr>
              <a:t></a:t>
            </a:r>
            <a:r>
              <a:rPr lang="en-US" sz="3200" dirty="0">
                <a:latin typeface="+mj-lt"/>
              </a:rPr>
              <a:t>HBI-C for Memory Stacking</a:t>
            </a:r>
          </a:p>
        </p:txBody>
      </p:sp>
      <p:sp>
        <p:nvSpPr>
          <p:cNvPr id="6" name="Text Placeholder 5">
            <a:extLst>
              <a:ext uri="{FF2B5EF4-FFF2-40B4-BE49-F238E27FC236}">
                <a16:creationId xmlns:a16="http://schemas.microsoft.com/office/drawing/2014/main" id="{370FA7A7-6ABC-455D-AA8D-CDD002260B08}"/>
              </a:ext>
            </a:extLst>
          </p:cNvPr>
          <p:cNvSpPr>
            <a:spLocks noGrp="1"/>
          </p:cNvSpPr>
          <p:nvPr>
            <p:ph type="body" sz="quarter" idx="10"/>
          </p:nvPr>
        </p:nvSpPr>
        <p:spPr>
          <a:xfrm>
            <a:off x="656641" y="5316590"/>
            <a:ext cx="10755359" cy="853627"/>
          </a:xfrm>
        </p:spPr>
        <p:txBody>
          <a:bodyPr/>
          <a:lstStyle/>
          <a:p>
            <a:pPr>
              <a:lnSpc>
                <a:spcPct val="100000"/>
              </a:lnSpc>
              <a:tabLst>
                <a:tab pos="1676358" algn="l"/>
              </a:tabLst>
            </a:pPr>
            <a:r>
              <a:rPr lang="en-US" sz="1600" b="0" dirty="0"/>
              <a:t>Ramune Nagisetty, Randy Osborne, Fatih Hamzaoglu, Vivek Rajan, Nick Kuhlman, Lalitha Immaneni, Adel Elsherbini, Shawna Liff, Sonia Leon, Debendra Mallik, Wilfred Gomes, Ben Sell, Srinivas Chennupaty </a:t>
            </a:r>
          </a:p>
        </p:txBody>
      </p:sp>
      <p:grpSp>
        <p:nvGrpSpPr>
          <p:cNvPr id="7" name="Group 6">
            <a:extLst>
              <a:ext uri="{FF2B5EF4-FFF2-40B4-BE49-F238E27FC236}">
                <a16:creationId xmlns:a16="http://schemas.microsoft.com/office/drawing/2014/main" id="{A4D5C2C3-4AB0-429B-BFD9-557BB34E8B41}"/>
              </a:ext>
            </a:extLst>
          </p:cNvPr>
          <p:cNvGrpSpPr/>
          <p:nvPr/>
        </p:nvGrpSpPr>
        <p:grpSpPr>
          <a:xfrm>
            <a:off x="3622591" y="307119"/>
            <a:ext cx="8128001" cy="978665"/>
            <a:chOff x="4416667" y="346268"/>
            <a:chExt cx="4572001" cy="550500"/>
          </a:xfrm>
        </p:grpSpPr>
        <p:sp>
          <p:nvSpPr>
            <p:cNvPr id="8" name="Rectangle 7">
              <a:extLst>
                <a:ext uri="{FF2B5EF4-FFF2-40B4-BE49-F238E27FC236}">
                  <a16:creationId xmlns:a16="http://schemas.microsoft.com/office/drawing/2014/main" id="{ECE9E24A-C69A-4656-A41B-8C284EA56F33}"/>
                </a:ext>
              </a:extLst>
            </p:cNvPr>
            <p:cNvSpPr/>
            <p:nvPr/>
          </p:nvSpPr>
          <p:spPr>
            <a:xfrm>
              <a:off x="4416667" y="346268"/>
              <a:ext cx="4572000" cy="458240"/>
            </a:xfrm>
            <a:prstGeom prst="rect">
              <a:avLst/>
            </a:prstGeom>
          </p:spPr>
          <p:txBody>
            <a:bodyPr>
              <a:spAutoFit/>
            </a:bodyPr>
            <a:lstStyle/>
            <a:p>
              <a:pPr algn="r" defTabSz="812760">
                <a:lnSpc>
                  <a:spcPct val="80000"/>
                </a:lnSpc>
                <a:spcBef>
                  <a:spcPct val="0"/>
                </a:spcBef>
              </a:pPr>
              <a:r>
                <a:rPr lang="en-US" sz="5867" dirty="0" err="1">
                  <a:solidFill>
                    <a:prstClr val="white">
                      <a:alpha val="90000"/>
                    </a:prstClr>
                  </a:solidFill>
                  <a:latin typeface="Intel Clear Pro" panose="020B0804020202060201" pitchFamily="34" charset="0"/>
                  <a:ea typeface="Intel Clear Pro" panose="020B0804020202060201" pitchFamily="34" charset="0"/>
                  <a:cs typeface="Intel Clear Pro" panose="020B0804020202060201" pitchFamily="34" charset="0"/>
                </a:rPr>
                <a:t>tdbu</a:t>
              </a:r>
              <a:endParaRPr lang="en-US" sz="5867" dirty="0">
                <a:solidFill>
                  <a:prstClr val="white">
                    <a:alpha val="90000"/>
                  </a:prstClr>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9" name="Rectangle 8">
              <a:extLst>
                <a:ext uri="{FF2B5EF4-FFF2-40B4-BE49-F238E27FC236}">
                  <a16:creationId xmlns:a16="http://schemas.microsoft.com/office/drawing/2014/main" id="{C15BA8DE-921F-4F6D-8EF7-61F64D3A5E2C}"/>
                </a:ext>
              </a:extLst>
            </p:cNvPr>
            <p:cNvSpPr/>
            <p:nvPr/>
          </p:nvSpPr>
          <p:spPr>
            <a:xfrm>
              <a:off x="8295990" y="729450"/>
              <a:ext cx="692678" cy="167318"/>
            </a:xfrm>
            <a:prstGeom prst="rect">
              <a:avLst/>
            </a:prstGeom>
          </p:spPr>
          <p:txBody>
            <a:bodyPr wrap="none">
              <a:spAutoFit/>
            </a:bodyPr>
            <a:lstStyle/>
            <a:p>
              <a:pPr algn="r" defTabSz="812760"/>
              <a:r>
                <a:rPr lang="en-US" sz="1333" dirty="0">
                  <a:solidFill>
                    <a:prstClr val="white"/>
                  </a:solidFill>
                  <a:latin typeface="Intel Clear" panose="020B0604020203020204" pitchFamily="34" charset="0"/>
                  <a:ea typeface="Intel Clear" panose="020B0604020203020204" pitchFamily="34" charset="0"/>
                  <a:cs typeface="Intel Clear" panose="020B0604020203020204" pitchFamily="34" charset="0"/>
                </a:rPr>
                <a:t>July 21, 2020</a:t>
              </a:r>
            </a:p>
          </p:txBody>
        </p:sp>
      </p:grpSp>
    </p:spTree>
    <p:extLst>
      <p:ext uri="{BB962C8B-B14F-4D97-AF65-F5344CB8AC3E}">
        <p14:creationId xmlns:p14="http://schemas.microsoft.com/office/powerpoint/2010/main" val="4260080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5DB985-8F4A-4D14-B784-65EFF21A8E46}"/>
              </a:ext>
            </a:extLst>
          </p:cNvPr>
          <p:cNvSpPr>
            <a:spLocks noGrp="1"/>
          </p:cNvSpPr>
          <p:nvPr>
            <p:ph type="title"/>
          </p:nvPr>
        </p:nvSpPr>
        <p:spPr/>
        <p:txBody>
          <a:bodyPr/>
          <a:lstStyle/>
          <a:p>
            <a:r>
              <a:rPr lang="en-US" sz="3600" dirty="0"/>
              <a:t>3DIC Sandbox, Reference Design &amp; Flow, Testchip Deliverables</a:t>
            </a:r>
          </a:p>
        </p:txBody>
      </p:sp>
      <p:sp>
        <p:nvSpPr>
          <p:cNvPr id="8" name="Rectangle 7">
            <a:extLst>
              <a:ext uri="{FF2B5EF4-FFF2-40B4-BE49-F238E27FC236}">
                <a16:creationId xmlns:a16="http://schemas.microsoft.com/office/drawing/2014/main" id="{368BFF27-A84D-4571-B230-E3D16A02F556}"/>
              </a:ext>
            </a:extLst>
          </p:cNvPr>
          <p:cNvSpPr/>
          <p:nvPr/>
        </p:nvSpPr>
        <p:spPr>
          <a:xfrm>
            <a:off x="112295" y="2332325"/>
            <a:ext cx="3958738" cy="36148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Sandbox of key ingredients for STCO</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defTabSz="914400">
              <a:defRPr/>
            </a:pPr>
            <a:r>
              <a:rPr lang="en-US" sz="1800" dirty="0">
                <a:solidFill>
                  <a:prstClr val="white"/>
                </a:solidFill>
                <a:latin typeface="Calibri" panose="020F0502020204030204"/>
              </a:rPr>
              <a:t>Technologies and experimental PDKs</a:t>
            </a:r>
          </a:p>
          <a:p>
            <a:pPr marL="285750" indent="-285750" defTabSz="914400">
              <a:buFont typeface="Arial" panose="020B0604020202020204" pitchFamily="34" charset="0"/>
              <a:buChar char="•"/>
              <a:defRPr/>
            </a:pPr>
            <a:r>
              <a:rPr lang="en-US" sz="1800" dirty="0">
                <a:solidFill>
                  <a:prstClr val="white"/>
                </a:solidFill>
                <a:latin typeface="Calibri" panose="020F0502020204030204"/>
              </a:rPr>
              <a:t>3DIC: Packaging architectures (Foveros, ODI, HBI), TSVs, RDL</a:t>
            </a:r>
          </a:p>
          <a:p>
            <a:pPr marL="285750" indent="-285750" defTabSz="914400">
              <a:buFont typeface="Arial" panose="020B0604020202020204" pitchFamily="34" charset="0"/>
              <a:buChar char="•"/>
              <a:defRPr/>
            </a:pPr>
            <a:r>
              <a:rPr lang="en-US" sz="1800" dirty="0">
                <a:solidFill>
                  <a:prstClr val="white"/>
                </a:solidFill>
                <a:latin typeface="Calibri" panose="020F0502020204030204"/>
              </a:rPr>
              <a:t>Silicon technologies (Logic, memory, interposer)</a:t>
            </a:r>
          </a:p>
          <a:p>
            <a:pPr marR="0" lvl="0" defTabSz="914400" rtl="0" eaLnBrk="1" fontAlgn="auto" latinLnBrk="0" hangingPunct="1">
              <a:lnSpc>
                <a:spcPct val="100000"/>
              </a:lnSpc>
              <a:spcBef>
                <a:spcPts val="0"/>
              </a:spcBef>
              <a:spcAft>
                <a:spcPts val="0"/>
              </a:spcAft>
              <a:buClrTx/>
              <a:buSzTx/>
              <a:tabLst/>
              <a:defRPr/>
            </a:pPr>
            <a:r>
              <a:rPr lang="en-US" sz="1800" dirty="0">
                <a:solidFill>
                  <a:prstClr val="white"/>
                </a:solidFill>
                <a:latin typeface="Calibri" panose="020F0502020204030204"/>
              </a:rPr>
              <a:t>IPs</a:t>
            </a:r>
          </a:p>
          <a:p>
            <a:pPr marL="285750" indent="-285750" defTabSz="914400">
              <a:buFont typeface="Arial" panose="020B0604020202020204" pitchFamily="34" charset="0"/>
              <a:buChar char="•"/>
              <a:defRPr/>
            </a:pPr>
            <a:r>
              <a:rPr lang="en-US" sz="1800" dirty="0">
                <a:solidFill>
                  <a:prstClr val="white"/>
                </a:solidFill>
                <a:latin typeface="Calibri" panose="020F0502020204030204"/>
              </a:rPr>
              <a:t>3DIC die2die: FDI, DSI</a:t>
            </a:r>
          </a:p>
          <a:p>
            <a:pPr marL="285750" indent="-285750" defTabSz="914400">
              <a:buFont typeface="Arial" panose="020B0604020202020204" pitchFamily="34" charset="0"/>
              <a:buChar char="•"/>
              <a:defRPr/>
            </a:pPr>
            <a:r>
              <a:rPr lang="en-US" sz="1800" dirty="0">
                <a:solidFill>
                  <a:prstClr val="white"/>
                </a:solidFill>
                <a:latin typeface="Calibri" panose="020F0502020204030204"/>
              </a:rPr>
              <a:t>Compute: Atom, ARM cores</a:t>
            </a:r>
          </a:p>
          <a:p>
            <a:pPr marL="285750" indent="-285750" defTabSz="914400">
              <a:buFont typeface="Arial" panose="020B0604020202020204" pitchFamily="34" charset="0"/>
              <a:buChar char="•"/>
              <a:defRPr/>
            </a:pPr>
            <a:r>
              <a:rPr lang="en-US" sz="1800" dirty="0">
                <a:solidFill>
                  <a:prstClr val="white"/>
                </a:solidFill>
                <a:latin typeface="Calibri" panose="020F0502020204030204"/>
              </a:rPr>
              <a:t>Memory HIP</a:t>
            </a:r>
          </a:p>
          <a:p>
            <a:pPr marL="285750" indent="-285750" defTabSz="914400">
              <a:buFont typeface="Arial" panose="020B0604020202020204" pitchFamily="34" charset="0"/>
              <a:buChar char="•"/>
              <a:defRPr/>
            </a:pPr>
            <a:r>
              <a:rPr lang="en-US" sz="1800" dirty="0">
                <a:solidFill>
                  <a:prstClr val="white"/>
                </a:solidFill>
                <a:latin typeface="Calibri" panose="020F0502020204030204"/>
              </a:rPr>
              <a:t>Power delivery: DLVR, FIVR</a:t>
            </a:r>
          </a:p>
          <a:p>
            <a:pPr marL="285750" indent="-285750" defTabSz="914400">
              <a:buFont typeface="Arial" panose="020B0604020202020204" pitchFamily="34" charset="0"/>
              <a:buChar char="•"/>
              <a:defRPr/>
            </a:pPr>
            <a:r>
              <a:rPr lang="en-US" sz="1800" dirty="0">
                <a:solidFill>
                  <a:prstClr val="white"/>
                </a:solidFill>
                <a:latin typeface="Calibri" panose="020F0502020204030204"/>
              </a:rPr>
              <a:t>HSIO: PCIe, DDR</a:t>
            </a:r>
          </a:p>
        </p:txBody>
      </p:sp>
      <p:sp>
        <p:nvSpPr>
          <p:cNvPr id="9" name="Rectangle 8">
            <a:extLst>
              <a:ext uri="{FF2B5EF4-FFF2-40B4-BE49-F238E27FC236}">
                <a16:creationId xmlns:a16="http://schemas.microsoft.com/office/drawing/2014/main" id="{727EB9BB-B7F3-41D3-8CA1-0BB472CED66F}"/>
              </a:ext>
            </a:extLst>
          </p:cNvPr>
          <p:cNvSpPr/>
          <p:nvPr/>
        </p:nvSpPr>
        <p:spPr>
          <a:xfrm>
            <a:off x="9016448" y="2656172"/>
            <a:ext cx="3048000" cy="114299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b="1" dirty="0">
                <a:solidFill>
                  <a:prstClr val="white"/>
                </a:solidFill>
                <a:latin typeface="Calibri" panose="020F0502020204030204"/>
              </a:rPr>
              <a:t>Test Chip</a:t>
            </a:r>
          </a:p>
          <a:p>
            <a:pPr algn="ctr" defTabSz="914400"/>
            <a:r>
              <a:rPr lang="en-US" sz="1800" dirty="0">
                <a:solidFill>
                  <a:prstClr val="white"/>
                </a:solidFill>
                <a:latin typeface="Calibri" panose="020F0502020204030204"/>
              </a:rPr>
              <a:t>Full technology and TFM validation</a:t>
            </a:r>
          </a:p>
        </p:txBody>
      </p:sp>
      <p:sp>
        <p:nvSpPr>
          <p:cNvPr id="12" name="Rectangle 11">
            <a:extLst>
              <a:ext uri="{FF2B5EF4-FFF2-40B4-BE49-F238E27FC236}">
                <a16:creationId xmlns:a16="http://schemas.microsoft.com/office/drawing/2014/main" id="{0C906A82-4325-4FF2-A95B-018F40A3DFB2}"/>
              </a:ext>
            </a:extLst>
          </p:cNvPr>
          <p:cNvSpPr/>
          <p:nvPr/>
        </p:nvSpPr>
        <p:spPr>
          <a:xfrm>
            <a:off x="4720738" y="2332324"/>
            <a:ext cx="3699362" cy="2082693"/>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Reference Design &amp; Flow</a:t>
            </a:r>
          </a:p>
          <a:p>
            <a:pPr marL="285750" lvl="0" indent="-285750" defTabSz="914400">
              <a:buFont typeface="Arial" panose="020B0604020202020204" pitchFamily="34" charset="0"/>
              <a:buChar char="•"/>
              <a:defRPr/>
            </a:pPr>
            <a:r>
              <a:rPr lang="en-US" sz="1800" dirty="0">
                <a:solidFill>
                  <a:prstClr val="white"/>
                </a:solidFill>
                <a:latin typeface="Calibri" panose="020F0502020204030204"/>
              </a:rPr>
              <a:t>Tools, flows, methods</a:t>
            </a:r>
          </a:p>
          <a:p>
            <a:pPr marL="900227" lvl="1" indent="-285750" defTabSz="914400">
              <a:buFont typeface="Arial" panose="020B0604020202020204" pitchFamily="34" charset="0"/>
              <a:buChar char="•"/>
              <a:defRPr/>
            </a:pPr>
            <a:r>
              <a:rPr lang="en-US" sz="1800" dirty="0">
                <a:solidFill>
                  <a:prstClr val="white"/>
                </a:solidFill>
                <a:latin typeface="Calibri" panose="020F0502020204030204"/>
              </a:rPr>
              <a:t>3DIC Project Moore Cockpit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rPr>
              <a:t>Evaluate overall subsystem/system performance &amp; interactions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white"/>
                </a:solidFill>
                <a:latin typeface="Calibri" panose="020F0502020204030204"/>
              </a:rPr>
              <a:t>Rapid exploration and learning</a:t>
            </a:r>
            <a:endParaRPr kumimoji="0" lang="en-US" sz="1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ntent Placeholder 5">
            <a:extLst>
              <a:ext uri="{FF2B5EF4-FFF2-40B4-BE49-F238E27FC236}">
                <a16:creationId xmlns:a16="http://schemas.microsoft.com/office/drawing/2014/main" id="{B816AB50-5A29-43CA-839C-7347BB59C5E5}"/>
              </a:ext>
            </a:extLst>
          </p:cNvPr>
          <p:cNvSpPr txBox="1">
            <a:spLocks/>
          </p:cNvSpPr>
          <p:nvPr/>
        </p:nvSpPr>
        <p:spPr>
          <a:xfrm>
            <a:off x="4686300" y="4426223"/>
            <a:ext cx="3820086" cy="563970"/>
          </a:xfrm>
          <a:prstGeom prst="rect">
            <a:avLst/>
          </a:prstGeom>
        </p:spPr>
        <p:txBody>
          <a:bodyPr>
            <a:normAutofit/>
          </a:bodyPr>
          <a:lstStyle>
            <a:lvl1pPr marL="365734" indent="-262447" algn="l" rtl="0" eaLnBrk="1" fontAlgn="base" hangingPunct="1">
              <a:lnSpc>
                <a:spcPct val="95000"/>
              </a:lnSpc>
              <a:spcBef>
                <a:spcPct val="30000"/>
              </a:spcBef>
              <a:spcAft>
                <a:spcPct val="0"/>
              </a:spcAft>
              <a:buClr>
                <a:schemeClr val="bg1"/>
              </a:buClr>
              <a:buSzPct val="100000"/>
              <a:buFont typeface="Arial" panose="020B0604020202020204" pitchFamily="34" charset="0"/>
              <a:buChar char="•"/>
              <a:defRPr sz="3200" baseline="0">
                <a:solidFill>
                  <a:schemeClr val="bg1"/>
                </a:solidFill>
                <a:effectLst/>
                <a:latin typeface="+mj-lt"/>
                <a:ea typeface="Intel Clear" panose="020B0604020203020204" pitchFamily="34" charset="0"/>
                <a:cs typeface="Intel Clear" panose="020B0604020203020204" pitchFamily="34" charset="0"/>
              </a:defRPr>
            </a:lvl1pPr>
            <a:lvl2pPr marL="764061" indent="-262447" algn="l" rtl="0" eaLnBrk="1" fontAlgn="base" hangingPunct="1">
              <a:lnSpc>
                <a:spcPct val="95000"/>
              </a:lnSpc>
              <a:spcBef>
                <a:spcPct val="30000"/>
              </a:spcBef>
              <a:spcAft>
                <a:spcPct val="0"/>
              </a:spcAft>
              <a:buClr>
                <a:schemeClr val="tx1"/>
              </a:buClr>
              <a:buFont typeface="Intel Clear Light" panose="020B0404020203020204" pitchFamily="34" charset="0"/>
              <a:buChar char="-"/>
              <a:defRPr sz="2667">
                <a:solidFill>
                  <a:schemeClr val="bg1"/>
                </a:solidFill>
                <a:effectLst/>
                <a:latin typeface="+mj-lt"/>
                <a:ea typeface="Intel Clear Light" panose="020B0404020203020204" pitchFamily="34" charset="0"/>
                <a:cs typeface="Intel Clear Light" panose="020B0404020203020204" pitchFamily="34" charset="0"/>
              </a:defRPr>
            </a:lvl2pPr>
            <a:lvl3pPr marL="764061" indent="-262447" algn="l" rtl="0" eaLnBrk="1" fontAlgn="base" hangingPunct="1">
              <a:lnSpc>
                <a:spcPct val="95000"/>
              </a:lnSpc>
              <a:spcBef>
                <a:spcPct val="30000"/>
              </a:spcBef>
              <a:spcAft>
                <a:spcPct val="0"/>
              </a:spcAft>
              <a:buClr>
                <a:schemeClr val="tx1"/>
              </a:buClr>
              <a:buFont typeface="Intel Clear Light" panose="020B0404020203020204" pitchFamily="34" charset="0"/>
              <a:buChar char="-"/>
              <a:defRPr sz="2667">
                <a:solidFill>
                  <a:schemeClr val="tx1"/>
                </a:solidFill>
                <a:effectLst/>
                <a:latin typeface="Intel Clear Light" panose="020B0404020203020204" pitchFamily="34" charset="0"/>
                <a:ea typeface="Intel Clear Light" panose="020B0404020203020204" pitchFamily="34" charset="0"/>
                <a:cs typeface="Intel Clear Light" panose="020B0404020203020204" pitchFamily="34" charset="0"/>
              </a:defRPr>
            </a:lvl3pPr>
            <a:lvl4pPr marL="731466" indent="-175157" algn="l" rtl="0" eaLnBrk="1" fontAlgn="base" hangingPunct="1">
              <a:spcBef>
                <a:spcPct val="20000"/>
              </a:spcBef>
              <a:spcAft>
                <a:spcPct val="0"/>
              </a:spcAft>
              <a:buClr>
                <a:schemeClr val="bg1"/>
              </a:buClr>
              <a:buSzPct val="100000"/>
              <a:buFont typeface="Arial" panose="020B0604020202020204" pitchFamily="34" charset="0"/>
              <a:buChar char="•"/>
              <a:defRPr sz="2667" baseline="0">
                <a:solidFill>
                  <a:schemeClr val="bg1"/>
                </a:solidFill>
                <a:effectLst/>
                <a:latin typeface="+mj-lt"/>
                <a:ea typeface="Intel Clear" panose="020B0604020203020204" pitchFamily="34" charset="0"/>
                <a:cs typeface="Intel Clear" panose="020B0604020203020204" pitchFamily="34" charset="0"/>
              </a:defRPr>
            </a:lvl4pPr>
            <a:lvl5pPr marL="929002" indent="0" algn="l" rtl="0" eaLnBrk="1" fontAlgn="base" hangingPunct="1">
              <a:spcBef>
                <a:spcPct val="20000"/>
              </a:spcBef>
              <a:spcAft>
                <a:spcPct val="0"/>
              </a:spcAft>
              <a:buClr>
                <a:schemeClr val="bg1"/>
              </a:buClr>
              <a:buFont typeface="Arial" panose="020B0604020202020204" pitchFamily="34" charset="0"/>
              <a:buNone/>
              <a:defRPr sz="2133" baseline="0">
                <a:solidFill>
                  <a:schemeClr val="bg1"/>
                </a:solidFill>
                <a:effectLst/>
                <a:latin typeface="+mj-lt"/>
                <a:ea typeface="Intel Clear" panose="020B0604020203020204" pitchFamily="34" charset="0"/>
                <a:cs typeface="Intel Clear" panose="020B0604020203020204" pitchFamily="34" charset="0"/>
              </a:defRPr>
            </a:lvl5pPr>
            <a:lvl6pPr marL="1596113"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6pPr>
            <a:lvl7pPr marL="1930185"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7pPr>
            <a:lvl8pPr marL="2264254"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8pPr>
            <a:lvl9pPr marL="2598326"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9pPr>
          </a:lstStyle>
          <a:p>
            <a:pPr defTabSz="914400">
              <a:lnSpc>
                <a:spcPct val="100000"/>
              </a:lnSpc>
            </a:pPr>
            <a:endParaRPr lang="en-US" sz="1600" kern="0" dirty="0"/>
          </a:p>
        </p:txBody>
      </p:sp>
      <p:sp>
        <p:nvSpPr>
          <p:cNvPr id="16" name="Content Placeholder 5">
            <a:extLst>
              <a:ext uri="{FF2B5EF4-FFF2-40B4-BE49-F238E27FC236}">
                <a16:creationId xmlns:a16="http://schemas.microsoft.com/office/drawing/2014/main" id="{C4B75217-F836-4BE0-8656-6F9963B1B7E3}"/>
              </a:ext>
            </a:extLst>
          </p:cNvPr>
          <p:cNvSpPr txBox="1">
            <a:spLocks/>
          </p:cNvSpPr>
          <p:nvPr/>
        </p:nvSpPr>
        <p:spPr>
          <a:xfrm>
            <a:off x="4482419" y="4512264"/>
            <a:ext cx="7277100" cy="1690034"/>
          </a:xfrm>
          <a:prstGeom prst="rect">
            <a:avLst/>
          </a:prstGeom>
        </p:spPr>
        <p:txBody>
          <a:bodyPr>
            <a:normAutofit fontScale="92500" lnSpcReduction="10000"/>
          </a:bodyPr>
          <a:lstStyle>
            <a:lvl1pPr marL="365734" indent="-262447" algn="l" rtl="0" eaLnBrk="1" fontAlgn="base" hangingPunct="1">
              <a:lnSpc>
                <a:spcPct val="95000"/>
              </a:lnSpc>
              <a:spcBef>
                <a:spcPct val="30000"/>
              </a:spcBef>
              <a:spcAft>
                <a:spcPct val="0"/>
              </a:spcAft>
              <a:buClr>
                <a:schemeClr val="bg1"/>
              </a:buClr>
              <a:buSzPct val="100000"/>
              <a:buFont typeface="Arial" panose="020B0604020202020204" pitchFamily="34" charset="0"/>
              <a:buChar char="•"/>
              <a:defRPr sz="3200" baseline="0">
                <a:solidFill>
                  <a:schemeClr val="bg1"/>
                </a:solidFill>
                <a:effectLst/>
                <a:latin typeface="+mj-lt"/>
                <a:ea typeface="Intel Clear" panose="020B0604020203020204" pitchFamily="34" charset="0"/>
                <a:cs typeface="Intel Clear" panose="020B0604020203020204" pitchFamily="34" charset="0"/>
              </a:defRPr>
            </a:lvl1pPr>
            <a:lvl2pPr marL="764061" indent="-262447" algn="l" rtl="0" eaLnBrk="1" fontAlgn="base" hangingPunct="1">
              <a:lnSpc>
                <a:spcPct val="95000"/>
              </a:lnSpc>
              <a:spcBef>
                <a:spcPct val="30000"/>
              </a:spcBef>
              <a:spcAft>
                <a:spcPct val="0"/>
              </a:spcAft>
              <a:buClr>
                <a:schemeClr val="tx1"/>
              </a:buClr>
              <a:buFont typeface="Intel Clear Light" panose="020B0404020203020204" pitchFamily="34" charset="0"/>
              <a:buChar char="-"/>
              <a:defRPr sz="2667">
                <a:solidFill>
                  <a:schemeClr val="bg1"/>
                </a:solidFill>
                <a:effectLst/>
                <a:latin typeface="+mj-lt"/>
                <a:ea typeface="Intel Clear Light" panose="020B0404020203020204" pitchFamily="34" charset="0"/>
                <a:cs typeface="Intel Clear Light" panose="020B0404020203020204" pitchFamily="34" charset="0"/>
              </a:defRPr>
            </a:lvl2pPr>
            <a:lvl3pPr marL="764061" indent="-262447" algn="l" rtl="0" eaLnBrk="1" fontAlgn="base" hangingPunct="1">
              <a:lnSpc>
                <a:spcPct val="95000"/>
              </a:lnSpc>
              <a:spcBef>
                <a:spcPct val="30000"/>
              </a:spcBef>
              <a:spcAft>
                <a:spcPct val="0"/>
              </a:spcAft>
              <a:buClr>
                <a:schemeClr val="tx1"/>
              </a:buClr>
              <a:buFont typeface="Intel Clear Light" panose="020B0404020203020204" pitchFamily="34" charset="0"/>
              <a:buChar char="-"/>
              <a:defRPr sz="2667">
                <a:solidFill>
                  <a:schemeClr val="tx1"/>
                </a:solidFill>
                <a:effectLst/>
                <a:latin typeface="Intel Clear Light" panose="020B0404020203020204" pitchFamily="34" charset="0"/>
                <a:ea typeface="Intel Clear Light" panose="020B0404020203020204" pitchFamily="34" charset="0"/>
                <a:cs typeface="Intel Clear Light" panose="020B0404020203020204" pitchFamily="34" charset="0"/>
              </a:defRPr>
            </a:lvl3pPr>
            <a:lvl4pPr marL="731466" indent="-175157" algn="l" rtl="0" eaLnBrk="1" fontAlgn="base" hangingPunct="1">
              <a:spcBef>
                <a:spcPct val="20000"/>
              </a:spcBef>
              <a:spcAft>
                <a:spcPct val="0"/>
              </a:spcAft>
              <a:buClr>
                <a:schemeClr val="bg1"/>
              </a:buClr>
              <a:buSzPct val="100000"/>
              <a:buFont typeface="Arial" panose="020B0604020202020204" pitchFamily="34" charset="0"/>
              <a:buChar char="•"/>
              <a:defRPr sz="2667" baseline="0">
                <a:solidFill>
                  <a:schemeClr val="bg1"/>
                </a:solidFill>
                <a:effectLst/>
                <a:latin typeface="+mj-lt"/>
                <a:ea typeface="Intel Clear" panose="020B0604020203020204" pitchFamily="34" charset="0"/>
                <a:cs typeface="Intel Clear" panose="020B0604020203020204" pitchFamily="34" charset="0"/>
              </a:defRPr>
            </a:lvl4pPr>
            <a:lvl5pPr marL="929002" indent="0" algn="l" rtl="0" eaLnBrk="1" fontAlgn="base" hangingPunct="1">
              <a:spcBef>
                <a:spcPct val="20000"/>
              </a:spcBef>
              <a:spcAft>
                <a:spcPct val="0"/>
              </a:spcAft>
              <a:buClr>
                <a:schemeClr val="bg1"/>
              </a:buClr>
              <a:buFont typeface="Arial" panose="020B0604020202020204" pitchFamily="34" charset="0"/>
              <a:buNone/>
              <a:defRPr sz="2133" baseline="0">
                <a:solidFill>
                  <a:schemeClr val="bg1"/>
                </a:solidFill>
                <a:effectLst/>
                <a:latin typeface="+mj-lt"/>
                <a:ea typeface="Intel Clear" panose="020B0604020203020204" pitchFamily="34" charset="0"/>
                <a:cs typeface="Intel Clear" panose="020B0604020203020204" pitchFamily="34" charset="0"/>
              </a:defRPr>
            </a:lvl5pPr>
            <a:lvl6pPr marL="1596113"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6pPr>
            <a:lvl7pPr marL="1930185"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7pPr>
            <a:lvl8pPr marL="2264254"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8pPr>
            <a:lvl9pPr marL="2598326"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9pPr>
          </a:lstStyle>
          <a:p>
            <a:pPr marL="103287" indent="0" defTabSz="914400">
              <a:lnSpc>
                <a:spcPct val="100000"/>
              </a:lnSpc>
              <a:buNone/>
            </a:pPr>
            <a:r>
              <a:rPr lang="en-US" sz="1600" kern="0" dirty="0"/>
              <a:t>ROI:</a:t>
            </a:r>
          </a:p>
          <a:p>
            <a:pPr defTabSz="914400">
              <a:lnSpc>
                <a:spcPct val="100000"/>
              </a:lnSpc>
            </a:pPr>
            <a:r>
              <a:rPr lang="en-US" sz="1600" kern="0" dirty="0"/>
              <a:t>Iron out inter-dependencies</a:t>
            </a:r>
          </a:p>
          <a:p>
            <a:pPr defTabSz="914400">
              <a:lnSpc>
                <a:spcPct val="100000"/>
              </a:lnSpc>
            </a:pPr>
            <a:r>
              <a:rPr lang="en-US" sz="1600" kern="0" dirty="0"/>
              <a:t>Path clearing for PDK and tools, flows, methods (TFM)</a:t>
            </a:r>
          </a:p>
          <a:p>
            <a:pPr defTabSz="914400">
              <a:lnSpc>
                <a:spcPct val="100000"/>
              </a:lnSpc>
            </a:pPr>
            <a:r>
              <a:rPr lang="en-US" sz="1600" kern="0" dirty="0"/>
              <a:t>Proven reference design (scripts, collateral, docs) to bootstrap projects</a:t>
            </a:r>
          </a:p>
          <a:p>
            <a:pPr defTabSz="914400">
              <a:lnSpc>
                <a:spcPct val="100000"/>
              </a:lnSpc>
            </a:pPr>
            <a:r>
              <a:rPr lang="en-US" sz="1600" kern="0" dirty="0"/>
              <a:t>De-risk execution</a:t>
            </a:r>
          </a:p>
          <a:p>
            <a:pPr defTabSz="914400">
              <a:lnSpc>
                <a:spcPct val="100000"/>
              </a:lnSpc>
            </a:pPr>
            <a:r>
              <a:rPr lang="en-US" sz="1600" kern="0" dirty="0"/>
              <a:t>Shift towards capabilities in support of product and technology portfolio</a:t>
            </a:r>
          </a:p>
        </p:txBody>
      </p:sp>
      <p:sp>
        <p:nvSpPr>
          <p:cNvPr id="10" name="Arrow: Left-Right 9">
            <a:extLst>
              <a:ext uri="{FF2B5EF4-FFF2-40B4-BE49-F238E27FC236}">
                <a16:creationId xmlns:a16="http://schemas.microsoft.com/office/drawing/2014/main" id="{B0B3B9DC-CBE9-40EA-9724-35017BA5A840}"/>
              </a:ext>
            </a:extLst>
          </p:cNvPr>
          <p:cNvSpPr/>
          <p:nvPr/>
        </p:nvSpPr>
        <p:spPr>
          <a:xfrm>
            <a:off x="4069376" y="3071096"/>
            <a:ext cx="616924" cy="352083"/>
          </a:xfrm>
          <a:prstGeom prst="leftRightArrow">
            <a:avLst/>
          </a:prstGeom>
          <a:solidFill>
            <a:schemeClr val="tx2"/>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err="1"/>
          </a:p>
        </p:txBody>
      </p:sp>
      <p:sp>
        <p:nvSpPr>
          <p:cNvPr id="14" name="TextBox 13">
            <a:extLst>
              <a:ext uri="{FF2B5EF4-FFF2-40B4-BE49-F238E27FC236}">
                <a16:creationId xmlns:a16="http://schemas.microsoft.com/office/drawing/2014/main" id="{B623E549-9593-4755-932E-443E96C00906}"/>
              </a:ext>
            </a:extLst>
          </p:cNvPr>
          <p:cNvSpPr txBox="1"/>
          <p:nvPr/>
        </p:nvSpPr>
        <p:spPr>
          <a:xfrm>
            <a:off x="2528157" y="1593555"/>
            <a:ext cx="3699362" cy="567123"/>
          </a:xfrm>
          <a:prstGeom prst="rect">
            <a:avLst/>
          </a:prstGeom>
          <a:noFill/>
          <a:ln>
            <a:solidFill>
              <a:schemeClr val="tx2"/>
            </a:solidFill>
          </a:ln>
        </p:spPr>
        <p:txBody>
          <a:bodyPr wrap="square" rtlCol="0" anchor="ctr">
            <a:noAutofit/>
          </a:bodyPr>
          <a:lstStyle/>
          <a:p>
            <a:pPr algn="ctr"/>
            <a:r>
              <a:rPr lang="en-US" sz="1600" spc="100" dirty="0">
                <a:solidFill>
                  <a:schemeClr val="bg1"/>
                </a:solidFill>
                <a:latin typeface="+mj-lt"/>
              </a:rPr>
              <a:t>STCO: select/adjust technologies based on reference flow feedback</a:t>
            </a:r>
          </a:p>
        </p:txBody>
      </p:sp>
      <p:sp>
        <p:nvSpPr>
          <p:cNvPr id="18" name="TextBox 17">
            <a:extLst>
              <a:ext uri="{FF2B5EF4-FFF2-40B4-BE49-F238E27FC236}">
                <a16:creationId xmlns:a16="http://schemas.microsoft.com/office/drawing/2014/main" id="{E939CEA6-335C-433C-BF33-FBD173F1036B}"/>
              </a:ext>
            </a:extLst>
          </p:cNvPr>
          <p:cNvSpPr txBox="1"/>
          <p:nvPr/>
        </p:nvSpPr>
        <p:spPr>
          <a:xfrm>
            <a:off x="6871557" y="1582350"/>
            <a:ext cx="3699362" cy="567123"/>
          </a:xfrm>
          <a:prstGeom prst="rect">
            <a:avLst/>
          </a:prstGeom>
          <a:noFill/>
          <a:ln>
            <a:solidFill>
              <a:schemeClr val="tx2"/>
            </a:solidFill>
          </a:ln>
        </p:spPr>
        <p:txBody>
          <a:bodyPr wrap="square" rtlCol="0" anchor="ctr">
            <a:noAutofit/>
          </a:bodyPr>
          <a:lstStyle/>
          <a:p>
            <a:pPr algn="ctr"/>
            <a:r>
              <a:rPr lang="en-US" sz="1600" spc="100" dirty="0">
                <a:solidFill>
                  <a:schemeClr val="bg1"/>
                </a:solidFill>
                <a:latin typeface="+mj-lt"/>
              </a:rPr>
              <a:t>Down-selection to a specific implementation</a:t>
            </a:r>
          </a:p>
        </p:txBody>
      </p:sp>
      <p:sp>
        <p:nvSpPr>
          <p:cNvPr id="20" name="Arrow: Right 19">
            <a:extLst>
              <a:ext uri="{FF2B5EF4-FFF2-40B4-BE49-F238E27FC236}">
                <a16:creationId xmlns:a16="http://schemas.microsoft.com/office/drawing/2014/main" id="{09FD7B83-E680-4AC4-97D8-1C02A18F1256}"/>
              </a:ext>
            </a:extLst>
          </p:cNvPr>
          <p:cNvSpPr/>
          <p:nvPr/>
        </p:nvSpPr>
        <p:spPr>
          <a:xfrm>
            <a:off x="8491505" y="2990653"/>
            <a:ext cx="453538" cy="432526"/>
          </a:xfrm>
          <a:prstGeom prst="rightArrow">
            <a:avLst/>
          </a:prstGeom>
          <a:solidFill>
            <a:schemeClr val="tx2"/>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err="1"/>
          </a:p>
        </p:txBody>
      </p:sp>
    </p:spTree>
    <p:extLst>
      <p:ext uri="{BB962C8B-B14F-4D97-AF65-F5344CB8AC3E}">
        <p14:creationId xmlns:p14="http://schemas.microsoft.com/office/powerpoint/2010/main" val="15419517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67689C-D13C-4AAF-837A-6D46F5F61921}"/>
              </a:ext>
            </a:extLst>
          </p:cNvPr>
          <p:cNvSpPr>
            <a:spLocks noGrp="1"/>
          </p:cNvSpPr>
          <p:nvPr>
            <p:ph type="body" sz="quarter" idx="10"/>
          </p:nvPr>
        </p:nvSpPr>
        <p:spPr>
          <a:xfrm>
            <a:off x="190500" y="1524000"/>
            <a:ext cx="11925300" cy="4619095"/>
          </a:xfrm>
        </p:spPr>
        <p:txBody>
          <a:bodyPr/>
          <a:lstStyle/>
          <a:p>
            <a:r>
              <a:rPr lang="en-US" sz="2800" dirty="0"/>
              <a:t>1H’20: HBI-A Foveros style 1222/10 nm SRAM stacks</a:t>
            </a:r>
          </a:p>
          <a:p>
            <a:pPr lvl="1"/>
            <a:r>
              <a:rPr lang="en-US" sz="2400" dirty="0"/>
              <a:t>Already taped out</a:t>
            </a:r>
          </a:p>
          <a:p>
            <a:r>
              <a:rPr lang="en-US" sz="2800" dirty="0"/>
              <a:t>1H’21: HBI-B ODI with 1276+ HSIO on passive interposer</a:t>
            </a:r>
          </a:p>
          <a:p>
            <a:pPr lvl="1"/>
            <a:r>
              <a:rPr lang="en-US" sz="2400" dirty="0"/>
              <a:t>Slated to be Panther Creek derivative in Q4’20</a:t>
            </a:r>
          </a:p>
          <a:p>
            <a:pPr lvl="2"/>
            <a:r>
              <a:rPr lang="en-US" sz="2400" dirty="0">
                <a:solidFill>
                  <a:schemeClr val="bg1"/>
                </a:solidFill>
                <a:latin typeface="+mj-lt"/>
              </a:rPr>
              <a:t>Far backend DRs aren’t ready, slip to Q1’21, Wolverton Creek</a:t>
            </a:r>
          </a:p>
          <a:p>
            <a:r>
              <a:rPr lang="en-US" sz="2800" dirty="0"/>
              <a:t>2H’21: HBI-C ADM memory stack</a:t>
            </a:r>
          </a:p>
          <a:p>
            <a:pPr lvl="1"/>
            <a:r>
              <a:rPr lang="en-US" sz="2400" dirty="0"/>
              <a:t>Die on wafer (for &gt; 2 um pitch, &gt; 30 mm2 die)</a:t>
            </a:r>
          </a:p>
          <a:p>
            <a:pPr lvl="1"/>
            <a:r>
              <a:rPr lang="en-US" sz="2400" dirty="0"/>
              <a:t>Wafer on wafer (for &lt; 2 um pitch, &lt; 30 mm2 die)</a:t>
            </a:r>
          </a:p>
          <a:p>
            <a:pPr lvl="1"/>
            <a:r>
              <a:rPr lang="en-US" sz="2400" dirty="0"/>
              <a:t>Memory stacking, scalable solution</a:t>
            </a:r>
          </a:p>
          <a:p>
            <a:pPr lvl="1"/>
            <a:r>
              <a:rPr lang="en-US" sz="2400" dirty="0"/>
              <a:t>System technology co-optimization with power delivery, thermal solution, test</a:t>
            </a:r>
          </a:p>
          <a:p>
            <a:pPr lvl="1"/>
            <a:endParaRPr lang="en-US" sz="2400" dirty="0"/>
          </a:p>
        </p:txBody>
      </p:sp>
      <p:sp>
        <p:nvSpPr>
          <p:cNvPr id="3" name="Title 2">
            <a:extLst>
              <a:ext uri="{FF2B5EF4-FFF2-40B4-BE49-F238E27FC236}">
                <a16:creationId xmlns:a16="http://schemas.microsoft.com/office/drawing/2014/main" id="{F67D4A29-E73F-4AE3-8983-A607495E317C}"/>
              </a:ext>
            </a:extLst>
          </p:cNvPr>
          <p:cNvSpPr>
            <a:spLocks noGrp="1"/>
          </p:cNvSpPr>
          <p:nvPr>
            <p:ph type="title"/>
          </p:nvPr>
        </p:nvSpPr>
        <p:spPr/>
        <p:txBody>
          <a:bodyPr/>
          <a:lstStyle/>
          <a:p>
            <a:r>
              <a:rPr lang="en-US" dirty="0"/>
              <a:t>3DIC Test Chip Roadmap</a:t>
            </a:r>
          </a:p>
        </p:txBody>
      </p:sp>
    </p:spTree>
    <p:extLst>
      <p:ext uri="{BB962C8B-B14F-4D97-AF65-F5344CB8AC3E}">
        <p14:creationId xmlns:p14="http://schemas.microsoft.com/office/powerpoint/2010/main" val="19580143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9B544-FA4E-4CD8-B010-66CD53C51656}"/>
              </a:ext>
            </a:extLst>
          </p:cNvPr>
          <p:cNvSpPr>
            <a:spLocks noGrp="1"/>
          </p:cNvSpPr>
          <p:nvPr>
            <p:ph type="body" sz="quarter" idx="10"/>
          </p:nvPr>
        </p:nvSpPr>
        <p:spPr>
          <a:xfrm>
            <a:off x="609599" y="1570042"/>
            <a:ext cx="11219935" cy="4619095"/>
          </a:xfrm>
        </p:spPr>
        <p:txBody>
          <a:bodyPr/>
          <a:lstStyle/>
          <a:p>
            <a:r>
              <a:rPr lang="en-US" dirty="0"/>
              <a:t>Build the 3DIC reference design STCO sandbox</a:t>
            </a:r>
          </a:p>
          <a:p>
            <a:pPr lvl="1"/>
            <a:r>
              <a:rPr lang="en-US" dirty="0"/>
              <a:t>Utilize MTL architecture as starting point</a:t>
            </a:r>
          </a:p>
          <a:p>
            <a:pPr lvl="1"/>
            <a:r>
              <a:rPr lang="en-US" dirty="0"/>
              <a:t>Utilize IPs from shuttles (power delivery, HSIO, Die2Die IO)</a:t>
            </a:r>
          </a:p>
          <a:p>
            <a:r>
              <a:rPr lang="en-US" dirty="0"/>
              <a:t>Establish cross-org roles and responsibilities</a:t>
            </a:r>
          </a:p>
          <a:p>
            <a:pPr lvl="1"/>
            <a:r>
              <a:rPr lang="en-US" dirty="0"/>
              <a:t>TD:  DE, LTD, ATTD, CR</a:t>
            </a:r>
          </a:p>
          <a:p>
            <a:pPr lvl="1"/>
            <a:r>
              <a:rPr lang="en-US" dirty="0"/>
              <a:t>IPSG:  PESG, IP </a:t>
            </a:r>
            <a:r>
              <a:rPr lang="en-US" dirty="0" err="1"/>
              <a:t>Testchips</a:t>
            </a:r>
            <a:endParaRPr lang="en-US" dirty="0"/>
          </a:p>
          <a:p>
            <a:r>
              <a:rPr lang="en-US" dirty="0"/>
              <a:t>Resources for Plan 2021</a:t>
            </a:r>
          </a:p>
          <a:p>
            <a:pPr lvl="1"/>
            <a:r>
              <a:rPr lang="en-US" dirty="0"/>
              <a:t>+ DE allocating 5 HC</a:t>
            </a:r>
          </a:p>
          <a:p>
            <a:pPr lvl="1"/>
            <a:r>
              <a:rPr lang="en-US" dirty="0"/>
              <a:t>- Need resource allocation for IPSG 3DIC </a:t>
            </a:r>
            <a:r>
              <a:rPr lang="en-US" dirty="0" err="1"/>
              <a:t>testchip</a:t>
            </a:r>
            <a:r>
              <a:rPr lang="en-US" dirty="0"/>
              <a:t> </a:t>
            </a:r>
            <a:r>
              <a:rPr lang="en-US" dirty="0" err="1"/>
              <a:t>swimlane</a:t>
            </a:r>
            <a:endParaRPr lang="en-US" dirty="0"/>
          </a:p>
        </p:txBody>
      </p:sp>
      <p:sp>
        <p:nvSpPr>
          <p:cNvPr id="3" name="Title 2">
            <a:extLst>
              <a:ext uri="{FF2B5EF4-FFF2-40B4-BE49-F238E27FC236}">
                <a16:creationId xmlns:a16="http://schemas.microsoft.com/office/drawing/2014/main" id="{D45DB985-8F4A-4D14-B784-65EFF21A8E46}"/>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9658596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CBFEC-9292-4A48-A0E0-3EE4C2055A21}"/>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EC0A63D4-8C29-41F9-A930-CBDF69713F34}"/>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19451083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4BD580-AFAF-45AB-9DEA-F549DD9ED3A4}"/>
                  </a:ext>
                </a:extLst>
              </p:cNvPr>
              <p:cNvSpPr>
                <a:spLocks noGrp="1"/>
              </p:cNvSpPr>
              <p:nvPr>
                <p:ph type="body" sz="quarter" idx="10"/>
              </p:nvPr>
            </p:nvSpPr>
            <p:spPr/>
            <p:txBody>
              <a:bodyPr/>
              <a:lstStyle/>
              <a:p>
                <a:pPr marL="103287" indent="0">
                  <a:buNone/>
                </a:pPr>
                <a:r>
                  <a:rPr lang="en-US" dirty="0"/>
                  <a:t>Information sharing, simpler business processes</a:t>
                </a:r>
              </a:p>
              <a:p>
                <a:pPr marL="103287" indent="0">
                  <a:buNone/>
                </a:pPr>
                <a:r>
                  <a:rPr lang="en-US" dirty="0"/>
                  <a:t>Access to internal and external silicon</a:t>
                </a:r>
              </a:p>
              <a:p>
                <a:pPr marL="103287" indent="0">
                  <a:buNone/>
                </a:pPr>
                <a:r>
                  <a:rPr lang="en-US" dirty="0"/>
                  <a:t>Silicon, packaging, test, design under one roof</a:t>
                </a:r>
              </a:p>
              <a:p>
                <a:pPr marL="103287" indent="0">
                  <a:buNone/>
                </a:pPr>
                <a:r>
                  <a:rPr lang="en-US" dirty="0"/>
                  <a:t>Control everything up to the package boundary</a:t>
                </a:r>
              </a:p>
              <a:p>
                <a:pPr marL="103287" indent="0">
                  <a:buNone/>
                </a:pPr>
                <a:r>
                  <a:rPr lang="en-US" dirty="0"/>
                  <a:t>Can optimize for power delivery and thermals</a:t>
                </a:r>
              </a:p>
              <a:p>
                <a:pPr marL="103287" indent="0">
                  <a:buNone/>
                </a:pPr>
                <a14:m>
                  <m:oMath xmlns:m="http://schemas.openxmlformats.org/officeDocument/2006/math">
                    <m:r>
                      <a:rPr lang="en-US" i="1" dirty="0" smtClean="0">
                        <a:latin typeface="Cambria Math" panose="02040503050406030204" pitchFamily="18" charset="0"/>
                        <a:sym typeface="Wingdings" panose="05000000000000000000" pitchFamily="2" charset="2"/>
                      </a:rPr>
                      <m:t></m:t>
                    </m:r>
                  </m:oMath>
                </a14:m>
                <a:r>
                  <a:rPr lang="en-US" dirty="0"/>
                  <a:t> Ability to do System Technology Co-Optimization</a:t>
                </a:r>
              </a:p>
              <a:p>
                <a:pPr marL="103287" indent="0">
                  <a:buNone/>
                </a:pPr>
                <a:endParaRPr lang="en-US" dirty="0"/>
              </a:p>
            </p:txBody>
          </p:sp>
        </mc:Choice>
        <mc:Fallback xmlns="">
          <p:sp>
            <p:nvSpPr>
              <p:cNvPr id="2" name="Text Placeholder 1">
                <a:extLst>
                  <a:ext uri="{FF2B5EF4-FFF2-40B4-BE49-F238E27FC236}">
                    <a16:creationId xmlns:a16="http://schemas.microsoft.com/office/drawing/2014/main" id="{E74BD580-AFAF-45AB-9DEA-F549DD9ED3A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556" t="-237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972DD8D-BC13-48C8-81C1-AD75369CDC6B}"/>
              </a:ext>
            </a:extLst>
          </p:cNvPr>
          <p:cNvSpPr>
            <a:spLocks noGrp="1"/>
          </p:cNvSpPr>
          <p:nvPr>
            <p:ph type="title"/>
          </p:nvPr>
        </p:nvSpPr>
        <p:spPr/>
        <p:txBody>
          <a:bodyPr/>
          <a:lstStyle/>
          <a:p>
            <a:r>
              <a:rPr lang="en-US" dirty="0"/>
              <a:t>IDM Advantage</a:t>
            </a:r>
          </a:p>
        </p:txBody>
      </p:sp>
    </p:spTree>
    <p:extLst>
      <p:ext uri="{BB962C8B-B14F-4D97-AF65-F5344CB8AC3E}">
        <p14:creationId xmlns:p14="http://schemas.microsoft.com/office/powerpoint/2010/main" val="10846270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2BC03-B571-496F-A282-844CEB55E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p:cNvSpPr>
            <a:spLocks noGrp="1"/>
          </p:cNvSpPr>
          <p:nvPr>
            <p:ph type="title"/>
          </p:nvPr>
        </p:nvSpPr>
        <p:spPr>
          <a:xfrm>
            <a:off x="438261" y="228583"/>
            <a:ext cx="11400452" cy="621887"/>
          </a:xfrm>
          <a:noFill/>
          <a:ln w="9525">
            <a:noFill/>
            <a:miter lim="800000"/>
            <a:headEnd/>
            <a:tailEnd/>
          </a:ln>
          <a:effectLst/>
        </p:spPr>
        <p:txBody>
          <a:bodyPr vert="horz" wrap="square" lIns="80185" tIns="40092" rIns="80185" bIns="40092" numCol="1" anchor="ctr" anchorCtr="0" compatLnSpc="1">
            <a:prstTxWarp prst="textNoShape">
              <a:avLst/>
            </a:prstTxWarp>
            <a:noAutofit/>
          </a:bodyPr>
          <a:lstStyle/>
          <a:p>
            <a:pPr fontAlgn="base">
              <a:lnSpc>
                <a:spcPct val="85000"/>
              </a:lnSpc>
              <a:spcAft>
                <a:spcPct val="0"/>
              </a:spcAft>
            </a:pPr>
            <a:r>
              <a:rPr lang="en-US" dirty="0">
                <a:solidFill>
                  <a:srgbClr val="0070C0"/>
                </a:solidFill>
                <a:latin typeface="+mn-lt"/>
                <a:cs typeface="+mj-cs"/>
              </a:rPr>
              <a:t>Key direction: New memory focused on high BW</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Intel Confidential</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FEEDD2B-69F1-40C1-96F2-71DB7A27FA98}"/>
              </a:ext>
            </a:extLst>
          </p:cNvPr>
          <p:cNvGrpSpPr/>
          <p:nvPr/>
        </p:nvGrpSpPr>
        <p:grpSpPr>
          <a:xfrm>
            <a:off x="1560520" y="1033957"/>
            <a:ext cx="8902700" cy="5384205"/>
            <a:chOff x="1560520" y="1033957"/>
            <a:chExt cx="8902700" cy="5384205"/>
          </a:xfrm>
        </p:grpSpPr>
        <p:graphicFrame>
          <p:nvGraphicFramePr>
            <p:cNvPr id="33" name="Chart 32">
              <a:extLst>
                <a:ext uri="{FF2B5EF4-FFF2-40B4-BE49-F238E27FC236}">
                  <a16:creationId xmlns:a16="http://schemas.microsoft.com/office/drawing/2014/main" id="{23BFF973-9EFB-4894-812E-7BB8783A7C81}"/>
                </a:ext>
              </a:extLst>
            </p:cNvPr>
            <p:cNvGraphicFramePr>
              <a:graphicFrameLocks/>
            </p:cNvGraphicFramePr>
            <p:nvPr/>
          </p:nvGraphicFramePr>
          <p:xfrm>
            <a:off x="1560520" y="1033957"/>
            <a:ext cx="8902700" cy="538420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338433" y="4431516"/>
              <a:ext cx="16700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HBM2e 4hi, EOL</a:t>
              </a:r>
            </a:p>
          </p:txBody>
        </p:sp>
        <p:sp>
          <p:nvSpPr>
            <p:cNvPr id="12" name="TextBox 11"/>
            <p:cNvSpPr txBox="1"/>
            <p:nvPr/>
          </p:nvSpPr>
          <p:spPr>
            <a:xfrm>
              <a:off x="6353564" y="5454711"/>
              <a:ext cx="5097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LP5</a:t>
              </a:r>
            </a:p>
          </p:txBody>
        </p:sp>
        <p:sp>
          <p:nvSpPr>
            <p:cNvPr id="13" name="TextBox 12"/>
            <p:cNvSpPr txBox="1"/>
            <p:nvPr/>
          </p:nvSpPr>
          <p:spPr>
            <a:xfrm>
              <a:off x="6353564" y="3743677"/>
              <a:ext cx="1736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GDDR6 8Gb, EOL</a:t>
              </a:r>
            </a:p>
          </p:txBody>
        </p:sp>
        <p:sp>
          <p:nvSpPr>
            <p:cNvPr id="14" name="TextBox 13"/>
            <p:cNvSpPr txBox="1"/>
            <p:nvPr/>
          </p:nvSpPr>
          <p:spPr>
            <a:xfrm>
              <a:off x="6337355" y="4690296"/>
              <a:ext cx="18514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GDDR6 16Gb, EOL</a:t>
              </a:r>
            </a:p>
          </p:txBody>
        </p:sp>
        <p:cxnSp>
          <p:nvCxnSpPr>
            <p:cNvPr id="15" name="Straight Arrow Connector 14"/>
            <p:cNvCxnSpPr/>
            <p:nvPr/>
          </p:nvCxnSpPr>
          <p:spPr>
            <a:xfrm flipV="1">
              <a:off x="2276111" y="2576107"/>
              <a:ext cx="4051156" cy="3219765"/>
            </a:xfrm>
            <a:prstGeom prst="straightConnector1">
              <a:avLst/>
            </a:prstGeom>
            <a:ln w="3810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95002" y="2400578"/>
              <a:ext cx="28366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GDDR7 8Gb, EOL (optimistic)</a:t>
              </a:r>
            </a:p>
          </p:txBody>
        </p:sp>
        <p:sp>
          <p:nvSpPr>
            <p:cNvPr id="17" name="TextBox 16"/>
            <p:cNvSpPr txBox="1"/>
            <p:nvPr/>
          </p:nvSpPr>
          <p:spPr>
            <a:xfrm>
              <a:off x="6327267" y="4206713"/>
              <a:ext cx="1556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HBM3 8hi, EOL</a:t>
              </a:r>
            </a:p>
          </p:txBody>
        </p:sp>
        <p:sp>
          <p:nvSpPr>
            <p:cNvPr id="18" name="Right Triangle 17"/>
            <p:cNvSpPr/>
            <p:nvPr/>
          </p:nvSpPr>
          <p:spPr>
            <a:xfrm rot="5400000">
              <a:off x="1040750" y="3003432"/>
              <a:ext cx="3915063" cy="1349990"/>
            </a:xfrm>
            <a:prstGeom prst="r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p:cNvSpPr/>
            <p:nvPr/>
          </p:nvSpPr>
          <p:spPr>
            <a:xfrm rot="12885831">
              <a:off x="2273674" y="2036957"/>
              <a:ext cx="2403629" cy="3992174"/>
            </a:xfrm>
            <a:prstGeom prst="triangl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2356475" y="1781348"/>
              <a:ext cx="967038"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ULTRA HIGH BW</a:t>
              </a:r>
            </a:p>
          </p:txBody>
        </p:sp>
        <p:cxnSp>
          <p:nvCxnSpPr>
            <p:cNvPr id="21" name="Straight Arrow Connector 20"/>
            <p:cNvCxnSpPr/>
            <p:nvPr/>
          </p:nvCxnSpPr>
          <p:spPr>
            <a:xfrm flipV="1">
              <a:off x="2286298" y="1582291"/>
              <a:ext cx="119401" cy="418106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274555" y="4858486"/>
              <a:ext cx="4102121" cy="93738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274555" y="4613508"/>
              <a:ext cx="4071824" cy="11823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283951" y="3921101"/>
              <a:ext cx="4092724" cy="187477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97871" y="4465262"/>
              <a:ext cx="4037988" cy="1317623"/>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274555" y="5655489"/>
              <a:ext cx="4102121" cy="1403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323514" y="2905303"/>
              <a:ext cx="1203522" cy="923330"/>
            </a:xfrm>
            <a:prstGeom prst="rect">
              <a:avLst/>
            </a:prstGeom>
            <a:solidFill>
              <a:srgbClr val="CCFF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NEW BW FOCUSED MEMORY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p:cNvSpPr/>
            <p:nvPr/>
          </p:nvSpPr>
          <p:spPr>
            <a:xfrm>
              <a:off x="4405891" y="4170607"/>
              <a:ext cx="1464868" cy="1077218"/>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TRADITIONAL CAPACITY FOCUSED DRAM</a:t>
              </a:r>
            </a:p>
          </p:txBody>
        </p:sp>
        <p:sp>
          <p:nvSpPr>
            <p:cNvPr id="29" name="TextBox 28"/>
            <p:cNvSpPr txBox="1"/>
            <p:nvPr/>
          </p:nvSpPr>
          <p:spPr>
            <a:xfrm>
              <a:off x="2256999" y="1283902"/>
              <a:ext cx="10260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SRAM</a:t>
              </a:r>
            </a:p>
          </p:txBody>
        </p:sp>
        <p:sp>
          <p:nvSpPr>
            <p:cNvPr id="30" name="TextBox 29"/>
            <p:cNvSpPr txBox="1"/>
            <p:nvPr/>
          </p:nvSpPr>
          <p:spPr>
            <a:xfrm>
              <a:off x="3785161" y="1720894"/>
              <a:ext cx="3500636" cy="707886"/>
            </a:xfrm>
            <a:prstGeom prst="rect">
              <a:avLst/>
            </a:prstGeom>
            <a:solidFill>
              <a:schemeClr val="bg1"/>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New form of memory solution for 10s of TB/s, 10s of GB</a:t>
              </a:r>
            </a:p>
          </p:txBody>
        </p:sp>
        <p:sp>
          <p:nvSpPr>
            <p:cNvPr id="31" name="TextBox 30">
              <a:extLst>
                <a:ext uri="{FF2B5EF4-FFF2-40B4-BE49-F238E27FC236}">
                  <a16:creationId xmlns:a16="http://schemas.microsoft.com/office/drawing/2014/main" id="{B795F103-883E-4C16-95F9-4F0C5A7C6297}"/>
                </a:ext>
              </a:extLst>
            </p:cNvPr>
            <p:cNvSpPr txBox="1"/>
            <p:nvPr/>
          </p:nvSpPr>
          <p:spPr>
            <a:xfrm>
              <a:off x="2449427" y="2717365"/>
              <a:ext cx="10260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ADM</a:t>
              </a:r>
            </a:p>
          </p:txBody>
        </p:sp>
      </p:grpSp>
      <p:sp>
        <p:nvSpPr>
          <p:cNvPr id="8" name="TextBox 7">
            <a:extLst>
              <a:ext uri="{FF2B5EF4-FFF2-40B4-BE49-F238E27FC236}">
                <a16:creationId xmlns:a16="http://schemas.microsoft.com/office/drawing/2014/main" id="{1C482E6E-B7B3-4AD1-814E-0C1651CA225C}"/>
              </a:ext>
            </a:extLst>
          </p:cNvPr>
          <p:cNvSpPr txBox="1"/>
          <p:nvPr/>
        </p:nvSpPr>
        <p:spPr>
          <a:xfrm flipH="1">
            <a:off x="8817209" y="1106521"/>
            <a:ext cx="37130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Slope is BW/capacity ratio</a:t>
            </a:r>
          </a:p>
        </p:txBody>
      </p:sp>
    </p:spTree>
    <p:extLst>
      <p:ext uri="{BB962C8B-B14F-4D97-AF65-F5344CB8AC3E}">
        <p14:creationId xmlns:p14="http://schemas.microsoft.com/office/powerpoint/2010/main" val="24547290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a:extLst>
              <a:ext uri="{FF2B5EF4-FFF2-40B4-BE49-F238E27FC236}">
                <a16:creationId xmlns:a16="http://schemas.microsoft.com/office/drawing/2014/main" id="{2DC70AE6-D36E-4DA4-841F-17E5823F9A8E}"/>
              </a:ext>
            </a:extLst>
          </p:cNvPr>
          <p:cNvGraphicFramePr>
            <a:graphicFrameLocks/>
          </p:cNvGraphicFramePr>
          <p:nvPr/>
        </p:nvGraphicFramePr>
        <p:xfrm>
          <a:off x="571500" y="1295400"/>
          <a:ext cx="10972800" cy="461386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A1AA3FE-48A9-4968-8071-53180B74CBCC}"/>
              </a:ext>
            </a:extLst>
          </p:cNvPr>
          <p:cNvSpPr>
            <a:spLocks noGrp="1"/>
          </p:cNvSpPr>
          <p:nvPr>
            <p:ph type="title"/>
          </p:nvPr>
        </p:nvSpPr>
        <p:spPr>
          <a:xfrm>
            <a:off x="609600" y="152400"/>
            <a:ext cx="10972800" cy="1143000"/>
          </a:xfrm>
        </p:spPr>
        <p:txBody>
          <a:bodyPr/>
          <a:lstStyle/>
          <a:p>
            <a:r>
              <a:rPr lang="en-US" dirty="0"/>
              <a:t>Memory Solutions</a:t>
            </a:r>
          </a:p>
        </p:txBody>
      </p:sp>
      <p:sp>
        <p:nvSpPr>
          <p:cNvPr id="23" name="TextBox 22">
            <a:extLst>
              <a:ext uri="{FF2B5EF4-FFF2-40B4-BE49-F238E27FC236}">
                <a16:creationId xmlns:a16="http://schemas.microsoft.com/office/drawing/2014/main" id="{087781D8-27FB-4C42-8DA1-5C21F286F612}"/>
              </a:ext>
            </a:extLst>
          </p:cNvPr>
          <p:cNvSpPr txBox="1"/>
          <p:nvPr/>
        </p:nvSpPr>
        <p:spPr>
          <a:xfrm>
            <a:off x="6620934" y="6214533"/>
            <a:ext cx="5367866" cy="212159"/>
          </a:xfrm>
          <a:prstGeom prst="rect">
            <a:avLst/>
          </a:prstGeom>
          <a:noFill/>
        </p:spPr>
        <p:txBody>
          <a:bodyPr wrap="square" rtlCol="0" anchor="ctr">
            <a:noAutofit/>
          </a:bodyPr>
          <a:lstStyle/>
          <a:p>
            <a:pPr algn="ctr"/>
            <a:r>
              <a:rPr lang="en-US" sz="1200" spc="100" dirty="0">
                <a:solidFill>
                  <a:schemeClr val="bg1"/>
                </a:solidFill>
              </a:rPr>
              <a:t>Memory BW, capacity, cost data 7/20: Percy Soto, Kuljit Bains</a:t>
            </a:r>
          </a:p>
        </p:txBody>
      </p:sp>
      <p:grpSp>
        <p:nvGrpSpPr>
          <p:cNvPr id="2" name="Group 1">
            <a:extLst>
              <a:ext uri="{FF2B5EF4-FFF2-40B4-BE49-F238E27FC236}">
                <a16:creationId xmlns:a16="http://schemas.microsoft.com/office/drawing/2014/main" id="{5746D9D6-C42E-408D-B0FE-0478EF037A77}"/>
              </a:ext>
            </a:extLst>
          </p:cNvPr>
          <p:cNvGrpSpPr/>
          <p:nvPr/>
        </p:nvGrpSpPr>
        <p:grpSpPr>
          <a:xfrm>
            <a:off x="1467082" y="723900"/>
            <a:ext cx="10595317" cy="4610100"/>
            <a:chOff x="1467082" y="723900"/>
            <a:chExt cx="10595317" cy="4610100"/>
          </a:xfrm>
        </p:grpSpPr>
        <p:sp>
          <p:nvSpPr>
            <p:cNvPr id="4" name="TextBox 3">
              <a:extLst>
                <a:ext uri="{FF2B5EF4-FFF2-40B4-BE49-F238E27FC236}">
                  <a16:creationId xmlns:a16="http://schemas.microsoft.com/office/drawing/2014/main" id="{F7A377A5-7267-4437-AFA5-36F8F8F758C7}"/>
                </a:ext>
              </a:extLst>
            </p:cNvPr>
            <p:cNvSpPr txBox="1"/>
            <p:nvPr/>
          </p:nvSpPr>
          <p:spPr>
            <a:xfrm>
              <a:off x="7350339" y="3180987"/>
              <a:ext cx="1448475" cy="453154"/>
            </a:xfrm>
            <a:prstGeom prst="rect">
              <a:avLst/>
            </a:prstGeom>
            <a:noFill/>
          </p:spPr>
          <p:txBody>
            <a:bodyPr wrap="square" rtlCol="0" anchor="ctr">
              <a:noAutofit/>
            </a:bodyPr>
            <a:lstStyle/>
            <a:p>
              <a:pPr algn="ctr"/>
              <a:r>
                <a:rPr lang="en-US" sz="1600" spc="100" dirty="0">
                  <a:solidFill>
                    <a:schemeClr val="bg1"/>
                  </a:solidFill>
                </a:rPr>
                <a:t>HBM3</a:t>
              </a:r>
            </a:p>
            <a:p>
              <a:pPr algn="ctr"/>
              <a:r>
                <a:rPr lang="en-US" sz="1600" spc="100" dirty="0">
                  <a:solidFill>
                    <a:schemeClr val="bg1"/>
                  </a:solidFill>
                </a:rPr>
                <a:t>1, 4, 6 stacks</a:t>
              </a:r>
            </a:p>
          </p:txBody>
        </p:sp>
        <p:sp>
          <p:nvSpPr>
            <p:cNvPr id="22" name="Rectangle 21">
              <a:extLst>
                <a:ext uri="{FF2B5EF4-FFF2-40B4-BE49-F238E27FC236}">
                  <a16:creationId xmlns:a16="http://schemas.microsoft.com/office/drawing/2014/main" id="{0CE9B746-BB05-4772-8B7E-F7E0189AC80A}"/>
                </a:ext>
              </a:extLst>
            </p:cNvPr>
            <p:cNvSpPr/>
            <p:nvPr/>
          </p:nvSpPr>
          <p:spPr>
            <a:xfrm>
              <a:off x="1520649" y="1298805"/>
              <a:ext cx="591809" cy="3748683"/>
            </a:xfrm>
            <a:prstGeom prst="rect">
              <a:avLst/>
            </a:prstGeom>
            <a:solidFill>
              <a:schemeClr val="tx2">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dirty="0">
                  <a:solidFill>
                    <a:schemeClr val="bg1"/>
                  </a:solidFill>
                </a:rPr>
                <a:t>SRAM</a:t>
              </a:r>
            </a:p>
          </p:txBody>
        </p:sp>
        <p:sp>
          <p:nvSpPr>
            <p:cNvPr id="6" name="Rectangle 5">
              <a:extLst>
                <a:ext uri="{FF2B5EF4-FFF2-40B4-BE49-F238E27FC236}">
                  <a16:creationId xmlns:a16="http://schemas.microsoft.com/office/drawing/2014/main" id="{F87401DF-0550-47B8-9D70-E8BC1D17F913}"/>
                </a:ext>
              </a:extLst>
            </p:cNvPr>
            <p:cNvSpPr/>
            <p:nvPr/>
          </p:nvSpPr>
          <p:spPr>
            <a:xfrm>
              <a:off x="2231232" y="1388258"/>
              <a:ext cx="2630419" cy="294766"/>
            </a:xfrm>
            <a:prstGeom prst="rect">
              <a:avLst/>
            </a:prstGeom>
            <a:solidFill>
              <a:schemeClr val="accent1">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400" dirty="0">
                  <a:solidFill>
                    <a:schemeClr val="bg1"/>
                  </a:solidFill>
                </a:rPr>
                <a:t>New hierarchy for high BW/W</a:t>
              </a:r>
            </a:p>
          </p:txBody>
        </p:sp>
        <p:sp>
          <p:nvSpPr>
            <p:cNvPr id="10" name="Freeform: Shape 9">
              <a:extLst>
                <a:ext uri="{FF2B5EF4-FFF2-40B4-BE49-F238E27FC236}">
                  <a16:creationId xmlns:a16="http://schemas.microsoft.com/office/drawing/2014/main" id="{DDBE2622-9A26-4DB0-8545-0627AAEEC62A}"/>
                </a:ext>
              </a:extLst>
            </p:cNvPr>
            <p:cNvSpPr/>
            <p:nvPr/>
          </p:nvSpPr>
          <p:spPr>
            <a:xfrm>
              <a:off x="6105724" y="2436805"/>
              <a:ext cx="3749040" cy="2606040"/>
            </a:xfrm>
            <a:custGeom>
              <a:avLst/>
              <a:gdLst>
                <a:gd name="connsiteX0" fmla="*/ 0 w 3749040"/>
                <a:gd name="connsiteY0" fmla="*/ 2606040 h 2606040"/>
                <a:gd name="connsiteX1" fmla="*/ 3730752 w 3749040"/>
                <a:gd name="connsiteY1" fmla="*/ 2606040 h 2606040"/>
                <a:gd name="connsiteX2" fmla="*/ 3749040 w 3749040"/>
                <a:gd name="connsiteY2" fmla="*/ 0 h 2606040"/>
                <a:gd name="connsiteX3" fmla="*/ 2359152 w 3749040"/>
                <a:gd name="connsiteY3" fmla="*/ 18288 h 2606040"/>
                <a:gd name="connsiteX4" fmla="*/ 9144 w 3749040"/>
                <a:gd name="connsiteY4" fmla="*/ 1307592 h 2606040"/>
                <a:gd name="connsiteX5" fmla="*/ 0 w 3749040"/>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2606040">
                  <a:moveTo>
                    <a:pt x="0" y="2606040"/>
                  </a:moveTo>
                  <a:lnTo>
                    <a:pt x="3730752" y="2606040"/>
                  </a:lnTo>
                  <a:lnTo>
                    <a:pt x="3749040" y="0"/>
                  </a:lnTo>
                  <a:lnTo>
                    <a:pt x="2359152" y="18288"/>
                  </a:lnTo>
                  <a:lnTo>
                    <a:pt x="9144" y="1307592"/>
                  </a:lnTo>
                  <a:lnTo>
                    <a:pt x="0" y="2606040"/>
                  </a:lnTo>
                  <a:close/>
                </a:path>
              </a:pathLst>
            </a:custGeom>
            <a:solidFill>
              <a:schemeClr val="tx2">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12" name="Freeform: Shape 11">
              <a:extLst>
                <a:ext uri="{FF2B5EF4-FFF2-40B4-BE49-F238E27FC236}">
                  <a16:creationId xmlns:a16="http://schemas.microsoft.com/office/drawing/2014/main" id="{344B9EDC-BA8C-4A69-B3E0-497B11728C79}"/>
                </a:ext>
              </a:extLst>
            </p:cNvPr>
            <p:cNvSpPr/>
            <p:nvPr/>
          </p:nvSpPr>
          <p:spPr>
            <a:xfrm>
              <a:off x="3951027" y="3200400"/>
              <a:ext cx="2815533" cy="1847088"/>
            </a:xfrm>
            <a:custGeom>
              <a:avLst/>
              <a:gdLst>
                <a:gd name="connsiteX0" fmla="*/ 2752344 w 2752344"/>
                <a:gd name="connsiteY0" fmla="*/ 0 h 1847088"/>
                <a:gd name="connsiteX1" fmla="*/ 2752344 w 2752344"/>
                <a:gd name="connsiteY1" fmla="*/ 1837944 h 1847088"/>
                <a:gd name="connsiteX2" fmla="*/ 0 w 2752344"/>
                <a:gd name="connsiteY2" fmla="*/ 1847088 h 1847088"/>
                <a:gd name="connsiteX3" fmla="*/ 0 w 2752344"/>
                <a:gd name="connsiteY3" fmla="*/ 1426464 h 1847088"/>
                <a:gd name="connsiteX4" fmla="*/ 2752344 w 2752344"/>
                <a:gd name="connsiteY4" fmla="*/ 0 h 184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344" h="1847088">
                  <a:moveTo>
                    <a:pt x="2752344" y="0"/>
                  </a:moveTo>
                  <a:lnTo>
                    <a:pt x="2752344" y="1837944"/>
                  </a:lnTo>
                  <a:lnTo>
                    <a:pt x="0" y="1847088"/>
                  </a:lnTo>
                  <a:lnTo>
                    <a:pt x="0" y="1426464"/>
                  </a:lnTo>
                  <a:lnTo>
                    <a:pt x="2752344" y="0"/>
                  </a:lnTo>
                  <a:close/>
                </a:path>
              </a:pathLst>
            </a:custGeom>
            <a:solidFill>
              <a:schemeClr val="tx2">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15" name="Freeform: Shape 14">
              <a:extLst>
                <a:ext uri="{FF2B5EF4-FFF2-40B4-BE49-F238E27FC236}">
                  <a16:creationId xmlns:a16="http://schemas.microsoft.com/office/drawing/2014/main" id="{6DB68ABA-CEBC-4CA1-B376-52FF8CF02A0C}"/>
                </a:ext>
              </a:extLst>
            </p:cNvPr>
            <p:cNvSpPr/>
            <p:nvPr/>
          </p:nvSpPr>
          <p:spPr>
            <a:xfrm>
              <a:off x="2115403" y="2362200"/>
              <a:ext cx="1835624" cy="2685288"/>
            </a:xfrm>
            <a:custGeom>
              <a:avLst/>
              <a:gdLst>
                <a:gd name="connsiteX0" fmla="*/ 0 w 1835624"/>
                <a:gd name="connsiteY0" fmla="*/ 2879678 h 2879678"/>
                <a:gd name="connsiteX1" fmla="*/ 0 w 1835624"/>
                <a:gd name="connsiteY1" fmla="*/ 1357952 h 2879678"/>
                <a:gd name="connsiteX2" fmla="*/ 1815152 w 1835624"/>
                <a:gd name="connsiteY2" fmla="*/ 0 h 2879678"/>
                <a:gd name="connsiteX3" fmla="*/ 1835624 w 1835624"/>
                <a:gd name="connsiteY3" fmla="*/ 2879678 h 2879678"/>
                <a:gd name="connsiteX4" fmla="*/ 0 w 1835624"/>
                <a:gd name="connsiteY4" fmla="*/ 2879678 h 287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624" h="2879678">
                  <a:moveTo>
                    <a:pt x="0" y="2879678"/>
                  </a:moveTo>
                  <a:lnTo>
                    <a:pt x="0" y="1357952"/>
                  </a:lnTo>
                  <a:lnTo>
                    <a:pt x="1815152" y="0"/>
                  </a:lnTo>
                  <a:lnTo>
                    <a:pt x="1835624" y="2879678"/>
                  </a:lnTo>
                  <a:lnTo>
                    <a:pt x="0" y="2879678"/>
                  </a:lnTo>
                  <a:close/>
                </a:path>
              </a:pathLst>
            </a:custGeom>
            <a:solidFill>
              <a:schemeClr val="accent1">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16" name="Freeform: Shape 15">
              <a:extLst>
                <a:ext uri="{FF2B5EF4-FFF2-40B4-BE49-F238E27FC236}">
                  <a16:creationId xmlns:a16="http://schemas.microsoft.com/office/drawing/2014/main" id="{908CA2A3-A736-49B4-93B5-528C49AA91AE}"/>
                </a:ext>
              </a:extLst>
            </p:cNvPr>
            <p:cNvSpPr/>
            <p:nvPr/>
          </p:nvSpPr>
          <p:spPr>
            <a:xfrm>
              <a:off x="3923731" y="1943100"/>
              <a:ext cx="648269" cy="3104388"/>
            </a:xfrm>
            <a:custGeom>
              <a:avLst/>
              <a:gdLst>
                <a:gd name="connsiteX0" fmla="*/ 20472 w 648269"/>
                <a:gd name="connsiteY0" fmla="*/ 3336878 h 3343702"/>
                <a:gd name="connsiteX1" fmla="*/ 0 w 648269"/>
                <a:gd name="connsiteY1" fmla="*/ 464024 h 3343702"/>
                <a:gd name="connsiteX2" fmla="*/ 627797 w 648269"/>
                <a:gd name="connsiteY2" fmla="*/ 0 h 3343702"/>
                <a:gd name="connsiteX3" fmla="*/ 648269 w 648269"/>
                <a:gd name="connsiteY3" fmla="*/ 3343702 h 3343702"/>
                <a:gd name="connsiteX4" fmla="*/ 20472 w 648269"/>
                <a:gd name="connsiteY4" fmla="*/ 3336878 h 3343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69" h="3343702">
                  <a:moveTo>
                    <a:pt x="20472" y="3336878"/>
                  </a:moveTo>
                  <a:lnTo>
                    <a:pt x="0" y="464024"/>
                  </a:lnTo>
                  <a:lnTo>
                    <a:pt x="627797" y="0"/>
                  </a:lnTo>
                  <a:lnTo>
                    <a:pt x="648269" y="3343702"/>
                  </a:lnTo>
                  <a:lnTo>
                    <a:pt x="20472" y="3336878"/>
                  </a:lnTo>
                  <a:close/>
                </a:path>
              </a:pathLst>
            </a:custGeom>
            <a:solidFill>
              <a:schemeClr val="accent1">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32" name="TextBox 31">
              <a:extLst>
                <a:ext uri="{FF2B5EF4-FFF2-40B4-BE49-F238E27FC236}">
                  <a16:creationId xmlns:a16="http://schemas.microsoft.com/office/drawing/2014/main" id="{FAFFE784-7119-45F9-AE63-363BF3317FEC}"/>
                </a:ext>
              </a:extLst>
            </p:cNvPr>
            <p:cNvSpPr txBox="1"/>
            <p:nvPr/>
          </p:nvSpPr>
          <p:spPr>
            <a:xfrm>
              <a:off x="2399625" y="3382888"/>
              <a:ext cx="1448475" cy="453154"/>
            </a:xfrm>
            <a:prstGeom prst="rect">
              <a:avLst/>
            </a:prstGeom>
            <a:noFill/>
          </p:spPr>
          <p:txBody>
            <a:bodyPr wrap="square" rtlCol="0" anchor="ctr">
              <a:noAutofit/>
            </a:bodyPr>
            <a:lstStyle/>
            <a:p>
              <a:pPr algn="ctr"/>
              <a:r>
                <a:rPr lang="en-US" sz="1600" spc="100" dirty="0">
                  <a:solidFill>
                    <a:schemeClr val="bg1"/>
                  </a:solidFill>
                </a:rPr>
                <a:t>ADM Gen1</a:t>
              </a:r>
            </a:p>
          </p:txBody>
        </p:sp>
        <p:sp>
          <p:nvSpPr>
            <p:cNvPr id="33" name="TextBox 32">
              <a:extLst>
                <a:ext uri="{FF2B5EF4-FFF2-40B4-BE49-F238E27FC236}">
                  <a16:creationId xmlns:a16="http://schemas.microsoft.com/office/drawing/2014/main" id="{BC73301F-BD0A-40F6-81B0-9432231FEEBB}"/>
                </a:ext>
              </a:extLst>
            </p:cNvPr>
            <p:cNvSpPr txBox="1"/>
            <p:nvPr/>
          </p:nvSpPr>
          <p:spPr>
            <a:xfrm>
              <a:off x="3723853" y="3055043"/>
              <a:ext cx="1027554" cy="453154"/>
            </a:xfrm>
            <a:prstGeom prst="rect">
              <a:avLst/>
            </a:prstGeom>
            <a:noFill/>
          </p:spPr>
          <p:txBody>
            <a:bodyPr wrap="square" rtlCol="0" anchor="ctr">
              <a:noAutofit/>
            </a:bodyPr>
            <a:lstStyle/>
            <a:p>
              <a:pPr algn="ctr"/>
              <a:r>
                <a:rPr lang="en-US" sz="1600" spc="100" dirty="0">
                  <a:solidFill>
                    <a:schemeClr val="bg1"/>
                  </a:solidFill>
                </a:rPr>
                <a:t>ADM Gen2</a:t>
              </a:r>
            </a:p>
          </p:txBody>
        </p:sp>
        <p:sp>
          <p:nvSpPr>
            <p:cNvPr id="20" name="TextBox 19">
              <a:extLst>
                <a:ext uri="{FF2B5EF4-FFF2-40B4-BE49-F238E27FC236}">
                  <a16:creationId xmlns:a16="http://schemas.microsoft.com/office/drawing/2014/main" id="{26F56D68-0239-4EFD-A1DD-28E969355B0E}"/>
                </a:ext>
              </a:extLst>
            </p:cNvPr>
            <p:cNvSpPr txBox="1"/>
            <p:nvPr/>
          </p:nvSpPr>
          <p:spPr>
            <a:xfrm>
              <a:off x="3969793" y="931373"/>
              <a:ext cx="3905535" cy="530281"/>
            </a:xfrm>
            <a:prstGeom prst="rect">
              <a:avLst/>
            </a:prstGeom>
            <a:noFill/>
          </p:spPr>
          <p:txBody>
            <a:bodyPr wrap="square" rtlCol="0" anchor="ctr">
              <a:noAutofit/>
            </a:bodyPr>
            <a:lstStyle/>
            <a:p>
              <a:pPr algn="ctr"/>
              <a:r>
                <a:rPr lang="en-US" sz="1600" b="1" spc="100" dirty="0">
                  <a:solidFill>
                    <a:schemeClr val="bg1"/>
                  </a:solidFill>
                </a:rPr>
                <a:t>Bandwidth (GB/s) vs Capacity (GB)</a:t>
              </a:r>
            </a:p>
          </p:txBody>
        </p:sp>
        <p:sp>
          <p:nvSpPr>
            <p:cNvPr id="25" name="Freeform: Shape 24">
              <a:extLst>
                <a:ext uri="{FF2B5EF4-FFF2-40B4-BE49-F238E27FC236}">
                  <a16:creationId xmlns:a16="http://schemas.microsoft.com/office/drawing/2014/main" id="{58BEA13A-0FCA-4AD2-8CBA-15F88D734531}"/>
                </a:ext>
              </a:extLst>
            </p:cNvPr>
            <p:cNvSpPr/>
            <p:nvPr/>
          </p:nvSpPr>
          <p:spPr>
            <a:xfrm>
              <a:off x="4537699" y="1317006"/>
              <a:ext cx="1173707" cy="3725839"/>
            </a:xfrm>
            <a:custGeom>
              <a:avLst/>
              <a:gdLst>
                <a:gd name="connsiteX0" fmla="*/ 0 w 1173707"/>
                <a:gd name="connsiteY0" fmla="*/ 634621 h 3725839"/>
                <a:gd name="connsiteX1" fmla="*/ 1153236 w 1173707"/>
                <a:gd name="connsiteY1" fmla="*/ 0 h 3725839"/>
                <a:gd name="connsiteX2" fmla="*/ 1173707 w 1173707"/>
                <a:gd name="connsiteY2" fmla="*/ 3719015 h 3725839"/>
                <a:gd name="connsiteX3" fmla="*/ 47767 w 1173707"/>
                <a:gd name="connsiteY3" fmla="*/ 3725839 h 3725839"/>
                <a:gd name="connsiteX4" fmla="*/ 0 w 1173707"/>
                <a:gd name="connsiteY4" fmla="*/ 634621 h 3725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07" h="3725839">
                  <a:moveTo>
                    <a:pt x="0" y="634621"/>
                  </a:moveTo>
                  <a:lnTo>
                    <a:pt x="1153236" y="0"/>
                  </a:lnTo>
                  <a:lnTo>
                    <a:pt x="1173707" y="3719015"/>
                  </a:lnTo>
                  <a:lnTo>
                    <a:pt x="47767" y="3725839"/>
                  </a:lnTo>
                  <a:lnTo>
                    <a:pt x="0" y="634621"/>
                  </a:lnTo>
                  <a:close/>
                </a:path>
              </a:pathLst>
            </a:custGeom>
            <a:solidFill>
              <a:schemeClr val="accent1">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34" name="TextBox 33">
              <a:extLst>
                <a:ext uri="{FF2B5EF4-FFF2-40B4-BE49-F238E27FC236}">
                  <a16:creationId xmlns:a16="http://schemas.microsoft.com/office/drawing/2014/main" id="{F85D5769-7E49-4A24-B744-47EC6949697C}"/>
                </a:ext>
              </a:extLst>
            </p:cNvPr>
            <p:cNvSpPr txBox="1"/>
            <p:nvPr/>
          </p:nvSpPr>
          <p:spPr>
            <a:xfrm>
              <a:off x="4418925" y="3053478"/>
              <a:ext cx="1448475" cy="453154"/>
            </a:xfrm>
            <a:prstGeom prst="rect">
              <a:avLst/>
            </a:prstGeom>
            <a:noFill/>
          </p:spPr>
          <p:txBody>
            <a:bodyPr wrap="square" rtlCol="0" anchor="ctr">
              <a:noAutofit/>
            </a:bodyPr>
            <a:lstStyle/>
            <a:p>
              <a:pPr algn="ctr"/>
              <a:r>
                <a:rPr lang="en-US" sz="1600" spc="100" dirty="0">
                  <a:solidFill>
                    <a:schemeClr val="bg1"/>
                  </a:solidFill>
                </a:rPr>
                <a:t>ADM </a:t>
              </a:r>
            </a:p>
            <a:p>
              <a:pPr algn="ctr"/>
              <a:r>
                <a:rPr lang="en-US" sz="1600" spc="100" dirty="0">
                  <a:solidFill>
                    <a:schemeClr val="bg1"/>
                  </a:solidFill>
                </a:rPr>
                <a:t>Gen2</a:t>
              </a:r>
            </a:p>
            <a:p>
              <a:pPr algn="ctr"/>
              <a:r>
                <a:rPr lang="en-US" sz="1600" spc="100" dirty="0">
                  <a:solidFill>
                    <a:schemeClr val="bg1"/>
                  </a:solidFill>
                </a:rPr>
                <a:t>4 hi stack</a:t>
              </a:r>
            </a:p>
          </p:txBody>
        </p:sp>
        <p:sp>
          <p:nvSpPr>
            <p:cNvPr id="21" name="TextBox 20">
              <a:extLst>
                <a:ext uri="{FF2B5EF4-FFF2-40B4-BE49-F238E27FC236}">
                  <a16:creationId xmlns:a16="http://schemas.microsoft.com/office/drawing/2014/main" id="{607D964B-A629-4F23-84D6-78436987CF22}"/>
                </a:ext>
              </a:extLst>
            </p:cNvPr>
            <p:cNvSpPr txBox="1"/>
            <p:nvPr/>
          </p:nvSpPr>
          <p:spPr>
            <a:xfrm>
              <a:off x="4572000" y="4144442"/>
              <a:ext cx="1448475" cy="656158"/>
            </a:xfrm>
            <a:prstGeom prst="rect">
              <a:avLst/>
            </a:prstGeom>
            <a:noFill/>
          </p:spPr>
          <p:txBody>
            <a:bodyPr wrap="square" rtlCol="0" anchor="ctr">
              <a:noAutofit/>
            </a:bodyPr>
            <a:lstStyle/>
            <a:p>
              <a:pPr algn="ctr"/>
              <a:r>
                <a:rPr lang="en-US" sz="1600" spc="100" dirty="0">
                  <a:solidFill>
                    <a:schemeClr val="bg1"/>
                  </a:solidFill>
                </a:rPr>
                <a:t>GDDR6</a:t>
              </a:r>
            </a:p>
            <a:p>
              <a:pPr algn="ctr"/>
              <a:r>
                <a:rPr lang="en-US" sz="1600" spc="100" dirty="0">
                  <a:solidFill>
                    <a:schemeClr val="bg1"/>
                  </a:solidFill>
                </a:rPr>
                <a:t>1, 12 channels</a:t>
              </a:r>
            </a:p>
          </p:txBody>
        </p:sp>
        <p:sp>
          <p:nvSpPr>
            <p:cNvPr id="50" name="Freeform: Shape 49">
              <a:extLst>
                <a:ext uri="{FF2B5EF4-FFF2-40B4-BE49-F238E27FC236}">
                  <a16:creationId xmlns:a16="http://schemas.microsoft.com/office/drawing/2014/main" id="{527CF0A1-62A6-4FE1-8AC5-FDFE08C8D288}"/>
                </a:ext>
              </a:extLst>
            </p:cNvPr>
            <p:cNvSpPr/>
            <p:nvPr/>
          </p:nvSpPr>
          <p:spPr>
            <a:xfrm>
              <a:off x="6766560" y="3140957"/>
              <a:ext cx="2815533" cy="1901888"/>
            </a:xfrm>
            <a:custGeom>
              <a:avLst/>
              <a:gdLst>
                <a:gd name="connsiteX0" fmla="*/ 2752344 w 2752344"/>
                <a:gd name="connsiteY0" fmla="*/ 0 h 1847088"/>
                <a:gd name="connsiteX1" fmla="*/ 2752344 w 2752344"/>
                <a:gd name="connsiteY1" fmla="*/ 1837944 h 1847088"/>
                <a:gd name="connsiteX2" fmla="*/ 0 w 2752344"/>
                <a:gd name="connsiteY2" fmla="*/ 1847088 h 1847088"/>
                <a:gd name="connsiteX3" fmla="*/ 0 w 2752344"/>
                <a:gd name="connsiteY3" fmla="*/ 1426464 h 1847088"/>
                <a:gd name="connsiteX4" fmla="*/ 2752344 w 2752344"/>
                <a:gd name="connsiteY4" fmla="*/ 0 h 184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344" h="1847088">
                  <a:moveTo>
                    <a:pt x="2752344" y="0"/>
                  </a:moveTo>
                  <a:lnTo>
                    <a:pt x="2752344" y="1837944"/>
                  </a:lnTo>
                  <a:lnTo>
                    <a:pt x="0" y="1847088"/>
                  </a:lnTo>
                  <a:lnTo>
                    <a:pt x="0" y="1426464"/>
                  </a:lnTo>
                  <a:lnTo>
                    <a:pt x="2752344" y="0"/>
                  </a:lnTo>
                  <a:close/>
                </a:path>
              </a:pathLst>
            </a:custGeom>
            <a:solidFill>
              <a:schemeClr val="tx2">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51" name="TextBox 50">
              <a:extLst>
                <a:ext uri="{FF2B5EF4-FFF2-40B4-BE49-F238E27FC236}">
                  <a16:creationId xmlns:a16="http://schemas.microsoft.com/office/drawing/2014/main" id="{7DD03335-8182-4B06-A2C2-91C9A28D5C37}"/>
                </a:ext>
              </a:extLst>
            </p:cNvPr>
            <p:cNvSpPr txBox="1"/>
            <p:nvPr/>
          </p:nvSpPr>
          <p:spPr>
            <a:xfrm>
              <a:off x="7577798" y="4356766"/>
              <a:ext cx="1448475" cy="453154"/>
            </a:xfrm>
            <a:prstGeom prst="rect">
              <a:avLst/>
            </a:prstGeom>
            <a:noFill/>
          </p:spPr>
          <p:txBody>
            <a:bodyPr wrap="square" rtlCol="0" anchor="ctr">
              <a:noAutofit/>
            </a:bodyPr>
            <a:lstStyle/>
            <a:p>
              <a:pPr algn="ctr"/>
              <a:r>
                <a:rPr lang="en-US" sz="1600" spc="100" dirty="0">
                  <a:solidFill>
                    <a:schemeClr val="bg1"/>
                  </a:solidFill>
                </a:rPr>
                <a:t>DDR and LPDDR</a:t>
              </a:r>
            </a:p>
          </p:txBody>
        </p:sp>
        <p:sp>
          <p:nvSpPr>
            <p:cNvPr id="45" name="TextBox 44">
              <a:extLst>
                <a:ext uri="{FF2B5EF4-FFF2-40B4-BE49-F238E27FC236}">
                  <a16:creationId xmlns:a16="http://schemas.microsoft.com/office/drawing/2014/main" id="{644BDD09-84B4-4725-82FE-3195D04DFDE5}"/>
                </a:ext>
              </a:extLst>
            </p:cNvPr>
            <p:cNvSpPr txBox="1"/>
            <p:nvPr/>
          </p:nvSpPr>
          <p:spPr>
            <a:xfrm>
              <a:off x="9214888" y="723900"/>
              <a:ext cx="2847511" cy="4324668"/>
            </a:xfrm>
            <a:prstGeom prst="rect">
              <a:avLst/>
            </a:prstGeom>
            <a:solidFill>
              <a:schemeClr val="tx1"/>
            </a:solidFill>
            <a:ln>
              <a:solidFill>
                <a:schemeClr val="bg1"/>
              </a:solidFill>
            </a:ln>
          </p:spPr>
          <p:txBody>
            <a:bodyPr wrap="square" rtlCol="0" anchor="ctr">
              <a:noAutofit/>
            </a:bodyPr>
            <a:lstStyle/>
            <a:p>
              <a:r>
                <a:rPr lang="en-US" sz="1200" b="1" spc="100" dirty="0">
                  <a:solidFill>
                    <a:schemeClr val="bg1"/>
                  </a:solidFill>
                </a:rPr>
                <a:t>Challenges:</a:t>
              </a:r>
            </a:p>
            <a:p>
              <a:endParaRPr lang="en-US" sz="1200" spc="100" dirty="0">
                <a:solidFill>
                  <a:srgbClr val="FF0000"/>
                </a:solidFill>
              </a:endParaRPr>
            </a:p>
            <a:p>
              <a:r>
                <a:rPr lang="en-US" sz="1200" spc="100" dirty="0">
                  <a:solidFill>
                    <a:schemeClr val="bg1"/>
                  </a:solidFill>
                </a:rPr>
                <a:t>HBM</a:t>
              </a:r>
            </a:p>
            <a:p>
              <a:pPr marL="285750" indent="-285750">
                <a:buFont typeface="Arial" panose="020B0604020202020204" pitchFamily="34" charset="0"/>
                <a:buChar char="•"/>
              </a:pPr>
              <a:r>
                <a:rPr lang="en-US" sz="1200" spc="100" dirty="0">
                  <a:solidFill>
                    <a:schemeClr val="bg1"/>
                  </a:solidFill>
                </a:rPr>
                <a:t>huge capacity</a:t>
              </a:r>
            </a:p>
            <a:p>
              <a:pPr marL="285750" indent="-285750">
                <a:buFont typeface="Arial" panose="020B0604020202020204" pitchFamily="34" charset="0"/>
                <a:buChar char="•"/>
              </a:pPr>
              <a:r>
                <a:rPr lang="en-US" sz="1200" spc="100" dirty="0">
                  <a:solidFill>
                    <a:schemeClr val="bg1"/>
                  </a:solidFill>
                </a:rPr>
                <a:t>cost ~$6.5/GB, price ~$13/GB</a:t>
              </a:r>
            </a:p>
            <a:p>
              <a:pPr marL="285750" indent="-285750">
                <a:buFont typeface="Arial" panose="020B0604020202020204" pitchFamily="34" charset="0"/>
                <a:buChar char="•"/>
              </a:pPr>
              <a:r>
                <a:rPr lang="en-US" sz="1200" spc="100" dirty="0">
                  <a:solidFill>
                    <a:srgbClr val="FF0000"/>
                  </a:solidFill>
                </a:rPr>
                <a:t>minimum price ~$100</a:t>
              </a:r>
            </a:p>
            <a:p>
              <a:pPr marL="285750" indent="-285750">
                <a:buFont typeface="Arial" panose="020B0604020202020204" pitchFamily="34" charset="0"/>
                <a:buChar char="•"/>
              </a:pPr>
              <a:r>
                <a:rPr lang="en-US" sz="1200" spc="100" dirty="0">
                  <a:solidFill>
                    <a:schemeClr val="bg1"/>
                  </a:solidFill>
                </a:rPr>
                <a:t>power &lt; 4 </a:t>
              </a:r>
              <a:r>
                <a:rPr lang="en-US" sz="1200" spc="100" dirty="0" err="1">
                  <a:solidFill>
                    <a:schemeClr val="bg1"/>
                  </a:solidFill>
                </a:rPr>
                <a:t>pJ</a:t>
              </a:r>
              <a:r>
                <a:rPr lang="en-US" sz="1200" spc="100" dirty="0">
                  <a:solidFill>
                    <a:schemeClr val="bg1"/>
                  </a:solidFill>
                </a:rPr>
                <a:t>/bit</a:t>
              </a:r>
            </a:p>
            <a:p>
              <a:endParaRPr lang="en-US" sz="1200" spc="100" dirty="0">
                <a:solidFill>
                  <a:srgbClr val="FF0000"/>
                </a:solidFill>
              </a:endParaRPr>
            </a:p>
            <a:p>
              <a:r>
                <a:rPr lang="en-US" sz="1200" spc="100" dirty="0">
                  <a:solidFill>
                    <a:schemeClr val="bg1"/>
                  </a:solidFill>
                </a:rPr>
                <a:t>GDDR</a:t>
              </a:r>
            </a:p>
            <a:p>
              <a:pPr marL="285750" indent="-285750">
                <a:buFont typeface="Arial" panose="020B0604020202020204" pitchFamily="34" charset="0"/>
                <a:buChar char="•"/>
              </a:pPr>
              <a:r>
                <a:rPr lang="en-US" sz="1200" spc="100" dirty="0">
                  <a:solidFill>
                    <a:srgbClr val="FF0000"/>
                  </a:solidFill>
                </a:rPr>
                <a:t>large PHY &amp; board footprint</a:t>
              </a:r>
            </a:p>
            <a:p>
              <a:pPr marL="285750" indent="-285750">
                <a:buFont typeface="Arial" panose="020B0604020202020204" pitchFamily="34" charset="0"/>
                <a:buChar char="•"/>
              </a:pPr>
              <a:r>
                <a:rPr lang="en-US" sz="1200" spc="100" dirty="0">
                  <a:solidFill>
                    <a:schemeClr val="bg1"/>
                  </a:solidFill>
                </a:rPr>
                <a:t>cost ~$2/GB, price ~$4/GB</a:t>
              </a:r>
            </a:p>
            <a:p>
              <a:pPr marL="285750" indent="-285750">
                <a:buFont typeface="Arial" panose="020B0604020202020204" pitchFamily="34" charset="0"/>
                <a:buChar char="•"/>
              </a:pPr>
              <a:r>
                <a:rPr lang="en-US" sz="1200" spc="100" dirty="0">
                  <a:solidFill>
                    <a:srgbClr val="FF0000"/>
                  </a:solidFill>
                </a:rPr>
                <a:t>power ~14 </a:t>
              </a:r>
              <a:r>
                <a:rPr lang="en-US" sz="1200" spc="100" dirty="0" err="1">
                  <a:solidFill>
                    <a:srgbClr val="FF0000"/>
                  </a:solidFill>
                </a:rPr>
                <a:t>pJ</a:t>
              </a:r>
              <a:r>
                <a:rPr lang="en-US" sz="1200" spc="100" dirty="0">
                  <a:solidFill>
                    <a:srgbClr val="FF0000"/>
                  </a:solidFill>
                </a:rPr>
                <a:t>/bit</a:t>
              </a:r>
            </a:p>
            <a:p>
              <a:endParaRPr lang="en-US" sz="1200" spc="100" dirty="0">
                <a:solidFill>
                  <a:schemeClr val="bg1"/>
                </a:solidFill>
              </a:endParaRPr>
            </a:p>
            <a:p>
              <a:r>
                <a:rPr lang="en-US" sz="1200" spc="100" dirty="0">
                  <a:solidFill>
                    <a:schemeClr val="bg1"/>
                  </a:solidFill>
                </a:rPr>
                <a:t>ADM</a:t>
              </a:r>
            </a:p>
            <a:p>
              <a:pPr marL="285750" indent="-285750">
                <a:buFont typeface="Arial" panose="020B0604020202020204" pitchFamily="34" charset="0"/>
                <a:buChar char="•"/>
              </a:pPr>
              <a:r>
                <a:rPr lang="en-US" sz="1200" spc="100" dirty="0">
                  <a:solidFill>
                    <a:schemeClr val="bg1"/>
                  </a:solidFill>
                </a:rPr>
                <a:t>custom BW and capacity</a:t>
              </a:r>
            </a:p>
            <a:p>
              <a:pPr marL="285750" indent="-285750">
                <a:buFont typeface="Arial" panose="020B0604020202020204" pitchFamily="34" charset="0"/>
                <a:buChar char="•"/>
              </a:pPr>
              <a:r>
                <a:rPr lang="en-US" sz="1200" spc="100" dirty="0">
                  <a:solidFill>
                    <a:schemeClr val="bg1"/>
                  </a:solidFill>
                </a:rPr>
                <a:t>can scale above 6 TB/s</a:t>
              </a:r>
            </a:p>
            <a:p>
              <a:pPr marL="285750" indent="-285750">
                <a:buFont typeface="Arial" panose="020B0604020202020204" pitchFamily="34" charset="0"/>
                <a:buChar char="•"/>
              </a:pPr>
              <a:r>
                <a:rPr lang="en-US" sz="1200" spc="100" dirty="0">
                  <a:solidFill>
                    <a:schemeClr val="bg1"/>
                  </a:solidFill>
                </a:rPr>
                <a:t>cost $10-12/GB (Gen2)</a:t>
              </a:r>
            </a:p>
            <a:p>
              <a:pPr marL="285750" indent="-285750">
                <a:buFont typeface="Arial" panose="020B0604020202020204" pitchFamily="34" charset="0"/>
                <a:buChar char="•"/>
              </a:pPr>
              <a:r>
                <a:rPr lang="en-US" sz="1200" spc="100" dirty="0">
                  <a:solidFill>
                    <a:schemeClr val="bg1"/>
                  </a:solidFill>
                </a:rPr>
                <a:t>power &lt; 2 </a:t>
              </a:r>
              <a:r>
                <a:rPr lang="en-US" sz="1200" spc="100" dirty="0" err="1">
                  <a:solidFill>
                    <a:schemeClr val="bg1"/>
                  </a:solidFill>
                </a:rPr>
                <a:t>pJ</a:t>
              </a:r>
              <a:r>
                <a:rPr lang="en-US" sz="1200" spc="100" dirty="0">
                  <a:solidFill>
                    <a:schemeClr val="bg1"/>
                  </a:solidFill>
                </a:rPr>
                <a:t>/bit</a:t>
              </a:r>
            </a:p>
            <a:p>
              <a:pPr marL="285750" indent="-285750">
                <a:buFont typeface="Arial" panose="020B0604020202020204" pitchFamily="34" charset="0"/>
                <a:buChar char="•"/>
              </a:pPr>
              <a:endParaRPr lang="en-US" sz="1200" spc="100" dirty="0">
                <a:solidFill>
                  <a:schemeClr val="bg1"/>
                </a:solidFill>
              </a:endParaRPr>
            </a:p>
            <a:p>
              <a:r>
                <a:rPr lang="en-US" sz="1200" spc="100" dirty="0">
                  <a:solidFill>
                    <a:schemeClr val="bg1"/>
                  </a:solidFill>
                </a:rPr>
                <a:t>SRAM</a:t>
              </a:r>
            </a:p>
            <a:p>
              <a:pPr marL="171450" indent="-171450">
                <a:buFont typeface="Arial" panose="020B0604020202020204" pitchFamily="34" charset="0"/>
                <a:buChar char="•"/>
              </a:pPr>
              <a:r>
                <a:rPr lang="en-US" sz="1200" spc="100" dirty="0">
                  <a:solidFill>
                    <a:schemeClr val="bg1"/>
                  </a:solidFill>
                </a:rPr>
                <a:t>high cost</a:t>
              </a:r>
            </a:p>
            <a:p>
              <a:pPr marL="171450" indent="-171450">
                <a:buFont typeface="Arial" panose="020B0604020202020204" pitchFamily="34" charset="0"/>
                <a:buChar char="•"/>
              </a:pPr>
              <a:r>
                <a:rPr lang="en-US" sz="1200" spc="100" dirty="0">
                  <a:solidFill>
                    <a:schemeClr val="bg1"/>
                  </a:solidFill>
                </a:rPr>
                <a:t>high leakage power</a:t>
              </a:r>
            </a:p>
          </p:txBody>
        </p:sp>
        <p:grpSp>
          <p:nvGrpSpPr>
            <p:cNvPr id="7" name="Group 6">
              <a:extLst>
                <a:ext uri="{FF2B5EF4-FFF2-40B4-BE49-F238E27FC236}">
                  <a16:creationId xmlns:a16="http://schemas.microsoft.com/office/drawing/2014/main" id="{78480AAB-839F-4211-BA28-FA1E0CB4E427}"/>
                </a:ext>
              </a:extLst>
            </p:cNvPr>
            <p:cNvGrpSpPr/>
            <p:nvPr/>
          </p:nvGrpSpPr>
          <p:grpSpPr>
            <a:xfrm>
              <a:off x="1467082" y="5057001"/>
              <a:ext cx="7826803" cy="276999"/>
              <a:chOff x="1467082" y="5057001"/>
              <a:chExt cx="7826803" cy="276999"/>
            </a:xfrm>
          </p:grpSpPr>
          <p:sp>
            <p:nvSpPr>
              <p:cNvPr id="52" name="TextBox 51">
                <a:extLst>
                  <a:ext uri="{FF2B5EF4-FFF2-40B4-BE49-F238E27FC236}">
                    <a16:creationId xmlns:a16="http://schemas.microsoft.com/office/drawing/2014/main" id="{F5AB7D32-156F-4D10-ABFB-682750AA2E5B}"/>
                  </a:ext>
                </a:extLst>
              </p:cNvPr>
              <p:cNvSpPr txBox="1"/>
              <p:nvPr/>
            </p:nvSpPr>
            <p:spPr>
              <a:xfrm>
                <a:off x="1467082" y="5057001"/>
                <a:ext cx="1197764" cy="276999"/>
              </a:xfrm>
              <a:prstGeom prst="rect">
                <a:avLst/>
              </a:prstGeom>
              <a:noFill/>
            </p:spPr>
            <p:txBody>
              <a:bodyPr wrap="none" rtlCol="0">
                <a:spAutoFit/>
              </a:bodyPr>
              <a:lstStyle/>
              <a:p>
                <a:r>
                  <a:rPr lang="en-US" sz="1200" dirty="0">
                    <a:solidFill>
                      <a:schemeClr val="accent1"/>
                    </a:solidFill>
                    <a:latin typeface="+mj-lt"/>
                  </a:rPr>
                  <a:t>DL inferencing</a:t>
                </a:r>
              </a:p>
            </p:txBody>
          </p:sp>
          <p:sp>
            <p:nvSpPr>
              <p:cNvPr id="53" name="TextBox 52">
                <a:extLst>
                  <a:ext uri="{FF2B5EF4-FFF2-40B4-BE49-F238E27FC236}">
                    <a16:creationId xmlns:a16="http://schemas.microsoft.com/office/drawing/2014/main" id="{864E9B7B-DE1C-4A8D-9D51-3169625DC36C}"/>
                  </a:ext>
                </a:extLst>
              </p:cNvPr>
              <p:cNvSpPr txBox="1"/>
              <p:nvPr/>
            </p:nvSpPr>
            <p:spPr>
              <a:xfrm>
                <a:off x="7524982" y="5057001"/>
                <a:ext cx="486030" cy="276999"/>
              </a:xfrm>
              <a:prstGeom prst="rect">
                <a:avLst/>
              </a:prstGeom>
              <a:noFill/>
            </p:spPr>
            <p:txBody>
              <a:bodyPr wrap="none" rtlCol="0">
                <a:spAutoFit/>
              </a:bodyPr>
              <a:lstStyle/>
              <a:p>
                <a:r>
                  <a:rPr lang="en-US" sz="1200" dirty="0">
                    <a:solidFill>
                      <a:schemeClr val="accent1"/>
                    </a:solidFill>
                    <a:latin typeface="+mj-lt"/>
                  </a:rPr>
                  <a:t>HPC</a:t>
                </a:r>
              </a:p>
            </p:txBody>
          </p:sp>
          <p:sp>
            <p:nvSpPr>
              <p:cNvPr id="54" name="TextBox 53">
                <a:extLst>
                  <a:ext uri="{FF2B5EF4-FFF2-40B4-BE49-F238E27FC236}">
                    <a16:creationId xmlns:a16="http://schemas.microsoft.com/office/drawing/2014/main" id="{1B8CB418-EEE0-4D4B-BB4E-53F4E34950C8}"/>
                  </a:ext>
                </a:extLst>
              </p:cNvPr>
              <p:cNvSpPr txBox="1"/>
              <p:nvPr/>
            </p:nvSpPr>
            <p:spPr>
              <a:xfrm>
                <a:off x="8158638" y="5057001"/>
                <a:ext cx="1135247" cy="276999"/>
              </a:xfrm>
              <a:prstGeom prst="rect">
                <a:avLst/>
              </a:prstGeom>
              <a:noFill/>
            </p:spPr>
            <p:txBody>
              <a:bodyPr wrap="none" rtlCol="0">
                <a:spAutoFit/>
              </a:bodyPr>
              <a:lstStyle/>
              <a:p>
                <a:r>
                  <a:rPr lang="en-US" sz="1200" dirty="0">
                    <a:solidFill>
                      <a:schemeClr val="accent1"/>
                    </a:solidFill>
                    <a:latin typeface="+mj-lt"/>
                  </a:rPr>
                  <a:t>WORKLOADS</a:t>
                </a:r>
              </a:p>
            </p:txBody>
          </p:sp>
          <p:sp>
            <p:nvSpPr>
              <p:cNvPr id="55" name="TextBox 54">
                <a:extLst>
                  <a:ext uri="{FF2B5EF4-FFF2-40B4-BE49-F238E27FC236}">
                    <a16:creationId xmlns:a16="http://schemas.microsoft.com/office/drawing/2014/main" id="{4A9BA4B4-7DCD-48E4-B3A9-8C56D572425F}"/>
                  </a:ext>
                </a:extLst>
              </p:cNvPr>
              <p:cNvSpPr txBox="1"/>
              <p:nvPr/>
            </p:nvSpPr>
            <p:spPr>
              <a:xfrm>
                <a:off x="3649382" y="5057001"/>
                <a:ext cx="1032655" cy="276999"/>
              </a:xfrm>
              <a:prstGeom prst="rect">
                <a:avLst/>
              </a:prstGeom>
              <a:noFill/>
            </p:spPr>
            <p:txBody>
              <a:bodyPr wrap="none" rtlCol="0">
                <a:spAutoFit/>
              </a:bodyPr>
              <a:lstStyle/>
              <a:p>
                <a:r>
                  <a:rPr lang="en-US" sz="1200" dirty="0">
                    <a:solidFill>
                      <a:schemeClr val="accent1"/>
                    </a:solidFill>
                    <a:latin typeface="+mj-lt"/>
                  </a:rPr>
                  <a:t>3D Graphics</a:t>
                </a:r>
              </a:p>
            </p:txBody>
          </p:sp>
          <p:sp>
            <p:nvSpPr>
              <p:cNvPr id="56" name="TextBox 55">
                <a:extLst>
                  <a:ext uri="{FF2B5EF4-FFF2-40B4-BE49-F238E27FC236}">
                    <a16:creationId xmlns:a16="http://schemas.microsoft.com/office/drawing/2014/main" id="{70BE55D6-33A5-40E7-9EFD-F39024FCE668}"/>
                  </a:ext>
                </a:extLst>
              </p:cNvPr>
              <p:cNvSpPr txBox="1"/>
              <p:nvPr/>
            </p:nvSpPr>
            <p:spPr>
              <a:xfrm>
                <a:off x="4972282" y="5057001"/>
                <a:ext cx="931665" cy="276999"/>
              </a:xfrm>
              <a:prstGeom prst="rect">
                <a:avLst/>
              </a:prstGeom>
              <a:noFill/>
            </p:spPr>
            <p:txBody>
              <a:bodyPr wrap="none" rtlCol="0">
                <a:spAutoFit/>
              </a:bodyPr>
              <a:lstStyle/>
              <a:p>
                <a:r>
                  <a:rPr lang="en-US" sz="1200" dirty="0">
                    <a:solidFill>
                      <a:schemeClr val="accent1"/>
                    </a:solidFill>
                    <a:latin typeface="+mj-lt"/>
                  </a:rPr>
                  <a:t>Client 2LM</a:t>
                </a:r>
              </a:p>
            </p:txBody>
          </p:sp>
          <p:sp>
            <p:nvSpPr>
              <p:cNvPr id="57" name="TextBox 56">
                <a:extLst>
                  <a:ext uri="{FF2B5EF4-FFF2-40B4-BE49-F238E27FC236}">
                    <a16:creationId xmlns:a16="http://schemas.microsoft.com/office/drawing/2014/main" id="{8FA54D3E-868D-4F60-B536-DA9261119D8C}"/>
                  </a:ext>
                </a:extLst>
              </p:cNvPr>
              <p:cNvSpPr txBox="1"/>
              <p:nvPr/>
            </p:nvSpPr>
            <p:spPr>
              <a:xfrm>
                <a:off x="6386861" y="5057001"/>
                <a:ext cx="947695" cy="276999"/>
              </a:xfrm>
              <a:prstGeom prst="rect">
                <a:avLst/>
              </a:prstGeom>
              <a:noFill/>
            </p:spPr>
            <p:txBody>
              <a:bodyPr wrap="none" rtlCol="0">
                <a:spAutoFit/>
              </a:bodyPr>
              <a:lstStyle/>
              <a:p>
                <a:r>
                  <a:rPr lang="en-US" sz="1200" dirty="0">
                    <a:solidFill>
                      <a:schemeClr val="accent1"/>
                    </a:solidFill>
                    <a:latin typeface="+mj-lt"/>
                  </a:rPr>
                  <a:t>DL training</a:t>
                </a:r>
              </a:p>
            </p:txBody>
          </p:sp>
          <p:sp>
            <p:nvSpPr>
              <p:cNvPr id="58" name="TextBox 57">
                <a:extLst>
                  <a:ext uri="{FF2B5EF4-FFF2-40B4-BE49-F238E27FC236}">
                    <a16:creationId xmlns:a16="http://schemas.microsoft.com/office/drawing/2014/main" id="{505915F7-002B-4886-964F-5FFF295A6E89}"/>
                  </a:ext>
                </a:extLst>
              </p:cNvPr>
              <p:cNvSpPr txBox="1"/>
              <p:nvPr/>
            </p:nvSpPr>
            <p:spPr>
              <a:xfrm>
                <a:off x="2740844" y="5057001"/>
                <a:ext cx="947695" cy="276999"/>
              </a:xfrm>
              <a:prstGeom prst="rect">
                <a:avLst/>
              </a:prstGeom>
              <a:noFill/>
            </p:spPr>
            <p:txBody>
              <a:bodyPr wrap="none" rtlCol="0">
                <a:spAutoFit/>
              </a:bodyPr>
              <a:lstStyle/>
              <a:p>
                <a:r>
                  <a:rPr lang="en-US" sz="1200" dirty="0">
                    <a:solidFill>
                      <a:schemeClr val="accent1"/>
                    </a:solidFill>
                    <a:latin typeface="+mj-lt"/>
                  </a:rPr>
                  <a:t>DL training</a:t>
                </a:r>
              </a:p>
            </p:txBody>
          </p:sp>
        </p:grpSp>
        <p:sp>
          <p:nvSpPr>
            <p:cNvPr id="30" name="Star: 8 Points 29">
              <a:extLst>
                <a:ext uri="{FF2B5EF4-FFF2-40B4-BE49-F238E27FC236}">
                  <a16:creationId xmlns:a16="http://schemas.microsoft.com/office/drawing/2014/main" id="{BF697E35-6A69-4DD9-8663-00F1546E48E5}"/>
                </a:ext>
              </a:extLst>
            </p:cNvPr>
            <p:cNvSpPr/>
            <p:nvPr/>
          </p:nvSpPr>
          <p:spPr>
            <a:xfrm>
              <a:off x="2904133" y="4050588"/>
              <a:ext cx="571500" cy="453154"/>
            </a:xfrm>
            <a:prstGeom prst="star8">
              <a:avLst>
                <a:gd name="adj" fmla="val 37500"/>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600" dirty="0"/>
                <a:t>$7</a:t>
              </a:r>
            </a:p>
            <a:p>
              <a:pPr algn="ctr"/>
              <a:r>
                <a:rPr lang="en-US" sz="600" dirty="0"/>
                <a:t>ADM  Gen1</a:t>
              </a:r>
            </a:p>
            <a:p>
              <a:pPr algn="ctr"/>
              <a:r>
                <a:rPr lang="en-US" sz="600" dirty="0"/>
                <a:t>~.0.5 GB</a:t>
              </a:r>
            </a:p>
            <a:p>
              <a:pPr algn="ctr"/>
              <a:r>
                <a:rPr lang="en-US" sz="600" dirty="0"/>
                <a:t> </a:t>
              </a:r>
            </a:p>
          </p:txBody>
        </p:sp>
        <p:sp>
          <p:nvSpPr>
            <p:cNvPr id="31" name="Star: 8 Points 30">
              <a:extLst>
                <a:ext uri="{FF2B5EF4-FFF2-40B4-BE49-F238E27FC236}">
                  <a16:creationId xmlns:a16="http://schemas.microsoft.com/office/drawing/2014/main" id="{DC9F63AC-720F-475E-8911-2184E8CA2124}"/>
                </a:ext>
              </a:extLst>
            </p:cNvPr>
            <p:cNvSpPr/>
            <p:nvPr/>
          </p:nvSpPr>
          <p:spPr>
            <a:xfrm>
              <a:off x="5600700" y="3711831"/>
              <a:ext cx="571500" cy="453154"/>
            </a:xfrm>
            <a:prstGeom prst="star8">
              <a:avLst>
                <a:gd name="adj" fmla="val 37500"/>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600" dirty="0"/>
                <a:t>$24-48</a:t>
              </a:r>
            </a:p>
            <a:p>
              <a:pPr algn="ctr"/>
              <a:r>
                <a:rPr lang="en-US" sz="600" dirty="0"/>
                <a:t>GDDR</a:t>
              </a:r>
            </a:p>
            <a:p>
              <a:pPr algn="ctr"/>
              <a:r>
                <a:rPr lang="en-US" sz="600" dirty="0"/>
                <a:t> 6 to 12 GB</a:t>
              </a:r>
            </a:p>
          </p:txBody>
        </p:sp>
        <p:sp>
          <p:nvSpPr>
            <p:cNvPr id="35" name="Star: 8 Points 34">
              <a:extLst>
                <a:ext uri="{FF2B5EF4-FFF2-40B4-BE49-F238E27FC236}">
                  <a16:creationId xmlns:a16="http://schemas.microsoft.com/office/drawing/2014/main" id="{E5107929-2584-499E-8D00-C24FAFB81B8D}"/>
                </a:ext>
              </a:extLst>
            </p:cNvPr>
            <p:cNvSpPr/>
            <p:nvPr/>
          </p:nvSpPr>
          <p:spPr>
            <a:xfrm>
              <a:off x="6138678" y="3358721"/>
              <a:ext cx="571500" cy="453154"/>
            </a:xfrm>
            <a:prstGeom prst="star8">
              <a:avLst>
                <a:gd name="adj" fmla="val 37500"/>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600" dirty="0"/>
                <a:t>$100</a:t>
              </a:r>
            </a:p>
            <a:p>
              <a:pPr algn="ctr"/>
              <a:r>
                <a:rPr lang="en-US" sz="600" dirty="0"/>
                <a:t>HBM3</a:t>
              </a:r>
            </a:p>
            <a:p>
              <a:pPr algn="ctr"/>
              <a:r>
                <a:rPr lang="en-US" sz="600" dirty="0"/>
                <a:t> 8 GB</a:t>
              </a:r>
            </a:p>
          </p:txBody>
        </p:sp>
        <p:sp>
          <p:nvSpPr>
            <p:cNvPr id="36" name="Star: 8 Points 35">
              <a:extLst>
                <a:ext uri="{FF2B5EF4-FFF2-40B4-BE49-F238E27FC236}">
                  <a16:creationId xmlns:a16="http://schemas.microsoft.com/office/drawing/2014/main" id="{4A147D02-99A3-40D2-B7C8-17D6979D121A}"/>
                </a:ext>
              </a:extLst>
            </p:cNvPr>
            <p:cNvSpPr/>
            <p:nvPr/>
          </p:nvSpPr>
          <p:spPr>
            <a:xfrm>
              <a:off x="4945533" y="2438400"/>
              <a:ext cx="636462" cy="506578"/>
            </a:xfrm>
            <a:prstGeom prst="star8">
              <a:avLst>
                <a:gd name="adj" fmla="val 37500"/>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600" dirty="0"/>
                <a:t>$44</a:t>
              </a:r>
            </a:p>
            <a:p>
              <a:pPr algn="ctr"/>
              <a:r>
                <a:rPr lang="en-US" sz="600" dirty="0"/>
                <a:t>ADM  Gen2</a:t>
              </a:r>
            </a:p>
            <a:p>
              <a:pPr algn="ctr"/>
              <a:r>
                <a:rPr lang="en-US" sz="600" dirty="0"/>
                <a:t>4 stack</a:t>
              </a:r>
            </a:p>
            <a:p>
              <a:pPr algn="ctr"/>
              <a:r>
                <a:rPr lang="en-US" sz="600" dirty="0"/>
                <a:t>~4 GB</a:t>
              </a:r>
            </a:p>
          </p:txBody>
        </p:sp>
      </p:grpSp>
    </p:spTree>
    <p:extLst>
      <p:ext uri="{BB962C8B-B14F-4D97-AF65-F5344CB8AC3E}">
        <p14:creationId xmlns:p14="http://schemas.microsoft.com/office/powerpoint/2010/main" val="10596364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1AA3FE-48A9-4968-8071-53180B74CBCC}"/>
              </a:ext>
            </a:extLst>
          </p:cNvPr>
          <p:cNvSpPr>
            <a:spLocks noGrp="1"/>
          </p:cNvSpPr>
          <p:nvPr>
            <p:ph type="title"/>
          </p:nvPr>
        </p:nvSpPr>
        <p:spPr/>
        <p:txBody>
          <a:bodyPr/>
          <a:lstStyle/>
          <a:p>
            <a:r>
              <a:rPr lang="en-US" dirty="0"/>
              <a:t>Memory Requirements</a:t>
            </a:r>
          </a:p>
        </p:txBody>
      </p:sp>
      <p:sp>
        <p:nvSpPr>
          <p:cNvPr id="20" name="TextBox 19">
            <a:extLst>
              <a:ext uri="{FF2B5EF4-FFF2-40B4-BE49-F238E27FC236}">
                <a16:creationId xmlns:a16="http://schemas.microsoft.com/office/drawing/2014/main" id="{AA0BBF81-E605-4E90-92A9-CE4C16DC7E76}"/>
              </a:ext>
            </a:extLst>
          </p:cNvPr>
          <p:cNvSpPr txBox="1"/>
          <p:nvPr/>
        </p:nvSpPr>
        <p:spPr>
          <a:xfrm>
            <a:off x="5125156" y="59666"/>
            <a:ext cx="6654384" cy="429042"/>
          </a:xfrm>
          <a:prstGeom prst="rect">
            <a:avLst/>
          </a:prstGeom>
          <a:solidFill>
            <a:schemeClr val="accent2"/>
          </a:solidFill>
        </p:spPr>
        <p:txBody>
          <a:bodyPr wrap="square" rtlCol="0" anchor="ctr">
            <a:noAutofit/>
          </a:bodyPr>
          <a:lstStyle/>
          <a:p>
            <a:pPr algn="ctr"/>
            <a:r>
              <a:rPr lang="en-US" sz="1600" spc="100" dirty="0">
                <a:solidFill>
                  <a:schemeClr val="bg1"/>
                </a:solidFill>
              </a:rPr>
              <a:t>Input from DL memory WG</a:t>
            </a:r>
          </a:p>
        </p:txBody>
      </p:sp>
      <p:grpSp>
        <p:nvGrpSpPr>
          <p:cNvPr id="4" name="Group 3">
            <a:extLst>
              <a:ext uri="{FF2B5EF4-FFF2-40B4-BE49-F238E27FC236}">
                <a16:creationId xmlns:a16="http://schemas.microsoft.com/office/drawing/2014/main" id="{95902E9C-68AF-41CE-A3DF-FCA2C95F6240}"/>
              </a:ext>
            </a:extLst>
          </p:cNvPr>
          <p:cNvGrpSpPr/>
          <p:nvPr/>
        </p:nvGrpSpPr>
        <p:grpSpPr>
          <a:xfrm>
            <a:off x="357570" y="1236376"/>
            <a:ext cx="11232239" cy="5342716"/>
            <a:chOff x="357570" y="1236376"/>
            <a:chExt cx="11232239" cy="5342716"/>
          </a:xfrm>
        </p:grpSpPr>
        <p:graphicFrame>
          <p:nvGraphicFramePr>
            <p:cNvPr id="19" name="Chart 18">
              <a:extLst>
                <a:ext uri="{FF2B5EF4-FFF2-40B4-BE49-F238E27FC236}">
                  <a16:creationId xmlns:a16="http://schemas.microsoft.com/office/drawing/2014/main" id="{9BF2996E-1C0C-4D49-9EDC-6DA3296215E7}"/>
                </a:ext>
              </a:extLst>
            </p:cNvPr>
            <p:cNvGraphicFramePr>
              <a:graphicFrameLocks/>
            </p:cNvGraphicFramePr>
            <p:nvPr>
              <p:extLst>
                <p:ext uri="{D42A27DB-BD31-4B8C-83A1-F6EECF244321}">
                  <p14:modId xmlns:p14="http://schemas.microsoft.com/office/powerpoint/2010/main" val="3929411534"/>
                </p:ext>
              </p:extLst>
            </p:nvPr>
          </p:nvGraphicFramePr>
          <p:xfrm>
            <a:off x="609600" y="1236376"/>
            <a:ext cx="10980209" cy="5132916"/>
          </p:xfrm>
          <a:graphic>
            <a:graphicData uri="http://schemas.openxmlformats.org/drawingml/2006/chart">
              <c:chart xmlns:c="http://schemas.openxmlformats.org/drawingml/2006/chart" xmlns:r="http://schemas.openxmlformats.org/officeDocument/2006/relationships" r:id="rId3"/>
            </a:graphicData>
          </a:graphic>
        </p:graphicFrame>
        <p:sp>
          <p:nvSpPr>
            <p:cNvPr id="21" name="Oval 20">
              <a:extLst>
                <a:ext uri="{FF2B5EF4-FFF2-40B4-BE49-F238E27FC236}">
                  <a16:creationId xmlns:a16="http://schemas.microsoft.com/office/drawing/2014/main" id="{A82A3C2D-2965-4CA8-A16C-65B9EB79BC99}"/>
                </a:ext>
              </a:extLst>
            </p:cNvPr>
            <p:cNvSpPr/>
            <p:nvPr/>
          </p:nvSpPr>
          <p:spPr>
            <a:xfrm>
              <a:off x="5266592" y="3958071"/>
              <a:ext cx="1046285" cy="599757"/>
            </a:xfrm>
            <a:prstGeom prst="ellipse">
              <a:avLst/>
            </a:prstGeom>
            <a:solidFill>
              <a:srgbClr val="FD9208">
                <a:alpha val="50196"/>
              </a:srgb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dirty="0">
                  <a:solidFill>
                    <a:schemeClr val="bg2"/>
                  </a:solidFill>
                  <a:latin typeface="+mj-lt"/>
                </a:rPr>
                <a:t>Client 2LM</a:t>
              </a:r>
            </a:p>
          </p:txBody>
        </p:sp>
        <p:sp>
          <p:nvSpPr>
            <p:cNvPr id="22" name="Oval 21">
              <a:extLst>
                <a:ext uri="{FF2B5EF4-FFF2-40B4-BE49-F238E27FC236}">
                  <a16:creationId xmlns:a16="http://schemas.microsoft.com/office/drawing/2014/main" id="{770F8E73-71DC-46FC-8E9A-4908195E1527}"/>
                </a:ext>
              </a:extLst>
            </p:cNvPr>
            <p:cNvSpPr/>
            <p:nvPr/>
          </p:nvSpPr>
          <p:spPr>
            <a:xfrm>
              <a:off x="1429718" y="2304891"/>
              <a:ext cx="1668469" cy="599757"/>
            </a:xfrm>
            <a:prstGeom prst="ellipse">
              <a:avLst/>
            </a:prstGeom>
            <a:solidFill>
              <a:srgbClr val="FD9208">
                <a:alpha val="50196"/>
              </a:srgb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dirty="0">
                  <a:solidFill>
                    <a:schemeClr val="bg2"/>
                  </a:solidFill>
                  <a:latin typeface="+mj-lt"/>
                </a:rPr>
                <a:t>DL inference</a:t>
              </a:r>
            </a:p>
          </p:txBody>
        </p:sp>
        <p:sp>
          <p:nvSpPr>
            <p:cNvPr id="23" name="Oval 22">
              <a:extLst>
                <a:ext uri="{FF2B5EF4-FFF2-40B4-BE49-F238E27FC236}">
                  <a16:creationId xmlns:a16="http://schemas.microsoft.com/office/drawing/2014/main" id="{865AEB09-B4D3-4DEA-B0E7-C677406E63FF}"/>
                </a:ext>
              </a:extLst>
            </p:cNvPr>
            <p:cNvSpPr/>
            <p:nvPr/>
          </p:nvSpPr>
          <p:spPr>
            <a:xfrm>
              <a:off x="3222316" y="3802834"/>
              <a:ext cx="1427519" cy="599757"/>
            </a:xfrm>
            <a:prstGeom prst="ellipse">
              <a:avLst/>
            </a:prstGeom>
            <a:solidFill>
              <a:srgbClr val="FD9208">
                <a:alpha val="50196"/>
              </a:srgb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dirty="0">
                  <a:solidFill>
                    <a:schemeClr val="bg2"/>
                  </a:solidFill>
                  <a:latin typeface="+mj-lt"/>
                </a:rPr>
                <a:t>3D int GFX</a:t>
              </a:r>
            </a:p>
          </p:txBody>
        </p:sp>
        <p:sp>
          <p:nvSpPr>
            <p:cNvPr id="24" name="Oval 23">
              <a:extLst>
                <a:ext uri="{FF2B5EF4-FFF2-40B4-BE49-F238E27FC236}">
                  <a16:creationId xmlns:a16="http://schemas.microsoft.com/office/drawing/2014/main" id="{3E67DF8D-8693-4E3A-9833-08E7C90BE147}"/>
                </a:ext>
              </a:extLst>
            </p:cNvPr>
            <p:cNvSpPr/>
            <p:nvPr/>
          </p:nvSpPr>
          <p:spPr>
            <a:xfrm>
              <a:off x="3597008" y="3269287"/>
              <a:ext cx="1528148" cy="599757"/>
            </a:xfrm>
            <a:prstGeom prst="ellipse">
              <a:avLst/>
            </a:prstGeom>
            <a:solidFill>
              <a:srgbClr val="FD9208">
                <a:alpha val="50196"/>
              </a:srgb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dirty="0">
                  <a:solidFill>
                    <a:schemeClr val="bg2"/>
                  </a:solidFill>
                  <a:latin typeface="+mj-lt"/>
                </a:rPr>
                <a:t>3D discrete GFX</a:t>
              </a:r>
            </a:p>
          </p:txBody>
        </p:sp>
        <p:sp>
          <p:nvSpPr>
            <p:cNvPr id="25" name="Oval 24">
              <a:extLst>
                <a:ext uri="{FF2B5EF4-FFF2-40B4-BE49-F238E27FC236}">
                  <a16:creationId xmlns:a16="http://schemas.microsoft.com/office/drawing/2014/main" id="{8B814F51-7EF9-4F5C-B886-05434030827C}"/>
                </a:ext>
              </a:extLst>
            </p:cNvPr>
            <p:cNvSpPr/>
            <p:nvPr/>
          </p:nvSpPr>
          <p:spPr>
            <a:xfrm>
              <a:off x="6312877" y="2017759"/>
              <a:ext cx="3250223" cy="720282"/>
            </a:xfrm>
            <a:prstGeom prst="ellipse">
              <a:avLst/>
            </a:prstGeom>
            <a:solidFill>
              <a:srgbClr val="FD9208">
                <a:alpha val="50196"/>
              </a:srgb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dirty="0">
                  <a:solidFill>
                    <a:schemeClr val="bg2"/>
                  </a:solidFill>
                  <a:latin typeface="+mj-lt"/>
                </a:rPr>
                <a:t>HPC</a:t>
              </a:r>
            </a:p>
          </p:txBody>
        </p:sp>
        <p:sp>
          <p:nvSpPr>
            <p:cNvPr id="26" name="Oval 25">
              <a:extLst>
                <a:ext uri="{FF2B5EF4-FFF2-40B4-BE49-F238E27FC236}">
                  <a16:creationId xmlns:a16="http://schemas.microsoft.com/office/drawing/2014/main" id="{1515D5CC-5971-4BD5-BB8B-6DF1B3C3BB86}"/>
                </a:ext>
              </a:extLst>
            </p:cNvPr>
            <p:cNvSpPr/>
            <p:nvPr/>
          </p:nvSpPr>
          <p:spPr>
            <a:xfrm>
              <a:off x="1496350" y="2155416"/>
              <a:ext cx="5971250" cy="380363"/>
            </a:xfrm>
            <a:prstGeom prst="ellipse">
              <a:avLst/>
            </a:prstGeom>
            <a:solidFill>
              <a:srgbClr val="FD9208">
                <a:alpha val="50196"/>
              </a:srgb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dirty="0">
                  <a:solidFill>
                    <a:schemeClr val="bg2"/>
                  </a:solidFill>
                  <a:latin typeface="+mj-lt"/>
                </a:rPr>
                <a:t>DL training</a:t>
              </a:r>
            </a:p>
          </p:txBody>
        </p:sp>
        <p:sp>
          <p:nvSpPr>
            <p:cNvPr id="13" name="Oval 12">
              <a:extLst>
                <a:ext uri="{FF2B5EF4-FFF2-40B4-BE49-F238E27FC236}">
                  <a16:creationId xmlns:a16="http://schemas.microsoft.com/office/drawing/2014/main" id="{8E8C64F2-A4BC-455D-89A9-97F64C7F12F3}"/>
                </a:ext>
              </a:extLst>
            </p:cNvPr>
            <p:cNvSpPr/>
            <p:nvPr/>
          </p:nvSpPr>
          <p:spPr>
            <a:xfrm>
              <a:off x="6296087" y="3115486"/>
              <a:ext cx="3267013" cy="380363"/>
            </a:xfrm>
            <a:prstGeom prst="ellipse">
              <a:avLst/>
            </a:prstGeom>
            <a:solidFill>
              <a:srgbClr val="FD9208">
                <a:alpha val="50196"/>
              </a:srgb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dirty="0">
                  <a:solidFill>
                    <a:schemeClr val="bg2"/>
                  </a:solidFill>
                  <a:latin typeface="+mj-lt"/>
                </a:rPr>
                <a:t>DL training</a:t>
              </a:r>
            </a:p>
          </p:txBody>
        </p:sp>
        <p:sp>
          <p:nvSpPr>
            <p:cNvPr id="2" name="TextBox 1">
              <a:extLst>
                <a:ext uri="{FF2B5EF4-FFF2-40B4-BE49-F238E27FC236}">
                  <a16:creationId xmlns:a16="http://schemas.microsoft.com/office/drawing/2014/main" id="{5DB29A0B-4F42-474F-A13F-C41B866936A8}"/>
                </a:ext>
              </a:extLst>
            </p:cNvPr>
            <p:cNvSpPr txBox="1"/>
            <p:nvPr/>
          </p:nvSpPr>
          <p:spPr>
            <a:xfrm>
              <a:off x="357570" y="1406410"/>
              <a:ext cx="914400" cy="914400"/>
            </a:xfrm>
            <a:prstGeom prst="rect">
              <a:avLst/>
            </a:prstGeom>
            <a:noFill/>
          </p:spPr>
          <p:txBody>
            <a:bodyPr wrap="none" rtlCol="0" anchor="ctr">
              <a:noAutofit/>
            </a:bodyPr>
            <a:lstStyle/>
            <a:p>
              <a:pPr algn="ctr"/>
              <a:r>
                <a:rPr lang="en-US" sz="1600" spc="100" dirty="0">
                  <a:solidFill>
                    <a:schemeClr val="bg1"/>
                  </a:solidFill>
                </a:rPr>
                <a:t>BW</a:t>
              </a:r>
            </a:p>
          </p:txBody>
        </p:sp>
        <p:sp>
          <p:nvSpPr>
            <p:cNvPr id="15" name="TextBox 14">
              <a:extLst>
                <a:ext uri="{FF2B5EF4-FFF2-40B4-BE49-F238E27FC236}">
                  <a16:creationId xmlns:a16="http://schemas.microsoft.com/office/drawing/2014/main" id="{495B3F9C-CEFB-45E0-B26D-195D1AB2943E}"/>
                </a:ext>
              </a:extLst>
            </p:cNvPr>
            <p:cNvSpPr txBox="1"/>
            <p:nvPr/>
          </p:nvSpPr>
          <p:spPr>
            <a:xfrm>
              <a:off x="9944100" y="5664692"/>
              <a:ext cx="914400" cy="914400"/>
            </a:xfrm>
            <a:prstGeom prst="rect">
              <a:avLst/>
            </a:prstGeom>
            <a:noFill/>
          </p:spPr>
          <p:txBody>
            <a:bodyPr wrap="none" rtlCol="0" anchor="ctr">
              <a:noAutofit/>
            </a:bodyPr>
            <a:lstStyle/>
            <a:p>
              <a:pPr algn="ctr"/>
              <a:r>
                <a:rPr lang="en-US" sz="1600" spc="100" dirty="0">
                  <a:solidFill>
                    <a:schemeClr val="bg1"/>
                  </a:solidFill>
                </a:rPr>
                <a:t>capacity</a:t>
              </a:r>
            </a:p>
          </p:txBody>
        </p:sp>
        <p:sp>
          <p:nvSpPr>
            <p:cNvPr id="16" name="TextBox 15">
              <a:extLst>
                <a:ext uri="{FF2B5EF4-FFF2-40B4-BE49-F238E27FC236}">
                  <a16:creationId xmlns:a16="http://schemas.microsoft.com/office/drawing/2014/main" id="{E197F151-70C7-45AA-B5BD-9040F63C06E8}"/>
                </a:ext>
              </a:extLst>
            </p:cNvPr>
            <p:cNvSpPr txBox="1"/>
            <p:nvPr/>
          </p:nvSpPr>
          <p:spPr>
            <a:xfrm flipH="1">
              <a:off x="10847522" y="2576929"/>
              <a:ext cx="114300" cy="914400"/>
            </a:xfrm>
            <a:prstGeom prst="rect">
              <a:avLst/>
            </a:prstGeom>
            <a:noFill/>
          </p:spPr>
          <p:txBody>
            <a:bodyPr wrap="none" rtlCol="0" anchor="ctr">
              <a:noAutofit/>
            </a:bodyPr>
            <a:lstStyle/>
            <a:p>
              <a:pPr algn="ctr"/>
              <a:r>
                <a:rPr lang="en-US" sz="1600" spc="100" dirty="0">
                  <a:solidFill>
                    <a:schemeClr val="bg1"/>
                  </a:solidFill>
                </a:rPr>
                <a:t>Capacity is function of</a:t>
              </a:r>
            </a:p>
            <a:p>
              <a:pPr algn="ctr"/>
              <a:r>
                <a:rPr lang="en-US" sz="1600" spc="100" dirty="0">
                  <a:solidFill>
                    <a:schemeClr val="bg1"/>
                  </a:solidFill>
                </a:rPr>
                <a:t>compute assumption</a:t>
              </a:r>
            </a:p>
            <a:p>
              <a:pPr algn="ctr"/>
              <a:r>
                <a:rPr lang="en-US" sz="1600" spc="100" dirty="0">
                  <a:solidFill>
                    <a:schemeClr val="bg1"/>
                  </a:solidFill>
                </a:rPr>
                <a:t>Need to fill machine</a:t>
              </a:r>
            </a:p>
          </p:txBody>
        </p:sp>
      </p:grpSp>
    </p:spTree>
    <p:extLst>
      <p:ext uri="{BB962C8B-B14F-4D97-AF65-F5344CB8AC3E}">
        <p14:creationId xmlns:p14="http://schemas.microsoft.com/office/powerpoint/2010/main" val="242533691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1C259-5E78-46D6-A863-67503FC1A3FB}"/>
              </a:ext>
            </a:extLst>
          </p:cNvPr>
          <p:cNvSpPr>
            <a:spLocks noGrp="1"/>
          </p:cNvSpPr>
          <p:nvPr>
            <p:ph type="body" sz="quarter" idx="10"/>
          </p:nvPr>
        </p:nvSpPr>
        <p:spPr/>
        <p:txBody>
          <a:bodyPr/>
          <a:lstStyle/>
          <a:p>
            <a:r>
              <a:rPr lang="en-US" dirty="0"/>
              <a:t>Slowing scaling trend for logic and memory</a:t>
            </a:r>
          </a:p>
          <a:p>
            <a:r>
              <a:rPr lang="en-US" dirty="0"/>
              <a:t>Rise of accelerators</a:t>
            </a:r>
          </a:p>
          <a:p>
            <a:r>
              <a:rPr lang="en-US" dirty="0"/>
              <a:t>Range of DL architectures and workloads</a:t>
            </a:r>
          </a:p>
          <a:p>
            <a:pPr lvl="1"/>
            <a:r>
              <a:rPr lang="en-US" dirty="0">
                <a:latin typeface="+mj-lt"/>
              </a:rPr>
              <a:t>Inference, training, HPC/DL</a:t>
            </a:r>
          </a:p>
          <a:p>
            <a:r>
              <a:rPr lang="en-US" dirty="0"/>
              <a:t>Range of memory requirements</a:t>
            </a:r>
          </a:p>
          <a:p>
            <a:r>
              <a:rPr lang="en-US" dirty="0"/>
              <a:t>Range of memory solutions</a:t>
            </a:r>
          </a:p>
          <a:p>
            <a:endParaRPr lang="en-US" dirty="0"/>
          </a:p>
        </p:txBody>
      </p:sp>
      <p:sp>
        <p:nvSpPr>
          <p:cNvPr id="3" name="Title 2">
            <a:extLst>
              <a:ext uri="{FF2B5EF4-FFF2-40B4-BE49-F238E27FC236}">
                <a16:creationId xmlns:a16="http://schemas.microsoft.com/office/drawing/2014/main" id="{3A683B4D-2173-49C9-A1B7-7775F19791B9}"/>
              </a:ext>
            </a:extLst>
          </p:cNvPr>
          <p:cNvSpPr>
            <a:spLocks noGrp="1"/>
          </p:cNvSpPr>
          <p:nvPr>
            <p:ph type="title"/>
          </p:nvPr>
        </p:nvSpPr>
        <p:spPr/>
        <p:txBody>
          <a:bodyPr/>
          <a:lstStyle/>
          <a:p>
            <a:r>
              <a:rPr lang="en-US" dirty="0"/>
              <a:t>Physics and Technology Trends</a:t>
            </a:r>
          </a:p>
        </p:txBody>
      </p:sp>
    </p:spTree>
    <p:extLst>
      <p:ext uri="{BB962C8B-B14F-4D97-AF65-F5344CB8AC3E}">
        <p14:creationId xmlns:p14="http://schemas.microsoft.com/office/powerpoint/2010/main" val="15083439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E94D12-AEF2-4691-BFE6-21BAEF484244}"/>
              </a:ext>
            </a:extLst>
          </p:cNvPr>
          <p:cNvSpPr>
            <a:spLocks noGrp="1"/>
          </p:cNvSpPr>
          <p:nvPr>
            <p:ph type="title"/>
          </p:nvPr>
        </p:nvSpPr>
        <p:spPr/>
        <p:txBody>
          <a:bodyPr/>
          <a:lstStyle/>
          <a:p>
            <a:r>
              <a:rPr lang="en-US" dirty="0"/>
              <a:t>Evolution over last 12 months </a:t>
            </a:r>
            <a:r>
              <a:rPr lang="en-US" dirty="0">
                <a:sym typeface="Wingdings" panose="05000000000000000000" pitchFamily="2" charset="2"/>
              </a:rPr>
              <a:t></a:t>
            </a:r>
            <a:r>
              <a:rPr lang="en-US" dirty="0"/>
              <a:t> STCO</a:t>
            </a:r>
          </a:p>
        </p:txBody>
      </p:sp>
      <p:sp>
        <p:nvSpPr>
          <p:cNvPr id="6" name="Rectangle 5">
            <a:extLst>
              <a:ext uri="{FF2B5EF4-FFF2-40B4-BE49-F238E27FC236}">
                <a16:creationId xmlns:a16="http://schemas.microsoft.com/office/drawing/2014/main" id="{427BB21E-4DEF-419C-B244-A1927E3D4AB0}"/>
              </a:ext>
            </a:extLst>
          </p:cNvPr>
          <p:cNvSpPr/>
          <p:nvPr/>
        </p:nvSpPr>
        <p:spPr>
          <a:xfrm>
            <a:off x="1338258" y="3849508"/>
            <a:ext cx="5434010" cy="1010179"/>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latin typeface="+mj-lt"/>
              </a:rPr>
              <a:t>Power Delivery: </a:t>
            </a:r>
          </a:p>
          <a:p>
            <a:pPr algn="ctr"/>
            <a:r>
              <a:rPr lang="en-US" sz="2000" dirty="0">
                <a:latin typeface="+mj-lt"/>
              </a:rPr>
              <a:t>FIVR chiplets, </a:t>
            </a:r>
            <a:r>
              <a:rPr lang="en-US" sz="2000" dirty="0" err="1">
                <a:latin typeface="+mj-lt"/>
              </a:rPr>
              <a:t>GaN</a:t>
            </a:r>
            <a:endParaRPr lang="en-US" sz="2000" dirty="0">
              <a:latin typeface="+mj-lt"/>
            </a:endParaRPr>
          </a:p>
        </p:txBody>
      </p:sp>
      <p:sp>
        <p:nvSpPr>
          <p:cNvPr id="7" name="Rectangle 6">
            <a:extLst>
              <a:ext uri="{FF2B5EF4-FFF2-40B4-BE49-F238E27FC236}">
                <a16:creationId xmlns:a16="http://schemas.microsoft.com/office/drawing/2014/main" id="{A35C0999-1957-4838-BD41-D873A703D653}"/>
              </a:ext>
            </a:extLst>
          </p:cNvPr>
          <p:cNvSpPr/>
          <p:nvPr/>
        </p:nvSpPr>
        <p:spPr>
          <a:xfrm>
            <a:off x="1338258" y="2722204"/>
            <a:ext cx="5434010" cy="1010179"/>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latin typeface="+mj-lt"/>
              </a:rPr>
              <a:t>Tightly Coupled In-Package Memory: </a:t>
            </a:r>
          </a:p>
          <a:p>
            <a:pPr algn="ctr"/>
            <a:r>
              <a:rPr lang="en-US" sz="2000" dirty="0">
                <a:latin typeface="+mj-lt"/>
              </a:rPr>
              <a:t>ADM Roadmap &amp; Requirements</a:t>
            </a:r>
          </a:p>
        </p:txBody>
      </p:sp>
      <p:sp>
        <p:nvSpPr>
          <p:cNvPr id="8" name="Rectangle 7">
            <a:extLst>
              <a:ext uri="{FF2B5EF4-FFF2-40B4-BE49-F238E27FC236}">
                <a16:creationId xmlns:a16="http://schemas.microsoft.com/office/drawing/2014/main" id="{DF13F940-1117-46C1-B1E6-4A3B2B5002C2}"/>
              </a:ext>
            </a:extLst>
          </p:cNvPr>
          <p:cNvSpPr/>
          <p:nvPr/>
        </p:nvSpPr>
        <p:spPr>
          <a:xfrm>
            <a:off x="1338258" y="1594900"/>
            <a:ext cx="5434010" cy="1010179"/>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latin typeface="+mj-lt"/>
              </a:rPr>
              <a:t>3DIC Reference Design and Testchip Proposal: HBI-A and HBI-B</a:t>
            </a:r>
          </a:p>
        </p:txBody>
      </p:sp>
      <p:sp>
        <p:nvSpPr>
          <p:cNvPr id="10" name="Rectangle 9">
            <a:extLst>
              <a:ext uri="{FF2B5EF4-FFF2-40B4-BE49-F238E27FC236}">
                <a16:creationId xmlns:a16="http://schemas.microsoft.com/office/drawing/2014/main" id="{FD83B496-DF08-441D-80DF-98B3CCB4637F}"/>
              </a:ext>
            </a:extLst>
          </p:cNvPr>
          <p:cNvSpPr/>
          <p:nvPr/>
        </p:nvSpPr>
        <p:spPr>
          <a:xfrm>
            <a:off x="1338258" y="4976812"/>
            <a:ext cx="5434010" cy="1010179"/>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latin typeface="+mj-lt"/>
              </a:rPr>
              <a:t>Coop Kickoff &amp; Scope:</a:t>
            </a:r>
          </a:p>
          <a:p>
            <a:pPr algn="ctr"/>
            <a:r>
              <a:rPr lang="en-US" sz="2000" dirty="0">
                <a:latin typeface="+mj-lt"/>
              </a:rPr>
              <a:t>3-5 year pre-roadmap horizon</a:t>
            </a:r>
          </a:p>
        </p:txBody>
      </p:sp>
      <p:sp>
        <p:nvSpPr>
          <p:cNvPr id="11" name="TextBox 10">
            <a:extLst>
              <a:ext uri="{FF2B5EF4-FFF2-40B4-BE49-F238E27FC236}">
                <a16:creationId xmlns:a16="http://schemas.microsoft.com/office/drawing/2014/main" id="{BD22ACFC-9EFA-4D12-888B-83910AD10247}"/>
              </a:ext>
            </a:extLst>
          </p:cNvPr>
          <p:cNvSpPr txBox="1"/>
          <p:nvPr/>
        </p:nvSpPr>
        <p:spPr>
          <a:xfrm>
            <a:off x="61909" y="5351064"/>
            <a:ext cx="1209675" cy="261674"/>
          </a:xfrm>
          <a:prstGeom prst="rect">
            <a:avLst/>
          </a:prstGeom>
          <a:noFill/>
        </p:spPr>
        <p:txBody>
          <a:bodyPr wrap="square" rtlCol="0" anchor="ctr">
            <a:noAutofit/>
          </a:bodyPr>
          <a:lstStyle/>
          <a:p>
            <a:pPr algn="ctr"/>
            <a:r>
              <a:rPr lang="en-US" sz="1800" spc="100" dirty="0">
                <a:solidFill>
                  <a:schemeClr val="bg1"/>
                </a:solidFill>
                <a:latin typeface="+mj-lt"/>
              </a:rPr>
              <a:t>6/2019</a:t>
            </a:r>
          </a:p>
        </p:txBody>
      </p:sp>
      <p:sp>
        <p:nvSpPr>
          <p:cNvPr id="12" name="TextBox 11">
            <a:extLst>
              <a:ext uri="{FF2B5EF4-FFF2-40B4-BE49-F238E27FC236}">
                <a16:creationId xmlns:a16="http://schemas.microsoft.com/office/drawing/2014/main" id="{366DEFE7-E396-4781-9D5E-B79310BF5E10}"/>
              </a:ext>
            </a:extLst>
          </p:cNvPr>
          <p:cNvSpPr txBox="1"/>
          <p:nvPr/>
        </p:nvSpPr>
        <p:spPr>
          <a:xfrm>
            <a:off x="61909" y="4236684"/>
            <a:ext cx="1209675" cy="261674"/>
          </a:xfrm>
          <a:prstGeom prst="rect">
            <a:avLst/>
          </a:prstGeom>
          <a:noFill/>
        </p:spPr>
        <p:txBody>
          <a:bodyPr wrap="square" rtlCol="0" anchor="ctr">
            <a:noAutofit/>
          </a:bodyPr>
          <a:lstStyle/>
          <a:p>
            <a:pPr algn="ctr"/>
            <a:r>
              <a:rPr lang="en-US" sz="1800" spc="100" dirty="0">
                <a:solidFill>
                  <a:schemeClr val="bg1"/>
                </a:solidFill>
                <a:latin typeface="+mj-lt"/>
              </a:rPr>
              <a:t>9/2019</a:t>
            </a:r>
          </a:p>
        </p:txBody>
      </p:sp>
      <p:sp>
        <p:nvSpPr>
          <p:cNvPr id="13" name="TextBox 12">
            <a:extLst>
              <a:ext uri="{FF2B5EF4-FFF2-40B4-BE49-F238E27FC236}">
                <a16:creationId xmlns:a16="http://schemas.microsoft.com/office/drawing/2014/main" id="{60D14B3A-9F65-413C-9FEB-CB2CDCEB5FD4}"/>
              </a:ext>
            </a:extLst>
          </p:cNvPr>
          <p:cNvSpPr txBox="1"/>
          <p:nvPr/>
        </p:nvSpPr>
        <p:spPr>
          <a:xfrm>
            <a:off x="61909" y="3122303"/>
            <a:ext cx="1209675" cy="261674"/>
          </a:xfrm>
          <a:prstGeom prst="rect">
            <a:avLst/>
          </a:prstGeom>
          <a:noFill/>
        </p:spPr>
        <p:txBody>
          <a:bodyPr wrap="square" rtlCol="0" anchor="ctr">
            <a:noAutofit/>
          </a:bodyPr>
          <a:lstStyle/>
          <a:p>
            <a:pPr algn="ctr"/>
            <a:r>
              <a:rPr lang="en-US" sz="1800" spc="100" dirty="0">
                <a:solidFill>
                  <a:schemeClr val="bg1"/>
                </a:solidFill>
                <a:latin typeface="+mj-lt"/>
              </a:rPr>
              <a:t>12/2019</a:t>
            </a:r>
          </a:p>
        </p:txBody>
      </p:sp>
      <p:sp>
        <p:nvSpPr>
          <p:cNvPr id="14" name="TextBox 13">
            <a:extLst>
              <a:ext uri="{FF2B5EF4-FFF2-40B4-BE49-F238E27FC236}">
                <a16:creationId xmlns:a16="http://schemas.microsoft.com/office/drawing/2014/main" id="{808DD36D-A2CA-4AF7-B3BB-ABBF97A290C0}"/>
              </a:ext>
            </a:extLst>
          </p:cNvPr>
          <p:cNvSpPr txBox="1"/>
          <p:nvPr/>
        </p:nvSpPr>
        <p:spPr>
          <a:xfrm>
            <a:off x="61909" y="2007922"/>
            <a:ext cx="1209675" cy="261674"/>
          </a:xfrm>
          <a:prstGeom prst="rect">
            <a:avLst/>
          </a:prstGeom>
          <a:noFill/>
        </p:spPr>
        <p:txBody>
          <a:bodyPr wrap="square" rtlCol="0" anchor="ctr">
            <a:noAutofit/>
          </a:bodyPr>
          <a:lstStyle/>
          <a:p>
            <a:pPr algn="ctr"/>
            <a:r>
              <a:rPr lang="en-US" sz="1800" spc="100" dirty="0">
                <a:solidFill>
                  <a:schemeClr val="bg1"/>
                </a:solidFill>
                <a:latin typeface="+mj-lt"/>
              </a:rPr>
              <a:t>3/2020</a:t>
            </a:r>
          </a:p>
        </p:txBody>
      </p:sp>
      <p:sp>
        <p:nvSpPr>
          <p:cNvPr id="16" name="Right Brace 15">
            <a:extLst>
              <a:ext uri="{FF2B5EF4-FFF2-40B4-BE49-F238E27FC236}">
                <a16:creationId xmlns:a16="http://schemas.microsoft.com/office/drawing/2014/main" id="{63914654-4FD6-493C-BA1B-0530EF375DED}"/>
              </a:ext>
            </a:extLst>
          </p:cNvPr>
          <p:cNvSpPr/>
          <p:nvPr/>
        </p:nvSpPr>
        <p:spPr bwMode="auto">
          <a:xfrm>
            <a:off x="6858006" y="1594900"/>
            <a:ext cx="685794" cy="4392091"/>
          </a:xfrm>
          <a:prstGeom prst="rightBrace">
            <a:avLst>
              <a:gd name="adj1" fmla="val 8333"/>
              <a:gd name="adj2" fmla="val 50000"/>
            </a:avLst>
          </a:prstGeom>
          <a:noFill/>
          <a:ln w="9525" cap="flat" cmpd="sng" algn="ctr">
            <a:solidFill>
              <a:schemeClr val="bg1"/>
            </a:solidFill>
            <a:prstDash val="solid"/>
            <a:round/>
            <a:headEnd type="none" w="med" len="med"/>
            <a:tailEnd type="none" w="med" len="med"/>
          </a:ln>
          <a:effectLst/>
        </p:spPr>
        <p:txBody>
          <a:bodyPr rtlCol="0" anchor="ctr"/>
          <a:lstStyle/>
          <a:p>
            <a:pPr algn="ctr"/>
            <a:endParaRPr lang="en-US">
              <a:latin typeface="+mj-lt"/>
            </a:endParaRPr>
          </a:p>
        </p:txBody>
      </p:sp>
      <p:sp>
        <p:nvSpPr>
          <p:cNvPr id="17" name="Rectangle 16">
            <a:extLst>
              <a:ext uri="{FF2B5EF4-FFF2-40B4-BE49-F238E27FC236}">
                <a16:creationId xmlns:a16="http://schemas.microsoft.com/office/drawing/2014/main" id="{1870FFF1-2BD8-409B-A438-9B75A7CEA162}"/>
              </a:ext>
            </a:extLst>
          </p:cNvPr>
          <p:cNvSpPr/>
          <p:nvPr/>
        </p:nvSpPr>
        <p:spPr>
          <a:xfrm>
            <a:off x="7543799" y="3313729"/>
            <a:ext cx="4460079" cy="1010179"/>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000" dirty="0">
                <a:latin typeface="+mj-lt"/>
              </a:rPr>
              <a:t>3DIC Reference Design and Testchip Roadmap: </a:t>
            </a:r>
          </a:p>
          <a:p>
            <a:pPr algn="ctr"/>
            <a:r>
              <a:rPr lang="en-US" sz="2000" dirty="0">
                <a:latin typeface="+mj-lt"/>
              </a:rPr>
              <a:t>HBI-C for memory stacking</a:t>
            </a:r>
          </a:p>
        </p:txBody>
      </p:sp>
      <p:sp>
        <p:nvSpPr>
          <p:cNvPr id="18" name="TextBox 17">
            <a:extLst>
              <a:ext uri="{FF2B5EF4-FFF2-40B4-BE49-F238E27FC236}">
                <a16:creationId xmlns:a16="http://schemas.microsoft.com/office/drawing/2014/main" id="{C6C2D4B1-BBD3-4F82-A477-3329B34B7429}"/>
              </a:ext>
            </a:extLst>
          </p:cNvPr>
          <p:cNvSpPr txBox="1"/>
          <p:nvPr/>
        </p:nvSpPr>
        <p:spPr>
          <a:xfrm>
            <a:off x="9169001" y="2937686"/>
            <a:ext cx="1209675" cy="261674"/>
          </a:xfrm>
          <a:prstGeom prst="rect">
            <a:avLst/>
          </a:prstGeom>
          <a:noFill/>
        </p:spPr>
        <p:txBody>
          <a:bodyPr wrap="square" rtlCol="0" anchor="ctr">
            <a:noAutofit/>
          </a:bodyPr>
          <a:lstStyle/>
          <a:p>
            <a:pPr algn="ctr"/>
            <a:r>
              <a:rPr lang="en-US" sz="1800" spc="100" dirty="0">
                <a:solidFill>
                  <a:schemeClr val="bg1"/>
                </a:solidFill>
                <a:latin typeface="+mj-lt"/>
              </a:rPr>
              <a:t>Today</a:t>
            </a:r>
          </a:p>
        </p:txBody>
      </p:sp>
      <p:sp>
        <p:nvSpPr>
          <p:cNvPr id="19" name="TextBox 18">
            <a:extLst>
              <a:ext uri="{FF2B5EF4-FFF2-40B4-BE49-F238E27FC236}">
                <a16:creationId xmlns:a16="http://schemas.microsoft.com/office/drawing/2014/main" id="{DA87F8B0-1677-4703-8EC5-E2263A3241C5}"/>
              </a:ext>
            </a:extLst>
          </p:cNvPr>
          <p:cNvSpPr txBox="1"/>
          <p:nvPr/>
        </p:nvSpPr>
        <p:spPr>
          <a:xfrm>
            <a:off x="6546054" y="6281665"/>
            <a:ext cx="5457825" cy="178291"/>
          </a:xfrm>
          <a:prstGeom prst="rect">
            <a:avLst/>
          </a:prstGeom>
          <a:noFill/>
        </p:spPr>
        <p:txBody>
          <a:bodyPr wrap="square" rtlCol="0" anchor="ctr">
            <a:noAutofit/>
          </a:bodyPr>
          <a:lstStyle/>
          <a:p>
            <a:pPr algn="ctr"/>
            <a:r>
              <a:rPr lang="en-US" sz="1800" i="1" spc="100" dirty="0">
                <a:solidFill>
                  <a:schemeClr val="bg1"/>
                </a:solidFill>
                <a:latin typeface="+mj-lt"/>
              </a:rPr>
              <a:t>STCO = System Technology Co-Optimization</a:t>
            </a:r>
          </a:p>
        </p:txBody>
      </p:sp>
    </p:spTree>
    <p:extLst>
      <p:ext uri="{BB962C8B-B14F-4D97-AF65-F5344CB8AC3E}">
        <p14:creationId xmlns:p14="http://schemas.microsoft.com/office/powerpoint/2010/main" val="8042528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4BD3A986-57E9-4129-88E8-1722FD630B38}"/>
              </a:ext>
            </a:extLst>
          </p:cNvPr>
          <p:cNvSpPr/>
          <p:nvPr/>
        </p:nvSpPr>
        <p:spPr>
          <a:xfrm>
            <a:off x="461210" y="5099385"/>
            <a:ext cx="11544300" cy="1066800"/>
          </a:xfrm>
          <a:prstGeom prst="roundRect">
            <a:avLst/>
          </a:prstGeom>
          <a:solidFill>
            <a:schemeClr val="tx1">
              <a:lumMod val="85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600" dirty="0">
                <a:solidFill>
                  <a:schemeClr val="bg1"/>
                </a:solidFill>
                <a:latin typeface="+mj-lt"/>
              </a:rPr>
              <a:t>Proposal</a:t>
            </a:r>
          </a:p>
        </p:txBody>
      </p:sp>
      <p:sp>
        <p:nvSpPr>
          <p:cNvPr id="34" name="Rectangle: Rounded Corners 33">
            <a:extLst>
              <a:ext uri="{FF2B5EF4-FFF2-40B4-BE49-F238E27FC236}">
                <a16:creationId xmlns:a16="http://schemas.microsoft.com/office/drawing/2014/main" id="{3F91C8E5-BDF3-445E-9007-6A25B05682AD}"/>
              </a:ext>
            </a:extLst>
          </p:cNvPr>
          <p:cNvSpPr/>
          <p:nvPr/>
        </p:nvSpPr>
        <p:spPr>
          <a:xfrm>
            <a:off x="461210" y="3856790"/>
            <a:ext cx="11544300" cy="1066800"/>
          </a:xfrm>
          <a:prstGeom prst="roundRect">
            <a:avLst/>
          </a:prstGeom>
          <a:solidFill>
            <a:schemeClr val="tx1">
              <a:lumMod val="85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600" dirty="0">
                <a:solidFill>
                  <a:schemeClr val="bg1"/>
                </a:solidFill>
                <a:latin typeface="+mj-lt"/>
              </a:rPr>
              <a:t>Finding the Optimum Solution</a:t>
            </a:r>
          </a:p>
        </p:txBody>
      </p:sp>
      <p:sp>
        <p:nvSpPr>
          <p:cNvPr id="33" name="Rectangle: Rounded Corners 32">
            <a:extLst>
              <a:ext uri="{FF2B5EF4-FFF2-40B4-BE49-F238E27FC236}">
                <a16:creationId xmlns:a16="http://schemas.microsoft.com/office/drawing/2014/main" id="{E7B384B6-9702-4E08-A45C-1B0073652CBF}"/>
              </a:ext>
            </a:extLst>
          </p:cNvPr>
          <p:cNvSpPr/>
          <p:nvPr/>
        </p:nvSpPr>
        <p:spPr>
          <a:xfrm>
            <a:off x="461210" y="2614195"/>
            <a:ext cx="11544300" cy="1066800"/>
          </a:xfrm>
          <a:prstGeom prst="roundRect">
            <a:avLst/>
          </a:prstGeom>
          <a:solidFill>
            <a:schemeClr val="accent3">
              <a:lumMod val="40000"/>
              <a:lumOff val="60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600" dirty="0">
                <a:solidFill>
                  <a:schemeClr val="bg1"/>
                </a:solidFill>
                <a:latin typeface="+mj-lt"/>
              </a:rPr>
              <a:t>Ingredients</a:t>
            </a:r>
          </a:p>
        </p:txBody>
      </p:sp>
      <p:sp>
        <p:nvSpPr>
          <p:cNvPr id="32" name="Rectangle: Rounded Corners 31">
            <a:extLst>
              <a:ext uri="{FF2B5EF4-FFF2-40B4-BE49-F238E27FC236}">
                <a16:creationId xmlns:a16="http://schemas.microsoft.com/office/drawing/2014/main" id="{2F868E4C-15CC-4109-AA9B-68FC6B67D50A}"/>
              </a:ext>
            </a:extLst>
          </p:cNvPr>
          <p:cNvSpPr/>
          <p:nvPr/>
        </p:nvSpPr>
        <p:spPr>
          <a:xfrm>
            <a:off x="461210" y="1371600"/>
            <a:ext cx="11544300" cy="1066800"/>
          </a:xfrm>
          <a:prstGeom prst="roundRect">
            <a:avLst/>
          </a:prstGeom>
          <a:solidFill>
            <a:schemeClr val="accent3">
              <a:lumMod val="40000"/>
              <a:lumOff val="60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600" dirty="0">
                <a:solidFill>
                  <a:schemeClr val="bg1"/>
                </a:solidFill>
                <a:latin typeface="+mj-lt"/>
              </a:rPr>
              <a:t>Intel Differentiating Opportunity</a:t>
            </a:r>
          </a:p>
        </p:txBody>
      </p:sp>
      <p:sp>
        <p:nvSpPr>
          <p:cNvPr id="3" name="Title 2">
            <a:extLst>
              <a:ext uri="{FF2B5EF4-FFF2-40B4-BE49-F238E27FC236}">
                <a16:creationId xmlns:a16="http://schemas.microsoft.com/office/drawing/2014/main" id="{0A240295-25AD-4D32-A1B5-D54276926F26}"/>
              </a:ext>
            </a:extLst>
          </p:cNvPr>
          <p:cNvSpPr>
            <a:spLocks noGrp="1"/>
          </p:cNvSpPr>
          <p:nvPr>
            <p:ph type="title"/>
          </p:nvPr>
        </p:nvSpPr>
        <p:spPr/>
        <p:txBody>
          <a:bodyPr/>
          <a:lstStyle/>
          <a:p>
            <a:r>
              <a:rPr lang="en-US" dirty="0"/>
              <a:t>Outline</a:t>
            </a:r>
          </a:p>
        </p:txBody>
      </p:sp>
      <p:grpSp>
        <p:nvGrpSpPr>
          <p:cNvPr id="45" name="Group 44">
            <a:extLst>
              <a:ext uri="{FF2B5EF4-FFF2-40B4-BE49-F238E27FC236}">
                <a16:creationId xmlns:a16="http://schemas.microsoft.com/office/drawing/2014/main" id="{D88E62FA-C844-461E-AE14-CAAADF578393}"/>
              </a:ext>
            </a:extLst>
          </p:cNvPr>
          <p:cNvGrpSpPr/>
          <p:nvPr/>
        </p:nvGrpSpPr>
        <p:grpSpPr>
          <a:xfrm>
            <a:off x="3276599" y="1618247"/>
            <a:ext cx="8682226" cy="4309311"/>
            <a:chOff x="3276599" y="1618247"/>
            <a:chExt cx="8682226" cy="4309311"/>
          </a:xfrm>
        </p:grpSpPr>
        <p:sp>
          <p:nvSpPr>
            <p:cNvPr id="4" name="Rectangle 3">
              <a:extLst>
                <a:ext uri="{FF2B5EF4-FFF2-40B4-BE49-F238E27FC236}">
                  <a16:creationId xmlns:a16="http://schemas.microsoft.com/office/drawing/2014/main" id="{DE83B8B4-90EC-46C5-B211-D72DB8542797}"/>
                </a:ext>
              </a:extLst>
            </p:cNvPr>
            <p:cNvSpPr/>
            <p:nvPr/>
          </p:nvSpPr>
          <p:spPr>
            <a:xfrm>
              <a:off x="5751127" y="1618247"/>
              <a:ext cx="3737747"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IDM Advantage through Tightly Coupled Logic/Memory</a:t>
              </a:r>
            </a:p>
          </p:txBody>
        </p:sp>
        <p:grpSp>
          <p:nvGrpSpPr>
            <p:cNvPr id="12" name="Group 11">
              <a:extLst>
                <a:ext uri="{FF2B5EF4-FFF2-40B4-BE49-F238E27FC236}">
                  <a16:creationId xmlns:a16="http://schemas.microsoft.com/office/drawing/2014/main" id="{190766EB-3048-4D61-B126-4B632C11683C}"/>
                </a:ext>
              </a:extLst>
            </p:cNvPr>
            <p:cNvGrpSpPr/>
            <p:nvPr/>
          </p:nvGrpSpPr>
          <p:grpSpPr>
            <a:xfrm>
              <a:off x="3397731" y="2837447"/>
              <a:ext cx="8444539" cy="685800"/>
              <a:chOff x="2400300" y="2837447"/>
              <a:chExt cx="9296400" cy="685800"/>
            </a:xfrm>
          </p:grpSpPr>
          <p:sp>
            <p:nvSpPr>
              <p:cNvPr id="5" name="Rectangle 4">
                <a:extLst>
                  <a:ext uri="{FF2B5EF4-FFF2-40B4-BE49-F238E27FC236}">
                    <a16:creationId xmlns:a16="http://schemas.microsoft.com/office/drawing/2014/main" id="{FE282527-906A-4311-8FDC-9C813C54A688}"/>
                  </a:ext>
                </a:extLst>
              </p:cNvPr>
              <p:cNvSpPr/>
              <p:nvPr/>
            </p:nvSpPr>
            <p:spPr>
              <a:xfrm>
                <a:off x="2400300" y="2837447"/>
                <a:ext cx="41148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In-Package Memory</a:t>
                </a:r>
              </a:p>
            </p:txBody>
          </p:sp>
          <p:sp>
            <p:nvSpPr>
              <p:cNvPr id="6" name="Rectangle 5">
                <a:extLst>
                  <a:ext uri="{FF2B5EF4-FFF2-40B4-BE49-F238E27FC236}">
                    <a16:creationId xmlns:a16="http://schemas.microsoft.com/office/drawing/2014/main" id="{DD50A540-487E-4421-84FB-A7108C17D0E3}"/>
                  </a:ext>
                </a:extLst>
              </p:cNvPr>
              <p:cNvSpPr/>
              <p:nvPr/>
            </p:nvSpPr>
            <p:spPr>
              <a:xfrm>
                <a:off x="7581900" y="2837447"/>
                <a:ext cx="41148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Memory/Logic Integration</a:t>
                </a:r>
              </a:p>
            </p:txBody>
          </p:sp>
        </p:grpSp>
        <p:sp>
          <p:nvSpPr>
            <p:cNvPr id="7" name="Rectangle 6">
              <a:extLst>
                <a:ext uri="{FF2B5EF4-FFF2-40B4-BE49-F238E27FC236}">
                  <a16:creationId xmlns:a16="http://schemas.microsoft.com/office/drawing/2014/main" id="{892370FE-56C2-47B5-BF74-AE1FC8E6A29B}"/>
                </a:ext>
              </a:extLst>
            </p:cNvPr>
            <p:cNvSpPr/>
            <p:nvPr/>
          </p:nvSpPr>
          <p:spPr>
            <a:xfrm>
              <a:off x="5629996" y="4032585"/>
              <a:ext cx="3980008"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System-Technology Co-Optimization</a:t>
              </a:r>
            </a:p>
          </p:txBody>
        </p:sp>
        <p:sp>
          <p:nvSpPr>
            <p:cNvPr id="8" name="Rectangle 7">
              <a:extLst>
                <a:ext uri="{FF2B5EF4-FFF2-40B4-BE49-F238E27FC236}">
                  <a16:creationId xmlns:a16="http://schemas.microsoft.com/office/drawing/2014/main" id="{373FFA6A-77A8-4FA0-A253-DAAFAA329968}"/>
                </a:ext>
              </a:extLst>
            </p:cNvPr>
            <p:cNvSpPr/>
            <p:nvPr/>
          </p:nvSpPr>
          <p:spPr>
            <a:xfrm>
              <a:off x="3276600" y="5239753"/>
              <a:ext cx="3980008"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Accurate/Agile Pathfinding</a:t>
              </a:r>
            </a:p>
            <a:p>
              <a:pPr algn="ctr"/>
              <a:r>
                <a:rPr lang="en-US" sz="1800" dirty="0">
                  <a:latin typeface="+mj-lt"/>
                </a:rPr>
                <a:t>3DIC Reference Design</a:t>
              </a:r>
            </a:p>
          </p:txBody>
        </p:sp>
        <p:cxnSp>
          <p:nvCxnSpPr>
            <p:cNvPr id="17" name="Connector: Elbow 16">
              <a:extLst>
                <a:ext uri="{FF2B5EF4-FFF2-40B4-BE49-F238E27FC236}">
                  <a16:creationId xmlns:a16="http://schemas.microsoft.com/office/drawing/2014/main" id="{E75FD50B-87BC-466B-BE26-EEE118832C57}"/>
                </a:ext>
              </a:extLst>
            </p:cNvPr>
            <p:cNvCxnSpPr>
              <a:stCxn id="4" idx="2"/>
              <a:endCxn id="5" idx="0"/>
            </p:cNvCxnSpPr>
            <p:nvPr/>
          </p:nvCxnSpPr>
          <p:spPr bwMode="auto">
            <a:xfrm rot="5400000">
              <a:off x="6176602" y="1394049"/>
              <a:ext cx="533400" cy="2353396"/>
            </a:xfrm>
            <a:prstGeom prst="bentConnector3">
              <a:avLst/>
            </a:prstGeom>
            <a:noFill/>
            <a:ln w="9525" cap="flat" cmpd="sng" algn="ctr">
              <a:solidFill>
                <a:schemeClr val="bg1"/>
              </a:solidFill>
              <a:prstDash val="solid"/>
              <a:round/>
              <a:headEnd type="none" w="med" len="med"/>
              <a:tailEnd type="triangle"/>
            </a:ln>
            <a:effectLst/>
          </p:spPr>
        </p:cxnSp>
        <p:cxnSp>
          <p:nvCxnSpPr>
            <p:cNvPr id="19" name="Connector: Elbow 18">
              <a:extLst>
                <a:ext uri="{FF2B5EF4-FFF2-40B4-BE49-F238E27FC236}">
                  <a16:creationId xmlns:a16="http://schemas.microsoft.com/office/drawing/2014/main" id="{68959C2E-FF5B-46A1-B894-1CDAC7C7063B}"/>
                </a:ext>
              </a:extLst>
            </p:cNvPr>
            <p:cNvCxnSpPr>
              <a:stCxn id="4" idx="2"/>
              <a:endCxn id="6" idx="0"/>
            </p:cNvCxnSpPr>
            <p:nvPr/>
          </p:nvCxnSpPr>
          <p:spPr bwMode="auto">
            <a:xfrm rot="16200000" flipH="1">
              <a:off x="8529998" y="1394049"/>
              <a:ext cx="533400" cy="2353396"/>
            </a:xfrm>
            <a:prstGeom prst="bentConnector3">
              <a:avLst/>
            </a:prstGeom>
            <a:noFill/>
            <a:ln w="9525" cap="flat" cmpd="sng" algn="ctr">
              <a:solidFill>
                <a:schemeClr val="bg1"/>
              </a:solidFill>
              <a:prstDash val="solid"/>
              <a:round/>
              <a:headEnd type="none" w="med" len="med"/>
              <a:tailEnd type="triangle"/>
            </a:ln>
            <a:effectLst/>
          </p:spPr>
        </p:cxnSp>
        <p:cxnSp>
          <p:nvCxnSpPr>
            <p:cNvPr id="21" name="Connector: Elbow 20">
              <a:extLst>
                <a:ext uri="{FF2B5EF4-FFF2-40B4-BE49-F238E27FC236}">
                  <a16:creationId xmlns:a16="http://schemas.microsoft.com/office/drawing/2014/main" id="{DABF4A7B-870B-482A-B09E-49FDEBE7C622}"/>
                </a:ext>
              </a:extLst>
            </p:cNvPr>
            <p:cNvCxnSpPr>
              <a:stCxn id="5" idx="2"/>
              <a:endCxn id="7" idx="0"/>
            </p:cNvCxnSpPr>
            <p:nvPr/>
          </p:nvCxnSpPr>
          <p:spPr bwMode="auto">
            <a:xfrm rot="16200000" flipH="1">
              <a:off x="6188633" y="2601218"/>
              <a:ext cx="509338" cy="2353395"/>
            </a:xfrm>
            <a:prstGeom prst="bentConnector3">
              <a:avLst>
                <a:gd name="adj1" fmla="val 50000"/>
              </a:avLst>
            </a:prstGeom>
            <a:noFill/>
            <a:ln w="9525" cap="flat" cmpd="sng" algn="ctr">
              <a:solidFill>
                <a:schemeClr val="bg1"/>
              </a:solidFill>
              <a:prstDash val="solid"/>
              <a:round/>
              <a:headEnd type="none" w="med" len="med"/>
              <a:tailEnd type="triangle"/>
            </a:ln>
            <a:effectLst/>
          </p:spPr>
        </p:cxnSp>
        <p:cxnSp>
          <p:nvCxnSpPr>
            <p:cNvPr id="23" name="Connector: Elbow 22">
              <a:extLst>
                <a:ext uri="{FF2B5EF4-FFF2-40B4-BE49-F238E27FC236}">
                  <a16:creationId xmlns:a16="http://schemas.microsoft.com/office/drawing/2014/main" id="{668C25F1-5A92-4C05-88E3-1A30CEA26571}"/>
                </a:ext>
              </a:extLst>
            </p:cNvPr>
            <p:cNvCxnSpPr>
              <a:stCxn id="6" idx="2"/>
              <a:endCxn id="7" idx="0"/>
            </p:cNvCxnSpPr>
            <p:nvPr/>
          </p:nvCxnSpPr>
          <p:spPr bwMode="auto">
            <a:xfrm rot="5400000">
              <a:off x="8542030" y="2601218"/>
              <a:ext cx="509338" cy="2353397"/>
            </a:xfrm>
            <a:prstGeom prst="bentConnector3">
              <a:avLst>
                <a:gd name="adj1" fmla="val 50000"/>
              </a:avLst>
            </a:prstGeom>
            <a:noFill/>
            <a:ln w="9525" cap="flat" cmpd="sng" algn="ctr">
              <a:solidFill>
                <a:schemeClr val="bg1"/>
              </a:solidFill>
              <a:prstDash val="solid"/>
              <a:round/>
              <a:headEnd type="none" w="med" len="med"/>
              <a:tailEnd type="triangle"/>
            </a:ln>
            <a:effectLst/>
          </p:spPr>
        </p:cxnSp>
        <p:cxnSp>
          <p:nvCxnSpPr>
            <p:cNvPr id="25" name="Connector: Elbow 24">
              <a:extLst>
                <a:ext uri="{FF2B5EF4-FFF2-40B4-BE49-F238E27FC236}">
                  <a16:creationId xmlns:a16="http://schemas.microsoft.com/office/drawing/2014/main" id="{31E3CF06-4D90-4793-A5A5-5275A64688A3}"/>
                </a:ext>
              </a:extLst>
            </p:cNvPr>
            <p:cNvCxnSpPr>
              <a:stCxn id="7" idx="2"/>
              <a:endCxn id="8" idx="0"/>
            </p:cNvCxnSpPr>
            <p:nvPr/>
          </p:nvCxnSpPr>
          <p:spPr bwMode="auto">
            <a:xfrm rot="5400000">
              <a:off x="6182618" y="3802371"/>
              <a:ext cx="521368" cy="2353396"/>
            </a:xfrm>
            <a:prstGeom prst="bentConnector3">
              <a:avLst>
                <a:gd name="adj1" fmla="val 50000"/>
              </a:avLst>
            </a:prstGeom>
            <a:noFill/>
            <a:ln w="9525" cap="flat" cmpd="sng" algn="ctr">
              <a:solidFill>
                <a:schemeClr val="bg1"/>
              </a:solidFill>
              <a:prstDash val="solid"/>
              <a:round/>
              <a:headEnd type="none" w="med" len="med"/>
              <a:tailEnd type="triangle"/>
            </a:ln>
            <a:effectLst/>
          </p:spPr>
        </p:cxnSp>
        <p:cxnSp>
          <p:nvCxnSpPr>
            <p:cNvPr id="27" name="Connector: Elbow 26">
              <a:extLst>
                <a:ext uri="{FF2B5EF4-FFF2-40B4-BE49-F238E27FC236}">
                  <a16:creationId xmlns:a16="http://schemas.microsoft.com/office/drawing/2014/main" id="{56CD7D33-EC7C-4018-BC4F-CB3A3FBC3C32}"/>
                </a:ext>
              </a:extLst>
            </p:cNvPr>
            <p:cNvCxnSpPr>
              <a:cxnSpLocks/>
              <a:stCxn id="7" idx="2"/>
            </p:cNvCxnSpPr>
            <p:nvPr/>
          </p:nvCxnSpPr>
          <p:spPr bwMode="auto">
            <a:xfrm rot="16200000" flipH="1">
              <a:off x="8517967" y="3820418"/>
              <a:ext cx="557462" cy="2353396"/>
            </a:xfrm>
            <a:prstGeom prst="bentConnector3">
              <a:avLst>
                <a:gd name="adj1" fmla="val 46403"/>
              </a:avLst>
            </a:prstGeom>
            <a:noFill/>
            <a:ln w="9525" cap="flat" cmpd="sng" algn="ctr">
              <a:solidFill>
                <a:schemeClr val="bg1"/>
              </a:solidFill>
              <a:prstDash val="solid"/>
              <a:round/>
              <a:headEnd type="none" w="med" len="med"/>
              <a:tailEnd type="triangle"/>
            </a:ln>
            <a:effectLst/>
          </p:spPr>
        </p:cxnSp>
        <p:sp>
          <p:nvSpPr>
            <p:cNvPr id="37" name="Rectangle 36">
              <a:extLst>
                <a:ext uri="{FF2B5EF4-FFF2-40B4-BE49-F238E27FC236}">
                  <a16:creationId xmlns:a16="http://schemas.microsoft.com/office/drawing/2014/main" id="{DAC83204-6DE3-4D67-8665-A3D324D81452}"/>
                </a:ext>
              </a:extLst>
            </p:cNvPr>
            <p:cNvSpPr/>
            <p:nvPr/>
          </p:nvSpPr>
          <p:spPr>
            <a:xfrm>
              <a:off x="5751126" y="1618247"/>
              <a:ext cx="3737747"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IDM Advantage through Tightly Coupled Logic/Memory</a:t>
              </a:r>
            </a:p>
          </p:txBody>
        </p:sp>
        <p:grpSp>
          <p:nvGrpSpPr>
            <p:cNvPr id="38" name="Group 37">
              <a:extLst>
                <a:ext uri="{FF2B5EF4-FFF2-40B4-BE49-F238E27FC236}">
                  <a16:creationId xmlns:a16="http://schemas.microsoft.com/office/drawing/2014/main" id="{E2AA057F-92C2-4E94-AC9A-2C110E5EF234}"/>
                </a:ext>
              </a:extLst>
            </p:cNvPr>
            <p:cNvGrpSpPr/>
            <p:nvPr/>
          </p:nvGrpSpPr>
          <p:grpSpPr>
            <a:xfrm>
              <a:off x="3397730" y="2825416"/>
              <a:ext cx="8444539" cy="685800"/>
              <a:chOff x="2400300" y="2837447"/>
              <a:chExt cx="9296400" cy="685800"/>
            </a:xfrm>
          </p:grpSpPr>
          <p:sp>
            <p:nvSpPr>
              <p:cNvPr id="39" name="Rectangle 38">
                <a:extLst>
                  <a:ext uri="{FF2B5EF4-FFF2-40B4-BE49-F238E27FC236}">
                    <a16:creationId xmlns:a16="http://schemas.microsoft.com/office/drawing/2014/main" id="{E0968CB4-37A6-43F7-AD3D-2788B1BB56AF}"/>
                  </a:ext>
                </a:extLst>
              </p:cNvPr>
              <p:cNvSpPr/>
              <p:nvPr/>
            </p:nvSpPr>
            <p:spPr>
              <a:xfrm>
                <a:off x="2400300" y="2837447"/>
                <a:ext cx="41148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Memory</a:t>
                </a:r>
              </a:p>
              <a:p>
                <a:pPr algn="ctr"/>
                <a:r>
                  <a:rPr lang="en-US" sz="1800" dirty="0">
                    <a:latin typeface="+mj-lt"/>
                  </a:rPr>
                  <a:t>Requirements/Technologies</a:t>
                </a:r>
              </a:p>
            </p:txBody>
          </p:sp>
          <p:sp>
            <p:nvSpPr>
              <p:cNvPr id="40" name="Rectangle 39">
                <a:extLst>
                  <a:ext uri="{FF2B5EF4-FFF2-40B4-BE49-F238E27FC236}">
                    <a16:creationId xmlns:a16="http://schemas.microsoft.com/office/drawing/2014/main" id="{F067642B-2037-48B0-9D48-7D486158FB02}"/>
                  </a:ext>
                </a:extLst>
              </p:cNvPr>
              <p:cNvSpPr/>
              <p:nvPr/>
            </p:nvSpPr>
            <p:spPr>
              <a:xfrm>
                <a:off x="7581900" y="2837447"/>
                <a:ext cx="41148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Memory/Logic/Power/Packaging</a:t>
                </a:r>
              </a:p>
              <a:p>
                <a:pPr algn="ctr"/>
                <a:r>
                  <a:rPr lang="en-US" sz="1800" dirty="0">
                    <a:latin typeface="+mj-lt"/>
                  </a:rPr>
                  <a:t>Integration Challenges</a:t>
                </a:r>
              </a:p>
            </p:txBody>
          </p:sp>
        </p:grpSp>
        <p:grpSp>
          <p:nvGrpSpPr>
            <p:cNvPr id="41" name="Group 40">
              <a:extLst>
                <a:ext uri="{FF2B5EF4-FFF2-40B4-BE49-F238E27FC236}">
                  <a16:creationId xmlns:a16="http://schemas.microsoft.com/office/drawing/2014/main" id="{626FA90D-DC37-45A4-B0F8-959620B99C71}"/>
                </a:ext>
              </a:extLst>
            </p:cNvPr>
            <p:cNvGrpSpPr/>
            <p:nvPr/>
          </p:nvGrpSpPr>
          <p:grpSpPr>
            <a:xfrm>
              <a:off x="3276599" y="5239753"/>
              <a:ext cx="8682226" cy="687805"/>
              <a:chOff x="2400300" y="5239753"/>
              <a:chExt cx="9558065" cy="687805"/>
            </a:xfrm>
          </p:grpSpPr>
          <p:sp>
            <p:nvSpPr>
              <p:cNvPr id="42" name="Rectangle 41">
                <a:extLst>
                  <a:ext uri="{FF2B5EF4-FFF2-40B4-BE49-F238E27FC236}">
                    <a16:creationId xmlns:a16="http://schemas.microsoft.com/office/drawing/2014/main" id="{27D40516-B579-4E95-AB47-484C6C6E96C5}"/>
                  </a:ext>
                </a:extLst>
              </p:cNvPr>
              <p:cNvSpPr/>
              <p:nvPr/>
            </p:nvSpPr>
            <p:spPr>
              <a:xfrm>
                <a:off x="2400300" y="5239753"/>
                <a:ext cx="43815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Accurate/Agile Pathfinding</a:t>
                </a:r>
              </a:p>
              <a:p>
                <a:pPr algn="ctr"/>
                <a:r>
                  <a:rPr lang="en-US" sz="1800" dirty="0">
                    <a:latin typeface="+mj-lt"/>
                  </a:rPr>
                  <a:t>3DIC Reference Design</a:t>
                </a:r>
              </a:p>
            </p:txBody>
          </p:sp>
          <p:sp>
            <p:nvSpPr>
              <p:cNvPr id="43" name="Rectangle 42">
                <a:extLst>
                  <a:ext uri="{FF2B5EF4-FFF2-40B4-BE49-F238E27FC236}">
                    <a16:creationId xmlns:a16="http://schemas.microsoft.com/office/drawing/2014/main" id="{972C5932-739F-4319-AF9D-EF628ABA70D2}"/>
                  </a:ext>
                </a:extLst>
              </p:cNvPr>
              <p:cNvSpPr/>
              <p:nvPr/>
            </p:nvSpPr>
            <p:spPr>
              <a:xfrm>
                <a:off x="7576865" y="5241758"/>
                <a:ext cx="43815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Technology Development/Validation</a:t>
                </a:r>
              </a:p>
              <a:p>
                <a:pPr algn="ctr"/>
                <a:r>
                  <a:rPr lang="en-US" sz="1800" dirty="0">
                    <a:latin typeface="+mj-lt"/>
                  </a:rPr>
                  <a:t>3DIC Test Chip</a:t>
                </a:r>
              </a:p>
            </p:txBody>
          </p:sp>
        </p:grpSp>
      </p:grpSp>
    </p:spTree>
    <p:extLst>
      <p:ext uri="{BB962C8B-B14F-4D97-AF65-F5344CB8AC3E}">
        <p14:creationId xmlns:p14="http://schemas.microsoft.com/office/powerpoint/2010/main" val="2810351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2DD8D-BC13-48C8-81C1-AD75369CDC6B}"/>
              </a:ext>
            </a:extLst>
          </p:cNvPr>
          <p:cNvSpPr>
            <a:spLocks noGrp="1"/>
          </p:cNvSpPr>
          <p:nvPr>
            <p:ph type="title"/>
          </p:nvPr>
        </p:nvSpPr>
        <p:spPr>
          <a:xfrm>
            <a:off x="609600" y="114300"/>
            <a:ext cx="11434916" cy="1143000"/>
          </a:xfrm>
        </p:spPr>
        <p:txBody>
          <a:bodyPr/>
          <a:lstStyle/>
          <a:p>
            <a:r>
              <a:rPr lang="en-US" sz="4400" dirty="0"/>
              <a:t>Tightly coupled IPM plays to IDM advantage</a:t>
            </a:r>
          </a:p>
        </p:txBody>
      </p:sp>
      <p:sp>
        <p:nvSpPr>
          <p:cNvPr id="5" name="Text Placeholder 4">
            <a:extLst>
              <a:ext uri="{FF2B5EF4-FFF2-40B4-BE49-F238E27FC236}">
                <a16:creationId xmlns:a16="http://schemas.microsoft.com/office/drawing/2014/main" id="{C04F665C-717E-49B1-B440-2A97DB1FF091}"/>
              </a:ext>
            </a:extLst>
          </p:cNvPr>
          <p:cNvSpPr>
            <a:spLocks noGrp="1"/>
          </p:cNvSpPr>
          <p:nvPr>
            <p:ph type="body" sz="quarter" idx="10"/>
          </p:nvPr>
        </p:nvSpPr>
        <p:spPr>
          <a:xfrm>
            <a:off x="462472" y="5448300"/>
            <a:ext cx="11043728" cy="572351"/>
          </a:xfrm>
        </p:spPr>
        <p:txBody>
          <a:bodyPr/>
          <a:lstStyle/>
          <a:p>
            <a:pPr marL="103287" indent="0">
              <a:buNone/>
            </a:pPr>
            <a:r>
              <a:rPr lang="en-US" sz="2000" dirty="0"/>
              <a:t>An IDM can co-optimize across memory and logic technologies, packaging architectures, power delivery &amp; thermals, test, chiplet partitioning and design </a:t>
            </a:r>
          </a:p>
          <a:p>
            <a:pPr marL="103287" indent="0">
              <a:buNone/>
            </a:pPr>
            <a:r>
              <a:rPr lang="en-US" sz="2000" dirty="0">
                <a:sym typeface="Wingdings" panose="05000000000000000000" pitchFamily="2" charset="2"/>
              </a:rPr>
              <a:t>Benefit  System-Technology Co-optimization, Flexibility, Cost vs Price</a:t>
            </a:r>
            <a:endParaRPr lang="en-US" sz="2000" dirty="0"/>
          </a:p>
        </p:txBody>
      </p:sp>
      <p:graphicFrame>
        <p:nvGraphicFramePr>
          <p:cNvPr id="6" name="Table 6">
            <a:extLst>
              <a:ext uri="{FF2B5EF4-FFF2-40B4-BE49-F238E27FC236}">
                <a16:creationId xmlns:a16="http://schemas.microsoft.com/office/drawing/2014/main" id="{0B0DC199-4286-4ED2-9091-3BE4013D7541}"/>
              </a:ext>
            </a:extLst>
          </p:cNvPr>
          <p:cNvGraphicFramePr>
            <a:graphicFrameLocks noGrp="1"/>
          </p:cNvGraphicFramePr>
          <p:nvPr>
            <p:extLst>
              <p:ext uri="{D42A27DB-BD31-4B8C-83A1-F6EECF244321}">
                <p14:modId xmlns:p14="http://schemas.microsoft.com/office/powerpoint/2010/main" val="2658862664"/>
              </p:ext>
            </p:extLst>
          </p:nvPr>
        </p:nvGraphicFramePr>
        <p:xfrm>
          <a:off x="538145" y="990600"/>
          <a:ext cx="6993774" cy="4389120"/>
        </p:xfrm>
        <a:graphic>
          <a:graphicData uri="http://schemas.openxmlformats.org/drawingml/2006/table">
            <a:tbl>
              <a:tblPr firstRow="1" bandRow="1">
                <a:tableStyleId>{073A0DAA-6AF3-43AB-8588-CEC1D06C72B9}</a:tableStyleId>
              </a:tblPr>
              <a:tblGrid>
                <a:gridCol w="3661467">
                  <a:extLst>
                    <a:ext uri="{9D8B030D-6E8A-4147-A177-3AD203B41FA5}">
                      <a16:colId xmlns:a16="http://schemas.microsoft.com/office/drawing/2014/main" val="2936036674"/>
                    </a:ext>
                  </a:extLst>
                </a:gridCol>
                <a:gridCol w="1194785">
                  <a:extLst>
                    <a:ext uri="{9D8B030D-6E8A-4147-A177-3AD203B41FA5}">
                      <a16:colId xmlns:a16="http://schemas.microsoft.com/office/drawing/2014/main" val="133290740"/>
                    </a:ext>
                  </a:extLst>
                </a:gridCol>
                <a:gridCol w="1059103">
                  <a:extLst>
                    <a:ext uri="{9D8B030D-6E8A-4147-A177-3AD203B41FA5}">
                      <a16:colId xmlns:a16="http://schemas.microsoft.com/office/drawing/2014/main" val="514056035"/>
                    </a:ext>
                  </a:extLst>
                </a:gridCol>
                <a:gridCol w="1078419">
                  <a:extLst>
                    <a:ext uri="{9D8B030D-6E8A-4147-A177-3AD203B41FA5}">
                      <a16:colId xmlns:a16="http://schemas.microsoft.com/office/drawing/2014/main" val="564516881"/>
                    </a:ext>
                  </a:extLst>
                </a:gridCol>
              </a:tblGrid>
              <a:tr h="364908">
                <a:tc>
                  <a:txBody>
                    <a:bodyPr/>
                    <a:lstStyle/>
                    <a:p>
                      <a:endParaRPr lang="en-US" sz="1200" dirty="0"/>
                    </a:p>
                  </a:txBody>
                  <a:tcPr/>
                </a:tc>
                <a:tc>
                  <a:txBody>
                    <a:bodyPr/>
                    <a:lstStyle/>
                    <a:p>
                      <a:pPr algn="ctr"/>
                      <a:r>
                        <a:rPr lang="en-US" sz="1200" dirty="0"/>
                        <a:t>IDM/</a:t>
                      </a:r>
                    </a:p>
                    <a:p>
                      <a:pPr algn="ctr"/>
                      <a:r>
                        <a:rPr lang="en-US" sz="1200" dirty="0"/>
                        <a:t>Intel</a:t>
                      </a:r>
                    </a:p>
                  </a:txBody>
                  <a:tcPr/>
                </a:tc>
                <a:tc>
                  <a:txBody>
                    <a:bodyPr/>
                    <a:lstStyle/>
                    <a:p>
                      <a:pPr algn="ctr"/>
                      <a:r>
                        <a:rPr lang="en-US" sz="1200" dirty="0"/>
                        <a:t>Fabless/ Foundry</a:t>
                      </a:r>
                    </a:p>
                  </a:txBody>
                  <a:tcPr/>
                </a:tc>
                <a:tc>
                  <a:txBody>
                    <a:bodyPr/>
                    <a:lstStyle/>
                    <a:p>
                      <a:pPr algn="ctr"/>
                      <a:r>
                        <a:rPr lang="en-US" sz="1200" dirty="0"/>
                        <a:t>Memory Vendor</a:t>
                      </a:r>
                    </a:p>
                  </a:txBody>
                  <a:tcPr/>
                </a:tc>
                <a:extLst>
                  <a:ext uri="{0D108BD9-81ED-4DB2-BD59-A6C34878D82A}">
                    <a16:rowId xmlns:a16="http://schemas.microsoft.com/office/drawing/2014/main" val="3318796063"/>
                  </a:ext>
                </a:extLst>
              </a:tr>
              <a:tr h="332804">
                <a:tc>
                  <a:txBody>
                    <a:bodyPr/>
                    <a:lstStyle/>
                    <a:p>
                      <a:r>
                        <a:rPr lang="en-US" sz="1200" dirty="0"/>
                        <a:t>In Package Memory Technology (</a:t>
                      </a:r>
                      <a:r>
                        <a:rPr lang="en-US" sz="1200" dirty="0" err="1"/>
                        <a:t>eg</a:t>
                      </a:r>
                      <a:r>
                        <a:rPr lang="en-US" sz="1200" dirty="0"/>
                        <a:t> 1222 ADM)</a:t>
                      </a:r>
                    </a:p>
                  </a:txBody>
                  <a:tcPr/>
                </a:tc>
                <a:tc>
                  <a:txBody>
                    <a:bodyPr/>
                    <a:lstStyle/>
                    <a:p>
                      <a:pPr algn="ct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algn="ctr"/>
                      <a:r>
                        <a:rPr lang="en-US" sz="1800" dirty="0"/>
                        <a:t>?</a:t>
                      </a:r>
                    </a:p>
                  </a:txBody>
                  <a:tcPr/>
                </a:tc>
                <a:tc>
                  <a:txBody>
                    <a:bodyPr/>
                    <a:lstStyle/>
                    <a:p>
                      <a:pPr algn="ctr"/>
                      <a:r>
                        <a:rPr lang="en-US" sz="1800" dirty="0"/>
                        <a:t>?</a:t>
                      </a:r>
                    </a:p>
                  </a:txBody>
                  <a:tcPr/>
                </a:tc>
                <a:extLst>
                  <a:ext uri="{0D108BD9-81ED-4DB2-BD59-A6C34878D82A}">
                    <a16:rowId xmlns:a16="http://schemas.microsoft.com/office/drawing/2014/main" val="3158131553"/>
                  </a:ext>
                </a:extLst>
              </a:tr>
              <a:tr h="510871">
                <a:tc>
                  <a:txBody>
                    <a:bodyPr/>
                    <a:lstStyle/>
                    <a:p>
                      <a:r>
                        <a:rPr lang="en-US" sz="1200" dirty="0"/>
                        <a:t>Advanced Packaging Technologies (</a:t>
                      </a:r>
                      <a:r>
                        <a:rPr lang="en-US" sz="1200" dirty="0" err="1"/>
                        <a:t>eg</a:t>
                      </a:r>
                      <a:r>
                        <a:rPr lang="en-US" sz="1200" dirty="0"/>
                        <a:t>, EMIB, Foveros, ODI, HBI at Intel; SOIC at TSMC, HBI at memory vendor)</a:t>
                      </a:r>
                    </a:p>
                  </a:txBody>
                  <a:tcPr/>
                </a:tc>
                <a:tc>
                  <a:txBody>
                    <a:bodyPr/>
                    <a:lstStyle/>
                    <a:p>
                      <a:pPr algn="ct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algn="ct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algn="ctr"/>
                      <a:r>
                        <a:rPr lang="en-US" sz="1800" dirty="0">
                          <a:solidFill>
                            <a:srgbClr val="00B050"/>
                          </a:solidFill>
                          <a:sym typeface="Wingdings" panose="05000000000000000000" pitchFamily="2" charset="2"/>
                        </a:rPr>
                        <a:t></a:t>
                      </a:r>
                      <a:endParaRPr lang="en-US" sz="1800" dirty="0">
                        <a:solidFill>
                          <a:srgbClr val="00B050"/>
                        </a:solidFill>
                      </a:endParaRPr>
                    </a:p>
                  </a:txBody>
                  <a:tcPr/>
                </a:tc>
                <a:extLst>
                  <a:ext uri="{0D108BD9-81ED-4DB2-BD59-A6C34878D82A}">
                    <a16:rowId xmlns:a16="http://schemas.microsoft.com/office/drawing/2014/main" val="3352128260"/>
                  </a:ext>
                </a:extLst>
              </a:tr>
              <a:tr h="291926">
                <a:tc>
                  <a:txBody>
                    <a:bodyPr/>
                    <a:lstStyle/>
                    <a:p>
                      <a:r>
                        <a:rPr lang="en-US" sz="1200" dirty="0"/>
                        <a:t>Logic Technologies (</a:t>
                      </a:r>
                      <a:r>
                        <a:rPr lang="en-US" sz="1200" dirty="0" err="1"/>
                        <a:t>eg</a:t>
                      </a:r>
                      <a:r>
                        <a:rPr lang="en-US" sz="1200" dirty="0"/>
                        <a:t> 1274, 1276, 1278)</a:t>
                      </a: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panose="05000000000000000000" pitchFamily="2" charset="2"/>
                        </a:rPr>
                        <a:t></a:t>
                      </a:r>
                      <a:endParaRPr lang="en-US" sz="1800" dirty="0">
                        <a:solidFill>
                          <a:srgbClr val="FF0000"/>
                        </a:solidFill>
                      </a:endParaRPr>
                    </a:p>
                  </a:txBody>
                  <a:tcPr/>
                </a:tc>
                <a:extLst>
                  <a:ext uri="{0D108BD9-81ED-4DB2-BD59-A6C34878D82A}">
                    <a16:rowId xmlns:a16="http://schemas.microsoft.com/office/drawing/2014/main" val="4011562285"/>
                  </a:ext>
                </a:extLst>
              </a:tr>
              <a:tr h="332804">
                <a:tc>
                  <a:txBody>
                    <a:bodyPr/>
                    <a:lstStyle/>
                    <a:p>
                      <a:r>
                        <a:rPr lang="en-US" sz="1200" dirty="0"/>
                        <a:t>Power Delivery Technologies (</a:t>
                      </a:r>
                      <a:r>
                        <a:rPr lang="en-US" sz="1200" dirty="0" err="1"/>
                        <a:t>eg</a:t>
                      </a:r>
                      <a:r>
                        <a:rPr lang="en-US" sz="1200" dirty="0"/>
                        <a:t> 1222 FIVR, </a:t>
                      </a:r>
                      <a:r>
                        <a:rPr lang="en-US" sz="1200" dirty="0" err="1"/>
                        <a:t>GaN</a:t>
                      </a:r>
                      <a:r>
                        <a:rPr lang="en-US" sz="1200" dirty="0"/>
                        <a:t>)</a:t>
                      </a: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panose="05000000000000000000" pitchFamily="2" charset="2"/>
                        </a:rPr>
                        <a:t></a:t>
                      </a:r>
                      <a:endParaRPr lang="en-US" sz="1800" dirty="0">
                        <a:solidFill>
                          <a:srgbClr val="FF0000"/>
                        </a:solidFill>
                      </a:endParaRPr>
                    </a:p>
                  </a:txBody>
                  <a:tcPr/>
                </a:tc>
                <a:extLst>
                  <a:ext uri="{0D108BD9-81ED-4DB2-BD59-A6C34878D82A}">
                    <a16:rowId xmlns:a16="http://schemas.microsoft.com/office/drawing/2014/main" val="2426767996"/>
                  </a:ext>
                </a:extLst>
              </a:tr>
              <a:tr h="291926">
                <a:tc>
                  <a:txBody>
                    <a:bodyPr/>
                    <a:lstStyle/>
                    <a:p>
                      <a:r>
                        <a:rPr lang="en-US" sz="1200" dirty="0"/>
                        <a:t>Thermal Solution</a:t>
                      </a: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algn="ct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panose="05000000000000000000" pitchFamily="2" charset="2"/>
                        </a:rPr>
                        <a:t></a:t>
                      </a:r>
                      <a:endParaRPr lang="en-US" sz="1800" dirty="0">
                        <a:solidFill>
                          <a:srgbClr val="FF0000"/>
                        </a:solidFill>
                      </a:endParaRPr>
                    </a:p>
                  </a:txBody>
                  <a:tcPr/>
                </a:tc>
                <a:extLst>
                  <a:ext uri="{0D108BD9-81ED-4DB2-BD59-A6C34878D82A}">
                    <a16:rowId xmlns:a16="http://schemas.microsoft.com/office/drawing/2014/main" val="131428118"/>
                  </a:ext>
                </a:extLst>
              </a:tr>
              <a:tr h="291926">
                <a:tc>
                  <a:txBody>
                    <a:bodyPr/>
                    <a:lstStyle/>
                    <a:p>
                      <a:r>
                        <a:rPr lang="en-US" sz="1200" dirty="0"/>
                        <a:t>Test for known good die (SDX)</a:t>
                      </a: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algn="ctr"/>
                      <a:r>
                        <a:rPr lang="en-US" sz="1800" dirty="0"/>
                        <a:t>?</a:t>
                      </a: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extLst>
                  <a:ext uri="{0D108BD9-81ED-4DB2-BD59-A6C34878D82A}">
                    <a16:rowId xmlns:a16="http://schemas.microsoft.com/office/drawing/2014/main" val="2060120568"/>
                  </a:ext>
                </a:extLst>
              </a:tr>
              <a:tr h="291926">
                <a:tc>
                  <a:txBody>
                    <a:bodyPr/>
                    <a:lstStyle/>
                    <a:p>
                      <a:r>
                        <a:rPr lang="en-US" sz="1200" dirty="0"/>
                        <a:t>Chiplet partitioning and design</a:t>
                      </a: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FF00"/>
                          </a:solidFill>
                          <a:sym typeface="Wingdings" panose="05000000000000000000" pitchFamily="2" charset="2"/>
                        </a:rPr>
                        <a:t></a:t>
                      </a:r>
                      <a:endParaRPr lang="en-US" sz="1800" dirty="0">
                        <a:solidFill>
                          <a:srgbClr val="FFFF0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panose="05000000000000000000" pitchFamily="2" charset="2"/>
                        </a:rPr>
                        <a:t></a:t>
                      </a:r>
                      <a:endParaRPr lang="en-US" sz="1800" dirty="0">
                        <a:solidFill>
                          <a:srgbClr val="FF0000"/>
                        </a:solidFill>
                      </a:endParaRPr>
                    </a:p>
                  </a:txBody>
                  <a:tcPr/>
                </a:tc>
                <a:extLst>
                  <a:ext uri="{0D108BD9-81ED-4DB2-BD59-A6C34878D82A}">
                    <a16:rowId xmlns:a16="http://schemas.microsoft.com/office/drawing/2014/main" val="2986040063"/>
                  </a:ext>
                </a:extLst>
              </a:tr>
              <a:tr h="291926">
                <a:tc>
                  <a:txBody>
                    <a:bodyPr/>
                    <a:lstStyle/>
                    <a:p>
                      <a:r>
                        <a:rPr lang="en-US" sz="1200" dirty="0"/>
                        <a:t>System-Technology Co-optimization</a:t>
                      </a: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panose="05000000000000000000" pitchFamily="2" charset="2"/>
                        </a:rPr>
                        <a:t></a:t>
                      </a:r>
                      <a:endParaRPr lang="en-US" sz="1800" dirty="0">
                        <a:solidFill>
                          <a:srgbClr val="FF0000"/>
                        </a:solidFill>
                      </a:endParaRPr>
                    </a:p>
                  </a:txBody>
                  <a:tcPr/>
                </a:tc>
                <a:extLst>
                  <a:ext uri="{0D108BD9-81ED-4DB2-BD59-A6C34878D82A}">
                    <a16:rowId xmlns:a16="http://schemas.microsoft.com/office/drawing/2014/main" val="2739186242"/>
                  </a:ext>
                </a:extLst>
              </a:tr>
              <a:tr h="291926">
                <a:tc>
                  <a:txBody>
                    <a:bodyPr/>
                    <a:lstStyle/>
                    <a:p>
                      <a:r>
                        <a:rPr lang="en-US" sz="1200" dirty="0"/>
                        <a:t>Flexibility</a:t>
                      </a: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FF00"/>
                          </a:solidFill>
                          <a:sym typeface="Wingdings" panose="05000000000000000000" pitchFamily="2" charset="2"/>
                        </a:rPr>
                        <a:t></a:t>
                      </a:r>
                      <a:endParaRPr lang="en-US" sz="1800" dirty="0">
                        <a:solidFill>
                          <a:srgbClr val="FFFF0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panose="05000000000000000000" pitchFamily="2" charset="2"/>
                        </a:rPr>
                        <a:t></a:t>
                      </a:r>
                      <a:endParaRPr lang="en-US" sz="1800" dirty="0">
                        <a:solidFill>
                          <a:srgbClr val="FF0000"/>
                        </a:solidFill>
                      </a:endParaRPr>
                    </a:p>
                  </a:txBody>
                  <a:tcPr/>
                </a:tc>
                <a:extLst>
                  <a:ext uri="{0D108BD9-81ED-4DB2-BD59-A6C34878D82A}">
                    <a16:rowId xmlns:a16="http://schemas.microsoft.com/office/drawing/2014/main" val="2905945407"/>
                  </a:ext>
                </a:extLst>
              </a:tr>
              <a:tr h="291926">
                <a:tc>
                  <a:txBody>
                    <a:bodyPr/>
                    <a:lstStyle/>
                    <a:p>
                      <a:r>
                        <a:rPr lang="en-US" sz="1200" dirty="0"/>
                        <a:t>Cost vs Price to Intel</a:t>
                      </a: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00B050"/>
                          </a:solidFill>
                          <a:sym typeface="Wingdings" panose="05000000000000000000" pitchFamily="2" charset="2"/>
                        </a:rPr>
                        <a:t></a:t>
                      </a:r>
                      <a:endParaRPr lang="en-US" sz="1800" dirty="0">
                        <a:solidFill>
                          <a:srgbClr val="00B05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panose="05000000000000000000" pitchFamily="2" charset="2"/>
                        </a:rPr>
                        <a:t></a:t>
                      </a:r>
                      <a:endParaRPr lang="en-US" sz="1800" dirty="0">
                        <a:solidFill>
                          <a:srgbClr val="FF0000"/>
                        </a:solidFill>
                      </a:endParaRPr>
                    </a:p>
                  </a:txBody>
                  <a:tcPr/>
                </a:tc>
                <a:tc>
                  <a:txBody>
                    <a:bodyPr/>
                    <a:lstStyle/>
                    <a:p>
                      <a:pPr marL="0" marR="0" lvl="0" indent="0" algn="ctr" defTabSz="668142"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panose="05000000000000000000" pitchFamily="2" charset="2"/>
                        </a:rPr>
                        <a:t></a:t>
                      </a:r>
                      <a:endParaRPr lang="en-US" sz="1800" dirty="0">
                        <a:solidFill>
                          <a:srgbClr val="FF0000"/>
                        </a:solidFill>
                      </a:endParaRPr>
                    </a:p>
                  </a:txBody>
                  <a:tcPr/>
                </a:tc>
                <a:extLst>
                  <a:ext uri="{0D108BD9-81ED-4DB2-BD59-A6C34878D82A}">
                    <a16:rowId xmlns:a16="http://schemas.microsoft.com/office/drawing/2014/main" val="914696104"/>
                  </a:ext>
                </a:extLst>
              </a:tr>
            </a:tbl>
          </a:graphicData>
        </a:graphic>
      </p:graphicFrame>
      <p:pic>
        <p:nvPicPr>
          <p:cNvPr id="2" name="Picture 1">
            <a:extLst>
              <a:ext uri="{FF2B5EF4-FFF2-40B4-BE49-F238E27FC236}">
                <a16:creationId xmlns:a16="http://schemas.microsoft.com/office/drawing/2014/main" id="{A1781B57-ADC6-4188-A7EA-A5D2C25E696A}"/>
              </a:ext>
            </a:extLst>
          </p:cNvPr>
          <p:cNvPicPr>
            <a:picLocks noChangeAspect="1"/>
          </p:cNvPicPr>
          <p:nvPr/>
        </p:nvPicPr>
        <p:blipFill>
          <a:blip r:embed="rId3"/>
          <a:stretch>
            <a:fillRect/>
          </a:stretch>
        </p:blipFill>
        <p:spPr>
          <a:xfrm>
            <a:off x="8003717" y="3281005"/>
            <a:ext cx="3661024" cy="2079462"/>
          </a:xfrm>
          <a:prstGeom prst="rect">
            <a:avLst/>
          </a:prstGeom>
        </p:spPr>
      </p:pic>
      <p:grpSp>
        <p:nvGrpSpPr>
          <p:cNvPr id="7" name="Group 6">
            <a:extLst>
              <a:ext uri="{FF2B5EF4-FFF2-40B4-BE49-F238E27FC236}">
                <a16:creationId xmlns:a16="http://schemas.microsoft.com/office/drawing/2014/main" id="{12956CF5-9958-4B32-A993-C96D9C045ACB}"/>
              </a:ext>
            </a:extLst>
          </p:cNvPr>
          <p:cNvGrpSpPr/>
          <p:nvPr/>
        </p:nvGrpSpPr>
        <p:grpSpPr>
          <a:xfrm>
            <a:off x="8374964" y="1094221"/>
            <a:ext cx="2891762" cy="1925723"/>
            <a:chOff x="8915400" y="3848100"/>
            <a:chExt cx="2891762" cy="1925723"/>
          </a:xfrm>
        </p:grpSpPr>
        <p:pic>
          <p:nvPicPr>
            <p:cNvPr id="13" name="Picture 12">
              <a:extLst>
                <a:ext uri="{FF2B5EF4-FFF2-40B4-BE49-F238E27FC236}">
                  <a16:creationId xmlns:a16="http://schemas.microsoft.com/office/drawing/2014/main" id="{6543090E-04A9-41CE-9AD8-BAC9FA6CBEF9}"/>
                </a:ext>
              </a:extLst>
            </p:cNvPr>
            <p:cNvPicPr>
              <a:picLocks noChangeAspect="1"/>
            </p:cNvPicPr>
            <p:nvPr/>
          </p:nvPicPr>
          <p:blipFill>
            <a:blip r:embed="rId4"/>
            <a:stretch>
              <a:fillRect/>
            </a:stretch>
          </p:blipFill>
          <p:spPr>
            <a:xfrm>
              <a:off x="8915400" y="3848100"/>
              <a:ext cx="2891762" cy="1925723"/>
            </a:xfrm>
            <a:prstGeom prst="rect">
              <a:avLst/>
            </a:prstGeom>
          </p:spPr>
        </p:pic>
        <p:sp>
          <p:nvSpPr>
            <p:cNvPr id="4" name="TextBox 3">
              <a:extLst>
                <a:ext uri="{FF2B5EF4-FFF2-40B4-BE49-F238E27FC236}">
                  <a16:creationId xmlns:a16="http://schemas.microsoft.com/office/drawing/2014/main" id="{4ECD7AFE-DD4D-491B-8128-00C5913D5955}"/>
                </a:ext>
              </a:extLst>
            </p:cNvPr>
            <p:cNvSpPr txBox="1"/>
            <p:nvPr/>
          </p:nvSpPr>
          <p:spPr>
            <a:xfrm>
              <a:off x="9739324" y="3958622"/>
              <a:ext cx="1243913" cy="352352"/>
            </a:xfrm>
            <a:prstGeom prst="rect">
              <a:avLst/>
            </a:prstGeom>
            <a:noFill/>
          </p:spPr>
          <p:txBody>
            <a:bodyPr wrap="square" rtlCol="0" anchor="ctr">
              <a:noAutofit/>
            </a:bodyPr>
            <a:lstStyle/>
            <a:p>
              <a:pPr algn="ctr"/>
              <a:r>
                <a:rPr lang="en-US" sz="1200" spc="100" dirty="0"/>
                <a:t>Lakefield</a:t>
              </a:r>
            </a:p>
            <a:p>
              <a:pPr algn="ctr"/>
              <a:r>
                <a:rPr lang="en-US" sz="1200" spc="100" dirty="0"/>
                <a:t>Foveros</a:t>
              </a:r>
            </a:p>
          </p:txBody>
        </p:sp>
      </p:grpSp>
      <p:sp>
        <p:nvSpPr>
          <p:cNvPr id="9" name="TextBox 8">
            <a:extLst>
              <a:ext uri="{FF2B5EF4-FFF2-40B4-BE49-F238E27FC236}">
                <a16:creationId xmlns:a16="http://schemas.microsoft.com/office/drawing/2014/main" id="{0AE61C99-5FAF-4A1C-8DE9-E0F9D2D7CEE5}"/>
              </a:ext>
            </a:extLst>
          </p:cNvPr>
          <p:cNvSpPr txBox="1"/>
          <p:nvPr/>
        </p:nvSpPr>
        <p:spPr>
          <a:xfrm>
            <a:off x="7848600" y="3242736"/>
            <a:ext cx="4040800" cy="352352"/>
          </a:xfrm>
          <a:prstGeom prst="rect">
            <a:avLst/>
          </a:prstGeom>
          <a:noFill/>
        </p:spPr>
        <p:txBody>
          <a:bodyPr wrap="square" rtlCol="0" anchor="ctr">
            <a:noAutofit/>
          </a:bodyPr>
          <a:lstStyle/>
          <a:p>
            <a:pPr algn="ctr"/>
            <a:r>
              <a:rPr lang="en-US" sz="1200" spc="100" dirty="0"/>
              <a:t>TSMC hybrid bonding memory + logic</a:t>
            </a:r>
          </a:p>
        </p:txBody>
      </p:sp>
    </p:spTree>
    <p:extLst>
      <p:ext uri="{BB962C8B-B14F-4D97-AF65-F5344CB8AC3E}">
        <p14:creationId xmlns:p14="http://schemas.microsoft.com/office/powerpoint/2010/main" val="36058895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BD580-AFAF-45AB-9DEA-F549DD9ED3A4}"/>
              </a:ext>
            </a:extLst>
          </p:cNvPr>
          <p:cNvSpPr>
            <a:spLocks noGrp="1"/>
          </p:cNvSpPr>
          <p:nvPr>
            <p:ph type="body" sz="quarter" idx="10"/>
          </p:nvPr>
        </p:nvSpPr>
        <p:spPr>
          <a:xfrm>
            <a:off x="147706" y="5447622"/>
            <a:ext cx="11896587" cy="845780"/>
          </a:xfrm>
        </p:spPr>
        <p:txBody>
          <a:bodyPr/>
          <a:lstStyle/>
          <a:p>
            <a:pPr marL="103287" indent="0">
              <a:buNone/>
            </a:pPr>
            <a:r>
              <a:rPr lang="en-US" sz="2000" dirty="0"/>
              <a:t>Co-optimization parameters include chiplet partitioning, packaging architectures (ODI, HBI), TSV-RDL-metal stack, MIM, memory array architecture, power delivery, thermal solutions, sort test requirements</a:t>
            </a:r>
          </a:p>
          <a:p>
            <a:pPr marL="103287" indent="0">
              <a:buNone/>
            </a:pPr>
            <a:endParaRPr lang="en-US" sz="2000" dirty="0"/>
          </a:p>
          <a:p>
            <a:pPr marL="103287" indent="0">
              <a:buNone/>
            </a:pPr>
            <a:endParaRPr lang="en-US" sz="2000" dirty="0"/>
          </a:p>
        </p:txBody>
      </p:sp>
      <p:sp>
        <p:nvSpPr>
          <p:cNvPr id="3" name="Title 2">
            <a:extLst>
              <a:ext uri="{FF2B5EF4-FFF2-40B4-BE49-F238E27FC236}">
                <a16:creationId xmlns:a16="http://schemas.microsoft.com/office/drawing/2014/main" id="{2972DD8D-BC13-48C8-81C1-AD75369CDC6B}"/>
              </a:ext>
            </a:extLst>
          </p:cNvPr>
          <p:cNvSpPr>
            <a:spLocks noGrp="1"/>
          </p:cNvSpPr>
          <p:nvPr>
            <p:ph type="title"/>
          </p:nvPr>
        </p:nvSpPr>
        <p:spPr/>
        <p:txBody>
          <a:bodyPr/>
          <a:lstStyle/>
          <a:p>
            <a:r>
              <a:rPr lang="en-US" dirty="0"/>
              <a:t>STCO: Areas for Improvement for IPM</a:t>
            </a:r>
          </a:p>
        </p:txBody>
      </p:sp>
      <p:pic>
        <p:nvPicPr>
          <p:cNvPr id="4" name="Picture 3">
            <a:extLst>
              <a:ext uri="{FF2B5EF4-FFF2-40B4-BE49-F238E27FC236}">
                <a16:creationId xmlns:a16="http://schemas.microsoft.com/office/drawing/2014/main" id="{83D125BC-94D0-4B7F-92EF-BAB750B84896}"/>
              </a:ext>
            </a:extLst>
          </p:cNvPr>
          <p:cNvPicPr>
            <a:picLocks noChangeAspect="1"/>
          </p:cNvPicPr>
          <p:nvPr/>
        </p:nvPicPr>
        <p:blipFill>
          <a:blip r:embed="rId3">
            <a:alphaModFix amt="62000"/>
          </a:blip>
          <a:stretch>
            <a:fillRect/>
          </a:stretch>
        </p:blipFill>
        <p:spPr>
          <a:xfrm>
            <a:off x="1035005" y="1597829"/>
            <a:ext cx="7100964" cy="3352307"/>
          </a:xfrm>
          <a:prstGeom prst="rect">
            <a:avLst/>
          </a:prstGeom>
          <a:ln>
            <a:solidFill>
              <a:schemeClr val="tx1"/>
            </a:solidFill>
          </a:ln>
        </p:spPr>
      </p:pic>
      <p:sp>
        <p:nvSpPr>
          <p:cNvPr id="6" name="TextBox 5">
            <a:extLst>
              <a:ext uri="{FF2B5EF4-FFF2-40B4-BE49-F238E27FC236}">
                <a16:creationId xmlns:a16="http://schemas.microsoft.com/office/drawing/2014/main" id="{A423F39C-07DD-4547-8876-CB56B0BB456E}"/>
              </a:ext>
            </a:extLst>
          </p:cNvPr>
          <p:cNvSpPr txBox="1"/>
          <p:nvPr/>
        </p:nvSpPr>
        <p:spPr>
          <a:xfrm>
            <a:off x="8502555" y="1539221"/>
            <a:ext cx="3689446" cy="3763866"/>
          </a:xfrm>
          <a:prstGeom prst="rect">
            <a:avLst/>
          </a:prstGeom>
          <a:noFill/>
        </p:spPr>
        <p:txBody>
          <a:bodyPr wrap="square" rtlCol="0" anchor="ctr">
            <a:noAutofit/>
          </a:bodyPr>
          <a:lstStyle/>
          <a:p>
            <a:r>
              <a:rPr lang="en-US" sz="1600" spc="100" dirty="0">
                <a:solidFill>
                  <a:schemeClr val="bg1"/>
                </a:solidFill>
                <a:latin typeface="+mj-lt"/>
              </a:rPr>
              <a:t>Memory capacity erosion due to </a:t>
            </a:r>
          </a:p>
          <a:p>
            <a:pPr marL="285750" indent="-285750">
              <a:buFont typeface="Arial" panose="020B0604020202020204" pitchFamily="34" charset="0"/>
              <a:buChar char="•"/>
            </a:pPr>
            <a:r>
              <a:rPr lang="en-US" sz="1600" spc="100" dirty="0">
                <a:solidFill>
                  <a:schemeClr val="bg1"/>
                </a:solidFill>
                <a:latin typeface="+mj-lt"/>
              </a:rPr>
              <a:t>Top die power delivery TSVs</a:t>
            </a:r>
          </a:p>
          <a:p>
            <a:pPr marL="285750" indent="-285750">
              <a:buFont typeface="Arial" panose="020B0604020202020204" pitchFamily="34" charset="0"/>
              <a:buChar char="•"/>
            </a:pPr>
            <a:r>
              <a:rPr lang="en-US" sz="1600" spc="100" dirty="0">
                <a:solidFill>
                  <a:schemeClr val="bg1"/>
                </a:solidFill>
                <a:latin typeface="+mj-lt"/>
              </a:rPr>
              <a:t>Die-to-die interconnect</a:t>
            </a:r>
          </a:p>
          <a:p>
            <a:pPr marL="285750" indent="-285750">
              <a:buFont typeface="Arial" panose="020B0604020202020204" pitchFamily="34" charset="0"/>
              <a:buChar char="•"/>
            </a:pPr>
            <a:r>
              <a:rPr lang="en-US" sz="1600" spc="100" dirty="0">
                <a:solidFill>
                  <a:schemeClr val="bg1"/>
                </a:solidFill>
                <a:latin typeface="+mj-lt"/>
              </a:rPr>
              <a:t>Top die IO feedthroughs</a:t>
            </a:r>
          </a:p>
          <a:p>
            <a:pPr marL="285750" indent="-285750">
              <a:buFont typeface="Arial" panose="020B0604020202020204" pitchFamily="34" charset="0"/>
              <a:buChar char="•"/>
            </a:pPr>
            <a:r>
              <a:rPr lang="en-US" sz="1600" spc="100" dirty="0">
                <a:solidFill>
                  <a:schemeClr val="bg1"/>
                </a:solidFill>
                <a:latin typeface="+mj-lt"/>
              </a:rPr>
              <a:t>4.5MB/mm2 =&gt; 2MB/mm2</a:t>
            </a:r>
          </a:p>
          <a:p>
            <a:endParaRPr lang="en-US" sz="1600" spc="100" dirty="0">
              <a:solidFill>
                <a:schemeClr val="bg1"/>
              </a:solidFill>
              <a:latin typeface="+mj-lt"/>
            </a:endParaRPr>
          </a:p>
          <a:p>
            <a:r>
              <a:rPr lang="en-US" sz="1600" spc="100" dirty="0">
                <a:solidFill>
                  <a:schemeClr val="bg1"/>
                </a:solidFill>
                <a:latin typeface="+mj-lt"/>
              </a:rPr>
              <a:t>Codependence between</a:t>
            </a:r>
          </a:p>
          <a:p>
            <a:pPr marL="285750" indent="-285750">
              <a:buFont typeface="Arial" panose="020B0604020202020204" pitchFamily="34" charset="0"/>
              <a:buChar char="•"/>
            </a:pPr>
            <a:r>
              <a:rPr lang="en-US" sz="1600" spc="100" dirty="0">
                <a:solidFill>
                  <a:schemeClr val="bg1"/>
                </a:solidFill>
                <a:latin typeface="+mj-lt"/>
              </a:rPr>
              <a:t>Top &amp; bottom die</a:t>
            </a:r>
          </a:p>
          <a:p>
            <a:pPr marL="285750" indent="-285750">
              <a:buFont typeface="Arial" panose="020B0604020202020204" pitchFamily="34" charset="0"/>
              <a:buChar char="•"/>
            </a:pPr>
            <a:r>
              <a:rPr lang="en-US" sz="1600" spc="100" dirty="0">
                <a:solidFill>
                  <a:schemeClr val="bg1"/>
                </a:solidFill>
                <a:latin typeface="+mj-lt"/>
              </a:rPr>
              <a:t>Die &amp; package</a:t>
            </a:r>
          </a:p>
          <a:p>
            <a:pPr marL="285750" indent="-285750">
              <a:buFont typeface="Arial" panose="020B0604020202020204" pitchFamily="34" charset="0"/>
              <a:buChar char="•"/>
            </a:pPr>
            <a:r>
              <a:rPr lang="en-US" sz="1600" spc="100" dirty="0">
                <a:solidFill>
                  <a:schemeClr val="bg1"/>
                </a:solidFill>
                <a:latin typeface="+mj-lt"/>
              </a:rPr>
              <a:t>Hard IPs</a:t>
            </a:r>
          </a:p>
          <a:p>
            <a:endParaRPr lang="en-US" sz="1600" spc="100" dirty="0">
              <a:solidFill>
                <a:schemeClr val="bg1"/>
              </a:solidFill>
              <a:latin typeface="+mj-lt"/>
            </a:endParaRPr>
          </a:p>
          <a:p>
            <a:r>
              <a:rPr lang="en-US" sz="1600" spc="100" dirty="0">
                <a:solidFill>
                  <a:schemeClr val="bg1"/>
                </a:solidFill>
                <a:latin typeface="+mj-lt"/>
              </a:rPr>
              <a:t>Result</a:t>
            </a:r>
          </a:p>
          <a:p>
            <a:pPr marL="285750" indent="-285750">
              <a:buFont typeface="Arial" panose="020B0604020202020204" pitchFamily="34" charset="0"/>
              <a:buChar char="•"/>
            </a:pPr>
            <a:r>
              <a:rPr lang="en-US" sz="1600" spc="100" dirty="0">
                <a:solidFill>
                  <a:schemeClr val="bg1"/>
                </a:solidFill>
                <a:latin typeface="+mj-lt"/>
              </a:rPr>
              <a:t>Brittle floor plans</a:t>
            </a:r>
          </a:p>
          <a:p>
            <a:pPr marL="285750" indent="-285750">
              <a:buFont typeface="Arial" panose="020B0604020202020204" pitchFamily="34" charset="0"/>
              <a:buChar char="•"/>
            </a:pPr>
            <a:r>
              <a:rPr lang="en-US" sz="1600" spc="100" dirty="0">
                <a:solidFill>
                  <a:schemeClr val="bg1"/>
                </a:solidFill>
                <a:latin typeface="+mj-lt"/>
              </a:rPr>
              <a:t>Lower base die utilization</a:t>
            </a:r>
          </a:p>
          <a:p>
            <a:pPr marL="285750" indent="-285750">
              <a:buFont typeface="Arial" panose="020B0604020202020204" pitchFamily="34" charset="0"/>
              <a:buChar char="•"/>
            </a:pPr>
            <a:r>
              <a:rPr lang="en-US" sz="1600" spc="100" dirty="0">
                <a:solidFill>
                  <a:schemeClr val="bg1"/>
                </a:solidFill>
                <a:latin typeface="+mj-lt"/>
              </a:rPr>
              <a:t>Reduced ROI</a:t>
            </a:r>
          </a:p>
          <a:p>
            <a:endParaRPr lang="en-US" sz="1600" spc="100" dirty="0">
              <a:solidFill>
                <a:schemeClr val="bg1"/>
              </a:solidFill>
              <a:latin typeface="+mj-lt"/>
            </a:endParaRPr>
          </a:p>
        </p:txBody>
      </p:sp>
      <p:sp>
        <p:nvSpPr>
          <p:cNvPr id="7" name="Text Placeholder 1">
            <a:extLst>
              <a:ext uri="{FF2B5EF4-FFF2-40B4-BE49-F238E27FC236}">
                <a16:creationId xmlns:a16="http://schemas.microsoft.com/office/drawing/2014/main" id="{BB95E6FB-A0EA-458E-9F0E-9103C1DA7FB8}"/>
              </a:ext>
            </a:extLst>
          </p:cNvPr>
          <p:cNvSpPr txBox="1">
            <a:spLocks/>
          </p:cNvSpPr>
          <p:nvPr/>
        </p:nvSpPr>
        <p:spPr bwMode="auto">
          <a:xfrm>
            <a:off x="672124" y="1277644"/>
            <a:ext cx="3295471" cy="845780"/>
          </a:xfrm>
          <a:prstGeom prst="rect">
            <a:avLst/>
          </a:prstGeom>
          <a:noFill/>
          <a:ln w="9525">
            <a:noFill/>
            <a:miter lim="800000"/>
            <a:headEnd/>
            <a:tailEnd/>
          </a:ln>
          <a:effectLst/>
        </p:spPr>
        <p:txBody>
          <a:bodyPr vert="horz" wrap="square" lIns="80185" tIns="40092" rIns="80185" bIns="40092" numCol="1" anchor="t" anchorCtr="0" compatLnSpc="1">
            <a:prstTxWarp prst="textNoShape">
              <a:avLst/>
            </a:prstTxWarp>
          </a:bodyPr>
          <a:lstStyle>
            <a:lvl1pPr marL="365734" indent="-262447" algn="l" rtl="0" eaLnBrk="1" fontAlgn="base" hangingPunct="1">
              <a:lnSpc>
                <a:spcPct val="95000"/>
              </a:lnSpc>
              <a:spcBef>
                <a:spcPct val="30000"/>
              </a:spcBef>
              <a:spcAft>
                <a:spcPct val="0"/>
              </a:spcAft>
              <a:buClr>
                <a:schemeClr val="bg1"/>
              </a:buClr>
              <a:buSzPct val="100000"/>
              <a:buFont typeface="Arial" panose="020B0604020202020204" pitchFamily="34" charset="0"/>
              <a:buChar char="•"/>
              <a:defRPr sz="3200" baseline="0">
                <a:solidFill>
                  <a:schemeClr val="bg1"/>
                </a:solidFill>
                <a:effectLst/>
                <a:latin typeface="+mj-lt"/>
                <a:ea typeface="Intel Clear" panose="020B0604020203020204" pitchFamily="34" charset="0"/>
                <a:cs typeface="Intel Clear" panose="020B0604020203020204" pitchFamily="34" charset="0"/>
              </a:defRPr>
            </a:lvl1pPr>
            <a:lvl2pPr marL="764061" indent="-262447" algn="l" rtl="0" eaLnBrk="1" fontAlgn="base" hangingPunct="1">
              <a:lnSpc>
                <a:spcPct val="95000"/>
              </a:lnSpc>
              <a:spcBef>
                <a:spcPct val="30000"/>
              </a:spcBef>
              <a:spcAft>
                <a:spcPct val="0"/>
              </a:spcAft>
              <a:buClr>
                <a:schemeClr val="tx1"/>
              </a:buClr>
              <a:buFont typeface="Intel Clear Light" panose="020B0404020203020204" pitchFamily="34" charset="0"/>
              <a:buChar char="-"/>
              <a:defRPr sz="2667">
                <a:solidFill>
                  <a:schemeClr val="bg1"/>
                </a:solidFill>
                <a:effectLst/>
                <a:latin typeface="+mj-lt"/>
                <a:ea typeface="Intel Clear Light" panose="020B0404020203020204" pitchFamily="34" charset="0"/>
                <a:cs typeface="Intel Clear Light" panose="020B0404020203020204" pitchFamily="34" charset="0"/>
              </a:defRPr>
            </a:lvl2pPr>
            <a:lvl3pPr marL="764061" indent="-262447" algn="l" rtl="0" eaLnBrk="1" fontAlgn="base" hangingPunct="1">
              <a:lnSpc>
                <a:spcPct val="95000"/>
              </a:lnSpc>
              <a:spcBef>
                <a:spcPct val="30000"/>
              </a:spcBef>
              <a:spcAft>
                <a:spcPct val="0"/>
              </a:spcAft>
              <a:buClr>
                <a:schemeClr val="tx1"/>
              </a:buClr>
              <a:buFont typeface="Intel Clear Light" panose="020B0404020203020204" pitchFamily="34" charset="0"/>
              <a:buChar char="-"/>
              <a:defRPr sz="2667">
                <a:solidFill>
                  <a:schemeClr val="tx1"/>
                </a:solidFill>
                <a:effectLst/>
                <a:latin typeface="Intel Clear Light" panose="020B0404020203020204" pitchFamily="34" charset="0"/>
                <a:ea typeface="Intel Clear Light" panose="020B0404020203020204" pitchFamily="34" charset="0"/>
                <a:cs typeface="Intel Clear Light" panose="020B0404020203020204" pitchFamily="34" charset="0"/>
              </a:defRPr>
            </a:lvl3pPr>
            <a:lvl4pPr marL="731466" indent="-175157" algn="l" rtl="0" eaLnBrk="1" fontAlgn="base" hangingPunct="1">
              <a:spcBef>
                <a:spcPct val="20000"/>
              </a:spcBef>
              <a:spcAft>
                <a:spcPct val="0"/>
              </a:spcAft>
              <a:buClr>
                <a:schemeClr val="bg1"/>
              </a:buClr>
              <a:buSzPct val="100000"/>
              <a:buFont typeface="Arial" panose="020B0604020202020204" pitchFamily="34" charset="0"/>
              <a:buChar char="•"/>
              <a:defRPr sz="2667" baseline="0">
                <a:solidFill>
                  <a:schemeClr val="bg1"/>
                </a:solidFill>
                <a:effectLst/>
                <a:latin typeface="+mj-lt"/>
                <a:ea typeface="Intel Clear" panose="020B0604020203020204" pitchFamily="34" charset="0"/>
                <a:cs typeface="Intel Clear" panose="020B0604020203020204" pitchFamily="34" charset="0"/>
              </a:defRPr>
            </a:lvl4pPr>
            <a:lvl5pPr marL="929002" indent="0" algn="l" rtl="0" eaLnBrk="1" fontAlgn="base" hangingPunct="1">
              <a:spcBef>
                <a:spcPct val="20000"/>
              </a:spcBef>
              <a:spcAft>
                <a:spcPct val="0"/>
              </a:spcAft>
              <a:buClr>
                <a:schemeClr val="bg1"/>
              </a:buClr>
              <a:buFont typeface="Arial" panose="020B0604020202020204" pitchFamily="34" charset="0"/>
              <a:buNone/>
              <a:defRPr sz="2133" baseline="0">
                <a:solidFill>
                  <a:schemeClr val="bg1"/>
                </a:solidFill>
                <a:effectLst/>
                <a:latin typeface="+mj-lt"/>
                <a:ea typeface="Intel Clear" panose="020B0604020203020204" pitchFamily="34" charset="0"/>
                <a:cs typeface="Intel Clear" panose="020B0604020203020204" pitchFamily="34" charset="0"/>
              </a:defRPr>
            </a:lvl5pPr>
            <a:lvl6pPr marL="1596113"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6pPr>
            <a:lvl7pPr marL="1930185"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7pPr>
            <a:lvl8pPr marL="2264254"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8pPr>
            <a:lvl9pPr marL="2598326" indent="-168197" algn="l" rtl="0" eaLnBrk="1" fontAlgn="base" hangingPunct="1">
              <a:spcBef>
                <a:spcPct val="20000"/>
              </a:spcBef>
              <a:spcAft>
                <a:spcPct val="0"/>
              </a:spcAft>
              <a:buChar char="•"/>
              <a:defRPr sz="1417">
                <a:solidFill>
                  <a:schemeClr val="tx1"/>
                </a:solidFill>
                <a:effectLst>
                  <a:outerShdw blurRad="38100" dist="38100" dir="2700000" algn="tl">
                    <a:srgbClr val="000000"/>
                  </a:outerShdw>
                </a:effectLst>
                <a:latin typeface="Arial" charset="0"/>
                <a:cs typeface="+mn-cs"/>
              </a:defRPr>
            </a:lvl9pPr>
          </a:lstStyle>
          <a:p>
            <a:pPr marL="103287" indent="0" algn="ctr" defTabSz="914400">
              <a:buFont typeface="Arial" panose="020B0604020202020204" pitchFamily="34" charset="0"/>
              <a:buNone/>
            </a:pPr>
            <a:r>
              <a:rPr lang="en-US" sz="2000" kern="0" dirty="0"/>
              <a:t>MTL base die floor plan</a:t>
            </a:r>
          </a:p>
          <a:p>
            <a:pPr marL="103287" indent="0" algn="ctr" defTabSz="914400">
              <a:buFont typeface="Arial" panose="020B0604020202020204" pitchFamily="34" charset="0"/>
              <a:buNone/>
            </a:pPr>
            <a:endParaRPr lang="en-US" sz="2000" kern="0" dirty="0"/>
          </a:p>
          <a:p>
            <a:pPr marL="103287" indent="0" algn="ctr" defTabSz="914400">
              <a:buFont typeface="Arial" panose="020B0604020202020204" pitchFamily="34" charset="0"/>
              <a:buNone/>
            </a:pPr>
            <a:endParaRPr lang="en-US" sz="2000" kern="0" dirty="0"/>
          </a:p>
        </p:txBody>
      </p:sp>
      <p:sp>
        <p:nvSpPr>
          <p:cNvPr id="11" name="Speech Bubble: Rectangle with Corners Rounded 10">
            <a:extLst>
              <a:ext uri="{FF2B5EF4-FFF2-40B4-BE49-F238E27FC236}">
                <a16:creationId xmlns:a16="http://schemas.microsoft.com/office/drawing/2014/main" id="{710CFCDF-B74A-41AB-971D-BF4C25A03578}"/>
              </a:ext>
            </a:extLst>
          </p:cNvPr>
          <p:cNvSpPr/>
          <p:nvPr/>
        </p:nvSpPr>
        <p:spPr>
          <a:xfrm>
            <a:off x="3750052" y="5005399"/>
            <a:ext cx="1577564" cy="297688"/>
          </a:xfrm>
          <a:prstGeom prst="wedgeRoundRectCallout">
            <a:avLst>
              <a:gd name="adj1" fmla="val -13815"/>
              <a:gd name="adj2" fmla="val 48757"/>
              <a:gd name="adj3" fmla="val 16667"/>
            </a:avLst>
          </a:prstGeom>
          <a:solidFill>
            <a:schemeClr val="tx1">
              <a:lumMod val="65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latin typeface="+mj-lt"/>
              </a:rPr>
              <a:t>IO feedthroughs</a:t>
            </a:r>
          </a:p>
        </p:txBody>
      </p:sp>
      <p:sp>
        <p:nvSpPr>
          <p:cNvPr id="12" name="Speech Bubble: Rectangle with Corners Rounded 11">
            <a:extLst>
              <a:ext uri="{FF2B5EF4-FFF2-40B4-BE49-F238E27FC236}">
                <a16:creationId xmlns:a16="http://schemas.microsoft.com/office/drawing/2014/main" id="{1A9C3DE4-C872-43A6-BE88-C9C58A3CAD3F}"/>
              </a:ext>
            </a:extLst>
          </p:cNvPr>
          <p:cNvSpPr/>
          <p:nvPr/>
        </p:nvSpPr>
        <p:spPr>
          <a:xfrm>
            <a:off x="4186353" y="1174939"/>
            <a:ext cx="2375832" cy="422890"/>
          </a:xfrm>
          <a:prstGeom prst="wedgeRoundRectCallout">
            <a:avLst>
              <a:gd name="adj1" fmla="val -13815"/>
              <a:gd name="adj2" fmla="val 48757"/>
              <a:gd name="adj3" fmla="val 16667"/>
            </a:avLst>
          </a:prstGeom>
          <a:solidFill>
            <a:schemeClr val="tx1">
              <a:lumMod val="50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latin typeface="+mj-lt"/>
              </a:rPr>
              <a:t>Die to die interconnect </a:t>
            </a:r>
            <a:r>
              <a:rPr lang="en-US" sz="1400" dirty="0" err="1">
                <a:latin typeface="+mj-lt"/>
              </a:rPr>
              <a:t>microbump</a:t>
            </a:r>
            <a:r>
              <a:rPr lang="en-US" sz="1400" dirty="0">
                <a:latin typeface="+mj-lt"/>
              </a:rPr>
              <a:t> fields</a:t>
            </a:r>
          </a:p>
        </p:txBody>
      </p:sp>
      <p:cxnSp>
        <p:nvCxnSpPr>
          <p:cNvPr id="17" name="Straight Arrow Connector 16">
            <a:extLst>
              <a:ext uri="{FF2B5EF4-FFF2-40B4-BE49-F238E27FC236}">
                <a16:creationId xmlns:a16="http://schemas.microsoft.com/office/drawing/2014/main" id="{F58BF4CD-BA23-41C5-A731-C6D601B12381}"/>
              </a:ext>
            </a:extLst>
          </p:cNvPr>
          <p:cNvCxnSpPr>
            <a:cxnSpLocks/>
          </p:cNvCxnSpPr>
          <p:nvPr/>
        </p:nvCxnSpPr>
        <p:spPr bwMode="auto">
          <a:xfrm flipH="1">
            <a:off x="3967595" y="1597829"/>
            <a:ext cx="571239" cy="949172"/>
          </a:xfrm>
          <a:prstGeom prst="straightConnector1">
            <a:avLst/>
          </a:prstGeom>
          <a:ln w="76200">
            <a:solidFill>
              <a:schemeClr val="bg1">
                <a:lumMod val="50000"/>
                <a:lumOff val="50000"/>
              </a:schemeClr>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23671E54-E612-4693-8397-19BE296F9928}"/>
              </a:ext>
            </a:extLst>
          </p:cNvPr>
          <p:cNvCxnSpPr>
            <a:cxnSpLocks/>
          </p:cNvCxnSpPr>
          <p:nvPr/>
        </p:nvCxnSpPr>
        <p:spPr bwMode="auto">
          <a:xfrm flipH="1">
            <a:off x="3750052" y="3249178"/>
            <a:ext cx="571239" cy="949172"/>
          </a:xfrm>
          <a:prstGeom prst="straightConnector1">
            <a:avLst/>
          </a:prstGeom>
          <a:ln w="76200">
            <a:solidFill>
              <a:schemeClr val="bg1">
                <a:lumMod val="50000"/>
                <a:lumOff val="50000"/>
              </a:schemeClr>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21" name="Straight Arrow Connector 20">
            <a:extLst>
              <a:ext uri="{FF2B5EF4-FFF2-40B4-BE49-F238E27FC236}">
                <a16:creationId xmlns:a16="http://schemas.microsoft.com/office/drawing/2014/main" id="{617C32FF-597A-4555-845E-7D8E9BB77D62}"/>
              </a:ext>
            </a:extLst>
          </p:cNvPr>
          <p:cNvCxnSpPr>
            <a:cxnSpLocks/>
          </p:cNvCxnSpPr>
          <p:nvPr/>
        </p:nvCxnSpPr>
        <p:spPr bwMode="auto">
          <a:xfrm>
            <a:off x="5853239" y="1999523"/>
            <a:ext cx="492628" cy="949172"/>
          </a:xfrm>
          <a:prstGeom prst="straightConnector1">
            <a:avLst/>
          </a:prstGeom>
          <a:ln w="76200">
            <a:solidFill>
              <a:schemeClr val="bg1">
                <a:lumMod val="50000"/>
                <a:lumOff val="50000"/>
              </a:schemeClr>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25" name="Straight Arrow Connector 24">
            <a:extLst>
              <a:ext uri="{FF2B5EF4-FFF2-40B4-BE49-F238E27FC236}">
                <a16:creationId xmlns:a16="http://schemas.microsoft.com/office/drawing/2014/main" id="{F4C4E05D-15F7-4816-8D81-5090FC514579}"/>
              </a:ext>
            </a:extLst>
          </p:cNvPr>
          <p:cNvCxnSpPr>
            <a:cxnSpLocks/>
          </p:cNvCxnSpPr>
          <p:nvPr/>
        </p:nvCxnSpPr>
        <p:spPr bwMode="auto">
          <a:xfrm flipV="1">
            <a:off x="5374269" y="4890131"/>
            <a:ext cx="373224" cy="328445"/>
          </a:xfrm>
          <a:prstGeom prst="straightConnector1">
            <a:avLst/>
          </a:prstGeom>
          <a:ln w="76200">
            <a:solidFill>
              <a:schemeClr val="tx1">
                <a:lumMod val="65000"/>
              </a:schemeClr>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28" name="Straight Arrow Connector 27">
            <a:extLst>
              <a:ext uri="{FF2B5EF4-FFF2-40B4-BE49-F238E27FC236}">
                <a16:creationId xmlns:a16="http://schemas.microsoft.com/office/drawing/2014/main" id="{065A2537-0FD3-4582-B7C7-6EBE5E234523}"/>
              </a:ext>
            </a:extLst>
          </p:cNvPr>
          <p:cNvCxnSpPr>
            <a:cxnSpLocks/>
          </p:cNvCxnSpPr>
          <p:nvPr/>
        </p:nvCxnSpPr>
        <p:spPr bwMode="auto">
          <a:xfrm flipH="1" flipV="1">
            <a:off x="3204637" y="4884869"/>
            <a:ext cx="498762" cy="333707"/>
          </a:xfrm>
          <a:prstGeom prst="straightConnector1">
            <a:avLst/>
          </a:prstGeom>
          <a:ln w="76200">
            <a:solidFill>
              <a:schemeClr val="tx1">
                <a:lumMod val="65000"/>
              </a:schemeClr>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30" name="Straight Arrow Connector 29">
            <a:extLst>
              <a:ext uri="{FF2B5EF4-FFF2-40B4-BE49-F238E27FC236}">
                <a16:creationId xmlns:a16="http://schemas.microsoft.com/office/drawing/2014/main" id="{9A7B5EEE-F4D5-41EA-B69E-AAA75208AD6E}"/>
              </a:ext>
            </a:extLst>
          </p:cNvPr>
          <p:cNvCxnSpPr>
            <a:cxnSpLocks/>
          </p:cNvCxnSpPr>
          <p:nvPr/>
        </p:nvCxnSpPr>
        <p:spPr bwMode="auto">
          <a:xfrm flipV="1">
            <a:off x="5207792" y="1987520"/>
            <a:ext cx="370720" cy="3017879"/>
          </a:xfrm>
          <a:prstGeom prst="straightConnector1">
            <a:avLst/>
          </a:prstGeom>
          <a:ln w="76200">
            <a:solidFill>
              <a:schemeClr val="tx1">
                <a:lumMod val="65000"/>
              </a:schemeClr>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23" name="Speech Bubble: Rectangle with Corners Rounded 22">
            <a:extLst>
              <a:ext uri="{FF2B5EF4-FFF2-40B4-BE49-F238E27FC236}">
                <a16:creationId xmlns:a16="http://schemas.microsoft.com/office/drawing/2014/main" id="{E564D661-4196-4A27-82D4-5C1DF4E4D4C5}"/>
              </a:ext>
            </a:extLst>
          </p:cNvPr>
          <p:cNvSpPr/>
          <p:nvPr/>
        </p:nvSpPr>
        <p:spPr>
          <a:xfrm>
            <a:off x="1629511" y="2764234"/>
            <a:ext cx="1063690" cy="297024"/>
          </a:xfrm>
          <a:prstGeom prst="wedgeRoundRectCallout">
            <a:avLst>
              <a:gd name="adj1" fmla="val -13815"/>
              <a:gd name="adj2" fmla="val 48757"/>
              <a:gd name="adj3" fmla="val 16667"/>
            </a:avLst>
          </a:prstGeom>
          <a:solidFill>
            <a:schemeClr val="accent3"/>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latin typeface="+mj-lt"/>
              </a:rPr>
              <a:t>DLVR TSVs</a:t>
            </a:r>
          </a:p>
        </p:txBody>
      </p:sp>
      <p:sp>
        <p:nvSpPr>
          <p:cNvPr id="24" name="Rectangle 23">
            <a:extLst>
              <a:ext uri="{FF2B5EF4-FFF2-40B4-BE49-F238E27FC236}">
                <a16:creationId xmlns:a16="http://schemas.microsoft.com/office/drawing/2014/main" id="{228720FD-8F31-4F33-A9E1-4FF4F2F91FA7}"/>
              </a:ext>
            </a:extLst>
          </p:cNvPr>
          <p:cNvSpPr/>
          <p:nvPr/>
        </p:nvSpPr>
        <p:spPr>
          <a:xfrm>
            <a:off x="1180240" y="1691228"/>
            <a:ext cx="67145" cy="2346627"/>
          </a:xfrm>
          <a:prstGeom prst="rect">
            <a:avLst/>
          </a:prstGeom>
          <a:solidFill>
            <a:schemeClr val="accent3"/>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err="1"/>
          </a:p>
        </p:txBody>
      </p:sp>
      <p:sp>
        <p:nvSpPr>
          <p:cNvPr id="26" name="Rectangle 25">
            <a:extLst>
              <a:ext uri="{FF2B5EF4-FFF2-40B4-BE49-F238E27FC236}">
                <a16:creationId xmlns:a16="http://schemas.microsoft.com/office/drawing/2014/main" id="{D20FA972-6919-4E02-8462-256FEB4603CD}"/>
              </a:ext>
            </a:extLst>
          </p:cNvPr>
          <p:cNvSpPr/>
          <p:nvPr/>
        </p:nvSpPr>
        <p:spPr>
          <a:xfrm>
            <a:off x="1760915" y="1699320"/>
            <a:ext cx="67145" cy="741392"/>
          </a:xfrm>
          <a:prstGeom prst="rect">
            <a:avLst/>
          </a:prstGeom>
          <a:solidFill>
            <a:schemeClr val="accent3"/>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err="1"/>
          </a:p>
        </p:txBody>
      </p:sp>
      <p:sp>
        <p:nvSpPr>
          <p:cNvPr id="27" name="Rectangle 26">
            <a:extLst>
              <a:ext uri="{FF2B5EF4-FFF2-40B4-BE49-F238E27FC236}">
                <a16:creationId xmlns:a16="http://schemas.microsoft.com/office/drawing/2014/main" id="{5613F0A8-8029-4327-A734-5717E1634F4D}"/>
              </a:ext>
            </a:extLst>
          </p:cNvPr>
          <p:cNvSpPr/>
          <p:nvPr/>
        </p:nvSpPr>
        <p:spPr>
          <a:xfrm>
            <a:off x="2373822" y="1699320"/>
            <a:ext cx="67145" cy="741392"/>
          </a:xfrm>
          <a:prstGeom prst="rect">
            <a:avLst/>
          </a:prstGeom>
          <a:solidFill>
            <a:schemeClr val="accent3"/>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err="1"/>
          </a:p>
        </p:txBody>
      </p:sp>
      <p:sp>
        <p:nvSpPr>
          <p:cNvPr id="29" name="Rectangle 28">
            <a:extLst>
              <a:ext uri="{FF2B5EF4-FFF2-40B4-BE49-F238E27FC236}">
                <a16:creationId xmlns:a16="http://schemas.microsoft.com/office/drawing/2014/main" id="{65D6C24F-6624-458B-8F4D-61962D0BBFAA}"/>
              </a:ext>
            </a:extLst>
          </p:cNvPr>
          <p:cNvSpPr/>
          <p:nvPr/>
        </p:nvSpPr>
        <p:spPr>
          <a:xfrm>
            <a:off x="2978807" y="1699320"/>
            <a:ext cx="67145" cy="741392"/>
          </a:xfrm>
          <a:prstGeom prst="rect">
            <a:avLst/>
          </a:prstGeom>
          <a:solidFill>
            <a:schemeClr val="accent3"/>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err="1"/>
          </a:p>
        </p:txBody>
      </p:sp>
      <p:sp>
        <p:nvSpPr>
          <p:cNvPr id="31" name="Rectangle 30">
            <a:extLst>
              <a:ext uri="{FF2B5EF4-FFF2-40B4-BE49-F238E27FC236}">
                <a16:creationId xmlns:a16="http://schemas.microsoft.com/office/drawing/2014/main" id="{2714C51B-6EDF-4D62-A423-1A4E61FD55D4}"/>
              </a:ext>
            </a:extLst>
          </p:cNvPr>
          <p:cNvSpPr/>
          <p:nvPr/>
        </p:nvSpPr>
        <p:spPr>
          <a:xfrm>
            <a:off x="1768080" y="3289638"/>
            <a:ext cx="67145" cy="741392"/>
          </a:xfrm>
          <a:prstGeom prst="rect">
            <a:avLst/>
          </a:prstGeom>
          <a:solidFill>
            <a:schemeClr val="accent3"/>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err="1"/>
          </a:p>
        </p:txBody>
      </p:sp>
      <p:sp>
        <p:nvSpPr>
          <p:cNvPr id="32" name="Rectangle 31">
            <a:extLst>
              <a:ext uri="{FF2B5EF4-FFF2-40B4-BE49-F238E27FC236}">
                <a16:creationId xmlns:a16="http://schemas.microsoft.com/office/drawing/2014/main" id="{C02A06ED-5A64-49ED-A1F1-73E9FEB8D4B8}"/>
              </a:ext>
            </a:extLst>
          </p:cNvPr>
          <p:cNvSpPr/>
          <p:nvPr/>
        </p:nvSpPr>
        <p:spPr>
          <a:xfrm>
            <a:off x="2380987" y="3289638"/>
            <a:ext cx="67145" cy="741392"/>
          </a:xfrm>
          <a:prstGeom prst="rect">
            <a:avLst/>
          </a:prstGeom>
          <a:solidFill>
            <a:schemeClr val="accent3"/>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err="1"/>
          </a:p>
        </p:txBody>
      </p:sp>
      <p:sp>
        <p:nvSpPr>
          <p:cNvPr id="36" name="Rectangle 35">
            <a:extLst>
              <a:ext uri="{FF2B5EF4-FFF2-40B4-BE49-F238E27FC236}">
                <a16:creationId xmlns:a16="http://schemas.microsoft.com/office/drawing/2014/main" id="{9A3F7900-980E-4B30-98BC-3098831A71D4}"/>
              </a:ext>
            </a:extLst>
          </p:cNvPr>
          <p:cNvSpPr/>
          <p:nvPr/>
        </p:nvSpPr>
        <p:spPr>
          <a:xfrm>
            <a:off x="2985972" y="3289638"/>
            <a:ext cx="67145" cy="741392"/>
          </a:xfrm>
          <a:prstGeom prst="rect">
            <a:avLst/>
          </a:prstGeom>
          <a:solidFill>
            <a:schemeClr val="accent3"/>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err="1"/>
          </a:p>
        </p:txBody>
      </p:sp>
      <p:sp>
        <p:nvSpPr>
          <p:cNvPr id="33" name="TextBox 32">
            <a:extLst>
              <a:ext uri="{FF2B5EF4-FFF2-40B4-BE49-F238E27FC236}">
                <a16:creationId xmlns:a16="http://schemas.microsoft.com/office/drawing/2014/main" id="{77946DEC-974B-4750-88BF-A2D421E12661}"/>
              </a:ext>
            </a:extLst>
          </p:cNvPr>
          <p:cNvSpPr txBox="1"/>
          <p:nvPr/>
        </p:nvSpPr>
        <p:spPr>
          <a:xfrm>
            <a:off x="6546054" y="6281665"/>
            <a:ext cx="5457825" cy="178291"/>
          </a:xfrm>
          <a:prstGeom prst="rect">
            <a:avLst/>
          </a:prstGeom>
          <a:noFill/>
        </p:spPr>
        <p:txBody>
          <a:bodyPr wrap="square" rtlCol="0" anchor="ctr">
            <a:noAutofit/>
          </a:bodyPr>
          <a:lstStyle/>
          <a:p>
            <a:pPr algn="ctr"/>
            <a:r>
              <a:rPr lang="en-US" sz="1800" i="1" spc="100" dirty="0">
                <a:solidFill>
                  <a:schemeClr val="bg1"/>
                </a:solidFill>
                <a:latin typeface="+mj-lt"/>
              </a:rPr>
              <a:t>IPM = In Package Memory</a:t>
            </a:r>
          </a:p>
        </p:txBody>
      </p:sp>
    </p:spTree>
    <p:extLst>
      <p:ext uri="{BB962C8B-B14F-4D97-AF65-F5344CB8AC3E}">
        <p14:creationId xmlns:p14="http://schemas.microsoft.com/office/powerpoint/2010/main" val="41927868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1AA3FE-48A9-4968-8071-53180B74CBCC}"/>
              </a:ext>
            </a:extLst>
          </p:cNvPr>
          <p:cNvSpPr>
            <a:spLocks noGrp="1"/>
          </p:cNvSpPr>
          <p:nvPr>
            <p:ph type="title"/>
          </p:nvPr>
        </p:nvSpPr>
        <p:spPr>
          <a:xfrm>
            <a:off x="609600" y="152400"/>
            <a:ext cx="10972800" cy="1143000"/>
          </a:xfrm>
        </p:spPr>
        <p:txBody>
          <a:bodyPr/>
          <a:lstStyle/>
          <a:p>
            <a:r>
              <a:rPr lang="en-US" sz="4000" dirty="0"/>
              <a:t>Memory Solutions &amp; Workload Mapping</a:t>
            </a:r>
          </a:p>
        </p:txBody>
      </p:sp>
      <p:sp>
        <p:nvSpPr>
          <p:cNvPr id="23" name="TextBox 22">
            <a:extLst>
              <a:ext uri="{FF2B5EF4-FFF2-40B4-BE49-F238E27FC236}">
                <a16:creationId xmlns:a16="http://schemas.microsoft.com/office/drawing/2014/main" id="{087781D8-27FB-4C42-8DA1-5C21F286F612}"/>
              </a:ext>
            </a:extLst>
          </p:cNvPr>
          <p:cNvSpPr txBox="1"/>
          <p:nvPr/>
        </p:nvSpPr>
        <p:spPr>
          <a:xfrm>
            <a:off x="6704397" y="6672259"/>
            <a:ext cx="5367866" cy="212159"/>
          </a:xfrm>
          <a:prstGeom prst="rect">
            <a:avLst/>
          </a:prstGeom>
          <a:noFill/>
        </p:spPr>
        <p:txBody>
          <a:bodyPr wrap="square" rtlCol="0" anchor="ctr">
            <a:noAutofit/>
          </a:bodyPr>
          <a:lstStyle/>
          <a:p>
            <a:pPr algn="ctr"/>
            <a:r>
              <a:rPr lang="en-US" sz="1200" spc="100" dirty="0">
                <a:solidFill>
                  <a:schemeClr val="bg1"/>
                </a:solidFill>
              </a:rPr>
              <a:t>Memory BW, capacity, cost data 7/20: Percy Soto, Kuljit Bains</a:t>
            </a:r>
          </a:p>
        </p:txBody>
      </p:sp>
      <p:grpSp>
        <p:nvGrpSpPr>
          <p:cNvPr id="2" name="Group 1">
            <a:extLst>
              <a:ext uri="{FF2B5EF4-FFF2-40B4-BE49-F238E27FC236}">
                <a16:creationId xmlns:a16="http://schemas.microsoft.com/office/drawing/2014/main" id="{E1CB4C1A-F783-4AFD-B0EC-BCB236BA4AFF}"/>
              </a:ext>
            </a:extLst>
          </p:cNvPr>
          <p:cNvGrpSpPr/>
          <p:nvPr/>
        </p:nvGrpSpPr>
        <p:grpSpPr>
          <a:xfrm>
            <a:off x="571500" y="931373"/>
            <a:ext cx="11507649" cy="4977894"/>
            <a:chOff x="571500" y="931373"/>
            <a:chExt cx="11507649" cy="4977894"/>
          </a:xfrm>
        </p:grpSpPr>
        <p:graphicFrame>
          <p:nvGraphicFramePr>
            <p:cNvPr id="49" name="Chart 48">
              <a:extLst>
                <a:ext uri="{FF2B5EF4-FFF2-40B4-BE49-F238E27FC236}">
                  <a16:creationId xmlns:a16="http://schemas.microsoft.com/office/drawing/2014/main" id="{2DC70AE6-D36E-4DA4-841F-17E5823F9A8E}"/>
                </a:ext>
              </a:extLst>
            </p:cNvPr>
            <p:cNvGraphicFramePr>
              <a:graphicFrameLocks/>
            </p:cNvGraphicFramePr>
            <p:nvPr>
              <p:extLst>
                <p:ext uri="{D42A27DB-BD31-4B8C-83A1-F6EECF244321}">
                  <p14:modId xmlns:p14="http://schemas.microsoft.com/office/powerpoint/2010/main" val="3560578547"/>
                </p:ext>
              </p:extLst>
            </p:nvPr>
          </p:nvGraphicFramePr>
          <p:xfrm>
            <a:off x="571500" y="1295400"/>
            <a:ext cx="10972800" cy="46138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7A377A5-7267-4437-AFA5-36F8F8F758C7}"/>
                </a:ext>
              </a:extLst>
            </p:cNvPr>
            <p:cNvSpPr txBox="1"/>
            <p:nvPr/>
          </p:nvSpPr>
          <p:spPr>
            <a:xfrm>
              <a:off x="7350339" y="3180987"/>
              <a:ext cx="1448475" cy="453154"/>
            </a:xfrm>
            <a:prstGeom prst="rect">
              <a:avLst/>
            </a:prstGeom>
            <a:noFill/>
          </p:spPr>
          <p:txBody>
            <a:bodyPr wrap="square" rtlCol="0" anchor="ctr">
              <a:noAutofit/>
            </a:bodyPr>
            <a:lstStyle/>
            <a:p>
              <a:pPr algn="ctr"/>
              <a:r>
                <a:rPr lang="en-US" sz="1600" spc="100" dirty="0">
                  <a:solidFill>
                    <a:schemeClr val="bg1"/>
                  </a:solidFill>
                </a:rPr>
                <a:t>HBM3</a:t>
              </a:r>
            </a:p>
            <a:p>
              <a:pPr algn="ctr"/>
              <a:r>
                <a:rPr lang="en-US" sz="1600" spc="100" dirty="0">
                  <a:solidFill>
                    <a:schemeClr val="bg1"/>
                  </a:solidFill>
                </a:rPr>
                <a:t>1, 4, 6 stacks</a:t>
              </a:r>
            </a:p>
          </p:txBody>
        </p:sp>
        <p:sp>
          <p:nvSpPr>
            <p:cNvPr id="22" name="Rectangle 21">
              <a:extLst>
                <a:ext uri="{FF2B5EF4-FFF2-40B4-BE49-F238E27FC236}">
                  <a16:creationId xmlns:a16="http://schemas.microsoft.com/office/drawing/2014/main" id="{0CE9B746-BB05-4772-8B7E-F7E0189AC80A}"/>
                </a:ext>
              </a:extLst>
            </p:cNvPr>
            <p:cNvSpPr/>
            <p:nvPr/>
          </p:nvSpPr>
          <p:spPr>
            <a:xfrm>
              <a:off x="1520649" y="1298805"/>
              <a:ext cx="591809" cy="3748683"/>
            </a:xfrm>
            <a:prstGeom prst="rect">
              <a:avLst/>
            </a:prstGeom>
            <a:solidFill>
              <a:schemeClr val="tx2">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dirty="0">
                  <a:solidFill>
                    <a:schemeClr val="bg1"/>
                  </a:solidFill>
                </a:rPr>
                <a:t>SRAM</a:t>
              </a:r>
            </a:p>
          </p:txBody>
        </p:sp>
        <p:sp>
          <p:nvSpPr>
            <p:cNvPr id="6" name="Rectangle 5">
              <a:extLst>
                <a:ext uri="{FF2B5EF4-FFF2-40B4-BE49-F238E27FC236}">
                  <a16:creationId xmlns:a16="http://schemas.microsoft.com/office/drawing/2014/main" id="{F87401DF-0550-47B8-9D70-E8BC1D17F913}"/>
                </a:ext>
              </a:extLst>
            </p:cNvPr>
            <p:cNvSpPr/>
            <p:nvPr/>
          </p:nvSpPr>
          <p:spPr>
            <a:xfrm>
              <a:off x="2231232" y="1388258"/>
              <a:ext cx="2630419" cy="294766"/>
            </a:xfrm>
            <a:prstGeom prst="rect">
              <a:avLst/>
            </a:prstGeom>
            <a:solidFill>
              <a:schemeClr val="accent1">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400" dirty="0">
                  <a:solidFill>
                    <a:schemeClr val="bg1"/>
                  </a:solidFill>
                </a:rPr>
                <a:t>New hierarchy for high BW/W</a:t>
              </a:r>
            </a:p>
          </p:txBody>
        </p:sp>
        <p:sp>
          <p:nvSpPr>
            <p:cNvPr id="10" name="Freeform: Shape 9">
              <a:extLst>
                <a:ext uri="{FF2B5EF4-FFF2-40B4-BE49-F238E27FC236}">
                  <a16:creationId xmlns:a16="http://schemas.microsoft.com/office/drawing/2014/main" id="{DDBE2622-9A26-4DB0-8545-0627AAEEC62A}"/>
                </a:ext>
              </a:extLst>
            </p:cNvPr>
            <p:cNvSpPr/>
            <p:nvPr/>
          </p:nvSpPr>
          <p:spPr>
            <a:xfrm>
              <a:off x="6105724" y="2436805"/>
              <a:ext cx="3749040" cy="2606040"/>
            </a:xfrm>
            <a:custGeom>
              <a:avLst/>
              <a:gdLst>
                <a:gd name="connsiteX0" fmla="*/ 0 w 3749040"/>
                <a:gd name="connsiteY0" fmla="*/ 2606040 h 2606040"/>
                <a:gd name="connsiteX1" fmla="*/ 3730752 w 3749040"/>
                <a:gd name="connsiteY1" fmla="*/ 2606040 h 2606040"/>
                <a:gd name="connsiteX2" fmla="*/ 3749040 w 3749040"/>
                <a:gd name="connsiteY2" fmla="*/ 0 h 2606040"/>
                <a:gd name="connsiteX3" fmla="*/ 2359152 w 3749040"/>
                <a:gd name="connsiteY3" fmla="*/ 18288 h 2606040"/>
                <a:gd name="connsiteX4" fmla="*/ 9144 w 3749040"/>
                <a:gd name="connsiteY4" fmla="*/ 1307592 h 2606040"/>
                <a:gd name="connsiteX5" fmla="*/ 0 w 3749040"/>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2606040">
                  <a:moveTo>
                    <a:pt x="0" y="2606040"/>
                  </a:moveTo>
                  <a:lnTo>
                    <a:pt x="3730752" y="2606040"/>
                  </a:lnTo>
                  <a:lnTo>
                    <a:pt x="3749040" y="0"/>
                  </a:lnTo>
                  <a:lnTo>
                    <a:pt x="2359152" y="18288"/>
                  </a:lnTo>
                  <a:lnTo>
                    <a:pt x="9144" y="1307592"/>
                  </a:lnTo>
                  <a:lnTo>
                    <a:pt x="0" y="2606040"/>
                  </a:lnTo>
                  <a:close/>
                </a:path>
              </a:pathLst>
            </a:custGeom>
            <a:solidFill>
              <a:schemeClr val="tx2">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12" name="Freeform: Shape 11">
              <a:extLst>
                <a:ext uri="{FF2B5EF4-FFF2-40B4-BE49-F238E27FC236}">
                  <a16:creationId xmlns:a16="http://schemas.microsoft.com/office/drawing/2014/main" id="{344B9EDC-BA8C-4A69-B3E0-497B11728C79}"/>
                </a:ext>
              </a:extLst>
            </p:cNvPr>
            <p:cNvSpPr/>
            <p:nvPr/>
          </p:nvSpPr>
          <p:spPr>
            <a:xfrm>
              <a:off x="3951027" y="3200400"/>
              <a:ext cx="2815533" cy="1847088"/>
            </a:xfrm>
            <a:custGeom>
              <a:avLst/>
              <a:gdLst>
                <a:gd name="connsiteX0" fmla="*/ 2752344 w 2752344"/>
                <a:gd name="connsiteY0" fmla="*/ 0 h 1847088"/>
                <a:gd name="connsiteX1" fmla="*/ 2752344 w 2752344"/>
                <a:gd name="connsiteY1" fmla="*/ 1837944 h 1847088"/>
                <a:gd name="connsiteX2" fmla="*/ 0 w 2752344"/>
                <a:gd name="connsiteY2" fmla="*/ 1847088 h 1847088"/>
                <a:gd name="connsiteX3" fmla="*/ 0 w 2752344"/>
                <a:gd name="connsiteY3" fmla="*/ 1426464 h 1847088"/>
                <a:gd name="connsiteX4" fmla="*/ 2752344 w 2752344"/>
                <a:gd name="connsiteY4" fmla="*/ 0 h 184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344" h="1847088">
                  <a:moveTo>
                    <a:pt x="2752344" y="0"/>
                  </a:moveTo>
                  <a:lnTo>
                    <a:pt x="2752344" y="1837944"/>
                  </a:lnTo>
                  <a:lnTo>
                    <a:pt x="0" y="1847088"/>
                  </a:lnTo>
                  <a:lnTo>
                    <a:pt x="0" y="1426464"/>
                  </a:lnTo>
                  <a:lnTo>
                    <a:pt x="2752344" y="0"/>
                  </a:lnTo>
                  <a:close/>
                </a:path>
              </a:pathLst>
            </a:custGeom>
            <a:solidFill>
              <a:schemeClr val="tx2">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15" name="Freeform: Shape 14">
              <a:extLst>
                <a:ext uri="{FF2B5EF4-FFF2-40B4-BE49-F238E27FC236}">
                  <a16:creationId xmlns:a16="http://schemas.microsoft.com/office/drawing/2014/main" id="{6DB68ABA-CEBC-4CA1-B376-52FF8CF02A0C}"/>
                </a:ext>
              </a:extLst>
            </p:cNvPr>
            <p:cNvSpPr/>
            <p:nvPr/>
          </p:nvSpPr>
          <p:spPr>
            <a:xfrm>
              <a:off x="2115403" y="2362200"/>
              <a:ext cx="1835624" cy="2685288"/>
            </a:xfrm>
            <a:custGeom>
              <a:avLst/>
              <a:gdLst>
                <a:gd name="connsiteX0" fmla="*/ 0 w 1835624"/>
                <a:gd name="connsiteY0" fmla="*/ 2879678 h 2879678"/>
                <a:gd name="connsiteX1" fmla="*/ 0 w 1835624"/>
                <a:gd name="connsiteY1" fmla="*/ 1357952 h 2879678"/>
                <a:gd name="connsiteX2" fmla="*/ 1815152 w 1835624"/>
                <a:gd name="connsiteY2" fmla="*/ 0 h 2879678"/>
                <a:gd name="connsiteX3" fmla="*/ 1835624 w 1835624"/>
                <a:gd name="connsiteY3" fmla="*/ 2879678 h 2879678"/>
                <a:gd name="connsiteX4" fmla="*/ 0 w 1835624"/>
                <a:gd name="connsiteY4" fmla="*/ 2879678 h 287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624" h="2879678">
                  <a:moveTo>
                    <a:pt x="0" y="2879678"/>
                  </a:moveTo>
                  <a:lnTo>
                    <a:pt x="0" y="1357952"/>
                  </a:lnTo>
                  <a:lnTo>
                    <a:pt x="1815152" y="0"/>
                  </a:lnTo>
                  <a:lnTo>
                    <a:pt x="1835624" y="2879678"/>
                  </a:lnTo>
                  <a:lnTo>
                    <a:pt x="0" y="2879678"/>
                  </a:lnTo>
                  <a:close/>
                </a:path>
              </a:pathLst>
            </a:custGeom>
            <a:solidFill>
              <a:schemeClr val="accent1">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16" name="Freeform: Shape 15">
              <a:extLst>
                <a:ext uri="{FF2B5EF4-FFF2-40B4-BE49-F238E27FC236}">
                  <a16:creationId xmlns:a16="http://schemas.microsoft.com/office/drawing/2014/main" id="{908CA2A3-A736-49B4-93B5-528C49AA91AE}"/>
                </a:ext>
              </a:extLst>
            </p:cNvPr>
            <p:cNvSpPr/>
            <p:nvPr/>
          </p:nvSpPr>
          <p:spPr>
            <a:xfrm>
              <a:off x="3923731" y="1943100"/>
              <a:ext cx="648269" cy="3104388"/>
            </a:xfrm>
            <a:custGeom>
              <a:avLst/>
              <a:gdLst>
                <a:gd name="connsiteX0" fmla="*/ 20472 w 648269"/>
                <a:gd name="connsiteY0" fmla="*/ 3336878 h 3343702"/>
                <a:gd name="connsiteX1" fmla="*/ 0 w 648269"/>
                <a:gd name="connsiteY1" fmla="*/ 464024 h 3343702"/>
                <a:gd name="connsiteX2" fmla="*/ 627797 w 648269"/>
                <a:gd name="connsiteY2" fmla="*/ 0 h 3343702"/>
                <a:gd name="connsiteX3" fmla="*/ 648269 w 648269"/>
                <a:gd name="connsiteY3" fmla="*/ 3343702 h 3343702"/>
                <a:gd name="connsiteX4" fmla="*/ 20472 w 648269"/>
                <a:gd name="connsiteY4" fmla="*/ 3336878 h 3343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69" h="3343702">
                  <a:moveTo>
                    <a:pt x="20472" y="3336878"/>
                  </a:moveTo>
                  <a:lnTo>
                    <a:pt x="0" y="464024"/>
                  </a:lnTo>
                  <a:lnTo>
                    <a:pt x="627797" y="0"/>
                  </a:lnTo>
                  <a:lnTo>
                    <a:pt x="648269" y="3343702"/>
                  </a:lnTo>
                  <a:lnTo>
                    <a:pt x="20472" y="3336878"/>
                  </a:lnTo>
                  <a:close/>
                </a:path>
              </a:pathLst>
            </a:custGeom>
            <a:solidFill>
              <a:schemeClr val="accent1">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32" name="TextBox 31">
              <a:extLst>
                <a:ext uri="{FF2B5EF4-FFF2-40B4-BE49-F238E27FC236}">
                  <a16:creationId xmlns:a16="http://schemas.microsoft.com/office/drawing/2014/main" id="{FAFFE784-7119-45F9-AE63-363BF3317FEC}"/>
                </a:ext>
              </a:extLst>
            </p:cNvPr>
            <p:cNvSpPr txBox="1"/>
            <p:nvPr/>
          </p:nvSpPr>
          <p:spPr>
            <a:xfrm>
              <a:off x="2399625" y="3382888"/>
              <a:ext cx="1448475" cy="453154"/>
            </a:xfrm>
            <a:prstGeom prst="rect">
              <a:avLst/>
            </a:prstGeom>
            <a:noFill/>
          </p:spPr>
          <p:txBody>
            <a:bodyPr wrap="square" rtlCol="0" anchor="ctr">
              <a:noAutofit/>
            </a:bodyPr>
            <a:lstStyle/>
            <a:p>
              <a:pPr algn="ctr"/>
              <a:r>
                <a:rPr lang="en-US" sz="1600" spc="100" dirty="0">
                  <a:solidFill>
                    <a:schemeClr val="bg1"/>
                  </a:solidFill>
                </a:rPr>
                <a:t>ADM Gen1</a:t>
              </a:r>
            </a:p>
          </p:txBody>
        </p:sp>
        <p:sp>
          <p:nvSpPr>
            <p:cNvPr id="33" name="TextBox 32">
              <a:extLst>
                <a:ext uri="{FF2B5EF4-FFF2-40B4-BE49-F238E27FC236}">
                  <a16:creationId xmlns:a16="http://schemas.microsoft.com/office/drawing/2014/main" id="{BC73301F-BD0A-40F6-81B0-9432231FEEBB}"/>
                </a:ext>
              </a:extLst>
            </p:cNvPr>
            <p:cNvSpPr txBox="1"/>
            <p:nvPr/>
          </p:nvSpPr>
          <p:spPr>
            <a:xfrm>
              <a:off x="3723853" y="3055043"/>
              <a:ext cx="1027554" cy="453154"/>
            </a:xfrm>
            <a:prstGeom prst="rect">
              <a:avLst/>
            </a:prstGeom>
            <a:noFill/>
          </p:spPr>
          <p:txBody>
            <a:bodyPr wrap="square" rtlCol="0" anchor="ctr">
              <a:noAutofit/>
            </a:bodyPr>
            <a:lstStyle/>
            <a:p>
              <a:pPr algn="ctr"/>
              <a:r>
                <a:rPr lang="en-US" sz="1600" spc="100" dirty="0">
                  <a:solidFill>
                    <a:schemeClr val="bg1"/>
                  </a:solidFill>
                </a:rPr>
                <a:t>ADM Gen2</a:t>
              </a:r>
            </a:p>
          </p:txBody>
        </p:sp>
        <p:sp>
          <p:nvSpPr>
            <p:cNvPr id="20" name="TextBox 19">
              <a:extLst>
                <a:ext uri="{FF2B5EF4-FFF2-40B4-BE49-F238E27FC236}">
                  <a16:creationId xmlns:a16="http://schemas.microsoft.com/office/drawing/2014/main" id="{26F56D68-0239-4EFD-A1DD-28E969355B0E}"/>
                </a:ext>
              </a:extLst>
            </p:cNvPr>
            <p:cNvSpPr txBox="1"/>
            <p:nvPr/>
          </p:nvSpPr>
          <p:spPr>
            <a:xfrm>
              <a:off x="3969793" y="931373"/>
              <a:ext cx="3905535" cy="530281"/>
            </a:xfrm>
            <a:prstGeom prst="rect">
              <a:avLst/>
            </a:prstGeom>
            <a:noFill/>
          </p:spPr>
          <p:txBody>
            <a:bodyPr wrap="square" rtlCol="0" anchor="ctr">
              <a:noAutofit/>
            </a:bodyPr>
            <a:lstStyle/>
            <a:p>
              <a:pPr algn="ctr"/>
              <a:r>
                <a:rPr lang="en-US" sz="1600" b="1" spc="100" dirty="0">
                  <a:solidFill>
                    <a:schemeClr val="bg1"/>
                  </a:solidFill>
                </a:rPr>
                <a:t>Bandwidth (GB/s) vs Capacity (GB)</a:t>
              </a:r>
            </a:p>
          </p:txBody>
        </p:sp>
        <p:sp>
          <p:nvSpPr>
            <p:cNvPr id="25" name="Freeform: Shape 24">
              <a:extLst>
                <a:ext uri="{FF2B5EF4-FFF2-40B4-BE49-F238E27FC236}">
                  <a16:creationId xmlns:a16="http://schemas.microsoft.com/office/drawing/2014/main" id="{58BEA13A-0FCA-4AD2-8CBA-15F88D734531}"/>
                </a:ext>
              </a:extLst>
            </p:cNvPr>
            <p:cNvSpPr/>
            <p:nvPr/>
          </p:nvSpPr>
          <p:spPr>
            <a:xfrm>
              <a:off x="4537699" y="1317006"/>
              <a:ext cx="1173707" cy="3725839"/>
            </a:xfrm>
            <a:custGeom>
              <a:avLst/>
              <a:gdLst>
                <a:gd name="connsiteX0" fmla="*/ 0 w 1173707"/>
                <a:gd name="connsiteY0" fmla="*/ 634621 h 3725839"/>
                <a:gd name="connsiteX1" fmla="*/ 1153236 w 1173707"/>
                <a:gd name="connsiteY1" fmla="*/ 0 h 3725839"/>
                <a:gd name="connsiteX2" fmla="*/ 1173707 w 1173707"/>
                <a:gd name="connsiteY2" fmla="*/ 3719015 h 3725839"/>
                <a:gd name="connsiteX3" fmla="*/ 47767 w 1173707"/>
                <a:gd name="connsiteY3" fmla="*/ 3725839 h 3725839"/>
                <a:gd name="connsiteX4" fmla="*/ 0 w 1173707"/>
                <a:gd name="connsiteY4" fmla="*/ 634621 h 3725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07" h="3725839">
                  <a:moveTo>
                    <a:pt x="0" y="634621"/>
                  </a:moveTo>
                  <a:lnTo>
                    <a:pt x="1153236" y="0"/>
                  </a:lnTo>
                  <a:lnTo>
                    <a:pt x="1173707" y="3719015"/>
                  </a:lnTo>
                  <a:lnTo>
                    <a:pt x="47767" y="3725839"/>
                  </a:lnTo>
                  <a:lnTo>
                    <a:pt x="0" y="634621"/>
                  </a:lnTo>
                  <a:close/>
                </a:path>
              </a:pathLst>
            </a:custGeom>
            <a:solidFill>
              <a:schemeClr val="accent1">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34" name="TextBox 33">
              <a:extLst>
                <a:ext uri="{FF2B5EF4-FFF2-40B4-BE49-F238E27FC236}">
                  <a16:creationId xmlns:a16="http://schemas.microsoft.com/office/drawing/2014/main" id="{F85D5769-7E49-4A24-B744-47EC6949697C}"/>
                </a:ext>
              </a:extLst>
            </p:cNvPr>
            <p:cNvSpPr txBox="1"/>
            <p:nvPr/>
          </p:nvSpPr>
          <p:spPr>
            <a:xfrm>
              <a:off x="4418925" y="3053478"/>
              <a:ext cx="1448475" cy="453154"/>
            </a:xfrm>
            <a:prstGeom prst="rect">
              <a:avLst/>
            </a:prstGeom>
            <a:noFill/>
          </p:spPr>
          <p:txBody>
            <a:bodyPr wrap="square" rtlCol="0" anchor="ctr">
              <a:noAutofit/>
            </a:bodyPr>
            <a:lstStyle/>
            <a:p>
              <a:pPr algn="ctr"/>
              <a:r>
                <a:rPr lang="en-US" sz="1600" spc="100" dirty="0">
                  <a:solidFill>
                    <a:schemeClr val="bg1"/>
                  </a:solidFill>
                </a:rPr>
                <a:t>ADM </a:t>
              </a:r>
            </a:p>
            <a:p>
              <a:pPr algn="ctr"/>
              <a:r>
                <a:rPr lang="en-US" sz="1600" spc="100" dirty="0">
                  <a:solidFill>
                    <a:schemeClr val="bg1"/>
                  </a:solidFill>
                </a:rPr>
                <a:t>Gen2</a:t>
              </a:r>
            </a:p>
            <a:p>
              <a:pPr algn="ctr"/>
              <a:r>
                <a:rPr lang="en-US" sz="1600" spc="100" dirty="0">
                  <a:solidFill>
                    <a:schemeClr val="bg1"/>
                  </a:solidFill>
                </a:rPr>
                <a:t>4 hi stack</a:t>
              </a:r>
            </a:p>
          </p:txBody>
        </p:sp>
        <p:sp>
          <p:nvSpPr>
            <p:cNvPr id="21" name="TextBox 20">
              <a:extLst>
                <a:ext uri="{FF2B5EF4-FFF2-40B4-BE49-F238E27FC236}">
                  <a16:creationId xmlns:a16="http://schemas.microsoft.com/office/drawing/2014/main" id="{607D964B-A629-4F23-84D6-78436987CF22}"/>
                </a:ext>
              </a:extLst>
            </p:cNvPr>
            <p:cNvSpPr txBox="1"/>
            <p:nvPr/>
          </p:nvSpPr>
          <p:spPr>
            <a:xfrm>
              <a:off x="4572000" y="4144442"/>
              <a:ext cx="1448475" cy="656158"/>
            </a:xfrm>
            <a:prstGeom prst="rect">
              <a:avLst/>
            </a:prstGeom>
            <a:noFill/>
          </p:spPr>
          <p:txBody>
            <a:bodyPr wrap="square" rtlCol="0" anchor="ctr">
              <a:noAutofit/>
            </a:bodyPr>
            <a:lstStyle/>
            <a:p>
              <a:pPr algn="ctr"/>
              <a:r>
                <a:rPr lang="en-US" sz="1600" spc="100" dirty="0">
                  <a:solidFill>
                    <a:schemeClr val="bg1"/>
                  </a:solidFill>
                </a:rPr>
                <a:t>GDDR6</a:t>
              </a:r>
            </a:p>
            <a:p>
              <a:pPr algn="ctr"/>
              <a:r>
                <a:rPr lang="en-US" sz="1600" spc="100" dirty="0">
                  <a:solidFill>
                    <a:schemeClr val="bg1"/>
                  </a:solidFill>
                </a:rPr>
                <a:t>1, 12 channels</a:t>
              </a:r>
            </a:p>
          </p:txBody>
        </p:sp>
        <p:sp>
          <p:nvSpPr>
            <p:cNvPr id="50" name="Freeform: Shape 49">
              <a:extLst>
                <a:ext uri="{FF2B5EF4-FFF2-40B4-BE49-F238E27FC236}">
                  <a16:creationId xmlns:a16="http://schemas.microsoft.com/office/drawing/2014/main" id="{527CF0A1-62A6-4FE1-8AC5-FDFE08C8D288}"/>
                </a:ext>
              </a:extLst>
            </p:cNvPr>
            <p:cNvSpPr/>
            <p:nvPr/>
          </p:nvSpPr>
          <p:spPr>
            <a:xfrm>
              <a:off x="6766560" y="3140957"/>
              <a:ext cx="2815533" cy="1901888"/>
            </a:xfrm>
            <a:custGeom>
              <a:avLst/>
              <a:gdLst>
                <a:gd name="connsiteX0" fmla="*/ 2752344 w 2752344"/>
                <a:gd name="connsiteY0" fmla="*/ 0 h 1847088"/>
                <a:gd name="connsiteX1" fmla="*/ 2752344 w 2752344"/>
                <a:gd name="connsiteY1" fmla="*/ 1837944 h 1847088"/>
                <a:gd name="connsiteX2" fmla="*/ 0 w 2752344"/>
                <a:gd name="connsiteY2" fmla="*/ 1847088 h 1847088"/>
                <a:gd name="connsiteX3" fmla="*/ 0 w 2752344"/>
                <a:gd name="connsiteY3" fmla="*/ 1426464 h 1847088"/>
                <a:gd name="connsiteX4" fmla="*/ 2752344 w 2752344"/>
                <a:gd name="connsiteY4" fmla="*/ 0 h 184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344" h="1847088">
                  <a:moveTo>
                    <a:pt x="2752344" y="0"/>
                  </a:moveTo>
                  <a:lnTo>
                    <a:pt x="2752344" y="1837944"/>
                  </a:lnTo>
                  <a:lnTo>
                    <a:pt x="0" y="1847088"/>
                  </a:lnTo>
                  <a:lnTo>
                    <a:pt x="0" y="1426464"/>
                  </a:lnTo>
                  <a:lnTo>
                    <a:pt x="2752344" y="0"/>
                  </a:lnTo>
                  <a:close/>
                </a:path>
              </a:pathLst>
            </a:custGeom>
            <a:solidFill>
              <a:schemeClr val="tx2">
                <a:alpha val="50000"/>
              </a:schemeClr>
            </a:solidFill>
            <a:ln w="25400" cap="flat">
              <a:solidFill>
                <a:schemeClr val="bg2"/>
              </a:solidFill>
              <a:prstDash val="solid"/>
              <a:miter lim="4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600" dirty="0" err="1"/>
            </a:p>
          </p:txBody>
        </p:sp>
        <p:sp>
          <p:nvSpPr>
            <p:cNvPr id="51" name="TextBox 50">
              <a:extLst>
                <a:ext uri="{FF2B5EF4-FFF2-40B4-BE49-F238E27FC236}">
                  <a16:creationId xmlns:a16="http://schemas.microsoft.com/office/drawing/2014/main" id="{7DD03335-8182-4B06-A2C2-91C9A28D5C37}"/>
                </a:ext>
              </a:extLst>
            </p:cNvPr>
            <p:cNvSpPr txBox="1"/>
            <p:nvPr/>
          </p:nvSpPr>
          <p:spPr>
            <a:xfrm>
              <a:off x="7577798" y="4356766"/>
              <a:ext cx="1448475" cy="453154"/>
            </a:xfrm>
            <a:prstGeom prst="rect">
              <a:avLst/>
            </a:prstGeom>
            <a:noFill/>
          </p:spPr>
          <p:txBody>
            <a:bodyPr wrap="square" rtlCol="0" anchor="ctr">
              <a:noAutofit/>
            </a:bodyPr>
            <a:lstStyle/>
            <a:p>
              <a:pPr algn="ctr"/>
              <a:r>
                <a:rPr lang="en-US" sz="1600" spc="100" dirty="0">
                  <a:solidFill>
                    <a:schemeClr val="bg1"/>
                  </a:solidFill>
                </a:rPr>
                <a:t>DDR and LPDDR</a:t>
              </a:r>
            </a:p>
          </p:txBody>
        </p:sp>
        <p:sp>
          <p:nvSpPr>
            <p:cNvPr id="45" name="TextBox 44">
              <a:extLst>
                <a:ext uri="{FF2B5EF4-FFF2-40B4-BE49-F238E27FC236}">
                  <a16:creationId xmlns:a16="http://schemas.microsoft.com/office/drawing/2014/main" id="{644BDD09-84B4-4725-82FE-3195D04DFDE5}"/>
                </a:ext>
              </a:extLst>
            </p:cNvPr>
            <p:cNvSpPr txBox="1"/>
            <p:nvPr/>
          </p:nvSpPr>
          <p:spPr>
            <a:xfrm>
              <a:off x="9231638" y="1038066"/>
              <a:ext cx="2847511" cy="4324668"/>
            </a:xfrm>
            <a:prstGeom prst="rect">
              <a:avLst/>
            </a:prstGeom>
            <a:solidFill>
              <a:schemeClr val="tx1"/>
            </a:solidFill>
            <a:ln>
              <a:solidFill>
                <a:schemeClr val="bg1"/>
              </a:solidFill>
            </a:ln>
          </p:spPr>
          <p:txBody>
            <a:bodyPr wrap="square" rtlCol="0" anchor="ctr">
              <a:noAutofit/>
            </a:bodyPr>
            <a:lstStyle/>
            <a:p>
              <a:r>
                <a:rPr lang="en-US" sz="1200" b="1" spc="100" dirty="0">
                  <a:solidFill>
                    <a:schemeClr val="bg1"/>
                  </a:solidFill>
                </a:rPr>
                <a:t>Challenges:</a:t>
              </a:r>
            </a:p>
            <a:p>
              <a:endParaRPr lang="en-US" sz="1200" spc="100" dirty="0">
                <a:solidFill>
                  <a:srgbClr val="FF0000"/>
                </a:solidFill>
              </a:endParaRPr>
            </a:p>
            <a:p>
              <a:r>
                <a:rPr lang="en-US" sz="1200" spc="100" dirty="0">
                  <a:solidFill>
                    <a:schemeClr val="bg1"/>
                  </a:solidFill>
                </a:rPr>
                <a:t>HBM</a:t>
              </a:r>
            </a:p>
            <a:p>
              <a:pPr marL="285750" indent="-285750">
                <a:buFont typeface="Arial" panose="020B0604020202020204" pitchFamily="34" charset="0"/>
                <a:buChar char="•"/>
              </a:pPr>
              <a:r>
                <a:rPr lang="en-US" sz="1200" spc="100" dirty="0">
                  <a:solidFill>
                    <a:schemeClr val="bg1"/>
                  </a:solidFill>
                </a:rPr>
                <a:t>huge capacity</a:t>
              </a:r>
            </a:p>
            <a:p>
              <a:pPr marL="285750" indent="-285750">
                <a:buFont typeface="Arial" panose="020B0604020202020204" pitchFamily="34" charset="0"/>
                <a:buChar char="•"/>
              </a:pPr>
              <a:r>
                <a:rPr lang="en-US" sz="1200" spc="100" dirty="0">
                  <a:solidFill>
                    <a:schemeClr val="bg1"/>
                  </a:solidFill>
                </a:rPr>
                <a:t>cost ~$6.5/GB, price ~$13/GB</a:t>
              </a:r>
            </a:p>
            <a:p>
              <a:pPr marL="285750" indent="-285750">
                <a:buFont typeface="Arial" panose="020B0604020202020204" pitchFamily="34" charset="0"/>
                <a:buChar char="•"/>
              </a:pPr>
              <a:r>
                <a:rPr lang="en-US" sz="1200" spc="100" dirty="0">
                  <a:solidFill>
                    <a:srgbClr val="FF0000"/>
                  </a:solidFill>
                </a:rPr>
                <a:t>minimum price ~$100</a:t>
              </a:r>
            </a:p>
            <a:p>
              <a:pPr marL="285750" indent="-285750">
                <a:buFont typeface="Arial" panose="020B0604020202020204" pitchFamily="34" charset="0"/>
                <a:buChar char="•"/>
              </a:pPr>
              <a:r>
                <a:rPr lang="en-US" sz="1200" spc="100" dirty="0">
                  <a:solidFill>
                    <a:schemeClr val="bg1"/>
                  </a:solidFill>
                </a:rPr>
                <a:t>power &lt; 4 </a:t>
              </a:r>
              <a:r>
                <a:rPr lang="en-US" sz="1200" spc="100" dirty="0" err="1">
                  <a:solidFill>
                    <a:schemeClr val="bg1"/>
                  </a:solidFill>
                </a:rPr>
                <a:t>pJ</a:t>
              </a:r>
              <a:r>
                <a:rPr lang="en-US" sz="1200" spc="100" dirty="0">
                  <a:solidFill>
                    <a:schemeClr val="bg1"/>
                  </a:solidFill>
                </a:rPr>
                <a:t>/bit</a:t>
              </a:r>
            </a:p>
            <a:p>
              <a:endParaRPr lang="en-US" sz="1200" spc="100" dirty="0">
                <a:solidFill>
                  <a:srgbClr val="FF0000"/>
                </a:solidFill>
              </a:endParaRPr>
            </a:p>
            <a:p>
              <a:r>
                <a:rPr lang="en-US" sz="1200" spc="100" dirty="0">
                  <a:solidFill>
                    <a:schemeClr val="bg1"/>
                  </a:solidFill>
                </a:rPr>
                <a:t>GDDR</a:t>
              </a:r>
            </a:p>
            <a:p>
              <a:pPr marL="285750" indent="-285750">
                <a:buFont typeface="Arial" panose="020B0604020202020204" pitchFamily="34" charset="0"/>
                <a:buChar char="•"/>
              </a:pPr>
              <a:r>
                <a:rPr lang="en-US" sz="1200" spc="100" dirty="0">
                  <a:solidFill>
                    <a:srgbClr val="FF0000"/>
                  </a:solidFill>
                </a:rPr>
                <a:t>large PHY &amp; board footprint</a:t>
              </a:r>
            </a:p>
            <a:p>
              <a:pPr marL="285750" indent="-285750">
                <a:buFont typeface="Arial" panose="020B0604020202020204" pitchFamily="34" charset="0"/>
                <a:buChar char="•"/>
              </a:pPr>
              <a:r>
                <a:rPr lang="en-US" sz="1200" spc="100" dirty="0">
                  <a:solidFill>
                    <a:schemeClr val="bg1"/>
                  </a:solidFill>
                </a:rPr>
                <a:t>cost ~$2/GB, price ~$4/GB</a:t>
              </a:r>
            </a:p>
            <a:p>
              <a:pPr marL="285750" indent="-285750">
                <a:buFont typeface="Arial" panose="020B0604020202020204" pitchFamily="34" charset="0"/>
                <a:buChar char="•"/>
              </a:pPr>
              <a:r>
                <a:rPr lang="en-US" sz="1200" spc="100" dirty="0">
                  <a:solidFill>
                    <a:srgbClr val="FF0000"/>
                  </a:solidFill>
                </a:rPr>
                <a:t>power ~14 </a:t>
              </a:r>
              <a:r>
                <a:rPr lang="en-US" sz="1200" spc="100" dirty="0" err="1">
                  <a:solidFill>
                    <a:srgbClr val="FF0000"/>
                  </a:solidFill>
                </a:rPr>
                <a:t>pJ</a:t>
              </a:r>
              <a:r>
                <a:rPr lang="en-US" sz="1200" spc="100" dirty="0">
                  <a:solidFill>
                    <a:srgbClr val="FF0000"/>
                  </a:solidFill>
                </a:rPr>
                <a:t>/bit</a:t>
              </a:r>
            </a:p>
            <a:p>
              <a:endParaRPr lang="en-US" sz="1200" spc="100" dirty="0">
                <a:solidFill>
                  <a:schemeClr val="bg1"/>
                </a:solidFill>
              </a:endParaRPr>
            </a:p>
            <a:p>
              <a:r>
                <a:rPr lang="en-US" sz="1200" spc="100" dirty="0">
                  <a:solidFill>
                    <a:schemeClr val="bg1"/>
                  </a:solidFill>
                </a:rPr>
                <a:t>ADM</a:t>
              </a:r>
            </a:p>
            <a:p>
              <a:pPr marL="285750" indent="-285750">
                <a:buFont typeface="Arial" panose="020B0604020202020204" pitchFamily="34" charset="0"/>
                <a:buChar char="•"/>
              </a:pPr>
              <a:r>
                <a:rPr lang="en-US" sz="1200" spc="100" dirty="0">
                  <a:solidFill>
                    <a:schemeClr val="bg1"/>
                  </a:solidFill>
                </a:rPr>
                <a:t>custom BW and capacity</a:t>
              </a:r>
            </a:p>
            <a:p>
              <a:pPr marL="285750" indent="-285750">
                <a:buFont typeface="Arial" panose="020B0604020202020204" pitchFamily="34" charset="0"/>
                <a:buChar char="•"/>
              </a:pPr>
              <a:r>
                <a:rPr lang="en-US" sz="1200" spc="100" dirty="0">
                  <a:solidFill>
                    <a:schemeClr val="bg1"/>
                  </a:solidFill>
                </a:rPr>
                <a:t>can scale above 6 TB/s</a:t>
              </a:r>
            </a:p>
            <a:p>
              <a:pPr marL="285750" indent="-285750">
                <a:buFont typeface="Arial" panose="020B0604020202020204" pitchFamily="34" charset="0"/>
                <a:buChar char="•"/>
              </a:pPr>
              <a:r>
                <a:rPr lang="en-US" sz="1200" spc="100" dirty="0">
                  <a:solidFill>
                    <a:schemeClr val="bg1"/>
                  </a:solidFill>
                </a:rPr>
                <a:t>cost $10-12/GB (Gen2)</a:t>
              </a:r>
            </a:p>
            <a:p>
              <a:pPr marL="285750" indent="-285750">
                <a:buFont typeface="Arial" panose="020B0604020202020204" pitchFamily="34" charset="0"/>
                <a:buChar char="•"/>
              </a:pPr>
              <a:r>
                <a:rPr lang="en-US" sz="1200" spc="100" dirty="0">
                  <a:solidFill>
                    <a:schemeClr val="bg1"/>
                  </a:solidFill>
                </a:rPr>
                <a:t>power &lt; 2 </a:t>
              </a:r>
              <a:r>
                <a:rPr lang="en-US" sz="1200" spc="100" dirty="0" err="1">
                  <a:solidFill>
                    <a:schemeClr val="bg1"/>
                  </a:solidFill>
                </a:rPr>
                <a:t>pJ</a:t>
              </a:r>
              <a:r>
                <a:rPr lang="en-US" sz="1200" spc="100" dirty="0">
                  <a:solidFill>
                    <a:schemeClr val="bg1"/>
                  </a:solidFill>
                </a:rPr>
                <a:t>/bit</a:t>
              </a:r>
            </a:p>
            <a:p>
              <a:pPr marL="285750" indent="-285750">
                <a:buFont typeface="Arial" panose="020B0604020202020204" pitchFamily="34" charset="0"/>
                <a:buChar char="•"/>
              </a:pPr>
              <a:endParaRPr lang="en-US" sz="1200" spc="100" dirty="0">
                <a:solidFill>
                  <a:schemeClr val="bg1"/>
                </a:solidFill>
              </a:endParaRPr>
            </a:p>
            <a:p>
              <a:r>
                <a:rPr lang="en-US" sz="1200" spc="100" dirty="0">
                  <a:solidFill>
                    <a:schemeClr val="bg1"/>
                  </a:solidFill>
                </a:rPr>
                <a:t>SRAM</a:t>
              </a:r>
            </a:p>
            <a:p>
              <a:pPr marL="171450" indent="-171450">
                <a:buFont typeface="Arial" panose="020B0604020202020204" pitchFamily="34" charset="0"/>
                <a:buChar char="•"/>
              </a:pPr>
              <a:r>
                <a:rPr lang="en-US" sz="1200" spc="100" dirty="0">
                  <a:solidFill>
                    <a:schemeClr val="bg1"/>
                  </a:solidFill>
                </a:rPr>
                <a:t>high cost</a:t>
              </a:r>
            </a:p>
            <a:p>
              <a:pPr marL="171450" indent="-171450">
                <a:buFont typeface="Arial" panose="020B0604020202020204" pitchFamily="34" charset="0"/>
                <a:buChar char="•"/>
              </a:pPr>
              <a:r>
                <a:rPr lang="en-US" sz="1200" spc="100" dirty="0">
                  <a:solidFill>
                    <a:schemeClr val="bg1"/>
                  </a:solidFill>
                </a:rPr>
                <a:t>high leakage power</a:t>
              </a:r>
            </a:p>
          </p:txBody>
        </p:sp>
        <p:grpSp>
          <p:nvGrpSpPr>
            <p:cNvPr id="7" name="Group 6">
              <a:extLst>
                <a:ext uri="{FF2B5EF4-FFF2-40B4-BE49-F238E27FC236}">
                  <a16:creationId xmlns:a16="http://schemas.microsoft.com/office/drawing/2014/main" id="{78480AAB-839F-4211-BA28-FA1E0CB4E427}"/>
                </a:ext>
              </a:extLst>
            </p:cNvPr>
            <p:cNvGrpSpPr/>
            <p:nvPr/>
          </p:nvGrpSpPr>
          <p:grpSpPr>
            <a:xfrm>
              <a:off x="1467082" y="5057001"/>
              <a:ext cx="7826803" cy="276999"/>
              <a:chOff x="1467082" y="5057001"/>
              <a:chExt cx="7826803" cy="276999"/>
            </a:xfrm>
          </p:grpSpPr>
          <p:sp>
            <p:nvSpPr>
              <p:cNvPr id="52" name="TextBox 51">
                <a:extLst>
                  <a:ext uri="{FF2B5EF4-FFF2-40B4-BE49-F238E27FC236}">
                    <a16:creationId xmlns:a16="http://schemas.microsoft.com/office/drawing/2014/main" id="{F5AB7D32-156F-4D10-ABFB-682750AA2E5B}"/>
                  </a:ext>
                </a:extLst>
              </p:cNvPr>
              <p:cNvSpPr txBox="1"/>
              <p:nvPr/>
            </p:nvSpPr>
            <p:spPr>
              <a:xfrm>
                <a:off x="1467082" y="5057001"/>
                <a:ext cx="1197764" cy="276999"/>
              </a:xfrm>
              <a:prstGeom prst="rect">
                <a:avLst/>
              </a:prstGeom>
              <a:noFill/>
            </p:spPr>
            <p:txBody>
              <a:bodyPr wrap="none" rtlCol="0">
                <a:spAutoFit/>
              </a:bodyPr>
              <a:lstStyle/>
              <a:p>
                <a:r>
                  <a:rPr lang="en-US" sz="1200" dirty="0">
                    <a:solidFill>
                      <a:schemeClr val="accent1"/>
                    </a:solidFill>
                    <a:latin typeface="+mj-lt"/>
                  </a:rPr>
                  <a:t>DL inferencing</a:t>
                </a:r>
              </a:p>
            </p:txBody>
          </p:sp>
          <p:sp>
            <p:nvSpPr>
              <p:cNvPr id="53" name="TextBox 52">
                <a:extLst>
                  <a:ext uri="{FF2B5EF4-FFF2-40B4-BE49-F238E27FC236}">
                    <a16:creationId xmlns:a16="http://schemas.microsoft.com/office/drawing/2014/main" id="{864E9B7B-DE1C-4A8D-9D51-3169625DC36C}"/>
                  </a:ext>
                </a:extLst>
              </p:cNvPr>
              <p:cNvSpPr txBox="1"/>
              <p:nvPr/>
            </p:nvSpPr>
            <p:spPr>
              <a:xfrm>
                <a:off x="7524982" y="5057001"/>
                <a:ext cx="486030" cy="276999"/>
              </a:xfrm>
              <a:prstGeom prst="rect">
                <a:avLst/>
              </a:prstGeom>
              <a:noFill/>
            </p:spPr>
            <p:txBody>
              <a:bodyPr wrap="none" rtlCol="0">
                <a:spAutoFit/>
              </a:bodyPr>
              <a:lstStyle/>
              <a:p>
                <a:r>
                  <a:rPr lang="en-US" sz="1200" dirty="0">
                    <a:solidFill>
                      <a:schemeClr val="accent1"/>
                    </a:solidFill>
                    <a:latin typeface="+mj-lt"/>
                  </a:rPr>
                  <a:t>HPC</a:t>
                </a:r>
              </a:p>
            </p:txBody>
          </p:sp>
          <p:sp>
            <p:nvSpPr>
              <p:cNvPr id="54" name="TextBox 53">
                <a:extLst>
                  <a:ext uri="{FF2B5EF4-FFF2-40B4-BE49-F238E27FC236}">
                    <a16:creationId xmlns:a16="http://schemas.microsoft.com/office/drawing/2014/main" id="{1B8CB418-EEE0-4D4B-BB4E-53F4E34950C8}"/>
                  </a:ext>
                </a:extLst>
              </p:cNvPr>
              <p:cNvSpPr txBox="1"/>
              <p:nvPr/>
            </p:nvSpPr>
            <p:spPr>
              <a:xfrm>
                <a:off x="8158638" y="5057001"/>
                <a:ext cx="1135247" cy="276999"/>
              </a:xfrm>
              <a:prstGeom prst="rect">
                <a:avLst/>
              </a:prstGeom>
              <a:noFill/>
            </p:spPr>
            <p:txBody>
              <a:bodyPr wrap="none" rtlCol="0">
                <a:spAutoFit/>
              </a:bodyPr>
              <a:lstStyle/>
              <a:p>
                <a:r>
                  <a:rPr lang="en-US" sz="1200" dirty="0">
                    <a:solidFill>
                      <a:schemeClr val="accent1"/>
                    </a:solidFill>
                    <a:latin typeface="+mj-lt"/>
                  </a:rPr>
                  <a:t>WORKLOADS</a:t>
                </a:r>
              </a:p>
            </p:txBody>
          </p:sp>
          <p:sp>
            <p:nvSpPr>
              <p:cNvPr id="55" name="TextBox 54">
                <a:extLst>
                  <a:ext uri="{FF2B5EF4-FFF2-40B4-BE49-F238E27FC236}">
                    <a16:creationId xmlns:a16="http://schemas.microsoft.com/office/drawing/2014/main" id="{4A9BA4B4-7DCD-48E4-B3A9-8C56D572425F}"/>
                  </a:ext>
                </a:extLst>
              </p:cNvPr>
              <p:cNvSpPr txBox="1"/>
              <p:nvPr/>
            </p:nvSpPr>
            <p:spPr>
              <a:xfrm>
                <a:off x="3649382" y="5057001"/>
                <a:ext cx="1032655" cy="276999"/>
              </a:xfrm>
              <a:prstGeom prst="rect">
                <a:avLst/>
              </a:prstGeom>
              <a:noFill/>
            </p:spPr>
            <p:txBody>
              <a:bodyPr wrap="none" rtlCol="0">
                <a:spAutoFit/>
              </a:bodyPr>
              <a:lstStyle/>
              <a:p>
                <a:r>
                  <a:rPr lang="en-US" sz="1200" dirty="0">
                    <a:solidFill>
                      <a:schemeClr val="accent1"/>
                    </a:solidFill>
                    <a:latin typeface="+mj-lt"/>
                  </a:rPr>
                  <a:t>3D Graphics</a:t>
                </a:r>
              </a:p>
            </p:txBody>
          </p:sp>
          <p:sp>
            <p:nvSpPr>
              <p:cNvPr id="56" name="TextBox 55">
                <a:extLst>
                  <a:ext uri="{FF2B5EF4-FFF2-40B4-BE49-F238E27FC236}">
                    <a16:creationId xmlns:a16="http://schemas.microsoft.com/office/drawing/2014/main" id="{70BE55D6-33A5-40E7-9EFD-F39024FCE668}"/>
                  </a:ext>
                </a:extLst>
              </p:cNvPr>
              <p:cNvSpPr txBox="1"/>
              <p:nvPr/>
            </p:nvSpPr>
            <p:spPr>
              <a:xfrm>
                <a:off x="4972282" y="5057001"/>
                <a:ext cx="931665" cy="276999"/>
              </a:xfrm>
              <a:prstGeom prst="rect">
                <a:avLst/>
              </a:prstGeom>
              <a:noFill/>
            </p:spPr>
            <p:txBody>
              <a:bodyPr wrap="none" rtlCol="0">
                <a:spAutoFit/>
              </a:bodyPr>
              <a:lstStyle/>
              <a:p>
                <a:r>
                  <a:rPr lang="en-US" sz="1200" dirty="0">
                    <a:solidFill>
                      <a:schemeClr val="accent1"/>
                    </a:solidFill>
                    <a:latin typeface="+mj-lt"/>
                  </a:rPr>
                  <a:t>Client 2LM</a:t>
                </a:r>
              </a:p>
            </p:txBody>
          </p:sp>
          <p:sp>
            <p:nvSpPr>
              <p:cNvPr id="57" name="TextBox 56">
                <a:extLst>
                  <a:ext uri="{FF2B5EF4-FFF2-40B4-BE49-F238E27FC236}">
                    <a16:creationId xmlns:a16="http://schemas.microsoft.com/office/drawing/2014/main" id="{8FA54D3E-868D-4F60-B536-DA9261119D8C}"/>
                  </a:ext>
                </a:extLst>
              </p:cNvPr>
              <p:cNvSpPr txBox="1"/>
              <p:nvPr/>
            </p:nvSpPr>
            <p:spPr>
              <a:xfrm>
                <a:off x="6386861" y="5057001"/>
                <a:ext cx="947695" cy="276999"/>
              </a:xfrm>
              <a:prstGeom prst="rect">
                <a:avLst/>
              </a:prstGeom>
              <a:noFill/>
            </p:spPr>
            <p:txBody>
              <a:bodyPr wrap="none" rtlCol="0">
                <a:spAutoFit/>
              </a:bodyPr>
              <a:lstStyle/>
              <a:p>
                <a:r>
                  <a:rPr lang="en-US" sz="1200" dirty="0">
                    <a:solidFill>
                      <a:schemeClr val="accent1"/>
                    </a:solidFill>
                    <a:latin typeface="+mj-lt"/>
                  </a:rPr>
                  <a:t>DL training</a:t>
                </a:r>
              </a:p>
            </p:txBody>
          </p:sp>
          <p:sp>
            <p:nvSpPr>
              <p:cNvPr id="58" name="TextBox 57">
                <a:extLst>
                  <a:ext uri="{FF2B5EF4-FFF2-40B4-BE49-F238E27FC236}">
                    <a16:creationId xmlns:a16="http://schemas.microsoft.com/office/drawing/2014/main" id="{505915F7-002B-4886-964F-5FFF295A6E89}"/>
                  </a:ext>
                </a:extLst>
              </p:cNvPr>
              <p:cNvSpPr txBox="1"/>
              <p:nvPr/>
            </p:nvSpPr>
            <p:spPr>
              <a:xfrm>
                <a:off x="2740844" y="5057001"/>
                <a:ext cx="947695" cy="276999"/>
              </a:xfrm>
              <a:prstGeom prst="rect">
                <a:avLst/>
              </a:prstGeom>
              <a:noFill/>
            </p:spPr>
            <p:txBody>
              <a:bodyPr wrap="none" rtlCol="0">
                <a:spAutoFit/>
              </a:bodyPr>
              <a:lstStyle/>
              <a:p>
                <a:r>
                  <a:rPr lang="en-US" sz="1200" dirty="0">
                    <a:solidFill>
                      <a:schemeClr val="accent1"/>
                    </a:solidFill>
                    <a:latin typeface="+mj-lt"/>
                  </a:rPr>
                  <a:t>DL training</a:t>
                </a:r>
              </a:p>
            </p:txBody>
          </p:sp>
        </p:grpSp>
      </p:grpSp>
    </p:spTree>
    <p:extLst>
      <p:ext uri="{BB962C8B-B14F-4D97-AF65-F5344CB8AC3E}">
        <p14:creationId xmlns:p14="http://schemas.microsoft.com/office/powerpoint/2010/main" val="9279708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BD580-AFAF-45AB-9DEA-F549DD9ED3A4}"/>
              </a:ext>
            </a:extLst>
          </p:cNvPr>
          <p:cNvSpPr>
            <a:spLocks noGrp="1"/>
          </p:cNvSpPr>
          <p:nvPr>
            <p:ph type="body" sz="quarter" idx="10"/>
          </p:nvPr>
        </p:nvSpPr>
        <p:spPr>
          <a:xfrm>
            <a:off x="609600" y="1570042"/>
            <a:ext cx="11248800" cy="4619095"/>
          </a:xfrm>
        </p:spPr>
        <p:txBody>
          <a:bodyPr/>
          <a:lstStyle/>
          <a:p>
            <a:pPr marL="103287" indent="0">
              <a:buNone/>
            </a:pPr>
            <a:r>
              <a:rPr lang="en-US" sz="2400" dirty="0"/>
              <a:t>HBM: high cost, overprovisioned capacity for GFX and client 2LM</a:t>
            </a:r>
          </a:p>
          <a:p>
            <a:pPr marL="103287" indent="0">
              <a:buNone/>
            </a:pPr>
            <a:r>
              <a:rPr lang="en-US" sz="2400" dirty="0"/>
              <a:t>GDDR: high power</a:t>
            </a:r>
          </a:p>
          <a:p>
            <a:pPr marL="103287" indent="0">
              <a:buNone/>
            </a:pPr>
            <a:r>
              <a:rPr lang="en-US" sz="2400" dirty="0"/>
              <a:t>SRAM: high cost, very low capacity</a:t>
            </a:r>
          </a:p>
          <a:p>
            <a:pPr marL="103287" indent="0">
              <a:buNone/>
            </a:pPr>
            <a:r>
              <a:rPr lang="en-US" sz="2400" dirty="0"/>
              <a:t>High BW fine-grained DRAM</a:t>
            </a:r>
          </a:p>
          <a:p>
            <a:pPr marL="103287" indent="0">
              <a:buNone/>
            </a:pPr>
            <a:r>
              <a:rPr lang="en-US" sz="2400" dirty="0"/>
              <a:t>	- not available, no information</a:t>
            </a:r>
          </a:p>
          <a:p>
            <a:pPr marL="103287" indent="0">
              <a:buNone/>
            </a:pPr>
            <a:r>
              <a:rPr lang="en-US" sz="2400" dirty="0"/>
              <a:t>ADM: need more capacity, 4 to 6 GB for Client 2LM &amp; datacenter accelerators</a:t>
            </a:r>
          </a:p>
          <a:p>
            <a:pPr marL="103287" indent="0">
              <a:buNone/>
            </a:pPr>
            <a:r>
              <a:rPr lang="en-US" sz="2400" dirty="0"/>
              <a:t>	+ customize capacity with stacking</a:t>
            </a:r>
          </a:p>
          <a:p>
            <a:pPr marL="103287" indent="0">
              <a:buNone/>
            </a:pPr>
            <a:r>
              <a:rPr lang="en-US" sz="2400" dirty="0"/>
              <a:t>	+ System Technology Co-Optimization favors Intel’s strength</a:t>
            </a:r>
          </a:p>
          <a:p>
            <a:pPr marL="103287" indent="0">
              <a:buNone/>
            </a:pPr>
            <a:endParaRPr lang="en-US" sz="2400" dirty="0"/>
          </a:p>
          <a:p>
            <a:pPr marL="103287" indent="0">
              <a:buNone/>
            </a:pPr>
            <a:r>
              <a:rPr lang="en-US" sz="2400" dirty="0">
                <a:sym typeface="Wingdings" panose="05000000000000000000" pitchFamily="2" charset="2"/>
              </a:rPr>
              <a:t> </a:t>
            </a:r>
            <a:r>
              <a:rPr lang="en-US" sz="2400" dirty="0"/>
              <a:t>Recommend pursuing HBI-C stacked ADM reference design and </a:t>
            </a:r>
            <a:r>
              <a:rPr lang="en-US" sz="2400" dirty="0" err="1"/>
              <a:t>testchip</a:t>
            </a:r>
            <a:endParaRPr lang="en-US" sz="2400" dirty="0"/>
          </a:p>
        </p:txBody>
      </p:sp>
      <p:sp>
        <p:nvSpPr>
          <p:cNvPr id="3" name="Title 2">
            <a:extLst>
              <a:ext uri="{FF2B5EF4-FFF2-40B4-BE49-F238E27FC236}">
                <a16:creationId xmlns:a16="http://schemas.microsoft.com/office/drawing/2014/main" id="{2972DD8D-BC13-48C8-81C1-AD75369CDC6B}"/>
              </a:ext>
            </a:extLst>
          </p:cNvPr>
          <p:cNvSpPr>
            <a:spLocks noGrp="1"/>
          </p:cNvSpPr>
          <p:nvPr>
            <p:ph type="title"/>
          </p:nvPr>
        </p:nvSpPr>
        <p:spPr/>
        <p:txBody>
          <a:bodyPr/>
          <a:lstStyle/>
          <a:p>
            <a:r>
              <a:rPr lang="en-US" dirty="0"/>
              <a:t>Different Options Pros/Cons</a:t>
            </a:r>
          </a:p>
        </p:txBody>
      </p:sp>
    </p:spTree>
    <p:extLst>
      <p:ext uri="{BB962C8B-B14F-4D97-AF65-F5344CB8AC3E}">
        <p14:creationId xmlns:p14="http://schemas.microsoft.com/office/powerpoint/2010/main" val="32764211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4BD3A986-57E9-4129-88E8-1722FD630B38}"/>
              </a:ext>
            </a:extLst>
          </p:cNvPr>
          <p:cNvSpPr/>
          <p:nvPr/>
        </p:nvSpPr>
        <p:spPr>
          <a:xfrm>
            <a:off x="461210" y="5099385"/>
            <a:ext cx="11544300" cy="1066800"/>
          </a:xfrm>
          <a:prstGeom prst="roundRect">
            <a:avLst/>
          </a:prstGeom>
          <a:solidFill>
            <a:schemeClr val="accent3">
              <a:lumMod val="40000"/>
              <a:lumOff val="60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600" dirty="0">
                <a:solidFill>
                  <a:schemeClr val="bg1"/>
                </a:solidFill>
                <a:latin typeface="+mj-lt"/>
              </a:rPr>
              <a:t>Proposal</a:t>
            </a:r>
          </a:p>
        </p:txBody>
      </p:sp>
      <p:sp>
        <p:nvSpPr>
          <p:cNvPr id="34" name="Rectangle: Rounded Corners 33">
            <a:extLst>
              <a:ext uri="{FF2B5EF4-FFF2-40B4-BE49-F238E27FC236}">
                <a16:creationId xmlns:a16="http://schemas.microsoft.com/office/drawing/2014/main" id="{3F91C8E5-BDF3-445E-9007-6A25B05682AD}"/>
              </a:ext>
            </a:extLst>
          </p:cNvPr>
          <p:cNvSpPr/>
          <p:nvPr/>
        </p:nvSpPr>
        <p:spPr>
          <a:xfrm>
            <a:off x="461210" y="3856790"/>
            <a:ext cx="11544300" cy="1066800"/>
          </a:xfrm>
          <a:prstGeom prst="roundRect">
            <a:avLst/>
          </a:prstGeom>
          <a:solidFill>
            <a:schemeClr val="accent3">
              <a:lumMod val="40000"/>
              <a:lumOff val="60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600" dirty="0">
                <a:solidFill>
                  <a:schemeClr val="bg1"/>
                </a:solidFill>
                <a:latin typeface="+mj-lt"/>
              </a:rPr>
              <a:t>Finding the Optimum Solution</a:t>
            </a:r>
          </a:p>
        </p:txBody>
      </p:sp>
      <p:sp>
        <p:nvSpPr>
          <p:cNvPr id="33" name="Rectangle: Rounded Corners 32">
            <a:extLst>
              <a:ext uri="{FF2B5EF4-FFF2-40B4-BE49-F238E27FC236}">
                <a16:creationId xmlns:a16="http://schemas.microsoft.com/office/drawing/2014/main" id="{E7B384B6-9702-4E08-A45C-1B0073652CBF}"/>
              </a:ext>
            </a:extLst>
          </p:cNvPr>
          <p:cNvSpPr/>
          <p:nvPr/>
        </p:nvSpPr>
        <p:spPr>
          <a:xfrm>
            <a:off x="461210" y="2614195"/>
            <a:ext cx="11544300" cy="1066800"/>
          </a:xfrm>
          <a:prstGeom prst="roundRect">
            <a:avLst/>
          </a:prstGeom>
          <a:solidFill>
            <a:schemeClr val="tx1">
              <a:lumMod val="85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600" dirty="0">
                <a:solidFill>
                  <a:schemeClr val="bg1"/>
                </a:solidFill>
                <a:latin typeface="+mj-lt"/>
              </a:rPr>
              <a:t>Ingredients</a:t>
            </a:r>
          </a:p>
        </p:txBody>
      </p:sp>
      <p:sp>
        <p:nvSpPr>
          <p:cNvPr id="32" name="Rectangle: Rounded Corners 31">
            <a:extLst>
              <a:ext uri="{FF2B5EF4-FFF2-40B4-BE49-F238E27FC236}">
                <a16:creationId xmlns:a16="http://schemas.microsoft.com/office/drawing/2014/main" id="{2F868E4C-15CC-4109-AA9B-68FC6B67D50A}"/>
              </a:ext>
            </a:extLst>
          </p:cNvPr>
          <p:cNvSpPr/>
          <p:nvPr/>
        </p:nvSpPr>
        <p:spPr>
          <a:xfrm>
            <a:off x="461210" y="1371600"/>
            <a:ext cx="11544300" cy="1066800"/>
          </a:xfrm>
          <a:prstGeom prst="roundRect">
            <a:avLst/>
          </a:prstGeom>
          <a:solidFill>
            <a:schemeClr val="tx1">
              <a:lumMod val="85000"/>
            </a:schemeClr>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600" dirty="0">
                <a:solidFill>
                  <a:schemeClr val="bg1"/>
                </a:solidFill>
                <a:latin typeface="+mj-lt"/>
              </a:rPr>
              <a:t>Intel Differentiating Opportunity</a:t>
            </a:r>
          </a:p>
        </p:txBody>
      </p:sp>
      <p:sp>
        <p:nvSpPr>
          <p:cNvPr id="3" name="Title 2">
            <a:extLst>
              <a:ext uri="{FF2B5EF4-FFF2-40B4-BE49-F238E27FC236}">
                <a16:creationId xmlns:a16="http://schemas.microsoft.com/office/drawing/2014/main" id="{0A240295-25AD-4D32-A1B5-D54276926F26}"/>
              </a:ext>
            </a:extLst>
          </p:cNvPr>
          <p:cNvSpPr>
            <a:spLocks noGrp="1"/>
          </p:cNvSpPr>
          <p:nvPr>
            <p:ph type="title"/>
          </p:nvPr>
        </p:nvSpPr>
        <p:spPr/>
        <p:txBody>
          <a:bodyPr/>
          <a:lstStyle/>
          <a:p>
            <a:r>
              <a:rPr lang="en-US" dirty="0"/>
              <a:t>Outline</a:t>
            </a:r>
          </a:p>
        </p:txBody>
      </p:sp>
      <p:grpSp>
        <p:nvGrpSpPr>
          <p:cNvPr id="45" name="Group 44">
            <a:extLst>
              <a:ext uri="{FF2B5EF4-FFF2-40B4-BE49-F238E27FC236}">
                <a16:creationId xmlns:a16="http://schemas.microsoft.com/office/drawing/2014/main" id="{D88E62FA-C844-461E-AE14-CAAADF578393}"/>
              </a:ext>
            </a:extLst>
          </p:cNvPr>
          <p:cNvGrpSpPr/>
          <p:nvPr/>
        </p:nvGrpSpPr>
        <p:grpSpPr>
          <a:xfrm>
            <a:off x="3276599" y="1618247"/>
            <a:ext cx="8682226" cy="4309311"/>
            <a:chOff x="3276599" y="1618247"/>
            <a:chExt cx="8682226" cy="4309311"/>
          </a:xfrm>
        </p:grpSpPr>
        <p:sp>
          <p:nvSpPr>
            <p:cNvPr id="4" name="Rectangle 3">
              <a:extLst>
                <a:ext uri="{FF2B5EF4-FFF2-40B4-BE49-F238E27FC236}">
                  <a16:creationId xmlns:a16="http://schemas.microsoft.com/office/drawing/2014/main" id="{DE83B8B4-90EC-46C5-B211-D72DB8542797}"/>
                </a:ext>
              </a:extLst>
            </p:cNvPr>
            <p:cNvSpPr/>
            <p:nvPr/>
          </p:nvSpPr>
          <p:spPr>
            <a:xfrm>
              <a:off x="5751127" y="1618247"/>
              <a:ext cx="3737747"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IDM Advantage through Tightly Coupled Logic/Memory</a:t>
              </a:r>
            </a:p>
          </p:txBody>
        </p:sp>
        <p:grpSp>
          <p:nvGrpSpPr>
            <p:cNvPr id="12" name="Group 11">
              <a:extLst>
                <a:ext uri="{FF2B5EF4-FFF2-40B4-BE49-F238E27FC236}">
                  <a16:creationId xmlns:a16="http://schemas.microsoft.com/office/drawing/2014/main" id="{190766EB-3048-4D61-B126-4B632C11683C}"/>
                </a:ext>
              </a:extLst>
            </p:cNvPr>
            <p:cNvGrpSpPr/>
            <p:nvPr/>
          </p:nvGrpSpPr>
          <p:grpSpPr>
            <a:xfrm>
              <a:off x="3397731" y="2837447"/>
              <a:ext cx="8444539" cy="685800"/>
              <a:chOff x="2400300" y="2837447"/>
              <a:chExt cx="9296400" cy="685800"/>
            </a:xfrm>
          </p:grpSpPr>
          <p:sp>
            <p:nvSpPr>
              <p:cNvPr id="5" name="Rectangle 4">
                <a:extLst>
                  <a:ext uri="{FF2B5EF4-FFF2-40B4-BE49-F238E27FC236}">
                    <a16:creationId xmlns:a16="http://schemas.microsoft.com/office/drawing/2014/main" id="{FE282527-906A-4311-8FDC-9C813C54A688}"/>
                  </a:ext>
                </a:extLst>
              </p:cNvPr>
              <p:cNvSpPr/>
              <p:nvPr/>
            </p:nvSpPr>
            <p:spPr>
              <a:xfrm>
                <a:off x="2400300" y="2837447"/>
                <a:ext cx="41148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In-Package Memory</a:t>
                </a:r>
              </a:p>
            </p:txBody>
          </p:sp>
          <p:sp>
            <p:nvSpPr>
              <p:cNvPr id="6" name="Rectangle 5">
                <a:extLst>
                  <a:ext uri="{FF2B5EF4-FFF2-40B4-BE49-F238E27FC236}">
                    <a16:creationId xmlns:a16="http://schemas.microsoft.com/office/drawing/2014/main" id="{DD50A540-487E-4421-84FB-A7108C17D0E3}"/>
                  </a:ext>
                </a:extLst>
              </p:cNvPr>
              <p:cNvSpPr/>
              <p:nvPr/>
            </p:nvSpPr>
            <p:spPr>
              <a:xfrm>
                <a:off x="7581900" y="2837447"/>
                <a:ext cx="41148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Memory/Logic Integration</a:t>
                </a:r>
              </a:p>
            </p:txBody>
          </p:sp>
        </p:grpSp>
        <p:sp>
          <p:nvSpPr>
            <p:cNvPr id="7" name="Rectangle 6">
              <a:extLst>
                <a:ext uri="{FF2B5EF4-FFF2-40B4-BE49-F238E27FC236}">
                  <a16:creationId xmlns:a16="http://schemas.microsoft.com/office/drawing/2014/main" id="{892370FE-56C2-47B5-BF74-AE1FC8E6A29B}"/>
                </a:ext>
              </a:extLst>
            </p:cNvPr>
            <p:cNvSpPr/>
            <p:nvPr/>
          </p:nvSpPr>
          <p:spPr>
            <a:xfrm>
              <a:off x="5629996" y="4032585"/>
              <a:ext cx="3980008"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System-Technology Co-Optimization</a:t>
              </a:r>
            </a:p>
          </p:txBody>
        </p:sp>
        <p:sp>
          <p:nvSpPr>
            <p:cNvPr id="8" name="Rectangle 7">
              <a:extLst>
                <a:ext uri="{FF2B5EF4-FFF2-40B4-BE49-F238E27FC236}">
                  <a16:creationId xmlns:a16="http://schemas.microsoft.com/office/drawing/2014/main" id="{373FFA6A-77A8-4FA0-A253-DAAFAA329968}"/>
                </a:ext>
              </a:extLst>
            </p:cNvPr>
            <p:cNvSpPr/>
            <p:nvPr/>
          </p:nvSpPr>
          <p:spPr>
            <a:xfrm>
              <a:off x="3276600" y="5239753"/>
              <a:ext cx="3980008"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Accurate/Agile Pathfinding</a:t>
              </a:r>
            </a:p>
            <a:p>
              <a:pPr algn="ctr"/>
              <a:r>
                <a:rPr lang="en-US" sz="1800" dirty="0">
                  <a:latin typeface="+mj-lt"/>
                </a:rPr>
                <a:t>3DIC Reference Design</a:t>
              </a:r>
            </a:p>
          </p:txBody>
        </p:sp>
        <p:cxnSp>
          <p:nvCxnSpPr>
            <p:cNvPr id="17" name="Connector: Elbow 16">
              <a:extLst>
                <a:ext uri="{FF2B5EF4-FFF2-40B4-BE49-F238E27FC236}">
                  <a16:creationId xmlns:a16="http://schemas.microsoft.com/office/drawing/2014/main" id="{E75FD50B-87BC-466B-BE26-EEE118832C57}"/>
                </a:ext>
              </a:extLst>
            </p:cNvPr>
            <p:cNvCxnSpPr>
              <a:stCxn id="4" idx="2"/>
              <a:endCxn id="5" idx="0"/>
            </p:cNvCxnSpPr>
            <p:nvPr/>
          </p:nvCxnSpPr>
          <p:spPr bwMode="auto">
            <a:xfrm rot="5400000">
              <a:off x="6176602" y="1394049"/>
              <a:ext cx="533400" cy="2353396"/>
            </a:xfrm>
            <a:prstGeom prst="bentConnector3">
              <a:avLst/>
            </a:prstGeom>
            <a:noFill/>
            <a:ln w="9525" cap="flat" cmpd="sng" algn="ctr">
              <a:solidFill>
                <a:schemeClr val="bg1"/>
              </a:solidFill>
              <a:prstDash val="solid"/>
              <a:round/>
              <a:headEnd type="none" w="med" len="med"/>
              <a:tailEnd type="triangle"/>
            </a:ln>
            <a:effectLst/>
          </p:spPr>
        </p:cxnSp>
        <p:cxnSp>
          <p:nvCxnSpPr>
            <p:cNvPr id="19" name="Connector: Elbow 18">
              <a:extLst>
                <a:ext uri="{FF2B5EF4-FFF2-40B4-BE49-F238E27FC236}">
                  <a16:creationId xmlns:a16="http://schemas.microsoft.com/office/drawing/2014/main" id="{68959C2E-FF5B-46A1-B894-1CDAC7C7063B}"/>
                </a:ext>
              </a:extLst>
            </p:cNvPr>
            <p:cNvCxnSpPr>
              <a:stCxn id="4" idx="2"/>
              <a:endCxn id="6" idx="0"/>
            </p:cNvCxnSpPr>
            <p:nvPr/>
          </p:nvCxnSpPr>
          <p:spPr bwMode="auto">
            <a:xfrm rot="16200000" flipH="1">
              <a:off x="8529998" y="1394049"/>
              <a:ext cx="533400" cy="2353396"/>
            </a:xfrm>
            <a:prstGeom prst="bentConnector3">
              <a:avLst/>
            </a:prstGeom>
            <a:noFill/>
            <a:ln w="9525" cap="flat" cmpd="sng" algn="ctr">
              <a:solidFill>
                <a:schemeClr val="bg1"/>
              </a:solidFill>
              <a:prstDash val="solid"/>
              <a:round/>
              <a:headEnd type="none" w="med" len="med"/>
              <a:tailEnd type="triangle"/>
            </a:ln>
            <a:effectLst/>
          </p:spPr>
        </p:cxnSp>
        <p:cxnSp>
          <p:nvCxnSpPr>
            <p:cNvPr id="21" name="Connector: Elbow 20">
              <a:extLst>
                <a:ext uri="{FF2B5EF4-FFF2-40B4-BE49-F238E27FC236}">
                  <a16:creationId xmlns:a16="http://schemas.microsoft.com/office/drawing/2014/main" id="{DABF4A7B-870B-482A-B09E-49FDEBE7C622}"/>
                </a:ext>
              </a:extLst>
            </p:cNvPr>
            <p:cNvCxnSpPr>
              <a:stCxn id="5" idx="2"/>
              <a:endCxn id="7" idx="0"/>
            </p:cNvCxnSpPr>
            <p:nvPr/>
          </p:nvCxnSpPr>
          <p:spPr bwMode="auto">
            <a:xfrm rot="16200000" flipH="1">
              <a:off x="6188633" y="2601218"/>
              <a:ext cx="509338" cy="2353395"/>
            </a:xfrm>
            <a:prstGeom prst="bentConnector3">
              <a:avLst>
                <a:gd name="adj1" fmla="val 50000"/>
              </a:avLst>
            </a:prstGeom>
            <a:noFill/>
            <a:ln w="9525" cap="flat" cmpd="sng" algn="ctr">
              <a:solidFill>
                <a:schemeClr val="bg1"/>
              </a:solidFill>
              <a:prstDash val="solid"/>
              <a:round/>
              <a:headEnd type="none" w="med" len="med"/>
              <a:tailEnd type="triangle"/>
            </a:ln>
            <a:effectLst/>
          </p:spPr>
        </p:cxnSp>
        <p:cxnSp>
          <p:nvCxnSpPr>
            <p:cNvPr id="23" name="Connector: Elbow 22">
              <a:extLst>
                <a:ext uri="{FF2B5EF4-FFF2-40B4-BE49-F238E27FC236}">
                  <a16:creationId xmlns:a16="http://schemas.microsoft.com/office/drawing/2014/main" id="{668C25F1-5A92-4C05-88E3-1A30CEA26571}"/>
                </a:ext>
              </a:extLst>
            </p:cNvPr>
            <p:cNvCxnSpPr>
              <a:stCxn id="6" idx="2"/>
              <a:endCxn id="7" idx="0"/>
            </p:cNvCxnSpPr>
            <p:nvPr/>
          </p:nvCxnSpPr>
          <p:spPr bwMode="auto">
            <a:xfrm rot="5400000">
              <a:off x="8542030" y="2601218"/>
              <a:ext cx="509338" cy="2353397"/>
            </a:xfrm>
            <a:prstGeom prst="bentConnector3">
              <a:avLst>
                <a:gd name="adj1" fmla="val 50000"/>
              </a:avLst>
            </a:prstGeom>
            <a:noFill/>
            <a:ln w="9525" cap="flat" cmpd="sng" algn="ctr">
              <a:solidFill>
                <a:schemeClr val="bg1"/>
              </a:solidFill>
              <a:prstDash val="solid"/>
              <a:round/>
              <a:headEnd type="none" w="med" len="med"/>
              <a:tailEnd type="triangle"/>
            </a:ln>
            <a:effectLst/>
          </p:spPr>
        </p:cxnSp>
        <p:cxnSp>
          <p:nvCxnSpPr>
            <p:cNvPr id="25" name="Connector: Elbow 24">
              <a:extLst>
                <a:ext uri="{FF2B5EF4-FFF2-40B4-BE49-F238E27FC236}">
                  <a16:creationId xmlns:a16="http://schemas.microsoft.com/office/drawing/2014/main" id="{31E3CF06-4D90-4793-A5A5-5275A64688A3}"/>
                </a:ext>
              </a:extLst>
            </p:cNvPr>
            <p:cNvCxnSpPr>
              <a:stCxn id="7" idx="2"/>
              <a:endCxn id="8" idx="0"/>
            </p:cNvCxnSpPr>
            <p:nvPr/>
          </p:nvCxnSpPr>
          <p:spPr bwMode="auto">
            <a:xfrm rot="5400000">
              <a:off x="6182618" y="3802371"/>
              <a:ext cx="521368" cy="2353396"/>
            </a:xfrm>
            <a:prstGeom prst="bentConnector3">
              <a:avLst>
                <a:gd name="adj1" fmla="val 50000"/>
              </a:avLst>
            </a:prstGeom>
            <a:noFill/>
            <a:ln w="9525" cap="flat" cmpd="sng" algn="ctr">
              <a:solidFill>
                <a:schemeClr val="bg1"/>
              </a:solidFill>
              <a:prstDash val="solid"/>
              <a:round/>
              <a:headEnd type="none" w="med" len="med"/>
              <a:tailEnd type="triangle"/>
            </a:ln>
            <a:effectLst/>
          </p:spPr>
        </p:cxnSp>
        <p:cxnSp>
          <p:nvCxnSpPr>
            <p:cNvPr id="27" name="Connector: Elbow 26">
              <a:extLst>
                <a:ext uri="{FF2B5EF4-FFF2-40B4-BE49-F238E27FC236}">
                  <a16:creationId xmlns:a16="http://schemas.microsoft.com/office/drawing/2014/main" id="{56CD7D33-EC7C-4018-BC4F-CB3A3FBC3C32}"/>
                </a:ext>
              </a:extLst>
            </p:cNvPr>
            <p:cNvCxnSpPr>
              <a:cxnSpLocks/>
              <a:stCxn id="7" idx="2"/>
            </p:cNvCxnSpPr>
            <p:nvPr/>
          </p:nvCxnSpPr>
          <p:spPr bwMode="auto">
            <a:xfrm rot="16200000" flipH="1">
              <a:off x="8517967" y="3820418"/>
              <a:ext cx="557462" cy="2353396"/>
            </a:xfrm>
            <a:prstGeom prst="bentConnector3">
              <a:avLst>
                <a:gd name="adj1" fmla="val 46403"/>
              </a:avLst>
            </a:prstGeom>
            <a:noFill/>
            <a:ln w="9525" cap="flat" cmpd="sng" algn="ctr">
              <a:solidFill>
                <a:schemeClr val="bg1"/>
              </a:solidFill>
              <a:prstDash val="solid"/>
              <a:round/>
              <a:headEnd type="none" w="med" len="med"/>
              <a:tailEnd type="triangle"/>
            </a:ln>
            <a:effectLst/>
          </p:spPr>
        </p:cxnSp>
        <p:sp>
          <p:nvSpPr>
            <p:cNvPr id="37" name="Rectangle 36">
              <a:extLst>
                <a:ext uri="{FF2B5EF4-FFF2-40B4-BE49-F238E27FC236}">
                  <a16:creationId xmlns:a16="http://schemas.microsoft.com/office/drawing/2014/main" id="{DAC83204-6DE3-4D67-8665-A3D324D81452}"/>
                </a:ext>
              </a:extLst>
            </p:cNvPr>
            <p:cNvSpPr/>
            <p:nvPr/>
          </p:nvSpPr>
          <p:spPr>
            <a:xfrm>
              <a:off x="5751126" y="1618247"/>
              <a:ext cx="3737747"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IDM Advantage through Tightly Coupled Logic/Memory</a:t>
              </a:r>
            </a:p>
          </p:txBody>
        </p:sp>
        <p:grpSp>
          <p:nvGrpSpPr>
            <p:cNvPr id="38" name="Group 37">
              <a:extLst>
                <a:ext uri="{FF2B5EF4-FFF2-40B4-BE49-F238E27FC236}">
                  <a16:creationId xmlns:a16="http://schemas.microsoft.com/office/drawing/2014/main" id="{E2AA057F-92C2-4E94-AC9A-2C110E5EF234}"/>
                </a:ext>
              </a:extLst>
            </p:cNvPr>
            <p:cNvGrpSpPr/>
            <p:nvPr/>
          </p:nvGrpSpPr>
          <p:grpSpPr>
            <a:xfrm>
              <a:off x="3397730" y="2825416"/>
              <a:ext cx="8444539" cy="685800"/>
              <a:chOff x="2400300" y="2837447"/>
              <a:chExt cx="9296400" cy="685800"/>
            </a:xfrm>
          </p:grpSpPr>
          <p:sp>
            <p:nvSpPr>
              <p:cNvPr id="39" name="Rectangle 38">
                <a:extLst>
                  <a:ext uri="{FF2B5EF4-FFF2-40B4-BE49-F238E27FC236}">
                    <a16:creationId xmlns:a16="http://schemas.microsoft.com/office/drawing/2014/main" id="{E0968CB4-37A6-43F7-AD3D-2788B1BB56AF}"/>
                  </a:ext>
                </a:extLst>
              </p:cNvPr>
              <p:cNvSpPr/>
              <p:nvPr/>
            </p:nvSpPr>
            <p:spPr>
              <a:xfrm>
                <a:off x="2400300" y="2837447"/>
                <a:ext cx="41148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Memory</a:t>
                </a:r>
              </a:p>
              <a:p>
                <a:pPr algn="ctr"/>
                <a:r>
                  <a:rPr lang="en-US" sz="1800" dirty="0">
                    <a:latin typeface="+mj-lt"/>
                  </a:rPr>
                  <a:t>Requirements/Technologies</a:t>
                </a:r>
              </a:p>
            </p:txBody>
          </p:sp>
          <p:sp>
            <p:nvSpPr>
              <p:cNvPr id="40" name="Rectangle 39">
                <a:extLst>
                  <a:ext uri="{FF2B5EF4-FFF2-40B4-BE49-F238E27FC236}">
                    <a16:creationId xmlns:a16="http://schemas.microsoft.com/office/drawing/2014/main" id="{F067642B-2037-48B0-9D48-7D486158FB02}"/>
                  </a:ext>
                </a:extLst>
              </p:cNvPr>
              <p:cNvSpPr/>
              <p:nvPr/>
            </p:nvSpPr>
            <p:spPr>
              <a:xfrm>
                <a:off x="7581900" y="2837447"/>
                <a:ext cx="41148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Memory/Logic/Power/Packaging Integration Challenges</a:t>
                </a:r>
              </a:p>
            </p:txBody>
          </p:sp>
        </p:grpSp>
        <p:grpSp>
          <p:nvGrpSpPr>
            <p:cNvPr id="41" name="Group 40">
              <a:extLst>
                <a:ext uri="{FF2B5EF4-FFF2-40B4-BE49-F238E27FC236}">
                  <a16:creationId xmlns:a16="http://schemas.microsoft.com/office/drawing/2014/main" id="{626FA90D-DC37-45A4-B0F8-959620B99C71}"/>
                </a:ext>
              </a:extLst>
            </p:cNvPr>
            <p:cNvGrpSpPr/>
            <p:nvPr/>
          </p:nvGrpSpPr>
          <p:grpSpPr>
            <a:xfrm>
              <a:off x="3276599" y="5239753"/>
              <a:ext cx="8682226" cy="687805"/>
              <a:chOff x="2400300" y="5239753"/>
              <a:chExt cx="9558065" cy="687805"/>
            </a:xfrm>
          </p:grpSpPr>
          <p:sp>
            <p:nvSpPr>
              <p:cNvPr id="42" name="Rectangle 41">
                <a:extLst>
                  <a:ext uri="{FF2B5EF4-FFF2-40B4-BE49-F238E27FC236}">
                    <a16:creationId xmlns:a16="http://schemas.microsoft.com/office/drawing/2014/main" id="{27D40516-B579-4E95-AB47-484C6C6E96C5}"/>
                  </a:ext>
                </a:extLst>
              </p:cNvPr>
              <p:cNvSpPr/>
              <p:nvPr/>
            </p:nvSpPr>
            <p:spPr>
              <a:xfrm>
                <a:off x="2400300" y="5239753"/>
                <a:ext cx="43815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Accurate/Agile Pathfinding</a:t>
                </a:r>
              </a:p>
              <a:p>
                <a:pPr algn="ctr"/>
                <a:r>
                  <a:rPr lang="en-US" sz="1800" dirty="0">
                    <a:latin typeface="+mj-lt"/>
                  </a:rPr>
                  <a:t>3DIC Reference Design</a:t>
                </a:r>
              </a:p>
            </p:txBody>
          </p:sp>
          <p:sp>
            <p:nvSpPr>
              <p:cNvPr id="43" name="Rectangle 42">
                <a:extLst>
                  <a:ext uri="{FF2B5EF4-FFF2-40B4-BE49-F238E27FC236}">
                    <a16:creationId xmlns:a16="http://schemas.microsoft.com/office/drawing/2014/main" id="{972C5932-739F-4319-AF9D-EF628ABA70D2}"/>
                  </a:ext>
                </a:extLst>
              </p:cNvPr>
              <p:cNvSpPr/>
              <p:nvPr/>
            </p:nvSpPr>
            <p:spPr>
              <a:xfrm>
                <a:off x="7576865" y="5241758"/>
                <a:ext cx="4381500" cy="685800"/>
              </a:xfrm>
              <a:prstGeom prst="rect">
                <a:avLst/>
              </a:prstGeom>
              <a:solidFill>
                <a:schemeClr val="tx2"/>
              </a:solidFill>
              <a:ln w="25400" cap="flat">
                <a:noFill/>
                <a:prstDash val="solid"/>
                <a:miter lim="4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dirty="0">
                    <a:latin typeface="+mj-lt"/>
                  </a:rPr>
                  <a:t>Technology Development/Validation</a:t>
                </a:r>
              </a:p>
              <a:p>
                <a:pPr algn="ctr"/>
                <a:r>
                  <a:rPr lang="en-US" sz="1800" dirty="0">
                    <a:latin typeface="+mj-lt"/>
                  </a:rPr>
                  <a:t>3DIC Test Chip</a:t>
                </a:r>
              </a:p>
            </p:txBody>
          </p:sp>
        </p:grpSp>
      </p:grpSp>
    </p:spTree>
    <p:extLst>
      <p:ext uri="{BB962C8B-B14F-4D97-AF65-F5344CB8AC3E}">
        <p14:creationId xmlns:p14="http://schemas.microsoft.com/office/powerpoint/2010/main" val="2445707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2DD8D-BC13-48C8-81C1-AD75369CDC6B}"/>
              </a:ext>
            </a:extLst>
          </p:cNvPr>
          <p:cNvSpPr>
            <a:spLocks noGrp="1"/>
          </p:cNvSpPr>
          <p:nvPr>
            <p:ph type="title"/>
          </p:nvPr>
        </p:nvSpPr>
        <p:spPr/>
        <p:txBody>
          <a:bodyPr/>
          <a:lstStyle/>
          <a:p>
            <a:r>
              <a:rPr lang="en-US" sz="4400" dirty="0"/>
              <a:t>3DIC Solution Space for STCO Exploration</a:t>
            </a:r>
          </a:p>
        </p:txBody>
      </p:sp>
      <p:pic>
        <p:nvPicPr>
          <p:cNvPr id="1026" name="Picture 1" descr="image001">
            <a:extLst>
              <a:ext uri="{FF2B5EF4-FFF2-40B4-BE49-F238E27FC236}">
                <a16:creationId xmlns:a16="http://schemas.microsoft.com/office/drawing/2014/main" id="{10458305-73D3-4863-8441-E09DAFC61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43000"/>
            <a:ext cx="4448329" cy="24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4">
            <a:extLst>
              <a:ext uri="{FF2B5EF4-FFF2-40B4-BE49-F238E27FC236}">
                <a16:creationId xmlns:a16="http://schemas.microsoft.com/office/drawing/2014/main" id="{BF9B43FE-25AF-4147-A55B-590127B6F225}"/>
              </a:ext>
            </a:extLst>
          </p:cNvPr>
          <p:cNvGraphicFramePr>
            <a:graphicFrameLocks noGrp="1"/>
          </p:cNvGraphicFramePr>
          <p:nvPr>
            <p:extLst>
              <p:ext uri="{D42A27DB-BD31-4B8C-83A1-F6EECF244321}">
                <p14:modId xmlns:p14="http://schemas.microsoft.com/office/powerpoint/2010/main" val="2923623956"/>
              </p:ext>
            </p:extLst>
          </p:nvPr>
        </p:nvGraphicFramePr>
        <p:xfrm>
          <a:off x="1269130" y="3725238"/>
          <a:ext cx="9653740" cy="2605320"/>
        </p:xfrm>
        <a:graphic>
          <a:graphicData uri="http://schemas.openxmlformats.org/drawingml/2006/table">
            <a:tbl>
              <a:tblPr firstRow="1" bandRow="1">
                <a:tableStyleId>{5C22544A-7EE6-4342-B048-85BDC9FD1C3A}</a:tableStyleId>
              </a:tblPr>
              <a:tblGrid>
                <a:gridCol w="4826870">
                  <a:extLst>
                    <a:ext uri="{9D8B030D-6E8A-4147-A177-3AD203B41FA5}">
                      <a16:colId xmlns:a16="http://schemas.microsoft.com/office/drawing/2014/main" val="3050709870"/>
                    </a:ext>
                  </a:extLst>
                </a:gridCol>
                <a:gridCol w="4826870">
                  <a:extLst>
                    <a:ext uri="{9D8B030D-6E8A-4147-A177-3AD203B41FA5}">
                      <a16:colId xmlns:a16="http://schemas.microsoft.com/office/drawing/2014/main" val="1216308032"/>
                    </a:ext>
                  </a:extLst>
                </a:gridCol>
              </a:tblGrid>
              <a:tr h="337700">
                <a:tc>
                  <a:txBody>
                    <a:bodyPr/>
                    <a:lstStyle/>
                    <a:p>
                      <a:r>
                        <a:rPr lang="en-US" sz="1600" b="1" dirty="0">
                          <a:latin typeface="+mj-lt"/>
                        </a:rPr>
                        <a:t>Problem or requirements</a:t>
                      </a:r>
                    </a:p>
                  </a:txBody>
                  <a:tcPr/>
                </a:tc>
                <a:tc>
                  <a:txBody>
                    <a:bodyPr/>
                    <a:lstStyle/>
                    <a:p>
                      <a:r>
                        <a:rPr lang="en-US" sz="1600" b="1" dirty="0">
                          <a:latin typeface="+mj-lt"/>
                        </a:rPr>
                        <a:t>Possible solution</a:t>
                      </a:r>
                    </a:p>
                  </a:txBody>
                  <a:tcPr/>
                </a:tc>
                <a:extLst>
                  <a:ext uri="{0D108BD9-81ED-4DB2-BD59-A6C34878D82A}">
                    <a16:rowId xmlns:a16="http://schemas.microsoft.com/office/drawing/2014/main" val="3504361545"/>
                  </a:ext>
                </a:extLst>
              </a:tr>
              <a:tr h="569680">
                <a:tc>
                  <a:txBody>
                    <a:bodyPr/>
                    <a:lstStyle/>
                    <a:p>
                      <a:r>
                        <a:rPr lang="en-US" sz="1600" b="1" dirty="0">
                          <a:latin typeface="+mj-lt"/>
                        </a:rPr>
                        <a:t>Power delivery and HSIO feedthroughs</a:t>
                      </a:r>
                    </a:p>
                  </a:txBody>
                  <a:tcPr/>
                </a:tc>
                <a:tc>
                  <a:txBody>
                    <a:bodyPr/>
                    <a:lstStyle/>
                    <a:p>
                      <a:r>
                        <a:rPr lang="en-US" sz="1600" b="1" dirty="0">
                          <a:latin typeface="+mj-lt"/>
                        </a:rPr>
                        <a:t>ODI with copper pillars (similar to SOIC TDVs)</a:t>
                      </a:r>
                    </a:p>
                    <a:p>
                      <a:r>
                        <a:rPr lang="en-US" sz="1600" b="1" dirty="0">
                          <a:latin typeface="+mj-lt"/>
                        </a:rPr>
                        <a:t>FIVR chiplets where applicable</a:t>
                      </a:r>
                    </a:p>
                  </a:txBody>
                  <a:tcPr/>
                </a:tc>
                <a:extLst>
                  <a:ext uri="{0D108BD9-81ED-4DB2-BD59-A6C34878D82A}">
                    <a16:rowId xmlns:a16="http://schemas.microsoft.com/office/drawing/2014/main" val="359564796"/>
                  </a:ext>
                </a:extLst>
              </a:tr>
              <a:tr h="337700">
                <a:tc>
                  <a:txBody>
                    <a:bodyPr/>
                    <a:lstStyle/>
                    <a:p>
                      <a:r>
                        <a:rPr lang="en-US" sz="1600" b="1" dirty="0">
                          <a:latin typeface="+mj-lt"/>
                        </a:rPr>
                        <a:t>Routing flexibility, MIM</a:t>
                      </a:r>
                    </a:p>
                  </a:txBody>
                  <a:tcPr/>
                </a:tc>
                <a:tc>
                  <a:txBody>
                    <a:bodyPr/>
                    <a:lstStyle/>
                    <a:p>
                      <a:r>
                        <a:rPr lang="en-US" sz="1600" b="1" dirty="0">
                          <a:latin typeface="+mj-lt"/>
                        </a:rPr>
                        <a:t>Middle interposer</a:t>
                      </a:r>
                    </a:p>
                  </a:txBody>
                  <a:tcPr/>
                </a:tc>
                <a:extLst>
                  <a:ext uri="{0D108BD9-81ED-4DB2-BD59-A6C34878D82A}">
                    <a16:rowId xmlns:a16="http://schemas.microsoft.com/office/drawing/2014/main" val="1987065092"/>
                  </a:ext>
                </a:extLst>
              </a:tr>
              <a:tr h="337700">
                <a:tc>
                  <a:txBody>
                    <a:bodyPr/>
                    <a:lstStyle/>
                    <a:p>
                      <a:r>
                        <a:rPr lang="en-US" sz="1600" b="1" dirty="0">
                          <a:latin typeface="+mj-lt"/>
                        </a:rPr>
                        <a:t>Memory capacity</a:t>
                      </a:r>
                    </a:p>
                  </a:txBody>
                  <a:tcPr/>
                </a:tc>
                <a:tc>
                  <a:txBody>
                    <a:bodyPr/>
                    <a:lstStyle/>
                    <a:p>
                      <a:r>
                        <a:rPr lang="en-US" sz="1600" b="1" dirty="0">
                          <a:latin typeface="+mj-lt"/>
                        </a:rPr>
                        <a:t>ADM scaling roadmap and multi-die HBI stacks</a:t>
                      </a:r>
                    </a:p>
                  </a:txBody>
                  <a:tcPr/>
                </a:tc>
                <a:extLst>
                  <a:ext uri="{0D108BD9-81ED-4DB2-BD59-A6C34878D82A}">
                    <a16:rowId xmlns:a16="http://schemas.microsoft.com/office/drawing/2014/main" val="188262642"/>
                  </a:ext>
                </a:extLst>
              </a:tr>
              <a:tr h="337700">
                <a:tc>
                  <a:txBody>
                    <a:bodyPr/>
                    <a:lstStyle/>
                    <a:p>
                      <a:r>
                        <a:rPr lang="en-US" sz="1600" b="1" dirty="0">
                          <a:latin typeface="+mj-lt"/>
                        </a:rPr>
                        <a:t>Thermals</a:t>
                      </a:r>
                    </a:p>
                  </a:txBody>
                  <a:tcPr/>
                </a:tc>
                <a:tc>
                  <a:txBody>
                    <a:bodyPr/>
                    <a:lstStyle/>
                    <a:p>
                      <a:r>
                        <a:rPr lang="en-US" sz="1600" b="1" dirty="0">
                          <a:latin typeface="+mj-lt"/>
                        </a:rPr>
                        <a:t>Cold spray (Research)</a:t>
                      </a:r>
                    </a:p>
                  </a:txBody>
                  <a:tcPr/>
                </a:tc>
                <a:extLst>
                  <a:ext uri="{0D108BD9-81ED-4DB2-BD59-A6C34878D82A}">
                    <a16:rowId xmlns:a16="http://schemas.microsoft.com/office/drawing/2014/main" val="705618229"/>
                  </a:ext>
                </a:extLst>
              </a:tr>
              <a:tr h="337700">
                <a:tc>
                  <a:txBody>
                    <a:bodyPr/>
                    <a:lstStyle/>
                    <a:p>
                      <a:r>
                        <a:rPr lang="en-US" sz="1600" b="1" dirty="0">
                          <a:latin typeface="+mj-lt"/>
                        </a:rPr>
                        <a:t>Sort test, debug</a:t>
                      </a:r>
                    </a:p>
                  </a:txBody>
                  <a:tcPr/>
                </a:tc>
                <a:tc>
                  <a:txBody>
                    <a:bodyPr/>
                    <a:lstStyle/>
                    <a:p>
                      <a:r>
                        <a:rPr lang="en-US" sz="1600" b="1" dirty="0">
                          <a:latin typeface="+mj-lt"/>
                        </a:rPr>
                        <a:t>Sacrificial RDL (Research)</a:t>
                      </a:r>
                    </a:p>
                  </a:txBody>
                  <a:tcPr/>
                </a:tc>
                <a:extLst>
                  <a:ext uri="{0D108BD9-81ED-4DB2-BD59-A6C34878D82A}">
                    <a16:rowId xmlns:a16="http://schemas.microsoft.com/office/drawing/2014/main" val="3513999060"/>
                  </a:ext>
                </a:extLst>
              </a:tr>
              <a:tr h="337700">
                <a:tc>
                  <a:txBody>
                    <a:bodyPr/>
                    <a:lstStyle/>
                    <a:p>
                      <a:r>
                        <a:rPr lang="en-US" sz="1600" b="1" dirty="0">
                          <a:latin typeface="+mj-lt"/>
                        </a:rPr>
                        <a:t>Standardized die-to-die interfaces</a:t>
                      </a:r>
                    </a:p>
                  </a:txBody>
                  <a:tcPr/>
                </a:tc>
                <a:tc>
                  <a:txBody>
                    <a:bodyPr/>
                    <a:lstStyle/>
                    <a:p>
                      <a:r>
                        <a:rPr lang="en-US" sz="1600" b="1" dirty="0">
                          <a:latin typeface="+mj-lt"/>
                        </a:rPr>
                        <a:t>Synthesis and compilers</a:t>
                      </a:r>
                    </a:p>
                  </a:txBody>
                  <a:tcPr/>
                </a:tc>
                <a:extLst>
                  <a:ext uri="{0D108BD9-81ED-4DB2-BD59-A6C34878D82A}">
                    <a16:rowId xmlns:a16="http://schemas.microsoft.com/office/drawing/2014/main" val="3637913568"/>
                  </a:ext>
                </a:extLst>
              </a:tr>
            </a:tbl>
          </a:graphicData>
        </a:graphic>
      </p:graphicFrame>
      <p:pic>
        <p:nvPicPr>
          <p:cNvPr id="5" name="Picture 4">
            <a:extLst>
              <a:ext uri="{FF2B5EF4-FFF2-40B4-BE49-F238E27FC236}">
                <a16:creationId xmlns:a16="http://schemas.microsoft.com/office/drawing/2014/main" id="{7B3E8340-95B5-4FD0-B337-895EACEE06CF}"/>
              </a:ext>
            </a:extLst>
          </p:cNvPr>
          <p:cNvPicPr>
            <a:picLocks noChangeAspect="1"/>
          </p:cNvPicPr>
          <p:nvPr/>
        </p:nvPicPr>
        <p:blipFill>
          <a:blip r:embed="rId4"/>
          <a:stretch>
            <a:fillRect/>
          </a:stretch>
        </p:blipFill>
        <p:spPr>
          <a:xfrm>
            <a:off x="228600" y="1363296"/>
            <a:ext cx="6096000" cy="2062765"/>
          </a:xfrm>
          <a:prstGeom prst="rect">
            <a:avLst/>
          </a:prstGeom>
        </p:spPr>
      </p:pic>
      <p:sp>
        <p:nvSpPr>
          <p:cNvPr id="2" name="TextBox 1">
            <a:extLst>
              <a:ext uri="{FF2B5EF4-FFF2-40B4-BE49-F238E27FC236}">
                <a16:creationId xmlns:a16="http://schemas.microsoft.com/office/drawing/2014/main" id="{0CF327F2-9849-4A5E-8D85-E93291E94916}"/>
              </a:ext>
            </a:extLst>
          </p:cNvPr>
          <p:cNvSpPr txBox="1"/>
          <p:nvPr/>
        </p:nvSpPr>
        <p:spPr>
          <a:xfrm>
            <a:off x="2552700" y="2095500"/>
            <a:ext cx="2743200" cy="410796"/>
          </a:xfrm>
          <a:prstGeom prst="rect">
            <a:avLst/>
          </a:prstGeom>
          <a:noFill/>
        </p:spPr>
        <p:txBody>
          <a:bodyPr wrap="square" rtlCol="0" anchor="ctr">
            <a:noAutofit/>
          </a:bodyPr>
          <a:lstStyle/>
          <a:p>
            <a:pPr algn="ctr"/>
            <a:r>
              <a:rPr lang="en-US" sz="1600" b="1" spc="100" dirty="0">
                <a:solidFill>
                  <a:schemeClr val="bg1"/>
                </a:solidFill>
              </a:rPr>
              <a:t>Middle interposer</a:t>
            </a:r>
          </a:p>
        </p:txBody>
      </p:sp>
    </p:spTree>
    <p:extLst>
      <p:ext uri="{BB962C8B-B14F-4D97-AF65-F5344CB8AC3E}">
        <p14:creationId xmlns:p14="http://schemas.microsoft.com/office/powerpoint/2010/main" val="3912103159"/>
      </p:ext>
    </p:extLst>
  </p:cSld>
  <p:clrMapOvr>
    <a:masterClrMapping/>
  </p:clrMapOvr>
  <p:transition>
    <p:fade/>
  </p:transition>
</p:sld>
</file>

<file path=ppt/theme/theme1.xml><?xml version="1.0" encoding="utf-8"?>
<a:theme xmlns:a="http://schemas.openxmlformats.org/drawingml/2006/main" name="2020_Corporate_ID_16x9">
  <a:themeElements>
    <a:clrScheme name="Corporate ID">
      <a:dk1>
        <a:srgbClr val="003C71"/>
      </a:dk1>
      <a:lt1>
        <a:sysClr val="window" lastClr="FFFFFF"/>
      </a:lt1>
      <a:dk2>
        <a:srgbClr val="000000"/>
      </a:dk2>
      <a:lt2>
        <a:srgbClr val="0071C5"/>
      </a:lt2>
      <a:accent1>
        <a:srgbClr val="00AEEF"/>
      </a:accent1>
      <a:accent2>
        <a:srgbClr val="F3D54E"/>
      </a:accent2>
      <a:accent3>
        <a:srgbClr val="FFA300"/>
      </a:accent3>
      <a:accent4>
        <a:srgbClr val="FC4C02"/>
      </a:accent4>
      <a:accent5>
        <a:srgbClr val="C4D600"/>
      </a:accent5>
      <a:accent6>
        <a:srgbClr val="BA1F8A"/>
      </a:accent6>
      <a:hlink>
        <a:srgbClr val="0071C5"/>
      </a:hlink>
      <a:folHlink>
        <a:srgbClr val="00AEEF"/>
      </a:folHlink>
    </a:clrScheme>
    <a:fontScheme name="Corp ID">
      <a:majorFont>
        <a:latin typeface="Intel Clear"/>
        <a:ea typeface=""/>
        <a:cs typeface=""/>
      </a:majorFont>
      <a:minorFont>
        <a:latin typeface="Intel Clear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25400" cap="flat">
          <a:noFill/>
          <a:prstDash val="solid"/>
          <a:miter lim="400000"/>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600" dirty="0" err="1" smtClean="0"/>
        </a:defPPr>
      </a:lstStyle>
    </a:spDef>
    <a:lnDef>
      <a:spPr bwMode="auto">
        <a:noFill/>
        <a:ln w="9525" cap="flat" cmpd="sng" algn="ctr">
          <a:solidFill>
            <a:schemeClr val="bg1"/>
          </a:solidFill>
          <a:prstDash val="solid"/>
          <a:round/>
          <a:headEnd type="none" w="med" len="med"/>
          <a:tailEnd type="none" w="med" len="med"/>
        </a:ln>
        <a:effectLst/>
      </a:spPr>
      <a:bodyPr/>
      <a:lstStyle/>
    </a:lnDef>
    <a:txDef>
      <a:spPr>
        <a:noFill/>
      </a:spPr>
      <a:bodyPr wrap="square" rtlCol="0" anchor="ctr">
        <a:noAutofit/>
      </a:bodyPr>
      <a:lstStyle>
        <a:defPPr algn="ctr">
          <a:defRPr sz="1600" spc="100" dirty="0" err="1" smtClean="0">
            <a:solidFill>
              <a:schemeClr val="bg1"/>
            </a:solidFill>
          </a:defRPr>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B08E710E87648A47B2B8CFA5A2B85" ma:contentTypeVersion="7" ma:contentTypeDescription="Create a new document." ma:contentTypeScope="" ma:versionID="8e1488a15fe8b414a9cad898b3157013">
  <xsd:schema xmlns:xsd="http://www.w3.org/2001/XMLSchema" xmlns:xs="http://www.w3.org/2001/XMLSchema" xmlns:p="http://schemas.microsoft.com/office/2006/metadata/properties" xmlns:ns3="422c6a2a-bdda-4a0d-a75f-5fccc6c9c4d4" xmlns:ns4="a3324683-e9d5-4bac-8775-491c2e76a476" targetNamespace="http://schemas.microsoft.com/office/2006/metadata/properties" ma:root="true" ma:fieldsID="a571027bf8fb75bc2424b51e727a29ba" ns3:_="" ns4:_="">
    <xsd:import namespace="422c6a2a-bdda-4a0d-a75f-5fccc6c9c4d4"/>
    <xsd:import namespace="a3324683-e9d5-4bac-8775-491c2e76a47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a2a-bdda-4a0d-a75f-5fccc6c9c4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324683-e9d5-4bac-8775-491c2e76a4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A3783D-B0D4-46DA-8E7D-DB13EED38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a2a-bdda-4a0d-a75f-5fccc6c9c4d4"/>
    <ds:schemaRef ds:uri="a3324683-e9d5-4bac-8775-491c2e76a4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4BC80C-ABE6-4F04-86EA-092C19841422}">
  <ds:schemaRefs>
    <ds:schemaRef ds:uri="http://purl.org/dc/elements/1.1/"/>
    <ds:schemaRef ds:uri="http://schemas.microsoft.com/office/2006/metadata/properties"/>
    <ds:schemaRef ds:uri="422c6a2a-bdda-4a0d-a75f-5fccc6c9c4d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3324683-e9d5-4bac-8775-491c2e76a476"/>
    <ds:schemaRef ds:uri="http://www.w3.org/XML/1998/namespace"/>
    <ds:schemaRef ds:uri="http://purl.org/dc/dcmitype/"/>
  </ds:schemaRefs>
</ds:datastoreItem>
</file>

<file path=customXml/itemProps3.xml><?xml version="1.0" encoding="utf-8"?>
<ds:datastoreItem xmlns:ds="http://schemas.openxmlformats.org/officeDocument/2006/customXml" ds:itemID="{4AF3038A-B715-4BD3-A14F-3CB6749F8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2162</Words>
  <Application>Microsoft Office PowerPoint</Application>
  <PresentationFormat>Widescreen</PresentationFormat>
  <Paragraphs>462</Paragraphs>
  <Slides>18</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Calibri</vt:lpstr>
      <vt:lpstr>Calibri Light</vt:lpstr>
      <vt:lpstr>Cambria Math</vt:lpstr>
      <vt:lpstr>Intel Clear</vt:lpstr>
      <vt:lpstr>Intel Clear Light</vt:lpstr>
      <vt:lpstr>Intel Clear Pro</vt:lpstr>
      <vt:lpstr>Neo Sans Intel</vt:lpstr>
      <vt:lpstr>Neo Sans Intel Medium</vt:lpstr>
      <vt:lpstr>Wingdings</vt:lpstr>
      <vt:lpstr>2020_Corporate_ID_16x9</vt:lpstr>
      <vt:lpstr>4_Office Theme</vt:lpstr>
      <vt:lpstr>Co-Optimization Pipeline Quarterly Update</vt:lpstr>
      <vt:lpstr>Evolution over last 12 months  STCO</vt:lpstr>
      <vt:lpstr>Outline</vt:lpstr>
      <vt:lpstr>Tightly coupled IPM plays to IDM advantage</vt:lpstr>
      <vt:lpstr>STCO: Areas for Improvement for IPM</vt:lpstr>
      <vt:lpstr>Memory Solutions &amp; Workload Mapping</vt:lpstr>
      <vt:lpstr>Different Options Pros/Cons</vt:lpstr>
      <vt:lpstr>Outline</vt:lpstr>
      <vt:lpstr>3DIC Solution Space for STCO Exploration</vt:lpstr>
      <vt:lpstr>3DIC Sandbox, Reference Design &amp; Flow, Testchip Deliverables</vt:lpstr>
      <vt:lpstr>3DIC Test Chip Roadmap</vt:lpstr>
      <vt:lpstr>Next Steps</vt:lpstr>
      <vt:lpstr>Backup</vt:lpstr>
      <vt:lpstr>IDM Advantage</vt:lpstr>
      <vt:lpstr>Key direction: New memory focused on high BW</vt:lpstr>
      <vt:lpstr>Memory Solutions</vt:lpstr>
      <vt:lpstr>Memory Requirements</vt:lpstr>
      <vt:lpstr>Physics and Technology Trends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modern Virtual Design Environment</dc:title>
  <dc:creator/>
  <cp:keywords>CTPClassification=CTP_NT</cp:keywords>
  <cp:lastModifiedBy/>
  <cp:revision>74</cp:revision>
  <dcterms:created xsi:type="dcterms:W3CDTF">2020-06-13T00:42:20Z</dcterms:created>
  <dcterms:modified xsi:type="dcterms:W3CDTF">2020-07-21T23:47:26Z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f2b6dbb6-f1a9-4d68-ba50-13293e513d4e</vt:lpwstr>
  </property>
  <property fmtid="{D5CDD505-2E9C-101B-9397-08002B2CF9AE}" pid="3" name="CTP_TimeStamp">
    <vt:lpwstr>2020-07-21 23:47:26Z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0x010100895B08E710E87648A47B2B8CFA5A2B85</vt:lpwstr>
  </property>
</Properties>
</file>